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09" r:id="rId1"/>
    <p:sldMasterId id="2147484624" r:id="rId2"/>
  </p:sldMasterIdLst>
  <p:notesMasterIdLst>
    <p:notesMasterId r:id="rId155"/>
  </p:notesMasterIdLst>
  <p:handoutMasterIdLst>
    <p:handoutMasterId r:id="rId156"/>
  </p:handoutMasterIdLst>
  <p:sldIdLst>
    <p:sldId id="497" r:id="rId3"/>
    <p:sldId id="257" r:id="rId4"/>
    <p:sldId id="267" r:id="rId5"/>
    <p:sldId id="498" r:id="rId6"/>
    <p:sldId id="268" r:id="rId7"/>
    <p:sldId id="326" r:id="rId8"/>
    <p:sldId id="327" r:id="rId9"/>
    <p:sldId id="270" r:id="rId10"/>
    <p:sldId id="468" r:id="rId11"/>
    <p:sldId id="469" r:id="rId12"/>
    <p:sldId id="470" r:id="rId13"/>
    <p:sldId id="471" r:id="rId14"/>
    <p:sldId id="472" r:id="rId15"/>
    <p:sldId id="473" r:id="rId16"/>
    <p:sldId id="474" r:id="rId17"/>
    <p:sldId id="475" r:id="rId18"/>
    <p:sldId id="476" r:id="rId19"/>
    <p:sldId id="262" r:id="rId20"/>
    <p:sldId id="485" r:id="rId21"/>
    <p:sldId id="487" r:id="rId22"/>
    <p:sldId id="488" r:id="rId23"/>
    <p:sldId id="477" r:id="rId24"/>
    <p:sldId id="259" r:id="rId25"/>
    <p:sldId id="263" r:id="rId26"/>
    <p:sldId id="307" r:id="rId27"/>
    <p:sldId id="260" r:id="rId28"/>
    <p:sldId id="261" r:id="rId29"/>
    <p:sldId id="478" r:id="rId30"/>
    <p:sldId id="479" r:id="rId31"/>
    <p:sldId id="480" r:id="rId32"/>
    <p:sldId id="481" r:id="rId33"/>
    <p:sldId id="482" r:id="rId34"/>
    <p:sldId id="483" r:id="rId35"/>
    <p:sldId id="265" r:id="rId36"/>
    <p:sldId id="484" r:id="rId37"/>
    <p:sldId id="489" r:id="rId38"/>
    <p:sldId id="357" r:id="rId39"/>
    <p:sldId id="358" r:id="rId40"/>
    <p:sldId id="360" r:id="rId41"/>
    <p:sldId id="444" r:id="rId42"/>
    <p:sldId id="445" r:id="rId43"/>
    <p:sldId id="287" r:id="rId44"/>
    <p:sldId id="289" r:id="rId45"/>
    <p:sldId id="288" r:id="rId46"/>
    <p:sldId id="290" r:id="rId47"/>
    <p:sldId id="291" r:id="rId48"/>
    <p:sldId id="292" r:id="rId49"/>
    <p:sldId id="332" r:id="rId50"/>
    <p:sldId id="460" r:id="rId51"/>
    <p:sldId id="293" r:id="rId52"/>
    <p:sldId id="294" r:id="rId53"/>
    <p:sldId id="426" r:id="rId54"/>
    <p:sldId id="427" r:id="rId55"/>
    <p:sldId id="428" r:id="rId56"/>
    <p:sldId id="295" r:id="rId57"/>
    <p:sldId id="296" r:id="rId58"/>
    <p:sldId id="366" r:id="rId59"/>
    <p:sldId id="367" r:id="rId60"/>
    <p:sldId id="368" r:id="rId61"/>
    <p:sldId id="369" r:id="rId62"/>
    <p:sldId id="370" r:id="rId63"/>
    <p:sldId id="371" r:id="rId64"/>
    <p:sldId id="342" r:id="rId65"/>
    <p:sldId id="343" r:id="rId66"/>
    <p:sldId id="344" r:id="rId67"/>
    <p:sldId id="300" r:id="rId68"/>
    <p:sldId id="301" r:id="rId69"/>
    <p:sldId id="302" r:id="rId70"/>
    <p:sldId id="298" r:id="rId71"/>
    <p:sldId id="299" r:id="rId72"/>
    <p:sldId id="303" r:id="rId73"/>
    <p:sldId id="304" r:id="rId74"/>
    <p:sldId id="305" r:id="rId75"/>
    <p:sldId id="306" r:id="rId76"/>
    <p:sldId id="467" r:id="rId77"/>
    <p:sldId id="440" r:id="rId78"/>
    <p:sldId id="461" r:id="rId79"/>
    <p:sldId id="308" r:id="rId80"/>
    <p:sldId id="309" r:id="rId81"/>
    <p:sldId id="310" r:id="rId82"/>
    <p:sldId id="311" r:id="rId83"/>
    <p:sldId id="312" r:id="rId84"/>
    <p:sldId id="313" r:id="rId85"/>
    <p:sldId id="314" r:id="rId86"/>
    <p:sldId id="315" r:id="rId87"/>
    <p:sldId id="316" r:id="rId88"/>
    <p:sldId id="317" r:id="rId89"/>
    <p:sldId id="318" r:id="rId90"/>
    <p:sldId id="353" r:id="rId91"/>
    <p:sldId id="466" r:id="rId92"/>
    <p:sldId id="319" r:id="rId93"/>
    <p:sldId id="320" r:id="rId94"/>
    <p:sldId id="321" r:id="rId95"/>
    <p:sldId id="329" r:id="rId96"/>
    <p:sldId id="330" r:id="rId97"/>
    <p:sldId id="439" r:id="rId98"/>
    <p:sldId id="462" r:id="rId99"/>
    <p:sldId id="372" r:id="rId100"/>
    <p:sldId id="373" r:id="rId101"/>
    <p:sldId id="374" r:id="rId102"/>
    <p:sldId id="375" r:id="rId103"/>
    <p:sldId id="376" r:id="rId104"/>
    <p:sldId id="377" r:id="rId105"/>
    <p:sldId id="378" r:id="rId106"/>
    <p:sldId id="379" r:id="rId107"/>
    <p:sldId id="380" r:id="rId108"/>
    <p:sldId id="381" r:id="rId109"/>
    <p:sldId id="382" r:id="rId110"/>
    <p:sldId id="383" r:id="rId111"/>
    <p:sldId id="384" r:id="rId112"/>
    <p:sldId id="385" r:id="rId113"/>
    <p:sldId id="386" r:id="rId114"/>
    <p:sldId id="390" r:id="rId115"/>
    <p:sldId id="391" r:id="rId116"/>
    <p:sldId id="392" r:id="rId117"/>
    <p:sldId id="435" r:id="rId118"/>
    <p:sldId id="393" r:id="rId119"/>
    <p:sldId id="394" r:id="rId120"/>
    <p:sldId id="434" r:id="rId121"/>
    <p:sldId id="395" r:id="rId122"/>
    <p:sldId id="396" r:id="rId123"/>
    <p:sldId id="397" r:id="rId124"/>
    <p:sldId id="398" r:id="rId125"/>
    <p:sldId id="399" r:id="rId126"/>
    <p:sldId id="429" r:id="rId127"/>
    <p:sldId id="430" r:id="rId128"/>
    <p:sldId id="431" r:id="rId129"/>
    <p:sldId id="432" r:id="rId130"/>
    <p:sldId id="433" r:id="rId131"/>
    <p:sldId id="436" r:id="rId132"/>
    <p:sldId id="400" r:id="rId133"/>
    <p:sldId id="401" r:id="rId134"/>
    <p:sldId id="402" r:id="rId135"/>
    <p:sldId id="403" r:id="rId136"/>
    <p:sldId id="404" r:id="rId137"/>
    <p:sldId id="417" r:id="rId138"/>
    <p:sldId id="418" r:id="rId139"/>
    <p:sldId id="419" r:id="rId140"/>
    <p:sldId id="420" r:id="rId141"/>
    <p:sldId id="421" r:id="rId142"/>
    <p:sldId id="422" r:id="rId143"/>
    <p:sldId id="424" r:id="rId144"/>
    <p:sldId id="425" r:id="rId145"/>
    <p:sldId id="463" r:id="rId146"/>
    <p:sldId id="442" r:id="rId147"/>
    <p:sldId id="464" r:id="rId148"/>
    <p:sldId id="412" r:id="rId149"/>
    <p:sldId id="413" r:id="rId150"/>
    <p:sldId id="414" r:id="rId151"/>
    <p:sldId id="415" r:id="rId152"/>
    <p:sldId id="416" r:id="rId153"/>
    <p:sldId id="441" r:id="rId1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CC66"/>
    <a:srgbClr val="FFFF99"/>
    <a:srgbClr val="FFCC99"/>
    <a:srgbClr val="FFCD2D"/>
    <a:srgbClr val="FFC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p:cViewPr varScale="1">
        <p:scale>
          <a:sx n="76" d="100"/>
          <a:sy n="76" d="100"/>
        </p:scale>
        <p:origin x="60" y="285"/>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189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tableStyles" Target="tableStyle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60331E-B6AA-45ED-A952-55158CD7558B}" type="datetimeFigureOut">
              <a:rPr lang="zh-CN" altLang="en-US" smtClean="0"/>
              <a:pPr/>
              <a:t>2021/2/25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2DAE4C-19ED-4C89-A34D-3AA6B14254A7}" type="slidenum">
              <a:rPr lang="zh-CN" altLang="en-US" smtClean="0"/>
              <a:pPr/>
              <a:t>‹#›</a:t>
            </a:fld>
            <a:endParaRPr lang="zh-CN" altLang="en-US"/>
          </a:p>
        </p:txBody>
      </p:sp>
    </p:spTree>
    <p:extLst>
      <p:ext uri="{BB962C8B-B14F-4D97-AF65-F5344CB8AC3E}">
        <p14:creationId xmlns:p14="http://schemas.microsoft.com/office/powerpoint/2010/main" val="4253947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13926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0CD16E7D-5580-4AD2-BDA7-7A2408CA08A0}" type="slidenum">
              <a:rPr lang="en-US" altLang="zh-CN"/>
              <a:pPr>
                <a:defRPr/>
              </a:pPr>
              <a:t>‹#›</a:t>
            </a:fld>
            <a:endParaRPr lang="en-US" altLang="zh-CN"/>
          </a:p>
        </p:txBody>
      </p:sp>
    </p:spTree>
    <p:extLst>
      <p:ext uri="{BB962C8B-B14F-4D97-AF65-F5344CB8AC3E}">
        <p14:creationId xmlns:p14="http://schemas.microsoft.com/office/powerpoint/2010/main" val="3961685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B1B6B038-7A7E-4B03-AFCF-30AAE31E8C5F}" type="slidenum">
              <a:rPr lang="en-US" altLang="zh-CN" smtClean="0"/>
              <a:pPr/>
              <a:t>2</a:t>
            </a:fld>
            <a:endParaRPr lang="en-US" altLang="zh-CN"/>
          </a:p>
        </p:txBody>
      </p:sp>
      <p:sp>
        <p:nvSpPr>
          <p:cNvPr id="141315" name="Rectangle 2"/>
          <p:cNvSpPr>
            <a:spLocks noGrp="1" noRot="1" noChangeAspect="1" noChangeArrowheads="1" noTextEdit="1"/>
          </p:cNvSpPr>
          <p:nvPr>
            <p:ph type="sldImg"/>
          </p:nvPr>
        </p:nvSpPr>
        <p:spPr>
          <a:xfrm>
            <a:off x="381000" y="685800"/>
            <a:ext cx="6096000" cy="3429000"/>
          </a:xfrm>
          <a:ln/>
        </p:spPr>
      </p:sp>
      <p:sp>
        <p:nvSpPr>
          <p:cNvPr id="1413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8533AF7-4B92-4CC8-9958-71EA7EC88B19}" type="slidenum">
              <a:rPr lang="en-US" altLang="zh-CN" smtClean="0"/>
              <a:pPr/>
              <a:t>12</a:t>
            </a:fld>
            <a:endParaRPr lang="en-US" altLang="zh-CN"/>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B97ED16B-3C39-47B1-A3E1-DFA99B8FC0AB}" type="slidenum">
              <a:rPr lang="en-US" altLang="zh-CN" smtClean="0"/>
              <a:pPr/>
              <a:t>115</a:t>
            </a:fld>
            <a:endParaRPr lang="en-US" altLang="zh-CN"/>
          </a:p>
        </p:txBody>
      </p:sp>
      <p:sp>
        <p:nvSpPr>
          <p:cNvPr id="228355" name="Rectangle 2"/>
          <p:cNvSpPr>
            <a:spLocks noGrp="1" noRot="1" noChangeAspect="1" noChangeArrowheads="1" noTextEdit="1"/>
          </p:cNvSpPr>
          <p:nvPr>
            <p:ph type="sldImg"/>
          </p:nvPr>
        </p:nvSpPr>
        <p:spPr>
          <a:xfrm>
            <a:off x="381000" y="685800"/>
            <a:ext cx="6096000" cy="3429000"/>
          </a:xfrm>
          <a:ln/>
        </p:spPr>
      </p:sp>
      <p:sp>
        <p:nvSpPr>
          <p:cNvPr id="2283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522FC750-5435-4904-B93E-82DD4084FF02}" type="slidenum">
              <a:rPr lang="en-US" altLang="zh-CN" smtClean="0"/>
              <a:pPr/>
              <a:t>116</a:t>
            </a:fld>
            <a:endParaRPr lang="en-US" altLang="zh-CN"/>
          </a:p>
        </p:txBody>
      </p:sp>
      <p:sp>
        <p:nvSpPr>
          <p:cNvPr id="229379" name="Rectangle 2"/>
          <p:cNvSpPr>
            <a:spLocks noGrp="1" noRot="1" noChangeAspect="1" noChangeArrowheads="1" noTextEdit="1"/>
          </p:cNvSpPr>
          <p:nvPr>
            <p:ph type="sldImg"/>
          </p:nvPr>
        </p:nvSpPr>
        <p:spPr>
          <a:xfrm>
            <a:off x="381000" y="685800"/>
            <a:ext cx="6096000" cy="3429000"/>
          </a:xfrm>
          <a:ln/>
        </p:spPr>
      </p:sp>
      <p:sp>
        <p:nvSpPr>
          <p:cNvPr id="2293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F702BE4D-60D2-49F5-BCFF-21E8317DB7AD}" type="slidenum">
              <a:rPr lang="en-US" altLang="zh-CN" smtClean="0"/>
              <a:pPr/>
              <a:t>117</a:t>
            </a:fld>
            <a:endParaRPr lang="en-US" altLang="zh-CN"/>
          </a:p>
        </p:txBody>
      </p:sp>
      <p:sp>
        <p:nvSpPr>
          <p:cNvPr id="230403" name="Rectangle 2"/>
          <p:cNvSpPr>
            <a:spLocks noGrp="1" noRot="1" noChangeAspect="1" noChangeArrowheads="1" noTextEdit="1"/>
          </p:cNvSpPr>
          <p:nvPr>
            <p:ph type="sldImg"/>
          </p:nvPr>
        </p:nvSpPr>
        <p:spPr>
          <a:xfrm>
            <a:off x="381000" y="685800"/>
            <a:ext cx="6096000" cy="3429000"/>
          </a:xfrm>
          <a:ln/>
        </p:spPr>
      </p:sp>
      <p:sp>
        <p:nvSpPr>
          <p:cNvPr id="2304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FE94028E-28FD-45C2-B780-08CFB72955F5}" type="slidenum">
              <a:rPr lang="en-US" altLang="zh-CN" smtClean="0"/>
              <a:pPr/>
              <a:t>118</a:t>
            </a:fld>
            <a:endParaRPr lang="en-US" altLang="zh-CN"/>
          </a:p>
        </p:txBody>
      </p:sp>
      <p:sp>
        <p:nvSpPr>
          <p:cNvPr id="231427" name="Rectangle 2"/>
          <p:cNvSpPr>
            <a:spLocks noGrp="1" noRot="1" noChangeAspect="1" noChangeArrowheads="1" noTextEdit="1"/>
          </p:cNvSpPr>
          <p:nvPr>
            <p:ph type="sldImg"/>
          </p:nvPr>
        </p:nvSpPr>
        <p:spPr>
          <a:xfrm>
            <a:off x="381000" y="685800"/>
            <a:ext cx="6096000" cy="3429000"/>
          </a:xfrm>
          <a:ln/>
        </p:spPr>
      </p:sp>
      <p:sp>
        <p:nvSpPr>
          <p:cNvPr id="231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119</a:t>
            </a:fld>
            <a:endParaRPr lang="en-US" altLang="zh-CN"/>
          </a:p>
        </p:txBody>
      </p:sp>
      <p:sp>
        <p:nvSpPr>
          <p:cNvPr id="232451" name="Rectangle 2"/>
          <p:cNvSpPr>
            <a:spLocks noGrp="1" noRot="1" noChangeAspect="1" noChangeArrowheads="1" noTextEdit="1"/>
          </p:cNvSpPr>
          <p:nvPr>
            <p:ph type="sldImg"/>
          </p:nvPr>
        </p:nvSpPr>
        <p:spPr>
          <a:xfrm>
            <a:off x="381000" y="685800"/>
            <a:ext cx="6096000" cy="3429000"/>
          </a:xfrm>
          <a:ln/>
        </p:spPr>
      </p:sp>
      <p:sp>
        <p:nvSpPr>
          <p:cNvPr id="2324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FF628DCD-0176-4F55-9711-4414F655B8D2}" type="slidenum">
              <a:rPr lang="en-US" altLang="zh-CN" smtClean="0"/>
              <a:pPr/>
              <a:t>120</a:t>
            </a:fld>
            <a:endParaRPr lang="en-US" altLang="zh-CN"/>
          </a:p>
        </p:txBody>
      </p:sp>
      <p:sp>
        <p:nvSpPr>
          <p:cNvPr id="233475" name="Rectangle 2"/>
          <p:cNvSpPr>
            <a:spLocks noGrp="1" noRot="1" noChangeAspect="1" noChangeArrowheads="1" noTextEdit="1"/>
          </p:cNvSpPr>
          <p:nvPr>
            <p:ph type="sldImg"/>
          </p:nvPr>
        </p:nvSpPr>
        <p:spPr>
          <a:xfrm>
            <a:off x="381000" y="685800"/>
            <a:ext cx="6096000" cy="3429000"/>
          </a:xfrm>
          <a:ln/>
        </p:spPr>
      </p:sp>
      <p:sp>
        <p:nvSpPr>
          <p:cNvPr id="2334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1AAC787F-C0D7-4BD0-9D7F-BAC49A363DA1}" type="slidenum">
              <a:rPr lang="en-US" altLang="zh-CN" smtClean="0"/>
              <a:pPr/>
              <a:t>121</a:t>
            </a:fld>
            <a:endParaRPr lang="en-US" altLang="zh-CN"/>
          </a:p>
        </p:txBody>
      </p:sp>
      <p:sp>
        <p:nvSpPr>
          <p:cNvPr id="234499" name="Rectangle 2"/>
          <p:cNvSpPr>
            <a:spLocks noGrp="1" noRot="1" noChangeAspect="1" noChangeArrowheads="1" noTextEdit="1"/>
          </p:cNvSpPr>
          <p:nvPr>
            <p:ph type="sldImg"/>
          </p:nvPr>
        </p:nvSpPr>
        <p:spPr>
          <a:xfrm>
            <a:off x="381000" y="685800"/>
            <a:ext cx="6096000" cy="3429000"/>
          </a:xfrm>
          <a:ln/>
        </p:spPr>
      </p:sp>
      <p:sp>
        <p:nvSpPr>
          <p:cNvPr id="2345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BC401451-9827-44FA-8089-AD1EFAC0A9F8}" type="slidenum">
              <a:rPr lang="en-US" altLang="zh-CN" smtClean="0"/>
              <a:pPr/>
              <a:t>122</a:t>
            </a:fld>
            <a:endParaRPr lang="en-US" altLang="zh-CN"/>
          </a:p>
        </p:txBody>
      </p:sp>
      <p:sp>
        <p:nvSpPr>
          <p:cNvPr id="235523" name="Rectangle 2"/>
          <p:cNvSpPr>
            <a:spLocks noGrp="1" noRot="1" noChangeAspect="1" noChangeArrowheads="1" noTextEdit="1"/>
          </p:cNvSpPr>
          <p:nvPr>
            <p:ph type="sldImg"/>
          </p:nvPr>
        </p:nvSpPr>
        <p:spPr>
          <a:xfrm>
            <a:off x="381000" y="685800"/>
            <a:ext cx="6096000" cy="3429000"/>
          </a:xfrm>
          <a:ln/>
        </p:spPr>
      </p:sp>
      <p:sp>
        <p:nvSpPr>
          <p:cNvPr id="2355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096FA739-D176-4958-AEBA-9269CE4A876F}" type="slidenum">
              <a:rPr lang="en-US" altLang="zh-CN" smtClean="0"/>
              <a:pPr/>
              <a:t>123</a:t>
            </a:fld>
            <a:endParaRPr lang="en-US" altLang="zh-CN"/>
          </a:p>
        </p:txBody>
      </p:sp>
      <p:sp>
        <p:nvSpPr>
          <p:cNvPr id="236547" name="Rectangle 2"/>
          <p:cNvSpPr>
            <a:spLocks noGrp="1" noRot="1" noChangeAspect="1" noChangeArrowheads="1" noTextEdit="1"/>
          </p:cNvSpPr>
          <p:nvPr>
            <p:ph type="sldImg"/>
          </p:nvPr>
        </p:nvSpPr>
        <p:spPr>
          <a:xfrm>
            <a:off x="381000" y="685800"/>
            <a:ext cx="6096000" cy="3429000"/>
          </a:xfrm>
          <a:ln/>
        </p:spPr>
      </p:sp>
      <p:sp>
        <p:nvSpPr>
          <p:cNvPr id="2365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1F68DE6D-38A7-411E-AB67-B309C6230D73}" type="slidenum">
              <a:rPr lang="en-US" altLang="zh-CN" smtClean="0"/>
              <a:pPr/>
              <a:t>124</a:t>
            </a:fld>
            <a:endParaRPr lang="en-US" altLang="zh-CN"/>
          </a:p>
        </p:txBody>
      </p:sp>
      <p:sp>
        <p:nvSpPr>
          <p:cNvPr id="237571" name="Rectangle 2"/>
          <p:cNvSpPr>
            <a:spLocks noGrp="1" noRot="1" noChangeAspect="1" noChangeArrowheads="1" noTextEdit="1"/>
          </p:cNvSpPr>
          <p:nvPr>
            <p:ph type="sldImg"/>
          </p:nvPr>
        </p:nvSpPr>
        <p:spPr>
          <a:xfrm>
            <a:off x="381000" y="685800"/>
            <a:ext cx="6096000" cy="3429000"/>
          </a:xfrm>
          <a:ln/>
        </p:spPr>
      </p:sp>
      <p:sp>
        <p:nvSpPr>
          <p:cNvPr id="2375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FF7A3E6-CFC4-4DB3-81F7-48A24C1A3298}" type="slidenum">
              <a:rPr lang="en-US" altLang="zh-CN" smtClean="0"/>
              <a:pPr/>
              <a:t>13</a:t>
            </a:fld>
            <a:endParaRPr lang="en-US" altLang="zh-CN"/>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C630578F-9F17-4748-805C-7A7C65A50DD3}" type="slidenum">
              <a:rPr lang="en-US" altLang="zh-CN" smtClean="0"/>
              <a:pPr/>
              <a:t>125</a:t>
            </a:fld>
            <a:endParaRPr lang="en-US" altLang="zh-CN"/>
          </a:p>
        </p:txBody>
      </p:sp>
      <p:sp>
        <p:nvSpPr>
          <p:cNvPr id="238595" name="Rectangle 2"/>
          <p:cNvSpPr>
            <a:spLocks noGrp="1" noRot="1" noChangeAspect="1" noChangeArrowheads="1" noTextEdit="1"/>
          </p:cNvSpPr>
          <p:nvPr>
            <p:ph type="sldImg"/>
          </p:nvPr>
        </p:nvSpPr>
        <p:spPr>
          <a:xfrm>
            <a:off x="381000" y="685800"/>
            <a:ext cx="6096000" cy="3429000"/>
          </a:xfrm>
          <a:ln/>
        </p:spPr>
      </p:sp>
      <p:sp>
        <p:nvSpPr>
          <p:cNvPr id="238596"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2B209089-5918-4670-A1E9-4F159041D9DF}" type="slidenum">
              <a:rPr lang="en-US" altLang="zh-CN" smtClean="0"/>
              <a:pPr/>
              <a:t>126</a:t>
            </a:fld>
            <a:endParaRPr lang="en-US" altLang="zh-CN"/>
          </a:p>
        </p:txBody>
      </p:sp>
      <p:sp>
        <p:nvSpPr>
          <p:cNvPr id="239619" name="Rectangle 2"/>
          <p:cNvSpPr>
            <a:spLocks noGrp="1" noRot="1" noChangeAspect="1" noChangeArrowheads="1" noTextEdit="1"/>
          </p:cNvSpPr>
          <p:nvPr>
            <p:ph type="sldImg"/>
          </p:nvPr>
        </p:nvSpPr>
        <p:spPr>
          <a:xfrm>
            <a:off x="381000" y="685800"/>
            <a:ext cx="6096000" cy="3429000"/>
          </a:xfrm>
          <a:ln/>
        </p:spPr>
      </p:sp>
      <p:sp>
        <p:nvSpPr>
          <p:cNvPr id="2396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E75E29FC-1C2D-4D27-A340-A7C095BF02B9}" type="slidenum">
              <a:rPr lang="en-US" altLang="zh-CN" smtClean="0"/>
              <a:pPr/>
              <a:t>127</a:t>
            </a:fld>
            <a:endParaRPr lang="en-US" altLang="zh-CN"/>
          </a:p>
        </p:txBody>
      </p:sp>
      <p:sp>
        <p:nvSpPr>
          <p:cNvPr id="240643" name="Rectangle 2"/>
          <p:cNvSpPr>
            <a:spLocks noGrp="1" noRot="1" noChangeAspect="1" noChangeArrowheads="1" noTextEdit="1"/>
          </p:cNvSpPr>
          <p:nvPr>
            <p:ph type="sldImg"/>
          </p:nvPr>
        </p:nvSpPr>
        <p:spPr>
          <a:xfrm>
            <a:off x="381000" y="685800"/>
            <a:ext cx="6096000" cy="3429000"/>
          </a:xfrm>
          <a:ln/>
        </p:spPr>
      </p:sp>
      <p:sp>
        <p:nvSpPr>
          <p:cNvPr id="2406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02B5E47A-8B48-408E-BC1E-69D27DF07F7D}" type="slidenum">
              <a:rPr lang="en-US" altLang="zh-CN" smtClean="0"/>
              <a:pPr/>
              <a:t>128</a:t>
            </a:fld>
            <a:endParaRPr lang="en-US" altLang="zh-CN"/>
          </a:p>
        </p:txBody>
      </p:sp>
      <p:sp>
        <p:nvSpPr>
          <p:cNvPr id="241667" name="Rectangle 2"/>
          <p:cNvSpPr>
            <a:spLocks noGrp="1" noRot="1" noChangeAspect="1" noChangeArrowheads="1" noTextEdit="1"/>
          </p:cNvSpPr>
          <p:nvPr>
            <p:ph type="sldImg"/>
          </p:nvPr>
        </p:nvSpPr>
        <p:spPr>
          <a:xfrm>
            <a:off x="381000" y="685800"/>
            <a:ext cx="6096000" cy="3429000"/>
          </a:xfrm>
          <a:ln/>
        </p:spPr>
      </p:sp>
      <p:sp>
        <p:nvSpPr>
          <p:cNvPr id="2416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5C78AE88-3BC1-4A92-9459-03090D3E29D3}" type="slidenum">
              <a:rPr lang="en-US" altLang="zh-CN" smtClean="0"/>
              <a:pPr/>
              <a:t>129</a:t>
            </a:fld>
            <a:endParaRPr lang="en-US" altLang="zh-CN"/>
          </a:p>
        </p:txBody>
      </p:sp>
      <p:sp>
        <p:nvSpPr>
          <p:cNvPr id="242691" name="Rectangle 2"/>
          <p:cNvSpPr>
            <a:spLocks noGrp="1" noRot="1" noChangeAspect="1" noChangeArrowheads="1" noTextEdit="1"/>
          </p:cNvSpPr>
          <p:nvPr>
            <p:ph type="sldImg"/>
          </p:nvPr>
        </p:nvSpPr>
        <p:spPr>
          <a:xfrm>
            <a:off x="381000" y="685800"/>
            <a:ext cx="6096000" cy="3429000"/>
          </a:xfrm>
          <a:ln/>
        </p:spPr>
      </p:sp>
      <p:sp>
        <p:nvSpPr>
          <p:cNvPr id="2426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E6D468E0-5F11-4C5D-A4E0-5E403B78693B}" type="slidenum">
              <a:rPr lang="en-US" altLang="zh-CN" smtClean="0"/>
              <a:pPr/>
              <a:t>131</a:t>
            </a:fld>
            <a:endParaRPr lang="en-US" altLang="zh-CN"/>
          </a:p>
        </p:txBody>
      </p:sp>
      <p:sp>
        <p:nvSpPr>
          <p:cNvPr id="243715" name="Rectangle 2"/>
          <p:cNvSpPr>
            <a:spLocks noGrp="1" noRot="1" noChangeAspect="1" noChangeArrowheads="1" noTextEdit="1"/>
          </p:cNvSpPr>
          <p:nvPr>
            <p:ph type="sldImg"/>
          </p:nvPr>
        </p:nvSpPr>
        <p:spPr>
          <a:xfrm>
            <a:off x="381000" y="685800"/>
            <a:ext cx="6096000" cy="3429000"/>
          </a:xfrm>
          <a:ln/>
        </p:spPr>
      </p:sp>
      <p:sp>
        <p:nvSpPr>
          <p:cNvPr id="2437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958F0E4D-5DC2-4A8C-B371-3B0925062635}" type="slidenum">
              <a:rPr lang="en-US" altLang="zh-CN" smtClean="0"/>
              <a:pPr/>
              <a:t>132</a:t>
            </a:fld>
            <a:endParaRPr lang="en-US" altLang="zh-CN"/>
          </a:p>
        </p:txBody>
      </p:sp>
      <p:sp>
        <p:nvSpPr>
          <p:cNvPr id="244739" name="Rectangle 2"/>
          <p:cNvSpPr>
            <a:spLocks noGrp="1" noRot="1" noChangeAspect="1" noChangeArrowheads="1" noTextEdit="1"/>
          </p:cNvSpPr>
          <p:nvPr>
            <p:ph type="sldImg"/>
          </p:nvPr>
        </p:nvSpPr>
        <p:spPr>
          <a:xfrm>
            <a:off x="381000" y="685800"/>
            <a:ext cx="6096000" cy="3429000"/>
          </a:xfrm>
          <a:ln/>
        </p:spPr>
      </p:sp>
      <p:sp>
        <p:nvSpPr>
          <p:cNvPr id="2447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25BE88D6-847D-4D0E-8CCD-82F91C8A7D26}" type="slidenum">
              <a:rPr lang="en-US" altLang="zh-CN" smtClean="0"/>
              <a:pPr/>
              <a:t>133</a:t>
            </a:fld>
            <a:endParaRPr lang="en-US" altLang="zh-CN"/>
          </a:p>
        </p:txBody>
      </p:sp>
      <p:sp>
        <p:nvSpPr>
          <p:cNvPr id="245763" name="Rectangle 2"/>
          <p:cNvSpPr>
            <a:spLocks noGrp="1" noRot="1" noChangeAspect="1" noChangeArrowheads="1" noTextEdit="1"/>
          </p:cNvSpPr>
          <p:nvPr>
            <p:ph type="sldImg"/>
          </p:nvPr>
        </p:nvSpPr>
        <p:spPr>
          <a:xfrm>
            <a:off x="381000" y="685800"/>
            <a:ext cx="6096000" cy="3429000"/>
          </a:xfrm>
          <a:ln/>
        </p:spPr>
      </p:sp>
      <p:sp>
        <p:nvSpPr>
          <p:cNvPr id="2457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6D0858BF-049C-45A8-861D-E2A8A14B32CD}" type="slidenum">
              <a:rPr lang="en-US" altLang="zh-CN" smtClean="0"/>
              <a:pPr/>
              <a:t>134</a:t>
            </a:fld>
            <a:endParaRPr lang="en-US" altLang="zh-CN"/>
          </a:p>
        </p:txBody>
      </p:sp>
      <p:sp>
        <p:nvSpPr>
          <p:cNvPr id="246787" name="Rectangle 2"/>
          <p:cNvSpPr>
            <a:spLocks noGrp="1" noRot="1" noChangeAspect="1" noChangeArrowheads="1" noTextEdit="1"/>
          </p:cNvSpPr>
          <p:nvPr>
            <p:ph type="sldImg"/>
          </p:nvPr>
        </p:nvSpPr>
        <p:spPr>
          <a:xfrm>
            <a:off x="381000" y="685800"/>
            <a:ext cx="6096000" cy="3429000"/>
          </a:xfrm>
          <a:ln/>
        </p:spPr>
      </p:sp>
      <p:sp>
        <p:nvSpPr>
          <p:cNvPr id="2467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EDA5346-D91E-43C1-94E8-CC96B5A47D33}" type="slidenum">
              <a:rPr lang="en-US" altLang="zh-CN" smtClean="0"/>
              <a:pPr/>
              <a:t>135</a:t>
            </a:fld>
            <a:endParaRPr lang="en-US" altLang="zh-CN"/>
          </a:p>
        </p:txBody>
      </p:sp>
      <p:sp>
        <p:nvSpPr>
          <p:cNvPr id="247811" name="Rectangle 2"/>
          <p:cNvSpPr>
            <a:spLocks noGrp="1" noRot="1" noChangeAspect="1" noChangeArrowheads="1" noTextEdit="1"/>
          </p:cNvSpPr>
          <p:nvPr>
            <p:ph type="sldImg"/>
          </p:nvPr>
        </p:nvSpPr>
        <p:spPr>
          <a:xfrm>
            <a:off x="381000" y="685800"/>
            <a:ext cx="6096000" cy="3429000"/>
          </a:xfrm>
          <a:ln/>
        </p:spPr>
      </p:sp>
      <p:sp>
        <p:nvSpPr>
          <p:cNvPr id="2478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63903F8-54FC-40A7-936E-84624313CCD0}" type="slidenum">
              <a:rPr lang="en-US" altLang="zh-CN" smtClean="0"/>
              <a:pPr/>
              <a:t>14</a:t>
            </a:fld>
            <a:endParaRPr lang="en-US" altLang="zh-CN"/>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0863807-B16E-4561-9B5B-BFA1B231C1A4}" type="slidenum">
              <a:rPr lang="en-US" altLang="zh-CN" smtClean="0"/>
              <a:pPr/>
              <a:t>136</a:t>
            </a:fld>
            <a:endParaRPr lang="en-US" altLang="zh-CN"/>
          </a:p>
        </p:txBody>
      </p:sp>
      <p:sp>
        <p:nvSpPr>
          <p:cNvPr id="248835" name="Rectangle 2"/>
          <p:cNvSpPr>
            <a:spLocks noGrp="1" noRot="1" noChangeAspect="1" noChangeArrowheads="1" noTextEdit="1"/>
          </p:cNvSpPr>
          <p:nvPr>
            <p:ph type="sldImg"/>
          </p:nvPr>
        </p:nvSpPr>
        <p:spPr>
          <a:xfrm>
            <a:off x="381000" y="685800"/>
            <a:ext cx="6096000" cy="3429000"/>
          </a:xfrm>
          <a:ln/>
        </p:spPr>
      </p:sp>
      <p:sp>
        <p:nvSpPr>
          <p:cNvPr id="2488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DF49C51-144F-4939-AD49-57B6F3B24686}" type="slidenum">
              <a:rPr lang="en-US" altLang="zh-CN" smtClean="0"/>
              <a:pPr/>
              <a:t>137</a:t>
            </a:fld>
            <a:endParaRPr lang="en-US" altLang="zh-CN"/>
          </a:p>
        </p:txBody>
      </p:sp>
      <p:sp>
        <p:nvSpPr>
          <p:cNvPr id="249859" name="Rectangle 2"/>
          <p:cNvSpPr>
            <a:spLocks noGrp="1" noRot="1" noChangeAspect="1" noChangeArrowheads="1" noTextEdit="1"/>
          </p:cNvSpPr>
          <p:nvPr>
            <p:ph type="sldImg"/>
          </p:nvPr>
        </p:nvSpPr>
        <p:spPr>
          <a:xfrm>
            <a:off x="381000" y="685800"/>
            <a:ext cx="6096000" cy="3429000"/>
          </a:xfrm>
          <a:ln/>
        </p:spPr>
      </p:sp>
      <p:sp>
        <p:nvSpPr>
          <p:cNvPr id="2498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1784CCE-64A5-4BC5-9C2C-4F0E6052C397}" type="slidenum">
              <a:rPr lang="en-US" altLang="zh-CN" smtClean="0"/>
              <a:pPr/>
              <a:t>138</a:t>
            </a:fld>
            <a:endParaRPr lang="en-US" altLang="zh-CN"/>
          </a:p>
        </p:txBody>
      </p:sp>
      <p:sp>
        <p:nvSpPr>
          <p:cNvPr id="250883" name="Rectangle 2"/>
          <p:cNvSpPr>
            <a:spLocks noGrp="1" noRot="1" noChangeAspect="1" noChangeArrowheads="1" noTextEdit="1"/>
          </p:cNvSpPr>
          <p:nvPr>
            <p:ph type="sldImg"/>
          </p:nvPr>
        </p:nvSpPr>
        <p:spPr>
          <a:xfrm>
            <a:off x="381000" y="685800"/>
            <a:ext cx="6096000" cy="3429000"/>
          </a:xfrm>
          <a:ln/>
        </p:spPr>
      </p:sp>
      <p:sp>
        <p:nvSpPr>
          <p:cNvPr id="2508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8C99137F-C9CC-45F5-B5A5-5AD2C2BA1E61}" type="slidenum">
              <a:rPr lang="en-US" altLang="zh-CN" smtClean="0"/>
              <a:pPr/>
              <a:t>139</a:t>
            </a:fld>
            <a:endParaRPr lang="en-US" altLang="zh-CN"/>
          </a:p>
        </p:txBody>
      </p:sp>
      <p:sp>
        <p:nvSpPr>
          <p:cNvPr id="251907" name="Rectangle 2"/>
          <p:cNvSpPr>
            <a:spLocks noGrp="1" noRot="1" noChangeAspect="1" noChangeArrowheads="1" noTextEdit="1"/>
          </p:cNvSpPr>
          <p:nvPr>
            <p:ph type="sldImg"/>
          </p:nvPr>
        </p:nvSpPr>
        <p:spPr>
          <a:xfrm>
            <a:off x="381000" y="685800"/>
            <a:ext cx="6096000" cy="3429000"/>
          </a:xfrm>
          <a:ln/>
        </p:spPr>
      </p:sp>
      <p:sp>
        <p:nvSpPr>
          <p:cNvPr id="2519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665A3C54-243F-43B2-B0E8-CA0FFCAD04B5}" type="slidenum">
              <a:rPr lang="en-US" altLang="zh-CN" smtClean="0"/>
              <a:pPr/>
              <a:t>140</a:t>
            </a:fld>
            <a:endParaRPr lang="en-US" altLang="zh-CN"/>
          </a:p>
        </p:txBody>
      </p:sp>
      <p:sp>
        <p:nvSpPr>
          <p:cNvPr id="252931" name="Rectangle 2"/>
          <p:cNvSpPr>
            <a:spLocks noGrp="1" noRot="1" noChangeAspect="1" noChangeArrowheads="1" noTextEdit="1"/>
          </p:cNvSpPr>
          <p:nvPr>
            <p:ph type="sldImg"/>
          </p:nvPr>
        </p:nvSpPr>
        <p:spPr>
          <a:xfrm>
            <a:off x="381000" y="685800"/>
            <a:ext cx="6096000" cy="3429000"/>
          </a:xfrm>
          <a:ln/>
        </p:spPr>
      </p:sp>
      <p:sp>
        <p:nvSpPr>
          <p:cNvPr id="2529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9404112-B7F2-412D-9595-7C95570B4F28}" type="slidenum">
              <a:rPr lang="en-US" altLang="zh-CN" smtClean="0"/>
              <a:pPr/>
              <a:t>141</a:t>
            </a:fld>
            <a:endParaRPr lang="en-US" altLang="zh-CN"/>
          </a:p>
        </p:txBody>
      </p:sp>
      <p:sp>
        <p:nvSpPr>
          <p:cNvPr id="253955" name="Rectangle 2"/>
          <p:cNvSpPr>
            <a:spLocks noGrp="1" noRot="1" noChangeAspect="1" noChangeArrowheads="1" noTextEdit="1"/>
          </p:cNvSpPr>
          <p:nvPr>
            <p:ph type="sldImg"/>
          </p:nvPr>
        </p:nvSpPr>
        <p:spPr>
          <a:xfrm>
            <a:off x="381000" y="685800"/>
            <a:ext cx="6096000" cy="3429000"/>
          </a:xfrm>
          <a:ln/>
        </p:spPr>
      </p:sp>
      <p:sp>
        <p:nvSpPr>
          <p:cNvPr id="2539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AEBD7CAB-102A-43E5-8469-4F6105267003}" type="slidenum">
              <a:rPr lang="en-US" altLang="zh-CN" smtClean="0"/>
              <a:pPr/>
              <a:t>142</a:t>
            </a:fld>
            <a:endParaRPr lang="en-US" altLang="zh-CN"/>
          </a:p>
        </p:txBody>
      </p:sp>
      <p:sp>
        <p:nvSpPr>
          <p:cNvPr id="254979" name="Rectangle 2"/>
          <p:cNvSpPr>
            <a:spLocks noGrp="1" noRot="1" noChangeAspect="1" noChangeArrowheads="1" noTextEdit="1"/>
          </p:cNvSpPr>
          <p:nvPr>
            <p:ph type="sldImg"/>
          </p:nvPr>
        </p:nvSpPr>
        <p:spPr>
          <a:xfrm>
            <a:off x="381000" y="685800"/>
            <a:ext cx="6096000" cy="3429000"/>
          </a:xfrm>
          <a:ln/>
        </p:spPr>
      </p:sp>
      <p:sp>
        <p:nvSpPr>
          <p:cNvPr id="2549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C92A0567-6478-478A-B717-0F447456872D}" type="slidenum">
              <a:rPr lang="en-US" altLang="zh-CN" smtClean="0"/>
              <a:pPr/>
              <a:t>143</a:t>
            </a:fld>
            <a:endParaRPr lang="en-US" altLang="zh-CN"/>
          </a:p>
        </p:txBody>
      </p:sp>
      <p:sp>
        <p:nvSpPr>
          <p:cNvPr id="256003" name="Rectangle 2"/>
          <p:cNvSpPr>
            <a:spLocks noGrp="1" noRot="1" noChangeAspect="1" noChangeArrowheads="1" noTextEdit="1"/>
          </p:cNvSpPr>
          <p:nvPr>
            <p:ph type="sldImg"/>
          </p:nvPr>
        </p:nvSpPr>
        <p:spPr>
          <a:xfrm>
            <a:off x="381000" y="685800"/>
            <a:ext cx="6096000" cy="3429000"/>
          </a:xfrm>
          <a:ln/>
        </p:spPr>
      </p:sp>
      <p:sp>
        <p:nvSpPr>
          <p:cNvPr id="2560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75914020-5D7C-4477-807E-DDB88B202B4A}" type="slidenum">
              <a:rPr lang="en-US" altLang="zh-CN" smtClean="0"/>
              <a:pPr/>
              <a:t>147</a:t>
            </a:fld>
            <a:endParaRPr lang="en-US" altLang="zh-CN"/>
          </a:p>
        </p:txBody>
      </p:sp>
      <p:sp>
        <p:nvSpPr>
          <p:cNvPr id="265219" name="Rectangle 2"/>
          <p:cNvSpPr>
            <a:spLocks noGrp="1" noRot="1" noChangeAspect="1" noChangeArrowheads="1" noTextEdit="1"/>
          </p:cNvSpPr>
          <p:nvPr>
            <p:ph type="sldImg"/>
          </p:nvPr>
        </p:nvSpPr>
        <p:spPr>
          <a:xfrm>
            <a:off x="381000" y="685800"/>
            <a:ext cx="6096000" cy="3429000"/>
          </a:xfrm>
          <a:ln/>
        </p:spPr>
      </p:sp>
      <p:sp>
        <p:nvSpPr>
          <p:cNvPr id="2652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A2597DF-290B-4305-BEED-C7DA3BE97396}" type="slidenum">
              <a:rPr lang="en-US" altLang="zh-CN" smtClean="0"/>
              <a:pPr/>
              <a:t>148</a:t>
            </a:fld>
            <a:endParaRPr lang="en-US" altLang="zh-CN"/>
          </a:p>
        </p:txBody>
      </p:sp>
      <p:sp>
        <p:nvSpPr>
          <p:cNvPr id="266243" name="Rectangle 2"/>
          <p:cNvSpPr>
            <a:spLocks noGrp="1" noRot="1" noChangeAspect="1" noChangeArrowheads="1" noTextEdit="1"/>
          </p:cNvSpPr>
          <p:nvPr>
            <p:ph type="sldImg"/>
          </p:nvPr>
        </p:nvSpPr>
        <p:spPr>
          <a:xfrm>
            <a:off x="381000" y="685800"/>
            <a:ext cx="6096000" cy="3429000"/>
          </a:xfrm>
          <a:ln/>
        </p:spPr>
      </p:sp>
      <p:sp>
        <p:nvSpPr>
          <p:cNvPr id="2662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3BE973A0-1CD9-4BFB-9509-B1B2942292C3}" type="slidenum">
              <a:rPr lang="en-US" altLang="zh-CN" smtClean="0"/>
              <a:pPr/>
              <a:t>15</a:t>
            </a:fld>
            <a:endParaRPr lang="en-US" altLang="zh-CN"/>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B4F94E41-91F4-491D-9EB9-2F0CAFD04FC9}" type="slidenum">
              <a:rPr lang="en-US" altLang="zh-CN" smtClean="0"/>
              <a:pPr/>
              <a:t>149</a:t>
            </a:fld>
            <a:endParaRPr lang="en-US" altLang="zh-CN"/>
          </a:p>
        </p:txBody>
      </p:sp>
      <p:sp>
        <p:nvSpPr>
          <p:cNvPr id="267267" name="Rectangle 2"/>
          <p:cNvSpPr>
            <a:spLocks noGrp="1" noRot="1" noChangeAspect="1" noChangeArrowheads="1" noTextEdit="1"/>
          </p:cNvSpPr>
          <p:nvPr>
            <p:ph type="sldImg"/>
          </p:nvPr>
        </p:nvSpPr>
        <p:spPr>
          <a:xfrm>
            <a:off x="381000" y="685800"/>
            <a:ext cx="6096000" cy="3429000"/>
          </a:xfrm>
          <a:ln/>
        </p:spPr>
      </p:sp>
      <p:sp>
        <p:nvSpPr>
          <p:cNvPr id="2672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3B98B5BB-A4A5-4220-AC8E-163372E42148}" type="slidenum">
              <a:rPr lang="en-US" altLang="zh-CN" smtClean="0"/>
              <a:pPr/>
              <a:t>150</a:t>
            </a:fld>
            <a:endParaRPr lang="en-US" altLang="zh-CN"/>
          </a:p>
        </p:txBody>
      </p:sp>
      <p:sp>
        <p:nvSpPr>
          <p:cNvPr id="268291" name="Rectangle 2"/>
          <p:cNvSpPr>
            <a:spLocks noGrp="1" noRot="1" noChangeAspect="1" noChangeArrowheads="1" noTextEdit="1"/>
          </p:cNvSpPr>
          <p:nvPr>
            <p:ph type="sldImg"/>
          </p:nvPr>
        </p:nvSpPr>
        <p:spPr>
          <a:xfrm>
            <a:off x="381000" y="685800"/>
            <a:ext cx="6096000" cy="3429000"/>
          </a:xfrm>
          <a:ln/>
        </p:spPr>
      </p:sp>
      <p:sp>
        <p:nvSpPr>
          <p:cNvPr id="2682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6983E397-1948-49FF-B3D5-F86F332ACD35}" type="slidenum">
              <a:rPr lang="en-US" altLang="zh-CN" smtClean="0"/>
              <a:pPr/>
              <a:t>151</a:t>
            </a:fld>
            <a:endParaRPr lang="en-US" altLang="zh-CN"/>
          </a:p>
        </p:txBody>
      </p:sp>
      <p:sp>
        <p:nvSpPr>
          <p:cNvPr id="269315" name="Rectangle 2"/>
          <p:cNvSpPr>
            <a:spLocks noGrp="1" noRot="1" noChangeAspect="1" noChangeArrowheads="1" noTextEdit="1"/>
          </p:cNvSpPr>
          <p:nvPr>
            <p:ph type="sldImg"/>
          </p:nvPr>
        </p:nvSpPr>
        <p:spPr>
          <a:xfrm>
            <a:off x="381000" y="685800"/>
            <a:ext cx="6096000" cy="3429000"/>
          </a:xfrm>
          <a:ln/>
        </p:spPr>
      </p:sp>
      <p:sp>
        <p:nvSpPr>
          <p:cNvPr id="2693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3B92B272-67BF-4468-94FA-880E0E72A320}" type="slidenum">
              <a:rPr lang="en-US" altLang="zh-CN" smtClean="0"/>
              <a:pPr/>
              <a:t>17</a:t>
            </a:fld>
            <a:endParaRPr lang="en-US" altLang="zh-CN"/>
          </a:p>
        </p:txBody>
      </p:sp>
      <p:sp>
        <p:nvSpPr>
          <p:cNvPr id="173059" name="Rectangle 2"/>
          <p:cNvSpPr>
            <a:spLocks noGrp="1" noRot="1" noChangeAspect="1" noChangeArrowheads="1" noTextEdit="1"/>
          </p:cNvSpPr>
          <p:nvPr>
            <p:ph type="sldImg"/>
          </p:nvPr>
        </p:nvSpPr>
        <p:spPr>
          <a:xfrm>
            <a:off x="381000" y="685800"/>
            <a:ext cx="6096000" cy="3429000"/>
          </a:xfrm>
          <a:ln/>
        </p:spPr>
      </p:sp>
      <p:sp>
        <p:nvSpPr>
          <p:cNvPr id="1730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EC31BF0-F0CC-400E-84AB-EC6C73F13B4E}" type="slidenum">
              <a:rPr lang="en-US" altLang="zh-CN" smtClean="0"/>
              <a:pPr/>
              <a:t>18</a:t>
            </a:fld>
            <a:endParaRPr lang="en-US" altLang="zh-CN"/>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85302F0-C753-480D-866C-F8DDBF800567}" type="slidenum">
              <a:rPr lang="en-US" altLang="zh-CN" smtClean="0"/>
              <a:pPr/>
              <a:t>19</a:t>
            </a:fld>
            <a:endParaRPr lang="en-US" altLang="zh-CN"/>
          </a:p>
        </p:txBody>
      </p:sp>
      <p:sp>
        <p:nvSpPr>
          <p:cNvPr id="111619" name="Rectangle 2"/>
          <p:cNvSpPr>
            <a:spLocks noGrp="1" noRot="1" noChangeAspect="1" noChangeArrowheads="1" noTextEdit="1"/>
          </p:cNvSpPr>
          <p:nvPr>
            <p:ph type="sldImg"/>
          </p:nvPr>
        </p:nvSpPr>
        <p:spPr>
          <a:xfrm>
            <a:off x="381000" y="685800"/>
            <a:ext cx="6096000" cy="3429000"/>
          </a:xfrm>
          <a:ln/>
        </p:spPr>
      </p:sp>
      <p:sp>
        <p:nvSpPr>
          <p:cNvPr id="111620" name="Rectangle 3"/>
          <p:cNvSpPr>
            <a:spLocks noGrp="1" noChangeArrowheads="1"/>
          </p:cNvSpPr>
          <p:nvPr>
            <p:ph type="body" idx="1"/>
          </p:nvPr>
        </p:nvSpPr>
        <p:spPr>
          <a:noFill/>
          <a:ln/>
        </p:spPr>
        <p:txBody>
          <a:bodyPr/>
          <a:lstStyle/>
          <a:p>
            <a:pPr eaLnBrk="1" hangingPunct="1"/>
            <a:r>
              <a:rPr lang="zh-CN" altLang="en-US"/>
              <a:t>第六讲应讲至位置</a:t>
            </a:r>
            <a:endParaRPr lang="zh-CN" altLang="zh-CN"/>
          </a:p>
        </p:txBody>
      </p:sp>
    </p:spTree>
    <p:extLst>
      <p:ext uri="{BB962C8B-B14F-4D97-AF65-F5344CB8AC3E}">
        <p14:creationId xmlns:p14="http://schemas.microsoft.com/office/powerpoint/2010/main" val="3110689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B648CC39-66B8-4550-A3A5-879FB88F5F47}" type="slidenum">
              <a:rPr lang="en-US" altLang="zh-CN" smtClean="0"/>
              <a:pPr/>
              <a:t>20</a:t>
            </a:fld>
            <a:endParaRPr lang="en-US" altLang="zh-CN"/>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923482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25D239F1-DAB8-497E-A7DA-0406222CA7F8}" type="slidenum">
              <a:rPr lang="en-US" altLang="zh-CN" smtClean="0"/>
              <a:pPr/>
              <a:t>21</a:t>
            </a:fld>
            <a:endParaRPr lang="en-US" altLang="zh-CN"/>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917361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ED93BEE-F1FE-41A7-B6CD-C5CF0782382C}" type="slidenum">
              <a:rPr lang="en-US" altLang="zh-CN" smtClean="0"/>
              <a:pPr/>
              <a:t>23</a:t>
            </a:fld>
            <a:endParaRPr lang="en-US" altLang="zh-CN"/>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F96899E-E6CD-40A6-AEB4-00974B57F6B5}" type="slidenum">
              <a:rPr lang="en-US" altLang="zh-CN" smtClean="0"/>
              <a:pPr/>
              <a:t>3</a:t>
            </a:fld>
            <a:endParaRPr lang="en-US" altLang="zh-CN"/>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4EBC437-22D6-4089-A3F7-CB5591381D30}" type="slidenum">
              <a:rPr lang="en-US" altLang="zh-CN" smtClean="0"/>
              <a:pPr/>
              <a:t>24</a:t>
            </a:fld>
            <a:endParaRPr lang="en-US" altLang="zh-CN"/>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6E03F8A-44C7-460B-8F00-9140F0FF5590}" type="slidenum">
              <a:rPr lang="en-US" altLang="zh-CN" smtClean="0"/>
              <a:pPr/>
              <a:t>25</a:t>
            </a:fld>
            <a:endParaRPr lang="en-US" altLang="zh-CN"/>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F1DB578-1916-4F2D-B5F7-EEF615C260C8}" type="slidenum">
              <a:rPr lang="en-US" altLang="zh-CN" smtClean="0"/>
              <a:pPr/>
              <a:t>26</a:t>
            </a:fld>
            <a:endParaRPr lang="en-US" altLang="zh-CN"/>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D29FCB0-DB96-4513-9B33-0E0C6B2DFFEE}" type="slidenum">
              <a:rPr lang="en-US" altLang="zh-CN" smtClean="0"/>
              <a:pPr/>
              <a:t>27</a:t>
            </a:fld>
            <a:endParaRPr lang="en-US" altLang="zh-CN"/>
          </a:p>
        </p:txBody>
      </p:sp>
      <p:sp>
        <p:nvSpPr>
          <p:cNvPr id="58371" name="Rectangle 2"/>
          <p:cNvSpPr>
            <a:spLocks noGrp="1" noRot="1" noChangeAspec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E73DA85-E063-494C-AA1F-07ABF3B62045}" type="slidenum">
              <a:rPr lang="en-US" altLang="zh-CN" smtClean="0"/>
              <a:pPr/>
              <a:t>29</a:t>
            </a:fld>
            <a:endParaRPr lang="en-US" altLang="zh-CN"/>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9740814-EDF9-4E43-BE1C-270FB624D6B7}" type="slidenum">
              <a:rPr lang="en-US" altLang="zh-CN" smtClean="0"/>
              <a:pPr/>
              <a:t>30</a:t>
            </a:fld>
            <a:endParaRPr lang="en-US" altLang="zh-CN"/>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2BD7C25-BAC6-495B-B9B3-5C03CE98CBAB}" type="slidenum">
              <a:rPr lang="en-US" altLang="zh-CN" smtClean="0"/>
              <a:pPr/>
              <a:t>31</a:t>
            </a:fld>
            <a:endParaRPr lang="en-US" altLang="zh-CN"/>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E42C348-1C6D-4258-8082-BB07AF7C41B3}" type="slidenum">
              <a:rPr lang="en-US" altLang="zh-CN" smtClean="0"/>
              <a:pPr/>
              <a:t>33</a:t>
            </a:fld>
            <a:endParaRPr lang="en-US" altLang="zh-CN"/>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F5CE29A-8E59-40AA-8248-3BB095086863}" type="slidenum">
              <a:rPr lang="en-US" altLang="zh-CN" smtClean="0"/>
              <a:pPr/>
              <a:t>34</a:t>
            </a:fld>
            <a:endParaRPr lang="en-US" altLang="zh-CN"/>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48879559-4322-4601-82E2-181C1BBE4464}" type="slidenum">
              <a:rPr lang="en-US" altLang="zh-CN" smtClean="0"/>
              <a:pPr/>
              <a:t>37</a:t>
            </a:fld>
            <a:endParaRPr lang="en-US" altLang="zh-CN"/>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F96899E-E6CD-40A6-AEB4-00974B57F6B5}" type="slidenum">
              <a:rPr lang="en-US" altLang="zh-CN" smtClean="0"/>
              <a:pPr/>
              <a:t>4</a:t>
            </a:fld>
            <a:endParaRPr lang="en-US" altLang="zh-CN"/>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008321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498CCAB5-F208-4561-B803-A2DCD851B712}" type="slidenum">
              <a:rPr lang="en-US" altLang="zh-CN" smtClean="0"/>
              <a:pPr/>
              <a:t>38</a:t>
            </a:fld>
            <a:endParaRPr lang="en-US" altLang="zh-CN"/>
          </a:p>
        </p:txBody>
      </p:sp>
      <p:sp>
        <p:nvSpPr>
          <p:cNvPr id="145411" name="Rectangle 2"/>
          <p:cNvSpPr>
            <a:spLocks noGrp="1" noRot="1" noChangeAspect="1" noChangeArrowheads="1" noTextEdit="1"/>
          </p:cNvSpPr>
          <p:nvPr>
            <p:ph type="sldImg"/>
          </p:nvPr>
        </p:nvSpPr>
        <p:spPr>
          <a:xfrm>
            <a:off x="381000" y="685800"/>
            <a:ext cx="6096000" cy="3429000"/>
          </a:xfrm>
          <a:ln/>
        </p:spPr>
      </p:sp>
      <p:sp>
        <p:nvSpPr>
          <p:cNvPr id="1454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E613A66C-879B-4350-84CB-6F8E06FE3F4A}" type="slidenum">
              <a:rPr lang="en-US" altLang="zh-CN" smtClean="0"/>
              <a:pPr/>
              <a:t>39</a:t>
            </a:fld>
            <a:endParaRPr lang="en-US" altLang="zh-CN"/>
          </a:p>
        </p:txBody>
      </p:sp>
      <p:sp>
        <p:nvSpPr>
          <p:cNvPr id="147459" name="Rectangle 2"/>
          <p:cNvSpPr>
            <a:spLocks noGrp="1" noRot="1" noChangeAspect="1" noChangeArrowheads="1" noTextEdit="1"/>
          </p:cNvSpPr>
          <p:nvPr>
            <p:ph type="sldImg"/>
          </p:nvPr>
        </p:nvSpPr>
        <p:spPr>
          <a:xfrm>
            <a:off x="381000" y="685800"/>
            <a:ext cx="6096000" cy="3429000"/>
          </a:xfrm>
          <a:ln/>
        </p:spPr>
      </p:sp>
      <p:sp>
        <p:nvSpPr>
          <p:cNvPr id="1474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75B6400E-53F2-4908-9DEF-CD9EF8E86D83}" type="slidenum">
              <a:rPr lang="en-US" altLang="zh-CN" smtClean="0"/>
              <a:pPr/>
              <a:t>42</a:t>
            </a:fld>
            <a:endParaRPr lang="en-US" altLang="zh-CN"/>
          </a:p>
        </p:txBody>
      </p:sp>
      <p:sp>
        <p:nvSpPr>
          <p:cNvPr id="153603" name="Rectangle 2"/>
          <p:cNvSpPr>
            <a:spLocks noGrp="1" noRot="1" noChangeAspect="1" noChangeArrowheads="1" noTextEdit="1"/>
          </p:cNvSpPr>
          <p:nvPr>
            <p:ph type="sldImg"/>
          </p:nvPr>
        </p:nvSpPr>
        <p:spPr>
          <a:xfrm>
            <a:off x="381000" y="685800"/>
            <a:ext cx="6096000" cy="3429000"/>
          </a:xfrm>
          <a:ln/>
        </p:spPr>
      </p:sp>
      <p:sp>
        <p:nvSpPr>
          <p:cNvPr id="153604" name="Rectangle 3"/>
          <p:cNvSpPr>
            <a:spLocks noGrp="1" noChangeArrowheads="1"/>
          </p:cNvSpPr>
          <p:nvPr>
            <p:ph type="body" idx="1"/>
          </p:nvPr>
        </p:nvSpPr>
        <p:spPr>
          <a:noFill/>
          <a:ln/>
        </p:spPr>
        <p:txBody>
          <a:bodyPr/>
          <a:lstStyle/>
          <a:p>
            <a:pPr eaLnBrk="1" hangingPunct="1"/>
            <a:r>
              <a:rPr lang="zh-CN" altLang="en-US"/>
              <a:t>第九讲讲至位置</a:t>
            </a:r>
            <a:endParaRPr lang="zh-CN" altLang="zh-CN"/>
          </a:p>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0CC80A60-7748-4CF1-B778-CE0A4EE2C5E3}" type="slidenum">
              <a:rPr lang="en-US" altLang="zh-CN" smtClean="0"/>
              <a:pPr/>
              <a:t>43</a:t>
            </a:fld>
            <a:endParaRPr lang="en-US" altLang="zh-CN"/>
          </a:p>
        </p:txBody>
      </p:sp>
      <p:sp>
        <p:nvSpPr>
          <p:cNvPr id="154627" name="Rectangle 2"/>
          <p:cNvSpPr>
            <a:spLocks noGrp="1" noRot="1" noChangeAspect="1" noChangeArrowheads="1" noTextEdit="1"/>
          </p:cNvSpPr>
          <p:nvPr>
            <p:ph type="sldImg"/>
          </p:nvPr>
        </p:nvSpPr>
        <p:spPr>
          <a:xfrm>
            <a:off x="381000" y="685800"/>
            <a:ext cx="6096000" cy="3429000"/>
          </a:xfrm>
          <a:ln/>
        </p:spPr>
      </p:sp>
      <p:sp>
        <p:nvSpPr>
          <p:cNvPr id="1546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50B6A577-85DC-4B11-95BE-025B4B964E6A}" type="slidenum">
              <a:rPr lang="en-US" altLang="zh-CN" smtClean="0"/>
              <a:pPr/>
              <a:t>44</a:t>
            </a:fld>
            <a:endParaRPr lang="en-US" altLang="zh-CN"/>
          </a:p>
        </p:txBody>
      </p:sp>
      <p:sp>
        <p:nvSpPr>
          <p:cNvPr id="155651" name="Rectangle 2"/>
          <p:cNvSpPr>
            <a:spLocks noGrp="1" noRot="1" noChangeAspect="1" noChangeArrowheads="1" noTextEdit="1"/>
          </p:cNvSpPr>
          <p:nvPr>
            <p:ph type="sldImg"/>
          </p:nvPr>
        </p:nvSpPr>
        <p:spPr>
          <a:xfrm>
            <a:off x="381000" y="685800"/>
            <a:ext cx="6096000" cy="3429000"/>
          </a:xfrm>
          <a:ln/>
        </p:spPr>
      </p:sp>
      <p:sp>
        <p:nvSpPr>
          <p:cNvPr id="1556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15B163F9-7262-473B-99CD-8694DC5F9592}" type="slidenum">
              <a:rPr lang="en-US" altLang="zh-CN" smtClean="0"/>
              <a:pPr/>
              <a:t>45</a:t>
            </a:fld>
            <a:endParaRPr lang="en-US" altLang="zh-CN"/>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615813FD-FE73-4028-9A9D-96B164DF534C}" type="slidenum">
              <a:rPr lang="en-US" altLang="zh-CN" smtClean="0"/>
              <a:pPr/>
              <a:t>46</a:t>
            </a:fld>
            <a:endParaRPr lang="en-US" altLang="zh-CN"/>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37B4945-E88F-4962-8B8D-F9939DBCC335}" type="slidenum">
              <a:rPr lang="en-US" altLang="zh-CN" smtClean="0"/>
              <a:pPr/>
              <a:t>47</a:t>
            </a:fld>
            <a:endParaRPr lang="en-US" altLang="zh-CN"/>
          </a:p>
        </p:txBody>
      </p:sp>
      <p:sp>
        <p:nvSpPr>
          <p:cNvPr id="158723" name="Rectangle 2"/>
          <p:cNvSpPr>
            <a:spLocks noGrp="1" noRot="1" noChangeAspect="1" noChangeArrowheads="1" noTextEdit="1"/>
          </p:cNvSpPr>
          <p:nvPr>
            <p:ph type="sldImg"/>
          </p:nvPr>
        </p:nvSpPr>
        <p:spPr>
          <a:xfrm>
            <a:off x="381000" y="685800"/>
            <a:ext cx="6096000" cy="3429000"/>
          </a:xfrm>
          <a:ln/>
        </p:spPr>
      </p:sp>
      <p:sp>
        <p:nvSpPr>
          <p:cNvPr id="1587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1B4F3332-EEF7-4066-BB4A-06A249B31412}" type="slidenum">
              <a:rPr lang="en-US" altLang="zh-CN" smtClean="0"/>
              <a:pPr/>
              <a:t>48</a:t>
            </a:fld>
            <a:endParaRPr lang="en-US" altLang="zh-CN"/>
          </a:p>
        </p:txBody>
      </p:sp>
      <p:sp>
        <p:nvSpPr>
          <p:cNvPr id="159747" name="Rectangle 2"/>
          <p:cNvSpPr>
            <a:spLocks noGrp="1" noRot="1" noChangeAspect="1" noChangeArrowheads="1" noTextEdit="1"/>
          </p:cNvSpPr>
          <p:nvPr>
            <p:ph type="sldImg"/>
          </p:nvPr>
        </p:nvSpPr>
        <p:spPr>
          <a:xfrm>
            <a:off x="381000" y="685800"/>
            <a:ext cx="6096000" cy="3429000"/>
          </a:xfrm>
          <a:ln/>
        </p:spPr>
      </p:sp>
      <p:sp>
        <p:nvSpPr>
          <p:cNvPr id="1597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040E74BA-620C-48CA-97B4-C4060007AE1D}" type="slidenum">
              <a:rPr lang="en-US" altLang="zh-CN" smtClean="0"/>
              <a:pPr/>
              <a:t>50</a:t>
            </a:fld>
            <a:endParaRPr lang="en-US" altLang="zh-CN"/>
          </a:p>
        </p:txBody>
      </p:sp>
      <p:sp>
        <p:nvSpPr>
          <p:cNvPr id="160771" name="Rectangle 2"/>
          <p:cNvSpPr>
            <a:spLocks noGrp="1" noRot="1" noChangeAspect="1" noChangeArrowheads="1" noTextEdit="1"/>
          </p:cNvSpPr>
          <p:nvPr>
            <p:ph type="sldImg"/>
          </p:nvPr>
        </p:nvSpPr>
        <p:spPr>
          <a:xfrm>
            <a:off x="381000" y="685800"/>
            <a:ext cx="6096000" cy="3429000"/>
          </a:xfrm>
          <a:ln/>
        </p:spPr>
      </p:sp>
      <p:sp>
        <p:nvSpPr>
          <p:cNvPr id="160772" name="Rectangle 3"/>
          <p:cNvSpPr>
            <a:spLocks noGrp="1" noChangeArrowheads="1"/>
          </p:cNvSpPr>
          <p:nvPr>
            <p:ph type="body" idx="1"/>
          </p:nvPr>
        </p:nvSpPr>
        <p:spPr>
          <a:noFill/>
          <a:ln/>
        </p:spPr>
        <p:txBody>
          <a:bodyPr/>
          <a:lstStyle/>
          <a:p>
            <a:pPr eaLnBrk="1" hangingPunct="1"/>
            <a:r>
              <a:rPr lang="zh-CN" altLang="en-US"/>
              <a:t>第十一讲至位置</a:t>
            </a:r>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7D228F2-C515-40C8-BC23-B7F9A4E15F71}" type="slidenum">
              <a:rPr lang="en-US" altLang="zh-CN" smtClean="0"/>
              <a:pPr/>
              <a:t>5</a:t>
            </a:fld>
            <a:endParaRPr lang="en-US" altLang="zh-CN"/>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75229F01-B358-45C3-8028-5037B5024550}" type="slidenum">
              <a:rPr lang="en-US" altLang="zh-CN" smtClean="0"/>
              <a:pPr/>
              <a:t>51</a:t>
            </a:fld>
            <a:endParaRPr lang="en-US" altLang="zh-CN"/>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ADC8401-C0A0-4C59-90CE-EECD0ECBF75D}" type="slidenum">
              <a:rPr lang="en-US" altLang="zh-CN" smtClean="0"/>
              <a:pPr/>
              <a:t>52</a:t>
            </a:fld>
            <a:endParaRPr lang="en-US" altLang="zh-CN"/>
          </a:p>
        </p:txBody>
      </p:sp>
      <p:sp>
        <p:nvSpPr>
          <p:cNvPr id="1628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C2FE93D6-3068-4677-9059-ED8FD6F4EB16}" type="slidenum">
              <a:rPr lang="en-US" altLang="zh-CN" sz="1200" b="0"/>
              <a:pPr algn="r" eaLnBrk="1" hangingPunct="1"/>
              <a:t>52</a:t>
            </a:fld>
            <a:endParaRPr lang="en-US" altLang="zh-CN" sz="1200" b="0"/>
          </a:p>
        </p:txBody>
      </p:sp>
      <p:sp>
        <p:nvSpPr>
          <p:cNvPr id="162820" name="Rectangle 2"/>
          <p:cNvSpPr>
            <a:spLocks noGrp="1" noRot="1" noChangeAspect="1" noChangeArrowheads="1" noTextEdit="1"/>
          </p:cNvSpPr>
          <p:nvPr>
            <p:ph type="sldImg"/>
          </p:nvPr>
        </p:nvSpPr>
        <p:spPr>
          <a:xfrm>
            <a:off x="381000" y="685800"/>
            <a:ext cx="6096000" cy="3429000"/>
          </a:xfrm>
          <a:ln/>
        </p:spPr>
      </p:sp>
      <p:sp>
        <p:nvSpPr>
          <p:cNvPr id="162821"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AEE1708E-0456-4783-9360-A30DAE4A8887}" type="slidenum">
              <a:rPr lang="en-US" altLang="zh-CN" smtClean="0"/>
              <a:pPr/>
              <a:t>53</a:t>
            </a:fld>
            <a:endParaRPr lang="en-US" altLang="zh-CN"/>
          </a:p>
        </p:txBody>
      </p:sp>
      <p:sp>
        <p:nvSpPr>
          <p:cNvPr id="16384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6310E704-0B7A-4FB3-9708-2E485844E398}" type="slidenum">
              <a:rPr lang="en-US" altLang="zh-CN" sz="1200" b="0"/>
              <a:pPr algn="r" eaLnBrk="1" hangingPunct="1"/>
              <a:t>53</a:t>
            </a:fld>
            <a:endParaRPr lang="en-US" altLang="zh-CN" sz="1200" b="0"/>
          </a:p>
        </p:txBody>
      </p:sp>
      <p:sp>
        <p:nvSpPr>
          <p:cNvPr id="163844" name="Rectangle 2"/>
          <p:cNvSpPr>
            <a:spLocks noGrp="1" noRot="1" noChangeAspect="1" noChangeArrowheads="1" noTextEdit="1"/>
          </p:cNvSpPr>
          <p:nvPr>
            <p:ph type="sldImg"/>
          </p:nvPr>
        </p:nvSpPr>
        <p:spPr>
          <a:xfrm>
            <a:off x="381000" y="685800"/>
            <a:ext cx="6096000" cy="3429000"/>
          </a:xfrm>
          <a:ln/>
        </p:spPr>
      </p:sp>
      <p:sp>
        <p:nvSpPr>
          <p:cNvPr id="163845"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D3D45754-3C3C-4265-BE80-A1D4AE3FE927}" type="slidenum">
              <a:rPr lang="en-US" altLang="zh-CN" smtClean="0"/>
              <a:pPr/>
              <a:t>54</a:t>
            </a:fld>
            <a:endParaRPr lang="en-US" altLang="zh-CN"/>
          </a:p>
        </p:txBody>
      </p:sp>
      <p:sp>
        <p:nvSpPr>
          <p:cNvPr id="1648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29957A48-91FF-49BD-B469-6825C9C57316}" type="slidenum">
              <a:rPr lang="en-US" altLang="zh-CN" sz="1200" b="0"/>
              <a:pPr algn="r" eaLnBrk="1" hangingPunct="1"/>
              <a:t>54</a:t>
            </a:fld>
            <a:endParaRPr lang="en-US" altLang="zh-CN" sz="1200" b="0"/>
          </a:p>
        </p:txBody>
      </p:sp>
      <p:sp>
        <p:nvSpPr>
          <p:cNvPr id="164868" name="Rectangle 2"/>
          <p:cNvSpPr>
            <a:spLocks noGrp="1" noRot="1" noChangeAspect="1" noChangeArrowheads="1" noTextEdit="1"/>
          </p:cNvSpPr>
          <p:nvPr>
            <p:ph type="sldImg"/>
          </p:nvPr>
        </p:nvSpPr>
        <p:spPr>
          <a:xfrm>
            <a:off x="381000" y="685800"/>
            <a:ext cx="6096000" cy="3429000"/>
          </a:xfrm>
          <a:ln/>
        </p:spPr>
      </p:sp>
      <p:sp>
        <p:nvSpPr>
          <p:cNvPr id="164869"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7CD52ADC-AEF7-4AE4-A4F7-544171C6D3AA}" type="slidenum">
              <a:rPr lang="en-US" altLang="zh-CN" smtClean="0"/>
              <a:pPr/>
              <a:t>55</a:t>
            </a:fld>
            <a:endParaRPr lang="en-US" altLang="zh-CN"/>
          </a:p>
        </p:txBody>
      </p:sp>
      <p:sp>
        <p:nvSpPr>
          <p:cNvPr id="165891" name="Rectangle 2"/>
          <p:cNvSpPr>
            <a:spLocks noGrp="1" noRot="1" noChangeAspect="1" noChangeArrowheads="1" noTextEdit="1"/>
          </p:cNvSpPr>
          <p:nvPr>
            <p:ph type="sldImg"/>
          </p:nvPr>
        </p:nvSpPr>
        <p:spPr>
          <a:xfrm>
            <a:off x="381000" y="685800"/>
            <a:ext cx="6096000" cy="3429000"/>
          </a:xfrm>
          <a:ln/>
        </p:spPr>
      </p:sp>
      <p:sp>
        <p:nvSpPr>
          <p:cNvPr id="1658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E7C52AAE-1C07-4F53-8F22-82A8B8DF9CF9}" type="slidenum">
              <a:rPr lang="en-US" altLang="zh-CN" smtClean="0"/>
              <a:pPr/>
              <a:t>56</a:t>
            </a:fld>
            <a:endParaRPr lang="en-US" altLang="zh-CN"/>
          </a:p>
        </p:txBody>
      </p:sp>
      <p:sp>
        <p:nvSpPr>
          <p:cNvPr id="166915" name="Rectangle 2"/>
          <p:cNvSpPr>
            <a:spLocks noGrp="1" noRot="1" noChangeAspect="1" noChangeArrowheads="1" noTextEdit="1"/>
          </p:cNvSpPr>
          <p:nvPr>
            <p:ph type="sldImg"/>
          </p:nvPr>
        </p:nvSpPr>
        <p:spPr>
          <a:xfrm>
            <a:off x="381000" y="685800"/>
            <a:ext cx="6096000" cy="3429000"/>
          </a:xfrm>
          <a:ln/>
        </p:spPr>
      </p:sp>
      <p:sp>
        <p:nvSpPr>
          <p:cNvPr id="166916" name="Rectangle 3"/>
          <p:cNvSpPr>
            <a:spLocks noGrp="1" noChangeArrowheads="1"/>
          </p:cNvSpPr>
          <p:nvPr>
            <p:ph type="body" idx="1"/>
          </p:nvPr>
        </p:nvSpPr>
        <p:spPr>
          <a:noFill/>
          <a:ln/>
        </p:spPr>
        <p:txBody>
          <a:bodyPr/>
          <a:lstStyle/>
          <a:p>
            <a:pPr eaLnBrk="1" hangingPunct="1"/>
            <a:r>
              <a:rPr lang="zh-CN" altLang="en-US" dirty="0"/>
              <a:t>第</a:t>
            </a:r>
            <a:r>
              <a:rPr lang="en-US" altLang="zh-CN" dirty="0"/>
              <a:t>11</a:t>
            </a:r>
            <a:r>
              <a:rPr lang="zh-CN" altLang="en-US" dirty="0"/>
              <a:t>讲结束</a:t>
            </a:r>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6C49E66-D4BC-406E-ACF4-508B6EA1A6E9}" type="slidenum">
              <a:rPr lang="en-US" altLang="zh-CN" smtClean="0"/>
              <a:pPr/>
              <a:t>57</a:t>
            </a:fld>
            <a:endParaRPr lang="en-US" altLang="zh-CN"/>
          </a:p>
        </p:txBody>
      </p:sp>
      <p:sp>
        <p:nvSpPr>
          <p:cNvPr id="167939" name="Rectangle 2"/>
          <p:cNvSpPr>
            <a:spLocks noGrp="1" noRot="1" noChangeAspect="1" noChangeArrowheads="1" noTextEdit="1"/>
          </p:cNvSpPr>
          <p:nvPr>
            <p:ph type="sldImg"/>
          </p:nvPr>
        </p:nvSpPr>
        <p:spPr>
          <a:xfrm>
            <a:off x="381000" y="685800"/>
            <a:ext cx="6096000" cy="3429000"/>
          </a:xfrm>
          <a:ln/>
        </p:spPr>
      </p:sp>
      <p:sp>
        <p:nvSpPr>
          <p:cNvPr id="1679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37ADAE85-0600-4A84-9084-6D403B8CFE57}" type="slidenum">
              <a:rPr lang="en-US" altLang="zh-CN" smtClean="0"/>
              <a:pPr/>
              <a:t>58</a:t>
            </a:fld>
            <a:endParaRPr lang="en-US" altLang="zh-CN"/>
          </a:p>
        </p:txBody>
      </p:sp>
      <p:sp>
        <p:nvSpPr>
          <p:cNvPr id="168963" name="Rectangle 2"/>
          <p:cNvSpPr>
            <a:spLocks noGrp="1" noRot="1" noChangeAspect="1" noChangeArrowheads="1" noTextEdit="1"/>
          </p:cNvSpPr>
          <p:nvPr>
            <p:ph type="sldImg"/>
          </p:nvPr>
        </p:nvSpPr>
        <p:spPr>
          <a:xfrm>
            <a:off x="381000" y="685800"/>
            <a:ext cx="6096000" cy="3429000"/>
          </a:xfrm>
          <a:ln/>
        </p:spPr>
      </p:sp>
      <p:sp>
        <p:nvSpPr>
          <p:cNvPr id="1689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75BA814-2997-4EEB-8A3B-368249D2B2E3}" type="slidenum">
              <a:rPr lang="en-US" altLang="zh-CN" smtClean="0"/>
              <a:pPr/>
              <a:t>59</a:t>
            </a:fld>
            <a:endParaRPr lang="en-US" altLang="zh-CN"/>
          </a:p>
        </p:txBody>
      </p:sp>
      <p:sp>
        <p:nvSpPr>
          <p:cNvPr id="169987" name="Rectangle 2"/>
          <p:cNvSpPr>
            <a:spLocks noGrp="1" noRot="1" noChangeAspect="1" noChangeArrowheads="1" noTextEdit="1"/>
          </p:cNvSpPr>
          <p:nvPr>
            <p:ph type="sldImg"/>
          </p:nvPr>
        </p:nvSpPr>
        <p:spPr>
          <a:xfrm>
            <a:off x="381000" y="685800"/>
            <a:ext cx="6096000" cy="3429000"/>
          </a:xfrm>
          <a:ln/>
        </p:spPr>
      </p:sp>
      <p:sp>
        <p:nvSpPr>
          <p:cNvPr id="1699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F575ADF-DB36-4DB7-B780-6E1176221CCD}" type="slidenum">
              <a:rPr lang="en-US" altLang="zh-CN" smtClean="0"/>
              <a:pPr/>
              <a:t>60</a:t>
            </a:fld>
            <a:endParaRPr lang="en-US" altLang="zh-CN"/>
          </a:p>
        </p:txBody>
      </p:sp>
      <p:sp>
        <p:nvSpPr>
          <p:cNvPr id="171011" name="Rectangle 2"/>
          <p:cNvSpPr>
            <a:spLocks noGrp="1" noRot="1" noChangeAspect="1" noChangeArrowheads="1" noTextEdit="1"/>
          </p:cNvSpPr>
          <p:nvPr>
            <p:ph type="sldImg"/>
          </p:nvPr>
        </p:nvSpPr>
        <p:spPr>
          <a:xfrm>
            <a:off x="381000" y="685800"/>
            <a:ext cx="6096000" cy="3429000"/>
          </a:xfrm>
          <a:ln/>
        </p:spPr>
      </p:sp>
      <p:sp>
        <p:nvSpPr>
          <p:cNvPr id="1710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27C9213-028A-4F73-AC2C-C8B7219E5653}" type="slidenum">
              <a:rPr lang="en-US" altLang="zh-CN" smtClean="0"/>
              <a:pPr/>
              <a:t>6</a:t>
            </a:fld>
            <a:endParaRPr lang="en-US" altLang="zh-CN"/>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a:p>
        </p:txBody>
      </p:sp>
    </p:spTree>
    <p:extLst>
      <p:ext uri="{BB962C8B-B14F-4D97-AF65-F5344CB8AC3E}">
        <p14:creationId xmlns:p14="http://schemas.microsoft.com/office/powerpoint/2010/main" val="30920302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8E08A04E-1875-4E49-8C46-88B1FEDD5F3E}" type="slidenum">
              <a:rPr lang="en-US" altLang="zh-CN" smtClean="0"/>
              <a:pPr/>
              <a:t>61</a:t>
            </a:fld>
            <a:endParaRPr lang="en-US" altLang="zh-CN"/>
          </a:p>
        </p:txBody>
      </p:sp>
      <p:sp>
        <p:nvSpPr>
          <p:cNvPr id="172035" name="Rectangle 2"/>
          <p:cNvSpPr>
            <a:spLocks noGrp="1" noRot="1" noChangeAspect="1" noChangeArrowheads="1" noTextEdit="1"/>
          </p:cNvSpPr>
          <p:nvPr>
            <p:ph type="sldImg"/>
          </p:nvPr>
        </p:nvSpPr>
        <p:spPr>
          <a:xfrm>
            <a:off x="381000" y="685800"/>
            <a:ext cx="6096000" cy="3429000"/>
          </a:xfrm>
          <a:ln/>
        </p:spPr>
      </p:sp>
      <p:sp>
        <p:nvSpPr>
          <p:cNvPr id="1720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3B92B272-67BF-4468-94FA-880E0E72A320}" type="slidenum">
              <a:rPr lang="en-US" altLang="zh-CN" smtClean="0"/>
              <a:pPr/>
              <a:t>62</a:t>
            </a:fld>
            <a:endParaRPr lang="en-US" altLang="zh-CN"/>
          </a:p>
        </p:txBody>
      </p:sp>
      <p:sp>
        <p:nvSpPr>
          <p:cNvPr id="173059" name="Rectangle 2"/>
          <p:cNvSpPr>
            <a:spLocks noGrp="1" noRot="1" noChangeAspect="1" noChangeArrowheads="1" noTextEdit="1"/>
          </p:cNvSpPr>
          <p:nvPr>
            <p:ph type="sldImg"/>
          </p:nvPr>
        </p:nvSpPr>
        <p:spPr>
          <a:xfrm>
            <a:off x="381000" y="685800"/>
            <a:ext cx="6096000" cy="3429000"/>
          </a:xfrm>
          <a:ln/>
        </p:spPr>
      </p:sp>
      <p:sp>
        <p:nvSpPr>
          <p:cNvPr id="1730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AF6963A-2A39-4B43-BCEA-ACCE06CE5FA0}" type="slidenum">
              <a:rPr lang="en-US" altLang="zh-CN" smtClean="0"/>
              <a:pPr/>
              <a:t>63</a:t>
            </a:fld>
            <a:endParaRPr lang="en-US" altLang="zh-CN"/>
          </a:p>
        </p:txBody>
      </p:sp>
      <p:sp>
        <p:nvSpPr>
          <p:cNvPr id="174083" name="Rectangle 2"/>
          <p:cNvSpPr>
            <a:spLocks noGrp="1" noRot="1" noChangeAspect="1" noChangeArrowheads="1" noTextEdit="1"/>
          </p:cNvSpPr>
          <p:nvPr>
            <p:ph type="sldImg"/>
          </p:nvPr>
        </p:nvSpPr>
        <p:spPr>
          <a:xfrm>
            <a:off x="381000" y="685800"/>
            <a:ext cx="6096000" cy="3429000"/>
          </a:xfrm>
          <a:ln/>
        </p:spPr>
      </p:sp>
      <p:sp>
        <p:nvSpPr>
          <p:cNvPr id="1740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A069C476-A151-480B-83BA-2E1EC5C039C2}" type="slidenum">
              <a:rPr lang="en-US" altLang="zh-CN" smtClean="0"/>
              <a:pPr/>
              <a:t>64</a:t>
            </a:fld>
            <a:endParaRPr lang="en-US" altLang="zh-CN"/>
          </a:p>
        </p:txBody>
      </p:sp>
      <p:sp>
        <p:nvSpPr>
          <p:cNvPr id="175107" name="Rectangle 2"/>
          <p:cNvSpPr>
            <a:spLocks noGrp="1" noRot="1" noChangeAspect="1" noChangeArrowheads="1" noTextEdit="1"/>
          </p:cNvSpPr>
          <p:nvPr>
            <p:ph type="sldImg"/>
          </p:nvPr>
        </p:nvSpPr>
        <p:spPr>
          <a:xfrm>
            <a:off x="381000" y="685800"/>
            <a:ext cx="6096000" cy="3429000"/>
          </a:xfrm>
          <a:ln/>
        </p:spPr>
      </p:sp>
      <p:sp>
        <p:nvSpPr>
          <p:cNvPr id="1751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19ED612-D46A-413B-B6F2-81ABAF6A3531}" type="slidenum">
              <a:rPr lang="en-US" altLang="zh-CN" smtClean="0"/>
              <a:pPr/>
              <a:t>65</a:t>
            </a:fld>
            <a:endParaRPr lang="en-US" altLang="zh-CN"/>
          </a:p>
        </p:txBody>
      </p:sp>
      <p:sp>
        <p:nvSpPr>
          <p:cNvPr id="176131" name="Rectangle 2"/>
          <p:cNvSpPr>
            <a:spLocks noGrp="1" noRot="1" noChangeAspect="1" noChangeArrowheads="1" noTextEdit="1"/>
          </p:cNvSpPr>
          <p:nvPr>
            <p:ph type="sldImg"/>
          </p:nvPr>
        </p:nvSpPr>
        <p:spPr>
          <a:xfrm>
            <a:off x="381000" y="685800"/>
            <a:ext cx="6096000" cy="3429000"/>
          </a:xfrm>
          <a:ln/>
        </p:spPr>
      </p:sp>
      <p:sp>
        <p:nvSpPr>
          <p:cNvPr id="1761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BC4C78F1-F3D8-4123-834C-5DF1F86E8381}" type="slidenum">
              <a:rPr lang="en-US" altLang="zh-CN" smtClean="0"/>
              <a:pPr/>
              <a:t>66</a:t>
            </a:fld>
            <a:endParaRPr lang="en-US" altLang="zh-CN"/>
          </a:p>
        </p:txBody>
      </p:sp>
      <p:sp>
        <p:nvSpPr>
          <p:cNvPr id="177155" name="Rectangle 2"/>
          <p:cNvSpPr>
            <a:spLocks noGrp="1" noRot="1" noChangeAspect="1" noChangeArrowheads="1" noTextEdit="1"/>
          </p:cNvSpPr>
          <p:nvPr>
            <p:ph type="sldImg"/>
          </p:nvPr>
        </p:nvSpPr>
        <p:spPr>
          <a:xfrm>
            <a:off x="381000" y="685800"/>
            <a:ext cx="6096000" cy="3429000"/>
          </a:xfrm>
          <a:ln/>
        </p:spPr>
      </p:sp>
      <p:sp>
        <p:nvSpPr>
          <p:cNvPr id="1771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2FE8C046-1452-40ED-8A01-18D2868FC9EA}" type="slidenum">
              <a:rPr lang="en-US" altLang="zh-CN" smtClean="0"/>
              <a:pPr/>
              <a:t>67</a:t>
            </a:fld>
            <a:endParaRPr lang="en-US" altLang="zh-CN"/>
          </a:p>
        </p:txBody>
      </p:sp>
      <p:sp>
        <p:nvSpPr>
          <p:cNvPr id="178179" name="Rectangle 2"/>
          <p:cNvSpPr>
            <a:spLocks noGrp="1" noRot="1" noChangeAspect="1" noChangeArrowheads="1" noTextEdit="1"/>
          </p:cNvSpPr>
          <p:nvPr>
            <p:ph type="sldImg"/>
          </p:nvPr>
        </p:nvSpPr>
        <p:spPr>
          <a:xfrm>
            <a:off x="381000" y="685800"/>
            <a:ext cx="6096000" cy="3429000"/>
          </a:xfrm>
          <a:ln/>
        </p:spPr>
      </p:sp>
      <p:sp>
        <p:nvSpPr>
          <p:cNvPr id="1781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C597BB71-1A54-40DF-A981-ECD6FBE94F8F}" type="slidenum">
              <a:rPr lang="en-US" altLang="zh-CN" smtClean="0"/>
              <a:pPr/>
              <a:t>68</a:t>
            </a:fld>
            <a:endParaRPr lang="en-US" altLang="zh-CN"/>
          </a:p>
        </p:txBody>
      </p:sp>
      <p:sp>
        <p:nvSpPr>
          <p:cNvPr id="179203" name="Rectangle 2"/>
          <p:cNvSpPr>
            <a:spLocks noGrp="1" noRot="1" noChangeAspect="1" noChangeArrowheads="1" noTextEdit="1"/>
          </p:cNvSpPr>
          <p:nvPr>
            <p:ph type="sldImg"/>
          </p:nvPr>
        </p:nvSpPr>
        <p:spPr>
          <a:xfrm>
            <a:off x="381000" y="685800"/>
            <a:ext cx="6096000" cy="3429000"/>
          </a:xfrm>
          <a:ln/>
        </p:spPr>
      </p:sp>
      <p:sp>
        <p:nvSpPr>
          <p:cNvPr id="1792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4686905-4C0C-4BFB-9E10-28EF0DB055FD}" type="slidenum">
              <a:rPr lang="en-US" altLang="zh-CN" smtClean="0"/>
              <a:pPr/>
              <a:t>69</a:t>
            </a:fld>
            <a:endParaRPr lang="en-US" altLang="zh-CN"/>
          </a:p>
        </p:txBody>
      </p:sp>
      <p:sp>
        <p:nvSpPr>
          <p:cNvPr id="181251" name="Rectangle 2"/>
          <p:cNvSpPr>
            <a:spLocks noGrp="1" noRot="1" noChangeAspect="1" noChangeArrowheads="1" noTextEdit="1"/>
          </p:cNvSpPr>
          <p:nvPr>
            <p:ph type="sldImg"/>
          </p:nvPr>
        </p:nvSpPr>
        <p:spPr>
          <a:xfrm>
            <a:off x="381000" y="685800"/>
            <a:ext cx="6096000" cy="3429000"/>
          </a:xfrm>
          <a:ln/>
        </p:spPr>
      </p:sp>
      <p:sp>
        <p:nvSpPr>
          <p:cNvPr id="1812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85E6038D-DEE2-4360-99E3-1E29C6DDB4D0}" type="slidenum">
              <a:rPr lang="en-US" altLang="zh-CN" smtClean="0"/>
              <a:pPr/>
              <a:t>70</a:t>
            </a:fld>
            <a:endParaRPr lang="en-US" altLang="zh-CN"/>
          </a:p>
        </p:txBody>
      </p:sp>
      <p:sp>
        <p:nvSpPr>
          <p:cNvPr id="182275" name="Rectangle 2"/>
          <p:cNvSpPr>
            <a:spLocks noGrp="1" noRot="1" noChangeAspect="1" noChangeArrowheads="1" noTextEdit="1"/>
          </p:cNvSpPr>
          <p:nvPr>
            <p:ph type="sldImg"/>
          </p:nvPr>
        </p:nvSpPr>
        <p:spPr>
          <a:xfrm>
            <a:off x="381000" y="685800"/>
            <a:ext cx="6096000" cy="3429000"/>
          </a:xfrm>
          <a:ln/>
        </p:spPr>
      </p:sp>
      <p:sp>
        <p:nvSpPr>
          <p:cNvPr id="1822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453CF7F-4BD6-40DC-9669-0F162BBA8AC1}" type="slidenum">
              <a:rPr lang="en-US" altLang="zh-CN" smtClean="0"/>
              <a:pPr/>
              <a:t>8</a:t>
            </a:fld>
            <a:endParaRPr lang="en-US" altLang="zh-CN"/>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92A26323-A825-4650-8FD8-33E74B9FA2F3}" type="slidenum">
              <a:rPr lang="en-US" altLang="zh-CN" smtClean="0"/>
              <a:pPr/>
              <a:t>71</a:t>
            </a:fld>
            <a:endParaRPr lang="en-US" altLang="zh-CN"/>
          </a:p>
        </p:txBody>
      </p:sp>
      <p:sp>
        <p:nvSpPr>
          <p:cNvPr id="183299" name="Rectangle 2"/>
          <p:cNvSpPr>
            <a:spLocks noGrp="1" noRot="1" noChangeAspect="1" noChangeArrowheads="1" noTextEdit="1"/>
          </p:cNvSpPr>
          <p:nvPr>
            <p:ph type="sldImg"/>
          </p:nvPr>
        </p:nvSpPr>
        <p:spPr>
          <a:xfrm>
            <a:off x="381000" y="685800"/>
            <a:ext cx="6096000" cy="3429000"/>
          </a:xfrm>
          <a:ln/>
        </p:spPr>
      </p:sp>
      <p:sp>
        <p:nvSpPr>
          <p:cNvPr id="183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D34FE3B3-2624-43C6-B9E7-57274C3960A4}" type="slidenum">
              <a:rPr lang="en-US" altLang="zh-CN" smtClean="0"/>
              <a:pPr/>
              <a:t>72</a:t>
            </a:fld>
            <a:endParaRPr lang="en-US" altLang="zh-CN"/>
          </a:p>
        </p:txBody>
      </p:sp>
      <p:sp>
        <p:nvSpPr>
          <p:cNvPr id="184323" name="Rectangle 2"/>
          <p:cNvSpPr>
            <a:spLocks noGrp="1" noRot="1" noChangeAspect="1" noChangeArrowheads="1" noTextEdit="1"/>
          </p:cNvSpPr>
          <p:nvPr>
            <p:ph type="sldImg"/>
          </p:nvPr>
        </p:nvSpPr>
        <p:spPr>
          <a:xfrm>
            <a:off x="381000" y="685800"/>
            <a:ext cx="6096000" cy="3429000"/>
          </a:xfrm>
          <a:ln/>
        </p:spPr>
      </p:sp>
      <p:sp>
        <p:nvSpPr>
          <p:cNvPr id="1843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809B05A2-EEF2-4A71-BC8E-C628AC211EC9}" type="slidenum">
              <a:rPr lang="en-US" altLang="zh-CN" smtClean="0"/>
              <a:pPr/>
              <a:t>73</a:t>
            </a:fld>
            <a:endParaRPr lang="en-US" altLang="zh-CN"/>
          </a:p>
        </p:txBody>
      </p:sp>
      <p:sp>
        <p:nvSpPr>
          <p:cNvPr id="185347" name="Rectangle 2"/>
          <p:cNvSpPr>
            <a:spLocks noGrp="1" noRot="1" noChangeAspect="1" noChangeArrowheads="1" noTextEdit="1"/>
          </p:cNvSpPr>
          <p:nvPr>
            <p:ph type="sldImg"/>
          </p:nvPr>
        </p:nvSpPr>
        <p:spPr>
          <a:xfrm>
            <a:off x="381000" y="685800"/>
            <a:ext cx="6096000" cy="3429000"/>
          </a:xfrm>
          <a:ln/>
        </p:spPr>
      </p:sp>
      <p:sp>
        <p:nvSpPr>
          <p:cNvPr id="1853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0324B1AF-73A7-4978-82B0-5F2FFA3EEF4C}" type="slidenum">
              <a:rPr lang="en-US" altLang="zh-CN" smtClean="0"/>
              <a:pPr/>
              <a:t>74</a:t>
            </a:fld>
            <a:endParaRPr lang="en-US" altLang="zh-CN"/>
          </a:p>
        </p:txBody>
      </p:sp>
      <p:sp>
        <p:nvSpPr>
          <p:cNvPr id="186371" name="Rectangle 2"/>
          <p:cNvSpPr>
            <a:spLocks noGrp="1" noRot="1" noChangeAspect="1" noChangeArrowheads="1" noTextEdit="1"/>
          </p:cNvSpPr>
          <p:nvPr>
            <p:ph type="sldImg"/>
          </p:nvPr>
        </p:nvSpPr>
        <p:spPr>
          <a:xfrm>
            <a:off x="381000" y="685800"/>
            <a:ext cx="6096000" cy="3429000"/>
          </a:xfrm>
          <a:ln/>
        </p:spPr>
      </p:sp>
      <p:sp>
        <p:nvSpPr>
          <p:cNvPr id="1863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AEC92C6D-AFB1-455B-9040-60829B1048C5}" type="slidenum">
              <a:rPr lang="en-US" altLang="zh-CN" smtClean="0"/>
              <a:pPr/>
              <a:t>75</a:t>
            </a:fld>
            <a:endParaRPr lang="en-US" altLang="zh-CN"/>
          </a:p>
        </p:txBody>
      </p:sp>
      <p:sp>
        <p:nvSpPr>
          <p:cNvPr id="187395" name="Rectangle 2"/>
          <p:cNvSpPr>
            <a:spLocks noGrp="1" noRot="1" noChangeAspect="1" noChangeArrowheads="1" noTextEdit="1"/>
          </p:cNvSpPr>
          <p:nvPr>
            <p:ph type="sldImg"/>
          </p:nvPr>
        </p:nvSpPr>
        <p:spPr>
          <a:xfrm>
            <a:off x="381000" y="685800"/>
            <a:ext cx="6096000" cy="3429000"/>
          </a:xfrm>
          <a:ln/>
        </p:spPr>
      </p:sp>
      <p:sp>
        <p:nvSpPr>
          <p:cNvPr id="18739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1131998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EF03DC3-57D4-49A4-ACF8-02348720E80E}" type="slidenum">
              <a:rPr lang="en-US" altLang="zh-CN" smtClean="0"/>
              <a:pPr/>
              <a:t>78</a:t>
            </a:fld>
            <a:endParaRPr lang="en-US" altLang="zh-CN"/>
          </a:p>
        </p:txBody>
      </p:sp>
      <p:sp>
        <p:nvSpPr>
          <p:cNvPr id="188419" name="Rectangle 2"/>
          <p:cNvSpPr>
            <a:spLocks noGrp="1" noRot="1" noChangeAspect="1" noChangeArrowheads="1" noTextEdit="1"/>
          </p:cNvSpPr>
          <p:nvPr>
            <p:ph type="sldImg"/>
          </p:nvPr>
        </p:nvSpPr>
        <p:spPr>
          <a:xfrm>
            <a:off x="381000" y="685800"/>
            <a:ext cx="6096000" cy="3429000"/>
          </a:xfrm>
          <a:ln/>
        </p:spPr>
      </p:sp>
      <p:sp>
        <p:nvSpPr>
          <p:cNvPr id="188420" name="Rectangle 3"/>
          <p:cNvSpPr>
            <a:spLocks noGrp="1" noChangeArrowheads="1"/>
          </p:cNvSpPr>
          <p:nvPr>
            <p:ph type="body" idx="1"/>
          </p:nvPr>
        </p:nvSpPr>
        <p:spPr>
          <a:noFill/>
          <a:ln/>
        </p:spPr>
        <p:txBody>
          <a:bodyPr/>
          <a:lstStyle/>
          <a:p>
            <a:pPr eaLnBrk="1" hangingPunct="1"/>
            <a:r>
              <a:rPr lang="zh-CN" altLang="en-US"/>
              <a:t>第十讲讲至位置</a:t>
            </a:r>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6B94E7F-9E0F-467A-98E5-93A14CBD387F}" type="slidenum">
              <a:rPr lang="en-US" altLang="zh-CN" smtClean="0"/>
              <a:pPr/>
              <a:t>79</a:t>
            </a:fld>
            <a:endParaRPr lang="en-US" altLang="zh-CN"/>
          </a:p>
        </p:txBody>
      </p:sp>
      <p:sp>
        <p:nvSpPr>
          <p:cNvPr id="189443" name="Rectangle 2"/>
          <p:cNvSpPr>
            <a:spLocks noGrp="1" noRot="1" noChangeAspect="1" noChangeArrowheads="1" noTextEdit="1"/>
          </p:cNvSpPr>
          <p:nvPr>
            <p:ph type="sldImg"/>
          </p:nvPr>
        </p:nvSpPr>
        <p:spPr>
          <a:xfrm>
            <a:off x="381000" y="685800"/>
            <a:ext cx="6096000" cy="3429000"/>
          </a:xfrm>
          <a:ln/>
        </p:spPr>
      </p:sp>
      <p:sp>
        <p:nvSpPr>
          <p:cNvPr id="1894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F5B39D4B-3B4B-4629-B109-36B5E3555141}" type="slidenum">
              <a:rPr lang="en-US" altLang="zh-CN" smtClean="0"/>
              <a:pPr/>
              <a:t>80</a:t>
            </a:fld>
            <a:endParaRPr lang="en-US" altLang="zh-CN"/>
          </a:p>
        </p:txBody>
      </p:sp>
      <p:sp>
        <p:nvSpPr>
          <p:cNvPr id="190467" name="Rectangle 2"/>
          <p:cNvSpPr>
            <a:spLocks noGrp="1" noRot="1" noChangeAspect="1" noChangeArrowheads="1" noTextEdit="1"/>
          </p:cNvSpPr>
          <p:nvPr>
            <p:ph type="sldImg"/>
          </p:nvPr>
        </p:nvSpPr>
        <p:spPr>
          <a:xfrm>
            <a:off x="381000" y="685800"/>
            <a:ext cx="6096000" cy="3429000"/>
          </a:xfrm>
          <a:ln/>
        </p:spPr>
      </p:sp>
      <p:sp>
        <p:nvSpPr>
          <p:cNvPr id="1904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EA90F12F-EBCA-4C93-9BA5-73E73B0287F6}" type="slidenum">
              <a:rPr lang="en-US" altLang="zh-CN" smtClean="0"/>
              <a:pPr/>
              <a:t>81</a:t>
            </a:fld>
            <a:endParaRPr lang="en-US" altLang="zh-CN"/>
          </a:p>
        </p:txBody>
      </p:sp>
      <p:sp>
        <p:nvSpPr>
          <p:cNvPr id="191491" name="Rectangle 2"/>
          <p:cNvSpPr>
            <a:spLocks noGrp="1" noRot="1" noChangeAspect="1" noChangeArrowheads="1" noTextEdit="1"/>
          </p:cNvSpPr>
          <p:nvPr>
            <p:ph type="sldImg"/>
          </p:nvPr>
        </p:nvSpPr>
        <p:spPr>
          <a:xfrm>
            <a:off x="381000" y="685800"/>
            <a:ext cx="6096000" cy="3429000"/>
          </a:xfrm>
          <a:ln/>
        </p:spPr>
      </p:sp>
      <p:sp>
        <p:nvSpPr>
          <p:cNvPr id="1914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C0E5ECA2-2378-47F2-AF5B-24E0AEE4126A}" type="slidenum">
              <a:rPr lang="en-US" altLang="zh-CN" smtClean="0"/>
              <a:pPr/>
              <a:t>82</a:t>
            </a:fld>
            <a:endParaRPr lang="en-US" altLang="zh-CN"/>
          </a:p>
        </p:txBody>
      </p:sp>
      <p:sp>
        <p:nvSpPr>
          <p:cNvPr id="192515" name="Rectangle 2"/>
          <p:cNvSpPr>
            <a:spLocks noGrp="1" noRot="1" noChangeAspect="1" noChangeArrowheads="1" noTextEdit="1"/>
          </p:cNvSpPr>
          <p:nvPr>
            <p:ph type="sldImg"/>
          </p:nvPr>
        </p:nvSpPr>
        <p:spPr>
          <a:xfrm>
            <a:off x="381000" y="685800"/>
            <a:ext cx="6096000" cy="3429000"/>
          </a:xfrm>
          <a:ln/>
        </p:spPr>
      </p:sp>
      <p:sp>
        <p:nvSpPr>
          <p:cNvPr id="1925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674D819-56A2-4726-A3EB-47120B4417FF}" type="slidenum">
              <a:rPr lang="en-US" altLang="zh-CN" smtClean="0"/>
              <a:pPr/>
              <a:t>9</a:t>
            </a:fld>
            <a:endParaRPr lang="en-US" altLang="zh-CN"/>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FAC3F697-96DA-4721-B097-D78461FE7195}" type="slidenum">
              <a:rPr lang="en-US" altLang="zh-CN" smtClean="0"/>
              <a:pPr/>
              <a:t>83</a:t>
            </a:fld>
            <a:endParaRPr lang="en-US" altLang="zh-CN"/>
          </a:p>
        </p:txBody>
      </p:sp>
      <p:sp>
        <p:nvSpPr>
          <p:cNvPr id="193539" name="Rectangle 2"/>
          <p:cNvSpPr>
            <a:spLocks noGrp="1" noRot="1" noChangeAspect="1" noChangeArrowheads="1" noTextEdit="1"/>
          </p:cNvSpPr>
          <p:nvPr>
            <p:ph type="sldImg"/>
          </p:nvPr>
        </p:nvSpPr>
        <p:spPr>
          <a:xfrm>
            <a:off x="381000" y="685800"/>
            <a:ext cx="6096000" cy="3429000"/>
          </a:xfrm>
          <a:ln/>
        </p:spPr>
      </p:sp>
      <p:sp>
        <p:nvSpPr>
          <p:cNvPr id="1935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E6C0760C-E8EF-4435-BD22-5584F55A6063}" type="slidenum">
              <a:rPr lang="en-US" altLang="zh-CN" smtClean="0"/>
              <a:pPr/>
              <a:t>84</a:t>
            </a:fld>
            <a:endParaRPr lang="en-US" altLang="zh-CN"/>
          </a:p>
        </p:txBody>
      </p:sp>
      <p:sp>
        <p:nvSpPr>
          <p:cNvPr id="194563" name="Rectangle 2"/>
          <p:cNvSpPr>
            <a:spLocks noGrp="1" noRot="1" noChangeAspect="1" noChangeArrowheads="1" noTextEdit="1"/>
          </p:cNvSpPr>
          <p:nvPr>
            <p:ph type="sldImg"/>
          </p:nvPr>
        </p:nvSpPr>
        <p:spPr>
          <a:xfrm>
            <a:off x="381000" y="685800"/>
            <a:ext cx="6096000" cy="3429000"/>
          </a:xfrm>
          <a:ln/>
        </p:spPr>
      </p:sp>
      <p:sp>
        <p:nvSpPr>
          <p:cNvPr id="1945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28230F31-5219-49A9-95ED-1AB9FC8DC6B3}" type="slidenum">
              <a:rPr lang="en-US" altLang="zh-CN" smtClean="0"/>
              <a:pPr/>
              <a:t>85</a:t>
            </a:fld>
            <a:endParaRPr lang="en-US" altLang="zh-CN"/>
          </a:p>
        </p:txBody>
      </p:sp>
      <p:sp>
        <p:nvSpPr>
          <p:cNvPr id="195587" name="Rectangle 2"/>
          <p:cNvSpPr>
            <a:spLocks noGrp="1" noRot="1" noChangeAspect="1" noChangeArrowheads="1" noTextEdit="1"/>
          </p:cNvSpPr>
          <p:nvPr>
            <p:ph type="sldImg"/>
          </p:nvPr>
        </p:nvSpPr>
        <p:spPr>
          <a:xfrm>
            <a:off x="381000" y="685800"/>
            <a:ext cx="6096000" cy="3429000"/>
          </a:xfrm>
          <a:ln/>
        </p:spPr>
      </p:sp>
      <p:sp>
        <p:nvSpPr>
          <p:cNvPr id="1955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33A2012F-069B-478E-8528-AE6DF30D9CBD}" type="slidenum">
              <a:rPr lang="en-US" altLang="zh-CN" smtClean="0"/>
              <a:pPr/>
              <a:t>86</a:t>
            </a:fld>
            <a:endParaRPr lang="en-US" altLang="zh-CN"/>
          </a:p>
        </p:txBody>
      </p:sp>
      <p:sp>
        <p:nvSpPr>
          <p:cNvPr id="196611" name="Rectangle 2"/>
          <p:cNvSpPr>
            <a:spLocks noGrp="1" noRot="1" noChangeAspect="1" noChangeArrowheads="1" noTextEdit="1"/>
          </p:cNvSpPr>
          <p:nvPr>
            <p:ph type="sldImg"/>
          </p:nvPr>
        </p:nvSpPr>
        <p:spPr>
          <a:xfrm>
            <a:off x="381000" y="685800"/>
            <a:ext cx="6096000" cy="3429000"/>
          </a:xfrm>
          <a:ln/>
        </p:spPr>
      </p:sp>
      <p:sp>
        <p:nvSpPr>
          <p:cNvPr id="1966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AABDB856-1686-47E4-B74E-C799D104CD26}" type="slidenum">
              <a:rPr lang="en-US" altLang="zh-CN" smtClean="0"/>
              <a:pPr/>
              <a:t>87</a:t>
            </a:fld>
            <a:endParaRPr lang="en-US" altLang="zh-CN"/>
          </a:p>
        </p:txBody>
      </p:sp>
      <p:sp>
        <p:nvSpPr>
          <p:cNvPr id="197635" name="Rectangle 2"/>
          <p:cNvSpPr>
            <a:spLocks noGrp="1" noRot="1" noChangeAspect="1" noChangeArrowheads="1" noTextEdit="1"/>
          </p:cNvSpPr>
          <p:nvPr>
            <p:ph type="sldImg"/>
          </p:nvPr>
        </p:nvSpPr>
        <p:spPr>
          <a:xfrm>
            <a:off x="381000" y="685800"/>
            <a:ext cx="6096000" cy="3429000"/>
          </a:xfrm>
          <a:ln/>
        </p:spPr>
      </p:sp>
      <p:sp>
        <p:nvSpPr>
          <p:cNvPr id="1976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9D9A31AE-05AF-4F5A-A6DE-7AD8E195C768}" type="slidenum">
              <a:rPr lang="en-US" altLang="zh-CN" smtClean="0"/>
              <a:pPr/>
              <a:t>88</a:t>
            </a:fld>
            <a:endParaRPr lang="en-US" altLang="zh-CN"/>
          </a:p>
        </p:txBody>
      </p:sp>
      <p:sp>
        <p:nvSpPr>
          <p:cNvPr id="198659" name="Rectangle 2"/>
          <p:cNvSpPr>
            <a:spLocks noGrp="1" noRot="1" noChangeAspect="1" noChangeArrowheads="1" noTextEdit="1"/>
          </p:cNvSpPr>
          <p:nvPr>
            <p:ph type="sldImg"/>
          </p:nvPr>
        </p:nvSpPr>
        <p:spPr>
          <a:xfrm>
            <a:off x="381000" y="685800"/>
            <a:ext cx="6096000" cy="3429000"/>
          </a:xfrm>
          <a:ln/>
        </p:spPr>
      </p:sp>
      <p:sp>
        <p:nvSpPr>
          <p:cNvPr id="1986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06923730-67BF-4FD8-8197-93FB96539CA7}" type="slidenum">
              <a:rPr lang="en-US" altLang="zh-CN" smtClean="0"/>
              <a:pPr/>
              <a:t>89</a:t>
            </a:fld>
            <a:endParaRPr lang="en-US" altLang="zh-CN"/>
          </a:p>
        </p:txBody>
      </p:sp>
      <p:sp>
        <p:nvSpPr>
          <p:cNvPr id="199683" name="Rectangle 2"/>
          <p:cNvSpPr>
            <a:spLocks noGrp="1" noRot="1" noChangeAspect="1" noChangeArrowheads="1" noTextEdit="1"/>
          </p:cNvSpPr>
          <p:nvPr>
            <p:ph type="sldImg"/>
          </p:nvPr>
        </p:nvSpPr>
        <p:spPr>
          <a:xfrm>
            <a:off x="381000" y="685800"/>
            <a:ext cx="6096000" cy="3429000"/>
          </a:xfrm>
          <a:ln/>
        </p:spPr>
      </p:sp>
      <p:sp>
        <p:nvSpPr>
          <p:cNvPr id="1996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25B0AB4E-DD14-46BF-909C-01F6D66E2407}" type="slidenum">
              <a:rPr lang="en-US" altLang="zh-CN" smtClean="0"/>
              <a:pPr/>
              <a:t>90</a:t>
            </a:fld>
            <a:endParaRPr lang="en-US" altLang="zh-CN"/>
          </a:p>
        </p:txBody>
      </p:sp>
      <p:sp>
        <p:nvSpPr>
          <p:cNvPr id="200707" name="Rectangle 2"/>
          <p:cNvSpPr>
            <a:spLocks noGrp="1" noRot="1" noChangeAspect="1" noChangeArrowheads="1" noTextEdit="1"/>
          </p:cNvSpPr>
          <p:nvPr>
            <p:ph type="sldImg"/>
          </p:nvPr>
        </p:nvSpPr>
        <p:spPr>
          <a:xfrm>
            <a:off x="381000" y="685800"/>
            <a:ext cx="6096000" cy="3429000"/>
          </a:xfrm>
          <a:ln/>
        </p:spPr>
      </p:sp>
      <p:sp>
        <p:nvSpPr>
          <p:cNvPr id="20070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871002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EC77C78-91EC-446E-946F-5571EAE0FFA9}" type="slidenum">
              <a:rPr lang="en-US" altLang="zh-CN" smtClean="0"/>
              <a:pPr/>
              <a:t>91</a:t>
            </a:fld>
            <a:endParaRPr lang="en-US" altLang="zh-CN"/>
          </a:p>
        </p:txBody>
      </p:sp>
      <p:sp>
        <p:nvSpPr>
          <p:cNvPr id="201731" name="Rectangle 2"/>
          <p:cNvSpPr>
            <a:spLocks noGrp="1" noRot="1" noChangeAspect="1" noChangeArrowheads="1" noTextEdit="1"/>
          </p:cNvSpPr>
          <p:nvPr>
            <p:ph type="sldImg"/>
          </p:nvPr>
        </p:nvSpPr>
        <p:spPr>
          <a:xfrm>
            <a:off x="381000" y="685800"/>
            <a:ext cx="6096000" cy="3429000"/>
          </a:xfrm>
          <a:ln/>
        </p:spPr>
      </p:sp>
      <p:sp>
        <p:nvSpPr>
          <p:cNvPr id="2017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79BCCAEE-6D08-4A86-BB9C-E5D6803CDA12}" type="slidenum">
              <a:rPr lang="en-US" altLang="zh-CN" smtClean="0"/>
              <a:pPr/>
              <a:t>92</a:t>
            </a:fld>
            <a:endParaRPr lang="en-US" altLang="zh-CN"/>
          </a:p>
        </p:txBody>
      </p:sp>
      <p:sp>
        <p:nvSpPr>
          <p:cNvPr id="202755" name="Rectangle 2"/>
          <p:cNvSpPr>
            <a:spLocks noGrp="1" noRot="1" noChangeAspect="1" noChangeArrowheads="1" noTextEdit="1"/>
          </p:cNvSpPr>
          <p:nvPr>
            <p:ph type="sldImg"/>
          </p:nvPr>
        </p:nvSpPr>
        <p:spPr>
          <a:xfrm>
            <a:off x="381000" y="685800"/>
            <a:ext cx="6096000" cy="3429000"/>
          </a:xfrm>
          <a:ln/>
        </p:spPr>
      </p:sp>
      <p:sp>
        <p:nvSpPr>
          <p:cNvPr id="2027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AE05FB5-6E07-405C-9828-F6073CC3A5FD}" type="slidenum">
              <a:rPr lang="en-US" altLang="zh-CN" smtClean="0"/>
              <a:pPr/>
              <a:t>10</a:t>
            </a:fld>
            <a:endParaRPr lang="en-US" altLang="zh-CN"/>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2FF16CB0-8407-4E9F-AAB3-8A17DD7F59AA}" type="slidenum">
              <a:rPr lang="en-US" altLang="zh-CN" smtClean="0"/>
              <a:pPr/>
              <a:t>93</a:t>
            </a:fld>
            <a:endParaRPr lang="en-US" altLang="zh-CN"/>
          </a:p>
        </p:txBody>
      </p:sp>
      <p:sp>
        <p:nvSpPr>
          <p:cNvPr id="203779" name="Rectangle 2"/>
          <p:cNvSpPr>
            <a:spLocks noGrp="1" noRot="1" noChangeAspect="1" noChangeArrowheads="1" noTextEdit="1"/>
          </p:cNvSpPr>
          <p:nvPr>
            <p:ph type="sldImg"/>
          </p:nvPr>
        </p:nvSpPr>
        <p:spPr>
          <a:xfrm>
            <a:off x="381000" y="685800"/>
            <a:ext cx="6096000" cy="3429000"/>
          </a:xfrm>
          <a:ln/>
        </p:spPr>
      </p:sp>
      <p:sp>
        <p:nvSpPr>
          <p:cNvPr id="2037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964FBC57-1A36-46B9-B0B0-62A1D571E4A0}" type="slidenum">
              <a:rPr lang="en-US" altLang="zh-CN" smtClean="0"/>
              <a:pPr/>
              <a:t>94</a:t>
            </a:fld>
            <a:endParaRPr lang="en-US" altLang="zh-CN"/>
          </a:p>
        </p:txBody>
      </p:sp>
      <p:sp>
        <p:nvSpPr>
          <p:cNvPr id="206851" name="Rectangle 2"/>
          <p:cNvSpPr>
            <a:spLocks noGrp="1" noRot="1" noChangeAspect="1" noChangeArrowheads="1" noTextEdit="1"/>
          </p:cNvSpPr>
          <p:nvPr>
            <p:ph type="sldImg"/>
          </p:nvPr>
        </p:nvSpPr>
        <p:spPr>
          <a:xfrm>
            <a:off x="381000" y="685800"/>
            <a:ext cx="6096000" cy="3429000"/>
          </a:xfrm>
          <a:ln/>
        </p:spPr>
      </p:sp>
      <p:sp>
        <p:nvSpPr>
          <p:cNvPr id="2068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39943271-A2F1-4FF1-87FE-107C43E68194}" type="slidenum">
              <a:rPr lang="en-US" altLang="zh-CN" smtClean="0"/>
              <a:pPr/>
              <a:t>95</a:t>
            </a:fld>
            <a:endParaRPr lang="en-US" altLang="zh-CN"/>
          </a:p>
        </p:txBody>
      </p:sp>
      <p:sp>
        <p:nvSpPr>
          <p:cNvPr id="207875" name="Rectangle 2"/>
          <p:cNvSpPr>
            <a:spLocks noGrp="1" noRot="1" noChangeAspect="1" noChangeArrowheads="1" noTextEdit="1"/>
          </p:cNvSpPr>
          <p:nvPr>
            <p:ph type="sldImg"/>
          </p:nvPr>
        </p:nvSpPr>
        <p:spPr>
          <a:xfrm>
            <a:off x="381000" y="685800"/>
            <a:ext cx="6096000" cy="3429000"/>
          </a:xfrm>
          <a:ln/>
        </p:spPr>
      </p:sp>
      <p:sp>
        <p:nvSpPr>
          <p:cNvPr id="2078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B4D09857-A1AF-4C46-AAD4-D65C7ED97015}" type="slidenum">
              <a:rPr lang="en-US" altLang="zh-CN" smtClean="0"/>
              <a:pPr/>
              <a:t>98</a:t>
            </a:fld>
            <a:endParaRPr lang="en-US" altLang="zh-CN"/>
          </a:p>
        </p:txBody>
      </p:sp>
      <p:sp>
        <p:nvSpPr>
          <p:cNvPr id="208899" name="Rectangle 2"/>
          <p:cNvSpPr>
            <a:spLocks noGrp="1" noRot="1" noChangeAspect="1" noChangeArrowheads="1" noTextEdit="1"/>
          </p:cNvSpPr>
          <p:nvPr>
            <p:ph type="sldImg"/>
          </p:nvPr>
        </p:nvSpPr>
        <p:spPr>
          <a:xfrm>
            <a:off x="381000" y="685800"/>
            <a:ext cx="6096000" cy="3429000"/>
          </a:xfrm>
          <a:ln/>
        </p:spPr>
      </p:sp>
      <p:sp>
        <p:nvSpPr>
          <p:cNvPr id="2089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F2A93C79-9E2C-4BAE-8678-1B6B333120DB}" type="slidenum">
              <a:rPr lang="en-US" altLang="zh-CN" smtClean="0"/>
              <a:pPr/>
              <a:t>99</a:t>
            </a:fld>
            <a:endParaRPr lang="en-US" altLang="zh-CN"/>
          </a:p>
        </p:txBody>
      </p:sp>
      <p:sp>
        <p:nvSpPr>
          <p:cNvPr id="209923" name="Rectangle 2"/>
          <p:cNvSpPr>
            <a:spLocks noGrp="1" noRot="1" noChangeAspect="1" noChangeArrowheads="1" noTextEdit="1"/>
          </p:cNvSpPr>
          <p:nvPr>
            <p:ph type="sldImg"/>
          </p:nvPr>
        </p:nvSpPr>
        <p:spPr>
          <a:xfrm>
            <a:off x="381000" y="685800"/>
            <a:ext cx="6096000" cy="3429000"/>
          </a:xfrm>
          <a:ln/>
        </p:spPr>
      </p:sp>
      <p:sp>
        <p:nvSpPr>
          <p:cNvPr id="2099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69B3F4E3-B1FD-436A-98F2-7A99E8B7C8A2}" type="slidenum">
              <a:rPr lang="en-US" altLang="zh-CN" smtClean="0"/>
              <a:pPr/>
              <a:t>100</a:t>
            </a:fld>
            <a:endParaRPr lang="en-US" altLang="zh-CN"/>
          </a:p>
        </p:txBody>
      </p:sp>
      <p:sp>
        <p:nvSpPr>
          <p:cNvPr id="210947" name="Rectangle 2"/>
          <p:cNvSpPr>
            <a:spLocks noGrp="1" noRot="1" noChangeAspect="1" noChangeArrowheads="1" noTextEdit="1"/>
          </p:cNvSpPr>
          <p:nvPr>
            <p:ph type="sldImg"/>
          </p:nvPr>
        </p:nvSpPr>
        <p:spPr>
          <a:xfrm>
            <a:off x="381000" y="685800"/>
            <a:ext cx="6096000" cy="3429000"/>
          </a:xfrm>
          <a:ln/>
        </p:spPr>
      </p:sp>
      <p:sp>
        <p:nvSpPr>
          <p:cNvPr id="2109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CBA6072B-BC2F-4616-B9A2-A056E73BB753}" type="slidenum">
              <a:rPr lang="en-US" altLang="zh-CN" smtClean="0"/>
              <a:pPr/>
              <a:t>101</a:t>
            </a:fld>
            <a:endParaRPr lang="en-US" altLang="zh-CN"/>
          </a:p>
        </p:txBody>
      </p:sp>
      <p:sp>
        <p:nvSpPr>
          <p:cNvPr id="211971" name="Rectangle 2"/>
          <p:cNvSpPr>
            <a:spLocks noGrp="1" noRot="1" noChangeAspect="1" noChangeArrowheads="1" noTextEdit="1"/>
          </p:cNvSpPr>
          <p:nvPr>
            <p:ph type="sldImg"/>
          </p:nvPr>
        </p:nvSpPr>
        <p:spPr>
          <a:xfrm>
            <a:off x="381000" y="685800"/>
            <a:ext cx="6096000" cy="3429000"/>
          </a:xfrm>
          <a:ln/>
        </p:spPr>
      </p:sp>
      <p:sp>
        <p:nvSpPr>
          <p:cNvPr id="211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65A5B6CD-7A94-4F2A-86F8-681EBC24392E}" type="slidenum">
              <a:rPr lang="en-US" altLang="zh-CN" smtClean="0"/>
              <a:pPr/>
              <a:t>102</a:t>
            </a:fld>
            <a:endParaRPr lang="en-US" altLang="zh-CN"/>
          </a:p>
        </p:txBody>
      </p:sp>
      <p:sp>
        <p:nvSpPr>
          <p:cNvPr id="212995" name="Rectangle 2"/>
          <p:cNvSpPr>
            <a:spLocks noGrp="1" noRot="1" noChangeAspect="1" noChangeArrowheads="1" noTextEdit="1"/>
          </p:cNvSpPr>
          <p:nvPr>
            <p:ph type="sldImg"/>
          </p:nvPr>
        </p:nvSpPr>
        <p:spPr>
          <a:xfrm>
            <a:off x="381000" y="685800"/>
            <a:ext cx="6096000" cy="3429000"/>
          </a:xfrm>
          <a:ln/>
        </p:spPr>
      </p:sp>
      <p:sp>
        <p:nvSpPr>
          <p:cNvPr id="2129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2325FA6C-8BE8-466A-A147-AFCFD06DE715}" type="slidenum">
              <a:rPr lang="en-US" altLang="zh-CN" smtClean="0"/>
              <a:pPr/>
              <a:t>103</a:t>
            </a:fld>
            <a:endParaRPr lang="en-US" altLang="zh-CN"/>
          </a:p>
        </p:txBody>
      </p:sp>
      <p:sp>
        <p:nvSpPr>
          <p:cNvPr id="214019" name="Rectangle 2"/>
          <p:cNvSpPr>
            <a:spLocks noGrp="1" noRot="1" noChangeAspect="1" noChangeArrowheads="1" noTextEdit="1"/>
          </p:cNvSpPr>
          <p:nvPr>
            <p:ph type="sldImg"/>
          </p:nvPr>
        </p:nvSpPr>
        <p:spPr>
          <a:xfrm>
            <a:off x="381000" y="685800"/>
            <a:ext cx="6096000" cy="3429000"/>
          </a:xfrm>
          <a:ln/>
        </p:spPr>
      </p:sp>
      <p:sp>
        <p:nvSpPr>
          <p:cNvPr id="2140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642F9607-F78E-4417-B5DD-7E2A776EF921}" type="slidenum">
              <a:rPr lang="en-US" altLang="zh-CN" smtClean="0"/>
              <a:pPr/>
              <a:t>104</a:t>
            </a:fld>
            <a:endParaRPr lang="en-US" altLang="zh-CN"/>
          </a:p>
        </p:txBody>
      </p:sp>
      <p:sp>
        <p:nvSpPr>
          <p:cNvPr id="215043" name="Rectangle 2"/>
          <p:cNvSpPr>
            <a:spLocks noGrp="1" noRot="1" noChangeAspect="1" noChangeArrowheads="1" noTextEdit="1"/>
          </p:cNvSpPr>
          <p:nvPr>
            <p:ph type="sldImg"/>
          </p:nvPr>
        </p:nvSpPr>
        <p:spPr>
          <a:xfrm>
            <a:off x="381000" y="685800"/>
            <a:ext cx="6096000" cy="3429000"/>
          </a:xfrm>
          <a:ln/>
        </p:spPr>
      </p:sp>
      <p:sp>
        <p:nvSpPr>
          <p:cNvPr id="2150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892F49F4-13CB-4A35-A076-7F81A07DAF17}" type="slidenum">
              <a:rPr lang="en-US" altLang="zh-CN" smtClean="0"/>
              <a:pPr/>
              <a:t>11</a:t>
            </a:fld>
            <a:endParaRPr lang="en-US" altLang="zh-CN"/>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0A2C42D6-F01A-473B-85DC-C20B4E2790C0}" type="slidenum">
              <a:rPr lang="en-US" altLang="zh-CN" smtClean="0"/>
              <a:pPr/>
              <a:t>105</a:t>
            </a:fld>
            <a:endParaRPr lang="en-US" altLang="zh-CN"/>
          </a:p>
        </p:txBody>
      </p:sp>
      <p:sp>
        <p:nvSpPr>
          <p:cNvPr id="216067" name="Rectangle 2"/>
          <p:cNvSpPr>
            <a:spLocks noGrp="1" noRot="1" noChangeAspect="1" noChangeArrowheads="1" noTextEdit="1"/>
          </p:cNvSpPr>
          <p:nvPr>
            <p:ph type="sldImg"/>
          </p:nvPr>
        </p:nvSpPr>
        <p:spPr>
          <a:xfrm>
            <a:off x="381000" y="685800"/>
            <a:ext cx="6096000" cy="3429000"/>
          </a:xfrm>
          <a:ln/>
        </p:spPr>
      </p:sp>
      <p:sp>
        <p:nvSpPr>
          <p:cNvPr id="2160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D3246021-EE8E-45C6-A5BF-77D558BC6C21}" type="slidenum">
              <a:rPr lang="en-US" altLang="zh-CN" smtClean="0"/>
              <a:pPr/>
              <a:t>106</a:t>
            </a:fld>
            <a:endParaRPr lang="en-US" altLang="zh-CN"/>
          </a:p>
        </p:txBody>
      </p:sp>
      <p:sp>
        <p:nvSpPr>
          <p:cNvPr id="217091" name="Rectangle 2"/>
          <p:cNvSpPr>
            <a:spLocks noGrp="1" noRot="1" noChangeAspect="1" noChangeArrowheads="1" noTextEdit="1"/>
          </p:cNvSpPr>
          <p:nvPr>
            <p:ph type="sldImg"/>
          </p:nvPr>
        </p:nvSpPr>
        <p:spPr>
          <a:xfrm>
            <a:off x="381000" y="685800"/>
            <a:ext cx="6096000" cy="3429000"/>
          </a:xfrm>
          <a:ln/>
        </p:spPr>
      </p:sp>
      <p:sp>
        <p:nvSpPr>
          <p:cNvPr id="2170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2C5619C3-5D0A-48DC-9CBA-0CE962F46325}" type="slidenum">
              <a:rPr lang="en-US" altLang="zh-CN" smtClean="0"/>
              <a:pPr/>
              <a:t>107</a:t>
            </a:fld>
            <a:endParaRPr lang="en-US" altLang="zh-CN"/>
          </a:p>
        </p:txBody>
      </p:sp>
      <p:sp>
        <p:nvSpPr>
          <p:cNvPr id="218115" name="Rectangle 2"/>
          <p:cNvSpPr>
            <a:spLocks noGrp="1" noRot="1" noChangeAspect="1" noChangeArrowheads="1" noTextEdit="1"/>
          </p:cNvSpPr>
          <p:nvPr>
            <p:ph type="sldImg"/>
          </p:nvPr>
        </p:nvSpPr>
        <p:spPr>
          <a:xfrm>
            <a:off x="381000" y="685800"/>
            <a:ext cx="6096000" cy="3429000"/>
          </a:xfrm>
          <a:ln/>
        </p:spPr>
      </p:sp>
      <p:sp>
        <p:nvSpPr>
          <p:cNvPr id="2181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B6422435-F821-44A5-B1C7-14E2FF18B563}" type="slidenum">
              <a:rPr lang="en-US" altLang="zh-CN" smtClean="0"/>
              <a:pPr/>
              <a:t>108</a:t>
            </a:fld>
            <a:endParaRPr lang="en-US" altLang="zh-CN"/>
          </a:p>
        </p:txBody>
      </p:sp>
      <p:sp>
        <p:nvSpPr>
          <p:cNvPr id="219139" name="Rectangle 2"/>
          <p:cNvSpPr>
            <a:spLocks noGrp="1" noRot="1" noChangeAspect="1" noChangeArrowheads="1" noTextEdit="1"/>
          </p:cNvSpPr>
          <p:nvPr>
            <p:ph type="sldImg"/>
          </p:nvPr>
        </p:nvSpPr>
        <p:spPr>
          <a:xfrm>
            <a:off x="381000" y="685800"/>
            <a:ext cx="6096000" cy="3429000"/>
          </a:xfrm>
          <a:ln/>
        </p:spPr>
      </p:sp>
      <p:sp>
        <p:nvSpPr>
          <p:cNvPr id="219140" name="Rectangle 3"/>
          <p:cNvSpPr>
            <a:spLocks noGrp="1" noChangeArrowheads="1"/>
          </p:cNvSpPr>
          <p:nvPr>
            <p:ph type="body" idx="1"/>
          </p:nvPr>
        </p:nvSpPr>
        <p:spPr>
          <a:noFill/>
          <a:ln/>
        </p:spPr>
        <p:txBody>
          <a:bodyPr/>
          <a:lstStyle/>
          <a:p>
            <a:pPr eaLnBrk="1" hangingPunct="1"/>
            <a:r>
              <a:rPr lang="zh-CN" altLang="en-US"/>
              <a:t>第十一讲位置</a:t>
            </a:r>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EC187127-06F0-453B-B8A6-FD1BD1524256}" type="slidenum">
              <a:rPr lang="en-US" altLang="zh-CN" smtClean="0"/>
              <a:pPr/>
              <a:t>109</a:t>
            </a:fld>
            <a:endParaRPr lang="en-US" altLang="zh-CN"/>
          </a:p>
        </p:txBody>
      </p:sp>
      <p:sp>
        <p:nvSpPr>
          <p:cNvPr id="220163" name="Rectangle 2"/>
          <p:cNvSpPr>
            <a:spLocks noGrp="1" noRot="1" noChangeAspect="1" noChangeArrowheads="1" noTextEdit="1"/>
          </p:cNvSpPr>
          <p:nvPr>
            <p:ph type="sldImg"/>
          </p:nvPr>
        </p:nvSpPr>
        <p:spPr>
          <a:xfrm>
            <a:off x="381000" y="685800"/>
            <a:ext cx="6096000" cy="3429000"/>
          </a:xfrm>
          <a:ln/>
        </p:spPr>
      </p:sp>
      <p:sp>
        <p:nvSpPr>
          <p:cNvPr id="2201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998CACA4-459B-4E97-9FEE-8AEB4BF32E81}" type="slidenum">
              <a:rPr lang="en-US" altLang="zh-CN" smtClean="0"/>
              <a:pPr/>
              <a:t>110</a:t>
            </a:fld>
            <a:endParaRPr lang="en-US" altLang="zh-CN"/>
          </a:p>
        </p:txBody>
      </p:sp>
      <p:sp>
        <p:nvSpPr>
          <p:cNvPr id="221187" name="Rectangle 2"/>
          <p:cNvSpPr>
            <a:spLocks noGrp="1" noRot="1" noChangeAspect="1" noChangeArrowheads="1" noTextEdit="1"/>
          </p:cNvSpPr>
          <p:nvPr>
            <p:ph type="sldImg"/>
          </p:nvPr>
        </p:nvSpPr>
        <p:spPr>
          <a:xfrm>
            <a:off x="381000" y="685800"/>
            <a:ext cx="6096000" cy="3429000"/>
          </a:xfrm>
          <a:ln/>
        </p:spPr>
      </p:sp>
      <p:sp>
        <p:nvSpPr>
          <p:cNvPr id="2211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757DA40C-4FF2-44C1-937D-7438E3086124}" type="slidenum">
              <a:rPr lang="en-US" altLang="zh-CN" smtClean="0"/>
              <a:pPr/>
              <a:t>111</a:t>
            </a:fld>
            <a:endParaRPr lang="en-US" altLang="zh-CN"/>
          </a:p>
        </p:txBody>
      </p:sp>
      <p:sp>
        <p:nvSpPr>
          <p:cNvPr id="222211" name="Rectangle 2"/>
          <p:cNvSpPr>
            <a:spLocks noGrp="1" noRot="1" noChangeAspect="1" noChangeArrowheads="1" noTextEdit="1"/>
          </p:cNvSpPr>
          <p:nvPr>
            <p:ph type="sldImg"/>
          </p:nvPr>
        </p:nvSpPr>
        <p:spPr>
          <a:xfrm>
            <a:off x="381000" y="685800"/>
            <a:ext cx="6096000" cy="3429000"/>
          </a:xfrm>
          <a:ln/>
        </p:spPr>
      </p:sp>
      <p:sp>
        <p:nvSpPr>
          <p:cNvPr id="2222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5797C12B-8642-4B50-983B-062BEE1FDE3E}" type="slidenum">
              <a:rPr lang="en-US" altLang="zh-CN" smtClean="0"/>
              <a:pPr/>
              <a:t>112</a:t>
            </a:fld>
            <a:endParaRPr lang="en-US" altLang="zh-CN"/>
          </a:p>
        </p:txBody>
      </p:sp>
      <p:sp>
        <p:nvSpPr>
          <p:cNvPr id="223235" name="Rectangle 2"/>
          <p:cNvSpPr>
            <a:spLocks noGrp="1" noRot="1" noChangeAspect="1" noChangeArrowheads="1" noTextEdit="1"/>
          </p:cNvSpPr>
          <p:nvPr>
            <p:ph type="sldImg"/>
          </p:nvPr>
        </p:nvSpPr>
        <p:spPr>
          <a:xfrm>
            <a:off x="381000" y="685800"/>
            <a:ext cx="6096000" cy="3429000"/>
          </a:xfrm>
          <a:ln/>
        </p:spPr>
      </p:sp>
      <p:sp>
        <p:nvSpPr>
          <p:cNvPr id="2232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4D8F8062-76B1-4B70-9327-9C3E723BFDF4}" type="slidenum">
              <a:rPr lang="en-US" altLang="zh-CN" smtClean="0"/>
              <a:pPr/>
              <a:t>113</a:t>
            </a:fld>
            <a:endParaRPr lang="en-US" altLang="zh-CN"/>
          </a:p>
        </p:txBody>
      </p:sp>
      <p:sp>
        <p:nvSpPr>
          <p:cNvPr id="226307" name="Rectangle 2"/>
          <p:cNvSpPr>
            <a:spLocks noGrp="1" noRot="1" noChangeAspect="1" noChangeArrowheads="1" noTextEdit="1"/>
          </p:cNvSpPr>
          <p:nvPr>
            <p:ph type="sldImg"/>
          </p:nvPr>
        </p:nvSpPr>
        <p:spPr>
          <a:xfrm>
            <a:off x="381000" y="685800"/>
            <a:ext cx="6096000" cy="3429000"/>
          </a:xfrm>
          <a:ln/>
        </p:spPr>
      </p:sp>
      <p:sp>
        <p:nvSpPr>
          <p:cNvPr id="2263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1355F2DD-FAFC-4F74-81EA-20BC107F5BC7}" type="slidenum">
              <a:rPr lang="en-US" altLang="zh-CN" smtClean="0"/>
              <a:pPr/>
              <a:t>114</a:t>
            </a:fld>
            <a:endParaRPr lang="en-US" altLang="zh-CN"/>
          </a:p>
        </p:txBody>
      </p:sp>
      <p:sp>
        <p:nvSpPr>
          <p:cNvPr id="227331" name="Rectangle 2"/>
          <p:cNvSpPr>
            <a:spLocks noGrp="1" noRot="1" noChangeAspect="1" noChangeArrowheads="1" noTextEdit="1"/>
          </p:cNvSpPr>
          <p:nvPr>
            <p:ph type="sldImg"/>
          </p:nvPr>
        </p:nvSpPr>
        <p:spPr>
          <a:xfrm>
            <a:off x="381000" y="685800"/>
            <a:ext cx="6096000" cy="3429000"/>
          </a:xfrm>
          <a:ln/>
        </p:spPr>
      </p:sp>
      <p:sp>
        <p:nvSpPr>
          <p:cNvPr id="2273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6.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6.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5.bin"/><Relationship Id="rId7"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oleObject" Target="../embeddings/oleObject6.bin"/><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oleObject" Target="../embeddings/oleObject7.bin"/></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6.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42103"/>
            <a:ext cx="9144000" cy="2215792"/>
          </a:xfrm>
        </p:spPr>
        <p:txBody>
          <a:bodyPr anchor="b"/>
          <a:lstStyle>
            <a:lvl1pPr algn="ctr">
              <a:defRPr sz="60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pPr>
              <a:defRPr/>
            </a:pPr>
            <a:r>
              <a:rPr lang="en-US" altLang="zh-CN"/>
              <a:t>构造类型 – 数组和指针</a:t>
            </a:r>
          </a:p>
        </p:txBody>
      </p:sp>
      <p:sp>
        <p:nvSpPr>
          <p:cNvPr id="6" name="灯片编号占位符 5"/>
          <p:cNvSpPr>
            <a:spLocks noGrp="1"/>
          </p:cNvSpPr>
          <p:nvPr>
            <p:ph type="sldNum" sz="quarter" idx="12"/>
          </p:nvPr>
        </p:nvSpPr>
        <p:spPr/>
        <p:txBody>
          <a:bodyPr/>
          <a:lstStyle/>
          <a:p>
            <a:pPr>
              <a:defRPr/>
            </a:pPr>
            <a:fld id="{390D559F-954C-4F08-A647-5880D940AE79}" type="slidenum">
              <a:rPr lang="en-US" altLang="zh-CN" smtClean="0"/>
              <a:pPr>
                <a:defRPr/>
              </a:pPr>
              <a:t>‹#›</a:t>
            </a:fld>
            <a:endParaRPr lang="en-US" altLang="zh-CN"/>
          </a:p>
        </p:txBody>
      </p:sp>
      <p:pic>
        <p:nvPicPr>
          <p:cNvPr id="8" name="图片 7" descr="C:\Users\len\Desktop\7-140129231040534.png">
            <a:extLst>
              <a:ext uri="{FF2B5EF4-FFF2-40B4-BE49-F238E27FC236}">
                <a16:creationId xmlns:a16="http://schemas.microsoft.com/office/drawing/2014/main" id="{0FBAA446-D6CD-488F-9C2C-89738D95AA54}"/>
              </a:ext>
            </a:extLst>
          </p:cNvPr>
          <p:cNvPicPr/>
          <p:nvPr/>
        </p:nvPicPr>
        <p:blipFill rotWithShape="1">
          <a:blip r:embed="rId2" cstate="email">
            <a:extLst>
              <a:ext uri="{28A0092B-C50C-407E-A947-70E740481C1C}">
                <a14:useLocalDpi xmlns:a14="http://schemas.microsoft.com/office/drawing/2010/main" val="0"/>
              </a:ext>
            </a:extLst>
          </a:blip>
          <a:srcRect/>
          <a:stretch>
            <a:fillRect/>
          </a:stretch>
        </p:blipFill>
        <p:spPr bwMode="auto">
          <a:xfrm>
            <a:off x="0" y="46153"/>
            <a:ext cx="5111520" cy="1080000"/>
          </a:xfrm>
          <a:prstGeom prst="rect">
            <a:avLst/>
          </a:prstGeom>
          <a:noFill/>
          <a:ln>
            <a:noFill/>
          </a:ln>
        </p:spPr>
      </p:pic>
      <p:pic>
        <p:nvPicPr>
          <p:cNvPr id="10" name="图片 9" descr="20100914173821095744.jpg">
            <a:extLst>
              <a:ext uri="{FF2B5EF4-FFF2-40B4-BE49-F238E27FC236}">
                <a16:creationId xmlns:a16="http://schemas.microsoft.com/office/drawing/2014/main" id="{AFD0EC82-A666-4538-B391-0D62F857604F}"/>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a:fillRect/>
          </a:stretch>
        </p:blipFill>
        <p:spPr bwMode="auto">
          <a:xfrm>
            <a:off x="6098622" y="99024"/>
            <a:ext cx="2947924" cy="1080000"/>
          </a:xfrm>
          <a:prstGeom prst="rect">
            <a:avLst/>
          </a:prstGeom>
          <a:ln w="38100">
            <a:noFill/>
            <a:miter lim="800000"/>
            <a:headEnd/>
            <a:tailEnd/>
          </a:ln>
          <a:effectLst>
            <a:outerShdw blurRad="50800" dist="38100" dir="2700000" algn="tl" rotWithShape="0">
              <a:srgbClr val="000000">
                <a:alpha val="43000"/>
              </a:srgbClr>
            </a:outerShdw>
          </a:effectLst>
        </p:spPr>
      </p:pic>
      <p:pic>
        <p:nvPicPr>
          <p:cNvPr id="12" name="Picture 6" descr="C:\Users\lenovo\Desktop\030.jpg">
            <a:extLst>
              <a:ext uri="{FF2B5EF4-FFF2-40B4-BE49-F238E27FC236}">
                <a16:creationId xmlns:a16="http://schemas.microsoft.com/office/drawing/2014/main" id="{FCF6C3C3-9BFE-4D70-91B6-62807D893A8D}"/>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129182" y="99024"/>
            <a:ext cx="2954999" cy="1080000"/>
          </a:xfrm>
          <a:prstGeom prst="rect">
            <a:avLst/>
          </a:prstGeom>
          <a:ln w="38100">
            <a:no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773316"/>
      </p:ext>
    </p:extLst>
  </p:cSld>
  <p:clrMapOvr>
    <a:masterClrMapping/>
  </p:clrMapOvr>
  <p:transition>
    <p:fade/>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pPr>
              <a:defRPr/>
            </a:pPr>
            <a:r>
              <a:rPr lang="en-US" altLang="zh-CN"/>
              <a:t>构造类型 – 数组和指针</a:t>
            </a:r>
          </a:p>
        </p:txBody>
      </p:sp>
      <p:sp>
        <p:nvSpPr>
          <p:cNvPr id="6" name="灯片编号占位符 5"/>
          <p:cNvSpPr>
            <a:spLocks noGrp="1"/>
          </p:cNvSpPr>
          <p:nvPr>
            <p:ph type="sldNum" sz="quarter" idx="12"/>
          </p:nvPr>
        </p:nvSpPr>
        <p:spPr/>
        <p:txBody>
          <a:bodyPr/>
          <a:lstStyle/>
          <a:p>
            <a:pPr>
              <a:defRPr/>
            </a:pPr>
            <a:fld id="{D41CE861-1D00-49C7-A6A8-74FF7F5AB29D}" type="slidenum">
              <a:rPr lang="en-US" altLang="zh-CN" smtClean="0"/>
              <a:pPr>
                <a:defRPr/>
              </a:pPr>
              <a:t>‹#›</a:t>
            </a:fld>
            <a:endParaRPr lang="en-US" altLang="zh-CN"/>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8826749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569284"/>
      </p:ext>
    </p:extLst>
  </p:cSld>
  <p:clrMapOvr>
    <a:masterClrMapping/>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914400" y="3041650"/>
            <a:ext cx="10363200" cy="774700"/>
          </a:xfrm>
        </p:spPr>
        <p:txBody>
          <a:bodyPr>
            <a:spAutoFit/>
          </a:bodyPr>
          <a:lstStyle>
            <a:lvl1pPr algn="ctr">
              <a:defRPr sz="5600">
                <a:latin typeface="Times New Roman" pitchFamily="18" charset="0"/>
              </a:defRPr>
            </a:lvl1pPr>
          </a:lstStyle>
          <a:p>
            <a:endParaRPr lang="zh-CN" altLang="zh-CN"/>
          </a:p>
        </p:txBody>
      </p:sp>
    </p:spTree>
    <p:extLst>
      <p:ext uri="{BB962C8B-B14F-4D97-AF65-F5344CB8AC3E}">
        <p14:creationId xmlns:p14="http://schemas.microsoft.com/office/powerpoint/2010/main" val="1993906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63601" y="153989"/>
            <a:ext cx="10919884" cy="841375"/>
          </a:xfrm>
        </p:spPr>
        <p:txBody>
          <a:bodyPr/>
          <a:lstStyle/>
          <a:p>
            <a:r>
              <a:rPr lang="zh-CN" altLang="en-US"/>
              <a:t>单击此处编辑母版标题样式</a:t>
            </a:r>
          </a:p>
        </p:txBody>
      </p:sp>
      <p:sp>
        <p:nvSpPr>
          <p:cNvPr id="3" name="文本占位符 2"/>
          <p:cNvSpPr>
            <a:spLocks noGrp="1"/>
          </p:cNvSpPr>
          <p:nvPr>
            <p:ph type="body" sz="half" idx="1"/>
          </p:nvPr>
        </p:nvSpPr>
        <p:spPr>
          <a:xfrm>
            <a:off x="1303867" y="1447801"/>
            <a:ext cx="4635500" cy="4556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42567" y="1447801"/>
            <a:ext cx="4635500" cy="22018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42567" y="3802063"/>
            <a:ext cx="4635500" cy="22018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1"/>
          </p:nvPr>
        </p:nvSpPr>
        <p:spPr>
          <a:ln/>
        </p:spPr>
        <p:txBody>
          <a:bodyPr/>
          <a:lstStyle>
            <a:lvl1pPr>
              <a:defRPr/>
            </a:lvl1pPr>
          </a:lstStyle>
          <a:p>
            <a:pPr>
              <a:defRPr/>
            </a:pPr>
            <a:fld id="{5800791D-BB17-4CF9-9137-EE75755810D4}" type="slidenum">
              <a:rPr lang="en-US" altLang="zh-CN"/>
              <a:pPr>
                <a:defRPr/>
              </a:pPr>
              <a:t>‹#›</a:t>
            </a:fld>
            <a:endParaRPr lang="en-US" altLang="zh-CN"/>
          </a:p>
        </p:txBody>
      </p:sp>
    </p:spTree>
    <p:extLst>
      <p:ext uri="{BB962C8B-B14F-4D97-AF65-F5344CB8AC3E}">
        <p14:creationId xmlns:p14="http://schemas.microsoft.com/office/powerpoint/2010/main" val="3077865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63601" y="153989"/>
            <a:ext cx="10919884" cy="841375"/>
          </a:xfrm>
        </p:spPr>
        <p:txBody>
          <a:bodyPr/>
          <a:lstStyle/>
          <a:p>
            <a:r>
              <a:rPr lang="zh-CN" altLang="en-US"/>
              <a:t>单击此处编辑母版标题样式</a:t>
            </a:r>
          </a:p>
        </p:txBody>
      </p:sp>
      <p:sp>
        <p:nvSpPr>
          <p:cNvPr id="3" name="文本占位符 2"/>
          <p:cNvSpPr>
            <a:spLocks noGrp="1"/>
          </p:cNvSpPr>
          <p:nvPr>
            <p:ph type="body" sz="half" idx="1"/>
          </p:nvPr>
        </p:nvSpPr>
        <p:spPr>
          <a:xfrm>
            <a:off x="1303867" y="1447801"/>
            <a:ext cx="4635500" cy="4556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42567" y="1447801"/>
            <a:ext cx="4635500" cy="4556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sldNum" sz="quarter" idx="11"/>
          </p:nvPr>
        </p:nvSpPr>
        <p:spPr>
          <a:ln/>
        </p:spPr>
        <p:txBody>
          <a:bodyPr/>
          <a:lstStyle>
            <a:lvl1pPr>
              <a:defRPr/>
            </a:lvl1pPr>
          </a:lstStyle>
          <a:p>
            <a:pPr>
              <a:defRPr/>
            </a:pPr>
            <a:fld id="{3C797DD2-1DE3-41BF-AB38-B56ECBE3B40D}" type="slidenum">
              <a:rPr lang="en-US" altLang="zh-CN"/>
              <a:pPr>
                <a:defRPr/>
              </a:pPr>
              <a:t>‹#›</a:t>
            </a:fld>
            <a:endParaRPr lang="en-US" altLang="zh-CN"/>
          </a:p>
        </p:txBody>
      </p:sp>
    </p:spTree>
    <p:extLst>
      <p:ext uri="{BB962C8B-B14F-4D97-AF65-F5344CB8AC3E}">
        <p14:creationId xmlns:p14="http://schemas.microsoft.com/office/powerpoint/2010/main" val="92625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2CB2CA6E-B8B8-4C1E-807F-DB4F326F9549}"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155987971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4" name="Picture 24" descr="图片1副本"/>
          <p:cNvPicPr>
            <a:picLocks noChangeAspect="1" noChangeArrowheads="1"/>
          </p:cNvPicPr>
          <p:nvPr userDrawn="1"/>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p:txBody>
          <a:bodyPr/>
          <a:lstStyle>
            <a:lvl1pPr>
              <a:defRPr sz="44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10000"/>
              </a:lnSpc>
              <a:buFont typeface="Wingdings" panose="05000000000000000000" pitchFamily="2" charset="2"/>
              <a:buChar char="p"/>
              <a:defRPr sz="3200">
                <a:latin typeface="+mn-ea"/>
                <a:ea typeface="+mn-ea"/>
              </a:defRPr>
            </a:lvl1pPr>
            <a:lvl2pPr>
              <a:lnSpc>
                <a:spcPct val="110000"/>
              </a:lnSpc>
              <a:defRPr sz="2800">
                <a:latin typeface="+mn-ea"/>
                <a:ea typeface="+mn-ea"/>
              </a:defRPr>
            </a:lvl2pPr>
            <a:lvl3pPr>
              <a:lnSpc>
                <a:spcPct val="110000"/>
              </a:lnSpc>
              <a:defRPr sz="2400">
                <a:latin typeface="+mn-ea"/>
                <a:ea typeface="+mn-ea"/>
              </a:defRPr>
            </a:lvl3pPr>
            <a:lvl4pPr>
              <a:lnSpc>
                <a:spcPct val="110000"/>
              </a:lnSpc>
              <a:defRPr sz="2000">
                <a:latin typeface="+mn-ea"/>
                <a:ea typeface="+mn-ea"/>
              </a:defRPr>
            </a:lvl4pPr>
            <a:lvl5pPr>
              <a:lnSpc>
                <a:spcPct val="110000"/>
              </a:lnSpc>
              <a:defRPr sz="2000">
                <a:latin typeface="+mn-ea"/>
                <a:ea typeface="+mn-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1831166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98F80E97-1390-428D-9CB7-AFD5FEE76DF2}"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23945716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3"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3"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graphicFrame>
        <p:nvGraphicFramePr>
          <p:cNvPr id="5" name="Object 3"/>
          <p:cNvGraphicFramePr>
            <a:graphicFrameLocks noChangeAspect="1"/>
          </p:cNvGraphicFramePr>
          <p:nvPr/>
        </p:nvGraphicFramePr>
        <p:xfrm>
          <a:off x="0" y="-27384"/>
          <a:ext cx="12192000" cy="2060575"/>
        </p:xfrm>
        <a:graphic>
          <a:graphicData uri="http://schemas.openxmlformats.org/presentationml/2006/ole">
            <mc:AlternateContent xmlns:mc="http://schemas.openxmlformats.org/markup-compatibility/2006">
              <mc:Choice xmlns:v="urn:schemas-microsoft-com:vml" Requires="v">
                <p:oleObj name="Image" r:id="rId6" imgW="11328400" imgH="4572000" progId="">
                  <p:embed/>
                </p:oleObj>
              </mc:Choice>
              <mc:Fallback>
                <p:oleObj name="Image" r:id="rId6" imgW="11328400" imgH="4572000" progId="">
                  <p:embed/>
                  <p:pic>
                    <p:nvPicPr>
                      <p:cNvPr id="5" name="Object 3"/>
                      <p:cNvPicPr>
                        <a:picLocks noChangeAspect="1" noChangeArrowheads="1"/>
                      </p:cNvPicPr>
                      <p:nvPr/>
                    </p:nvPicPr>
                    <p:blipFill>
                      <a:blip r:embed="rId4">
                        <a:lum bright="10000" contrast="60000"/>
                        <a:extLst>
                          <a:ext uri="{28A0092B-C50C-407E-A947-70E740481C1C}">
                            <a14:useLocalDpi xmlns:a14="http://schemas.microsoft.com/office/drawing/2010/main" val="0"/>
                          </a:ext>
                        </a:extLst>
                      </a:blip>
                      <a:srcRect/>
                      <a:stretch>
                        <a:fillRect/>
                      </a:stretch>
                    </p:blipFill>
                    <p:spPr bwMode="auto">
                      <a:xfrm>
                        <a:off x="0" y="-27384"/>
                        <a:ext cx="12192000" cy="206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0" descr="buaaname"/>
          <p:cNvPicPr>
            <a:picLocks noChangeAspect="1" noChangeArrowheads="1"/>
          </p:cNvPicPr>
          <p:nvPr userDrawn="1"/>
        </p:nvPicPr>
        <p:blipFill>
          <a:blip r:embed="rId7">
            <a:lum bright="100000" contrast="18000"/>
            <a:extLst>
              <a:ext uri="{28A0092B-C50C-407E-A947-70E740481C1C}">
                <a14:useLocalDpi xmlns:a14="http://schemas.microsoft.com/office/drawing/2010/main" val="0"/>
              </a:ext>
            </a:extLst>
          </a:blip>
          <a:srcRect/>
          <a:stretch>
            <a:fillRect/>
          </a:stretch>
        </p:blipFill>
        <p:spPr bwMode="auto">
          <a:xfrm>
            <a:off x="3251565" y="476672"/>
            <a:ext cx="7164916" cy="1014412"/>
          </a:xfrm>
          <a:prstGeom prst="rect">
            <a:avLst/>
          </a:prstGeom>
          <a:noFill/>
          <a:ln>
            <a:noFill/>
          </a:ln>
          <a:effectLst>
            <a:outerShdw blurRad="63500" dist="38099" dir="2700000" algn="ctr" rotWithShape="0">
              <a:schemeClr val="tx1">
                <a:alpha val="74998"/>
              </a:schemeClr>
            </a:outerShdw>
          </a:effectLst>
        </p:spPr>
      </p:pic>
      <p:pic>
        <p:nvPicPr>
          <p:cNvPr id="7" name="Picture 11" descr="xh"/>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583631" y="478260"/>
            <a:ext cx="1344083" cy="1006475"/>
          </a:xfrm>
          <a:prstGeom prst="rect">
            <a:avLst/>
          </a:prstGeom>
          <a:noFill/>
          <a:ln>
            <a:noFill/>
          </a:ln>
          <a:effectLst>
            <a:outerShdw blurRad="63500" dist="38099" dir="2700000" algn="ctr" rotWithShape="0">
              <a:schemeClr val="tx1">
                <a:alpha val="74998"/>
              </a:schemeClr>
            </a:outerShdw>
          </a:effectLst>
        </p:spPr>
      </p:pic>
      <p:graphicFrame>
        <p:nvGraphicFramePr>
          <p:cNvPr id="8" name="Object 4"/>
          <p:cNvGraphicFramePr>
            <a:graphicFrameLocks noChangeAspect="1"/>
          </p:cNvGraphicFramePr>
          <p:nvPr/>
        </p:nvGraphicFramePr>
        <p:xfrm>
          <a:off x="-2117" y="5589588"/>
          <a:ext cx="12192001" cy="1295400"/>
        </p:xfrm>
        <a:graphic>
          <a:graphicData uri="http://schemas.openxmlformats.org/presentationml/2006/ole">
            <mc:AlternateContent xmlns:mc="http://schemas.openxmlformats.org/markup-compatibility/2006">
              <mc:Choice xmlns:v="urn:schemas-microsoft-com:vml" Requires="v">
                <p:oleObj name="Image" r:id="rId9" imgW="11328400" imgH="4572000" progId="">
                  <p:embed/>
                </p:oleObj>
              </mc:Choice>
              <mc:Fallback>
                <p:oleObj name="Image" r:id="rId9" imgW="11328400" imgH="4572000" progId="">
                  <p:embed/>
                  <p:pic>
                    <p:nvPicPr>
                      <p:cNvPr id="8" name="Object 4"/>
                      <p:cNvPicPr>
                        <a:picLocks noChangeAspect="1" noChangeArrowheads="1"/>
                      </p:cNvPicPr>
                      <p:nvPr/>
                    </p:nvPicPr>
                    <p:blipFill>
                      <a:blip r:embed="rId4">
                        <a:lum bright="10000" contrast="60000"/>
                        <a:extLst>
                          <a:ext uri="{28A0092B-C50C-407E-A947-70E740481C1C}">
                            <a14:useLocalDpi xmlns:a14="http://schemas.microsoft.com/office/drawing/2010/main" val="0"/>
                          </a:ext>
                        </a:extLst>
                      </a:blip>
                      <a:srcRect/>
                      <a:stretch>
                        <a:fillRect/>
                      </a:stretch>
                    </p:blipFill>
                    <p:spPr bwMode="auto">
                      <a:xfrm>
                        <a:off x="-2117" y="5589588"/>
                        <a:ext cx="12192001"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Grp="1" noChangeArrowheads="1"/>
          </p:cNvSpPr>
          <p:nvPr>
            <p:ph type="sldNum" sz="quarter" idx="10"/>
          </p:nvPr>
        </p:nvSpPr>
        <p:spPr>
          <a:xfrm>
            <a:off x="11664952" y="6456364"/>
            <a:ext cx="527049" cy="401637"/>
          </a:xfrm>
        </p:spPr>
        <p:txBody>
          <a:bodyPr/>
          <a:lstStyle>
            <a:lvl1pPr>
              <a:defRPr/>
            </a:lvl1pPr>
          </a:lstStyle>
          <a:p>
            <a:pPr>
              <a:defRPr/>
            </a:pPr>
            <a:fld id="{ABB493F5-76DC-4FED-A09A-349FDC8B8813}"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53872625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pic>
        <p:nvPicPr>
          <p:cNvPr id="4" name="Picture 24" descr="图片1副本"/>
          <p:cNvPicPr>
            <a:picLocks noChangeAspect="1" noChangeArrowheads="1"/>
          </p:cNvPicPr>
          <p:nvPr/>
        </p:nvPicPr>
        <p:blipFill>
          <a:blip r:embed="rId2">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5" name="Object 2"/>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3" imgW="11328400" imgH="4572000" progId="">
                  <p:embed/>
                </p:oleObj>
              </mc:Choice>
              <mc:Fallback>
                <p:oleObj name="Image" r:id="rId3" imgW="11328400" imgH="4572000" progId="">
                  <p:embed/>
                  <p:pic>
                    <p:nvPicPr>
                      <p:cNvPr id="5" name="Object 2"/>
                      <p:cNvPicPr>
                        <a:picLocks noChangeAspect="1" noChangeArrowheads="1"/>
                      </p:cNvPicPr>
                      <p:nvPr/>
                    </p:nvPicPr>
                    <p:blipFill>
                      <a:blip r:embed="rId4">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3" descr="E:\MY DOC\北航简介\LOGO\BUAA LOGO.gif"/>
          <p:cNvPicPr>
            <a:picLocks noChangeAspect="1" noChangeArrowheads="1"/>
          </p:cNvPicPr>
          <p:nvPr userDrawn="1"/>
        </p:nvPicPr>
        <p:blipFill>
          <a:blip r:embed="rId5"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2" name="Title 1"/>
          <p:cNvSpPr>
            <a:spLocks noGrp="1"/>
          </p:cNvSpPr>
          <p:nvPr>
            <p:ph type="ctrTitle"/>
          </p:nvPr>
        </p:nvSpPr>
        <p:spPr>
          <a:xfrm>
            <a:off x="545483" y="33298"/>
            <a:ext cx="9390944" cy="1235462"/>
          </a:xfrm>
        </p:spPr>
        <p:txBody>
          <a:bodyPr>
            <a:noAutofit/>
          </a:bodyPr>
          <a:lstStyle>
            <a:lvl1pPr>
              <a:lnSpc>
                <a:spcPct val="90000"/>
              </a:lnSpc>
              <a:defRPr sz="4000" b="1">
                <a:effectLst/>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911424" y="1916835"/>
            <a:ext cx="9390944" cy="461665"/>
          </a:xfrm>
        </p:spPr>
        <p:txBody>
          <a:bodyPr>
            <a:noAutofit/>
          </a:bodyPr>
          <a:lstStyle>
            <a:lvl1pPr marL="0" indent="0" algn="l">
              <a:lnSpc>
                <a:spcPct val="90000"/>
              </a:lnSpc>
              <a:spcBef>
                <a:spcPts val="0"/>
              </a:spcBef>
              <a:buNone/>
              <a:defRPr sz="3600" b="1">
                <a:solidFill>
                  <a:schemeClr val="tx1">
                    <a:tint val="75000"/>
                  </a:schemeClr>
                </a:solidFill>
                <a:latin typeface="楷体_GB2312" panose="02010609030101010101" pitchFamily="49" charset="-122"/>
                <a:ea typeface="楷体_GB2312" panose="0201060903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176417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55079"/>
            <a:ext cx="10515600" cy="545955"/>
          </a:xfrm>
        </p:spPr>
        <p:txBody>
          <a:bodyPr>
            <a:noAutofit/>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544285" y="1168141"/>
            <a:ext cx="10515600" cy="4351338"/>
          </a:xfrm>
        </p:spPr>
        <p:txBody>
          <a:bodyPr/>
          <a:lstStyle>
            <a:lvl1pPr>
              <a:lnSpc>
                <a:spcPct val="10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pPr>
              <a:defRPr/>
            </a:pPr>
            <a:r>
              <a:rPr lang="en-US" altLang="zh-CN"/>
              <a:t>构造类型 – 数组和指针</a:t>
            </a:r>
          </a:p>
        </p:txBody>
      </p:sp>
      <p:sp>
        <p:nvSpPr>
          <p:cNvPr id="6" name="灯片编号占位符 5"/>
          <p:cNvSpPr>
            <a:spLocks noGrp="1"/>
          </p:cNvSpPr>
          <p:nvPr>
            <p:ph type="sldNum" sz="quarter" idx="12"/>
          </p:nvPr>
        </p:nvSpPr>
        <p:spPr>
          <a:xfrm>
            <a:off x="9231085" y="6352721"/>
            <a:ext cx="2743200" cy="365125"/>
          </a:xfrm>
        </p:spPr>
        <p:txBody>
          <a:bodyPr/>
          <a:lstStyle/>
          <a:p>
            <a:pPr>
              <a:defRPr/>
            </a:pPr>
            <a:fld id="{CB7AD273-DB7E-40AE-9A92-188A2F35C0FE}" type="slidenum">
              <a:rPr lang="en-US" altLang="zh-CN" smtClean="0"/>
              <a:pPr>
                <a:defRPr/>
              </a:pPr>
              <a:t>‹#›</a:t>
            </a:fld>
            <a:endParaRPr lang="en-US" altLang="zh-CN"/>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97884178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pPr>
              <a:defRPr/>
            </a:pPr>
            <a:r>
              <a:rPr lang="en-US" altLang="zh-CN"/>
              <a:t>构造类型 – 数组和指针</a:t>
            </a:r>
          </a:p>
        </p:txBody>
      </p:sp>
      <p:sp>
        <p:nvSpPr>
          <p:cNvPr id="6" name="灯片编号占位符 5"/>
          <p:cNvSpPr>
            <a:spLocks noGrp="1"/>
          </p:cNvSpPr>
          <p:nvPr>
            <p:ph type="sldNum" sz="quarter" idx="12"/>
          </p:nvPr>
        </p:nvSpPr>
        <p:spPr/>
        <p:txBody>
          <a:bodyPr/>
          <a:lstStyle/>
          <a:p>
            <a:pPr>
              <a:defRPr/>
            </a:pPr>
            <a:fld id="{6DB10713-31A4-4109-AF0C-D2C27B6DCB3B}" type="slidenum">
              <a:rPr lang="en-US" altLang="zh-CN" smtClean="0"/>
              <a:pPr>
                <a:defRPr/>
              </a:pPr>
              <a:t>‹#›</a:t>
            </a:fld>
            <a:endParaRPr lang="en-US" altLang="zh-CN"/>
          </a:p>
        </p:txBody>
      </p:sp>
      <p:sp>
        <p:nvSpPr>
          <p:cNvPr id="7" name="矩形 6"/>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8" name="直接连接符 7"/>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9" name="图片 8"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7240652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pPr>
              <a:defRPr/>
            </a:pPr>
            <a:r>
              <a:rPr lang="en-US" altLang="zh-CN"/>
              <a:t>构造类型 – 数组和指针</a:t>
            </a:r>
          </a:p>
        </p:txBody>
      </p:sp>
      <p:sp>
        <p:nvSpPr>
          <p:cNvPr id="7" name="灯片编号占位符 6"/>
          <p:cNvSpPr>
            <a:spLocks noGrp="1"/>
          </p:cNvSpPr>
          <p:nvPr>
            <p:ph type="sldNum" sz="quarter" idx="12"/>
          </p:nvPr>
        </p:nvSpPr>
        <p:spPr/>
        <p:txBody>
          <a:bodyPr/>
          <a:lstStyle/>
          <a:p>
            <a:pPr>
              <a:defRPr/>
            </a:pPr>
            <a:fld id="{688DC67D-07CB-460B-A7EE-5F250625C90F}" type="slidenum">
              <a:rPr lang="en-US" altLang="zh-CN" smtClean="0"/>
              <a:pPr>
                <a:defRPr/>
              </a:pPr>
              <a:t>‹#›</a:t>
            </a:fld>
            <a:endParaRPr lang="en-US" altLang="zh-CN"/>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8067074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pPr>
              <a:defRPr/>
            </a:pPr>
            <a:r>
              <a:rPr lang="en-US" altLang="zh-CN"/>
              <a:t>构造类型 – 数组和指针</a:t>
            </a:r>
          </a:p>
        </p:txBody>
      </p:sp>
      <p:sp>
        <p:nvSpPr>
          <p:cNvPr id="9" name="灯片编号占位符 8"/>
          <p:cNvSpPr>
            <a:spLocks noGrp="1"/>
          </p:cNvSpPr>
          <p:nvPr>
            <p:ph type="sldNum" sz="quarter" idx="12"/>
          </p:nvPr>
        </p:nvSpPr>
        <p:spPr/>
        <p:txBody>
          <a:bodyPr/>
          <a:lstStyle/>
          <a:p>
            <a:pPr>
              <a:defRPr/>
            </a:pPr>
            <a:fld id="{C698FB8D-F012-492D-8713-BBA5A41BA8E6}" type="slidenum">
              <a:rPr lang="en-US" altLang="zh-CN" smtClean="0"/>
              <a:pPr>
                <a:defRPr/>
              </a:pPr>
              <a:t>‹#›</a:t>
            </a:fld>
            <a:endParaRPr lang="en-US" altLang="zh-CN"/>
          </a:p>
        </p:txBody>
      </p:sp>
      <p:sp>
        <p:nvSpPr>
          <p:cNvPr id="10" name="矩形 9"/>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1" name="直接连接符 10"/>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2" name="图片 11"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7767138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43116" y="57408"/>
            <a:ext cx="10515600" cy="733024"/>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a:t>构造类型 – 数组和指针</a:t>
            </a:r>
          </a:p>
        </p:txBody>
      </p:sp>
      <p:sp>
        <p:nvSpPr>
          <p:cNvPr id="5" name="灯片编号占位符 4"/>
          <p:cNvSpPr>
            <a:spLocks noGrp="1"/>
          </p:cNvSpPr>
          <p:nvPr>
            <p:ph type="sldNum" sz="quarter" idx="12"/>
          </p:nvPr>
        </p:nvSpPr>
        <p:spPr/>
        <p:txBody>
          <a:bodyPr/>
          <a:lstStyle/>
          <a:p>
            <a:pPr>
              <a:defRPr/>
            </a:pPr>
            <a:fld id="{DACD4159-AC97-40C5-BF2A-A412DE7AE6E1}" type="slidenum">
              <a:rPr lang="en-US" altLang="zh-CN" smtClean="0"/>
              <a:pPr>
                <a:defRPr/>
              </a:pPr>
              <a:t>‹#›</a:t>
            </a:fld>
            <a:endParaRPr lang="en-US" altLang="zh-CN"/>
          </a:p>
        </p:txBody>
      </p:sp>
      <p:sp>
        <p:nvSpPr>
          <p:cNvPr id="6" name="矩形 5"/>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7" name="直接连接符 6"/>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8" name="图片 7"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116087060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en-US" altLang="zh-CN"/>
              <a:t>构造类型 – 数组和指针</a:t>
            </a:r>
          </a:p>
        </p:txBody>
      </p:sp>
      <p:sp>
        <p:nvSpPr>
          <p:cNvPr id="4" name="灯片编号占位符 3"/>
          <p:cNvSpPr>
            <a:spLocks noGrp="1"/>
          </p:cNvSpPr>
          <p:nvPr>
            <p:ph type="sldNum" sz="quarter" idx="12"/>
          </p:nvPr>
        </p:nvSpPr>
        <p:spPr/>
        <p:txBody>
          <a:bodyPr/>
          <a:lstStyle/>
          <a:p>
            <a:pPr>
              <a:defRPr/>
            </a:pPr>
            <a:fld id="{B0E1A176-A5C6-4ED8-A075-7923832429D9}" type="slidenum">
              <a:rPr lang="en-US" altLang="zh-CN" smtClean="0"/>
              <a:pPr>
                <a:defRPr/>
              </a:pPr>
              <a:t>‹#›</a:t>
            </a:fld>
            <a:endParaRPr lang="en-US" altLang="zh-CN"/>
          </a:p>
        </p:txBody>
      </p:sp>
      <p:sp>
        <p:nvSpPr>
          <p:cNvPr id="5" name="矩形 4"/>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 name="直接连接符 5"/>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7" name="图片 6"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32125265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pPr>
              <a:defRPr/>
            </a:pPr>
            <a:r>
              <a:rPr lang="en-US" altLang="zh-CN"/>
              <a:t>构造类型 – 数组和指针</a:t>
            </a:r>
          </a:p>
        </p:txBody>
      </p:sp>
      <p:sp>
        <p:nvSpPr>
          <p:cNvPr id="7" name="灯片编号占位符 6"/>
          <p:cNvSpPr>
            <a:spLocks noGrp="1"/>
          </p:cNvSpPr>
          <p:nvPr>
            <p:ph type="sldNum" sz="quarter" idx="12"/>
          </p:nvPr>
        </p:nvSpPr>
        <p:spPr/>
        <p:txBody>
          <a:bodyPr/>
          <a:lstStyle/>
          <a:p>
            <a:pPr>
              <a:defRPr/>
            </a:pPr>
            <a:fld id="{974FC3B5-68C6-49F3-93D6-185D109B908D}" type="slidenum">
              <a:rPr lang="en-US" altLang="zh-CN" smtClean="0"/>
              <a:pPr>
                <a:defRPr/>
              </a:pPr>
              <a:t>‹#›</a:t>
            </a:fld>
            <a:endParaRPr lang="en-US" altLang="zh-CN"/>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74558993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pPr>
              <a:defRPr/>
            </a:pPr>
            <a:r>
              <a:rPr lang="en-US" altLang="zh-CN"/>
              <a:t>构造类型 – 数组和指针</a:t>
            </a:r>
          </a:p>
        </p:txBody>
      </p:sp>
      <p:sp>
        <p:nvSpPr>
          <p:cNvPr id="7" name="灯片编号占位符 6"/>
          <p:cNvSpPr>
            <a:spLocks noGrp="1"/>
          </p:cNvSpPr>
          <p:nvPr>
            <p:ph type="sldNum" sz="quarter" idx="12"/>
          </p:nvPr>
        </p:nvSpPr>
        <p:spPr/>
        <p:txBody>
          <a:bodyPr/>
          <a:lstStyle/>
          <a:p>
            <a:pPr>
              <a:defRPr/>
            </a:pPr>
            <a:fld id="{9CE7F8C2-A81B-4B0D-BC67-9CB96698299A}" type="slidenum">
              <a:rPr lang="en-US" altLang="zh-CN" smtClean="0"/>
              <a:pPr>
                <a:defRPr/>
              </a:pPr>
              <a:t>‹#›</a:t>
            </a:fld>
            <a:endParaRPr lang="en-US" altLang="zh-CN"/>
          </a:p>
        </p:txBody>
      </p:sp>
      <p:sp>
        <p:nvSpPr>
          <p:cNvPr id="8" name="矩形 7"/>
          <p:cNvSpPr/>
          <p:nvPr/>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9" name="直接连接符 8"/>
          <p:cNvCxnSpPr/>
          <p:nvPr/>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0" name="图片 9" descr="C:\Users\len\Desktop\7-140129231040534.png"/>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extLst>
      <p:ext uri="{BB962C8B-B14F-4D97-AF65-F5344CB8AC3E}">
        <p14:creationId xmlns:p14="http://schemas.microsoft.com/office/powerpoint/2010/main" val="2258069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7.xml"/><Relationship Id="rId7" Type="http://schemas.openxmlformats.org/officeDocument/2006/relationships/image" Target="../media/image6.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image" Target="../media/image8.png"/><Relationship Id="rId4" Type="http://schemas.openxmlformats.org/officeDocument/2006/relationships/slideLayout" Target="../slideLayouts/slideLayout18.xml"/><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a:t>构造类型 – 数组和指针</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90D559F-954C-4F08-A647-5880D940AE79}" type="slidenum">
              <a:rPr lang="en-US" altLang="zh-CN" smtClean="0"/>
              <a:pPr>
                <a:defRPr/>
              </a:pPr>
              <a:t>‹#›</a:t>
            </a:fld>
            <a:endParaRPr lang="en-US" altLang="zh-CN"/>
          </a:p>
        </p:txBody>
      </p:sp>
      <p:pic>
        <p:nvPicPr>
          <p:cNvPr id="7" name="Picture 8" descr="snap">
            <a:extLst>
              <a:ext uri="{FF2B5EF4-FFF2-40B4-BE49-F238E27FC236}">
                <a16:creationId xmlns:a16="http://schemas.microsoft.com/office/drawing/2014/main" id="{F129A5C7-AE95-44A8-9070-059D7CF6F924}"/>
              </a:ext>
            </a:extLst>
          </p:cNvPr>
          <p:cNvPicPr>
            <a:picLocks noChangeAspect="1" noChangeArrowheads="1"/>
          </p:cNvPicPr>
          <p:nvPr userDrawn="1"/>
        </p:nvPicPr>
        <p:blipFill>
          <a:blip r:embed="rId16" cstate="print"/>
          <a:srcRect/>
          <a:stretch>
            <a:fillRect/>
          </a:stretch>
        </p:blipFill>
        <p:spPr bwMode="auto">
          <a:xfrm>
            <a:off x="7535333" y="1"/>
            <a:ext cx="4656667" cy="620713"/>
          </a:xfrm>
          <a:prstGeom prst="rect">
            <a:avLst/>
          </a:prstGeom>
          <a:noFill/>
          <a:ln w="9525">
            <a:noFill/>
            <a:miter lim="800000"/>
            <a:headEnd/>
            <a:tailEnd/>
          </a:ln>
        </p:spPr>
      </p:pic>
      <p:sp>
        <p:nvSpPr>
          <p:cNvPr id="8" name="Text Box 9">
            <a:extLst>
              <a:ext uri="{FF2B5EF4-FFF2-40B4-BE49-F238E27FC236}">
                <a16:creationId xmlns:a16="http://schemas.microsoft.com/office/drawing/2014/main" id="{8ADB6AF8-1AA4-4AA6-83DB-F17D0BA2C0C8}"/>
              </a:ext>
            </a:extLst>
          </p:cNvPr>
          <p:cNvSpPr txBox="1">
            <a:spLocks noChangeArrowheads="1"/>
          </p:cNvSpPr>
          <p:nvPr userDrawn="1"/>
        </p:nvSpPr>
        <p:spPr bwMode="auto">
          <a:xfrm>
            <a:off x="9552518" y="6308725"/>
            <a:ext cx="800219" cy="338554"/>
          </a:xfrm>
          <a:prstGeom prst="rect">
            <a:avLst/>
          </a:prstGeom>
          <a:noFill/>
          <a:ln w="9525">
            <a:noFill/>
            <a:miter lim="800000"/>
            <a:headEnd/>
            <a:tailEnd/>
          </a:ln>
          <a:effectLst/>
        </p:spPr>
        <p:txBody>
          <a:bodyPr wrap="none">
            <a:spAutoFit/>
          </a:bodyPr>
          <a:lstStyle/>
          <a:p>
            <a:pPr>
              <a:defRPr/>
            </a:pPr>
            <a:r>
              <a:rPr lang="zh-CN" altLang="en-US" sz="1600" b="0">
                <a:solidFill>
                  <a:srgbClr val="9F9F9F"/>
                </a:solidFill>
                <a:ea typeface="隶书" pitchFamily="49" charset="-122"/>
              </a:rPr>
              <a:t>晏海华</a:t>
            </a:r>
          </a:p>
        </p:txBody>
      </p:sp>
    </p:spTree>
    <p:extLst>
      <p:ext uri="{BB962C8B-B14F-4D97-AF65-F5344CB8AC3E}">
        <p14:creationId xmlns:p14="http://schemas.microsoft.com/office/powerpoint/2010/main" val="2619209519"/>
      </p:ext>
    </p:extLst>
  </p:cSld>
  <p:clrMap bg1="lt1" tx1="dk1" bg2="lt2" tx2="dk2" accent1="accent1" accent2="accent2" accent3="accent3" accent4="accent4" accent5="accent5" accent6="accent6" hlink="hlink" folHlink="folHlink"/>
  <p:sldLayoutIdLst>
    <p:sldLayoutId id="2147484610" r:id="rId1"/>
    <p:sldLayoutId id="2147484611" r:id="rId2"/>
    <p:sldLayoutId id="2147484612" r:id="rId3"/>
    <p:sldLayoutId id="2147484613" r:id="rId4"/>
    <p:sldLayoutId id="2147484614" r:id="rId5"/>
    <p:sldLayoutId id="2147484615" r:id="rId6"/>
    <p:sldLayoutId id="2147484616" r:id="rId7"/>
    <p:sldLayoutId id="2147484617" r:id="rId8"/>
    <p:sldLayoutId id="2147484618" r:id="rId9"/>
    <p:sldLayoutId id="2147484619" r:id="rId10"/>
    <p:sldLayoutId id="2147484620" r:id="rId11"/>
    <p:sldLayoutId id="2147484621" r:id="rId12"/>
    <p:sldLayoutId id="2147484622" r:id="rId13"/>
    <p:sldLayoutId id="2147484623" r:id="rId14"/>
  </p:sldLayoutIdLst>
  <p:transition>
    <p:fade/>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8" name="Picture 24" descr="图片1副本"/>
          <p:cNvPicPr>
            <a:picLocks noChangeAspect="1" noChangeArrowheads="1"/>
          </p:cNvPicPr>
          <p:nvPr/>
        </p:nvPicPr>
        <p:blipFill>
          <a:blip r:embed="rId7">
            <a:lum bright="10000" contrast="60000"/>
            <a:extLst>
              <a:ext uri="{28A0092B-C50C-407E-A947-70E740481C1C}">
                <a14:useLocalDpi xmlns:a14="http://schemas.microsoft.com/office/drawing/2010/main" val="0"/>
              </a:ext>
            </a:extLst>
          </a:blip>
          <a:srcRect/>
          <a:stretch>
            <a:fillRect/>
          </a:stretch>
        </p:blipFill>
        <p:spPr bwMode="auto">
          <a:xfrm>
            <a:off x="0" y="1"/>
            <a:ext cx="12192000" cy="1196975"/>
          </a:xfrm>
          <a:prstGeom prst="rect">
            <a:avLst/>
          </a:prstGeom>
          <a:noFill/>
          <a:ln w="38100">
            <a:noFill/>
            <a:miter lim="800000"/>
            <a:headEnd/>
            <a:tailEnd/>
          </a:ln>
        </p:spPr>
      </p:pic>
      <p:graphicFrame>
        <p:nvGraphicFramePr>
          <p:cNvPr id="15366" name="Object 6"/>
          <p:cNvGraphicFramePr>
            <a:graphicFrameLocks noChangeAspect="1"/>
          </p:cNvGraphicFramePr>
          <p:nvPr/>
        </p:nvGraphicFramePr>
        <p:xfrm>
          <a:off x="0" y="6783388"/>
          <a:ext cx="12192000" cy="74612"/>
        </p:xfrm>
        <a:graphic>
          <a:graphicData uri="http://schemas.openxmlformats.org/presentationml/2006/ole">
            <mc:AlternateContent xmlns:mc="http://schemas.openxmlformats.org/markup-compatibility/2006">
              <mc:Choice xmlns:v="urn:schemas-microsoft-com:vml" Requires="v">
                <p:oleObj name="Image" r:id="rId8" imgW="11328400" imgH="4572000" progId="">
                  <p:embed/>
                </p:oleObj>
              </mc:Choice>
              <mc:Fallback>
                <p:oleObj name="Image" r:id="rId8" imgW="11328400" imgH="4572000" progId="">
                  <p:embed/>
                  <p:pic>
                    <p:nvPicPr>
                      <p:cNvPr id="15366" name="Object 6"/>
                      <p:cNvPicPr>
                        <a:picLocks noChangeAspect="1" noChangeArrowheads="1"/>
                      </p:cNvPicPr>
                      <p:nvPr/>
                    </p:nvPicPr>
                    <p:blipFill>
                      <a:blip r:embed="rId9">
                        <a:lum bright="-6000" contrast="6000"/>
                        <a:extLst>
                          <a:ext uri="{28A0092B-C50C-407E-A947-70E740481C1C}">
                            <a14:useLocalDpi xmlns:a14="http://schemas.microsoft.com/office/drawing/2010/main" val="0"/>
                          </a:ext>
                        </a:extLst>
                      </a:blip>
                      <a:srcRect/>
                      <a:stretch>
                        <a:fillRect/>
                      </a:stretch>
                    </p:blipFill>
                    <p:spPr bwMode="auto">
                      <a:xfrm>
                        <a:off x="0" y="6783388"/>
                        <a:ext cx="12192000" cy="74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3"/>
          <p:cNvSpPr>
            <a:spLocks noGrp="1" noChangeArrowheads="1"/>
          </p:cNvSpPr>
          <p:nvPr>
            <p:ph type="body" idx="1"/>
          </p:nvPr>
        </p:nvSpPr>
        <p:spPr bwMode="auto">
          <a:xfrm>
            <a:off x="383118" y="1330326"/>
            <a:ext cx="11446933" cy="525621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22"/>
          <p:cNvSpPr>
            <a:spLocks noGrp="1" noChangeArrowheads="1"/>
          </p:cNvSpPr>
          <p:nvPr>
            <p:ph type="title"/>
          </p:nvPr>
        </p:nvSpPr>
        <p:spPr bwMode="auto">
          <a:xfrm>
            <a:off x="131234" y="44450"/>
            <a:ext cx="11857567" cy="1143000"/>
          </a:xfrm>
          <a:prstGeom prst="rect">
            <a:avLst/>
          </a:prstGeom>
          <a:noFill/>
          <a:ln>
            <a:noFill/>
          </a:ln>
          <a:effectLst>
            <a:outerShdw blurRad="63500" dist="46662" dir="2115817" algn="ctr" rotWithShape="0">
              <a:schemeClr val="tx1">
                <a:alpha val="74998"/>
              </a:schemeClr>
            </a:outerShdw>
          </a:effectLst>
        </p:spPr>
        <p:txBody>
          <a:bodyPr vert="horz" wrap="square" lIns="91440" tIns="45720" rIns="91440" bIns="45720" numCol="1" anchor="ctr" anchorCtr="0" compatLnSpc="1"/>
          <a:lstStyle/>
          <a:p>
            <a:pPr lvl="0"/>
            <a:r>
              <a:rPr lang="zh-CN" altLang="en-US" dirty="0"/>
              <a:t>单击此处编辑母版标题样式</a:t>
            </a:r>
          </a:p>
        </p:txBody>
      </p:sp>
      <p:pic>
        <p:nvPicPr>
          <p:cNvPr id="15371" name="Picture 13" descr="E:\MY DOC\北航简介\LOGO\BUAA LOGO.gif"/>
          <p:cNvPicPr>
            <a:picLocks noChangeAspect="1" noChangeArrowheads="1"/>
          </p:cNvPicPr>
          <p:nvPr/>
        </p:nvPicPr>
        <p:blipFill>
          <a:blip r:embed="rId10" cstate="screen">
            <a:lum contrast="-40000"/>
            <a:extLst>
              <a:ext uri="{28A0092B-C50C-407E-A947-70E740481C1C}">
                <a14:useLocalDpi xmlns:a14="http://schemas.microsoft.com/office/drawing/2010/main" val="0"/>
              </a:ext>
            </a:extLst>
          </a:blip>
          <a:srcRect/>
          <a:stretch>
            <a:fillRect/>
          </a:stretch>
        </p:blipFill>
        <p:spPr bwMode="auto">
          <a:xfrm>
            <a:off x="10856385" y="133350"/>
            <a:ext cx="1246716" cy="935038"/>
          </a:xfrm>
          <a:prstGeom prst="rect">
            <a:avLst/>
          </a:prstGeom>
          <a:noFill/>
          <a:ln w="9525">
            <a:noFill/>
            <a:miter lim="800000"/>
            <a:headEnd/>
            <a:tailEnd/>
          </a:ln>
        </p:spPr>
      </p:pic>
      <p:sp>
        <p:nvSpPr>
          <p:cNvPr id="7" name="Rectangle 7"/>
          <p:cNvSpPr>
            <a:spLocks noGrp="1" noChangeArrowheads="1"/>
          </p:cNvSpPr>
          <p:nvPr>
            <p:ph type="sldNum" sz="quarter" idx="4"/>
          </p:nvPr>
        </p:nvSpPr>
        <p:spPr bwMode="auto">
          <a:xfrm>
            <a:off x="11279717" y="6456364"/>
            <a:ext cx="912283" cy="401637"/>
          </a:xfrm>
          <a:prstGeom prst="rect">
            <a:avLst/>
          </a:prstGeom>
          <a:noFill/>
        </p:spPr>
        <p:txBody>
          <a:bodyPr vert="horz" wrap="square" lIns="91440" tIns="45720" rIns="91440" bIns="45720" numCol="1" anchor="t" anchorCtr="0" compatLnSpc="1"/>
          <a:lstStyle>
            <a:lvl1pPr algn="r" eaLnBrk="0" hangingPunct="0">
              <a:defRPr sz="1400" b="1">
                <a:latin typeface="Arial" panose="020B0604020202020204" pitchFamily="34" charset="0"/>
                <a:ea typeface="黑体" panose="02010609060101010101" pitchFamily="2" charset="-122"/>
              </a:defRPr>
            </a:lvl1pPr>
          </a:lstStyle>
          <a:p>
            <a:pPr fontAlgn="base">
              <a:spcBef>
                <a:spcPct val="0"/>
              </a:spcBef>
              <a:spcAft>
                <a:spcPct val="0"/>
              </a:spcAft>
              <a:defRPr/>
            </a:pPr>
            <a:fld id="{F53BC0E7-4266-4B26-97D6-D2DCCE068E2C}" type="slidenum">
              <a:rPr lang="zh-CN" altLang="en-US">
                <a:solidFill>
                  <a:srgbClr val="000000"/>
                </a:solidFill>
              </a:rPr>
              <a:t>‹#›</a:t>
            </a:fld>
            <a:endParaRPr lang="en-US" altLang="zh-CN" dirty="0">
              <a:solidFill>
                <a:srgbClr val="000000"/>
              </a:solidFill>
            </a:endParaRPr>
          </a:p>
        </p:txBody>
      </p:sp>
    </p:spTree>
    <p:extLst>
      <p:ext uri="{BB962C8B-B14F-4D97-AF65-F5344CB8AC3E}">
        <p14:creationId xmlns:p14="http://schemas.microsoft.com/office/powerpoint/2010/main" val="4083531485"/>
      </p:ext>
    </p:extLst>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Lst>
  <p:transition>
    <p:fade/>
  </p:transition>
  <p:hf hdr="0" ftr="0" dt="0"/>
  <p:txStyles>
    <p:titleStyle>
      <a:lvl1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rtl="0" eaLnBrk="1" fontAlgn="base" hangingPunct="1">
        <a:spcBef>
          <a:spcPct val="0"/>
        </a:spcBef>
        <a:spcAft>
          <a:spcPct val="0"/>
        </a:spcAft>
        <a:defRPr kumimoji="1" sz="4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52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lnSpc>
          <a:spcPct val="110000"/>
        </a:lnSpc>
        <a:spcBef>
          <a:spcPts val="600"/>
        </a:spcBef>
        <a:spcAft>
          <a:spcPct val="0"/>
        </a:spcAft>
        <a:buClr>
          <a:srgbClr val="0000CC"/>
        </a:buClr>
        <a:buSzPct val="75000"/>
        <a:buFont typeface="Wingdings" panose="05000000000000000000" pitchFamily="2" charset="2"/>
        <a:buChar char="p"/>
        <a:defRPr kumimoji="1" sz="3600">
          <a:solidFill>
            <a:schemeClr val="tx1"/>
          </a:solidFill>
          <a:latin typeface="+mn-lt"/>
          <a:ea typeface="+mn-ea"/>
          <a:cs typeface="微软雅黑" panose="020B0503020204020204" pitchFamily="34" charset="-122"/>
        </a:defRPr>
      </a:lvl1pPr>
      <a:lvl2pPr marL="742950" indent="-285750" algn="l" rtl="0" eaLnBrk="1" fontAlgn="base" hangingPunct="1">
        <a:lnSpc>
          <a:spcPct val="110000"/>
        </a:lnSpc>
        <a:spcBef>
          <a:spcPts val="600"/>
        </a:spcBef>
        <a:spcAft>
          <a:spcPct val="0"/>
        </a:spcAft>
        <a:buClr>
          <a:srgbClr val="0000CC"/>
        </a:buClr>
        <a:buSzPct val="60000"/>
        <a:buFont typeface="Wingdings" panose="05000000000000000000" pitchFamily="2" charset="2"/>
        <a:buChar char="Ø"/>
        <a:defRPr kumimoji="1" sz="3200">
          <a:solidFill>
            <a:schemeClr val="tx1"/>
          </a:solidFill>
          <a:latin typeface="+mn-lt"/>
          <a:ea typeface="+mn-ea"/>
          <a:cs typeface="微软雅黑" panose="020B0503020204020204" pitchFamily="34" charset="-122"/>
        </a:defRPr>
      </a:lvl2pPr>
      <a:lvl3pPr marL="1143000" indent="-228600" algn="l" rtl="0" eaLnBrk="1" fontAlgn="base" hangingPunct="1">
        <a:lnSpc>
          <a:spcPct val="110000"/>
        </a:lnSpc>
        <a:spcBef>
          <a:spcPts val="600"/>
        </a:spcBef>
        <a:spcAft>
          <a:spcPct val="0"/>
        </a:spcAft>
        <a:buClr>
          <a:srgbClr val="0000CC"/>
        </a:buClr>
        <a:buChar char="•"/>
        <a:defRPr kumimoji="1" sz="2800">
          <a:solidFill>
            <a:schemeClr val="tx1"/>
          </a:solidFill>
          <a:latin typeface="+mn-lt"/>
          <a:ea typeface="+mn-ea"/>
          <a:cs typeface="微软雅黑" panose="020B0503020204020204" pitchFamily="34" charset="-122"/>
        </a:defRPr>
      </a:lvl3pPr>
      <a:lvl4pPr marL="16002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400">
          <a:solidFill>
            <a:schemeClr val="tx1"/>
          </a:solidFill>
          <a:latin typeface="+mn-lt"/>
          <a:ea typeface="+mn-ea"/>
          <a:cs typeface="微软雅黑" panose="020B0503020204020204" pitchFamily="34" charset="-122"/>
        </a:defRPr>
      </a:lvl4pPr>
      <a:lvl5pPr marL="2057400" indent="-228600" algn="l" rtl="0" eaLnBrk="1" fontAlgn="base" hangingPunct="1">
        <a:lnSpc>
          <a:spcPct val="110000"/>
        </a:lnSpc>
        <a:spcBef>
          <a:spcPts val="600"/>
        </a:spcBef>
        <a:spcAft>
          <a:spcPct val="0"/>
        </a:spcAft>
        <a:buClr>
          <a:srgbClr val="0000FF"/>
        </a:buClr>
        <a:buFont typeface="Arial" panose="020B0604020202020204" pitchFamily="34" charset="0"/>
        <a:buChar char="»"/>
        <a:defRPr kumimoji="1" sz="2000">
          <a:solidFill>
            <a:schemeClr val="tx1"/>
          </a:solidFill>
          <a:latin typeface="+mn-lt"/>
          <a:ea typeface="+mn-ea"/>
          <a:cs typeface="微软雅黑" panose="020B0503020204020204" pitchFamily="34" charset="-122"/>
        </a:defRPr>
      </a:lvl5pPr>
      <a:lvl6pPr marL="25146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6pPr>
      <a:lvl7pPr marL="29718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7pPr>
      <a:lvl8pPr marL="34290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8pPr>
      <a:lvl9pPr marL="3886200" indent="-228600" algn="l" rtl="0" eaLnBrk="1" fontAlgn="base" hangingPunct="1">
        <a:lnSpc>
          <a:spcPct val="90000"/>
        </a:lnSpc>
        <a:spcBef>
          <a:spcPct val="20000"/>
        </a:spcBef>
        <a:spcAft>
          <a:spcPct val="0"/>
        </a:spcAft>
        <a:buClr>
          <a:srgbClr val="042672"/>
        </a:buClr>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aike.baidu.com/item/%E6%A2%B5%E5%A4%A9" TargetMode="External"/><Relationship Id="rId2" Type="http://schemas.openxmlformats.org/officeDocument/2006/relationships/hyperlink" Target="https://baike.baidu.com/item/%E7%88%B1%E5%BE%B7%E5%8D%8E%C2%B7%E5%8D%A2%E5%8D%A1%E6%96%AF" TargetMode="External"/><Relationship Id="rId1" Type="http://schemas.openxmlformats.org/officeDocument/2006/relationships/slideLayout" Target="../slideLayouts/slideLayout7.xml"/><Relationship Id="rId4" Type="http://schemas.openxmlformats.org/officeDocument/2006/relationships/hyperlink" Target="https://baike.baidu.com/item/%E6%A2%B5%E5%A1%94"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66.xml"/><Relationship Id="rId1" Type="http://schemas.openxmlformats.org/officeDocument/2006/relationships/slideLayout" Target="../slideLayouts/slideLayout14.xml"/><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70.xml"/><Relationship Id="rId1" Type="http://schemas.openxmlformats.org/officeDocument/2006/relationships/slideLayout" Target="../slideLayouts/slideLayout14.xml"/><Relationship Id="rId4" Type="http://schemas.openxmlformats.org/officeDocument/2006/relationships/image" Target="../media/image17.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4D389-B489-419F-BA0D-5B06D8621C43}"/>
              </a:ext>
            </a:extLst>
          </p:cNvPr>
          <p:cNvSpPr>
            <a:spLocks noGrp="1"/>
          </p:cNvSpPr>
          <p:nvPr>
            <p:ph type="ctrTitle"/>
          </p:nvPr>
        </p:nvSpPr>
        <p:spPr/>
        <p:txBody>
          <a:bodyPr>
            <a:normAutofit/>
          </a:bodyPr>
          <a:lstStyle/>
          <a:p>
            <a:r>
              <a:rPr lang="zh-CN" altLang="en-US" b="1" dirty="0">
                <a:ea typeface="宋体" pitchFamily="2" charset="-122"/>
              </a:rPr>
              <a:t>数据结构与程序设计</a:t>
            </a:r>
            <a:br>
              <a:rPr lang="en-US" altLang="zh-CN" dirty="0">
                <a:ea typeface="宋体" pitchFamily="2" charset="-122"/>
              </a:rPr>
            </a:br>
            <a:r>
              <a:rPr lang="en-US" altLang="zh-CN" sz="4000" dirty="0">
                <a:ea typeface="宋体" pitchFamily="2" charset="-122"/>
              </a:rPr>
              <a:t>(</a:t>
            </a:r>
            <a:r>
              <a:rPr lang="en-US" altLang="zh-CN" sz="4000" dirty="0">
                <a:solidFill>
                  <a:srgbClr val="7030A0"/>
                </a:solidFill>
                <a:ea typeface="宋体" pitchFamily="2" charset="-122"/>
              </a:rPr>
              <a:t>D</a:t>
            </a:r>
            <a:r>
              <a:rPr lang="en-US" altLang="zh-CN" sz="4000" dirty="0">
                <a:ea typeface="宋体" pitchFamily="2" charset="-122"/>
              </a:rPr>
              <a:t>ata </a:t>
            </a:r>
            <a:r>
              <a:rPr lang="en-US" altLang="zh-CN" sz="4000" dirty="0">
                <a:solidFill>
                  <a:srgbClr val="7030A0"/>
                </a:solidFill>
                <a:ea typeface="宋体" pitchFamily="2" charset="-122"/>
              </a:rPr>
              <a:t>S</a:t>
            </a:r>
            <a:r>
              <a:rPr lang="en-US" altLang="zh-CN" sz="4000" dirty="0">
                <a:ea typeface="宋体" pitchFamily="2" charset="-122"/>
              </a:rPr>
              <a:t>tructure and </a:t>
            </a:r>
            <a:r>
              <a:rPr lang="en-US" altLang="zh-CN" sz="4000" dirty="0">
                <a:solidFill>
                  <a:srgbClr val="7030A0"/>
                </a:solidFill>
                <a:ea typeface="宋体" pitchFamily="2" charset="-122"/>
              </a:rPr>
              <a:t>P</a:t>
            </a:r>
            <a:r>
              <a:rPr lang="en-US" altLang="zh-CN" sz="4000" dirty="0">
                <a:ea typeface="宋体" pitchFamily="2" charset="-122"/>
              </a:rPr>
              <a:t>rogramming)</a:t>
            </a:r>
            <a:endParaRPr lang="zh-CN" altLang="en-US" dirty="0"/>
          </a:p>
        </p:txBody>
      </p:sp>
      <p:sp>
        <p:nvSpPr>
          <p:cNvPr id="3" name="副标题 2">
            <a:extLst>
              <a:ext uri="{FF2B5EF4-FFF2-40B4-BE49-F238E27FC236}">
                <a16:creationId xmlns:a16="http://schemas.microsoft.com/office/drawing/2014/main" id="{80ABD463-757F-4363-B87D-3DC40E24C096}"/>
              </a:ext>
            </a:extLst>
          </p:cNvPr>
          <p:cNvSpPr>
            <a:spLocks noGrp="1"/>
          </p:cNvSpPr>
          <p:nvPr>
            <p:ph type="subTitle" idx="1"/>
          </p:nvPr>
        </p:nvSpPr>
        <p:spPr>
          <a:xfrm>
            <a:off x="1524000" y="3724584"/>
            <a:ext cx="9144000" cy="1699170"/>
          </a:xfrm>
        </p:spPr>
        <p:txBody>
          <a:bodyPr anchor="ctr" anchorCtr="1"/>
          <a:lstStyle/>
          <a:p>
            <a:pPr marL="0" indent="0" algn="ctr">
              <a:buNone/>
            </a:pPr>
            <a:r>
              <a:rPr lang="zh-CN" altLang="en-US" sz="4000" dirty="0">
                <a:latin typeface="隶书" panose="02010509060101010101" pitchFamily="49" charset="-122"/>
                <a:ea typeface="隶书" panose="02010509060101010101" pitchFamily="49" charset="-122"/>
              </a:rPr>
              <a:t>数据结构基础</a:t>
            </a:r>
            <a:endParaRPr lang="en-US" altLang="zh-CN" sz="4000" dirty="0">
              <a:latin typeface="隶书" panose="02010509060101010101" pitchFamily="49" charset="-122"/>
              <a:ea typeface="隶书" panose="02010509060101010101" pitchFamily="49" charset="-122"/>
            </a:endParaRPr>
          </a:p>
          <a:p>
            <a:pPr marL="0" indent="0" algn="ctr">
              <a:buNone/>
            </a:pPr>
            <a:r>
              <a:rPr lang="zh-CN" altLang="en-US" sz="3600" b="0" dirty="0">
                <a:latin typeface="楷体" panose="02010609060101010101" pitchFamily="49" charset="-122"/>
                <a:ea typeface="楷体" panose="02010609060101010101" pitchFamily="49" charset="-122"/>
              </a:rPr>
              <a:t>复杂数据程序设计</a:t>
            </a:r>
            <a:endParaRPr lang="en-US" altLang="zh-CN" sz="3600" b="0" dirty="0">
              <a:latin typeface="楷体" panose="02010609060101010101" pitchFamily="49" charset="-122"/>
              <a:ea typeface="楷体" panose="02010609060101010101" pitchFamily="49" charset="-122"/>
            </a:endParaRPr>
          </a:p>
        </p:txBody>
      </p:sp>
      <p:sp>
        <p:nvSpPr>
          <p:cNvPr id="5" name="矩形 4">
            <a:extLst>
              <a:ext uri="{FF2B5EF4-FFF2-40B4-BE49-F238E27FC236}">
                <a16:creationId xmlns:a16="http://schemas.microsoft.com/office/drawing/2014/main" id="{7D2A5747-75CD-42EB-B3B6-295D1C2EE3FC}"/>
              </a:ext>
            </a:extLst>
          </p:cNvPr>
          <p:cNvSpPr/>
          <p:nvPr/>
        </p:nvSpPr>
        <p:spPr>
          <a:xfrm>
            <a:off x="4379023" y="5423754"/>
            <a:ext cx="3433953" cy="461665"/>
          </a:xfrm>
          <a:prstGeom prst="rect">
            <a:avLst/>
          </a:prstGeom>
        </p:spPr>
        <p:txBody>
          <a:bodyPr wrap="none">
            <a:spAutoFit/>
          </a:bodyPr>
          <a:lstStyle/>
          <a:p>
            <a:pPr algn="ctr"/>
            <a:r>
              <a:rPr lang="zh-CN" altLang="en-US" sz="2400" dirty="0">
                <a:latin typeface="楷体" pitchFamily="49" charset="-122"/>
                <a:ea typeface="楷体" pitchFamily="49" charset="-122"/>
              </a:rPr>
              <a:t>北航计算机学院 晏海华</a:t>
            </a:r>
          </a:p>
        </p:txBody>
      </p:sp>
    </p:spTree>
    <p:extLst>
      <p:ext uri="{BB962C8B-B14F-4D97-AF65-F5344CB8AC3E}">
        <p14:creationId xmlns:p14="http://schemas.microsoft.com/office/powerpoint/2010/main" val="34638604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zh-CN" altLang="en-US">
                <a:ea typeface="宋体" pitchFamily="2" charset="-122"/>
              </a:rPr>
              <a:t>数组作为函数参数</a:t>
            </a:r>
          </a:p>
        </p:txBody>
      </p:sp>
      <p:sp>
        <p:nvSpPr>
          <p:cNvPr id="41989" name="Rectangle 3"/>
          <p:cNvSpPr>
            <a:spLocks noGrp="1" noChangeArrowheads="1"/>
          </p:cNvSpPr>
          <p:nvPr>
            <p:ph idx="1"/>
          </p:nvPr>
        </p:nvSpPr>
        <p:spPr>
          <a:xfrm>
            <a:off x="911424" y="1196976"/>
            <a:ext cx="10225136" cy="4968875"/>
          </a:xfrm>
        </p:spPr>
        <p:txBody>
          <a:bodyPr/>
          <a:lstStyle/>
          <a:p>
            <a:r>
              <a:rPr lang="zh-CN" altLang="en-US" sz="2000" dirty="0">
                <a:ea typeface="宋体" pitchFamily="2" charset="-122"/>
              </a:rPr>
              <a:t>数组可以作为参数传递给函数。</a:t>
            </a:r>
            <a:r>
              <a:rPr lang="zh-CN" altLang="en-US" sz="2000" b="0" dirty="0">
                <a:ea typeface="宋体" pitchFamily="2" charset="-122"/>
              </a:rPr>
              <a:t>实际上传递的是数组的首地址（即数组第一个元素的地址，将在指针部分说明），我们可以这样理解数组作为参数传递：</a:t>
            </a:r>
            <a:r>
              <a:rPr lang="zh-CN" altLang="en-US" sz="2000" b="0" dirty="0">
                <a:solidFill>
                  <a:srgbClr val="0033CC"/>
                </a:solidFill>
                <a:ea typeface="宋体" pitchFamily="2" charset="-122"/>
              </a:rPr>
              <a:t>形参数组与实参数组是一对共享同一数据区的数组</a:t>
            </a:r>
            <a:r>
              <a:rPr lang="zh-CN" altLang="en-US" sz="2000" b="0" dirty="0">
                <a:ea typeface="宋体" pitchFamily="2" charset="-122"/>
              </a:rPr>
              <a:t>，即它们是同一个数组，而不是对实参数组的拷贝。</a:t>
            </a:r>
          </a:p>
          <a:p>
            <a:pPr>
              <a:lnSpc>
                <a:spcPct val="80000"/>
              </a:lnSpc>
            </a:pPr>
            <a:r>
              <a:rPr lang="zh-CN" altLang="en-US" sz="2000" b="0" dirty="0">
                <a:ea typeface="宋体" pitchFamily="2" charset="-122"/>
              </a:rPr>
              <a:t>非字符数组作为参数时，函数的定义形式：</a:t>
            </a:r>
          </a:p>
          <a:p>
            <a:pPr lvl="1">
              <a:lnSpc>
                <a:spcPct val="80000"/>
              </a:lnSpc>
              <a:buFont typeface="Wingdings" pitchFamily="2" charset="2"/>
              <a:buNone/>
            </a:pPr>
            <a:r>
              <a:rPr lang="en-US" altLang="zh-CN" sz="1800" dirty="0">
                <a:ea typeface="宋体" pitchFamily="2" charset="-122"/>
              </a:rPr>
              <a:t>void fun</a:t>
            </a:r>
            <a:r>
              <a:rPr lang="en-US" altLang="zh-CN" sz="1800" b="1" dirty="0">
                <a:ea typeface="宋体" pitchFamily="2" charset="-122"/>
              </a:rPr>
              <a:t>( </a:t>
            </a:r>
            <a:r>
              <a:rPr lang="en-US" altLang="zh-CN" sz="1800" b="1" dirty="0" err="1">
                <a:ea typeface="宋体" pitchFamily="2" charset="-122"/>
              </a:rPr>
              <a:t>int</a:t>
            </a:r>
            <a:r>
              <a:rPr lang="en-US" altLang="zh-CN" sz="1800" b="1" dirty="0">
                <a:ea typeface="宋体" pitchFamily="2" charset="-122"/>
              </a:rPr>
              <a:t> array[ ], </a:t>
            </a:r>
            <a:r>
              <a:rPr lang="en-US" altLang="zh-CN" sz="1800" dirty="0" err="1">
                <a:ea typeface="宋体" pitchFamily="2" charset="-122"/>
              </a:rPr>
              <a:t>int</a:t>
            </a:r>
            <a:r>
              <a:rPr lang="en-US" altLang="zh-CN" sz="1800" dirty="0">
                <a:ea typeface="宋体" pitchFamily="2" charset="-122"/>
              </a:rPr>
              <a:t> size)</a:t>
            </a:r>
          </a:p>
          <a:p>
            <a:pPr lvl="1">
              <a:lnSpc>
                <a:spcPct val="80000"/>
              </a:lnSpc>
              <a:buFont typeface="Wingdings" pitchFamily="2" charset="2"/>
              <a:buNone/>
            </a:pPr>
            <a:r>
              <a:rPr lang="en-US" altLang="zh-CN" sz="1800" dirty="0">
                <a:ea typeface="宋体" pitchFamily="2" charset="-122"/>
              </a:rPr>
              <a:t>{…}</a:t>
            </a:r>
          </a:p>
          <a:p>
            <a:pPr>
              <a:lnSpc>
                <a:spcPct val="80000"/>
              </a:lnSpc>
            </a:pPr>
            <a:r>
              <a:rPr lang="zh-CN" altLang="en-US" sz="2000" b="0" dirty="0">
                <a:ea typeface="宋体" pitchFamily="2" charset="-122"/>
              </a:rPr>
              <a:t>数组作为参数时，函数的调用形式：</a:t>
            </a:r>
          </a:p>
          <a:p>
            <a:pPr lvl="1">
              <a:lnSpc>
                <a:spcPct val="60000"/>
              </a:lnSpc>
              <a:spcBef>
                <a:spcPct val="40000"/>
              </a:spcBef>
              <a:buFont typeface="Wingdings" pitchFamily="2" charset="2"/>
              <a:buNone/>
            </a:pPr>
            <a:r>
              <a:rPr lang="en-US" altLang="zh-CN" sz="1800" dirty="0">
                <a:ea typeface="宋体" pitchFamily="2" charset="-122"/>
              </a:rPr>
              <a:t>main()</a:t>
            </a:r>
          </a:p>
          <a:p>
            <a:pPr lvl="1">
              <a:lnSpc>
                <a:spcPct val="60000"/>
              </a:lnSpc>
              <a:spcBef>
                <a:spcPct val="40000"/>
              </a:spcBef>
              <a:buFont typeface="Wingdings" pitchFamily="2" charset="2"/>
              <a:buNone/>
            </a:pPr>
            <a:r>
              <a:rPr lang="en-US" altLang="zh-CN" sz="1800" dirty="0">
                <a:ea typeface="宋体" pitchFamily="2" charset="-122"/>
              </a:rPr>
              <a:t>{</a:t>
            </a:r>
          </a:p>
          <a:p>
            <a:pPr lvl="1">
              <a:lnSpc>
                <a:spcPct val="60000"/>
              </a:lnSpc>
              <a:spcBef>
                <a:spcPct val="40000"/>
              </a:spcBef>
              <a:buFont typeface="Wingdings" pitchFamily="2" charset="2"/>
              <a:buNone/>
            </a:pPr>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a[10];</a:t>
            </a:r>
          </a:p>
          <a:p>
            <a:pPr lvl="1">
              <a:lnSpc>
                <a:spcPct val="60000"/>
              </a:lnSpc>
              <a:spcBef>
                <a:spcPct val="40000"/>
              </a:spcBef>
              <a:buFont typeface="Wingdings" pitchFamily="2" charset="2"/>
              <a:buNone/>
            </a:pPr>
            <a:r>
              <a:rPr lang="en-US" altLang="zh-CN" sz="1800" dirty="0">
                <a:ea typeface="宋体" pitchFamily="2" charset="-122"/>
              </a:rPr>
              <a:t>    ….</a:t>
            </a:r>
          </a:p>
          <a:p>
            <a:pPr lvl="1">
              <a:lnSpc>
                <a:spcPct val="60000"/>
              </a:lnSpc>
              <a:spcBef>
                <a:spcPct val="40000"/>
              </a:spcBef>
              <a:buFont typeface="Wingdings" pitchFamily="2" charset="2"/>
              <a:buNone/>
            </a:pPr>
            <a:r>
              <a:rPr lang="en-US" altLang="zh-CN" sz="1800" dirty="0">
                <a:ea typeface="宋体" pitchFamily="2" charset="-122"/>
              </a:rPr>
              <a:t>    fun(</a:t>
            </a:r>
            <a:r>
              <a:rPr lang="en-US" altLang="zh-CN" sz="1800" b="1" dirty="0">
                <a:ea typeface="宋体" pitchFamily="2" charset="-122"/>
              </a:rPr>
              <a:t>a</a:t>
            </a:r>
            <a:r>
              <a:rPr lang="en-US" altLang="zh-CN" sz="1800" dirty="0">
                <a:ea typeface="宋体" pitchFamily="2" charset="-122"/>
              </a:rPr>
              <a:t>, 10);</a:t>
            </a:r>
          </a:p>
          <a:p>
            <a:pPr lvl="1">
              <a:lnSpc>
                <a:spcPct val="60000"/>
              </a:lnSpc>
              <a:spcBef>
                <a:spcPct val="40000"/>
              </a:spcBef>
              <a:buFont typeface="Wingdings" pitchFamily="2" charset="2"/>
              <a:buNone/>
            </a:pPr>
            <a:r>
              <a:rPr lang="en-US" altLang="zh-CN" sz="1800" dirty="0">
                <a:ea typeface="宋体" pitchFamily="2" charset="-122"/>
              </a:rPr>
              <a:t>    ….</a:t>
            </a:r>
          </a:p>
          <a:p>
            <a:pPr lvl="1">
              <a:lnSpc>
                <a:spcPct val="60000"/>
              </a:lnSpc>
              <a:spcBef>
                <a:spcPct val="40000"/>
              </a:spcBef>
              <a:buFont typeface="Wingdings" pitchFamily="2" charset="2"/>
              <a:buNone/>
            </a:pPr>
            <a:r>
              <a:rPr lang="en-US" altLang="zh-CN" sz="1800" dirty="0">
                <a:ea typeface="宋体" pitchFamily="2" charset="-122"/>
              </a:rPr>
              <a:t>}</a:t>
            </a:r>
          </a:p>
        </p:txBody>
      </p:sp>
      <p:sp>
        <p:nvSpPr>
          <p:cNvPr id="41986" name="页脚占位符 3"/>
          <p:cNvSpPr>
            <a:spLocks noGrp="1"/>
          </p:cNvSpPr>
          <p:nvPr>
            <p:ph type="ftr" sz="quarter" idx="11"/>
          </p:nvPr>
        </p:nvSpPr>
        <p:spPr>
          <a:noFill/>
        </p:spPr>
        <p:txBody>
          <a:bodyPr/>
          <a:lstStyle/>
          <a:p>
            <a:r>
              <a:rPr lang="en-US" altLang="zh-CN"/>
              <a:t>C程序设计基础(二)</a:t>
            </a:r>
          </a:p>
        </p:txBody>
      </p:sp>
      <p:sp>
        <p:nvSpPr>
          <p:cNvPr id="41987" name="灯片编号占位符 4"/>
          <p:cNvSpPr>
            <a:spLocks noGrp="1"/>
          </p:cNvSpPr>
          <p:nvPr>
            <p:ph type="sldNum" sz="quarter" idx="12"/>
          </p:nvPr>
        </p:nvSpPr>
        <p:spPr>
          <a:noFill/>
        </p:spPr>
        <p:txBody>
          <a:bodyPr/>
          <a:lstStyle/>
          <a:p>
            <a:fld id="{52887E44-DE62-49A8-8682-1331941DC94A}" type="slidenum">
              <a:rPr lang="en-US" altLang="zh-CN" smtClean="0"/>
              <a:pPr/>
              <a:t>10</a:t>
            </a:fld>
            <a:endParaRPr lang="en-US" altLang="zh-CN"/>
          </a:p>
        </p:txBody>
      </p:sp>
      <p:sp>
        <p:nvSpPr>
          <p:cNvPr id="158724" name="AutoShape 4"/>
          <p:cNvSpPr>
            <a:spLocks noChangeArrowheads="1"/>
          </p:cNvSpPr>
          <p:nvPr/>
        </p:nvSpPr>
        <p:spPr bwMode="auto">
          <a:xfrm>
            <a:off x="7715250" y="2420889"/>
            <a:ext cx="2952750" cy="1584325"/>
          </a:xfrm>
          <a:prstGeom prst="wedgeRoundRectCallout">
            <a:avLst>
              <a:gd name="adj1" fmla="val -107299"/>
              <a:gd name="adj2" fmla="val 6494"/>
              <a:gd name="adj3" fmla="val 16667"/>
            </a:avLst>
          </a:prstGeom>
          <a:solidFill>
            <a:schemeClr val="accent1"/>
          </a:solidFill>
          <a:ln w="9525">
            <a:solidFill>
              <a:schemeClr val="tx1"/>
            </a:solidFill>
            <a:miter lim="800000"/>
            <a:headEnd/>
            <a:tailEnd/>
          </a:ln>
        </p:spPr>
        <p:txBody>
          <a:bodyPr/>
          <a:lstStyle/>
          <a:p>
            <a:r>
              <a:rPr lang="zh-CN" altLang="en-US" dirty="0"/>
              <a:t>注意：</a:t>
            </a:r>
            <a:r>
              <a:rPr lang="zh-CN" altLang="en-US" b="0" dirty="0">
                <a:latin typeface="楷体" pitchFamily="49" charset="-122"/>
                <a:ea typeface="楷体" pitchFamily="49" charset="-122"/>
              </a:rPr>
              <a:t>定义数组形参时，数组长度可省略。对于非字符数组，还应在形参中指定数组元素个数。</a:t>
            </a:r>
            <a:endParaRPr lang="zh-CN" altLang="en-US" dirty="0">
              <a:latin typeface="楷体" pitchFamily="49" charset="-122"/>
              <a:ea typeface="楷体" pitchFamily="49" charset="-122"/>
            </a:endParaRPr>
          </a:p>
        </p:txBody>
      </p:sp>
      <p:sp>
        <p:nvSpPr>
          <p:cNvPr id="158725" name="AutoShape 5"/>
          <p:cNvSpPr>
            <a:spLocks noChangeArrowheads="1"/>
          </p:cNvSpPr>
          <p:nvPr/>
        </p:nvSpPr>
        <p:spPr bwMode="auto">
          <a:xfrm>
            <a:off x="7715250" y="4653137"/>
            <a:ext cx="2952750" cy="1584325"/>
          </a:xfrm>
          <a:prstGeom prst="wedgeRoundRectCallout">
            <a:avLst>
              <a:gd name="adj1" fmla="val -143377"/>
              <a:gd name="adj2" fmla="val -12485"/>
              <a:gd name="adj3" fmla="val 16667"/>
            </a:avLst>
          </a:prstGeom>
          <a:solidFill>
            <a:schemeClr val="accent1"/>
          </a:solidFill>
          <a:ln w="9525">
            <a:solidFill>
              <a:schemeClr val="tx1"/>
            </a:solidFill>
            <a:miter lim="800000"/>
            <a:headEnd/>
            <a:tailEnd/>
          </a:ln>
        </p:spPr>
        <p:txBody>
          <a:bodyPr/>
          <a:lstStyle/>
          <a:p>
            <a:r>
              <a:rPr lang="zh-CN" altLang="en-US" dirty="0"/>
              <a:t>注意：</a:t>
            </a:r>
            <a:r>
              <a:rPr lang="zh-CN" altLang="en-US" b="0" dirty="0">
                <a:latin typeface="楷体" pitchFamily="49" charset="-122"/>
                <a:ea typeface="楷体" pitchFamily="49" charset="-122"/>
              </a:rPr>
              <a:t>函数调用时，用数组名作实参。</a:t>
            </a:r>
            <a:endParaRPr lang="zh-CN" altLang="en-US" dirty="0">
              <a:latin typeface="楷体" pitchFamily="49" charset="-122"/>
              <a:ea typeface="楷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blinds(horizontal)">
                                      <p:cBhvr>
                                        <p:cTn id="7" dur="1000"/>
                                        <p:tgtEl>
                                          <p:spTgt spid="1587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5"/>
                                        </p:tgtEl>
                                        <p:attrNameLst>
                                          <p:attrName>style.visibility</p:attrName>
                                        </p:attrNameLst>
                                      </p:cBhvr>
                                      <p:to>
                                        <p:strVal val="visible"/>
                                      </p:to>
                                    </p:set>
                                    <p:animEffect transition="in" filter="blinds(horizontal)">
                                      <p:cBhvr>
                                        <p:cTn id="12" dur="10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p:bldP spid="15872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p:txBody>
          <a:bodyPr/>
          <a:lstStyle/>
          <a:p>
            <a:r>
              <a:rPr lang="zh-CN" altLang="en-US">
                <a:ea typeface="宋体" pitchFamily="2" charset="-122"/>
              </a:rPr>
              <a:t>结构说明</a:t>
            </a:r>
          </a:p>
        </p:txBody>
      </p:sp>
      <p:sp>
        <p:nvSpPr>
          <p:cNvPr id="75781" name="Rectangle 3"/>
          <p:cNvSpPr>
            <a:spLocks noGrp="1" noChangeArrowheads="1"/>
          </p:cNvSpPr>
          <p:nvPr>
            <p:ph idx="1"/>
          </p:nvPr>
        </p:nvSpPr>
        <p:spPr/>
        <p:txBody>
          <a:bodyPr/>
          <a:lstStyle/>
          <a:p>
            <a:r>
              <a:rPr lang="en-US" altLang="zh-CN" b="0">
                <a:ea typeface="宋体" pitchFamily="2" charset="-122"/>
              </a:rPr>
              <a:t>. </a:t>
            </a:r>
            <a:r>
              <a:rPr lang="zh-CN" altLang="en-US">
                <a:ea typeface="宋体" pitchFamily="2" charset="-122"/>
              </a:rPr>
              <a:t>结构（</a:t>
            </a:r>
            <a:r>
              <a:rPr lang="en-US" altLang="zh-CN">
                <a:ea typeface="宋体" pitchFamily="2" charset="-122"/>
              </a:rPr>
              <a:t>struct</a:t>
            </a:r>
            <a:r>
              <a:rPr lang="zh-CN" altLang="en-US">
                <a:ea typeface="宋体" pitchFamily="2" charset="-122"/>
              </a:rPr>
              <a:t>）的表示和含义</a:t>
            </a:r>
          </a:p>
          <a:p>
            <a:pPr>
              <a:buFont typeface="Wingdings" pitchFamily="2" charset="2"/>
              <a:buNone/>
            </a:pPr>
            <a:r>
              <a:rPr lang="zh-CN" altLang="en-US" b="0">
                <a:ea typeface="宋体" pitchFamily="2" charset="-122"/>
              </a:rPr>
              <a:t>    结构是由若干分量组成的一种构造类型。然而，组成结构的各个分量可以具有不同的类型（这和数组情况相异），并且，对结构变量的访问必须通过它的分量名字（亦称为成员名），而不像数组是通过下标来访问它的成员。</a:t>
            </a:r>
          </a:p>
        </p:txBody>
      </p:sp>
      <p:sp>
        <p:nvSpPr>
          <p:cNvPr id="75778" name="页脚占位符 3"/>
          <p:cNvSpPr>
            <a:spLocks noGrp="1"/>
          </p:cNvSpPr>
          <p:nvPr>
            <p:ph type="ftr" sz="quarter" idx="11"/>
          </p:nvPr>
        </p:nvSpPr>
        <p:spPr>
          <a:noFill/>
        </p:spPr>
        <p:txBody>
          <a:bodyPr/>
          <a:lstStyle/>
          <a:p>
            <a:r>
              <a:rPr lang="en-US" altLang="zh-CN"/>
              <a:t>构造类型 – 数组和指针</a:t>
            </a:r>
          </a:p>
        </p:txBody>
      </p:sp>
      <p:sp>
        <p:nvSpPr>
          <p:cNvPr id="75779" name="灯片编号占位符 4"/>
          <p:cNvSpPr>
            <a:spLocks noGrp="1"/>
          </p:cNvSpPr>
          <p:nvPr>
            <p:ph type="sldNum" sz="quarter" idx="12"/>
          </p:nvPr>
        </p:nvSpPr>
        <p:spPr>
          <a:noFill/>
        </p:spPr>
        <p:txBody>
          <a:bodyPr/>
          <a:lstStyle/>
          <a:p>
            <a:fld id="{7E87AF9C-6AE3-4BAD-BBEF-30F1FA55EFE6}" type="slidenum">
              <a:rPr lang="en-US" altLang="zh-CN" smtClean="0"/>
              <a:pPr/>
              <a:t>100</a:t>
            </a:fld>
            <a:endParaRPr lang="en-US" altLang="zh-CN"/>
          </a:p>
        </p:txBody>
      </p:sp>
      <p:grpSp>
        <p:nvGrpSpPr>
          <p:cNvPr id="75782" name="Group 4"/>
          <p:cNvGrpSpPr>
            <a:grpSpLocks/>
          </p:cNvGrpSpPr>
          <p:nvPr/>
        </p:nvGrpSpPr>
        <p:grpSpPr bwMode="auto">
          <a:xfrm>
            <a:off x="4727575" y="4076700"/>
            <a:ext cx="1828800" cy="2057400"/>
            <a:chOff x="1824" y="2352"/>
            <a:chExt cx="1152" cy="1296"/>
          </a:xfrm>
        </p:grpSpPr>
        <p:sp>
          <p:nvSpPr>
            <p:cNvPr id="75783" name="Rectangle 5"/>
            <p:cNvSpPr>
              <a:spLocks noChangeArrowheads="1"/>
            </p:cNvSpPr>
            <p:nvPr/>
          </p:nvSpPr>
          <p:spPr bwMode="auto">
            <a:xfrm>
              <a:off x="1824" y="2352"/>
              <a:ext cx="1152" cy="1296"/>
            </a:xfrm>
            <a:prstGeom prst="rect">
              <a:avLst/>
            </a:prstGeom>
            <a:solidFill>
              <a:srgbClr val="00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75784" name="Line 6"/>
            <p:cNvSpPr>
              <a:spLocks noChangeShapeType="1"/>
            </p:cNvSpPr>
            <p:nvPr/>
          </p:nvSpPr>
          <p:spPr bwMode="auto">
            <a:xfrm>
              <a:off x="1824" y="2592"/>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5" name="Line 7"/>
            <p:cNvSpPr>
              <a:spLocks noChangeShapeType="1"/>
            </p:cNvSpPr>
            <p:nvPr/>
          </p:nvSpPr>
          <p:spPr bwMode="auto">
            <a:xfrm>
              <a:off x="1824" y="2880"/>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6" name="Line 8"/>
            <p:cNvSpPr>
              <a:spLocks noChangeShapeType="1"/>
            </p:cNvSpPr>
            <p:nvPr/>
          </p:nvSpPr>
          <p:spPr bwMode="auto">
            <a:xfrm>
              <a:off x="1824" y="3168"/>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7" name="Text Box 9"/>
            <p:cNvSpPr txBox="1">
              <a:spLocks noChangeArrowheads="1"/>
            </p:cNvSpPr>
            <p:nvPr/>
          </p:nvSpPr>
          <p:spPr bwMode="auto">
            <a:xfrm>
              <a:off x="1824" y="2363"/>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1</a:t>
              </a:r>
            </a:p>
          </p:txBody>
        </p:sp>
        <p:sp>
          <p:nvSpPr>
            <p:cNvPr id="75788" name="Text Box 10"/>
            <p:cNvSpPr txBox="1">
              <a:spLocks noChangeArrowheads="1"/>
            </p:cNvSpPr>
            <p:nvPr/>
          </p:nvSpPr>
          <p:spPr bwMode="auto">
            <a:xfrm>
              <a:off x="1824" y="2640"/>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2</a:t>
              </a:r>
            </a:p>
          </p:txBody>
        </p:sp>
        <p:sp>
          <p:nvSpPr>
            <p:cNvPr id="75789" name="Text Box 11"/>
            <p:cNvSpPr txBox="1">
              <a:spLocks noChangeArrowheads="1"/>
            </p:cNvSpPr>
            <p:nvPr/>
          </p:nvSpPr>
          <p:spPr bwMode="auto">
            <a:xfrm>
              <a:off x="1824" y="2880"/>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3</a:t>
              </a:r>
            </a:p>
          </p:txBody>
        </p:sp>
        <p:sp>
          <p:nvSpPr>
            <p:cNvPr id="75790" name="Text Box 12"/>
            <p:cNvSpPr txBox="1">
              <a:spLocks noChangeArrowheads="1"/>
            </p:cNvSpPr>
            <p:nvPr/>
          </p:nvSpPr>
          <p:spPr bwMode="auto">
            <a:xfrm>
              <a:off x="1872" y="3264"/>
              <a:ext cx="26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a:t>
              </a:r>
            </a:p>
          </p:txBody>
        </p:sp>
      </p:gr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p:txBody>
          <a:bodyPr/>
          <a:lstStyle/>
          <a:p>
            <a:r>
              <a:rPr lang="zh-CN" altLang="en-US">
                <a:ea typeface="宋体" pitchFamily="2" charset="-122"/>
              </a:rPr>
              <a:t>结构说明（续）</a:t>
            </a:r>
          </a:p>
        </p:txBody>
      </p:sp>
      <p:sp>
        <p:nvSpPr>
          <p:cNvPr id="76805" name="Rectangle 3"/>
          <p:cNvSpPr>
            <a:spLocks noGrp="1" noChangeArrowheads="1"/>
          </p:cNvSpPr>
          <p:nvPr>
            <p:ph idx="1"/>
          </p:nvPr>
        </p:nvSpPr>
        <p:spPr/>
        <p:txBody>
          <a:bodyPr/>
          <a:lstStyle/>
          <a:p>
            <a:pPr>
              <a:buFont typeface="Wingdings" pitchFamily="2" charset="2"/>
              <a:buNone/>
            </a:pPr>
            <a:r>
              <a:rPr lang="zh-CN" altLang="en-US">
                <a:ea typeface="宋体" pitchFamily="2" charset="-122"/>
              </a:rPr>
              <a:t>说明形式：</a:t>
            </a:r>
          </a:p>
          <a:p>
            <a:pPr>
              <a:buFont typeface="Wingdings" pitchFamily="2" charset="2"/>
              <a:buNone/>
            </a:pPr>
            <a:r>
              <a:rPr lang="zh-CN" altLang="en-US">
                <a:ea typeface="宋体" pitchFamily="2" charset="-122"/>
              </a:rPr>
              <a:t>	</a:t>
            </a:r>
            <a:r>
              <a:rPr lang="en-US" altLang="zh-CN">
                <a:solidFill>
                  <a:srgbClr val="0000CC"/>
                </a:solidFill>
                <a:ea typeface="宋体" pitchFamily="2" charset="-122"/>
              </a:rPr>
              <a:t>struct</a:t>
            </a:r>
            <a:r>
              <a:rPr lang="en-US" altLang="zh-CN">
                <a:ea typeface="宋体" pitchFamily="2" charset="-122"/>
              </a:rPr>
              <a:t>     </a:t>
            </a:r>
            <a:r>
              <a:rPr lang="zh-CN" altLang="en-US">
                <a:ea typeface="宋体" pitchFamily="2" charset="-122"/>
              </a:rPr>
              <a:t>结构类型名 </a:t>
            </a:r>
            <a:r>
              <a:rPr lang="en-US" altLang="zh-CN">
                <a:ea typeface="宋体" pitchFamily="2" charset="-122"/>
              </a:rPr>
              <a:t>{</a:t>
            </a:r>
          </a:p>
          <a:p>
            <a:pPr>
              <a:buFont typeface="Wingdings" pitchFamily="2" charset="2"/>
              <a:buNone/>
            </a:pPr>
            <a:r>
              <a:rPr lang="en-US" altLang="zh-CN">
                <a:ea typeface="宋体" pitchFamily="2" charset="-122"/>
              </a:rPr>
              <a:t>		</a:t>
            </a:r>
            <a:r>
              <a:rPr lang="zh-CN" altLang="en-US">
                <a:ea typeface="宋体" pitchFamily="2" charset="-122"/>
              </a:rPr>
              <a:t>成员类型   成员名；</a:t>
            </a:r>
          </a:p>
          <a:p>
            <a:pPr>
              <a:buFont typeface="Wingdings" pitchFamily="2" charset="2"/>
              <a:buNone/>
            </a:pPr>
            <a:r>
              <a:rPr lang="zh-CN" altLang="en-US">
                <a:ea typeface="宋体" pitchFamily="2" charset="-122"/>
              </a:rPr>
              <a:t>		成员类型   成员名；</a:t>
            </a:r>
          </a:p>
          <a:p>
            <a:pPr>
              <a:buFont typeface="Wingdings" pitchFamily="2" charset="2"/>
              <a:buNone/>
            </a:pPr>
            <a:r>
              <a:rPr lang="zh-CN" altLang="en-US">
                <a:ea typeface="宋体" pitchFamily="2" charset="-122"/>
              </a:rPr>
              <a:t>		</a:t>
            </a:r>
            <a:r>
              <a:rPr lang="en-US" altLang="zh-CN">
                <a:ea typeface="宋体" pitchFamily="2" charset="-122"/>
              </a:rPr>
              <a:t>…</a:t>
            </a:r>
          </a:p>
          <a:p>
            <a:pPr>
              <a:buFont typeface="Wingdings" pitchFamily="2" charset="2"/>
              <a:buNone/>
            </a:pPr>
            <a:r>
              <a:rPr lang="en-US" altLang="zh-CN">
                <a:ea typeface="宋体" pitchFamily="2" charset="-122"/>
              </a:rPr>
              <a:t>		…</a:t>
            </a:r>
          </a:p>
          <a:p>
            <a:pPr>
              <a:buFont typeface="Wingdings" pitchFamily="2" charset="2"/>
              <a:buNone/>
            </a:pPr>
            <a:r>
              <a:rPr lang="en-US" altLang="zh-CN">
                <a:ea typeface="宋体" pitchFamily="2" charset="-122"/>
              </a:rPr>
              <a:t>	};</a:t>
            </a:r>
          </a:p>
        </p:txBody>
      </p:sp>
      <p:sp>
        <p:nvSpPr>
          <p:cNvPr id="76802" name="页脚占位符 3"/>
          <p:cNvSpPr>
            <a:spLocks noGrp="1"/>
          </p:cNvSpPr>
          <p:nvPr>
            <p:ph type="ftr" sz="quarter" idx="11"/>
          </p:nvPr>
        </p:nvSpPr>
        <p:spPr>
          <a:noFill/>
        </p:spPr>
        <p:txBody>
          <a:bodyPr/>
          <a:lstStyle/>
          <a:p>
            <a:r>
              <a:rPr lang="en-US" altLang="zh-CN"/>
              <a:t>构造类型 – 数组和指针</a:t>
            </a:r>
          </a:p>
        </p:txBody>
      </p:sp>
      <p:sp>
        <p:nvSpPr>
          <p:cNvPr id="76803" name="灯片编号占位符 4"/>
          <p:cNvSpPr>
            <a:spLocks noGrp="1"/>
          </p:cNvSpPr>
          <p:nvPr>
            <p:ph type="sldNum" sz="quarter" idx="12"/>
          </p:nvPr>
        </p:nvSpPr>
        <p:spPr>
          <a:noFill/>
        </p:spPr>
        <p:txBody>
          <a:bodyPr/>
          <a:lstStyle/>
          <a:p>
            <a:fld id="{72AC2EC8-1ED5-4810-8024-5FCAFD2A699A}" type="slidenum">
              <a:rPr lang="en-US" altLang="zh-CN" smtClean="0"/>
              <a:pPr/>
              <a:t>101</a:t>
            </a:fld>
            <a:endParaRPr lang="en-US" altLang="zh-CN"/>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p:txBody>
          <a:bodyPr/>
          <a:lstStyle/>
          <a:p>
            <a:r>
              <a:rPr lang="zh-CN" altLang="en-US">
                <a:ea typeface="宋体" pitchFamily="2" charset="-122"/>
              </a:rPr>
              <a:t>结构说明（续）</a:t>
            </a:r>
          </a:p>
        </p:txBody>
      </p:sp>
      <p:sp>
        <p:nvSpPr>
          <p:cNvPr id="77829" name="Rectangle 3"/>
          <p:cNvSpPr>
            <a:spLocks noGrp="1" noChangeArrowheads="1"/>
          </p:cNvSpPr>
          <p:nvPr>
            <p:ph idx="1"/>
          </p:nvPr>
        </p:nvSpPr>
        <p:spPr>
          <a:xfrm>
            <a:off x="838200" y="1196975"/>
            <a:ext cx="10515600" cy="4806950"/>
          </a:xfrm>
        </p:spPr>
        <p:txBody>
          <a:bodyPr/>
          <a:lstStyle/>
          <a:p>
            <a:pPr marL="0" indent="0">
              <a:lnSpc>
                <a:spcPct val="70000"/>
              </a:lnSpc>
              <a:buNone/>
            </a:pPr>
            <a:r>
              <a:rPr lang="zh-CN" altLang="en-US" sz="2000" b="0" dirty="0">
                <a:ea typeface="宋体" pitchFamily="2" charset="-122"/>
              </a:rPr>
              <a:t>如下面为用以表示日期相关信息的结构说明：</a:t>
            </a:r>
            <a:endParaRPr lang="zh-CN" altLang="en-US" sz="2000" dirty="0">
              <a:ea typeface="宋体" pitchFamily="2" charset="-122"/>
            </a:endParaRPr>
          </a:p>
          <a:p>
            <a:pPr marL="747713" lvl="1">
              <a:lnSpc>
                <a:spcPct val="70000"/>
              </a:lnSpc>
              <a:buNone/>
            </a:pPr>
            <a:r>
              <a:rPr lang="en-US" altLang="zh-CN" sz="2000" dirty="0" err="1">
                <a:ea typeface="宋体" pitchFamily="2" charset="-122"/>
              </a:rPr>
              <a:t>struct</a:t>
            </a:r>
            <a:r>
              <a:rPr lang="en-US" altLang="zh-CN" sz="2000" dirty="0">
                <a:ea typeface="宋体" pitchFamily="2" charset="-122"/>
              </a:rPr>
              <a:t>  date {</a:t>
            </a:r>
          </a:p>
          <a:p>
            <a:pPr marL="927100" lvl="2" indent="0">
              <a:lnSpc>
                <a:spcPct val="80000"/>
              </a:lnSpc>
              <a:buNone/>
            </a:pPr>
            <a:r>
              <a:rPr lang="en-US" altLang="zh-CN" dirty="0" err="1">
                <a:ea typeface="宋体" pitchFamily="2" charset="-122"/>
              </a:rPr>
              <a:t>int</a:t>
            </a:r>
            <a:r>
              <a:rPr lang="en-US" altLang="zh-CN" dirty="0">
                <a:ea typeface="宋体" pitchFamily="2" charset="-122"/>
              </a:rPr>
              <a:t> day;</a:t>
            </a:r>
          </a:p>
          <a:p>
            <a:pPr marL="927100" lvl="2" indent="0">
              <a:lnSpc>
                <a:spcPct val="80000"/>
              </a:lnSpc>
              <a:buNone/>
            </a:pPr>
            <a:r>
              <a:rPr lang="en-US" altLang="zh-CN" dirty="0" err="1">
                <a:ea typeface="宋体" pitchFamily="2" charset="-122"/>
              </a:rPr>
              <a:t>int</a:t>
            </a:r>
            <a:r>
              <a:rPr lang="en-US" altLang="zh-CN" dirty="0">
                <a:ea typeface="宋体" pitchFamily="2" charset="-122"/>
              </a:rPr>
              <a:t> month;</a:t>
            </a:r>
          </a:p>
          <a:p>
            <a:pPr marL="927100" lvl="2" indent="0">
              <a:lnSpc>
                <a:spcPct val="80000"/>
              </a:lnSpc>
              <a:buNone/>
            </a:pPr>
            <a:r>
              <a:rPr lang="en-US" altLang="zh-CN" dirty="0" err="1">
                <a:ea typeface="宋体" pitchFamily="2" charset="-122"/>
              </a:rPr>
              <a:t>int</a:t>
            </a:r>
            <a:r>
              <a:rPr lang="en-US" altLang="zh-CN" dirty="0">
                <a:ea typeface="宋体" pitchFamily="2" charset="-122"/>
              </a:rPr>
              <a:t> year;</a:t>
            </a:r>
          </a:p>
          <a:p>
            <a:pPr marL="927100" lvl="2" indent="0">
              <a:lnSpc>
                <a:spcPct val="80000"/>
              </a:lnSpc>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yearday</a:t>
            </a:r>
            <a:r>
              <a:rPr lang="en-US" altLang="zh-CN" dirty="0">
                <a:ea typeface="宋体" pitchFamily="2" charset="-122"/>
              </a:rPr>
              <a:t>;</a:t>
            </a:r>
          </a:p>
          <a:p>
            <a:pPr marL="927100" lvl="2" indent="0">
              <a:lnSpc>
                <a:spcPct val="80000"/>
              </a:lnSpc>
              <a:buNone/>
            </a:pPr>
            <a:r>
              <a:rPr lang="en-US" altLang="zh-CN" dirty="0">
                <a:ea typeface="宋体" pitchFamily="2" charset="-122"/>
              </a:rPr>
              <a:t>char </a:t>
            </a:r>
            <a:r>
              <a:rPr lang="en-US" altLang="zh-CN" dirty="0" err="1">
                <a:ea typeface="宋体" pitchFamily="2" charset="-122"/>
              </a:rPr>
              <a:t>mon_name</a:t>
            </a:r>
            <a:r>
              <a:rPr lang="en-US" altLang="zh-CN" dirty="0">
                <a:ea typeface="宋体" pitchFamily="2" charset="-122"/>
              </a:rPr>
              <a:t>[4];</a:t>
            </a:r>
          </a:p>
          <a:p>
            <a:pPr marL="747713" lvl="1">
              <a:lnSpc>
                <a:spcPct val="70000"/>
              </a:lnSpc>
              <a:buNone/>
            </a:pPr>
            <a:r>
              <a:rPr lang="en-US" altLang="zh-CN" sz="2000" dirty="0">
                <a:ea typeface="宋体" pitchFamily="2" charset="-122"/>
              </a:rPr>
              <a:t>};</a:t>
            </a:r>
          </a:p>
          <a:p>
            <a:pPr marL="0" indent="0">
              <a:buNone/>
            </a:pPr>
            <a:r>
              <a:rPr lang="zh-CN" altLang="en-US" sz="2000" b="0" dirty="0">
                <a:ea typeface="宋体" pitchFamily="2" charset="-122"/>
              </a:rPr>
              <a:t>上面的结构说明，只是定义了一个结构的模板（</a:t>
            </a:r>
            <a:r>
              <a:rPr lang="en-US" altLang="zh-CN" sz="2000" b="0" dirty="0">
                <a:ea typeface="宋体" pitchFamily="2" charset="-122"/>
              </a:rPr>
              <a:t>template</a:t>
            </a:r>
            <a:r>
              <a:rPr lang="zh-CN" altLang="en-US" sz="2000" b="0" dirty="0">
                <a:ea typeface="宋体" pitchFamily="2" charset="-122"/>
              </a:rPr>
              <a:t>）或称为结构的框架，而并未定义结构的对象，也不为它分配存储空间。有了这样的结构模板说明后，一个结构变量可定义为：</a:t>
            </a:r>
          </a:p>
          <a:p>
            <a:pPr marL="747713" lvl="1">
              <a:lnSpc>
                <a:spcPct val="70000"/>
              </a:lnSpc>
              <a:buNone/>
            </a:pPr>
            <a:r>
              <a:rPr lang="en-US" altLang="zh-CN" sz="2000" b="1" dirty="0" err="1">
                <a:solidFill>
                  <a:srgbClr val="3333FF"/>
                </a:solidFill>
                <a:ea typeface="宋体" pitchFamily="2" charset="-122"/>
              </a:rPr>
              <a:t>struct</a:t>
            </a:r>
            <a:r>
              <a:rPr lang="en-US" altLang="zh-CN" sz="2000" b="1" dirty="0">
                <a:solidFill>
                  <a:srgbClr val="3333FF"/>
                </a:solidFill>
                <a:ea typeface="宋体" pitchFamily="2" charset="-122"/>
              </a:rPr>
              <a:t>  date</a:t>
            </a:r>
            <a:r>
              <a:rPr lang="en-US" altLang="zh-CN" sz="2000" dirty="0">
                <a:ea typeface="宋体" pitchFamily="2" charset="-122"/>
              </a:rPr>
              <a:t> d1, d2;</a:t>
            </a:r>
          </a:p>
          <a:p>
            <a:pPr marL="0" indent="0">
              <a:buNone/>
            </a:pPr>
            <a:r>
              <a:rPr lang="zh-CN" altLang="en-US" sz="2000" b="0" dirty="0">
                <a:ea typeface="宋体" pitchFamily="2" charset="-122"/>
              </a:rPr>
              <a:t>注意：在此，</a:t>
            </a:r>
            <a:r>
              <a:rPr lang="zh-CN" altLang="en-US" sz="2000" dirty="0">
                <a:solidFill>
                  <a:srgbClr val="3333FF"/>
                </a:solidFill>
                <a:ea typeface="宋体" pitchFamily="2" charset="-122"/>
              </a:rPr>
              <a:t>关键字</a:t>
            </a:r>
            <a:r>
              <a:rPr lang="en-US" altLang="zh-CN" sz="2000" dirty="0" err="1">
                <a:solidFill>
                  <a:srgbClr val="3333FF"/>
                </a:solidFill>
                <a:ea typeface="宋体" pitchFamily="2" charset="-122"/>
              </a:rPr>
              <a:t>struct</a:t>
            </a:r>
            <a:r>
              <a:rPr lang="zh-CN" altLang="en-US" sz="2000" dirty="0">
                <a:solidFill>
                  <a:srgbClr val="3333FF"/>
                </a:solidFill>
                <a:ea typeface="宋体" pitchFamily="2" charset="-122"/>
              </a:rPr>
              <a:t>和结构名</a:t>
            </a:r>
            <a:r>
              <a:rPr lang="en-US" altLang="zh-CN" sz="2000" dirty="0">
                <a:solidFill>
                  <a:srgbClr val="3333FF"/>
                </a:solidFill>
                <a:ea typeface="宋体" pitchFamily="2" charset="-122"/>
              </a:rPr>
              <a:t>date</a:t>
            </a:r>
            <a:r>
              <a:rPr lang="zh-CN" altLang="en-US" sz="2000" dirty="0">
                <a:solidFill>
                  <a:srgbClr val="3333FF"/>
                </a:solidFill>
                <a:ea typeface="宋体" pitchFamily="2" charset="-122"/>
              </a:rPr>
              <a:t>都不可少，可以把</a:t>
            </a:r>
            <a:r>
              <a:rPr lang="en-US" altLang="zh-CN" sz="2000" dirty="0" err="1">
                <a:solidFill>
                  <a:srgbClr val="3333FF"/>
                </a:solidFill>
                <a:ea typeface="宋体" pitchFamily="2" charset="-122"/>
              </a:rPr>
              <a:t>struct</a:t>
            </a:r>
            <a:r>
              <a:rPr lang="en-US" altLang="zh-CN" sz="2000" dirty="0">
                <a:solidFill>
                  <a:srgbClr val="3333FF"/>
                </a:solidFill>
                <a:ea typeface="宋体" pitchFamily="2" charset="-122"/>
              </a:rPr>
              <a:t> date</a:t>
            </a:r>
            <a:r>
              <a:rPr lang="zh-CN" altLang="en-US" sz="2000" dirty="0">
                <a:solidFill>
                  <a:srgbClr val="3333FF"/>
                </a:solidFill>
                <a:ea typeface="宋体" pitchFamily="2" charset="-122"/>
              </a:rPr>
              <a:t>一起看作是某种类型说明符（结构类型）。</a:t>
            </a:r>
          </a:p>
        </p:txBody>
      </p:sp>
      <p:sp>
        <p:nvSpPr>
          <p:cNvPr id="77826" name="页脚占位符 3"/>
          <p:cNvSpPr>
            <a:spLocks noGrp="1"/>
          </p:cNvSpPr>
          <p:nvPr>
            <p:ph type="ftr" sz="quarter" idx="11"/>
          </p:nvPr>
        </p:nvSpPr>
        <p:spPr>
          <a:noFill/>
        </p:spPr>
        <p:txBody>
          <a:bodyPr/>
          <a:lstStyle/>
          <a:p>
            <a:r>
              <a:rPr lang="en-US" altLang="zh-CN"/>
              <a:t>构造类型 – 数组和指针</a:t>
            </a:r>
          </a:p>
        </p:txBody>
      </p:sp>
      <p:sp>
        <p:nvSpPr>
          <p:cNvPr id="77827" name="灯片编号占位符 4"/>
          <p:cNvSpPr>
            <a:spLocks noGrp="1"/>
          </p:cNvSpPr>
          <p:nvPr>
            <p:ph type="sldNum" sz="quarter" idx="12"/>
          </p:nvPr>
        </p:nvSpPr>
        <p:spPr>
          <a:noFill/>
        </p:spPr>
        <p:txBody>
          <a:bodyPr/>
          <a:lstStyle/>
          <a:p>
            <a:fld id="{ADBC97E4-7AA6-450D-B4F7-F49C8B7274A6}" type="slidenum">
              <a:rPr lang="en-US" altLang="zh-CN" smtClean="0"/>
              <a:pPr/>
              <a:t>102</a:t>
            </a:fld>
            <a:endParaRPr lang="en-US" altLang="zh-CN"/>
          </a:p>
        </p:txBody>
      </p:sp>
      <p:sp>
        <p:nvSpPr>
          <p:cNvPr id="145412" name="AutoShape 4"/>
          <p:cNvSpPr>
            <a:spLocks noChangeArrowheads="1"/>
          </p:cNvSpPr>
          <p:nvPr/>
        </p:nvSpPr>
        <p:spPr bwMode="auto">
          <a:xfrm>
            <a:off x="5663952" y="1700808"/>
            <a:ext cx="2159000" cy="576262"/>
          </a:xfrm>
          <a:prstGeom prst="wedgeRoundRectCallout">
            <a:avLst>
              <a:gd name="adj1" fmla="val -79837"/>
              <a:gd name="adj2" fmla="val -38487"/>
              <a:gd name="adj3" fmla="val 16667"/>
            </a:avLst>
          </a:prstGeom>
          <a:solidFill>
            <a:schemeClr val="accent1"/>
          </a:solidFill>
          <a:ln w="9525">
            <a:solidFill>
              <a:schemeClr val="tx1"/>
            </a:solidFill>
            <a:miter lim="800000"/>
            <a:headEnd/>
            <a:tailEnd/>
          </a:ln>
        </p:spPr>
        <p:txBody>
          <a:bodyPr/>
          <a:lstStyle/>
          <a:p>
            <a:pPr algn="ctr"/>
            <a:r>
              <a:rPr lang="zh-CN" altLang="en-US"/>
              <a:t>结构名</a:t>
            </a:r>
          </a:p>
        </p:txBody>
      </p:sp>
      <p:sp>
        <p:nvSpPr>
          <p:cNvPr id="145413" name="AutoShape 5"/>
          <p:cNvSpPr>
            <a:spLocks noChangeArrowheads="1"/>
          </p:cNvSpPr>
          <p:nvPr/>
        </p:nvSpPr>
        <p:spPr bwMode="auto">
          <a:xfrm>
            <a:off x="6168008" y="2564905"/>
            <a:ext cx="2159000" cy="576263"/>
          </a:xfrm>
          <a:prstGeom prst="wedgeRoundRectCallout">
            <a:avLst>
              <a:gd name="adj1" fmla="val -103382"/>
              <a:gd name="adj2" fmla="val -37218"/>
              <a:gd name="adj3" fmla="val 16667"/>
            </a:avLst>
          </a:prstGeom>
          <a:solidFill>
            <a:schemeClr val="accent1"/>
          </a:solidFill>
          <a:ln w="9525">
            <a:solidFill>
              <a:schemeClr val="tx1"/>
            </a:solidFill>
            <a:miter lim="800000"/>
            <a:headEnd/>
            <a:tailEnd/>
          </a:ln>
        </p:spPr>
        <p:txBody>
          <a:bodyPr/>
          <a:lstStyle/>
          <a:p>
            <a:pPr algn="ctr"/>
            <a:r>
              <a:rPr lang="zh-CN" altLang="en-US"/>
              <a:t>结构成员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blinds(horizontal)">
                                      <p:cBhvr>
                                        <p:cTn id="7" dur="500"/>
                                        <p:tgtEl>
                                          <p:spTgt spid="145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3"/>
                                        </p:tgtEl>
                                        <p:attrNameLst>
                                          <p:attrName>style.visibility</p:attrName>
                                        </p:attrNameLst>
                                      </p:cBhvr>
                                      <p:to>
                                        <p:strVal val="visible"/>
                                      </p:to>
                                    </p:set>
                                    <p:animEffect transition="in" filter="blinds(horizontal)">
                                      <p:cBhvr>
                                        <p:cTn id="12"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p:txBody>
          <a:bodyPr/>
          <a:lstStyle/>
          <a:p>
            <a:r>
              <a:rPr lang="zh-CN" altLang="en-US">
                <a:ea typeface="宋体" pitchFamily="2" charset="-122"/>
              </a:rPr>
              <a:t>结构变量说明（续）</a:t>
            </a:r>
          </a:p>
        </p:txBody>
      </p:sp>
      <p:sp>
        <p:nvSpPr>
          <p:cNvPr id="78853" name="Rectangle 3"/>
          <p:cNvSpPr>
            <a:spLocks noGrp="1" noChangeArrowheads="1"/>
          </p:cNvSpPr>
          <p:nvPr>
            <p:ph idx="1"/>
          </p:nvPr>
        </p:nvSpPr>
        <p:spPr>
          <a:xfrm>
            <a:off x="838200" y="1124745"/>
            <a:ext cx="10586392" cy="4968875"/>
          </a:xfrm>
        </p:spPr>
        <p:txBody>
          <a:bodyPr>
            <a:normAutofit/>
          </a:bodyPr>
          <a:lstStyle/>
          <a:p>
            <a:pPr marL="0" indent="0">
              <a:lnSpc>
                <a:spcPct val="100000"/>
              </a:lnSpc>
              <a:buNone/>
            </a:pPr>
            <a:r>
              <a:rPr lang="zh-CN" altLang="en-US" sz="1600" b="0" dirty="0">
                <a:ea typeface="宋体" pitchFamily="2" charset="-122"/>
              </a:rPr>
              <a:t>在说明结构模板时，一般都要有结构名，但也可不用结构名，直接把结构模板和变量定义（或说明）放在一起。下面是结构变量的几种说明方式：</a:t>
            </a:r>
          </a:p>
          <a:p>
            <a:pPr marL="0" indent="0">
              <a:lnSpc>
                <a:spcPct val="70000"/>
              </a:lnSpc>
              <a:buNone/>
            </a:pPr>
            <a:r>
              <a:rPr lang="en-US" altLang="zh-CN" sz="1600" b="0" dirty="0">
                <a:ea typeface="宋体" pitchFamily="2" charset="-122"/>
              </a:rPr>
              <a:t>1</a:t>
            </a:r>
            <a:r>
              <a:rPr lang="zh-CN" altLang="en-US" sz="1600" b="0" dirty="0">
                <a:ea typeface="宋体" pitchFamily="2" charset="-122"/>
              </a:rPr>
              <a:t>）无结构名</a:t>
            </a:r>
          </a:p>
          <a:p>
            <a:pPr lvl="1">
              <a:lnSpc>
                <a:spcPct val="70000"/>
              </a:lnSpc>
              <a:buFont typeface="Wingdings" pitchFamily="2" charset="2"/>
              <a:buNone/>
            </a:pPr>
            <a:r>
              <a:rPr lang="en-US" altLang="zh-CN" sz="1600" dirty="0" err="1">
                <a:ea typeface="宋体" pitchFamily="2" charset="-122"/>
              </a:rPr>
              <a:t>struct</a:t>
            </a:r>
            <a:r>
              <a:rPr lang="en-US" altLang="zh-CN" sz="1600" dirty="0">
                <a:ea typeface="宋体" pitchFamily="2" charset="-122"/>
              </a:rPr>
              <a:t> {</a:t>
            </a:r>
          </a:p>
          <a:p>
            <a:pPr lvl="1">
              <a:lnSpc>
                <a:spcPct val="70000"/>
              </a:lnSpc>
              <a:buFont typeface="Wingdings" pitchFamily="2" charset="2"/>
              <a:buNone/>
            </a:pPr>
            <a:r>
              <a:rPr lang="en-US" altLang="zh-CN" sz="1600" dirty="0">
                <a:ea typeface="宋体" pitchFamily="2" charset="-122"/>
              </a:rPr>
              <a:t>  …</a:t>
            </a:r>
          </a:p>
          <a:p>
            <a:pPr lvl="1">
              <a:lnSpc>
                <a:spcPct val="70000"/>
              </a:lnSpc>
              <a:buFont typeface="Wingdings" pitchFamily="2" charset="2"/>
              <a:buNone/>
            </a:pPr>
            <a:r>
              <a:rPr lang="en-US" altLang="zh-CN" sz="1600" dirty="0">
                <a:ea typeface="宋体" pitchFamily="2" charset="-122"/>
              </a:rPr>
              <a:t>} s1, s2;</a:t>
            </a:r>
          </a:p>
          <a:p>
            <a:pPr lvl="1">
              <a:lnSpc>
                <a:spcPct val="70000"/>
              </a:lnSpc>
              <a:buFont typeface="Wingdings" pitchFamily="2" charset="2"/>
              <a:buNone/>
            </a:pPr>
            <a:r>
              <a:rPr lang="zh-CN" altLang="en-US" sz="1600" dirty="0">
                <a:ea typeface="宋体" pitchFamily="2" charset="-122"/>
              </a:rPr>
              <a:t>一般适用于说明本地变量。</a:t>
            </a:r>
          </a:p>
          <a:p>
            <a:pPr marL="0" indent="0">
              <a:lnSpc>
                <a:spcPct val="70000"/>
              </a:lnSpc>
              <a:buNone/>
            </a:pPr>
            <a:r>
              <a:rPr lang="en-US" altLang="zh-CN" sz="1600" b="0" dirty="0">
                <a:ea typeface="宋体" pitchFamily="2" charset="-122"/>
              </a:rPr>
              <a:t>2</a:t>
            </a:r>
            <a:r>
              <a:rPr lang="zh-CN" altLang="en-US" sz="1600" b="0" dirty="0">
                <a:ea typeface="宋体" pitchFamily="2" charset="-122"/>
              </a:rPr>
              <a:t>）有结构名</a:t>
            </a:r>
          </a:p>
          <a:p>
            <a:pPr lvl="1">
              <a:lnSpc>
                <a:spcPct val="70000"/>
              </a:lnSpc>
              <a:buFont typeface="Wingdings" pitchFamily="2" charset="2"/>
              <a:buNone/>
            </a:pPr>
            <a:r>
              <a:rPr lang="en-US" altLang="zh-CN" sz="1600" dirty="0" err="1">
                <a:ea typeface="宋体" pitchFamily="2" charset="-122"/>
              </a:rPr>
              <a:t>struct</a:t>
            </a:r>
            <a:r>
              <a:rPr lang="en-US" altLang="zh-CN" sz="1600" dirty="0">
                <a:ea typeface="宋体" pitchFamily="2" charset="-122"/>
              </a:rPr>
              <a:t> date {</a:t>
            </a:r>
          </a:p>
          <a:p>
            <a:pPr lvl="1">
              <a:lnSpc>
                <a:spcPct val="70000"/>
              </a:lnSpc>
              <a:buFont typeface="Wingdings" pitchFamily="2" charset="2"/>
              <a:buNone/>
            </a:pPr>
            <a:r>
              <a:rPr lang="en-US" altLang="zh-CN" sz="1600" dirty="0">
                <a:ea typeface="宋体" pitchFamily="2" charset="-122"/>
              </a:rPr>
              <a:t>  …</a:t>
            </a:r>
          </a:p>
          <a:p>
            <a:pPr lvl="1">
              <a:lnSpc>
                <a:spcPct val="70000"/>
              </a:lnSpc>
              <a:buFont typeface="Wingdings" pitchFamily="2" charset="2"/>
              <a:buNone/>
            </a:pPr>
            <a:r>
              <a:rPr lang="en-US" altLang="zh-CN" sz="1600" dirty="0">
                <a:ea typeface="宋体" pitchFamily="2" charset="-122"/>
              </a:rPr>
              <a:t>} ;</a:t>
            </a:r>
          </a:p>
          <a:p>
            <a:pPr lvl="1">
              <a:lnSpc>
                <a:spcPct val="70000"/>
              </a:lnSpc>
              <a:buFont typeface="Wingdings" pitchFamily="2" charset="2"/>
              <a:buNone/>
            </a:pPr>
            <a:r>
              <a:rPr lang="en-US" altLang="zh-CN" sz="1600" dirty="0" err="1">
                <a:ea typeface="宋体" pitchFamily="2" charset="-122"/>
              </a:rPr>
              <a:t>struct</a:t>
            </a:r>
            <a:r>
              <a:rPr lang="en-US" altLang="zh-CN" sz="1600" dirty="0">
                <a:ea typeface="宋体" pitchFamily="2" charset="-122"/>
              </a:rPr>
              <a:t> date s1, s2;</a:t>
            </a:r>
          </a:p>
          <a:p>
            <a:pPr lvl="1">
              <a:lnSpc>
                <a:spcPct val="70000"/>
              </a:lnSpc>
              <a:buFont typeface="Wingdings" pitchFamily="2" charset="2"/>
              <a:buNone/>
            </a:pPr>
            <a:r>
              <a:rPr lang="zh-CN" altLang="en-US" sz="1600" dirty="0">
                <a:ea typeface="宋体" pitchFamily="2" charset="-122"/>
              </a:rPr>
              <a:t>通常用来说明外部结构变量，或需要在多个函数中用到的相同的结构的变量。</a:t>
            </a:r>
          </a:p>
          <a:p>
            <a:pPr marL="0" indent="0">
              <a:lnSpc>
                <a:spcPct val="70000"/>
              </a:lnSpc>
              <a:buNone/>
            </a:pPr>
            <a:r>
              <a:rPr lang="en-US" altLang="zh-CN" sz="1600" b="0" dirty="0">
                <a:ea typeface="宋体" pitchFamily="2" charset="-122"/>
              </a:rPr>
              <a:t>3</a:t>
            </a:r>
            <a:r>
              <a:rPr lang="zh-CN" altLang="en-US" sz="1600" b="0" dirty="0">
                <a:ea typeface="宋体" pitchFamily="2" charset="-122"/>
              </a:rPr>
              <a:t>）使用</a:t>
            </a:r>
            <a:r>
              <a:rPr lang="en-US" altLang="zh-CN" sz="1600" b="0" dirty="0" err="1">
                <a:ea typeface="宋体" pitchFamily="2" charset="-122"/>
              </a:rPr>
              <a:t>typedef</a:t>
            </a:r>
            <a:endParaRPr lang="en-US" altLang="zh-CN" sz="1600" b="0" dirty="0">
              <a:ea typeface="宋体" pitchFamily="2" charset="-122"/>
            </a:endParaRPr>
          </a:p>
          <a:p>
            <a:pPr lvl="1">
              <a:lnSpc>
                <a:spcPct val="70000"/>
              </a:lnSpc>
              <a:buFont typeface="Wingdings" pitchFamily="2" charset="2"/>
              <a:buNone/>
            </a:pPr>
            <a:r>
              <a:rPr lang="en-US" altLang="zh-CN" sz="1600" dirty="0" err="1">
                <a:ea typeface="宋体" pitchFamily="2" charset="-122"/>
              </a:rPr>
              <a:t>typedef</a:t>
            </a:r>
            <a:r>
              <a:rPr lang="en-US" altLang="zh-CN" sz="1600" dirty="0">
                <a:ea typeface="宋体" pitchFamily="2" charset="-122"/>
              </a:rPr>
              <a:t> </a:t>
            </a:r>
            <a:r>
              <a:rPr lang="en-US" altLang="zh-CN" sz="1600" dirty="0" err="1">
                <a:ea typeface="宋体" pitchFamily="2" charset="-122"/>
              </a:rPr>
              <a:t>struct</a:t>
            </a:r>
            <a:r>
              <a:rPr lang="en-US" altLang="zh-CN" sz="1600" dirty="0">
                <a:ea typeface="宋体" pitchFamily="2" charset="-122"/>
              </a:rPr>
              <a:t> {</a:t>
            </a:r>
          </a:p>
          <a:p>
            <a:pPr lvl="1">
              <a:lnSpc>
                <a:spcPct val="70000"/>
              </a:lnSpc>
              <a:buFont typeface="Wingdings" pitchFamily="2" charset="2"/>
              <a:buNone/>
            </a:pPr>
            <a:r>
              <a:rPr lang="en-US" altLang="zh-CN" sz="1600" dirty="0">
                <a:ea typeface="宋体" pitchFamily="2" charset="-122"/>
              </a:rPr>
              <a:t>  …</a:t>
            </a:r>
          </a:p>
          <a:p>
            <a:pPr lvl="1">
              <a:lnSpc>
                <a:spcPct val="70000"/>
              </a:lnSpc>
              <a:buFont typeface="Wingdings" pitchFamily="2" charset="2"/>
              <a:buNone/>
            </a:pPr>
            <a:r>
              <a:rPr lang="en-US" altLang="zh-CN" sz="1600" dirty="0">
                <a:ea typeface="宋体" pitchFamily="2" charset="-122"/>
              </a:rPr>
              <a:t>} DATE;</a:t>
            </a:r>
          </a:p>
          <a:p>
            <a:pPr lvl="1">
              <a:lnSpc>
                <a:spcPct val="70000"/>
              </a:lnSpc>
              <a:buFont typeface="Wingdings" pitchFamily="2" charset="2"/>
              <a:buNone/>
            </a:pPr>
            <a:r>
              <a:rPr lang="zh-CN" altLang="en-US" sz="1600" dirty="0">
                <a:ea typeface="宋体" pitchFamily="2" charset="-122"/>
              </a:rPr>
              <a:t>则变量定义为：</a:t>
            </a:r>
            <a:r>
              <a:rPr lang="en-US" altLang="zh-CN" sz="1600" dirty="0">
                <a:ea typeface="宋体" pitchFamily="2" charset="-122"/>
              </a:rPr>
              <a:t>DATE d, *pd, ad[10];</a:t>
            </a:r>
          </a:p>
          <a:p>
            <a:pPr lvl="1">
              <a:lnSpc>
                <a:spcPct val="70000"/>
              </a:lnSpc>
              <a:buFont typeface="Wingdings" pitchFamily="2" charset="2"/>
              <a:buNone/>
            </a:pPr>
            <a:r>
              <a:rPr lang="zh-CN" altLang="en-US" sz="1600" dirty="0">
                <a:ea typeface="宋体" pitchFamily="2" charset="-122"/>
              </a:rPr>
              <a:t>使用</a:t>
            </a:r>
            <a:r>
              <a:rPr lang="en-US" altLang="zh-CN" sz="1600" dirty="0" err="1">
                <a:ea typeface="宋体" pitchFamily="2" charset="-122"/>
              </a:rPr>
              <a:t>typedef</a:t>
            </a:r>
            <a:r>
              <a:rPr lang="zh-CN" altLang="en-US" sz="1600" dirty="0">
                <a:ea typeface="宋体" pitchFamily="2" charset="-122"/>
              </a:rPr>
              <a:t>定义结构类型名后，结构变量的定义（或说明）就更简洁了。</a:t>
            </a:r>
          </a:p>
        </p:txBody>
      </p:sp>
      <p:sp>
        <p:nvSpPr>
          <p:cNvPr id="78850" name="页脚占位符 3"/>
          <p:cNvSpPr>
            <a:spLocks noGrp="1"/>
          </p:cNvSpPr>
          <p:nvPr>
            <p:ph type="ftr" sz="quarter" idx="11"/>
          </p:nvPr>
        </p:nvSpPr>
        <p:spPr>
          <a:noFill/>
        </p:spPr>
        <p:txBody>
          <a:bodyPr/>
          <a:lstStyle/>
          <a:p>
            <a:r>
              <a:rPr lang="en-US" altLang="zh-CN"/>
              <a:t>构造类型 – 数组和指针</a:t>
            </a:r>
          </a:p>
        </p:txBody>
      </p:sp>
      <p:sp>
        <p:nvSpPr>
          <p:cNvPr id="78851" name="灯片编号占位符 4"/>
          <p:cNvSpPr>
            <a:spLocks noGrp="1"/>
          </p:cNvSpPr>
          <p:nvPr>
            <p:ph type="sldNum" sz="quarter" idx="12"/>
          </p:nvPr>
        </p:nvSpPr>
        <p:spPr>
          <a:noFill/>
        </p:spPr>
        <p:txBody>
          <a:bodyPr/>
          <a:lstStyle/>
          <a:p>
            <a:fld id="{838AE2BE-E718-4058-9471-6895D6AF1947}" type="slidenum">
              <a:rPr lang="en-US" altLang="zh-CN" smtClean="0"/>
              <a:pPr/>
              <a:t>103</a:t>
            </a:fld>
            <a:endParaRPr lang="en-US" altLang="zh-CN"/>
          </a:p>
        </p:txBody>
      </p:sp>
      <p:sp>
        <p:nvSpPr>
          <p:cNvPr id="146436" name="AutoShape 4"/>
          <p:cNvSpPr>
            <a:spLocks noChangeArrowheads="1"/>
          </p:cNvSpPr>
          <p:nvPr/>
        </p:nvSpPr>
        <p:spPr bwMode="auto">
          <a:xfrm>
            <a:off x="8154760" y="5301208"/>
            <a:ext cx="2447925" cy="504701"/>
          </a:xfrm>
          <a:prstGeom prst="wedgeRoundRectCallout">
            <a:avLst>
              <a:gd name="adj1" fmla="val -69314"/>
              <a:gd name="adj2" fmla="val -24345"/>
              <a:gd name="adj3" fmla="val 16667"/>
            </a:avLst>
          </a:prstGeom>
          <a:solidFill>
            <a:schemeClr val="accent1"/>
          </a:solidFill>
          <a:ln w="9525">
            <a:solidFill>
              <a:schemeClr val="tx1"/>
            </a:solidFill>
            <a:miter lim="800000"/>
            <a:headEnd/>
            <a:tailEnd/>
          </a:ln>
        </p:spPr>
        <p:txBody>
          <a:bodyPr/>
          <a:lstStyle/>
          <a:p>
            <a:pPr algn="ctr"/>
            <a:r>
              <a:rPr lang="zh-CN" altLang="en-US" dirty="0">
                <a:solidFill>
                  <a:srgbClr val="3333FF"/>
                </a:solidFill>
              </a:rPr>
              <a:t>类型定义</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blinds(horizontal)">
                                      <p:cBhvr>
                                        <p:cTn id="7"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p:txBody>
          <a:bodyPr/>
          <a:lstStyle/>
          <a:p>
            <a:r>
              <a:rPr lang="zh-CN" altLang="en-US">
                <a:ea typeface="宋体" pitchFamily="2" charset="-122"/>
              </a:rPr>
              <a:t>类型定义（</a:t>
            </a:r>
            <a:r>
              <a:rPr lang="en-US" altLang="zh-CN">
                <a:ea typeface="宋体" pitchFamily="2" charset="-122"/>
              </a:rPr>
              <a:t>typedef</a:t>
            </a:r>
            <a:r>
              <a:rPr lang="zh-CN" altLang="en-US">
                <a:ea typeface="宋体" pitchFamily="2" charset="-122"/>
              </a:rPr>
              <a:t>）</a:t>
            </a:r>
          </a:p>
        </p:txBody>
      </p:sp>
      <p:sp>
        <p:nvSpPr>
          <p:cNvPr id="79877" name="Rectangle 3"/>
          <p:cNvSpPr>
            <a:spLocks noGrp="1" noChangeArrowheads="1"/>
          </p:cNvSpPr>
          <p:nvPr>
            <p:ph idx="1"/>
          </p:nvPr>
        </p:nvSpPr>
        <p:spPr>
          <a:xfrm>
            <a:off x="695400" y="1196753"/>
            <a:ext cx="8761834" cy="4556125"/>
          </a:xfrm>
        </p:spPr>
        <p:txBody>
          <a:bodyPr/>
          <a:lstStyle/>
          <a:p>
            <a:pPr>
              <a:lnSpc>
                <a:spcPts val="2100"/>
              </a:lnSpc>
              <a:spcBef>
                <a:spcPts val="600"/>
              </a:spcBef>
              <a:spcAft>
                <a:spcPts val="0"/>
              </a:spcAft>
              <a:buNone/>
            </a:pPr>
            <a:r>
              <a:rPr lang="zh-CN" altLang="en-US" sz="1800" b="0" dirty="0">
                <a:ea typeface="宋体" pitchFamily="2" charset="-122"/>
              </a:rPr>
              <a:t>类型定义的语法格式为：</a:t>
            </a:r>
          </a:p>
          <a:p>
            <a:pPr lvl="1">
              <a:lnSpc>
                <a:spcPts val="2100"/>
              </a:lnSpc>
              <a:spcBef>
                <a:spcPts val="600"/>
              </a:spcBef>
              <a:spcAft>
                <a:spcPts val="0"/>
              </a:spcAft>
              <a:buNone/>
            </a:pPr>
            <a:r>
              <a:rPr lang="en-US" altLang="zh-CN" sz="1800" b="1" i="1" dirty="0" err="1">
                <a:solidFill>
                  <a:srgbClr val="0033CC"/>
                </a:solidFill>
                <a:ea typeface="宋体" pitchFamily="2" charset="-122"/>
              </a:rPr>
              <a:t>typedef</a:t>
            </a:r>
            <a:r>
              <a:rPr lang="en-US" altLang="zh-CN" sz="1800" i="1" dirty="0">
                <a:solidFill>
                  <a:srgbClr val="0033CC"/>
                </a:solidFill>
                <a:ea typeface="宋体" pitchFamily="2" charset="-122"/>
              </a:rPr>
              <a:t>  </a:t>
            </a:r>
            <a:r>
              <a:rPr lang="zh-CN" altLang="en-US" sz="1800" i="1" dirty="0">
                <a:solidFill>
                  <a:srgbClr val="0033CC"/>
                </a:solidFill>
                <a:ea typeface="宋体" pitchFamily="2" charset="-122"/>
              </a:rPr>
              <a:t>原类型名  新类型名</a:t>
            </a:r>
            <a:endParaRPr lang="zh-CN" altLang="en-US" sz="1800" dirty="0">
              <a:ea typeface="宋体" pitchFamily="2" charset="-122"/>
            </a:endParaRPr>
          </a:p>
          <a:p>
            <a:pPr>
              <a:lnSpc>
                <a:spcPts val="2100"/>
              </a:lnSpc>
              <a:spcBef>
                <a:spcPts val="600"/>
              </a:spcBef>
              <a:spcAft>
                <a:spcPts val="0"/>
              </a:spcAft>
              <a:buNone/>
            </a:pPr>
            <a:r>
              <a:rPr lang="zh-CN" altLang="en-US" sz="1800" b="0" dirty="0">
                <a:ea typeface="宋体" pitchFamily="2" charset="-122"/>
              </a:rPr>
              <a:t>如：</a:t>
            </a:r>
          </a:p>
          <a:p>
            <a:pPr lvl="1">
              <a:lnSpc>
                <a:spcPts val="2100"/>
              </a:lnSpc>
              <a:spcBef>
                <a:spcPts val="600"/>
              </a:spcBef>
              <a:spcAft>
                <a:spcPts val="0"/>
              </a:spcAft>
              <a:buNone/>
            </a:pPr>
            <a:r>
              <a:rPr lang="en-US" altLang="zh-CN" sz="1800" dirty="0" err="1">
                <a:ea typeface="宋体" pitchFamily="2" charset="-122"/>
              </a:rPr>
              <a:t>typedef</a:t>
            </a:r>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LENGTH;</a:t>
            </a:r>
          </a:p>
          <a:p>
            <a:pPr lvl="1">
              <a:lnSpc>
                <a:spcPts val="2100"/>
              </a:lnSpc>
              <a:spcBef>
                <a:spcPts val="600"/>
              </a:spcBef>
              <a:spcAft>
                <a:spcPts val="0"/>
              </a:spcAft>
              <a:buNone/>
            </a:pPr>
            <a:r>
              <a:rPr lang="en-US" altLang="zh-CN" sz="1800" dirty="0" err="1">
                <a:ea typeface="宋体" pitchFamily="2" charset="-122"/>
              </a:rPr>
              <a:t>typedef</a:t>
            </a:r>
            <a:r>
              <a:rPr lang="en-US" altLang="zh-CN" sz="1800" dirty="0">
                <a:ea typeface="宋体" pitchFamily="2" charset="-122"/>
              </a:rPr>
              <a:t>  char  *STRING;</a:t>
            </a:r>
          </a:p>
          <a:p>
            <a:pPr>
              <a:lnSpc>
                <a:spcPts val="2100"/>
              </a:lnSpc>
              <a:spcBef>
                <a:spcPts val="600"/>
              </a:spcBef>
              <a:spcAft>
                <a:spcPts val="0"/>
              </a:spcAft>
              <a:buNone/>
            </a:pPr>
            <a:r>
              <a:rPr lang="zh-CN" altLang="en-US" sz="1800" b="0" dirty="0">
                <a:ea typeface="宋体" pitchFamily="2" charset="-122"/>
              </a:rPr>
              <a:t>变量说明为：</a:t>
            </a:r>
          </a:p>
          <a:p>
            <a:pPr lvl="1">
              <a:lnSpc>
                <a:spcPts val="2100"/>
              </a:lnSpc>
              <a:spcBef>
                <a:spcPts val="600"/>
              </a:spcBef>
              <a:spcAft>
                <a:spcPts val="0"/>
              </a:spcAft>
              <a:buNone/>
            </a:pPr>
            <a:r>
              <a:rPr lang="en-US" altLang="zh-CN" sz="1800" dirty="0">
                <a:ea typeface="宋体" pitchFamily="2" charset="-122"/>
              </a:rPr>
              <a:t>LENGTH  </a:t>
            </a:r>
            <a:r>
              <a:rPr lang="en-US" altLang="zh-CN" sz="1800" dirty="0" err="1">
                <a:ea typeface="宋体" pitchFamily="2" charset="-122"/>
              </a:rPr>
              <a:t>len</a:t>
            </a:r>
            <a:r>
              <a:rPr lang="en-US" altLang="zh-CN" sz="1800" dirty="0">
                <a:ea typeface="宋体" pitchFamily="2" charset="-122"/>
              </a:rPr>
              <a:t>, </a:t>
            </a:r>
            <a:r>
              <a:rPr lang="en-US" altLang="zh-CN" sz="1800" dirty="0" err="1">
                <a:ea typeface="宋体" pitchFamily="2" charset="-122"/>
              </a:rPr>
              <a:t>maxlen</a:t>
            </a:r>
            <a:r>
              <a:rPr lang="en-US" altLang="zh-CN" sz="1800" dirty="0">
                <a:ea typeface="宋体" pitchFamily="2" charset="-122"/>
              </a:rPr>
              <a:t>;</a:t>
            </a:r>
          </a:p>
          <a:p>
            <a:pPr lvl="1">
              <a:lnSpc>
                <a:spcPts val="2100"/>
              </a:lnSpc>
              <a:spcBef>
                <a:spcPts val="600"/>
              </a:spcBef>
              <a:spcAft>
                <a:spcPts val="0"/>
              </a:spcAft>
              <a:buNone/>
            </a:pPr>
            <a:r>
              <a:rPr lang="en-US" altLang="zh-CN" sz="1800" dirty="0">
                <a:ea typeface="宋体" pitchFamily="2" charset="-122"/>
              </a:rPr>
              <a:t>STRING  </a:t>
            </a:r>
            <a:r>
              <a:rPr lang="en-US" altLang="zh-CN" sz="1800" dirty="0" err="1">
                <a:ea typeface="宋体" pitchFamily="2" charset="-122"/>
              </a:rPr>
              <a:t>lineptr</a:t>
            </a:r>
            <a:r>
              <a:rPr lang="en-US" altLang="zh-CN" sz="1800" dirty="0">
                <a:ea typeface="宋体" pitchFamily="2" charset="-122"/>
              </a:rPr>
              <a:t>[LINES], </a:t>
            </a:r>
            <a:r>
              <a:rPr lang="en-US" altLang="zh-CN" sz="1800" dirty="0" err="1">
                <a:ea typeface="宋体" pitchFamily="2" charset="-122"/>
              </a:rPr>
              <a:t>alloc</a:t>
            </a:r>
            <a:r>
              <a:rPr lang="en-US" altLang="zh-CN" sz="1800" dirty="0">
                <a:ea typeface="宋体" pitchFamily="2" charset="-122"/>
              </a:rPr>
              <a:t>( );</a:t>
            </a:r>
          </a:p>
          <a:p>
            <a:pPr>
              <a:lnSpc>
                <a:spcPts val="2100"/>
              </a:lnSpc>
              <a:spcBef>
                <a:spcPts val="600"/>
              </a:spcBef>
              <a:spcAft>
                <a:spcPts val="0"/>
              </a:spcAft>
              <a:buNone/>
            </a:pPr>
            <a:r>
              <a:rPr lang="zh-CN" altLang="en-US" sz="1800" b="0" dirty="0">
                <a:ea typeface="宋体" pitchFamily="2" charset="-122"/>
              </a:rPr>
              <a:t>这与如下直接说明等价：</a:t>
            </a:r>
          </a:p>
          <a:p>
            <a:pPr lvl="1">
              <a:lnSpc>
                <a:spcPts val="2100"/>
              </a:lnSpc>
              <a:spcBef>
                <a:spcPts val="600"/>
              </a:spcBef>
              <a:spcAft>
                <a:spcPts val="0"/>
              </a:spcAft>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len</a:t>
            </a:r>
            <a:r>
              <a:rPr lang="en-US" altLang="zh-CN" sz="1800" dirty="0">
                <a:ea typeface="宋体" pitchFamily="2" charset="-122"/>
              </a:rPr>
              <a:t>, </a:t>
            </a:r>
            <a:r>
              <a:rPr lang="en-US" altLang="zh-CN" sz="1800" dirty="0" err="1">
                <a:ea typeface="宋体" pitchFamily="2" charset="-122"/>
              </a:rPr>
              <a:t>maxlen</a:t>
            </a:r>
            <a:r>
              <a:rPr lang="en-US" altLang="zh-CN" sz="1800" dirty="0">
                <a:ea typeface="宋体" pitchFamily="2" charset="-122"/>
              </a:rPr>
              <a:t>;</a:t>
            </a:r>
          </a:p>
          <a:p>
            <a:pPr lvl="1">
              <a:lnSpc>
                <a:spcPts val="2100"/>
              </a:lnSpc>
              <a:spcBef>
                <a:spcPts val="600"/>
              </a:spcBef>
              <a:spcAft>
                <a:spcPts val="0"/>
              </a:spcAft>
              <a:buNone/>
            </a:pPr>
            <a:r>
              <a:rPr lang="en-US" altLang="zh-CN" sz="1800" dirty="0">
                <a:ea typeface="宋体" pitchFamily="2" charset="-122"/>
              </a:rPr>
              <a:t>char  *</a:t>
            </a:r>
            <a:r>
              <a:rPr lang="en-US" altLang="zh-CN" sz="1800" dirty="0" err="1">
                <a:ea typeface="宋体" pitchFamily="2" charset="-122"/>
              </a:rPr>
              <a:t>lineptr</a:t>
            </a:r>
            <a:r>
              <a:rPr lang="en-US" altLang="zh-CN" sz="1800" dirty="0">
                <a:ea typeface="宋体" pitchFamily="2" charset="-122"/>
              </a:rPr>
              <a:t>[LINES], *</a:t>
            </a:r>
            <a:r>
              <a:rPr lang="en-US" altLang="zh-CN" sz="1800" dirty="0" err="1">
                <a:ea typeface="宋体" pitchFamily="2" charset="-122"/>
              </a:rPr>
              <a:t>alloc</a:t>
            </a:r>
            <a:r>
              <a:rPr lang="en-US" altLang="zh-CN" sz="1800" dirty="0">
                <a:ea typeface="宋体" pitchFamily="2" charset="-122"/>
              </a:rPr>
              <a:t>( );</a:t>
            </a:r>
          </a:p>
        </p:txBody>
      </p:sp>
      <p:sp>
        <p:nvSpPr>
          <p:cNvPr id="79874" name="页脚占位符 3"/>
          <p:cNvSpPr>
            <a:spLocks noGrp="1"/>
          </p:cNvSpPr>
          <p:nvPr>
            <p:ph type="ftr" sz="quarter" idx="11"/>
          </p:nvPr>
        </p:nvSpPr>
        <p:spPr>
          <a:noFill/>
        </p:spPr>
        <p:txBody>
          <a:bodyPr/>
          <a:lstStyle/>
          <a:p>
            <a:r>
              <a:rPr lang="en-US" altLang="zh-CN"/>
              <a:t>构造类型 – 数组和指针</a:t>
            </a:r>
          </a:p>
        </p:txBody>
      </p:sp>
      <p:sp>
        <p:nvSpPr>
          <p:cNvPr id="79875" name="灯片编号占位符 4"/>
          <p:cNvSpPr>
            <a:spLocks noGrp="1"/>
          </p:cNvSpPr>
          <p:nvPr>
            <p:ph type="sldNum" sz="quarter" idx="12"/>
          </p:nvPr>
        </p:nvSpPr>
        <p:spPr>
          <a:noFill/>
        </p:spPr>
        <p:txBody>
          <a:bodyPr/>
          <a:lstStyle/>
          <a:p>
            <a:fld id="{3D971EE1-280E-44DA-9E07-E67D5C99E860}" type="slidenum">
              <a:rPr lang="en-US" altLang="zh-CN" smtClean="0"/>
              <a:pPr/>
              <a:t>104</a:t>
            </a:fld>
            <a:endParaRPr lang="en-US" altLang="zh-CN"/>
          </a:p>
        </p:txBody>
      </p:sp>
      <p:sp>
        <p:nvSpPr>
          <p:cNvPr id="6" name="TextBox 5"/>
          <p:cNvSpPr txBox="1"/>
          <p:nvPr/>
        </p:nvSpPr>
        <p:spPr>
          <a:xfrm>
            <a:off x="7248128" y="1102578"/>
            <a:ext cx="3419872" cy="5755422"/>
          </a:xfrm>
          <a:prstGeom prst="rect">
            <a:avLst/>
          </a:prstGeom>
          <a:solidFill>
            <a:srgbClr val="FFCD2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800" b="0" dirty="0" err="1">
                <a:latin typeface="楷体" pitchFamily="49" charset="-122"/>
                <a:ea typeface="楷体" pitchFamily="49" charset="-122"/>
              </a:rPr>
              <a:t>typedef</a:t>
            </a:r>
            <a:r>
              <a:rPr lang="zh-CN" altLang="en-US" sz="1800" b="0" dirty="0">
                <a:latin typeface="楷体" pitchFamily="49" charset="-122"/>
                <a:ea typeface="楷体" pitchFamily="49" charset="-122"/>
              </a:rPr>
              <a:t>常见用法：</a:t>
            </a:r>
            <a:endParaRPr lang="en-US" altLang="zh-CN" sz="1800" b="0" dirty="0">
              <a:latin typeface="楷体" pitchFamily="49" charset="-122"/>
              <a:ea typeface="楷体" pitchFamily="49" charset="-122"/>
            </a:endParaRPr>
          </a:p>
          <a:p>
            <a:pPr marL="342900" indent="-342900">
              <a:buAutoNum type="arabicPeriod"/>
            </a:pPr>
            <a:r>
              <a:rPr lang="zh-CN" altLang="en-US" sz="1800" b="0" dirty="0">
                <a:latin typeface="楷体" pitchFamily="49" charset="-122"/>
                <a:ea typeface="楷体" pitchFamily="49" charset="-122"/>
              </a:rPr>
              <a:t>一些安全关键的软件中需要在程序中明确运行环境的数据类型长度，如：</a:t>
            </a:r>
            <a:endParaRPr lang="en-US" altLang="zh-CN" sz="1800" b="0" dirty="0">
              <a:latin typeface="楷体" pitchFamily="49" charset="-122"/>
              <a:ea typeface="楷体" pitchFamily="49" charset="-122"/>
            </a:endParaRPr>
          </a:p>
          <a:p>
            <a:pPr marL="800100" lvl="1" indent="-342900"/>
            <a:r>
              <a:rPr lang="en-US" altLang="zh-CN" sz="1800" b="0" dirty="0" err="1">
                <a:latin typeface="楷体" pitchFamily="49" charset="-122"/>
                <a:ea typeface="楷体" pitchFamily="49" charset="-122"/>
              </a:rPr>
              <a:t>typedef</a:t>
            </a:r>
            <a:r>
              <a:rPr lang="en-US" altLang="zh-CN" sz="1800" b="0" dirty="0">
                <a:latin typeface="楷体" pitchFamily="49" charset="-122"/>
                <a:ea typeface="楷体" pitchFamily="49" charset="-122"/>
              </a:rPr>
              <a:t> </a:t>
            </a:r>
            <a:r>
              <a:rPr lang="en-US" altLang="zh-CN" sz="1800" b="0" dirty="0" err="1">
                <a:latin typeface="楷体" pitchFamily="49" charset="-122"/>
                <a:ea typeface="楷体" pitchFamily="49" charset="-122"/>
              </a:rPr>
              <a:t>int</a:t>
            </a:r>
            <a:r>
              <a:rPr lang="en-US" altLang="zh-CN" sz="1800" b="0" dirty="0">
                <a:latin typeface="楷体" pitchFamily="49" charset="-122"/>
                <a:ea typeface="楷体" pitchFamily="49" charset="-122"/>
              </a:rPr>
              <a:t> INT32;</a:t>
            </a:r>
          </a:p>
          <a:p>
            <a:pPr marL="800100" lvl="1" indent="-342900"/>
            <a:r>
              <a:rPr lang="en-US" altLang="zh-CN" sz="1800" b="0" dirty="0" err="1">
                <a:latin typeface="楷体" pitchFamily="49" charset="-122"/>
                <a:ea typeface="楷体" pitchFamily="49" charset="-122"/>
              </a:rPr>
              <a:t>typedef</a:t>
            </a:r>
            <a:r>
              <a:rPr lang="en-US" altLang="zh-CN" sz="1800" b="0" dirty="0">
                <a:latin typeface="楷体" pitchFamily="49" charset="-122"/>
                <a:ea typeface="楷体" pitchFamily="49" charset="-122"/>
              </a:rPr>
              <a:t> short INT16</a:t>
            </a:r>
          </a:p>
          <a:p>
            <a:pPr marL="800100" lvl="1" indent="-342900"/>
            <a:r>
              <a:rPr lang="en-US" altLang="zh-CN" sz="1800" b="0" dirty="0">
                <a:latin typeface="楷体" pitchFamily="49" charset="-122"/>
                <a:ea typeface="楷体" pitchFamily="49" charset="-122"/>
              </a:rPr>
              <a:t>INT32 port0,port1;</a:t>
            </a:r>
          </a:p>
          <a:p>
            <a:pPr marL="800100" lvl="1" indent="-342900"/>
            <a:r>
              <a:rPr lang="en-US" altLang="zh-CN" sz="1800" b="0" dirty="0">
                <a:latin typeface="楷体" pitchFamily="49" charset="-122"/>
                <a:ea typeface="楷体" pitchFamily="49" charset="-122"/>
              </a:rPr>
              <a:t>…</a:t>
            </a:r>
          </a:p>
          <a:p>
            <a:pPr marL="342900" indent="-342900"/>
            <a:r>
              <a:rPr lang="en-US" altLang="zh-CN" sz="1800" b="0" dirty="0">
                <a:latin typeface="楷体" pitchFamily="49" charset="-122"/>
                <a:ea typeface="楷体" pitchFamily="49" charset="-122"/>
              </a:rPr>
              <a:t>2. </a:t>
            </a:r>
            <a:r>
              <a:rPr lang="zh-CN" altLang="en-US" sz="1800" b="0" dirty="0">
                <a:latin typeface="楷体" pitchFamily="49" charset="-122"/>
                <a:ea typeface="楷体" pitchFamily="49" charset="-122"/>
              </a:rPr>
              <a:t>用来定义结构类型，如</a:t>
            </a:r>
            <a:r>
              <a:rPr lang="en-US" altLang="zh-CN" sz="1800" b="0" dirty="0">
                <a:latin typeface="楷体" pitchFamily="49" charset="-122"/>
                <a:ea typeface="楷体" pitchFamily="49" charset="-122"/>
              </a:rPr>
              <a:t>FILE</a:t>
            </a:r>
            <a:r>
              <a:rPr lang="zh-CN" altLang="en-US" sz="1800" b="0" dirty="0">
                <a:latin typeface="楷体" pitchFamily="49" charset="-122"/>
                <a:ea typeface="楷体" pitchFamily="49" charset="-122"/>
              </a:rPr>
              <a:t>就是一个用</a:t>
            </a:r>
            <a:r>
              <a:rPr lang="en-US" altLang="zh-CN" sz="1800" b="0" dirty="0" err="1">
                <a:latin typeface="楷体" pitchFamily="49" charset="-122"/>
                <a:ea typeface="楷体" pitchFamily="49" charset="-122"/>
              </a:rPr>
              <a:t>typedef</a:t>
            </a:r>
            <a:r>
              <a:rPr lang="zh-CN" altLang="en-US" sz="1800" b="0" dirty="0">
                <a:latin typeface="楷体" pitchFamily="49" charset="-122"/>
                <a:ea typeface="楷体" pitchFamily="49" charset="-122"/>
              </a:rPr>
              <a:t>定义的结构类型。</a:t>
            </a:r>
            <a:endParaRPr lang="en-US" altLang="zh-CN" sz="1800" b="0" dirty="0">
              <a:latin typeface="楷体" pitchFamily="49" charset="-122"/>
              <a:ea typeface="楷体" pitchFamily="49" charset="-122"/>
            </a:endParaRPr>
          </a:p>
          <a:p>
            <a:pPr marL="342900" indent="-342900"/>
            <a:r>
              <a:rPr lang="en-US" altLang="zh-CN" sz="1800" b="0" dirty="0">
                <a:latin typeface="楷体" pitchFamily="49" charset="-122"/>
                <a:ea typeface="楷体" pitchFamily="49" charset="-122"/>
              </a:rPr>
              <a:t>3. </a:t>
            </a:r>
            <a:r>
              <a:rPr lang="zh-CN" altLang="en-US" sz="1800" b="0" dirty="0">
                <a:latin typeface="楷体" pitchFamily="49" charset="-122"/>
                <a:ea typeface="楷体" pitchFamily="49" charset="-122"/>
              </a:rPr>
              <a:t>数据结构中用来定义一个链表结点类型：</a:t>
            </a:r>
            <a:endParaRPr lang="en-US" altLang="zh-CN" sz="1800" b="0" dirty="0">
              <a:latin typeface="楷体" pitchFamily="49" charset="-122"/>
              <a:ea typeface="楷体" pitchFamily="49" charset="-122"/>
            </a:endParaRPr>
          </a:p>
          <a:p>
            <a:pPr lvl="1">
              <a:lnSpc>
                <a:spcPts val="1800"/>
              </a:lnSpc>
              <a:spcBef>
                <a:spcPts val="600"/>
              </a:spcBef>
              <a:spcAft>
                <a:spcPts val="0"/>
              </a:spcAft>
            </a:pPr>
            <a:r>
              <a:rPr lang="en-US" altLang="zh-CN" sz="1800" dirty="0" err="1"/>
              <a:t>typedef</a:t>
            </a:r>
            <a:r>
              <a:rPr lang="en-US" altLang="zh-CN" sz="1800" dirty="0"/>
              <a:t> </a:t>
            </a:r>
            <a:r>
              <a:rPr lang="en-US" altLang="zh-CN" sz="1800" dirty="0" err="1"/>
              <a:t>struct</a:t>
            </a:r>
            <a:r>
              <a:rPr lang="en-US" altLang="zh-CN" sz="1800" dirty="0"/>
              <a:t> node {</a:t>
            </a:r>
          </a:p>
          <a:p>
            <a:pPr lvl="1">
              <a:lnSpc>
                <a:spcPts val="1800"/>
              </a:lnSpc>
              <a:spcBef>
                <a:spcPts val="600"/>
              </a:spcBef>
              <a:spcAft>
                <a:spcPts val="0"/>
              </a:spcAft>
            </a:pPr>
            <a:r>
              <a:rPr lang="en-US" altLang="zh-CN" sz="1800" dirty="0"/>
              <a:t>    </a:t>
            </a:r>
            <a:r>
              <a:rPr lang="en-US" altLang="zh-CN" sz="1800" dirty="0" err="1"/>
              <a:t>int</a:t>
            </a:r>
            <a:r>
              <a:rPr lang="en-US" altLang="zh-CN" sz="1800" dirty="0"/>
              <a:t> n;</a:t>
            </a:r>
          </a:p>
          <a:p>
            <a:pPr lvl="1">
              <a:lnSpc>
                <a:spcPts val="1800"/>
              </a:lnSpc>
              <a:spcBef>
                <a:spcPts val="600"/>
              </a:spcBef>
              <a:spcAft>
                <a:spcPts val="0"/>
              </a:spcAft>
            </a:pPr>
            <a:r>
              <a:rPr lang="en-US" altLang="zh-CN" sz="1800" dirty="0"/>
              <a:t>    </a:t>
            </a:r>
            <a:r>
              <a:rPr lang="en-US" altLang="zh-CN" sz="1800" dirty="0" err="1"/>
              <a:t>struct</a:t>
            </a:r>
            <a:r>
              <a:rPr lang="en-US" altLang="zh-CN" sz="1800" dirty="0"/>
              <a:t> node *next;</a:t>
            </a:r>
          </a:p>
          <a:p>
            <a:pPr lvl="1">
              <a:lnSpc>
                <a:spcPts val="1800"/>
              </a:lnSpc>
              <a:spcBef>
                <a:spcPts val="600"/>
              </a:spcBef>
              <a:spcAft>
                <a:spcPts val="0"/>
              </a:spcAft>
            </a:pPr>
            <a:r>
              <a:rPr lang="en-US" altLang="zh-CN" sz="1800" dirty="0"/>
              <a:t>} *</a:t>
            </a:r>
            <a:r>
              <a:rPr lang="en-US" altLang="zh-CN" sz="1800" dirty="0" err="1"/>
              <a:t>Nodeptr</a:t>
            </a:r>
            <a:r>
              <a:rPr lang="en-US" altLang="zh-CN" sz="1800" dirty="0"/>
              <a:t>;</a:t>
            </a:r>
          </a:p>
          <a:p>
            <a:pPr marL="800100" lvl="1" indent="-342900"/>
            <a:r>
              <a:rPr lang="en-US" altLang="zh-CN" sz="1800" dirty="0" err="1"/>
              <a:t>Nodeptr</a:t>
            </a:r>
            <a:r>
              <a:rPr lang="en-US" altLang="zh-CN" sz="1800" dirty="0"/>
              <a:t> list, p;</a:t>
            </a:r>
          </a:p>
          <a:p>
            <a:pPr marL="800100" lvl="1" indent="-342900"/>
            <a:r>
              <a:rPr lang="zh-CN" altLang="en-US" sz="1800" b="0" dirty="0">
                <a:latin typeface="楷体" pitchFamily="49" charset="-122"/>
                <a:ea typeface="楷体" pitchFamily="49" charset="-122"/>
              </a:rPr>
              <a:t>实际等价于：</a:t>
            </a:r>
            <a:endParaRPr lang="en-US" altLang="zh-CN" sz="1800" b="0" dirty="0">
              <a:latin typeface="楷体" pitchFamily="49" charset="-122"/>
              <a:ea typeface="楷体" pitchFamily="49" charset="-122"/>
            </a:endParaRPr>
          </a:p>
          <a:p>
            <a:pPr marL="800100" lvl="1" indent="-342900"/>
            <a:r>
              <a:rPr lang="en-US" altLang="zh-CN" sz="1800" dirty="0" err="1"/>
              <a:t>struct</a:t>
            </a:r>
            <a:r>
              <a:rPr lang="en-US" altLang="zh-CN" sz="1800" dirty="0"/>
              <a:t> node *list,*p;</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p:txBody>
          <a:bodyPr/>
          <a:lstStyle/>
          <a:p>
            <a:r>
              <a:rPr lang="zh-CN" altLang="en-US">
                <a:ea typeface="宋体" pitchFamily="2" charset="-122"/>
              </a:rPr>
              <a:t>类型定义（续）</a:t>
            </a:r>
          </a:p>
        </p:txBody>
      </p:sp>
      <p:sp>
        <p:nvSpPr>
          <p:cNvPr id="80901" name="Rectangle 3"/>
          <p:cNvSpPr>
            <a:spLocks noGrp="1" noChangeArrowheads="1"/>
          </p:cNvSpPr>
          <p:nvPr>
            <p:ph idx="1"/>
          </p:nvPr>
        </p:nvSpPr>
        <p:spPr/>
        <p:txBody>
          <a:bodyPr>
            <a:normAutofit lnSpcReduction="10000"/>
          </a:bodyPr>
          <a:lstStyle/>
          <a:p>
            <a:pPr marL="0" indent="0">
              <a:lnSpc>
                <a:spcPct val="100000"/>
              </a:lnSpc>
              <a:buNone/>
            </a:pPr>
            <a:r>
              <a:rPr lang="zh-CN" altLang="en-US" b="0" dirty="0">
                <a:ea typeface="宋体" pitchFamily="2" charset="-122"/>
              </a:rPr>
              <a:t>必须强调，</a:t>
            </a:r>
            <a:r>
              <a:rPr lang="en-US" altLang="zh-CN" b="0" dirty="0" err="1">
                <a:ea typeface="宋体" pitchFamily="2" charset="-122"/>
              </a:rPr>
              <a:t>typedef</a:t>
            </a:r>
            <a:r>
              <a:rPr lang="zh-CN" altLang="en-US" b="0" dirty="0">
                <a:ea typeface="宋体" pitchFamily="2" charset="-122"/>
              </a:rPr>
              <a:t>说明均不产生新的数据类型，也不定义存储单元，它只是给已有的类型又增添了新的类型名，没有产生新的语义，即用这种方法所说明的变量与明确指出说明的那些变量有相同的性质。</a:t>
            </a:r>
          </a:p>
          <a:p>
            <a:pPr marL="0" indent="0">
              <a:lnSpc>
                <a:spcPct val="80000"/>
              </a:lnSpc>
              <a:buNone/>
            </a:pPr>
            <a:r>
              <a:rPr lang="zh-CN" altLang="en-US" b="0" dirty="0">
                <a:ea typeface="宋体" pitchFamily="2" charset="-122"/>
              </a:rPr>
              <a:t> </a:t>
            </a:r>
          </a:p>
          <a:p>
            <a:pPr marL="0" indent="0">
              <a:lnSpc>
                <a:spcPct val="80000"/>
              </a:lnSpc>
              <a:buNone/>
            </a:pPr>
            <a:r>
              <a:rPr lang="zh-CN" altLang="en-US" b="0" dirty="0">
                <a:ea typeface="宋体" pitchFamily="2" charset="-122"/>
              </a:rPr>
              <a:t>类型定义的必要性：</a:t>
            </a:r>
          </a:p>
          <a:p>
            <a:pPr lvl="1">
              <a:lnSpc>
                <a:spcPct val="80000"/>
              </a:lnSpc>
            </a:pPr>
            <a:r>
              <a:rPr lang="zh-CN" altLang="en-US" dirty="0">
                <a:ea typeface="宋体" pitchFamily="2" charset="-122"/>
              </a:rPr>
              <a:t>将程序参数化，便于移植；</a:t>
            </a:r>
          </a:p>
          <a:p>
            <a:pPr lvl="1">
              <a:lnSpc>
                <a:spcPct val="80000"/>
              </a:lnSpc>
            </a:pPr>
            <a:r>
              <a:rPr lang="zh-CN" altLang="en-US" dirty="0">
                <a:ea typeface="宋体" pitchFamily="2" charset="-122"/>
              </a:rPr>
              <a:t>为程序提供较好的说明信息，便于理解；</a:t>
            </a:r>
          </a:p>
          <a:p>
            <a:pPr marL="0" indent="0">
              <a:lnSpc>
                <a:spcPct val="100000"/>
              </a:lnSpc>
              <a:buNone/>
            </a:pPr>
            <a:r>
              <a:rPr lang="zh-CN" altLang="en-US" b="0" dirty="0">
                <a:ea typeface="宋体" pitchFamily="2" charset="-122"/>
              </a:rPr>
              <a:t>类型定义的一个常见用法是用来定义</a:t>
            </a:r>
            <a:r>
              <a:rPr lang="zh-CN" altLang="en-US" b="0" dirty="0">
                <a:solidFill>
                  <a:srgbClr val="0000CC"/>
                </a:solidFill>
                <a:ea typeface="宋体" pitchFamily="2" charset="-122"/>
              </a:rPr>
              <a:t>结构类型，如常用的文件类型</a:t>
            </a:r>
            <a:r>
              <a:rPr lang="en-US" altLang="zh-CN" b="0" dirty="0">
                <a:solidFill>
                  <a:srgbClr val="0000CC"/>
                </a:solidFill>
                <a:ea typeface="宋体" pitchFamily="2" charset="-122"/>
              </a:rPr>
              <a:t>FILE</a:t>
            </a:r>
            <a:r>
              <a:rPr lang="zh-CN" altLang="en-US" b="0" dirty="0">
                <a:solidFill>
                  <a:srgbClr val="0000CC"/>
                </a:solidFill>
                <a:ea typeface="宋体" pitchFamily="2" charset="-122"/>
              </a:rPr>
              <a:t>，就是结构类型定义</a:t>
            </a:r>
            <a:r>
              <a:rPr lang="zh-CN" altLang="en-US" b="0" dirty="0">
                <a:ea typeface="宋体" pitchFamily="2" charset="-122"/>
              </a:rPr>
              <a:t>。</a:t>
            </a:r>
          </a:p>
        </p:txBody>
      </p:sp>
      <p:sp>
        <p:nvSpPr>
          <p:cNvPr id="80898" name="页脚占位符 3"/>
          <p:cNvSpPr>
            <a:spLocks noGrp="1"/>
          </p:cNvSpPr>
          <p:nvPr>
            <p:ph type="ftr" sz="quarter" idx="11"/>
          </p:nvPr>
        </p:nvSpPr>
        <p:spPr>
          <a:noFill/>
        </p:spPr>
        <p:txBody>
          <a:bodyPr/>
          <a:lstStyle/>
          <a:p>
            <a:r>
              <a:rPr lang="en-US" altLang="zh-CN"/>
              <a:t>构造类型 – 数组和指针</a:t>
            </a:r>
          </a:p>
        </p:txBody>
      </p:sp>
      <p:sp>
        <p:nvSpPr>
          <p:cNvPr id="80899" name="灯片编号占位符 4"/>
          <p:cNvSpPr>
            <a:spLocks noGrp="1"/>
          </p:cNvSpPr>
          <p:nvPr>
            <p:ph type="sldNum" sz="quarter" idx="12"/>
          </p:nvPr>
        </p:nvSpPr>
        <p:spPr>
          <a:noFill/>
        </p:spPr>
        <p:txBody>
          <a:bodyPr/>
          <a:lstStyle/>
          <a:p>
            <a:fld id="{81BF4A82-0218-4969-82B2-BBB6D631AB8B}" type="slidenum">
              <a:rPr lang="en-US" altLang="zh-CN" smtClean="0"/>
              <a:pPr/>
              <a:t>105</a:t>
            </a:fld>
            <a:endParaRPr lang="en-US" altLang="zh-CN"/>
          </a:p>
        </p:txBody>
      </p:sp>
      <p:sp>
        <p:nvSpPr>
          <p:cNvPr id="6" name="矩形 5">
            <a:extLst>
              <a:ext uri="{FF2B5EF4-FFF2-40B4-BE49-F238E27FC236}">
                <a16:creationId xmlns:a16="http://schemas.microsoft.com/office/drawing/2014/main" id="{8A6A84C6-275F-4279-B94B-EE60CDC196BA}"/>
              </a:ext>
            </a:extLst>
          </p:cNvPr>
          <p:cNvSpPr/>
          <p:nvPr/>
        </p:nvSpPr>
        <p:spPr>
          <a:xfrm>
            <a:off x="7784029" y="3559488"/>
            <a:ext cx="3275856" cy="3170099"/>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zh-CN" altLang="en-US" dirty="0"/>
              <a:t> </a:t>
            </a:r>
            <a:r>
              <a:rPr lang="zh-CN" altLang="en-US" sz="1800" b="0" dirty="0"/>
              <a:t>struct _iobuf {</a:t>
            </a:r>
          </a:p>
          <a:p>
            <a:r>
              <a:rPr lang="zh-CN" altLang="en-US" sz="1800" b="0" dirty="0"/>
              <a:t>    char *_ptr;</a:t>
            </a:r>
          </a:p>
          <a:p>
            <a:r>
              <a:rPr lang="zh-CN" altLang="en-US" sz="1800" b="0" dirty="0"/>
              <a:t>    int _cnt;</a:t>
            </a:r>
          </a:p>
          <a:p>
            <a:r>
              <a:rPr lang="zh-CN" altLang="en-US" sz="1800" b="0" dirty="0"/>
              <a:t>    char *_base;</a:t>
            </a:r>
          </a:p>
          <a:p>
            <a:r>
              <a:rPr lang="zh-CN" altLang="en-US" sz="1800" b="0" dirty="0"/>
              <a:t>    int _flag;</a:t>
            </a:r>
          </a:p>
          <a:p>
            <a:r>
              <a:rPr lang="zh-CN" altLang="en-US" sz="1800" b="0" dirty="0"/>
              <a:t>    int _file;</a:t>
            </a:r>
          </a:p>
          <a:p>
            <a:r>
              <a:rPr lang="zh-CN" altLang="en-US" sz="1800" b="0" dirty="0"/>
              <a:t>    int _charbuf;</a:t>
            </a:r>
          </a:p>
          <a:p>
            <a:r>
              <a:rPr lang="zh-CN" altLang="en-US" sz="1800" b="0" dirty="0"/>
              <a:t>    int _bufsiz;</a:t>
            </a:r>
          </a:p>
          <a:p>
            <a:r>
              <a:rPr lang="zh-CN" altLang="en-US" sz="1800" b="0" dirty="0"/>
              <a:t>    char *_tmpfname;</a:t>
            </a:r>
          </a:p>
          <a:p>
            <a:r>
              <a:rPr lang="zh-CN" altLang="en-US" sz="1800" b="0" dirty="0"/>
              <a:t>  };</a:t>
            </a:r>
          </a:p>
          <a:p>
            <a:r>
              <a:rPr lang="zh-CN" altLang="en-US" sz="1800" b="0" dirty="0"/>
              <a:t>  </a:t>
            </a:r>
            <a:r>
              <a:rPr lang="zh-CN" altLang="en-US" sz="1800" dirty="0">
                <a:solidFill>
                  <a:srgbClr val="0033CC"/>
                </a:solidFill>
              </a:rPr>
              <a:t>typedef struct _iobuf FILE;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p:txBody>
          <a:bodyPr/>
          <a:lstStyle/>
          <a:p>
            <a:r>
              <a:rPr lang="zh-CN" altLang="en-US">
                <a:ea typeface="宋体" pitchFamily="2" charset="-122"/>
              </a:rPr>
              <a:t>结构说明（续）：结构嵌套</a:t>
            </a:r>
          </a:p>
        </p:txBody>
      </p:sp>
      <p:sp>
        <p:nvSpPr>
          <p:cNvPr id="149507" name="Rectangle 3"/>
          <p:cNvSpPr>
            <a:spLocks noGrp="1" noChangeArrowheads="1"/>
          </p:cNvSpPr>
          <p:nvPr>
            <p:ph idx="1"/>
          </p:nvPr>
        </p:nvSpPr>
        <p:spPr>
          <a:xfrm>
            <a:off x="838200" y="1268761"/>
            <a:ext cx="10370368" cy="4556125"/>
          </a:xfrm>
        </p:spPr>
        <p:txBody>
          <a:bodyPr/>
          <a:lstStyle/>
          <a:p>
            <a:r>
              <a:rPr lang="zh-CN" altLang="en-US" sz="2000" b="0" dirty="0">
                <a:ea typeface="宋体" pitchFamily="2" charset="-122"/>
              </a:rPr>
              <a:t>结构成员可以具有各种类型，当然它也可以是其它的结构类型，即结构可以嵌套定义。如下面为描述个人信息</a:t>
            </a:r>
            <a:r>
              <a:rPr lang="zh-CN" altLang="en-US" sz="2000" dirty="0">
                <a:ea typeface="宋体" pitchFamily="2" charset="-122"/>
              </a:rPr>
              <a:t>（姓名、住址、单位、薪水、</a:t>
            </a:r>
            <a:r>
              <a:rPr lang="zh-CN" altLang="en-US" sz="2000" dirty="0">
                <a:solidFill>
                  <a:srgbClr val="0000CC"/>
                </a:solidFill>
                <a:ea typeface="宋体" pitchFamily="2" charset="-122"/>
              </a:rPr>
              <a:t>生日</a:t>
            </a:r>
            <a:r>
              <a:rPr lang="zh-CN" altLang="en-US" sz="2000" dirty="0">
                <a:ea typeface="宋体" pitchFamily="2" charset="-122"/>
              </a:rPr>
              <a:t>）</a:t>
            </a:r>
            <a:r>
              <a:rPr lang="zh-CN" altLang="en-US" sz="2000" b="0" dirty="0">
                <a:ea typeface="宋体" pitchFamily="2" charset="-122"/>
              </a:rPr>
              <a:t>的结构说明：</a:t>
            </a:r>
          </a:p>
          <a:p>
            <a:pPr>
              <a:buFont typeface="Wingdings" pitchFamily="2" charset="2"/>
              <a:buNone/>
            </a:pPr>
            <a:r>
              <a:rPr lang="en-US" altLang="zh-CN" sz="1800" b="0" dirty="0" err="1">
                <a:ea typeface="宋体" pitchFamily="2" charset="-122"/>
              </a:rPr>
              <a:t>struct</a:t>
            </a:r>
            <a:r>
              <a:rPr lang="en-US" altLang="zh-CN" sz="1800" b="0" dirty="0">
                <a:ea typeface="宋体" pitchFamily="2" charset="-122"/>
              </a:rPr>
              <a:t> person  {</a:t>
            </a:r>
          </a:p>
          <a:p>
            <a:pPr>
              <a:buFont typeface="Wingdings" pitchFamily="2" charset="2"/>
              <a:buNone/>
            </a:pPr>
            <a:r>
              <a:rPr lang="en-US" altLang="zh-CN" sz="1800" b="0" dirty="0">
                <a:ea typeface="宋体" pitchFamily="2" charset="-122"/>
              </a:rPr>
              <a:t>   	         </a:t>
            </a:r>
            <a:r>
              <a:rPr lang="en-US" altLang="zh-CN" sz="1800" b="0" dirty="0" err="1">
                <a:ea typeface="宋体" pitchFamily="2" charset="-122"/>
              </a:rPr>
              <a:t>int</a:t>
            </a:r>
            <a:r>
              <a:rPr lang="en-US" altLang="zh-CN" sz="1800" b="0" dirty="0">
                <a:ea typeface="宋体" pitchFamily="2" charset="-122"/>
              </a:rPr>
              <a:t> ID; </a:t>
            </a:r>
          </a:p>
          <a:p>
            <a:pPr lvl="1" indent="0">
              <a:buNone/>
            </a:pPr>
            <a:r>
              <a:rPr lang="en-US" altLang="zh-CN" sz="1800" dirty="0">
                <a:ea typeface="宋体" pitchFamily="2" charset="-122"/>
              </a:rPr>
              <a:t>char name[32];</a:t>
            </a:r>
          </a:p>
          <a:p>
            <a:pPr lvl="1" indent="0">
              <a:buNone/>
            </a:pPr>
            <a:r>
              <a:rPr lang="en-US" altLang="zh-CN" sz="1800" dirty="0">
                <a:ea typeface="宋体" pitchFamily="2" charset="-122"/>
              </a:rPr>
              <a:t>char address[64];</a:t>
            </a:r>
          </a:p>
          <a:p>
            <a:pPr lvl="1" indent="0">
              <a:buNone/>
            </a:pPr>
            <a:r>
              <a:rPr lang="en-US" altLang="zh-CN" sz="1800" dirty="0">
                <a:ea typeface="宋体" pitchFamily="2" charset="-122"/>
              </a:rPr>
              <a:t>char department[64];</a:t>
            </a:r>
          </a:p>
          <a:p>
            <a:pPr lvl="1" indent="0">
              <a:buNone/>
            </a:pPr>
            <a:r>
              <a:rPr lang="en-US" altLang="zh-CN" sz="1800" dirty="0">
                <a:ea typeface="宋体" pitchFamily="2" charset="-122"/>
              </a:rPr>
              <a:t>double salary;</a:t>
            </a:r>
          </a:p>
          <a:p>
            <a:pPr lvl="1" indent="0">
              <a:buNone/>
            </a:pPr>
            <a:r>
              <a:rPr lang="en-US" altLang="zh-CN" sz="1800" b="1" dirty="0" err="1">
                <a:solidFill>
                  <a:srgbClr val="0000CC"/>
                </a:solidFill>
                <a:ea typeface="宋体" pitchFamily="2" charset="-122"/>
              </a:rPr>
              <a:t>struct</a:t>
            </a:r>
            <a:r>
              <a:rPr lang="en-US" altLang="zh-CN" sz="1800" b="1" dirty="0">
                <a:solidFill>
                  <a:srgbClr val="0000CC"/>
                </a:solidFill>
                <a:ea typeface="宋体" pitchFamily="2" charset="-122"/>
              </a:rPr>
              <a:t> date </a:t>
            </a:r>
            <a:r>
              <a:rPr lang="en-US" altLang="zh-CN" sz="1800" b="1" dirty="0" err="1">
                <a:solidFill>
                  <a:srgbClr val="0000CC"/>
                </a:solidFill>
                <a:ea typeface="宋体" pitchFamily="2" charset="-122"/>
              </a:rPr>
              <a:t>birthdate</a:t>
            </a:r>
            <a:r>
              <a:rPr lang="en-US" altLang="zh-CN" sz="1800" b="1" dirty="0">
                <a:solidFill>
                  <a:srgbClr val="0000CC"/>
                </a:solidFill>
                <a:ea typeface="宋体" pitchFamily="2" charset="-122"/>
              </a:rPr>
              <a:t>;</a:t>
            </a:r>
          </a:p>
          <a:p>
            <a:pPr>
              <a:buFont typeface="Wingdings" pitchFamily="2" charset="2"/>
              <a:buNone/>
            </a:pPr>
            <a:r>
              <a:rPr lang="en-US" altLang="zh-CN" sz="1800" b="0" dirty="0">
                <a:ea typeface="宋体" pitchFamily="2" charset="-122"/>
              </a:rPr>
              <a:t>};</a:t>
            </a:r>
          </a:p>
          <a:p>
            <a:pPr>
              <a:buFont typeface="Wingdings" pitchFamily="2" charset="2"/>
              <a:buNone/>
            </a:pPr>
            <a:r>
              <a:rPr lang="en-US" altLang="zh-CN" sz="1800" b="0" dirty="0" err="1">
                <a:ea typeface="宋体" pitchFamily="2" charset="-122"/>
              </a:rPr>
              <a:t>struct</a:t>
            </a:r>
            <a:r>
              <a:rPr lang="en-US" altLang="zh-CN" sz="1800" b="0" dirty="0">
                <a:ea typeface="宋体" pitchFamily="2" charset="-122"/>
              </a:rPr>
              <a:t> person table[100];</a:t>
            </a:r>
          </a:p>
        </p:txBody>
      </p:sp>
      <p:sp>
        <p:nvSpPr>
          <p:cNvPr id="81922" name="页脚占位符 3"/>
          <p:cNvSpPr>
            <a:spLocks noGrp="1"/>
          </p:cNvSpPr>
          <p:nvPr>
            <p:ph type="ftr" sz="quarter" idx="11"/>
          </p:nvPr>
        </p:nvSpPr>
        <p:spPr>
          <a:noFill/>
        </p:spPr>
        <p:txBody>
          <a:bodyPr/>
          <a:lstStyle/>
          <a:p>
            <a:r>
              <a:rPr lang="en-US" altLang="zh-CN"/>
              <a:t>构造类型 – 数组和指针</a:t>
            </a:r>
          </a:p>
        </p:txBody>
      </p:sp>
      <p:sp>
        <p:nvSpPr>
          <p:cNvPr id="81923" name="灯片编号占位符 4"/>
          <p:cNvSpPr>
            <a:spLocks noGrp="1"/>
          </p:cNvSpPr>
          <p:nvPr>
            <p:ph type="sldNum" sz="quarter" idx="12"/>
          </p:nvPr>
        </p:nvSpPr>
        <p:spPr>
          <a:noFill/>
        </p:spPr>
        <p:txBody>
          <a:bodyPr/>
          <a:lstStyle/>
          <a:p>
            <a:fld id="{405D9941-F1DD-4E40-A122-39A6F9373FE4}" type="slidenum">
              <a:rPr lang="en-US" altLang="zh-CN" smtClean="0"/>
              <a:pPr/>
              <a:t>106</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550028011"/>
              </p:ext>
            </p:extLst>
          </p:nvPr>
        </p:nvGraphicFramePr>
        <p:xfrm>
          <a:off x="5183324" y="4725144"/>
          <a:ext cx="5940152" cy="1483360"/>
        </p:xfrm>
        <a:graphic>
          <a:graphicData uri="http://schemas.openxmlformats.org/drawingml/2006/table">
            <a:tbl>
              <a:tblPr firstRow="1" bandRow="1">
                <a:tableStyleId>{5C22544A-7EE6-4342-B048-85BDC9FD1C3A}</a:tableStyleId>
              </a:tblPr>
              <a:tblGrid>
                <a:gridCol w="643033">
                  <a:extLst>
                    <a:ext uri="{9D8B030D-6E8A-4147-A177-3AD203B41FA5}">
                      <a16:colId xmlns:a16="http://schemas.microsoft.com/office/drawing/2014/main" val="20000"/>
                    </a:ext>
                  </a:extLst>
                </a:gridCol>
                <a:gridCol w="771838">
                  <a:extLst>
                    <a:ext uri="{9D8B030D-6E8A-4147-A177-3AD203B41FA5}">
                      <a16:colId xmlns:a16="http://schemas.microsoft.com/office/drawing/2014/main" val="20001"/>
                    </a:ext>
                  </a:extLst>
                </a:gridCol>
                <a:gridCol w="1333175">
                  <a:extLst>
                    <a:ext uri="{9D8B030D-6E8A-4147-A177-3AD203B41FA5}">
                      <a16:colId xmlns:a16="http://schemas.microsoft.com/office/drawing/2014/main" val="20002"/>
                    </a:ext>
                  </a:extLst>
                </a:gridCol>
                <a:gridCol w="1403342">
                  <a:extLst>
                    <a:ext uri="{9D8B030D-6E8A-4147-A177-3AD203B41FA5}">
                      <a16:colId xmlns:a16="http://schemas.microsoft.com/office/drawing/2014/main" val="20003"/>
                    </a:ext>
                  </a:extLst>
                </a:gridCol>
                <a:gridCol w="491169">
                  <a:extLst>
                    <a:ext uri="{9D8B030D-6E8A-4147-A177-3AD203B41FA5}">
                      <a16:colId xmlns:a16="http://schemas.microsoft.com/office/drawing/2014/main" val="20004"/>
                    </a:ext>
                  </a:extLst>
                </a:gridCol>
                <a:gridCol w="491169">
                  <a:extLst>
                    <a:ext uri="{9D8B030D-6E8A-4147-A177-3AD203B41FA5}">
                      <a16:colId xmlns:a16="http://schemas.microsoft.com/office/drawing/2014/main" val="20005"/>
                    </a:ext>
                  </a:extLst>
                </a:gridCol>
                <a:gridCol w="421002">
                  <a:extLst>
                    <a:ext uri="{9D8B030D-6E8A-4147-A177-3AD203B41FA5}">
                      <a16:colId xmlns:a16="http://schemas.microsoft.com/office/drawing/2014/main" val="20006"/>
                    </a:ext>
                  </a:extLst>
                </a:gridCol>
                <a:gridCol w="385424">
                  <a:extLst>
                    <a:ext uri="{9D8B030D-6E8A-4147-A177-3AD203B41FA5}">
                      <a16:colId xmlns:a16="http://schemas.microsoft.com/office/drawing/2014/main" val="20007"/>
                    </a:ext>
                  </a:extLst>
                </a:gridCol>
              </a:tblGrid>
              <a:tr h="370840">
                <a:tc rowSpan="2">
                  <a:txBody>
                    <a:bodyPr/>
                    <a:lstStyle/>
                    <a:p>
                      <a:pPr algn="ctr"/>
                      <a:r>
                        <a:rPr lang="en-US" altLang="zh-CN" sz="1200" dirty="0">
                          <a:solidFill>
                            <a:schemeClr val="tx1"/>
                          </a:solidFill>
                          <a:latin typeface="宋体" pitchFamily="2" charset="-122"/>
                          <a:ea typeface="宋体" pitchFamily="2" charset="-122"/>
                        </a:rPr>
                        <a:t>ID</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姓名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单位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住址</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工资</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a:solidFill>
                            <a:schemeClr val="tx1"/>
                          </a:solidFill>
                          <a:latin typeface="宋体" pitchFamily="2" charset="-122"/>
                          <a:ea typeface="宋体" pitchFamily="2" charset="-122"/>
                        </a:rPr>
                        <a:t>出生年月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年</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日</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sz="1200" dirty="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张三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北航计算机学院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北航家属楼</a:t>
                      </a:r>
                      <a:r>
                        <a:rPr lang="en-US" altLang="zh-CN" sz="1200" dirty="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7" dur="500"/>
                                        <p:tgtEl>
                                          <p:spTgt spid="1495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2" dur="500"/>
                                        <p:tgtEl>
                                          <p:spTgt spid="14950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5" dur="500"/>
                                        <p:tgtEl>
                                          <p:spTgt spid="14950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18" dur="500"/>
                                        <p:tgtEl>
                                          <p:spTgt spid="14950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9507">
                                            <p:txEl>
                                              <p:pRg st="5" end="5"/>
                                            </p:txEl>
                                          </p:spTgt>
                                        </p:tgtEl>
                                        <p:attrNameLst>
                                          <p:attrName>style.visibility</p:attrName>
                                        </p:attrNameLst>
                                      </p:cBhvr>
                                      <p:to>
                                        <p:strVal val="visible"/>
                                      </p:to>
                                    </p:set>
                                    <p:animEffect transition="in" filter="blinds(horizontal)">
                                      <p:cBhvr>
                                        <p:cTn id="21" dur="500"/>
                                        <p:tgtEl>
                                          <p:spTgt spid="14950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9507">
                                            <p:txEl>
                                              <p:pRg st="6" end="6"/>
                                            </p:txEl>
                                          </p:spTgt>
                                        </p:tgtEl>
                                        <p:attrNameLst>
                                          <p:attrName>style.visibility</p:attrName>
                                        </p:attrNameLst>
                                      </p:cBhvr>
                                      <p:to>
                                        <p:strVal val="visible"/>
                                      </p:to>
                                    </p:set>
                                    <p:animEffect transition="in" filter="blinds(horizontal)">
                                      <p:cBhvr>
                                        <p:cTn id="24" dur="500"/>
                                        <p:tgtEl>
                                          <p:spTgt spid="14950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9507">
                                            <p:txEl>
                                              <p:pRg st="7" end="7"/>
                                            </p:txEl>
                                          </p:spTgt>
                                        </p:tgtEl>
                                        <p:attrNameLst>
                                          <p:attrName>style.visibility</p:attrName>
                                        </p:attrNameLst>
                                      </p:cBhvr>
                                      <p:to>
                                        <p:strVal val="visible"/>
                                      </p:to>
                                    </p:set>
                                    <p:animEffect transition="in" filter="blinds(horizontal)">
                                      <p:cBhvr>
                                        <p:cTn id="27" dur="500"/>
                                        <p:tgtEl>
                                          <p:spTgt spid="14950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9507">
                                            <p:txEl>
                                              <p:pRg st="8" end="8"/>
                                            </p:txEl>
                                          </p:spTgt>
                                        </p:tgtEl>
                                        <p:attrNameLst>
                                          <p:attrName>style.visibility</p:attrName>
                                        </p:attrNameLst>
                                      </p:cBhvr>
                                      <p:to>
                                        <p:strVal val="visible"/>
                                      </p:to>
                                    </p:set>
                                    <p:animEffect transition="in" filter="blinds(horizontal)">
                                      <p:cBhvr>
                                        <p:cTn id="30" dur="500"/>
                                        <p:tgtEl>
                                          <p:spTgt spid="14950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9507">
                                            <p:txEl>
                                              <p:pRg st="9" end="9"/>
                                            </p:txEl>
                                          </p:spTgt>
                                        </p:tgtEl>
                                        <p:attrNameLst>
                                          <p:attrName>style.visibility</p:attrName>
                                        </p:attrNameLst>
                                      </p:cBhvr>
                                      <p:to>
                                        <p:strVal val="visible"/>
                                      </p:to>
                                    </p:set>
                                    <p:animEffect transition="in" filter="blinds(horizontal)">
                                      <p:cBhvr>
                                        <p:cTn id="33" dur="500"/>
                                        <p:tgtEl>
                                          <p:spTgt spid="149507">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r>
              <a:rPr lang="zh-CN" altLang="en-US">
                <a:ea typeface="宋体" pitchFamily="2" charset="-122"/>
              </a:rPr>
              <a:t>结构说明（续）</a:t>
            </a:r>
          </a:p>
        </p:txBody>
      </p:sp>
      <p:sp>
        <p:nvSpPr>
          <p:cNvPr id="150531" name="Rectangle 3"/>
          <p:cNvSpPr>
            <a:spLocks noGrp="1" noChangeArrowheads="1"/>
          </p:cNvSpPr>
          <p:nvPr>
            <p:ph idx="1"/>
          </p:nvPr>
        </p:nvSpPr>
        <p:spPr/>
        <p:txBody>
          <a:bodyPr/>
          <a:lstStyle/>
          <a:p>
            <a:pPr algn="just">
              <a:lnSpc>
                <a:spcPct val="100000"/>
              </a:lnSpc>
              <a:spcBef>
                <a:spcPct val="50000"/>
              </a:spcBef>
              <a:buClrTx/>
              <a:buSzTx/>
            </a:pPr>
            <a:r>
              <a:rPr lang="zh-CN" altLang="en-US" sz="2000" dirty="0">
                <a:ea typeface="宋体" pitchFamily="2" charset="-122"/>
              </a:rPr>
              <a:t>注意</a:t>
            </a:r>
            <a:r>
              <a:rPr lang="zh-CN" altLang="en-US" sz="2000" b="0" dirty="0">
                <a:ea typeface="宋体" pitchFamily="2" charset="-122"/>
              </a:rPr>
              <a:t>：</a:t>
            </a:r>
            <a:r>
              <a:rPr lang="zh-CN" altLang="en-US" sz="2000" b="0" i="1" u="sng" dirty="0">
                <a:solidFill>
                  <a:srgbClr val="3333FF"/>
                </a:solidFill>
                <a:ea typeface="宋体" pitchFamily="2" charset="-122"/>
              </a:rPr>
              <a:t>结构成员的类型不能是该结构本身，因为它无法确定此结构的边界。但</a:t>
            </a:r>
            <a:r>
              <a:rPr lang="zh-CN" altLang="en-US" sz="2000" i="1" u="sng" dirty="0">
                <a:solidFill>
                  <a:srgbClr val="3333FF"/>
                </a:solidFill>
                <a:ea typeface="宋体" pitchFamily="2" charset="-122"/>
              </a:rPr>
              <a:t>它可以是指向本身结构的指针</a:t>
            </a:r>
            <a:r>
              <a:rPr lang="zh-CN" altLang="en-US" sz="2000" b="0" i="1" u="sng" dirty="0">
                <a:solidFill>
                  <a:srgbClr val="3333FF"/>
                </a:solidFill>
                <a:ea typeface="宋体" pitchFamily="2" charset="-122"/>
              </a:rPr>
              <a:t>。</a:t>
            </a:r>
            <a:r>
              <a:rPr lang="zh-CN" altLang="en-US" sz="2000" b="0" dirty="0">
                <a:ea typeface="宋体" pitchFamily="2" charset="-122"/>
              </a:rPr>
              <a:t>例如：</a:t>
            </a:r>
          </a:p>
          <a:p>
            <a:pPr lvl="1">
              <a:lnSpc>
                <a:spcPct val="80000"/>
              </a:lnSpc>
              <a:buFont typeface="Wingdings" pitchFamily="2" charset="2"/>
              <a:buNone/>
            </a:pPr>
            <a:r>
              <a:rPr lang="en-US" altLang="zh-CN" sz="2000" b="1" dirty="0" err="1">
                <a:ea typeface="宋体" pitchFamily="2" charset="-122"/>
              </a:rPr>
              <a:t>struct</a:t>
            </a:r>
            <a:r>
              <a:rPr lang="en-US" altLang="zh-CN" sz="2000" b="1" dirty="0">
                <a:ea typeface="宋体" pitchFamily="2" charset="-122"/>
              </a:rPr>
              <a:t> keyword {</a:t>
            </a:r>
          </a:p>
          <a:p>
            <a:pPr lvl="2" indent="0">
              <a:lnSpc>
                <a:spcPct val="90000"/>
              </a:lnSpc>
              <a:buNone/>
            </a:pPr>
            <a:r>
              <a:rPr lang="en-US" altLang="zh-CN" dirty="0">
                <a:ea typeface="宋体" pitchFamily="2" charset="-122"/>
              </a:rPr>
              <a:t>char  *name;</a:t>
            </a:r>
          </a:p>
          <a:p>
            <a:pPr lvl="2" indent="0">
              <a:lnSpc>
                <a:spcPct val="90000"/>
              </a:lnSpc>
              <a:buNone/>
            </a:pPr>
            <a:r>
              <a:rPr lang="en-US" altLang="zh-CN" dirty="0" err="1">
                <a:ea typeface="宋体" pitchFamily="2" charset="-122"/>
              </a:rPr>
              <a:t>int</a:t>
            </a:r>
            <a:r>
              <a:rPr lang="en-US" altLang="zh-CN" dirty="0">
                <a:ea typeface="宋体" pitchFamily="2" charset="-122"/>
              </a:rPr>
              <a:t>  count;</a:t>
            </a:r>
          </a:p>
          <a:p>
            <a:pPr lvl="2" indent="0">
              <a:lnSpc>
                <a:spcPct val="90000"/>
              </a:lnSpc>
              <a:buNone/>
            </a:pPr>
            <a:r>
              <a:rPr lang="en-US" altLang="zh-CN" b="1" dirty="0" err="1">
                <a:ea typeface="宋体" pitchFamily="2" charset="-122"/>
              </a:rPr>
              <a:t>struct</a:t>
            </a:r>
            <a:r>
              <a:rPr lang="en-US" altLang="zh-CN" b="1" dirty="0">
                <a:ea typeface="宋体" pitchFamily="2" charset="-122"/>
              </a:rPr>
              <a:t>  keyword  </a:t>
            </a:r>
            <a:r>
              <a:rPr lang="en-US" altLang="zh-CN" dirty="0">
                <a:ea typeface="宋体" pitchFamily="2" charset="-122"/>
              </a:rPr>
              <a:t>next;</a:t>
            </a:r>
          </a:p>
          <a:p>
            <a:pPr lvl="1">
              <a:lnSpc>
                <a:spcPct val="80000"/>
              </a:lnSpc>
              <a:buFont typeface="Wingdings" pitchFamily="2" charset="2"/>
              <a:buNone/>
            </a:pPr>
            <a:r>
              <a:rPr lang="en-US" altLang="zh-CN" sz="2000" b="1" dirty="0">
                <a:ea typeface="宋体" pitchFamily="2" charset="-122"/>
              </a:rPr>
              <a:t>} *base;</a:t>
            </a:r>
          </a:p>
          <a:p>
            <a:pPr lvl="1">
              <a:lnSpc>
                <a:spcPct val="80000"/>
              </a:lnSpc>
              <a:buFont typeface="Wingdings" pitchFamily="2" charset="2"/>
              <a:buNone/>
            </a:pPr>
            <a:r>
              <a:rPr lang="en-US" altLang="zh-CN" sz="2000" b="1" dirty="0" err="1">
                <a:ea typeface="宋体" pitchFamily="2" charset="-122"/>
              </a:rPr>
              <a:t>struct</a:t>
            </a:r>
            <a:r>
              <a:rPr lang="en-US" altLang="zh-CN" sz="2000" b="1" dirty="0">
                <a:ea typeface="宋体" pitchFamily="2" charset="-122"/>
              </a:rPr>
              <a:t> keyword {</a:t>
            </a:r>
          </a:p>
          <a:p>
            <a:pPr lvl="2" indent="0">
              <a:lnSpc>
                <a:spcPct val="90000"/>
              </a:lnSpc>
              <a:buNone/>
            </a:pPr>
            <a:r>
              <a:rPr lang="en-US" altLang="zh-CN" dirty="0">
                <a:ea typeface="宋体" pitchFamily="2" charset="-122"/>
              </a:rPr>
              <a:t>char  *name;</a:t>
            </a:r>
          </a:p>
          <a:p>
            <a:pPr lvl="2" indent="0">
              <a:lnSpc>
                <a:spcPct val="90000"/>
              </a:lnSpc>
              <a:buNone/>
            </a:pPr>
            <a:r>
              <a:rPr lang="en-US" altLang="zh-CN" dirty="0" err="1">
                <a:ea typeface="宋体" pitchFamily="2" charset="-122"/>
              </a:rPr>
              <a:t>int</a:t>
            </a:r>
            <a:r>
              <a:rPr lang="en-US" altLang="zh-CN" dirty="0">
                <a:ea typeface="宋体" pitchFamily="2" charset="-122"/>
              </a:rPr>
              <a:t>  count;</a:t>
            </a:r>
          </a:p>
          <a:p>
            <a:pPr lvl="2" indent="0">
              <a:lnSpc>
                <a:spcPct val="90000"/>
              </a:lnSpc>
              <a:buNone/>
            </a:pPr>
            <a:r>
              <a:rPr lang="en-US" altLang="zh-CN" b="1" dirty="0" err="1">
                <a:ea typeface="宋体" pitchFamily="2" charset="-122"/>
              </a:rPr>
              <a:t>struct</a:t>
            </a:r>
            <a:r>
              <a:rPr lang="en-US" altLang="zh-CN" b="1" dirty="0">
                <a:ea typeface="宋体" pitchFamily="2" charset="-122"/>
              </a:rPr>
              <a:t>  keyword  </a:t>
            </a:r>
            <a:r>
              <a:rPr lang="en-US" altLang="zh-CN" dirty="0">
                <a:ea typeface="宋体" pitchFamily="2" charset="-122"/>
              </a:rPr>
              <a:t>*next;</a:t>
            </a:r>
          </a:p>
          <a:p>
            <a:pPr lvl="1">
              <a:lnSpc>
                <a:spcPct val="80000"/>
              </a:lnSpc>
              <a:buFont typeface="Wingdings" pitchFamily="2" charset="2"/>
              <a:buNone/>
            </a:pPr>
            <a:r>
              <a:rPr lang="en-US" altLang="zh-CN" sz="2000" b="1" dirty="0">
                <a:ea typeface="宋体" pitchFamily="2" charset="-122"/>
              </a:rPr>
              <a:t>} *base;</a:t>
            </a:r>
          </a:p>
        </p:txBody>
      </p:sp>
      <p:sp>
        <p:nvSpPr>
          <p:cNvPr id="82946" name="页脚占位符 3"/>
          <p:cNvSpPr>
            <a:spLocks noGrp="1"/>
          </p:cNvSpPr>
          <p:nvPr>
            <p:ph type="ftr" sz="quarter" idx="11"/>
          </p:nvPr>
        </p:nvSpPr>
        <p:spPr>
          <a:noFill/>
        </p:spPr>
        <p:txBody>
          <a:bodyPr/>
          <a:lstStyle/>
          <a:p>
            <a:r>
              <a:rPr lang="en-US" altLang="zh-CN"/>
              <a:t>构造类型 – 数组和指针</a:t>
            </a:r>
          </a:p>
        </p:txBody>
      </p:sp>
      <p:sp>
        <p:nvSpPr>
          <p:cNvPr id="82947" name="灯片编号占位符 4"/>
          <p:cNvSpPr>
            <a:spLocks noGrp="1"/>
          </p:cNvSpPr>
          <p:nvPr>
            <p:ph type="sldNum" sz="quarter" idx="12"/>
          </p:nvPr>
        </p:nvSpPr>
        <p:spPr>
          <a:noFill/>
        </p:spPr>
        <p:txBody>
          <a:bodyPr/>
          <a:lstStyle/>
          <a:p>
            <a:fld id="{1433F7E2-2EE0-4F94-B5D1-9FCA47F4AC1B}" type="slidenum">
              <a:rPr lang="en-US" altLang="zh-CN" smtClean="0"/>
              <a:pPr/>
              <a:t>107</a:t>
            </a:fld>
            <a:endParaRPr lang="en-US" altLang="zh-CN" dirty="0"/>
          </a:p>
        </p:txBody>
      </p:sp>
      <p:sp>
        <p:nvSpPr>
          <p:cNvPr id="150532" name="Text Box 4"/>
          <p:cNvSpPr txBox="1">
            <a:spLocks noChangeArrowheads="1"/>
          </p:cNvSpPr>
          <p:nvPr/>
        </p:nvSpPr>
        <p:spPr bwMode="auto">
          <a:xfrm>
            <a:off x="6959601" y="2571750"/>
            <a:ext cx="1101725" cy="641350"/>
          </a:xfrm>
          <a:prstGeom prst="rect">
            <a:avLst/>
          </a:prstGeom>
          <a:noFill/>
          <a:ln w="9525">
            <a:noFill/>
            <a:miter lim="800000"/>
            <a:headEnd/>
            <a:tailEnd/>
          </a:ln>
        </p:spPr>
        <p:txBody>
          <a:bodyPr wrap="none">
            <a:spAutoFit/>
          </a:bodyPr>
          <a:lstStyle/>
          <a:p>
            <a:r>
              <a:rPr lang="zh-CN" altLang="en-US" sz="3600">
                <a:solidFill>
                  <a:schemeClr val="accent2"/>
                </a:solidFill>
              </a:rPr>
              <a:t>错误</a:t>
            </a:r>
          </a:p>
        </p:txBody>
      </p:sp>
      <p:sp>
        <p:nvSpPr>
          <p:cNvPr id="150533" name="Text Box 5"/>
          <p:cNvSpPr txBox="1">
            <a:spLocks noChangeArrowheads="1"/>
          </p:cNvSpPr>
          <p:nvPr/>
        </p:nvSpPr>
        <p:spPr bwMode="auto">
          <a:xfrm>
            <a:off x="7032626" y="4221163"/>
            <a:ext cx="1101725" cy="641350"/>
          </a:xfrm>
          <a:prstGeom prst="rect">
            <a:avLst/>
          </a:prstGeom>
          <a:noFill/>
          <a:ln w="9525">
            <a:noFill/>
            <a:miter lim="800000"/>
            <a:headEnd/>
            <a:tailEnd/>
          </a:ln>
        </p:spPr>
        <p:txBody>
          <a:bodyPr wrap="none">
            <a:spAutoFit/>
          </a:bodyPr>
          <a:lstStyle/>
          <a:p>
            <a:r>
              <a:rPr lang="zh-CN" altLang="en-US" sz="3600"/>
              <a:t>正确</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7" dur="500"/>
                                        <p:tgtEl>
                                          <p:spTgt spid="1505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0" dur="500"/>
                                        <p:tgtEl>
                                          <p:spTgt spid="1505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13" dur="500"/>
                                        <p:tgtEl>
                                          <p:spTgt spid="1505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16" dur="500"/>
                                        <p:tgtEl>
                                          <p:spTgt spid="1505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19" dur="500"/>
                                        <p:tgtEl>
                                          <p:spTgt spid="1505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0532">
                                            <p:txEl>
                                              <p:pRg st="0" end="0"/>
                                            </p:txEl>
                                          </p:spTgt>
                                        </p:tgtEl>
                                        <p:attrNameLst>
                                          <p:attrName>style.visibility</p:attrName>
                                        </p:attrNameLst>
                                      </p:cBhvr>
                                      <p:to>
                                        <p:strVal val="visible"/>
                                      </p:to>
                                    </p:set>
                                    <p:anim calcmode="lin" valueType="num">
                                      <p:cBhvr additive="base">
                                        <p:cTn id="24" dur="500" fill="hold"/>
                                        <p:tgtEl>
                                          <p:spTgt spid="15053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0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30" dur="500"/>
                                        <p:tgtEl>
                                          <p:spTgt spid="15053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0531">
                                            <p:txEl>
                                              <p:pRg st="7" end="7"/>
                                            </p:txEl>
                                          </p:spTgt>
                                        </p:tgtEl>
                                        <p:attrNameLst>
                                          <p:attrName>style.visibility</p:attrName>
                                        </p:attrNameLst>
                                      </p:cBhvr>
                                      <p:to>
                                        <p:strVal val="visible"/>
                                      </p:to>
                                    </p:set>
                                    <p:animEffect transition="in" filter="blinds(horizontal)">
                                      <p:cBhvr>
                                        <p:cTn id="33" dur="500"/>
                                        <p:tgtEl>
                                          <p:spTgt spid="150531">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50531">
                                            <p:txEl>
                                              <p:pRg st="8" end="8"/>
                                            </p:txEl>
                                          </p:spTgt>
                                        </p:tgtEl>
                                        <p:attrNameLst>
                                          <p:attrName>style.visibility</p:attrName>
                                        </p:attrNameLst>
                                      </p:cBhvr>
                                      <p:to>
                                        <p:strVal val="visible"/>
                                      </p:to>
                                    </p:set>
                                    <p:animEffect transition="in" filter="blinds(horizontal)">
                                      <p:cBhvr>
                                        <p:cTn id="36" dur="500"/>
                                        <p:tgtEl>
                                          <p:spTgt spid="150531">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50531">
                                            <p:txEl>
                                              <p:pRg st="9" end="9"/>
                                            </p:txEl>
                                          </p:spTgt>
                                        </p:tgtEl>
                                        <p:attrNameLst>
                                          <p:attrName>style.visibility</p:attrName>
                                        </p:attrNameLst>
                                      </p:cBhvr>
                                      <p:to>
                                        <p:strVal val="visible"/>
                                      </p:to>
                                    </p:set>
                                    <p:animEffect transition="in" filter="blinds(horizontal)">
                                      <p:cBhvr>
                                        <p:cTn id="39" dur="500"/>
                                        <p:tgtEl>
                                          <p:spTgt spid="150531">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50531">
                                            <p:txEl>
                                              <p:pRg st="10" end="10"/>
                                            </p:txEl>
                                          </p:spTgt>
                                        </p:tgtEl>
                                        <p:attrNameLst>
                                          <p:attrName>style.visibility</p:attrName>
                                        </p:attrNameLst>
                                      </p:cBhvr>
                                      <p:to>
                                        <p:strVal val="visible"/>
                                      </p:to>
                                    </p:set>
                                    <p:animEffect transition="in" filter="blinds(horizontal)">
                                      <p:cBhvr>
                                        <p:cTn id="42" dur="500"/>
                                        <p:tgtEl>
                                          <p:spTgt spid="150531">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50533">
                                            <p:txEl>
                                              <p:pRg st="0" end="0"/>
                                            </p:txEl>
                                          </p:spTgt>
                                        </p:tgtEl>
                                        <p:attrNameLst>
                                          <p:attrName>style.visibility</p:attrName>
                                        </p:attrNameLst>
                                      </p:cBhvr>
                                      <p:to>
                                        <p:strVal val="visible"/>
                                      </p:to>
                                    </p:set>
                                    <p:anim calcmode="lin" valueType="num">
                                      <p:cBhvr additive="base">
                                        <p:cTn id="47" dur="500" fill="hold"/>
                                        <p:tgtEl>
                                          <p:spTgt spid="150533">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05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r>
              <a:rPr lang="zh-CN" altLang="en-US">
                <a:ea typeface="宋体" pitchFamily="2" charset="-122"/>
              </a:rPr>
              <a:t>结构变量初始化</a:t>
            </a:r>
          </a:p>
        </p:txBody>
      </p:sp>
      <p:sp>
        <p:nvSpPr>
          <p:cNvPr id="83973" name="Rectangle 3"/>
          <p:cNvSpPr>
            <a:spLocks noGrp="1" noChangeArrowheads="1"/>
          </p:cNvSpPr>
          <p:nvPr>
            <p:ph idx="1"/>
          </p:nvPr>
        </p:nvSpPr>
        <p:spPr/>
        <p:txBody>
          <a:bodyPr/>
          <a:lstStyle/>
          <a:p>
            <a:r>
              <a:rPr lang="zh-CN" altLang="en-US">
                <a:ea typeface="宋体" pitchFamily="2" charset="-122"/>
              </a:rPr>
              <a:t>结构变量在定义时可以初始化，如：</a:t>
            </a:r>
          </a:p>
          <a:p>
            <a:pPr lvl="1">
              <a:buFont typeface="Wingdings" pitchFamily="2" charset="2"/>
              <a:buNone/>
            </a:pPr>
            <a:r>
              <a:rPr lang="en-US" altLang="zh-CN">
                <a:ea typeface="宋体" pitchFamily="2" charset="-122"/>
              </a:rPr>
              <a:t>struct date d = { 27, 12, 1984, 361, “Dec” };</a:t>
            </a:r>
          </a:p>
          <a:p>
            <a:r>
              <a:rPr lang="zh-CN" altLang="en-US">
                <a:ea typeface="宋体" pitchFamily="2" charset="-122"/>
              </a:rPr>
              <a:t>结构变量亦可通过整体赋值来初始化，如：</a:t>
            </a:r>
          </a:p>
          <a:p>
            <a:pPr lvl="1">
              <a:buFont typeface="Wingdings" pitchFamily="2" charset="2"/>
              <a:buNone/>
            </a:pPr>
            <a:r>
              <a:rPr lang="en-US" altLang="zh-CN">
                <a:ea typeface="宋体" pitchFamily="2" charset="-122"/>
              </a:rPr>
              <a:t>struct date d1,d2 = { 27, 12, 1984, 361, “Dec” };</a:t>
            </a:r>
          </a:p>
          <a:p>
            <a:pPr lvl="1">
              <a:buFont typeface="Wingdings" pitchFamily="2" charset="2"/>
              <a:buNone/>
            </a:pPr>
            <a:r>
              <a:rPr lang="en-US" altLang="zh-CN">
                <a:ea typeface="宋体" pitchFamily="2" charset="-122"/>
              </a:rPr>
              <a:t>d1 = d2;</a:t>
            </a:r>
          </a:p>
        </p:txBody>
      </p:sp>
      <p:sp>
        <p:nvSpPr>
          <p:cNvPr id="83970" name="页脚占位符 3"/>
          <p:cNvSpPr>
            <a:spLocks noGrp="1"/>
          </p:cNvSpPr>
          <p:nvPr>
            <p:ph type="ftr" sz="quarter" idx="11"/>
          </p:nvPr>
        </p:nvSpPr>
        <p:spPr>
          <a:noFill/>
        </p:spPr>
        <p:txBody>
          <a:bodyPr/>
          <a:lstStyle/>
          <a:p>
            <a:r>
              <a:rPr lang="en-US" altLang="zh-CN"/>
              <a:t>构造类型 – 数组和指针</a:t>
            </a:r>
          </a:p>
        </p:txBody>
      </p:sp>
      <p:sp>
        <p:nvSpPr>
          <p:cNvPr id="83971" name="灯片编号占位符 4"/>
          <p:cNvSpPr>
            <a:spLocks noGrp="1"/>
          </p:cNvSpPr>
          <p:nvPr>
            <p:ph type="sldNum" sz="quarter" idx="12"/>
          </p:nvPr>
        </p:nvSpPr>
        <p:spPr>
          <a:noFill/>
        </p:spPr>
        <p:txBody>
          <a:bodyPr/>
          <a:lstStyle/>
          <a:p>
            <a:fld id="{F7D3214B-8139-4A85-9CAC-175E2C98480B}" type="slidenum">
              <a:rPr lang="en-US" altLang="zh-CN" smtClean="0"/>
              <a:pPr/>
              <a:t>108</a:t>
            </a:fld>
            <a:endParaRPr lang="en-US" altLang="zh-CN"/>
          </a:p>
        </p:txBody>
      </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zh-CN" altLang="en-US">
                <a:ea typeface="宋体" pitchFamily="2" charset="-122"/>
              </a:rPr>
              <a:t>结构成员的引用</a:t>
            </a:r>
          </a:p>
        </p:txBody>
      </p:sp>
      <p:sp>
        <p:nvSpPr>
          <p:cNvPr id="84997" name="Rectangle 3"/>
          <p:cNvSpPr>
            <a:spLocks noGrp="1" noChangeArrowheads="1"/>
          </p:cNvSpPr>
          <p:nvPr>
            <p:ph idx="1"/>
          </p:nvPr>
        </p:nvSpPr>
        <p:spPr>
          <a:xfrm>
            <a:off x="838200" y="1124744"/>
            <a:ext cx="10442376" cy="5256584"/>
          </a:xfrm>
        </p:spPr>
        <p:txBody>
          <a:bodyPr>
            <a:normAutofit/>
          </a:bodyPr>
          <a:lstStyle/>
          <a:p>
            <a:pPr marL="458788" lvl="1" indent="-65088">
              <a:lnSpc>
                <a:spcPts val="1700"/>
              </a:lnSpc>
              <a:spcBef>
                <a:spcPts val="600"/>
              </a:spcBef>
              <a:buNone/>
              <a:tabLst>
                <a:tab pos="715963" algn="l"/>
              </a:tabLst>
            </a:pPr>
            <a:r>
              <a:rPr lang="zh-CN" altLang="en-US" sz="1600" dirty="0">
                <a:ea typeface="宋体" pitchFamily="2" charset="-122"/>
              </a:rPr>
              <a:t>通过 </a:t>
            </a:r>
          </a:p>
          <a:p>
            <a:pPr lvl="2" indent="0">
              <a:lnSpc>
                <a:spcPts val="1700"/>
              </a:lnSpc>
              <a:spcBef>
                <a:spcPts val="600"/>
              </a:spcBef>
              <a:buNone/>
              <a:tabLst>
                <a:tab pos="715963" algn="l"/>
              </a:tabLst>
            </a:pPr>
            <a:r>
              <a:rPr lang="zh-CN" altLang="en-US" sz="1600" b="1" dirty="0">
                <a:solidFill>
                  <a:srgbClr val="0000CC"/>
                </a:solidFill>
                <a:ea typeface="宋体" pitchFamily="2" charset="-122"/>
              </a:rPr>
              <a:t>结构变量名</a:t>
            </a:r>
            <a:r>
              <a:rPr lang="en-US" altLang="zh-CN" sz="1600" b="1" dirty="0">
                <a:solidFill>
                  <a:srgbClr val="0000CC"/>
                </a:solidFill>
                <a:ea typeface="宋体" pitchFamily="2" charset="-122"/>
              </a:rPr>
              <a:t>. </a:t>
            </a:r>
            <a:r>
              <a:rPr lang="zh-CN" altLang="en-US" sz="1600" b="1" dirty="0">
                <a:solidFill>
                  <a:srgbClr val="0000CC"/>
                </a:solidFill>
                <a:ea typeface="宋体" pitchFamily="2" charset="-122"/>
              </a:rPr>
              <a:t>成员名</a:t>
            </a:r>
          </a:p>
          <a:p>
            <a:pPr marL="458788" lvl="1" indent="-65088">
              <a:lnSpc>
                <a:spcPts val="1700"/>
              </a:lnSpc>
              <a:spcBef>
                <a:spcPts val="600"/>
              </a:spcBef>
              <a:buNone/>
              <a:tabLst>
                <a:tab pos="715963" algn="l"/>
              </a:tabLst>
            </a:pPr>
            <a:r>
              <a:rPr lang="zh-CN" altLang="en-US" sz="1600" dirty="0">
                <a:ea typeface="宋体" pitchFamily="2" charset="-122"/>
              </a:rPr>
              <a:t>来访问结构成员，如：</a:t>
            </a:r>
          </a:p>
          <a:p>
            <a:pPr marL="458788" lvl="1" indent="-65088">
              <a:lnSpc>
                <a:spcPts val="1700"/>
              </a:lnSpc>
              <a:spcBef>
                <a:spcPts val="600"/>
              </a:spcBef>
              <a:buNone/>
              <a:tabLst>
                <a:tab pos="715963" algn="l"/>
              </a:tabLst>
            </a:pPr>
            <a:r>
              <a:rPr lang="zh-CN" altLang="en-US" sz="1600" dirty="0">
                <a:ea typeface="宋体" pitchFamily="2" charset="-122"/>
              </a:rPr>
              <a:t>若定义了结构变量：</a:t>
            </a:r>
            <a:r>
              <a:rPr lang="en-US" altLang="zh-CN" sz="1600" dirty="0" err="1">
                <a:ea typeface="宋体" pitchFamily="2" charset="-122"/>
              </a:rPr>
              <a:t>struct</a:t>
            </a:r>
            <a:r>
              <a:rPr lang="en-US" altLang="zh-CN" sz="1600" dirty="0">
                <a:ea typeface="宋体" pitchFamily="2" charset="-122"/>
              </a:rPr>
              <a:t>  person  </a:t>
            </a:r>
            <a:r>
              <a:rPr lang="en-US" altLang="zh-CN" sz="1600" dirty="0" err="1">
                <a:ea typeface="宋体" pitchFamily="2" charset="-122"/>
              </a:rPr>
              <a:t>emp</a:t>
            </a:r>
            <a:r>
              <a:rPr lang="en-US" altLang="zh-CN" sz="1600" dirty="0">
                <a:ea typeface="宋体" pitchFamily="2" charset="-122"/>
              </a:rPr>
              <a:t>;</a:t>
            </a:r>
          </a:p>
          <a:p>
            <a:pPr marL="458788" lvl="1" indent="-65088">
              <a:lnSpc>
                <a:spcPts val="1700"/>
              </a:lnSpc>
              <a:spcBef>
                <a:spcPts val="600"/>
              </a:spcBef>
              <a:buNone/>
              <a:tabLst>
                <a:tab pos="715963" algn="l"/>
              </a:tabLst>
            </a:pPr>
            <a:r>
              <a:rPr lang="zh-CN" altLang="en-US" sz="1600" dirty="0">
                <a:ea typeface="宋体" pitchFamily="2" charset="-122"/>
              </a:rPr>
              <a:t>则给</a:t>
            </a:r>
            <a:r>
              <a:rPr lang="en-US" altLang="zh-CN" sz="1600" dirty="0" err="1">
                <a:ea typeface="宋体" pitchFamily="2" charset="-122"/>
              </a:rPr>
              <a:t>emp</a:t>
            </a:r>
            <a:r>
              <a:rPr lang="zh-CN" altLang="en-US" sz="1600" dirty="0">
                <a:ea typeface="宋体" pitchFamily="2" charset="-122"/>
              </a:rPr>
              <a:t>的出生年、月赋值可写成：</a:t>
            </a:r>
          </a:p>
          <a:p>
            <a:pPr lvl="2" indent="0">
              <a:lnSpc>
                <a:spcPts val="1700"/>
              </a:lnSpc>
              <a:spcBef>
                <a:spcPts val="600"/>
              </a:spcBef>
              <a:buNone/>
              <a:tabLst>
                <a:tab pos="715963" algn="l"/>
              </a:tabLst>
            </a:pPr>
            <a:r>
              <a:rPr lang="en-US" altLang="zh-CN" sz="1600" dirty="0" err="1">
                <a:ea typeface="宋体" pitchFamily="2" charset="-122"/>
              </a:rPr>
              <a:t>emp.birthdate.year</a:t>
            </a:r>
            <a:r>
              <a:rPr lang="en-US" altLang="zh-CN" sz="1600" dirty="0">
                <a:ea typeface="宋体" pitchFamily="2" charset="-122"/>
              </a:rPr>
              <a:t>  = 1970;</a:t>
            </a:r>
          </a:p>
          <a:p>
            <a:pPr lvl="2" indent="0">
              <a:lnSpc>
                <a:spcPts val="1700"/>
              </a:lnSpc>
              <a:spcBef>
                <a:spcPts val="600"/>
              </a:spcBef>
              <a:buNone/>
              <a:tabLst>
                <a:tab pos="715963" algn="l"/>
              </a:tabLst>
            </a:pPr>
            <a:r>
              <a:rPr lang="en-US" altLang="zh-CN" sz="1600" dirty="0" err="1">
                <a:ea typeface="宋体" pitchFamily="2" charset="-122"/>
              </a:rPr>
              <a:t>emp.birthdate.month</a:t>
            </a:r>
            <a:r>
              <a:rPr lang="en-US" altLang="zh-CN" sz="1600" dirty="0">
                <a:ea typeface="宋体" pitchFamily="2" charset="-122"/>
              </a:rPr>
              <a:t> = 8;</a:t>
            </a:r>
          </a:p>
          <a:p>
            <a:pPr marL="458788" lvl="1" indent="-65088">
              <a:lnSpc>
                <a:spcPts val="1700"/>
              </a:lnSpc>
              <a:spcBef>
                <a:spcPts val="600"/>
              </a:spcBef>
              <a:buNone/>
              <a:tabLst>
                <a:tab pos="715963" algn="l"/>
              </a:tabLst>
            </a:pPr>
            <a:endParaRPr lang="en-US" altLang="zh-CN" sz="1600" dirty="0">
              <a:ea typeface="宋体" pitchFamily="2" charset="-122"/>
            </a:endParaRPr>
          </a:p>
          <a:p>
            <a:pPr marL="458788" lvl="1" indent="-65088">
              <a:lnSpc>
                <a:spcPts val="1700"/>
              </a:lnSpc>
              <a:spcBef>
                <a:spcPts val="600"/>
              </a:spcBef>
              <a:buNone/>
              <a:tabLst>
                <a:tab pos="715963" algn="l"/>
              </a:tabLst>
            </a:pPr>
            <a:r>
              <a:rPr lang="zh-CN" altLang="en-US" sz="1600" dirty="0">
                <a:ea typeface="宋体" pitchFamily="2" charset="-122"/>
              </a:rPr>
              <a:t>如定义：</a:t>
            </a:r>
            <a:r>
              <a:rPr lang="en-US" altLang="zh-CN" sz="1600" dirty="0" err="1">
                <a:ea typeface="宋体" pitchFamily="2" charset="-122"/>
              </a:rPr>
              <a:t>struct</a:t>
            </a:r>
            <a:r>
              <a:rPr lang="en-US" altLang="zh-CN" sz="1600" dirty="0">
                <a:ea typeface="宋体" pitchFamily="2" charset="-122"/>
              </a:rPr>
              <a:t>  date  *pd, d; </a:t>
            </a:r>
            <a:r>
              <a:rPr lang="zh-CN" altLang="en-US" sz="1600" dirty="0">
                <a:ea typeface="宋体" pitchFamily="2" charset="-122"/>
              </a:rPr>
              <a:t>（</a:t>
            </a:r>
            <a:r>
              <a:rPr lang="en-US" altLang="zh-CN" sz="1600" dirty="0">
                <a:ea typeface="宋体" pitchFamily="2" charset="-122"/>
              </a:rPr>
              <a:t>pd</a:t>
            </a:r>
            <a:r>
              <a:rPr lang="zh-CN" altLang="en-US" sz="1600" dirty="0">
                <a:ea typeface="宋体" pitchFamily="2" charset="-122"/>
              </a:rPr>
              <a:t>是指向</a:t>
            </a:r>
            <a:r>
              <a:rPr lang="en-US" altLang="zh-CN" sz="1600" dirty="0" err="1">
                <a:ea typeface="宋体" pitchFamily="2" charset="-122"/>
              </a:rPr>
              <a:t>struct</a:t>
            </a:r>
            <a:r>
              <a:rPr lang="en-US" altLang="zh-CN" sz="1600" dirty="0">
                <a:ea typeface="宋体" pitchFamily="2" charset="-122"/>
              </a:rPr>
              <a:t>  date</a:t>
            </a:r>
            <a:r>
              <a:rPr lang="zh-CN" altLang="en-US" sz="1600" dirty="0">
                <a:ea typeface="宋体" pitchFamily="2" charset="-122"/>
              </a:rPr>
              <a:t>的指针）</a:t>
            </a:r>
          </a:p>
          <a:p>
            <a:pPr marL="458788" lvl="1" indent="-65088">
              <a:lnSpc>
                <a:spcPts val="1700"/>
              </a:lnSpc>
              <a:spcBef>
                <a:spcPts val="600"/>
              </a:spcBef>
              <a:buNone/>
              <a:tabLst>
                <a:tab pos="715963" algn="l"/>
              </a:tabLst>
            </a:pPr>
            <a:r>
              <a:rPr lang="zh-CN" altLang="en-US" sz="1600" dirty="0">
                <a:ea typeface="宋体" pitchFamily="2" charset="-122"/>
              </a:rPr>
              <a:t>则：</a:t>
            </a:r>
            <a:r>
              <a:rPr lang="en-US" altLang="zh-CN" sz="1600" dirty="0">
                <a:ea typeface="宋体" pitchFamily="2" charset="-122"/>
              </a:rPr>
              <a:t>pd = &amp;d	</a:t>
            </a:r>
            <a:r>
              <a:rPr lang="zh-CN" altLang="en-US" sz="1600" dirty="0">
                <a:ea typeface="宋体" pitchFamily="2" charset="-122"/>
              </a:rPr>
              <a:t>（指向一个已有结构变量）</a:t>
            </a:r>
            <a:endParaRPr lang="en-US" altLang="zh-CN" sz="1600" dirty="0">
              <a:ea typeface="宋体" pitchFamily="2" charset="-122"/>
            </a:endParaRPr>
          </a:p>
          <a:p>
            <a:pPr marL="458788" lvl="1" indent="-65088">
              <a:lnSpc>
                <a:spcPts val="1700"/>
              </a:lnSpc>
              <a:spcBef>
                <a:spcPts val="600"/>
              </a:spcBef>
              <a:buNone/>
              <a:tabLst>
                <a:tab pos="715963" algn="l"/>
              </a:tabLst>
            </a:pPr>
            <a:r>
              <a:rPr lang="zh-CN" altLang="en-US" sz="1600" dirty="0">
                <a:ea typeface="宋体" pitchFamily="2" charset="-122"/>
              </a:rPr>
              <a:t>或：</a:t>
            </a:r>
            <a:r>
              <a:rPr lang="en-US" altLang="zh-CN" sz="1600" dirty="0">
                <a:ea typeface="宋体" pitchFamily="2" charset="-122"/>
              </a:rPr>
              <a:t>pd = (</a:t>
            </a:r>
            <a:r>
              <a:rPr lang="en-US" altLang="zh-CN" sz="1600" dirty="0" err="1">
                <a:ea typeface="宋体" pitchFamily="2" charset="-122"/>
              </a:rPr>
              <a:t>struct</a:t>
            </a:r>
            <a:r>
              <a:rPr lang="en-US" altLang="zh-CN" sz="1600" dirty="0">
                <a:ea typeface="宋体" pitchFamily="2" charset="-122"/>
              </a:rPr>
              <a:t> date *) </a:t>
            </a:r>
            <a:r>
              <a:rPr lang="en-US" altLang="zh-CN" sz="1600" dirty="0" err="1">
                <a:ea typeface="宋体" pitchFamily="2" charset="-122"/>
              </a:rPr>
              <a:t>malloc</a:t>
            </a:r>
            <a:r>
              <a:rPr lang="en-US" altLang="zh-CN" sz="1600" dirty="0">
                <a:ea typeface="宋体" pitchFamily="2" charset="-122"/>
              </a:rPr>
              <a:t>(</a:t>
            </a:r>
            <a:r>
              <a:rPr lang="en-US" altLang="zh-CN" sz="1600" dirty="0" err="1">
                <a:ea typeface="宋体" pitchFamily="2" charset="-122"/>
              </a:rPr>
              <a:t>sizeof</a:t>
            </a:r>
            <a:r>
              <a:rPr lang="en-US" altLang="zh-CN" sz="1600" dirty="0">
                <a:ea typeface="宋体" pitchFamily="2" charset="-122"/>
              </a:rPr>
              <a:t>(</a:t>
            </a:r>
            <a:r>
              <a:rPr lang="en-US" altLang="zh-CN" sz="1600" dirty="0" err="1">
                <a:ea typeface="宋体" pitchFamily="2" charset="-122"/>
              </a:rPr>
              <a:t>struct</a:t>
            </a:r>
            <a:r>
              <a:rPr lang="en-US" altLang="zh-CN" sz="1600" dirty="0">
                <a:ea typeface="宋体" pitchFamily="2" charset="-122"/>
              </a:rPr>
              <a:t> date));	</a:t>
            </a:r>
            <a:r>
              <a:rPr lang="zh-CN" altLang="en-US" sz="1600" dirty="0">
                <a:ea typeface="宋体" pitchFamily="2" charset="-122"/>
              </a:rPr>
              <a:t>（指向一个新的结构空间）</a:t>
            </a:r>
            <a:endParaRPr lang="en-US" altLang="zh-CN" sz="1600" dirty="0">
              <a:ea typeface="宋体" pitchFamily="2" charset="-122"/>
            </a:endParaRPr>
          </a:p>
          <a:p>
            <a:pPr marL="458788" lvl="1" indent="-65088">
              <a:lnSpc>
                <a:spcPts val="1700"/>
              </a:lnSpc>
              <a:spcBef>
                <a:spcPts val="600"/>
              </a:spcBef>
              <a:buNone/>
              <a:tabLst>
                <a:tab pos="715963" algn="l"/>
              </a:tabLst>
            </a:pPr>
            <a:r>
              <a:rPr lang="zh-CN" altLang="en-US" sz="1600" b="1" i="1" dirty="0">
                <a:solidFill>
                  <a:srgbClr val="3333FF"/>
                </a:solidFill>
                <a:ea typeface="宋体" pitchFamily="2" charset="-122"/>
              </a:rPr>
              <a:t>注意：与其它指针变量一样</a:t>
            </a:r>
            <a:r>
              <a:rPr lang="en-US" altLang="zh-CN" sz="1600" b="1" i="1" dirty="0">
                <a:solidFill>
                  <a:srgbClr val="3333FF"/>
                </a:solidFill>
                <a:ea typeface="宋体" pitchFamily="2" charset="-122"/>
              </a:rPr>
              <a:t>, </a:t>
            </a:r>
            <a:r>
              <a:rPr lang="zh-CN" altLang="en-US" sz="1600" b="1" i="1" dirty="0">
                <a:solidFill>
                  <a:srgbClr val="3333FF"/>
                </a:solidFill>
                <a:ea typeface="宋体" pitchFamily="2" charset="-122"/>
              </a:rPr>
              <a:t>定义了</a:t>
            </a:r>
            <a:r>
              <a:rPr lang="en-US" altLang="zh-CN" sz="1600" b="1" i="1" dirty="0">
                <a:solidFill>
                  <a:srgbClr val="3333FF"/>
                </a:solidFill>
                <a:ea typeface="宋体" pitchFamily="2" charset="-122"/>
              </a:rPr>
              <a:t>pd</a:t>
            </a:r>
            <a:r>
              <a:rPr lang="zh-CN" altLang="en-US" sz="1600" b="1" i="1" dirty="0">
                <a:solidFill>
                  <a:srgbClr val="3333FF"/>
                </a:solidFill>
                <a:ea typeface="宋体" pitchFamily="2" charset="-122"/>
              </a:rPr>
              <a:t>并不表示</a:t>
            </a:r>
            <a:r>
              <a:rPr lang="en-US" altLang="zh-CN" sz="1600" b="1" i="1" dirty="0">
                <a:solidFill>
                  <a:srgbClr val="3333FF"/>
                </a:solidFill>
                <a:ea typeface="宋体" pitchFamily="2" charset="-122"/>
              </a:rPr>
              <a:t>pd</a:t>
            </a:r>
            <a:r>
              <a:rPr lang="zh-CN" altLang="en-US" sz="1600" b="1" i="1" dirty="0">
                <a:solidFill>
                  <a:srgbClr val="3333FF"/>
                </a:solidFill>
                <a:ea typeface="宋体" pitchFamily="2" charset="-122"/>
              </a:rPr>
              <a:t>有了它所指对象。</a:t>
            </a:r>
            <a:endParaRPr lang="zh-CN" altLang="en-US" sz="1600" dirty="0">
              <a:ea typeface="宋体" pitchFamily="2" charset="-122"/>
            </a:endParaRPr>
          </a:p>
          <a:p>
            <a:pPr marL="458788" lvl="1" indent="-65088">
              <a:lnSpc>
                <a:spcPts val="1700"/>
              </a:lnSpc>
              <a:spcBef>
                <a:spcPts val="600"/>
              </a:spcBef>
              <a:buNone/>
              <a:tabLst>
                <a:tab pos="715963" algn="l"/>
              </a:tabLst>
            </a:pPr>
            <a:r>
              <a:rPr lang="zh-CN" altLang="en-US" sz="1600" dirty="0">
                <a:ea typeface="宋体" pitchFamily="2" charset="-122"/>
              </a:rPr>
              <a:t>在</a:t>
            </a:r>
            <a:r>
              <a:rPr lang="en-US" altLang="zh-CN" sz="1600" dirty="0">
                <a:ea typeface="宋体" pitchFamily="2" charset="-122"/>
              </a:rPr>
              <a:t>C</a:t>
            </a:r>
            <a:r>
              <a:rPr lang="zh-CN" altLang="en-US" sz="1600" dirty="0">
                <a:ea typeface="宋体" pitchFamily="2" charset="-122"/>
              </a:rPr>
              <a:t>中，运算符</a:t>
            </a:r>
            <a:r>
              <a:rPr lang="en-US" altLang="zh-CN" sz="2000" b="1" dirty="0">
                <a:solidFill>
                  <a:srgbClr val="0033CC"/>
                </a:solidFill>
                <a:ea typeface="宋体" pitchFamily="2" charset="-122"/>
              </a:rPr>
              <a:t>-&gt;</a:t>
            </a:r>
            <a:r>
              <a:rPr lang="zh-CN" altLang="en-US" sz="1600" dirty="0">
                <a:ea typeface="宋体" pitchFamily="2" charset="-122"/>
              </a:rPr>
              <a:t>专门用于存取指向结构的指针所指对象成员，如：</a:t>
            </a:r>
            <a:endParaRPr lang="en-US" altLang="zh-CN" sz="1600" dirty="0">
              <a:ea typeface="宋体" pitchFamily="2" charset="-122"/>
            </a:endParaRPr>
          </a:p>
          <a:p>
            <a:pPr marL="458788" lvl="1" indent="-65088">
              <a:lnSpc>
                <a:spcPts val="1700"/>
              </a:lnSpc>
              <a:spcBef>
                <a:spcPts val="600"/>
              </a:spcBef>
              <a:buNone/>
              <a:tabLst>
                <a:tab pos="715963" algn="l"/>
              </a:tabLst>
            </a:pPr>
            <a:r>
              <a:rPr lang="en-US" altLang="zh-CN" sz="1600" dirty="0">
                <a:ea typeface="宋体" pitchFamily="2" charset="-122"/>
              </a:rPr>
              <a:t>pd-&gt;year = 1958;</a:t>
            </a:r>
          </a:p>
          <a:p>
            <a:pPr marL="458788" lvl="1" indent="-65088">
              <a:lnSpc>
                <a:spcPts val="1700"/>
              </a:lnSpc>
              <a:spcBef>
                <a:spcPts val="600"/>
              </a:spcBef>
              <a:buNone/>
              <a:tabLst>
                <a:tab pos="715963" algn="l"/>
              </a:tabLst>
            </a:pPr>
            <a:r>
              <a:rPr lang="en-US" altLang="zh-CN" sz="1600" dirty="0" err="1">
                <a:ea typeface="宋体" pitchFamily="2" charset="-122"/>
              </a:rPr>
              <a:t>strcpy</a:t>
            </a:r>
            <a:r>
              <a:rPr lang="en-US" altLang="zh-CN" sz="1600" dirty="0">
                <a:ea typeface="宋体" pitchFamily="2" charset="-122"/>
              </a:rPr>
              <a:t>(pd-&gt;</a:t>
            </a:r>
            <a:r>
              <a:rPr lang="en-US" altLang="zh-CN" sz="1600" dirty="0" err="1">
                <a:ea typeface="宋体" pitchFamily="2" charset="-122"/>
              </a:rPr>
              <a:t>mon_name</a:t>
            </a:r>
            <a:r>
              <a:rPr lang="en-US" altLang="zh-CN" sz="1600" dirty="0">
                <a:ea typeface="宋体" pitchFamily="2" charset="-122"/>
              </a:rPr>
              <a:t>, “OCT”); </a:t>
            </a:r>
            <a:r>
              <a:rPr lang="zh-CN" altLang="en-US" sz="1600" dirty="0">
                <a:ea typeface="宋体" pitchFamily="2" charset="-122"/>
              </a:rPr>
              <a:t>等等。</a:t>
            </a:r>
          </a:p>
          <a:p>
            <a:pPr marL="458788" lvl="1" indent="-65088">
              <a:lnSpc>
                <a:spcPts val="1700"/>
              </a:lnSpc>
              <a:spcBef>
                <a:spcPts val="600"/>
              </a:spcBef>
              <a:buNone/>
              <a:tabLst>
                <a:tab pos="715963" algn="l"/>
              </a:tabLst>
            </a:pPr>
            <a:r>
              <a:rPr lang="zh-CN" altLang="en-US" sz="1600" dirty="0">
                <a:ea typeface="宋体" pitchFamily="2" charset="-122"/>
              </a:rPr>
              <a:t>实际上，</a:t>
            </a:r>
            <a:r>
              <a:rPr lang="en-US" altLang="zh-CN" sz="1600" dirty="0">
                <a:ea typeface="宋体" pitchFamily="2" charset="-122"/>
              </a:rPr>
              <a:t>pd-&gt;year</a:t>
            </a:r>
            <a:r>
              <a:rPr lang="zh-CN" altLang="en-US" sz="1600" dirty="0">
                <a:ea typeface="宋体" pitchFamily="2" charset="-122"/>
              </a:rPr>
              <a:t>与</a:t>
            </a:r>
            <a:r>
              <a:rPr lang="en-US" altLang="zh-CN" sz="1600" dirty="0">
                <a:ea typeface="宋体" pitchFamily="2" charset="-122"/>
              </a:rPr>
              <a:t>(*pd).year </a:t>
            </a:r>
            <a:r>
              <a:rPr lang="zh-CN" altLang="en-US" sz="1600" dirty="0">
                <a:ea typeface="宋体" pitchFamily="2" charset="-122"/>
              </a:rPr>
              <a:t>是完全等价的，这是由于在</a:t>
            </a:r>
            <a:r>
              <a:rPr lang="en-US" altLang="zh-CN" sz="1600" dirty="0">
                <a:ea typeface="宋体" pitchFamily="2" charset="-122"/>
              </a:rPr>
              <a:t>C</a:t>
            </a:r>
            <a:r>
              <a:rPr lang="zh-CN" altLang="en-US" sz="1600" dirty="0">
                <a:ea typeface="宋体" pitchFamily="2" charset="-122"/>
              </a:rPr>
              <a:t>语言中指向结构的指针使用非常频繁，因此，特为此设立了一个新运算符（</a:t>
            </a:r>
            <a:r>
              <a:rPr lang="en-US" altLang="zh-CN" sz="1600" dirty="0">
                <a:ea typeface="宋体" pitchFamily="2" charset="-122"/>
              </a:rPr>
              <a:t>-&gt;</a:t>
            </a:r>
            <a:r>
              <a:rPr lang="zh-CN" altLang="en-US" sz="1600" dirty="0">
                <a:ea typeface="宋体" pitchFamily="2" charset="-122"/>
              </a:rPr>
              <a:t>）。</a:t>
            </a:r>
          </a:p>
        </p:txBody>
      </p:sp>
      <p:sp>
        <p:nvSpPr>
          <p:cNvPr id="84994" name="页脚占位符 3"/>
          <p:cNvSpPr>
            <a:spLocks noGrp="1"/>
          </p:cNvSpPr>
          <p:nvPr>
            <p:ph type="ftr" sz="quarter" idx="11"/>
          </p:nvPr>
        </p:nvSpPr>
        <p:spPr>
          <a:noFill/>
        </p:spPr>
        <p:txBody>
          <a:bodyPr/>
          <a:lstStyle/>
          <a:p>
            <a:r>
              <a:rPr lang="en-US" altLang="zh-CN"/>
              <a:t>构造类型 – 数组和指针</a:t>
            </a:r>
          </a:p>
        </p:txBody>
      </p:sp>
      <p:sp>
        <p:nvSpPr>
          <p:cNvPr id="84995" name="灯片编号占位符 4"/>
          <p:cNvSpPr>
            <a:spLocks noGrp="1"/>
          </p:cNvSpPr>
          <p:nvPr>
            <p:ph type="sldNum" sz="quarter" idx="12"/>
          </p:nvPr>
        </p:nvSpPr>
        <p:spPr>
          <a:noFill/>
        </p:spPr>
        <p:txBody>
          <a:bodyPr/>
          <a:lstStyle/>
          <a:p>
            <a:fld id="{57DD9CFD-E667-442F-8855-D5E5543E7E8F}" type="slidenum">
              <a:rPr lang="en-US" altLang="zh-CN" smtClean="0"/>
              <a:pPr/>
              <a:t>109</a:t>
            </a:fld>
            <a:endParaRPr lang="en-US" altLang="zh-CN"/>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zh-CN" altLang="en-US">
                <a:ea typeface="宋体" pitchFamily="2" charset="-122"/>
              </a:rPr>
              <a:t>字符数组</a:t>
            </a:r>
          </a:p>
        </p:txBody>
      </p:sp>
      <p:sp>
        <p:nvSpPr>
          <p:cNvPr id="45061" name="Rectangle 3"/>
          <p:cNvSpPr>
            <a:spLocks noGrp="1" noChangeArrowheads="1"/>
          </p:cNvSpPr>
          <p:nvPr>
            <p:ph idx="1"/>
          </p:nvPr>
        </p:nvSpPr>
        <p:spPr/>
        <p:txBody>
          <a:bodyPr/>
          <a:lstStyle/>
          <a:p>
            <a:pPr lvl="1">
              <a:lnSpc>
                <a:spcPct val="70000"/>
              </a:lnSpc>
              <a:buFont typeface="Wingdings" pitchFamily="2" charset="2"/>
              <a:buNone/>
            </a:pPr>
            <a:r>
              <a:rPr lang="zh-CN" altLang="en-US" sz="2000" dirty="0">
                <a:ea typeface="宋体" pitchFamily="2" charset="-122"/>
              </a:rPr>
              <a:t>数组元素的类型是</a:t>
            </a:r>
            <a:r>
              <a:rPr lang="en-US" altLang="zh-CN" sz="2000" dirty="0">
                <a:ea typeface="宋体" pitchFamily="2" charset="-122"/>
              </a:rPr>
              <a:t>char</a:t>
            </a:r>
            <a:r>
              <a:rPr lang="zh-CN" altLang="en-US" sz="2000" dirty="0">
                <a:ea typeface="宋体" pitchFamily="2" charset="-122"/>
              </a:rPr>
              <a:t>。</a:t>
            </a:r>
          </a:p>
          <a:p>
            <a:pPr lvl="1">
              <a:lnSpc>
                <a:spcPct val="70000"/>
              </a:lnSpc>
              <a:buFont typeface="Wingdings" pitchFamily="2" charset="2"/>
              <a:buNone/>
            </a:pPr>
            <a:r>
              <a:rPr lang="en-US" altLang="zh-CN" sz="2000" dirty="0">
                <a:latin typeface="+mn-ea"/>
                <a:ea typeface="+mn-ea"/>
              </a:rPr>
              <a:t>char </a:t>
            </a:r>
            <a:r>
              <a:rPr lang="en-US" altLang="zh-CN" sz="2000" dirty="0" err="1">
                <a:latin typeface="+mn-ea"/>
                <a:ea typeface="+mn-ea"/>
              </a:rPr>
              <a:t>mes</a:t>
            </a:r>
            <a:r>
              <a:rPr lang="en-US" altLang="zh-CN" sz="2000" dirty="0">
                <a:latin typeface="+mn-ea"/>
                <a:ea typeface="+mn-ea"/>
              </a:rPr>
              <a:t>[ ] = “C Language”;</a:t>
            </a:r>
          </a:p>
          <a:p>
            <a:pPr lvl="1">
              <a:lnSpc>
                <a:spcPct val="70000"/>
              </a:lnSpc>
              <a:buFont typeface="Wingdings" pitchFamily="2" charset="2"/>
              <a:buNone/>
            </a:pPr>
            <a:r>
              <a:rPr lang="en-US" altLang="zh-CN" sz="2000" dirty="0">
                <a:latin typeface="+mn-ea"/>
                <a:ea typeface="+mn-ea"/>
              </a:rPr>
              <a:t>char line[100] = “Programming”;</a:t>
            </a:r>
          </a:p>
          <a:p>
            <a:pPr>
              <a:lnSpc>
                <a:spcPct val="70000"/>
              </a:lnSpc>
              <a:buFont typeface="Wingdings" pitchFamily="2" charset="2"/>
              <a:buNone/>
            </a:pPr>
            <a:r>
              <a:rPr lang="en-US" altLang="zh-CN" sz="2000" b="0" dirty="0">
                <a:ea typeface="宋体" pitchFamily="2" charset="-122"/>
              </a:rPr>
              <a:t> </a:t>
            </a:r>
          </a:p>
          <a:p>
            <a:pPr>
              <a:lnSpc>
                <a:spcPct val="70000"/>
              </a:lnSpc>
              <a:buFont typeface="Wingdings" pitchFamily="2" charset="2"/>
              <a:buNone/>
            </a:pPr>
            <a:r>
              <a:rPr lang="zh-CN" altLang="en-US" sz="2000" b="0" dirty="0">
                <a:ea typeface="宋体" pitchFamily="2" charset="-122"/>
              </a:rPr>
              <a:t>字符数组有如下特点：</a:t>
            </a:r>
          </a:p>
          <a:p>
            <a:pPr lvl="1">
              <a:lnSpc>
                <a:spcPct val="100000"/>
              </a:lnSpc>
            </a:pPr>
            <a:r>
              <a:rPr lang="zh-CN" altLang="en-US" sz="2000" dirty="0">
                <a:ea typeface="宋体" pitchFamily="2" charset="-122"/>
              </a:rPr>
              <a:t>数组元素跟一般变量一样可赋值、比较、计算等。</a:t>
            </a:r>
          </a:p>
          <a:p>
            <a:pPr lvl="1">
              <a:lnSpc>
                <a:spcPct val="100000"/>
              </a:lnSpc>
            </a:pPr>
            <a:r>
              <a:rPr lang="zh-CN" altLang="en-US" sz="2000" dirty="0">
                <a:ea typeface="宋体" pitchFamily="2" charset="-122"/>
              </a:rPr>
              <a:t>数组下标也是从</a:t>
            </a:r>
            <a:r>
              <a:rPr lang="en-US" altLang="zh-CN" sz="2000" dirty="0">
                <a:ea typeface="宋体" pitchFamily="2" charset="-122"/>
              </a:rPr>
              <a:t>0 ~ N-1</a:t>
            </a:r>
            <a:r>
              <a:rPr lang="zh-CN" altLang="en-US" sz="2000" dirty="0">
                <a:ea typeface="宋体" pitchFamily="2" charset="-122"/>
              </a:rPr>
              <a:t>（</a:t>
            </a:r>
            <a:r>
              <a:rPr lang="en-US" altLang="zh-CN" sz="2000" dirty="0">
                <a:ea typeface="宋体" pitchFamily="2" charset="-122"/>
              </a:rPr>
              <a:t>N</a:t>
            </a:r>
            <a:r>
              <a:rPr lang="zh-CN" altLang="en-US" sz="2000" dirty="0">
                <a:ea typeface="宋体" pitchFamily="2" charset="-122"/>
              </a:rPr>
              <a:t>为数组长度）。</a:t>
            </a:r>
          </a:p>
          <a:p>
            <a:pPr lvl="1">
              <a:lnSpc>
                <a:spcPct val="100000"/>
              </a:lnSpc>
            </a:pPr>
            <a:r>
              <a:rPr lang="zh-CN" altLang="en-US" sz="2000" dirty="0">
                <a:ea typeface="宋体" pitchFamily="2" charset="-122"/>
              </a:rPr>
              <a:t>字符数组长度可以显式给出，也可以隐式得到。</a:t>
            </a:r>
          </a:p>
          <a:p>
            <a:pPr lvl="1">
              <a:lnSpc>
                <a:spcPct val="100000"/>
              </a:lnSpc>
            </a:pPr>
            <a:r>
              <a:rPr lang="zh-CN" altLang="en-US" sz="2000" dirty="0">
                <a:ea typeface="宋体" pitchFamily="2" charset="-122"/>
              </a:rPr>
              <a:t>由双引号括起来的的字符串常量具有静态字符串数组类型。</a:t>
            </a:r>
          </a:p>
          <a:p>
            <a:pPr lvl="1">
              <a:lnSpc>
                <a:spcPct val="100000"/>
              </a:lnSpc>
            </a:pPr>
            <a:r>
              <a:rPr lang="zh-CN" altLang="en-US" sz="2000" dirty="0">
                <a:ea typeface="宋体" pitchFamily="2" charset="-122"/>
              </a:rPr>
              <a:t>用字符串常量对数组初始化时，编译程序以</a:t>
            </a:r>
            <a:r>
              <a:rPr lang="en-US" altLang="zh-CN" sz="2000" dirty="0">
                <a:ea typeface="宋体" pitchFamily="2" charset="-122"/>
              </a:rPr>
              <a:t>\0</a:t>
            </a:r>
            <a:r>
              <a:rPr lang="zh-CN" altLang="en-US" sz="2000" dirty="0">
                <a:ea typeface="宋体" pitchFamily="2" charset="-122"/>
              </a:rPr>
              <a:t>作为结束这个数组。因此，</a:t>
            </a:r>
            <a:r>
              <a:rPr lang="zh-CN" altLang="en-US" sz="2000" b="1" dirty="0">
                <a:solidFill>
                  <a:srgbClr val="0000CC"/>
                </a:solidFill>
                <a:ea typeface="宋体" pitchFamily="2" charset="-122"/>
              </a:rPr>
              <a:t>用字符数组来存放字符串时，数组长度要比字符串长度多</a:t>
            </a:r>
            <a:r>
              <a:rPr lang="en-US" altLang="zh-CN" sz="2000" b="1" dirty="0">
                <a:solidFill>
                  <a:srgbClr val="0000CC"/>
                </a:solidFill>
                <a:ea typeface="宋体" pitchFamily="2" charset="-122"/>
              </a:rPr>
              <a:t>1</a:t>
            </a:r>
            <a:r>
              <a:rPr lang="zh-CN" altLang="en-US" sz="2000" dirty="0">
                <a:ea typeface="宋体" pitchFamily="2" charset="-122"/>
              </a:rPr>
              <a:t>。</a:t>
            </a:r>
          </a:p>
          <a:p>
            <a:pPr>
              <a:lnSpc>
                <a:spcPct val="70000"/>
              </a:lnSpc>
            </a:pPr>
            <a:endParaRPr lang="en-US" altLang="zh-CN" sz="2000" dirty="0">
              <a:ea typeface="宋体" pitchFamily="2" charset="-122"/>
            </a:endParaRPr>
          </a:p>
        </p:txBody>
      </p:sp>
      <p:sp>
        <p:nvSpPr>
          <p:cNvPr id="45058" name="页脚占位符 3"/>
          <p:cNvSpPr>
            <a:spLocks noGrp="1"/>
          </p:cNvSpPr>
          <p:nvPr>
            <p:ph type="ftr" sz="quarter" idx="11"/>
          </p:nvPr>
        </p:nvSpPr>
        <p:spPr>
          <a:noFill/>
        </p:spPr>
        <p:txBody>
          <a:bodyPr/>
          <a:lstStyle/>
          <a:p>
            <a:r>
              <a:rPr lang="en-US" altLang="zh-CN"/>
              <a:t>C程序设计基础(二)</a:t>
            </a:r>
          </a:p>
        </p:txBody>
      </p:sp>
      <p:sp>
        <p:nvSpPr>
          <p:cNvPr id="45059" name="灯片编号占位符 4"/>
          <p:cNvSpPr>
            <a:spLocks noGrp="1"/>
          </p:cNvSpPr>
          <p:nvPr>
            <p:ph type="sldNum" sz="quarter" idx="12"/>
          </p:nvPr>
        </p:nvSpPr>
        <p:spPr>
          <a:noFill/>
        </p:spPr>
        <p:txBody>
          <a:bodyPr/>
          <a:lstStyle/>
          <a:p>
            <a:fld id="{FBA3B246-4D91-45F7-8F0A-6EAA2284C8C7}" type="slidenum">
              <a:rPr lang="en-US" altLang="zh-CN" smtClean="0"/>
              <a:pPr/>
              <a:t>11</a:t>
            </a:fld>
            <a:endParaRPr lang="en-US" altLang="zh-CN"/>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6021" name="Rectangle 3"/>
          <p:cNvSpPr>
            <a:spLocks noGrp="1" noChangeArrowheads="1"/>
          </p:cNvSpPr>
          <p:nvPr>
            <p:ph idx="1"/>
          </p:nvPr>
        </p:nvSpPr>
        <p:spPr/>
        <p:txBody>
          <a:bodyPr/>
          <a:lstStyle/>
          <a:p>
            <a:r>
              <a:rPr lang="zh-CN" altLang="en-US" dirty="0">
                <a:ea typeface="宋体" pitchFamily="2" charset="-122"/>
              </a:rPr>
              <a:t>结构变量可进行如下操作：</a:t>
            </a:r>
          </a:p>
          <a:p>
            <a:pPr lvl="1"/>
            <a:r>
              <a:rPr lang="zh-CN" altLang="en-US" dirty="0">
                <a:ea typeface="宋体" pitchFamily="2" charset="-122"/>
              </a:rPr>
              <a:t>访问结构成员</a:t>
            </a:r>
            <a:r>
              <a:rPr lang="en-US" altLang="zh-CN" dirty="0">
                <a:ea typeface="宋体" pitchFamily="2" charset="-122"/>
              </a:rPr>
              <a:t>, </a:t>
            </a:r>
            <a:r>
              <a:rPr lang="zh-CN" altLang="en-US" dirty="0">
                <a:ea typeface="宋体" pitchFamily="2" charset="-122"/>
              </a:rPr>
              <a:t>如</a:t>
            </a:r>
            <a:r>
              <a:rPr lang="en-US" altLang="zh-CN" dirty="0">
                <a:ea typeface="宋体" pitchFamily="2" charset="-122"/>
              </a:rPr>
              <a:t>: emp.name</a:t>
            </a:r>
          </a:p>
          <a:p>
            <a:pPr lvl="1"/>
            <a:r>
              <a:rPr lang="zh-CN" altLang="en-US" dirty="0">
                <a:ea typeface="宋体" pitchFamily="2" charset="-122"/>
              </a:rPr>
              <a:t>作为一个整体复制、赋值</a:t>
            </a:r>
            <a:r>
              <a:rPr lang="en-US" altLang="zh-CN" dirty="0">
                <a:ea typeface="宋体" pitchFamily="2" charset="-122"/>
              </a:rPr>
              <a:t>, </a:t>
            </a:r>
            <a:r>
              <a:rPr lang="zh-CN" altLang="en-US" dirty="0">
                <a:ea typeface="宋体" pitchFamily="2" charset="-122"/>
              </a:rPr>
              <a:t>如</a:t>
            </a:r>
            <a:r>
              <a:rPr lang="en-US" altLang="zh-CN" dirty="0">
                <a:ea typeface="宋体" pitchFamily="2" charset="-122"/>
              </a:rPr>
              <a:t>:</a:t>
            </a:r>
          </a:p>
          <a:p>
            <a:pPr lvl="2">
              <a:buNone/>
            </a:pPr>
            <a:r>
              <a:rPr lang="en-US" altLang="zh-CN" sz="1800" dirty="0" err="1">
                <a:ea typeface="宋体" pitchFamily="2" charset="-122"/>
              </a:rPr>
              <a:t>struct</a:t>
            </a:r>
            <a:r>
              <a:rPr lang="en-US" altLang="zh-CN" sz="1800" dirty="0">
                <a:ea typeface="宋体" pitchFamily="2" charset="-122"/>
              </a:rPr>
              <a:t> person e1, </a:t>
            </a:r>
            <a:r>
              <a:rPr lang="en-US" altLang="zh-CN" sz="1800" dirty="0" err="1">
                <a:ea typeface="宋体" pitchFamily="2" charset="-122"/>
              </a:rPr>
              <a:t>emp</a:t>
            </a:r>
            <a:r>
              <a:rPr lang="en-US" altLang="zh-CN" sz="1800" dirty="0">
                <a:ea typeface="宋体" pitchFamily="2" charset="-122"/>
              </a:rPr>
              <a:t> ;</a:t>
            </a:r>
          </a:p>
          <a:p>
            <a:pPr lvl="2">
              <a:buNone/>
            </a:pPr>
            <a:r>
              <a:rPr lang="en-US" altLang="zh-CN" sz="1800" dirty="0">
                <a:ea typeface="宋体" pitchFamily="2" charset="-122"/>
              </a:rPr>
              <a:t>…</a:t>
            </a:r>
          </a:p>
          <a:p>
            <a:pPr lvl="2">
              <a:buNone/>
            </a:pPr>
            <a:r>
              <a:rPr lang="en-US" altLang="zh-CN" sz="1800" dirty="0">
                <a:ea typeface="宋体" pitchFamily="2" charset="-122"/>
              </a:rPr>
              <a:t>e1 = </a:t>
            </a:r>
            <a:r>
              <a:rPr lang="en-US" altLang="zh-CN" sz="1800" dirty="0" err="1">
                <a:ea typeface="宋体" pitchFamily="2" charset="-122"/>
              </a:rPr>
              <a:t>emp</a:t>
            </a:r>
            <a:r>
              <a:rPr lang="en-US" altLang="zh-CN" sz="1800" dirty="0">
                <a:ea typeface="宋体" pitchFamily="2" charset="-122"/>
              </a:rPr>
              <a:t>;</a:t>
            </a:r>
          </a:p>
          <a:p>
            <a:pPr lvl="1"/>
            <a:r>
              <a:rPr lang="zh-CN" altLang="en-US" dirty="0">
                <a:ea typeface="宋体" pitchFamily="2" charset="-122"/>
              </a:rPr>
              <a:t>取地址运算（</a:t>
            </a:r>
            <a:r>
              <a:rPr lang="en-US" altLang="zh-CN" dirty="0">
                <a:ea typeface="宋体" pitchFamily="2" charset="-122"/>
              </a:rPr>
              <a:t>&amp;</a:t>
            </a:r>
            <a:r>
              <a:rPr lang="zh-CN" altLang="en-US" dirty="0">
                <a:ea typeface="宋体" pitchFamily="2" charset="-122"/>
              </a:rPr>
              <a:t>）</a:t>
            </a:r>
            <a:r>
              <a:rPr lang="en-US" altLang="zh-CN" dirty="0">
                <a:ea typeface="宋体" pitchFamily="2" charset="-122"/>
              </a:rPr>
              <a:t>, </a:t>
            </a:r>
            <a:r>
              <a:rPr lang="zh-CN" altLang="en-US" dirty="0">
                <a:ea typeface="宋体" pitchFamily="2" charset="-122"/>
              </a:rPr>
              <a:t>如</a:t>
            </a:r>
            <a:r>
              <a:rPr lang="en-US" altLang="zh-CN" dirty="0">
                <a:ea typeface="宋体" pitchFamily="2" charset="-122"/>
              </a:rPr>
              <a:t>: </a:t>
            </a:r>
          </a:p>
          <a:p>
            <a:pPr lvl="2">
              <a:buNone/>
            </a:pPr>
            <a:r>
              <a:rPr lang="en-US" altLang="zh-CN" dirty="0" err="1">
                <a:ea typeface="宋体" pitchFamily="2" charset="-122"/>
              </a:rPr>
              <a:t>struct</a:t>
            </a:r>
            <a:r>
              <a:rPr lang="en-US" altLang="zh-CN" dirty="0">
                <a:ea typeface="宋体" pitchFamily="2" charset="-122"/>
              </a:rPr>
              <a:t> date d, *pd;</a:t>
            </a:r>
          </a:p>
          <a:p>
            <a:pPr lvl="2">
              <a:buNone/>
            </a:pPr>
            <a:r>
              <a:rPr lang="en-US" altLang="zh-CN" dirty="0">
                <a:ea typeface="宋体" pitchFamily="2" charset="-122"/>
              </a:rPr>
              <a:t>pd = &amp;d;</a:t>
            </a:r>
          </a:p>
        </p:txBody>
      </p:sp>
      <p:sp>
        <p:nvSpPr>
          <p:cNvPr id="86018" name="页脚占位符 3"/>
          <p:cNvSpPr>
            <a:spLocks noGrp="1"/>
          </p:cNvSpPr>
          <p:nvPr>
            <p:ph type="ftr" sz="quarter" idx="11"/>
          </p:nvPr>
        </p:nvSpPr>
        <p:spPr>
          <a:noFill/>
        </p:spPr>
        <p:txBody>
          <a:bodyPr/>
          <a:lstStyle/>
          <a:p>
            <a:r>
              <a:rPr lang="en-US" altLang="zh-CN"/>
              <a:t>构造类型 – 数组和指针</a:t>
            </a:r>
          </a:p>
        </p:txBody>
      </p:sp>
      <p:sp>
        <p:nvSpPr>
          <p:cNvPr id="86019" name="灯片编号占位符 4"/>
          <p:cNvSpPr>
            <a:spLocks noGrp="1"/>
          </p:cNvSpPr>
          <p:nvPr>
            <p:ph type="sldNum" sz="quarter" idx="12"/>
          </p:nvPr>
        </p:nvSpPr>
        <p:spPr>
          <a:noFill/>
        </p:spPr>
        <p:txBody>
          <a:bodyPr/>
          <a:lstStyle/>
          <a:p>
            <a:fld id="{DB00FF35-D01C-4110-B418-B3DC2E3D544A}" type="slidenum">
              <a:rPr lang="en-US" altLang="zh-CN" smtClean="0"/>
              <a:pPr/>
              <a:t>110</a:t>
            </a:fld>
            <a:endParaRPr lang="en-US" altLang="zh-CN"/>
          </a:p>
        </p:txBody>
      </p:sp>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7045" name="Rectangle 3"/>
          <p:cNvSpPr>
            <a:spLocks noGrp="1" noChangeArrowheads="1"/>
          </p:cNvSpPr>
          <p:nvPr>
            <p:ph idx="1"/>
          </p:nvPr>
        </p:nvSpPr>
        <p:spPr>
          <a:xfrm>
            <a:off x="842229" y="1240971"/>
            <a:ext cx="7698556" cy="5111750"/>
          </a:xfrm>
        </p:spPr>
        <p:txBody>
          <a:bodyPr/>
          <a:lstStyle/>
          <a:p>
            <a:pPr>
              <a:lnSpc>
                <a:spcPct val="70000"/>
              </a:lnSpc>
              <a:buFont typeface="Wingdings" pitchFamily="2" charset="2"/>
              <a:buNone/>
            </a:pPr>
            <a:r>
              <a:rPr lang="zh-CN" altLang="en-US" sz="1600" dirty="0">
                <a:ea typeface="宋体" pitchFamily="2" charset="-122"/>
              </a:rPr>
              <a:t>例：复数（加）运算</a:t>
            </a:r>
          </a:p>
          <a:p>
            <a:pPr lvl="1">
              <a:lnSpc>
                <a:spcPct val="100000"/>
              </a:lnSpc>
              <a:buFont typeface="Wingdings" pitchFamily="2" charset="2"/>
              <a:buNone/>
            </a:pPr>
            <a:r>
              <a:rPr lang="en-US" altLang="zh-CN" sz="1600" dirty="0">
                <a:ea typeface="宋体" pitchFamily="2" charset="-122"/>
              </a:rPr>
              <a:t>#include &lt;</a:t>
            </a:r>
            <a:r>
              <a:rPr lang="en-US" altLang="zh-CN" sz="1600" dirty="0" err="1">
                <a:ea typeface="宋体" pitchFamily="2" charset="-122"/>
              </a:rPr>
              <a:t>stdio.h</a:t>
            </a:r>
            <a:r>
              <a:rPr lang="en-US" altLang="zh-CN" sz="1600" dirty="0">
                <a:ea typeface="宋体" pitchFamily="2" charset="-122"/>
              </a:rPr>
              <a:t>&gt;</a:t>
            </a:r>
          </a:p>
          <a:p>
            <a:pPr lvl="1">
              <a:lnSpc>
                <a:spcPct val="100000"/>
              </a:lnSpc>
              <a:buFont typeface="Wingdings" pitchFamily="2" charset="2"/>
              <a:buNone/>
            </a:pPr>
            <a:r>
              <a:rPr lang="en-US" altLang="zh-CN" sz="1600" dirty="0" err="1">
                <a:ea typeface="宋体" pitchFamily="2" charset="-122"/>
              </a:rPr>
              <a:t>struct</a:t>
            </a:r>
            <a:r>
              <a:rPr lang="en-US" altLang="zh-CN" sz="1600" dirty="0">
                <a:ea typeface="宋体" pitchFamily="2" charset="-122"/>
              </a:rPr>
              <a:t> complex {</a:t>
            </a:r>
          </a:p>
          <a:p>
            <a:pPr lvl="1">
              <a:lnSpc>
                <a:spcPct val="100000"/>
              </a:lnSpc>
              <a:buFont typeface="Wingdings" pitchFamily="2" charset="2"/>
              <a:buNone/>
            </a:pPr>
            <a:r>
              <a:rPr lang="en-US" altLang="zh-CN" sz="1600" dirty="0">
                <a:ea typeface="宋体" pitchFamily="2" charset="-122"/>
              </a:rPr>
              <a:t>    float  real;</a:t>
            </a:r>
          </a:p>
          <a:p>
            <a:pPr lvl="1">
              <a:lnSpc>
                <a:spcPct val="100000"/>
              </a:lnSpc>
              <a:buFont typeface="Wingdings" pitchFamily="2" charset="2"/>
              <a:buNone/>
            </a:pPr>
            <a:r>
              <a:rPr lang="en-US" altLang="zh-CN" sz="1600" dirty="0">
                <a:ea typeface="宋体" pitchFamily="2" charset="-122"/>
              </a:rPr>
              <a:t>    float  </a:t>
            </a:r>
            <a:r>
              <a:rPr lang="en-US" altLang="zh-CN" sz="1600" dirty="0" err="1">
                <a:ea typeface="宋体" pitchFamily="2" charset="-122"/>
              </a:rPr>
              <a:t>imag</a:t>
            </a:r>
            <a:r>
              <a:rPr lang="en-US" altLang="zh-CN" sz="1600" dirty="0">
                <a:ea typeface="宋体" pitchFamily="2" charset="-122"/>
              </a:rPr>
              <a:t>;</a:t>
            </a:r>
          </a:p>
          <a:p>
            <a:pPr lvl="1">
              <a:lnSpc>
                <a:spcPct val="100000"/>
              </a:lnSpc>
              <a:buFont typeface="Wingdings" pitchFamily="2" charset="2"/>
              <a:buNone/>
            </a:pPr>
            <a:r>
              <a:rPr lang="en-US" altLang="zh-CN" sz="1600" dirty="0">
                <a:ea typeface="宋体" pitchFamily="2" charset="-122"/>
              </a:rPr>
              <a:t>};</a:t>
            </a:r>
          </a:p>
          <a:p>
            <a:pPr lvl="1">
              <a:lnSpc>
                <a:spcPct val="100000"/>
              </a:lnSpc>
              <a:buFont typeface="Wingdings" pitchFamily="2" charset="2"/>
              <a:buNone/>
            </a:pPr>
            <a:r>
              <a:rPr lang="en-US" altLang="zh-CN" sz="1600" dirty="0" err="1">
                <a:ea typeface="宋体" pitchFamily="2" charset="-122"/>
              </a:rPr>
              <a:t>struct</a:t>
            </a:r>
            <a:r>
              <a:rPr lang="en-US" altLang="zh-CN" sz="1600" dirty="0">
                <a:ea typeface="宋体" pitchFamily="2" charset="-122"/>
              </a:rPr>
              <a:t> complex </a:t>
            </a:r>
            <a:r>
              <a:rPr lang="en-US" altLang="zh-CN" sz="1600" dirty="0" err="1">
                <a:ea typeface="宋体" pitchFamily="2" charset="-122"/>
              </a:rPr>
              <a:t>addComplex</a:t>
            </a:r>
            <a:r>
              <a:rPr lang="en-US" altLang="zh-CN" sz="1600" dirty="0">
                <a:ea typeface="宋体" pitchFamily="2" charset="-122"/>
              </a:rPr>
              <a:t>(</a:t>
            </a:r>
            <a:r>
              <a:rPr lang="en-US" altLang="zh-CN" sz="1600" dirty="0" err="1">
                <a:ea typeface="宋体" pitchFamily="2" charset="-122"/>
              </a:rPr>
              <a:t>struct</a:t>
            </a:r>
            <a:r>
              <a:rPr lang="en-US" altLang="zh-CN" sz="1600" dirty="0">
                <a:ea typeface="宋体" pitchFamily="2" charset="-122"/>
              </a:rPr>
              <a:t> complex c1, </a:t>
            </a:r>
            <a:r>
              <a:rPr lang="en-US" altLang="zh-CN" sz="1600" dirty="0" err="1">
                <a:ea typeface="宋体" pitchFamily="2" charset="-122"/>
              </a:rPr>
              <a:t>struct</a:t>
            </a:r>
            <a:r>
              <a:rPr lang="en-US" altLang="zh-CN" sz="1600" dirty="0">
                <a:ea typeface="宋体" pitchFamily="2" charset="-122"/>
              </a:rPr>
              <a:t> complex c2);</a:t>
            </a:r>
          </a:p>
          <a:p>
            <a:pPr lvl="1">
              <a:lnSpc>
                <a:spcPct val="100000"/>
              </a:lnSpc>
              <a:buFont typeface="Wingdings" pitchFamily="2" charset="2"/>
              <a:buNone/>
            </a:pPr>
            <a:r>
              <a:rPr lang="en-US" altLang="zh-CN" sz="1600" dirty="0" err="1">
                <a:ea typeface="宋体" pitchFamily="2" charset="-122"/>
              </a:rPr>
              <a:t>int</a:t>
            </a:r>
            <a:r>
              <a:rPr lang="en-US" altLang="zh-CN" sz="1600" dirty="0">
                <a:ea typeface="宋体" pitchFamily="2" charset="-122"/>
              </a:rPr>
              <a:t> main()</a:t>
            </a:r>
          </a:p>
          <a:p>
            <a:pPr lvl="1">
              <a:lnSpc>
                <a:spcPct val="100000"/>
              </a:lnSpc>
              <a:buFont typeface="Wingdings" pitchFamily="2" charset="2"/>
              <a:buNone/>
            </a:pPr>
            <a:r>
              <a:rPr lang="en-US" altLang="zh-CN" sz="1600" dirty="0">
                <a:ea typeface="宋体" pitchFamily="2" charset="-122"/>
              </a:rPr>
              <a:t>{</a:t>
            </a:r>
          </a:p>
          <a:p>
            <a:pPr lvl="1">
              <a:lnSpc>
                <a:spcPct val="100000"/>
              </a:lnSpc>
              <a:buFont typeface="Wingdings" pitchFamily="2" charset="2"/>
              <a:buNone/>
            </a:pPr>
            <a:r>
              <a:rPr lang="en-US" altLang="zh-CN" sz="1600" dirty="0">
                <a:ea typeface="宋体" pitchFamily="2" charset="-122"/>
              </a:rPr>
              <a:t>    </a:t>
            </a:r>
            <a:r>
              <a:rPr lang="en-US" altLang="zh-CN" sz="1600" dirty="0" err="1">
                <a:ea typeface="宋体" pitchFamily="2" charset="-122"/>
              </a:rPr>
              <a:t>struct</a:t>
            </a:r>
            <a:r>
              <a:rPr lang="en-US" altLang="zh-CN" sz="1600" dirty="0">
                <a:ea typeface="宋体" pitchFamily="2" charset="-122"/>
              </a:rPr>
              <a:t> complex c1, c2, c3;</a:t>
            </a:r>
          </a:p>
          <a:p>
            <a:pPr lvl="1">
              <a:lnSpc>
                <a:spcPct val="100000"/>
              </a:lnSpc>
              <a:buFont typeface="Wingdings" pitchFamily="2" charset="2"/>
              <a:buNone/>
            </a:pPr>
            <a:r>
              <a:rPr lang="en-US" altLang="zh-CN" sz="1600" dirty="0">
                <a:ea typeface="宋体" pitchFamily="2" charset="-122"/>
              </a:rPr>
              <a:t>    </a:t>
            </a:r>
            <a:r>
              <a:rPr lang="en-US" altLang="zh-CN" sz="1600" dirty="0" err="1">
                <a:ea typeface="宋体" pitchFamily="2" charset="-122"/>
              </a:rPr>
              <a:t>scanf</a:t>
            </a:r>
            <a:r>
              <a:rPr lang="en-US" altLang="zh-CN" sz="1600" dirty="0">
                <a:ea typeface="宋体" pitchFamily="2" charset="-122"/>
              </a:rPr>
              <a:t>(“%f %f %f %f”, &amp;c1.real, &amp;c1.imag,&amp;c2.real, &amp;c2.imag);</a:t>
            </a:r>
          </a:p>
          <a:p>
            <a:pPr lvl="1">
              <a:lnSpc>
                <a:spcPct val="100000"/>
              </a:lnSpc>
              <a:buFont typeface="Wingdings" pitchFamily="2" charset="2"/>
              <a:buNone/>
            </a:pPr>
            <a:r>
              <a:rPr lang="en-US" altLang="zh-CN" sz="1600" dirty="0">
                <a:ea typeface="宋体" pitchFamily="2" charset="-122"/>
              </a:rPr>
              <a:t>    c3 = </a:t>
            </a:r>
            <a:r>
              <a:rPr lang="en-US" altLang="zh-CN" sz="1600" dirty="0" err="1">
                <a:ea typeface="宋体" pitchFamily="2" charset="-122"/>
              </a:rPr>
              <a:t>addComplex</a:t>
            </a:r>
            <a:r>
              <a:rPr lang="en-US" altLang="zh-CN" sz="1600" dirty="0">
                <a:ea typeface="宋体" pitchFamily="2" charset="-122"/>
              </a:rPr>
              <a:t>(c1, c2);</a:t>
            </a:r>
          </a:p>
          <a:p>
            <a:pPr lvl="1">
              <a:lnSpc>
                <a:spcPct val="100000"/>
              </a:lnSpc>
              <a:buFont typeface="Wingdings" pitchFamily="2" charset="2"/>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(“(%.2f, %.2f) + (%.2f, %.2f) = (%.2f, %.2f)\n”, c1.real, c1.imag, c2.real, c2.imag, c3.real, c3.imag);</a:t>
            </a:r>
          </a:p>
          <a:p>
            <a:pPr lvl="1">
              <a:lnSpc>
                <a:spcPct val="100000"/>
              </a:lnSpc>
              <a:buFont typeface="Wingdings" pitchFamily="2" charset="2"/>
              <a:buNone/>
            </a:pPr>
            <a:r>
              <a:rPr lang="en-US" altLang="zh-CN" sz="1600" dirty="0">
                <a:ea typeface="宋体" pitchFamily="2" charset="-122"/>
              </a:rPr>
              <a:t>    return 0;</a:t>
            </a:r>
          </a:p>
          <a:p>
            <a:pPr lvl="1">
              <a:lnSpc>
                <a:spcPct val="100000"/>
              </a:lnSpc>
              <a:buFont typeface="Wingdings" pitchFamily="2" charset="2"/>
              <a:buNone/>
            </a:pPr>
            <a:r>
              <a:rPr lang="en-US" altLang="zh-CN" sz="1600" dirty="0">
                <a:ea typeface="宋体" pitchFamily="2" charset="-122"/>
              </a:rPr>
              <a:t>}</a:t>
            </a:r>
          </a:p>
        </p:txBody>
      </p:sp>
      <p:sp>
        <p:nvSpPr>
          <p:cNvPr id="87042" name="页脚占位符 3"/>
          <p:cNvSpPr>
            <a:spLocks noGrp="1"/>
          </p:cNvSpPr>
          <p:nvPr>
            <p:ph type="ftr" sz="quarter" idx="11"/>
          </p:nvPr>
        </p:nvSpPr>
        <p:spPr>
          <a:noFill/>
        </p:spPr>
        <p:txBody>
          <a:bodyPr/>
          <a:lstStyle/>
          <a:p>
            <a:r>
              <a:rPr lang="en-US" altLang="zh-CN"/>
              <a:t>构造类型 – 数组和指针</a:t>
            </a:r>
          </a:p>
        </p:txBody>
      </p:sp>
      <p:sp>
        <p:nvSpPr>
          <p:cNvPr id="87043" name="灯片编号占位符 4"/>
          <p:cNvSpPr>
            <a:spLocks noGrp="1"/>
          </p:cNvSpPr>
          <p:nvPr>
            <p:ph type="sldNum" sz="quarter" idx="12"/>
          </p:nvPr>
        </p:nvSpPr>
        <p:spPr>
          <a:noFill/>
        </p:spPr>
        <p:txBody>
          <a:bodyPr/>
          <a:lstStyle/>
          <a:p>
            <a:fld id="{6F153245-86BC-4055-A0C2-F0A8EFF1C189}" type="slidenum">
              <a:rPr lang="en-US" altLang="zh-CN" smtClean="0"/>
              <a:pPr/>
              <a:t>111</a:t>
            </a:fld>
            <a:endParaRPr lang="en-US" altLang="zh-CN"/>
          </a:p>
        </p:txBody>
      </p:sp>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8069" name="Rectangle 3"/>
          <p:cNvSpPr>
            <a:spLocks noGrp="1" noChangeArrowheads="1"/>
          </p:cNvSpPr>
          <p:nvPr>
            <p:ph idx="1"/>
          </p:nvPr>
        </p:nvSpPr>
        <p:spPr>
          <a:xfrm>
            <a:off x="911424" y="1447801"/>
            <a:ext cx="8696126" cy="2917825"/>
          </a:xfrm>
        </p:spPr>
        <p:txBody>
          <a:bodyPr>
            <a:normAutofit/>
          </a:bodyPr>
          <a:lstStyle/>
          <a:p>
            <a:pPr>
              <a:buFont typeface="Wingdings" pitchFamily="2" charset="2"/>
              <a:buNone/>
            </a:pPr>
            <a:r>
              <a:rPr lang="en-US" altLang="zh-CN" sz="1800" b="0" dirty="0">
                <a:ea typeface="宋体" pitchFamily="2" charset="-122"/>
              </a:rPr>
              <a:t>struct complex </a:t>
            </a:r>
            <a:r>
              <a:rPr lang="en-US" altLang="zh-CN" sz="1800" b="0" dirty="0" err="1">
                <a:ea typeface="宋体" pitchFamily="2" charset="-122"/>
              </a:rPr>
              <a:t>addComplex</a:t>
            </a:r>
            <a:r>
              <a:rPr lang="en-US" altLang="zh-CN" sz="1800" b="0" dirty="0">
                <a:ea typeface="宋体" pitchFamily="2" charset="-122"/>
              </a:rPr>
              <a:t>(struct complex c1, struct complex c2)</a:t>
            </a:r>
          </a:p>
          <a:p>
            <a:pPr>
              <a:buFont typeface="Wingdings" pitchFamily="2" charset="2"/>
              <a:buNone/>
            </a:pPr>
            <a:r>
              <a:rPr lang="en-US" altLang="zh-CN" sz="1800" b="0" dirty="0">
                <a:ea typeface="宋体" pitchFamily="2" charset="-122"/>
              </a:rPr>
              <a:t>{</a:t>
            </a:r>
          </a:p>
          <a:p>
            <a:pPr>
              <a:buFont typeface="Wingdings" pitchFamily="2" charset="2"/>
              <a:buNone/>
            </a:pPr>
            <a:r>
              <a:rPr lang="en-US" altLang="zh-CN" sz="1800" b="0" dirty="0">
                <a:ea typeface="宋体" pitchFamily="2" charset="-122"/>
              </a:rPr>
              <a:t>    struct complex </a:t>
            </a:r>
            <a:r>
              <a:rPr lang="en-US" altLang="zh-CN" sz="1800" b="0" dirty="0" err="1">
                <a:ea typeface="宋体" pitchFamily="2" charset="-122"/>
              </a:rPr>
              <a:t>tmp</a:t>
            </a:r>
            <a:r>
              <a:rPr lang="en-US" altLang="zh-CN" sz="1800" b="0" dirty="0">
                <a:ea typeface="宋体" pitchFamily="2" charset="-122"/>
              </a:rPr>
              <a:t>;</a:t>
            </a:r>
          </a:p>
          <a:p>
            <a:pPr>
              <a:buFont typeface="Wingdings" pitchFamily="2" charset="2"/>
              <a:buNone/>
            </a:pPr>
            <a:r>
              <a:rPr lang="en-US" altLang="zh-CN" sz="1800" b="0" dirty="0">
                <a:ea typeface="宋体" pitchFamily="2" charset="-122"/>
              </a:rPr>
              <a:t>    </a:t>
            </a:r>
            <a:r>
              <a:rPr lang="en-US" altLang="zh-CN" sz="1800" b="0" dirty="0" err="1">
                <a:ea typeface="宋体" pitchFamily="2" charset="-122"/>
              </a:rPr>
              <a:t>tmp.real</a:t>
            </a:r>
            <a:r>
              <a:rPr lang="en-US" altLang="zh-CN" sz="1800" b="0" dirty="0">
                <a:ea typeface="宋体" pitchFamily="2" charset="-122"/>
              </a:rPr>
              <a:t> = c1.real + c2.real;</a:t>
            </a:r>
          </a:p>
          <a:p>
            <a:pPr>
              <a:buFont typeface="Wingdings" pitchFamily="2" charset="2"/>
              <a:buNone/>
            </a:pPr>
            <a:r>
              <a:rPr lang="en-US" altLang="zh-CN" sz="1800" b="0" dirty="0">
                <a:ea typeface="宋体" pitchFamily="2" charset="-122"/>
              </a:rPr>
              <a:t>    </a:t>
            </a:r>
            <a:r>
              <a:rPr lang="en-US" altLang="zh-CN" sz="1800" b="0" dirty="0" err="1">
                <a:ea typeface="宋体" pitchFamily="2" charset="-122"/>
              </a:rPr>
              <a:t>tmp.imag</a:t>
            </a:r>
            <a:r>
              <a:rPr lang="en-US" altLang="zh-CN" sz="1800" b="0" dirty="0">
                <a:ea typeface="宋体" pitchFamily="2" charset="-122"/>
              </a:rPr>
              <a:t> = c1.imag + c2.imag;</a:t>
            </a:r>
          </a:p>
          <a:p>
            <a:pPr>
              <a:buFont typeface="Wingdings" pitchFamily="2" charset="2"/>
              <a:buNone/>
            </a:pPr>
            <a:r>
              <a:rPr lang="en-US" altLang="zh-CN" sz="1800" b="0" dirty="0">
                <a:ea typeface="宋体" pitchFamily="2" charset="-122"/>
              </a:rPr>
              <a:t>    return </a:t>
            </a:r>
            <a:r>
              <a:rPr lang="en-US" altLang="zh-CN" sz="1800" b="0" dirty="0" err="1">
                <a:ea typeface="宋体" pitchFamily="2" charset="-122"/>
              </a:rPr>
              <a:t>tmp</a:t>
            </a:r>
            <a:r>
              <a:rPr lang="en-US" altLang="zh-CN" sz="1800" b="0" dirty="0">
                <a:ea typeface="宋体" pitchFamily="2" charset="-122"/>
              </a:rPr>
              <a:t>;</a:t>
            </a:r>
          </a:p>
          <a:p>
            <a:pPr>
              <a:buFont typeface="Wingdings" pitchFamily="2" charset="2"/>
              <a:buNone/>
            </a:pPr>
            <a:r>
              <a:rPr lang="en-US" altLang="zh-CN" sz="1800" b="0" dirty="0">
                <a:ea typeface="宋体" pitchFamily="2" charset="-122"/>
              </a:rPr>
              <a:t>}</a:t>
            </a:r>
          </a:p>
        </p:txBody>
      </p:sp>
      <p:sp>
        <p:nvSpPr>
          <p:cNvPr id="88066" name="页脚占位符 3"/>
          <p:cNvSpPr>
            <a:spLocks noGrp="1"/>
          </p:cNvSpPr>
          <p:nvPr>
            <p:ph type="ftr" sz="quarter" idx="11"/>
          </p:nvPr>
        </p:nvSpPr>
        <p:spPr>
          <a:noFill/>
        </p:spPr>
        <p:txBody>
          <a:bodyPr/>
          <a:lstStyle/>
          <a:p>
            <a:r>
              <a:rPr lang="en-US" altLang="zh-CN"/>
              <a:t>构造类型 – 数组和指针</a:t>
            </a:r>
          </a:p>
        </p:txBody>
      </p:sp>
      <p:sp>
        <p:nvSpPr>
          <p:cNvPr id="88067" name="灯片编号占位符 4"/>
          <p:cNvSpPr>
            <a:spLocks noGrp="1"/>
          </p:cNvSpPr>
          <p:nvPr>
            <p:ph type="sldNum" sz="quarter" idx="12"/>
          </p:nvPr>
        </p:nvSpPr>
        <p:spPr>
          <a:noFill/>
        </p:spPr>
        <p:txBody>
          <a:bodyPr/>
          <a:lstStyle/>
          <a:p>
            <a:fld id="{44856E0B-6C2E-4EC6-A7ED-87139275A0E9}" type="slidenum">
              <a:rPr lang="en-US" altLang="zh-CN" smtClean="0"/>
              <a:pPr/>
              <a:t>112</a:t>
            </a:fld>
            <a:endParaRPr lang="en-US" altLang="zh-CN"/>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r>
              <a:rPr lang="zh-CN" altLang="en-US">
                <a:ea typeface="宋体" pitchFamily="2" charset="-122"/>
              </a:rPr>
              <a:t>结构数组</a:t>
            </a:r>
          </a:p>
        </p:txBody>
      </p:sp>
      <p:sp>
        <p:nvSpPr>
          <p:cNvPr id="91141" name="Rectangle 3"/>
          <p:cNvSpPr>
            <a:spLocks noGrp="1" noChangeArrowheads="1"/>
          </p:cNvSpPr>
          <p:nvPr>
            <p:ph idx="1"/>
          </p:nvPr>
        </p:nvSpPr>
        <p:spPr/>
        <p:txBody>
          <a:bodyPr/>
          <a:lstStyle/>
          <a:p>
            <a:r>
              <a:rPr lang="zh-CN" altLang="en-US" dirty="0">
                <a:ea typeface="宋体" pitchFamily="2" charset="-122"/>
              </a:rPr>
              <a:t>当数组中的每一个元素都是同一结构类型的变量时，则称该数组为</a:t>
            </a:r>
            <a:r>
              <a:rPr lang="zh-CN" altLang="en-US" dirty="0">
                <a:solidFill>
                  <a:srgbClr val="FF0000"/>
                </a:solidFill>
                <a:ea typeface="宋体" pitchFamily="2" charset="-122"/>
              </a:rPr>
              <a:t>结构数组</a:t>
            </a:r>
            <a:r>
              <a:rPr lang="zh-CN" altLang="en-US" dirty="0">
                <a:ea typeface="宋体" pitchFamily="2" charset="-122"/>
              </a:rPr>
              <a:t>。例如</a:t>
            </a:r>
            <a:r>
              <a:rPr lang="en-US" altLang="zh-CN" dirty="0">
                <a:ea typeface="宋体" pitchFamily="2" charset="-122"/>
              </a:rPr>
              <a:t>:</a:t>
            </a:r>
          </a:p>
        </p:txBody>
      </p:sp>
      <p:sp>
        <p:nvSpPr>
          <p:cNvPr id="91138" name="页脚占位符 3"/>
          <p:cNvSpPr>
            <a:spLocks noGrp="1"/>
          </p:cNvSpPr>
          <p:nvPr>
            <p:ph type="ftr" sz="quarter" idx="11"/>
          </p:nvPr>
        </p:nvSpPr>
        <p:spPr>
          <a:noFill/>
        </p:spPr>
        <p:txBody>
          <a:bodyPr/>
          <a:lstStyle/>
          <a:p>
            <a:r>
              <a:rPr lang="en-US" altLang="zh-CN"/>
              <a:t>构造类型 – 数组和指针</a:t>
            </a:r>
          </a:p>
        </p:txBody>
      </p:sp>
      <p:sp>
        <p:nvSpPr>
          <p:cNvPr id="91139" name="灯片编号占位符 4"/>
          <p:cNvSpPr>
            <a:spLocks noGrp="1"/>
          </p:cNvSpPr>
          <p:nvPr>
            <p:ph type="sldNum" sz="quarter" idx="12"/>
          </p:nvPr>
        </p:nvSpPr>
        <p:spPr>
          <a:noFill/>
        </p:spPr>
        <p:txBody>
          <a:bodyPr/>
          <a:lstStyle/>
          <a:p>
            <a:fld id="{E42BCCD5-2353-4A6E-9BB2-1CB5CD95EED0}" type="slidenum">
              <a:rPr lang="en-US" altLang="zh-CN" smtClean="0"/>
              <a:pPr/>
              <a:t>113</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3510915710"/>
              </p:ext>
            </p:extLst>
          </p:nvPr>
        </p:nvGraphicFramePr>
        <p:xfrm>
          <a:off x="4799856" y="2763300"/>
          <a:ext cx="6096000" cy="1331400"/>
        </p:xfrm>
        <a:graphic>
          <a:graphicData uri="http://schemas.openxmlformats.org/drawingml/2006/table">
            <a:tbl>
              <a:tblPr firstRow="1" bandRow="1">
                <a:tableStyleId>{5C22544A-7EE6-4342-B048-85BDC9FD1C3A}</a:tableStyleId>
              </a:tblPr>
              <a:tblGrid>
                <a:gridCol w="65990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gridCol w="432048">
                  <a:extLst>
                    <a:ext uri="{9D8B030D-6E8A-4147-A177-3AD203B41FA5}">
                      <a16:colId xmlns:a16="http://schemas.microsoft.com/office/drawing/2014/main" val="20006"/>
                    </a:ext>
                  </a:extLst>
                </a:gridCol>
                <a:gridCol w="395536">
                  <a:extLst>
                    <a:ext uri="{9D8B030D-6E8A-4147-A177-3AD203B41FA5}">
                      <a16:colId xmlns:a16="http://schemas.microsoft.com/office/drawing/2014/main" val="20007"/>
                    </a:ext>
                  </a:extLst>
                </a:gridCol>
              </a:tblGrid>
              <a:tr h="82808">
                <a:tc rowSpan="2">
                  <a:txBody>
                    <a:bodyPr/>
                    <a:lstStyle/>
                    <a:p>
                      <a:pPr algn="ctr"/>
                      <a:r>
                        <a:rPr lang="en-US" altLang="zh-CN" sz="1200" dirty="0">
                          <a:solidFill>
                            <a:schemeClr val="tx1"/>
                          </a:solidFill>
                          <a:latin typeface="宋体" pitchFamily="2" charset="-122"/>
                          <a:ea typeface="宋体" pitchFamily="2" charset="-122"/>
                        </a:rPr>
                        <a:t>ID</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姓名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单位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住址</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工资</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a:solidFill>
                            <a:schemeClr val="tx1"/>
                          </a:solidFill>
                          <a:latin typeface="宋体" pitchFamily="2" charset="-122"/>
                          <a:ea typeface="宋体" pitchFamily="2" charset="-122"/>
                        </a:rPr>
                        <a:t>出生年月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年</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日</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sz="1200" dirty="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张三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北航计算机学院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北航家属楼</a:t>
                      </a:r>
                      <a:r>
                        <a:rPr lang="en-US" altLang="zh-CN" sz="1200" dirty="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6"/>
          <p:cNvSpPr txBox="1"/>
          <p:nvPr/>
        </p:nvSpPr>
        <p:spPr>
          <a:xfrm>
            <a:off x="810352" y="5278700"/>
            <a:ext cx="9462111" cy="369332"/>
          </a:xfrm>
          <a:prstGeom prst="rect">
            <a:avLst/>
          </a:prstGeom>
          <a:solidFill>
            <a:srgbClr val="FFCD2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solidFill>
                  <a:srgbClr val="0033CC"/>
                </a:solidFill>
                <a:latin typeface="楷体" pitchFamily="49" charset="-122"/>
                <a:ea typeface="楷体" pitchFamily="49" charset="-122"/>
              </a:rPr>
              <a:t>结构数组</a:t>
            </a:r>
            <a:r>
              <a:rPr lang="zh-CN" altLang="en-US" b="0" dirty="0">
                <a:latin typeface="楷体" pitchFamily="49" charset="-122"/>
                <a:ea typeface="楷体" pitchFamily="49" charset="-122"/>
              </a:rPr>
              <a:t>通常用来实现表单（如员工表、学生记录表、产品表等）这类数据结构。</a:t>
            </a:r>
          </a:p>
        </p:txBody>
      </p:sp>
      <p:sp>
        <p:nvSpPr>
          <p:cNvPr id="8" name="矩形 7"/>
          <p:cNvSpPr/>
          <p:nvPr/>
        </p:nvSpPr>
        <p:spPr>
          <a:xfrm>
            <a:off x="983432" y="2279884"/>
            <a:ext cx="4572000" cy="2516073"/>
          </a:xfrm>
          <a:prstGeom prst="rect">
            <a:avLst/>
          </a:prstGeom>
        </p:spPr>
        <p:txBody>
          <a:bodyPr wrap="square">
            <a:spAutoFit/>
          </a:bodyPr>
          <a:lstStyle/>
          <a:p>
            <a:pPr>
              <a:lnSpc>
                <a:spcPts val="2100"/>
              </a:lnSpc>
            </a:pPr>
            <a:r>
              <a:rPr lang="en-US" altLang="zh-CN" sz="1800" b="0" dirty="0" err="1"/>
              <a:t>struct</a:t>
            </a:r>
            <a:r>
              <a:rPr lang="en-US" altLang="zh-CN" sz="1800" b="0" dirty="0"/>
              <a:t> person  {</a:t>
            </a:r>
          </a:p>
          <a:p>
            <a:pPr>
              <a:lnSpc>
                <a:spcPts val="2100"/>
              </a:lnSpc>
            </a:pPr>
            <a:r>
              <a:rPr lang="en-US" altLang="zh-CN" sz="1800" b="0" dirty="0"/>
              <a:t>        </a:t>
            </a:r>
            <a:r>
              <a:rPr lang="en-US" altLang="zh-CN" sz="1800" b="0" dirty="0" err="1"/>
              <a:t>int</a:t>
            </a:r>
            <a:r>
              <a:rPr lang="en-US" altLang="zh-CN" sz="1800" b="0" dirty="0"/>
              <a:t> ID; </a:t>
            </a:r>
          </a:p>
          <a:p>
            <a:pPr lvl="1">
              <a:lnSpc>
                <a:spcPts val="2100"/>
              </a:lnSpc>
            </a:pPr>
            <a:r>
              <a:rPr lang="en-US" altLang="zh-CN" sz="1800" b="0" dirty="0"/>
              <a:t>char name[32];</a:t>
            </a:r>
          </a:p>
          <a:p>
            <a:pPr lvl="1">
              <a:lnSpc>
                <a:spcPts val="2100"/>
              </a:lnSpc>
            </a:pPr>
            <a:r>
              <a:rPr lang="en-US" altLang="zh-CN" sz="1800" b="0" dirty="0"/>
              <a:t>char address[64];</a:t>
            </a:r>
          </a:p>
          <a:p>
            <a:pPr lvl="1">
              <a:lnSpc>
                <a:spcPts val="2100"/>
              </a:lnSpc>
            </a:pPr>
            <a:r>
              <a:rPr lang="en-US" altLang="zh-CN" sz="1800" b="0" dirty="0"/>
              <a:t>char department[64];</a:t>
            </a:r>
          </a:p>
          <a:p>
            <a:pPr lvl="1">
              <a:lnSpc>
                <a:spcPts val="2100"/>
              </a:lnSpc>
            </a:pPr>
            <a:r>
              <a:rPr lang="en-US" altLang="zh-CN" sz="1800" b="0" dirty="0"/>
              <a:t>double salary;</a:t>
            </a:r>
          </a:p>
          <a:p>
            <a:pPr lvl="1">
              <a:lnSpc>
                <a:spcPts val="2100"/>
              </a:lnSpc>
            </a:pPr>
            <a:r>
              <a:rPr lang="en-US" altLang="zh-CN" sz="1800" b="0" dirty="0" err="1"/>
              <a:t>struct</a:t>
            </a:r>
            <a:r>
              <a:rPr lang="en-US" altLang="zh-CN" sz="1800" b="0" dirty="0"/>
              <a:t> date </a:t>
            </a:r>
            <a:r>
              <a:rPr lang="en-US" altLang="zh-CN" sz="1800" b="0" dirty="0" err="1"/>
              <a:t>birthdate</a:t>
            </a:r>
            <a:r>
              <a:rPr lang="en-US" altLang="zh-CN" sz="1800" b="0" dirty="0"/>
              <a:t>;</a:t>
            </a:r>
          </a:p>
          <a:p>
            <a:pPr>
              <a:lnSpc>
                <a:spcPts val="2100"/>
              </a:lnSpc>
            </a:pPr>
            <a:r>
              <a:rPr lang="en-US" altLang="zh-CN" sz="1800" b="0" dirty="0"/>
              <a:t>};</a:t>
            </a:r>
            <a:endParaRPr lang="en-US" altLang="zh-CN" dirty="0"/>
          </a:p>
          <a:p>
            <a:pPr>
              <a:lnSpc>
                <a:spcPts val="2100"/>
              </a:lnSpc>
            </a:pPr>
            <a:r>
              <a:rPr lang="en-US" altLang="zh-CN" dirty="0" err="1"/>
              <a:t>struct</a:t>
            </a:r>
            <a:r>
              <a:rPr lang="en-US" altLang="zh-CN" dirty="0"/>
              <a:t> person </a:t>
            </a:r>
            <a:r>
              <a:rPr lang="en-US" altLang="zh-CN" dirty="0" err="1"/>
              <a:t>emplist</a:t>
            </a:r>
            <a:r>
              <a:rPr lang="en-US" altLang="zh-CN" dirty="0"/>
              <a:t>[100];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：问题分析</a:t>
            </a:r>
          </a:p>
        </p:txBody>
      </p:sp>
      <p:sp>
        <p:nvSpPr>
          <p:cNvPr id="160771" name="Rectangle 3"/>
          <p:cNvSpPr>
            <a:spLocks noGrp="1" noChangeArrowheads="1"/>
          </p:cNvSpPr>
          <p:nvPr>
            <p:ph idx="1"/>
          </p:nvPr>
        </p:nvSpPr>
        <p:spPr/>
        <p:txBody>
          <a:bodyPr>
            <a:normAutofit lnSpcReduction="10000"/>
          </a:bodyPr>
          <a:lstStyle/>
          <a:p>
            <a:pPr>
              <a:lnSpc>
                <a:spcPct val="80000"/>
              </a:lnSpc>
            </a:pPr>
            <a:r>
              <a:rPr lang="zh-CN" altLang="en-US" sz="1800" dirty="0">
                <a:ea typeface="宋体" pitchFamily="2" charset="-122"/>
              </a:rPr>
              <a:t>问题：编写 一个程序，统计输入中</a:t>
            </a:r>
            <a:r>
              <a:rPr lang="en-US" altLang="zh-CN" sz="1800" dirty="0">
                <a:ea typeface="宋体" pitchFamily="2" charset="-122"/>
              </a:rPr>
              <a:t>C</a:t>
            </a:r>
            <a:r>
              <a:rPr lang="zh-CN" altLang="en-US" sz="1800" dirty="0">
                <a:ea typeface="宋体" pitchFamily="2" charset="-122"/>
              </a:rPr>
              <a:t>语言每个关键字的出现次数。</a:t>
            </a:r>
          </a:p>
          <a:p>
            <a:pPr>
              <a:lnSpc>
                <a:spcPct val="80000"/>
              </a:lnSpc>
            </a:pPr>
            <a:r>
              <a:rPr lang="zh-CN" altLang="en-US" sz="1800" b="0" dirty="0">
                <a:ea typeface="宋体" pitchFamily="2" charset="-122"/>
              </a:rPr>
              <a:t>定义一个结构说明用以表示关键字与其出现次数：</a:t>
            </a:r>
          </a:p>
          <a:p>
            <a:pPr lvl="1">
              <a:lnSpc>
                <a:spcPct val="80000"/>
              </a:lnSpc>
              <a:spcBef>
                <a:spcPct val="40000"/>
              </a:spcBef>
              <a:buFont typeface="Wingdings" pitchFamily="2" charset="2"/>
              <a:buNone/>
            </a:pPr>
            <a:r>
              <a:rPr lang="en-US" altLang="zh-CN" sz="1800" b="1" dirty="0" err="1">
                <a:ea typeface="宋体" pitchFamily="2" charset="-122"/>
              </a:rPr>
              <a:t>struct</a:t>
            </a:r>
            <a:r>
              <a:rPr lang="en-US" altLang="zh-CN" sz="1800" b="1" dirty="0">
                <a:ea typeface="宋体" pitchFamily="2" charset="-122"/>
              </a:rPr>
              <a:t> Key {</a:t>
            </a:r>
          </a:p>
          <a:p>
            <a:pPr lvl="1">
              <a:lnSpc>
                <a:spcPct val="80000"/>
              </a:lnSpc>
              <a:spcBef>
                <a:spcPct val="40000"/>
              </a:spcBef>
              <a:buFont typeface="Wingdings" pitchFamily="2" charset="2"/>
              <a:buNone/>
            </a:pPr>
            <a:r>
              <a:rPr lang="en-US" altLang="zh-CN" sz="1800" b="1" dirty="0">
                <a:ea typeface="宋体" pitchFamily="2" charset="-122"/>
              </a:rPr>
              <a:t>    char *keyword;</a:t>
            </a:r>
          </a:p>
          <a:p>
            <a:pPr lvl="1">
              <a:lnSpc>
                <a:spcPct val="80000"/>
              </a:lnSpc>
              <a:spcBef>
                <a:spcPct val="40000"/>
              </a:spcBef>
              <a:buFont typeface="Wingdings" pitchFamily="2" charset="2"/>
              <a:buNone/>
            </a:pPr>
            <a:r>
              <a:rPr lang="en-US" altLang="zh-CN" sz="1800" b="1" dirty="0">
                <a:ea typeface="宋体" pitchFamily="2" charset="-122"/>
              </a:rPr>
              <a:t>    </a:t>
            </a:r>
            <a:r>
              <a:rPr lang="en-US" altLang="zh-CN" sz="1800" b="1" dirty="0" err="1">
                <a:ea typeface="宋体" pitchFamily="2" charset="-122"/>
              </a:rPr>
              <a:t>int</a:t>
            </a:r>
            <a:r>
              <a:rPr lang="en-US" altLang="zh-CN" sz="1800" b="1" dirty="0">
                <a:ea typeface="宋体" pitchFamily="2" charset="-122"/>
              </a:rPr>
              <a:t> count;</a:t>
            </a:r>
          </a:p>
          <a:p>
            <a:pPr lvl="1">
              <a:lnSpc>
                <a:spcPct val="80000"/>
              </a:lnSpc>
              <a:spcBef>
                <a:spcPct val="40000"/>
              </a:spcBef>
              <a:buFont typeface="Wingdings" pitchFamily="2" charset="2"/>
              <a:buNone/>
            </a:pPr>
            <a:r>
              <a:rPr lang="en-US" altLang="zh-CN" sz="1800" b="1" dirty="0">
                <a:ea typeface="宋体" pitchFamily="2" charset="-122"/>
              </a:rPr>
              <a:t>};</a:t>
            </a:r>
          </a:p>
          <a:p>
            <a:pPr>
              <a:lnSpc>
                <a:spcPct val="80000"/>
              </a:lnSpc>
            </a:pPr>
            <a:r>
              <a:rPr lang="zh-CN" altLang="en-US" sz="1800" b="0" dirty="0">
                <a:ea typeface="宋体" pitchFamily="2" charset="-122"/>
              </a:rPr>
              <a:t>关键字表的组织：使用一个</a:t>
            </a:r>
            <a:r>
              <a:rPr lang="zh-CN" altLang="en-US" sz="1800" dirty="0">
                <a:solidFill>
                  <a:srgbClr val="0000CC"/>
                </a:solidFill>
                <a:ea typeface="宋体" pitchFamily="2" charset="-122"/>
              </a:rPr>
              <a:t>有序</a:t>
            </a:r>
            <a:r>
              <a:rPr lang="zh-CN" altLang="en-US" sz="1800" b="0" dirty="0">
                <a:ea typeface="宋体" pitchFamily="2" charset="-122"/>
              </a:rPr>
              <a:t>的结构数组来存放关键字表及关键字出现次数：</a:t>
            </a:r>
          </a:p>
          <a:p>
            <a:pPr lvl="1">
              <a:lnSpc>
                <a:spcPct val="80000"/>
              </a:lnSpc>
              <a:buFont typeface="Wingdings" pitchFamily="2" charset="2"/>
              <a:buNone/>
            </a:pPr>
            <a:r>
              <a:rPr lang="en-US" altLang="zh-CN" sz="1800" b="1" dirty="0" err="1">
                <a:ea typeface="宋体" pitchFamily="2" charset="-122"/>
              </a:rPr>
              <a:t>struct</a:t>
            </a:r>
            <a:r>
              <a:rPr lang="en-US" altLang="zh-CN" sz="1800" b="1" dirty="0">
                <a:ea typeface="宋体" pitchFamily="2" charset="-122"/>
              </a:rPr>
              <a:t> Key </a:t>
            </a:r>
            <a:r>
              <a:rPr lang="en-US" altLang="zh-CN" sz="1800" b="1" dirty="0" err="1">
                <a:ea typeface="宋体" pitchFamily="2" charset="-122"/>
              </a:rPr>
              <a:t>Keytab</a:t>
            </a:r>
            <a:r>
              <a:rPr lang="en-US" altLang="zh-CN" sz="1800" b="1" dirty="0">
                <a:ea typeface="宋体" pitchFamily="2" charset="-122"/>
              </a:rPr>
              <a:t>[ ] = {</a:t>
            </a:r>
          </a:p>
          <a:p>
            <a:pPr lvl="2" indent="0">
              <a:lnSpc>
                <a:spcPct val="90000"/>
              </a:lnSpc>
              <a:buNone/>
            </a:pPr>
            <a:r>
              <a:rPr lang="en-US" altLang="zh-CN" sz="1800" b="1" dirty="0">
                <a:ea typeface="宋体" pitchFamily="2" charset="-122"/>
              </a:rPr>
              <a:t>“auto”, 0,</a:t>
            </a:r>
          </a:p>
          <a:p>
            <a:pPr lvl="2" indent="0">
              <a:lnSpc>
                <a:spcPct val="90000"/>
              </a:lnSpc>
              <a:buNone/>
            </a:pPr>
            <a:r>
              <a:rPr lang="en-US" altLang="zh-CN" sz="1800" b="1" dirty="0">
                <a:ea typeface="宋体" pitchFamily="2" charset="-122"/>
              </a:rPr>
              <a:t>“break”,0,</a:t>
            </a:r>
          </a:p>
          <a:p>
            <a:pPr lvl="2" indent="0">
              <a:lnSpc>
                <a:spcPct val="90000"/>
              </a:lnSpc>
              <a:buNone/>
            </a:pPr>
            <a:r>
              <a:rPr lang="en-US" altLang="zh-CN" sz="1800" b="1" dirty="0">
                <a:ea typeface="宋体" pitchFamily="2" charset="-122"/>
              </a:rPr>
              <a:t>“case”, 0,</a:t>
            </a:r>
          </a:p>
          <a:p>
            <a:pPr lvl="2" indent="0">
              <a:lnSpc>
                <a:spcPct val="90000"/>
              </a:lnSpc>
              <a:buNone/>
            </a:pPr>
            <a:r>
              <a:rPr lang="en-US" altLang="zh-CN" sz="1800" b="1" dirty="0">
                <a:ea typeface="宋体" pitchFamily="2" charset="-122"/>
              </a:rPr>
              <a:t>…</a:t>
            </a:r>
          </a:p>
          <a:p>
            <a:pPr lvl="2" indent="0">
              <a:lnSpc>
                <a:spcPct val="90000"/>
              </a:lnSpc>
              <a:buNone/>
            </a:pPr>
            <a:r>
              <a:rPr lang="en-US" altLang="zh-CN" sz="1800" b="1" dirty="0">
                <a:ea typeface="宋体" pitchFamily="2" charset="-122"/>
              </a:rPr>
              <a:t>“while”, 0</a:t>
            </a:r>
          </a:p>
          <a:p>
            <a:pPr lvl="1">
              <a:lnSpc>
                <a:spcPct val="80000"/>
              </a:lnSpc>
              <a:buFont typeface="Wingdings" pitchFamily="2" charset="2"/>
              <a:buNone/>
            </a:pPr>
            <a:r>
              <a:rPr lang="en-US" altLang="zh-CN" sz="1800" b="1" dirty="0">
                <a:ea typeface="宋体" pitchFamily="2" charset="-122"/>
              </a:rPr>
              <a:t>};</a:t>
            </a:r>
          </a:p>
        </p:txBody>
      </p:sp>
      <p:sp>
        <p:nvSpPr>
          <p:cNvPr id="92162" name="页脚占位符 3"/>
          <p:cNvSpPr>
            <a:spLocks noGrp="1"/>
          </p:cNvSpPr>
          <p:nvPr>
            <p:ph type="ftr" sz="quarter" idx="11"/>
          </p:nvPr>
        </p:nvSpPr>
        <p:spPr>
          <a:noFill/>
        </p:spPr>
        <p:txBody>
          <a:bodyPr/>
          <a:lstStyle/>
          <a:p>
            <a:r>
              <a:rPr lang="en-US" altLang="zh-CN"/>
              <a:t>构造类型 – 数组和指针</a:t>
            </a:r>
          </a:p>
        </p:txBody>
      </p:sp>
      <p:sp>
        <p:nvSpPr>
          <p:cNvPr id="92163" name="灯片编号占位符 4"/>
          <p:cNvSpPr>
            <a:spLocks noGrp="1"/>
          </p:cNvSpPr>
          <p:nvPr>
            <p:ph type="sldNum" sz="quarter" idx="12"/>
          </p:nvPr>
        </p:nvSpPr>
        <p:spPr>
          <a:noFill/>
        </p:spPr>
        <p:txBody>
          <a:bodyPr/>
          <a:lstStyle/>
          <a:p>
            <a:fld id="{4BFEA75A-B4FC-4450-A9CD-2D54CFA76E6E}" type="slidenum">
              <a:rPr lang="en-US" altLang="zh-CN" smtClean="0"/>
              <a:pPr/>
              <a:t>114</a:t>
            </a:fld>
            <a:endParaRPr lang="en-US" altLang="zh-CN"/>
          </a:p>
        </p:txBody>
      </p:sp>
      <p:sp>
        <p:nvSpPr>
          <p:cNvPr id="160772" name="AutoShape 4"/>
          <p:cNvSpPr>
            <a:spLocks noChangeArrowheads="1"/>
          </p:cNvSpPr>
          <p:nvPr/>
        </p:nvSpPr>
        <p:spPr bwMode="auto">
          <a:xfrm>
            <a:off x="8472264" y="3717032"/>
            <a:ext cx="2266950" cy="1223963"/>
          </a:xfrm>
          <a:prstGeom prst="wedgeRoundRectCallout">
            <a:avLst>
              <a:gd name="adj1" fmla="val -88233"/>
              <a:gd name="adj2" fmla="val 15869"/>
              <a:gd name="adj3" fmla="val 16667"/>
            </a:avLst>
          </a:prstGeom>
          <a:solidFill>
            <a:schemeClr val="accent1"/>
          </a:solidFill>
          <a:ln w="9525">
            <a:solidFill>
              <a:schemeClr val="tx1"/>
            </a:solidFill>
            <a:miter lim="800000"/>
            <a:headEnd/>
            <a:tailEnd/>
          </a:ln>
        </p:spPr>
        <p:txBody>
          <a:bodyPr/>
          <a:lstStyle/>
          <a:p>
            <a:r>
              <a:rPr lang="zh-CN" altLang="en-US"/>
              <a:t>将关键字有序存放能提高关键字的查找效率。</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2" dur="500"/>
                                        <p:tgtEl>
                                          <p:spTgt spid="16077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5" dur="500"/>
                                        <p:tgtEl>
                                          <p:spTgt spid="1607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18" dur="500"/>
                                        <p:tgtEl>
                                          <p:spTgt spid="1607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1" dur="500"/>
                                        <p:tgtEl>
                                          <p:spTgt spid="1607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24" dur="500"/>
                                        <p:tgtEl>
                                          <p:spTgt spid="16077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29" dur="500"/>
                                        <p:tgtEl>
                                          <p:spTgt spid="16077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60771">
                                            <p:txEl>
                                              <p:pRg st="7" end="7"/>
                                            </p:txEl>
                                          </p:spTgt>
                                        </p:tgtEl>
                                        <p:attrNameLst>
                                          <p:attrName>style.visibility</p:attrName>
                                        </p:attrNameLst>
                                      </p:cBhvr>
                                      <p:to>
                                        <p:strVal val="visible"/>
                                      </p:to>
                                    </p:set>
                                    <p:animEffect transition="in" filter="blinds(horizontal)">
                                      <p:cBhvr>
                                        <p:cTn id="32" dur="500"/>
                                        <p:tgtEl>
                                          <p:spTgt spid="16077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0771">
                                            <p:txEl>
                                              <p:pRg st="8" end="8"/>
                                            </p:txEl>
                                          </p:spTgt>
                                        </p:tgtEl>
                                        <p:attrNameLst>
                                          <p:attrName>style.visibility</p:attrName>
                                        </p:attrNameLst>
                                      </p:cBhvr>
                                      <p:to>
                                        <p:strVal val="visible"/>
                                      </p:to>
                                    </p:set>
                                    <p:animEffect transition="in" filter="blinds(horizontal)">
                                      <p:cBhvr>
                                        <p:cTn id="35" dur="500"/>
                                        <p:tgtEl>
                                          <p:spTgt spid="160771">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0771">
                                            <p:txEl>
                                              <p:pRg st="9" end="9"/>
                                            </p:txEl>
                                          </p:spTgt>
                                        </p:tgtEl>
                                        <p:attrNameLst>
                                          <p:attrName>style.visibility</p:attrName>
                                        </p:attrNameLst>
                                      </p:cBhvr>
                                      <p:to>
                                        <p:strVal val="visible"/>
                                      </p:to>
                                    </p:set>
                                    <p:animEffect transition="in" filter="blinds(horizontal)">
                                      <p:cBhvr>
                                        <p:cTn id="38" dur="500"/>
                                        <p:tgtEl>
                                          <p:spTgt spid="160771">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0771">
                                            <p:txEl>
                                              <p:pRg st="10" end="10"/>
                                            </p:txEl>
                                          </p:spTgt>
                                        </p:tgtEl>
                                        <p:attrNameLst>
                                          <p:attrName>style.visibility</p:attrName>
                                        </p:attrNameLst>
                                      </p:cBhvr>
                                      <p:to>
                                        <p:strVal val="visible"/>
                                      </p:to>
                                    </p:set>
                                    <p:animEffect transition="in" filter="blinds(horizontal)">
                                      <p:cBhvr>
                                        <p:cTn id="41" dur="500"/>
                                        <p:tgtEl>
                                          <p:spTgt spid="160771">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60771">
                                            <p:txEl>
                                              <p:pRg st="11" end="11"/>
                                            </p:txEl>
                                          </p:spTgt>
                                        </p:tgtEl>
                                        <p:attrNameLst>
                                          <p:attrName>style.visibility</p:attrName>
                                        </p:attrNameLst>
                                      </p:cBhvr>
                                      <p:to>
                                        <p:strVal val="visible"/>
                                      </p:to>
                                    </p:set>
                                    <p:animEffect transition="in" filter="blinds(horizontal)">
                                      <p:cBhvr>
                                        <p:cTn id="44" dur="500"/>
                                        <p:tgtEl>
                                          <p:spTgt spid="160771">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60771">
                                            <p:txEl>
                                              <p:pRg st="12" end="12"/>
                                            </p:txEl>
                                          </p:spTgt>
                                        </p:tgtEl>
                                        <p:attrNameLst>
                                          <p:attrName>style.visibility</p:attrName>
                                        </p:attrNameLst>
                                      </p:cBhvr>
                                      <p:to>
                                        <p:strVal val="visible"/>
                                      </p:to>
                                    </p:set>
                                    <p:animEffect transition="in" filter="blinds(horizontal)">
                                      <p:cBhvr>
                                        <p:cTn id="47" dur="500"/>
                                        <p:tgtEl>
                                          <p:spTgt spid="160771">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60771">
                                            <p:txEl>
                                              <p:pRg st="13" end="13"/>
                                            </p:txEl>
                                          </p:spTgt>
                                        </p:tgtEl>
                                        <p:attrNameLst>
                                          <p:attrName>style.visibility</p:attrName>
                                        </p:attrNameLst>
                                      </p:cBhvr>
                                      <p:to>
                                        <p:strVal val="visible"/>
                                      </p:to>
                                    </p:set>
                                    <p:animEffect transition="in" filter="blinds(horizontal)">
                                      <p:cBhvr>
                                        <p:cTn id="50" dur="500"/>
                                        <p:tgtEl>
                                          <p:spTgt spid="160771">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60772"/>
                                        </p:tgtEl>
                                        <p:attrNameLst>
                                          <p:attrName>style.visibility</p:attrName>
                                        </p:attrNameLst>
                                      </p:cBhvr>
                                      <p:to>
                                        <p:strVal val="visible"/>
                                      </p:to>
                                    </p:set>
                                    <p:animEffect transition="in" filter="blinds(horizontal)">
                                      <p:cBhvr>
                                        <p:cTn id="55"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：算法设计</a:t>
            </a:r>
          </a:p>
        </p:txBody>
      </p:sp>
      <p:sp>
        <p:nvSpPr>
          <p:cNvPr id="161795" name="Rectangle 3"/>
          <p:cNvSpPr>
            <a:spLocks noGrp="1" noChangeArrowheads="1"/>
          </p:cNvSpPr>
          <p:nvPr>
            <p:ph idx="1"/>
          </p:nvPr>
        </p:nvSpPr>
        <p:spPr/>
        <p:txBody>
          <a:bodyPr/>
          <a:lstStyle/>
          <a:p>
            <a:r>
              <a:rPr lang="zh-CN" altLang="en-US">
                <a:ea typeface="宋体" pitchFamily="2" charset="-122"/>
              </a:rPr>
              <a:t>主要算法：</a:t>
            </a:r>
          </a:p>
          <a:p>
            <a:pPr lvl="1">
              <a:buFont typeface="Wingdings" pitchFamily="2" charset="2"/>
              <a:buNone/>
            </a:pPr>
            <a:r>
              <a:rPr lang="en-US" altLang="zh-CN" sz="2000"/>
              <a:t>While ( </a:t>
            </a:r>
            <a:r>
              <a:rPr lang="zh-CN" altLang="en-US" sz="2000"/>
              <a:t>仍有新单词读入）</a:t>
            </a:r>
          </a:p>
          <a:p>
            <a:pPr lvl="2" indent="0">
              <a:buNone/>
            </a:pPr>
            <a:r>
              <a:rPr lang="en-US" altLang="zh-CN"/>
              <a:t>If(</a:t>
            </a:r>
            <a:r>
              <a:rPr lang="zh-CN" altLang="en-US"/>
              <a:t>在关键字表中查找并找到输入的单词）</a:t>
            </a:r>
          </a:p>
          <a:p>
            <a:pPr lvl="2" indent="0">
              <a:buNone/>
            </a:pPr>
            <a:r>
              <a:rPr lang="zh-CN" altLang="en-US"/>
              <a:t>        相应关键字次数加</a:t>
            </a:r>
            <a:r>
              <a:rPr lang="en-US" altLang="zh-CN"/>
              <a:t>1</a:t>
            </a:r>
            <a:r>
              <a:rPr lang="zh-CN" altLang="en-US"/>
              <a:t>；</a:t>
            </a:r>
          </a:p>
          <a:p>
            <a:pPr lvl="1">
              <a:buFont typeface="Wingdings" pitchFamily="2" charset="2"/>
              <a:buNone/>
            </a:pPr>
            <a:r>
              <a:rPr lang="zh-CN" altLang="en-US" sz="2000"/>
              <a:t>输出关键字及出现次数；</a:t>
            </a:r>
          </a:p>
        </p:txBody>
      </p:sp>
      <p:sp>
        <p:nvSpPr>
          <p:cNvPr id="93186" name="页脚占位符 3"/>
          <p:cNvSpPr>
            <a:spLocks noGrp="1"/>
          </p:cNvSpPr>
          <p:nvPr>
            <p:ph type="ftr" sz="quarter" idx="11"/>
          </p:nvPr>
        </p:nvSpPr>
        <p:spPr>
          <a:noFill/>
        </p:spPr>
        <p:txBody>
          <a:bodyPr/>
          <a:lstStyle/>
          <a:p>
            <a:r>
              <a:rPr lang="en-US" altLang="zh-CN"/>
              <a:t>构造类型 – 数组和指针</a:t>
            </a:r>
          </a:p>
        </p:txBody>
      </p:sp>
      <p:sp>
        <p:nvSpPr>
          <p:cNvPr id="93187" name="灯片编号占位符 4"/>
          <p:cNvSpPr>
            <a:spLocks noGrp="1"/>
          </p:cNvSpPr>
          <p:nvPr>
            <p:ph type="sldNum" sz="quarter" idx="12"/>
          </p:nvPr>
        </p:nvSpPr>
        <p:spPr>
          <a:noFill/>
        </p:spPr>
        <p:txBody>
          <a:bodyPr/>
          <a:lstStyle/>
          <a:p>
            <a:fld id="{7E8600AC-67AF-4051-81F3-877BBEF6AFB4}" type="slidenum">
              <a:rPr lang="en-US" altLang="zh-CN" smtClean="0"/>
              <a:pPr/>
              <a:t>115</a:t>
            </a:fld>
            <a:endParaRPr lang="en-US" altLang="zh-CN"/>
          </a:p>
        </p:txBody>
      </p:sp>
      <p:sp>
        <p:nvSpPr>
          <p:cNvPr id="161796" name="AutoShape 4"/>
          <p:cNvSpPr>
            <a:spLocks noChangeArrowheads="1"/>
          </p:cNvSpPr>
          <p:nvPr/>
        </p:nvSpPr>
        <p:spPr bwMode="auto">
          <a:xfrm>
            <a:off x="6672264" y="0"/>
            <a:ext cx="3995737" cy="2166938"/>
          </a:xfrm>
          <a:prstGeom prst="wedgeRoundRectCallout">
            <a:avLst>
              <a:gd name="adj1" fmla="val -64249"/>
              <a:gd name="adj2" fmla="val 36612"/>
              <a:gd name="adj3" fmla="val 16667"/>
            </a:avLst>
          </a:prstGeom>
          <a:solidFill>
            <a:schemeClr val="accent1"/>
          </a:solidFill>
          <a:ln w="9525">
            <a:solidFill>
              <a:schemeClr val="tx1"/>
            </a:solidFill>
            <a:miter lim="800000"/>
            <a:headEnd/>
            <a:tailEnd/>
          </a:ln>
        </p:spPr>
        <p:txBody>
          <a:bodyPr/>
          <a:lstStyle/>
          <a:p>
            <a:r>
              <a:rPr lang="zh-CN" altLang="en-US" sz="1800" b="0" dirty="0"/>
              <a:t>设函数</a:t>
            </a:r>
          </a:p>
          <a:p>
            <a:r>
              <a:rPr lang="en-US" altLang="zh-CN" sz="1800" b="0" dirty="0"/>
              <a:t>char </a:t>
            </a:r>
            <a:r>
              <a:rPr lang="en-US" altLang="zh-CN" sz="1800" b="0" dirty="0" err="1"/>
              <a:t>getWord</a:t>
            </a:r>
            <a:r>
              <a:rPr lang="en-US" altLang="zh-CN" sz="1800" b="0" dirty="0"/>
              <a:t>(char word[],</a:t>
            </a:r>
            <a:r>
              <a:rPr lang="en-US" altLang="zh-CN" sz="1800" b="0" dirty="0" err="1"/>
              <a:t>int</a:t>
            </a:r>
            <a:r>
              <a:rPr lang="en-US" altLang="zh-CN" sz="1800" b="0" dirty="0"/>
              <a:t> </a:t>
            </a:r>
            <a:r>
              <a:rPr lang="en-US" altLang="zh-CN" sz="1800" b="0" dirty="0" err="1"/>
              <a:t>lim</a:t>
            </a:r>
            <a:r>
              <a:rPr lang="en-US" altLang="zh-CN" sz="1800" b="0" dirty="0"/>
              <a:t>) </a:t>
            </a:r>
          </a:p>
          <a:p>
            <a:r>
              <a:rPr lang="zh-CN" altLang="en-US" sz="1800" b="0" dirty="0"/>
              <a:t>从标准输入中读入一个长度不超过</a:t>
            </a:r>
            <a:r>
              <a:rPr lang="en-US" altLang="zh-CN" sz="1800" b="0" dirty="0"/>
              <a:t>lim-1</a:t>
            </a:r>
            <a:r>
              <a:rPr lang="zh-CN" altLang="en-US" sz="1800" b="0" dirty="0"/>
              <a:t>的单词，并返回单词类型。</a:t>
            </a:r>
          </a:p>
          <a:p>
            <a:r>
              <a:rPr lang="zh-CN" altLang="en-US" sz="1800" dirty="0">
                <a:solidFill>
                  <a:srgbClr val="0000CC"/>
                </a:solidFill>
              </a:rPr>
              <a:t>为何不用</a:t>
            </a:r>
            <a:r>
              <a:rPr lang="en-US" altLang="zh-CN" sz="1800" dirty="0" err="1">
                <a:solidFill>
                  <a:srgbClr val="0000CC"/>
                </a:solidFill>
              </a:rPr>
              <a:t>scanf</a:t>
            </a:r>
            <a:r>
              <a:rPr lang="zh-CN" altLang="en-US" sz="1800" dirty="0">
                <a:solidFill>
                  <a:srgbClr val="0000CC"/>
                </a:solidFill>
              </a:rPr>
              <a:t>的</a:t>
            </a:r>
            <a:r>
              <a:rPr lang="en-US" altLang="zh-CN" sz="1800" dirty="0">
                <a:solidFill>
                  <a:srgbClr val="0000CC"/>
                </a:solidFill>
              </a:rPr>
              <a:t>%s</a:t>
            </a:r>
            <a:r>
              <a:rPr lang="zh-CN" altLang="en-US" sz="1800" dirty="0">
                <a:solidFill>
                  <a:srgbClr val="0000CC"/>
                </a:solidFill>
              </a:rPr>
              <a:t>来读</a:t>
            </a:r>
            <a:r>
              <a:rPr lang="en-US" altLang="zh-CN" sz="1800" dirty="0">
                <a:solidFill>
                  <a:srgbClr val="0000CC"/>
                </a:solidFill>
              </a:rPr>
              <a:t>?</a:t>
            </a:r>
          </a:p>
          <a:p>
            <a:r>
              <a:rPr lang="zh-CN" altLang="en-US" sz="1800" b="0" dirty="0">
                <a:solidFill>
                  <a:srgbClr val="0000CC"/>
                </a:solidFill>
              </a:rPr>
              <a:t>如：</a:t>
            </a:r>
            <a:endParaRPr lang="en-US" altLang="zh-CN" sz="1800" b="0" dirty="0">
              <a:solidFill>
                <a:srgbClr val="0000CC"/>
              </a:solidFill>
            </a:endParaRPr>
          </a:p>
          <a:p>
            <a:r>
              <a:rPr lang="en-US" altLang="zh-CN" sz="1800" b="0" dirty="0">
                <a:solidFill>
                  <a:srgbClr val="0000CC"/>
                </a:solidFill>
              </a:rPr>
              <a:t>while(</a:t>
            </a:r>
            <a:r>
              <a:rPr lang="en-US" altLang="zh-CN" sz="1800" b="0" dirty="0" err="1">
                <a:solidFill>
                  <a:srgbClr val="0000CC"/>
                </a:solidFill>
              </a:rPr>
              <a:t>scanf</a:t>
            </a:r>
            <a:r>
              <a:rPr lang="en-US" altLang="zh-CN" sz="1800" b="0" dirty="0">
                <a:solidFill>
                  <a:srgbClr val="0000CC"/>
                </a:solidFill>
              </a:rPr>
              <a:t>(‘%s”, word) &gt; 0)…</a:t>
            </a:r>
          </a:p>
        </p:txBody>
      </p:sp>
      <p:sp>
        <p:nvSpPr>
          <p:cNvPr id="161797" name="AutoShape 5"/>
          <p:cNvSpPr>
            <a:spLocks noChangeArrowheads="1"/>
          </p:cNvSpPr>
          <p:nvPr/>
        </p:nvSpPr>
        <p:spPr bwMode="auto">
          <a:xfrm>
            <a:off x="6672264" y="3212976"/>
            <a:ext cx="3995737" cy="2087562"/>
          </a:xfrm>
          <a:prstGeom prst="wedgeRoundRectCallout">
            <a:avLst>
              <a:gd name="adj1" fmla="val -56225"/>
              <a:gd name="adj2" fmla="val -73494"/>
              <a:gd name="adj3" fmla="val 16667"/>
            </a:avLst>
          </a:prstGeom>
          <a:solidFill>
            <a:schemeClr val="accent1"/>
          </a:solidFill>
          <a:ln w="9525">
            <a:solidFill>
              <a:schemeClr val="tx1"/>
            </a:solidFill>
            <a:miter lim="800000"/>
            <a:headEnd/>
            <a:tailEnd/>
          </a:ln>
        </p:spPr>
        <p:txBody>
          <a:bodyPr/>
          <a:lstStyle/>
          <a:p>
            <a:r>
              <a:rPr lang="zh-CN" altLang="en-US" sz="1800" b="0" dirty="0"/>
              <a:t>设函数</a:t>
            </a:r>
          </a:p>
          <a:p>
            <a:r>
              <a:rPr lang="en-US" altLang="zh-CN" sz="1800" b="0" dirty="0" err="1"/>
              <a:t>struct</a:t>
            </a:r>
            <a:r>
              <a:rPr lang="en-US" altLang="zh-CN" sz="1800" b="0" dirty="0"/>
              <a:t> Key *binary(char *word, </a:t>
            </a:r>
            <a:r>
              <a:rPr lang="en-US" altLang="zh-CN" sz="1800" b="0" dirty="0" err="1"/>
              <a:t>struct</a:t>
            </a:r>
            <a:r>
              <a:rPr lang="en-US" altLang="zh-CN" sz="1800" b="0" dirty="0"/>
              <a:t> Key tab[ ], </a:t>
            </a:r>
            <a:r>
              <a:rPr lang="en-US" altLang="zh-CN" sz="1800" b="0" dirty="0" err="1"/>
              <a:t>int</a:t>
            </a:r>
            <a:r>
              <a:rPr lang="en-US" altLang="zh-CN" sz="1800" b="0" dirty="0"/>
              <a:t> n)</a:t>
            </a:r>
          </a:p>
          <a:p>
            <a:r>
              <a:rPr lang="zh-CN" altLang="en-US" sz="1800" b="0" dirty="0"/>
              <a:t>在关键字表</a:t>
            </a:r>
            <a:r>
              <a:rPr lang="en-US" altLang="zh-CN" sz="1800" b="0" dirty="0"/>
              <a:t>tab</a:t>
            </a:r>
            <a:r>
              <a:rPr lang="zh-CN" altLang="en-US" sz="1800" b="0" dirty="0"/>
              <a:t>中查找单词</a:t>
            </a:r>
            <a:r>
              <a:rPr lang="en-US" altLang="zh-CN" sz="1800" b="0" dirty="0"/>
              <a:t>word</a:t>
            </a:r>
            <a:r>
              <a:rPr lang="zh-CN" altLang="en-US" sz="1800" b="0" dirty="0"/>
              <a:t>是否存在。如果找到，则返回其出现位置。</a:t>
            </a:r>
            <a:r>
              <a:rPr lang="en-US" altLang="zh-CN" sz="1800" b="0" dirty="0"/>
              <a:t>n</a:t>
            </a:r>
            <a:r>
              <a:rPr lang="zh-CN" altLang="en-US" sz="1800" b="0" dirty="0"/>
              <a:t>为关键字表的长度（关键字个数）。</a:t>
            </a:r>
          </a:p>
        </p:txBody>
      </p:sp>
      <p:sp>
        <p:nvSpPr>
          <p:cNvPr id="161798" name="AutoShape 6"/>
          <p:cNvSpPr>
            <a:spLocks noChangeArrowheads="1"/>
          </p:cNvSpPr>
          <p:nvPr/>
        </p:nvSpPr>
        <p:spPr bwMode="auto">
          <a:xfrm>
            <a:off x="838200" y="4943216"/>
            <a:ext cx="3995737" cy="1152525"/>
          </a:xfrm>
          <a:prstGeom prst="wedgeRoundRectCallout">
            <a:avLst>
              <a:gd name="adj1" fmla="val -20360"/>
              <a:gd name="adj2" fmla="val -165978"/>
              <a:gd name="adj3" fmla="val 16667"/>
            </a:avLst>
          </a:prstGeom>
          <a:solidFill>
            <a:schemeClr val="accent1"/>
          </a:solidFill>
          <a:ln w="9525">
            <a:solidFill>
              <a:schemeClr val="tx1"/>
            </a:solidFill>
            <a:miter lim="800000"/>
            <a:headEnd/>
            <a:tailEnd/>
          </a:ln>
        </p:spPr>
        <p:txBody>
          <a:bodyPr/>
          <a:lstStyle/>
          <a:p>
            <a:r>
              <a:rPr lang="zh-CN" altLang="en-US" sz="1800" b="0"/>
              <a:t>设函数</a:t>
            </a:r>
          </a:p>
          <a:p>
            <a:r>
              <a:rPr lang="en-US" altLang="zh-CN" sz="1600" b="0"/>
              <a:t>void printKey(</a:t>
            </a:r>
            <a:r>
              <a:rPr lang="en-US" altLang="zh-CN" sz="1800" b="0"/>
              <a:t>struct Key tab[ ], int n) </a:t>
            </a:r>
          </a:p>
          <a:p>
            <a:r>
              <a:rPr lang="zh-CN" altLang="en-US" sz="1800" b="0"/>
              <a:t>输出关键字及出现次数。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Effect transition="in" filter="blinds(horizontal)">
                                      <p:cBhvr>
                                        <p:cTn id="7" dur="500"/>
                                        <p:tgtEl>
                                          <p:spTgt spid="1617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1795">
                                            <p:txEl>
                                              <p:pRg st="2" end="2"/>
                                            </p:txEl>
                                          </p:spTgt>
                                        </p:tgtEl>
                                        <p:attrNameLst>
                                          <p:attrName>style.visibility</p:attrName>
                                        </p:attrNameLst>
                                      </p:cBhvr>
                                      <p:to>
                                        <p:strVal val="visible"/>
                                      </p:to>
                                    </p:set>
                                    <p:animEffect transition="in" filter="blinds(horizontal)">
                                      <p:cBhvr>
                                        <p:cTn id="10" dur="500"/>
                                        <p:tgtEl>
                                          <p:spTgt spid="1617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1795">
                                            <p:txEl>
                                              <p:pRg st="3" end="3"/>
                                            </p:txEl>
                                          </p:spTgt>
                                        </p:tgtEl>
                                        <p:attrNameLst>
                                          <p:attrName>style.visibility</p:attrName>
                                        </p:attrNameLst>
                                      </p:cBhvr>
                                      <p:to>
                                        <p:strVal val="visible"/>
                                      </p:to>
                                    </p:set>
                                    <p:animEffect transition="in" filter="blinds(horizontal)">
                                      <p:cBhvr>
                                        <p:cTn id="13" dur="500"/>
                                        <p:tgtEl>
                                          <p:spTgt spid="1617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1795">
                                            <p:txEl>
                                              <p:pRg st="4" end="4"/>
                                            </p:txEl>
                                          </p:spTgt>
                                        </p:tgtEl>
                                        <p:attrNameLst>
                                          <p:attrName>style.visibility</p:attrName>
                                        </p:attrNameLst>
                                      </p:cBhvr>
                                      <p:to>
                                        <p:strVal val="visible"/>
                                      </p:to>
                                    </p:set>
                                    <p:animEffect transition="in" filter="blinds(horizontal)">
                                      <p:cBhvr>
                                        <p:cTn id="16" dur="500"/>
                                        <p:tgtEl>
                                          <p:spTgt spid="16179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1796"/>
                                        </p:tgtEl>
                                        <p:attrNameLst>
                                          <p:attrName>style.visibility</p:attrName>
                                        </p:attrNameLst>
                                      </p:cBhvr>
                                      <p:to>
                                        <p:strVal val="visible"/>
                                      </p:to>
                                    </p:set>
                                    <p:animEffect transition="in" filter="blinds(horizontal)">
                                      <p:cBhvr>
                                        <p:cTn id="21" dur="500"/>
                                        <p:tgtEl>
                                          <p:spTgt spid="16179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1797"/>
                                        </p:tgtEl>
                                        <p:attrNameLst>
                                          <p:attrName>style.visibility</p:attrName>
                                        </p:attrNameLst>
                                      </p:cBhvr>
                                      <p:to>
                                        <p:strVal val="visible"/>
                                      </p:to>
                                    </p:set>
                                    <p:animEffect transition="in" filter="blinds(horizontal)">
                                      <p:cBhvr>
                                        <p:cTn id="26" dur="500"/>
                                        <p:tgtEl>
                                          <p:spTgt spid="16179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1798"/>
                                        </p:tgtEl>
                                        <p:attrNameLst>
                                          <p:attrName>style.visibility</p:attrName>
                                        </p:attrNameLst>
                                      </p:cBhvr>
                                      <p:to>
                                        <p:strVal val="visible"/>
                                      </p:to>
                                    </p:set>
                                    <p:animEffect transition="in" filter="blinds(horizontal)">
                                      <p:cBhvr>
                                        <p:cTn id="31" dur="500"/>
                                        <p:tgtEl>
                                          <p:spTgt spid="16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p:bldP spid="161797" grpId="0" animBg="1"/>
      <p:bldP spid="161798"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zh-CN" altLang="en-US">
                <a:ea typeface="宋体" pitchFamily="2" charset="-122"/>
              </a:rPr>
              <a:t>顺序查找算法</a:t>
            </a:r>
          </a:p>
        </p:txBody>
      </p:sp>
      <p:sp>
        <p:nvSpPr>
          <p:cNvPr id="94213" name="Rectangle 3"/>
          <p:cNvSpPr>
            <a:spLocks noGrp="1" noChangeArrowheads="1"/>
          </p:cNvSpPr>
          <p:nvPr>
            <p:ph idx="1"/>
          </p:nvPr>
        </p:nvSpPr>
        <p:spPr/>
        <p:txBody>
          <a:bodyPr/>
          <a:lstStyle/>
          <a:p>
            <a:r>
              <a:rPr lang="zh-CN" altLang="en-US">
                <a:ea typeface="宋体" pitchFamily="2" charset="-122"/>
              </a:rPr>
              <a:t>在有序数据集中查找指定元素的最简单方法是顺序查找</a:t>
            </a:r>
            <a:r>
              <a:rPr lang="en-US" altLang="zh-CN">
                <a:ea typeface="宋体" pitchFamily="2" charset="-122"/>
              </a:rPr>
              <a:t>, </a:t>
            </a:r>
            <a:r>
              <a:rPr lang="zh-CN" altLang="en-US">
                <a:ea typeface="宋体" pitchFamily="2" charset="-122"/>
              </a:rPr>
              <a:t>即指定数据依次与数据集中数据比较</a:t>
            </a:r>
            <a:r>
              <a:rPr lang="en-US" altLang="zh-CN">
                <a:ea typeface="宋体" pitchFamily="2" charset="-122"/>
              </a:rPr>
              <a:t>, </a:t>
            </a:r>
            <a:r>
              <a:rPr lang="zh-CN" altLang="en-US">
                <a:ea typeface="宋体" pitchFamily="2" charset="-122"/>
              </a:rPr>
              <a:t>直到找到或查到数据集结束。</a:t>
            </a:r>
          </a:p>
        </p:txBody>
      </p:sp>
      <p:sp>
        <p:nvSpPr>
          <p:cNvPr id="94210" name="页脚占位符 3"/>
          <p:cNvSpPr>
            <a:spLocks noGrp="1"/>
          </p:cNvSpPr>
          <p:nvPr>
            <p:ph type="ftr" sz="quarter" idx="11"/>
          </p:nvPr>
        </p:nvSpPr>
        <p:spPr>
          <a:noFill/>
        </p:spPr>
        <p:txBody>
          <a:bodyPr/>
          <a:lstStyle/>
          <a:p>
            <a:r>
              <a:rPr lang="en-US" altLang="zh-CN"/>
              <a:t>构造类型 – 数组和指针</a:t>
            </a:r>
          </a:p>
        </p:txBody>
      </p:sp>
      <p:sp>
        <p:nvSpPr>
          <p:cNvPr id="94211" name="灯片编号占位符 4"/>
          <p:cNvSpPr>
            <a:spLocks noGrp="1"/>
          </p:cNvSpPr>
          <p:nvPr>
            <p:ph type="sldNum" sz="quarter" idx="12"/>
          </p:nvPr>
        </p:nvSpPr>
        <p:spPr>
          <a:noFill/>
        </p:spPr>
        <p:txBody>
          <a:bodyPr/>
          <a:lstStyle/>
          <a:p>
            <a:fld id="{ADF04133-6757-461F-B0B3-104AAD1F1648}" type="slidenum">
              <a:rPr lang="en-US" altLang="zh-CN" smtClean="0"/>
              <a:pPr/>
              <a:t>116</a:t>
            </a:fld>
            <a:endParaRPr lang="en-US" altLang="zh-CN"/>
          </a:p>
        </p:txBody>
      </p:sp>
    </p:spTree>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r>
              <a:rPr lang="zh-CN" altLang="en-US">
                <a:ea typeface="宋体" pitchFamily="2" charset="-122"/>
              </a:rPr>
              <a:t>折半查找算法（</a:t>
            </a:r>
            <a:r>
              <a:rPr lang="en-US" altLang="zh-CN">
                <a:ea typeface="宋体" pitchFamily="2" charset="-122"/>
              </a:rPr>
              <a:t>binary search</a:t>
            </a:r>
            <a:r>
              <a:rPr lang="zh-CN" altLang="en-US">
                <a:ea typeface="宋体" pitchFamily="2" charset="-122"/>
              </a:rPr>
              <a:t>）</a:t>
            </a:r>
          </a:p>
        </p:txBody>
      </p:sp>
      <p:sp>
        <p:nvSpPr>
          <p:cNvPr id="95237" name="Rectangle 3"/>
          <p:cNvSpPr>
            <a:spLocks noGrp="1" noChangeArrowheads="1"/>
          </p:cNvSpPr>
          <p:nvPr>
            <p:ph idx="1"/>
          </p:nvPr>
        </p:nvSpPr>
        <p:spPr>
          <a:xfrm>
            <a:off x="911424" y="1447801"/>
            <a:ext cx="10297144" cy="4556125"/>
          </a:xfrm>
        </p:spPr>
        <p:txBody>
          <a:bodyPr/>
          <a:lstStyle/>
          <a:p>
            <a:pPr marL="457200" indent="-457200">
              <a:lnSpc>
                <a:spcPct val="80000"/>
              </a:lnSpc>
            </a:pPr>
            <a:r>
              <a:rPr lang="zh-CN" altLang="en-US" sz="2000" dirty="0">
                <a:ea typeface="宋体" pitchFamily="2" charset="-122"/>
              </a:rPr>
              <a:t>在</a:t>
            </a:r>
            <a:r>
              <a:rPr lang="zh-CN" altLang="en-US" sz="2000" dirty="0">
                <a:solidFill>
                  <a:srgbClr val="0000CC"/>
                </a:solidFill>
                <a:ea typeface="宋体" pitchFamily="2" charset="-122"/>
              </a:rPr>
              <a:t>有序数据集</a:t>
            </a:r>
            <a:r>
              <a:rPr lang="zh-CN" altLang="en-US" sz="2000" dirty="0">
                <a:ea typeface="宋体" pitchFamily="2" charset="-122"/>
              </a:rPr>
              <a:t>中查找指定数据项最常用及最快的算法是</a:t>
            </a:r>
            <a:r>
              <a:rPr lang="zh-CN" altLang="en-US" sz="2000" dirty="0">
                <a:solidFill>
                  <a:srgbClr val="0000CC"/>
                </a:solidFill>
                <a:ea typeface="宋体" pitchFamily="2" charset="-122"/>
              </a:rPr>
              <a:t>折半查找算法</a:t>
            </a:r>
            <a:r>
              <a:rPr lang="zh-CN" altLang="en-US" sz="2000" dirty="0">
                <a:ea typeface="宋体" pitchFamily="2" charset="-122"/>
              </a:rPr>
              <a:t>。</a:t>
            </a:r>
          </a:p>
          <a:p>
            <a:pPr marL="457200" indent="-457200">
              <a:lnSpc>
                <a:spcPct val="80000"/>
              </a:lnSpc>
            </a:pPr>
            <a:r>
              <a:rPr lang="zh-CN" altLang="en-US" sz="2000" dirty="0">
                <a:ea typeface="宋体" pitchFamily="2" charset="-122"/>
              </a:rPr>
              <a:t>假设数据集按由小到大排列，</a:t>
            </a:r>
            <a:r>
              <a:rPr lang="zh-CN" altLang="en-US" sz="2000" dirty="0">
                <a:solidFill>
                  <a:srgbClr val="0000CC"/>
                </a:solidFill>
                <a:ea typeface="宋体" pitchFamily="2" charset="-122"/>
              </a:rPr>
              <a:t>折半查找算法</a:t>
            </a:r>
            <a:r>
              <a:rPr lang="zh-CN" altLang="en-US" sz="2000" dirty="0">
                <a:ea typeface="宋体" pitchFamily="2" charset="-122"/>
              </a:rPr>
              <a:t>的核心思想是：</a:t>
            </a:r>
          </a:p>
          <a:p>
            <a:pPr marL="850900" lvl="1" indent="-457200">
              <a:lnSpc>
                <a:spcPct val="100000"/>
              </a:lnSpc>
              <a:buFont typeface="Wingdings" pitchFamily="2" charset="2"/>
              <a:buAutoNum type="arabicPeriod"/>
            </a:pPr>
            <a:r>
              <a:rPr lang="zh-CN" altLang="en-US" sz="2000" dirty="0"/>
              <a:t>将要查找的有序数据集的中间元素与指定数据项相比较；</a:t>
            </a:r>
          </a:p>
          <a:p>
            <a:pPr marL="850900" lvl="1" indent="-457200">
              <a:lnSpc>
                <a:spcPct val="100000"/>
              </a:lnSpc>
              <a:buFont typeface="Wingdings" pitchFamily="2" charset="2"/>
              <a:buAutoNum type="arabicPeriod"/>
            </a:pPr>
            <a:r>
              <a:rPr lang="zh-CN" altLang="en-US" sz="2000" dirty="0"/>
              <a:t>如果指定数据项小于该中间元素，则将数据集的前半部分指定为要查找的数据集，然后转步骤</a:t>
            </a:r>
            <a:r>
              <a:rPr lang="en-US" altLang="zh-CN" sz="2000" dirty="0"/>
              <a:t>1</a:t>
            </a:r>
            <a:r>
              <a:rPr lang="zh-CN" altLang="en-US" sz="2000" dirty="0"/>
              <a:t>；</a:t>
            </a:r>
          </a:p>
          <a:p>
            <a:pPr marL="850900" lvl="1" indent="-457200">
              <a:lnSpc>
                <a:spcPct val="100000"/>
              </a:lnSpc>
              <a:buFont typeface="Wingdings" pitchFamily="2" charset="2"/>
              <a:buAutoNum type="arabicPeriod"/>
            </a:pPr>
            <a:r>
              <a:rPr lang="zh-CN" altLang="en-US" sz="2000" dirty="0"/>
              <a:t>如果指定数据项大于该中间元素，则将数据集的后半部分指定为要查找的数据集，然后转步骤</a:t>
            </a:r>
            <a:r>
              <a:rPr lang="en-US" altLang="zh-CN" sz="2000" dirty="0"/>
              <a:t>1</a:t>
            </a:r>
            <a:r>
              <a:rPr lang="zh-CN" altLang="en-US" sz="2000" dirty="0"/>
              <a:t>；</a:t>
            </a:r>
          </a:p>
          <a:p>
            <a:pPr marL="850900" lvl="1" indent="-457200">
              <a:lnSpc>
                <a:spcPct val="100000"/>
              </a:lnSpc>
              <a:buFont typeface="Wingdings" pitchFamily="2" charset="2"/>
              <a:buAutoNum type="arabicPeriod"/>
            </a:pPr>
            <a:r>
              <a:rPr lang="zh-CN" altLang="en-US" sz="2000" dirty="0"/>
              <a:t>如果指定数据项等于中间元素，则查找成功结束。</a:t>
            </a:r>
          </a:p>
          <a:p>
            <a:pPr marL="850900" lvl="1" indent="-457200">
              <a:lnSpc>
                <a:spcPct val="100000"/>
              </a:lnSpc>
              <a:buFont typeface="Wingdings" pitchFamily="2" charset="2"/>
              <a:buAutoNum type="arabicPeriod"/>
            </a:pPr>
            <a:r>
              <a:rPr lang="zh-CN" altLang="en-US" sz="2000" dirty="0"/>
              <a:t>最后如果数据集中没有元素再可进行查找，则查找失败。</a:t>
            </a:r>
          </a:p>
          <a:p>
            <a:pPr marL="850900" lvl="1" indent="-457200">
              <a:lnSpc>
                <a:spcPct val="80000"/>
              </a:lnSpc>
              <a:buNone/>
            </a:pPr>
            <a:r>
              <a:rPr lang="zh-CN" altLang="en-US" sz="2000" dirty="0">
                <a:ea typeface="宋体" pitchFamily="2" charset="-122"/>
              </a:rPr>
              <a:t>下面以在一个有序整型数据集中查找给定整数为例来说明折半查找。</a:t>
            </a:r>
          </a:p>
        </p:txBody>
      </p:sp>
      <p:sp>
        <p:nvSpPr>
          <p:cNvPr id="95234" name="页脚占位符 3"/>
          <p:cNvSpPr>
            <a:spLocks noGrp="1"/>
          </p:cNvSpPr>
          <p:nvPr>
            <p:ph type="ftr" sz="quarter" idx="11"/>
          </p:nvPr>
        </p:nvSpPr>
        <p:spPr>
          <a:noFill/>
        </p:spPr>
        <p:txBody>
          <a:bodyPr/>
          <a:lstStyle/>
          <a:p>
            <a:r>
              <a:rPr lang="en-US" altLang="zh-CN"/>
              <a:t>构造类型 – 数组和指针</a:t>
            </a:r>
          </a:p>
        </p:txBody>
      </p:sp>
      <p:sp>
        <p:nvSpPr>
          <p:cNvPr id="95235" name="灯片编号占位符 4"/>
          <p:cNvSpPr>
            <a:spLocks noGrp="1"/>
          </p:cNvSpPr>
          <p:nvPr>
            <p:ph type="sldNum" sz="quarter" idx="12"/>
          </p:nvPr>
        </p:nvSpPr>
        <p:spPr>
          <a:noFill/>
        </p:spPr>
        <p:txBody>
          <a:bodyPr/>
          <a:lstStyle/>
          <a:p>
            <a:fld id="{EC6B9CCC-4CB6-48C8-927E-5DDABA649D5B}" type="slidenum">
              <a:rPr lang="en-US" altLang="zh-CN" smtClean="0"/>
              <a:pPr/>
              <a:t>117</a:t>
            </a:fld>
            <a:endParaRPr lang="en-US" altLang="zh-CN"/>
          </a:p>
        </p:txBody>
      </p:sp>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r>
              <a:rPr lang="zh-CN" altLang="en-US">
                <a:ea typeface="宋体" pitchFamily="2" charset="-122"/>
              </a:rPr>
              <a:t>折半查找算法（续）</a:t>
            </a:r>
          </a:p>
        </p:txBody>
      </p:sp>
      <p:sp>
        <p:nvSpPr>
          <p:cNvPr id="96258" name="页脚占位符 3"/>
          <p:cNvSpPr>
            <a:spLocks noGrp="1"/>
          </p:cNvSpPr>
          <p:nvPr>
            <p:ph type="ftr" sz="quarter" idx="11"/>
          </p:nvPr>
        </p:nvSpPr>
        <p:spPr>
          <a:xfrm>
            <a:off x="2639616" y="6381328"/>
            <a:ext cx="4114800" cy="365125"/>
          </a:xfrm>
          <a:noFill/>
        </p:spPr>
        <p:txBody>
          <a:bodyPr/>
          <a:lstStyle/>
          <a:p>
            <a:r>
              <a:rPr lang="en-US" altLang="zh-CN"/>
              <a:t>构造类型 – 数组和指针</a:t>
            </a:r>
          </a:p>
        </p:txBody>
      </p:sp>
      <p:sp>
        <p:nvSpPr>
          <p:cNvPr id="96259" name="灯片编号占位符 4"/>
          <p:cNvSpPr>
            <a:spLocks noGrp="1"/>
          </p:cNvSpPr>
          <p:nvPr>
            <p:ph type="sldNum" sz="quarter" idx="12"/>
          </p:nvPr>
        </p:nvSpPr>
        <p:spPr>
          <a:noFill/>
        </p:spPr>
        <p:txBody>
          <a:bodyPr/>
          <a:lstStyle/>
          <a:p>
            <a:fld id="{311BFF0F-32CA-4AF1-843C-C3C98E48517D}" type="slidenum">
              <a:rPr lang="en-US" altLang="zh-CN" smtClean="0"/>
              <a:pPr/>
              <a:t>118</a:t>
            </a:fld>
            <a:endParaRPr lang="en-US" altLang="zh-CN"/>
          </a:p>
        </p:txBody>
      </p:sp>
      <p:grpSp>
        <p:nvGrpSpPr>
          <p:cNvPr id="96261" name="Group 3"/>
          <p:cNvGrpSpPr>
            <a:grpSpLocks/>
          </p:cNvGrpSpPr>
          <p:nvPr/>
        </p:nvGrpSpPr>
        <p:grpSpPr bwMode="auto">
          <a:xfrm>
            <a:off x="952104" y="1653753"/>
            <a:ext cx="4629150" cy="1543050"/>
            <a:chOff x="599" y="1026"/>
            <a:chExt cx="2916" cy="972"/>
          </a:xfrm>
        </p:grpSpPr>
        <p:grpSp>
          <p:nvGrpSpPr>
            <p:cNvPr id="96350" name="Group 4"/>
            <p:cNvGrpSpPr>
              <a:grpSpLocks/>
            </p:cNvGrpSpPr>
            <p:nvPr/>
          </p:nvGrpSpPr>
          <p:grpSpPr bwMode="auto">
            <a:xfrm>
              <a:off x="657" y="1026"/>
              <a:ext cx="2789" cy="499"/>
              <a:chOff x="1020" y="663"/>
              <a:chExt cx="2789" cy="499"/>
            </a:xfrm>
          </p:grpSpPr>
          <p:sp>
            <p:nvSpPr>
              <p:cNvPr id="96358" name="Rectangle 5"/>
              <p:cNvSpPr>
                <a:spLocks noChangeArrowheads="1"/>
              </p:cNvSpPr>
              <p:nvPr/>
            </p:nvSpPr>
            <p:spPr bwMode="auto">
              <a:xfrm>
                <a:off x="1020" y="900"/>
                <a:ext cx="2767" cy="252"/>
              </a:xfrm>
              <a:prstGeom prst="rect">
                <a:avLst/>
              </a:prstGeom>
              <a:noFill/>
              <a:ln w="9525">
                <a:solidFill>
                  <a:schemeClr val="tx1"/>
                </a:solidFill>
                <a:miter lim="800000"/>
                <a:headEnd/>
                <a:tailEnd/>
              </a:ln>
            </p:spPr>
            <p:txBody>
              <a:bodyPr anchor="ctr">
                <a:spAutoFit/>
              </a:bodyPr>
              <a:lstStyle/>
              <a:p>
                <a:endParaRPr lang="zh-CN" altLang="en-US"/>
              </a:p>
            </p:txBody>
          </p:sp>
          <p:sp>
            <p:nvSpPr>
              <p:cNvPr id="96359" name="Line 6"/>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0" name="Text Box 7"/>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61" name="Line 8"/>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2" name="Line 9"/>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3" name="Line 10"/>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4" name="Line 11"/>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5" name="Line 12"/>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6" name="Line 13"/>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7" name="Line 14"/>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8" name="Line 15"/>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9" name="Line 16"/>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70" name="Text Box 17"/>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71" name="Text Box 18"/>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72" name="Text Box 19"/>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73" name="Text Box 20"/>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solidFill>
                      <a:srgbClr val="0000CC"/>
                    </a:solidFill>
                  </a:rPr>
                  <a:t>25</a:t>
                </a:r>
              </a:p>
            </p:txBody>
          </p:sp>
          <p:sp>
            <p:nvSpPr>
              <p:cNvPr id="96374" name="Text Box 21"/>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75" name="Text Box 22"/>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76" name="Text Box 23"/>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377" name="Text Box 24"/>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78" name="Text Box 25"/>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79" name="Text Box 26"/>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80" name="Text Box 27"/>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81" name="Text Box 28"/>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82" name="Text Box 29"/>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83" name="Text Box 30"/>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84" name="Text Box 31"/>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85" name="Text Box 32"/>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86" name="Text Box 33"/>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87" name="Text Box 34"/>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88" name="Text Box 35"/>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51" name="Line 36"/>
            <p:cNvSpPr>
              <a:spLocks noChangeShapeType="1"/>
            </p:cNvSpPr>
            <p:nvPr/>
          </p:nvSpPr>
          <p:spPr bwMode="auto">
            <a:xfrm flipV="1">
              <a:off x="793"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2" name="Line 37"/>
            <p:cNvSpPr>
              <a:spLocks noChangeShapeType="1"/>
            </p:cNvSpPr>
            <p:nvPr/>
          </p:nvSpPr>
          <p:spPr bwMode="auto">
            <a:xfrm flipV="1">
              <a:off x="3288"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3" name="Text Box 38"/>
            <p:cNvSpPr txBox="1">
              <a:spLocks noChangeArrowheads="1"/>
            </p:cNvSpPr>
            <p:nvPr/>
          </p:nvSpPr>
          <p:spPr bwMode="auto">
            <a:xfrm>
              <a:off x="599" y="1748"/>
              <a:ext cx="382" cy="250"/>
            </a:xfrm>
            <a:prstGeom prst="rect">
              <a:avLst/>
            </a:prstGeom>
            <a:noFill/>
            <a:ln w="9525">
              <a:noFill/>
              <a:miter lim="800000"/>
              <a:headEnd/>
              <a:tailEnd/>
            </a:ln>
          </p:spPr>
          <p:txBody>
            <a:bodyPr wrap="none">
              <a:spAutoFit/>
            </a:bodyPr>
            <a:lstStyle/>
            <a:p>
              <a:r>
                <a:rPr lang="en-US" altLang="zh-CN"/>
                <a:t>low</a:t>
              </a:r>
            </a:p>
          </p:txBody>
        </p:sp>
        <p:sp>
          <p:nvSpPr>
            <p:cNvPr id="96354" name="Text Box 39"/>
            <p:cNvSpPr txBox="1">
              <a:spLocks noChangeArrowheads="1"/>
            </p:cNvSpPr>
            <p:nvPr/>
          </p:nvSpPr>
          <p:spPr bwMode="auto">
            <a:xfrm>
              <a:off x="3061" y="1706"/>
              <a:ext cx="454" cy="250"/>
            </a:xfrm>
            <a:prstGeom prst="rect">
              <a:avLst/>
            </a:prstGeom>
            <a:noFill/>
            <a:ln w="9525">
              <a:noFill/>
              <a:miter lim="800000"/>
              <a:headEnd/>
              <a:tailEnd/>
            </a:ln>
          </p:spPr>
          <p:txBody>
            <a:bodyPr wrap="none">
              <a:spAutoFit/>
            </a:bodyPr>
            <a:lstStyle/>
            <a:p>
              <a:r>
                <a:rPr lang="en-US" altLang="zh-CN"/>
                <a:t>high</a:t>
              </a:r>
            </a:p>
          </p:txBody>
        </p:sp>
        <p:sp>
          <p:nvSpPr>
            <p:cNvPr id="96355" name="Line 40"/>
            <p:cNvSpPr>
              <a:spLocks noChangeShapeType="1"/>
            </p:cNvSpPr>
            <p:nvPr/>
          </p:nvSpPr>
          <p:spPr bwMode="auto">
            <a:xfrm flipH="1">
              <a:off x="793" y="1661"/>
              <a:ext cx="726"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6" name="Text Box 41"/>
            <p:cNvSpPr txBox="1">
              <a:spLocks noChangeArrowheads="1"/>
            </p:cNvSpPr>
            <p:nvPr/>
          </p:nvSpPr>
          <p:spPr bwMode="auto">
            <a:xfrm>
              <a:off x="1565" y="159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57" name="Line 42"/>
            <p:cNvSpPr>
              <a:spLocks noChangeShapeType="1"/>
            </p:cNvSpPr>
            <p:nvPr/>
          </p:nvSpPr>
          <p:spPr bwMode="auto">
            <a:xfrm>
              <a:off x="2200" y="1661"/>
              <a:ext cx="1043"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96262" name="Text Box 43"/>
          <p:cNvSpPr txBox="1">
            <a:spLocks noChangeArrowheads="1"/>
          </p:cNvSpPr>
          <p:nvPr/>
        </p:nvSpPr>
        <p:spPr bwMode="auto">
          <a:xfrm>
            <a:off x="952104" y="1221953"/>
            <a:ext cx="4599336" cy="400110"/>
          </a:xfrm>
          <a:prstGeom prst="rect">
            <a:avLst/>
          </a:prstGeom>
          <a:noFill/>
          <a:ln w="9525">
            <a:noFill/>
            <a:miter lim="800000"/>
            <a:headEnd/>
            <a:tailEnd/>
          </a:ln>
        </p:spPr>
        <p:txBody>
          <a:bodyPr wrap="none">
            <a:spAutoFit/>
          </a:bodyPr>
          <a:lstStyle/>
          <a:p>
            <a:r>
              <a:rPr lang="zh-CN" altLang="en-US"/>
              <a:t>例：在下面有序数据集中查找数据项</a:t>
            </a:r>
            <a:r>
              <a:rPr lang="en-US" altLang="zh-CN"/>
              <a:t>62</a:t>
            </a:r>
          </a:p>
        </p:txBody>
      </p:sp>
      <p:sp>
        <p:nvSpPr>
          <p:cNvPr id="163884" name="Text Box 44"/>
          <p:cNvSpPr txBox="1">
            <a:spLocks noChangeArrowheads="1"/>
          </p:cNvSpPr>
          <p:nvPr/>
        </p:nvSpPr>
        <p:spPr bwMode="auto">
          <a:xfrm>
            <a:off x="5633642" y="1653754"/>
            <a:ext cx="3679825" cy="1465263"/>
          </a:xfrm>
          <a:prstGeom prst="rect">
            <a:avLst/>
          </a:prstGeom>
          <a:noFill/>
          <a:ln w="9525">
            <a:noFill/>
            <a:miter lim="800000"/>
            <a:headEnd/>
            <a:tailEnd/>
          </a:ln>
        </p:spPr>
        <p:txBody>
          <a:bodyPr wrap="none">
            <a:spAutoFit/>
          </a:bodyPr>
          <a:lstStyle/>
          <a:p>
            <a:r>
              <a:rPr lang="en-US" altLang="zh-CN" sz="1800" b="0"/>
              <a:t>item = 62</a:t>
            </a:r>
            <a:r>
              <a:rPr lang="en-US" altLang="zh-CN" sz="1600" b="0"/>
              <a:t>(</a:t>
            </a:r>
            <a:r>
              <a:rPr lang="zh-CN" altLang="en-US" sz="1600" b="0"/>
              <a:t>查找顶</a:t>
            </a:r>
            <a:r>
              <a:rPr lang="en-US" altLang="zh-CN" sz="1600" b="0"/>
              <a:t>)</a:t>
            </a:r>
          </a:p>
          <a:p>
            <a:r>
              <a:rPr lang="en-US" altLang="zh-CN" sz="1800" b="0"/>
              <a:t>low = 0</a:t>
            </a:r>
            <a:r>
              <a:rPr lang="en-US" altLang="zh-CN" sz="1600" b="0"/>
              <a:t>(</a:t>
            </a:r>
            <a:r>
              <a:rPr lang="zh-CN" altLang="en-US" sz="1600" b="0"/>
              <a:t>查找范围开始</a:t>
            </a:r>
            <a:r>
              <a:rPr lang="en-US" altLang="zh-CN" sz="1600" b="0"/>
              <a:t>)</a:t>
            </a:r>
          </a:p>
          <a:p>
            <a:r>
              <a:rPr lang="en-US" altLang="zh-CN" sz="1800" b="0"/>
              <a:t>high = 9(</a:t>
            </a:r>
            <a:r>
              <a:rPr lang="zh-CN" altLang="en-US" sz="1800" b="0"/>
              <a:t>查找范围结束</a:t>
            </a:r>
            <a:r>
              <a:rPr lang="en-US" altLang="zh-CN" sz="1800" b="0"/>
              <a:t>)</a:t>
            </a:r>
            <a:endParaRPr lang="en-US" altLang="zh-CN" sz="1600" b="0"/>
          </a:p>
          <a:p>
            <a:r>
              <a:rPr lang="en-US" altLang="zh-CN" sz="1800" b="0"/>
              <a:t>mid = (low+high)/2=4</a:t>
            </a:r>
            <a:r>
              <a:rPr lang="en-US" altLang="zh-CN" sz="1600" b="0"/>
              <a:t>(</a:t>
            </a:r>
            <a:r>
              <a:rPr lang="zh-CN" altLang="en-US" sz="1600" b="0"/>
              <a:t>查找范围中间</a:t>
            </a:r>
            <a:r>
              <a:rPr lang="en-US" altLang="zh-CN" sz="1600" b="0"/>
              <a:t>)</a:t>
            </a:r>
          </a:p>
          <a:p>
            <a:endParaRPr lang="en-US" altLang="zh-CN" sz="1800" b="0"/>
          </a:p>
        </p:txBody>
      </p:sp>
      <p:sp>
        <p:nvSpPr>
          <p:cNvPr id="163885" name="Text Box 45"/>
          <p:cNvSpPr txBox="1">
            <a:spLocks noChangeArrowheads="1"/>
          </p:cNvSpPr>
          <p:nvPr/>
        </p:nvSpPr>
        <p:spPr bwMode="auto">
          <a:xfrm>
            <a:off x="1817292" y="2806278"/>
            <a:ext cx="3201517" cy="400110"/>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62&gt;25</a:t>
            </a:r>
          </a:p>
        </p:txBody>
      </p:sp>
      <p:sp>
        <p:nvSpPr>
          <p:cNvPr id="163886" name="AutoShape 46"/>
          <p:cNvSpPr>
            <a:spLocks noChangeArrowheads="1"/>
          </p:cNvSpPr>
          <p:nvPr/>
        </p:nvSpPr>
        <p:spPr bwMode="auto">
          <a:xfrm>
            <a:off x="2825354" y="3016742"/>
            <a:ext cx="360362" cy="442674"/>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4" name="Group 47"/>
          <p:cNvGrpSpPr>
            <a:grpSpLocks/>
          </p:cNvGrpSpPr>
          <p:nvPr/>
        </p:nvGrpSpPr>
        <p:grpSpPr bwMode="auto">
          <a:xfrm>
            <a:off x="1025129" y="3309517"/>
            <a:ext cx="6913562" cy="1476375"/>
            <a:chOff x="579" y="2160"/>
            <a:chExt cx="4355" cy="930"/>
          </a:xfrm>
        </p:grpSpPr>
        <p:grpSp>
          <p:nvGrpSpPr>
            <p:cNvPr id="96310" name="Group 48"/>
            <p:cNvGrpSpPr>
              <a:grpSpLocks/>
            </p:cNvGrpSpPr>
            <p:nvPr/>
          </p:nvGrpSpPr>
          <p:grpSpPr bwMode="auto">
            <a:xfrm>
              <a:off x="579" y="2160"/>
              <a:ext cx="2789" cy="499"/>
              <a:chOff x="1020" y="663"/>
              <a:chExt cx="2789" cy="499"/>
            </a:xfrm>
          </p:grpSpPr>
          <p:sp>
            <p:nvSpPr>
              <p:cNvPr id="96319" name="Rectangle 49"/>
              <p:cNvSpPr>
                <a:spLocks noChangeArrowheads="1"/>
              </p:cNvSpPr>
              <p:nvPr/>
            </p:nvSpPr>
            <p:spPr bwMode="auto">
              <a:xfrm>
                <a:off x="1020" y="900"/>
                <a:ext cx="2767" cy="252"/>
              </a:xfrm>
              <a:prstGeom prst="rect">
                <a:avLst/>
              </a:prstGeom>
              <a:noFill/>
              <a:ln w="9525">
                <a:solidFill>
                  <a:schemeClr val="tx1"/>
                </a:solidFill>
                <a:miter lim="800000"/>
                <a:headEnd/>
                <a:tailEnd/>
              </a:ln>
            </p:spPr>
            <p:txBody>
              <a:bodyPr anchor="ctr">
                <a:spAutoFit/>
              </a:bodyPr>
              <a:lstStyle/>
              <a:p>
                <a:endParaRPr lang="zh-CN" altLang="en-US"/>
              </a:p>
            </p:txBody>
          </p:sp>
          <p:sp>
            <p:nvSpPr>
              <p:cNvPr id="96320" name="Line 50"/>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1" name="Text Box 51"/>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22" name="Line 52"/>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3" name="Line 53"/>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4" name="Line 54"/>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5" name="Line 55"/>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6" name="Line 56"/>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7" name="Line 57"/>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8" name="Line 58"/>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9" name="Line 59"/>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0" name="Line 60"/>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1" name="Text Box 61"/>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32" name="Text Box 62"/>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33" name="Text Box 63"/>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34" name="Text Box 64"/>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335" name="Text Box 65"/>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36" name="Text Box 66"/>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37" name="Text Box 67"/>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solidFill>
                      <a:srgbClr val="0000CC"/>
                    </a:solidFill>
                  </a:rPr>
                  <a:t>50</a:t>
                </a:r>
              </a:p>
            </p:txBody>
          </p:sp>
          <p:sp>
            <p:nvSpPr>
              <p:cNvPr id="96338" name="Text Box 68"/>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39" name="Text Box 69"/>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40" name="Text Box 70"/>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41" name="Text Box 71"/>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42" name="Text Box 72"/>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43" name="Text Box 73"/>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44" name="Text Box 74"/>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45" name="Text Box 75"/>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46" name="Text Box 76"/>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47" name="Text Box 77"/>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48" name="Text Box 78"/>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49" name="Text Box 79"/>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11" name="Line 80"/>
            <p:cNvSpPr>
              <a:spLocks noChangeShapeType="1"/>
            </p:cNvSpPr>
            <p:nvPr/>
          </p:nvSpPr>
          <p:spPr bwMode="auto">
            <a:xfrm flipV="1">
              <a:off x="2154" y="2614"/>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2" name="Line 81"/>
            <p:cNvSpPr>
              <a:spLocks noChangeShapeType="1"/>
            </p:cNvSpPr>
            <p:nvPr/>
          </p:nvSpPr>
          <p:spPr bwMode="auto">
            <a:xfrm flipV="1">
              <a:off x="3210" y="2659"/>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3" name="Text Box 82"/>
            <p:cNvSpPr txBox="1">
              <a:spLocks noChangeArrowheads="1"/>
            </p:cNvSpPr>
            <p:nvPr/>
          </p:nvSpPr>
          <p:spPr bwMode="auto">
            <a:xfrm>
              <a:off x="1927" y="2840"/>
              <a:ext cx="382" cy="250"/>
            </a:xfrm>
            <a:prstGeom prst="rect">
              <a:avLst/>
            </a:prstGeom>
            <a:noFill/>
            <a:ln w="9525">
              <a:noFill/>
              <a:miter lim="800000"/>
              <a:headEnd/>
              <a:tailEnd/>
            </a:ln>
          </p:spPr>
          <p:txBody>
            <a:bodyPr wrap="none">
              <a:spAutoFit/>
            </a:bodyPr>
            <a:lstStyle/>
            <a:p>
              <a:r>
                <a:rPr lang="en-US" altLang="zh-CN"/>
                <a:t>low</a:t>
              </a:r>
            </a:p>
          </p:txBody>
        </p:sp>
        <p:sp>
          <p:nvSpPr>
            <p:cNvPr id="96314" name="Text Box 83"/>
            <p:cNvSpPr txBox="1">
              <a:spLocks noChangeArrowheads="1"/>
            </p:cNvSpPr>
            <p:nvPr/>
          </p:nvSpPr>
          <p:spPr bwMode="auto">
            <a:xfrm>
              <a:off x="2983" y="2840"/>
              <a:ext cx="454" cy="250"/>
            </a:xfrm>
            <a:prstGeom prst="rect">
              <a:avLst/>
            </a:prstGeom>
            <a:noFill/>
            <a:ln w="9525">
              <a:noFill/>
              <a:miter lim="800000"/>
              <a:headEnd/>
              <a:tailEnd/>
            </a:ln>
          </p:spPr>
          <p:txBody>
            <a:bodyPr wrap="none">
              <a:spAutoFit/>
            </a:bodyPr>
            <a:lstStyle/>
            <a:p>
              <a:r>
                <a:rPr lang="en-US" altLang="zh-CN"/>
                <a:t>high</a:t>
              </a:r>
            </a:p>
          </p:txBody>
        </p:sp>
        <p:sp>
          <p:nvSpPr>
            <p:cNvPr id="96315" name="Line 84"/>
            <p:cNvSpPr>
              <a:spLocks noChangeShapeType="1"/>
            </p:cNvSpPr>
            <p:nvPr/>
          </p:nvSpPr>
          <p:spPr bwMode="auto">
            <a:xfrm flipH="1">
              <a:off x="2200" y="2795"/>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6" name="Text Box 85"/>
            <p:cNvSpPr txBox="1">
              <a:spLocks noChangeArrowheads="1"/>
            </p:cNvSpPr>
            <p:nvPr/>
          </p:nvSpPr>
          <p:spPr bwMode="auto">
            <a:xfrm>
              <a:off x="2426" y="270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17" name="Line 86"/>
            <p:cNvSpPr>
              <a:spLocks noChangeShapeType="1"/>
            </p:cNvSpPr>
            <p:nvPr/>
          </p:nvSpPr>
          <p:spPr bwMode="auto">
            <a:xfrm>
              <a:off x="3016" y="2795"/>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8" name="Text Box 87"/>
            <p:cNvSpPr txBox="1">
              <a:spLocks noChangeArrowheads="1"/>
            </p:cNvSpPr>
            <p:nvPr/>
          </p:nvSpPr>
          <p:spPr bwMode="auto">
            <a:xfrm>
              <a:off x="3470" y="2205"/>
              <a:ext cx="1464" cy="577"/>
            </a:xfrm>
            <a:prstGeom prst="rect">
              <a:avLst/>
            </a:prstGeom>
            <a:noFill/>
            <a:ln w="9525">
              <a:noFill/>
              <a:miter lim="800000"/>
              <a:headEnd/>
              <a:tailEnd/>
            </a:ln>
          </p:spPr>
          <p:txBody>
            <a:bodyPr wrap="none">
              <a:spAutoFit/>
            </a:bodyPr>
            <a:lstStyle/>
            <a:p>
              <a:r>
                <a:rPr lang="en-US" altLang="zh-CN" sz="1800" b="0"/>
                <a:t>low = mid+1=5</a:t>
              </a:r>
            </a:p>
            <a:p>
              <a:r>
                <a:rPr lang="en-US" altLang="zh-CN" sz="1800" b="0"/>
                <a:t>high = 9</a:t>
              </a:r>
            </a:p>
            <a:p>
              <a:r>
                <a:rPr lang="en-US" altLang="zh-CN" sz="1800" b="0"/>
                <a:t>mid = (low+high)/2=7</a:t>
              </a:r>
            </a:p>
          </p:txBody>
        </p:sp>
      </p:grpSp>
      <p:sp>
        <p:nvSpPr>
          <p:cNvPr id="163928" name="Text Box 88"/>
          <p:cNvSpPr txBox="1">
            <a:spLocks noChangeArrowheads="1"/>
          </p:cNvSpPr>
          <p:nvPr/>
        </p:nvSpPr>
        <p:spPr bwMode="auto">
          <a:xfrm>
            <a:off x="1601392" y="4606503"/>
            <a:ext cx="3201517" cy="400110"/>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62&gt;50</a:t>
            </a:r>
          </a:p>
        </p:txBody>
      </p:sp>
      <p:sp>
        <p:nvSpPr>
          <p:cNvPr id="163929" name="AutoShape 89"/>
          <p:cNvSpPr>
            <a:spLocks noChangeArrowheads="1"/>
          </p:cNvSpPr>
          <p:nvPr/>
        </p:nvSpPr>
        <p:spPr bwMode="auto">
          <a:xfrm>
            <a:off x="2896792" y="4816967"/>
            <a:ext cx="360363" cy="442674"/>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6" name="Group 90"/>
          <p:cNvGrpSpPr>
            <a:grpSpLocks/>
          </p:cNvGrpSpPr>
          <p:nvPr/>
        </p:nvGrpSpPr>
        <p:grpSpPr bwMode="auto">
          <a:xfrm>
            <a:off x="1025129" y="5038304"/>
            <a:ext cx="6913562" cy="1476375"/>
            <a:chOff x="567" y="3158"/>
            <a:chExt cx="4355" cy="930"/>
          </a:xfrm>
        </p:grpSpPr>
        <p:grpSp>
          <p:nvGrpSpPr>
            <p:cNvPr id="96271" name="Group 91"/>
            <p:cNvGrpSpPr>
              <a:grpSpLocks/>
            </p:cNvGrpSpPr>
            <p:nvPr/>
          </p:nvGrpSpPr>
          <p:grpSpPr bwMode="auto">
            <a:xfrm>
              <a:off x="567" y="3158"/>
              <a:ext cx="2789" cy="499"/>
              <a:chOff x="1020" y="663"/>
              <a:chExt cx="2789" cy="499"/>
            </a:xfrm>
          </p:grpSpPr>
          <p:sp>
            <p:nvSpPr>
              <p:cNvPr id="96279" name="Rectangle 92"/>
              <p:cNvSpPr>
                <a:spLocks noChangeArrowheads="1"/>
              </p:cNvSpPr>
              <p:nvPr/>
            </p:nvSpPr>
            <p:spPr bwMode="auto">
              <a:xfrm>
                <a:off x="1020" y="900"/>
                <a:ext cx="2767" cy="252"/>
              </a:xfrm>
              <a:prstGeom prst="rect">
                <a:avLst/>
              </a:prstGeom>
              <a:noFill/>
              <a:ln w="9525">
                <a:solidFill>
                  <a:schemeClr val="tx1"/>
                </a:solidFill>
                <a:miter lim="800000"/>
                <a:headEnd/>
                <a:tailEnd/>
              </a:ln>
            </p:spPr>
            <p:txBody>
              <a:bodyPr anchor="ctr">
                <a:spAutoFit/>
              </a:bodyPr>
              <a:lstStyle/>
              <a:p>
                <a:endParaRPr lang="zh-CN" altLang="en-US"/>
              </a:p>
            </p:txBody>
          </p:sp>
          <p:sp>
            <p:nvSpPr>
              <p:cNvPr id="96280" name="Line 93"/>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1" name="Text Box 94"/>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282" name="Line 95"/>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3" name="Line 96"/>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4" name="Line 97"/>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5" name="Line 98"/>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6" name="Line 99"/>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7" name="Line 100"/>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8" name="Line 101"/>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9" name="Line 102"/>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0" name="Line 103"/>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1" name="Text Box 104"/>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292" name="Text Box 105"/>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293" name="Text Box 106"/>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294" name="Text Box 107"/>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295" name="Text Box 108"/>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296" name="Text Box 109"/>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297" name="Text Box 110"/>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298" name="Text Box 111"/>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solidFill>
                      <a:srgbClr val="0000CC"/>
                    </a:solidFill>
                  </a:rPr>
                  <a:t>62</a:t>
                </a:r>
              </a:p>
            </p:txBody>
          </p:sp>
          <p:sp>
            <p:nvSpPr>
              <p:cNvPr id="96299" name="Text Box 112"/>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00" name="Text Box 113"/>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01" name="Text Box 114"/>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02" name="Text Box 115"/>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03" name="Text Box 116"/>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04" name="Text Box 117"/>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05" name="Text Box 118"/>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06" name="Text Box 119"/>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07" name="Text Box 120"/>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08" name="Text Box 121"/>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09" name="Text Box 122"/>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272" name="Line 123"/>
            <p:cNvSpPr>
              <a:spLocks noChangeShapeType="1"/>
            </p:cNvSpPr>
            <p:nvPr/>
          </p:nvSpPr>
          <p:spPr bwMode="auto">
            <a:xfrm flipV="1">
              <a:off x="2880"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3" name="Line 124"/>
            <p:cNvSpPr>
              <a:spLocks noChangeShapeType="1"/>
            </p:cNvSpPr>
            <p:nvPr/>
          </p:nvSpPr>
          <p:spPr bwMode="auto">
            <a:xfrm flipV="1">
              <a:off x="3198"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4" name="Text Box 125"/>
            <p:cNvSpPr txBox="1">
              <a:spLocks noChangeArrowheads="1"/>
            </p:cNvSpPr>
            <p:nvPr/>
          </p:nvSpPr>
          <p:spPr bwMode="auto">
            <a:xfrm>
              <a:off x="2653" y="3838"/>
              <a:ext cx="382" cy="250"/>
            </a:xfrm>
            <a:prstGeom prst="rect">
              <a:avLst/>
            </a:prstGeom>
            <a:noFill/>
            <a:ln w="9525">
              <a:noFill/>
              <a:miter lim="800000"/>
              <a:headEnd/>
              <a:tailEnd/>
            </a:ln>
          </p:spPr>
          <p:txBody>
            <a:bodyPr wrap="none">
              <a:spAutoFit/>
            </a:bodyPr>
            <a:lstStyle/>
            <a:p>
              <a:r>
                <a:rPr lang="en-US" altLang="zh-CN"/>
                <a:t>low</a:t>
              </a:r>
            </a:p>
          </p:txBody>
        </p:sp>
        <p:sp>
          <p:nvSpPr>
            <p:cNvPr id="96275" name="Text Box 126"/>
            <p:cNvSpPr txBox="1">
              <a:spLocks noChangeArrowheads="1"/>
            </p:cNvSpPr>
            <p:nvPr/>
          </p:nvSpPr>
          <p:spPr bwMode="auto">
            <a:xfrm>
              <a:off x="2971" y="3838"/>
              <a:ext cx="454" cy="250"/>
            </a:xfrm>
            <a:prstGeom prst="rect">
              <a:avLst/>
            </a:prstGeom>
            <a:noFill/>
            <a:ln w="9525">
              <a:noFill/>
              <a:miter lim="800000"/>
              <a:headEnd/>
              <a:tailEnd/>
            </a:ln>
          </p:spPr>
          <p:txBody>
            <a:bodyPr wrap="none">
              <a:spAutoFit/>
            </a:bodyPr>
            <a:lstStyle/>
            <a:p>
              <a:r>
                <a:rPr lang="en-US" altLang="zh-CN"/>
                <a:t>high</a:t>
              </a:r>
            </a:p>
          </p:txBody>
        </p:sp>
        <p:sp>
          <p:nvSpPr>
            <p:cNvPr id="96276" name="Line 127"/>
            <p:cNvSpPr>
              <a:spLocks noChangeShapeType="1"/>
            </p:cNvSpPr>
            <p:nvPr/>
          </p:nvSpPr>
          <p:spPr bwMode="auto">
            <a:xfrm flipH="1">
              <a:off x="2880" y="3793"/>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7" name="Line 128"/>
            <p:cNvSpPr>
              <a:spLocks noChangeShapeType="1"/>
            </p:cNvSpPr>
            <p:nvPr/>
          </p:nvSpPr>
          <p:spPr bwMode="auto">
            <a:xfrm>
              <a:off x="3004" y="3793"/>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8" name="Text Box 129"/>
            <p:cNvSpPr txBox="1">
              <a:spLocks noChangeArrowheads="1"/>
            </p:cNvSpPr>
            <p:nvPr/>
          </p:nvSpPr>
          <p:spPr bwMode="auto">
            <a:xfrm>
              <a:off x="3458" y="3203"/>
              <a:ext cx="1464" cy="577"/>
            </a:xfrm>
            <a:prstGeom prst="rect">
              <a:avLst/>
            </a:prstGeom>
            <a:noFill/>
            <a:ln w="9525">
              <a:noFill/>
              <a:miter lim="800000"/>
              <a:headEnd/>
              <a:tailEnd/>
            </a:ln>
          </p:spPr>
          <p:txBody>
            <a:bodyPr wrap="none">
              <a:spAutoFit/>
            </a:bodyPr>
            <a:lstStyle/>
            <a:p>
              <a:r>
                <a:rPr lang="en-US" altLang="zh-CN" sz="1800" b="0"/>
                <a:t>low = mid+1=8</a:t>
              </a:r>
            </a:p>
            <a:p>
              <a:r>
                <a:rPr lang="en-US" altLang="zh-CN" sz="1800" b="0"/>
                <a:t>high = 9</a:t>
              </a:r>
            </a:p>
            <a:p>
              <a:r>
                <a:rPr lang="en-US" altLang="zh-CN" sz="1800" b="0"/>
                <a:t>mid = (low+high)/2=8</a:t>
              </a:r>
            </a:p>
          </p:txBody>
        </p:sp>
      </p:grpSp>
      <p:sp>
        <p:nvSpPr>
          <p:cNvPr id="163970" name="Text Box 130"/>
          <p:cNvSpPr txBox="1">
            <a:spLocks noChangeArrowheads="1"/>
          </p:cNvSpPr>
          <p:nvPr/>
        </p:nvSpPr>
        <p:spPr bwMode="auto">
          <a:xfrm>
            <a:off x="1168005" y="5974928"/>
            <a:ext cx="3201517" cy="400110"/>
          </a:xfrm>
          <a:prstGeom prst="rect">
            <a:avLst/>
          </a:prstGeom>
          <a:noFill/>
          <a:ln w="9525">
            <a:noFill/>
            <a:miter lim="800000"/>
            <a:headEnd/>
            <a:tailEnd/>
          </a:ln>
        </p:spPr>
        <p:txBody>
          <a:bodyPr wrap="none">
            <a:spAutoFit/>
          </a:bodyPr>
          <a:lstStyle/>
          <a:p>
            <a:r>
              <a:rPr lang="en-US" altLang="zh-CN">
                <a:solidFill>
                  <a:srgbClr val="0000CC"/>
                </a:solidFill>
              </a:rPr>
              <a:t>item = data[mid],</a:t>
            </a:r>
            <a:r>
              <a:rPr lang="zh-CN" altLang="en-US">
                <a:solidFill>
                  <a:srgbClr val="0000CC"/>
                </a:solidFill>
              </a:rPr>
              <a:t>即</a:t>
            </a:r>
            <a:r>
              <a:rPr lang="en-US" altLang="zh-CN">
                <a:solidFill>
                  <a:srgbClr val="0000CC"/>
                </a:solidFill>
              </a:rPr>
              <a:t>62=62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4"/>
                                        </p:tgtEl>
                                        <p:attrNameLst>
                                          <p:attrName>style.visibility</p:attrName>
                                        </p:attrNameLst>
                                      </p:cBhvr>
                                      <p:to>
                                        <p:strVal val="visible"/>
                                      </p:to>
                                    </p:set>
                                    <p:animEffect transition="in" filter="blinds(horizontal)">
                                      <p:cBhvr>
                                        <p:cTn id="7" dur="500"/>
                                        <p:tgtEl>
                                          <p:spTgt spid="1638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5"/>
                                        </p:tgtEl>
                                        <p:attrNameLst>
                                          <p:attrName>style.visibility</p:attrName>
                                        </p:attrNameLst>
                                      </p:cBhvr>
                                      <p:to>
                                        <p:strVal val="visible"/>
                                      </p:to>
                                    </p:set>
                                    <p:animEffect transition="in" filter="blinds(horizontal)">
                                      <p:cBhvr>
                                        <p:cTn id="12" dur="500"/>
                                        <p:tgtEl>
                                          <p:spTgt spid="163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6"/>
                                        </p:tgtEl>
                                        <p:attrNameLst>
                                          <p:attrName>style.visibility</p:attrName>
                                        </p:attrNameLst>
                                      </p:cBhvr>
                                      <p:to>
                                        <p:strVal val="visible"/>
                                      </p:to>
                                    </p:set>
                                    <p:animEffect transition="in" filter="blinds(horizontal)">
                                      <p:cBhvr>
                                        <p:cTn id="17" dur="500"/>
                                        <p:tgtEl>
                                          <p:spTgt spid="163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28"/>
                                        </p:tgtEl>
                                        <p:attrNameLst>
                                          <p:attrName>style.visibility</p:attrName>
                                        </p:attrNameLst>
                                      </p:cBhvr>
                                      <p:to>
                                        <p:strVal val="visible"/>
                                      </p:to>
                                    </p:set>
                                    <p:animEffect transition="in" filter="blinds(horizontal)">
                                      <p:cBhvr>
                                        <p:cTn id="27" dur="500"/>
                                        <p:tgtEl>
                                          <p:spTgt spid="1639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929"/>
                                        </p:tgtEl>
                                        <p:attrNameLst>
                                          <p:attrName>style.visibility</p:attrName>
                                        </p:attrNameLst>
                                      </p:cBhvr>
                                      <p:to>
                                        <p:strVal val="visible"/>
                                      </p:to>
                                    </p:set>
                                    <p:animEffect transition="in" filter="blinds(horizontal)">
                                      <p:cBhvr>
                                        <p:cTn id="32" dur="500"/>
                                        <p:tgtEl>
                                          <p:spTgt spid="1639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970"/>
                                        </p:tgtEl>
                                        <p:attrNameLst>
                                          <p:attrName>style.visibility</p:attrName>
                                        </p:attrNameLst>
                                      </p:cBhvr>
                                      <p:to>
                                        <p:strVal val="visible"/>
                                      </p:to>
                                    </p:set>
                                    <p:animEffect transition="in" filter="blinds(horizontal)">
                                      <p:cBhvr>
                                        <p:cTn id="42" dur="500"/>
                                        <p:tgtEl>
                                          <p:spTgt spid="16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4" grpId="0"/>
      <p:bldP spid="163885" grpId="0"/>
      <p:bldP spid="163886" grpId="0" animBg="1"/>
      <p:bldP spid="163928" grpId="0"/>
      <p:bldP spid="163929" grpId="0" animBg="1"/>
      <p:bldP spid="163970"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zh-CN" altLang="en-US">
                <a:ea typeface="宋体" pitchFamily="2" charset="-122"/>
              </a:rPr>
              <a:t>折半查找算法（续）</a:t>
            </a:r>
          </a:p>
        </p:txBody>
      </p:sp>
      <p:sp>
        <p:nvSpPr>
          <p:cNvPr id="97285" name="Rectangle 3"/>
          <p:cNvSpPr>
            <a:spLocks noGrp="1" noChangeArrowheads="1"/>
          </p:cNvSpPr>
          <p:nvPr>
            <p:ph idx="1"/>
          </p:nvPr>
        </p:nvSpPr>
        <p:spPr/>
        <p:txBody>
          <a:bodyPr>
            <a:normAutofit lnSpcReduction="10000"/>
          </a:bodyPr>
          <a:lstStyle/>
          <a:p>
            <a:pPr>
              <a:buFont typeface="Wingdings" pitchFamily="2" charset="2"/>
              <a:buNone/>
            </a:pPr>
            <a:r>
              <a:rPr lang="zh-CN" altLang="en-US" sz="1600" dirty="0">
                <a:ea typeface="宋体" pitchFamily="2" charset="-122"/>
              </a:rPr>
              <a:t>在有序整数数组中查找给定元素的折半查找算法如下</a:t>
            </a:r>
            <a:r>
              <a:rPr lang="en-US" altLang="zh-CN" sz="1600" dirty="0">
                <a:ea typeface="宋体" pitchFamily="2" charset="-122"/>
              </a:rPr>
              <a:t>:</a:t>
            </a:r>
          </a:p>
          <a:p>
            <a:pPr>
              <a:buFont typeface="Wingdings" pitchFamily="2" charset="2"/>
              <a:buNone/>
            </a:pPr>
            <a:r>
              <a:rPr lang="en-US" altLang="zh-CN" sz="1600" b="0" dirty="0">
                <a:ea typeface="宋体" pitchFamily="2" charset="-122"/>
              </a:rPr>
              <a:t>int </a:t>
            </a:r>
            <a:r>
              <a:rPr lang="en-US" altLang="zh-CN" sz="1600" b="0" dirty="0" err="1">
                <a:ea typeface="宋体" pitchFamily="2" charset="-122"/>
              </a:rPr>
              <a:t>bsearch</a:t>
            </a:r>
            <a:r>
              <a:rPr lang="en-US" altLang="zh-CN" sz="1600" b="0" dirty="0">
                <a:ea typeface="宋体" pitchFamily="2" charset="-122"/>
              </a:rPr>
              <a:t>(int item, int array[ ], int </a:t>
            </a:r>
            <a:r>
              <a:rPr lang="en-US" altLang="zh-CN" sz="1600" b="0" dirty="0" err="1">
                <a:ea typeface="宋体" pitchFamily="2" charset="-122"/>
              </a:rPr>
              <a:t>len</a:t>
            </a:r>
            <a:r>
              <a:rPr lang="en-US" altLang="zh-CN" sz="1600" b="0" dirty="0">
                <a:ea typeface="宋体" pitchFamily="2" charset="-122"/>
              </a:rPr>
              <a:t>)</a:t>
            </a:r>
          </a:p>
          <a:p>
            <a:pPr>
              <a:buFont typeface="Wingdings" pitchFamily="2" charset="2"/>
              <a:buNone/>
            </a:pPr>
            <a:r>
              <a:rPr lang="en-US" altLang="zh-CN" sz="1600" b="0" dirty="0">
                <a:ea typeface="宋体" pitchFamily="2" charset="-122"/>
              </a:rPr>
              <a:t>{</a:t>
            </a:r>
          </a:p>
          <a:p>
            <a:pPr lvl="1">
              <a:buFont typeface="Wingdings" pitchFamily="2" charset="2"/>
              <a:buNone/>
            </a:pPr>
            <a:r>
              <a:rPr lang="en-US" altLang="zh-CN" sz="1600" dirty="0">
                <a:ea typeface="宋体" pitchFamily="2" charset="-122"/>
              </a:rPr>
              <a:t>int low=0, high=len-1, mid;</a:t>
            </a:r>
          </a:p>
          <a:p>
            <a:pPr lvl="1">
              <a:buFont typeface="Wingdings" pitchFamily="2" charset="2"/>
              <a:buNone/>
            </a:pPr>
            <a:r>
              <a:rPr lang="en-US" altLang="zh-CN" sz="1600" dirty="0">
                <a:ea typeface="宋体" pitchFamily="2" charset="-122"/>
              </a:rPr>
              <a:t>while(low &lt;= high){</a:t>
            </a:r>
          </a:p>
          <a:p>
            <a:pPr lvl="2" indent="0">
              <a:buNone/>
            </a:pPr>
            <a:r>
              <a:rPr lang="en-US" altLang="zh-CN" sz="1600" dirty="0">
                <a:ea typeface="宋体" pitchFamily="2" charset="-122"/>
              </a:rPr>
              <a:t>mid = (high + low) / 2;</a:t>
            </a:r>
          </a:p>
          <a:p>
            <a:pPr lvl="2" indent="0">
              <a:buNone/>
            </a:pPr>
            <a:r>
              <a:rPr lang="en-US" altLang="zh-CN" sz="1600" dirty="0">
                <a:ea typeface="宋体" pitchFamily="2" charset="-122"/>
              </a:rPr>
              <a:t>if(( item &lt; array[mid])</a:t>
            </a:r>
          </a:p>
          <a:p>
            <a:pPr lvl="3" indent="0">
              <a:buNone/>
            </a:pPr>
            <a:r>
              <a:rPr lang="en-US" altLang="zh-CN" sz="1600" dirty="0">
                <a:ea typeface="宋体" pitchFamily="2" charset="-122"/>
              </a:rPr>
              <a:t>high = mid – 1;</a:t>
            </a:r>
          </a:p>
          <a:p>
            <a:pPr lvl="2" indent="0">
              <a:buNone/>
            </a:pPr>
            <a:r>
              <a:rPr lang="en-US" altLang="zh-CN" sz="1600" dirty="0">
                <a:ea typeface="宋体" pitchFamily="2" charset="-122"/>
              </a:rPr>
              <a:t>else if ( item &gt; array[mid])</a:t>
            </a:r>
          </a:p>
          <a:p>
            <a:pPr lvl="3" indent="0">
              <a:buNone/>
            </a:pPr>
            <a:r>
              <a:rPr lang="en-US" altLang="zh-CN" sz="1600" dirty="0">
                <a:ea typeface="宋体" pitchFamily="2" charset="-122"/>
              </a:rPr>
              <a:t>low = mid + 1;</a:t>
            </a:r>
          </a:p>
          <a:p>
            <a:pPr lvl="2" indent="0">
              <a:buNone/>
            </a:pPr>
            <a:r>
              <a:rPr lang="en-US" altLang="zh-CN" sz="1600" dirty="0">
                <a:ea typeface="宋体" pitchFamily="2" charset="-122"/>
              </a:rPr>
              <a:t>else</a:t>
            </a:r>
          </a:p>
          <a:p>
            <a:pPr lvl="3" indent="0">
              <a:buNone/>
            </a:pPr>
            <a:r>
              <a:rPr lang="en-US" altLang="zh-CN" sz="1600" dirty="0">
                <a:ea typeface="宋体" pitchFamily="2" charset="-122"/>
              </a:rPr>
              <a:t>return (mid);</a:t>
            </a:r>
          </a:p>
          <a:p>
            <a:pPr lvl="1">
              <a:buFont typeface="Wingdings" pitchFamily="2" charset="2"/>
              <a:buNone/>
            </a:pPr>
            <a:r>
              <a:rPr lang="en-US" altLang="zh-CN" sz="1600" dirty="0">
                <a:ea typeface="宋体" pitchFamily="2" charset="-122"/>
              </a:rPr>
              <a:t>}</a:t>
            </a:r>
          </a:p>
          <a:p>
            <a:pPr lvl="1">
              <a:buFont typeface="Wingdings" pitchFamily="2" charset="2"/>
              <a:buNone/>
            </a:pPr>
            <a:r>
              <a:rPr lang="en-US" altLang="zh-CN" sz="1600" dirty="0">
                <a:ea typeface="宋体" pitchFamily="2" charset="-122"/>
              </a:rPr>
              <a:t>return -1;</a:t>
            </a:r>
          </a:p>
          <a:p>
            <a:pPr>
              <a:buFont typeface="Wingdings" pitchFamily="2" charset="2"/>
              <a:buNone/>
            </a:pPr>
            <a:r>
              <a:rPr lang="en-US" altLang="zh-CN" sz="1600" b="0" dirty="0">
                <a:ea typeface="宋体" pitchFamily="2" charset="-122"/>
              </a:rPr>
              <a:t>}</a:t>
            </a:r>
          </a:p>
        </p:txBody>
      </p:sp>
      <p:sp>
        <p:nvSpPr>
          <p:cNvPr id="97282" name="页脚占位符 3"/>
          <p:cNvSpPr>
            <a:spLocks noGrp="1"/>
          </p:cNvSpPr>
          <p:nvPr>
            <p:ph type="ftr" sz="quarter" idx="11"/>
          </p:nvPr>
        </p:nvSpPr>
        <p:spPr>
          <a:noFill/>
        </p:spPr>
        <p:txBody>
          <a:bodyPr/>
          <a:lstStyle/>
          <a:p>
            <a:r>
              <a:rPr lang="en-US" altLang="zh-CN"/>
              <a:t>构造类型 – 数组和指针</a:t>
            </a:r>
          </a:p>
        </p:txBody>
      </p:sp>
      <p:sp>
        <p:nvSpPr>
          <p:cNvPr id="97283" name="灯片编号占位符 4"/>
          <p:cNvSpPr>
            <a:spLocks noGrp="1"/>
          </p:cNvSpPr>
          <p:nvPr>
            <p:ph type="sldNum" sz="quarter" idx="12"/>
          </p:nvPr>
        </p:nvSpPr>
        <p:spPr>
          <a:noFill/>
        </p:spPr>
        <p:txBody>
          <a:bodyPr/>
          <a:lstStyle/>
          <a:p>
            <a:fld id="{A5A5A117-1998-42A0-B4D5-E9BA658478F4}" type="slidenum">
              <a:rPr lang="en-US" altLang="zh-CN" smtClean="0"/>
              <a:pPr/>
              <a:t>119</a:t>
            </a:fld>
            <a:endParaRPr lang="en-US" altLang="zh-CN"/>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r>
              <a:rPr lang="zh-CN" altLang="en-US" sz="2800" dirty="0">
                <a:ea typeface="宋体" pitchFamily="2" charset="-122"/>
              </a:rPr>
              <a:t>问题</a:t>
            </a:r>
            <a:r>
              <a:rPr lang="en-US" altLang="zh-CN" sz="2800" dirty="0">
                <a:ea typeface="宋体" pitchFamily="2" charset="-122"/>
              </a:rPr>
              <a:t>1</a:t>
            </a:r>
            <a:r>
              <a:rPr lang="zh-CN" altLang="en-US" sz="2800" dirty="0">
                <a:ea typeface="宋体" pitchFamily="2" charset="-122"/>
              </a:rPr>
              <a:t>：</a:t>
            </a:r>
            <a:r>
              <a:rPr lang="zh-CN" altLang="en-US" sz="2800" b="0" dirty="0">
                <a:ea typeface="宋体" pitchFamily="2" charset="-122"/>
              </a:rPr>
              <a:t>将数字字符串转换成整数 </a:t>
            </a:r>
          </a:p>
        </p:txBody>
      </p:sp>
      <p:sp>
        <p:nvSpPr>
          <p:cNvPr id="163843" name="Rectangle 3"/>
          <p:cNvSpPr>
            <a:spLocks noGrp="1" noChangeArrowheads="1"/>
          </p:cNvSpPr>
          <p:nvPr>
            <p:ph idx="1"/>
          </p:nvPr>
        </p:nvSpPr>
        <p:spPr>
          <a:xfrm>
            <a:off x="3911598" y="4839626"/>
            <a:ext cx="4344641" cy="936625"/>
          </a:xfrm>
          <a:noFill/>
        </p:spPr>
        <p:txBody>
          <a:bodyPr>
            <a:noAutofit/>
          </a:bodyPr>
          <a:lstStyle/>
          <a:p>
            <a:pPr>
              <a:buFont typeface="Wingdings" pitchFamily="2" charset="2"/>
              <a:buNone/>
            </a:pPr>
            <a:r>
              <a:rPr lang="en-US" altLang="zh-CN" sz="1600" dirty="0">
                <a:latin typeface="楷体" pitchFamily="49" charset="-122"/>
                <a:ea typeface="楷体" pitchFamily="49" charset="-122"/>
              </a:rPr>
              <a:t>n = 0;</a:t>
            </a:r>
          </a:p>
          <a:p>
            <a:pPr>
              <a:buFont typeface="Wingdings" pitchFamily="2" charset="2"/>
              <a:buNone/>
            </a:pPr>
            <a:r>
              <a:rPr lang="en-US" altLang="zh-CN" sz="1600" dirty="0">
                <a:latin typeface="楷体" pitchFamily="49" charset="-122"/>
                <a:ea typeface="楷体" pitchFamily="49" charset="-122"/>
              </a:rPr>
              <a:t>for(</a:t>
            </a:r>
            <a:r>
              <a:rPr lang="en-US" altLang="zh-CN" sz="1600" dirty="0" err="1">
                <a:latin typeface="楷体" pitchFamily="49" charset="-122"/>
                <a:ea typeface="楷体" pitchFamily="49" charset="-122"/>
              </a:rPr>
              <a:t>i</a:t>
            </a:r>
            <a:r>
              <a:rPr lang="en-US" altLang="zh-CN" sz="1600" dirty="0">
                <a:latin typeface="楷体" pitchFamily="49" charset="-122"/>
                <a:ea typeface="楷体" pitchFamily="49" charset="-122"/>
              </a:rPr>
              <a:t>=0; s[</a:t>
            </a:r>
            <a:r>
              <a:rPr lang="en-US" altLang="zh-CN" sz="1600" dirty="0" err="1">
                <a:latin typeface="楷体" pitchFamily="49" charset="-122"/>
                <a:ea typeface="楷体" pitchFamily="49" charset="-122"/>
              </a:rPr>
              <a:t>i</a:t>
            </a:r>
            <a:r>
              <a:rPr lang="en-US" altLang="zh-CN" sz="1600" dirty="0">
                <a:latin typeface="楷体" pitchFamily="49" charset="-122"/>
                <a:ea typeface="楷体" pitchFamily="49" charset="-122"/>
              </a:rPr>
              <a:t>]</a:t>
            </a:r>
            <a:r>
              <a:rPr lang="zh-CN" altLang="en-US" sz="1600" dirty="0">
                <a:latin typeface="楷体" pitchFamily="49" charset="-122"/>
                <a:ea typeface="楷体" pitchFamily="49" charset="-122"/>
              </a:rPr>
              <a:t>为数字字符</a:t>
            </a:r>
            <a:r>
              <a:rPr lang="en-US" altLang="zh-CN" sz="1600" dirty="0">
                <a:latin typeface="楷体" pitchFamily="49" charset="-122"/>
                <a:ea typeface="楷体" pitchFamily="49" charset="-122"/>
              </a:rPr>
              <a:t>; </a:t>
            </a:r>
            <a:r>
              <a:rPr lang="en-US" altLang="zh-CN" sz="1600" dirty="0" err="1">
                <a:latin typeface="楷体" pitchFamily="49" charset="-122"/>
                <a:ea typeface="楷体" pitchFamily="49" charset="-122"/>
              </a:rPr>
              <a:t>i</a:t>
            </a:r>
            <a:r>
              <a:rPr lang="en-US" altLang="zh-CN" sz="1600" dirty="0">
                <a:latin typeface="楷体" pitchFamily="49" charset="-122"/>
                <a:ea typeface="楷体" pitchFamily="49" charset="-122"/>
              </a:rPr>
              <a:t>++)</a:t>
            </a:r>
            <a:endParaRPr lang="zh-CN" altLang="en-US" sz="1600" dirty="0">
              <a:latin typeface="楷体" pitchFamily="49" charset="-122"/>
              <a:ea typeface="楷体" pitchFamily="49" charset="-122"/>
            </a:endParaRPr>
          </a:p>
          <a:p>
            <a:pPr>
              <a:buFont typeface="Wingdings" pitchFamily="2" charset="2"/>
              <a:buNone/>
            </a:pPr>
            <a:r>
              <a:rPr lang="zh-CN" altLang="en-US" sz="1600" dirty="0">
                <a:latin typeface="楷体" pitchFamily="49" charset="-122"/>
                <a:ea typeface="楷体" pitchFamily="49" charset="-122"/>
              </a:rPr>
              <a:t>        </a:t>
            </a:r>
            <a:r>
              <a:rPr lang="en-US" altLang="zh-CN" sz="1600" dirty="0">
                <a:latin typeface="楷体" pitchFamily="49" charset="-122"/>
                <a:ea typeface="楷体" pitchFamily="49" charset="-122"/>
              </a:rPr>
              <a:t>n = 10*n + s[</a:t>
            </a:r>
            <a:r>
              <a:rPr lang="en-US" altLang="zh-CN" sz="1600" dirty="0" err="1">
                <a:latin typeface="楷体" pitchFamily="49" charset="-122"/>
                <a:ea typeface="楷体" pitchFamily="49" charset="-122"/>
              </a:rPr>
              <a:t>i</a:t>
            </a:r>
            <a:r>
              <a:rPr lang="en-US" altLang="zh-CN" sz="1600" dirty="0">
                <a:latin typeface="楷体" pitchFamily="49" charset="-122"/>
                <a:ea typeface="楷体" pitchFamily="49" charset="-122"/>
              </a:rPr>
              <a:t>] – ‘0’;</a:t>
            </a:r>
          </a:p>
        </p:txBody>
      </p:sp>
      <p:sp>
        <p:nvSpPr>
          <p:cNvPr id="46082" name="页脚占位符 3"/>
          <p:cNvSpPr>
            <a:spLocks noGrp="1"/>
          </p:cNvSpPr>
          <p:nvPr>
            <p:ph type="ftr" sz="quarter" idx="11"/>
          </p:nvPr>
        </p:nvSpPr>
        <p:spPr>
          <a:noFill/>
        </p:spPr>
        <p:txBody>
          <a:bodyPr/>
          <a:lstStyle/>
          <a:p>
            <a:r>
              <a:rPr lang="en-US" altLang="zh-CN"/>
              <a:t>C程序设计基础(二)</a:t>
            </a:r>
          </a:p>
        </p:txBody>
      </p:sp>
      <p:sp>
        <p:nvSpPr>
          <p:cNvPr id="46083" name="灯片编号占位符 4"/>
          <p:cNvSpPr>
            <a:spLocks noGrp="1"/>
          </p:cNvSpPr>
          <p:nvPr>
            <p:ph type="sldNum" sz="quarter" idx="12"/>
          </p:nvPr>
        </p:nvSpPr>
        <p:spPr>
          <a:noFill/>
        </p:spPr>
        <p:txBody>
          <a:bodyPr/>
          <a:lstStyle/>
          <a:p>
            <a:fld id="{9BDE3DEB-7209-49A8-AE4F-574CCD0BE216}" type="slidenum">
              <a:rPr lang="en-US" altLang="zh-CN" smtClean="0"/>
              <a:pPr/>
              <a:t>12</a:t>
            </a:fld>
            <a:endParaRPr lang="en-US" altLang="zh-CN"/>
          </a:p>
        </p:txBody>
      </p:sp>
      <p:sp>
        <p:nvSpPr>
          <p:cNvPr id="163844" name="Text Box 4"/>
          <p:cNvSpPr txBox="1">
            <a:spLocks noChangeArrowheads="1"/>
          </p:cNvSpPr>
          <p:nvPr/>
        </p:nvSpPr>
        <p:spPr bwMode="auto">
          <a:xfrm>
            <a:off x="1731962" y="2212314"/>
            <a:ext cx="1539875" cy="701675"/>
          </a:xfrm>
          <a:prstGeom prst="rect">
            <a:avLst/>
          </a:prstGeom>
          <a:solidFill>
            <a:schemeClr val="accent1"/>
          </a:solidFill>
          <a:ln w="9525">
            <a:noFill/>
            <a:miter lim="800000"/>
            <a:headEnd/>
            <a:tailEnd/>
          </a:ln>
        </p:spPr>
        <p:txBody>
          <a:bodyPr wrap="none">
            <a:spAutoFit/>
          </a:bodyPr>
          <a:lstStyle/>
          <a:p>
            <a:r>
              <a:rPr lang="en-US" altLang="zh-CN" sz="4000"/>
              <a:t>“123”</a:t>
            </a:r>
          </a:p>
        </p:txBody>
      </p:sp>
      <p:grpSp>
        <p:nvGrpSpPr>
          <p:cNvPr id="2" name="Group 5"/>
          <p:cNvGrpSpPr>
            <a:grpSpLocks/>
          </p:cNvGrpSpPr>
          <p:nvPr/>
        </p:nvGrpSpPr>
        <p:grpSpPr bwMode="auto">
          <a:xfrm>
            <a:off x="2255837" y="2823500"/>
            <a:ext cx="360363" cy="1296988"/>
            <a:chOff x="2018" y="1706"/>
            <a:chExt cx="227" cy="817"/>
          </a:xfrm>
        </p:grpSpPr>
        <p:sp>
          <p:nvSpPr>
            <p:cNvPr id="46102" name="Line 6"/>
            <p:cNvSpPr>
              <a:spLocks noChangeShapeType="1"/>
            </p:cNvSpPr>
            <p:nvPr/>
          </p:nvSpPr>
          <p:spPr bwMode="auto">
            <a:xfrm>
              <a:off x="2018" y="1706"/>
              <a:ext cx="0" cy="817"/>
            </a:xfrm>
            <a:prstGeom prst="line">
              <a:avLst/>
            </a:prstGeom>
            <a:noFill/>
            <a:ln w="25400">
              <a:solidFill>
                <a:schemeClr val="tx1"/>
              </a:solidFill>
              <a:round/>
              <a:headEnd/>
              <a:tailEnd/>
            </a:ln>
          </p:spPr>
          <p:txBody>
            <a:bodyPr>
              <a:spAutoFit/>
            </a:bodyPr>
            <a:lstStyle/>
            <a:p>
              <a:endParaRPr lang="zh-CN" altLang="en-US"/>
            </a:p>
          </p:txBody>
        </p:sp>
        <p:sp>
          <p:nvSpPr>
            <p:cNvPr id="46103" name="Line 7"/>
            <p:cNvSpPr>
              <a:spLocks noChangeShapeType="1"/>
            </p:cNvSpPr>
            <p:nvPr/>
          </p:nvSpPr>
          <p:spPr bwMode="auto">
            <a:xfrm>
              <a:off x="2018" y="2523"/>
              <a:ext cx="227" cy="0"/>
            </a:xfrm>
            <a:prstGeom prst="line">
              <a:avLst/>
            </a:prstGeom>
            <a:noFill/>
            <a:ln w="25400">
              <a:solidFill>
                <a:schemeClr val="tx1"/>
              </a:solidFill>
              <a:round/>
              <a:headEnd/>
              <a:tailEnd type="triangle" w="med" len="med"/>
            </a:ln>
          </p:spPr>
          <p:txBody>
            <a:bodyPr wrap="none">
              <a:spAutoFit/>
            </a:bodyPr>
            <a:lstStyle/>
            <a:p>
              <a:endParaRPr lang="zh-CN" altLang="en-US"/>
            </a:p>
          </p:txBody>
        </p:sp>
      </p:grpSp>
      <p:sp>
        <p:nvSpPr>
          <p:cNvPr id="163848" name="Text Box 8"/>
          <p:cNvSpPr txBox="1">
            <a:spLocks noChangeArrowheads="1"/>
          </p:cNvSpPr>
          <p:nvPr/>
        </p:nvSpPr>
        <p:spPr bwMode="auto">
          <a:xfrm>
            <a:off x="2668586" y="3898239"/>
            <a:ext cx="1189038" cy="396875"/>
          </a:xfrm>
          <a:prstGeom prst="rect">
            <a:avLst/>
          </a:prstGeom>
          <a:solidFill>
            <a:schemeClr val="accent1"/>
          </a:solidFill>
          <a:ln w="9525">
            <a:noFill/>
            <a:miter lim="800000"/>
            <a:headEnd/>
            <a:tailEnd/>
          </a:ln>
        </p:spPr>
        <p:txBody>
          <a:bodyPr wrap="none">
            <a:spAutoFit/>
          </a:bodyPr>
          <a:lstStyle/>
          <a:p>
            <a:r>
              <a:rPr lang="en-US" altLang="zh-CN"/>
              <a:t>‘1’-‘0’= 1</a:t>
            </a:r>
          </a:p>
        </p:txBody>
      </p:sp>
      <p:grpSp>
        <p:nvGrpSpPr>
          <p:cNvPr id="3" name="Group 9"/>
          <p:cNvGrpSpPr>
            <a:grpSpLocks/>
          </p:cNvGrpSpPr>
          <p:nvPr/>
        </p:nvGrpSpPr>
        <p:grpSpPr bwMode="auto">
          <a:xfrm>
            <a:off x="2471737" y="2823501"/>
            <a:ext cx="576263" cy="792163"/>
            <a:chOff x="2154" y="1706"/>
            <a:chExt cx="363" cy="499"/>
          </a:xfrm>
        </p:grpSpPr>
        <p:sp>
          <p:nvSpPr>
            <p:cNvPr id="46100" name="Line 10"/>
            <p:cNvSpPr>
              <a:spLocks noChangeShapeType="1"/>
            </p:cNvSpPr>
            <p:nvPr/>
          </p:nvSpPr>
          <p:spPr bwMode="auto">
            <a:xfrm>
              <a:off x="2154" y="1706"/>
              <a:ext cx="0" cy="499"/>
            </a:xfrm>
            <a:prstGeom prst="line">
              <a:avLst/>
            </a:prstGeom>
            <a:noFill/>
            <a:ln w="25400">
              <a:solidFill>
                <a:schemeClr val="tx1"/>
              </a:solidFill>
              <a:round/>
              <a:headEnd/>
              <a:tailEnd/>
            </a:ln>
          </p:spPr>
          <p:txBody>
            <a:bodyPr>
              <a:spAutoFit/>
            </a:bodyPr>
            <a:lstStyle/>
            <a:p>
              <a:endParaRPr lang="zh-CN" altLang="en-US"/>
            </a:p>
          </p:txBody>
        </p:sp>
        <p:sp>
          <p:nvSpPr>
            <p:cNvPr id="46101" name="Line 11"/>
            <p:cNvSpPr>
              <a:spLocks noChangeShapeType="1"/>
            </p:cNvSpPr>
            <p:nvPr/>
          </p:nvSpPr>
          <p:spPr bwMode="auto">
            <a:xfrm>
              <a:off x="2154" y="2205"/>
              <a:ext cx="363" cy="0"/>
            </a:xfrm>
            <a:prstGeom prst="line">
              <a:avLst/>
            </a:prstGeom>
            <a:noFill/>
            <a:ln w="25400">
              <a:solidFill>
                <a:schemeClr val="tx1"/>
              </a:solidFill>
              <a:round/>
              <a:headEnd/>
              <a:tailEnd type="triangle" w="med" len="med"/>
            </a:ln>
          </p:spPr>
          <p:txBody>
            <a:bodyPr>
              <a:spAutoFit/>
            </a:bodyPr>
            <a:lstStyle/>
            <a:p>
              <a:endParaRPr lang="zh-CN" altLang="en-US"/>
            </a:p>
          </p:txBody>
        </p:sp>
      </p:grpSp>
      <p:sp>
        <p:nvSpPr>
          <p:cNvPr id="163852" name="Text Box 12"/>
          <p:cNvSpPr txBox="1">
            <a:spLocks noChangeArrowheads="1"/>
          </p:cNvSpPr>
          <p:nvPr/>
        </p:nvSpPr>
        <p:spPr bwMode="auto">
          <a:xfrm>
            <a:off x="3027361" y="3395001"/>
            <a:ext cx="2209800" cy="396875"/>
          </a:xfrm>
          <a:prstGeom prst="rect">
            <a:avLst/>
          </a:prstGeom>
          <a:solidFill>
            <a:schemeClr val="accent1"/>
          </a:solidFill>
          <a:ln w="9525">
            <a:noFill/>
            <a:miter lim="800000"/>
            <a:headEnd/>
            <a:tailEnd/>
          </a:ln>
        </p:spPr>
        <p:txBody>
          <a:bodyPr wrap="none">
            <a:spAutoFit/>
          </a:bodyPr>
          <a:lstStyle/>
          <a:p>
            <a:r>
              <a:rPr lang="en-US" altLang="zh-CN"/>
              <a:t>1*10 + ‘2’-‘0’ = 12</a:t>
            </a:r>
          </a:p>
        </p:txBody>
      </p:sp>
      <p:grpSp>
        <p:nvGrpSpPr>
          <p:cNvPr id="4" name="Group 13"/>
          <p:cNvGrpSpPr>
            <a:grpSpLocks/>
          </p:cNvGrpSpPr>
          <p:nvPr/>
        </p:nvGrpSpPr>
        <p:grpSpPr bwMode="auto">
          <a:xfrm>
            <a:off x="2760661" y="2823501"/>
            <a:ext cx="719138" cy="360363"/>
            <a:chOff x="2336" y="1706"/>
            <a:chExt cx="453" cy="227"/>
          </a:xfrm>
        </p:grpSpPr>
        <p:sp>
          <p:nvSpPr>
            <p:cNvPr id="46098" name="Line 14"/>
            <p:cNvSpPr>
              <a:spLocks noChangeShapeType="1"/>
            </p:cNvSpPr>
            <p:nvPr/>
          </p:nvSpPr>
          <p:spPr bwMode="auto">
            <a:xfrm>
              <a:off x="2336" y="1706"/>
              <a:ext cx="0" cy="227"/>
            </a:xfrm>
            <a:prstGeom prst="line">
              <a:avLst/>
            </a:prstGeom>
            <a:noFill/>
            <a:ln w="25400">
              <a:solidFill>
                <a:schemeClr val="tx1"/>
              </a:solidFill>
              <a:round/>
              <a:headEnd/>
              <a:tailEnd/>
            </a:ln>
          </p:spPr>
          <p:txBody>
            <a:bodyPr>
              <a:spAutoFit/>
            </a:bodyPr>
            <a:lstStyle/>
            <a:p>
              <a:endParaRPr lang="zh-CN" altLang="en-US"/>
            </a:p>
          </p:txBody>
        </p:sp>
        <p:sp>
          <p:nvSpPr>
            <p:cNvPr id="46099" name="Line 15"/>
            <p:cNvSpPr>
              <a:spLocks noChangeShapeType="1"/>
            </p:cNvSpPr>
            <p:nvPr/>
          </p:nvSpPr>
          <p:spPr bwMode="auto">
            <a:xfrm>
              <a:off x="2336" y="1933"/>
              <a:ext cx="453" cy="0"/>
            </a:xfrm>
            <a:prstGeom prst="line">
              <a:avLst/>
            </a:prstGeom>
            <a:noFill/>
            <a:ln w="25400">
              <a:solidFill>
                <a:schemeClr val="tx1"/>
              </a:solidFill>
              <a:round/>
              <a:headEnd/>
              <a:tailEnd type="triangle" w="med" len="med"/>
            </a:ln>
          </p:spPr>
          <p:txBody>
            <a:bodyPr wrap="none">
              <a:spAutoFit/>
            </a:bodyPr>
            <a:lstStyle/>
            <a:p>
              <a:endParaRPr lang="zh-CN" altLang="en-US"/>
            </a:p>
          </p:txBody>
        </p:sp>
      </p:grpSp>
      <p:sp>
        <p:nvSpPr>
          <p:cNvPr id="163856" name="Text Box 16"/>
          <p:cNvSpPr txBox="1">
            <a:spLocks noChangeArrowheads="1"/>
          </p:cNvSpPr>
          <p:nvPr/>
        </p:nvSpPr>
        <p:spPr bwMode="auto">
          <a:xfrm>
            <a:off x="3603625" y="2963201"/>
            <a:ext cx="2492375" cy="396875"/>
          </a:xfrm>
          <a:prstGeom prst="rect">
            <a:avLst/>
          </a:prstGeom>
          <a:solidFill>
            <a:schemeClr val="accent1"/>
          </a:solidFill>
          <a:ln w="9525">
            <a:noFill/>
            <a:miter lim="800000"/>
            <a:headEnd/>
            <a:tailEnd/>
          </a:ln>
        </p:spPr>
        <p:txBody>
          <a:bodyPr wrap="none">
            <a:spAutoFit/>
          </a:bodyPr>
          <a:lstStyle/>
          <a:p>
            <a:r>
              <a:rPr lang="en-US" altLang="zh-CN"/>
              <a:t>12*10 + ‘3’-‘0’ = 123</a:t>
            </a:r>
          </a:p>
        </p:txBody>
      </p:sp>
      <p:sp>
        <p:nvSpPr>
          <p:cNvPr id="163857" name="Text Box 17"/>
          <p:cNvSpPr txBox="1">
            <a:spLocks noChangeArrowheads="1"/>
          </p:cNvSpPr>
          <p:nvPr/>
        </p:nvSpPr>
        <p:spPr bwMode="auto">
          <a:xfrm>
            <a:off x="1876424" y="4749138"/>
            <a:ext cx="1217000" cy="400110"/>
          </a:xfrm>
          <a:prstGeom prst="rect">
            <a:avLst/>
          </a:prstGeom>
          <a:noFill/>
          <a:ln w="9525">
            <a:noFill/>
            <a:miter lim="800000"/>
            <a:headEnd/>
            <a:tailEnd/>
          </a:ln>
        </p:spPr>
        <p:txBody>
          <a:bodyPr wrap="none">
            <a:spAutoFit/>
          </a:bodyPr>
          <a:lstStyle/>
          <a:p>
            <a:r>
              <a:rPr lang="zh-CN" altLang="en-US"/>
              <a:t>方法分析</a:t>
            </a:r>
          </a:p>
        </p:txBody>
      </p:sp>
      <p:grpSp>
        <p:nvGrpSpPr>
          <p:cNvPr id="5" name="Group 21"/>
          <p:cNvGrpSpPr>
            <a:grpSpLocks/>
          </p:cNvGrpSpPr>
          <p:nvPr/>
        </p:nvGrpSpPr>
        <p:grpSpPr bwMode="auto">
          <a:xfrm>
            <a:off x="1536700" y="1312201"/>
            <a:ext cx="3552825" cy="701675"/>
            <a:chOff x="1020" y="754"/>
            <a:chExt cx="2238" cy="442"/>
          </a:xfrm>
        </p:grpSpPr>
        <p:sp>
          <p:nvSpPr>
            <p:cNvPr id="46095" name="Text Box 18"/>
            <p:cNvSpPr txBox="1">
              <a:spLocks noChangeArrowheads="1"/>
            </p:cNvSpPr>
            <p:nvPr/>
          </p:nvSpPr>
          <p:spPr bwMode="auto">
            <a:xfrm>
              <a:off x="1020" y="754"/>
              <a:ext cx="970" cy="442"/>
            </a:xfrm>
            <a:prstGeom prst="rect">
              <a:avLst/>
            </a:prstGeom>
            <a:solidFill>
              <a:schemeClr val="accent1"/>
            </a:solidFill>
            <a:ln w="9525">
              <a:noFill/>
              <a:miter lim="800000"/>
              <a:headEnd/>
              <a:tailEnd/>
            </a:ln>
          </p:spPr>
          <p:txBody>
            <a:bodyPr wrap="none">
              <a:spAutoFit/>
            </a:bodyPr>
            <a:lstStyle/>
            <a:p>
              <a:r>
                <a:rPr lang="en-US" altLang="zh-CN" sz="4000"/>
                <a:t>“123”</a:t>
              </a:r>
            </a:p>
          </p:txBody>
        </p:sp>
        <p:sp>
          <p:nvSpPr>
            <p:cNvPr id="46096" name="Text Box 19"/>
            <p:cNvSpPr txBox="1">
              <a:spLocks noChangeArrowheads="1"/>
            </p:cNvSpPr>
            <p:nvPr/>
          </p:nvSpPr>
          <p:spPr bwMode="auto">
            <a:xfrm>
              <a:off x="2608" y="754"/>
              <a:ext cx="650" cy="442"/>
            </a:xfrm>
            <a:prstGeom prst="rect">
              <a:avLst/>
            </a:prstGeom>
            <a:solidFill>
              <a:schemeClr val="accent1"/>
            </a:solidFill>
            <a:ln w="9525">
              <a:noFill/>
              <a:miter lim="800000"/>
              <a:headEnd/>
              <a:tailEnd/>
            </a:ln>
          </p:spPr>
          <p:txBody>
            <a:bodyPr wrap="none">
              <a:spAutoFit/>
            </a:bodyPr>
            <a:lstStyle/>
            <a:p>
              <a:r>
                <a:rPr lang="en-US" altLang="zh-CN" sz="4000"/>
                <a:t>123</a:t>
              </a:r>
            </a:p>
          </p:txBody>
        </p:sp>
        <p:sp>
          <p:nvSpPr>
            <p:cNvPr id="46097" name="AutoShape 20"/>
            <p:cNvSpPr>
              <a:spLocks noChangeArrowheads="1"/>
            </p:cNvSpPr>
            <p:nvPr/>
          </p:nvSpPr>
          <p:spPr bwMode="auto">
            <a:xfrm>
              <a:off x="2109" y="832"/>
              <a:ext cx="116" cy="252"/>
            </a:xfrm>
            <a:prstGeom prst="chevron">
              <a:avLst>
                <a:gd name="adj" fmla="val 58272"/>
              </a:avLst>
            </a:prstGeom>
            <a:solidFill>
              <a:schemeClr val="tx1"/>
            </a:solidFill>
            <a:ln w="9525">
              <a:noFill/>
              <a:miter lim="800000"/>
              <a:headEnd/>
              <a:tailEnd/>
            </a:ln>
          </p:spPr>
          <p:txBody>
            <a:bodyPr wrap="none" anchor="ctr">
              <a:spAutoFit/>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57"/>
                                        </p:tgtEl>
                                        <p:attrNameLst>
                                          <p:attrName>style.visibility</p:attrName>
                                        </p:attrNameLst>
                                      </p:cBhvr>
                                      <p:to>
                                        <p:strVal val="visible"/>
                                      </p:to>
                                    </p:set>
                                    <p:anim calcmode="lin" valueType="num">
                                      <p:cBhvr additive="base">
                                        <p:cTn id="13" dur="1000" fill="hold"/>
                                        <p:tgtEl>
                                          <p:spTgt spid="163857"/>
                                        </p:tgtEl>
                                        <p:attrNameLst>
                                          <p:attrName>ppt_x</p:attrName>
                                        </p:attrNameLst>
                                      </p:cBhvr>
                                      <p:tavLst>
                                        <p:tav tm="0">
                                          <p:val>
                                            <p:strVal val="#ppt_x"/>
                                          </p:val>
                                        </p:tav>
                                        <p:tav tm="100000">
                                          <p:val>
                                            <p:strVal val="#ppt_x"/>
                                          </p:val>
                                        </p:tav>
                                      </p:tavLst>
                                    </p:anim>
                                    <p:anim calcmode="lin" valueType="num">
                                      <p:cBhvr additive="base">
                                        <p:cTn id="14" dur="1000" fill="hold"/>
                                        <p:tgtEl>
                                          <p:spTgt spid="1638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63844"/>
                                        </p:tgtEl>
                                        <p:attrNameLst>
                                          <p:attrName>style.visibility</p:attrName>
                                        </p:attrNameLst>
                                      </p:cBhvr>
                                      <p:to>
                                        <p:strVal val="visible"/>
                                      </p:to>
                                    </p:set>
                                    <p:animEffect transition="in" filter="blinds(horizontal)">
                                      <p:cBhvr>
                                        <p:cTn id="19" dur="500"/>
                                        <p:tgtEl>
                                          <p:spTgt spid="16384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63848"/>
                                        </p:tgtEl>
                                        <p:attrNameLst>
                                          <p:attrName>style.visibility</p:attrName>
                                        </p:attrNameLst>
                                      </p:cBhvr>
                                      <p:to>
                                        <p:strVal val="visible"/>
                                      </p:to>
                                    </p:set>
                                    <p:animEffect transition="in" filter="blinds(horizontal)">
                                      <p:cBhvr>
                                        <p:cTn id="29" dur="500"/>
                                        <p:tgtEl>
                                          <p:spTgt spid="16384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63852"/>
                                        </p:tgtEl>
                                        <p:attrNameLst>
                                          <p:attrName>style.visibility</p:attrName>
                                        </p:attrNameLst>
                                      </p:cBhvr>
                                      <p:to>
                                        <p:strVal val="visible"/>
                                      </p:to>
                                    </p:set>
                                    <p:animEffect transition="in" filter="blinds(horizontal)">
                                      <p:cBhvr>
                                        <p:cTn id="39" dur="500"/>
                                        <p:tgtEl>
                                          <p:spTgt spid="16385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linds(horizontal)">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63856"/>
                                        </p:tgtEl>
                                        <p:attrNameLst>
                                          <p:attrName>style.visibility</p:attrName>
                                        </p:attrNameLst>
                                      </p:cBhvr>
                                      <p:to>
                                        <p:strVal val="visible"/>
                                      </p:to>
                                    </p:set>
                                    <p:animEffect transition="in" filter="blinds(horizontal)">
                                      <p:cBhvr>
                                        <p:cTn id="49" dur="500"/>
                                        <p:tgtEl>
                                          <p:spTgt spid="16385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63843">
                                            <p:txEl>
                                              <p:pRg st="0" end="0"/>
                                            </p:txEl>
                                          </p:spTgt>
                                        </p:tgtEl>
                                        <p:attrNameLst>
                                          <p:attrName>style.visibility</p:attrName>
                                        </p:attrNameLst>
                                      </p:cBhvr>
                                      <p:to>
                                        <p:strVal val="visible"/>
                                      </p:to>
                                    </p:set>
                                    <p:anim calcmode="lin" valueType="num">
                                      <p:cBhvr additive="base">
                                        <p:cTn id="54" dur="500" fill="hold"/>
                                        <p:tgtEl>
                                          <p:spTgt spid="163843">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63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63843">
                                            <p:txEl>
                                              <p:pRg st="1" end="1"/>
                                            </p:txEl>
                                          </p:spTgt>
                                        </p:tgtEl>
                                        <p:attrNameLst>
                                          <p:attrName>style.visibility</p:attrName>
                                        </p:attrNameLst>
                                      </p:cBhvr>
                                      <p:to>
                                        <p:strVal val="visible"/>
                                      </p:to>
                                    </p:set>
                                    <p:anim calcmode="lin" valueType="num">
                                      <p:cBhvr additive="base">
                                        <p:cTn id="60" dur="500" fill="hold"/>
                                        <p:tgtEl>
                                          <p:spTgt spid="163843">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6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63843">
                                            <p:txEl>
                                              <p:pRg st="2" end="2"/>
                                            </p:txEl>
                                          </p:spTgt>
                                        </p:tgtEl>
                                        <p:attrNameLst>
                                          <p:attrName>style.visibility</p:attrName>
                                        </p:attrNameLst>
                                      </p:cBhvr>
                                      <p:to>
                                        <p:strVal val="visible"/>
                                      </p:to>
                                    </p:set>
                                    <p:anim calcmode="lin" valueType="num">
                                      <p:cBhvr additive="base">
                                        <p:cTn id="66" dur="500" fill="hold"/>
                                        <p:tgtEl>
                                          <p:spTgt spid="163843">
                                            <p:txEl>
                                              <p:pRg st="2" end="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6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P spid="163844" grpId="0" animBg="1"/>
      <p:bldP spid="163848" grpId="0" animBg="1"/>
      <p:bldP spid="163852" grpId="0" animBg="1"/>
      <p:bldP spid="163856" grpId="0" animBg="1"/>
      <p:bldP spid="16385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：代码实现</a:t>
            </a:r>
          </a:p>
        </p:txBody>
      </p:sp>
      <p:sp>
        <p:nvSpPr>
          <p:cNvPr id="98309" name="Rectangle 3"/>
          <p:cNvSpPr>
            <a:spLocks noGrp="1" noChangeArrowheads="1"/>
          </p:cNvSpPr>
          <p:nvPr>
            <p:ph idx="1"/>
          </p:nvPr>
        </p:nvSpPr>
        <p:spPr>
          <a:xfrm>
            <a:off x="838200" y="1196752"/>
            <a:ext cx="7105650" cy="5400675"/>
          </a:xfrm>
        </p:spPr>
        <p:txBody>
          <a:bodyPr/>
          <a:lstStyle/>
          <a:p>
            <a:pPr>
              <a:lnSpc>
                <a:spcPct val="70000"/>
              </a:lnSpc>
              <a:spcBef>
                <a:spcPct val="50000"/>
              </a:spcBef>
              <a:buFont typeface="Wingdings" pitchFamily="2" charset="2"/>
              <a:buNone/>
            </a:pPr>
            <a:r>
              <a:rPr lang="en-US" altLang="zh-CN" sz="1400" b="0" dirty="0">
                <a:ea typeface="宋体" pitchFamily="2" charset="-122"/>
              </a:rPr>
              <a:t>/*c5_5.c</a:t>
            </a:r>
          </a:p>
          <a:p>
            <a:pPr>
              <a:lnSpc>
                <a:spcPct val="70000"/>
              </a:lnSpc>
              <a:spcBef>
                <a:spcPct val="50000"/>
              </a:spcBef>
              <a:buFont typeface="Wingdings" pitchFamily="2" charset="2"/>
              <a:buNone/>
            </a:pPr>
            <a:r>
              <a:rPr lang="en-US" altLang="zh-CN" sz="1400" b="0" dirty="0">
                <a:ea typeface="宋体" pitchFamily="2" charset="-122"/>
              </a:rPr>
              <a:t>#include &lt;</a:t>
            </a:r>
            <a:r>
              <a:rPr lang="en-US" altLang="zh-CN" sz="1400" b="0" dirty="0" err="1">
                <a:ea typeface="宋体" pitchFamily="2" charset="-122"/>
              </a:rPr>
              <a:t>stdio.h</a:t>
            </a:r>
            <a:r>
              <a:rPr lang="en-US" altLang="zh-CN" sz="1400" b="0" dirty="0">
                <a:ea typeface="宋体" pitchFamily="2" charset="-122"/>
              </a:rPr>
              <a:t>&gt;</a:t>
            </a:r>
          </a:p>
          <a:p>
            <a:pPr>
              <a:lnSpc>
                <a:spcPct val="70000"/>
              </a:lnSpc>
              <a:spcBef>
                <a:spcPct val="50000"/>
              </a:spcBef>
              <a:buFont typeface="Wingdings" pitchFamily="2" charset="2"/>
              <a:buNone/>
            </a:pPr>
            <a:r>
              <a:rPr lang="en-US" altLang="zh-CN" sz="1400" b="0" dirty="0" err="1">
                <a:ea typeface="宋体" pitchFamily="2" charset="-122"/>
              </a:rPr>
              <a:t>struct</a:t>
            </a:r>
            <a:r>
              <a:rPr lang="en-US" altLang="zh-CN" sz="1400" b="0" dirty="0">
                <a:ea typeface="宋体" pitchFamily="2" charset="-122"/>
              </a:rPr>
              <a:t> Key {</a:t>
            </a:r>
          </a:p>
          <a:p>
            <a:pPr lvl="1">
              <a:lnSpc>
                <a:spcPct val="70000"/>
              </a:lnSpc>
              <a:spcBef>
                <a:spcPct val="50000"/>
              </a:spcBef>
              <a:buFont typeface="Wingdings" pitchFamily="2" charset="2"/>
              <a:buNone/>
            </a:pPr>
            <a:r>
              <a:rPr lang="en-US" altLang="zh-CN" sz="1400" dirty="0">
                <a:ea typeface="宋体" pitchFamily="2" charset="-122"/>
              </a:rPr>
              <a:t>char  *keyword;</a:t>
            </a:r>
          </a:p>
          <a:p>
            <a:pPr lvl="1">
              <a:lnSpc>
                <a:spcPct val="70000"/>
              </a:lnSpc>
              <a:spcBef>
                <a:spcPct val="50000"/>
              </a:spcBef>
              <a:buFont typeface="Wingdings" pitchFamily="2" charset="2"/>
              <a:buNone/>
            </a:pPr>
            <a:r>
              <a:rPr lang="en-US" altLang="zh-CN" sz="1400" dirty="0" err="1">
                <a:ea typeface="宋体" pitchFamily="2" charset="-122"/>
              </a:rPr>
              <a:t>int</a:t>
            </a:r>
            <a:r>
              <a:rPr lang="en-US" altLang="zh-CN" sz="1400" dirty="0">
                <a:ea typeface="宋体" pitchFamily="2" charset="-122"/>
              </a:rPr>
              <a:t>  </a:t>
            </a:r>
            <a:r>
              <a:rPr lang="en-US" altLang="zh-CN" sz="1400" dirty="0" err="1">
                <a:ea typeface="宋体" pitchFamily="2" charset="-122"/>
              </a:rPr>
              <a:t>keycount</a:t>
            </a:r>
            <a:r>
              <a:rPr lang="en-US" altLang="zh-CN" sz="1400" dirty="0">
                <a:ea typeface="宋体" pitchFamily="2" charset="-122"/>
              </a:rPr>
              <a:t>;</a:t>
            </a:r>
          </a:p>
          <a:p>
            <a:pPr>
              <a:lnSpc>
                <a:spcPct val="70000"/>
              </a:lnSpc>
              <a:spcBef>
                <a:spcPct val="50000"/>
              </a:spcBef>
              <a:buFont typeface="Wingdings" pitchFamily="2" charset="2"/>
              <a:buNone/>
            </a:pPr>
            <a:r>
              <a:rPr lang="en-US" altLang="zh-CN" sz="1400" b="0" dirty="0">
                <a:ea typeface="宋体" pitchFamily="2" charset="-122"/>
              </a:rPr>
              <a:t>} </a:t>
            </a:r>
            <a:r>
              <a:rPr lang="en-US" altLang="zh-CN" sz="1400" b="0" dirty="0" err="1">
                <a:ea typeface="宋体" pitchFamily="2" charset="-122"/>
              </a:rPr>
              <a:t>Keytab</a:t>
            </a:r>
            <a:r>
              <a:rPr lang="en-US" altLang="zh-CN" sz="1400" b="0" dirty="0">
                <a:ea typeface="宋体" pitchFamily="2" charset="-122"/>
              </a:rPr>
              <a:t>[ ] = {</a:t>
            </a:r>
          </a:p>
          <a:p>
            <a:pPr lvl="1">
              <a:lnSpc>
                <a:spcPct val="70000"/>
              </a:lnSpc>
              <a:spcBef>
                <a:spcPct val="50000"/>
              </a:spcBef>
              <a:buFont typeface="Wingdings" pitchFamily="2" charset="2"/>
              <a:buNone/>
            </a:pPr>
            <a:r>
              <a:rPr lang="en-US" altLang="zh-CN" sz="1400" dirty="0">
                <a:ea typeface="宋体" pitchFamily="2" charset="-122"/>
              </a:rPr>
              <a:t>“auto”, 0,</a:t>
            </a:r>
          </a:p>
          <a:p>
            <a:pPr lvl="1">
              <a:lnSpc>
                <a:spcPct val="70000"/>
              </a:lnSpc>
              <a:spcBef>
                <a:spcPct val="50000"/>
              </a:spcBef>
              <a:buFont typeface="Wingdings" pitchFamily="2" charset="2"/>
              <a:buNone/>
            </a:pPr>
            <a:r>
              <a:rPr lang="en-US" altLang="zh-CN" sz="1400" dirty="0">
                <a:ea typeface="宋体" pitchFamily="2" charset="-122"/>
              </a:rPr>
              <a:t>“break”, 0,</a:t>
            </a:r>
          </a:p>
          <a:p>
            <a:pPr lvl="1">
              <a:lnSpc>
                <a:spcPct val="70000"/>
              </a:lnSpc>
              <a:spcBef>
                <a:spcPct val="50000"/>
              </a:spcBef>
              <a:buFont typeface="Wingdings" pitchFamily="2" charset="2"/>
              <a:buNone/>
            </a:pPr>
            <a:r>
              <a:rPr lang="en-US" altLang="zh-CN" sz="1400" dirty="0">
                <a:ea typeface="宋体" pitchFamily="2" charset="-122"/>
              </a:rPr>
              <a:t>“case”, 0,</a:t>
            </a:r>
          </a:p>
          <a:p>
            <a:pPr lvl="1">
              <a:lnSpc>
                <a:spcPct val="70000"/>
              </a:lnSpc>
              <a:spcBef>
                <a:spcPct val="50000"/>
              </a:spcBef>
              <a:buFont typeface="Wingdings" pitchFamily="2" charset="2"/>
              <a:buNone/>
            </a:pPr>
            <a:r>
              <a:rPr lang="en-US" altLang="zh-CN" sz="1400" dirty="0">
                <a:ea typeface="宋体" pitchFamily="2" charset="-122"/>
              </a:rPr>
              <a:t>…</a:t>
            </a:r>
          </a:p>
          <a:p>
            <a:pPr lvl="1">
              <a:lnSpc>
                <a:spcPct val="70000"/>
              </a:lnSpc>
              <a:spcBef>
                <a:spcPct val="50000"/>
              </a:spcBef>
              <a:buFont typeface="Wingdings" pitchFamily="2" charset="2"/>
              <a:buNone/>
            </a:pPr>
            <a:r>
              <a:rPr lang="en-US" altLang="zh-CN" sz="1400" dirty="0">
                <a:ea typeface="宋体" pitchFamily="2" charset="-122"/>
              </a:rPr>
              <a:t>“while”, 0</a:t>
            </a:r>
          </a:p>
          <a:p>
            <a:pPr>
              <a:lnSpc>
                <a:spcPct val="70000"/>
              </a:lnSpc>
              <a:spcBef>
                <a:spcPct val="50000"/>
              </a:spcBef>
              <a:buFont typeface="Wingdings" pitchFamily="2" charset="2"/>
              <a:buNone/>
            </a:pPr>
            <a:r>
              <a:rPr lang="en-US" altLang="zh-CN" sz="1400" b="0" dirty="0">
                <a:ea typeface="宋体" pitchFamily="2" charset="-122"/>
              </a:rPr>
              <a:t>};</a:t>
            </a:r>
          </a:p>
          <a:p>
            <a:pPr>
              <a:lnSpc>
                <a:spcPct val="70000"/>
              </a:lnSpc>
              <a:spcBef>
                <a:spcPct val="50000"/>
              </a:spcBef>
              <a:buFont typeface="Wingdings" pitchFamily="2" charset="2"/>
              <a:buNone/>
            </a:pPr>
            <a:r>
              <a:rPr lang="en-US" altLang="zh-CN" sz="1400" b="0" dirty="0">
                <a:ea typeface="宋体" pitchFamily="2" charset="-122"/>
              </a:rPr>
              <a:t> #define  MAXWORD  20</a:t>
            </a:r>
          </a:p>
          <a:p>
            <a:pPr>
              <a:lnSpc>
                <a:spcPct val="70000"/>
              </a:lnSpc>
              <a:spcBef>
                <a:spcPct val="50000"/>
              </a:spcBef>
              <a:buFont typeface="Wingdings" pitchFamily="2" charset="2"/>
              <a:buNone/>
            </a:pPr>
            <a:r>
              <a:rPr lang="en-US" altLang="zh-CN" sz="1400" b="0" dirty="0">
                <a:ea typeface="宋体" pitchFamily="2" charset="-122"/>
              </a:rPr>
              <a:t>#define  NKEYS  </a:t>
            </a:r>
            <a:r>
              <a:rPr lang="en-US" altLang="zh-CN" sz="1400" dirty="0">
                <a:solidFill>
                  <a:srgbClr val="0033CC"/>
                </a:solidFill>
                <a:ea typeface="宋体" pitchFamily="2" charset="-122"/>
              </a:rPr>
              <a:t>(</a:t>
            </a:r>
            <a:r>
              <a:rPr lang="en-US" altLang="zh-CN" sz="1400" dirty="0" err="1">
                <a:solidFill>
                  <a:srgbClr val="0033CC"/>
                </a:solidFill>
                <a:ea typeface="宋体" pitchFamily="2" charset="-122"/>
              </a:rPr>
              <a:t>sizeof</a:t>
            </a:r>
            <a:r>
              <a:rPr lang="en-US" altLang="zh-CN" sz="1400" dirty="0">
                <a:solidFill>
                  <a:srgbClr val="0033CC"/>
                </a:solidFill>
                <a:ea typeface="宋体" pitchFamily="2" charset="-122"/>
              </a:rPr>
              <a:t>(</a:t>
            </a:r>
            <a:r>
              <a:rPr lang="en-US" altLang="zh-CN" sz="1400" dirty="0" err="1">
                <a:solidFill>
                  <a:srgbClr val="0033CC"/>
                </a:solidFill>
                <a:ea typeface="宋体" pitchFamily="2" charset="-122"/>
              </a:rPr>
              <a:t>Keytab</a:t>
            </a:r>
            <a:r>
              <a:rPr lang="en-US" altLang="zh-CN" sz="1400" dirty="0">
                <a:solidFill>
                  <a:srgbClr val="0033CC"/>
                </a:solidFill>
                <a:ea typeface="宋体" pitchFamily="2" charset="-122"/>
              </a:rPr>
              <a:t>) / </a:t>
            </a:r>
            <a:r>
              <a:rPr lang="en-US" altLang="zh-CN" sz="1400" dirty="0" err="1">
                <a:solidFill>
                  <a:srgbClr val="0033CC"/>
                </a:solidFill>
                <a:ea typeface="宋体" pitchFamily="2" charset="-122"/>
              </a:rPr>
              <a:t>sizeof</a:t>
            </a:r>
            <a:r>
              <a:rPr lang="en-US" altLang="zh-CN" sz="1400" dirty="0">
                <a:solidFill>
                  <a:srgbClr val="0033CC"/>
                </a:solidFill>
                <a:ea typeface="宋体" pitchFamily="2" charset="-122"/>
              </a:rPr>
              <a:t>(</a:t>
            </a:r>
            <a:r>
              <a:rPr lang="en-US" altLang="zh-CN" sz="1400" dirty="0" err="1">
                <a:solidFill>
                  <a:srgbClr val="0033CC"/>
                </a:solidFill>
                <a:ea typeface="宋体" pitchFamily="2" charset="-122"/>
              </a:rPr>
              <a:t>struct</a:t>
            </a:r>
            <a:r>
              <a:rPr lang="en-US" altLang="zh-CN" sz="1400" dirty="0">
                <a:solidFill>
                  <a:srgbClr val="0033CC"/>
                </a:solidFill>
                <a:ea typeface="宋体" pitchFamily="2" charset="-122"/>
              </a:rPr>
              <a:t>  Key))</a:t>
            </a:r>
          </a:p>
          <a:p>
            <a:pPr>
              <a:lnSpc>
                <a:spcPct val="70000"/>
              </a:lnSpc>
              <a:spcBef>
                <a:spcPct val="50000"/>
              </a:spcBef>
              <a:buFont typeface="Wingdings" pitchFamily="2" charset="2"/>
              <a:buNone/>
            </a:pPr>
            <a:r>
              <a:rPr lang="en-US" altLang="zh-CN" sz="1400" b="0" dirty="0">
                <a:ea typeface="宋体" pitchFamily="2" charset="-122"/>
              </a:rPr>
              <a:t>#define  LETTER  ‘a’</a:t>
            </a:r>
          </a:p>
          <a:p>
            <a:pPr>
              <a:lnSpc>
                <a:spcPct val="70000"/>
              </a:lnSpc>
              <a:spcBef>
                <a:spcPct val="50000"/>
              </a:spcBef>
              <a:buFont typeface="Wingdings" pitchFamily="2" charset="2"/>
              <a:buNone/>
            </a:pPr>
            <a:r>
              <a:rPr lang="en-US" altLang="zh-CN" sz="1400" b="0" dirty="0">
                <a:ea typeface="宋体" pitchFamily="2" charset="-122"/>
              </a:rPr>
              <a:t>#define  DIGIT  ‘0’</a:t>
            </a:r>
          </a:p>
          <a:p>
            <a:pPr>
              <a:lnSpc>
                <a:spcPct val="70000"/>
              </a:lnSpc>
              <a:spcBef>
                <a:spcPct val="50000"/>
              </a:spcBef>
              <a:buFont typeface="Wingdings" pitchFamily="2" charset="2"/>
              <a:buNone/>
            </a:pPr>
            <a:r>
              <a:rPr lang="en-US" altLang="zh-CN" sz="1400" b="0" dirty="0" err="1">
                <a:ea typeface="宋体" pitchFamily="2" charset="-122"/>
              </a:rPr>
              <a:t>struct</a:t>
            </a:r>
            <a:r>
              <a:rPr lang="en-US" altLang="zh-CN" sz="1400" b="0" dirty="0">
                <a:ea typeface="宋体" pitchFamily="2" charset="-122"/>
              </a:rPr>
              <a:t>  Key  *binary(char  *word,  </a:t>
            </a:r>
            <a:r>
              <a:rPr lang="en-US" altLang="zh-CN" sz="1400" b="0" dirty="0" err="1">
                <a:ea typeface="宋体" pitchFamily="2" charset="-122"/>
              </a:rPr>
              <a:t>struct</a:t>
            </a:r>
            <a:r>
              <a:rPr lang="en-US" altLang="zh-CN" sz="1400" b="0" dirty="0">
                <a:ea typeface="宋体" pitchFamily="2" charset="-122"/>
              </a:rPr>
              <a:t> Key  tab[ ],  </a:t>
            </a:r>
            <a:r>
              <a:rPr lang="en-US" altLang="zh-CN" sz="1400" b="0" dirty="0" err="1">
                <a:ea typeface="宋体" pitchFamily="2" charset="-122"/>
              </a:rPr>
              <a:t>int</a:t>
            </a:r>
            <a:r>
              <a:rPr lang="en-US" altLang="zh-CN" sz="1400" b="0" dirty="0">
                <a:ea typeface="宋体" pitchFamily="2" charset="-122"/>
              </a:rPr>
              <a:t>  n);</a:t>
            </a:r>
          </a:p>
          <a:p>
            <a:pPr>
              <a:lnSpc>
                <a:spcPct val="70000"/>
              </a:lnSpc>
              <a:spcBef>
                <a:spcPct val="50000"/>
              </a:spcBef>
              <a:buFont typeface="Wingdings" pitchFamily="2" charset="2"/>
              <a:buNone/>
            </a:pPr>
            <a:r>
              <a:rPr lang="en-US" altLang="zh-CN" sz="1400" b="0" dirty="0">
                <a:ea typeface="宋体" pitchFamily="2" charset="-122"/>
              </a:rPr>
              <a:t>char  </a:t>
            </a:r>
            <a:r>
              <a:rPr lang="en-US" altLang="zh-CN" sz="1400" b="0" dirty="0" err="1">
                <a:ea typeface="宋体" pitchFamily="2" charset="-122"/>
              </a:rPr>
              <a:t>getword</a:t>
            </a:r>
            <a:r>
              <a:rPr lang="en-US" altLang="zh-CN" sz="1400" b="0" dirty="0">
                <a:ea typeface="宋体" pitchFamily="2" charset="-122"/>
              </a:rPr>
              <a:t>(char  *w,  </a:t>
            </a:r>
            <a:r>
              <a:rPr lang="en-US" altLang="zh-CN" sz="1400" b="0" dirty="0" err="1">
                <a:ea typeface="宋体" pitchFamily="2" charset="-122"/>
              </a:rPr>
              <a:t>int</a:t>
            </a:r>
            <a:r>
              <a:rPr lang="en-US" altLang="zh-CN" sz="1400" b="0" dirty="0">
                <a:ea typeface="宋体" pitchFamily="2" charset="-122"/>
              </a:rPr>
              <a:t> </a:t>
            </a:r>
            <a:r>
              <a:rPr lang="en-US" altLang="zh-CN" sz="1400" b="0" dirty="0" err="1">
                <a:ea typeface="宋体" pitchFamily="2" charset="-122"/>
              </a:rPr>
              <a:t>lim</a:t>
            </a:r>
            <a:r>
              <a:rPr lang="en-US" altLang="zh-CN" sz="1400" b="0" dirty="0">
                <a:ea typeface="宋体" pitchFamily="2" charset="-122"/>
              </a:rPr>
              <a:t>);</a:t>
            </a:r>
          </a:p>
          <a:p>
            <a:pPr>
              <a:lnSpc>
                <a:spcPct val="70000"/>
              </a:lnSpc>
              <a:spcBef>
                <a:spcPct val="50000"/>
              </a:spcBef>
              <a:buFont typeface="Wingdings" pitchFamily="2" charset="2"/>
              <a:buNone/>
            </a:pPr>
            <a:r>
              <a:rPr lang="en-US" altLang="zh-CN" sz="1400" b="0" dirty="0">
                <a:ea typeface="宋体" pitchFamily="2" charset="-122"/>
              </a:rPr>
              <a:t>char  type( </a:t>
            </a:r>
            <a:r>
              <a:rPr lang="en-US" altLang="zh-CN" sz="1400" b="0" dirty="0" err="1">
                <a:ea typeface="宋体" pitchFamily="2" charset="-122"/>
              </a:rPr>
              <a:t>int</a:t>
            </a:r>
            <a:r>
              <a:rPr lang="en-US" altLang="zh-CN" sz="1400" b="0" dirty="0">
                <a:ea typeface="宋体" pitchFamily="2" charset="-122"/>
              </a:rPr>
              <a:t> c);</a:t>
            </a:r>
          </a:p>
          <a:p>
            <a:pPr>
              <a:lnSpc>
                <a:spcPct val="70000"/>
              </a:lnSpc>
              <a:spcBef>
                <a:spcPct val="50000"/>
              </a:spcBef>
              <a:buFont typeface="Wingdings" pitchFamily="2" charset="2"/>
              <a:buNone/>
            </a:pPr>
            <a:r>
              <a:rPr lang="en-US" altLang="zh-CN" sz="1400" b="0" dirty="0">
                <a:ea typeface="宋体" pitchFamily="2" charset="-122"/>
              </a:rPr>
              <a:t>void </a:t>
            </a:r>
            <a:r>
              <a:rPr lang="en-US" altLang="zh-CN" sz="1400" b="0" dirty="0" err="1">
                <a:ea typeface="宋体" pitchFamily="2" charset="-122"/>
              </a:rPr>
              <a:t>printKey</a:t>
            </a:r>
            <a:r>
              <a:rPr lang="en-US" altLang="zh-CN" sz="1400" b="0" dirty="0">
                <a:ea typeface="宋体" pitchFamily="2" charset="-122"/>
              </a:rPr>
              <a:t>(</a:t>
            </a:r>
            <a:r>
              <a:rPr lang="en-US" altLang="zh-CN" sz="1400" b="0" dirty="0" err="1">
                <a:ea typeface="宋体" pitchFamily="2" charset="-122"/>
              </a:rPr>
              <a:t>struct</a:t>
            </a:r>
            <a:r>
              <a:rPr lang="en-US" altLang="zh-CN" sz="1400" b="0" dirty="0">
                <a:ea typeface="宋体" pitchFamily="2" charset="-122"/>
              </a:rPr>
              <a:t> Key  tab[ ],  </a:t>
            </a:r>
            <a:r>
              <a:rPr lang="en-US" altLang="zh-CN" sz="1400" b="0" dirty="0" err="1">
                <a:ea typeface="宋体" pitchFamily="2" charset="-122"/>
              </a:rPr>
              <a:t>int</a:t>
            </a:r>
            <a:r>
              <a:rPr lang="en-US" altLang="zh-CN" sz="1400" b="0" dirty="0">
                <a:ea typeface="宋体" pitchFamily="2" charset="-122"/>
              </a:rPr>
              <a:t>  n);</a:t>
            </a:r>
          </a:p>
        </p:txBody>
      </p:sp>
      <p:sp>
        <p:nvSpPr>
          <p:cNvPr id="98306" name="页脚占位符 3"/>
          <p:cNvSpPr>
            <a:spLocks noGrp="1"/>
          </p:cNvSpPr>
          <p:nvPr>
            <p:ph type="ftr" sz="quarter" idx="11"/>
          </p:nvPr>
        </p:nvSpPr>
        <p:spPr>
          <a:noFill/>
        </p:spPr>
        <p:txBody>
          <a:bodyPr/>
          <a:lstStyle/>
          <a:p>
            <a:r>
              <a:rPr lang="en-US" altLang="zh-CN"/>
              <a:t>构造类型 – 数组和指针</a:t>
            </a:r>
          </a:p>
        </p:txBody>
      </p:sp>
      <p:sp>
        <p:nvSpPr>
          <p:cNvPr id="98307" name="灯片编号占位符 4"/>
          <p:cNvSpPr>
            <a:spLocks noGrp="1"/>
          </p:cNvSpPr>
          <p:nvPr>
            <p:ph type="sldNum" sz="quarter" idx="12"/>
          </p:nvPr>
        </p:nvSpPr>
        <p:spPr>
          <a:noFill/>
        </p:spPr>
        <p:txBody>
          <a:bodyPr/>
          <a:lstStyle/>
          <a:p>
            <a:fld id="{06E4AFE4-8CE3-4FEF-8E0C-FD49065B7A0A}" type="slidenum">
              <a:rPr lang="en-US" altLang="zh-CN" smtClean="0"/>
              <a:pPr/>
              <a:t>120</a:t>
            </a:fld>
            <a:endParaRPr lang="en-US" altLang="zh-CN"/>
          </a:p>
        </p:txBody>
      </p:sp>
      <p:sp>
        <p:nvSpPr>
          <p:cNvPr id="164868" name="AutoShape 4"/>
          <p:cNvSpPr>
            <a:spLocks noChangeArrowheads="1"/>
          </p:cNvSpPr>
          <p:nvPr/>
        </p:nvSpPr>
        <p:spPr bwMode="auto">
          <a:xfrm>
            <a:off x="7608889" y="1628776"/>
            <a:ext cx="2808287" cy="936625"/>
          </a:xfrm>
          <a:prstGeom prst="wedgeRoundRectCallout">
            <a:avLst>
              <a:gd name="adj1" fmla="val -127333"/>
              <a:gd name="adj2" fmla="val 249829"/>
              <a:gd name="adj3" fmla="val 16667"/>
            </a:avLst>
          </a:prstGeom>
          <a:solidFill>
            <a:schemeClr val="accent1"/>
          </a:solidFill>
          <a:ln w="9525">
            <a:solidFill>
              <a:schemeClr val="tx1"/>
            </a:solidFill>
            <a:miter lim="800000"/>
            <a:headEnd/>
            <a:tailEnd/>
          </a:ln>
        </p:spPr>
        <p:txBody>
          <a:bodyPr/>
          <a:lstStyle/>
          <a:p>
            <a:r>
              <a:rPr lang="zh-CN" altLang="en-US" sz="1800" dirty="0"/>
              <a:t>关键字表长度（即关键字个数，或数组元素个数）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5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：代码实现（续）</a:t>
            </a:r>
          </a:p>
        </p:txBody>
      </p:sp>
      <p:sp>
        <p:nvSpPr>
          <p:cNvPr id="99333" name="Rectangle 3"/>
          <p:cNvSpPr>
            <a:spLocks noGrp="1" noChangeArrowheads="1"/>
          </p:cNvSpPr>
          <p:nvPr>
            <p:ph idx="1"/>
          </p:nvPr>
        </p:nvSpPr>
        <p:spPr>
          <a:xfrm>
            <a:off x="838200" y="1412776"/>
            <a:ext cx="7922096" cy="4806950"/>
          </a:xfrm>
        </p:spPr>
        <p:txBody>
          <a:bodyPr/>
          <a:lstStyle/>
          <a:p>
            <a:pPr>
              <a:lnSpc>
                <a:spcPct val="70000"/>
              </a:lnSpc>
              <a:buFont typeface="Wingdings" pitchFamily="2" charset="2"/>
              <a:buNone/>
            </a:pPr>
            <a:r>
              <a:rPr lang="en-US" altLang="zh-CN" sz="2000" b="0" dirty="0" err="1">
                <a:ea typeface="宋体" pitchFamily="2" charset="-122"/>
              </a:rPr>
              <a:t>int</a:t>
            </a:r>
            <a:r>
              <a:rPr lang="en-US" altLang="zh-CN" sz="2000" b="0" dirty="0">
                <a:ea typeface="宋体" pitchFamily="2" charset="-122"/>
              </a:rPr>
              <a:t> main( )	/* count  C keyword */</a:t>
            </a:r>
          </a:p>
          <a:p>
            <a:pPr>
              <a:lnSpc>
                <a:spcPct val="70000"/>
              </a:lnSpc>
              <a:buFont typeface="Wingdings" pitchFamily="2" charset="2"/>
              <a:buNone/>
            </a:pPr>
            <a:r>
              <a:rPr lang="en-US" altLang="zh-CN" sz="2000" b="0" dirty="0">
                <a:ea typeface="宋体" pitchFamily="2" charset="-122"/>
              </a:rPr>
              <a:t>{</a:t>
            </a:r>
          </a:p>
          <a:p>
            <a:pPr lvl="1">
              <a:lnSpc>
                <a:spcPct val="70000"/>
              </a:lnSpc>
              <a:buFont typeface="Wingdings" pitchFamily="2" charset="2"/>
              <a:buNone/>
            </a:pPr>
            <a:r>
              <a:rPr lang="en-US" altLang="zh-CN" sz="2000" dirty="0" err="1">
                <a:ea typeface="宋体" pitchFamily="2" charset="-122"/>
              </a:rPr>
              <a:t>int</a:t>
            </a:r>
            <a:r>
              <a:rPr lang="en-US" altLang="zh-CN" sz="2000" dirty="0">
                <a:ea typeface="宋体" pitchFamily="2" charset="-122"/>
              </a:rPr>
              <a:t> t;</a:t>
            </a:r>
          </a:p>
          <a:p>
            <a:pPr lvl="1">
              <a:lnSpc>
                <a:spcPct val="70000"/>
              </a:lnSpc>
              <a:buFont typeface="Wingdings" pitchFamily="2" charset="2"/>
              <a:buNone/>
            </a:pPr>
            <a:r>
              <a:rPr lang="en-US" altLang="zh-CN" sz="2000" dirty="0">
                <a:ea typeface="宋体" pitchFamily="2" charset="-122"/>
              </a:rPr>
              <a:t>char word[MAXWORD];</a:t>
            </a:r>
          </a:p>
          <a:p>
            <a:pPr lvl="1">
              <a:lnSpc>
                <a:spcPct val="70000"/>
              </a:lnSpc>
              <a:buFont typeface="Wingdings" pitchFamily="2" charset="2"/>
              <a:buNone/>
            </a:pPr>
            <a:r>
              <a:rPr lang="en-US" altLang="zh-CN" sz="2000" dirty="0" err="1">
                <a:ea typeface="宋体" pitchFamily="2" charset="-122"/>
              </a:rPr>
              <a:t>struct</a:t>
            </a:r>
            <a:r>
              <a:rPr lang="en-US" altLang="zh-CN" sz="2000" dirty="0">
                <a:ea typeface="宋体" pitchFamily="2" charset="-122"/>
              </a:rPr>
              <a:t> Key *p;</a:t>
            </a:r>
          </a:p>
          <a:p>
            <a:pPr lvl="1">
              <a:lnSpc>
                <a:spcPct val="70000"/>
              </a:lnSpc>
              <a:buFont typeface="Wingdings" pitchFamily="2" charset="2"/>
              <a:buNone/>
            </a:pPr>
            <a:endParaRPr lang="en-US" altLang="zh-CN" sz="2000" dirty="0">
              <a:ea typeface="宋体" pitchFamily="2" charset="-122"/>
            </a:endParaRPr>
          </a:p>
          <a:p>
            <a:pPr lvl="1">
              <a:lnSpc>
                <a:spcPct val="70000"/>
              </a:lnSpc>
              <a:buFont typeface="Wingdings" pitchFamily="2" charset="2"/>
              <a:buNone/>
            </a:pPr>
            <a:r>
              <a:rPr lang="en-US" altLang="zh-CN" sz="2000" dirty="0">
                <a:ea typeface="宋体" pitchFamily="2" charset="-122"/>
              </a:rPr>
              <a:t>while((t = </a:t>
            </a:r>
            <a:r>
              <a:rPr lang="en-US" altLang="zh-CN" sz="2000" dirty="0" err="1">
                <a:ea typeface="宋体" pitchFamily="2" charset="-122"/>
              </a:rPr>
              <a:t>getword</a:t>
            </a:r>
            <a:r>
              <a:rPr lang="en-US" altLang="zh-CN" sz="2000" dirty="0">
                <a:ea typeface="宋体" pitchFamily="2" charset="-122"/>
              </a:rPr>
              <a:t>(word, MAXWORD)) != EOF)</a:t>
            </a:r>
          </a:p>
          <a:p>
            <a:pPr lvl="2" indent="0">
              <a:lnSpc>
                <a:spcPct val="80000"/>
              </a:lnSpc>
              <a:buNone/>
            </a:pPr>
            <a:r>
              <a:rPr lang="en-US" altLang="zh-CN" dirty="0">
                <a:ea typeface="宋体" pitchFamily="2" charset="-122"/>
              </a:rPr>
              <a:t>if( t == LETTER)</a:t>
            </a:r>
          </a:p>
          <a:p>
            <a:pPr lvl="3" indent="0">
              <a:lnSpc>
                <a:spcPct val="80000"/>
              </a:lnSpc>
              <a:buNone/>
            </a:pPr>
            <a:r>
              <a:rPr lang="en-US" altLang="zh-CN" sz="1800" dirty="0">
                <a:ea typeface="宋体" pitchFamily="2" charset="-122"/>
              </a:rPr>
              <a:t>if(( p = binary(word, </a:t>
            </a:r>
            <a:r>
              <a:rPr lang="en-US" altLang="zh-CN" sz="1800" dirty="0" err="1">
                <a:ea typeface="宋体" pitchFamily="2" charset="-122"/>
              </a:rPr>
              <a:t>Keytab</a:t>
            </a:r>
            <a:r>
              <a:rPr lang="en-US" altLang="zh-CN" sz="1800" dirty="0">
                <a:ea typeface="宋体" pitchFamily="2" charset="-122"/>
              </a:rPr>
              <a:t>, NKEYS)) != NULL)</a:t>
            </a:r>
          </a:p>
          <a:p>
            <a:pPr lvl="4" indent="0">
              <a:lnSpc>
                <a:spcPct val="80000"/>
              </a:lnSpc>
              <a:buNone/>
            </a:pPr>
            <a:r>
              <a:rPr lang="en-US" altLang="zh-CN" sz="1800" dirty="0">
                <a:ea typeface="宋体" pitchFamily="2" charset="-122"/>
              </a:rPr>
              <a:t>p-&gt;</a:t>
            </a:r>
            <a:r>
              <a:rPr lang="en-US" altLang="zh-CN" sz="1800" dirty="0" err="1">
                <a:ea typeface="宋体" pitchFamily="2" charset="-122"/>
              </a:rPr>
              <a:t>keycount</a:t>
            </a:r>
            <a:r>
              <a:rPr lang="en-US" altLang="zh-CN" sz="1800" dirty="0">
                <a:ea typeface="宋体" pitchFamily="2" charset="-122"/>
              </a:rPr>
              <a:t>++;</a:t>
            </a:r>
          </a:p>
          <a:p>
            <a:pPr lvl="1">
              <a:lnSpc>
                <a:spcPct val="70000"/>
              </a:lnSpc>
              <a:buFont typeface="Wingdings" pitchFamily="2" charset="2"/>
              <a:buNone/>
            </a:pPr>
            <a:r>
              <a:rPr lang="en-US" altLang="zh-CN" sz="2000" dirty="0" err="1">
                <a:ea typeface="宋体" pitchFamily="2" charset="-122"/>
              </a:rPr>
              <a:t>printKey</a:t>
            </a:r>
            <a:r>
              <a:rPr lang="en-US" altLang="zh-CN" sz="2000" dirty="0">
                <a:ea typeface="宋体" pitchFamily="2" charset="-122"/>
              </a:rPr>
              <a:t>(</a:t>
            </a:r>
            <a:r>
              <a:rPr lang="en-US" altLang="zh-CN" sz="2000" dirty="0" err="1">
                <a:ea typeface="宋体" pitchFamily="2" charset="-122"/>
              </a:rPr>
              <a:t>keytab</a:t>
            </a:r>
            <a:r>
              <a:rPr lang="en-US" altLang="zh-CN" sz="2000" dirty="0">
                <a:ea typeface="宋体" pitchFamily="2" charset="-122"/>
              </a:rPr>
              <a:t>, NKEYS);</a:t>
            </a:r>
          </a:p>
          <a:p>
            <a:pPr lvl="1">
              <a:lnSpc>
                <a:spcPct val="70000"/>
              </a:lnSpc>
              <a:buFont typeface="Wingdings" pitchFamily="2" charset="2"/>
              <a:buNone/>
            </a:pPr>
            <a:r>
              <a:rPr lang="en-US" altLang="zh-CN" sz="2000" dirty="0">
                <a:ea typeface="宋体" pitchFamily="2" charset="-122"/>
              </a:rPr>
              <a:t>return 0;</a:t>
            </a:r>
          </a:p>
          <a:p>
            <a:pPr>
              <a:lnSpc>
                <a:spcPct val="70000"/>
              </a:lnSpc>
              <a:buFont typeface="Wingdings" pitchFamily="2" charset="2"/>
              <a:buNone/>
            </a:pPr>
            <a:r>
              <a:rPr lang="en-US" altLang="zh-CN" sz="2000" b="0" dirty="0">
                <a:ea typeface="宋体" pitchFamily="2" charset="-122"/>
              </a:rPr>
              <a:t>}</a:t>
            </a:r>
            <a:endParaRPr lang="en-US" altLang="zh-CN" sz="2000" dirty="0">
              <a:ea typeface="宋体" pitchFamily="2" charset="-122"/>
            </a:endParaRPr>
          </a:p>
        </p:txBody>
      </p:sp>
      <p:sp>
        <p:nvSpPr>
          <p:cNvPr id="99330" name="页脚占位符 3"/>
          <p:cNvSpPr>
            <a:spLocks noGrp="1"/>
          </p:cNvSpPr>
          <p:nvPr>
            <p:ph type="ftr" sz="quarter" idx="11"/>
          </p:nvPr>
        </p:nvSpPr>
        <p:spPr>
          <a:noFill/>
        </p:spPr>
        <p:txBody>
          <a:bodyPr/>
          <a:lstStyle/>
          <a:p>
            <a:r>
              <a:rPr lang="en-US" altLang="zh-CN"/>
              <a:t>构造类型 – 数组和指针</a:t>
            </a:r>
          </a:p>
        </p:txBody>
      </p:sp>
      <p:sp>
        <p:nvSpPr>
          <p:cNvPr id="99331" name="灯片编号占位符 4"/>
          <p:cNvSpPr>
            <a:spLocks noGrp="1"/>
          </p:cNvSpPr>
          <p:nvPr>
            <p:ph type="sldNum" sz="quarter" idx="12"/>
          </p:nvPr>
        </p:nvSpPr>
        <p:spPr>
          <a:noFill/>
        </p:spPr>
        <p:txBody>
          <a:bodyPr/>
          <a:lstStyle/>
          <a:p>
            <a:fld id="{B8D7684B-EFFB-48AE-AF74-45F118977DFC}" type="slidenum">
              <a:rPr lang="en-US" altLang="zh-CN" smtClean="0"/>
              <a:pPr/>
              <a:t>121</a:t>
            </a:fld>
            <a:endParaRPr lang="en-US" altLang="zh-CN"/>
          </a:p>
        </p:txBody>
      </p:sp>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：代码实现（续）</a:t>
            </a:r>
          </a:p>
        </p:txBody>
      </p:sp>
      <p:sp>
        <p:nvSpPr>
          <p:cNvPr id="100357" name="Rectangle 3"/>
          <p:cNvSpPr>
            <a:spLocks noGrp="1" noChangeArrowheads="1"/>
          </p:cNvSpPr>
          <p:nvPr>
            <p:ph idx="1"/>
          </p:nvPr>
        </p:nvSpPr>
        <p:spPr>
          <a:xfrm>
            <a:off x="838200" y="1340768"/>
            <a:ext cx="7105650" cy="4897437"/>
          </a:xfrm>
        </p:spPr>
        <p:txBody>
          <a:bodyPr>
            <a:normAutofit/>
          </a:bodyPr>
          <a:lstStyle/>
          <a:p>
            <a:pPr>
              <a:lnSpc>
                <a:spcPct val="70000"/>
              </a:lnSpc>
              <a:buFont typeface="Wingdings" pitchFamily="2" charset="2"/>
              <a:buNone/>
            </a:pPr>
            <a:r>
              <a:rPr lang="en-US" altLang="zh-CN" sz="1600" b="0" dirty="0">
                <a:ea typeface="宋体" pitchFamily="2" charset="-122"/>
              </a:rPr>
              <a:t>struct Key *binary(char *word, struct Key tab[ ], int n)</a:t>
            </a:r>
          </a:p>
          <a:p>
            <a:pPr>
              <a:lnSpc>
                <a:spcPct val="70000"/>
              </a:lnSpc>
              <a:buFont typeface="Wingdings" pitchFamily="2" charset="2"/>
              <a:buNone/>
            </a:pPr>
            <a:r>
              <a:rPr lang="en-US" altLang="zh-CN" sz="1600" b="0" dirty="0">
                <a:ea typeface="宋体" pitchFamily="2" charset="-122"/>
              </a:rPr>
              <a:t>{</a:t>
            </a:r>
          </a:p>
          <a:p>
            <a:pPr lvl="1">
              <a:lnSpc>
                <a:spcPct val="70000"/>
              </a:lnSpc>
              <a:buFont typeface="Wingdings" pitchFamily="2" charset="2"/>
              <a:buNone/>
            </a:pPr>
            <a:r>
              <a:rPr lang="en-US" altLang="zh-CN" sz="1600" dirty="0">
                <a:ea typeface="宋体" pitchFamily="2" charset="-122"/>
              </a:rPr>
              <a:t>int </a:t>
            </a:r>
            <a:r>
              <a:rPr lang="en-US" altLang="zh-CN" sz="1600" dirty="0" err="1">
                <a:ea typeface="宋体" pitchFamily="2" charset="-122"/>
              </a:rPr>
              <a:t>cond</a:t>
            </a: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struct Key *low = &amp;tab[0];</a:t>
            </a:r>
          </a:p>
          <a:p>
            <a:pPr lvl="1">
              <a:lnSpc>
                <a:spcPct val="70000"/>
              </a:lnSpc>
              <a:buFont typeface="Wingdings" pitchFamily="2" charset="2"/>
              <a:buNone/>
            </a:pPr>
            <a:r>
              <a:rPr lang="en-US" altLang="zh-CN" sz="1600" dirty="0">
                <a:ea typeface="宋体" pitchFamily="2" charset="-122"/>
              </a:rPr>
              <a:t>struct Key *high = &amp;tab[n-1];</a:t>
            </a:r>
          </a:p>
          <a:p>
            <a:pPr lvl="1">
              <a:lnSpc>
                <a:spcPct val="70000"/>
              </a:lnSpc>
              <a:buFont typeface="Wingdings" pitchFamily="2" charset="2"/>
              <a:buNone/>
            </a:pPr>
            <a:r>
              <a:rPr lang="en-US" altLang="zh-CN" sz="1600" dirty="0">
                <a:ea typeface="宋体" pitchFamily="2" charset="-122"/>
              </a:rPr>
              <a:t>struct Key *mid;</a:t>
            </a:r>
          </a:p>
          <a:p>
            <a:pPr lvl="1">
              <a:lnSpc>
                <a:spcPct val="70000"/>
              </a:lnSpc>
              <a:buFont typeface="Wingdings" pitchFamily="2" charset="2"/>
              <a:buNone/>
            </a:pPr>
            <a:r>
              <a:rPr lang="en-US" altLang="zh-CN" sz="1600" dirty="0">
                <a:ea typeface="宋体" pitchFamily="2" charset="-122"/>
              </a:rPr>
              <a:t> </a:t>
            </a:r>
          </a:p>
          <a:p>
            <a:pPr lvl="1">
              <a:lnSpc>
                <a:spcPct val="70000"/>
              </a:lnSpc>
              <a:buFont typeface="Wingdings" pitchFamily="2" charset="2"/>
              <a:buNone/>
            </a:pPr>
            <a:r>
              <a:rPr lang="en-US" altLang="zh-CN" sz="1600" dirty="0">
                <a:solidFill>
                  <a:srgbClr val="0000CC"/>
                </a:solidFill>
                <a:ea typeface="宋体" pitchFamily="2" charset="-122"/>
              </a:rPr>
              <a:t>while(low &lt;= high){</a:t>
            </a:r>
          </a:p>
          <a:p>
            <a:pPr lvl="2" indent="0">
              <a:lnSpc>
                <a:spcPct val="80000"/>
              </a:lnSpc>
              <a:buNone/>
            </a:pPr>
            <a:r>
              <a:rPr lang="en-US" altLang="zh-CN" sz="1600" dirty="0">
                <a:solidFill>
                  <a:srgbClr val="0000CC"/>
                </a:solidFill>
                <a:ea typeface="宋体" pitchFamily="2" charset="-122"/>
              </a:rPr>
              <a:t>mid = low + (high – low) / 2;</a:t>
            </a:r>
          </a:p>
          <a:p>
            <a:pPr lvl="2" indent="0">
              <a:lnSpc>
                <a:spcPct val="80000"/>
              </a:lnSpc>
              <a:buNone/>
            </a:pPr>
            <a:r>
              <a:rPr lang="en-US" altLang="zh-CN" sz="1600" dirty="0">
                <a:solidFill>
                  <a:srgbClr val="0000CC"/>
                </a:solidFill>
                <a:ea typeface="宋体" pitchFamily="2" charset="-122"/>
              </a:rPr>
              <a:t>if((</a:t>
            </a:r>
            <a:r>
              <a:rPr lang="en-US" altLang="zh-CN" sz="1600" dirty="0" err="1">
                <a:solidFill>
                  <a:srgbClr val="0000CC"/>
                </a:solidFill>
                <a:ea typeface="宋体" pitchFamily="2" charset="-122"/>
              </a:rPr>
              <a:t>cond</a:t>
            </a:r>
            <a:r>
              <a:rPr lang="en-US" altLang="zh-CN" sz="1600" dirty="0">
                <a:solidFill>
                  <a:srgbClr val="0000CC"/>
                </a:solidFill>
                <a:ea typeface="宋体" pitchFamily="2" charset="-122"/>
              </a:rPr>
              <a:t> = </a:t>
            </a:r>
            <a:r>
              <a:rPr lang="en-US" altLang="zh-CN" sz="1600" dirty="0" err="1">
                <a:solidFill>
                  <a:srgbClr val="0000CC"/>
                </a:solidFill>
                <a:ea typeface="宋体" pitchFamily="2" charset="-122"/>
              </a:rPr>
              <a:t>strcmp</a:t>
            </a:r>
            <a:r>
              <a:rPr lang="en-US" altLang="zh-CN" sz="1600" dirty="0">
                <a:solidFill>
                  <a:srgbClr val="0000CC"/>
                </a:solidFill>
                <a:ea typeface="宋体" pitchFamily="2" charset="-122"/>
              </a:rPr>
              <a:t>(word, mid-&gt;keyword)) &lt; 0)</a:t>
            </a:r>
          </a:p>
          <a:p>
            <a:pPr lvl="3" indent="0">
              <a:lnSpc>
                <a:spcPct val="80000"/>
              </a:lnSpc>
              <a:buNone/>
            </a:pPr>
            <a:r>
              <a:rPr lang="en-US" altLang="zh-CN" sz="1400" dirty="0">
                <a:solidFill>
                  <a:srgbClr val="0000CC"/>
                </a:solidFill>
                <a:ea typeface="宋体" pitchFamily="2" charset="-122"/>
              </a:rPr>
              <a:t>high = mid – 1;</a:t>
            </a:r>
          </a:p>
          <a:p>
            <a:pPr lvl="2" indent="0">
              <a:lnSpc>
                <a:spcPct val="80000"/>
              </a:lnSpc>
              <a:buNone/>
            </a:pPr>
            <a:r>
              <a:rPr lang="en-US" altLang="zh-CN" sz="1600" dirty="0">
                <a:solidFill>
                  <a:srgbClr val="0000CC"/>
                </a:solidFill>
                <a:ea typeface="宋体" pitchFamily="2" charset="-122"/>
              </a:rPr>
              <a:t>else if ( </a:t>
            </a:r>
            <a:r>
              <a:rPr lang="en-US" altLang="zh-CN" sz="1600" dirty="0" err="1">
                <a:solidFill>
                  <a:srgbClr val="0000CC"/>
                </a:solidFill>
                <a:ea typeface="宋体" pitchFamily="2" charset="-122"/>
              </a:rPr>
              <a:t>cond</a:t>
            </a:r>
            <a:r>
              <a:rPr lang="en-US" altLang="zh-CN" sz="1600" dirty="0">
                <a:solidFill>
                  <a:srgbClr val="0000CC"/>
                </a:solidFill>
                <a:ea typeface="宋体" pitchFamily="2" charset="-122"/>
              </a:rPr>
              <a:t> &gt; 0)</a:t>
            </a:r>
          </a:p>
          <a:p>
            <a:pPr lvl="3" indent="0">
              <a:lnSpc>
                <a:spcPct val="80000"/>
              </a:lnSpc>
              <a:buNone/>
            </a:pPr>
            <a:r>
              <a:rPr lang="en-US" altLang="zh-CN" sz="1400" dirty="0">
                <a:solidFill>
                  <a:srgbClr val="0000CC"/>
                </a:solidFill>
                <a:ea typeface="宋体" pitchFamily="2" charset="-122"/>
              </a:rPr>
              <a:t>low = mid + 1;</a:t>
            </a:r>
          </a:p>
          <a:p>
            <a:pPr lvl="2" indent="0">
              <a:lnSpc>
                <a:spcPct val="80000"/>
              </a:lnSpc>
              <a:buNone/>
            </a:pPr>
            <a:r>
              <a:rPr lang="en-US" altLang="zh-CN" sz="1600" dirty="0">
                <a:solidFill>
                  <a:srgbClr val="0000CC"/>
                </a:solidFill>
                <a:ea typeface="宋体" pitchFamily="2" charset="-122"/>
              </a:rPr>
              <a:t>else</a:t>
            </a:r>
          </a:p>
          <a:p>
            <a:pPr lvl="3" indent="0">
              <a:lnSpc>
                <a:spcPct val="80000"/>
              </a:lnSpc>
              <a:buNone/>
            </a:pPr>
            <a:r>
              <a:rPr lang="en-US" altLang="zh-CN" sz="1400" dirty="0">
                <a:solidFill>
                  <a:srgbClr val="0000CC"/>
                </a:solidFill>
                <a:ea typeface="宋体" pitchFamily="2" charset="-122"/>
              </a:rPr>
              <a:t>return (mid);</a:t>
            </a:r>
          </a:p>
          <a:p>
            <a:pPr lvl="1">
              <a:lnSpc>
                <a:spcPct val="70000"/>
              </a:lnSpc>
              <a:buFont typeface="Wingdings" pitchFamily="2" charset="2"/>
              <a:buNone/>
            </a:pPr>
            <a:r>
              <a:rPr lang="en-US" altLang="zh-CN" sz="1600" dirty="0">
                <a:solidFill>
                  <a:srgbClr val="0000CC"/>
                </a:solidFill>
                <a:ea typeface="宋体" pitchFamily="2" charset="-122"/>
              </a:rPr>
              <a:t>}</a:t>
            </a:r>
          </a:p>
          <a:p>
            <a:pPr lvl="1">
              <a:lnSpc>
                <a:spcPct val="70000"/>
              </a:lnSpc>
              <a:buFont typeface="Wingdings" pitchFamily="2" charset="2"/>
              <a:buNone/>
            </a:pPr>
            <a:r>
              <a:rPr lang="en-US" altLang="zh-CN" sz="1600" dirty="0">
                <a:ea typeface="宋体" pitchFamily="2" charset="-122"/>
              </a:rPr>
              <a:t>return (NULL);</a:t>
            </a:r>
          </a:p>
          <a:p>
            <a:pPr>
              <a:lnSpc>
                <a:spcPct val="70000"/>
              </a:lnSpc>
              <a:buFont typeface="Wingdings" pitchFamily="2" charset="2"/>
              <a:buNone/>
            </a:pPr>
            <a:r>
              <a:rPr lang="en-US" altLang="zh-CN" sz="1600" b="0" dirty="0">
                <a:ea typeface="宋体" pitchFamily="2" charset="-122"/>
              </a:rPr>
              <a:t>}</a:t>
            </a:r>
            <a:endParaRPr lang="en-US" altLang="zh-CN" sz="1600" dirty="0">
              <a:ea typeface="宋体" pitchFamily="2" charset="-122"/>
            </a:endParaRPr>
          </a:p>
        </p:txBody>
      </p:sp>
      <p:sp>
        <p:nvSpPr>
          <p:cNvPr id="100354" name="页脚占位符 3"/>
          <p:cNvSpPr>
            <a:spLocks noGrp="1"/>
          </p:cNvSpPr>
          <p:nvPr>
            <p:ph type="ftr" sz="quarter" idx="11"/>
          </p:nvPr>
        </p:nvSpPr>
        <p:spPr>
          <a:noFill/>
        </p:spPr>
        <p:txBody>
          <a:bodyPr/>
          <a:lstStyle/>
          <a:p>
            <a:r>
              <a:rPr lang="en-US" altLang="zh-CN"/>
              <a:t>构造类型 – 数组和指针</a:t>
            </a:r>
          </a:p>
        </p:txBody>
      </p:sp>
      <p:sp>
        <p:nvSpPr>
          <p:cNvPr id="100355" name="灯片编号占位符 4"/>
          <p:cNvSpPr>
            <a:spLocks noGrp="1"/>
          </p:cNvSpPr>
          <p:nvPr>
            <p:ph type="sldNum" sz="quarter" idx="12"/>
          </p:nvPr>
        </p:nvSpPr>
        <p:spPr>
          <a:noFill/>
        </p:spPr>
        <p:txBody>
          <a:bodyPr/>
          <a:lstStyle/>
          <a:p>
            <a:fld id="{B2B83768-F183-47A4-907D-BD628BEBC00F}" type="slidenum">
              <a:rPr lang="en-US" altLang="zh-CN" smtClean="0"/>
              <a:pPr/>
              <a:t>122</a:t>
            </a:fld>
            <a:endParaRPr lang="en-US" altLang="zh-CN"/>
          </a:p>
        </p:txBody>
      </p:sp>
      <p:sp>
        <p:nvSpPr>
          <p:cNvPr id="166916" name="AutoShape 4"/>
          <p:cNvSpPr>
            <a:spLocks noChangeArrowheads="1"/>
          </p:cNvSpPr>
          <p:nvPr/>
        </p:nvSpPr>
        <p:spPr bwMode="auto">
          <a:xfrm>
            <a:off x="7608889" y="1628776"/>
            <a:ext cx="2879725" cy="1800225"/>
          </a:xfrm>
          <a:prstGeom prst="wedgeRoundRectCallout">
            <a:avLst>
              <a:gd name="adj1" fmla="val -84676"/>
              <a:gd name="adj2" fmla="val 49296"/>
              <a:gd name="adj3" fmla="val 16667"/>
            </a:avLst>
          </a:prstGeom>
          <a:solidFill>
            <a:schemeClr val="accent1"/>
          </a:solidFill>
          <a:ln w="9525">
            <a:solidFill>
              <a:schemeClr val="tx1"/>
            </a:solidFill>
            <a:miter lim="800000"/>
            <a:headEnd/>
            <a:tailEnd/>
          </a:ln>
        </p:spPr>
        <p:txBody>
          <a:bodyPr/>
          <a:lstStyle/>
          <a:p>
            <a:r>
              <a:rPr lang="zh-CN" altLang="en-US"/>
              <a:t>折半查找</a:t>
            </a:r>
          </a:p>
          <a:p>
            <a:r>
              <a:rPr lang="zh-CN" altLang="en-US" b="0"/>
              <a:t>注意：基于指针运算的折半查找算法在计算中间元素位置时与前面的不同。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linds(horizontal)">
                                      <p:cBhvr>
                                        <p:cTn id="7" dur="5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：代码实现（续）</a:t>
            </a:r>
          </a:p>
        </p:txBody>
      </p:sp>
      <p:sp>
        <p:nvSpPr>
          <p:cNvPr id="101381" name="Rectangle 3"/>
          <p:cNvSpPr>
            <a:spLocks noGrp="1" noChangeArrowheads="1"/>
          </p:cNvSpPr>
          <p:nvPr>
            <p:ph idx="1"/>
          </p:nvPr>
        </p:nvSpPr>
        <p:spPr>
          <a:xfrm>
            <a:off x="838200" y="1412776"/>
            <a:ext cx="7105650" cy="4556125"/>
          </a:xfrm>
        </p:spPr>
        <p:txBody>
          <a:bodyPr>
            <a:normAutofit/>
          </a:bodyPr>
          <a:lstStyle/>
          <a:p>
            <a:pPr>
              <a:lnSpc>
                <a:spcPct val="70000"/>
              </a:lnSpc>
              <a:buFont typeface="Wingdings" pitchFamily="2" charset="2"/>
              <a:buNone/>
            </a:pPr>
            <a:r>
              <a:rPr lang="en-US" altLang="zh-CN" sz="1600" b="0" dirty="0">
                <a:ea typeface="宋体" pitchFamily="2" charset="-122"/>
              </a:rPr>
              <a:t> char </a:t>
            </a:r>
            <a:r>
              <a:rPr lang="en-US" altLang="zh-CN" sz="1600" b="0" dirty="0" err="1">
                <a:ea typeface="宋体" pitchFamily="2" charset="-122"/>
              </a:rPr>
              <a:t>getword</a:t>
            </a:r>
            <a:r>
              <a:rPr lang="en-US" altLang="zh-CN" sz="1600" b="0" dirty="0">
                <a:ea typeface="宋体" pitchFamily="2" charset="-122"/>
              </a:rPr>
              <a:t>(char *w, </a:t>
            </a:r>
            <a:r>
              <a:rPr lang="en-US" altLang="zh-CN" sz="1600" b="0" dirty="0" err="1">
                <a:ea typeface="宋体" pitchFamily="2" charset="-122"/>
              </a:rPr>
              <a:t>int</a:t>
            </a:r>
            <a:r>
              <a:rPr lang="en-US" altLang="zh-CN" sz="1600" b="0" dirty="0">
                <a:ea typeface="宋体" pitchFamily="2" charset="-122"/>
              </a:rPr>
              <a:t> </a:t>
            </a:r>
            <a:r>
              <a:rPr lang="en-US" altLang="zh-CN" sz="1600" b="0" dirty="0" err="1">
                <a:ea typeface="宋体" pitchFamily="2" charset="-122"/>
              </a:rPr>
              <a:t>lim</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c, t;</a:t>
            </a:r>
          </a:p>
          <a:p>
            <a:pPr lvl="1">
              <a:lnSpc>
                <a:spcPct val="70000"/>
              </a:lnSpc>
              <a:buFont typeface="Wingdings" pitchFamily="2" charset="2"/>
              <a:buNone/>
            </a:pPr>
            <a:r>
              <a:rPr lang="en-US" altLang="zh-CN" sz="1600" dirty="0">
                <a:ea typeface="宋体" pitchFamily="2" charset="-122"/>
              </a:rPr>
              <a:t> </a:t>
            </a:r>
          </a:p>
          <a:p>
            <a:pPr lvl="1">
              <a:lnSpc>
                <a:spcPct val="70000"/>
              </a:lnSpc>
              <a:buFont typeface="Wingdings" pitchFamily="2" charset="2"/>
              <a:buNone/>
            </a:pPr>
            <a:r>
              <a:rPr lang="en-US" altLang="zh-CN" sz="1600" dirty="0">
                <a:ea typeface="宋体" pitchFamily="2" charset="-122"/>
              </a:rPr>
              <a:t>if(type(c = *w++ = </a:t>
            </a:r>
            <a:r>
              <a:rPr lang="en-US" altLang="zh-CN" sz="1600" dirty="0" err="1">
                <a:ea typeface="宋体" pitchFamily="2" charset="-122"/>
              </a:rPr>
              <a:t>getchar</a:t>
            </a:r>
            <a:r>
              <a:rPr lang="en-US" altLang="zh-CN" sz="1600" dirty="0">
                <a:ea typeface="宋体" pitchFamily="2" charset="-122"/>
              </a:rPr>
              <a:t>( )) != LETTER){</a:t>
            </a:r>
          </a:p>
          <a:p>
            <a:pPr lvl="2" indent="0">
              <a:lnSpc>
                <a:spcPct val="80000"/>
              </a:lnSpc>
              <a:buNone/>
            </a:pPr>
            <a:r>
              <a:rPr lang="en-US" altLang="zh-CN" sz="1600" dirty="0">
                <a:ea typeface="宋体" pitchFamily="2" charset="-122"/>
              </a:rPr>
              <a:t>*w = ‘\0’;</a:t>
            </a:r>
          </a:p>
          <a:p>
            <a:pPr lvl="2" indent="0">
              <a:lnSpc>
                <a:spcPct val="80000"/>
              </a:lnSpc>
              <a:buNone/>
            </a:pPr>
            <a:r>
              <a:rPr lang="en-US" altLang="zh-CN" sz="1600" dirty="0">
                <a:ea typeface="宋体" pitchFamily="2" charset="-122"/>
              </a:rPr>
              <a:t>return ( c);</a:t>
            </a:r>
          </a:p>
          <a:p>
            <a:pPr lvl="1">
              <a:lnSpc>
                <a:spcPct val="70000"/>
              </a:lnSpc>
              <a:buFont typeface="Wingdings" pitchFamily="2" charset="2"/>
              <a:buNone/>
            </a:pP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while(--</a:t>
            </a:r>
            <a:r>
              <a:rPr lang="en-US" altLang="zh-CN" sz="1600" dirty="0" err="1">
                <a:ea typeface="宋体" pitchFamily="2" charset="-122"/>
              </a:rPr>
              <a:t>lim</a:t>
            </a:r>
            <a:r>
              <a:rPr lang="en-US" altLang="zh-CN" sz="1600" dirty="0">
                <a:ea typeface="宋体" pitchFamily="2" charset="-122"/>
              </a:rPr>
              <a:t> &gt; 0) {</a:t>
            </a:r>
          </a:p>
          <a:p>
            <a:pPr lvl="2" indent="0">
              <a:lnSpc>
                <a:spcPct val="80000"/>
              </a:lnSpc>
              <a:buNone/>
            </a:pPr>
            <a:r>
              <a:rPr lang="en-US" altLang="zh-CN" sz="1600" dirty="0">
                <a:ea typeface="宋体" pitchFamily="2" charset="-122"/>
              </a:rPr>
              <a:t>t = type(c = *w++ = </a:t>
            </a:r>
            <a:r>
              <a:rPr lang="en-US" altLang="zh-CN" sz="1600" dirty="0" err="1">
                <a:ea typeface="宋体" pitchFamily="2" charset="-122"/>
              </a:rPr>
              <a:t>getchar</a:t>
            </a:r>
            <a:r>
              <a:rPr lang="en-US" altLang="zh-CN" sz="1600" dirty="0">
                <a:ea typeface="宋体" pitchFamily="2" charset="-122"/>
              </a:rPr>
              <a:t>( ));</a:t>
            </a:r>
          </a:p>
          <a:p>
            <a:pPr lvl="2" indent="0">
              <a:lnSpc>
                <a:spcPct val="80000"/>
              </a:lnSpc>
              <a:buNone/>
            </a:pPr>
            <a:r>
              <a:rPr lang="en-US" altLang="zh-CN" sz="1600" dirty="0">
                <a:ea typeface="宋体" pitchFamily="2" charset="-122"/>
              </a:rPr>
              <a:t>if( t != LETTER &amp;&amp; t != DIGIT){</a:t>
            </a:r>
          </a:p>
          <a:p>
            <a:pPr lvl="3" indent="0">
              <a:lnSpc>
                <a:spcPct val="80000"/>
              </a:lnSpc>
              <a:buNone/>
            </a:pPr>
            <a:r>
              <a:rPr lang="en-US" altLang="zh-CN" sz="1400" dirty="0" err="1">
                <a:ea typeface="宋体" pitchFamily="2" charset="-122"/>
              </a:rPr>
              <a:t>ungetc</a:t>
            </a:r>
            <a:r>
              <a:rPr lang="en-US" altLang="zh-CN" sz="1400" dirty="0">
                <a:ea typeface="宋体" pitchFamily="2" charset="-122"/>
              </a:rPr>
              <a:t>(c);</a:t>
            </a:r>
          </a:p>
          <a:p>
            <a:pPr lvl="3" indent="0">
              <a:lnSpc>
                <a:spcPct val="80000"/>
              </a:lnSpc>
              <a:buNone/>
            </a:pPr>
            <a:r>
              <a:rPr lang="en-US" altLang="zh-CN" sz="1400" dirty="0">
                <a:ea typeface="宋体" pitchFamily="2" charset="-122"/>
              </a:rPr>
              <a:t>break;</a:t>
            </a:r>
          </a:p>
          <a:p>
            <a:pPr lvl="2" indent="0">
              <a:lnSpc>
                <a:spcPct val="80000"/>
              </a:lnSpc>
              <a:buNone/>
            </a:pP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*(w-1) = ‘\0’;</a:t>
            </a:r>
          </a:p>
          <a:p>
            <a:pPr lvl="1">
              <a:lnSpc>
                <a:spcPct val="70000"/>
              </a:lnSpc>
              <a:buFont typeface="Wingdings" pitchFamily="2" charset="2"/>
              <a:buNone/>
            </a:pPr>
            <a:r>
              <a:rPr lang="en-US" altLang="zh-CN" sz="1600" dirty="0">
                <a:ea typeface="宋体" pitchFamily="2" charset="-122"/>
              </a:rPr>
              <a:t>return ( LETTER);</a:t>
            </a:r>
          </a:p>
          <a:p>
            <a:pPr>
              <a:lnSpc>
                <a:spcPct val="70000"/>
              </a:lnSpc>
              <a:buFont typeface="Wingdings" pitchFamily="2" charset="2"/>
              <a:buNone/>
            </a:pPr>
            <a:r>
              <a:rPr lang="en-US" altLang="zh-CN" sz="1600" b="0" dirty="0">
                <a:ea typeface="宋体" pitchFamily="2" charset="-122"/>
              </a:rPr>
              <a:t>}</a:t>
            </a:r>
            <a:endParaRPr lang="en-US" altLang="zh-CN" sz="1600" dirty="0">
              <a:ea typeface="宋体" pitchFamily="2" charset="-122"/>
            </a:endParaRPr>
          </a:p>
        </p:txBody>
      </p:sp>
      <p:sp>
        <p:nvSpPr>
          <p:cNvPr id="101378" name="页脚占位符 3"/>
          <p:cNvSpPr>
            <a:spLocks noGrp="1"/>
          </p:cNvSpPr>
          <p:nvPr>
            <p:ph type="ftr" sz="quarter" idx="11"/>
          </p:nvPr>
        </p:nvSpPr>
        <p:spPr>
          <a:noFill/>
        </p:spPr>
        <p:txBody>
          <a:bodyPr/>
          <a:lstStyle/>
          <a:p>
            <a:r>
              <a:rPr lang="en-US" altLang="zh-CN"/>
              <a:t>构造类型 – 数组和指针</a:t>
            </a:r>
          </a:p>
        </p:txBody>
      </p:sp>
      <p:sp>
        <p:nvSpPr>
          <p:cNvPr id="101379" name="灯片编号占位符 4"/>
          <p:cNvSpPr>
            <a:spLocks noGrp="1"/>
          </p:cNvSpPr>
          <p:nvPr>
            <p:ph type="sldNum" sz="quarter" idx="12"/>
          </p:nvPr>
        </p:nvSpPr>
        <p:spPr>
          <a:noFill/>
        </p:spPr>
        <p:txBody>
          <a:bodyPr/>
          <a:lstStyle/>
          <a:p>
            <a:fld id="{C1DBC2A4-A421-45C3-AB22-BF4BFB7138FC}" type="slidenum">
              <a:rPr lang="en-US" altLang="zh-CN" smtClean="0"/>
              <a:pPr/>
              <a:t>123</a:t>
            </a:fld>
            <a:endParaRPr lang="en-US" altLang="zh-CN"/>
          </a:p>
        </p:txBody>
      </p:sp>
      <p:sp>
        <p:nvSpPr>
          <p:cNvPr id="6" name="TextBox 5"/>
          <p:cNvSpPr txBox="1"/>
          <p:nvPr/>
        </p:nvSpPr>
        <p:spPr>
          <a:xfrm>
            <a:off x="6600056" y="2348880"/>
            <a:ext cx="4572000" cy="4062651"/>
          </a:xfrm>
          <a:prstGeom prst="rect">
            <a:avLst/>
          </a:prstGeom>
          <a:solidFill>
            <a:schemeClr val="accent1">
              <a:lumMod val="90000"/>
            </a:schemeClr>
          </a:solidFill>
        </p:spPr>
        <p:txBody>
          <a:bodyPr wrap="square">
            <a:spAutoFit/>
          </a:bodyPr>
          <a:lstStyle/>
          <a:p>
            <a:pPr>
              <a:defRPr/>
            </a:pPr>
            <a:r>
              <a:rPr lang="zh-CN" altLang="en-US" sz="1800" dirty="0">
                <a:solidFill>
                  <a:srgbClr val="0033CC"/>
                </a:solidFill>
              </a:rPr>
              <a:t>如何从文件中识别出标识符？</a:t>
            </a:r>
            <a:endParaRPr lang="en-US" altLang="zh-CN" sz="1800" dirty="0">
              <a:solidFill>
                <a:srgbClr val="0033CC"/>
              </a:solidFill>
            </a:endParaRPr>
          </a:p>
          <a:p>
            <a:pPr>
              <a:defRPr/>
            </a:pPr>
            <a:r>
              <a:rPr lang="en-US" altLang="zh-CN" sz="1600" b="0" dirty="0" err="1"/>
              <a:t>int</a:t>
            </a:r>
            <a:r>
              <a:rPr lang="en-US" altLang="zh-CN" sz="1600" b="0" dirty="0"/>
              <a:t>  </a:t>
            </a:r>
            <a:r>
              <a:rPr lang="en-US" altLang="zh-CN" sz="1600" b="0" dirty="0" err="1"/>
              <a:t>getword</a:t>
            </a:r>
            <a:r>
              <a:rPr lang="zh-CN" altLang="en-US" sz="1600" b="0" dirty="0"/>
              <a:t>（</a:t>
            </a:r>
            <a:r>
              <a:rPr lang="en-US" altLang="zh-CN" sz="1600" b="0" dirty="0"/>
              <a:t>char s[], FILE *</a:t>
            </a:r>
            <a:r>
              <a:rPr lang="en-US" altLang="zh-CN" sz="1600" b="0" dirty="0" err="1"/>
              <a:t>fp</a:t>
            </a:r>
            <a:r>
              <a:rPr lang="en-US" altLang="zh-CN" sz="1600" b="0" dirty="0"/>
              <a:t>){</a:t>
            </a:r>
          </a:p>
          <a:p>
            <a:pPr>
              <a:defRPr/>
            </a:pPr>
            <a:r>
              <a:rPr lang="en-US" altLang="zh-CN" sz="1600" b="0" dirty="0"/>
              <a:t>{</a:t>
            </a:r>
          </a:p>
          <a:p>
            <a:pPr>
              <a:defRPr/>
            </a:pPr>
            <a:r>
              <a:rPr lang="en-US" altLang="zh-CN" sz="1600" b="0" dirty="0"/>
              <a:t>    </a:t>
            </a:r>
            <a:r>
              <a:rPr lang="en-US" altLang="zh-CN" sz="1600" b="0" dirty="0" err="1"/>
              <a:t>int</a:t>
            </a:r>
            <a:r>
              <a:rPr lang="en-US" altLang="zh-CN" sz="1600" b="0" dirty="0"/>
              <a:t> c,  </a:t>
            </a:r>
            <a:r>
              <a:rPr lang="en-US" altLang="zh-CN" sz="1600" b="0" dirty="0" err="1"/>
              <a:t>i</a:t>
            </a:r>
            <a:r>
              <a:rPr lang="en-US" altLang="zh-CN" sz="1600" b="0" dirty="0"/>
              <a:t> = 0;</a:t>
            </a:r>
          </a:p>
          <a:p>
            <a:pPr>
              <a:defRPr/>
            </a:pPr>
            <a:r>
              <a:rPr lang="en-US" altLang="zh-CN" sz="1600" b="0" dirty="0"/>
              <a:t>    while(type(c=</a:t>
            </a:r>
            <a:r>
              <a:rPr lang="en-US" altLang="zh-CN" sz="1600" b="0" dirty="0" err="1"/>
              <a:t>fgetc</a:t>
            </a:r>
            <a:r>
              <a:rPr lang="en-US" altLang="zh-CN" sz="1600" b="0" dirty="0"/>
              <a:t>(</a:t>
            </a:r>
            <a:r>
              <a:rPr lang="en-US" altLang="zh-CN" sz="1600" b="0" dirty="0" err="1"/>
              <a:t>fp</a:t>
            </a:r>
            <a:r>
              <a:rPr lang="en-US" altLang="zh-CN" sz="1600" b="0" dirty="0"/>
              <a:t>))</a:t>
            </a:r>
            <a:r>
              <a:rPr lang="zh-CN" altLang="en-US" sz="1600" b="0" dirty="0"/>
              <a:t>！</a:t>
            </a:r>
            <a:r>
              <a:rPr lang="en-US" altLang="zh-CN" sz="1600" b="0" dirty="0"/>
              <a:t>= LETTER)  </a:t>
            </a:r>
          </a:p>
          <a:p>
            <a:pPr>
              <a:defRPr/>
            </a:pPr>
            <a:r>
              <a:rPr lang="en-US" altLang="zh-CN" sz="1600" b="0" dirty="0"/>
              <a:t>        if(c == EOF) return c;  </a:t>
            </a:r>
          </a:p>
          <a:p>
            <a:pPr>
              <a:defRPr/>
            </a:pPr>
            <a:r>
              <a:rPr lang="en-US" altLang="zh-CN" sz="1600" b="0" dirty="0"/>
              <a:t>        else continue;</a:t>
            </a:r>
          </a:p>
          <a:p>
            <a:pPr>
              <a:defRPr/>
            </a:pPr>
            <a:r>
              <a:rPr lang="en-US" altLang="zh-CN" sz="1600" b="0" dirty="0"/>
              <a:t>    s[</a:t>
            </a:r>
            <a:r>
              <a:rPr lang="en-US" altLang="zh-CN" sz="1600" b="0" dirty="0" err="1"/>
              <a:t>i</a:t>
            </a:r>
            <a:r>
              <a:rPr lang="en-US" altLang="zh-CN" sz="1600" b="0" dirty="0"/>
              <a:t>++] = c;</a:t>
            </a:r>
          </a:p>
          <a:p>
            <a:pPr>
              <a:defRPr/>
            </a:pPr>
            <a:r>
              <a:rPr lang="en-US" altLang="zh-CN" sz="1600" b="0" dirty="0"/>
              <a:t>    while((c=</a:t>
            </a:r>
            <a:r>
              <a:rPr lang="en-US" altLang="zh-CN" sz="1600" b="0" dirty="0" err="1"/>
              <a:t>fgetc</a:t>
            </a:r>
            <a:r>
              <a:rPr lang="en-US" altLang="zh-CN" sz="1600" b="0" dirty="0"/>
              <a:t>(</a:t>
            </a:r>
            <a:r>
              <a:rPr lang="en-US" altLang="zh-CN" sz="1600" b="0" dirty="0" err="1"/>
              <a:t>fp</a:t>
            </a:r>
            <a:r>
              <a:rPr lang="en-US" altLang="zh-CN" sz="1600" b="0" dirty="0"/>
              <a:t>))!=EOF</a:t>
            </a:r>
            <a:r>
              <a:rPr lang="zh-CN" altLang="en-US" sz="1600" b="0" dirty="0"/>
              <a:t>）</a:t>
            </a:r>
            <a:r>
              <a:rPr lang="en-US" altLang="zh-CN" sz="1600" b="0" dirty="0"/>
              <a:t>{</a:t>
            </a:r>
          </a:p>
          <a:p>
            <a:pPr>
              <a:defRPr/>
            </a:pPr>
            <a:r>
              <a:rPr lang="en-US" altLang="zh-CN" sz="1600" b="0" dirty="0"/>
              <a:t>         if(type(c)!=LETTER&amp;&amp;type(c)!=DIGTH)</a:t>
            </a:r>
          </a:p>
          <a:p>
            <a:pPr>
              <a:defRPr/>
            </a:pPr>
            <a:r>
              <a:rPr lang="en-US" altLang="zh-CN" sz="1600" b="0" dirty="0"/>
              <a:t>              break; </a:t>
            </a:r>
          </a:p>
          <a:p>
            <a:pPr>
              <a:defRPr/>
            </a:pPr>
            <a:r>
              <a:rPr lang="en-US" altLang="zh-CN" sz="1600" b="0" dirty="0"/>
              <a:t>         s[</a:t>
            </a:r>
            <a:r>
              <a:rPr lang="en-US" altLang="zh-CN" sz="1600" b="0" dirty="0" err="1"/>
              <a:t>i</a:t>
            </a:r>
            <a:r>
              <a:rPr lang="en-US" altLang="zh-CN" sz="1600" b="0" dirty="0"/>
              <a:t>++] = c;</a:t>
            </a:r>
          </a:p>
          <a:p>
            <a:pPr>
              <a:defRPr/>
            </a:pPr>
            <a:r>
              <a:rPr lang="en-US" altLang="zh-CN" sz="1600" b="0" dirty="0"/>
              <a:t>    }</a:t>
            </a:r>
          </a:p>
          <a:p>
            <a:pPr>
              <a:defRPr/>
            </a:pPr>
            <a:r>
              <a:rPr lang="en-US" altLang="zh-CN" sz="1600" b="0" dirty="0"/>
              <a:t>    s[</a:t>
            </a:r>
            <a:r>
              <a:rPr lang="en-US" altLang="zh-CN" sz="1600" b="0" dirty="0" err="1"/>
              <a:t>i</a:t>
            </a:r>
            <a:r>
              <a:rPr lang="en-US" altLang="zh-CN" sz="1600" b="0" dirty="0"/>
              <a:t>]=‘\0’;</a:t>
            </a:r>
          </a:p>
          <a:p>
            <a:pPr>
              <a:defRPr/>
            </a:pPr>
            <a:r>
              <a:rPr lang="en-US" altLang="zh-CN" sz="1600" b="0" dirty="0"/>
              <a:t>    return 1;</a:t>
            </a:r>
          </a:p>
          <a:p>
            <a:pPr>
              <a:defRPr/>
            </a:pPr>
            <a:r>
              <a:rPr lang="en-US" altLang="zh-CN" sz="1600" b="0" dirty="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：代码实现（续）</a:t>
            </a:r>
          </a:p>
        </p:txBody>
      </p:sp>
      <p:sp>
        <p:nvSpPr>
          <p:cNvPr id="102405" name="Rectangle 3"/>
          <p:cNvSpPr>
            <a:spLocks noGrp="1" noChangeArrowheads="1"/>
          </p:cNvSpPr>
          <p:nvPr>
            <p:ph idx="1"/>
          </p:nvPr>
        </p:nvSpPr>
        <p:spPr>
          <a:xfrm>
            <a:off x="838200" y="1268760"/>
            <a:ext cx="7105650" cy="4968875"/>
          </a:xfrm>
        </p:spPr>
        <p:txBody>
          <a:bodyPr/>
          <a:lstStyle/>
          <a:p>
            <a:pPr>
              <a:lnSpc>
                <a:spcPct val="70000"/>
              </a:lnSpc>
              <a:buFont typeface="Wingdings" pitchFamily="2" charset="2"/>
              <a:buNone/>
            </a:pPr>
            <a:r>
              <a:rPr lang="en-US" altLang="zh-CN" sz="1800" b="0" dirty="0">
                <a:ea typeface="宋体" pitchFamily="2" charset="-122"/>
              </a:rPr>
              <a:t>char type(</a:t>
            </a:r>
            <a:r>
              <a:rPr lang="en-US" altLang="zh-CN" sz="1800" b="0" dirty="0" err="1">
                <a:ea typeface="宋体" pitchFamily="2" charset="-122"/>
              </a:rPr>
              <a:t>int</a:t>
            </a:r>
            <a:r>
              <a:rPr lang="en-US" altLang="zh-CN" sz="1800" b="0" dirty="0">
                <a:ea typeface="宋体" pitchFamily="2" charset="-122"/>
              </a:rPr>
              <a:t> c)	/* return type of ASCII character */</a:t>
            </a:r>
          </a:p>
          <a:p>
            <a:pPr>
              <a:lnSpc>
                <a:spcPct val="70000"/>
              </a:lnSpc>
              <a:buFont typeface="Wingdings" pitchFamily="2" charset="2"/>
              <a:buNone/>
            </a:pPr>
            <a:r>
              <a:rPr lang="en-US" altLang="zh-CN" sz="1800" b="0" dirty="0">
                <a:ea typeface="宋体" pitchFamily="2" charset="-122"/>
              </a:rPr>
              <a:t>{</a:t>
            </a:r>
          </a:p>
          <a:p>
            <a:pPr lvl="1">
              <a:lnSpc>
                <a:spcPct val="70000"/>
              </a:lnSpc>
              <a:buFont typeface="Wingdings" pitchFamily="2" charset="2"/>
              <a:buNone/>
            </a:pPr>
            <a:r>
              <a:rPr lang="en-US" altLang="zh-CN" sz="1800" dirty="0">
                <a:ea typeface="宋体" pitchFamily="2" charset="-122"/>
              </a:rPr>
              <a:t>if( c &gt;= ‘a’ &amp;&amp; c &lt;= ‘z’ || c &gt;= ‘A’ &amp;&amp; c &lt;= ‘Z’)</a:t>
            </a:r>
          </a:p>
          <a:p>
            <a:pPr lvl="2" indent="0">
              <a:lnSpc>
                <a:spcPct val="80000"/>
              </a:lnSpc>
              <a:buNone/>
            </a:pPr>
            <a:r>
              <a:rPr lang="en-US" altLang="zh-CN" sz="1800" dirty="0">
                <a:ea typeface="宋体" pitchFamily="2" charset="-122"/>
              </a:rPr>
              <a:t>return ( LETTER );</a:t>
            </a:r>
          </a:p>
          <a:p>
            <a:pPr lvl="1">
              <a:lnSpc>
                <a:spcPct val="70000"/>
              </a:lnSpc>
              <a:buFont typeface="Wingdings" pitchFamily="2" charset="2"/>
              <a:buNone/>
            </a:pPr>
            <a:r>
              <a:rPr lang="en-US" altLang="zh-CN" sz="1800" dirty="0">
                <a:ea typeface="宋体" pitchFamily="2" charset="-122"/>
              </a:rPr>
              <a:t>else if ( c &gt;= ‘0’ &amp;&amp; c &lt;= ‘9’)</a:t>
            </a:r>
          </a:p>
          <a:p>
            <a:pPr lvl="2" indent="0">
              <a:lnSpc>
                <a:spcPct val="80000"/>
              </a:lnSpc>
              <a:buNone/>
            </a:pPr>
            <a:r>
              <a:rPr lang="en-US" altLang="zh-CN" sz="1800" dirty="0">
                <a:ea typeface="宋体" pitchFamily="2" charset="-122"/>
              </a:rPr>
              <a:t>return ( DIGIT );</a:t>
            </a:r>
          </a:p>
          <a:p>
            <a:pPr lvl="1">
              <a:lnSpc>
                <a:spcPct val="70000"/>
              </a:lnSpc>
              <a:buFont typeface="Wingdings" pitchFamily="2" charset="2"/>
              <a:buNone/>
            </a:pPr>
            <a:r>
              <a:rPr lang="en-US" altLang="zh-CN" sz="1800" dirty="0">
                <a:ea typeface="宋体" pitchFamily="2" charset="-122"/>
              </a:rPr>
              <a:t>else return (c);</a:t>
            </a:r>
          </a:p>
          <a:p>
            <a:pPr>
              <a:lnSpc>
                <a:spcPct val="70000"/>
              </a:lnSpc>
              <a:buFont typeface="Wingdings" pitchFamily="2" charset="2"/>
              <a:buNone/>
            </a:pP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void </a:t>
            </a:r>
            <a:r>
              <a:rPr lang="en-US" altLang="zh-CN" sz="1800" b="0" dirty="0" err="1">
                <a:ea typeface="宋体" pitchFamily="2" charset="-122"/>
              </a:rPr>
              <a:t>printKey</a:t>
            </a:r>
            <a:r>
              <a:rPr lang="en-US" altLang="zh-CN" sz="1800" b="0" dirty="0">
                <a:ea typeface="宋体" pitchFamily="2" charset="-122"/>
              </a:rPr>
              <a:t>(</a:t>
            </a:r>
            <a:r>
              <a:rPr lang="en-US" altLang="zh-CN" sz="1800" b="0" dirty="0" err="1">
                <a:ea typeface="宋体" pitchFamily="2" charset="-122"/>
              </a:rPr>
              <a:t>struct</a:t>
            </a:r>
            <a:r>
              <a:rPr lang="en-US" altLang="zh-CN" sz="1800" b="0" dirty="0">
                <a:ea typeface="宋体" pitchFamily="2" charset="-122"/>
              </a:rPr>
              <a:t> Key  tab[ ],  </a:t>
            </a:r>
            <a:r>
              <a:rPr lang="en-US" altLang="zh-CN" sz="1800" b="0" dirty="0" err="1">
                <a:ea typeface="宋体" pitchFamily="2" charset="-122"/>
              </a:rPr>
              <a:t>int</a:t>
            </a:r>
            <a:r>
              <a:rPr lang="en-US" altLang="zh-CN" sz="1800" b="0" dirty="0">
                <a:ea typeface="宋体" pitchFamily="2" charset="-122"/>
              </a:rPr>
              <a:t>  n)</a:t>
            </a:r>
          </a:p>
          <a:p>
            <a:pPr>
              <a:lnSpc>
                <a:spcPct val="70000"/>
              </a:lnSpc>
              <a:buFont typeface="Wingdings" pitchFamily="2" charset="2"/>
              <a:buNone/>
            </a:pP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        </a:t>
            </a:r>
            <a:r>
              <a:rPr lang="en-US" altLang="zh-CN" sz="1800" b="0" dirty="0" err="1">
                <a:ea typeface="宋体" pitchFamily="2" charset="-122"/>
              </a:rPr>
              <a:t>struct</a:t>
            </a:r>
            <a:r>
              <a:rPr lang="en-US" altLang="zh-CN" sz="1800" b="0" dirty="0">
                <a:ea typeface="宋体" pitchFamily="2" charset="-122"/>
              </a:rPr>
              <a:t> Key *p;</a:t>
            </a:r>
          </a:p>
          <a:p>
            <a:pPr lvl="1">
              <a:lnSpc>
                <a:spcPct val="70000"/>
              </a:lnSpc>
              <a:buFont typeface="Wingdings" pitchFamily="2" charset="2"/>
              <a:buNone/>
            </a:pPr>
            <a:r>
              <a:rPr lang="en-US" altLang="zh-CN" sz="1800" dirty="0">
                <a:ea typeface="宋体" pitchFamily="2" charset="-122"/>
              </a:rPr>
              <a:t>for(p=tab, p &lt; </a:t>
            </a:r>
            <a:r>
              <a:rPr lang="en-US" altLang="zh-CN" sz="1800" dirty="0" err="1">
                <a:ea typeface="宋体" pitchFamily="2" charset="-122"/>
              </a:rPr>
              <a:t>tab+n</a:t>
            </a:r>
            <a:r>
              <a:rPr lang="en-US" altLang="zh-CN" sz="1800" dirty="0">
                <a:ea typeface="宋体" pitchFamily="2" charset="-122"/>
              </a:rPr>
              <a:t>; p++)</a:t>
            </a:r>
          </a:p>
          <a:p>
            <a:pPr lvl="2" indent="0">
              <a:lnSpc>
                <a:spcPct val="80000"/>
              </a:lnSpc>
              <a:buNone/>
            </a:pPr>
            <a:r>
              <a:rPr lang="en-US" altLang="zh-CN" sz="1800" dirty="0">
                <a:ea typeface="宋体" pitchFamily="2" charset="-122"/>
              </a:rPr>
              <a:t>if(p-&gt;</a:t>
            </a:r>
            <a:r>
              <a:rPr lang="en-US" altLang="zh-CN" sz="1800" dirty="0" err="1">
                <a:ea typeface="宋体" pitchFamily="2" charset="-122"/>
              </a:rPr>
              <a:t>keycount</a:t>
            </a:r>
            <a:r>
              <a:rPr lang="en-US" altLang="zh-CN" sz="1800" dirty="0">
                <a:ea typeface="宋体" pitchFamily="2" charset="-122"/>
              </a:rPr>
              <a:t> &gt; 0)</a:t>
            </a:r>
          </a:p>
          <a:p>
            <a:pPr lvl="3" indent="0">
              <a:lnSpc>
                <a:spcPct val="80000"/>
              </a:lnSpc>
              <a:buNone/>
            </a:pPr>
            <a:r>
              <a:rPr lang="en-US" altLang="zh-CN" sz="1600" dirty="0" err="1">
                <a:ea typeface="宋体" pitchFamily="2" charset="-122"/>
              </a:rPr>
              <a:t>printf</a:t>
            </a:r>
            <a:r>
              <a:rPr lang="en-US" altLang="zh-CN" sz="1600" dirty="0">
                <a:ea typeface="宋体" pitchFamily="2" charset="-122"/>
              </a:rPr>
              <a:t>(“%4d%s\n”, p-&gt;</a:t>
            </a:r>
            <a:r>
              <a:rPr lang="en-US" altLang="zh-CN" sz="1600" dirty="0" err="1">
                <a:ea typeface="宋体" pitchFamily="2" charset="-122"/>
              </a:rPr>
              <a:t>keycount</a:t>
            </a:r>
            <a:r>
              <a:rPr lang="en-US" altLang="zh-CN" sz="1600" dirty="0">
                <a:ea typeface="宋体" pitchFamily="2" charset="-122"/>
              </a:rPr>
              <a:t>, p-&gt;keyword);</a:t>
            </a:r>
          </a:p>
          <a:p>
            <a:pPr>
              <a:lnSpc>
                <a:spcPct val="70000"/>
              </a:lnSpc>
              <a:buFont typeface="Wingdings" pitchFamily="2" charset="2"/>
              <a:buNone/>
            </a:pPr>
            <a:r>
              <a:rPr lang="en-US" altLang="zh-CN" sz="1800" b="0" dirty="0">
                <a:ea typeface="宋体" pitchFamily="2" charset="-122"/>
              </a:rPr>
              <a:t>}</a:t>
            </a:r>
          </a:p>
        </p:txBody>
      </p:sp>
      <p:sp>
        <p:nvSpPr>
          <p:cNvPr id="102402" name="页脚占位符 3"/>
          <p:cNvSpPr>
            <a:spLocks noGrp="1"/>
          </p:cNvSpPr>
          <p:nvPr>
            <p:ph type="ftr" sz="quarter" idx="11"/>
          </p:nvPr>
        </p:nvSpPr>
        <p:spPr>
          <a:noFill/>
        </p:spPr>
        <p:txBody>
          <a:bodyPr/>
          <a:lstStyle/>
          <a:p>
            <a:r>
              <a:rPr lang="en-US" altLang="zh-CN"/>
              <a:t>构造类型 – 数组和指针</a:t>
            </a:r>
          </a:p>
        </p:txBody>
      </p:sp>
      <p:sp>
        <p:nvSpPr>
          <p:cNvPr id="102403" name="灯片编号占位符 4"/>
          <p:cNvSpPr>
            <a:spLocks noGrp="1"/>
          </p:cNvSpPr>
          <p:nvPr>
            <p:ph type="sldNum" sz="quarter" idx="12"/>
          </p:nvPr>
        </p:nvSpPr>
        <p:spPr>
          <a:noFill/>
        </p:spPr>
        <p:txBody>
          <a:bodyPr/>
          <a:lstStyle/>
          <a:p>
            <a:fld id="{083F8B0A-1E95-407F-999F-74F564CB05A9}" type="slidenum">
              <a:rPr lang="en-US" altLang="zh-CN" smtClean="0"/>
              <a:pPr/>
              <a:t>124</a:t>
            </a:fld>
            <a:endParaRPr lang="en-US" altLang="zh-CN"/>
          </a:p>
        </p:txBody>
      </p:sp>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A*</a:t>
            </a:r>
            <a:r>
              <a:rPr lang="zh-CN" altLang="en-US" dirty="0">
                <a:ea typeface="宋体" pitchFamily="2" charset="-122"/>
              </a:rPr>
              <a:t>：学生信息排序</a:t>
            </a:r>
          </a:p>
        </p:txBody>
      </p:sp>
      <p:sp>
        <p:nvSpPr>
          <p:cNvPr id="203779" name="Rectangle 3"/>
          <p:cNvSpPr>
            <a:spLocks noGrp="1" noChangeArrowheads="1"/>
          </p:cNvSpPr>
          <p:nvPr>
            <p:ph idx="1"/>
          </p:nvPr>
        </p:nvSpPr>
        <p:spPr>
          <a:noFill/>
        </p:spPr>
        <p:txBody>
          <a:bodyPr/>
          <a:lstStyle/>
          <a:p>
            <a:pPr>
              <a:lnSpc>
                <a:spcPct val="100000"/>
              </a:lnSpc>
              <a:spcBef>
                <a:spcPct val="50000"/>
              </a:spcBef>
              <a:buNone/>
            </a:pPr>
            <a:r>
              <a:rPr lang="en-US" altLang="zh-CN" sz="1800" dirty="0">
                <a:ea typeface="宋体" pitchFamily="2" charset="-122"/>
              </a:rPr>
              <a:t>    【</a:t>
            </a:r>
            <a:r>
              <a:rPr lang="zh-CN" altLang="en-US" sz="1800" dirty="0">
                <a:ea typeface="宋体" pitchFamily="2" charset="-122"/>
              </a:rPr>
              <a:t>问题描述</a:t>
            </a:r>
            <a:r>
              <a:rPr lang="en-US" altLang="zh-CN" sz="1800" dirty="0">
                <a:ea typeface="宋体" pitchFamily="2" charset="-122"/>
              </a:rPr>
              <a:t>】</a:t>
            </a:r>
            <a:br>
              <a:rPr lang="en-US" altLang="zh-CN" sz="1800" dirty="0">
                <a:ea typeface="宋体" pitchFamily="2" charset="-122"/>
              </a:rPr>
            </a:br>
            <a:r>
              <a:rPr lang="zh-CN" altLang="en-US" sz="1800" dirty="0">
                <a:ea typeface="宋体" pitchFamily="2" charset="-122"/>
              </a:rPr>
              <a:t>从文件</a:t>
            </a:r>
            <a:r>
              <a:rPr lang="en-US" altLang="zh-CN" sz="1800" dirty="0">
                <a:ea typeface="宋体" pitchFamily="2" charset="-122"/>
              </a:rPr>
              <a:t>sorelist.txt</a:t>
            </a:r>
            <a:r>
              <a:rPr lang="zh-CN" altLang="en-US" sz="1800" dirty="0">
                <a:ea typeface="宋体" pitchFamily="2" charset="-122"/>
              </a:rPr>
              <a:t>中读入最多不超过</a:t>
            </a:r>
            <a:r>
              <a:rPr lang="en-US" altLang="zh-CN" sz="1800" dirty="0">
                <a:ea typeface="宋体" pitchFamily="2" charset="-122"/>
              </a:rPr>
              <a:t>50</a:t>
            </a:r>
            <a:r>
              <a:rPr lang="zh-CN" altLang="en-US" sz="1800" dirty="0">
                <a:ea typeface="宋体" pitchFamily="2" charset="-122"/>
              </a:rPr>
              <a:t>个学生的学生信息（包括空格隔开的学号、姓名、成绩信息，以学号从低到高排序），分别按姓名和成绩排序输出学生信息到文件</a:t>
            </a:r>
            <a:r>
              <a:rPr lang="en-US" altLang="zh-CN" sz="1800" dirty="0">
                <a:ea typeface="宋体" pitchFamily="2" charset="-122"/>
              </a:rPr>
              <a:t>sorelist_sort.txt</a:t>
            </a:r>
            <a:r>
              <a:rPr lang="zh-CN" altLang="en-US" sz="1800" dirty="0">
                <a:ea typeface="宋体" pitchFamily="2" charset="-122"/>
              </a:rPr>
              <a:t>中。</a:t>
            </a:r>
            <a:br>
              <a:rPr lang="zh-CN" altLang="en-US" sz="1800" dirty="0">
                <a:ea typeface="宋体" pitchFamily="2" charset="-122"/>
              </a:rPr>
            </a:br>
            <a:r>
              <a:rPr lang="en-US" altLang="zh-CN" sz="1800" dirty="0">
                <a:ea typeface="宋体" pitchFamily="2" charset="-122"/>
              </a:rPr>
              <a:t>【</a:t>
            </a:r>
            <a:r>
              <a:rPr lang="zh-CN" altLang="en-US" sz="1800" dirty="0">
                <a:ea typeface="宋体" pitchFamily="2" charset="-122"/>
              </a:rPr>
              <a:t>输入形式</a:t>
            </a:r>
            <a:r>
              <a:rPr lang="en-US" altLang="zh-CN" sz="1800" dirty="0">
                <a:ea typeface="宋体" pitchFamily="2" charset="-122"/>
              </a:rPr>
              <a:t>】</a:t>
            </a:r>
            <a:br>
              <a:rPr lang="en-US" altLang="zh-CN" sz="1800" dirty="0">
                <a:ea typeface="宋体" pitchFamily="2" charset="-122"/>
              </a:rPr>
            </a:br>
            <a:r>
              <a:rPr lang="zh-CN" altLang="en-US" sz="1800" dirty="0">
                <a:ea typeface="宋体" pitchFamily="2" charset="-122"/>
              </a:rPr>
              <a:t>从文件</a:t>
            </a:r>
            <a:r>
              <a:rPr lang="en-US" altLang="zh-CN" sz="1800" dirty="0">
                <a:ea typeface="宋体" pitchFamily="2" charset="-122"/>
              </a:rPr>
              <a:t>scorelist.txt</a:t>
            </a:r>
            <a:r>
              <a:rPr lang="zh-CN" altLang="en-US" sz="1800" dirty="0">
                <a:ea typeface="宋体" pitchFamily="2" charset="-122"/>
              </a:rPr>
              <a:t>中读入最多不超过</a:t>
            </a:r>
            <a:r>
              <a:rPr lang="en-US" altLang="zh-CN" sz="1800" dirty="0">
                <a:ea typeface="宋体" pitchFamily="2" charset="-122"/>
              </a:rPr>
              <a:t>50</a:t>
            </a:r>
            <a:r>
              <a:rPr lang="zh-CN" altLang="en-US" sz="1800" dirty="0">
                <a:ea typeface="宋体" pitchFamily="2" charset="-122"/>
              </a:rPr>
              <a:t>个学生的学生信息：</a:t>
            </a:r>
            <a:br>
              <a:rPr lang="zh-CN" altLang="en-US" sz="1800" dirty="0">
                <a:ea typeface="宋体" pitchFamily="2" charset="-122"/>
              </a:rPr>
            </a:br>
            <a:r>
              <a:rPr lang="zh-CN" altLang="en-US" sz="1800" dirty="0">
                <a:ea typeface="宋体" pitchFamily="2" charset="-122"/>
              </a:rPr>
              <a:t>第一行为学生人数；</a:t>
            </a:r>
            <a:br>
              <a:rPr lang="zh-CN" altLang="en-US" sz="1800" dirty="0">
                <a:ea typeface="宋体" pitchFamily="2" charset="-122"/>
              </a:rPr>
            </a:br>
            <a:r>
              <a:rPr lang="zh-CN" altLang="en-US" sz="1800" dirty="0">
                <a:ea typeface="宋体" pitchFamily="2" charset="-122"/>
              </a:rPr>
              <a:t>后面每一行为空格隔开的学生学号、姓名、成绩，其中学号和成绩为整数，姓名为字符串，不超过</a:t>
            </a:r>
            <a:r>
              <a:rPr lang="en-US" altLang="zh-CN" sz="1800" dirty="0">
                <a:ea typeface="宋体" pitchFamily="2" charset="-122"/>
              </a:rPr>
              <a:t>5</a:t>
            </a:r>
            <a:r>
              <a:rPr lang="zh-CN" altLang="en-US" sz="1800" dirty="0">
                <a:ea typeface="宋体" pitchFamily="2" charset="-122"/>
              </a:rPr>
              <a:t>位英文字符。</a:t>
            </a:r>
            <a:br>
              <a:rPr lang="zh-CN" altLang="en-US" sz="1800" dirty="0">
                <a:ea typeface="宋体" pitchFamily="2" charset="-122"/>
              </a:rPr>
            </a:br>
            <a:r>
              <a:rPr lang="en-US" altLang="zh-CN" sz="1800" dirty="0">
                <a:ea typeface="宋体" pitchFamily="2" charset="-122"/>
              </a:rPr>
              <a:t>【</a:t>
            </a:r>
            <a:r>
              <a:rPr lang="zh-CN" altLang="en-US" sz="1800" dirty="0">
                <a:ea typeface="宋体" pitchFamily="2" charset="-122"/>
              </a:rPr>
              <a:t>输出形式</a:t>
            </a:r>
            <a:r>
              <a:rPr lang="en-US" altLang="zh-CN" sz="1800" dirty="0">
                <a:ea typeface="宋体" pitchFamily="2" charset="-122"/>
              </a:rPr>
              <a:t>】</a:t>
            </a:r>
            <a:br>
              <a:rPr lang="en-US" altLang="zh-CN" sz="1800" dirty="0">
                <a:ea typeface="宋体" pitchFamily="2" charset="-122"/>
              </a:rPr>
            </a:br>
            <a:r>
              <a:rPr lang="zh-CN" altLang="en-US" sz="1800" dirty="0">
                <a:ea typeface="宋体" pitchFamily="2" charset="-122"/>
              </a:rPr>
              <a:t>以姓名顺序（按字典顺序）及成绩顺序（从高到低）将学生信息分别输出到文件</a:t>
            </a:r>
            <a:r>
              <a:rPr lang="en-US" altLang="zh-CN" sz="1800" dirty="0">
                <a:ea typeface="宋体" pitchFamily="2" charset="-122"/>
              </a:rPr>
              <a:t>scorelist_sort.txt</a:t>
            </a:r>
            <a:r>
              <a:rPr lang="zh-CN" altLang="en-US" sz="1800" dirty="0">
                <a:ea typeface="宋体" pitchFamily="2" charset="-122"/>
              </a:rPr>
              <a:t>中，中间用一空行分隔。每行输出一位学生的信息，其中学号占</a:t>
            </a:r>
            <a:r>
              <a:rPr lang="en-US" altLang="zh-CN" sz="1800" dirty="0">
                <a:ea typeface="宋体" pitchFamily="2" charset="-122"/>
              </a:rPr>
              <a:t>3</a:t>
            </a:r>
            <a:r>
              <a:rPr lang="zh-CN" altLang="en-US" sz="1800" dirty="0">
                <a:ea typeface="宋体" pitchFamily="2" charset="-122"/>
              </a:rPr>
              <a:t>位，姓名（英文）占</a:t>
            </a:r>
            <a:r>
              <a:rPr lang="en-US" altLang="zh-CN" sz="1800" dirty="0">
                <a:ea typeface="宋体" pitchFamily="2" charset="-122"/>
              </a:rPr>
              <a:t>6</a:t>
            </a:r>
            <a:r>
              <a:rPr lang="zh-CN" altLang="en-US" sz="1800" dirty="0">
                <a:ea typeface="宋体" pitchFamily="2" charset="-122"/>
              </a:rPr>
              <a:t>位，成绩占</a:t>
            </a:r>
            <a:r>
              <a:rPr lang="en-US" altLang="zh-CN" sz="1800" dirty="0">
                <a:ea typeface="宋体" pitchFamily="2" charset="-122"/>
              </a:rPr>
              <a:t>5</a:t>
            </a:r>
            <a:r>
              <a:rPr lang="zh-CN" altLang="en-US" sz="1800" dirty="0">
                <a:ea typeface="宋体" pitchFamily="2" charset="-122"/>
              </a:rPr>
              <a:t>位。</a:t>
            </a:r>
          </a:p>
        </p:txBody>
      </p:sp>
      <p:sp>
        <p:nvSpPr>
          <p:cNvPr id="103426" name="页脚占位符 3"/>
          <p:cNvSpPr>
            <a:spLocks noGrp="1"/>
          </p:cNvSpPr>
          <p:nvPr>
            <p:ph type="ftr" sz="quarter" idx="11"/>
          </p:nvPr>
        </p:nvSpPr>
        <p:spPr>
          <a:noFill/>
        </p:spPr>
        <p:txBody>
          <a:bodyPr/>
          <a:lstStyle/>
          <a:p>
            <a:r>
              <a:rPr lang="en-US" altLang="zh-CN"/>
              <a:t>构造类型 – 数组和指针</a:t>
            </a:r>
          </a:p>
        </p:txBody>
      </p:sp>
      <p:sp>
        <p:nvSpPr>
          <p:cNvPr id="103427" name="灯片编号占位符 4"/>
          <p:cNvSpPr>
            <a:spLocks noGrp="1"/>
          </p:cNvSpPr>
          <p:nvPr>
            <p:ph type="sldNum" sz="quarter" idx="12"/>
          </p:nvPr>
        </p:nvSpPr>
        <p:spPr>
          <a:noFill/>
        </p:spPr>
        <p:txBody>
          <a:bodyPr/>
          <a:lstStyle/>
          <a:p>
            <a:fld id="{1EDAB2F8-882A-4D44-B8BA-7F3493FCCC7C}" type="slidenum">
              <a:rPr lang="en-US" altLang="zh-CN" smtClean="0"/>
              <a:pPr/>
              <a:t>125</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dissolve">
                                      <p:cBhvr>
                                        <p:cTn id="7" dur="500"/>
                                        <p:tgtEl>
                                          <p:spTgt spid="203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3"/>
          <p:cNvSpPr>
            <a:spLocks noGrp="1" noChangeArrowheads="1"/>
          </p:cNvSpPr>
          <p:nvPr>
            <p:ph type="title"/>
          </p:nvPr>
        </p:nvSpPr>
        <p:spPr>
          <a:noFill/>
        </p:spPr>
        <p:txBody>
          <a:bodyPr/>
          <a:lstStyle/>
          <a:p>
            <a:r>
              <a:rPr lang="zh-CN" altLang="en-US" dirty="0">
                <a:ea typeface="宋体" pitchFamily="2" charset="-122"/>
              </a:rPr>
              <a:t>问题</a:t>
            </a:r>
            <a:r>
              <a:rPr lang="en-US" altLang="zh-CN" dirty="0">
                <a:ea typeface="宋体" pitchFamily="2" charset="-122"/>
              </a:rPr>
              <a:t>A*</a:t>
            </a:r>
            <a:r>
              <a:rPr lang="zh-CN" altLang="en-US" dirty="0">
                <a:ea typeface="宋体" pitchFamily="2" charset="-122"/>
              </a:rPr>
              <a:t>（续）</a:t>
            </a:r>
          </a:p>
        </p:txBody>
      </p:sp>
      <p:sp>
        <p:nvSpPr>
          <p:cNvPr id="104452" name="Rectangle 2"/>
          <p:cNvSpPr>
            <a:spLocks noGrp="1" noChangeArrowheads="1"/>
          </p:cNvSpPr>
          <p:nvPr>
            <p:ph idx="1"/>
          </p:nvPr>
        </p:nvSpPr>
        <p:spPr>
          <a:xfrm>
            <a:off x="838200" y="1412776"/>
            <a:ext cx="7105650" cy="4556125"/>
          </a:xfrm>
          <a:noFill/>
        </p:spPr>
        <p:txBody>
          <a:bodyPr>
            <a:normAutofit lnSpcReduction="10000"/>
          </a:bodyPr>
          <a:lstStyle/>
          <a:p>
            <a:pPr>
              <a:lnSpc>
                <a:spcPct val="100000"/>
              </a:lnSpc>
              <a:spcBef>
                <a:spcPct val="50000"/>
              </a:spcBef>
              <a:buNone/>
            </a:pPr>
            <a:r>
              <a:rPr lang="en-US" altLang="zh-CN" sz="1600" dirty="0">
                <a:ea typeface="宋体" pitchFamily="2" charset="-122"/>
              </a:rPr>
              <a:t>【</a:t>
            </a:r>
            <a:r>
              <a:rPr lang="zh-CN" altLang="en-US" sz="1600" dirty="0">
                <a:ea typeface="宋体" pitchFamily="2" charset="-122"/>
              </a:rPr>
              <a:t>输入样例</a:t>
            </a:r>
            <a:r>
              <a:rPr lang="en-US" altLang="zh-CN" sz="1600" dirty="0">
                <a:ea typeface="宋体" pitchFamily="2" charset="-122"/>
              </a:rPr>
              <a:t>】</a:t>
            </a:r>
            <a:r>
              <a:rPr lang="zh-CN" altLang="en-US" sz="1600" dirty="0">
                <a:ea typeface="宋体" pitchFamily="2" charset="-122"/>
              </a:rPr>
              <a:t>文件</a:t>
            </a:r>
            <a:r>
              <a:rPr lang="en-US" altLang="zh-CN" sz="1600" dirty="0">
                <a:ea typeface="宋体" pitchFamily="2" charset="-122"/>
              </a:rPr>
              <a:t>scorelist.txt</a:t>
            </a:r>
            <a:r>
              <a:rPr lang="zh-CN" altLang="en-US" sz="1600" dirty="0">
                <a:ea typeface="宋体" pitchFamily="2" charset="-122"/>
              </a:rPr>
              <a:t>中内容为：</a:t>
            </a:r>
            <a:br>
              <a:rPr lang="zh-CN" altLang="en-US" sz="1600" dirty="0">
                <a:ea typeface="宋体" pitchFamily="2" charset="-122"/>
              </a:rPr>
            </a:br>
            <a:r>
              <a:rPr lang="en-US" altLang="zh-CN" sz="1600" dirty="0">
                <a:ea typeface="宋体" pitchFamily="2" charset="-122"/>
              </a:rPr>
              <a:t>4</a:t>
            </a:r>
            <a:br>
              <a:rPr lang="en-US" altLang="zh-CN" sz="1600" dirty="0">
                <a:ea typeface="宋体" pitchFamily="2" charset="-122"/>
              </a:rPr>
            </a:br>
            <a:r>
              <a:rPr lang="en-US" altLang="zh-CN" sz="1600" dirty="0">
                <a:ea typeface="宋体" pitchFamily="2" charset="-122"/>
              </a:rPr>
              <a:t>1  Li    86</a:t>
            </a:r>
            <a:br>
              <a:rPr lang="en-US" altLang="zh-CN" sz="1600" dirty="0">
                <a:ea typeface="宋体" pitchFamily="2" charset="-122"/>
              </a:rPr>
            </a:br>
            <a:r>
              <a:rPr lang="en-US" altLang="zh-CN" sz="1600" dirty="0">
                <a:ea typeface="宋体" pitchFamily="2" charset="-122"/>
              </a:rPr>
              <a:t>2  Zhao  90</a:t>
            </a:r>
            <a:br>
              <a:rPr lang="en-US" altLang="zh-CN" sz="1600" dirty="0">
                <a:ea typeface="宋体" pitchFamily="2" charset="-122"/>
              </a:rPr>
            </a:br>
            <a:r>
              <a:rPr lang="en-US" altLang="zh-CN" sz="1600" dirty="0">
                <a:ea typeface="宋体" pitchFamily="2" charset="-122"/>
              </a:rPr>
              <a:t>3  Wang  87</a:t>
            </a:r>
            <a:br>
              <a:rPr lang="en-US" altLang="zh-CN" sz="1600" dirty="0">
                <a:ea typeface="宋体" pitchFamily="2" charset="-122"/>
              </a:rPr>
            </a:br>
            <a:r>
              <a:rPr lang="en-US" altLang="zh-CN" sz="1600" dirty="0">
                <a:ea typeface="宋体" pitchFamily="2" charset="-122"/>
              </a:rPr>
              <a:t>4  Zhang  56</a:t>
            </a:r>
            <a:br>
              <a:rPr lang="en-US" altLang="zh-CN" sz="1600" dirty="0">
                <a:ea typeface="宋体" pitchFamily="2" charset="-122"/>
              </a:rPr>
            </a:br>
            <a:r>
              <a:rPr lang="en-US" altLang="zh-CN" sz="1600" dirty="0">
                <a:ea typeface="宋体" pitchFamily="2" charset="-122"/>
              </a:rPr>
              <a:t>                  </a:t>
            </a:r>
          </a:p>
          <a:p>
            <a:pPr>
              <a:lnSpc>
                <a:spcPct val="100000"/>
              </a:lnSpc>
              <a:spcBef>
                <a:spcPct val="50000"/>
              </a:spcBef>
              <a:buNone/>
            </a:pPr>
            <a:r>
              <a:rPr lang="en-US" altLang="zh-CN" sz="1600" dirty="0">
                <a:ea typeface="宋体" pitchFamily="2" charset="-122"/>
              </a:rPr>
              <a:t>【</a:t>
            </a:r>
            <a:r>
              <a:rPr lang="zh-CN" altLang="en-US" sz="1600" dirty="0">
                <a:ea typeface="宋体" pitchFamily="2" charset="-122"/>
              </a:rPr>
              <a:t>输出样例</a:t>
            </a:r>
            <a:r>
              <a:rPr lang="en-US" altLang="zh-CN" sz="1600" dirty="0">
                <a:ea typeface="宋体" pitchFamily="2" charset="-122"/>
              </a:rPr>
              <a:t>】 </a:t>
            </a:r>
            <a:r>
              <a:rPr lang="zh-CN" altLang="en-US" sz="1600" dirty="0">
                <a:ea typeface="宋体" pitchFamily="2" charset="-122"/>
              </a:rPr>
              <a:t>程序运行后，文件</a:t>
            </a:r>
            <a:r>
              <a:rPr lang="en-US" altLang="zh-CN" sz="1600" dirty="0">
                <a:ea typeface="宋体" pitchFamily="2" charset="-122"/>
              </a:rPr>
              <a:t>scorelist_sort.txt</a:t>
            </a:r>
            <a:r>
              <a:rPr lang="zh-CN" altLang="en-US" sz="1600" dirty="0">
                <a:ea typeface="宋体" pitchFamily="2" charset="-122"/>
              </a:rPr>
              <a:t>中内容为：</a:t>
            </a:r>
          </a:p>
          <a:p>
            <a:pPr>
              <a:lnSpc>
                <a:spcPct val="60000"/>
              </a:lnSpc>
              <a:spcBef>
                <a:spcPct val="40000"/>
              </a:spcBef>
              <a:buFont typeface="Wingdings" pitchFamily="2" charset="2"/>
              <a:buNone/>
            </a:pPr>
            <a:r>
              <a:rPr lang="zh-CN" altLang="en-US" sz="3200" dirty="0">
                <a:ea typeface="宋体" pitchFamily="2" charset="-122"/>
              </a:rPr>
              <a:t> </a:t>
            </a:r>
            <a:r>
              <a:rPr lang="en-US" altLang="zh-CN" sz="1800" dirty="0">
                <a:ea typeface="宋体" pitchFamily="2" charset="-122"/>
              </a:rPr>
              <a:t>1  Li   86</a:t>
            </a:r>
          </a:p>
          <a:p>
            <a:pPr>
              <a:lnSpc>
                <a:spcPct val="60000"/>
              </a:lnSpc>
              <a:spcBef>
                <a:spcPct val="40000"/>
              </a:spcBef>
              <a:buFont typeface="Wingdings" pitchFamily="2" charset="2"/>
              <a:buNone/>
            </a:pPr>
            <a:r>
              <a:rPr lang="en-US" altLang="zh-CN" sz="1800" dirty="0">
                <a:ea typeface="宋体" pitchFamily="2" charset="-122"/>
              </a:rPr>
              <a:t>  3  Wang   87</a:t>
            </a:r>
          </a:p>
          <a:p>
            <a:pPr>
              <a:lnSpc>
                <a:spcPct val="60000"/>
              </a:lnSpc>
              <a:spcBef>
                <a:spcPct val="40000"/>
              </a:spcBef>
              <a:buFont typeface="Wingdings" pitchFamily="2" charset="2"/>
              <a:buNone/>
            </a:pPr>
            <a:r>
              <a:rPr lang="en-US" altLang="zh-CN" sz="1800" dirty="0">
                <a:ea typeface="宋体" pitchFamily="2" charset="-122"/>
              </a:rPr>
              <a:t>  4  Zhang   56</a:t>
            </a:r>
          </a:p>
          <a:p>
            <a:pPr>
              <a:lnSpc>
                <a:spcPct val="60000"/>
              </a:lnSpc>
              <a:spcBef>
                <a:spcPct val="40000"/>
              </a:spcBef>
              <a:buFont typeface="Wingdings" pitchFamily="2" charset="2"/>
              <a:buNone/>
            </a:pPr>
            <a:r>
              <a:rPr lang="en-US" altLang="zh-CN" sz="1800" dirty="0">
                <a:ea typeface="宋体" pitchFamily="2" charset="-122"/>
              </a:rPr>
              <a:t>  2  Zhao   90</a:t>
            </a:r>
          </a:p>
          <a:p>
            <a:pPr>
              <a:lnSpc>
                <a:spcPct val="60000"/>
              </a:lnSpc>
              <a:spcBef>
                <a:spcPct val="40000"/>
              </a:spcBef>
              <a:buFont typeface="Wingdings" pitchFamily="2" charset="2"/>
              <a:buNone/>
            </a:pPr>
            <a:endParaRPr lang="en-US" altLang="zh-CN" sz="1800" dirty="0">
              <a:ea typeface="宋体" pitchFamily="2" charset="-122"/>
            </a:endParaRPr>
          </a:p>
          <a:p>
            <a:pPr>
              <a:lnSpc>
                <a:spcPct val="60000"/>
              </a:lnSpc>
              <a:spcBef>
                <a:spcPct val="40000"/>
              </a:spcBef>
              <a:buFont typeface="Wingdings" pitchFamily="2" charset="2"/>
              <a:buNone/>
            </a:pPr>
            <a:r>
              <a:rPr lang="en-US" altLang="zh-CN" sz="1800" dirty="0">
                <a:ea typeface="宋体" pitchFamily="2" charset="-122"/>
              </a:rPr>
              <a:t>  2  Zhao   90</a:t>
            </a:r>
          </a:p>
          <a:p>
            <a:pPr>
              <a:lnSpc>
                <a:spcPct val="60000"/>
              </a:lnSpc>
              <a:spcBef>
                <a:spcPct val="40000"/>
              </a:spcBef>
              <a:buFont typeface="Wingdings" pitchFamily="2" charset="2"/>
              <a:buNone/>
            </a:pPr>
            <a:r>
              <a:rPr lang="en-US" altLang="zh-CN" sz="1800" dirty="0">
                <a:ea typeface="宋体" pitchFamily="2" charset="-122"/>
              </a:rPr>
              <a:t>  3  Wang   87</a:t>
            </a:r>
          </a:p>
          <a:p>
            <a:pPr>
              <a:lnSpc>
                <a:spcPct val="60000"/>
              </a:lnSpc>
              <a:spcBef>
                <a:spcPct val="40000"/>
              </a:spcBef>
              <a:buFont typeface="Wingdings" pitchFamily="2" charset="2"/>
              <a:buNone/>
            </a:pPr>
            <a:r>
              <a:rPr lang="en-US" altLang="zh-CN" sz="1800" dirty="0">
                <a:ea typeface="宋体" pitchFamily="2" charset="-122"/>
              </a:rPr>
              <a:t>  1  Li   86</a:t>
            </a:r>
          </a:p>
          <a:p>
            <a:pPr>
              <a:lnSpc>
                <a:spcPct val="60000"/>
              </a:lnSpc>
              <a:spcBef>
                <a:spcPct val="40000"/>
              </a:spcBef>
              <a:buFont typeface="Wingdings" pitchFamily="2" charset="2"/>
              <a:buNone/>
            </a:pPr>
            <a:r>
              <a:rPr lang="en-US" altLang="zh-CN" sz="1800" dirty="0">
                <a:ea typeface="宋体" pitchFamily="2" charset="-122"/>
              </a:rPr>
              <a:t>  4  Zhang   56</a:t>
            </a:r>
          </a:p>
        </p:txBody>
      </p:sp>
      <p:sp>
        <p:nvSpPr>
          <p:cNvPr id="104450" name="页脚占位符 3"/>
          <p:cNvSpPr>
            <a:spLocks noGrp="1"/>
          </p:cNvSpPr>
          <p:nvPr>
            <p:ph type="ftr" sz="quarter" idx="11"/>
          </p:nvPr>
        </p:nvSpPr>
        <p:spPr>
          <a:noFill/>
        </p:spPr>
        <p:txBody>
          <a:bodyPr/>
          <a:lstStyle/>
          <a:p>
            <a:r>
              <a:rPr lang="en-US" altLang="zh-CN"/>
              <a:t>构造类型 – 数组和指针</a:t>
            </a:r>
          </a:p>
        </p:txBody>
      </p:sp>
      <p:sp>
        <p:nvSpPr>
          <p:cNvPr id="104451" name="灯片编号占位符 4"/>
          <p:cNvSpPr>
            <a:spLocks noGrp="1"/>
          </p:cNvSpPr>
          <p:nvPr>
            <p:ph type="sldNum" sz="quarter" idx="12"/>
          </p:nvPr>
        </p:nvSpPr>
        <p:spPr>
          <a:noFill/>
        </p:spPr>
        <p:txBody>
          <a:bodyPr/>
          <a:lstStyle/>
          <a:p>
            <a:fld id="{60CF6005-2032-458E-9ED5-989620E972EB}" type="slidenum">
              <a:rPr lang="en-US" altLang="zh-CN" smtClean="0"/>
              <a:pPr/>
              <a:t>126</a:t>
            </a:fld>
            <a:endParaRPr lang="en-US" altLang="zh-CN"/>
          </a:p>
        </p:txBody>
      </p:sp>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A*</a:t>
            </a:r>
            <a:r>
              <a:rPr lang="zh-CN" altLang="en-US" dirty="0">
                <a:ea typeface="宋体" pitchFamily="2" charset="-122"/>
              </a:rPr>
              <a:t>：代码实现</a:t>
            </a:r>
          </a:p>
        </p:txBody>
      </p:sp>
      <p:sp>
        <p:nvSpPr>
          <p:cNvPr id="105477" name="Rectangle 3"/>
          <p:cNvSpPr>
            <a:spLocks noGrp="1" noChangeArrowheads="1"/>
          </p:cNvSpPr>
          <p:nvPr>
            <p:ph idx="1"/>
          </p:nvPr>
        </p:nvSpPr>
        <p:spPr>
          <a:xfrm>
            <a:off x="551384" y="1273148"/>
            <a:ext cx="4559932" cy="2160588"/>
          </a:xfrm>
        </p:spPr>
        <p:txBody>
          <a:bodyPr>
            <a:normAutofit/>
          </a:bodyPr>
          <a:lstStyle/>
          <a:p>
            <a:pPr>
              <a:lnSpc>
                <a:spcPct val="50000"/>
              </a:lnSpc>
              <a:spcBef>
                <a:spcPct val="40000"/>
              </a:spcBef>
              <a:buFont typeface="Wingdings" pitchFamily="2" charset="2"/>
              <a:buNone/>
            </a:pPr>
            <a:r>
              <a:rPr lang="en-US" altLang="zh-CN" sz="1400" b="0" dirty="0">
                <a:ea typeface="宋体" pitchFamily="2" charset="-122"/>
              </a:rPr>
              <a:t>/* c5_5.c */</a:t>
            </a:r>
          </a:p>
          <a:p>
            <a:pPr>
              <a:lnSpc>
                <a:spcPct val="50000"/>
              </a:lnSpc>
              <a:spcBef>
                <a:spcPct val="40000"/>
              </a:spcBef>
              <a:buFont typeface="Wingdings" pitchFamily="2" charset="2"/>
              <a:buNone/>
            </a:pPr>
            <a:r>
              <a:rPr lang="en-US" altLang="zh-CN" sz="1400" b="0" dirty="0">
                <a:ea typeface="宋体" pitchFamily="2" charset="-122"/>
              </a:rPr>
              <a:t>#include &lt;</a:t>
            </a:r>
            <a:r>
              <a:rPr lang="en-US" altLang="zh-CN" sz="1400" b="0" dirty="0" err="1">
                <a:ea typeface="宋体" pitchFamily="2" charset="-122"/>
              </a:rPr>
              <a:t>stdio.h</a:t>
            </a:r>
            <a:r>
              <a:rPr lang="en-US" altLang="zh-CN" sz="1400" b="0" dirty="0">
                <a:ea typeface="宋体" pitchFamily="2" charset="-122"/>
              </a:rPr>
              <a:t>&gt;</a:t>
            </a:r>
          </a:p>
          <a:p>
            <a:pPr>
              <a:lnSpc>
                <a:spcPct val="50000"/>
              </a:lnSpc>
              <a:spcBef>
                <a:spcPct val="40000"/>
              </a:spcBef>
              <a:buFont typeface="Wingdings" pitchFamily="2" charset="2"/>
              <a:buNone/>
            </a:pPr>
            <a:r>
              <a:rPr lang="en-US" altLang="zh-CN" sz="1400" b="0" dirty="0">
                <a:ea typeface="宋体" pitchFamily="2" charset="-122"/>
              </a:rPr>
              <a:t>#include &lt;</a:t>
            </a:r>
            <a:r>
              <a:rPr lang="en-US" altLang="zh-CN" sz="1400" b="0" dirty="0" err="1">
                <a:ea typeface="宋体" pitchFamily="2" charset="-122"/>
              </a:rPr>
              <a:t>string.h</a:t>
            </a:r>
            <a:r>
              <a:rPr lang="en-US" altLang="zh-CN" sz="1400" b="0" dirty="0">
                <a:ea typeface="宋体" pitchFamily="2" charset="-122"/>
              </a:rPr>
              <a:t>&gt;</a:t>
            </a:r>
          </a:p>
          <a:p>
            <a:pPr>
              <a:lnSpc>
                <a:spcPct val="50000"/>
              </a:lnSpc>
              <a:spcBef>
                <a:spcPct val="40000"/>
              </a:spcBef>
              <a:buFont typeface="Wingdings" pitchFamily="2" charset="2"/>
              <a:buNone/>
            </a:pPr>
            <a:r>
              <a:rPr lang="en-US" altLang="zh-CN" sz="1400" dirty="0" err="1">
                <a:solidFill>
                  <a:srgbClr val="0033CC"/>
                </a:solidFill>
                <a:ea typeface="宋体" pitchFamily="2" charset="-122"/>
              </a:rPr>
              <a:t>struct</a:t>
            </a:r>
            <a:r>
              <a:rPr lang="en-US" altLang="zh-CN" sz="1400" dirty="0">
                <a:solidFill>
                  <a:srgbClr val="0033CC"/>
                </a:solidFill>
                <a:ea typeface="宋体" pitchFamily="2" charset="-122"/>
              </a:rPr>
              <a:t> Student {</a:t>
            </a:r>
          </a:p>
          <a:p>
            <a:pPr>
              <a:lnSpc>
                <a:spcPct val="50000"/>
              </a:lnSpc>
              <a:spcBef>
                <a:spcPct val="40000"/>
              </a:spcBef>
              <a:buFont typeface="Wingdings" pitchFamily="2" charset="2"/>
              <a:buNone/>
            </a:pPr>
            <a:r>
              <a:rPr lang="en-US" altLang="zh-CN" sz="1400" dirty="0">
                <a:solidFill>
                  <a:srgbClr val="0033CC"/>
                </a:solidFill>
                <a:ea typeface="宋体" pitchFamily="2" charset="-122"/>
              </a:rPr>
              <a:t>	</a:t>
            </a:r>
            <a:r>
              <a:rPr lang="en-US" altLang="zh-CN" sz="1400" dirty="0" err="1">
                <a:solidFill>
                  <a:srgbClr val="0033CC"/>
                </a:solidFill>
                <a:ea typeface="宋体" pitchFamily="2" charset="-122"/>
              </a:rPr>
              <a:t>int</a:t>
            </a:r>
            <a:r>
              <a:rPr lang="en-US" altLang="zh-CN" sz="1400" dirty="0">
                <a:solidFill>
                  <a:srgbClr val="0033CC"/>
                </a:solidFill>
                <a:ea typeface="宋体" pitchFamily="2" charset="-122"/>
              </a:rPr>
              <a:t> no;</a:t>
            </a:r>
          </a:p>
          <a:p>
            <a:pPr>
              <a:lnSpc>
                <a:spcPct val="50000"/>
              </a:lnSpc>
              <a:spcBef>
                <a:spcPct val="40000"/>
              </a:spcBef>
              <a:buFont typeface="Wingdings" pitchFamily="2" charset="2"/>
              <a:buNone/>
            </a:pPr>
            <a:r>
              <a:rPr lang="en-US" altLang="zh-CN" sz="1400" dirty="0">
                <a:solidFill>
                  <a:srgbClr val="0033CC"/>
                </a:solidFill>
                <a:ea typeface="宋体" pitchFamily="2" charset="-122"/>
              </a:rPr>
              <a:t>	char name[6];</a:t>
            </a:r>
          </a:p>
          <a:p>
            <a:pPr>
              <a:lnSpc>
                <a:spcPct val="50000"/>
              </a:lnSpc>
              <a:spcBef>
                <a:spcPct val="40000"/>
              </a:spcBef>
              <a:buFont typeface="Wingdings" pitchFamily="2" charset="2"/>
              <a:buNone/>
            </a:pPr>
            <a:r>
              <a:rPr lang="en-US" altLang="zh-CN" sz="1400" dirty="0">
                <a:solidFill>
                  <a:srgbClr val="0033CC"/>
                </a:solidFill>
                <a:ea typeface="宋体" pitchFamily="2" charset="-122"/>
              </a:rPr>
              <a:t>	</a:t>
            </a:r>
            <a:r>
              <a:rPr lang="en-US" altLang="zh-CN" sz="1400" dirty="0" err="1">
                <a:solidFill>
                  <a:srgbClr val="0033CC"/>
                </a:solidFill>
                <a:ea typeface="宋体" pitchFamily="2" charset="-122"/>
              </a:rPr>
              <a:t>int</a:t>
            </a:r>
            <a:r>
              <a:rPr lang="en-US" altLang="zh-CN" sz="1400" dirty="0">
                <a:solidFill>
                  <a:srgbClr val="0033CC"/>
                </a:solidFill>
                <a:ea typeface="宋体" pitchFamily="2" charset="-122"/>
              </a:rPr>
              <a:t> score;</a:t>
            </a:r>
          </a:p>
          <a:p>
            <a:pPr>
              <a:lnSpc>
                <a:spcPct val="50000"/>
              </a:lnSpc>
              <a:spcBef>
                <a:spcPct val="40000"/>
              </a:spcBef>
              <a:buFont typeface="Wingdings" pitchFamily="2" charset="2"/>
              <a:buNone/>
            </a:pPr>
            <a:r>
              <a:rPr lang="en-US" altLang="zh-CN" sz="1400" dirty="0">
                <a:solidFill>
                  <a:srgbClr val="0033CC"/>
                </a:solidFill>
                <a:ea typeface="宋体" pitchFamily="2" charset="-122"/>
              </a:rPr>
              <a:t>};</a:t>
            </a:r>
          </a:p>
          <a:p>
            <a:pPr>
              <a:lnSpc>
                <a:spcPct val="50000"/>
              </a:lnSpc>
              <a:spcBef>
                <a:spcPct val="40000"/>
              </a:spcBef>
              <a:buFont typeface="Wingdings" pitchFamily="2" charset="2"/>
              <a:buNone/>
            </a:pPr>
            <a:r>
              <a:rPr lang="en-US" altLang="zh-CN" sz="1400" b="0" dirty="0">
                <a:ea typeface="宋体" pitchFamily="2" charset="-122"/>
              </a:rPr>
              <a:t>void </a:t>
            </a:r>
            <a:r>
              <a:rPr lang="en-US" altLang="zh-CN" sz="1400" b="0" dirty="0" err="1">
                <a:ea typeface="宋体" pitchFamily="2" charset="-122"/>
              </a:rPr>
              <a:t>sortbyName</a:t>
            </a:r>
            <a:r>
              <a:rPr lang="en-US" altLang="zh-CN" sz="1400" b="0" dirty="0">
                <a:ea typeface="宋体" pitchFamily="2" charset="-122"/>
              </a:rPr>
              <a:t>(</a:t>
            </a:r>
            <a:r>
              <a:rPr lang="en-US" altLang="zh-CN" sz="1400" b="0" dirty="0" err="1">
                <a:ea typeface="宋体" pitchFamily="2" charset="-122"/>
              </a:rPr>
              <a:t>struct</a:t>
            </a:r>
            <a:r>
              <a:rPr lang="en-US" altLang="zh-CN" sz="1400" b="0" dirty="0">
                <a:ea typeface="宋体" pitchFamily="2" charset="-122"/>
              </a:rPr>
              <a:t> Student array[], </a:t>
            </a:r>
            <a:r>
              <a:rPr lang="en-US" altLang="zh-CN" sz="1400" b="0" dirty="0" err="1">
                <a:ea typeface="宋体" pitchFamily="2" charset="-122"/>
              </a:rPr>
              <a:t>int</a:t>
            </a:r>
            <a:r>
              <a:rPr lang="en-US" altLang="zh-CN" sz="1400" b="0" dirty="0">
                <a:ea typeface="宋体" pitchFamily="2" charset="-122"/>
              </a:rPr>
              <a:t> n);</a:t>
            </a:r>
          </a:p>
          <a:p>
            <a:pPr>
              <a:lnSpc>
                <a:spcPct val="50000"/>
              </a:lnSpc>
              <a:spcBef>
                <a:spcPct val="40000"/>
              </a:spcBef>
              <a:buFont typeface="Wingdings" pitchFamily="2" charset="2"/>
              <a:buNone/>
            </a:pPr>
            <a:r>
              <a:rPr lang="en-US" altLang="zh-CN" sz="1400" b="0" dirty="0">
                <a:ea typeface="宋体" pitchFamily="2" charset="-122"/>
              </a:rPr>
              <a:t>void </a:t>
            </a:r>
            <a:r>
              <a:rPr lang="en-US" altLang="zh-CN" sz="1400" b="0" dirty="0" err="1">
                <a:ea typeface="宋体" pitchFamily="2" charset="-122"/>
              </a:rPr>
              <a:t>sortbyScore</a:t>
            </a:r>
            <a:r>
              <a:rPr lang="en-US" altLang="zh-CN" sz="1400" b="0" dirty="0">
                <a:ea typeface="宋体" pitchFamily="2" charset="-122"/>
              </a:rPr>
              <a:t>(</a:t>
            </a:r>
            <a:r>
              <a:rPr lang="en-US" altLang="zh-CN" sz="1400" b="0" dirty="0" err="1">
                <a:ea typeface="宋体" pitchFamily="2" charset="-122"/>
              </a:rPr>
              <a:t>struct</a:t>
            </a:r>
            <a:r>
              <a:rPr lang="en-US" altLang="zh-CN" sz="1400" b="0" dirty="0">
                <a:ea typeface="宋体" pitchFamily="2" charset="-122"/>
              </a:rPr>
              <a:t> Student array[], </a:t>
            </a:r>
            <a:r>
              <a:rPr lang="en-US" altLang="zh-CN" sz="1400" b="0" dirty="0" err="1">
                <a:ea typeface="宋体" pitchFamily="2" charset="-122"/>
              </a:rPr>
              <a:t>int</a:t>
            </a:r>
            <a:r>
              <a:rPr lang="en-US" altLang="zh-CN" sz="1400" b="0" dirty="0">
                <a:ea typeface="宋体" pitchFamily="2" charset="-122"/>
              </a:rPr>
              <a:t> n);</a:t>
            </a:r>
          </a:p>
          <a:p>
            <a:pPr>
              <a:lnSpc>
                <a:spcPct val="50000"/>
              </a:lnSpc>
              <a:spcBef>
                <a:spcPct val="40000"/>
              </a:spcBef>
              <a:buFont typeface="Wingdings" pitchFamily="2" charset="2"/>
              <a:buNone/>
            </a:pPr>
            <a:r>
              <a:rPr lang="en-US" altLang="zh-CN" sz="1400" b="0" dirty="0">
                <a:ea typeface="宋体" pitchFamily="2" charset="-122"/>
              </a:rPr>
              <a:t>void print(FILE *</a:t>
            </a:r>
            <a:r>
              <a:rPr lang="en-US" altLang="zh-CN" sz="1400" b="0" dirty="0" err="1">
                <a:ea typeface="宋体" pitchFamily="2" charset="-122"/>
              </a:rPr>
              <a:t>fp</a:t>
            </a:r>
            <a:r>
              <a:rPr lang="en-US" altLang="zh-CN" sz="1400" b="0" dirty="0">
                <a:ea typeface="宋体" pitchFamily="2" charset="-122"/>
              </a:rPr>
              <a:t>, </a:t>
            </a:r>
            <a:r>
              <a:rPr lang="en-US" altLang="zh-CN" sz="1400" b="0" dirty="0" err="1">
                <a:ea typeface="宋体" pitchFamily="2" charset="-122"/>
              </a:rPr>
              <a:t>struct</a:t>
            </a:r>
            <a:r>
              <a:rPr lang="en-US" altLang="zh-CN" sz="1400" b="0" dirty="0">
                <a:ea typeface="宋体" pitchFamily="2" charset="-122"/>
              </a:rPr>
              <a:t> Student array[], </a:t>
            </a:r>
            <a:r>
              <a:rPr lang="en-US" altLang="zh-CN" sz="1400" b="0" dirty="0" err="1">
                <a:ea typeface="宋体" pitchFamily="2" charset="-122"/>
              </a:rPr>
              <a:t>int</a:t>
            </a:r>
            <a:r>
              <a:rPr lang="en-US" altLang="zh-CN" sz="1400" b="0" dirty="0">
                <a:ea typeface="宋体" pitchFamily="2" charset="-122"/>
              </a:rPr>
              <a:t> n);</a:t>
            </a:r>
          </a:p>
        </p:txBody>
      </p:sp>
      <p:sp>
        <p:nvSpPr>
          <p:cNvPr id="105474" name="页脚占位符 3"/>
          <p:cNvSpPr>
            <a:spLocks noGrp="1"/>
          </p:cNvSpPr>
          <p:nvPr>
            <p:ph type="ftr" sz="quarter" idx="11"/>
          </p:nvPr>
        </p:nvSpPr>
        <p:spPr>
          <a:noFill/>
        </p:spPr>
        <p:txBody>
          <a:bodyPr/>
          <a:lstStyle/>
          <a:p>
            <a:r>
              <a:rPr lang="en-US" altLang="zh-CN"/>
              <a:t>构造类型 – 数组和指针</a:t>
            </a:r>
          </a:p>
        </p:txBody>
      </p:sp>
      <p:sp>
        <p:nvSpPr>
          <p:cNvPr id="105475" name="灯片编号占位符 4"/>
          <p:cNvSpPr>
            <a:spLocks noGrp="1"/>
          </p:cNvSpPr>
          <p:nvPr>
            <p:ph type="sldNum" sz="quarter" idx="12"/>
          </p:nvPr>
        </p:nvSpPr>
        <p:spPr>
          <a:noFill/>
        </p:spPr>
        <p:txBody>
          <a:bodyPr/>
          <a:lstStyle/>
          <a:p>
            <a:fld id="{D48B8110-6E06-4C73-AD84-CF4C774F91CA}" type="slidenum">
              <a:rPr lang="en-US" altLang="zh-CN" smtClean="0"/>
              <a:pPr/>
              <a:t>127</a:t>
            </a:fld>
            <a:endParaRPr lang="en-US" altLang="zh-CN"/>
          </a:p>
        </p:txBody>
      </p:sp>
      <p:sp>
        <p:nvSpPr>
          <p:cNvPr id="105478" name="TextBox 5"/>
          <p:cNvSpPr txBox="1">
            <a:spLocks noChangeArrowheads="1"/>
          </p:cNvSpPr>
          <p:nvPr/>
        </p:nvSpPr>
        <p:spPr bwMode="auto">
          <a:xfrm>
            <a:off x="5375920" y="1099683"/>
            <a:ext cx="6084168" cy="5435600"/>
          </a:xfrm>
          <a:prstGeom prst="rect">
            <a:avLst/>
          </a:prstGeom>
          <a:noFill/>
          <a:ln w="9525">
            <a:noFill/>
            <a:miter lim="800000"/>
            <a:headEnd/>
            <a:tailEnd/>
          </a:ln>
        </p:spPr>
        <p:txBody>
          <a:bodyPr wrap="square">
            <a:spAutoFit/>
          </a:bodyPr>
          <a:lstStyle/>
          <a:p>
            <a:pPr>
              <a:lnSpc>
                <a:spcPct val="50000"/>
              </a:lnSpc>
              <a:spcBef>
                <a:spcPct val="40000"/>
              </a:spcBef>
              <a:buFont typeface="Wingdings" pitchFamily="2" charset="2"/>
              <a:buNone/>
            </a:pPr>
            <a:r>
              <a:rPr lang="en-US" altLang="zh-CN" sz="1600" b="0" dirty="0" err="1"/>
              <a:t>int</a:t>
            </a:r>
            <a:r>
              <a:rPr lang="en-US" altLang="zh-CN" sz="1600" b="0" dirty="0"/>
              <a:t> main()</a:t>
            </a:r>
          </a:p>
          <a:p>
            <a:pPr>
              <a:lnSpc>
                <a:spcPct val="50000"/>
              </a:lnSpc>
              <a:spcBef>
                <a:spcPct val="40000"/>
              </a:spcBef>
              <a:buFont typeface="Wingdings" pitchFamily="2" charset="2"/>
              <a:buNone/>
            </a:pPr>
            <a:r>
              <a:rPr lang="en-US" altLang="zh-CN" sz="1600" b="0" dirty="0"/>
              <a:t>{</a:t>
            </a:r>
          </a:p>
          <a:p>
            <a:pPr>
              <a:lnSpc>
                <a:spcPct val="50000"/>
              </a:lnSpc>
              <a:spcBef>
                <a:spcPct val="40000"/>
              </a:spcBef>
              <a:buFont typeface="Wingdings" pitchFamily="2" charset="2"/>
              <a:buNone/>
            </a:pPr>
            <a:r>
              <a:rPr lang="en-US" altLang="zh-CN" sz="1600" b="0" dirty="0"/>
              <a:t>    FILE *in, *out;</a:t>
            </a:r>
          </a:p>
          <a:p>
            <a:pPr>
              <a:lnSpc>
                <a:spcPct val="50000"/>
              </a:lnSpc>
              <a:spcBef>
                <a:spcPct val="40000"/>
              </a:spcBef>
              <a:buFont typeface="Wingdings" pitchFamily="2" charset="2"/>
              <a:buNone/>
            </a:pPr>
            <a:r>
              <a:rPr lang="en-US" altLang="zh-CN" sz="1600" b="0" dirty="0"/>
              <a:t>    </a:t>
            </a:r>
            <a:r>
              <a:rPr lang="en-US" altLang="zh-CN" sz="1600" b="0" dirty="0" err="1"/>
              <a:t>struct</a:t>
            </a:r>
            <a:r>
              <a:rPr lang="en-US" altLang="zh-CN" sz="1600" b="0" dirty="0"/>
              <a:t> Student   info[51];</a:t>
            </a:r>
          </a:p>
          <a:p>
            <a:pPr>
              <a:lnSpc>
                <a:spcPct val="50000"/>
              </a:lnSpc>
              <a:spcBef>
                <a:spcPct val="40000"/>
              </a:spcBef>
              <a:buFont typeface="Wingdings" pitchFamily="2" charset="2"/>
              <a:buNone/>
            </a:pPr>
            <a:r>
              <a:rPr lang="en-US" altLang="zh-CN" sz="1600" b="0" dirty="0"/>
              <a:t>    </a:t>
            </a:r>
            <a:r>
              <a:rPr lang="en-US" altLang="zh-CN" sz="1600" b="0" dirty="0" err="1"/>
              <a:t>int</a:t>
            </a:r>
            <a:r>
              <a:rPr lang="en-US" altLang="zh-CN" sz="1600" b="0" dirty="0"/>
              <a:t> </a:t>
            </a:r>
            <a:r>
              <a:rPr lang="en-US" altLang="zh-CN" sz="1600" b="0" dirty="0" err="1"/>
              <a:t>i,n</a:t>
            </a:r>
            <a:r>
              <a:rPr lang="en-US" altLang="zh-CN" sz="1600" b="0" dirty="0"/>
              <a:t>;</a:t>
            </a:r>
          </a:p>
          <a:p>
            <a:pPr>
              <a:lnSpc>
                <a:spcPct val="50000"/>
              </a:lnSpc>
              <a:spcBef>
                <a:spcPct val="40000"/>
              </a:spcBef>
              <a:buFont typeface="Wingdings" pitchFamily="2" charset="2"/>
              <a:buNone/>
            </a:pPr>
            <a:r>
              <a:rPr lang="en-US" altLang="zh-CN" sz="1600" b="0" dirty="0"/>
              <a:t>    if((in=</a:t>
            </a:r>
            <a:r>
              <a:rPr lang="en-US" altLang="zh-CN" sz="1600" b="0" dirty="0" err="1"/>
              <a:t>fopen</a:t>
            </a:r>
            <a:r>
              <a:rPr lang="en-US" altLang="zh-CN" sz="1600" b="0" dirty="0"/>
              <a:t>("</a:t>
            </a:r>
            <a:r>
              <a:rPr lang="en-US" altLang="zh-CN" sz="1600" b="0" dirty="0" err="1"/>
              <a:t>scorelist.txt","r</a:t>
            </a:r>
            <a:r>
              <a:rPr lang="en-US" altLang="zh-CN" sz="1600" b="0" dirty="0"/>
              <a:t>")) == NULL){</a:t>
            </a:r>
          </a:p>
          <a:p>
            <a:pPr>
              <a:lnSpc>
                <a:spcPct val="50000"/>
              </a:lnSpc>
              <a:spcBef>
                <a:spcPct val="40000"/>
              </a:spcBef>
              <a:buFont typeface="Wingdings" pitchFamily="2" charset="2"/>
              <a:buNone/>
            </a:pPr>
            <a:r>
              <a:rPr lang="en-US" altLang="zh-CN" sz="1600" b="0" dirty="0"/>
              <a:t>        </a:t>
            </a:r>
            <a:r>
              <a:rPr lang="en-US" altLang="zh-CN" sz="1600" b="0" dirty="0" err="1"/>
              <a:t>printf</a:t>
            </a:r>
            <a:r>
              <a:rPr lang="en-US" altLang="zh-CN" sz="1600" b="0" dirty="0"/>
              <a:t>("</a:t>
            </a:r>
            <a:r>
              <a:rPr lang="en-US" altLang="zh-CN" sz="1600" b="0" dirty="0" err="1"/>
              <a:t>Cann't</a:t>
            </a:r>
            <a:r>
              <a:rPr lang="en-US" altLang="zh-CN" sz="1600" b="0" dirty="0"/>
              <a:t> Open file scorelist.txt!\n");</a:t>
            </a:r>
          </a:p>
          <a:p>
            <a:pPr>
              <a:lnSpc>
                <a:spcPct val="50000"/>
              </a:lnSpc>
              <a:spcBef>
                <a:spcPct val="40000"/>
              </a:spcBef>
              <a:buFont typeface="Wingdings" pitchFamily="2" charset="2"/>
              <a:buNone/>
            </a:pPr>
            <a:r>
              <a:rPr lang="en-US" altLang="zh-CN" sz="1600" b="0" dirty="0"/>
              <a:t>        return 1;</a:t>
            </a:r>
          </a:p>
          <a:p>
            <a:pPr>
              <a:lnSpc>
                <a:spcPct val="50000"/>
              </a:lnSpc>
              <a:spcBef>
                <a:spcPct val="40000"/>
              </a:spcBef>
              <a:buFont typeface="Wingdings" pitchFamily="2" charset="2"/>
              <a:buNone/>
            </a:pPr>
            <a:r>
              <a:rPr lang="en-US" altLang="zh-CN" sz="1600" b="0" dirty="0"/>
              <a:t>    }</a:t>
            </a:r>
          </a:p>
          <a:p>
            <a:pPr>
              <a:lnSpc>
                <a:spcPct val="50000"/>
              </a:lnSpc>
              <a:spcBef>
                <a:spcPct val="40000"/>
              </a:spcBef>
              <a:buFont typeface="Wingdings" pitchFamily="2" charset="2"/>
              <a:buNone/>
            </a:pPr>
            <a:r>
              <a:rPr lang="en-US" altLang="zh-CN" sz="1600" b="0" dirty="0"/>
              <a:t>    if((out=</a:t>
            </a:r>
            <a:r>
              <a:rPr lang="en-US" altLang="zh-CN" sz="1600" b="0" dirty="0" err="1"/>
              <a:t>fopen</a:t>
            </a:r>
            <a:r>
              <a:rPr lang="en-US" altLang="zh-CN" sz="1600" b="0" dirty="0"/>
              <a:t>("</a:t>
            </a:r>
            <a:r>
              <a:rPr lang="en-US" altLang="zh-CN" sz="1600" b="0" dirty="0" err="1"/>
              <a:t>scorelist_sort.txt","w</a:t>
            </a:r>
            <a:r>
              <a:rPr lang="en-US" altLang="zh-CN" sz="1600" b="0" dirty="0"/>
              <a:t>")) == NULL){</a:t>
            </a:r>
          </a:p>
          <a:p>
            <a:pPr>
              <a:lnSpc>
                <a:spcPct val="50000"/>
              </a:lnSpc>
              <a:spcBef>
                <a:spcPct val="40000"/>
              </a:spcBef>
              <a:buFont typeface="Wingdings" pitchFamily="2" charset="2"/>
              <a:buNone/>
            </a:pPr>
            <a:r>
              <a:rPr lang="en-US" altLang="zh-CN" sz="1600" b="0" dirty="0"/>
              <a:t>        </a:t>
            </a:r>
            <a:r>
              <a:rPr lang="en-US" altLang="zh-CN" sz="1600" b="0" dirty="0" err="1"/>
              <a:t>printf</a:t>
            </a:r>
            <a:r>
              <a:rPr lang="en-US" altLang="zh-CN" sz="1600" b="0" dirty="0"/>
              <a:t>("</a:t>
            </a:r>
            <a:r>
              <a:rPr lang="en-US" altLang="zh-CN" sz="1600" b="0" dirty="0" err="1"/>
              <a:t>Cann't</a:t>
            </a:r>
            <a:r>
              <a:rPr lang="en-US" altLang="zh-CN" sz="1600" b="0" dirty="0"/>
              <a:t> Open file scorelist_sort.txt!\n");</a:t>
            </a:r>
          </a:p>
          <a:p>
            <a:pPr>
              <a:lnSpc>
                <a:spcPct val="50000"/>
              </a:lnSpc>
              <a:spcBef>
                <a:spcPct val="40000"/>
              </a:spcBef>
              <a:buFont typeface="Wingdings" pitchFamily="2" charset="2"/>
              <a:buNone/>
            </a:pPr>
            <a:r>
              <a:rPr lang="en-US" altLang="zh-CN" sz="1600" b="0" dirty="0"/>
              <a:t>        return 1;</a:t>
            </a:r>
          </a:p>
          <a:p>
            <a:pPr>
              <a:lnSpc>
                <a:spcPct val="50000"/>
              </a:lnSpc>
              <a:spcBef>
                <a:spcPct val="40000"/>
              </a:spcBef>
              <a:buFont typeface="Wingdings" pitchFamily="2" charset="2"/>
              <a:buNone/>
            </a:pPr>
            <a:r>
              <a:rPr lang="en-US" altLang="zh-CN" sz="1600" b="0" dirty="0"/>
              <a:t>    }</a:t>
            </a:r>
          </a:p>
          <a:p>
            <a:pPr>
              <a:lnSpc>
                <a:spcPct val="50000"/>
              </a:lnSpc>
              <a:spcBef>
                <a:spcPct val="40000"/>
              </a:spcBef>
              <a:buFont typeface="Wingdings" pitchFamily="2" charset="2"/>
              <a:buNone/>
            </a:pPr>
            <a:r>
              <a:rPr lang="en-US" altLang="zh-CN" sz="1600" b="0" dirty="0"/>
              <a:t>    </a:t>
            </a:r>
            <a:r>
              <a:rPr lang="en-US" altLang="zh-CN" sz="1600" b="0" dirty="0" err="1"/>
              <a:t>fscanf</a:t>
            </a:r>
            <a:r>
              <a:rPr lang="en-US" altLang="zh-CN" sz="1600" b="0" dirty="0"/>
              <a:t>(in,"%</a:t>
            </a:r>
            <a:r>
              <a:rPr lang="en-US" altLang="zh-CN" sz="1600" b="0" dirty="0" err="1"/>
              <a:t>d",&amp;n</a:t>
            </a:r>
            <a:r>
              <a:rPr lang="en-US" altLang="zh-CN" sz="1600" b="0" dirty="0"/>
              <a:t>);</a:t>
            </a:r>
          </a:p>
          <a:p>
            <a:pPr>
              <a:lnSpc>
                <a:spcPct val="50000"/>
              </a:lnSpc>
              <a:spcBef>
                <a:spcPct val="40000"/>
              </a:spcBef>
              <a:buFont typeface="Wingdings" pitchFamily="2" charset="2"/>
              <a:buNone/>
            </a:pPr>
            <a:r>
              <a:rPr lang="en-US" altLang="zh-CN" sz="1600" b="0" dirty="0"/>
              <a:t>    for(</a:t>
            </a:r>
            <a:r>
              <a:rPr lang="en-US" altLang="zh-CN" sz="1600" b="0" dirty="0" err="1"/>
              <a:t>i</a:t>
            </a:r>
            <a:r>
              <a:rPr lang="en-US" altLang="zh-CN" sz="1600" b="0" dirty="0"/>
              <a:t>=0;i&lt;</a:t>
            </a:r>
            <a:r>
              <a:rPr lang="en-US" altLang="zh-CN" sz="1600" b="0" dirty="0" err="1"/>
              <a:t>n;i</a:t>
            </a:r>
            <a:r>
              <a:rPr lang="en-US" altLang="zh-CN" sz="1600" b="0" dirty="0"/>
              <a:t>++)</a:t>
            </a:r>
          </a:p>
          <a:p>
            <a:pPr>
              <a:lnSpc>
                <a:spcPct val="50000"/>
              </a:lnSpc>
              <a:spcBef>
                <a:spcPct val="40000"/>
              </a:spcBef>
              <a:buFont typeface="Wingdings" pitchFamily="2" charset="2"/>
              <a:buNone/>
            </a:pPr>
            <a:r>
              <a:rPr lang="en-US" altLang="zh-CN" sz="1600" b="0" dirty="0"/>
              <a:t>        </a:t>
            </a:r>
            <a:r>
              <a:rPr lang="en-US" altLang="zh-CN" sz="1600" b="0" dirty="0" err="1"/>
              <a:t>fscanf</a:t>
            </a:r>
            <a:r>
              <a:rPr lang="en-US" altLang="zh-CN" sz="1600" b="0" dirty="0"/>
              <a:t>(in, "%</a:t>
            </a:r>
            <a:r>
              <a:rPr lang="en-US" altLang="zh-CN" sz="1600" b="0" dirty="0" err="1"/>
              <a:t>d%s%d</a:t>
            </a:r>
            <a:r>
              <a:rPr lang="en-US" altLang="zh-CN" sz="1600" b="0" dirty="0"/>
              <a:t>", &amp;info[</a:t>
            </a:r>
            <a:r>
              <a:rPr lang="en-US" altLang="zh-CN" sz="1600" b="0" dirty="0" err="1"/>
              <a:t>i</a:t>
            </a:r>
            <a:r>
              <a:rPr lang="en-US" altLang="zh-CN" sz="1600" b="0" dirty="0"/>
              <a:t>].no, info[</a:t>
            </a:r>
            <a:r>
              <a:rPr lang="en-US" altLang="zh-CN" sz="1600" b="0" dirty="0" err="1"/>
              <a:t>i</a:t>
            </a:r>
            <a:r>
              <a:rPr lang="en-US" altLang="zh-CN" sz="1600" b="0" dirty="0"/>
              <a:t>].</a:t>
            </a:r>
            <a:r>
              <a:rPr lang="en-US" altLang="zh-CN" sz="1600" b="0" dirty="0" err="1"/>
              <a:t>name,&amp;info</a:t>
            </a:r>
            <a:r>
              <a:rPr lang="en-US" altLang="zh-CN" sz="1600" b="0" dirty="0"/>
              <a:t>[</a:t>
            </a:r>
            <a:r>
              <a:rPr lang="en-US" altLang="zh-CN" sz="1600" b="0" dirty="0" err="1"/>
              <a:t>i</a:t>
            </a:r>
            <a:r>
              <a:rPr lang="en-US" altLang="zh-CN" sz="1600" b="0" dirty="0"/>
              <a:t>].score);</a:t>
            </a:r>
          </a:p>
          <a:p>
            <a:pPr>
              <a:lnSpc>
                <a:spcPct val="50000"/>
              </a:lnSpc>
              <a:spcBef>
                <a:spcPct val="40000"/>
              </a:spcBef>
              <a:buFont typeface="Wingdings" pitchFamily="2" charset="2"/>
              <a:buNone/>
            </a:pPr>
            <a:r>
              <a:rPr lang="en-US" altLang="zh-CN" sz="1600" b="0" dirty="0"/>
              <a:t>    </a:t>
            </a:r>
            <a:r>
              <a:rPr lang="en-US" altLang="zh-CN" sz="1600" b="0" dirty="0" err="1"/>
              <a:t>sortbyName</a:t>
            </a:r>
            <a:r>
              <a:rPr lang="en-US" altLang="zh-CN" sz="1600" b="0" dirty="0"/>
              <a:t>(info, n);</a:t>
            </a:r>
          </a:p>
          <a:p>
            <a:pPr>
              <a:lnSpc>
                <a:spcPct val="50000"/>
              </a:lnSpc>
              <a:spcBef>
                <a:spcPct val="40000"/>
              </a:spcBef>
              <a:buFont typeface="Wingdings" pitchFamily="2" charset="2"/>
              <a:buNone/>
            </a:pPr>
            <a:r>
              <a:rPr lang="en-US" altLang="zh-CN" sz="1600" b="0" dirty="0"/>
              <a:t>    print(out, info, n);</a:t>
            </a:r>
          </a:p>
          <a:p>
            <a:pPr>
              <a:lnSpc>
                <a:spcPct val="50000"/>
              </a:lnSpc>
              <a:spcBef>
                <a:spcPct val="40000"/>
              </a:spcBef>
              <a:buFont typeface="Wingdings" pitchFamily="2" charset="2"/>
              <a:buNone/>
            </a:pPr>
            <a:r>
              <a:rPr lang="en-US" altLang="zh-CN" sz="1600" b="0" dirty="0"/>
              <a:t>    </a:t>
            </a:r>
            <a:r>
              <a:rPr lang="en-US" altLang="zh-CN" sz="1600" b="0" dirty="0" err="1"/>
              <a:t>sortbyScore</a:t>
            </a:r>
            <a:r>
              <a:rPr lang="en-US" altLang="zh-CN" sz="1600" b="0" dirty="0"/>
              <a:t>(info, n);</a:t>
            </a:r>
          </a:p>
          <a:p>
            <a:pPr>
              <a:lnSpc>
                <a:spcPct val="50000"/>
              </a:lnSpc>
              <a:spcBef>
                <a:spcPct val="40000"/>
              </a:spcBef>
              <a:buFont typeface="Wingdings" pitchFamily="2" charset="2"/>
              <a:buNone/>
            </a:pPr>
            <a:r>
              <a:rPr lang="en-US" altLang="zh-CN" sz="1600" b="0" dirty="0"/>
              <a:t>    print(</a:t>
            </a:r>
            <a:r>
              <a:rPr lang="en-US" altLang="zh-CN" sz="1600" b="0" dirty="0" err="1"/>
              <a:t>out,info</a:t>
            </a:r>
            <a:r>
              <a:rPr lang="en-US" altLang="zh-CN" sz="1600" b="0" dirty="0"/>
              <a:t>, n);</a:t>
            </a:r>
          </a:p>
          <a:p>
            <a:pPr>
              <a:lnSpc>
                <a:spcPct val="50000"/>
              </a:lnSpc>
              <a:spcBef>
                <a:spcPct val="40000"/>
              </a:spcBef>
              <a:buFont typeface="Wingdings" pitchFamily="2" charset="2"/>
              <a:buNone/>
            </a:pPr>
            <a:r>
              <a:rPr lang="en-US" altLang="zh-CN" sz="1600" b="0" dirty="0"/>
              <a:t>    </a:t>
            </a:r>
            <a:r>
              <a:rPr lang="en-US" altLang="zh-CN" sz="1600" b="0" dirty="0" err="1"/>
              <a:t>fclose</a:t>
            </a:r>
            <a:r>
              <a:rPr lang="en-US" altLang="zh-CN" sz="1600" b="0" dirty="0"/>
              <a:t>(in);</a:t>
            </a:r>
          </a:p>
          <a:p>
            <a:pPr>
              <a:lnSpc>
                <a:spcPct val="50000"/>
              </a:lnSpc>
              <a:spcBef>
                <a:spcPct val="40000"/>
              </a:spcBef>
              <a:buFont typeface="Wingdings" pitchFamily="2" charset="2"/>
              <a:buNone/>
            </a:pPr>
            <a:r>
              <a:rPr lang="en-US" altLang="zh-CN" sz="1600" b="0" dirty="0"/>
              <a:t>    </a:t>
            </a:r>
            <a:r>
              <a:rPr lang="en-US" altLang="zh-CN" sz="1600" b="0" dirty="0" err="1"/>
              <a:t>fclose</a:t>
            </a:r>
            <a:r>
              <a:rPr lang="en-US" altLang="zh-CN" sz="1600" b="0" dirty="0"/>
              <a:t>(out);</a:t>
            </a:r>
          </a:p>
          <a:p>
            <a:pPr>
              <a:lnSpc>
                <a:spcPct val="50000"/>
              </a:lnSpc>
              <a:spcBef>
                <a:spcPct val="40000"/>
              </a:spcBef>
              <a:buFont typeface="Wingdings" pitchFamily="2" charset="2"/>
              <a:buNone/>
            </a:pPr>
            <a:r>
              <a:rPr lang="en-US" altLang="zh-CN" sz="1600" b="0" dirty="0"/>
              <a:t>    return 0;</a:t>
            </a:r>
          </a:p>
          <a:p>
            <a:pPr>
              <a:lnSpc>
                <a:spcPct val="50000"/>
              </a:lnSpc>
              <a:spcBef>
                <a:spcPct val="40000"/>
              </a:spcBef>
              <a:buFont typeface="Wingdings" pitchFamily="2" charset="2"/>
              <a:buNone/>
            </a:pPr>
            <a:r>
              <a:rPr lang="en-US" altLang="zh-CN" sz="1600" b="0" dirty="0"/>
              <a:t>}</a:t>
            </a:r>
          </a:p>
        </p:txBody>
      </p:sp>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A*</a:t>
            </a:r>
            <a:r>
              <a:rPr lang="zh-CN" altLang="en-US" dirty="0">
                <a:ea typeface="宋体" pitchFamily="2" charset="-122"/>
              </a:rPr>
              <a:t>：代码实现（续）</a:t>
            </a:r>
          </a:p>
        </p:txBody>
      </p:sp>
      <p:sp>
        <p:nvSpPr>
          <p:cNvPr id="106501" name="Rectangle 3"/>
          <p:cNvSpPr>
            <a:spLocks noGrp="1" noChangeArrowheads="1"/>
          </p:cNvSpPr>
          <p:nvPr>
            <p:ph idx="1"/>
          </p:nvPr>
        </p:nvSpPr>
        <p:spPr>
          <a:xfrm>
            <a:off x="838199" y="1196976"/>
            <a:ext cx="4970463" cy="4968875"/>
          </a:xfrm>
        </p:spPr>
        <p:txBody>
          <a:bodyPr/>
          <a:lstStyle/>
          <a:p>
            <a:pPr>
              <a:lnSpc>
                <a:spcPct val="50000"/>
              </a:lnSpc>
              <a:spcBef>
                <a:spcPct val="40000"/>
              </a:spcBef>
              <a:buFont typeface="Wingdings" pitchFamily="2" charset="2"/>
              <a:buNone/>
            </a:pPr>
            <a:r>
              <a:rPr lang="en-US" altLang="zh-CN" sz="1600" b="0" dirty="0">
                <a:ea typeface="宋体" pitchFamily="2" charset="-122"/>
              </a:rPr>
              <a:t>void </a:t>
            </a:r>
            <a:r>
              <a:rPr lang="en-US" altLang="zh-CN" sz="1600" b="0" dirty="0" err="1">
                <a:ea typeface="宋体" pitchFamily="2" charset="-122"/>
              </a:rPr>
              <a:t>sortbyName</a:t>
            </a:r>
            <a:r>
              <a:rPr lang="en-US" altLang="zh-CN" sz="1600" b="0" dirty="0">
                <a:ea typeface="宋体" pitchFamily="2" charset="-122"/>
              </a:rPr>
              <a:t>(struct Student array[], int n)</a:t>
            </a:r>
          </a:p>
          <a:p>
            <a:pPr>
              <a:lnSpc>
                <a:spcPct val="50000"/>
              </a:lnSpc>
              <a:spcBef>
                <a:spcPct val="40000"/>
              </a:spcBef>
              <a:buFont typeface="Wingdings" pitchFamily="2" charset="2"/>
              <a:buNone/>
            </a:pPr>
            <a:r>
              <a:rPr lang="en-US" altLang="zh-CN" sz="1600" b="0" dirty="0">
                <a:ea typeface="宋体" pitchFamily="2" charset="-122"/>
              </a:rPr>
              <a:t>{</a:t>
            </a:r>
          </a:p>
          <a:p>
            <a:pPr>
              <a:lnSpc>
                <a:spcPct val="50000"/>
              </a:lnSpc>
              <a:spcBef>
                <a:spcPct val="40000"/>
              </a:spcBef>
              <a:buFont typeface="Wingdings" pitchFamily="2" charset="2"/>
              <a:buNone/>
            </a:pPr>
            <a:r>
              <a:rPr lang="en-US" altLang="zh-CN" sz="1600" b="0" dirty="0">
                <a:ea typeface="宋体" pitchFamily="2" charset="-122"/>
              </a:rPr>
              <a:t>    int </a:t>
            </a:r>
            <a:r>
              <a:rPr lang="en-US" altLang="zh-CN" sz="1600" b="0" dirty="0" err="1">
                <a:ea typeface="宋体" pitchFamily="2" charset="-122"/>
              </a:rPr>
              <a:t>i</a:t>
            </a:r>
            <a:r>
              <a:rPr lang="en-US" altLang="zh-CN" sz="1600" b="0" dirty="0">
                <a:ea typeface="宋体" pitchFamily="2" charset="-122"/>
              </a:rPr>
              <a:t>, j;</a:t>
            </a:r>
          </a:p>
          <a:p>
            <a:pPr>
              <a:lnSpc>
                <a:spcPct val="50000"/>
              </a:lnSpc>
              <a:spcBef>
                <a:spcPct val="40000"/>
              </a:spcBef>
              <a:buFont typeface="Wingdings" pitchFamily="2" charset="2"/>
              <a:buNone/>
            </a:pPr>
            <a:r>
              <a:rPr lang="en-US" altLang="zh-CN" sz="1600" b="0" dirty="0">
                <a:ea typeface="宋体" pitchFamily="2" charset="-122"/>
              </a:rPr>
              <a:t>    struct Student </a:t>
            </a:r>
            <a:r>
              <a:rPr lang="en-US" altLang="zh-CN" sz="1600" b="0" dirty="0" err="1">
                <a:ea typeface="宋体" pitchFamily="2" charset="-122"/>
              </a:rPr>
              <a:t>tmp</a:t>
            </a:r>
            <a:r>
              <a:rPr lang="en-US" altLang="zh-CN" sz="1600" b="0" dirty="0">
                <a:ea typeface="宋体" pitchFamily="2" charset="-122"/>
              </a:rPr>
              <a:t>;</a:t>
            </a:r>
          </a:p>
          <a:p>
            <a:pPr>
              <a:lnSpc>
                <a:spcPct val="50000"/>
              </a:lnSpc>
              <a:spcBef>
                <a:spcPct val="40000"/>
              </a:spcBef>
              <a:buFont typeface="Wingdings" pitchFamily="2" charset="2"/>
              <a:buNone/>
            </a:pPr>
            <a:r>
              <a:rPr lang="en-US" altLang="zh-CN" sz="1600" b="0" dirty="0">
                <a:ea typeface="宋体" pitchFamily="2" charset="-122"/>
              </a:rPr>
              <a:t>    for(</a:t>
            </a:r>
            <a:r>
              <a:rPr lang="en-US" altLang="zh-CN" sz="1600" b="0" dirty="0" err="1">
                <a:ea typeface="宋体" pitchFamily="2" charset="-122"/>
              </a:rPr>
              <a:t>i</a:t>
            </a:r>
            <a:r>
              <a:rPr lang="en-US" altLang="zh-CN" sz="1600" b="0" dirty="0">
                <a:ea typeface="宋体" pitchFamily="2" charset="-122"/>
              </a:rPr>
              <a:t>=0; </a:t>
            </a:r>
            <a:r>
              <a:rPr lang="en-US" altLang="zh-CN" sz="1600" b="0" dirty="0" err="1">
                <a:ea typeface="宋体" pitchFamily="2" charset="-122"/>
              </a:rPr>
              <a:t>i</a:t>
            </a:r>
            <a:r>
              <a:rPr lang="en-US" altLang="zh-CN" sz="1600" b="0" dirty="0">
                <a:ea typeface="宋体" pitchFamily="2" charset="-122"/>
              </a:rPr>
              <a:t>&lt;n; </a:t>
            </a:r>
            <a:r>
              <a:rPr lang="en-US" altLang="zh-CN" sz="1600" b="0" dirty="0" err="1">
                <a:ea typeface="宋体" pitchFamily="2" charset="-122"/>
              </a:rPr>
              <a:t>i</a:t>
            </a:r>
            <a:r>
              <a:rPr lang="en-US" altLang="zh-CN" sz="1600" b="0" dirty="0">
                <a:ea typeface="宋体" pitchFamily="2" charset="-122"/>
              </a:rPr>
              <a:t>++)</a:t>
            </a:r>
          </a:p>
          <a:p>
            <a:pPr>
              <a:lnSpc>
                <a:spcPct val="50000"/>
              </a:lnSpc>
              <a:spcBef>
                <a:spcPct val="40000"/>
              </a:spcBef>
              <a:buFont typeface="Wingdings" pitchFamily="2" charset="2"/>
              <a:buNone/>
            </a:pPr>
            <a:r>
              <a:rPr lang="en-US" altLang="zh-CN" sz="1600" b="0" dirty="0">
                <a:ea typeface="宋体" pitchFamily="2" charset="-122"/>
              </a:rPr>
              <a:t>        for(j=</a:t>
            </a:r>
            <a:r>
              <a:rPr lang="en-US" altLang="zh-CN" sz="1600" b="0" dirty="0" err="1">
                <a:ea typeface="宋体" pitchFamily="2" charset="-122"/>
              </a:rPr>
              <a:t>i</a:t>
            </a:r>
            <a:r>
              <a:rPr lang="en-US" altLang="zh-CN" sz="1600" b="0" dirty="0">
                <a:ea typeface="宋体" pitchFamily="2" charset="-122"/>
              </a:rPr>
              <a:t>; j&lt;n; </a:t>
            </a:r>
            <a:r>
              <a:rPr lang="en-US" altLang="zh-CN" sz="1600" b="0" dirty="0" err="1">
                <a:ea typeface="宋体" pitchFamily="2" charset="-122"/>
              </a:rPr>
              <a:t>j++</a:t>
            </a:r>
            <a:r>
              <a:rPr lang="en-US" altLang="zh-CN" sz="1600" b="0" dirty="0">
                <a:ea typeface="宋体" pitchFamily="2" charset="-122"/>
              </a:rPr>
              <a:t>){</a:t>
            </a:r>
          </a:p>
          <a:p>
            <a:pPr>
              <a:lnSpc>
                <a:spcPct val="50000"/>
              </a:lnSpc>
              <a:spcBef>
                <a:spcPct val="40000"/>
              </a:spcBef>
              <a:buFont typeface="Wingdings" pitchFamily="2" charset="2"/>
              <a:buNone/>
            </a:pPr>
            <a:r>
              <a:rPr lang="en-US" altLang="zh-CN" sz="1600" b="0" dirty="0">
                <a:ea typeface="宋体" pitchFamily="2" charset="-122"/>
              </a:rPr>
              <a:t>            </a:t>
            </a:r>
            <a:r>
              <a:rPr lang="en-US" altLang="zh-CN" sz="1600" dirty="0">
                <a:solidFill>
                  <a:srgbClr val="0033CC"/>
                </a:solidFill>
                <a:ea typeface="宋体" pitchFamily="2" charset="-122"/>
              </a:rPr>
              <a:t>if(</a:t>
            </a:r>
            <a:r>
              <a:rPr lang="en-US" altLang="zh-CN" sz="1600" dirty="0" err="1">
                <a:solidFill>
                  <a:srgbClr val="0033CC"/>
                </a:solidFill>
                <a:ea typeface="宋体" pitchFamily="2" charset="-122"/>
              </a:rPr>
              <a:t>strcmp</a:t>
            </a:r>
            <a:r>
              <a:rPr lang="en-US" altLang="zh-CN" sz="1600" dirty="0">
                <a:solidFill>
                  <a:srgbClr val="0033CC"/>
                </a:solidFill>
                <a:ea typeface="宋体" pitchFamily="2" charset="-122"/>
              </a:rPr>
              <a:t>(array[</a:t>
            </a:r>
            <a:r>
              <a:rPr lang="en-US" altLang="zh-CN" sz="1600" dirty="0" err="1">
                <a:solidFill>
                  <a:srgbClr val="0033CC"/>
                </a:solidFill>
                <a:ea typeface="宋体" pitchFamily="2" charset="-122"/>
              </a:rPr>
              <a:t>i</a:t>
            </a:r>
            <a:r>
              <a:rPr lang="en-US" altLang="zh-CN" sz="1600" dirty="0">
                <a:solidFill>
                  <a:srgbClr val="0033CC"/>
                </a:solidFill>
                <a:ea typeface="宋体" pitchFamily="2" charset="-122"/>
              </a:rPr>
              <a:t>].</a:t>
            </a:r>
            <a:r>
              <a:rPr lang="en-US" altLang="zh-CN" sz="1600" dirty="0" err="1">
                <a:solidFill>
                  <a:srgbClr val="0033CC"/>
                </a:solidFill>
                <a:ea typeface="宋体" pitchFamily="2" charset="-122"/>
              </a:rPr>
              <a:t>name,array</a:t>
            </a:r>
            <a:r>
              <a:rPr lang="en-US" altLang="zh-CN" sz="1600" dirty="0">
                <a:solidFill>
                  <a:srgbClr val="0033CC"/>
                </a:solidFill>
                <a:ea typeface="宋体" pitchFamily="2" charset="-122"/>
              </a:rPr>
              <a:t>[j].name)&gt;0){</a:t>
            </a:r>
          </a:p>
          <a:p>
            <a:pPr>
              <a:lnSpc>
                <a:spcPct val="50000"/>
              </a:lnSpc>
              <a:spcBef>
                <a:spcPct val="40000"/>
              </a:spcBef>
              <a:buFont typeface="Wingdings" pitchFamily="2" charset="2"/>
              <a:buNone/>
            </a:pPr>
            <a:r>
              <a:rPr lang="en-US" altLang="zh-CN" sz="1600" b="0" dirty="0">
                <a:ea typeface="宋体" pitchFamily="2" charset="-122"/>
              </a:rPr>
              <a:t>              </a:t>
            </a:r>
            <a:r>
              <a:rPr lang="en-US" altLang="zh-CN" sz="1600" b="0" dirty="0" err="1">
                <a:ea typeface="宋体" pitchFamily="2" charset="-122"/>
              </a:rPr>
              <a:t>tmp</a:t>
            </a:r>
            <a:r>
              <a:rPr lang="en-US" altLang="zh-CN" sz="1600" b="0" dirty="0">
                <a:ea typeface="宋体" pitchFamily="2" charset="-122"/>
              </a:rPr>
              <a:t> = array[</a:t>
            </a:r>
            <a:r>
              <a:rPr lang="en-US" altLang="zh-CN" sz="1600" b="0" dirty="0" err="1">
                <a:ea typeface="宋体" pitchFamily="2" charset="-122"/>
              </a:rPr>
              <a:t>i</a:t>
            </a:r>
            <a:r>
              <a:rPr lang="en-US" altLang="zh-CN" sz="1600" b="0" dirty="0">
                <a:ea typeface="宋体" pitchFamily="2" charset="-122"/>
              </a:rPr>
              <a:t>];</a:t>
            </a:r>
          </a:p>
          <a:p>
            <a:pPr>
              <a:lnSpc>
                <a:spcPct val="50000"/>
              </a:lnSpc>
              <a:spcBef>
                <a:spcPct val="40000"/>
              </a:spcBef>
              <a:buFont typeface="Wingdings" pitchFamily="2" charset="2"/>
              <a:buNone/>
            </a:pPr>
            <a:r>
              <a:rPr lang="en-US" altLang="zh-CN" sz="1600" b="0" dirty="0">
                <a:ea typeface="宋体" pitchFamily="2" charset="-122"/>
              </a:rPr>
              <a:t>	          array[</a:t>
            </a:r>
            <a:r>
              <a:rPr lang="en-US" altLang="zh-CN" sz="1600" b="0" dirty="0" err="1">
                <a:ea typeface="宋体" pitchFamily="2" charset="-122"/>
              </a:rPr>
              <a:t>i</a:t>
            </a:r>
            <a:r>
              <a:rPr lang="en-US" altLang="zh-CN" sz="1600" b="0" dirty="0">
                <a:ea typeface="宋体" pitchFamily="2" charset="-122"/>
              </a:rPr>
              <a:t>] = array[j];</a:t>
            </a:r>
          </a:p>
          <a:p>
            <a:pPr>
              <a:lnSpc>
                <a:spcPct val="50000"/>
              </a:lnSpc>
              <a:spcBef>
                <a:spcPct val="40000"/>
              </a:spcBef>
              <a:buFont typeface="Wingdings" pitchFamily="2" charset="2"/>
              <a:buNone/>
            </a:pPr>
            <a:r>
              <a:rPr lang="en-US" altLang="zh-CN" sz="1600" b="0" dirty="0">
                <a:ea typeface="宋体" pitchFamily="2" charset="-122"/>
              </a:rPr>
              <a:t>              array[j] = </a:t>
            </a:r>
            <a:r>
              <a:rPr lang="en-US" altLang="zh-CN" sz="1600" b="0" dirty="0" err="1">
                <a:ea typeface="宋体" pitchFamily="2" charset="-122"/>
              </a:rPr>
              <a:t>tmp</a:t>
            </a:r>
            <a:r>
              <a:rPr lang="en-US" altLang="zh-CN" sz="1600" b="0" dirty="0">
                <a:ea typeface="宋体" pitchFamily="2" charset="-122"/>
              </a:rPr>
              <a:t>;</a:t>
            </a:r>
          </a:p>
          <a:p>
            <a:pPr>
              <a:lnSpc>
                <a:spcPct val="50000"/>
              </a:lnSpc>
              <a:spcBef>
                <a:spcPct val="40000"/>
              </a:spcBef>
              <a:buFont typeface="Wingdings" pitchFamily="2" charset="2"/>
              <a:buNone/>
            </a:pPr>
            <a:r>
              <a:rPr lang="en-US" altLang="zh-CN" sz="1600" b="0" dirty="0">
                <a:ea typeface="宋体" pitchFamily="2" charset="-122"/>
              </a:rPr>
              <a:t>            }</a:t>
            </a:r>
          </a:p>
          <a:p>
            <a:pPr>
              <a:lnSpc>
                <a:spcPct val="50000"/>
              </a:lnSpc>
              <a:spcBef>
                <a:spcPct val="40000"/>
              </a:spcBef>
              <a:buFont typeface="Wingdings" pitchFamily="2" charset="2"/>
              <a:buNone/>
            </a:pPr>
            <a:r>
              <a:rPr lang="en-US" altLang="zh-CN" sz="1600" b="0" dirty="0">
                <a:ea typeface="宋体" pitchFamily="2" charset="-122"/>
              </a:rPr>
              <a:t>        }</a:t>
            </a:r>
          </a:p>
          <a:p>
            <a:pPr>
              <a:lnSpc>
                <a:spcPct val="50000"/>
              </a:lnSpc>
              <a:spcBef>
                <a:spcPct val="40000"/>
              </a:spcBef>
              <a:buFont typeface="Wingdings" pitchFamily="2" charset="2"/>
              <a:buNone/>
            </a:pPr>
            <a:r>
              <a:rPr lang="en-US" altLang="zh-CN" sz="1600" b="0" dirty="0">
                <a:ea typeface="宋体" pitchFamily="2" charset="-122"/>
              </a:rPr>
              <a:t>}</a:t>
            </a:r>
          </a:p>
          <a:p>
            <a:pPr>
              <a:lnSpc>
                <a:spcPct val="50000"/>
              </a:lnSpc>
              <a:spcBef>
                <a:spcPct val="40000"/>
              </a:spcBef>
              <a:buFont typeface="Wingdings" pitchFamily="2" charset="2"/>
              <a:buNone/>
            </a:pPr>
            <a:endParaRPr lang="en-US" altLang="zh-CN" sz="1600" b="0" dirty="0">
              <a:ea typeface="宋体" pitchFamily="2" charset="-122"/>
            </a:endParaRPr>
          </a:p>
        </p:txBody>
      </p:sp>
      <p:sp>
        <p:nvSpPr>
          <p:cNvPr id="106498" name="页脚占位符 3"/>
          <p:cNvSpPr>
            <a:spLocks noGrp="1"/>
          </p:cNvSpPr>
          <p:nvPr>
            <p:ph type="ftr" sz="quarter" idx="11"/>
          </p:nvPr>
        </p:nvSpPr>
        <p:spPr>
          <a:noFill/>
        </p:spPr>
        <p:txBody>
          <a:bodyPr/>
          <a:lstStyle/>
          <a:p>
            <a:r>
              <a:rPr lang="en-US" altLang="zh-CN"/>
              <a:t>构造类型 – 数组和指针</a:t>
            </a:r>
          </a:p>
        </p:txBody>
      </p:sp>
      <p:sp>
        <p:nvSpPr>
          <p:cNvPr id="106499" name="灯片编号占位符 4"/>
          <p:cNvSpPr>
            <a:spLocks noGrp="1"/>
          </p:cNvSpPr>
          <p:nvPr>
            <p:ph type="sldNum" sz="quarter" idx="12"/>
          </p:nvPr>
        </p:nvSpPr>
        <p:spPr>
          <a:noFill/>
        </p:spPr>
        <p:txBody>
          <a:bodyPr/>
          <a:lstStyle/>
          <a:p>
            <a:fld id="{C45A6E3D-5667-47CA-944D-9AAFCF152A00}" type="slidenum">
              <a:rPr lang="en-US" altLang="zh-CN" smtClean="0"/>
              <a:pPr/>
              <a:t>128</a:t>
            </a:fld>
            <a:endParaRPr lang="en-US" altLang="zh-CN"/>
          </a:p>
        </p:txBody>
      </p:sp>
      <p:sp>
        <p:nvSpPr>
          <p:cNvPr id="106502" name="TextBox 5"/>
          <p:cNvSpPr txBox="1">
            <a:spLocks noChangeArrowheads="1"/>
          </p:cNvSpPr>
          <p:nvPr/>
        </p:nvSpPr>
        <p:spPr bwMode="auto">
          <a:xfrm>
            <a:off x="6383338" y="1196976"/>
            <a:ext cx="4465712" cy="3275013"/>
          </a:xfrm>
          <a:prstGeom prst="rect">
            <a:avLst/>
          </a:prstGeom>
          <a:noFill/>
          <a:ln w="9525">
            <a:noFill/>
            <a:miter lim="800000"/>
            <a:headEnd/>
            <a:tailEnd/>
          </a:ln>
        </p:spPr>
        <p:txBody>
          <a:bodyPr wrap="square">
            <a:spAutoFit/>
          </a:bodyPr>
          <a:lstStyle/>
          <a:p>
            <a:pPr>
              <a:lnSpc>
                <a:spcPct val="50000"/>
              </a:lnSpc>
              <a:spcBef>
                <a:spcPct val="40000"/>
              </a:spcBef>
              <a:buFont typeface="Wingdings" pitchFamily="2" charset="2"/>
              <a:buNone/>
            </a:pPr>
            <a:r>
              <a:rPr lang="en-US" altLang="zh-CN" sz="1600" b="0" dirty="0"/>
              <a:t>void </a:t>
            </a:r>
            <a:r>
              <a:rPr lang="en-US" altLang="zh-CN" sz="1600" b="0" dirty="0" err="1"/>
              <a:t>sortbyScore</a:t>
            </a:r>
            <a:r>
              <a:rPr lang="en-US" altLang="zh-CN" sz="1600" b="0" dirty="0"/>
              <a:t>(struct Student array[], int n)</a:t>
            </a:r>
          </a:p>
          <a:p>
            <a:pPr>
              <a:lnSpc>
                <a:spcPct val="50000"/>
              </a:lnSpc>
              <a:spcBef>
                <a:spcPct val="40000"/>
              </a:spcBef>
              <a:buFont typeface="Wingdings" pitchFamily="2" charset="2"/>
              <a:buNone/>
            </a:pPr>
            <a:r>
              <a:rPr lang="en-US" altLang="zh-CN" sz="1600" b="0" dirty="0"/>
              <a:t>{</a:t>
            </a:r>
          </a:p>
          <a:p>
            <a:pPr>
              <a:lnSpc>
                <a:spcPct val="50000"/>
              </a:lnSpc>
              <a:spcBef>
                <a:spcPct val="40000"/>
              </a:spcBef>
              <a:buFont typeface="Wingdings" pitchFamily="2" charset="2"/>
              <a:buNone/>
            </a:pPr>
            <a:r>
              <a:rPr lang="en-US" altLang="zh-CN" sz="1600" b="0" dirty="0"/>
              <a:t>    int </a:t>
            </a:r>
            <a:r>
              <a:rPr lang="en-US" altLang="zh-CN" sz="1600" b="0" dirty="0" err="1"/>
              <a:t>i</a:t>
            </a:r>
            <a:r>
              <a:rPr lang="en-US" altLang="zh-CN" sz="1600" b="0" dirty="0"/>
              <a:t>, j;</a:t>
            </a:r>
          </a:p>
          <a:p>
            <a:pPr>
              <a:lnSpc>
                <a:spcPct val="50000"/>
              </a:lnSpc>
              <a:spcBef>
                <a:spcPct val="40000"/>
              </a:spcBef>
              <a:buFont typeface="Wingdings" pitchFamily="2" charset="2"/>
              <a:buNone/>
            </a:pPr>
            <a:r>
              <a:rPr lang="en-US" altLang="zh-CN" sz="1600" b="0" dirty="0"/>
              <a:t>    struct Student </a:t>
            </a:r>
            <a:r>
              <a:rPr lang="en-US" altLang="zh-CN" sz="1600" b="0" dirty="0" err="1"/>
              <a:t>tmp</a:t>
            </a:r>
            <a:r>
              <a:rPr lang="en-US" altLang="zh-CN" sz="1600" b="0" dirty="0"/>
              <a:t>;</a:t>
            </a:r>
          </a:p>
          <a:p>
            <a:pPr>
              <a:lnSpc>
                <a:spcPct val="50000"/>
              </a:lnSpc>
              <a:spcBef>
                <a:spcPct val="40000"/>
              </a:spcBef>
              <a:buFont typeface="Wingdings" pitchFamily="2" charset="2"/>
              <a:buNone/>
            </a:pPr>
            <a:r>
              <a:rPr lang="en-US" altLang="zh-CN" sz="1600" b="0" dirty="0"/>
              <a:t>    for(</a:t>
            </a:r>
            <a:r>
              <a:rPr lang="en-US" altLang="zh-CN" sz="1600" b="0" dirty="0" err="1"/>
              <a:t>i</a:t>
            </a:r>
            <a:r>
              <a:rPr lang="en-US" altLang="zh-CN" sz="1600" b="0" dirty="0"/>
              <a:t>=0; </a:t>
            </a:r>
            <a:r>
              <a:rPr lang="en-US" altLang="zh-CN" sz="1600" b="0" dirty="0" err="1"/>
              <a:t>i</a:t>
            </a:r>
            <a:r>
              <a:rPr lang="en-US" altLang="zh-CN" sz="1600" b="0" dirty="0"/>
              <a:t>&lt;n; </a:t>
            </a:r>
            <a:r>
              <a:rPr lang="en-US" altLang="zh-CN" sz="1600" b="0" dirty="0" err="1"/>
              <a:t>i</a:t>
            </a:r>
            <a:r>
              <a:rPr lang="en-US" altLang="zh-CN" sz="1600" b="0" dirty="0"/>
              <a:t>++)</a:t>
            </a:r>
          </a:p>
          <a:p>
            <a:pPr>
              <a:lnSpc>
                <a:spcPct val="50000"/>
              </a:lnSpc>
              <a:spcBef>
                <a:spcPct val="40000"/>
              </a:spcBef>
              <a:buFont typeface="Wingdings" pitchFamily="2" charset="2"/>
              <a:buNone/>
            </a:pPr>
            <a:r>
              <a:rPr lang="en-US" altLang="zh-CN" sz="1600" b="0" dirty="0"/>
              <a:t>        for(j=</a:t>
            </a:r>
            <a:r>
              <a:rPr lang="en-US" altLang="zh-CN" sz="1600" b="0" dirty="0" err="1"/>
              <a:t>i</a:t>
            </a:r>
            <a:r>
              <a:rPr lang="en-US" altLang="zh-CN" sz="1600" b="0" dirty="0"/>
              <a:t>; j&lt;n; </a:t>
            </a:r>
            <a:r>
              <a:rPr lang="en-US" altLang="zh-CN" sz="1600" b="0" dirty="0" err="1"/>
              <a:t>j++</a:t>
            </a:r>
            <a:r>
              <a:rPr lang="en-US" altLang="zh-CN" sz="1600" b="0" dirty="0"/>
              <a:t>){</a:t>
            </a:r>
          </a:p>
          <a:p>
            <a:pPr>
              <a:lnSpc>
                <a:spcPct val="50000"/>
              </a:lnSpc>
              <a:spcBef>
                <a:spcPct val="40000"/>
              </a:spcBef>
              <a:buFont typeface="Wingdings" pitchFamily="2" charset="2"/>
              <a:buNone/>
            </a:pPr>
            <a:r>
              <a:rPr lang="en-US" altLang="zh-CN" sz="1600" b="0" dirty="0"/>
              <a:t>            </a:t>
            </a:r>
            <a:r>
              <a:rPr lang="en-US" altLang="zh-CN" sz="1600" dirty="0">
                <a:solidFill>
                  <a:srgbClr val="0033CC"/>
                </a:solidFill>
              </a:rPr>
              <a:t>if(array[</a:t>
            </a:r>
            <a:r>
              <a:rPr lang="en-US" altLang="zh-CN" sz="1600" dirty="0" err="1">
                <a:solidFill>
                  <a:srgbClr val="0033CC"/>
                </a:solidFill>
              </a:rPr>
              <a:t>i</a:t>
            </a:r>
            <a:r>
              <a:rPr lang="en-US" altLang="zh-CN" sz="1600" dirty="0">
                <a:solidFill>
                  <a:srgbClr val="0033CC"/>
                </a:solidFill>
              </a:rPr>
              <a:t>].score &lt; array[j].score){</a:t>
            </a:r>
          </a:p>
          <a:p>
            <a:pPr>
              <a:lnSpc>
                <a:spcPct val="50000"/>
              </a:lnSpc>
              <a:spcBef>
                <a:spcPct val="40000"/>
              </a:spcBef>
              <a:buFont typeface="Wingdings" pitchFamily="2" charset="2"/>
              <a:buNone/>
            </a:pPr>
            <a:r>
              <a:rPr lang="en-US" altLang="zh-CN" sz="1600" b="0" dirty="0"/>
              <a:t>                </a:t>
            </a:r>
            <a:r>
              <a:rPr lang="en-US" altLang="zh-CN" sz="1600" b="0" dirty="0" err="1"/>
              <a:t>tmp</a:t>
            </a:r>
            <a:r>
              <a:rPr lang="en-US" altLang="zh-CN" sz="1600" b="0" dirty="0"/>
              <a:t> = array[</a:t>
            </a:r>
            <a:r>
              <a:rPr lang="en-US" altLang="zh-CN" sz="1600" b="0" dirty="0" err="1"/>
              <a:t>i</a:t>
            </a:r>
            <a:r>
              <a:rPr lang="en-US" altLang="zh-CN" sz="1600" b="0" dirty="0"/>
              <a:t>];</a:t>
            </a:r>
          </a:p>
          <a:p>
            <a:pPr>
              <a:lnSpc>
                <a:spcPct val="50000"/>
              </a:lnSpc>
              <a:spcBef>
                <a:spcPct val="40000"/>
              </a:spcBef>
              <a:buFont typeface="Wingdings" pitchFamily="2" charset="2"/>
              <a:buNone/>
            </a:pPr>
            <a:r>
              <a:rPr lang="en-US" altLang="zh-CN" sz="1600" b="0" dirty="0"/>
              <a:t>	array[</a:t>
            </a:r>
            <a:r>
              <a:rPr lang="en-US" altLang="zh-CN" sz="1600" b="0" dirty="0" err="1"/>
              <a:t>i</a:t>
            </a:r>
            <a:r>
              <a:rPr lang="en-US" altLang="zh-CN" sz="1600" b="0" dirty="0"/>
              <a:t>] = array[j];</a:t>
            </a:r>
          </a:p>
          <a:p>
            <a:pPr>
              <a:lnSpc>
                <a:spcPct val="50000"/>
              </a:lnSpc>
              <a:spcBef>
                <a:spcPct val="40000"/>
              </a:spcBef>
              <a:buFont typeface="Wingdings" pitchFamily="2" charset="2"/>
              <a:buNone/>
            </a:pPr>
            <a:r>
              <a:rPr lang="en-US" altLang="zh-CN" sz="1600" b="0" dirty="0"/>
              <a:t>                array[j] = </a:t>
            </a:r>
            <a:r>
              <a:rPr lang="en-US" altLang="zh-CN" sz="1600" b="0" dirty="0" err="1"/>
              <a:t>tmp</a:t>
            </a:r>
            <a:r>
              <a:rPr lang="en-US" altLang="zh-CN" sz="1600" b="0" dirty="0"/>
              <a:t>;</a:t>
            </a:r>
          </a:p>
          <a:p>
            <a:pPr>
              <a:lnSpc>
                <a:spcPct val="50000"/>
              </a:lnSpc>
              <a:spcBef>
                <a:spcPct val="40000"/>
              </a:spcBef>
              <a:buFont typeface="Wingdings" pitchFamily="2" charset="2"/>
              <a:buNone/>
            </a:pPr>
            <a:r>
              <a:rPr lang="en-US" altLang="zh-CN" sz="1600" b="0" dirty="0"/>
              <a:t>            }</a:t>
            </a:r>
          </a:p>
          <a:p>
            <a:pPr>
              <a:lnSpc>
                <a:spcPct val="50000"/>
              </a:lnSpc>
              <a:spcBef>
                <a:spcPct val="40000"/>
              </a:spcBef>
              <a:buFont typeface="Wingdings" pitchFamily="2" charset="2"/>
              <a:buNone/>
            </a:pPr>
            <a:r>
              <a:rPr lang="en-US" altLang="zh-CN" sz="1600" b="0" dirty="0"/>
              <a:t>        }</a:t>
            </a:r>
          </a:p>
          <a:p>
            <a:pPr>
              <a:lnSpc>
                <a:spcPct val="50000"/>
              </a:lnSpc>
              <a:spcBef>
                <a:spcPct val="40000"/>
              </a:spcBef>
              <a:buFont typeface="Wingdings" pitchFamily="2" charset="2"/>
              <a:buNone/>
            </a:pPr>
            <a:r>
              <a:rPr lang="en-US" altLang="zh-CN" sz="1600" b="0" dirty="0"/>
              <a:t>}</a:t>
            </a:r>
          </a:p>
          <a:p>
            <a:pPr>
              <a:lnSpc>
                <a:spcPct val="50000"/>
              </a:lnSpc>
              <a:spcBef>
                <a:spcPct val="40000"/>
              </a:spcBef>
              <a:buFont typeface="Wingdings" pitchFamily="2" charset="2"/>
              <a:buNone/>
            </a:pPr>
            <a:endParaRPr lang="en-US" altLang="zh-CN" b="0" dirty="0"/>
          </a:p>
        </p:txBody>
      </p:sp>
      <p:sp>
        <p:nvSpPr>
          <p:cNvPr id="106503" name="TextBox 6"/>
          <p:cNvSpPr txBox="1">
            <a:spLocks noChangeArrowheads="1"/>
          </p:cNvSpPr>
          <p:nvPr/>
        </p:nvSpPr>
        <p:spPr bwMode="auto">
          <a:xfrm>
            <a:off x="838200" y="4788734"/>
            <a:ext cx="7777163" cy="1744580"/>
          </a:xfrm>
          <a:prstGeom prst="rect">
            <a:avLst/>
          </a:prstGeom>
          <a:noFill/>
          <a:ln w="9525">
            <a:noFill/>
            <a:miter lim="800000"/>
            <a:headEnd/>
            <a:tailEnd/>
          </a:ln>
        </p:spPr>
        <p:txBody>
          <a:bodyPr>
            <a:spAutoFit/>
          </a:bodyPr>
          <a:lstStyle/>
          <a:p>
            <a:pPr>
              <a:lnSpc>
                <a:spcPct val="50000"/>
              </a:lnSpc>
              <a:spcBef>
                <a:spcPct val="40000"/>
              </a:spcBef>
              <a:buFont typeface="Wingdings" pitchFamily="2" charset="2"/>
              <a:buNone/>
            </a:pPr>
            <a:r>
              <a:rPr lang="en-US" altLang="zh-CN" sz="1800" b="0" dirty="0"/>
              <a:t>void print(FILE *</a:t>
            </a:r>
            <a:r>
              <a:rPr lang="en-US" altLang="zh-CN" sz="1800" b="0" dirty="0" err="1"/>
              <a:t>fp</a:t>
            </a:r>
            <a:r>
              <a:rPr lang="en-US" altLang="zh-CN" sz="1800" b="0" dirty="0"/>
              <a:t>, struct Student array[], int n)</a:t>
            </a:r>
          </a:p>
          <a:p>
            <a:pPr>
              <a:lnSpc>
                <a:spcPct val="50000"/>
              </a:lnSpc>
              <a:spcBef>
                <a:spcPct val="40000"/>
              </a:spcBef>
              <a:buFont typeface="Wingdings" pitchFamily="2" charset="2"/>
              <a:buNone/>
            </a:pPr>
            <a:r>
              <a:rPr lang="en-US" altLang="zh-CN" sz="1800" b="0" dirty="0"/>
              <a:t>{</a:t>
            </a:r>
          </a:p>
          <a:p>
            <a:pPr>
              <a:lnSpc>
                <a:spcPct val="50000"/>
              </a:lnSpc>
              <a:spcBef>
                <a:spcPct val="40000"/>
              </a:spcBef>
              <a:buFont typeface="Wingdings" pitchFamily="2" charset="2"/>
              <a:buNone/>
            </a:pPr>
            <a:r>
              <a:rPr lang="en-US" altLang="zh-CN" sz="1800" b="0" dirty="0"/>
              <a:t>    int </a:t>
            </a:r>
            <a:r>
              <a:rPr lang="en-US" altLang="zh-CN" sz="1800" b="0" dirty="0" err="1"/>
              <a:t>i</a:t>
            </a:r>
            <a:r>
              <a:rPr lang="en-US" altLang="zh-CN" sz="1800" b="0" dirty="0"/>
              <a:t>;</a:t>
            </a:r>
          </a:p>
          <a:p>
            <a:pPr>
              <a:lnSpc>
                <a:spcPct val="50000"/>
              </a:lnSpc>
              <a:spcBef>
                <a:spcPct val="40000"/>
              </a:spcBef>
              <a:buFont typeface="Wingdings" pitchFamily="2" charset="2"/>
              <a:buNone/>
            </a:pPr>
            <a:r>
              <a:rPr lang="en-US" altLang="zh-CN" sz="1800" b="0" dirty="0"/>
              <a:t>    for(</a:t>
            </a:r>
            <a:r>
              <a:rPr lang="en-US" altLang="zh-CN" sz="1800" b="0" dirty="0" err="1"/>
              <a:t>i</a:t>
            </a:r>
            <a:r>
              <a:rPr lang="en-US" altLang="zh-CN" sz="1800" b="0" dirty="0"/>
              <a:t>=0;i&lt;</a:t>
            </a:r>
            <a:r>
              <a:rPr lang="en-US" altLang="zh-CN" sz="1800" b="0" dirty="0" err="1"/>
              <a:t>n;i</a:t>
            </a:r>
            <a:r>
              <a:rPr lang="en-US" altLang="zh-CN" sz="1800" b="0" dirty="0"/>
              <a:t>++)</a:t>
            </a:r>
          </a:p>
          <a:p>
            <a:pPr>
              <a:lnSpc>
                <a:spcPct val="50000"/>
              </a:lnSpc>
              <a:spcBef>
                <a:spcPct val="40000"/>
              </a:spcBef>
              <a:buFont typeface="Wingdings" pitchFamily="2" charset="2"/>
              <a:buNone/>
            </a:pPr>
            <a:r>
              <a:rPr lang="en-US" altLang="zh-CN" sz="1800" b="0" dirty="0"/>
              <a:t>        </a:t>
            </a:r>
            <a:r>
              <a:rPr lang="en-US" altLang="zh-CN" sz="1800" b="0" dirty="0" err="1"/>
              <a:t>fprintf</a:t>
            </a:r>
            <a:r>
              <a:rPr lang="en-US" altLang="zh-CN" sz="1800" b="0" dirty="0"/>
              <a:t>(</a:t>
            </a:r>
            <a:r>
              <a:rPr lang="en-US" altLang="zh-CN" sz="1800" b="0" dirty="0" err="1"/>
              <a:t>fp</a:t>
            </a:r>
            <a:r>
              <a:rPr lang="en-US" altLang="zh-CN" sz="1800" b="0" dirty="0"/>
              <a:t>, "%3d%6s%5d\</a:t>
            </a:r>
            <a:r>
              <a:rPr lang="en-US" altLang="zh-CN" sz="1800" b="0" dirty="0" err="1"/>
              <a:t>n",array</a:t>
            </a:r>
            <a:r>
              <a:rPr lang="en-US" altLang="zh-CN" sz="1800" b="0" dirty="0"/>
              <a:t>[</a:t>
            </a:r>
            <a:r>
              <a:rPr lang="en-US" altLang="zh-CN" sz="1800" b="0" dirty="0" err="1"/>
              <a:t>i</a:t>
            </a:r>
            <a:r>
              <a:rPr lang="en-US" altLang="zh-CN" sz="1800" b="0" dirty="0"/>
              <a:t>].no, array[</a:t>
            </a:r>
            <a:r>
              <a:rPr lang="en-US" altLang="zh-CN" sz="1800" b="0" dirty="0" err="1"/>
              <a:t>i</a:t>
            </a:r>
            <a:r>
              <a:rPr lang="en-US" altLang="zh-CN" sz="1800" b="0" dirty="0"/>
              <a:t>].name, array[</a:t>
            </a:r>
            <a:r>
              <a:rPr lang="en-US" altLang="zh-CN" sz="1800" b="0" dirty="0" err="1"/>
              <a:t>i</a:t>
            </a:r>
            <a:r>
              <a:rPr lang="en-US" altLang="zh-CN" sz="1800" b="0" dirty="0"/>
              <a:t>].score);</a:t>
            </a:r>
          </a:p>
          <a:p>
            <a:pPr>
              <a:lnSpc>
                <a:spcPct val="50000"/>
              </a:lnSpc>
              <a:spcBef>
                <a:spcPct val="40000"/>
              </a:spcBef>
              <a:buFont typeface="Wingdings" pitchFamily="2" charset="2"/>
              <a:buNone/>
            </a:pPr>
            <a:r>
              <a:rPr lang="en-US" altLang="zh-CN" sz="1800" b="0" dirty="0"/>
              <a:t>	</a:t>
            </a:r>
            <a:r>
              <a:rPr lang="en-US" altLang="zh-CN" sz="1800" b="0" dirty="0" err="1"/>
              <a:t>fprintf</a:t>
            </a:r>
            <a:r>
              <a:rPr lang="en-US" altLang="zh-CN" sz="1800" b="0" dirty="0"/>
              <a:t>(</a:t>
            </a:r>
            <a:r>
              <a:rPr lang="en-US" altLang="zh-CN" sz="1800" b="0" dirty="0" err="1"/>
              <a:t>fp</a:t>
            </a:r>
            <a:r>
              <a:rPr lang="en-US" altLang="zh-CN" sz="1800" b="0" dirty="0"/>
              <a:t>, "\n");</a:t>
            </a:r>
          </a:p>
          <a:p>
            <a:pPr>
              <a:lnSpc>
                <a:spcPct val="50000"/>
              </a:lnSpc>
              <a:spcBef>
                <a:spcPct val="40000"/>
              </a:spcBef>
              <a:buFont typeface="Wingdings" pitchFamily="2" charset="2"/>
              <a:buNone/>
            </a:pPr>
            <a:r>
              <a:rPr lang="en-US" altLang="zh-CN" sz="1800" b="0" dirty="0"/>
              <a:t>}</a:t>
            </a:r>
          </a:p>
        </p:txBody>
      </p:sp>
    </p:spTree>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A*</a:t>
            </a:r>
            <a:r>
              <a:rPr lang="zh-CN" altLang="en-US" dirty="0">
                <a:ea typeface="宋体" pitchFamily="2" charset="-122"/>
              </a:rPr>
              <a:t>：思考</a:t>
            </a:r>
          </a:p>
        </p:txBody>
      </p:sp>
      <p:sp>
        <p:nvSpPr>
          <p:cNvPr id="107525" name="Rectangle 3"/>
          <p:cNvSpPr>
            <a:spLocks noGrp="1" noChangeArrowheads="1"/>
          </p:cNvSpPr>
          <p:nvPr>
            <p:ph idx="1"/>
          </p:nvPr>
        </p:nvSpPr>
        <p:spPr/>
        <p:txBody>
          <a:bodyPr/>
          <a:lstStyle/>
          <a:p>
            <a:r>
              <a:rPr lang="zh-CN" altLang="en-US">
                <a:solidFill>
                  <a:srgbClr val="0033CC"/>
                </a:solidFill>
                <a:ea typeface="宋体" pitchFamily="2" charset="-122"/>
              </a:rPr>
              <a:t>在按姓名排序时，如果姓名相同，则按成绩排序（由高到低）；在按成绩排序时，如果成绩相同，则按姓名排序（字典序）。</a:t>
            </a:r>
            <a:r>
              <a:rPr lang="zh-CN" altLang="en-US">
                <a:ea typeface="宋体" pitchFamily="2" charset="-122"/>
              </a:rPr>
              <a:t>上述程序能否实现？若不能实现，如何修改？</a:t>
            </a:r>
          </a:p>
        </p:txBody>
      </p:sp>
      <p:sp>
        <p:nvSpPr>
          <p:cNvPr id="107522" name="页脚占位符 3"/>
          <p:cNvSpPr>
            <a:spLocks noGrp="1"/>
          </p:cNvSpPr>
          <p:nvPr>
            <p:ph type="ftr" sz="quarter" idx="11"/>
          </p:nvPr>
        </p:nvSpPr>
        <p:spPr>
          <a:noFill/>
        </p:spPr>
        <p:txBody>
          <a:bodyPr/>
          <a:lstStyle/>
          <a:p>
            <a:r>
              <a:rPr lang="en-US" altLang="zh-CN"/>
              <a:t>构造类型 – 数组和指针</a:t>
            </a:r>
          </a:p>
        </p:txBody>
      </p:sp>
      <p:sp>
        <p:nvSpPr>
          <p:cNvPr id="107523" name="灯片编号占位符 4"/>
          <p:cNvSpPr>
            <a:spLocks noGrp="1"/>
          </p:cNvSpPr>
          <p:nvPr>
            <p:ph type="sldNum" sz="quarter" idx="12"/>
          </p:nvPr>
        </p:nvSpPr>
        <p:spPr>
          <a:noFill/>
        </p:spPr>
        <p:txBody>
          <a:bodyPr/>
          <a:lstStyle/>
          <a:p>
            <a:fld id="{02014479-A725-4F4B-BA83-88FA0245A79A}" type="slidenum">
              <a:rPr lang="en-US" altLang="zh-CN" smtClean="0"/>
              <a:pPr/>
              <a:t>129</a:t>
            </a:fld>
            <a:endParaRPr lang="en-US" altLang="zh-CN"/>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1</a:t>
            </a:r>
            <a:r>
              <a:rPr lang="zh-CN" altLang="en-US" dirty="0">
                <a:ea typeface="宋体" pitchFamily="2" charset="-122"/>
              </a:rPr>
              <a:t>：代码实现</a:t>
            </a:r>
          </a:p>
        </p:txBody>
      </p:sp>
      <p:sp>
        <p:nvSpPr>
          <p:cNvPr id="47109" name="Rectangle 3"/>
          <p:cNvSpPr>
            <a:spLocks noGrp="1" noChangeArrowheads="1"/>
          </p:cNvSpPr>
          <p:nvPr>
            <p:ph idx="1"/>
          </p:nvPr>
        </p:nvSpPr>
        <p:spPr/>
        <p:txBody>
          <a:bodyPr/>
          <a:lstStyle/>
          <a:p>
            <a:pPr>
              <a:lnSpc>
                <a:spcPct val="70000"/>
              </a:lnSpc>
              <a:buFont typeface="Wingdings" pitchFamily="2" charset="2"/>
              <a:buNone/>
            </a:pPr>
            <a:r>
              <a:rPr lang="en-US" altLang="zh-CN" sz="2000" b="0" dirty="0" err="1">
                <a:ea typeface="宋体" pitchFamily="2" charset="-122"/>
              </a:rPr>
              <a:t>int</a:t>
            </a:r>
            <a:r>
              <a:rPr lang="en-US" altLang="zh-CN" sz="2000" b="0" dirty="0">
                <a:ea typeface="宋体" pitchFamily="2" charset="-122"/>
              </a:rPr>
              <a:t> </a:t>
            </a:r>
            <a:r>
              <a:rPr lang="en-US" altLang="zh-CN" sz="2000" b="0" dirty="0" err="1">
                <a:ea typeface="宋体" pitchFamily="2" charset="-122"/>
              </a:rPr>
              <a:t>atoi</a:t>
            </a:r>
            <a:r>
              <a:rPr lang="en-US" altLang="zh-CN" sz="2000" b="0" dirty="0">
                <a:ea typeface="宋体" pitchFamily="2" charset="-122"/>
              </a:rPr>
              <a:t>(char s[ ])</a:t>
            </a:r>
          </a:p>
          <a:p>
            <a:pPr>
              <a:lnSpc>
                <a:spcPct val="70000"/>
              </a:lnSpc>
              <a:buFont typeface="Wingdings" pitchFamily="2" charset="2"/>
              <a:buNone/>
            </a:pPr>
            <a:r>
              <a:rPr lang="en-US" altLang="zh-CN" sz="2000" b="0" dirty="0">
                <a:ea typeface="宋体" pitchFamily="2" charset="-122"/>
              </a:rPr>
              <a:t>{</a:t>
            </a:r>
          </a:p>
          <a:p>
            <a:pPr lvl="1">
              <a:lnSpc>
                <a:spcPct val="70000"/>
              </a:lnSpc>
              <a:buFont typeface="Wingdings" pitchFamily="2" charset="2"/>
              <a:buNone/>
            </a:pPr>
            <a:r>
              <a:rPr lang="en-US" altLang="zh-CN" sz="2000" dirty="0" err="1">
                <a:latin typeface="+mn-lt"/>
                <a:ea typeface="宋体" pitchFamily="2" charset="-122"/>
              </a:rPr>
              <a:t>int</a:t>
            </a:r>
            <a:r>
              <a:rPr lang="en-US" altLang="zh-CN" sz="2000" dirty="0">
                <a:latin typeface="+mn-lt"/>
                <a:ea typeface="宋体" pitchFamily="2" charset="-122"/>
              </a:rPr>
              <a:t> </a:t>
            </a:r>
            <a:r>
              <a:rPr lang="en-US" altLang="zh-CN" sz="2000" dirty="0" err="1">
                <a:latin typeface="+mn-lt"/>
                <a:ea typeface="宋体" pitchFamily="2" charset="-122"/>
              </a:rPr>
              <a:t>i</a:t>
            </a:r>
            <a:r>
              <a:rPr lang="en-US" altLang="zh-CN" sz="2000" dirty="0">
                <a:latin typeface="+mn-lt"/>
                <a:ea typeface="宋体" pitchFamily="2" charset="-122"/>
              </a:rPr>
              <a:t>, n, sign;</a:t>
            </a:r>
          </a:p>
          <a:p>
            <a:pPr lvl="1">
              <a:lnSpc>
                <a:spcPct val="70000"/>
              </a:lnSpc>
              <a:buFont typeface="Wingdings" pitchFamily="2" charset="2"/>
              <a:buNone/>
            </a:pPr>
            <a:r>
              <a:rPr lang="en-US" altLang="zh-CN" sz="2000" dirty="0">
                <a:solidFill>
                  <a:srgbClr val="0000CC"/>
                </a:solidFill>
                <a:latin typeface="+mn-lt"/>
                <a:ea typeface="宋体" pitchFamily="2" charset="-122"/>
              </a:rPr>
              <a:t>for(</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=0; s[</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 = = ‘ ‘ || s[</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 = = ‘\n’ || s[</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 = = ‘\t’; </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a:t>
            </a:r>
          </a:p>
          <a:p>
            <a:pPr lvl="2" indent="0">
              <a:lnSpc>
                <a:spcPct val="80000"/>
              </a:lnSpc>
              <a:buNone/>
            </a:pPr>
            <a:r>
              <a:rPr lang="en-US" altLang="zh-CN" dirty="0">
                <a:latin typeface="+mn-lt"/>
                <a:ea typeface="宋体" pitchFamily="2" charset="-122"/>
              </a:rPr>
              <a:t>; 	/* skip white space */</a:t>
            </a:r>
          </a:p>
          <a:p>
            <a:pPr lvl="1">
              <a:lnSpc>
                <a:spcPct val="70000"/>
              </a:lnSpc>
              <a:buFont typeface="Wingdings" pitchFamily="2" charset="2"/>
              <a:buNone/>
            </a:pPr>
            <a:r>
              <a:rPr lang="en-US" altLang="zh-CN" sz="2000" dirty="0">
                <a:latin typeface="+mn-lt"/>
                <a:ea typeface="宋体" pitchFamily="2" charset="-122"/>
              </a:rPr>
              <a:t>sign = 1;</a:t>
            </a:r>
          </a:p>
          <a:p>
            <a:pPr lvl="1">
              <a:lnSpc>
                <a:spcPct val="70000"/>
              </a:lnSpc>
              <a:buFont typeface="Wingdings" pitchFamily="2" charset="2"/>
              <a:buNone/>
            </a:pPr>
            <a:r>
              <a:rPr lang="en-US" altLang="zh-CN" sz="2000" dirty="0">
                <a:latin typeface="+mn-lt"/>
                <a:ea typeface="宋体" pitchFamily="2" charset="-122"/>
              </a:rPr>
              <a:t>if(s[</a:t>
            </a:r>
            <a:r>
              <a:rPr lang="en-US" altLang="zh-CN" sz="2000" dirty="0" err="1">
                <a:latin typeface="+mn-lt"/>
                <a:ea typeface="宋体" pitchFamily="2" charset="-122"/>
              </a:rPr>
              <a:t>i</a:t>
            </a:r>
            <a:r>
              <a:rPr lang="en-US" altLang="zh-CN" sz="2000" dirty="0">
                <a:latin typeface="+mn-lt"/>
                <a:ea typeface="宋体" pitchFamily="2" charset="-122"/>
              </a:rPr>
              <a:t>] = = ‘+’ || s[</a:t>
            </a:r>
            <a:r>
              <a:rPr lang="en-US" altLang="zh-CN" sz="2000" dirty="0" err="1">
                <a:latin typeface="+mn-lt"/>
                <a:ea typeface="宋体" pitchFamily="2" charset="-122"/>
              </a:rPr>
              <a:t>i</a:t>
            </a:r>
            <a:r>
              <a:rPr lang="en-US" altLang="zh-CN" sz="2000" dirty="0">
                <a:latin typeface="+mn-lt"/>
                <a:ea typeface="宋体" pitchFamily="2" charset="-122"/>
              </a:rPr>
              <a:t>] = = ‘-‘)</a:t>
            </a:r>
          </a:p>
          <a:p>
            <a:pPr lvl="2" indent="0">
              <a:lnSpc>
                <a:spcPct val="80000"/>
              </a:lnSpc>
              <a:buNone/>
            </a:pPr>
            <a:r>
              <a:rPr lang="en-US" altLang="zh-CN" dirty="0">
                <a:latin typeface="+mn-lt"/>
                <a:ea typeface="宋体" pitchFamily="2" charset="-122"/>
              </a:rPr>
              <a:t>sign = (s[</a:t>
            </a:r>
            <a:r>
              <a:rPr lang="en-US" altLang="zh-CN" dirty="0" err="1">
                <a:latin typeface="+mn-lt"/>
                <a:ea typeface="宋体" pitchFamily="2" charset="-122"/>
              </a:rPr>
              <a:t>i</a:t>
            </a:r>
            <a:r>
              <a:rPr lang="en-US" altLang="zh-CN" dirty="0">
                <a:latin typeface="+mn-lt"/>
                <a:ea typeface="宋体" pitchFamily="2" charset="-122"/>
              </a:rPr>
              <a:t>++] = = ‘+’)?1:-1;</a:t>
            </a:r>
          </a:p>
          <a:p>
            <a:pPr lvl="1">
              <a:lnSpc>
                <a:spcPct val="70000"/>
              </a:lnSpc>
              <a:buFont typeface="Wingdings" pitchFamily="2" charset="2"/>
              <a:buNone/>
            </a:pPr>
            <a:r>
              <a:rPr lang="en-US" altLang="zh-CN" sz="2000" dirty="0">
                <a:solidFill>
                  <a:srgbClr val="0000CC"/>
                </a:solidFill>
                <a:latin typeface="+mn-lt"/>
                <a:ea typeface="宋体" pitchFamily="2" charset="-122"/>
              </a:rPr>
              <a:t>for(n=0; s[</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 &gt;= ‘0’ &amp;&amp; s[</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 &lt;= ‘9’; </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a:t>
            </a:r>
          </a:p>
          <a:p>
            <a:pPr lvl="2" indent="0">
              <a:lnSpc>
                <a:spcPct val="80000"/>
              </a:lnSpc>
              <a:buNone/>
            </a:pPr>
            <a:r>
              <a:rPr lang="en-US" altLang="zh-CN" dirty="0">
                <a:latin typeface="+mn-lt"/>
                <a:ea typeface="宋体" pitchFamily="2" charset="-122"/>
              </a:rPr>
              <a:t>n = 10*n + s[</a:t>
            </a:r>
            <a:r>
              <a:rPr lang="en-US" altLang="zh-CN" dirty="0" err="1">
                <a:latin typeface="+mn-lt"/>
                <a:ea typeface="宋体" pitchFamily="2" charset="-122"/>
              </a:rPr>
              <a:t>i</a:t>
            </a:r>
            <a:r>
              <a:rPr lang="en-US" altLang="zh-CN" dirty="0">
                <a:latin typeface="+mn-lt"/>
                <a:ea typeface="宋体" pitchFamily="2" charset="-122"/>
              </a:rPr>
              <a:t>] – ‘0’;</a:t>
            </a:r>
          </a:p>
          <a:p>
            <a:pPr lvl="1">
              <a:lnSpc>
                <a:spcPct val="70000"/>
              </a:lnSpc>
              <a:buFont typeface="Wingdings" pitchFamily="2" charset="2"/>
              <a:buNone/>
            </a:pPr>
            <a:r>
              <a:rPr lang="en-US" altLang="zh-CN" sz="2000" dirty="0">
                <a:latin typeface="+mn-lt"/>
                <a:ea typeface="宋体" pitchFamily="2" charset="-122"/>
              </a:rPr>
              <a:t>return ( sign * n);</a:t>
            </a:r>
          </a:p>
          <a:p>
            <a:pPr>
              <a:lnSpc>
                <a:spcPct val="70000"/>
              </a:lnSpc>
              <a:buFont typeface="Wingdings" pitchFamily="2" charset="2"/>
              <a:buNone/>
            </a:pPr>
            <a:r>
              <a:rPr lang="en-US" altLang="zh-CN" sz="2000" b="0" dirty="0">
                <a:ea typeface="宋体" pitchFamily="2" charset="-122"/>
              </a:rPr>
              <a:t>}</a:t>
            </a:r>
          </a:p>
          <a:p>
            <a:pPr>
              <a:lnSpc>
                <a:spcPct val="70000"/>
              </a:lnSpc>
              <a:buFont typeface="Wingdings" pitchFamily="2" charset="2"/>
              <a:buNone/>
            </a:pPr>
            <a:endParaRPr lang="en-US" altLang="zh-CN" sz="2000" dirty="0">
              <a:ea typeface="宋体" pitchFamily="2" charset="-122"/>
            </a:endParaRPr>
          </a:p>
        </p:txBody>
      </p:sp>
      <p:sp>
        <p:nvSpPr>
          <p:cNvPr id="47106" name="页脚占位符 3"/>
          <p:cNvSpPr>
            <a:spLocks noGrp="1"/>
          </p:cNvSpPr>
          <p:nvPr>
            <p:ph type="ftr" sz="quarter" idx="11"/>
          </p:nvPr>
        </p:nvSpPr>
        <p:spPr>
          <a:noFill/>
        </p:spPr>
        <p:txBody>
          <a:bodyPr/>
          <a:lstStyle/>
          <a:p>
            <a:r>
              <a:rPr lang="en-US" altLang="zh-CN" dirty="0" err="1"/>
              <a:t>C程序设计基础</a:t>
            </a:r>
            <a:r>
              <a:rPr lang="en-US" altLang="zh-CN" dirty="0"/>
              <a:t>(二)</a:t>
            </a:r>
          </a:p>
        </p:txBody>
      </p:sp>
      <p:sp>
        <p:nvSpPr>
          <p:cNvPr id="47107" name="灯片编号占位符 4"/>
          <p:cNvSpPr>
            <a:spLocks noGrp="1"/>
          </p:cNvSpPr>
          <p:nvPr>
            <p:ph type="sldNum" sz="quarter" idx="12"/>
          </p:nvPr>
        </p:nvSpPr>
        <p:spPr>
          <a:noFill/>
        </p:spPr>
        <p:txBody>
          <a:bodyPr/>
          <a:lstStyle/>
          <a:p>
            <a:fld id="{AF8FC06C-50AA-4CBB-B824-7474CD386681}" type="slidenum">
              <a:rPr lang="en-US" altLang="zh-CN" smtClean="0"/>
              <a:pPr/>
              <a:t>13</a:t>
            </a:fld>
            <a:endParaRPr lang="en-US" altLang="zh-CN"/>
          </a:p>
        </p:txBody>
      </p:sp>
      <p:sp>
        <p:nvSpPr>
          <p:cNvPr id="164868" name="AutoShape 4"/>
          <p:cNvSpPr>
            <a:spLocks noChangeArrowheads="1"/>
          </p:cNvSpPr>
          <p:nvPr/>
        </p:nvSpPr>
        <p:spPr bwMode="auto">
          <a:xfrm>
            <a:off x="4290785" y="929986"/>
            <a:ext cx="1511300" cy="503238"/>
          </a:xfrm>
          <a:prstGeom prst="wedgeRoundRectCallout">
            <a:avLst>
              <a:gd name="adj1" fmla="val -126092"/>
              <a:gd name="adj2" fmla="val 28169"/>
              <a:gd name="adj3" fmla="val 16667"/>
            </a:avLst>
          </a:prstGeom>
          <a:solidFill>
            <a:schemeClr val="accent1"/>
          </a:solidFill>
          <a:ln w="9525">
            <a:solidFill>
              <a:schemeClr val="tx1"/>
            </a:solidFill>
            <a:miter lim="800000"/>
            <a:headEnd/>
            <a:tailEnd/>
          </a:ln>
        </p:spPr>
        <p:txBody>
          <a:bodyPr/>
          <a:lstStyle/>
          <a:p>
            <a:r>
              <a:rPr lang="zh-CN" altLang="en-US" sz="1600" b="0" dirty="0"/>
              <a:t>字符数组。</a:t>
            </a:r>
          </a:p>
        </p:txBody>
      </p:sp>
      <p:sp>
        <p:nvSpPr>
          <p:cNvPr id="164869" name="Text Box 5"/>
          <p:cNvSpPr txBox="1">
            <a:spLocks noChangeArrowheads="1"/>
          </p:cNvSpPr>
          <p:nvPr/>
        </p:nvSpPr>
        <p:spPr bwMode="auto">
          <a:xfrm>
            <a:off x="5775525" y="3339646"/>
            <a:ext cx="3673475" cy="3195637"/>
          </a:xfrm>
          <a:prstGeom prst="rect">
            <a:avLst/>
          </a:prstGeom>
          <a:solidFill>
            <a:schemeClr val="accent1"/>
          </a:solidFill>
          <a:ln w="9525">
            <a:noFill/>
            <a:miter lim="800000"/>
            <a:headEnd/>
            <a:tailEnd/>
          </a:ln>
        </p:spPr>
        <p:txBody>
          <a:bodyPr>
            <a:spAutoFit/>
          </a:bodyPr>
          <a:lstStyle/>
          <a:p>
            <a:pPr>
              <a:lnSpc>
                <a:spcPct val="80000"/>
              </a:lnSpc>
              <a:spcBef>
                <a:spcPct val="50000"/>
              </a:spcBef>
            </a:pPr>
            <a:r>
              <a:rPr lang="en-US" altLang="zh-CN" sz="1800" b="0" dirty="0"/>
              <a:t>#include &lt;</a:t>
            </a:r>
            <a:r>
              <a:rPr lang="en-US" altLang="zh-CN" sz="1800" b="0" dirty="0" err="1"/>
              <a:t>stdio.h</a:t>
            </a:r>
            <a:r>
              <a:rPr lang="en-US" altLang="zh-CN" sz="1800" b="0" dirty="0"/>
              <a:t>&gt;</a:t>
            </a:r>
          </a:p>
          <a:p>
            <a:pPr>
              <a:lnSpc>
                <a:spcPct val="80000"/>
              </a:lnSpc>
              <a:spcBef>
                <a:spcPct val="50000"/>
              </a:spcBef>
            </a:pPr>
            <a:r>
              <a:rPr lang="en-US" altLang="zh-CN" sz="1800" b="0" dirty="0" err="1"/>
              <a:t>int</a:t>
            </a:r>
            <a:r>
              <a:rPr lang="en-US" altLang="zh-CN" sz="1800" b="0" dirty="0"/>
              <a:t> </a:t>
            </a:r>
            <a:r>
              <a:rPr lang="en-US" altLang="zh-CN" sz="1800" b="0" dirty="0" err="1"/>
              <a:t>atoi</a:t>
            </a:r>
            <a:r>
              <a:rPr lang="en-US" altLang="zh-CN" sz="1800" b="0" dirty="0"/>
              <a:t>(char s[ ]);</a:t>
            </a:r>
          </a:p>
          <a:p>
            <a:pPr>
              <a:lnSpc>
                <a:spcPct val="80000"/>
              </a:lnSpc>
              <a:spcBef>
                <a:spcPct val="50000"/>
              </a:spcBef>
            </a:pPr>
            <a:r>
              <a:rPr lang="en-US" altLang="zh-CN" sz="1800" b="0" dirty="0" err="1"/>
              <a:t>int</a:t>
            </a:r>
            <a:r>
              <a:rPr lang="en-US" altLang="zh-CN" sz="1800" b="0" dirty="0"/>
              <a:t> main()</a:t>
            </a:r>
          </a:p>
          <a:p>
            <a:pPr>
              <a:lnSpc>
                <a:spcPct val="80000"/>
              </a:lnSpc>
              <a:spcBef>
                <a:spcPct val="50000"/>
              </a:spcBef>
            </a:pPr>
            <a:r>
              <a:rPr lang="en-US" altLang="zh-CN" sz="1800" b="0" dirty="0"/>
              <a:t>{</a:t>
            </a:r>
          </a:p>
          <a:p>
            <a:pPr>
              <a:lnSpc>
                <a:spcPct val="80000"/>
              </a:lnSpc>
              <a:spcBef>
                <a:spcPct val="50000"/>
              </a:spcBef>
            </a:pPr>
            <a:r>
              <a:rPr lang="en-US" altLang="zh-CN" sz="1800" b="0" dirty="0"/>
              <a:t>    char s[20];</a:t>
            </a:r>
          </a:p>
          <a:p>
            <a:pPr>
              <a:lnSpc>
                <a:spcPct val="80000"/>
              </a:lnSpc>
              <a:spcBef>
                <a:spcPct val="50000"/>
              </a:spcBef>
            </a:pPr>
            <a:r>
              <a:rPr lang="en-US" altLang="zh-CN" sz="1800" b="0" dirty="0"/>
              <a:t>    </a:t>
            </a:r>
            <a:r>
              <a:rPr lang="en-US" altLang="zh-CN" sz="1800" b="0" dirty="0" err="1"/>
              <a:t>scanf</a:t>
            </a:r>
            <a:r>
              <a:rPr lang="en-US" altLang="zh-CN" sz="1800" b="0" dirty="0"/>
              <a:t>(“%s”, s);</a:t>
            </a:r>
          </a:p>
          <a:p>
            <a:pPr>
              <a:lnSpc>
                <a:spcPct val="80000"/>
              </a:lnSpc>
              <a:spcBef>
                <a:spcPct val="50000"/>
              </a:spcBef>
            </a:pPr>
            <a:r>
              <a:rPr lang="en-US" altLang="zh-CN" sz="1800" b="0" dirty="0"/>
              <a:t>    </a:t>
            </a:r>
            <a:r>
              <a:rPr lang="en-US" altLang="zh-CN" sz="1800" b="0" dirty="0" err="1"/>
              <a:t>printf</a:t>
            </a:r>
            <a:r>
              <a:rPr lang="en-US" altLang="zh-CN" sz="1800" b="0" dirty="0"/>
              <a:t>(“%d\n”, </a:t>
            </a:r>
            <a:r>
              <a:rPr lang="en-US" altLang="zh-CN" sz="1800" b="0" dirty="0" err="1"/>
              <a:t>atoi</a:t>
            </a:r>
            <a:r>
              <a:rPr lang="en-US" altLang="zh-CN" sz="1800" b="0" dirty="0"/>
              <a:t>(s));</a:t>
            </a:r>
          </a:p>
          <a:p>
            <a:pPr>
              <a:lnSpc>
                <a:spcPct val="80000"/>
              </a:lnSpc>
              <a:spcBef>
                <a:spcPct val="50000"/>
              </a:spcBef>
            </a:pPr>
            <a:r>
              <a:rPr lang="en-US" altLang="zh-CN" sz="1800" b="0" dirty="0"/>
              <a:t>    return 0;</a:t>
            </a:r>
          </a:p>
          <a:p>
            <a:pPr>
              <a:lnSpc>
                <a:spcPct val="80000"/>
              </a:lnSpc>
              <a:spcBef>
                <a:spcPct val="50000"/>
              </a:spcBef>
            </a:pPr>
            <a:r>
              <a:rPr lang="en-US" altLang="zh-CN" sz="1800" b="0" dirty="0"/>
              <a:t>}</a:t>
            </a:r>
          </a:p>
        </p:txBody>
      </p:sp>
      <p:sp>
        <p:nvSpPr>
          <p:cNvPr id="164870" name="AutoShape 6"/>
          <p:cNvSpPr>
            <a:spLocks noChangeArrowheads="1"/>
          </p:cNvSpPr>
          <p:nvPr/>
        </p:nvSpPr>
        <p:spPr bwMode="auto">
          <a:xfrm>
            <a:off x="0" y="2276872"/>
            <a:ext cx="1043608" cy="576064"/>
          </a:xfrm>
          <a:prstGeom prst="wedgeRoundRectCallout">
            <a:avLst>
              <a:gd name="adj1" fmla="val 81940"/>
              <a:gd name="adj2" fmla="val -4731"/>
              <a:gd name="adj3" fmla="val 16667"/>
            </a:avLst>
          </a:prstGeom>
          <a:solidFill>
            <a:schemeClr val="accent1"/>
          </a:solidFill>
          <a:ln w="9525">
            <a:solidFill>
              <a:schemeClr val="tx1"/>
            </a:solidFill>
            <a:miter lim="800000"/>
            <a:headEnd/>
            <a:tailEnd/>
          </a:ln>
        </p:spPr>
        <p:txBody>
          <a:bodyPr/>
          <a:lstStyle/>
          <a:p>
            <a:r>
              <a:rPr lang="zh-CN" altLang="en-US" sz="1600" b="0" dirty="0"/>
              <a:t>空语句</a:t>
            </a:r>
          </a:p>
        </p:txBody>
      </p:sp>
      <p:sp>
        <p:nvSpPr>
          <p:cNvPr id="164871" name="AutoShape 7"/>
          <p:cNvSpPr>
            <a:spLocks noChangeArrowheads="1"/>
          </p:cNvSpPr>
          <p:nvPr/>
        </p:nvSpPr>
        <p:spPr bwMode="auto">
          <a:xfrm>
            <a:off x="7716838" y="1772816"/>
            <a:ext cx="2951163" cy="1224136"/>
          </a:xfrm>
          <a:prstGeom prst="wedgeRoundRectCallout">
            <a:avLst>
              <a:gd name="adj1" fmla="val -124901"/>
              <a:gd name="adj2" fmla="val 68822"/>
              <a:gd name="adj3" fmla="val 16667"/>
            </a:avLst>
          </a:prstGeom>
          <a:solidFill>
            <a:schemeClr val="accent1"/>
          </a:solidFill>
          <a:ln w="9525">
            <a:solidFill>
              <a:schemeClr val="tx1"/>
            </a:solidFill>
            <a:miter lim="800000"/>
            <a:headEnd/>
            <a:tailEnd/>
          </a:ln>
        </p:spPr>
        <p:txBody>
          <a:bodyPr/>
          <a:lstStyle/>
          <a:p>
            <a:r>
              <a:rPr lang="zh-CN" altLang="en-US" sz="1400" dirty="0"/>
              <a:t>条件运算符：</a:t>
            </a:r>
          </a:p>
          <a:p>
            <a:r>
              <a:rPr lang="zh-CN" altLang="en-US" sz="1400" dirty="0"/>
              <a:t> </a:t>
            </a:r>
            <a:r>
              <a:rPr lang="en-US" altLang="zh-CN" sz="1200" dirty="0">
                <a:solidFill>
                  <a:srgbClr val="0000CC"/>
                </a:solidFill>
              </a:rPr>
              <a:t>&lt;</a:t>
            </a:r>
            <a:r>
              <a:rPr lang="zh-CN" altLang="en-US" sz="1200" dirty="0">
                <a:solidFill>
                  <a:srgbClr val="0000CC"/>
                </a:solidFill>
              </a:rPr>
              <a:t>表达式</a:t>
            </a:r>
            <a:r>
              <a:rPr lang="en-US" altLang="zh-CN" sz="1200" dirty="0">
                <a:solidFill>
                  <a:srgbClr val="0000CC"/>
                </a:solidFill>
              </a:rPr>
              <a:t>1&gt; ? &lt;</a:t>
            </a:r>
            <a:r>
              <a:rPr lang="zh-CN" altLang="en-US" sz="1200" dirty="0">
                <a:solidFill>
                  <a:srgbClr val="0000CC"/>
                </a:solidFill>
              </a:rPr>
              <a:t>表达式</a:t>
            </a:r>
            <a:r>
              <a:rPr lang="en-US" altLang="zh-CN" sz="1200" dirty="0">
                <a:solidFill>
                  <a:srgbClr val="0000CC"/>
                </a:solidFill>
              </a:rPr>
              <a:t>2&gt; : &lt;</a:t>
            </a:r>
            <a:r>
              <a:rPr lang="zh-CN" altLang="en-US" sz="1200" dirty="0">
                <a:solidFill>
                  <a:srgbClr val="0000CC"/>
                </a:solidFill>
              </a:rPr>
              <a:t>表达式</a:t>
            </a:r>
            <a:r>
              <a:rPr lang="en-US" altLang="zh-CN" sz="1200" dirty="0">
                <a:solidFill>
                  <a:srgbClr val="0000CC"/>
                </a:solidFill>
              </a:rPr>
              <a:t>3&gt;</a:t>
            </a:r>
          </a:p>
          <a:p>
            <a:r>
              <a:rPr lang="zh-CN" altLang="en-US" sz="1200" dirty="0"/>
              <a:t>先计算</a:t>
            </a:r>
            <a:r>
              <a:rPr lang="zh-CN" altLang="en-US" sz="1200" dirty="0">
                <a:solidFill>
                  <a:srgbClr val="0000CC"/>
                </a:solidFill>
              </a:rPr>
              <a:t>表达式</a:t>
            </a:r>
            <a:r>
              <a:rPr lang="en-US" altLang="zh-CN" sz="1200" dirty="0">
                <a:solidFill>
                  <a:srgbClr val="0000CC"/>
                </a:solidFill>
              </a:rPr>
              <a:t>1</a:t>
            </a:r>
            <a:r>
              <a:rPr lang="zh-CN" altLang="en-US" sz="1200" dirty="0"/>
              <a:t>，若其值为非零，则整个表达式结果为</a:t>
            </a:r>
            <a:r>
              <a:rPr lang="zh-CN" altLang="en-US" sz="1200" dirty="0">
                <a:solidFill>
                  <a:srgbClr val="0000CC"/>
                </a:solidFill>
              </a:rPr>
              <a:t>表达式</a:t>
            </a:r>
            <a:r>
              <a:rPr lang="en-US" altLang="zh-CN" sz="1200" dirty="0">
                <a:solidFill>
                  <a:srgbClr val="0000CC"/>
                </a:solidFill>
              </a:rPr>
              <a:t>2</a:t>
            </a:r>
            <a:r>
              <a:rPr lang="zh-CN" altLang="en-US" sz="1200" dirty="0"/>
              <a:t>的值，否则就为</a:t>
            </a:r>
            <a:r>
              <a:rPr lang="zh-CN" altLang="en-US" sz="1200" dirty="0">
                <a:solidFill>
                  <a:srgbClr val="0000CC"/>
                </a:solidFill>
              </a:rPr>
              <a:t>表达式</a:t>
            </a:r>
            <a:r>
              <a:rPr lang="en-US" altLang="zh-CN" sz="1200" dirty="0">
                <a:solidFill>
                  <a:srgbClr val="0000CC"/>
                </a:solidFill>
              </a:rPr>
              <a:t>3</a:t>
            </a:r>
            <a:r>
              <a:rPr lang="zh-CN" altLang="en-US" sz="1200" dirty="0"/>
              <a:t>的值。</a:t>
            </a:r>
          </a:p>
        </p:txBody>
      </p:sp>
      <p:sp>
        <p:nvSpPr>
          <p:cNvPr id="10" name="圆角矩形标注 9"/>
          <p:cNvSpPr>
            <a:spLocks noChangeArrowheads="1"/>
          </p:cNvSpPr>
          <p:nvPr/>
        </p:nvSpPr>
        <p:spPr bwMode="auto">
          <a:xfrm>
            <a:off x="8739187" y="5665788"/>
            <a:ext cx="2320697" cy="1192212"/>
          </a:xfrm>
          <a:prstGeom prst="wedgeRoundRectCallout">
            <a:avLst>
              <a:gd name="adj1" fmla="val -67547"/>
              <a:gd name="adj2" fmla="val -37353"/>
              <a:gd name="adj3" fmla="val 16667"/>
            </a:avLst>
          </a:prstGeom>
          <a:solidFill>
            <a:srgbClr val="FFCC66"/>
          </a:solidFill>
          <a:ln w="9525" algn="ctr">
            <a:solidFill>
              <a:schemeClr val="accent1"/>
            </a:solidFill>
            <a:round/>
            <a:headEnd/>
            <a:tailEnd/>
          </a:ln>
        </p:spPr>
        <p:txBody>
          <a:bodyPr wrap="square">
            <a:spAutoFit/>
          </a:bodyPr>
          <a:lstStyle/>
          <a:p>
            <a:r>
              <a:rPr lang="zh-CN" altLang="en-US" sz="1600" b="0" dirty="0"/>
              <a:t>为何字符数组（字符串）作为函数参数传递时，通常不用传递数组长度？</a:t>
            </a:r>
          </a:p>
        </p:txBody>
      </p:sp>
      <p:sp>
        <p:nvSpPr>
          <p:cNvPr id="11" name="AutoShape 6"/>
          <p:cNvSpPr>
            <a:spLocks noChangeArrowheads="1"/>
          </p:cNvSpPr>
          <p:nvPr/>
        </p:nvSpPr>
        <p:spPr bwMode="auto">
          <a:xfrm>
            <a:off x="8759826" y="3861048"/>
            <a:ext cx="2300059" cy="1296988"/>
          </a:xfrm>
          <a:prstGeom prst="wedgeRoundRectCallout">
            <a:avLst>
              <a:gd name="adj1" fmla="val -66411"/>
              <a:gd name="adj2" fmla="val 39185"/>
              <a:gd name="adj3" fmla="val 16667"/>
            </a:avLst>
          </a:prstGeom>
          <a:solidFill>
            <a:srgbClr val="E8E8B0"/>
          </a:solidFill>
          <a:ln w="9525">
            <a:solidFill>
              <a:schemeClr val="tx1"/>
            </a:solidFill>
            <a:miter lim="800000"/>
            <a:headEnd/>
            <a:tailEnd/>
          </a:ln>
        </p:spPr>
        <p:txBody>
          <a:bodyPr/>
          <a:lstStyle/>
          <a:p>
            <a:r>
              <a:rPr lang="zh-CN" altLang="en-US" sz="1600" b="0" dirty="0"/>
              <a:t>读入一个以空白字符分隔的字符串到</a:t>
            </a:r>
            <a:r>
              <a:rPr lang="en-US" altLang="zh-CN" sz="1600" b="0" dirty="0"/>
              <a:t>s</a:t>
            </a:r>
            <a:r>
              <a:rPr lang="zh-CN" altLang="en-US" sz="1600" b="0" dirty="0"/>
              <a:t>中，以</a:t>
            </a:r>
            <a:r>
              <a:rPr lang="en-US" altLang="zh-CN" sz="1600" b="0" dirty="0"/>
              <a:t>’\0’</a:t>
            </a:r>
            <a:r>
              <a:rPr lang="zh-CN" altLang="en-US" sz="1600" b="0" dirty="0"/>
              <a:t>结束</a:t>
            </a:r>
            <a:r>
              <a:rPr lang="en-US" altLang="zh-CN" sz="1600" b="0" dirty="0"/>
              <a:t>(</a:t>
            </a:r>
            <a:r>
              <a:rPr lang="zh-CN" altLang="en-US" sz="1600" b="0" dirty="0"/>
              <a:t>即由非空字符组成的字符串</a:t>
            </a:r>
            <a:r>
              <a:rPr lang="en-US" altLang="zh-CN" sz="1600" b="0" dirty="0"/>
              <a:t>)</a:t>
            </a:r>
            <a:r>
              <a:rPr lang="zh-CN" altLang="en-US" sz="1600" b="0" dirty="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1000"/>
                                        <p:tgtEl>
                                          <p:spTgt spid="1648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70"/>
                                        </p:tgtEl>
                                        <p:attrNameLst>
                                          <p:attrName>style.visibility</p:attrName>
                                        </p:attrNameLst>
                                      </p:cBhvr>
                                      <p:to>
                                        <p:strVal val="visible"/>
                                      </p:to>
                                    </p:set>
                                    <p:animEffect transition="in" filter="blinds(horizontal)">
                                      <p:cBhvr>
                                        <p:cTn id="12" dur="1000"/>
                                        <p:tgtEl>
                                          <p:spTgt spid="1648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71"/>
                                        </p:tgtEl>
                                        <p:attrNameLst>
                                          <p:attrName>style.visibility</p:attrName>
                                        </p:attrNameLst>
                                      </p:cBhvr>
                                      <p:to>
                                        <p:strVal val="visible"/>
                                      </p:to>
                                    </p:set>
                                    <p:animEffect transition="in" filter="blinds(horizontal)">
                                      <p:cBhvr>
                                        <p:cTn id="17" dur="1000"/>
                                        <p:tgtEl>
                                          <p:spTgt spid="164871"/>
                                        </p:tgtEl>
                                      </p:cBhvr>
                                    </p:animEffect>
                                  </p:childTnLst>
                                  <p:subTnLst>
                                    <p:set>
                                      <p:cBhvr override="childStyle">
                                        <p:cTn dur="1" fill="hold" display="0" masterRel="nextClick" afterEffect="1"/>
                                        <p:tgtEl>
                                          <p:spTgt spid="16487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69"/>
                                        </p:tgtEl>
                                        <p:attrNameLst>
                                          <p:attrName>style.visibility</p:attrName>
                                        </p:attrNameLst>
                                      </p:cBhvr>
                                      <p:to>
                                        <p:strVal val="visible"/>
                                      </p:to>
                                    </p:set>
                                    <p:animEffect transition="in" filter="blinds(horizontal)">
                                      <p:cBhvr>
                                        <p:cTn id="22" dur="500"/>
                                        <p:tgtEl>
                                          <p:spTgt spid="16486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p:bldP spid="164869" grpId="0" animBg="1"/>
      <p:bldP spid="164870" grpId="0" animBg="1"/>
      <p:bldP spid="164871" grpId="0" animBg="1"/>
      <p:bldP spid="10" grpId="0" animBg="1"/>
      <p:bldP spid="11"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a:ea typeface="宋体" pitchFamily="2" charset="-122"/>
              </a:rPr>
              <a:t>自引用结构</a:t>
            </a:r>
          </a:p>
        </p:txBody>
      </p:sp>
      <p:sp>
        <p:nvSpPr>
          <p:cNvPr id="3" name="内容占位符 2"/>
          <p:cNvSpPr>
            <a:spLocks noGrp="1"/>
          </p:cNvSpPr>
          <p:nvPr>
            <p:ph idx="1"/>
          </p:nvPr>
        </p:nvSpPr>
        <p:spPr>
          <a:xfrm>
            <a:off x="838200" y="1447801"/>
            <a:ext cx="8930208" cy="4556125"/>
          </a:xfrm>
        </p:spPr>
        <p:txBody>
          <a:bodyPr/>
          <a:lstStyle/>
          <a:p>
            <a:r>
              <a:rPr lang="zh-CN" altLang="en-US" dirty="0">
                <a:ea typeface="宋体" pitchFamily="2" charset="-122"/>
              </a:rPr>
              <a:t>问题</a:t>
            </a:r>
            <a:r>
              <a:rPr lang="en-US" altLang="zh-CN" dirty="0">
                <a:ea typeface="宋体" pitchFamily="2" charset="-122"/>
              </a:rPr>
              <a:t>1</a:t>
            </a:r>
            <a:r>
              <a:rPr lang="zh-CN" altLang="en-US" dirty="0">
                <a:ea typeface="宋体" pitchFamily="2" charset="-122"/>
              </a:rPr>
              <a:t>：谁是幸存者？</a:t>
            </a:r>
            <a:endParaRPr lang="en-US" altLang="zh-CN" dirty="0">
              <a:ea typeface="宋体" pitchFamily="2" charset="-122"/>
            </a:endParaRPr>
          </a:p>
          <a:p>
            <a:pPr lvl="1">
              <a:buFont typeface="Wingdings" pitchFamily="2" charset="2"/>
              <a:buNone/>
            </a:pPr>
            <a:r>
              <a:rPr lang="zh-CN" altLang="en-US" sz="1800" dirty="0"/>
              <a:t>   </a:t>
            </a:r>
            <a:r>
              <a:rPr lang="zh-CN" altLang="en-US" sz="2000" dirty="0"/>
              <a:t>海盗们曾经玩一种游戏：每当捕获一艏船，船上船员只有一人能幸存。规则如下：船上船员分别编上号，站成一圈；然后从</a:t>
            </a:r>
            <a:r>
              <a:rPr lang="en-US" altLang="zh-CN" sz="2000" dirty="0"/>
              <a:t>1</a:t>
            </a:r>
            <a:r>
              <a:rPr lang="zh-CN" altLang="en-US" sz="2000" dirty="0"/>
              <a:t>号船员开始循环数数，每数到</a:t>
            </a:r>
            <a:r>
              <a:rPr lang="en-US" altLang="zh-CN" sz="2000" dirty="0"/>
              <a:t>13</a:t>
            </a:r>
            <a:r>
              <a:rPr lang="zh-CN" altLang="en-US" sz="2000" dirty="0"/>
              <a:t>，该船员将被推到海里，直到剩下一个船员。谁是最后的幸存者？</a:t>
            </a:r>
            <a:endParaRPr lang="en-US" altLang="zh-CN" sz="1800" dirty="0"/>
          </a:p>
          <a:p>
            <a:r>
              <a:rPr lang="zh-CN" altLang="en-US" dirty="0">
                <a:ea typeface="宋体" pitchFamily="2" charset="-122"/>
              </a:rPr>
              <a:t>问题</a:t>
            </a:r>
            <a:r>
              <a:rPr lang="en-US" altLang="zh-CN" dirty="0">
                <a:ea typeface="宋体" pitchFamily="2" charset="-122"/>
              </a:rPr>
              <a:t>2</a:t>
            </a:r>
            <a:r>
              <a:rPr lang="zh-CN" altLang="en-US" dirty="0">
                <a:ea typeface="宋体" pitchFamily="2" charset="-122"/>
              </a:rPr>
              <a:t>：显示文件最后</a:t>
            </a:r>
            <a:r>
              <a:rPr lang="en-US" altLang="zh-CN" dirty="0">
                <a:ea typeface="宋体" pitchFamily="2" charset="-122"/>
              </a:rPr>
              <a:t>N</a:t>
            </a:r>
            <a:r>
              <a:rPr lang="zh-CN" altLang="en-US" dirty="0">
                <a:ea typeface="宋体" pitchFamily="2" charset="-122"/>
              </a:rPr>
              <a:t>行。</a:t>
            </a:r>
            <a:endParaRPr lang="en-US" altLang="zh-CN" dirty="0">
              <a:ea typeface="宋体" pitchFamily="2" charset="-122"/>
            </a:endParaRPr>
          </a:p>
          <a:p>
            <a:r>
              <a:rPr lang="zh-CN" altLang="en-US" dirty="0">
                <a:ea typeface="宋体" pitchFamily="2" charset="-122"/>
              </a:rPr>
              <a:t>问题</a:t>
            </a:r>
            <a:r>
              <a:rPr lang="en-US" altLang="zh-CN" dirty="0">
                <a:ea typeface="宋体" pitchFamily="2" charset="-122"/>
              </a:rPr>
              <a:t>3</a:t>
            </a:r>
            <a:r>
              <a:rPr lang="zh-CN" altLang="en-US" dirty="0">
                <a:ea typeface="宋体" pitchFamily="2" charset="-122"/>
              </a:rPr>
              <a:t>：实现任意两个的多项式相加。</a:t>
            </a:r>
          </a:p>
        </p:txBody>
      </p:sp>
      <p:sp>
        <p:nvSpPr>
          <p:cNvPr id="108548" name="页脚占位符 3"/>
          <p:cNvSpPr>
            <a:spLocks noGrp="1"/>
          </p:cNvSpPr>
          <p:nvPr>
            <p:ph type="ftr" sz="quarter" idx="11"/>
          </p:nvPr>
        </p:nvSpPr>
        <p:spPr>
          <a:noFill/>
        </p:spPr>
        <p:txBody>
          <a:bodyPr/>
          <a:lstStyle/>
          <a:p>
            <a:r>
              <a:rPr lang="en-US" altLang="zh-CN" dirty="0" err="1"/>
              <a:t>构造类型</a:t>
            </a:r>
            <a:r>
              <a:rPr lang="en-US" altLang="zh-CN" dirty="0"/>
              <a:t> – </a:t>
            </a:r>
            <a:r>
              <a:rPr lang="en-US" altLang="zh-CN" dirty="0" err="1"/>
              <a:t>数组和指针</a:t>
            </a:r>
            <a:endParaRPr lang="en-US" altLang="zh-CN" dirty="0"/>
          </a:p>
        </p:txBody>
      </p:sp>
      <p:sp>
        <p:nvSpPr>
          <p:cNvPr id="108549" name="灯片编号占位符 4"/>
          <p:cNvSpPr>
            <a:spLocks noGrp="1"/>
          </p:cNvSpPr>
          <p:nvPr>
            <p:ph type="sldNum" sz="quarter" idx="12"/>
          </p:nvPr>
        </p:nvSpPr>
        <p:spPr>
          <a:noFill/>
        </p:spPr>
        <p:txBody>
          <a:bodyPr/>
          <a:lstStyle/>
          <a:p>
            <a:fld id="{E8E4C20B-E466-4CE5-A695-2069E732CD3A}" type="slidenum">
              <a:rPr lang="en-US" altLang="zh-CN" smtClean="0"/>
              <a:pPr/>
              <a:t>130</a:t>
            </a:fld>
            <a:endParaRPr lang="en-US" altLang="zh-CN"/>
          </a:p>
        </p:txBody>
      </p:sp>
      <p:sp>
        <p:nvSpPr>
          <p:cNvPr id="6" name="AutoShape 4"/>
          <p:cNvSpPr>
            <a:spLocks noChangeArrowheads="1"/>
          </p:cNvSpPr>
          <p:nvPr/>
        </p:nvSpPr>
        <p:spPr bwMode="auto">
          <a:xfrm>
            <a:off x="7896200" y="3356993"/>
            <a:ext cx="2771800" cy="1223963"/>
          </a:xfrm>
          <a:prstGeom prst="wedgeRoundRectCallout">
            <a:avLst>
              <a:gd name="adj1" fmla="val -69026"/>
              <a:gd name="adj2" fmla="val -35724"/>
              <a:gd name="adj3" fmla="val 16667"/>
            </a:avLst>
          </a:prstGeom>
          <a:solidFill>
            <a:schemeClr val="accent1"/>
          </a:solidFill>
          <a:ln w="9525">
            <a:solidFill>
              <a:schemeClr val="tx1"/>
            </a:solidFill>
            <a:miter lim="800000"/>
            <a:headEnd/>
            <a:tailEnd/>
          </a:ln>
        </p:spPr>
        <p:txBody>
          <a:bodyPr/>
          <a:lstStyle/>
          <a:p>
            <a:r>
              <a:rPr lang="zh-CN" altLang="en-US" sz="1800" b="0" dirty="0"/>
              <a:t>由于打印前我们无法知道文件的总行数，</a:t>
            </a:r>
            <a:r>
              <a:rPr lang="zh-CN" altLang="en-US" sz="1800" b="0" dirty="0">
                <a:solidFill>
                  <a:srgbClr val="0000CC"/>
                </a:solidFill>
              </a:rPr>
              <a:t>如何在程序中组织这类数据？</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69987" name="Rectangle 3"/>
          <p:cNvSpPr>
            <a:spLocks noGrp="1" noChangeArrowheads="1"/>
          </p:cNvSpPr>
          <p:nvPr>
            <p:ph idx="1"/>
          </p:nvPr>
        </p:nvSpPr>
        <p:spPr/>
        <p:txBody>
          <a:bodyPr/>
          <a:lstStyle/>
          <a:p>
            <a:r>
              <a:rPr lang="zh-CN" altLang="en-US" dirty="0">
                <a:ea typeface="宋体" pitchFamily="2" charset="-122"/>
              </a:rPr>
              <a:t>（动态）数据的组织与存储方式</a:t>
            </a:r>
          </a:p>
          <a:p>
            <a:pPr lvl="1"/>
            <a:r>
              <a:rPr lang="zh-CN" altLang="en-US" dirty="0">
                <a:ea typeface="宋体" pitchFamily="2" charset="-122"/>
              </a:rPr>
              <a:t>顺序组织，如数组</a:t>
            </a:r>
            <a:endParaRPr lang="en-US" altLang="zh-CN" dirty="0">
              <a:ea typeface="宋体" pitchFamily="2" charset="-122"/>
            </a:endParaRPr>
          </a:p>
          <a:p>
            <a:pPr lvl="2"/>
            <a:r>
              <a:rPr lang="zh-CN" altLang="en-US" dirty="0">
                <a:latin typeface="楷体" pitchFamily="49" charset="-122"/>
                <a:ea typeface="楷体" pitchFamily="49" charset="-122"/>
              </a:rPr>
              <a:t>需要连续空间</a:t>
            </a:r>
            <a:endParaRPr lang="en-US" altLang="zh-CN" dirty="0">
              <a:latin typeface="楷体" pitchFamily="49" charset="-122"/>
              <a:ea typeface="楷体" pitchFamily="49" charset="-122"/>
            </a:endParaRPr>
          </a:p>
          <a:p>
            <a:pPr lvl="2"/>
            <a:r>
              <a:rPr lang="zh-CN" altLang="en-US" dirty="0">
                <a:latin typeface="楷体" pitchFamily="49" charset="-122"/>
                <a:ea typeface="楷体" pitchFamily="49" charset="-122"/>
              </a:rPr>
              <a:t>数据项的插入或删除操作需要移动大量数据</a:t>
            </a:r>
          </a:p>
          <a:p>
            <a:pPr lvl="1"/>
            <a:r>
              <a:rPr lang="zh-CN" altLang="en-US" dirty="0">
                <a:ea typeface="宋体" pitchFamily="2" charset="-122"/>
              </a:rPr>
              <a:t>非顺序（动态）组织，如链表，二叉树等</a:t>
            </a:r>
            <a:endParaRPr lang="en-US" altLang="zh-CN" dirty="0">
              <a:ea typeface="宋体" pitchFamily="2" charset="-122"/>
            </a:endParaRPr>
          </a:p>
          <a:p>
            <a:pPr lvl="2"/>
            <a:r>
              <a:rPr lang="zh-CN" altLang="en-US" dirty="0">
                <a:latin typeface="楷体" pitchFamily="49" charset="-122"/>
                <a:ea typeface="楷体" pitchFamily="49" charset="-122"/>
              </a:rPr>
              <a:t>不需要连续空间</a:t>
            </a:r>
            <a:endParaRPr lang="en-US" altLang="zh-CN" dirty="0">
              <a:latin typeface="楷体" pitchFamily="49" charset="-122"/>
              <a:ea typeface="楷体" pitchFamily="49" charset="-122"/>
            </a:endParaRPr>
          </a:p>
          <a:p>
            <a:pPr lvl="2"/>
            <a:r>
              <a:rPr lang="zh-CN" altLang="en-US" dirty="0">
                <a:latin typeface="楷体" pitchFamily="49" charset="-122"/>
                <a:ea typeface="楷体" pitchFamily="49" charset="-122"/>
              </a:rPr>
              <a:t>数据项的插入或删除操作非常简单</a:t>
            </a:r>
            <a:endParaRPr lang="en-US" altLang="zh-CN" dirty="0">
              <a:latin typeface="楷体" pitchFamily="49" charset="-122"/>
              <a:ea typeface="楷体" pitchFamily="49" charset="-122"/>
            </a:endParaRPr>
          </a:p>
        </p:txBody>
      </p:sp>
      <p:sp>
        <p:nvSpPr>
          <p:cNvPr id="109570" name="页脚占位符 3"/>
          <p:cNvSpPr>
            <a:spLocks noGrp="1"/>
          </p:cNvSpPr>
          <p:nvPr>
            <p:ph type="ftr" sz="quarter" idx="11"/>
          </p:nvPr>
        </p:nvSpPr>
        <p:spPr>
          <a:noFill/>
        </p:spPr>
        <p:txBody>
          <a:bodyPr/>
          <a:lstStyle/>
          <a:p>
            <a:r>
              <a:rPr lang="en-US" altLang="zh-CN"/>
              <a:t>构造类型 – 数组和指针</a:t>
            </a:r>
          </a:p>
        </p:txBody>
      </p:sp>
      <p:sp>
        <p:nvSpPr>
          <p:cNvPr id="109571" name="灯片编号占位符 4"/>
          <p:cNvSpPr>
            <a:spLocks noGrp="1"/>
          </p:cNvSpPr>
          <p:nvPr>
            <p:ph type="sldNum" sz="quarter" idx="12"/>
          </p:nvPr>
        </p:nvSpPr>
        <p:spPr>
          <a:noFill/>
        </p:spPr>
        <p:txBody>
          <a:bodyPr/>
          <a:lstStyle/>
          <a:p>
            <a:fld id="{89769508-045C-44C3-A4B8-AE5ADCCC7EDD}" type="slidenum">
              <a:rPr lang="en-US" altLang="zh-CN" smtClean="0"/>
              <a:pPr/>
              <a:t>131</a:t>
            </a:fld>
            <a:endParaRPr lang="en-US" altLang="zh-CN"/>
          </a:p>
        </p:txBody>
      </p:sp>
      <p:sp>
        <p:nvSpPr>
          <p:cNvPr id="169989" name="AutoShape 5"/>
          <p:cNvSpPr>
            <a:spLocks noChangeArrowheads="1"/>
          </p:cNvSpPr>
          <p:nvPr/>
        </p:nvSpPr>
        <p:spPr bwMode="auto">
          <a:xfrm>
            <a:off x="7175500" y="5373216"/>
            <a:ext cx="3492500" cy="1223962"/>
          </a:xfrm>
          <a:prstGeom prst="wedgeRoundRectCallout">
            <a:avLst>
              <a:gd name="adj1" fmla="val -46730"/>
              <a:gd name="adj2" fmla="val -93166"/>
              <a:gd name="adj3" fmla="val 16667"/>
            </a:avLst>
          </a:prstGeom>
          <a:solidFill>
            <a:schemeClr val="accent1"/>
          </a:solidFill>
          <a:ln w="9525">
            <a:solidFill>
              <a:schemeClr val="tx1"/>
            </a:solidFill>
            <a:miter lim="800000"/>
            <a:headEnd/>
            <a:tailEnd/>
          </a:ln>
        </p:spPr>
        <p:txBody>
          <a:bodyPr/>
          <a:lstStyle/>
          <a:p>
            <a:r>
              <a:rPr lang="zh-CN" altLang="en-US" b="0">
                <a:solidFill>
                  <a:srgbClr val="0000CC"/>
                </a:solidFill>
              </a:rPr>
              <a:t>优点：</a:t>
            </a:r>
          </a:p>
          <a:p>
            <a:r>
              <a:rPr lang="en-US" altLang="zh-CN" b="0">
                <a:solidFill>
                  <a:srgbClr val="0000CC"/>
                </a:solidFill>
              </a:rPr>
              <a:t>1</a:t>
            </a:r>
            <a:r>
              <a:rPr lang="zh-CN" altLang="en-US" b="0">
                <a:solidFill>
                  <a:srgbClr val="0000CC"/>
                </a:solidFill>
              </a:rPr>
              <a:t>）动态管理（增减数据）</a:t>
            </a:r>
          </a:p>
          <a:p>
            <a:r>
              <a:rPr lang="en-US" altLang="zh-CN" b="0">
                <a:solidFill>
                  <a:srgbClr val="0000CC"/>
                </a:solidFill>
              </a:rPr>
              <a:t>2</a:t>
            </a:r>
            <a:r>
              <a:rPr lang="zh-CN" altLang="en-US" b="0">
                <a:solidFill>
                  <a:srgbClr val="0000CC"/>
                </a:solidFill>
              </a:rPr>
              <a:t>）不需要连续空间</a:t>
            </a:r>
          </a:p>
        </p:txBody>
      </p:sp>
      <p:sp>
        <p:nvSpPr>
          <p:cNvPr id="169990" name="Text Box 6"/>
          <p:cNvSpPr txBox="1">
            <a:spLocks noChangeArrowheads="1"/>
          </p:cNvSpPr>
          <p:nvPr/>
        </p:nvSpPr>
        <p:spPr bwMode="auto">
          <a:xfrm>
            <a:off x="3143251" y="5013326"/>
            <a:ext cx="2663825" cy="854075"/>
          </a:xfrm>
          <a:prstGeom prst="rect">
            <a:avLst/>
          </a:prstGeom>
          <a:noFill/>
          <a:ln w="9525">
            <a:noFill/>
            <a:miter lim="800000"/>
            <a:headEnd/>
            <a:tailEnd/>
          </a:ln>
        </p:spPr>
        <p:txBody>
          <a:bodyPr>
            <a:spAutoFit/>
          </a:bodyPr>
          <a:lstStyle/>
          <a:p>
            <a:pPr>
              <a:spcBef>
                <a:spcPct val="50000"/>
              </a:spcBef>
            </a:pPr>
            <a:r>
              <a:rPr lang="zh-CN" altLang="en-US" dirty="0"/>
              <a:t>如何构造？</a:t>
            </a:r>
          </a:p>
          <a:p>
            <a:pPr>
              <a:spcBef>
                <a:spcPct val="50000"/>
              </a:spcBef>
            </a:pPr>
            <a:r>
              <a:rPr lang="zh-CN" altLang="en-US" dirty="0">
                <a:solidFill>
                  <a:srgbClr val="0000CC"/>
                </a:solidFill>
              </a:rPr>
              <a:t>自引用结构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2" dur="500"/>
                                        <p:tgtEl>
                                          <p:spTgt spid="16998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5" dur="500"/>
                                        <p:tgtEl>
                                          <p:spTgt spid="16998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18" dur="500"/>
                                        <p:tgtEl>
                                          <p:spTgt spid="16998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3" dur="500"/>
                                        <p:tgtEl>
                                          <p:spTgt spid="16998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26" dur="500"/>
                                        <p:tgtEl>
                                          <p:spTgt spid="16998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69987">
                                            <p:txEl>
                                              <p:pRg st="6" end="6"/>
                                            </p:txEl>
                                          </p:spTgt>
                                        </p:tgtEl>
                                        <p:attrNameLst>
                                          <p:attrName>style.visibility</p:attrName>
                                        </p:attrNameLst>
                                      </p:cBhvr>
                                      <p:to>
                                        <p:strVal val="visible"/>
                                      </p:to>
                                    </p:set>
                                    <p:animEffect transition="in" filter="blinds(horizontal)">
                                      <p:cBhvr>
                                        <p:cTn id="29" dur="500"/>
                                        <p:tgtEl>
                                          <p:spTgt spid="16998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69989"/>
                                        </p:tgtEl>
                                        <p:attrNameLst>
                                          <p:attrName>style.visibility</p:attrName>
                                        </p:attrNameLst>
                                      </p:cBhvr>
                                      <p:to>
                                        <p:strVal val="visible"/>
                                      </p:to>
                                    </p:set>
                                    <p:animEffect transition="in" filter="blinds(horizontal)">
                                      <p:cBhvr>
                                        <p:cTn id="34" dur="500"/>
                                        <p:tgtEl>
                                          <p:spTgt spid="16998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69990">
                                            <p:txEl>
                                              <p:pRg st="0" end="0"/>
                                            </p:txEl>
                                          </p:spTgt>
                                        </p:tgtEl>
                                        <p:attrNameLst>
                                          <p:attrName>style.visibility</p:attrName>
                                        </p:attrNameLst>
                                      </p:cBhvr>
                                      <p:to>
                                        <p:strVal val="visible"/>
                                      </p:to>
                                    </p:set>
                                    <p:animEffect transition="in" filter="blinds(horizontal)">
                                      <p:cBhvr>
                                        <p:cTn id="39" dur="500"/>
                                        <p:tgtEl>
                                          <p:spTgt spid="169990">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69990">
                                            <p:txEl>
                                              <p:pRg st="1" end="1"/>
                                            </p:txEl>
                                          </p:spTgt>
                                        </p:tgtEl>
                                        <p:attrNameLst>
                                          <p:attrName>style.visibility</p:attrName>
                                        </p:attrNameLst>
                                      </p:cBhvr>
                                      <p:to>
                                        <p:strVal val="visible"/>
                                      </p:to>
                                    </p:set>
                                    <p:animEffect transition="in" filter="blinds(horizontal)">
                                      <p:cBhvr>
                                        <p:cTn id="44" dur="500"/>
                                        <p:tgtEl>
                                          <p:spTgt spid="1699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10597" name="Rectangle 3"/>
          <p:cNvSpPr>
            <a:spLocks noGrp="1" noChangeArrowheads="1"/>
          </p:cNvSpPr>
          <p:nvPr>
            <p:ph idx="1"/>
          </p:nvPr>
        </p:nvSpPr>
        <p:spPr/>
        <p:txBody>
          <a:bodyPr/>
          <a:lstStyle/>
          <a:p>
            <a:pPr marL="457200" indent="-457200"/>
            <a:r>
              <a:rPr lang="zh-CN" altLang="en-US" dirty="0">
                <a:ea typeface="宋体" pitchFamily="2" charset="-122"/>
              </a:rPr>
              <a:t>自引用结构其成员分为两部分：</a:t>
            </a:r>
          </a:p>
          <a:p>
            <a:pPr marL="850900" lvl="1" indent="-457200">
              <a:buFont typeface="Wingdings" pitchFamily="2" charset="2"/>
              <a:buAutoNum type="arabicPeriod"/>
            </a:pPr>
            <a:r>
              <a:rPr lang="zh-CN" altLang="en-US" dirty="0">
                <a:ea typeface="宋体" pitchFamily="2" charset="-122"/>
              </a:rPr>
              <a:t>各种实际数据成员；</a:t>
            </a:r>
          </a:p>
          <a:p>
            <a:pPr marL="850900" lvl="1" indent="-457200">
              <a:buFont typeface="Wingdings" pitchFamily="2" charset="2"/>
              <a:buAutoNum type="arabicPeriod"/>
            </a:pPr>
            <a:r>
              <a:rPr lang="zh-CN" altLang="en-US" dirty="0">
                <a:ea typeface="宋体" pitchFamily="2" charset="-122"/>
              </a:rPr>
              <a:t>一个或几个指向自身结构的指针；</a:t>
            </a:r>
          </a:p>
        </p:txBody>
      </p:sp>
      <p:sp>
        <p:nvSpPr>
          <p:cNvPr id="110594" name="页脚占位符 3"/>
          <p:cNvSpPr>
            <a:spLocks noGrp="1"/>
          </p:cNvSpPr>
          <p:nvPr>
            <p:ph type="ftr" sz="quarter" idx="11"/>
          </p:nvPr>
        </p:nvSpPr>
        <p:spPr>
          <a:noFill/>
        </p:spPr>
        <p:txBody>
          <a:bodyPr/>
          <a:lstStyle/>
          <a:p>
            <a:r>
              <a:rPr lang="en-US" altLang="zh-CN"/>
              <a:t>构造类型 – 数组和指针</a:t>
            </a:r>
          </a:p>
        </p:txBody>
      </p:sp>
      <p:sp>
        <p:nvSpPr>
          <p:cNvPr id="110595" name="灯片编号占位符 4"/>
          <p:cNvSpPr>
            <a:spLocks noGrp="1"/>
          </p:cNvSpPr>
          <p:nvPr>
            <p:ph type="sldNum" sz="quarter" idx="12"/>
          </p:nvPr>
        </p:nvSpPr>
        <p:spPr>
          <a:noFill/>
        </p:spPr>
        <p:txBody>
          <a:bodyPr/>
          <a:lstStyle/>
          <a:p>
            <a:fld id="{38D4157F-2FBE-42D2-9230-22E871D3DD56}" type="slidenum">
              <a:rPr lang="en-US" altLang="zh-CN" smtClean="0"/>
              <a:pPr/>
              <a:t>132</a:t>
            </a:fld>
            <a:endParaRPr lang="en-US" altLang="zh-CN"/>
          </a:p>
        </p:txBody>
      </p:sp>
      <p:grpSp>
        <p:nvGrpSpPr>
          <p:cNvPr id="2" name="Group 4"/>
          <p:cNvGrpSpPr>
            <a:grpSpLocks/>
          </p:cNvGrpSpPr>
          <p:nvPr/>
        </p:nvGrpSpPr>
        <p:grpSpPr bwMode="auto">
          <a:xfrm>
            <a:off x="1271464" y="3284984"/>
            <a:ext cx="7723188" cy="1423988"/>
            <a:chOff x="748" y="2115"/>
            <a:chExt cx="4865" cy="897"/>
          </a:xfrm>
        </p:grpSpPr>
        <p:sp>
          <p:nvSpPr>
            <p:cNvPr id="110599" name="Text Box 5"/>
            <p:cNvSpPr txBox="1">
              <a:spLocks noChangeArrowheads="1"/>
            </p:cNvSpPr>
            <p:nvPr/>
          </p:nvSpPr>
          <p:spPr bwMode="auto">
            <a:xfrm>
              <a:off x="748" y="2115"/>
              <a:ext cx="2595" cy="834"/>
            </a:xfrm>
            <a:prstGeom prst="rect">
              <a:avLst/>
            </a:prstGeom>
            <a:solidFill>
              <a:schemeClr val="accent1"/>
            </a:solidFill>
            <a:ln w="9525">
              <a:noFill/>
              <a:miter lim="800000"/>
              <a:headEnd/>
              <a:tailEnd/>
            </a:ln>
          </p:spPr>
          <p:txBody>
            <a:bodyPr wrap="none">
              <a:spAutoFit/>
            </a:bodyPr>
            <a:lstStyle/>
            <a:p>
              <a:r>
                <a:rPr lang="en-US" altLang="zh-CN" dirty="0"/>
                <a:t>struct </a:t>
              </a:r>
              <a:r>
                <a:rPr lang="en-US" altLang="zh-CN" dirty="0">
                  <a:solidFill>
                    <a:srgbClr val="3333FF"/>
                  </a:solidFill>
                </a:rPr>
                <a:t>Type</a:t>
              </a:r>
              <a:r>
                <a:rPr lang="en-US" altLang="zh-CN" dirty="0"/>
                <a:t> {</a:t>
              </a:r>
            </a:p>
            <a:p>
              <a:r>
                <a:rPr lang="en-US" altLang="zh-CN" dirty="0"/>
                <a:t>      </a:t>
              </a:r>
              <a:r>
                <a:rPr lang="en-US" altLang="zh-CN" dirty="0" err="1"/>
                <a:t>data_member</a:t>
              </a:r>
              <a:r>
                <a:rPr lang="en-US" altLang="zh-CN" dirty="0"/>
                <a:t>;	// </a:t>
              </a:r>
              <a:r>
                <a:rPr lang="zh-CN" altLang="en-US" dirty="0"/>
                <a:t>如 </a:t>
              </a:r>
              <a:r>
                <a:rPr lang="en-US" altLang="zh-CN" dirty="0"/>
                <a:t>int n;</a:t>
              </a:r>
            </a:p>
            <a:p>
              <a:r>
                <a:rPr lang="en-US" altLang="zh-CN" dirty="0"/>
                <a:t>      struct </a:t>
              </a:r>
              <a:r>
                <a:rPr lang="en-US" altLang="zh-CN" dirty="0">
                  <a:solidFill>
                    <a:srgbClr val="3333FF"/>
                  </a:solidFill>
                </a:rPr>
                <a:t>Type</a:t>
              </a:r>
              <a:r>
                <a:rPr lang="en-US" altLang="zh-CN" dirty="0"/>
                <a:t> *link;</a:t>
              </a:r>
            </a:p>
            <a:p>
              <a:r>
                <a:rPr lang="en-US" altLang="zh-CN" dirty="0"/>
                <a:t>};</a:t>
              </a:r>
            </a:p>
          </p:txBody>
        </p:sp>
        <p:sp>
          <p:nvSpPr>
            <p:cNvPr id="110600" name="Rectangle 6"/>
            <p:cNvSpPr>
              <a:spLocks noChangeArrowheads="1"/>
            </p:cNvSpPr>
            <p:nvPr/>
          </p:nvSpPr>
          <p:spPr bwMode="auto">
            <a:xfrm>
              <a:off x="3833" y="2432"/>
              <a:ext cx="1134" cy="580"/>
            </a:xfrm>
            <a:prstGeom prst="rect">
              <a:avLst/>
            </a:prstGeom>
            <a:noFill/>
            <a:ln w="9525">
              <a:solidFill>
                <a:schemeClr val="tx1"/>
              </a:solidFill>
              <a:miter lim="800000"/>
              <a:headEnd/>
              <a:tailEnd/>
            </a:ln>
          </p:spPr>
          <p:txBody>
            <a:bodyPr wrap="square" anchor="ctr">
              <a:spAutoFit/>
            </a:bodyPr>
            <a:lstStyle/>
            <a:p>
              <a:endParaRPr lang="zh-CN" altLang="en-US"/>
            </a:p>
          </p:txBody>
        </p:sp>
        <p:sp>
          <p:nvSpPr>
            <p:cNvPr id="110601" name="Line 7"/>
            <p:cNvSpPr>
              <a:spLocks noChangeShapeType="1"/>
            </p:cNvSpPr>
            <p:nvPr/>
          </p:nvSpPr>
          <p:spPr bwMode="auto">
            <a:xfrm>
              <a:off x="3833" y="2750"/>
              <a:ext cx="1134" cy="0"/>
            </a:xfrm>
            <a:prstGeom prst="line">
              <a:avLst/>
            </a:prstGeom>
            <a:noFill/>
            <a:ln w="9525">
              <a:solidFill>
                <a:schemeClr val="tx1"/>
              </a:solidFill>
              <a:round/>
              <a:headEnd/>
              <a:tailEnd/>
            </a:ln>
          </p:spPr>
          <p:txBody>
            <a:bodyPr wrap="none">
              <a:spAutoFit/>
            </a:bodyPr>
            <a:lstStyle/>
            <a:p>
              <a:endParaRPr lang="zh-CN" altLang="en-US"/>
            </a:p>
          </p:txBody>
        </p:sp>
        <p:sp>
          <p:nvSpPr>
            <p:cNvPr id="110602" name="Text Box 8"/>
            <p:cNvSpPr txBox="1">
              <a:spLocks noChangeArrowheads="1"/>
            </p:cNvSpPr>
            <p:nvPr/>
          </p:nvSpPr>
          <p:spPr bwMode="auto">
            <a:xfrm>
              <a:off x="4176" y="2456"/>
              <a:ext cx="445" cy="250"/>
            </a:xfrm>
            <a:prstGeom prst="rect">
              <a:avLst/>
            </a:prstGeom>
            <a:noFill/>
            <a:ln w="9525">
              <a:noFill/>
              <a:miter lim="800000"/>
              <a:headEnd/>
              <a:tailEnd/>
            </a:ln>
          </p:spPr>
          <p:txBody>
            <a:bodyPr wrap="none">
              <a:spAutoFit/>
            </a:bodyPr>
            <a:lstStyle/>
            <a:p>
              <a:r>
                <a:rPr lang="en-US" altLang="zh-CN" dirty="0"/>
                <a:t>data</a:t>
              </a:r>
            </a:p>
          </p:txBody>
        </p:sp>
        <p:sp>
          <p:nvSpPr>
            <p:cNvPr id="110603" name="Freeform 9"/>
            <p:cNvSpPr>
              <a:spLocks/>
            </p:cNvSpPr>
            <p:nvPr/>
          </p:nvSpPr>
          <p:spPr bwMode="auto">
            <a:xfrm>
              <a:off x="4479" y="2656"/>
              <a:ext cx="1134" cy="252"/>
            </a:xfrm>
            <a:custGeom>
              <a:avLst/>
              <a:gdLst>
                <a:gd name="T0" fmla="*/ 0 w 1134"/>
                <a:gd name="T1" fmla="*/ 23 h 476"/>
                <a:gd name="T2" fmla="*/ 771 w 1134"/>
                <a:gd name="T3" fmla="*/ 23 h 476"/>
                <a:gd name="T4" fmla="*/ 1134 w 1134"/>
                <a:gd name="T5" fmla="*/ 0 h 476"/>
                <a:gd name="T6" fmla="*/ 0 60000 65536"/>
                <a:gd name="T7" fmla="*/ 0 60000 65536"/>
                <a:gd name="T8" fmla="*/ 0 60000 65536"/>
                <a:gd name="T9" fmla="*/ 0 w 1134"/>
                <a:gd name="T10" fmla="*/ 0 h 476"/>
                <a:gd name="T11" fmla="*/ 1134 w 1134"/>
                <a:gd name="T12" fmla="*/ 476 h 476"/>
              </a:gdLst>
              <a:ahLst/>
              <a:cxnLst>
                <a:cxn ang="T6">
                  <a:pos x="T0" y="T1"/>
                </a:cxn>
                <a:cxn ang="T7">
                  <a:pos x="T2" y="T3"/>
                </a:cxn>
                <a:cxn ang="T8">
                  <a:pos x="T4" y="T5"/>
                </a:cxn>
              </a:cxnLst>
              <a:rect l="T9" t="T10" r="T11" b="T12"/>
              <a:pathLst>
                <a:path w="1134" h="476">
                  <a:moveTo>
                    <a:pt x="0" y="408"/>
                  </a:moveTo>
                  <a:cubicBezTo>
                    <a:pt x="291" y="442"/>
                    <a:pt x="582" y="476"/>
                    <a:pt x="771" y="408"/>
                  </a:cubicBezTo>
                  <a:cubicBezTo>
                    <a:pt x="960" y="340"/>
                    <a:pt x="1073" y="68"/>
                    <a:pt x="1134" y="0"/>
                  </a:cubicBezTo>
                </a:path>
              </a:pathLst>
            </a:custGeom>
            <a:noFill/>
            <a:ln w="9525">
              <a:solidFill>
                <a:schemeClr val="tx1"/>
              </a:solidFill>
              <a:round/>
              <a:headEnd/>
              <a:tailEnd type="stealth" w="lg" len="lg"/>
            </a:ln>
          </p:spPr>
          <p:txBody>
            <a:bodyPr>
              <a:spAutoFit/>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72035" name="Rectangle 3"/>
          <p:cNvSpPr>
            <a:spLocks noGrp="1" noChangeArrowheads="1"/>
          </p:cNvSpPr>
          <p:nvPr>
            <p:ph idx="1"/>
          </p:nvPr>
        </p:nvSpPr>
        <p:spPr/>
        <p:txBody>
          <a:bodyPr/>
          <a:lstStyle/>
          <a:p>
            <a:pPr>
              <a:lnSpc>
                <a:spcPct val="70000"/>
              </a:lnSpc>
            </a:pPr>
            <a:r>
              <a:rPr lang="zh-CN" altLang="en-US" sz="2000">
                <a:ea typeface="宋体" pitchFamily="2" charset="-122"/>
              </a:rPr>
              <a:t>链表结构</a:t>
            </a:r>
          </a:p>
          <a:p>
            <a:pPr lvl="1">
              <a:lnSpc>
                <a:spcPct val="70000"/>
              </a:lnSpc>
              <a:buFont typeface="Wingdings" pitchFamily="2" charset="2"/>
              <a:buNone/>
            </a:pPr>
            <a:r>
              <a:rPr lang="en-US" altLang="zh-CN" sz="2000">
                <a:ea typeface="宋体" pitchFamily="2" charset="-122"/>
              </a:rPr>
              <a:t>struct  word {</a:t>
            </a:r>
          </a:p>
          <a:p>
            <a:pPr lvl="2" indent="0">
              <a:lnSpc>
                <a:spcPct val="80000"/>
              </a:lnSpc>
              <a:buNone/>
            </a:pPr>
            <a:r>
              <a:rPr lang="en-US" altLang="zh-CN">
                <a:ea typeface="宋体" pitchFamily="2" charset="-122"/>
              </a:rPr>
              <a:t>char *name;</a:t>
            </a:r>
          </a:p>
          <a:p>
            <a:pPr lvl="2" indent="0">
              <a:lnSpc>
                <a:spcPct val="80000"/>
              </a:lnSpc>
              <a:buNone/>
            </a:pPr>
            <a:r>
              <a:rPr lang="en-US" altLang="zh-CN">
                <a:ea typeface="宋体" pitchFamily="2" charset="-122"/>
              </a:rPr>
              <a:t>int count;</a:t>
            </a:r>
          </a:p>
          <a:p>
            <a:pPr lvl="2" indent="0">
              <a:lnSpc>
                <a:spcPct val="80000"/>
              </a:lnSpc>
              <a:buNone/>
            </a:pPr>
            <a:r>
              <a:rPr lang="en-US" altLang="zh-CN">
                <a:ea typeface="宋体" pitchFamily="2" charset="-122"/>
              </a:rPr>
              <a:t>struct word *next;</a:t>
            </a:r>
          </a:p>
          <a:p>
            <a:pPr lvl="1">
              <a:lnSpc>
                <a:spcPct val="70000"/>
              </a:lnSpc>
              <a:buFont typeface="Wingdings" pitchFamily="2" charset="2"/>
              <a:buNone/>
            </a:pPr>
            <a:r>
              <a:rPr lang="en-US" altLang="zh-CN" sz="2000">
                <a:ea typeface="宋体" pitchFamily="2" charset="-122"/>
              </a:rPr>
              <a:t>} *base;</a:t>
            </a:r>
          </a:p>
          <a:p>
            <a:pPr>
              <a:lnSpc>
                <a:spcPct val="70000"/>
              </a:lnSpc>
            </a:pPr>
            <a:r>
              <a:rPr lang="zh-CN" altLang="en-US" sz="2000">
                <a:ea typeface="宋体" pitchFamily="2" charset="-122"/>
              </a:rPr>
              <a:t>二叉树结构</a:t>
            </a:r>
          </a:p>
          <a:p>
            <a:pPr lvl="1">
              <a:lnSpc>
                <a:spcPct val="70000"/>
              </a:lnSpc>
              <a:buFont typeface="Wingdings" pitchFamily="2" charset="2"/>
              <a:buNone/>
            </a:pPr>
            <a:r>
              <a:rPr lang="en-US" altLang="zh-CN" sz="2000">
                <a:ea typeface="宋体" pitchFamily="2" charset="-122"/>
              </a:rPr>
              <a:t>struct tnode {</a:t>
            </a:r>
          </a:p>
          <a:p>
            <a:pPr lvl="2" indent="0">
              <a:lnSpc>
                <a:spcPct val="80000"/>
              </a:lnSpc>
              <a:buNone/>
            </a:pPr>
            <a:r>
              <a:rPr lang="en-US" altLang="zh-CN">
                <a:ea typeface="宋体" pitchFamily="2" charset="-122"/>
              </a:rPr>
              <a:t>char *word;</a:t>
            </a:r>
          </a:p>
          <a:p>
            <a:pPr lvl="2" indent="0">
              <a:lnSpc>
                <a:spcPct val="80000"/>
              </a:lnSpc>
              <a:buNone/>
            </a:pPr>
            <a:r>
              <a:rPr lang="en-US" altLang="zh-CN">
                <a:ea typeface="宋体" pitchFamily="2" charset="-122"/>
              </a:rPr>
              <a:t>int count;</a:t>
            </a:r>
          </a:p>
          <a:p>
            <a:pPr lvl="2" indent="0">
              <a:lnSpc>
                <a:spcPct val="80000"/>
              </a:lnSpc>
              <a:buNone/>
            </a:pPr>
            <a:r>
              <a:rPr lang="en-US" altLang="zh-CN">
                <a:ea typeface="宋体" pitchFamily="2" charset="-122"/>
              </a:rPr>
              <a:t>struct  tnode *left;</a:t>
            </a:r>
          </a:p>
          <a:p>
            <a:pPr lvl="2" indent="0">
              <a:lnSpc>
                <a:spcPct val="80000"/>
              </a:lnSpc>
              <a:buNone/>
            </a:pPr>
            <a:r>
              <a:rPr lang="en-US" altLang="zh-CN">
                <a:ea typeface="宋体" pitchFamily="2" charset="-122"/>
              </a:rPr>
              <a:t>struct  tnode *right;</a:t>
            </a:r>
          </a:p>
          <a:p>
            <a:pPr lvl="1">
              <a:lnSpc>
                <a:spcPct val="70000"/>
              </a:lnSpc>
              <a:buFont typeface="Wingdings" pitchFamily="2" charset="2"/>
              <a:buNone/>
            </a:pPr>
            <a:r>
              <a:rPr lang="en-US" altLang="zh-CN" sz="2000">
                <a:ea typeface="宋体" pitchFamily="2" charset="-122"/>
              </a:rPr>
              <a:t>} *root;</a:t>
            </a:r>
          </a:p>
        </p:txBody>
      </p:sp>
      <p:sp>
        <p:nvSpPr>
          <p:cNvPr id="111618" name="页脚占位符 3"/>
          <p:cNvSpPr>
            <a:spLocks noGrp="1"/>
          </p:cNvSpPr>
          <p:nvPr>
            <p:ph type="ftr" sz="quarter" idx="11"/>
          </p:nvPr>
        </p:nvSpPr>
        <p:spPr>
          <a:noFill/>
        </p:spPr>
        <p:txBody>
          <a:bodyPr/>
          <a:lstStyle/>
          <a:p>
            <a:r>
              <a:rPr lang="en-US" altLang="zh-CN"/>
              <a:t>构造类型 – 数组和指针</a:t>
            </a:r>
          </a:p>
        </p:txBody>
      </p:sp>
      <p:sp>
        <p:nvSpPr>
          <p:cNvPr id="111619" name="灯片编号占位符 4"/>
          <p:cNvSpPr>
            <a:spLocks noGrp="1"/>
          </p:cNvSpPr>
          <p:nvPr>
            <p:ph type="sldNum" sz="quarter" idx="12"/>
          </p:nvPr>
        </p:nvSpPr>
        <p:spPr>
          <a:noFill/>
        </p:spPr>
        <p:txBody>
          <a:bodyPr/>
          <a:lstStyle/>
          <a:p>
            <a:fld id="{CA7B2171-06F5-49E3-8CE7-482A366EEE65}" type="slidenum">
              <a:rPr lang="en-US" altLang="zh-CN" smtClean="0"/>
              <a:pPr/>
              <a:t>133</a:t>
            </a:fld>
            <a:endParaRPr lang="en-US" altLang="zh-CN"/>
          </a:p>
        </p:txBody>
      </p:sp>
      <p:grpSp>
        <p:nvGrpSpPr>
          <p:cNvPr id="2" name="Group 4"/>
          <p:cNvGrpSpPr>
            <a:grpSpLocks/>
          </p:cNvGrpSpPr>
          <p:nvPr/>
        </p:nvGrpSpPr>
        <p:grpSpPr bwMode="auto">
          <a:xfrm>
            <a:off x="5257800" y="1752600"/>
            <a:ext cx="4876800" cy="1219200"/>
            <a:chOff x="2280" y="12240"/>
            <a:chExt cx="7560" cy="1080"/>
          </a:xfrm>
        </p:grpSpPr>
        <p:sp>
          <p:nvSpPr>
            <p:cNvPr id="111650" name="Text Box 5"/>
            <p:cNvSpPr txBox="1">
              <a:spLocks noChangeArrowheads="1"/>
            </p:cNvSpPr>
            <p:nvPr/>
          </p:nvSpPr>
          <p:spPr bwMode="auto">
            <a:xfrm>
              <a:off x="2280" y="12240"/>
              <a:ext cx="1080" cy="360"/>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base</a:t>
              </a:r>
            </a:p>
          </p:txBody>
        </p:sp>
        <p:sp>
          <p:nvSpPr>
            <p:cNvPr id="111651" name="Rectangle 6"/>
            <p:cNvSpPr>
              <a:spLocks noChangeArrowheads="1"/>
            </p:cNvSpPr>
            <p:nvPr/>
          </p:nvSpPr>
          <p:spPr bwMode="auto">
            <a:xfrm>
              <a:off x="432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2" name="Rectangle 7"/>
            <p:cNvSpPr>
              <a:spLocks noChangeArrowheads="1"/>
            </p:cNvSpPr>
            <p:nvPr/>
          </p:nvSpPr>
          <p:spPr bwMode="auto">
            <a:xfrm>
              <a:off x="624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3" name="Rectangle 8"/>
            <p:cNvSpPr>
              <a:spLocks noChangeArrowheads="1"/>
            </p:cNvSpPr>
            <p:nvPr/>
          </p:nvSpPr>
          <p:spPr bwMode="auto">
            <a:xfrm>
              <a:off x="816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4" name="Line 9"/>
            <p:cNvSpPr>
              <a:spLocks noChangeShapeType="1"/>
            </p:cNvSpPr>
            <p:nvPr/>
          </p:nvSpPr>
          <p:spPr bwMode="auto">
            <a:xfrm>
              <a:off x="4320" y="12600"/>
              <a:ext cx="1080" cy="0"/>
            </a:xfrm>
            <a:prstGeom prst="line">
              <a:avLst/>
            </a:prstGeom>
            <a:noFill/>
            <a:ln w="9525">
              <a:solidFill>
                <a:srgbClr val="000000"/>
              </a:solidFill>
              <a:round/>
              <a:headEnd/>
              <a:tailEnd/>
            </a:ln>
          </p:spPr>
          <p:txBody>
            <a:bodyPr/>
            <a:lstStyle/>
            <a:p>
              <a:endParaRPr lang="zh-CN" altLang="en-US"/>
            </a:p>
          </p:txBody>
        </p:sp>
        <p:sp>
          <p:nvSpPr>
            <p:cNvPr id="111655" name="Line 10"/>
            <p:cNvSpPr>
              <a:spLocks noChangeShapeType="1"/>
            </p:cNvSpPr>
            <p:nvPr/>
          </p:nvSpPr>
          <p:spPr bwMode="auto">
            <a:xfrm>
              <a:off x="4320" y="12960"/>
              <a:ext cx="1080" cy="0"/>
            </a:xfrm>
            <a:prstGeom prst="line">
              <a:avLst/>
            </a:prstGeom>
            <a:noFill/>
            <a:ln w="9525">
              <a:solidFill>
                <a:srgbClr val="000000"/>
              </a:solidFill>
              <a:round/>
              <a:headEnd/>
              <a:tailEnd/>
            </a:ln>
          </p:spPr>
          <p:txBody>
            <a:bodyPr/>
            <a:lstStyle/>
            <a:p>
              <a:endParaRPr lang="zh-CN" altLang="en-US"/>
            </a:p>
          </p:txBody>
        </p:sp>
        <p:sp>
          <p:nvSpPr>
            <p:cNvPr id="111656" name="Line 11"/>
            <p:cNvSpPr>
              <a:spLocks noChangeShapeType="1"/>
            </p:cNvSpPr>
            <p:nvPr/>
          </p:nvSpPr>
          <p:spPr bwMode="auto">
            <a:xfrm>
              <a:off x="6240" y="12600"/>
              <a:ext cx="1080" cy="0"/>
            </a:xfrm>
            <a:prstGeom prst="line">
              <a:avLst/>
            </a:prstGeom>
            <a:noFill/>
            <a:ln w="9525">
              <a:solidFill>
                <a:srgbClr val="000000"/>
              </a:solidFill>
              <a:round/>
              <a:headEnd/>
              <a:tailEnd/>
            </a:ln>
          </p:spPr>
          <p:txBody>
            <a:bodyPr/>
            <a:lstStyle/>
            <a:p>
              <a:endParaRPr lang="zh-CN" altLang="en-US"/>
            </a:p>
          </p:txBody>
        </p:sp>
        <p:sp>
          <p:nvSpPr>
            <p:cNvPr id="111657" name="Line 12"/>
            <p:cNvSpPr>
              <a:spLocks noChangeShapeType="1"/>
            </p:cNvSpPr>
            <p:nvPr/>
          </p:nvSpPr>
          <p:spPr bwMode="auto">
            <a:xfrm>
              <a:off x="6240" y="12960"/>
              <a:ext cx="1080" cy="0"/>
            </a:xfrm>
            <a:prstGeom prst="line">
              <a:avLst/>
            </a:prstGeom>
            <a:noFill/>
            <a:ln w="9525">
              <a:solidFill>
                <a:srgbClr val="000000"/>
              </a:solidFill>
              <a:round/>
              <a:headEnd/>
              <a:tailEnd/>
            </a:ln>
          </p:spPr>
          <p:txBody>
            <a:bodyPr/>
            <a:lstStyle/>
            <a:p>
              <a:endParaRPr lang="zh-CN" altLang="en-US"/>
            </a:p>
          </p:txBody>
        </p:sp>
        <p:sp>
          <p:nvSpPr>
            <p:cNvPr id="111658" name="Line 13"/>
            <p:cNvSpPr>
              <a:spLocks noChangeShapeType="1"/>
            </p:cNvSpPr>
            <p:nvPr/>
          </p:nvSpPr>
          <p:spPr bwMode="auto">
            <a:xfrm>
              <a:off x="8160" y="12600"/>
              <a:ext cx="1080" cy="0"/>
            </a:xfrm>
            <a:prstGeom prst="line">
              <a:avLst/>
            </a:prstGeom>
            <a:noFill/>
            <a:ln w="9525">
              <a:solidFill>
                <a:srgbClr val="000000"/>
              </a:solidFill>
              <a:round/>
              <a:headEnd/>
              <a:tailEnd/>
            </a:ln>
          </p:spPr>
          <p:txBody>
            <a:bodyPr/>
            <a:lstStyle/>
            <a:p>
              <a:endParaRPr lang="zh-CN" altLang="en-US"/>
            </a:p>
          </p:txBody>
        </p:sp>
        <p:sp>
          <p:nvSpPr>
            <p:cNvPr id="111659" name="Line 14"/>
            <p:cNvSpPr>
              <a:spLocks noChangeShapeType="1"/>
            </p:cNvSpPr>
            <p:nvPr/>
          </p:nvSpPr>
          <p:spPr bwMode="auto">
            <a:xfrm>
              <a:off x="8160" y="12960"/>
              <a:ext cx="1080" cy="0"/>
            </a:xfrm>
            <a:prstGeom prst="line">
              <a:avLst/>
            </a:prstGeom>
            <a:noFill/>
            <a:ln w="9525">
              <a:solidFill>
                <a:srgbClr val="000000"/>
              </a:solidFill>
              <a:round/>
              <a:headEnd/>
              <a:tailEnd/>
            </a:ln>
          </p:spPr>
          <p:txBody>
            <a:bodyPr/>
            <a:lstStyle/>
            <a:p>
              <a:endParaRPr lang="zh-CN" altLang="en-US"/>
            </a:p>
          </p:txBody>
        </p:sp>
        <p:sp>
          <p:nvSpPr>
            <p:cNvPr id="111660" name="Text Box 15"/>
            <p:cNvSpPr txBox="1">
              <a:spLocks noChangeArrowheads="1"/>
            </p:cNvSpPr>
            <p:nvPr/>
          </p:nvSpPr>
          <p:spPr bwMode="auto">
            <a:xfrm>
              <a:off x="432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int</a:t>
              </a:r>
            </a:p>
          </p:txBody>
        </p:sp>
        <p:sp>
          <p:nvSpPr>
            <p:cNvPr id="111661" name="Text Box 16"/>
            <p:cNvSpPr txBox="1">
              <a:spLocks noChangeArrowheads="1"/>
            </p:cNvSpPr>
            <p:nvPr/>
          </p:nvSpPr>
          <p:spPr bwMode="auto">
            <a:xfrm>
              <a:off x="432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5</a:t>
              </a:r>
              <a:endParaRPr lang="en-US" altLang="zh-CN" sz="1000" b="0">
                <a:latin typeface="Times New Roman" pitchFamily="18" charset="0"/>
              </a:endParaRPr>
            </a:p>
          </p:txBody>
        </p:sp>
        <p:sp>
          <p:nvSpPr>
            <p:cNvPr id="111662" name="Text Box 17"/>
            <p:cNvSpPr txBox="1">
              <a:spLocks noChangeArrowheads="1"/>
            </p:cNvSpPr>
            <p:nvPr/>
          </p:nvSpPr>
          <p:spPr bwMode="auto">
            <a:xfrm>
              <a:off x="624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float</a:t>
              </a:r>
            </a:p>
          </p:txBody>
        </p:sp>
        <p:sp>
          <p:nvSpPr>
            <p:cNvPr id="111663" name="Text Box 18"/>
            <p:cNvSpPr txBox="1">
              <a:spLocks noChangeArrowheads="1"/>
            </p:cNvSpPr>
            <p:nvPr/>
          </p:nvSpPr>
          <p:spPr bwMode="auto">
            <a:xfrm>
              <a:off x="624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2</a:t>
              </a:r>
              <a:r>
                <a:rPr lang="en-US" altLang="zh-CN" sz="1000" b="0">
                  <a:latin typeface="Times New Roman" pitchFamily="18" charset="0"/>
                </a:rPr>
                <a:t> </a:t>
              </a:r>
            </a:p>
          </p:txBody>
        </p:sp>
        <p:sp>
          <p:nvSpPr>
            <p:cNvPr id="111664" name="Text Box 19"/>
            <p:cNvSpPr txBox="1">
              <a:spLocks noChangeArrowheads="1"/>
            </p:cNvSpPr>
            <p:nvPr/>
          </p:nvSpPr>
          <p:spPr bwMode="auto">
            <a:xfrm>
              <a:off x="816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char</a:t>
              </a:r>
            </a:p>
          </p:txBody>
        </p:sp>
        <p:sp>
          <p:nvSpPr>
            <p:cNvPr id="111665" name="Text Box 20"/>
            <p:cNvSpPr txBox="1">
              <a:spLocks noChangeArrowheads="1"/>
            </p:cNvSpPr>
            <p:nvPr/>
          </p:nvSpPr>
          <p:spPr bwMode="auto">
            <a:xfrm>
              <a:off x="816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4</a:t>
              </a:r>
            </a:p>
          </p:txBody>
        </p:sp>
        <p:sp>
          <p:nvSpPr>
            <p:cNvPr id="111666" name="Line 21"/>
            <p:cNvSpPr>
              <a:spLocks noChangeShapeType="1"/>
            </p:cNvSpPr>
            <p:nvPr/>
          </p:nvSpPr>
          <p:spPr bwMode="auto">
            <a:xfrm>
              <a:off x="3240" y="12360"/>
              <a:ext cx="960" cy="0"/>
            </a:xfrm>
            <a:prstGeom prst="line">
              <a:avLst/>
            </a:prstGeom>
            <a:noFill/>
            <a:ln w="9525">
              <a:solidFill>
                <a:srgbClr val="000000"/>
              </a:solidFill>
              <a:round/>
              <a:headEnd/>
              <a:tailEnd type="triangle" w="med" len="med"/>
            </a:ln>
          </p:spPr>
          <p:txBody>
            <a:bodyPr/>
            <a:lstStyle/>
            <a:p>
              <a:endParaRPr lang="zh-CN" altLang="en-US"/>
            </a:p>
          </p:txBody>
        </p:sp>
        <p:sp>
          <p:nvSpPr>
            <p:cNvPr id="111667" name="Line 22"/>
            <p:cNvSpPr>
              <a:spLocks noChangeShapeType="1"/>
            </p:cNvSpPr>
            <p:nvPr/>
          </p:nvSpPr>
          <p:spPr bwMode="auto">
            <a:xfrm flipV="1">
              <a:off x="5280" y="12360"/>
              <a:ext cx="960" cy="720"/>
            </a:xfrm>
            <a:prstGeom prst="line">
              <a:avLst/>
            </a:prstGeom>
            <a:noFill/>
            <a:ln w="9525">
              <a:solidFill>
                <a:srgbClr val="000000"/>
              </a:solidFill>
              <a:round/>
              <a:headEnd/>
              <a:tailEnd type="triangle" w="med" len="med"/>
            </a:ln>
          </p:spPr>
          <p:txBody>
            <a:bodyPr/>
            <a:lstStyle/>
            <a:p>
              <a:endParaRPr lang="zh-CN" altLang="en-US"/>
            </a:p>
          </p:txBody>
        </p:sp>
        <p:sp>
          <p:nvSpPr>
            <p:cNvPr id="111668" name="Line 23"/>
            <p:cNvSpPr>
              <a:spLocks noChangeShapeType="1"/>
            </p:cNvSpPr>
            <p:nvPr/>
          </p:nvSpPr>
          <p:spPr bwMode="auto">
            <a:xfrm flipV="1">
              <a:off x="7080" y="12360"/>
              <a:ext cx="1080" cy="720"/>
            </a:xfrm>
            <a:prstGeom prst="line">
              <a:avLst/>
            </a:prstGeom>
            <a:noFill/>
            <a:ln w="9525">
              <a:solidFill>
                <a:srgbClr val="000000"/>
              </a:solidFill>
              <a:round/>
              <a:headEnd/>
              <a:tailEnd type="triangle" w="med" len="med"/>
            </a:ln>
          </p:spPr>
          <p:txBody>
            <a:bodyPr/>
            <a:lstStyle/>
            <a:p>
              <a:endParaRPr lang="zh-CN" altLang="en-US"/>
            </a:p>
          </p:txBody>
        </p:sp>
        <p:sp>
          <p:nvSpPr>
            <p:cNvPr id="111669" name="Line 24"/>
            <p:cNvSpPr>
              <a:spLocks noChangeShapeType="1"/>
            </p:cNvSpPr>
            <p:nvPr/>
          </p:nvSpPr>
          <p:spPr bwMode="auto">
            <a:xfrm flipV="1">
              <a:off x="9000" y="12360"/>
              <a:ext cx="840" cy="720"/>
            </a:xfrm>
            <a:prstGeom prst="line">
              <a:avLst/>
            </a:prstGeom>
            <a:noFill/>
            <a:ln w="9525">
              <a:solidFill>
                <a:srgbClr val="000000"/>
              </a:solidFill>
              <a:round/>
              <a:headEnd/>
              <a:tailEnd type="triangle" w="med" len="med"/>
            </a:ln>
          </p:spPr>
          <p:txBody>
            <a:bodyPr/>
            <a:lstStyle/>
            <a:p>
              <a:endParaRPr lang="zh-CN" altLang="en-US"/>
            </a:p>
          </p:txBody>
        </p:sp>
      </p:grpSp>
      <p:grpSp>
        <p:nvGrpSpPr>
          <p:cNvPr id="3" name="Group 25"/>
          <p:cNvGrpSpPr>
            <a:grpSpLocks/>
          </p:cNvGrpSpPr>
          <p:nvPr/>
        </p:nvGrpSpPr>
        <p:grpSpPr bwMode="auto">
          <a:xfrm>
            <a:off x="5867400" y="3505200"/>
            <a:ext cx="3657600" cy="2286000"/>
            <a:chOff x="2640" y="2760"/>
            <a:chExt cx="4560" cy="2640"/>
          </a:xfrm>
        </p:grpSpPr>
        <p:sp>
          <p:nvSpPr>
            <p:cNvPr id="111624" name="Text Box 26"/>
            <p:cNvSpPr txBox="1">
              <a:spLocks noChangeArrowheads="1"/>
            </p:cNvSpPr>
            <p:nvPr/>
          </p:nvSpPr>
          <p:spPr bwMode="auto">
            <a:xfrm>
              <a:off x="2640" y="2880"/>
              <a:ext cx="1080" cy="360"/>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root</a:t>
              </a:r>
            </a:p>
          </p:txBody>
        </p:sp>
        <p:grpSp>
          <p:nvGrpSpPr>
            <p:cNvPr id="111625" name="Group 27"/>
            <p:cNvGrpSpPr>
              <a:grpSpLocks/>
            </p:cNvGrpSpPr>
            <p:nvPr/>
          </p:nvGrpSpPr>
          <p:grpSpPr bwMode="auto">
            <a:xfrm>
              <a:off x="3000" y="4920"/>
              <a:ext cx="1200" cy="480"/>
              <a:chOff x="5040" y="2880"/>
              <a:chExt cx="1200" cy="480"/>
            </a:xfrm>
          </p:grpSpPr>
          <p:sp>
            <p:nvSpPr>
              <p:cNvPr id="111647" name="Rectangle 28"/>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8" name="Line 29"/>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9" name="Line 30"/>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6" name="Group 31"/>
            <p:cNvGrpSpPr>
              <a:grpSpLocks/>
            </p:cNvGrpSpPr>
            <p:nvPr/>
          </p:nvGrpSpPr>
          <p:grpSpPr bwMode="auto">
            <a:xfrm>
              <a:off x="4080" y="3840"/>
              <a:ext cx="1200" cy="480"/>
              <a:chOff x="5040" y="2880"/>
              <a:chExt cx="1200" cy="480"/>
            </a:xfrm>
          </p:grpSpPr>
          <p:sp>
            <p:nvSpPr>
              <p:cNvPr id="111644" name="Rectangle 32"/>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5" name="Line 33"/>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6" name="Line 34"/>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7" name="Group 35"/>
            <p:cNvGrpSpPr>
              <a:grpSpLocks/>
            </p:cNvGrpSpPr>
            <p:nvPr/>
          </p:nvGrpSpPr>
          <p:grpSpPr bwMode="auto">
            <a:xfrm>
              <a:off x="6000" y="3840"/>
              <a:ext cx="1200" cy="480"/>
              <a:chOff x="5040" y="2880"/>
              <a:chExt cx="1200" cy="480"/>
            </a:xfrm>
          </p:grpSpPr>
          <p:sp>
            <p:nvSpPr>
              <p:cNvPr id="111641" name="Rectangle 36"/>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2" name="Line 37"/>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3" name="Line 38"/>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8" name="Group 39"/>
            <p:cNvGrpSpPr>
              <a:grpSpLocks/>
            </p:cNvGrpSpPr>
            <p:nvPr/>
          </p:nvGrpSpPr>
          <p:grpSpPr bwMode="auto">
            <a:xfrm>
              <a:off x="5040" y="2760"/>
              <a:ext cx="1200" cy="480"/>
              <a:chOff x="5040" y="2880"/>
              <a:chExt cx="1200" cy="480"/>
            </a:xfrm>
          </p:grpSpPr>
          <p:sp>
            <p:nvSpPr>
              <p:cNvPr id="111638" name="Rectangle 40"/>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39" name="Line 41"/>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0" name="Line 42"/>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9" name="Group 43"/>
            <p:cNvGrpSpPr>
              <a:grpSpLocks/>
            </p:cNvGrpSpPr>
            <p:nvPr/>
          </p:nvGrpSpPr>
          <p:grpSpPr bwMode="auto">
            <a:xfrm>
              <a:off x="5040" y="4920"/>
              <a:ext cx="1200" cy="480"/>
              <a:chOff x="5040" y="2880"/>
              <a:chExt cx="1200" cy="480"/>
            </a:xfrm>
          </p:grpSpPr>
          <p:sp>
            <p:nvSpPr>
              <p:cNvPr id="111635" name="Rectangle 44"/>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36" name="Line 45"/>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37" name="Line 46"/>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sp>
          <p:nvSpPr>
            <p:cNvPr id="111630" name="Line 47"/>
            <p:cNvSpPr>
              <a:spLocks noChangeShapeType="1"/>
            </p:cNvSpPr>
            <p:nvPr/>
          </p:nvSpPr>
          <p:spPr bwMode="auto">
            <a:xfrm flipH="1">
              <a:off x="4680" y="3120"/>
              <a:ext cx="600" cy="720"/>
            </a:xfrm>
            <a:prstGeom prst="line">
              <a:avLst/>
            </a:prstGeom>
            <a:noFill/>
            <a:ln w="9525">
              <a:solidFill>
                <a:srgbClr val="000000"/>
              </a:solidFill>
              <a:round/>
              <a:headEnd/>
              <a:tailEnd type="triangle" w="med" len="med"/>
            </a:ln>
          </p:spPr>
          <p:txBody>
            <a:bodyPr/>
            <a:lstStyle/>
            <a:p>
              <a:endParaRPr lang="zh-CN" altLang="en-US"/>
            </a:p>
          </p:txBody>
        </p:sp>
        <p:sp>
          <p:nvSpPr>
            <p:cNvPr id="111631" name="Line 48"/>
            <p:cNvSpPr>
              <a:spLocks noChangeShapeType="1"/>
            </p:cNvSpPr>
            <p:nvPr/>
          </p:nvSpPr>
          <p:spPr bwMode="auto">
            <a:xfrm>
              <a:off x="5880" y="312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2" name="Line 49"/>
            <p:cNvSpPr>
              <a:spLocks noChangeShapeType="1"/>
            </p:cNvSpPr>
            <p:nvPr/>
          </p:nvSpPr>
          <p:spPr bwMode="auto">
            <a:xfrm flipH="1">
              <a:off x="3600" y="420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3" name="Line 50"/>
            <p:cNvSpPr>
              <a:spLocks noChangeShapeType="1"/>
            </p:cNvSpPr>
            <p:nvPr/>
          </p:nvSpPr>
          <p:spPr bwMode="auto">
            <a:xfrm>
              <a:off x="4920" y="420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4" name="Line 51"/>
            <p:cNvSpPr>
              <a:spLocks noChangeShapeType="1"/>
            </p:cNvSpPr>
            <p:nvPr/>
          </p:nvSpPr>
          <p:spPr bwMode="auto">
            <a:xfrm>
              <a:off x="3600" y="3000"/>
              <a:ext cx="1320"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0" fill="hold"/>
                                        <p:tgtEl>
                                          <p:spTgt spid="2"/>
                                        </p:tgtEl>
                                        <p:attrNameLst>
                                          <p:attrName>ppt_x</p:attrName>
                                        </p:attrNameLst>
                                      </p:cBhvr>
                                      <p:tavLst>
                                        <p:tav tm="0">
                                          <p:val>
                                            <p:strVal val="1+#ppt_w/2"/>
                                          </p:val>
                                        </p:tav>
                                        <p:tav tm="100000">
                                          <p:val>
                                            <p:strVal val="#ppt_x"/>
                                          </p:val>
                                        </p:tav>
                                      </p:tavLst>
                                    </p:anim>
                                    <p:anim calcmode="lin" valueType="num">
                                      <p:cBhvr additive="base">
                                        <p:cTn id="28" dur="5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33" dur="500"/>
                                        <p:tgtEl>
                                          <p:spTgt spid="17203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36" dur="500"/>
                                        <p:tgtEl>
                                          <p:spTgt spid="172035">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9" dur="500"/>
                                        <p:tgtEl>
                                          <p:spTgt spid="172035">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42" dur="500"/>
                                        <p:tgtEl>
                                          <p:spTgt spid="172035">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72035">
                                            <p:txEl>
                                              <p:pRg st="10" end="10"/>
                                            </p:txEl>
                                          </p:spTgt>
                                        </p:tgtEl>
                                        <p:attrNameLst>
                                          <p:attrName>style.visibility</p:attrName>
                                        </p:attrNameLst>
                                      </p:cBhvr>
                                      <p:to>
                                        <p:strVal val="visible"/>
                                      </p:to>
                                    </p:set>
                                    <p:animEffect transition="in" filter="blinds(horizontal)">
                                      <p:cBhvr>
                                        <p:cTn id="45" dur="500"/>
                                        <p:tgtEl>
                                          <p:spTgt spid="172035">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72035">
                                            <p:txEl>
                                              <p:pRg st="11" end="11"/>
                                            </p:txEl>
                                          </p:spTgt>
                                        </p:tgtEl>
                                        <p:attrNameLst>
                                          <p:attrName>style.visibility</p:attrName>
                                        </p:attrNameLst>
                                      </p:cBhvr>
                                      <p:to>
                                        <p:strVal val="visible"/>
                                      </p:to>
                                    </p:set>
                                    <p:animEffect transition="in" filter="blinds(horizontal)">
                                      <p:cBhvr>
                                        <p:cTn id="48" dur="500"/>
                                        <p:tgtEl>
                                          <p:spTgt spid="172035">
                                            <p:txEl>
                                              <p:pRg st="11" end="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72035">
                                            <p:txEl>
                                              <p:pRg st="12" end="12"/>
                                            </p:txEl>
                                          </p:spTgt>
                                        </p:tgtEl>
                                        <p:attrNameLst>
                                          <p:attrName>style.visibility</p:attrName>
                                        </p:attrNameLst>
                                      </p:cBhvr>
                                      <p:to>
                                        <p:strVal val="visible"/>
                                      </p:to>
                                    </p:set>
                                    <p:animEffect transition="in" filter="blinds(horizontal)">
                                      <p:cBhvr>
                                        <p:cTn id="51" dur="500"/>
                                        <p:tgtEl>
                                          <p:spTgt spid="172035">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7" presetClass="entr" presetSubtype="2"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0" fill="hold"/>
                                        <p:tgtEl>
                                          <p:spTgt spid="3"/>
                                        </p:tgtEl>
                                        <p:attrNameLst>
                                          <p:attrName>ppt_x</p:attrName>
                                        </p:attrNameLst>
                                      </p:cBhvr>
                                      <p:tavLst>
                                        <p:tav tm="0">
                                          <p:val>
                                            <p:strVal val="1+#ppt_w/2"/>
                                          </p:val>
                                        </p:tav>
                                        <p:tav tm="100000">
                                          <p:val>
                                            <p:strVal val="#ppt_x"/>
                                          </p:val>
                                        </p:tav>
                                      </p:tavLst>
                                    </p:anim>
                                    <p:anim calcmode="lin" valueType="num">
                                      <p:cBhvr additive="base">
                                        <p:cTn id="57" dur="5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73059" name="Rectangle 3"/>
          <p:cNvSpPr>
            <a:spLocks noGrp="1" noChangeArrowheads="1"/>
          </p:cNvSpPr>
          <p:nvPr>
            <p:ph idx="1"/>
          </p:nvPr>
        </p:nvSpPr>
        <p:spPr>
          <a:xfrm>
            <a:off x="544285" y="1168141"/>
            <a:ext cx="10515600" cy="4646872"/>
          </a:xfrm>
        </p:spPr>
        <p:txBody>
          <a:bodyPr>
            <a:normAutofit/>
          </a:bodyPr>
          <a:lstStyle/>
          <a:p>
            <a:pPr>
              <a:lnSpc>
                <a:spcPct val="70000"/>
              </a:lnSpc>
              <a:buFont typeface="Wingdings" pitchFamily="2" charset="2"/>
              <a:buNone/>
            </a:pPr>
            <a:r>
              <a:rPr lang="zh-CN" altLang="en-US" sz="1400" dirty="0">
                <a:ea typeface="宋体" pitchFamily="2" charset="-122"/>
              </a:rPr>
              <a:t>下面通过示例说明如何构造、使用一个链表：</a:t>
            </a:r>
          </a:p>
          <a:p>
            <a:pPr>
              <a:lnSpc>
                <a:spcPct val="70000"/>
              </a:lnSpc>
              <a:buFont typeface="Wingdings" pitchFamily="2" charset="2"/>
              <a:buNone/>
            </a:pPr>
            <a:r>
              <a:rPr lang="zh-CN" altLang="en-US" sz="1400" dirty="0">
                <a:ea typeface="宋体" pitchFamily="2" charset="-122"/>
              </a:rPr>
              <a:t>链表结构：</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link {</a:t>
            </a:r>
          </a:p>
          <a:p>
            <a:pPr lvl="2" indent="0">
              <a:lnSpc>
                <a:spcPct val="80000"/>
              </a:lnSpc>
              <a:buNone/>
            </a:pPr>
            <a:r>
              <a:rPr lang="en-US" altLang="zh-CN" sz="1400" dirty="0" err="1">
                <a:ea typeface="宋体" pitchFamily="2" charset="-122"/>
              </a:rPr>
              <a:t>int</a:t>
            </a:r>
            <a:r>
              <a:rPr lang="en-US" altLang="zh-CN" sz="1400" dirty="0">
                <a:ea typeface="宋体" pitchFamily="2" charset="-122"/>
              </a:rPr>
              <a:t> n;</a:t>
            </a:r>
          </a:p>
          <a:p>
            <a:pPr lvl="2" indent="0">
              <a:lnSpc>
                <a:spcPct val="80000"/>
              </a:lnSpc>
              <a:buNone/>
            </a:pPr>
            <a:r>
              <a:rPr lang="en-US" altLang="zh-CN" sz="1400" dirty="0" err="1">
                <a:ea typeface="宋体" pitchFamily="2" charset="-122"/>
              </a:rPr>
              <a:t>struct</a:t>
            </a:r>
            <a:r>
              <a:rPr lang="en-US" altLang="zh-CN" sz="1400" dirty="0">
                <a:ea typeface="宋体" pitchFamily="2" charset="-122"/>
              </a:rPr>
              <a:t> link *next;</a:t>
            </a:r>
          </a:p>
          <a:p>
            <a:pPr lvl="1">
              <a:lnSpc>
                <a:spcPct val="80000"/>
              </a:lnSpc>
              <a:buFont typeface="Wingdings" pitchFamily="2" charset="2"/>
              <a:buNone/>
            </a:pPr>
            <a:r>
              <a:rPr lang="en-US" altLang="zh-CN" sz="1400" dirty="0">
                <a:ea typeface="宋体" pitchFamily="2" charset="-122"/>
              </a:rPr>
              <a:t>};</a:t>
            </a:r>
          </a:p>
          <a:p>
            <a:pPr>
              <a:lnSpc>
                <a:spcPct val="70000"/>
              </a:lnSpc>
              <a:buFont typeface="Wingdings" pitchFamily="2" charset="2"/>
              <a:buNone/>
            </a:pPr>
            <a:r>
              <a:rPr lang="en-US" altLang="zh-CN" sz="1400" dirty="0">
                <a:ea typeface="宋体" pitchFamily="2" charset="-122"/>
              </a:rPr>
              <a:t>1) </a:t>
            </a:r>
            <a:r>
              <a:rPr lang="zh-CN" altLang="en-US" sz="1400" dirty="0">
                <a:ea typeface="宋体" pitchFamily="2" charset="-122"/>
              </a:rPr>
              <a:t>创建链表：</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link *first=NULL, *p,*q;</a:t>
            </a:r>
          </a:p>
          <a:p>
            <a:pPr lvl="1">
              <a:lnSpc>
                <a:spcPct val="70000"/>
              </a:lnSpc>
              <a:buFont typeface="Wingdings" pitchFamily="2" charset="2"/>
              <a:buNone/>
            </a:pPr>
            <a:r>
              <a:rPr lang="en-US" altLang="zh-CN" sz="1400" dirty="0">
                <a:ea typeface="宋体" pitchFamily="2" charset="-122"/>
              </a:rPr>
              <a:t>for(</a:t>
            </a:r>
            <a:r>
              <a:rPr lang="en-US" altLang="zh-CN" sz="1400" dirty="0" err="1">
                <a:ea typeface="宋体" pitchFamily="2" charset="-122"/>
              </a:rPr>
              <a:t>i</a:t>
            </a:r>
            <a:r>
              <a:rPr lang="en-US" altLang="zh-CN" sz="1400" dirty="0">
                <a:ea typeface="宋体" pitchFamily="2" charset="-122"/>
              </a:rPr>
              <a:t>=0; </a:t>
            </a:r>
            <a:r>
              <a:rPr lang="en-US" altLang="zh-CN" sz="1400" dirty="0" err="1">
                <a:ea typeface="宋体" pitchFamily="2" charset="-122"/>
              </a:rPr>
              <a:t>i</a:t>
            </a:r>
            <a:r>
              <a:rPr lang="en-US" altLang="zh-CN" sz="1400" dirty="0">
                <a:ea typeface="宋体" pitchFamily="2" charset="-122"/>
              </a:rPr>
              <a:t>&lt; 10; </a:t>
            </a:r>
            <a:r>
              <a:rPr lang="en-US" altLang="zh-CN" sz="1400" dirty="0" err="1">
                <a:ea typeface="宋体" pitchFamily="2" charset="-122"/>
              </a:rPr>
              <a:t>i</a:t>
            </a:r>
            <a:r>
              <a:rPr lang="en-US" altLang="zh-CN" sz="1400" dirty="0">
                <a:ea typeface="宋体" pitchFamily="2" charset="-122"/>
              </a:rPr>
              <a:t>++){</a:t>
            </a:r>
          </a:p>
          <a:p>
            <a:pPr lvl="2" indent="0">
              <a:lnSpc>
                <a:spcPct val="80000"/>
              </a:lnSpc>
              <a:buNone/>
            </a:pPr>
            <a:r>
              <a:rPr lang="en-US" altLang="zh-CN" sz="1400" b="1" dirty="0">
                <a:solidFill>
                  <a:srgbClr val="0033CC"/>
                </a:solidFill>
                <a:ea typeface="宋体" pitchFamily="2" charset="-122"/>
              </a:rPr>
              <a:t>q = (</a:t>
            </a:r>
            <a:r>
              <a:rPr lang="en-US" altLang="zh-CN" sz="1400" b="1" dirty="0" err="1">
                <a:solidFill>
                  <a:srgbClr val="0033CC"/>
                </a:solidFill>
                <a:ea typeface="宋体" pitchFamily="2" charset="-122"/>
              </a:rPr>
              <a:t>struct</a:t>
            </a:r>
            <a:r>
              <a:rPr lang="en-US" altLang="zh-CN" sz="1400" b="1" dirty="0">
                <a:solidFill>
                  <a:srgbClr val="0033CC"/>
                </a:solidFill>
                <a:ea typeface="宋体" pitchFamily="2" charset="-122"/>
              </a:rPr>
              <a:t> link *)</a:t>
            </a:r>
            <a:r>
              <a:rPr lang="en-US" altLang="zh-CN" sz="1400" b="1" dirty="0" err="1">
                <a:solidFill>
                  <a:srgbClr val="0033CC"/>
                </a:solidFill>
                <a:ea typeface="宋体" pitchFamily="2" charset="-122"/>
              </a:rPr>
              <a:t>malloc</a:t>
            </a:r>
            <a:r>
              <a:rPr lang="en-US" altLang="zh-CN" sz="1400" b="1" dirty="0">
                <a:solidFill>
                  <a:srgbClr val="0033CC"/>
                </a:solidFill>
                <a:ea typeface="宋体" pitchFamily="2" charset="-122"/>
              </a:rPr>
              <a:t>(</a:t>
            </a:r>
            <a:r>
              <a:rPr lang="en-US" altLang="zh-CN" sz="1400" b="1" dirty="0" err="1">
                <a:solidFill>
                  <a:srgbClr val="0033CC"/>
                </a:solidFill>
                <a:ea typeface="宋体" pitchFamily="2" charset="-122"/>
              </a:rPr>
              <a:t>sizeof</a:t>
            </a:r>
            <a:r>
              <a:rPr lang="en-US" altLang="zh-CN" sz="1400" b="1" dirty="0">
                <a:solidFill>
                  <a:srgbClr val="0033CC"/>
                </a:solidFill>
                <a:ea typeface="宋体" pitchFamily="2" charset="-122"/>
              </a:rPr>
              <a:t>(</a:t>
            </a:r>
            <a:r>
              <a:rPr lang="en-US" altLang="zh-CN" sz="1400" b="1" dirty="0" err="1">
                <a:solidFill>
                  <a:srgbClr val="0033CC"/>
                </a:solidFill>
                <a:ea typeface="宋体" pitchFamily="2" charset="-122"/>
              </a:rPr>
              <a:t>struct</a:t>
            </a:r>
            <a:r>
              <a:rPr lang="en-US" altLang="zh-CN" sz="1400" b="1" dirty="0">
                <a:solidFill>
                  <a:srgbClr val="0033CC"/>
                </a:solidFill>
                <a:ea typeface="宋体" pitchFamily="2" charset="-122"/>
              </a:rPr>
              <a:t> link));</a:t>
            </a:r>
          </a:p>
          <a:p>
            <a:pPr lvl="2" indent="0">
              <a:lnSpc>
                <a:spcPct val="80000"/>
              </a:lnSpc>
              <a:buNone/>
            </a:pPr>
            <a:r>
              <a:rPr lang="en-US" altLang="zh-CN" sz="1400" dirty="0">
                <a:ea typeface="宋体" pitchFamily="2" charset="-122"/>
              </a:rPr>
              <a:t>q-&gt;n = </a:t>
            </a:r>
            <a:r>
              <a:rPr lang="en-US" altLang="zh-CN" sz="1400" dirty="0" err="1">
                <a:ea typeface="宋体" pitchFamily="2" charset="-122"/>
              </a:rPr>
              <a:t>i</a:t>
            </a:r>
            <a:r>
              <a:rPr lang="en-US" altLang="zh-CN" sz="1400" dirty="0">
                <a:ea typeface="宋体" pitchFamily="2" charset="-122"/>
              </a:rPr>
              <a:t>;</a:t>
            </a:r>
            <a:r>
              <a:rPr lang="en-US" altLang="zh-CN" sz="1400" b="1" dirty="0">
                <a:solidFill>
                  <a:srgbClr val="0033CC"/>
                </a:solidFill>
                <a:ea typeface="宋体" pitchFamily="2" charset="-122"/>
              </a:rPr>
              <a:t> </a:t>
            </a:r>
          </a:p>
          <a:p>
            <a:pPr lvl="2" indent="0">
              <a:lnSpc>
                <a:spcPct val="80000"/>
              </a:lnSpc>
              <a:buNone/>
            </a:pPr>
            <a:r>
              <a:rPr lang="en-US" altLang="zh-CN" sz="1400" b="1" dirty="0">
                <a:solidFill>
                  <a:srgbClr val="0033CC"/>
                </a:solidFill>
                <a:ea typeface="宋体" pitchFamily="2" charset="-122"/>
              </a:rPr>
              <a:t>q-&gt;next = NULL;</a:t>
            </a:r>
          </a:p>
          <a:p>
            <a:pPr lvl="2" indent="0">
              <a:lnSpc>
                <a:spcPct val="80000"/>
              </a:lnSpc>
              <a:buNone/>
            </a:pPr>
            <a:r>
              <a:rPr lang="en-US" altLang="zh-CN" sz="1400" dirty="0">
                <a:ea typeface="宋体" pitchFamily="2" charset="-122"/>
              </a:rPr>
              <a:t>if(first == NULL)</a:t>
            </a:r>
          </a:p>
          <a:p>
            <a:pPr lvl="2" indent="0">
              <a:lnSpc>
                <a:spcPct val="80000"/>
              </a:lnSpc>
              <a:buNone/>
            </a:pPr>
            <a:r>
              <a:rPr lang="en-US" altLang="zh-CN" sz="1400" dirty="0">
                <a:ea typeface="宋体" pitchFamily="2" charset="-122"/>
              </a:rPr>
              <a:t>    first = p = q;</a:t>
            </a:r>
          </a:p>
          <a:p>
            <a:pPr lvl="2" indent="0">
              <a:lnSpc>
                <a:spcPct val="80000"/>
              </a:lnSpc>
              <a:buNone/>
            </a:pPr>
            <a:r>
              <a:rPr lang="en-US" altLang="zh-CN" sz="1400" dirty="0">
                <a:ea typeface="宋体" pitchFamily="2" charset="-122"/>
              </a:rPr>
              <a:t>else {</a:t>
            </a:r>
          </a:p>
          <a:p>
            <a:pPr lvl="2" indent="0">
              <a:lnSpc>
                <a:spcPct val="80000"/>
              </a:lnSpc>
              <a:buNone/>
            </a:pPr>
            <a:r>
              <a:rPr lang="en-US" altLang="zh-CN" sz="1400" b="1" dirty="0">
                <a:solidFill>
                  <a:srgbClr val="7030A0"/>
                </a:solidFill>
                <a:ea typeface="宋体" pitchFamily="2" charset="-122"/>
              </a:rPr>
              <a:t>    p-&gt;next = q;</a:t>
            </a:r>
          </a:p>
          <a:p>
            <a:pPr lvl="2" indent="0">
              <a:lnSpc>
                <a:spcPct val="80000"/>
              </a:lnSpc>
              <a:buNone/>
            </a:pPr>
            <a:r>
              <a:rPr lang="en-US" altLang="zh-CN" sz="1400" b="1" dirty="0">
                <a:solidFill>
                  <a:srgbClr val="0033CC"/>
                </a:solidFill>
                <a:ea typeface="宋体" pitchFamily="2" charset="-122"/>
              </a:rPr>
              <a:t>    p = p-&gt;next;</a:t>
            </a:r>
          </a:p>
          <a:p>
            <a:pPr lvl="2" indent="0">
              <a:lnSpc>
                <a:spcPct val="80000"/>
              </a:lnSpc>
              <a:buNone/>
            </a:pPr>
            <a:r>
              <a:rPr lang="en-US" altLang="zh-CN" sz="1400" b="1" dirty="0">
                <a:solidFill>
                  <a:srgbClr val="0033CC"/>
                </a:solidFill>
                <a:ea typeface="宋体" pitchFamily="2" charset="-122"/>
              </a:rPr>
              <a:t>}</a:t>
            </a:r>
            <a:endParaRPr lang="en-US" altLang="zh-CN" sz="1400" dirty="0">
              <a:ea typeface="宋体" pitchFamily="2" charset="-122"/>
            </a:endParaRPr>
          </a:p>
          <a:p>
            <a:pPr lvl="1">
              <a:lnSpc>
                <a:spcPct val="70000"/>
              </a:lnSpc>
              <a:buNone/>
            </a:pPr>
            <a:r>
              <a:rPr lang="en-US" altLang="zh-CN" sz="1400" dirty="0">
                <a:ea typeface="宋体" pitchFamily="2" charset="-122"/>
              </a:rPr>
              <a:t>}</a:t>
            </a:r>
          </a:p>
        </p:txBody>
      </p:sp>
      <p:sp>
        <p:nvSpPr>
          <p:cNvPr id="112642" name="页脚占位符 3"/>
          <p:cNvSpPr>
            <a:spLocks noGrp="1"/>
          </p:cNvSpPr>
          <p:nvPr>
            <p:ph type="ftr" sz="quarter" idx="11"/>
          </p:nvPr>
        </p:nvSpPr>
        <p:spPr>
          <a:noFill/>
        </p:spPr>
        <p:txBody>
          <a:bodyPr/>
          <a:lstStyle/>
          <a:p>
            <a:r>
              <a:rPr lang="en-US" altLang="zh-CN"/>
              <a:t>构造类型 – 数组和指针</a:t>
            </a:r>
          </a:p>
        </p:txBody>
      </p:sp>
      <p:sp>
        <p:nvSpPr>
          <p:cNvPr id="112643" name="灯片编号占位符 4"/>
          <p:cNvSpPr>
            <a:spLocks noGrp="1"/>
          </p:cNvSpPr>
          <p:nvPr>
            <p:ph type="sldNum" sz="quarter" idx="12"/>
          </p:nvPr>
        </p:nvSpPr>
        <p:spPr>
          <a:noFill/>
        </p:spPr>
        <p:txBody>
          <a:bodyPr/>
          <a:lstStyle/>
          <a:p>
            <a:fld id="{F25DAD6B-81EB-44AF-8AC9-4EDA9858E14E}" type="slidenum">
              <a:rPr lang="en-US" altLang="zh-CN" smtClean="0"/>
              <a:pPr/>
              <a:t>134</a:t>
            </a:fld>
            <a:endParaRPr lang="en-US" altLang="zh-CN"/>
          </a:p>
        </p:txBody>
      </p:sp>
      <p:grpSp>
        <p:nvGrpSpPr>
          <p:cNvPr id="2" name="Group 4"/>
          <p:cNvGrpSpPr>
            <a:grpSpLocks/>
          </p:cNvGrpSpPr>
          <p:nvPr/>
        </p:nvGrpSpPr>
        <p:grpSpPr bwMode="auto">
          <a:xfrm>
            <a:off x="3503613" y="5589588"/>
            <a:ext cx="2012950" cy="838200"/>
            <a:chOff x="1056" y="3120"/>
            <a:chExt cx="1268" cy="528"/>
          </a:xfrm>
        </p:grpSpPr>
        <p:sp>
          <p:nvSpPr>
            <p:cNvPr id="112659" name="Rectangle 5"/>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60" name="Line 6"/>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61" name="Text Box 7"/>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2662" name="Freeform 8"/>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63" name="Text Box 9"/>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grpSp>
        <p:nvGrpSpPr>
          <p:cNvPr id="3" name="Group 10"/>
          <p:cNvGrpSpPr>
            <a:grpSpLocks/>
          </p:cNvGrpSpPr>
          <p:nvPr/>
        </p:nvGrpSpPr>
        <p:grpSpPr bwMode="auto">
          <a:xfrm>
            <a:off x="4800600" y="5589588"/>
            <a:ext cx="2012950" cy="838200"/>
            <a:chOff x="1056" y="3120"/>
            <a:chExt cx="1268" cy="528"/>
          </a:xfrm>
        </p:grpSpPr>
        <p:sp>
          <p:nvSpPr>
            <p:cNvPr id="112654" name="Rectangle 11"/>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55" name="Line 12"/>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56" name="Text Box 13"/>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2657" name="Freeform 14"/>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58" name="Text Box 15"/>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grpSp>
        <p:nvGrpSpPr>
          <p:cNvPr id="4" name="Group 16"/>
          <p:cNvGrpSpPr>
            <a:grpSpLocks/>
          </p:cNvGrpSpPr>
          <p:nvPr/>
        </p:nvGrpSpPr>
        <p:grpSpPr bwMode="auto">
          <a:xfrm>
            <a:off x="6096000" y="5589588"/>
            <a:ext cx="2012950" cy="838200"/>
            <a:chOff x="1056" y="3120"/>
            <a:chExt cx="1268" cy="528"/>
          </a:xfrm>
        </p:grpSpPr>
        <p:sp>
          <p:nvSpPr>
            <p:cNvPr id="112649" name="Rectangle 17"/>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50" name="Line 18"/>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51" name="Text Box 19"/>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2652" name="Freeform 20"/>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53" name="Text Box 21"/>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059">
                                            <p:txEl>
                                              <p:pRg st="1" end="1"/>
                                            </p:txEl>
                                          </p:spTgt>
                                        </p:tgtEl>
                                        <p:attrNameLst>
                                          <p:attrName>style.visibility</p:attrName>
                                        </p:attrNameLst>
                                      </p:cBhvr>
                                      <p:to>
                                        <p:strVal val="visible"/>
                                      </p:to>
                                    </p:set>
                                    <p:animEffect transition="in" filter="blinds(horizontal)">
                                      <p:cBhvr>
                                        <p:cTn id="7" dur="500"/>
                                        <p:tgtEl>
                                          <p:spTgt spid="17305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3059">
                                            <p:txEl>
                                              <p:pRg st="2" end="2"/>
                                            </p:txEl>
                                          </p:spTgt>
                                        </p:tgtEl>
                                        <p:attrNameLst>
                                          <p:attrName>style.visibility</p:attrName>
                                        </p:attrNameLst>
                                      </p:cBhvr>
                                      <p:to>
                                        <p:strVal val="visible"/>
                                      </p:to>
                                    </p:set>
                                    <p:animEffect transition="in" filter="blinds(horizontal)">
                                      <p:cBhvr>
                                        <p:cTn id="10" dur="500"/>
                                        <p:tgtEl>
                                          <p:spTgt spid="17305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3059">
                                            <p:txEl>
                                              <p:pRg st="3" end="3"/>
                                            </p:txEl>
                                          </p:spTgt>
                                        </p:tgtEl>
                                        <p:attrNameLst>
                                          <p:attrName>style.visibility</p:attrName>
                                        </p:attrNameLst>
                                      </p:cBhvr>
                                      <p:to>
                                        <p:strVal val="visible"/>
                                      </p:to>
                                    </p:set>
                                    <p:animEffect transition="in" filter="blinds(horizontal)">
                                      <p:cBhvr>
                                        <p:cTn id="13" dur="500"/>
                                        <p:tgtEl>
                                          <p:spTgt spid="17305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3059">
                                            <p:txEl>
                                              <p:pRg st="4" end="4"/>
                                            </p:txEl>
                                          </p:spTgt>
                                        </p:tgtEl>
                                        <p:attrNameLst>
                                          <p:attrName>style.visibility</p:attrName>
                                        </p:attrNameLst>
                                      </p:cBhvr>
                                      <p:to>
                                        <p:strVal val="visible"/>
                                      </p:to>
                                    </p:set>
                                    <p:animEffect transition="in" filter="blinds(horizontal)">
                                      <p:cBhvr>
                                        <p:cTn id="16" dur="500"/>
                                        <p:tgtEl>
                                          <p:spTgt spid="17305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3059">
                                            <p:txEl>
                                              <p:pRg st="5" end="5"/>
                                            </p:txEl>
                                          </p:spTgt>
                                        </p:tgtEl>
                                        <p:attrNameLst>
                                          <p:attrName>style.visibility</p:attrName>
                                        </p:attrNameLst>
                                      </p:cBhvr>
                                      <p:to>
                                        <p:strVal val="visible"/>
                                      </p:to>
                                    </p:set>
                                    <p:animEffect transition="in" filter="blinds(horizontal)">
                                      <p:cBhvr>
                                        <p:cTn id="19" dur="500"/>
                                        <p:tgtEl>
                                          <p:spTgt spid="17305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73059">
                                            <p:txEl>
                                              <p:pRg st="6" end="6"/>
                                            </p:txEl>
                                          </p:spTgt>
                                        </p:tgtEl>
                                        <p:attrNameLst>
                                          <p:attrName>style.visibility</p:attrName>
                                        </p:attrNameLst>
                                      </p:cBhvr>
                                      <p:to>
                                        <p:strVal val="visible"/>
                                      </p:to>
                                    </p:set>
                                    <p:animEffect transition="in" filter="blinds(horizontal)">
                                      <p:cBhvr>
                                        <p:cTn id="24" dur="500"/>
                                        <p:tgtEl>
                                          <p:spTgt spid="17305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73059">
                                            <p:txEl>
                                              <p:pRg st="7" end="7"/>
                                            </p:txEl>
                                          </p:spTgt>
                                        </p:tgtEl>
                                        <p:attrNameLst>
                                          <p:attrName>style.visibility</p:attrName>
                                        </p:attrNameLst>
                                      </p:cBhvr>
                                      <p:to>
                                        <p:strVal val="visible"/>
                                      </p:to>
                                    </p:set>
                                    <p:animEffect transition="in" filter="blinds(horizontal)">
                                      <p:cBhvr>
                                        <p:cTn id="27" dur="500"/>
                                        <p:tgtEl>
                                          <p:spTgt spid="17305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73059">
                                            <p:txEl>
                                              <p:pRg st="8" end="8"/>
                                            </p:txEl>
                                          </p:spTgt>
                                        </p:tgtEl>
                                        <p:attrNameLst>
                                          <p:attrName>style.visibility</p:attrName>
                                        </p:attrNameLst>
                                      </p:cBhvr>
                                      <p:to>
                                        <p:strVal val="visible"/>
                                      </p:to>
                                    </p:set>
                                    <p:animEffect transition="in" filter="blinds(horizontal)">
                                      <p:cBhvr>
                                        <p:cTn id="30" dur="500"/>
                                        <p:tgtEl>
                                          <p:spTgt spid="173059">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73059">
                                            <p:txEl>
                                              <p:pRg st="9" end="9"/>
                                            </p:txEl>
                                          </p:spTgt>
                                        </p:tgtEl>
                                        <p:attrNameLst>
                                          <p:attrName>style.visibility</p:attrName>
                                        </p:attrNameLst>
                                      </p:cBhvr>
                                      <p:to>
                                        <p:strVal val="visible"/>
                                      </p:to>
                                    </p:set>
                                    <p:animEffect transition="in" filter="blinds(horizontal)">
                                      <p:cBhvr>
                                        <p:cTn id="33" dur="500"/>
                                        <p:tgtEl>
                                          <p:spTgt spid="173059">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73059">
                                            <p:txEl>
                                              <p:pRg st="10" end="10"/>
                                            </p:txEl>
                                          </p:spTgt>
                                        </p:tgtEl>
                                        <p:attrNameLst>
                                          <p:attrName>style.visibility</p:attrName>
                                        </p:attrNameLst>
                                      </p:cBhvr>
                                      <p:to>
                                        <p:strVal val="visible"/>
                                      </p:to>
                                    </p:set>
                                    <p:animEffect transition="in" filter="blinds(horizontal)">
                                      <p:cBhvr>
                                        <p:cTn id="36" dur="500"/>
                                        <p:tgtEl>
                                          <p:spTgt spid="173059">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73059">
                                            <p:txEl>
                                              <p:pRg st="11" end="11"/>
                                            </p:txEl>
                                          </p:spTgt>
                                        </p:tgtEl>
                                        <p:attrNameLst>
                                          <p:attrName>style.visibility</p:attrName>
                                        </p:attrNameLst>
                                      </p:cBhvr>
                                      <p:to>
                                        <p:strVal val="visible"/>
                                      </p:to>
                                    </p:set>
                                    <p:animEffect transition="in" filter="blinds(horizontal)">
                                      <p:cBhvr>
                                        <p:cTn id="39" dur="500"/>
                                        <p:tgtEl>
                                          <p:spTgt spid="173059">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73059">
                                            <p:txEl>
                                              <p:pRg st="12" end="12"/>
                                            </p:txEl>
                                          </p:spTgt>
                                        </p:tgtEl>
                                        <p:attrNameLst>
                                          <p:attrName>style.visibility</p:attrName>
                                        </p:attrNameLst>
                                      </p:cBhvr>
                                      <p:to>
                                        <p:strVal val="visible"/>
                                      </p:to>
                                    </p:set>
                                    <p:animEffect transition="in" filter="blinds(horizontal)">
                                      <p:cBhvr>
                                        <p:cTn id="42" dur="500"/>
                                        <p:tgtEl>
                                          <p:spTgt spid="173059">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73059">
                                            <p:txEl>
                                              <p:pRg st="13" end="13"/>
                                            </p:txEl>
                                          </p:spTgt>
                                        </p:tgtEl>
                                        <p:attrNameLst>
                                          <p:attrName>style.visibility</p:attrName>
                                        </p:attrNameLst>
                                      </p:cBhvr>
                                      <p:to>
                                        <p:strVal val="visible"/>
                                      </p:to>
                                    </p:set>
                                    <p:animEffect transition="in" filter="blinds(horizontal)">
                                      <p:cBhvr>
                                        <p:cTn id="45" dur="500"/>
                                        <p:tgtEl>
                                          <p:spTgt spid="173059">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73059">
                                            <p:txEl>
                                              <p:pRg st="14" end="14"/>
                                            </p:txEl>
                                          </p:spTgt>
                                        </p:tgtEl>
                                        <p:attrNameLst>
                                          <p:attrName>style.visibility</p:attrName>
                                        </p:attrNameLst>
                                      </p:cBhvr>
                                      <p:to>
                                        <p:strVal val="visible"/>
                                      </p:to>
                                    </p:set>
                                    <p:animEffect transition="in" filter="blinds(horizontal)">
                                      <p:cBhvr>
                                        <p:cTn id="48" dur="500"/>
                                        <p:tgtEl>
                                          <p:spTgt spid="173059">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73059">
                                            <p:txEl>
                                              <p:pRg st="15" end="15"/>
                                            </p:txEl>
                                          </p:spTgt>
                                        </p:tgtEl>
                                        <p:attrNameLst>
                                          <p:attrName>style.visibility</p:attrName>
                                        </p:attrNameLst>
                                      </p:cBhvr>
                                      <p:to>
                                        <p:strVal val="visible"/>
                                      </p:to>
                                    </p:set>
                                    <p:animEffect transition="in" filter="blinds(horizontal)">
                                      <p:cBhvr>
                                        <p:cTn id="51" dur="500"/>
                                        <p:tgtEl>
                                          <p:spTgt spid="173059">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73059">
                                            <p:txEl>
                                              <p:pRg st="16" end="16"/>
                                            </p:txEl>
                                          </p:spTgt>
                                        </p:tgtEl>
                                        <p:attrNameLst>
                                          <p:attrName>style.visibility</p:attrName>
                                        </p:attrNameLst>
                                      </p:cBhvr>
                                      <p:to>
                                        <p:strVal val="visible"/>
                                      </p:to>
                                    </p:set>
                                    <p:animEffect transition="in" filter="blinds(horizontal)">
                                      <p:cBhvr>
                                        <p:cTn id="54" dur="500"/>
                                        <p:tgtEl>
                                          <p:spTgt spid="173059">
                                            <p:txEl>
                                              <p:pRg st="16" end="16"/>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173059">
                                            <p:txEl>
                                              <p:pRg st="17" end="17"/>
                                            </p:txEl>
                                          </p:spTgt>
                                        </p:tgtEl>
                                        <p:attrNameLst>
                                          <p:attrName>style.visibility</p:attrName>
                                        </p:attrNameLst>
                                      </p:cBhvr>
                                      <p:to>
                                        <p:strVal val="visible"/>
                                      </p:to>
                                    </p:set>
                                    <p:animEffect transition="in" filter="blinds(horizontal)">
                                      <p:cBhvr>
                                        <p:cTn id="57" dur="500"/>
                                        <p:tgtEl>
                                          <p:spTgt spid="173059">
                                            <p:txEl>
                                              <p:pRg st="17" end="17"/>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173059">
                                            <p:txEl>
                                              <p:pRg st="18" end="18"/>
                                            </p:txEl>
                                          </p:spTgt>
                                        </p:tgtEl>
                                        <p:attrNameLst>
                                          <p:attrName>style.visibility</p:attrName>
                                        </p:attrNameLst>
                                      </p:cBhvr>
                                      <p:to>
                                        <p:strVal val="visible"/>
                                      </p:to>
                                    </p:set>
                                    <p:animEffect transition="in" filter="blinds(horizontal)">
                                      <p:cBhvr>
                                        <p:cTn id="60" dur="500"/>
                                        <p:tgtEl>
                                          <p:spTgt spid="173059">
                                            <p:txEl>
                                              <p:pRg st="18" end="1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7" presetClass="entr" presetSubtype="4"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5000" fill="hold"/>
                                        <p:tgtEl>
                                          <p:spTgt spid="2"/>
                                        </p:tgtEl>
                                        <p:attrNameLst>
                                          <p:attrName>ppt_x</p:attrName>
                                        </p:attrNameLst>
                                      </p:cBhvr>
                                      <p:tavLst>
                                        <p:tav tm="0">
                                          <p:val>
                                            <p:strVal val="#ppt_x"/>
                                          </p:val>
                                        </p:tav>
                                        <p:tav tm="100000">
                                          <p:val>
                                            <p:strVal val="#ppt_x"/>
                                          </p:val>
                                        </p:tav>
                                      </p:tavLst>
                                    </p:anim>
                                    <p:anim calcmode="lin" valueType="num">
                                      <p:cBhvr additive="base">
                                        <p:cTn id="66"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7" presetClass="entr" presetSubtype="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0" fill="hold"/>
                                        <p:tgtEl>
                                          <p:spTgt spid="3"/>
                                        </p:tgtEl>
                                        <p:attrNameLst>
                                          <p:attrName>ppt_x</p:attrName>
                                        </p:attrNameLst>
                                      </p:cBhvr>
                                      <p:tavLst>
                                        <p:tav tm="0">
                                          <p:val>
                                            <p:strVal val="1+#ppt_w/2"/>
                                          </p:val>
                                        </p:tav>
                                        <p:tav tm="100000">
                                          <p:val>
                                            <p:strVal val="#ppt_x"/>
                                          </p:val>
                                        </p:tav>
                                      </p:tavLst>
                                    </p:anim>
                                    <p:anim calcmode="lin" valueType="num">
                                      <p:cBhvr additive="base">
                                        <p:cTn id="72"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7" presetClass="entr" presetSubtype="2"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0" fill="hold"/>
                                        <p:tgtEl>
                                          <p:spTgt spid="4"/>
                                        </p:tgtEl>
                                        <p:attrNameLst>
                                          <p:attrName>ppt_x</p:attrName>
                                        </p:attrNameLst>
                                      </p:cBhvr>
                                      <p:tavLst>
                                        <p:tav tm="0">
                                          <p:val>
                                            <p:strVal val="1+#ppt_w/2"/>
                                          </p:val>
                                        </p:tav>
                                        <p:tav tm="100000">
                                          <p:val>
                                            <p:strVal val="#ppt_x"/>
                                          </p:val>
                                        </p:tav>
                                      </p:tavLst>
                                    </p:anim>
                                    <p:anim calcmode="lin" valueType="num">
                                      <p:cBhvr additive="base">
                                        <p:cTn id="78" dur="5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13669" name="Rectangle 3"/>
          <p:cNvSpPr>
            <a:spLocks noGrp="1" noChangeArrowheads="1"/>
          </p:cNvSpPr>
          <p:nvPr>
            <p:ph idx="1"/>
          </p:nvPr>
        </p:nvSpPr>
        <p:spPr/>
        <p:txBody>
          <a:bodyPr/>
          <a:lstStyle/>
          <a:p>
            <a:pPr>
              <a:lnSpc>
                <a:spcPct val="80000"/>
              </a:lnSpc>
              <a:buFont typeface="Wingdings" pitchFamily="2" charset="2"/>
              <a:buNone/>
            </a:pPr>
            <a:r>
              <a:rPr lang="en-US" altLang="zh-CN" dirty="0">
                <a:ea typeface="宋体" pitchFamily="2" charset="-122"/>
              </a:rPr>
              <a:t>2</a:t>
            </a:r>
            <a:r>
              <a:rPr lang="zh-CN" altLang="en-US" dirty="0">
                <a:ea typeface="宋体" pitchFamily="2" charset="-122"/>
              </a:rPr>
              <a:t>）插入一个节点：</a:t>
            </a:r>
          </a:p>
          <a:p>
            <a:pPr lvl="1">
              <a:lnSpc>
                <a:spcPct val="80000"/>
              </a:lnSpc>
              <a:buFont typeface="Wingdings" pitchFamily="2" charset="2"/>
              <a:buNone/>
            </a:pPr>
            <a:r>
              <a:rPr lang="en-US" altLang="zh-CN" dirty="0">
                <a:ea typeface="宋体" pitchFamily="2" charset="-122"/>
              </a:rPr>
              <a:t>q-&gt;next = p-&gt;next;</a:t>
            </a:r>
          </a:p>
          <a:p>
            <a:pPr lvl="1">
              <a:lnSpc>
                <a:spcPct val="80000"/>
              </a:lnSpc>
              <a:buFont typeface="Wingdings" pitchFamily="2" charset="2"/>
              <a:buNone/>
            </a:pPr>
            <a:r>
              <a:rPr lang="en-US" altLang="zh-CN" dirty="0">
                <a:ea typeface="宋体" pitchFamily="2" charset="-122"/>
              </a:rPr>
              <a:t>p-&gt;next = q;</a:t>
            </a:r>
          </a:p>
          <a:p>
            <a:pPr lvl="1">
              <a:lnSpc>
                <a:spcPct val="80000"/>
              </a:lnSpc>
              <a:buNone/>
            </a:pPr>
            <a:r>
              <a:rPr lang="en-US" altLang="zh-CN" dirty="0"/>
              <a:t>(</a:t>
            </a:r>
            <a:r>
              <a:rPr lang="zh-CN" altLang="en-US" dirty="0"/>
              <a:t>在</a:t>
            </a:r>
            <a:r>
              <a:rPr lang="en-US" altLang="zh-CN" dirty="0"/>
              <a:t>p</a:t>
            </a:r>
            <a:r>
              <a:rPr lang="zh-CN" altLang="en-US" dirty="0"/>
              <a:t>后插入</a:t>
            </a:r>
            <a:r>
              <a:rPr lang="en-US" altLang="zh-CN" dirty="0"/>
              <a:t>q)</a:t>
            </a:r>
          </a:p>
          <a:p>
            <a:pPr>
              <a:lnSpc>
                <a:spcPct val="80000"/>
              </a:lnSpc>
            </a:pPr>
            <a:endParaRPr lang="en-US" altLang="zh-CN" dirty="0">
              <a:ea typeface="宋体" pitchFamily="2" charset="-122"/>
            </a:endParaRPr>
          </a:p>
          <a:p>
            <a:pPr>
              <a:lnSpc>
                <a:spcPct val="80000"/>
              </a:lnSpc>
              <a:buFont typeface="Wingdings" pitchFamily="2" charset="2"/>
              <a:buNone/>
            </a:pPr>
            <a:r>
              <a:rPr lang="en-US" altLang="zh-CN" dirty="0">
                <a:ea typeface="宋体" pitchFamily="2" charset="-122"/>
              </a:rPr>
              <a:t>3</a:t>
            </a:r>
            <a:r>
              <a:rPr lang="zh-CN" altLang="en-US" dirty="0">
                <a:ea typeface="宋体" pitchFamily="2" charset="-122"/>
              </a:rPr>
              <a:t>）删除一个节点：</a:t>
            </a:r>
          </a:p>
          <a:p>
            <a:pPr lvl="1">
              <a:lnSpc>
                <a:spcPct val="80000"/>
              </a:lnSpc>
              <a:buFont typeface="Wingdings" pitchFamily="2" charset="2"/>
              <a:buNone/>
            </a:pPr>
            <a:r>
              <a:rPr lang="en-US" altLang="zh-CN" dirty="0">
                <a:ea typeface="宋体" pitchFamily="2" charset="-122"/>
              </a:rPr>
              <a:t>q = p-&gt;next;</a:t>
            </a:r>
          </a:p>
          <a:p>
            <a:pPr lvl="1">
              <a:lnSpc>
                <a:spcPct val="80000"/>
              </a:lnSpc>
              <a:buFont typeface="Wingdings" pitchFamily="2" charset="2"/>
              <a:buNone/>
            </a:pPr>
            <a:r>
              <a:rPr lang="en-US" altLang="zh-CN" dirty="0">
                <a:ea typeface="宋体" pitchFamily="2" charset="-122"/>
              </a:rPr>
              <a:t>p-&gt;next = p-&gt;next-&gt;next;</a:t>
            </a:r>
          </a:p>
          <a:p>
            <a:pPr lvl="1">
              <a:lnSpc>
                <a:spcPct val="80000"/>
              </a:lnSpc>
              <a:buFont typeface="Wingdings" pitchFamily="2" charset="2"/>
              <a:buNone/>
            </a:pPr>
            <a:r>
              <a:rPr lang="en-US" altLang="zh-CN" dirty="0">
                <a:ea typeface="宋体" pitchFamily="2" charset="-122"/>
              </a:rPr>
              <a:t>free(q);</a:t>
            </a:r>
          </a:p>
          <a:p>
            <a:pPr lvl="1">
              <a:lnSpc>
                <a:spcPct val="80000"/>
              </a:lnSpc>
              <a:buFont typeface="Wingdings" pitchFamily="2" charset="2"/>
              <a:buNone/>
            </a:pPr>
            <a:r>
              <a:rPr lang="zh-CN" altLang="en-US" dirty="0"/>
              <a:t>（删除</a:t>
            </a:r>
            <a:r>
              <a:rPr lang="en-US" altLang="zh-CN" dirty="0"/>
              <a:t>p</a:t>
            </a:r>
            <a:r>
              <a:rPr lang="zh-CN" altLang="en-US" dirty="0"/>
              <a:t>的下一节点）</a:t>
            </a:r>
            <a:endParaRPr lang="en-US" altLang="zh-CN" dirty="0"/>
          </a:p>
        </p:txBody>
      </p:sp>
      <p:sp>
        <p:nvSpPr>
          <p:cNvPr id="113666" name="页脚占位符 3"/>
          <p:cNvSpPr>
            <a:spLocks noGrp="1"/>
          </p:cNvSpPr>
          <p:nvPr>
            <p:ph type="ftr" sz="quarter" idx="11"/>
          </p:nvPr>
        </p:nvSpPr>
        <p:spPr>
          <a:noFill/>
        </p:spPr>
        <p:txBody>
          <a:bodyPr/>
          <a:lstStyle/>
          <a:p>
            <a:r>
              <a:rPr lang="en-US" altLang="zh-CN"/>
              <a:t>构造类型 – 数组和指针</a:t>
            </a:r>
          </a:p>
        </p:txBody>
      </p:sp>
      <p:sp>
        <p:nvSpPr>
          <p:cNvPr id="113667" name="灯片编号占位符 4"/>
          <p:cNvSpPr>
            <a:spLocks noGrp="1"/>
          </p:cNvSpPr>
          <p:nvPr>
            <p:ph type="sldNum" sz="quarter" idx="12"/>
          </p:nvPr>
        </p:nvSpPr>
        <p:spPr>
          <a:noFill/>
        </p:spPr>
        <p:txBody>
          <a:bodyPr/>
          <a:lstStyle/>
          <a:p>
            <a:fld id="{22D8E201-68DD-4941-856A-98BF8C39D514}" type="slidenum">
              <a:rPr lang="en-US" altLang="zh-CN" smtClean="0"/>
              <a:pPr/>
              <a:t>135</a:t>
            </a:fld>
            <a:endParaRPr lang="en-US" altLang="zh-CN"/>
          </a:p>
        </p:txBody>
      </p:sp>
      <p:grpSp>
        <p:nvGrpSpPr>
          <p:cNvPr id="113670" name="Group 4"/>
          <p:cNvGrpSpPr>
            <a:grpSpLocks/>
          </p:cNvGrpSpPr>
          <p:nvPr/>
        </p:nvGrpSpPr>
        <p:grpSpPr bwMode="auto">
          <a:xfrm>
            <a:off x="5791498" y="924521"/>
            <a:ext cx="1862460" cy="1174295"/>
            <a:chOff x="1973" y="1512"/>
            <a:chExt cx="1296" cy="768"/>
          </a:xfrm>
        </p:grpSpPr>
        <p:grpSp>
          <p:nvGrpSpPr>
            <p:cNvPr id="113704" name="Group 5"/>
            <p:cNvGrpSpPr>
              <a:grpSpLocks/>
            </p:cNvGrpSpPr>
            <p:nvPr/>
          </p:nvGrpSpPr>
          <p:grpSpPr bwMode="auto">
            <a:xfrm>
              <a:off x="1973" y="1752"/>
              <a:ext cx="1268" cy="528"/>
              <a:chOff x="1056" y="3120"/>
              <a:chExt cx="1268" cy="528"/>
            </a:xfrm>
          </p:grpSpPr>
          <p:sp>
            <p:nvSpPr>
              <p:cNvPr id="113709" name="Rectangle 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10" name="Line 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11" name="Text Box 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3712" name="Freeform 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13" name="Text Box 1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705" name="Rectangle 11"/>
            <p:cNvSpPr>
              <a:spLocks noChangeArrowheads="1"/>
            </p:cNvSpPr>
            <p:nvPr/>
          </p:nvSpPr>
          <p:spPr bwMode="auto">
            <a:xfrm>
              <a:off x="2789" y="1800"/>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6" name="Line 12"/>
            <p:cNvSpPr>
              <a:spLocks noChangeShapeType="1"/>
            </p:cNvSpPr>
            <p:nvPr/>
          </p:nvSpPr>
          <p:spPr bwMode="auto">
            <a:xfrm>
              <a:off x="2789" y="2040"/>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7" name="Text Box 13"/>
            <p:cNvSpPr txBox="1">
              <a:spLocks noChangeArrowheads="1"/>
            </p:cNvSpPr>
            <p:nvPr/>
          </p:nvSpPr>
          <p:spPr bwMode="auto">
            <a:xfrm>
              <a:off x="2933" y="1752"/>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708" name="Text Box 14"/>
            <p:cNvSpPr txBox="1">
              <a:spLocks noChangeArrowheads="1"/>
            </p:cNvSpPr>
            <p:nvPr/>
          </p:nvSpPr>
          <p:spPr bwMode="auto">
            <a:xfrm>
              <a:off x="2837" y="151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grpSp>
        <p:nvGrpSpPr>
          <p:cNvPr id="113671" name="Group 15"/>
          <p:cNvGrpSpPr>
            <a:grpSpLocks/>
          </p:cNvGrpSpPr>
          <p:nvPr/>
        </p:nvGrpSpPr>
        <p:grpSpPr bwMode="auto">
          <a:xfrm>
            <a:off x="8383885" y="1284883"/>
            <a:ext cx="1822222" cy="807328"/>
            <a:chOff x="1056" y="3120"/>
            <a:chExt cx="1268" cy="528"/>
          </a:xfrm>
        </p:grpSpPr>
        <p:sp>
          <p:nvSpPr>
            <p:cNvPr id="113699" name="Rectangle 1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0" name="Line 1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1" name="Text Box 1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702" name="Freeform 1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03" name="Text Box 2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672" name="Rectangle 21"/>
          <p:cNvSpPr>
            <a:spLocks noChangeArrowheads="1"/>
          </p:cNvSpPr>
          <p:nvPr/>
        </p:nvSpPr>
        <p:spPr bwMode="auto">
          <a:xfrm>
            <a:off x="7879060" y="2602508"/>
            <a:ext cx="689800" cy="733935"/>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73" name="Line 22"/>
          <p:cNvSpPr>
            <a:spLocks noChangeShapeType="1"/>
          </p:cNvSpPr>
          <p:nvPr/>
        </p:nvSpPr>
        <p:spPr bwMode="auto">
          <a:xfrm>
            <a:off x="7879060" y="2983508"/>
            <a:ext cx="6898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74" name="Text Box 23"/>
          <p:cNvSpPr txBox="1">
            <a:spLocks noChangeArrowheads="1"/>
          </p:cNvSpPr>
          <p:nvPr/>
        </p:nvSpPr>
        <p:spPr bwMode="auto">
          <a:xfrm>
            <a:off x="8107660" y="2526308"/>
            <a:ext cx="304662" cy="461665"/>
          </a:xfrm>
          <a:prstGeom prst="rect">
            <a:avLst/>
          </a:prstGeom>
          <a:noFill/>
          <a:ln w="12700" cap="sq">
            <a:noFill/>
            <a:miter lim="800000"/>
            <a:headEnd type="none" w="sm" len="sm"/>
            <a:tailEnd type="none" w="sm" len="sm"/>
          </a:ln>
        </p:spPr>
        <p:txBody>
          <a:bodyPr wrap="square">
            <a:spAutoFit/>
          </a:bodyPr>
          <a:lstStyle/>
          <a:p>
            <a:r>
              <a:rPr lang="en-US" altLang="zh-CN" sz="2400" b="0">
                <a:latin typeface="Times New Roman" pitchFamily="18" charset="0"/>
              </a:rPr>
              <a:t>3</a:t>
            </a:r>
          </a:p>
        </p:txBody>
      </p:sp>
      <p:sp>
        <p:nvSpPr>
          <p:cNvPr id="174104" name="Freeform 24"/>
          <p:cNvSpPr>
            <a:spLocks/>
          </p:cNvSpPr>
          <p:nvPr/>
        </p:nvSpPr>
        <p:spPr bwMode="auto">
          <a:xfrm>
            <a:off x="8082260" y="1535708"/>
            <a:ext cx="885243" cy="1614656"/>
          </a:xfrm>
          <a:custGeom>
            <a:avLst/>
            <a:gdLst>
              <a:gd name="T0" fmla="*/ 2147483647 w 616"/>
              <a:gd name="T1" fmla="*/ 2147483647 h 1056"/>
              <a:gd name="T2" fmla="*/ 2147483647 w 616"/>
              <a:gd name="T3" fmla="*/ 2147483647 h 1056"/>
              <a:gd name="T4" fmla="*/ 2147483647 w 616"/>
              <a:gd name="T5" fmla="*/ 2147483647 h 1056"/>
              <a:gd name="T6" fmla="*/ 2147483647 w 616"/>
              <a:gd name="T7" fmla="*/ 2147483647 h 1056"/>
              <a:gd name="T8" fmla="*/ 2147483647 w 616"/>
              <a:gd name="T9" fmla="*/ 0 h 1056"/>
              <a:gd name="T10" fmla="*/ 0 60000 65536"/>
              <a:gd name="T11" fmla="*/ 0 60000 65536"/>
              <a:gd name="T12" fmla="*/ 0 60000 65536"/>
              <a:gd name="T13" fmla="*/ 0 60000 65536"/>
              <a:gd name="T14" fmla="*/ 0 60000 65536"/>
              <a:gd name="T15" fmla="*/ 0 w 616"/>
              <a:gd name="T16" fmla="*/ 0 h 1056"/>
              <a:gd name="T17" fmla="*/ 616 w 616"/>
              <a:gd name="T18" fmla="*/ 1056 h 1056"/>
            </a:gdLst>
            <a:ahLst/>
            <a:cxnLst>
              <a:cxn ang="T10">
                <a:pos x="T0" y="T1"/>
              </a:cxn>
              <a:cxn ang="T11">
                <a:pos x="T2" y="T3"/>
              </a:cxn>
              <a:cxn ang="T12">
                <a:pos x="T4" y="T5"/>
              </a:cxn>
              <a:cxn ang="T13">
                <a:pos x="T6" y="T7"/>
              </a:cxn>
              <a:cxn ang="T14">
                <a:pos x="T8" y="T9"/>
              </a:cxn>
            </a:cxnLst>
            <a:rect l="T15" t="T16" r="T17" b="T18"/>
            <a:pathLst>
              <a:path w="616" h="1056">
                <a:moveTo>
                  <a:pt x="112" y="1056"/>
                </a:moveTo>
                <a:cubicBezTo>
                  <a:pt x="268" y="1048"/>
                  <a:pt x="424" y="1040"/>
                  <a:pt x="496" y="960"/>
                </a:cubicBezTo>
                <a:cubicBezTo>
                  <a:pt x="568" y="880"/>
                  <a:pt x="616" y="656"/>
                  <a:pt x="544" y="576"/>
                </a:cubicBezTo>
                <a:cubicBezTo>
                  <a:pt x="472" y="496"/>
                  <a:pt x="128" y="576"/>
                  <a:pt x="64" y="480"/>
                </a:cubicBezTo>
                <a:cubicBezTo>
                  <a:pt x="0" y="384"/>
                  <a:pt x="80" y="192"/>
                  <a:pt x="160"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74105" name="Freeform 25"/>
          <p:cNvSpPr>
            <a:spLocks/>
          </p:cNvSpPr>
          <p:nvPr/>
        </p:nvSpPr>
        <p:spPr bwMode="auto">
          <a:xfrm>
            <a:off x="7536160" y="1700808"/>
            <a:ext cx="448370" cy="1100902"/>
          </a:xfrm>
          <a:custGeom>
            <a:avLst/>
            <a:gdLst>
              <a:gd name="T0" fmla="*/ 2147483647 w 312"/>
              <a:gd name="T1" fmla="*/ 2147483647 h 720"/>
              <a:gd name="T2" fmla="*/ 2147483647 w 312"/>
              <a:gd name="T3" fmla="*/ 2147483647 h 720"/>
              <a:gd name="T4" fmla="*/ 2147483647 w 312"/>
              <a:gd name="T5" fmla="*/ 2147483647 h 720"/>
              <a:gd name="T6" fmla="*/ 2147483647 w 312"/>
              <a:gd name="T7" fmla="*/ 2147483647 h 720"/>
              <a:gd name="T8" fmla="*/ 0 60000 65536"/>
              <a:gd name="T9" fmla="*/ 0 60000 65536"/>
              <a:gd name="T10" fmla="*/ 0 60000 65536"/>
              <a:gd name="T11" fmla="*/ 0 60000 65536"/>
              <a:gd name="T12" fmla="*/ 0 w 312"/>
              <a:gd name="T13" fmla="*/ 0 h 720"/>
              <a:gd name="T14" fmla="*/ 312 w 312"/>
              <a:gd name="T15" fmla="*/ 720 h 720"/>
            </a:gdLst>
            <a:ahLst/>
            <a:cxnLst>
              <a:cxn ang="T8">
                <a:pos x="T0" y="T1"/>
              </a:cxn>
              <a:cxn ang="T9">
                <a:pos x="T2" y="T3"/>
              </a:cxn>
              <a:cxn ang="T10">
                <a:pos x="T4" y="T5"/>
              </a:cxn>
              <a:cxn ang="T11">
                <a:pos x="T6" y="T7"/>
              </a:cxn>
            </a:cxnLst>
            <a:rect l="T12" t="T13" r="T14" b="T15"/>
            <a:pathLst>
              <a:path w="312" h="720">
                <a:moveTo>
                  <a:pt x="24" y="88"/>
                </a:moveTo>
                <a:cubicBezTo>
                  <a:pt x="168" y="44"/>
                  <a:pt x="312" y="0"/>
                  <a:pt x="312" y="88"/>
                </a:cubicBezTo>
                <a:cubicBezTo>
                  <a:pt x="312" y="176"/>
                  <a:pt x="48" y="512"/>
                  <a:pt x="24" y="616"/>
                </a:cubicBezTo>
                <a:cubicBezTo>
                  <a:pt x="0" y="720"/>
                  <a:pt x="84" y="716"/>
                  <a:pt x="168" y="7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7" name="Text Box 26"/>
          <p:cNvSpPr txBox="1">
            <a:spLocks noChangeArrowheads="1"/>
          </p:cNvSpPr>
          <p:nvPr/>
        </p:nvSpPr>
        <p:spPr bwMode="auto">
          <a:xfrm>
            <a:off x="7879060" y="2221508"/>
            <a:ext cx="283258" cy="369332"/>
          </a:xfrm>
          <a:prstGeom prst="rect">
            <a:avLst/>
          </a:prstGeom>
          <a:noFill/>
          <a:ln w="12700" cap="sq">
            <a:noFill/>
            <a:miter lim="800000"/>
            <a:headEnd type="none" w="sm" len="sm"/>
            <a:tailEnd type="none" w="sm" len="sm"/>
          </a:ln>
        </p:spPr>
        <p:txBody>
          <a:bodyPr wrap="square">
            <a:spAutoFit/>
          </a:bodyPr>
          <a:lstStyle/>
          <a:p>
            <a:r>
              <a:rPr lang="en-US" altLang="zh-CN" b="0" dirty="0">
                <a:latin typeface="Times New Roman" pitchFamily="18" charset="0"/>
              </a:rPr>
              <a:t>q</a:t>
            </a:r>
          </a:p>
        </p:txBody>
      </p:sp>
      <p:sp>
        <p:nvSpPr>
          <p:cNvPr id="174107" name="Freeform 27"/>
          <p:cNvSpPr>
            <a:spLocks/>
          </p:cNvSpPr>
          <p:nvPr/>
        </p:nvSpPr>
        <p:spPr bwMode="auto">
          <a:xfrm>
            <a:off x="7520285" y="1500783"/>
            <a:ext cx="758780" cy="440361"/>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9" name="Rectangle 28"/>
          <p:cNvSpPr>
            <a:spLocks noChangeArrowheads="1"/>
          </p:cNvSpPr>
          <p:nvPr/>
        </p:nvSpPr>
        <p:spPr bwMode="auto">
          <a:xfrm>
            <a:off x="6047780" y="4838105"/>
            <a:ext cx="689800" cy="733935"/>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80" name="Line 29"/>
          <p:cNvSpPr>
            <a:spLocks noChangeShapeType="1"/>
          </p:cNvSpPr>
          <p:nvPr/>
        </p:nvSpPr>
        <p:spPr bwMode="auto">
          <a:xfrm>
            <a:off x="6047780" y="5219105"/>
            <a:ext cx="6898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81" name="Text Box 30"/>
          <p:cNvSpPr txBox="1">
            <a:spLocks noChangeArrowheads="1"/>
          </p:cNvSpPr>
          <p:nvPr/>
        </p:nvSpPr>
        <p:spPr bwMode="auto">
          <a:xfrm>
            <a:off x="6276380" y="4761905"/>
            <a:ext cx="304662" cy="461665"/>
          </a:xfrm>
          <a:prstGeom prst="rect">
            <a:avLst/>
          </a:prstGeom>
          <a:noFill/>
          <a:ln w="12700" cap="sq">
            <a:noFill/>
            <a:miter lim="800000"/>
            <a:headEnd type="none" w="sm" len="sm"/>
            <a:tailEnd type="none" w="sm" len="sm"/>
          </a:ln>
        </p:spPr>
        <p:txBody>
          <a:bodyPr wrap="square">
            <a:spAutoFit/>
          </a:bodyPr>
          <a:lstStyle/>
          <a:p>
            <a:r>
              <a:rPr lang="en-US" altLang="zh-CN" sz="2400" b="0">
                <a:latin typeface="Times New Roman" pitchFamily="18" charset="0"/>
              </a:rPr>
              <a:t>0</a:t>
            </a:r>
          </a:p>
        </p:txBody>
      </p:sp>
      <p:sp>
        <p:nvSpPr>
          <p:cNvPr id="174111" name="Freeform 31"/>
          <p:cNvSpPr>
            <a:spLocks/>
          </p:cNvSpPr>
          <p:nvPr/>
        </p:nvSpPr>
        <p:spPr bwMode="auto">
          <a:xfrm>
            <a:off x="6428780" y="4990505"/>
            <a:ext cx="758780" cy="440361"/>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3" name="Text Box 32"/>
          <p:cNvSpPr txBox="1">
            <a:spLocks noChangeArrowheads="1"/>
          </p:cNvSpPr>
          <p:nvPr/>
        </p:nvSpPr>
        <p:spPr bwMode="auto">
          <a:xfrm>
            <a:off x="8562380" y="4855568"/>
            <a:ext cx="718542" cy="646331"/>
          </a:xfrm>
          <a:prstGeom prst="rect">
            <a:avLst/>
          </a:prstGeom>
          <a:noFill/>
          <a:ln w="12700" cap="sq">
            <a:noFill/>
            <a:miter lim="800000"/>
            <a:headEnd type="none" w="sm" len="sm"/>
            <a:tailEnd type="none" w="sm" len="sm"/>
          </a:ln>
        </p:spPr>
        <p:txBody>
          <a:bodyPr wrap="square">
            <a:spAutoFit/>
          </a:bodyPr>
          <a:lstStyle/>
          <a:p>
            <a:r>
              <a:rPr lang="en-US" altLang="zh-CN" sz="1800" b="0">
                <a:latin typeface="Times New Roman" pitchFamily="18" charset="0"/>
              </a:rPr>
              <a:t>NULL</a:t>
            </a:r>
          </a:p>
        </p:txBody>
      </p:sp>
      <p:grpSp>
        <p:nvGrpSpPr>
          <p:cNvPr id="113684" name="Group 33"/>
          <p:cNvGrpSpPr>
            <a:grpSpLocks/>
          </p:cNvGrpSpPr>
          <p:nvPr/>
        </p:nvGrpSpPr>
        <p:grpSpPr bwMode="auto">
          <a:xfrm>
            <a:off x="8638580" y="4761905"/>
            <a:ext cx="1822222" cy="807328"/>
            <a:chOff x="1056" y="3120"/>
            <a:chExt cx="1268" cy="528"/>
          </a:xfrm>
        </p:grpSpPr>
        <p:sp>
          <p:nvSpPr>
            <p:cNvPr id="113694" name="Rectangle 34"/>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5" name="Line 35"/>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6" name="Text Box 36"/>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697" name="Freeform 37"/>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8" name="Text Box 38"/>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74119" name="Freeform 39"/>
          <p:cNvSpPr>
            <a:spLocks/>
          </p:cNvSpPr>
          <p:nvPr/>
        </p:nvSpPr>
        <p:spPr bwMode="auto">
          <a:xfrm>
            <a:off x="6439893" y="4495205"/>
            <a:ext cx="2000420" cy="892954"/>
          </a:xfrm>
          <a:custGeom>
            <a:avLst/>
            <a:gdLst>
              <a:gd name="T0" fmla="*/ 0 w 1392"/>
              <a:gd name="T1" fmla="*/ 2147483647 h 584"/>
              <a:gd name="T2" fmla="*/ 2147483647 w 1392"/>
              <a:gd name="T3" fmla="*/ 2147483647 h 584"/>
              <a:gd name="T4" fmla="*/ 2147483647 w 1392"/>
              <a:gd name="T5" fmla="*/ 2147483647 h 584"/>
              <a:gd name="T6" fmla="*/ 2147483647 w 1392"/>
              <a:gd name="T7" fmla="*/ 2147483647 h 584"/>
              <a:gd name="T8" fmla="*/ 2147483647 w 1392"/>
              <a:gd name="T9" fmla="*/ 2147483647 h 584"/>
              <a:gd name="T10" fmla="*/ 0 60000 65536"/>
              <a:gd name="T11" fmla="*/ 0 60000 65536"/>
              <a:gd name="T12" fmla="*/ 0 60000 65536"/>
              <a:gd name="T13" fmla="*/ 0 60000 65536"/>
              <a:gd name="T14" fmla="*/ 0 60000 65536"/>
              <a:gd name="T15" fmla="*/ 0 w 1392"/>
              <a:gd name="T16" fmla="*/ 0 h 584"/>
              <a:gd name="T17" fmla="*/ 1392 w 1392"/>
              <a:gd name="T18" fmla="*/ 584 h 584"/>
            </a:gdLst>
            <a:ahLst/>
            <a:cxnLst>
              <a:cxn ang="T10">
                <a:pos x="T0" y="T1"/>
              </a:cxn>
              <a:cxn ang="T11">
                <a:pos x="T2" y="T3"/>
              </a:cxn>
              <a:cxn ang="T12">
                <a:pos x="T4" y="T5"/>
              </a:cxn>
              <a:cxn ang="T13">
                <a:pos x="T6" y="T7"/>
              </a:cxn>
              <a:cxn ang="T14">
                <a:pos x="T8" y="T9"/>
              </a:cxn>
            </a:cxnLst>
            <a:rect l="T15" t="T16" r="T17" b="T18"/>
            <a:pathLst>
              <a:path w="1392" h="584">
                <a:moveTo>
                  <a:pt x="0" y="552"/>
                </a:moveTo>
                <a:cubicBezTo>
                  <a:pt x="124" y="568"/>
                  <a:pt x="248" y="584"/>
                  <a:pt x="336" y="504"/>
                </a:cubicBezTo>
                <a:cubicBezTo>
                  <a:pt x="424" y="424"/>
                  <a:pt x="408" y="144"/>
                  <a:pt x="528" y="72"/>
                </a:cubicBezTo>
                <a:cubicBezTo>
                  <a:pt x="648" y="0"/>
                  <a:pt x="912" y="32"/>
                  <a:pt x="1056" y="72"/>
                </a:cubicBezTo>
                <a:cubicBezTo>
                  <a:pt x="1200" y="112"/>
                  <a:pt x="1296" y="212"/>
                  <a:pt x="1392" y="3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6" name="Text Box 40"/>
          <p:cNvSpPr txBox="1">
            <a:spLocks noChangeArrowheads="1"/>
          </p:cNvSpPr>
          <p:nvPr/>
        </p:nvSpPr>
        <p:spPr bwMode="auto">
          <a:xfrm>
            <a:off x="6276380" y="4380907"/>
            <a:ext cx="281668" cy="382258"/>
          </a:xfrm>
          <a:prstGeom prst="rect">
            <a:avLst/>
          </a:prstGeom>
          <a:noFill/>
          <a:ln w="12700" cap="sq">
            <a:noFill/>
            <a:miter lim="800000"/>
            <a:headEnd type="none" w="sm" len="sm"/>
            <a:tailEnd type="none" w="sm" len="sm"/>
          </a:ln>
        </p:spPr>
        <p:txBody>
          <a:bodyPr wrap="square">
            <a:spAutoFit/>
          </a:bodyPr>
          <a:lstStyle/>
          <a:p>
            <a:r>
              <a:rPr lang="en-US" altLang="zh-CN" b="0">
                <a:latin typeface="Times New Roman" pitchFamily="18" charset="0"/>
              </a:rPr>
              <a:t>p</a:t>
            </a:r>
          </a:p>
        </p:txBody>
      </p:sp>
      <p:grpSp>
        <p:nvGrpSpPr>
          <p:cNvPr id="6" name="Group 41"/>
          <p:cNvGrpSpPr>
            <a:grpSpLocks/>
          </p:cNvGrpSpPr>
          <p:nvPr/>
        </p:nvGrpSpPr>
        <p:grpSpPr bwMode="auto">
          <a:xfrm>
            <a:off x="7266980" y="4380905"/>
            <a:ext cx="1172660" cy="1174295"/>
            <a:chOff x="3628" y="2859"/>
            <a:chExt cx="816" cy="768"/>
          </a:xfrm>
        </p:grpSpPr>
        <p:sp>
          <p:nvSpPr>
            <p:cNvPr id="113688" name="Text Box 42"/>
            <p:cNvSpPr txBox="1">
              <a:spLocks noChangeArrowheads="1"/>
            </p:cNvSpPr>
            <p:nvPr/>
          </p:nvSpPr>
          <p:spPr bwMode="auto">
            <a:xfrm>
              <a:off x="3628" y="3158"/>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sp>
          <p:nvSpPr>
            <p:cNvPr id="113689" name="Rectangle 43"/>
            <p:cNvSpPr>
              <a:spLocks noChangeArrowheads="1"/>
            </p:cNvSpPr>
            <p:nvPr/>
          </p:nvSpPr>
          <p:spPr bwMode="auto">
            <a:xfrm>
              <a:off x="3676" y="3147"/>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0" name="Line 44"/>
            <p:cNvSpPr>
              <a:spLocks noChangeShapeType="1"/>
            </p:cNvSpPr>
            <p:nvPr/>
          </p:nvSpPr>
          <p:spPr bwMode="auto">
            <a:xfrm>
              <a:off x="3676" y="3387"/>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1" name="Text Box 45"/>
            <p:cNvSpPr txBox="1">
              <a:spLocks noChangeArrowheads="1"/>
            </p:cNvSpPr>
            <p:nvPr/>
          </p:nvSpPr>
          <p:spPr bwMode="auto">
            <a:xfrm>
              <a:off x="3820" y="3099"/>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692" name="Freeform 46"/>
            <p:cNvSpPr>
              <a:spLocks/>
            </p:cNvSpPr>
            <p:nvPr/>
          </p:nvSpPr>
          <p:spPr bwMode="auto">
            <a:xfrm>
              <a:off x="3916" y="3243"/>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3" name="Text Box 47"/>
            <p:cNvSpPr txBox="1">
              <a:spLocks noChangeArrowheads="1"/>
            </p:cNvSpPr>
            <p:nvPr/>
          </p:nvSpPr>
          <p:spPr bwMode="auto">
            <a:xfrm>
              <a:off x="3820" y="2859"/>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q</a:t>
              </a:r>
            </a:p>
          </p:txBody>
        </p:sp>
      </p:grpSp>
      <p:sp>
        <p:nvSpPr>
          <p:cNvPr id="50" name="圆角矩形标注 49"/>
          <p:cNvSpPr/>
          <p:nvPr/>
        </p:nvSpPr>
        <p:spPr bwMode="auto">
          <a:xfrm>
            <a:off x="5583635" y="3440323"/>
            <a:ext cx="2176710" cy="715089"/>
          </a:xfrm>
          <a:prstGeom prst="wedgeRoundRectCallout">
            <a:avLst>
              <a:gd name="adj1" fmla="val -92904"/>
              <a:gd name="adj2" fmla="val -16142"/>
              <a:gd name="adj3" fmla="val 16667"/>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dirty="0">
                <a:latin typeface="楷体" pitchFamily="49" charset="-122"/>
                <a:ea typeface="楷体" pitchFamily="49" charset="-122"/>
              </a:rPr>
              <a:t>为什么首先要执行：</a:t>
            </a:r>
            <a:endParaRPr lang="en-US" altLang="zh-CN" sz="1800" b="0" dirty="0">
              <a:latin typeface="楷体" pitchFamily="49" charset="-122"/>
              <a:ea typeface="楷体" pitchFamily="49" charset="-122"/>
            </a:endParaRPr>
          </a:p>
          <a:p>
            <a:r>
              <a:rPr lang="en-US" altLang="zh-CN" sz="1600" dirty="0"/>
              <a:t>q = p-&gt;next </a:t>
            </a:r>
            <a:r>
              <a:rPr lang="zh-CN" altLang="en-US" dirty="0"/>
              <a:t>？</a:t>
            </a:r>
            <a:endParaRPr lang="zh-CN" altLang="en-US" sz="1600" b="0" dirty="0">
              <a:latin typeface="楷体" pitchFamily="49" charset="-122"/>
              <a:ea typeface="楷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04"/>
                                        </p:tgtEl>
                                        <p:attrNameLst>
                                          <p:attrName>style.visibility</p:attrName>
                                        </p:attrNameLst>
                                      </p:cBhvr>
                                      <p:to>
                                        <p:strVal val="visible"/>
                                      </p:to>
                                    </p:set>
                                    <p:anim calcmode="lin" valueType="num">
                                      <p:cBhvr additive="base">
                                        <p:cTn id="7" dur="500" fill="hold"/>
                                        <p:tgtEl>
                                          <p:spTgt spid="174104"/>
                                        </p:tgtEl>
                                        <p:attrNameLst>
                                          <p:attrName>ppt_x</p:attrName>
                                        </p:attrNameLst>
                                      </p:cBhvr>
                                      <p:tavLst>
                                        <p:tav tm="0">
                                          <p:val>
                                            <p:strVal val="1+#ppt_w/2"/>
                                          </p:val>
                                        </p:tav>
                                        <p:tav tm="100000">
                                          <p:val>
                                            <p:strVal val="#ppt_x"/>
                                          </p:val>
                                        </p:tav>
                                      </p:tavLst>
                                    </p:anim>
                                    <p:anim calcmode="lin" valueType="num">
                                      <p:cBhvr additive="base">
                                        <p:cTn id="8"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74107"/>
                                        </p:tgtEl>
                                        <p:attrNameLst>
                                          <p:attrName>style.visibility</p:attrName>
                                        </p:attrNameLst>
                                      </p:cBhvr>
                                      <p:to>
                                        <p:strVal val="hidden"/>
                                      </p:to>
                                    </p:set>
                                  </p:childTnLst>
                                </p:cTn>
                              </p:par>
                            </p:childTnLst>
                          </p:cTn>
                        </p:par>
                        <p:par>
                          <p:cTn id="13" fill="hold">
                            <p:stCondLst>
                              <p:cond delay="0"/>
                            </p:stCondLst>
                            <p:childTnLst>
                              <p:par>
                                <p:cTn id="14" presetID="2" presetClass="entr" presetSubtype="8" fill="hold" grpId="0" nodeType="afterEffect">
                                  <p:stCondLst>
                                    <p:cond delay="0"/>
                                  </p:stCondLst>
                                  <p:childTnLst>
                                    <p:set>
                                      <p:cBhvr>
                                        <p:cTn id="15" dur="1" fill="hold">
                                          <p:stCondLst>
                                            <p:cond delay="0"/>
                                          </p:stCondLst>
                                        </p:cTn>
                                        <p:tgtEl>
                                          <p:spTgt spid="174105"/>
                                        </p:tgtEl>
                                        <p:attrNameLst>
                                          <p:attrName>style.visibility</p:attrName>
                                        </p:attrNameLst>
                                      </p:cBhvr>
                                      <p:to>
                                        <p:strVal val="visible"/>
                                      </p:to>
                                    </p:set>
                                    <p:anim calcmode="lin" valueType="num">
                                      <p:cBhvr additive="base">
                                        <p:cTn id="16" dur="500" fill="hold"/>
                                        <p:tgtEl>
                                          <p:spTgt spid="174105"/>
                                        </p:tgtEl>
                                        <p:attrNameLst>
                                          <p:attrName>ppt_x</p:attrName>
                                        </p:attrNameLst>
                                      </p:cBhvr>
                                      <p:tavLst>
                                        <p:tav tm="0">
                                          <p:val>
                                            <p:strVal val="0-#ppt_w/2"/>
                                          </p:val>
                                        </p:tav>
                                        <p:tav tm="100000">
                                          <p:val>
                                            <p:strVal val="#ppt_x"/>
                                          </p:val>
                                        </p:tav>
                                      </p:tavLst>
                                    </p:anim>
                                    <p:anim calcmode="lin" valueType="num">
                                      <p:cBhvr additive="base">
                                        <p:cTn id="17" dur="500" fill="hold"/>
                                        <p:tgtEl>
                                          <p:spTgt spid="17410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74111"/>
                                        </p:tgtEl>
                                        <p:attrNameLst>
                                          <p:attrName>style.visibility</p:attrName>
                                        </p:attrNameLst>
                                      </p:cBhvr>
                                      <p:to>
                                        <p:strVal val="hidden"/>
                                      </p:to>
                                    </p:set>
                                  </p:childTnLst>
                                </p:cTn>
                              </p:par>
                            </p:childTnLst>
                          </p:cTn>
                        </p:par>
                        <p:par>
                          <p:cTn id="22" fill="hold">
                            <p:stCondLst>
                              <p:cond delay="0"/>
                            </p:stCondLst>
                            <p:childTnLst>
                              <p:par>
                                <p:cTn id="23" presetID="2" presetClass="entr" presetSubtype="8" fill="hold" grpId="0" nodeType="afterEffect">
                                  <p:stCondLst>
                                    <p:cond delay="0"/>
                                  </p:stCondLst>
                                  <p:childTnLst>
                                    <p:set>
                                      <p:cBhvr>
                                        <p:cTn id="24" dur="1" fill="hold">
                                          <p:stCondLst>
                                            <p:cond delay="0"/>
                                          </p:stCondLst>
                                        </p:cTn>
                                        <p:tgtEl>
                                          <p:spTgt spid="174119"/>
                                        </p:tgtEl>
                                        <p:attrNameLst>
                                          <p:attrName>style.visibility</p:attrName>
                                        </p:attrNameLst>
                                      </p:cBhvr>
                                      <p:to>
                                        <p:strVal val="visible"/>
                                      </p:to>
                                    </p:set>
                                    <p:anim calcmode="lin" valueType="num">
                                      <p:cBhvr additive="base">
                                        <p:cTn id="25" dur="500" fill="hold"/>
                                        <p:tgtEl>
                                          <p:spTgt spid="174119"/>
                                        </p:tgtEl>
                                        <p:attrNameLst>
                                          <p:attrName>ppt_x</p:attrName>
                                        </p:attrNameLst>
                                      </p:cBhvr>
                                      <p:tavLst>
                                        <p:tav tm="0">
                                          <p:val>
                                            <p:strVal val="0-#ppt_w/2"/>
                                          </p:val>
                                        </p:tav>
                                        <p:tav tm="100000">
                                          <p:val>
                                            <p:strVal val="#ppt_x"/>
                                          </p:val>
                                        </p:tav>
                                      </p:tavLst>
                                    </p:anim>
                                    <p:anim calcmode="lin" valueType="num">
                                      <p:cBhvr additive="base">
                                        <p:cTn id="26" dur="500" fill="hold"/>
                                        <p:tgtEl>
                                          <p:spTgt spid="1741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blinds(horizontal)">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p:bldP spid="174105" grpId="0" animBg="1"/>
      <p:bldP spid="174107" grpId="0" animBg="1"/>
      <p:bldP spid="174111" grpId="0" animBg="1"/>
      <p:bldP spid="174119" grpId="0" animBg="1"/>
      <p:bldP spid="5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p>
        </p:txBody>
      </p:sp>
      <p:sp>
        <p:nvSpPr>
          <p:cNvPr id="114693" name="Rectangle 3"/>
          <p:cNvSpPr>
            <a:spLocks noGrp="1" noChangeArrowheads="1"/>
          </p:cNvSpPr>
          <p:nvPr>
            <p:ph idx="1"/>
          </p:nvPr>
        </p:nvSpPr>
        <p:spPr/>
        <p:txBody>
          <a:bodyPr/>
          <a:lstStyle/>
          <a:p>
            <a:r>
              <a:rPr lang="zh-CN" altLang="en-US">
                <a:ea typeface="宋体" pitchFamily="2" charset="-122"/>
              </a:rPr>
              <a:t>问题：命令</a:t>
            </a:r>
            <a:r>
              <a:rPr lang="en-US" altLang="zh-CN">
                <a:ea typeface="宋体" pitchFamily="2" charset="-122"/>
              </a:rPr>
              <a:t>tail</a:t>
            </a:r>
            <a:r>
              <a:rPr lang="zh-CN" altLang="en-US">
                <a:ea typeface="宋体" pitchFamily="2" charset="-122"/>
              </a:rPr>
              <a:t>用来显示一个文件的最后</a:t>
            </a:r>
            <a:r>
              <a:rPr lang="en-US" altLang="zh-CN">
                <a:ea typeface="宋体" pitchFamily="2" charset="-122"/>
              </a:rPr>
              <a:t>n</a:t>
            </a:r>
            <a:r>
              <a:rPr lang="zh-CN" altLang="en-US">
                <a:ea typeface="宋体" pitchFamily="2" charset="-122"/>
              </a:rPr>
              <a:t>行。其格式为：</a:t>
            </a:r>
          </a:p>
          <a:p>
            <a:pPr marL="458788" lvl="1" indent="-65088">
              <a:buNone/>
            </a:pPr>
            <a:r>
              <a:rPr lang="en-US" altLang="zh-CN">
                <a:ea typeface="宋体" pitchFamily="2" charset="-122"/>
              </a:rPr>
              <a:t>tail [-n] filename</a:t>
            </a:r>
          </a:p>
          <a:p>
            <a:pPr marL="458788" lvl="1" indent="-65088">
              <a:buNone/>
            </a:pPr>
            <a:r>
              <a:rPr lang="zh-CN" altLang="en-US">
                <a:ea typeface="宋体" pitchFamily="2" charset="-122"/>
              </a:rPr>
              <a:t>其中：</a:t>
            </a:r>
          </a:p>
          <a:p>
            <a:pPr marL="458788" lvl="1" indent="-65088">
              <a:buNone/>
            </a:pPr>
            <a:r>
              <a:rPr lang="en-US" altLang="zh-CN">
                <a:ea typeface="宋体" pitchFamily="2" charset="-122"/>
              </a:rPr>
              <a:t>-n </a:t>
            </a:r>
            <a:r>
              <a:rPr lang="zh-CN" altLang="en-US">
                <a:ea typeface="宋体" pitchFamily="2" charset="-122"/>
              </a:rPr>
              <a:t>：</a:t>
            </a:r>
            <a:r>
              <a:rPr lang="en-US" altLang="zh-CN">
                <a:ea typeface="宋体" pitchFamily="2" charset="-122"/>
              </a:rPr>
              <a:t>n</a:t>
            </a:r>
            <a:r>
              <a:rPr lang="zh-CN" altLang="en-US">
                <a:ea typeface="宋体" pitchFamily="2" charset="-122"/>
              </a:rPr>
              <a:t>表示需要显示的行数，省略时</a:t>
            </a:r>
            <a:r>
              <a:rPr lang="en-US" altLang="zh-CN">
                <a:ea typeface="宋体" pitchFamily="2" charset="-122"/>
              </a:rPr>
              <a:t>n</a:t>
            </a:r>
            <a:r>
              <a:rPr lang="zh-CN" altLang="en-US">
                <a:ea typeface="宋体" pitchFamily="2" charset="-122"/>
              </a:rPr>
              <a:t>的值为</a:t>
            </a:r>
            <a:r>
              <a:rPr lang="en-US" altLang="zh-CN">
                <a:ea typeface="宋体" pitchFamily="2" charset="-122"/>
              </a:rPr>
              <a:t>10</a:t>
            </a:r>
            <a:r>
              <a:rPr lang="zh-CN" altLang="en-US">
                <a:ea typeface="宋体" pitchFamily="2" charset="-122"/>
              </a:rPr>
              <a:t>。</a:t>
            </a:r>
          </a:p>
          <a:p>
            <a:pPr marL="458788" lvl="1" indent="-65088">
              <a:buNone/>
            </a:pPr>
            <a:r>
              <a:rPr lang="en-US" altLang="zh-CN">
                <a:ea typeface="宋体" pitchFamily="2" charset="-122"/>
              </a:rPr>
              <a:t>filename </a:t>
            </a:r>
            <a:r>
              <a:rPr lang="zh-CN" altLang="en-US">
                <a:ea typeface="宋体" pitchFamily="2" charset="-122"/>
              </a:rPr>
              <a:t>：给定文件名。</a:t>
            </a:r>
          </a:p>
          <a:p>
            <a:pPr marL="458788" lvl="1" indent="-65088">
              <a:lnSpc>
                <a:spcPct val="80000"/>
              </a:lnSpc>
              <a:buNone/>
            </a:pPr>
            <a:r>
              <a:rPr lang="zh-CN" altLang="en-US">
                <a:ea typeface="宋体" pitchFamily="2" charset="-122"/>
              </a:rPr>
              <a:t>如，命令</a:t>
            </a:r>
            <a:r>
              <a:rPr lang="en-US" altLang="zh-CN">
                <a:ea typeface="宋体" pitchFamily="2" charset="-122"/>
              </a:rPr>
              <a:t>tail –20 example.txt </a:t>
            </a:r>
            <a:r>
              <a:rPr lang="zh-CN" altLang="en-US">
                <a:ea typeface="宋体" pitchFamily="2" charset="-122"/>
              </a:rPr>
              <a:t>表示显示文件</a:t>
            </a:r>
            <a:r>
              <a:rPr lang="en-US" altLang="zh-CN">
                <a:ea typeface="宋体" pitchFamily="2" charset="-122"/>
              </a:rPr>
              <a:t>example.txt</a:t>
            </a:r>
            <a:r>
              <a:rPr lang="zh-CN" altLang="en-US">
                <a:ea typeface="宋体" pitchFamily="2" charset="-122"/>
              </a:rPr>
              <a:t>的最后</a:t>
            </a:r>
            <a:r>
              <a:rPr lang="en-US" altLang="zh-CN">
                <a:ea typeface="宋体" pitchFamily="2" charset="-122"/>
              </a:rPr>
              <a:t>20</a:t>
            </a:r>
            <a:r>
              <a:rPr lang="zh-CN" altLang="en-US">
                <a:ea typeface="宋体" pitchFamily="2" charset="-122"/>
              </a:rPr>
              <a:t>行。实现该程序，该程序应具有一定的错误处理能力，如能处理非法命令参数和非法文件名。</a:t>
            </a:r>
          </a:p>
        </p:txBody>
      </p:sp>
      <p:sp>
        <p:nvSpPr>
          <p:cNvPr id="114690" name="页脚占位符 3"/>
          <p:cNvSpPr>
            <a:spLocks noGrp="1"/>
          </p:cNvSpPr>
          <p:nvPr>
            <p:ph type="ftr" sz="quarter" idx="11"/>
          </p:nvPr>
        </p:nvSpPr>
        <p:spPr>
          <a:noFill/>
        </p:spPr>
        <p:txBody>
          <a:bodyPr/>
          <a:lstStyle/>
          <a:p>
            <a:r>
              <a:rPr lang="en-US" altLang="zh-CN"/>
              <a:t>构造类型 – 数组和指针</a:t>
            </a:r>
          </a:p>
        </p:txBody>
      </p:sp>
      <p:sp>
        <p:nvSpPr>
          <p:cNvPr id="114691" name="灯片编号占位符 4"/>
          <p:cNvSpPr>
            <a:spLocks noGrp="1"/>
          </p:cNvSpPr>
          <p:nvPr>
            <p:ph type="sldNum" sz="quarter" idx="12"/>
          </p:nvPr>
        </p:nvSpPr>
        <p:spPr>
          <a:noFill/>
        </p:spPr>
        <p:txBody>
          <a:bodyPr/>
          <a:lstStyle/>
          <a:p>
            <a:fld id="{F9006A6A-1EAA-4A54-8A55-1E37DF35400F}" type="slidenum">
              <a:rPr lang="en-US" altLang="zh-CN" smtClean="0"/>
              <a:pPr/>
              <a:t>136</a:t>
            </a:fld>
            <a:endParaRPr lang="en-US" altLang="zh-CN"/>
          </a:p>
        </p:txBody>
      </p:sp>
    </p:spTree>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：问题分析</a:t>
            </a:r>
          </a:p>
        </p:txBody>
      </p:sp>
      <p:sp>
        <p:nvSpPr>
          <p:cNvPr id="188419" name="Rectangle 3"/>
          <p:cNvSpPr>
            <a:spLocks noGrp="1" noChangeArrowheads="1"/>
          </p:cNvSpPr>
          <p:nvPr>
            <p:ph idx="1"/>
          </p:nvPr>
        </p:nvSpPr>
        <p:spPr>
          <a:xfrm>
            <a:off x="839094" y="2758391"/>
            <a:ext cx="7105650" cy="3295650"/>
          </a:xfrm>
        </p:spPr>
        <p:txBody>
          <a:bodyPr/>
          <a:lstStyle/>
          <a:p>
            <a:r>
              <a:rPr lang="zh-CN" altLang="en-US">
                <a:ea typeface="宋体" pitchFamily="2" charset="-122"/>
              </a:rPr>
              <a:t>如何得到需要显示的行数和文件名？</a:t>
            </a:r>
          </a:p>
          <a:p>
            <a:pPr lvl="1"/>
            <a:r>
              <a:rPr lang="zh-CN" altLang="en-US">
                <a:ea typeface="宋体" pitchFamily="2" charset="-122"/>
              </a:rPr>
              <a:t>使用命令行参数</a:t>
            </a:r>
          </a:p>
          <a:p>
            <a:pPr lvl="2" indent="0">
              <a:buNone/>
            </a:pPr>
            <a:r>
              <a:rPr lang="en-US" altLang="zh-CN">
                <a:ea typeface="宋体" pitchFamily="2" charset="-122"/>
              </a:rPr>
              <a:t>int main(int argc, char *argv[])</a:t>
            </a:r>
          </a:p>
          <a:p>
            <a:pPr lvl="1"/>
            <a:r>
              <a:rPr lang="zh-CN" altLang="en-US">
                <a:ea typeface="宋体" pitchFamily="2" charset="-122"/>
              </a:rPr>
              <a:t>行数 </a:t>
            </a:r>
            <a:r>
              <a:rPr lang="en-US" altLang="zh-CN">
                <a:ea typeface="宋体" pitchFamily="2" charset="-122"/>
              </a:rPr>
              <a:t>n = atoi(argv[1]+1)</a:t>
            </a:r>
          </a:p>
          <a:p>
            <a:pPr lvl="1"/>
            <a:r>
              <a:rPr lang="zh-CN" altLang="en-US">
                <a:ea typeface="宋体" pitchFamily="2" charset="-122"/>
              </a:rPr>
              <a:t>文件名 </a:t>
            </a:r>
            <a:r>
              <a:rPr lang="en-US" altLang="zh-CN">
                <a:ea typeface="宋体" pitchFamily="2" charset="-122"/>
              </a:rPr>
              <a:t>filename = argv[2]</a:t>
            </a:r>
          </a:p>
          <a:p>
            <a:r>
              <a:rPr lang="zh-CN" altLang="en-US">
                <a:ea typeface="宋体" pitchFamily="2" charset="-122"/>
              </a:rPr>
              <a:t>如何得到最后</a:t>
            </a:r>
            <a:r>
              <a:rPr lang="en-US" altLang="zh-CN">
                <a:ea typeface="宋体" pitchFamily="2" charset="-122"/>
              </a:rPr>
              <a:t>n</a:t>
            </a:r>
            <a:r>
              <a:rPr lang="zh-CN" altLang="en-US">
                <a:ea typeface="宋体" pitchFamily="2" charset="-122"/>
              </a:rPr>
              <a:t>行？</a:t>
            </a:r>
          </a:p>
        </p:txBody>
      </p:sp>
      <p:sp>
        <p:nvSpPr>
          <p:cNvPr id="115714" name="页脚占位符 3"/>
          <p:cNvSpPr>
            <a:spLocks noGrp="1"/>
          </p:cNvSpPr>
          <p:nvPr>
            <p:ph type="ftr" sz="quarter" idx="11"/>
          </p:nvPr>
        </p:nvSpPr>
        <p:spPr>
          <a:xfrm>
            <a:off x="2526606" y="6333441"/>
            <a:ext cx="4114800" cy="365125"/>
          </a:xfrm>
          <a:noFill/>
        </p:spPr>
        <p:txBody>
          <a:bodyPr/>
          <a:lstStyle/>
          <a:p>
            <a:r>
              <a:rPr lang="en-US" altLang="zh-CN"/>
              <a:t>构造类型 – 数组和指针</a:t>
            </a:r>
          </a:p>
        </p:txBody>
      </p:sp>
      <p:sp>
        <p:nvSpPr>
          <p:cNvPr id="115715" name="灯片编号占位符 4"/>
          <p:cNvSpPr>
            <a:spLocks noGrp="1"/>
          </p:cNvSpPr>
          <p:nvPr>
            <p:ph type="sldNum" sz="quarter" idx="12"/>
          </p:nvPr>
        </p:nvSpPr>
        <p:spPr>
          <a:noFill/>
        </p:spPr>
        <p:txBody>
          <a:bodyPr/>
          <a:lstStyle/>
          <a:p>
            <a:fld id="{12ADE16E-E39F-45A2-946D-D0F4591FD25B}" type="slidenum">
              <a:rPr lang="en-US" altLang="zh-CN" smtClean="0"/>
              <a:pPr/>
              <a:t>137</a:t>
            </a:fld>
            <a:endParaRPr lang="en-US" altLang="zh-CN"/>
          </a:p>
        </p:txBody>
      </p:sp>
      <p:grpSp>
        <p:nvGrpSpPr>
          <p:cNvPr id="2" name="Group 4"/>
          <p:cNvGrpSpPr>
            <a:grpSpLocks/>
          </p:cNvGrpSpPr>
          <p:nvPr/>
        </p:nvGrpSpPr>
        <p:grpSpPr bwMode="auto">
          <a:xfrm>
            <a:off x="6664770" y="3645024"/>
            <a:ext cx="3851920" cy="1143000"/>
            <a:chOff x="2520" y="6480"/>
            <a:chExt cx="4200" cy="1320"/>
          </a:xfrm>
        </p:grpSpPr>
        <p:sp>
          <p:nvSpPr>
            <p:cNvPr id="115720"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721"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115722"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115723"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4"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5"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6"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“tail”</a:t>
              </a:r>
            </a:p>
          </p:txBody>
        </p:sp>
        <p:sp>
          <p:nvSpPr>
            <p:cNvPr id="115727"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“test.txt”</a:t>
              </a:r>
            </a:p>
          </p:txBody>
        </p:sp>
        <p:sp>
          <p:nvSpPr>
            <p:cNvPr id="115728"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“-20”</a:t>
              </a:r>
            </a:p>
          </p:txBody>
        </p:sp>
        <p:sp>
          <p:nvSpPr>
            <p:cNvPr id="115729"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115730"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
        <p:nvSpPr>
          <p:cNvPr id="188432" name="Text Box 16"/>
          <p:cNvSpPr txBox="1">
            <a:spLocks noChangeArrowheads="1"/>
          </p:cNvSpPr>
          <p:nvPr/>
        </p:nvSpPr>
        <p:spPr bwMode="auto">
          <a:xfrm>
            <a:off x="911424" y="1214572"/>
            <a:ext cx="4455387" cy="1200329"/>
          </a:xfrm>
          <a:prstGeom prst="rect">
            <a:avLst/>
          </a:prstGeom>
          <a:noFill/>
          <a:ln w="9525">
            <a:noFill/>
            <a:miter lim="800000"/>
            <a:headEnd/>
            <a:tailEnd/>
          </a:ln>
        </p:spPr>
        <p:txBody>
          <a:bodyPr wrap="none">
            <a:spAutoFit/>
          </a:bodyPr>
          <a:lstStyle/>
          <a:p>
            <a:r>
              <a:rPr lang="zh-CN" altLang="en-US" sz="2400" b="0" dirty="0"/>
              <a:t>若从命令行输入</a:t>
            </a:r>
            <a:r>
              <a:rPr lang="en-US" altLang="zh-CN" sz="2400" b="0" dirty="0"/>
              <a:t>:</a:t>
            </a:r>
          </a:p>
          <a:p>
            <a:r>
              <a:rPr lang="en-US" altLang="zh-CN" sz="2400" dirty="0"/>
              <a:t>	tail -20 test.txt</a:t>
            </a:r>
          </a:p>
          <a:p>
            <a:r>
              <a:rPr lang="zh-CN" altLang="en-US" sz="2400" b="0" dirty="0"/>
              <a:t>以显示文件</a:t>
            </a:r>
            <a:r>
              <a:rPr lang="en-US" altLang="zh-CN" sz="2400" b="0" dirty="0"/>
              <a:t>test.txt</a:t>
            </a:r>
            <a:r>
              <a:rPr lang="zh-CN" altLang="en-US" sz="2400" b="0" dirty="0"/>
              <a:t>的最后</a:t>
            </a:r>
            <a:r>
              <a:rPr lang="en-US" altLang="zh-CN" sz="2400" b="0" dirty="0"/>
              <a:t>20</a:t>
            </a:r>
            <a:r>
              <a:rPr lang="zh-CN" altLang="en-US" sz="2400" b="0" dirty="0"/>
              <a:t>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32"/>
                                        </p:tgtEl>
                                        <p:attrNameLst>
                                          <p:attrName>style.visibility</p:attrName>
                                        </p:attrNameLst>
                                      </p:cBhvr>
                                      <p:to>
                                        <p:strVal val="visible"/>
                                      </p:to>
                                    </p:set>
                                    <p:anim calcmode="lin" valueType="num">
                                      <p:cBhvr additive="base">
                                        <p:cTn id="7" dur="500" fill="hold"/>
                                        <p:tgtEl>
                                          <p:spTgt spid="188432"/>
                                        </p:tgtEl>
                                        <p:attrNameLst>
                                          <p:attrName>ppt_x</p:attrName>
                                        </p:attrNameLst>
                                      </p:cBhvr>
                                      <p:tavLst>
                                        <p:tav tm="0">
                                          <p:val>
                                            <p:strVal val="#ppt_x"/>
                                          </p:val>
                                        </p:tav>
                                        <p:tav tm="100000">
                                          <p:val>
                                            <p:strVal val="#ppt_x"/>
                                          </p:val>
                                        </p:tav>
                                      </p:tavLst>
                                    </p:anim>
                                    <p:anim calcmode="lin" valueType="num">
                                      <p:cBhvr additive="base">
                                        <p:cTn id="8" dur="500" fill="hold"/>
                                        <p:tgtEl>
                                          <p:spTgt spid="1884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13" dur="500"/>
                                        <p:tgtEl>
                                          <p:spTgt spid="18841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8" dur="500"/>
                                        <p:tgtEl>
                                          <p:spTgt spid="188419">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21" dur="500"/>
                                        <p:tgtEl>
                                          <p:spTgt spid="18841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31" dur="500"/>
                                        <p:tgtEl>
                                          <p:spTgt spid="18841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36" dur="500"/>
                                        <p:tgtEl>
                                          <p:spTgt spid="188419">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41"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：算法设计</a:t>
            </a:r>
          </a:p>
        </p:txBody>
      </p:sp>
      <p:sp>
        <p:nvSpPr>
          <p:cNvPr id="116741" name="Rectangle 3"/>
          <p:cNvSpPr>
            <a:spLocks noGrp="1" noChangeArrowheads="1"/>
          </p:cNvSpPr>
          <p:nvPr>
            <p:ph idx="1"/>
          </p:nvPr>
        </p:nvSpPr>
        <p:spPr>
          <a:xfrm>
            <a:off x="544284" y="1168141"/>
            <a:ext cx="11168337" cy="4351338"/>
          </a:xfrm>
        </p:spPr>
        <p:txBody>
          <a:bodyPr/>
          <a:lstStyle/>
          <a:p>
            <a:pPr marL="457200" indent="-457200"/>
            <a:r>
              <a:rPr lang="zh-CN" altLang="en-US" dirty="0">
                <a:ea typeface="宋体" pitchFamily="2" charset="-122"/>
              </a:rPr>
              <a:t>方法一：使用</a:t>
            </a:r>
            <a:r>
              <a:rPr lang="en-US" altLang="zh-CN" dirty="0">
                <a:ea typeface="宋体" pitchFamily="2" charset="-122"/>
              </a:rPr>
              <a:t>n</a:t>
            </a:r>
            <a:r>
              <a:rPr lang="zh-CN" altLang="en-US" dirty="0">
                <a:ea typeface="宋体" pitchFamily="2" charset="-122"/>
              </a:rPr>
              <a:t>个节点的循环链表。链表中始终存放最近读入的</a:t>
            </a:r>
            <a:r>
              <a:rPr lang="en-US" altLang="zh-CN" dirty="0">
                <a:ea typeface="宋体" pitchFamily="2" charset="-122"/>
              </a:rPr>
              <a:t>n</a:t>
            </a:r>
            <a:r>
              <a:rPr lang="zh-CN" altLang="en-US" dirty="0">
                <a:ea typeface="宋体" pitchFamily="2" charset="-122"/>
              </a:rPr>
              <a:t>行。</a:t>
            </a:r>
          </a:p>
          <a:p>
            <a:pPr marL="850900" lvl="1" indent="-457200">
              <a:buFont typeface="Wingdings" pitchFamily="2" charset="2"/>
              <a:buAutoNum type="arabicPeriod"/>
            </a:pPr>
            <a:r>
              <a:rPr lang="zh-CN" altLang="en-US" dirty="0">
                <a:ea typeface="宋体" pitchFamily="2" charset="-122"/>
              </a:rPr>
              <a:t>首先创建一个空的循环链表；</a:t>
            </a:r>
          </a:p>
          <a:p>
            <a:pPr marL="850900" lvl="1" indent="-457200">
              <a:buFont typeface="Wingdings" pitchFamily="2" charset="2"/>
              <a:buAutoNum type="arabicPeriod"/>
            </a:pPr>
            <a:r>
              <a:rPr lang="zh-CN" altLang="en-US" dirty="0">
                <a:ea typeface="宋体" pitchFamily="2" charset="-122"/>
              </a:rPr>
              <a:t>然后再依次读入文件的每一行挂在链表上，最后链表上即为最后</a:t>
            </a:r>
            <a:r>
              <a:rPr lang="en-US" altLang="zh-CN" dirty="0">
                <a:ea typeface="宋体" pitchFamily="2" charset="-122"/>
              </a:rPr>
              <a:t>n</a:t>
            </a:r>
            <a:r>
              <a:rPr lang="zh-CN" altLang="en-US" dirty="0">
                <a:ea typeface="宋体" pitchFamily="2" charset="-122"/>
              </a:rPr>
              <a:t>行。</a:t>
            </a:r>
          </a:p>
        </p:txBody>
      </p:sp>
      <p:sp>
        <p:nvSpPr>
          <p:cNvPr id="116738" name="页脚占位符 3"/>
          <p:cNvSpPr>
            <a:spLocks noGrp="1"/>
          </p:cNvSpPr>
          <p:nvPr>
            <p:ph type="ftr" sz="quarter" idx="11"/>
          </p:nvPr>
        </p:nvSpPr>
        <p:spPr>
          <a:noFill/>
        </p:spPr>
        <p:txBody>
          <a:bodyPr/>
          <a:lstStyle/>
          <a:p>
            <a:r>
              <a:rPr lang="en-US" altLang="zh-CN"/>
              <a:t>构造类型 – 数组和指针</a:t>
            </a:r>
          </a:p>
        </p:txBody>
      </p:sp>
      <p:sp>
        <p:nvSpPr>
          <p:cNvPr id="116739" name="灯片编号占位符 4"/>
          <p:cNvSpPr>
            <a:spLocks noGrp="1"/>
          </p:cNvSpPr>
          <p:nvPr>
            <p:ph type="sldNum" sz="quarter" idx="12"/>
          </p:nvPr>
        </p:nvSpPr>
        <p:spPr>
          <a:noFill/>
        </p:spPr>
        <p:txBody>
          <a:bodyPr/>
          <a:lstStyle/>
          <a:p>
            <a:fld id="{E56D2D95-2588-4C73-B42C-5D751E9540CB}" type="slidenum">
              <a:rPr lang="en-US" altLang="zh-CN" smtClean="0"/>
              <a:pPr/>
              <a:t>138</a:t>
            </a:fld>
            <a:endParaRPr lang="en-US" altLang="zh-CN"/>
          </a:p>
        </p:txBody>
      </p:sp>
      <p:grpSp>
        <p:nvGrpSpPr>
          <p:cNvPr id="2" name="Group 4"/>
          <p:cNvGrpSpPr>
            <a:grpSpLocks/>
          </p:cNvGrpSpPr>
          <p:nvPr/>
        </p:nvGrpSpPr>
        <p:grpSpPr bwMode="auto">
          <a:xfrm>
            <a:off x="4727575" y="3903664"/>
            <a:ext cx="1844675" cy="2001838"/>
            <a:chOff x="2018" y="2459"/>
            <a:chExt cx="1162" cy="1261"/>
          </a:xfrm>
        </p:grpSpPr>
        <p:sp>
          <p:nvSpPr>
            <p:cNvPr id="116750" name="Oval 5"/>
            <p:cNvSpPr>
              <a:spLocks noChangeArrowheads="1"/>
            </p:cNvSpPr>
            <p:nvPr/>
          </p:nvSpPr>
          <p:spPr bwMode="auto">
            <a:xfrm>
              <a:off x="2517" y="2459"/>
              <a:ext cx="164" cy="354"/>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1" name="Oval 6"/>
            <p:cNvSpPr>
              <a:spLocks noChangeArrowheads="1"/>
            </p:cNvSpPr>
            <p:nvPr/>
          </p:nvSpPr>
          <p:spPr bwMode="auto">
            <a:xfrm>
              <a:off x="3016" y="2822"/>
              <a:ext cx="164" cy="354"/>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2" name="Oval 7"/>
            <p:cNvSpPr>
              <a:spLocks noChangeArrowheads="1"/>
            </p:cNvSpPr>
            <p:nvPr/>
          </p:nvSpPr>
          <p:spPr bwMode="auto">
            <a:xfrm>
              <a:off x="2880" y="3366"/>
              <a:ext cx="164" cy="354"/>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3" name="Oval 8"/>
            <p:cNvSpPr>
              <a:spLocks noChangeArrowheads="1"/>
            </p:cNvSpPr>
            <p:nvPr/>
          </p:nvSpPr>
          <p:spPr bwMode="auto">
            <a:xfrm>
              <a:off x="2154" y="3366"/>
              <a:ext cx="164" cy="354"/>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4" name="Oval 9"/>
            <p:cNvSpPr>
              <a:spLocks noChangeArrowheads="1"/>
            </p:cNvSpPr>
            <p:nvPr/>
          </p:nvSpPr>
          <p:spPr bwMode="auto">
            <a:xfrm>
              <a:off x="2018" y="2822"/>
              <a:ext cx="164" cy="354"/>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5"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6"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7"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8"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9"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89455" name="Line 15"/>
          <p:cNvSpPr>
            <a:spLocks noChangeShapeType="1"/>
          </p:cNvSpPr>
          <p:nvPr/>
        </p:nvSpPr>
        <p:spPr bwMode="auto">
          <a:xfrm>
            <a:off x="5735638" y="3644901"/>
            <a:ext cx="0" cy="360363"/>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89456" name="Line 16"/>
          <p:cNvSpPr>
            <a:spLocks noChangeShapeType="1"/>
          </p:cNvSpPr>
          <p:nvPr/>
        </p:nvSpPr>
        <p:spPr bwMode="auto">
          <a:xfrm flipH="1">
            <a:off x="6672264" y="4437063"/>
            <a:ext cx="288925" cy="21590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7" name="Line 17"/>
          <p:cNvSpPr>
            <a:spLocks noChangeShapeType="1"/>
          </p:cNvSpPr>
          <p:nvPr/>
        </p:nvSpPr>
        <p:spPr bwMode="auto">
          <a:xfrm flipH="1">
            <a:off x="6456364" y="5661025"/>
            <a:ext cx="287337"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8" name="Line 18"/>
          <p:cNvSpPr>
            <a:spLocks noChangeShapeType="1"/>
          </p:cNvSpPr>
          <p:nvPr/>
        </p:nvSpPr>
        <p:spPr bwMode="auto">
          <a:xfrm flipH="1" flipV="1">
            <a:off x="5232400" y="5805488"/>
            <a:ext cx="0" cy="360362"/>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9" name="Line 19"/>
          <p:cNvSpPr>
            <a:spLocks noChangeShapeType="1"/>
          </p:cNvSpPr>
          <p:nvPr/>
        </p:nvSpPr>
        <p:spPr bwMode="auto">
          <a:xfrm flipV="1">
            <a:off x="4295775" y="4868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0" name="Line 20"/>
          <p:cNvSpPr>
            <a:spLocks noChangeShapeType="1"/>
          </p:cNvSpPr>
          <p:nvPr/>
        </p:nvSpPr>
        <p:spPr bwMode="auto">
          <a:xfrm>
            <a:off x="5303839" y="3789364"/>
            <a:ext cx="287337" cy="287337"/>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1" name="Line 21"/>
          <p:cNvSpPr>
            <a:spLocks noChangeShapeType="1"/>
          </p:cNvSpPr>
          <p:nvPr/>
        </p:nvSpPr>
        <p:spPr bwMode="auto">
          <a:xfrm flipH="1">
            <a:off x="6527800" y="4221163"/>
            <a:ext cx="215900" cy="360362"/>
          </a:xfrm>
          <a:prstGeom prst="line">
            <a:avLst/>
          </a:prstGeom>
          <a:noFill/>
          <a:ln w="19050">
            <a:solidFill>
              <a:schemeClr val="tx1"/>
            </a:solidFill>
            <a:round/>
            <a:headEnd/>
            <a:tailEnd type="triangle" w="med" len="med"/>
          </a:ln>
        </p:spPr>
        <p:txBody>
          <a:bodyPr>
            <a:spAutoFit/>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blinds(horizontal)">
                                      <p:cBhvr>
                                        <p:cTn id="12" dur="500"/>
                                        <p:tgtEl>
                                          <p:spTgt spid="189455"/>
                                        </p:tgtEl>
                                      </p:cBhvr>
                                    </p:animEffect>
                                  </p:childTnLst>
                                  <p:subTnLst>
                                    <p:set>
                                      <p:cBhvr override="childStyle">
                                        <p:cTn dur="1" fill="hold" display="0" masterRel="nextClick" afterEffect="1"/>
                                        <p:tgtEl>
                                          <p:spTgt spid="189455"/>
                                        </p:tgtEl>
                                        <p:attrNameLst>
                                          <p:attrName>style.visibility</p:attrName>
                                        </p:attrNameLst>
                                      </p:cBhvr>
                                      <p:to>
                                        <p:strVal val="hidden"/>
                                      </p:to>
                                    </p:set>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9456"/>
                                        </p:tgtEl>
                                        <p:attrNameLst>
                                          <p:attrName>style.visibility</p:attrName>
                                        </p:attrNameLst>
                                      </p:cBhvr>
                                      <p:to>
                                        <p:strVal val="visible"/>
                                      </p:to>
                                    </p:set>
                                    <p:animEffect transition="in" filter="blinds(horizontal)">
                                      <p:cBhvr>
                                        <p:cTn id="16" dur="1000"/>
                                        <p:tgtEl>
                                          <p:spTgt spid="189456"/>
                                        </p:tgtEl>
                                      </p:cBhvr>
                                    </p:animEffect>
                                  </p:childTnLst>
                                  <p:subTnLst>
                                    <p:set>
                                      <p:cBhvr override="childStyle">
                                        <p:cTn dur="1" fill="hold" display="0" masterRel="nextClick" afterEffect="1"/>
                                        <p:tgtEl>
                                          <p:spTgt spid="189456"/>
                                        </p:tgtEl>
                                        <p:attrNameLst>
                                          <p:attrName>style.visibility</p:attrName>
                                        </p:attrNameLst>
                                      </p:cBhvr>
                                      <p:to>
                                        <p:strVal val="hidden"/>
                                      </p:to>
                                    </p:set>
                                  </p:sub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89457"/>
                                        </p:tgtEl>
                                        <p:attrNameLst>
                                          <p:attrName>style.visibility</p:attrName>
                                        </p:attrNameLst>
                                      </p:cBhvr>
                                      <p:to>
                                        <p:strVal val="visible"/>
                                      </p:to>
                                    </p:set>
                                    <p:animEffect transition="in" filter="blinds(horizontal)">
                                      <p:cBhvr>
                                        <p:cTn id="20" dur="1000"/>
                                        <p:tgtEl>
                                          <p:spTgt spid="189457"/>
                                        </p:tgtEl>
                                      </p:cBhvr>
                                    </p:animEffect>
                                  </p:childTnLst>
                                  <p:subTnLst>
                                    <p:set>
                                      <p:cBhvr override="childStyle">
                                        <p:cTn dur="1" fill="hold" display="0" masterRel="nextClick" afterEffect="1"/>
                                        <p:tgtEl>
                                          <p:spTgt spid="189457"/>
                                        </p:tgtEl>
                                        <p:attrNameLst>
                                          <p:attrName>style.visibility</p:attrName>
                                        </p:attrNameLst>
                                      </p:cBhvr>
                                      <p:to>
                                        <p:strVal val="hidden"/>
                                      </p:to>
                                    </p:set>
                                  </p:subTnLst>
                                </p:cTn>
                              </p:par>
                            </p:childTnLst>
                          </p:cTn>
                        </p:par>
                        <p:par>
                          <p:cTn id="21" fill="hold">
                            <p:stCondLst>
                              <p:cond delay="2500"/>
                            </p:stCondLst>
                            <p:childTnLst>
                              <p:par>
                                <p:cTn id="22" presetID="3" presetClass="entr" presetSubtype="10" fill="hold" grpId="0" nodeType="afterEffect">
                                  <p:stCondLst>
                                    <p:cond delay="0"/>
                                  </p:stCondLst>
                                  <p:childTnLst>
                                    <p:set>
                                      <p:cBhvr>
                                        <p:cTn id="23" dur="1" fill="hold">
                                          <p:stCondLst>
                                            <p:cond delay="0"/>
                                          </p:stCondLst>
                                        </p:cTn>
                                        <p:tgtEl>
                                          <p:spTgt spid="189458"/>
                                        </p:tgtEl>
                                        <p:attrNameLst>
                                          <p:attrName>style.visibility</p:attrName>
                                        </p:attrNameLst>
                                      </p:cBhvr>
                                      <p:to>
                                        <p:strVal val="visible"/>
                                      </p:to>
                                    </p:set>
                                    <p:animEffect transition="in" filter="blinds(horizontal)">
                                      <p:cBhvr>
                                        <p:cTn id="24" dur="1000"/>
                                        <p:tgtEl>
                                          <p:spTgt spid="189458"/>
                                        </p:tgtEl>
                                      </p:cBhvr>
                                    </p:animEffect>
                                  </p:childTnLst>
                                  <p:subTnLst>
                                    <p:set>
                                      <p:cBhvr override="childStyle">
                                        <p:cTn dur="1" fill="hold" display="0" masterRel="nextClick" afterEffect="1"/>
                                        <p:tgtEl>
                                          <p:spTgt spid="189458"/>
                                        </p:tgtEl>
                                        <p:attrNameLst>
                                          <p:attrName>style.visibility</p:attrName>
                                        </p:attrNameLst>
                                      </p:cBhvr>
                                      <p:to>
                                        <p:strVal val="hidden"/>
                                      </p:to>
                                    </p:set>
                                  </p:subTnLst>
                                </p:cTn>
                              </p:par>
                            </p:childTnLst>
                          </p:cTn>
                        </p:par>
                        <p:par>
                          <p:cTn id="25" fill="hold">
                            <p:stCondLst>
                              <p:cond delay="3500"/>
                            </p:stCondLst>
                            <p:childTnLst>
                              <p:par>
                                <p:cTn id="26" presetID="3" presetClass="entr" presetSubtype="10" fill="hold" grpId="0" nodeType="afterEffect">
                                  <p:stCondLst>
                                    <p:cond delay="0"/>
                                  </p:stCondLst>
                                  <p:childTnLst>
                                    <p:set>
                                      <p:cBhvr>
                                        <p:cTn id="27" dur="1" fill="hold">
                                          <p:stCondLst>
                                            <p:cond delay="0"/>
                                          </p:stCondLst>
                                        </p:cTn>
                                        <p:tgtEl>
                                          <p:spTgt spid="189459"/>
                                        </p:tgtEl>
                                        <p:attrNameLst>
                                          <p:attrName>style.visibility</p:attrName>
                                        </p:attrNameLst>
                                      </p:cBhvr>
                                      <p:to>
                                        <p:strVal val="visible"/>
                                      </p:to>
                                    </p:set>
                                    <p:animEffect transition="in" filter="blinds(horizontal)">
                                      <p:cBhvr>
                                        <p:cTn id="28" dur="1000"/>
                                        <p:tgtEl>
                                          <p:spTgt spid="189459"/>
                                        </p:tgtEl>
                                      </p:cBhvr>
                                    </p:animEffect>
                                  </p:childTnLst>
                                  <p:subTnLst>
                                    <p:set>
                                      <p:cBhvr override="childStyle">
                                        <p:cTn dur="1" fill="hold" display="0" masterRel="nextClick" afterEffect="1"/>
                                        <p:tgtEl>
                                          <p:spTgt spid="189459"/>
                                        </p:tgtEl>
                                        <p:attrNameLst>
                                          <p:attrName>style.visibility</p:attrName>
                                        </p:attrNameLst>
                                      </p:cBhvr>
                                      <p:to>
                                        <p:strVal val="hidden"/>
                                      </p:to>
                                    </p:set>
                                  </p:subTnLst>
                                </p:cTn>
                              </p:par>
                            </p:childTnLst>
                          </p:cTn>
                        </p:par>
                        <p:par>
                          <p:cTn id="29" fill="hold">
                            <p:stCondLst>
                              <p:cond delay="4500"/>
                            </p:stCondLst>
                            <p:childTnLst>
                              <p:par>
                                <p:cTn id="30" presetID="3" presetClass="entr" presetSubtype="10" fill="hold" grpId="0" nodeType="afterEffect">
                                  <p:stCondLst>
                                    <p:cond delay="0"/>
                                  </p:stCondLst>
                                  <p:childTnLst>
                                    <p:set>
                                      <p:cBhvr>
                                        <p:cTn id="31" dur="1" fill="hold">
                                          <p:stCondLst>
                                            <p:cond delay="0"/>
                                          </p:stCondLst>
                                        </p:cTn>
                                        <p:tgtEl>
                                          <p:spTgt spid="189460"/>
                                        </p:tgtEl>
                                        <p:attrNameLst>
                                          <p:attrName>style.visibility</p:attrName>
                                        </p:attrNameLst>
                                      </p:cBhvr>
                                      <p:to>
                                        <p:strVal val="visible"/>
                                      </p:to>
                                    </p:set>
                                    <p:animEffect transition="in" filter="blinds(horizontal)">
                                      <p:cBhvr>
                                        <p:cTn id="32" dur="1000"/>
                                        <p:tgtEl>
                                          <p:spTgt spid="189460"/>
                                        </p:tgtEl>
                                      </p:cBhvr>
                                    </p:animEffect>
                                  </p:childTnLst>
                                  <p:subTnLst>
                                    <p:set>
                                      <p:cBhvr override="childStyle">
                                        <p:cTn dur="1" fill="hold" display="0" masterRel="nextClick" afterEffect="1"/>
                                        <p:tgtEl>
                                          <p:spTgt spid="189460"/>
                                        </p:tgtEl>
                                        <p:attrNameLst>
                                          <p:attrName>style.visibility</p:attrName>
                                        </p:attrNameLst>
                                      </p:cBhvr>
                                      <p:to>
                                        <p:strVal val="hidden"/>
                                      </p:to>
                                    </p:set>
                                  </p:subTnLst>
                                </p:cTn>
                              </p:par>
                            </p:childTnLst>
                          </p:cTn>
                        </p:par>
                        <p:par>
                          <p:cTn id="33" fill="hold">
                            <p:stCondLst>
                              <p:cond delay="5500"/>
                            </p:stCondLst>
                            <p:childTnLst>
                              <p:par>
                                <p:cTn id="34" presetID="3" presetClass="entr" presetSubtype="10" fill="hold" grpId="0" nodeType="afterEffect">
                                  <p:stCondLst>
                                    <p:cond delay="0"/>
                                  </p:stCondLst>
                                  <p:childTnLst>
                                    <p:set>
                                      <p:cBhvr>
                                        <p:cTn id="35" dur="1" fill="hold">
                                          <p:stCondLst>
                                            <p:cond delay="0"/>
                                          </p:stCondLst>
                                        </p:cTn>
                                        <p:tgtEl>
                                          <p:spTgt spid="189461"/>
                                        </p:tgtEl>
                                        <p:attrNameLst>
                                          <p:attrName>style.visibility</p:attrName>
                                        </p:attrNameLst>
                                      </p:cBhvr>
                                      <p:to>
                                        <p:strVal val="visible"/>
                                      </p:to>
                                    </p:set>
                                    <p:animEffect transition="in" filter="blinds(horizontal)">
                                      <p:cBhvr>
                                        <p:cTn id="36" dur="1000"/>
                                        <p:tgtEl>
                                          <p:spTgt spid="189461"/>
                                        </p:tgtEl>
                                      </p:cBhvr>
                                    </p:animEffect>
                                  </p:childTnLst>
                                  <p:subTnLst>
                                    <p:set>
                                      <p:cBhvr override="childStyle">
                                        <p:cTn dur="1" fill="hold" display="0" masterRel="nextClick" afterEffect="1"/>
                                        <p:tgtEl>
                                          <p:spTgt spid="189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5" grpId="0" animBg="1"/>
      <p:bldP spid="189456" grpId="0" animBg="1"/>
      <p:bldP spid="189457" grpId="0" animBg="1"/>
      <p:bldP spid="189458" grpId="0" animBg="1"/>
      <p:bldP spid="189459" grpId="0" animBg="1"/>
      <p:bldP spid="189460" grpId="0" animBg="1"/>
      <p:bldP spid="18946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：算法设计（续）</a:t>
            </a:r>
          </a:p>
        </p:txBody>
      </p:sp>
      <p:sp>
        <p:nvSpPr>
          <p:cNvPr id="190467" name="Rectangle 3"/>
          <p:cNvSpPr>
            <a:spLocks noGrp="1" noChangeArrowheads="1"/>
          </p:cNvSpPr>
          <p:nvPr>
            <p:ph idx="1"/>
          </p:nvPr>
        </p:nvSpPr>
        <p:spPr/>
        <p:txBody>
          <a:bodyPr/>
          <a:lstStyle/>
          <a:p>
            <a:r>
              <a:rPr lang="zh-CN" altLang="en-US" dirty="0">
                <a:ea typeface="宋体" pitchFamily="2" charset="-122"/>
              </a:rPr>
              <a:t>方法二：使用一个</a:t>
            </a:r>
            <a:r>
              <a:rPr lang="en-US" altLang="zh-CN" dirty="0">
                <a:ea typeface="宋体" pitchFamily="2" charset="-122"/>
              </a:rPr>
              <a:t>n</a:t>
            </a:r>
            <a:r>
              <a:rPr lang="zh-CN" altLang="en-US" dirty="0">
                <a:ea typeface="宋体" pitchFamily="2" charset="-122"/>
              </a:rPr>
              <a:t>个元素的指针数组。</a:t>
            </a:r>
          </a:p>
          <a:p>
            <a:pPr lvl="1"/>
            <a:r>
              <a:rPr lang="zh-CN" altLang="en-US" dirty="0">
                <a:ea typeface="宋体" pitchFamily="2" charset="-122"/>
              </a:rPr>
              <a:t>依次读入每一行，然后循环挂到指针数组上。</a:t>
            </a:r>
          </a:p>
          <a:p>
            <a:pPr lvl="2" indent="0">
              <a:buNone/>
            </a:pPr>
            <a:r>
              <a:rPr lang="en-US" altLang="zh-CN" dirty="0">
                <a:ea typeface="宋体" pitchFamily="2" charset="-122"/>
              </a:rPr>
              <a:t>char *</a:t>
            </a:r>
            <a:r>
              <a:rPr lang="en-US" altLang="zh-CN" dirty="0" err="1">
                <a:ea typeface="宋体" pitchFamily="2" charset="-122"/>
              </a:rPr>
              <a:t>lineptr</a:t>
            </a:r>
            <a:r>
              <a:rPr lang="en-US" altLang="zh-CN" dirty="0">
                <a:ea typeface="宋体" pitchFamily="2" charset="-122"/>
              </a:rPr>
              <a:t>[N]; /*</a:t>
            </a:r>
            <a:r>
              <a:rPr lang="zh-CN" altLang="en-US" dirty="0">
                <a:ea typeface="宋体" pitchFamily="2" charset="-122"/>
              </a:rPr>
              <a:t>存入所读入的行*</a:t>
            </a:r>
            <a:r>
              <a:rPr lang="en-US" altLang="zh-CN" dirty="0">
                <a:ea typeface="宋体" pitchFamily="2" charset="-122"/>
              </a:rPr>
              <a:t>/</a:t>
            </a:r>
          </a:p>
          <a:p>
            <a:pPr lvl="2" indent="0">
              <a:buNone/>
            </a:pPr>
            <a:r>
              <a:rPr lang="en-US" altLang="zh-CN" dirty="0">
                <a:ea typeface="宋体" pitchFamily="2" charset="-122"/>
              </a:rPr>
              <a:t>char line[LEN]; /*</a:t>
            </a:r>
            <a:r>
              <a:rPr lang="zh-CN" altLang="en-US" dirty="0">
                <a:ea typeface="宋体" pitchFamily="2" charset="-122"/>
              </a:rPr>
              <a:t>当前读入行*</a:t>
            </a:r>
            <a:r>
              <a:rPr lang="en-US" altLang="zh-CN" dirty="0">
                <a:ea typeface="宋体" pitchFamily="2" charset="-122"/>
              </a:rPr>
              <a:t>/</a:t>
            </a:r>
          </a:p>
          <a:p>
            <a:pPr lvl="2" indent="0">
              <a:buNone/>
            </a:pPr>
            <a:r>
              <a:rPr lang="en-US" altLang="zh-CN" dirty="0">
                <a:ea typeface="宋体" pitchFamily="2" charset="-122"/>
              </a:rPr>
              <a:t>int </a:t>
            </a:r>
            <a:r>
              <a:rPr lang="en-US" altLang="zh-CN" dirty="0" err="1">
                <a:ea typeface="宋体" pitchFamily="2" charset="-122"/>
              </a:rPr>
              <a:t>i</a:t>
            </a:r>
            <a:r>
              <a:rPr lang="en-US" altLang="zh-CN" dirty="0">
                <a:ea typeface="宋体" pitchFamily="2" charset="-122"/>
              </a:rPr>
              <a:t>; /*</a:t>
            </a:r>
            <a:r>
              <a:rPr lang="zh-CN" altLang="en-US" dirty="0">
                <a:ea typeface="宋体" pitchFamily="2" charset="-122"/>
              </a:rPr>
              <a:t>读入的行数*</a:t>
            </a:r>
            <a:r>
              <a:rPr lang="en-US" altLang="zh-CN" dirty="0">
                <a:ea typeface="宋体" pitchFamily="2" charset="-122"/>
              </a:rPr>
              <a:t>/</a:t>
            </a:r>
          </a:p>
          <a:p>
            <a:pPr lvl="2" indent="0">
              <a:buNone/>
            </a:pPr>
            <a:endParaRPr lang="en-US" altLang="zh-CN" dirty="0">
              <a:ea typeface="宋体" pitchFamily="2" charset="-122"/>
            </a:endParaRPr>
          </a:p>
          <a:p>
            <a:pPr lvl="2" indent="0">
              <a:buNone/>
            </a:pPr>
            <a:r>
              <a:rPr lang="en-US" altLang="zh-CN" dirty="0" err="1">
                <a:ea typeface="宋体" pitchFamily="2" charset="-122"/>
              </a:rPr>
              <a:t>lineptr</a:t>
            </a:r>
            <a:r>
              <a:rPr lang="en-US" altLang="zh-CN" dirty="0">
                <a:ea typeface="宋体" pitchFamily="2" charset="-122"/>
              </a:rPr>
              <a:t>[</a:t>
            </a:r>
            <a:r>
              <a:rPr lang="en-US" altLang="zh-CN" dirty="0" err="1">
                <a:ea typeface="宋体" pitchFamily="2" charset="-122"/>
              </a:rPr>
              <a:t>i</a:t>
            </a:r>
            <a:r>
              <a:rPr lang="en-US" altLang="zh-CN" dirty="0">
                <a:ea typeface="宋体" pitchFamily="2" charset="-122"/>
              </a:rPr>
              <a:t> % n] = (char *)malloc(</a:t>
            </a:r>
            <a:r>
              <a:rPr lang="en-US" altLang="zh-CN" dirty="0" err="1">
                <a:ea typeface="宋体" pitchFamily="2" charset="-122"/>
              </a:rPr>
              <a:t>strlen</a:t>
            </a:r>
            <a:r>
              <a:rPr lang="en-US" altLang="zh-CN" dirty="0">
                <a:ea typeface="宋体" pitchFamily="2" charset="-122"/>
              </a:rPr>
              <a:t>(line)+1);</a:t>
            </a:r>
          </a:p>
          <a:p>
            <a:pPr lvl="2" indent="0">
              <a:buNone/>
            </a:pPr>
            <a:r>
              <a:rPr lang="en-US" altLang="zh-CN" dirty="0" err="1">
                <a:ea typeface="宋体" pitchFamily="2" charset="-122"/>
              </a:rPr>
              <a:t>strcpy</a:t>
            </a:r>
            <a:r>
              <a:rPr lang="en-US" altLang="zh-CN" dirty="0">
                <a:ea typeface="宋体" pitchFamily="2" charset="-122"/>
              </a:rPr>
              <a:t>(</a:t>
            </a:r>
            <a:r>
              <a:rPr lang="en-US" altLang="zh-CN" dirty="0" err="1">
                <a:ea typeface="宋体" pitchFamily="2" charset="-122"/>
              </a:rPr>
              <a:t>lineptr</a:t>
            </a:r>
            <a:r>
              <a:rPr lang="en-US" altLang="zh-CN" dirty="0">
                <a:ea typeface="宋体" pitchFamily="2" charset="-122"/>
              </a:rPr>
              <a:t>[</a:t>
            </a:r>
            <a:r>
              <a:rPr lang="en-US" altLang="zh-CN" dirty="0" err="1">
                <a:ea typeface="宋体" pitchFamily="2" charset="-122"/>
              </a:rPr>
              <a:t>i%n</a:t>
            </a:r>
            <a:r>
              <a:rPr lang="en-US" altLang="zh-CN" dirty="0">
                <a:ea typeface="宋体" pitchFamily="2" charset="-122"/>
              </a:rPr>
              <a:t>], line);</a:t>
            </a:r>
          </a:p>
        </p:txBody>
      </p:sp>
      <p:sp>
        <p:nvSpPr>
          <p:cNvPr id="117762" name="页脚占位符 3"/>
          <p:cNvSpPr>
            <a:spLocks noGrp="1"/>
          </p:cNvSpPr>
          <p:nvPr>
            <p:ph type="ftr" sz="quarter" idx="11"/>
          </p:nvPr>
        </p:nvSpPr>
        <p:spPr>
          <a:noFill/>
        </p:spPr>
        <p:txBody>
          <a:bodyPr/>
          <a:lstStyle/>
          <a:p>
            <a:r>
              <a:rPr lang="en-US" altLang="zh-CN"/>
              <a:t>构造类型 – 数组和指针</a:t>
            </a:r>
          </a:p>
        </p:txBody>
      </p:sp>
      <p:sp>
        <p:nvSpPr>
          <p:cNvPr id="117763" name="灯片编号占位符 4"/>
          <p:cNvSpPr>
            <a:spLocks noGrp="1"/>
          </p:cNvSpPr>
          <p:nvPr>
            <p:ph type="sldNum" sz="quarter" idx="12"/>
          </p:nvPr>
        </p:nvSpPr>
        <p:spPr>
          <a:noFill/>
        </p:spPr>
        <p:txBody>
          <a:bodyPr/>
          <a:lstStyle/>
          <a:p>
            <a:fld id="{49AE5610-A073-4DC9-9E71-7E460A8E100F}" type="slidenum">
              <a:rPr lang="en-US" altLang="zh-CN" smtClean="0"/>
              <a:pPr/>
              <a:t>139</a:t>
            </a:fld>
            <a:endParaRPr lang="en-US" altLang="zh-CN"/>
          </a:p>
        </p:txBody>
      </p:sp>
      <p:sp>
        <p:nvSpPr>
          <p:cNvPr id="190475" name="Line 11"/>
          <p:cNvSpPr>
            <a:spLocks noChangeShapeType="1"/>
          </p:cNvSpPr>
          <p:nvPr/>
        </p:nvSpPr>
        <p:spPr bwMode="auto">
          <a:xfrm flipH="1">
            <a:off x="9336360" y="2032845"/>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6" name="Line 12"/>
          <p:cNvSpPr>
            <a:spLocks noChangeShapeType="1"/>
          </p:cNvSpPr>
          <p:nvPr/>
        </p:nvSpPr>
        <p:spPr bwMode="auto">
          <a:xfrm flipH="1">
            <a:off x="9336360" y="2464645"/>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7" name="Line 13"/>
          <p:cNvSpPr>
            <a:spLocks noChangeShapeType="1"/>
          </p:cNvSpPr>
          <p:nvPr/>
        </p:nvSpPr>
        <p:spPr bwMode="auto">
          <a:xfrm flipH="1">
            <a:off x="9336360" y="2825008"/>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8" name="Line 14"/>
          <p:cNvSpPr>
            <a:spLocks noChangeShapeType="1"/>
          </p:cNvSpPr>
          <p:nvPr/>
        </p:nvSpPr>
        <p:spPr bwMode="auto">
          <a:xfrm flipH="1">
            <a:off x="9336360" y="4480770"/>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9" name="Line 15"/>
          <p:cNvSpPr>
            <a:spLocks noChangeShapeType="1"/>
          </p:cNvSpPr>
          <p:nvPr/>
        </p:nvSpPr>
        <p:spPr bwMode="auto">
          <a:xfrm flipH="1">
            <a:off x="9336360" y="2065020"/>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80" name="Line 16"/>
          <p:cNvSpPr>
            <a:spLocks noChangeShapeType="1"/>
          </p:cNvSpPr>
          <p:nvPr/>
        </p:nvSpPr>
        <p:spPr bwMode="auto">
          <a:xfrm flipH="1">
            <a:off x="9336360" y="2537670"/>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grpSp>
        <p:nvGrpSpPr>
          <p:cNvPr id="6" name="组合 5">
            <a:extLst>
              <a:ext uri="{FF2B5EF4-FFF2-40B4-BE49-F238E27FC236}">
                <a16:creationId xmlns:a16="http://schemas.microsoft.com/office/drawing/2014/main" id="{D0F46963-B32E-41D8-80EC-CAE9D5830261}"/>
              </a:ext>
            </a:extLst>
          </p:cNvPr>
          <p:cNvGrpSpPr/>
          <p:nvPr/>
        </p:nvGrpSpPr>
        <p:grpSpPr>
          <a:xfrm>
            <a:off x="8183562" y="1816945"/>
            <a:ext cx="1152798" cy="2923714"/>
            <a:chOff x="7464152" y="3429000"/>
            <a:chExt cx="1152798" cy="2923714"/>
          </a:xfrm>
        </p:grpSpPr>
        <p:sp>
          <p:nvSpPr>
            <p:cNvPr id="3" name="矩形 2">
              <a:extLst>
                <a:ext uri="{FF2B5EF4-FFF2-40B4-BE49-F238E27FC236}">
                  <a16:creationId xmlns:a16="http://schemas.microsoft.com/office/drawing/2014/main" id="{DEBEB434-0FCF-4C50-A8A9-F9A4EF6FFA87}"/>
                </a:ext>
              </a:extLst>
            </p:cNvPr>
            <p:cNvSpPr/>
            <p:nvPr/>
          </p:nvSpPr>
          <p:spPr>
            <a:xfrm>
              <a:off x="7464152" y="3429000"/>
              <a:ext cx="1152798" cy="2923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10FA48CE-AD56-442B-8A92-39A3D2294DB4}"/>
                </a:ext>
              </a:extLst>
            </p:cNvPr>
            <p:cNvCxnSpPr/>
            <p:nvPr/>
          </p:nvCxnSpPr>
          <p:spPr>
            <a:xfrm>
              <a:off x="7464152" y="3861048"/>
              <a:ext cx="115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7C5A0DC-1C4C-41C3-853A-0AC9E45FF9B8}"/>
                </a:ext>
              </a:extLst>
            </p:cNvPr>
            <p:cNvCxnSpPr/>
            <p:nvPr/>
          </p:nvCxnSpPr>
          <p:spPr>
            <a:xfrm>
              <a:off x="7464152" y="4293096"/>
              <a:ext cx="115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13889A5-8B81-4C1D-9A75-15C0C65C8871}"/>
                </a:ext>
              </a:extLst>
            </p:cNvPr>
            <p:cNvCxnSpPr/>
            <p:nvPr/>
          </p:nvCxnSpPr>
          <p:spPr>
            <a:xfrm>
              <a:off x="7464152" y="4653136"/>
              <a:ext cx="11527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FE236A3-FE4B-4558-BD82-BF53AA84E675}"/>
                </a:ext>
              </a:extLst>
            </p:cNvPr>
            <p:cNvCxnSpPr/>
            <p:nvPr/>
          </p:nvCxnSpPr>
          <p:spPr>
            <a:xfrm>
              <a:off x="7464152" y="5949280"/>
              <a:ext cx="1152798"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7" dur="500"/>
                                        <p:tgtEl>
                                          <p:spTgt spid="1904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12" dur="500"/>
                                        <p:tgtEl>
                                          <p:spTgt spid="19046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animEffect transition="in" filter="blinds(horizontal)">
                                      <p:cBhvr>
                                        <p:cTn id="15" dur="500"/>
                                        <p:tgtEl>
                                          <p:spTgt spid="19046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0467">
                                            <p:txEl>
                                              <p:pRg st="4" end="4"/>
                                            </p:txEl>
                                          </p:spTgt>
                                        </p:tgtEl>
                                        <p:attrNameLst>
                                          <p:attrName>style.visibility</p:attrName>
                                        </p:attrNameLst>
                                      </p:cBhvr>
                                      <p:to>
                                        <p:strVal val="visible"/>
                                      </p:to>
                                    </p:set>
                                    <p:animEffect transition="in" filter="blinds(horizontal)">
                                      <p:cBhvr>
                                        <p:cTn id="18" dur="500"/>
                                        <p:tgtEl>
                                          <p:spTgt spid="19046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90467">
                                            <p:txEl>
                                              <p:pRg st="6" end="6"/>
                                            </p:txEl>
                                          </p:spTgt>
                                        </p:tgtEl>
                                        <p:attrNameLst>
                                          <p:attrName>style.visibility</p:attrName>
                                        </p:attrNameLst>
                                      </p:cBhvr>
                                      <p:to>
                                        <p:strVal val="visible"/>
                                      </p:to>
                                    </p:set>
                                    <p:animEffect transition="in" filter="blinds(horizontal)">
                                      <p:cBhvr>
                                        <p:cTn id="21" dur="500"/>
                                        <p:tgtEl>
                                          <p:spTgt spid="19046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90467">
                                            <p:txEl>
                                              <p:pRg st="7" end="7"/>
                                            </p:txEl>
                                          </p:spTgt>
                                        </p:tgtEl>
                                        <p:attrNameLst>
                                          <p:attrName>style.visibility</p:attrName>
                                        </p:attrNameLst>
                                      </p:cBhvr>
                                      <p:to>
                                        <p:strVal val="visible"/>
                                      </p:to>
                                    </p:set>
                                    <p:animEffect transition="in" filter="blinds(horizontal)">
                                      <p:cBhvr>
                                        <p:cTn id="24" dur="500"/>
                                        <p:tgtEl>
                                          <p:spTgt spid="190467">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0475"/>
                                        </p:tgtEl>
                                        <p:attrNameLst>
                                          <p:attrName>style.visibility</p:attrName>
                                        </p:attrNameLst>
                                      </p:cBhvr>
                                      <p:to>
                                        <p:strVal val="visible"/>
                                      </p:to>
                                    </p:set>
                                    <p:animEffect transition="in" filter="blinds(horizontal)">
                                      <p:cBhvr>
                                        <p:cTn id="35" dur="500"/>
                                        <p:tgtEl>
                                          <p:spTgt spid="19047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1" nodeType="clickEffect">
                                  <p:stCondLst>
                                    <p:cond delay="0"/>
                                  </p:stCondLst>
                                  <p:childTnLst>
                                    <p:animEffect transition="out" filter="blinds(horizontal)">
                                      <p:cBhvr>
                                        <p:cTn id="39" dur="500"/>
                                        <p:tgtEl>
                                          <p:spTgt spid="190475"/>
                                        </p:tgtEl>
                                      </p:cBhvr>
                                    </p:animEffect>
                                    <p:set>
                                      <p:cBhvr>
                                        <p:cTn id="40" dur="1" fill="hold">
                                          <p:stCondLst>
                                            <p:cond delay="499"/>
                                          </p:stCondLst>
                                        </p:cTn>
                                        <p:tgtEl>
                                          <p:spTgt spid="190475"/>
                                        </p:tgtEl>
                                        <p:attrNameLst>
                                          <p:attrName>style.visibility</p:attrName>
                                        </p:attrNameLst>
                                      </p:cBhvr>
                                      <p:to>
                                        <p:strVal val="hidden"/>
                                      </p:to>
                                    </p:se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90476"/>
                                        </p:tgtEl>
                                        <p:attrNameLst>
                                          <p:attrName>style.visibility</p:attrName>
                                        </p:attrNameLst>
                                      </p:cBhvr>
                                      <p:to>
                                        <p:strVal val="visible"/>
                                      </p:to>
                                    </p:set>
                                    <p:animEffect transition="in" filter="blinds(horizontal)">
                                      <p:cBhvr>
                                        <p:cTn id="44" dur="500"/>
                                        <p:tgtEl>
                                          <p:spTgt spid="19047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1" nodeType="clickEffect">
                                  <p:stCondLst>
                                    <p:cond delay="0"/>
                                  </p:stCondLst>
                                  <p:childTnLst>
                                    <p:animEffect transition="out" filter="blinds(horizontal)">
                                      <p:cBhvr>
                                        <p:cTn id="48" dur="500"/>
                                        <p:tgtEl>
                                          <p:spTgt spid="190476"/>
                                        </p:tgtEl>
                                      </p:cBhvr>
                                    </p:animEffect>
                                    <p:set>
                                      <p:cBhvr>
                                        <p:cTn id="49" dur="1" fill="hold">
                                          <p:stCondLst>
                                            <p:cond delay="499"/>
                                          </p:stCondLst>
                                        </p:cTn>
                                        <p:tgtEl>
                                          <p:spTgt spid="190476"/>
                                        </p:tgtEl>
                                        <p:attrNameLst>
                                          <p:attrName>style.visibility</p:attrName>
                                        </p:attrNameLst>
                                      </p:cBhvr>
                                      <p:to>
                                        <p:strVal val="hidden"/>
                                      </p:to>
                                    </p:set>
                                  </p:childTnLst>
                                </p:cTn>
                              </p:par>
                            </p:childTnLst>
                          </p:cTn>
                        </p:par>
                        <p:par>
                          <p:cTn id="50" fill="hold">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190477"/>
                                        </p:tgtEl>
                                        <p:attrNameLst>
                                          <p:attrName>style.visibility</p:attrName>
                                        </p:attrNameLst>
                                      </p:cBhvr>
                                      <p:to>
                                        <p:strVal val="visible"/>
                                      </p:to>
                                    </p:set>
                                    <p:animEffect transition="in" filter="blinds(horizontal)">
                                      <p:cBhvr>
                                        <p:cTn id="53" dur="500"/>
                                        <p:tgtEl>
                                          <p:spTgt spid="19047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xit" presetSubtype="10" fill="hold" grpId="1" nodeType="clickEffect">
                                  <p:stCondLst>
                                    <p:cond delay="0"/>
                                  </p:stCondLst>
                                  <p:childTnLst>
                                    <p:animEffect transition="out" filter="blinds(horizontal)">
                                      <p:cBhvr>
                                        <p:cTn id="57" dur="500"/>
                                        <p:tgtEl>
                                          <p:spTgt spid="190477"/>
                                        </p:tgtEl>
                                      </p:cBhvr>
                                    </p:animEffect>
                                    <p:set>
                                      <p:cBhvr>
                                        <p:cTn id="58" dur="1" fill="hold">
                                          <p:stCondLst>
                                            <p:cond delay="499"/>
                                          </p:stCondLst>
                                        </p:cTn>
                                        <p:tgtEl>
                                          <p:spTgt spid="190477"/>
                                        </p:tgtEl>
                                        <p:attrNameLst>
                                          <p:attrName>style.visibility</p:attrName>
                                        </p:attrNameLst>
                                      </p:cBhvr>
                                      <p:to>
                                        <p:strVal val="hidden"/>
                                      </p:to>
                                    </p:set>
                                  </p:childTnLst>
                                </p:cTn>
                              </p:par>
                            </p:childTnLst>
                          </p:cTn>
                        </p:par>
                        <p:par>
                          <p:cTn id="59" fill="hold">
                            <p:stCondLst>
                              <p:cond delay="500"/>
                            </p:stCondLst>
                            <p:childTnLst>
                              <p:par>
                                <p:cTn id="60" presetID="3" presetClass="entr" presetSubtype="10" fill="hold" grpId="0" nodeType="afterEffect">
                                  <p:stCondLst>
                                    <p:cond delay="0"/>
                                  </p:stCondLst>
                                  <p:childTnLst>
                                    <p:set>
                                      <p:cBhvr>
                                        <p:cTn id="61" dur="1" fill="hold">
                                          <p:stCondLst>
                                            <p:cond delay="0"/>
                                          </p:stCondLst>
                                        </p:cTn>
                                        <p:tgtEl>
                                          <p:spTgt spid="190478"/>
                                        </p:tgtEl>
                                        <p:attrNameLst>
                                          <p:attrName>style.visibility</p:attrName>
                                        </p:attrNameLst>
                                      </p:cBhvr>
                                      <p:to>
                                        <p:strVal val="visible"/>
                                      </p:to>
                                    </p:set>
                                    <p:animEffect transition="in" filter="blinds(horizontal)">
                                      <p:cBhvr>
                                        <p:cTn id="62" dur="500"/>
                                        <p:tgtEl>
                                          <p:spTgt spid="19047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90478"/>
                                        </p:tgtEl>
                                      </p:cBhvr>
                                    </p:animEffect>
                                    <p:set>
                                      <p:cBhvr>
                                        <p:cTn id="67" dur="1" fill="hold">
                                          <p:stCondLst>
                                            <p:cond delay="499"/>
                                          </p:stCondLst>
                                        </p:cTn>
                                        <p:tgtEl>
                                          <p:spTgt spid="190478"/>
                                        </p:tgtEl>
                                        <p:attrNameLst>
                                          <p:attrName>style.visibility</p:attrName>
                                        </p:attrNameLst>
                                      </p:cBhvr>
                                      <p:to>
                                        <p:strVal val="hidden"/>
                                      </p:to>
                                    </p:set>
                                  </p:childTnLst>
                                </p:cTn>
                              </p:par>
                            </p:childTnLst>
                          </p:cTn>
                        </p:par>
                        <p:par>
                          <p:cTn id="68" fill="hold">
                            <p:stCondLst>
                              <p:cond delay="500"/>
                            </p:stCondLst>
                            <p:childTnLst>
                              <p:par>
                                <p:cTn id="69" presetID="3" presetClass="entr" presetSubtype="10" fill="hold" grpId="0" nodeType="afterEffect">
                                  <p:stCondLst>
                                    <p:cond delay="0"/>
                                  </p:stCondLst>
                                  <p:childTnLst>
                                    <p:set>
                                      <p:cBhvr>
                                        <p:cTn id="70" dur="1" fill="hold">
                                          <p:stCondLst>
                                            <p:cond delay="0"/>
                                          </p:stCondLst>
                                        </p:cTn>
                                        <p:tgtEl>
                                          <p:spTgt spid="190479"/>
                                        </p:tgtEl>
                                        <p:attrNameLst>
                                          <p:attrName>style.visibility</p:attrName>
                                        </p:attrNameLst>
                                      </p:cBhvr>
                                      <p:to>
                                        <p:strVal val="visible"/>
                                      </p:to>
                                    </p:set>
                                    <p:animEffect transition="in" filter="blinds(horizontal)">
                                      <p:cBhvr>
                                        <p:cTn id="71" dur="500"/>
                                        <p:tgtEl>
                                          <p:spTgt spid="190479"/>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grpId="1" nodeType="clickEffect">
                                  <p:stCondLst>
                                    <p:cond delay="0"/>
                                  </p:stCondLst>
                                  <p:childTnLst>
                                    <p:animEffect transition="out" filter="blinds(horizontal)">
                                      <p:cBhvr>
                                        <p:cTn id="75" dur="500"/>
                                        <p:tgtEl>
                                          <p:spTgt spid="190479"/>
                                        </p:tgtEl>
                                      </p:cBhvr>
                                    </p:animEffect>
                                    <p:set>
                                      <p:cBhvr>
                                        <p:cTn id="76" dur="1" fill="hold">
                                          <p:stCondLst>
                                            <p:cond delay="499"/>
                                          </p:stCondLst>
                                        </p:cTn>
                                        <p:tgtEl>
                                          <p:spTgt spid="190479"/>
                                        </p:tgtEl>
                                        <p:attrNameLst>
                                          <p:attrName>style.visibility</p:attrName>
                                        </p:attrNameLst>
                                      </p:cBhvr>
                                      <p:to>
                                        <p:strVal val="hidden"/>
                                      </p:to>
                                    </p:set>
                                  </p:childTnLst>
                                </p:cTn>
                              </p:par>
                            </p:childTnLst>
                          </p:cTn>
                        </p:par>
                        <p:par>
                          <p:cTn id="77" fill="hold">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190480"/>
                                        </p:tgtEl>
                                        <p:attrNameLst>
                                          <p:attrName>style.visibility</p:attrName>
                                        </p:attrNameLst>
                                      </p:cBhvr>
                                      <p:to>
                                        <p:strVal val="visible"/>
                                      </p:to>
                                    </p:set>
                                    <p:animEffect transition="in" filter="blinds(horizontal)">
                                      <p:cBhvr>
                                        <p:cTn id="80" dur="500"/>
                                        <p:tgtEl>
                                          <p:spTgt spid="190480"/>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1" nodeType="clickEffect">
                                  <p:stCondLst>
                                    <p:cond delay="0"/>
                                  </p:stCondLst>
                                  <p:childTnLst>
                                    <p:animEffect transition="out" filter="blinds(horizontal)">
                                      <p:cBhvr>
                                        <p:cTn id="84" dur="500"/>
                                        <p:tgtEl>
                                          <p:spTgt spid="190480"/>
                                        </p:tgtEl>
                                      </p:cBhvr>
                                    </p:animEffect>
                                    <p:set>
                                      <p:cBhvr>
                                        <p:cTn id="85" dur="1" fill="hold">
                                          <p:stCondLst>
                                            <p:cond delay="499"/>
                                          </p:stCondLst>
                                        </p:cTn>
                                        <p:tgtEl>
                                          <p:spTgt spid="1904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5" grpId="0" animBg="1"/>
      <p:bldP spid="190475" grpId="1" animBg="1"/>
      <p:bldP spid="190476" grpId="0" animBg="1"/>
      <p:bldP spid="190476" grpId="1" animBg="1"/>
      <p:bldP spid="190477" grpId="0" animBg="1"/>
      <p:bldP spid="190477" grpId="1" animBg="1"/>
      <p:bldP spid="190478" grpId="0" animBg="1"/>
      <p:bldP spid="190478" grpId="1" animBg="1"/>
      <p:bldP spid="190479" grpId="0" animBg="1"/>
      <p:bldP spid="190479" grpId="1" animBg="1"/>
      <p:bldP spid="190480" grpId="0" animBg="1"/>
      <p:bldP spid="19048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a:t>
            </a:r>
            <a:r>
              <a:rPr lang="zh-CN" altLang="en-US" dirty="0">
                <a:ea typeface="宋体" pitchFamily="2" charset="-122"/>
              </a:rPr>
              <a:t>：</a:t>
            </a:r>
            <a:r>
              <a:rPr lang="zh-CN" altLang="en-US" b="0" dirty="0">
                <a:ea typeface="宋体" pitchFamily="2" charset="-122"/>
              </a:rPr>
              <a:t>将字符串颠倒</a:t>
            </a:r>
          </a:p>
        </p:txBody>
      </p:sp>
      <p:sp>
        <p:nvSpPr>
          <p:cNvPr id="48130" name="页脚占位符 3"/>
          <p:cNvSpPr>
            <a:spLocks noGrp="1"/>
          </p:cNvSpPr>
          <p:nvPr>
            <p:ph type="ftr" sz="quarter" idx="11"/>
          </p:nvPr>
        </p:nvSpPr>
        <p:spPr>
          <a:noFill/>
        </p:spPr>
        <p:txBody>
          <a:bodyPr/>
          <a:lstStyle/>
          <a:p>
            <a:r>
              <a:rPr lang="en-US" altLang="zh-CN"/>
              <a:t>C程序设计基础(二)</a:t>
            </a:r>
          </a:p>
        </p:txBody>
      </p:sp>
      <p:sp>
        <p:nvSpPr>
          <p:cNvPr id="48131" name="灯片编号占位符 4"/>
          <p:cNvSpPr>
            <a:spLocks noGrp="1"/>
          </p:cNvSpPr>
          <p:nvPr>
            <p:ph type="sldNum" sz="quarter" idx="12"/>
          </p:nvPr>
        </p:nvSpPr>
        <p:spPr>
          <a:noFill/>
        </p:spPr>
        <p:txBody>
          <a:bodyPr/>
          <a:lstStyle/>
          <a:p>
            <a:fld id="{1F0DAC2C-6972-414D-BB32-3AC8D87D2D86}" type="slidenum">
              <a:rPr lang="en-US" altLang="zh-CN" smtClean="0"/>
              <a:pPr/>
              <a:t>14</a:t>
            </a:fld>
            <a:endParaRPr lang="en-US" altLang="zh-CN"/>
          </a:p>
        </p:txBody>
      </p:sp>
      <p:sp>
        <p:nvSpPr>
          <p:cNvPr id="165892" name="Text Box 4"/>
          <p:cNvSpPr txBox="1">
            <a:spLocks noChangeArrowheads="1"/>
          </p:cNvSpPr>
          <p:nvPr/>
        </p:nvSpPr>
        <p:spPr bwMode="auto">
          <a:xfrm>
            <a:off x="4348163" y="2627314"/>
            <a:ext cx="2228880" cy="584775"/>
          </a:xfrm>
          <a:prstGeom prst="rect">
            <a:avLst/>
          </a:prstGeom>
          <a:solidFill>
            <a:schemeClr val="accent1"/>
          </a:solidFill>
          <a:ln w="9525">
            <a:noFill/>
            <a:miter lim="800000"/>
            <a:headEnd/>
            <a:tailEnd/>
          </a:ln>
        </p:spPr>
        <p:txBody>
          <a:bodyPr wrap="none">
            <a:spAutoFit/>
          </a:bodyPr>
          <a:lstStyle/>
          <a:p>
            <a:r>
              <a:rPr lang="en-US" altLang="zh-CN" sz="3200" dirty="0"/>
              <a:t>“………………”</a:t>
            </a:r>
          </a:p>
        </p:txBody>
      </p:sp>
      <p:grpSp>
        <p:nvGrpSpPr>
          <p:cNvPr id="2" name="Group 5"/>
          <p:cNvGrpSpPr>
            <a:grpSpLocks/>
          </p:cNvGrpSpPr>
          <p:nvPr/>
        </p:nvGrpSpPr>
        <p:grpSpPr bwMode="auto">
          <a:xfrm>
            <a:off x="4727576" y="3141664"/>
            <a:ext cx="1584325" cy="935037"/>
            <a:chOff x="1973" y="1979"/>
            <a:chExt cx="998" cy="589"/>
          </a:xfrm>
        </p:grpSpPr>
        <p:sp>
          <p:nvSpPr>
            <p:cNvPr id="48145" name="Line 6"/>
            <p:cNvSpPr>
              <a:spLocks noChangeShapeType="1"/>
            </p:cNvSpPr>
            <p:nvPr/>
          </p:nvSpPr>
          <p:spPr bwMode="auto">
            <a:xfrm flipV="1">
              <a:off x="1973" y="1979"/>
              <a:ext cx="0" cy="589"/>
            </a:xfrm>
            <a:prstGeom prst="line">
              <a:avLst/>
            </a:prstGeom>
            <a:noFill/>
            <a:ln w="9525">
              <a:solidFill>
                <a:schemeClr val="tx1"/>
              </a:solidFill>
              <a:round/>
              <a:headEnd/>
              <a:tailEnd type="triangle" w="med" len="med"/>
            </a:ln>
          </p:spPr>
          <p:txBody>
            <a:bodyPr>
              <a:spAutoFit/>
            </a:bodyPr>
            <a:lstStyle/>
            <a:p>
              <a:endParaRPr lang="zh-CN" altLang="en-US"/>
            </a:p>
          </p:txBody>
        </p:sp>
        <p:sp>
          <p:nvSpPr>
            <p:cNvPr id="48146" name="Line 7"/>
            <p:cNvSpPr>
              <a:spLocks noChangeShapeType="1"/>
            </p:cNvSpPr>
            <p:nvPr/>
          </p:nvSpPr>
          <p:spPr bwMode="auto">
            <a:xfrm flipV="1">
              <a:off x="2925" y="1979"/>
              <a:ext cx="0" cy="589"/>
            </a:xfrm>
            <a:prstGeom prst="line">
              <a:avLst/>
            </a:prstGeom>
            <a:noFill/>
            <a:ln w="9525">
              <a:solidFill>
                <a:schemeClr val="tx1"/>
              </a:solidFill>
              <a:round/>
              <a:headEnd/>
              <a:tailEnd type="triangle" w="med" len="med"/>
            </a:ln>
          </p:spPr>
          <p:txBody>
            <a:bodyPr>
              <a:spAutoFit/>
            </a:bodyPr>
            <a:lstStyle/>
            <a:p>
              <a:endParaRPr lang="zh-CN" altLang="en-US"/>
            </a:p>
          </p:txBody>
        </p:sp>
        <p:sp>
          <p:nvSpPr>
            <p:cNvPr id="48147" name="Line 8"/>
            <p:cNvSpPr>
              <a:spLocks noChangeShapeType="1"/>
            </p:cNvSpPr>
            <p:nvPr/>
          </p:nvSpPr>
          <p:spPr bwMode="auto">
            <a:xfrm>
              <a:off x="1973" y="2568"/>
              <a:ext cx="998" cy="0"/>
            </a:xfrm>
            <a:prstGeom prst="line">
              <a:avLst/>
            </a:prstGeom>
            <a:noFill/>
            <a:ln w="9525">
              <a:solidFill>
                <a:schemeClr val="tx1"/>
              </a:solidFill>
              <a:round/>
              <a:headEnd/>
              <a:tailEnd/>
            </a:ln>
          </p:spPr>
          <p:txBody>
            <a:bodyPr>
              <a:spAutoFit/>
            </a:bodyPr>
            <a:lstStyle/>
            <a:p>
              <a:endParaRPr lang="zh-CN" altLang="en-US"/>
            </a:p>
          </p:txBody>
        </p:sp>
      </p:grpSp>
      <p:grpSp>
        <p:nvGrpSpPr>
          <p:cNvPr id="3" name="Group 9"/>
          <p:cNvGrpSpPr>
            <a:grpSpLocks/>
          </p:cNvGrpSpPr>
          <p:nvPr/>
        </p:nvGrpSpPr>
        <p:grpSpPr bwMode="auto">
          <a:xfrm>
            <a:off x="4872038" y="3213100"/>
            <a:ext cx="1223962" cy="647700"/>
            <a:chOff x="2109" y="2024"/>
            <a:chExt cx="771" cy="408"/>
          </a:xfrm>
        </p:grpSpPr>
        <p:sp>
          <p:nvSpPr>
            <p:cNvPr id="48142" name="Line 10"/>
            <p:cNvSpPr>
              <a:spLocks noChangeShapeType="1"/>
            </p:cNvSpPr>
            <p:nvPr/>
          </p:nvSpPr>
          <p:spPr bwMode="auto">
            <a:xfrm flipV="1">
              <a:off x="2109" y="2024"/>
              <a:ext cx="0" cy="408"/>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3" name="Line 11"/>
            <p:cNvSpPr>
              <a:spLocks noChangeShapeType="1"/>
            </p:cNvSpPr>
            <p:nvPr/>
          </p:nvSpPr>
          <p:spPr bwMode="auto">
            <a:xfrm flipV="1">
              <a:off x="2880" y="2024"/>
              <a:ext cx="0" cy="408"/>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4" name="Line 12"/>
            <p:cNvSpPr>
              <a:spLocks noChangeShapeType="1"/>
            </p:cNvSpPr>
            <p:nvPr/>
          </p:nvSpPr>
          <p:spPr bwMode="auto">
            <a:xfrm>
              <a:off x="2109" y="2432"/>
              <a:ext cx="771" cy="0"/>
            </a:xfrm>
            <a:prstGeom prst="line">
              <a:avLst/>
            </a:prstGeom>
            <a:noFill/>
            <a:ln w="9525">
              <a:solidFill>
                <a:schemeClr val="tx1"/>
              </a:solidFill>
              <a:round/>
              <a:headEnd/>
              <a:tailEnd/>
            </a:ln>
          </p:spPr>
          <p:txBody>
            <a:bodyPr wrap="none">
              <a:spAutoFit/>
            </a:bodyPr>
            <a:lstStyle/>
            <a:p>
              <a:endParaRPr lang="zh-CN" altLang="en-US"/>
            </a:p>
          </p:txBody>
        </p:sp>
      </p:grpSp>
      <p:grpSp>
        <p:nvGrpSpPr>
          <p:cNvPr id="4" name="Group 13"/>
          <p:cNvGrpSpPr>
            <a:grpSpLocks/>
          </p:cNvGrpSpPr>
          <p:nvPr/>
        </p:nvGrpSpPr>
        <p:grpSpPr bwMode="auto">
          <a:xfrm>
            <a:off x="5016500" y="3213100"/>
            <a:ext cx="935038" cy="431800"/>
            <a:chOff x="2200" y="2024"/>
            <a:chExt cx="589" cy="272"/>
          </a:xfrm>
        </p:grpSpPr>
        <p:sp>
          <p:nvSpPr>
            <p:cNvPr id="48139" name="Line 14"/>
            <p:cNvSpPr>
              <a:spLocks noChangeShapeType="1"/>
            </p:cNvSpPr>
            <p:nvPr/>
          </p:nvSpPr>
          <p:spPr bwMode="auto">
            <a:xfrm flipV="1">
              <a:off x="2200" y="2024"/>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0" name="Line 15"/>
            <p:cNvSpPr>
              <a:spLocks noChangeShapeType="1"/>
            </p:cNvSpPr>
            <p:nvPr/>
          </p:nvSpPr>
          <p:spPr bwMode="auto">
            <a:xfrm flipV="1">
              <a:off x="2789" y="2024"/>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1" name="Line 16"/>
            <p:cNvSpPr>
              <a:spLocks noChangeShapeType="1"/>
            </p:cNvSpPr>
            <p:nvPr/>
          </p:nvSpPr>
          <p:spPr bwMode="auto">
            <a:xfrm>
              <a:off x="2200" y="2296"/>
              <a:ext cx="589" cy="0"/>
            </a:xfrm>
            <a:prstGeom prst="line">
              <a:avLst/>
            </a:prstGeom>
            <a:noFill/>
            <a:ln w="9525">
              <a:solidFill>
                <a:schemeClr val="tx1"/>
              </a:solidFill>
              <a:round/>
              <a:headEnd/>
              <a:tailEnd/>
            </a:ln>
          </p:spPr>
          <p:txBody>
            <a:bodyPr wrap="none">
              <a:spAutoFit/>
            </a:bodyPr>
            <a:lstStyle/>
            <a:p>
              <a:endParaRPr lang="zh-CN" altLang="en-US"/>
            </a:p>
          </p:txBody>
        </p:sp>
      </p:grpSp>
      <p:sp>
        <p:nvSpPr>
          <p:cNvPr id="165905" name="Text Box 17"/>
          <p:cNvSpPr txBox="1">
            <a:spLocks noChangeArrowheads="1"/>
          </p:cNvSpPr>
          <p:nvPr/>
        </p:nvSpPr>
        <p:spPr bwMode="auto">
          <a:xfrm>
            <a:off x="4872039" y="4365626"/>
            <a:ext cx="1368425" cy="396875"/>
          </a:xfrm>
          <a:prstGeom prst="rect">
            <a:avLst/>
          </a:prstGeom>
          <a:noFill/>
          <a:ln w="9525">
            <a:noFill/>
            <a:miter lim="800000"/>
            <a:headEnd/>
            <a:tailEnd/>
          </a:ln>
        </p:spPr>
        <p:txBody>
          <a:bodyPr>
            <a:spAutoFit/>
          </a:bodyPr>
          <a:lstStyle/>
          <a:p>
            <a:r>
              <a:rPr lang="zh-CN" altLang="en-US"/>
              <a:t>方法分析</a:t>
            </a:r>
          </a:p>
        </p:txBody>
      </p:sp>
      <p:sp>
        <p:nvSpPr>
          <p:cNvPr id="165906" name="Text Box 18"/>
          <p:cNvSpPr txBox="1">
            <a:spLocks noChangeArrowheads="1"/>
          </p:cNvSpPr>
          <p:nvPr/>
        </p:nvSpPr>
        <p:spPr bwMode="auto">
          <a:xfrm>
            <a:off x="5232400" y="3357563"/>
            <a:ext cx="539750" cy="304800"/>
          </a:xfrm>
          <a:prstGeom prst="rect">
            <a:avLst/>
          </a:prstGeom>
          <a:noFill/>
          <a:ln w="9525">
            <a:noFill/>
            <a:miter lim="800000"/>
            <a:headEnd/>
            <a:tailEnd/>
          </a:ln>
        </p:spPr>
        <p:txBody>
          <a:bodyPr wrap="none">
            <a:spAutoFit/>
          </a:bodyPr>
          <a:lstStyle/>
          <a:p>
            <a:r>
              <a:rPr lang="zh-CN" altLang="en-US" sz="1400" b="0"/>
              <a:t>交换</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905"/>
                                        </p:tgtEl>
                                        <p:attrNameLst>
                                          <p:attrName>style.visibility</p:attrName>
                                        </p:attrNameLst>
                                      </p:cBhvr>
                                      <p:to>
                                        <p:strVal val="visible"/>
                                      </p:to>
                                    </p:set>
                                    <p:anim calcmode="lin" valueType="num">
                                      <p:cBhvr additive="base">
                                        <p:cTn id="7" dur="1000" fill="hold"/>
                                        <p:tgtEl>
                                          <p:spTgt spid="165905"/>
                                        </p:tgtEl>
                                        <p:attrNameLst>
                                          <p:attrName>ppt_x</p:attrName>
                                        </p:attrNameLst>
                                      </p:cBhvr>
                                      <p:tavLst>
                                        <p:tav tm="0">
                                          <p:val>
                                            <p:strVal val="#ppt_x"/>
                                          </p:val>
                                        </p:tav>
                                        <p:tav tm="100000">
                                          <p:val>
                                            <p:strVal val="#ppt_x"/>
                                          </p:val>
                                        </p:tav>
                                      </p:tavLst>
                                    </p:anim>
                                    <p:anim calcmode="lin" valueType="num">
                                      <p:cBhvr additive="base">
                                        <p:cTn id="8" dur="1000" fill="hold"/>
                                        <p:tgtEl>
                                          <p:spTgt spid="1659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5892"/>
                                        </p:tgtEl>
                                        <p:attrNameLst>
                                          <p:attrName>style.visibility</p:attrName>
                                        </p:attrNameLst>
                                      </p:cBhvr>
                                      <p:to>
                                        <p:strVal val="visible"/>
                                      </p:to>
                                    </p:set>
                                    <p:animEffect transition="in" filter="blinds(horizontal)">
                                      <p:cBhvr>
                                        <p:cTn id="13" dur="500"/>
                                        <p:tgtEl>
                                          <p:spTgt spid="16589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5906"/>
                                        </p:tgtEl>
                                        <p:attrNameLst>
                                          <p:attrName>style.visibility</p:attrName>
                                        </p:attrNameLst>
                                      </p:cBhvr>
                                      <p:to>
                                        <p:strVal val="visible"/>
                                      </p:to>
                                    </p:set>
                                    <p:animEffect transition="in" filter="blinds(horizontal)">
                                      <p:cBhvr>
                                        <p:cTn id="33" dur="500"/>
                                        <p:tgtEl>
                                          <p:spTgt spid="165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p:bldP spid="165905" grpId="0"/>
      <p:bldP spid="16590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：算法设计（续）</a:t>
            </a:r>
          </a:p>
        </p:txBody>
      </p:sp>
      <p:sp>
        <p:nvSpPr>
          <p:cNvPr id="191491" name="Rectangle 3"/>
          <p:cNvSpPr>
            <a:spLocks noGrp="1" noChangeArrowheads="1"/>
          </p:cNvSpPr>
          <p:nvPr>
            <p:ph idx="1"/>
          </p:nvPr>
        </p:nvSpPr>
        <p:spPr>
          <a:xfrm>
            <a:off x="911424" y="1312386"/>
            <a:ext cx="8856984" cy="4556125"/>
          </a:xfrm>
        </p:spPr>
        <p:txBody>
          <a:bodyPr/>
          <a:lstStyle/>
          <a:p>
            <a:r>
              <a:rPr lang="zh-CN" altLang="en-US" dirty="0">
                <a:ea typeface="宋体" pitchFamily="2" charset="-122"/>
              </a:rPr>
              <a:t>方法三：两次扫描文件。</a:t>
            </a:r>
          </a:p>
          <a:p>
            <a:pPr lvl="1"/>
            <a:r>
              <a:rPr lang="zh-CN" altLang="en-US" dirty="0">
                <a:ea typeface="宋体" pitchFamily="2" charset="-122"/>
              </a:rPr>
              <a:t>第一遍扫描文件，用于统计文件的总行数</a:t>
            </a:r>
            <a:r>
              <a:rPr lang="en-US" altLang="zh-CN" dirty="0">
                <a:ea typeface="宋体" pitchFamily="2" charset="-122"/>
              </a:rPr>
              <a:t>N</a:t>
            </a:r>
            <a:r>
              <a:rPr lang="zh-CN" altLang="en-US" dirty="0">
                <a:ea typeface="宋体" pitchFamily="2" charset="-122"/>
              </a:rPr>
              <a:t>；</a:t>
            </a:r>
          </a:p>
          <a:p>
            <a:pPr lvl="1"/>
            <a:r>
              <a:rPr lang="zh-CN" altLang="en-US" dirty="0">
                <a:ea typeface="宋体" pitchFamily="2" charset="-122"/>
              </a:rPr>
              <a:t>第二遍扫描文件时，首先跳过前面</a:t>
            </a:r>
            <a:r>
              <a:rPr lang="en-US" altLang="zh-CN" dirty="0">
                <a:ea typeface="宋体" pitchFamily="2" charset="-122"/>
              </a:rPr>
              <a:t>N-n</a:t>
            </a:r>
            <a:r>
              <a:rPr lang="zh-CN" altLang="en-US" dirty="0">
                <a:ea typeface="宋体" pitchFamily="2" charset="-122"/>
              </a:rPr>
              <a:t>行，只读取最后</a:t>
            </a:r>
            <a:r>
              <a:rPr lang="en-US" altLang="zh-CN" dirty="0">
                <a:ea typeface="宋体" pitchFamily="2" charset="-122"/>
              </a:rPr>
              <a:t>n</a:t>
            </a:r>
            <a:r>
              <a:rPr lang="zh-CN" altLang="en-US" dirty="0">
                <a:ea typeface="宋体" pitchFamily="2" charset="-122"/>
              </a:rPr>
              <a:t>行。</a:t>
            </a:r>
          </a:p>
          <a:p>
            <a:r>
              <a:rPr lang="zh-CN" altLang="en-US" dirty="0">
                <a:ea typeface="宋体" pitchFamily="2" charset="-122"/>
              </a:rPr>
              <a:t>如何开始第二遍扫描？</a:t>
            </a:r>
          </a:p>
          <a:p>
            <a:pPr lvl="1">
              <a:buFont typeface="Wingdings" pitchFamily="2" charset="2"/>
              <a:buNone/>
            </a:pPr>
            <a:r>
              <a:rPr lang="en-US" altLang="zh-CN" dirty="0" err="1">
                <a:solidFill>
                  <a:srgbClr val="2B02A0"/>
                </a:solidFill>
                <a:ea typeface="宋体" pitchFamily="2" charset="-122"/>
              </a:rPr>
              <a:t>fseek</a:t>
            </a:r>
            <a:r>
              <a:rPr lang="en-US" altLang="zh-CN" dirty="0">
                <a:solidFill>
                  <a:srgbClr val="2B02A0"/>
                </a:solidFill>
                <a:ea typeface="宋体" pitchFamily="2" charset="-122"/>
              </a:rPr>
              <a:t>(</a:t>
            </a:r>
            <a:r>
              <a:rPr lang="en-US" altLang="zh-CN" dirty="0" err="1">
                <a:solidFill>
                  <a:srgbClr val="2B02A0"/>
                </a:solidFill>
                <a:ea typeface="宋体" pitchFamily="2" charset="-122"/>
              </a:rPr>
              <a:t>fp</a:t>
            </a:r>
            <a:r>
              <a:rPr lang="en-US" altLang="zh-CN" dirty="0">
                <a:solidFill>
                  <a:srgbClr val="2B02A0"/>
                </a:solidFill>
                <a:ea typeface="宋体" pitchFamily="2" charset="-122"/>
              </a:rPr>
              <a:t>, 0, SEEK_SET);  -- </a:t>
            </a:r>
            <a:r>
              <a:rPr lang="zh-CN" altLang="en-US" dirty="0">
                <a:solidFill>
                  <a:srgbClr val="2B02A0"/>
                </a:solidFill>
                <a:ea typeface="宋体" pitchFamily="2" charset="-122"/>
              </a:rPr>
              <a:t>将文件读写位置移至文件头</a:t>
            </a:r>
            <a:endParaRPr lang="en-US" altLang="zh-CN" dirty="0">
              <a:solidFill>
                <a:srgbClr val="2B02A0"/>
              </a:solidFill>
              <a:ea typeface="宋体" pitchFamily="2" charset="-122"/>
            </a:endParaRPr>
          </a:p>
          <a:p>
            <a:pPr lvl="1">
              <a:buFont typeface="Wingdings" pitchFamily="2" charset="2"/>
              <a:buNone/>
            </a:pPr>
            <a:r>
              <a:rPr lang="zh-CN" altLang="en-US" dirty="0">
                <a:solidFill>
                  <a:srgbClr val="2B02A0"/>
                </a:solidFill>
                <a:ea typeface="宋体" pitchFamily="2" charset="-122"/>
              </a:rPr>
              <a:t>或（关闭后）再次打开同一个文件</a:t>
            </a:r>
            <a:endParaRPr lang="en-US" altLang="zh-CN" dirty="0">
              <a:solidFill>
                <a:srgbClr val="2B02A0"/>
              </a:solidFill>
              <a:ea typeface="宋体" pitchFamily="2" charset="-122"/>
            </a:endParaRPr>
          </a:p>
        </p:txBody>
      </p:sp>
      <p:sp>
        <p:nvSpPr>
          <p:cNvPr id="118786" name="页脚占位符 3"/>
          <p:cNvSpPr>
            <a:spLocks noGrp="1"/>
          </p:cNvSpPr>
          <p:nvPr>
            <p:ph type="ftr" sz="quarter" idx="11"/>
          </p:nvPr>
        </p:nvSpPr>
        <p:spPr>
          <a:noFill/>
        </p:spPr>
        <p:txBody>
          <a:bodyPr/>
          <a:lstStyle/>
          <a:p>
            <a:r>
              <a:rPr lang="en-US" altLang="zh-CN"/>
              <a:t>构造类型 – 数组和指针</a:t>
            </a:r>
          </a:p>
        </p:txBody>
      </p:sp>
      <p:sp>
        <p:nvSpPr>
          <p:cNvPr id="118787" name="灯片编号占位符 4"/>
          <p:cNvSpPr>
            <a:spLocks noGrp="1"/>
          </p:cNvSpPr>
          <p:nvPr>
            <p:ph type="sldNum" sz="quarter" idx="12"/>
          </p:nvPr>
        </p:nvSpPr>
        <p:spPr>
          <a:noFill/>
        </p:spPr>
        <p:txBody>
          <a:bodyPr/>
          <a:lstStyle/>
          <a:p>
            <a:fld id="{818A3A6B-3F12-439A-A38E-7FDF8528F53C}" type="slidenum">
              <a:rPr lang="en-US" altLang="zh-CN" smtClean="0"/>
              <a:pPr/>
              <a:t>140</a:t>
            </a:fld>
            <a:endParaRPr lang="en-US" altLang="zh-CN"/>
          </a:p>
        </p:txBody>
      </p:sp>
      <p:sp>
        <p:nvSpPr>
          <p:cNvPr id="191492" name="Text Box 4"/>
          <p:cNvSpPr txBox="1">
            <a:spLocks noChangeArrowheads="1"/>
          </p:cNvSpPr>
          <p:nvPr/>
        </p:nvSpPr>
        <p:spPr bwMode="auto">
          <a:xfrm>
            <a:off x="1199456" y="5129847"/>
            <a:ext cx="6696744" cy="1477328"/>
          </a:xfrm>
          <a:prstGeom prst="rect">
            <a:avLst/>
          </a:prstGeom>
          <a:solidFill>
            <a:schemeClr val="accent1"/>
          </a:solidFill>
          <a:ln w="9525">
            <a:noFill/>
            <a:miter lim="800000"/>
            <a:headEnd/>
            <a:tailEnd/>
          </a:ln>
        </p:spPr>
        <p:txBody>
          <a:bodyPr wrap="square">
            <a:spAutoFit/>
          </a:bodyPr>
          <a:lstStyle/>
          <a:p>
            <a:pPr>
              <a:lnSpc>
                <a:spcPts val="1800"/>
              </a:lnSpc>
              <a:spcBef>
                <a:spcPct val="50000"/>
              </a:spcBef>
            </a:pPr>
            <a:r>
              <a:rPr lang="zh-CN" altLang="en-US" dirty="0">
                <a:latin typeface="楷体" pitchFamily="49" charset="-122"/>
                <a:ea typeface="楷体" pitchFamily="49" charset="-122"/>
              </a:rPr>
              <a:t>请同学们考虑是否还有其它方法？甚至更好的方法？</a:t>
            </a:r>
            <a:endParaRPr lang="en-US" altLang="zh-CN" dirty="0">
              <a:latin typeface="楷体" pitchFamily="49" charset="-122"/>
              <a:ea typeface="楷体" pitchFamily="49" charset="-122"/>
            </a:endParaRPr>
          </a:p>
          <a:p>
            <a:pPr>
              <a:lnSpc>
                <a:spcPts val="1800"/>
              </a:lnSpc>
              <a:spcBef>
                <a:spcPct val="50000"/>
              </a:spcBef>
            </a:pPr>
            <a:r>
              <a:rPr lang="zh-CN" altLang="en-US" b="0" dirty="0">
                <a:latin typeface="楷体" pitchFamily="49" charset="-122"/>
                <a:ea typeface="楷体" pitchFamily="49" charset="-122"/>
              </a:rPr>
              <a:t>如：我们可设计这样两个函数：</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fbgetc</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从文件尾开始，每次倒读一个字符</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fbgets</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buf,size,fp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从文件尾开始每次倒读一行</a:t>
            </a:r>
            <a:r>
              <a:rPr lang="en-US" altLang="zh-CN" b="0" dirty="0">
                <a:latin typeface="楷体" pitchFamily="49" charset="-122"/>
                <a:ea typeface="楷体" pitchFamily="49" charset="-122"/>
              </a:rPr>
              <a:t> </a:t>
            </a:r>
            <a:endParaRPr lang="zh-CN" altLang="en-US" b="0" dirty="0">
              <a:latin typeface="楷体" pitchFamily="49" charset="-122"/>
              <a:ea typeface="楷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1491">
                                            <p:txEl>
                                              <p:pRg st="1" end="1"/>
                                            </p:txEl>
                                          </p:spTgt>
                                        </p:tgtEl>
                                        <p:attrNameLst>
                                          <p:attrName>style.visibility</p:attrName>
                                        </p:attrNameLst>
                                      </p:cBhvr>
                                      <p:to>
                                        <p:strVal val="visible"/>
                                      </p:to>
                                    </p:set>
                                    <p:animEffect transition="in" filter="blinds(horizontal)">
                                      <p:cBhvr>
                                        <p:cTn id="7" dur="500"/>
                                        <p:tgtEl>
                                          <p:spTgt spid="191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1">
                                            <p:txEl>
                                              <p:pRg st="2" end="2"/>
                                            </p:txEl>
                                          </p:spTgt>
                                        </p:tgtEl>
                                        <p:attrNameLst>
                                          <p:attrName>style.visibility</p:attrName>
                                        </p:attrNameLst>
                                      </p:cBhvr>
                                      <p:to>
                                        <p:strVal val="visible"/>
                                      </p:to>
                                    </p:set>
                                    <p:animEffect transition="in" filter="blinds(horizontal)">
                                      <p:cBhvr>
                                        <p:cTn id="12" dur="500"/>
                                        <p:tgtEl>
                                          <p:spTgt spid="191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1491">
                                            <p:txEl>
                                              <p:pRg st="3" end="3"/>
                                            </p:txEl>
                                          </p:spTgt>
                                        </p:tgtEl>
                                        <p:attrNameLst>
                                          <p:attrName>style.visibility</p:attrName>
                                        </p:attrNameLst>
                                      </p:cBhvr>
                                      <p:to>
                                        <p:strVal val="visible"/>
                                      </p:to>
                                    </p:set>
                                    <p:animEffect transition="in" filter="blinds(horizontal)">
                                      <p:cBhvr>
                                        <p:cTn id="17" dur="500"/>
                                        <p:tgtEl>
                                          <p:spTgt spid="1914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1491">
                                            <p:txEl>
                                              <p:pRg st="4" end="4"/>
                                            </p:txEl>
                                          </p:spTgt>
                                        </p:tgtEl>
                                        <p:attrNameLst>
                                          <p:attrName>style.visibility</p:attrName>
                                        </p:attrNameLst>
                                      </p:cBhvr>
                                      <p:to>
                                        <p:strVal val="visible"/>
                                      </p:to>
                                    </p:set>
                                    <p:animEffect transition="in" filter="blinds(horizontal)">
                                      <p:cBhvr>
                                        <p:cTn id="22" dur="500"/>
                                        <p:tgtEl>
                                          <p:spTgt spid="1914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1491">
                                            <p:txEl>
                                              <p:pRg st="5" end="5"/>
                                            </p:txEl>
                                          </p:spTgt>
                                        </p:tgtEl>
                                        <p:attrNameLst>
                                          <p:attrName>style.visibility</p:attrName>
                                        </p:attrNameLst>
                                      </p:cBhvr>
                                      <p:to>
                                        <p:strVal val="visible"/>
                                      </p:to>
                                    </p:set>
                                    <p:anim calcmode="lin" valueType="num">
                                      <p:cBhvr additive="base">
                                        <p:cTn id="27" dur="500" fill="hold"/>
                                        <p:tgtEl>
                                          <p:spTgt spid="1914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1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1492"/>
                                        </p:tgtEl>
                                        <p:attrNameLst>
                                          <p:attrName>style.visibility</p:attrName>
                                        </p:attrNameLst>
                                      </p:cBhvr>
                                      <p:to>
                                        <p:strVal val="visible"/>
                                      </p:to>
                                    </p:set>
                                    <p:animEffect transition="in" filter="blinds(horizontal)">
                                      <p:cBhvr>
                                        <p:cTn id="33" dur="500"/>
                                        <p:tgtEl>
                                          <p:spTgt spid="19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：代码实现（循环链表）</a:t>
            </a:r>
          </a:p>
        </p:txBody>
      </p:sp>
      <p:sp>
        <p:nvSpPr>
          <p:cNvPr id="192515" name="Rectangle 3"/>
          <p:cNvSpPr>
            <a:spLocks noGrp="1" noChangeArrowheads="1"/>
          </p:cNvSpPr>
          <p:nvPr>
            <p:ph idx="1"/>
          </p:nvPr>
        </p:nvSpPr>
        <p:spPr>
          <a:xfrm>
            <a:off x="1127448" y="1248815"/>
            <a:ext cx="3233738" cy="4556125"/>
          </a:xfrm>
        </p:spPr>
        <p:txBody>
          <a:bodyPr/>
          <a:lstStyle/>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stdio.h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stdlib.h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string.h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#define DEFLINES  10</a:t>
            </a:r>
          </a:p>
          <a:p>
            <a:pPr>
              <a:lnSpc>
                <a:spcPct val="80000"/>
              </a:lnSpc>
              <a:buFont typeface="Wingdings" pitchFamily="2" charset="2"/>
              <a:buNone/>
            </a:pPr>
            <a:r>
              <a:rPr lang="en-US" altLang="zh-CN" sz="1600" b="0" dirty="0">
                <a:ea typeface="宋体" pitchFamily="2" charset="-122"/>
              </a:rPr>
              <a:t>#define MAXLEN    81</a:t>
            </a:r>
          </a:p>
          <a:p>
            <a:pPr>
              <a:lnSpc>
                <a:spcPct val="80000"/>
              </a:lnSpc>
              <a:buFont typeface="Wingdings" pitchFamily="2" charset="2"/>
              <a:buNone/>
            </a:pPr>
            <a:r>
              <a:rPr lang="en-US" altLang="zh-CN" sz="1600" b="0" dirty="0" err="1">
                <a:ea typeface="宋体" pitchFamily="2" charset="-122"/>
              </a:rPr>
              <a:t>struct</a:t>
            </a:r>
            <a:r>
              <a:rPr lang="en-US" altLang="zh-CN" sz="1600" b="0" dirty="0">
                <a:ea typeface="宋体" pitchFamily="2" charset="-122"/>
              </a:rPr>
              <a:t> Node {</a:t>
            </a:r>
          </a:p>
          <a:p>
            <a:pPr>
              <a:lnSpc>
                <a:spcPct val="80000"/>
              </a:lnSpc>
              <a:buFont typeface="Wingdings" pitchFamily="2" charset="2"/>
              <a:buNone/>
            </a:pPr>
            <a:r>
              <a:rPr lang="en-US" altLang="zh-CN" sz="1600" b="0" dirty="0">
                <a:ea typeface="宋体" pitchFamily="2" charset="-122"/>
              </a:rPr>
              <a:t>  char *line;</a:t>
            </a:r>
          </a:p>
          <a:p>
            <a:pPr>
              <a:lnSpc>
                <a:spcPct val="80000"/>
              </a:lnSpc>
              <a:buFont typeface="Wingdings" pitchFamily="2" charset="2"/>
              <a:buNone/>
            </a:pPr>
            <a:r>
              <a:rPr lang="en-US" altLang="zh-CN" sz="1600" b="0" dirty="0">
                <a:ea typeface="宋体" pitchFamily="2" charset="-122"/>
              </a:rPr>
              <a:t>  </a:t>
            </a:r>
            <a:r>
              <a:rPr lang="en-US" altLang="zh-CN" sz="1600" b="0" dirty="0" err="1">
                <a:ea typeface="宋体" pitchFamily="2" charset="-122"/>
              </a:rPr>
              <a:t>struct</a:t>
            </a:r>
            <a:r>
              <a:rPr lang="en-US" altLang="zh-CN" sz="1600" b="0" dirty="0">
                <a:ea typeface="宋体" pitchFamily="2" charset="-122"/>
              </a:rPr>
              <a:t> Node *next;</a:t>
            </a:r>
          </a:p>
          <a:p>
            <a:pPr>
              <a:lnSpc>
                <a:spcPct val="80000"/>
              </a:lnSpc>
              <a:buFont typeface="Wingdings" pitchFamily="2" charset="2"/>
              <a:buNone/>
            </a:pPr>
            <a:r>
              <a:rPr lang="en-US" altLang="zh-CN" sz="1600" b="0" dirty="0">
                <a:ea typeface="宋体" pitchFamily="2" charset="-122"/>
              </a:rPr>
              <a:t>};</a:t>
            </a:r>
            <a:endParaRPr lang="en-US" altLang="zh-CN" sz="1600" dirty="0">
              <a:ea typeface="宋体" pitchFamily="2" charset="-122"/>
            </a:endParaRPr>
          </a:p>
        </p:txBody>
      </p:sp>
      <p:sp>
        <p:nvSpPr>
          <p:cNvPr id="119810" name="页脚占位符 3"/>
          <p:cNvSpPr>
            <a:spLocks noGrp="1"/>
          </p:cNvSpPr>
          <p:nvPr>
            <p:ph type="ftr" sz="quarter" idx="11"/>
          </p:nvPr>
        </p:nvSpPr>
        <p:spPr>
          <a:noFill/>
        </p:spPr>
        <p:txBody>
          <a:bodyPr/>
          <a:lstStyle/>
          <a:p>
            <a:r>
              <a:rPr lang="en-US" altLang="zh-CN"/>
              <a:t>构造类型 – 数组和指针</a:t>
            </a:r>
          </a:p>
        </p:txBody>
      </p:sp>
      <p:sp>
        <p:nvSpPr>
          <p:cNvPr id="119811" name="灯片编号占位符 4"/>
          <p:cNvSpPr>
            <a:spLocks noGrp="1"/>
          </p:cNvSpPr>
          <p:nvPr>
            <p:ph type="sldNum" sz="quarter" idx="12"/>
          </p:nvPr>
        </p:nvSpPr>
        <p:spPr>
          <a:noFill/>
        </p:spPr>
        <p:txBody>
          <a:bodyPr/>
          <a:lstStyle/>
          <a:p>
            <a:fld id="{F63F1E5F-29C4-4D51-8341-875B1719D040}" type="slidenum">
              <a:rPr lang="en-US" altLang="zh-CN" smtClean="0"/>
              <a:pPr/>
              <a:t>141</a:t>
            </a:fld>
            <a:endParaRPr lang="en-US" altLang="zh-CN"/>
          </a:p>
        </p:txBody>
      </p:sp>
      <p:sp>
        <p:nvSpPr>
          <p:cNvPr id="192516" name="Rectangle 4"/>
          <p:cNvSpPr>
            <a:spLocks noChangeArrowheads="1"/>
          </p:cNvSpPr>
          <p:nvPr/>
        </p:nvSpPr>
        <p:spPr bwMode="auto">
          <a:xfrm>
            <a:off x="6096000" y="1196975"/>
            <a:ext cx="3665538" cy="4933950"/>
          </a:xfrm>
          <a:prstGeom prst="rect">
            <a:avLst/>
          </a:prstGeom>
          <a:noFill/>
          <a:ln w="9525">
            <a:noFill/>
            <a:miter lim="800000"/>
            <a:headEnd/>
            <a:tailEnd/>
          </a:ln>
        </p:spPr>
        <p:txBody>
          <a:bodyPr/>
          <a:lstStyle/>
          <a:p>
            <a:pPr marL="279400" indent="-279400">
              <a:lnSpc>
                <a:spcPct val="70000"/>
              </a:lnSpc>
              <a:spcBef>
                <a:spcPct val="60000"/>
              </a:spcBef>
              <a:buClr>
                <a:srgbClr val="D60093"/>
              </a:buClr>
              <a:buSzPct val="70000"/>
            </a:pPr>
            <a:r>
              <a:rPr lang="en-US" altLang="zh-CN" sz="1600" b="0" dirty="0" err="1">
                <a:latin typeface="Arial Narrow" pitchFamily="34" charset="0"/>
              </a:rPr>
              <a:t>int</a:t>
            </a:r>
            <a:r>
              <a:rPr lang="en-US" altLang="zh-CN" sz="1600" b="0" dirty="0">
                <a:latin typeface="Arial Narrow" pitchFamily="34" charset="0"/>
              </a:rPr>
              <a:t> main(</a:t>
            </a:r>
            <a:r>
              <a:rPr lang="en-US" altLang="zh-CN" sz="1600" b="0" dirty="0" err="1">
                <a:latin typeface="Arial Narrow" pitchFamily="34" charset="0"/>
              </a:rPr>
              <a:t>int</a:t>
            </a:r>
            <a:r>
              <a:rPr lang="en-US" altLang="zh-CN" sz="1600" b="0" dirty="0">
                <a:latin typeface="Arial Narrow" pitchFamily="34" charset="0"/>
              </a:rPr>
              <a:t> </a:t>
            </a:r>
            <a:r>
              <a:rPr lang="en-US" altLang="zh-CN" sz="1600" b="0" dirty="0" err="1">
                <a:latin typeface="Arial Narrow" pitchFamily="34" charset="0"/>
              </a:rPr>
              <a:t>argc</a:t>
            </a:r>
            <a:r>
              <a:rPr lang="en-US" altLang="zh-CN" sz="1600" b="0" dirty="0">
                <a:latin typeface="Arial Narrow" pitchFamily="34" charset="0"/>
              </a:rPr>
              <a:t>, char *</a:t>
            </a:r>
            <a:r>
              <a:rPr lang="en-US" altLang="zh-CN" sz="1600" b="0" dirty="0" err="1">
                <a:latin typeface="Arial Narrow" pitchFamily="34" charset="0"/>
              </a:rPr>
              <a:t>argv</a:t>
            </a:r>
            <a:r>
              <a:rPr lang="en-US" altLang="zh-CN" sz="1600" b="0" dirty="0">
                <a:latin typeface="Arial Narrow" pitchFamily="34" charset="0"/>
              </a:rPr>
              <a:t>[ ])</a:t>
            </a:r>
          </a:p>
          <a:p>
            <a:pPr marL="279400" indent="-279400">
              <a:lnSpc>
                <a:spcPct val="70000"/>
              </a:lnSpc>
              <a:spcBef>
                <a:spcPct val="60000"/>
              </a:spcBef>
              <a:buClr>
                <a:srgbClr val="D60093"/>
              </a:buClr>
              <a:buSzPct val="70000"/>
            </a:pPr>
            <a:r>
              <a:rPr lang="en-US" altLang="zh-CN" sz="1600" b="0" dirty="0">
                <a:latin typeface="Arial Narrow" pitchFamily="34" charset="0"/>
              </a:rPr>
              <a:t>{</a:t>
            </a:r>
          </a:p>
          <a:p>
            <a:pPr marL="279400" indent="-279400">
              <a:lnSpc>
                <a:spcPct val="70000"/>
              </a:lnSpc>
              <a:spcBef>
                <a:spcPct val="60000"/>
              </a:spcBef>
              <a:buClr>
                <a:srgbClr val="D60093"/>
              </a:buClr>
              <a:buSzPct val="70000"/>
            </a:pPr>
            <a:r>
              <a:rPr lang="en-US" altLang="zh-CN" sz="1600" b="0" dirty="0">
                <a:latin typeface="Arial Narrow" pitchFamily="34" charset="0"/>
              </a:rPr>
              <a:t>    char </a:t>
            </a:r>
            <a:r>
              <a:rPr lang="en-US" altLang="zh-CN" sz="1600" b="0" dirty="0" err="1">
                <a:latin typeface="Arial Narrow" pitchFamily="34" charset="0"/>
              </a:rPr>
              <a:t>curline</a:t>
            </a:r>
            <a:r>
              <a:rPr lang="en-US" altLang="zh-CN" sz="1600" b="0" dirty="0">
                <a:latin typeface="Arial Narrow" pitchFamily="34" charset="0"/>
              </a:rPr>
              <a:t>[MAXLEN],*filename;</a:t>
            </a:r>
          </a:p>
          <a:p>
            <a:pPr marL="279400" indent="-279400">
              <a:lnSpc>
                <a:spcPct val="70000"/>
              </a:lnSpc>
              <a:spcBef>
                <a:spcPct val="60000"/>
              </a:spcBef>
              <a:buClr>
                <a:srgbClr val="D60093"/>
              </a:buClr>
              <a:buSzPct val="70000"/>
            </a:pPr>
            <a:r>
              <a:rPr lang="en-US" altLang="zh-CN" sz="1600" b="0" dirty="0">
                <a:latin typeface="Arial Narrow" pitchFamily="34" charset="0"/>
              </a:rPr>
              <a:t>    </a:t>
            </a:r>
            <a:r>
              <a:rPr lang="en-US" altLang="zh-CN" sz="1600" b="0" dirty="0" err="1">
                <a:latin typeface="Arial Narrow" pitchFamily="34" charset="0"/>
              </a:rPr>
              <a:t>int</a:t>
            </a:r>
            <a:r>
              <a:rPr lang="en-US" altLang="zh-CN" sz="1600" b="0" dirty="0">
                <a:latin typeface="Arial Narrow" pitchFamily="34" charset="0"/>
              </a:rPr>
              <a:t> n = DEFLINES, </a:t>
            </a:r>
            <a:r>
              <a:rPr lang="en-US" altLang="zh-CN" sz="1600" b="0" dirty="0" err="1">
                <a:latin typeface="Arial Narrow" pitchFamily="34" charset="0"/>
              </a:rPr>
              <a:t>i</a:t>
            </a:r>
            <a:r>
              <a:rPr lang="en-US" altLang="zh-CN" sz="1600" b="0" dirty="0">
                <a:latin typeface="Arial Narrow" pitchFamily="34" charset="0"/>
              </a:rPr>
              <a:t>;</a:t>
            </a:r>
          </a:p>
          <a:p>
            <a:pPr marL="279400" indent="-279400">
              <a:lnSpc>
                <a:spcPct val="70000"/>
              </a:lnSpc>
              <a:spcBef>
                <a:spcPct val="60000"/>
              </a:spcBef>
              <a:buClr>
                <a:srgbClr val="D60093"/>
              </a:buClr>
              <a:buSzPct val="70000"/>
            </a:pPr>
            <a:r>
              <a:rPr lang="en-US" altLang="zh-CN" sz="1600" b="0" dirty="0">
                <a:latin typeface="Arial Narrow" pitchFamily="34" charset="0"/>
              </a:rPr>
              <a:t>    </a:t>
            </a:r>
            <a:r>
              <a:rPr lang="en-US" altLang="zh-CN" sz="1600" b="0" dirty="0" err="1">
                <a:latin typeface="Arial Narrow" pitchFamily="34" charset="0"/>
              </a:rPr>
              <a:t>struct</a:t>
            </a:r>
            <a:r>
              <a:rPr lang="en-US" altLang="zh-CN" sz="1600" b="0" dirty="0">
                <a:latin typeface="Arial Narrow" pitchFamily="34" charset="0"/>
              </a:rPr>
              <a:t> Node *first, *</a:t>
            </a:r>
            <a:r>
              <a:rPr lang="en-US" altLang="zh-CN" sz="1600" b="0" dirty="0" err="1">
                <a:latin typeface="Arial Narrow" pitchFamily="34" charset="0"/>
              </a:rPr>
              <a:t>ptr</a:t>
            </a:r>
            <a:r>
              <a:rPr lang="en-US" altLang="zh-CN" sz="1600" b="0" dirty="0">
                <a:latin typeface="Arial Narrow" pitchFamily="34" charset="0"/>
              </a:rPr>
              <a:t>;</a:t>
            </a:r>
          </a:p>
          <a:p>
            <a:pPr marL="279400" indent="-279400">
              <a:lnSpc>
                <a:spcPct val="70000"/>
              </a:lnSpc>
              <a:spcBef>
                <a:spcPct val="60000"/>
              </a:spcBef>
              <a:buClr>
                <a:srgbClr val="D60093"/>
              </a:buClr>
              <a:buSzPct val="70000"/>
            </a:pPr>
            <a:r>
              <a:rPr lang="en-US" altLang="zh-CN" sz="1600" b="0" dirty="0">
                <a:latin typeface="Arial Narrow" pitchFamily="34" charset="0"/>
              </a:rPr>
              <a:t>    FILE *</a:t>
            </a:r>
            <a:r>
              <a:rPr lang="en-US" altLang="zh-CN" sz="1600" b="0" dirty="0" err="1">
                <a:latin typeface="Arial Narrow" pitchFamily="34" charset="0"/>
              </a:rPr>
              <a:t>fp</a:t>
            </a:r>
            <a:r>
              <a:rPr lang="en-US" altLang="zh-CN" sz="1600" b="0" dirty="0">
                <a:latin typeface="Arial Narrow" pitchFamily="34" charset="0"/>
              </a:rPr>
              <a:t>;</a:t>
            </a:r>
          </a:p>
          <a:p>
            <a:pPr marL="279400" indent="-279400">
              <a:lnSpc>
                <a:spcPct val="70000"/>
              </a:lnSpc>
              <a:spcBef>
                <a:spcPct val="60000"/>
              </a:spcBef>
              <a:buClr>
                <a:srgbClr val="D60093"/>
              </a:buClr>
              <a:buSzPct val="70000"/>
            </a:pPr>
            <a:r>
              <a:rPr lang="en-US" altLang="zh-CN" sz="1600" b="0" dirty="0">
                <a:latin typeface="Arial Narrow" pitchFamily="34" charset="0"/>
              </a:rPr>
              <a:t>    if( </a:t>
            </a:r>
            <a:r>
              <a:rPr lang="en-US" altLang="zh-CN" sz="1600" b="0" dirty="0" err="1">
                <a:latin typeface="Arial Narrow" pitchFamily="34" charset="0"/>
              </a:rPr>
              <a:t>argc</a:t>
            </a:r>
            <a:r>
              <a:rPr lang="en-US" altLang="zh-CN" sz="1600" b="0" dirty="0">
                <a:latin typeface="Arial Narrow" pitchFamily="34" charset="0"/>
              </a:rPr>
              <a:t> == 3 &amp;&amp; </a:t>
            </a:r>
            <a:r>
              <a:rPr lang="en-US" altLang="zh-CN" sz="1600" b="0" dirty="0" err="1">
                <a:latin typeface="Arial Narrow" pitchFamily="34" charset="0"/>
              </a:rPr>
              <a:t>argv</a:t>
            </a:r>
            <a:r>
              <a:rPr lang="en-US" altLang="zh-CN" sz="1600" b="0" dirty="0">
                <a:latin typeface="Arial Narrow" pitchFamily="34" charset="0"/>
              </a:rPr>
              <a:t>[1][0] == '-') {</a:t>
            </a:r>
          </a:p>
          <a:p>
            <a:pPr marL="279400" indent="-279400">
              <a:lnSpc>
                <a:spcPct val="70000"/>
              </a:lnSpc>
              <a:spcBef>
                <a:spcPct val="60000"/>
              </a:spcBef>
              <a:buClr>
                <a:srgbClr val="D60093"/>
              </a:buClr>
              <a:buSzPct val="70000"/>
            </a:pPr>
            <a:r>
              <a:rPr lang="en-US" altLang="zh-CN" sz="1600" b="0" dirty="0">
                <a:latin typeface="Arial Narrow" pitchFamily="34" charset="0"/>
              </a:rPr>
              <a:t>        n = </a:t>
            </a:r>
            <a:r>
              <a:rPr lang="en-US" altLang="zh-CN" sz="1600" b="0" dirty="0" err="1">
                <a:latin typeface="Arial Narrow" pitchFamily="34" charset="0"/>
              </a:rPr>
              <a:t>atoi</a:t>
            </a:r>
            <a:r>
              <a:rPr lang="en-US" altLang="zh-CN" sz="1600" b="0" dirty="0">
                <a:latin typeface="Arial Narrow" pitchFamily="34" charset="0"/>
              </a:rPr>
              <a:t>(</a:t>
            </a:r>
            <a:r>
              <a:rPr lang="en-US" altLang="zh-CN" sz="1600" b="0" dirty="0" err="1">
                <a:latin typeface="Arial Narrow" pitchFamily="34" charset="0"/>
              </a:rPr>
              <a:t>argv</a:t>
            </a:r>
            <a:r>
              <a:rPr lang="en-US" altLang="zh-CN" sz="1600" b="0" dirty="0">
                <a:latin typeface="Arial Narrow" pitchFamily="34" charset="0"/>
              </a:rPr>
              <a:t>[1]+1);</a:t>
            </a:r>
          </a:p>
          <a:p>
            <a:pPr marL="279400" indent="-279400">
              <a:lnSpc>
                <a:spcPct val="70000"/>
              </a:lnSpc>
              <a:spcBef>
                <a:spcPct val="60000"/>
              </a:spcBef>
              <a:buClr>
                <a:srgbClr val="D60093"/>
              </a:buClr>
              <a:buSzPct val="70000"/>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[2];</a:t>
            </a:r>
          </a:p>
          <a:p>
            <a:pPr marL="279400" indent="-279400">
              <a:lnSpc>
                <a:spcPct val="70000"/>
              </a:lnSpc>
              <a:spcBef>
                <a:spcPct val="60000"/>
              </a:spcBef>
              <a:buClr>
                <a:srgbClr val="D60093"/>
              </a:buClr>
              <a:buSzPct val="70000"/>
            </a:pPr>
            <a:r>
              <a:rPr lang="en-US" altLang="zh-CN" sz="1600" b="0" dirty="0">
                <a:latin typeface="Arial Narrow" pitchFamily="34" charset="0"/>
              </a:rPr>
              <a:t>    }</a:t>
            </a:r>
          </a:p>
          <a:p>
            <a:pPr marL="279400" indent="-279400">
              <a:lnSpc>
                <a:spcPct val="70000"/>
              </a:lnSpc>
              <a:spcBef>
                <a:spcPct val="60000"/>
              </a:spcBef>
              <a:buClr>
                <a:srgbClr val="D60093"/>
              </a:buClr>
              <a:buSzPct val="70000"/>
            </a:pPr>
            <a:r>
              <a:rPr lang="en-US" altLang="zh-CN" sz="1600" b="0" dirty="0">
                <a:latin typeface="Arial Narrow" pitchFamily="34" charset="0"/>
              </a:rPr>
              <a:t>    else if( </a:t>
            </a:r>
            <a:r>
              <a:rPr lang="en-US" altLang="zh-CN" sz="1600" b="0" dirty="0" err="1">
                <a:latin typeface="Arial Narrow" pitchFamily="34" charset="0"/>
              </a:rPr>
              <a:t>argc</a:t>
            </a:r>
            <a:r>
              <a:rPr lang="en-US" altLang="zh-CN" sz="1600" b="0" dirty="0">
                <a:latin typeface="Arial Narrow" pitchFamily="34" charset="0"/>
              </a:rPr>
              <a:t> == 2)</a:t>
            </a:r>
          </a:p>
          <a:p>
            <a:pPr marL="279400" indent="-279400">
              <a:lnSpc>
                <a:spcPct val="70000"/>
              </a:lnSpc>
              <a:spcBef>
                <a:spcPct val="60000"/>
              </a:spcBef>
              <a:buClr>
                <a:srgbClr val="D60093"/>
              </a:buClr>
              <a:buSzPct val="70000"/>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[1];</a:t>
            </a:r>
          </a:p>
          <a:p>
            <a:pPr marL="279400" indent="-279400">
              <a:lnSpc>
                <a:spcPct val="70000"/>
              </a:lnSpc>
              <a:spcBef>
                <a:spcPct val="60000"/>
              </a:spcBef>
              <a:buClr>
                <a:srgbClr val="D60093"/>
              </a:buClr>
              <a:buSzPct val="70000"/>
            </a:pPr>
            <a:r>
              <a:rPr lang="en-US" altLang="zh-CN" sz="1600" b="0" dirty="0">
                <a:latin typeface="Arial Narrow" pitchFamily="34" charset="0"/>
              </a:rPr>
              <a:t>    else {</a:t>
            </a:r>
          </a:p>
          <a:p>
            <a:pPr marL="279400" indent="-279400">
              <a:lnSpc>
                <a:spcPct val="70000"/>
              </a:lnSpc>
              <a:spcBef>
                <a:spcPct val="60000"/>
              </a:spcBef>
              <a:buClr>
                <a:srgbClr val="D60093"/>
              </a:buClr>
              <a:buSzPct val="70000"/>
            </a:pPr>
            <a:r>
              <a:rPr lang="en-US" altLang="zh-CN" sz="1600" b="0" dirty="0">
                <a:latin typeface="Arial Narrow" pitchFamily="34" charset="0"/>
              </a:rPr>
              <a:t>        </a:t>
            </a:r>
            <a:r>
              <a:rPr lang="en-US" altLang="zh-CN" sz="1600" b="0" dirty="0" err="1">
                <a:latin typeface="Arial Narrow" pitchFamily="34" charset="0"/>
              </a:rPr>
              <a:t>printf</a:t>
            </a:r>
            <a:r>
              <a:rPr lang="en-US" altLang="zh-CN" sz="1600" b="0" dirty="0">
                <a:latin typeface="Arial Narrow" pitchFamily="34" charset="0"/>
              </a:rPr>
              <a:t>("Usage: tail [-n] filename\n");</a:t>
            </a:r>
          </a:p>
          <a:p>
            <a:pPr marL="279400" indent="-279400">
              <a:lnSpc>
                <a:spcPct val="70000"/>
              </a:lnSpc>
              <a:spcBef>
                <a:spcPct val="60000"/>
              </a:spcBef>
              <a:buClr>
                <a:srgbClr val="D60093"/>
              </a:buClr>
              <a:buSzPct val="70000"/>
            </a:pPr>
            <a:r>
              <a:rPr lang="en-US" altLang="zh-CN" sz="1600" b="0" dirty="0">
                <a:latin typeface="Arial Narrow" pitchFamily="34" charset="0"/>
              </a:rPr>
              <a:t>        return (1);</a:t>
            </a:r>
          </a:p>
          <a:p>
            <a:pPr marL="279400" indent="-279400">
              <a:lnSpc>
                <a:spcPct val="70000"/>
              </a:lnSpc>
              <a:spcBef>
                <a:spcPct val="60000"/>
              </a:spcBef>
              <a:buClr>
                <a:srgbClr val="D60093"/>
              </a:buClr>
              <a:buSzPct val="70000"/>
            </a:pPr>
            <a:r>
              <a:rPr lang="en-US" altLang="zh-CN" sz="1600" b="0" dirty="0">
                <a:latin typeface="Arial Narrow" pitchFamily="34" charset="0"/>
              </a:rPr>
              <a:t>      }</a:t>
            </a:r>
            <a:endParaRPr lang="en-US" altLang="zh-CN" sz="1600" dirty="0">
              <a:latin typeface="Arial Narrow" pitchFamily="34" charset="0"/>
            </a:endParaRPr>
          </a:p>
        </p:txBody>
      </p:sp>
      <p:sp>
        <p:nvSpPr>
          <p:cNvPr id="192517" name="AutoShape 5"/>
          <p:cNvSpPr>
            <a:spLocks noChangeArrowheads="1"/>
          </p:cNvSpPr>
          <p:nvPr/>
        </p:nvSpPr>
        <p:spPr bwMode="auto">
          <a:xfrm>
            <a:off x="8818127" y="3619581"/>
            <a:ext cx="2700337" cy="936625"/>
          </a:xfrm>
          <a:prstGeom prst="wedgeRoundRectCallout">
            <a:avLst>
              <a:gd name="adj1" fmla="val -68485"/>
              <a:gd name="adj2" fmla="val -54153"/>
              <a:gd name="adj3" fmla="val 16667"/>
            </a:avLst>
          </a:prstGeom>
          <a:solidFill>
            <a:schemeClr val="accent1"/>
          </a:solidFill>
          <a:ln w="9525">
            <a:solidFill>
              <a:schemeClr val="tx1"/>
            </a:solidFill>
            <a:miter lim="800000"/>
            <a:headEnd/>
            <a:tailEnd/>
          </a:ln>
        </p:spPr>
        <p:txBody>
          <a:bodyPr/>
          <a:lstStyle/>
          <a:p>
            <a:r>
              <a:rPr lang="zh-CN" altLang="en-US" sz="1600" b="0" dirty="0">
                <a:solidFill>
                  <a:srgbClr val="0000CC"/>
                </a:solidFill>
              </a:rPr>
              <a:t>命令行输入中指定打印行数时，获取行数及文件名。如</a:t>
            </a:r>
            <a:r>
              <a:rPr lang="en-US" altLang="zh-CN" sz="1600" b="0" dirty="0">
                <a:solidFill>
                  <a:srgbClr val="0000CC"/>
                </a:solidFill>
              </a:rPr>
              <a:t>tail -20 test.txt</a:t>
            </a:r>
          </a:p>
        </p:txBody>
      </p:sp>
      <p:sp>
        <p:nvSpPr>
          <p:cNvPr id="192518" name="AutoShape 6"/>
          <p:cNvSpPr>
            <a:spLocks noChangeArrowheads="1"/>
          </p:cNvSpPr>
          <p:nvPr/>
        </p:nvSpPr>
        <p:spPr bwMode="auto">
          <a:xfrm>
            <a:off x="2855640" y="4529685"/>
            <a:ext cx="2700337" cy="1079500"/>
          </a:xfrm>
          <a:prstGeom prst="wedgeRoundRectCallout">
            <a:avLst>
              <a:gd name="adj1" fmla="val 66658"/>
              <a:gd name="adj2" fmla="val -28443"/>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命令行输入中没有指定打印行数时，获取文件名，此时行数为缺省</a:t>
            </a:r>
            <a:r>
              <a:rPr lang="en-US" altLang="zh-CN" sz="1600" b="0">
                <a:solidFill>
                  <a:srgbClr val="0000CC"/>
                </a:solidFill>
              </a:rPr>
              <a:t>10</a:t>
            </a:r>
            <a:r>
              <a:rPr lang="zh-CN" altLang="en-US" sz="1600" b="0">
                <a:solidFill>
                  <a:srgbClr val="0000CC"/>
                </a:solidFill>
              </a:rPr>
              <a:t>。如</a:t>
            </a:r>
            <a:endParaRPr lang="en-US" altLang="zh-CN" sz="1600" b="0">
              <a:solidFill>
                <a:srgbClr val="0000CC"/>
              </a:solidFill>
            </a:endParaRPr>
          </a:p>
          <a:p>
            <a:r>
              <a:rPr lang="en-US" altLang="zh-CN" sz="1600" b="0">
                <a:solidFill>
                  <a:srgbClr val="0000CC"/>
                </a:solidFill>
              </a:rPr>
              <a:t>tail  test.txt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 calcmode="lin" valueType="num">
                                      <p:cBhvr additive="base">
                                        <p:cTn id="15"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25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 calcmode="lin" valueType="num">
                                      <p:cBhvr additive="base">
                                        <p:cTn id="19"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 calcmode="lin" valueType="num">
                                      <p:cBhvr additive="base">
                                        <p:cTn id="23"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 calcmode="lin" valueType="num">
                                      <p:cBhvr additive="base">
                                        <p:cTn id="27" dur="500" fill="hold"/>
                                        <p:tgtEl>
                                          <p:spTgt spid="192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2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 calcmode="lin" valueType="num">
                                      <p:cBhvr additive="base">
                                        <p:cTn id="31" dur="500" fill="hold"/>
                                        <p:tgtEl>
                                          <p:spTgt spid="192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2515">
                                            <p:txEl>
                                              <p:pRg st="7" end="7"/>
                                            </p:txEl>
                                          </p:spTgt>
                                        </p:tgtEl>
                                        <p:attrNameLst>
                                          <p:attrName>style.visibility</p:attrName>
                                        </p:attrNameLst>
                                      </p:cBhvr>
                                      <p:to>
                                        <p:strVal val="visible"/>
                                      </p:to>
                                    </p:set>
                                    <p:anim calcmode="lin" valueType="num">
                                      <p:cBhvr additive="base">
                                        <p:cTn id="35" dur="500" fill="hold"/>
                                        <p:tgtEl>
                                          <p:spTgt spid="192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25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2515">
                                            <p:txEl>
                                              <p:pRg st="8" end="8"/>
                                            </p:txEl>
                                          </p:spTgt>
                                        </p:tgtEl>
                                        <p:attrNameLst>
                                          <p:attrName>style.visibility</p:attrName>
                                        </p:attrNameLst>
                                      </p:cBhvr>
                                      <p:to>
                                        <p:strVal val="visible"/>
                                      </p:to>
                                    </p:set>
                                    <p:anim calcmode="lin" valueType="num">
                                      <p:cBhvr additive="base">
                                        <p:cTn id="39" dur="500" fill="hold"/>
                                        <p:tgtEl>
                                          <p:spTgt spid="1925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2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2516">
                                            <p:txEl>
                                              <p:pRg st="0" end="0"/>
                                            </p:txEl>
                                          </p:spTgt>
                                        </p:tgtEl>
                                        <p:attrNameLst>
                                          <p:attrName>style.visibility</p:attrName>
                                        </p:attrNameLst>
                                      </p:cBhvr>
                                      <p:to>
                                        <p:strVal val="visible"/>
                                      </p:to>
                                    </p:set>
                                    <p:anim calcmode="lin" valueType="num">
                                      <p:cBhvr additive="base">
                                        <p:cTn id="45"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251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2516">
                                            <p:txEl>
                                              <p:pRg st="1" end="1"/>
                                            </p:txEl>
                                          </p:spTgt>
                                        </p:tgtEl>
                                        <p:attrNameLst>
                                          <p:attrName>style.visibility</p:attrName>
                                        </p:attrNameLst>
                                      </p:cBhvr>
                                      <p:to>
                                        <p:strVal val="visible"/>
                                      </p:to>
                                    </p:set>
                                    <p:anim calcmode="lin" valueType="num">
                                      <p:cBhvr additive="base">
                                        <p:cTn id="49" dur="500" fill="hold"/>
                                        <p:tgtEl>
                                          <p:spTgt spid="19251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51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2516">
                                            <p:txEl>
                                              <p:pRg st="2" end="2"/>
                                            </p:txEl>
                                          </p:spTgt>
                                        </p:tgtEl>
                                        <p:attrNameLst>
                                          <p:attrName>style.visibility</p:attrName>
                                        </p:attrNameLst>
                                      </p:cBhvr>
                                      <p:to>
                                        <p:strVal val="visible"/>
                                      </p:to>
                                    </p:set>
                                    <p:anim calcmode="lin" valueType="num">
                                      <p:cBhvr additive="base">
                                        <p:cTn id="53" dur="500" fill="hold"/>
                                        <p:tgtEl>
                                          <p:spTgt spid="19251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251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2516">
                                            <p:txEl>
                                              <p:pRg st="3" end="3"/>
                                            </p:txEl>
                                          </p:spTgt>
                                        </p:tgtEl>
                                        <p:attrNameLst>
                                          <p:attrName>style.visibility</p:attrName>
                                        </p:attrNameLst>
                                      </p:cBhvr>
                                      <p:to>
                                        <p:strVal val="visible"/>
                                      </p:to>
                                    </p:set>
                                    <p:anim calcmode="lin" valueType="num">
                                      <p:cBhvr additive="base">
                                        <p:cTn id="57" dur="500" fill="hold"/>
                                        <p:tgtEl>
                                          <p:spTgt spid="19251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2516">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2516">
                                            <p:txEl>
                                              <p:pRg st="4" end="4"/>
                                            </p:txEl>
                                          </p:spTgt>
                                        </p:tgtEl>
                                        <p:attrNameLst>
                                          <p:attrName>style.visibility</p:attrName>
                                        </p:attrNameLst>
                                      </p:cBhvr>
                                      <p:to>
                                        <p:strVal val="visible"/>
                                      </p:to>
                                    </p:set>
                                    <p:anim calcmode="lin" valueType="num">
                                      <p:cBhvr additive="base">
                                        <p:cTn id="61" dur="500" fill="hold"/>
                                        <p:tgtEl>
                                          <p:spTgt spid="19251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516">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2516">
                                            <p:txEl>
                                              <p:pRg st="5" end="5"/>
                                            </p:txEl>
                                          </p:spTgt>
                                        </p:tgtEl>
                                        <p:attrNameLst>
                                          <p:attrName>style.visibility</p:attrName>
                                        </p:attrNameLst>
                                      </p:cBhvr>
                                      <p:to>
                                        <p:strVal val="visible"/>
                                      </p:to>
                                    </p:set>
                                    <p:anim calcmode="lin" valueType="num">
                                      <p:cBhvr additive="base">
                                        <p:cTn id="65" dur="500" fill="hold"/>
                                        <p:tgtEl>
                                          <p:spTgt spid="19251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2516">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2516">
                                            <p:txEl>
                                              <p:pRg st="6" end="6"/>
                                            </p:txEl>
                                          </p:spTgt>
                                        </p:tgtEl>
                                        <p:attrNameLst>
                                          <p:attrName>style.visibility</p:attrName>
                                        </p:attrNameLst>
                                      </p:cBhvr>
                                      <p:to>
                                        <p:strVal val="visible"/>
                                      </p:to>
                                    </p:set>
                                    <p:anim calcmode="lin" valueType="num">
                                      <p:cBhvr additive="base">
                                        <p:cTn id="69" dur="500" fill="hold"/>
                                        <p:tgtEl>
                                          <p:spTgt spid="192516">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92516">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2516">
                                            <p:txEl>
                                              <p:pRg st="7" end="7"/>
                                            </p:txEl>
                                          </p:spTgt>
                                        </p:tgtEl>
                                        <p:attrNameLst>
                                          <p:attrName>style.visibility</p:attrName>
                                        </p:attrNameLst>
                                      </p:cBhvr>
                                      <p:to>
                                        <p:strVal val="visible"/>
                                      </p:to>
                                    </p:set>
                                    <p:anim calcmode="lin" valueType="num">
                                      <p:cBhvr additive="base">
                                        <p:cTn id="73" dur="500" fill="hold"/>
                                        <p:tgtEl>
                                          <p:spTgt spid="19251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516">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2516">
                                            <p:txEl>
                                              <p:pRg st="8" end="8"/>
                                            </p:txEl>
                                          </p:spTgt>
                                        </p:tgtEl>
                                        <p:attrNameLst>
                                          <p:attrName>style.visibility</p:attrName>
                                        </p:attrNameLst>
                                      </p:cBhvr>
                                      <p:to>
                                        <p:strVal val="visible"/>
                                      </p:to>
                                    </p:set>
                                    <p:anim calcmode="lin" valueType="num">
                                      <p:cBhvr additive="base">
                                        <p:cTn id="77" dur="500" fill="hold"/>
                                        <p:tgtEl>
                                          <p:spTgt spid="192516">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2516">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92516">
                                            <p:txEl>
                                              <p:pRg st="9" end="9"/>
                                            </p:txEl>
                                          </p:spTgt>
                                        </p:tgtEl>
                                        <p:attrNameLst>
                                          <p:attrName>style.visibility</p:attrName>
                                        </p:attrNameLst>
                                      </p:cBhvr>
                                      <p:to>
                                        <p:strVal val="visible"/>
                                      </p:to>
                                    </p:set>
                                    <p:anim calcmode="lin" valueType="num">
                                      <p:cBhvr additive="base">
                                        <p:cTn id="81" dur="500" fill="hold"/>
                                        <p:tgtEl>
                                          <p:spTgt spid="192516">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92516">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92516">
                                            <p:txEl>
                                              <p:pRg st="10" end="10"/>
                                            </p:txEl>
                                          </p:spTgt>
                                        </p:tgtEl>
                                        <p:attrNameLst>
                                          <p:attrName>style.visibility</p:attrName>
                                        </p:attrNameLst>
                                      </p:cBhvr>
                                      <p:to>
                                        <p:strVal val="visible"/>
                                      </p:to>
                                    </p:set>
                                    <p:anim calcmode="lin" valueType="num">
                                      <p:cBhvr additive="base">
                                        <p:cTn id="85" dur="500" fill="hold"/>
                                        <p:tgtEl>
                                          <p:spTgt spid="192516">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92516">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92516">
                                            <p:txEl>
                                              <p:pRg st="11" end="11"/>
                                            </p:txEl>
                                          </p:spTgt>
                                        </p:tgtEl>
                                        <p:attrNameLst>
                                          <p:attrName>style.visibility</p:attrName>
                                        </p:attrNameLst>
                                      </p:cBhvr>
                                      <p:to>
                                        <p:strVal val="visible"/>
                                      </p:to>
                                    </p:set>
                                    <p:anim calcmode="lin" valueType="num">
                                      <p:cBhvr additive="base">
                                        <p:cTn id="89" dur="500" fill="hold"/>
                                        <p:tgtEl>
                                          <p:spTgt spid="192516">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2516">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92516">
                                            <p:txEl>
                                              <p:pRg st="12" end="12"/>
                                            </p:txEl>
                                          </p:spTgt>
                                        </p:tgtEl>
                                        <p:attrNameLst>
                                          <p:attrName>style.visibility</p:attrName>
                                        </p:attrNameLst>
                                      </p:cBhvr>
                                      <p:to>
                                        <p:strVal val="visible"/>
                                      </p:to>
                                    </p:set>
                                    <p:anim calcmode="lin" valueType="num">
                                      <p:cBhvr additive="base">
                                        <p:cTn id="93" dur="500" fill="hold"/>
                                        <p:tgtEl>
                                          <p:spTgt spid="192516">
                                            <p:txEl>
                                              <p:pRg st="12" end="1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92516">
                                            <p:txEl>
                                              <p:pRg st="12" end="1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2516">
                                            <p:txEl>
                                              <p:pRg st="13" end="13"/>
                                            </p:txEl>
                                          </p:spTgt>
                                        </p:tgtEl>
                                        <p:attrNameLst>
                                          <p:attrName>style.visibility</p:attrName>
                                        </p:attrNameLst>
                                      </p:cBhvr>
                                      <p:to>
                                        <p:strVal val="visible"/>
                                      </p:to>
                                    </p:set>
                                    <p:anim calcmode="lin" valueType="num">
                                      <p:cBhvr additive="base">
                                        <p:cTn id="97" dur="500" fill="hold"/>
                                        <p:tgtEl>
                                          <p:spTgt spid="192516">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92516">
                                            <p:txEl>
                                              <p:pRg st="13" end="1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92516">
                                            <p:txEl>
                                              <p:pRg st="14" end="14"/>
                                            </p:txEl>
                                          </p:spTgt>
                                        </p:tgtEl>
                                        <p:attrNameLst>
                                          <p:attrName>style.visibility</p:attrName>
                                        </p:attrNameLst>
                                      </p:cBhvr>
                                      <p:to>
                                        <p:strVal val="visible"/>
                                      </p:to>
                                    </p:set>
                                    <p:anim calcmode="lin" valueType="num">
                                      <p:cBhvr additive="base">
                                        <p:cTn id="101" dur="500" fill="hold"/>
                                        <p:tgtEl>
                                          <p:spTgt spid="192516">
                                            <p:txEl>
                                              <p:pRg st="14" end="1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2516">
                                            <p:txEl>
                                              <p:pRg st="14" end="1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92516">
                                            <p:txEl>
                                              <p:pRg st="15" end="15"/>
                                            </p:txEl>
                                          </p:spTgt>
                                        </p:tgtEl>
                                        <p:attrNameLst>
                                          <p:attrName>style.visibility</p:attrName>
                                        </p:attrNameLst>
                                      </p:cBhvr>
                                      <p:to>
                                        <p:strVal val="visible"/>
                                      </p:to>
                                    </p:set>
                                    <p:anim calcmode="lin" valueType="num">
                                      <p:cBhvr additive="base">
                                        <p:cTn id="105" dur="500" fill="hold"/>
                                        <p:tgtEl>
                                          <p:spTgt spid="192516">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9251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92517"/>
                                        </p:tgtEl>
                                        <p:attrNameLst>
                                          <p:attrName>style.visibility</p:attrName>
                                        </p:attrNameLst>
                                      </p:cBhvr>
                                      <p:to>
                                        <p:strVal val="visible"/>
                                      </p:to>
                                    </p:set>
                                    <p:animEffect transition="in" filter="blinds(horizontal)">
                                      <p:cBhvr>
                                        <p:cTn id="111" dur="500"/>
                                        <p:tgtEl>
                                          <p:spTgt spid="19251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92518"/>
                                        </p:tgtEl>
                                        <p:attrNameLst>
                                          <p:attrName>style.visibility</p:attrName>
                                        </p:attrNameLst>
                                      </p:cBhvr>
                                      <p:to>
                                        <p:strVal val="visible"/>
                                      </p:to>
                                    </p:set>
                                    <p:animEffect transition="in" filter="blinds(horizontal)">
                                      <p:cBhvr>
                                        <p:cTn id="116"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19251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：代码实现</a:t>
            </a:r>
          </a:p>
        </p:txBody>
      </p:sp>
      <p:sp>
        <p:nvSpPr>
          <p:cNvPr id="120837" name="Rectangle 3"/>
          <p:cNvSpPr>
            <a:spLocks noGrp="1" noChangeArrowheads="1"/>
          </p:cNvSpPr>
          <p:nvPr>
            <p:ph idx="1"/>
          </p:nvPr>
        </p:nvSpPr>
        <p:spPr/>
        <p:txBody>
          <a:bodyPr/>
          <a:lstStyle/>
          <a:p>
            <a:pPr>
              <a:lnSpc>
                <a:spcPct val="70000"/>
              </a:lnSpc>
              <a:buFont typeface="Wingdings" pitchFamily="2" charset="2"/>
              <a:buNone/>
            </a:pPr>
            <a:r>
              <a:rPr lang="en-US" altLang="zh-CN" sz="1600" b="0" dirty="0">
                <a:ea typeface="宋体" pitchFamily="2" charset="-122"/>
              </a:rPr>
              <a:t>if((</a:t>
            </a:r>
            <a:r>
              <a:rPr lang="en-US" altLang="zh-CN" sz="1600" b="0" dirty="0" err="1">
                <a:ea typeface="宋体" pitchFamily="2" charset="-122"/>
              </a:rPr>
              <a:t>fp</a:t>
            </a:r>
            <a:r>
              <a:rPr lang="en-US" altLang="zh-CN" sz="1600" b="0" dirty="0">
                <a:ea typeface="宋体" pitchFamily="2" charset="-122"/>
              </a:rPr>
              <a:t> = </a:t>
            </a:r>
            <a:r>
              <a:rPr lang="en-US" altLang="zh-CN" sz="1600" b="0" dirty="0" err="1">
                <a:ea typeface="宋体" pitchFamily="2" charset="-122"/>
              </a:rPr>
              <a:t>fopen</a:t>
            </a:r>
            <a:r>
              <a:rPr lang="en-US" altLang="zh-CN" sz="1600" b="0" dirty="0">
                <a:ea typeface="宋体" pitchFamily="2" charset="-122"/>
              </a:rPr>
              <a:t>(filename, "r")) == NULL){</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 </a:t>
            </a:r>
            <a:r>
              <a:rPr lang="en-US" altLang="zh-CN" sz="1600" b="0" dirty="0" err="1">
                <a:ea typeface="宋体" pitchFamily="2" charset="-122"/>
              </a:rPr>
              <a:t>Cann't</a:t>
            </a:r>
            <a:r>
              <a:rPr lang="en-US" altLang="zh-CN" sz="1600" b="0" dirty="0">
                <a:ea typeface="宋体" pitchFamily="2" charset="-122"/>
              </a:rPr>
              <a:t> open file: %s !\n", filename);</a:t>
            </a:r>
          </a:p>
          <a:p>
            <a:pPr>
              <a:lnSpc>
                <a:spcPct val="70000"/>
              </a:lnSpc>
              <a:buFont typeface="Wingdings" pitchFamily="2" charset="2"/>
              <a:buNone/>
            </a:pPr>
            <a:r>
              <a:rPr lang="en-US" altLang="zh-CN" sz="1600" b="0" dirty="0">
                <a:ea typeface="宋体" pitchFamily="2" charset="-122"/>
              </a:rPr>
              <a:t>      return (-1);</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first =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first-&gt;line = NULL;</a:t>
            </a:r>
          </a:p>
          <a:p>
            <a:pPr>
              <a:lnSpc>
                <a:spcPct val="70000"/>
              </a:lnSpc>
              <a:buFont typeface="Wingdings" pitchFamily="2" charset="2"/>
              <a:buNone/>
            </a:pPr>
            <a:r>
              <a:rPr lang="en-US" altLang="zh-CN" sz="1600" b="0" dirty="0">
                <a:ea typeface="宋体" pitchFamily="2" charset="-122"/>
              </a:rPr>
              <a:t>  for(</a:t>
            </a:r>
            <a:r>
              <a:rPr lang="en-US" altLang="zh-CN" sz="1600" b="0" dirty="0" err="1">
                <a:ea typeface="宋体" pitchFamily="2" charset="-122"/>
              </a:rPr>
              <a:t>i</a:t>
            </a:r>
            <a:r>
              <a:rPr lang="en-US" altLang="zh-CN" sz="1600" b="0" dirty="0">
                <a:ea typeface="宋体" pitchFamily="2" charset="-122"/>
              </a:rPr>
              <a:t>=1; </a:t>
            </a:r>
            <a:r>
              <a:rPr lang="en-US" altLang="zh-CN" sz="1600" b="0" dirty="0" err="1">
                <a:ea typeface="宋体" pitchFamily="2" charset="-122"/>
              </a:rPr>
              <a:t>i</a:t>
            </a:r>
            <a:r>
              <a:rPr lang="en-US" altLang="zh-CN" sz="1600" b="0" dirty="0">
                <a:ea typeface="宋体" pitchFamily="2" charset="-122"/>
              </a:rPr>
              <a:t>&lt;n; </a:t>
            </a:r>
            <a:r>
              <a:rPr lang="en-US" altLang="zh-CN" sz="1600" b="0" dirty="0" err="1">
                <a:ea typeface="宋体" pitchFamily="2" charset="-122"/>
              </a:rPr>
              <a:t>i</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ptr</a:t>
            </a:r>
            <a:r>
              <a:rPr lang="en-US" altLang="zh-CN" sz="1600" b="0" dirty="0">
                <a:ea typeface="宋体" pitchFamily="2" charset="-122"/>
              </a:rPr>
              <a:t>-&gt;next;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-&gt;line = NULL;</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first;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first;</a:t>
            </a:r>
            <a:endParaRPr lang="en-US" altLang="zh-CN" sz="1600" dirty="0">
              <a:ea typeface="宋体" pitchFamily="2" charset="-122"/>
            </a:endParaRPr>
          </a:p>
        </p:txBody>
      </p:sp>
      <p:sp>
        <p:nvSpPr>
          <p:cNvPr id="120834" name="页脚占位符 3"/>
          <p:cNvSpPr>
            <a:spLocks noGrp="1"/>
          </p:cNvSpPr>
          <p:nvPr>
            <p:ph type="ftr" sz="quarter" idx="11"/>
          </p:nvPr>
        </p:nvSpPr>
        <p:spPr>
          <a:noFill/>
        </p:spPr>
        <p:txBody>
          <a:bodyPr/>
          <a:lstStyle/>
          <a:p>
            <a:r>
              <a:rPr lang="en-US" altLang="zh-CN"/>
              <a:t>构造类型 – 数组和指针</a:t>
            </a:r>
          </a:p>
        </p:txBody>
      </p:sp>
      <p:sp>
        <p:nvSpPr>
          <p:cNvPr id="120835" name="灯片编号占位符 4"/>
          <p:cNvSpPr>
            <a:spLocks noGrp="1"/>
          </p:cNvSpPr>
          <p:nvPr>
            <p:ph type="sldNum" sz="quarter" idx="12"/>
          </p:nvPr>
        </p:nvSpPr>
        <p:spPr>
          <a:noFill/>
        </p:spPr>
        <p:txBody>
          <a:bodyPr/>
          <a:lstStyle/>
          <a:p>
            <a:fld id="{D149A235-EC78-4927-B154-7F20F28B2E00}" type="slidenum">
              <a:rPr lang="en-US" altLang="zh-CN" smtClean="0"/>
              <a:pPr/>
              <a:t>142</a:t>
            </a:fld>
            <a:endParaRPr lang="en-US" altLang="zh-CN"/>
          </a:p>
        </p:txBody>
      </p:sp>
      <p:sp>
        <p:nvSpPr>
          <p:cNvPr id="194565" name="Rectangle 5"/>
          <p:cNvSpPr>
            <a:spLocks noChangeArrowheads="1"/>
          </p:cNvSpPr>
          <p:nvPr/>
        </p:nvSpPr>
        <p:spPr bwMode="auto">
          <a:xfrm>
            <a:off x="2279651" y="4056826"/>
            <a:ext cx="184731" cy="400110"/>
          </a:xfrm>
          <a:prstGeom prst="rect">
            <a:avLst/>
          </a:prstGeom>
          <a:solidFill>
            <a:srgbClr val="00FFFF">
              <a:alpha val="29019"/>
            </a:srgbClr>
          </a:solidFill>
          <a:ln w="9525">
            <a:noFill/>
            <a:miter lim="800000"/>
            <a:headEnd/>
            <a:tailEnd/>
          </a:ln>
        </p:spPr>
        <p:txBody>
          <a:bodyPr wrap="none" anchor="ctr">
            <a:spAutoFit/>
          </a:bodyPr>
          <a:lstStyle/>
          <a:p>
            <a:endParaRPr lang="zh-CN" altLang="en-US"/>
          </a:p>
        </p:txBody>
      </p:sp>
      <p:sp>
        <p:nvSpPr>
          <p:cNvPr id="194568" name="Text Box 8"/>
          <p:cNvSpPr txBox="1">
            <a:spLocks noChangeArrowheads="1"/>
          </p:cNvSpPr>
          <p:nvPr/>
        </p:nvSpPr>
        <p:spPr bwMode="auto">
          <a:xfrm>
            <a:off x="7464426" y="4005264"/>
            <a:ext cx="1717675" cy="396875"/>
          </a:xfrm>
          <a:prstGeom prst="rect">
            <a:avLst/>
          </a:prstGeom>
          <a:noFill/>
          <a:ln w="9525">
            <a:noFill/>
            <a:miter lim="800000"/>
            <a:headEnd/>
            <a:tailEnd/>
          </a:ln>
        </p:spPr>
        <p:txBody>
          <a:bodyPr wrap="none">
            <a:spAutoFit/>
          </a:bodyPr>
          <a:lstStyle/>
          <a:p>
            <a:r>
              <a:rPr lang="zh-CN" altLang="en-US"/>
              <a:t>创建循环链表</a:t>
            </a:r>
          </a:p>
        </p:txBody>
      </p:sp>
      <p:sp>
        <p:nvSpPr>
          <p:cNvPr id="194569" name="AutoShape 9"/>
          <p:cNvSpPr>
            <a:spLocks noChangeArrowheads="1"/>
          </p:cNvSpPr>
          <p:nvPr/>
        </p:nvSpPr>
        <p:spPr bwMode="auto">
          <a:xfrm>
            <a:off x="5016500" y="5589588"/>
            <a:ext cx="2700338" cy="1079500"/>
          </a:xfrm>
          <a:prstGeom prst="wedgeRoundRectCallout">
            <a:avLst>
              <a:gd name="adj1" fmla="val -98088"/>
              <a:gd name="adj2" fmla="val -80296"/>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将链表的最后一个节点指向头节点，以构成一个循环链表。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68"/>
                                        </p:tgtEl>
                                        <p:attrNameLst>
                                          <p:attrName>style.visibility</p:attrName>
                                        </p:attrNameLst>
                                      </p:cBhvr>
                                      <p:to>
                                        <p:strVal val="visible"/>
                                      </p:to>
                                    </p:set>
                                    <p:anim calcmode="lin" valueType="num">
                                      <p:cBhvr additive="base">
                                        <p:cTn id="11" dur="500" fill="hold"/>
                                        <p:tgtEl>
                                          <p:spTgt spid="194568"/>
                                        </p:tgtEl>
                                        <p:attrNameLst>
                                          <p:attrName>ppt_x</p:attrName>
                                        </p:attrNameLst>
                                      </p:cBhvr>
                                      <p:tavLst>
                                        <p:tav tm="0">
                                          <p:val>
                                            <p:strVal val="#ppt_x"/>
                                          </p:val>
                                        </p:tav>
                                        <p:tav tm="100000">
                                          <p:val>
                                            <p:strVal val="#ppt_x"/>
                                          </p:val>
                                        </p:tav>
                                      </p:tavLst>
                                    </p:anim>
                                    <p:anim calcmode="lin" valueType="num">
                                      <p:cBhvr additive="base">
                                        <p:cTn id="12"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9"/>
                                        </p:tgtEl>
                                        <p:attrNameLst>
                                          <p:attrName>style.visibility</p:attrName>
                                        </p:attrNameLst>
                                      </p:cBhvr>
                                      <p:to>
                                        <p:strVal val="visible"/>
                                      </p:to>
                                    </p:set>
                                    <p:animEffect transition="in" filter="blinds(horizontal)">
                                      <p:cBhvr>
                                        <p:cTn id="17" dur="500"/>
                                        <p:tgtEl>
                                          <p:spTgt spid="19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8" grpId="0"/>
      <p:bldP spid="194569"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：代码实现</a:t>
            </a:r>
          </a:p>
        </p:txBody>
      </p:sp>
      <p:sp>
        <p:nvSpPr>
          <p:cNvPr id="121861" name="Rectangle 3"/>
          <p:cNvSpPr>
            <a:spLocks noGrp="1" noChangeArrowheads="1"/>
          </p:cNvSpPr>
          <p:nvPr>
            <p:ph idx="1"/>
          </p:nvPr>
        </p:nvSpPr>
        <p:spPr>
          <a:xfrm>
            <a:off x="544285" y="1168140"/>
            <a:ext cx="10515600" cy="4565115"/>
          </a:xfrm>
        </p:spPr>
        <p:txBody>
          <a:bodyPr>
            <a:normAutofit/>
          </a:bodyPr>
          <a:lstStyle/>
          <a:p>
            <a:pPr>
              <a:lnSpc>
                <a:spcPct val="70000"/>
              </a:lnSpc>
              <a:buFont typeface="Wingdings" pitchFamily="2" charset="2"/>
              <a:buNone/>
            </a:pPr>
            <a:r>
              <a:rPr lang="en-US" altLang="zh-CN" sz="1600" b="0" dirty="0">
                <a:ea typeface="宋体" pitchFamily="2" charset="-122"/>
              </a:rPr>
              <a:t>while(</a:t>
            </a:r>
            <a:r>
              <a:rPr lang="en-US" altLang="zh-CN" sz="1600" b="0" dirty="0" err="1">
                <a:ea typeface="宋体" pitchFamily="2" charset="-122"/>
              </a:rPr>
              <a:t>fgets</a:t>
            </a:r>
            <a:r>
              <a:rPr lang="en-US" altLang="zh-CN" sz="1600" b="0" dirty="0">
                <a:ea typeface="宋体" pitchFamily="2" charset="-122"/>
              </a:rPr>
              <a:t>(</a:t>
            </a:r>
            <a:r>
              <a:rPr lang="en-US" altLang="zh-CN" sz="1600" b="0" dirty="0" err="1">
                <a:ea typeface="宋体" pitchFamily="2" charset="-122"/>
              </a:rPr>
              <a:t>curline</a:t>
            </a:r>
            <a:r>
              <a:rPr lang="en-US" altLang="zh-CN" sz="1600" b="0" dirty="0">
                <a:ea typeface="宋体" pitchFamily="2" charset="-122"/>
              </a:rPr>
              <a:t>, MAXLEN, </a:t>
            </a:r>
            <a:r>
              <a:rPr lang="en-US" altLang="zh-CN" sz="1600" b="0" dirty="0" err="1">
                <a:ea typeface="宋体" pitchFamily="2" charset="-122"/>
              </a:rPr>
              <a:t>fp</a:t>
            </a:r>
            <a:r>
              <a:rPr lang="en-US" altLang="zh-CN" sz="1600" b="0" dirty="0">
                <a:ea typeface="宋体" pitchFamily="2" charset="-122"/>
              </a:rPr>
              <a:t>) != NULL){</a:t>
            </a:r>
          </a:p>
          <a:p>
            <a:pPr>
              <a:lnSpc>
                <a:spcPct val="70000"/>
              </a:lnSpc>
              <a:buFont typeface="Wingdings" pitchFamily="2" charset="2"/>
              <a:buNone/>
            </a:pPr>
            <a:r>
              <a:rPr lang="en-US" altLang="zh-CN" sz="1600" b="0" dirty="0">
                <a:ea typeface="宋体" pitchFamily="2" charset="-122"/>
              </a:rPr>
              <a:t>      if(</a:t>
            </a:r>
            <a:r>
              <a:rPr lang="en-US" altLang="zh-CN" sz="1600" b="0" dirty="0" err="1">
                <a:ea typeface="宋体" pitchFamily="2" charset="-122"/>
              </a:rPr>
              <a:t>ptr</a:t>
            </a:r>
            <a:r>
              <a:rPr lang="en-US" altLang="zh-CN" sz="1600" b="0" dirty="0">
                <a:ea typeface="宋体" pitchFamily="2" charset="-122"/>
              </a:rPr>
              <a:t>-&gt;line != NULL)        /*</a:t>
            </a:r>
            <a:r>
              <a:rPr lang="zh-CN" altLang="en-US" sz="1600" b="0" dirty="0">
                <a:ea typeface="宋体" pitchFamily="2" charset="-122"/>
              </a:rPr>
              <a:t>链表已经满了，需要释放掉不需要的行</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free(</a:t>
            </a:r>
            <a:r>
              <a:rPr lang="en-US" altLang="zh-CN" sz="1600" b="0" dirty="0" err="1">
                <a:ea typeface="宋体" pitchFamily="2" charset="-122"/>
              </a:rPr>
              <a:t>ptr</a:t>
            </a:r>
            <a:r>
              <a:rPr lang="en-US" altLang="zh-CN" sz="1600" b="0" dirty="0">
                <a:ea typeface="宋体" pitchFamily="2" charset="-122"/>
              </a:rPr>
              <a:t>-&gt;line);</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-&gt;line = (char *) </a:t>
            </a:r>
            <a:r>
              <a:rPr lang="en-US" altLang="zh-CN" sz="1600" b="0" dirty="0" err="1">
                <a:ea typeface="宋体" pitchFamily="2" charset="-122"/>
              </a:rPr>
              <a:t>malloc</a:t>
            </a:r>
            <a:r>
              <a:rPr lang="en-US" altLang="zh-CN" sz="1600" b="0" dirty="0">
                <a:ea typeface="宋体" pitchFamily="2" charset="-122"/>
              </a:rPr>
              <a:t> ( </a:t>
            </a:r>
            <a:r>
              <a:rPr lang="en-US" altLang="zh-CN" sz="1600" b="0" dirty="0" err="1">
                <a:ea typeface="宋体" pitchFamily="2" charset="-122"/>
              </a:rPr>
              <a:t>strlen</a:t>
            </a:r>
            <a:r>
              <a:rPr lang="en-US" altLang="zh-CN" sz="1600" b="0" dirty="0">
                <a:ea typeface="宋体" pitchFamily="2" charset="-122"/>
              </a:rPr>
              <a:t>(</a:t>
            </a:r>
            <a:r>
              <a:rPr lang="en-US" altLang="zh-CN" sz="1600" b="0" dirty="0" err="1">
                <a:ea typeface="宋体" pitchFamily="2" charset="-122"/>
              </a:rPr>
              <a:t>curline</a:t>
            </a:r>
            <a:r>
              <a:rPr lang="en-US" altLang="zh-CN" sz="1600" b="0" dirty="0">
                <a:ea typeface="宋体" pitchFamily="2" charset="-122"/>
              </a:rPr>
              <a:t>)+1);</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strcpy</a:t>
            </a:r>
            <a:r>
              <a:rPr lang="en-US" altLang="zh-CN" sz="1600" b="0" dirty="0">
                <a:ea typeface="宋体" pitchFamily="2" charset="-122"/>
              </a:rPr>
              <a:t>(</a:t>
            </a:r>
            <a:r>
              <a:rPr lang="en-US" altLang="zh-CN" sz="1600" b="0" dirty="0" err="1">
                <a:ea typeface="宋体" pitchFamily="2" charset="-122"/>
              </a:rPr>
              <a:t>ptr</a:t>
            </a:r>
            <a:r>
              <a:rPr lang="en-US" altLang="zh-CN" sz="1600" b="0" dirty="0">
                <a:ea typeface="宋体" pitchFamily="2" charset="-122"/>
              </a:rPr>
              <a:t>-&gt;line, </a:t>
            </a:r>
            <a:r>
              <a:rPr lang="en-US" altLang="zh-CN" sz="1600" b="0" dirty="0" err="1">
                <a:ea typeface="宋体" pitchFamily="2" charset="-122"/>
              </a:rPr>
              <a:t>curline</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ptr</a:t>
            </a:r>
            <a:r>
              <a:rPr lang="en-US" altLang="zh-CN" sz="1600" b="0" dirty="0">
                <a:ea typeface="宋体" pitchFamily="2" charset="-122"/>
              </a:rPr>
              <a:t>-&gt;next;</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for(</a:t>
            </a:r>
            <a:r>
              <a:rPr lang="en-US" altLang="zh-CN" sz="1600" b="0" dirty="0" err="1">
                <a:ea typeface="宋体" pitchFamily="2" charset="-122"/>
              </a:rPr>
              <a:t>i</a:t>
            </a:r>
            <a:r>
              <a:rPr lang="en-US" altLang="zh-CN" sz="1600" b="0" dirty="0">
                <a:ea typeface="宋体" pitchFamily="2" charset="-122"/>
              </a:rPr>
              <a:t>=0; </a:t>
            </a:r>
            <a:r>
              <a:rPr lang="en-US" altLang="zh-CN" sz="1600" b="0" dirty="0" err="1">
                <a:ea typeface="宋体" pitchFamily="2" charset="-122"/>
              </a:rPr>
              <a:t>i</a:t>
            </a:r>
            <a:r>
              <a:rPr lang="en-US" altLang="zh-CN" sz="1600" b="0" dirty="0">
                <a:ea typeface="宋体" pitchFamily="2" charset="-122"/>
              </a:rPr>
              <a:t>&lt;n; </a:t>
            </a:r>
            <a:r>
              <a:rPr lang="en-US" altLang="zh-CN" sz="1600" b="0" dirty="0" err="1">
                <a:ea typeface="宋体" pitchFamily="2" charset="-122"/>
              </a:rPr>
              <a:t>i</a:t>
            </a: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if(</a:t>
            </a:r>
            <a:r>
              <a:rPr lang="en-US" altLang="zh-CN" sz="1600" b="0" dirty="0" err="1">
                <a:ea typeface="宋体" pitchFamily="2" charset="-122"/>
              </a:rPr>
              <a:t>ptr</a:t>
            </a:r>
            <a:r>
              <a:rPr lang="en-US" altLang="zh-CN" sz="1600" b="0" dirty="0">
                <a:ea typeface="宋体" pitchFamily="2" charset="-122"/>
              </a:rPr>
              <a:t>-&gt;line != NULL)</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a:t>
            </a:r>
            <a:r>
              <a:rPr lang="en-US" altLang="zh-CN" sz="1600" b="0" dirty="0" err="1">
                <a:ea typeface="宋体" pitchFamily="2" charset="-122"/>
              </a:rPr>
              <a:t>s",ptr</a:t>
            </a:r>
            <a:r>
              <a:rPr lang="en-US" altLang="zh-CN" sz="1600" b="0" dirty="0">
                <a:ea typeface="宋体" pitchFamily="2" charset="-122"/>
              </a:rPr>
              <a:t>-&gt;line);</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ptr</a:t>
            </a:r>
            <a:r>
              <a:rPr lang="en-US" altLang="zh-CN" sz="1600" b="0" dirty="0">
                <a:ea typeface="宋体" pitchFamily="2" charset="-122"/>
              </a:rPr>
              <a:t>-&gt;next;</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fclose</a:t>
            </a:r>
            <a:r>
              <a:rPr lang="en-US" altLang="zh-CN" sz="1600" b="0" dirty="0">
                <a:ea typeface="宋体" pitchFamily="2" charset="-122"/>
              </a:rPr>
              <a:t>(</a:t>
            </a:r>
            <a:r>
              <a:rPr lang="en-US" altLang="zh-CN" sz="1600" b="0" dirty="0" err="1">
                <a:ea typeface="宋体" pitchFamily="2" charset="-122"/>
              </a:rPr>
              <a:t>fp</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return 0;</a:t>
            </a:r>
          </a:p>
          <a:p>
            <a:pPr>
              <a:lnSpc>
                <a:spcPct val="70000"/>
              </a:lnSpc>
              <a:buFont typeface="Wingdings" pitchFamily="2" charset="2"/>
              <a:buNone/>
            </a:pPr>
            <a:r>
              <a:rPr lang="en-US" altLang="zh-CN" sz="1600" b="0" dirty="0">
                <a:ea typeface="宋体" pitchFamily="2" charset="-122"/>
              </a:rPr>
              <a:t>}</a:t>
            </a:r>
          </a:p>
          <a:p>
            <a:pPr>
              <a:lnSpc>
                <a:spcPct val="70000"/>
              </a:lnSpc>
            </a:pPr>
            <a:endParaRPr lang="en-US" altLang="zh-CN" sz="1600" dirty="0">
              <a:ea typeface="宋体" pitchFamily="2" charset="-122"/>
            </a:endParaRPr>
          </a:p>
        </p:txBody>
      </p:sp>
      <p:sp>
        <p:nvSpPr>
          <p:cNvPr id="121858" name="页脚占位符 3"/>
          <p:cNvSpPr>
            <a:spLocks noGrp="1"/>
          </p:cNvSpPr>
          <p:nvPr>
            <p:ph type="ftr" sz="quarter" idx="11"/>
          </p:nvPr>
        </p:nvSpPr>
        <p:spPr>
          <a:noFill/>
        </p:spPr>
        <p:txBody>
          <a:bodyPr/>
          <a:lstStyle/>
          <a:p>
            <a:r>
              <a:rPr lang="en-US" altLang="zh-CN"/>
              <a:t>构造类型 – 数组和指针</a:t>
            </a:r>
          </a:p>
        </p:txBody>
      </p:sp>
      <p:sp>
        <p:nvSpPr>
          <p:cNvPr id="121859" name="灯片编号占位符 4"/>
          <p:cNvSpPr>
            <a:spLocks noGrp="1"/>
          </p:cNvSpPr>
          <p:nvPr>
            <p:ph type="sldNum" sz="quarter" idx="12"/>
          </p:nvPr>
        </p:nvSpPr>
        <p:spPr>
          <a:noFill/>
        </p:spPr>
        <p:txBody>
          <a:bodyPr/>
          <a:lstStyle/>
          <a:p>
            <a:fld id="{A21568DB-E444-4C93-8BE6-E8C31B1DD620}" type="slidenum">
              <a:rPr lang="en-US" altLang="zh-CN" smtClean="0"/>
              <a:pPr/>
              <a:t>143</a:t>
            </a:fld>
            <a:endParaRPr lang="en-US" altLang="zh-CN"/>
          </a:p>
        </p:txBody>
      </p:sp>
      <p:sp>
        <p:nvSpPr>
          <p:cNvPr id="195588" name="Text Box 4"/>
          <p:cNvSpPr txBox="1">
            <a:spLocks noChangeArrowheads="1"/>
          </p:cNvSpPr>
          <p:nvPr/>
        </p:nvSpPr>
        <p:spPr bwMode="auto">
          <a:xfrm>
            <a:off x="6580189" y="2760663"/>
            <a:ext cx="3260725" cy="2533650"/>
          </a:xfrm>
          <a:prstGeom prst="rect">
            <a:avLst/>
          </a:prstGeom>
          <a:noFill/>
          <a:ln w="9525">
            <a:noFill/>
            <a:miter lim="800000"/>
            <a:headEnd/>
            <a:tailEnd/>
          </a:ln>
        </p:spPr>
        <p:txBody>
          <a:bodyPr>
            <a:spAutoFit/>
          </a:bodyPr>
          <a:lstStyle/>
          <a:p>
            <a:r>
              <a:rPr lang="zh-CN" altLang="en-US"/>
              <a:t>测试考虑点：</a:t>
            </a:r>
          </a:p>
          <a:p>
            <a:r>
              <a:rPr lang="zh-CN" altLang="en-US" sz="1600" b="0"/>
              <a:t>准备一个包含内容（如</a:t>
            </a:r>
            <a:r>
              <a:rPr lang="en-US" altLang="zh-CN" sz="1600" b="0"/>
              <a:t>11~20</a:t>
            </a:r>
            <a:r>
              <a:rPr lang="zh-CN" altLang="en-US" sz="1600" b="0"/>
              <a:t>行）的正文文件</a:t>
            </a:r>
            <a:r>
              <a:rPr lang="en-US" altLang="zh-CN" sz="1600" b="0"/>
              <a:t>test.txt</a:t>
            </a:r>
          </a:p>
          <a:p>
            <a:r>
              <a:rPr lang="en-US" altLang="zh-CN" sz="1600" b="0"/>
              <a:t>1</a:t>
            </a:r>
            <a:r>
              <a:rPr lang="zh-CN" altLang="en-US" sz="1600" b="0"/>
              <a:t>）</a:t>
            </a:r>
            <a:r>
              <a:rPr lang="en-US" altLang="zh-CN" sz="1600" b="0"/>
              <a:t>tail -5 test.txt 	(</a:t>
            </a:r>
            <a:r>
              <a:rPr lang="zh-CN" altLang="en-US" sz="1600" b="0"/>
              <a:t>正常</a:t>
            </a:r>
            <a:r>
              <a:rPr lang="en-US" altLang="zh-CN" sz="1600" b="0"/>
              <a:t>)</a:t>
            </a:r>
          </a:p>
          <a:p>
            <a:r>
              <a:rPr lang="en-US" altLang="zh-CN" sz="1600" b="0"/>
              <a:t>2</a:t>
            </a:r>
            <a:r>
              <a:rPr lang="zh-CN" altLang="en-US" sz="1600" b="0"/>
              <a:t>）</a:t>
            </a:r>
            <a:r>
              <a:rPr lang="en-US" altLang="zh-CN" sz="1600" b="0"/>
              <a:t>tail test.txt</a:t>
            </a:r>
            <a:r>
              <a:rPr lang="en-US" altLang="zh-CN" b="0"/>
              <a:t>	</a:t>
            </a:r>
            <a:r>
              <a:rPr lang="en-US" altLang="zh-CN" sz="1600" b="0"/>
              <a:t>(</a:t>
            </a:r>
            <a:r>
              <a:rPr lang="zh-CN" altLang="en-US" sz="1600" b="0"/>
              <a:t>正常</a:t>
            </a:r>
            <a:r>
              <a:rPr lang="en-US" altLang="zh-CN" sz="1600" b="0"/>
              <a:t>)</a:t>
            </a:r>
          </a:p>
          <a:p>
            <a:r>
              <a:rPr lang="en-US" altLang="zh-CN" sz="1600" b="0"/>
              <a:t>3</a:t>
            </a:r>
            <a:r>
              <a:rPr lang="zh-CN" altLang="en-US" sz="1600" b="0"/>
              <a:t>）</a:t>
            </a:r>
            <a:r>
              <a:rPr lang="en-US" altLang="zh-CN" sz="1600" b="0"/>
              <a:t>tail -30 test.txt	(</a:t>
            </a:r>
            <a:r>
              <a:rPr lang="zh-CN" altLang="en-US" sz="1600" b="0"/>
              <a:t>非正常</a:t>
            </a:r>
            <a:r>
              <a:rPr lang="en-US" altLang="zh-CN" sz="1600" b="0"/>
              <a:t>)</a:t>
            </a:r>
          </a:p>
          <a:p>
            <a:r>
              <a:rPr lang="en-US" altLang="zh-CN" sz="1600" b="0"/>
              <a:t>4</a:t>
            </a:r>
            <a:r>
              <a:rPr lang="zh-CN" altLang="en-US" sz="1600" b="0"/>
              <a:t>）</a:t>
            </a:r>
            <a:r>
              <a:rPr lang="en-US" altLang="zh-CN" sz="1600" b="0"/>
              <a:t>tail -0 test.txt</a:t>
            </a:r>
            <a:r>
              <a:rPr lang="en-US" altLang="zh-CN" b="0"/>
              <a:t>	</a:t>
            </a:r>
            <a:r>
              <a:rPr lang="en-US" altLang="zh-CN" sz="1600" b="0"/>
              <a:t>(</a:t>
            </a:r>
            <a:r>
              <a:rPr lang="zh-CN" altLang="en-US" sz="1600" b="0"/>
              <a:t>非正常</a:t>
            </a:r>
            <a:r>
              <a:rPr lang="en-US" altLang="zh-CN" sz="1600" b="0"/>
              <a:t>)</a:t>
            </a:r>
          </a:p>
          <a:p>
            <a:r>
              <a:rPr lang="en-US" altLang="zh-CN" sz="1600" b="0"/>
              <a:t>5</a:t>
            </a:r>
            <a:r>
              <a:rPr lang="zh-CN" altLang="en-US" sz="1600" b="0"/>
              <a:t>）</a:t>
            </a:r>
            <a:r>
              <a:rPr lang="en-US" altLang="zh-CN" sz="1600" b="0"/>
              <a:t>tail -1 test.txt</a:t>
            </a:r>
            <a:r>
              <a:rPr lang="en-US" altLang="zh-CN" b="0"/>
              <a:t>	</a:t>
            </a:r>
            <a:r>
              <a:rPr lang="en-US" altLang="zh-CN" sz="1600" b="0"/>
              <a:t>(</a:t>
            </a:r>
            <a:r>
              <a:rPr lang="zh-CN" altLang="en-US" sz="1600" b="0"/>
              <a:t>边界</a:t>
            </a:r>
            <a:r>
              <a:rPr lang="en-US" altLang="zh-CN" sz="1600" b="0"/>
              <a:t>)</a:t>
            </a:r>
          </a:p>
          <a:p>
            <a:endParaRPr lang="en-US" altLang="zh-CN" sz="16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动态数组结构（链表、树等）的应用</a:t>
            </a:r>
          </a:p>
        </p:txBody>
      </p:sp>
      <p:sp>
        <p:nvSpPr>
          <p:cNvPr id="4" name="页脚占位符 3"/>
          <p:cNvSpPr>
            <a:spLocks noGrp="1"/>
          </p:cNvSpPr>
          <p:nvPr>
            <p:ph type="ftr" sz="quarter" idx="11"/>
          </p:nvPr>
        </p:nvSpPr>
        <p:spPr/>
        <p:txBody>
          <a:bodyPr/>
          <a:lstStyle/>
          <a:p>
            <a:pPr>
              <a:defRPr/>
            </a:pPr>
            <a:r>
              <a:rPr lang="en-US" altLang="zh-CN"/>
              <a:t>构造类型 – 数组和指针</a:t>
            </a:r>
          </a:p>
        </p:txBody>
      </p:sp>
      <p:sp>
        <p:nvSpPr>
          <p:cNvPr id="5" name="灯片编号占位符 4"/>
          <p:cNvSpPr>
            <a:spLocks noGrp="1"/>
          </p:cNvSpPr>
          <p:nvPr>
            <p:ph type="sldNum" sz="quarter" idx="12"/>
          </p:nvPr>
        </p:nvSpPr>
        <p:spPr/>
        <p:txBody>
          <a:bodyPr/>
          <a:lstStyle/>
          <a:p>
            <a:pPr>
              <a:defRPr/>
            </a:pPr>
            <a:fld id="{CB7AD273-DB7E-40AE-9A92-188A2F35C0FE}" type="slidenum">
              <a:rPr lang="en-US" altLang="zh-CN" smtClean="0"/>
              <a:pPr>
                <a:defRPr/>
              </a:pPr>
              <a:t>144</a:t>
            </a:fld>
            <a:endParaRPr lang="en-US" altLang="zh-CN"/>
          </a:p>
        </p:txBody>
      </p:sp>
      <p:sp>
        <p:nvSpPr>
          <p:cNvPr id="6" name="TextBox 5"/>
          <p:cNvSpPr txBox="1"/>
          <p:nvPr/>
        </p:nvSpPr>
        <p:spPr>
          <a:xfrm>
            <a:off x="3215680" y="2276872"/>
            <a:ext cx="5904656" cy="2308324"/>
          </a:xfrm>
          <a:prstGeom prst="rect">
            <a:avLst/>
          </a:prstGeom>
          <a:solidFill>
            <a:srgbClr val="FFCC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800" dirty="0">
                <a:latin typeface="楷体" pitchFamily="49" charset="-122"/>
                <a:ea typeface="楷体" pitchFamily="49" charset="-122"/>
              </a:rPr>
              <a:t>提示：</a:t>
            </a:r>
            <a:r>
              <a:rPr lang="zh-CN" altLang="en-US" sz="2800" dirty="0">
                <a:solidFill>
                  <a:srgbClr val="0033CC"/>
                </a:solidFill>
                <a:latin typeface="楷体" pitchFamily="49" charset="-122"/>
                <a:ea typeface="楷体" pitchFamily="49" charset="-122"/>
              </a:rPr>
              <a:t>动态数组结构，如链表、树等特别合适于数组项数不确定的数据的组织。</a:t>
            </a:r>
            <a:endParaRPr lang="en-US" altLang="zh-CN" sz="2800" dirty="0">
              <a:solidFill>
                <a:srgbClr val="0033CC"/>
              </a:solidFill>
              <a:latin typeface="楷体" pitchFamily="49" charset="-122"/>
              <a:ea typeface="楷体" pitchFamily="49" charset="-122"/>
            </a:endParaRPr>
          </a:p>
          <a:p>
            <a:endParaRPr lang="en-US" altLang="zh-CN" dirty="0">
              <a:solidFill>
                <a:srgbClr val="0033CC"/>
              </a:solidFill>
              <a:latin typeface="楷体" pitchFamily="49" charset="-122"/>
              <a:ea typeface="楷体" pitchFamily="49" charset="-122"/>
            </a:endParaRPr>
          </a:p>
          <a:p>
            <a:r>
              <a:rPr lang="zh-CN" altLang="en-US" b="0" dirty="0">
                <a:latin typeface="楷体" pitchFamily="49" charset="-122"/>
                <a:ea typeface="楷体" pitchFamily="49" charset="-122"/>
              </a:rPr>
              <a:t>如上例中多项式的项数就不确定。</a:t>
            </a:r>
          </a:p>
          <a:p>
            <a:endParaRPr lang="zh-CN" altLang="en-US" dirty="0"/>
          </a:p>
        </p:txBody>
      </p:sp>
    </p:spTree>
  </p:cSld>
  <p:clrMapOvr>
    <a:masterClrMapping/>
  </p:clrMapOvr>
  <p:transition>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a:ea typeface="宋体" pitchFamily="2" charset="-122"/>
              </a:rPr>
              <a:t>自引用结构使用总结</a:t>
            </a:r>
            <a:r>
              <a:rPr lang="en-US" altLang="zh-CN">
                <a:ea typeface="宋体" pitchFamily="2" charset="-122"/>
              </a:rPr>
              <a:t>*</a:t>
            </a:r>
            <a:endParaRPr lang="zh-CN" altLang="en-US">
              <a:ea typeface="宋体" pitchFamily="2" charset="-122"/>
            </a:endParaRPr>
          </a:p>
        </p:txBody>
      </p:sp>
      <p:sp>
        <p:nvSpPr>
          <p:cNvPr id="3" name="内容占位符 2"/>
          <p:cNvSpPr>
            <a:spLocks noGrp="1"/>
          </p:cNvSpPr>
          <p:nvPr>
            <p:ph idx="1"/>
          </p:nvPr>
        </p:nvSpPr>
        <p:spPr>
          <a:xfrm>
            <a:off x="838200" y="1213481"/>
            <a:ext cx="10658400" cy="5040313"/>
          </a:xfrm>
        </p:spPr>
        <p:txBody>
          <a:bodyPr/>
          <a:lstStyle/>
          <a:p>
            <a:r>
              <a:rPr lang="zh-CN" altLang="en-US" sz="2000" dirty="0">
                <a:solidFill>
                  <a:srgbClr val="0033CC"/>
                </a:solidFill>
                <a:ea typeface="宋体" pitchFamily="2" charset="-122"/>
              </a:rPr>
              <a:t>自引用结构</a:t>
            </a:r>
            <a:r>
              <a:rPr lang="zh-CN" altLang="en-US" sz="2000" b="0" dirty="0">
                <a:ea typeface="宋体" pitchFamily="2" charset="-122"/>
              </a:rPr>
              <a:t>是实现常用数据结构，如</a:t>
            </a:r>
            <a:r>
              <a:rPr lang="zh-CN" altLang="en-US" sz="2000" dirty="0">
                <a:solidFill>
                  <a:srgbClr val="0033CC"/>
                </a:solidFill>
                <a:ea typeface="宋体" pitchFamily="2" charset="-122"/>
              </a:rPr>
              <a:t>链表、树</a:t>
            </a:r>
            <a:r>
              <a:rPr lang="zh-CN" altLang="en-US" sz="2000" b="0" dirty="0">
                <a:ea typeface="宋体" pitchFamily="2" charset="-122"/>
              </a:rPr>
              <a:t>等的主要手段。</a:t>
            </a:r>
            <a:endParaRPr lang="en-US" altLang="zh-CN" sz="2000" b="0" dirty="0">
              <a:ea typeface="宋体" pitchFamily="2" charset="-122"/>
            </a:endParaRPr>
          </a:p>
          <a:p>
            <a:r>
              <a:rPr lang="zh-CN" altLang="en-US" sz="2000" b="0" dirty="0">
                <a:ea typeface="宋体" pitchFamily="2" charset="-122"/>
              </a:rPr>
              <a:t>自引用结构有如下特点：</a:t>
            </a:r>
            <a:endParaRPr lang="en-US" altLang="zh-CN" sz="2000" b="0" dirty="0">
              <a:ea typeface="宋体" pitchFamily="2" charset="-122"/>
            </a:endParaRPr>
          </a:p>
          <a:p>
            <a:pPr lvl="1"/>
            <a:r>
              <a:rPr lang="zh-CN" altLang="en-US" sz="2000" dirty="0"/>
              <a:t>定义结构时，应包含一个或多个指向自身结构的指针，如：</a:t>
            </a:r>
            <a:endParaRPr lang="en-US" altLang="zh-CN" sz="2000" dirty="0"/>
          </a:p>
          <a:p>
            <a:pPr lvl="2">
              <a:buFont typeface="Wingdings" pitchFamily="2" charset="2"/>
              <a:buNone/>
            </a:pPr>
            <a:r>
              <a:rPr lang="en-US" altLang="zh-CN" dirty="0" err="1">
                <a:solidFill>
                  <a:srgbClr val="0033CC"/>
                </a:solidFill>
                <a:ea typeface="宋体" pitchFamily="2" charset="-122"/>
              </a:rPr>
              <a:t>struct</a:t>
            </a:r>
            <a:r>
              <a:rPr lang="en-US" altLang="zh-CN" dirty="0">
                <a:solidFill>
                  <a:srgbClr val="0033CC"/>
                </a:solidFill>
                <a:ea typeface="宋体" pitchFamily="2" charset="-122"/>
              </a:rPr>
              <a:t> node {			</a:t>
            </a:r>
            <a:r>
              <a:rPr lang="en-US" altLang="zh-CN" dirty="0" err="1">
                <a:solidFill>
                  <a:srgbClr val="0033CC"/>
                </a:solidFill>
                <a:ea typeface="宋体" pitchFamily="2" charset="-122"/>
              </a:rPr>
              <a:t>struct</a:t>
            </a:r>
            <a:r>
              <a:rPr lang="en-US" altLang="zh-CN" dirty="0">
                <a:solidFill>
                  <a:srgbClr val="0033CC"/>
                </a:solidFill>
                <a:ea typeface="宋体" pitchFamily="2" charset="-122"/>
              </a:rPr>
              <a:t> node {</a:t>
            </a:r>
          </a:p>
          <a:p>
            <a:pPr lvl="3"/>
            <a:r>
              <a:rPr lang="zh-CN" altLang="en-US" sz="1600" dirty="0">
                <a:solidFill>
                  <a:srgbClr val="0033CC"/>
                </a:solidFill>
                <a:latin typeface="楷体" pitchFamily="49" charset="-122"/>
                <a:ea typeface="楷体" pitchFamily="49" charset="-122"/>
              </a:rPr>
              <a:t>普通成员；</a:t>
            </a:r>
            <a:r>
              <a:rPr lang="en-US" altLang="zh-CN" sz="1600" dirty="0">
                <a:solidFill>
                  <a:srgbClr val="0033CC"/>
                </a:solidFill>
                <a:latin typeface="楷体" pitchFamily="49" charset="-122"/>
                <a:ea typeface="楷体" pitchFamily="49" charset="-122"/>
              </a:rPr>
              <a:t>			    </a:t>
            </a:r>
            <a:r>
              <a:rPr lang="zh-CN" altLang="en-US" sz="1600" dirty="0">
                <a:solidFill>
                  <a:srgbClr val="0033CC"/>
                </a:solidFill>
                <a:latin typeface="楷体" pitchFamily="49" charset="-122"/>
                <a:ea typeface="楷体" pitchFamily="49" charset="-122"/>
              </a:rPr>
              <a:t>普通成员；</a:t>
            </a:r>
            <a:endParaRPr lang="en-US" altLang="zh-CN" sz="1600" dirty="0">
              <a:solidFill>
                <a:srgbClr val="0033CC"/>
              </a:solidFill>
              <a:latin typeface="楷体" pitchFamily="49" charset="-122"/>
              <a:ea typeface="楷体" pitchFamily="49" charset="-122"/>
            </a:endParaRPr>
          </a:p>
          <a:p>
            <a:pPr lvl="3"/>
            <a:r>
              <a:rPr lang="en-US" altLang="zh-CN" sz="1600" dirty="0" err="1">
                <a:solidFill>
                  <a:srgbClr val="0033CC"/>
                </a:solidFill>
                <a:latin typeface="楷体" pitchFamily="49" charset="-122"/>
                <a:ea typeface="楷体" pitchFamily="49" charset="-122"/>
              </a:rPr>
              <a:t>struct</a:t>
            </a:r>
            <a:r>
              <a:rPr lang="en-US" altLang="zh-CN" sz="1600" dirty="0">
                <a:solidFill>
                  <a:srgbClr val="0033CC"/>
                </a:solidFill>
                <a:latin typeface="楷体" pitchFamily="49" charset="-122"/>
                <a:ea typeface="楷体" pitchFamily="49" charset="-122"/>
              </a:rPr>
              <a:t> node *next;		    </a:t>
            </a:r>
            <a:r>
              <a:rPr lang="en-US" altLang="zh-CN" sz="1600" dirty="0" err="1">
                <a:solidFill>
                  <a:srgbClr val="0033CC"/>
                </a:solidFill>
                <a:latin typeface="楷体" pitchFamily="49" charset="-122"/>
                <a:ea typeface="楷体" pitchFamily="49" charset="-122"/>
              </a:rPr>
              <a:t>struct</a:t>
            </a:r>
            <a:r>
              <a:rPr lang="en-US" altLang="zh-CN" sz="1600" dirty="0">
                <a:solidFill>
                  <a:srgbClr val="0033CC"/>
                </a:solidFill>
                <a:latin typeface="楷体" pitchFamily="49" charset="-122"/>
                <a:ea typeface="楷体" pitchFamily="49" charset="-122"/>
              </a:rPr>
              <a:t> node *left,*right;</a:t>
            </a:r>
          </a:p>
          <a:p>
            <a:pPr lvl="2">
              <a:buFont typeface="Wingdings" pitchFamily="2" charset="2"/>
              <a:buNone/>
            </a:pPr>
            <a:r>
              <a:rPr lang="en-US" altLang="zh-CN" dirty="0">
                <a:solidFill>
                  <a:srgbClr val="0033CC"/>
                </a:solidFill>
              </a:rPr>
              <a:t>};</a:t>
            </a:r>
            <a:r>
              <a:rPr lang="en-US" altLang="zh-CN" dirty="0"/>
              <a:t>				</a:t>
            </a:r>
            <a:r>
              <a:rPr lang="en-US" altLang="zh-CN" dirty="0">
                <a:solidFill>
                  <a:srgbClr val="0033CC"/>
                </a:solidFill>
              </a:rPr>
              <a:t>};</a:t>
            </a:r>
          </a:p>
          <a:p>
            <a:pPr lvl="2">
              <a:buFont typeface="Wingdings" pitchFamily="2" charset="2"/>
              <a:buNone/>
            </a:pPr>
            <a:r>
              <a:rPr lang="zh-CN" altLang="en-US" sz="1800" dirty="0"/>
              <a:t>单向或循环链表</a:t>
            </a:r>
            <a:r>
              <a:rPr lang="en-US" altLang="zh-CN" sz="1800" dirty="0"/>
              <a:t>			</a:t>
            </a:r>
            <a:r>
              <a:rPr lang="zh-CN" altLang="en-US" sz="1800" dirty="0"/>
              <a:t>双向链表、二叉树</a:t>
            </a:r>
            <a:endParaRPr lang="en-US" altLang="zh-CN" sz="1800" dirty="0"/>
          </a:p>
          <a:p>
            <a:pPr lvl="1"/>
            <a:r>
              <a:rPr lang="zh-CN" altLang="en-US" sz="2000" dirty="0"/>
              <a:t>使用时应有一个头指针（</a:t>
            </a:r>
            <a:r>
              <a:rPr lang="en-US" altLang="zh-CN" sz="2000" dirty="0" err="1"/>
              <a:t>first,head,root</a:t>
            </a:r>
            <a:r>
              <a:rPr lang="zh-CN" altLang="en-US" sz="2000" dirty="0"/>
              <a:t>），并使用</a:t>
            </a:r>
            <a:r>
              <a:rPr lang="en-US" altLang="zh-CN" sz="2000" dirty="0" err="1"/>
              <a:t>malloc</a:t>
            </a:r>
            <a:r>
              <a:rPr lang="zh-CN" altLang="en-US" sz="2000" dirty="0"/>
              <a:t>为每个节点分配空间</a:t>
            </a:r>
            <a:r>
              <a:rPr lang="en-US" altLang="zh-CN" sz="2000" dirty="0"/>
              <a:t>,</a:t>
            </a:r>
            <a:r>
              <a:rPr lang="zh-CN" altLang="en-US" sz="2000" dirty="0"/>
              <a:t>如：</a:t>
            </a:r>
            <a:endParaRPr lang="en-US" altLang="zh-CN" sz="2000" dirty="0"/>
          </a:p>
          <a:p>
            <a:pPr lvl="1">
              <a:lnSpc>
                <a:spcPts val="1600"/>
              </a:lnSpc>
              <a:buNone/>
            </a:pPr>
            <a:r>
              <a:rPr lang="en-US" altLang="zh-CN" sz="2000" dirty="0">
                <a:solidFill>
                  <a:srgbClr val="0033CC"/>
                </a:solidFill>
                <a:ea typeface="宋体" pitchFamily="2" charset="-122"/>
              </a:rPr>
              <a:t>   first = p = (</a:t>
            </a:r>
            <a:r>
              <a:rPr lang="en-US" altLang="zh-CN" sz="2000" dirty="0" err="1">
                <a:solidFill>
                  <a:srgbClr val="0033CC"/>
                </a:solidFill>
                <a:ea typeface="宋体" pitchFamily="2" charset="-122"/>
              </a:rPr>
              <a:t>struct</a:t>
            </a:r>
            <a:r>
              <a:rPr lang="en-US" altLang="zh-CN" sz="2000" dirty="0">
                <a:solidFill>
                  <a:srgbClr val="0033CC"/>
                </a:solidFill>
                <a:ea typeface="宋体" pitchFamily="2" charset="-122"/>
              </a:rPr>
              <a:t> node *)</a:t>
            </a:r>
            <a:r>
              <a:rPr lang="en-US" altLang="zh-CN" sz="2000" dirty="0" err="1">
                <a:solidFill>
                  <a:srgbClr val="0033CC"/>
                </a:solidFill>
                <a:ea typeface="宋体" pitchFamily="2" charset="-122"/>
              </a:rPr>
              <a:t>malloc</a:t>
            </a:r>
            <a:r>
              <a:rPr lang="en-US" altLang="zh-CN" sz="2000" dirty="0">
                <a:solidFill>
                  <a:srgbClr val="0033CC"/>
                </a:solidFill>
                <a:ea typeface="宋体" pitchFamily="2" charset="-122"/>
              </a:rPr>
              <a:t>(</a:t>
            </a:r>
            <a:r>
              <a:rPr lang="en-US" altLang="zh-CN" sz="2000" dirty="0" err="1">
                <a:solidFill>
                  <a:srgbClr val="0033CC"/>
                </a:solidFill>
                <a:ea typeface="宋体" pitchFamily="2" charset="-122"/>
              </a:rPr>
              <a:t>sizeof</a:t>
            </a:r>
            <a:r>
              <a:rPr lang="en-US" altLang="zh-CN" sz="2000" dirty="0">
                <a:solidFill>
                  <a:srgbClr val="0033CC"/>
                </a:solidFill>
                <a:ea typeface="宋体" pitchFamily="2" charset="-122"/>
              </a:rPr>
              <a:t>(</a:t>
            </a:r>
            <a:r>
              <a:rPr lang="en-US" altLang="zh-CN" sz="2000" dirty="0" err="1">
                <a:solidFill>
                  <a:srgbClr val="0033CC"/>
                </a:solidFill>
                <a:ea typeface="宋体" pitchFamily="2" charset="-122"/>
              </a:rPr>
              <a:t>struct</a:t>
            </a:r>
            <a:r>
              <a:rPr lang="en-US" altLang="zh-CN" sz="2000" dirty="0">
                <a:solidFill>
                  <a:srgbClr val="0033CC"/>
                </a:solidFill>
                <a:ea typeface="宋体" pitchFamily="2" charset="-122"/>
              </a:rPr>
              <a:t> node)); </a:t>
            </a:r>
          </a:p>
          <a:p>
            <a:pPr lvl="1"/>
            <a:r>
              <a:rPr lang="zh-CN" altLang="en-US" sz="2000" dirty="0"/>
              <a:t>使用时，通常使用如下方式将节点链接越来：</a:t>
            </a:r>
            <a:endParaRPr lang="en-US" altLang="zh-CN" sz="2000" dirty="0"/>
          </a:p>
          <a:p>
            <a:pPr lvl="2">
              <a:lnSpc>
                <a:spcPts val="1600"/>
              </a:lnSpc>
              <a:buNone/>
            </a:pPr>
            <a:r>
              <a:rPr lang="en-US" altLang="zh-CN" dirty="0">
                <a:solidFill>
                  <a:srgbClr val="0033CC"/>
                </a:solidFill>
                <a:ea typeface="宋体" pitchFamily="2" charset="-122"/>
              </a:rPr>
              <a:t>p-&gt;next = (</a:t>
            </a:r>
            <a:r>
              <a:rPr lang="en-US" altLang="zh-CN" dirty="0" err="1">
                <a:solidFill>
                  <a:srgbClr val="0033CC"/>
                </a:solidFill>
                <a:ea typeface="宋体" pitchFamily="2" charset="-122"/>
              </a:rPr>
              <a:t>struct</a:t>
            </a:r>
            <a:r>
              <a:rPr lang="en-US" altLang="zh-CN" dirty="0">
                <a:solidFill>
                  <a:srgbClr val="0033CC"/>
                </a:solidFill>
                <a:ea typeface="宋体" pitchFamily="2" charset="-122"/>
              </a:rPr>
              <a:t> node *)</a:t>
            </a:r>
            <a:r>
              <a:rPr lang="en-US" altLang="zh-CN" dirty="0" err="1">
                <a:solidFill>
                  <a:srgbClr val="0033CC"/>
                </a:solidFill>
                <a:ea typeface="宋体" pitchFamily="2" charset="-122"/>
              </a:rPr>
              <a:t>malloc</a:t>
            </a:r>
            <a:r>
              <a:rPr lang="en-US" altLang="zh-CN" dirty="0">
                <a:solidFill>
                  <a:srgbClr val="0033CC"/>
                </a:solidFill>
                <a:ea typeface="宋体" pitchFamily="2" charset="-122"/>
              </a:rPr>
              <a:t>(</a:t>
            </a:r>
            <a:r>
              <a:rPr lang="en-US" altLang="zh-CN" dirty="0" err="1">
                <a:solidFill>
                  <a:srgbClr val="0033CC"/>
                </a:solidFill>
                <a:ea typeface="宋体" pitchFamily="2" charset="-122"/>
              </a:rPr>
              <a:t>sizeof</a:t>
            </a:r>
            <a:r>
              <a:rPr lang="en-US" altLang="zh-CN" dirty="0">
                <a:solidFill>
                  <a:srgbClr val="0033CC"/>
                </a:solidFill>
                <a:ea typeface="宋体" pitchFamily="2" charset="-122"/>
              </a:rPr>
              <a:t>(</a:t>
            </a:r>
            <a:r>
              <a:rPr lang="en-US" altLang="zh-CN" dirty="0" err="1">
                <a:solidFill>
                  <a:srgbClr val="0033CC"/>
                </a:solidFill>
                <a:ea typeface="宋体" pitchFamily="2" charset="-122"/>
              </a:rPr>
              <a:t>struct</a:t>
            </a:r>
            <a:r>
              <a:rPr lang="en-US" altLang="zh-CN" dirty="0">
                <a:solidFill>
                  <a:srgbClr val="0033CC"/>
                </a:solidFill>
                <a:ea typeface="宋体" pitchFamily="2" charset="-122"/>
              </a:rPr>
              <a:t> node)); </a:t>
            </a:r>
          </a:p>
          <a:p>
            <a:pPr lvl="2">
              <a:lnSpc>
                <a:spcPts val="1600"/>
              </a:lnSpc>
              <a:buNone/>
            </a:pPr>
            <a:r>
              <a:rPr lang="en-US" altLang="zh-CN" dirty="0">
                <a:solidFill>
                  <a:srgbClr val="0033CC"/>
                </a:solidFill>
                <a:ea typeface="宋体" pitchFamily="2" charset="-122"/>
              </a:rPr>
              <a:t>p = p-&gt;next;</a:t>
            </a:r>
          </a:p>
          <a:p>
            <a:pPr lvl="1"/>
            <a:r>
              <a:rPr lang="zh-CN" altLang="en-US" sz="2000" dirty="0"/>
              <a:t>使用时要注意</a:t>
            </a:r>
            <a:r>
              <a:rPr lang="en-US" altLang="zh-CN" sz="2000" dirty="0"/>
              <a:t>(</a:t>
            </a:r>
            <a:r>
              <a:rPr lang="zh-CN" altLang="en-US" sz="2000" dirty="0"/>
              <a:t>头</a:t>
            </a:r>
            <a:r>
              <a:rPr lang="en-US" altLang="zh-CN" sz="2000" dirty="0"/>
              <a:t>)</a:t>
            </a:r>
            <a:r>
              <a:rPr lang="zh-CN" altLang="en-US" sz="2000" dirty="0"/>
              <a:t>节点丢失问题，不要轻易移动</a:t>
            </a:r>
            <a:r>
              <a:rPr lang="zh-CN" altLang="en-US" sz="2000" b="1" dirty="0">
                <a:solidFill>
                  <a:srgbClr val="0033CC"/>
                </a:solidFill>
              </a:rPr>
              <a:t>头节点</a:t>
            </a:r>
            <a:r>
              <a:rPr lang="zh-CN" altLang="en-US" sz="2000" dirty="0"/>
              <a:t>位置。</a:t>
            </a:r>
            <a:endParaRPr lang="en-US" altLang="zh-CN" sz="2000" dirty="0"/>
          </a:p>
        </p:txBody>
      </p:sp>
      <p:sp>
        <p:nvSpPr>
          <p:cNvPr id="132100" name="页脚占位符 3"/>
          <p:cNvSpPr>
            <a:spLocks noGrp="1"/>
          </p:cNvSpPr>
          <p:nvPr>
            <p:ph type="ftr" sz="quarter" idx="11"/>
          </p:nvPr>
        </p:nvSpPr>
        <p:spPr>
          <a:xfrm>
            <a:off x="2668585" y="6372855"/>
            <a:ext cx="5296585" cy="365125"/>
          </a:xfrm>
          <a:noFill/>
        </p:spPr>
        <p:txBody>
          <a:bodyPr/>
          <a:lstStyle/>
          <a:p>
            <a:r>
              <a:rPr lang="en-US" altLang="zh-CN" dirty="0" err="1"/>
              <a:t>构造类型</a:t>
            </a:r>
            <a:r>
              <a:rPr lang="en-US" altLang="zh-CN" dirty="0"/>
              <a:t> – </a:t>
            </a:r>
            <a:r>
              <a:rPr lang="en-US" altLang="zh-CN" dirty="0" err="1"/>
              <a:t>数组和指针</a:t>
            </a:r>
            <a:endParaRPr lang="en-US" altLang="zh-CN" dirty="0"/>
          </a:p>
        </p:txBody>
      </p:sp>
      <p:sp>
        <p:nvSpPr>
          <p:cNvPr id="132101" name="灯片编号占位符 4"/>
          <p:cNvSpPr>
            <a:spLocks noGrp="1"/>
          </p:cNvSpPr>
          <p:nvPr>
            <p:ph type="sldNum" sz="quarter" idx="12"/>
          </p:nvPr>
        </p:nvSpPr>
        <p:spPr>
          <a:noFill/>
        </p:spPr>
        <p:txBody>
          <a:bodyPr/>
          <a:lstStyle/>
          <a:p>
            <a:fld id="{2AB1E0AF-B29B-4029-A167-7BDB7672D4A4}" type="slidenum">
              <a:rPr lang="en-US" altLang="zh-CN" smtClean="0"/>
              <a:pPr/>
              <a:t>145</a:t>
            </a:fld>
            <a:endParaRPr lang="en-US"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additive="base">
                                        <p:cTn id="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 calcmode="lin" valueType="num">
                                      <p:cBhvr additive="base">
                                        <p:cTn id="4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 calcmode="lin" valueType="num">
                                      <p:cBhvr additive="base">
                                        <p:cTn id="54"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 calcmode="lin" valueType="num">
                                      <p:cBhvr additive="base">
                                        <p:cTn id="58"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 calcmode="lin" valueType="num">
                                      <p:cBhvr additive="base">
                                        <p:cTn id="6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忠告</a:t>
            </a:r>
          </a:p>
        </p:txBody>
      </p:sp>
      <p:sp>
        <p:nvSpPr>
          <p:cNvPr id="4" name="页脚占位符 3"/>
          <p:cNvSpPr>
            <a:spLocks noGrp="1"/>
          </p:cNvSpPr>
          <p:nvPr>
            <p:ph type="ftr" sz="quarter" idx="11"/>
          </p:nvPr>
        </p:nvSpPr>
        <p:spPr/>
        <p:txBody>
          <a:bodyPr/>
          <a:lstStyle/>
          <a:p>
            <a:pPr>
              <a:defRPr/>
            </a:pPr>
            <a:r>
              <a:rPr lang="en-US" altLang="zh-CN"/>
              <a:t>构造类型 – 数组和指针</a:t>
            </a:r>
          </a:p>
        </p:txBody>
      </p:sp>
      <p:sp>
        <p:nvSpPr>
          <p:cNvPr id="5" name="灯片编号占位符 4"/>
          <p:cNvSpPr>
            <a:spLocks noGrp="1"/>
          </p:cNvSpPr>
          <p:nvPr>
            <p:ph type="sldNum" sz="quarter" idx="12"/>
          </p:nvPr>
        </p:nvSpPr>
        <p:spPr/>
        <p:txBody>
          <a:bodyPr/>
          <a:lstStyle/>
          <a:p>
            <a:pPr>
              <a:defRPr/>
            </a:pPr>
            <a:fld id="{CB7AD273-DB7E-40AE-9A92-188A2F35C0FE}" type="slidenum">
              <a:rPr lang="en-US" altLang="zh-CN" smtClean="0"/>
              <a:pPr>
                <a:defRPr/>
              </a:pPr>
              <a:t>146</a:t>
            </a:fld>
            <a:endParaRPr lang="en-US" altLang="zh-CN"/>
          </a:p>
        </p:txBody>
      </p:sp>
      <p:sp>
        <p:nvSpPr>
          <p:cNvPr id="7" name="TextBox 5">
            <a:extLst>
              <a:ext uri="{FF2B5EF4-FFF2-40B4-BE49-F238E27FC236}">
                <a16:creationId xmlns:a16="http://schemas.microsoft.com/office/drawing/2014/main" id="{AFD48706-4FA5-4AF0-ABD7-081D7C9908F5}"/>
              </a:ext>
            </a:extLst>
          </p:cNvPr>
          <p:cNvSpPr txBox="1"/>
          <p:nvPr/>
        </p:nvSpPr>
        <p:spPr>
          <a:xfrm>
            <a:off x="2279576" y="2708921"/>
            <a:ext cx="7200800" cy="1569660"/>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zh-CN" altLang="en-US" sz="3200" dirty="0">
                <a:solidFill>
                  <a:srgbClr val="0033CC"/>
                </a:solidFill>
                <a:latin typeface="楷体" pitchFamily="49" charset="-122"/>
                <a:ea typeface="楷体" pitchFamily="49" charset="-122"/>
              </a:rPr>
              <a:t>一定要理解和会正确使用链式（自引用结构）数据结构来解决问题！</a:t>
            </a:r>
            <a:endParaRPr lang="en-US" altLang="zh-CN" sz="3200" dirty="0">
              <a:solidFill>
                <a:srgbClr val="0033CC"/>
              </a:solidFill>
              <a:latin typeface="楷体" pitchFamily="49" charset="-122"/>
              <a:ea typeface="楷体" pitchFamily="49" charset="-122"/>
            </a:endParaRPr>
          </a:p>
          <a:p>
            <a:pPr algn="ctr"/>
            <a:r>
              <a:rPr lang="zh-CN" altLang="en-US" sz="3200" b="0" dirty="0">
                <a:latin typeface="楷体" pitchFamily="49" charset="-122"/>
                <a:ea typeface="楷体" pitchFamily="49" charset="-122"/>
              </a:rPr>
              <a:t>（数据结构课程中要大量应用它们）</a:t>
            </a:r>
          </a:p>
        </p:txBody>
      </p:sp>
    </p:spTree>
  </p:cSld>
  <p:clrMapOvr>
    <a:masterClrMapping/>
  </p:clrMapOvr>
  <p:transition>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a:t>
            </a:r>
          </a:p>
        </p:txBody>
      </p:sp>
      <p:sp>
        <p:nvSpPr>
          <p:cNvPr id="133125" name="Rectangle 3"/>
          <p:cNvSpPr>
            <a:spLocks noGrp="1" noChangeArrowheads="1"/>
          </p:cNvSpPr>
          <p:nvPr>
            <p:ph idx="1"/>
          </p:nvPr>
        </p:nvSpPr>
        <p:spPr/>
        <p:txBody>
          <a:bodyPr/>
          <a:lstStyle/>
          <a:p>
            <a:r>
              <a:rPr lang="zh-CN" altLang="en-US" b="0">
                <a:ea typeface="宋体" pitchFamily="2" charset="-122"/>
              </a:rPr>
              <a:t>联合是一种数据类型，该类型变量可以在不同时间内维持定义它的不同类型和不同长度的对象，也就是说提供单独的变量，以便合理地保存几种类型中的任何一类变量。</a:t>
            </a:r>
          </a:p>
          <a:p>
            <a:pPr lvl="1">
              <a:buFont typeface="Wingdings" pitchFamily="2" charset="2"/>
              <a:buNone/>
            </a:pPr>
            <a:r>
              <a:rPr lang="zh-CN" altLang="en-US" b="1">
                <a:ea typeface="宋体" pitchFamily="2" charset="-122"/>
              </a:rPr>
              <a:t>定义形式：</a:t>
            </a:r>
          </a:p>
          <a:p>
            <a:pPr lvl="2" indent="0">
              <a:buNone/>
            </a:pPr>
            <a:r>
              <a:rPr lang="en-US" altLang="zh-CN" i="1">
                <a:solidFill>
                  <a:srgbClr val="0000CC"/>
                </a:solidFill>
                <a:ea typeface="宋体" pitchFamily="2" charset="-122"/>
              </a:rPr>
              <a:t>union  </a:t>
            </a:r>
            <a:r>
              <a:rPr lang="zh-CN" altLang="en-US" i="1">
                <a:solidFill>
                  <a:srgbClr val="0000CC"/>
                </a:solidFill>
                <a:ea typeface="宋体" pitchFamily="2" charset="-122"/>
              </a:rPr>
              <a:t>联合名 </a:t>
            </a:r>
            <a:r>
              <a:rPr lang="en-US" altLang="zh-CN" i="1">
                <a:solidFill>
                  <a:srgbClr val="0000CC"/>
                </a:solidFill>
                <a:ea typeface="宋体" pitchFamily="2" charset="-122"/>
              </a:rPr>
              <a:t>{</a:t>
            </a:r>
            <a:r>
              <a:rPr lang="zh-CN" altLang="en-US" i="1">
                <a:solidFill>
                  <a:srgbClr val="0000CC"/>
                </a:solidFill>
                <a:ea typeface="宋体" pitchFamily="2" charset="-122"/>
              </a:rPr>
              <a:t>分量表</a:t>
            </a:r>
            <a:r>
              <a:rPr lang="en-US" altLang="zh-CN" i="1">
                <a:solidFill>
                  <a:srgbClr val="0000CC"/>
                </a:solidFill>
                <a:ea typeface="宋体" pitchFamily="2" charset="-122"/>
              </a:rPr>
              <a:t>} </a:t>
            </a:r>
            <a:r>
              <a:rPr lang="zh-CN" altLang="en-US" i="1">
                <a:solidFill>
                  <a:srgbClr val="0000CC"/>
                </a:solidFill>
                <a:ea typeface="宋体" pitchFamily="2" charset="-122"/>
              </a:rPr>
              <a:t>联合变量名；</a:t>
            </a:r>
          </a:p>
        </p:txBody>
      </p:sp>
      <p:sp>
        <p:nvSpPr>
          <p:cNvPr id="133122" name="页脚占位符 3"/>
          <p:cNvSpPr>
            <a:spLocks noGrp="1"/>
          </p:cNvSpPr>
          <p:nvPr>
            <p:ph type="ftr" sz="quarter" idx="11"/>
          </p:nvPr>
        </p:nvSpPr>
        <p:spPr>
          <a:noFill/>
        </p:spPr>
        <p:txBody>
          <a:bodyPr/>
          <a:lstStyle/>
          <a:p>
            <a:r>
              <a:rPr lang="en-US" altLang="zh-CN"/>
              <a:t>构造类型 – 数组和指针</a:t>
            </a:r>
          </a:p>
        </p:txBody>
      </p:sp>
      <p:sp>
        <p:nvSpPr>
          <p:cNvPr id="133123" name="灯片编号占位符 4"/>
          <p:cNvSpPr>
            <a:spLocks noGrp="1"/>
          </p:cNvSpPr>
          <p:nvPr>
            <p:ph type="sldNum" sz="quarter" idx="12"/>
          </p:nvPr>
        </p:nvSpPr>
        <p:spPr>
          <a:noFill/>
        </p:spPr>
        <p:txBody>
          <a:bodyPr/>
          <a:lstStyle/>
          <a:p>
            <a:fld id="{29C59BB6-EB3D-4753-B3AF-4F6AB2C8A92C}" type="slidenum">
              <a:rPr lang="en-US" altLang="zh-CN" smtClean="0"/>
              <a:pPr/>
              <a:t>147</a:t>
            </a:fld>
            <a:endParaRPr lang="en-US" altLang="zh-CN"/>
          </a:p>
        </p:txBody>
      </p:sp>
    </p:spTree>
  </p:cSld>
  <p:clrMapOvr>
    <a:masterClrMapping/>
  </p:clrMapOvr>
  <p:transition>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）（续）</a:t>
            </a:r>
          </a:p>
        </p:txBody>
      </p:sp>
      <p:sp>
        <p:nvSpPr>
          <p:cNvPr id="134149" name="Rectangle 3"/>
          <p:cNvSpPr>
            <a:spLocks noGrp="1" noChangeArrowheads="1"/>
          </p:cNvSpPr>
          <p:nvPr>
            <p:ph idx="1"/>
          </p:nvPr>
        </p:nvSpPr>
        <p:spPr>
          <a:xfrm>
            <a:off x="838200" y="1268760"/>
            <a:ext cx="10010328" cy="4968875"/>
          </a:xfrm>
        </p:spPr>
        <p:txBody>
          <a:bodyPr/>
          <a:lstStyle/>
          <a:p>
            <a:pPr>
              <a:lnSpc>
                <a:spcPct val="70000"/>
              </a:lnSpc>
              <a:buFont typeface="Wingdings" pitchFamily="2" charset="2"/>
              <a:buNone/>
            </a:pPr>
            <a:r>
              <a:rPr lang="zh-CN" altLang="en-US" sz="1600" b="0" dirty="0">
                <a:ea typeface="宋体" pitchFamily="2" charset="-122"/>
              </a:rPr>
              <a:t>例：</a:t>
            </a:r>
          </a:p>
          <a:p>
            <a:pPr lvl="1">
              <a:lnSpc>
                <a:spcPct val="70000"/>
              </a:lnSpc>
              <a:buFont typeface="Wingdings" pitchFamily="2" charset="2"/>
              <a:buNone/>
            </a:pPr>
            <a:r>
              <a:rPr lang="en-US" altLang="zh-CN" sz="1600" dirty="0">
                <a:ea typeface="宋体" pitchFamily="2" charset="-122"/>
              </a:rPr>
              <a:t>union  </a:t>
            </a:r>
            <a:r>
              <a:rPr lang="en-US" altLang="zh-CN" sz="1600" dirty="0" err="1">
                <a:ea typeface="宋体" pitchFamily="2" charset="-122"/>
              </a:rPr>
              <a:t>v_tag</a:t>
            </a:r>
            <a:r>
              <a:rPr lang="en-US" altLang="zh-CN" sz="1600" dirty="0">
                <a:ea typeface="宋体" pitchFamily="2" charset="-122"/>
              </a:rPr>
              <a:t> {</a:t>
            </a:r>
          </a:p>
          <a:p>
            <a:pPr lvl="2" indent="0">
              <a:lnSpc>
                <a:spcPct val="80000"/>
              </a:lnSpc>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ival</a:t>
            </a:r>
            <a:r>
              <a:rPr lang="en-US" altLang="zh-CN" sz="1600" dirty="0">
                <a:ea typeface="宋体" pitchFamily="2" charset="-122"/>
              </a:rPr>
              <a:t>;</a:t>
            </a:r>
          </a:p>
          <a:p>
            <a:pPr lvl="2" indent="0">
              <a:lnSpc>
                <a:spcPct val="80000"/>
              </a:lnSpc>
              <a:buNone/>
            </a:pPr>
            <a:r>
              <a:rPr lang="en-US" altLang="zh-CN" sz="1600" dirty="0">
                <a:ea typeface="宋体" pitchFamily="2" charset="-122"/>
              </a:rPr>
              <a:t>float  </a:t>
            </a:r>
            <a:r>
              <a:rPr lang="en-US" altLang="zh-CN" sz="1600" dirty="0" err="1">
                <a:ea typeface="宋体" pitchFamily="2" charset="-122"/>
              </a:rPr>
              <a:t>fval</a:t>
            </a:r>
            <a:r>
              <a:rPr lang="en-US" altLang="zh-CN" sz="1600" dirty="0">
                <a:ea typeface="宋体" pitchFamily="2" charset="-122"/>
              </a:rPr>
              <a:t>;</a:t>
            </a:r>
          </a:p>
          <a:p>
            <a:pPr lvl="2" indent="0">
              <a:lnSpc>
                <a:spcPct val="80000"/>
              </a:lnSpc>
              <a:buNone/>
            </a:pPr>
            <a:r>
              <a:rPr lang="en-US" altLang="zh-CN" sz="1600" dirty="0">
                <a:ea typeface="宋体" pitchFamily="2" charset="-122"/>
              </a:rPr>
              <a:t>char  *</a:t>
            </a:r>
            <a:r>
              <a:rPr lang="en-US" altLang="zh-CN" sz="1600" dirty="0" err="1">
                <a:ea typeface="宋体" pitchFamily="2" charset="-122"/>
              </a:rPr>
              <a:t>pval</a:t>
            </a: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 </a:t>
            </a:r>
            <a:r>
              <a:rPr lang="en-US" altLang="zh-CN" sz="1600" dirty="0" err="1">
                <a:ea typeface="宋体" pitchFamily="2" charset="-122"/>
              </a:rPr>
              <a:t>uval</a:t>
            </a:r>
            <a:r>
              <a:rPr lang="en-US" altLang="zh-CN" sz="1600" dirty="0">
                <a:ea typeface="宋体" pitchFamily="2" charset="-122"/>
              </a:rPr>
              <a:t>;</a:t>
            </a:r>
          </a:p>
          <a:p>
            <a:pPr lvl="1">
              <a:lnSpc>
                <a:spcPct val="70000"/>
              </a:lnSpc>
              <a:buFont typeface="Wingdings" pitchFamily="2" charset="2"/>
              <a:buNone/>
            </a:pPr>
            <a:r>
              <a:rPr lang="zh-CN" altLang="en-US" sz="1600" dirty="0">
                <a:ea typeface="宋体" pitchFamily="2" charset="-122"/>
              </a:rPr>
              <a:t>下面是联合的使用：</a:t>
            </a:r>
          </a:p>
          <a:p>
            <a:pPr lvl="2" indent="0">
              <a:lnSpc>
                <a:spcPct val="80000"/>
              </a:lnSpc>
              <a:buNone/>
            </a:pPr>
            <a:r>
              <a:rPr lang="en-US" altLang="zh-CN" sz="1600" dirty="0">
                <a:ea typeface="宋体" pitchFamily="2" charset="-122"/>
              </a:rPr>
              <a:t>if(</a:t>
            </a:r>
            <a:r>
              <a:rPr lang="en-US" altLang="zh-CN" sz="1600" dirty="0" err="1">
                <a:ea typeface="宋体" pitchFamily="2" charset="-122"/>
              </a:rPr>
              <a:t>utype</a:t>
            </a:r>
            <a:r>
              <a:rPr lang="en-US" altLang="zh-CN" sz="1600" dirty="0">
                <a:ea typeface="宋体" pitchFamily="2" charset="-122"/>
              </a:rPr>
              <a:t> = = INT)</a:t>
            </a:r>
          </a:p>
          <a:p>
            <a:pPr lvl="2" indent="0">
              <a:lnSpc>
                <a:spcPct val="80000"/>
              </a:lnSpc>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(“%d\n”, </a:t>
            </a:r>
            <a:r>
              <a:rPr lang="en-US" altLang="zh-CN" sz="1600" dirty="0" err="1">
                <a:ea typeface="宋体" pitchFamily="2" charset="-122"/>
              </a:rPr>
              <a:t>uval.ival</a:t>
            </a:r>
            <a:r>
              <a:rPr lang="en-US" altLang="zh-CN" sz="1600" dirty="0">
                <a:ea typeface="宋体" pitchFamily="2" charset="-122"/>
              </a:rPr>
              <a:t>);</a:t>
            </a:r>
          </a:p>
          <a:p>
            <a:pPr lvl="2" indent="0">
              <a:lnSpc>
                <a:spcPct val="80000"/>
              </a:lnSpc>
              <a:buNone/>
            </a:pPr>
            <a:r>
              <a:rPr lang="en-US" altLang="zh-CN" sz="1600" dirty="0">
                <a:ea typeface="宋体" pitchFamily="2" charset="-122"/>
              </a:rPr>
              <a:t>else if (</a:t>
            </a:r>
            <a:r>
              <a:rPr lang="en-US" altLang="zh-CN" sz="1600" dirty="0" err="1">
                <a:ea typeface="宋体" pitchFamily="2" charset="-122"/>
              </a:rPr>
              <a:t>utype</a:t>
            </a:r>
            <a:r>
              <a:rPr lang="en-US" altLang="zh-CN" sz="1600" dirty="0">
                <a:ea typeface="宋体" pitchFamily="2" charset="-122"/>
              </a:rPr>
              <a:t> = = FLOAT)</a:t>
            </a:r>
          </a:p>
          <a:p>
            <a:pPr lvl="2" indent="0">
              <a:lnSpc>
                <a:spcPct val="80000"/>
              </a:lnSpc>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(“%f\n”, </a:t>
            </a:r>
            <a:r>
              <a:rPr lang="en-US" altLang="zh-CN" sz="1600" dirty="0" err="1">
                <a:ea typeface="宋体" pitchFamily="2" charset="-122"/>
              </a:rPr>
              <a:t>uval.fval</a:t>
            </a:r>
            <a:r>
              <a:rPr lang="en-US" altLang="zh-CN" sz="1600" dirty="0">
                <a:ea typeface="宋体" pitchFamily="2" charset="-122"/>
              </a:rPr>
              <a:t>);</a:t>
            </a:r>
          </a:p>
          <a:p>
            <a:pPr lvl="2" indent="0">
              <a:lnSpc>
                <a:spcPct val="80000"/>
              </a:lnSpc>
              <a:buNone/>
            </a:pPr>
            <a:r>
              <a:rPr lang="en-US" altLang="zh-CN" sz="1600" dirty="0">
                <a:ea typeface="宋体" pitchFamily="2" charset="-122"/>
              </a:rPr>
              <a:t>else if(</a:t>
            </a:r>
            <a:r>
              <a:rPr lang="en-US" altLang="zh-CN" sz="1600" dirty="0" err="1">
                <a:ea typeface="宋体" pitchFamily="2" charset="-122"/>
              </a:rPr>
              <a:t>utype</a:t>
            </a:r>
            <a:r>
              <a:rPr lang="en-US" altLang="zh-CN" sz="1600" dirty="0">
                <a:ea typeface="宋体" pitchFamily="2" charset="-122"/>
              </a:rPr>
              <a:t> = = STRING)</a:t>
            </a:r>
          </a:p>
          <a:p>
            <a:pPr lvl="2" indent="0">
              <a:lnSpc>
                <a:spcPct val="80000"/>
              </a:lnSpc>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(“%s\n”, </a:t>
            </a:r>
            <a:r>
              <a:rPr lang="en-US" altLang="zh-CN" sz="1600" dirty="0" err="1">
                <a:ea typeface="宋体" pitchFamily="2" charset="-122"/>
              </a:rPr>
              <a:t>uval.pval</a:t>
            </a:r>
            <a:r>
              <a:rPr lang="en-US" altLang="zh-CN" sz="1600" dirty="0">
                <a:ea typeface="宋体" pitchFamily="2" charset="-122"/>
              </a:rPr>
              <a:t>);</a:t>
            </a:r>
          </a:p>
          <a:p>
            <a:pPr lvl="2" indent="0">
              <a:lnSpc>
                <a:spcPct val="80000"/>
              </a:lnSpc>
              <a:buNone/>
            </a:pPr>
            <a:r>
              <a:rPr lang="en-US" altLang="zh-CN" sz="1600" dirty="0">
                <a:ea typeface="宋体" pitchFamily="2" charset="-122"/>
              </a:rPr>
              <a:t>else</a:t>
            </a:r>
          </a:p>
          <a:p>
            <a:pPr lvl="2" indent="0">
              <a:lnSpc>
                <a:spcPct val="80000"/>
              </a:lnSpc>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(“bad type\n”);</a:t>
            </a:r>
          </a:p>
          <a:p>
            <a:pPr>
              <a:lnSpc>
                <a:spcPct val="70000"/>
              </a:lnSpc>
              <a:buFont typeface="Wingdings" pitchFamily="2" charset="2"/>
              <a:buNone/>
            </a:pPr>
            <a:r>
              <a:rPr lang="en-US" altLang="zh-CN" sz="1600" b="0" dirty="0">
                <a:ea typeface="宋体" pitchFamily="2" charset="-122"/>
              </a:rPr>
              <a:t> </a:t>
            </a:r>
          </a:p>
          <a:p>
            <a:pPr marL="0" indent="0">
              <a:lnSpc>
                <a:spcPts val="1920"/>
              </a:lnSpc>
              <a:buNone/>
            </a:pPr>
            <a:r>
              <a:rPr lang="en-US" altLang="zh-CN" sz="1600" dirty="0">
                <a:ea typeface="宋体" pitchFamily="2" charset="-122"/>
              </a:rPr>
              <a:t>[</a:t>
            </a:r>
            <a:r>
              <a:rPr lang="zh-CN" altLang="en-US" sz="1600" dirty="0">
                <a:ea typeface="宋体" pitchFamily="2" charset="-122"/>
              </a:rPr>
              <a:t>注意</a:t>
            </a:r>
            <a:r>
              <a:rPr lang="en-US" altLang="zh-CN" sz="1600" dirty="0">
                <a:ea typeface="宋体" pitchFamily="2" charset="-122"/>
              </a:rPr>
              <a:t>]</a:t>
            </a:r>
            <a:r>
              <a:rPr lang="zh-CN" altLang="en-US" sz="1600" b="0" dirty="0">
                <a:ea typeface="宋体" pitchFamily="2" charset="-122"/>
              </a:rPr>
              <a:t>：</a:t>
            </a:r>
            <a:r>
              <a:rPr lang="zh-CN" altLang="en-US" sz="1600" dirty="0">
                <a:solidFill>
                  <a:srgbClr val="0000CC"/>
                </a:solidFill>
                <a:latin typeface="楷体" pitchFamily="49" charset="-122"/>
                <a:ea typeface="楷体" pitchFamily="49" charset="-122"/>
              </a:rPr>
              <a:t>使用联合，用法必须一致，即取出的类型必须是最近存入的类型。</a:t>
            </a:r>
            <a:r>
              <a:rPr lang="zh-CN" altLang="en-US" sz="1600" b="0" dirty="0">
                <a:latin typeface="楷体" pitchFamily="49" charset="-122"/>
                <a:ea typeface="楷体" pitchFamily="49" charset="-122"/>
              </a:rPr>
              <a:t>因此，在使用联合时，要记住当前存于联合中的类型是什么，不允许存入是一种类型，而取出是另一种类型。</a:t>
            </a:r>
            <a:endParaRPr lang="zh-CN" altLang="en-US" sz="1600" dirty="0">
              <a:latin typeface="楷体" pitchFamily="49" charset="-122"/>
              <a:ea typeface="楷体" pitchFamily="49" charset="-122"/>
            </a:endParaRPr>
          </a:p>
        </p:txBody>
      </p:sp>
      <p:sp>
        <p:nvSpPr>
          <p:cNvPr id="134146" name="页脚占位符 3"/>
          <p:cNvSpPr>
            <a:spLocks noGrp="1"/>
          </p:cNvSpPr>
          <p:nvPr>
            <p:ph type="ftr" sz="quarter" idx="11"/>
          </p:nvPr>
        </p:nvSpPr>
        <p:spPr>
          <a:noFill/>
        </p:spPr>
        <p:txBody>
          <a:bodyPr/>
          <a:lstStyle/>
          <a:p>
            <a:r>
              <a:rPr lang="en-US" altLang="zh-CN"/>
              <a:t>构造类型 – 数组和指针</a:t>
            </a:r>
          </a:p>
        </p:txBody>
      </p:sp>
      <p:sp>
        <p:nvSpPr>
          <p:cNvPr id="134147" name="灯片编号占位符 4"/>
          <p:cNvSpPr>
            <a:spLocks noGrp="1"/>
          </p:cNvSpPr>
          <p:nvPr>
            <p:ph type="sldNum" sz="quarter" idx="12"/>
          </p:nvPr>
        </p:nvSpPr>
        <p:spPr>
          <a:noFill/>
        </p:spPr>
        <p:txBody>
          <a:bodyPr/>
          <a:lstStyle/>
          <a:p>
            <a:fld id="{C03B52D5-99A8-4AB2-9F65-3BD6D0A28185}" type="slidenum">
              <a:rPr lang="en-US" altLang="zh-CN" smtClean="0"/>
              <a:pPr/>
              <a:t>148</a:t>
            </a:fld>
            <a:endParaRPr lang="en-US" altLang="zh-CN"/>
          </a:p>
        </p:txBody>
      </p:sp>
    </p:spTree>
  </p:cSld>
  <p:clrMapOvr>
    <a:masterClrMapping/>
  </p:clrMapOvr>
  <p:transition>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）（续）</a:t>
            </a:r>
          </a:p>
        </p:txBody>
      </p:sp>
      <p:sp>
        <p:nvSpPr>
          <p:cNvPr id="135173" name="Rectangle 3"/>
          <p:cNvSpPr>
            <a:spLocks noGrp="1" noChangeArrowheads="1"/>
          </p:cNvSpPr>
          <p:nvPr>
            <p:ph idx="1"/>
          </p:nvPr>
        </p:nvSpPr>
        <p:spPr/>
        <p:txBody>
          <a:bodyPr/>
          <a:lstStyle/>
          <a:p>
            <a:pPr marL="0" indent="0">
              <a:lnSpc>
                <a:spcPct val="85000"/>
              </a:lnSpc>
              <a:buNone/>
            </a:pPr>
            <a:r>
              <a:rPr lang="zh-CN" altLang="en-US" sz="2000" b="0" dirty="0">
                <a:ea typeface="宋体" pitchFamily="2" charset="-122"/>
              </a:rPr>
              <a:t>联合可以出现在结构和数组中，数组和结构也可以出现在联合中，下例是在编译中常见到的符号表：</a:t>
            </a:r>
          </a:p>
          <a:p>
            <a:pPr marL="0" indent="0">
              <a:lnSpc>
                <a:spcPct val="70000"/>
              </a:lnSpc>
              <a:buNone/>
            </a:pPr>
            <a:r>
              <a:rPr lang="zh-CN" altLang="en-US" sz="2000" b="0" dirty="0">
                <a:ea typeface="宋体" pitchFamily="2" charset="-122"/>
              </a:rPr>
              <a:t>例：</a:t>
            </a:r>
          </a:p>
          <a:p>
            <a:pPr lvl="1">
              <a:lnSpc>
                <a:spcPct val="70000"/>
              </a:lnSpc>
              <a:buFont typeface="Wingdings" pitchFamily="2" charset="2"/>
              <a:buNone/>
            </a:pPr>
            <a:r>
              <a:rPr lang="en-US" altLang="zh-CN" sz="2000" dirty="0" err="1">
                <a:ea typeface="宋体" pitchFamily="2" charset="-122"/>
              </a:rPr>
              <a:t>struct</a:t>
            </a:r>
            <a:r>
              <a:rPr lang="en-US" altLang="zh-CN" sz="2000" dirty="0">
                <a:ea typeface="宋体" pitchFamily="2" charset="-122"/>
              </a:rPr>
              <a:t> {</a:t>
            </a:r>
          </a:p>
          <a:p>
            <a:pPr marL="838200" lvl="2" indent="0">
              <a:lnSpc>
                <a:spcPct val="80000"/>
              </a:lnSpc>
              <a:buNone/>
            </a:pPr>
            <a:r>
              <a:rPr lang="en-US" altLang="zh-CN" dirty="0">
                <a:ea typeface="宋体" pitchFamily="2" charset="-122"/>
              </a:rPr>
              <a:t>char  *name;</a:t>
            </a:r>
          </a:p>
          <a:p>
            <a:pPr marL="838200" lvl="2" indent="0">
              <a:lnSpc>
                <a:spcPct val="80000"/>
              </a:lnSpc>
              <a:buNone/>
            </a:pPr>
            <a:r>
              <a:rPr lang="en-US" altLang="zh-CN" dirty="0" err="1">
                <a:ea typeface="宋体" pitchFamily="2" charset="-122"/>
              </a:rPr>
              <a:t>int</a:t>
            </a:r>
            <a:r>
              <a:rPr lang="en-US" altLang="zh-CN" dirty="0">
                <a:ea typeface="宋体" pitchFamily="2" charset="-122"/>
              </a:rPr>
              <a:t>  flags;</a:t>
            </a:r>
          </a:p>
          <a:p>
            <a:pPr marL="838200" lvl="2" indent="0">
              <a:lnSpc>
                <a:spcPct val="80000"/>
              </a:lnSpc>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utype</a:t>
            </a:r>
            <a:r>
              <a:rPr lang="en-US" altLang="zh-CN" dirty="0">
                <a:ea typeface="宋体" pitchFamily="2" charset="-122"/>
              </a:rPr>
              <a:t>;</a:t>
            </a:r>
          </a:p>
          <a:p>
            <a:pPr marL="838200" lvl="2" indent="0">
              <a:lnSpc>
                <a:spcPct val="80000"/>
              </a:lnSpc>
              <a:buNone/>
            </a:pPr>
            <a:r>
              <a:rPr lang="en-US" altLang="zh-CN" dirty="0">
                <a:ea typeface="宋体" pitchFamily="2" charset="-122"/>
              </a:rPr>
              <a:t>union {</a:t>
            </a:r>
          </a:p>
          <a:p>
            <a:pPr marL="1017588" lvl="3" indent="0">
              <a:lnSpc>
                <a:spcPct val="80000"/>
              </a:lnSpc>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ival</a:t>
            </a:r>
            <a:r>
              <a:rPr lang="en-US" altLang="zh-CN" sz="1800" dirty="0">
                <a:ea typeface="宋体" pitchFamily="2" charset="-122"/>
              </a:rPr>
              <a:t>;</a:t>
            </a:r>
          </a:p>
          <a:p>
            <a:pPr marL="1017588" lvl="3" indent="0">
              <a:lnSpc>
                <a:spcPct val="80000"/>
              </a:lnSpc>
            </a:pPr>
            <a:r>
              <a:rPr lang="en-US" altLang="zh-CN" sz="1800" dirty="0">
                <a:ea typeface="宋体" pitchFamily="2" charset="-122"/>
              </a:rPr>
              <a:t>float  </a:t>
            </a:r>
            <a:r>
              <a:rPr lang="en-US" altLang="zh-CN" sz="1800" dirty="0" err="1">
                <a:ea typeface="宋体" pitchFamily="2" charset="-122"/>
              </a:rPr>
              <a:t>fval</a:t>
            </a:r>
            <a:r>
              <a:rPr lang="en-US" altLang="zh-CN" sz="1800" dirty="0">
                <a:ea typeface="宋体" pitchFamily="2" charset="-122"/>
              </a:rPr>
              <a:t>;</a:t>
            </a:r>
          </a:p>
          <a:p>
            <a:pPr marL="1017588" lvl="3" indent="0">
              <a:lnSpc>
                <a:spcPct val="80000"/>
              </a:lnSpc>
            </a:pPr>
            <a:r>
              <a:rPr lang="en-US" altLang="zh-CN" sz="1800" dirty="0">
                <a:ea typeface="宋体" pitchFamily="2" charset="-122"/>
              </a:rPr>
              <a:t>char  *</a:t>
            </a:r>
            <a:r>
              <a:rPr lang="en-US" altLang="zh-CN" sz="1800" dirty="0" err="1">
                <a:ea typeface="宋体" pitchFamily="2" charset="-122"/>
              </a:rPr>
              <a:t>pval</a:t>
            </a:r>
            <a:r>
              <a:rPr lang="en-US" altLang="zh-CN" sz="1800" dirty="0">
                <a:ea typeface="宋体" pitchFamily="2" charset="-122"/>
              </a:rPr>
              <a:t>;</a:t>
            </a:r>
          </a:p>
          <a:p>
            <a:pPr marL="838200" lvl="2" indent="0">
              <a:lnSpc>
                <a:spcPct val="80000"/>
              </a:lnSpc>
              <a:buNone/>
            </a:pPr>
            <a:r>
              <a:rPr lang="en-US" altLang="zh-CN" dirty="0">
                <a:ea typeface="宋体" pitchFamily="2" charset="-122"/>
              </a:rPr>
              <a:t>} </a:t>
            </a:r>
            <a:r>
              <a:rPr lang="en-US" altLang="zh-CN" dirty="0" err="1">
                <a:ea typeface="宋体" pitchFamily="2" charset="-122"/>
              </a:rPr>
              <a:t>uval</a:t>
            </a:r>
            <a:r>
              <a:rPr lang="en-US" altLang="zh-CN" dirty="0">
                <a:ea typeface="宋体" pitchFamily="2" charset="-122"/>
              </a:rPr>
              <a:t>;</a:t>
            </a:r>
          </a:p>
          <a:p>
            <a:pPr lvl="1">
              <a:lnSpc>
                <a:spcPct val="70000"/>
              </a:lnSpc>
              <a:buFont typeface="Wingdings" pitchFamily="2" charset="2"/>
              <a:buNone/>
            </a:pPr>
            <a:r>
              <a:rPr lang="en-US" altLang="zh-CN" sz="2000" dirty="0">
                <a:ea typeface="宋体" pitchFamily="2" charset="-122"/>
              </a:rPr>
              <a:t>}  </a:t>
            </a:r>
            <a:r>
              <a:rPr lang="en-US" altLang="zh-CN" sz="2000" dirty="0" err="1">
                <a:ea typeface="宋体" pitchFamily="2" charset="-122"/>
              </a:rPr>
              <a:t>symtab</a:t>
            </a:r>
            <a:r>
              <a:rPr lang="en-US" altLang="zh-CN" sz="2000" dirty="0">
                <a:ea typeface="宋体" pitchFamily="2" charset="-122"/>
              </a:rPr>
              <a:t>[NSYM];</a:t>
            </a:r>
          </a:p>
          <a:p>
            <a:pPr marL="0" indent="0">
              <a:lnSpc>
                <a:spcPct val="70000"/>
              </a:lnSpc>
              <a:buNone/>
            </a:pPr>
            <a:r>
              <a:rPr lang="zh-CN" altLang="en-US" sz="2000" b="0" dirty="0">
                <a:ea typeface="宋体" pitchFamily="2" charset="-122"/>
              </a:rPr>
              <a:t>使用：</a:t>
            </a:r>
            <a:r>
              <a:rPr lang="en-US" altLang="zh-CN" sz="2000" b="0" dirty="0" err="1">
                <a:ea typeface="宋体" pitchFamily="2" charset="-122"/>
              </a:rPr>
              <a:t>symtab</a:t>
            </a:r>
            <a:r>
              <a:rPr lang="en-US" altLang="zh-CN" sz="2000" b="0" dirty="0">
                <a:ea typeface="宋体" pitchFamily="2" charset="-122"/>
              </a:rPr>
              <a:t>[</a:t>
            </a:r>
            <a:r>
              <a:rPr lang="en-US" altLang="zh-CN" sz="2000" b="0" dirty="0" err="1">
                <a:ea typeface="宋体" pitchFamily="2" charset="-122"/>
              </a:rPr>
              <a:t>i</a:t>
            </a:r>
            <a:r>
              <a:rPr lang="en-US" altLang="zh-CN" sz="2000" b="0" dirty="0">
                <a:ea typeface="宋体" pitchFamily="2" charset="-122"/>
              </a:rPr>
              <a:t>].</a:t>
            </a:r>
            <a:r>
              <a:rPr lang="en-US" altLang="zh-CN" sz="2000" b="0" dirty="0" err="1">
                <a:ea typeface="宋体" pitchFamily="2" charset="-122"/>
              </a:rPr>
              <a:t>uval.ival</a:t>
            </a:r>
            <a:endParaRPr lang="en-US" altLang="zh-CN" sz="2000" b="0" dirty="0">
              <a:ea typeface="宋体" pitchFamily="2" charset="-122"/>
            </a:endParaRPr>
          </a:p>
        </p:txBody>
      </p:sp>
      <p:sp>
        <p:nvSpPr>
          <p:cNvPr id="135170" name="页脚占位符 3"/>
          <p:cNvSpPr>
            <a:spLocks noGrp="1"/>
          </p:cNvSpPr>
          <p:nvPr>
            <p:ph type="ftr" sz="quarter" idx="11"/>
          </p:nvPr>
        </p:nvSpPr>
        <p:spPr>
          <a:noFill/>
        </p:spPr>
        <p:txBody>
          <a:bodyPr/>
          <a:lstStyle/>
          <a:p>
            <a:r>
              <a:rPr lang="en-US" altLang="zh-CN"/>
              <a:t>构造类型 – 数组和指针</a:t>
            </a:r>
          </a:p>
        </p:txBody>
      </p:sp>
      <p:sp>
        <p:nvSpPr>
          <p:cNvPr id="135171" name="灯片编号占位符 4"/>
          <p:cNvSpPr>
            <a:spLocks noGrp="1"/>
          </p:cNvSpPr>
          <p:nvPr>
            <p:ph type="sldNum" sz="quarter" idx="12"/>
          </p:nvPr>
        </p:nvSpPr>
        <p:spPr>
          <a:noFill/>
        </p:spPr>
        <p:txBody>
          <a:bodyPr/>
          <a:lstStyle/>
          <a:p>
            <a:fld id="{75D70590-6F3F-43EC-9B79-E9FBD3B397FD}" type="slidenum">
              <a:rPr lang="en-US" altLang="zh-CN" smtClean="0"/>
              <a:pPr/>
              <a:t>149</a:t>
            </a:fld>
            <a:endParaRPr lang="en-US" altLang="zh-CN"/>
          </a:p>
        </p:txBody>
      </p:sp>
      <p:graphicFrame>
        <p:nvGraphicFramePr>
          <p:cNvPr id="7" name="表格 6"/>
          <p:cNvGraphicFramePr>
            <a:graphicFrameLocks noGrp="1"/>
          </p:cNvGraphicFramePr>
          <p:nvPr/>
        </p:nvGraphicFramePr>
        <p:xfrm>
          <a:off x="5591944" y="4365104"/>
          <a:ext cx="5076056" cy="1854200"/>
        </p:xfrm>
        <a:graphic>
          <a:graphicData uri="http://schemas.openxmlformats.org/drawingml/2006/table">
            <a:tbl>
              <a:tblPr firstRow="1" bandRow="1">
                <a:tableStyleId>{5940675A-B579-460E-94D1-54222C63F5DA}</a:tableStyleId>
              </a:tblPr>
              <a:tblGrid>
                <a:gridCol w="1269014">
                  <a:extLst>
                    <a:ext uri="{9D8B030D-6E8A-4147-A177-3AD203B41FA5}">
                      <a16:colId xmlns:a16="http://schemas.microsoft.com/office/drawing/2014/main" val="20000"/>
                    </a:ext>
                  </a:extLst>
                </a:gridCol>
                <a:gridCol w="1269014">
                  <a:extLst>
                    <a:ext uri="{9D8B030D-6E8A-4147-A177-3AD203B41FA5}">
                      <a16:colId xmlns:a16="http://schemas.microsoft.com/office/drawing/2014/main" val="20001"/>
                    </a:ext>
                  </a:extLst>
                </a:gridCol>
                <a:gridCol w="1269014">
                  <a:extLst>
                    <a:ext uri="{9D8B030D-6E8A-4147-A177-3AD203B41FA5}">
                      <a16:colId xmlns:a16="http://schemas.microsoft.com/office/drawing/2014/main" val="20002"/>
                    </a:ext>
                  </a:extLst>
                </a:gridCol>
                <a:gridCol w="1269014">
                  <a:extLst>
                    <a:ext uri="{9D8B030D-6E8A-4147-A177-3AD203B41FA5}">
                      <a16:colId xmlns:a16="http://schemas.microsoft.com/office/drawing/2014/main" val="20003"/>
                    </a:ext>
                  </a:extLst>
                </a:gridCol>
              </a:tblGrid>
              <a:tr h="370840">
                <a:tc>
                  <a:txBody>
                    <a:bodyPr/>
                    <a:lstStyle/>
                    <a:p>
                      <a:pPr algn="ctr"/>
                      <a:r>
                        <a:rPr lang="en-US" altLang="zh-CN" b="1" dirty="0"/>
                        <a:t>Name</a:t>
                      </a:r>
                      <a:endParaRPr lang="zh-CN" altLang="en-US" b="1" dirty="0"/>
                    </a:p>
                  </a:txBody>
                  <a:tcPr/>
                </a:tc>
                <a:tc>
                  <a:txBody>
                    <a:bodyPr/>
                    <a:lstStyle/>
                    <a:p>
                      <a:pPr algn="ctr"/>
                      <a:r>
                        <a:rPr lang="en-US" altLang="zh-CN" b="1" dirty="0"/>
                        <a:t>Flags</a:t>
                      </a:r>
                      <a:endParaRPr lang="zh-CN" altLang="en-US" b="1" dirty="0"/>
                    </a:p>
                  </a:txBody>
                  <a:tcPr/>
                </a:tc>
                <a:tc>
                  <a:txBody>
                    <a:bodyPr/>
                    <a:lstStyle/>
                    <a:p>
                      <a:pPr algn="ctr"/>
                      <a:r>
                        <a:rPr lang="en-US" altLang="zh-CN" b="1" dirty="0"/>
                        <a:t>Type</a:t>
                      </a:r>
                      <a:endParaRPr lang="zh-CN" altLang="en-US" b="1" dirty="0"/>
                    </a:p>
                  </a:txBody>
                  <a:tcPr/>
                </a:tc>
                <a:tc>
                  <a:txBody>
                    <a:bodyPr/>
                    <a:lstStyle/>
                    <a:p>
                      <a:pPr algn="ctr"/>
                      <a:r>
                        <a:rPr lang="en-US" altLang="zh-CN" b="1" dirty="0"/>
                        <a:t>Value</a:t>
                      </a:r>
                      <a:endParaRPr lang="zh-CN" altLang="en-US" b="1" dirty="0"/>
                    </a:p>
                  </a:txBody>
                  <a:tcPr/>
                </a:tc>
                <a:extLst>
                  <a:ext uri="{0D108BD9-81ED-4DB2-BD59-A6C34878D82A}">
                    <a16:rowId xmlns:a16="http://schemas.microsoft.com/office/drawing/2014/main" val="10000"/>
                  </a:ext>
                </a:extLst>
              </a:tr>
              <a:tr h="370840">
                <a:tc>
                  <a:txBody>
                    <a:bodyPr/>
                    <a:lstStyle/>
                    <a:p>
                      <a:pPr algn="ctr"/>
                      <a:r>
                        <a:rPr lang="en-US" altLang="zh-CN" dirty="0"/>
                        <a:t>n</a:t>
                      </a:r>
                      <a:endParaRPr lang="zh-CN" altLang="en-US" dirty="0"/>
                    </a:p>
                  </a:txBody>
                  <a:tcPr/>
                </a:tc>
                <a:tc>
                  <a:txBody>
                    <a:bodyPr/>
                    <a:lstStyle/>
                    <a:p>
                      <a:pPr algn="ctr"/>
                      <a:endParaRPr lang="zh-CN" altLang="en-US" dirty="0"/>
                    </a:p>
                  </a:txBody>
                  <a:tcPr/>
                </a:tc>
                <a:tc>
                  <a:txBody>
                    <a:bodyPr/>
                    <a:lstStyle/>
                    <a:p>
                      <a:pPr algn="ctr"/>
                      <a:r>
                        <a:rPr lang="en-US" altLang="zh-CN" dirty="0"/>
                        <a:t>INT</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pi</a:t>
                      </a:r>
                      <a:endParaRPr lang="zh-CN" altLang="en-US" dirty="0"/>
                    </a:p>
                  </a:txBody>
                  <a:tcPr/>
                </a:tc>
                <a:tc>
                  <a:txBody>
                    <a:bodyPr/>
                    <a:lstStyle/>
                    <a:p>
                      <a:pPr algn="ctr"/>
                      <a:endParaRPr lang="zh-CN" altLang="en-US" dirty="0"/>
                    </a:p>
                  </a:txBody>
                  <a:tcPr/>
                </a:tc>
                <a:tc>
                  <a:txBody>
                    <a:bodyPr/>
                    <a:lstStyle/>
                    <a:p>
                      <a:pPr algn="ctr"/>
                      <a:r>
                        <a:rPr lang="en-US" altLang="zh-CN" dirty="0"/>
                        <a:t>DOUBLE</a:t>
                      </a:r>
                      <a:endParaRPr lang="zh-CN" altLang="en-US" dirty="0"/>
                    </a:p>
                  </a:txBody>
                  <a:tcPr/>
                </a:tc>
                <a:tc>
                  <a:txBody>
                    <a:bodyPr/>
                    <a:lstStyle/>
                    <a:p>
                      <a:pPr algn="ctr"/>
                      <a:r>
                        <a:rPr lang="en-US" altLang="zh-CN" dirty="0"/>
                        <a:t>3.14159</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c</a:t>
                      </a:r>
                      <a:endParaRPr lang="zh-CN" altLang="en-US" dirty="0"/>
                    </a:p>
                  </a:txBody>
                  <a:tcPr/>
                </a:tc>
                <a:tc>
                  <a:txBody>
                    <a:bodyPr/>
                    <a:lstStyle/>
                    <a:p>
                      <a:pPr algn="ctr"/>
                      <a:endParaRPr lang="zh-CN" altLang="en-US" dirty="0"/>
                    </a:p>
                  </a:txBody>
                  <a:tcPr/>
                </a:tc>
                <a:tc>
                  <a:txBody>
                    <a:bodyPr/>
                    <a:lstStyle/>
                    <a:p>
                      <a:pPr algn="ctr"/>
                      <a:r>
                        <a:rPr lang="en-US" altLang="zh-CN" dirty="0"/>
                        <a:t>CHAR</a:t>
                      </a:r>
                      <a:endParaRPr lang="zh-CN" altLang="en-US" dirty="0"/>
                    </a:p>
                  </a:txBody>
                  <a:tcPr/>
                </a:tc>
                <a:tc>
                  <a:txBody>
                    <a:bodyPr/>
                    <a:lstStyle/>
                    <a:p>
                      <a:pPr algn="ctr"/>
                      <a:r>
                        <a:rPr lang="en-US" altLang="zh-CN" dirty="0"/>
                        <a:t>‘a’</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7392145" y="6309320"/>
            <a:ext cx="800219" cy="338554"/>
          </a:xfrm>
          <a:prstGeom prst="rect">
            <a:avLst/>
          </a:prstGeom>
          <a:noFill/>
        </p:spPr>
        <p:txBody>
          <a:bodyPr wrap="none" rtlCol="0">
            <a:spAutoFit/>
          </a:bodyPr>
          <a:lstStyle/>
          <a:p>
            <a:r>
              <a:rPr lang="zh-CN" altLang="en-US" sz="1600" b="0" dirty="0"/>
              <a:t>符号表</a:t>
            </a:r>
          </a:p>
        </p:txBody>
      </p:sp>
      <p:sp>
        <p:nvSpPr>
          <p:cNvPr id="9" name="TextBox 8"/>
          <p:cNvSpPr txBox="1"/>
          <p:nvPr/>
        </p:nvSpPr>
        <p:spPr>
          <a:xfrm>
            <a:off x="5663952" y="2276872"/>
            <a:ext cx="4824536" cy="1815882"/>
          </a:xfrm>
          <a:prstGeom prst="rect">
            <a:avLst/>
          </a:prstGeom>
          <a:noFill/>
        </p:spPr>
        <p:txBody>
          <a:bodyPr wrap="square" rtlCol="0">
            <a:spAutoFit/>
          </a:bodyPr>
          <a:lstStyle/>
          <a:p>
            <a:r>
              <a:rPr lang="en-US" altLang="zh-CN" sz="1600" b="0" dirty="0" err="1"/>
              <a:t>int</a:t>
            </a:r>
            <a:r>
              <a:rPr lang="en-US" altLang="zh-CN" sz="1600" b="0" dirty="0"/>
              <a:t> main()</a:t>
            </a:r>
          </a:p>
          <a:p>
            <a:r>
              <a:rPr lang="en-US" altLang="zh-CN" sz="1600" b="0" dirty="0"/>
              <a:t>{</a:t>
            </a:r>
          </a:p>
          <a:p>
            <a:r>
              <a:rPr lang="en-US" altLang="zh-CN" sz="1600" b="0" dirty="0"/>
              <a:t>    </a:t>
            </a:r>
            <a:r>
              <a:rPr lang="en-US" altLang="zh-CN" sz="1600" b="0" dirty="0" err="1"/>
              <a:t>int</a:t>
            </a:r>
            <a:r>
              <a:rPr lang="en-US" altLang="zh-CN" sz="1600" b="0" dirty="0"/>
              <a:t> n=5;</a:t>
            </a:r>
          </a:p>
          <a:p>
            <a:r>
              <a:rPr lang="en-US" altLang="zh-CN" sz="1600" b="0" dirty="0"/>
              <a:t>    char c=‘a’;</a:t>
            </a:r>
          </a:p>
          <a:p>
            <a:r>
              <a:rPr lang="en-US" altLang="zh-CN" sz="1600" b="0" dirty="0"/>
              <a:t>    double pi = 3.14159;</a:t>
            </a:r>
          </a:p>
          <a:p>
            <a:r>
              <a:rPr lang="en-US" altLang="zh-CN" sz="1600" b="0" dirty="0"/>
              <a:t>    …</a:t>
            </a:r>
          </a:p>
          <a:p>
            <a:r>
              <a:rPr lang="en-US" altLang="zh-CN" sz="1600" b="0" dirty="0"/>
              <a:t>}</a:t>
            </a:r>
            <a:endParaRPr lang="zh-CN" altLang="en-US" sz="1600" b="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zh-CN" altLang="en-US">
                <a:ea typeface="宋体" pitchFamily="2" charset="-122"/>
              </a:rPr>
              <a:t>问题</a:t>
            </a:r>
            <a:r>
              <a:rPr lang="en-US" altLang="zh-CN">
                <a:ea typeface="宋体" pitchFamily="2" charset="-122"/>
              </a:rPr>
              <a:t>2.5</a:t>
            </a:r>
            <a:r>
              <a:rPr lang="zh-CN" altLang="en-US">
                <a:ea typeface="宋体" pitchFamily="2" charset="-122"/>
              </a:rPr>
              <a:t>：代码实现</a:t>
            </a:r>
          </a:p>
        </p:txBody>
      </p:sp>
      <p:sp>
        <p:nvSpPr>
          <p:cNvPr id="49157" name="Rectangle 3"/>
          <p:cNvSpPr>
            <a:spLocks noGrp="1" noChangeArrowheads="1"/>
          </p:cNvSpPr>
          <p:nvPr>
            <p:ph idx="1"/>
          </p:nvPr>
        </p:nvSpPr>
        <p:spPr>
          <a:xfrm>
            <a:off x="1199456" y="1484314"/>
            <a:ext cx="8473182" cy="4556125"/>
          </a:xfrm>
        </p:spPr>
        <p:txBody>
          <a:bodyPr/>
          <a:lstStyle/>
          <a:p>
            <a:pPr>
              <a:buFont typeface="Wingdings" pitchFamily="2" charset="2"/>
              <a:buNone/>
            </a:pPr>
            <a:r>
              <a:rPr lang="en-US" altLang="zh-CN" sz="2000" b="0" dirty="0">
                <a:ea typeface="宋体" pitchFamily="2" charset="-122"/>
              </a:rPr>
              <a:t>void  reverse(char s[ ])</a:t>
            </a:r>
          </a:p>
          <a:p>
            <a:pPr>
              <a:buFont typeface="Wingdings" pitchFamily="2" charset="2"/>
              <a:buNone/>
            </a:pPr>
            <a:r>
              <a:rPr lang="en-US" altLang="zh-CN" sz="2000" b="0" dirty="0">
                <a:ea typeface="宋体" pitchFamily="2" charset="-122"/>
              </a:rPr>
              <a:t>{</a:t>
            </a:r>
          </a:p>
          <a:p>
            <a:pPr lvl="1">
              <a:buFont typeface="Wingdings" pitchFamily="2" charset="2"/>
              <a:buNone/>
            </a:pPr>
            <a:r>
              <a:rPr lang="en-US" altLang="zh-CN" sz="2000" dirty="0" err="1">
                <a:latin typeface="+mn-lt"/>
                <a:ea typeface="宋体" pitchFamily="2" charset="-122"/>
              </a:rPr>
              <a:t>int</a:t>
            </a:r>
            <a:r>
              <a:rPr lang="en-US" altLang="zh-CN" sz="2000" dirty="0">
                <a:latin typeface="+mn-lt"/>
                <a:ea typeface="宋体" pitchFamily="2" charset="-122"/>
              </a:rPr>
              <a:t> c, </a:t>
            </a:r>
            <a:r>
              <a:rPr lang="en-US" altLang="zh-CN" sz="2000" dirty="0" err="1">
                <a:latin typeface="+mn-lt"/>
                <a:ea typeface="宋体" pitchFamily="2" charset="-122"/>
              </a:rPr>
              <a:t>i</a:t>
            </a:r>
            <a:r>
              <a:rPr lang="en-US" altLang="zh-CN" sz="2000" dirty="0">
                <a:latin typeface="+mn-lt"/>
                <a:ea typeface="宋体" pitchFamily="2" charset="-122"/>
              </a:rPr>
              <a:t>, j;</a:t>
            </a:r>
          </a:p>
          <a:p>
            <a:pPr lvl="1">
              <a:buFont typeface="Wingdings" pitchFamily="2" charset="2"/>
              <a:buNone/>
            </a:pPr>
            <a:r>
              <a:rPr lang="en-US" altLang="zh-CN" sz="2000" dirty="0">
                <a:latin typeface="+mn-lt"/>
                <a:ea typeface="宋体" pitchFamily="2" charset="-122"/>
              </a:rPr>
              <a:t>for(</a:t>
            </a:r>
            <a:r>
              <a:rPr lang="en-US" altLang="zh-CN" sz="2000" dirty="0" err="1">
                <a:latin typeface="+mn-lt"/>
                <a:ea typeface="宋体" pitchFamily="2" charset="-122"/>
              </a:rPr>
              <a:t>i</a:t>
            </a:r>
            <a:r>
              <a:rPr lang="en-US" altLang="zh-CN" sz="2000" dirty="0">
                <a:latin typeface="+mn-lt"/>
                <a:ea typeface="宋体" pitchFamily="2" charset="-122"/>
              </a:rPr>
              <a:t>=0, j=</a:t>
            </a:r>
            <a:r>
              <a:rPr lang="en-US" altLang="zh-CN" sz="2000" dirty="0" err="1">
                <a:latin typeface="+mn-lt"/>
                <a:ea typeface="宋体" pitchFamily="2" charset="-122"/>
              </a:rPr>
              <a:t>strlen</a:t>
            </a:r>
            <a:r>
              <a:rPr lang="en-US" altLang="zh-CN" sz="2000" dirty="0">
                <a:latin typeface="+mn-lt"/>
                <a:ea typeface="宋体" pitchFamily="2" charset="-122"/>
              </a:rPr>
              <a:t>(s)-1; </a:t>
            </a:r>
            <a:r>
              <a:rPr lang="en-US" altLang="zh-CN" sz="2000" dirty="0" err="1">
                <a:latin typeface="+mn-lt"/>
                <a:ea typeface="宋体" pitchFamily="2" charset="-122"/>
              </a:rPr>
              <a:t>i</a:t>
            </a:r>
            <a:r>
              <a:rPr lang="en-US" altLang="zh-CN" sz="2000" dirty="0">
                <a:latin typeface="+mn-lt"/>
                <a:ea typeface="宋体" pitchFamily="2" charset="-122"/>
              </a:rPr>
              <a:t> &lt; j ; </a:t>
            </a:r>
            <a:r>
              <a:rPr lang="en-US" altLang="zh-CN" sz="2000" dirty="0" err="1">
                <a:latin typeface="+mn-lt"/>
                <a:ea typeface="宋体" pitchFamily="2" charset="-122"/>
              </a:rPr>
              <a:t>i</a:t>
            </a:r>
            <a:r>
              <a:rPr lang="en-US" altLang="zh-CN" sz="2000" dirty="0">
                <a:latin typeface="+mn-lt"/>
                <a:ea typeface="宋体" pitchFamily="2" charset="-122"/>
              </a:rPr>
              <a:t>++,j--){</a:t>
            </a:r>
          </a:p>
          <a:p>
            <a:pPr lvl="2" indent="0">
              <a:buNone/>
            </a:pPr>
            <a:r>
              <a:rPr lang="en-US" altLang="zh-CN" dirty="0">
                <a:latin typeface="+mn-lt"/>
                <a:ea typeface="宋体" pitchFamily="2" charset="-122"/>
              </a:rPr>
              <a:t>c = s[</a:t>
            </a:r>
            <a:r>
              <a:rPr lang="en-US" altLang="zh-CN" dirty="0" err="1">
                <a:latin typeface="+mn-lt"/>
                <a:ea typeface="宋体" pitchFamily="2" charset="-122"/>
              </a:rPr>
              <a:t>i</a:t>
            </a:r>
            <a:r>
              <a:rPr lang="en-US" altLang="zh-CN" dirty="0">
                <a:latin typeface="+mn-lt"/>
                <a:ea typeface="宋体" pitchFamily="2" charset="-122"/>
              </a:rPr>
              <a:t>];</a:t>
            </a:r>
          </a:p>
          <a:p>
            <a:pPr lvl="2" indent="0">
              <a:buNone/>
            </a:pPr>
            <a:r>
              <a:rPr lang="en-US" altLang="zh-CN" dirty="0">
                <a:latin typeface="+mn-lt"/>
                <a:ea typeface="宋体" pitchFamily="2" charset="-122"/>
              </a:rPr>
              <a:t>s[</a:t>
            </a:r>
            <a:r>
              <a:rPr lang="en-US" altLang="zh-CN" dirty="0" err="1">
                <a:latin typeface="+mn-lt"/>
                <a:ea typeface="宋体" pitchFamily="2" charset="-122"/>
              </a:rPr>
              <a:t>i</a:t>
            </a:r>
            <a:r>
              <a:rPr lang="en-US" altLang="zh-CN" dirty="0">
                <a:latin typeface="+mn-lt"/>
                <a:ea typeface="宋体" pitchFamily="2" charset="-122"/>
              </a:rPr>
              <a:t>] = s[j];</a:t>
            </a:r>
          </a:p>
          <a:p>
            <a:pPr lvl="2" indent="0">
              <a:buNone/>
            </a:pPr>
            <a:r>
              <a:rPr lang="en-US" altLang="zh-CN" dirty="0">
                <a:latin typeface="+mn-lt"/>
                <a:ea typeface="宋体" pitchFamily="2" charset="-122"/>
              </a:rPr>
              <a:t>s[j] = c;</a:t>
            </a:r>
          </a:p>
          <a:p>
            <a:pPr lvl="1">
              <a:buFont typeface="Wingdings" pitchFamily="2" charset="2"/>
              <a:buNone/>
            </a:pPr>
            <a:r>
              <a:rPr lang="en-US" altLang="zh-CN" sz="2000" dirty="0">
                <a:latin typeface="+mn-lt"/>
                <a:ea typeface="宋体" pitchFamily="2" charset="-122"/>
              </a:rPr>
              <a:t>}</a:t>
            </a:r>
          </a:p>
          <a:p>
            <a:pPr>
              <a:buFont typeface="Wingdings" pitchFamily="2" charset="2"/>
              <a:buNone/>
            </a:pPr>
            <a:r>
              <a:rPr lang="en-US" altLang="zh-CN" sz="2000" b="0" dirty="0">
                <a:ea typeface="宋体" pitchFamily="2" charset="-122"/>
              </a:rPr>
              <a:t>}</a:t>
            </a:r>
          </a:p>
          <a:p>
            <a:pPr>
              <a:buFont typeface="Wingdings" pitchFamily="2" charset="2"/>
              <a:buNone/>
            </a:pPr>
            <a:r>
              <a:rPr lang="en-US" altLang="zh-CN" sz="2000" b="0" dirty="0">
                <a:ea typeface="宋体" pitchFamily="2" charset="-122"/>
              </a:rPr>
              <a:t> </a:t>
            </a:r>
            <a:endParaRPr lang="en-US" altLang="zh-CN" sz="2000" dirty="0">
              <a:ea typeface="宋体" pitchFamily="2" charset="-122"/>
            </a:endParaRPr>
          </a:p>
        </p:txBody>
      </p:sp>
      <p:sp>
        <p:nvSpPr>
          <p:cNvPr id="49154" name="页脚占位符 3"/>
          <p:cNvSpPr>
            <a:spLocks noGrp="1"/>
          </p:cNvSpPr>
          <p:nvPr>
            <p:ph type="ftr" sz="quarter" idx="11"/>
          </p:nvPr>
        </p:nvSpPr>
        <p:spPr>
          <a:noFill/>
        </p:spPr>
        <p:txBody>
          <a:bodyPr/>
          <a:lstStyle/>
          <a:p>
            <a:r>
              <a:rPr lang="en-US" altLang="zh-CN"/>
              <a:t>C程序设计基础(二)</a:t>
            </a:r>
          </a:p>
        </p:txBody>
      </p:sp>
      <p:sp>
        <p:nvSpPr>
          <p:cNvPr id="49155" name="灯片编号占位符 4"/>
          <p:cNvSpPr>
            <a:spLocks noGrp="1"/>
          </p:cNvSpPr>
          <p:nvPr>
            <p:ph type="sldNum" sz="quarter" idx="12"/>
          </p:nvPr>
        </p:nvSpPr>
        <p:spPr>
          <a:noFill/>
        </p:spPr>
        <p:txBody>
          <a:bodyPr/>
          <a:lstStyle/>
          <a:p>
            <a:fld id="{AADAE83E-623C-4415-AF4A-978248DF9BF5}" type="slidenum">
              <a:rPr lang="en-US" altLang="zh-CN" smtClean="0"/>
              <a:pPr/>
              <a:t>15</a:t>
            </a:fld>
            <a:endParaRPr lang="en-US" altLang="zh-CN"/>
          </a:p>
        </p:txBody>
      </p:sp>
      <p:sp>
        <p:nvSpPr>
          <p:cNvPr id="166916" name="Text Box 4"/>
          <p:cNvSpPr txBox="1">
            <a:spLocks noChangeArrowheads="1"/>
          </p:cNvSpPr>
          <p:nvPr/>
        </p:nvSpPr>
        <p:spPr bwMode="auto">
          <a:xfrm>
            <a:off x="6096000" y="3465457"/>
            <a:ext cx="3352800" cy="2682875"/>
          </a:xfrm>
          <a:prstGeom prst="rect">
            <a:avLst/>
          </a:prstGeom>
          <a:noFill/>
          <a:ln w="12700" cap="sq">
            <a:noFill/>
            <a:miter lim="800000"/>
            <a:headEnd type="none" w="sm" len="sm"/>
            <a:tailEnd type="none" w="sm" len="sm"/>
          </a:ln>
        </p:spPr>
        <p:txBody>
          <a:bodyPr>
            <a:spAutoFit/>
          </a:bodyPr>
          <a:lstStyle/>
          <a:p>
            <a:pPr algn="just">
              <a:spcBef>
                <a:spcPct val="50000"/>
              </a:spcBef>
            </a:pPr>
            <a:r>
              <a:rPr lang="en-US" altLang="zh-CN" b="0" dirty="0">
                <a:latin typeface="Times New Roman" pitchFamily="18" charset="0"/>
              </a:rPr>
              <a:t>int </a:t>
            </a:r>
            <a:r>
              <a:rPr lang="en-US" altLang="zh-CN" b="0" dirty="0" err="1">
                <a:latin typeface="Times New Roman" pitchFamily="18" charset="0"/>
              </a:rPr>
              <a:t>strlen</a:t>
            </a:r>
            <a:r>
              <a:rPr lang="en-US" altLang="zh-CN" b="0" dirty="0">
                <a:latin typeface="Times New Roman" pitchFamily="18" charset="0"/>
              </a:rPr>
              <a:t>(char s[ ])</a:t>
            </a:r>
          </a:p>
          <a:p>
            <a:pPr algn="just">
              <a:spcBef>
                <a:spcPct val="50000"/>
              </a:spcBef>
            </a:pPr>
            <a:r>
              <a:rPr lang="en-US" altLang="zh-CN" b="0" dirty="0">
                <a:latin typeface="Times New Roman" pitchFamily="18" charset="0"/>
              </a:rPr>
              <a:t>{</a:t>
            </a:r>
          </a:p>
          <a:p>
            <a:pPr lvl="1" algn="just">
              <a:spcBef>
                <a:spcPct val="50000"/>
              </a:spcBef>
            </a:pPr>
            <a:r>
              <a:rPr lang="en-US" altLang="zh-CN" b="0" dirty="0">
                <a:latin typeface="Times New Roman" pitchFamily="18" charset="0"/>
              </a:rPr>
              <a:t>int </a:t>
            </a:r>
            <a:r>
              <a:rPr lang="en-US" altLang="zh-CN" b="0" dirty="0" err="1">
                <a:latin typeface="Times New Roman" pitchFamily="18" charset="0"/>
              </a:rPr>
              <a:t>i</a:t>
            </a:r>
            <a:r>
              <a:rPr lang="en-US" altLang="zh-CN" b="0" dirty="0">
                <a:latin typeface="Times New Roman" pitchFamily="18" charset="0"/>
              </a:rPr>
              <a:t>=0;</a:t>
            </a:r>
          </a:p>
          <a:p>
            <a:pPr lvl="1" algn="just">
              <a:spcBef>
                <a:spcPct val="50000"/>
              </a:spcBef>
            </a:pPr>
            <a:r>
              <a:rPr lang="en-US" altLang="zh-CN" b="0" dirty="0">
                <a:latin typeface="Times New Roman" pitchFamily="18" charset="0"/>
              </a:rPr>
              <a:t>while(s[</a:t>
            </a:r>
            <a:r>
              <a:rPr lang="en-US" altLang="zh-CN" b="0" dirty="0" err="1">
                <a:latin typeface="Times New Roman" pitchFamily="18" charset="0"/>
              </a:rPr>
              <a:t>i</a:t>
            </a:r>
            <a:r>
              <a:rPr lang="en-US" altLang="zh-CN" b="0" dirty="0">
                <a:latin typeface="Times New Roman" pitchFamily="18" charset="0"/>
              </a:rPr>
              <a:t>] != ‘\0’) ++</a:t>
            </a:r>
            <a:r>
              <a:rPr lang="en-US" altLang="zh-CN" b="0" dirty="0" err="1">
                <a:latin typeface="Times New Roman" pitchFamily="18" charset="0"/>
              </a:rPr>
              <a:t>i</a:t>
            </a:r>
            <a:r>
              <a:rPr lang="en-US" altLang="zh-CN" b="0" dirty="0">
                <a:latin typeface="Times New Roman" pitchFamily="18" charset="0"/>
              </a:rPr>
              <a:t>;</a:t>
            </a:r>
          </a:p>
          <a:p>
            <a:pPr lvl="1" algn="just">
              <a:spcBef>
                <a:spcPct val="50000"/>
              </a:spcBef>
            </a:pPr>
            <a:r>
              <a:rPr lang="en-US" altLang="zh-CN" b="0" dirty="0">
                <a:latin typeface="Times New Roman" pitchFamily="18" charset="0"/>
              </a:rPr>
              <a:t>return (</a:t>
            </a:r>
            <a:r>
              <a:rPr lang="en-US" altLang="zh-CN" b="0" dirty="0" err="1">
                <a:latin typeface="Times New Roman" pitchFamily="18" charset="0"/>
              </a:rPr>
              <a:t>i</a:t>
            </a:r>
            <a:r>
              <a:rPr lang="en-US" altLang="zh-CN" b="0" dirty="0">
                <a:latin typeface="Times New Roman" pitchFamily="18" charset="0"/>
              </a:rPr>
              <a:t>);</a:t>
            </a:r>
          </a:p>
          <a:p>
            <a:pPr algn="just">
              <a:spcBef>
                <a:spcPct val="50000"/>
              </a:spcBef>
            </a:pPr>
            <a:r>
              <a:rPr lang="en-US" altLang="zh-CN" b="0" dirty="0">
                <a:latin typeface="Times New Roman" pitchFamily="18" charset="0"/>
              </a:rPr>
              <a:t>}</a:t>
            </a:r>
            <a:endParaRPr lang="en-US" altLang="zh-CN" sz="2800" b="0" dirty="0">
              <a:latin typeface="Times New Roman" pitchFamily="18" charset="0"/>
            </a:endParaRPr>
          </a:p>
        </p:txBody>
      </p:sp>
      <p:sp>
        <p:nvSpPr>
          <p:cNvPr id="166920" name="Text Box 8"/>
          <p:cNvSpPr txBox="1">
            <a:spLocks noChangeArrowheads="1"/>
          </p:cNvSpPr>
          <p:nvPr/>
        </p:nvSpPr>
        <p:spPr bwMode="auto">
          <a:xfrm>
            <a:off x="8889509" y="37984"/>
            <a:ext cx="2483768" cy="3530600"/>
          </a:xfrm>
          <a:prstGeom prst="rect">
            <a:avLst/>
          </a:prstGeom>
          <a:solidFill>
            <a:schemeClr val="accent1"/>
          </a:solidFill>
          <a:ln w="9525">
            <a:noFill/>
            <a:miter lim="800000"/>
            <a:headEnd/>
            <a:tailEnd/>
          </a:ln>
        </p:spPr>
        <p:txBody>
          <a:bodyPr wrap="square">
            <a:spAutoFit/>
          </a:bodyPr>
          <a:lstStyle/>
          <a:p>
            <a:pPr>
              <a:lnSpc>
                <a:spcPct val="80000"/>
              </a:lnSpc>
              <a:spcBef>
                <a:spcPct val="50000"/>
              </a:spcBef>
            </a:pPr>
            <a:r>
              <a:rPr lang="en-US" altLang="zh-CN" sz="1600" b="0" dirty="0"/>
              <a:t>#include &lt;</a:t>
            </a:r>
            <a:r>
              <a:rPr lang="en-US" altLang="zh-CN" sz="1600" b="0" dirty="0" err="1"/>
              <a:t>stdio.h</a:t>
            </a:r>
            <a:r>
              <a:rPr lang="en-US" altLang="zh-CN" sz="1600" b="0" dirty="0"/>
              <a:t>&gt;</a:t>
            </a:r>
          </a:p>
          <a:p>
            <a:pPr>
              <a:lnSpc>
                <a:spcPct val="80000"/>
              </a:lnSpc>
              <a:spcBef>
                <a:spcPct val="50000"/>
              </a:spcBef>
            </a:pPr>
            <a:r>
              <a:rPr lang="en-US" altLang="zh-CN" sz="1600" b="0" dirty="0"/>
              <a:t>void reverse(char s[ ]);</a:t>
            </a:r>
          </a:p>
          <a:p>
            <a:pPr>
              <a:lnSpc>
                <a:spcPct val="80000"/>
              </a:lnSpc>
              <a:spcBef>
                <a:spcPct val="50000"/>
              </a:spcBef>
            </a:pPr>
            <a:r>
              <a:rPr lang="en-US" altLang="zh-CN" sz="1600" b="0" dirty="0" err="1"/>
              <a:t>int</a:t>
            </a:r>
            <a:r>
              <a:rPr lang="en-US" altLang="zh-CN" sz="1600" b="0" dirty="0"/>
              <a:t> </a:t>
            </a:r>
            <a:r>
              <a:rPr lang="en-US" altLang="zh-CN" sz="1600" b="0" dirty="0" err="1"/>
              <a:t>strlen</a:t>
            </a:r>
            <a:r>
              <a:rPr lang="en-US" altLang="zh-CN" sz="1600" b="0" dirty="0"/>
              <a:t>(char s[ ]);</a:t>
            </a:r>
          </a:p>
          <a:p>
            <a:pPr>
              <a:lnSpc>
                <a:spcPct val="80000"/>
              </a:lnSpc>
              <a:spcBef>
                <a:spcPct val="50000"/>
              </a:spcBef>
            </a:pPr>
            <a:r>
              <a:rPr lang="en-US" altLang="zh-CN" sz="1600" b="0" dirty="0" err="1"/>
              <a:t>int</a:t>
            </a:r>
            <a:r>
              <a:rPr lang="en-US" altLang="zh-CN" sz="1600" b="0" dirty="0"/>
              <a:t> main()</a:t>
            </a:r>
          </a:p>
          <a:p>
            <a:pPr>
              <a:lnSpc>
                <a:spcPct val="80000"/>
              </a:lnSpc>
              <a:spcBef>
                <a:spcPct val="50000"/>
              </a:spcBef>
            </a:pPr>
            <a:r>
              <a:rPr lang="en-US" altLang="zh-CN" sz="1600" b="0" dirty="0"/>
              <a:t>{</a:t>
            </a:r>
          </a:p>
          <a:p>
            <a:pPr>
              <a:lnSpc>
                <a:spcPct val="80000"/>
              </a:lnSpc>
              <a:spcBef>
                <a:spcPct val="50000"/>
              </a:spcBef>
            </a:pPr>
            <a:r>
              <a:rPr lang="en-US" altLang="zh-CN" sz="1600" b="0" dirty="0"/>
              <a:t>    char s[20];</a:t>
            </a:r>
          </a:p>
          <a:p>
            <a:pPr>
              <a:lnSpc>
                <a:spcPct val="80000"/>
              </a:lnSpc>
              <a:spcBef>
                <a:spcPct val="50000"/>
              </a:spcBef>
            </a:pPr>
            <a:r>
              <a:rPr lang="en-US" altLang="zh-CN" sz="1600" b="0" dirty="0"/>
              <a:t>    </a:t>
            </a:r>
            <a:r>
              <a:rPr lang="en-US" altLang="zh-CN" sz="1600" b="0" dirty="0" err="1"/>
              <a:t>scanf</a:t>
            </a:r>
            <a:r>
              <a:rPr lang="en-US" altLang="zh-CN" sz="1600" b="0" dirty="0"/>
              <a:t>(“%s”, s);</a:t>
            </a:r>
          </a:p>
          <a:p>
            <a:pPr>
              <a:lnSpc>
                <a:spcPct val="80000"/>
              </a:lnSpc>
              <a:spcBef>
                <a:spcPct val="50000"/>
              </a:spcBef>
            </a:pPr>
            <a:r>
              <a:rPr lang="en-US" altLang="zh-CN" sz="1600" b="0" dirty="0"/>
              <a:t>    </a:t>
            </a:r>
            <a:r>
              <a:rPr lang="en-US" altLang="zh-CN" sz="1800" b="0" dirty="0"/>
              <a:t>reverse(s);</a:t>
            </a:r>
            <a:endParaRPr lang="en-US" altLang="zh-CN" sz="1600" b="0" dirty="0"/>
          </a:p>
          <a:p>
            <a:pPr>
              <a:lnSpc>
                <a:spcPct val="80000"/>
              </a:lnSpc>
              <a:spcBef>
                <a:spcPct val="50000"/>
              </a:spcBef>
            </a:pPr>
            <a:r>
              <a:rPr lang="en-US" altLang="zh-CN" sz="1600" b="0" dirty="0"/>
              <a:t>    </a:t>
            </a:r>
            <a:r>
              <a:rPr lang="en-US" altLang="zh-CN" sz="1600" b="0" dirty="0" err="1"/>
              <a:t>printf</a:t>
            </a:r>
            <a:r>
              <a:rPr lang="en-US" altLang="zh-CN" sz="1600" b="0" dirty="0"/>
              <a:t>(“%s\</a:t>
            </a:r>
            <a:r>
              <a:rPr lang="en-US" altLang="zh-CN" sz="1600" b="0" dirty="0" err="1"/>
              <a:t>n”,s</a:t>
            </a:r>
            <a:r>
              <a:rPr lang="en-US" altLang="zh-CN" sz="1600" b="0" dirty="0"/>
              <a:t>);</a:t>
            </a:r>
          </a:p>
          <a:p>
            <a:pPr>
              <a:lnSpc>
                <a:spcPct val="80000"/>
              </a:lnSpc>
              <a:spcBef>
                <a:spcPct val="50000"/>
              </a:spcBef>
            </a:pPr>
            <a:r>
              <a:rPr lang="en-US" altLang="zh-CN" sz="1600" b="0" dirty="0"/>
              <a:t>    return 0;</a:t>
            </a:r>
          </a:p>
          <a:p>
            <a:pPr>
              <a:lnSpc>
                <a:spcPct val="80000"/>
              </a:lnSpc>
              <a:spcBef>
                <a:spcPct val="50000"/>
              </a:spcBef>
            </a:pPr>
            <a:r>
              <a:rPr lang="en-US" altLang="zh-CN" sz="1600" b="0" dirty="0"/>
              <a:t>}</a:t>
            </a:r>
          </a:p>
        </p:txBody>
      </p:sp>
      <p:grpSp>
        <p:nvGrpSpPr>
          <p:cNvPr id="2" name="Group 9"/>
          <p:cNvGrpSpPr>
            <a:grpSpLocks/>
          </p:cNvGrpSpPr>
          <p:nvPr/>
        </p:nvGrpSpPr>
        <p:grpSpPr bwMode="auto">
          <a:xfrm>
            <a:off x="4896433" y="-1"/>
            <a:ext cx="3241104" cy="1917891"/>
            <a:chOff x="2522" y="981"/>
            <a:chExt cx="1678" cy="820"/>
          </a:xfrm>
        </p:grpSpPr>
        <p:sp>
          <p:nvSpPr>
            <p:cNvPr id="49163" name="AutoShape 10"/>
            <p:cNvSpPr>
              <a:spLocks noChangeArrowheads="1"/>
            </p:cNvSpPr>
            <p:nvPr/>
          </p:nvSpPr>
          <p:spPr bwMode="auto">
            <a:xfrm>
              <a:off x="2522" y="981"/>
              <a:ext cx="1678" cy="820"/>
            </a:xfrm>
            <a:prstGeom prst="wedgeRoundRectCallout">
              <a:avLst>
                <a:gd name="adj1" fmla="val -42006"/>
                <a:gd name="adj2" fmla="val 79150"/>
                <a:gd name="adj3" fmla="val 16667"/>
              </a:avLst>
            </a:prstGeom>
            <a:solidFill>
              <a:schemeClr val="accent1"/>
            </a:solidFill>
            <a:ln w="9525">
              <a:solidFill>
                <a:schemeClr val="tx1"/>
              </a:solidFill>
              <a:miter lim="800000"/>
              <a:headEnd/>
              <a:tailEnd/>
            </a:ln>
          </p:spPr>
          <p:txBody>
            <a:bodyPr/>
            <a:lstStyle/>
            <a:p>
              <a:pPr algn="ctr"/>
              <a:endParaRPr lang="zh-CN" altLang="zh-CN"/>
            </a:p>
          </p:txBody>
        </p:sp>
        <p:sp>
          <p:nvSpPr>
            <p:cNvPr id="49164" name="Text Box 11"/>
            <p:cNvSpPr txBox="1">
              <a:spLocks noChangeArrowheads="1"/>
            </p:cNvSpPr>
            <p:nvPr/>
          </p:nvSpPr>
          <p:spPr bwMode="auto">
            <a:xfrm>
              <a:off x="2584" y="981"/>
              <a:ext cx="1497" cy="771"/>
            </a:xfrm>
            <a:prstGeom prst="rect">
              <a:avLst/>
            </a:prstGeom>
            <a:noFill/>
            <a:ln w="9525">
              <a:noFill/>
              <a:miter lim="800000"/>
              <a:headEnd/>
              <a:tailEnd/>
            </a:ln>
          </p:spPr>
          <p:txBody>
            <a:bodyPr>
              <a:spAutoFit/>
            </a:bodyPr>
            <a:lstStyle/>
            <a:p>
              <a:r>
                <a:rPr lang="zh-CN" altLang="en-US" sz="1600" dirty="0">
                  <a:solidFill>
                    <a:srgbClr val="0000CC"/>
                  </a:solidFill>
                </a:rPr>
                <a:t>当有多个循环变量时，要用逗号隔开。</a:t>
              </a:r>
            </a:p>
            <a:p>
              <a:r>
                <a:rPr lang="zh-CN" altLang="en-US" sz="1600" dirty="0">
                  <a:solidFill>
                    <a:srgbClr val="0000CC"/>
                  </a:solidFill>
                </a:rPr>
                <a:t>逗号表达式</a:t>
              </a:r>
              <a:r>
                <a:rPr lang="zh-CN" altLang="en-US" sz="1600" dirty="0"/>
                <a:t>：如</a:t>
              </a:r>
              <a:r>
                <a:rPr lang="en-US" altLang="zh-CN" sz="1600" i="1" dirty="0">
                  <a:solidFill>
                    <a:srgbClr val="0000CC"/>
                  </a:solidFill>
                </a:rPr>
                <a:t>e1,e2</a:t>
              </a:r>
              <a:r>
                <a:rPr lang="zh-CN" altLang="en-US" sz="1600" dirty="0"/>
                <a:t>顺序求</a:t>
              </a:r>
              <a:r>
                <a:rPr lang="en-US" altLang="zh-CN" sz="1600" dirty="0"/>
                <a:t>e1</a:t>
              </a:r>
              <a:r>
                <a:rPr lang="zh-CN" altLang="en-US" sz="1600" dirty="0"/>
                <a:t>和</a:t>
              </a:r>
              <a:r>
                <a:rPr lang="en-US" altLang="zh-CN" sz="1600" dirty="0"/>
                <a:t>e2</a:t>
              </a:r>
              <a:r>
                <a:rPr lang="zh-CN" altLang="en-US" sz="1600" dirty="0"/>
                <a:t>，以</a:t>
              </a:r>
              <a:r>
                <a:rPr lang="en-US" altLang="zh-CN" sz="1600" dirty="0"/>
                <a:t>e2</a:t>
              </a:r>
              <a:r>
                <a:rPr lang="zh-CN" altLang="en-US" sz="1600" dirty="0"/>
                <a:t>值作为整个表达式结果的值。如，</a:t>
              </a:r>
            </a:p>
            <a:p>
              <a:r>
                <a:rPr lang="en-US" altLang="zh-CN" sz="1600" dirty="0"/>
                <a:t>a = (t = 3, t+2); </a:t>
              </a:r>
            </a:p>
            <a:p>
              <a:r>
                <a:rPr lang="zh-CN" altLang="en-US" sz="1600" dirty="0"/>
                <a:t>结果为</a:t>
              </a:r>
              <a:r>
                <a:rPr lang="en-US" altLang="zh-CN" sz="1600" dirty="0"/>
                <a:t>5</a:t>
              </a:r>
            </a:p>
          </p:txBody>
        </p:sp>
      </p:grpSp>
      <p:sp>
        <p:nvSpPr>
          <p:cNvPr id="166924" name="AutoShape 12"/>
          <p:cNvSpPr>
            <a:spLocks noChangeArrowheads="1"/>
          </p:cNvSpPr>
          <p:nvPr/>
        </p:nvSpPr>
        <p:spPr bwMode="auto">
          <a:xfrm>
            <a:off x="1524000" y="0"/>
            <a:ext cx="3384376" cy="936104"/>
          </a:xfrm>
          <a:prstGeom prst="wedgeRoundRectCallout">
            <a:avLst>
              <a:gd name="adj1" fmla="val 15768"/>
              <a:gd name="adj2" fmla="val 107572"/>
              <a:gd name="adj3" fmla="val 16667"/>
            </a:avLst>
          </a:prstGeom>
          <a:solidFill>
            <a:schemeClr val="accent1"/>
          </a:solidFill>
          <a:ln w="9525">
            <a:solidFill>
              <a:schemeClr val="tx1"/>
            </a:solidFill>
            <a:miter lim="800000"/>
            <a:headEnd/>
            <a:tailEnd/>
          </a:ln>
        </p:spPr>
        <p:txBody>
          <a:bodyPr/>
          <a:lstStyle/>
          <a:p>
            <a:r>
              <a:rPr lang="zh-CN" altLang="en-US" sz="1600" dirty="0"/>
              <a:t>字符数组作为函数参数传递时，不需要同时传递数组长度。因为</a:t>
            </a:r>
            <a:r>
              <a:rPr lang="zh-CN" altLang="en-US" sz="1600" dirty="0">
                <a:solidFill>
                  <a:srgbClr val="0000CC"/>
                </a:solidFill>
              </a:rPr>
              <a:t>字符数组中字符串是以</a:t>
            </a:r>
            <a:r>
              <a:rPr lang="en-US" altLang="zh-CN" sz="1600" dirty="0">
                <a:solidFill>
                  <a:srgbClr val="0000CC"/>
                </a:solidFill>
              </a:rPr>
              <a:t>’\0’</a:t>
            </a:r>
            <a:r>
              <a:rPr lang="zh-CN" altLang="en-US" sz="1600" dirty="0">
                <a:solidFill>
                  <a:srgbClr val="0000CC"/>
                </a:solidFill>
              </a:rPr>
              <a:t>结束的。</a:t>
            </a:r>
          </a:p>
        </p:txBody>
      </p:sp>
      <p:sp>
        <p:nvSpPr>
          <p:cNvPr id="12" name="AutoShape 12"/>
          <p:cNvSpPr>
            <a:spLocks noChangeArrowheads="1"/>
          </p:cNvSpPr>
          <p:nvPr/>
        </p:nvSpPr>
        <p:spPr bwMode="auto">
          <a:xfrm>
            <a:off x="10033862" y="3880866"/>
            <a:ext cx="1691680" cy="647700"/>
          </a:xfrm>
          <a:prstGeom prst="wedgeRoundRectCallout">
            <a:avLst>
              <a:gd name="adj1" fmla="val -35842"/>
              <a:gd name="adj2" fmla="val -204364"/>
              <a:gd name="adj3" fmla="val 16667"/>
            </a:avLst>
          </a:prstGeom>
          <a:solidFill>
            <a:schemeClr val="accent1"/>
          </a:solidFill>
          <a:ln w="9525">
            <a:solidFill>
              <a:schemeClr val="tx1"/>
            </a:solidFill>
            <a:miter lim="800000"/>
            <a:headEnd/>
            <a:tailEnd/>
          </a:ln>
        </p:spPr>
        <p:txBody>
          <a:bodyPr/>
          <a:lstStyle/>
          <a:p>
            <a:r>
              <a:rPr lang="zh-CN" altLang="en-US" sz="1600" dirty="0">
                <a:solidFill>
                  <a:srgbClr val="0000CC"/>
                </a:solidFill>
              </a:rPr>
              <a:t>输出一个以</a:t>
            </a:r>
            <a:r>
              <a:rPr lang="en-US" altLang="zh-CN" sz="1600" dirty="0">
                <a:solidFill>
                  <a:srgbClr val="0000CC"/>
                </a:solidFill>
              </a:rPr>
              <a:t>’\0’</a:t>
            </a:r>
            <a:r>
              <a:rPr lang="zh-CN" altLang="en-US" sz="1600" dirty="0">
                <a:solidFill>
                  <a:srgbClr val="0000CC"/>
                </a:solidFill>
              </a:rPr>
              <a:t>结束的字符串。</a:t>
            </a:r>
          </a:p>
        </p:txBody>
      </p:sp>
      <p:sp>
        <p:nvSpPr>
          <p:cNvPr id="13" name="TextBox 12"/>
          <p:cNvSpPr txBox="1"/>
          <p:nvPr/>
        </p:nvSpPr>
        <p:spPr>
          <a:xfrm>
            <a:off x="983432" y="5657672"/>
            <a:ext cx="4752206" cy="92333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800" dirty="0"/>
              <a:t>提示：</a:t>
            </a:r>
            <a:r>
              <a:rPr lang="zh-CN" altLang="en-US" sz="1800" b="0" dirty="0">
                <a:latin typeface="楷体" pitchFamily="49" charset="-122"/>
                <a:ea typeface="楷体" pitchFamily="49" charset="-122"/>
              </a:rPr>
              <a:t>数组作为函数参数传递时，要不要同时传递数组长度，取决于函数中是否知道数组中元素的个数。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linds(horizontal)">
                                      <p:cBhvr>
                                        <p:cTn id="7" dur="500"/>
                                        <p:tgtEl>
                                          <p:spTgt spid="1669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6920"/>
                                        </p:tgtEl>
                                        <p:attrNameLst>
                                          <p:attrName>style.visibility</p:attrName>
                                        </p:attrNameLst>
                                      </p:cBhvr>
                                      <p:to>
                                        <p:strVal val="visible"/>
                                      </p:to>
                                    </p:set>
                                    <p:animEffect transition="in" filter="blinds(horizontal)">
                                      <p:cBhvr>
                                        <p:cTn id="12" dur="500"/>
                                        <p:tgtEl>
                                          <p:spTgt spid="1669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6924"/>
                                        </p:tgtEl>
                                        <p:attrNameLst>
                                          <p:attrName>style.visibility</p:attrName>
                                        </p:attrNameLst>
                                      </p:cBhvr>
                                      <p:to>
                                        <p:strVal val="visible"/>
                                      </p:to>
                                    </p:set>
                                    <p:animEffect transition="in" filter="blinds(horizontal)">
                                      <p:cBhvr>
                                        <p:cTn id="17" dur="500"/>
                                        <p:tgtEl>
                                          <p:spTgt spid="166924"/>
                                        </p:tgtEl>
                                      </p:cBhvr>
                                    </p:animEffect>
                                  </p:childTnLst>
                                  <p:subTnLst>
                                    <p:set>
                                      <p:cBhvr override="childStyle">
                                        <p:cTn dur="1" fill="hold" display="0" masterRel="nextClick" afterEffect="1"/>
                                        <p:tgtEl>
                                          <p:spTgt spid="16692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P spid="166920" grpId="0" animBg="1"/>
      <p:bldP spid="166924" grpId="0" animBg="1"/>
      <p:bldP spid="12" grpId="0" animBg="1"/>
      <p:bldP spid="13"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）（续）</a:t>
            </a:r>
          </a:p>
        </p:txBody>
      </p:sp>
      <p:sp>
        <p:nvSpPr>
          <p:cNvPr id="136197" name="Rectangle 3"/>
          <p:cNvSpPr>
            <a:spLocks noGrp="1" noChangeArrowheads="1"/>
          </p:cNvSpPr>
          <p:nvPr>
            <p:ph idx="1"/>
          </p:nvPr>
        </p:nvSpPr>
        <p:spPr>
          <a:xfrm>
            <a:off x="1051153" y="1254968"/>
            <a:ext cx="7105650" cy="396875"/>
          </a:xfrm>
        </p:spPr>
        <p:txBody>
          <a:bodyPr/>
          <a:lstStyle/>
          <a:p>
            <a:r>
              <a:rPr lang="zh-CN" altLang="en-US" sz="1600">
                <a:ea typeface="宋体" pitchFamily="2" charset="-122"/>
              </a:rPr>
              <a:t>结构与联合的异同</a:t>
            </a:r>
            <a:r>
              <a:rPr lang="en-US" altLang="zh-CN" sz="1600">
                <a:ea typeface="宋体" pitchFamily="2" charset="-122"/>
              </a:rPr>
              <a:t>:</a:t>
            </a:r>
          </a:p>
        </p:txBody>
      </p:sp>
      <p:sp>
        <p:nvSpPr>
          <p:cNvPr id="136194" name="页脚占位符 3"/>
          <p:cNvSpPr>
            <a:spLocks noGrp="1"/>
          </p:cNvSpPr>
          <p:nvPr>
            <p:ph type="ftr" sz="quarter" idx="11"/>
          </p:nvPr>
        </p:nvSpPr>
        <p:spPr>
          <a:noFill/>
        </p:spPr>
        <p:txBody>
          <a:bodyPr/>
          <a:lstStyle/>
          <a:p>
            <a:r>
              <a:rPr lang="en-US" altLang="zh-CN"/>
              <a:t>构造类型 – 数组和指针</a:t>
            </a:r>
          </a:p>
        </p:txBody>
      </p:sp>
      <p:sp>
        <p:nvSpPr>
          <p:cNvPr id="136195" name="灯片编号占位符 4"/>
          <p:cNvSpPr>
            <a:spLocks noGrp="1"/>
          </p:cNvSpPr>
          <p:nvPr>
            <p:ph type="sldNum" sz="quarter" idx="12"/>
          </p:nvPr>
        </p:nvSpPr>
        <p:spPr>
          <a:noFill/>
        </p:spPr>
        <p:txBody>
          <a:bodyPr/>
          <a:lstStyle/>
          <a:p>
            <a:fld id="{A7CE87D3-B2D3-498D-B695-9AF325FCC217}" type="slidenum">
              <a:rPr lang="en-US" altLang="zh-CN" smtClean="0"/>
              <a:pPr/>
              <a:t>150</a:t>
            </a:fld>
            <a:endParaRPr lang="en-US" altLang="zh-CN"/>
          </a:p>
        </p:txBody>
      </p:sp>
      <p:sp>
        <p:nvSpPr>
          <p:cNvPr id="136198" name="Text Box 4"/>
          <p:cNvSpPr txBox="1">
            <a:spLocks noChangeArrowheads="1"/>
          </p:cNvSpPr>
          <p:nvPr/>
        </p:nvSpPr>
        <p:spPr bwMode="auto">
          <a:xfrm>
            <a:off x="1238478" y="1648667"/>
            <a:ext cx="4451350" cy="336550"/>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假设我们定义如下具有相同内容的结构和联合：</a:t>
            </a:r>
          </a:p>
        </p:txBody>
      </p:sp>
      <p:sp>
        <p:nvSpPr>
          <p:cNvPr id="136199" name="Line 5"/>
          <p:cNvSpPr>
            <a:spLocks noChangeShapeType="1"/>
          </p:cNvSpPr>
          <p:nvPr/>
        </p:nvSpPr>
        <p:spPr bwMode="auto">
          <a:xfrm>
            <a:off x="4911953" y="2056655"/>
            <a:ext cx="0" cy="1828800"/>
          </a:xfrm>
          <a:prstGeom prst="line">
            <a:avLst/>
          </a:prstGeom>
          <a:noFill/>
          <a:ln w="38100" cap="rnd">
            <a:solidFill>
              <a:srgbClr val="C0C0C0"/>
            </a:solidFill>
            <a:prstDash val="sysDot"/>
            <a:round/>
            <a:headEnd type="none" w="sm" len="sm"/>
            <a:tailEnd type="none" w="sm" len="sm"/>
          </a:ln>
        </p:spPr>
        <p:txBody>
          <a:bodyPr/>
          <a:lstStyle/>
          <a:p>
            <a:endParaRPr lang="zh-CN" altLang="en-US"/>
          </a:p>
        </p:txBody>
      </p:sp>
      <p:sp>
        <p:nvSpPr>
          <p:cNvPr id="136200" name="Text Box 6"/>
          <p:cNvSpPr txBox="1">
            <a:spLocks noChangeArrowheads="1"/>
          </p:cNvSpPr>
          <p:nvPr/>
        </p:nvSpPr>
        <p:spPr bwMode="auto">
          <a:xfrm>
            <a:off x="1559153" y="2132856"/>
            <a:ext cx="3124200" cy="1552575"/>
          </a:xfrm>
          <a:prstGeom prst="rect">
            <a:avLst/>
          </a:prstGeom>
          <a:noFill/>
          <a:ln w="12700" cap="sq">
            <a:noFill/>
            <a:miter lim="800000"/>
            <a:headEnd type="none" w="sm" len="sm"/>
            <a:tailEnd type="none" w="sm" len="sm"/>
          </a:ln>
        </p:spPr>
        <p:txBody>
          <a:bodyPr>
            <a:spAutoFit/>
          </a:bodyPr>
          <a:lstStyle/>
          <a:p>
            <a:pPr algn="just">
              <a:lnSpc>
                <a:spcPct val="80000"/>
              </a:lnSpc>
              <a:spcBef>
                <a:spcPct val="30000"/>
              </a:spcBef>
            </a:pPr>
            <a:r>
              <a:rPr lang="en-US" altLang="zh-CN" sz="1800" b="0">
                <a:latin typeface="Times New Roman" pitchFamily="18" charset="0"/>
              </a:rPr>
              <a:t>strcut v_tag {</a:t>
            </a:r>
          </a:p>
          <a:p>
            <a:pPr lvl="1" algn="just">
              <a:lnSpc>
                <a:spcPct val="80000"/>
              </a:lnSpc>
              <a:spcBef>
                <a:spcPct val="30000"/>
              </a:spcBef>
            </a:pPr>
            <a:r>
              <a:rPr lang="en-US" altLang="zh-CN" sz="1800" b="0">
                <a:latin typeface="Times New Roman" pitchFamily="18" charset="0"/>
              </a:rPr>
              <a:t>int  ival;</a:t>
            </a:r>
          </a:p>
          <a:p>
            <a:pPr lvl="1" algn="just">
              <a:lnSpc>
                <a:spcPct val="80000"/>
              </a:lnSpc>
              <a:spcBef>
                <a:spcPct val="30000"/>
              </a:spcBef>
            </a:pPr>
            <a:r>
              <a:rPr lang="en-US" altLang="zh-CN" sz="1800" b="0">
                <a:latin typeface="Times New Roman" pitchFamily="18" charset="0"/>
              </a:rPr>
              <a:t>float  fval;</a:t>
            </a:r>
          </a:p>
          <a:p>
            <a:pPr lvl="1" algn="just">
              <a:lnSpc>
                <a:spcPct val="80000"/>
              </a:lnSpc>
              <a:spcBef>
                <a:spcPct val="30000"/>
              </a:spcBef>
            </a:pPr>
            <a:r>
              <a:rPr lang="en-US" altLang="zh-CN" sz="1800" b="0">
                <a:latin typeface="Times New Roman" pitchFamily="18" charset="0"/>
              </a:rPr>
              <a:t>char  *pval;</a:t>
            </a:r>
          </a:p>
          <a:p>
            <a:pPr algn="just">
              <a:lnSpc>
                <a:spcPct val="80000"/>
              </a:lnSpc>
              <a:spcBef>
                <a:spcPct val="30000"/>
              </a:spcBef>
            </a:pPr>
            <a:r>
              <a:rPr lang="en-US" altLang="zh-CN" sz="1800" b="0">
                <a:latin typeface="Times New Roman" pitchFamily="18" charset="0"/>
              </a:rPr>
              <a:t>} sval</a:t>
            </a:r>
            <a:r>
              <a:rPr lang="en-US" altLang="zh-CN" b="0">
                <a:latin typeface="Times New Roman" pitchFamily="18" charset="0"/>
              </a:rPr>
              <a:t>;</a:t>
            </a:r>
          </a:p>
        </p:txBody>
      </p:sp>
      <p:sp>
        <p:nvSpPr>
          <p:cNvPr id="136201" name="Text Box 7"/>
          <p:cNvSpPr txBox="1">
            <a:spLocks noChangeArrowheads="1"/>
          </p:cNvSpPr>
          <p:nvPr/>
        </p:nvSpPr>
        <p:spPr bwMode="auto">
          <a:xfrm>
            <a:off x="5064353" y="2132856"/>
            <a:ext cx="2895600" cy="1532727"/>
          </a:xfrm>
          <a:prstGeom prst="rect">
            <a:avLst/>
          </a:prstGeom>
          <a:noFill/>
          <a:ln w="12700" cap="sq">
            <a:noFill/>
            <a:miter lim="800000"/>
            <a:headEnd type="none" w="sm" len="sm"/>
            <a:tailEnd type="none" w="sm" len="sm"/>
          </a:ln>
        </p:spPr>
        <p:txBody>
          <a:bodyPr>
            <a:spAutoFit/>
          </a:bodyPr>
          <a:lstStyle/>
          <a:p>
            <a:pPr algn="just">
              <a:lnSpc>
                <a:spcPct val="80000"/>
              </a:lnSpc>
              <a:spcBef>
                <a:spcPct val="30000"/>
              </a:spcBef>
            </a:pPr>
            <a:r>
              <a:rPr lang="en-US" altLang="zh-CN" sz="1800" b="0">
                <a:latin typeface="Times New Roman" pitchFamily="18" charset="0"/>
              </a:rPr>
              <a:t>union  v_tag {</a:t>
            </a:r>
          </a:p>
          <a:p>
            <a:pPr lvl="1" algn="just">
              <a:lnSpc>
                <a:spcPct val="80000"/>
              </a:lnSpc>
              <a:spcBef>
                <a:spcPct val="30000"/>
              </a:spcBef>
            </a:pPr>
            <a:r>
              <a:rPr lang="en-US" altLang="zh-CN" sz="1800" b="0">
                <a:latin typeface="Times New Roman" pitchFamily="18" charset="0"/>
              </a:rPr>
              <a:t>int  ival;</a:t>
            </a:r>
          </a:p>
          <a:p>
            <a:pPr lvl="1" algn="just">
              <a:lnSpc>
                <a:spcPct val="80000"/>
              </a:lnSpc>
              <a:spcBef>
                <a:spcPct val="30000"/>
              </a:spcBef>
            </a:pPr>
            <a:r>
              <a:rPr lang="en-US" altLang="zh-CN" sz="1800" b="0">
                <a:latin typeface="Times New Roman" pitchFamily="18" charset="0"/>
              </a:rPr>
              <a:t>float  fval;</a:t>
            </a:r>
          </a:p>
          <a:p>
            <a:pPr lvl="1" algn="just">
              <a:lnSpc>
                <a:spcPct val="80000"/>
              </a:lnSpc>
              <a:spcBef>
                <a:spcPct val="30000"/>
              </a:spcBef>
            </a:pPr>
            <a:r>
              <a:rPr lang="en-US" altLang="zh-CN" sz="1800" b="0">
                <a:latin typeface="Times New Roman" pitchFamily="18" charset="0"/>
              </a:rPr>
              <a:t>char  *pval;</a:t>
            </a:r>
          </a:p>
          <a:p>
            <a:pPr algn="just">
              <a:lnSpc>
                <a:spcPct val="80000"/>
              </a:lnSpc>
              <a:spcBef>
                <a:spcPct val="30000"/>
              </a:spcBef>
            </a:pPr>
            <a:r>
              <a:rPr lang="en-US" altLang="zh-CN" sz="1800" b="0">
                <a:latin typeface="Times New Roman" pitchFamily="18" charset="0"/>
              </a:rPr>
              <a:t>} uval;</a:t>
            </a:r>
            <a:endParaRPr lang="en-US" altLang="zh-CN" sz="2400" b="0">
              <a:latin typeface="Times New Roman" pitchFamily="18" charset="0"/>
            </a:endParaRPr>
          </a:p>
        </p:txBody>
      </p:sp>
      <p:sp>
        <p:nvSpPr>
          <p:cNvPr id="136202" name="Text Box 8"/>
          <p:cNvSpPr txBox="1">
            <a:spLocks noChangeArrowheads="1"/>
          </p:cNvSpPr>
          <p:nvPr/>
        </p:nvSpPr>
        <p:spPr bwMode="auto">
          <a:xfrm>
            <a:off x="1238478" y="3947367"/>
            <a:ext cx="5156200" cy="336550"/>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则</a:t>
            </a:r>
            <a:r>
              <a:rPr lang="en-US" altLang="zh-CN" sz="1600" b="0">
                <a:latin typeface="Times New Roman" pitchFamily="18" charset="0"/>
              </a:rPr>
              <a:t>struct v_tag</a:t>
            </a:r>
            <a:r>
              <a:rPr lang="zh-CN" altLang="en-US" sz="1600" b="0">
                <a:latin typeface="Times New Roman" pitchFamily="18" charset="0"/>
              </a:rPr>
              <a:t>和</a:t>
            </a:r>
            <a:r>
              <a:rPr lang="en-US" altLang="zh-CN" sz="1600" b="0">
                <a:latin typeface="Times New Roman" pitchFamily="18" charset="0"/>
              </a:rPr>
              <a:t>union v_tag</a:t>
            </a:r>
            <a:r>
              <a:rPr lang="zh-CN" altLang="en-US" sz="1600" b="0">
                <a:latin typeface="Times New Roman" pitchFamily="18" charset="0"/>
              </a:rPr>
              <a:t>的物理存贮形式可参见下图：</a:t>
            </a:r>
          </a:p>
        </p:txBody>
      </p:sp>
      <p:grpSp>
        <p:nvGrpSpPr>
          <p:cNvPr id="2" name="Group 9"/>
          <p:cNvGrpSpPr>
            <a:grpSpLocks/>
          </p:cNvGrpSpPr>
          <p:nvPr/>
        </p:nvGrpSpPr>
        <p:grpSpPr bwMode="auto">
          <a:xfrm>
            <a:off x="1986190" y="4207717"/>
            <a:ext cx="6019800" cy="1981200"/>
            <a:chOff x="2400" y="1680"/>
            <a:chExt cx="7680" cy="3120"/>
          </a:xfrm>
        </p:grpSpPr>
        <p:sp>
          <p:nvSpPr>
            <p:cNvPr id="136204" name="Text Box 10"/>
            <p:cNvSpPr txBox="1">
              <a:spLocks noChangeArrowheads="1"/>
            </p:cNvSpPr>
            <p:nvPr/>
          </p:nvSpPr>
          <p:spPr bwMode="auto">
            <a:xfrm>
              <a:off x="3360" y="1920"/>
              <a:ext cx="1560" cy="18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136205" name="Line 11"/>
            <p:cNvSpPr>
              <a:spLocks noChangeShapeType="1"/>
            </p:cNvSpPr>
            <p:nvPr/>
          </p:nvSpPr>
          <p:spPr bwMode="auto">
            <a:xfrm>
              <a:off x="3360" y="2400"/>
              <a:ext cx="1560" cy="0"/>
            </a:xfrm>
            <a:prstGeom prst="line">
              <a:avLst/>
            </a:prstGeom>
            <a:noFill/>
            <a:ln w="9525">
              <a:solidFill>
                <a:srgbClr val="000000"/>
              </a:solidFill>
              <a:round/>
              <a:headEnd/>
              <a:tailEnd/>
            </a:ln>
          </p:spPr>
          <p:txBody>
            <a:bodyPr/>
            <a:lstStyle/>
            <a:p>
              <a:endParaRPr lang="zh-CN" altLang="en-US"/>
            </a:p>
          </p:txBody>
        </p:sp>
        <p:sp>
          <p:nvSpPr>
            <p:cNvPr id="136206" name="Line 12"/>
            <p:cNvSpPr>
              <a:spLocks noChangeShapeType="1"/>
            </p:cNvSpPr>
            <p:nvPr/>
          </p:nvSpPr>
          <p:spPr bwMode="auto">
            <a:xfrm>
              <a:off x="3360" y="3240"/>
              <a:ext cx="1560" cy="0"/>
            </a:xfrm>
            <a:prstGeom prst="line">
              <a:avLst/>
            </a:prstGeom>
            <a:noFill/>
            <a:ln w="9525">
              <a:solidFill>
                <a:srgbClr val="000000"/>
              </a:solidFill>
              <a:round/>
              <a:headEnd/>
              <a:tailEnd/>
            </a:ln>
          </p:spPr>
          <p:txBody>
            <a:bodyPr/>
            <a:lstStyle/>
            <a:p>
              <a:endParaRPr lang="zh-CN" altLang="en-US"/>
            </a:p>
          </p:txBody>
        </p:sp>
        <p:sp>
          <p:nvSpPr>
            <p:cNvPr id="136207" name="Rectangle 13"/>
            <p:cNvSpPr>
              <a:spLocks noChangeArrowheads="1"/>
            </p:cNvSpPr>
            <p:nvPr/>
          </p:nvSpPr>
          <p:spPr bwMode="auto">
            <a:xfrm>
              <a:off x="8520" y="1920"/>
              <a:ext cx="1560" cy="8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08" name="Rectangle 14"/>
            <p:cNvSpPr>
              <a:spLocks noChangeArrowheads="1"/>
            </p:cNvSpPr>
            <p:nvPr/>
          </p:nvSpPr>
          <p:spPr bwMode="auto">
            <a:xfrm>
              <a:off x="5880" y="2640"/>
              <a:ext cx="1560" cy="8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09" name="Rectangle 15"/>
            <p:cNvSpPr>
              <a:spLocks noChangeArrowheads="1"/>
            </p:cNvSpPr>
            <p:nvPr/>
          </p:nvSpPr>
          <p:spPr bwMode="auto">
            <a:xfrm>
              <a:off x="5880" y="1920"/>
              <a:ext cx="156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10" name="Rectangle 16"/>
            <p:cNvSpPr>
              <a:spLocks noChangeArrowheads="1"/>
            </p:cNvSpPr>
            <p:nvPr/>
          </p:nvSpPr>
          <p:spPr bwMode="auto">
            <a:xfrm>
              <a:off x="5880" y="3720"/>
              <a:ext cx="156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11" name="Line 17"/>
            <p:cNvSpPr>
              <a:spLocks noChangeShapeType="1"/>
            </p:cNvSpPr>
            <p:nvPr/>
          </p:nvSpPr>
          <p:spPr bwMode="auto">
            <a:xfrm>
              <a:off x="7440" y="192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2" name="Line 18"/>
            <p:cNvSpPr>
              <a:spLocks noChangeShapeType="1"/>
            </p:cNvSpPr>
            <p:nvPr/>
          </p:nvSpPr>
          <p:spPr bwMode="auto">
            <a:xfrm>
              <a:off x="7440" y="240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3" name="Line 19"/>
            <p:cNvSpPr>
              <a:spLocks noChangeShapeType="1"/>
            </p:cNvSpPr>
            <p:nvPr/>
          </p:nvSpPr>
          <p:spPr bwMode="auto">
            <a:xfrm>
              <a:off x="8760" y="240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4" name="Line 20"/>
            <p:cNvSpPr>
              <a:spLocks noChangeShapeType="1"/>
            </p:cNvSpPr>
            <p:nvPr/>
          </p:nvSpPr>
          <p:spPr bwMode="auto">
            <a:xfrm flipV="1">
              <a:off x="7440" y="1920"/>
              <a:ext cx="1080" cy="720"/>
            </a:xfrm>
            <a:prstGeom prst="line">
              <a:avLst/>
            </a:prstGeom>
            <a:noFill/>
            <a:ln w="9525" cap="rnd">
              <a:solidFill>
                <a:srgbClr val="000000"/>
              </a:solidFill>
              <a:prstDash val="sysDot"/>
              <a:round/>
              <a:headEnd/>
              <a:tailEnd/>
            </a:ln>
          </p:spPr>
          <p:txBody>
            <a:bodyPr/>
            <a:lstStyle/>
            <a:p>
              <a:endParaRPr lang="zh-CN" altLang="en-US"/>
            </a:p>
          </p:txBody>
        </p:sp>
        <p:sp>
          <p:nvSpPr>
            <p:cNvPr id="136215" name="Line 21"/>
            <p:cNvSpPr>
              <a:spLocks noChangeShapeType="1"/>
            </p:cNvSpPr>
            <p:nvPr/>
          </p:nvSpPr>
          <p:spPr bwMode="auto">
            <a:xfrm flipV="1">
              <a:off x="7440" y="2760"/>
              <a:ext cx="1080" cy="720"/>
            </a:xfrm>
            <a:prstGeom prst="line">
              <a:avLst/>
            </a:prstGeom>
            <a:noFill/>
            <a:ln w="9525" cap="rnd">
              <a:solidFill>
                <a:srgbClr val="000000"/>
              </a:solidFill>
              <a:prstDash val="sysDot"/>
              <a:round/>
              <a:headEnd/>
              <a:tailEnd/>
            </a:ln>
          </p:spPr>
          <p:txBody>
            <a:bodyPr/>
            <a:lstStyle/>
            <a:p>
              <a:endParaRPr lang="zh-CN" altLang="en-US"/>
            </a:p>
          </p:txBody>
        </p:sp>
        <p:sp>
          <p:nvSpPr>
            <p:cNvPr id="136216" name="Line 22"/>
            <p:cNvSpPr>
              <a:spLocks noChangeShapeType="1"/>
            </p:cNvSpPr>
            <p:nvPr/>
          </p:nvSpPr>
          <p:spPr bwMode="auto">
            <a:xfrm flipV="1">
              <a:off x="7440" y="1920"/>
              <a:ext cx="1080" cy="1800"/>
            </a:xfrm>
            <a:prstGeom prst="line">
              <a:avLst/>
            </a:prstGeom>
            <a:noFill/>
            <a:ln w="9525" cap="rnd">
              <a:solidFill>
                <a:srgbClr val="000000"/>
              </a:solidFill>
              <a:prstDash val="sysDot"/>
              <a:round/>
              <a:headEnd/>
              <a:tailEnd/>
            </a:ln>
          </p:spPr>
          <p:txBody>
            <a:bodyPr/>
            <a:lstStyle/>
            <a:p>
              <a:endParaRPr lang="zh-CN" altLang="en-US"/>
            </a:p>
          </p:txBody>
        </p:sp>
        <p:sp>
          <p:nvSpPr>
            <p:cNvPr id="136217" name="Line 23"/>
            <p:cNvSpPr>
              <a:spLocks noChangeShapeType="1"/>
            </p:cNvSpPr>
            <p:nvPr/>
          </p:nvSpPr>
          <p:spPr bwMode="auto">
            <a:xfrm flipV="1">
              <a:off x="7440" y="2400"/>
              <a:ext cx="1080" cy="1800"/>
            </a:xfrm>
            <a:prstGeom prst="line">
              <a:avLst/>
            </a:prstGeom>
            <a:noFill/>
            <a:ln w="9525" cap="rnd">
              <a:solidFill>
                <a:srgbClr val="000000"/>
              </a:solidFill>
              <a:prstDash val="sysDot"/>
              <a:round/>
              <a:headEnd/>
              <a:tailEnd/>
            </a:ln>
          </p:spPr>
          <p:txBody>
            <a:bodyPr/>
            <a:lstStyle/>
            <a:p>
              <a:endParaRPr lang="zh-CN" altLang="en-US"/>
            </a:p>
          </p:txBody>
        </p:sp>
        <p:sp>
          <p:nvSpPr>
            <p:cNvPr id="136218" name="Text Box 24"/>
            <p:cNvSpPr txBox="1">
              <a:spLocks noChangeArrowheads="1"/>
            </p:cNvSpPr>
            <p:nvPr/>
          </p:nvSpPr>
          <p:spPr bwMode="auto">
            <a:xfrm>
              <a:off x="3360" y="1920"/>
              <a:ext cx="1440" cy="480"/>
            </a:xfrm>
            <a:prstGeom prst="rect">
              <a:avLst/>
            </a:prstGeom>
            <a:noFill/>
            <a:ln w="9525">
              <a:noFill/>
              <a:miter lim="800000"/>
              <a:headEnd/>
              <a:tailEnd/>
            </a:ln>
          </p:spPr>
          <p:txBody>
            <a:bodyPr/>
            <a:lstStyle/>
            <a:p>
              <a:pPr algn="just"/>
              <a:r>
                <a:rPr lang="en-US" altLang="zh-CN" sz="1600">
                  <a:latin typeface="Times New Roman" pitchFamily="18" charset="0"/>
                </a:rPr>
                <a:t>ival</a:t>
              </a:r>
            </a:p>
          </p:txBody>
        </p:sp>
        <p:sp>
          <p:nvSpPr>
            <p:cNvPr id="136219" name="Text Box 25"/>
            <p:cNvSpPr txBox="1">
              <a:spLocks noChangeArrowheads="1"/>
            </p:cNvSpPr>
            <p:nvPr/>
          </p:nvSpPr>
          <p:spPr bwMode="auto">
            <a:xfrm>
              <a:off x="3360" y="2520"/>
              <a:ext cx="1440" cy="480"/>
            </a:xfrm>
            <a:prstGeom prst="rect">
              <a:avLst/>
            </a:prstGeom>
            <a:noFill/>
            <a:ln w="9525">
              <a:noFill/>
              <a:miter lim="800000"/>
              <a:headEnd/>
              <a:tailEnd/>
            </a:ln>
          </p:spPr>
          <p:txBody>
            <a:bodyPr/>
            <a:lstStyle/>
            <a:p>
              <a:pPr algn="just"/>
              <a:r>
                <a:rPr lang="en-US" altLang="zh-CN" sz="1600">
                  <a:latin typeface="Times New Roman" pitchFamily="18" charset="0"/>
                </a:rPr>
                <a:t>fval</a:t>
              </a:r>
            </a:p>
          </p:txBody>
        </p:sp>
        <p:sp>
          <p:nvSpPr>
            <p:cNvPr id="136220" name="Text Box 26"/>
            <p:cNvSpPr txBox="1">
              <a:spLocks noChangeArrowheads="1"/>
            </p:cNvSpPr>
            <p:nvPr/>
          </p:nvSpPr>
          <p:spPr bwMode="auto">
            <a:xfrm>
              <a:off x="3360" y="3240"/>
              <a:ext cx="1440" cy="480"/>
            </a:xfrm>
            <a:prstGeom prst="rect">
              <a:avLst/>
            </a:prstGeom>
            <a:noFill/>
            <a:ln w="9525">
              <a:noFill/>
              <a:miter lim="800000"/>
              <a:headEnd/>
              <a:tailEnd/>
            </a:ln>
          </p:spPr>
          <p:txBody>
            <a:bodyPr/>
            <a:lstStyle/>
            <a:p>
              <a:pPr algn="just"/>
              <a:r>
                <a:rPr lang="en-US" altLang="zh-CN" sz="1600">
                  <a:latin typeface="Times New Roman" pitchFamily="18" charset="0"/>
                </a:rPr>
                <a:t>pval</a:t>
              </a:r>
            </a:p>
          </p:txBody>
        </p:sp>
        <p:sp>
          <p:nvSpPr>
            <p:cNvPr id="136221" name="Text Box 27"/>
            <p:cNvSpPr txBox="1">
              <a:spLocks noChangeArrowheads="1"/>
            </p:cNvSpPr>
            <p:nvPr/>
          </p:nvSpPr>
          <p:spPr bwMode="auto">
            <a:xfrm>
              <a:off x="2400" y="1920"/>
              <a:ext cx="1200" cy="480"/>
            </a:xfrm>
            <a:prstGeom prst="rect">
              <a:avLst/>
            </a:prstGeom>
            <a:noFill/>
            <a:ln w="9525">
              <a:noFill/>
              <a:miter lim="800000"/>
              <a:headEnd/>
              <a:tailEnd/>
            </a:ln>
          </p:spPr>
          <p:txBody>
            <a:bodyPr/>
            <a:lstStyle/>
            <a:p>
              <a:pPr algn="just"/>
              <a:r>
                <a:rPr lang="en-US" altLang="zh-CN" sz="1600">
                  <a:latin typeface="Times New Roman" pitchFamily="18" charset="0"/>
                </a:rPr>
                <a:t>int</a:t>
              </a:r>
            </a:p>
          </p:txBody>
        </p:sp>
        <p:sp>
          <p:nvSpPr>
            <p:cNvPr id="136222" name="Text Box 28"/>
            <p:cNvSpPr txBox="1">
              <a:spLocks noChangeArrowheads="1"/>
            </p:cNvSpPr>
            <p:nvPr/>
          </p:nvSpPr>
          <p:spPr bwMode="auto">
            <a:xfrm>
              <a:off x="2400" y="2640"/>
              <a:ext cx="1440" cy="480"/>
            </a:xfrm>
            <a:prstGeom prst="rect">
              <a:avLst/>
            </a:prstGeom>
            <a:noFill/>
            <a:ln w="9525">
              <a:noFill/>
              <a:miter lim="800000"/>
              <a:headEnd/>
              <a:tailEnd/>
            </a:ln>
          </p:spPr>
          <p:txBody>
            <a:bodyPr/>
            <a:lstStyle/>
            <a:p>
              <a:pPr algn="just"/>
              <a:r>
                <a:rPr lang="en-US" altLang="zh-CN" sz="1600">
                  <a:latin typeface="Times New Roman" pitchFamily="18" charset="0"/>
                </a:rPr>
                <a:t>float</a:t>
              </a:r>
            </a:p>
          </p:txBody>
        </p:sp>
        <p:sp>
          <p:nvSpPr>
            <p:cNvPr id="136223" name="Text Box 29"/>
            <p:cNvSpPr txBox="1">
              <a:spLocks noChangeArrowheads="1"/>
            </p:cNvSpPr>
            <p:nvPr/>
          </p:nvSpPr>
          <p:spPr bwMode="auto">
            <a:xfrm>
              <a:off x="2400" y="3240"/>
              <a:ext cx="1440" cy="480"/>
            </a:xfrm>
            <a:prstGeom prst="rect">
              <a:avLst/>
            </a:prstGeom>
            <a:noFill/>
            <a:ln w="9525">
              <a:noFill/>
              <a:miter lim="800000"/>
              <a:headEnd/>
              <a:tailEnd/>
            </a:ln>
          </p:spPr>
          <p:txBody>
            <a:bodyPr/>
            <a:lstStyle/>
            <a:p>
              <a:pPr algn="just"/>
              <a:r>
                <a:rPr lang="en-US" altLang="zh-CN" sz="1600">
                  <a:latin typeface="Times New Roman" pitchFamily="18" charset="0"/>
                </a:rPr>
                <a:t>char *</a:t>
              </a:r>
            </a:p>
          </p:txBody>
        </p:sp>
        <p:sp>
          <p:nvSpPr>
            <p:cNvPr id="136224" name="Text Box 30"/>
            <p:cNvSpPr txBox="1">
              <a:spLocks noChangeArrowheads="1"/>
            </p:cNvSpPr>
            <p:nvPr/>
          </p:nvSpPr>
          <p:spPr bwMode="auto">
            <a:xfrm>
              <a:off x="5280" y="1920"/>
              <a:ext cx="1440" cy="480"/>
            </a:xfrm>
            <a:prstGeom prst="rect">
              <a:avLst/>
            </a:prstGeom>
            <a:noFill/>
            <a:ln w="9525">
              <a:noFill/>
              <a:miter lim="800000"/>
              <a:headEnd/>
              <a:tailEnd/>
            </a:ln>
          </p:spPr>
          <p:txBody>
            <a:bodyPr/>
            <a:lstStyle/>
            <a:p>
              <a:pPr algn="just"/>
              <a:r>
                <a:rPr lang="en-US" altLang="zh-CN" sz="1600">
                  <a:latin typeface="Times New Roman" pitchFamily="18" charset="0"/>
                </a:rPr>
                <a:t>int    ival</a:t>
              </a:r>
            </a:p>
          </p:txBody>
        </p:sp>
        <p:sp>
          <p:nvSpPr>
            <p:cNvPr id="136225" name="Text Box 31"/>
            <p:cNvSpPr txBox="1">
              <a:spLocks noChangeArrowheads="1"/>
            </p:cNvSpPr>
            <p:nvPr/>
          </p:nvSpPr>
          <p:spPr bwMode="auto">
            <a:xfrm>
              <a:off x="5280" y="2760"/>
              <a:ext cx="1440" cy="480"/>
            </a:xfrm>
            <a:prstGeom prst="rect">
              <a:avLst/>
            </a:prstGeom>
            <a:noFill/>
            <a:ln w="9525">
              <a:noFill/>
              <a:miter lim="800000"/>
              <a:headEnd/>
              <a:tailEnd/>
            </a:ln>
          </p:spPr>
          <p:txBody>
            <a:bodyPr/>
            <a:lstStyle/>
            <a:p>
              <a:pPr algn="just"/>
              <a:r>
                <a:rPr lang="en-US" altLang="zh-CN" sz="1600">
                  <a:latin typeface="Times New Roman" pitchFamily="18" charset="0"/>
                </a:rPr>
                <a:t>float  fval</a:t>
              </a:r>
            </a:p>
          </p:txBody>
        </p:sp>
        <p:sp>
          <p:nvSpPr>
            <p:cNvPr id="136226" name="Text Box 32"/>
            <p:cNvSpPr txBox="1">
              <a:spLocks noChangeArrowheads="1"/>
            </p:cNvSpPr>
            <p:nvPr/>
          </p:nvSpPr>
          <p:spPr bwMode="auto">
            <a:xfrm>
              <a:off x="5280" y="3720"/>
              <a:ext cx="1440" cy="480"/>
            </a:xfrm>
            <a:prstGeom prst="rect">
              <a:avLst/>
            </a:prstGeom>
            <a:noFill/>
            <a:ln w="9525">
              <a:noFill/>
              <a:miter lim="800000"/>
              <a:headEnd/>
              <a:tailEnd/>
            </a:ln>
          </p:spPr>
          <p:txBody>
            <a:bodyPr/>
            <a:lstStyle/>
            <a:p>
              <a:pPr algn="just"/>
              <a:r>
                <a:rPr lang="en-US" altLang="zh-CN" sz="1400">
                  <a:latin typeface="Times New Roman" pitchFamily="18" charset="0"/>
                </a:rPr>
                <a:t>char*  pval</a:t>
              </a:r>
            </a:p>
          </p:txBody>
        </p:sp>
        <p:sp>
          <p:nvSpPr>
            <p:cNvPr id="136227" name="Text Box 33"/>
            <p:cNvSpPr txBox="1">
              <a:spLocks noChangeArrowheads="1"/>
            </p:cNvSpPr>
            <p:nvPr/>
          </p:nvSpPr>
          <p:spPr bwMode="auto">
            <a:xfrm>
              <a:off x="3480" y="4320"/>
              <a:ext cx="1440" cy="480"/>
            </a:xfrm>
            <a:prstGeom prst="rect">
              <a:avLst/>
            </a:prstGeom>
            <a:noFill/>
            <a:ln w="9525">
              <a:noFill/>
              <a:miter lim="800000"/>
              <a:headEnd/>
              <a:tailEnd/>
            </a:ln>
          </p:spPr>
          <p:txBody>
            <a:bodyPr/>
            <a:lstStyle/>
            <a:p>
              <a:pPr algn="just"/>
              <a:r>
                <a:rPr lang="en-US" altLang="zh-CN" sz="1200">
                  <a:latin typeface="Times New Roman" pitchFamily="18" charset="0"/>
                </a:rPr>
                <a:t>sval</a:t>
              </a:r>
            </a:p>
          </p:txBody>
        </p:sp>
        <p:sp>
          <p:nvSpPr>
            <p:cNvPr id="136228" name="Text Box 34"/>
            <p:cNvSpPr txBox="1">
              <a:spLocks noChangeArrowheads="1"/>
            </p:cNvSpPr>
            <p:nvPr/>
          </p:nvSpPr>
          <p:spPr bwMode="auto">
            <a:xfrm>
              <a:off x="6840" y="4320"/>
              <a:ext cx="1560" cy="480"/>
            </a:xfrm>
            <a:prstGeom prst="rect">
              <a:avLst/>
            </a:prstGeom>
            <a:noFill/>
            <a:ln w="9525">
              <a:noFill/>
              <a:miter lim="800000"/>
              <a:headEnd/>
              <a:tailEnd/>
            </a:ln>
          </p:spPr>
          <p:txBody>
            <a:bodyPr/>
            <a:lstStyle/>
            <a:p>
              <a:pPr algn="just"/>
              <a:r>
                <a:rPr lang="en-US" altLang="zh-CN" sz="1200">
                  <a:latin typeface="Times New Roman" pitchFamily="18" charset="0"/>
                </a:rPr>
                <a:t>uval</a:t>
              </a:r>
            </a:p>
          </p:txBody>
        </p:sp>
        <p:sp>
          <p:nvSpPr>
            <p:cNvPr id="136229" name="Line 35"/>
            <p:cNvSpPr>
              <a:spLocks noChangeShapeType="1"/>
            </p:cNvSpPr>
            <p:nvPr/>
          </p:nvSpPr>
          <p:spPr bwMode="auto">
            <a:xfrm>
              <a:off x="5160" y="1680"/>
              <a:ext cx="0" cy="2640"/>
            </a:xfrm>
            <a:prstGeom prst="line">
              <a:avLst/>
            </a:prstGeom>
            <a:noFill/>
            <a:ln w="9525" cap="rnd">
              <a:solidFill>
                <a:srgbClr val="000000"/>
              </a:solidFill>
              <a:prstDash val="sysDot"/>
              <a:round/>
              <a:headEnd/>
              <a:tailEnd/>
            </a:ln>
          </p:spPr>
          <p:txBody>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）（续）</a:t>
            </a:r>
          </a:p>
        </p:txBody>
      </p:sp>
      <p:sp>
        <p:nvSpPr>
          <p:cNvPr id="137221" name="Rectangle 3"/>
          <p:cNvSpPr>
            <a:spLocks noGrp="1" noChangeArrowheads="1"/>
          </p:cNvSpPr>
          <p:nvPr>
            <p:ph idx="1"/>
          </p:nvPr>
        </p:nvSpPr>
        <p:spPr>
          <a:xfrm>
            <a:off x="838200" y="1150938"/>
            <a:ext cx="10298360" cy="4556125"/>
          </a:xfrm>
        </p:spPr>
        <p:txBody>
          <a:bodyPr>
            <a:normAutofit/>
          </a:bodyPr>
          <a:lstStyle/>
          <a:p>
            <a:pPr>
              <a:lnSpc>
                <a:spcPct val="80000"/>
              </a:lnSpc>
            </a:pPr>
            <a:r>
              <a:rPr lang="zh-CN" altLang="en-US" sz="2400" dirty="0">
                <a:ea typeface="宋体" pitchFamily="2" charset="-122"/>
              </a:rPr>
              <a:t>结构与联合的异同：</a:t>
            </a:r>
          </a:p>
          <a:p>
            <a:pPr lvl="1">
              <a:lnSpc>
                <a:spcPts val="2400"/>
              </a:lnSpc>
            </a:pPr>
            <a:r>
              <a:rPr lang="zh-CN" altLang="en-US" dirty="0">
                <a:ea typeface="宋体" pitchFamily="2" charset="-122"/>
              </a:rPr>
              <a:t>在定义或说明形式上，</a:t>
            </a:r>
            <a:r>
              <a:rPr lang="en-US" altLang="zh-CN" dirty="0">
                <a:ea typeface="宋体" pitchFamily="2" charset="-122"/>
              </a:rPr>
              <a:t>union</a:t>
            </a:r>
            <a:r>
              <a:rPr lang="zh-CN" altLang="en-US" dirty="0">
                <a:ea typeface="宋体" pitchFamily="2" charset="-122"/>
              </a:rPr>
              <a:t>和</a:t>
            </a:r>
            <a:r>
              <a:rPr lang="en-US" altLang="zh-CN" dirty="0">
                <a:ea typeface="宋体" pitchFamily="2" charset="-122"/>
              </a:rPr>
              <a:t>struct</a:t>
            </a:r>
            <a:r>
              <a:rPr lang="zh-CN" altLang="en-US" dirty="0">
                <a:ea typeface="宋体" pitchFamily="2" charset="-122"/>
              </a:rPr>
              <a:t>很类似，但在任何时刻联合只允许联合中说明的某一成员留在联合里。</a:t>
            </a:r>
          </a:p>
          <a:p>
            <a:pPr lvl="1">
              <a:lnSpc>
                <a:spcPts val="2400"/>
              </a:lnSpc>
            </a:pPr>
            <a:r>
              <a:rPr lang="zh-CN" altLang="en-US" dirty="0">
                <a:ea typeface="宋体" pitchFamily="2" charset="-122"/>
              </a:rPr>
              <a:t> 结构由多个成员（分量）所组成，而联合只有一个成员，只不过该成员的名字和类型可以在规定的几个里选定一个。</a:t>
            </a:r>
          </a:p>
          <a:p>
            <a:pPr lvl="1">
              <a:lnSpc>
                <a:spcPts val="2400"/>
              </a:lnSpc>
            </a:pPr>
            <a:r>
              <a:rPr lang="zh-CN" altLang="en-US" dirty="0">
                <a:ea typeface="宋体" pitchFamily="2" charset="-122"/>
              </a:rPr>
              <a:t>因此，联合可以看作是一个特殊的结构，其所有成员在结构中的位移量都是</a:t>
            </a:r>
            <a:r>
              <a:rPr lang="en-US" altLang="zh-CN" dirty="0">
                <a:ea typeface="宋体" pitchFamily="2" charset="-122"/>
              </a:rPr>
              <a:t>0</a:t>
            </a:r>
            <a:r>
              <a:rPr lang="zh-CN" altLang="en-US" dirty="0">
                <a:ea typeface="宋体" pitchFamily="2" charset="-122"/>
              </a:rPr>
              <a:t>，</a:t>
            </a:r>
            <a:r>
              <a:rPr lang="zh-CN" altLang="en-US" b="1" dirty="0">
                <a:ea typeface="宋体" pitchFamily="2" charset="-122"/>
              </a:rPr>
              <a:t>当对联合变量分配存贮空间时，应保证它能容纳最大的一个成员的大小</a:t>
            </a:r>
            <a:r>
              <a:rPr lang="zh-CN" altLang="en-US" dirty="0">
                <a:ea typeface="宋体" pitchFamily="2" charset="-122"/>
              </a:rPr>
              <a:t>，而存贮空间的边界应能适于联合中的所有可选成员的类型。（见上图）</a:t>
            </a:r>
          </a:p>
          <a:p>
            <a:pPr lvl="1">
              <a:lnSpc>
                <a:spcPts val="2400"/>
              </a:lnSpc>
            </a:pPr>
            <a:r>
              <a:rPr lang="zh-CN" altLang="en-US" dirty="0">
                <a:ea typeface="宋体" pitchFamily="2" charset="-122"/>
              </a:rPr>
              <a:t>对联合的初始化只能对应于它的第一个可选成员。</a:t>
            </a:r>
          </a:p>
          <a:p>
            <a:pPr lvl="1">
              <a:lnSpc>
                <a:spcPts val="2400"/>
              </a:lnSpc>
            </a:pPr>
            <a:r>
              <a:rPr lang="zh-CN" altLang="en-US" dirty="0">
                <a:ea typeface="宋体" pitchFamily="2" charset="-122"/>
              </a:rPr>
              <a:t>对联合成员的引用方式完全和结构的情况一样。</a:t>
            </a:r>
          </a:p>
        </p:txBody>
      </p:sp>
      <p:sp>
        <p:nvSpPr>
          <p:cNvPr id="137218" name="页脚占位符 3"/>
          <p:cNvSpPr>
            <a:spLocks noGrp="1"/>
          </p:cNvSpPr>
          <p:nvPr>
            <p:ph type="ftr" sz="quarter" idx="11"/>
          </p:nvPr>
        </p:nvSpPr>
        <p:spPr>
          <a:noFill/>
        </p:spPr>
        <p:txBody>
          <a:bodyPr/>
          <a:lstStyle/>
          <a:p>
            <a:r>
              <a:rPr lang="en-US" altLang="zh-CN"/>
              <a:t>构造类型 – 数组和指针</a:t>
            </a:r>
          </a:p>
        </p:txBody>
      </p:sp>
      <p:sp>
        <p:nvSpPr>
          <p:cNvPr id="137219" name="灯片编号占位符 4"/>
          <p:cNvSpPr>
            <a:spLocks noGrp="1"/>
          </p:cNvSpPr>
          <p:nvPr>
            <p:ph type="sldNum" sz="quarter" idx="12"/>
          </p:nvPr>
        </p:nvSpPr>
        <p:spPr>
          <a:noFill/>
        </p:spPr>
        <p:txBody>
          <a:bodyPr/>
          <a:lstStyle/>
          <a:p>
            <a:fld id="{DB8C1ECB-459E-44D9-9F3C-65A0E085A9CB}" type="slidenum">
              <a:rPr lang="en-US" altLang="zh-CN" smtClean="0"/>
              <a:pPr/>
              <a:t>151</a:t>
            </a:fld>
            <a:endParaRPr lang="en-US" altLang="zh-CN"/>
          </a:p>
        </p:txBody>
      </p:sp>
    </p:spTree>
  </p:cSld>
  <p:clrMapOvr>
    <a:masterClrMapping/>
  </p:clrMapOvr>
  <p:transition>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ctrTitle"/>
          </p:nvPr>
        </p:nvSpPr>
        <p:spPr/>
        <p:txBody>
          <a:bodyPr/>
          <a:lstStyle/>
          <a:p>
            <a:r>
              <a:rPr lang="zh-CN" altLang="en-US">
                <a:latin typeface="隶书" pitchFamily="49" charset="-122"/>
                <a:ea typeface="隶书" pitchFamily="49" charset="-122"/>
              </a:rPr>
              <a:t>本讲结束！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3</a:t>
            </a:r>
            <a:r>
              <a:rPr lang="zh-CN" altLang="en-US" dirty="0">
                <a:ea typeface="宋体" pitchFamily="2" charset="-122"/>
              </a:rPr>
              <a:t>：将一个整数转换成字符串</a:t>
            </a:r>
            <a:r>
              <a:rPr lang="en-US" altLang="zh-CN" dirty="0">
                <a:ea typeface="宋体" pitchFamily="2" charset="-122"/>
              </a:rPr>
              <a:t>*</a:t>
            </a:r>
            <a:endParaRPr lang="zh-CN" altLang="en-US" dirty="0">
              <a:ea typeface="宋体" pitchFamily="2" charset="-122"/>
            </a:endParaRPr>
          </a:p>
        </p:txBody>
      </p:sp>
      <p:sp>
        <p:nvSpPr>
          <p:cNvPr id="50179" name="页脚占位符 3"/>
          <p:cNvSpPr>
            <a:spLocks noGrp="1"/>
          </p:cNvSpPr>
          <p:nvPr>
            <p:ph type="ftr" sz="quarter" idx="11"/>
          </p:nvPr>
        </p:nvSpPr>
        <p:spPr>
          <a:noFill/>
        </p:spPr>
        <p:txBody>
          <a:bodyPr/>
          <a:lstStyle/>
          <a:p>
            <a:r>
              <a:rPr lang="en-US" altLang="zh-CN"/>
              <a:t>C程序设计基础(二)</a:t>
            </a:r>
          </a:p>
        </p:txBody>
      </p:sp>
      <p:sp>
        <p:nvSpPr>
          <p:cNvPr id="50180" name="灯片编号占位符 4"/>
          <p:cNvSpPr>
            <a:spLocks noGrp="1"/>
          </p:cNvSpPr>
          <p:nvPr>
            <p:ph type="sldNum" sz="quarter" idx="12"/>
          </p:nvPr>
        </p:nvSpPr>
        <p:spPr>
          <a:noFill/>
        </p:spPr>
        <p:txBody>
          <a:bodyPr/>
          <a:lstStyle/>
          <a:p>
            <a:fld id="{0A91ED58-94EC-4CDB-B1B4-39AB4B4ACF97}" type="slidenum">
              <a:rPr lang="en-US" altLang="zh-CN" smtClean="0"/>
              <a:pPr/>
              <a:t>16</a:t>
            </a:fld>
            <a:endParaRPr lang="en-US" altLang="zh-CN"/>
          </a:p>
        </p:txBody>
      </p:sp>
      <p:sp>
        <p:nvSpPr>
          <p:cNvPr id="6" name="Text Box 3"/>
          <p:cNvSpPr txBox="1">
            <a:spLocks noChangeArrowheads="1"/>
          </p:cNvSpPr>
          <p:nvPr/>
        </p:nvSpPr>
        <p:spPr bwMode="auto">
          <a:xfrm>
            <a:off x="1415480" y="1268760"/>
            <a:ext cx="3814763" cy="4732337"/>
          </a:xfrm>
          <a:prstGeom prst="rect">
            <a:avLst/>
          </a:prstGeom>
          <a:noFill/>
          <a:ln w="12700" cap="sq">
            <a:noFill/>
            <a:miter lim="800000"/>
            <a:headEnd type="none" w="sm" len="sm"/>
            <a:tailEnd type="none" w="sm" len="sm"/>
          </a:ln>
        </p:spPr>
        <p:txBody>
          <a:bodyPr>
            <a:spAutoFit/>
          </a:bodyPr>
          <a:lstStyle/>
          <a:p>
            <a:pPr algn="just">
              <a:lnSpc>
                <a:spcPct val="80000"/>
              </a:lnSpc>
              <a:spcBef>
                <a:spcPct val="50000"/>
              </a:spcBef>
            </a:pPr>
            <a:r>
              <a:rPr lang="zh-CN" altLang="en-US" sz="1600" b="0" dirty="0">
                <a:latin typeface="Times New Roman" pitchFamily="18" charset="0"/>
              </a:rPr>
              <a:t>例：将一个整型数转换成字符串。</a:t>
            </a:r>
          </a:p>
          <a:p>
            <a:pPr lvl="1" algn="just">
              <a:lnSpc>
                <a:spcPct val="80000"/>
              </a:lnSpc>
              <a:spcBef>
                <a:spcPct val="50000"/>
              </a:spcBef>
            </a:pPr>
            <a:r>
              <a:rPr lang="en-US" altLang="zh-CN" sz="1600" b="0" dirty="0">
                <a:latin typeface="Times New Roman" pitchFamily="18" charset="0"/>
              </a:rPr>
              <a:t>void </a:t>
            </a:r>
            <a:r>
              <a:rPr lang="en-US" altLang="zh-CN" sz="1600" b="0" dirty="0" err="1">
                <a:latin typeface="Times New Roman" pitchFamily="18" charset="0"/>
              </a:rPr>
              <a:t>itoa</a:t>
            </a:r>
            <a:r>
              <a:rPr lang="en-US" altLang="zh-CN" sz="1600" b="0" dirty="0">
                <a:latin typeface="Times New Roman" pitchFamily="18" charset="0"/>
              </a:rPr>
              <a:t>(</a:t>
            </a:r>
            <a:r>
              <a:rPr lang="en-US" altLang="zh-CN" sz="1600" b="0" dirty="0" err="1">
                <a:latin typeface="Times New Roman" pitchFamily="18" charset="0"/>
              </a:rPr>
              <a:t>int</a:t>
            </a:r>
            <a:r>
              <a:rPr lang="en-US" altLang="zh-CN" sz="1600" b="0" dirty="0">
                <a:latin typeface="Times New Roman" pitchFamily="18" charset="0"/>
              </a:rPr>
              <a:t> n, char s[ ])</a:t>
            </a:r>
          </a:p>
          <a:p>
            <a:pPr lvl="1" algn="just">
              <a:lnSpc>
                <a:spcPct val="80000"/>
              </a:lnSpc>
              <a:spcBef>
                <a:spcPct val="50000"/>
              </a:spcBef>
            </a:pPr>
            <a:r>
              <a:rPr lang="en-US" altLang="zh-CN" sz="1600" b="0" dirty="0">
                <a:latin typeface="Times New Roman" pitchFamily="18" charset="0"/>
              </a:rPr>
              <a:t>{</a:t>
            </a:r>
          </a:p>
          <a:p>
            <a:pPr lvl="2" algn="just">
              <a:lnSpc>
                <a:spcPct val="80000"/>
              </a:lnSpc>
              <a:spcBef>
                <a:spcPct val="50000"/>
              </a:spcBef>
            </a:pPr>
            <a:r>
              <a:rPr lang="en-US" altLang="zh-CN" sz="1600" b="0" dirty="0" err="1">
                <a:latin typeface="Times New Roman" pitchFamily="18" charset="0"/>
              </a:rPr>
              <a:t>int</a:t>
            </a:r>
            <a:r>
              <a:rPr lang="en-US" altLang="zh-CN" sz="1600" b="0" dirty="0">
                <a:latin typeface="Times New Roman" pitchFamily="18" charset="0"/>
              </a:rPr>
              <a:t> </a:t>
            </a:r>
            <a:r>
              <a:rPr lang="en-US" altLang="zh-CN" sz="1600" b="0" dirty="0" err="1">
                <a:latin typeface="Times New Roman" pitchFamily="18" charset="0"/>
              </a:rPr>
              <a:t>i</a:t>
            </a:r>
            <a:r>
              <a:rPr lang="en-US" altLang="zh-CN" sz="1600" b="0" dirty="0">
                <a:latin typeface="Times New Roman" pitchFamily="18" charset="0"/>
              </a:rPr>
              <a:t>, sign;</a:t>
            </a:r>
          </a:p>
          <a:p>
            <a:pPr lvl="2" algn="just">
              <a:lnSpc>
                <a:spcPct val="80000"/>
              </a:lnSpc>
              <a:spcBef>
                <a:spcPct val="50000"/>
              </a:spcBef>
            </a:pPr>
            <a:r>
              <a:rPr lang="en-US" altLang="zh-CN" sz="1600" b="0" dirty="0">
                <a:latin typeface="Times New Roman" pitchFamily="18" charset="0"/>
              </a:rPr>
              <a:t>if((sign = n) &lt; 0)</a:t>
            </a:r>
          </a:p>
          <a:p>
            <a:pPr lvl="3" algn="just">
              <a:lnSpc>
                <a:spcPct val="80000"/>
              </a:lnSpc>
              <a:spcBef>
                <a:spcPct val="50000"/>
              </a:spcBef>
            </a:pPr>
            <a:r>
              <a:rPr lang="en-US" altLang="zh-CN" sz="1600" b="0" dirty="0">
                <a:latin typeface="Times New Roman" pitchFamily="18" charset="0"/>
              </a:rPr>
              <a:t>n = -n;</a:t>
            </a:r>
          </a:p>
          <a:p>
            <a:pPr lvl="2" algn="just">
              <a:lnSpc>
                <a:spcPct val="80000"/>
              </a:lnSpc>
              <a:spcBef>
                <a:spcPct val="50000"/>
              </a:spcBef>
            </a:pPr>
            <a:r>
              <a:rPr lang="en-US" altLang="zh-CN" sz="1600" b="0" dirty="0" err="1">
                <a:latin typeface="Times New Roman" pitchFamily="18" charset="0"/>
              </a:rPr>
              <a:t>i</a:t>
            </a:r>
            <a:r>
              <a:rPr lang="en-US" altLang="zh-CN" sz="1600" b="0" dirty="0">
                <a:latin typeface="Times New Roman" pitchFamily="18" charset="0"/>
              </a:rPr>
              <a:t> = 0;</a:t>
            </a:r>
          </a:p>
          <a:p>
            <a:pPr lvl="2" algn="just">
              <a:lnSpc>
                <a:spcPct val="80000"/>
              </a:lnSpc>
              <a:spcBef>
                <a:spcPct val="50000"/>
              </a:spcBef>
            </a:pPr>
            <a:r>
              <a:rPr lang="en-US" altLang="zh-CN" sz="1600" b="0" dirty="0">
                <a:latin typeface="Times New Roman" pitchFamily="18" charset="0"/>
              </a:rPr>
              <a:t>do {  </a:t>
            </a:r>
          </a:p>
          <a:p>
            <a:pPr lvl="3" algn="just">
              <a:lnSpc>
                <a:spcPct val="80000"/>
              </a:lnSpc>
              <a:spcBef>
                <a:spcPct val="50000"/>
              </a:spcBef>
            </a:pPr>
            <a:r>
              <a:rPr lang="en-US" altLang="zh-CN" sz="1600" b="0" dirty="0">
                <a:latin typeface="Times New Roman" pitchFamily="18" charset="0"/>
              </a:rPr>
              <a:t>s[</a:t>
            </a:r>
            <a:r>
              <a:rPr lang="en-US" altLang="zh-CN" sz="1600" b="0" dirty="0" err="1">
                <a:latin typeface="Times New Roman" pitchFamily="18" charset="0"/>
              </a:rPr>
              <a:t>i</a:t>
            </a:r>
            <a:r>
              <a:rPr lang="en-US" altLang="zh-CN" sz="1600" b="0" dirty="0">
                <a:latin typeface="Times New Roman" pitchFamily="18" charset="0"/>
              </a:rPr>
              <a:t>++] = n%10 + ‘0’;</a:t>
            </a:r>
          </a:p>
          <a:p>
            <a:pPr lvl="2" algn="just">
              <a:lnSpc>
                <a:spcPct val="80000"/>
              </a:lnSpc>
              <a:spcBef>
                <a:spcPct val="50000"/>
              </a:spcBef>
            </a:pPr>
            <a:r>
              <a:rPr lang="en-US" altLang="zh-CN" sz="1600" b="0" dirty="0">
                <a:latin typeface="Times New Roman" pitchFamily="18" charset="0"/>
              </a:rPr>
              <a:t>} while( (n /= 10 ) &gt; 0);</a:t>
            </a:r>
          </a:p>
          <a:p>
            <a:pPr lvl="2" algn="just">
              <a:lnSpc>
                <a:spcPct val="80000"/>
              </a:lnSpc>
              <a:spcBef>
                <a:spcPct val="50000"/>
              </a:spcBef>
            </a:pPr>
            <a:r>
              <a:rPr lang="en-US" altLang="zh-CN" sz="1600" b="0" dirty="0">
                <a:latin typeface="Times New Roman" pitchFamily="18" charset="0"/>
              </a:rPr>
              <a:t>if(sign &lt; 0)</a:t>
            </a:r>
          </a:p>
          <a:p>
            <a:pPr lvl="3" algn="just">
              <a:lnSpc>
                <a:spcPct val="80000"/>
              </a:lnSpc>
              <a:spcBef>
                <a:spcPct val="50000"/>
              </a:spcBef>
            </a:pPr>
            <a:r>
              <a:rPr lang="en-US" altLang="zh-CN" sz="1600" b="0" dirty="0">
                <a:latin typeface="Times New Roman" pitchFamily="18" charset="0"/>
              </a:rPr>
              <a:t>s[</a:t>
            </a:r>
            <a:r>
              <a:rPr lang="en-US" altLang="zh-CN" sz="1600" b="0" dirty="0" err="1">
                <a:latin typeface="Times New Roman" pitchFamily="18" charset="0"/>
              </a:rPr>
              <a:t>i</a:t>
            </a:r>
            <a:r>
              <a:rPr lang="en-US" altLang="zh-CN" sz="1600" b="0" dirty="0">
                <a:latin typeface="Times New Roman" pitchFamily="18" charset="0"/>
              </a:rPr>
              <a:t>++] = ‘-‘;</a:t>
            </a:r>
          </a:p>
          <a:p>
            <a:pPr lvl="2" algn="just">
              <a:lnSpc>
                <a:spcPct val="80000"/>
              </a:lnSpc>
              <a:spcBef>
                <a:spcPct val="50000"/>
              </a:spcBef>
            </a:pPr>
            <a:r>
              <a:rPr lang="en-US" altLang="zh-CN" sz="1600" dirty="0">
                <a:latin typeface="Times New Roman" pitchFamily="18" charset="0"/>
              </a:rPr>
              <a:t>s[</a:t>
            </a:r>
            <a:r>
              <a:rPr lang="en-US" altLang="zh-CN" sz="1600" dirty="0" err="1">
                <a:latin typeface="Times New Roman" pitchFamily="18" charset="0"/>
              </a:rPr>
              <a:t>i</a:t>
            </a:r>
            <a:r>
              <a:rPr lang="en-US" altLang="zh-CN" sz="1600" dirty="0">
                <a:latin typeface="Times New Roman" pitchFamily="18" charset="0"/>
              </a:rPr>
              <a:t>] = ‘\0’;</a:t>
            </a:r>
          </a:p>
          <a:p>
            <a:pPr lvl="2" algn="just">
              <a:lnSpc>
                <a:spcPct val="80000"/>
              </a:lnSpc>
              <a:spcBef>
                <a:spcPct val="50000"/>
              </a:spcBef>
            </a:pPr>
            <a:r>
              <a:rPr lang="en-US" altLang="zh-CN" sz="1600" b="0" dirty="0">
                <a:latin typeface="Times New Roman" pitchFamily="18" charset="0"/>
              </a:rPr>
              <a:t>reverse(s);</a:t>
            </a:r>
          </a:p>
          <a:p>
            <a:pPr lvl="1" algn="just">
              <a:lnSpc>
                <a:spcPct val="80000"/>
              </a:lnSpc>
              <a:spcBef>
                <a:spcPct val="50000"/>
              </a:spcBef>
            </a:pPr>
            <a:r>
              <a:rPr lang="en-US" altLang="zh-CN" sz="1600" b="0" dirty="0">
                <a:latin typeface="Times New Roman" pitchFamily="18" charset="0"/>
              </a:rPr>
              <a:t>}</a:t>
            </a:r>
          </a:p>
        </p:txBody>
      </p:sp>
      <p:sp>
        <p:nvSpPr>
          <p:cNvPr id="8" name="Text Box 5"/>
          <p:cNvSpPr txBox="1">
            <a:spLocks noChangeArrowheads="1"/>
          </p:cNvSpPr>
          <p:nvPr/>
        </p:nvSpPr>
        <p:spPr bwMode="auto">
          <a:xfrm>
            <a:off x="6167439" y="2708275"/>
            <a:ext cx="3673475" cy="3914918"/>
          </a:xfrm>
          <a:prstGeom prst="rect">
            <a:avLst/>
          </a:prstGeom>
          <a:solidFill>
            <a:schemeClr val="accent1"/>
          </a:solidFill>
          <a:ln w="9525">
            <a:noFill/>
            <a:miter lim="800000"/>
            <a:headEnd/>
            <a:tailEnd/>
          </a:ln>
        </p:spPr>
        <p:txBody>
          <a:bodyPr>
            <a:spAutoFit/>
          </a:bodyPr>
          <a:lstStyle/>
          <a:p>
            <a:pPr>
              <a:lnSpc>
                <a:spcPct val="80000"/>
              </a:lnSpc>
              <a:spcBef>
                <a:spcPct val="50000"/>
              </a:spcBef>
            </a:pPr>
            <a:r>
              <a:rPr lang="en-US" altLang="zh-CN" sz="1800" b="0" dirty="0"/>
              <a:t>#include &lt;</a:t>
            </a:r>
            <a:r>
              <a:rPr lang="en-US" altLang="zh-CN" sz="1800" b="0" dirty="0" err="1"/>
              <a:t>stdio.h</a:t>
            </a:r>
            <a:r>
              <a:rPr lang="en-US" altLang="zh-CN" sz="1800" b="0" dirty="0"/>
              <a:t>&gt;</a:t>
            </a:r>
          </a:p>
          <a:p>
            <a:pPr>
              <a:lnSpc>
                <a:spcPct val="80000"/>
              </a:lnSpc>
              <a:spcBef>
                <a:spcPct val="50000"/>
              </a:spcBef>
            </a:pPr>
            <a:r>
              <a:rPr lang="en-US" altLang="zh-CN" sz="1800" b="0" dirty="0"/>
              <a:t>void </a:t>
            </a:r>
            <a:r>
              <a:rPr lang="en-US" altLang="zh-CN" sz="1800" b="0" dirty="0" err="1"/>
              <a:t>itoa</a:t>
            </a:r>
            <a:r>
              <a:rPr lang="en-US" altLang="zh-CN" sz="1800" b="0" dirty="0"/>
              <a:t>(</a:t>
            </a:r>
            <a:r>
              <a:rPr lang="en-US" altLang="zh-CN" sz="1800" b="0" dirty="0" err="1"/>
              <a:t>int</a:t>
            </a:r>
            <a:r>
              <a:rPr lang="en-US" altLang="zh-CN" sz="1800" b="0" dirty="0"/>
              <a:t> n, char s[ ]);</a:t>
            </a:r>
          </a:p>
          <a:p>
            <a:pPr>
              <a:lnSpc>
                <a:spcPct val="80000"/>
              </a:lnSpc>
              <a:spcBef>
                <a:spcPct val="50000"/>
              </a:spcBef>
            </a:pPr>
            <a:r>
              <a:rPr lang="en-US" altLang="zh-CN" sz="1800" b="0" dirty="0" err="1"/>
              <a:t>int</a:t>
            </a:r>
            <a:r>
              <a:rPr lang="en-US" altLang="zh-CN" sz="1800" b="0" dirty="0"/>
              <a:t> main()</a:t>
            </a:r>
          </a:p>
          <a:p>
            <a:pPr>
              <a:lnSpc>
                <a:spcPct val="80000"/>
              </a:lnSpc>
              <a:spcBef>
                <a:spcPct val="50000"/>
              </a:spcBef>
            </a:pPr>
            <a:r>
              <a:rPr lang="en-US" altLang="zh-CN" sz="1800" b="0" dirty="0"/>
              <a:t>{</a:t>
            </a:r>
          </a:p>
          <a:p>
            <a:pPr>
              <a:lnSpc>
                <a:spcPct val="80000"/>
              </a:lnSpc>
              <a:spcBef>
                <a:spcPct val="50000"/>
              </a:spcBef>
            </a:pPr>
            <a:r>
              <a:rPr lang="en-US" altLang="zh-CN" sz="1800" b="0" dirty="0"/>
              <a:t>    </a:t>
            </a:r>
            <a:r>
              <a:rPr lang="en-US" altLang="zh-CN" sz="1800" b="0" dirty="0" err="1"/>
              <a:t>int</a:t>
            </a:r>
            <a:r>
              <a:rPr lang="en-US" altLang="zh-CN" sz="1800" b="0" dirty="0"/>
              <a:t> n;</a:t>
            </a:r>
          </a:p>
          <a:p>
            <a:pPr>
              <a:lnSpc>
                <a:spcPct val="80000"/>
              </a:lnSpc>
              <a:spcBef>
                <a:spcPct val="50000"/>
              </a:spcBef>
            </a:pPr>
            <a:r>
              <a:rPr lang="en-US" altLang="zh-CN" sz="1800" b="0" dirty="0"/>
              <a:t>    char s[20];</a:t>
            </a:r>
          </a:p>
          <a:p>
            <a:pPr>
              <a:lnSpc>
                <a:spcPct val="80000"/>
              </a:lnSpc>
              <a:spcBef>
                <a:spcPct val="50000"/>
              </a:spcBef>
            </a:pPr>
            <a:r>
              <a:rPr lang="en-US" altLang="zh-CN" sz="1800" b="0" dirty="0"/>
              <a:t>    </a:t>
            </a:r>
            <a:r>
              <a:rPr lang="en-US" altLang="zh-CN" sz="1800" b="0" dirty="0" err="1"/>
              <a:t>scanf</a:t>
            </a:r>
            <a:r>
              <a:rPr lang="en-US" altLang="zh-CN" sz="1800" b="0" dirty="0"/>
              <a:t>(“%d”, &amp;n);</a:t>
            </a:r>
          </a:p>
          <a:p>
            <a:pPr>
              <a:lnSpc>
                <a:spcPct val="80000"/>
              </a:lnSpc>
              <a:spcBef>
                <a:spcPct val="50000"/>
              </a:spcBef>
            </a:pPr>
            <a:r>
              <a:rPr lang="en-US" altLang="zh-CN" sz="1800" b="0" dirty="0"/>
              <a:t>    </a:t>
            </a:r>
            <a:r>
              <a:rPr lang="en-US" altLang="zh-CN" sz="1800" b="0" dirty="0" err="1"/>
              <a:t>itoa</a:t>
            </a:r>
            <a:r>
              <a:rPr lang="en-US" altLang="zh-CN" sz="1800" b="0" dirty="0"/>
              <a:t>(</a:t>
            </a:r>
            <a:r>
              <a:rPr lang="en-US" altLang="zh-CN" sz="1800" b="0" dirty="0" err="1"/>
              <a:t>n,s</a:t>
            </a:r>
            <a:r>
              <a:rPr lang="en-US" altLang="zh-CN" sz="1800" b="0" dirty="0"/>
              <a:t>); </a:t>
            </a:r>
          </a:p>
          <a:p>
            <a:pPr>
              <a:lnSpc>
                <a:spcPct val="80000"/>
              </a:lnSpc>
              <a:spcBef>
                <a:spcPct val="50000"/>
              </a:spcBef>
            </a:pPr>
            <a:r>
              <a:rPr lang="en-US" altLang="zh-CN" sz="1800" b="0" dirty="0"/>
              <a:t>    </a:t>
            </a:r>
            <a:r>
              <a:rPr lang="en-US" altLang="zh-CN" sz="1800" b="0" dirty="0" err="1"/>
              <a:t>printf</a:t>
            </a:r>
            <a:r>
              <a:rPr lang="en-US" altLang="zh-CN" sz="1800" b="0" dirty="0"/>
              <a:t>(“%s\</a:t>
            </a:r>
            <a:r>
              <a:rPr lang="en-US" altLang="zh-CN" sz="1800" b="0" dirty="0" err="1"/>
              <a:t>n”,s</a:t>
            </a:r>
            <a:r>
              <a:rPr lang="en-US" altLang="zh-CN" sz="1800" b="0" dirty="0"/>
              <a:t>);</a:t>
            </a:r>
          </a:p>
          <a:p>
            <a:pPr>
              <a:lnSpc>
                <a:spcPct val="80000"/>
              </a:lnSpc>
              <a:spcBef>
                <a:spcPct val="50000"/>
              </a:spcBef>
            </a:pPr>
            <a:r>
              <a:rPr lang="en-US" altLang="zh-CN" sz="1800" b="0" dirty="0"/>
              <a:t>    return 0;</a:t>
            </a:r>
          </a:p>
          <a:p>
            <a:pPr>
              <a:lnSpc>
                <a:spcPct val="80000"/>
              </a:lnSpc>
              <a:spcBef>
                <a:spcPct val="50000"/>
              </a:spcBef>
            </a:pPr>
            <a:r>
              <a:rPr lang="en-US" altLang="zh-CN" sz="1800" b="0" dirty="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zh-CN" altLang="en-US" dirty="0">
                <a:ea typeface="宋体" pitchFamily="2" charset="-122"/>
              </a:rPr>
              <a:t>常用标准字符串库函数</a:t>
            </a:r>
            <a:r>
              <a:rPr lang="en-US" altLang="zh-CN" dirty="0">
                <a:ea typeface="宋体" pitchFamily="2" charset="-122"/>
              </a:rPr>
              <a:t>*</a:t>
            </a:r>
            <a:endParaRPr lang="zh-CN" altLang="en-US" dirty="0">
              <a:ea typeface="宋体" pitchFamily="2" charset="-122"/>
            </a:endParaRPr>
          </a:p>
        </p:txBody>
      </p:sp>
      <p:sp>
        <p:nvSpPr>
          <p:cNvPr id="38917" name="Rectangle 3"/>
          <p:cNvSpPr>
            <a:spLocks noGrp="1" noChangeArrowheads="1"/>
          </p:cNvSpPr>
          <p:nvPr>
            <p:ph idx="1"/>
          </p:nvPr>
        </p:nvSpPr>
        <p:spPr>
          <a:xfrm>
            <a:off x="983432" y="1334352"/>
            <a:ext cx="10297143" cy="4614929"/>
          </a:xfrm>
        </p:spPr>
        <p:txBody>
          <a:bodyPr>
            <a:normAutofit fontScale="92500" lnSpcReduction="10000"/>
          </a:bodyPr>
          <a:lstStyle/>
          <a:p>
            <a:r>
              <a:rPr lang="en-US" altLang="zh-CN" dirty="0">
                <a:ea typeface="宋体" pitchFamily="2" charset="-122"/>
              </a:rPr>
              <a:t>#include &lt;</a:t>
            </a:r>
            <a:r>
              <a:rPr lang="en-US" altLang="zh-CN" dirty="0" err="1">
                <a:ea typeface="宋体" pitchFamily="2" charset="-122"/>
              </a:rPr>
              <a:t>string.h</a:t>
            </a:r>
            <a:r>
              <a:rPr lang="en-US" altLang="zh-CN" dirty="0">
                <a:ea typeface="宋体" pitchFamily="2" charset="-122"/>
              </a:rPr>
              <a:t>&gt; - </a:t>
            </a:r>
            <a:r>
              <a:rPr lang="zh-CN" altLang="en-US" dirty="0">
                <a:ea typeface="宋体" pitchFamily="2" charset="-122"/>
              </a:rPr>
              <a:t>字符串处理函数</a:t>
            </a:r>
            <a:endParaRPr lang="en-US" altLang="zh-CN" dirty="0">
              <a:ea typeface="宋体" pitchFamily="2" charset="-122"/>
            </a:endParaRPr>
          </a:p>
          <a:p>
            <a:pPr lvl="1">
              <a:spcBef>
                <a:spcPts val="600"/>
              </a:spcBef>
              <a:buNone/>
            </a:pPr>
            <a:r>
              <a:rPr lang="en-US" altLang="zh-CN" sz="1800" dirty="0">
                <a:latin typeface="+mn-ea"/>
                <a:ea typeface="+mn-ea"/>
              </a:rPr>
              <a:t>int </a:t>
            </a:r>
            <a:r>
              <a:rPr lang="en-US" altLang="zh-CN" sz="1800" dirty="0" err="1">
                <a:latin typeface="+mn-ea"/>
                <a:ea typeface="+mn-ea"/>
              </a:rPr>
              <a:t>strlen</a:t>
            </a:r>
            <a:r>
              <a:rPr lang="en-US" altLang="zh-CN" sz="1800" dirty="0">
                <a:latin typeface="+mn-ea"/>
                <a:ea typeface="+mn-ea"/>
              </a:rPr>
              <a:t>(char s[]);   	    /*</a:t>
            </a:r>
            <a:r>
              <a:rPr lang="zh-CN" altLang="en-US" sz="1800" dirty="0">
                <a:latin typeface="+mn-ea"/>
                <a:ea typeface="+mn-ea"/>
              </a:rPr>
              <a:t>计算字符串长度</a:t>
            </a:r>
            <a:r>
              <a:rPr lang="en-US" altLang="zh-CN" sz="1800" dirty="0">
                <a:latin typeface="+mn-ea"/>
                <a:ea typeface="+mn-ea"/>
              </a:rPr>
              <a:t>, </a:t>
            </a:r>
            <a:r>
              <a:rPr lang="zh-CN" altLang="en-US" sz="1800" dirty="0">
                <a:latin typeface="+mn-ea"/>
                <a:ea typeface="+mn-ea"/>
              </a:rPr>
              <a:t>字符串以</a:t>
            </a:r>
            <a:r>
              <a:rPr lang="en-US" altLang="zh-CN" sz="1800" dirty="0">
                <a:latin typeface="+mn-ea"/>
                <a:ea typeface="+mn-ea"/>
              </a:rPr>
              <a:t>\0</a:t>
            </a:r>
            <a:r>
              <a:rPr lang="zh-CN" altLang="en-US" sz="1800" dirty="0">
                <a:latin typeface="+mn-ea"/>
                <a:ea typeface="+mn-ea"/>
              </a:rPr>
              <a:t>结果*</a:t>
            </a:r>
            <a:r>
              <a:rPr lang="en-US" altLang="zh-CN" sz="1800" dirty="0">
                <a:latin typeface="+mn-ea"/>
                <a:ea typeface="+mn-ea"/>
              </a:rPr>
              <a:t>/</a:t>
            </a:r>
          </a:p>
          <a:p>
            <a:pPr lvl="1">
              <a:spcBef>
                <a:spcPts val="600"/>
              </a:spcBef>
              <a:buNone/>
            </a:pPr>
            <a:r>
              <a:rPr lang="en-US" altLang="zh-CN" sz="1800" dirty="0">
                <a:latin typeface="+mn-ea"/>
                <a:ea typeface="+mn-ea"/>
              </a:rPr>
              <a:t>char *</a:t>
            </a:r>
            <a:r>
              <a:rPr lang="en-US" altLang="zh-CN" sz="1800" dirty="0" err="1">
                <a:latin typeface="+mn-ea"/>
                <a:ea typeface="+mn-ea"/>
              </a:rPr>
              <a:t>strcpy</a:t>
            </a:r>
            <a:r>
              <a:rPr lang="en-US" altLang="zh-CN" sz="1800" dirty="0">
                <a:latin typeface="+mn-ea"/>
                <a:ea typeface="+mn-ea"/>
              </a:rPr>
              <a:t>(char s[], char t[]); /*</a:t>
            </a:r>
            <a:r>
              <a:rPr lang="zh-CN" altLang="en-US" sz="1800" dirty="0">
                <a:latin typeface="+mn-ea"/>
                <a:ea typeface="+mn-ea"/>
              </a:rPr>
              <a:t>将字符串</a:t>
            </a:r>
            <a:r>
              <a:rPr lang="en-US" altLang="zh-CN" sz="1800" dirty="0">
                <a:latin typeface="+mn-ea"/>
                <a:ea typeface="+mn-ea"/>
              </a:rPr>
              <a:t>t</a:t>
            </a:r>
            <a:r>
              <a:rPr lang="zh-CN" altLang="en-US" sz="1800" dirty="0">
                <a:latin typeface="+mn-ea"/>
                <a:ea typeface="+mn-ea"/>
              </a:rPr>
              <a:t>拷贝到字符串</a:t>
            </a:r>
            <a:r>
              <a:rPr lang="en-US" altLang="zh-CN" sz="1800" dirty="0">
                <a:latin typeface="+mn-ea"/>
                <a:ea typeface="+mn-ea"/>
              </a:rPr>
              <a:t>s</a:t>
            </a:r>
            <a:r>
              <a:rPr lang="zh-CN" altLang="en-US" sz="1800" dirty="0">
                <a:latin typeface="+mn-ea"/>
                <a:ea typeface="+mn-ea"/>
              </a:rPr>
              <a:t>中*</a:t>
            </a:r>
            <a:r>
              <a:rPr lang="en-US" altLang="zh-CN" sz="1800" dirty="0">
                <a:latin typeface="+mn-ea"/>
                <a:ea typeface="+mn-ea"/>
              </a:rPr>
              <a:t>/</a:t>
            </a:r>
          </a:p>
          <a:p>
            <a:pPr lvl="1">
              <a:spcBef>
                <a:spcPts val="600"/>
              </a:spcBef>
              <a:buNone/>
            </a:pPr>
            <a:r>
              <a:rPr lang="en-US" altLang="zh-CN" sz="1800" dirty="0">
                <a:latin typeface="+mn-ea"/>
                <a:ea typeface="+mn-ea"/>
              </a:rPr>
              <a:t>char *</a:t>
            </a:r>
            <a:r>
              <a:rPr lang="en-US" altLang="zh-CN" sz="1800" dirty="0" err="1">
                <a:latin typeface="+mn-ea"/>
                <a:ea typeface="+mn-ea"/>
              </a:rPr>
              <a:t>strcat</a:t>
            </a:r>
            <a:r>
              <a:rPr lang="en-US" altLang="zh-CN" sz="1800" dirty="0">
                <a:latin typeface="+mn-ea"/>
                <a:ea typeface="+mn-ea"/>
              </a:rPr>
              <a:t>(char s[], char t[]); /*</a:t>
            </a:r>
            <a:r>
              <a:rPr lang="zh-CN" altLang="en-US" sz="1800" dirty="0">
                <a:latin typeface="+mn-ea"/>
                <a:ea typeface="+mn-ea"/>
              </a:rPr>
              <a:t>将字符串</a:t>
            </a:r>
            <a:r>
              <a:rPr lang="en-US" altLang="zh-CN" sz="1800" dirty="0">
                <a:latin typeface="+mn-ea"/>
                <a:ea typeface="+mn-ea"/>
              </a:rPr>
              <a:t>t</a:t>
            </a:r>
            <a:r>
              <a:rPr lang="zh-CN" altLang="en-US" sz="1800" dirty="0">
                <a:latin typeface="+mn-ea"/>
                <a:ea typeface="+mn-ea"/>
              </a:rPr>
              <a:t>拷贝到字符串</a:t>
            </a:r>
            <a:r>
              <a:rPr lang="en-US" altLang="zh-CN" sz="1800" dirty="0">
                <a:latin typeface="+mn-ea"/>
                <a:ea typeface="+mn-ea"/>
              </a:rPr>
              <a:t>s</a:t>
            </a:r>
            <a:r>
              <a:rPr lang="zh-CN" altLang="en-US" sz="1800" dirty="0">
                <a:latin typeface="+mn-ea"/>
                <a:ea typeface="+mn-ea"/>
              </a:rPr>
              <a:t>尾部*</a:t>
            </a:r>
            <a:r>
              <a:rPr lang="en-US" altLang="zh-CN" sz="1800" dirty="0">
                <a:latin typeface="+mn-ea"/>
                <a:ea typeface="+mn-ea"/>
              </a:rPr>
              <a:t>/ </a:t>
            </a:r>
          </a:p>
          <a:p>
            <a:pPr lvl="1">
              <a:spcBef>
                <a:spcPts val="600"/>
              </a:spcBef>
              <a:buNone/>
            </a:pPr>
            <a:r>
              <a:rPr lang="en-US" altLang="zh-CN" sz="1800" dirty="0">
                <a:latin typeface="+mn-ea"/>
                <a:ea typeface="+mn-ea"/>
              </a:rPr>
              <a:t>int </a:t>
            </a:r>
            <a:r>
              <a:rPr lang="en-US" altLang="zh-CN" sz="1800" dirty="0" err="1">
                <a:latin typeface="+mn-ea"/>
                <a:ea typeface="+mn-ea"/>
              </a:rPr>
              <a:t>strcmp</a:t>
            </a:r>
            <a:r>
              <a:rPr lang="en-US" altLang="zh-CN" sz="1800" dirty="0">
                <a:latin typeface="+mn-ea"/>
                <a:ea typeface="+mn-ea"/>
              </a:rPr>
              <a:t>(char s[], char t[]);   /*</a:t>
            </a:r>
            <a:r>
              <a:rPr lang="zh-CN" altLang="en-US" sz="1800" dirty="0">
                <a:latin typeface="+mn-ea"/>
                <a:ea typeface="+mn-ea"/>
              </a:rPr>
              <a:t>比较两个字符串</a:t>
            </a:r>
            <a:r>
              <a:rPr lang="en-US" altLang="zh-CN" sz="1800" dirty="0">
                <a:latin typeface="+mn-ea"/>
                <a:ea typeface="+mn-ea"/>
              </a:rPr>
              <a:t>,</a:t>
            </a:r>
            <a:r>
              <a:rPr lang="zh-CN" altLang="en-US" sz="1800" b="1" dirty="0">
                <a:solidFill>
                  <a:srgbClr val="FF0000"/>
                </a:solidFill>
                <a:latin typeface="+mn-ea"/>
                <a:ea typeface="+mn-ea"/>
              </a:rPr>
              <a:t>若</a:t>
            </a:r>
            <a:r>
              <a:rPr lang="en-US" altLang="zh-CN" sz="1800" b="1" dirty="0">
                <a:solidFill>
                  <a:srgbClr val="FF0000"/>
                </a:solidFill>
                <a:latin typeface="+mn-ea"/>
                <a:ea typeface="+mn-ea"/>
              </a:rPr>
              <a:t>s&gt;t,</a:t>
            </a:r>
            <a:r>
              <a:rPr lang="zh-CN" altLang="en-US" sz="1800" b="1" dirty="0">
                <a:solidFill>
                  <a:srgbClr val="FF0000"/>
                </a:solidFill>
                <a:latin typeface="+mn-ea"/>
                <a:ea typeface="+mn-ea"/>
              </a:rPr>
              <a:t>则返回大于</a:t>
            </a:r>
            <a:r>
              <a:rPr lang="en-US" altLang="zh-CN" sz="1800" b="1" dirty="0">
                <a:solidFill>
                  <a:srgbClr val="FF0000"/>
                </a:solidFill>
                <a:latin typeface="+mn-ea"/>
                <a:ea typeface="+mn-ea"/>
              </a:rPr>
              <a:t>0</a:t>
            </a:r>
            <a:r>
              <a:rPr lang="zh-CN" altLang="en-US" sz="1800" b="1" dirty="0">
                <a:solidFill>
                  <a:srgbClr val="FF0000"/>
                </a:solidFill>
                <a:latin typeface="+mn-ea"/>
                <a:ea typeface="+mn-ea"/>
              </a:rPr>
              <a:t>的数</a:t>
            </a:r>
            <a:r>
              <a:rPr lang="en-US" altLang="zh-CN" sz="1800" b="1" dirty="0">
                <a:solidFill>
                  <a:srgbClr val="FF0000"/>
                </a:solidFill>
                <a:latin typeface="+mn-ea"/>
                <a:ea typeface="+mn-ea"/>
              </a:rPr>
              <a:t>;</a:t>
            </a:r>
            <a:r>
              <a:rPr lang="zh-CN" altLang="en-US" sz="1800" b="1" dirty="0">
                <a:solidFill>
                  <a:srgbClr val="FF0000"/>
                </a:solidFill>
                <a:ea typeface="宋体" pitchFamily="2" charset="-122"/>
              </a:rPr>
              <a:t>若</a:t>
            </a:r>
            <a:r>
              <a:rPr lang="en-US" altLang="zh-CN" sz="1800" b="1" dirty="0">
                <a:solidFill>
                  <a:srgbClr val="FF0000"/>
                </a:solidFill>
                <a:ea typeface="宋体" pitchFamily="2" charset="-122"/>
              </a:rPr>
              <a:t>s&lt;t,</a:t>
            </a:r>
            <a:r>
              <a:rPr lang="zh-CN" altLang="en-US" sz="1800" b="1" dirty="0">
                <a:solidFill>
                  <a:srgbClr val="FF0000"/>
                </a:solidFill>
                <a:ea typeface="宋体" pitchFamily="2" charset="-122"/>
              </a:rPr>
              <a:t>则返回小于</a:t>
            </a:r>
            <a:r>
              <a:rPr lang="en-US" altLang="zh-CN" sz="1800" b="1" dirty="0">
                <a:solidFill>
                  <a:srgbClr val="FF0000"/>
                </a:solidFill>
                <a:ea typeface="宋体" pitchFamily="2" charset="-122"/>
              </a:rPr>
              <a:t>0</a:t>
            </a:r>
            <a:r>
              <a:rPr lang="zh-CN" altLang="en-US" sz="1800" b="1" dirty="0">
                <a:solidFill>
                  <a:srgbClr val="FF0000"/>
                </a:solidFill>
                <a:ea typeface="宋体" pitchFamily="2" charset="-122"/>
              </a:rPr>
              <a:t>的数</a:t>
            </a:r>
            <a:r>
              <a:rPr lang="en-US" altLang="zh-CN" sz="1800" dirty="0">
                <a:ea typeface="宋体" pitchFamily="2" charset="-122"/>
              </a:rPr>
              <a:t>;</a:t>
            </a:r>
            <a:r>
              <a:rPr lang="zh-CN" altLang="en-US" sz="1800" dirty="0">
                <a:ea typeface="宋体" pitchFamily="2" charset="-122"/>
              </a:rPr>
              <a:t>若相等</a:t>
            </a:r>
            <a:r>
              <a:rPr lang="en-US" altLang="zh-CN" sz="1800" dirty="0">
                <a:ea typeface="宋体" pitchFamily="2" charset="-122"/>
              </a:rPr>
              <a:t>, </a:t>
            </a:r>
            <a:r>
              <a:rPr lang="zh-CN" altLang="en-US" sz="1800" dirty="0">
                <a:ea typeface="宋体" pitchFamily="2" charset="-122"/>
              </a:rPr>
              <a:t>返回</a:t>
            </a:r>
            <a:r>
              <a:rPr lang="en-US" altLang="zh-CN" sz="1800" dirty="0">
                <a:ea typeface="宋体" pitchFamily="2" charset="-122"/>
              </a:rPr>
              <a:t>0 */</a:t>
            </a:r>
          </a:p>
          <a:p>
            <a:r>
              <a:rPr lang="en-US" altLang="zh-CN" dirty="0">
                <a:ea typeface="宋体" pitchFamily="2" charset="-122"/>
              </a:rPr>
              <a:t>#include &lt;</a:t>
            </a:r>
            <a:r>
              <a:rPr lang="en-US" altLang="zh-CN" dirty="0" err="1">
                <a:ea typeface="宋体" pitchFamily="2" charset="-122"/>
              </a:rPr>
              <a:t>stdlib.h</a:t>
            </a:r>
            <a:r>
              <a:rPr lang="en-US" altLang="zh-CN" dirty="0">
                <a:ea typeface="宋体" pitchFamily="2" charset="-122"/>
              </a:rPr>
              <a:t>&gt; - </a:t>
            </a:r>
            <a:r>
              <a:rPr lang="zh-CN" altLang="en-US" dirty="0">
                <a:ea typeface="宋体" pitchFamily="2" charset="-122"/>
              </a:rPr>
              <a:t>实用函数</a:t>
            </a:r>
            <a:endParaRPr lang="en-US" altLang="zh-CN" dirty="0">
              <a:ea typeface="宋体" pitchFamily="2" charset="-122"/>
            </a:endParaRPr>
          </a:p>
          <a:p>
            <a:pPr lvl="1">
              <a:spcBef>
                <a:spcPts val="600"/>
              </a:spcBef>
              <a:buNone/>
            </a:pPr>
            <a:r>
              <a:rPr lang="en-US" altLang="zh-CN" sz="1800" dirty="0">
                <a:latin typeface="+mn-ea"/>
                <a:ea typeface="+mn-ea"/>
              </a:rPr>
              <a:t>int   </a:t>
            </a:r>
            <a:r>
              <a:rPr lang="en-US" altLang="zh-CN" sz="1800" dirty="0" err="1">
                <a:latin typeface="+mn-ea"/>
                <a:ea typeface="+mn-ea"/>
              </a:rPr>
              <a:t>atoi</a:t>
            </a:r>
            <a:r>
              <a:rPr lang="en-US" altLang="zh-CN" sz="1800" dirty="0">
                <a:latin typeface="+mn-ea"/>
                <a:ea typeface="+mn-ea"/>
              </a:rPr>
              <a:t>(char  s[ ]); 	/* </a:t>
            </a:r>
            <a:r>
              <a:rPr lang="zh-CN" altLang="en-US" sz="1800" dirty="0">
                <a:latin typeface="+mn-ea"/>
                <a:ea typeface="+mn-ea"/>
              </a:rPr>
              <a:t>将字符串转换成相应整数 </a:t>
            </a:r>
            <a:r>
              <a:rPr lang="en-US" altLang="zh-CN" sz="1800" dirty="0">
                <a:latin typeface="+mn-ea"/>
                <a:ea typeface="+mn-ea"/>
              </a:rPr>
              <a:t>*/</a:t>
            </a:r>
          </a:p>
          <a:p>
            <a:r>
              <a:rPr lang="en-US" altLang="zh-CN" dirty="0">
                <a:ea typeface="宋体" pitchFamily="2" charset="-122"/>
              </a:rPr>
              <a:t>#include &lt;</a:t>
            </a:r>
            <a:r>
              <a:rPr lang="en-US" altLang="zh-CN" dirty="0" err="1">
                <a:ea typeface="宋体" pitchFamily="2" charset="-122"/>
              </a:rPr>
              <a:t>stdio.h</a:t>
            </a:r>
            <a:r>
              <a:rPr lang="en-US" altLang="zh-CN" dirty="0">
                <a:ea typeface="宋体" pitchFamily="2" charset="-122"/>
              </a:rPr>
              <a:t>&gt; - </a:t>
            </a:r>
            <a:r>
              <a:rPr lang="zh-CN" altLang="en-US" dirty="0">
                <a:ea typeface="宋体" pitchFamily="2" charset="-122"/>
              </a:rPr>
              <a:t>输入</a:t>
            </a:r>
            <a:r>
              <a:rPr lang="en-US" altLang="zh-CN" dirty="0">
                <a:ea typeface="宋体" pitchFamily="2" charset="-122"/>
              </a:rPr>
              <a:t>/</a:t>
            </a:r>
            <a:r>
              <a:rPr lang="zh-CN" altLang="en-US" dirty="0">
                <a:ea typeface="宋体" pitchFamily="2" charset="-122"/>
              </a:rPr>
              <a:t>输出函数</a:t>
            </a:r>
            <a:endParaRPr lang="en-US" altLang="zh-CN" dirty="0">
              <a:ea typeface="宋体" pitchFamily="2" charset="-122"/>
            </a:endParaRPr>
          </a:p>
          <a:p>
            <a:pPr lvl="1">
              <a:spcBef>
                <a:spcPts val="600"/>
              </a:spcBef>
              <a:buNone/>
            </a:pPr>
            <a:r>
              <a:rPr lang="en-US" altLang="zh-CN" sz="1800" dirty="0" err="1">
                <a:latin typeface="+mn-ea"/>
              </a:rPr>
              <a:t>getchar</a:t>
            </a:r>
            <a:r>
              <a:rPr lang="en-US" altLang="zh-CN" sz="1800" dirty="0">
                <a:latin typeface="+mn-ea"/>
              </a:rPr>
              <a:t>()/</a:t>
            </a:r>
            <a:r>
              <a:rPr lang="en-US" altLang="zh-CN" sz="1800" dirty="0" err="1">
                <a:latin typeface="+mn-ea"/>
              </a:rPr>
              <a:t>putchar</a:t>
            </a:r>
            <a:r>
              <a:rPr lang="en-US" altLang="zh-CN" sz="1800" dirty="0">
                <a:latin typeface="+mn-ea"/>
              </a:rPr>
              <a:t>(c) 		/*</a:t>
            </a:r>
            <a:r>
              <a:rPr lang="zh-CN" altLang="en-US" sz="1800" dirty="0">
                <a:latin typeface="+mn-ea"/>
              </a:rPr>
              <a:t>按字符输入输出 </a:t>
            </a:r>
            <a:r>
              <a:rPr lang="en-US" altLang="zh-CN" sz="1800" dirty="0">
                <a:latin typeface="+mn-ea"/>
              </a:rPr>
              <a:t>*/</a:t>
            </a:r>
          </a:p>
          <a:p>
            <a:pPr lvl="1">
              <a:spcBef>
                <a:spcPts val="600"/>
              </a:spcBef>
              <a:buNone/>
            </a:pPr>
            <a:r>
              <a:rPr lang="en-US" altLang="zh-CN" sz="1800" dirty="0" err="1">
                <a:latin typeface="+mn-ea"/>
              </a:rPr>
              <a:t>scanf</a:t>
            </a:r>
            <a:r>
              <a:rPr lang="en-US" altLang="zh-CN" sz="1800" dirty="0">
                <a:latin typeface="+mn-ea"/>
              </a:rPr>
              <a:t>(“%s…)		/*</a:t>
            </a:r>
            <a:r>
              <a:rPr lang="zh-CN" altLang="en-US" sz="1800" dirty="0">
                <a:latin typeface="+mn-ea"/>
              </a:rPr>
              <a:t>输入由</a:t>
            </a:r>
            <a:r>
              <a:rPr lang="zh-CN" altLang="en-US" sz="1800" b="1" dirty="0">
                <a:solidFill>
                  <a:srgbClr val="FF0000"/>
                </a:solidFill>
                <a:latin typeface="+mn-ea"/>
              </a:rPr>
              <a:t>非空字符</a:t>
            </a:r>
            <a:r>
              <a:rPr lang="zh-CN" altLang="en-US" sz="1800" dirty="0">
                <a:latin typeface="+mn-ea"/>
              </a:rPr>
              <a:t>组成的串</a:t>
            </a:r>
            <a:r>
              <a:rPr lang="en-US" altLang="zh-CN" sz="1800" dirty="0">
                <a:latin typeface="+mn-ea"/>
              </a:rPr>
              <a:t>*/</a:t>
            </a:r>
          </a:p>
          <a:p>
            <a:pPr lvl="1">
              <a:spcBef>
                <a:spcPts val="600"/>
              </a:spcBef>
              <a:buNone/>
            </a:pPr>
            <a:r>
              <a:rPr lang="en-US" altLang="zh-CN" sz="1800" dirty="0" err="1">
                <a:latin typeface="+mn-ea"/>
              </a:rPr>
              <a:t>printf</a:t>
            </a:r>
            <a:r>
              <a:rPr lang="en-US" altLang="zh-CN" sz="1800" dirty="0">
                <a:latin typeface="+mn-ea"/>
              </a:rPr>
              <a:t>(“%s…)		/*</a:t>
            </a:r>
            <a:r>
              <a:rPr lang="zh-CN" altLang="en-US" sz="1800" dirty="0">
                <a:latin typeface="+mn-ea"/>
              </a:rPr>
              <a:t>输出由</a:t>
            </a:r>
            <a:r>
              <a:rPr lang="en-US" altLang="zh-CN" sz="1800" dirty="0">
                <a:latin typeface="+mn-ea"/>
                <a:ea typeface="仿宋" panose="02010609060101010101" pitchFamily="49" charset="-122"/>
              </a:rPr>
              <a:t>‘\0</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结束的串</a:t>
            </a:r>
            <a:r>
              <a:rPr lang="en-US" altLang="zh-CN" sz="1800" dirty="0">
                <a:latin typeface="仿宋" panose="02010609060101010101" pitchFamily="49" charset="-122"/>
                <a:ea typeface="仿宋" panose="02010609060101010101" pitchFamily="49" charset="-122"/>
              </a:rPr>
              <a:t>*/</a:t>
            </a:r>
          </a:p>
          <a:p>
            <a:pPr lvl="1">
              <a:spcBef>
                <a:spcPts val="600"/>
              </a:spcBef>
              <a:buNone/>
            </a:pPr>
            <a:r>
              <a:rPr lang="en-US" altLang="zh-CN" sz="1800" dirty="0">
                <a:latin typeface="仿宋" panose="02010609060101010101" pitchFamily="49" charset="-122"/>
                <a:ea typeface="仿宋" panose="02010609060101010101" pitchFamily="49" charset="-122"/>
              </a:rPr>
              <a:t>gets(char s[])		/*</a:t>
            </a:r>
            <a:r>
              <a:rPr lang="zh-CN" altLang="en-US" sz="1800" dirty="0">
                <a:latin typeface="仿宋" panose="02010609060101010101" pitchFamily="49" charset="-122"/>
                <a:ea typeface="仿宋" panose="02010609060101010101" pitchFamily="49" charset="-122"/>
              </a:rPr>
              <a:t>输入由回车结束的串，回车本身不读入</a:t>
            </a:r>
            <a:r>
              <a:rPr lang="en-US" altLang="zh-CN" sz="1800" dirty="0">
                <a:latin typeface="仿宋" panose="02010609060101010101" pitchFamily="49" charset="-122"/>
                <a:ea typeface="仿宋" panose="02010609060101010101" pitchFamily="49" charset="-122"/>
              </a:rPr>
              <a:t>*/</a:t>
            </a:r>
          </a:p>
          <a:p>
            <a:pPr lvl="1">
              <a:spcBef>
                <a:spcPts val="600"/>
              </a:spcBef>
              <a:buNone/>
            </a:pPr>
            <a:r>
              <a:rPr lang="en-US" altLang="zh-CN" sz="1800" dirty="0">
                <a:latin typeface="仿宋" panose="02010609060101010101" pitchFamily="49" charset="-122"/>
                <a:ea typeface="仿宋" panose="02010609060101010101" pitchFamily="49" charset="-122"/>
              </a:rPr>
              <a:t>puts(char s[])		/*</a:t>
            </a:r>
            <a:r>
              <a:rPr lang="zh-CN" altLang="en-US" sz="1800" dirty="0">
                <a:latin typeface="仿宋" panose="02010609060101010101" pitchFamily="49" charset="-122"/>
                <a:ea typeface="仿宋" panose="02010609060101010101" pitchFamily="49" charset="-122"/>
              </a:rPr>
              <a:t>输出由</a:t>
            </a:r>
            <a:r>
              <a:rPr lang="en-US" altLang="zh-CN" sz="1800" dirty="0">
                <a:latin typeface="+mn-ea"/>
                <a:ea typeface="仿宋" panose="02010609060101010101" pitchFamily="49" charset="-122"/>
              </a:rPr>
              <a:t>‘\0</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结束的串，自动加回车</a:t>
            </a:r>
            <a:r>
              <a:rPr lang="en-US" altLang="zh-CN" sz="1800" dirty="0">
                <a:latin typeface="仿宋" panose="02010609060101010101" pitchFamily="49" charset="-122"/>
                <a:ea typeface="仿宋" panose="02010609060101010101" pitchFamily="49" charset="-122"/>
              </a:rPr>
              <a:t>*/</a:t>
            </a:r>
            <a:endParaRPr lang="en-US" altLang="zh-CN" sz="1800" dirty="0">
              <a:latin typeface="+mn-ea"/>
            </a:endParaRPr>
          </a:p>
          <a:p>
            <a:pPr lvl="1">
              <a:spcBef>
                <a:spcPts val="600"/>
              </a:spcBef>
              <a:buNone/>
            </a:pPr>
            <a:endParaRPr lang="en-US" altLang="zh-CN" sz="1800" dirty="0">
              <a:latin typeface="+mn-ea"/>
              <a:ea typeface="+mn-ea"/>
            </a:endParaRPr>
          </a:p>
        </p:txBody>
      </p:sp>
      <p:sp>
        <p:nvSpPr>
          <p:cNvPr id="38914" name="页脚占位符 3"/>
          <p:cNvSpPr>
            <a:spLocks noGrp="1"/>
          </p:cNvSpPr>
          <p:nvPr>
            <p:ph type="ftr" sz="quarter" idx="11"/>
          </p:nvPr>
        </p:nvSpPr>
        <p:spPr>
          <a:noFill/>
        </p:spPr>
        <p:txBody>
          <a:bodyPr/>
          <a:lstStyle/>
          <a:p>
            <a:r>
              <a:rPr lang="en-US" altLang="zh-CN"/>
              <a:t>构造类型 – 数组和指针</a:t>
            </a:r>
          </a:p>
        </p:txBody>
      </p:sp>
      <p:sp>
        <p:nvSpPr>
          <p:cNvPr id="38915" name="灯片编号占位符 4"/>
          <p:cNvSpPr>
            <a:spLocks noGrp="1"/>
          </p:cNvSpPr>
          <p:nvPr>
            <p:ph type="sldNum" sz="quarter" idx="12"/>
          </p:nvPr>
        </p:nvSpPr>
        <p:spPr>
          <a:noFill/>
        </p:spPr>
        <p:txBody>
          <a:bodyPr/>
          <a:lstStyle/>
          <a:p>
            <a:fld id="{B247D067-BFB7-41B2-BDA6-44FD909D684B}" type="slidenum">
              <a:rPr lang="en-US" altLang="zh-CN" smtClean="0"/>
              <a:pPr/>
              <a:t>17</a:t>
            </a:fld>
            <a:endParaRPr lang="en-US" altLang="zh-CN"/>
          </a:p>
        </p:txBody>
      </p:sp>
      <p:sp>
        <p:nvSpPr>
          <p:cNvPr id="140292" name="AutoShape 4"/>
          <p:cNvSpPr>
            <a:spLocks noChangeArrowheads="1"/>
          </p:cNvSpPr>
          <p:nvPr/>
        </p:nvSpPr>
        <p:spPr bwMode="auto">
          <a:xfrm>
            <a:off x="8700120" y="83763"/>
            <a:ext cx="3491880" cy="1844824"/>
          </a:xfrm>
          <a:prstGeom prst="wedgeEllipseCallout">
            <a:avLst>
              <a:gd name="adj1" fmla="val -30529"/>
              <a:gd name="adj2" fmla="val 59130"/>
            </a:avLst>
          </a:prstGeom>
          <a:solidFill>
            <a:srgbClr val="0033CC"/>
          </a:solidFill>
          <a:ln w="9525">
            <a:noFill/>
            <a:miter lim="800000"/>
            <a:headEnd/>
            <a:tailEnd/>
          </a:ln>
        </p:spPr>
        <p:txBody>
          <a:bodyPr/>
          <a:lstStyle/>
          <a:p>
            <a:pPr algn="ctr"/>
            <a:r>
              <a:rPr lang="zh-CN" altLang="en-US" dirty="0">
                <a:solidFill>
                  <a:schemeClr val="bg1"/>
                </a:solidFill>
                <a:latin typeface="楷体" pitchFamily="49" charset="-122"/>
                <a:ea typeface="楷体" pitchFamily="49" charset="-122"/>
              </a:rPr>
              <a:t>使用</a:t>
            </a:r>
            <a:r>
              <a:rPr lang="en-US" altLang="zh-CN" dirty="0" err="1">
                <a:solidFill>
                  <a:schemeClr val="bg1"/>
                </a:solidFill>
                <a:latin typeface="楷体" pitchFamily="49" charset="-122"/>
                <a:ea typeface="楷体" pitchFamily="49" charset="-122"/>
              </a:rPr>
              <a:t>strcpy</a:t>
            </a:r>
            <a:r>
              <a:rPr lang="zh-CN" altLang="en-US" dirty="0">
                <a:solidFill>
                  <a:schemeClr val="bg1"/>
                </a:solidFill>
                <a:latin typeface="楷体" pitchFamily="49" charset="-122"/>
                <a:ea typeface="楷体" pitchFamily="49" charset="-122"/>
              </a:rPr>
              <a:t>、</a:t>
            </a:r>
            <a:r>
              <a:rPr lang="en-US" altLang="zh-CN" dirty="0" err="1">
                <a:solidFill>
                  <a:schemeClr val="bg1"/>
                </a:solidFill>
                <a:latin typeface="楷体" pitchFamily="49" charset="-122"/>
                <a:ea typeface="楷体" pitchFamily="49" charset="-122"/>
              </a:rPr>
              <a:t>strcat</a:t>
            </a:r>
            <a:r>
              <a:rPr lang="zh-CN" altLang="en-US" dirty="0">
                <a:solidFill>
                  <a:schemeClr val="bg1"/>
                </a:solidFill>
                <a:latin typeface="楷体" pitchFamily="49" charset="-122"/>
                <a:ea typeface="楷体" pitchFamily="49" charset="-122"/>
              </a:rPr>
              <a:t>函数之前，必须保证</a:t>
            </a:r>
            <a:r>
              <a:rPr lang="en-US" altLang="zh-CN" dirty="0">
                <a:solidFill>
                  <a:schemeClr val="bg1"/>
                </a:solidFill>
                <a:latin typeface="楷体" pitchFamily="49" charset="-122"/>
                <a:ea typeface="楷体" pitchFamily="49" charset="-122"/>
              </a:rPr>
              <a:t>s</a:t>
            </a:r>
            <a:r>
              <a:rPr lang="zh-CN" altLang="en-US" dirty="0">
                <a:solidFill>
                  <a:schemeClr val="bg1"/>
                </a:solidFill>
                <a:latin typeface="楷体" pitchFamily="49" charset="-122"/>
                <a:ea typeface="楷体" pitchFamily="49" charset="-122"/>
              </a:rPr>
              <a:t>有足够的空间容纳操作后的字符串！</a:t>
            </a:r>
          </a:p>
        </p:txBody>
      </p:sp>
      <p:sp>
        <p:nvSpPr>
          <p:cNvPr id="7" name="TextBox 6"/>
          <p:cNvSpPr txBox="1">
            <a:spLocks noChangeArrowheads="1"/>
          </p:cNvSpPr>
          <p:nvPr/>
        </p:nvSpPr>
        <p:spPr bwMode="auto">
          <a:xfrm>
            <a:off x="3322149" y="6245226"/>
            <a:ext cx="5953125" cy="522287"/>
          </a:xfrm>
          <a:prstGeom prst="rect">
            <a:avLst/>
          </a:prstGeom>
          <a:solidFill>
            <a:schemeClr val="bg1">
              <a:lumMod val="95000"/>
            </a:schemeClr>
          </a:solidFill>
          <a:ln w="9525">
            <a:noFill/>
            <a:miter lim="800000"/>
            <a:headEnd/>
            <a:tailEnd/>
          </a:ln>
        </p:spPr>
        <p:txBody>
          <a:bodyPr wrap="none">
            <a:spAutoFit/>
          </a:bodyPr>
          <a:lstStyle/>
          <a:p>
            <a:r>
              <a:rPr lang="zh-CN" altLang="en-US" sz="2800" dirty="0">
                <a:solidFill>
                  <a:srgbClr val="0033CC"/>
                </a:solidFill>
                <a:latin typeface="楷体" pitchFamily="49" charset="-122"/>
                <a:ea typeface="楷体" pitchFamily="49" charset="-122"/>
              </a:rPr>
              <a:t>子曰：工欲善其事，必先利其器。</a:t>
            </a:r>
            <a:r>
              <a:rPr lang="en-US" altLang="zh-CN" sz="2800" dirty="0">
                <a:solidFill>
                  <a:srgbClr val="0033CC"/>
                </a:solidFill>
                <a:latin typeface="楷体" pitchFamily="49" charset="-122"/>
                <a:ea typeface="楷体" pitchFamily="49" charset="-122"/>
              </a:rPr>
              <a:t>…</a:t>
            </a:r>
            <a:endParaRPr lang="zh-CN" altLang="en-US" sz="2800" dirty="0">
              <a:solidFill>
                <a:srgbClr val="0033CC"/>
              </a:solidFill>
              <a:latin typeface="楷体" pitchFamily="49" charset="-122"/>
              <a:ea typeface="楷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additive="base">
                                        <p:cTn id="7" dur="500" fill="hold"/>
                                        <p:tgtEl>
                                          <p:spTgt spid="140292"/>
                                        </p:tgtEl>
                                        <p:attrNameLst>
                                          <p:attrName>ppt_x</p:attrName>
                                        </p:attrNameLst>
                                      </p:cBhvr>
                                      <p:tavLst>
                                        <p:tav tm="0">
                                          <p:val>
                                            <p:strVal val="1+#ppt_w/2"/>
                                          </p:val>
                                        </p:tav>
                                        <p:tav tm="100000">
                                          <p:val>
                                            <p:strVal val="#ppt_x"/>
                                          </p:val>
                                        </p:tav>
                                      </p:tavLst>
                                    </p:anim>
                                    <p:anim calcmode="lin" valueType="num">
                                      <p:cBhvr additive="base">
                                        <p:cTn id="8" dur="500" fill="hold"/>
                                        <p:tgtEl>
                                          <p:spTgt spid="1402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linds(horizontal)">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：文本查找</a:t>
            </a:r>
            <a:endParaRPr lang="en-US" altLang="zh-CN" dirty="0">
              <a:ea typeface="宋体" pitchFamily="2" charset="-122"/>
            </a:endParaRPr>
          </a:p>
        </p:txBody>
      </p:sp>
      <p:sp>
        <p:nvSpPr>
          <p:cNvPr id="6149" name="Rectangle 3"/>
          <p:cNvSpPr>
            <a:spLocks noGrp="1" noChangeArrowheads="1"/>
          </p:cNvSpPr>
          <p:nvPr>
            <p:ph idx="1"/>
          </p:nvPr>
        </p:nvSpPr>
        <p:spPr>
          <a:xfrm>
            <a:off x="983432" y="1196752"/>
            <a:ext cx="9649072" cy="4806950"/>
          </a:xfrm>
        </p:spPr>
        <p:txBody>
          <a:bodyPr/>
          <a:lstStyle/>
          <a:p>
            <a:pPr>
              <a:lnSpc>
                <a:spcPts val="1100"/>
              </a:lnSpc>
              <a:buNone/>
            </a:pPr>
            <a:r>
              <a:rPr lang="en-US" altLang="zh-CN" sz="1600" dirty="0">
                <a:ea typeface="宋体" pitchFamily="2" charset="-122"/>
              </a:rPr>
              <a:t>【</a:t>
            </a:r>
            <a:r>
              <a:rPr lang="zh-CN" altLang="en-US" sz="1600" dirty="0">
                <a:ea typeface="宋体" pitchFamily="2" charset="-122"/>
              </a:rPr>
              <a:t>问题描述</a:t>
            </a:r>
            <a:r>
              <a:rPr lang="en-US" altLang="zh-CN" sz="1600" dirty="0">
                <a:ea typeface="宋体" pitchFamily="2" charset="-122"/>
              </a:rPr>
              <a:t>】</a:t>
            </a:r>
          </a:p>
          <a:p>
            <a:pPr marL="458788" lvl="1" indent="-65088">
              <a:lnSpc>
                <a:spcPts val="1100"/>
              </a:lnSpc>
              <a:buNone/>
            </a:pPr>
            <a:r>
              <a:rPr lang="zh-CN" altLang="en-US" sz="1600" dirty="0">
                <a:ea typeface="宋体" pitchFamily="2" charset="-122"/>
              </a:rPr>
              <a:t>从文件中查找包含给定字符串的行。</a:t>
            </a:r>
          </a:p>
          <a:p>
            <a:pPr>
              <a:lnSpc>
                <a:spcPts val="1100"/>
              </a:lnSpc>
              <a:buNone/>
            </a:pPr>
            <a:r>
              <a:rPr lang="en-US" altLang="zh-CN" sz="1600" dirty="0">
                <a:ea typeface="宋体" pitchFamily="2" charset="-122"/>
              </a:rPr>
              <a:t>【</a:t>
            </a:r>
            <a:r>
              <a:rPr lang="zh-CN" altLang="en-US" sz="1600" dirty="0">
                <a:ea typeface="宋体" pitchFamily="2" charset="-122"/>
              </a:rPr>
              <a:t>输入形式</a:t>
            </a:r>
            <a:r>
              <a:rPr lang="en-US" altLang="zh-CN" sz="1600" dirty="0">
                <a:ea typeface="宋体" pitchFamily="2" charset="-122"/>
              </a:rPr>
              <a:t>】</a:t>
            </a:r>
          </a:p>
          <a:p>
            <a:pPr marL="458788" lvl="1" indent="-65088">
              <a:lnSpc>
                <a:spcPts val="1100"/>
              </a:lnSpc>
              <a:buNone/>
            </a:pPr>
            <a:r>
              <a:rPr lang="zh-CN" altLang="en-US" sz="1600" dirty="0">
                <a:ea typeface="宋体" pitchFamily="2" charset="-122"/>
              </a:rPr>
              <a:t>从标准输入中分两行分别输入被查找的文件及要查找的字符串（中间不含空格）。</a:t>
            </a:r>
          </a:p>
          <a:p>
            <a:pPr>
              <a:lnSpc>
                <a:spcPts val="1100"/>
              </a:lnSpc>
              <a:buNone/>
            </a:pPr>
            <a:r>
              <a:rPr lang="en-US" altLang="zh-CN" sz="1600" dirty="0">
                <a:ea typeface="宋体" pitchFamily="2" charset="-122"/>
              </a:rPr>
              <a:t>【</a:t>
            </a:r>
            <a:r>
              <a:rPr lang="zh-CN" altLang="en-US" sz="1600" dirty="0">
                <a:ea typeface="宋体" pitchFamily="2" charset="-122"/>
              </a:rPr>
              <a:t>输出形式</a:t>
            </a:r>
            <a:r>
              <a:rPr lang="en-US" altLang="zh-CN" sz="1600" dirty="0">
                <a:ea typeface="宋体" pitchFamily="2" charset="-122"/>
              </a:rPr>
              <a:t>】</a:t>
            </a:r>
          </a:p>
          <a:p>
            <a:pPr marL="458788" lvl="1" indent="-65088">
              <a:lnSpc>
                <a:spcPts val="1100"/>
              </a:lnSpc>
              <a:buNone/>
            </a:pPr>
            <a:r>
              <a:rPr lang="zh-CN" altLang="en-US" sz="1600" dirty="0">
                <a:ea typeface="宋体" pitchFamily="2" charset="-122"/>
              </a:rPr>
              <a:t>在屏幕上输出文件中包含给定字符串的行。</a:t>
            </a:r>
          </a:p>
          <a:p>
            <a:pPr>
              <a:lnSpc>
                <a:spcPts val="1100"/>
              </a:lnSpc>
              <a:buNone/>
            </a:pPr>
            <a:r>
              <a:rPr lang="en-US" altLang="zh-CN" sz="1600" dirty="0">
                <a:ea typeface="宋体" pitchFamily="2" charset="-122"/>
              </a:rPr>
              <a:t>【</a:t>
            </a:r>
            <a:r>
              <a:rPr lang="zh-CN" altLang="en-US" sz="1600" dirty="0">
                <a:ea typeface="宋体" pitchFamily="2" charset="-122"/>
              </a:rPr>
              <a:t>样例输入</a:t>
            </a:r>
            <a:r>
              <a:rPr lang="en-US" altLang="zh-CN" sz="1600" dirty="0">
                <a:ea typeface="宋体" pitchFamily="2" charset="-122"/>
              </a:rPr>
              <a:t>】</a:t>
            </a:r>
          </a:p>
          <a:p>
            <a:pPr marL="458788" lvl="1" indent="-65088">
              <a:lnSpc>
                <a:spcPts val="1100"/>
              </a:lnSpc>
              <a:buNone/>
            </a:pPr>
            <a:r>
              <a:rPr lang="zh-CN" altLang="en-US" sz="1600" dirty="0">
                <a:ea typeface="宋体" pitchFamily="2" charset="-122"/>
              </a:rPr>
              <a:t>在键盘输入如下文件名及字符串</a:t>
            </a:r>
            <a:r>
              <a:rPr lang="en-US" altLang="zh-CN" sz="1600" dirty="0">
                <a:ea typeface="宋体" pitchFamily="2" charset="-122"/>
              </a:rPr>
              <a:t>:</a:t>
            </a:r>
          </a:p>
          <a:p>
            <a:pPr marL="458788" lvl="1" indent="-65088">
              <a:lnSpc>
                <a:spcPts val="1100"/>
              </a:lnSpc>
              <a:buNone/>
            </a:pPr>
            <a:r>
              <a:rPr lang="en-US" altLang="zh-CN" sz="1600" dirty="0">
                <a:ea typeface="宋体" pitchFamily="2" charset="-122"/>
              </a:rPr>
              <a:t>test.txt</a:t>
            </a:r>
          </a:p>
          <a:p>
            <a:pPr marL="458788" lvl="1" indent="-65088">
              <a:lnSpc>
                <a:spcPts val="1100"/>
              </a:lnSpc>
              <a:buNone/>
            </a:pPr>
            <a:r>
              <a:rPr lang="en-US" altLang="zh-CN" sz="1600" dirty="0">
                <a:ea typeface="宋体" pitchFamily="2" charset="-122"/>
              </a:rPr>
              <a:t>the</a:t>
            </a:r>
          </a:p>
          <a:p>
            <a:pPr marL="458788" lvl="1" indent="-65088">
              <a:lnSpc>
                <a:spcPts val="1100"/>
              </a:lnSpc>
              <a:buNone/>
            </a:pPr>
            <a:r>
              <a:rPr lang="zh-CN" altLang="en-US" sz="1600" dirty="0">
                <a:ea typeface="宋体" pitchFamily="2" charset="-122"/>
              </a:rPr>
              <a:t>文件</a:t>
            </a:r>
            <a:r>
              <a:rPr lang="en-US" altLang="zh-CN" sz="1600" dirty="0">
                <a:ea typeface="宋体" pitchFamily="2" charset="-122"/>
              </a:rPr>
              <a:t>test.txt</a:t>
            </a:r>
            <a:r>
              <a:rPr lang="zh-CN" altLang="en-US" sz="1600" dirty="0">
                <a:ea typeface="宋体" pitchFamily="2" charset="-122"/>
              </a:rPr>
              <a:t>内容如下：</a:t>
            </a:r>
          </a:p>
          <a:p>
            <a:pPr marL="458788" lvl="1" indent="-65088">
              <a:lnSpc>
                <a:spcPts val="1100"/>
              </a:lnSpc>
              <a:buNone/>
            </a:pPr>
            <a:r>
              <a:rPr lang="en-US" altLang="zh-CN" sz="1600" dirty="0">
                <a:ea typeface="宋体" pitchFamily="2" charset="-122"/>
              </a:rPr>
              <a:t>Now is the time</a:t>
            </a:r>
          </a:p>
          <a:p>
            <a:pPr marL="458788" lvl="1" indent="-65088">
              <a:lnSpc>
                <a:spcPts val="1100"/>
              </a:lnSpc>
              <a:buNone/>
            </a:pPr>
            <a:r>
              <a:rPr lang="en-US" altLang="zh-CN" sz="1600" dirty="0">
                <a:ea typeface="宋体" pitchFamily="2" charset="-122"/>
              </a:rPr>
              <a:t>for all good</a:t>
            </a:r>
          </a:p>
          <a:p>
            <a:pPr marL="458788" lvl="1" indent="-65088">
              <a:lnSpc>
                <a:spcPts val="1100"/>
              </a:lnSpc>
              <a:buNone/>
            </a:pPr>
            <a:r>
              <a:rPr lang="en-US" altLang="zh-CN" sz="1600" dirty="0">
                <a:ea typeface="宋体" pitchFamily="2" charset="-122"/>
              </a:rPr>
              <a:t>men to come to the aid</a:t>
            </a:r>
          </a:p>
          <a:p>
            <a:pPr marL="458788" lvl="1" indent="-65088">
              <a:lnSpc>
                <a:spcPts val="1100"/>
              </a:lnSpc>
              <a:buNone/>
            </a:pPr>
            <a:r>
              <a:rPr lang="en-US" altLang="zh-CN" sz="1600" dirty="0">
                <a:ea typeface="宋体" pitchFamily="2" charset="-122"/>
              </a:rPr>
              <a:t>of their party</a:t>
            </a:r>
          </a:p>
          <a:p>
            <a:pPr>
              <a:lnSpc>
                <a:spcPts val="1100"/>
              </a:lnSpc>
              <a:buNone/>
            </a:pPr>
            <a:r>
              <a:rPr lang="en-US" altLang="zh-CN" sz="1600" dirty="0">
                <a:ea typeface="宋体" pitchFamily="2" charset="-122"/>
              </a:rPr>
              <a:t>【</a:t>
            </a:r>
            <a:r>
              <a:rPr lang="zh-CN" altLang="en-US" sz="1600" dirty="0">
                <a:ea typeface="宋体" pitchFamily="2" charset="-122"/>
              </a:rPr>
              <a:t>样例输出</a:t>
            </a:r>
            <a:r>
              <a:rPr lang="en-US" altLang="zh-CN" sz="1600" dirty="0">
                <a:ea typeface="宋体" pitchFamily="2" charset="-122"/>
              </a:rPr>
              <a:t>】</a:t>
            </a:r>
          </a:p>
          <a:p>
            <a:pPr marL="458788" lvl="1" indent="-65088">
              <a:lnSpc>
                <a:spcPts val="1100"/>
              </a:lnSpc>
              <a:buNone/>
            </a:pPr>
            <a:r>
              <a:rPr lang="zh-CN" altLang="en-US" sz="1600" dirty="0">
                <a:ea typeface="宋体" pitchFamily="2" charset="-122"/>
              </a:rPr>
              <a:t>屏幕输出为：</a:t>
            </a:r>
          </a:p>
          <a:p>
            <a:pPr marL="458788" lvl="1" indent="-65088">
              <a:lnSpc>
                <a:spcPts val="1100"/>
              </a:lnSpc>
              <a:buNone/>
            </a:pPr>
            <a:r>
              <a:rPr lang="en-US" altLang="zh-CN" sz="1600" dirty="0">
                <a:ea typeface="宋体" pitchFamily="2" charset="-122"/>
              </a:rPr>
              <a:t>this is</a:t>
            </a:r>
            <a:r>
              <a:rPr lang="en-US" altLang="zh-CN" sz="1600" b="1" dirty="0">
                <a:ea typeface="宋体" pitchFamily="2" charset="-122"/>
              </a:rPr>
              <a:t> </a:t>
            </a:r>
            <a:r>
              <a:rPr lang="en-US" altLang="zh-CN" sz="1600" dirty="0">
                <a:ea typeface="宋体" pitchFamily="2" charset="-122"/>
              </a:rPr>
              <a:t>the time</a:t>
            </a:r>
          </a:p>
          <a:p>
            <a:pPr marL="458788" lvl="1" indent="-65088">
              <a:lnSpc>
                <a:spcPts val="1100"/>
              </a:lnSpc>
              <a:buNone/>
            </a:pPr>
            <a:r>
              <a:rPr lang="en-US" altLang="zh-CN" sz="1600" dirty="0">
                <a:ea typeface="宋体" pitchFamily="2" charset="-122"/>
              </a:rPr>
              <a:t>men to come to the aid</a:t>
            </a:r>
          </a:p>
          <a:p>
            <a:pPr marL="458788" lvl="1" indent="-65088">
              <a:lnSpc>
                <a:spcPts val="1100"/>
              </a:lnSpc>
              <a:buNone/>
            </a:pPr>
            <a:r>
              <a:rPr lang="en-US" altLang="zh-CN" sz="1600" dirty="0">
                <a:ea typeface="宋体" pitchFamily="2" charset="-122"/>
              </a:rPr>
              <a:t>of their party</a:t>
            </a:r>
            <a:endParaRPr lang="en-US" altLang="zh-CN" sz="1400" dirty="0">
              <a:ea typeface="宋体" pitchFamily="2" charset="-122"/>
            </a:endParaRPr>
          </a:p>
        </p:txBody>
      </p:sp>
      <p:sp>
        <p:nvSpPr>
          <p:cNvPr id="6146" name="页脚占位符 3"/>
          <p:cNvSpPr>
            <a:spLocks noGrp="1"/>
          </p:cNvSpPr>
          <p:nvPr>
            <p:ph type="ftr" sz="quarter" idx="11"/>
          </p:nvPr>
        </p:nvSpPr>
        <p:spPr>
          <a:noFill/>
        </p:spPr>
        <p:txBody>
          <a:bodyPr/>
          <a:lstStyle/>
          <a:p>
            <a:r>
              <a:rPr lang="en-US" altLang="zh-CN"/>
              <a:t>第四讲：程序设计方法-模块化与算法设计</a:t>
            </a:r>
          </a:p>
        </p:txBody>
      </p:sp>
      <p:sp>
        <p:nvSpPr>
          <p:cNvPr id="6147" name="灯片编号占位符 4"/>
          <p:cNvSpPr>
            <a:spLocks noGrp="1"/>
          </p:cNvSpPr>
          <p:nvPr>
            <p:ph type="sldNum" sz="quarter" idx="12"/>
          </p:nvPr>
        </p:nvSpPr>
        <p:spPr>
          <a:noFill/>
        </p:spPr>
        <p:txBody>
          <a:bodyPr/>
          <a:lstStyle/>
          <a:p>
            <a:fld id="{4DEF90AD-0E20-409E-AB76-5FF809CA5676}" type="slidenum">
              <a:rPr lang="en-US" altLang="zh-CN" smtClean="0"/>
              <a:pPr/>
              <a:t>18</a:t>
            </a:fld>
            <a:endParaRPr lang="en-US" altLang="zh-CN"/>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zh-CN" altLang="en-US">
                <a:ea typeface="宋体" pitchFamily="2" charset="-122"/>
              </a:rPr>
              <a:t>简单文件操作</a:t>
            </a:r>
          </a:p>
        </p:txBody>
      </p:sp>
      <p:sp>
        <p:nvSpPr>
          <p:cNvPr id="51205" name="Rectangle 3"/>
          <p:cNvSpPr>
            <a:spLocks noGrp="1" noChangeArrowheads="1"/>
          </p:cNvSpPr>
          <p:nvPr>
            <p:ph idx="1"/>
          </p:nvPr>
        </p:nvSpPr>
        <p:spPr/>
        <p:txBody>
          <a:bodyPr/>
          <a:lstStyle/>
          <a:p>
            <a:r>
              <a:rPr lang="zh-CN" altLang="en-US" dirty="0">
                <a:ea typeface="宋体" pitchFamily="2" charset="-122"/>
              </a:rPr>
              <a:t>到目前为止，所有输入</a:t>
            </a:r>
            <a:r>
              <a:rPr lang="en-US" altLang="zh-CN" dirty="0">
                <a:ea typeface="宋体" pitchFamily="2" charset="-122"/>
              </a:rPr>
              <a:t>/</a:t>
            </a:r>
            <a:r>
              <a:rPr lang="zh-CN" altLang="en-US" dirty="0">
                <a:ea typeface="宋体" pitchFamily="2" charset="-122"/>
              </a:rPr>
              <a:t>输出操作均为标准输入</a:t>
            </a:r>
            <a:r>
              <a:rPr lang="en-US" altLang="zh-CN" dirty="0">
                <a:ea typeface="宋体" pitchFamily="2" charset="-122"/>
              </a:rPr>
              <a:t>/</a:t>
            </a:r>
            <a:r>
              <a:rPr lang="zh-CN" altLang="en-US" dirty="0">
                <a:ea typeface="宋体" pitchFamily="2" charset="-122"/>
              </a:rPr>
              <a:t>输出（即针对键盘及屏幕）。</a:t>
            </a:r>
          </a:p>
          <a:p>
            <a:r>
              <a:rPr lang="zh-CN" altLang="en-US" dirty="0">
                <a:ea typeface="宋体" pitchFamily="2" charset="-122"/>
              </a:rPr>
              <a:t>实际应用多数都是针对文件输入</a:t>
            </a:r>
            <a:r>
              <a:rPr lang="en-US" altLang="zh-CN" dirty="0">
                <a:ea typeface="宋体" pitchFamily="2" charset="-122"/>
              </a:rPr>
              <a:t>/</a:t>
            </a:r>
            <a:r>
              <a:rPr lang="zh-CN" altLang="en-US" dirty="0">
                <a:ea typeface="宋体" pitchFamily="2" charset="-122"/>
              </a:rPr>
              <a:t>输出，如</a:t>
            </a:r>
            <a:r>
              <a:rPr lang="en-US" altLang="zh-CN" dirty="0">
                <a:ea typeface="宋体" pitchFamily="2" charset="-122"/>
              </a:rPr>
              <a:t>Office</a:t>
            </a:r>
            <a:r>
              <a:rPr lang="zh-CN" altLang="en-US" dirty="0">
                <a:ea typeface="宋体" pitchFamily="2" charset="-122"/>
              </a:rPr>
              <a:t>应用。</a:t>
            </a:r>
          </a:p>
        </p:txBody>
      </p:sp>
      <p:sp>
        <p:nvSpPr>
          <p:cNvPr id="51202" name="页脚占位符 3"/>
          <p:cNvSpPr>
            <a:spLocks noGrp="1"/>
          </p:cNvSpPr>
          <p:nvPr>
            <p:ph type="ftr" sz="quarter" idx="11"/>
          </p:nvPr>
        </p:nvSpPr>
        <p:spPr>
          <a:noFill/>
        </p:spPr>
        <p:txBody>
          <a:bodyPr/>
          <a:lstStyle/>
          <a:p>
            <a:r>
              <a:rPr lang="en-US" altLang="zh-CN"/>
              <a:t>C程序设计基础(二)</a:t>
            </a:r>
          </a:p>
        </p:txBody>
      </p:sp>
      <p:sp>
        <p:nvSpPr>
          <p:cNvPr id="51203" name="灯片编号占位符 4"/>
          <p:cNvSpPr>
            <a:spLocks noGrp="1"/>
          </p:cNvSpPr>
          <p:nvPr>
            <p:ph type="sldNum" sz="quarter" idx="12"/>
          </p:nvPr>
        </p:nvSpPr>
        <p:spPr>
          <a:noFill/>
        </p:spPr>
        <p:txBody>
          <a:bodyPr/>
          <a:lstStyle/>
          <a:p>
            <a:fld id="{CEDECAD2-88E4-4765-8199-2A155537E21D}" type="slidenum">
              <a:rPr lang="en-US" altLang="zh-CN" smtClean="0"/>
              <a:pPr/>
              <a:t>19</a:t>
            </a:fld>
            <a:endParaRPr lang="en-US" altLang="zh-CN"/>
          </a:p>
        </p:txBody>
      </p:sp>
      <p:sp>
        <p:nvSpPr>
          <p:cNvPr id="2" name="卷形: 水平 1">
            <a:extLst>
              <a:ext uri="{FF2B5EF4-FFF2-40B4-BE49-F238E27FC236}">
                <a16:creationId xmlns:a16="http://schemas.microsoft.com/office/drawing/2014/main" id="{5BCD14BC-328C-4408-B277-FA9AC8A7EB1F}"/>
              </a:ext>
            </a:extLst>
          </p:cNvPr>
          <p:cNvSpPr/>
          <p:nvPr/>
        </p:nvSpPr>
        <p:spPr bwMode="auto">
          <a:xfrm>
            <a:off x="4295800" y="3789041"/>
            <a:ext cx="2376264" cy="1267837"/>
          </a:xfrm>
          <a:prstGeom prst="horizontalScroll">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r>
              <a:rPr lang="zh-CN" altLang="en-US" sz="2800" dirty="0">
                <a:latin typeface="幼圆" panose="02010509060101010101" pitchFamily="49" charset="-122"/>
                <a:ea typeface="幼圆" panose="02010509060101010101" pitchFamily="49" charset="-122"/>
              </a:rPr>
              <a:t>如何进行文件的读写？</a:t>
            </a:r>
          </a:p>
        </p:txBody>
      </p:sp>
    </p:spTree>
    <p:extLst>
      <p:ext uri="{BB962C8B-B14F-4D97-AF65-F5344CB8AC3E}">
        <p14:creationId xmlns:p14="http://schemas.microsoft.com/office/powerpoint/2010/main" val="8414441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zh-CN" altLang="en-US">
                <a:ea typeface="宋体" pitchFamily="2" charset="-122"/>
              </a:rPr>
              <a:t>本章目标</a:t>
            </a:r>
          </a:p>
        </p:txBody>
      </p:sp>
      <p:sp>
        <p:nvSpPr>
          <p:cNvPr id="7173" name="Rectangle 3"/>
          <p:cNvSpPr>
            <a:spLocks noGrp="1" noChangeArrowheads="1"/>
          </p:cNvSpPr>
          <p:nvPr>
            <p:ph idx="1"/>
          </p:nvPr>
        </p:nvSpPr>
        <p:spPr>
          <a:xfrm>
            <a:off x="1847528" y="1484784"/>
            <a:ext cx="7105650" cy="4556125"/>
          </a:xfrm>
        </p:spPr>
        <p:txBody>
          <a:bodyPr>
            <a:normAutofit fontScale="92500" lnSpcReduction="10000"/>
          </a:bodyPr>
          <a:lstStyle/>
          <a:p>
            <a:r>
              <a:rPr lang="zh-CN" altLang="en-US" dirty="0">
                <a:ea typeface="宋体" pitchFamily="2" charset="-122"/>
              </a:rPr>
              <a:t>回顾递归</a:t>
            </a:r>
            <a:endParaRPr lang="en-US" altLang="zh-CN" dirty="0">
              <a:ea typeface="宋体" pitchFamily="2" charset="-122"/>
            </a:endParaRPr>
          </a:p>
          <a:p>
            <a:r>
              <a:rPr lang="zh-CN" altLang="en-US" dirty="0">
                <a:ea typeface="宋体" pitchFamily="2" charset="-122"/>
              </a:rPr>
              <a:t>回顾数组的定义与初始化</a:t>
            </a:r>
            <a:r>
              <a:rPr lang="zh-CN" altLang="en-US" sz="2000" dirty="0">
                <a:ea typeface="宋体" pitchFamily="2" charset="-122"/>
              </a:rPr>
              <a:t>；</a:t>
            </a:r>
          </a:p>
          <a:p>
            <a:r>
              <a:rPr lang="zh-CN" altLang="en-US" dirty="0">
                <a:ea typeface="宋体" pitchFamily="2" charset="-122"/>
              </a:rPr>
              <a:t>掌握指针说明与指针运算；</a:t>
            </a:r>
          </a:p>
          <a:p>
            <a:r>
              <a:rPr lang="zh-CN" altLang="en-US" dirty="0">
                <a:ea typeface="宋体" pitchFamily="2" charset="-122"/>
              </a:rPr>
              <a:t>掌握指针与数组的关系；</a:t>
            </a:r>
          </a:p>
          <a:p>
            <a:r>
              <a:rPr lang="zh-CN" altLang="en-US" dirty="0">
                <a:ea typeface="宋体" pitchFamily="2" charset="-122"/>
              </a:rPr>
              <a:t>掌握指针作为函数参数；</a:t>
            </a:r>
          </a:p>
          <a:p>
            <a:r>
              <a:rPr lang="zh-CN" altLang="en-US" dirty="0">
                <a:ea typeface="宋体" pitchFamily="2" charset="-122"/>
              </a:rPr>
              <a:t>掌握指针数组；</a:t>
            </a:r>
          </a:p>
          <a:p>
            <a:r>
              <a:rPr lang="zh-CN" altLang="en-US" dirty="0">
                <a:ea typeface="宋体" pitchFamily="2" charset="-122"/>
              </a:rPr>
              <a:t>掌握结构的定义和使用；</a:t>
            </a:r>
          </a:p>
          <a:p>
            <a:r>
              <a:rPr lang="zh-CN" altLang="en-US" dirty="0">
                <a:ea typeface="宋体" pitchFamily="2" charset="-122"/>
              </a:rPr>
              <a:t>了解自引用结构。</a:t>
            </a:r>
            <a:endParaRPr lang="en-US" altLang="zh-CN" dirty="0">
              <a:ea typeface="宋体" pitchFamily="2" charset="-122"/>
            </a:endParaRPr>
          </a:p>
          <a:p>
            <a:r>
              <a:rPr lang="zh-CN" altLang="en-US" dirty="0">
                <a:ea typeface="宋体" pitchFamily="2" charset="-122"/>
              </a:rPr>
              <a:t>掌握文件的基本操作</a:t>
            </a:r>
          </a:p>
        </p:txBody>
      </p:sp>
      <p:sp>
        <p:nvSpPr>
          <p:cNvPr id="7170" name="页脚占位符 3"/>
          <p:cNvSpPr>
            <a:spLocks noGrp="1"/>
          </p:cNvSpPr>
          <p:nvPr>
            <p:ph type="ftr" sz="quarter" idx="11"/>
          </p:nvPr>
        </p:nvSpPr>
        <p:spPr>
          <a:noFill/>
        </p:spPr>
        <p:txBody>
          <a:bodyPr/>
          <a:lstStyle/>
          <a:p>
            <a:r>
              <a:rPr lang="en-US" altLang="zh-CN"/>
              <a:t>构造类型 – 数组和指针</a:t>
            </a:r>
          </a:p>
        </p:txBody>
      </p:sp>
      <p:sp>
        <p:nvSpPr>
          <p:cNvPr id="7171" name="灯片编号占位符 4"/>
          <p:cNvSpPr>
            <a:spLocks noGrp="1"/>
          </p:cNvSpPr>
          <p:nvPr>
            <p:ph type="sldNum" sz="quarter" idx="12"/>
          </p:nvPr>
        </p:nvSpPr>
        <p:spPr>
          <a:noFill/>
        </p:spPr>
        <p:txBody>
          <a:bodyPr/>
          <a:lstStyle/>
          <a:p>
            <a:fld id="{A29A011F-7096-46C0-9D11-C45A4F287C6F}" type="slidenum">
              <a:rPr lang="en-US" altLang="zh-CN" smtClean="0"/>
              <a:pPr/>
              <a:t>2</a:t>
            </a:fld>
            <a:endParaRPr lang="en-US" altLang="zh-CN"/>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r>
              <a:rPr lang="zh-CN" altLang="en-US">
                <a:ea typeface="宋体" pitchFamily="2" charset="-122"/>
              </a:rPr>
              <a:t>文件输入</a:t>
            </a:r>
            <a:r>
              <a:rPr lang="en-US" altLang="zh-CN">
                <a:ea typeface="宋体" pitchFamily="2" charset="-122"/>
              </a:rPr>
              <a:t>/</a:t>
            </a:r>
            <a:r>
              <a:rPr lang="zh-CN" altLang="en-US">
                <a:ea typeface="宋体" pitchFamily="2" charset="-122"/>
              </a:rPr>
              <a:t>输出</a:t>
            </a:r>
          </a:p>
        </p:txBody>
      </p:sp>
      <p:sp>
        <p:nvSpPr>
          <p:cNvPr id="53253" name="Rectangle 3"/>
          <p:cNvSpPr>
            <a:spLocks noGrp="1" noChangeArrowheads="1"/>
          </p:cNvSpPr>
          <p:nvPr>
            <p:ph idx="1"/>
          </p:nvPr>
        </p:nvSpPr>
        <p:spPr/>
        <p:txBody>
          <a:bodyPr/>
          <a:lstStyle/>
          <a:p>
            <a:r>
              <a:rPr lang="zh-CN" altLang="en-US">
                <a:ea typeface="宋体" pitchFamily="2" charset="-122"/>
              </a:rPr>
              <a:t>文件输入</a:t>
            </a:r>
            <a:r>
              <a:rPr lang="en-US" altLang="zh-CN">
                <a:ea typeface="宋体" pitchFamily="2" charset="-122"/>
              </a:rPr>
              <a:t>/</a:t>
            </a:r>
            <a:r>
              <a:rPr lang="zh-CN" altLang="en-US">
                <a:ea typeface="宋体" pitchFamily="2" charset="-122"/>
              </a:rPr>
              <a:t>输出过程</a:t>
            </a:r>
          </a:p>
        </p:txBody>
      </p:sp>
      <p:sp>
        <p:nvSpPr>
          <p:cNvPr id="53250" name="页脚占位符 3"/>
          <p:cNvSpPr>
            <a:spLocks noGrp="1"/>
          </p:cNvSpPr>
          <p:nvPr>
            <p:ph type="ftr" sz="quarter" idx="11"/>
          </p:nvPr>
        </p:nvSpPr>
        <p:spPr>
          <a:noFill/>
        </p:spPr>
        <p:txBody>
          <a:bodyPr/>
          <a:lstStyle/>
          <a:p>
            <a:r>
              <a:rPr lang="en-US" altLang="zh-CN"/>
              <a:t>C程序设计基础(二)</a:t>
            </a:r>
          </a:p>
        </p:txBody>
      </p:sp>
      <p:sp>
        <p:nvSpPr>
          <p:cNvPr id="53251" name="灯片编号占位符 4"/>
          <p:cNvSpPr>
            <a:spLocks noGrp="1"/>
          </p:cNvSpPr>
          <p:nvPr>
            <p:ph type="sldNum" sz="quarter" idx="12"/>
          </p:nvPr>
        </p:nvSpPr>
        <p:spPr>
          <a:noFill/>
        </p:spPr>
        <p:txBody>
          <a:bodyPr/>
          <a:lstStyle/>
          <a:p>
            <a:fld id="{F4C38E0A-D28B-4B28-A888-6F3D5280C710}" type="slidenum">
              <a:rPr lang="en-US" altLang="zh-CN" smtClean="0"/>
              <a:pPr/>
              <a:t>20</a:t>
            </a:fld>
            <a:endParaRPr lang="en-US" altLang="zh-CN"/>
          </a:p>
        </p:txBody>
      </p:sp>
      <p:sp>
        <p:nvSpPr>
          <p:cNvPr id="169988" name="Text Box 4"/>
          <p:cNvSpPr txBox="1">
            <a:spLocks noChangeArrowheads="1"/>
          </p:cNvSpPr>
          <p:nvPr/>
        </p:nvSpPr>
        <p:spPr bwMode="auto">
          <a:xfrm>
            <a:off x="3503613" y="2276475"/>
            <a:ext cx="2089150" cy="406400"/>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zh-CN" altLang="en-US"/>
              <a:t>打开文件</a:t>
            </a:r>
          </a:p>
        </p:txBody>
      </p:sp>
      <p:grpSp>
        <p:nvGrpSpPr>
          <p:cNvPr id="2" name="Group 5"/>
          <p:cNvGrpSpPr>
            <a:grpSpLocks/>
          </p:cNvGrpSpPr>
          <p:nvPr/>
        </p:nvGrpSpPr>
        <p:grpSpPr bwMode="auto">
          <a:xfrm>
            <a:off x="3575050" y="2708276"/>
            <a:ext cx="2089150" cy="911225"/>
            <a:chOff x="2925" y="1842"/>
            <a:chExt cx="1316" cy="574"/>
          </a:xfrm>
        </p:grpSpPr>
        <p:sp>
          <p:nvSpPr>
            <p:cNvPr id="53263" name="Text Box 6"/>
            <p:cNvSpPr txBox="1">
              <a:spLocks noChangeArrowheads="1"/>
            </p:cNvSpPr>
            <p:nvPr/>
          </p:nvSpPr>
          <p:spPr bwMode="auto">
            <a:xfrm>
              <a:off x="2925" y="2160"/>
              <a:ext cx="1316" cy="256"/>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zh-CN" altLang="en-US"/>
                <a:t>读写文件</a:t>
              </a:r>
            </a:p>
          </p:txBody>
        </p:sp>
        <p:sp>
          <p:nvSpPr>
            <p:cNvPr id="53264" name="Line 7"/>
            <p:cNvSpPr>
              <a:spLocks noChangeShapeType="1"/>
            </p:cNvSpPr>
            <p:nvPr/>
          </p:nvSpPr>
          <p:spPr bwMode="auto">
            <a:xfrm>
              <a:off x="3515" y="1842"/>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grpSp>
      <p:grpSp>
        <p:nvGrpSpPr>
          <p:cNvPr id="3" name="Group 8"/>
          <p:cNvGrpSpPr>
            <a:grpSpLocks/>
          </p:cNvGrpSpPr>
          <p:nvPr/>
        </p:nvGrpSpPr>
        <p:grpSpPr bwMode="auto">
          <a:xfrm>
            <a:off x="3575050" y="3644900"/>
            <a:ext cx="2089150" cy="909638"/>
            <a:chOff x="2925" y="2478"/>
            <a:chExt cx="1316" cy="573"/>
          </a:xfrm>
        </p:grpSpPr>
        <p:sp>
          <p:nvSpPr>
            <p:cNvPr id="53261" name="Text Box 9"/>
            <p:cNvSpPr txBox="1">
              <a:spLocks noChangeArrowheads="1"/>
            </p:cNvSpPr>
            <p:nvPr/>
          </p:nvSpPr>
          <p:spPr bwMode="auto">
            <a:xfrm>
              <a:off x="2925" y="2795"/>
              <a:ext cx="1316" cy="256"/>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zh-CN" altLang="en-US"/>
                <a:t>关闭文件</a:t>
              </a:r>
            </a:p>
          </p:txBody>
        </p:sp>
        <p:sp>
          <p:nvSpPr>
            <p:cNvPr id="53262" name="Line 10"/>
            <p:cNvSpPr>
              <a:spLocks noChangeShapeType="1"/>
            </p:cNvSpPr>
            <p:nvPr/>
          </p:nvSpPr>
          <p:spPr bwMode="auto">
            <a:xfrm>
              <a:off x="3515" y="2478"/>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169995" name="AutoShape 11"/>
          <p:cNvSpPr>
            <a:spLocks noChangeArrowheads="1"/>
          </p:cNvSpPr>
          <p:nvPr/>
        </p:nvSpPr>
        <p:spPr bwMode="auto">
          <a:xfrm>
            <a:off x="6311900" y="0"/>
            <a:ext cx="5335806" cy="764704"/>
          </a:xfrm>
          <a:prstGeom prst="wedgeRoundRectCallout">
            <a:avLst>
              <a:gd name="adj1" fmla="val -63745"/>
              <a:gd name="adj2" fmla="val 203796"/>
              <a:gd name="adj3" fmla="val 16667"/>
            </a:avLst>
          </a:prstGeom>
          <a:solidFill>
            <a:schemeClr val="accent1"/>
          </a:solidFill>
          <a:ln w="9525">
            <a:solidFill>
              <a:schemeClr val="tx1"/>
            </a:solidFill>
            <a:miter lim="800000"/>
            <a:headEnd/>
            <a:tailEnd/>
          </a:ln>
        </p:spPr>
        <p:txBody>
          <a:bodyPr/>
          <a:lstStyle/>
          <a:p>
            <a:r>
              <a:rPr lang="zh-CN" altLang="en-US" sz="1800" b="0" dirty="0"/>
              <a:t>首先在程序文件的头部应有如下语句：</a:t>
            </a:r>
          </a:p>
          <a:p>
            <a:pPr lvl="1"/>
            <a:r>
              <a:rPr lang="en-US" altLang="zh-CN" sz="1800" b="0" dirty="0">
                <a:solidFill>
                  <a:srgbClr val="2B02A0"/>
                </a:solidFill>
              </a:rPr>
              <a:t>#include  &lt;</a:t>
            </a:r>
            <a:r>
              <a:rPr lang="en-US" altLang="zh-CN" sz="1800" b="0" dirty="0" err="1">
                <a:solidFill>
                  <a:srgbClr val="2B02A0"/>
                </a:solidFill>
              </a:rPr>
              <a:t>stdio.h</a:t>
            </a:r>
            <a:r>
              <a:rPr lang="en-US" altLang="zh-CN" sz="1800" b="0" dirty="0">
                <a:solidFill>
                  <a:srgbClr val="2B02A0"/>
                </a:solidFill>
              </a:rPr>
              <a:t>&gt;</a:t>
            </a:r>
          </a:p>
        </p:txBody>
      </p:sp>
      <p:sp>
        <p:nvSpPr>
          <p:cNvPr id="169996" name="AutoShape 12"/>
          <p:cNvSpPr>
            <a:spLocks noChangeArrowheads="1"/>
          </p:cNvSpPr>
          <p:nvPr/>
        </p:nvSpPr>
        <p:spPr bwMode="auto">
          <a:xfrm>
            <a:off x="6240464" y="908050"/>
            <a:ext cx="5407242" cy="2159000"/>
          </a:xfrm>
          <a:prstGeom prst="wedgeRoundRectCallout">
            <a:avLst>
              <a:gd name="adj1" fmla="val -63806"/>
              <a:gd name="adj2" fmla="val 19852"/>
              <a:gd name="adj3" fmla="val 16667"/>
            </a:avLst>
          </a:prstGeom>
          <a:solidFill>
            <a:schemeClr val="accent1"/>
          </a:solidFill>
          <a:ln w="9525">
            <a:solidFill>
              <a:schemeClr val="tx1"/>
            </a:solidFill>
            <a:miter lim="800000"/>
            <a:headEnd/>
            <a:tailEnd/>
          </a:ln>
        </p:spPr>
        <p:txBody>
          <a:bodyPr/>
          <a:lstStyle/>
          <a:p>
            <a:r>
              <a:rPr lang="en-US" altLang="zh-CN" sz="1600" dirty="0">
                <a:solidFill>
                  <a:srgbClr val="2B02A0"/>
                </a:solidFill>
              </a:rPr>
              <a:t>FILE *in, *out;</a:t>
            </a:r>
          </a:p>
          <a:p>
            <a:endParaRPr lang="en-US" altLang="zh-CN" sz="1600" dirty="0">
              <a:solidFill>
                <a:srgbClr val="2B02A0"/>
              </a:solidFill>
            </a:endParaRPr>
          </a:p>
          <a:p>
            <a:r>
              <a:rPr lang="en-US" altLang="zh-CN" sz="1600" dirty="0">
                <a:solidFill>
                  <a:srgbClr val="2B02A0"/>
                </a:solidFill>
              </a:rPr>
              <a:t>in = </a:t>
            </a:r>
            <a:r>
              <a:rPr lang="en-US" altLang="zh-CN" sz="1600" dirty="0" err="1">
                <a:solidFill>
                  <a:srgbClr val="2B02A0"/>
                </a:solidFill>
              </a:rPr>
              <a:t>fopen</a:t>
            </a:r>
            <a:r>
              <a:rPr lang="en-US" altLang="zh-CN" sz="1600" dirty="0">
                <a:solidFill>
                  <a:srgbClr val="2B02A0"/>
                </a:solidFill>
              </a:rPr>
              <a:t>(“input.txt”, “r”); </a:t>
            </a:r>
            <a:r>
              <a:rPr lang="en-US" altLang="zh-CN" sz="1600" b="0" dirty="0"/>
              <a:t>//</a:t>
            </a:r>
            <a:r>
              <a:rPr lang="zh-CN" altLang="en-US" sz="1600" b="0" dirty="0"/>
              <a:t>为输入打开一个给定文件“</a:t>
            </a:r>
            <a:r>
              <a:rPr lang="en-US" altLang="zh-CN" sz="1600" b="0" dirty="0"/>
              <a:t>input.txt”</a:t>
            </a:r>
            <a:r>
              <a:rPr lang="zh-CN" altLang="en-US" sz="1600" b="0" dirty="0"/>
              <a:t>；打开方式”</a:t>
            </a:r>
            <a:r>
              <a:rPr lang="en-US" altLang="zh-CN" sz="1600" b="0" dirty="0"/>
              <a:t>r”</a:t>
            </a:r>
            <a:r>
              <a:rPr lang="zh-CN" altLang="en-US" sz="1600" b="0" dirty="0"/>
              <a:t>为以只读方式打开一个文件。</a:t>
            </a:r>
          </a:p>
          <a:p>
            <a:r>
              <a:rPr lang="en-US" altLang="zh-CN" sz="1600" dirty="0">
                <a:solidFill>
                  <a:srgbClr val="2B02A0"/>
                </a:solidFill>
              </a:rPr>
              <a:t>out = </a:t>
            </a:r>
            <a:r>
              <a:rPr lang="en-US" altLang="zh-CN" sz="1600" dirty="0" err="1">
                <a:solidFill>
                  <a:srgbClr val="2B02A0"/>
                </a:solidFill>
              </a:rPr>
              <a:t>fopen</a:t>
            </a:r>
            <a:r>
              <a:rPr lang="en-US" altLang="zh-CN" sz="1600" dirty="0">
                <a:solidFill>
                  <a:srgbClr val="2B02A0"/>
                </a:solidFill>
              </a:rPr>
              <a:t>(“</a:t>
            </a:r>
            <a:r>
              <a:rPr lang="en-US" altLang="zh-CN" sz="1600" dirty="0" err="1">
                <a:solidFill>
                  <a:srgbClr val="2B02A0"/>
                </a:solidFill>
              </a:rPr>
              <a:t>output.txt”,”w</a:t>
            </a:r>
            <a:r>
              <a:rPr lang="en-US" altLang="zh-CN" sz="1600" dirty="0">
                <a:solidFill>
                  <a:srgbClr val="2B02A0"/>
                </a:solidFill>
              </a:rPr>
              <a:t>”); </a:t>
            </a:r>
            <a:r>
              <a:rPr lang="en-US" altLang="zh-CN" sz="1800" b="0" dirty="0"/>
              <a:t>//</a:t>
            </a:r>
            <a:r>
              <a:rPr lang="zh-CN" altLang="en-US" sz="1800" b="0" dirty="0"/>
              <a:t>为输出打开一个给定文件“</a:t>
            </a:r>
            <a:r>
              <a:rPr lang="en-US" altLang="zh-CN" sz="1800" b="0" dirty="0"/>
              <a:t>output.txt” </a:t>
            </a:r>
            <a:r>
              <a:rPr lang="zh-CN" altLang="en-US" sz="1800" b="0" dirty="0"/>
              <a:t>；</a:t>
            </a:r>
            <a:r>
              <a:rPr lang="zh-CN" altLang="en-US" sz="1600" b="0" dirty="0"/>
              <a:t>打开方式”</a:t>
            </a:r>
            <a:r>
              <a:rPr lang="en-US" altLang="zh-CN" sz="1600" b="0" dirty="0"/>
              <a:t>w”</a:t>
            </a:r>
            <a:r>
              <a:rPr lang="zh-CN" altLang="en-US" sz="1600" b="0" dirty="0"/>
              <a:t>为打开一个只写文件。</a:t>
            </a:r>
          </a:p>
          <a:p>
            <a:endParaRPr lang="en-US" altLang="zh-CN" sz="1400" b="0" dirty="0"/>
          </a:p>
        </p:txBody>
      </p:sp>
      <p:sp>
        <p:nvSpPr>
          <p:cNvPr id="169997" name="AutoShape 13"/>
          <p:cNvSpPr>
            <a:spLocks noChangeArrowheads="1"/>
          </p:cNvSpPr>
          <p:nvPr/>
        </p:nvSpPr>
        <p:spPr bwMode="auto">
          <a:xfrm>
            <a:off x="6240464" y="3114677"/>
            <a:ext cx="5407246" cy="2906612"/>
          </a:xfrm>
          <a:prstGeom prst="wedgeRoundRectCallout">
            <a:avLst>
              <a:gd name="adj1" fmla="val -61528"/>
              <a:gd name="adj2" fmla="val -37380"/>
              <a:gd name="adj3" fmla="val 16667"/>
            </a:avLst>
          </a:prstGeom>
          <a:solidFill>
            <a:schemeClr val="accent1"/>
          </a:solidFill>
          <a:ln w="9525">
            <a:solidFill>
              <a:schemeClr val="tx1"/>
            </a:solidFill>
            <a:miter lim="800000"/>
            <a:headEnd/>
            <a:tailEnd/>
          </a:ln>
        </p:spPr>
        <p:txBody>
          <a:bodyPr/>
          <a:lstStyle/>
          <a:p>
            <a:pPr algn="just">
              <a:spcBef>
                <a:spcPct val="50000"/>
              </a:spcBef>
            </a:pPr>
            <a:r>
              <a:rPr lang="en-US" altLang="zh-CN" sz="1600" dirty="0">
                <a:solidFill>
                  <a:srgbClr val="2B02A0"/>
                </a:solidFill>
              </a:rPr>
              <a:t>c =</a:t>
            </a:r>
            <a:r>
              <a:rPr lang="en-US" altLang="zh-CN" sz="1600" dirty="0" err="1">
                <a:solidFill>
                  <a:srgbClr val="2B02A0"/>
                </a:solidFill>
              </a:rPr>
              <a:t>fgetc</a:t>
            </a:r>
            <a:r>
              <a:rPr lang="en-US" altLang="zh-CN" sz="1600" dirty="0">
                <a:solidFill>
                  <a:srgbClr val="2B02A0"/>
                </a:solidFill>
              </a:rPr>
              <a:t>(</a:t>
            </a:r>
            <a:r>
              <a:rPr lang="en-US" altLang="zh-CN" sz="1600" dirty="0">
                <a:solidFill>
                  <a:schemeClr val="accent2"/>
                </a:solidFill>
              </a:rPr>
              <a:t>in</a:t>
            </a:r>
            <a:r>
              <a:rPr lang="en-US" altLang="zh-CN" sz="1600" dirty="0">
                <a:solidFill>
                  <a:srgbClr val="2B02A0"/>
                </a:solidFill>
              </a:rPr>
              <a:t>);</a:t>
            </a:r>
            <a:r>
              <a:rPr lang="en-US" altLang="zh-CN" sz="1600" b="0" dirty="0">
                <a:solidFill>
                  <a:srgbClr val="2B02A0"/>
                </a:solidFill>
              </a:rPr>
              <a:t>  </a:t>
            </a:r>
            <a:r>
              <a:rPr lang="en-US" altLang="zh-CN" sz="1600" b="0" dirty="0"/>
              <a:t>//</a:t>
            </a:r>
            <a:r>
              <a:rPr lang="zh-CN" altLang="en-US" sz="1600" b="0" dirty="0"/>
              <a:t>从文件（</a:t>
            </a:r>
            <a:r>
              <a:rPr lang="en-US" altLang="zh-CN" sz="1600" b="0" dirty="0"/>
              <a:t>input.txt</a:t>
            </a:r>
            <a:r>
              <a:rPr lang="zh-CN" altLang="en-US" sz="1600" b="0" dirty="0"/>
              <a:t>）中读入一个字符</a:t>
            </a:r>
          </a:p>
          <a:p>
            <a:pPr algn="just">
              <a:spcBef>
                <a:spcPct val="50000"/>
              </a:spcBef>
            </a:pPr>
            <a:r>
              <a:rPr lang="en-US" altLang="zh-CN" sz="1600" dirty="0" err="1">
                <a:solidFill>
                  <a:srgbClr val="2B02A0"/>
                </a:solidFill>
              </a:rPr>
              <a:t>fputc</a:t>
            </a:r>
            <a:r>
              <a:rPr lang="zh-CN" altLang="en-US" sz="1600" dirty="0">
                <a:solidFill>
                  <a:srgbClr val="2B02A0"/>
                </a:solidFill>
              </a:rPr>
              <a:t>（</a:t>
            </a:r>
            <a:r>
              <a:rPr lang="en-US" altLang="zh-CN" sz="1600" dirty="0" err="1">
                <a:solidFill>
                  <a:srgbClr val="2B02A0"/>
                </a:solidFill>
              </a:rPr>
              <a:t>c,</a:t>
            </a:r>
            <a:r>
              <a:rPr lang="en-US" altLang="zh-CN" sz="1600" dirty="0" err="1">
                <a:solidFill>
                  <a:schemeClr val="accent2"/>
                </a:solidFill>
              </a:rPr>
              <a:t>out</a:t>
            </a:r>
            <a:r>
              <a:rPr lang="en-US" altLang="zh-CN" sz="1600" dirty="0">
                <a:solidFill>
                  <a:srgbClr val="2B02A0"/>
                </a:solidFill>
              </a:rPr>
              <a:t>);</a:t>
            </a:r>
            <a:r>
              <a:rPr lang="en-US" altLang="zh-CN" sz="1600" b="0" dirty="0">
                <a:solidFill>
                  <a:srgbClr val="2B02A0"/>
                </a:solidFill>
              </a:rPr>
              <a:t> </a:t>
            </a:r>
            <a:r>
              <a:rPr lang="en-US" altLang="zh-CN" sz="1600" b="0" dirty="0"/>
              <a:t>//</a:t>
            </a:r>
            <a:r>
              <a:rPr lang="zh-CN" altLang="en-US" sz="1600" b="0" dirty="0"/>
              <a:t>输出一个字符到文件（</a:t>
            </a:r>
            <a:r>
              <a:rPr lang="en-US" altLang="zh-CN" sz="1600" b="0" dirty="0"/>
              <a:t>output.txt</a:t>
            </a:r>
            <a:r>
              <a:rPr lang="zh-CN" altLang="en-US" sz="1600" b="0" dirty="0"/>
              <a:t>）中</a:t>
            </a:r>
          </a:p>
          <a:p>
            <a:r>
              <a:rPr lang="en-US" altLang="zh-CN" sz="1600" dirty="0" err="1">
                <a:solidFill>
                  <a:srgbClr val="2B02A0"/>
                </a:solidFill>
              </a:rPr>
              <a:t>fgets</a:t>
            </a:r>
            <a:r>
              <a:rPr lang="en-US" altLang="zh-CN" sz="1600" dirty="0">
                <a:solidFill>
                  <a:srgbClr val="2B02A0"/>
                </a:solidFill>
              </a:rPr>
              <a:t>(s,  n,  </a:t>
            </a:r>
            <a:r>
              <a:rPr lang="en-US" altLang="zh-CN" sz="1600" dirty="0">
                <a:solidFill>
                  <a:schemeClr val="accent2"/>
                </a:solidFill>
              </a:rPr>
              <a:t>in</a:t>
            </a:r>
            <a:r>
              <a:rPr lang="en-US" altLang="zh-CN" sz="1600" dirty="0">
                <a:solidFill>
                  <a:srgbClr val="2B02A0"/>
                </a:solidFill>
              </a:rPr>
              <a:t>); //</a:t>
            </a:r>
            <a:r>
              <a:rPr lang="zh-CN" altLang="en-US" sz="1600" b="0" dirty="0"/>
              <a:t>从 文件</a:t>
            </a:r>
            <a:r>
              <a:rPr lang="en-US" altLang="zh-CN" sz="1600" b="0" dirty="0"/>
              <a:t>in</a:t>
            </a:r>
            <a:r>
              <a:rPr lang="zh-CN" altLang="en-US" sz="1600" b="0" dirty="0"/>
              <a:t>上读入一行（最多读入</a:t>
            </a:r>
            <a:r>
              <a:rPr lang="en-US" altLang="zh-CN" sz="1600" b="0" dirty="0"/>
              <a:t>n-1</a:t>
            </a:r>
            <a:r>
              <a:rPr lang="zh-CN" altLang="en-US" sz="1600" b="0" dirty="0"/>
              <a:t>个字符），放入</a:t>
            </a:r>
            <a:r>
              <a:rPr lang="en-US" altLang="zh-CN" sz="1600" b="0" dirty="0"/>
              <a:t>s </a:t>
            </a:r>
            <a:r>
              <a:rPr lang="zh-CN" altLang="en-US" sz="1600" b="0" dirty="0"/>
              <a:t>字符数组中。返回</a:t>
            </a:r>
            <a:r>
              <a:rPr lang="en-US" altLang="zh-CN" sz="1600" b="0" dirty="0"/>
              <a:t>s</a:t>
            </a:r>
            <a:r>
              <a:rPr lang="zh-CN" altLang="en-US" sz="1600" b="0" dirty="0"/>
              <a:t>或</a:t>
            </a:r>
            <a:r>
              <a:rPr lang="en-US" altLang="zh-CN" sz="1600" b="0" dirty="0"/>
              <a:t>NULL</a:t>
            </a:r>
            <a:r>
              <a:rPr lang="zh-CN" altLang="en-US" sz="1600" b="0" dirty="0"/>
              <a:t>。</a:t>
            </a:r>
          </a:p>
          <a:p>
            <a:r>
              <a:rPr lang="zh-CN" altLang="en-US" sz="1600" dirty="0">
                <a:solidFill>
                  <a:srgbClr val="2B02A0"/>
                </a:solidFill>
              </a:rPr>
              <a:t> </a:t>
            </a:r>
            <a:r>
              <a:rPr lang="en-US" altLang="zh-CN" sz="1600" dirty="0" err="1">
                <a:solidFill>
                  <a:srgbClr val="2B02A0"/>
                </a:solidFill>
              </a:rPr>
              <a:t>fputs</a:t>
            </a:r>
            <a:r>
              <a:rPr lang="en-US" altLang="zh-CN" sz="1600" dirty="0">
                <a:solidFill>
                  <a:srgbClr val="2B02A0"/>
                </a:solidFill>
              </a:rPr>
              <a:t>( s,  </a:t>
            </a:r>
            <a:r>
              <a:rPr lang="en-US" altLang="zh-CN" sz="1600" dirty="0">
                <a:solidFill>
                  <a:schemeClr val="accent2"/>
                </a:solidFill>
              </a:rPr>
              <a:t>out</a:t>
            </a:r>
            <a:r>
              <a:rPr lang="en-US" altLang="zh-CN" sz="1600" dirty="0">
                <a:solidFill>
                  <a:srgbClr val="2B02A0"/>
                </a:solidFill>
              </a:rPr>
              <a:t>); //</a:t>
            </a:r>
            <a:r>
              <a:rPr lang="zh-CN" altLang="en-US" sz="1600" b="0" dirty="0"/>
              <a:t>把字符串</a:t>
            </a:r>
            <a:r>
              <a:rPr lang="en-US" altLang="zh-CN" sz="1600" b="0" dirty="0"/>
              <a:t>s</a:t>
            </a:r>
            <a:r>
              <a:rPr lang="zh-CN" altLang="en-US" sz="1600" b="0" dirty="0"/>
              <a:t>（不一定含</a:t>
            </a:r>
            <a:r>
              <a:rPr lang="en-US" altLang="zh-CN" sz="1600" b="0" dirty="0"/>
              <a:t>\n</a:t>
            </a:r>
            <a:r>
              <a:rPr lang="zh-CN" altLang="en-US" sz="1600" b="0" dirty="0"/>
              <a:t>）写入文件</a:t>
            </a:r>
            <a:r>
              <a:rPr lang="en-US" altLang="zh-CN" sz="1600" b="0" dirty="0"/>
              <a:t>out</a:t>
            </a:r>
            <a:r>
              <a:rPr lang="zh-CN" altLang="en-US" sz="1600" b="0" dirty="0"/>
              <a:t>中。返回非负数或</a:t>
            </a:r>
            <a:r>
              <a:rPr lang="en-US" altLang="zh-CN" sz="1600" b="0" dirty="0"/>
              <a:t>EOF</a:t>
            </a:r>
          </a:p>
          <a:p>
            <a:r>
              <a:rPr lang="en-US" altLang="zh-CN" sz="1600" dirty="0" err="1">
                <a:solidFill>
                  <a:srgbClr val="2B02A0"/>
                </a:solidFill>
              </a:rPr>
              <a:t>fscanf</a:t>
            </a:r>
            <a:r>
              <a:rPr lang="en-US" altLang="zh-CN" sz="1600" dirty="0">
                <a:solidFill>
                  <a:srgbClr val="2B02A0"/>
                </a:solidFill>
              </a:rPr>
              <a:t>(</a:t>
            </a:r>
            <a:r>
              <a:rPr lang="en-US" altLang="zh-CN" sz="1600" dirty="0">
                <a:solidFill>
                  <a:schemeClr val="accent2"/>
                </a:solidFill>
              </a:rPr>
              <a:t>in</a:t>
            </a:r>
            <a:r>
              <a:rPr lang="en-US" altLang="zh-CN" sz="1600" dirty="0">
                <a:solidFill>
                  <a:srgbClr val="2B02A0"/>
                </a:solidFill>
              </a:rPr>
              <a:t>, “%d”, &amp;score);</a:t>
            </a:r>
            <a:r>
              <a:rPr lang="en-US" altLang="zh-CN" sz="1600" b="0" dirty="0">
                <a:solidFill>
                  <a:srgbClr val="2B02A0"/>
                </a:solidFill>
              </a:rPr>
              <a:t> </a:t>
            </a:r>
            <a:r>
              <a:rPr lang="en-US" altLang="zh-CN" sz="1600" b="0" dirty="0"/>
              <a:t>//</a:t>
            </a:r>
            <a:r>
              <a:rPr lang="zh-CN" altLang="en-US" sz="1600" b="0" dirty="0"/>
              <a:t>从文件</a:t>
            </a:r>
            <a:r>
              <a:rPr lang="en-US" altLang="zh-CN" sz="1600" b="0" dirty="0"/>
              <a:t>in</a:t>
            </a:r>
            <a:r>
              <a:rPr lang="zh-CN" altLang="en-US" sz="1600" b="0" dirty="0"/>
              <a:t>中读入一个整数</a:t>
            </a:r>
          </a:p>
          <a:p>
            <a:r>
              <a:rPr lang="en-US" altLang="zh-CN" sz="1600" dirty="0" err="1">
                <a:solidFill>
                  <a:srgbClr val="2B02A0"/>
                </a:solidFill>
              </a:rPr>
              <a:t>fprintf</a:t>
            </a:r>
            <a:r>
              <a:rPr lang="en-US" altLang="zh-CN" sz="1600" dirty="0">
                <a:solidFill>
                  <a:srgbClr val="2B02A0"/>
                </a:solidFill>
              </a:rPr>
              <a:t>( </a:t>
            </a:r>
            <a:r>
              <a:rPr lang="en-US" altLang="zh-CN" sz="1600" dirty="0">
                <a:solidFill>
                  <a:schemeClr val="accent2"/>
                </a:solidFill>
              </a:rPr>
              <a:t>out</a:t>
            </a:r>
            <a:r>
              <a:rPr lang="en-US" altLang="zh-CN" sz="1600" dirty="0">
                <a:solidFill>
                  <a:srgbClr val="2B02A0"/>
                </a:solidFill>
              </a:rPr>
              <a:t>, “%d\n”, score);</a:t>
            </a:r>
            <a:r>
              <a:rPr lang="en-US" altLang="zh-CN" sz="1600" b="0" dirty="0">
                <a:solidFill>
                  <a:srgbClr val="2B02A0"/>
                </a:solidFill>
              </a:rPr>
              <a:t> </a:t>
            </a:r>
            <a:r>
              <a:rPr lang="en-US" altLang="zh-CN" sz="1600" b="0" dirty="0"/>
              <a:t>//</a:t>
            </a:r>
            <a:r>
              <a:rPr lang="zh-CN" altLang="en-US" sz="1600" b="0" dirty="0"/>
              <a:t>输出一个整数到文件</a:t>
            </a:r>
            <a:r>
              <a:rPr lang="en-US" altLang="zh-CN" sz="1600" b="0" dirty="0"/>
              <a:t>out</a:t>
            </a:r>
            <a:r>
              <a:rPr lang="zh-CN" altLang="en-US" sz="1600" b="0" dirty="0"/>
              <a:t>中</a:t>
            </a:r>
          </a:p>
        </p:txBody>
      </p:sp>
      <p:sp>
        <p:nvSpPr>
          <p:cNvPr id="169998" name="AutoShape 14"/>
          <p:cNvSpPr>
            <a:spLocks noChangeArrowheads="1"/>
          </p:cNvSpPr>
          <p:nvPr/>
        </p:nvSpPr>
        <p:spPr bwMode="auto">
          <a:xfrm>
            <a:off x="2855640" y="5589241"/>
            <a:ext cx="3312368" cy="865187"/>
          </a:xfrm>
          <a:prstGeom prst="wedgeRoundRectCallout">
            <a:avLst>
              <a:gd name="adj1" fmla="val -1492"/>
              <a:gd name="adj2" fmla="val -152498"/>
              <a:gd name="adj3" fmla="val 16667"/>
            </a:avLst>
          </a:prstGeom>
          <a:solidFill>
            <a:schemeClr val="accent1"/>
          </a:solidFill>
          <a:ln w="9525">
            <a:solidFill>
              <a:schemeClr val="tx1"/>
            </a:solidFill>
            <a:miter lim="800000"/>
            <a:headEnd/>
            <a:tailEnd/>
          </a:ln>
        </p:spPr>
        <p:txBody>
          <a:bodyPr/>
          <a:lstStyle/>
          <a:p>
            <a:r>
              <a:rPr lang="en-US" altLang="zh-CN" sz="1600" dirty="0" err="1">
                <a:solidFill>
                  <a:srgbClr val="2B02A0"/>
                </a:solidFill>
              </a:rPr>
              <a:t>fclose</a:t>
            </a:r>
            <a:r>
              <a:rPr lang="en-US" altLang="zh-CN" sz="1600" dirty="0">
                <a:solidFill>
                  <a:srgbClr val="2B02A0"/>
                </a:solidFill>
              </a:rPr>
              <a:t>(in);</a:t>
            </a:r>
            <a:r>
              <a:rPr lang="en-US" altLang="zh-CN" sz="1600" b="0" dirty="0">
                <a:solidFill>
                  <a:srgbClr val="2B02A0"/>
                </a:solidFill>
              </a:rPr>
              <a:t> // </a:t>
            </a:r>
            <a:r>
              <a:rPr lang="zh-CN" altLang="en-US" sz="1600" b="0" dirty="0">
                <a:solidFill>
                  <a:srgbClr val="2B02A0"/>
                </a:solidFill>
              </a:rPr>
              <a:t>关闭文件</a:t>
            </a:r>
            <a:r>
              <a:rPr lang="en-US" altLang="zh-CN" sz="1600" b="0" dirty="0">
                <a:solidFill>
                  <a:srgbClr val="2B02A0"/>
                </a:solidFill>
              </a:rPr>
              <a:t>input.txt</a:t>
            </a:r>
          </a:p>
          <a:p>
            <a:r>
              <a:rPr lang="en-US" altLang="zh-CN" sz="1600" dirty="0" err="1">
                <a:solidFill>
                  <a:srgbClr val="2B02A0"/>
                </a:solidFill>
              </a:rPr>
              <a:t>fclose</a:t>
            </a:r>
            <a:r>
              <a:rPr lang="en-US" altLang="zh-CN" sz="1600" dirty="0">
                <a:solidFill>
                  <a:srgbClr val="2B02A0"/>
                </a:solidFill>
              </a:rPr>
              <a:t>(out);</a:t>
            </a:r>
            <a:r>
              <a:rPr lang="en-US" altLang="zh-CN" sz="1600" b="0" dirty="0">
                <a:solidFill>
                  <a:srgbClr val="2B02A0"/>
                </a:solidFill>
              </a:rPr>
              <a:t> //</a:t>
            </a:r>
            <a:r>
              <a:rPr lang="zh-CN" altLang="en-US" sz="1600" b="0" dirty="0">
                <a:solidFill>
                  <a:srgbClr val="2B02A0"/>
                </a:solidFill>
              </a:rPr>
              <a:t>关闭文件</a:t>
            </a:r>
            <a:r>
              <a:rPr lang="en-US" altLang="zh-CN" sz="1600" b="0" dirty="0">
                <a:solidFill>
                  <a:srgbClr val="2B02A0"/>
                </a:solidFill>
              </a:rPr>
              <a:t>output.txt</a:t>
            </a:r>
          </a:p>
        </p:txBody>
      </p:sp>
    </p:spTree>
    <p:extLst>
      <p:ext uri="{BB962C8B-B14F-4D97-AF65-F5344CB8AC3E}">
        <p14:creationId xmlns:p14="http://schemas.microsoft.com/office/powerpoint/2010/main" val="1746821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blinds(horizontal)">
                                      <p:cBhvr>
                                        <p:cTn id="7" dur="500"/>
                                        <p:tgtEl>
                                          <p:spTgt spid="1699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9995"/>
                                        </p:tgtEl>
                                        <p:attrNameLst>
                                          <p:attrName>style.visibility</p:attrName>
                                        </p:attrNameLst>
                                      </p:cBhvr>
                                      <p:to>
                                        <p:strVal val="visible"/>
                                      </p:to>
                                    </p:set>
                                    <p:animEffect transition="in" filter="blinds(horizontal)">
                                      <p:cBhvr>
                                        <p:cTn id="22" dur="500"/>
                                        <p:tgtEl>
                                          <p:spTgt spid="1699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9996"/>
                                        </p:tgtEl>
                                        <p:attrNameLst>
                                          <p:attrName>style.visibility</p:attrName>
                                        </p:attrNameLst>
                                      </p:cBhvr>
                                      <p:to>
                                        <p:strVal val="visible"/>
                                      </p:to>
                                    </p:set>
                                    <p:animEffect transition="in" filter="blinds(horizontal)">
                                      <p:cBhvr>
                                        <p:cTn id="27" dur="500"/>
                                        <p:tgtEl>
                                          <p:spTgt spid="16999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9997"/>
                                        </p:tgtEl>
                                        <p:attrNameLst>
                                          <p:attrName>style.visibility</p:attrName>
                                        </p:attrNameLst>
                                      </p:cBhvr>
                                      <p:to>
                                        <p:strVal val="visible"/>
                                      </p:to>
                                    </p:set>
                                    <p:animEffect transition="in" filter="blinds(horizontal)">
                                      <p:cBhvr>
                                        <p:cTn id="32" dur="500"/>
                                        <p:tgtEl>
                                          <p:spTgt spid="16999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9998"/>
                                        </p:tgtEl>
                                        <p:attrNameLst>
                                          <p:attrName>style.visibility</p:attrName>
                                        </p:attrNameLst>
                                      </p:cBhvr>
                                      <p:to>
                                        <p:strVal val="visible"/>
                                      </p:to>
                                    </p:set>
                                    <p:animEffect transition="in" filter="blinds(horizontal)">
                                      <p:cBhvr>
                                        <p:cTn id="37" dur="500"/>
                                        <p:tgtEl>
                                          <p:spTgt spid="169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P spid="169995" grpId="0" animBg="1"/>
      <p:bldP spid="169996" grpId="0" animBg="1"/>
      <p:bldP spid="169997" grpId="0" animBg="1"/>
      <p:bldP spid="16999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zh-CN" altLang="en-US" dirty="0">
                <a:ea typeface="宋体" pitchFamily="2" charset="-122"/>
              </a:rPr>
              <a:t>示例：将一个文件内容拷贝到另一个文件</a:t>
            </a:r>
          </a:p>
        </p:txBody>
      </p:sp>
      <p:sp>
        <p:nvSpPr>
          <p:cNvPr id="54277" name="Rectangle 3"/>
          <p:cNvSpPr>
            <a:spLocks noGrp="1" noChangeArrowheads="1"/>
          </p:cNvSpPr>
          <p:nvPr>
            <p:ph idx="1"/>
          </p:nvPr>
        </p:nvSpPr>
        <p:spPr>
          <a:xfrm>
            <a:off x="1914526" y="1199424"/>
            <a:ext cx="4933951" cy="5400675"/>
          </a:xfrm>
        </p:spPr>
        <p:txBody>
          <a:bodyPr/>
          <a:lstStyle/>
          <a:p>
            <a:pPr lvl="1">
              <a:lnSpc>
                <a:spcPct val="70000"/>
              </a:lnSpc>
              <a:spcBef>
                <a:spcPct val="50000"/>
              </a:spcBef>
              <a:buFont typeface="Wingdings" pitchFamily="2" charset="2"/>
              <a:buNone/>
            </a:pPr>
            <a:r>
              <a:rPr lang="en-US" altLang="zh-CN" sz="1800" dirty="0">
                <a:ea typeface="楷体_GB2312" pitchFamily="49" charset="-122"/>
              </a:rPr>
              <a:t>#include &lt;</a:t>
            </a:r>
            <a:r>
              <a:rPr lang="en-US" altLang="zh-CN" sz="1800" dirty="0" err="1">
                <a:ea typeface="楷体_GB2312" pitchFamily="49" charset="-122"/>
              </a:rPr>
              <a:t>stdio.h</a:t>
            </a:r>
            <a:r>
              <a:rPr lang="en-US" altLang="zh-CN" sz="1800" dirty="0">
                <a:ea typeface="楷体_GB2312" pitchFamily="49" charset="-122"/>
              </a:rPr>
              <a:t>&gt;</a:t>
            </a:r>
          </a:p>
          <a:p>
            <a:pPr lvl="1">
              <a:lnSpc>
                <a:spcPct val="70000"/>
              </a:lnSpc>
              <a:spcBef>
                <a:spcPct val="50000"/>
              </a:spcBef>
              <a:buFont typeface="Wingdings" pitchFamily="2" charset="2"/>
              <a:buNone/>
            </a:pPr>
            <a:r>
              <a:rPr lang="en-US" altLang="zh-CN" sz="1800" dirty="0">
                <a:ea typeface="楷体_GB2312" pitchFamily="49" charset="-122"/>
              </a:rPr>
              <a:t>int main()</a:t>
            </a:r>
          </a:p>
          <a:p>
            <a:pPr lvl="1">
              <a:lnSpc>
                <a:spcPct val="70000"/>
              </a:lnSpc>
              <a:spcBef>
                <a:spcPct val="50000"/>
              </a:spcBef>
              <a:buFont typeface="Wingdings" pitchFamily="2" charset="2"/>
              <a:buNone/>
            </a:pPr>
            <a:r>
              <a:rPr lang="en-US" altLang="zh-CN" sz="1800" dirty="0">
                <a:ea typeface="楷体_GB2312" pitchFamily="49" charset="-122"/>
              </a:rPr>
              <a:t>{</a:t>
            </a:r>
          </a:p>
          <a:p>
            <a:pPr lvl="1">
              <a:lnSpc>
                <a:spcPct val="70000"/>
              </a:lnSpc>
              <a:spcBef>
                <a:spcPct val="50000"/>
              </a:spcBef>
              <a:buFont typeface="Wingdings" pitchFamily="2" charset="2"/>
              <a:buNone/>
            </a:pPr>
            <a:r>
              <a:rPr lang="en-US" altLang="zh-CN" sz="1800" dirty="0">
                <a:ea typeface="楷体_GB2312" pitchFamily="49" charset="-122"/>
              </a:rPr>
              <a:t>    int c;</a:t>
            </a:r>
          </a:p>
          <a:p>
            <a:pPr lvl="1">
              <a:lnSpc>
                <a:spcPct val="70000"/>
              </a:lnSpc>
              <a:spcBef>
                <a:spcPct val="50000"/>
              </a:spcBef>
              <a:buFont typeface="Wingdings" pitchFamily="2" charset="2"/>
              <a:buNone/>
            </a:pPr>
            <a:endParaRPr lang="en-US" altLang="zh-CN" sz="1800" dirty="0">
              <a:ea typeface="楷体_GB2312" pitchFamily="49" charset="-122"/>
            </a:endParaRPr>
          </a:p>
          <a:p>
            <a:pPr lvl="1">
              <a:lnSpc>
                <a:spcPct val="70000"/>
              </a:lnSpc>
              <a:spcBef>
                <a:spcPct val="50000"/>
              </a:spcBef>
              <a:buFont typeface="Wingdings" pitchFamily="2" charset="2"/>
              <a:buNone/>
            </a:pPr>
            <a:endParaRPr lang="en-US" altLang="zh-CN" sz="1800" dirty="0">
              <a:ea typeface="楷体_GB2312" pitchFamily="49" charset="-122"/>
            </a:endParaRPr>
          </a:p>
          <a:p>
            <a:pPr lvl="1">
              <a:lnSpc>
                <a:spcPct val="70000"/>
              </a:lnSpc>
              <a:spcBef>
                <a:spcPct val="50000"/>
              </a:spcBef>
              <a:buFont typeface="Wingdings" pitchFamily="2" charset="2"/>
              <a:buNone/>
            </a:pPr>
            <a:endParaRPr lang="en-US" altLang="zh-CN" sz="1800" dirty="0">
              <a:ea typeface="楷体_GB2312" pitchFamily="49" charset="-122"/>
            </a:endParaRPr>
          </a:p>
          <a:p>
            <a:pPr lvl="1">
              <a:lnSpc>
                <a:spcPct val="70000"/>
              </a:lnSpc>
              <a:spcBef>
                <a:spcPct val="50000"/>
              </a:spcBef>
              <a:buFont typeface="Wingdings" pitchFamily="2" charset="2"/>
              <a:buNone/>
            </a:pPr>
            <a:r>
              <a:rPr lang="en-US" altLang="zh-CN" sz="1800" dirty="0">
                <a:ea typeface="楷体_GB2312" pitchFamily="49" charset="-122"/>
              </a:rPr>
              <a:t>    while((c=  </a:t>
            </a:r>
            <a:r>
              <a:rPr lang="en-US" altLang="zh-CN" sz="1800" dirty="0" err="1">
                <a:ea typeface="楷体_GB2312" pitchFamily="49" charset="-122"/>
              </a:rPr>
              <a:t>getchar</a:t>
            </a:r>
            <a:r>
              <a:rPr lang="en-US" altLang="zh-CN" sz="1800" dirty="0">
                <a:ea typeface="楷体_GB2312" pitchFamily="49" charset="-122"/>
              </a:rPr>
              <a:t>() ) != EOF)</a:t>
            </a:r>
          </a:p>
          <a:p>
            <a:pPr lvl="1">
              <a:lnSpc>
                <a:spcPct val="70000"/>
              </a:lnSpc>
              <a:spcBef>
                <a:spcPct val="50000"/>
              </a:spcBef>
              <a:buFont typeface="Wingdings" pitchFamily="2" charset="2"/>
              <a:buNone/>
            </a:pPr>
            <a:r>
              <a:rPr lang="en-US" altLang="zh-CN" sz="1800" dirty="0">
                <a:ea typeface="楷体_GB2312" pitchFamily="49" charset="-122"/>
              </a:rPr>
              <a:t>        </a:t>
            </a:r>
            <a:r>
              <a:rPr lang="en-US" altLang="zh-CN" sz="1800" dirty="0" err="1">
                <a:ea typeface="楷体_GB2312" pitchFamily="49" charset="-122"/>
              </a:rPr>
              <a:t>putchar</a:t>
            </a:r>
            <a:r>
              <a:rPr lang="en-US" altLang="zh-CN" sz="1800" dirty="0">
                <a:ea typeface="楷体_GB2312" pitchFamily="49" charset="-122"/>
              </a:rPr>
              <a:t>(c);</a:t>
            </a:r>
          </a:p>
          <a:p>
            <a:pPr lvl="1">
              <a:lnSpc>
                <a:spcPct val="70000"/>
              </a:lnSpc>
              <a:spcBef>
                <a:spcPct val="50000"/>
              </a:spcBef>
              <a:buFont typeface="Wingdings" pitchFamily="2" charset="2"/>
              <a:buNone/>
            </a:pPr>
            <a:endParaRPr lang="en-US" altLang="zh-CN" sz="1800" dirty="0">
              <a:ea typeface="楷体_GB2312" pitchFamily="49" charset="-122"/>
            </a:endParaRPr>
          </a:p>
          <a:p>
            <a:pPr lvl="1">
              <a:lnSpc>
                <a:spcPct val="70000"/>
              </a:lnSpc>
              <a:spcBef>
                <a:spcPct val="50000"/>
              </a:spcBef>
              <a:buFont typeface="Wingdings" pitchFamily="2" charset="2"/>
              <a:buNone/>
            </a:pPr>
            <a:endParaRPr lang="en-US" altLang="zh-CN" sz="1800" dirty="0">
              <a:ea typeface="楷体_GB2312" pitchFamily="49" charset="-122"/>
            </a:endParaRPr>
          </a:p>
          <a:p>
            <a:pPr lvl="1">
              <a:lnSpc>
                <a:spcPct val="70000"/>
              </a:lnSpc>
              <a:spcBef>
                <a:spcPct val="50000"/>
              </a:spcBef>
              <a:buFont typeface="Wingdings" pitchFamily="2" charset="2"/>
              <a:buNone/>
            </a:pPr>
            <a:endParaRPr lang="en-US" altLang="zh-CN" sz="1800" dirty="0">
              <a:ea typeface="楷体_GB2312" pitchFamily="49" charset="-122"/>
            </a:endParaRPr>
          </a:p>
          <a:p>
            <a:pPr lvl="1">
              <a:lnSpc>
                <a:spcPct val="70000"/>
              </a:lnSpc>
              <a:spcBef>
                <a:spcPct val="50000"/>
              </a:spcBef>
              <a:buFont typeface="Wingdings" pitchFamily="2" charset="2"/>
              <a:buNone/>
            </a:pPr>
            <a:r>
              <a:rPr lang="en-US" altLang="zh-CN" sz="1800" dirty="0">
                <a:ea typeface="楷体_GB2312" pitchFamily="49" charset="-122"/>
              </a:rPr>
              <a:t>    return 0;</a:t>
            </a:r>
          </a:p>
          <a:p>
            <a:pPr lvl="1">
              <a:lnSpc>
                <a:spcPct val="70000"/>
              </a:lnSpc>
              <a:spcBef>
                <a:spcPct val="50000"/>
              </a:spcBef>
              <a:buFont typeface="Wingdings" pitchFamily="2" charset="2"/>
              <a:buNone/>
            </a:pPr>
            <a:r>
              <a:rPr lang="en-US" altLang="zh-CN" sz="1800" dirty="0">
                <a:ea typeface="楷体_GB2312" pitchFamily="49" charset="-122"/>
              </a:rPr>
              <a:t>}</a:t>
            </a:r>
          </a:p>
        </p:txBody>
      </p:sp>
      <p:sp>
        <p:nvSpPr>
          <p:cNvPr id="54274" name="页脚占位符 3"/>
          <p:cNvSpPr>
            <a:spLocks noGrp="1"/>
          </p:cNvSpPr>
          <p:nvPr>
            <p:ph type="ftr" sz="quarter" idx="11"/>
          </p:nvPr>
        </p:nvSpPr>
        <p:spPr>
          <a:noFill/>
        </p:spPr>
        <p:txBody>
          <a:bodyPr/>
          <a:lstStyle/>
          <a:p>
            <a:r>
              <a:rPr lang="en-US" altLang="zh-CN"/>
              <a:t>C程序设计基础(二)</a:t>
            </a:r>
          </a:p>
        </p:txBody>
      </p:sp>
      <p:sp>
        <p:nvSpPr>
          <p:cNvPr id="54275" name="灯片编号占位符 4"/>
          <p:cNvSpPr>
            <a:spLocks noGrp="1"/>
          </p:cNvSpPr>
          <p:nvPr>
            <p:ph type="sldNum" sz="quarter" idx="12"/>
          </p:nvPr>
        </p:nvSpPr>
        <p:spPr>
          <a:noFill/>
        </p:spPr>
        <p:txBody>
          <a:bodyPr/>
          <a:lstStyle/>
          <a:p>
            <a:fld id="{915A0489-18E0-47D4-90BA-B3F9DC2AFF1F}" type="slidenum">
              <a:rPr lang="en-US" altLang="zh-CN" smtClean="0"/>
              <a:pPr/>
              <a:t>21</a:t>
            </a:fld>
            <a:endParaRPr lang="en-US" altLang="zh-CN"/>
          </a:p>
        </p:txBody>
      </p:sp>
      <p:sp>
        <p:nvSpPr>
          <p:cNvPr id="171012" name="Text Box 4"/>
          <p:cNvSpPr txBox="1">
            <a:spLocks noChangeArrowheads="1"/>
          </p:cNvSpPr>
          <p:nvPr/>
        </p:nvSpPr>
        <p:spPr bwMode="auto">
          <a:xfrm>
            <a:off x="2757488" y="2423392"/>
            <a:ext cx="1682750" cy="366712"/>
          </a:xfrm>
          <a:prstGeom prst="rect">
            <a:avLst/>
          </a:prstGeom>
          <a:noFill/>
          <a:ln w="9525">
            <a:noFill/>
            <a:miter lim="800000"/>
            <a:headEnd/>
            <a:tailEnd/>
          </a:ln>
        </p:spPr>
        <p:txBody>
          <a:bodyPr>
            <a:spAutoFit/>
          </a:bodyPr>
          <a:lstStyle/>
          <a:p>
            <a:r>
              <a:rPr lang="en-US" altLang="zh-CN" sz="1800">
                <a:solidFill>
                  <a:srgbClr val="0033CC"/>
                </a:solidFill>
              </a:rPr>
              <a:t>FILE *in, *out;</a:t>
            </a:r>
          </a:p>
        </p:txBody>
      </p:sp>
      <p:sp>
        <p:nvSpPr>
          <p:cNvPr id="171013" name="Text Box 5"/>
          <p:cNvSpPr txBox="1">
            <a:spLocks noChangeArrowheads="1"/>
          </p:cNvSpPr>
          <p:nvPr/>
        </p:nvSpPr>
        <p:spPr bwMode="auto">
          <a:xfrm>
            <a:off x="2767013" y="2924360"/>
            <a:ext cx="3467100" cy="641350"/>
          </a:xfrm>
          <a:prstGeom prst="rect">
            <a:avLst/>
          </a:prstGeom>
          <a:noFill/>
          <a:ln w="9525">
            <a:noFill/>
            <a:miter lim="800000"/>
            <a:headEnd/>
            <a:tailEnd/>
          </a:ln>
        </p:spPr>
        <p:txBody>
          <a:bodyPr wrap="none">
            <a:spAutoFit/>
          </a:bodyPr>
          <a:lstStyle/>
          <a:p>
            <a:r>
              <a:rPr lang="en-US" altLang="zh-CN" sz="1800" dirty="0">
                <a:solidFill>
                  <a:srgbClr val="0033CC"/>
                </a:solidFill>
              </a:rPr>
              <a:t>in = </a:t>
            </a:r>
            <a:r>
              <a:rPr lang="en-US" altLang="zh-CN" sz="1800" dirty="0" err="1">
                <a:solidFill>
                  <a:srgbClr val="0033CC"/>
                </a:solidFill>
              </a:rPr>
              <a:t>fopen</a:t>
            </a:r>
            <a:r>
              <a:rPr lang="en-US" altLang="zh-CN" sz="1800" dirty="0">
                <a:solidFill>
                  <a:srgbClr val="0033CC"/>
                </a:solidFill>
              </a:rPr>
              <a:t>(“input.txt”, “r”);</a:t>
            </a:r>
          </a:p>
          <a:p>
            <a:r>
              <a:rPr lang="en-US" altLang="zh-CN" sz="1800" dirty="0">
                <a:solidFill>
                  <a:srgbClr val="0033CC"/>
                </a:solidFill>
              </a:rPr>
              <a:t>out = </a:t>
            </a:r>
            <a:r>
              <a:rPr lang="en-US" altLang="zh-CN" sz="1800" dirty="0" err="1">
                <a:solidFill>
                  <a:srgbClr val="0033CC"/>
                </a:solidFill>
              </a:rPr>
              <a:t>fopen</a:t>
            </a:r>
            <a:r>
              <a:rPr lang="en-US" altLang="zh-CN" sz="1800" dirty="0">
                <a:solidFill>
                  <a:srgbClr val="0033CC"/>
                </a:solidFill>
              </a:rPr>
              <a:t>(“</a:t>
            </a:r>
            <a:r>
              <a:rPr lang="en-US" altLang="zh-CN" sz="1800" dirty="0" err="1">
                <a:solidFill>
                  <a:srgbClr val="0033CC"/>
                </a:solidFill>
              </a:rPr>
              <a:t>output.txt”,”w</a:t>
            </a:r>
            <a:r>
              <a:rPr lang="en-US" altLang="zh-CN" sz="1800" dirty="0">
                <a:solidFill>
                  <a:srgbClr val="0033CC"/>
                </a:solidFill>
              </a:rPr>
              <a:t>”); </a:t>
            </a:r>
          </a:p>
        </p:txBody>
      </p:sp>
      <p:sp>
        <p:nvSpPr>
          <p:cNvPr id="171014" name="Text Box 6"/>
          <p:cNvSpPr txBox="1">
            <a:spLocks noChangeArrowheads="1"/>
          </p:cNvSpPr>
          <p:nvPr/>
        </p:nvSpPr>
        <p:spPr bwMode="auto">
          <a:xfrm>
            <a:off x="3861789" y="3500891"/>
            <a:ext cx="1184275" cy="396875"/>
          </a:xfrm>
          <a:prstGeom prst="rect">
            <a:avLst/>
          </a:prstGeom>
          <a:solidFill>
            <a:schemeClr val="accent1"/>
          </a:solidFill>
          <a:ln w="9525">
            <a:noFill/>
            <a:miter lim="800000"/>
            <a:headEnd/>
            <a:tailEnd/>
          </a:ln>
        </p:spPr>
        <p:txBody>
          <a:bodyPr wrap="none">
            <a:spAutoFit/>
          </a:bodyPr>
          <a:lstStyle/>
          <a:p>
            <a:r>
              <a:rPr lang="en-US" altLang="zh-CN" dirty="0" err="1">
                <a:solidFill>
                  <a:srgbClr val="0033CC"/>
                </a:solidFill>
              </a:rPr>
              <a:t>fgetc</a:t>
            </a:r>
            <a:r>
              <a:rPr lang="en-US" altLang="zh-CN" dirty="0">
                <a:solidFill>
                  <a:srgbClr val="0033CC"/>
                </a:solidFill>
              </a:rPr>
              <a:t>(in)</a:t>
            </a:r>
          </a:p>
        </p:txBody>
      </p:sp>
      <p:sp>
        <p:nvSpPr>
          <p:cNvPr id="171015" name="Text Box 7"/>
          <p:cNvSpPr txBox="1">
            <a:spLocks noChangeArrowheads="1"/>
          </p:cNvSpPr>
          <p:nvPr/>
        </p:nvSpPr>
        <p:spPr bwMode="auto">
          <a:xfrm>
            <a:off x="3015932" y="3862241"/>
            <a:ext cx="1733550" cy="396875"/>
          </a:xfrm>
          <a:prstGeom prst="rect">
            <a:avLst/>
          </a:prstGeom>
          <a:solidFill>
            <a:schemeClr val="accent1"/>
          </a:solidFill>
          <a:ln w="9525">
            <a:noFill/>
            <a:miter lim="800000"/>
            <a:headEnd/>
            <a:tailEnd/>
          </a:ln>
        </p:spPr>
        <p:txBody>
          <a:bodyPr wrap="none">
            <a:spAutoFit/>
          </a:bodyPr>
          <a:lstStyle/>
          <a:p>
            <a:r>
              <a:rPr lang="en-US" altLang="zh-CN" dirty="0" err="1">
                <a:solidFill>
                  <a:srgbClr val="0033CC"/>
                </a:solidFill>
              </a:rPr>
              <a:t>fputc</a:t>
            </a:r>
            <a:r>
              <a:rPr lang="en-US" altLang="zh-CN" dirty="0">
                <a:solidFill>
                  <a:srgbClr val="0033CC"/>
                </a:solidFill>
              </a:rPr>
              <a:t>(c, out);</a:t>
            </a:r>
          </a:p>
        </p:txBody>
      </p:sp>
      <p:sp>
        <p:nvSpPr>
          <p:cNvPr id="171016" name="Text Box 8"/>
          <p:cNvSpPr txBox="1">
            <a:spLocks noChangeArrowheads="1"/>
          </p:cNvSpPr>
          <p:nvPr/>
        </p:nvSpPr>
        <p:spPr bwMode="auto">
          <a:xfrm>
            <a:off x="2775579" y="4528420"/>
            <a:ext cx="1428750" cy="641350"/>
          </a:xfrm>
          <a:prstGeom prst="rect">
            <a:avLst/>
          </a:prstGeom>
          <a:noFill/>
          <a:ln w="9525">
            <a:noFill/>
            <a:miter lim="800000"/>
            <a:headEnd/>
            <a:tailEnd/>
          </a:ln>
        </p:spPr>
        <p:txBody>
          <a:bodyPr wrap="none">
            <a:spAutoFit/>
          </a:bodyPr>
          <a:lstStyle/>
          <a:p>
            <a:r>
              <a:rPr lang="en-US" altLang="zh-CN" sz="1800" dirty="0" err="1">
                <a:solidFill>
                  <a:srgbClr val="0033CC"/>
                </a:solidFill>
              </a:rPr>
              <a:t>fclose</a:t>
            </a:r>
            <a:r>
              <a:rPr lang="en-US" altLang="zh-CN" sz="1800" dirty="0">
                <a:solidFill>
                  <a:srgbClr val="0033CC"/>
                </a:solidFill>
              </a:rPr>
              <a:t>(in);</a:t>
            </a:r>
          </a:p>
          <a:p>
            <a:r>
              <a:rPr lang="en-US" altLang="zh-CN" sz="1800" dirty="0" err="1">
                <a:solidFill>
                  <a:srgbClr val="0033CC"/>
                </a:solidFill>
              </a:rPr>
              <a:t>fclose</a:t>
            </a:r>
            <a:r>
              <a:rPr lang="en-US" altLang="zh-CN" sz="1800" dirty="0">
                <a:solidFill>
                  <a:srgbClr val="0033CC"/>
                </a:solidFill>
              </a:rPr>
              <a:t>(out);</a:t>
            </a:r>
          </a:p>
        </p:txBody>
      </p:sp>
      <p:sp>
        <p:nvSpPr>
          <p:cNvPr id="171017" name="AutoShape 9"/>
          <p:cNvSpPr>
            <a:spLocks noChangeArrowheads="1"/>
          </p:cNvSpPr>
          <p:nvPr/>
        </p:nvSpPr>
        <p:spPr bwMode="auto">
          <a:xfrm>
            <a:off x="5808664" y="1125538"/>
            <a:ext cx="2808287" cy="1079500"/>
          </a:xfrm>
          <a:prstGeom prst="cloudCallout">
            <a:avLst>
              <a:gd name="adj1" fmla="val -95787"/>
              <a:gd name="adj2" fmla="val 81324"/>
            </a:avLst>
          </a:prstGeom>
          <a:solidFill>
            <a:schemeClr val="accent1"/>
          </a:solidFill>
          <a:ln w="9525">
            <a:solidFill>
              <a:schemeClr val="tx1"/>
            </a:solidFill>
            <a:round/>
            <a:headEnd/>
            <a:tailEnd/>
          </a:ln>
        </p:spPr>
        <p:txBody>
          <a:bodyPr/>
          <a:lstStyle/>
          <a:p>
            <a:r>
              <a:rPr lang="zh-CN" altLang="en-US"/>
              <a:t>为读写文件定义文件指针</a:t>
            </a:r>
          </a:p>
        </p:txBody>
      </p:sp>
      <p:sp>
        <p:nvSpPr>
          <p:cNvPr id="171018" name="AutoShape 10"/>
          <p:cNvSpPr>
            <a:spLocks noChangeArrowheads="1"/>
          </p:cNvSpPr>
          <p:nvPr/>
        </p:nvSpPr>
        <p:spPr bwMode="auto">
          <a:xfrm>
            <a:off x="6888164" y="1988841"/>
            <a:ext cx="3779837" cy="2160587"/>
          </a:xfrm>
          <a:prstGeom prst="cloudCallout">
            <a:avLst>
              <a:gd name="adj1" fmla="val -61693"/>
              <a:gd name="adj2" fmla="val 5385"/>
            </a:avLst>
          </a:prstGeom>
          <a:solidFill>
            <a:schemeClr val="accent1"/>
          </a:solidFill>
          <a:ln w="9525">
            <a:solidFill>
              <a:schemeClr val="tx1"/>
            </a:solidFill>
            <a:round/>
            <a:headEnd/>
            <a:tailEnd/>
          </a:ln>
        </p:spPr>
        <p:txBody>
          <a:bodyPr/>
          <a:lstStyle/>
          <a:p>
            <a:r>
              <a:rPr lang="zh-CN" altLang="en-US"/>
              <a:t>打开文件</a:t>
            </a:r>
          </a:p>
          <a:p>
            <a:r>
              <a:rPr lang="zh-CN" altLang="en-US" sz="1600" b="0">
                <a:solidFill>
                  <a:srgbClr val="0033CC"/>
                </a:solidFill>
              </a:rPr>
              <a:t>文件</a:t>
            </a:r>
            <a:r>
              <a:rPr lang="en-US" altLang="zh-CN" sz="1600" b="0">
                <a:solidFill>
                  <a:srgbClr val="0033CC"/>
                </a:solidFill>
              </a:rPr>
              <a:t>input.txt</a:t>
            </a:r>
            <a:r>
              <a:rPr lang="zh-CN" altLang="en-US" sz="1600" b="0">
                <a:solidFill>
                  <a:srgbClr val="0033CC"/>
                </a:solidFill>
              </a:rPr>
              <a:t>和</a:t>
            </a:r>
            <a:r>
              <a:rPr lang="en-US" altLang="zh-CN" sz="1600" b="0">
                <a:solidFill>
                  <a:srgbClr val="0033CC"/>
                </a:solidFill>
              </a:rPr>
              <a:t>output.txt</a:t>
            </a:r>
            <a:r>
              <a:rPr lang="zh-CN" altLang="en-US" sz="1600" b="0">
                <a:solidFill>
                  <a:srgbClr val="0033CC"/>
                </a:solidFill>
              </a:rPr>
              <a:t>位于与该执行程序</a:t>
            </a:r>
            <a:r>
              <a:rPr lang="en-US" altLang="zh-CN" sz="1600" b="0">
                <a:solidFill>
                  <a:srgbClr val="0033CC"/>
                </a:solidFill>
              </a:rPr>
              <a:t>.exe</a:t>
            </a:r>
            <a:r>
              <a:rPr lang="zh-CN" altLang="en-US" sz="1600" b="0">
                <a:solidFill>
                  <a:srgbClr val="0033CC"/>
                </a:solidFill>
              </a:rPr>
              <a:t>文件同一目录下（在</a:t>
            </a:r>
            <a:r>
              <a:rPr lang="en-US" altLang="zh-CN" sz="1600" b="0">
                <a:solidFill>
                  <a:srgbClr val="0033CC"/>
                </a:solidFill>
              </a:rPr>
              <a:t>VC</a:t>
            </a:r>
            <a:r>
              <a:rPr lang="zh-CN" altLang="en-US" sz="1600" b="0">
                <a:solidFill>
                  <a:srgbClr val="0033CC"/>
                </a:solidFill>
              </a:rPr>
              <a:t>中则与工程在同一目录下）</a:t>
            </a:r>
          </a:p>
        </p:txBody>
      </p:sp>
      <p:sp>
        <p:nvSpPr>
          <p:cNvPr id="171019" name="AutoShape 11"/>
          <p:cNvSpPr>
            <a:spLocks noChangeArrowheads="1"/>
          </p:cNvSpPr>
          <p:nvPr/>
        </p:nvSpPr>
        <p:spPr bwMode="auto">
          <a:xfrm>
            <a:off x="7535864" y="3644900"/>
            <a:ext cx="2952624" cy="1296988"/>
          </a:xfrm>
          <a:prstGeom prst="cloudCallout">
            <a:avLst>
              <a:gd name="adj1" fmla="val -128125"/>
              <a:gd name="adj2" fmla="val -47306"/>
            </a:avLst>
          </a:prstGeom>
          <a:solidFill>
            <a:schemeClr val="accent1"/>
          </a:solidFill>
          <a:ln w="9525">
            <a:solidFill>
              <a:schemeClr val="tx1"/>
            </a:solidFill>
            <a:round/>
            <a:headEnd/>
            <a:tailEnd/>
          </a:ln>
        </p:spPr>
        <p:txBody>
          <a:bodyPr/>
          <a:lstStyle/>
          <a:p>
            <a:r>
              <a:rPr lang="zh-CN" altLang="en-US" dirty="0"/>
              <a:t>从文件</a:t>
            </a:r>
            <a:r>
              <a:rPr lang="en-US" altLang="zh-CN" dirty="0"/>
              <a:t>input.txt</a:t>
            </a:r>
            <a:r>
              <a:rPr lang="zh-CN" altLang="en-US" dirty="0"/>
              <a:t>中依次读一个字符</a:t>
            </a:r>
          </a:p>
        </p:txBody>
      </p:sp>
      <p:sp>
        <p:nvSpPr>
          <p:cNvPr id="171020" name="AutoShape 12"/>
          <p:cNvSpPr>
            <a:spLocks noChangeArrowheads="1"/>
          </p:cNvSpPr>
          <p:nvPr/>
        </p:nvSpPr>
        <p:spPr bwMode="auto">
          <a:xfrm>
            <a:off x="7561878" y="4904159"/>
            <a:ext cx="3132137" cy="1224309"/>
          </a:xfrm>
          <a:prstGeom prst="cloudCallout">
            <a:avLst>
              <a:gd name="adj1" fmla="val -134963"/>
              <a:gd name="adj2" fmla="val -88190"/>
            </a:avLst>
          </a:prstGeom>
          <a:solidFill>
            <a:schemeClr val="accent1"/>
          </a:solidFill>
          <a:ln w="9525">
            <a:solidFill>
              <a:schemeClr val="tx1"/>
            </a:solidFill>
            <a:round/>
            <a:headEnd/>
            <a:tailEnd/>
          </a:ln>
        </p:spPr>
        <p:txBody>
          <a:bodyPr/>
          <a:lstStyle/>
          <a:p>
            <a:r>
              <a:rPr lang="zh-CN" altLang="en-US"/>
              <a:t>向文件</a:t>
            </a:r>
            <a:r>
              <a:rPr lang="en-US" altLang="zh-CN"/>
              <a:t>output.txt</a:t>
            </a:r>
            <a:r>
              <a:rPr lang="zh-CN" altLang="en-US"/>
              <a:t>中依次写一个字符</a:t>
            </a:r>
          </a:p>
        </p:txBody>
      </p:sp>
      <p:sp>
        <p:nvSpPr>
          <p:cNvPr id="171021" name="AutoShape 13"/>
          <p:cNvSpPr>
            <a:spLocks noChangeArrowheads="1"/>
          </p:cNvSpPr>
          <p:nvPr/>
        </p:nvSpPr>
        <p:spPr bwMode="auto">
          <a:xfrm>
            <a:off x="4440239" y="5561014"/>
            <a:ext cx="2808287" cy="1296987"/>
          </a:xfrm>
          <a:prstGeom prst="cloudCallout">
            <a:avLst>
              <a:gd name="adj1" fmla="val -59667"/>
              <a:gd name="adj2" fmla="val -83417"/>
            </a:avLst>
          </a:prstGeom>
          <a:solidFill>
            <a:schemeClr val="accent1"/>
          </a:solidFill>
          <a:ln w="9525">
            <a:solidFill>
              <a:schemeClr val="tx1"/>
            </a:solidFill>
            <a:round/>
            <a:headEnd/>
            <a:tailEnd/>
          </a:ln>
        </p:spPr>
        <p:txBody>
          <a:bodyPr/>
          <a:lstStyle/>
          <a:p>
            <a:r>
              <a:rPr lang="zh-CN" altLang="en-US"/>
              <a:t>关闭两个打开的文件</a:t>
            </a:r>
          </a:p>
        </p:txBody>
      </p:sp>
    </p:spTree>
    <p:extLst>
      <p:ext uri="{BB962C8B-B14F-4D97-AF65-F5344CB8AC3E}">
        <p14:creationId xmlns:p14="http://schemas.microsoft.com/office/powerpoint/2010/main" val="2303861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blinds(horizontal)">
                                      <p:cBhvr>
                                        <p:cTn id="7" dur="500"/>
                                        <p:tgtEl>
                                          <p:spTgt spid="1710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1017"/>
                                        </p:tgtEl>
                                        <p:attrNameLst>
                                          <p:attrName>style.visibility</p:attrName>
                                        </p:attrNameLst>
                                      </p:cBhvr>
                                      <p:to>
                                        <p:strVal val="visible"/>
                                      </p:to>
                                    </p:set>
                                    <p:animEffect transition="in" filter="blinds(horizontal)">
                                      <p:cBhvr>
                                        <p:cTn id="12" dur="500"/>
                                        <p:tgtEl>
                                          <p:spTgt spid="171017"/>
                                        </p:tgtEl>
                                      </p:cBhvr>
                                    </p:animEffect>
                                  </p:childTnLst>
                                  <p:subTnLst>
                                    <p:set>
                                      <p:cBhvr override="childStyle">
                                        <p:cTn dur="1" fill="hold" display="0" masterRel="nextClick" afterEffect="1"/>
                                        <p:tgtEl>
                                          <p:spTgt spid="1710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1013"/>
                                        </p:tgtEl>
                                        <p:attrNameLst>
                                          <p:attrName>style.visibility</p:attrName>
                                        </p:attrNameLst>
                                      </p:cBhvr>
                                      <p:to>
                                        <p:strVal val="visible"/>
                                      </p:to>
                                    </p:set>
                                    <p:animEffect transition="in" filter="blinds(horizontal)">
                                      <p:cBhvr>
                                        <p:cTn id="17" dur="500"/>
                                        <p:tgtEl>
                                          <p:spTgt spid="1710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1018"/>
                                        </p:tgtEl>
                                        <p:attrNameLst>
                                          <p:attrName>style.visibility</p:attrName>
                                        </p:attrNameLst>
                                      </p:cBhvr>
                                      <p:to>
                                        <p:strVal val="visible"/>
                                      </p:to>
                                    </p:set>
                                    <p:animEffect transition="in" filter="blinds(horizontal)">
                                      <p:cBhvr>
                                        <p:cTn id="22" dur="500"/>
                                        <p:tgtEl>
                                          <p:spTgt spid="171018"/>
                                        </p:tgtEl>
                                      </p:cBhvr>
                                    </p:animEffect>
                                  </p:childTnLst>
                                  <p:subTnLst>
                                    <p:set>
                                      <p:cBhvr override="childStyle">
                                        <p:cTn dur="1" fill="hold" display="0" masterRel="nextClick" afterEffect="1"/>
                                        <p:tgtEl>
                                          <p:spTgt spid="17101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1014"/>
                                        </p:tgtEl>
                                        <p:attrNameLst>
                                          <p:attrName>style.visibility</p:attrName>
                                        </p:attrNameLst>
                                      </p:cBhvr>
                                      <p:to>
                                        <p:strVal val="visible"/>
                                      </p:to>
                                    </p:set>
                                    <p:animEffect transition="in" filter="blinds(horizontal)">
                                      <p:cBhvr>
                                        <p:cTn id="27" dur="500"/>
                                        <p:tgtEl>
                                          <p:spTgt spid="1710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1019"/>
                                        </p:tgtEl>
                                        <p:attrNameLst>
                                          <p:attrName>style.visibility</p:attrName>
                                        </p:attrNameLst>
                                      </p:cBhvr>
                                      <p:to>
                                        <p:strVal val="visible"/>
                                      </p:to>
                                    </p:set>
                                    <p:animEffect transition="in" filter="blinds(horizontal)">
                                      <p:cBhvr>
                                        <p:cTn id="32" dur="500"/>
                                        <p:tgtEl>
                                          <p:spTgt spid="171019"/>
                                        </p:tgtEl>
                                      </p:cBhvr>
                                    </p:animEffect>
                                  </p:childTnLst>
                                  <p:subTnLst>
                                    <p:set>
                                      <p:cBhvr override="childStyle">
                                        <p:cTn dur="1" fill="hold" display="0" masterRel="nextClick" afterEffect="1"/>
                                        <p:tgtEl>
                                          <p:spTgt spid="17101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1015"/>
                                        </p:tgtEl>
                                        <p:attrNameLst>
                                          <p:attrName>style.visibility</p:attrName>
                                        </p:attrNameLst>
                                      </p:cBhvr>
                                      <p:to>
                                        <p:strVal val="visible"/>
                                      </p:to>
                                    </p:set>
                                    <p:animEffect transition="in" filter="blinds(horizontal)">
                                      <p:cBhvr>
                                        <p:cTn id="37" dur="500"/>
                                        <p:tgtEl>
                                          <p:spTgt spid="1710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1020"/>
                                        </p:tgtEl>
                                        <p:attrNameLst>
                                          <p:attrName>style.visibility</p:attrName>
                                        </p:attrNameLst>
                                      </p:cBhvr>
                                      <p:to>
                                        <p:strVal val="visible"/>
                                      </p:to>
                                    </p:set>
                                    <p:animEffect transition="in" filter="blinds(horizontal)">
                                      <p:cBhvr>
                                        <p:cTn id="42" dur="500"/>
                                        <p:tgtEl>
                                          <p:spTgt spid="171020"/>
                                        </p:tgtEl>
                                      </p:cBhvr>
                                    </p:animEffect>
                                  </p:childTnLst>
                                  <p:subTnLst>
                                    <p:set>
                                      <p:cBhvr override="childStyle">
                                        <p:cTn dur="1" fill="hold" display="0" masterRel="nextClick" afterEffect="1"/>
                                        <p:tgtEl>
                                          <p:spTgt spid="17102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1016">
                                            <p:txEl>
                                              <p:pRg st="0" end="0"/>
                                            </p:txEl>
                                          </p:spTgt>
                                        </p:tgtEl>
                                        <p:attrNameLst>
                                          <p:attrName>style.visibility</p:attrName>
                                        </p:attrNameLst>
                                      </p:cBhvr>
                                      <p:to>
                                        <p:strVal val="visible"/>
                                      </p:to>
                                    </p:set>
                                    <p:animEffect transition="in" filter="blinds(horizontal)">
                                      <p:cBhvr>
                                        <p:cTn id="47" dur="500"/>
                                        <p:tgtEl>
                                          <p:spTgt spid="171016">
                                            <p:txEl>
                                              <p:pRg st="0" end="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71016">
                                            <p:txEl>
                                              <p:pRg st="1" end="1"/>
                                            </p:txEl>
                                          </p:spTgt>
                                        </p:tgtEl>
                                        <p:attrNameLst>
                                          <p:attrName>style.visibility</p:attrName>
                                        </p:attrNameLst>
                                      </p:cBhvr>
                                      <p:to>
                                        <p:strVal val="visible"/>
                                      </p:to>
                                    </p:set>
                                    <p:animEffect transition="in" filter="blinds(horizontal)">
                                      <p:cBhvr>
                                        <p:cTn id="50" dur="500"/>
                                        <p:tgtEl>
                                          <p:spTgt spid="171016">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71021"/>
                                        </p:tgtEl>
                                        <p:attrNameLst>
                                          <p:attrName>style.visibility</p:attrName>
                                        </p:attrNameLst>
                                      </p:cBhvr>
                                      <p:to>
                                        <p:strVal val="visible"/>
                                      </p:to>
                                    </p:set>
                                    <p:animEffect transition="in" filter="blinds(horizontal)">
                                      <p:cBhvr>
                                        <p:cTn id="55" dur="500"/>
                                        <p:tgtEl>
                                          <p:spTgt spid="171021"/>
                                        </p:tgtEl>
                                      </p:cBhvr>
                                    </p:animEffect>
                                  </p:childTnLst>
                                  <p:subTnLst>
                                    <p:set>
                                      <p:cBhvr override="childStyle">
                                        <p:cTn dur="1" fill="hold" display="0" masterRel="nextClick" afterEffect="1"/>
                                        <p:tgtEl>
                                          <p:spTgt spid="1710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P spid="171013" grpId="0"/>
      <p:bldP spid="171014" grpId="0" animBg="1"/>
      <p:bldP spid="171015" grpId="0" animBg="1"/>
      <p:bldP spid="171017" grpId="0" animBg="1"/>
      <p:bldP spid="171018" grpId="0" animBg="1"/>
      <p:bldP spid="171019" grpId="0" animBg="1"/>
      <p:bldP spid="171020" grpId="0" animBg="1"/>
      <p:bldP spid="1710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：问题分析</a:t>
            </a:r>
          </a:p>
        </p:txBody>
      </p:sp>
      <p:sp>
        <p:nvSpPr>
          <p:cNvPr id="3" name="内容占位符 2"/>
          <p:cNvSpPr>
            <a:spLocks noGrp="1"/>
          </p:cNvSpPr>
          <p:nvPr>
            <p:ph idx="1"/>
          </p:nvPr>
        </p:nvSpPr>
        <p:spPr>
          <a:xfrm>
            <a:off x="838200" y="1268761"/>
            <a:ext cx="10370368" cy="4556125"/>
          </a:xfrm>
        </p:spPr>
        <p:txBody>
          <a:bodyPr>
            <a:normAutofit/>
          </a:bodyPr>
          <a:lstStyle/>
          <a:p>
            <a:r>
              <a:rPr lang="zh-CN" altLang="en-US" sz="2000" dirty="0">
                <a:ea typeface="宋体" pitchFamily="2" charset="-122"/>
              </a:rPr>
              <a:t>数据结构设计：</a:t>
            </a:r>
            <a:r>
              <a:rPr lang="zh-CN" altLang="en-US" sz="2000" b="0" dirty="0">
                <a:ea typeface="宋体" pitchFamily="2" charset="-122"/>
              </a:rPr>
              <a:t>分析问题描述，显然需要三个</a:t>
            </a:r>
            <a:r>
              <a:rPr lang="zh-CN" altLang="en-US" sz="2000" dirty="0">
                <a:solidFill>
                  <a:srgbClr val="0000CC"/>
                </a:solidFill>
                <a:ea typeface="宋体" pitchFamily="2" charset="-122"/>
              </a:rPr>
              <a:t>字符数组</a:t>
            </a:r>
            <a:r>
              <a:rPr lang="zh-CN" altLang="en-US" sz="2000" b="0" dirty="0">
                <a:ea typeface="宋体" pitchFamily="2" charset="-122"/>
              </a:rPr>
              <a:t>变量，分别存放</a:t>
            </a:r>
            <a:r>
              <a:rPr lang="zh-CN" altLang="en-US" sz="2000" b="0" dirty="0">
                <a:solidFill>
                  <a:srgbClr val="0000CC"/>
                </a:solidFill>
                <a:ea typeface="宋体" pitchFamily="2" charset="-122"/>
              </a:rPr>
              <a:t>文件名</a:t>
            </a:r>
            <a:r>
              <a:rPr lang="zh-CN" altLang="en-US" sz="2000" b="0" dirty="0">
                <a:ea typeface="宋体" pitchFamily="2" charset="-122"/>
              </a:rPr>
              <a:t>、要查找的</a:t>
            </a:r>
            <a:r>
              <a:rPr lang="zh-CN" altLang="en-US" sz="2000" b="0" dirty="0">
                <a:solidFill>
                  <a:srgbClr val="0000CC"/>
                </a:solidFill>
                <a:ea typeface="宋体" pitchFamily="2" charset="-122"/>
              </a:rPr>
              <a:t>字符串</a:t>
            </a:r>
            <a:r>
              <a:rPr lang="zh-CN" altLang="en-US" sz="2000" b="0" dirty="0">
                <a:ea typeface="宋体" pitchFamily="2" charset="-122"/>
              </a:rPr>
              <a:t>及从文件中读入的</a:t>
            </a:r>
            <a:r>
              <a:rPr lang="zh-CN" altLang="en-US" sz="2000" b="0" dirty="0">
                <a:solidFill>
                  <a:srgbClr val="0000CC"/>
                </a:solidFill>
                <a:ea typeface="宋体" pitchFamily="2" charset="-122"/>
              </a:rPr>
              <a:t>行</a:t>
            </a:r>
            <a:r>
              <a:rPr lang="zh-CN" altLang="en-US" sz="2000" b="0" dirty="0">
                <a:ea typeface="宋体" pitchFamily="2" charset="-122"/>
              </a:rPr>
              <a:t>。</a:t>
            </a:r>
            <a:endParaRPr lang="en-US" altLang="zh-CN" sz="2000" b="0" dirty="0">
              <a:ea typeface="宋体" pitchFamily="2" charset="-122"/>
            </a:endParaRPr>
          </a:p>
          <a:p>
            <a:pPr lvl="1">
              <a:buFont typeface="Wingdings" pitchFamily="2" charset="2"/>
              <a:buNone/>
            </a:pPr>
            <a:r>
              <a:rPr lang="en-US" altLang="zh-CN" sz="1600" dirty="0">
                <a:ea typeface="宋体" pitchFamily="2" charset="-122"/>
              </a:rPr>
              <a:t>char   filename[32],  </a:t>
            </a:r>
            <a:r>
              <a:rPr lang="en-US" altLang="zh-CN" sz="1600" dirty="0" err="1">
                <a:ea typeface="宋体" pitchFamily="2" charset="-122"/>
              </a:rPr>
              <a:t>str</a:t>
            </a:r>
            <a:r>
              <a:rPr lang="en-US" altLang="zh-CN" sz="1600" dirty="0">
                <a:ea typeface="宋体" pitchFamily="2" charset="-122"/>
              </a:rPr>
              <a:t>[81], line[1024];</a:t>
            </a:r>
          </a:p>
          <a:p>
            <a:pPr lvl="1">
              <a:buFont typeface="Wingdings" pitchFamily="2" charset="2"/>
              <a:buNone/>
            </a:pPr>
            <a:r>
              <a:rPr lang="zh-CN" altLang="en-US" sz="1600" dirty="0">
                <a:ea typeface="宋体" pitchFamily="2" charset="-122"/>
              </a:rPr>
              <a:t>（一个文件名长度通常不超过</a:t>
            </a:r>
            <a:r>
              <a:rPr lang="en-US" altLang="zh-CN" sz="1600" dirty="0">
                <a:ea typeface="宋体" pitchFamily="2" charset="-122"/>
              </a:rPr>
              <a:t>32</a:t>
            </a:r>
            <a:r>
              <a:rPr lang="zh-CN" altLang="en-US" sz="1600" dirty="0">
                <a:ea typeface="宋体" pitchFamily="2" charset="-122"/>
              </a:rPr>
              <a:t>个字符；屏幕上一行通常显示</a:t>
            </a:r>
            <a:r>
              <a:rPr lang="en-US" altLang="zh-CN" sz="1600" dirty="0">
                <a:ea typeface="宋体" pitchFamily="2" charset="-122"/>
              </a:rPr>
              <a:t>80</a:t>
            </a:r>
            <a:r>
              <a:rPr lang="zh-CN" altLang="en-US" sz="1600" dirty="0">
                <a:ea typeface="宋体" pitchFamily="2" charset="-122"/>
              </a:rPr>
              <a:t>个字符；而</a:t>
            </a:r>
            <a:r>
              <a:rPr lang="en-US" altLang="zh-CN" sz="1600" dirty="0">
                <a:ea typeface="宋体" pitchFamily="2" charset="-122"/>
              </a:rPr>
              <a:t>1024</a:t>
            </a:r>
            <a:r>
              <a:rPr lang="zh-CN" altLang="en-US" sz="1600" dirty="0">
                <a:ea typeface="宋体" pitchFamily="2" charset="-122"/>
              </a:rPr>
              <a:t>是一般文件的最大物理行长度。当然这些取决于具体系统实现。）</a:t>
            </a:r>
            <a:endParaRPr lang="en-US" altLang="zh-CN" sz="1600" dirty="0">
              <a:ea typeface="宋体" pitchFamily="2" charset="-122"/>
            </a:endParaRPr>
          </a:p>
          <a:p>
            <a:r>
              <a:rPr lang="zh-CN" altLang="en-US" sz="2000" dirty="0">
                <a:ea typeface="宋体" pitchFamily="2" charset="-122"/>
              </a:rPr>
              <a:t>数据输入</a:t>
            </a:r>
            <a:endParaRPr lang="en-US" altLang="zh-CN" sz="2000" b="0" dirty="0">
              <a:ea typeface="宋体" pitchFamily="2" charset="-122"/>
            </a:endParaRPr>
          </a:p>
          <a:p>
            <a:pPr lvl="1"/>
            <a:r>
              <a:rPr lang="zh-CN" altLang="en-US" sz="2000" dirty="0">
                <a:ea typeface="宋体" pitchFamily="2" charset="-122"/>
              </a:rPr>
              <a:t>用</a:t>
            </a:r>
            <a:r>
              <a:rPr lang="en-US" altLang="zh-CN" sz="2000" dirty="0" err="1">
                <a:ea typeface="宋体" pitchFamily="2" charset="-122"/>
              </a:rPr>
              <a:t>scanf</a:t>
            </a:r>
            <a:r>
              <a:rPr lang="en-US" altLang="zh-CN" sz="2000" dirty="0">
                <a:ea typeface="宋体" pitchFamily="2" charset="-122"/>
              </a:rPr>
              <a:t>(“%s…)</a:t>
            </a:r>
            <a:r>
              <a:rPr lang="zh-CN" altLang="en-US" sz="2000" dirty="0">
                <a:ea typeface="宋体" pitchFamily="2" charset="-122"/>
              </a:rPr>
              <a:t>读入文件名和要查找的串。（中间不能有空格）</a:t>
            </a:r>
            <a:endParaRPr lang="en-US" altLang="zh-CN" sz="2000" dirty="0">
              <a:ea typeface="宋体" pitchFamily="2" charset="-122"/>
            </a:endParaRPr>
          </a:p>
          <a:p>
            <a:pPr lvl="1"/>
            <a:r>
              <a:rPr lang="zh-CN" altLang="en-US" sz="2000" dirty="0">
                <a:ea typeface="宋体" pitchFamily="2" charset="-122"/>
              </a:rPr>
              <a:t>从文件中读入一行最简单的方法是用</a:t>
            </a:r>
            <a:r>
              <a:rPr lang="en-US" altLang="zh-CN" sz="2000" dirty="0" err="1">
                <a:ea typeface="宋体" pitchFamily="2" charset="-122"/>
              </a:rPr>
              <a:t>fgets</a:t>
            </a:r>
            <a:r>
              <a:rPr lang="en-US" altLang="zh-CN" sz="2000" dirty="0">
                <a:ea typeface="宋体" pitchFamily="2" charset="-122"/>
              </a:rPr>
              <a:t>(…)</a:t>
            </a:r>
            <a:r>
              <a:rPr lang="zh-CN" altLang="en-US" sz="2000" dirty="0">
                <a:ea typeface="宋体" pitchFamily="2" charset="-122"/>
              </a:rPr>
              <a:t>函数。（为何不能用</a:t>
            </a:r>
            <a:r>
              <a:rPr lang="en-US" altLang="zh-CN" sz="2000" dirty="0" err="1">
                <a:ea typeface="宋体" pitchFamily="2" charset="-122"/>
              </a:rPr>
              <a:t>fscanf</a:t>
            </a:r>
            <a:r>
              <a:rPr lang="en-US" altLang="zh-CN" sz="2000" dirty="0">
                <a:ea typeface="宋体" pitchFamily="2" charset="-122"/>
              </a:rPr>
              <a:t>(</a:t>
            </a:r>
            <a:r>
              <a:rPr lang="en-US" altLang="zh-CN" sz="2000" dirty="0" err="1">
                <a:ea typeface="宋体" pitchFamily="2" charset="-122"/>
              </a:rPr>
              <a:t>fp</a:t>
            </a:r>
            <a:r>
              <a:rPr lang="en-US" altLang="zh-CN" sz="2000" dirty="0">
                <a:ea typeface="宋体" pitchFamily="2" charset="-122"/>
              </a:rPr>
              <a:t>,“%s…)</a:t>
            </a:r>
          </a:p>
          <a:p>
            <a:r>
              <a:rPr lang="zh-CN" altLang="en-US" sz="2000" dirty="0">
                <a:ea typeface="宋体" pitchFamily="2" charset="-122"/>
              </a:rPr>
              <a:t>数据处理</a:t>
            </a:r>
            <a:r>
              <a:rPr lang="zh-CN" altLang="en-US" sz="2000" b="0" dirty="0">
                <a:ea typeface="宋体" pitchFamily="2" charset="-122"/>
              </a:rPr>
              <a:t>：主要处理就是要从所读入的一行中查找给定的字符串（即从一个字符串中查找另一个字符串）。可用一个单独的函数</a:t>
            </a:r>
            <a:r>
              <a:rPr lang="en-US" altLang="zh-CN" sz="2000" b="0" dirty="0">
                <a:ea typeface="宋体" pitchFamily="2" charset="-122"/>
              </a:rPr>
              <a:t>index</a:t>
            </a:r>
            <a:r>
              <a:rPr lang="zh-CN" altLang="en-US" sz="2000" b="0" dirty="0">
                <a:ea typeface="宋体" pitchFamily="2" charset="-122"/>
              </a:rPr>
              <a:t>实现在一个字符串中查找另一个字符串。（体现模块化思想）</a:t>
            </a:r>
          </a:p>
        </p:txBody>
      </p:sp>
      <p:sp>
        <p:nvSpPr>
          <p:cNvPr id="7172" name="页脚占位符 3"/>
          <p:cNvSpPr>
            <a:spLocks noGrp="1"/>
          </p:cNvSpPr>
          <p:nvPr>
            <p:ph type="ftr" sz="quarter" idx="11"/>
          </p:nvPr>
        </p:nvSpPr>
        <p:spPr>
          <a:noFill/>
        </p:spPr>
        <p:txBody>
          <a:bodyPr/>
          <a:lstStyle/>
          <a:p>
            <a:r>
              <a:rPr lang="en-US" altLang="zh-CN"/>
              <a:t>第四讲：程序设计方法-模块化与算法设计</a:t>
            </a:r>
          </a:p>
        </p:txBody>
      </p:sp>
      <p:sp>
        <p:nvSpPr>
          <p:cNvPr id="7173" name="灯片编号占位符 4"/>
          <p:cNvSpPr>
            <a:spLocks noGrp="1"/>
          </p:cNvSpPr>
          <p:nvPr>
            <p:ph type="sldNum" sz="quarter" idx="12"/>
          </p:nvPr>
        </p:nvSpPr>
        <p:spPr>
          <a:noFill/>
        </p:spPr>
        <p:txBody>
          <a:bodyPr/>
          <a:lstStyle/>
          <a:p>
            <a:fld id="{1304EDD9-BE5F-4C5B-AE4E-C104030FD72A}" type="slidenum">
              <a:rPr lang="en-US" altLang="zh-CN" smtClean="0"/>
              <a:pPr/>
              <a:t>22</a:t>
            </a:fld>
            <a:endParaRPr lang="en-US"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linds(horizontal)">
                                      <p:cBhvr>
                                        <p:cTn id="30" dur="500"/>
                                        <p:tgtEl>
                                          <p:spTgt spid="3">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sym typeface="Wingdings" pitchFamily="2" charset="2"/>
              </a:rPr>
              <a:t>：（字符串查找）</a:t>
            </a:r>
            <a:r>
              <a:rPr lang="zh-CN" altLang="en-US" dirty="0">
                <a:ea typeface="宋体" pitchFamily="2" charset="-122"/>
              </a:rPr>
              <a:t>算法设计</a:t>
            </a:r>
          </a:p>
        </p:txBody>
      </p:sp>
      <p:sp>
        <p:nvSpPr>
          <p:cNvPr id="159747" name="Rectangle 3"/>
          <p:cNvSpPr>
            <a:spLocks noGrp="1" noChangeArrowheads="1"/>
          </p:cNvSpPr>
          <p:nvPr>
            <p:ph idx="1"/>
          </p:nvPr>
        </p:nvSpPr>
        <p:spPr/>
        <p:txBody>
          <a:bodyPr/>
          <a:lstStyle/>
          <a:p>
            <a:r>
              <a:rPr lang="zh-CN" altLang="en-US" sz="1800" b="0" dirty="0">
                <a:ea typeface="宋体" pitchFamily="2" charset="-122"/>
              </a:rPr>
              <a:t>设</a:t>
            </a:r>
            <a:r>
              <a:rPr lang="en-US" altLang="zh-CN" sz="1800" b="0" dirty="0" err="1">
                <a:ea typeface="宋体" pitchFamily="2" charset="-122"/>
              </a:rPr>
              <a:t>int</a:t>
            </a:r>
            <a:r>
              <a:rPr lang="en-US" altLang="zh-CN" sz="1800" b="0" dirty="0">
                <a:ea typeface="宋体" pitchFamily="2" charset="-122"/>
              </a:rPr>
              <a:t> index(char s[ ], char t[ ])</a:t>
            </a:r>
            <a:r>
              <a:rPr lang="zh-CN" altLang="en-US" sz="1800" b="0" dirty="0">
                <a:ea typeface="宋体" pitchFamily="2" charset="-122"/>
              </a:rPr>
              <a:t>函数用来在字符串</a:t>
            </a:r>
            <a:r>
              <a:rPr lang="en-US" altLang="zh-CN" sz="1800" b="0" dirty="0">
                <a:ea typeface="宋体" pitchFamily="2" charset="-122"/>
              </a:rPr>
              <a:t>s</a:t>
            </a:r>
            <a:r>
              <a:rPr lang="zh-CN" altLang="en-US" sz="1800" b="0" dirty="0">
                <a:ea typeface="宋体" pitchFamily="2" charset="-122"/>
              </a:rPr>
              <a:t>中查找字符串</a:t>
            </a:r>
            <a:r>
              <a:rPr lang="en-US" altLang="zh-CN" sz="1800" b="0" dirty="0">
                <a:ea typeface="宋体" pitchFamily="2" charset="-122"/>
              </a:rPr>
              <a:t>t</a:t>
            </a:r>
            <a:r>
              <a:rPr lang="zh-CN" altLang="en-US" sz="1800" b="0" dirty="0">
                <a:ea typeface="宋体" pitchFamily="2" charset="-122"/>
              </a:rPr>
              <a:t>。若找到则返回</a:t>
            </a:r>
            <a:r>
              <a:rPr lang="en-US" altLang="zh-CN" sz="1800" b="0" dirty="0">
                <a:ea typeface="宋体" pitchFamily="2" charset="-122"/>
              </a:rPr>
              <a:t>t</a:t>
            </a:r>
            <a:r>
              <a:rPr lang="zh-CN" altLang="en-US" sz="1800" b="0" dirty="0">
                <a:ea typeface="宋体" pitchFamily="2" charset="-122"/>
              </a:rPr>
              <a:t>在</a:t>
            </a:r>
            <a:r>
              <a:rPr lang="en-US" altLang="zh-CN" sz="1800" b="0" dirty="0">
                <a:ea typeface="宋体" pitchFamily="2" charset="-122"/>
              </a:rPr>
              <a:t>s</a:t>
            </a:r>
            <a:r>
              <a:rPr lang="zh-CN" altLang="en-US" sz="1800" b="0" dirty="0">
                <a:ea typeface="宋体" pitchFamily="2" charset="-122"/>
              </a:rPr>
              <a:t>中出现的位置，否则返回</a:t>
            </a:r>
            <a:r>
              <a:rPr lang="en-US" altLang="zh-CN" sz="1800" b="0" dirty="0">
                <a:ea typeface="宋体" pitchFamily="2" charset="-122"/>
              </a:rPr>
              <a:t>-1</a:t>
            </a:r>
            <a:r>
              <a:rPr lang="zh-CN" altLang="en-US" sz="1800" b="0" dirty="0">
                <a:ea typeface="宋体" pitchFamily="2" charset="-122"/>
              </a:rPr>
              <a:t>。其主要查找算法如下：</a:t>
            </a:r>
          </a:p>
        </p:txBody>
      </p:sp>
      <p:sp>
        <p:nvSpPr>
          <p:cNvPr id="8194" name="页脚占位符 3"/>
          <p:cNvSpPr>
            <a:spLocks noGrp="1"/>
          </p:cNvSpPr>
          <p:nvPr>
            <p:ph type="ftr" sz="quarter" idx="11"/>
          </p:nvPr>
        </p:nvSpPr>
        <p:spPr>
          <a:noFill/>
        </p:spPr>
        <p:txBody>
          <a:bodyPr/>
          <a:lstStyle/>
          <a:p>
            <a:r>
              <a:rPr lang="en-US" altLang="zh-CN"/>
              <a:t>第四讲：程序设计方法-模块化与算法设计</a:t>
            </a:r>
          </a:p>
        </p:txBody>
      </p:sp>
      <p:sp>
        <p:nvSpPr>
          <p:cNvPr id="8195" name="灯片编号占位符 4"/>
          <p:cNvSpPr>
            <a:spLocks noGrp="1"/>
          </p:cNvSpPr>
          <p:nvPr>
            <p:ph type="sldNum" sz="quarter" idx="12"/>
          </p:nvPr>
        </p:nvSpPr>
        <p:spPr>
          <a:noFill/>
        </p:spPr>
        <p:txBody>
          <a:bodyPr/>
          <a:lstStyle/>
          <a:p>
            <a:fld id="{CB1A73AB-5815-46E6-8542-0295D93639A8}" type="slidenum">
              <a:rPr lang="en-US" altLang="zh-CN" smtClean="0"/>
              <a:pPr/>
              <a:t>23</a:t>
            </a:fld>
            <a:endParaRPr lang="en-US" altLang="zh-CN"/>
          </a:p>
        </p:txBody>
      </p:sp>
      <p:sp>
        <p:nvSpPr>
          <p:cNvPr id="159768" name="Text Box 24"/>
          <p:cNvSpPr txBox="1">
            <a:spLocks noChangeArrowheads="1"/>
          </p:cNvSpPr>
          <p:nvPr/>
        </p:nvSpPr>
        <p:spPr bwMode="auto">
          <a:xfrm>
            <a:off x="2566989" y="5516564"/>
            <a:ext cx="1944687" cy="396875"/>
          </a:xfrm>
          <a:prstGeom prst="rect">
            <a:avLst/>
          </a:prstGeom>
          <a:noFill/>
          <a:ln w="9525">
            <a:noFill/>
            <a:miter lim="800000"/>
            <a:headEnd/>
            <a:tailEnd/>
          </a:ln>
        </p:spPr>
        <p:txBody>
          <a:bodyPr>
            <a:spAutoFit/>
          </a:bodyPr>
          <a:lstStyle/>
          <a:p>
            <a:r>
              <a:rPr lang="zh-CN" altLang="en-US" dirty="0"/>
              <a:t>主要算法分析</a:t>
            </a:r>
          </a:p>
        </p:txBody>
      </p:sp>
      <p:sp>
        <p:nvSpPr>
          <p:cNvPr id="159777" name="Text Box 33"/>
          <p:cNvSpPr txBox="1">
            <a:spLocks noChangeArrowheads="1"/>
          </p:cNvSpPr>
          <p:nvPr/>
        </p:nvSpPr>
        <p:spPr bwMode="auto">
          <a:xfrm>
            <a:off x="1717392" y="3948587"/>
            <a:ext cx="5442516" cy="1323439"/>
          </a:xfrm>
          <a:prstGeom prst="rect">
            <a:avLst/>
          </a:prstGeom>
          <a:noFill/>
          <a:ln w="9525">
            <a:noFill/>
            <a:miter lim="800000"/>
            <a:headEnd/>
            <a:tailEnd/>
          </a:ln>
        </p:spPr>
        <p:txBody>
          <a:bodyPr wrap="none">
            <a:spAutoFit/>
          </a:bodyPr>
          <a:lstStyle/>
          <a:p>
            <a:r>
              <a:rPr lang="zh-CN" altLang="en-US" b="0" dirty="0">
                <a:latin typeface="楷体" pitchFamily="49" charset="-122"/>
                <a:ea typeface="楷体" pitchFamily="49" charset="-122"/>
              </a:rPr>
              <a:t>在字符串</a:t>
            </a:r>
            <a:r>
              <a:rPr lang="en-US" altLang="zh-CN" b="0" dirty="0">
                <a:latin typeface="楷体" pitchFamily="49" charset="-122"/>
                <a:ea typeface="楷体" pitchFamily="49" charset="-122"/>
              </a:rPr>
              <a:t>s</a:t>
            </a:r>
            <a:r>
              <a:rPr lang="zh-CN" altLang="en-US" b="0" dirty="0">
                <a:latin typeface="楷体" pitchFamily="49" charset="-122"/>
                <a:ea typeface="楷体" pitchFamily="49" charset="-122"/>
              </a:rPr>
              <a:t>中查找字符串</a:t>
            </a:r>
            <a:r>
              <a:rPr lang="en-US" altLang="zh-CN" b="0" dirty="0">
                <a:latin typeface="楷体" pitchFamily="49" charset="-122"/>
                <a:ea typeface="楷体" pitchFamily="49" charset="-122"/>
              </a:rPr>
              <a:t>t </a:t>
            </a:r>
            <a:r>
              <a:rPr lang="zh-CN" altLang="en-US" b="0" dirty="0">
                <a:latin typeface="楷体" pitchFamily="49" charset="-122"/>
                <a:ea typeface="楷体" pitchFamily="49" charset="-122"/>
              </a:rPr>
              <a:t>：</a:t>
            </a:r>
          </a:p>
          <a:p>
            <a:r>
              <a:rPr lang="en-US" altLang="zh-CN" b="0" dirty="0">
                <a:latin typeface="楷体" pitchFamily="49" charset="-122"/>
                <a:ea typeface="楷体" pitchFamily="49" charset="-122"/>
              </a:rPr>
              <a:t>for(</a:t>
            </a:r>
            <a:r>
              <a:rPr lang="en-US" altLang="zh-CN" b="0" dirty="0" err="1">
                <a:latin typeface="楷体" pitchFamily="49" charset="-122"/>
                <a:ea typeface="楷体" pitchFamily="49" charset="-122"/>
              </a:rPr>
              <a:t>i</a:t>
            </a:r>
            <a:r>
              <a:rPr lang="en-US" altLang="zh-CN" b="0" dirty="0">
                <a:latin typeface="楷体" pitchFamily="49" charset="-122"/>
                <a:ea typeface="楷体" pitchFamily="49" charset="-122"/>
              </a:rPr>
              <a:t>=0; s[</a:t>
            </a:r>
            <a:r>
              <a:rPr lang="en-US" altLang="zh-CN" b="0" dirty="0" err="1">
                <a:latin typeface="楷体" pitchFamily="49" charset="-122"/>
                <a:ea typeface="楷体" pitchFamily="49" charset="-122"/>
              </a:rPr>
              <a:t>i</a:t>
            </a:r>
            <a:r>
              <a:rPr lang="en-US" altLang="zh-CN" b="0" dirty="0">
                <a:latin typeface="楷体" pitchFamily="49" charset="-122"/>
                <a:ea typeface="楷体" pitchFamily="49" charset="-122"/>
              </a:rPr>
              <a:t>] != ‘\0’; </a:t>
            </a:r>
            <a:r>
              <a:rPr lang="en-US" altLang="zh-CN" b="0" dirty="0" err="1">
                <a:latin typeface="楷体" pitchFamily="49" charset="-122"/>
                <a:ea typeface="楷体" pitchFamily="49" charset="-122"/>
              </a:rPr>
              <a:t>i</a:t>
            </a:r>
            <a:r>
              <a:rPr lang="en-US" altLang="zh-CN" b="0" dirty="0">
                <a:latin typeface="楷体" pitchFamily="49" charset="-122"/>
                <a:ea typeface="楷体" pitchFamily="49" charset="-122"/>
              </a:rPr>
              <a:t>++)</a:t>
            </a:r>
          </a:p>
          <a:p>
            <a:r>
              <a:rPr lang="en-US" altLang="zh-CN" b="0" dirty="0">
                <a:latin typeface="楷体" pitchFamily="49" charset="-122"/>
                <a:ea typeface="楷体" pitchFamily="49" charset="-122"/>
              </a:rPr>
              <a:t>    for(j=</a:t>
            </a:r>
            <a:r>
              <a:rPr lang="en-US" altLang="zh-CN" b="0" dirty="0" err="1">
                <a:latin typeface="楷体" pitchFamily="49" charset="-122"/>
                <a:ea typeface="楷体" pitchFamily="49" charset="-122"/>
              </a:rPr>
              <a:t>i,k</a:t>
            </a:r>
            <a:r>
              <a:rPr lang="en-US" altLang="zh-CN" b="0" dirty="0">
                <a:latin typeface="楷体" pitchFamily="49" charset="-122"/>
                <a:ea typeface="楷体" pitchFamily="49" charset="-122"/>
              </a:rPr>
              <a:t>=0; t[k] != ‘\0’; j++,k++)</a:t>
            </a:r>
          </a:p>
          <a:p>
            <a:r>
              <a:rPr lang="en-US" altLang="zh-CN" b="0" dirty="0">
                <a:latin typeface="楷体" pitchFamily="49" charset="-122"/>
                <a:ea typeface="楷体" pitchFamily="49" charset="-122"/>
              </a:rPr>
              <a:t>        s[j]</a:t>
            </a:r>
            <a:r>
              <a:rPr lang="zh-CN" altLang="en-US" b="0" dirty="0">
                <a:latin typeface="楷体" pitchFamily="49" charset="-122"/>
                <a:ea typeface="楷体" pitchFamily="49" charset="-122"/>
              </a:rPr>
              <a:t>和</a:t>
            </a:r>
            <a:r>
              <a:rPr lang="en-US" altLang="zh-CN" b="0" dirty="0">
                <a:latin typeface="楷体" pitchFamily="49" charset="-122"/>
                <a:ea typeface="楷体" pitchFamily="49" charset="-122"/>
              </a:rPr>
              <a:t>t[k]</a:t>
            </a:r>
            <a:r>
              <a:rPr lang="zh-CN" altLang="en-US" b="0" dirty="0">
                <a:latin typeface="楷体" pitchFamily="49" charset="-122"/>
                <a:ea typeface="楷体" pitchFamily="49" charset="-122"/>
              </a:rPr>
              <a:t>进行比较</a:t>
            </a:r>
          </a:p>
        </p:txBody>
      </p:sp>
      <p:sp>
        <p:nvSpPr>
          <p:cNvPr id="159778" name="AutoShape 34"/>
          <p:cNvSpPr>
            <a:spLocks noChangeArrowheads="1"/>
          </p:cNvSpPr>
          <p:nvPr/>
        </p:nvSpPr>
        <p:spPr bwMode="auto">
          <a:xfrm>
            <a:off x="7331471" y="3123139"/>
            <a:ext cx="2137569" cy="825500"/>
          </a:xfrm>
          <a:prstGeom prst="wedgeRoundRectCallout">
            <a:avLst>
              <a:gd name="adj1" fmla="val -62532"/>
              <a:gd name="adj2" fmla="val 79493"/>
              <a:gd name="adj3" fmla="val 16667"/>
            </a:avLst>
          </a:prstGeom>
          <a:solidFill>
            <a:schemeClr val="accent1"/>
          </a:solidFill>
          <a:ln w="9525">
            <a:solidFill>
              <a:schemeClr val="tx1"/>
            </a:solidFill>
            <a:miter lim="800000"/>
            <a:headEnd/>
            <a:tailEnd/>
          </a:ln>
        </p:spPr>
        <p:txBody>
          <a:bodyPr/>
          <a:lstStyle/>
          <a:p>
            <a:pPr algn="ctr"/>
            <a:r>
              <a:rPr lang="zh-CN" altLang="en-US" sz="1800" b="0" dirty="0"/>
              <a:t>确定输入字符串</a:t>
            </a:r>
            <a:r>
              <a:rPr lang="en-US" altLang="zh-CN" sz="1800" b="0" dirty="0"/>
              <a:t>s</a:t>
            </a:r>
            <a:r>
              <a:rPr lang="zh-CN" altLang="en-US" sz="1800" b="0" dirty="0"/>
              <a:t>中查找起始位置</a:t>
            </a:r>
          </a:p>
        </p:txBody>
      </p:sp>
      <p:sp>
        <p:nvSpPr>
          <p:cNvPr id="159779" name="AutoShape 35"/>
          <p:cNvSpPr>
            <a:spLocks noChangeArrowheads="1"/>
          </p:cNvSpPr>
          <p:nvPr/>
        </p:nvSpPr>
        <p:spPr bwMode="auto">
          <a:xfrm>
            <a:off x="7159908" y="4904582"/>
            <a:ext cx="2608500" cy="1223963"/>
          </a:xfrm>
          <a:prstGeom prst="wedgeRoundRectCallout">
            <a:avLst>
              <a:gd name="adj1" fmla="val -53823"/>
              <a:gd name="adj2" fmla="val -64292"/>
              <a:gd name="adj3" fmla="val 16667"/>
            </a:avLst>
          </a:prstGeom>
          <a:solidFill>
            <a:schemeClr val="accent1"/>
          </a:solidFill>
          <a:ln w="9525">
            <a:solidFill>
              <a:schemeClr val="tx1"/>
            </a:solidFill>
            <a:miter lim="800000"/>
            <a:headEnd/>
            <a:tailEnd/>
          </a:ln>
        </p:spPr>
        <p:txBody>
          <a:bodyPr/>
          <a:lstStyle/>
          <a:p>
            <a:r>
              <a:rPr lang="zh-CN" altLang="en-US" sz="1800" b="0" dirty="0"/>
              <a:t>依次与给定串中每个字符比较。</a:t>
            </a:r>
          </a:p>
          <a:p>
            <a:r>
              <a:rPr lang="en-US" altLang="zh-CN" sz="1800" b="0" dirty="0"/>
              <a:t>j</a:t>
            </a:r>
            <a:r>
              <a:rPr lang="zh-CN" altLang="en-US" sz="1800" b="0" dirty="0"/>
              <a:t>为</a:t>
            </a:r>
            <a:r>
              <a:rPr lang="en-US" altLang="zh-CN" sz="1800" b="0" dirty="0"/>
              <a:t>s</a:t>
            </a:r>
            <a:r>
              <a:rPr lang="zh-CN" altLang="en-US" sz="1800" b="0" dirty="0"/>
              <a:t>中每次开始比较的位置。</a:t>
            </a:r>
          </a:p>
        </p:txBody>
      </p:sp>
      <p:grpSp>
        <p:nvGrpSpPr>
          <p:cNvPr id="38" name="Group 120">
            <a:extLst>
              <a:ext uri="{FF2B5EF4-FFF2-40B4-BE49-F238E27FC236}">
                <a16:creationId xmlns:a16="http://schemas.microsoft.com/office/drawing/2014/main" id="{08BE7EEC-1BE3-41AF-8CC9-3D77F5392C60}"/>
              </a:ext>
            </a:extLst>
          </p:cNvPr>
          <p:cNvGrpSpPr>
            <a:grpSpLocks/>
          </p:cNvGrpSpPr>
          <p:nvPr/>
        </p:nvGrpSpPr>
        <p:grpSpPr bwMode="auto">
          <a:xfrm>
            <a:off x="8077200" y="153988"/>
            <a:ext cx="2828925" cy="723900"/>
            <a:chOff x="3624" y="2907"/>
            <a:chExt cx="1932" cy="456"/>
          </a:xfrm>
        </p:grpSpPr>
        <p:sp>
          <p:nvSpPr>
            <p:cNvPr id="39" name="Freeform 121">
              <a:extLst>
                <a:ext uri="{FF2B5EF4-FFF2-40B4-BE49-F238E27FC236}">
                  <a16:creationId xmlns:a16="http://schemas.microsoft.com/office/drawing/2014/main" id="{14633A6D-30B5-445F-A983-325CBA4EED73}"/>
                </a:ext>
              </a:extLst>
            </p:cNvPr>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40" name="Rectangle 122">
              <a:extLst>
                <a:ext uri="{FF2B5EF4-FFF2-40B4-BE49-F238E27FC236}">
                  <a16:creationId xmlns:a16="http://schemas.microsoft.com/office/drawing/2014/main" id="{A74D6700-0319-4801-8FE8-14B7A50C52B3}"/>
                </a:ext>
              </a:extLst>
            </p:cNvPr>
            <p:cNvSpPr>
              <a:spLocks noChangeArrowheads="1"/>
            </p:cNvSpPr>
            <p:nvPr/>
          </p:nvSpPr>
          <p:spPr bwMode="auto">
            <a:xfrm rot="21569806">
              <a:off x="3694" y="3024"/>
              <a:ext cx="1862" cy="252"/>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dirty="0">
                  <a:solidFill>
                    <a:srgbClr val="FF3300"/>
                  </a:solidFill>
                  <a:ea typeface="幼圆" pitchFamily="49" charset="-122"/>
                </a:rPr>
                <a:t>朴素字符串查找算法</a:t>
              </a:r>
            </a:p>
          </p:txBody>
        </p:sp>
      </p:grpSp>
      <p:grpSp>
        <p:nvGrpSpPr>
          <p:cNvPr id="41" name="Group 4">
            <a:extLst>
              <a:ext uri="{FF2B5EF4-FFF2-40B4-BE49-F238E27FC236}">
                <a16:creationId xmlns:a16="http://schemas.microsoft.com/office/drawing/2014/main" id="{56AA0CAE-61FA-413D-B8CF-41695705AFFA}"/>
              </a:ext>
            </a:extLst>
          </p:cNvPr>
          <p:cNvGrpSpPr>
            <a:grpSpLocks/>
          </p:cNvGrpSpPr>
          <p:nvPr/>
        </p:nvGrpSpPr>
        <p:grpSpPr bwMode="auto">
          <a:xfrm>
            <a:off x="1199456" y="2257951"/>
            <a:ext cx="5246688" cy="865188"/>
            <a:chOff x="1202" y="1434"/>
            <a:chExt cx="3305" cy="545"/>
          </a:xfrm>
        </p:grpSpPr>
        <p:grpSp>
          <p:nvGrpSpPr>
            <p:cNvPr id="42" name="Group 5">
              <a:extLst>
                <a:ext uri="{FF2B5EF4-FFF2-40B4-BE49-F238E27FC236}">
                  <a16:creationId xmlns:a16="http://schemas.microsoft.com/office/drawing/2014/main" id="{6AE11D5E-9B54-4BAB-9FA5-08C9CE97ED4F}"/>
                </a:ext>
              </a:extLst>
            </p:cNvPr>
            <p:cNvGrpSpPr>
              <a:grpSpLocks/>
            </p:cNvGrpSpPr>
            <p:nvPr/>
          </p:nvGrpSpPr>
          <p:grpSpPr bwMode="auto">
            <a:xfrm>
              <a:off x="1202" y="1434"/>
              <a:ext cx="2313" cy="545"/>
              <a:chOff x="1202" y="1434"/>
              <a:chExt cx="2313" cy="545"/>
            </a:xfrm>
          </p:grpSpPr>
          <p:sp>
            <p:nvSpPr>
              <p:cNvPr id="45" name="Rectangle 6">
                <a:extLst>
                  <a:ext uri="{FF2B5EF4-FFF2-40B4-BE49-F238E27FC236}">
                    <a16:creationId xmlns:a16="http://schemas.microsoft.com/office/drawing/2014/main" id="{F0AE65BD-4083-405A-9E21-BF975E9B0A86}"/>
                  </a:ext>
                </a:extLst>
              </p:cNvPr>
              <p:cNvSpPr>
                <a:spLocks noChangeArrowheads="1"/>
              </p:cNvSpPr>
              <p:nvPr/>
            </p:nvSpPr>
            <p:spPr bwMode="auto">
              <a:xfrm>
                <a:off x="1247" y="1661"/>
                <a:ext cx="2268" cy="318"/>
              </a:xfrm>
              <a:prstGeom prst="rect">
                <a:avLst/>
              </a:prstGeom>
              <a:solidFill>
                <a:schemeClr val="accent1"/>
              </a:solidFill>
              <a:ln w="9525">
                <a:solidFill>
                  <a:schemeClr val="tx1"/>
                </a:solidFill>
                <a:miter lim="800000"/>
                <a:headEnd/>
                <a:tailEnd/>
              </a:ln>
            </p:spPr>
            <p:txBody>
              <a:bodyPr wrap="none" anchor="ctr">
                <a:spAutoFit/>
              </a:bodyPr>
              <a:lstStyle/>
              <a:p>
                <a:endParaRPr lang="zh-CN" altLang="en-US"/>
              </a:p>
            </p:txBody>
          </p:sp>
          <p:sp>
            <p:nvSpPr>
              <p:cNvPr id="46" name="Line 7">
                <a:extLst>
                  <a:ext uri="{FF2B5EF4-FFF2-40B4-BE49-F238E27FC236}">
                    <a16:creationId xmlns:a16="http://schemas.microsoft.com/office/drawing/2014/main" id="{5F51B0E1-7883-4A41-9027-E849178BCE42}"/>
                  </a:ext>
                </a:extLst>
              </p:cNvPr>
              <p:cNvSpPr>
                <a:spLocks noChangeShapeType="1"/>
              </p:cNvSpPr>
              <p:nvPr/>
            </p:nvSpPr>
            <p:spPr bwMode="auto">
              <a:xfrm>
                <a:off x="1383"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47" name="Line 8">
                <a:extLst>
                  <a:ext uri="{FF2B5EF4-FFF2-40B4-BE49-F238E27FC236}">
                    <a16:creationId xmlns:a16="http://schemas.microsoft.com/office/drawing/2014/main" id="{3E6556AF-C52D-414A-A929-5D1E9916AE07}"/>
                  </a:ext>
                </a:extLst>
              </p:cNvPr>
              <p:cNvSpPr>
                <a:spLocks noChangeShapeType="1"/>
              </p:cNvSpPr>
              <p:nvPr/>
            </p:nvSpPr>
            <p:spPr bwMode="auto">
              <a:xfrm>
                <a:off x="1519"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48" name="Line 9">
                <a:extLst>
                  <a:ext uri="{FF2B5EF4-FFF2-40B4-BE49-F238E27FC236}">
                    <a16:creationId xmlns:a16="http://schemas.microsoft.com/office/drawing/2014/main" id="{EA0B0E0D-564C-4B77-8624-E80DF72B99A2}"/>
                  </a:ext>
                </a:extLst>
              </p:cNvPr>
              <p:cNvSpPr>
                <a:spLocks noChangeShapeType="1"/>
              </p:cNvSpPr>
              <p:nvPr/>
            </p:nvSpPr>
            <p:spPr bwMode="auto">
              <a:xfrm>
                <a:off x="1655"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49" name="Text Box 10">
                <a:extLst>
                  <a:ext uri="{FF2B5EF4-FFF2-40B4-BE49-F238E27FC236}">
                    <a16:creationId xmlns:a16="http://schemas.microsoft.com/office/drawing/2014/main" id="{DFA4A355-0715-47B5-857F-548EBCD0E288}"/>
                  </a:ext>
                </a:extLst>
              </p:cNvPr>
              <p:cNvSpPr txBox="1">
                <a:spLocks noChangeArrowheads="1"/>
              </p:cNvSpPr>
              <p:nvPr/>
            </p:nvSpPr>
            <p:spPr bwMode="auto">
              <a:xfrm>
                <a:off x="1882" y="1706"/>
                <a:ext cx="276" cy="250"/>
              </a:xfrm>
              <a:prstGeom prst="rect">
                <a:avLst/>
              </a:prstGeom>
              <a:noFill/>
              <a:ln w="9525">
                <a:noFill/>
                <a:miter lim="800000"/>
                <a:headEnd/>
                <a:tailEnd/>
              </a:ln>
            </p:spPr>
            <p:txBody>
              <a:bodyPr wrap="none">
                <a:spAutoFit/>
              </a:bodyPr>
              <a:lstStyle/>
              <a:p>
                <a:r>
                  <a:rPr lang="en-US" altLang="zh-CN"/>
                  <a:t>…</a:t>
                </a:r>
              </a:p>
            </p:txBody>
          </p:sp>
          <p:sp>
            <p:nvSpPr>
              <p:cNvPr id="50" name="Text Box 11">
                <a:extLst>
                  <a:ext uri="{FF2B5EF4-FFF2-40B4-BE49-F238E27FC236}">
                    <a16:creationId xmlns:a16="http://schemas.microsoft.com/office/drawing/2014/main" id="{134CF87E-4E8A-4F64-9BDD-AC7B5C932932}"/>
                  </a:ext>
                </a:extLst>
              </p:cNvPr>
              <p:cNvSpPr txBox="1">
                <a:spLocks noChangeArrowheads="1"/>
              </p:cNvSpPr>
              <p:nvPr/>
            </p:nvSpPr>
            <p:spPr bwMode="auto">
              <a:xfrm>
                <a:off x="1202" y="1434"/>
                <a:ext cx="205" cy="250"/>
              </a:xfrm>
              <a:prstGeom prst="rect">
                <a:avLst/>
              </a:prstGeom>
              <a:noFill/>
              <a:ln w="9525">
                <a:noFill/>
                <a:miter lim="800000"/>
                <a:headEnd/>
                <a:tailEnd/>
              </a:ln>
            </p:spPr>
            <p:txBody>
              <a:bodyPr wrap="none">
                <a:spAutoFit/>
              </a:bodyPr>
              <a:lstStyle/>
              <a:p>
                <a:r>
                  <a:rPr lang="en-US" altLang="zh-CN"/>
                  <a:t>0</a:t>
                </a:r>
              </a:p>
            </p:txBody>
          </p:sp>
          <p:sp>
            <p:nvSpPr>
              <p:cNvPr id="51" name="Text Box 12">
                <a:extLst>
                  <a:ext uri="{FF2B5EF4-FFF2-40B4-BE49-F238E27FC236}">
                    <a16:creationId xmlns:a16="http://schemas.microsoft.com/office/drawing/2014/main" id="{B81B4DCE-4F23-4399-91F4-E5D9F39C8ACE}"/>
                  </a:ext>
                </a:extLst>
              </p:cNvPr>
              <p:cNvSpPr txBox="1">
                <a:spLocks noChangeArrowheads="1"/>
              </p:cNvSpPr>
              <p:nvPr/>
            </p:nvSpPr>
            <p:spPr bwMode="auto">
              <a:xfrm>
                <a:off x="1338" y="1434"/>
                <a:ext cx="205" cy="250"/>
              </a:xfrm>
              <a:prstGeom prst="rect">
                <a:avLst/>
              </a:prstGeom>
              <a:noFill/>
              <a:ln w="9525">
                <a:noFill/>
                <a:miter lim="800000"/>
                <a:headEnd/>
                <a:tailEnd/>
              </a:ln>
            </p:spPr>
            <p:txBody>
              <a:bodyPr wrap="none">
                <a:spAutoFit/>
              </a:bodyPr>
              <a:lstStyle/>
              <a:p>
                <a:r>
                  <a:rPr lang="en-US" altLang="zh-CN"/>
                  <a:t>1</a:t>
                </a:r>
              </a:p>
            </p:txBody>
          </p:sp>
          <p:sp>
            <p:nvSpPr>
              <p:cNvPr id="52" name="Text Box 13">
                <a:extLst>
                  <a:ext uri="{FF2B5EF4-FFF2-40B4-BE49-F238E27FC236}">
                    <a16:creationId xmlns:a16="http://schemas.microsoft.com/office/drawing/2014/main" id="{F4A196D7-1F45-40C4-BD6A-3C100427E0AB}"/>
                  </a:ext>
                </a:extLst>
              </p:cNvPr>
              <p:cNvSpPr txBox="1">
                <a:spLocks noChangeArrowheads="1"/>
              </p:cNvSpPr>
              <p:nvPr/>
            </p:nvSpPr>
            <p:spPr bwMode="auto">
              <a:xfrm>
                <a:off x="1474" y="1434"/>
                <a:ext cx="205" cy="250"/>
              </a:xfrm>
              <a:prstGeom prst="rect">
                <a:avLst/>
              </a:prstGeom>
              <a:noFill/>
              <a:ln w="9525">
                <a:noFill/>
                <a:miter lim="800000"/>
                <a:headEnd/>
                <a:tailEnd/>
              </a:ln>
            </p:spPr>
            <p:txBody>
              <a:bodyPr wrap="none">
                <a:spAutoFit/>
              </a:bodyPr>
              <a:lstStyle/>
              <a:p>
                <a:r>
                  <a:rPr lang="en-US" altLang="zh-CN"/>
                  <a:t>2</a:t>
                </a:r>
              </a:p>
            </p:txBody>
          </p:sp>
        </p:grpSp>
        <p:sp>
          <p:nvSpPr>
            <p:cNvPr id="43" name="Text Box 14">
              <a:extLst>
                <a:ext uri="{FF2B5EF4-FFF2-40B4-BE49-F238E27FC236}">
                  <a16:creationId xmlns:a16="http://schemas.microsoft.com/office/drawing/2014/main" id="{FE8DA23A-6D83-4F62-B8FC-DB78AE425E50}"/>
                </a:ext>
              </a:extLst>
            </p:cNvPr>
            <p:cNvSpPr txBox="1">
              <a:spLocks noChangeArrowheads="1"/>
            </p:cNvSpPr>
            <p:nvPr/>
          </p:nvSpPr>
          <p:spPr bwMode="auto">
            <a:xfrm>
              <a:off x="1202" y="1434"/>
              <a:ext cx="205" cy="250"/>
            </a:xfrm>
            <a:prstGeom prst="rect">
              <a:avLst/>
            </a:prstGeom>
            <a:noFill/>
            <a:ln w="9525">
              <a:noFill/>
              <a:miter lim="800000"/>
              <a:headEnd/>
              <a:tailEnd/>
            </a:ln>
          </p:spPr>
          <p:txBody>
            <a:bodyPr wrap="none">
              <a:spAutoFit/>
            </a:bodyPr>
            <a:lstStyle/>
            <a:p>
              <a:r>
                <a:rPr lang="en-US" altLang="zh-CN"/>
                <a:t>0</a:t>
              </a:r>
            </a:p>
          </p:txBody>
        </p:sp>
        <p:sp>
          <p:nvSpPr>
            <p:cNvPr id="44" name="Text Box 15">
              <a:extLst>
                <a:ext uri="{FF2B5EF4-FFF2-40B4-BE49-F238E27FC236}">
                  <a16:creationId xmlns:a16="http://schemas.microsoft.com/office/drawing/2014/main" id="{DD4E92B3-4FF2-49F3-9FA5-A0C13487DFE4}"/>
                </a:ext>
              </a:extLst>
            </p:cNvPr>
            <p:cNvSpPr txBox="1">
              <a:spLocks noChangeArrowheads="1"/>
            </p:cNvSpPr>
            <p:nvPr/>
          </p:nvSpPr>
          <p:spPr bwMode="auto">
            <a:xfrm>
              <a:off x="3911" y="1648"/>
              <a:ext cx="596" cy="250"/>
            </a:xfrm>
            <a:prstGeom prst="rect">
              <a:avLst/>
            </a:prstGeom>
            <a:noFill/>
            <a:ln w="9525">
              <a:noFill/>
              <a:miter lim="800000"/>
              <a:headEnd/>
              <a:tailEnd/>
            </a:ln>
          </p:spPr>
          <p:txBody>
            <a:bodyPr wrap="none">
              <a:spAutoFit/>
            </a:bodyPr>
            <a:lstStyle/>
            <a:p>
              <a:r>
                <a:rPr lang="zh-CN" altLang="en-US" b="0"/>
                <a:t>输入串</a:t>
              </a:r>
            </a:p>
          </p:txBody>
        </p:sp>
      </p:grpSp>
      <p:grpSp>
        <p:nvGrpSpPr>
          <p:cNvPr id="53" name="Group 16">
            <a:extLst>
              <a:ext uri="{FF2B5EF4-FFF2-40B4-BE49-F238E27FC236}">
                <a16:creationId xmlns:a16="http://schemas.microsoft.com/office/drawing/2014/main" id="{D4C91945-ADA9-4F79-9C48-398EFFBF34D6}"/>
              </a:ext>
            </a:extLst>
          </p:cNvPr>
          <p:cNvGrpSpPr>
            <a:grpSpLocks/>
          </p:cNvGrpSpPr>
          <p:nvPr/>
        </p:nvGrpSpPr>
        <p:grpSpPr bwMode="auto">
          <a:xfrm>
            <a:off x="1199456" y="2618314"/>
            <a:ext cx="1460500" cy="901700"/>
            <a:chOff x="1202" y="2205"/>
            <a:chExt cx="920" cy="568"/>
          </a:xfrm>
        </p:grpSpPr>
        <p:grpSp>
          <p:nvGrpSpPr>
            <p:cNvPr id="54" name="Group 17">
              <a:extLst>
                <a:ext uri="{FF2B5EF4-FFF2-40B4-BE49-F238E27FC236}">
                  <a16:creationId xmlns:a16="http://schemas.microsoft.com/office/drawing/2014/main" id="{62A9A2AA-47FF-4607-A222-479060758742}"/>
                </a:ext>
              </a:extLst>
            </p:cNvPr>
            <p:cNvGrpSpPr>
              <a:grpSpLocks/>
            </p:cNvGrpSpPr>
            <p:nvPr/>
          </p:nvGrpSpPr>
          <p:grpSpPr bwMode="auto">
            <a:xfrm>
              <a:off x="1202" y="2205"/>
              <a:ext cx="920" cy="568"/>
              <a:chOff x="1144" y="2432"/>
              <a:chExt cx="920" cy="568"/>
            </a:xfrm>
          </p:grpSpPr>
          <p:sp>
            <p:nvSpPr>
              <p:cNvPr id="56" name="Rectangle 18">
                <a:extLst>
                  <a:ext uri="{FF2B5EF4-FFF2-40B4-BE49-F238E27FC236}">
                    <a16:creationId xmlns:a16="http://schemas.microsoft.com/office/drawing/2014/main" id="{703FC5AF-639B-496B-8D6A-59D56E5BF7E9}"/>
                  </a:ext>
                </a:extLst>
              </p:cNvPr>
              <p:cNvSpPr>
                <a:spLocks noChangeArrowheads="1"/>
              </p:cNvSpPr>
              <p:nvPr/>
            </p:nvSpPr>
            <p:spPr bwMode="auto">
              <a:xfrm>
                <a:off x="1202" y="2432"/>
                <a:ext cx="862" cy="318"/>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57" name="Line 19">
                <a:extLst>
                  <a:ext uri="{FF2B5EF4-FFF2-40B4-BE49-F238E27FC236}">
                    <a16:creationId xmlns:a16="http://schemas.microsoft.com/office/drawing/2014/main" id="{6924173F-09A8-4A40-A33A-4C3C9D2AB6F3}"/>
                  </a:ext>
                </a:extLst>
              </p:cNvPr>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58" name="Line 20">
                <a:extLst>
                  <a:ext uri="{FF2B5EF4-FFF2-40B4-BE49-F238E27FC236}">
                    <a16:creationId xmlns:a16="http://schemas.microsoft.com/office/drawing/2014/main" id="{AC9B5A53-EA72-48F8-B134-B61B00569993}"/>
                  </a:ext>
                </a:extLst>
              </p:cNvPr>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59" name="Text Box 21">
                <a:extLst>
                  <a:ext uri="{FF2B5EF4-FFF2-40B4-BE49-F238E27FC236}">
                    <a16:creationId xmlns:a16="http://schemas.microsoft.com/office/drawing/2014/main" id="{93B8F98C-5400-4B1A-8860-C59CB611DE2B}"/>
                  </a:ext>
                </a:extLst>
              </p:cNvPr>
              <p:cNvSpPr txBox="1">
                <a:spLocks noChangeArrowheads="1"/>
              </p:cNvSpPr>
              <p:nvPr/>
            </p:nvSpPr>
            <p:spPr bwMode="auto">
              <a:xfrm>
                <a:off x="1144" y="2746"/>
                <a:ext cx="205" cy="250"/>
              </a:xfrm>
              <a:prstGeom prst="rect">
                <a:avLst/>
              </a:prstGeom>
              <a:noFill/>
              <a:ln w="9525">
                <a:noFill/>
                <a:miter lim="800000"/>
                <a:headEnd/>
                <a:tailEnd/>
              </a:ln>
            </p:spPr>
            <p:txBody>
              <a:bodyPr wrap="none">
                <a:spAutoFit/>
              </a:bodyPr>
              <a:lstStyle/>
              <a:p>
                <a:r>
                  <a:rPr lang="en-US" altLang="zh-CN"/>
                  <a:t>0</a:t>
                </a:r>
              </a:p>
            </p:txBody>
          </p:sp>
          <p:sp>
            <p:nvSpPr>
              <p:cNvPr id="60" name="Text Box 22">
                <a:extLst>
                  <a:ext uri="{FF2B5EF4-FFF2-40B4-BE49-F238E27FC236}">
                    <a16:creationId xmlns:a16="http://schemas.microsoft.com/office/drawing/2014/main" id="{B5F357D0-2D4E-4244-9ECC-031FF4023D47}"/>
                  </a:ext>
                </a:extLst>
              </p:cNvPr>
              <p:cNvSpPr txBox="1">
                <a:spLocks noChangeArrowheads="1"/>
              </p:cNvSpPr>
              <p:nvPr/>
            </p:nvSpPr>
            <p:spPr bwMode="auto">
              <a:xfrm>
                <a:off x="1280" y="2750"/>
                <a:ext cx="205" cy="250"/>
              </a:xfrm>
              <a:prstGeom prst="rect">
                <a:avLst/>
              </a:prstGeom>
              <a:noFill/>
              <a:ln w="9525">
                <a:noFill/>
                <a:miter lim="800000"/>
                <a:headEnd/>
                <a:tailEnd/>
              </a:ln>
            </p:spPr>
            <p:txBody>
              <a:bodyPr>
                <a:spAutoFit/>
              </a:bodyPr>
              <a:lstStyle/>
              <a:p>
                <a:r>
                  <a:rPr lang="en-US" altLang="zh-CN"/>
                  <a:t>1</a:t>
                </a:r>
              </a:p>
            </p:txBody>
          </p:sp>
        </p:grpSp>
        <p:sp>
          <p:nvSpPr>
            <p:cNvPr id="55" name="Text Box 23">
              <a:extLst>
                <a:ext uri="{FF2B5EF4-FFF2-40B4-BE49-F238E27FC236}">
                  <a16:creationId xmlns:a16="http://schemas.microsoft.com/office/drawing/2014/main" id="{8C65311E-F650-4483-B7B7-9400995B6F10}"/>
                </a:ext>
              </a:extLst>
            </p:cNvPr>
            <p:cNvSpPr txBox="1">
              <a:spLocks noChangeArrowheads="1"/>
            </p:cNvSpPr>
            <p:nvPr/>
          </p:nvSpPr>
          <p:spPr bwMode="auto">
            <a:xfrm>
              <a:off x="1610" y="2251"/>
              <a:ext cx="452" cy="192"/>
            </a:xfrm>
            <a:prstGeom prst="rect">
              <a:avLst/>
            </a:prstGeom>
            <a:noFill/>
            <a:ln w="9525">
              <a:noFill/>
              <a:miter lim="800000"/>
              <a:headEnd/>
              <a:tailEnd/>
            </a:ln>
          </p:spPr>
          <p:txBody>
            <a:bodyPr wrap="none">
              <a:spAutoFit/>
            </a:bodyPr>
            <a:lstStyle/>
            <a:p>
              <a:r>
                <a:rPr lang="zh-CN" altLang="en-US" sz="1400" b="0"/>
                <a:t>给定串</a:t>
              </a:r>
            </a:p>
          </p:txBody>
        </p:sp>
      </p:grpSp>
      <p:grpSp>
        <p:nvGrpSpPr>
          <p:cNvPr id="61" name="Group 25">
            <a:extLst>
              <a:ext uri="{FF2B5EF4-FFF2-40B4-BE49-F238E27FC236}">
                <a16:creationId xmlns:a16="http://schemas.microsoft.com/office/drawing/2014/main" id="{55648B55-282F-467E-8F7B-1FDB5FC0B7BF}"/>
              </a:ext>
            </a:extLst>
          </p:cNvPr>
          <p:cNvGrpSpPr>
            <a:grpSpLocks/>
          </p:cNvGrpSpPr>
          <p:nvPr/>
        </p:nvGrpSpPr>
        <p:grpSpPr bwMode="auto">
          <a:xfrm>
            <a:off x="1415356" y="2618314"/>
            <a:ext cx="1460500" cy="901700"/>
            <a:chOff x="1202" y="2205"/>
            <a:chExt cx="920" cy="568"/>
          </a:xfrm>
        </p:grpSpPr>
        <p:grpSp>
          <p:nvGrpSpPr>
            <p:cNvPr id="62" name="Group 26">
              <a:extLst>
                <a:ext uri="{FF2B5EF4-FFF2-40B4-BE49-F238E27FC236}">
                  <a16:creationId xmlns:a16="http://schemas.microsoft.com/office/drawing/2014/main" id="{3540E85F-03AC-48A1-A930-DB327E027E44}"/>
                </a:ext>
              </a:extLst>
            </p:cNvPr>
            <p:cNvGrpSpPr>
              <a:grpSpLocks/>
            </p:cNvGrpSpPr>
            <p:nvPr/>
          </p:nvGrpSpPr>
          <p:grpSpPr bwMode="auto">
            <a:xfrm>
              <a:off x="1202" y="2205"/>
              <a:ext cx="920" cy="568"/>
              <a:chOff x="1144" y="2432"/>
              <a:chExt cx="920" cy="568"/>
            </a:xfrm>
          </p:grpSpPr>
          <p:sp>
            <p:nvSpPr>
              <p:cNvPr id="64" name="Rectangle 27">
                <a:extLst>
                  <a:ext uri="{FF2B5EF4-FFF2-40B4-BE49-F238E27FC236}">
                    <a16:creationId xmlns:a16="http://schemas.microsoft.com/office/drawing/2014/main" id="{24942F09-8F58-457D-8B64-80A8F1D25E4F}"/>
                  </a:ext>
                </a:extLst>
              </p:cNvPr>
              <p:cNvSpPr>
                <a:spLocks noChangeArrowheads="1"/>
              </p:cNvSpPr>
              <p:nvPr/>
            </p:nvSpPr>
            <p:spPr bwMode="auto">
              <a:xfrm>
                <a:off x="1202" y="2432"/>
                <a:ext cx="862" cy="318"/>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65" name="Line 28">
                <a:extLst>
                  <a:ext uri="{FF2B5EF4-FFF2-40B4-BE49-F238E27FC236}">
                    <a16:creationId xmlns:a16="http://schemas.microsoft.com/office/drawing/2014/main" id="{10E57B90-A464-4982-8FBC-98DA184A56E6}"/>
                  </a:ext>
                </a:extLst>
              </p:cNvPr>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66" name="Line 29">
                <a:extLst>
                  <a:ext uri="{FF2B5EF4-FFF2-40B4-BE49-F238E27FC236}">
                    <a16:creationId xmlns:a16="http://schemas.microsoft.com/office/drawing/2014/main" id="{88A7AE59-7B00-4C88-8031-C1307C5BE6C9}"/>
                  </a:ext>
                </a:extLst>
              </p:cNvPr>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67" name="Text Box 30">
                <a:extLst>
                  <a:ext uri="{FF2B5EF4-FFF2-40B4-BE49-F238E27FC236}">
                    <a16:creationId xmlns:a16="http://schemas.microsoft.com/office/drawing/2014/main" id="{578E8745-BD22-4D25-B687-3DC71F7BB91F}"/>
                  </a:ext>
                </a:extLst>
              </p:cNvPr>
              <p:cNvSpPr txBox="1">
                <a:spLocks noChangeArrowheads="1"/>
              </p:cNvSpPr>
              <p:nvPr/>
            </p:nvSpPr>
            <p:spPr bwMode="auto">
              <a:xfrm>
                <a:off x="1144" y="2746"/>
                <a:ext cx="205" cy="250"/>
              </a:xfrm>
              <a:prstGeom prst="rect">
                <a:avLst/>
              </a:prstGeom>
              <a:noFill/>
              <a:ln w="9525">
                <a:noFill/>
                <a:miter lim="800000"/>
                <a:headEnd/>
                <a:tailEnd/>
              </a:ln>
            </p:spPr>
            <p:txBody>
              <a:bodyPr wrap="none">
                <a:spAutoFit/>
              </a:bodyPr>
              <a:lstStyle/>
              <a:p>
                <a:r>
                  <a:rPr lang="en-US" altLang="zh-CN"/>
                  <a:t>0</a:t>
                </a:r>
              </a:p>
            </p:txBody>
          </p:sp>
          <p:sp>
            <p:nvSpPr>
              <p:cNvPr id="68" name="Text Box 31">
                <a:extLst>
                  <a:ext uri="{FF2B5EF4-FFF2-40B4-BE49-F238E27FC236}">
                    <a16:creationId xmlns:a16="http://schemas.microsoft.com/office/drawing/2014/main" id="{474CDEC5-40B3-4673-A773-60A5241236AD}"/>
                  </a:ext>
                </a:extLst>
              </p:cNvPr>
              <p:cNvSpPr txBox="1">
                <a:spLocks noChangeArrowheads="1"/>
              </p:cNvSpPr>
              <p:nvPr/>
            </p:nvSpPr>
            <p:spPr bwMode="auto">
              <a:xfrm>
                <a:off x="1280" y="2750"/>
                <a:ext cx="205" cy="250"/>
              </a:xfrm>
              <a:prstGeom prst="rect">
                <a:avLst/>
              </a:prstGeom>
              <a:noFill/>
              <a:ln w="9525">
                <a:noFill/>
                <a:miter lim="800000"/>
                <a:headEnd/>
                <a:tailEnd/>
              </a:ln>
            </p:spPr>
            <p:txBody>
              <a:bodyPr>
                <a:spAutoFit/>
              </a:bodyPr>
              <a:lstStyle/>
              <a:p>
                <a:r>
                  <a:rPr lang="en-US" altLang="zh-CN"/>
                  <a:t>1</a:t>
                </a:r>
              </a:p>
            </p:txBody>
          </p:sp>
        </p:grpSp>
        <p:sp>
          <p:nvSpPr>
            <p:cNvPr id="63" name="Text Box 32">
              <a:extLst>
                <a:ext uri="{FF2B5EF4-FFF2-40B4-BE49-F238E27FC236}">
                  <a16:creationId xmlns:a16="http://schemas.microsoft.com/office/drawing/2014/main" id="{D704CD44-0D82-4061-ABC4-CAC522FF5B8D}"/>
                </a:ext>
              </a:extLst>
            </p:cNvPr>
            <p:cNvSpPr txBox="1">
              <a:spLocks noChangeArrowheads="1"/>
            </p:cNvSpPr>
            <p:nvPr/>
          </p:nvSpPr>
          <p:spPr bwMode="auto">
            <a:xfrm>
              <a:off x="1610" y="2251"/>
              <a:ext cx="452" cy="192"/>
            </a:xfrm>
            <a:prstGeom prst="rect">
              <a:avLst/>
            </a:prstGeom>
            <a:noFill/>
            <a:ln w="9525">
              <a:noFill/>
              <a:miter lim="800000"/>
              <a:headEnd/>
              <a:tailEnd/>
            </a:ln>
          </p:spPr>
          <p:txBody>
            <a:bodyPr wrap="none">
              <a:spAutoFit/>
            </a:bodyPr>
            <a:lstStyle/>
            <a:p>
              <a:r>
                <a:rPr lang="zh-CN" altLang="en-US" sz="1400" b="0"/>
                <a:t>给定串</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9768"/>
                                        </p:tgtEl>
                                        <p:attrNameLst>
                                          <p:attrName>style.visibility</p:attrName>
                                        </p:attrNameLst>
                                      </p:cBhvr>
                                      <p:to>
                                        <p:strVal val="visible"/>
                                      </p:to>
                                    </p:set>
                                    <p:animEffect transition="in" filter="blinds(horizontal)">
                                      <p:cBhvr>
                                        <p:cTn id="12" dur="500"/>
                                        <p:tgtEl>
                                          <p:spTgt spid="1597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1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additive="base">
                                        <p:cTn id="22" dur="2000" fill="hold"/>
                                        <p:tgtEl>
                                          <p:spTgt spid="53"/>
                                        </p:tgtEl>
                                        <p:attrNameLst>
                                          <p:attrName>ppt_x</p:attrName>
                                        </p:attrNameLst>
                                      </p:cBhvr>
                                      <p:tavLst>
                                        <p:tav tm="0">
                                          <p:val>
                                            <p:strVal val="#ppt_x"/>
                                          </p:val>
                                        </p:tav>
                                        <p:tav tm="100000">
                                          <p:val>
                                            <p:strVal val="#ppt_x"/>
                                          </p:val>
                                        </p:tav>
                                      </p:tavLst>
                                    </p:anim>
                                    <p:anim calcmode="lin" valueType="num">
                                      <p:cBhvr additive="base">
                                        <p:cTn id="23" dur="2000" fill="hold"/>
                                        <p:tgtEl>
                                          <p:spTgt spid="5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 calcmode="lin" valueType="num">
                                      <p:cBhvr additive="base">
                                        <p:cTn id="28" dur="2000" fill="hold"/>
                                        <p:tgtEl>
                                          <p:spTgt spid="61"/>
                                        </p:tgtEl>
                                        <p:attrNameLst>
                                          <p:attrName>ppt_x</p:attrName>
                                        </p:attrNameLst>
                                      </p:cBhvr>
                                      <p:tavLst>
                                        <p:tav tm="0">
                                          <p:val>
                                            <p:strVal val="#ppt_x"/>
                                          </p:val>
                                        </p:tav>
                                        <p:tav tm="100000">
                                          <p:val>
                                            <p:strVal val="#ppt_x"/>
                                          </p:val>
                                        </p:tav>
                                      </p:tavLst>
                                    </p:anim>
                                    <p:anim calcmode="lin" valueType="num">
                                      <p:cBhvr additive="base">
                                        <p:cTn id="29" dur="20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9777"/>
                                        </p:tgtEl>
                                        <p:attrNameLst>
                                          <p:attrName>style.visibility</p:attrName>
                                        </p:attrNameLst>
                                      </p:cBhvr>
                                      <p:to>
                                        <p:strVal val="visible"/>
                                      </p:to>
                                    </p:set>
                                    <p:anim calcmode="lin" valueType="num">
                                      <p:cBhvr additive="base">
                                        <p:cTn id="34" dur="2000" fill="hold"/>
                                        <p:tgtEl>
                                          <p:spTgt spid="159777"/>
                                        </p:tgtEl>
                                        <p:attrNameLst>
                                          <p:attrName>ppt_x</p:attrName>
                                        </p:attrNameLst>
                                      </p:cBhvr>
                                      <p:tavLst>
                                        <p:tav tm="0">
                                          <p:val>
                                            <p:strVal val="#ppt_x"/>
                                          </p:val>
                                        </p:tav>
                                        <p:tav tm="100000">
                                          <p:val>
                                            <p:strVal val="#ppt_x"/>
                                          </p:val>
                                        </p:tav>
                                      </p:tavLst>
                                    </p:anim>
                                    <p:anim calcmode="lin" valueType="num">
                                      <p:cBhvr additive="base">
                                        <p:cTn id="35" dur="2000" fill="hold"/>
                                        <p:tgtEl>
                                          <p:spTgt spid="15977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9778"/>
                                        </p:tgtEl>
                                        <p:attrNameLst>
                                          <p:attrName>style.visibility</p:attrName>
                                        </p:attrNameLst>
                                      </p:cBhvr>
                                      <p:to>
                                        <p:strVal val="visible"/>
                                      </p:to>
                                    </p:set>
                                    <p:animEffect transition="in" filter="blinds(horizontal)">
                                      <p:cBhvr>
                                        <p:cTn id="40" dur="1000"/>
                                        <p:tgtEl>
                                          <p:spTgt spid="159778"/>
                                        </p:tgtEl>
                                      </p:cBhvr>
                                    </p:animEffect>
                                  </p:childTnLst>
                                  <p:subTnLst>
                                    <p:set>
                                      <p:cBhvr override="childStyle">
                                        <p:cTn dur="1" fill="hold" display="0" masterRel="nextClick" afterEffect="1"/>
                                        <p:tgtEl>
                                          <p:spTgt spid="159778"/>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59779"/>
                                        </p:tgtEl>
                                        <p:attrNameLst>
                                          <p:attrName>style.visibility</p:attrName>
                                        </p:attrNameLst>
                                      </p:cBhvr>
                                      <p:to>
                                        <p:strVal val="visible"/>
                                      </p:to>
                                    </p:set>
                                    <p:animEffect transition="in" filter="blinds(horizontal)">
                                      <p:cBhvr>
                                        <p:cTn id="45" dur="1000"/>
                                        <p:tgtEl>
                                          <p:spTgt spid="159779"/>
                                        </p:tgtEl>
                                      </p:cBhvr>
                                    </p:animEffect>
                                  </p:childTnLst>
                                  <p:subTnLst>
                                    <p:set>
                                      <p:cBhvr override="childStyle">
                                        <p:cTn dur="1" fill="hold" display="0" masterRel="nextClick" afterEffect="1"/>
                                        <p:tgtEl>
                                          <p:spTgt spid="159779"/>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additive="base">
                                        <p:cTn id="50" dur="500" fill="hold"/>
                                        <p:tgtEl>
                                          <p:spTgt spid="38"/>
                                        </p:tgtEl>
                                        <p:attrNameLst>
                                          <p:attrName>ppt_x</p:attrName>
                                        </p:attrNameLst>
                                      </p:cBhvr>
                                      <p:tavLst>
                                        <p:tav tm="0">
                                          <p:val>
                                            <p:strVal val="1+#ppt_w/2"/>
                                          </p:val>
                                        </p:tav>
                                        <p:tav tm="100000">
                                          <p:val>
                                            <p:strVal val="#ppt_x"/>
                                          </p:val>
                                        </p:tav>
                                      </p:tavLst>
                                    </p:anim>
                                    <p:anim calcmode="lin" valueType="num">
                                      <p:cBhvr additive="base">
                                        <p:cTn id="51"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8" grpId="0"/>
      <p:bldP spid="159777" grpId="0"/>
      <p:bldP spid="159778" grpId="0" animBg="1"/>
      <p:bldP spid="15977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：算法设计（续）</a:t>
            </a:r>
          </a:p>
        </p:txBody>
      </p:sp>
      <p:sp>
        <p:nvSpPr>
          <p:cNvPr id="163843" name="Rectangle 3"/>
          <p:cNvSpPr>
            <a:spLocks noGrp="1" noChangeArrowheads="1"/>
          </p:cNvSpPr>
          <p:nvPr>
            <p:ph idx="1"/>
          </p:nvPr>
        </p:nvSpPr>
        <p:spPr/>
        <p:txBody>
          <a:bodyPr/>
          <a:lstStyle/>
          <a:p>
            <a:pPr>
              <a:buFont typeface="Wingdings" pitchFamily="2" charset="2"/>
              <a:buNone/>
            </a:pPr>
            <a:r>
              <a:rPr lang="zh-CN" altLang="en-US" dirty="0">
                <a:ea typeface="宋体" pitchFamily="2" charset="-122"/>
              </a:rPr>
              <a:t>主函数算法如下：</a:t>
            </a:r>
          </a:p>
          <a:p>
            <a:pPr marL="458788" lvl="1" indent="-65088">
              <a:buNone/>
            </a:pPr>
            <a:endParaRPr lang="zh-CN" altLang="en-US" sz="1600" dirty="0">
              <a:latin typeface="楷体_GB2312" pitchFamily="49" charset="-122"/>
              <a:ea typeface="楷体_GB2312" pitchFamily="49" charset="-122"/>
            </a:endParaRPr>
          </a:p>
          <a:p>
            <a:pPr marL="458788" lvl="1" indent="-65088">
              <a:lnSpc>
                <a:spcPct val="100000"/>
              </a:lnSpc>
              <a:buNone/>
            </a:pPr>
            <a:r>
              <a:rPr lang="en-US" altLang="zh-CN" sz="1800" dirty="0"/>
              <a:t>char </a:t>
            </a:r>
            <a:r>
              <a:rPr lang="en-US" altLang="zh-CN" sz="1800" dirty="0" err="1"/>
              <a:t>fileanme</a:t>
            </a:r>
            <a:r>
              <a:rPr lang="en-US" altLang="zh-CN" sz="1800" dirty="0"/>
              <a:t>[32],s[81],line[1024]; </a:t>
            </a:r>
          </a:p>
          <a:p>
            <a:pPr marL="458788" lvl="1" indent="-65088">
              <a:lnSpc>
                <a:spcPct val="100000"/>
              </a:lnSpc>
              <a:buNone/>
            </a:pPr>
            <a:r>
              <a:rPr lang="en-US" altLang="zh-CN" sz="1800" dirty="0"/>
              <a:t>           //</a:t>
            </a:r>
            <a:r>
              <a:rPr lang="zh-CN" altLang="en-US" sz="1800" dirty="0"/>
              <a:t>分别用于存储文件名、查找串及文件中一行；</a:t>
            </a:r>
          </a:p>
          <a:p>
            <a:pPr marL="458788" lvl="1" indent="-65088">
              <a:lnSpc>
                <a:spcPct val="100000"/>
              </a:lnSpc>
              <a:buNone/>
            </a:pPr>
            <a:r>
              <a:rPr lang="en-US" altLang="zh-CN" sz="1800" dirty="0"/>
              <a:t>read </a:t>
            </a:r>
            <a:r>
              <a:rPr lang="zh-CN" altLang="en-US" sz="1800" dirty="0"/>
              <a:t>文件名和要查找的串到</a:t>
            </a:r>
            <a:r>
              <a:rPr lang="en-US" altLang="zh-CN" sz="1800" dirty="0"/>
              <a:t>filename</a:t>
            </a:r>
            <a:r>
              <a:rPr lang="zh-CN" altLang="en-US" sz="1800" dirty="0"/>
              <a:t>和</a:t>
            </a:r>
            <a:r>
              <a:rPr lang="en-US" altLang="zh-CN" sz="1800" dirty="0"/>
              <a:t>s</a:t>
            </a:r>
            <a:r>
              <a:rPr lang="zh-CN" altLang="en-US" sz="1800" dirty="0"/>
              <a:t>中；</a:t>
            </a:r>
          </a:p>
          <a:p>
            <a:pPr marL="458788" lvl="1" indent="-65088">
              <a:lnSpc>
                <a:spcPct val="100000"/>
              </a:lnSpc>
              <a:buNone/>
            </a:pPr>
            <a:r>
              <a:rPr lang="zh-CN" altLang="en-US" sz="1800" dirty="0"/>
              <a:t>以读方式打开文件</a:t>
            </a:r>
            <a:r>
              <a:rPr lang="en-US" altLang="zh-CN" sz="1800" dirty="0"/>
              <a:t>filename</a:t>
            </a:r>
            <a:r>
              <a:rPr lang="zh-CN" altLang="en-US" sz="1800" dirty="0"/>
              <a:t>；</a:t>
            </a:r>
          </a:p>
          <a:p>
            <a:pPr marL="458788" lvl="1" indent="-65088">
              <a:lnSpc>
                <a:spcPct val="100000"/>
              </a:lnSpc>
              <a:buNone/>
            </a:pPr>
            <a:r>
              <a:rPr lang="en-US" altLang="zh-CN" sz="1800" dirty="0"/>
              <a:t>while </a:t>
            </a:r>
            <a:r>
              <a:rPr lang="zh-CN" altLang="en-US" sz="1800" dirty="0"/>
              <a:t>文件中还有内容时读一行到</a:t>
            </a:r>
            <a:r>
              <a:rPr lang="en-US" altLang="zh-CN" sz="1800" dirty="0"/>
              <a:t>line</a:t>
            </a:r>
            <a:r>
              <a:rPr lang="zh-CN" altLang="en-US" sz="1800" dirty="0"/>
              <a:t>中</a:t>
            </a:r>
          </a:p>
          <a:p>
            <a:pPr lvl="2" indent="0">
              <a:lnSpc>
                <a:spcPct val="100000"/>
              </a:lnSpc>
              <a:buNone/>
            </a:pPr>
            <a:r>
              <a:rPr lang="en-US" altLang="zh-CN" sz="1800" dirty="0"/>
              <a:t>if index(line, s) &gt;= 0</a:t>
            </a:r>
          </a:p>
          <a:p>
            <a:pPr lvl="2" indent="0">
              <a:lnSpc>
                <a:spcPct val="100000"/>
              </a:lnSpc>
              <a:buNone/>
            </a:pPr>
            <a:r>
              <a:rPr lang="en-US" altLang="zh-CN" sz="1800" dirty="0"/>
              <a:t>    </a:t>
            </a:r>
            <a:r>
              <a:rPr lang="zh-CN" altLang="en-US" sz="1800" dirty="0"/>
              <a:t>输出</a:t>
            </a:r>
            <a:r>
              <a:rPr lang="en-US" altLang="zh-CN" sz="1800" dirty="0"/>
              <a:t>line;</a:t>
            </a:r>
          </a:p>
        </p:txBody>
      </p:sp>
      <p:sp>
        <p:nvSpPr>
          <p:cNvPr id="9218" name="页脚占位符 3"/>
          <p:cNvSpPr>
            <a:spLocks noGrp="1"/>
          </p:cNvSpPr>
          <p:nvPr>
            <p:ph type="ftr" sz="quarter" idx="11"/>
          </p:nvPr>
        </p:nvSpPr>
        <p:spPr>
          <a:noFill/>
        </p:spPr>
        <p:txBody>
          <a:bodyPr/>
          <a:lstStyle/>
          <a:p>
            <a:r>
              <a:rPr lang="en-US" altLang="zh-CN"/>
              <a:t>第四讲：程序设计方法-模块化与算法设计</a:t>
            </a:r>
          </a:p>
        </p:txBody>
      </p:sp>
      <p:sp>
        <p:nvSpPr>
          <p:cNvPr id="9219" name="灯片编号占位符 4"/>
          <p:cNvSpPr>
            <a:spLocks noGrp="1"/>
          </p:cNvSpPr>
          <p:nvPr>
            <p:ph type="sldNum" sz="quarter" idx="12"/>
          </p:nvPr>
        </p:nvSpPr>
        <p:spPr>
          <a:noFill/>
        </p:spPr>
        <p:txBody>
          <a:bodyPr/>
          <a:lstStyle/>
          <a:p>
            <a:fld id="{9212E23C-A0EE-460E-9FE7-12560BB5BFCA}" type="slidenum">
              <a:rPr lang="en-US" altLang="zh-CN" smtClean="0"/>
              <a:pPr/>
              <a:t>24</a:t>
            </a:fld>
            <a:endParaRPr lang="en-US" altLang="zh-CN"/>
          </a:p>
        </p:txBody>
      </p:sp>
      <p:sp>
        <p:nvSpPr>
          <p:cNvPr id="163844" name="AutoShape 4"/>
          <p:cNvSpPr>
            <a:spLocks noChangeArrowheads="1"/>
          </p:cNvSpPr>
          <p:nvPr/>
        </p:nvSpPr>
        <p:spPr bwMode="auto">
          <a:xfrm>
            <a:off x="6311900" y="4365105"/>
            <a:ext cx="4356100" cy="1584325"/>
          </a:xfrm>
          <a:prstGeom prst="wedgeRoundRectCallout">
            <a:avLst>
              <a:gd name="adj1" fmla="val -45175"/>
              <a:gd name="adj2" fmla="val -92203"/>
              <a:gd name="adj3" fmla="val 16667"/>
            </a:avLst>
          </a:prstGeom>
          <a:solidFill>
            <a:schemeClr val="accent1"/>
          </a:solidFill>
          <a:ln w="9525">
            <a:solidFill>
              <a:schemeClr val="tx1"/>
            </a:solidFill>
            <a:miter lim="800000"/>
            <a:headEnd/>
            <a:tailEnd/>
          </a:ln>
        </p:spPr>
        <p:txBody>
          <a:bodyPr/>
          <a:lstStyle/>
          <a:p>
            <a:r>
              <a:rPr lang="zh-CN" altLang="en-US" sz="1600" b="0" dirty="0"/>
              <a:t>如何从文件中读入一行？</a:t>
            </a:r>
          </a:p>
          <a:p>
            <a:pPr lvl="1"/>
            <a:endParaRPr lang="zh-CN" altLang="en-US" sz="1400" dirty="0">
              <a:solidFill>
                <a:srgbClr val="2B02A0"/>
              </a:solidFill>
              <a:latin typeface="楷体_GB2312" pitchFamily="49" charset="-122"/>
              <a:ea typeface="楷体_GB2312" pitchFamily="49" charset="-122"/>
            </a:endParaRPr>
          </a:p>
          <a:p>
            <a:r>
              <a:rPr lang="en-US" altLang="zh-CN" sz="1400" dirty="0">
                <a:solidFill>
                  <a:srgbClr val="2B02A0"/>
                </a:solidFill>
                <a:latin typeface="楷体_GB2312" pitchFamily="49" charset="-122"/>
                <a:ea typeface="楷体_GB2312" pitchFamily="49" charset="-122"/>
              </a:rPr>
              <a:t>char  *</a:t>
            </a:r>
            <a:r>
              <a:rPr lang="en-US" altLang="zh-CN" sz="1400" dirty="0" err="1">
                <a:solidFill>
                  <a:srgbClr val="2B02A0"/>
                </a:solidFill>
                <a:latin typeface="楷体_GB2312" pitchFamily="49" charset="-122"/>
                <a:ea typeface="楷体_GB2312" pitchFamily="49" charset="-122"/>
              </a:rPr>
              <a:t>fgets</a:t>
            </a:r>
            <a:r>
              <a:rPr lang="en-US" altLang="zh-CN" sz="1400" dirty="0">
                <a:solidFill>
                  <a:srgbClr val="2B02A0"/>
                </a:solidFill>
                <a:latin typeface="楷体_GB2312" pitchFamily="49" charset="-122"/>
                <a:ea typeface="楷体_GB2312" pitchFamily="49" charset="-122"/>
              </a:rPr>
              <a:t>(char s[ ], </a:t>
            </a:r>
            <a:r>
              <a:rPr lang="en-US" altLang="zh-CN" sz="1400" dirty="0" err="1">
                <a:solidFill>
                  <a:srgbClr val="2B02A0"/>
                </a:solidFill>
                <a:latin typeface="楷体_GB2312" pitchFamily="49" charset="-122"/>
                <a:ea typeface="楷体_GB2312" pitchFamily="49" charset="-122"/>
              </a:rPr>
              <a:t>int</a:t>
            </a:r>
            <a:r>
              <a:rPr lang="en-US" altLang="zh-CN" sz="1400" dirty="0">
                <a:solidFill>
                  <a:srgbClr val="2B02A0"/>
                </a:solidFill>
                <a:latin typeface="楷体_GB2312" pitchFamily="49" charset="-122"/>
                <a:ea typeface="楷体_GB2312" pitchFamily="49" charset="-122"/>
              </a:rPr>
              <a:t> n, FILE  *</a:t>
            </a:r>
            <a:r>
              <a:rPr lang="en-US" altLang="zh-CN" sz="1400" dirty="0" err="1">
                <a:solidFill>
                  <a:srgbClr val="2B02A0"/>
                </a:solidFill>
                <a:latin typeface="楷体_GB2312" pitchFamily="49" charset="-122"/>
                <a:ea typeface="楷体_GB2312" pitchFamily="49" charset="-122"/>
              </a:rPr>
              <a:t>fp</a:t>
            </a:r>
            <a:r>
              <a:rPr lang="en-US" altLang="zh-CN" sz="1400" dirty="0">
                <a:solidFill>
                  <a:srgbClr val="2B02A0"/>
                </a:solidFill>
                <a:latin typeface="楷体_GB2312" pitchFamily="49" charset="-122"/>
                <a:ea typeface="楷体_GB2312" pitchFamily="49" charset="-122"/>
              </a:rPr>
              <a:t>)</a:t>
            </a:r>
          </a:p>
          <a:p>
            <a:r>
              <a:rPr lang="zh-CN" altLang="en-US" sz="1400" b="0" dirty="0">
                <a:latin typeface="楷体_GB2312" pitchFamily="49" charset="-122"/>
                <a:ea typeface="楷体_GB2312" pitchFamily="49" charset="-122"/>
              </a:rPr>
              <a:t>从</a:t>
            </a:r>
            <a:r>
              <a:rPr lang="en-US" altLang="zh-CN" sz="1400" b="0" dirty="0" err="1">
                <a:latin typeface="楷体_GB2312" pitchFamily="49" charset="-122"/>
                <a:ea typeface="楷体_GB2312" pitchFamily="49" charset="-122"/>
              </a:rPr>
              <a:t>fp</a:t>
            </a:r>
            <a:r>
              <a:rPr lang="zh-CN" altLang="en-US" sz="1400" b="0" dirty="0">
                <a:latin typeface="楷体_GB2312" pitchFamily="49" charset="-122"/>
                <a:ea typeface="楷体_GB2312" pitchFamily="49" charset="-122"/>
              </a:rPr>
              <a:t>上读入一行（不超过</a:t>
            </a:r>
            <a:r>
              <a:rPr lang="en-US" altLang="zh-CN" sz="1400" b="0" dirty="0">
                <a:latin typeface="楷体_GB2312" pitchFamily="49" charset="-122"/>
                <a:ea typeface="楷体_GB2312" pitchFamily="49" charset="-122"/>
              </a:rPr>
              <a:t>n-1</a:t>
            </a:r>
            <a:r>
              <a:rPr lang="zh-CN" altLang="en-US" sz="1400" b="0" dirty="0">
                <a:latin typeface="楷体_GB2312" pitchFamily="49" charset="-122"/>
                <a:ea typeface="楷体_GB2312" pitchFamily="49" charset="-122"/>
              </a:rPr>
              <a:t>个字符），放入</a:t>
            </a:r>
            <a:r>
              <a:rPr lang="en-US" altLang="zh-CN" sz="1400" b="0" dirty="0">
                <a:latin typeface="楷体_GB2312" pitchFamily="49" charset="-122"/>
                <a:ea typeface="楷体_GB2312" pitchFamily="49" charset="-122"/>
              </a:rPr>
              <a:t>s </a:t>
            </a:r>
            <a:r>
              <a:rPr lang="zh-CN" altLang="en-US" sz="1400" b="0" dirty="0">
                <a:latin typeface="楷体_GB2312" pitchFamily="49" charset="-122"/>
                <a:ea typeface="楷体_GB2312" pitchFamily="49" charset="-122"/>
              </a:rPr>
              <a:t>字符数组中。返回</a:t>
            </a:r>
            <a:r>
              <a:rPr lang="en-US" altLang="zh-CN" sz="1400" b="0" dirty="0">
                <a:latin typeface="楷体_GB2312" pitchFamily="49" charset="-122"/>
                <a:ea typeface="楷体_GB2312" pitchFamily="49" charset="-122"/>
              </a:rPr>
              <a:t>s</a:t>
            </a:r>
            <a:r>
              <a:rPr lang="zh-CN" altLang="en-US" sz="1400" b="0" dirty="0">
                <a:latin typeface="楷体_GB2312" pitchFamily="49" charset="-122"/>
                <a:ea typeface="楷体_GB2312" pitchFamily="49" charset="-122"/>
              </a:rPr>
              <a:t>或</a:t>
            </a:r>
            <a:r>
              <a:rPr lang="en-US" altLang="zh-CN" sz="1400" b="0" dirty="0">
                <a:latin typeface="楷体_GB2312" pitchFamily="49" charset="-122"/>
                <a:ea typeface="楷体_GB2312" pitchFamily="49" charset="-122"/>
              </a:rPr>
              <a:t>NULL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7" dur="500"/>
                                        <p:tgtEl>
                                          <p:spTgt spid="1638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43">
                                            <p:txEl>
                                              <p:pRg st="3" end="3"/>
                                            </p:txEl>
                                          </p:spTgt>
                                        </p:tgtEl>
                                        <p:attrNameLst>
                                          <p:attrName>style.visibility</p:attrName>
                                        </p:attrNameLst>
                                      </p:cBhvr>
                                      <p:to>
                                        <p:strVal val="visible"/>
                                      </p:to>
                                    </p:set>
                                    <p:animEffect transition="in" filter="blinds(horizontal)">
                                      <p:cBhvr>
                                        <p:cTn id="12" dur="500"/>
                                        <p:tgtEl>
                                          <p:spTgt spid="16384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3843">
                                            <p:txEl>
                                              <p:pRg st="4" end="4"/>
                                            </p:txEl>
                                          </p:spTgt>
                                        </p:tgtEl>
                                        <p:attrNameLst>
                                          <p:attrName>style.visibility</p:attrName>
                                        </p:attrNameLst>
                                      </p:cBhvr>
                                      <p:to>
                                        <p:strVal val="visible"/>
                                      </p:to>
                                    </p:set>
                                    <p:animEffect transition="in" filter="blinds(horizontal)">
                                      <p:cBhvr>
                                        <p:cTn id="15" dur="500"/>
                                        <p:tgtEl>
                                          <p:spTgt spid="16384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3843">
                                            <p:txEl>
                                              <p:pRg st="5" end="5"/>
                                            </p:txEl>
                                          </p:spTgt>
                                        </p:tgtEl>
                                        <p:attrNameLst>
                                          <p:attrName>style.visibility</p:attrName>
                                        </p:attrNameLst>
                                      </p:cBhvr>
                                      <p:to>
                                        <p:strVal val="visible"/>
                                      </p:to>
                                    </p:set>
                                    <p:animEffect transition="in" filter="blinds(horizontal)">
                                      <p:cBhvr>
                                        <p:cTn id="18" dur="500"/>
                                        <p:tgtEl>
                                          <p:spTgt spid="16384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3843">
                                            <p:txEl>
                                              <p:pRg st="6" end="6"/>
                                            </p:txEl>
                                          </p:spTgt>
                                        </p:tgtEl>
                                        <p:attrNameLst>
                                          <p:attrName>style.visibility</p:attrName>
                                        </p:attrNameLst>
                                      </p:cBhvr>
                                      <p:to>
                                        <p:strVal val="visible"/>
                                      </p:to>
                                    </p:set>
                                    <p:animEffect transition="in" filter="blinds(horizontal)">
                                      <p:cBhvr>
                                        <p:cTn id="21" dur="500"/>
                                        <p:tgtEl>
                                          <p:spTgt spid="16384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3843">
                                            <p:txEl>
                                              <p:pRg st="7" end="7"/>
                                            </p:txEl>
                                          </p:spTgt>
                                        </p:tgtEl>
                                        <p:attrNameLst>
                                          <p:attrName>style.visibility</p:attrName>
                                        </p:attrNameLst>
                                      </p:cBhvr>
                                      <p:to>
                                        <p:strVal val="visible"/>
                                      </p:to>
                                    </p:set>
                                    <p:animEffect transition="in" filter="blinds(horizontal)">
                                      <p:cBhvr>
                                        <p:cTn id="24" dur="500"/>
                                        <p:tgtEl>
                                          <p:spTgt spid="16384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63843">
                                            <p:txEl>
                                              <p:pRg st="8" end="8"/>
                                            </p:txEl>
                                          </p:spTgt>
                                        </p:tgtEl>
                                        <p:attrNameLst>
                                          <p:attrName>style.visibility</p:attrName>
                                        </p:attrNameLst>
                                      </p:cBhvr>
                                      <p:to>
                                        <p:strVal val="visible"/>
                                      </p:to>
                                    </p:set>
                                    <p:animEffect transition="in" filter="blinds(horizontal)">
                                      <p:cBhvr>
                                        <p:cTn id="27" dur="500"/>
                                        <p:tgtEl>
                                          <p:spTgt spid="16384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844">
                                            <p:bg/>
                                          </p:spTgt>
                                        </p:tgtEl>
                                        <p:attrNameLst>
                                          <p:attrName>style.visibility</p:attrName>
                                        </p:attrNameLst>
                                      </p:cBhvr>
                                      <p:to>
                                        <p:strVal val="visible"/>
                                      </p:to>
                                    </p:set>
                                    <p:animEffect transition="in" filter="blinds(horizontal)">
                                      <p:cBhvr>
                                        <p:cTn id="32" dur="500"/>
                                        <p:tgtEl>
                                          <p:spTgt spid="163844">
                                            <p:bg/>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3844">
                                            <p:txEl>
                                              <p:pRg st="0" end="0"/>
                                            </p:txEl>
                                          </p:spTgt>
                                        </p:tgtEl>
                                        <p:attrNameLst>
                                          <p:attrName>style.visibility</p:attrName>
                                        </p:attrNameLst>
                                      </p:cBhvr>
                                      <p:to>
                                        <p:strVal val="visible"/>
                                      </p:to>
                                    </p:set>
                                    <p:animEffect transition="in" filter="blinds(horizontal)">
                                      <p:cBhvr>
                                        <p:cTn id="35" dur="500"/>
                                        <p:tgtEl>
                                          <p:spTgt spid="163844">
                                            <p:txEl>
                                              <p:pRg st="0" end="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63844">
                                            <p:txEl>
                                              <p:pRg st="2" end="2"/>
                                            </p:txEl>
                                          </p:spTgt>
                                        </p:tgtEl>
                                        <p:attrNameLst>
                                          <p:attrName>style.visibility</p:attrName>
                                        </p:attrNameLst>
                                      </p:cBhvr>
                                      <p:to>
                                        <p:strVal val="visible"/>
                                      </p:to>
                                    </p:set>
                                    <p:animEffect transition="in" filter="blinds(horizontal)">
                                      <p:cBhvr>
                                        <p:cTn id="38" dur="500"/>
                                        <p:tgtEl>
                                          <p:spTgt spid="163844">
                                            <p:txEl>
                                              <p:pRg st="2" end="2"/>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63844">
                                            <p:txEl>
                                              <p:pRg st="3" end="3"/>
                                            </p:txEl>
                                          </p:spTgt>
                                        </p:tgtEl>
                                        <p:attrNameLst>
                                          <p:attrName>style.visibility</p:attrName>
                                        </p:attrNameLst>
                                      </p:cBhvr>
                                      <p:to>
                                        <p:strVal val="visible"/>
                                      </p:to>
                                    </p:set>
                                    <p:animEffect transition="in" filter="blinds(horizontal)">
                                      <p:cBhvr>
                                        <p:cTn id="41" dur="500"/>
                                        <p:tgtEl>
                                          <p:spTgt spid="1638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build="allAtOnce"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zh-CN" altLang="en-US" dirty="0">
                <a:ea typeface="宋体" pitchFamily="2" charset="-122"/>
              </a:rPr>
              <a:t>行输入</a:t>
            </a:r>
            <a:r>
              <a:rPr lang="en-US" altLang="zh-CN" dirty="0">
                <a:ea typeface="宋体" pitchFamily="2" charset="-122"/>
              </a:rPr>
              <a:t>/</a:t>
            </a:r>
            <a:r>
              <a:rPr lang="zh-CN" altLang="en-US" dirty="0">
                <a:ea typeface="宋体" pitchFamily="2" charset="-122"/>
              </a:rPr>
              <a:t>输出</a:t>
            </a:r>
            <a:r>
              <a:rPr lang="en-US" altLang="zh-CN" dirty="0">
                <a:ea typeface="宋体" pitchFamily="2" charset="-122"/>
              </a:rPr>
              <a:t>*</a:t>
            </a:r>
            <a:endParaRPr lang="zh-CN" altLang="en-US" dirty="0">
              <a:ea typeface="宋体" pitchFamily="2" charset="-122"/>
            </a:endParaRPr>
          </a:p>
        </p:txBody>
      </p:sp>
      <p:sp>
        <p:nvSpPr>
          <p:cNvPr id="20485" name="Rectangle 3"/>
          <p:cNvSpPr>
            <a:spLocks noGrp="1" noChangeArrowheads="1"/>
          </p:cNvSpPr>
          <p:nvPr>
            <p:ph idx="1"/>
          </p:nvPr>
        </p:nvSpPr>
        <p:spPr>
          <a:xfrm>
            <a:off x="911424" y="1412776"/>
            <a:ext cx="9793088" cy="4556125"/>
          </a:xfrm>
        </p:spPr>
        <p:txBody>
          <a:bodyPr/>
          <a:lstStyle/>
          <a:p>
            <a:pPr lvl="1">
              <a:buFont typeface="Wingdings" pitchFamily="2" charset="2"/>
              <a:buNone/>
            </a:pPr>
            <a:r>
              <a:rPr lang="en-US" altLang="zh-CN" sz="2000" b="1" dirty="0">
                <a:solidFill>
                  <a:srgbClr val="2B02A0"/>
                </a:solidFill>
                <a:ea typeface="宋体" pitchFamily="2" charset="-122"/>
              </a:rPr>
              <a:t>char  *</a:t>
            </a:r>
            <a:r>
              <a:rPr lang="en-US" altLang="zh-CN" sz="2000" b="1" dirty="0" err="1">
                <a:solidFill>
                  <a:srgbClr val="2B02A0"/>
                </a:solidFill>
                <a:ea typeface="宋体" pitchFamily="2" charset="-122"/>
              </a:rPr>
              <a:t>fgets</a:t>
            </a:r>
            <a:r>
              <a:rPr lang="en-US" altLang="zh-CN" sz="2000" b="1" dirty="0">
                <a:solidFill>
                  <a:srgbClr val="2B02A0"/>
                </a:solidFill>
                <a:ea typeface="宋体" pitchFamily="2" charset="-122"/>
              </a:rPr>
              <a:t>(char  s[ ],  </a:t>
            </a:r>
            <a:r>
              <a:rPr lang="en-US" altLang="zh-CN" sz="2000" b="1" dirty="0" err="1">
                <a:solidFill>
                  <a:srgbClr val="2B02A0"/>
                </a:solidFill>
                <a:ea typeface="宋体" pitchFamily="2" charset="-122"/>
              </a:rPr>
              <a:t>int</a:t>
            </a:r>
            <a:r>
              <a:rPr lang="en-US" altLang="zh-CN" sz="2000" b="1" dirty="0">
                <a:solidFill>
                  <a:srgbClr val="2B02A0"/>
                </a:solidFill>
                <a:ea typeface="宋体" pitchFamily="2" charset="-122"/>
              </a:rPr>
              <a:t>  n,  FILE  *</a:t>
            </a:r>
            <a:r>
              <a:rPr lang="en-US" altLang="zh-CN" sz="2000" b="1" dirty="0" err="1">
                <a:solidFill>
                  <a:srgbClr val="2B02A0"/>
                </a:solidFill>
                <a:ea typeface="宋体" pitchFamily="2" charset="-122"/>
              </a:rPr>
              <a:t>fp</a:t>
            </a:r>
            <a:r>
              <a:rPr lang="en-US" altLang="zh-CN" sz="2000" b="1" dirty="0">
                <a:solidFill>
                  <a:srgbClr val="2B02A0"/>
                </a:solidFill>
                <a:ea typeface="宋体" pitchFamily="2" charset="-122"/>
              </a:rPr>
              <a:t>)</a:t>
            </a:r>
          </a:p>
          <a:p>
            <a:pPr lvl="1">
              <a:buFont typeface="Wingdings" pitchFamily="2" charset="2"/>
              <a:buNone/>
            </a:pPr>
            <a:r>
              <a:rPr lang="zh-CN" altLang="en-US" sz="2000" dirty="0">
                <a:ea typeface="宋体" pitchFamily="2" charset="-122"/>
              </a:rPr>
              <a:t>从文件</a:t>
            </a:r>
            <a:r>
              <a:rPr lang="en-US" altLang="zh-CN" sz="2000" dirty="0" err="1">
                <a:ea typeface="宋体" pitchFamily="2" charset="-122"/>
              </a:rPr>
              <a:t>fp</a:t>
            </a:r>
            <a:r>
              <a:rPr lang="zh-CN" altLang="en-US" sz="2000" dirty="0">
                <a:ea typeface="宋体" pitchFamily="2" charset="-122"/>
              </a:rPr>
              <a:t>上最多读入</a:t>
            </a:r>
            <a:r>
              <a:rPr lang="en-US" altLang="zh-CN" sz="2000" dirty="0">
                <a:ea typeface="宋体" pitchFamily="2" charset="-122"/>
              </a:rPr>
              <a:t>n-1</a:t>
            </a:r>
            <a:r>
              <a:rPr lang="zh-CN" altLang="en-US" sz="2000" dirty="0">
                <a:ea typeface="宋体" pitchFamily="2" charset="-122"/>
              </a:rPr>
              <a:t>个字符，放入</a:t>
            </a:r>
            <a:r>
              <a:rPr lang="en-US" altLang="zh-CN" sz="2000" dirty="0">
                <a:ea typeface="宋体" pitchFamily="2" charset="-122"/>
              </a:rPr>
              <a:t>s </a:t>
            </a:r>
            <a:r>
              <a:rPr lang="zh-CN" altLang="en-US" sz="2000" dirty="0">
                <a:ea typeface="宋体" pitchFamily="2" charset="-122"/>
              </a:rPr>
              <a:t>字符数组中。返回</a:t>
            </a:r>
            <a:r>
              <a:rPr lang="en-US" altLang="zh-CN" sz="2000" dirty="0">
                <a:ea typeface="宋体" pitchFamily="2" charset="-122"/>
              </a:rPr>
              <a:t>s</a:t>
            </a:r>
            <a:r>
              <a:rPr lang="zh-CN" altLang="en-US" sz="2000" dirty="0">
                <a:ea typeface="宋体" pitchFamily="2" charset="-122"/>
              </a:rPr>
              <a:t>或</a:t>
            </a:r>
            <a:r>
              <a:rPr lang="en-US" altLang="zh-CN" sz="2000" dirty="0">
                <a:ea typeface="宋体" pitchFamily="2" charset="-122"/>
              </a:rPr>
              <a:t>NULL</a:t>
            </a:r>
            <a:r>
              <a:rPr lang="zh-CN" altLang="en-US" sz="2000" dirty="0">
                <a:ea typeface="宋体" pitchFamily="2" charset="-122"/>
              </a:rPr>
              <a:t>。</a:t>
            </a:r>
          </a:p>
          <a:p>
            <a:pPr lvl="1">
              <a:buFont typeface="Wingdings" pitchFamily="2" charset="2"/>
              <a:buNone/>
            </a:pPr>
            <a:r>
              <a:rPr lang="zh-CN" altLang="en-US" sz="2000" b="1" dirty="0">
                <a:solidFill>
                  <a:srgbClr val="2B02A0"/>
                </a:solidFill>
                <a:ea typeface="宋体" pitchFamily="2" charset="-122"/>
              </a:rPr>
              <a:t> </a:t>
            </a:r>
            <a:r>
              <a:rPr lang="en-US" altLang="zh-CN" sz="2000" b="1" dirty="0" err="1">
                <a:solidFill>
                  <a:srgbClr val="2B02A0"/>
                </a:solidFill>
                <a:ea typeface="宋体" pitchFamily="2" charset="-122"/>
              </a:rPr>
              <a:t>int</a:t>
            </a:r>
            <a:r>
              <a:rPr lang="en-US" altLang="zh-CN" sz="2000" b="1" dirty="0">
                <a:solidFill>
                  <a:srgbClr val="2B02A0"/>
                </a:solidFill>
                <a:ea typeface="宋体" pitchFamily="2" charset="-122"/>
              </a:rPr>
              <a:t> </a:t>
            </a:r>
            <a:r>
              <a:rPr lang="en-US" altLang="zh-CN" sz="2000" b="1" dirty="0" err="1">
                <a:solidFill>
                  <a:srgbClr val="2B02A0"/>
                </a:solidFill>
                <a:ea typeface="宋体" pitchFamily="2" charset="-122"/>
              </a:rPr>
              <a:t>fputs</a:t>
            </a:r>
            <a:r>
              <a:rPr lang="en-US" altLang="zh-CN" sz="2000" b="1" dirty="0">
                <a:solidFill>
                  <a:srgbClr val="2B02A0"/>
                </a:solidFill>
                <a:ea typeface="宋体" pitchFamily="2" charset="-122"/>
              </a:rPr>
              <a:t>( char  s[ ],  FILE  *</a:t>
            </a:r>
            <a:r>
              <a:rPr lang="en-US" altLang="zh-CN" sz="2000" b="1" dirty="0" err="1">
                <a:solidFill>
                  <a:srgbClr val="2B02A0"/>
                </a:solidFill>
                <a:ea typeface="宋体" pitchFamily="2" charset="-122"/>
              </a:rPr>
              <a:t>fp</a:t>
            </a:r>
            <a:r>
              <a:rPr lang="en-US" altLang="zh-CN" sz="2000" b="1" dirty="0">
                <a:solidFill>
                  <a:srgbClr val="2B02A0"/>
                </a:solidFill>
                <a:ea typeface="宋体" pitchFamily="2" charset="-122"/>
              </a:rPr>
              <a:t>)</a:t>
            </a:r>
          </a:p>
          <a:p>
            <a:pPr lvl="1">
              <a:buFont typeface="Wingdings" pitchFamily="2" charset="2"/>
              <a:buNone/>
            </a:pPr>
            <a:r>
              <a:rPr lang="zh-CN" altLang="en-US" sz="2000" dirty="0">
                <a:ea typeface="宋体" pitchFamily="2" charset="-122"/>
              </a:rPr>
              <a:t>把字符串</a:t>
            </a:r>
            <a:r>
              <a:rPr lang="en-US" altLang="zh-CN" sz="2000" dirty="0">
                <a:ea typeface="宋体" pitchFamily="2" charset="-122"/>
              </a:rPr>
              <a:t>s</a:t>
            </a:r>
            <a:r>
              <a:rPr lang="zh-CN" altLang="en-US" sz="2000" dirty="0">
                <a:ea typeface="宋体" pitchFamily="2" charset="-122"/>
              </a:rPr>
              <a:t>（不一定含</a:t>
            </a:r>
            <a:r>
              <a:rPr lang="en-US" altLang="zh-CN" sz="2000" dirty="0">
                <a:ea typeface="宋体" pitchFamily="2" charset="-122"/>
              </a:rPr>
              <a:t>\n</a:t>
            </a:r>
            <a:r>
              <a:rPr lang="zh-CN" altLang="en-US" sz="2000" dirty="0">
                <a:ea typeface="宋体" pitchFamily="2" charset="-122"/>
              </a:rPr>
              <a:t>）写入文件</a:t>
            </a:r>
            <a:r>
              <a:rPr lang="en-US" altLang="zh-CN" sz="2000" dirty="0" err="1">
                <a:ea typeface="宋体" pitchFamily="2" charset="-122"/>
              </a:rPr>
              <a:t>fp</a:t>
            </a:r>
            <a:r>
              <a:rPr lang="zh-CN" altLang="en-US" sz="2000" dirty="0">
                <a:ea typeface="宋体" pitchFamily="2" charset="-122"/>
              </a:rPr>
              <a:t>中。返回非负数或</a:t>
            </a:r>
            <a:r>
              <a:rPr lang="en-US" altLang="zh-CN" sz="2000" dirty="0">
                <a:ea typeface="宋体" pitchFamily="2" charset="-122"/>
              </a:rPr>
              <a:t>EOF</a:t>
            </a:r>
            <a:r>
              <a:rPr lang="zh-CN" altLang="en-US" sz="2000" dirty="0">
                <a:ea typeface="宋体" pitchFamily="2" charset="-122"/>
              </a:rPr>
              <a:t>。</a:t>
            </a:r>
          </a:p>
          <a:p>
            <a:pPr lvl="1">
              <a:buFont typeface="Wingdings" pitchFamily="2" charset="2"/>
              <a:buNone/>
            </a:pPr>
            <a:r>
              <a:rPr lang="zh-CN" altLang="en-US" sz="2000" dirty="0">
                <a:ea typeface="宋体" pitchFamily="2" charset="-122"/>
              </a:rPr>
              <a:t> </a:t>
            </a:r>
          </a:p>
          <a:p>
            <a:pPr lvl="1"/>
            <a:r>
              <a:rPr lang="zh-CN" altLang="en-US" sz="2000" dirty="0">
                <a:ea typeface="宋体" pitchFamily="2" charset="-122"/>
              </a:rPr>
              <a:t> </a:t>
            </a:r>
            <a:r>
              <a:rPr lang="en-US" altLang="zh-CN" sz="2000" dirty="0" err="1">
                <a:ea typeface="宋体" pitchFamily="2" charset="-122"/>
              </a:rPr>
              <a:t>fgets</a:t>
            </a:r>
            <a:r>
              <a:rPr lang="zh-CN" altLang="en-US" sz="2000" dirty="0">
                <a:ea typeface="宋体" pitchFamily="2" charset="-122"/>
              </a:rPr>
              <a:t>在</a:t>
            </a:r>
            <a:r>
              <a:rPr lang="en-US" altLang="zh-CN" sz="2000" dirty="0">
                <a:ea typeface="宋体" pitchFamily="2" charset="-122"/>
              </a:rPr>
              <a:t>s</a:t>
            </a:r>
            <a:r>
              <a:rPr lang="zh-CN" altLang="en-US" sz="2000" dirty="0">
                <a:ea typeface="宋体" pitchFamily="2" charset="-122"/>
              </a:rPr>
              <a:t>最后加换行字符（与</a:t>
            </a:r>
            <a:r>
              <a:rPr lang="en-US" altLang="zh-CN" sz="2000" dirty="0">
                <a:ea typeface="宋体" pitchFamily="2" charset="-122"/>
              </a:rPr>
              <a:t>gets</a:t>
            </a:r>
            <a:r>
              <a:rPr lang="zh-CN" altLang="en-US" sz="2000" dirty="0">
                <a:ea typeface="宋体" pitchFamily="2" charset="-122"/>
              </a:rPr>
              <a:t>不同），即</a:t>
            </a:r>
            <a:r>
              <a:rPr lang="en-US" altLang="zh-CN" sz="2000" dirty="0">
                <a:ea typeface="宋体" pitchFamily="2" charset="-122"/>
              </a:rPr>
              <a:t>’\n’</a:t>
            </a:r>
            <a:r>
              <a:rPr lang="zh-CN" altLang="en-US" sz="2000" dirty="0">
                <a:ea typeface="宋体" pitchFamily="2" charset="-122"/>
              </a:rPr>
              <a:t>作为一行的内容读入；</a:t>
            </a:r>
          </a:p>
          <a:p>
            <a:pPr lvl="1"/>
            <a:r>
              <a:rPr lang="zh-CN" altLang="en-US" sz="2000" dirty="0">
                <a:ea typeface="宋体" pitchFamily="2" charset="-122"/>
              </a:rPr>
              <a:t> </a:t>
            </a:r>
            <a:r>
              <a:rPr lang="en-US" altLang="zh-CN" sz="2000" dirty="0" err="1">
                <a:ea typeface="宋体" pitchFamily="2" charset="-122"/>
              </a:rPr>
              <a:t>fputs</a:t>
            </a:r>
            <a:r>
              <a:rPr lang="zh-CN" altLang="en-US" sz="2000" dirty="0">
                <a:ea typeface="宋体" pitchFamily="2" charset="-122"/>
              </a:rPr>
              <a:t>不在输出后加换行字符（与</a:t>
            </a:r>
            <a:r>
              <a:rPr lang="en-US" altLang="zh-CN" sz="2000" dirty="0">
                <a:ea typeface="宋体" pitchFamily="2" charset="-122"/>
              </a:rPr>
              <a:t>puts</a:t>
            </a:r>
            <a:r>
              <a:rPr lang="zh-CN" altLang="en-US" sz="2000" dirty="0">
                <a:ea typeface="宋体" pitchFamily="2" charset="-122"/>
              </a:rPr>
              <a:t>不同）；</a:t>
            </a:r>
          </a:p>
          <a:p>
            <a:pPr lvl="1"/>
            <a:r>
              <a:rPr lang="zh-CN" altLang="en-US" sz="2000" dirty="0">
                <a:ea typeface="宋体" pitchFamily="2" charset="-122"/>
              </a:rPr>
              <a:t> </a:t>
            </a:r>
            <a:r>
              <a:rPr lang="en-US" altLang="zh-CN" sz="2000" dirty="0" err="1">
                <a:ea typeface="宋体" pitchFamily="2" charset="-122"/>
              </a:rPr>
              <a:t>fgets</a:t>
            </a:r>
            <a:r>
              <a:rPr lang="zh-CN" altLang="en-US" sz="2000" dirty="0">
                <a:ea typeface="宋体" pitchFamily="2" charset="-122"/>
              </a:rPr>
              <a:t>能设置输入字符的最大个数，因此，相比函数</a:t>
            </a:r>
            <a:r>
              <a:rPr lang="en-US" altLang="zh-CN" sz="2000" dirty="0">
                <a:ea typeface="宋体" pitchFamily="2" charset="-122"/>
              </a:rPr>
              <a:t>gets</a:t>
            </a:r>
            <a:r>
              <a:rPr lang="zh-CN" altLang="en-US" sz="2000" dirty="0">
                <a:ea typeface="宋体" pitchFamily="2" charset="-122"/>
              </a:rPr>
              <a:t>，它更安全。</a:t>
            </a:r>
            <a:endParaRPr lang="en-US" altLang="zh-CN" sz="2000" dirty="0">
              <a:ea typeface="宋体" pitchFamily="2" charset="-122"/>
            </a:endParaRPr>
          </a:p>
          <a:p>
            <a:pPr lvl="1">
              <a:buNone/>
            </a:pPr>
            <a:r>
              <a:rPr lang="en-US" altLang="zh-CN" sz="2000" dirty="0">
                <a:solidFill>
                  <a:schemeClr val="tx1">
                    <a:lumMod val="65000"/>
                    <a:lumOff val="35000"/>
                  </a:schemeClr>
                </a:solidFill>
              </a:rPr>
              <a:t>      </a:t>
            </a:r>
            <a:r>
              <a:rPr lang="zh-CN" altLang="en-US" sz="2000" dirty="0">
                <a:solidFill>
                  <a:schemeClr val="tx1">
                    <a:lumMod val="65000"/>
                    <a:lumOff val="35000"/>
                  </a:schemeClr>
                </a:solidFill>
              </a:rPr>
              <a:t>注：某些编译器提示</a:t>
            </a:r>
            <a:r>
              <a:rPr lang="en-US" altLang="zh-CN" sz="2000" dirty="0">
                <a:solidFill>
                  <a:schemeClr val="tx1">
                    <a:lumMod val="65000"/>
                    <a:lumOff val="35000"/>
                  </a:schemeClr>
                </a:solidFill>
              </a:rPr>
              <a:t>gets</a:t>
            </a:r>
            <a:r>
              <a:rPr lang="zh-CN" altLang="en-US" sz="2000" dirty="0">
                <a:solidFill>
                  <a:schemeClr val="tx1">
                    <a:lumMod val="65000"/>
                    <a:lumOff val="35000"/>
                  </a:schemeClr>
                </a:solidFill>
              </a:rPr>
              <a:t>是一个不安全的函数。</a:t>
            </a:r>
            <a:endParaRPr lang="en-US" altLang="zh-CN" sz="2000" dirty="0">
              <a:solidFill>
                <a:schemeClr val="tx1">
                  <a:lumMod val="65000"/>
                  <a:lumOff val="35000"/>
                </a:schemeClr>
              </a:solidFill>
            </a:endParaRPr>
          </a:p>
        </p:txBody>
      </p:sp>
      <p:sp>
        <p:nvSpPr>
          <p:cNvPr id="20482" name="页脚占位符 3"/>
          <p:cNvSpPr>
            <a:spLocks noGrp="1"/>
          </p:cNvSpPr>
          <p:nvPr>
            <p:ph type="ftr" sz="quarter" idx="11"/>
          </p:nvPr>
        </p:nvSpPr>
        <p:spPr>
          <a:noFill/>
        </p:spPr>
        <p:txBody>
          <a:bodyPr/>
          <a:lstStyle/>
          <a:p>
            <a:r>
              <a:rPr lang="en-US" altLang="zh-CN"/>
              <a:t>高级程序设计</a:t>
            </a:r>
          </a:p>
        </p:txBody>
      </p:sp>
      <p:sp>
        <p:nvSpPr>
          <p:cNvPr id="20483" name="灯片编号占位符 4"/>
          <p:cNvSpPr>
            <a:spLocks noGrp="1"/>
          </p:cNvSpPr>
          <p:nvPr>
            <p:ph type="sldNum" sz="quarter" idx="12"/>
          </p:nvPr>
        </p:nvSpPr>
        <p:spPr>
          <a:noFill/>
        </p:spPr>
        <p:txBody>
          <a:bodyPr/>
          <a:lstStyle/>
          <a:p>
            <a:fld id="{76F038D0-8CCD-46DC-B499-D6554080222D}" type="slidenum">
              <a:rPr lang="en-US" altLang="zh-CN" smtClean="0"/>
              <a:pPr/>
              <a:t>25</a:t>
            </a:fld>
            <a:endParaRPr lang="en-US" altLang="zh-CN"/>
          </a:p>
        </p:txBody>
      </p:sp>
      <p:sp>
        <p:nvSpPr>
          <p:cNvPr id="6" name="TextBox 5"/>
          <p:cNvSpPr txBox="1"/>
          <p:nvPr/>
        </p:nvSpPr>
        <p:spPr>
          <a:xfrm>
            <a:off x="2855640" y="5661248"/>
            <a:ext cx="6552728" cy="40011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itchFamily="49" charset="-122"/>
                <a:ea typeface="楷体" pitchFamily="49" charset="-122"/>
              </a:rPr>
              <a:t>建议：</a:t>
            </a:r>
            <a:r>
              <a:rPr lang="zh-CN" altLang="en-US" b="0" dirty="0">
                <a:solidFill>
                  <a:srgbClr val="0000CC"/>
                </a:solidFill>
                <a:latin typeface="楷体" pitchFamily="49" charset="-122"/>
                <a:ea typeface="楷体" pitchFamily="49" charset="-122"/>
              </a:rPr>
              <a:t>在调用</a:t>
            </a:r>
            <a:r>
              <a:rPr lang="en-US" altLang="zh-CN" b="0" dirty="0" err="1">
                <a:solidFill>
                  <a:srgbClr val="0000CC"/>
                </a:solidFill>
                <a:latin typeface="楷体" pitchFamily="49" charset="-122"/>
                <a:ea typeface="楷体" pitchFamily="49" charset="-122"/>
              </a:rPr>
              <a:t>fgets</a:t>
            </a:r>
            <a:r>
              <a:rPr lang="zh-CN" altLang="en-US" b="0" dirty="0">
                <a:solidFill>
                  <a:srgbClr val="0000CC"/>
                </a:solidFill>
                <a:latin typeface="楷体" pitchFamily="49" charset="-122"/>
                <a:ea typeface="楷体" pitchFamily="49" charset="-122"/>
              </a:rPr>
              <a:t>时，</a:t>
            </a:r>
            <a:r>
              <a:rPr lang="en-US" altLang="zh-CN" b="0" dirty="0">
                <a:solidFill>
                  <a:srgbClr val="0000CC"/>
                </a:solidFill>
                <a:latin typeface="楷体" pitchFamily="49" charset="-122"/>
                <a:ea typeface="楷体" pitchFamily="49" charset="-122"/>
              </a:rPr>
              <a:t>n</a:t>
            </a:r>
            <a:r>
              <a:rPr lang="zh-CN" altLang="en-US" b="0" dirty="0">
                <a:solidFill>
                  <a:srgbClr val="0000CC"/>
                </a:solidFill>
                <a:latin typeface="楷体" pitchFamily="49" charset="-122"/>
                <a:ea typeface="楷体" pitchFamily="49" charset="-122"/>
              </a:rPr>
              <a:t>的值通常为字符串</a:t>
            </a:r>
            <a:r>
              <a:rPr lang="en-US" altLang="zh-CN" b="0" dirty="0">
                <a:solidFill>
                  <a:srgbClr val="0000CC"/>
                </a:solidFill>
                <a:latin typeface="楷体" pitchFamily="49" charset="-122"/>
                <a:ea typeface="楷体" pitchFamily="49" charset="-122"/>
              </a:rPr>
              <a:t>s</a:t>
            </a:r>
            <a:r>
              <a:rPr lang="zh-CN" altLang="en-US" b="0" dirty="0">
                <a:solidFill>
                  <a:srgbClr val="0000CC"/>
                </a:solidFill>
                <a:latin typeface="楷体" pitchFamily="49" charset="-122"/>
                <a:ea typeface="楷体" pitchFamily="49" charset="-122"/>
              </a:rPr>
              <a:t>的长度！</a:t>
            </a:r>
            <a:endParaRPr lang="zh-CN" altLang="en-US" dirty="0">
              <a:solidFill>
                <a:srgbClr val="0000CC"/>
              </a:solidFill>
              <a:latin typeface="楷体" pitchFamily="49" charset="-122"/>
              <a:ea typeface="楷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：代码实现</a:t>
            </a:r>
          </a:p>
        </p:txBody>
      </p:sp>
      <p:sp>
        <p:nvSpPr>
          <p:cNvPr id="160771" name="Text Box 3"/>
          <p:cNvSpPr>
            <a:spLocks noGrp="1" noChangeArrowheads="1"/>
          </p:cNvSpPr>
          <p:nvPr>
            <p:ph type="body" sz="half" idx="1"/>
          </p:nvPr>
        </p:nvSpPr>
        <p:spPr>
          <a:xfrm>
            <a:off x="1063883" y="1184510"/>
            <a:ext cx="3698875" cy="5040313"/>
          </a:xfrm>
          <a:noFill/>
        </p:spPr>
        <p:txBody>
          <a:bodyPr/>
          <a:lstStyle/>
          <a:p>
            <a:pPr>
              <a:lnSpc>
                <a:spcPct val="70000"/>
              </a:lnSpc>
              <a:buFont typeface="Wingdings" pitchFamily="2" charset="2"/>
              <a:buNone/>
            </a:pPr>
            <a:r>
              <a:rPr lang="en-US" altLang="zh-CN" sz="1400" b="0" dirty="0">
                <a:ea typeface="宋体" pitchFamily="2" charset="-122"/>
              </a:rPr>
              <a:t>#include &lt;</a:t>
            </a:r>
            <a:r>
              <a:rPr lang="en-US" altLang="zh-CN" sz="1400" b="0" dirty="0" err="1">
                <a:ea typeface="宋体" pitchFamily="2" charset="-122"/>
              </a:rPr>
              <a:t>stdio.h</a:t>
            </a:r>
            <a:r>
              <a:rPr lang="en-US" altLang="zh-CN" sz="1400" b="0" dirty="0">
                <a:ea typeface="宋体" pitchFamily="2" charset="-122"/>
              </a:rPr>
              <a:t>&gt;</a:t>
            </a:r>
          </a:p>
          <a:p>
            <a:pPr>
              <a:lnSpc>
                <a:spcPct val="70000"/>
              </a:lnSpc>
              <a:buFont typeface="Wingdings" pitchFamily="2" charset="2"/>
              <a:buNone/>
            </a:pPr>
            <a:r>
              <a:rPr lang="en-US" altLang="zh-CN" sz="1400" b="0" dirty="0">
                <a:ea typeface="宋体" pitchFamily="2" charset="-122"/>
              </a:rPr>
              <a:t>#define MAXLINE  1024</a:t>
            </a:r>
          </a:p>
          <a:p>
            <a:pPr>
              <a:lnSpc>
                <a:spcPct val="70000"/>
              </a:lnSpc>
              <a:buFont typeface="Wingdings" pitchFamily="2" charset="2"/>
              <a:buNone/>
            </a:pPr>
            <a:r>
              <a:rPr lang="en-US" altLang="zh-CN" sz="1400" b="0" dirty="0" err="1">
                <a:ea typeface="宋体" pitchFamily="2" charset="-122"/>
              </a:rPr>
              <a:t>int</a:t>
            </a:r>
            <a:r>
              <a:rPr lang="en-US" altLang="zh-CN" sz="1400" b="0" dirty="0">
                <a:ea typeface="宋体" pitchFamily="2" charset="-122"/>
              </a:rPr>
              <a:t> index(char s[ ], char t[ ]);</a:t>
            </a:r>
          </a:p>
          <a:p>
            <a:pPr>
              <a:lnSpc>
                <a:spcPct val="70000"/>
              </a:lnSpc>
              <a:buFont typeface="Wingdings" pitchFamily="2" charset="2"/>
              <a:buNone/>
            </a:pPr>
            <a:r>
              <a:rPr lang="en-US" altLang="zh-CN" sz="1400" b="0" dirty="0" err="1">
                <a:ea typeface="宋体" pitchFamily="2" charset="-122"/>
              </a:rPr>
              <a:t>int</a:t>
            </a:r>
            <a:r>
              <a:rPr lang="en-US" altLang="zh-CN" sz="1400" b="0" dirty="0">
                <a:ea typeface="宋体" pitchFamily="2" charset="-122"/>
              </a:rPr>
              <a:t> main( )</a:t>
            </a:r>
          </a:p>
          <a:p>
            <a:pPr>
              <a:lnSpc>
                <a:spcPct val="70000"/>
              </a:lnSpc>
              <a:buFont typeface="Wingdings" pitchFamily="2" charset="2"/>
              <a:buNone/>
            </a:pP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char filename[64], s[81], line[MAXLINE];</a:t>
            </a:r>
          </a:p>
          <a:p>
            <a:pPr>
              <a:lnSpc>
                <a:spcPct val="70000"/>
              </a:lnSpc>
              <a:buFont typeface="Wingdings" pitchFamily="2" charset="2"/>
              <a:buNone/>
            </a:pPr>
            <a:r>
              <a:rPr lang="en-US" altLang="zh-CN" sz="1400" b="0" dirty="0">
                <a:ea typeface="宋体" pitchFamily="2" charset="-122"/>
              </a:rPr>
              <a:t>       FILE *</a:t>
            </a:r>
            <a:r>
              <a:rPr lang="en-US" altLang="zh-CN" sz="1400" b="0" dirty="0" err="1">
                <a:ea typeface="宋体" pitchFamily="2" charset="-122"/>
              </a:rPr>
              <a:t>fp</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scanf</a:t>
            </a:r>
            <a:r>
              <a:rPr lang="en-US" altLang="zh-CN" sz="1400" b="0" dirty="0">
                <a:ea typeface="宋体" pitchFamily="2" charset="-122"/>
              </a:rPr>
              <a:t>("%s", filename);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scanf</a:t>
            </a:r>
            <a:r>
              <a:rPr lang="en-US" altLang="zh-CN" sz="1400" b="0" dirty="0">
                <a:ea typeface="宋体" pitchFamily="2" charset="-122"/>
              </a:rPr>
              <a:t>("%s", s);</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fp</a:t>
            </a:r>
            <a:r>
              <a:rPr lang="en-US" altLang="zh-CN" sz="1400" b="0" dirty="0">
                <a:ea typeface="宋体" pitchFamily="2" charset="-122"/>
              </a:rPr>
              <a:t> = </a:t>
            </a:r>
            <a:r>
              <a:rPr lang="en-US" altLang="zh-CN" sz="1400" b="0" dirty="0" err="1">
                <a:ea typeface="宋体" pitchFamily="2" charset="-122"/>
              </a:rPr>
              <a:t>fopen</a:t>
            </a:r>
            <a:r>
              <a:rPr lang="en-US" altLang="zh-CN" sz="1400" b="0" dirty="0">
                <a:ea typeface="宋体" pitchFamily="2" charset="-122"/>
              </a:rPr>
              <a:t>(filename, "r")) == NULL){</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("Can't open file %s!\n", filename);</a:t>
            </a:r>
          </a:p>
          <a:p>
            <a:pPr>
              <a:lnSpc>
                <a:spcPct val="70000"/>
              </a:lnSpc>
              <a:buFont typeface="Wingdings" pitchFamily="2" charset="2"/>
              <a:buNone/>
            </a:pPr>
            <a:r>
              <a:rPr lang="en-US" altLang="zh-CN" sz="1400" b="0" dirty="0">
                <a:ea typeface="宋体" pitchFamily="2" charset="-122"/>
              </a:rPr>
              <a:t>	      return 1;</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while(</a:t>
            </a:r>
            <a:r>
              <a:rPr lang="en-US" altLang="zh-CN" sz="1400" b="0" dirty="0" err="1">
                <a:ea typeface="宋体" pitchFamily="2" charset="-122"/>
              </a:rPr>
              <a:t>fgets</a:t>
            </a:r>
            <a:r>
              <a:rPr lang="en-US" altLang="zh-CN" sz="1400" b="0" dirty="0">
                <a:ea typeface="宋体" pitchFamily="2" charset="-122"/>
              </a:rPr>
              <a:t>(line, MAXLINE-1, </a:t>
            </a:r>
            <a:r>
              <a:rPr lang="en-US" altLang="zh-CN" sz="1400" b="0" dirty="0" err="1">
                <a:ea typeface="宋体" pitchFamily="2" charset="-122"/>
              </a:rPr>
              <a:t>fp</a:t>
            </a:r>
            <a:r>
              <a:rPr lang="en-US" altLang="zh-CN" sz="1400" b="0" dirty="0">
                <a:ea typeface="宋体" pitchFamily="2" charset="-122"/>
              </a:rPr>
              <a:t>) != NULL)</a:t>
            </a:r>
          </a:p>
          <a:p>
            <a:pPr>
              <a:lnSpc>
                <a:spcPct val="70000"/>
              </a:lnSpc>
              <a:buFont typeface="Wingdings" pitchFamily="2" charset="2"/>
              <a:buNone/>
            </a:pPr>
            <a:r>
              <a:rPr lang="en-US" altLang="zh-CN" sz="1400" b="0" dirty="0">
                <a:ea typeface="宋体" pitchFamily="2" charset="-122"/>
              </a:rPr>
              <a:t>            if(index(line, s) &gt;= 0)</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("%s", line);</a:t>
            </a:r>
          </a:p>
          <a:p>
            <a:pPr>
              <a:lnSpc>
                <a:spcPct val="70000"/>
              </a:lnSpc>
              <a:buFont typeface="Wingdings" pitchFamily="2" charset="2"/>
              <a:buNone/>
            </a:pPr>
            <a:r>
              <a:rPr lang="en-US" altLang="zh-CN" sz="1400" b="0" dirty="0">
                <a:ea typeface="宋体" pitchFamily="2" charset="-122"/>
              </a:rPr>
              <a:t>       return 0;</a:t>
            </a:r>
          </a:p>
          <a:p>
            <a:pPr>
              <a:lnSpc>
                <a:spcPct val="70000"/>
              </a:lnSpc>
              <a:buFont typeface="Wingdings" pitchFamily="2" charset="2"/>
              <a:buNone/>
            </a:pPr>
            <a:r>
              <a:rPr lang="en-US" altLang="zh-CN" sz="1400" b="0" dirty="0">
                <a:ea typeface="宋体" pitchFamily="2" charset="-122"/>
              </a:rPr>
              <a:t>}</a:t>
            </a:r>
          </a:p>
        </p:txBody>
      </p:sp>
      <p:sp>
        <p:nvSpPr>
          <p:cNvPr id="10242" name="页脚占位符 4"/>
          <p:cNvSpPr>
            <a:spLocks noGrp="1"/>
          </p:cNvSpPr>
          <p:nvPr>
            <p:ph type="ftr" sz="quarter" idx="4294967295"/>
          </p:nvPr>
        </p:nvSpPr>
        <p:spPr>
          <a:xfrm>
            <a:off x="4038600" y="6356350"/>
            <a:ext cx="4114800" cy="365125"/>
          </a:xfrm>
          <a:noFill/>
        </p:spPr>
        <p:txBody>
          <a:bodyPr/>
          <a:lstStyle/>
          <a:p>
            <a:r>
              <a:rPr lang="en-US" altLang="zh-CN"/>
              <a:t>第四讲：程序设计方法-模块化与算法设计</a:t>
            </a:r>
          </a:p>
        </p:txBody>
      </p:sp>
      <p:sp>
        <p:nvSpPr>
          <p:cNvPr id="10243" name="灯片编号占位符 5"/>
          <p:cNvSpPr>
            <a:spLocks noGrp="1"/>
          </p:cNvSpPr>
          <p:nvPr>
            <p:ph type="sldNum" sz="quarter" idx="11"/>
          </p:nvPr>
        </p:nvSpPr>
        <p:spPr>
          <a:xfrm>
            <a:off x="8610600" y="6356350"/>
            <a:ext cx="2743200" cy="365125"/>
          </a:xfrm>
          <a:noFill/>
        </p:spPr>
        <p:txBody>
          <a:bodyPr/>
          <a:lstStyle/>
          <a:p>
            <a:fld id="{57371B00-D07F-4F81-92BF-EF0D5C303608}" type="slidenum">
              <a:rPr lang="en-US" altLang="zh-CN" smtClean="0"/>
              <a:pPr/>
              <a:t>26</a:t>
            </a:fld>
            <a:endParaRPr lang="en-US" altLang="zh-CN"/>
          </a:p>
        </p:txBody>
      </p:sp>
      <p:sp>
        <p:nvSpPr>
          <p:cNvPr id="160772" name="Text Box 4"/>
          <p:cNvSpPr txBox="1">
            <a:spLocks noChangeArrowheads="1"/>
          </p:cNvSpPr>
          <p:nvPr/>
        </p:nvSpPr>
        <p:spPr bwMode="auto">
          <a:xfrm>
            <a:off x="5807968" y="1340768"/>
            <a:ext cx="4500562" cy="3539430"/>
          </a:xfrm>
          <a:prstGeom prst="rect">
            <a:avLst/>
          </a:prstGeom>
          <a:noFill/>
          <a:ln w="12700" cap="sq">
            <a:noFill/>
            <a:miter lim="800000"/>
            <a:headEnd type="none" w="sm" len="sm"/>
            <a:tailEnd type="none" w="sm" len="sm"/>
          </a:ln>
        </p:spPr>
        <p:txBody>
          <a:bodyPr>
            <a:spAutoFit/>
          </a:bodyPr>
          <a:lstStyle/>
          <a:p>
            <a:pPr algn="just">
              <a:spcBef>
                <a:spcPct val="50000"/>
              </a:spcBef>
            </a:pPr>
            <a:r>
              <a:rPr lang="en-US" altLang="zh-CN" sz="1400" b="0" dirty="0" err="1">
                <a:latin typeface="Times New Roman" pitchFamily="18" charset="0"/>
              </a:rPr>
              <a:t>int</a:t>
            </a:r>
            <a:r>
              <a:rPr lang="en-US" altLang="zh-CN" sz="1400" b="0" dirty="0">
                <a:latin typeface="Times New Roman" pitchFamily="18" charset="0"/>
              </a:rPr>
              <a:t> index(char s[ ], char t[ ])</a:t>
            </a:r>
          </a:p>
          <a:p>
            <a:pPr algn="just">
              <a:spcBef>
                <a:spcPct val="50000"/>
              </a:spcBef>
            </a:pPr>
            <a:r>
              <a:rPr lang="en-US" altLang="zh-CN" sz="1400" b="0" dirty="0">
                <a:latin typeface="Times New Roman" pitchFamily="18" charset="0"/>
              </a:rPr>
              <a:t>{</a:t>
            </a:r>
          </a:p>
          <a:p>
            <a:pPr lvl="1" algn="just">
              <a:spcBef>
                <a:spcPct val="50000"/>
              </a:spcBef>
            </a:pPr>
            <a:r>
              <a:rPr lang="en-US" altLang="zh-CN" sz="1400" b="0" dirty="0" err="1">
                <a:latin typeface="Times New Roman" pitchFamily="18" charset="0"/>
              </a:rPr>
              <a:t>int</a:t>
            </a:r>
            <a:r>
              <a:rPr lang="en-US" altLang="zh-CN" sz="1400" b="0" dirty="0">
                <a:latin typeface="Times New Roman" pitchFamily="18" charset="0"/>
              </a:rPr>
              <a:t> </a:t>
            </a:r>
            <a:r>
              <a:rPr lang="en-US" altLang="zh-CN" sz="1400" b="0" dirty="0" err="1">
                <a:latin typeface="Times New Roman" pitchFamily="18" charset="0"/>
              </a:rPr>
              <a:t>i</a:t>
            </a:r>
            <a:r>
              <a:rPr lang="en-US" altLang="zh-CN" sz="1400" b="0" dirty="0">
                <a:latin typeface="Times New Roman" pitchFamily="18" charset="0"/>
              </a:rPr>
              <a:t>, j, k;</a:t>
            </a:r>
          </a:p>
          <a:p>
            <a:pPr lvl="1" algn="just">
              <a:spcBef>
                <a:spcPct val="50000"/>
              </a:spcBef>
            </a:pPr>
            <a:r>
              <a:rPr lang="en-US" altLang="zh-CN" sz="1400" b="0" dirty="0">
                <a:latin typeface="Times New Roman" pitchFamily="18" charset="0"/>
              </a:rPr>
              <a:t>for(</a:t>
            </a:r>
            <a:r>
              <a:rPr lang="en-US" altLang="zh-CN" sz="1400" b="0" dirty="0" err="1">
                <a:latin typeface="Times New Roman" pitchFamily="18" charset="0"/>
              </a:rPr>
              <a:t>i</a:t>
            </a:r>
            <a:r>
              <a:rPr lang="en-US" altLang="zh-CN" sz="1400" b="0" dirty="0">
                <a:latin typeface="Times New Roman" pitchFamily="18" charset="0"/>
              </a:rPr>
              <a:t> =0; s[</a:t>
            </a:r>
            <a:r>
              <a:rPr lang="en-US" altLang="zh-CN" sz="1400" b="0" dirty="0" err="1">
                <a:latin typeface="Times New Roman" pitchFamily="18" charset="0"/>
              </a:rPr>
              <a:t>i</a:t>
            </a:r>
            <a:r>
              <a:rPr lang="en-US" altLang="zh-CN" sz="1400" b="0" dirty="0">
                <a:latin typeface="Times New Roman" pitchFamily="18" charset="0"/>
              </a:rPr>
              <a:t>] != ‘\0’; </a:t>
            </a:r>
            <a:r>
              <a:rPr lang="en-US" altLang="zh-CN" sz="1400" b="0" dirty="0" err="1">
                <a:latin typeface="Times New Roman" pitchFamily="18" charset="0"/>
              </a:rPr>
              <a:t>i</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for(j=</a:t>
            </a:r>
            <a:r>
              <a:rPr lang="en-US" altLang="zh-CN" sz="1400" b="0" dirty="0" err="1">
                <a:latin typeface="Times New Roman" pitchFamily="18" charset="0"/>
              </a:rPr>
              <a:t>i,k</a:t>
            </a:r>
            <a:r>
              <a:rPr lang="en-US" altLang="zh-CN" sz="1400" b="0" dirty="0">
                <a:latin typeface="Times New Roman" pitchFamily="18" charset="0"/>
              </a:rPr>
              <a:t>=0;t[k]!=‘\0’&amp;&amp;s[j]==t[k]; j++,k++)</a:t>
            </a:r>
          </a:p>
          <a:p>
            <a:pPr lvl="3" algn="just">
              <a:spcBef>
                <a:spcPct val="50000"/>
              </a:spcBef>
            </a:pP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if(t[k] == ‘\0’)</a:t>
            </a:r>
          </a:p>
          <a:p>
            <a:pPr lvl="3" algn="just">
              <a:spcBef>
                <a:spcPct val="50000"/>
              </a:spcBef>
            </a:pPr>
            <a:r>
              <a:rPr lang="en-US" altLang="zh-CN" sz="1400" b="0" dirty="0">
                <a:latin typeface="Times New Roman" pitchFamily="18" charset="0"/>
              </a:rPr>
              <a:t>return ( </a:t>
            </a:r>
            <a:r>
              <a:rPr lang="en-US" altLang="zh-CN" sz="1400" b="0" dirty="0" err="1">
                <a:latin typeface="Times New Roman" pitchFamily="18" charset="0"/>
              </a:rPr>
              <a:t>i</a:t>
            </a: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return ( -1);</a:t>
            </a:r>
          </a:p>
          <a:p>
            <a:pPr algn="just">
              <a:spcBef>
                <a:spcPct val="50000"/>
              </a:spcBef>
            </a:pPr>
            <a:r>
              <a:rPr lang="en-US" altLang="zh-CN" sz="1400" b="0" dirty="0">
                <a:latin typeface="Times New Roman" pitchFamily="18" charset="0"/>
              </a:rPr>
              <a:t>}</a:t>
            </a:r>
          </a:p>
        </p:txBody>
      </p:sp>
      <p:sp>
        <p:nvSpPr>
          <p:cNvPr id="160774" name="AutoShape 6"/>
          <p:cNvSpPr>
            <a:spLocks noChangeArrowheads="1"/>
          </p:cNvSpPr>
          <p:nvPr/>
        </p:nvSpPr>
        <p:spPr bwMode="auto">
          <a:xfrm>
            <a:off x="3647728" y="0"/>
            <a:ext cx="2881312" cy="1196752"/>
          </a:xfrm>
          <a:prstGeom prst="wedgeRoundRectCallout">
            <a:avLst>
              <a:gd name="adj1" fmla="val -63055"/>
              <a:gd name="adj2" fmla="val 194560"/>
              <a:gd name="adj3" fmla="val 16667"/>
            </a:avLst>
          </a:prstGeom>
          <a:solidFill>
            <a:schemeClr val="accent1"/>
          </a:solidFill>
          <a:ln w="9525">
            <a:solidFill>
              <a:schemeClr val="tx1"/>
            </a:solidFill>
            <a:miter lim="800000"/>
            <a:headEnd/>
            <a:tailEnd/>
          </a:ln>
        </p:spPr>
        <p:txBody>
          <a:bodyPr/>
          <a:lstStyle/>
          <a:p>
            <a:r>
              <a:rPr lang="zh-CN" altLang="en-US" sz="1400" b="0" dirty="0"/>
              <a:t>使用</a:t>
            </a:r>
            <a:r>
              <a:rPr lang="en-US" altLang="zh-CN" sz="1400" b="0" dirty="0" err="1"/>
              <a:t>scanf</a:t>
            </a:r>
            <a:r>
              <a:rPr lang="zh-CN" altLang="en-US" sz="1400" b="0" dirty="0"/>
              <a:t>的缺点是不能输入带空格的字符串。可换成</a:t>
            </a:r>
          </a:p>
          <a:p>
            <a:r>
              <a:rPr lang="en-US" altLang="zh-CN" sz="1400" b="0" dirty="0">
                <a:solidFill>
                  <a:srgbClr val="0000CC"/>
                </a:solidFill>
              </a:rPr>
              <a:t>gets(s);</a:t>
            </a:r>
          </a:p>
          <a:p>
            <a:r>
              <a:rPr lang="zh-CN" altLang="en-US" sz="1400" b="0" dirty="0"/>
              <a:t>来实现查找带空格的字符串（即查找一个句子）。</a:t>
            </a:r>
          </a:p>
        </p:txBody>
      </p:sp>
      <p:sp>
        <p:nvSpPr>
          <p:cNvPr id="160776" name="AutoShape 8"/>
          <p:cNvSpPr>
            <a:spLocks noChangeArrowheads="1"/>
          </p:cNvSpPr>
          <p:nvPr/>
        </p:nvSpPr>
        <p:spPr bwMode="auto">
          <a:xfrm>
            <a:off x="4762758" y="5013200"/>
            <a:ext cx="2881313" cy="1008063"/>
          </a:xfrm>
          <a:prstGeom prst="wedgeRoundRectCallout">
            <a:avLst>
              <a:gd name="adj1" fmla="val -54388"/>
              <a:gd name="adj2" fmla="val -140018"/>
              <a:gd name="adj3" fmla="val 16667"/>
            </a:avLst>
          </a:prstGeom>
          <a:solidFill>
            <a:schemeClr val="accent1"/>
          </a:solidFill>
          <a:ln w="9525">
            <a:solidFill>
              <a:schemeClr val="tx1"/>
            </a:solidFill>
            <a:miter lim="800000"/>
            <a:headEnd/>
            <a:tailEnd/>
          </a:ln>
        </p:spPr>
        <p:txBody>
          <a:bodyPr/>
          <a:lstStyle/>
          <a:p>
            <a:r>
              <a:rPr lang="zh-CN" altLang="en-US" sz="1400" b="0"/>
              <a:t>由于打开一个文件操作可能失败</a:t>
            </a:r>
            <a:r>
              <a:rPr lang="en-US" altLang="zh-CN" sz="1400" b="0"/>
              <a:t>(</a:t>
            </a:r>
            <a:r>
              <a:rPr lang="zh-CN" altLang="en-US" sz="1400" b="0"/>
              <a:t>如打开一个读文件不存在</a:t>
            </a:r>
            <a:r>
              <a:rPr lang="en-US" altLang="zh-CN" sz="1400" b="0"/>
              <a:t>)</a:t>
            </a:r>
            <a:r>
              <a:rPr lang="zh-CN" altLang="en-US" sz="1400" b="0"/>
              <a:t>，因此，好的风格应判断</a:t>
            </a:r>
            <a:r>
              <a:rPr lang="en-US" altLang="zh-CN" sz="1400" b="0"/>
              <a:t>fopen</a:t>
            </a:r>
            <a:r>
              <a:rPr lang="zh-CN" altLang="en-US" sz="1400" b="0"/>
              <a:t>函数的返回值，进行错误处理。</a:t>
            </a:r>
          </a:p>
        </p:txBody>
      </p:sp>
      <p:sp>
        <p:nvSpPr>
          <p:cNvPr id="160777" name="AutoShape 9"/>
          <p:cNvSpPr>
            <a:spLocks noChangeArrowheads="1"/>
          </p:cNvSpPr>
          <p:nvPr/>
        </p:nvSpPr>
        <p:spPr bwMode="auto">
          <a:xfrm>
            <a:off x="8144716" y="4221088"/>
            <a:ext cx="3482677" cy="1190986"/>
          </a:xfrm>
          <a:prstGeom prst="wedgeRoundRectCallout">
            <a:avLst>
              <a:gd name="adj1" fmla="val -47279"/>
              <a:gd name="adj2" fmla="val -110272"/>
              <a:gd name="adj3" fmla="val 16667"/>
            </a:avLst>
          </a:prstGeom>
          <a:solidFill>
            <a:schemeClr val="accent1"/>
          </a:solidFill>
          <a:ln w="9525">
            <a:solidFill>
              <a:schemeClr val="tx1"/>
            </a:solidFill>
            <a:miter lim="800000"/>
            <a:headEnd/>
            <a:tailEnd/>
          </a:ln>
        </p:spPr>
        <p:txBody>
          <a:bodyPr/>
          <a:lstStyle/>
          <a:p>
            <a:pPr>
              <a:defRPr/>
            </a:pPr>
            <a:r>
              <a:rPr lang="zh-CN" altLang="en-US" sz="1400" b="0" dirty="0"/>
              <a:t>注意：前面循环结束时有两种情况：</a:t>
            </a:r>
            <a:endParaRPr lang="en-US" altLang="zh-CN" sz="1400" b="0" dirty="0"/>
          </a:p>
          <a:p>
            <a:pPr marL="342900" indent="-342900">
              <a:buFontTx/>
              <a:buAutoNum type="arabicPeriod"/>
              <a:defRPr/>
            </a:pPr>
            <a:r>
              <a:rPr lang="zh-CN" altLang="en-US" sz="1400" b="0" dirty="0"/>
              <a:t>找到相应子串，即</a:t>
            </a:r>
            <a:r>
              <a:rPr lang="en-US" altLang="zh-CN" sz="1400" b="0" dirty="0"/>
              <a:t>t[k]==‘\0’</a:t>
            </a:r>
            <a:r>
              <a:rPr lang="zh-CN" altLang="en-US" sz="1400" b="0" dirty="0"/>
              <a:t>为真</a:t>
            </a:r>
            <a:endParaRPr lang="en-US" altLang="zh-CN" sz="1400" b="0" dirty="0"/>
          </a:p>
          <a:p>
            <a:pPr marL="342900" indent="-342900">
              <a:buFontTx/>
              <a:buAutoNum type="arabicPeriod"/>
              <a:defRPr/>
            </a:pPr>
            <a:r>
              <a:rPr lang="zh-CN" altLang="en-US" sz="1400" b="0" dirty="0"/>
              <a:t>没有找到，即</a:t>
            </a:r>
            <a:r>
              <a:rPr lang="en-US" altLang="zh-CN" sz="1400" b="0" dirty="0"/>
              <a:t>s[j] != t[k]</a:t>
            </a:r>
          </a:p>
          <a:p>
            <a:pPr>
              <a:defRPr/>
            </a:pPr>
            <a:r>
              <a:rPr lang="zh-CN" altLang="en-US" sz="1400" b="0" dirty="0"/>
              <a:t>因此要依据</a:t>
            </a:r>
            <a:r>
              <a:rPr lang="en-US" altLang="zh-CN" sz="1400" b="0" dirty="0"/>
              <a:t>t[k]==‘\0’</a:t>
            </a:r>
            <a:r>
              <a:rPr lang="zh-CN" altLang="en-US" sz="1400" b="0" dirty="0"/>
              <a:t>来判断查找是否成功。</a:t>
            </a:r>
          </a:p>
        </p:txBody>
      </p:sp>
      <p:sp>
        <p:nvSpPr>
          <p:cNvPr id="10" name="AutoShape 8"/>
          <p:cNvSpPr>
            <a:spLocks noChangeArrowheads="1"/>
          </p:cNvSpPr>
          <p:nvPr/>
        </p:nvSpPr>
        <p:spPr bwMode="auto">
          <a:xfrm>
            <a:off x="2711624" y="6093296"/>
            <a:ext cx="2881312" cy="720725"/>
          </a:xfrm>
          <a:prstGeom prst="wedgeRoundRectCallout">
            <a:avLst>
              <a:gd name="adj1" fmla="val -20198"/>
              <a:gd name="adj2" fmla="val -187676"/>
              <a:gd name="adj3" fmla="val 16667"/>
            </a:avLst>
          </a:prstGeom>
          <a:solidFill>
            <a:schemeClr val="accent1"/>
          </a:solidFill>
          <a:ln w="9525">
            <a:solidFill>
              <a:schemeClr val="tx1"/>
            </a:solidFill>
            <a:miter lim="800000"/>
            <a:headEnd/>
            <a:tailEnd/>
          </a:ln>
        </p:spPr>
        <p:txBody>
          <a:bodyPr/>
          <a:lstStyle/>
          <a:p>
            <a:r>
              <a:rPr lang="zh-CN" altLang="en-US" sz="1400" b="0"/>
              <a:t>读到文件结束时</a:t>
            </a:r>
            <a:r>
              <a:rPr lang="en-US" altLang="zh-CN" sz="1400" b="0"/>
              <a:t>fgets</a:t>
            </a:r>
            <a:r>
              <a:rPr lang="zh-CN" altLang="en-US" sz="1400" b="0"/>
              <a:t>返回</a:t>
            </a:r>
            <a:r>
              <a:rPr lang="en-US" altLang="zh-CN" sz="1400" b="0"/>
              <a:t>NULL</a:t>
            </a:r>
            <a:r>
              <a:rPr lang="zh-CN" altLang="en-US" sz="1400" b="0"/>
              <a:t>。</a:t>
            </a:r>
          </a:p>
        </p:txBody>
      </p:sp>
      <p:sp>
        <p:nvSpPr>
          <p:cNvPr id="11" name="TextBox 10"/>
          <p:cNvSpPr txBox="1"/>
          <p:nvPr/>
        </p:nvSpPr>
        <p:spPr>
          <a:xfrm>
            <a:off x="6672064" y="1"/>
            <a:ext cx="3995936" cy="1323439"/>
          </a:xfrm>
          <a:prstGeom prst="rect">
            <a:avLst/>
          </a:prstGeom>
          <a:solidFill>
            <a:srgbClr val="A6D86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dirty="0">
                <a:latin typeface="楷体" pitchFamily="49" charset="-122"/>
                <a:ea typeface="楷体" pitchFamily="49" charset="-122"/>
              </a:rPr>
              <a:t>风格建议：</a:t>
            </a:r>
            <a:r>
              <a:rPr lang="zh-CN" altLang="en-US" sz="1600" b="0" dirty="0">
                <a:solidFill>
                  <a:srgbClr val="0000CC"/>
                </a:solidFill>
                <a:latin typeface="楷体" pitchFamily="49" charset="-122"/>
                <a:ea typeface="楷体" pitchFamily="49" charset="-122"/>
              </a:rPr>
              <a:t>使用</a:t>
            </a:r>
            <a:r>
              <a:rPr lang="en-US" altLang="zh-CN" sz="1600" b="0" dirty="0" err="1">
                <a:solidFill>
                  <a:srgbClr val="0000CC"/>
                </a:solidFill>
                <a:latin typeface="楷体" pitchFamily="49" charset="-122"/>
                <a:ea typeface="楷体" pitchFamily="49" charset="-122"/>
              </a:rPr>
              <a:t>fopen</a:t>
            </a:r>
            <a:r>
              <a:rPr lang="zh-CN" altLang="en-US" sz="1600" b="0" dirty="0">
                <a:solidFill>
                  <a:srgbClr val="0000CC"/>
                </a:solidFill>
                <a:latin typeface="楷体" pitchFamily="49" charset="-122"/>
                <a:ea typeface="楷体" pitchFamily="49" charset="-122"/>
              </a:rPr>
              <a:t>时应判断其返回值！</a:t>
            </a:r>
            <a:endParaRPr lang="en-US" altLang="zh-CN" sz="1600" dirty="0">
              <a:solidFill>
                <a:srgbClr val="0000CC"/>
              </a:solidFill>
              <a:latin typeface="楷体" pitchFamily="49" charset="-122"/>
              <a:ea typeface="楷体" pitchFamily="49" charset="-122"/>
            </a:endParaRPr>
          </a:p>
          <a:p>
            <a:r>
              <a:rPr lang="en-US" altLang="zh-CN" sz="1600" b="0" dirty="0">
                <a:solidFill>
                  <a:srgbClr val="0000CC"/>
                </a:solidFill>
                <a:latin typeface="楷体" pitchFamily="49" charset="-122"/>
                <a:ea typeface="楷体" pitchFamily="49" charset="-122"/>
              </a:rPr>
              <a:t>if((</a:t>
            </a:r>
            <a:r>
              <a:rPr lang="en-US" altLang="zh-CN" sz="1600" b="0" dirty="0" err="1">
                <a:solidFill>
                  <a:srgbClr val="0000CC"/>
                </a:solidFill>
                <a:latin typeface="楷体" pitchFamily="49" charset="-122"/>
                <a:ea typeface="楷体" pitchFamily="49" charset="-122"/>
              </a:rPr>
              <a:t>fp</a:t>
            </a:r>
            <a:r>
              <a:rPr lang="en-US" altLang="zh-CN" sz="1600" b="0" dirty="0">
                <a:solidFill>
                  <a:srgbClr val="0000CC"/>
                </a:solidFill>
                <a:latin typeface="楷体" pitchFamily="49" charset="-122"/>
                <a:ea typeface="楷体" pitchFamily="49" charset="-122"/>
              </a:rPr>
              <a:t>=</a:t>
            </a:r>
            <a:r>
              <a:rPr lang="en-US" altLang="zh-CN" sz="1600" b="0" dirty="0" err="1">
                <a:solidFill>
                  <a:srgbClr val="0000CC"/>
                </a:solidFill>
                <a:latin typeface="楷体" pitchFamily="49" charset="-122"/>
                <a:ea typeface="楷体" pitchFamily="49" charset="-122"/>
              </a:rPr>
              <a:t>fopen</a:t>
            </a:r>
            <a:r>
              <a:rPr lang="en-US" altLang="zh-CN" sz="1600" b="0" dirty="0">
                <a:solidFill>
                  <a:srgbClr val="0000CC"/>
                </a:solidFill>
                <a:latin typeface="楷体" pitchFamily="49" charset="-122"/>
                <a:ea typeface="楷体" pitchFamily="49" charset="-122"/>
              </a:rPr>
              <a:t>(…))==NULL){</a:t>
            </a:r>
          </a:p>
          <a:p>
            <a:r>
              <a:rPr lang="en-US" altLang="zh-CN" sz="1600" b="0" dirty="0">
                <a:solidFill>
                  <a:srgbClr val="0000CC"/>
                </a:solidFill>
                <a:latin typeface="楷体" pitchFamily="49" charset="-122"/>
                <a:ea typeface="楷体" pitchFamily="49" charset="-122"/>
              </a:rPr>
              <a:t>    </a:t>
            </a:r>
            <a:r>
              <a:rPr lang="zh-CN" altLang="en-US" sz="1600" b="0" dirty="0">
                <a:solidFill>
                  <a:srgbClr val="0000CC"/>
                </a:solidFill>
                <a:latin typeface="楷体" pitchFamily="49" charset="-122"/>
                <a:ea typeface="楷体" pitchFamily="49" charset="-122"/>
              </a:rPr>
              <a:t>打印错误信息；</a:t>
            </a:r>
            <a:endParaRPr lang="en-US" altLang="zh-CN" sz="1600" b="0" dirty="0">
              <a:solidFill>
                <a:srgbClr val="0000CC"/>
              </a:solidFill>
              <a:latin typeface="楷体" pitchFamily="49" charset="-122"/>
              <a:ea typeface="楷体" pitchFamily="49" charset="-122"/>
            </a:endParaRPr>
          </a:p>
          <a:p>
            <a:r>
              <a:rPr lang="en-US" altLang="zh-CN" sz="1600" b="0" dirty="0">
                <a:solidFill>
                  <a:srgbClr val="0000CC"/>
                </a:solidFill>
                <a:latin typeface="楷体" pitchFamily="49" charset="-122"/>
                <a:ea typeface="楷体" pitchFamily="49" charset="-122"/>
              </a:rPr>
              <a:t>    return </a:t>
            </a:r>
            <a:r>
              <a:rPr lang="zh-CN" altLang="en-US" sz="1600" b="0" dirty="0">
                <a:solidFill>
                  <a:srgbClr val="0000CC"/>
                </a:solidFill>
                <a:latin typeface="楷体" pitchFamily="49" charset="-122"/>
                <a:ea typeface="楷体" pitchFamily="49" charset="-122"/>
              </a:rPr>
              <a:t>错误码</a:t>
            </a:r>
            <a:r>
              <a:rPr lang="en-US" altLang="zh-CN" sz="1600" b="0" dirty="0">
                <a:solidFill>
                  <a:srgbClr val="0000CC"/>
                </a:solidFill>
                <a:latin typeface="楷体" pitchFamily="49" charset="-122"/>
                <a:ea typeface="楷体" pitchFamily="49" charset="-122"/>
              </a:rPr>
              <a:t>;</a:t>
            </a:r>
          </a:p>
          <a:p>
            <a:r>
              <a:rPr lang="en-US" altLang="zh-CN" sz="1600" b="0" dirty="0">
                <a:solidFill>
                  <a:srgbClr val="0000CC"/>
                </a:solidFill>
                <a:latin typeface="楷体" pitchFamily="49" charset="-122"/>
                <a:ea typeface="楷体" pitchFamily="49" charset="-122"/>
              </a:rPr>
              <a:t>}</a:t>
            </a:r>
            <a:endParaRPr lang="zh-CN" altLang="en-US" sz="1600" b="0" dirty="0">
              <a:solidFill>
                <a:srgbClr val="0000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blinds(horizontal)">
                                      <p:cBhvr>
                                        <p:cTn id="7" dur="1000"/>
                                        <p:tgtEl>
                                          <p:spTgt spid="1607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12" dur="500"/>
                                        <p:tgtEl>
                                          <p:spTgt spid="16077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5" dur="500"/>
                                        <p:tgtEl>
                                          <p:spTgt spid="160771">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8" dur="500"/>
                                        <p:tgtEl>
                                          <p:spTgt spid="16077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21" dur="500"/>
                                        <p:tgtEl>
                                          <p:spTgt spid="16077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4" dur="500"/>
                                        <p:tgtEl>
                                          <p:spTgt spid="16077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27" dur="500"/>
                                        <p:tgtEl>
                                          <p:spTgt spid="16077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30" dur="500"/>
                                        <p:tgtEl>
                                          <p:spTgt spid="16077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60771">
                                            <p:txEl>
                                              <p:pRg st="7" end="7"/>
                                            </p:txEl>
                                          </p:spTgt>
                                        </p:tgtEl>
                                        <p:attrNameLst>
                                          <p:attrName>style.visibility</p:attrName>
                                        </p:attrNameLst>
                                      </p:cBhvr>
                                      <p:to>
                                        <p:strVal val="visible"/>
                                      </p:to>
                                    </p:set>
                                    <p:animEffect transition="in" filter="blinds(horizontal)">
                                      <p:cBhvr>
                                        <p:cTn id="33" dur="500"/>
                                        <p:tgtEl>
                                          <p:spTgt spid="160771">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60771">
                                            <p:txEl>
                                              <p:pRg st="8" end="8"/>
                                            </p:txEl>
                                          </p:spTgt>
                                        </p:tgtEl>
                                        <p:attrNameLst>
                                          <p:attrName>style.visibility</p:attrName>
                                        </p:attrNameLst>
                                      </p:cBhvr>
                                      <p:to>
                                        <p:strVal val="visible"/>
                                      </p:to>
                                    </p:set>
                                    <p:animEffect transition="in" filter="blinds(horizontal)">
                                      <p:cBhvr>
                                        <p:cTn id="36" dur="500"/>
                                        <p:tgtEl>
                                          <p:spTgt spid="160771">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60771">
                                            <p:txEl>
                                              <p:pRg st="9" end="9"/>
                                            </p:txEl>
                                          </p:spTgt>
                                        </p:tgtEl>
                                        <p:attrNameLst>
                                          <p:attrName>style.visibility</p:attrName>
                                        </p:attrNameLst>
                                      </p:cBhvr>
                                      <p:to>
                                        <p:strVal val="visible"/>
                                      </p:to>
                                    </p:set>
                                    <p:animEffect transition="in" filter="blinds(horizontal)">
                                      <p:cBhvr>
                                        <p:cTn id="39" dur="500"/>
                                        <p:tgtEl>
                                          <p:spTgt spid="160771">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60771">
                                            <p:txEl>
                                              <p:pRg st="10" end="10"/>
                                            </p:txEl>
                                          </p:spTgt>
                                        </p:tgtEl>
                                        <p:attrNameLst>
                                          <p:attrName>style.visibility</p:attrName>
                                        </p:attrNameLst>
                                      </p:cBhvr>
                                      <p:to>
                                        <p:strVal val="visible"/>
                                      </p:to>
                                    </p:set>
                                    <p:animEffect transition="in" filter="blinds(horizontal)">
                                      <p:cBhvr>
                                        <p:cTn id="42" dur="500"/>
                                        <p:tgtEl>
                                          <p:spTgt spid="160771">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60771">
                                            <p:txEl>
                                              <p:pRg st="11" end="11"/>
                                            </p:txEl>
                                          </p:spTgt>
                                        </p:tgtEl>
                                        <p:attrNameLst>
                                          <p:attrName>style.visibility</p:attrName>
                                        </p:attrNameLst>
                                      </p:cBhvr>
                                      <p:to>
                                        <p:strVal val="visible"/>
                                      </p:to>
                                    </p:set>
                                    <p:animEffect transition="in" filter="blinds(horizontal)">
                                      <p:cBhvr>
                                        <p:cTn id="45" dur="500"/>
                                        <p:tgtEl>
                                          <p:spTgt spid="160771">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60771">
                                            <p:txEl>
                                              <p:pRg st="12" end="12"/>
                                            </p:txEl>
                                          </p:spTgt>
                                        </p:tgtEl>
                                        <p:attrNameLst>
                                          <p:attrName>style.visibility</p:attrName>
                                        </p:attrNameLst>
                                      </p:cBhvr>
                                      <p:to>
                                        <p:strVal val="visible"/>
                                      </p:to>
                                    </p:set>
                                    <p:animEffect transition="in" filter="blinds(horizontal)">
                                      <p:cBhvr>
                                        <p:cTn id="48" dur="500"/>
                                        <p:tgtEl>
                                          <p:spTgt spid="160771">
                                            <p:txEl>
                                              <p:pRg st="12" end="1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60771">
                                            <p:txEl>
                                              <p:pRg st="13" end="13"/>
                                            </p:txEl>
                                          </p:spTgt>
                                        </p:tgtEl>
                                        <p:attrNameLst>
                                          <p:attrName>style.visibility</p:attrName>
                                        </p:attrNameLst>
                                      </p:cBhvr>
                                      <p:to>
                                        <p:strVal val="visible"/>
                                      </p:to>
                                    </p:set>
                                    <p:animEffect transition="in" filter="blinds(horizontal)">
                                      <p:cBhvr>
                                        <p:cTn id="51" dur="500"/>
                                        <p:tgtEl>
                                          <p:spTgt spid="160771">
                                            <p:txEl>
                                              <p:pRg st="13" end="13"/>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60771">
                                            <p:txEl>
                                              <p:pRg st="14" end="14"/>
                                            </p:txEl>
                                          </p:spTgt>
                                        </p:tgtEl>
                                        <p:attrNameLst>
                                          <p:attrName>style.visibility</p:attrName>
                                        </p:attrNameLst>
                                      </p:cBhvr>
                                      <p:to>
                                        <p:strVal val="visible"/>
                                      </p:to>
                                    </p:set>
                                    <p:animEffect transition="in" filter="blinds(horizontal)">
                                      <p:cBhvr>
                                        <p:cTn id="54" dur="500"/>
                                        <p:tgtEl>
                                          <p:spTgt spid="160771">
                                            <p:txEl>
                                              <p:pRg st="14" end="14"/>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160771">
                                            <p:txEl>
                                              <p:pRg st="15" end="15"/>
                                            </p:txEl>
                                          </p:spTgt>
                                        </p:tgtEl>
                                        <p:attrNameLst>
                                          <p:attrName>style.visibility</p:attrName>
                                        </p:attrNameLst>
                                      </p:cBhvr>
                                      <p:to>
                                        <p:strVal val="visible"/>
                                      </p:to>
                                    </p:set>
                                    <p:animEffect transition="in" filter="blinds(horizontal)">
                                      <p:cBhvr>
                                        <p:cTn id="57" dur="500"/>
                                        <p:tgtEl>
                                          <p:spTgt spid="160771">
                                            <p:txEl>
                                              <p:pRg st="15" end="15"/>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160771">
                                            <p:txEl>
                                              <p:pRg st="16" end="16"/>
                                            </p:txEl>
                                          </p:spTgt>
                                        </p:tgtEl>
                                        <p:attrNameLst>
                                          <p:attrName>style.visibility</p:attrName>
                                        </p:attrNameLst>
                                      </p:cBhvr>
                                      <p:to>
                                        <p:strVal val="visible"/>
                                      </p:to>
                                    </p:set>
                                    <p:animEffect transition="in" filter="blinds(horizontal)">
                                      <p:cBhvr>
                                        <p:cTn id="60" dur="500"/>
                                        <p:tgtEl>
                                          <p:spTgt spid="160771">
                                            <p:txEl>
                                              <p:pRg st="16" end="16"/>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160771">
                                            <p:txEl>
                                              <p:pRg st="17" end="17"/>
                                            </p:txEl>
                                          </p:spTgt>
                                        </p:tgtEl>
                                        <p:attrNameLst>
                                          <p:attrName>style.visibility</p:attrName>
                                        </p:attrNameLst>
                                      </p:cBhvr>
                                      <p:to>
                                        <p:strVal val="visible"/>
                                      </p:to>
                                    </p:set>
                                    <p:animEffect transition="in" filter="blinds(horizontal)">
                                      <p:cBhvr>
                                        <p:cTn id="63" dur="500"/>
                                        <p:tgtEl>
                                          <p:spTgt spid="160771">
                                            <p:txEl>
                                              <p:pRg st="17" end="1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60774"/>
                                        </p:tgtEl>
                                        <p:attrNameLst>
                                          <p:attrName>style.visibility</p:attrName>
                                        </p:attrNameLst>
                                      </p:cBhvr>
                                      <p:to>
                                        <p:strVal val="visible"/>
                                      </p:to>
                                    </p:set>
                                    <p:animEffect transition="in" filter="blinds(horizontal)">
                                      <p:cBhvr>
                                        <p:cTn id="68" dur="1000"/>
                                        <p:tgtEl>
                                          <p:spTgt spid="160774"/>
                                        </p:tgtEl>
                                      </p:cBhvr>
                                    </p:animEffect>
                                  </p:childTnLst>
                                  <p:subTnLst>
                                    <p:set>
                                      <p:cBhvr override="childStyle">
                                        <p:cTn dur="1" fill="hold" display="0" masterRel="nextClick" afterEffect="1"/>
                                        <p:tgtEl>
                                          <p:spTgt spid="160774"/>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60776"/>
                                        </p:tgtEl>
                                        <p:attrNameLst>
                                          <p:attrName>style.visibility</p:attrName>
                                        </p:attrNameLst>
                                      </p:cBhvr>
                                      <p:to>
                                        <p:strVal val="visible"/>
                                      </p:to>
                                    </p:set>
                                    <p:animEffect transition="in" filter="blinds(horizontal)">
                                      <p:cBhvr>
                                        <p:cTn id="73" dur="1000"/>
                                        <p:tgtEl>
                                          <p:spTgt spid="160776"/>
                                        </p:tgtEl>
                                      </p:cBhvr>
                                    </p:animEffect>
                                  </p:childTnLst>
                                  <p:subTnLst>
                                    <p:set>
                                      <p:cBhvr override="childStyle">
                                        <p:cTn dur="1" fill="hold" display="0" masterRel="nextClick" afterEffect="1"/>
                                        <p:tgtEl>
                                          <p:spTgt spid="160776"/>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blinds(horizontal)">
                                      <p:cBhvr>
                                        <p:cTn id="78"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60777"/>
                                        </p:tgtEl>
                                        <p:attrNameLst>
                                          <p:attrName>style.visibility</p:attrName>
                                        </p:attrNameLst>
                                      </p:cBhvr>
                                      <p:to>
                                        <p:strVal val="visible"/>
                                      </p:to>
                                    </p:set>
                                    <p:animEffect transition="in" filter="blinds(horizontal)">
                                      <p:cBhvr>
                                        <p:cTn id="83" dur="1000"/>
                                        <p:tgtEl>
                                          <p:spTgt spid="160777"/>
                                        </p:tgtEl>
                                      </p:cBhvr>
                                    </p:animEffect>
                                  </p:childTnLst>
                                  <p:subTnLst>
                                    <p:set>
                                      <p:cBhvr override="childStyle">
                                        <p:cTn dur="1" fill="hold" display="0" masterRel="nextClick" afterEffect="1"/>
                                        <p:tgtEl>
                                          <p:spTgt spid="160777"/>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blinds(horizontal)">
                                      <p:cBhvr>
                                        <p:cTn id="8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p:bldP spid="160774" grpId="0" animBg="1"/>
      <p:bldP spid="160776" grpId="0" animBg="1"/>
      <p:bldP spid="160777"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：测试</a:t>
            </a:r>
          </a:p>
        </p:txBody>
      </p:sp>
      <p:sp>
        <p:nvSpPr>
          <p:cNvPr id="11266" name="页脚占位符 3"/>
          <p:cNvSpPr>
            <a:spLocks noGrp="1"/>
          </p:cNvSpPr>
          <p:nvPr>
            <p:ph type="ftr" sz="quarter" idx="11"/>
          </p:nvPr>
        </p:nvSpPr>
        <p:spPr>
          <a:noFill/>
        </p:spPr>
        <p:txBody>
          <a:bodyPr/>
          <a:lstStyle/>
          <a:p>
            <a:r>
              <a:rPr lang="en-US" altLang="zh-CN"/>
              <a:t>第四讲：程序设计方法-模块化与算法设计</a:t>
            </a:r>
          </a:p>
        </p:txBody>
      </p:sp>
      <p:sp>
        <p:nvSpPr>
          <p:cNvPr id="11267" name="灯片编号占位符 4"/>
          <p:cNvSpPr>
            <a:spLocks noGrp="1"/>
          </p:cNvSpPr>
          <p:nvPr>
            <p:ph type="sldNum" sz="quarter" idx="12"/>
          </p:nvPr>
        </p:nvSpPr>
        <p:spPr>
          <a:noFill/>
        </p:spPr>
        <p:txBody>
          <a:bodyPr/>
          <a:lstStyle/>
          <a:p>
            <a:fld id="{0108B1FE-8BD7-4073-8065-4443D1FEFF2A}" type="slidenum">
              <a:rPr lang="en-US" altLang="zh-CN" smtClean="0"/>
              <a:pPr/>
              <a:t>27</a:t>
            </a:fld>
            <a:endParaRPr lang="en-US" altLang="zh-CN"/>
          </a:p>
        </p:txBody>
      </p:sp>
      <p:sp>
        <p:nvSpPr>
          <p:cNvPr id="161795" name="Text Box 3"/>
          <p:cNvSpPr txBox="1">
            <a:spLocks noChangeArrowheads="1"/>
          </p:cNvSpPr>
          <p:nvPr/>
        </p:nvSpPr>
        <p:spPr bwMode="auto">
          <a:xfrm>
            <a:off x="1055440" y="1557339"/>
            <a:ext cx="7920285" cy="3277820"/>
          </a:xfrm>
          <a:prstGeom prst="rect">
            <a:avLst/>
          </a:prstGeom>
          <a:noFill/>
          <a:ln w="12700" cap="sq">
            <a:noFill/>
            <a:miter lim="800000"/>
            <a:headEnd type="none" w="sm" len="sm"/>
            <a:tailEnd type="none" w="sm" len="sm"/>
          </a:ln>
        </p:spPr>
        <p:txBody>
          <a:bodyPr wrap="square">
            <a:spAutoFit/>
          </a:bodyPr>
          <a:lstStyle/>
          <a:p>
            <a:pPr algn="just">
              <a:spcBef>
                <a:spcPct val="50000"/>
              </a:spcBef>
            </a:pPr>
            <a:r>
              <a:rPr lang="zh-CN" altLang="en-US" b="0" dirty="0">
                <a:latin typeface="Times New Roman" pitchFamily="18" charset="0"/>
              </a:rPr>
              <a:t>当要查找的文件为”</a:t>
            </a:r>
            <a:r>
              <a:rPr lang="en-US" altLang="zh-CN" b="0" dirty="0">
                <a:latin typeface="Times New Roman" pitchFamily="18" charset="0"/>
              </a:rPr>
              <a:t>test.txt”,</a:t>
            </a:r>
            <a:r>
              <a:rPr lang="zh-CN" altLang="en-US" b="0" dirty="0">
                <a:latin typeface="Times New Roman" pitchFamily="18" charset="0"/>
              </a:rPr>
              <a:t>查找的串为”</a:t>
            </a:r>
            <a:r>
              <a:rPr lang="en-US" altLang="zh-CN" b="0" dirty="0">
                <a:latin typeface="Times New Roman" pitchFamily="18" charset="0"/>
              </a:rPr>
              <a:t>the”</a:t>
            </a:r>
            <a:r>
              <a:rPr lang="zh-CN" altLang="en-US" b="0" dirty="0">
                <a:latin typeface="Times New Roman" pitchFamily="18" charset="0"/>
              </a:rPr>
              <a:t>，且文件</a:t>
            </a:r>
            <a:r>
              <a:rPr lang="en-US" altLang="zh-CN" b="0" dirty="0">
                <a:latin typeface="Times New Roman" pitchFamily="18" charset="0"/>
              </a:rPr>
              <a:t>test.txt</a:t>
            </a:r>
            <a:r>
              <a:rPr lang="zh-CN" altLang="en-US" b="0" dirty="0">
                <a:latin typeface="Times New Roman" pitchFamily="18" charset="0"/>
              </a:rPr>
              <a:t>中内容为：</a:t>
            </a:r>
          </a:p>
          <a:p>
            <a:pPr lvl="1" algn="just">
              <a:spcBef>
                <a:spcPct val="50000"/>
              </a:spcBef>
            </a:pPr>
            <a:r>
              <a:rPr lang="en-US" altLang="zh-CN" b="0" dirty="0">
                <a:latin typeface="Times New Roman" pitchFamily="18" charset="0"/>
              </a:rPr>
              <a:t>Now is the time</a:t>
            </a:r>
          </a:p>
          <a:p>
            <a:pPr lvl="1" algn="just">
              <a:spcBef>
                <a:spcPct val="50000"/>
              </a:spcBef>
            </a:pPr>
            <a:r>
              <a:rPr lang="en-US" altLang="zh-CN" b="0" dirty="0">
                <a:latin typeface="Times New Roman" pitchFamily="18" charset="0"/>
              </a:rPr>
              <a:t>for all good</a:t>
            </a:r>
          </a:p>
          <a:p>
            <a:pPr lvl="1" algn="just">
              <a:spcBef>
                <a:spcPct val="50000"/>
              </a:spcBef>
            </a:pPr>
            <a:r>
              <a:rPr lang="en-US" altLang="zh-CN" b="0" dirty="0">
                <a:latin typeface="Times New Roman" pitchFamily="18" charset="0"/>
              </a:rPr>
              <a:t>men to come to the aid</a:t>
            </a:r>
          </a:p>
          <a:p>
            <a:pPr lvl="1" algn="just">
              <a:spcBef>
                <a:spcPct val="50000"/>
              </a:spcBef>
            </a:pPr>
            <a:r>
              <a:rPr lang="en-US" altLang="zh-CN" b="0" dirty="0">
                <a:latin typeface="Times New Roman" pitchFamily="18" charset="0"/>
              </a:rPr>
              <a:t>of their party</a:t>
            </a:r>
          </a:p>
          <a:p>
            <a:pPr algn="just">
              <a:spcBef>
                <a:spcPct val="50000"/>
              </a:spcBef>
            </a:pPr>
            <a:r>
              <a:rPr lang="zh-CN" altLang="en-US" b="0" dirty="0">
                <a:latin typeface="Times New Roman" pitchFamily="18" charset="0"/>
              </a:rPr>
              <a:t>则屏幕输出：</a:t>
            </a:r>
          </a:p>
          <a:p>
            <a:pPr lvl="1"/>
            <a:r>
              <a:rPr lang="en-US" altLang="zh-CN" b="0" dirty="0">
                <a:solidFill>
                  <a:srgbClr val="0000CC"/>
                </a:solidFill>
              </a:rPr>
              <a:t>Now is</a:t>
            </a:r>
            <a:r>
              <a:rPr lang="en-US" altLang="zh-CN" dirty="0">
                <a:solidFill>
                  <a:srgbClr val="0000CC"/>
                </a:solidFill>
              </a:rPr>
              <a:t> </a:t>
            </a:r>
            <a:r>
              <a:rPr lang="en-US" altLang="zh-CN" b="0" i="1" u="sng" dirty="0">
                <a:solidFill>
                  <a:srgbClr val="0000CC"/>
                </a:solidFill>
              </a:rPr>
              <a:t>the</a:t>
            </a:r>
            <a:r>
              <a:rPr lang="en-US" altLang="zh-CN" b="0" dirty="0">
                <a:solidFill>
                  <a:srgbClr val="0000CC"/>
                </a:solidFill>
              </a:rPr>
              <a:t> time</a:t>
            </a:r>
          </a:p>
          <a:p>
            <a:pPr lvl="1"/>
            <a:r>
              <a:rPr lang="en-US" altLang="zh-CN" b="0" dirty="0">
                <a:solidFill>
                  <a:srgbClr val="0000CC"/>
                </a:solidFill>
              </a:rPr>
              <a:t>men to come to </a:t>
            </a:r>
            <a:r>
              <a:rPr lang="en-US" altLang="zh-CN" b="0" i="1" u="sng" dirty="0">
                <a:solidFill>
                  <a:srgbClr val="0000CC"/>
                </a:solidFill>
              </a:rPr>
              <a:t>the</a:t>
            </a:r>
            <a:r>
              <a:rPr lang="en-US" altLang="zh-CN" b="0" dirty="0">
                <a:solidFill>
                  <a:srgbClr val="0000CC"/>
                </a:solidFill>
              </a:rPr>
              <a:t> aid</a:t>
            </a:r>
          </a:p>
          <a:p>
            <a:pPr lvl="1"/>
            <a:r>
              <a:rPr lang="en-US" altLang="zh-CN" b="0" dirty="0">
                <a:solidFill>
                  <a:srgbClr val="0000CC"/>
                </a:solidFill>
              </a:rPr>
              <a:t>of </a:t>
            </a:r>
            <a:r>
              <a:rPr lang="en-US" altLang="zh-CN" b="0" i="1" u="sng" dirty="0">
                <a:solidFill>
                  <a:srgbClr val="0000CC"/>
                </a:solidFill>
              </a:rPr>
              <a:t>the</a:t>
            </a:r>
            <a:r>
              <a:rPr lang="en-US" altLang="zh-CN" b="0" dirty="0">
                <a:solidFill>
                  <a:srgbClr val="0000CC"/>
                </a:solidFill>
              </a:rPr>
              <a:t>ir party</a:t>
            </a:r>
          </a:p>
        </p:txBody>
      </p:sp>
      <p:sp>
        <p:nvSpPr>
          <p:cNvPr id="2" name="对话气泡: 矩形 1">
            <a:extLst>
              <a:ext uri="{FF2B5EF4-FFF2-40B4-BE49-F238E27FC236}">
                <a16:creationId xmlns:a16="http://schemas.microsoft.com/office/drawing/2014/main" id="{3BFA791A-6287-443C-87AC-AF74E19D4F3C}"/>
              </a:ext>
            </a:extLst>
          </p:cNvPr>
          <p:cNvSpPr/>
          <p:nvPr/>
        </p:nvSpPr>
        <p:spPr bwMode="auto">
          <a:xfrm>
            <a:off x="7104112" y="3911829"/>
            <a:ext cx="3243196" cy="923330"/>
          </a:xfrm>
          <a:prstGeom prst="wedgeRectCallout">
            <a:avLst>
              <a:gd name="adj1" fmla="val -58832"/>
              <a:gd name="adj2" fmla="val -32640"/>
            </a:avLst>
          </a:prstGeom>
          <a:solidFill>
            <a:schemeClr val="bg1">
              <a:lumMod val="85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r>
              <a:rPr lang="zh-CN" altLang="en-US" sz="1800" b="0" dirty="0">
                <a:latin typeface="仿宋" panose="02010609060101010101" pitchFamily="49" charset="-122"/>
                <a:ea typeface="仿宋" panose="02010609060101010101" pitchFamily="49" charset="-122"/>
              </a:rPr>
              <a:t>其它特殊情况：</a:t>
            </a:r>
            <a:endParaRPr lang="en-US" altLang="zh-CN" sz="1800" b="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800" b="0" dirty="0">
                <a:latin typeface="仿宋" panose="02010609060101010101" pitchFamily="49" charset="-122"/>
                <a:ea typeface="仿宋" panose="02010609060101010101" pitchFamily="49" charset="-122"/>
              </a:rPr>
              <a:t>要查找的串在一行的头、尾</a:t>
            </a:r>
            <a:endParaRPr lang="en-US" altLang="zh-CN" sz="1800" b="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800" b="0" dirty="0">
                <a:latin typeface="仿宋" panose="02010609060101010101" pitchFamily="49" charset="-122"/>
                <a:ea typeface="仿宋" panose="02010609060101010101" pitchFamily="49" charset="-122"/>
              </a:rPr>
              <a:t>要查找的串在文件中不存在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 calcmode="lin" valueType="num">
                                      <p:cBhvr additive="base">
                                        <p:cTn id="7" dur="10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17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anim calcmode="lin" valueType="num">
                                      <p:cBhvr additive="base">
                                        <p:cTn id="11" dur="1000" fill="hold"/>
                                        <p:tgtEl>
                                          <p:spTgt spid="161795">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617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1795">
                                            <p:txEl>
                                              <p:pRg st="2" end="2"/>
                                            </p:txEl>
                                          </p:spTgt>
                                        </p:tgtEl>
                                        <p:attrNameLst>
                                          <p:attrName>style.visibility</p:attrName>
                                        </p:attrNameLst>
                                      </p:cBhvr>
                                      <p:to>
                                        <p:strVal val="visible"/>
                                      </p:to>
                                    </p:set>
                                    <p:anim calcmode="lin" valueType="num">
                                      <p:cBhvr additive="base">
                                        <p:cTn id="15" dur="1000" fill="hold"/>
                                        <p:tgtEl>
                                          <p:spTgt spid="161795">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617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1795">
                                            <p:txEl>
                                              <p:pRg st="3" end="3"/>
                                            </p:txEl>
                                          </p:spTgt>
                                        </p:tgtEl>
                                        <p:attrNameLst>
                                          <p:attrName>style.visibility</p:attrName>
                                        </p:attrNameLst>
                                      </p:cBhvr>
                                      <p:to>
                                        <p:strVal val="visible"/>
                                      </p:to>
                                    </p:set>
                                    <p:anim calcmode="lin" valueType="num">
                                      <p:cBhvr additive="base">
                                        <p:cTn id="19" dur="1000" fill="hold"/>
                                        <p:tgtEl>
                                          <p:spTgt spid="161795">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617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1795">
                                            <p:txEl>
                                              <p:pRg st="4" end="4"/>
                                            </p:txEl>
                                          </p:spTgt>
                                        </p:tgtEl>
                                        <p:attrNameLst>
                                          <p:attrName>style.visibility</p:attrName>
                                        </p:attrNameLst>
                                      </p:cBhvr>
                                      <p:to>
                                        <p:strVal val="visible"/>
                                      </p:to>
                                    </p:set>
                                    <p:anim calcmode="lin" valueType="num">
                                      <p:cBhvr additive="base">
                                        <p:cTn id="23" dur="1000" fill="hold"/>
                                        <p:tgtEl>
                                          <p:spTgt spid="161795">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161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1795">
                                            <p:txEl>
                                              <p:pRg st="5" end="5"/>
                                            </p:txEl>
                                          </p:spTgt>
                                        </p:tgtEl>
                                        <p:attrNameLst>
                                          <p:attrName>style.visibility</p:attrName>
                                        </p:attrNameLst>
                                      </p:cBhvr>
                                      <p:to>
                                        <p:strVal val="visible"/>
                                      </p:to>
                                    </p:set>
                                    <p:anim calcmode="lin" valueType="num">
                                      <p:cBhvr additive="base">
                                        <p:cTn id="29" dur="1000" fill="hold"/>
                                        <p:tgtEl>
                                          <p:spTgt spid="161795">
                                            <p:txEl>
                                              <p:pRg st="5" end="5"/>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16179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1795">
                                            <p:txEl>
                                              <p:pRg st="6" end="6"/>
                                            </p:txEl>
                                          </p:spTgt>
                                        </p:tgtEl>
                                        <p:attrNameLst>
                                          <p:attrName>style.visibility</p:attrName>
                                        </p:attrNameLst>
                                      </p:cBhvr>
                                      <p:to>
                                        <p:strVal val="visible"/>
                                      </p:to>
                                    </p:set>
                                    <p:anim calcmode="lin" valueType="num">
                                      <p:cBhvr additive="base">
                                        <p:cTn id="33" dur="1000" fill="hold"/>
                                        <p:tgtEl>
                                          <p:spTgt spid="161795">
                                            <p:txEl>
                                              <p:pRg st="6" end="6"/>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16179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1795">
                                            <p:txEl>
                                              <p:pRg st="7" end="7"/>
                                            </p:txEl>
                                          </p:spTgt>
                                        </p:tgtEl>
                                        <p:attrNameLst>
                                          <p:attrName>style.visibility</p:attrName>
                                        </p:attrNameLst>
                                      </p:cBhvr>
                                      <p:to>
                                        <p:strVal val="visible"/>
                                      </p:to>
                                    </p:set>
                                    <p:anim calcmode="lin" valueType="num">
                                      <p:cBhvr additive="base">
                                        <p:cTn id="37" dur="1000" fill="hold"/>
                                        <p:tgtEl>
                                          <p:spTgt spid="161795">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6179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1795">
                                            <p:txEl>
                                              <p:pRg st="8" end="8"/>
                                            </p:txEl>
                                          </p:spTgt>
                                        </p:tgtEl>
                                        <p:attrNameLst>
                                          <p:attrName>style.visibility</p:attrName>
                                        </p:attrNameLst>
                                      </p:cBhvr>
                                      <p:to>
                                        <p:strVal val="visible"/>
                                      </p:to>
                                    </p:set>
                                    <p:anim calcmode="lin" valueType="num">
                                      <p:cBhvr additive="base">
                                        <p:cTn id="41" dur="1000" fill="hold"/>
                                        <p:tgtEl>
                                          <p:spTgt spid="161795">
                                            <p:txEl>
                                              <p:pRg st="8" end="8"/>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1617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F1819-4708-435B-83B4-8639E241AF5C}"/>
              </a:ext>
            </a:extLst>
          </p:cNvPr>
          <p:cNvSpPr>
            <a:spLocks noGrp="1"/>
          </p:cNvSpPr>
          <p:nvPr>
            <p:ph type="title"/>
          </p:nvPr>
        </p:nvSpPr>
        <p:spPr/>
        <p:txBody>
          <a:bodyPr/>
          <a:lstStyle/>
          <a:p>
            <a:r>
              <a:rPr lang="zh-CN" altLang="en-US" b="0" dirty="0"/>
              <a:t>朴素字符串查找算法性能</a:t>
            </a:r>
            <a:r>
              <a:rPr lang="zh-CN" altLang="en-US" dirty="0"/>
              <a:t>分析</a:t>
            </a:r>
            <a:endParaRPr lang="zh-CN" altLang="en-US" b="0" dirty="0"/>
          </a:p>
        </p:txBody>
      </p:sp>
      <p:sp>
        <p:nvSpPr>
          <p:cNvPr id="4" name="页脚占位符 3">
            <a:extLst>
              <a:ext uri="{FF2B5EF4-FFF2-40B4-BE49-F238E27FC236}">
                <a16:creationId xmlns:a16="http://schemas.microsoft.com/office/drawing/2014/main" id="{F02AD4E0-7C8B-4382-B4BE-C8FC02FB40E6}"/>
              </a:ext>
            </a:extLst>
          </p:cNvPr>
          <p:cNvSpPr>
            <a:spLocks noGrp="1"/>
          </p:cNvSpPr>
          <p:nvPr>
            <p:ph type="ftr" sz="quarter" idx="11"/>
          </p:nvPr>
        </p:nvSpPr>
        <p:spPr/>
        <p:txBody>
          <a:bodyPr/>
          <a:lstStyle/>
          <a:p>
            <a:pPr>
              <a:defRPr/>
            </a:pPr>
            <a:r>
              <a:rPr lang="en-US" altLang="zh-CN"/>
              <a:t>第四讲：程序设计方法-模块化与算法设计</a:t>
            </a:r>
          </a:p>
        </p:txBody>
      </p:sp>
      <p:sp>
        <p:nvSpPr>
          <p:cNvPr id="5" name="灯片编号占位符 4">
            <a:extLst>
              <a:ext uri="{FF2B5EF4-FFF2-40B4-BE49-F238E27FC236}">
                <a16:creationId xmlns:a16="http://schemas.microsoft.com/office/drawing/2014/main" id="{813A4F97-F582-4782-A57B-48B012E5011B}"/>
              </a:ext>
            </a:extLst>
          </p:cNvPr>
          <p:cNvSpPr>
            <a:spLocks noGrp="1"/>
          </p:cNvSpPr>
          <p:nvPr>
            <p:ph type="sldNum" sz="quarter" idx="12"/>
          </p:nvPr>
        </p:nvSpPr>
        <p:spPr/>
        <p:txBody>
          <a:bodyPr/>
          <a:lstStyle/>
          <a:p>
            <a:pPr>
              <a:defRPr/>
            </a:pPr>
            <a:fld id="{96804E8C-638B-4B2C-82B6-ECCB48FF4CF4}" type="slidenum">
              <a:rPr lang="en-US" altLang="zh-CN" smtClean="0"/>
              <a:pPr>
                <a:defRPr/>
              </a:pPr>
              <a:t>28</a:t>
            </a:fld>
            <a:endParaRPr lang="en-US" altLang="zh-CN"/>
          </a:p>
        </p:txBody>
      </p:sp>
      <p:sp>
        <p:nvSpPr>
          <p:cNvPr id="6" name="Text Box 4">
            <a:extLst>
              <a:ext uri="{FF2B5EF4-FFF2-40B4-BE49-F238E27FC236}">
                <a16:creationId xmlns:a16="http://schemas.microsoft.com/office/drawing/2014/main" id="{CD97CC2E-91EB-4610-B1C5-81CEDCAD1DD4}"/>
              </a:ext>
            </a:extLst>
          </p:cNvPr>
          <p:cNvSpPr txBox="1">
            <a:spLocks noChangeArrowheads="1"/>
          </p:cNvSpPr>
          <p:nvPr/>
        </p:nvSpPr>
        <p:spPr bwMode="auto">
          <a:xfrm>
            <a:off x="1058296" y="1444379"/>
            <a:ext cx="4500562" cy="3539430"/>
          </a:xfrm>
          <a:prstGeom prst="rect">
            <a:avLst/>
          </a:prstGeom>
          <a:solidFill>
            <a:schemeClr val="bg1">
              <a:lumMod val="95000"/>
            </a:schemeClr>
          </a:solidFill>
          <a:ln w="12700" cap="sq">
            <a:noFill/>
            <a:miter lim="800000"/>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gn="just">
              <a:spcBef>
                <a:spcPct val="50000"/>
              </a:spcBef>
            </a:pPr>
            <a:r>
              <a:rPr lang="en-US" altLang="zh-CN" sz="1400" b="0" dirty="0" err="1">
                <a:latin typeface="Times New Roman" pitchFamily="18" charset="0"/>
              </a:rPr>
              <a:t>int</a:t>
            </a:r>
            <a:r>
              <a:rPr lang="en-US" altLang="zh-CN" sz="1400" b="0" dirty="0">
                <a:latin typeface="Times New Roman" pitchFamily="18" charset="0"/>
              </a:rPr>
              <a:t> index(char s[ ], char t[ ])</a:t>
            </a:r>
          </a:p>
          <a:p>
            <a:pPr algn="just">
              <a:spcBef>
                <a:spcPct val="50000"/>
              </a:spcBef>
            </a:pPr>
            <a:r>
              <a:rPr lang="en-US" altLang="zh-CN" sz="1400" b="0" dirty="0">
                <a:latin typeface="Times New Roman" pitchFamily="18" charset="0"/>
              </a:rPr>
              <a:t>{</a:t>
            </a:r>
          </a:p>
          <a:p>
            <a:pPr lvl="1" algn="just">
              <a:spcBef>
                <a:spcPct val="50000"/>
              </a:spcBef>
            </a:pPr>
            <a:r>
              <a:rPr lang="en-US" altLang="zh-CN" sz="1400" b="0" dirty="0" err="1">
                <a:latin typeface="Times New Roman" pitchFamily="18" charset="0"/>
              </a:rPr>
              <a:t>int</a:t>
            </a:r>
            <a:r>
              <a:rPr lang="en-US" altLang="zh-CN" sz="1400" b="0" dirty="0">
                <a:latin typeface="Times New Roman" pitchFamily="18" charset="0"/>
              </a:rPr>
              <a:t> </a:t>
            </a:r>
            <a:r>
              <a:rPr lang="en-US" altLang="zh-CN" sz="1400" b="0" dirty="0" err="1">
                <a:latin typeface="Times New Roman" pitchFamily="18" charset="0"/>
              </a:rPr>
              <a:t>i</a:t>
            </a:r>
            <a:r>
              <a:rPr lang="en-US" altLang="zh-CN" sz="1400" b="0" dirty="0">
                <a:latin typeface="Times New Roman" pitchFamily="18" charset="0"/>
              </a:rPr>
              <a:t>, j, k;</a:t>
            </a:r>
          </a:p>
          <a:p>
            <a:pPr lvl="1" algn="just">
              <a:spcBef>
                <a:spcPct val="50000"/>
              </a:spcBef>
            </a:pPr>
            <a:r>
              <a:rPr lang="en-US" altLang="zh-CN" sz="1400" b="0" dirty="0">
                <a:latin typeface="Times New Roman" pitchFamily="18" charset="0"/>
              </a:rPr>
              <a:t>for(</a:t>
            </a:r>
            <a:r>
              <a:rPr lang="en-US" altLang="zh-CN" sz="1400" b="0" dirty="0" err="1">
                <a:latin typeface="Times New Roman" pitchFamily="18" charset="0"/>
              </a:rPr>
              <a:t>i</a:t>
            </a:r>
            <a:r>
              <a:rPr lang="en-US" altLang="zh-CN" sz="1400" b="0" dirty="0">
                <a:latin typeface="Times New Roman" pitchFamily="18" charset="0"/>
              </a:rPr>
              <a:t> =0; s[</a:t>
            </a:r>
            <a:r>
              <a:rPr lang="en-US" altLang="zh-CN" sz="1400" b="0" dirty="0" err="1">
                <a:latin typeface="Times New Roman" pitchFamily="18" charset="0"/>
              </a:rPr>
              <a:t>i</a:t>
            </a:r>
            <a:r>
              <a:rPr lang="en-US" altLang="zh-CN" sz="1400" b="0" dirty="0">
                <a:latin typeface="Times New Roman" pitchFamily="18" charset="0"/>
              </a:rPr>
              <a:t>] != ‘\0’; </a:t>
            </a:r>
            <a:r>
              <a:rPr lang="en-US" altLang="zh-CN" sz="1400" b="0" dirty="0" err="1">
                <a:latin typeface="Times New Roman" pitchFamily="18" charset="0"/>
              </a:rPr>
              <a:t>i</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for(j=</a:t>
            </a:r>
            <a:r>
              <a:rPr lang="en-US" altLang="zh-CN" sz="1400" b="0" dirty="0" err="1">
                <a:latin typeface="Times New Roman" pitchFamily="18" charset="0"/>
              </a:rPr>
              <a:t>i,k</a:t>
            </a:r>
            <a:r>
              <a:rPr lang="en-US" altLang="zh-CN" sz="1400" b="0" dirty="0">
                <a:latin typeface="Times New Roman" pitchFamily="18" charset="0"/>
              </a:rPr>
              <a:t>=0;t[k]!=‘\0’&amp;&amp;s[j]==t[k]; j++,k++)</a:t>
            </a:r>
          </a:p>
          <a:p>
            <a:pPr lvl="3" algn="just">
              <a:spcBef>
                <a:spcPct val="50000"/>
              </a:spcBef>
            </a:pP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if(t[k] == ‘\0’)</a:t>
            </a:r>
          </a:p>
          <a:p>
            <a:pPr lvl="3" algn="just">
              <a:spcBef>
                <a:spcPct val="50000"/>
              </a:spcBef>
            </a:pPr>
            <a:r>
              <a:rPr lang="en-US" altLang="zh-CN" sz="1400" b="0" dirty="0">
                <a:latin typeface="Times New Roman" pitchFamily="18" charset="0"/>
              </a:rPr>
              <a:t>return ( </a:t>
            </a:r>
            <a:r>
              <a:rPr lang="en-US" altLang="zh-CN" sz="1400" b="0" dirty="0" err="1">
                <a:latin typeface="Times New Roman" pitchFamily="18" charset="0"/>
              </a:rPr>
              <a:t>i</a:t>
            </a: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return ( -1);</a:t>
            </a:r>
          </a:p>
          <a:p>
            <a:pPr algn="just">
              <a:spcBef>
                <a:spcPct val="50000"/>
              </a:spcBef>
            </a:pPr>
            <a:r>
              <a:rPr lang="en-US" altLang="zh-CN" sz="1400" b="0" dirty="0">
                <a:latin typeface="Times New Roman" pitchFamily="18" charset="0"/>
              </a:rPr>
              <a:t>}</a:t>
            </a:r>
          </a:p>
        </p:txBody>
      </p:sp>
      <p:grpSp>
        <p:nvGrpSpPr>
          <p:cNvPr id="7" name="Group 189">
            <a:extLst>
              <a:ext uri="{FF2B5EF4-FFF2-40B4-BE49-F238E27FC236}">
                <a16:creationId xmlns:a16="http://schemas.microsoft.com/office/drawing/2014/main" id="{8062216A-0760-439D-8DC0-8CE85A2FEEFE}"/>
              </a:ext>
            </a:extLst>
          </p:cNvPr>
          <p:cNvGrpSpPr>
            <a:grpSpLocks/>
          </p:cNvGrpSpPr>
          <p:nvPr/>
        </p:nvGrpSpPr>
        <p:grpSpPr bwMode="auto">
          <a:xfrm>
            <a:off x="6801895" y="3016594"/>
            <a:ext cx="3408362" cy="805033"/>
            <a:chOff x="1020" y="3521"/>
            <a:chExt cx="2147" cy="431"/>
          </a:xfrm>
        </p:grpSpPr>
        <p:sp>
          <p:nvSpPr>
            <p:cNvPr id="8" name="Rectangle 186">
              <a:extLst>
                <a:ext uri="{FF2B5EF4-FFF2-40B4-BE49-F238E27FC236}">
                  <a16:creationId xmlns:a16="http://schemas.microsoft.com/office/drawing/2014/main" id="{3F25015A-94B1-4931-B2D1-7E6C7D173620}"/>
                </a:ext>
              </a:extLst>
            </p:cNvPr>
            <p:cNvSpPr>
              <a:spLocks noChangeArrowheads="1"/>
            </p:cNvSpPr>
            <p:nvPr/>
          </p:nvSpPr>
          <p:spPr bwMode="auto">
            <a:xfrm>
              <a:off x="1066" y="3521"/>
              <a:ext cx="1950" cy="408"/>
            </a:xfrm>
            <a:prstGeom prst="rect">
              <a:avLst/>
            </a:prstGeom>
            <a:solidFill>
              <a:srgbClr val="00CCFF"/>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9" name="Text Box 187">
              <a:extLst>
                <a:ext uri="{FF2B5EF4-FFF2-40B4-BE49-F238E27FC236}">
                  <a16:creationId xmlns:a16="http://schemas.microsoft.com/office/drawing/2014/main" id="{328CE70B-90C5-42FC-9A49-BC6EFC053244}"/>
                </a:ext>
              </a:extLst>
            </p:cNvPr>
            <p:cNvSpPr txBox="1">
              <a:spLocks noChangeArrowheads="1"/>
            </p:cNvSpPr>
            <p:nvPr/>
          </p:nvSpPr>
          <p:spPr bwMode="auto">
            <a:xfrm>
              <a:off x="1020" y="3536"/>
              <a:ext cx="1334" cy="379"/>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endParaRPr lang="en-US" altLang="zh-CN" sz="2500" dirty="0">
                <a:solidFill>
                  <a:srgbClr val="00007A"/>
                </a:solidFill>
                <a:latin typeface="Times New Roman" pitchFamily="18" charset="0"/>
              </a:endParaRPr>
            </a:p>
            <a:p>
              <a:pPr eaLnBrk="1" hangingPunct="1">
                <a:lnSpc>
                  <a:spcPct val="80000"/>
                </a:lnSpc>
              </a:pPr>
              <a:r>
                <a:rPr lang="zh-CN" altLang="en-US" sz="2500" dirty="0">
                  <a:solidFill>
                    <a:srgbClr val="00007A"/>
                  </a:solidFill>
                  <a:latin typeface="Times New Roman" pitchFamily="18" charset="0"/>
                </a:rPr>
                <a:t>时间复杂度为</a:t>
              </a:r>
              <a:endParaRPr lang="zh-CN" altLang="en-US" sz="2500" dirty="0">
                <a:solidFill>
                  <a:srgbClr val="00007A"/>
                </a:solidFill>
                <a:latin typeface="Times New Roman" pitchFamily="18" charset="0"/>
                <a:ea typeface="宋体" charset="-122"/>
              </a:endParaRPr>
            </a:p>
          </p:txBody>
        </p:sp>
        <p:sp>
          <p:nvSpPr>
            <p:cNvPr id="10" name="Text Box 188">
              <a:extLst>
                <a:ext uri="{FF2B5EF4-FFF2-40B4-BE49-F238E27FC236}">
                  <a16:creationId xmlns:a16="http://schemas.microsoft.com/office/drawing/2014/main" id="{6542E2AE-6BBC-4472-9B5A-5A6FBBBC68EE}"/>
                </a:ext>
              </a:extLst>
            </p:cNvPr>
            <p:cNvSpPr txBox="1">
              <a:spLocks noChangeArrowheads="1"/>
            </p:cNvSpPr>
            <p:nvPr/>
          </p:nvSpPr>
          <p:spPr bwMode="auto">
            <a:xfrm rot="37477">
              <a:off x="2245" y="3631"/>
              <a:ext cx="922" cy="321"/>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eaLnBrk="1" hangingPunct="1"/>
              <a:r>
                <a:rPr lang="en-US" altLang="zh-CN" sz="3300" dirty="0">
                  <a:solidFill>
                    <a:srgbClr val="FF3300"/>
                  </a:solidFill>
                  <a:latin typeface="Times New Roman" pitchFamily="18" charset="0"/>
                  <a:ea typeface="宋体" charset="-122"/>
                  <a:cs typeface="Times New Roman" pitchFamily="18" charset="0"/>
                </a:rPr>
                <a:t>O</a:t>
              </a:r>
              <a:r>
                <a:rPr lang="en-US" altLang="zh-CN" sz="2600" dirty="0">
                  <a:solidFill>
                    <a:srgbClr val="FF3300"/>
                  </a:solidFill>
                  <a:latin typeface="Times New Roman" pitchFamily="18" charset="0"/>
                  <a:ea typeface="宋体" charset="-122"/>
                  <a:cs typeface="Times New Roman" pitchFamily="18" charset="0"/>
                </a:rPr>
                <a:t>(n*m</a:t>
              </a:r>
              <a:r>
                <a:rPr lang="en-US" altLang="zh-CN" sz="2600" dirty="0">
                  <a:solidFill>
                    <a:srgbClr val="FF3300"/>
                  </a:solidFill>
                  <a:latin typeface="Times New Roman" pitchFamily="18" charset="0"/>
                  <a:ea typeface="宋体" charset="-122"/>
                </a:rPr>
                <a:t>)</a:t>
              </a:r>
            </a:p>
          </p:txBody>
        </p:sp>
      </p:grpSp>
      <p:sp>
        <p:nvSpPr>
          <p:cNvPr id="11" name="AutoShape 9">
            <a:extLst>
              <a:ext uri="{FF2B5EF4-FFF2-40B4-BE49-F238E27FC236}">
                <a16:creationId xmlns:a16="http://schemas.microsoft.com/office/drawing/2014/main" id="{BFB1866E-E07E-48E0-B027-54655B4F2A9C}"/>
              </a:ext>
            </a:extLst>
          </p:cNvPr>
          <p:cNvSpPr>
            <a:spLocks noChangeArrowheads="1"/>
          </p:cNvSpPr>
          <p:nvPr/>
        </p:nvSpPr>
        <p:spPr bwMode="auto">
          <a:xfrm>
            <a:off x="7222976" y="995363"/>
            <a:ext cx="2987824" cy="1656234"/>
          </a:xfrm>
          <a:prstGeom prst="wedgeRoundRectCallout">
            <a:avLst>
              <a:gd name="adj1" fmla="val -111776"/>
              <a:gd name="adj2" fmla="val 63449"/>
              <a:gd name="adj3" fmla="val 16667"/>
            </a:avLst>
          </a:prstGeom>
          <a:solidFill>
            <a:schemeClr val="accent1"/>
          </a:solidFill>
          <a:ln w="9525">
            <a:solidFill>
              <a:schemeClr val="tx1"/>
            </a:solidFill>
            <a:miter lim="800000"/>
            <a:headEnd/>
            <a:tailEnd/>
          </a:ln>
        </p:spPr>
        <p:txBody>
          <a:bodyPr/>
          <a:lstStyle/>
          <a:p>
            <a:pPr>
              <a:defRPr/>
            </a:pPr>
            <a:r>
              <a:rPr lang="zh-CN" altLang="en-US" sz="1600" b="0" dirty="0"/>
              <a:t>显然，在最坏情况下（被查找的串不存在），该算法语句的最大执行频度为：</a:t>
            </a:r>
            <a:r>
              <a:rPr lang="en-US" altLang="zh-CN" sz="1600" b="0" dirty="0"/>
              <a:t>N*M</a:t>
            </a:r>
            <a:r>
              <a:rPr lang="zh-CN" altLang="en-US" sz="1600" b="0" dirty="0"/>
              <a:t>。</a:t>
            </a:r>
            <a:endParaRPr lang="en-US" altLang="zh-CN" sz="1600" b="0" dirty="0"/>
          </a:p>
          <a:p>
            <a:pPr>
              <a:defRPr/>
            </a:pPr>
            <a:r>
              <a:rPr lang="en-US" altLang="zh-CN" sz="1600" b="0" dirty="0"/>
              <a:t>N</a:t>
            </a:r>
            <a:r>
              <a:rPr lang="zh-CN" altLang="en-US" sz="1600" b="0" dirty="0"/>
              <a:t>为源串的长度，</a:t>
            </a:r>
            <a:r>
              <a:rPr lang="en-US" altLang="zh-CN" sz="1600" b="0" dirty="0"/>
              <a:t>M</a:t>
            </a:r>
            <a:r>
              <a:rPr lang="zh-CN" altLang="en-US" sz="1600" b="0" dirty="0"/>
              <a:t>为要查找的串的长度。</a:t>
            </a:r>
          </a:p>
        </p:txBody>
      </p:sp>
    </p:spTree>
    <p:extLst>
      <p:ext uri="{BB962C8B-B14F-4D97-AF65-F5344CB8AC3E}">
        <p14:creationId xmlns:p14="http://schemas.microsoft.com/office/powerpoint/2010/main" val="1863708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1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 calcmode="lin" valueType="num">
                                      <p:cBhvr>
                                        <p:cTn id="14" dur="500" fill="hold"/>
                                        <p:tgtEl>
                                          <p:spTgt spid="7"/>
                                        </p:tgtEl>
                                        <p:attrNameLst>
                                          <p:attrName>ppt_x</p:attrName>
                                        </p:attrNameLst>
                                      </p:cBhvr>
                                      <p:tavLst>
                                        <p:tav tm="0">
                                          <p:val>
                                            <p:fltVal val="0.5"/>
                                          </p:val>
                                        </p:tav>
                                        <p:tav tm="100000">
                                          <p:val>
                                            <p:strVal val="#ppt_x"/>
                                          </p:val>
                                        </p:tav>
                                      </p:tavLst>
                                    </p:anim>
                                    <p:anim calcmode="lin" valueType="num">
                                      <p:cBhvr>
                                        <p:cTn id="15" dur="500" fill="hold"/>
                                        <p:tgtEl>
                                          <p:spTgt spid="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1</a:t>
            </a:r>
          </a:p>
        </p:txBody>
      </p:sp>
      <p:sp>
        <p:nvSpPr>
          <p:cNvPr id="200707" name="Rectangle 3"/>
          <p:cNvSpPr>
            <a:spLocks noGrp="1" noChangeArrowheads="1"/>
          </p:cNvSpPr>
          <p:nvPr>
            <p:ph idx="1"/>
          </p:nvPr>
        </p:nvSpPr>
        <p:spPr>
          <a:xfrm>
            <a:off x="544285" y="1168141"/>
            <a:ext cx="7855971" cy="4351338"/>
          </a:xfrm>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实现了大小写相关的字符串查找，即字符串”</a:t>
            </a:r>
            <a:r>
              <a:rPr lang="en-US" altLang="zh-CN" dirty="0">
                <a:ea typeface="宋体" pitchFamily="2" charset="-122"/>
              </a:rPr>
              <a:t>the”</a:t>
            </a:r>
            <a:r>
              <a:rPr lang="zh-CN" altLang="en-US" dirty="0">
                <a:ea typeface="宋体" pitchFamily="2" charset="-122"/>
              </a:rPr>
              <a:t>和”</a:t>
            </a:r>
            <a:r>
              <a:rPr lang="en-US" altLang="zh-CN" dirty="0">
                <a:ea typeface="宋体" pitchFamily="2" charset="-122"/>
              </a:rPr>
              <a:t>The”</a:t>
            </a:r>
            <a:r>
              <a:rPr lang="zh-CN" altLang="en-US" dirty="0">
                <a:ea typeface="宋体" pitchFamily="2" charset="-122"/>
              </a:rPr>
              <a:t>是不同字符串。请实现</a:t>
            </a:r>
            <a:r>
              <a:rPr lang="zh-CN" altLang="en-US" dirty="0">
                <a:solidFill>
                  <a:srgbClr val="0000CC"/>
                </a:solidFill>
                <a:ea typeface="宋体" pitchFamily="2" charset="-122"/>
              </a:rPr>
              <a:t>大小写无关</a:t>
            </a:r>
            <a:r>
              <a:rPr lang="zh-CN" altLang="en-US" dirty="0">
                <a:ea typeface="宋体" pitchFamily="2" charset="-122"/>
              </a:rPr>
              <a:t>的字符串查找。</a:t>
            </a:r>
          </a:p>
          <a:p>
            <a:r>
              <a:rPr lang="zh-CN" altLang="en-US" dirty="0">
                <a:ea typeface="宋体" pitchFamily="2" charset="-122"/>
              </a:rPr>
              <a:t>算法分析：</a:t>
            </a:r>
          </a:p>
        </p:txBody>
      </p:sp>
      <p:sp>
        <p:nvSpPr>
          <p:cNvPr id="13314" name="页脚占位符 3"/>
          <p:cNvSpPr>
            <a:spLocks noGrp="1"/>
          </p:cNvSpPr>
          <p:nvPr>
            <p:ph type="ftr" sz="quarter" idx="11"/>
          </p:nvPr>
        </p:nvSpPr>
        <p:spPr>
          <a:noFill/>
        </p:spPr>
        <p:txBody>
          <a:bodyPr/>
          <a:lstStyle/>
          <a:p>
            <a:r>
              <a:rPr lang="en-US" altLang="zh-CN"/>
              <a:t>第四讲：程序设计方法-模块化与算法设计</a:t>
            </a:r>
          </a:p>
        </p:txBody>
      </p:sp>
      <p:sp>
        <p:nvSpPr>
          <p:cNvPr id="13315" name="灯片编号占位符 4"/>
          <p:cNvSpPr>
            <a:spLocks noGrp="1"/>
          </p:cNvSpPr>
          <p:nvPr>
            <p:ph type="sldNum" sz="quarter" idx="12"/>
          </p:nvPr>
        </p:nvSpPr>
        <p:spPr>
          <a:noFill/>
        </p:spPr>
        <p:txBody>
          <a:bodyPr/>
          <a:lstStyle/>
          <a:p>
            <a:fld id="{08D67B90-F7A0-435A-9E6C-F2E5111D072C}" type="slidenum">
              <a:rPr lang="en-US" altLang="zh-CN" smtClean="0"/>
              <a:pPr/>
              <a:t>29</a:t>
            </a:fld>
            <a:endParaRPr lang="en-US" altLang="zh-CN"/>
          </a:p>
        </p:txBody>
      </p:sp>
      <p:sp>
        <p:nvSpPr>
          <p:cNvPr id="200708" name="Text Box 4"/>
          <p:cNvSpPr txBox="1">
            <a:spLocks noChangeArrowheads="1"/>
          </p:cNvSpPr>
          <p:nvPr/>
        </p:nvSpPr>
        <p:spPr bwMode="auto">
          <a:xfrm>
            <a:off x="5447928" y="2420938"/>
            <a:ext cx="5220072" cy="3862596"/>
          </a:xfrm>
          <a:prstGeom prst="rect">
            <a:avLst/>
          </a:prstGeom>
          <a:solidFill>
            <a:schemeClr val="accent1"/>
          </a:solidFill>
          <a:ln w="12700" cap="sq">
            <a:noFill/>
            <a:miter lim="800000"/>
            <a:headEnd type="none" w="sm" len="sm"/>
            <a:tailEnd type="none" w="sm" len="sm"/>
          </a:ln>
        </p:spPr>
        <p:txBody>
          <a:bodyPr wrap="square">
            <a:spAutoFit/>
          </a:bodyPr>
          <a:lstStyle/>
          <a:p>
            <a:pPr algn="just">
              <a:spcBef>
                <a:spcPct val="50000"/>
              </a:spcBef>
            </a:pPr>
            <a:r>
              <a:rPr lang="en-US" altLang="zh-CN" sz="1400" b="0" dirty="0" err="1">
                <a:latin typeface="Times New Roman" pitchFamily="18" charset="0"/>
              </a:rPr>
              <a:t>int</a:t>
            </a:r>
            <a:r>
              <a:rPr lang="en-US" altLang="zh-CN" sz="1400" b="0" dirty="0">
                <a:latin typeface="Times New Roman" pitchFamily="18" charset="0"/>
              </a:rPr>
              <a:t> index(char s[ ], char t[ ])</a:t>
            </a:r>
          </a:p>
          <a:p>
            <a:pPr algn="just">
              <a:spcBef>
                <a:spcPct val="50000"/>
              </a:spcBef>
            </a:pPr>
            <a:r>
              <a:rPr lang="en-US" altLang="zh-CN" sz="1400" b="0" dirty="0">
                <a:latin typeface="Times New Roman" pitchFamily="18" charset="0"/>
              </a:rPr>
              <a:t>{</a:t>
            </a:r>
          </a:p>
          <a:p>
            <a:pPr lvl="1" algn="just">
              <a:spcBef>
                <a:spcPct val="50000"/>
              </a:spcBef>
            </a:pPr>
            <a:r>
              <a:rPr lang="en-US" altLang="zh-CN" sz="1400" b="0" dirty="0" err="1">
                <a:latin typeface="Times New Roman" pitchFamily="18" charset="0"/>
              </a:rPr>
              <a:t>int</a:t>
            </a:r>
            <a:r>
              <a:rPr lang="en-US" altLang="zh-CN" sz="1400" b="0" dirty="0">
                <a:latin typeface="Times New Roman" pitchFamily="18" charset="0"/>
              </a:rPr>
              <a:t> </a:t>
            </a:r>
            <a:r>
              <a:rPr lang="en-US" altLang="zh-CN" sz="1400" b="0" dirty="0" err="1">
                <a:latin typeface="Times New Roman" pitchFamily="18" charset="0"/>
              </a:rPr>
              <a:t>i</a:t>
            </a:r>
            <a:r>
              <a:rPr lang="en-US" altLang="zh-CN" sz="1400" b="0" dirty="0">
                <a:latin typeface="Times New Roman" pitchFamily="18" charset="0"/>
              </a:rPr>
              <a:t>, j, k;</a:t>
            </a:r>
          </a:p>
          <a:p>
            <a:pPr lvl="1" algn="just">
              <a:spcBef>
                <a:spcPct val="50000"/>
              </a:spcBef>
            </a:pPr>
            <a:r>
              <a:rPr lang="en-US" altLang="zh-CN" sz="1400" b="0" dirty="0">
                <a:latin typeface="Times New Roman" pitchFamily="18" charset="0"/>
              </a:rPr>
              <a:t>for(</a:t>
            </a:r>
            <a:r>
              <a:rPr lang="en-US" altLang="zh-CN" sz="1400" b="0" dirty="0" err="1">
                <a:latin typeface="Times New Roman" pitchFamily="18" charset="0"/>
              </a:rPr>
              <a:t>i</a:t>
            </a:r>
            <a:r>
              <a:rPr lang="en-US" altLang="zh-CN" sz="1400" b="0" dirty="0">
                <a:latin typeface="Times New Roman" pitchFamily="18" charset="0"/>
              </a:rPr>
              <a:t> =0; s[</a:t>
            </a:r>
            <a:r>
              <a:rPr lang="en-US" altLang="zh-CN" sz="1400" b="0" dirty="0" err="1">
                <a:latin typeface="Times New Roman" pitchFamily="18" charset="0"/>
              </a:rPr>
              <a:t>i</a:t>
            </a:r>
            <a:r>
              <a:rPr lang="en-US" altLang="zh-CN" sz="1400" b="0" dirty="0">
                <a:latin typeface="Times New Roman" pitchFamily="18" charset="0"/>
              </a:rPr>
              <a:t>] != ‘\0’; </a:t>
            </a:r>
            <a:r>
              <a:rPr lang="en-US" altLang="zh-CN" sz="1400" b="0" dirty="0" err="1">
                <a:latin typeface="Times New Roman" pitchFamily="18" charset="0"/>
              </a:rPr>
              <a:t>i</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for(j=</a:t>
            </a:r>
            <a:r>
              <a:rPr lang="en-US" altLang="zh-CN" sz="1400" b="0" dirty="0" err="1">
                <a:latin typeface="Times New Roman" pitchFamily="18" charset="0"/>
              </a:rPr>
              <a:t>i,k</a:t>
            </a:r>
            <a:r>
              <a:rPr lang="en-US" altLang="zh-CN" sz="1400" b="0" dirty="0">
                <a:latin typeface="Times New Roman" pitchFamily="18" charset="0"/>
              </a:rPr>
              <a:t>=0;t[k]!=‘\0’&amp;&amp;</a:t>
            </a:r>
            <a:r>
              <a:rPr lang="en-US" altLang="zh-CN" sz="1400" dirty="0" err="1">
                <a:solidFill>
                  <a:srgbClr val="0000CC"/>
                </a:solidFill>
                <a:latin typeface="Times New Roman" pitchFamily="18" charset="0"/>
              </a:rPr>
              <a:t>tolower</a:t>
            </a:r>
            <a:r>
              <a:rPr lang="en-US" altLang="zh-CN" sz="1400" dirty="0">
                <a:solidFill>
                  <a:srgbClr val="0000CC"/>
                </a:solidFill>
                <a:latin typeface="Times New Roman" pitchFamily="18" charset="0"/>
              </a:rPr>
              <a:t>(s[j])== </a:t>
            </a:r>
            <a:r>
              <a:rPr lang="en-US" altLang="zh-CN" sz="1400" dirty="0" err="1">
                <a:solidFill>
                  <a:srgbClr val="0000CC"/>
                </a:solidFill>
                <a:latin typeface="Times New Roman" pitchFamily="18" charset="0"/>
              </a:rPr>
              <a:t>tolower</a:t>
            </a:r>
            <a:r>
              <a:rPr lang="en-US" altLang="zh-CN" sz="1400" dirty="0">
                <a:solidFill>
                  <a:srgbClr val="0000CC"/>
                </a:solidFill>
                <a:latin typeface="Times New Roman" pitchFamily="18" charset="0"/>
              </a:rPr>
              <a:t>(t[k])</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        j++,k++)</a:t>
            </a:r>
          </a:p>
          <a:p>
            <a:pPr lvl="3" algn="just">
              <a:spcBef>
                <a:spcPct val="50000"/>
              </a:spcBef>
            </a:pP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if(t[k] == ‘\0’)</a:t>
            </a:r>
          </a:p>
          <a:p>
            <a:pPr lvl="3" algn="just">
              <a:spcBef>
                <a:spcPct val="50000"/>
              </a:spcBef>
            </a:pPr>
            <a:r>
              <a:rPr lang="en-US" altLang="zh-CN" sz="1400" b="0" dirty="0">
                <a:latin typeface="Times New Roman" pitchFamily="18" charset="0"/>
              </a:rPr>
              <a:t>return ( </a:t>
            </a:r>
            <a:r>
              <a:rPr lang="en-US" altLang="zh-CN" sz="1400" b="0" dirty="0" err="1">
                <a:latin typeface="Times New Roman" pitchFamily="18" charset="0"/>
              </a:rPr>
              <a:t>i</a:t>
            </a: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return ( -1);</a:t>
            </a:r>
          </a:p>
          <a:p>
            <a:pPr algn="just">
              <a:spcBef>
                <a:spcPct val="50000"/>
              </a:spcBef>
            </a:pPr>
            <a:r>
              <a:rPr lang="en-US" altLang="zh-CN" sz="1400" b="0" dirty="0">
                <a:latin typeface="Times New Roman" pitchFamily="18" charset="0"/>
              </a:rPr>
              <a:t>}</a:t>
            </a:r>
          </a:p>
        </p:txBody>
      </p:sp>
      <p:sp>
        <p:nvSpPr>
          <p:cNvPr id="7" name="矩形 6"/>
          <p:cNvSpPr/>
          <p:nvPr/>
        </p:nvSpPr>
        <p:spPr>
          <a:xfrm>
            <a:off x="1303918" y="3343810"/>
            <a:ext cx="3168352" cy="2862322"/>
          </a:xfrm>
          <a:prstGeom prst="rect">
            <a:avLst/>
          </a:prstGeom>
        </p:spPr>
        <p:txBody>
          <a:bodyPr wrap="square">
            <a:spAutoFit/>
          </a:bodyPr>
          <a:lstStyle/>
          <a:p>
            <a:pPr marL="1588" indent="-65088"/>
            <a:r>
              <a:rPr lang="zh-CN" altLang="en-US" b="0" dirty="0">
                <a:latin typeface="楷体" pitchFamily="49" charset="-122"/>
                <a:ea typeface="楷体" pitchFamily="49" charset="-122"/>
              </a:rPr>
              <a:t>在比较字符时，可将要比较字符均转换为小写或大写即可实现大小写无关查找。</a:t>
            </a:r>
            <a:endParaRPr lang="en-US" altLang="zh-CN" b="0" dirty="0">
              <a:latin typeface="楷体" pitchFamily="49" charset="-122"/>
              <a:ea typeface="楷体" pitchFamily="49" charset="-122"/>
            </a:endParaRPr>
          </a:p>
          <a:p>
            <a:pPr marL="1588" indent="-65088"/>
            <a:endParaRPr lang="zh-CN" altLang="en-US" b="0" dirty="0">
              <a:latin typeface="楷体" pitchFamily="49" charset="-122"/>
              <a:ea typeface="楷体" pitchFamily="49" charset="-122"/>
            </a:endParaRPr>
          </a:p>
          <a:p>
            <a:pPr marL="1588" indent="-65088"/>
            <a:r>
              <a:rPr lang="zh-CN" altLang="en-US" b="0" dirty="0">
                <a:latin typeface="楷体" pitchFamily="49" charset="-122"/>
                <a:ea typeface="楷体" pitchFamily="49" charset="-122"/>
              </a:rPr>
              <a:t>设函数</a:t>
            </a:r>
            <a:r>
              <a:rPr lang="en-US" altLang="zh-CN" b="0" dirty="0">
                <a:latin typeface="楷体" pitchFamily="49" charset="-122"/>
                <a:ea typeface="楷体" pitchFamily="49" charset="-122"/>
              </a:rPr>
              <a:t>char </a:t>
            </a:r>
            <a:r>
              <a:rPr lang="en-US" altLang="zh-CN" b="0" dirty="0" err="1">
                <a:latin typeface="楷体" pitchFamily="49" charset="-122"/>
                <a:ea typeface="楷体" pitchFamily="49" charset="-122"/>
              </a:rPr>
              <a:t>tolower</a:t>
            </a:r>
            <a:r>
              <a:rPr lang="en-US" altLang="zh-CN" b="0" dirty="0">
                <a:latin typeface="楷体" pitchFamily="49" charset="-122"/>
                <a:ea typeface="楷体" pitchFamily="49" charset="-122"/>
              </a:rPr>
              <a:t>(char c)</a:t>
            </a:r>
            <a:r>
              <a:rPr lang="zh-CN" altLang="en-US" b="0" dirty="0">
                <a:latin typeface="楷体" pitchFamily="49" charset="-122"/>
                <a:ea typeface="楷体" pitchFamily="49" charset="-122"/>
              </a:rPr>
              <a:t>用于将字符</a:t>
            </a:r>
            <a:r>
              <a:rPr lang="en-US" altLang="zh-CN" b="0" dirty="0">
                <a:latin typeface="楷体" pitchFamily="49" charset="-122"/>
                <a:ea typeface="楷体" pitchFamily="49" charset="-122"/>
              </a:rPr>
              <a:t>c</a:t>
            </a:r>
            <a:r>
              <a:rPr lang="zh-CN" altLang="en-US" b="0" dirty="0">
                <a:latin typeface="楷体" pitchFamily="49" charset="-122"/>
                <a:ea typeface="楷体" pitchFamily="49" charset="-122"/>
              </a:rPr>
              <a:t>转换为相应小写字符，则上面</a:t>
            </a:r>
            <a:r>
              <a:rPr lang="en-US" altLang="zh-CN" b="0" dirty="0">
                <a:latin typeface="楷体" pitchFamily="49" charset="-122"/>
                <a:ea typeface="楷体" pitchFamily="49" charset="-122"/>
              </a:rPr>
              <a:t>index</a:t>
            </a:r>
            <a:r>
              <a:rPr lang="zh-CN" altLang="en-US" b="0" dirty="0">
                <a:latin typeface="楷体" pitchFamily="49" charset="-122"/>
                <a:ea typeface="楷体" pitchFamily="49" charset="-122"/>
              </a:rPr>
              <a:t>可改为：</a:t>
            </a:r>
          </a:p>
        </p:txBody>
      </p:sp>
      <p:pic>
        <p:nvPicPr>
          <p:cNvPr id="8" name="图片 7">
            <a:extLst>
              <a:ext uri="{FF2B5EF4-FFF2-40B4-BE49-F238E27FC236}">
                <a16:creationId xmlns:a16="http://schemas.microsoft.com/office/drawing/2014/main" id="{1B7ED9C1-929D-4306-879C-BBF3123262AB}"/>
              </a:ext>
            </a:extLst>
          </p:cNvPr>
          <p:cNvPicPr>
            <a:picLocks noChangeAspect="1"/>
          </p:cNvPicPr>
          <p:nvPr/>
        </p:nvPicPr>
        <p:blipFill>
          <a:blip r:embed="rId3"/>
          <a:stretch>
            <a:fillRect/>
          </a:stretch>
        </p:blipFill>
        <p:spPr>
          <a:xfrm>
            <a:off x="8400256" y="806635"/>
            <a:ext cx="3563888" cy="148775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blinds(horizontal)">
                                      <p:cBhvr>
                                        <p:cTn id="7" dur="500"/>
                                        <p:tgtEl>
                                          <p:spTgt spid="20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00707">
                                            <p:txEl>
                                              <p:pRg st="1" end="1"/>
                                            </p:txEl>
                                          </p:spTgt>
                                        </p:tgtEl>
                                        <p:attrNameLst>
                                          <p:attrName>style.visibility</p:attrName>
                                        </p:attrNameLst>
                                      </p:cBhvr>
                                      <p:to>
                                        <p:strVal val="visible"/>
                                      </p:to>
                                    </p:set>
                                    <p:animEffect transition="in" filter="blinds(horizontal)">
                                      <p:cBhvr>
                                        <p:cTn id="16" dur="500"/>
                                        <p:tgtEl>
                                          <p:spTgt spid="20070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0708"/>
                                        </p:tgtEl>
                                        <p:attrNameLst>
                                          <p:attrName>style.visibility</p:attrName>
                                        </p:attrNameLst>
                                      </p:cBhvr>
                                      <p:to>
                                        <p:strVal val="visible"/>
                                      </p:to>
                                    </p:set>
                                    <p:animEffect transition="in" filter="blinds(horizontal)">
                                      <p:cBhvr>
                                        <p:cTn id="26" dur="10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zh-CN" altLang="en-US" dirty="0">
                <a:ea typeface="宋体" pitchFamily="2" charset="-122"/>
              </a:rPr>
              <a:t>递归（</a:t>
            </a:r>
            <a:r>
              <a:rPr lang="en-US" altLang="zh-CN" dirty="0">
                <a:ea typeface="宋体" pitchFamily="2" charset="-122"/>
              </a:rPr>
              <a:t>Recursion</a:t>
            </a:r>
            <a:r>
              <a:rPr lang="zh-CN" altLang="en-US" dirty="0">
                <a:ea typeface="宋体" pitchFamily="2" charset="-122"/>
              </a:rPr>
              <a:t>）</a:t>
            </a:r>
          </a:p>
        </p:txBody>
      </p:sp>
      <p:sp>
        <p:nvSpPr>
          <p:cNvPr id="40963" name="灯片编号占位符 4"/>
          <p:cNvSpPr>
            <a:spLocks noGrp="1"/>
          </p:cNvSpPr>
          <p:nvPr>
            <p:ph type="sldNum" sz="quarter" idx="12"/>
          </p:nvPr>
        </p:nvSpPr>
        <p:spPr>
          <a:noFill/>
        </p:spPr>
        <p:txBody>
          <a:bodyPr/>
          <a:lstStyle/>
          <a:p>
            <a:fld id="{523EA122-0624-4B70-AFEC-07BD37BF3483}" type="slidenum">
              <a:rPr lang="en-US" altLang="zh-CN" smtClean="0"/>
              <a:pPr/>
              <a:t>3</a:t>
            </a:fld>
            <a:endParaRPr lang="en-US" altLang="zh-CN"/>
          </a:p>
        </p:txBody>
      </p:sp>
      <p:sp>
        <p:nvSpPr>
          <p:cNvPr id="25" name="Rectangle 3">
            <a:extLst>
              <a:ext uri="{FF2B5EF4-FFF2-40B4-BE49-F238E27FC236}">
                <a16:creationId xmlns:a16="http://schemas.microsoft.com/office/drawing/2014/main" id="{4CC0B804-CAD7-44ED-90B9-480BD25FA25E}"/>
              </a:ext>
            </a:extLst>
          </p:cNvPr>
          <p:cNvSpPr txBox="1">
            <a:spLocks noChangeArrowheads="1"/>
          </p:cNvSpPr>
          <p:nvPr/>
        </p:nvSpPr>
        <p:spPr>
          <a:xfrm>
            <a:off x="911424" y="1447801"/>
            <a:ext cx="9937103" cy="455612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l"/>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ea typeface="宋体" pitchFamily="2" charset="-122"/>
              </a:rPr>
              <a:t>通过调用自身解决问题的过程称为递归。递归是解决某些复杂问题的有效方法。如：</a:t>
            </a:r>
          </a:p>
          <a:p>
            <a:endParaRPr lang="en-US" altLang="zh-CN" sz="2000" dirty="0">
              <a:ea typeface="宋体" pitchFamily="2" charset="-122"/>
            </a:endParaRPr>
          </a:p>
        </p:txBody>
      </p:sp>
      <p:graphicFrame>
        <p:nvGraphicFramePr>
          <p:cNvPr id="26" name="Object 4">
            <a:extLst>
              <a:ext uri="{FF2B5EF4-FFF2-40B4-BE49-F238E27FC236}">
                <a16:creationId xmlns:a16="http://schemas.microsoft.com/office/drawing/2014/main" id="{B486C3C4-613E-4DD6-AF1C-F2AF0AC596E9}"/>
              </a:ext>
            </a:extLst>
          </p:cNvPr>
          <p:cNvGraphicFramePr>
            <a:graphicFrameLocks noChangeAspect="1"/>
          </p:cNvGraphicFramePr>
          <p:nvPr>
            <p:extLst>
              <p:ext uri="{D42A27DB-BD31-4B8C-83A1-F6EECF244321}">
                <p14:modId xmlns:p14="http://schemas.microsoft.com/office/powerpoint/2010/main" val="2587860153"/>
              </p:ext>
            </p:extLst>
          </p:nvPr>
        </p:nvGraphicFramePr>
        <p:xfrm>
          <a:off x="3450533" y="2565400"/>
          <a:ext cx="3922131" cy="1809750"/>
        </p:xfrm>
        <a:graphic>
          <a:graphicData uri="http://schemas.openxmlformats.org/presentationml/2006/ole">
            <mc:AlternateContent xmlns:mc="http://schemas.openxmlformats.org/markup-compatibility/2006">
              <mc:Choice xmlns:v="urn:schemas-microsoft-com:vml" Requires="v">
                <p:oleObj name="公式" r:id="rId3" imgW="1104840" imgH="711000" progId="Equation.3">
                  <p:embed/>
                </p:oleObj>
              </mc:Choice>
              <mc:Fallback>
                <p:oleObj name="公式" r:id="rId3" imgW="1104840" imgH="7110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533" y="2565400"/>
                        <a:ext cx="3922131" cy="1809750"/>
                      </a:xfrm>
                      <a:prstGeom prst="rect">
                        <a:avLst/>
                      </a:prstGeom>
                      <a:noFill/>
                    </p:spPr>
                  </p:pic>
                </p:oleObj>
              </mc:Fallback>
            </mc:AlternateContent>
          </a:graphicData>
        </a:graphic>
      </p:graphicFrame>
      <p:graphicFrame>
        <p:nvGraphicFramePr>
          <p:cNvPr id="27" name="Object 5">
            <a:extLst>
              <a:ext uri="{FF2B5EF4-FFF2-40B4-BE49-F238E27FC236}">
                <a16:creationId xmlns:a16="http://schemas.microsoft.com/office/drawing/2014/main" id="{92D1B9AA-2B3F-4C8B-B260-69E794CE8EBE}"/>
              </a:ext>
            </a:extLst>
          </p:cNvPr>
          <p:cNvGraphicFramePr>
            <a:graphicFrameLocks noChangeAspect="1"/>
          </p:cNvGraphicFramePr>
          <p:nvPr>
            <p:extLst>
              <p:ext uri="{D42A27DB-BD31-4B8C-83A1-F6EECF244321}">
                <p14:modId xmlns:p14="http://schemas.microsoft.com/office/powerpoint/2010/main" val="920657966"/>
              </p:ext>
            </p:extLst>
          </p:nvPr>
        </p:nvGraphicFramePr>
        <p:xfrm>
          <a:off x="3198128" y="4365625"/>
          <a:ext cx="4606457" cy="1238250"/>
        </p:xfrm>
        <a:graphic>
          <a:graphicData uri="http://schemas.openxmlformats.org/presentationml/2006/ole">
            <mc:AlternateContent xmlns:mc="http://schemas.openxmlformats.org/markup-compatibility/2006">
              <mc:Choice xmlns:v="urn:schemas-microsoft-com:vml" Requires="v">
                <p:oleObj name="公式" r:id="rId5" imgW="1218960" imgH="457200" progId="Equation.3">
                  <p:embed/>
                </p:oleObj>
              </mc:Choice>
              <mc:Fallback>
                <p:oleObj name="公式" r:id="rId5" imgW="1218960" imgH="457200" progId="Equation.3">
                  <p:embed/>
                  <p:pic>
                    <p:nvPicPr>
                      <p:cNvPr id="102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128" y="4365625"/>
                        <a:ext cx="4606457" cy="1238250"/>
                      </a:xfrm>
                      <a:prstGeom prst="rect">
                        <a:avLst/>
                      </a:prstGeom>
                      <a:noFill/>
                    </p:spPr>
                  </p:pic>
                </p:oleObj>
              </mc:Fallback>
            </mc:AlternateContent>
          </a:graphicData>
        </a:graphic>
      </p:graphicFrame>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：函数</a:t>
            </a:r>
            <a:r>
              <a:rPr lang="en-US" altLang="zh-CN" dirty="0" err="1">
                <a:ea typeface="宋体" pitchFamily="2" charset="-122"/>
              </a:rPr>
              <a:t>tolower</a:t>
            </a:r>
            <a:r>
              <a:rPr lang="zh-CN" altLang="en-US" dirty="0">
                <a:ea typeface="宋体" pitchFamily="2" charset="-122"/>
              </a:rPr>
              <a:t>实现</a:t>
            </a:r>
          </a:p>
        </p:txBody>
      </p:sp>
      <p:sp>
        <p:nvSpPr>
          <p:cNvPr id="201731" name="Rectangle 3"/>
          <p:cNvSpPr>
            <a:spLocks noGrp="1" noChangeArrowheads="1"/>
          </p:cNvSpPr>
          <p:nvPr>
            <p:ph idx="1"/>
          </p:nvPr>
        </p:nvSpPr>
        <p:spPr/>
        <p:txBody>
          <a:bodyPr/>
          <a:lstStyle/>
          <a:p>
            <a:r>
              <a:rPr lang="zh-CN" altLang="en-US" dirty="0">
                <a:ea typeface="宋体" pitchFamily="2" charset="-122"/>
              </a:rPr>
              <a:t>方法一：</a:t>
            </a:r>
          </a:p>
          <a:p>
            <a:pPr lvl="1">
              <a:buFont typeface="Wingdings" pitchFamily="2" charset="2"/>
              <a:buNone/>
            </a:pPr>
            <a:r>
              <a:rPr lang="en-US" altLang="zh-CN" sz="1400" dirty="0">
                <a:ea typeface="宋体" pitchFamily="2" charset="-122"/>
              </a:rPr>
              <a:t>char  </a:t>
            </a:r>
            <a:r>
              <a:rPr lang="en-US" altLang="zh-CN" sz="1400" dirty="0" err="1">
                <a:ea typeface="宋体" pitchFamily="2" charset="-122"/>
              </a:rPr>
              <a:t>tolower</a:t>
            </a:r>
            <a:r>
              <a:rPr lang="en-US" altLang="zh-CN" sz="1400" dirty="0">
                <a:ea typeface="宋体" pitchFamily="2" charset="-122"/>
              </a:rPr>
              <a:t>(char c)</a:t>
            </a:r>
          </a:p>
          <a:p>
            <a:pPr lvl="1">
              <a:buFont typeface="Wingdings" pitchFamily="2" charset="2"/>
              <a:buNone/>
            </a:pPr>
            <a:r>
              <a:rPr lang="en-US" altLang="zh-CN" sz="1400" dirty="0">
                <a:ea typeface="宋体" pitchFamily="2" charset="-122"/>
              </a:rPr>
              <a:t>{</a:t>
            </a:r>
          </a:p>
          <a:p>
            <a:pPr lvl="1">
              <a:buFont typeface="Wingdings" pitchFamily="2" charset="2"/>
              <a:buNone/>
            </a:pPr>
            <a:r>
              <a:rPr lang="en-US" altLang="zh-CN" sz="1400" dirty="0">
                <a:ea typeface="宋体" pitchFamily="2" charset="-122"/>
              </a:rPr>
              <a:t>	if( c &gt;=‘A’ &amp;&amp; c&lt;=‘Z’)</a:t>
            </a:r>
          </a:p>
          <a:p>
            <a:pPr lvl="1">
              <a:buFont typeface="Wingdings" pitchFamily="2" charset="2"/>
              <a:buNone/>
            </a:pPr>
            <a:r>
              <a:rPr lang="en-US" altLang="zh-CN" sz="1400" dirty="0">
                <a:ea typeface="宋体" pitchFamily="2" charset="-122"/>
              </a:rPr>
              <a:t>		return ‘a’ – ‘A’ + c;</a:t>
            </a:r>
          </a:p>
          <a:p>
            <a:pPr lvl="1">
              <a:buFont typeface="Wingdings" pitchFamily="2" charset="2"/>
              <a:buNone/>
            </a:pPr>
            <a:r>
              <a:rPr lang="en-US" altLang="zh-CN" sz="1400" dirty="0">
                <a:ea typeface="宋体" pitchFamily="2" charset="-122"/>
              </a:rPr>
              <a:t>	return c;</a:t>
            </a:r>
          </a:p>
          <a:p>
            <a:pPr lvl="1">
              <a:buFont typeface="Wingdings" pitchFamily="2" charset="2"/>
              <a:buNone/>
            </a:pPr>
            <a:r>
              <a:rPr lang="en-US" altLang="zh-CN" sz="1400" dirty="0">
                <a:ea typeface="宋体" pitchFamily="2" charset="-122"/>
              </a:rPr>
              <a:t>} </a:t>
            </a:r>
          </a:p>
          <a:p>
            <a:r>
              <a:rPr lang="zh-CN" altLang="en-US" dirty="0">
                <a:ea typeface="宋体" pitchFamily="2" charset="-122"/>
              </a:rPr>
              <a:t>方法二：对于像</a:t>
            </a:r>
            <a:r>
              <a:rPr lang="en-US" altLang="zh-CN" dirty="0" err="1">
                <a:ea typeface="宋体" pitchFamily="2" charset="-122"/>
              </a:rPr>
              <a:t>tolower</a:t>
            </a:r>
            <a:r>
              <a:rPr lang="zh-CN" altLang="en-US" dirty="0">
                <a:ea typeface="宋体" pitchFamily="2" charset="-122"/>
              </a:rPr>
              <a:t>这样功能简单的函数，可以用宏函数来实现。</a:t>
            </a:r>
          </a:p>
          <a:p>
            <a:pPr lvl="1">
              <a:buFont typeface="Wingdings" pitchFamily="2" charset="2"/>
              <a:buNone/>
            </a:pPr>
            <a:r>
              <a:rPr lang="en-US" altLang="zh-CN" sz="1800" b="1" dirty="0">
                <a:solidFill>
                  <a:srgbClr val="0000CC"/>
                </a:solidFill>
                <a:ea typeface="宋体" pitchFamily="2" charset="-122"/>
              </a:rPr>
              <a:t>#define </a:t>
            </a:r>
            <a:r>
              <a:rPr lang="en-US" altLang="zh-CN" sz="1800" b="1" dirty="0" err="1">
                <a:solidFill>
                  <a:srgbClr val="0000CC"/>
                </a:solidFill>
                <a:ea typeface="宋体" pitchFamily="2" charset="-122"/>
              </a:rPr>
              <a:t>tolower</a:t>
            </a:r>
            <a:r>
              <a:rPr lang="en-US" altLang="zh-CN" sz="1800" b="1" dirty="0">
                <a:solidFill>
                  <a:srgbClr val="0000CC"/>
                </a:solidFill>
                <a:ea typeface="宋体" pitchFamily="2" charset="-122"/>
              </a:rPr>
              <a:t>(c) 	(c&gt;=‘A’&amp;&amp;c&lt;=‘</a:t>
            </a:r>
            <a:r>
              <a:rPr lang="en-US" altLang="zh-CN" sz="1800" b="1" dirty="0" err="1">
                <a:solidFill>
                  <a:srgbClr val="0000CC"/>
                </a:solidFill>
                <a:ea typeface="宋体" pitchFamily="2" charset="-122"/>
              </a:rPr>
              <a:t>Z’?‘a’-’A</a:t>
            </a:r>
            <a:r>
              <a:rPr lang="en-US" altLang="zh-CN" sz="1800" b="1" dirty="0">
                <a:solidFill>
                  <a:srgbClr val="0000CC"/>
                </a:solidFill>
                <a:ea typeface="宋体" pitchFamily="2" charset="-122"/>
              </a:rPr>
              <a:t>’+ c : c)</a:t>
            </a:r>
          </a:p>
        </p:txBody>
      </p:sp>
      <p:sp>
        <p:nvSpPr>
          <p:cNvPr id="14338" name="页脚占位符 3"/>
          <p:cNvSpPr>
            <a:spLocks noGrp="1"/>
          </p:cNvSpPr>
          <p:nvPr>
            <p:ph type="ftr" sz="quarter" idx="11"/>
          </p:nvPr>
        </p:nvSpPr>
        <p:spPr>
          <a:noFill/>
        </p:spPr>
        <p:txBody>
          <a:bodyPr/>
          <a:lstStyle/>
          <a:p>
            <a:r>
              <a:rPr lang="en-US" altLang="zh-CN"/>
              <a:t>第四讲：程序设计方法-模块化与算法设计</a:t>
            </a:r>
          </a:p>
        </p:txBody>
      </p:sp>
      <p:sp>
        <p:nvSpPr>
          <p:cNvPr id="14339" name="灯片编号占位符 4"/>
          <p:cNvSpPr>
            <a:spLocks noGrp="1"/>
          </p:cNvSpPr>
          <p:nvPr>
            <p:ph type="sldNum" sz="quarter" idx="12"/>
          </p:nvPr>
        </p:nvSpPr>
        <p:spPr>
          <a:noFill/>
        </p:spPr>
        <p:txBody>
          <a:bodyPr/>
          <a:lstStyle/>
          <a:p>
            <a:fld id="{AF724400-2BDC-44E6-91AA-04C63028D2EC}" type="slidenum">
              <a:rPr lang="en-US" altLang="zh-CN" smtClean="0"/>
              <a:pPr/>
              <a:t>30</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731">
                                            <p:txEl>
                                              <p:pRg st="1" end="1"/>
                                            </p:txEl>
                                          </p:spTgt>
                                        </p:tgtEl>
                                        <p:attrNameLst>
                                          <p:attrName>style.visibility</p:attrName>
                                        </p:attrNameLst>
                                      </p:cBhvr>
                                      <p:to>
                                        <p:strVal val="visible"/>
                                      </p:to>
                                    </p:set>
                                    <p:anim calcmode="lin" valueType="num">
                                      <p:cBhvr additive="base">
                                        <p:cTn id="7" dur="500" fill="hold"/>
                                        <p:tgtEl>
                                          <p:spTgt spid="2017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1731">
                                            <p:txEl>
                                              <p:pRg st="2" end="2"/>
                                            </p:txEl>
                                          </p:spTgt>
                                        </p:tgtEl>
                                        <p:attrNameLst>
                                          <p:attrName>style.visibility</p:attrName>
                                        </p:attrNameLst>
                                      </p:cBhvr>
                                      <p:to>
                                        <p:strVal val="visible"/>
                                      </p:to>
                                    </p:set>
                                    <p:anim calcmode="lin" valueType="num">
                                      <p:cBhvr additive="base">
                                        <p:cTn id="11" dur="500" fill="hold"/>
                                        <p:tgtEl>
                                          <p:spTgt spid="2017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173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1731">
                                            <p:txEl>
                                              <p:pRg st="3" end="3"/>
                                            </p:txEl>
                                          </p:spTgt>
                                        </p:tgtEl>
                                        <p:attrNameLst>
                                          <p:attrName>style.visibility</p:attrName>
                                        </p:attrNameLst>
                                      </p:cBhvr>
                                      <p:to>
                                        <p:strVal val="visible"/>
                                      </p:to>
                                    </p:set>
                                    <p:anim calcmode="lin" valueType="num">
                                      <p:cBhvr additive="base">
                                        <p:cTn id="15" dur="500" fill="hold"/>
                                        <p:tgtEl>
                                          <p:spTgt spid="2017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17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1731">
                                            <p:txEl>
                                              <p:pRg st="4" end="4"/>
                                            </p:txEl>
                                          </p:spTgt>
                                        </p:tgtEl>
                                        <p:attrNameLst>
                                          <p:attrName>style.visibility</p:attrName>
                                        </p:attrNameLst>
                                      </p:cBhvr>
                                      <p:to>
                                        <p:strVal val="visible"/>
                                      </p:to>
                                    </p:set>
                                    <p:anim calcmode="lin" valueType="num">
                                      <p:cBhvr additive="base">
                                        <p:cTn id="19" dur="500" fill="hold"/>
                                        <p:tgtEl>
                                          <p:spTgt spid="2017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17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1731">
                                            <p:txEl>
                                              <p:pRg st="5" end="5"/>
                                            </p:txEl>
                                          </p:spTgt>
                                        </p:tgtEl>
                                        <p:attrNameLst>
                                          <p:attrName>style.visibility</p:attrName>
                                        </p:attrNameLst>
                                      </p:cBhvr>
                                      <p:to>
                                        <p:strVal val="visible"/>
                                      </p:to>
                                    </p:set>
                                    <p:anim calcmode="lin" valueType="num">
                                      <p:cBhvr additive="base">
                                        <p:cTn id="23" dur="500" fill="hold"/>
                                        <p:tgtEl>
                                          <p:spTgt spid="2017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173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1731">
                                            <p:txEl>
                                              <p:pRg st="6" end="6"/>
                                            </p:txEl>
                                          </p:spTgt>
                                        </p:tgtEl>
                                        <p:attrNameLst>
                                          <p:attrName>style.visibility</p:attrName>
                                        </p:attrNameLst>
                                      </p:cBhvr>
                                      <p:to>
                                        <p:strVal val="visible"/>
                                      </p:to>
                                    </p:set>
                                    <p:anim calcmode="lin" valueType="num">
                                      <p:cBhvr additive="base">
                                        <p:cTn id="27" dur="500" fill="hold"/>
                                        <p:tgtEl>
                                          <p:spTgt spid="2017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17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01731">
                                            <p:txEl>
                                              <p:pRg st="7" end="7"/>
                                            </p:txEl>
                                          </p:spTgt>
                                        </p:tgtEl>
                                        <p:attrNameLst>
                                          <p:attrName>style.visibility</p:attrName>
                                        </p:attrNameLst>
                                      </p:cBhvr>
                                      <p:to>
                                        <p:strVal val="visible"/>
                                      </p:to>
                                    </p:set>
                                    <p:animEffect transition="in" filter="blinds(horizontal)">
                                      <p:cBhvr>
                                        <p:cTn id="33" dur="500"/>
                                        <p:tgtEl>
                                          <p:spTgt spid="201731">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01731">
                                            <p:txEl>
                                              <p:pRg st="8" end="8"/>
                                            </p:txEl>
                                          </p:spTgt>
                                        </p:tgtEl>
                                        <p:attrNameLst>
                                          <p:attrName>style.visibility</p:attrName>
                                        </p:attrNameLst>
                                      </p:cBhvr>
                                      <p:to>
                                        <p:strVal val="visible"/>
                                      </p:to>
                                    </p:set>
                                    <p:anim calcmode="lin" valueType="num">
                                      <p:cBhvr additive="base">
                                        <p:cTn id="38" dur="500" fill="hold"/>
                                        <p:tgtEl>
                                          <p:spTgt spid="201731">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017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zh-CN" altLang="en-US" dirty="0">
                <a:ea typeface="宋体" pitchFamily="2" charset="-122"/>
              </a:rPr>
              <a:t>预处理指令：</a:t>
            </a:r>
            <a:r>
              <a:rPr lang="en-US" altLang="zh-CN" dirty="0">
                <a:ea typeface="宋体" pitchFamily="2" charset="-122"/>
              </a:rPr>
              <a:t>define</a:t>
            </a:r>
          </a:p>
        </p:txBody>
      </p:sp>
      <p:sp>
        <p:nvSpPr>
          <p:cNvPr id="15365" name="Rectangle 3"/>
          <p:cNvSpPr>
            <a:spLocks noGrp="1" noChangeArrowheads="1"/>
          </p:cNvSpPr>
          <p:nvPr>
            <p:ph idx="1"/>
          </p:nvPr>
        </p:nvSpPr>
        <p:spPr>
          <a:xfrm>
            <a:off x="983432" y="1412777"/>
            <a:ext cx="8617818" cy="4556125"/>
          </a:xfrm>
        </p:spPr>
        <p:txBody>
          <a:bodyPr/>
          <a:lstStyle/>
          <a:p>
            <a:pPr marL="381000" indent="-381000">
              <a:lnSpc>
                <a:spcPct val="80000"/>
              </a:lnSpc>
            </a:pPr>
            <a:r>
              <a:rPr lang="zh-CN" altLang="en-US" sz="2000" b="0" dirty="0">
                <a:ea typeface="宋体" pitchFamily="2" charset="-122"/>
              </a:rPr>
              <a:t>用途一：</a:t>
            </a:r>
            <a:r>
              <a:rPr lang="zh-CN" altLang="en-US" sz="2000" dirty="0">
                <a:ea typeface="宋体" pitchFamily="2" charset="-122"/>
              </a:rPr>
              <a:t>定义常量</a:t>
            </a:r>
            <a:r>
              <a:rPr lang="zh-CN" altLang="en-US" sz="2000" b="0" dirty="0">
                <a:ea typeface="宋体" pitchFamily="2" charset="-122"/>
              </a:rPr>
              <a:t>，如：</a:t>
            </a:r>
            <a:r>
              <a:rPr lang="en-US" altLang="zh-CN" sz="2000" b="0" dirty="0">
                <a:ea typeface="宋体" pitchFamily="2" charset="-122"/>
              </a:rPr>
              <a:t>#define  PI 3.14159</a:t>
            </a:r>
          </a:p>
          <a:p>
            <a:pPr marL="381000" indent="-381000">
              <a:lnSpc>
                <a:spcPct val="80000"/>
              </a:lnSpc>
            </a:pPr>
            <a:r>
              <a:rPr lang="zh-CN" altLang="en-US" sz="2000" b="0" dirty="0">
                <a:ea typeface="宋体" pitchFamily="2" charset="-122"/>
              </a:rPr>
              <a:t>用途二：</a:t>
            </a:r>
            <a:r>
              <a:rPr lang="zh-CN" altLang="en-US" sz="2000" dirty="0">
                <a:ea typeface="宋体" pitchFamily="2" charset="-122"/>
              </a:rPr>
              <a:t>定义宏函数</a:t>
            </a:r>
          </a:p>
          <a:p>
            <a:pPr marL="774700" lvl="1" indent="-381000">
              <a:lnSpc>
                <a:spcPct val="80000"/>
              </a:lnSpc>
              <a:buNone/>
            </a:pPr>
            <a:r>
              <a:rPr lang="zh-CN" altLang="en-US" sz="2000" dirty="0">
                <a:ea typeface="宋体" pitchFamily="2" charset="-122"/>
              </a:rPr>
              <a:t>宏定义还可带变元（参数）：</a:t>
            </a:r>
          </a:p>
          <a:p>
            <a:pPr marL="1185863" lvl="2" indent="-381000">
              <a:lnSpc>
                <a:spcPct val="90000"/>
              </a:lnSpc>
              <a:buNone/>
            </a:pPr>
            <a:r>
              <a:rPr lang="en-US" altLang="zh-CN" b="1" i="1" dirty="0">
                <a:solidFill>
                  <a:srgbClr val="0000CC"/>
                </a:solidFill>
                <a:ea typeface="宋体" pitchFamily="2" charset="-122"/>
              </a:rPr>
              <a:t>#define  </a:t>
            </a:r>
            <a:r>
              <a:rPr lang="zh-CN" altLang="en-US" b="1" i="1" dirty="0">
                <a:solidFill>
                  <a:srgbClr val="0000CC"/>
                </a:solidFill>
                <a:ea typeface="宋体" pitchFamily="2" charset="-122"/>
              </a:rPr>
              <a:t>标识符</a:t>
            </a:r>
            <a:r>
              <a:rPr lang="en-US" altLang="zh-CN" b="1" i="1" dirty="0">
                <a:solidFill>
                  <a:srgbClr val="0000CC"/>
                </a:solidFill>
                <a:ea typeface="宋体" pitchFamily="2" charset="-122"/>
              </a:rPr>
              <a:t>(</a:t>
            </a:r>
            <a:r>
              <a:rPr lang="zh-CN" altLang="en-US" b="1" i="1" dirty="0">
                <a:solidFill>
                  <a:srgbClr val="0000CC"/>
                </a:solidFill>
                <a:ea typeface="宋体" pitchFamily="2" charset="-122"/>
              </a:rPr>
              <a:t>参数</a:t>
            </a:r>
            <a:r>
              <a:rPr lang="en-US" altLang="zh-CN" b="1" i="1" dirty="0">
                <a:solidFill>
                  <a:srgbClr val="0000CC"/>
                </a:solidFill>
                <a:ea typeface="宋体" pitchFamily="2" charset="-122"/>
              </a:rPr>
              <a:t>1, </a:t>
            </a:r>
            <a:r>
              <a:rPr lang="zh-CN" altLang="en-US" b="1" i="1" dirty="0">
                <a:solidFill>
                  <a:srgbClr val="0000CC"/>
                </a:solidFill>
                <a:ea typeface="宋体" pitchFamily="2" charset="-122"/>
              </a:rPr>
              <a:t>参数</a:t>
            </a:r>
            <a:r>
              <a:rPr lang="en-US" altLang="zh-CN" b="1" i="1" dirty="0">
                <a:solidFill>
                  <a:srgbClr val="0000CC"/>
                </a:solidFill>
                <a:ea typeface="宋体" pitchFamily="2" charset="-122"/>
              </a:rPr>
              <a:t>2,…)</a:t>
            </a:r>
            <a:r>
              <a:rPr lang="zh-CN" altLang="en-US" b="1" i="1" dirty="0">
                <a:solidFill>
                  <a:srgbClr val="0000CC"/>
                </a:solidFill>
                <a:ea typeface="宋体" pitchFamily="2" charset="-122"/>
              </a:rPr>
              <a:t>	  单词串</a:t>
            </a:r>
          </a:p>
          <a:p>
            <a:pPr marL="774700" lvl="1" indent="-381000">
              <a:lnSpc>
                <a:spcPct val="80000"/>
              </a:lnSpc>
              <a:buNone/>
            </a:pPr>
            <a:r>
              <a:rPr lang="zh-CN" altLang="en-US" sz="2000" dirty="0">
                <a:ea typeface="宋体" pitchFamily="2" charset="-122"/>
              </a:rPr>
              <a:t>如：</a:t>
            </a:r>
          </a:p>
          <a:p>
            <a:pPr marL="1185863" lvl="2" indent="-381000">
              <a:lnSpc>
                <a:spcPct val="90000"/>
              </a:lnSpc>
              <a:buNone/>
            </a:pPr>
            <a:r>
              <a:rPr lang="en-US" altLang="zh-CN" dirty="0">
                <a:ea typeface="宋体" pitchFamily="2" charset="-122"/>
              </a:rPr>
              <a:t>#define	max(A,B)   ((A)&gt;(B)?(A):(B))</a:t>
            </a:r>
          </a:p>
          <a:p>
            <a:pPr marL="774700" lvl="1" indent="-381000">
              <a:lnSpc>
                <a:spcPct val="80000"/>
              </a:lnSpc>
              <a:buNone/>
            </a:pPr>
            <a:r>
              <a:rPr lang="zh-CN" altLang="en-US" sz="2000" dirty="0">
                <a:ea typeface="宋体" pitchFamily="2" charset="-122"/>
              </a:rPr>
              <a:t>于是语句</a:t>
            </a:r>
            <a:r>
              <a:rPr lang="en-US" altLang="zh-CN" sz="2000" dirty="0">
                <a:ea typeface="宋体" pitchFamily="2" charset="-122"/>
              </a:rPr>
              <a:t>x = max(</a:t>
            </a:r>
            <a:r>
              <a:rPr lang="en-US" altLang="zh-CN" sz="2000" dirty="0" err="1">
                <a:ea typeface="宋体" pitchFamily="2" charset="-122"/>
              </a:rPr>
              <a:t>p+q</a:t>
            </a:r>
            <a:r>
              <a:rPr lang="en-US" altLang="zh-CN" sz="2000" dirty="0">
                <a:ea typeface="宋体" pitchFamily="2" charset="-122"/>
              </a:rPr>
              <a:t>, </a:t>
            </a:r>
            <a:r>
              <a:rPr lang="en-US" altLang="zh-CN" sz="2000" dirty="0" err="1">
                <a:ea typeface="宋体" pitchFamily="2" charset="-122"/>
              </a:rPr>
              <a:t>r+s</a:t>
            </a:r>
            <a:r>
              <a:rPr lang="en-US" altLang="zh-CN" sz="2000" dirty="0">
                <a:ea typeface="宋体" pitchFamily="2" charset="-122"/>
              </a:rPr>
              <a:t>); </a:t>
            </a:r>
            <a:r>
              <a:rPr lang="zh-CN" altLang="en-US" sz="2000" dirty="0">
                <a:ea typeface="宋体" pitchFamily="2" charset="-122"/>
              </a:rPr>
              <a:t>被替换为：</a:t>
            </a:r>
          </a:p>
          <a:p>
            <a:pPr marL="1185863" lvl="2" indent="-381000">
              <a:lnSpc>
                <a:spcPct val="90000"/>
              </a:lnSpc>
              <a:buNone/>
            </a:pPr>
            <a:r>
              <a:rPr lang="en-US" altLang="zh-CN" dirty="0">
                <a:ea typeface="宋体" pitchFamily="2" charset="-122"/>
              </a:rPr>
              <a:t>x = ((</a:t>
            </a:r>
            <a:r>
              <a:rPr lang="en-US" altLang="zh-CN" dirty="0" err="1">
                <a:ea typeface="宋体" pitchFamily="2" charset="-122"/>
              </a:rPr>
              <a:t>p+q</a:t>
            </a:r>
            <a:r>
              <a:rPr lang="en-US" altLang="zh-CN" dirty="0">
                <a:ea typeface="宋体" pitchFamily="2" charset="-122"/>
              </a:rPr>
              <a:t>) &gt; (</a:t>
            </a:r>
            <a:r>
              <a:rPr lang="en-US" altLang="zh-CN" dirty="0" err="1">
                <a:ea typeface="宋体" pitchFamily="2" charset="-122"/>
              </a:rPr>
              <a:t>r+s</a:t>
            </a:r>
            <a:r>
              <a:rPr lang="en-US" altLang="zh-CN" dirty="0">
                <a:ea typeface="宋体" pitchFamily="2" charset="-122"/>
              </a:rPr>
              <a:t>) ? (</a:t>
            </a:r>
            <a:r>
              <a:rPr lang="en-US" altLang="zh-CN" dirty="0" err="1">
                <a:ea typeface="宋体" pitchFamily="2" charset="-122"/>
              </a:rPr>
              <a:t>p+q</a:t>
            </a:r>
            <a:r>
              <a:rPr lang="en-US" altLang="zh-CN" dirty="0">
                <a:ea typeface="宋体" pitchFamily="2" charset="-122"/>
              </a:rPr>
              <a:t>) : (</a:t>
            </a:r>
            <a:r>
              <a:rPr lang="en-US" altLang="zh-CN" dirty="0" err="1">
                <a:ea typeface="宋体" pitchFamily="2" charset="-122"/>
              </a:rPr>
              <a:t>r+s</a:t>
            </a:r>
            <a:r>
              <a:rPr lang="en-US" altLang="zh-CN" dirty="0">
                <a:ea typeface="宋体" pitchFamily="2" charset="-122"/>
              </a:rPr>
              <a:t>));</a:t>
            </a:r>
          </a:p>
          <a:p>
            <a:pPr marL="774700" lvl="1" indent="-381000">
              <a:lnSpc>
                <a:spcPct val="80000"/>
              </a:lnSpc>
              <a:buNone/>
            </a:pPr>
            <a:endParaRPr lang="en-US" altLang="zh-CN" sz="2000" dirty="0">
              <a:ea typeface="宋体" pitchFamily="2" charset="-122"/>
            </a:endParaRPr>
          </a:p>
          <a:p>
            <a:pPr marL="774700" lvl="1" indent="-381000">
              <a:lnSpc>
                <a:spcPct val="80000"/>
              </a:lnSpc>
              <a:buNone/>
            </a:pPr>
            <a:r>
              <a:rPr lang="zh-CN" altLang="en-US" sz="2000" dirty="0">
                <a:ea typeface="宋体" pitchFamily="2" charset="-122"/>
              </a:rPr>
              <a:t>注意：</a:t>
            </a:r>
          </a:p>
          <a:p>
            <a:pPr marL="774700" lvl="1" indent="-381000">
              <a:lnSpc>
                <a:spcPct val="80000"/>
              </a:lnSpc>
              <a:buFont typeface="Wingdings" pitchFamily="2" charset="2"/>
              <a:buAutoNum type="alphaLcPeriod"/>
            </a:pPr>
            <a:r>
              <a:rPr lang="zh-CN" altLang="en-US" sz="2000" dirty="0">
                <a:solidFill>
                  <a:srgbClr val="0000CC"/>
                </a:solidFill>
                <a:ea typeface="宋体" pitchFamily="2" charset="-122"/>
              </a:rPr>
              <a:t>宏定义名与参数间不能有空格，如</a:t>
            </a:r>
            <a:r>
              <a:rPr lang="en-US" altLang="zh-CN" sz="2000" dirty="0">
                <a:solidFill>
                  <a:srgbClr val="0000CC"/>
                </a:solidFill>
                <a:ea typeface="宋体" pitchFamily="2" charset="-122"/>
              </a:rPr>
              <a:t>max(A,B)</a:t>
            </a:r>
          </a:p>
          <a:p>
            <a:pPr marL="774700" lvl="1" indent="-381000">
              <a:lnSpc>
                <a:spcPct val="80000"/>
              </a:lnSpc>
              <a:buFont typeface="Wingdings" pitchFamily="2" charset="2"/>
              <a:buAutoNum type="alphaLcPeriod"/>
            </a:pPr>
            <a:r>
              <a:rPr lang="zh-CN" altLang="en-US" sz="2000" dirty="0">
                <a:solidFill>
                  <a:srgbClr val="0000CC"/>
                </a:solidFill>
                <a:ea typeface="宋体" pitchFamily="2" charset="-122"/>
              </a:rPr>
              <a:t>参数应用括号括起来，如</a:t>
            </a:r>
            <a:r>
              <a:rPr lang="en-US" altLang="zh-CN" sz="2000" dirty="0">
                <a:solidFill>
                  <a:srgbClr val="0000CC"/>
                </a:solidFill>
                <a:ea typeface="宋体" pitchFamily="2" charset="-122"/>
              </a:rPr>
              <a:t>(A)&gt;(B)?(A) : (B) </a:t>
            </a:r>
          </a:p>
          <a:p>
            <a:pPr marL="381000" indent="-381000">
              <a:lnSpc>
                <a:spcPct val="80000"/>
              </a:lnSpc>
            </a:pPr>
            <a:endParaRPr lang="en-US" altLang="zh-CN" sz="2000" dirty="0">
              <a:solidFill>
                <a:srgbClr val="0000CC"/>
              </a:solidFill>
              <a:ea typeface="宋体" pitchFamily="2" charset="-122"/>
            </a:endParaRPr>
          </a:p>
        </p:txBody>
      </p:sp>
      <p:sp>
        <p:nvSpPr>
          <p:cNvPr id="15362" name="页脚占位符 3"/>
          <p:cNvSpPr>
            <a:spLocks noGrp="1"/>
          </p:cNvSpPr>
          <p:nvPr>
            <p:ph type="ftr" sz="quarter" idx="11"/>
          </p:nvPr>
        </p:nvSpPr>
        <p:spPr>
          <a:noFill/>
        </p:spPr>
        <p:txBody>
          <a:bodyPr/>
          <a:lstStyle/>
          <a:p>
            <a:r>
              <a:rPr lang="en-US" altLang="zh-CN"/>
              <a:t>第四讲：程序设计方法-模块化与算法设计</a:t>
            </a:r>
          </a:p>
        </p:txBody>
      </p:sp>
      <p:sp>
        <p:nvSpPr>
          <p:cNvPr id="15363" name="灯片编号占位符 4"/>
          <p:cNvSpPr>
            <a:spLocks noGrp="1"/>
          </p:cNvSpPr>
          <p:nvPr>
            <p:ph type="sldNum" sz="quarter" idx="12"/>
          </p:nvPr>
        </p:nvSpPr>
        <p:spPr>
          <a:noFill/>
        </p:spPr>
        <p:txBody>
          <a:bodyPr/>
          <a:lstStyle/>
          <a:p>
            <a:fld id="{82C867F0-A123-4CB6-8A01-85013F17989A}" type="slidenum">
              <a:rPr lang="en-US" altLang="zh-CN" smtClean="0"/>
              <a:pPr/>
              <a:t>31</a:t>
            </a:fld>
            <a:endParaRPr lang="en-US" altLang="zh-CN"/>
          </a:p>
        </p:txBody>
      </p:sp>
      <p:sp>
        <p:nvSpPr>
          <p:cNvPr id="202756" name="AutoShape 4"/>
          <p:cNvSpPr>
            <a:spLocks noChangeArrowheads="1"/>
          </p:cNvSpPr>
          <p:nvPr/>
        </p:nvSpPr>
        <p:spPr bwMode="auto">
          <a:xfrm>
            <a:off x="8112225" y="2996952"/>
            <a:ext cx="2232025" cy="647700"/>
          </a:xfrm>
          <a:prstGeom prst="wedgeRoundRectCallout">
            <a:avLst>
              <a:gd name="adj1" fmla="val -89018"/>
              <a:gd name="adj2" fmla="val 25146"/>
              <a:gd name="adj3" fmla="val 16667"/>
            </a:avLst>
          </a:prstGeom>
          <a:solidFill>
            <a:schemeClr val="accent1"/>
          </a:solidFill>
          <a:ln w="9525">
            <a:solidFill>
              <a:schemeClr val="tx1"/>
            </a:solidFill>
            <a:miter lim="800000"/>
            <a:headEnd/>
            <a:tailEnd/>
          </a:ln>
        </p:spPr>
        <p:txBody>
          <a:bodyPr/>
          <a:lstStyle/>
          <a:p>
            <a:pPr algn="ctr"/>
            <a:r>
              <a:rPr lang="en-US" altLang="zh-CN" dirty="0"/>
              <a:t>?:</a:t>
            </a:r>
            <a:r>
              <a:rPr lang="zh-CN" altLang="en-US" dirty="0"/>
              <a:t>为条件运算符</a:t>
            </a:r>
          </a:p>
        </p:txBody>
      </p:sp>
      <p:sp>
        <p:nvSpPr>
          <p:cNvPr id="202757" name="Text Box 5"/>
          <p:cNvSpPr txBox="1">
            <a:spLocks noChangeArrowheads="1"/>
          </p:cNvSpPr>
          <p:nvPr/>
        </p:nvSpPr>
        <p:spPr bwMode="auto">
          <a:xfrm>
            <a:off x="5879976" y="5301208"/>
            <a:ext cx="5616624" cy="911213"/>
          </a:xfrm>
          <a:prstGeom prst="rect">
            <a:avLst/>
          </a:prstGeom>
          <a:solidFill>
            <a:schemeClr val="accent1"/>
          </a:solidFill>
          <a:ln w="12700" cap="sq">
            <a:noFill/>
            <a:miter lim="800000"/>
            <a:headEnd type="none" w="sm" len="sm"/>
            <a:tailEnd type="none" w="sm" len="sm"/>
          </a:ln>
        </p:spPr>
        <p:txBody>
          <a:bodyPr wrap="square" lIns="342000" tIns="298800" rIns="342000" bIns="298800">
            <a:spAutoFit/>
          </a:bodyPr>
          <a:lstStyle/>
          <a:p>
            <a:r>
              <a:rPr lang="en-US" altLang="zh-CN">
                <a:solidFill>
                  <a:srgbClr val="2B02A0"/>
                </a:solidFill>
                <a:latin typeface="Times New Roman" pitchFamily="18" charset="0"/>
              </a:rPr>
              <a:t>#define isupper(c )   (c &gt;=‘A’ &amp;&amp; c&lt;=‘Z’)?1:0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blinds(horizontal)">
                                      <p:cBhvr>
                                        <p:cTn id="7" dur="500"/>
                                        <p:tgtEl>
                                          <p:spTgt spid="15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blinds(horizontal)">
                                      <p:cBhvr>
                                        <p:cTn id="12" dur="500"/>
                                        <p:tgtEl>
                                          <p:spTgt spid="1536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5365">
                                            <p:txEl>
                                              <p:pRg st="2" end="2"/>
                                            </p:txEl>
                                          </p:spTgt>
                                        </p:tgtEl>
                                        <p:attrNameLst>
                                          <p:attrName>style.visibility</p:attrName>
                                        </p:attrNameLst>
                                      </p:cBhvr>
                                      <p:to>
                                        <p:strVal val="visible"/>
                                      </p:to>
                                    </p:set>
                                    <p:animEffect transition="in" filter="blinds(horizontal)">
                                      <p:cBhvr>
                                        <p:cTn id="15" dur="500"/>
                                        <p:tgtEl>
                                          <p:spTgt spid="1536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365">
                                            <p:txEl>
                                              <p:pRg st="3" end="3"/>
                                            </p:txEl>
                                          </p:spTgt>
                                        </p:tgtEl>
                                        <p:attrNameLst>
                                          <p:attrName>style.visibility</p:attrName>
                                        </p:attrNameLst>
                                      </p:cBhvr>
                                      <p:to>
                                        <p:strVal val="visible"/>
                                      </p:to>
                                    </p:set>
                                    <p:animEffect transition="in" filter="blinds(horizontal)">
                                      <p:cBhvr>
                                        <p:cTn id="18" dur="500"/>
                                        <p:tgtEl>
                                          <p:spTgt spid="1536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5365">
                                            <p:txEl>
                                              <p:pRg st="4" end="4"/>
                                            </p:txEl>
                                          </p:spTgt>
                                        </p:tgtEl>
                                        <p:attrNameLst>
                                          <p:attrName>style.visibility</p:attrName>
                                        </p:attrNameLst>
                                      </p:cBhvr>
                                      <p:to>
                                        <p:strVal val="visible"/>
                                      </p:to>
                                    </p:set>
                                    <p:animEffect transition="in" filter="blinds(horizontal)">
                                      <p:cBhvr>
                                        <p:cTn id="21" dur="500"/>
                                        <p:tgtEl>
                                          <p:spTgt spid="1536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365">
                                            <p:txEl>
                                              <p:pRg st="5" end="5"/>
                                            </p:txEl>
                                          </p:spTgt>
                                        </p:tgtEl>
                                        <p:attrNameLst>
                                          <p:attrName>style.visibility</p:attrName>
                                        </p:attrNameLst>
                                      </p:cBhvr>
                                      <p:to>
                                        <p:strVal val="visible"/>
                                      </p:to>
                                    </p:set>
                                    <p:animEffect transition="in" filter="blinds(horizontal)">
                                      <p:cBhvr>
                                        <p:cTn id="24" dur="500"/>
                                        <p:tgtEl>
                                          <p:spTgt spid="1536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365">
                                            <p:txEl>
                                              <p:pRg st="6" end="6"/>
                                            </p:txEl>
                                          </p:spTgt>
                                        </p:tgtEl>
                                        <p:attrNameLst>
                                          <p:attrName>style.visibility</p:attrName>
                                        </p:attrNameLst>
                                      </p:cBhvr>
                                      <p:to>
                                        <p:strVal val="visible"/>
                                      </p:to>
                                    </p:set>
                                    <p:animEffect transition="in" filter="blinds(horizontal)">
                                      <p:cBhvr>
                                        <p:cTn id="27" dur="500"/>
                                        <p:tgtEl>
                                          <p:spTgt spid="15365">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5365">
                                            <p:txEl>
                                              <p:pRg st="7" end="7"/>
                                            </p:txEl>
                                          </p:spTgt>
                                        </p:tgtEl>
                                        <p:attrNameLst>
                                          <p:attrName>style.visibility</p:attrName>
                                        </p:attrNameLst>
                                      </p:cBhvr>
                                      <p:to>
                                        <p:strVal val="visible"/>
                                      </p:to>
                                    </p:set>
                                    <p:animEffect transition="in" filter="blinds(horizontal)">
                                      <p:cBhvr>
                                        <p:cTn id="30" dur="500"/>
                                        <p:tgtEl>
                                          <p:spTgt spid="15365">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365">
                                            <p:txEl>
                                              <p:pRg st="9" end="9"/>
                                            </p:txEl>
                                          </p:spTgt>
                                        </p:tgtEl>
                                        <p:attrNameLst>
                                          <p:attrName>style.visibility</p:attrName>
                                        </p:attrNameLst>
                                      </p:cBhvr>
                                      <p:to>
                                        <p:strVal val="visible"/>
                                      </p:to>
                                    </p:set>
                                    <p:animEffect transition="in" filter="blinds(horizontal)">
                                      <p:cBhvr>
                                        <p:cTn id="33" dur="500"/>
                                        <p:tgtEl>
                                          <p:spTgt spid="15365">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5365">
                                            <p:txEl>
                                              <p:pRg st="10" end="10"/>
                                            </p:txEl>
                                          </p:spTgt>
                                        </p:tgtEl>
                                        <p:attrNameLst>
                                          <p:attrName>style.visibility</p:attrName>
                                        </p:attrNameLst>
                                      </p:cBhvr>
                                      <p:to>
                                        <p:strVal val="visible"/>
                                      </p:to>
                                    </p:set>
                                    <p:animEffect transition="in" filter="blinds(horizontal)">
                                      <p:cBhvr>
                                        <p:cTn id="36" dur="500"/>
                                        <p:tgtEl>
                                          <p:spTgt spid="15365">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5365">
                                            <p:txEl>
                                              <p:pRg st="11" end="11"/>
                                            </p:txEl>
                                          </p:spTgt>
                                        </p:tgtEl>
                                        <p:attrNameLst>
                                          <p:attrName>style.visibility</p:attrName>
                                        </p:attrNameLst>
                                      </p:cBhvr>
                                      <p:to>
                                        <p:strVal val="visible"/>
                                      </p:to>
                                    </p:set>
                                    <p:animEffect transition="in" filter="blinds(horizontal)">
                                      <p:cBhvr>
                                        <p:cTn id="39" dur="500"/>
                                        <p:tgtEl>
                                          <p:spTgt spid="15365">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02756"/>
                                        </p:tgtEl>
                                        <p:attrNameLst>
                                          <p:attrName>style.visibility</p:attrName>
                                        </p:attrNameLst>
                                      </p:cBhvr>
                                      <p:to>
                                        <p:strVal val="visible"/>
                                      </p:to>
                                    </p:set>
                                    <p:animEffect transition="in" filter="blinds(horizontal)">
                                      <p:cBhvr>
                                        <p:cTn id="44" dur="500"/>
                                        <p:tgtEl>
                                          <p:spTgt spid="202756"/>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ntr" presetSubtype="2" fill="hold" grpId="0" nodeType="clickEffect">
                                  <p:stCondLst>
                                    <p:cond delay="0"/>
                                  </p:stCondLst>
                                  <p:childTnLst>
                                    <p:set>
                                      <p:cBhvr>
                                        <p:cTn id="48" dur="1" fill="hold">
                                          <p:stCondLst>
                                            <p:cond delay="0"/>
                                          </p:stCondLst>
                                        </p:cTn>
                                        <p:tgtEl>
                                          <p:spTgt spid="202757"/>
                                        </p:tgtEl>
                                        <p:attrNameLst>
                                          <p:attrName>style.visibility</p:attrName>
                                        </p:attrNameLst>
                                      </p:cBhvr>
                                      <p:to>
                                        <p:strVal val="visible"/>
                                      </p:to>
                                    </p:set>
                                    <p:anim calcmode="lin" valueType="num">
                                      <p:cBhvr additive="base">
                                        <p:cTn id="49" dur="5000" fill="hold"/>
                                        <p:tgtEl>
                                          <p:spTgt spid="202757"/>
                                        </p:tgtEl>
                                        <p:attrNameLst>
                                          <p:attrName>ppt_x</p:attrName>
                                        </p:attrNameLst>
                                      </p:cBhvr>
                                      <p:tavLst>
                                        <p:tav tm="0">
                                          <p:val>
                                            <p:strVal val="1+#ppt_w/2"/>
                                          </p:val>
                                        </p:tav>
                                        <p:tav tm="100000">
                                          <p:val>
                                            <p:strVal val="#ppt_x"/>
                                          </p:val>
                                        </p:tav>
                                      </p:tavLst>
                                    </p:anim>
                                    <p:anim calcmode="lin" valueType="num">
                                      <p:cBhvr additive="base">
                                        <p:cTn id="50" dur="5000" fill="hold"/>
                                        <p:tgtEl>
                                          <p:spTgt spid="202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nimBg="1"/>
      <p:bldP spid="20275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常用标准库函数：字符类型判断和转换</a:t>
            </a:r>
            <a:r>
              <a:rPr lang="en-US" altLang="zh-CN"/>
              <a:t>*</a:t>
            </a:r>
            <a:endParaRPr lang="zh-CN" altLang="en-US" dirty="0"/>
          </a:p>
        </p:txBody>
      </p:sp>
      <p:sp>
        <p:nvSpPr>
          <p:cNvPr id="3" name="内容占位符 2"/>
          <p:cNvSpPr>
            <a:spLocks noGrp="1"/>
          </p:cNvSpPr>
          <p:nvPr>
            <p:ph idx="1"/>
          </p:nvPr>
        </p:nvSpPr>
        <p:spPr/>
        <p:txBody>
          <a:bodyPr/>
          <a:lstStyle/>
          <a:p>
            <a:r>
              <a:rPr lang="en-US" altLang="zh-CN" dirty="0"/>
              <a:t>#include &lt;</a:t>
            </a:r>
            <a:r>
              <a:rPr lang="en-US" altLang="zh-CN" dirty="0" err="1"/>
              <a:t>ctype.h</a:t>
            </a:r>
            <a:r>
              <a:rPr lang="en-US" altLang="zh-CN" dirty="0"/>
              <a:t>&gt;</a:t>
            </a:r>
          </a:p>
          <a:p>
            <a:pPr lvl="1">
              <a:buNone/>
            </a:pPr>
            <a:r>
              <a:rPr lang="en-US" altLang="zh-CN" dirty="0" err="1"/>
              <a:t>int</a:t>
            </a:r>
            <a:r>
              <a:rPr lang="en-US" altLang="zh-CN" dirty="0"/>
              <a:t>  </a:t>
            </a:r>
            <a:r>
              <a:rPr lang="en-US" altLang="zh-CN" dirty="0" err="1"/>
              <a:t>isalpha</a:t>
            </a:r>
            <a:r>
              <a:rPr lang="en-US" altLang="zh-CN" dirty="0"/>
              <a:t>(</a:t>
            </a:r>
            <a:r>
              <a:rPr lang="en-US" altLang="zh-CN" dirty="0" err="1"/>
              <a:t>int</a:t>
            </a:r>
            <a:r>
              <a:rPr lang="en-US" altLang="zh-CN" dirty="0"/>
              <a:t> c)	</a:t>
            </a:r>
            <a:r>
              <a:rPr lang="zh-CN" altLang="en-US" dirty="0"/>
              <a:t>是否是字母</a:t>
            </a:r>
            <a:endParaRPr lang="en-US" altLang="zh-CN" dirty="0"/>
          </a:p>
          <a:p>
            <a:pPr lvl="1">
              <a:buNone/>
            </a:pPr>
            <a:r>
              <a:rPr lang="en-US" altLang="zh-CN" dirty="0"/>
              <a:t>int  </a:t>
            </a:r>
            <a:r>
              <a:rPr lang="en-US" altLang="zh-CN" dirty="0" err="1"/>
              <a:t>isdigit</a:t>
            </a:r>
            <a:r>
              <a:rPr lang="en-US" altLang="zh-CN" dirty="0"/>
              <a:t>(int c)		</a:t>
            </a:r>
            <a:r>
              <a:rPr lang="zh-CN" altLang="en-US" dirty="0"/>
              <a:t>是否是数字</a:t>
            </a:r>
            <a:endParaRPr lang="en-US" altLang="zh-CN" dirty="0"/>
          </a:p>
          <a:p>
            <a:pPr lvl="1">
              <a:buNone/>
            </a:pPr>
            <a:r>
              <a:rPr lang="en-US" altLang="zh-CN" dirty="0" err="1"/>
              <a:t>int</a:t>
            </a:r>
            <a:r>
              <a:rPr lang="en-US" altLang="zh-CN" dirty="0"/>
              <a:t>  </a:t>
            </a:r>
            <a:r>
              <a:rPr lang="en-US" altLang="zh-CN" dirty="0" err="1"/>
              <a:t>islower</a:t>
            </a:r>
            <a:r>
              <a:rPr lang="en-US" altLang="zh-CN" dirty="0"/>
              <a:t>(</a:t>
            </a:r>
            <a:r>
              <a:rPr lang="en-US" altLang="zh-CN" dirty="0" err="1"/>
              <a:t>int</a:t>
            </a:r>
            <a:r>
              <a:rPr lang="en-US" altLang="zh-CN" dirty="0"/>
              <a:t> c)	</a:t>
            </a:r>
            <a:r>
              <a:rPr lang="zh-CN" altLang="en-US" dirty="0"/>
              <a:t>是否是小写字母</a:t>
            </a:r>
            <a:endParaRPr lang="en-US" altLang="zh-CN" dirty="0"/>
          </a:p>
          <a:p>
            <a:pPr lvl="1">
              <a:buNone/>
            </a:pPr>
            <a:r>
              <a:rPr lang="en-US" altLang="zh-CN" dirty="0" err="1"/>
              <a:t>int</a:t>
            </a:r>
            <a:r>
              <a:rPr lang="en-US" altLang="zh-CN" dirty="0"/>
              <a:t>  </a:t>
            </a:r>
            <a:r>
              <a:rPr lang="en-US" altLang="zh-CN" dirty="0" err="1"/>
              <a:t>isupper</a:t>
            </a:r>
            <a:r>
              <a:rPr lang="en-US" altLang="zh-CN" dirty="0"/>
              <a:t>(</a:t>
            </a:r>
            <a:r>
              <a:rPr lang="en-US" altLang="zh-CN" dirty="0" err="1"/>
              <a:t>int</a:t>
            </a:r>
            <a:r>
              <a:rPr lang="en-US" altLang="zh-CN" dirty="0"/>
              <a:t> c)	</a:t>
            </a:r>
            <a:r>
              <a:rPr lang="zh-CN" altLang="en-US" dirty="0"/>
              <a:t>是否是大写字母</a:t>
            </a:r>
            <a:endParaRPr lang="en-US" altLang="zh-CN" dirty="0"/>
          </a:p>
          <a:p>
            <a:pPr lvl="1">
              <a:buNone/>
            </a:pPr>
            <a:r>
              <a:rPr lang="en-US" altLang="zh-CN" dirty="0" err="1"/>
              <a:t>int</a:t>
            </a:r>
            <a:r>
              <a:rPr lang="en-US" altLang="zh-CN" dirty="0"/>
              <a:t>  </a:t>
            </a:r>
            <a:r>
              <a:rPr lang="en-US" altLang="zh-CN" dirty="0" err="1"/>
              <a:t>isspace</a:t>
            </a:r>
            <a:r>
              <a:rPr lang="en-US" altLang="zh-CN" dirty="0"/>
              <a:t>(</a:t>
            </a:r>
            <a:r>
              <a:rPr lang="en-US" altLang="zh-CN" dirty="0" err="1"/>
              <a:t>int</a:t>
            </a:r>
            <a:r>
              <a:rPr lang="en-US" altLang="zh-CN" dirty="0"/>
              <a:t> c)	</a:t>
            </a:r>
            <a:r>
              <a:rPr lang="zh-CN" altLang="en-US" dirty="0"/>
              <a:t>是否是空白字符</a:t>
            </a:r>
            <a:endParaRPr lang="en-US" altLang="zh-CN" dirty="0"/>
          </a:p>
          <a:p>
            <a:pPr lvl="1">
              <a:buNone/>
            </a:pPr>
            <a:r>
              <a:rPr lang="en-US" altLang="zh-CN" dirty="0" err="1"/>
              <a:t>int</a:t>
            </a:r>
            <a:r>
              <a:rPr lang="en-US" altLang="zh-CN" dirty="0"/>
              <a:t>  </a:t>
            </a:r>
            <a:r>
              <a:rPr lang="en-US" altLang="zh-CN" dirty="0" err="1"/>
              <a:t>tolower</a:t>
            </a:r>
            <a:r>
              <a:rPr lang="en-US" altLang="zh-CN" dirty="0"/>
              <a:t>(</a:t>
            </a:r>
            <a:r>
              <a:rPr lang="en-US" altLang="zh-CN" dirty="0" err="1"/>
              <a:t>int</a:t>
            </a:r>
            <a:r>
              <a:rPr lang="en-US" altLang="zh-CN" dirty="0"/>
              <a:t> c)	</a:t>
            </a:r>
            <a:r>
              <a:rPr lang="zh-CN" altLang="en-US" dirty="0"/>
              <a:t>将大写字母为小写字母</a:t>
            </a:r>
            <a:endParaRPr lang="en-US" altLang="zh-CN" dirty="0"/>
          </a:p>
          <a:p>
            <a:pPr lvl="1">
              <a:buNone/>
            </a:pPr>
            <a:r>
              <a:rPr lang="en-US" altLang="zh-CN" dirty="0" err="1"/>
              <a:t>int</a:t>
            </a:r>
            <a:r>
              <a:rPr lang="en-US" altLang="zh-CN" dirty="0"/>
              <a:t>  </a:t>
            </a:r>
            <a:r>
              <a:rPr lang="en-US" altLang="zh-CN" dirty="0" err="1"/>
              <a:t>toupper</a:t>
            </a:r>
            <a:r>
              <a:rPr lang="en-US" altLang="zh-CN" dirty="0"/>
              <a:t>(</a:t>
            </a:r>
            <a:r>
              <a:rPr lang="en-US" altLang="zh-CN" dirty="0" err="1"/>
              <a:t>int</a:t>
            </a:r>
            <a:r>
              <a:rPr lang="en-US" altLang="zh-CN" dirty="0"/>
              <a:t> c)	</a:t>
            </a:r>
            <a:r>
              <a:rPr lang="zh-CN" altLang="en-US" dirty="0"/>
              <a:t>将小写字母为大写字母</a:t>
            </a:r>
            <a:endParaRPr lang="en-US" altLang="zh-CN" dirty="0"/>
          </a:p>
          <a:p>
            <a:pPr lvl="1">
              <a:buNone/>
            </a:pPr>
            <a:r>
              <a:rPr lang="en-US" altLang="zh-CN" dirty="0"/>
              <a:t>…</a:t>
            </a:r>
            <a:endParaRPr lang="zh-CN" altLang="en-US" dirty="0"/>
          </a:p>
        </p:txBody>
      </p:sp>
      <p:sp>
        <p:nvSpPr>
          <p:cNvPr id="4" name="页脚占位符 3"/>
          <p:cNvSpPr>
            <a:spLocks noGrp="1"/>
          </p:cNvSpPr>
          <p:nvPr>
            <p:ph type="ftr" sz="quarter" idx="11"/>
          </p:nvPr>
        </p:nvSpPr>
        <p:spPr/>
        <p:txBody>
          <a:bodyPr/>
          <a:lstStyle/>
          <a:p>
            <a:pPr>
              <a:defRPr/>
            </a:pPr>
            <a:r>
              <a:rPr lang="en-US" altLang="zh-CN"/>
              <a:t>第三讲：程序设计方法-问题分析</a:t>
            </a:r>
          </a:p>
        </p:txBody>
      </p:sp>
      <p:sp>
        <p:nvSpPr>
          <p:cNvPr id="5" name="灯片编号占位符 4"/>
          <p:cNvSpPr>
            <a:spLocks noGrp="1"/>
          </p:cNvSpPr>
          <p:nvPr>
            <p:ph type="sldNum" sz="quarter" idx="12"/>
          </p:nvPr>
        </p:nvSpPr>
        <p:spPr/>
        <p:txBody>
          <a:bodyPr/>
          <a:lstStyle/>
          <a:p>
            <a:pPr>
              <a:defRPr/>
            </a:pPr>
            <a:fld id="{594323B3-4FF5-4F45-AF09-0F9021E1AA62}" type="slidenum">
              <a:rPr lang="en-US" altLang="zh-CN" smtClean="0"/>
              <a:pPr>
                <a:defRPr/>
              </a:pPr>
              <a:t>32</a:t>
            </a:fld>
            <a:endParaRPr lang="en-US" altLang="zh-CN"/>
          </a:p>
        </p:txBody>
      </p:sp>
      <p:sp>
        <p:nvSpPr>
          <p:cNvPr id="6" name="AutoShape 4"/>
          <p:cNvSpPr>
            <a:spLocks noChangeArrowheads="1"/>
          </p:cNvSpPr>
          <p:nvPr/>
        </p:nvSpPr>
        <p:spPr bwMode="auto">
          <a:xfrm>
            <a:off x="8435976" y="1340768"/>
            <a:ext cx="2232025" cy="864096"/>
          </a:xfrm>
          <a:prstGeom prst="wedgeRoundRectCallout">
            <a:avLst>
              <a:gd name="adj1" fmla="val -56927"/>
              <a:gd name="adj2" fmla="val 116342"/>
              <a:gd name="adj3" fmla="val 16667"/>
            </a:avLst>
          </a:prstGeom>
          <a:solidFill>
            <a:schemeClr val="accent1"/>
          </a:solidFill>
          <a:ln w="9525">
            <a:solidFill>
              <a:schemeClr val="tx1"/>
            </a:solidFill>
            <a:miter lim="800000"/>
            <a:headEnd/>
            <a:tailEnd/>
          </a:ln>
        </p:spPr>
        <p:txBody>
          <a:bodyPr/>
          <a:lstStyle/>
          <a:p>
            <a:pPr algn="ctr"/>
            <a:r>
              <a:rPr lang="zh-CN" altLang="en-US" b="0" dirty="0">
                <a:latin typeface="楷体" pitchFamily="49" charset="-122"/>
                <a:ea typeface="楷体" pitchFamily="49" charset="-122"/>
              </a:rPr>
              <a:t>它们都是用宏函数实现的。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1</a:t>
            </a:r>
            <a:r>
              <a:rPr lang="zh-CN" altLang="en-US" dirty="0">
                <a:ea typeface="宋体" pitchFamily="2" charset="-122"/>
              </a:rPr>
              <a:t>（代码实现）</a:t>
            </a:r>
          </a:p>
        </p:txBody>
      </p:sp>
      <p:sp>
        <p:nvSpPr>
          <p:cNvPr id="203780" name="Text Box 4"/>
          <p:cNvSpPr>
            <a:spLocks noGrp="1" noChangeArrowheads="1"/>
          </p:cNvSpPr>
          <p:nvPr>
            <p:ph idx="1"/>
          </p:nvPr>
        </p:nvSpPr>
        <p:spPr>
          <a:xfrm>
            <a:off x="623392" y="1097350"/>
            <a:ext cx="5616624" cy="5661025"/>
          </a:xfrm>
          <a:solidFill>
            <a:schemeClr val="bg1">
              <a:lumMod val="85000"/>
            </a:schemeClr>
          </a:solidFill>
        </p:spPr>
        <p:txBody>
          <a:bodyPr>
            <a:normAutofit/>
          </a:bodyPr>
          <a:lstStyle/>
          <a:p>
            <a:pPr>
              <a:lnSpc>
                <a:spcPct val="70000"/>
              </a:lnSpc>
              <a:buFont typeface="Wingdings" pitchFamily="2" charset="2"/>
              <a:buNone/>
            </a:pPr>
            <a:r>
              <a:rPr lang="en-US" altLang="zh-CN" sz="1400" b="0" dirty="0">
                <a:ea typeface="宋体" pitchFamily="2" charset="-122"/>
              </a:rPr>
              <a:t>#include &lt;</a:t>
            </a:r>
            <a:r>
              <a:rPr lang="en-US" altLang="zh-CN" sz="1400" b="0" dirty="0" err="1">
                <a:ea typeface="宋体" pitchFamily="2" charset="-122"/>
              </a:rPr>
              <a:t>stdio.h</a:t>
            </a:r>
            <a:r>
              <a:rPr lang="en-US" altLang="zh-CN" sz="1400" b="0" dirty="0">
                <a:ea typeface="宋体" pitchFamily="2" charset="-122"/>
              </a:rPr>
              <a:t>&gt;</a:t>
            </a:r>
          </a:p>
          <a:p>
            <a:pPr>
              <a:lnSpc>
                <a:spcPct val="70000"/>
              </a:lnSpc>
              <a:buFont typeface="Wingdings" pitchFamily="2" charset="2"/>
              <a:buNone/>
            </a:pPr>
            <a:r>
              <a:rPr lang="en-US" altLang="zh-CN" sz="1400" b="0" dirty="0">
                <a:ea typeface="宋体" pitchFamily="2" charset="-122"/>
              </a:rPr>
              <a:t>#define MAXLINE  1000</a:t>
            </a:r>
          </a:p>
          <a:p>
            <a:pPr>
              <a:lnSpc>
                <a:spcPct val="70000"/>
              </a:lnSpc>
              <a:buFont typeface="Wingdings" pitchFamily="2" charset="2"/>
              <a:buNone/>
            </a:pPr>
            <a:r>
              <a:rPr lang="en-US" altLang="zh-CN" sz="1400" dirty="0">
                <a:solidFill>
                  <a:srgbClr val="0000CC"/>
                </a:solidFill>
                <a:ea typeface="宋体" pitchFamily="2" charset="-122"/>
              </a:rPr>
              <a:t>#define </a:t>
            </a:r>
            <a:r>
              <a:rPr lang="en-US" altLang="zh-CN" sz="1400" dirty="0" err="1">
                <a:solidFill>
                  <a:srgbClr val="0000CC"/>
                </a:solidFill>
                <a:ea typeface="宋体" pitchFamily="2" charset="-122"/>
              </a:rPr>
              <a:t>tolower</a:t>
            </a:r>
            <a:r>
              <a:rPr lang="en-US" altLang="zh-CN" sz="1400" dirty="0">
                <a:solidFill>
                  <a:srgbClr val="0000CC"/>
                </a:solidFill>
                <a:ea typeface="宋体" pitchFamily="2" charset="-122"/>
              </a:rPr>
              <a:t>(c)  (c&gt;=‘A’&amp;&amp;c&lt;=‘Z’ ? ‘</a:t>
            </a:r>
            <a:r>
              <a:rPr lang="en-US" altLang="zh-CN" sz="1400" dirty="0" err="1">
                <a:solidFill>
                  <a:srgbClr val="0000CC"/>
                </a:solidFill>
                <a:ea typeface="宋体" pitchFamily="2" charset="-122"/>
              </a:rPr>
              <a:t>a’-’A’+c:c</a:t>
            </a:r>
            <a:r>
              <a:rPr lang="en-US" altLang="zh-CN" sz="1400" dirty="0">
                <a:solidFill>
                  <a:srgbClr val="0000CC"/>
                </a:solidFill>
                <a:ea typeface="宋体" pitchFamily="2" charset="-122"/>
              </a:rPr>
              <a:t>)</a:t>
            </a:r>
          </a:p>
          <a:p>
            <a:pPr>
              <a:lnSpc>
                <a:spcPct val="70000"/>
              </a:lnSpc>
              <a:buFont typeface="Wingdings" pitchFamily="2" charset="2"/>
              <a:buNone/>
            </a:pPr>
            <a:r>
              <a:rPr lang="en-US" altLang="zh-CN" sz="1400" b="0" dirty="0" err="1">
                <a:ea typeface="宋体" pitchFamily="2" charset="-122"/>
              </a:rPr>
              <a:t>int</a:t>
            </a:r>
            <a:r>
              <a:rPr lang="en-US" altLang="zh-CN" sz="1400" b="0" dirty="0">
                <a:ea typeface="宋体" pitchFamily="2" charset="-122"/>
              </a:rPr>
              <a:t> index(char s[ ], char t[ ]);</a:t>
            </a:r>
          </a:p>
          <a:p>
            <a:pPr>
              <a:lnSpc>
                <a:spcPct val="70000"/>
              </a:lnSpc>
              <a:buFont typeface="Wingdings" pitchFamily="2" charset="2"/>
              <a:buNone/>
            </a:pPr>
            <a:r>
              <a:rPr lang="en-US" altLang="zh-CN" sz="1400" b="0" dirty="0" err="1">
                <a:ea typeface="宋体" pitchFamily="2" charset="-122"/>
              </a:rPr>
              <a:t>int</a:t>
            </a:r>
            <a:r>
              <a:rPr lang="en-US" altLang="zh-CN" sz="1400" b="0" dirty="0">
                <a:ea typeface="宋体" pitchFamily="2" charset="-122"/>
              </a:rPr>
              <a:t> main( )</a:t>
            </a:r>
          </a:p>
          <a:p>
            <a:pPr>
              <a:lnSpc>
                <a:spcPct val="70000"/>
              </a:lnSpc>
              <a:buFont typeface="Wingdings" pitchFamily="2" charset="2"/>
              <a:buNone/>
            </a:pP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char filename[64], s[81], line[MAXLINE];</a:t>
            </a:r>
          </a:p>
          <a:p>
            <a:pPr>
              <a:lnSpc>
                <a:spcPct val="70000"/>
              </a:lnSpc>
              <a:buFont typeface="Wingdings" pitchFamily="2" charset="2"/>
              <a:buNone/>
            </a:pPr>
            <a:r>
              <a:rPr lang="en-US" altLang="zh-CN" sz="1400" b="0" dirty="0">
                <a:ea typeface="宋体" pitchFamily="2" charset="-122"/>
              </a:rPr>
              <a:t>    FILE *</a:t>
            </a:r>
            <a:r>
              <a:rPr lang="en-US" altLang="zh-CN" sz="1400" b="0" dirty="0" err="1">
                <a:ea typeface="宋体" pitchFamily="2" charset="-122"/>
              </a:rPr>
              <a:t>fp</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scanf</a:t>
            </a:r>
            <a:r>
              <a:rPr lang="en-US" altLang="zh-CN" sz="1400" b="0" dirty="0">
                <a:ea typeface="宋体" pitchFamily="2" charset="-122"/>
              </a:rPr>
              <a:t>("%s", filename);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scanf</a:t>
            </a:r>
            <a:r>
              <a:rPr lang="en-US" altLang="zh-CN" sz="1400" b="0" dirty="0">
                <a:ea typeface="宋体" pitchFamily="2" charset="-122"/>
              </a:rPr>
              <a:t>("%s", s);</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fp</a:t>
            </a:r>
            <a:r>
              <a:rPr lang="en-US" altLang="zh-CN" sz="1400" b="0" dirty="0">
                <a:ea typeface="宋体" pitchFamily="2" charset="-122"/>
              </a:rPr>
              <a:t> = </a:t>
            </a:r>
            <a:r>
              <a:rPr lang="en-US" altLang="zh-CN" sz="1400" b="0" dirty="0" err="1">
                <a:ea typeface="宋体" pitchFamily="2" charset="-122"/>
              </a:rPr>
              <a:t>fopen</a:t>
            </a:r>
            <a:r>
              <a:rPr lang="en-US" altLang="zh-CN" sz="1400" b="0" dirty="0">
                <a:ea typeface="宋体" pitchFamily="2" charset="-122"/>
              </a:rPr>
              <a:t>(filename, "r")) == NULL){</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("Can't open file %s!\n", filename);</a:t>
            </a:r>
          </a:p>
          <a:p>
            <a:pPr>
              <a:lnSpc>
                <a:spcPct val="70000"/>
              </a:lnSpc>
              <a:buFont typeface="Wingdings" pitchFamily="2" charset="2"/>
              <a:buNone/>
            </a:pPr>
            <a:r>
              <a:rPr lang="en-US" altLang="zh-CN" sz="1400" b="0" dirty="0">
                <a:ea typeface="宋体" pitchFamily="2" charset="-122"/>
              </a:rPr>
              <a:t>		return 1;</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while(</a:t>
            </a:r>
            <a:r>
              <a:rPr lang="en-US" altLang="zh-CN" sz="1400" b="0" dirty="0" err="1">
                <a:ea typeface="宋体" pitchFamily="2" charset="-122"/>
              </a:rPr>
              <a:t>fgets</a:t>
            </a:r>
            <a:r>
              <a:rPr lang="en-US" altLang="zh-CN" sz="1400" b="0" dirty="0">
                <a:ea typeface="宋体" pitchFamily="2" charset="-122"/>
              </a:rPr>
              <a:t>(line, 81, </a:t>
            </a:r>
            <a:r>
              <a:rPr lang="en-US" altLang="zh-CN" sz="1400" b="0" dirty="0" err="1">
                <a:ea typeface="宋体" pitchFamily="2" charset="-122"/>
              </a:rPr>
              <a:t>fp</a:t>
            </a:r>
            <a:r>
              <a:rPr lang="en-US" altLang="zh-CN" sz="1400" b="0" dirty="0">
                <a:ea typeface="宋体" pitchFamily="2" charset="-122"/>
              </a:rPr>
              <a:t>) != NULL)</a:t>
            </a:r>
          </a:p>
          <a:p>
            <a:pPr>
              <a:lnSpc>
                <a:spcPct val="70000"/>
              </a:lnSpc>
              <a:buFont typeface="Wingdings" pitchFamily="2" charset="2"/>
              <a:buNone/>
            </a:pPr>
            <a:r>
              <a:rPr lang="en-US" altLang="zh-CN" sz="1400" b="0" dirty="0">
                <a:ea typeface="宋体" pitchFamily="2" charset="-122"/>
              </a:rPr>
              <a:t>        if(index(line, s) &gt;= 0)</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("%s", line);</a:t>
            </a:r>
          </a:p>
          <a:p>
            <a:pPr>
              <a:lnSpc>
                <a:spcPct val="70000"/>
              </a:lnSpc>
              <a:buFont typeface="Wingdings" pitchFamily="2" charset="2"/>
              <a:buNone/>
            </a:pPr>
            <a:r>
              <a:rPr lang="en-US" altLang="zh-CN" sz="1400" b="0" dirty="0">
                <a:ea typeface="宋体" pitchFamily="2" charset="-122"/>
              </a:rPr>
              <a:t>    return 0;</a:t>
            </a:r>
          </a:p>
          <a:p>
            <a:pPr>
              <a:lnSpc>
                <a:spcPct val="70000"/>
              </a:lnSpc>
              <a:buFont typeface="Wingdings" pitchFamily="2" charset="2"/>
              <a:buNone/>
            </a:pPr>
            <a:r>
              <a:rPr lang="en-US" altLang="zh-CN" sz="1400" b="0" dirty="0">
                <a:ea typeface="宋体" pitchFamily="2" charset="-122"/>
              </a:rPr>
              <a:t>}</a:t>
            </a:r>
          </a:p>
        </p:txBody>
      </p:sp>
      <p:sp>
        <p:nvSpPr>
          <p:cNvPr id="16386" name="页脚占位符 3"/>
          <p:cNvSpPr>
            <a:spLocks noGrp="1"/>
          </p:cNvSpPr>
          <p:nvPr>
            <p:ph type="ftr" sz="quarter" idx="11"/>
          </p:nvPr>
        </p:nvSpPr>
        <p:spPr>
          <a:noFill/>
        </p:spPr>
        <p:txBody>
          <a:bodyPr/>
          <a:lstStyle/>
          <a:p>
            <a:r>
              <a:rPr lang="en-US" altLang="zh-CN"/>
              <a:t>第四讲：程序设计方法-模块化与算法设计</a:t>
            </a:r>
          </a:p>
        </p:txBody>
      </p:sp>
      <p:sp>
        <p:nvSpPr>
          <p:cNvPr id="16387" name="灯片编号占位符 4"/>
          <p:cNvSpPr>
            <a:spLocks noGrp="1"/>
          </p:cNvSpPr>
          <p:nvPr>
            <p:ph type="sldNum" sz="quarter" idx="12"/>
          </p:nvPr>
        </p:nvSpPr>
        <p:spPr>
          <a:noFill/>
        </p:spPr>
        <p:txBody>
          <a:bodyPr/>
          <a:lstStyle/>
          <a:p>
            <a:fld id="{9906ABD5-BF65-49CC-B4B0-5C2AAA5BC4FB}" type="slidenum">
              <a:rPr lang="en-US" altLang="zh-CN" smtClean="0"/>
              <a:pPr/>
              <a:t>33</a:t>
            </a:fld>
            <a:endParaRPr lang="en-US" altLang="zh-CN"/>
          </a:p>
        </p:txBody>
      </p:sp>
      <p:sp>
        <p:nvSpPr>
          <p:cNvPr id="203781" name="Text Box 5"/>
          <p:cNvSpPr txBox="1">
            <a:spLocks noChangeArrowheads="1"/>
          </p:cNvSpPr>
          <p:nvPr/>
        </p:nvSpPr>
        <p:spPr bwMode="auto">
          <a:xfrm>
            <a:off x="6240016" y="1097350"/>
            <a:ext cx="5148262" cy="3862596"/>
          </a:xfrm>
          <a:prstGeom prst="rect">
            <a:avLst/>
          </a:prstGeom>
          <a:solidFill>
            <a:schemeClr val="accent1"/>
          </a:solidFill>
          <a:ln w="12700" cap="sq">
            <a:noFill/>
            <a:miter lim="800000"/>
            <a:headEnd type="none" w="sm" len="sm"/>
            <a:tailEnd type="none" w="sm" len="sm"/>
          </a:ln>
        </p:spPr>
        <p:txBody>
          <a:bodyPr>
            <a:spAutoFit/>
          </a:bodyPr>
          <a:lstStyle/>
          <a:p>
            <a:pPr algn="just">
              <a:spcBef>
                <a:spcPct val="50000"/>
              </a:spcBef>
            </a:pPr>
            <a:r>
              <a:rPr lang="en-US" altLang="zh-CN" sz="1400" b="0" dirty="0" err="1">
                <a:latin typeface="Times New Roman" pitchFamily="18" charset="0"/>
              </a:rPr>
              <a:t>int</a:t>
            </a:r>
            <a:r>
              <a:rPr lang="en-US" altLang="zh-CN" sz="1400" b="0" dirty="0">
                <a:latin typeface="Times New Roman" pitchFamily="18" charset="0"/>
              </a:rPr>
              <a:t> index(char s[ ], char t[ ])</a:t>
            </a:r>
          </a:p>
          <a:p>
            <a:pPr algn="just">
              <a:spcBef>
                <a:spcPct val="50000"/>
              </a:spcBef>
            </a:pPr>
            <a:r>
              <a:rPr lang="en-US" altLang="zh-CN" sz="1400" b="0" dirty="0">
                <a:latin typeface="Times New Roman" pitchFamily="18" charset="0"/>
              </a:rPr>
              <a:t>{</a:t>
            </a:r>
          </a:p>
          <a:p>
            <a:pPr lvl="1" algn="just">
              <a:spcBef>
                <a:spcPct val="50000"/>
              </a:spcBef>
            </a:pPr>
            <a:r>
              <a:rPr lang="en-US" altLang="zh-CN" sz="1400" b="0" dirty="0" err="1">
                <a:latin typeface="Times New Roman" pitchFamily="18" charset="0"/>
              </a:rPr>
              <a:t>int</a:t>
            </a:r>
            <a:r>
              <a:rPr lang="en-US" altLang="zh-CN" sz="1400" b="0" dirty="0">
                <a:latin typeface="Times New Roman" pitchFamily="18" charset="0"/>
              </a:rPr>
              <a:t> </a:t>
            </a:r>
            <a:r>
              <a:rPr lang="en-US" altLang="zh-CN" sz="1400" b="0" dirty="0" err="1">
                <a:latin typeface="Times New Roman" pitchFamily="18" charset="0"/>
              </a:rPr>
              <a:t>i</a:t>
            </a:r>
            <a:r>
              <a:rPr lang="en-US" altLang="zh-CN" sz="1400" b="0" dirty="0">
                <a:latin typeface="Times New Roman" pitchFamily="18" charset="0"/>
              </a:rPr>
              <a:t>, j, k;</a:t>
            </a:r>
          </a:p>
          <a:p>
            <a:pPr lvl="1" algn="just">
              <a:spcBef>
                <a:spcPct val="50000"/>
              </a:spcBef>
            </a:pPr>
            <a:r>
              <a:rPr lang="en-US" altLang="zh-CN" sz="1400" b="0" dirty="0">
                <a:latin typeface="Times New Roman" pitchFamily="18" charset="0"/>
              </a:rPr>
              <a:t>for(</a:t>
            </a:r>
            <a:r>
              <a:rPr lang="en-US" altLang="zh-CN" sz="1400" b="0" dirty="0" err="1">
                <a:latin typeface="Times New Roman" pitchFamily="18" charset="0"/>
              </a:rPr>
              <a:t>i</a:t>
            </a:r>
            <a:r>
              <a:rPr lang="en-US" altLang="zh-CN" sz="1400" b="0" dirty="0">
                <a:latin typeface="Times New Roman" pitchFamily="18" charset="0"/>
              </a:rPr>
              <a:t> =0; s[</a:t>
            </a:r>
            <a:r>
              <a:rPr lang="en-US" altLang="zh-CN" sz="1400" b="0" dirty="0" err="1">
                <a:latin typeface="Times New Roman" pitchFamily="18" charset="0"/>
              </a:rPr>
              <a:t>i</a:t>
            </a:r>
            <a:r>
              <a:rPr lang="en-US" altLang="zh-CN" sz="1400" b="0" dirty="0">
                <a:latin typeface="Times New Roman" pitchFamily="18" charset="0"/>
              </a:rPr>
              <a:t>] != ‘\0’; </a:t>
            </a:r>
            <a:r>
              <a:rPr lang="en-US" altLang="zh-CN" sz="1400" b="0" dirty="0" err="1">
                <a:latin typeface="Times New Roman" pitchFamily="18" charset="0"/>
              </a:rPr>
              <a:t>i</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for(j=</a:t>
            </a:r>
            <a:r>
              <a:rPr lang="en-US" altLang="zh-CN" sz="1400" b="0" dirty="0" err="1">
                <a:latin typeface="Times New Roman" pitchFamily="18" charset="0"/>
              </a:rPr>
              <a:t>i,k</a:t>
            </a:r>
            <a:r>
              <a:rPr lang="en-US" altLang="zh-CN" sz="1400" b="0" dirty="0">
                <a:latin typeface="Times New Roman" pitchFamily="18" charset="0"/>
              </a:rPr>
              <a:t>=0;t[k]!=‘\0’&amp;&amp;</a:t>
            </a:r>
            <a:r>
              <a:rPr lang="en-US" altLang="zh-CN" sz="1400" dirty="0" err="1">
                <a:solidFill>
                  <a:srgbClr val="0000CC"/>
                </a:solidFill>
                <a:latin typeface="Times New Roman" pitchFamily="18" charset="0"/>
              </a:rPr>
              <a:t>tolower</a:t>
            </a:r>
            <a:r>
              <a:rPr lang="en-US" altLang="zh-CN" sz="1400" dirty="0">
                <a:solidFill>
                  <a:srgbClr val="0000CC"/>
                </a:solidFill>
                <a:latin typeface="Times New Roman" pitchFamily="18" charset="0"/>
              </a:rPr>
              <a:t>(s[j])== </a:t>
            </a:r>
            <a:r>
              <a:rPr lang="en-US" altLang="zh-CN" sz="1400" dirty="0" err="1">
                <a:solidFill>
                  <a:srgbClr val="0000CC"/>
                </a:solidFill>
                <a:latin typeface="Times New Roman" pitchFamily="18" charset="0"/>
              </a:rPr>
              <a:t>tolower</a:t>
            </a:r>
            <a:r>
              <a:rPr lang="en-US" altLang="zh-CN" sz="1400" dirty="0">
                <a:solidFill>
                  <a:srgbClr val="0000CC"/>
                </a:solidFill>
                <a:latin typeface="Times New Roman" pitchFamily="18" charset="0"/>
              </a:rPr>
              <a:t>(t[k])</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        j++,k++)</a:t>
            </a:r>
          </a:p>
          <a:p>
            <a:pPr lvl="3" algn="just">
              <a:spcBef>
                <a:spcPct val="50000"/>
              </a:spcBef>
            </a:pP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if(t[k] == ‘\0’)</a:t>
            </a:r>
          </a:p>
          <a:p>
            <a:pPr lvl="3" algn="just">
              <a:spcBef>
                <a:spcPct val="50000"/>
              </a:spcBef>
            </a:pPr>
            <a:r>
              <a:rPr lang="en-US" altLang="zh-CN" sz="1400" b="0" dirty="0">
                <a:latin typeface="Times New Roman" pitchFamily="18" charset="0"/>
              </a:rPr>
              <a:t>return ( </a:t>
            </a:r>
            <a:r>
              <a:rPr lang="en-US" altLang="zh-CN" sz="1400" b="0" dirty="0" err="1">
                <a:latin typeface="Times New Roman" pitchFamily="18" charset="0"/>
              </a:rPr>
              <a:t>i</a:t>
            </a: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return ( -1);</a:t>
            </a:r>
          </a:p>
          <a:p>
            <a:pPr algn="just">
              <a:spcBef>
                <a:spcPct val="50000"/>
              </a:spcBef>
            </a:pPr>
            <a:r>
              <a:rPr lang="en-US" altLang="zh-CN" sz="1400" b="0" dirty="0">
                <a:latin typeface="Times New Roman" pitchFamily="18"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3780">
                                            <p:txEl>
                                              <p:pRg st="0" end="0"/>
                                            </p:txEl>
                                          </p:spTgt>
                                        </p:tgtEl>
                                        <p:attrNameLst>
                                          <p:attrName>style.visibility</p:attrName>
                                        </p:attrNameLst>
                                      </p:cBhvr>
                                      <p:to>
                                        <p:strVal val="visible"/>
                                      </p:to>
                                    </p:set>
                                    <p:animEffect transition="in" filter="blinds(horizontal)">
                                      <p:cBhvr>
                                        <p:cTn id="7" dur="500"/>
                                        <p:tgtEl>
                                          <p:spTgt spid="20378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3780">
                                            <p:txEl>
                                              <p:pRg st="1" end="1"/>
                                            </p:txEl>
                                          </p:spTgt>
                                        </p:tgtEl>
                                        <p:attrNameLst>
                                          <p:attrName>style.visibility</p:attrName>
                                        </p:attrNameLst>
                                      </p:cBhvr>
                                      <p:to>
                                        <p:strVal val="visible"/>
                                      </p:to>
                                    </p:set>
                                    <p:animEffect transition="in" filter="blinds(horizontal)">
                                      <p:cBhvr>
                                        <p:cTn id="10" dur="500"/>
                                        <p:tgtEl>
                                          <p:spTgt spid="20378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3780">
                                            <p:txEl>
                                              <p:pRg st="2" end="2"/>
                                            </p:txEl>
                                          </p:spTgt>
                                        </p:tgtEl>
                                        <p:attrNameLst>
                                          <p:attrName>style.visibility</p:attrName>
                                        </p:attrNameLst>
                                      </p:cBhvr>
                                      <p:to>
                                        <p:strVal val="visible"/>
                                      </p:to>
                                    </p:set>
                                    <p:animEffect transition="in" filter="blinds(horizontal)">
                                      <p:cBhvr>
                                        <p:cTn id="13" dur="500"/>
                                        <p:tgtEl>
                                          <p:spTgt spid="20378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3780">
                                            <p:txEl>
                                              <p:pRg st="3" end="3"/>
                                            </p:txEl>
                                          </p:spTgt>
                                        </p:tgtEl>
                                        <p:attrNameLst>
                                          <p:attrName>style.visibility</p:attrName>
                                        </p:attrNameLst>
                                      </p:cBhvr>
                                      <p:to>
                                        <p:strVal val="visible"/>
                                      </p:to>
                                    </p:set>
                                    <p:animEffect transition="in" filter="blinds(horizontal)">
                                      <p:cBhvr>
                                        <p:cTn id="16" dur="500"/>
                                        <p:tgtEl>
                                          <p:spTgt spid="203780">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3780">
                                            <p:txEl>
                                              <p:pRg st="4" end="4"/>
                                            </p:txEl>
                                          </p:spTgt>
                                        </p:tgtEl>
                                        <p:attrNameLst>
                                          <p:attrName>style.visibility</p:attrName>
                                        </p:attrNameLst>
                                      </p:cBhvr>
                                      <p:to>
                                        <p:strVal val="visible"/>
                                      </p:to>
                                    </p:set>
                                    <p:animEffect transition="in" filter="blinds(horizontal)">
                                      <p:cBhvr>
                                        <p:cTn id="19" dur="500"/>
                                        <p:tgtEl>
                                          <p:spTgt spid="203780">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03780">
                                            <p:txEl>
                                              <p:pRg st="5" end="5"/>
                                            </p:txEl>
                                          </p:spTgt>
                                        </p:tgtEl>
                                        <p:attrNameLst>
                                          <p:attrName>style.visibility</p:attrName>
                                        </p:attrNameLst>
                                      </p:cBhvr>
                                      <p:to>
                                        <p:strVal val="visible"/>
                                      </p:to>
                                    </p:set>
                                    <p:animEffect transition="in" filter="blinds(horizontal)">
                                      <p:cBhvr>
                                        <p:cTn id="22" dur="500"/>
                                        <p:tgtEl>
                                          <p:spTgt spid="203780">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3780">
                                            <p:txEl>
                                              <p:pRg st="6" end="6"/>
                                            </p:txEl>
                                          </p:spTgt>
                                        </p:tgtEl>
                                        <p:attrNameLst>
                                          <p:attrName>style.visibility</p:attrName>
                                        </p:attrNameLst>
                                      </p:cBhvr>
                                      <p:to>
                                        <p:strVal val="visible"/>
                                      </p:to>
                                    </p:set>
                                    <p:animEffect transition="in" filter="blinds(horizontal)">
                                      <p:cBhvr>
                                        <p:cTn id="25" dur="500"/>
                                        <p:tgtEl>
                                          <p:spTgt spid="203780">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3780">
                                            <p:txEl>
                                              <p:pRg st="7" end="7"/>
                                            </p:txEl>
                                          </p:spTgt>
                                        </p:tgtEl>
                                        <p:attrNameLst>
                                          <p:attrName>style.visibility</p:attrName>
                                        </p:attrNameLst>
                                      </p:cBhvr>
                                      <p:to>
                                        <p:strVal val="visible"/>
                                      </p:to>
                                    </p:set>
                                    <p:animEffect transition="in" filter="blinds(horizontal)">
                                      <p:cBhvr>
                                        <p:cTn id="28" dur="500"/>
                                        <p:tgtEl>
                                          <p:spTgt spid="203780">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03780">
                                            <p:txEl>
                                              <p:pRg st="8" end="8"/>
                                            </p:txEl>
                                          </p:spTgt>
                                        </p:tgtEl>
                                        <p:attrNameLst>
                                          <p:attrName>style.visibility</p:attrName>
                                        </p:attrNameLst>
                                      </p:cBhvr>
                                      <p:to>
                                        <p:strVal val="visible"/>
                                      </p:to>
                                    </p:set>
                                    <p:animEffect transition="in" filter="blinds(horizontal)">
                                      <p:cBhvr>
                                        <p:cTn id="31" dur="500"/>
                                        <p:tgtEl>
                                          <p:spTgt spid="203780">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03780">
                                            <p:txEl>
                                              <p:pRg st="9" end="9"/>
                                            </p:txEl>
                                          </p:spTgt>
                                        </p:tgtEl>
                                        <p:attrNameLst>
                                          <p:attrName>style.visibility</p:attrName>
                                        </p:attrNameLst>
                                      </p:cBhvr>
                                      <p:to>
                                        <p:strVal val="visible"/>
                                      </p:to>
                                    </p:set>
                                    <p:animEffect transition="in" filter="blinds(horizontal)">
                                      <p:cBhvr>
                                        <p:cTn id="34" dur="500"/>
                                        <p:tgtEl>
                                          <p:spTgt spid="203780">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03780">
                                            <p:txEl>
                                              <p:pRg st="10" end="10"/>
                                            </p:txEl>
                                          </p:spTgt>
                                        </p:tgtEl>
                                        <p:attrNameLst>
                                          <p:attrName>style.visibility</p:attrName>
                                        </p:attrNameLst>
                                      </p:cBhvr>
                                      <p:to>
                                        <p:strVal val="visible"/>
                                      </p:to>
                                    </p:set>
                                    <p:animEffect transition="in" filter="blinds(horizontal)">
                                      <p:cBhvr>
                                        <p:cTn id="37" dur="500"/>
                                        <p:tgtEl>
                                          <p:spTgt spid="203780">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03780">
                                            <p:txEl>
                                              <p:pRg st="11" end="11"/>
                                            </p:txEl>
                                          </p:spTgt>
                                        </p:tgtEl>
                                        <p:attrNameLst>
                                          <p:attrName>style.visibility</p:attrName>
                                        </p:attrNameLst>
                                      </p:cBhvr>
                                      <p:to>
                                        <p:strVal val="visible"/>
                                      </p:to>
                                    </p:set>
                                    <p:animEffect transition="in" filter="blinds(horizontal)">
                                      <p:cBhvr>
                                        <p:cTn id="40" dur="500"/>
                                        <p:tgtEl>
                                          <p:spTgt spid="203780">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03780">
                                            <p:txEl>
                                              <p:pRg st="12" end="12"/>
                                            </p:txEl>
                                          </p:spTgt>
                                        </p:tgtEl>
                                        <p:attrNameLst>
                                          <p:attrName>style.visibility</p:attrName>
                                        </p:attrNameLst>
                                      </p:cBhvr>
                                      <p:to>
                                        <p:strVal val="visible"/>
                                      </p:to>
                                    </p:set>
                                    <p:animEffect transition="in" filter="blinds(horizontal)">
                                      <p:cBhvr>
                                        <p:cTn id="43" dur="500"/>
                                        <p:tgtEl>
                                          <p:spTgt spid="203780">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203780">
                                            <p:txEl>
                                              <p:pRg st="13" end="13"/>
                                            </p:txEl>
                                          </p:spTgt>
                                        </p:tgtEl>
                                        <p:attrNameLst>
                                          <p:attrName>style.visibility</p:attrName>
                                        </p:attrNameLst>
                                      </p:cBhvr>
                                      <p:to>
                                        <p:strVal val="visible"/>
                                      </p:to>
                                    </p:set>
                                    <p:animEffect transition="in" filter="blinds(horizontal)">
                                      <p:cBhvr>
                                        <p:cTn id="46" dur="500"/>
                                        <p:tgtEl>
                                          <p:spTgt spid="203780">
                                            <p:txEl>
                                              <p:pRg st="13" end="13"/>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203780">
                                            <p:txEl>
                                              <p:pRg st="14" end="14"/>
                                            </p:txEl>
                                          </p:spTgt>
                                        </p:tgtEl>
                                        <p:attrNameLst>
                                          <p:attrName>style.visibility</p:attrName>
                                        </p:attrNameLst>
                                      </p:cBhvr>
                                      <p:to>
                                        <p:strVal val="visible"/>
                                      </p:to>
                                    </p:set>
                                    <p:animEffect transition="in" filter="blinds(horizontal)">
                                      <p:cBhvr>
                                        <p:cTn id="49" dur="500"/>
                                        <p:tgtEl>
                                          <p:spTgt spid="203780">
                                            <p:txEl>
                                              <p:pRg st="14" end="14"/>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203780">
                                            <p:txEl>
                                              <p:pRg st="15" end="15"/>
                                            </p:txEl>
                                          </p:spTgt>
                                        </p:tgtEl>
                                        <p:attrNameLst>
                                          <p:attrName>style.visibility</p:attrName>
                                        </p:attrNameLst>
                                      </p:cBhvr>
                                      <p:to>
                                        <p:strVal val="visible"/>
                                      </p:to>
                                    </p:set>
                                    <p:animEffect transition="in" filter="blinds(horizontal)">
                                      <p:cBhvr>
                                        <p:cTn id="52" dur="500"/>
                                        <p:tgtEl>
                                          <p:spTgt spid="203780">
                                            <p:txEl>
                                              <p:pRg st="15" end="1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03780">
                                            <p:txEl>
                                              <p:pRg st="16" end="16"/>
                                            </p:txEl>
                                          </p:spTgt>
                                        </p:tgtEl>
                                        <p:attrNameLst>
                                          <p:attrName>style.visibility</p:attrName>
                                        </p:attrNameLst>
                                      </p:cBhvr>
                                      <p:to>
                                        <p:strVal val="visible"/>
                                      </p:to>
                                    </p:set>
                                    <p:animEffect transition="in" filter="blinds(horizontal)">
                                      <p:cBhvr>
                                        <p:cTn id="55" dur="500"/>
                                        <p:tgtEl>
                                          <p:spTgt spid="203780">
                                            <p:txEl>
                                              <p:pRg st="16" end="1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203780">
                                            <p:txEl>
                                              <p:pRg st="17" end="17"/>
                                            </p:txEl>
                                          </p:spTgt>
                                        </p:tgtEl>
                                        <p:attrNameLst>
                                          <p:attrName>style.visibility</p:attrName>
                                        </p:attrNameLst>
                                      </p:cBhvr>
                                      <p:to>
                                        <p:strVal val="visible"/>
                                      </p:to>
                                    </p:set>
                                    <p:animEffect transition="in" filter="blinds(horizontal)">
                                      <p:cBhvr>
                                        <p:cTn id="58" dur="500"/>
                                        <p:tgtEl>
                                          <p:spTgt spid="203780">
                                            <p:txEl>
                                              <p:pRg st="17" end="17"/>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203780">
                                            <p:txEl>
                                              <p:pRg st="18" end="18"/>
                                            </p:txEl>
                                          </p:spTgt>
                                        </p:tgtEl>
                                        <p:attrNameLst>
                                          <p:attrName>style.visibility</p:attrName>
                                        </p:attrNameLst>
                                      </p:cBhvr>
                                      <p:to>
                                        <p:strVal val="visible"/>
                                      </p:to>
                                    </p:set>
                                    <p:animEffect transition="in" filter="blinds(horizontal)">
                                      <p:cBhvr>
                                        <p:cTn id="61" dur="500"/>
                                        <p:tgtEl>
                                          <p:spTgt spid="203780">
                                            <p:txEl>
                                              <p:pRg st="18" end="1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03781"/>
                                        </p:tgtEl>
                                        <p:attrNameLst>
                                          <p:attrName>style.visibility</p:attrName>
                                        </p:attrNameLst>
                                      </p:cBhvr>
                                      <p:to>
                                        <p:strVal val="visible"/>
                                      </p:to>
                                    </p:set>
                                    <p:animEffect transition="in" filter="blinds(horizontal)">
                                      <p:cBhvr>
                                        <p:cTn id="66" dur="1000"/>
                                        <p:tgtEl>
                                          <p:spTgt spid="20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2*</a:t>
            </a:r>
          </a:p>
        </p:txBody>
      </p:sp>
      <p:sp>
        <p:nvSpPr>
          <p:cNvPr id="17413" name="Rectangle 3"/>
          <p:cNvSpPr>
            <a:spLocks noGrp="1" noChangeArrowheads="1"/>
          </p:cNvSpPr>
          <p:nvPr>
            <p:ph idx="1"/>
          </p:nvPr>
        </p:nvSpPr>
        <p:spPr>
          <a:xfrm>
            <a:off x="551384" y="1793108"/>
            <a:ext cx="10116616" cy="4924738"/>
          </a:xfrm>
        </p:spPr>
        <p:txBody>
          <a:bodyPr>
            <a:normAutofit/>
          </a:bodyPr>
          <a:lstStyle/>
          <a:p>
            <a:r>
              <a:rPr lang="zh-CN" altLang="en-US" dirty="0">
                <a:ea typeface="宋体" pitchFamily="2" charset="-122"/>
              </a:rPr>
              <a:t>问题</a:t>
            </a:r>
            <a:r>
              <a:rPr lang="en-US" altLang="zh-CN" dirty="0">
                <a:ea typeface="宋体" pitchFamily="2" charset="-122"/>
              </a:rPr>
              <a:t>4.1</a:t>
            </a:r>
            <a:r>
              <a:rPr lang="zh-CN" altLang="en-US" dirty="0">
                <a:ea typeface="宋体" pitchFamily="2" charset="-122"/>
              </a:rPr>
              <a:t>中</a:t>
            </a:r>
            <a:r>
              <a:rPr lang="en-US" altLang="zh-CN" dirty="0">
                <a:ea typeface="宋体" pitchFamily="2" charset="-122"/>
              </a:rPr>
              <a:t>index</a:t>
            </a:r>
            <a:r>
              <a:rPr lang="zh-CN" altLang="en-US" dirty="0">
                <a:ea typeface="宋体" pitchFamily="2" charset="-122"/>
              </a:rPr>
              <a:t>只能查找的是子字符串的首次出现。请考虑如何查找子字符串的最后一次出现？</a:t>
            </a:r>
          </a:p>
          <a:p>
            <a:r>
              <a:rPr lang="zh-CN" altLang="en-US" dirty="0">
                <a:ea typeface="宋体" pitchFamily="2" charset="-122"/>
              </a:rPr>
              <a:t>如果要查找一个字符串在一个文件中的所有出现（如给出所有出现的行列位置），如何实现？（注意，</a:t>
            </a:r>
            <a:r>
              <a:rPr lang="en-US" altLang="zh-CN" dirty="0">
                <a:ea typeface="宋体" pitchFamily="2" charset="-122"/>
              </a:rPr>
              <a:t>index</a:t>
            </a:r>
            <a:r>
              <a:rPr lang="zh-CN" altLang="en-US" dirty="0">
                <a:ea typeface="宋体" pitchFamily="2" charset="-122"/>
              </a:rPr>
              <a:t>只能查找子字符串首次出现，如果一行中含有多个要查找的字符串怎么办？）</a:t>
            </a:r>
            <a:r>
              <a:rPr lang="en-US" altLang="zh-CN" dirty="0">
                <a:ea typeface="宋体" pitchFamily="2" charset="-122"/>
              </a:rPr>
              <a:t>(</a:t>
            </a:r>
            <a:r>
              <a:rPr lang="zh-CN" altLang="en-US" dirty="0">
                <a:ea typeface="宋体" pitchFamily="2" charset="-122"/>
              </a:rPr>
              <a:t>类似</a:t>
            </a:r>
            <a:r>
              <a:rPr lang="en-US" altLang="zh-CN" dirty="0">
                <a:ea typeface="宋体" pitchFamily="2" charset="-122"/>
              </a:rPr>
              <a:t>Office</a:t>
            </a:r>
            <a:r>
              <a:rPr lang="zh-CN" altLang="en-US" dirty="0">
                <a:ea typeface="宋体" pitchFamily="2" charset="-122"/>
              </a:rPr>
              <a:t>软件中的</a:t>
            </a:r>
            <a:r>
              <a:rPr lang="zh-CN" altLang="en-US" dirty="0">
                <a:solidFill>
                  <a:srgbClr val="0000CC"/>
                </a:solidFill>
                <a:ea typeface="宋体" pitchFamily="2" charset="-122"/>
              </a:rPr>
              <a:t>查找</a:t>
            </a:r>
            <a:r>
              <a:rPr lang="zh-CN" altLang="en-US" dirty="0">
                <a:ea typeface="宋体" pitchFamily="2" charset="-122"/>
              </a:rPr>
              <a:t>功能</a:t>
            </a:r>
            <a:r>
              <a:rPr lang="en-US" altLang="zh-CN" dirty="0">
                <a:ea typeface="宋体" pitchFamily="2" charset="-122"/>
              </a:rPr>
              <a:t>)</a:t>
            </a:r>
          </a:p>
          <a:p>
            <a:r>
              <a:rPr lang="zh-CN" altLang="en-US" dirty="0">
                <a:ea typeface="宋体" pitchFamily="2" charset="-122"/>
              </a:rPr>
              <a:t>在一个文件中查找给定串并用另一个替换串，如何实现？</a:t>
            </a:r>
            <a:r>
              <a:rPr lang="en-US" altLang="zh-CN" dirty="0">
                <a:ea typeface="宋体" pitchFamily="2" charset="-122"/>
              </a:rPr>
              <a:t> (Office</a:t>
            </a:r>
            <a:r>
              <a:rPr lang="zh-CN" altLang="en-US" dirty="0">
                <a:ea typeface="宋体" pitchFamily="2" charset="-122"/>
              </a:rPr>
              <a:t>软件中的</a:t>
            </a:r>
            <a:r>
              <a:rPr lang="zh-CN" altLang="en-US" dirty="0">
                <a:solidFill>
                  <a:srgbClr val="0000CC"/>
                </a:solidFill>
                <a:ea typeface="宋体" pitchFamily="2" charset="-122"/>
              </a:rPr>
              <a:t>替换</a:t>
            </a:r>
            <a:r>
              <a:rPr lang="zh-CN" altLang="en-US" dirty="0">
                <a:ea typeface="宋体" pitchFamily="2" charset="-122"/>
              </a:rPr>
              <a:t>功能</a:t>
            </a:r>
            <a:r>
              <a:rPr lang="en-US" altLang="zh-CN" dirty="0">
                <a:ea typeface="宋体" pitchFamily="2" charset="-122"/>
              </a:rPr>
              <a:t>)</a:t>
            </a:r>
          </a:p>
          <a:p>
            <a:r>
              <a:rPr lang="zh-CN" altLang="en-US" dirty="0">
                <a:ea typeface="宋体" pitchFamily="2" charset="-122"/>
              </a:rPr>
              <a:t>如何实现模糊查找（如</a:t>
            </a:r>
            <a:r>
              <a:rPr lang="en-US" altLang="zh-CN" dirty="0">
                <a:ea typeface="宋体" pitchFamily="2" charset="-122"/>
              </a:rPr>
              <a:t>UNIX</a:t>
            </a:r>
            <a:r>
              <a:rPr lang="zh-CN" altLang="en-US" dirty="0">
                <a:ea typeface="宋体" pitchFamily="2" charset="-122"/>
              </a:rPr>
              <a:t>命令</a:t>
            </a:r>
            <a:r>
              <a:rPr lang="en-US" altLang="zh-CN" dirty="0" err="1">
                <a:solidFill>
                  <a:srgbClr val="0000CC"/>
                </a:solidFill>
                <a:ea typeface="宋体" pitchFamily="2" charset="-122"/>
              </a:rPr>
              <a:t>grep</a:t>
            </a:r>
            <a:r>
              <a:rPr lang="zh-CN" altLang="en-US" dirty="0">
                <a:ea typeface="宋体" pitchFamily="2" charset="-122"/>
              </a:rPr>
              <a:t>），如要查找的串形式为：</a:t>
            </a:r>
            <a:r>
              <a:rPr lang="en-US" altLang="zh-CN" dirty="0" err="1">
                <a:ea typeface="宋体" pitchFamily="2" charset="-122"/>
              </a:rPr>
              <a:t>comp?ter</a:t>
            </a:r>
            <a:r>
              <a:rPr lang="en-US" altLang="zh-CN" dirty="0">
                <a:ea typeface="宋体" pitchFamily="2" charset="-122"/>
              </a:rPr>
              <a:t>, com*</a:t>
            </a:r>
            <a:r>
              <a:rPr lang="en-US" altLang="zh-CN" dirty="0" err="1">
                <a:ea typeface="宋体" pitchFamily="2" charset="-122"/>
              </a:rPr>
              <a:t>er</a:t>
            </a:r>
            <a:r>
              <a:rPr lang="en-US" altLang="zh-CN" dirty="0">
                <a:ea typeface="宋体" pitchFamily="2" charset="-122"/>
              </a:rPr>
              <a:t> (?</a:t>
            </a:r>
            <a:r>
              <a:rPr lang="zh-CN" altLang="en-US" dirty="0">
                <a:ea typeface="宋体" pitchFamily="2" charset="-122"/>
              </a:rPr>
              <a:t>单字符匹配，</a:t>
            </a:r>
            <a:r>
              <a:rPr lang="en-US" altLang="zh-CN" dirty="0">
                <a:ea typeface="宋体" pitchFamily="2" charset="-122"/>
              </a:rPr>
              <a:t>*</a:t>
            </a:r>
            <a:r>
              <a:rPr lang="zh-CN" altLang="en-US" dirty="0">
                <a:ea typeface="宋体" pitchFamily="2" charset="-122"/>
              </a:rPr>
              <a:t>多字符匹配）</a:t>
            </a:r>
          </a:p>
        </p:txBody>
      </p:sp>
      <p:sp>
        <p:nvSpPr>
          <p:cNvPr id="17410" name="页脚占位符 3"/>
          <p:cNvSpPr>
            <a:spLocks noGrp="1"/>
          </p:cNvSpPr>
          <p:nvPr>
            <p:ph type="ftr" sz="quarter" idx="11"/>
          </p:nvPr>
        </p:nvSpPr>
        <p:spPr>
          <a:noFill/>
        </p:spPr>
        <p:txBody>
          <a:bodyPr/>
          <a:lstStyle/>
          <a:p>
            <a:r>
              <a:rPr lang="en-US" altLang="zh-CN"/>
              <a:t>第四讲：程序设计方法-模块化与算法设计</a:t>
            </a:r>
          </a:p>
        </p:txBody>
      </p:sp>
      <p:sp>
        <p:nvSpPr>
          <p:cNvPr id="17411" name="灯片编号占位符 4"/>
          <p:cNvSpPr>
            <a:spLocks noGrp="1"/>
          </p:cNvSpPr>
          <p:nvPr>
            <p:ph type="sldNum" sz="quarter" idx="12"/>
          </p:nvPr>
        </p:nvSpPr>
        <p:spPr>
          <a:noFill/>
        </p:spPr>
        <p:txBody>
          <a:bodyPr/>
          <a:lstStyle/>
          <a:p>
            <a:fld id="{CEB1C7B1-ED32-409A-9251-C47782B380EE}" type="slidenum">
              <a:rPr lang="en-US" altLang="zh-CN" smtClean="0"/>
              <a:pPr/>
              <a:t>34</a:t>
            </a:fld>
            <a:endParaRPr lang="en-US" altLang="zh-CN"/>
          </a:p>
        </p:txBody>
      </p:sp>
      <p:pic>
        <p:nvPicPr>
          <p:cNvPr id="55297" name="Picture 1"/>
          <p:cNvPicPr>
            <a:picLocks noChangeAspect="1" noChangeArrowheads="1"/>
          </p:cNvPicPr>
          <p:nvPr/>
        </p:nvPicPr>
        <p:blipFill>
          <a:blip r:embed="rId3" cstate="print"/>
          <a:srcRect/>
          <a:stretch>
            <a:fillRect/>
          </a:stretch>
        </p:blipFill>
        <p:spPr bwMode="auto">
          <a:xfrm>
            <a:off x="6922050" y="0"/>
            <a:ext cx="3745950" cy="1772816"/>
          </a:xfrm>
          <a:prstGeom prst="rect">
            <a:avLst/>
          </a:prstGeom>
          <a:noFill/>
          <a:ln w="9525">
            <a:noFill/>
            <a:miter lim="800000"/>
            <a:headEnd/>
            <a:tailEnd/>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3*</a:t>
            </a:r>
            <a:endParaRPr lang="zh-CN" altLang="en-US" dirty="0"/>
          </a:p>
        </p:txBody>
      </p:sp>
      <p:sp>
        <p:nvSpPr>
          <p:cNvPr id="3" name="内容占位符 2"/>
          <p:cNvSpPr>
            <a:spLocks noGrp="1"/>
          </p:cNvSpPr>
          <p:nvPr>
            <p:ph idx="1"/>
          </p:nvPr>
        </p:nvSpPr>
        <p:spPr>
          <a:xfrm>
            <a:off x="453486" y="1146939"/>
            <a:ext cx="8786192" cy="657197"/>
          </a:xfrm>
        </p:spPr>
        <p:txBody>
          <a:bodyPr>
            <a:noAutofit/>
          </a:bodyPr>
          <a:lstStyle/>
          <a:p>
            <a:r>
              <a:rPr lang="zh-CN" altLang="en-US" sz="1400" b="0" dirty="0"/>
              <a:t>在上例中字符串查找算法用到了两层循环，有没有更好的算法？（如</a:t>
            </a:r>
            <a:r>
              <a:rPr lang="en-US" altLang="zh-CN" sz="1400" b="0" dirty="0"/>
              <a:t>KMP</a:t>
            </a:r>
            <a:r>
              <a:rPr lang="zh-CN" altLang="en-US" sz="1400" b="0" dirty="0"/>
              <a:t>算法，将在数据结构部分介绍）</a:t>
            </a:r>
            <a:endParaRPr lang="en-US" altLang="zh-CN" sz="1400" b="0" dirty="0"/>
          </a:p>
          <a:p>
            <a:r>
              <a:rPr lang="zh-CN" altLang="en-US" sz="1400" b="0" dirty="0"/>
              <a:t>另一种</a:t>
            </a:r>
            <a:r>
              <a:rPr lang="zh-CN" altLang="en-US" sz="1400" dirty="0"/>
              <a:t>字符串查找算法</a:t>
            </a:r>
            <a:r>
              <a:rPr lang="zh-CN" altLang="en-US" sz="1400" b="0" dirty="0"/>
              <a:t>（只须一层循环）</a:t>
            </a:r>
          </a:p>
        </p:txBody>
      </p:sp>
      <p:sp>
        <p:nvSpPr>
          <p:cNvPr id="4" name="页脚占位符 3"/>
          <p:cNvSpPr>
            <a:spLocks noGrp="1"/>
          </p:cNvSpPr>
          <p:nvPr>
            <p:ph type="ftr" sz="quarter" idx="11"/>
          </p:nvPr>
        </p:nvSpPr>
        <p:spPr/>
        <p:txBody>
          <a:bodyPr/>
          <a:lstStyle/>
          <a:p>
            <a:pPr>
              <a:defRPr/>
            </a:pPr>
            <a:r>
              <a:rPr lang="en-US" altLang="zh-CN"/>
              <a:t>第四讲：程序设计方法-模块化与算法设计</a:t>
            </a:r>
          </a:p>
        </p:txBody>
      </p:sp>
      <p:sp>
        <p:nvSpPr>
          <p:cNvPr id="5" name="灯片编号占位符 4"/>
          <p:cNvSpPr>
            <a:spLocks noGrp="1"/>
          </p:cNvSpPr>
          <p:nvPr>
            <p:ph type="sldNum" sz="quarter" idx="12"/>
          </p:nvPr>
        </p:nvSpPr>
        <p:spPr/>
        <p:txBody>
          <a:bodyPr/>
          <a:lstStyle/>
          <a:p>
            <a:pPr>
              <a:defRPr/>
            </a:pPr>
            <a:fld id="{96804E8C-638B-4B2C-82B6-ECCB48FF4CF4}" type="slidenum">
              <a:rPr lang="en-US" altLang="zh-CN" smtClean="0"/>
              <a:pPr>
                <a:defRPr/>
              </a:pPr>
              <a:t>35</a:t>
            </a:fld>
            <a:endParaRPr lang="en-US" altLang="zh-CN" dirty="0"/>
          </a:p>
        </p:txBody>
      </p:sp>
      <p:sp>
        <p:nvSpPr>
          <p:cNvPr id="7" name="TextBox 6"/>
          <p:cNvSpPr txBox="1"/>
          <p:nvPr/>
        </p:nvSpPr>
        <p:spPr>
          <a:xfrm>
            <a:off x="551384" y="2057039"/>
            <a:ext cx="6337920" cy="4278094"/>
          </a:xfrm>
          <a:prstGeom prst="rect">
            <a:avLst/>
          </a:prstGeom>
          <a:solidFill>
            <a:schemeClr val="bg2">
              <a:lumMod val="20000"/>
              <a:lumOff val="80000"/>
            </a:schemeClr>
          </a:solidFill>
        </p:spPr>
        <p:txBody>
          <a:bodyPr wrap="square" rtlCol="0">
            <a:spAutoFit/>
          </a:bodyPr>
          <a:lstStyle/>
          <a:p>
            <a:r>
              <a:rPr lang="en-US" altLang="zh-CN" sz="1600" b="0" dirty="0" err="1"/>
              <a:t>int</a:t>
            </a:r>
            <a:r>
              <a:rPr lang="en-US" altLang="zh-CN" sz="1600" b="0" dirty="0"/>
              <a:t> index(char s[], char t[])</a:t>
            </a:r>
          </a:p>
          <a:p>
            <a:r>
              <a:rPr lang="en-US" altLang="zh-CN" sz="1600" b="0" dirty="0"/>
              <a:t>{</a:t>
            </a:r>
          </a:p>
          <a:p>
            <a:r>
              <a:rPr lang="en-US" altLang="zh-CN" sz="1600" b="0" dirty="0"/>
              <a:t>    </a:t>
            </a:r>
            <a:r>
              <a:rPr lang="en-US" altLang="zh-CN" sz="1600" b="0" dirty="0" err="1"/>
              <a:t>int</a:t>
            </a:r>
            <a:r>
              <a:rPr lang="en-US" altLang="zh-CN" sz="1600" b="0" dirty="0"/>
              <a:t> </a:t>
            </a:r>
            <a:r>
              <a:rPr lang="en-US" altLang="zh-CN" sz="1600" b="0" dirty="0" err="1"/>
              <a:t>i</a:t>
            </a:r>
            <a:r>
              <a:rPr lang="en-US" altLang="zh-CN" sz="1600" b="0" dirty="0"/>
              <a:t>=0, j=0;	 //</a:t>
            </a:r>
            <a:r>
              <a:rPr lang="zh-CN" altLang="en-US" sz="1600" b="0" dirty="0"/>
              <a:t>设置查找的起始位置</a:t>
            </a:r>
            <a:endParaRPr lang="en-US" altLang="zh-CN" sz="1600" b="0" dirty="0"/>
          </a:p>
          <a:p>
            <a:r>
              <a:rPr lang="en-US" altLang="zh-CN" sz="1600" b="0" dirty="0"/>
              <a:t>    while(s[</a:t>
            </a:r>
            <a:r>
              <a:rPr lang="en-US" altLang="zh-CN" sz="1600" b="0" dirty="0" err="1"/>
              <a:t>i</a:t>
            </a:r>
            <a:r>
              <a:rPr lang="en-US" altLang="zh-CN" sz="1600" b="0" dirty="0"/>
              <a:t>] != ‘\0’ &amp;&amp; t[j] != ‘\0’) {</a:t>
            </a:r>
          </a:p>
          <a:p>
            <a:r>
              <a:rPr lang="en-US" altLang="zh-CN" sz="1600" b="0" dirty="0"/>
              <a:t>        if(s[</a:t>
            </a:r>
            <a:r>
              <a:rPr lang="en-US" altLang="zh-CN" sz="1600" b="0" dirty="0" err="1"/>
              <a:t>i</a:t>
            </a:r>
            <a:r>
              <a:rPr lang="en-US" altLang="zh-CN" sz="1600" b="0" dirty="0"/>
              <a:t>] == t[j]) {		//</a:t>
            </a:r>
            <a:r>
              <a:rPr lang="zh-CN" altLang="en-US" sz="1600" b="0" dirty="0"/>
              <a:t>若字符相等，继续查找下一个字符</a:t>
            </a:r>
            <a:endParaRPr lang="en-US" altLang="zh-CN" sz="1600" b="0" dirty="0"/>
          </a:p>
          <a:p>
            <a:r>
              <a:rPr lang="en-US" altLang="zh-CN" sz="1600" b="0" dirty="0"/>
              <a:t>            </a:t>
            </a:r>
            <a:r>
              <a:rPr lang="en-US" altLang="zh-CN" sz="1600" b="0" dirty="0" err="1"/>
              <a:t>i</a:t>
            </a:r>
            <a:r>
              <a:rPr lang="en-US" altLang="zh-CN" sz="1600" b="0" dirty="0"/>
              <a:t>++; j++;</a:t>
            </a:r>
          </a:p>
          <a:p>
            <a:r>
              <a:rPr lang="en-US" altLang="zh-CN" sz="1600" b="0" dirty="0"/>
              <a:t>        }</a:t>
            </a:r>
          </a:p>
          <a:p>
            <a:r>
              <a:rPr lang="en-US" altLang="zh-CN" sz="1600" b="0" dirty="0"/>
              <a:t>        else {	//</a:t>
            </a:r>
            <a:r>
              <a:rPr lang="zh-CN" altLang="en-US" sz="1600" b="0" dirty="0"/>
              <a:t>若字符不等，则</a:t>
            </a:r>
            <a:r>
              <a:rPr lang="en-US" altLang="zh-CN" sz="1600" b="0" dirty="0"/>
              <a:t>s</a:t>
            </a:r>
            <a:r>
              <a:rPr lang="zh-CN" altLang="en-US" sz="1600" b="0" dirty="0"/>
              <a:t>中退回到上次查找开始的下一个位置</a:t>
            </a:r>
            <a:endParaRPr lang="en-US" altLang="zh-CN" sz="1600" b="0" dirty="0"/>
          </a:p>
          <a:p>
            <a:r>
              <a:rPr lang="en-US" altLang="zh-CN" sz="1600" b="0" dirty="0"/>
              <a:t>            </a:t>
            </a:r>
            <a:r>
              <a:rPr lang="en-US" altLang="zh-CN" sz="1600" b="0" dirty="0" err="1"/>
              <a:t>i</a:t>
            </a:r>
            <a:r>
              <a:rPr lang="en-US" altLang="zh-CN" sz="1600" b="0" dirty="0"/>
              <a:t> = i-j+1;</a:t>
            </a:r>
          </a:p>
          <a:p>
            <a:r>
              <a:rPr lang="en-US" altLang="zh-CN" sz="1600" b="0" dirty="0"/>
              <a:t>            j = 0;</a:t>
            </a:r>
          </a:p>
          <a:p>
            <a:r>
              <a:rPr lang="en-US" altLang="zh-CN" sz="1600" b="0" dirty="0"/>
              <a:t>        }</a:t>
            </a:r>
          </a:p>
          <a:p>
            <a:r>
              <a:rPr lang="en-US" altLang="zh-CN" sz="1600" b="0" dirty="0"/>
              <a:t>    }</a:t>
            </a:r>
          </a:p>
          <a:p>
            <a:r>
              <a:rPr lang="en-US" altLang="zh-CN" sz="1600" b="0" dirty="0"/>
              <a:t>    if(t[j] == ‘\0’)	//</a:t>
            </a:r>
            <a:r>
              <a:rPr lang="zh-CN" altLang="en-US" sz="1600" b="0" dirty="0"/>
              <a:t>查找到字符串</a:t>
            </a:r>
            <a:r>
              <a:rPr lang="en-US" altLang="zh-CN" sz="1600" b="0" dirty="0"/>
              <a:t>t</a:t>
            </a:r>
            <a:r>
              <a:rPr lang="zh-CN" altLang="en-US" sz="1600" b="0" dirty="0"/>
              <a:t>，返回</a:t>
            </a:r>
            <a:r>
              <a:rPr lang="en-US" altLang="zh-CN" sz="1600" b="0" dirty="0"/>
              <a:t>t</a:t>
            </a:r>
            <a:r>
              <a:rPr lang="zh-CN" altLang="en-US" sz="1600" b="0" dirty="0"/>
              <a:t>在</a:t>
            </a:r>
            <a:r>
              <a:rPr lang="en-US" altLang="zh-CN" sz="1600" b="0" dirty="0"/>
              <a:t>s</a:t>
            </a:r>
            <a:r>
              <a:rPr lang="zh-CN" altLang="en-US" sz="1600" b="0" dirty="0"/>
              <a:t>中的起始位置</a:t>
            </a:r>
            <a:endParaRPr lang="en-US" altLang="zh-CN" sz="1600" b="0" dirty="0"/>
          </a:p>
          <a:p>
            <a:r>
              <a:rPr lang="en-US" altLang="zh-CN" sz="1600" b="0" dirty="0"/>
              <a:t>        return </a:t>
            </a:r>
            <a:r>
              <a:rPr lang="en-US" altLang="zh-CN" sz="1600" b="0" dirty="0" err="1"/>
              <a:t>i</a:t>
            </a:r>
            <a:r>
              <a:rPr lang="en-US" altLang="zh-CN" sz="1600" b="0" dirty="0"/>
              <a:t>-j;</a:t>
            </a:r>
          </a:p>
          <a:p>
            <a:r>
              <a:rPr lang="en-US" altLang="zh-CN" sz="1600" b="0" dirty="0"/>
              <a:t>    else</a:t>
            </a:r>
          </a:p>
          <a:p>
            <a:r>
              <a:rPr lang="en-US" altLang="zh-CN" sz="1600" b="0" dirty="0"/>
              <a:t>        return -1;</a:t>
            </a:r>
          </a:p>
          <a:p>
            <a:r>
              <a:rPr lang="en-US" altLang="zh-CN" sz="1600" b="0" dirty="0"/>
              <a:t>}</a:t>
            </a:r>
            <a:endParaRPr lang="zh-CN" altLang="en-US" sz="1600" b="0" dirty="0"/>
          </a:p>
        </p:txBody>
      </p:sp>
      <p:sp>
        <p:nvSpPr>
          <p:cNvPr id="8" name="Text Box 4">
            <a:extLst>
              <a:ext uri="{FF2B5EF4-FFF2-40B4-BE49-F238E27FC236}">
                <a16:creationId xmlns:a16="http://schemas.microsoft.com/office/drawing/2014/main" id="{16F905D7-D3CE-47A9-A219-28D7CA2CEE75}"/>
              </a:ext>
            </a:extLst>
          </p:cNvPr>
          <p:cNvSpPr txBox="1">
            <a:spLocks noChangeArrowheads="1"/>
          </p:cNvSpPr>
          <p:nvPr/>
        </p:nvSpPr>
        <p:spPr bwMode="auto">
          <a:xfrm>
            <a:off x="7320136" y="2080153"/>
            <a:ext cx="4500562" cy="3539430"/>
          </a:xfrm>
          <a:prstGeom prst="rect">
            <a:avLst/>
          </a:prstGeom>
          <a:solidFill>
            <a:schemeClr val="bg1">
              <a:lumMod val="95000"/>
            </a:schemeClr>
          </a:solidFill>
          <a:ln w="12700" cap="sq">
            <a:noFill/>
            <a:miter lim="800000"/>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gn="just">
              <a:spcBef>
                <a:spcPct val="50000"/>
              </a:spcBef>
            </a:pPr>
            <a:r>
              <a:rPr lang="en-US" altLang="zh-CN" sz="1400" b="0" dirty="0" err="1">
                <a:latin typeface="Times New Roman" pitchFamily="18" charset="0"/>
              </a:rPr>
              <a:t>int</a:t>
            </a:r>
            <a:r>
              <a:rPr lang="en-US" altLang="zh-CN" sz="1400" b="0" dirty="0">
                <a:latin typeface="Times New Roman" pitchFamily="18" charset="0"/>
              </a:rPr>
              <a:t> index(char s[ ], char t[ ])</a:t>
            </a:r>
          </a:p>
          <a:p>
            <a:pPr algn="just">
              <a:spcBef>
                <a:spcPct val="50000"/>
              </a:spcBef>
            </a:pPr>
            <a:r>
              <a:rPr lang="en-US" altLang="zh-CN" sz="1400" b="0" dirty="0">
                <a:latin typeface="Times New Roman" pitchFamily="18" charset="0"/>
              </a:rPr>
              <a:t>{</a:t>
            </a:r>
          </a:p>
          <a:p>
            <a:pPr lvl="1" algn="just">
              <a:spcBef>
                <a:spcPct val="50000"/>
              </a:spcBef>
            </a:pPr>
            <a:r>
              <a:rPr lang="en-US" altLang="zh-CN" sz="1400" b="0" dirty="0" err="1">
                <a:latin typeface="Times New Roman" pitchFamily="18" charset="0"/>
              </a:rPr>
              <a:t>int</a:t>
            </a:r>
            <a:r>
              <a:rPr lang="en-US" altLang="zh-CN" sz="1400" b="0" dirty="0">
                <a:latin typeface="Times New Roman" pitchFamily="18" charset="0"/>
              </a:rPr>
              <a:t> </a:t>
            </a:r>
            <a:r>
              <a:rPr lang="en-US" altLang="zh-CN" sz="1400" b="0" dirty="0" err="1">
                <a:latin typeface="Times New Roman" pitchFamily="18" charset="0"/>
              </a:rPr>
              <a:t>i</a:t>
            </a:r>
            <a:r>
              <a:rPr lang="en-US" altLang="zh-CN" sz="1400" b="0" dirty="0">
                <a:latin typeface="Times New Roman" pitchFamily="18" charset="0"/>
              </a:rPr>
              <a:t>, j, k;</a:t>
            </a:r>
          </a:p>
          <a:p>
            <a:pPr lvl="1" algn="just">
              <a:spcBef>
                <a:spcPct val="50000"/>
              </a:spcBef>
            </a:pPr>
            <a:r>
              <a:rPr lang="en-US" altLang="zh-CN" sz="1400" b="0" dirty="0">
                <a:latin typeface="Times New Roman" pitchFamily="18" charset="0"/>
              </a:rPr>
              <a:t>for(</a:t>
            </a:r>
            <a:r>
              <a:rPr lang="en-US" altLang="zh-CN" sz="1400" b="0" dirty="0" err="1">
                <a:latin typeface="Times New Roman" pitchFamily="18" charset="0"/>
              </a:rPr>
              <a:t>i</a:t>
            </a:r>
            <a:r>
              <a:rPr lang="en-US" altLang="zh-CN" sz="1400" b="0" dirty="0">
                <a:latin typeface="Times New Roman" pitchFamily="18" charset="0"/>
              </a:rPr>
              <a:t> =0; s[</a:t>
            </a:r>
            <a:r>
              <a:rPr lang="en-US" altLang="zh-CN" sz="1400" b="0" dirty="0" err="1">
                <a:latin typeface="Times New Roman" pitchFamily="18" charset="0"/>
              </a:rPr>
              <a:t>i</a:t>
            </a:r>
            <a:r>
              <a:rPr lang="en-US" altLang="zh-CN" sz="1400" b="0" dirty="0">
                <a:latin typeface="Times New Roman" pitchFamily="18" charset="0"/>
              </a:rPr>
              <a:t>] != ‘\0’; </a:t>
            </a:r>
            <a:r>
              <a:rPr lang="en-US" altLang="zh-CN" sz="1400" b="0" dirty="0" err="1">
                <a:latin typeface="Times New Roman" pitchFamily="18" charset="0"/>
              </a:rPr>
              <a:t>i</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for(j=</a:t>
            </a:r>
            <a:r>
              <a:rPr lang="en-US" altLang="zh-CN" sz="1400" b="0" dirty="0" err="1">
                <a:latin typeface="Times New Roman" pitchFamily="18" charset="0"/>
              </a:rPr>
              <a:t>i,k</a:t>
            </a:r>
            <a:r>
              <a:rPr lang="en-US" altLang="zh-CN" sz="1400" b="0" dirty="0">
                <a:latin typeface="Times New Roman" pitchFamily="18" charset="0"/>
              </a:rPr>
              <a:t>=0;t[k]!=‘\0’&amp;&amp;s[j]==t[k]; j++,k++)</a:t>
            </a:r>
          </a:p>
          <a:p>
            <a:pPr lvl="3" algn="just">
              <a:spcBef>
                <a:spcPct val="50000"/>
              </a:spcBef>
            </a:pP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if(t[k] == ‘\0’)</a:t>
            </a:r>
          </a:p>
          <a:p>
            <a:pPr lvl="3" algn="just">
              <a:spcBef>
                <a:spcPct val="50000"/>
              </a:spcBef>
            </a:pPr>
            <a:r>
              <a:rPr lang="en-US" altLang="zh-CN" sz="1400" b="0" dirty="0">
                <a:latin typeface="Times New Roman" pitchFamily="18" charset="0"/>
              </a:rPr>
              <a:t>return ( </a:t>
            </a:r>
            <a:r>
              <a:rPr lang="en-US" altLang="zh-CN" sz="1400" b="0" dirty="0" err="1">
                <a:latin typeface="Times New Roman" pitchFamily="18" charset="0"/>
              </a:rPr>
              <a:t>i</a:t>
            </a: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return ( -1);</a:t>
            </a:r>
          </a:p>
          <a:p>
            <a:pPr algn="just">
              <a:spcBef>
                <a:spcPct val="50000"/>
              </a:spcBef>
            </a:pPr>
            <a:r>
              <a:rPr lang="en-US" altLang="zh-CN" sz="1400" b="0" dirty="0">
                <a:latin typeface="Times New Roman" pitchFamily="18" charset="0"/>
              </a:rPr>
              <a:t>}</a:t>
            </a:r>
          </a:p>
        </p:txBody>
      </p:sp>
      <p:sp>
        <p:nvSpPr>
          <p:cNvPr id="6" name="文本框 5">
            <a:extLst>
              <a:ext uri="{FF2B5EF4-FFF2-40B4-BE49-F238E27FC236}">
                <a16:creationId xmlns:a16="http://schemas.microsoft.com/office/drawing/2014/main" id="{85F5E129-B756-4A4C-9463-EA336ECB3BD5}"/>
              </a:ext>
            </a:extLst>
          </p:cNvPr>
          <p:cNvSpPr txBox="1"/>
          <p:nvPr/>
        </p:nvSpPr>
        <p:spPr>
          <a:xfrm>
            <a:off x="8171819" y="5801117"/>
            <a:ext cx="3151602" cy="369332"/>
          </a:xfrm>
          <a:prstGeom prst="rect">
            <a:avLst/>
          </a:prstGeom>
          <a:noFill/>
        </p:spPr>
        <p:txBody>
          <a:bodyPr wrap="square" rtlCol="0">
            <a:spAutoFit/>
          </a:bodyPr>
          <a:lstStyle/>
          <a:p>
            <a:r>
              <a:rPr lang="zh-CN" altLang="en-US" dirty="0"/>
              <a:t>算法更简洁、可读性更好</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1"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4" fill="hold" grpId="1"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par>
                                <p:cTn id="24" presetID="2" presetClass="entr" presetSubtype="4" fill="hold" grpId="1"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7" grpId="0" animBg="1"/>
      <p:bldP spid="8" grpId="1" animBg="1"/>
      <p:bldP spid="6"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a:t>
            </a:r>
            <a:r>
              <a:rPr lang="zh-CN" altLang="en-US" dirty="0"/>
              <a:t>：计算小岛面积</a:t>
            </a:r>
          </a:p>
        </p:txBody>
      </p:sp>
      <p:sp>
        <p:nvSpPr>
          <p:cNvPr id="4" name="页脚占位符 3"/>
          <p:cNvSpPr>
            <a:spLocks noGrp="1"/>
          </p:cNvSpPr>
          <p:nvPr>
            <p:ph type="ftr" sz="quarter" idx="11"/>
          </p:nvPr>
        </p:nvSpPr>
        <p:spPr/>
        <p:txBody>
          <a:bodyPr/>
          <a:lstStyle/>
          <a:p>
            <a:pPr>
              <a:defRPr/>
            </a:pPr>
            <a:r>
              <a:rPr lang="en-US" altLang="zh-CN"/>
              <a:t>构造类型 – 数组和指针</a:t>
            </a:r>
          </a:p>
        </p:txBody>
      </p:sp>
      <p:sp>
        <p:nvSpPr>
          <p:cNvPr id="5" name="灯片编号占位符 4"/>
          <p:cNvSpPr>
            <a:spLocks noGrp="1"/>
          </p:cNvSpPr>
          <p:nvPr>
            <p:ph type="sldNum" sz="quarter" idx="12"/>
          </p:nvPr>
        </p:nvSpPr>
        <p:spPr/>
        <p:txBody>
          <a:bodyPr/>
          <a:lstStyle/>
          <a:p>
            <a:pPr>
              <a:defRPr/>
            </a:pPr>
            <a:fld id="{CB7AD273-DB7E-40AE-9A92-188A2F35C0FE}" type="slidenum">
              <a:rPr lang="en-US" altLang="zh-CN" smtClean="0"/>
              <a:pPr>
                <a:defRPr/>
              </a:pPr>
              <a:t>36</a:t>
            </a:fld>
            <a:endParaRPr lang="en-US" altLang="zh-CN"/>
          </a:p>
        </p:txBody>
      </p:sp>
      <p:sp>
        <p:nvSpPr>
          <p:cNvPr id="6" name="矩形 5"/>
          <p:cNvSpPr/>
          <p:nvPr/>
        </p:nvSpPr>
        <p:spPr>
          <a:xfrm>
            <a:off x="838200" y="1124744"/>
            <a:ext cx="10515600" cy="5696431"/>
          </a:xfrm>
          <a:prstGeom prst="rect">
            <a:avLst/>
          </a:prstGeom>
        </p:spPr>
        <p:txBody>
          <a:bodyPr wrap="square">
            <a:spAutoFit/>
          </a:bodyPr>
          <a:lstStyle/>
          <a:p>
            <a:pPr>
              <a:lnSpc>
                <a:spcPts val="1600"/>
              </a:lnSpc>
            </a:pPr>
            <a:r>
              <a:rPr lang="en-US" altLang="zh-CN" sz="1600" b="0" dirty="0"/>
              <a:t>【</a:t>
            </a:r>
            <a:r>
              <a:rPr lang="zh-CN" altLang="en-US" sz="1600" b="0" dirty="0"/>
              <a:t>问题描述</a:t>
            </a:r>
            <a:r>
              <a:rPr lang="en-US" altLang="zh-CN" sz="1600" b="0" dirty="0"/>
              <a:t>】</a:t>
            </a:r>
            <a:r>
              <a:rPr lang="zh-CN" altLang="en-US" sz="1600" b="0" dirty="0"/>
              <a:t>用一个二维方阵（最小为</a:t>
            </a:r>
            <a:r>
              <a:rPr lang="en-US" altLang="zh-CN" sz="1600" b="0" dirty="0"/>
              <a:t>3X3</a:t>
            </a:r>
            <a:r>
              <a:rPr lang="zh-CN" altLang="en-US" sz="1600" b="0" dirty="0"/>
              <a:t>，最大为</a:t>
            </a:r>
            <a:r>
              <a:rPr lang="en-US" altLang="zh-CN" sz="1600" b="0" dirty="0"/>
              <a:t>50X50</a:t>
            </a:r>
            <a:r>
              <a:rPr lang="zh-CN" altLang="en-US" sz="1600" b="0" dirty="0"/>
              <a:t>）表示一片海域。方阵中的元素只由</a:t>
            </a:r>
            <a:r>
              <a:rPr lang="en-US" altLang="zh-CN" sz="1600" b="0" dirty="0"/>
              <a:t>0</a:t>
            </a:r>
            <a:r>
              <a:rPr lang="zh-CN" altLang="en-US" sz="1600" b="0" dirty="0"/>
              <a:t>和</a:t>
            </a:r>
            <a:r>
              <a:rPr lang="en-US" altLang="zh-CN" sz="1600" b="0" dirty="0"/>
              <a:t>1</a:t>
            </a:r>
            <a:r>
              <a:rPr lang="zh-CN" altLang="en-US" sz="1600" b="0" dirty="0"/>
              <a:t>组成。</a:t>
            </a:r>
            <a:r>
              <a:rPr lang="en-US" altLang="zh-CN" sz="1600" b="0" dirty="0"/>
              <a:t>1</a:t>
            </a:r>
            <a:r>
              <a:rPr lang="zh-CN" altLang="en-US" sz="1600" b="0" dirty="0"/>
              <a:t>表示海岸线。计算由海岸线围起来的小岛面积（即：由</a:t>
            </a:r>
            <a:r>
              <a:rPr lang="en-US" altLang="zh-CN" sz="1600" b="0" dirty="0"/>
              <a:t>1</a:t>
            </a:r>
            <a:r>
              <a:rPr lang="zh-CN" altLang="en-US" sz="1600" b="0" dirty="0"/>
              <a:t>围起来的区域中</a:t>
            </a:r>
            <a:r>
              <a:rPr lang="en-US" altLang="zh-CN" sz="1600" b="0" dirty="0"/>
              <a:t>0</a:t>
            </a:r>
            <a:r>
              <a:rPr lang="zh-CN" altLang="en-US" sz="1600" b="0" dirty="0"/>
              <a:t>的个数）。如下图所示</a:t>
            </a:r>
            <a:r>
              <a:rPr lang="en-US" altLang="zh-CN" sz="1600" b="0" dirty="0"/>
              <a:t>8X8</a:t>
            </a:r>
            <a:r>
              <a:rPr lang="zh-CN" altLang="en-US" sz="1600" b="0" dirty="0"/>
              <a:t>方阵表示的小岛面积为</a:t>
            </a:r>
            <a:r>
              <a:rPr lang="en-US" altLang="zh-CN" sz="1600" b="0" dirty="0"/>
              <a:t>9</a:t>
            </a:r>
            <a:r>
              <a:rPr lang="zh-CN" altLang="en-US" sz="1600" b="0" dirty="0"/>
              <a:t>：</a:t>
            </a:r>
            <a:br>
              <a:rPr lang="zh-CN" altLang="en-US" sz="1600" b="0" dirty="0"/>
            </a:br>
            <a:r>
              <a:rPr lang="en-US" altLang="zh-CN" sz="1600" b="0" dirty="0"/>
              <a:t>0 0 0 0 0 0 0 0</a:t>
            </a:r>
          </a:p>
          <a:p>
            <a:pPr>
              <a:lnSpc>
                <a:spcPts val="1600"/>
              </a:lnSpc>
            </a:pPr>
            <a:r>
              <a:rPr lang="en-US" altLang="zh-CN" sz="1600" b="0" dirty="0"/>
              <a:t>0 0 0 0 1 0 0 0</a:t>
            </a:r>
            <a:br>
              <a:rPr lang="en-US" altLang="zh-CN" sz="1600" b="0" dirty="0"/>
            </a:br>
            <a:r>
              <a:rPr lang="en-US" altLang="zh-CN" sz="1600" b="0" dirty="0"/>
              <a:t>0 0 0 1 0 1 0 0</a:t>
            </a:r>
            <a:br>
              <a:rPr lang="en-US" altLang="zh-CN" sz="1600" b="0" dirty="0"/>
            </a:br>
            <a:r>
              <a:rPr lang="en-US" altLang="zh-CN" sz="1600" b="0" dirty="0"/>
              <a:t>0 0 1 0 0 0 1 0</a:t>
            </a:r>
            <a:br>
              <a:rPr lang="en-US" altLang="zh-CN" sz="1600" b="0" dirty="0"/>
            </a:br>
            <a:r>
              <a:rPr lang="en-US" altLang="zh-CN" sz="1600" b="0" dirty="0"/>
              <a:t>0 1 0 0 0 1 0 0</a:t>
            </a:r>
            <a:br>
              <a:rPr lang="en-US" altLang="zh-CN" sz="1600" b="0" dirty="0"/>
            </a:br>
            <a:r>
              <a:rPr lang="en-US" altLang="zh-CN" sz="1600" b="0" dirty="0"/>
              <a:t>0 1 0 1 0 1 0 0</a:t>
            </a:r>
            <a:br>
              <a:rPr lang="en-US" altLang="zh-CN" sz="1600" b="0" dirty="0"/>
            </a:br>
            <a:r>
              <a:rPr lang="en-US" altLang="zh-CN" sz="1600" b="0" dirty="0"/>
              <a:t>0 1 1 0 1 0 0 0</a:t>
            </a:r>
          </a:p>
          <a:p>
            <a:pPr>
              <a:lnSpc>
                <a:spcPts val="1600"/>
              </a:lnSpc>
            </a:pPr>
            <a:r>
              <a:rPr lang="en-US" altLang="zh-CN" sz="1600" b="0" dirty="0"/>
              <a:t>0 0 0 0 0 0 0 0</a:t>
            </a:r>
            <a:br>
              <a:rPr lang="en-US" altLang="zh-CN" sz="1600" b="0" dirty="0"/>
            </a:br>
            <a:r>
              <a:rPr lang="zh-CN" altLang="en-US" sz="1600" b="0" dirty="0"/>
              <a:t>上述方阵表示的海域满足下面两个要求：</a:t>
            </a:r>
            <a:br>
              <a:rPr lang="zh-CN" altLang="en-US" sz="1600" b="0" dirty="0"/>
            </a:br>
            <a:r>
              <a:rPr lang="en-US" altLang="zh-CN" sz="1600" b="0" dirty="0"/>
              <a:t>1</a:t>
            </a:r>
            <a:r>
              <a:rPr lang="zh-CN" altLang="en-US" sz="1600" b="0" dirty="0"/>
              <a:t>、小岛只有一个。</a:t>
            </a:r>
            <a:br>
              <a:rPr lang="zh-CN" altLang="en-US" sz="1600" b="0" dirty="0"/>
            </a:br>
            <a:r>
              <a:rPr lang="en-US" altLang="zh-CN" sz="1600" b="0" dirty="0"/>
              <a:t>2</a:t>
            </a:r>
            <a:r>
              <a:rPr lang="zh-CN" altLang="en-US" sz="1600" b="0" dirty="0"/>
              <a:t>、用</a:t>
            </a:r>
            <a:r>
              <a:rPr lang="en-US" altLang="zh-CN" sz="1600" b="0" dirty="0"/>
              <a:t>1</a:t>
            </a:r>
            <a:r>
              <a:rPr lang="zh-CN" altLang="en-US" sz="1600" b="0" dirty="0"/>
              <a:t>表示的海岸线是封闭的，但有可能是凸的，也有可能是凹的。</a:t>
            </a:r>
          </a:p>
          <a:p>
            <a:pPr>
              <a:lnSpc>
                <a:spcPts val="1700"/>
              </a:lnSpc>
            </a:pPr>
            <a:r>
              <a:rPr lang="en-US" altLang="zh-CN" sz="1600" b="0" dirty="0"/>
              <a:t>【</a:t>
            </a:r>
            <a:r>
              <a:rPr lang="zh-CN" altLang="en-US" sz="1600" b="0" dirty="0"/>
              <a:t>输入形式</a:t>
            </a:r>
            <a:r>
              <a:rPr lang="en-US" altLang="zh-CN" sz="1600" b="0" dirty="0"/>
              <a:t>】</a:t>
            </a:r>
            <a:r>
              <a:rPr lang="zh-CN" altLang="en-US" sz="1600" b="0" dirty="0"/>
              <a:t>先从标准输入中输入方阵的阶数，然后从下一行开始输入方阵的元素（只会</a:t>
            </a:r>
            <a:r>
              <a:rPr lang="en-US" altLang="zh-CN" sz="1600" b="0" dirty="0"/>
              <a:t>0</a:t>
            </a:r>
            <a:r>
              <a:rPr lang="zh-CN" altLang="en-US" sz="1600" b="0" dirty="0"/>
              <a:t>或</a:t>
            </a:r>
            <a:r>
              <a:rPr lang="en-US" altLang="zh-CN" sz="1600" b="0" dirty="0"/>
              <a:t>1</a:t>
            </a:r>
            <a:r>
              <a:rPr lang="zh-CN" altLang="en-US" sz="1600" b="0" dirty="0"/>
              <a:t>）。</a:t>
            </a:r>
          </a:p>
          <a:p>
            <a:pPr>
              <a:lnSpc>
                <a:spcPts val="1700"/>
              </a:lnSpc>
            </a:pPr>
            <a:r>
              <a:rPr lang="en-US" altLang="zh-CN" sz="1600" b="0" dirty="0"/>
              <a:t>【</a:t>
            </a:r>
            <a:r>
              <a:rPr lang="zh-CN" altLang="en-US" sz="1600" b="0" dirty="0"/>
              <a:t>输出形式</a:t>
            </a:r>
            <a:r>
              <a:rPr lang="en-US" altLang="zh-CN" sz="1600" b="0" dirty="0"/>
              <a:t>】</a:t>
            </a:r>
            <a:r>
              <a:rPr lang="zh-CN" altLang="en-US" sz="1600" b="0" dirty="0"/>
              <a:t>在标准输出上输出用整数表示的小岛面积。</a:t>
            </a:r>
          </a:p>
          <a:p>
            <a:pPr>
              <a:lnSpc>
                <a:spcPts val="1700"/>
              </a:lnSpc>
            </a:pPr>
            <a:r>
              <a:rPr lang="en-US" altLang="zh-CN" sz="1600" b="0" dirty="0"/>
              <a:t>【</a:t>
            </a:r>
            <a:r>
              <a:rPr lang="zh-CN" altLang="en-US" sz="1600" b="0" dirty="0"/>
              <a:t>输入样例</a:t>
            </a:r>
            <a:r>
              <a:rPr lang="en-US" altLang="zh-CN" sz="1600" b="0" dirty="0"/>
              <a:t>】</a:t>
            </a:r>
          </a:p>
          <a:p>
            <a:pPr>
              <a:lnSpc>
                <a:spcPts val="1600"/>
              </a:lnSpc>
            </a:pPr>
            <a:r>
              <a:rPr lang="en-US" altLang="zh-CN" sz="1600" b="0" dirty="0"/>
              <a:t>8</a:t>
            </a:r>
            <a:br>
              <a:rPr lang="en-US" altLang="zh-CN" sz="1600" b="0" dirty="0"/>
            </a:br>
            <a:r>
              <a:rPr lang="en-US" altLang="zh-CN" sz="1600" b="0" dirty="0"/>
              <a:t> 0 0 0 0 0 0 0 0</a:t>
            </a:r>
          </a:p>
          <a:p>
            <a:pPr>
              <a:lnSpc>
                <a:spcPts val="1600"/>
              </a:lnSpc>
            </a:pPr>
            <a:r>
              <a:rPr lang="en-US" altLang="zh-CN" sz="1600" b="0" dirty="0"/>
              <a:t>0 0 0 0 1 0 0 0</a:t>
            </a:r>
            <a:br>
              <a:rPr lang="en-US" altLang="zh-CN" sz="1600" b="0" dirty="0"/>
            </a:br>
            <a:r>
              <a:rPr lang="en-US" altLang="zh-CN" sz="1600" b="0" dirty="0"/>
              <a:t>0 0 0 1 0 1 0 0</a:t>
            </a:r>
            <a:br>
              <a:rPr lang="en-US" altLang="zh-CN" sz="1600" b="0" dirty="0"/>
            </a:br>
            <a:r>
              <a:rPr lang="en-US" altLang="zh-CN" sz="1600" b="0" dirty="0"/>
              <a:t>0 0 1 0 0 0 1 0</a:t>
            </a:r>
            <a:br>
              <a:rPr lang="en-US" altLang="zh-CN" sz="1600" b="0" dirty="0"/>
            </a:br>
            <a:r>
              <a:rPr lang="en-US" altLang="zh-CN" sz="1600" b="0" dirty="0"/>
              <a:t>0 1 0 0 0 1 0 0</a:t>
            </a:r>
            <a:br>
              <a:rPr lang="en-US" altLang="zh-CN" sz="1600" b="0" dirty="0"/>
            </a:br>
            <a:r>
              <a:rPr lang="en-US" altLang="zh-CN" sz="1600" b="0" dirty="0"/>
              <a:t>0 1 0 1 0 1 0 0</a:t>
            </a:r>
            <a:br>
              <a:rPr lang="en-US" altLang="zh-CN" sz="1600" b="0" dirty="0"/>
            </a:br>
            <a:r>
              <a:rPr lang="en-US" altLang="zh-CN" sz="1600" b="0" dirty="0"/>
              <a:t>0 1 1 0 1 0 0 0</a:t>
            </a:r>
          </a:p>
          <a:p>
            <a:pPr>
              <a:lnSpc>
                <a:spcPts val="1600"/>
              </a:lnSpc>
            </a:pPr>
            <a:r>
              <a:rPr lang="en-US" altLang="zh-CN" sz="1600" b="0" dirty="0"/>
              <a:t>0 0 0 0 0 0 0 0</a:t>
            </a:r>
          </a:p>
          <a:p>
            <a:pPr>
              <a:lnSpc>
                <a:spcPts val="1700"/>
              </a:lnSpc>
            </a:pPr>
            <a:r>
              <a:rPr lang="en-US" altLang="zh-CN" sz="1600" b="0" dirty="0"/>
              <a:t>【</a:t>
            </a:r>
            <a:r>
              <a:rPr lang="zh-CN" altLang="en-US" sz="1600" b="0" dirty="0"/>
              <a:t>输出样例</a:t>
            </a:r>
            <a:r>
              <a:rPr lang="en-US" altLang="zh-CN" sz="1600" b="0" dirty="0"/>
              <a:t>】</a:t>
            </a:r>
          </a:p>
          <a:p>
            <a:pPr>
              <a:lnSpc>
                <a:spcPts val="1700"/>
              </a:lnSpc>
            </a:pPr>
            <a:r>
              <a:rPr lang="en-US" altLang="zh-CN" sz="1600" b="0" dirty="0"/>
              <a:t>9</a:t>
            </a:r>
          </a:p>
        </p:txBody>
      </p:sp>
    </p:spTree>
    <p:extLst>
      <p:ext uri="{BB962C8B-B14F-4D97-AF65-F5344CB8AC3E}">
        <p14:creationId xmlns:p14="http://schemas.microsoft.com/office/powerpoint/2010/main" val="54684133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zh-CN" altLang="en-US">
                <a:ea typeface="宋体" pitchFamily="2" charset="-122"/>
              </a:rPr>
              <a:t>二维（多维）数组</a:t>
            </a:r>
          </a:p>
        </p:txBody>
      </p:sp>
      <p:sp>
        <p:nvSpPr>
          <p:cNvPr id="10245" name="Rectangle 3"/>
          <p:cNvSpPr>
            <a:spLocks noGrp="1" noChangeArrowheads="1"/>
          </p:cNvSpPr>
          <p:nvPr>
            <p:ph idx="1"/>
          </p:nvPr>
        </p:nvSpPr>
        <p:spPr/>
        <p:txBody>
          <a:bodyPr/>
          <a:lstStyle/>
          <a:p>
            <a:r>
              <a:rPr lang="zh-CN" altLang="en-US" b="0" dirty="0">
                <a:ea typeface="宋体" pitchFamily="2" charset="-122"/>
              </a:rPr>
              <a:t>二维（多维）数组</a:t>
            </a:r>
          </a:p>
          <a:p>
            <a:pPr marL="458788" lvl="1" indent="-65088">
              <a:buNone/>
            </a:pPr>
            <a:r>
              <a:rPr lang="zh-CN" altLang="en-US" dirty="0">
                <a:ea typeface="宋体" pitchFamily="2" charset="-122"/>
              </a:rPr>
              <a:t>如， </a:t>
            </a:r>
            <a:r>
              <a:rPr lang="en-US" altLang="zh-CN" dirty="0">
                <a:ea typeface="宋体" pitchFamily="2" charset="-122"/>
              </a:rPr>
              <a:t>float y[4][3];</a:t>
            </a:r>
          </a:p>
          <a:p>
            <a:pPr marL="458788" lvl="1" indent="-65088">
              <a:lnSpc>
                <a:spcPct val="100000"/>
              </a:lnSpc>
              <a:buNone/>
            </a:pPr>
            <a:r>
              <a:rPr lang="zh-CN" altLang="en-US" dirty="0">
                <a:ea typeface="宋体" pitchFamily="2" charset="-122"/>
              </a:rPr>
              <a:t>在</a:t>
            </a:r>
            <a:r>
              <a:rPr lang="en-US" altLang="zh-CN" dirty="0">
                <a:ea typeface="宋体" pitchFamily="2" charset="-122"/>
              </a:rPr>
              <a:t>C</a:t>
            </a:r>
            <a:r>
              <a:rPr lang="zh-CN" altLang="en-US" dirty="0">
                <a:ea typeface="宋体" pitchFamily="2" charset="-122"/>
              </a:rPr>
              <a:t>语言中，二维数组可以看作是一个元素为另一个一维数组的一维数组；三维数组可以看作元素为二维数组的一维数组，</a:t>
            </a:r>
            <a:r>
              <a:rPr lang="en-US" altLang="zh-CN" dirty="0">
                <a:ea typeface="宋体" pitchFamily="2" charset="-122"/>
              </a:rPr>
              <a:t>…</a:t>
            </a:r>
            <a:r>
              <a:rPr lang="zh-CN" altLang="en-US" dirty="0">
                <a:ea typeface="宋体" pitchFamily="2" charset="-122"/>
              </a:rPr>
              <a:t>。因此，在</a:t>
            </a:r>
            <a:r>
              <a:rPr lang="en-US" altLang="zh-CN" dirty="0">
                <a:ea typeface="宋体" pitchFamily="2" charset="-122"/>
              </a:rPr>
              <a:t>C</a:t>
            </a:r>
            <a:r>
              <a:rPr lang="zh-CN" altLang="en-US" dirty="0">
                <a:ea typeface="宋体" pitchFamily="2" charset="-122"/>
              </a:rPr>
              <a:t>语言中，下标变量应写作：</a:t>
            </a:r>
            <a:r>
              <a:rPr lang="en-US" altLang="zh-CN" dirty="0">
                <a:ea typeface="宋体" pitchFamily="2" charset="-122"/>
              </a:rPr>
              <a:t>y[</a:t>
            </a:r>
            <a:r>
              <a:rPr lang="en-US" altLang="zh-CN" dirty="0" err="1">
                <a:ea typeface="宋体" pitchFamily="2" charset="-122"/>
              </a:rPr>
              <a:t>i</a:t>
            </a:r>
            <a:r>
              <a:rPr lang="en-US" altLang="zh-CN" dirty="0">
                <a:ea typeface="宋体" pitchFamily="2" charset="-122"/>
              </a:rPr>
              <a:t>][j]</a:t>
            </a:r>
            <a:r>
              <a:rPr lang="zh-CN" altLang="en-US" dirty="0">
                <a:ea typeface="宋体" pitchFamily="2" charset="-122"/>
              </a:rPr>
              <a:t>，而不能写成：</a:t>
            </a:r>
            <a:r>
              <a:rPr lang="en-US" altLang="zh-CN" dirty="0">
                <a:ea typeface="宋体" pitchFamily="2" charset="-122"/>
              </a:rPr>
              <a:t>y[</a:t>
            </a:r>
            <a:r>
              <a:rPr lang="en-US" altLang="zh-CN" dirty="0" err="1">
                <a:ea typeface="宋体" pitchFamily="2" charset="-122"/>
              </a:rPr>
              <a:t>i</a:t>
            </a:r>
            <a:r>
              <a:rPr lang="en-US" altLang="zh-CN" dirty="0">
                <a:ea typeface="宋体" pitchFamily="2" charset="-122"/>
              </a:rPr>
              <a:t>, j]</a:t>
            </a:r>
            <a:r>
              <a:rPr lang="zh-CN" altLang="en-US" dirty="0">
                <a:ea typeface="宋体" pitchFamily="2" charset="-122"/>
              </a:rPr>
              <a:t>。</a:t>
            </a:r>
            <a:endParaRPr lang="zh-CN" altLang="en-US" b="1" dirty="0">
              <a:ea typeface="宋体" pitchFamily="2" charset="-122"/>
            </a:endParaRPr>
          </a:p>
        </p:txBody>
      </p:sp>
      <p:sp>
        <p:nvSpPr>
          <p:cNvPr id="10242" name="页脚占位符 3"/>
          <p:cNvSpPr>
            <a:spLocks noGrp="1"/>
          </p:cNvSpPr>
          <p:nvPr>
            <p:ph type="ftr" sz="quarter" idx="11"/>
          </p:nvPr>
        </p:nvSpPr>
        <p:spPr>
          <a:noFill/>
        </p:spPr>
        <p:txBody>
          <a:bodyPr/>
          <a:lstStyle/>
          <a:p>
            <a:r>
              <a:rPr lang="en-US" altLang="zh-CN"/>
              <a:t>构造类型 – 数组和指针</a:t>
            </a:r>
          </a:p>
        </p:txBody>
      </p:sp>
      <p:sp>
        <p:nvSpPr>
          <p:cNvPr id="10243" name="灯片编号占位符 4"/>
          <p:cNvSpPr>
            <a:spLocks noGrp="1"/>
          </p:cNvSpPr>
          <p:nvPr>
            <p:ph type="sldNum" sz="quarter" idx="12"/>
          </p:nvPr>
        </p:nvSpPr>
        <p:spPr>
          <a:noFill/>
        </p:spPr>
        <p:txBody>
          <a:bodyPr/>
          <a:lstStyle/>
          <a:p>
            <a:fld id="{8BF91EB9-421F-40B2-A242-5C879101B46C}" type="slidenum">
              <a:rPr lang="en-US" altLang="zh-CN" smtClean="0"/>
              <a:pPr/>
              <a:t>37</a:t>
            </a:fld>
            <a:endParaRPr lang="en-US" altLang="zh-CN"/>
          </a:p>
        </p:txBody>
      </p:sp>
      <p:grpSp>
        <p:nvGrpSpPr>
          <p:cNvPr id="2" name="Group 4"/>
          <p:cNvGrpSpPr>
            <a:grpSpLocks/>
          </p:cNvGrpSpPr>
          <p:nvPr/>
        </p:nvGrpSpPr>
        <p:grpSpPr bwMode="auto">
          <a:xfrm>
            <a:off x="3792538" y="4005263"/>
            <a:ext cx="4267200" cy="2514600"/>
            <a:chOff x="1296" y="2064"/>
            <a:chExt cx="2688" cy="1584"/>
          </a:xfrm>
        </p:grpSpPr>
        <p:grpSp>
          <p:nvGrpSpPr>
            <p:cNvPr id="10247" name="Group 5"/>
            <p:cNvGrpSpPr>
              <a:grpSpLocks/>
            </p:cNvGrpSpPr>
            <p:nvPr/>
          </p:nvGrpSpPr>
          <p:grpSpPr bwMode="auto">
            <a:xfrm>
              <a:off x="1296" y="2064"/>
              <a:ext cx="2448" cy="1584"/>
              <a:chOff x="1296" y="2064"/>
              <a:chExt cx="2448" cy="1584"/>
            </a:xfrm>
          </p:grpSpPr>
          <p:sp>
            <p:nvSpPr>
              <p:cNvPr id="10251" name="Rectangle 6"/>
              <p:cNvSpPr>
                <a:spLocks noChangeArrowheads="1"/>
              </p:cNvSpPr>
              <p:nvPr/>
            </p:nvSpPr>
            <p:spPr bwMode="auto">
              <a:xfrm>
                <a:off x="1536" y="2352"/>
                <a:ext cx="2208" cy="1296"/>
              </a:xfrm>
              <a:prstGeom prst="rect">
                <a:avLst/>
              </a:prstGeom>
              <a:solidFill>
                <a:srgbClr val="C0C0C0"/>
              </a:solidFill>
              <a:ln w="28575"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0252" name="Line 7"/>
              <p:cNvSpPr>
                <a:spLocks noChangeShapeType="1"/>
              </p:cNvSpPr>
              <p:nvPr/>
            </p:nvSpPr>
            <p:spPr bwMode="auto">
              <a:xfrm>
                <a:off x="1536" y="2592"/>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3" name="Line 8"/>
              <p:cNvSpPr>
                <a:spLocks noChangeShapeType="1"/>
              </p:cNvSpPr>
              <p:nvPr/>
            </p:nvSpPr>
            <p:spPr bwMode="auto">
              <a:xfrm>
                <a:off x="1536" y="2832"/>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4" name="Line 9"/>
              <p:cNvSpPr>
                <a:spLocks noChangeShapeType="1"/>
              </p:cNvSpPr>
              <p:nvPr/>
            </p:nvSpPr>
            <p:spPr bwMode="auto">
              <a:xfrm>
                <a:off x="1536" y="3120"/>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5" name="Line 10"/>
              <p:cNvSpPr>
                <a:spLocks noChangeShapeType="1"/>
              </p:cNvSpPr>
              <p:nvPr/>
            </p:nvSpPr>
            <p:spPr bwMode="auto">
              <a:xfrm>
                <a:off x="1824"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6" name="Line 11"/>
              <p:cNvSpPr>
                <a:spLocks noChangeShapeType="1"/>
              </p:cNvSpPr>
              <p:nvPr/>
            </p:nvSpPr>
            <p:spPr bwMode="auto">
              <a:xfrm>
                <a:off x="2112"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7" name="Line 12"/>
              <p:cNvSpPr>
                <a:spLocks noChangeShapeType="1"/>
              </p:cNvSpPr>
              <p:nvPr/>
            </p:nvSpPr>
            <p:spPr bwMode="auto">
              <a:xfrm>
                <a:off x="2400"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8" name="Text Box 13"/>
              <p:cNvSpPr txBox="1">
                <a:spLocks noChangeArrowheads="1"/>
              </p:cNvSpPr>
              <p:nvPr/>
            </p:nvSpPr>
            <p:spPr bwMode="auto">
              <a:xfrm>
                <a:off x="2534" y="3242"/>
                <a:ext cx="308"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t>
                </a:r>
              </a:p>
            </p:txBody>
          </p:sp>
          <p:sp>
            <p:nvSpPr>
              <p:cNvPr id="10259" name="Text Box 14"/>
              <p:cNvSpPr txBox="1">
                <a:spLocks noChangeArrowheads="1"/>
              </p:cNvSpPr>
              <p:nvPr/>
            </p:nvSpPr>
            <p:spPr bwMode="auto">
              <a:xfrm>
                <a:off x="1526" y="2073"/>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0</a:t>
                </a:r>
              </a:p>
            </p:txBody>
          </p:sp>
          <p:sp>
            <p:nvSpPr>
              <p:cNvPr id="10260" name="Text Box 15"/>
              <p:cNvSpPr txBox="1">
                <a:spLocks noChangeArrowheads="1"/>
              </p:cNvSpPr>
              <p:nvPr/>
            </p:nvSpPr>
            <p:spPr bwMode="auto">
              <a:xfrm>
                <a:off x="1872" y="2064"/>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1</a:t>
                </a:r>
              </a:p>
            </p:txBody>
          </p:sp>
          <p:sp>
            <p:nvSpPr>
              <p:cNvPr id="10261" name="Text Box 16"/>
              <p:cNvSpPr txBox="1">
                <a:spLocks noChangeArrowheads="1"/>
              </p:cNvSpPr>
              <p:nvPr/>
            </p:nvSpPr>
            <p:spPr bwMode="auto">
              <a:xfrm>
                <a:off x="2160" y="2064"/>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2</a:t>
                </a:r>
              </a:p>
            </p:txBody>
          </p:sp>
          <p:sp>
            <p:nvSpPr>
              <p:cNvPr id="10262" name="Text Box 17"/>
              <p:cNvSpPr txBox="1">
                <a:spLocks noChangeArrowheads="1"/>
              </p:cNvSpPr>
              <p:nvPr/>
            </p:nvSpPr>
            <p:spPr bwMode="auto">
              <a:xfrm>
                <a:off x="1296" y="235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0</a:t>
                </a:r>
              </a:p>
            </p:txBody>
          </p:sp>
          <p:sp>
            <p:nvSpPr>
              <p:cNvPr id="10263" name="Text Box 18"/>
              <p:cNvSpPr txBox="1">
                <a:spLocks noChangeArrowheads="1"/>
              </p:cNvSpPr>
              <p:nvPr/>
            </p:nvSpPr>
            <p:spPr bwMode="auto">
              <a:xfrm>
                <a:off x="1296" y="259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1</a:t>
                </a:r>
              </a:p>
            </p:txBody>
          </p:sp>
          <p:sp>
            <p:nvSpPr>
              <p:cNvPr id="10264" name="Text Box 19"/>
              <p:cNvSpPr txBox="1">
                <a:spLocks noChangeArrowheads="1"/>
              </p:cNvSpPr>
              <p:nvPr/>
            </p:nvSpPr>
            <p:spPr bwMode="auto">
              <a:xfrm>
                <a:off x="1296" y="283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2</a:t>
                </a:r>
              </a:p>
            </p:txBody>
          </p:sp>
        </p:grpSp>
        <p:sp>
          <p:nvSpPr>
            <p:cNvPr id="10248" name="Oval 20"/>
            <p:cNvSpPr>
              <a:spLocks noChangeArrowheads="1"/>
            </p:cNvSpPr>
            <p:nvPr/>
          </p:nvSpPr>
          <p:spPr bwMode="auto">
            <a:xfrm>
              <a:off x="1344" y="2256"/>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sp>
          <p:nvSpPr>
            <p:cNvPr id="10249" name="Oval 21"/>
            <p:cNvSpPr>
              <a:spLocks noChangeArrowheads="1"/>
            </p:cNvSpPr>
            <p:nvPr/>
          </p:nvSpPr>
          <p:spPr bwMode="auto">
            <a:xfrm>
              <a:off x="1392" y="2544"/>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sp>
          <p:nvSpPr>
            <p:cNvPr id="10250" name="Oval 22"/>
            <p:cNvSpPr>
              <a:spLocks noChangeArrowheads="1"/>
            </p:cNvSpPr>
            <p:nvPr/>
          </p:nvSpPr>
          <p:spPr bwMode="auto">
            <a:xfrm>
              <a:off x="1344" y="2784"/>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zh-CN" altLang="en-US" dirty="0">
                <a:ea typeface="宋体" pitchFamily="2" charset="-122"/>
              </a:rPr>
              <a:t>二维（多维）数组初始化</a:t>
            </a:r>
          </a:p>
        </p:txBody>
      </p:sp>
      <p:sp>
        <p:nvSpPr>
          <p:cNvPr id="124931" name="Rectangle 3"/>
          <p:cNvSpPr>
            <a:spLocks noGrp="1" noChangeArrowheads="1"/>
          </p:cNvSpPr>
          <p:nvPr>
            <p:ph type="body" sz="half" idx="1"/>
          </p:nvPr>
        </p:nvSpPr>
        <p:spPr>
          <a:xfrm>
            <a:off x="1127448" y="1511300"/>
            <a:ext cx="4392488" cy="4556125"/>
          </a:xfrm>
        </p:spPr>
        <p:txBody>
          <a:bodyPr/>
          <a:lstStyle/>
          <a:p>
            <a:pPr marL="0" indent="0">
              <a:lnSpc>
                <a:spcPct val="80000"/>
              </a:lnSpc>
              <a:buNone/>
            </a:pPr>
            <a:r>
              <a:rPr lang="zh-CN" altLang="en-US" sz="2000" dirty="0">
                <a:ea typeface="宋体" pitchFamily="2" charset="-122"/>
              </a:rPr>
              <a:t>多维数组的初始化</a:t>
            </a:r>
          </a:p>
          <a:p>
            <a:pPr lvl="1">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y[4][3] = {	</a:t>
            </a:r>
          </a:p>
          <a:p>
            <a:pPr marL="842963" lvl="2" indent="0">
              <a:lnSpc>
                <a:spcPct val="90000"/>
              </a:lnSpc>
              <a:buNone/>
            </a:pPr>
            <a:r>
              <a:rPr lang="en-US" altLang="zh-CN" sz="2000" dirty="0">
                <a:ea typeface="宋体" pitchFamily="2" charset="-122"/>
              </a:rPr>
              <a:t>{ 1, 3, 5 },	</a:t>
            </a:r>
          </a:p>
          <a:p>
            <a:pPr marL="842963" lvl="2" indent="0">
              <a:lnSpc>
                <a:spcPct val="90000"/>
              </a:lnSpc>
              <a:buNone/>
            </a:pPr>
            <a:r>
              <a:rPr lang="en-US" altLang="zh-CN" sz="2000" dirty="0">
                <a:ea typeface="宋体" pitchFamily="2" charset="-122"/>
              </a:rPr>
              <a:t>{ 2, 4, 6 },	</a:t>
            </a:r>
          </a:p>
          <a:p>
            <a:pPr marL="842963" lvl="2" indent="0">
              <a:lnSpc>
                <a:spcPct val="90000"/>
              </a:lnSpc>
              <a:buNone/>
            </a:pPr>
            <a:r>
              <a:rPr lang="en-US" altLang="zh-CN" sz="2000" dirty="0">
                <a:ea typeface="宋体" pitchFamily="2" charset="-122"/>
              </a:rPr>
              <a:t>{ 3, 5, 7 },	</a:t>
            </a:r>
          </a:p>
          <a:p>
            <a:pPr lvl="1">
              <a:lnSpc>
                <a:spcPct val="80000"/>
              </a:lnSpc>
              <a:buFont typeface="Wingdings" pitchFamily="2" charset="2"/>
              <a:buNone/>
            </a:pPr>
            <a:r>
              <a:rPr lang="en-US" altLang="zh-CN" sz="2000" dirty="0">
                <a:ea typeface="宋体" pitchFamily="2" charset="-122"/>
              </a:rPr>
              <a:t>}</a:t>
            </a:r>
          </a:p>
          <a:p>
            <a:pPr marL="0" indent="0">
              <a:lnSpc>
                <a:spcPct val="100000"/>
              </a:lnSpc>
              <a:buNone/>
            </a:pPr>
            <a:r>
              <a:rPr lang="en-US" altLang="zh-CN" sz="2000" b="0" dirty="0" err="1">
                <a:ea typeface="宋体" pitchFamily="2" charset="-122"/>
              </a:rPr>
              <a:t>int</a:t>
            </a:r>
            <a:r>
              <a:rPr lang="en-US" altLang="zh-CN" sz="2000" b="0" dirty="0">
                <a:ea typeface="宋体" pitchFamily="2" charset="-122"/>
              </a:rPr>
              <a:t> y[4][3] = { 1, 3, 5, 2, 4, 6, 3, 5, 7 }; </a:t>
            </a:r>
            <a:r>
              <a:rPr lang="zh-CN" altLang="en-US" sz="2000" b="0" dirty="0">
                <a:ea typeface="宋体" pitchFamily="2" charset="-122"/>
              </a:rPr>
              <a:t>也同上，因为在</a:t>
            </a:r>
            <a:r>
              <a:rPr lang="en-US" altLang="zh-CN" sz="2000" b="0" dirty="0">
                <a:ea typeface="宋体" pitchFamily="2" charset="-122"/>
              </a:rPr>
              <a:t>C</a:t>
            </a:r>
            <a:r>
              <a:rPr lang="zh-CN" altLang="en-US" sz="2000" b="0" dirty="0">
                <a:ea typeface="宋体" pitchFamily="2" charset="-122"/>
              </a:rPr>
              <a:t>语言中，数组元素按行存贮。</a:t>
            </a:r>
          </a:p>
          <a:p>
            <a:pPr lvl="1">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y[4][3] = {</a:t>
            </a:r>
          </a:p>
          <a:p>
            <a:pPr marL="842963" lvl="2" indent="0">
              <a:lnSpc>
                <a:spcPct val="90000"/>
              </a:lnSpc>
              <a:buNone/>
            </a:pPr>
            <a:r>
              <a:rPr lang="en-US" altLang="zh-CN" sz="2000" dirty="0">
                <a:ea typeface="宋体" pitchFamily="2" charset="-122"/>
              </a:rPr>
              <a:t>{1}, {2}, {3}, {4}</a:t>
            </a:r>
          </a:p>
          <a:p>
            <a:pPr lvl="1">
              <a:lnSpc>
                <a:spcPct val="80000"/>
              </a:lnSpc>
              <a:buFont typeface="Wingdings" pitchFamily="2" charset="2"/>
              <a:buNone/>
            </a:pPr>
            <a:r>
              <a:rPr lang="en-US" altLang="zh-CN" sz="2000" dirty="0">
                <a:ea typeface="宋体" pitchFamily="2" charset="-122"/>
              </a:rPr>
              <a:t>}</a:t>
            </a:r>
          </a:p>
          <a:p>
            <a:pPr lvl="1">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y[4][3] = {0}; /* </a:t>
            </a:r>
            <a:r>
              <a:rPr lang="zh-CN" altLang="en-US" sz="2000" dirty="0">
                <a:ea typeface="宋体" pitchFamily="2" charset="-122"/>
              </a:rPr>
              <a:t>初始化为</a:t>
            </a:r>
            <a:r>
              <a:rPr lang="en-US" altLang="zh-CN" sz="2000" dirty="0">
                <a:ea typeface="宋体" pitchFamily="2" charset="-122"/>
              </a:rPr>
              <a:t>0 */</a:t>
            </a:r>
          </a:p>
        </p:txBody>
      </p:sp>
      <p:graphicFrame>
        <p:nvGraphicFramePr>
          <p:cNvPr id="124932" name="Group 4"/>
          <p:cNvGraphicFramePr>
            <a:graphicFrameLocks noGrp="1"/>
          </p:cNvGraphicFramePr>
          <p:nvPr>
            <p:ph sz="quarter" idx="2"/>
          </p:nvPr>
        </p:nvGraphicFramePr>
        <p:xfrm>
          <a:off x="6130926" y="1447800"/>
          <a:ext cx="3476625" cy="2201864"/>
        </p:xfrm>
        <a:graphic>
          <a:graphicData uri="http://schemas.openxmlformats.org/drawingml/2006/table">
            <a:tbl>
              <a:tblPr/>
              <a:tblGrid>
                <a:gridCol w="115887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158875">
                  <a:extLst>
                    <a:ext uri="{9D8B030D-6E8A-4147-A177-3AD203B41FA5}">
                      <a16:colId xmlns:a16="http://schemas.microsoft.com/office/drawing/2014/main" val="20002"/>
                    </a:ext>
                  </a:extLst>
                </a:gridCol>
              </a:tblGrid>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4954" name="Group 26"/>
          <p:cNvGraphicFramePr>
            <a:graphicFrameLocks noGrp="1"/>
          </p:cNvGraphicFramePr>
          <p:nvPr>
            <p:ph sz="quarter" idx="3"/>
          </p:nvPr>
        </p:nvGraphicFramePr>
        <p:xfrm>
          <a:off x="6130926" y="3789363"/>
          <a:ext cx="3476625" cy="2214564"/>
        </p:xfrm>
        <a:graphic>
          <a:graphicData uri="http://schemas.openxmlformats.org/drawingml/2006/table">
            <a:tbl>
              <a:tblPr/>
              <a:tblGrid>
                <a:gridCol w="115887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158875">
                  <a:extLst>
                    <a:ext uri="{9D8B030D-6E8A-4147-A177-3AD203B41FA5}">
                      <a16:colId xmlns:a16="http://schemas.microsoft.com/office/drawing/2014/main" val="20002"/>
                    </a:ext>
                  </a:extLst>
                </a:gridCol>
              </a:tblGrid>
              <a:tr h="5635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266" name="页脚占位符 5"/>
          <p:cNvSpPr>
            <a:spLocks noGrp="1"/>
          </p:cNvSpPr>
          <p:nvPr>
            <p:ph type="ftr" sz="quarter" idx="4294967295"/>
          </p:nvPr>
        </p:nvSpPr>
        <p:spPr>
          <a:xfrm>
            <a:off x="4038600" y="6356350"/>
            <a:ext cx="4114800" cy="365125"/>
          </a:xfrm>
          <a:noFill/>
        </p:spPr>
        <p:txBody>
          <a:bodyPr/>
          <a:lstStyle/>
          <a:p>
            <a:r>
              <a:rPr lang="en-US" altLang="zh-CN"/>
              <a:t>构造类型 – 数组和指针</a:t>
            </a:r>
          </a:p>
        </p:txBody>
      </p:sp>
      <p:sp>
        <p:nvSpPr>
          <p:cNvPr id="11267" name="灯片编号占位符 6"/>
          <p:cNvSpPr>
            <a:spLocks noGrp="1"/>
          </p:cNvSpPr>
          <p:nvPr>
            <p:ph type="sldNum" sz="quarter" idx="11"/>
          </p:nvPr>
        </p:nvSpPr>
        <p:spPr>
          <a:noFill/>
        </p:spPr>
        <p:txBody>
          <a:bodyPr/>
          <a:lstStyle/>
          <a:p>
            <a:fld id="{74E36555-072F-48E8-85F3-42B1CE33E384}" type="slidenum">
              <a:rPr lang="en-US" altLang="zh-CN" smtClean="0"/>
              <a:pPr/>
              <a:t>38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animEffect transition="in" filter="blinds(horizontal)">
                                      <p:cBhvr>
                                        <p:cTn id="7" dur="500"/>
                                        <p:tgtEl>
                                          <p:spTgt spid="1249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4931">
                                            <p:txEl>
                                              <p:pRg st="2" end="2"/>
                                            </p:txEl>
                                          </p:spTgt>
                                        </p:tgtEl>
                                        <p:attrNameLst>
                                          <p:attrName>style.visibility</p:attrName>
                                        </p:attrNameLst>
                                      </p:cBhvr>
                                      <p:to>
                                        <p:strVal val="visible"/>
                                      </p:to>
                                    </p:set>
                                    <p:animEffect transition="in" filter="blinds(horizontal)">
                                      <p:cBhvr>
                                        <p:cTn id="10" dur="500"/>
                                        <p:tgtEl>
                                          <p:spTgt spid="1249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4931">
                                            <p:txEl>
                                              <p:pRg st="3" end="3"/>
                                            </p:txEl>
                                          </p:spTgt>
                                        </p:tgtEl>
                                        <p:attrNameLst>
                                          <p:attrName>style.visibility</p:attrName>
                                        </p:attrNameLst>
                                      </p:cBhvr>
                                      <p:to>
                                        <p:strVal val="visible"/>
                                      </p:to>
                                    </p:set>
                                    <p:animEffect transition="in" filter="blinds(horizontal)">
                                      <p:cBhvr>
                                        <p:cTn id="13" dur="500"/>
                                        <p:tgtEl>
                                          <p:spTgt spid="1249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4931">
                                            <p:txEl>
                                              <p:pRg st="4" end="4"/>
                                            </p:txEl>
                                          </p:spTgt>
                                        </p:tgtEl>
                                        <p:attrNameLst>
                                          <p:attrName>style.visibility</p:attrName>
                                        </p:attrNameLst>
                                      </p:cBhvr>
                                      <p:to>
                                        <p:strVal val="visible"/>
                                      </p:to>
                                    </p:set>
                                    <p:animEffect transition="in" filter="blinds(horizontal)">
                                      <p:cBhvr>
                                        <p:cTn id="16" dur="500"/>
                                        <p:tgtEl>
                                          <p:spTgt spid="1249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4931">
                                            <p:txEl>
                                              <p:pRg st="5" end="5"/>
                                            </p:txEl>
                                          </p:spTgt>
                                        </p:tgtEl>
                                        <p:attrNameLst>
                                          <p:attrName>style.visibility</p:attrName>
                                        </p:attrNameLst>
                                      </p:cBhvr>
                                      <p:to>
                                        <p:strVal val="visible"/>
                                      </p:to>
                                    </p:set>
                                    <p:animEffect transition="in" filter="blinds(horizontal)">
                                      <p:cBhvr>
                                        <p:cTn id="19" dur="500"/>
                                        <p:tgtEl>
                                          <p:spTgt spid="1249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4932"/>
                                        </p:tgtEl>
                                        <p:attrNameLst>
                                          <p:attrName>style.visibility</p:attrName>
                                        </p:attrNameLst>
                                      </p:cBhvr>
                                      <p:to>
                                        <p:strVal val="visible"/>
                                      </p:to>
                                    </p:set>
                                    <p:animEffect transition="in" filter="blinds(horizontal)">
                                      <p:cBhvr>
                                        <p:cTn id="24" dur="500"/>
                                        <p:tgtEl>
                                          <p:spTgt spid="12493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4931">
                                            <p:txEl>
                                              <p:pRg st="6" end="6"/>
                                            </p:txEl>
                                          </p:spTgt>
                                        </p:tgtEl>
                                        <p:attrNameLst>
                                          <p:attrName>style.visibility</p:attrName>
                                        </p:attrNameLst>
                                      </p:cBhvr>
                                      <p:to>
                                        <p:strVal val="visible"/>
                                      </p:to>
                                    </p:set>
                                    <p:animEffect transition="in" filter="blinds(horizontal)">
                                      <p:cBhvr>
                                        <p:cTn id="29" dur="500"/>
                                        <p:tgtEl>
                                          <p:spTgt spid="12493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4931">
                                            <p:txEl>
                                              <p:pRg st="7" end="7"/>
                                            </p:txEl>
                                          </p:spTgt>
                                        </p:tgtEl>
                                        <p:attrNameLst>
                                          <p:attrName>style.visibility</p:attrName>
                                        </p:attrNameLst>
                                      </p:cBhvr>
                                      <p:to>
                                        <p:strVal val="visible"/>
                                      </p:to>
                                    </p:set>
                                    <p:animEffect transition="in" filter="blinds(horizontal)">
                                      <p:cBhvr>
                                        <p:cTn id="34" dur="500"/>
                                        <p:tgtEl>
                                          <p:spTgt spid="124931">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24931">
                                            <p:txEl>
                                              <p:pRg st="8" end="8"/>
                                            </p:txEl>
                                          </p:spTgt>
                                        </p:tgtEl>
                                        <p:attrNameLst>
                                          <p:attrName>style.visibility</p:attrName>
                                        </p:attrNameLst>
                                      </p:cBhvr>
                                      <p:to>
                                        <p:strVal val="visible"/>
                                      </p:to>
                                    </p:set>
                                    <p:animEffect transition="in" filter="blinds(horizontal)">
                                      <p:cBhvr>
                                        <p:cTn id="37" dur="500"/>
                                        <p:tgtEl>
                                          <p:spTgt spid="12493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4931">
                                            <p:txEl>
                                              <p:pRg st="9" end="9"/>
                                            </p:txEl>
                                          </p:spTgt>
                                        </p:tgtEl>
                                        <p:attrNameLst>
                                          <p:attrName>style.visibility</p:attrName>
                                        </p:attrNameLst>
                                      </p:cBhvr>
                                      <p:to>
                                        <p:strVal val="visible"/>
                                      </p:to>
                                    </p:set>
                                    <p:animEffect transition="in" filter="blinds(horizontal)">
                                      <p:cBhvr>
                                        <p:cTn id="40" dur="500"/>
                                        <p:tgtEl>
                                          <p:spTgt spid="12493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24954"/>
                                        </p:tgtEl>
                                        <p:attrNameLst>
                                          <p:attrName>style.visibility</p:attrName>
                                        </p:attrNameLst>
                                      </p:cBhvr>
                                      <p:to>
                                        <p:strVal val="visible"/>
                                      </p:to>
                                    </p:set>
                                    <p:animEffect transition="in" filter="blinds(horizontal)">
                                      <p:cBhvr>
                                        <p:cTn id="45" dur="500"/>
                                        <p:tgtEl>
                                          <p:spTgt spid="12495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4931">
                                            <p:txEl>
                                              <p:pRg st="10" end="10"/>
                                            </p:txEl>
                                          </p:spTgt>
                                        </p:tgtEl>
                                        <p:attrNameLst>
                                          <p:attrName>style.visibility</p:attrName>
                                        </p:attrNameLst>
                                      </p:cBhvr>
                                      <p:to>
                                        <p:strVal val="visible"/>
                                      </p:to>
                                    </p:set>
                                    <p:animEffect transition="in" filter="blinds(horizontal)">
                                      <p:cBhvr>
                                        <p:cTn id="50" dur="500"/>
                                        <p:tgtEl>
                                          <p:spTgt spid="1249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zh-CN" altLang="en-US">
                <a:ea typeface="宋体" pitchFamily="2" charset="-122"/>
              </a:rPr>
              <a:t>二维（多维）数组使用</a:t>
            </a:r>
          </a:p>
        </p:txBody>
      </p:sp>
      <p:sp>
        <p:nvSpPr>
          <p:cNvPr id="13317" name="Rectangle 3"/>
          <p:cNvSpPr>
            <a:spLocks noGrp="1" noChangeArrowheads="1"/>
          </p:cNvSpPr>
          <p:nvPr>
            <p:ph idx="1"/>
          </p:nvPr>
        </p:nvSpPr>
        <p:spPr/>
        <p:txBody>
          <a:bodyPr/>
          <a:lstStyle/>
          <a:p>
            <a:pPr marL="0" indent="0">
              <a:buNone/>
            </a:pPr>
            <a:r>
              <a:rPr lang="zh-CN" altLang="en-US" sz="1800" dirty="0">
                <a:solidFill>
                  <a:srgbClr val="0033CC"/>
                </a:solidFill>
                <a:ea typeface="宋体" pitchFamily="2" charset="-122"/>
              </a:rPr>
              <a:t>注意：如果把一个二维数组作为参数，则在函数定义中，形参数组的说明中必须指明列的数目，而行的数目可空着不写。</a:t>
            </a:r>
            <a:r>
              <a:rPr lang="zh-CN" altLang="en-US" sz="1800" b="0" dirty="0">
                <a:solidFill>
                  <a:srgbClr val="0033CC"/>
                </a:solidFill>
                <a:ea typeface="宋体" pitchFamily="2" charset="-122"/>
              </a:rPr>
              <a:t>以此类推，对于三维及以上数组，其作为参数传递时，形参说明中只能省略最内层的维数。</a:t>
            </a:r>
            <a:endParaRPr lang="zh-CN" altLang="en-US" sz="1800" dirty="0">
              <a:solidFill>
                <a:srgbClr val="0033CC"/>
              </a:solidFill>
              <a:ea typeface="宋体" pitchFamily="2" charset="-122"/>
            </a:endParaRPr>
          </a:p>
          <a:p>
            <a:pPr marL="0" indent="0">
              <a:lnSpc>
                <a:spcPct val="70000"/>
              </a:lnSpc>
              <a:buNone/>
            </a:pPr>
            <a:r>
              <a:rPr lang="zh-CN" altLang="en-US" sz="1800" b="0" dirty="0">
                <a:ea typeface="宋体" pitchFamily="2" charset="-122"/>
              </a:rPr>
              <a:t>如：</a:t>
            </a:r>
          </a:p>
          <a:p>
            <a:pPr lvl="1">
              <a:lnSpc>
                <a:spcPct val="70000"/>
              </a:lnSpc>
              <a:buFont typeface="Wingdings" pitchFamily="2" charset="2"/>
              <a:buNone/>
            </a:pPr>
            <a:r>
              <a:rPr lang="en-US" altLang="zh-CN" sz="1800" dirty="0">
                <a:ea typeface="宋体" pitchFamily="2" charset="-122"/>
              </a:rPr>
              <a:t>main( )</a:t>
            </a:r>
          </a:p>
          <a:p>
            <a:pPr lvl="1">
              <a:lnSpc>
                <a:spcPct val="70000"/>
              </a:lnSpc>
              <a:buFont typeface="Wingdings" pitchFamily="2" charset="2"/>
              <a:buNone/>
            </a:pPr>
            <a:r>
              <a:rPr lang="en-US" altLang="zh-CN" sz="1800" dirty="0">
                <a:ea typeface="宋体" pitchFamily="2" charset="-122"/>
              </a:rPr>
              <a:t>{</a:t>
            </a:r>
          </a:p>
          <a:p>
            <a:pPr marL="838200" lvl="2" indent="0">
              <a:lnSpc>
                <a:spcPct val="80000"/>
              </a:lnSpc>
              <a:buNone/>
            </a:pPr>
            <a:r>
              <a:rPr lang="en-US" altLang="zh-CN" sz="1800" dirty="0">
                <a:ea typeface="宋体" pitchFamily="2" charset="-122"/>
              </a:rPr>
              <a:t>float a[4][3], b[3][4], c[4][4];</a:t>
            </a:r>
          </a:p>
          <a:p>
            <a:pPr marL="838200" lvl="2" indent="0">
              <a:lnSpc>
                <a:spcPct val="80000"/>
              </a:lnSpc>
              <a:buNone/>
            </a:pPr>
            <a:r>
              <a:rPr lang="en-US" altLang="zh-CN" sz="1800" dirty="0">
                <a:ea typeface="宋体" pitchFamily="2" charset="-122"/>
              </a:rPr>
              <a:t>…</a:t>
            </a:r>
          </a:p>
          <a:p>
            <a:pPr marL="838200" lvl="2" indent="0">
              <a:lnSpc>
                <a:spcPct val="80000"/>
              </a:lnSpc>
              <a:buNone/>
            </a:pPr>
            <a:r>
              <a:rPr lang="en-US" altLang="zh-CN" sz="1800" dirty="0">
                <a:ea typeface="宋体" pitchFamily="2" charset="-122"/>
              </a:rPr>
              <a:t>fun(a, b, c);</a:t>
            </a:r>
          </a:p>
          <a:p>
            <a:pPr marL="838200" lvl="2" indent="0">
              <a:lnSpc>
                <a:spcPct val="80000"/>
              </a:lnSpc>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void fun(float x[ ][3], float y[ ][4], float z[ ][4])</a:t>
            </a:r>
          </a:p>
          <a:p>
            <a:pPr lvl="1">
              <a:lnSpc>
                <a:spcPct val="70000"/>
              </a:lnSpc>
              <a:buFont typeface="Wingdings" pitchFamily="2" charset="2"/>
              <a:buNone/>
            </a:pPr>
            <a:r>
              <a:rPr lang="en-US" altLang="zh-CN" sz="1800" dirty="0">
                <a:ea typeface="宋体" pitchFamily="2" charset="-122"/>
              </a:rPr>
              <a:t>{</a:t>
            </a:r>
          </a:p>
          <a:p>
            <a:pPr marL="838200" lvl="2" indent="0">
              <a:lnSpc>
                <a:spcPct val="80000"/>
              </a:lnSpc>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marL="0" indent="0">
              <a:lnSpc>
                <a:spcPct val="70000"/>
              </a:lnSpc>
              <a:buNone/>
            </a:pPr>
            <a:endParaRPr lang="en-US" altLang="zh-CN" sz="1800" dirty="0">
              <a:ea typeface="宋体" pitchFamily="2" charset="-122"/>
            </a:endParaRPr>
          </a:p>
        </p:txBody>
      </p:sp>
      <p:sp>
        <p:nvSpPr>
          <p:cNvPr id="13314" name="页脚占位符 3"/>
          <p:cNvSpPr>
            <a:spLocks noGrp="1"/>
          </p:cNvSpPr>
          <p:nvPr>
            <p:ph type="ftr" sz="quarter" idx="11"/>
          </p:nvPr>
        </p:nvSpPr>
        <p:spPr>
          <a:noFill/>
        </p:spPr>
        <p:txBody>
          <a:bodyPr/>
          <a:lstStyle/>
          <a:p>
            <a:r>
              <a:rPr lang="en-US" altLang="zh-CN"/>
              <a:t>构造类型 – 数组和指针</a:t>
            </a:r>
          </a:p>
        </p:txBody>
      </p:sp>
      <p:sp>
        <p:nvSpPr>
          <p:cNvPr id="13315" name="灯片编号占位符 4"/>
          <p:cNvSpPr>
            <a:spLocks noGrp="1"/>
          </p:cNvSpPr>
          <p:nvPr>
            <p:ph type="sldNum" sz="quarter" idx="12"/>
          </p:nvPr>
        </p:nvSpPr>
        <p:spPr>
          <a:noFill/>
        </p:spPr>
        <p:txBody>
          <a:bodyPr/>
          <a:lstStyle/>
          <a:p>
            <a:fld id="{4BFE4B49-CCED-44A7-A3E8-420CE9BB1AB6}" type="slidenum">
              <a:rPr lang="en-US" altLang="zh-CN" smtClean="0"/>
              <a:pPr/>
              <a:t>39</a:t>
            </a:fld>
            <a:endParaRPr lang="en-US" altLang="zh-CN"/>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zh-CN" altLang="en-US">
                <a:ea typeface="宋体" pitchFamily="2" charset="-122"/>
              </a:rPr>
              <a:t>递归（续）</a:t>
            </a:r>
          </a:p>
        </p:txBody>
      </p:sp>
      <p:sp>
        <p:nvSpPr>
          <p:cNvPr id="167939" name="Text Box 3"/>
          <p:cNvSpPr>
            <a:spLocks noGrp="1" noChangeArrowheads="1"/>
          </p:cNvSpPr>
          <p:nvPr>
            <p:ph idx="1"/>
          </p:nvPr>
        </p:nvSpPr>
        <p:spPr>
          <a:noFill/>
        </p:spPr>
        <p:txBody>
          <a:bodyPr/>
          <a:lstStyle/>
          <a:p>
            <a:pPr>
              <a:lnSpc>
                <a:spcPct val="70000"/>
              </a:lnSpc>
              <a:buFont typeface="Wingdings" pitchFamily="2" charset="2"/>
              <a:buNone/>
            </a:pPr>
            <a:r>
              <a:rPr lang="zh-CN" altLang="en-US" sz="1800" b="0" dirty="0">
                <a:ea typeface="宋体" pitchFamily="2" charset="-122"/>
              </a:rPr>
              <a:t>例：求</a:t>
            </a:r>
            <a:r>
              <a:rPr lang="en-US" altLang="zh-CN" sz="1800" b="0" dirty="0">
                <a:ea typeface="宋体" pitchFamily="2" charset="-122"/>
              </a:rPr>
              <a:t>n!</a:t>
            </a:r>
          </a:p>
          <a:p>
            <a:pPr lvl="1">
              <a:lnSpc>
                <a:spcPct val="70000"/>
              </a:lnSpc>
              <a:buFont typeface="Wingdings" pitchFamily="2" charset="2"/>
              <a:buNone/>
            </a:pPr>
            <a:r>
              <a:rPr lang="en-US" altLang="zh-CN" sz="1800" dirty="0">
                <a:ea typeface="宋体" pitchFamily="2" charset="-122"/>
              </a:rPr>
              <a:t>#include &lt;</a:t>
            </a:r>
            <a:r>
              <a:rPr lang="en-US" altLang="zh-CN" sz="1800" dirty="0" err="1">
                <a:ea typeface="宋体" pitchFamily="2" charset="-122"/>
              </a:rPr>
              <a:t>stdio.h</a:t>
            </a:r>
            <a:r>
              <a:rPr lang="en-US" altLang="zh-CN" sz="1800" dirty="0">
                <a:ea typeface="宋体" pitchFamily="2" charset="-122"/>
              </a:rPr>
              <a:t>&gt;</a:t>
            </a:r>
          </a:p>
          <a:p>
            <a:pPr lvl="1">
              <a:lnSpc>
                <a:spcPct val="70000"/>
              </a:lnSpc>
              <a:buFont typeface="Wingdings" pitchFamily="2" charset="2"/>
              <a:buNone/>
            </a:pPr>
            <a:r>
              <a:rPr lang="en-US" altLang="zh-CN" sz="1800" dirty="0">
                <a:ea typeface="宋体" pitchFamily="2" charset="-122"/>
              </a:rPr>
              <a:t>int fact(int n);</a:t>
            </a:r>
          </a:p>
          <a:p>
            <a:pPr lvl="1">
              <a:lnSpc>
                <a:spcPct val="70000"/>
              </a:lnSpc>
              <a:buFont typeface="Wingdings" pitchFamily="2" charset="2"/>
              <a:buNone/>
            </a:pPr>
            <a:r>
              <a:rPr lang="en-US" altLang="zh-CN" sz="1800" dirty="0">
                <a:ea typeface="宋体" pitchFamily="2" charset="-122"/>
              </a:rPr>
              <a:t>main( )</a:t>
            </a:r>
          </a:p>
          <a:p>
            <a:pPr lvl="1">
              <a:lnSpc>
                <a:spcPct val="70000"/>
              </a:lnSpc>
              <a:buFont typeface="Wingdings" pitchFamily="2" charset="2"/>
              <a:buNone/>
            </a:pPr>
            <a:r>
              <a:rPr lang="en-US" altLang="zh-CN" sz="1800" dirty="0">
                <a:ea typeface="宋体" pitchFamily="2" charset="-122"/>
              </a:rPr>
              <a:t>{</a:t>
            </a:r>
          </a:p>
          <a:p>
            <a:pPr lvl="2" indent="0">
              <a:lnSpc>
                <a:spcPct val="80000"/>
              </a:lnSpc>
              <a:buNone/>
            </a:pPr>
            <a:r>
              <a:rPr lang="en-US" altLang="zh-CN" sz="1800" dirty="0" err="1">
                <a:ea typeface="宋体" pitchFamily="2" charset="-122"/>
              </a:rPr>
              <a:t>printf</a:t>
            </a:r>
            <a:r>
              <a:rPr lang="en-US" altLang="zh-CN" sz="1800" dirty="0">
                <a:ea typeface="宋体" pitchFamily="2" charset="-122"/>
              </a:rPr>
              <a:t>(“3!=%d, 5!=%d\n”, fact(3), fact(5));</a:t>
            </a:r>
          </a:p>
          <a:p>
            <a:pPr lvl="1">
              <a:lnSpc>
                <a:spcPct val="7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int fact(int n)</a:t>
            </a:r>
          </a:p>
          <a:p>
            <a:pPr lvl="1">
              <a:lnSpc>
                <a:spcPct val="70000"/>
              </a:lnSpc>
              <a:buFont typeface="Wingdings" pitchFamily="2" charset="2"/>
              <a:buNone/>
            </a:pPr>
            <a:r>
              <a:rPr lang="en-US" altLang="zh-CN" sz="1800" dirty="0">
                <a:ea typeface="宋体" pitchFamily="2" charset="-122"/>
              </a:rPr>
              <a:t>{</a:t>
            </a:r>
          </a:p>
          <a:p>
            <a:pPr lvl="2" indent="0">
              <a:lnSpc>
                <a:spcPct val="80000"/>
              </a:lnSpc>
              <a:buNone/>
            </a:pPr>
            <a:r>
              <a:rPr lang="en-US" altLang="zh-CN" sz="1800" dirty="0">
                <a:ea typeface="宋体" pitchFamily="2" charset="-122"/>
              </a:rPr>
              <a:t>if( n &lt;= 1)</a:t>
            </a:r>
          </a:p>
          <a:p>
            <a:pPr lvl="3" indent="0">
              <a:lnSpc>
                <a:spcPct val="80000"/>
              </a:lnSpc>
            </a:pPr>
            <a:r>
              <a:rPr lang="en-US" altLang="zh-CN" sz="1600" dirty="0">
                <a:ea typeface="宋体" pitchFamily="2" charset="-122"/>
              </a:rPr>
              <a:t>    return ( 1);</a:t>
            </a:r>
          </a:p>
          <a:p>
            <a:pPr lvl="2" indent="0">
              <a:lnSpc>
                <a:spcPct val="80000"/>
              </a:lnSpc>
              <a:buNone/>
            </a:pPr>
            <a:r>
              <a:rPr lang="en-US" altLang="zh-CN" sz="1800" dirty="0">
                <a:ea typeface="宋体" pitchFamily="2" charset="-122"/>
              </a:rPr>
              <a:t>else </a:t>
            </a:r>
          </a:p>
          <a:p>
            <a:pPr lvl="3" indent="0">
              <a:lnSpc>
                <a:spcPct val="80000"/>
              </a:lnSpc>
            </a:pPr>
            <a:r>
              <a:rPr lang="en-US" altLang="zh-CN" sz="1600" dirty="0">
                <a:ea typeface="宋体" pitchFamily="2" charset="-122"/>
              </a:rPr>
              <a:t>   return ( n *</a:t>
            </a:r>
            <a:r>
              <a:rPr lang="en-US" altLang="zh-CN" sz="1600" b="1" dirty="0">
                <a:solidFill>
                  <a:srgbClr val="0000CC"/>
                </a:solidFill>
                <a:ea typeface="宋体" pitchFamily="2" charset="-122"/>
              </a:rPr>
              <a:t> fact(n-1)</a:t>
            </a:r>
            <a:r>
              <a:rPr lang="en-US" altLang="zh-CN" sz="16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a:lnSpc>
                <a:spcPct val="100000"/>
              </a:lnSpc>
              <a:spcBef>
                <a:spcPct val="50000"/>
              </a:spcBef>
              <a:buClrTx/>
              <a:buSzTx/>
              <a:buFontTx/>
              <a:buNone/>
            </a:pPr>
            <a:endParaRPr lang="en-US" altLang="zh-CN" sz="1400" b="0" dirty="0">
              <a:latin typeface="Times New Roman" pitchFamily="18" charset="0"/>
              <a:ea typeface="宋体" pitchFamily="2" charset="-122"/>
            </a:endParaRPr>
          </a:p>
        </p:txBody>
      </p:sp>
      <p:sp>
        <p:nvSpPr>
          <p:cNvPr id="40963" name="灯片编号占位符 4"/>
          <p:cNvSpPr>
            <a:spLocks noGrp="1"/>
          </p:cNvSpPr>
          <p:nvPr>
            <p:ph type="sldNum" sz="quarter" idx="12"/>
          </p:nvPr>
        </p:nvSpPr>
        <p:spPr>
          <a:noFill/>
        </p:spPr>
        <p:txBody>
          <a:bodyPr/>
          <a:lstStyle/>
          <a:p>
            <a:fld id="{523EA122-0624-4B70-AFEC-07BD37BF3483}" type="slidenum">
              <a:rPr lang="en-US" altLang="zh-CN" smtClean="0"/>
              <a:pPr/>
              <a:t>4</a:t>
            </a:fld>
            <a:endParaRPr lang="en-US" altLang="zh-CN"/>
          </a:p>
        </p:txBody>
      </p:sp>
      <p:sp>
        <p:nvSpPr>
          <p:cNvPr id="167940" name="Text Box 4"/>
          <p:cNvSpPr txBox="1">
            <a:spLocks noChangeArrowheads="1"/>
          </p:cNvSpPr>
          <p:nvPr/>
        </p:nvSpPr>
        <p:spPr bwMode="auto">
          <a:xfrm>
            <a:off x="5427664" y="1249364"/>
            <a:ext cx="4268787" cy="701675"/>
          </a:xfrm>
          <a:prstGeom prst="rect">
            <a:avLst/>
          </a:prstGeom>
          <a:noFill/>
          <a:ln w="9525">
            <a:noFill/>
            <a:miter lim="800000"/>
            <a:headEnd/>
            <a:tailEnd/>
          </a:ln>
        </p:spPr>
        <p:txBody>
          <a:bodyPr>
            <a:spAutoFit/>
          </a:bodyPr>
          <a:lstStyle/>
          <a:p>
            <a:r>
              <a:rPr lang="zh-CN" altLang="en-US">
                <a:solidFill>
                  <a:srgbClr val="0000CC"/>
                </a:solidFill>
              </a:rPr>
              <a:t>在</a:t>
            </a:r>
            <a:r>
              <a:rPr lang="en-US" altLang="zh-CN">
                <a:solidFill>
                  <a:srgbClr val="0000CC"/>
                </a:solidFill>
              </a:rPr>
              <a:t>C</a:t>
            </a:r>
            <a:r>
              <a:rPr lang="zh-CN" altLang="en-US">
                <a:solidFill>
                  <a:srgbClr val="0000CC"/>
                </a:solidFill>
              </a:rPr>
              <a:t>语言中，一个函数直接或间接调用自已称为递归。</a:t>
            </a:r>
          </a:p>
        </p:txBody>
      </p:sp>
      <p:sp>
        <p:nvSpPr>
          <p:cNvPr id="167941" name="Text Box 5"/>
          <p:cNvSpPr txBox="1">
            <a:spLocks noChangeArrowheads="1"/>
          </p:cNvSpPr>
          <p:nvPr/>
        </p:nvSpPr>
        <p:spPr bwMode="auto">
          <a:xfrm>
            <a:off x="8610600" y="5715001"/>
            <a:ext cx="685800" cy="3667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b="0">
                <a:latin typeface="Times New Roman" pitchFamily="18" charset="0"/>
              </a:rPr>
              <a:t>1</a:t>
            </a:r>
          </a:p>
        </p:txBody>
      </p:sp>
      <p:sp>
        <p:nvSpPr>
          <p:cNvPr id="167942" name="Text Box 6"/>
          <p:cNvSpPr txBox="1">
            <a:spLocks noChangeArrowheads="1"/>
          </p:cNvSpPr>
          <p:nvPr/>
        </p:nvSpPr>
        <p:spPr bwMode="auto">
          <a:xfrm>
            <a:off x="6324600" y="3581401"/>
            <a:ext cx="1219200" cy="3667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b="0">
                <a:latin typeface="Times New Roman" pitchFamily="18" charset="0"/>
              </a:rPr>
              <a:t>fact(3)</a:t>
            </a:r>
          </a:p>
        </p:txBody>
      </p:sp>
      <p:sp>
        <p:nvSpPr>
          <p:cNvPr id="167943" name="Text Box 7"/>
          <p:cNvSpPr txBox="1">
            <a:spLocks noChangeArrowheads="1"/>
          </p:cNvSpPr>
          <p:nvPr/>
        </p:nvSpPr>
        <p:spPr bwMode="auto">
          <a:xfrm>
            <a:off x="6934200" y="4267201"/>
            <a:ext cx="1219200" cy="3667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b="0">
                <a:latin typeface="Times New Roman" pitchFamily="18" charset="0"/>
              </a:rPr>
              <a:t>3*fact(2)</a:t>
            </a:r>
          </a:p>
        </p:txBody>
      </p:sp>
      <p:sp>
        <p:nvSpPr>
          <p:cNvPr id="167944" name="Text Box 8"/>
          <p:cNvSpPr txBox="1">
            <a:spLocks noChangeArrowheads="1"/>
          </p:cNvSpPr>
          <p:nvPr/>
        </p:nvSpPr>
        <p:spPr bwMode="auto">
          <a:xfrm>
            <a:off x="7543800" y="4953001"/>
            <a:ext cx="1219200" cy="3667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b="0">
                <a:latin typeface="Times New Roman" pitchFamily="18" charset="0"/>
              </a:rPr>
              <a:t>2*fact(1)</a:t>
            </a:r>
          </a:p>
        </p:txBody>
      </p:sp>
      <p:sp>
        <p:nvSpPr>
          <p:cNvPr id="167945" name="Line 9"/>
          <p:cNvSpPr>
            <a:spLocks noChangeShapeType="1"/>
          </p:cNvSpPr>
          <p:nvPr/>
        </p:nvSpPr>
        <p:spPr bwMode="auto">
          <a:xfrm>
            <a:off x="6858000" y="3962400"/>
            <a:ext cx="381000" cy="30480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167946" name="Line 10"/>
          <p:cNvSpPr>
            <a:spLocks noChangeShapeType="1"/>
          </p:cNvSpPr>
          <p:nvPr/>
        </p:nvSpPr>
        <p:spPr bwMode="auto">
          <a:xfrm>
            <a:off x="7467600" y="4572000"/>
            <a:ext cx="457200" cy="38100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167947" name="Line 11"/>
          <p:cNvSpPr>
            <a:spLocks noChangeShapeType="1"/>
          </p:cNvSpPr>
          <p:nvPr/>
        </p:nvSpPr>
        <p:spPr bwMode="auto">
          <a:xfrm>
            <a:off x="8229600" y="5334000"/>
            <a:ext cx="457200" cy="381000"/>
          </a:xfrm>
          <a:prstGeom prst="line">
            <a:avLst/>
          </a:prstGeom>
          <a:noFill/>
          <a:ln w="12700" cap="sq">
            <a:solidFill>
              <a:schemeClr val="tx1"/>
            </a:solidFill>
            <a:round/>
            <a:headEnd type="none" w="sm" len="sm"/>
            <a:tailEnd type="triangle" w="sm" len="sm"/>
          </a:ln>
        </p:spPr>
        <p:txBody>
          <a:bodyPr/>
          <a:lstStyle/>
          <a:p>
            <a:endParaRPr lang="zh-CN" altLang="en-US"/>
          </a:p>
        </p:txBody>
      </p:sp>
      <p:grpSp>
        <p:nvGrpSpPr>
          <p:cNvPr id="2" name="Group 12"/>
          <p:cNvGrpSpPr>
            <a:grpSpLocks/>
          </p:cNvGrpSpPr>
          <p:nvPr/>
        </p:nvGrpSpPr>
        <p:grpSpPr bwMode="auto">
          <a:xfrm>
            <a:off x="8001000" y="4419600"/>
            <a:ext cx="1600200" cy="609600"/>
            <a:chOff x="4080" y="2784"/>
            <a:chExt cx="1008" cy="384"/>
          </a:xfrm>
        </p:grpSpPr>
        <p:sp>
          <p:nvSpPr>
            <p:cNvPr id="40981" name="Text Box 13"/>
            <p:cNvSpPr txBox="1">
              <a:spLocks noChangeArrowheads="1"/>
            </p:cNvSpPr>
            <p:nvPr/>
          </p:nvSpPr>
          <p:spPr bwMode="auto">
            <a:xfrm>
              <a:off x="4320" y="2784"/>
              <a:ext cx="768" cy="23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b="0">
                  <a:solidFill>
                    <a:srgbClr val="0000CC"/>
                  </a:solidFill>
                  <a:latin typeface="Times New Roman" pitchFamily="18" charset="0"/>
                </a:rPr>
                <a:t>2*1</a:t>
              </a:r>
            </a:p>
          </p:txBody>
        </p:sp>
        <p:sp>
          <p:nvSpPr>
            <p:cNvPr id="40982" name="Freeform 14"/>
            <p:cNvSpPr>
              <a:spLocks/>
            </p:cNvSpPr>
            <p:nvPr/>
          </p:nvSpPr>
          <p:spPr bwMode="auto">
            <a:xfrm>
              <a:off x="4080" y="2832"/>
              <a:ext cx="328" cy="336"/>
            </a:xfrm>
            <a:custGeom>
              <a:avLst/>
              <a:gdLst>
                <a:gd name="T0" fmla="*/ 240 w 328"/>
                <a:gd name="T1" fmla="*/ 336 h 336"/>
                <a:gd name="T2" fmla="*/ 288 w 328"/>
                <a:gd name="T3" fmla="*/ 96 h 336"/>
                <a:gd name="T4" fmla="*/ 0 w 328"/>
                <a:gd name="T5" fmla="*/ 0 h 336"/>
                <a:gd name="T6" fmla="*/ 0 60000 65536"/>
                <a:gd name="T7" fmla="*/ 0 60000 65536"/>
                <a:gd name="T8" fmla="*/ 0 60000 65536"/>
                <a:gd name="T9" fmla="*/ 0 w 328"/>
                <a:gd name="T10" fmla="*/ 0 h 336"/>
                <a:gd name="T11" fmla="*/ 328 w 328"/>
                <a:gd name="T12" fmla="*/ 336 h 336"/>
              </a:gdLst>
              <a:ahLst/>
              <a:cxnLst>
                <a:cxn ang="T6">
                  <a:pos x="T0" y="T1"/>
                </a:cxn>
                <a:cxn ang="T7">
                  <a:pos x="T2" y="T3"/>
                </a:cxn>
                <a:cxn ang="T8">
                  <a:pos x="T4" y="T5"/>
                </a:cxn>
              </a:cxnLst>
              <a:rect l="T9" t="T10" r="T11" b="T12"/>
              <a:pathLst>
                <a:path w="328" h="336">
                  <a:moveTo>
                    <a:pt x="240" y="336"/>
                  </a:moveTo>
                  <a:cubicBezTo>
                    <a:pt x="284" y="244"/>
                    <a:pt x="328" y="152"/>
                    <a:pt x="288" y="96"/>
                  </a:cubicBezTo>
                  <a:cubicBezTo>
                    <a:pt x="248" y="40"/>
                    <a:pt x="48" y="16"/>
                    <a:pt x="0" y="0"/>
                  </a:cubicBezTo>
                </a:path>
              </a:pathLst>
            </a:custGeom>
            <a:noFill/>
            <a:ln w="12700" cap="sq">
              <a:solidFill>
                <a:schemeClr val="tx1"/>
              </a:solidFill>
              <a:round/>
              <a:headEnd type="none" w="sm" len="sm"/>
              <a:tailEnd type="triangle" w="sm" len="sm"/>
            </a:ln>
          </p:spPr>
          <p:txBody>
            <a:bodyPr/>
            <a:lstStyle/>
            <a:p>
              <a:endParaRPr lang="zh-CN" altLang="en-US"/>
            </a:p>
          </p:txBody>
        </p:sp>
      </p:grpSp>
      <p:grpSp>
        <p:nvGrpSpPr>
          <p:cNvPr id="3" name="Group 15"/>
          <p:cNvGrpSpPr>
            <a:grpSpLocks/>
          </p:cNvGrpSpPr>
          <p:nvPr/>
        </p:nvGrpSpPr>
        <p:grpSpPr bwMode="auto">
          <a:xfrm>
            <a:off x="7086600" y="3657600"/>
            <a:ext cx="1676400" cy="609600"/>
            <a:chOff x="3504" y="2304"/>
            <a:chExt cx="1056" cy="384"/>
          </a:xfrm>
        </p:grpSpPr>
        <p:sp>
          <p:nvSpPr>
            <p:cNvPr id="40979" name="Freeform 16"/>
            <p:cNvSpPr>
              <a:spLocks/>
            </p:cNvSpPr>
            <p:nvPr/>
          </p:nvSpPr>
          <p:spPr bwMode="auto">
            <a:xfrm>
              <a:off x="3504" y="2352"/>
              <a:ext cx="328" cy="336"/>
            </a:xfrm>
            <a:custGeom>
              <a:avLst/>
              <a:gdLst>
                <a:gd name="T0" fmla="*/ 240 w 328"/>
                <a:gd name="T1" fmla="*/ 336 h 336"/>
                <a:gd name="T2" fmla="*/ 288 w 328"/>
                <a:gd name="T3" fmla="*/ 96 h 336"/>
                <a:gd name="T4" fmla="*/ 0 w 328"/>
                <a:gd name="T5" fmla="*/ 0 h 336"/>
                <a:gd name="T6" fmla="*/ 0 60000 65536"/>
                <a:gd name="T7" fmla="*/ 0 60000 65536"/>
                <a:gd name="T8" fmla="*/ 0 60000 65536"/>
                <a:gd name="T9" fmla="*/ 0 w 328"/>
                <a:gd name="T10" fmla="*/ 0 h 336"/>
                <a:gd name="T11" fmla="*/ 328 w 328"/>
                <a:gd name="T12" fmla="*/ 336 h 336"/>
              </a:gdLst>
              <a:ahLst/>
              <a:cxnLst>
                <a:cxn ang="T6">
                  <a:pos x="T0" y="T1"/>
                </a:cxn>
                <a:cxn ang="T7">
                  <a:pos x="T2" y="T3"/>
                </a:cxn>
                <a:cxn ang="T8">
                  <a:pos x="T4" y="T5"/>
                </a:cxn>
              </a:cxnLst>
              <a:rect l="T9" t="T10" r="T11" b="T12"/>
              <a:pathLst>
                <a:path w="328" h="336">
                  <a:moveTo>
                    <a:pt x="240" y="336"/>
                  </a:moveTo>
                  <a:cubicBezTo>
                    <a:pt x="284" y="244"/>
                    <a:pt x="328" y="152"/>
                    <a:pt x="288" y="96"/>
                  </a:cubicBezTo>
                  <a:cubicBezTo>
                    <a:pt x="248" y="40"/>
                    <a:pt x="48" y="16"/>
                    <a:pt x="0" y="0"/>
                  </a:cubicBezTo>
                </a:path>
              </a:pathLst>
            </a:custGeom>
            <a:noFill/>
            <a:ln w="12700" cap="sq">
              <a:solidFill>
                <a:schemeClr val="tx1"/>
              </a:solidFill>
              <a:round/>
              <a:headEnd type="none" w="sm" len="sm"/>
              <a:tailEnd type="triangle" w="sm" len="sm"/>
            </a:ln>
          </p:spPr>
          <p:txBody>
            <a:bodyPr/>
            <a:lstStyle/>
            <a:p>
              <a:endParaRPr lang="zh-CN" altLang="en-US"/>
            </a:p>
          </p:txBody>
        </p:sp>
        <p:sp>
          <p:nvSpPr>
            <p:cNvPr id="40980" name="Text Box 17"/>
            <p:cNvSpPr txBox="1">
              <a:spLocks noChangeArrowheads="1"/>
            </p:cNvSpPr>
            <p:nvPr/>
          </p:nvSpPr>
          <p:spPr bwMode="auto">
            <a:xfrm>
              <a:off x="3792" y="2304"/>
              <a:ext cx="768" cy="23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b="0">
                  <a:solidFill>
                    <a:srgbClr val="0000CC"/>
                  </a:solidFill>
                  <a:latin typeface="Times New Roman" pitchFamily="18" charset="0"/>
                </a:rPr>
                <a:t>3*2*1</a:t>
              </a:r>
            </a:p>
          </p:txBody>
        </p:sp>
      </p:grpSp>
      <p:grpSp>
        <p:nvGrpSpPr>
          <p:cNvPr id="4" name="Group 18"/>
          <p:cNvGrpSpPr>
            <a:grpSpLocks/>
          </p:cNvGrpSpPr>
          <p:nvPr/>
        </p:nvGrpSpPr>
        <p:grpSpPr bwMode="auto">
          <a:xfrm>
            <a:off x="8534400" y="5181600"/>
            <a:ext cx="1600200" cy="609600"/>
            <a:chOff x="4416" y="3264"/>
            <a:chExt cx="1008" cy="384"/>
          </a:xfrm>
        </p:grpSpPr>
        <p:sp>
          <p:nvSpPr>
            <p:cNvPr id="40977" name="Freeform 19"/>
            <p:cNvSpPr>
              <a:spLocks/>
            </p:cNvSpPr>
            <p:nvPr/>
          </p:nvSpPr>
          <p:spPr bwMode="auto">
            <a:xfrm>
              <a:off x="4416" y="3312"/>
              <a:ext cx="328" cy="336"/>
            </a:xfrm>
            <a:custGeom>
              <a:avLst/>
              <a:gdLst>
                <a:gd name="T0" fmla="*/ 240 w 328"/>
                <a:gd name="T1" fmla="*/ 336 h 336"/>
                <a:gd name="T2" fmla="*/ 288 w 328"/>
                <a:gd name="T3" fmla="*/ 96 h 336"/>
                <a:gd name="T4" fmla="*/ 0 w 328"/>
                <a:gd name="T5" fmla="*/ 0 h 336"/>
                <a:gd name="T6" fmla="*/ 0 60000 65536"/>
                <a:gd name="T7" fmla="*/ 0 60000 65536"/>
                <a:gd name="T8" fmla="*/ 0 60000 65536"/>
                <a:gd name="T9" fmla="*/ 0 w 328"/>
                <a:gd name="T10" fmla="*/ 0 h 336"/>
                <a:gd name="T11" fmla="*/ 328 w 328"/>
                <a:gd name="T12" fmla="*/ 336 h 336"/>
              </a:gdLst>
              <a:ahLst/>
              <a:cxnLst>
                <a:cxn ang="T6">
                  <a:pos x="T0" y="T1"/>
                </a:cxn>
                <a:cxn ang="T7">
                  <a:pos x="T2" y="T3"/>
                </a:cxn>
                <a:cxn ang="T8">
                  <a:pos x="T4" y="T5"/>
                </a:cxn>
              </a:cxnLst>
              <a:rect l="T9" t="T10" r="T11" b="T12"/>
              <a:pathLst>
                <a:path w="328" h="336">
                  <a:moveTo>
                    <a:pt x="240" y="336"/>
                  </a:moveTo>
                  <a:cubicBezTo>
                    <a:pt x="284" y="244"/>
                    <a:pt x="328" y="152"/>
                    <a:pt x="288" y="96"/>
                  </a:cubicBezTo>
                  <a:cubicBezTo>
                    <a:pt x="248" y="40"/>
                    <a:pt x="48" y="16"/>
                    <a:pt x="0" y="0"/>
                  </a:cubicBezTo>
                </a:path>
              </a:pathLst>
            </a:custGeom>
            <a:noFill/>
            <a:ln w="12700" cap="sq">
              <a:solidFill>
                <a:schemeClr val="tx1"/>
              </a:solidFill>
              <a:round/>
              <a:headEnd type="none" w="sm" len="sm"/>
              <a:tailEnd type="triangle" w="sm" len="sm"/>
            </a:ln>
          </p:spPr>
          <p:txBody>
            <a:bodyPr/>
            <a:lstStyle/>
            <a:p>
              <a:endParaRPr lang="zh-CN" altLang="en-US"/>
            </a:p>
          </p:txBody>
        </p:sp>
        <p:sp>
          <p:nvSpPr>
            <p:cNvPr id="40978" name="Text Box 20"/>
            <p:cNvSpPr txBox="1">
              <a:spLocks noChangeArrowheads="1"/>
            </p:cNvSpPr>
            <p:nvPr/>
          </p:nvSpPr>
          <p:spPr bwMode="auto">
            <a:xfrm>
              <a:off x="4656" y="3264"/>
              <a:ext cx="768" cy="23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b="0">
                  <a:solidFill>
                    <a:srgbClr val="0000CC"/>
                  </a:solidFill>
                  <a:latin typeface="Times New Roman" pitchFamily="18" charset="0"/>
                </a:rPr>
                <a:t>1</a:t>
              </a:r>
            </a:p>
          </p:txBody>
        </p:sp>
      </p:grpSp>
    </p:spTree>
    <p:extLst>
      <p:ext uri="{BB962C8B-B14F-4D97-AF65-F5344CB8AC3E}">
        <p14:creationId xmlns:p14="http://schemas.microsoft.com/office/powerpoint/2010/main" val="3249703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939">
                                            <p:txEl>
                                              <p:pRg st="1" end="1"/>
                                            </p:txEl>
                                          </p:spTgt>
                                        </p:tgtEl>
                                        <p:attrNameLst>
                                          <p:attrName>style.visibility</p:attrName>
                                        </p:attrNameLst>
                                      </p:cBhvr>
                                      <p:to>
                                        <p:strVal val="visible"/>
                                      </p:to>
                                    </p:set>
                                    <p:anim calcmode="lin" valueType="num">
                                      <p:cBhvr additive="base">
                                        <p:cTn id="7" dur="500" fill="hold"/>
                                        <p:tgtEl>
                                          <p:spTgt spid="167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7939">
                                            <p:txEl>
                                              <p:pRg st="2" end="2"/>
                                            </p:txEl>
                                          </p:spTgt>
                                        </p:tgtEl>
                                        <p:attrNameLst>
                                          <p:attrName>style.visibility</p:attrName>
                                        </p:attrNameLst>
                                      </p:cBhvr>
                                      <p:to>
                                        <p:strVal val="visible"/>
                                      </p:to>
                                    </p:set>
                                    <p:anim calcmode="lin" valueType="num">
                                      <p:cBhvr additive="base">
                                        <p:cTn id="11" dur="500" fill="hold"/>
                                        <p:tgtEl>
                                          <p:spTgt spid="1679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793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7939">
                                            <p:txEl>
                                              <p:pRg st="3" end="3"/>
                                            </p:txEl>
                                          </p:spTgt>
                                        </p:tgtEl>
                                        <p:attrNameLst>
                                          <p:attrName>style.visibility</p:attrName>
                                        </p:attrNameLst>
                                      </p:cBhvr>
                                      <p:to>
                                        <p:strVal val="visible"/>
                                      </p:to>
                                    </p:set>
                                    <p:anim calcmode="lin" valueType="num">
                                      <p:cBhvr additive="base">
                                        <p:cTn id="15" dur="500" fill="hold"/>
                                        <p:tgtEl>
                                          <p:spTgt spid="1679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79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7939">
                                            <p:txEl>
                                              <p:pRg st="4" end="4"/>
                                            </p:txEl>
                                          </p:spTgt>
                                        </p:tgtEl>
                                        <p:attrNameLst>
                                          <p:attrName>style.visibility</p:attrName>
                                        </p:attrNameLst>
                                      </p:cBhvr>
                                      <p:to>
                                        <p:strVal val="visible"/>
                                      </p:to>
                                    </p:set>
                                    <p:anim calcmode="lin" valueType="num">
                                      <p:cBhvr additive="base">
                                        <p:cTn id="19" dur="500" fill="hold"/>
                                        <p:tgtEl>
                                          <p:spTgt spid="1679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793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7939">
                                            <p:txEl>
                                              <p:pRg st="5" end="5"/>
                                            </p:txEl>
                                          </p:spTgt>
                                        </p:tgtEl>
                                        <p:attrNameLst>
                                          <p:attrName>style.visibility</p:attrName>
                                        </p:attrNameLst>
                                      </p:cBhvr>
                                      <p:to>
                                        <p:strVal val="visible"/>
                                      </p:to>
                                    </p:set>
                                    <p:anim calcmode="lin" valueType="num">
                                      <p:cBhvr additive="base">
                                        <p:cTn id="23" dur="500" fill="hold"/>
                                        <p:tgtEl>
                                          <p:spTgt spid="16793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793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7939">
                                            <p:txEl>
                                              <p:pRg st="6" end="6"/>
                                            </p:txEl>
                                          </p:spTgt>
                                        </p:tgtEl>
                                        <p:attrNameLst>
                                          <p:attrName>style.visibility</p:attrName>
                                        </p:attrNameLst>
                                      </p:cBhvr>
                                      <p:to>
                                        <p:strVal val="visible"/>
                                      </p:to>
                                    </p:set>
                                    <p:anim calcmode="lin" valueType="num">
                                      <p:cBhvr additive="base">
                                        <p:cTn id="27" dur="500" fill="hold"/>
                                        <p:tgtEl>
                                          <p:spTgt spid="16793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793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7939">
                                            <p:txEl>
                                              <p:pRg st="7" end="7"/>
                                            </p:txEl>
                                          </p:spTgt>
                                        </p:tgtEl>
                                        <p:attrNameLst>
                                          <p:attrName>style.visibility</p:attrName>
                                        </p:attrNameLst>
                                      </p:cBhvr>
                                      <p:to>
                                        <p:strVal val="visible"/>
                                      </p:to>
                                    </p:set>
                                    <p:anim calcmode="lin" valueType="num">
                                      <p:cBhvr additive="base">
                                        <p:cTn id="31" dur="500" fill="hold"/>
                                        <p:tgtEl>
                                          <p:spTgt spid="16793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793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7939">
                                            <p:txEl>
                                              <p:pRg st="8" end="8"/>
                                            </p:txEl>
                                          </p:spTgt>
                                        </p:tgtEl>
                                        <p:attrNameLst>
                                          <p:attrName>style.visibility</p:attrName>
                                        </p:attrNameLst>
                                      </p:cBhvr>
                                      <p:to>
                                        <p:strVal val="visible"/>
                                      </p:to>
                                    </p:set>
                                    <p:anim calcmode="lin" valueType="num">
                                      <p:cBhvr additive="base">
                                        <p:cTn id="35" dur="500" fill="hold"/>
                                        <p:tgtEl>
                                          <p:spTgt spid="16793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793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7939">
                                            <p:txEl>
                                              <p:pRg st="9" end="9"/>
                                            </p:txEl>
                                          </p:spTgt>
                                        </p:tgtEl>
                                        <p:attrNameLst>
                                          <p:attrName>style.visibility</p:attrName>
                                        </p:attrNameLst>
                                      </p:cBhvr>
                                      <p:to>
                                        <p:strVal val="visible"/>
                                      </p:to>
                                    </p:set>
                                    <p:anim calcmode="lin" valueType="num">
                                      <p:cBhvr additive="base">
                                        <p:cTn id="39" dur="500" fill="hold"/>
                                        <p:tgtEl>
                                          <p:spTgt spid="16793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793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7939">
                                            <p:txEl>
                                              <p:pRg st="10" end="10"/>
                                            </p:txEl>
                                          </p:spTgt>
                                        </p:tgtEl>
                                        <p:attrNameLst>
                                          <p:attrName>style.visibility</p:attrName>
                                        </p:attrNameLst>
                                      </p:cBhvr>
                                      <p:to>
                                        <p:strVal val="visible"/>
                                      </p:to>
                                    </p:set>
                                    <p:anim calcmode="lin" valueType="num">
                                      <p:cBhvr additive="base">
                                        <p:cTn id="43" dur="500" fill="hold"/>
                                        <p:tgtEl>
                                          <p:spTgt spid="16793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7939">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7939">
                                            <p:txEl>
                                              <p:pRg st="11" end="11"/>
                                            </p:txEl>
                                          </p:spTgt>
                                        </p:tgtEl>
                                        <p:attrNameLst>
                                          <p:attrName>style.visibility</p:attrName>
                                        </p:attrNameLst>
                                      </p:cBhvr>
                                      <p:to>
                                        <p:strVal val="visible"/>
                                      </p:to>
                                    </p:set>
                                    <p:anim calcmode="lin" valueType="num">
                                      <p:cBhvr additive="base">
                                        <p:cTn id="47" dur="500" fill="hold"/>
                                        <p:tgtEl>
                                          <p:spTgt spid="167939">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7939">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7939">
                                            <p:txEl>
                                              <p:pRg st="12" end="12"/>
                                            </p:txEl>
                                          </p:spTgt>
                                        </p:tgtEl>
                                        <p:attrNameLst>
                                          <p:attrName>style.visibility</p:attrName>
                                        </p:attrNameLst>
                                      </p:cBhvr>
                                      <p:to>
                                        <p:strVal val="visible"/>
                                      </p:to>
                                    </p:set>
                                    <p:anim calcmode="lin" valueType="num">
                                      <p:cBhvr additive="base">
                                        <p:cTn id="51" dur="500" fill="hold"/>
                                        <p:tgtEl>
                                          <p:spTgt spid="16793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7939">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7939">
                                            <p:txEl>
                                              <p:pRg st="13" end="13"/>
                                            </p:txEl>
                                          </p:spTgt>
                                        </p:tgtEl>
                                        <p:attrNameLst>
                                          <p:attrName>style.visibility</p:attrName>
                                        </p:attrNameLst>
                                      </p:cBhvr>
                                      <p:to>
                                        <p:strVal val="visible"/>
                                      </p:to>
                                    </p:set>
                                    <p:anim calcmode="lin" valueType="num">
                                      <p:cBhvr additive="base">
                                        <p:cTn id="55" dur="500" fill="hold"/>
                                        <p:tgtEl>
                                          <p:spTgt spid="167939">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793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6" presetClass="emph" presetSubtype="0" fill="hold" nodeType="clickEffect">
                                  <p:stCondLst>
                                    <p:cond delay="0"/>
                                  </p:stCondLst>
                                  <p:childTnLst>
                                    <p:animScale>
                                      <p:cBhvr>
                                        <p:cTn id="60" dur="2000" fill="hold"/>
                                        <p:tgtEl>
                                          <p:spTgt spid="167939">
                                            <p:txEl>
                                              <p:pRg st="12" end="12"/>
                                            </p:txEl>
                                          </p:spTgt>
                                        </p:tgtEl>
                                      </p:cBhvr>
                                      <p:by x="150000" y="150000"/>
                                    </p:animScale>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67940"/>
                                        </p:tgtEl>
                                        <p:attrNameLst>
                                          <p:attrName>style.visibility</p:attrName>
                                        </p:attrNameLst>
                                      </p:cBhvr>
                                      <p:to>
                                        <p:strVal val="visible"/>
                                      </p:to>
                                    </p:set>
                                    <p:anim calcmode="lin" valueType="num">
                                      <p:cBhvr additive="base">
                                        <p:cTn id="65" dur="1000" fill="hold"/>
                                        <p:tgtEl>
                                          <p:spTgt spid="167940"/>
                                        </p:tgtEl>
                                        <p:attrNameLst>
                                          <p:attrName>ppt_x</p:attrName>
                                        </p:attrNameLst>
                                      </p:cBhvr>
                                      <p:tavLst>
                                        <p:tav tm="0">
                                          <p:val>
                                            <p:strVal val="#ppt_x"/>
                                          </p:val>
                                        </p:tav>
                                        <p:tav tm="100000">
                                          <p:val>
                                            <p:strVal val="#ppt_x"/>
                                          </p:val>
                                        </p:tav>
                                      </p:tavLst>
                                    </p:anim>
                                    <p:anim calcmode="lin" valueType="num">
                                      <p:cBhvr additive="base">
                                        <p:cTn id="66" dur="1000" fill="hold"/>
                                        <p:tgtEl>
                                          <p:spTgt spid="16794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67942"/>
                                        </p:tgtEl>
                                        <p:attrNameLst>
                                          <p:attrName>style.visibility</p:attrName>
                                        </p:attrNameLst>
                                      </p:cBhvr>
                                      <p:to>
                                        <p:strVal val="visible"/>
                                      </p:to>
                                    </p:set>
                                    <p:anim calcmode="lin" valueType="num">
                                      <p:cBhvr additive="base">
                                        <p:cTn id="71" dur="500" fill="hold"/>
                                        <p:tgtEl>
                                          <p:spTgt spid="167942"/>
                                        </p:tgtEl>
                                        <p:attrNameLst>
                                          <p:attrName>ppt_x</p:attrName>
                                        </p:attrNameLst>
                                      </p:cBhvr>
                                      <p:tavLst>
                                        <p:tav tm="0">
                                          <p:val>
                                            <p:strVal val="#ppt_x"/>
                                          </p:val>
                                        </p:tav>
                                        <p:tav tm="100000">
                                          <p:val>
                                            <p:strVal val="#ppt_x"/>
                                          </p:val>
                                        </p:tav>
                                      </p:tavLst>
                                    </p:anim>
                                    <p:anim calcmode="lin" valueType="num">
                                      <p:cBhvr additive="base">
                                        <p:cTn id="72" dur="500" fill="hold"/>
                                        <p:tgtEl>
                                          <p:spTgt spid="16794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67945"/>
                                        </p:tgtEl>
                                        <p:attrNameLst>
                                          <p:attrName>style.visibility</p:attrName>
                                        </p:attrNameLst>
                                      </p:cBhvr>
                                      <p:to>
                                        <p:strVal val="visible"/>
                                      </p:to>
                                    </p:set>
                                    <p:anim calcmode="lin" valueType="num">
                                      <p:cBhvr additive="base">
                                        <p:cTn id="77" dur="500" fill="hold"/>
                                        <p:tgtEl>
                                          <p:spTgt spid="167945"/>
                                        </p:tgtEl>
                                        <p:attrNameLst>
                                          <p:attrName>ppt_x</p:attrName>
                                        </p:attrNameLst>
                                      </p:cBhvr>
                                      <p:tavLst>
                                        <p:tav tm="0">
                                          <p:val>
                                            <p:strVal val="#ppt_x"/>
                                          </p:val>
                                        </p:tav>
                                        <p:tav tm="100000">
                                          <p:val>
                                            <p:strVal val="#ppt_x"/>
                                          </p:val>
                                        </p:tav>
                                      </p:tavLst>
                                    </p:anim>
                                    <p:anim calcmode="lin" valueType="num">
                                      <p:cBhvr additive="base">
                                        <p:cTn id="78" dur="500" fill="hold"/>
                                        <p:tgtEl>
                                          <p:spTgt spid="16794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7943"/>
                                        </p:tgtEl>
                                        <p:attrNameLst>
                                          <p:attrName>style.visibility</p:attrName>
                                        </p:attrNameLst>
                                      </p:cBhvr>
                                      <p:to>
                                        <p:strVal val="visible"/>
                                      </p:to>
                                    </p:set>
                                    <p:anim calcmode="lin" valueType="num">
                                      <p:cBhvr additive="base">
                                        <p:cTn id="83" dur="500" fill="hold"/>
                                        <p:tgtEl>
                                          <p:spTgt spid="167943"/>
                                        </p:tgtEl>
                                        <p:attrNameLst>
                                          <p:attrName>ppt_x</p:attrName>
                                        </p:attrNameLst>
                                      </p:cBhvr>
                                      <p:tavLst>
                                        <p:tav tm="0">
                                          <p:val>
                                            <p:strVal val="#ppt_x"/>
                                          </p:val>
                                        </p:tav>
                                        <p:tav tm="100000">
                                          <p:val>
                                            <p:strVal val="#ppt_x"/>
                                          </p:val>
                                        </p:tav>
                                      </p:tavLst>
                                    </p:anim>
                                    <p:anim calcmode="lin" valueType="num">
                                      <p:cBhvr additive="base">
                                        <p:cTn id="84" dur="500" fill="hold"/>
                                        <p:tgtEl>
                                          <p:spTgt spid="16794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67946"/>
                                        </p:tgtEl>
                                        <p:attrNameLst>
                                          <p:attrName>style.visibility</p:attrName>
                                        </p:attrNameLst>
                                      </p:cBhvr>
                                      <p:to>
                                        <p:strVal val="visible"/>
                                      </p:to>
                                    </p:set>
                                    <p:anim calcmode="lin" valueType="num">
                                      <p:cBhvr additive="base">
                                        <p:cTn id="89" dur="500" fill="hold"/>
                                        <p:tgtEl>
                                          <p:spTgt spid="167946"/>
                                        </p:tgtEl>
                                        <p:attrNameLst>
                                          <p:attrName>ppt_x</p:attrName>
                                        </p:attrNameLst>
                                      </p:cBhvr>
                                      <p:tavLst>
                                        <p:tav tm="0">
                                          <p:val>
                                            <p:strVal val="#ppt_x"/>
                                          </p:val>
                                        </p:tav>
                                        <p:tav tm="100000">
                                          <p:val>
                                            <p:strVal val="#ppt_x"/>
                                          </p:val>
                                        </p:tav>
                                      </p:tavLst>
                                    </p:anim>
                                    <p:anim calcmode="lin" valueType="num">
                                      <p:cBhvr additive="base">
                                        <p:cTn id="90" dur="500" fill="hold"/>
                                        <p:tgtEl>
                                          <p:spTgt spid="167946"/>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67944"/>
                                        </p:tgtEl>
                                        <p:attrNameLst>
                                          <p:attrName>style.visibility</p:attrName>
                                        </p:attrNameLst>
                                      </p:cBhvr>
                                      <p:to>
                                        <p:strVal val="visible"/>
                                      </p:to>
                                    </p:set>
                                    <p:anim calcmode="lin" valueType="num">
                                      <p:cBhvr additive="base">
                                        <p:cTn id="95" dur="500" fill="hold"/>
                                        <p:tgtEl>
                                          <p:spTgt spid="167944"/>
                                        </p:tgtEl>
                                        <p:attrNameLst>
                                          <p:attrName>ppt_x</p:attrName>
                                        </p:attrNameLst>
                                      </p:cBhvr>
                                      <p:tavLst>
                                        <p:tav tm="0">
                                          <p:val>
                                            <p:strVal val="#ppt_x"/>
                                          </p:val>
                                        </p:tav>
                                        <p:tav tm="100000">
                                          <p:val>
                                            <p:strVal val="#ppt_x"/>
                                          </p:val>
                                        </p:tav>
                                      </p:tavLst>
                                    </p:anim>
                                    <p:anim calcmode="lin" valueType="num">
                                      <p:cBhvr additive="base">
                                        <p:cTn id="96" dur="500" fill="hold"/>
                                        <p:tgtEl>
                                          <p:spTgt spid="167944"/>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7947"/>
                                        </p:tgtEl>
                                        <p:attrNameLst>
                                          <p:attrName>style.visibility</p:attrName>
                                        </p:attrNameLst>
                                      </p:cBhvr>
                                      <p:to>
                                        <p:strVal val="visible"/>
                                      </p:to>
                                    </p:set>
                                    <p:anim calcmode="lin" valueType="num">
                                      <p:cBhvr additive="base">
                                        <p:cTn id="101" dur="500" fill="hold"/>
                                        <p:tgtEl>
                                          <p:spTgt spid="167947"/>
                                        </p:tgtEl>
                                        <p:attrNameLst>
                                          <p:attrName>ppt_x</p:attrName>
                                        </p:attrNameLst>
                                      </p:cBhvr>
                                      <p:tavLst>
                                        <p:tav tm="0">
                                          <p:val>
                                            <p:strVal val="#ppt_x"/>
                                          </p:val>
                                        </p:tav>
                                        <p:tav tm="100000">
                                          <p:val>
                                            <p:strVal val="#ppt_x"/>
                                          </p:val>
                                        </p:tav>
                                      </p:tavLst>
                                    </p:anim>
                                    <p:anim calcmode="lin" valueType="num">
                                      <p:cBhvr additive="base">
                                        <p:cTn id="102" dur="500" fill="hold"/>
                                        <p:tgtEl>
                                          <p:spTgt spid="167947"/>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67941"/>
                                        </p:tgtEl>
                                        <p:attrNameLst>
                                          <p:attrName>style.visibility</p:attrName>
                                        </p:attrNameLst>
                                      </p:cBhvr>
                                      <p:to>
                                        <p:strVal val="visible"/>
                                      </p:to>
                                    </p:set>
                                    <p:anim calcmode="lin" valueType="num">
                                      <p:cBhvr additive="base">
                                        <p:cTn id="107" dur="500" fill="hold"/>
                                        <p:tgtEl>
                                          <p:spTgt spid="167941"/>
                                        </p:tgtEl>
                                        <p:attrNameLst>
                                          <p:attrName>ppt_x</p:attrName>
                                        </p:attrNameLst>
                                      </p:cBhvr>
                                      <p:tavLst>
                                        <p:tav tm="0">
                                          <p:val>
                                            <p:strVal val="#ppt_x"/>
                                          </p:val>
                                        </p:tav>
                                        <p:tav tm="100000">
                                          <p:val>
                                            <p:strVal val="#ppt_x"/>
                                          </p:val>
                                        </p:tav>
                                      </p:tavLst>
                                    </p:anim>
                                    <p:anim calcmode="lin" valueType="num">
                                      <p:cBhvr additive="base">
                                        <p:cTn id="108" dur="500" fill="hold"/>
                                        <p:tgtEl>
                                          <p:spTgt spid="167941"/>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 calcmode="lin" valueType="num">
                                      <p:cBhvr additive="base">
                                        <p:cTn id="113" dur="500" fill="hold"/>
                                        <p:tgtEl>
                                          <p:spTgt spid="4"/>
                                        </p:tgtEl>
                                        <p:attrNameLst>
                                          <p:attrName>ppt_x</p:attrName>
                                        </p:attrNameLst>
                                      </p:cBhvr>
                                      <p:tavLst>
                                        <p:tav tm="0">
                                          <p:val>
                                            <p:strVal val="#ppt_x"/>
                                          </p:val>
                                        </p:tav>
                                        <p:tav tm="100000">
                                          <p:val>
                                            <p:strVal val="#ppt_x"/>
                                          </p:val>
                                        </p:tav>
                                      </p:tavLst>
                                    </p:anim>
                                    <p:anim calcmode="lin" valueType="num">
                                      <p:cBhvr additive="base">
                                        <p:cTn id="1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2"/>
                                        </p:tgtEl>
                                        <p:attrNameLst>
                                          <p:attrName>style.visibility</p:attrName>
                                        </p:attrNameLst>
                                      </p:cBhvr>
                                      <p:to>
                                        <p:strVal val="visible"/>
                                      </p:to>
                                    </p:set>
                                    <p:anim calcmode="lin" valueType="num">
                                      <p:cBhvr additive="base">
                                        <p:cTn id="119" dur="500" fill="hold"/>
                                        <p:tgtEl>
                                          <p:spTgt spid="2"/>
                                        </p:tgtEl>
                                        <p:attrNameLst>
                                          <p:attrName>ppt_x</p:attrName>
                                        </p:attrNameLst>
                                      </p:cBhvr>
                                      <p:tavLst>
                                        <p:tav tm="0">
                                          <p:val>
                                            <p:strVal val="#ppt_x"/>
                                          </p:val>
                                        </p:tav>
                                        <p:tav tm="100000">
                                          <p:val>
                                            <p:strVal val="#ppt_x"/>
                                          </p:val>
                                        </p:tav>
                                      </p:tavLst>
                                    </p:anim>
                                    <p:anim calcmode="lin" valueType="num">
                                      <p:cBhvr additive="base">
                                        <p:cTn id="1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
                                        </p:tgtEl>
                                        <p:attrNameLst>
                                          <p:attrName>style.visibility</p:attrName>
                                        </p:attrNameLst>
                                      </p:cBhvr>
                                      <p:to>
                                        <p:strVal val="visible"/>
                                      </p:to>
                                    </p:set>
                                    <p:anim calcmode="lin" valueType="num">
                                      <p:cBhvr additive="base">
                                        <p:cTn id="125" dur="500" fill="hold"/>
                                        <p:tgtEl>
                                          <p:spTgt spid="3"/>
                                        </p:tgtEl>
                                        <p:attrNameLst>
                                          <p:attrName>ppt_x</p:attrName>
                                        </p:attrNameLst>
                                      </p:cBhvr>
                                      <p:tavLst>
                                        <p:tav tm="0">
                                          <p:val>
                                            <p:strVal val="#ppt_x"/>
                                          </p:val>
                                        </p:tav>
                                        <p:tav tm="100000">
                                          <p:val>
                                            <p:strVal val="#ppt_x"/>
                                          </p:val>
                                        </p:tav>
                                      </p:tavLst>
                                    </p:anim>
                                    <p:anim calcmode="lin" valueType="num">
                                      <p:cBhvr additive="base">
                                        <p:cTn id="1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P spid="167941" grpId="0"/>
      <p:bldP spid="167942" grpId="0"/>
      <p:bldP spid="167943" grpId="0"/>
      <p:bldP spid="167944" grpId="0"/>
      <p:bldP spid="167945" grpId="0" animBg="1"/>
      <p:bldP spid="167946" grpId="0" animBg="1"/>
      <p:bldP spid="16794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a:t>
            </a:r>
            <a:r>
              <a:rPr lang="zh-CN" altLang="en-US" dirty="0"/>
              <a:t>：算法分析</a:t>
            </a:r>
          </a:p>
        </p:txBody>
      </p:sp>
      <p:sp>
        <p:nvSpPr>
          <p:cNvPr id="4" name="页脚占位符 3"/>
          <p:cNvSpPr>
            <a:spLocks noGrp="1"/>
          </p:cNvSpPr>
          <p:nvPr>
            <p:ph type="ftr" sz="quarter" idx="11"/>
          </p:nvPr>
        </p:nvSpPr>
        <p:spPr/>
        <p:txBody>
          <a:bodyPr/>
          <a:lstStyle/>
          <a:p>
            <a:pPr>
              <a:defRPr/>
            </a:pPr>
            <a:r>
              <a:rPr lang="en-US" altLang="zh-CN"/>
              <a:t>构造类型 – 数组和指针</a:t>
            </a:r>
          </a:p>
        </p:txBody>
      </p:sp>
      <p:sp>
        <p:nvSpPr>
          <p:cNvPr id="5" name="灯片编号占位符 4"/>
          <p:cNvSpPr>
            <a:spLocks noGrp="1"/>
          </p:cNvSpPr>
          <p:nvPr>
            <p:ph type="sldNum" sz="quarter" idx="12"/>
          </p:nvPr>
        </p:nvSpPr>
        <p:spPr/>
        <p:txBody>
          <a:bodyPr/>
          <a:lstStyle/>
          <a:p>
            <a:pPr>
              <a:defRPr/>
            </a:pPr>
            <a:fld id="{CB7AD273-DB7E-40AE-9A92-188A2F35C0FE}" type="slidenum">
              <a:rPr lang="en-US" altLang="zh-CN" smtClean="0"/>
              <a:pPr>
                <a:defRPr/>
              </a:pPr>
              <a:t>40</a:t>
            </a:fld>
            <a:endParaRPr lang="en-US" altLang="zh-CN"/>
          </a:p>
        </p:txBody>
      </p:sp>
      <p:sp>
        <p:nvSpPr>
          <p:cNvPr id="7" name="矩形 6"/>
          <p:cNvSpPr/>
          <p:nvPr/>
        </p:nvSpPr>
        <p:spPr>
          <a:xfrm>
            <a:off x="1645626" y="1573761"/>
            <a:ext cx="5688632" cy="1015663"/>
          </a:xfrm>
          <a:prstGeom prst="rect">
            <a:avLst/>
          </a:prstGeom>
        </p:spPr>
        <p:txBody>
          <a:bodyPr wrap="square">
            <a:spAutoFit/>
          </a:bodyPr>
          <a:lstStyle/>
          <a:p>
            <a:r>
              <a:rPr lang="zh-CN" altLang="en-US" b="0" dirty="0">
                <a:latin typeface="楷体" pitchFamily="49" charset="-122"/>
                <a:ea typeface="楷体" pitchFamily="49" charset="-122"/>
              </a:rPr>
              <a:t>对于方阵中的任意一个元素</a:t>
            </a:r>
            <a:r>
              <a:rPr lang="en-US" altLang="zh-CN" b="0" dirty="0">
                <a:latin typeface="楷体" pitchFamily="49" charset="-122"/>
                <a:ea typeface="楷体" pitchFamily="49" charset="-122"/>
              </a:rPr>
              <a:t>0</a:t>
            </a:r>
            <a:r>
              <a:rPr lang="zh-CN" altLang="en-US" b="0" dirty="0">
                <a:latin typeface="楷体" pitchFamily="49" charset="-122"/>
                <a:ea typeface="楷体" pitchFamily="49" charset="-122"/>
              </a:rPr>
              <a:t>，如果其位于同一行上的两个</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之间，并且位于同一列上的两个</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之间，则该元素在</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围起来的区域中（？）。</a:t>
            </a:r>
          </a:p>
        </p:txBody>
      </p:sp>
      <p:grpSp>
        <p:nvGrpSpPr>
          <p:cNvPr id="25" name="组合 24"/>
          <p:cNvGrpSpPr/>
          <p:nvPr/>
        </p:nvGrpSpPr>
        <p:grpSpPr>
          <a:xfrm>
            <a:off x="2639616" y="3027354"/>
            <a:ext cx="3484629" cy="2506846"/>
            <a:chOff x="2541653" y="2938378"/>
            <a:chExt cx="3484629" cy="2506846"/>
          </a:xfrm>
        </p:grpSpPr>
        <p:sp>
          <p:nvSpPr>
            <p:cNvPr id="8" name="椭圆 7"/>
            <p:cNvSpPr/>
            <p:nvPr/>
          </p:nvSpPr>
          <p:spPr bwMode="auto">
            <a:xfrm>
              <a:off x="2541653" y="3874482"/>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r>
                <a:rPr lang="en-US" altLang="zh-CN" dirty="0"/>
                <a:t>1</a:t>
              </a:r>
              <a:endParaRPr lang="zh-CN" altLang="en-US" dirty="0"/>
            </a:p>
          </p:txBody>
        </p:sp>
        <p:sp>
          <p:nvSpPr>
            <p:cNvPr id="9" name="椭圆 8"/>
            <p:cNvSpPr/>
            <p:nvPr/>
          </p:nvSpPr>
          <p:spPr bwMode="auto">
            <a:xfrm>
              <a:off x="3981813" y="4882594"/>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r>
                <a:rPr lang="en-US" altLang="zh-CN" dirty="0"/>
                <a:t>1</a:t>
              </a:r>
              <a:endParaRPr lang="zh-CN" altLang="en-US" dirty="0"/>
            </a:p>
          </p:txBody>
        </p:sp>
        <p:sp>
          <p:nvSpPr>
            <p:cNvPr id="10" name="椭圆 9"/>
            <p:cNvSpPr/>
            <p:nvPr/>
          </p:nvSpPr>
          <p:spPr bwMode="auto">
            <a:xfrm>
              <a:off x="3981813" y="2938378"/>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r>
                <a:rPr lang="en-US" altLang="zh-CN" dirty="0"/>
                <a:t>1</a:t>
              </a:r>
              <a:endParaRPr lang="zh-CN" altLang="en-US" dirty="0"/>
            </a:p>
          </p:txBody>
        </p:sp>
        <p:sp>
          <p:nvSpPr>
            <p:cNvPr id="11" name="椭圆 10"/>
            <p:cNvSpPr/>
            <p:nvPr/>
          </p:nvSpPr>
          <p:spPr bwMode="auto">
            <a:xfrm>
              <a:off x="5565989" y="3874482"/>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r>
                <a:rPr lang="en-US" altLang="zh-CN" dirty="0"/>
                <a:t>1</a:t>
              </a:r>
              <a:endParaRPr lang="zh-CN" altLang="en-US" dirty="0"/>
            </a:p>
          </p:txBody>
        </p:sp>
        <p:sp>
          <p:nvSpPr>
            <p:cNvPr id="12" name="椭圆 11"/>
            <p:cNvSpPr/>
            <p:nvPr/>
          </p:nvSpPr>
          <p:spPr bwMode="auto">
            <a:xfrm>
              <a:off x="3981813" y="3874482"/>
              <a:ext cx="460293" cy="562630"/>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r>
                <a:rPr lang="en-US" altLang="zh-CN" dirty="0"/>
                <a:t>0</a:t>
              </a:r>
              <a:endParaRPr lang="zh-CN" altLang="en-US" dirty="0"/>
            </a:p>
          </p:txBody>
        </p:sp>
        <p:cxnSp>
          <p:nvCxnSpPr>
            <p:cNvPr id="14" name="直接箭头连接符 13"/>
            <p:cNvCxnSpPr>
              <a:stCxn id="12" idx="0"/>
              <a:endCxn id="10" idx="4"/>
            </p:cNvCxnSpPr>
            <p:nvPr/>
          </p:nvCxnSpPr>
          <p:spPr bwMode="auto">
            <a:xfrm flipV="1">
              <a:off x="4211960" y="3501008"/>
              <a:ext cx="0" cy="373474"/>
            </a:xfrm>
            <a:prstGeom prst="straightConnector1">
              <a:avLst/>
            </a:prstGeom>
            <a:noFill/>
            <a:ln w="12700" cap="flat" cmpd="sng" algn="ctr">
              <a:solidFill>
                <a:schemeClr val="tx1"/>
              </a:solidFill>
              <a:prstDash val="lgDashDotDot"/>
              <a:round/>
              <a:headEnd type="none" w="med" len="med"/>
              <a:tailEnd type="arrow"/>
            </a:ln>
            <a:effectLst/>
          </p:spPr>
        </p:cxnSp>
        <p:cxnSp>
          <p:nvCxnSpPr>
            <p:cNvPr id="15" name="直接箭头连接符 14"/>
            <p:cNvCxnSpPr>
              <a:stCxn id="12" idx="6"/>
              <a:endCxn id="11" idx="2"/>
            </p:cNvCxnSpPr>
            <p:nvPr/>
          </p:nvCxnSpPr>
          <p:spPr bwMode="auto">
            <a:xfrm>
              <a:off x="4442106" y="4155797"/>
              <a:ext cx="1123883" cy="0"/>
            </a:xfrm>
            <a:prstGeom prst="straightConnector1">
              <a:avLst/>
            </a:prstGeom>
            <a:noFill/>
            <a:ln w="12700" cap="flat" cmpd="sng" algn="ctr">
              <a:solidFill>
                <a:schemeClr val="tx1"/>
              </a:solidFill>
              <a:prstDash val="lgDashDotDot"/>
              <a:round/>
              <a:headEnd type="none" w="med" len="med"/>
              <a:tailEnd type="arrow"/>
            </a:ln>
            <a:effectLst/>
          </p:spPr>
        </p:cxnSp>
        <p:cxnSp>
          <p:nvCxnSpPr>
            <p:cNvPr id="19" name="直接箭头连接符 18"/>
            <p:cNvCxnSpPr>
              <a:stCxn id="12" idx="2"/>
              <a:endCxn id="8" idx="6"/>
            </p:cNvCxnSpPr>
            <p:nvPr/>
          </p:nvCxnSpPr>
          <p:spPr bwMode="auto">
            <a:xfrm flipH="1">
              <a:off x="3001946" y="4155797"/>
              <a:ext cx="979867" cy="0"/>
            </a:xfrm>
            <a:prstGeom prst="straightConnector1">
              <a:avLst/>
            </a:prstGeom>
            <a:noFill/>
            <a:ln w="12700" cap="flat" cmpd="sng" algn="ctr">
              <a:solidFill>
                <a:schemeClr val="tx1"/>
              </a:solidFill>
              <a:prstDash val="lgDashDotDot"/>
              <a:round/>
              <a:headEnd type="none" w="med" len="med"/>
              <a:tailEnd type="arrow"/>
            </a:ln>
            <a:effectLst/>
          </p:spPr>
        </p:cxnSp>
        <p:cxnSp>
          <p:nvCxnSpPr>
            <p:cNvPr id="22" name="直接箭头连接符 21"/>
            <p:cNvCxnSpPr>
              <a:stCxn id="12" idx="4"/>
              <a:endCxn id="9" idx="0"/>
            </p:cNvCxnSpPr>
            <p:nvPr/>
          </p:nvCxnSpPr>
          <p:spPr bwMode="auto">
            <a:xfrm>
              <a:off x="4211960" y="4437112"/>
              <a:ext cx="0" cy="445482"/>
            </a:xfrm>
            <a:prstGeom prst="straightConnector1">
              <a:avLst/>
            </a:prstGeom>
            <a:noFill/>
            <a:ln w="12700" cap="flat" cmpd="sng" algn="ctr">
              <a:solidFill>
                <a:schemeClr val="tx1"/>
              </a:solidFill>
              <a:prstDash val="lgDashDotDot"/>
              <a:round/>
              <a:headEnd type="none" w="med" len="med"/>
              <a:tailEnd type="arrow"/>
            </a:ln>
            <a:effectLst/>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a:t>
            </a:r>
            <a:r>
              <a:rPr lang="zh-CN" altLang="en-US" dirty="0"/>
              <a:t>：代码实现</a:t>
            </a:r>
          </a:p>
        </p:txBody>
      </p:sp>
      <p:sp>
        <p:nvSpPr>
          <p:cNvPr id="4" name="页脚占位符 3"/>
          <p:cNvSpPr>
            <a:spLocks noGrp="1"/>
          </p:cNvSpPr>
          <p:nvPr>
            <p:ph type="ftr" sz="quarter" idx="11"/>
          </p:nvPr>
        </p:nvSpPr>
        <p:spPr/>
        <p:txBody>
          <a:bodyPr/>
          <a:lstStyle/>
          <a:p>
            <a:pPr>
              <a:defRPr/>
            </a:pPr>
            <a:r>
              <a:rPr lang="en-US" altLang="zh-CN" dirty="0" err="1"/>
              <a:t>构造类型</a:t>
            </a:r>
            <a:r>
              <a:rPr lang="en-US" altLang="zh-CN" dirty="0"/>
              <a:t> – </a:t>
            </a:r>
            <a:r>
              <a:rPr lang="en-US" altLang="zh-CN" dirty="0" err="1"/>
              <a:t>数组和指针</a:t>
            </a:r>
            <a:endParaRPr lang="en-US" altLang="zh-CN" dirty="0"/>
          </a:p>
        </p:txBody>
      </p:sp>
      <p:sp>
        <p:nvSpPr>
          <p:cNvPr id="5" name="灯片编号占位符 4"/>
          <p:cNvSpPr>
            <a:spLocks noGrp="1"/>
          </p:cNvSpPr>
          <p:nvPr>
            <p:ph type="sldNum" sz="quarter" idx="12"/>
          </p:nvPr>
        </p:nvSpPr>
        <p:spPr/>
        <p:txBody>
          <a:bodyPr/>
          <a:lstStyle/>
          <a:p>
            <a:pPr>
              <a:defRPr/>
            </a:pPr>
            <a:fld id="{CB7AD273-DB7E-40AE-9A92-188A2F35C0FE}" type="slidenum">
              <a:rPr lang="en-US" altLang="zh-CN" smtClean="0"/>
              <a:pPr>
                <a:defRPr/>
              </a:pPr>
              <a:t>41</a:t>
            </a:fld>
            <a:endParaRPr lang="en-US" altLang="zh-CN"/>
          </a:p>
        </p:txBody>
      </p:sp>
      <p:sp>
        <p:nvSpPr>
          <p:cNvPr id="6" name="矩形 5"/>
          <p:cNvSpPr/>
          <p:nvPr/>
        </p:nvSpPr>
        <p:spPr>
          <a:xfrm>
            <a:off x="6096000" y="0"/>
            <a:ext cx="4572000" cy="6858000"/>
          </a:xfrm>
          <a:prstGeom prst="rect">
            <a:avLst/>
          </a:prstGeom>
          <a:solidFill>
            <a:schemeClr val="accent1"/>
          </a:solidFill>
        </p:spPr>
        <p:txBody>
          <a:bodyPr wrap="square">
            <a:spAutoFit/>
          </a:bodyPr>
          <a:lstStyle/>
          <a:p>
            <a:pPr>
              <a:lnSpc>
                <a:spcPts val="1500"/>
              </a:lnSpc>
            </a:pPr>
            <a:r>
              <a:rPr lang="en-US" altLang="zh-CN" sz="1400" b="0" dirty="0"/>
              <a:t>#include&lt;</a:t>
            </a:r>
            <a:r>
              <a:rPr lang="en-US" altLang="zh-CN" sz="1400" b="0" dirty="0" err="1"/>
              <a:t>stdio.h</a:t>
            </a:r>
            <a:r>
              <a:rPr lang="en-US" altLang="zh-CN" sz="1400" b="0" dirty="0"/>
              <a:t>&gt;</a:t>
            </a:r>
            <a:br>
              <a:rPr lang="en-US" altLang="zh-CN" sz="1400" b="0" dirty="0"/>
            </a:br>
            <a:r>
              <a:rPr lang="en-US" altLang="zh-CN" sz="1400" b="0" dirty="0" err="1"/>
              <a:t>int</a:t>
            </a:r>
            <a:r>
              <a:rPr lang="en-US" altLang="zh-CN" sz="1400" b="0" dirty="0"/>
              <a:t> main()</a:t>
            </a:r>
            <a:br>
              <a:rPr lang="en-US" altLang="zh-CN" sz="1400" b="0" dirty="0"/>
            </a:br>
            <a:r>
              <a:rPr lang="en-US" altLang="zh-CN" sz="1400" b="0" dirty="0"/>
              <a:t>{</a:t>
            </a:r>
            <a:br>
              <a:rPr lang="en-US" altLang="zh-CN" sz="1400" b="0" dirty="0"/>
            </a:br>
            <a:r>
              <a:rPr lang="en-US" altLang="zh-CN" sz="1400" b="0" dirty="0"/>
              <a:t>    </a:t>
            </a:r>
            <a:r>
              <a:rPr lang="en-US" altLang="zh-CN" sz="1400" b="0" dirty="0" err="1"/>
              <a:t>int</a:t>
            </a:r>
            <a:r>
              <a:rPr lang="en-US" altLang="zh-CN" sz="1400" b="0" dirty="0"/>
              <a:t> a[50][50]={0}, </a:t>
            </a:r>
            <a:r>
              <a:rPr lang="en-US" altLang="zh-CN" sz="1400" b="0" dirty="0" err="1"/>
              <a:t>i,j,k,c,n,area</a:t>
            </a:r>
            <a:r>
              <a:rPr lang="en-US" altLang="zh-CN" sz="1400" b="0" dirty="0"/>
              <a:t>=0;</a:t>
            </a:r>
            <a:br>
              <a:rPr lang="en-US" altLang="zh-CN" sz="1400" b="0" dirty="0"/>
            </a:br>
            <a:r>
              <a:rPr lang="en-US" altLang="zh-CN" sz="1400" b="0" dirty="0"/>
              <a:t>    </a:t>
            </a:r>
            <a:r>
              <a:rPr lang="en-US" altLang="zh-CN" sz="1400" b="0" dirty="0" err="1"/>
              <a:t>scanf</a:t>
            </a:r>
            <a:r>
              <a:rPr lang="en-US" altLang="zh-CN" sz="1400" b="0" dirty="0"/>
              <a:t>("%</a:t>
            </a:r>
            <a:r>
              <a:rPr lang="en-US" altLang="zh-CN" sz="1400" b="0" dirty="0" err="1"/>
              <a:t>d",&amp;n</a:t>
            </a:r>
            <a:r>
              <a:rPr lang="en-US" altLang="zh-CN" sz="1400" b="0" dirty="0"/>
              <a:t>);</a:t>
            </a:r>
            <a:br>
              <a:rPr lang="en-US" altLang="zh-CN" sz="1400" b="0" dirty="0"/>
            </a:br>
            <a:r>
              <a:rPr lang="en-US" altLang="zh-CN" sz="1400" b="0" dirty="0"/>
              <a:t>    for(</a:t>
            </a:r>
            <a:r>
              <a:rPr lang="en-US" altLang="zh-CN" sz="1400" b="0" dirty="0" err="1"/>
              <a:t>i</a:t>
            </a:r>
            <a:r>
              <a:rPr lang="en-US" altLang="zh-CN" sz="1400" b="0" dirty="0"/>
              <a:t>=0;i&lt;</a:t>
            </a:r>
            <a:r>
              <a:rPr lang="en-US" altLang="zh-CN" sz="1400" b="0" dirty="0" err="1"/>
              <a:t>n;i</a:t>
            </a:r>
            <a:r>
              <a:rPr lang="en-US" altLang="zh-CN" sz="1400" b="0" dirty="0"/>
              <a:t>++)</a:t>
            </a:r>
            <a:br>
              <a:rPr lang="en-US" altLang="zh-CN" sz="1400" b="0" dirty="0"/>
            </a:br>
            <a:r>
              <a:rPr lang="en-US" altLang="zh-CN" sz="1400" b="0" dirty="0"/>
              <a:t>        for(j=0;j&lt;</a:t>
            </a:r>
            <a:r>
              <a:rPr lang="en-US" altLang="zh-CN" sz="1400" b="0" dirty="0" err="1"/>
              <a:t>n;j</a:t>
            </a:r>
            <a:r>
              <a:rPr lang="en-US" altLang="zh-CN" sz="1400" b="0" dirty="0"/>
              <a:t>++)</a:t>
            </a:r>
            <a:br>
              <a:rPr lang="en-US" altLang="zh-CN" sz="1400" b="0" dirty="0"/>
            </a:br>
            <a:r>
              <a:rPr lang="en-US" altLang="zh-CN" sz="1400" b="0" dirty="0"/>
              <a:t>            </a:t>
            </a:r>
            <a:r>
              <a:rPr lang="en-US" altLang="zh-CN" sz="1400" b="0" dirty="0" err="1"/>
              <a:t>scanf</a:t>
            </a:r>
            <a:r>
              <a:rPr lang="en-US" altLang="zh-CN" sz="1400" b="0" dirty="0"/>
              <a:t>("%</a:t>
            </a:r>
            <a:r>
              <a:rPr lang="en-US" altLang="zh-CN" sz="1400" b="0" dirty="0" err="1"/>
              <a:t>d",&amp;a</a:t>
            </a:r>
            <a:r>
              <a:rPr lang="en-US" altLang="zh-CN" sz="1400" b="0" dirty="0"/>
              <a:t>[</a:t>
            </a:r>
            <a:r>
              <a:rPr lang="en-US" altLang="zh-CN" sz="1400" b="0" dirty="0" err="1"/>
              <a:t>i</a:t>
            </a:r>
            <a:r>
              <a:rPr lang="en-US" altLang="zh-CN" sz="1400" b="0" dirty="0"/>
              <a:t>][j]);</a:t>
            </a:r>
            <a:br>
              <a:rPr lang="en-US" altLang="zh-CN" sz="1400" b="0" dirty="0"/>
            </a:br>
            <a:r>
              <a:rPr lang="en-US" altLang="zh-CN" sz="1400" b="0" dirty="0"/>
              <a:t>    for(</a:t>
            </a:r>
            <a:r>
              <a:rPr lang="en-US" altLang="zh-CN" sz="1400" b="0" dirty="0" err="1"/>
              <a:t>i</a:t>
            </a:r>
            <a:r>
              <a:rPr lang="en-US" altLang="zh-CN" sz="1400" b="0" dirty="0"/>
              <a:t>=0;i&lt;</a:t>
            </a:r>
            <a:r>
              <a:rPr lang="en-US" altLang="zh-CN" sz="1400" b="0" dirty="0" err="1"/>
              <a:t>n;i</a:t>
            </a:r>
            <a:r>
              <a:rPr lang="en-US" altLang="zh-CN" sz="1400" b="0" dirty="0"/>
              <a:t>++)</a:t>
            </a:r>
            <a:br>
              <a:rPr lang="en-US" altLang="zh-CN" sz="1400" b="0" dirty="0"/>
            </a:br>
            <a:r>
              <a:rPr lang="en-US" altLang="zh-CN" sz="1400" b="0" dirty="0"/>
              <a:t>        for(j=0;j&lt;</a:t>
            </a:r>
            <a:r>
              <a:rPr lang="en-US" altLang="zh-CN" sz="1400" b="0" dirty="0" err="1"/>
              <a:t>n;j</a:t>
            </a:r>
            <a:r>
              <a:rPr lang="en-US" altLang="zh-CN" sz="1400" b="0" dirty="0"/>
              <a:t>++) {</a:t>
            </a:r>
            <a:br>
              <a:rPr lang="en-US" altLang="zh-CN" sz="1400" b="0" dirty="0"/>
            </a:br>
            <a:r>
              <a:rPr lang="en-US" altLang="zh-CN" sz="1400" b="0" dirty="0"/>
              <a:t>            c=0;</a:t>
            </a:r>
            <a:br>
              <a:rPr lang="en-US" altLang="zh-CN" sz="1400" b="0" dirty="0"/>
            </a:br>
            <a:r>
              <a:rPr lang="en-US" altLang="zh-CN" sz="1400" b="0" dirty="0"/>
              <a:t>            if(a[</a:t>
            </a:r>
            <a:r>
              <a:rPr lang="en-US" altLang="zh-CN" sz="1400" b="0" dirty="0" err="1"/>
              <a:t>i</a:t>
            </a:r>
            <a:r>
              <a:rPr lang="en-US" altLang="zh-CN" sz="1400" b="0" dirty="0"/>
              <a:t>][j]==0) {</a:t>
            </a:r>
            <a:br>
              <a:rPr lang="en-US" altLang="zh-CN" sz="1400" b="0" dirty="0"/>
            </a:br>
            <a:r>
              <a:rPr lang="en-US" altLang="zh-CN" sz="1400" b="0" dirty="0"/>
              <a:t>                for(k=</a:t>
            </a:r>
            <a:r>
              <a:rPr lang="en-US" altLang="zh-CN" sz="1400" b="0" dirty="0" err="1"/>
              <a:t>i;k</a:t>
            </a:r>
            <a:r>
              <a:rPr lang="en-US" altLang="zh-CN" sz="1400" b="0" dirty="0"/>
              <a:t>&lt;</a:t>
            </a:r>
            <a:r>
              <a:rPr lang="en-US" altLang="zh-CN" sz="1400" b="0" dirty="0" err="1"/>
              <a:t>n;k</a:t>
            </a:r>
            <a:r>
              <a:rPr lang="en-US" altLang="zh-CN" sz="1400" b="0" dirty="0"/>
              <a:t>++)</a:t>
            </a:r>
            <a:br>
              <a:rPr lang="en-US" altLang="zh-CN" sz="1400" b="0" dirty="0"/>
            </a:br>
            <a:r>
              <a:rPr lang="en-US" altLang="zh-CN" sz="1400" b="0" dirty="0"/>
              <a:t>                    if(a[k][j]==1)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for(k=</a:t>
            </a:r>
            <a:r>
              <a:rPr lang="en-US" altLang="zh-CN" sz="1400" b="0" dirty="0" err="1"/>
              <a:t>i;k</a:t>
            </a:r>
            <a:r>
              <a:rPr lang="en-US" altLang="zh-CN" sz="1400" b="0" dirty="0"/>
              <a:t>&gt;=0;k--)</a:t>
            </a:r>
            <a:br>
              <a:rPr lang="en-US" altLang="zh-CN" sz="1400" b="0" dirty="0"/>
            </a:br>
            <a:r>
              <a:rPr lang="en-US" altLang="zh-CN" sz="1400" b="0" dirty="0"/>
              <a:t>                    if(a[k][j]==1)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for(k=</a:t>
            </a:r>
            <a:r>
              <a:rPr lang="en-US" altLang="zh-CN" sz="1400" b="0" dirty="0" err="1"/>
              <a:t>j;k</a:t>
            </a:r>
            <a:r>
              <a:rPr lang="en-US" altLang="zh-CN" sz="1400" b="0" dirty="0"/>
              <a:t>&lt;</a:t>
            </a:r>
            <a:r>
              <a:rPr lang="en-US" altLang="zh-CN" sz="1400" b="0" dirty="0" err="1"/>
              <a:t>n;k</a:t>
            </a:r>
            <a:r>
              <a:rPr lang="en-US" altLang="zh-CN" sz="1400" b="0" dirty="0"/>
              <a:t>++)</a:t>
            </a:r>
            <a:br>
              <a:rPr lang="en-US" altLang="zh-CN" sz="1400" b="0" dirty="0"/>
            </a:br>
            <a:r>
              <a:rPr lang="en-US" altLang="zh-CN" sz="1400" b="0" dirty="0"/>
              <a:t>                    if(a[</a:t>
            </a:r>
            <a:r>
              <a:rPr lang="en-US" altLang="zh-CN" sz="1400" b="0" dirty="0" err="1"/>
              <a:t>i</a:t>
            </a:r>
            <a:r>
              <a:rPr lang="en-US" altLang="zh-CN" sz="1400" b="0" dirty="0"/>
              <a:t>][k]==1)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for(k=</a:t>
            </a:r>
            <a:r>
              <a:rPr lang="en-US" altLang="zh-CN" sz="1400" b="0" dirty="0" err="1"/>
              <a:t>j;k</a:t>
            </a:r>
            <a:r>
              <a:rPr lang="en-US" altLang="zh-CN" sz="1400" b="0" dirty="0"/>
              <a:t>&gt;=0;k--)</a:t>
            </a:r>
            <a:br>
              <a:rPr lang="en-US" altLang="zh-CN" sz="1400" b="0" dirty="0"/>
            </a:br>
            <a:r>
              <a:rPr lang="en-US" altLang="zh-CN" sz="1400" b="0" dirty="0"/>
              <a:t>                    if(a[</a:t>
            </a:r>
            <a:r>
              <a:rPr lang="en-US" altLang="zh-CN" sz="1400" b="0" dirty="0" err="1"/>
              <a:t>i</a:t>
            </a:r>
            <a:r>
              <a:rPr lang="en-US" altLang="zh-CN" sz="1400" b="0" dirty="0"/>
              <a:t>][k]==1)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a:t>
            </a:r>
            <a:br>
              <a:rPr lang="en-US" altLang="zh-CN" sz="1400" b="0" dirty="0"/>
            </a:br>
            <a:r>
              <a:rPr lang="en-US" altLang="zh-CN" sz="1400" b="0" dirty="0"/>
              <a:t>            if(c==4)</a:t>
            </a:r>
            <a:br>
              <a:rPr lang="en-US" altLang="zh-CN" sz="1400" b="0" dirty="0"/>
            </a:br>
            <a:r>
              <a:rPr lang="en-US" altLang="zh-CN" sz="1400" b="0" dirty="0"/>
              <a:t>                area++;</a:t>
            </a:r>
            <a:br>
              <a:rPr lang="en-US" altLang="zh-CN" sz="1400" b="0" dirty="0"/>
            </a:br>
            <a:r>
              <a:rPr lang="en-US" altLang="zh-CN" sz="1400" b="0" dirty="0"/>
              <a:t>        }</a:t>
            </a:r>
            <a:br>
              <a:rPr lang="en-US" altLang="zh-CN" sz="1400" b="0" dirty="0"/>
            </a:br>
            <a:r>
              <a:rPr lang="en-US" altLang="zh-CN" sz="1400" b="0" dirty="0"/>
              <a:t>    </a:t>
            </a:r>
            <a:r>
              <a:rPr lang="en-US" altLang="zh-CN" sz="1400" b="0" dirty="0" err="1"/>
              <a:t>printf</a:t>
            </a:r>
            <a:r>
              <a:rPr lang="en-US" altLang="zh-CN" sz="1400" b="0" dirty="0"/>
              <a:t>("%</a:t>
            </a:r>
            <a:r>
              <a:rPr lang="en-US" altLang="zh-CN" sz="1400" b="0" dirty="0" err="1"/>
              <a:t>d",area</a:t>
            </a:r>
            <a:r>
              <a:rPr lang="en-US" altLang="zh-CN" sz="1400" b="0" dirty="0"/>
              <a:t>);</a:t>
            </a:r>
            <a:br>
              <a:rPr lang="en-US" altLang="zh-CN" sz="1400" b="0" dirty="0"/>
            </a:br>
            <a:r>
              <a:rPr lang="en-US" altLang="zh-CN" sz="1400" b="0" dirty="0"/>
              <a:t>    return 0;</a:t>
            </a:r>
            <a:br>
              <a:rPr lang="en-US" altLang="zh-CN" sz="1400" b="0" dirty="0"/>
            </a:br>
            <a:r>
              <a:rPr lang="en-US" altLang="zh-CN" sz="1400" b="0" dirty="0"/>
              <a:t>}</a:t>
            </a:r>
            <a:endParaRPr lang="zh-CN" altLang="en-US" sz="1400" b="0"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zh-CN" altLang="en-US" dirty="0">
                <a:ea typeface="宋体" pitchFamily="2" charset="-122"/>
              </a:rPr>
              <a:t>指针</a:t>
            </a:r>
          </a:p>
        </p:txBody>
      </p:sp>
      <p:sp>
        <p:nvSpPr>
          <p:cNvPr id="19461" name="Rectangle 3"/>
          <p:cNvSpPr>
            <a:spLocks noGrp="1" noChangeArrowheads="1"/>
          </p:cNvSpPr>
          <p:nvPr>
            <p:ph idx="1"/>
          </p:nvPr>
        </p:nvSpPr>
        <p:spPr/>
        <p:txBody>
          <a:bodyPr/>
          <a:lstStyle/>
          <a:p>
            <a:r>
              <a:rPr lang="zh-CN" altLang="en-US" sz="2000" b="0" dirty="0">
                <a:ea typeface="宋体" pitchFamily="2" charset="-122"/>
              </a:rPr>
              <a:t>指针是用来确定另一个数据项地址的数据项。</a:t>
            </a:r>
          </a:p>
          <a:p>
            <a:r>
              <a:rPr lang="zh-CN" altLang="en-US" sz="2000" b="0" dirty="0">
                <a:ea typeface="宋体" pitchFamily="2" charset="-122"/>
              </a:rPr>
              <a:t>指针变量是用来存放所指对象地址的变量。</a:t>
            </a:r>
          </a:p>
          <a:p>
            <a:r>
              <a:rPr lang="zh-CN" altLang="en-US" sz="2000" b="0" dirty="0">
                <a:ea typeface="宋体" pitchFamily="2" charset="-122"/>
              </a:rPr>
              <a:t>在</a:t>
            </a:r>
            <a:r>
              <a:rPr lang="en-US" altLang="zh-CN" sz="2000" b="0" dirty="0">
                <a:ea typeface="宋体" pitchFamily="2" charset="-122"/>
              </a:rPr>
              <a:t>C</a:t>
            </a:r>
            <a:r>
              <a:rPr lang="zh-CN" altLang="en-US" sz="2000" b="0" dirty="0">
                <a:ea typeface="宋体" pitchFamily="2" charset="-122"/>
              </a:rPr>
              <a:t>语言中，允许指针指向任何类型的对象（可指向基本类型、构造类型），甚至可指向其它指针或指向函数。</a:t>
            </a:r>
          </a:p>
          <a:p>
            <a:r>
              <a:rPr lang="zh-CN" altLang="en-US" sz="2000" b="0" dirty="0">
                <a:ea typeface="宋体" pitchFamily="2" charset="-122"/>
              </a:rPr>
              <a:t>在</a:t>
            </a:r>
            <a:r>
              <a:rPr lang="en-US" altLang="zh-CN" sz="2000" b="0" dirty="0">
                <a:ea typeface="宋体" pitchFamily="2" charset="-122"/>
              </a:rPr>
              <a:t>C</a:t>
            </a:r>
            <a:r>
              <a:rPr lang="zh-CN" altLang="en-US" sz="2000" b="0" dirty="0">
                <a:ea typeface="宋体" pitchFamily="2" charset="-122"/>
              </a:rPr>
              <a:t>语言里，当对象本身不能被直接传送的情况下，往往可以通过指针来进行传递。如函数的参数或返回结果通常是基本类型，但也可以是指向任何构造类型的指针。</a:t>
            </a:r>
          </a:p>
          <a:p>
            <a:r>
              <a:rPr lang="zh-CN" altLang="en-US" sz="2000" b="0" dirty="0">
                <a:ea typeface="宋体" pitchFamily="2" charset="-122"/>
              </a:rPr>
              <a:t>指针应具有非零（无符号整数）值，如将</a:t>
            </a:r>
            <a:r>
              <a:rPr lang="en-US" altLang="zh-CN" sz="2000" b="0" dirty="0">
                <a:ea typeface="宋体" pitchFamily="2" charset="-122"/>
              </a:rPr>
              <a:t>0</a:t>
            </a:r>
            <a:r>
              <a:rPr lang="zh-CN" altLang="en-US" sz="2000" b="0" dirty="0">
                <a:ea typeface="宋体" pitchFamily="2" charset="-122"/>
              </a:rPr>
              <a:t>（通常</a:t>
            </a:r>
            <a:r>
              <a:rPr lang="en-US" altLang="zh-CN" sz="2000" b="0" dirty="0">
                <a:ea typeface="宋体" pitchFamily="2" charset="-122"/>
              </a:rPr>
              <a:t>#define NULL  0</a:t>
            </a:r>
            <a:r>
              <a:rPr lang="zh-CN" altLang="en-US" sz="2000" b="0" dirty="0">
                <a:ea typeface="宋体" pitchFamily="2" charset="-122"/>
              </a:rPr>
              <a:t>）赋给予指针，则该指针没有指向任何具体对象，即空指针。</a:t>
            </a:r>
          </a:p>
          <a:p>
            <a:r>
              <a:rPr lang="zh-CN" altLang="en-US" sz="2000" b="0" dirty="0">
                <a:ea typeface="宋体" pitchFamily="2" charset="-122"/>
              </a:rPr>
              <a:t>在</a:t>
            </a:r>
            <a:r>
              <a:rPr lang="en-US" altLang="zh-CN" sz="2000" b="0" dirty="0">
                <a:ea typeface="宋体" pitchFamily="2" charset="-122"/>
              </a:rPr>
              <a:t>C</a:t>
            </a:r>
            <a:r>
              <a:rPr lang="zh-CN" altLang="en-US" sz="2000" b="0" dirty="0">
                <a:ea typeface="宋体" pitchFamily="2" charset="-122"/>
              </a:rPr>
              <a:t>语言中，指针使用得较多，指针用好了，可使程序表达能力大大加强，但用时需多加小心，要切实掌握指针的含义和用法，否则会使程序运行时乱套。</a:t>
            </a:r>
            <a:endParaRPr lang="zh-CN" altLang="en-US" sz="2000" dirty="0">
              <a:ea typeface="宋体" pitchFamily="2" charset="-122"/>
            </a:endParaRPr>
          </a:p>
        </p:txBody>
      </p:sp>
      <p:sp>
        <p:nvSpPr>
          <p:cNvPr id="19458" name="页脚占位符 3"/>
          <p:cNvSpPr>
            <a:spLocks noGrp="1"/>
          </p:cNvSpPr>
          <p:nvPr>
            <p:ph type="ftr" sz="quarter" idx="11"/>
          </p:nvPr>
        </p:nvSpPr>
        <p:spPr>
          <a:noFill/>
        </p:spPr>
        <p:txBody>
          <a:bodyPr/>
          <a:lstStyle/>
          <a:p>
            <a:r>
              <a:rPr lang="en-US" altLang="zh-CN"/>
              <a:t>构造类型 – 数组和指针</a:t>
            </a:r>
          </a:p>
        </p:txBody>
      </p:sp>
      <p:sp>
        <p:nvSpPr>
          <p:cNvPr id="19459" name="灯片编号占位符 4"/>
          <p:cNvSpPr>
            <a:spLocks noGrp="1"/>
          </p:cNvSpPr>
          <p:nvPr>
            <p:ph type="sldNum" sz="quarter" idx="12"/>
          </p:nvPr>
        </p:nvSpPr>
        <p:spPr>
          <a:noFill/>
        </p:spPr>
        <p:txBody>
          <a:bodyPr/>
          <a:lstStyle/>
          <a:p>
            <a:fld id="{9187BC69-B575-4759-A6FC-D721B94D09F6}" type="slidenum">
              <a:rPr lang="en-US" altLang="zh-CN" smtClean="0"/>
              <a:pPr/>
              <a:t>42</a:t>
            </a:fld>
            <a:endParaRPr lang="en-US" altLang="zh-CN"/>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zh-CN" altLang="en-US">
                <a:solidFill>
                  <a:schemeClr val="tx1"/>
                </a:solidFill>
                <a:ea typeface="宋体" pitchFamily="2" charset="-122"/>
              </a:rPr>
              <a:t>指针定义</a:t>
            </a:r>
          </a:p>
        </p:txBody>
      </p:sp>
      <p:sp>
        <p:nvSpPr>
          <p:cNvPr id="44035" name="Rectangle 3"/>
          <p:cNvSpPr>
            <a:spLocks noGrp="1" noChangeArrowheads="1"/>
          </p:cNvSpPr>
          <p:nvPr>
            <p:ph idx="1"/>
          </p:nvPr>
        </p:nvSpPr>
        <p:spPr>
          <a:xfrm>
            <a:off x="911424" y="1412776"/>
            <a:ext cx="10225136" cy="4896544"/>
          </a:xfrm>
        </p:spPr>
        <p:txBody>
          <a:bodyPr/>
          <a:lstStyle/>
          <a:p>
            <a:pPr marL="457200" indent="-457200"/>
            <a:r>
              <a:rPr lang="zh-CN" altLang="en-US" dirty="0">
                <a:ea typeface="宋体" pitchFamily="2" charset="-122"/>
              </a:rPr>
              <a:t>指针变量的定义（说明）：</a:t>
            </a:r>
          </a:p>
          <a:p>
            <a:pPr marL="850900" lvl="1" indent="-457200">
              <a:lnSpc>
                <a:spcPts val="2100"/>
              </a:lnSpc>
              <a:buNone/>
            </a:pPr>
            <a:r>
              <a:rPr lang="en-US" altLang="zh-CN" b="1" i="1" dirty="0">
                <a:solidFill>
                  <a:srgbClr val="0033CC"/>
                </a:solidFill>
                <a:ea typeface="宋体" pitchFamily="2" charset="-122"/>
              </a:rPr>
              <a:t>&lt;</a:t>
            </a:r>
            <a:r>
              <a:rPr lang="zh-CN" altLang="en-US" b="1" i="1" dirty="0">
                <a:solidFill>
                  <a:srgbClr val="0033CC"/>
                </a:solidFill>
                <a:ea typeface="宋体" pitchFamily="2" charset="-122"/>
              </a:rPr>
              <a:t>类型</a:t>
            </a:r>
            <a:r>
              <a:rPr lang="en-US" altLang="zh-CN" b="1" i="1" dirty="0">
                <a:solidFill>
                  <a:srgbClr val="0033CC"/>
                </a:solidFill>
                <a:ea typeface="宋体" pitchFamily="2" charset="-122"/>
              </a:rPr>
              <a:t>&gt;  *&lt;</a:t>
            </a:r>
            <a:r>
              <a:rPr lang="zh-CN" altLang="en-US" b="1" i="1" dirty="0">
                <a:solidFill>
                  <a:srgbClr val="0033CC"/>
                </a:solidFill>
                <a:ea typeface="宋体" pitchFamily="2" charset="-122"/>
              </a:rPr>
              <a:t>变量</a:t>
            </a:r>
            <a:r>
              <a:rPr lang="en-US" altLang="zh-CN" b="1" i="1" dirty="0">
                <a:solidFill>
                  <a:srgbClr val="0033CC"/>
                </a:solidFill>
                <a:ea typeface="宋体" pitchFamily="2" charset="-122"/>
              </a:rPr>
              <a:t>&gt;</a:t>
            </a:r>
            <a:r>
              <a:rPr lang="zh-CN" altLang="en-US" b="1" i="1" dirty="0">
                <a:solidFill>
                  <a:srgbClr val="0033CC"/>
                </a:solidFill>
                <a:ea typeface="宋体" pitchFamily="2" charset="-122"/>
              </a:rPr>
              <a:t>；</a:t>
            </a:r>
            <a:endParaRPr lang="en-US" altLang="zh-CN" b="1" i="1" dirty="0">
              <a:solidFill>
                <a:srgbClr val="0033CC"/>
              </a:solidFill>
              <a:ea typeface="宋体" pitchFamily="2" charset="-122"/>
            </a:endParaRPr>
          </a:p>
          <a:p>
            <a:pPr marL="850900" lvl="1" indent="-457200">
              <a:lnSpc>
                <a:spcPts val="2100"/>
              </a:lnSpc>
              <a:buNone/>
            </a:pPr>
            <a:r>
              <a:rPr lang="zh-CN" altLang="en-US" b="1" i="1" dirty="0">
                <a:ea typeface="宋体" pitchFamily="2" charset="-122"/>
              </a:rPr>
              <a:t>指针是用所指对象类型来表征的</a:t>
            </a:r>
            <a:r>
              <a:rPr lang="zh-CN" altLang="en-US" dirty="0">
                <a:ea typeface="宋体" pitchFamily="2" charset="-122"/>
              </a:rPr>
              <a:t>。如：</a:t>
            </a:r>
          </a:p>
          <a:p>
            <a:pPr marL="850900" lvl="1" indent="-457200">
              <a:lnSpc>
                <a:spcPts val="2100"/>
              </a:lnSpc>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px</a:t>
            </a:r>
            <a:r>
              <a:rPr lang="en-US" altLang="zh-CN" b="1" dirty="0">
                <a:ea typeface="宋体" pitchFamily="2" charset="-122"/>
              </a:rPr>
              <a:t>;		</a:t>
            </a:r>
          </a:p>
          <a:p>
            <a:pPr marL="850900" lvl="1" indent="-457200">
              <a:lnSpc>
                <a:spcPts val="2100"/>
              </a:lnSpc>
              <a:buNone/>
            </a:pPr>
            <a:r>
              <a:rPr lang="en-US" altLang="zh-CN" dirty="0">
                <a:ea typeface="宋体" pitchFamily="2" charset="-122"/>
              </a:rPr>
              <a:t>char *pc;</a:t>
            </a:r>
            <a:r>
              <a:rPr lang="en-US" altLang="zh-CN" b="1" dirty="0">
                <a:ea typeface="宋体" pitchFamily="2" charset="-122"/>
              </a:rPr>
              <a:t>		</a:t>
            </a:r>
            <a:endParaRPr lang="en-US" altLang="zh-CN" dirty="0">
              <a:ea typeface="宋体" pitchFamily="2" charset="-122"/>
            </a:endParaRPr>
          </a:p>
          <a:p>
            <a:pPr marL="850900" lvl="1" indent="-457200">
              <a:lnSpc>
                <a:spcPts val="2100"/>
              </a:lnSpc>
              <a:buNone/>
            </a:pPr>
            <a:r>
              <a:rPr lang="en-US" altLang="zh-CN" dirty="0">
                <a:ea typeface="宋体" pitchFamily="2" charset="-122"/>
              </a:rPr>
              <a:t>char *</a:t>
            </a:r>
            <a:r>
              <a:rPr lang="en-US" altLang="zh-CN" dirty="0" err="1">
                <a:ea typeface="宋体" pitchFamily="2" charset="-122"/>
              </a:rPr>
              <a:t>acp</a:t>
            </a:r>
            <a:r>
              <a:rPr lang="en-US" altLang="zh-CN" dirty="0">
                <a:ea typeface="宋体" pitchFamily="2" charset="-122"/>
              </a:rPr>
              <a:t>[10];</a:t>
            </a:r>
          </a:p>
          <a:p>
            <a:pPr marL="850900" lvl="1" indent="-457200">
              <a:lnSpc>
                <a:spcPts val="2100"/>
              </a:lnSpc>
              <a:buNone/>
            </a:pPr>
            <a:r>
              <a:rPr lang="en-US" altLang="zh-CN" dirty="0">
                <a:ea typeface="宋体" pitchFamily="2" charset="-122"/>
              </a:rPr>
              <a:t>char (*</a:t>
            </a:r>
            <a:r>
              <a:rPr lang="en-US" altLang="zh-CN" dirty="0" err="1">
                <a:ea typeface="宋体" pitchFamily="2" charset="-122"/>
              </a:rPr>
              <a:t>pac</a:t>
            </a:r>
            <a:r>
              <a:rPr lang="en-US" altLang="zh-CN" dirty="0">
                <a:ea typeface="宋体" pitchFamily="2" charset="-122"/>
              </a:rPr>
              <a:t>)[10];</a:t>
            </a:r>
          </a:p>
          <a:p>
            <a:pPr marL="850900" lvl="1" indent="-457200">
              <a:lnSpc>
                <a:spcPts val="2100"/>
              </a:lnSpc>
              <a:buNone/>
            </a:pPr>
            <a:r>
              <a:rPr lang="en-US" altLang="zh-CN" dirty="0" err="1">
                <a:ea typeface="宋体" pitchFamily="2" charset="-122"/>
              </a:rPr>
              <a:t>int</a:t>
            </a:r>
            <a:r>
              <a:rPr lang="en-US" altLang="zh-CN" dirty="0">
                <a:ea typeface="宋体" pitchFamily="2" charset="-122"/>
              </a:rPr>
              <a:t> f( );		</a:t>
            </a:r>
          </a:p>
          <a:p>
            <a:pPr marL="850900" lvl="1" indent="-457200">
              <a:lnSpc>
                <a:spcPts val="2100"/>
              </a:lnSpc>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fpi</a:t>
            </a:r>
            <a:r>
              <a:rPr lang="en-US" altLang="zh-CN" dirty="0">
                <a:ea typeface="宋体" pitchFamily="2" charset="-122"/>
              </a:rPr>
              <a:t>( );	</a:t>
            </a:r>
          </a:p>
          <a:p>
            <a:pPr marL="850900" lvl="1" indent="-457200">
              <a:lnSpc>
                <a:spcPts val="2100"/>
              </a:lnSpc>
              <a:buNone/>
            </a:pPr>
            <a:r>
              <a:rPr lang="en-US" altLang="zh-CN" dirty="0">
                <a:ea typeface="宋体" pitchFamily="2" charset="-122"/>
              </a:rPr>
              <a:t>int (*</a:t>
            </a:r>
            <a:r>
              <a:rPr lang="en-US" altLang="zh-CN" dirty="0" err="1">
                <a:ea typeface="宋体" pitchFamily="2" charset="-122"/>
              </a:rPr>
              <a:t>pfi</a:t>
            </a:r>
            <a:r>
              <a:rPr lang="en-US" altLang="zh-CN" dirty="0">
                <a:ea typeface="宋体" pitchFamily="2" charset="-122"/>
              </a:rPr>
              <a:t>)();                      </a:t>
            </a:r>
            <a:r>
              <a:rPr lang="en-US" altLang="zh-CN" sz="1800" dirty="0">
                <a:ea typeface="宋体" pitchFamily="2" charset="-122"/>
              </a:rPr>
              <a:t>/*</a:t>
            </a:r>
            <a:r>
              <a:rPr lang="zh-CN" altLang="en-US" sz="1800" dirty="0">
                <a:ea typeface="宋体" pitchFamily="2" charset="-122"/>
              </a:rPr>
              <a:t>指向一个返回值为整型的函数的指针，</a:t>
            </a:r>
            <a:r>
              <a:rPr lang="zh-CN" altLang="en-US" sz="1800" dirty="0">
                <a:solidFill>
                  <a:srgbClr val="0033CC"/>
                </a:solidFill>
                <a:ea typeface="宋体" pitchFamily="2" charset="-122"/>
              </a:rPr>
              <a:t>函数</a:t>
            </a:r>
            <a:r>
              <a:rPr lang="zh-CN" altLang="en-US" sz="1800" b="1" dirty="0">
                <a:solidFill>
                  <a:srgbClr val="0033CC"/>
                </a:solidFill>
                <a:ea typeface="宋体" pitchFamily="2" charset="-122"/>
              </a:rPr>
              <a:t>指针</a:t>
            </a:r>
            <a:r>
              <a:rPr lang="en-US" altLang="zh-CN" sz="1800" dirty="0">
                <a:ea typeface="宋体" pitchFamily="2" charset="-122"/>
              </a:rPr>
              <a:t>*/</a:t>
            </a:r>
            <a:endParaRPr lang="en-US" altLang="zh-CN" dirty="0">
              <a:ea typeface="宋体" pitchFamily="2" charset="-122"/>
            </a:endParaRPr>
          </a:p>
        </p:txBody>
      </p:sp>
      <p:sp>
        <p:nvSpPr>
          <p:cNvPr id="20482" name="页脚占位符 3"/>
          <p:cNvSpPr>
            <a:spLocks noGrp="1"/>
          </p:cNvSpPr>
          <p:nvPr>
            <p:ph type="ftr" sz="quarter" idx="11"/>
          </p:nvPr>
        </p:nvSpPr>
        <p:spPr>
          <a:noFill/>
        </p:spPr>
        <p:txBody>
          <a:bodyPr/>
          <a:lstStyle/>
          <a:p>
            <a:r>
              <a:rPr lang="en-US" altLang="zh-CN"/>
              <a:t>构造类型 – 数组和指针</a:t>
            </a:r>
          </a:p>
        </p:txBody>
      </p:sp>
      <p:sp>
        <p:nvSpPr>
          <p:cNvPr id="20483" name="灯片编号占位符 4"/>
          <p:cNvSpPr>
            <a:spLocks noGrp="1"/>
          </p:cNvSpPr>
          <p:nvPr>
            <p:ph type="sldNum" sz="quarter" idx="12"/>
          </p:nvPr>
        </p:nvSpPr>
        <p:spPr>
          <a:noFill/>
        </p:spPr>
        <p:txBody>
          <a:bodyPr/>
          <a:lstStyle/>
          <a:p>
            <a:fld id="{5D1BDA73-2CCD-4E43-A4C2-2F39A4815C40}" type="slidenum">
              <a:rPr lang="en-US" altLang="zh-CN" smtClean="0"/>
              <a:pPr/>
              <a:t>43</a:t>
            </a:fld>
            <a:endParaRPr lang="en-US" altLang="zh-CN"/>
          </a:p>
        </p:txBody>
      </p:sp>
      <p:sp>
        <p:nvSpPr>
          <p:cNvPr id="44036" name="Rectangle 4"/>
          <p:cNvSpPr>
            <a:spLocks noChangeArrowheads="1"/>
          </p:cNvSpPr>
          <p:nvPr/>
        </p:nvSpPr>
        <p:spPr bwMode="auto">
          <a:xfrm>
            <a:off x="4439816" y="2569428"/>
            <a:ext cx="2711450" cy="366712"/>
          </a:xfrm>
          <a:prstGeom prst="rect">
            <a:avLst/>
          </a:prstGeom>
          <a:noFill/>
          <a:ln w="12700" cap="sq">
            <a:noFill/>
            <a:miter lim="800000"/>
            <a:headEnd type="none" w="sm" len="sm"/>
            <a:tailEnd type="none" w="sm" len="sm"/>
          </a:ln>
        </p:spPr>
        <p:txBody>
          <a:bodyPr wrap="none">
            <a:spAutoFit/>
          </a:bodyPr>
          <a:lstStyle/>
          <a:p>
            <a:pPr lvl="1">
              <a:spcBef>
                <a:spcPct val="50000"/>
              </a:spcBef>
            </a:pPr>
            <a:r>
              <a:rPr lang="en-US" altLang="zh-CN" sz="1800" dirty="0">
                <a:latin typeface="Times New Roman" pitchFamily="18" charset="0"/>
              </a:rPr>
              <a:t>/*</a:t>
            </a:r>
            <a:r>
              <a:rPr lang="en-US" altLang="zh-CN" sz="1800" b="0" dirty="0">
                <a:latin typeface="Times New Roman" pitchFamily="18" charset="0"/>
              </a:rPr>
              <a:t> </a:t>
            </a:r>
            <a:r>
              <a:rPr lang="zh-CN" altLang="en-US" sz="1800" b="0" dirty="0">
                <a:latin typeface="Times New Roman" pitchFamily="18" charset="0"/>
              </a:rPr>
              <a:t>指向整型的指针 *</a:t>
            </a:r>
            <a:r>
              <a:rPr lang="en-US" altLang="zh-CN" sz="1800" b="0" dirty="0">
                <a:latin typeface="Times New Roman" pitchFamily="18" charset="0"/>
              </a:rPr>
              <a:t>/</a:t>
            </a:r>
          </a:p>
        </p:txBody>
      </p:sp>
      <p:sp>
        <p:nvSpPr>
          <p:cNvPr id="44037" name="Rectangle 5"/>
          <p:cNvSpPr>
            <a:spLocks noChangeArrowheads="1"/>
          </p:cNvSpPr>
          <p:nvPr/>
        </p:nvSpPr>
        <p:spPr bwMode="auto">
          <a:xfrm>
            <a:off x="4854575" y="2928231"/>
            <a:ext cx="2482850" cy="366712"/>
          </a:xfrm>
          <a:prstGeom prst="rect">
            <a:avLst/>
          </a:prstGeom>
          <a:noFill/>
          <a:ln w="12700" cap="sq">
            <a:noFill/>
            <a:miter lim="800000"/>
            <a:headEnd type="none" w="sm" len="sm"/>
            <a:tailEnd type="none" w="sm" len="sm"/>
          </a:ln>
        </p:spPr>
        <p:txBody>
          <a:bodyPr wrap="none">
            <a:spAutoFit/>
          </a:bodyPr>
          <a:lstStyle/>
          <a:p>
            <a:r>
              <a:rPr lang="en-US" altLang="zh-CN" sz="1800" dirty="0">
                <a:latin typeface="Times New Roman" pitchFamily="18" charset="0"/>
              </a:rPr>
              <a:t>/*</a:t>
            </a:r>
            <a:r>
              <a:rPr lang="en-US" altLang="zh-CN" sz="1800" b="0" dirty="0">
                <a:latin typeface="Times New Roman" pitchFamily="18" charset="0"/>
              </a:rPr>
              <a:t> </a:t>
            </a:r>
            <a:r>
              <a:rPr lang="zh-CN" altLang="en-US" sz="1800" b="0" dirty="0">
                <a:latin typeface="Times New Roman" pitchFamily="18" charset="0"/>
              </a:rPr>
              <a:t>指向字符型的指针 *</a:t>
            </a:r>
            <a:r>
              <a:rPr lang="en-US" altLang="zh-CN" sz="1800" b="0" dirty="0">
                <a:latin typeface="Times New Roman" pitchFamily="18" charset="0"/>
              </a:rPr>
              <a:t>/</a:t>
            </a:r>
          </a:p>
        </p:txBody>
      </p:sp>
      <p:sp>
        <p:nvSpPr>
          <p:cNvPr id="44038" name="Rectangle 6"/>
          <p:cNvSpPr>
            <a:spLocks noChangeArrowheads="1"/>
          </p:cNvSpPr>
          <p:nvPr/>
        </p:nvSpPr>
        <p:spPr bwMode="auto">
          <a:xfrm>
            <a:off x="4871864" y="3288368"/>
            <a:ext cx="5048177" cy="369332"/>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 </a:t>
            </a:r>
            <a:r>
              <a:rPr lang="zh-CN" altLang="en-US" sz="1800" b="0" dirty="0">
                <a:latin typeface="Times New Roman" pitchFamily="18" charset="0"/>
              </a:rPr>
              <a:t>由指向字符的指针构成的数组，即</a:t>
            </a:r>
            <a:r>
              <a:rPr lang="zh-CN" altLang="en-US" sz="1800" b="0" dirty="0">
                <a:solidFill>
                  <a:srgbClr val="0033CC"/>
                </a:solidFill>
                <a:latin typeface="Times New Roman" pitchFamily="18" charset="0"/>
              </a:rPr>
              <a:t>指针</a:t>
            </a:r>
            <a:r>
              <a:rPr lang="zh-CN" altLang="en-US" sz="1800" dirty="0">
                <a:solidFill>
                  <a:srgbClr val="0033CC"/>
                </a:solidFill>
                <a:latin typeface="Times New Roman" pitchFamily="18" charset="0"/>
              </a:rPr>
              <a:t>数组</a:t>
            </a:r>
            <a:r>
              <a:rPr lang="zh-CN" altLang="en-US" sz="1800" b="0" dirty="0">
                <a:latin typeface="Times New Roman" pitchFamily="18" charset="0"/>
              </a:rPr>
              <a:t> *</a:t>
            </a:r>
            <a:r>
              <a:rPr lang="en-US" altLang="zh-CN" sz="1800" b="0" dirty="0">
                <a:latin typeface="Times New Roman" pitchFamily="18" charset="0"/>
              </a:rPr>
              <a:t>/</a:t>
            </a:r>
          </a:p>
        </p:txBody>
      </p:sp>
      <p:sp>
        <p:nvSpPr>
          <p:cNvPr id="44040" name="Rectangle 8"/>
          <p:cNvSpPr>
            <a:spLocks noChangeArrowheads="1"/>
          </p:cNvSpPr>
          <p:nvPr/>
        </p:nvSpPr>
        <p:spPr bwMode="auto">
          <a:xfrm>
            <a:off x="4871864" y="3964753"/>
            <a:ext cx="2736850" cy="369888"/>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 </a:t>
            </a:r>
            <a:r>
              <a:rPr lang="zh-CN" altLang="en-US" sz="1800" b="0" dirty="0">
                <a:latin typeface="Times New Roman" pitchFamily="18" charset="0"/>
              </a:rPr>
              <a:t>返回值为整型的函数 *</a:t>
            </a:r>
            <a:r>
              <a:rPr lang="en-US" altLang="zh-CN" sz="1800" b="0" dirty="0">
                <a:latin typeface="Times New Roman" pitchFamily="18" charset="0"/>
              </a:rPr>
              <a:t>/</a:t>
            </a:r>
          </a:p>
        </p:txBody>
      </p:sp>
      <p:sp>
        <p:nvSpPr>
          <p:cNvPr id="44041" name="Rectangle 9"/>
          <p:cNvSpPr>
            <a:spLocks noChangeArrowheads="1"/>
          </p:cNvSpPr>
          <p:nvPr/>
        </p:nvSpPr>
        <p:spPr bwMode="auto">
          <a:xfrm>
            <a:off x="4367808" y="4200996"/>
            <a:ext cx="5683250" cy="366712"/>
          </a:xfrm>
          <a:prstGeom prst="rect">
            <a:avLst/>
          </a:prstGeom>
          <a:noFill/>
          <a:ln w="12700" cap="sq">
            <a:noFill/>
            <a:miter lim="800000"/>
            <a:headEnd type="none" w="sm" len="sm"/>
            <a:tailEnd type="none" w="sm" len="sm"/>
          </a:ln>
        </p:spPr>
        <p:txBody>
          <a:bodyPr wrap="none">
            <a:spAutoFit/>
          </a:bodyPr>
          <a:lstStyle/>
          <a:p>
            <a:pPr lvl="1">
              <a:spcBef>
                <a:spcPct val="50000"/>
              </a:spcBef>
            </a:pPr>
            <a:r>
              <a:rPr lang="en-US" altLang="zh-CN" sz="1800" b="0" dirty="0">
                <a:latin typeface="Times New Roman" pitchFamily="18" charset="0"/>
              </a:rPr>
              <a:t>/* </a:t>
            </a:r>
            <a:r>
              <a:rPr lang="zh-CN" altLang="en-US" sz="1800" b="0" dirty="0">
                <a:latin typeface="Times New Roman" pitchFamily="18" charset="0"/>
              </a:rPr>
              <a:t>返回值为指向整型的指针的函数，</a:t>
            </a:r>
            <a:r>
              <a:rPr lang="zh-CN" altLang="en-US" sz="1800" b="0" dirty="0">
                <a:solidFill>
                  <a:srgbClr val="0033CC"/>
                </a:solidFill>
                <a:latin typeface="Times New Roman" pitchFamily="18" charset="0"/>
              </a:rPr>
              <a:t>指针</a:t>
            </a:r>
            <a:r>
              <a:rPr lang="zh-CN" altLang="en-US" sz="1800" dirty="0">
                <a:solidFill>
                  <a:srgbClr val="0033CC"/>
                </a:solidFill>
                <a:latin typeface="Times New Roman" pitchFamily="18" charset="0"/>
              </a:rPr>
              <a:t>函数</a:t>
            </a:r>
            <a:r>
              <a:rPr lang="zh-CN" altLang="en-US" sz="1800" b="0" dirty="0">
                <a:latin typeface="Times New Roman" pitchFamily="18" charset="0"/>
              </a:rPr>
              <a:t> *</a:t>
            </a:r>
            <a:r>
              <a:rPr lang="en-US" altLang="zh-CN" sz="1800" b="0" dirty="0">
                <a:latin typeface="Times New Roman" pitchFamily="18" charset="0"/>
              </a:rPr>
              <a:t>/</a:t>
            </a:r>
          </a:p>
        </p:txBody>
      </p:sp>
      <p:sp>
        <p:nvSpPr>
          <p:cNvPr id="11" name="TextBox 10"/>
          <p:cNvSpPr txBox="1"/>
          <p:nvPr/>
        </p:nvSpPr>
        <p:spPr>
          <a:xfrm>
            <a:off x="6888088" y="692696"/>
            <a:ext cx="3779912" cy="1077218"/>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dirty="0">
                <a:latin typeface="楷体" pitchFamily="49" charset="-122"/>
                <a:ea typeface="楷体" pitchFamily="49" charset="-122"/>
              </a:rPr>
              <a:t>指针的值与类型：</a:t>
            </a:r>
            <a:endParaRPr lang="en-US" altLang="zh-CN" sz="1600" dirty="0">
              <a:latin typeface="楷体" pitchFamily="49" charset="-122"/>
              <a:ea typeface="楷体" pitchFamily="49" charset="-122"/>
            </a:endParaRPr>
          </a:p>
          <a:p>
            <a:r>
              <a:rPr lang="zh-CN" altLang="en-US" sz="1600" dirty="0">
                <a:latin typeface="楷体" pitchFamily="49" charset="-122"/>
                <a:ea typeface="楷体" pitchFamily="49" charset="-122"/>
              </a:rPr>
              <a:t>值：</a:t>
            </a:r>
            <a:r>
              <a:rPr lang="zh-CN" altLang="en-US" sz="1600" b="0" dirty="0">
                <a:latin typeface="楷体" pitchFamily="49" charset="-122"/>
                <a:ea typeface="楷体" pitchFamily="49" charset="-122"/>
              </a:rPr>
              <a:t>表示某个对象的位置（地址）</a:t>
            </a:r>
            <a:endParaRPr lang="en-US" altLang="zh-CN" sz="1600" dirty="0">
              <a:latin typeface="楷体" pitchFamily="49" charset="-122"/>
              <a:ea typeface="楷体" pitchFamily="49" charset="-122"/>
            </a:endParaRPr>
          </a:p>
          <a:p>
            <a:r>
              <a:rPr lang="zh-CN" altLang="en-US" sz="1600" dirty="0">
                <a:latin typeface="楷体" pitchFamily="49" charset="-122"/>
                <a:ea typeface="楷体" pitchFamily="49" charset="-122"/>
              </a:rPr>
              <a:t>类型：</a:t>
            </a:r>
            <a:r>
              <a:rPr lang="zh-CN" altLang="en-US" sz="1600" b="0" dirty="0">
                <a:latin typeface="楷体" pitchFamily="49" charset="-122"/>
                <a:ea typeface="楷体" pitchFamily="49" charset="-122"/>
              </a:rPr>
              <a:t>表示那个位置上所存储对象的类型（如整数或浮点数）</a:t>
            </a:r>
            <a:endParaRPr lang="zh-CN" altLang="en-US" sz="1600" dirty="0">
              <a:latin typeface="楷体" pitchFamily="49" charset="-122"/>
              <a:ea typeface="楷体" pitchFamily="49" charset="-122"/>
            </a:endParaRPr>
          </a:p>
        </p:txBody>
      </p:sp>
      <p:sp>
        <p:nvSpPr>
          <p:cNvPr id="12" name="Rectangle 8"/>
          <p:cNvSpPr>
            <a:spLocks noChangeArrowheads="1"/>
          </p:cNvSpPr>
          <p:nvPr/>
        </p:nvSpPr>
        <p:spPr bwMode="auto">
          <a:xfrm>
            <a:off x="4827267" y="3621050"/>
            <a:ext cx="4121641" cy="369332"/>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 </a:t>
            </a:r>
            <a:r>
              <a:rPr lang="zh-CN" altLang="en-US" sz="1800" b="0" dirty="0">
                <a:latin typeface="Times New Roman" pitchFamily="18" charset="0"/>
              </a:rPr>
              <a:t>指向字符数组的指针，即</a:t>
            </a:r>
            <a:r>
              <a:rPr lang="zh-CN" altLang="en-US" sz="1800" b="0" dirty="0">
                <a:solidFill>
                  <a:srgbClr val="0033CC"/>
                </a:solidFill>
                <a:latin typeface="Times New Roman" pitchFamily="18" charset="0"/>
              </a:rPr>
              <a:t>数组</a:t>
            </a:r>
            <a:r>
              <a:rPr lang="zh-CN" altLang="en-US" sz="1800" dirty="0">
                <a:solidFill>
                  <a:srgbClr val="0033CC"/>
                </a:solidFill>
                <a:latin typeface="Times New Roman" pitchFamily="18" charset="0"/>
              </a:rPr>
              <a:t>指针</a:t>
            </a:r>
            <a:r>
              <a:rPr lang="zh-CN" altLang="en-US" sz="1800" b="0" dirty="0">
                <a:solidFill>
                  <a:srgbClr val="0033CC"/>
                </a:solidFill>
                <a:latin typeface="Times New Roman" pitchFamily="18" charset="0"/>
              </a:rPr>
              <a:t> </a:t>
            </a:r>
            <a:r>
              <a:rPr lang="zh-CN" altLang="en-US" sz="1800" b="0" dirty="0">
                <a:latin typeface="Times New Roman" pitchFamily="18" charset="0"/>
              </a:rPr>
              <a:t>*</a:t>
            </a:r>
            <a:r>
              <a:rPr lang="en-US" altLang="zh-CN" sz="1800" b="0" dirty="0">
                <a:latin typeface="Times New Roman" pitchFamily="18"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animEffect transition="in" filter="blinds(horizontal)">
                                      <p:cBhvr>
                                        <p:cTn id="7" dur="500"/>
                                        <p:tgtEl>
                                          <p:spTgt spid="4403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10" dur="500"/>
                                        <p:tgtEl>
                                          <p:spTgt spid="4403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13" dur="500"/>
                                        <p:tgtEl>
                                          <p:spTgt spid="4403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035">
                                            <p:txEl>
                                              <p:pRg st="6" end="6"/>
                                            </p:txEl>
                                          </p:spTgt>
                                        </p:tgtEl>
                                        <p:attrNameLst>
                                          <p:attrName>style.visibility</p:attrName>
                                        </p:attrNameLst>
                                      </p:cBhvr>
                                      <p:to>
                                        <p:strVal val="visible"/>
                                      </p:to>
                                    </p:set>
                                    <p:animEffect transition="in" filter="blinds(horizontal)">
                                      <p:cBhvr>
                                        <p:cTn id="16" dur="500"/>
                                        <p:tgtEl>
                                          <p:spTgt spid="4403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035">
                                            <p:txEl>
                                              <p:pRg st="7" end="7"/>
                                            </p:txEl>
                                          </p:spTgt>
                                        </p:tgtEl>
                                        <p:attrNameLst>
                                          <p:attrName>style.visibility</p:attrName>
                                        </p:attrNameLst>
                                      </p:cBhvr>
                                      <p:to>
                                        <p:strVal val="visible"/>
                                      </p:to>
                                    </p:set>
                                    <p:animEffect transition="in" filter="blinds(horizontal)">
                                      <p:cBhvr>
                                        <p:cTn id="19" dur="500"/>
                                        <p:tgtEl>
                                          <p:spTgt spid="44035">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035">
                                            <p:txEl>
                                              <p:pRg st="8" end="8"/>
                                            </p:txEl>
                                          </p:spTgt>
                                        </p:tgtEl>
                                        <p:attrNameLst>
                                          <p:attrName>style.visibility</p:attrName>
                                        </p:attrNameLst>
                                      </p:cBhvr>
                                      <p:to>
                                        <p:strVal val="visible"/>
                                      </p:to>
                                    </p:set>
                                    <p:animEffect transition="in" filter="blinds(horizontal)">
                                      <p:cBhvr>
                                        <p:cTn id="22" dur="500"/>
                                        <p:tgtEl>
                                          <p:spTgt spid="44035">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4035">
                                            <p:txEl>
                                              <p:pRg st="9" end="9"/>
                                            </p:txEl>
                                          </p:spTgt>
                                        </p:tgtEl>
                                        <p:attrNameLst>
                                          <p:attrName>style.visibility</p:attrName>
                                        </p:attrNameLst>
                                      </p:cBhvr>
                                      <p:to>
                                        <p:strVal val="visible"/>
                                      </p:to>
                                    </p:set>
                                    <p:animEffect transition="in" filter="blinds(horizontal)">
                                      <p:cBhvr>
                                        <p:cTn id="25" dur="500"/>
                                        <p:tgtEl>
                                          <p:spTgt spid="44035">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4036"/>
                                        </p:tgtEl>
                                        <p:attrNameLst>
                                          <p:attrName>style.visibility</p:attrName>
                                        </p:attrNameLst>
                                      </p:cBhvr>
                                      <p:to>
                                        <p:strVal val="visible"/>
                                      </p:to>
                                    </p:set>
                                    <p:anim calcmode="lin" valueType="num">
                                      <p:cBhvr additive="base">
                                        <p:cTn id="30" dur="500" fill="hold"/>
                                        <p:tgtEl>
                                          <p:spTgt spid="44036"/>
                                        </p:tgtEl>
                                        <p:attrNameLst>
                                          <p:attrName>ppt_x</p:attrName>
                                        </p:attrNameLst>
                                      </p:cBhvr>
                                      <p:tavLst>
                                        <p:tav tm="0">
                                          <p:val>
                                            <p:strVal val="1+#ppt_w/2"/>
                                          </p:val>
                                        </p:tav>
                                        <p:tav tm="100000">
                                          <p:val>
                                            <p:strVal val="#ppt_x"/>
                                          </p:val>
                                        </p:tav>
                                      </p:tavLst>
                                    </p:anim>
                                    <p:anim calcmode="lin" valueType="num">
                                      <p:cBhvr additive="base">
                                        <p:cTn id="31" dur="500" fill="hold"/>
                                        <p:tgtEl>
                                          <p:spTgt spid="440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rbrake.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44037"/>
                                        </p:tgtEl>
                                        <p:attrNameLst>
                                          <p:attrName>style.visibility</p:attrName>
                                        </p:attrNameLst>
                                      </p:cBhvr>
                                      <p:to>
                                        <p:strVal val="visible"/>
                                      </p:to>
                                    </p:set>
                                    <p:anim calcmode="lin" valueType="num">
                                      <p:cBhvr additive="base">
                                        <p:cTn id="36" dur="500" fill="hold"/>
                                        <p:tgtEl>
                                          <p:spTgt spid="44037"/>
                                        </p:tgtEl>
                                        <p:attrNameLst>
                                          <p:attrName>ppt_x</p:attrName>
                                        </p:attrNameLst>
                                      </p:cBhvr>
                                      <p:tavLst>
                                        <p:tav tm="0">
                                          <p:val>
                                            <p:strVal val="1+#ppt_w/2"/>
                                          </p:val>
                                        </p:tav>
                                        <p:tav tm="100000">
                                          <p:val>
                                            <p:strVal val="#ppt_x"/>
                                          </p:val>
                                        </p:tav>
                                      </p:tavLst>
                                    </p:anim>
                                    <p:anim calcmode="lin" valueType="num">
                                      <p:cBhvr additive="base">
                                        <p:cTn id="37" dur="500" fill="hold"/>
                                        <p:tgtEl>
                                          <p:spTgt spid="440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rbrake.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44038"/>
                                        </p:tgtEl>
                                        <p:attrNameLst>
                                          <p:attrName>style.visibility</p:attrName>
                                        </p:attrNameLst>
                                      </p:cBhvr>
                                      <p:to>
                                        <p:strVal val="visible"/>
                                      </p:to>
                                    </p:set>
                                    <p:anim calcmode="lin" valueType="num">
                                      <p:cBhvr additive="base">
                                        <p:cTn id="42" dur="500" fill="hold"/>
                                        <p:tgtEl>
                                          <p:spTgt spid="44038"/>
                                        </p:tgtEl>
                                        <p:attrNameLst>
                                          <p:attrName>ppt_x</p:attrName>
                                        </p:attrNameLst>
                                      </p:cBhvr>
                                      <p:tavLst>
                                        <p:tav tm="0">
                                          <p:val>
                                            <p:strVal val="1+#ppt_w/2"/>
                                          </p:val>
                                        </p:tav>
                                        <p:tav tm="100000">
                                          <p:val>
                                            <p:strVal val="#ppt_x"/>
                                          </p:val>
                                        </p:tav>
                                      </p:tavLst>
                                    </p:anim>
                                    <p:anim calcmode="lin" valueType="num">
                                      <p:cBhvr additive="base">
                                        <p:cTn id="43" dur="500" fill="hold"/>
                                        <p:tgtEl>
                                          <p:spTgt spid="440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carbrake.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1+#ppt_w/2"/>
                                          </p:val>
                                        </p:tav>
                                        <p:tav tm="100000">
                                          <p:val>
                                            <p:strVal val="#ppt_x"/>
                                          </p:val>
                                        </p:tav>
                                      </p:tavLst>
                                    </p:anim>
                                    <p:anim calcmode="lin" valueType="num">
                                      <p:cBhvr additive="base">
                                        <p:cTn id="49"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carbrake.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44040"/>
                                        </p:tgtEl>
                                        <p:attrNameLst>
                                          <p:attrName>style.visibility</p:attrName>
                                        </p:attrNameLst>
                                      </p:cBhvr>
                                      <p:to>
                                        <p:strVal val="visible"/>
                                      </p:to>
                                    </p:set>
                                    <p:anim calcmode="lin" valueType="num">
                                      <p:cBhvr additive="base">
                                        <p:cTn id="54" dur="500" fill="hold"/>
                                        <p:tgtEl>
                                          <p:spTgt spid="44040"/>
                                        </p:tgtEl>
                                        <p:attrNameLst>
                                          <p:attrName>ppt_x</p:attrName>
                                        </p:attrNameLst>
                                      </p:cBhvr>
                                      <p:tavLst>
                                        <p:tav tm="0">
                                          <p:val>
                                            <p:strVal val="1+#ppt_w/2"/>
                                          </p:val>
                                        </p:tav>
                                        <p:tav tm="100000">
                                          <p:val>
                                            <p:strVal val="#ppt_x"/>
                                          </p:val>
                                        </p:tav>
                                      </p:tavLst>
                                    </p:anim>
                                    <p:anim calcmode="lin" valueType="num">
                                      <p:cBhvr additive="base">
                                        <p:cTn id="55" dur="500" fill="hold"/>
                                        <p:tgtEl>
                                          <p:spTgt spid="440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carbrake.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44041"/>
                                        </p:tgtEl>
                                        <p:attrNameLst>
                                          <p:attrName>style.visibility</p:attrName>
                                        </p:attrNameLst>
                                      </p:cBhvr>
                                      <p:to>
                                        <p:strVal val="visible"/>
                                      </p:to>
                                    </p:set>
                                    <p:anim calcmode="lin" valueType="num">
                                      <p:cBhvr additive="base">
                                        <p:cTn id="60" dur="500" fill="hold"/>
                                        <p:tgtEl>
                                          <p:spTgt spid="44041"/>
                                        </p:tgtEl>
                                        <p:attrNameLst>
                                          <p:attrName>ppt_x</p:attrName>
                                        </p:attrNameLst>
                                      </p:cBhvr>
                                      <p:tavLst>
                                        <p:tav tm="0">
                                          <p:val>
                                            <p:strVal val="1+#ppt_w/2"/>
                                          </p:val>
                                        </p:tav>
                                        <p:tav tm="100000">
                                          <p:val>
                                            <p:strVal val="#ppt_x"/>
                                          </p:val>
                                        </p:tav>
                                      </p:tavLst>
                                    </p:anim>
                                    <p:anim calcmode="lin" valueType="num">
                                      <p:cBhvr additive="base">
                                        <p:cTn id="61" dur="500" fill="hold"/>
                                        <p:tgtEl>
                                          <p:spTgt spid="440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3" name="carbrake.wav"/>
                                        </p:tgtEl>
                                      </p:cMediaNode>
                                    </p:audio>
                                  </p:sub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blinds(horizontal)">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37" grpId="0" autoUpdateAnimBg="0"/>
      <p:bldP spid="44038" grpId="0" autoUpdateAnimBg="0"/>
      <p:bldP spid="44040" grpId="0" autoUpdateAnimBg="0"/>
      <p:bldP spid="44041" grpId="0" autoUpdateAnimBg="0"/>
      <p:bldP spid="11" grpId="0" animBg="1"/>
      <p:bldP spid="1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zh-CN" altLang="en-US">
                <a:ea typeface="宋体" pitchFamily="2" charset="-122"/>
              </a:rPr>
              <a:t>指针运算符</a:t>
            </a:r>
          </a:p>
        </p:txBody>
      </p:sp>
      <p:sp>
        <p:nvSpPr>
          <p:cNvPr id="43011" name="Rectangle 3"/>
          <p:cNvSpPr>
            <a:spLocks noGrp="1" noChangeArrowheads="1"/>
          </p:cNvSpPr>
          <p:nvPr>
            <p:ph idx="1"/>
          </p:nvPr>
        </p:nvSpPr>
        <p:spPr>
          <a:xfrm>
            <a:off x="710951" y="1214965"/>
            <a:ext cx="9022705" cy="4556125"/>
          </a:xfrm>
        </p:spPr>
        <p:txBody>
          <a:bodyPr/>
          <a:lstStyle/>
          <a:p>
            <a:r>
              <a:rPr lang="zh-CN" altLang="en-US" sz="2000" dirty="0">
                <a:ea typeface="宋体" pitchFamily="2" charset="-122"/>
              </a:rPr>
              <a:t>单目（取地址）运算符 </a:t>
            </a:r>
            <a:r>
              <a:rPr lang="en-US" altLang="zh-CN" sz="2000" dirty="0">
                <a:ea typeface="宋体" pitchFamily="2" charset="-122"/>
              </a:rPr>
              <a:t>&amp; </a:t>
            </a:r>
            <a:r>
              <a:rPr lang="zh-CN" altLang="en-US" sz="2000" dirty="0">
                <a:ea typeface="宋体" pitchFamily="2" charset="-122"/>
              </a:rPr>
              <a:t>：用来取变量或数组成员地址的运算符。</a:t>
            </a:r>
            <a:r>
              <a:rPr lang="zh-CN" altLang="en-US" sz="2000" b="0" dirty="0">
                <a:ea typeface="宋体" pitchFamily="2" charset="-122"/>
              </a:rPr>
              <a:t>（获得某个变量的指针的运算符）</a:t>
            </a:r>
            <a:endParaRPr lang="zh-CN" altLang="en-US" sz="2000" dirty="0">
              <a:ea typeface="宋体" pitchFamily="2" charset="-122"/>
            </a:endParaRPr>
          </a:p>
          <a:p>
            <a:r>
              <a:rPr lang="zh-CN" altLang="en-US" sz="2000" dirty="0">
                <a:ea typeface="宋体" pitchFamily="2" charset="-122"/>
              </a:rPr>
              <a:t>单目（间接引用，或递引用）运算符 * ：用来取某地址中内容的运算符。</a:t>
            </a:r>
            <a:r>
              <a:rPr lang="zh-CN" altLang="en-US" sz="2000" b="0" dirty="0">
                <a:ea typeface="宋体" pitchFamily="2" charset="-122"/>
              </a:rPr>
              <a:t>（获取指针所指对象的运算符）</a:t>
            </a:r>
            <a:endParaRPr lang="zh-CN" altLang="en-US" sz="2000" dirty="0">
              <a:ea typeface="宋体" pitchFamily="2" charset="-122"/>
            </a:endParaRPr>
          </a:p>
          <a:p>
            <a:pPr marL="458788" lvl="1" indent="-65088">
              <a:buNone/>
            </a:pPr>
            <a:r>
              <a:rPr lang="zh-CN" altLang="en-US" sz="1800" dirty="0">
                <a:ea typeface="宋体" pitchFamily="2" charset="-122"/>
              </a:rPr>
              <a:t>例如：</a:t>
            </a:r>
          </a:p>
          <a:p>
            <a:pPr marL="458788" lvl="1" indent="-65088">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 10, y=20, *pi;</a:t>
            </a:r>
          </a:p>
          <a:p>
            <a:pPr marL="458788" lvl="1" indent="-65088">
              <a:buNone/>
            </a:pPr>
            <a:r>
              <a:rPr lang="en-US" altLang="zh-CN" sz="1800" dirty="0">
                <a:ea typeface="宋体" pitchFamily="2" charset="-122"/>
              </a:rPr>
              <a:t>pi = &amp;</a:t>
            </a:r>
            <a:r>
              <a:rPr lang="en-US" altLang="zh-CN" sz="1800" dirty="0" err="1">
                <a:ea typeface="宋体" pitchFamily="2" charset="-122"/>
              </a:rPr>
              <a:t>i</a:t>
            </a:r>
            <a:r>
              <a:rPr lang="en-US" altLang="zh-CN" sz="1800" dirty="0">
                <a:ea typeface="宋体" pitchFamily="2" charset="-122"/>
              </a:rPr>
              <a:t>;  /*</a:t>
            </a:r>
            <a:r>
              <a:rPr lang="zh-CN" altLang="en-US" sz="1800" dirty="0">
                <a:ea typeface="宋体" pitchFamily="2" charset="-122"/>
              </a:rPr>
              <a:t>将变量</a:t>
            </a:r>
            <a:r>
              <a:rPr lang="en-US" altLang="zh-CN" sz="1800" dirty="0" err="1">
                <a:ea typeface="宋体" pitchFamily="2" charset="-122"/>
              </a:rPr>
              <a:t>i</a:t>
            </a:r>
            <a:r>
              <a:rPr lang="zh-CN" altLang="en-US" sz="1800" dirty="0">
                <a:ea typeface="宋体" pitchFamily="2" charset="-122"/>
              </a:rPr>
              <a:t>的地址赋给指针变量</a:t>
            </a:r>
            <a:r>
              <a:rPr lang="en-US" altLang="zh-CN" sz="1800" dirty="0">
                <a:ea typeface="宋体" pitchFamily="2" charset="-122"/>
              </a:rPr>
              <a:t>pi</a:t>
            </a:r>
            <a:r>
              <a:rPr lang="zh-CN" altLang="en-US" sz="1800" dirty="0">
                <a:ea typeface="宋体" pitchFamily="2" charset="-122"/>
              </a:rPr>
              <a:t>，称</a:t>
            </a:r>
            <a:r>
              <a:rPr lang="en-US" altLang="zh-CN" sz="1800" dirty="0">
                <a:ea typeface="宋体" pitchFamily="2" charset="-122"/>
              </a:rPr>
              <a:t>pi</a:t>
            </a:r>
            <a:r>
              <a:rPr lang="zh-CN" altLang="en-US" sz="1800" dirty="0">
                <a:ea typeface="宋体" pitchFamily="2" charset="-122"/>
              </a:rPr>
              <a:t>指向</a:t>
            </a:r>
            <a:r>
              <a:rPr lang="en-US" altLang="zh-CN" sz="1800" dirty="0" err="1">
                <a:ea typeface="宋体" pitchFamily="2" charset="-122"/>
              </a:rPr>
              <a:t>i</a:t>
            </a:r>
            <a:r>
              <a:rPr lang="en-US" altLang="zh-CN" sz="1800" dirty="0">
                <a:ea typeface="宋体" pitchFamily="2" charset="-122"/>
              </a:rPr>
              <a:t>; */</a:t>
            </a:r>
          </a:p>
          <a:p>
            <a:pPr marL="458788" lvl="1" indent="-65088">
              <a:buNone/>
            </a:pPr>
            <a:r>
              <a:rPr lang="en-US" altLang="zh-CN" sz="1800" dirty="0">
                <a:ea typeface="宋体" pitchFamily="2" charset="-122"/>
              </a:rPr>
              <a:t>	y = *pi; /*</a:t>
            </a:r>
            <a:r>
              <a:rPr lang="zh-CN" altLang="en-US" sz="1800" dirty="0">
                <a:ea typeface="宋体" pitchFamily="2" charset="-122"/>
              </a:rPr>
              <a:t>取</a:t>
            </a:r>
            <a:r>
              <a:rPr lang="en-US" altLang="zh-CN" sz="1800" dirty="0">
                <a:ea typeface="宋体" pitchFamily="2" charset="-122"/>
              </a:rPr>
              <a:t>pi</a:t>
            </a:r>
            <a:r>
              <a:rPr lang="zh-CN" altLang="en-US" sz="1800" dirty="0">
                <a:ea typeface="宋体" pitchFamily="2" charset="-122"/>
              </a:rPr>
              <a:t>所指对象的值赋给</a:t>
            </a:r>
            <a:r>
              <a:rPr lang="en-US" altLang="zh-CN" sz="1800" dirty="0">
                <a:ea typeface="宋体" pitchFamily="2" charset="-122"/>
              </a:rPr>
              <a:t>y</a:t>
            </a:r>
            <a:r>
              <a:rPr lang="zh-CN" altLang="en-US" sz="1800" dirty="0">
                <a:ea typeface="宋体" pitchFamily="2" charset="-122"/>
              </a:rPr>
              <a:t>，即取</a:t>
            </a:r>
            <a:r>
              <a:rPr lang="en-US" altLang="zh-CN" sz="1800" dirty="0">
                <a:ea typeface="宋体" pitchFamily="2" charset="-122"/>
              </a:rPr>
              <a:t>pi</a:t>
            </a:r>
            <a:r>
              <a:rPr lang="zh-CN" altLang="en-US" sz="1800" dirty="0">
                <a:ea typeface="宋体" pitchFamily="2" charset="-122"/>
              </a:rPr>
              <a:t>中所存地址中的内容</a:t>
            </a:r>
            <a:r>
              <a:rPr lang="en-US" altLang="zh-CN" sz="1800" dirty="0">
                <a:ea typeface="宋体" pitchFamily="2" charset="-122"/>
              </a:rPr>
              <a:t>*/</a:t>
            </a:r>
          </a:p>
        </p:txBody>
      </p:sp>
      <p:sp>
        <p:nvSpPr>
          <p:cNvPr id="21506" name="页脚占位符 3"/>
          <p:cNvSpPr>
            <a:spLocks noGrp="1"/>
          </p:cNvSpPr>
          <p:nvPr>
            <p:ph type="ftr" sz="quarter" idx="11"/>
          </p:nvPr>
        </p:nvSpPr>
        <p:spPr>
          <a:xfrm>
            <a:off x="4667250" y="6381750"/>
            <a:ext cx="2895600" cy="476250"/>
          </a:xfrm>
          <a:noFill/>
        </p:spPr>
        <p:txBody>
          <a:bodyPr/>
          <a:lstStyle/>
          <a:p>
            <a:r>
              <a:rPr lang="en-US" altLang="zh-CN"/>
              <a:t>构造类型 – 数组和指针</a:t>
            </a:r>
          </a:p>
        </p:txBody>
      </p:sp>
      <p:sp>
        <p:nvSpPr>
          <p:cNvPr id="21507" name="灯片编号占位符 4"/>
          <p:cNvSpPr>
            <a:spLocks noGrp="1"/>
          </p:cNvSpPr>
          <p:nvPr>
            <p:ph type="sldNum" sz="quarter" idx="12"/>
          </p:nvPr>
        </p:nvSpPr>
        <p:spPr>
          <a:noFill/>
        </p:spPr>
        <p:txBody>
          <a:bodyPr/>
          <a:lstStyle/>
          <a:p>
            <a:fld id="{80CE2874-915A-4359-961A-02A9DF1AE8DB}" type="slidenum">
              <a:rPr lang="en-US" altLang="zh-CN" smtClean="0"/>
              <a:pPr/>
              <a:t>44</a:t>
            </a:fld>
            <a:endParaRPr lang="en-US" altLang="zh-CN"/>
          </a:p>
        </p:txBody>
      </p:sp>
      <p:grpSp>
        <p:nvGrpSpPr>
          <p:cNvPr id="4" name="组合 3">
            <a:extLst>
              <a:ext uri="{FF2B5EF4-FFF2-40B4-BE49-F238E27FC236}">
                <a16:creationId xmlns:a16="http://schemas.microsoft.com/office/drawing/2014/main" id="{E13F2316-9412-42DF-90D2-5675A5F4B30A}"/>
              </a:ext>
            </a:extLst>
          </p:cNvPr>
          <p:cNvGrpSpPr/>
          <p:nvPr/>
        </p:nvGrpSpPr>
        <p:grpSpPr>
          <a:xfrm>
            <a:off x="7231614" y="3493027"/>
            <a:ext cx="4227513" cy="3104035"/>
            <a:chOff x="6296025" y="3498850"/>
            <a:chExt cx="4227513" cy="3104035"/>
          </a:xfrm>
        </p:grpSpPr>
        <p:sp>
          <p:nvSpPr>
            <p:cNvPr id="214024" name="Text Box 8"/>
            <p:cNvSpPr txBox="1">
              <a:spLocks noChangeArrowheads="1"/>
            </p:cNvSpPr>
            <p:nvPr/>
          </p:nvSpPr>
          <p:spPr bwMode="auto">
            <a:xfrm>
              <a:off x="8734425" y="3548064"/>
              <a:ext cx="1447800" cy="461665"/>
            </a:xfrm>
            <a:prstGeom prst="rect">
              <a:avLst/>
            </a:prstGeom>
            <a:solidFill>
              <a:srgbClr val="0033CC"/>
            </a:solidFill>
            <a:ln w="28575" cap="sq">
              <a:solidFill>
                <a:schemeClr val="tx1"/>
              </a:solidFill>
              <a:miter lim="800000"/>
              <a:headEnd type="none" w="sm" len="sm"/>
              <a:tailEnd type="none" w="sm" len="sm"/>
            </a:ln>
          </p:spPr>
          <p:txBody>
            <a:bodyPr>
              <a:spAutoFit/>
            </a:bodyPr>
            <a:lstStyle/>
            <a:p>
              <a:pPr algn="ctr">
                <a:spcBef>
                  <a:spcPct val="50000"/>
                </a:spcBef>
              </a:pPr>
              <a:r>
                <a:rPr lang="en-US" altLang="zh-CN" sz="2400">
                  <a:solidFill>
                    <a:schemeClr val="bg1"/>
                  </a:solidFill>
                  <a:latin typeface="Times New Roman" pitchFamily="18" charset="0"/>
                </a:rPr>
                <a:t>10</a:t>
              </a:r>
            </a:p>
          </p:txBody>
        </p:sp>
        <p:sp>
          <p:nvSpPr>
            <p:cNvPr id="214025" name="Text Box 9"/>
            <p:cNvSpPr txBox="1">
              <a:spLocks noChangeArrowheads="1"/>
            </p:cNvSpPr>
            <p:nvPr/>
          </p:nvSpPr>
          <p:spPr bwMode="auto">
            <a:xfrm>
              <a:off x="6753225" y="4843464"/>
              <a:ext cx="1447800" cy="461665"/>
            </a:xfrm>
            <a:prstGeom prst="rect">
              <a:avLst/>
            </a:prstGeom>
            <a:solidFill>
              <a:srgbClr val="0033CC"/>
            </a:solidFill>
            <a:ln w="28575" cap="sq">
              <a:solidFill>
                <a:schemeClr val="tx1"/>
              </a:solidFill>
              <a:miter lim="800000"/>
              <a:headEnd type="none" w="sm" len="sm"/>
              <a:tailEnd type="none" w="sm" len="sm"/>
            </a:ln>
          </p:spPr>
          <p:txBody>
            <a:bodyPr>
              <a:spAutoFit/>
            </a:bodyPr>
            <a:lstStyle/>
            <a:p>
              <a:pPr>
                <a:spcBef>
                  <a:spcPct val="50000"/>
                </a:spcBef>
              </a:pPr>
              <a:endParaRPr lang="zh-CN" altLang="zh-CN" sz="2400">
                <a:solidFill>
                  <a:schemeClr val="bg1"/>
                </a:solidFill>
                <a:latin typeface="Times New Roman" pitchFamily="18" charset="0"/>
              </a:endParaRPr>
            </a:p>
          </p:txBody>
        </p:sp>
        <p:sp>
          <p:nvSpPr>
            <p:cNvPr id="214026" name="Text Box 10"/>
            <p:cNvSpPr txBox="1">
              <a:spLocks noChangeArrowheads="1"/>
            </p:cNvSpPr>
            <p:nvPr/>
          </p:nvSpPr>
          <p:spPr bwMode="auto">
            <a:xfrm>
              <a:off x="8672514" y="6067426"/>
              <a:ext cx="1527175" cy="535459"/>
            </a:xfrm>
            <a:prstGeom prst="rect">
              <a:avLst/>
            </a:prstGeom>
            <a:solidFill>
              <a:srgbClr val="0033CC"/>
            </a:solidFill>
            <a:ln w="28575" cap="sq">
              <a:solidFill>
                <a:schemeClr val="tx1"/>
              </a:solidFill>
              <a:miter lim="800000"/>
              <a:headEnd type="none" w="sm" len="sm"/>
              <a:tailEnd type="none" w="sm" len="sm"/>
            </a:ln>
          </p:spPr>
          <p:txBody>
            <a:bodyPr bIns="118800">
              <a:spAutoFit/>
            </a:bodyPr>
            <a:lstStyle/>
            <a:p>
              <a:pPr algn="ctr">
                <a:spcBef>
                  <a:spcPct val="50000"/>
                </a:spcBef>
              </a:pPr>
              <a:r>
                <a:rPr lang="en-US" altLang="zh-CN" sz="2400">
                  <a:solidFill>
                    <a:schemeClr val="bg1"/>
                  </a:solidFill>
                  <a:latin typeface="Times New Roman" pitchFamily="18" charset="0"/>
                </a:rPr>
                <a:t>20</a:t>
              </a:r>
            </a:p>
          </p:txBody>
        </p:sp>
        <p:sp>
          <p:nvSpPr>
            <p:cNvPr id="214027" name="Text Box 11"/>
            <p:cNvSpPr txBox="1">
              <a:spLocks noChangeArrowheads="1"/>
            </p:cNvSpPr>
            <p:nvPr/>
          </p:nvSpPr>
          <p:spPr bwMode="auto">
            <a:xfrm>
              <a:off x="7808913" y="3568700"/>
              <a:ext cx="9461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0x100</a:t>
              </a:r>
            </a:p>
          </p:txBody>
        </p:sp>
        <p:grpSp>
          <p:nvGrpSpPr>
            <p:cNvPr id="2" name="Group 12"/>
            <p:cNvGrpSpPr>
              <a:grpSpLocks/>
            </p:cNvGrpSpPr>
            <p:nvPr/>
          </p:nvGrpSpPr>
          <p:grpSpPr bwMode="auto">
            <a:xfrm>
              <a:off x="6837363" y="3929064"/>
              <a:ext cx="1725612" cy="1336675"/>
              <a:chOff x="2835" y="1584"/>
              <a:chExt cx="1087" cy="842"/>
            </a:xfrm>
          </p:grpSpPr>
          <p:sp>
            <p:nvSpPr>
              <p:cNvPr id="21523" name="Arc 13"/>
              <p:cNvSpPr>
                <a:spLocks/>
              </p:cNvSpPr>
              <p:nvPr/>
            </p:nvSpPr>
            <p:spPr bwMode="auto">
              <a:xfrm flipH="1">
                <a:off x="3250" y="1584"/>
                <a:ext cx="672" cy="720"/>
              </a:xfrm>
              <a:custGeom>
                <a:avLst/>
                <a:gdLst>
                  <a:gd name="T0" fmla="*/ 0 w 21473"/>
                  <a:gd name="T1" fmla="*/ 0 h 21600"/>
                  <a:gd name="T2" fmla="*/ 0 w 21473"/>
                  <a:gd name="T3" fmla="*/ 0 h 21600"/>
                  <a:gd name="T4" fmla="*/ 0 w 21473"/>
                  <a:gd name="T5" fmla="*/ 0 h 21600"/>
                  <a:gd name="T6" fmla="*/ 0 60000 65536"/>
                  <a:gd name="T7" fmla="*/ 0 60000 65536"/>
                  <a:gd name="T8" fmla="*/ 0 60000 65536"/>
                  <a:gd name="T9" fmla="*/ 0 w 21473"/>
                  <a:gd name="T10" fmla="*/ 0 h 21600"/>
                  <a:gd name="T11" fmla="*/ 21473 w 21473"/>
                  <a:gd name="T12" fmla="*/ 21600 h 21600"/>
                </a:gdLst>
                <a:ahLst/>
                <a:cxnLst>
                  <a:cxn ang="T6">
                    <a:pos x="T0" y="T1"/>
                  </a:cxn>
                  <a:cxn ang="T7">
                    <a:pos x="T2" y="T3"/>
                  </a:cxn>
                  <a:cxn ang="T8">
                    <a:pos x="T4" y="T5"/>
                  </a:cxn>
                </a:cxnLst>
                <a:rect l="T9" t="T10" r="T11" b="T12"/>
                <a:pathLst>
                  <a:path w="21473" h="21600" fill="none" extrusionOk="0">
                    <a:moveTo>
                      <a:pt x="-1" y="0"/>
                    </a:moveTo>
                    <a:cubicBezTo>
                      <a:pt x="11024" y="0"/>
                      <a:pt x="20279" y="8302"/>
                      <a:pt x="21473" y="19261"/>
                    </a:cubicBezTo>
                  </a:path>
                  <a:path w="21473" h="21600" stroke="0" extrusionOk="0">
                    <a:moveTo>
                      <a:pt x="-1" y="0"/>
                    </a:moveTo>
                    <a:cubicBezTo>
                      <a:pt x="11024" y="0"/>
                      <a:pt x="20279" y="8302"/>
                      <a:pt x="21473" y="19261"/>
                    </a:cubicBezTo>
                    <a:lnTo>
                      <a:pt x="0" y="21600"/>
                    </a:lnTo>
                    <a:close/>
                  </a:path>
                </a:pathLst>
              </a:custGeom>
              <a:noFill/>
              <a:ln w="38100" cap="sq">
                <a:solidFill>
                  <a:schemeClr val="accent1"/>
                </a:solidFill>
                <a:round/>
                <a:headEnd type="none" w="sm" len="sm"/>
                <a:tailEnd type="arrow" w="sm" len="sm"/>
              </a:ln>
            </p:spPr>
            <p:txBody>
              <a:bodyPr wrap="none" anchor="ctr"/>
              <a:lstStyle/>
              <a:p>
                <a:endParaRPr lang="zh-CN" altLang="en-US"/>
              </a:p>
            </p:txBody>
          </p:sp>
          <p:sp>
            <p:nvSpPr>
              <p:cNvPr id="21524" name="Text Box 14"/>
              <p:cNvSpPr txBox="1">
                <a:spLocks noChangeArrowheads="1"/>
              </p:cNvSpPr>
              <p:nvPr/>
            </p:nvSpPr>
            <p:spPr bwMode="auto">
              <a:xfrm>
                <a:off x="2856" y="2138"/>
                <a:ext cx="596" cy="288"/>
              </a:xfrm>
              <a:prstGeom prst="rect">
                <a:avLst/>
              </a:prstGeom>
              <a:noFill/>
              <a:ln w="12700" cap="sq">
                <a:noFill/>
                <a:miter lim="800000"/>
                <a:headEnd type="none" w="sm" len="sm"/>
                <a:tailEnd type="none" w="sm" len="sm"/>
              </a:ln>
            </p:spPr>
            <p:txBody>
              <a:bodyPr wrap="none">
                <a:spAutoFit/>
              </a:bodyPr>
              <a:lstStyle/>
              <a:p>
                <a:r>
                  <a:rPr lang="en-US" altLang="zh-CN" sz="2400">
                    <a:solidFill>
                      <a:schemeClr val="bg1"/>
                    </a:solidFill>
                    <a:latin typeface="Times New Roman" pitchFamily="18" charset="0"/>
                  </a:rPr>
                  <a:t>0x100</a:t>
                </a:r>
              </a:p>
            </p:txBody>
          </p:sp>
          <p:sp>
            <p:nvSpPr>
              <p:cNvPr id="21525" name="Text Box 15"/>
              <p:cNvSpPr txBox="1">
                <a:spLocks noChangeArrowheads="1"/>
              </p:cNvSpPr>
              <p:nvPr/>
            </p:nvSpPr>
            <p:spPr bwMode="auto">
              <a:xfrm>
                <a:off x="2835" y="1730"/>
                <a:ext cx="598" cy="288"/>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pi=&amp;i</a:t>
                </a:r>
              </a:p>
            </p:txBody>
          </p:sp>
        </p:grpSp>
        <p:sp>
          <p:nvSpPr>
            <p:cNvPr id="214032" name="Text Box 16"/>
            <p:cNvSpPr txBox="1">
              <a:spLocks noChangeArrowheads="1"/>
            </p:cNvSpPr>
            <p:nvPr/>
          </p:nvSpPr>
          <p:spPr bwMode="auto">
            <a:xfrm>
              <a:off x="6296025" y="4870450"/>
              <a:ext cx="4381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pi</a:t>
              </a:r>
            </a:p>
          </p:txBody>
        </p:sp>
        <p:sp>
          <p:nvSpPr>
            <p:cNvPr id="214033" name="Text Box 17"/>
            <p:cNvSpPr txBox="1">
              <a:spLocks noChangeArrowheads="1"/>
            </p:cNvSpPr>
            <p:nvPr/>
          </p:nvSpPr>
          <p:spPr bwMode="auto">
            <a:xfrm>
              <a:off x="8201025" y="6089650"/>
              <a:ext cx="3365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y</a:t>
              </a:r>
            </a:p>
          </p:txBody>
        </p:sp>
        <p:sp>
          <p:nvSpPr>
            <p:cNvPr id="214034" name="Arc 18"/>
            <p:cNvSpPr>
              <a:spLocks/>
            </p:cNvSpPr>
            <p:nvPr/>
          </p:nvSpPr>
          <p:spPr bwMode="auto">
            <a:xfrm flipH="1">
              <a:off x="7896225" y="4005263"/>
              <a:ext cx="1066800" cy="914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sq">
              <a:solidFill>
                <a:srgbClr val="FF99CC"/>
              </a:solidFill>
              <a:round/>
              <a:headEnd type="arrow" w="sm" len="sm"/>
              <a:tailEnd type="none" w="sm" len="sm"/>
            </a:ln>
          </p:spPr>
          <p:txBody>
            <a:bodyPr wrap="none" anchor="ctr"/>
            <a:lstStyle/>
            <a:p>
              <a:endParaRPr lang="zh-CN" altLang="en-US"/>
            </a:p>
          </p:txBody>
        </p:sp>
        <p:grpSp>
          <p:nvGrpSpPr>
            <p:cNvPr id="3" name="Group 19"/>
            <p:cNvGrpSpPr>
              <a:grpSpLocks/>
            </p:cNvGrpSpPr>
            <p:nvPr/>
          </p:nvGrpSpPr>
          <p:grpSpPr bwMode="auto">
            <a:xfrm>
              <a:off x="8870950" y="3929063"/>
              <a:ext cx="846138" cy="2667000"/>
              <a:chOff x="4116" y="1584"/>
              <a:chExt cx="533" cy="1680"/>
            </a:xfrm>
          </p:grpSpPr>
          <p:sp>
            <p:nvSpPr>
              <p:cNvPr id="21521" name="Line 20"/>
              <p:cNvSpPr>
                <a:spLocks noChangeShapeType="1"/>
              </p:cNvSpPr>
              <p:nvPr/>
            </p:nvSpPr>
            <p:spPr bwMode="auto">
              <a:xfrm flipH="1">
                <a:off x="4462" y="1584"/>
                <a:ext cx="96" cy="1392"/>
              </a:xfrm>
              <a:prstGeom prst="line">
                <a:avLst/>
              </a:prstGeom>
              <a:noFill/>
              <a:ln w="38100" cap="sq">
                <a:solidFill>
                  <a:srgbClr val="FF99CC"/>
                </a:solidFill>
                <a:round/>
                <a:headEnd type="none" w="sm" len="sm"/>
                <a:tailEnd type="arrow" w="sm" len="sm"/>
              </a:ln>
            </p:spPr>
            <p:txBody>
              <a:bodyPr/>
              <a:lstStyle/>
              <a:p>
                <a:endParaRPr lang="zh-CN" altLang="en-US"/>
              </a:p>
            </p:txBody>
          </p:sp>
          <p:sp>
            <p:nvSpPr>
              <p:cNvPr id="21522" name="Text Box 21"/>
              <p:cNvSpPr txBox="1">
                <a:spLocks noChangeArrowheads="1"/>
              </p:cNvSpPr>
              <p:nvPr/>
            </p:nvSpPr>
            <p:spPr bwMode="auto">
              <a:xfrm>
                <a:off x="4116" y="2976"/>
                <a:ext cx="533" cy="288"/>
              </a:xfrm>
              <a:prstGeom prst="rect">
                <a:avLst/>
              </a:prstGeom>
              <a:solidFill>
                <a:srgbClr val="0033CC"/>
              </a:solidFill>
              <a:ln w="12700" cap="sq">
                <a:noFill/>
                <a:miter lim="800000"/>
                <a:headEnd type="none" w="sm" len="sm"/>
                <a:tailEnd type="none" w="sm" len="sm"/>
              </a:ln>
            </p:spPr>
            <p:txBody>
              <a:bodyPr>
                <a:spAutoFit/>
              </a:bodyPr>
              <a:lstStyle/>
              <a:p>
                <a:pPr algn="ctr"/>
                <a:r>
                  <a:rPr lang="en-US" altLang="zh-CN" sz="2400">
                    <a:solidFill>
                      <a:schemeClr val="bg1"/>
                    </a:solidFill>
                    <a:latin typeface="Times New Roman" pitchFamily="18" charset="0"/>
                  </a:rPr>
                  <a:t>10</a:t>
                </a:r>
              </a:p>
            </p:txBody>
          </p:sp>
        </p:grpSp>
        <p:sp>
          <p:nvSpPr>
            <p:cNvPr id="20498" name="Text Box 24"/>
            <p:cNvSpPr txBox="1">
              <a:spLocks noChangeArrowheads="1"/>
            </p:cNvSpPr>
            <p:nvPr/>
          </p:nvSpPr>
          <p:spPr bwMode="auto">
            <a:xfrm>
              <a:off x="7167564" y="5572125"/>
              <a:ext cx="915987"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y=*pi</a:t>
              </a:r>
            </a:p>
          </p:txBody>
        </p:sp>
        <p:sp>
          <p:nvSpPr>
            <p:cNvPr id="214041" name="Text Box 25"/>
            <p:cNvSpPr txBox="1">
              <a:spLocks noChangeArrowheads="1"/>
            </p:cNvSpPr>
            <p:nvPr/>
          </p:nvSpPr>
          <p:spPr bwMode="auto">
            <a:xfrm>
              <a:off x="10255250" y="3498850"/>
              <a:ext cx="268288"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i</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7" dur="500"/>
                                        <p:tgtEl>
                                          <p:spTgt spid="43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22" dur="500"/>
                                        <p:tgtEl>
                                          <p:spTgt spid="430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7" dur="500"/>
                                        <p:tgtEl>
                                          <p:spTgt spid="430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011">
                                            <p:txEl>
                                              <p:pRg st="5" end="5"/>
                                            </p:txEl>
                                          </p:spTgt>
                                        </p:tgtEl>
                                        <p:attrNameLst>
                                          <p:attrName>style.visibility</p:attrName>
                                        </p:attrNameLst>
                                      </p:cBhvr>
                                      <p:to>
                                        <p:strVal val="visible"/>
                                      </p:to>
                                    </p:set>
                                    <p:animEffect transition="in" filter="blinds(horizontal)">
                                      <p:cBhvr>
                                        <p:cTn id="32" dur="5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zh-CN" altLang="en-US">
                <a:solidFill>
                  <a:schemeClr val="tx1"/>
                </a:solidFill>
                <a:ea typeface="宋体" pitchFamily="2" charset="-122"/>
              </a:rPr>
              <a:t>指针和地址（续）</a:t>
            </a:r>
          </a:p>
        </p:txBody>
      </p:sp>
      <p:sp>
        <p:nvSpPr>
          <p:cNvPr id="45059" name="Rectangle 3"/>
          <p:cNvSpPr>
            <a:spLocks noGrp="1" noChangeArrowheads="1"/>
          </p:cNvSpPr>
          <p:nvPr>
            <p:ph idx="1"/>
          </p:nvPr>
        </p:nvSpPr>
        <p:spPr/>
        <p:txBody>
          <a:bodyPr/>
          <a:lstStyle/>
          <a:p>
            <a:pPr marL="0" indent="0">
              <a:buNone/>
            </a:pPr>
            <a:r>
              <a:rPr lang="zh-CN" altLang="en-US" b="0" dirty="0">
                <a:ea typeface="宋体" pitchFamily="2" charset="-122"/>
              </a:rPr>
              <a:t>若定义：</a:t>
            </a:r>
          </a:p>
          <a:p>
            <a:pPr lvl="1">
              <a:buFont typeface="Wingdings" pitchFamily="2" charset="2"/>
              <a:buNone/>
            </a:pPr>
            <a:r>
              <a:rPr lang="en-US" altLang="zh-CN" dirty="0">
                <a:ea typeface="宋体" pitchFamily="2" charset="-122"/>
              </a:rPr>
              <a:t>int x = 100, y;</a:t>
            </a:r>
          </a:p>
          <a:p>
            <a:pPr lvl="1">
              <a:buFont typeface="Wingdings" pitchFamily="2" charset="2"/>
              <a:buNone/>
            </a:pPr>
            <a:r>
              <a:rPr lang="en-US" altLang="zh-CN" dirty="0">
                <a:ea typeface="宋体" pitchFamily="2" charset="-122"/>
              </a:rPr>
              <a:t>int *px;</a:t>
            </a:r>
          </a:p>
          <a:p>
            <a:pPr marL="0" indent="0">
              <a:buNone/>
            </a:pPr>
            <a:r>
              <a:rPr lang="zh-CN" altLang="en-US" b="0" dirty="0">
                <a:ea typeface="宋体" pitchFamily="2" charset="-122"/>
              </a:rPr>
              <a:t>则当：</a:t>
            </a:r>
          </a:p>
          <a:p>
            <a:pPr lvl="1">
              <a:buFont typeface="Wingdings" pitchFamily="2" charset="2"/>
              <a:buNone/>
            </a:pPr>
            <a:r>
              <a:rPr lang="en-US" altLang="zh-CN" dirty="0">
                <a:ea typeface="宋体" pitchFamily="2" charset="-122"/>
              </a:rPr>
              <a:t>px = &amp;x;</a:t>
            </a:r>
          </a:p>
          <a:p>
            <a:pPr marL="0" indent="0">
              <a:buNone/>
            </a:pPr>
            <a:r>
              <a:rPr lang="zh-CN" altLang="en-US" b="0" dirty="0">
                <a:ea typeface="宋体" pitchFamily="2" charset="-122"/>
              </a:rPr>
              <a:t>则</a:t>
            </a:r>
            <a:r>
              <a:rPr lang="en-US" altLang="zh-CN" b="0" dirty="0">
                <a:ea typeface="宋体" pitchFamily="2" charset="-122"/>
              </a:rPr>
              <a:t>px</a:t>
            </a:r>
            <a:r>
              <a:rPr lang="zh-CN" altLang="en-US" b="0" dirty="0">
                <a:ea typeface="宋体" pitchFamily="2" charset="-122"/>
              </a:rPr>
              <a:t>指向具体对象</a:t>
            </a:r>
            <a:r>
              <a:rPr lang="en-US" altLang="zh-CN" b="0" dirty="0">
                <a:ea typeface="宋体" pitchFamily="2" charset="-122"/>
              </a:rPr>
              <a:t>x</a:t>
            </a:r>
            <a:r>
              <a:rPr lang="zh-CN" altLang="en-US" b="0" dirty="0">
                <a:ea typeface="宋体" pitchFamily="2" charset="-122"/>
              </a:rPr>
              <a:t>，*</a:t>
            </a:r>
            <a:r>
              <a:rPr lang="en-US" altLang="zh-CN" b="0" dirty="0">
                <a:ea typeface="宋体" pitchFamily="2" charset="-122"/>
              </a:rPr>
              <a:t>px</a:t>
            </a:r>
            <a:r>
              <a:rPr lang="zh-CN" altLang="en-US" b="0" dirty="0">
                <a:ea typeface="宋体" pitchFamily="2" charset="-122"/>
              </a:rPr>
              <a:t>则为</a:t>
            </a:r>
            <a:r>
              <a:rPr lang="en-US" altLang="zh-CN" b="0" dirty="0">
                <a:ea typeface="宋体" pitchFamily="2" charset="-122"/>
              </a:rPr>
              <a:t>px</a:t>
            </a:r>
            <a:r>
              <a:rPr lang="zh-CN" altLang="en-US" b="0" dirty="0">
                <a:ea typeface="宋体" pitchFamily="2" charset="-122"/>
              </a:rPr>
              <a:t>所指对象</a:t>
            </a:r>
            <a:r>
              <a:rPr lang="en-US" altLang="zh-CN" b="0" dirty="0">
                <a:ea typeface="宋体" pitchFamily="2" charset="-122"/>
              </a:rPr>
              <a:t>x</a:t>
            </a:r>
            <a:r>
              <a:rPr lang="zh-CN" altLang="en-US" b="0" dirty="0">
                <a:ea typeface="宋体" pitchFamily="2" charset="-122"/>
              </a:rPr>
              <a:t>的值，即</a:t>
            </a:r>
            <a:r>
              <a:rPr lang="en-US" altLang="zh-CN" b="0" dirty="0">
                <a:ea typeface="宋体" pitchFamily="2" charset="-122"/>
              </a:rPr>
              <a:t>100</a:t>
            </a:r>
            <a:r>
              <a:rPr lang="zh-CN" altLang="en-US" b="0" dirty="0">
                <a:ea typeface="宋体" pitchFamily="2" charset="-122"/>
              </a:rPr>
              <a:t>，以后凡是对</a:t>
            </a:r>
            <a:r>
              <a:rPr lang="en-US" altLang="zh-CN" b="0" dirty="0">
                <a:ea typeface="宋体" pitchFamily="2" charset="-122"/>
              </a:rPr>
              <a:t>x</a:t>
            </a:r>
            <a:r>
              <a:rPr lang="zh-CN" altLang="en-US" b="0" dirty="0">
                <a:ea typeface="宋体" pitchFamily="2" charset="-122"/>
              </a:rPr>
              <a:t>的引用，都可用*</a:t>
            </a:r>
            <a:r>
              <a:rPr lang="en-US" altLang="zh-CN" b="0" dirty="0">
                <a:ea typeface="宋体" pitchFamily="2" charset="-122"/>
              </a:rPr>
              <a:t>px</a:t>
            </a:r>
            <a:r>
              <a:rPr lang="zh-CN" altLang="en-US" b="0" dirty="0">
                <a:ea typeface="宋体" pitchFamily="2" charset="-122"/>
              </a:rPr>
              <a:t>来代替，如：</a:t>
            </a:r>
          </a:p>
          <a:p>
            <a:pPr lvl="1">
              <a:buFont typeface="Wingdings" pitchFamily="2" charset="2"/>
              <a:buNone/>
            </a:pPr>
            <a:r>
              <a:rPr lang="en-US" altLang="zh-CN" dirty="0">
                <a:ea typeface="宋体" pitchFamily="2" charset="-122"/>
              </a:rPr>
              <a:t>y = *px;</a:t>
            </a:r>
          </a:p>
        </p:txBody>
      </p:sp>
      <p:sp>
        <p:nvSpPr>
          <p:cNvPr id="22530" name="页脚占位符 3"/>
          <p:cNvSpPr>
            <a:spLocks noGrp="1"/>
          </p:cNvSpPr>
          <p:nvPr>
            <p:ph type="ftr" sz="quarter" idx="11"/>
          </p:nvPr>
        </p:nvSpPr>
        <p:spPr>
          <a:noFill/>
        </p:spPr>
        <p:txBody>
          <a:bodyPr/>
          <a:lstStyle/>
          <a:p>
            <a:r>
              <a:rPr lang="en-US" altLang="zh-CN"/>
              <a:t>构造类型 – 数组和指针</a:t>
            </a:r>
          </a:p>
        </p:txBody>
      </p:sp>
      <p:sp>
        <p:nvSpPr>
          <p:cNvPr id="22531" name="灯片编号占位符 4"/>
          <p:cNvSpPr>
            <a:spLocks noGrp="1"/>
          </p:cNvSpPr>
          <p:nvPr>
            <p:ph type="sldNum" sz="quarter" idx="12"/>
          </p:nvPr>
        </p:nvSpPr>
        <p:spPr>
          <a:noFill/>
        </p:spPr>
        <p:txBody>
          <a:bodyPr/>
          <a:lstStyle/>
          <a:p>
            <a:fld id="{336DBD76-8603-4E95-8A63-EEA5B1E39A70}" type="slidenum">
              <a:rPr lang="en-US" altLang="zh-CN" smtClean="0"/>
              <a:pPr/>
              <a:t>45</a:t>
            </a:fld>
            <a:endParaRPr lang="en-US" altLang="zh-CN"/>
          </a:p>
        </p:txBody>
      </p:sp>
      <p:sp>
        <p:nvSpPr>
          <p:cNvPr id="214023" name="AutoShape 7"/>
          <p:cNvSpPr>
            <a:spLocks noChangeArrowheads="1"/>
          </p:cNvSpPr>
          <p:nvPr/>
        </p:nvSpPr>
        <p:spPr bwMode="auto">
          <a:xfrm>
            <a:off x="4511675" y="5229226"/>
            <a:ext cx="2736850" cy="1439863"/>
          </a:xfrm>
          <a:prstGeom prst="cloudCallout">
            <a:avLst>
              <a:gd name="adj1" fmla="val -70824"/>
              <a:gd name="adj2" fmla="val -41398"/>
            </a:avLst>
          </a:prstGeom>
          <a:solidFill>
            <a:srgbClr val="0033CC"/>
          </a:solidFill>
          <a:ln w="9525">
            <a:noFill/>
            <a:round/>
            <a:headEnd type="none" w="sm" len="sm"/>
            <a:tailEnd type="none" w="sm" len="sm"/>
          </a:ln>
        </p:spPr>
        <p:txBody>
          <a:bodyPr anchor="ctr"/>
          <a:lstStyle/>
          <a:p>
            <a:pPr algn="ctr"/>
            <a:r>
              <a:rPr lang="zh-CN" altLang="en-US" sz="2400">
                <a:solidFill>
                  <a:schemeClr val="bg1"/>
                </a:solidFill>
                <a:latin typeface="Times New Roman" pitchFamily="18" charset="0"/>
              </a:rPr>
              <a:t>取</a:t>
            </a:r>
            <a:r>
              <a:rPr lang="en-US" altLang="zh-CN" sz="2400">
                <a:solidFill>
                  <a:schemeClr val="bg1"/>
                </a:solidFill>
                <a:latin typeface="Times New Roman" pitchFamily="18" charset="0"/>
              </a:rPr>
              <a:t>px</a:t>
            </a:r>
            <a:r>
              <a:rPr lang="zh-CN" altLang="en-US" sz="2400">
                <a:solidFill>
                  <a:schemeClr val="bg1"/>
                </a:solidFill>
                <a:latin typeface="Times New Roman" pitchFamily="18" charset="0"/>
              </a:rPr>
              <a:t>所指对象的值</a:t>
            </a:r>
          </a:p>
        </p:txBody>
      </p:sp>
      <p:grpSp>
        <p:nvGrpSpPr>
          <p:cNvPr id="2" name="Group 5"/>
          <p:cNvGrpSpPr>
            <a:grpSpLocks/>
          </p:cNvGrpSpPr>
          <p:nvPr/>
        </p:nvGrpSpPr>
        <p:grpSpPr bwMode="auto">
          <a:xfrm>
            <a:off x="7607301" y="2392416"/>
            <a:ext cx="2036763" cy="582613"/>
            <a:chOff x="2958" y="1389"/>
            <a:chExt cx="1283" cy="367"/>
          </a:xfrm>
        </p:grpSpPr>
        <p:sp>
          <p:nvSpPr>
            <p:cNvPr id="22541" name="Text Box 6"/>
            <p:cNvSpPr txBox="1">
              <a:spLocks noChangeArrowheads="1"/>
            </p:cNvSpPr>
            <p:nvPr/>
          </p:nvSpPr>
          <p:spPr bwMode="auto">
            <a:xfrm>
              <a:off x="3379" y="1570"/>
              <a:ext cx="862" cy="179"/>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ltLang="zh-CN" sz="1200"/>
                <a:t>100</a:t>
              </a:r>
            </a:p>
          </p:txBody>
        </p:sp>
        <p:sp>
          <p:nvSpPr>
            <p:cNvPr id="22542" name="Text Box 7"/>
            <p:cNvSpPr txBox="1">
              <a:spLocks noChangeArrowheads="1"/>
            </p:cNvSpPr>
            <p:nvPr/>
          </p:nvSpPr>
          <p:spPr bwMode="auto">
            <a:xfrm>
              <a:off x="3379" y="1389"/>
              <a:ext cx="169" cy="173"/>
            </a:xfrm>
            <a:prstGeom prst="rect">
              <a:avLst/>
            </a:prstGeom>
            <a:noFill/>
            <a:ln w="9525">
              <a:noFill/>
              <a:miter lim="800000"/>
              <a:headEnd/>
              <a:tailEnd/>
            </a:ln>
          </p:spPr>
          <p:txBody>
            <a:bodyPr wrap="none">
              <a:spAutoFit/>
            </a:bodyPr>
            <a:lstStyle/>
            <a:p>
              <a:r>
                <a:rPr lang="en-US" altLang="zh-CN" sz="1200"/>
                <a:t>x</a:t>
              </a:r>
            </a:p>
          </p:txBody>
        </p:sp>
        <p:sp>
          <p:nvSpPr>
            <p:cNvPr id="22543" name="Text Box 8"/>
            <p:cNvSpPr txBox="1">
              <a:spLocks noChangeArrowheads="1"/>
            </p:cNvSpPr>
            <p:nvPr/>
          </p:nvSpPr>
          <p:spPr bwMode="auto">
            <a:xfrm>
              <a:off x="2958" y="1583"/>
              <a:ext cx="434" cy="173"/>
            </a:xfrm>
            <a:prstGeom prst="rect">
              <a:avLst/>
            </a:prstGeom>
            <a:noFill/>
            <a:ln w="9525">
              <a:noFill/>
              <a:miter lim="800000"/>
              <a:headEnd/>
              <a:tailEnd/>
            </a:ln>
          </p:spPr>
          <p:txBody>
            <a:bodyPr wrap="none">
              <a:spAutoFit/>
            </a:bodyPr>
            <a:lstStyle/>
            <a:p>
              <a:r>
                <a:rPr lang="en-US" altLang="zh-CN" sz="1200"/>
                <a:t>0x1000</a:t>
              </a:r>
            </a:p>
          </p:txBody>
        </p:sp>
      </p:grpSp>
      <p:grpSp>
        <p:nvGrpSpPr>
          <p:cNvPr id="3" name="Group 9"/>
          <p:cNvGrpSpPr>
            <a:grpSpLocks/>
          </p:cNvGrpSpPr>
          <p:nvPr/>
        </p:nvGrpSpPr>
        <p:grpSpPr bwMode="auto">
          <a:xfrm>
            <a:off x="6383339" y="1312915"/>
            <a:ext cx="1316037" cy="623888"/>
            <a:chOff x="3049" y="903"/>
            <a:chExt cx="829" cy="393"/>
          </a:xfrm>
        </p:grpSpPr>
        <p:sp>
          <p:nvSpPr>
            <p:cNvPr id="22539" name="Text Box 10"/>
            <p:cNvSpPr txBox="1">
              <a:spLocks noChangeArrowheads="1"/>
            </p:cNvSpPr>
            <p:nvPr/>
          </p:nvSpPr>
          <p:spPr bwMode="auto">
            <a:xfrm>
              <a:off x="3107" y="1117"/>
              <a:ext cx="771" cy="179"/>
            </a:xfrm>
            <a:prstGeom prst="rect">
              <a:avLst/>
            </a:prstGeom>
            <a:solidFill>
              <a:schemeClr val="accent1"/>
            </a:solidFill>
            <a:ln w="9525">
              <a:solidFill>
                <a:schemeClr val="tx1"/>
              </a:solidFill>
              <a:miter lim="800000"/>
              <a:headEnd/>
              <a:tailEnd/>
            </a:ln>
          </p:spPr>
          <p:txBody>
            <a:bodyPr>
              <a:spAutoFit/>
            </a:bodyPr>
            <a:lstStyle/>
            <a:p>
              <a:pPr>
                <a:spcBef>
                  <a:spcPct val="50000"/>
                </a:spcBef>
              </a:pPr>
              <a:endParaRPr lang="zh-CN" altLang="zh-CN" sz="1200"/>
            </a:p>
          </p:txBody>
        </p:sp>
        <p:sp>
          <p:nvSpPr>
            <p:cNvPr id="22540" name="Text Box 11"/>
            <p:cNvSpPr txBox="1">
              <a:spLocks noChangeArrowheads="1"/>
            </p:cNvSpPr>
            <p:nvPr/>
          </p:nvSpPr>
          <p:spPr bwMode="auto">
            <a:xfrm>
              <a:off x="3049" y="903"/>
              <a:ext cx="228" cy="173"/>
            </a:xfrm>
            <a:prstGeom prst="rect">
              <a:avLst/>
            </a:prstGeom>
            <a:noFill/>
            <a:ln w="9525">
              <a:noFill/>
              <a:miter lim="800000"/>
              <a:headEnd/>
              <a:tailEnd/>
            </a:ln>
          </p:spPr>
          <p:txBody>
            <a:bodyPr wrap="none">
              <a:spAutoFit/>
            </a:bodyPr>
            <a:lstStyle/>
            <a:p>
              <a:r>
                <a:rPr lang="en-US" altLang="zh-CN" sz="1200"/>
                <a:t>px</a:t>
              </a:r>
            </a:p>
          </p:txBody>
        </p:sp>
      </p:grpSp>
      <p:sp>
        <p:nvSpPr>
          <p:cNvPr id="45072" name="Text Box 16"/>
          <p:cNvSpPr txBox="1">
            <a:spLocks noChangeArrowheads="1"/>
          </p:cNvSpPr>
          <p:nvPr/>
        </p:nvSpPr>
        <p:spPr bwMode="auto">
          <a:xfrm>
            <a:off x="6527801" y="1673279"/>
            <a:ext cx="688975" cy="274637"/>
          </a:xfrm>
          <a:prstGeom prst="rect">
            <a:avLst/>
          </a:prstGeom>
          <a:noFill/>
          <a:ln w="9525">
            <a:noFill/>
            <a:miter lim="800000"/>
            <a:headEnd/>
            <a:tailEnd/>
          </a:ln>
        </p:spPr>
        <p:txBody>
          <a:bodyPr wrap="none">
            <a:spAutoFit/>
          </a:bodyPr>
          <a:lstStyle/>
          <a:p>
            <a:r>
              <a:rPr lang="en-US" altLang="zh-CN" sz="1200"/>
              <a:t>0x1000</a:t>
            </a:r>
          </a:p>
        </p:txBody>
      </p:sp>
      <p:sp>
        <p:nvSpPr>
          <p:cNvPr id="45073" name="Line 17"/>
          <p:cNvSpPr>
            <a:spLocks noChangeShapeType="1"/>
          </p:cNvSpPr>
          <p:nvPr/>
        </p:nvSpPr>
        <p:spPr bwMode="auto">
          <a:xfrm>
            <a:off x="7248525" y="1817740"/>
            <a:ext cx="935038" cy="935038"/>
          </a:xfrm>
          <a:prstGeom prst="line">
            <a:avLst/>
          </a:prstGeom>
          <a:noFill/>
          <a:ln w="19050">
            <a:solidFill>
              <a:schemeClr val="tx1"/>
            </a:solidFill>
            <a:round/>
            <a:headEnd/>
            <a:tailEnd type="triangle" w="med" len="med"/>
          </a:ln>
        </p:spPr>
        <p:txBody>
          <a:bodyPr wrap="none">
            <a:spAutoFit/>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0" dur="500"/>
                                        <p:tgtEl>
                                          <p:spTgt spid="450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3" dur="500"/>
                                        <p:tgtEl>
                                          <p:spTgt spid="450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8" dur="500"/>
                                        <p:tgtEl>
                                          <p:spTgt spid="45059">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31" dur="500"/>
                                        <p:tgtEl>
                                          <p:spTgt spid="4505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5072"/>
                                        </p:tgtEl>
                                        <p:attrNameLst>
                                          <p:attrName>style.visibility</p:attrName>
                                        </p:attrNameLst>
                                      </p:cBhvr>
                                      <p:to>
                                        <p:strVal val="visible"/>
                                      </p:to>
                                    </p:set>
                                    <p:anim calcmode="lin" valueType="num">
                                      <p:cBhvr additive="base">
                                        <p:cTn id="36" dur="500" fill="hold"/>
                                        <p:tgtEl>
                                          <p:spTgt spid="45072"/>
                                        </p:tgtEl>
                                        <p:attrNameLst>
                                          <p:attrName>ppt_x</p:attrName>
                                        </p:attrNameLst>
                                      </p:cBhvr>
                                      <p:tavLst>
                                        <p:tav tm="0">
                                          <p:val>
                                            <p:strVal val="#ppt_x"/>
                                          </p:val>
                                        </p:tav>
                                        <p:tav tm="100000">
                                          <p:val>
                                            <p:strVal val="#ppt_x"/>
                                          </p:val>
                                        </p:tav>
                                      </p:tavLst>
                                    </p:anim>
                                    <p:anim calcmode="lin" valueType="num">
                                      <p:cBhvr additive="base">
                                        <p:cTn id="37" dur="500" fill="hold"/>
                                        <p:tgtEl>
                                          <p:spTgt spid="4507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42" dur="500"/>
                                        <p:tgtEl>
                                          <p:spTgt spid="45059">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5059">
                                            <p:txEl>
                                              <p:pRg st="6" end="6"/>
                                            </p:txEl>
                                          </p:spTgt>
                                        </p:tgtEl>
                                        <p:attrNameLst>
                                          <p:attrName>style.visibility</p:attrName>
                                        </p:attrNameLst>
                                      </p:cBhvr>
                                      <p:to>
                                        <p:strVal val="visible"/>
                                      </p:to>
                                    </p:set>
                                    <p:animEffect transition="in" filter="blinds(horizontal)">
                                      <p:cBhvr>
                                        <p:cTn id="45" dur="500"/>
                                        <p:tgtEl>
                                          <p:spTgt spid="45059">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5073"/>
                                        </p:tgtEl>
                                        <p:attrNameLst>
                                          <p:attrName>style.visibility</p:attrName>
                                        </p:attrNameLst>
                                      </p:cBhvr>
                                      <p:to>
                                        <p:strVal val="visible"/>
                                      </p:to>
                                    </p:set>
                                    <p:anim calcmode="lin" valueType="num">
                                      <p:cBhvr additive="base">
                                        <p:cTn id="50" dur="500" fill="hold"/>
                                        <p:tgtEl>
                                          <p:spTgt spid="45073"/>
                                        </p:tgtEl>
                                        <p:attrNameLst>
                                          <p:attrName>ppt_x</p:attrName>
                                        </p:attrNameLst>
                                      </p:cBhvr>
                                      <p:tavLst>
                                        <p:tav tm="0">
                                          <p:val>
                                            <p:strVal val="#ppt_x"/>
                                          </p:val>
                                        </p:tav>
                                        <p:tav tm="100000">
                                          <p:val>
                                            <p:strVal val="#ppt_x"/>
                                          </p:val>
                                        </p:tav>
                                      </p:tavLst>
                                    </p:anim>
                                    <p:anim calcmode="lin" valueType="num">
                                      <p:cBhvr additive="base">
                                        <p:cTn id="51" dur="500" fill="hold"/>
                                        <p:tgtEl>
                                          <p:spTgt spid="4507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214023"/>
                                        </p:tgtEl>
                                        <p:attrNameLst>
                                          <p:attrName>style.visibility</p:attrName>
                                        </p:attrNameLst>
                                      </p:cBhvr>
                                      <p:to>
                                        <p:strVal val="visible"/>
                                      </p:to>
                                    </p:set>
                                    <p:animEffect transition="in" filter="strips(downLeft)">
                                      <p:cBhvr>
                                        <p:cTn id="56" dur="500"/>
                                        <p:tgtEl>
                                          <p:spTgt spid="21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3" grpId="0" animBg="1"/>
      <p:bldP spid="45072" grpId="0"/>
      <p:bldP spid="4507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zh-CN" altLang="en-US">
                <a:solidFill>
                  <a:schemeClr val="tx1"/>
                </a:solidFill>
                <a:ea typeface="宋体" pitchFamily="2" charset="-122"/>
              </a:rPr>
              <a:t>指针和地址（续）</a:t>
            </a:r>
          </a:p>
        </p:txBody>
      </p:sp>
      <p:sp>
        <p:nvSpPr>
          <p:cNvPr id="46083" name="Rectangle 3"/>
          <p:cNvSpPr>
            <a:spLocks noGrp="1" noChangeArrowheads="1"/>
          </p:cNvSpPr>
          <p:nvPr>
            <p:ph idx="1"/>
          </p:nvPr>
        </p:nvSpPr>
        <p:spPr/>
        <p:txBody>
          <a:bodyPr/>
          <a:lstStyle/>
          <a:p>
            <a:pPr marL="0" indent="0">
              <a:lnSpc>
                <a:spcPct val="80000"/>
              </a:lnSpc>
              <a:buNone/>
            </a:pPr>
            <a:r>
              <a:rPr lang="zh-CN" altLang="en-US" dirty="0">
                <a:solidFill>
                  <a:srgbClr val="0033CC"/>
                </a:solidFill>
                <a:latin typeface="楷体" pitchFamily="49" charset="-122"/>
                <a:ea typeface="楷体" pitchFamily="49" charset="-122"/>
              </a:rPr>
              <a:t>注意：使用任何指针变量之前必须先给它赋一个所指合法具体对象的地址值。</a:t>
            </a:r>
            <a:endParaRPr lang="zh-CN" altLang="en-US" b="0" dirty="0">
              <a:solidFill>
                <a:srgbClr val="0033CC"/>
              </a:solidFill>
              <a:latin typeface="楷体" pitchFamily="49" charset="-122"/>
              <a:ea typeface="楷体" pitchFamily="49" charset="-122"/>
            </a:endParaRPr>
          </a:p>
          <a:p>
            <a:pPr marL="0" indent="0">
              <a:lnSpc>
                <a:spcPct val="80000"/>
              </a:lnSpc>
              <a:buNone/>
            </a:pPr>
            <a:r>
              <a:rPr lang="zh-CN" altLang="en-US" b="0" dirty="0">
                <a:ea typeface="宋体" pitchFamily="2" charset="-122"/>
              </a:rPr>
              <a:t>如下面用法是否有错？</a:t>
            </a:r>
          </a:p>
          <a:p>
            <a:pPr marL="0" indent="0">
              <a:lnSpc>
                <a:spcPct val="80000"/>
              </a:lnSpc>
              <a:buNone/>
            </a:pPr>
            <a:r>
              <a:rPr lang="en-US" altLang="zh-CN" b="0" dirty="0">
                <a:ea typeface="宋体" pitchFamily="2" charset="-122"/>
              </a:rPr>
              <a:t>1</a:t>
            </a:r>
            <a:r>
              <a:rPr lang="zh-CN" altLang="en-US" b="0" dirty="0">
                <a:ea typeface="宋体" pitchFamily="2" charset="-122"/>
              </a:rPr>
              <a:t>）	</a:t>
            </a:r>
            <a:r>
              <a:rPr lang="en-US" altLang="zh-CN" b="0" dirty="0" err="1">
                <a:ea typeface="宋体" pitchFamily="2" charset="-122"/>
              </a:rPr>
              <a:t>int</a:t>
            </a:r>
            <a:r>
              <a:rPr lang="en-US" altLang="zh-CN" b="0" dirty="0">
                <a:ea typeface="宋体" pitchFamily="2" charset="-122"/>
              </a:rPr>
              <a:t> x = 1;</a:t>
            </a:r>
          </a:p>
          <a:p>
            <a:pPr marL="0" indent="0">
              <a:lnSpc>
                <a:spcPct val="80000"/>
              </a:lnSpc>
              <a:buNone/>
            </a:pPr>
            <a:r>
              <a:rPr lang="en-US" altLang="zh-CN" b="0" dirty="0">
                <a:ea typeface="宋体" pitchFamily="2" charset="-122"/>
              </a:rPr>
              <a:t>	</a:t>
            </a:r>
            <a:r>
              <a:rPr lang="en-US" altLang="zh-CN" b="0" dirty="0" err="1">
                <a:ea typeface="宋体" pitchFamily="2" charset="-122"/>
              </a:rPr>
              <a:t>int</a:t>
            </a:r>
            <a:r>
              <a:rPr lang="en-US" altLang="zh-CN" b="0" dirty="0">
                <a:ea typeface="宋体" pitchFamily="2" charset="-122"/>
              </a:rPr>
              <a:t> *</a:t>
            </a:r>
            <a:r>
              <a:rPr lang="en-US" altLang="zh-CN" b="0" dirty="0" err="1">
                <a:ea typeface="宋体" pitchFamily="2" charset="-122"/>
              </a:rPr>
              <a:t>px</a:t>
            </a:r>
            <a:r>
              <a:rPr lang="en-US" altLang="zh-CN" b="0" dirty="0">
                <a:ea typeface="宋体" pitchFamily="2" charset="-122"/>
              </a:rPr>
              <a:t>;</a:t>
            </a:r>
          </a:p>
          <a:p>
            <a:pPr marL="0" indent="0">
              <a:lnSpc>
                <a:spcPct val="80000"/>
              </a:lnSpc>
              <a:buNone/>
            </a:pPr>
            <a:r>
              <a:rPr lang="en-US" altLang="zh-CN" b="0" dirty="0">
                <a:ea typeface="宋体" pitchFamily="2" charset="-122"/>
              </a:rPr>
              <a:t>	*</a:t>
            </a:r>
            <a:r>
              <a:rPr lang="en-US" altLang="zh-CN" b="0" dirty="0" err="1">
                <a:ea typeface="宋体" pitchFamily="2" charset="-122"/>
              </a:rPr>
              <a:t>px</a:t>
            </a:r>
            <a:r>
              <a:rPr lang="en-US" altLang="zh-CN" b="0" dirty="0">
                <a:ea typeface="宋体" pitchFamily="2" charset="-122"/>
              </a:rPr>
              <a:t> = x;</a:t>
            </a:r>
          </a:p>
          <a:p>
            <a:pPr marL="0" indent="0">
              <a:lnSpc>
                <a:spcPct val="80000"/>
              </a:lnSpc>
              <a:buNone/>
            </a:pPr>
            <a:r>
              <a:rPr lang="en-US" altLang="zh-CN" b="0" dirty="0">
                <a:ea typeface="宋体" pitchFamily="2" charset="-122"/>
              </a:rPr>
              <a:t>2</a:t>
            </a:r>
            <a:r>
              <a:rPr lang="zh-CN" altLang="en-US" b="0" dirty="0">
                <a:ea typeface="宋体" pitchFamily="2" charset="-122"/>
              </a:rPr>
              <a:t>）	</a:t>
            </a:r>
            <a:r>
              <a:rPr lang="en-US" altLang="zh-CN" b="0" dirty="0">
                <a:ea typeface="宋体" pitchFamily="2" charset="-122"/>
              </a:rPr>
              <a:t>char *string;</a:t>
            </a:r>
          </a:p>
          <a:p>
            <a:pPr marL="0" indent="0">
              <a:lnSpc>
                <a:spcPct val="80000"/>
              </a:lnSpc>
              <a:buNone/>
            </a:pPr>
            <a:r>
              <a:rPr lang="en-US" altLang="zh-CN" b="0" dirty="0">
                <a:ea typeface="宋体" pitchFamily="2" charset="-122"/>
              </a:rPr>
              <a:t>	</a:t>
            </a:r>
            <a:r>
              <a:rPr lang="en-US" altLang="zh-CN" b="0" dirty="0" err="1">
                <a:ea typeface="宋体" pitchFamily="2" charset="-122"/>
              </a:rPr>
              <a:t>scanf</a:t>
            </a:r>
            <a:r>
              <a:rPr lang="en-US" altLang="zh-CN" b="0" dirty="0">
                <a:ea typeface="宋体" pitchFamily="2" charset="-122"/>
              </a:rPr>
              <a:t>(“%s”, string);</a:t>
            </a:r>
          </a:p>
          <a:p>
            <a:pPr marL="0" indent="0">
              <a:lnSpc>
                <a:spcPct val="80000"/>
              </a:lnSpc>
              <a:buNone/>
            </a:pPr>
            <a:r>
              <a:rPr lang="en-US" altLang="zh-CN" b="0" dirty="0">
                <a:ea typeface="宋体" pitchFamily="2" charset="-122"/>
              </a:rPr>
              <a:t>	</a:t>
            </a:r>
            <a:r>
              <a:rPr lang="en-US" altLang="zh-CN" b="0" dirty="0" err="1">
                <a:ea typeface="宋体" pitchFamily="2" charset="-122"/>
              </a:rPr>
              <a:t>strcpy</a:t>
            </a:r>
            <a:r>
              <a:rPr lang="en-US" altLang="zh-CN" b="0" dirty="0">
                <a:ea typeface="宋体" pitchFamily="2" charset="-122"/>
              </a:rPr>
              <a:t>(string, “Hello”);</a:t>
            </a:r>
          </a:p>
          <a:p>
            <a:pPr marL="0" indent="0">
              <a:lnSpc>
                <a:spcPct val="80000"/>
              </a:lnSpc>
              <a:buNone/>
            </a:pPr>
            <a:endParaRPr lang="en-US" altLang="zh-CN" dirty="0">
              <a:ea typeface="宋体" pitchFamily="2" charset="-122"/>
            </a:endParaRPr>
          </a:p>
        </p:txBody>
      </p:sp>
      <p:sp>
        <p:nvSpPr>
          <p:cNvPr id="23554" name="页脚占位符 3"/>
          <p:cNvSpPr>
            <a:spLocks noGrp="1"/>
          </p:cNvSpPr>
          <p:nvPr>
            <p:ph type="ftr" sz="quarter" idx="11"/>
          </p:nvPr>
        </p:nvSpPr>
        <p:spPr>
          <a:noFill/>
        </p:spPr>
        <p:txBody>
          <a:bodyPr/>
          <a:lstStyle/>
          <a:p>
            <a:r>
              <a:rPr lang="en-US" altLang="zh-CN"/>
              <a:t>构造类型 – 数组和指针</a:t>
            </a:r>
          </a:p>
        </p:txBody>
      </p:sp>
      <p:sp>
        <p:nvSpPr>
          <p:cNvPr id="23555" name="灯片编号占位符 4"/>
          <p:cNvSpPr>
            <a:spLocks noGrp="1"/>
          </p:cNvSpPr>
          <p:nvPr>
            <p:ph type="sldNum" sz="quarter" idx="12"/>
          </p:nvPr>
        </p:nvSpPr>
        <p:spPr>
          <a:noFill/>
        </p:spPr>
        <p:txBody>
          <a:bodyPr/>
          <a:lstStyle/>
          <a:p>
            <a:fld id="{92BAD51C-8EF8-41D1-9B42-3F7ECB39CD91}" type="slidenum">
              <a:rPr lang="en-US" altLang="zh-CN" smtClean="0"/>
              <a:pPr/>
              <a:t>46</a:t>
            </a:fld>
            <a:endParaRPr lang="en-US" altLang="zh-CN"/>
          </a:p>
        </p:txBody>
      </p:sp>
      <p:sp>
        <p:nvSpPr>
          <p:cNvPr id="46084" name="Text Box 4"/>
          <p:cNvSpPr txBox="1">
            <a:spLocks noChangeArrowheads="1"/>
          </p:cNvSpPr>
          <p:nvPr/>
        </p:nvSpPr>
        <p:spPr bwMode="auto">
          <a:xfrm>
            <a:off x="6456363" y="3429000"/>
            <a:ext cx="996950" cy="579438"/>
          </a:xfrm>
          <a:prstGeom prst="rect">
            <a:avLst/>
          </a:prstGeom>
          <a:noFill/>
          <a:ln w="12700" cap="sq">
            <a:noFill/>
            <a:miter lim="800000"/>
            <a:headEnd type="none" w="sm" len="sm"/>
            <a:tailEnd type="none" w="sm" len="sm"/>
          </a:ln>
        </p:spPr>
        <p:txBody>
          <a:bodyPr wrap="none">
            <a:spAutoFit/>
          </a:bodyPr>
          <a:lstStyle/>
          <a:p>
            <a:r>
              <a:rPr lang="zh-CN" altLang="en-US" sz="3200" b="0" dirty="0">
                <a:solidFill>
                  <a:srgbClr val="FF0000"/>
                </a:solidFill>
                <a:latin typeface="Times New Roman" pitchFamily="18" charset="0"/>
                <a:ea typeface="华文彩云" pitchFamily="2" charset="-122"/>
              </a:rPr>
              <a:t>错！</a:t>
            </a:r>
          </a:p>
        </p:txBody>
      </p:sp>
      <p:sp>
        <p:nvSpPr>
          <p:cNvPr id="46085" name="Text Box 5"/>
          <p:cNvSpPr txBox="1">
            <a:spLocks noChangeArrowheads="1"/>
          </p:cNvSpPr>
          <p:nvPr/>
        </p:nvSpPr>
        <p:spPr bwMode="auto">
          <a:xfrm>
            <a:off x="6456363" y="4797425"/>
            <a:ext cx="996950" cy="579438"/>
          </a:xfrm>
          <a:prstGeom prst="rect">
            <a:avLst/>
          </a:prstGeom>
          <a:noFill/>
          <a:ln w="12700" cap="sq">
            <a:noFill/>
            <a:miter lim="800000"/>
            <a:headEnd type="none" w="sm" len="sm"/>
            <a:tailEnd type="none" w="sm" len="sm"/>
          </a:ln>
        </p:spPr>
        <p:txBody>
          <a:bodyPr wrap="none">
            <a:spAutoFit/>
          </a:bodyPr>
          <a:lstStyle/>
          <a:p>
            <a:r>
              <a:rPr lang="zh-CN" altLang="en-US" sz="3200" b="0" dirty="0">
                <a:solidFill>
                  <a:srgbClr val="FF0000"/>
                </a:solidFill>
                <a:latin typeface="Times New Roman" pitchFamily="18" charset="0"/>
                <a:ea typeface="华文彩云" pitchFamily="2" charset="-122"/>
              </a:rPr>
              <a:t>错！</a:t>
            </a:r>
          </a:p>
        </p:txBody>
      </p:sp>
      <p:sp>
        <p:nvSpPr>
          <p:cNvPr id="46086" name="Rectangle 6"/>
          <p:cNvSpPr>
            <a:spLocks noChangeArrowheads="1"/>
          </p:cNvSpPr>
          <p:nvPr/>
        </p:nvSpPr>
        <p:spPr bwMode="auto">
          <a:xfrm>
            <a:off x="3143251" y="5805489"/>
            <a:ext cx="5048177" cy="461665"/>
          </a:xfrm>
          <a:prstGeom prst="rect">
            <a:avLst/>
          </a:prstGeom>
          <a:noFill/>
          <a:ln w="12700" cap="sq">
            <a:noFill/>
            <a:miter lim="800000"/>
            <a:headEnd type="none" w="sm" len="sm"/>
            <a:tailEnd type="none" w="sm" len="sm"/>
          </a:ln>
        </p:spPr>
        <p:txBody>
          <a:bodyPr wrap="none">
            <a:spAutoFit/>
          </a:bodyPr>
          <a:lstStyle/>
          <a:p>
            <a:r>
              <a:rPr lang="zh-CN" altLang="en-US" sz="2400">
                <a:solidFill>
                  <a:srgbClr val="FF0000"/>
                </a:solidFill>
                <a:latin typeface="Times New Roman" pitchFamily="18" charset="0"/>
              </a:rPr>
              <a:t>上面是在编写</a:t>
            </a:r>
            <a:r>
              <a:rPr lang="en-US" altLang="zh-CN" sz="2400">
                <a:solidFill>
                  <a:srgbClr val="FF0000"/>
                </a:solidFill>
                <a:latin typeface="Times New Roman" pitchFamily="18" charset="0"/>
              </a:rPr>
              <a:t>C</a:t>
            </a:r>
            <a:r>
              <a:rPr lang="zh-CN" altLang="en-US" sz="2400">
                <a:solidFill>
                  <a:srgbClr val="FF0000"/>
                </a:solidFill>
                <a:latin typeface="Times New Roman" pitchFamily="18" charset="0"/>
              </a:rPr>
              <a:t>程序时常犯的错误！</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5" dur="500"/>
                                        <p:tgtEl>
                                          <p:spTgt spid="4608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18" dur="500"/>
                                        <p:tgtEl>
                                          <p:spTgt spid="4608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1" presetClass="entr" presetSubtype="0" fill="hold" grpId="0" nodeType="clickEffect">
                                  <p:stCondLst>
                                    <p:cond delay="0"/>
                                  </p:stCondLst>
                                  <p:childTnLst>
                                    <p:set>
                                      <p:cBhvr>
                                        <p:cTn id="22" dur="1000">
                                          <p:stCondLst>
                                            <p:cond delay="0"/>
                                          </p:stCondLst>
                                        </p:cTn>
                                        <p:tgtEl>
                                          <p:spTgt spid="460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7" dur="500"/>
                                        <p:tgtEl>
                                          <p:spTgt spid="4608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30" dur="500"/>
                                        <p:tgtEl>
                                          <p:spTgt spid="4608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083">
                                            <p:txEl>
                                              <p:pRg st="7" end="7"/>
                                            </p:txEl>
                                          </p:spTgt>
                                        </p:tgtEl>
                                        <p:attrNameLst>
                                          <p:attrName>style.visibility</p:attrName>
                                        </p:attrNameLst>
                                      </p:cBhvr>
                                      <p:to>
                                        <p:strVal val="visible"/>
                                      </p:to>
                                    </p:set>
                                    <p:animEffect transition="in" filter="blinds(horizontal)">
                                      <p:cBhvr>
                                        <p:cTn id="33" dur="500"/>
                                        <p:tgtEl>
                                          <p:spTgt spid="4608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1" presetClass="entr" presetSubtype="0" fill="hold" grpId="0" nodeType="clickEffect">
                                  <p:stCondLst>
                                    <p:cond delay="0"/>
                                  </p:stCondLst>
                                  <p:childTnLst>
                                    <p:set>
                                      <p:cBhvr>
                                        <p:cTn id="37" dur="1000">
                                          <p:stCondLst>
                                            <p:cond delay="0"/>
                                          </p:stCondLst>
                                        </p:cTn>
                                        <p:tgtEl>
                                          <p:spTgt spid="4608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6086"/>
                                        </p:tgtEl>
                                        <p:attrNameLst>
                                          <p:attrName>style.visibility</p:attrName>
                                        </p:attrNameLst>
                                      </p:cBhvr>
                                      <p:to>
                                        <p:strVal val="visible"/>
                                      </p:to>
                                    </p:set>
                                    <p:anim calcmode="lin" valueType="num">
                                      <p:cBhvr additive="base">
                                        <p:cTn id="42" dur="500" fill="hold"/>
                                        <p:tgtEl>
                                          <p:spTgt spid="46086"/>
                                        </p:tgtEl>
                                        <p:attrNameLst>
                                          <p:attrName>ppt_x</p:attrName>
                                        </p:attrNameLst>
                                      </p:cBhvr>
                                      <p:tavLst>
                                        <p:tav tm="0">
                                          <p:val>
                                            <p:strVal val="#ppt_x"/>
                                          </p:val>
                                        </p:tav>
                                        <p:tav tm="100000">
                                          <p:val>
                                            <p:strVal val="#ppt_x"/>
                                          </p:val>
                                        </p:tav>
                                      </p:tavLst>
                                    </p:anim>
                                    <p:anim calcmode="lin" valueType="num">
                                      <p:cBhvr additive="base">
                                        <p:cTn id="43" dur="500" fill="hold"/>
                                        <p:tgtEl>
                                          <p:spTgt spid="4608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P spid="46085" grpId="0" autoUpdateAnimBg="0"/>
      <p:bldP spid="4608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zh-CN" altLang="en-US">
                <a:solidFill>
                  <a:schemeClr val="tx1"/>
                </a:solidFill>
                <a:ea typeface="宋体" pitchFamily="2" charset="-122"/>
              </a:rPr>
              <a:t>指针和地址（续）</a:t>
            </a:r>
          </a:p>
        </p:txBody>
      </p:sp>
      <p:sp>
        <p:nvSpPr>
          <p:cNvPr id="47107" name="Rectangle 3"/>
          <p:cNvSpPr>
            <a:spLocks noGrp="1" noChangeArrowheads="1"/>
          </p:cNvSpPr>
          <p:nvPr>
            <p:ph idx="1"/>
          </p:nvPr>
        </p:nvSpPr>
        <p:spPr/>
        <p:txBody>
          <a:bodyPr>
            <a:normAutofit fontScale="92500" lnSpcReduction="10000"/>
          </a:bodyPr>
          <a:lstStyle/>
          <a:p>
            <a:pPr>
              <a:defRPr/>
            </a:pPr>
            <a:r>
              <a:rPr lang="zh-CN" altLang="en-US" b="0" dirty="0">
                <a:ea typeface="宋体" pitchFamily="2" charset="-122"/>
              </a:rPr>
              <a:t>如何使一个指针指向一个具体对象：</a:t>
            </a:r>
          </a:p>
          <a:p>
            <a:pPr lvl="1">
              <a:lnSpc>
                <a:spcPct val="110000"/>
              </a:lnSpc>
              <a:defRPr/>
            </a:pPr>
            <a:r>
              <a:rPr lang="zh-CN" altLang="en-US" dirty="0">
                <a:ea typeface="宋体" pitchFamily="2" charset="-122"/>
              </a:rPr>
              <a:t>通过</a:t>
            </a:r>
            <a:r>
              <a:rPr lang="en-US" altLang="zh-CN" dirty="0">
                <a:ea typeface="宋体" pitchFamily="2" charset="-122"/>
              </a:rPr>
              <a:t>&amp;</a:t>
            </a:r>
            <a:r>
              <a:rPr lang="zh-CN" altLang="en-US" dirty="0">
                <a:ea typeface="宋体" pitchFamily="2" charset="-122"/>
              </a:rPr>
              <a:t>运算符使指针指向某个对象。如：</a:t>
            </a:r>
          </a:p>
          <a:p>
            <a:pPr lvl="2" indent="0">
              <a:lnSpc>
                <a:spcPct val="110000"/>
              </a:lnSpc>
              <a:buNone/>
              <a:defRPr/>
            </a:pPr>
            <a:r>
              <a:rPr lang="en-US" altLang="zh-CN" sz="1600" dirty="0" err="1">
                <a:solidFill>
                  <a:srgbClr val="0033CC"/>
                </a:solidFill>
                <a:ea typeface="宋体" pitchFamily="2" charset="-122"/>
              </a:rPr>
              <a:t>int</a:t>
            </a:r>
            <a:r>
              <a:rPr lang="en-US" altLang="zh-CN" sz="1600" dirty="0">
                <a:solidFill>
                  <a:srgbClr val="0033CC"/>
                </a:solidFill>
                <a:ea typeface="宋体" pitchFamily="2" charset="-122"/>
              </a:rPr>
              <a:t> n=10, *</a:t>
            </a: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a:t>
            </a:r>
          </a:p>
          <a:p>
            <a:pPr lvl="2" indent="0">
              <a:lnSpc>
                <a:spcPct val="110000"/>
              </a:lnSpc>
              <a:buNone/>
              <a:defRPr/>
            </a:pP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 = &amp;n;</a:t>
            </a:r>
          </a:p>
          <a:p>
            <a:pPr lvl="1">
              <a:lnSpc>
                <a:spcPct val="110000"/>
              </a:lnSpc>
              <a:defRPr/>
            </a:pPr>
            <a:r>
              <a:rPr lang="zh-CN" altLang="en-US" dirty="0">
                <a:ea typeface="宋体" pitchFamily="2" charset="-122"/>
              </a:rPr>
              <a:t>将另一个同类型的（已指向具体对象的）指针赋给它以获得值，两指针指向同一对象。如，           </a:t>
            </a:r>
          </a:p>
          <a:p>
            <a:pPr lvl="2" indent="0">
              <a:lnSpc>
                <a:spcPct val="110000"/>
              </a:lnSpc>
              <a:buNone/>
              <a:defRPr/>
            </a:pPr>
            <a:r>
              <a:rPr lang="en-US" altLang="zh-CN" sz="1600" dirty="0" err="1">
                <a:solidFill>
                  <a:srgbClr val="0033CC"/>
                </a:solidFill>
                <a:ea typeface="宋体" pitchFamily="2" charset="-122"/>
              </a:rPr>
              <a:t>int</a:t>
            </a:r>
            <a:r>
              <a:rPr lang="en-US" altLang="zh-CN" sz="1600" dirty="0">
                <a:solidFill>
                  <a:srgbClr val="0033CC"/>
                </a:solidFill>
                <a:ea typeface="宋体" pitchFamily="2" charset="-122"/>
              </a:rPr>
              <a:t> n=10, *</a:t>
            </a: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a:t>
            </a:r>
            <a:r>
              <a:rPr lang="en-US" altLang="zh-CN" sz="1600" dirty="0" err="1">
                <a:solidFill>
                  <a:srgbClr val="0033CC"/>
                </a:solidFill>
                <a:ea typeface="宋体" pitchFamily="2" charset="-122"/>
              </a:rPr>
              <a:t>py</a:t>
            </a:r>
            <a:r>
              <a:rPr lang="en-US" altLang="zh-CN" sz="1600" dirty="0">
                <a:solidFill>
                  <a:srgbClr val="0033CC"/>
                </a:solidFill>
                <a:ea typeface="宋体" pitchFamily="2" charset="-122"/>
              </a:rPr>
              <a:t>;</a:t>
            </a:r>
          </a:p>
          <a:p>
            <a:pPr lvl="2" indent="0">
              <a:lnSpc>
                <a:spcPct val="110000"/>
              </a:lnSpc>
              <a:buNone/>
              <a:defRPr/>
            </a:pPr>
            <a:r>
              <a:rPr lang="en-US" altLang="zh-CN" sz="1600" dirty="0">
                <a:solidFill>
                  <a:srgbClr val="0033CC"/>
                </a:solidFill>
                <a:ea typeface="宋体" pitchFamily="2" charset="-122"/>
              </a:rPr>
              <a:t>char </a:t>
            </a:r>
            <a:r>
              <a:rPr lang="en-US" altLang="zh-CN" sz="1600" dirty="0" err="1">
                <a:solidFill>
                  <a:srgbClr val="0033CC"/>
                </a:solidFill>
                <a:ea typeface="宋体" pitchFamily="2" charset="-122"/>
              </a:rPr>
              <a:t>str</a:t>
            </a:r>
            <a:r>
              <a:rPr lang="en-US" altLang="zh-CN" sz="1600" dirty="0">
                <a:solidFill>
                  <a:srgbClr val="0033CC"/>
                </a:solidFill>
                <a:ea typeface="宋体" pitchFamily="2" charset="-122"/>
              </a:rPr>
              <a:t>[10],*</a:t>
            </a:r>
            <a:r>
              <a:rPr lang="en-US" altLang="zh-CN" sz="1600" dirty="0" err="1">
                <a:solidFill>
                  <a:srgbClr val="0033CC"/>
                </a:solidFill>
                <a:ea typeface="宋体" pitchFamily="2" charset="-122"/>
              </a:rPr>
              <a:t>pstr</a:t>
            </a:r>
            <a:r>
              <a:rPr lang="en-US" altLang="zh-CN" sz="1600" dirty="0">
                <a:solidFill>
                  <a:srgbClr val="0033CC"/>
                </a:solidFill>
                <a:ea typeface="宋体" pitchFamily="2" charset="-122"/>
              </a:rPr>
              <a:t>;</a:t>
            </a:r>
          </a:p>
          <a:p>
            <a:pPr lvl="2" indent="0">
              <a:lnSpc>
                <a:spcPct val="110000"/>
              </a:lnSpc>
              <a:buNone/>
              <a:defRPr/>
            </a:pP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 = &amp;n; </a:t>
            </a:r>
            <a:r>
              <a:rPr lang="en-US" altLang="zh-CN" sz="1600" dirty="0" err="1">
                <a:solidFill>
                  <a:srgbClr val="0033CC"/>
                </a:solidFill>
                <a:ea typeface="宋体" pitchFamily="2" charset="-122"/>
              </a:rPr>
              <a:t>py</a:t>
            </a:r>
            <a:r>
              <a:rPr lang="en-US" altLang="zh-CN" sz="1600" dirty="0">
                <a:solidFill>
                  <a:srgbClr val="0033CC"/>
                </a:solidFill>
                <a:ea typeface="宋体" pitchFamily="2" charset="-122"/>
              </a:rPr>
              <a:t> = </a:t>
            </a: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a:t>
            </a:r>
          </a:p>
          <a:p>
            <a:pPr lvl="2" indent="0">
              <a:lnSpc>
                <a:spcPct val="110000"/>
              </a:lnSpc>
              <a:buNone/>
              <a:defRPr/>
            </a:pPr>
            <a:r>
              <a:rPr lang="en-US" altLang="zh-CN" sz="1600" dirty="0" err="1">
                <a:solidFill>
                  <a:srgbClr val="0033CC"/>
                </a:solidFill>
                <a:ea typeface="宋体" pitchFamily="2" charset="-122"/>
              </a:rPr>
              <a:t>pstr</a:t>
            </a:r>
            <a:r>
              <a:rPr lang="en-US" altLang="zh-CN" sz="1600" dirty="0">
                <a:solidFill>
                  <a:srgbClr val="0033CC"/>
                </a:solidFill>
                <a:ea typeface="宋体" pitchFamily="2" charset="-122"/>
              </a:rPr>
              <a:t> = </a:t>
            </a:r>
            <a:r>
              <a:rPr lang="en-US" altLang="zh-CN" sz="1600" dirty="0" err="1">
                <a:solidFill>
                  <a:srgbClr val="0033CC"/>
                </a:solidFill>
                <a:ea typeface="宋体" pitchFamily="2" charset="-122"/>
              </a:rPr>
              <a:t>str</a:t>
            </a:r>
            <a:r>
              <a:rPr lang="en-US" altLang="zh-CN" sz="1600" dirty="0">
                <a:solidFill>
                  <a:srgbClr val="0033CC"/>
                </a:solidFill>
                <a:ea typeface="宋体" pitchFamily="2" charset="-122"/>
              </a:rPr>
              <a:t>; </a:t>
            </a:r>
          </a:p>
          <a:p>
            <a:pPr lvl="1">
              <a:lnSpc>
                <a:spcPct val="110000"/>
              </a:lnSpc>
              <a:defRPr/>
            </a:pPr>
            <a:r>
              <a:rPr lang="zh-CN" altLang="en-US" dirty="0">
                <a:ea typeface="宋体" pitchFamily="2" charset="-122"/>
              </a:rPr>
              <a:t>使用</a:t>
            </a:r>
            <a:r>
              <a:rPr lang="en-US" altLang="zh-CN" dirty="0" err="1">
                <a:ea typeface="宋体" pitchFamily="2" charset="-122"/>
              </a:rPr>
              <a:t>malloc</a:t>
            </a:r>
            <a:r>
              <a:rPr lang="zh-CN" altLang="en-US" dirty="0">
                <a:ea typeface="宋体" pitchFamily="2" charset="-122"/>
              </a:rPr>
              <a:t>或</a:t>
            </a:r>
            <a:r>
              <a:rPr lang="en-US" altLang="zh-CN" dirty="0" err="1">
                <a:ea typeface="宋体" pitchFamily="2" charset="-122"/>
              </a:rPr>
              <a:t>alloc</a:t>
            </a:r>
            <a:r>
              <a:rPr lang="zh-CN" altLang="en-US" dirty="0">
                <a:ea typeface="宋体" pitchFamily="2" charset="-122"/>
              </a:rPr>
              <a:t>等函数给指针分配一个具体空间（动态存储分配）。如</a:t>
            </a:r>
            <a:r>
              <a:rPr lang="en-US" altLang="zh-CN" dirty="0">
                <a:ea typeface="宋体" pitchFamily="2" charset="-122"/>
              </a:rPr>
              <a:t>: </a:t>
            </a:r>
          </a:p>
          <a:p>
            <a:pPr lvl="2">
              <a:buFont typeface="Wingdings" pitchFamily="2" charset="2"/>
              <a:buNone/>
              <a:defRPr/>
            </a:pPr>
            <a:r>
              <a:rPr lang="en-US" altLang="zh-CN" dirty="0">
                <a:solidFill>
                  <a:srgbClr val="0033CC"/>
                </a:solidFill>
                <a:ea typeface="宋体" pitchFamily="2" charset="-122"/>
              </a:rPr>
              <a:t>p = (char *)</a:t>
            </a:r>
            <a:r>
              <a:rPr lang="en-US" altLang="zh-CN" dirty="0" err="1">
                <a:solidFill>
                  <a:srgbClr val="0033CC"/>
                </a:solidFill>
                <a:ea typeface="宋体" pitchFamily="2" charset="-122"/>
              </a:rPr>
              <a:t>malloc</a:t>
            </a:r>
            <a:r>
              <a:rPr lang="en-US" altLang="zh-CN" dirty="0">
                <a:solidFill>
                  <a:srgbClr val="0033CC"/>
                </a:solidFill>
                <a:ea typeface="宋体" pitchFamily="2" charset="-122"/>
              </a:rPr>
              <a:t>(</a:t>
            </a:r>
            <a:r>
              <a:rPr lang="en-US" altLang="zh-CN" dirty="0" err="1">
                <a:solidFill>
                  <a:srgbClr val="0033CC"/>
                </a:solidFill>
                <a:ea typeface="宋体" pitchFamily="2" charset="-122"/>
              </a:rPr>
              <a:t>strlen</a:t>
            </a:r>
            <a:r>
              <a:rPr lang="en-US" altLang="zh-CN" dirty="0">
                <a:solidFill>
                  <a:srgbClr val="0033CC"/>
                </a:solidFill>
                <a:ea typeface="宋体" pitchFamily="2" charset="-122"/>
              </a:rPr>
              <a:t>(s)+1);</a:t>
            </a:r>
          </a:p>
        </p:txBody>
      </p:sp>
      <p:sp>
        <p:nvSpPr>
          <p:cNvPr id="24578" name="页脚占位符 3"/>
          <p:cNvSpPr>
            <a:spLocks noGrp="1"/>
          </p:cNvSpPr>
          <p:nvPr>
            <p:ph type="ftr" sz="quarter" idx="11"/>
          </p:nvPr>
        </p:nvSpPr>
        <p:spPr>
          <a:noFill/>
        </p:spPr>
        <p:txBody>
          <a:bodyPr/>
          <a:lstStyle/>
          <a:p>
            <a:r>
              <a:rPr lang="en-US" altLang="zh-CN"/>
              <a:t>构造类型 – 数组和指针</a:t>
            </a:r>
          </a:p>
        </p:txBody>
      </p:sp>
      <p:sp>
        <p:nvSpPr>
          <p:cNvPr id="24579" name="灯片编号占位符 4"/>
          <p:cNvSpPr>
            <a:spLocks noGrp="1"/>
          </p:cNvSpPr>
          <p:nvPr>
            <p:ph type="sldNum" sz="quarter" idx="12"/>
          </p:nvPr>
        </p:nvSpPr>
        <p:spPr>
          <a:noFill/>
        </p:spPr>
        <p:txBody>
          <a:bodyPr/>
          <a:lstStyle/>
          <a:p>
            <a:fld id="{0182C6B6-A5B0-4668-BBA3-8F57DCA49048}" type="slidenum">
              <a:rPr lang="en-US" altLang="zh-CN" smtClean="0"/>
              <a:pPr/>
              <a:t>47</a:t>
            </a:fld>
            <a:endParaRPr lang="en-US" altLang="zh-CN"/>
          </a:p>
        </p:txBody>
      </p:sp>
      <p:grpSp>
        <p:nvGrpSpPr>
          <p:cNvPr id="4" name="组合 3">
            <a:extLst>
              <a:ext uri="{FF2B5EF4-FFF2-40B4-BE49-F238E27FC236}">
                <a16:creationId xmlns:a16="http://schemas.microsoft.com/office/drawing/2014/main" id="{D549C039-20DD-422E-8AC3-BB09CC664C42}"/>
              </a:ext>
            </a:extLst>
          </p:cNvPr>
          <p:cNvGrpSpPr/>
          <p:nvPr/>
        </p:nvGrpSpPr>
        <p:grpSpPr>
          <a:xfrm>
            <a:off x="7320110" y="243834"/>
            <a:ext cx="4176490" cy="1672998"/>
            <a:chOff x="7320110" y="243834"/>
            <a:chExt cx="4500564" cy="2016126"/>
          </a:xfrm>
        </p:grpSpPr>
        <p:grpSp>
          <p:nvGrpSpPr>
            <p:cNvPr id="2" name="Group 11"/>
            <p:cNvGrpSpPr>
              <a:grpSpLocks/>
            </p:cNvGrpSpPr>
            <p:nvPr/>
          </p:nvGrpSpPr>
          <p:grpSpPr bwMode="auto">
            <a:xfrm>
              <a:off x="7320110" y="1683697"/>
              <a:ext cx="1836738" cy="574675"/>
              <a:chOff x="2358" y="2727"/>
              <a:chExt cx="1157" cy="362"/>
            </a:xfrm>
          </p:grpSpPr>
          <p:sp>
            <p:nvSpPr>
              <p:cNvPr id="24591" name="Rectangle 12"/>
              <p:cNvSpPr>
                <a:spLocks noChangeArrowheads="1"/>
              </p:cNvSpPr>
              <p:nvPr/>
            </p:nvSpPr>
            <p:spPr bwMode="auto">
              <a:xfrm>
                <a:off x="2699" y="2749"/>
                <a:ext cx="816" cy="340"/>
              </a:xfrm>
              <a:prstGeom prst="rect">
                <a:avLst/>
              </a:prstGeom>
              <a:solidFill>
                <a:srgbClr val="0033CC"/>
              </a:solidFill>
              <a:ln w="9525" algn="ctr">
                <a:solidFill>
                  <a:schemeClr val="tx1"/>
                </a:solidFill>
                <a:miter lim="800000"/>
                <a:headEnd type="none" w="sm" len="sm"/>
                <a:tailEnd type="none" w="sm" len="sm"/>
              </a:ln>
            </p:spPr>
            <p:txBody>
              <a:bodyPr wrap="none" anchor="ctr"/>
              <a:lstStyle/>
              <a:p>
                <a:pPr algn="ctr"/>
                <a:endParaRPr lang="zh-CN" altLang="zh-CN" sz="2400">
                  <a:solidFill>
                    <a:srgbClr val="FF0000"/>
                  </a:solidFill>
                  <a:latin typeface="Times New Roman" pitchFamily="18" charset="0"/>
                </a:endParaRPr>
              </a:p>
            </p:txBody>
          </p:sp>
          <p:sp>
            <p:nvSpPr>
              <p:cNvPr id="24592" name="Text Box 13"/>
              <p:cNvSpPr txBox="1">
                <a:spLocks noChangeArrowheads="1"/>
              </p:cNvSpPr>
              <p:nvPr/>
            </p:nvSpPr>
            <p:spPr bwMode="auto">
              <a:xfrm>
                <a:off x="2358" y="2727"/>
                <a:ext cx="341" cy="288"/>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px</a:t>
                </a:r>
              </a:p>
            </p:txBody>
          </p:sp>
        </p:grpSp>
        <p:sp>
          <p:nvSpPr>
            <p:cNvPr id="210958" name="Freeform 14"/>
            <p:cNvSpPr>
              <a:spLocks/>
            </p:cNvSpPr>
            <p:nvPr/>
          </p:nvSpPr>
          <p:spPr bwMode="auto">
            <a:xfrm>
              <a:off x="8255149" y="748659"/>
              <a:ext cx="828675" cy="971550"/>
            </a:xfrm>
            <a:custGeom>
              <a:avLst/>
              <a:gdLst>
                <a:gd name="T0" fmla="*/ 0 w 771"/>
                <a:gd name="T1" fmla="*/ 2147483647 h 771"/>
                <a:gd name="T2" fmla="*/ 2147483647 w 771"/>
                <a:gd name="T3" fmla="*/ 2147483647 h 771"/>
                <a:gd name="T4" fmla="*/ 2147483647 w 771"/>
                <a:gd name="T5" fmla="*/ 0 h 771"/>
                <a:gd name="T6" fmla="*/ 0 60000 65536"/>
                <a:gd name="T7" fmla="*/ 0 60000 65536"/>
                <a:gd name="T8" fmla="*/ 0 60000 65536"/>
                <a:gd name="T9" fmla="*/ 0 w 771"/>
                <a:gd name="T10" fmla="*/ 0 h 771"/>
                <a:gd name="T11" fmla="*/ 771 w 771"/>
                <a:gd name="T12" fmla="*/ 771 h 771"/>
              </a:gdLst>
              <a:ahLst/>
              <a:cxnLst>
                <a:cxn ang="T6">
                  <a:pos x="T0" y="T1"/>
                </a:cxn>
                <a:cxn ang="T7">
                  <a:pos x="T2" y="T3"/>
                </a:cxn>
                <a:cxn ang="T8">
                  <a:pos x="T4" y="T5"/>
                </a:cxn>
              </a:cxnLst>
              <a:rect l="T9" t="T10" r="T11" b="T12"/>
              <a:pathLst>
                <a:path w="771" h="771">
                  <a:moveTo>
                    <a:pt x="0" y="771"/>
                  </a:moveTo>
                  <a:cubicBezTo>
                    <a:pt x="44" y="684"/>
                    <a:pt x="135" y="378"/>
                    <a:pt x="263" y="250"/>
                  </a:cubicBezTo>
                  <a:cubicBezTo>
                    <a:pt x="391" y="122"/>
                    <a:pt x="665" y="52"/>
                    <a:pt x="771" y="0"/>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10959" name="Text Box 15"/>
            <p:cNvSpPr txBox="1">
              <a:spLocks noChangeArrowheads="1"/>
            </p:cNvSpPr>
            <p:nvPr/>
          </p:nvSpPr>
          <p:spPr bwMode="auto">
            <a:xfrm>
              <a:off x="7931298" y="1755134"/>
              <a:ext cx="1439862"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0x010f</a:t>
              </a:r>
            </a:p>
          </p:txBody>
        </p:sp>
        <p:sp>
          <p:nvSpPr>
            <p:cNvPr id="210960" name="Text Box 16"/>
            <p:cNvSpPr txBox="1">
              <a:spLocks noChangeArrowheads="1"/>
            </p:cNvSpPr>
            <p:nvPr/>
          </p:nvSpPr>
          <p:spPr bwMode="auto">
            <a:xfrm>
              <a:off x="9120336" y="243834"/>
              <a:ext cx="1439863" cy="457200"/>
            </a:xfrm>
            <a:prstGeom prst="rect">
              <a:avLst/>
            </a:prstGeom>
            <a:solidFill>
              <a:schemeClr val="accent1"/>
            </a:solid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10</a:t>
              </a:r>
            </a:p>
          </p:txBody>
        </p:sp>
        <p:grpSp>
          <p:nvGrpSpPr>
            <p:cNvPr id="3" name="Group 17"/>
            <p:cNvGrpSpPr>
              <a:grpSpLocks/>
            </p:cNvGrpSpPr>
            <p:nvPr/>
          </p:nvGrpSpPr>
          <p:grpSpPr bwMode="auto">
            <a:xfrm>
              <a:off x="9768035" y="1685285"/>
              <a:ext cx="1836738" cy="574675"/>
              <a:chOff x="2358" y="2727"/>
              <a:chExt cx="1157" cy="362"/>
            </a:xfrm>
          </p:grpSpPr>
          <p:sp>
            <p:nvSpPr>
              <p:cNvPr id="24589" name="Rectangle 18"/>
              <p:cNvSpPr>
                <a:spLocks noChangeArrowheads="1"/>
              </p:cNvSpPr>
              <p:nvPr/>
            </p:nvSpPr>
            <p:spPr bwMode="auto">
              <a:xfrm>
                <a:off x="2699" y="2749"/>
                <a:ext cx="816" cy="340"/>
              </a:xfrm>
              <a:prstGeom prst="rect">
                <a:avLst/>
              </a:prstGeom>
              <a:solidFill>
                <a:srgbClr val="0033CC"/>
              </a:solidFill>
              <a:ln w="9525" algn="ctr">
                <a:solidFill>
                  <a:schemeClr val="tx1"/>
                </a:solidFill>
                <a:miter lim="800000"/>
                <a:headEnd type="none" w="sm" len="sm"/>
                <a:tailEnd type="none" w="sm" len="sm"/>
              </a:ln>
            </p:spPr>
            <p:txBody>
              <a:bodyPr wrap="none" anchor="ctr"/>
              <a:lstStyle/>
              <a:p>
                <a:pPr algn="ctr"/>
                <a:endParaRPr lang="zh-CN" altLang="zh-CN" sz="2400">
                  <a:solidFill>
                    <a:srgbClr val="FF0000"/>
                  </a:solidFill>
                  <a:latin typeface="Times New Roman" pitchFamily="18" charset="0"/>
                </a:endParaRPr>
              </a:p>
            </p:txBody>
          </p:sp>
          <p:sp>
            <p:nvSpPr>
              <p:cNvPr id="24590" name="Text Box 19"/>
              <p:cNvSpPr txBox="1">
                <a:spLocks noChangeArrowheads="1"/>
              </p:cNvSpPr>
              <p:nvPr/>
            </p:nvSpPr>
            <p:spPr bwMode="auto">
              <a:xfrm>
                <a:off x="2358" y="2727"/>
                <a:ext cx="341" cy="288"/>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py</a:t>
                </a:r>
              </a:p>
            </p:txBody>
          </p:sp>
        </p:grpSp>
        <p:sp>
          <p:nvSpPr>
            <p:cNvPr id="210964" name="Text Box 20"/>
            <p:cNvSpPr txBox="1">
              <a:spLocks noChangeArrowheads="1"/>
            </p:cNvSpPr>
            <p:nvPr/>
          </p:nvSpPr>
          <p:spPr bwMode="auto">
            <a:xfrm>
              <a:off x="10380811" y="1756721"/>
              <a:ext cx="1439863"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0x010f</a:t>
              </a:r>
            </a:p>
          </p:txBody>
        </p:sp>
        <p:sp>
          <p:nvSpPr>
            <p:cNvPr id="210965" name="Freeform 21"/>
            <p:cNvSpPr>
              <a:spLocks/>
            </p:cNvSpPr>
            <p:nvPr/>
          </p:nvSpPr>
          <p:spPr bwMode="auto">
            <a:xfrm flipH="1">
              <a:off x="10344298" y="712147"/>
              <a:ext cx="971550" cy="1008063"/>
            </a:xfrm>
            <a:custGeom>
              <a:avLst/>
              <a:gdLst>
                <a:gd name="T0" fmla="*/ 0 w 771"/>
                <a:gd name="T1" fmla="*/ 2147483647 h 771"/>
                <a:gd name="T2" fmla="*/ 2147483647 w 771"/>
                <a:gd name="T3" fmla="*/ 2147483647 h 771"/>
                <a:gd name="T4" fmla="*/ 2147483647 w 771"/>
                <a:gd name="T5" fmla="*/ 0 h 771"/>
                <a:gd name="T6" fmla="*/ 0 60000 65536"/>
                <a:gd name="T7" fmla="*/ 0 60000 65536"/>
                <a:gd name="T8" fmla="*/ 0 60000 65536"/>
                <a:gd name="T9" fmla="*/ 0 w 771"/>
                <a:gd name="T10" fmla="*/ 0 h 771"/>
                <a:gd name="T11" fmla="*/ 771 w 771"/>
                <a:gd name="T12" fmla="*/ 771 h 771"/>
              </a:gdLst>
              <a:ahLst/>
              <a:cxnLst>
                <a:cxn ang="T6">
                  <a:pos x="T0" y="T1"/>
                </a:cxn>
                <a:cxn ang="T7">
                  <a:pos x="T2" y="T3"/>
                </a:cxn>
                <a:cxn ang="T8">
                  <a:pos x="T4" y="T5"/>
                </a:cxn>
              </a:cxnLst>
              <a:rect l="T9" t="T10" r="T11" b="T12"/>
              <a:pathLst>
                <a:path w="771" h="771">
                  <a:moveTo>
                    <a:pt x="0" y="771"/>
                  </a:moveTo>
                  <a:cubicBezTo>
                    <a:pt x="44" y="684"/>
                    <a:pt x="135" y="378"/>
                    <a:pt x="263" y="250"/>
                  </a:cubicBezTo>
                  <a:cubicBezTo>
                    <a:pt x="391" y="122"/>
                    <a:pt x="665" y="52"/>
                    <a:pt x="771" y="0"/>
                  </a:cubicBezTo>
                </a:path>
              </a:pathLst>
            </a:custGeom>
            <a:noFill/>
            <a:ln w="28575">
              <a:solidFill>
                <a:srgbClr val="FF0000"/>
              </a:solidFill>
              <a:round/>
              <a:headEnd type="none" w="sm" len="sm"/>
              <a:tailEnd type="arrow" w="med" len="med"/>
            </a:ln>
          </p:spPr>
          <p:txBody>
            <a:bodyPr wrap="none" anchor="ct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 calcmode="lin" valueType="num">
                                      <p:cBhvr additive="base">
                                        <p:cTn id="2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27" dur="500"/>
                                        <p:tgtEl>
                                          <p:spTgt spid="47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 calcmode="lin" valueType="num">
                                      <p:cBhvr additive="base">
                                        <p:cTn id="32"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7107">
                                            <p:txEl>
                                              <p:pRg st="9" end="9"/>
                                            </p:txEl>
                                          </p:spTgt>
                                        </p:tgtEl>
                                        <p:attrNameLst>
                                          <p:attrName>style.visibility</p:attrName>
                                        </p:attrNameLst>
                                      </p:cBhvr>
                                      <p:to>
                                        <p:strVal val="visible"/>
                                      </p:to>
                                    </p:set>
                                    <p:animEffect transition="in" filter="blinds(horizontal)">
                                      <p:cBhvr>
                                        <p:cTn id="38" dur="500"/>
                                        <p:tgtEl>
                                          <p:spTgt spid="47107">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Effect transition="in" filter="blinds(horizontal)">
                                      <p:cBhvr>
                                        <p:cTn id="43" dur="500"/>
                                        <p:tgtEl>
                                          <p:spTgt spid="4710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7107">
                                            <p:txEl>
                                              <p:pRg st="7" end="7"/>
                                            </p:txEl>
                                          </p:spTgt>
                                        </p:tgtEl>
                                        <p:attrNameLst>
                                          <p:attrName>style.visibility</p:attrName>
                                        </p:attrNameLst>
                                      </p:cBhvr>
                                      <p:to>
                                        <p:strVal val="visible"/>
                                      </p:to>
                                    </p:set>
                                    <p:animEffect transition="in" filter="blinds(horizontal)">
                                      <p:cBhvr>
                                        <p:cTn id="48" dur="500"/>
                                        <p:tgtEl>
                                          <p:spTgt spid="47107">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7107">
                                            <p:txEl>
                                              <p:pRg st="8" end="8"/>
                                            </p:txEl>
                                          </p:spTgt>
                                        </p:tgtEl>
                                        <p:attrNameLst>
                                          <p:attrName>style.visibility</p:attrName>
                                        </p:attrNameLst>
                                      </p:cBhvr>
                                      <p:to>
                                        <p:strVal val="visible"/>
                                      </p:to>
                                    </p:set>
                                    <p:animEffect transition="in" filter="blinds(horizontal)">
                                      <p:cBhvr>
                                        <p:cTn id="53" dur="500"/>
                                        <p:tgtEl>
                                          <p:spTgt spid="47107">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47107">
                                            <p:txEl>
                                              <p:pRg st="10" end="10"/>
                                            </p:txEl>
                                          </p:spTgt>
                                        </p:tgtEl>
                                        <p:attrNameLst>
                                          <p:attrName>style.visibility</p:attrName>
                                        </p:attrNameLst>
                                      </p:cBhvr>
                                      <p:to>
                                        <p:strVal val="visible"/>
                                      </p:to>
                                    </p:set>
                                    <p:animEffect transition="in" filter="blinds(horizontal)">
                                      <p:cBhvr>
                                        <p:cTn id="58" dur="500"/>
                                        <p:tgtEl>
                                          <p:spTgt spid="471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zh-CN" altLang="en-US" dirty="0">
                <a:ea typeface="宋体" pitchFamily="2" charset="-122"/>
              </a:rPr>
              <a:t>动态内存管理（</a:t>
            </a:r>
            <a:r>
              <a:rPr lang="en-US" altLang="zh-CN" dirty="0" err="1">
                <a:ea typeface="宋体" pitchFamily="2" charset="-122"/>
              </a:rPr>
              <a:t>malloc</a:t>
            </a:r>
            <a:r>
              <a:rPr lang="zh-CN" altLang="en-US" dirty="0">
                <a:ea typeface="宋体" pitchFamily="2" charset="-122"/>
              </a:rPr>
              <a:t>与</a:t>
            </a:r>
            <a:r>
              <a:rPr lang="en-US" altLang="zh-CN" dirty="0">
                <a:ea typeface="宋体" pitchFamily="2" charset="-122"/>
              </a:rPr>
              <a:t>free</a:t>
            </a:r>
            <a:r>
              <a:rPr lang="zh-CN" altLang="en-US" dirty="0">
                <a:ea typeface="宋体" pitchFamily="2" charset="-122"/>
              </a:rPr>
              <a:t>）*</a:t>
            </a:r>
          </a:p>
        </p:txBody>
      </p:sp>
      <p:sp>
        <p:nvSpPr>
          <p:cNvPr id="25605" name="Rectangle 3"/>
          <p:cNvSpPr>
            <a:spLocks noGrp="1" noChangeArrowheads="1"/>
          </p:cNvSpPr>
          <p:nvPr>
            <p:ph idx="1"/>
          </p:nvPr>
        </p:nvSpPr>
        <p:spPr>
          <a:xfrm>
            <a:off x="695400" y="1080104"/>
            <a:ext cx="10441160" cy="5155746"/>
          </a:xfrm>
        </p:spPr>
        <p:txBody>
          <a:bodyPr>
            <a:normAutofit/>
          </a:bodyPr>
          <a:lstStyle/>
          <a:p>
            <a:r>
              <a:rPr lang="zh-CN" altLang="en-US" sz="2000" b="0" dirty="0">
                <a:ea typeface="宋体" pitchFamily="2" charset="-122"/>
              </a:rPr>
              <a:t>在</a:t>
            </a:r>
            <a:r>
              <a:rPr lang="en-US" altLang="zh-CN" sz="2000" b="0" dirty="0">
                <a:ea typeface="宋体" pitchFamily="2" charset="-122"/>
              </a:rPr>
              <a:t>C</a:t>
            </a:r>
            <a:r>
              <a:rPr lang="zh-CN" altLang="en-US" sz="2000" b="0" dirty="0">
                <a:ea typeface="宋体" pitchFamily="2" charset="-122"/>
              </a:rPr>
              <a:t>中可以使用标准库函数</a:t>
            </a:r>
            <a:r>
              <a:rPr lang="en-US" altLang="zh-CN" sz="2000" b="0" dirty="0" err="1">
                <a:ea typeface="宋体" pitchFamily="2" charset="-122"/>
              </a:rPr>
              <a:t>malloc</a:t>
            </a:r>
            <a:r>
              <a:rPr lang="zh-CN" altLang="en-US" sz="2000" dirty="0">
                <a:solidFill>
                  <a:srgbClr val="0033CC"/>
                </a:solidFill>
                <a:ea typeface="宋体" pitchFamily="2" charset="-122"/>
              </a:rPr>
              <a:t>动态</a:t>
            </a:r>
            <a:r>
              <a:rPr lang="zh-CN" altLang="en-US" sz="2000" b="0" dirty="0">
                <a:ea typeface="宋体" pitchFamily="2" charset="-122"/>
              </a:rPr>
              <a:t>为指针变量申请一块内存空间（以字节为单位）（用于初始化指针变量），并返回该空间首地址。</a:t>
            </a:r>
          </a:p>
          <a:p>
            <a:r>
              <a:rPr lang="zh-CN" altLang="en-US" sz="2000" b="0" dirty="0">
                <a:ea typeface="宋体" pitchFamily="2" charset="-122"/>
              </a:rPr>
              <a:t>。</a:t>
            </a:r>
          </a:p>
          <a:p>
            <a:pPr lvl="1">
              <a:lnSpc>
                <a:spcPct val="100000"/>
              </a:lnSpc>
              <a:buFont typeface="Wingdings" pitchFamily="2" charset="2"/>
              <a:buNone/>
            </a:pPr>
            <a:r>
              <a:rPr lang="zh-CN" altLang="en-US" sz="1800" dirty="0">
                <a:ea typeface="宋体" pitchFamily="2" charset="-122"/>
              </a:rPr>
              <a:t>函数原型为：</a:t>
            </a:r>
            <a:r>
              <a:rPr lang="zh-CN" altLang="zh-CN" sz="1800" dirty="0">
                <a:solidFill>
                  <a:srgbClr val="0033CC"/>
                </a:solidFill>
                <a:ea typeface="宋体" pitchFamily="2" charset="-122"/>
              </a:rPr>
              <a:t>void * </a:t>
            </a:r>
            <a:r>
              <a:rPr lang="zh-CN" altLang="zh-CN" sz="1800" i="1" dirty="0">
                <a:solidFill>
                  <a:srgbClr val="0033CC"/>
                </a:solidFill>
                <a:ea typeface="宋体" pitchFamily="2" charset="-122"/>
              </a:rPr>
              <a:t>malloc</a:t>
            </a:r>
            <a:r>
              <a:rPr lang="zh-CN" altLang="zh-CN" sz="1800" dirty="0">
                <a:solidFill>
                  <a:srgbClr val="0033CC"/>
                </a:solidFill>
                <a:ea typeface="宋体" pitchFamily="2" charset="-122"/>
              </a:rPr>
              <a:t> ( size_t </a:t>
            </a:r>
            <a:r>
              <a:rPr lang="en-US" altLang="zh-CN" sz="1800" dirty="0">
                <a:solidFill>
                  <a:srgbClr val="0033CC"/>
                </a:solidFill>
                <a:ea typeface="宋体" pitchFamily="2" charset="-122"/>
              </a:rPr>
              <a:t> </a:t>
            </a:r>
            <a:r>
              <a:rPr lang="zh-CN" altLang="zh-CN" sz="1800" dirty="0">
                <a:solidFill>
                  <a:srgbClr val="0033CC"/>
                </a:solidFill>
                <a:ea typeface="宋体" pitchFamily="2" charset="-122"/>
              </a:rPr>
              <a:t>size )</a:t>
            </a:r>
            <a:r>
              <a:rPr lang="en-US" altLang="zh-CN" sz="1800" dirty="0">
                <a:solidFill>
                  <a:srgbClr val="0033CC"/>
                </a:solidFill>
                <a:ea typeface="宋体" pitchFamily="2" charset="-122"/>
              </a:rPr>
              <a:t>;</a:t>
            </a:r>
          </a:p>
          <a:p>
            <a:r>
              <a:rPr lang="zh-CN" altLang="en-US" sz="2000" b="0" dirty="0">
                <a:ea typeface="宋体" pitchFamily="2" charset="-122"/>
              </a:rPr>
              <a:t>使用</a:t>
            </a:r>
            <a:r>
              <a:rPr lang="en-US" altLang="zh-CN" sz="2000" b="0" dirty="0" err="1">
                <a:ea typeface="宋体" pitchFamily="2" charset="-122"/>
              </a:rPr>
              <a:t>malloc</a:t>
            </a:r>
            <a:r>
              <a:rPr lang="zh-CN" altLang="en-US" sz="2000" b="0" dirty="0">
                <a:ea typeface="宋体" pitchFamily="2" charset="-122"/>
              </a:rPr>
              <a:t>初始化指针变量的常见用法：</a:t>
            </a:r>
          </a:p>
          <a:p>
            <a:pPr lvl="1">
              <a:lnSpc>
                <a:spcPct val="100000"/>
              </a:lnSpc>
              <a:spcBef>
                <a:spcPct val="40000"/>
              </a:spcBef>
              <a:buFont typeface="Wingdings" pitchFamily="2" charset="2"/>
              <a:buNone/>
            </a:pPr>
            <a:r>
              <a:rPr lang="en-US" altLang="zh-CN" sz="1800" dirty="0">
                <a:ea typeface="宋体" pitchFamily="2" charset="-122"/>
              </a:rPr>
              <a:t>char *s; </a:t>
            </a:r>
          </a:p>
          <a:p>
            <a:pPr lvl="1">
              <a:lnSpc>
                <a:spcPct val="100000"/>
              </a:lnSpc>
              <a:spcBef>
                <a:spcPct val="40000"/>
              </a:spcBef>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intptr</a:t>
            </a:r>
            <a:r>
              <a:rPr lang="en-US" altLang="zh-CN" sz="1800" dirty="0">
                <a:ea typeface="宋体" pitchFamily="2" charset="-122"/>
              </a:rPr>
              <a:t>;</a:t>
            </a:r>
          </a:p>
          <a:p>
            <a:pPr lvl="1">
              <a:lnSpc>
                <a:spcPct val="100000"/>
              </a:lnSpc>
              <a:spcBef>
                <a:spcPct val="40000"/>
              </a:spcBef>
              <a:buFont typeface="Wingdings" pitchFamily="2" charset="2"/>
              <a:buNone/>
            </a:pPr>
            <a:r>
              <a:rPr lang="en-US" altLang="zh-CN" sz="1800" dirty="0">
                <a:ea typeface="宋体" pitchFamily="2" charset="-122"/>
              </a:rPr>
              <a:t>s = (char *)</a:t>
            </a:r>
            <a:r>
              <a:rPr lang="en-US" altLang="zh-CN" sz="1800" dirty="0" err="1">
                <a:ea typeface="宋体" pitchFamily="2" charset="-122"/>
              </a:rPr>
              <a:t>malloc</a:t>
            </a:r>
            <a:r>
              <a:rPr lang="en-US" altLang="zh-CN" sz="1800" dirty="0">
                <a:ea typeface="宋体" pitchFamily="2" charset="-122"/>
              </a:rPr>
              <a:t>(32); /* s</a:t>
            </a:r>
            <a:r>
              <a:rPr lang="zh-CN" altLang="en-US" sz="1800" dirty="0">
                <a:ea typeface="宋体" pitchFamily="2" charset="-122"/>
              </a:rPr>
              <a:t>指向大小为</a:t>
            </a:r>
            <a:r>
              <a:rPr lang="en-US" altLang="zh-CN" sz="1800" dirty="0">
                <a:ea typeface="宋体" pitchFamily="2" charset="-122"/>
              </a:rPr>
              <a:t>32</a:t>
            </a:r>
            <a:r>
              <a:rPr lang="zh-CN" altLang="en-US" sz="1800" dirty="0">
                <a:ea typeface="宋体" pitchFamily="2" charset="-122"/>
              </a:rPr>
              <a:t>个字节（字符）的空间*</a:t>
            </a:r>
            <a:r>
              <a:rPr lang="en-US" altLang="zh-CN" sz="1800" dirty="0">
                <a:ea typeface="宋体" pitchFamily="2" charset="-122"/>
              </a:rPr>
              <a:t>/</a:t>
            </a:r>
          </a:p>
          <a:p>
            <a:pPr lvl="1">
              <a:lnSpc>
                <a:spcPct val="100000"/>
              </a:lnSpc>
              <a:spcBef>
                <a:spcPct val="40000"/>
              </a:spcBef>
              <a:buFont typeface="Wingdings" pitchFamily="2" charset="2"/>
              <a:buNone/>
            </a:pPr>
            <a:r>
              <a:rPr lang="en-US" altLang="zh-CN" sz="1800" dirty="0">
                <a:ea typeface="宋体" pitchFamily="2" charset="-122"/>
              </a:rPr>
              <a:t>s = (char *)</a:t>
            </a:r>
            <a:r>
              <a:rPr lang="en-US" altLang="zh-CN" sz="1800" dirty="0" err="1">
                <a:ea typeface="宋体" pitchFamily="2" charset="-122"/>
              </a:rPr>
              <a:t>malloc</a:t>
            </a:r>
            <a:r>
              <a:rPr lang="en-US" altLang="zh-CN" sz="1800" dirty="0">
                <a:ea typeface="宋体" pitchFamily="2" charset="-122"/>
              </a:rPr>
              <a:t>(</a:t>
            </a:r>
            <a:r>
              <a:rPr lang="en-US" altLang="zh-CN" sz="1800" dirty="0" err="1">
                <a:ea typeface="宋体" pitchFamily="2" charset="-122"/>
              </a:rPr>
              <a:t>strlen</a:t>
            </a:r>
            <a:r>
              <a:rPr lang="en-US" altLang="zh-CN" sz="1800" dirty="0">
                <a:ea typeface="宋体" pitchFamily="2" charset="-122"/>
              </a:rPr>
              <a:t>(p)+1);/* s</a:t>
            </a:r>
            <a:r>
              <a:rPr lang="zh-CN" altLang="en-US" sz="1800" dirty="0">
                <a:ea typeface="宋体" pitchFamily="2" charset="-122"/>
              </a:rPr>
              <a:t>指向能正好存放字符串</a:t>
            </a:r>
            <a:r>
              <a:rPr lang="en-US" altLang="zh-CN" sz="1800" dirty="0">
                <a:ea typeface="宋体" pitchFamily="2" charset="-122"/>
              </a:rPr>
              <a:t>p</a:t>
            </a:r>
            <a:r>
              <a:rPr lang="zh-CN" altLang="en-US" sz="1800" dirty="0">
                <a:ea typeface="宋体" pitchFamily="2" charset="-122"/>
              </a:rPr>
              <a:t>的空间*</a:t>
            </a:r>
            <a:r>
              <a:rPr lang="en-US" altLang="zh-CN" sz="1800" dirty="0">
                <a:ea typeface="宋体" pitchFamily="2" charset="-122"/>
              </a:rPr>
              <a:t>/</a:t>
            </a:r>
          </a:p>
          <a:p>
            <a:pPr lvl="1">
              <a:lnSpc>
                <a:spcPct val="100000"/>
              </a:lnSpc>
              <a:spcBef>
                <a:spcPct val="40000"/>
              </a:spcBef>
              <a:buFont typeface="Wingdings" pitchFamily="2" charset="2"/>
              <a:buNone/>
            </a:pPr>
            <a:r>
              <a:rPr lang="en-US" altLang="zh-CN" sz="1800" dirty="0" err="1">
                <a:ea typeface="宋体" pitchFamily="2" charset="-122"/>
              </a:rPr>
              <a:t>intptr</a:t>
            </a:r>
            <a:r>
              <a:rPr lang="en-US" altLang="zh-CN" sz="1800" dirty="0">
                <a:ea typeface="宋体" pitchFamily="2" charset="-122"/>
              </a:rPr>
              <a:t> =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malloc</a:t>
            </a:r>
            <a:r>
              <a:rPr lang="en-US" altLang="zh-CN" sz="1800" dirty="0">
                <a:ea typeface="宋体" pitchFamily="2" charset="-122"/>
              </a:rPr>
              <a:t>(</a:t>
            </a:r>
            <a:r>
              <a:rPr lang="en-US" altLang="zh-CN" sz="1800" dirty="0" err="1">
                <a:ea typeface="宋体" pitchFamily="2" charset="-122"/>
              </a:rPr>
              <a:t>sizeof</a:t>
            </a:r>
            <a:r>
              <a:rPr lang="en-US" altLang="zh-CN" sz="1800" dirty="0">
                <a:ea typeface="宋体" pitchFamily="2" charset="-122"/>
              </a:rPr>
              <a:t>(</a:t>
            </a:r>
            <a:r>
              <a:rPr lang="en-US" altLang="zh-CN" sz="1800" dirty="0" err="1">
                <a:ea typeface="宋体" pitchFamily="2" charset="-122"/>
              </a:rPr>
              <a:t>int</a:t>
            </a:r>
            <a:r>
              <a:rPr lang="en-US" altLang="zh-CN" sz="1800" dirty="0">
                <a:ea typeface="宋体" pitchFamily="2" charset="-122"/>
              </a:rPr>
              <a:t>)*10);/* </a:t>
            </a:r>
            <a:r>
              <a:rPr lang="en-US" altLang="zh-CN" sz="1800" dirty="0" err="1">
                <a:ea typeface="宋体" pitchFamily="2" charset="-122"/>
              </a:rPr>
              <a:t>ptr</a:t>
            </a:r>
            <a:r>
              <a:rPr lang="zh-CN" altLang="en-US" sz="1800" dirty="0">
                <a:ea typeface="宋体" pitchFamily="2" charset="-122"/>
              </a:rPr>
              <a:t>指向能存放</a:t>
            </a:r>
            <a:r>
              <a:rPr lang="en-US" altLang="zh-CN" sz="1800" dirty="0">
                <a:ea typeface="宋体" pitchFamily="2" charset="-122"/>
              </a:rPr>
              <a:t>10</a:t>
            </a:r>
            <a:r>
              <a:rPr lang="zh-CN" altLang="en-US" sz="1800" dirty="0">
                <a:ea typeface="宋体" pitchFamily="2" charset="-122"/>
              </a:rPr>
              <a:t>个整型元素的空间*</a:t>
            </a:r>
            <a:r>
              <a:rPr lang="en-US" altLang="zh-CN" sz="1800" dirty="0">
                <a:ea typeface="宋体" pitchFamily="2" charset="-122"/>
              </a:rPr>
              <a:t>/</a:t>
            </a:r>
          </a:p>
          <a:p>
            <a:r>
              <a:rPr lang="zh-CN" altLang="en-US" sz="2000" b="0" dirty="0">
                <a:ea typeface="宋体" pitchFamily="2" charset="-122"/>
              </a:rPr>
              <a:t>使用</a:t>
            </a:r>
            <a:r>
              <a:rPr lang="en-US" altLang="zh-CN" sz="2000" b="0" dirty="0" err="1">
                <a:ea typeface="宋体" pitchFamily="2" charset="-122"/>
              </a:rPr>
              <a:t>malloc</a:t>
            </a:r>
            <a:r>
              <a:rPr lang="zh-CN" altLang="en-US" sz="2000" b="0" dirty="0">
                <a:ea typeface="宋体" pitchFamily="2" charset="-122"/>
              </a:rPr>
              <a:t>申请到的动态空间在不用时应使用函数</a:t>
            </a:r>
            <a:r>
              <a:rPr lang="en-US" altLang="zh-CN" sz="2000" b="0" dirty="0">
                <a:ea typeface="宋体" pitchFamily="2" charset="-122"/>
              </a:rPr>
              <a:t>free</a:t>
            </a:r>
            <a:r>
              <a:rPr lang="zh-CN" altLang="en-US" sz="2000" b="0" dirty="0">
                <a:ea typeface="宋体" pitchFamily="2" charset="-122"/>
              </a:rPr>
              <a:t>释放。如，</a:t>
            </a:r>
            <a:r>
              <a:rPr lang="en-US" altLang="zh-CN" sz="2000" b="0" dirty="0">
                <a:ea typeface="宋体" pitchFamily="2" charset="-122"/>
              </a:rPr>
              <a:t>free(s);</a:t>
            </a:r>
          </a:p>
          <a:p>
            <a:r>
              <a:rPr lang="zh-CN" altLang="en-US" sz="2000" b="0" dirty="0">
                <a:ea typeface="宋体" pitchFamily="2" charset="-122"/>
              </a:rPr>
              <a:t>使用</a:t>
            </a:r>
            <a:r>
              <a:rPr lang="en-US" altLang="zh-CN" sz="2000" b="0" dirty="0" err="1">
                <a:ea typeface="宋体" pitchFamily="2" charset="-122"/>
              </a:rPr>
              <a:t>malloc</a:t>
            </a:r>
            <a:r>
              <a:rPr lang="zh-CN" altLang="en-US" sz="2000" b="0" dirty="0">
                <a:ea typeface="宋体" pitchFamily="2" charset="-122"/>
              </a:rPr>
              <a:t>和</a:t>
            </a:r>
            <a:r>
              <a:rPr lang="en-US" altLang="zh-CN" sz="2000" b="0" dirty="0">
                <a:ea typeface="宋体" pitchFamily="2" charset="-122"/>
              </a:rPr>
              <a:t>free</a:t>
            </a:r>
            <a:r>
              <a:rPr lang="zh-CN" altLang="en-US" sz="2000" b="0" dirty="0">
                <a:ea typeface="宋体" pitchFamily="2" charset="-122"/>
              </a:rPr>
              <a:t>函数要用：</a:t>
            </a:r>
          </a:p>
          <a:p>
            <a:pPr lvl="1">
              <a:lnSpc>
                <a:spcPct val="100000"/>
              </a:lnSpc>
              <a:buFont typeface="Wingdings" pitchFamily="2" charset="2"/>
              <a:buNone/>
            </a:pPr>
            <a:r>
              <a:rPr lang="en-US" altLang="zh-CN" sz="1800" dirty="0">
                <a:solidFill>
                  <a:srgbClr val="0033CC"/>
                </a:solidFill>
                <a:ea typeface="宋体" pitchFamily="2" charset="-122"/>
              </a:rPr>
              <a:t>#include &lt;</a:t>
            </a:r>
            <a:r>
              <a:rPr lang="en-US" altLang="zh-CN" sz="1800" dirty="0" err="1">
                <a:solidFill>
                  <a:srgbClr val="0033CC"/>
                </a:solidFill>
                <a:ea typeface="宋体" pitchFamily="2" charset="-122"/>
              </a:rPr>
              <a:t>stdlib.h</a:t>
            </a:r>
            <a:r>
              <a:rPr lang="en-US" altLang="zh-CN" sz="1800" dirty="0">
                <a:solidFill>
                  <a:srgbClr val="0033CC"/>
                </a:solidFill>
                <a:ea typeface="宋体" pitchFamily="2" charset="-122"/>
              </a:rPr>
              <a:t>&gt;</a:t>
            </a:r>
            <a:endParaRPr lang="en-US" altLang="zh-CN" sz="1600" dirty="0">
              <a:solidFill>
                <a:srgbClr val="0033CC"/>
              </a:solidFill>
              <a:ea typeface="宋体" pitchFamily="2" charset="-122"/>
            </a:endParaRPr>
          </a:p>
        </p:txBody>
      </p:sp>
      <p:sp>
        <p:nvSpPr>
          <p:cNvPr id="25602" name="页脚占位符 3"/>
          <p:cNvSpPr>
            <a:spLocks noGrp="1"/>
          </p:cNvSpPr>
          <p:nvPr>
            <p:ph type="ftr" sz="quarter" idx="11"/>
          </p:nvPr>
        </p:nvSpPr>
        <p:spPr>
          <a:noFill/>
        </p:spPr>
        <p:txBody>
          <a:bodyPr/>
          <a:lstStyle/>
          <a:p>
            <a:r>
              <a:rPr lang="en-US" altLang="zh-CN"/>
              <a:t>构造类型 – 数组和指针</a:t>
            </a:r>
          </a:p>
        </p:txBody>
      </p:sp>
      <p:sp>
        <p:nvSpPr>
          <p:cNvPr id="25603" name="灯片编号占位符 4"/>
          <p:cNvSpPr>
            <a:spLocks noGrp="1"/>
          </p:cNvSpPr>
          <p:nvPr>
            <p:ph type="sldNum" sz="quarter" idx="12"/>
          </p:nvPr>
        </p:nvSpPr>
        <p:spPr>
          <a:noFill/>
        </p:spPr>
        <p:txBody>
          <a:bodyPr/>
          <a:lstStyle/>
          <a:p>
            <a:fld id="{E8BB79F4-EBE5-420A-B6FD-CC4611A3E0A6}" type="slidenum">
              <a:rPr lang="en-US" altLang="zh-CN" smtClean="0"/>
              <a:pPr/>
              <a:t>48</a:t>
            </a:fld>
            <a:endParaRPr lang="en-US" altLang="zh-CN"/>
          </a:p>
        </p:txBody>
      </p:sp>
      <p:sp>
        <p:nvSpPr>
          <p:cNvPr id="92164" name="AutoShape 4"/>
          <p:cNvSpPr>
            <a:spLocks noChangeArrowheads="1"/>
          </p:cNvSpPr>
          <p:nvPr/>
        </p:nvSpPr>
        <p:spPr bwMode="auto">
          <a:xfrm>
            <a:off x="7174496" y="1772816"/>
            <a:ext cx="5004048" cy="1556792"/>
          </a:xfrm>
          <a:prstGeom prst="wedgeRoundRectCallout">
            <a:avLst>
              <a:gd name="adj1" fmla="val -19866"/>
              <a:gd name="adj2" fmla="val 68707"/>
              <a:gd name="adj3" fmla="val 16667"/>
            </a:avLst>
          </a:prstGeom>
          <a:solidFill>
            <a:schemeClr val="accent1"/>
          </a:solidFill>
          <a:ln w="9525">
            <a:solidFill>
              <a:schemeClr val="tx1"/>
            </a:solidFill>
            <a:miter lim="800000"/>
            <a:headEnd/>
            <a:tailEnd/>
          </a:ln>
        </p:spPr>
        <p:txBody>
          <a:bodyPr/>
          <a:lstStyle/>
          <a:p>
            <a:r>
              <a:rPr lang="zh-CN" altLang="en-US" sz="1800" b="0" dirty="0"/>
              <a:t>运算符</a:t>
            </a:r>
            <a:r>
              <a:rPr lang="en-US" altLang="zh-CN" sz="1800" dirty="0" err="1">
                <a:solidFill>
                  <a:srgbClr val="0033CC"/>
                </a:solidFill>
              </a:rPr>
              <a:t>sizeof</a:t>
            </a:r>
            <a:r>
              <a:rPr lang="zh-CN" altLang="en-US" sz="1800" b="0" dirty="0"/>
              <a:t>用来计算所在系统中某种类型或类型变量所占的长度（以字节为单位）。如：</a:t>
            </a:r>
          </a:p>
          <a:p>
            <a:r>
              <a:rPr lang="en-US" altLang="zh-CN" sz="1800" b="0" dirty="0" err="1"/>
              <a:t>sizeof</a:t>
            </a:r>
            <a:r>
              <a:rPr lang="en-US" altLang="zh-CN" sz="1800" b="0" dirty="0"/>
              <a:t>(</a:t>
            </a:r>
            <a:r>
              <a:rPr lang="en-US" altLang="zh-CN" sz="1800" b="0" dirty="0" err="1"/>
              <a:t>int</a:t>
            </a:r>
            <a:r>
              <a:rPr lang="en-US" altLang="zh-CN" sz="1800" b="0" dirty="0"/>
              <a:t>),</a:t>
            </a:r>
            <a:r>
              <a:rPr lang="en-US" altLang="zh-CN" sz="1800" b="0" dirty="0" err="1"/>
              <a:t>sizeof</a:t>
            </a:r>
            <a:r>
              <a:rPr lang="en-US" altLang="zh-CN" sz="1800" b="0" dirty="0"/>
              <a:t>(n),</a:t>
            </a:r>
            <a:r>
              <a:rPr lang="en-US" altLang="zh-CN" sz="1800" b="0" dirty="0" err="1"/>
              <a:t>sizeof</a:t>
            </a:r>
            <a:r>
              <a:rPr lang="en-US" altLang="zh-CN" sz="1800" b="0" dirty="0"/>
              <a:t>(double)</a:t>
            </a:r>
          </a:p>
          <a:p>
            <a:r>
              <a:rPr lang="zh-CN" altLang="en-US" sz="1800" b="0" dirty="0"/>
              <a:t>具体值取决于系统，通常</a:t>
            </a:r>
            <a:r>
              <a:rPr lang="en-US" altLang="zh-CN" sz="1800" b="0" dirty="0" err="1"/>
              <a:t>int</a:t>
            </a:r>
            <a:r>
              <a:rPr lang="zh-CN" altLang="en-US" sz="1800" b="0" dirty="0"/>
              <a:t>或</a:t>
            </a:r>
            <a:r>
              <a:rPr lang="en-US" altLang="zh-CN" sz="1800" b="0" dirty="0" err="1"/>
              <a:t>int</a:t>
            </a:r>
            <a:r>
              <a:rPr lang="zh-CN" altLang="en-US" sz="1800" b="0" dirty="0"/>
              <a:t>变量长度为</a:t>
            </a:r>
            <a:r>
              <a:rPr lang="en-US" altLang="zh-CN" sz="1800" b="0" dirty="0"/>
              <a:t>4</a:t>
            </a:r>
            <a:r>
              <a:rPr lang="zh-CN" altLang="en-US" sz="1800" b="0" dirty="0"/>
              <a:t>，</a:t>
            </a:r>
            <a:r>
              <a:rPr lang="en-US" altLang="zh-CN" sz="1800" b="0" dirty="0"/>
              <a:t>double</a:t>
            </a:r>
            <a:r>
              <a:rPr lang="zh-CN" altLang="en-US" sz="1800" b="0" dirty="0"/>
              <a:t>为</a:t>
            </a:r>
            <a:r>
              <a:rPr lang="en-US" altLang="zh-CN" sz="1800" b="0" dirty="0"/>
              <a:t>8</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linds(horizontal)">
                                      <p:cBhvr>
                                        <p:cTn id="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动态内存管理（</a:t>
            </a:r>
            <a:r>
              <a:rPr lang="en-US" altLang="zh-CN" dirty="0" err="1">
                <a:ea typeface="宋体" pitchFamily="2" charset="-122"/>
              </a:rPr>
              <a:t>malloc</a:t>
            </a:r>
            <a:r>
              <a:rPr lang="zh-CN" altLang="en-US" dirty="0">
                <a:ea typeface="宋体" pitchFamily="2" charset="-122"/>
              </a:rPr>
              <a:t>与</a:t>
            </a:r>
            <a:r>
              <a:rPr lang="en-US" altLang="zh-CN" dirty="0">
                <a:ea typeface="宋体" pitchFamily="2" charset="-122"/>
              </a:rPr>
              <a:t>free</a:t>
            </a:r>
            <a:r>
              <a:rPr lang="zh-CN" altLang="en-US" dirty="0">
                <a:ea typeface="宋体" pitchFamily="2" charset="-122"/>
              </a:rPr>
              <a:t>）*</a:t>
            </a:r>
            <a:endParaRPr lang="zh-CN" altLang="en-US" dirty="0"/>
          </a:p>
        </p:txBody>
      </p:sp>
      <p:sp>
        <p:nvSpPr>
          <p:cNvPr id="4" name="页脚占位符 3"/>
          <p:cNvSpPr>
            <a:spLocks noGrp="1"/>
          </p:cNvSpPr>
          <p:nvPr>
            <p:ph type="ftr" sz="quarter" idx="11"/>
          </p:nvPr>
        </p:nvSpPr>
        <p:spPr/>
        <p:txBody>
          <a:bodyPr/>
          <a:lstStyle/>
          <a:p>
            <a:pPr>
              <a:defRPr/>
            </a:pPr>
            <a:r>
              <a:rPr lang="en-US" altLang="zh-CN"/>
              <a:t>构造类型 – 数组和指针</a:t>
            </a:r>
          </a:p>
        </p:txBody>
      </p:sp>
      <p:sp>
        <p:nvSpPr>
          <p:cNvPr id="5" name="灯片编号占位符 4"/>
          <p:cNvSpPr>
            <a:spLocks noGrp="1"/>
          </p:cNvSpPr>
          <p:nvPr>
            <p:ph type="sldNum" sz="quarter" idx="12"/>
          </p:nvPr>
        </p:nvSpPr>
        <p:spPr/>
        <p:txBody>
          <a:bodyPr/>
          <a:lstStyle/>
          <a:p>
            <a:pPr>
              <a:defRPr/>
            </a:pPr>
            <a:fld id="{CB7AD273-DB7E-40AE-9A92-188A2F35C0FE}" type="slidenum">
              <a:rPr lang="en-US" altLang="zh-CN" smtClean="0"/>
              <a:pPr>
                <a:defRPr/>
              </a:pPr>
              <a:t>49</a:t>
            </a:fld>
            <a:endParaRPr lang="en-US" altLang="zh-CN"/>
          </a:p>
        </p:txBody>
      </p:sp>
      <p:sp>
        <p:nvSpPr>
          <p:cNvPr id="6" name="TextBox 5"/>
          <p:cNvSpPr txBox="1"/>
          <p:nvPr/>
        </p:nvSpPr>
        <p:spPr>
          <a:xfrm>
            <a:off x="983432" y="1625245"/>
            <a:ext cx="9937104" cy="3416320"/>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itchFamily="49" charset="-122"/>
                <a:ea typeface="楷体" pitchFamily="49" charset="-122"/>
              </a:rPr>
              <a:t>注意：</a:t>
            </a:r>
            <a:r>
              <a:rPr lang="zh-CN" altLang="en-US" dirty="0">
                <a:solidFill>
                  <a:srgbClr val="0033CC"/>
                </a:solidFill>
                <a:latin typeface="楷体" pitchFamily="49" charset="-122"/>
                <a:ea typeface="楷体" pitchFamily="49" charset="-122"/>
              </a:rPr>
              <a:t>由</a:t>
            </a:r>
            <a:r>
              <a:rPr lang="en-US" altLang="zh-CN" dirty="0" err="1">
                <a:solidFill>
                  <a:srgbClr val="0033CC"/>
                </a:solidFill>
                <a:latin typeface="楷体" pitchFamily="49" charset="-122"/>
                <a:ea typeface="楷体" pitchFamily="49" charset="-122"/>
              </a:rPr>
              <a:t>malloc</a:t>
            </a:r>
            <a:r>
              <a:rPr lang="zh-CN" altLang="en-US" dirty="0">
                <a:solidFill>
                  <a:srgbClr val="0033CC"/>
                </a:solidFill>
                <a:latin typeface="楷体" pitchFamily="49" charset="-122"/>
                <a:ea typeface="楷体" pitchFamily="49" charset="-122"/>
              </a:rPr>
              <a:t>等申请的动态空间，必须要用</a:t>
            </a:r>
            <a:r>
              <a:rPr lang="en-US" altLang="zh-CN" dirty="0">
                <a:solidFill>
                  <a:srgbClr val="0033CC"/>
                </a:solidFill>
                <a:latin typeface="楷体" pitchFamily="49" charset="-122"/>
                <a:ea typeface="楷体" pitchFamily="49" charset="-122"/>
              </a:rPr>
              <a:t>free</a:t>
            </a:r>
            <a:r>
              <a:rPr lang="zh-CN" altLang="en-US" dirty="0">
                <a:solidFill>
                  <a:srgbClr val="0033CC"/>
                </a:solidFill>
                <a:latin typeface="楷体" pitchFamily="49" charset="-122"/>
                <a:ea typeface="楷体" pitchFamily="49" charset="-122"/>
              </a:rPr>
              <a:t>函数来释放！（函数结束时由</a:t>
            </a:r>
            <a:r>
              <a:rPr lang="en-US" altLang="zh-CN" dirty="0" err="1">
                <a:solidFill>
                  <a:srgbClr val="0033CC"/>
                </a:solidFill>
                <a:latin typeface="楷体" pitchFamily="49" charset="-122"/>
                <a:ea typeface="楷体" pitchFamily="49" charset="-122"/>
              </a:rPr>
              <a:t>malloc</a:t>
            </a:r>
            <a:r>
              <a:rPr lang="zh-CN" altLang="en-US" dirty="0">
                <a:solidFill>
                  <a:srgbClr val="0033CC"/>
                </a:solidFill>
                <a:latin typeface="楷体" pitchFamily="49" charset="-122"/>
                <a:ea typeface="楷体" pitchFamily="49" charset="-122"/>
              </a:rPr>
              <a:t>申请的动态空间不会自动释放）</a:t>
            </a:r>
            <a:endParaRPr lang="en-US" altLang="zh-CN" dirty="0">
              <a:solidFill>
                <a:srgbClr val="0033CC"/>
              </a:solidFill>
              <a:latin typeface="楷体" pitchFamily="49" charset="-122"/>
              <a:ea typeface="楷体" pitchFamily="49" charset="-122"/>
            </a:endParaRPr>
          </a:p>
          <a:p>
            <a:r>
              <a:rPr lang="en-US" altLang="zh-CN" dirty="0">
                <a:solidFill>
                  <a:srgbClr val="0033CC"/>
                </a:solidFill>
                <a:latin typeface="楷体" pitchFamily="49" charset="-122"/>
                <a:ea typeface="楷体" pitchFamily="49" charset="-122"/>
              </a:rPr>
              <a:t>  </a:t>
            </a:r>
            <a:r>
              <a:rPr lang="en-US" altLang="zh-CN" sz="1800" b="0" dirty="0">
                <a:latin typeface="楷体" pitchFamily="49" charset="-122"/>
                <a:ea typeface="楷体" pitchFamily="49" charset="-122"/>
              </a:rPr>
              <a:t>void fun()</a:t>
            </a:r>
          </a:p>
          <a:p>
            <a:r>
              <a:rPr lang="en-US" altLang="zh-CN" sz="1800" b="0" dirty="0">
                <a:solidFill>
                  <a:srgbClr val="0033CC"/>
                </a:solidFill>
                <a:latin typeface="楷体" pitchFamily="49" charset="-122"/>
                <a:ea typeface="楷体" pitchFamily="49" charset="-122"/>
              </a:rPr>
              <a:t>  </a:t>
            </a:r>
            <a:r>
              <a:rPr lang="en-US" altLang="zh-CN" sz="1800" b="0" dirty="0">
                <a:latin typeface="楷体" pitchFamily="49" charset="-122"/>
                <a:ea typeface="楷体" pitchFamily="49" charset="-122"/>
              </a:rPr>
              <a:t>{</a:t>
            </a:r>
          </a:p>
          <a:p>
            <a:r>
              <a:rPr lang="en-US" altLang="zh-CN" sz="1800" b="0" dirty="0">
                <a:latin typeface="楷体" pitchFamily="49" charset="-122"/>
                <a:ea typeface="楷体" pitchFamily="49" charset="-122"/>
              </a:rPr>
              <a:t>     char *p;</a:t>
            </a:r>
          </a:p>
          <a:p>
            <a:r>
              <a:rPr lang="en-US" altLang="zh-CN" sz="1800" b="0" dirty="0">
                <a:latin typeface="楷体" pitchFamily="49" charset="-122"/>
                <a:ea typeface="楷体" pitchFamily="49" charset="-122"/>
              </a:rPr>
              <a:t>     p = (char *)</a:t>
            </a:r>
            <a:r>
              <a:rPr lang="en-US" altLang="zh-CN" sz="1800" b="0" dirty="0" err="1">
                <a:latin typeface="楷体" pitchFamily="49" charset="-122"/>
                <a:ea typeface="楷体" pitchFamily="49" charset="-122"/>
              </a:rPr>
              <a:t>malloc</a:t>
            </a:r>
            <a:r>
              <a:rPr lang="en-US" altLang="zh-CN" sz="1800" b="0" dirty="0">
                <a:latin typeface="楷体" pitchFamily="49" charset="-122"/>
                <a:ea typeface="楷体" pitchFamily="49" charset="-122"/>
              </a:rPr>
              <a:t>(100);</a:t>
            </a:r>
          </a:p>
          <a:p>
            <a:r>
              <a:rPr lang="en-US" altLang="zh-CN" sz="1800" b="0" dirty="0">
                <a:latin typeface="楷体" pitchFamily="49" charset="-122"/>
                <a:ea typeface="楷体" pitchFamily="49" charset="-122"/>
              </a:rPr>
              <a:t>     …</a:t>
            </a:r>
          </a:p>
          <a:p>
            <a:r>
              <a:rPr lang="en-US" altLang="zh-CN" sz="1800" b="0" dirty="0">
                <a:latin typeface="楷体" pitchFamily="49" charset="-122"/>
                <a:ea typeface="楷体" pitchFamily="49" charset="-122"/>
              </a:rPr>
              <a:t>     return; /* </a:t>
            </a:r>
            <a:r>
              <a:rPr lang="zh-CN" altLang="en-US" sz="1800" b="0" dirty="0">
                <a:latin typeface="楷体" pitchFamily="49" charset="-122"/>
                <a:ea typeface="楷体" pitchFamily="49" charset="-122"/>
              </a:rPr>
              <a:t>函数返回时，</a:t>
            </a:r>
            <a:r>
              <a:rPr lang="en-US" altLang="zh-CN" sz="1800" b="0" dirty="0">
                <a:latin typeface="楷体" pitchFamily="49" charset="-122"/>
                <a:ea typeface="楷体" pitchFamily="49" charset="-122"/>
              </a:rPr>
              <a:t>p</a:t>
            </a:r>
            <a:r>
              <a:rPr lang="zh-CN" altLang="en-US" sz="1800" b="0" dirty="0">
                <a:latin typeface="楷体" pitchFamily="49" charset="-122"/>
                <a:ea typeface="楷体" pitchFamily="49" charset="-122"/>
              </a:rPr>
              <a:t>申请的</a:t>
            </a:r>
            <a:r>
              <a:rPr lang="en-US" altLang="zh-CN" sz="1800" b="0" dirty="0">
                <a:latin typeface="楷体" pitchFamily="49" charset="-122"/>
                <a:ea typeface="楷体" pitchFamily="49" charset="-122"/>
              </a:rPr>
              <a:t>100</a:t>
            </a:r>
            <a:r>
              <a:rPr lang="zh-CN" altLang="en-US" sz="1800" b="0" dirty="0">
                <a:latin typeface="楷体" pitchFamily="49" charset="-122"/>
                <a:ea typeface="楷体" pitchFamily="49" charset="-122"/>
              </a:rPr>
              <a:t>字节空间不会被释放</a:t>
            </a:r>
            <a:r>
              <a:rPr lang="en-US" altLang="zh-CN" sz="1800" b="0" dirty="0">
                <a:latin typeface="楷体" pitchFamily="49" charset="-122"/>
                <a:ea typeface="楷体" pitchFamily="49" charset="-122"/>
              </a:rPr>
              <a:t>*/</a:t>
            </a:r>
          </a:p>
          <a:p>
            <a:r>
              <a:rPr lang="en-US" altLang="zh-CN" sz="1800" b="0" dirty="0">
                <a:latin typeface="楷体" pitchFamily="49" charset="-122"/>
                <a:ea typeface="楷体" pitchFamily="49" charset="-122"/>
              </a:rPr>
              <a:t>   }</a:t>
            </a:r>
            <a:endParaRPr lang="en-US" altLang="zh-CN" dirty="0">
              <a:solidFill>
                <a:srgbClr val="0033CC"/>
              </a:solidFill>
              <a:latin typeface="楷体" pitchFamily="49" charset="-122"/>
              <a:ea typeface="楷体" pitchFamily="49" charset="-122"/>
            </a:endParaRPr>
          </a:p>
          <a:p>
            <a:r>
              <a:rPr lang="zh-CN" altLang="en-US" dirty="0">
                <a:solidFill>
                  <a:srgbClr val="0033CC"/>
                </a:solidFill>
                <a:latin typeface="楷体" pitchFamily="49" charset="-122"/>
                <a:ea typeface="楷体" pitchFamily="49" charset="-122"/>
              </a:rPr>
              <a:t>由</a:t>
            </a:r>
            <a:r>
              <a:rPr lang="en-US" altLang="zh-CN" dirty="0" err="1">
                <a:solidFill>
                  <a:srgbClr val="0033CC"/>
                </a:solidFill>
                <a:latin typeface="楷体" pitchFamily="49" charset="-122"/>
                <a:ea typeface="楷体" pitchFamily="49" charset="-122"/>
              </a:rPr>
              <a:t>malloc</a:t>
            </a:r>
            <a:r>
              <a:rPr lang="zh-CN" altLang="en-US" dirty="0">
                <a:solidFill>
                  <a:srgbClr val="0033CC"/>
                </a:solidFill>
                <a:latin typeface="楷体" pitchFamily="49" charset="-122"/>
                <a:ea typeface="楷体" pitchFamily="49" charset="-122"/>
              </a:rPr>
              <a:t>申请的动态空间不及时释放是造成许多软件出现内存泄漏的主要原因！</a:t>
            </a:r>
            <a:endParaRPr lang="en-US" altLang="zh-CN" dirty="0">
              <a:solidFill>
                <a:srgbClr val="0033CC"/>
              </a:solidFill>
              <a:latin typeface="楷体" pitchFamily="49" charset="-122"/>
              <a:ea typeface="楷体" pitchFamily="49" charset="-122"/>
            </a:endParaRPr>
          </a:p>
          <a:p>
            <a:r>
              <a:rPr lang="zh-CN" altLang="en-US" dirty="0">
                <a:solidFill>
                  <a:srgbClr val="FF0000"/>
                </a:solidFill>
                <a:latin typeface="楷体" pitchFamily="49" charset="-122"/>
                <a:ea typeface="楷体" pitchFamily="49" charset="-122"/>
              </a:rPr>
              <a:t>内存泄漏</a:t>
            </a:r>
            <a:r>
              <a:rPr lang="en-US" altLang="zh-CN" dirty="0">
                <a:solidFill>
                  <a:srgbClr val="FF0000"/>
                </a:solidFill>
                <a:latin typeface="楷体" pitchFamily="49" charset="-122"/>
                <a:ea typeface="楷体" pitchFamily="49" charset="-122"/>
              </a:rPr>
              <a:t>(memory leak)</a:t>
            </a:r>
            <a:r>
              <a:rPr lang="zh-CN" altLang="en-US" dirty="0">
                <a:solidFill>
                  <a:srgbClr val="FF0000"/>
                </a:solidFill>
                <a:latin typeface="楷体" pitchFamily="49" charset="-122"/>
                <a:ea typeface="楷体" pitchFamily="49" charset="-122"/>
              </a:rPr>
              <a:t>：指软件在长时间运行过程中造成内存越来越少，最终可能导致系统内存耗尽而导致软件性能下降或不能使用的现象。</a:t>
            </a:r>
            <a:endParaRPr lang="en-US" altLang="zh-CN" dirty="0">
              <a:solidFill>
                <a:srgbClr val="FF0000"/>
              </a:solidFill>
              <a:latin typeface="楷体" pitchFamily="49" charset="-122"/>
              <a:ea typeface="楷体" pitchFamily="49" charset="-122"/>
            </a:endParaRPr>
          </a:p>
        </p:txBody>
      </p:sp>
      <p:sp>
        <p:nvSpPr>
          <p:cNvPr id="3" name="TextBox 2"/>
          <p:cNvSpPr txBox="1"/>
          <p:nvPr/>
        </p:nvSpPr>
        <p:spPr>
          <a:xfrm>
            <a:off x="983432" y="5375792"/>
            <a:ext cx="9937104" cy="64633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anose="02010609060101010101" pitchFamily="49" charset="-122"/>
                <a:ea typeface="楷体" panose="02010609060101010101" pitchFamily="49" charset="-122"/>
              </a:rPr>
              <a:t>提示：</a:t>
            </a:r>
            <a:r>
              <a:rPr lang="en-US" altLang="zh-CN" b="0" dirty="0" err="1">
                <a:solidFill>
                  <a:srgbClr val="0033CC"/>
                </a:solidFill>
                <a:latin typeface="楷体" panose="02010609060101010101" pitchFamily="49" charset="-122"/>
                <a:ea typeface="楷体" panose="02010609060101010101" pitchFamily="49" charset="-122"/>
              </a:rPr>
              <a:t>malloc</a:t>
            </a:r>
            <a:r>
              <a:rPr lang="zh-CN" altLang="en-US" b="0" dirty="0">
                <a:solidFill>
                  <a:srgbClr val="0033CC"/>
                </a:solidFill>
                <a:latin typeface="楷体" panose="02010609060101010101" pitchFamily="49" charset="-122"/>
                <a:ea typeface="楷体" panose="02010609060101010101" pitchFamily="49" charset="-122"/>
              </a:rPr>
              <a:t>等函数是</a:t>
            </a:r>
            <a:r>
              <a:rPr lang="en-US" altLang="zh-CN" b="0" dirty="0">
                <a:solidFill>
                  <a:srgbClr val="0033CC"/>
                </a:solidFill>
                <a:latin typeface="楷体" panose="02010609060101010101" pitchFamily="49" charset="-122"/>
                <a:ea typeface="楷体" panose="02010609060101010101" pitchFamily="49" charset="-122"/>
              </a:rPr>
              <a:t>C</a:t>
            </a:r>
            <a:r>
              <a:rPr lang="zh-CN" altLang="en-US" b="0" dirty="0">
                <a:solidFill>
                  <a:srgbClr val="0033CC"/>
                </a:solidFill>
                <a:latin typeface="楷体" panose="02010609060101010101" pitchFamily="49" charset="-122"/>
                <a:ea typeface="楷体" panose="02010609060101010101" pitchFamily="49" charset="-122"/>
              </a:rPr>
              <a:t>语言实现动态内存管理的主要手段，在实际编程中经常使用（数据结构课程亦要使用到）。</a:t>
            </a:r>
            <a:r>
              <a:rPr lang="zh-CN" altLang="en-US" dirty="0">
                <a:solidFill>
                  <a:srgbClr val="0033CC"/>
                </a:solidFill>
                <a:latin typeface="楷体" panose="02010609060101010101" pitchFamily="49" charset="-122"/>
                <a:ea typeface="楷体" panose="02010609060101010101" pitchFamily="49" charset="-122"/>
              </a:rPr>
              <a:t>一定要理解和掌握</a:t>
            </a:r>
            <a:r>
              <a:rPr lang="en-US" altLang="zh-CN" dirty="0" err="1">
                <a:solidFill>
                  <a:srgbClr val="0033CC"/>
                </a:solidFill>
                <a:latin typeface="楷体" panose="02010609060101010101" pitchFamily="49" charset="-122"/>
                <a:ea typeface="楷体" panose="02010609060101010101" pitchFamily="49" charset="-122"/>
              </a:rPr>
              <a:t>malloc</a:t>
            </a:r>
            <a:r>
              <a:rPr lang="zh-CN" altLang="en-US" dirty="0">
                <a:solidFill>
                  <a:srgbClr val="0033CC"/>
                </a:solidFill>
                <a:latin typeface="楷体" panose="02010609060101010101" pitchFamily="49" charset="-122"/>
                <a:ea typeface="楷体" panose="02010609060101010101" pitchFamily="49" charset="-122"/>
              </a:rPr>
              <a:t>和</a:t>
            </a:r>
            <a:r>
              <a:rPr lang="en-US" altLang="zh-CN" dirty="0">
                <a:solidFill>
                  <a:srgbClr val="0033CC"/>
                </a:solidFill>
                <a:latin typeface="楷体" panose="02010609060101010101" pitchFamily="49" charset="-122"/>
                <a:ea typeface="楷体" panose="02010609060101010101" pitchFamily="49" charset="-122"/>
              </a:rPr>
              <a:t>free</a:t>
            </a:r>
            <a:r>
              <a:rPr lang="zh-CN" altLang="en-US" dirty="0">
                <a:solidFill>
                  <a:srgbClr val="0033CC"/>
                </a:solidFill>
                <a:latin typeface="楷体" panose="02010609060101010101" pitchFamily="49" charset="-122"/>
                <a:ea typeface="楷体" panose="02010609060101010101" pitchFamily="49" charset="-122"/>
              </a:rPr>
              <a:t>函数的用法。</a:t>
            </a:r>
            <a:endParaRPr lang="zh-CN" altLang="en-US" dirty="0">
              <a:latin typeface="楷体" panose="02010609060101010101" pitchFamily="49" charset="-122"/>
              <a:ea typeface="楷体" panose="02010609060101010101"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zh-CN" altLang="en-US">
                <a:ea typeface="宋体" pitchFamily="2" charset="-122"/>
              </a:rPr>
              <a:t>递归（续）</a:t>
            </a:r>
          </a:p>
        </p:txBody>
      </p:sp>
      <p:sp>
        <p:nvSpPr>
          <p:cNvPr id="41989" name="Text Box 3"/>
          <p:cNvSpPr>
            <a:spLocks noGrp="1" noChangeArrowheads="1"/>
          </p:cNvSpPr>
          <p:nvPr>
            <p:ph idx="1"/>
          </p:nvPr>
        </p:nvSpPr>
        <p:spPr>
          <a:noFill/>
        </p:spPr>
        <p:txBody>
          <a:bodyPr/>
          <a:lstStyle/>
          <a:p>
            <a:r>
              <a:rPr lang="zh-CN" altLang="en-US" sz="2000" b="0" dirty="0">
                <a:ea typeface="宋体" pitchFamily="2" charset="-122"/>
              </a:rPr>
              <a:t>递归算法十分简洁，编译后得到的目标代码也很短，但它并不节省（实际上还要增加）运行时所需的时间和空间，因为它必须维持一个要处理的值的栈。 此外，递归算法并不是语言必须的，不用它同样可以实现相应功能，如上例中，递归函数</a:t>
            </a:r>
            <a:r>
              <a:rPr lang="en-US" altLang="zh-CN" sz="2000" b="0" dirty="0">
                <a:ea typeface="宋体" pitchFamily="2" charset="-122"/>
              </a:rPr>
              <a:t>fact</a:t>
            </a:r>
            <a:r>
              <a:rPr lang="zh-CN" altLang="en-US" sz="2000" b="0" dirty="0">
                <a:ea typeface="宋体" pitchFamily="2" charset="-122"/>
              </a:rPr>
              <a:t>可用非递归方法 实现：</a:t>
            </a:r>
            <a:endParaRPr lang="en-US" altLang="zh-CN" sz="2000" b="0" dirty="0">
              <a:ea typeface="宋体" pitchFamily="2" charset="-122"/>
            </a:endParaRPr>
          </a:p>
          <a:p>
            <a:pPr marL="0" indent="0">
              <a:buNone/>
            </a:pPr>
            <a:endParaRPr lang="zh-CN" altLang="en-US" sz="2000" b="0" dirty="0">
              <a:ea typeface="宋体" pitchFamily="2" charset="-122"/>
            </a:endParaRPr>
          </a:p>
          <a:p>
            <a:pPr lvl="1">
              <a:lnSpc>
                <a:spcPct val="80000"/>
              </a:lnSpc>
              <a:buFont typeface="Wingdings" pitchFamily="2" charset="2"/>
              <a:buNone/>
            </a:pPr>
            <a:r>
              <a:rPr lang="en-US" altLang="zh-CN" sz="2000" dirty="0">
                <a:ea typeface="宋体" pitchFamily="2" charset="-122"/>
              </a:rPr>
              <a:t>int fact(int n)</a:t>
            </a:r>
          </a:p>
          <a:p>
            <a:pPr lvl="1">
              <a:lnSpc>
                <a:spcPct val="80000"/>
              </a:lnSpc>
              <a:buFont typeface="Wingdings" pitchFamily="2" charset="2"/>
              <a:buNone/>
            </a:pPr>
            <a:r>
              <a:rPr lang="en-US" altLang="zh-CN" sz="2000" dirty="0">
                <a:ea typeface="宋体" pitchFamily="2" charset="-122"/>
              </a:rPr>
              <a:t>{</a:t>
            </a:r>
          </a:p>
          <a:p>
            <a:pPr lvl="2" indent="0">
              <a:lnSpc>
                <a:spcPct val="90000"/>
              </a:lnSpc>
              <a:buNone/>
            </a:pPr>
            <a:r>
              <a:rPr lang="en-US" altLang="zh-CN" dirty="0">
                <a:ea typeface="宋体" pitchFamily="2" charset="-122"/>
              </a:rPr>
              <a:t>int f ;</a:t>
            </a:r>
          </a:p>
          <a:p>
            <a:pPr lvl="2" indent="0">
              <a:lnSpc>
                <a:spcPct val="90000"/>
              </a:lnSpc>
              <a:buNone/>
            </a:pPr>
            <a:r>
              <a:rPr lang="en-US" altLang="zh-CN" dirty="0">
                <a:ea typeface="宋体" pitchFamily="2" charset="-122"/>
              </a:rPr>
              <a:t>for(f=1; n&gt;0;  n--)</a:t>
            </a:r>
          </a:p>
          <a:p>
            <a:pPr lvl="3" indent="0">
              <a:lnSpc>
                <a:spcPct val="90000"/>
              </a:lnSpc>
              <a:buNone/>
            </a:pPr>
            <a:r>
              <a:rPr lang="en-US" altLang="zh-CN" sz="1800" dirty="0">
                <a:ea typeface="宋体" pitchFamily="2" charset="-122"/>
              </a:rPr>
              <a:t>f *= n;</a:t>
            </a:r>
          </a:p>
          <a:p>
            <a:pPr lvl="3" indent="0">
              <a:lnSpc>
                <a:spcPct val="90000"/>
              </a:lnSpc>
              <a:buNone/>
            </a:pPr>
            <a:r>
              <a:rPr lang="en-US" altLang="zh-CN" dirty="0">
                <a:ea typeface="宋体" pitchFamily="2" charset="-122"/>
              </a:rPr>
              <a:t>return ( f);</a:t>
            </a:r>
          </a:p>
          <a:p>
            <a:pPr lvl="1">
              <a:lnSpc>
                <a:spcPct val="80000"/>
              </a:lnSpc>
              <a:buFont typeface="Wingdings" pitchFamily="2" charset="2"/>
              <a:buNone/>
            </a:pPr>
            <a:r>
              <a:rPr lang="en-US" altLang="zh-CN" sz="2000" dirty="0">
                <a:ea typeface="宋体" pitchFamily="2" charset="-122"/>
              </a:rPr>
              <a:t>}</a:t>
            </a:r>
            <a:endParaRPr lang="en-US" altLang="zh-CN" sz="2000" b="1" dirty="0">
              <a:latin typeface="Times New Roman" pitchFamily="18" charset="0"/>
              <a:ea typeface="宋体" pitchFamily="2" charset="-122"/>
            </a:endParaRPr>
          </a:p>
        </p:txBody>
      </p:sp>
      <p:sp>
        <p:nvSpPr>
          <p:cNvPr id="41987" name="灯片编号占位符 4"/>
          <p:cNvSpPr>
            <a:spLocks noGrp="1"/>
          </p:cNvSpPr>
          <p:nvPr>
            <p:ph type="sldNum" sz="quarter" idx="12"/>
          </p:nvPr>
        </p:nvSpPr>
        <p:spPr>
          <a:noFill/>
        </p:spPr>
        <p:txBody>
          <a:bodyPr/>
          <a:lstStyle/>
          <a:p>
            <a:fld id="{19562A38-02C3-4F17-9396-C13D5036109B}" type="slidenum">
              <a:rPr lang="en-US" altLang="zh-CN" smtClean="0"/>
              <a:pPr/>
              <a:t>5</a:t>
            </a:fld>
            <a:endParaRPr lang="en-US" altLang="zh-CN"/>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zh-CN" altLang="en-US" dirty="0">
                <a:ea typeface="宋体" pitchFamily="2" charset="-122"/>
              </a:rPr>
              <a:t>指针运算</a:t>
            </a:r>
          </a:p>
        </p:txBody>
      </p:sp>
      <p:sp>
        <p:nvSpPr>
          <p:cNvPr id="48131" name="Rectangle 3"/>
          <p:cNvSpPr>
            <a:spLocks noGrp="1" noChangeArrowheads="1"/>
          </p:cNvSpPr>
          <p:nvPr>
            <p:ph idx="1"/>
          </p:nvPr>
        </p:nvSpPr>
        <p:spPr>
          <a:xfrm>
            <a:off x="838200" y="1125539"/>
            <a:ext cx="7634288" cy="5183187"/>
          </a:xfrm>
        </p:spPr>
        <p:txBody>
          <a:bodyPr/>
          <a:lstStyle/>
          <a:p>
            <a:pPr marL="381000" indent="-381000">
              <a:buFont typeface="Wingdings" pitchFamily="2" charset="2"/>
              <a:buAutoNum type="arabicPeriod"/>
            </a:pPr>
            <a:r>
              <a:rPr lang="zh-CN" altLang="en-US" sz="2000" dirty="0">
                <a:ea typeface="宋体" pitchFamily="2" charset="-122"/>
              </a:rPr>
              <a:t>指针和整型量可以进行加减</a:t>
            </a:r>
            <a:r>
              <a:rPr lang="zh-CN" altLang="en-US" sz="2000" b="0" dirty="0">
                <a:ea typeface="宋体" pitchFamily="2" charset="-122"/>
              </a:rPr>
              <a:t>。</a:t>
            </a:r>
          </a:p>
          <a:p>
            <a:pPr marL="381000" indent="-381000">
              <a:buNone/>
            </a:pPr>
            <a:r>
              <a:rPr lang="zh-CN" altLang="en-US" sz="2000" b="0" dirty="0">
                <a:ea typeface="宋体" pitchFamily="2" charset="-122"/>
              </a:rPr>
              <a:t>       若</a:t>
            </a:r>
            <a:r>
              <a:rPr lang="en-US" altLang="zh-CN" sz="2000" b="0" dirty="0">
                <a:ea typeface="宋体" pitchFamily="2" charset="-122"/>
              </a:rPr>
              <a:t>p</a:t>
            </a:r>
            <a:r>
              <a:rPr lang="zh-CN" altLang="en-US" sz="2000" b="0" dirty="0">
                <a:ea typeface="宋体" pitchFamily="2" charset="-122"/>
              </a:rPr>
              <a:t>为指针，则</a:t>
            </a:r>
            <a:r>
              <a:rPr lang="en-US" altLang="zh-CN" sz="2000" b="0" dirty="0" err="1">
                <a:ea typeface="宋体" pitchFamily="2" charset="-122"/>
              </a:rPr>
              <a:t>p+n</a:t>
            </a:r>
            <a:r>
              <a:rPr lang="zh-CN" altLang="en-US" sz="2000" b="0" dirty="0">
                <a:ea typeface="宋体" pitchFamily="2" charset="-122"/>
              </a:rPr>
              <a:t>和</a:t>
            </a:r>
            <a:r>
              <a:rPr lang="en-US" altLang="zh-CN" sz="2000" b="0" dirty="0">
                <a:ea typeface="宋体" pitchFamily="2" charset="-122"/>
              </a:rPr>
              <a:t>p-n</a:t>
            </a:r>
            <a:r>
              <a:rPr lang="zh-CN" altLang="en-US" sz="2000" b="0" dirty="0">
                <a:ea typeface="宋体" pitchFamily="2" charset="-122"/>
              </a:rPr>
              <a:t>是合法的，同样</a:t>
            </a:r>
            <a:r>
              <a:rPr lang="en-US" altLang="zh-CN" sz="2000" b="0" dirty="0">
                <a:ea typeface="宋体" pitchFamily="2" charset="-122"/>
              </a:rPr>
              <a:t>p++</a:t>
            </a:r>
            <a:r>
              <a:rPr lang="zh-CN" altLang="en-US" sz="2000" b="0" dirty="0">
                <a:ea typeface="宋体" pitchFamily="2" charset="-122"/>
              </a:rPr>
              <a:t>也是合法的，它们的结果同指针所指对象类型相关。如果</a:t>
            </a:r>
            <a:r>
              <a:rPr lang="en-US" altLang="zh-CN" sz="2000" b="0" dirty="0">
                <a:ea typeface="宋体" pitchFamily="2" charset="-122"/>
              </a:rPr>
              <a:t>p</a:t>
            </a:r>
            <a:r>
              <a:rPr lang="zh-CN" altLang="en-US" sz="2000" b="0" dirty="0">
                <a:ea typeface="宋体" pitchFamily="2" charset="-122"/>
              </a:rPr>
              <a:t>是指向数组某一元素的指针，则</a:t>
            </a:r>
            <a:r>
              <a:rPr lang="en-US" altLang="zh-CN" sz="2000" b="0" dirty="0">
                <a:ea typeface="宋体" pitchFamily="2" charset="-122"/>
              </a:rPr>
              <a:t>p+1</a:t>
            </a:r>
            <a:r>
              <a:rPr lang="zh-CN" altLang="en-US" sz="2000" b="0" dirty="0">
                <a:ea typeface="宋体" pitchFamily="2" charset="-122"/>
              </a:rPr>
              <a:t>及</a:t>
            </a:r>
            <a:r>
              <a:rPr lang="en-US" altLang="zh-CN" sz="2000" b="0" dirty="0">
                <a:ea typeface="宋体" pitchFamily="2" charset="-122"/>
              </a:rPr>
              <a:t>p++</a:t>
            </a:r>
            <a:r>
              <a:rPr lang="zh-CN" altLang="en-US" sz="2000" b="0" dirty="0">
                <a:ea typeface="宋体" pitchFamily="2" charset="-122"/>
              </a:rPr>
              <a:t>为数组下一元素的指针。</a:t>
            </a:r>
          </a:p>
          <a:p>
            <a:pPr marL="381000" indent="-381000">
              <a:buFont typeface="Wingdings" pitchFamily="2" charset="2"/>
              <a:buAutoNum type="arabicPeriod" startAt="2"/>
            </a:pPr>
            <a:r>
              <a:rPr lang="zh-CN" altLang="en-US" sz="2000" dirty="0">
                <a:ea typeface="宋体" pitchFamily="2" charset="-122"/>
              </a:rPr>
              <a:t>当</a:t>
            </a:r>
            <a:r>
              <a:rPr lang="en-US" altLang="zh-CN" sz="2000" dirty="0">
                <a:ea typeface="宋体" pitchFamily="2" charset="-122"/>
              </a:rPr>
              <a:t>P1</a:t>
            </a:r>
            <a:r>
              <a:rPr lang="zh-CN" altLang="en-US" sz="2000" dirty="0">
                <a:ea typeface="宋体" pitchFamily="2" charset="-122"/>
              </a:rPr>
              <a:t>，和</a:t>
            </a:r>
            <a:r>
              <a:rPr lang="en-US" altLang="zh-CN" sz="2000" dirty="0">
                <a:ea typeface="宋体" pitchFamily="2" charset="-122"/>
              </a:rPr>
              <a:t>P2</a:t>
            </a:r>
            <a:r>
              <a:rPr lang="zh-CN" altLang="en-US" sz="2000" dirty="0">
                <a:ea typeface="宋体" pitchFamily="2" charset="-122"/>
              </a:rPr>
              <a:t>指向同一类型时，可以进行赋值</a:t>
            </a:r>
            <a:r>
              <a:rPr lang="zh-CN" altLang="en-US" sz="2000" b="0" dirty="0">
                <a:ea typeface="宋体" pitchFamily="2" charset="-122"/>
              </a:rPr>
              <a:t>。</a:t>
            </a:r>
          </a:p>
          <a:p>
            <a:pPr marL="381000" indent="-381000">
              <a:buNone/>
            </a:pPr>
            <a:r>
              <a:rPr lang="zh-CN" altLang="en-US" sz="2000" b="0" dirty="0">
                <a:ea typeface="宋体" pitchFamily="2" charset="-122"/>
              </a:rPr>
              <a:t>       如：</a:t>
            </a:r>
            <a:r>
              <a:rPr lang="en-US" altLang="zh-CN" sz="2000" b="0" dirty="0" err="1">
                <a:ea typeface="宋体" pitchFamily="2" charset="-122"/>
              </a:rPr>
              <a:t>py</a:t>
            </a:r>
            <a:r>
              <a:rPr lang="en-US" altLang="zh-CN" sz="2000" b="0" dirty="0">
                <a:ea typeface="宋体" pitchFamily="2" charset="-122"/>
              </a:rPr>
              <a:t> = </a:t>
            </a:r>
            <a:r>
              <a:rPr lang="en-US" altLang="zh-CN" sz="2000" b="0" dirty="0" err="1">
                <a:ea typeface="宋体" pitchFamily="2" charset="-122"/>
              </a:rPr>
              <a:t>px</a:t>
            </a:r>
            <a:r>
              <a:rPr lang="zh-CN" altLang="en-US" sz="2000" b="0" dirty="0">
                <a:ea typeface="宋体" pitchFamily="2" charset="-122"/>
              </a:rPr>
              <a:t>，则</a:t>
            </a:r>
            <a:r>
              <a:rPr lang="en-US" altLang="zh-CN" sz="2000" b="0" dirty="0" err="1">
                <a:ea typeface="宋体" pitchFamily="2" charset="-122"/>
              </a:rPr>
              <a:t>px</a:t>
            </a:r>
            <a:r>
              <a:rPr lang="zh-CN" altLang="en-US" sz="2000" b="0" dirty="0">
                <a:ea typeface="宋体" pitchFamily="2" charset="-122"/>
              </a:rPr>
              <a:t>，</a:t>
            </a:r>
            <a:r>
              <a:rPr lang="en-US" altLang="zh-CN" sz="2000" b="0" dirty="0" err="1">
                <a:ea typeface="宋体" pitchFamily="2" charset="-122"/>
              </a:rPr>
              <a:t>py</a:t>
            </a:r>
            <a:r>
              <a:rPr lang="zh-CN" altLang="en-US" sz="2000" b="0" dirty="0">
                <a:ea typeface="宋体" pitchFamily="2" charset="-122"/>
              </a:rPr>
              <a:t>指向同一对象。（注意：与</a:t>
            </a:r>
            <a:r>
              <a:rPr lang="en-US" altLang="zh-CN" sz="2000" b="0" dirty="0" err="1">
                <a:ea typeface="宋体" pitchFamily="2" charset="-122"/>
              </a:rPr>
              <a:t>strcpy</a:t>
            </a:r>
            <a:r>
              <a:rPr lang="en-US" altLang="zh-CN" sz="2000" b="0" dirty="0">
                <a:ea typeface="宋体" pitchFamily="2" charset="-122"/>
              </a:rPr>
              <a:t>(</a:t>
            </a:r>
            <a:r>
              <a:rPr lang="en-US" altLang="zh-CN" sz="2000" b="0" dirty="0" err="1">
                <a:ea typeface="宋体" pitchFamily="2" charset="-122"/>
              </a:rPr>
              <a:t>py</a:t>
            </a:r>
            <a:r>
              <a:rPr lang="en-US" altLang="zh-CN" sz="2000" b="0" dirty="0">
                <a:ea typeface="宋体" pitchFamily="2" charset="-122"/>
              </a:rPr>
              <a:t>, </a:t>
            </a:r>
            <a:r>
              <a:rPr lang="en-US" altLang="zh-CN" sz="2000" b="0" dirty="0" err="1">
                <a:ea typeface="宋体" pitchFamily="2" charset="-122"/>
              </a:rPr>
              <a:t>px</a:t>
            </a:r>
            <a:r>
              <a:rPr lang="en-US" altLang="zh-CN" sz="2000" b="0" dirty="0">
                <a:ea typeface="宋体" pitchFamily="2" charset="-122"/>
              </a:rPr>
              <a:t>)</a:t>
            </a:r>
            <a:r>
              <a:rPr lang="zh-CN" altLang="en-US" sz="2000" b="0" dirty="0">
                <a:ea typeface="宋体" pitchFamily="2" charset="-122"/>
              </a:rPr>
              <a:t>的不同。）</a:t>
            </a:r>
          </a:p>
          <a:p>
            <a:pPr marL="381000" indent="-381000">
              <a:buFont typeface="Wingdings" pitchFamily="2" charset="2"/>
              <a:buAutoNum type="arabicPeriod" startAt="3"/>
            </a:pPr>
            <a:r>
              <a:rPr lang="zh-CN" altLang="en-US" sz="2000" dirty="0">
                <a:ea typeface="宋体" pitchFamily="2" charset="-122"/>
              </a:rPr>
              <a:t>两个指向同一类型的指针，可进行</a:t>
            </a:r>
            <a:r>
              <a:rPr lang="en-US" altLang="zh-CN" sz="2000" dirty="0">
                <a:ea typeface="宋体" pitchFamily="2" charset="-122"/>
              </a:rPr>
              <a:t>= = , &gt; , &lt;</a:t>
            </a:r>
            <a:r>
              <a:rPr lang="zh-CN" altLang="en-US" sz="2000" dirty="0">
                <a:ea typeface="宋体" pitchFamily="2" charset="-122"/>
              </a:rPr>
              <a:t>等关系运算，其实就是地址的比较</a:t>
            </a:r>
            <a:r>
              <a:rPr lang="zh-CN" altLang="en-US" sz="2000" b="0" dirty="0">
                <a:ea typeface="宋体" pitchFamily="2" charset="-122"/>
              </a:rPr>
              <a:t>。</a:t>
            </a:r>
          </a:p>
          <a:p>
            <a:pPr marL="381000" indent="-381000">
              <a:buFont typeface="Wingdings" pitchFamily="2" charset="2"/>
              <a:buAutoNum type="arabicPeriod" startAt="4"/>
            </a:pPr>
            <a:r>
              <a:rPr lang="zh-CN" altLang="en-US" sz="2000" dirty="0">
                <a:ea typeface="宋体" pitchFamily="2" charset="-122"/>
              </a:rPr>
              <a:t>两个指向同一数组成员的指针可进行相减，其结果为两指针间相差元素的个数</a:t>
            </a:r>
            <a:r>
              <a:rPr lang="zh-CN" altLang="en-US" sz="2000" b="0" dirty="0">
                <a:ea typeface="宋体" pitchFamily="2" charset="-122"/>
              </a:rPr>
              <a:t>。</a:t>
            </a:r>
          </a:p>
          <a:p>
            <a:pPr marL="381000" indent="-381000">
              <a:buNone/>
            </a:pPr>
            <a:r>
              <a:rPr lang="zh-CN" altLang="en-US" sz="2000" b="0" dirty="0">
                <a:ea typeface="宋体" pitchFamily="2" charset="-122"/>
              </a:rPr>
              <a:t>        如，</a:t>
            </a:r>
            <a:r>
              <a:rPr lang="en-US" altLang="zh-CN" sz="2000" b="0" dirty="0">
                <a:ea typeface="宋体" pitchFamily="2" charset="-122"/>
              </a:rPr>
              <a:t>p</a:t>
            </a:r>
            <a:r>
              <a:rPr lang="zh-CN" altLang="en-US" sz="2000" b="0" dirty="0">
                <a:ea typeface="宋体" pitchFamily="2" charset="-122"/>
              </a:rPr>
              <a:t>指向数组第一个元素，</a:t>
            </a:r>
            <a:r>
              <a:rPr lang="en-US" altLang="zh-CN" sz="2000" b="0" dirty="0">
                <a:ea typeface="宋体" pitchFamily="2" charset="-122"/>
              </a:rPr>
              <a:t>q</a:t>
            </a:r>
            <a:r>
              <a:rPr lang="zh-CN" altLang="en-US" sz="2000" b="0" dirty="0">
                <a:ea typeface="宋体" pitchFamily="2" charset="-122"/>
              </a:rPr>
              <a:t>指向数组最后一个元素</a:t>
            </a:r>
            <a:r>
              <a:rPr lang="en-US" altLang="zh-CN" sz="2000" b="0" dirty="0">
                <a:ea typeface="宋体" pitchFamily="2" charset="-122"/>
              </a:rPr>
              <a:t>,</a:t>
            </a:r>
            <a:r>
              <a:rPr lang="zh-CN" altLang="en-US" sz="2000" b="0" dirty="0">
                <a:ea typeface="宋体" pitchFamily="2" charset="-122"/>
              </a:rPr>
              <a:t>则</a:t>
            </a:r>
            <a:r>
              <a:rPr lang="en-US" altLang="zh-CN" sz="2000" b="0" dirty="0">
                <a:ea typeface="宋体" pitchFamily="2" charset="-122"/>
              </a:rPr>
              <a:t>q – p+1</a:t>
            </a:r>
            <a:r>
              <a:rPr lang="zh-CN" altLang="en-US" sz="2000" b="0" dirty="0">
                <a:ea typeface="宋体" pitchFamily="2" charset="-122"/>
              </a:rPr>
              <a:t>表示数组长度。</a:t>
            </a:r>
            <a:endParaRPr lang="zh-CN" altLang="en-US" sz="2000" dirty="0">
              <a:ea typeface="宋体" pitchFamily="2" charset="-122"/>
            </a:endParaRPr>
          </a:p>
        </p:txBody>
      </p:sp>
      <p:sp>
        <p:nvSpPr>
          <p:cNvPr id="26626" name="页脚占位符 3"/>
          <p:cNvSpPr>
            <a:spLocks noGrp="1"/>
          </p:cNvSpPr>
          <p:nvPr>
            <p:ph type="ftr" sz="quarter" idx="11"/>
          </p:nvPr>
        </p:nvSpPr>
        <p:spPr>
          <a:noFill/>
        </p:spPr>
        <p:txBody>
          <a:bodyPr/>
          <a:lstStyle/>
          <a:p>
            <a:r>
              <a:rPr lang="en-US" altLang="zh-CN"/>
              <a:t>构造类型 – 数组和指针</a:t>
            </a:r>
          </a:p>
        </p:txBody>
      </p:sp>
      <p:sp>
        <p:nvSpPr>
          <p:cNvPr id="26627" name="灯片编号占位符 4"/>
          <p:cNvSpPr>
            <a:spLocks noGrp="1"/>
          </p:cNvSpPr>
          <p:nvPr>
            <p:ph type="sldNum" sz="quarter" idx="12"/>
          </p:nvPr>
        </p:nvSpPr>
        <p:spPr>
          <a:noFill/>
        </p:spPr>
        <p:txBody>
          <a:bodyPr/>
          <a:lstStyle/>
          <a:p>
            <a:fld id="{1EF5FDDA-575F-4F7F-88B2-C34A0F66222C}" type="slidenum">
              <a:rPr lang="en-US" altLang="zh-CN" smtClean="0"/>
              <a:pPr/>
              <a:t>50</a:t>
            </a:fld>
            <a:endParaRPr lang="en-US" altLang="zh-CN"/>
          </a:p>
        </p:txBody>
      </p:sp>
      <p:grpSp>
        <p:nvGrpSpPr>
          <p:cNvPr id="3" name="Group 10"/>
          <p:cNvGrpSpPr>
            <a:grpSpLocks/>
          </p:cNvGrpSpPr>
          <p:nvPr/>
        </p:nvGrpSpPr>
        <p:grpSpPr bwMode="auto">
          <a:xfrm>
            <a:off x="8472488" y="4724401"/>
            <a:ext cx="1860550" cy="1108075"/>
            <a:chOff x="4214" y="3408"/>
            <a:chExt cx="1172" cy="698"/>
          </a:xfrm>
        </p:grpSpPr>
        <p:grpSp>
          <p:nvGrpSpPr>
            <p:cNvPr id="26633" name="Group 11"/>
            <p:cNvGrpSpPr>
              <a:grpSpLocks/>
            </p:cNvGrpSpPr>
            <p:nvPr/>
          </p:nvGrpSpPr>
          <p:grpSpPr bwMode="auto">
            <a:xfrm>
              <a:off x="4320" y="3408"/>
              <a:ext cx="1008" cy="432"/>
              <a:chOff x="8160" y="1440"/>
              <a:chExt cx="1440" cy="720"/>
            </a:xfrm>
          </p:grpSpPr>
          <p:sp>
            <p:nvSpPr>
              <p:cNvPr id="26636" name="Rectangle 12"/>
              <p:cNvSpPr>
                <a:spLocks noChangeArrowheads="1"/>
              </p:cNvSpPr>
              <p:nvPr/>
            </p:nvSpPr>
            <p:spPr bwMode="auto">
              <a:xfrm>
                <a:off x="8160" y="1440"/>
                <a:ext cx="1440" cy="36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6637" name="Line 13"/>
              <p:cNvSpPr>
                <a:spLocks noChangeShapeType="1"/>
              </p:cNvSpPr>
              <p:nvPr/>
            </p:nvSpPr>
            <p:spPr bwMode="auto">
              <a:xfrm flipV="1">
                <a:off x="8160" y="1800"/>
                <a:ext cx="0" cy="360"/>
              </a:xfrm>
              <a:prstGeom prst="line">
                <a:avLst/>
              </a:prstGeom>
              <a:noFill/>
              <a:ln w="9525">
                <a:solidFill>
                  <a:srgbClr val="000000"/>
                </a:solidFill>
                <a:round/>
                <a:headEnd/>
                <a:tailEnd type="triangle" w="med" len="med"/>
              </a:ln>
            </p:spPr>
            <p:txBody>
              <a:bodyPr/>
              <a:lstStyle/>
              <a:p>
                <a:endParaRPr lang="zh-CN" altLang="en-US"/>
              </a:p>
            </p:txBody>
          </p:sp>
          <p:sp>
            <p:nvSpPr>
              <p:cNvPr id="26638" name="Line 14"/>
              <p:cNvSpPr>
                <a:spLocks noChangeShapeType="1"/>
              </p:cNvSpPr>
              <p:nvPr/>
            </p:nvSpPr>
            <p:spPr bwMode="auto">
              <a:xfrm flipV="1">
                <a:off x="9600" y="1800"/>
                <a:ext cx="0" cy="360"/>
              </a:xfrm>
              <a:prstGeom prst="line">
                <a:avLst/>
              </a:prstGeom>
              <a:noFill/>
              <a:ln w="9525">
                <a:solidFill>
                  <a:srgbClr val="000000"/>
                </a:solidFill>
                <a:round/>
                <a:headEnd/>
                <a:tailEnd type="triangle" w="med" len="med"/>
              </a:ln>
            </p:spPr>
            <p:txBody>
              <a:bodyPr/>
              <a:lstStyle/>
              <a:p>
                <a:endParaRPr lang="zh-CN" altLang="en-US"/>
              </a:p>
            </p:txBody>
          </p:sp>
        </p:grpSp>
        <p:sp>
          <p:nvSpPr>
            <p:cNvPr id="26634" name="Text Box 15"/>
            <p:cNvSpPr txBox="1">
              <a:spLocks noChangeArrowheads="1"/>
            </p:cNvSpPr>
            <p:nvPr/>
          </p:nvSpPr>
          <p:spPr bwMode="auto">
            <a:xfrm>
              <a:off x="4214" y="3818"/>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p</a:t>
              </a:r>
            </a:p>
          </p:txBody>
        </p:sp>
        <p:sp>
          <p:nvSpPr>
            <p:cNvPr id="26635" name="Text Box 16"/>
            <p:cNvSpPr txBox="1">
              <a:spLocks noChangeArrowheads="1"/>
            </p:cNvSpPr>
            <p:nvPr/>
          </p:nvSpPr>
          <p:spPr bwMode="auto">
            <a:xfrm>
              <a:off x="5174" y="3818"/>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q</a:t>
              </a:r>
            </a:p>
          </p:txBody>
        </p:sp>
      </p:grpSp>
      <p:sp>
        <p:nvSpPr>
          <p:cNvPr id="19" name="圆角矩形标注 18"/>
          <p:cNvSpPr/>
          <p:nvPr/>
        </p:nvSpPr>
        <p:spPr bwMode="auto">
          <a:xfrm>
            <a:off x="8666257" y="3129604"/>
            <a:ext cx="2843808" cy="714375"/>
          </a:xfrm>
          <a:prstGeom prst="wedgeRoundRectCallout">
            <a:avLst>
              <a:gd name="adj1" fmla="val -46500"/>
              <a:gd name="adj2" fmla="val 72237"/>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1200" b="0" dirty="0" err="1">
                <a:solidFill>
                  <a:schemeClr val="tx1"/>
                </a:solidFill>
                <a:latin typeface="Arial" charset="0"/>
                <a:ea typeface="宋体" pitchFamily="2" charset="-122"/>
              </a:rPr>
              <a:t>int</a:t>
            </a:r>
            <a:r>
              <a:rPr lang="en-US" altLang="zh-CN" sz="1200" b="0" dirty="0">
                <a:solidFill>
                  <a:schemeClr val="tx1"/>
                </a:solidFill>
                <a:latin typeface="Arial" charset="0"/>
                <a:ea typeface="宋体" pitchFamily="2" charset="-122"/>
              </a:rPr>
              <a:t> array[N],*p;</a:t>
            </a:r>
          </a:p>
          <a:p>
            <a:pPr>
              <a:defRPr/>
            </a:pPr>
            <a:r>
              <a:rPr lang="en-US" altLang="zh-CN" sz="1200" b="0" dirty="0">
                <a:solidFill>
                  <a:schemeClr val="tx1"/>
                </a:solidFill>
                <a:latin typeface="Arial" charset="0"/>
                <a:ea typeface="宋体" pitchFamily="2" charset="-122"/>
              </a:rPr>
              <a:t>for(p=&amp;array[0]; p&lt;=&amp;array[N-1];p++)</a:t>
            </a:r>
          </a:p>
          <a:p>
            <a:pPr>
              <a:defRPr/>
            </a:pPr>
            <a:r>
              <a:rPr lang="en-US" altLang="zh-CN" sz="1200" b="0" dirty="0">
                <a:solidFill>
                  <a:schemeClr val="tx1"/>
                </a:solidFill>
                <a:latin typeface="Arial" charset="0"/>
                <a:ea typeface="宋体" pitchFamily="2" charset="-122"/>
              </a:rPr>
              <a:t>…</a:t>
            </a:r>
            <a:endParaRPr lang="zh-CN" altLang="en-US" sz="1200" b="0" dirty="0">
              <a:solidFill>
                <a:schemeClr val="tx1"/>
              </a:solidFill>
              <a:latin typeface="Arial" charset="0"/>
              <a:ea typeface="宋体" pitchFamily="2" charset="-122"/>
            </a:endParaRPr>
          </a:p>
        </p:txBody>
      </p:sp>
      <p:grpSp>
        <p:nvGrpSpPr>
          <p:cNvPr id="6" name="组合 5"/>
          <p:cNvGrpSpPr/>
          <p:nvPr/>
        </p:nvGrpSpPr>
        <p:grpSpPr>
          <a:xfrm>
            <a:off x="8759825" y="1484313"/>
            <a:ext cx="1500188" cy="1219200"/>
            <a:chOff x="7235825" y="1484313"/>
            <a:chExt cx="1500188" cy="1219200"/>
          </a:xfrm>
        </p:grpSpPr>
        <p:grpSp>
          <p:nvGrpSpPr>
            <p:cNvPr id="2" name="Group 4"/>
            <p:cNvGrpSpPr>
              <a:grpSpLocks/>
            </p:cNvGrpSpPr>
            <p:nvPr/>
          </p:nvGrpSpPr>
          <p:grpSpPr bwMode="auto">
            <a:xfrm>
              <a:off x="7235825" y="1484313"/>
              <a:ext cx="1500188" cy="1219200"/>
              <a:chOff x="4191" y="912"/>
              <a:chExt cx="945" cy="768"/>
            </a:xfrm>
          </p:grpSpPr>
          <p:sp>
            <p:nvSpPr>
              <p:cNvPr id="26639" name="AutoShape 5"/>
              <p:cNvSpPr>
                <a:spLocks noChangeArrowheads="1"/>
              </p:cNvSpPr>
              <p:nvPr/>
            </p:nvSpPr>
            <p:spPr bwMode="auto">
              <a:xfrm>
                <a:off x="4569" y="912"/>
                <a:ext cx="567" cy="768"/>
              </a:xfrm>
              <a:prstGeom prst="flowChartDocument">
                <a:avLst/>
              </a:prstGeom>
              <a:solidFill>
                <a:srgbClr val="FFFFFF"/>
              </a:solidFill>
              <a:ln w="9525">
                <a:solidFill>
                  <a:srgbClr val="000000"/>
                </a:solidFill>
                <a:miter lim="800000"/>
                <a:headEnd/>
                <a:tailEnd/>
              </a:ln>
            </p:spPr>
            <p:txBody>
              <a:bodyPr/>
              <a:lstStyle/>
              <a:p>
                <a:endParaRPr lang="zh-CN" altLang="en-US"/>
              </a:p>
            </p:txBody>
          </p:sp>
          <p:sp>
            <p:nvSpPr>
              <p:cNvPr id="26640" name="Line 6"/>
              <p:cNvSpPr>
                <a:spLocks noChangeShapeType="1"/>
              </p:cNvSpPr>
              <p:nvPr/>
            </p:nvSpPr>
            <p:spPr bwMode="auto">
              <a:xfrm>
                <a:off x="4569" y="1168"/>
                <a:ext cx="567" cy="0"/>
              </a:xfrm>
              <a:prstGeom prst="line">
                <a:avLst/>
              </a:prstGeom>
              <a:noFill/>
              <a:ln w="9525">
                <a:solidFill>
                  <a:srgbClr val="000000"/>
                </a:solidFill>
                <a:round/>
                <a:headEnd/>
                <a:tailEnd/>
              </a:ln>
            </p:spPr>
            <p:txBody>
              <a:bodyPr/>
              <a:lstStyle/>
              <a:p>
                <a:endParaRPr lang="zh-CN" altLang="en-US"/>
              </a:p>
            </p:txBody>
          </p:sp>
          <p:sp>
            <p:nvSpPr>
              <p:cNvPr id="26641" name="Line 7"/>
              <p:cNvSpPr>
                <a:spLocks noChangeShapeType="1"/>
              </p:cNvSpPr>
              <p:nvPr/>
            </p:nvSpPr>
            <p:spPr bwMode="auto">
              <a:xfrm>
                <a:off x="4569" y="1424"/>
                <a:ext cx="567" cy="0"/>
              </a:xfrm>
              <a:prstGeom prst="line">
                <a:avLst/>
              </a:prstGeom>
              <a:noFill/>
              <a:ln w="9525">
                <a:solidFill>
                  <a:srgbClr val="000000"/>
                </a:solidFill>
                <a:round/>
                <a:headEnd/>
                <a:tailEnd/>
              </a:ln>
            </p:spPr>
            <p:txBody>
              <a:bodyPr/>
              <a:lstStyle/>
              <a:p>
                <a:endParaRPr lang="zh-CN" altLang="en-US"/>
              </a:p>
            </p:txBody>
          </p:sp>
          <p:sp>
            <p:nvSpPr>
              <p:cNvPr id="26642" name="Text Box 8"/>
              <p:cNvSpPr txBox="1">
                <a:spLocks noChangeArrowheads="1"/>
              </p:cNvSpPr>
              <p:nvPr/>
            </p:nvSpPr>
            <p:spPr bwMode="auto">
              <a:xfrm>
                <a:off x="4224" y="960"/>
                <a:ext cx="378" cy="342"/>
              </a:xfrm>
              <a:prstGeom prst="rect">
                <a:avLst/>
              </a:prstGeom>
              <a:noFill/>
              <a:ln w="9525">
                <a:noFill/>
                <a:miter lim="800000"/>
                <a:headEnd/>
                <a:tailEnd/>
              </a:ln>
            </p:spPr>
            <p:txBody>
              <a:bodyPr/>
              <a:lstStyle/>
              <a:p>
                <a:pPr algn="just"/>
                <a:r>
                  <a:rPr lang="en-US" altLang="zh-CN" sz="1000" b="0">
                    <a:latin typeface="Times New Roman" pitchFamily="18" charset="0"/>
                  </a:rPr>
                  <a:t>p</a:t>
                </a:r>
              </a:p>
            </p:txBody>
          </p:sp>
          <p:sp>
            <p:nvSpPr>
              <p:cNvPr id="26643" name="Text Box 9"/>
              <p:cNvSpPr txBox="1">
                <a:spLocks noChangeArrowheads="1"/>
              </p:cNvSpPr>
              <p:nvPr/>
            </p:nvSpPr>
            <p:spPr bwMode="auto">
              <a:xfrm>
                <a:off x="4191" y="1168"/>
                <a:ext cx="378" cy="342"/>
              </a:xfrm>
              <a:prstGeom prst="rect">
                <a:avLst/>
              </a:prstGeom>
              <a:noFill/>
              <a:ln w="9525">
                <a:noFill/>
                <a:miter lim="800000"/>
                <a:headEnd/>
                <a:tailEnd/>
              </a:ln>
            </p:spPr>
            <p:txBody>
              <a:bodyPr/>
              <a:lstStyle/>
              <a:p>
                <a:pPr algn="just"/>
                <a:r>
                  <a:rPr lang="en-US" altLang="zh-CN" sz="1000" b="0">
                    <a:latin typeface="Times New Roman" pitchFamily="18" charset="0"/>
                  </a:rPr>
                  <a:t>p+1</a:t>
                </a:r>
              </a:p>
            </p:txBody>
          </p:sp>
        </p:grpSp>
        <p:cxnSp>
          <p:nvCxnSpPr>
            <p:cNvPr id="5" name="直接箭头连接符 4"/>
            <p:cNvCxnSpPr/>
            <p:nvPr/>
          </p:nvCxnSpPr>
          <p:spPr bwMode="auto">
            <a:xfrm>
              <a:off x="7535862" y="1700808"/>
              <a:ext cx="186234" cy="0"/>
            </a:xfrm>
            <a:prstGeom prst="straightConnector1">
              <a:avLst/>
            </a:prstGeom>
            <a:noFill/>
            <a:ln w="9525" cap="flat" cmpd="sng" algn="ctr">
              <a:solidFill>
                <a:schemeClr val="tx1"/>
              </a:solidFill>
              <a:prstDash val="solid"/>
              <a:round/>
              <a:headEnd type="none" w="med" len="med"/>
              <a:tailEnd type="arrow"/>
            </a:ln>
            <a:effectLst/>
          </p:spPr>
        </p:cxnSp>
        <p:cxnSp>
          <p:nvCxnSpPr>
            <p:cNvPr id="22" name="直接箭头连接符 21"/>
            <p:cNvCxnSpPr/>
            <p:nvPr/>
          </p:nvCxnSpPr>
          <p:spPr bwMode="auto">
            <a:xfrm>
              <a:off x="7588250" y="2093913"/>
              <a:ext cx="186234" cy="0"/>
            </a:xfrm>
            <a:prstGeom prst="straightConnector1">
              <a:avLst/>
            </a:prstGeom>
            <a:noFill/>
            <a:ln w="9525" cap="flat" cmpd="sng" algn="ctr">
              <a:solidFill>
                <a:schemeClr val="tx1"/>
              </a:solidFill>
              <a:prstDash val="solid"/>
              <a:round/>
              <a:headEnd type="none" w="med" len="med"/>
              <a:tailEnd type="arrow"/>
            </a:ln>
            <a:effectLst/>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0" dur="500"/>
                                        <p:tgtEl>
                                          <p:spTgt spid="48131">
                                            <p:txEl>
                                              <p:pRg st="1" end="1"/>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9"/>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8" dur="500"/>
                                        <p:tgtEl>
                                          <p:spTgt spid="4813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21" dur="500"/>
                                        <p:tgtEl>
                                          <p:spTgt spid="4813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26" dur="500"/>
                                        <p:tgtEl>
                                          <p:spTgt spid="4813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36" dur="500"/>
                                        <p:tgtEl>
                                          <p:spTgt spid="48131">
                                            <p:txEl>
                                              <p:pRg st="5" end="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39" dur="500"/>
                                        <p:tgtEl>
                                          <p:spTgt spid="48131">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zh-CN" altLang="en-US">
                <a:ea typeface="宋体" pitchFamily="2" charset="-122"/>
              </a:rPr>
              <a:t>指针运算（续）</a:t>
            </a:r>
          </a:p>
        </p:txBody>
      </p:sp>
      <p:sp>
        <p:nvSpPr>
          <p:cNvPr id="49155" name="Rectangle 3"/>
          <p:cNvSpPr>
            <a:spLocks noGrp="1" noChangeArrowheads="1"/>
          </p:cNvSpPr>
          <p:nvPr>
            <p:ph idx="1"/>
          </p:nvPr>
        </p:nvSpPr>
        <p:spPr/>
        <p:txBody>
          <a:bodyPr/>
          <a:lstStyle/>
          <a:p>
            <a:r>
              <a:rPr lang="zh-CN" altLang="en-US">
                <a:solidFill>
                  <a:srgbClr val="0033CC"/>
                </a:solidFill>
                <a:ea typeface="宋体" pitchFamily="2" charset="-122"/>
              </a:rPr>
              <a:t>注意：两指针不能相加。</a:t>
            </a:r>
          </a:p>
          <a:p>
            <a:endParaRPr lang="zh-CN" altLang="en-US" b="0">
              <a:solidFill>
                <a:srgbClr val="0033CC"/>
              </a:solidFill>
              <a:ea typeface="宋体" pitchFamily="2" charset="-122"/>
            </a:endParaRPr>
          </a:p>
          <a:p>
            <a:pPr lvl="1">
              <a:buFont typeface="Wingdings" pitchFamily="2" charset="2"/>
              <a:buNone/>
            </a:pPr>
            <a:r>
              <a:rPr lang="zh-CN" altLang="en-US" b="1">
                <a:ea typeface="宋体" pitchFamily="2" charset="-122"/>
              </a:rPr>
              <a:t>如右图，计算中间指针：</a:t>
            </a:r>
          </a:p>
          <a:p>
            <a:pPr lvl="2" indent="0">
              <a:buNone/>
            </a:pPr>
            <a:r>
              <a:rPr lang="en-US" altLang="zh-CN">
                <a:ea typeface="宋体" pitchFamily="2" charset="-122"/>
              </a:rPr>
              <a:t>mid = (low + high ) /2</a:t>
            </a:r>
          </a:p>
          <a:p>
            <a:endParaRPr lang="en-US" altLang="zh-CN">
              <a:ea typeface="宋体" pitchFamily="2" charset="-122"/>
            </a:endParaRPr>
          </a:p>
        </p:txBody>
      </p:sp>
      <p:sp>
        <p:nvSpPr>
          <p:cNvPr id="27650" name="页脚占位符 3"/>
          <p:cNvSpPr>
            <a:spLocks noGrp="1"/>
          </p:cNvSpPr>
          <p:nvPr>
            <p:ph type="ftr" sz="quarter" idx="11"/>
          </p:nvPr>
        </p:nvSpPr>
        <p:spPr>
          <a:noFill/>
        </p:spPr>
        <p:txBody>
          <a:bodyPr/>
          <a:lstStyle/>
          <a:p>
            <a:r>
              <a:rPr lang="en-US" altLang="zh-CN"/>
              <a:t>构造类型 – 数组和指针</a:t>
            </a:r>
          </a:p>
        </p:txBody>
      </p:sp>
      <p:sp>
        <p:nvSpPr>
          <p:cNvPr id="27651" name="灯片编号占位符 4"/>
          <p:cNvSpPr>
            <a:spLocks noGrp="1"/>
          </p:cNvSpPr>
          <p:nvPr>
            <p:ph type="sldNum" sz="quarter" idx="12"/>
          </p:nvPr>
        </p:nvSpPr>
        <p:spPr>
          <a:noFill/>
        </p:spPr>
        <p:txBody>
          <a:bodyPr/>
          <a:lstStyle/>
          <a:p>
            <a:fld id="{FFB0A619-1EE9-48B1-A2E9-5BF3BD11D06E}" type="slidenum">
              <a:rPr lang="en-US" altLang="zh-CN" smtClean="0"/>
              <a:pPr/>
              <a:t>51</a:t>
            </a:fld>
            <a:endParaRPr lang="en-US" altLang="zh-CN"/>
          </a:p>
        </p:txBody>
      </p:sp>
      <p:sp>
        <p:nvSpPr>
          <p:cNvPr id="49156" name="Text Box 4"/>
          <p:cNvSpPr txBox="1">
            <a:spLocks noChangeArrowheads="1"/>
          </p:cNvSpPr>
          <p:nvPr/>
        </p:nvSpPr>
        <p:spPr bwMode="auto">
          <a:xfrm>
            <a:off x="6687812" y="3440401"/>
            <a:ext cx="996950" cy="579438"/>
          </a:xfrm>
          <a:prstGeom prst="rect">
            <a:avLst/>
          </a:prstGeom>
          <a:noFill/>
          <a:ln w="12700" cap="sq">
            <a:noFill/>
            <a:miter lim="800000"/>
            <a:headEnd type="none" w="sm" len="sm"/>
            <a:tailEnd type="none" w="sm" len="sm"/>
          </a:ln>
        </p:spPr>
        <p:txBody>
          <a:bodyPr wrap="none">
            <a:spAutoFit/>
          </a:bodyPr>
          <a:lstStyle/>
          <a:p>
            <a:r>
              <a:rPr lang="zh-CN" altLang="en-US" sz="3200" b="0" dirty="0">
                <a:solidFill>
                  <a:srgbClr val="FF0000"/>
                </a:solidFill>
                <a:latin typeface="Times New Roman" pitchFamily="18" charset="0"/>
                <a:ea typeface="华文彩云" pitchFamily="2" charset="-122"/>
              </a:rPr>
              <a:t>错！</a:t>
            </a:r>
          </a:p>
        </p:txBody>
      </p:sp>
      <p:sp>
        <p:nvSpPr>
          <p:cNvPr id="49157" name="Rectangle 5"/>
          <p:cNvSpPr>
            <a:spLocks noChangeArrowheads="1"/>
          </p:cNvSpPr>
          <p:nvPr/>
        </p:nvSpPr>
        <p:spPr bwMode="auto">
          <a:xfrm>
            <a:off x="1054474" y="4019839"/>
            <a:ext cx="4572000" cy="9144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dirty="0">
                <a:latin typeface="Times New Roman" pitchFamily="18" charset="0"/>
              </a:rPr>
              <a:t>正确方法是：</a:t>
            </a:r>
          </a:p>
          <a:p>
            <a:pPr lvl="1">
              <a:spcBef>
                <a:spcPct val="50000"/>
              </a:spcBef>
            </a:pPr>
            <a:r>
              <a:rPr lang="en-US" altLang="zh-CN" b="0" dirty="0">
                <a:latin typeface="Times New Roman" pitchFamily="18" charset="0"/>
              </a:rPr>
              <a:t>mid = low + (high – low)/2 </a:t>
            </a:r>
          </a:p>
        </p:txBody>
      </p:sp>
      <p:grpSp>
        <p:nvGrpSpPr>
          <p:cNvPr id="2" name="Group 6"/>
          <p:cNvGrpSpPr>
            <a:grpSpLocks/>
          </p:cNvGrpSpPr>
          <p:nvPr/>
        </p:nvGrpSpPr>
        <p:grpSpPr bwMode="auto">
          <a:xfrm>
            <a:off x="7824788" y="2852738"/>
            <a:ext cx="2171700" cy="2087562"/>
            <a:chOff x="6360" y="3120"/>
            <a:chExt cx="1800" cy="1680"/>
          </a:xfrm>
        </p:grpSpPr>
        <p:sp>
          <p:nvSpPr>
            <p:cNvPr id="27657" name="Rectangle 7"/>
            <p:cNvSpPr>
              <a:spLocks noChangeArrowheads="1"/>
            </p:cNvSpPr>
            <p:nvPr/>
          </p:nvSpPr>
          <p:spPr bwMode="auto">
            <a:xfrm>
              <a:off x="7800" y="3240"/>
              <a:ext cx="36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7658" name="Line 8"/>
            <p:cNvSpPr>
              <a:spLocks noChangeShapeType="1"/>
            </p:cNvSpPr>
            <p:nvPr/>
          </p:nvSpPr>
          <p:spPr bwMode="auto">
            <a:xfrm>
              <a:off x="7200" y="3240"/>
              <a:ext cx="480" cy="0"/>
            </a:xfrm>
            <a:prstGeom prst="line">
              <a:avLst/>
            </a:prstGeom>
            <a:noFill/>
            <a:ln w="9525">
              <a:solidFill>
                <a:srgbClr val="000000"/>
              </a:solidFill>
              <a:round/>
              <a:headEnd/>
              <a:tailEnd type="triangle" w="med" len="med"/>
            </a:ln>
          </p:spPr>
          <p:txBody>
            <a:bodyPr/>
            <a:lstStyle/>
            <a:p>
              <a:endParaRPr lang="zh-CN" altLang="en-US"/>
            </a:p>
          </p:txBody>
        </p:sp>
        <p:sp>
          <p:nvSpPr>
            <p:cNvPr id="27659" name="Line 9"/>
            <p:cNvSpPr>
              <a:spLocks noChangeShapeType="1"/>
            </p:cNvSpPr>
            <p:nvPr/>
          </p:nvSpPr>
          <p:spPr bwMode="auto">
            <a:xfrm>
              <a:off x="7320" y="4560"/>
              <a:ext cx="480" cy="0"/>
            </a:xfrm>
            <a:prstGeom prst="line">
              <a:avLst/>
            </a:prstGeom>
            <a:noFill/>
            <a:ln w="9525">
              <a:solidFill>
                <a:srgbClr val="000000"/>
              </a:solidFill>
              <a:round/>
              <a:headEnd/>
              <a:tailEnd type="triangle" w="med" len="med"/>
            </a:ln>
          </p:spPr>
          <p:txBody>
            <a:bodyPr/>
            <a:lstStyle/>
            <a:p>
              <a:endParaRPr lang="zh-CN" altLang="en-US"/>
            </a:p>
          </p:txBody>
        </p:sp>
        <p:sp>
          <p:nvSpPr>
            <p:cNvPr id="27660" name="Line 10"/>
            <p:cNvSpPr>
              <a:spLocks noChangeShapeType="1"/>
            </p:cNvSpPr>
            <p:nvPr/>
          </p:nvSpPr>
          <p:spPr bwMode="auto">
            <a:xfrm>
              <a:off x="7200" y="3840"/>
              <a:ext cx="480" cy="0"/>
            </a:xfrm>
            <a:prstGeom prst="line">
              <a:avLst/>
            </a:prstGeom>
            <a:noFill/>
            <a:ln w="9525">
              <a:solidFill>
                <a:srgbClr val="000000"/>
              </a:solidFill>
              <a:round/>
              <a:headEnd/>
              <a:tailEnd type="triangle" w="med" len="med"/>
            </a:ln>
          </p:spPr>
          <p:txBody>
            <a:bodyPr/>
            <a:lstStyle/>
            <a:p>
              <a:endParaRPr lang="zh-CN" altLang="en-US"/>
            </a:p>
          </p:txBody>
        </p:sp>
        <p:sp>
          <p:nvSpPr>
            <p:cNvPr id="27661" name="Text Box 11"/>
            <p:cNvSpPr txBox="1">
              <a:spLocks noChangeArrowheads="1"/>
            </p:cNvSpPr>
            <p:nvPr/>
          </p:nvSpPr>
          <p:spPr bwMode="auto">
            <a:xfrm>
              <a:off x="6360" y="312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low</a:t>
              </a:r>
            </a:p>
          </p:txBody>
        </p:sp>
        <p:sp>
          <p:nvSpPr>
            <p:cNvPr id="27662" name="Text Box 12"/>
            <p:cNvSpPr txBox="1">
              <a:spLocks noChangeArrowheads="1"/>
            </p:cNvSpPr>
            <p:nvPr/>
          </p:nvSpPr>
          <p:spPr bwMode="auto">
            <a:xfrm>
              <a:off x="6360" y="372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mid</a:t>
              </a:r>
            </a:p>
          </p:txBody>
        </p:sp>
        <p:sp>
          <p:nvSpPr>
            <p:cNvPr id="27663" name="Text Box 13"/>
            <p:cNvSpPr txBox="1">
              <a:spLocks noChangeArrowheads="1"/>
            </p:cNvSpPr>
            <p:nvPr/>
          </p:nvSpPr>
          <p:spPr bwMode="auto">
            <a:xfrm>
              <a:off x="6360" y="444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high</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7" dur="500"/>
                                        <p:tgtEl>
                                          <p:spTgt spid="4915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10" dur="500"/>
                                        <p:tgtEl>
                                          <p:spTgt spid="4915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1" presetClass="entr" presetSubtype="0" fill="hold" grpId="0" nodeType="clickEffect">
                                  <p:stCondLst>
                                    <p:cond delay="0"/>
                                  </p:stCondLst>
                                  <p:childTnLst>
                                    <p:set>
                                      <p:cBhvr>
                                        <p:cTn id="19" dur="1000">
                                          <p:stCondLst>
                                            <p:cond delay="0"/>
                                          </p:stCondLst>
                                        </p:cTn>
                                        <p:tgtEl>
                                          <p:spTgt spid="49156"/>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3" name="gunshot.wav"/>
                                        </p:tgtEl>
                                      </p:cMediaNode>
                                    </p:audio>
                                  </p:subTnLst>
                                </p:cTn>
                              </p:par>
                            </p:childTnLst>
                          </p:cTn>
                        </p:par>
                      </p:childTnLst>
                    </p:cTn>
                  </p:par>
                  <p:par>
                    <p:cTn id="20" fill="hold">
                      <p:stCondLst>
                        <p:cond delay="indefinite"/>
                      </p:stCondLst>
                      <p:childTnLst>
                        <p:par>
                          <p:cTn id="21" fill="hold">
                            <p:stCondLst>
                              <p:cond delay="0"/>
                            </p:stCondLst>
                            <p:childTnLst>
                              <p:par>
                                <p:cTn id="22" presetID="7" presetClass="entr" presetSubtype="8" fill="hold" grpId="0" nodeType="clickEffect">
                                  <p:stCondLst>
                                    <p:cond delay="0"/>
                                  </p:stCondLst>
                                  <p:childTnLst>
                                    <p:set>
                                      <p:cBhvr>
                                        <p:cTn id="23" dur="1" fill="hold">
                                          <p:stCondLst>
                                            <p:cond delay="0"/>
                                          </p:stCondLst>
                                        </p:cTn>
                                        <p:tgtEl>
                                          <p:spTgt spid="49157"/>
                                        </p:tgtEl>
                                        <p:attrNameLst>
                                          <p:attrName>style.visibility</p:attrName>
                                        </p:attrNameLst>
                                      </p:cBhvr>
                                      <p:to>
                                        <p:strVal val="visible"/>
                                      </p:to>
                                    </p:set>
                                    <p:anim calcmode="lin" valueType="num">
                                      <p:cBhvr additive="base">
                                        <p:cTn id="24" dur="1000" fill="hold"/>
                                        <p:tgtEl>
                                          <p:spTgt spid="49157"/>
                                        </p:tgtEl>
                                        <p:attrNameLst>
                                          <p:attrName>ppt_x</p:attrName>
                                        </p:attrNameLst>
                                      </p:cBhvr>
                                      <p:tavLst>
                                        <p:tav tm="0">
                                          <p:val>
                                            <p:strVal val="0-#ppt_w/2"/>
                                          </p:val>
                                        </p:tav>
                                        <p:tav tm="100000">
                                          <p:val>
                                            <p:strVal val="#ppt_x"/>
                                          </p:val>
                                        </p:tav>
                                      </p:tavLst>
                                    </p:anim>
                                    <p:anim calcmode="lin" valueType="num">
                                      <p:cBhvr additive="base">
                                        <p:cTn id="25" dur="1000" fill="hold"/>
                                        <p:tgtEl>
                                          <p:spTgt spid="4915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5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1"/>
          <p:cNvSpPr>
            <a:spLocks noGrp="1"/>
          </p:cNvSpPr>
          <p:nvPr>
            <p:ph type="ftr" sz="quarter" idx="11"/>
          </p:nvPr>
        </p:nvSpPr>
        <p:spPr>
          <a:noFill/>
        </p:spPr>
        <p:txBody>
          <a:bodyPr/>
          <a:lstStyle/>
          <a:p>
            <a:r>
              <a:rPr lang="en-US" altLang="zh-CN"/>
              <a:t>构造类型 – 数组和指针</a:t>
            </a:r>
          </a:p>
        </p:txBody>
      </p:sp>
      <p:sp>
        <p:nvSpPr>
          <p:cNvPr id="28675" name="灯片编号占位符 2"/>
          <p:cNvSpPr>
            <a:spLocks noGrp="1"/>
          </p:cNvSpPr>
          <p:nvPr>
            <p:ph type="sldNum" sz="quarter" idx="12"/>
          </p:nvPr>
        </p:nvSpPr>
        <p:spPr>
          <a:noFill/>
        </p:spPr>
        <p:txBody>
          <a:bodyPr/>
          <a:lstStyle/>
          <a:p>
            <a:fld id="{EC5EF445-32C5-4382-8CB9-04E9B56930B5}" type="slidenum">
              <a:rPr lang="en-US" altLang="zh-CN" smtClean="0"/>
              <a:pPr/>
              <a:t>52</a:t>
            </a:fld>
            <a:endParaRPr lang="en-US" altLang="zh-CN"/>
          </a:p>
        </p:txBody>
      </p:sp>
      <p:grpSp>
        <p:nvGrpSpPr>
          <p:cNvPr id="3" name="组合 2">
            <a:extLst>
              <a:ext uri="{FF2B5EF4-FFF2-40B4-BE49-F238E27FC236}">
                <a16:creationId xmlns:a16="http://schemas.microsoft.com/office/drawing/2014/main" id="{1E17DAFC-4CB3-4EDF-9484-106E200A7E4E}"/>
              </a:ext>
            </a:extLst>
          </p:cNvPr>
          <p:cNvGrpSpPr/>
          <p:nvPr/>
        </p:nvGrpSpPr>
        <p:grpSpPr>
          <a:xfrm>
            <a:off x="1343472" y="4293096"/>
            <a:ext cx="5688012" cy="1443039"/>
            <a:chOff x="3287713" y="4365625"/>
            <a:chExt cx="5688012" cy="1443039"/>
          </a:xfrm>
        </p:grpSpPr>
        <p:grpSp>
          <p:nvGrpSpPr>
            <p:cNvPr id="2" name="Group 5"/>
            <p:cNvGrpSpPr>
              <a:grpSpLocks/>
            </p:cNvGrpSpPr>
            <p:nvPr/>
          </p:nvGrpSpPr>
          <p:grpSpPr bwMode="auto">
            <a:xfrm>
              <a:off x="5699125" y="4833939"/>
              <a:ext cx="3276600" cy="974725"/>
              <a:chOff x="1768" y="2228"/>
              <a:chExt cx="2495" cy="614"/>
            </a:xfrm>
          </p:grpSpPr>
          <p:sp>
            <p:nvSpPr>
              <p:cNvPr id="28684" name="Rectangle 6"/>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8685" name="Line 7"/>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6" name="Line 8"/>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7" name="Line 9"/>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8" name="Line 10"/>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9" name="Line 11"/>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90" name="Text Box 12"/>
              <p:cNvSpPr txBox="1">
                <a:spLocks noChangeArrowheads="1"/>
              </p:cNvSpPr>
              <p:nvPr/>
            </p:nvSpPr>
            <p:spPr bwMode="auto">
              <a:xfrm>
                <a:off x="1768" y="2554"/>
                <a:ext cx="514"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28691" name="Text Box 13"/>
              <p:cNvSpPr txBox="1">
                <a:spLocks noChangeArrowheads="1"/>
              </p:cNvSpPr>
              <p:nvPr/>
            </p:nvSpPr>
            <p:spPr bwMode="auto">
              <a:xfrm>
                <a:off x="2182" y="2541"/>
                <a:ext cx="141" cy="291"/>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1198" name="Text Box 14"/>
            <p:cNvSpPr txBox="1">
              <a:spLocks noChangeArrowheads="1"/>
            </p:cNvSpPr>
            <p:nvPr/>
          </p:nvSpPr>
          <p:spPr bwMode="auto">
            <a:xfrm>
              <a:off x="3430588" y="4689475"/>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1199" name="Rectangle 15"/>
            <p:cNvSpPr>
              <a:spLocks noChangeArrowheads="1"/>
            </p:cNvSpPr>
            <p:nvPr/>
          </p:nvSpPr>
          <p:spPr bwMode="auto">
            <a:xfrm>
              <a:off x="3287713" y="5230813"/>
              <a:ext cx="1223962"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1200" name="Text Box 16"/>
            <p:cNvSpPr txBox="1">
              <a:spLocks noChangeArrowheads="1"/>
            </p:cNvSpPr>
            <p:nvPr/>
          </p:nvSpPr>
          <p:spPr bwMode="auto">
            <a:xfrm>
              <a:off x="5591175" y="4365625"/>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0x0100</a:t>
              </a:r>
            </a:p>
          </p:txBody>
        </p:sp>
        <p:sp>
          <p:nvSpPr>
            <p:cNvPr id="221201" name="Freeform 17"/>
            <p:cNvSpPr>
              <a:spLocks/>
            </p:cNvSpPr>
            <p:nvPr/>
          </p:nvSpPr>
          <p:spPr bwMode="auto">
            <a:xfrm>
              <a:off x="4259263" y="4868863"/>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21202" name="Text Box 18"/>
            <p:cNvSpPr txBox="1">
              <a:spLocks noChangeArrowheads="1"/>
            </p:cNvSpPr>
            <p:nvPr/>
          </p:nvSpPr>
          <p:spPr bwMode="auto">
            <a:xfrm>
              <a:off x="3397250" y="5157788"/>
              <a:ext cx="1258888"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0x0100</a:t>
              </a:r>
            </a:p>
          </p:txBody>
        </p:sp>
      </p:grpSp>
      <p:sp>
        <p:nvSpPr>
          <p:cNvPr id="221203" name="Text Box 19"/>
          <p:cNvSpPr txBox="1">
            <a:spLocks noChangeArrowheads="1"/>
          </p:cNvSpPr>
          <p:nvPr/>
        </p:nvSpPr>
        <p:spPr bwMode="auto">
          <a:xfrm>
            <a:off x="1127919" y="1435100"/>
            <a:ext cx="7056437" cy="18034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1600" dirty="0">
                <a:latin typeface="Tahoma" pitchFamily="34" charset="0"/>
              </a:rPr>
              <a:t>int a[5] = {0, 1, 2, 3, 4};</a:t>
            </a:r>
          </a:p>
          <a:p>
            <a:pPr>
              <a:spcBef>
                <a:spcPct val="50000"/>
              </a:spcBef>
            </a:pPr>
            <a:r>
              <a:rPr lang="en-US" altLang="zh-CN" sz="1600" dirty="0">
                <a:latin typeface="Tahoma" pitchFamily="34" charset="0"/>
              </a:rPr>
              <a:t>int *pi;</a:t>
            </a:r>
          </a:p>
          <a:p>
            <a:pPr>
              <a:spcBef>
                <a:spcPct val="50000"/>
              </a:spcBef>
            </a:pPr>
            <a:r>
              <a:rPr lang="en-US" altLang="zh-CN" sz="1600" dirty="0">
                <a:latin typeface="Tahoma" pitchFamily="34" charset="0"/>
              </a:rPr>
              <a:t>pi = &amp;a[0];  	/*</a:t>
            </a:r>
            <a:r>
              <a:rPr lang="zh-CN" altLang="en-US" sz="1600" dirty="0">
                <a:latin typeface="Tahoma" pitchFamily="34" charset="0"/>
              </a:rPr>
              <a:t>这时</a:t>
            </a:r>
            <a:r>
              <a:rPr lang="en-US" altLang="zh-CN" sz="1600" dirty="0">
                <a:latin typeface="Tahoma" pitchFamily="34" charset="0"/>
              </a:rPr>
              <a:t>pi</a:t>
            </a:r>
            <a:r>
              <a:rPr lang="zh-CN" altLang="en-US" sz="1600" dirty="0">
                <a:latin typeface="Tahoma" pitchFamily="34" charset="0"/>
              </a:rPr>
              <a:t>指向</a:t>
            </a:r>
            <a:r>
              <a:rPr lang="en-US" altLang="zh-CN" sz="1600" dirty="0">
                <a:latin typeface="Tahoma" pitchFamily="34" charset="0"/>
              </a:rPr>
              <a:t>a[0]*/</a:t>
            </a:r>
          </a:p>
          <a:p>
            <a:pPr>
              <a:spcBef>
                <a:spcPct val="50000"/>
              </a:spcBef>
            </a:pPr>
            <a:r>
              <a:rPr lang="en-US" altLang="zh-CN" sz="1600" dirty="0">
                <a:latin typeface="Tahoma" pitchFamily="34" charset="0"/>
              </a:rPr>
              <a:t>pi++;  		/*</a:t>
            </a:r>
            <a:r>
              <a:rPr lang="zh-CN" altLang="en-US" sz="1600" dirty="0">
                <a:latin typeface="Tahoma" pitchFamily="34" charset="0"/>
              </a:rPr>
              <a:t>这时</a:t>
            </a:r>
            <a:r>
              <a:rPr lang="en-US" altLang="zh-CN" sz="1600" dirty="0">
                <a:latin typeface="Tahoma" pitchFamily="34" charset="0"/>
              </a:rPr>
              <a:t>pi</a:t>
            </a:r>
            <a:r>
              <a:rPr lang="zh-CN" altLang="en-US" sz="1600" dirty="0">
                <a:latin typeface="Tahoma" pitchFamily="34" charset="0"/>
              </a:rPr>
              <a:t>指向</a:t>
            </a:r>
            <a:r>
              <a:rPr lang="en-US" altLang="zh-CN" sz="1600" dirty="0">
                <a:latin typeface="Tahoma" pitchFamily="34" charset="0"/>
              </a:rPr>
              <a:t>a[1]</a:t>
            </a:r>
            <a:r>
              <a:rPr lang="zh-CN" altLang="en-US" sz="1600" dirty="0">
                <a:latin typeface="Tahoma" pitchFamily="34" charset="0"/>
              </a:rPr>
              <a:t>，*</a:t>
            </a:r>
            <a:r>
              <a:rPr lang="en-US" altLang="zh-CN" sz="1600" dirty="0">
                <a:latin typeface="Tahoma" pitchFamily="34" charset="0"/>
              </a:rPr>
              <a:t>pi</a:t>
            </a:r>
            <a:r>
              <a:rPr lang="zh-CN" altLang="en-US" sz="1600" dirty="0">
                <a:latin typeface="Tahoma" pitchFamily="34" charset="0"/>
              </a:rPr>
              <a:t>为</a:t>
            </a:r>
            <a:r>
              <a:rPr lang="en-US" altLang="zh-CN" sz="1600" dirty="0">
                <a:latin typeface="Tahoma" pitchFamily="34" charset="0"/>
              </a:rPr>
              <a:t>a[1], </a:t>
            </a:r>
            <a:r>
              <a:rPr lang="zh-CN" altLang="en-US" sz="1600" dirty="0">
                <a:latin typeface="Tahoma" pitchFamily="34" charset="0"/>
              </a:rPr>
              <a:t>即</a:t>
            </a:r>
            <a:r>
              <a:rPr lang="en-US" altLang="zh-CN" sz="1600" dirty="0">
                <a:latin typeface="Tahoma" pitchFamily="34" charset="0"/>
              </a:rPr>
              <a:t>1*/</a:t>
            </a:r>
          </a:p>
          <a:p>
            <a:pPr>
              <a:spcBef>
                <a:spcPct val="50000"/>
              </a:spcBef>
            </a:pPr>
            <a:r>
              <a:rPr lang="en-US" altLang="zh-CN" sz="1600" dirty="0">
                <a:latin typeface="Tahoma" pitchFamily="34" charset="0"/>
              </a:rPr>
              <a:t>pi+=2;		/*</a:t>
            </a:r>
            <a:r>
              <a:rPr lang="zh-CN" altLang="en-US" sz="1600" dirty="0">
                <a:latin typeface="Tahoma" pitchFamily="34" charset="0"/>
              </a:rPr>
              <a:t>这时</a:t>
            </a:r>
            <a:r>
              <a:rPr lang="en-US" altLang="zh-CN" sz="1600" dirty="0">
                <a:latin typeface="Tahoma" pitchFamily="34" charset="0"/>
              </a:rPr>
              <a:t>pi</a:t>
            </a:r>
            <a:r>
              <a:rPr lang="zh-CN" altLang="en-US" sz="1600" dirty="0">
                <a:latin typeface="Tahoma" pitchFamily="34" charset="0"/>
              </a:rPr>
              <a:t>指向</a:t>
            </a:r>
            <a:r>
              <a:rPr lang="en-US" altLang="zh-CN" sz="1600" dirty="0">
                <a:latin typeface="Tahoma" pitchFamily="34" charset="0"/>
              </a:rPr>
              <a:t>a[3]</a:t>
            </a:r>
            <a:r>
              <a:rPr lang="zh-CN" altLang="en-US" sz="1600" dirty="0">
                <a:latin typeface="Tahoma" pitchFamily="34" charset="0"/>
              </a:rPr>
              <a:t>，*</a:t>
            </a:r>
            <a:r>
              <a:rPr lang="en-US" altLang="zh-CN" sz="1600" dirty="0">
                <a:latin typeface="Tahoma" pitchFamily="34" charset="0"/>
              </a:rPr>
              <a:t>pi</a:t>
            </a:r>
            <a:r>
              <a:rPr lang="zh-CN" altLang="en-US" sz="1600" dirty="0">
                <a:latin typeface="Tahoma" pitchFamily="34" charset="0"/>
              </a:rPr>
              <a:t>为</a:t>
            </a:r>
            <a:r>
              <a:rPr lang="en-US" altLang="zh-CN" sz="1600" dirty="0">
                <a:latin typeface="Tahoma" pitchFamily="34" charset="0"/>
              </a:rPr>
              <a:t>a[3], </a:t>
            </a:r>
            <a:r>
              <a:rPr lang="zh-CN" altLang="en-US" sz="1600" dirty="0">
                <a:latin typeface="Tahoma" pitchFamily="34" charset="0"/>
              </a:rPr>
              <a:t>即</a:t>
            </a:r>
            <a:r>
              <a:rPr lang="en-US" altLang="zh-CN" sz="1600" dirty="0">
                <a:latin typeface="Tahoma" pitchFamily="34" charset="0"/>
              </a:rPr>
              <a:t>3*/</a:t>
            </a:r>
          </a:p>
        </p:txBody>
      </p:sp>
      <p:sp>
        <p:nvSpPr>
          <p:cNvPr id="28683" name="Rectangle 18"/>
          <p:cNvSpPr>
            <a:spLocks noChangeArrowheads="1"/>
          </p:cNvSpPr>
          <p:nvPr/>
        </p:nvSpPr>
        <p:spPr bwMode="auto">
          <a:xfrm>
            <a:off x="911424" y="89693"/>
            <a:ext cx="8189913" cy="841375"/>
          </a:xfrm>
          <a:prstGeom prst="rect">
            <a:avLst/>
          </a:prstGeom>
          <a:noFill/>
          <a:ln w="9525">
            <a:noFill/>
            <a:miter lim="800000"/>
            <a:headEnd/>
            <a:tailEnd/>
          </a:ln>
        </p:spPr>
        <p:txBody>
          <a:bodyPr anchor="ctr"/>
          <a:lstStyle/>
          <a:p>
            <a:pPr>
              <a:lnSpc>
                <a:spcPct val="80000"/>
              </a:lnSpc>
              <a:buClr>
                <a:srgbClr val="DC0081"/>
              </a:buClr>
              <a:buFont typeface="Wingdings" pitchFamily="2" charset="2"/>
              <a:buNone/>
            </a:pPr>
            <a:r>
              <a:rPr lang="zh-CN" altLang="en-US" sz="3000" dirty="0">
                <a:solidFill>
                  <a:schemeClr val="tx2"/>
                </a:solidFill>
                <a:latin typeface="Arial Narrow" pitchFamily="34" charset="0"/>
              </a:rPr>
              <a:t>指针运算（续）</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1203"/>
                                        </p:tgtEl>
                                        <p:attrNameLst>
                                          <p:attrName>style.visibility</p:attrName>
                                        </p:attrNameLst>
                                      </p:cBhvr>
                                      <p:to>
                                        <p:strVal val="visible"/>
                                      </p:to>
                                    </p:set>
                                    <p:animEffect transition="in" filter="dissolve">
                                      <p:cBhvr>
                                        <p:cTn id="7" dur="500"/>
                                        <p:tgtEl>
                                          <p:spTgt spid="22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1"/>
          <p:cNvSpPr>
            <a:spLocks noGrp="1"/>
          </p:cNvSpPr>
          <p:nvPr>
            <p:ph type="ftr" sz="quarter" idx="11"/>
          </p:nvPr>
        </p:nvSpPr>
        <p:spPr>
          <a:noFill/>
        </p:spPr>
        <p:txBody>
          <a:bodyPr/>
          <a:lstStyle/>
          <a:p>
            <a:r>
              <a:rPr lang="en-US" altLang="zh-CN"/>
              <a:t>构造类型 – 数组和指针</a:t>
            </a:r>
          </a:p>
        </p:txBody>
      </p:sp>
      <p:sp>
        <p:nvSpPr>
          <p:cNvPr id="29699" name="灯片编号占位符 2"/>
          <p:cNvSpPr>
            <a:spLocks noGrp="1"/>
          </p:cNvSpPr>
          <p:nvPr>
            <p:ph type="sldNum" sz="quarter" idx="12"/>
          </p:nvPr>
        </p:nvSpPr>
        <p:spPr>
          <a:noFill/>
        </p:spPr>
        <p:txBody>
          <a:bodyPr/>
          <a:lstStyle/>
          <a:p>
            <a:fld id="{2508F25A-9E05-4919-81A8-E6B4D20CDAC4}" type="slidenum">
              <a:rPr lang="en-US" altLang="zh-CN" smtClean="0"/>
              <a:pPr/>
              <a:t>53</a:t>
            </a:fld>
            <a:endParaRPr lang="en-US" altLang="zh-CN"/>
          </a:p>
        </p:txBody>
      </p:sp>
      <p:sp>
        <p:nvSpPr>
          <p:cNvPr id="29700" name="Rectangle 2"/>
          <p:cNvSpPr>
            <a:spLocks noGrp="1" noChangeArrowheads="1"/>
          </p:cNvSpPr>
          <p:nvPr>
            <p:ph type="title" idx="4294967295"/>
          </p:nvPr>
        </p:nvSpPr>
        <p:spPr>
          <a:xfrm>
            <a:off x="957904" y="129292"/>
            <a:ext cx="8189912" cy="719137"/>
          </a:xfrm>
        </p:spPr>
        <p:txBody>
          <a:bodyPr/>
          <a:lstStyle/>
          <a:p>
            <a:r>
              <a:rPr lang="zh-CN" altLang="en-US">
                <a:ea typeface="宋体" pitchFamily="2" charset="-122"/>
              </a:rPr>
              <a:t>指针运算（续）</a:t>
            </a:r>
          </a:p>
        </p:txBody>
      </p:sp>
      <p:sp>
        <p:nvSpPr>
          <p:cNvPr id="222211" name="Rectangle 3"/>
          <p:cNvSpPr>
            <a:spLocks noGrp="1" noChangeArrowheads="1"/>
          </p:cNvSpPr>
          <p:nvPr>
            <p:ph type="body" idx="4294967295"/>
          </p:nvPr>
        </p:nvSpPr>
        <p:spPr>
          <a:xfrm>
            <a:off x="928769" y="1772444"/>
            <a:ext cx="8064500" cy="3240087"/>
          </a:xfrm>
        </p:spPr>
        <p:txBody>
          <a:bodyPr/>
          <a:lstStyle/>
          <a:p>
            <a:pPr>
              <a:buFont typeface="Wingdings" pitchFamily="2" charset="2"/>
              <a:buNone/>
            </a:pPr>
            <a:r>
              <a:rPr lang="en-US" altLang="zh-CN" sz="1800" dirty="0">
                <a:ea typeface="宋体" pitchFamily="2" charset="-122"/>
              </a:rPr>
              <a:t>int  a[10];</a:t>
            </a:r>
          </a:p>
          <a:p>
            <a:pPr>
              <a:buFont typeface="Wingdings" pitchFamily="2" charset="2"/>
              <a:buNone/>
            </a:pPr>
            <a:r>
              <a:rPr lang="en-US" altLang="zh-CN" sz="1800" dirty="0">
                <a:ea typeface="宋体" pitchFamily="2" charset="-122"/>
              </a:rPr>
              <a:t>int  *pi= &amp;a[0];</a:t>
            </a:r>
          </a:p>
          <a:p>
            <a:pPr>
              <a:buFont typeface="Wingdings" pitchFamily="2" charset="2"/>
              <a:buNone/>
            </a:pPr>
            <a:r>
              <a:rPr lang="en-US" altLang="zh-CN" sz="1800" dirty="0">
                <a:ea typeface="宋体" pitchFamily="2" charset="-122"/>
              </a:rPr>
              <a:t>char str[10];</a:t>
            </a:r>
          </a:p>
          <a:p>
            <a:pPr>
              <a:buFont typeface="Wingdings" pitchFamily="2" charset="2"/>
              <a:buNone/>
            </a:pPr>
            <a:r>
              <a:rPr lang="en-US" altLang="zh-CN" sz="1800" dirty="0">
                <a:ea typeface="宋体" pitchFamily="2" charset="-122"/>
              </a:rPr>
              <a:t>char *pc= &amp;str[0];</a:t>
            </a:r>
          </a:p>
          <a:p>
            <a:pPr>
              <a:buFont typeface="Wingdings" pitchFamily="2" charset="2"/>
              <a:buNone/>
            </a:pPr>
            <a:endParaRPr lang="en-US" altLang="zh-CN" sz="1800" dirty="0">
              <a:ea typeface="宋体" pitchFamily="2" charset="-122"/>
            </a:endParaRPr>
          </a:p>
        </p:txBody>
      </p:sp>
      <p:grpSp>
        <p:nvGrpSpPr>
          <p:cNvPr id="5" name="组合 4">
            <a:extLst>
              <a:ext uri="{FF2B5EF4-FFF2-40B4-BE49-F238E27FC236}">
                <a16:creationId xmlns:a16="http://schemas.microsoft.com/office/drawing/2014/main" id="{2902B986-476D-4811-BE40-D100B3C04543}"/>
              </a:ext>
            </a:extLst>
          </p:cNvPr>
          <p:cNvGrpSpPr/>
          <p:nvPr/>
        </p:nvGrpSpPr>
        <p:grpSpPr>
          <a:xfrm>
            <a:off x="4416120" y="887441"/>
            <a:ext cx="5868987" cy="3171826"/>
            <a:chOff x="4581526" y="1125538"/>
            <a:chExt cx="5868987" cy="3171826"/>
          </a:xfrm>
        </p:grpSpPr>
        <p:grpSp>
          <p:nvGrpSpPr>
            <p:cNvPr id="2" name="Group 4"/>
            <p:cNvGrpSpPr>
              <a:grpSpLocks/>
            </p:cNvGrpSpPr>
            <p:nvPr/>
          </p:nvGrpSpPr>
          <p:grpSpPr bwMode="auto">
            <a:xfrm>
              <a:off x="7031039" y="1593851"/>
              <a:ext cx="3348037" cy="974725"/>
              <a:chOff x="1768" y="2228"/>
              <a:chExt cx="2495" cy="614"/>
            </a:xfrm>
          </p:grpSpPr>
          <p:sp>
            <p:nvSpPr>
              <p:cNvPr id="29725" name="Rectangle 5"/>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9726" name="Line 6"/>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7" name="Line 7"/>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8" name="Line 8"/>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9" name="Line 9"/>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30" name="Line 10"/>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31" name="Text Box 11"/>
              <p:cNvSpPr txBox="1">
                <a:spLocks noChangeArrowheads="1"/>
              </p:cNvSpPr>
              <p:nvPr/>
            </p:nvSpPr>
            <p:spPr bwMode="auto">
              <a:xfrm>
                <a:off x="1768" y="2554"/>
                <a:ext cx="503"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29732" name="Text Box 12"/>
              <p:cNvSpPr txBox="1">
                <a:spLocks noChangeArrowheads="1"/>
              </p:cNvSpPr>
              <p:nvPr/>
            </p:nvSpPr>
            <p:spPr bwMode="auto">
              <a:xfrm>
                <a:off x="2182" y="2541"/>
                <a:ext cx="138" cy="291"/>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2221" name="Text Box 13"/>
            <p:cNvSpPr txBox="1">
              <a:spLocks noChangeArrowheads="1"/>
            </p:cNvSpPr>
            <p:nvPr/>
          </p:nvSpPr>
          <p:spPr bwMode="auto">
            <a:xfrm>
              <a:off x="4762500" y="1449388"/>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2222" name="Text Box 14"/>
            <p:cNvSpPr txBox="1">
              <a:spLocks noChangeArrowheads="1"/>
            </p:cNvSpPr>
            <p:nvPr/>
          </p:nvSpPr>
          <p:spPr bwMode="auto">
            <a:xfrm>
              <a:off x="6923088" y="1125538"/>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dirty="0">
                  <a:latin typeface="Times New Roman" pitchFamily="18" charset="0"/>
                </a:rPr>
                <a:t>0x0100</a:t>
              </a:r>
            </a:p>
          </p:txBody>
        </p:sp>
        <p:sp>
          <p:nvSpPr>
            <p:cNvPr id="222223" name="Freeform 15"/>
            <p:cNvSpPr>
              <a:spLocks/>
            </p:cNvSpPr>
            <p:nvPr/>
          </p:nvSpPr>
          <p:spPr bwMode="auto">
            <a:xfrm>
              <a:off x="5591176" y="1628776"/>
              <a:ext cx="1655763" cy="360363"/>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grpSp>
          <p:nvGrpSpPr>
            <p:cNvPr id="3" name="Group 30"/>
            <p:cNvGrpSpPr>
              <a:grpSpLocks/>
            </p:cNvGrpSpPr>
            <p:nvPr/>
          </p:nvGrpSpPr>
          <p:grpSpPr bwMode="auto">
            <a:xfrm>
              <a:off x="7102475" y="3322639"/>
              <a:ext cx="3348038" cy="974725"/>
              <a:chOff x="1768" y="2228"/>
              <a:chExt cx="2495" cy="614"/>
            </a:xfrm>
          </p:grpSpPr>
          <p:sp>
            <p:nvSpPr>
              <p:cNvPr id="29717" name="Rectangle 31"/>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9718" name="Line 32"/>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19" name="Line 33"/>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0" name="Line 34"/>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1" name="Line 35"/>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2" name="Line 36"/>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3" name="Text Box 37"/>
              <p:cNvSpPr txBox="1">
                <a:spLocks noChangeArrowheads="1"/>
              </p:cNvSpPr>
              <p:nvPr/>
            </p:nvSpPr>
            <p:spPr bwMode="auto">
              <a:xfrm>
                <a:off x="1768" y="2554"/>
                <a:ext cx="629"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str[0]</a:t>
                </a:r>
              </a:p>
            </p:txBody>
          </p:sp>
          <p:sp>
            <p:nvSpPr>
              <p:cNvPr id="29724" name="Text Box 38"/>
              <p:cNvSpPr txBox="1">
                <a:spLocks noChangeArrowheads="1"/>
              </p:cNvSpPr>
              <p:nvPr/>
            </p:nvSpPr>
            <p:spPr bwMode="auto">
              <a:xfrm>
                <a:off x="2182" y="2541"/>
                <a:ext cx="138" cy="291"/>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2247" name="Text Box 39"/>
            <p:cNvSpPr txBox="1">
              <a:spLocks noChangeArrowheads="1"/>
            </p:cNvSpPr>
            <p:nvPr/>
          </p:nvSpPr>
          <p:spPr bwMode="auto">
            <a:xfrm>
              <a:off x="4833938" y="3178175"/>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pc</a:t>
              </a:r>
            </a:p>
          </p:txBody>
        </p:sp>
        <p:sp>
          <p:nvSpPr>
            <p:cNvPr id="222248" name="Text Box 40"/>
            <p:cNvSpPr txBox="1">
              <a:spLocks noChangeArrowheads="1"/>
            </p:cNvSpPr>
            <p:nvPr/>
          </p:nvSpPr>
          <p:spPr bwMode="auto">
            <a:xfrm>
              <a:off x="6994525" y="2854325"/>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0x0200</a:t>
              </a:r>
            </a:p>
          </p:txBody>
        </p:sp>
        <p:sp>
          <p:nvSpPr>
            <p:cNvPr id="222249" name="Freeform 41"/>
            <p:cNvSpPr>
              <a:spLocks/>
            </p:cNvSpPr>
            <p:nvPr/>
          </p:nvSpPr>
          <p:spPr bwMode="auto">
            <a:xfrm>
              <a:off x="5662613" y="3357563"/>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22251" name="Rectangle 43"/>
            <p:cNvSpPr>
              <a:spLocks noChangeArrowheads="1"/>
            </p:cNvSpPr>
            <p:nvPr/>
          </p:nvSpPr>
          <p:spPr bwMode="auto">
            <a:xfrm>
              <a:off x="4581526" y="2025650"/>
              <a:ext cx="1223963"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2224" name="Text Box 16"/>
            <p:cNvSpPr txBox="1">
              <a:spLocks noChangeArrowheads="1"/>
            </p:cNvSpPr>
            <p:nvPr/>
          </p:nvSpPr>
          <p:spPr bwMode="auto">
            <a:xfrm>
              <a:off x="4619625" y="2000250"/>
              <a:ext cx="1258888"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0x0100</a:t>
              </a:r>
            </a:p>
          </p:txBody>
        </p:sp>
        <p:sp>
          <p:nvSpPr>
            <p:cNvPr id="222252" name="Rectangle 44"/>
            <p:cNvSpPr>
              <a:spLocks noChangeArrowheads="1"/>
            </p:cNvSpPr>
            <p:nvPr/>
          </p:nvSpPr>
          <p:spPr bwMode="auto">
            <a:xfrm>
              <a:off x="4654551" y="3754438"/>
              <a:ext cx="1223963"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2250" name="Text Box 42"/>
            <p:cNvSpPr txBox="1">
              <a:spLocks noChangeArrowheads="1"/>
            </p:cNvSpPr>
            <p:nvPr/>
          </p:nvSpPr>
          <p:spPr bwMode="auto">
            <a:xfrm>
              <a:off x="4691064" y="3754438"/>
              <a:ext cx="1258887"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dirty="0">
                  <a:solidFill>
                    <a:schemeClr val="bg1"/>
                  </a:solidFill>
                  <a:latin typeface="Times New Roman" pitchFamily="18" charset="0"/>
                </a:rPr>
                <a:t>0x0200</a:t>
              </a:r>
            </a:p>
          </p:txBody>
        </p:sp>
      </p:grpSp>
      <p:sp>
        <p:nvSpPr>
          <p:cNvPr id="222253" name="Text Box 45"/>
          <p:cNvSpPr txBox="1">
            <a:spLocks noChangeArrowheads="1"/>
          </p:cNvSpPr>
          <p:nvPr/>
        </p:nvSpPr>
        <p:spPr bwMode="auto">
          <a:xfrm>
            <a:off x="838200" y="4638675"/>
            <a:ext cx="7848600" cy="1015663"/>
          </a:xfrm>
          <a:prstGeom prst="rect">
            <a:avLst/>
          </a:prstGeom>
          <a:solidFill>
            <a:schemeClr val="bg1"/>
          </a:solidFill>
          <a:ln w="9525">
            <a:noFill/>
            <a:miter lim="800000"/>
            <a:headEnd/>
            <a:tailEnd/>
          </a:ln>
        </p:spPr>
        <p:txBody>
          <a:bodyPr>
            <a:spAutoFit/>
          </a:bodyPr>
          <a:lstStyle/>
          <a:p>
            <a:pPr>
              <a:spcBef>
                <a:spcPct val="50000"/>
              </a:spcBef>
            </a:pPr>
            <a:r>
              <a:rPr lang="en-US" altLang="zh-CN" sz="2400"/>
              <a:t>pi++;</a:t>
            </a:r>
          </a:p>
          <a:p>
            <a:pPr>
              <a:spcBef>
                <a:spcPct val="50000"/>
              </a:spcBef>
            </a:pPr>
            <a:r>
              <a:rPr lang="en-US" altLang="zh-CN" sz="2400"/>
              <a:t>pc++;</a:t>
            </a:r>
          </a:p>
        </p:txBody>
      </p:sp>
      <p:sp>
        <p:nvSpPr>
          <p:cNvPr id="222254" name="Text Box 46"/>
          <p:cNvSpPr txBox="1">
            <a:spLocks noChangeArrowheads="1"/>
          </p:cNvSpPr>
          <p:nvPr/>
        </p:nvSpPr>
        <p:spPr bwMode="auto">
          <a:xfrm>
            <a:off x="4440237" y="4724400"/>
            <a:ext cx="6480291" cy="338554"/>
          </a:xfrm>
          <a:prstGeom prst="rect">
            <a:avLst/>
          </a:prstGeom>
          <a:noFill/>
          <a:ln w="9525">
            <a:noFill/>
            <a:miter lim="800000"/>
            <a:headEnd/>
            <a:tailEnd/>
          </a:ln>
        </p:spPr>
        <p:txBody>
          <a:bodyPr wrap="square">
            <a:spAutoFit/>
          </a:bodyPr>
          <a:lstStyle/>
          <a:p>
            <a:pPr>
              <a:spcBef>
                <a:spcPct val="50000"/>
              </a:spcBef>
            </a:pPr>
            <a:r>
              <a:rPr lang="en-US" altLang="zh-CN" sz="1600" dirty="0"/>
              <a:t>/*</a:t>
            </a:r>
            <a:r>
              <a:rPr lang="zh-CN" altLang="en-US" sz="1600" dirty="0"/>
              <a:t>若</a:t>
            </a:r>
            <a:r>
              <a:rPr lang="en-US" altLang="zh-CN" sz="1600" dirty="0"/>
              <a:t>int</a:t>
            </a:r>
            <a:r>
              <a:rPr lang="zh-CN" altLang="en-US" sz="1600" dirty="0"/>
              <a:t>占</a:t>
            </a:r>
            <a:r>
              <a:rPr lang="en-US" altLang="zh-CN" sz="1600" dirty="0"/>
              <a:t>4</a:t>
            </a:r>
            <a:r>
              <a:rPr lang="zh-CN" altLang="en-US" sz="1600" dirty="0"/>
              <a:t>个字节</a:t>
            </a:r>
            <a:r>
              <a:rPr lang="en-US" altLang="zh-CN" sz="1600" dirty="0"/>
              <a:t>, </a:t>
            </a:r>
            <a:r>
              <a:rPr lang="zh-CN" altLang="en-US" sz="1600" dirty="0"/>
              <a:t>此时</a:t>
            </a:r>
            <a:r>
              <a:rPr lang="en-US" altLang="zh-CN" sz="1600" dirty="0"/>
              <a:t>pi</a:t>
            </a:r>
            <a:r>
              <a:rPr lang="zh-CN" altLang="en-US" sz="1600" dirty="0"/>
              <a:t>增加一个单位</a:t>
            </a:r>
            <a:r>
              <a:rPr lang="en-US" altLang="zh-CN" sz="1600" dirty="0"/>
              <a:t>, </a:t>
            </a:r>
            <a:r>
              <a:rPr lang="zh-CN" altLang="en-US" sz="1600" dirty="0"/>
              <a:t>即四个字节</a:t>
            </a:r>
            <a:r>
              <a:rPr lang="en-US" altLang="zh-CN" sz="1600" dirty="0"/>
              <a:t>, </a:t>
            </a:r>
            <a:r>
              <a:rPr lang="zh-CN" altLang="en-US" sz="1600" dirty="0"/>
              <a:t>结果为</a:t>
            </a:r>
            <a:r>
              <a:rPr lang="en-US" altLang="zh-CN" sz="1600" dirty="0"/>
              <a:t>0x0104*/</a:t>
            </a:r>
          </a:p>
        </p:txBody>
      </p:sp>
      <p:sp>
        <p:nvSpPr>
          <p:cNvPr id="222255" name="Text Box 47"/>
          <p:cNvSpPr txBox="1">
            <a:spLocks noChangeArrowheads="1"/>
          </p:cNvSpPr>
          <p:nvPr/>
        </p:nvSpPr>
        <p:spPr bwMode="auto">
          <a:xfrm>
            <a:off x="4440238" y="5300663"/>
            <a:ext cx="6624314" cy="338554"/>
          </a:xfrm>
          <a:prstGeom prst="rect">
            <a:avLst/>
          </a:prstGeom>
          <a:noFill/>
          <a:ln w="9525">
            <a:noFill/>
            <a:miter lim="800000"/>
            <a:headEnd/>
            <a:tailEnd/>
          </a:ln>
        </p:spPr>
        <p:txBody>
          <a:bodyPr wrap="square">
            <a:spAutoFit/>
          </a:bodyPr>
          <a:lstStyle/>
          <a:p>
            <a:pPr>
              <a:spcBef>
                <a:spcPct val="50000"/>
              </a:spcBef>
            </a:pPr>
            <a:r>
              <a:rPr lang="en-US" altLang="zh-CN" sz="1600" dirty="0"/>
              <a:t>/*</a:t>
            </a:r>
            <a:r>
              <a:rPr lang="zh-CN" altLang="en-US" sz="1600" dirty="0"/>
              <a:t>若</a:t>
            </a:r>
            <a:r>
              <a:rPr lang="en-US" altLang="zh-CN" sz="1600" dirty="0"/>
              <a:t>char</a:t>
            </a:r>
            <a:r>
              <a:rPr lang="zh-CN" altLang="en-US" sz="1600" dirty="0"/>
              <a:t>占</a:t>
            </a:r>
            <a:r>
              <a:rPr lang="en-US" altLang="zh-CN" sz="1600" dirty="0"/>
              <a:t>1</a:t>
            </a:r>
            <a:r>
              <a:rPr lang="zh-CN" altLang="en-US" sz="1600" dirty="0"/>
              <a:t>个字节，此时</a:t>
            </a:r>
            <a:r>
              <a:rPr lang="en-US" altLang="zh-CN" sz="1600" dirty="0"/>
              <a:t>, pc</a:t>
            </a:r>
            <a:r>
              <a:rPr lang="zh-CN" altLang="en-US" sz="1600" dirty="0"/>
              <a:t>增加一个单位</a:t>
            </a:r>
            <a:r>
              <a:rPr lang="en-US" altLang="zh-CN" sz="1600" dirty="0"/>
              <a:t>,</a:t>
            </a:r>
            <a:r>
              <a:rPr lang="zh-CN" altLang="en-US" sz="1600" dirty="0"/>
              <a:t>即一个字节</a:t>
            </a:r>
            <a:r>
              <a:rPr lang="en-US" altLang="zh-CN" sz="1600" dirty="0"/>
              <a:t>,</a:t>
            </a:r>
            <a:r>
              <a:rPr lang="zh-CN" altLang="en-US" sz="1600" dirty="0"/>
              <a:t>结果为</a:t>
            </a:r>
            <a:r>
              <a:rPr lang="en-US" altLang="zh-CN" sz="1600" dirty="0"/>
              <a:t>0x0201*/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dissolve">
                                      <p:cBhvr>
                                        <p:cTn id="7" dur="500"/>
                                        <p:tgtEl>
                                          <p:spTgt spid="2222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2211">
                                            <p:txEl>
                                              <p:pRg st="1" end="1"/>
                                            </p:txEl>
                                          </p:spTgt>
                                        </p:tgtEl>
                                        <p:attrNameLst>
                                          <p:attrName>style.visibility</p:attrName>
                                        </p:attrNameLst>
                                      </p:cBhvr>
                                      <p:to>
                                        <p:strVal val="visible"/>
                                      </p:to>
                                    </p:set>
                                    <p:animEffect transition="in" filter="dissolve">
                                      <p:cBhvr>
                                        <p:cTn id="10" dur="500"/>
                                        <p:tgtEl>
                                          <p:spTgt spid="2222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2211">
                                            <p:txEl>
                                              <p:pRg st="2" end="2"/>
                                            </p:txEl>
                                          </p:spTgt>
                                        </p:tgtEl>
                                        <p:attrNameLst>
                                          <p:attrName>style.visibility</p:attrName>
                                        </p:attrNameLst>
                                      </p:cBhvr>
                                      <p:to>
                                        <p:strVal val="visible"/>
                                      </p:to>
                                    </p:set>
                                    <p:animEffect transition="in" filter="dissolve">
                                      <p:cBhvr>
                                        <p:cTn id="13" dur="500"/>
                                        <p:tgtEl>
                                          <p:spTgt spid="22221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2211">
                                            <p:txEl>
                                              <p:pRg st="3" end="3"/>
                                            </p:txEl>
                                          </p:spTgt>
                                        </p:tgtEl>
                                        <p:attrNameLst>
                                          <p:attrName>style.visibility</p:attrName>
                                        </p:attrNameLst>
                                      </p:cBhvr>
                                      <p:to>
                                        <p:strVal val="visible"/>
                                      </p:to>
                                    </p:set>
                                    <p:animEffect transition="in" filter="dissolve">
                                      <p:cBhvr>
                                        <p:cTn id="16" dur="500"/>
                                        <p:tgtEl>
                                          <p:spTgt spid="2222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2253"/>
                                        </p:tgtEl>
                                        <p:attrNameLst>
                                          <p:attrName>style.visibility</p:attrName>
                                        </p:attrNameLst>
                                      </p:cBhvr>
                                      <p:to>
                                        <p:strVal val="visible"/>
                                      </p:to>
                                    </p:set>
                                    <p:animEffect transition="in" filter="dissolve">
                                      <p:cBhvr>
                                        <p:cTn id="21" dur="500"/>
                                        <p:tgtEl>
                                          <p:spTgt spid="22225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22254"/>
                                        </p:tgtEl>
                                        <p:attrNameLst>
                                          <p:attrName>style.visibility</p:attrName>
                                        </p:attrNameLst>
                                      </p:cBhvr>
                                      <p:to>
                                        <p:strVal val="visible"/>
                                      </p:to>
                                    </p:set>
                                    <p:animEffect transition="in" filter="dissolve">
                                      <p:cBhvr>
                                        <p:cTn id="26" dur="500"/>
                                        <p:tgtEl>
                                          <p:spTgt spid="22225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22255"/>
                                        </p:tgtEl>
                                        <p:attrNameLst>
                                          <p:attrName>style.visibility</p:attrName>
                                        </p:attrNameLst>
                                      </p:cBhvr>
                                      <p:to>
                                        <p:strVal val="visible"/>
                                      </p:to>
                                    </p:set>
                                    <p:animEffect transition="in" filter="dissolve">
                                      <p:cBhvr>
                                        <p:cTn id="31" dur="500"/>
                                        <p:tgtEl>
                                          <p:spTgt spid="222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P spid="222253" grpId="0" animBg="1"/>
      <p:bldP spid="222254" grpId="0"/>
      <p:bldP spid="22225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1"/>
          <p:cNvSpPr>
            <a:spLocks noGrp="1"/>
          </p:cNvSpPr>
          <p:nvPr>
            <p:ph type="ftr" sz="quarter" idx="11"/>
          </p:nvPr>
        </p:nvSpPr>
        <p:spPr>
          <a:noFill/>
        </p:spPr>
        <p:txBody>
          <a:bodyPr/>
          <a:lstStyle/>
          <a:p>
            <a:r>
              <a:rPr lang="en-US" altLang="zh-CN"/>
              <a:t>构造类型 – 数组和指针</a:t>
            </a:r>
          </a:p>
        </p:txBody>
      </p:sp>
      <p:sp>
        <p:nvSpPr>
          <p:cNvPr id="30723" name="灯片编号占位符 2"/>
          <p:cNvSpPr>
            <a:spLocks noGrp="1"/>
          </p:cNvSpPr>
          <p:nvPr>
            <p:ph type="sldNum" sz="quarter" idx="12"/>
          </p:nvPr>
        </p:nvSpPr>
        <p:spPr>
          <a:noFill/>
        </p:spPr>
        <p:txBody>
          <a:bodyPr/>
          <a:lstStyle/>
          <a:p>
            <a:fld id="{D11CCD5E-6C0E-4F07-9B6B-410D9503C35A}" type="slidenum">
              <a:rPr lang="en-US" altLang="zh-CN" smtClean="0"/>
              <a:pPr/>
              <a:t>54</a:t>
            </a:fld>
            <a:endParaRPr lang="en-US" altLang="zh-CN"/>
          </a:p>
        </p:txBody>
      </p:sp>
      <p:grpSp>
        <p:nvGrpSpPr>
          <p:cNvPr id="2" name="Group 11"/>
          <p:cNvGrpSpPr>
            <a:grpSpLocks/>
          </p:cNvGrpSpPr>
          <p:nvPr/>
        </p:nvGrpSpPr>
        <p:grpSpPr bwMode="auto">
          <a:xfrm>
            <a:off x="4295775" y="1916114"/>
            <a:ext cx="3348038" cy="974725"/>
            <a:chOff x="1768" y="2228"/>
            <a:chExt cx="2495" cy="614"/>
          </a:xfrm>
        </p:grpSpPr>
        <p:sp>
          <p:nvSpPr>
            <p:cNvPr id="30734" name="Rectangle 12"/>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30735" name="Line 13"/>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6" name="Line 14"/>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7" name="Line 15"/>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8" name="Line 16"/>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9" name="Line 17"/>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40" name="Text Box 18"/>
            <p:cNvSpPr txBox="1">
              <a:spLocks noChangeArrowheads="1"/>
            </p:cNvSpPr>
            <p:nvPr/>
          </p:nvSpPr>
          <p:spPr bwMode="auto">
            <a:xfrm>
              <a:off x="1768" y="2554"/>
              <a:ext cx="503"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30741" name="Text Box 19"/>
            <p:cNvSpPr txBox="1">
              <a:spLocks noChangeArrowheads="1"/>
            </p:cNvSpPr>
            <p:nvPr/>
          </p:nvSpPr>
          <p:spPr bwMode="auto">
            <a:xfrm>
              <a:off x="2182" y="2541"/>
              <a:ext cx="138" cy="291"/>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3252" name="Text Box 20"/>
          <p:cNvSpPr txBox="1">
            <a:spLocks noChangeArrowheads="1"/>
          </p:cNvSpPr>
          <p:nvPr/>
        </p:nvSpPr>
        <p:spPr bwMode="auto">
          <a:xfrm>
            <a:off x="2349500" y="2100263"/>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3254" name="Freeform 22"/>
          <p:cNvSpPr>
            <a:spLocks/>
          </p:cNvSpPr>
          <p:nvPr/>
        </p:nvSpPr>
        <p:spPr bwMode="auto">
          <a:xfrm>
            <a:off x="2855913" y="1951038"/>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38100">
            <a:solidFill>
              <a:srgbClr val="FF0000"/>
            </a:solidFill>
            <a:round/>
            <a:headEnd type="none" w="sm" len="sm"/>
            <a:tailEnd type="arrow" w="med" len="med"/>
          </a:ln>
        </p:spPr>
        <p:txBody>
          <a:bodyPr wrap="none" anchor="ctr"/>
          <a:lstStyle/>
          <a:p>
            <a:endParaRPr lang="zh-CN" altLang="en-US"/>
          </a:p>
        </p:txBody>
      </p:sp>
      <p:sp>
        <p:nvSpPr>
          <p:cNvPr id="223257" name="Text Box 25"/>
          <p:cNvSpPr txBox="1">
            <a:spLocks noChangeArrowheads="1"/>
          </p:cNvSpPr>
          <p:nvPr/>
        </p:nvSpPr>
        <p:spPr bwMode="auto">
          <a:xfrm>
            <a:off x="7032626" y="2459038"/>
            <a:ext cx="936625"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a[9]</a:t>
            </a:r>
          </a:p>
        </p:txBody>
      </p:sp>
      <p:sp>
        <p:nvSpPr>
          <p:cNvPr id="223258" name="Text Box 26"/>
          <p:cNvSpPr txBox="1">
            <a:spLocks noChangeArrowheads="1"/>
          </p:cNvSpPr>
          <p:nvPr/>
        </p:nvSpPr>
        <p:spPr bwMode="auto">
          <a:xfrm>
            <a:off x="9551989" y="2324100"/>
            <a:ext cx="515937"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pj</a:t>
            </a:r>
          </a:p>
        </p:txBody>
      </p:sp>
      <p:sp>
        <p:nvSpPr>
          <p:cNvPr id="223262" name="Freeform 30"/>
          <p:cNvSpPr>
            <a:spLocks/>
          </p:cNvSpPr>
          <p:nvPr/>
        </p:nvSpPr>
        <p:spPr bwMode="auto">
          <a:xfrm>
            <a:off x="7967663" y="1963738"/>
            <a:ext cx="1751012" cy="400110"/>
          </a:xfrm>
          <a:custGeom>
            <a:avLst/>
            <a:gdLst>
              <a:gd name="T0" fmla="*/ 2147483647 w 1103"/>
              <a:gd name="T1" fmla="*/ 2147483647 h 240"/>
              <a:gd name="T2" fmla="*/ 2147483647 w 1103"/>
              <a:gd name="T3" fmla="*/ 2147483647 h 240"/>
              <a:gd name="T4" fmla="*/ 0 w 1103"/>
              <a:gd name="T5" fmla="*/ 2147483647 h 240"/>
              <a:gd name="T6" fmla="*/ 0 60000 65536"/>
              <a:gd name="T7" fmla="*/ 0 60000 65536"/>
              <a:gd name="T8" fmla="*/ 0 60000 65536"/>
              <a:gd name="T9" fmla="*/ 0 w 1103"/>
              <a:gd name="T10" fmla="*/ 0 h 240"/>
              <a:gd name="T11" fmla="*/ 1103 w 1103"/>
              <a:gd name="T12" fmla="*/ 240 h 240"/>
            </a:gdLst>
            <a:ahLst/>
            <a:cxnLst>
              <a:cxn ang="T6">
                <a:pos x="T0" y="T1"/>
              </a:cxn>
              <a:cxn ang="T7">
                <a:pos x="T2" y="T3"/>
              </a:cxn>
              <a:cxn ang="T8">
                <a:pos x="T4" y="T5"/>
              </a:cxn>
            </a:cxnLst>
            <a:rect l="T9" t="T10" r="T11" b="T12"/>
            <a:pathLst>
              <a:path w="1103" h="240">
                <a:moveTo>
                  <a:pt x="1103" y="240"/>
                </a:moveTo>
                <a:cubicBezTo>
                  <a:pt x="1048" y="205"/>
                  <a:pt x="959" y="68"/>
                  <a:pt x="775" y="30"/>
                </a:cubicBezTo>
                <a:cubicBezTo>
                  <a:pt x="601" y="0"/>
                  <a:pt x="161" y="13"/>
                  <a:pt x="0" y="9"/>
                </a:cubicBezTo>
              </a:path>
            </a:pathLst>
          </a:custGeom>
          <a:noFill/>
          <a:ln w="38100">
            <a:solidFill>
              <a:srgbClr val="FF0000"/>
            </a:solidFill>
            <a:round/>
            <a:headEnd/>
            <a:tailEnd type="arrow" w="med" len="med"/>
          </a:ln>
        </p:spPr>
        <p:txBody>
          <a:bodyPr>
            <a:spAutoFit/>
          </a:bodyPr>
          <a:lstStyle/>
          <a:p>
            <a:endParaRPr lang="zh-CN" altLang="en-US"/>
          </a:p>
        </p:txBody>
      </p:sp>
      <p:sp>
        <p:nvSpPr>
          <p:cNvPr id="223263" name="Text Box 31"/>
          <p:cNvSpPr txBox="1">
            <a:spLocks noChangeArrowheads="1"/>
          </p:cNvSpPr>
          <p:nvPr/>
        </p:nvSpPr>
        <p:spPr bwMode="auto">
          <a:xfrm>
            <a:off x="2495551" y="3141663"/>
            <a:ext cx="7669213" cy="703262"/>
          </a:xfrm>
          <a:prstGeom prst="rect">
            <a:avLst/>
          </a:prstGeom>
          <a:noFill/>
          <a:ln w="9525">
            <a:noFill/>
            <a:miter lim="800000"/>
            <a:headEnd/>
            <a:tailEnd/>
          </a:ln>
        </p:spPr>
        <p:txBody>
          <a:bodyPr>
            <a:spAutoFit/>
          </a:bodyPr>
          <a:lstStyle/>
          <a:p>
            <a:pPr>
              <a:spcBef>
                <a:spcPct val="50000"/>
              </a:spcBef>
            </a:pPr>
            <a:r>
              <a:rPr lang="en-US" altLang="zh-CN" sz="1600"/>
              <a:t> for (pi=&amp;a[0],pj=&amp;a[N-1]; pi&lt;=pj; pi++) </a:t>
            </a:r>
          </a:p>
          <a:p>
            <a:pPr>
              <a:spcBef>
                <a:spcPct val="50000"/>
              </a:spcBef>
            </a:pPr>
            <a:r>
              <a:rPr lang="en-US" altLang="zh-CN" sz="1600"/>
              <a:t>     …			</a:t>
            </a:r>
            <a:r>
              <a:rPr lang="zh-CN" altLang="en-US" sz="1600"/>
              <a:t>用来遍历一个数组</a:t>
            </a:r>
          </a:p>
        </p:txBody>
      </p:sp>
      <p:sp>
        <p:nvSpPr>
          <p:cNvPr id="223264" name="Rectangle 32"/>
          <p:cNvSpPr>
            <a:spLocks noChangeArrowheads="1"/>
          </p:cNvSpPr>
          <p:nvPr/>
        </p:nvSpPr>
        <p:spPr bwMode="auto">
          <a:xfrm>
            <a:off x="7608888" y="1991669"/>
            <a:ext cx="360362" cy="461665"/>
          </a:xfrm>
          <a:prstGeom prst="rect">
            <a:avLst/>
          </a:prstGeom>
          <a:solidFill>
            <a:schemeClr val="accent2"/>
          </a:solidFill>
          <a:ln w="28575">
            <a:solidFill>
              <a:schemeClr val="tx1"/>
            </a:solidFill>
            <a:miter lim="800000"/>
            <a:headEnd/>
            <a:tailEnd/>
          </a:ln>
        </p:spPr>
        <p:txBody>
          <a:bodyPr anchor="ctr">
            <a:spAutoFit/>
          </a:bodyPr>
          <a:lstStyle/>
          <a:p>
            <a:endParaRPr lang="zh-CN" altLang="zh-CN" sz="2400"/>
          </a:p>
        </p:txBody>
      </p:sp>
      <p:sp>
        <p:nvSpPr>
          <p:cNvPr id="223265" name="Text Box 33"/>
          <p:cNvSpPr txBox="1">
            <a:spLocks noChangeArrowheads="1"/>
          </p:cNvSpPr>
          <p:nvPr/>
        </p:nvSpPr>
        <p:spPr bwMode="auto">
          <a:xfrm>
            <a:off x="7680326" y="2466975"/>
            <a:ext cx="936625"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a[10]</a:t>
            </a:r>
          </a:p>
        </p:txBody>
      </p:sp>
      <p:sp>
        <p:nvSpPr>
          <p:cNvPr id="30733" name="Rectangle 2"/>
          <p:cNvSpPr>
            <a:spLocks noChangeArrowheads="1"/>
          </p:cNvSpPr>
          <p:nvPr/>
        </p:nvSpPr>
        <p:spPr bwMode="auto">
          <a:xfrm>
            <a:off x="787229" y="136525"/>
            <a:ext cx="8189912" cy="719137"/>
          </a:xfrm>
          <a:prstGeom prst="rect">
            <a:avLst/>
          </a:prstGeom>
          <a:noFill/>
          <a:ln w="9525">
            <a:noFill/>
            <a:miter lim="800000"/>
            <a:headEnd/>
            <a:tailEnd/>
          </a:ln>
        </p:spPr>
        <p:txBody>
          <a:bodyPr anchor="ctr"/>
          <a:lstStyle/>
          <a:p>
            <a:pPr>
              <a:lnSpc>
                <a:spcPct val="80000"/>
              </a:lnSpc>
              <a:buClr>
                <a:srgbClr val="DC0081"/>
              </a:buClr>
              <a:buFont typeface="Wingdings" pitchFamily="2" charset="2"/>
              <a:buNone/>
            </a:pPr>
            <a:r>
              <a:rPr lang="zh-CN" altLang="en-US" sz="3000" dirty="0">
                <a:solidFill>
                  <a:schemeClr val="tx2"/>
                </a:solidFill>
                <a:latin typeface="Arial Narrow" pitchFamily="34" charset="0"/>
              </a:rPr>
              <a:t>指针运算（续）</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3252"/>
                                        </p:tgtEl>
                                        <p:attrNameLst>
                                          <p:attrName>style.visibility</p:attrName>
                                        </p:attrNameLst>
                                      </p:cBhvr>
                                      <p:to>
                                        <p:strVal val="visible"/>
                                      </p:to>
                                    </p:set>
                                    <p:animEffect transition="in" filter="dissolve">
                                      <p:cBhvr>
                                        <p:cTn id="7" dur="500"/>
                                        <p:tgtEl>
                                          <p:spTgt spid="223252"/>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3254"/>
                                        </p:tgtEl>
                                        <p:attrNameLst>
                                          <p:attrName>style.visibility</p:attrName>
                                        </p:attrNameLst>
                                      </p:cBhvr>
                                      <p:to>
                                        <p:strVal val="visible"/>
                                      </p:to>
                                    </p:set>
                                    <p:animEffect transition="in" filter="randombar(horizontal)">
                                      <p:cBhvr>
                                        <p:cTn id="13" dur="500"/>
                                        <p:tgtEl>
                                          <p:spTgt spid="2232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3257"/>
                                        </p:tgtEl>
                                        <p:attrNameLst>
                                          <p:attrName>style.visibility</p:attrName>
                                        </p:attrNameLst>
                                      </p:cBhvr>
                                      <p:to>
                                        <p:strVal val="visible"/>
                                      </p:to>
                                    </p:set>
                                    <p:animEffect transition="in" filter="dissolve">
                                      <p:cBhvr>
                                        <p:cTn id="16" dur="500"/>
                                        <p:tgtEl>
                                          <p:spTgt spid="2232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3258"/>
                                        </p:tgtEl>
                                        <p:attrNameLst>
                                          <p:attrName>style.visibility</p:attrName>
                                        </p:attrNameLst>
                                      </p:cBhvr>
                                      <p:to>
                                        <p:strVal val="visible"/>
                                      </p:to>
                                    </p:set>
                                    <p:animEffect transition="in" filter="dissolve">
                                      <p:cBhvr>
                                        <p:cTn id="19" dur="500"/>
                                        <p:tgtEl>
                                          <p:spTgt spid="2232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3265"/>
                                        </p:tgtEl>
                                        <p:attrNameLst>
                                          <p:attrName>style.visibility</p:attrName>
                                        </p:attrNameLst>
                                      </p:cBhvr>
                                      <p:to>
                                        <p:strVal val="visible"/>
                                      </p:to>
                                    </p:set>
                                    <p:animEffect transition="in" filter="dissolve">
                                      <p:cBhvr>
                                        <p:cTn id="22" dur="500"/>
                                        <p:tgtEl>
                                          <p:spTgt spid="22326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3262"/>
                                        </p:tgtEl>
                                        <p:attrNameLst>
                                          <p:attrName>style.visibility</p:attrName>
                                        </p:attrNameLst>
                                      </p:cBhvr>
                                      <p:to>
                                        <p:strVal val="visible"/>
                                      </p:to>
                                    </p:set>
                                    <p:animEffect transition="in" filter="dissolve">
                                      <p:cBhvr>
                                        <p:cTn id="25" dur="500"/>
                                        <p:tgtEl>
                                          <p:spTgt spid="22326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3264"/>
                                        </p:tgtEl>
                                        <p:attrNameLst>
                                          <p:attrName>style.visibility</p:attrName>
                                        </p:attrNameLst>
                                      </p:cBhvr>
                                      <p:to>
                                        <p:strVal val="visible"/>
                                      </p:to>
                                    </p:set>
                                    <p:animEffect transition="in" filter="dissolve">
                                      <p:cBhvr>
                                        <p:cTn id="28" dur="500"/>
                                        <p:tgtEl>
                                          <p:spTgt spid="22326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3263"/>
                                        </p:tgtEl>
                                        <p:attrNameLst>
                                          <p:attrName>style.visibility</p:attrName>
                                        </p:attrNameLst>
                                      </p:cBhvr>
                                      <p:to>
                                        <p:strVal val="visible"/>
                                      </p:to>
                                    </p:set>
                                    <p:animEffect transition="in" filter="dissolve">
                                      <p:cBhvr>
                                        <p:cTn id="33" dur="500"/>
                                        <p:tgtEl>
                                          <p:spTgt spid="223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52" grpId="0"/>
      <p:bldP spid="223254" grpId="0" animBg="1"/>
      <p:bldP spid="223257" grpId="0"/>
      <p:bldP spid="223258" grpId="0"/>
      <p:bldP spid="223262" grpId="0" animBg="1"/>
      <p:bldP spid="223263" grpId="0"/>
      <p:bldP spid="223264" grpId="0" animBg="1"/>
      <p:bldP spid="22326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zh-CN" altLang="en-US">
                <a:ea typeface="宋体" pitchFamily="2" charset="-122"/>
              </a:rPr>
              <a:t>指针运算（续）</a:t>
            </a:r>
          </a:p>
        </p:txBody>
      </p:sp>
      <p:sp>
        <p:nvSpPr>
          <p:cNvPr id="31749" name="Rectangle 3"/>
          <p:cNvSpPr>
            <a:spLocks noGrp="1" noChangeArrowheads="1"/>
          </p:cNvSpPr>
          <p:nvPr>
            <p:ph idx="1"/>
          </p:nvPr>
        </p:nvSpPr>
        <p:spPr/>
        <p:txBody>
          <a:bodyPr/>
          <a:lstStyle/>
          <a:p>
            <a:r>
              <a:rPr lang="zh-CN" altLang="en-US" dirty="0">
                <a:ea typeface="宋体" pitchFamily="2" charset="-122"/>
              </a:rPr>
              <a:t>指针运算分析：</a:t>
            </a:r>
          </a:p>
          <a:p>
            <a:pPr lvl="1"/>
            <a:r>
              <a:rPr lang="zh-CN" altLang="en-US" dirty="0">
                <a:ea typeface="宋体" pitchFamily="2" charset="-122"/>
              </a:rPr>
              <a:t> </a:t>
            </a:r>
            <a:r>
              <a:rPr lang="en-US" altLang="zh-CN" dirty="0">
                <a:ea typeface="宋体" pitchFamily="2" charset="-122"/>
              </a:rPr>
              <a:t>p++</a:t>
            </a:r>
            <a:r>
              <a:rPr lang="zh-CN" altLang="en-US" dirty="0">
                <a:ea typeface="宋体" pitchFamily="2" charset="-122"/>
              </a:rPr>
              <a:t>和</a:t>
            </a:r>
            <a:r>
              <a:rPr lang="en-US" altLang="zh-CN" dirty="0">
                <a:ea typeface="宋体" pitchFamily="2" charset="-122"/>
              </a:rPr>
              <a:t>p+1</a:t>
            </a:r>
            <a:r>
              <a:rPr lang="zh-CN" altLang="en-US" dirty="0">
                <a:ea typeface="宋体" pitchFamily="2" charset="-122"/>
              </a:rPr>
              <a:t>的区别；</a:t>
            </a:r>
          </a:p>
          <a:p>
            <a:pPr lvl="1"/>
            <a:r>
              <a:rPr lang="zh-CN" altLang="en-US" dirty="0">
                <a:ea typeface="宋体" pitchFamily="2" charset="-122"/>
              </a:rPr>
              <a:t> </a:t>
            </a:r>
            <a:r>
              <a:rPr lang="en-US" altLang="zh-CN" dirty="0">
                <a:ea typeface="宋体" pitchFamily="2" charset="-122"/>
              </a:rPr>
              <a:t>y = *px + 1</a:t>
            </a:r>
            <a:r>
              <a:rPr lang="zh-CN" altLang="en-US" dirty="0">
                <a:ea typeface="宋体" pitchFamily="2" charset="-122"/>
              </a:rPr>
              <a:t>和</a:t>
            </a:r>
            <a:r>
              <a:rPr lang="en-US" altLang="zh-CN" dirty="0">
                <a:ea typeface="宋体" pitchFamily="2" charset="-122"/>
              </a:rPr>
              <a:t>y= *(px + 1)</a:t>
            </a:r>
            <a:r>
              <a:rPr lang="zh-CN" altLang="en-US" dirty="0">
                <a:ea typeface="宋体" pitchFamily="2" charset="-122"/>
              </a:rPr>
              <a:t>的区别；</a:t>
            </a:r>
          </a:p>
          <a:p>
            <a:pPr lvl="1"/>
            <a:r>
              <a:rPr lang="zh-CN" altLang="en-US" dirty="0">
                <a:ea typeface="宋体" pitchFamily="2" charset="-122"/>
              </a:rPr>
              <a:t> </a:t>
            </a:r>
            <a:r>
              <a:rPr lang="en-US" altLang="zh-CN" dirty="0">
                <a:ea typeface="宋体" pitchFamily="2" charset="-122"/>
              </a:rPr>
              <a:t>y = (*px)++</a:t>
            </a:r>
            <a:r>
              <a:rPr lang="zh-CN" altLang="en-US" dirty="0">
                <a:ea typeface="宋体" pitchFamily="2" charset="-122"/>
              </a:rPr>
              <a:t>和</a:t>
            </a:r>
            <a:r>
              <a:rPr lang="en-US" altLang="zh-CN" dirty="0">
                <a:ea typeface="宋体" pitchFamily="2" charset="-122"/>
              </a:rPr>
              <a:t>y = *px++</a:t>
            </a:r>
            <a:r>
              <a:rPr lang="zh-CN" altLang="en-US" dirty="0">
                <a:ea typeface="宋体" pitchFamily="2" charset="-122"/>
              </a:rPr>
              <a:t>的区别；</a:t>
            </a:r>
          </a:p>
        </p:txBody>
      </p:sp>
      <p:sp>
        <p:nvSpPr>
          <p:cNvPr id="31746" name="页脚占位符 3"/>
          <p:cNvSpPr>
            <a:spLocks noGrp="1"/>
          </p:cNvSpPr>
          <p:nvPr>
            <p:ph type="ftr" sz="quarter" idx="11"/>
          </p:nvPr>
        </p:nvSpPr>
        <p:spPr>
          <a:noFill/>
        </p:spPr>
        <p:txBody>
          <a:bodyPr/>
          <a:lstStyle/>
          <a:p>
            <a:r>
              <a:rPr lang="en-US" altLang="zh-CN"/>
              <a:t>构造类型 – 数组和指针</a:t>
            </a:r>
          </a:p>
        </p:txBody>
      </p:sp>
      <p:sp>
        <p:nvSpPr>
          <p:cNvPr id="31747" name="灯片编号占位符 4"/>
          <p:cNvSpPr>
            <a:spLocks noGrp="1"/>
          </p:cNvSpPr>
          <p:nvPr>
            <p:ph type="sldNum" sz="quarter" idx="12"/>
          </p:nvPr>
        </p:nvSpPr>
        <p:spPr>
          <a:noFill/>
        </p:spPr>
        <p:txBody>
          <a:bodyPr/>
          <a:lstStyle/>
          <a:p>
            <a:fld id="{C18D5181-41B6-4724-AB3E-54DB5662DF3E}" type="slidenum">
              <a:rPr lang="en-US" altLang="zh-CN" smtClean="0"/>
              <a:pPr/>
              <a:t>55</a:t>
            </a:fld>
            <a:endParaRPr lang="en-US" altLang="zh-CN"/>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zh-CN" altLang="en-US">
                <a:ea typeface="宋体" pitchFamily="2" charset="-122"/>
              </a:rPr>
              <a:t>指针运算（续）</a:t>
            </a:r>
          </a:p>
        </p:txBody>
      </p:sp>
      <p:sp>
        <p:nvSpPr>
          <p:cNvPr id="51203" name="Rectangle 3"/>
          <p:cNvSpPr>
            <a:spLocks noGrp="1" noChangeArrowheads="1"/>
          </p:cNvSpPr>
          <p:nvPr>
            <p:ph idx="1"/>
          </p:nvPr>
        </p:nvSpPr>
        <p:spPr>
          <a:xfrm>
            <a:off x="695400" y="1447800"/>
            <a:ext cx="7705650" cy="5077543"/>
          </a:xfrm>
        </p:spPr>
        <p:txBody>
          <a:bodyPr/>
          <a:lstStyle/>
          <a:p>
            <a:pPr marL="457200" indent="-457200"/>
            <a:r>
              <a:rPr lang="en-US" altLang="zh-CN" sz="2000" b="0" dirty="0">
                <a:ea typeface="宋体" pitchFamily="2" charset="-122"/>
              </a:rPr>
              <a:t>p++</a:t>
            </a:r>
            <a:r>
              <a:rPr lang="zh-CN" altLang="en-US" sz="2000" b="0" dirty="0">
                <a:ea typeface="宋体" pitchFamily="2" charset="-122"/>
              </a:rPr>
              <a:t>结果为</a:t>
            </a:r>
            <a:r>
              <a:rPr lang="en-US" altLang="zh-CN" sz="2000" b="0" dirty="0">
                <a:ea typeface="宋体" pitchFamily="2" charset="-122"/>
              </a:rPr>
              <a:t>p</a:t>
            </a:r>
            <a:r>
              <a:rPr lang="zh-CN" altLang="en-US" sz="2000" b="0" dirty="0">
                <a:ea typeface="宋体" pitchFamily="2" charset="-122"/>
              </a:rPr>
              <a:t>指向下一元素；</a:t>
            </a:r>
            <a:r>
              <a:rPr lang="en-US" altLang="zh-CN" sz="2000" b="0" dirty="0">
                <a:ea typeface="宋体" pitchFamily="2" charset="-122"/>
              </a:rPr>
              <a:t>p+1</a:t>
            </a:r>
            <a:r>
              <a:rPr lang="zh-CN" altLang="en-US" sz="2000" b="0" dirty="0">
                <a:ea typeface="宋体" pitchFamily="2" charset="-122"/>
              </a:rPr>
              <a:t>结果为下一元素的指针，但</a:t>
            </a:r>
            <a:r>
              <a:rPr lang="en-US" altLang="zh-CN" sz="2000" b="0" dirty="0">
                <a:ea typeface="宋体" pitchFamily="2" charset="-122"/>
              </a:rPr>
              <a:t>p</a:t>
            </a:r>
            <a:r>
              <a:rPr lang="zh-CN" altLang="en-US" sz="2000" b="0" dirty="0">
                <a:ea typeface="宋体" pitchFamily="2" charset="-122"/>
              </a:rPr>
              <a:t>本身不变。</a:t>
            </a:r>
          </a:p>
          <a:p>
            <a:pPr marL="457200" indent="-457200"/>
            <a:r>
              <a:rPr lang="zh-CN" altLang="en-US" sz="2000" b="0" dirty="0">
                <a:ea typeface="宋体" pitchFamily="2" charset="-122"/>
              </a:rPr>
              <a:t>*</a:t>
            </a:r>
            <a:r>
              <a:rPr lang="en-US" altLang="zh-CN" sz="2000" b="0" dirty="0">
                <a:ea typeface="宋体" pitchFamily="2" charset="-122"/>
              </a:rPr>
              <a:t>px+1</a:t>
            </a:r>
            <a:r>
              <a:rPr lang="zh-CN" altLang="en-US" sz="2000" b="0" dirty="0">
                <a:ea typeface="宋体" pitchFamily="2" charset="-122"/>
              </a:rPr>
              <a:t>为取</a:t>
            </a:r>
            <a:r>
              <a:rPr lang="en-US" altLang="zh-CN" sz="2000" b="0" dirty="0" err="1">
                <a:ea typeface="宋体" pitchFamily="2" charset="-122"/>
              </a:rPr>
              <a:t>px</a:t>
            </a:r>
            <a:r>
              <a:rPr lang="zh-CN" altLang="en-US" sz="2000" b="0" dirty="0">
                <a:ea typeface="宋体" pitchFamily="2" charset="-122"/>
              </a:rPr>
              <a:t>所指对象内容加</a:t>
            </a:r>
            <a:r>
              <a:rPr lang="en-US" altLang="zh-CN" sz="2000" b="0" dirty="0">
                <a:ea typeface="宋体" pitchFamily="2" charset="-122"/>
              </a:rPr>
              <a:t>1 </a:t>
            </a:r>
            <a:r>
              <a:rPr lang="zh-CN" altLang="en-US" sz="2000" b="0" dirty="0">
                <a:ea typeface="宋体" pitchFamily="2" charset="-122"/>
              </a:rPr>
              <a:t>；*</a:t>
            </a:r>
            <a:r>
              <a:rPr lang="en-US" altLang="zh-CN" sz="2000" b="0" dirty="0">
                <a:ea typeface="宋体" pitchFamily="2" charset="-122"/>
              </a:rPr>
              <a:t>(px+1)</a:t>
            </a:r>
            <a:r>
              <a:rPr lang="zh-CN" altLang="en-US" sz="2000" b="0" dirty="0">
                <a:ea typeface="宋体" pitchFamily="2" charset="-122"/>
              </a:rPr>
              <a:t>为</a:t>
            </a:r>
            <a:r>
              <a:rPr lang="en-US" altLang="zh-CN" sz="2000" b="0" dirty="0" err="1">
                <a:ea typeface="宋体" pitchFamily="2" charset="-122"/>
              </a:rPr>
              <a:t>px</a:t>
            </a:r>
            <a:r>
              <a:rPr lang="zh-CN" altLang="en-US" sz="2000" b="0" dirty="0">
                <a:ea typeface="宋体" pitchFamily="2" charset="-122"/>
              </a:rPr>
              <a:t>指针加</a:t>
            </a:r>
            <a:r>
              <a:rPr lang="en-US" altLang="zh-CN" sz="2000" b="0" dirty="0">
                <a:ea typeface="宋体" pitchFamily="2" charset="-122"/>
              </a:rPr>
              <a:t>1</a:t>
            </a:r>
            <a:r>
              <a:rPr lang="zh-CN" altLang="en-US" sz="2000" b="0" dirty="0">
                <a:ea typeface="宋体" pitchFamily="2" charset="-122"/>
              </a:rPr>
              <a:t>，并取结果指针所指对象内容；如右图：</a:t>
            </a:r>
          </a:p>
          <a:p>
            <a:pPr marL="850900" lvl="1" indent="-457200">
              <a:lnSpc>
                <a:spcPct val="100000"/>
              </a:lnSpc>
              <a:buNone/>
            </a:pPr>
            <a:r>
              <a:rPr lang="en-US" altLang="zh-CN" sz="2000" dirty="0">
                <a:ea typeface="宋体" pitchFamily="2" charset="-122"/>
              </a:rPr>
              <a:t>y= *px+1</a:t>
            </a:r>
          </a:p>
          <a:p>
            <a:pPr marL="850900" lvl="1" indent="-457200">
              <a:lnSpc>
                <a:spcPct val="100000"/>
              </a:lnSpc>
              <a:buNone/>
            </a:pPr>
            <a:r>
              <a:rPr lang="en-US" altLang="zh-CN" sz="2000" dirty="0">
                <a:ea typeface="宋体" pitchFamily="2" charset="-122"/>
              </a:rPr>
              <a:t>y= *(px+1)</a:t>
            </a:r>
          </a:p>
          <a:p>
            <a:pPr marL="457200" indent="-457200"/>
            <a:r>
              <a:rPr lang="en-US" altLang="zh-CN" sz="2000" b="0" dirty="0">
                <a:ea typeface="宋体" pitchFamily="2" charset="-122"/>
              </a:rPr>
              <a:t>(*</a:t>
            </a:r>
            <a:r>
              <a:rPr lang="en-US" altLang="zh-CN" sz="2000" b="0" dirty="0" err="1">
                <a:ea typeface="宋体" pitchFamily="2" charset="-122"/>
              </a:rPr>
              <a:t>px</a:t>
            </a:r>
            <a:r>
              <a:rPr lang="en-US" altLang="zh-CN" sz="2000" b="0" dirty="0">
                <a:ea typeface="宋体" pitchFamily="2" charset="-122"/>
              </a:rPr>
              <a:t>)++</a:t>
            </a:r>
            <a:r>
              <a:rPr lang="zh-CN" altLang="en-US" sz="2000" b="0" dirty="0">
                <a:ea typeface="宋体" pitchFamily="2" charset="-122"/>
              </a:rPr>
              <a:t>为先取</a:t>
            </a:r>
            <a:r>
              <a:rPr lang="en-US" altLang="zh-CN" sz="2000" b="0" dirty="0" err="1">
                <a:ea typeface="宋体" pitchFamily="2" charset="-122"/>
              </a:rPr>
              <a:t>px</a:t>
            </a:r>
            <a:r>
              <a:rPr lang="zh-CN" altLang="en-US" sz="2000" b="0" dirty="0">
                <a:ea typeface="宋体" pitchFamily="2" charset="-122"/>
              </a:rPr>
              <a:t>所指对象内容进行运算，然后对其加</a:t>
            </a:r>
            <a:r>
              <a:rPr lang="en-US" altLang="zh-CN" sz="2000" b="0" dirty="0">
                <a:ea typeface="宋体" pitchFamily="2" charset="-122"/>
              </a:rPr>
              <a:t>1</a:t>
            </a:r>
            <a:r>
              <a:rPr lang="zh-CN" altLang="en-US" sz="2000" b="0" dirty="0">
                <a:ea typeface="宋体" pitchFamily="2" charset="-122"/>
              </a:rPr>
              <a:t>；*</a:t>
            </a:r>
            <a:r>
              <a:rPr lang="en-US" altLang="zh-CN" sz="2000" b="0" dirty="0" err="1">
                <a:ea typeface="宋体" pitchFamily="2" charset="-122"/>
              </a:rPr>
              <a:t>px</a:t>
            </a:r>
            <a:r>
              <a:rPr lang="en-US" altLang="zh-CN" sz="2000" b="0" dirty="0">
                <a:ea typeface="宋体" pitchFamily="2" charset="-122"/>
              </a:rPr>
              <a:t>++</a:t>
            </a:r>
            <a:r>
              <a:rPr lang="zh-CN" altLang="en-US" sz="2000" b="0" dirty="0">
                <a:ea typeface="宋体" pitchFamily="2" charset="-122"/>
              </a:rPr>
              <a:t>为先取</a:t>
            </a:r>
            <a:r>
              <a:rPr lang="en-US" altLang="zh-CN" sz="2000" b="0" dirty="0" err="1">
                <a:ea typeface="宋体" pitchFamily="2" charset="-122"/>
              </a:rPr>
              <a:t>px</a:t>
            </a:r>
            <a:r>
              <a:rPr lang="zh-CN" altLang="en-US" sz="2000" b="0" dirty="0">
                <a:ea typeface="宋体" pitchFamily="2" charset="-122"/>
              </a:rPr>
              <a:t>所指对象内容进行运算，然后指针</a:t>
            </a:r>
            <a:r>
              <a:rPr lang="en-US" altLang="zh-CN" sz="2000" b="0" dirty="0" err="1">
                <a:ea typeface="宋体" pitchFamily="2" charset="-122"/>
              </a:rPr>
              <a:t>px</a:t>
            </a:r>
            <a:r>
              <a:rPr lang="zh-CN" altLang="en-US" sz="2000" b="0" dirty="0">
                <a:ea typeface="宋体" pitchFamily="2" charset="-122"/>
              </a:rPr>
              <a:t>加</a:t>
            </a:r>
            <a:r>
              <a:rPr lang="en-US" altLang="zh-CN" sz="2000" b="0" dirty="0">
                <a:ea typeface="宋体" pitchFamily="2" charset="-122"/>
              </a:rPr>
              <a:t>1</a:t>
            </a:r>
            <a:r>
              <a:rPr lang="zh-CN" altLang="en-US" sz="2000" b="0" dirty="0">
                <a:ea typeface="宋体" pitchFamily="2" charset="-122"/>
              </a:rPr>
              <a:t>，其等价于</a:t>
            </a:r>
            <a:r>
              <a:rPr lang="en-US" altLang="zh-CN" sz="2000" b="0" dirty="0">
                <a:ea typeface="宋体" pitchFamily="2" charset="-122"/>
              </a:rPr>
              <a:t>*(p++)</a:t>
            </a:r>
            <a:r>
              <a:rPr lang="zh-CN" altLang="en-US" sz="2000" b="0" dirty="0">
                <a:ea typeface="宋体" pitchFamily="2" charset="-122"/>
              </a:rPr>
              <a:t>。如对下图：</a:t>
            </a:r>
            <a:endParaRPr lang="zh-CN" altLang="en-US" sz="2000" dirty="0">
              <a:ea typeface="宋体" pitchFamily="2" charset="-122"/>
            </a:endParaRPr>
          </a:p>
        </p:txBody>
      </p:sp>
      <p:sp>
        <p:nvSpPr>
          <p:cNvPr id="32770" name="页脚占位符 3"/>
          <p:cNvSpPr>
            <a:spLocks noGrp="1"/>
          </p:cNvSpPr>
          <p:nvPr>
            <p:ph type="ftr" sz="quarter" idx="11"/>
          </p:nvPr>
        </p:nvSpPr>
        <p:spPr>
          <a:noFill/>
        </p:spPr>
        <p:txBody>
          <a:bodyPr/>
          <a:lstStyle/>
          <a:p>
            <a:r>
              <a:rPr lang="en-US" altLang="zh-CN"/>
              <a:t>构造类型 – 数组和指针</a:t>
            </a:r>
          </a:p>
        </p:txBody>
      </p:sp>
      <p:sp>
        <p:nvSpPr>
          <p:cNvPr id="32771" name="灯片编号占位符 4"/>
          <p:cNvSpPr>
            <a:spLocks noGrp="1"/>
          </p:cNvSpPr>
          <p:nvPr>
            <p:ph type="sldNum" sz="quarter" idx="12"/>
          </p:nvPr>
        </p:nvSpPr>
        <p:spPr>
          <a:noFill/>
        </p:spPr>
        <p:txBody>
          <a:bodyPr/>
          <a:lstStyle/>
          <a:p>
            <a:fld id="{14736589-658D-43B5-9D75-8BCA9B0CF2D5}" type="slidenum">
              <a:rPr lang="en-US" altLang="zh-CN" smtClean="0"/>
              <a:pPr/>
              <a:t>56</a:t>
            </a:fld>
            <a:endParaRPr lang="en-US" altLang="zh-CN"/>
          </a:p>
        </p:txBody>
      </p:sp>
      <p:grpSp>
        <p:nvGrpSpPr>
          <p:cNvPr id="2" name="Group 4"/>
          <p:cNvGrpSpPr>
            <a:grpSpLocks/>
          </p:cNvGrpSpPr>
          <p:nvPr/>
        </p:nvGrpSpPr>
        <p:grpSpPr bwMode="auto">
          <a:xfrm>
            <a:off x="8616280" y="2286000"/>
            <a:ext cx="1828800" cy="1143000"/>
            <a:chOff x="6840" y="5640"/>
            <a:chExt cx="2640" cy="1320"/>
          </a:xfrm>
        </p:grpSpPr>
        <p:sp>
          <p:nvSpPr>
            <p:cNvPr id="32800" name="Rectangle 5"/>
            <p:cNvSpPr>
              <a:spLocks noChangeArrowheads="1"/>
            </p:cNvSpPr>
            <p:nvPr/>
          </p:nvSpPr>
          <p:spPr bwMode="auto">
            <a:xfrm>
              <a:off x="8280" y="5760"/>
              <a:ext cx="1200" cy="120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2801" name="Line 6"/>
            <p:cNvSpPr>
              <a:spLocks noChangeShapeType="1"/>
            </p:cNvSpPr>
            <p:nvPr/>
          </p:nvSpPr>
          <p:spPr bwMode="auto">
            <a:xfrm>
              <a:off x="8280" y="6120"/>
              <a:ext cx="1200" cy="0"/>
            </a:xfrm>
            <a:prstGeom prst="line">
              <a:avLst/>
            </a:prstGeom>
            <a:noFill/>
            <a:ln w="9525">
              <a:solidFill>
                <a:srgbClr val="000000"/>
              </a:solidFill>
              <a:round/>
              <a:headEnd/>
              <a:tailEnd/>
            </a:ln>
          </p:spPr>
          <p:txBody>
            <a:bodyPr/>
            <a:lstStyle/>
            <a:p>
              <a:endParaRPr lang="zh-CN" altLang="en-US"/>
            </a:p>
          </p:txBody>
        </p:sp>
        <p:sp>
          <p:nvSpPr>
            <p:cNvPr id="32802" name="Line 7"/>
            <p:cNvSpPr>
              <a:spLocks noChangeShapeType="1"/>
            </p:cNvSpPr>
            <p:nvPr/>
          </p:nvSpPr>
          <p:spPr bwMode="auto">
            <a:xfrm>
              <a:off x="8280" y="6480"/>
              <a:ext cx="1200" cy="0"/>
            </a:xfrm>
            <a:prstGeom prst="line">
              <a:avLst/>
            </a:prstGeom>
            <a:noFill/>
            <a:ln w="9525">
              <a:solidFill>
                <a:srgbClr val="000000"/>
              </a:solidFill>
              <a:round/>
              <a:headEnd/>
              <a:tailEnd/>
            </a:ln>
          </p:spPr>
          <p:txBody>
            <a:bodyPr/>
            <a:lstStyle/>
            <a:p>
              <a:endParaRPr lang="zh-CN" altLang="en-US"/>
            </a:p>
          </p:txBody>
        </p:sp>
        <p:sp>
          <p:nvSpPr>
            <p:cNvPr id="32803" name="Line 8"/>
            <p:cNvSpPr>
              <a:spLocks noChangeShapeType="1"/>
            </p:cNvSpPr>
            <p:nvPr/>
          </p:nvSpPr>
          <p:spPr bwMode="auto">
            <a:xfrm>
              <a:off x="7680" y="5880"/>
              <a:ext cx="480" cy="0"/>
            </a:xfrm>
            <a:prstGeom prst="line">
              <a:avLst/>
            </a:prstGeom>
            <a:noFill/>
            <a:ln w="9525">
              <a:solidFill>
                <a:srgbClr val="000000"/>
              </a:solidFill>
              <a:round/>
              <a:headEnd/>
              <a:tailEnd type="triangle" w="med" len="med"/>
            </a:ln>
          </p:spPr>
          <p:txBody>
            <a:bodyPr/>
            <a:lstStyle/>
            <a:p>
              <a:endParaRPr lang="zh-CN" altLang="en-US"/>
            </a:p>
          </p:txBody>
        </p:sp>
        <p:sp>
          <p:nvSpPr>
            <p:cNvPr id="32804" name="Line 9"/>
            <p:cNvSpPr>
              <a:spLocks noChangeShapeType="1"/>
            </p:cNvSpPr>
            <p:nvPr/>
          </p:nvSpPr>
          <p:spPr bwMode="auto">
            <a:xfrm>
              <a:off x="7680" y="6240"/>
              <a:ext cx="480" cy="0"/>
            </a:xfrm>
            <a:prstGeom prst="line">
              <a:avLst/>
            </a:prstGeom>
            <a:noFill/>
            <a:ln w="9525">
              <a:solidFill>
                <a:srgbClr val="000000"/>
              </a:solidFill>
              <a:round/>
              <a:headEnd/>
              <a:tailEnd type="triangle" w="med" len="med"/>
            </a:ln>
          </p:spPr>
          <p:txBody>
            <a:bodyPr/>
            <a:lstStyle/>
            <a:p>
              <a:endParaRPr lang="zh-CN" altLang="en-US"/>
            </a:p>
          </p:txBody>
        </p:sp>
        <p:sp>
          <p:nvSpPr>
            <p:cNvPr id="32805" name="Text Box 10"/>
            <p:cNvSpPr txBox="1">
              <a:spLocks noChangeArrowheads="1"/>
            </p:cNvSpPr>
            <p:nvPr/>
          </p:nvSpPr>
          <p:spPr bwMode="auto">
            <a:xfrm>
              <a:off x="6840" y="5640"/>
              <a:ext cx="720" cy="48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px</a:t>
              </a:r>
            </a:p>
          </p:txBody>
        </p:sp>
        <p:sp>
          <p:nvSpPr>
            <p:cNvPr id="32806" name="Text Box 11"/>
            <p:cNvSpPr txBox="1">
              <a:spLocks noChangeArrowheads="1"/>
            </p:cNvSpPr>
            <p:nvPr/>
          </p:nvSpPr>
          <p:spPr bwMode="auto">
            <a:xfrm>
              <a:off x="6840" y="6120"/>
              <a:ext cx="840" cy="480"/>
            </a:xfrm>
            <a:prstGeom prst="rect">
              <a:avLst/>
            </a:prstGeom>
            <a:solidFill>
              <a:srgbClr val="FFFFFF"/>
            </a:solidFill>
            <a:ln w="9525">
              <a:noFill/>
              <a:miter lim="800000"/>
              <a:headEnd/>
              <a:tailEnd/>
            </a:ln>
          </p:spPr>
          <p:txBody>
            <a:bodyPr/>
            <a:lstStyle/>
            <a:p>
              <a:pPr algn="just"/>
              <a:r>
                <a:rPr lang="en-US" altLang="zh-CN" sz="1400" b="0">
                  <a:latin typeface="Times New Roman" pitchFamily="18" charset="0"/>
                </a:rPr>
                <a:t>px+1</a:t>
              </a:r>
            </a:p>
          </p:txBody>
        </p:sp>
        <p:sp>
          <p:nvSpPr>
            <p:cNvPr id="32807" name="Text Box 12"/>
            <p:cNvSpPr txBox="1">
              <a:spLocks noChangeArrowheads="1"/>
            </p:cNvSpPr>
            <p:nvPr/>
          </p:nvSpPr>
          <p:spPr bwMode="auto">
            <a:xfrm>
              <a:off x="8520" y="5760"/>
              <a:ext cx="720" cy="480"/>
            </a:xfrm>
            <a:prstGeom prst="rect">
              <a:avLst/>
            </a:prstGeom>
            <a:noFill/>
            <a:ln w="9525">
              <a:noFill/>
              <a:miter lim="800000"/>
              <a:headEnd/>
              <a:tailEnd/>
            </a:ln>
          </p:spPr>
          <p:txBody>
            <a:bodyPr/>
            <a:lstStyle/>
            <a:p>
              <a:pPr algn="just"/>
              <a:r>
                <a:rPr lang="en-US" altLang="zh-CN" sz="1400" b="0">
                  <a:latin typeface="Times New Roman" pitchFamily="18" charset="0"/>
                </a:rPr>
                <a:t>100</a:t>
              </a:r>
            </a:p>
          </p:txBody>
        </p:sp>
        <p:sp>
          <p:nvSpPr>
            <p:cNvPr id="32808" name="Text Box 13"/>
            <p:cNvSpPr txBox="1">
              <a:spLocks noChangeArrowheads="1"/>
            </p:cNvSpPr>
            <p:nvPr/>
          </p:nvSpPr>
          <p:spPr bwMode="auto">
            <a:xfrm>
              <a:off x="8520" y="6120"/>
              <a:ext cx="720" cy="480"/>
            </a:xfrm>
            <a:prstGeom prst="rect">
              <a:avLst/>
            </a:prstGeom>
            <a:noFill/>
            <a:ln w="9525">
              <a:noFill/>
              <a:miter lim="800000"/>
              <a:headEnd/>
              <a:tailEnd/>
            </a:ln>
          </p:spPr>
          <p:txBody>
            <a:bodyPr/>
            <a:lstStyle/>
            <a:p>
              <a:pPr algn="just"/>
              <a:r>
                <a:rPr lang="en-US" altLang="zh-CN" sz="1400" b="0">
                  <a:latin typeface="Times New Roman" pitchFamily="18" charset="0"/>
                </a:rPr>
                <a:t>200</a:t>
              </a:r>
            </a:p>
          </p:txBody>
        </p:sp>
      </p:grpSp>
      <p:sp>
        <p:nvSpPr>
          <p:cNvPr id="51235" name="Rectangle 35"/>
          <p:cNvSpPr>
            <a:spLocks noChangeArrowheads="1"/>
          </p:cNvSpPr>
          <p:nvPr/>
        </p:nvSpPr>
        <p:spPr bwMode="auto">
          <a:xfrm>
            <a:off x="2469877" y="2825644"/>
            <a:ext cx="771525" cy="396875"/>
          </a:xfrm>
          <a:prstGeom prst="rect">
            <a:avLst/>
          </a:prstGeom>
          <a:noFill/>
          <a:ln w="12700" cap="sq">
            <a:noFill/>
            <a:miter lim="800000"/>
            <a:headEnd type="none" w="sm" len="sm"/>
            <a:tailEnd type="none" w="sm" len="sm"/>
          </a:ln>
        </p:spPr>
        <p:txBody>
          <a:bodyPr wrap="none">
            <a:spAutoFit/>
          </a:bodyPr>
          <a:lstStyle/>
          <a:p>
            <a:r>
              <a:rPr lang="en-US" altLang="zh-CN" b="0" dirty="0">
                <a:solidFill>
                  <a:srgbClr val="0033CC"/>
                </a:solidFill>
                <a:latin typeface="Times New Roman" pitchFamily="18" charset="0"/>
              </a:rPr>
              <a:t>= </a:t>
            </a:r>
            <a:r>
              <a:rPr lang="en-US" altLang="zh-CN" dirty="0">
                <a:solidFill>
                  <a:srgbClr val="0033CC"/>
                </a:solidFill>
                <a:latin typeface="Times New Roman" pitchFamily="18" charset="0"/>
              </a:rPr>
              <a:t>101</a:t>
            </a:r>
          </a:p>
        </p:txBody>
      </p:sp>
      <p:sp>
        <p:nvSpPr>
          <p:cNvPr id="51236" name="Rectangle 36"/>
          <p:cNvSpPr>
            <a:spLocks noChangeArrowheads="1"/>
          </p:cNvSpPr>
          <p:nvPr/>
        </p:nvSpPr>
        <p:spPr bwMode="auto">
          <a:xfrm>
            <a:off x="2553004" y="3128904"/>
            <a:ext cx="771525" cy="396875"/>
          </a:xfrm>
          <a:prstGeom prst="rect">
            <a:avLst/>
          </a:prstGeom>
          <a:noFill/>
          <a:ln w="12700" cap="sq">
            <a:noFill/>
            <a:miter lim="800000"/>
            <a:headEnd type="none" w="sm" len="sm"/>
            <a:tailEnd type="none" w="sm" len="sm"/>
          </a:ln>
        </p:spPr>
        <p:txBody>
          <a:bodyPr wrap="none">
            <a:spAutoFit/>
          </a:bodyPr>
          <a:lstStyle/>
          <a:p>
            <a:r>
              <a:rPr lang="en-US" altLang="zh-CN" b="0" dirty="0">
                <a:solidFill>
                  <a:srgbClr val="0033CC"/>
                </a:solidFill>
                <a:latin typeface="Times New Roman" pitchFamily="18" charset="0"/>
              </a:rPr>
              <a:t>= </a:t>
            </a:r>
            <a:r>
              <a:rPr lang="en-US" altLang="zh-CN" dirty="0">
                <a:solidFill>
                  <a:srgbClr val="0033CC"/>
                </a:solidFill>
                <a:latin typeface="Times New Roman" pitchFamily="18" charset="0"/>
              </a:rPr>
              <a:t>200</a:t>
            </a:r>
          </a:p>
        </p:txBody>
      </p:sp>
      <p:grpSp>
        <p:nvGrpSpPr>
          <p:cNvPr id="4" name="组合 3">
            <a:extLst>
              <a:ext uri="{FF2B5EF4-FFF2-40B4-BE49-F238E27FC236}">
                <a16:creationId xmlns:a16="http://schemas.microsoft.com/office/drawing/2014/main" id="{6CFE7F06-2FD3-4E4D-BEDE-BF92F0F5A22F}"/>
              </a:ext>
            </a:extLst>
          </p:cNvPr>
          <p:cNvGrpSpPr/>
          <p:nvPr/>
        </p:nvGrpSpPr>
        <p:grpSpPr>
          <a:xfrm>
            <a:off x="1271464" y="4806980"/>
            <a:ext cx="6792912" cy="1624013"/>
            <a:chOff x="2855640" y="4797153"/>
            <a:chExt cx="6792912" cy="1624013"/>
          </a:xfrm>
        </p:grpSpPr>
        <p:grpSp>
          <p:nvGrpSpPr>
            <p:cNvPr id="3" name="Group 14"/>
            <p:cNvGrpSpPr>
              <a:grpSpLocks/>
            </p:cNvGrpSpPr>
            <p:nvPr/>
          </p:nvGrpSpPr>
          <p:grpSpPr bwMode="auto">
            <a:xfrm>
              <a:off x="2855640" y="4797153"/>
              <a:ext cx="6792912" cy="1624013"/>
              <a:chOff x="1680" y="1731"/>
              <a:chExt cx="8485" cy="1948"/>
            </a:xfrm>
          </p:grpSpPr>
          <p:sp>
            <p:nvSpPr>
              <p:cNvPr id="32780" name="Text Box 15"/>
              <p:cNvSpPr txBox="1">
                <a:spLocks noChangeArrowheads="1"/>
              </p:cNvSpPr>
              <p:nvPr/>
            </p:nvSpPr>
            <p:spPr bwMode="auto">
              <a:xfrm>
                <a:off x="1680" y="197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81" name="Rectangle 16"/>
              <p:cNvSpPr>
                <a:spLocks noChangeArrowheads="1"/>
              </p:cNvSpPr>
              <p:nvPr/>
            </p:nvSpPr>
            <p:spPr bwMode="auto">
              <a:xfrm>
                <a:off x="2880" y="185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2" name="Line 17"/>
              <p:cNvSpPr>
                <a:spLocks noChangeShapeType="1"/>
              </p:cNvSpPr>
              <p:nvPr/>
            </p:nvSpPr>
            <p:spPr bwMode="auto">
              <a:xfrm>
                <a:off x="2880" y="2211"/>
                <a:ext cx="1200" cy="0"/>
              </a:xfrm>
              <a:prstGeom prst="line">
                <a:avLst/>
              </a:prstGeom>
              <a:noFill/>
              <a:ln w="9525">
                <a:solidFill>
                  <a:srgbClr val="000000"/>
                </a:solidFill>
                <a:round/>
                <a:headEnd/>
                <a:tailEnd/>
              </a:ln>
            </p:spPr>
            <p:txBody>
              <a:bodyPr/>
              <a:lstStyle/>
              <a:p>
                <a:endParaRPr lang="zh-CN" altLang="en-US"/>
              </a:p>
            </p:txBody>
          </p:sp>
          <p:sp>
            <p:nvSpPr>
              <p:cNvPr id="32783" name="Line 18"/>
              <p:cNvSpPr>
                <a:spLocks noChangeShapeType="1"/>
              </p:cNvSpPr>
              <p:nvPr/>
            </p:nvSpPr>
            <p:spPr bwMode="auto">
              <a:xfrm>
                <a:off x="2880" y="2571"/>
                <a:ext cx="1200" cy="0"/>
              </a:xfrm>
              <a:prstGeom prst="line">
                <a:avLst/>
              </a:prstGeom>
              <a:noFill/>
              <a:ln w="9525">
                <a:solidFill>
                  <a:srgbClr val="000000"/>
                </a:solidFill>
                <a:round/>
                <a:headEnd/>
                <a:tailEnd/>
              </a:ln>
            </p:spPr>
            <p:txBody>
              <a:bodyPr/>
              <a:lstStyle/>
              <a:p>
                <a:endParaRPr lang="zh-CN" altLang="en-US"/>
              </a:p>
            </p:txBody>
          </p:sp>
          <p:sp>
            <p:nvSpPr>
              <p:cNvPr id="32784" name="Line 19"/>
              <p:cNvSpPr>
                <a:spLocks noChangeShapeType="1"/>
              </p:cNvSpPr>
              <p:nvPr/>
            </p:nvSpPr>
            <p:spPr bwMode="auto">
              <a:xfrm>
                <a:off x="2280" y="2091"/>
                <a:ext cx="480" cy="0"/>
              </a:xfrm>
              <a:prstGeom prst="line">
                <a:avLst/>
              </a:prstGeom>
              <a:noFill/>
              <a:ln w="9525">
                <a:solidFill>
                  <a:srgbClr val="000000"/>
                </a:solidFill>
                <a:round/>
                <a:headEnd/>
                <a:tailEnd type="triangle" w="med" len="med"/>
              </a:ln>
            </p:spPr>
            <p:txBody>
              <a:bodyPr/>
              <a:lstStyle/>
              <a:p>
                <a:endParaRPr lang="zh-CN" altLang="en-US"/>
              </a:p>
            </p:txBody>
          </p:sp>
          <p:sp>
            <p:nvSpPr>
              <p:cNvPr id="32785" name="Text Box 20"/>
              <p:cNvSpPr txBox="1">
                <a:spLocks noChangeArrowheads="1"/>
              </p:cNvSpPr>
              <p:nvPr/>
            </p:nvSpPr>
            <p:spPr bwMode="auto">
              <a:xfrm>
                <a:off x="3120" y="1851"/>
                <a:ext cx="720" cy="480"/>
              </a:xfrm>
              <a:prstGeom prst="rect">
                <a:avLst/>
              </a:prstGeom>
              <a:noFill/>
              <a:ln w="9525">
                <a:noFill/>
                <a:miter lim="800000"/>
                <a:headEnd/>
                <a:tailEnd/>
              </a:ln>
            </p:spPr>
            <p:txBody>
              <a:bodyPr/>
              <a:lstStyle/>
              <a:p>
                <a:pPr algn="just"/>
                <a:r>
                  <a:rPr lang="en-US" altLang="zh-CN" sz="1600" b="0">
                    <a:latin typeface="Times New Roman" pitchFamily="18" charset="0"/>
                  </a:rPr>
                  <a:t>100</a:t>
                </a:r>
              </a:p>
            </p:txBody>
          </p:sp>
          <p:sp>
            <p:nvSpPr>
              <p:cNvPr id="32786" name="Text Box 21"/>
              <p:cNvSpPr txBox="1">
                <a:spLocks noChangeArrowheads="1"/>
              </p:cNvSpPr>
              <p:nvPr/>
            </p:nvSpPr>
            <p:spPr bwMode="auto">
              <a:xfrm>
                <a:off x="4800" y="185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87" name="Rectangle 22"/>
              <p:cNvSpPr>
                <a:spLocks noChangeArrowheads="1"/>
              </p:cNvSpPr>
              <p:nvPr/>
            </p:nvSpPr>
            <p:spPr bwMode="auto">
              <a:xfrm>
                <a:off x="5880" y="185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8" name="Rectangle 23"/>
              <p:cNvSpPr>
                <a:spLocks noChangeArrowheads="1"/>
              </p:cNvSpPr>
              <p:nvPr/>
            </p:nvSpPr>
            <p:spPr bwMode="auto">
              <a:xfrm>
                <a:off x="8520" y="173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9" name="Line 24"/>
              <p:cNvSpPr>
                <a:spLocks noChangeShapeType="1"/>
              </p:cNvSpPr>
              <p:nvPr/>
            </p:nvSpPr>
            <p:spPr bwMode="auto">
              <a:xfrm>
                <a:off x="5880" y="2211"/>
                <a:ext cx="1200" cy="0"/>
              </a:xfrm>
              <a:prstGeom prst="line">
                <a:avLst/>
              </a:prstGeom>
              <a:noFill/>
              <a:ln w="9525">
                <a:solidFill>
                  <a:srgbClr val="000000"/>
                </a:solidFill>
                <a:round/>
                <a:headEnd/>
                <a:tailEnd/>
              </a:ln>
            </p:spPr>
            <p:txBody>
              <a:bodyPr/>
              <a:lstStyle/>
              <a:p>
                <a:endParaRPr lang="zh-CN" altLang="en-US"/>
              </a:p>
            </p:txBody>
          </p:sp>
          <p:sp>
            <p:nvSpPr>
              <p:cNvPr id="32790" name="Line 25"/>
              <p:cNvSpPr>
                <a:spLocks noChangeShapeType="1"/>
              </p:cNvSpPr>
              <p:nvPr/>
            </p:nvSpPr>
            <p:spPr bwMode="auto">
              <a:xfrm>
                <a:off x="5880" y="2571"/>
                <a:ext cx="1200" cy="0"/>
              </a:xfrm>
              <a:prstGeom prst="line">
                <a:avLst/>
              </a:prstGeom>
              <a:noFill/>
              <a:ln w="9525">
                <a:solidFill>
                  <a:srgbClr val="000000"/>
                </a:solidFill>
                <a:round/>
                <a:headEnd/>
                <a:tailEnd/>
              </a:ln>
            </p:spPr>
            <p:txBody>
              <a:bodyPr/>
              <a:lstStyle/>
              <a:p>
                <a:endParaRPr lang="zh-CN" altLang="en-US"/>
              </a:p>
            </p:txBody>
          </p:sp>
          <p:sp>
            <p:nvSpPr>
              <p:cNvPr id="32791" name="Line 26"/>
              <p:cNvSpPr>
                <a:spLocks noChangeShapeType="1"/>
              </p:cNvSpPr>
              <p:nvPr/>
            </p:nvSpPr>
            <p:spPr bwMode="auto">
              <a:xfrm>
                <a:off x="8520" y="2091"/>
                <a:ext cx="1200" cy="0"/>
              </a:xfrm>
              <a:prstGeom prst="line">
                <a:avLst/>
              </a:prstGeom>
              <a:noFill/>
              <a:ln w="9525">
                <a:solidFill>
                  <a:srgbClr val="000000"/>
                </a:solidFill>
                <a:round/>
                <a:headEnd/>
                <a:tailEnd/>
              </a:ln>
            </p:spPr>
            <p:txBody>
              <a:bodyPr/>
              <a:lstStyle/>
              <a:p>
                <a:endParaRPr lang="zh-CN" altLang="en-US"/>
              </a:p>
            </p:txBody>
          </p:sp>
          <p:sp>
            <p:nvSpPr>
              <p:cNvPr id="32792" name="Line 27"/>
              <p:cNvSpPr>
                <a:spLocks noChangeShapeType="1"/>
              </p:cNvSpPr>
              <p:nvPr/>
            </p:nvSpPr>
            <p:spPr bwMode="auto">
              <a:xfrm>
                <a:off x="8520" y="2451"/>
                <a:ext cx="1200" cy="0"/>
              </a:xfrm>
              <a:prstGeom prst="line">
                <a:avLst/>
              </a:prstGeom>
              <a:noFill/>
              <a:ln w="9525">
                <a:solidFill>
                  <a:srgbClr val="000000"/>
                </a:solidFill>
                <a:round/>
                <a:headEnd/>
                <a:tailEnd/>
              </a:ln>
            </p:spPr>
            <p:txBody>
              <a:bodyPr/>
              <a:lstStyle/>
              <a:p>
                <a:endParaRPr lang="zh-CN" altLang="en-US"/>
              </a:p>
            </p:txBody>
          </p:sp>
          <p:sp>
            <p:nvSpPr>
              <p:cNvPr id="32793" name="Line 28"/>
              <p:cNvSpPr>
                <a:spLocks noChangeShapeType="1"/>
              </p:cNvSpPr>
              <p:nvPr/>
            </p:nvSpPr>
            <p:spPr bwMode="auto">
              <a:xfrm>
                <a:off x="5280" y="2091"/>
                <a:ext cx="480" cy="0"/>
              </a:xfrm>
              <a:prstGeom prst="line">
                <a:avLst/>
              </a:prstGeom>
              <a:noFill/>
              <a:ln w="9525">
                <a:solidFill>
                  <a:srgbClr val="000000"/>
                </a:solidFill>
                <a:round/>
                <a:headEnd/>
                <a:tailEnd type="triangle" w="med" len="med"/>
              </a:ln>
            </p:spPr>
            <p:txBody>
              <a:bodyPr/>
              <a:lstStyle/>
              <a:p>
                <a:endParaRPr lang="zh-CN" altLang="en-US"/>
              </a:p>
            </p:txBody>
          </p:sp>
          <p:sp>
            <p:nvSpPr>
              <p:cNvPr id="32794" name="Line 29"/>
              <p:cNvSpPr>
                <a:spLocks noChangeShapeType="1"/>
              </p:cNvSpPr>
              <p:nvPr/>
            </p:nvSpPr>
            <p:spPr bwMode="auto">
              <a:xfrm>
                <a:off x="8040" y="2211"/>
                <a:ext cx="480" cy="0"/>
              </a:xfrm>
              <a:prstGeom prst="line">
                <a:avLst/>
              </a:prstGeom>
              <a:noFill/>
              <a:ln w="9525">
                <a:solidFill>
                  <a:srgbClr val="000000"/>
                </a:solidFill>
                <a:round/>
                <a:headEnd/>
                <a:tailEnd type="triangle" w="med" len="med"/>
              </a:ln>
            </p:spPr>
            <p:txBody>
              <a:bodyPr/>
              <a:lstStyle/>
              <a:p>
                <a:endParaRPr lang="zh-CN" altLang="en-US"/>
              </a:p>
            </p:txBody>
          </p:sp>
          <p:sp>
            <p:nvSpPr>
              <p:cNvPr id="32795" name="Text Box 30"/>
              <p:cNvSpPr txBox="1">
                <a:spLocks noChangeArrowheads="1"/>
              </p:cNvSpPr>
              <p:nvPr/>
            </p:nvSpPr>
            <p:spPr bwMode="auto">
              <a:xfrm>
                <a:off x="6120" y="1851"/>
                <a:ext cx="720" cy="480"/>
              </a:xfrm>
              <a:prstGeom prst="rect">
                <a:avLst/>
              </a:prstGeom>
              <a:noFill/>
              <a:ln w="9525">
                <a:noFill/>
                <a:miter lim="800000"/>
                <a:headEnd/>
                <a:tailEnd/>
              </a:ln>
            </p:spPr>
            <p:txBody>
              <a:bodyPr/>
              <a:lstStyle/>
              <a:p>
                <a:pPr algn="just"/>
                <a:r>
                  <a:rPr lang="en-US" altLang="zh-CN" sz="1600" b="0">
                    <a:latin typeface="Times New Roman" pitchFamily="18" charset="0"/>
                  </a:rPr>
                  <a:t>101</a:t>
                </a:r>
              </a:p>
            </p:txBody>
          </p:sp>
          <p:sp>
            <p:nvSpPr>
              <p:cNvPr id="32796" name="Text Box 31"/>
              <p:cNvSpPr txBox="1">
                <a:spLocks noChangeArrowheads="1"/>
              </p:cNvSpPr>
              <p:nvPr/>
            </p:nvSpPr>
            <p:spPr bwMode="auto">
              <a:xfrm>
                <a:off x="8760" y="1731"/>
                <a:ext cx="720" cy="480"/>
              </a:xfrm>
              <a:prstGeom prst="rect">
                <a:avLst/>
              </a:prstGeom>
              <a:noFill/>
              <a:ln w="9525">
                <a:noFill/>
                <a:miter lim="800000"/>
                <a:headEnd/>
                <a:tailEnd/>
              </a:ln>
            </p:spPr>
            <p:txBody>
              <a:bodyPr/>
              <a:lstStyle/>
              <a:p>
                <a:pPr algn="just"/>
                <a:r>
                  <a:rPr lang="en-US" altLang="zh-CN" sz="1600" b="0">
                    <a:latin typeface="Times New Roman" pitchFamily="18" charset="0"/>
                  </a:rPr>
                  <a:t>100</a:t>
                </a:r>
              </a:p>
            </p:txBody>
          </p:sp>
          <p:sp>
            <p:nvSpPr>
              <p:cNvPr id="32797" name="Text Box 32"/>
              <p:cNvSpPr txBox="1">
                <a:spLocks noChangeArrowheads="1"/>
              </p:cNvSpPr>
              <p:nvPr/>
            </p:nvSpPr>
            <p:spPr bwMode="auto">
              <a:xfrm>
                <a:off x="7440" y="197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98" name="Text Box 33"/>
              <p:cNvSpPr txBox="1">
                <a:spLocks noChangeArrowheads="1"/>
              </p:cNvSpPr>
              <p:nvPr/>
            </p:nvSpPr>
            <p:spPr bwMode="auto">
              <a:xfrm>
                <a:off x="5097" y="3199"/>
                <a:ext cx="2280" cy="480"/>
              </a:xfrm>
              <a:prstGeom prst="rect">
                <a:avLst/>
              </a:prstGeom>
              <a:noFill/>
              <a:ln w="9525">
                <a:noFill/>
                <a:miter lim="800000"/>
                <a:headEnd/>
                <a:tailEnd/>
              </a:ln>
            </p:spPr>
            <p:txBody>
              <a:bodyPr/>
              <a:lstStyle/>
              <a:p>
                <a:pPr algn="just"/>
                <a:r>
                  <a:rPr lang="en-US" altLang="zh-CN" sz="1400" b="0">
                    <a:latin typeface="Times New Roman" pitchFamily="18" charset="0"/>
                  </a:rPr>
                  <a:t>Y=(*px)++</a:t>
                </a:r>
              </a:p>
            </p:txBody>
          </p:sp>
          <p:sp>
            <p:nvSpPr>
              <p:cNvPr id="32799" name="Text Box 34"/>
              <p:cNvSpPr txBox="1">
                <a:spLocks noChangeArrowheads="1"/>
              </p:cNvSpPr>
              <p:nvPr/>
            </p:nvSpPr>
            <p:spPr bwMode="auto">
              <a:xfrm>
                <a:off x="7885" y="3199"/>
                <a:ext cx="2280" cy="480"/>
              </a:xfrm>
              <a:prstGeom prst="rect">
                <a:avLst/>
              </a:prstGeom>
              <a:noFill/>
              <a:ln w="9525">
                <a:noFill/>
                <a:miter lim="800000"/>
                <a:headEnd/>
                <a:tailEnd/>
              </a:ln>
            </p:spPr>
            <p:txBody>
              <a:bodyPr/>
              <a:lstStyle/>
              <a:p>
                <a:pPr algn="just"/>
                <a:r>
                  <a:rPr lang="en-US" altLang="zh-CN" sz="1400" b="0">
                    <a:latin typeface="Times New Roman" pitchFamily="18" charset="0"/>
                  </a:rPr>
                  <a:t>Y=*px++</a:t>
                </a:r>
              </a:p>
            </p:txBody>
          </p:sp>
        </p:grpSp>
        <p:sp>
          <p:nvSpPr>
            <p:cNvPr id="51237" name="Rectangle 37"/>
            <p:cNvSpPr>
              <a:spLocks noChangeArrowheads="1"/>
            </p:cNvSpPr>
            <p:nvPr/>
          </p:nvSpPr>
          <p:spPr bwMode="auto">
            <a:xfrm>
              <a:off x="6600057" y="5949281"/>
              <a:ext cx="627063" cy="369887"/>
            </a:xfrm>
            <a:prstGeom prst="rect">
              <a:avLst/>
            </a:prstGeom>
            <a:noFill/>
            <a:ln w="12700" cap="sq">
              <a:noFill/>
              <a:miter lim="800000"/>
              <a:headEnd type="none" w="sm" len="sm"/>
              <a:tailEnd type="none" w="sm" len="sm"/>
            </a:ln>
          </p:spPr>
          <p:txBody>
            <a:bodyPr>
              <a:spAutoFit/>
            </a:bodyPr>
            <a:lstStyle/>
            <a:p>
              <a:r>
                <a:rPr lang="en-US" altLang="zh-CN" sz="1400" b="0" dirty="0">
                  <a:latin typeface="Times New Roman" pitchFamily="18" charset="0"/>
                </a:rPr>
                <a:t>=</a:t>
              </a:r>
              <a:r>
                <a:rPr lang="en-US" altLang="zh-CN" sz="1800" dirty="0">
                  <a:solidFill>
                    <a:srgbClr val="0033CC"/>
                  </a:solidFill>
                  <a:latin typeface="Times New Roman" pitchFamily="18" charset="0"/>
                </a:rPr>
                <a:t>100</a:t>
              </a:r>
            </a:p>
          </p:txBody>
        </p:sp>
        <p:sp>
          <p:nvSpPr>
            <p:cNvPr id="51238" name="Rectangle 38"/>
            <p:cNvSpPr>
              <a:spLocks noChangeArrowheads="1"/>
            </p:cNvSpPr>
            <p:nvPr/>
          </p:nvSpPr>
          <p:spPr bwMode="auto">
            <a:xfrm>
              <a:off x="8688288" y="5949280"/>
              <a:ext cx="671512" cy="368300"/>
            </a:xfrm>
            <a:prstGeom prst="rect">
              <a:avLst/>
            </a:prstGeom>
            <a:noFill/>
            <a:ln w="12700" cap="sq">
              <a:noFill/>
              <a:miter lim="800000"/>
              <a:headEnd type="none" w="sm" len="sm"/>
              <a:tailEnd type="none" w="sm" len="sm"/>
            </a:ln>
          </p:spPr>
          <p:txBody>
            <a:bodyPr wrap="none">
              <a:spAutoFit/>
            </a:bodyPr>
            <a:lstStyle/>
            <a:p>
              <a:r>
                <a:rPr lang="en-US" altLang="zh-CN" sz="1400" b="0" dirty="0">
                  <a:latin typeface="Times New Roman" pitchFamily="18" charset="0"/>
                </a:rPr>
                <a:t>= </a:t>
              </a:r>
              <a:r>
                <a:rPr lang="en-US" altLang="zh-CN" sz="1800" dirty="0">
                  <a:solidFill>
                    <a:srgbClr val="0033CC"/>
                  </a:solidFill>
                  <a:latin typeface="Times New Roman" pitchFamily="18" charset="0"/>
                </a:rPr>
                <a:t>100</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5" dur="500"/>
                                        <p:tgtEl>
                                          <p:spTgt spid="5120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8" dur="500"/>
                                        <p:tgtEl>
                                          <p:spTgt spid="512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1235"/>
                                        </p:tgtEl>
                                        <p:attrNameLst>
                                          <p:attrName>style.visibility</p:attrName>
                                        </p:attrNameLst>
                                      </p:cBhvr>
                                      <p:to>
                                        <p:strVal val="visible"/>
                                      </p:to>
                                    </p:set>
                                    <p:anim calcmode="lin" valueType="num">
                                      <p:cBhvr additive="base">
                                        <p:cTn id="28" dur="500" fill="hold"/>
                                        <p:tgtEl>
                                          <p:spTgt spid="51235"/>
                                        </p:tgtEl>
                                        <p:attrNameLst>
                                          <p:attrName>ppt_x</p:attrName>
                                        </p:attrNameLst>
                                      </p:cBhvr>
                                      <p:tavLst>
                                        <p:tav tm="0">
                                          <p:val>
                                            <p:strVal val="1+#ppt_w/2"/>
                                          </p:val>
                                        </p:tav>
                                        <p:tav tm="100000">
                                          <p:val>
                                            <p:strVal val="#ppt_x"/>
                                          </p:val>
                                        </p:tav>
                                      </p:tavLst>
                                    </p:anim>
                                    <p:anim calcmode="lin" valueType="num">
                                      <p:cBhvr additive="base">
                                        <p:cTn id="29" dur="500" fill="hold"/>
                                        <p:tgtEl>
                                          <p:spTgt spid="512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rbrake.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51236"/>
                                        </p:tgtEl>
                                        <p:attrNameLst>
                                          <p:attrName>style.visibility</p:attrName>
                                        </p:attrNameLst>
                                      </p:cBhvr>
                                      <p:to>
                                        <p:strVal val="visible"/>
                                      </p:to>
                                    </p:set>
                                    <p:anim calcmode="lin" valueType="num">
                                      <p:cBhvr additive="base">
                                        <p:cTn id="34" dur="500" fill="hold"/>
                                        <p:tgtEl>
                                          <p:spTgt spid="51236"/>
                                        </p:tgtEl>
                                        <p:attrNameLst>
                                          <p:attrName>ppt_x</p:attrName>
                                        </p:attrNameLst>
                                      </p:cBhvr>
                                      <p:tavLst>
                                        <p:tav tm="0">
                                          <p:val>
                                            <p:strVal val="1+#ppt_w/2"/>
                                          </p:val>
                                        </p:tav>
                                        <p:tav tm="100000">
                                          <p:val>
                                            <p:strVal val="#ppt_x"/>
                                          </p:val>
                                        </p:tav>
                                      </p:tavLst>
                                    </p:anim>
                                    <p:anim calcmode="lin" valueType="num">
                                      <p:cBhvr additive="base">
                                        <p:cTn id="35" dur="500" fill="hold"/>
                                        <p:tgtEl>
                                          <p:spTgt spid="512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carbrake.wav"/>
                                        </p:tgtEl>
                                      </p:cMediaNode>
                                    </p:audio>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40"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5" grpId="0" autoUpdateAnimBg="0"/>
      <p:bldP spid="5123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p>
        </p:txBody>
      </p:sp>
      <p:sp>
        <p:nvSpPr>
          <p:cNvPr id="135171" name="Rectangle 3"/>
          <p:cNvSpPr>
            <a:spLocks noGrp="1" noChangeArrowheads="1"/>
          </p:cNvSpPr>
          <p:nvPr>
            <p:ph idx="1"/>
          </p:nvPr>
        </p:nvSpPr>
        <p:spPr/>
        <p:txBody>
          <a:bodyPr/>
          <a:lstStyle/>
          <a:p>
            <a:r>
              <a:rPr lang="zh-CN" altLang="en-US" dirty="0">
                <a:ea typeface="宋体" pitchFamily="2" charset="-122"/>
              </a:rPr>
              <a:t>问题：输出输入行中的最长行</a:t>
            </a:r>
            <a:endParaRPr lang="en-US" altLang="zh-CN" dirty="0">
              <a:ea typeface="宋体" pitchFamily="2" charset="-122"/>
            </a:endParaRPr>
          </a:p>
          <a:p>
            <a:r>
              <a:rPr lang="zh-CN" altLang="en-US" dirty="0">
                <a:ea typeface="宋体" pitchFamily="2" charset="-122"/>
              </a:rPr>
              <a:t>数据结构设计</a:t>
            </a:r>
            <a:endParaRPr lang="en-US" altLang="zh-CN" dirty="0">
              <a:ea typeface="宋体" pitchFamily="2" charset="-122"/>
            </a:endParaRPr>
          </a:p>
          <a:p>
            <a:pPr lvl="1"/>
            <a:r>
              <a:rPr lang="zh-CN" altLang="en-US" dirty="0">
                <a:ea typeface="宋体" pitchFamily="2" charset="-122"/>
              </a:rPr>
              <a:t>设两个一维字符数组来存储新输入行及当前最长行</a:t>
            </a:r>
          </a:p>
          <a:p>
            <a:r>
              <a:rPr lang="zh-CN" altLang="en-US" dirty="0">
                <a:ea typeface="宋体" pitchFamily="2" charset="-122"/>
              </a:rPr>
              <a:t>主算法设计</a:t>
            </a:r>
          </a:p>
          <a:p>
            <a:pPr lvl="1">
              <a:buFont typeface="Wingdings" pitchFamily="2" charset="2"/>
              <a:buNone/>
            </a:pPr>
            <a:r>
              <a:rPr lang="en-US" altLang="zh-CN" sz="2000" dirty="0">
                <a:latin typeface="楷体" pitchFamily="49" charset="-122"/>
                <a:ea typeface="楷体" pitchFamily="49" charset="-122"/>
              </a:rPr>
              <a:t>While(</a:t>
            </a:r>
            <a:r>
              <a:rPr lang="zh-CN" altLang="en-US" sz="2000" dirty="0">
                <a:latin typeface="楷体" pitchFamily="49" charset="-122"/>
                <a:ea typeface="楷体" pitchFamily="49" charset="-122"/>
              </a:rPr>
              <a:t>还有新输入行</a:t>
            </a:r>
            <a:r>
              <a:rPr lang="en-US" altLang="zh-CN" sz="2000" dirty="0">
                <a:latin typeface="楷体" pitchFamily="49" charset="-122"/>
                <a:ea typeface="楷体" pitchFamily="49" charset="-122"/>
              </a:rPr>
              <a:t>)</a:t>
            </a:r>
          </a:p>
          <a:p>
            <a:pPr lvl="2" indent="0">
              <a:buNone/>
            </a:pPr>
            <a:r>
              <a:rPr lang="en-US" altLang="zh-CN" dirty="0">
                <a:latin typeface="楷体" pitchFamily="49" charset="-122"/>
                <a:ea typeface="楷体" pitchFamily="49" charset="-122"/>
              </a:rPr>
              <a:t>i</a:t>
            </a:r>
            <a:r>
              <a:rPr lang="en-US" altLang="zh-CN">
                <a:latin typeface="楷体" pitchFamily="49" charset="-122"/>
                <a:ea typeface="楷体" pitchFamily="49" charset="-122"/>
              </a:rPr>
              <a:t>f</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新行比以前保存的最长行更长）</a:t>
            </a:r>
          </a:p>
          <a:p>
            <a:pPr lvl="2" indent="0">
              <a:buNone/>
            </a:pPr>
            <a:r>
              <a:rPr lang="zh-CN" altLang="en-US" dirty="0">
                <a:latin typeface="楷体" pitchFamily="49" charset="-122"/>
                <a:ea typeface="楷体" pitchFamily="49" charset="-122"/>
              </a:rPr>
              <a:t>        保存新行及其长度；</a:t>
            </a:r>
          </a:p>
          <a:p>
            <a:pPr lvl="1">
              <a:buFont typeface="Wingdings" pitchFamily="2" charset="2"/>
              <a:buNone/>
            </a:pPr>
            <a:r>
              <a:rPr lang="zh-CN" altLang="en-US" sz="2000" dirty="0">
                <a:latin typeface="楷体" pitchFamily="49" charset="-122"/>
                <a:ea typeface="楷体" pitchFamily="49" charset="-122"/>
              </a:rPr>
              <a:t>输出所保存的最长行</a:t>
            </a:r>
            <a:r>
              <a:rPr lang="en-US" altLang="zh-CN" sz="2000" dirty="0">
                <a:latin typeface="楷体" pitchFamily="49" charset="-122"/>
                <a:ea typeface="楷体" pitchFamily="49" charset="-122"/>
              </a:rPr>
              <a:t>;</a:t>
            </a:r>
            <a:endParaRPr lang="zh-CN" altLang="en-US" sz="2000" dirty="0">
              <a:latin typeface="楷体" pitchFamily="49" charset="-122"/>
              <a:ea typeface="楷体" pitchFamily="49" charset="-122"/>
            </a:endParaRPr>
          </a:p>
        </p:txBody>
      </p:sp>
      <p:sp>
        <p:nvSpPr>
          <p:cNvPr id="33794" name="页脚占位符 3"/>
          <p:cNvSpPr>
            <a:spLocks noGrp="1"/>
          </p:cNvSpPr>
          <p:nvPr>
            <p:ph type="ftr" sz="quarter" idx="11"/>
          </p:nvPr>
        </p:nvSpPr>
        <p:spPr>
          <a:noFill/>
        </p:spPr>
        <p:txBody>
          <a:bodyPr/>
          <a:lstStyle/>
          <a:p>
            <a:r>
              <a:rPr lang="en-US" altLang="zh-CN"/>
              <a:t>构造类型 – 数组和指针</a:t>
            </a:r>
          </a:p>
        </p:txBody>
      </p:sp>
      <p:sp>
        <p:nvSpPr>
          <p:cNvPr id="33795" name="灯片编号占位符 4"/>
          <p:cNvSpPr>
            <a:spLocks noGrp="1"/>
          </p:cNvSpPr>
          <p:nvPr>
            <p:ph type="sldNum" sz="quarter" idx="12"/>
          </p:nvPr>
        </p:nvSpPr>
        <p:spPr>
          <a:noFill/>
        </p:spPr>
        <p:txBody>
          <a:bodyPr/>
          <a:lstStyle/>
          <a:p>
            <a:fld id="{660D661E-B42E-4A74-89A0-075E48444347}" type="slidenum">
              <a:rPr lang="en-US" altLang="zh-CN" smtClean="0"/>
              <a:pPr/>
              <a:t>57</a:t>
            </a:fld>
            <a:endParaRPr lang="en-US" altLang="zh-CN"/>
          </a:p>
        </p:txBody>
      </p:sp>
      <p:sp>
        <p:nvSpPr>
          <p:cNvPr id="33798" name="圆角矩形标注 5"/>
          <p:cNvSpPr>
            <a:spLocks noChangeArrowheads="1"/>
          </p:cNvSpPr>
          <p:nvPr/>
        </p:nvSpPr>
        <p:spPr bwMode="auto">
          <a:xfrm>
            <a:off x="7751764" y="2924945"/>
            <a:ext cx="2916237" cy="1190625"/>
          </a:xfrm>
          <a:prstGeom prst="wedgeRoundRectCallout">
            <a:avLst>
              <a:gd name="adj1" fmla="val -82756"/>
              <a:gd name="adj2" fmla="val -15783"/>
              <a:gd name="adj3" fmla="val 16667"/>
            </a:avLst>
          </a:prstGeom>
          <a:solidFill>
            <a:srgbClr val="92D050"/>
          </a:solidFill>
          <a:ln w="9525" algn="ctr">
            <a:solidFill>
              <a:srgbClr val="002060"/>
            </a:solidFill>
            <a:round/>
            <a:headEnd/>
            <a:tailEnd/>
          </a:ln>
        </p:spPr>
        <p:txBody>
          <a:bodyPr>
            <a:spAutoFit/>
          </a:bodyPr>
          <a:lstStyle/>
          <a:p>
            <a:r>
              <a:rPr lang="zh-CN" altLang="en-US" sz="1600" b="0" dirty="0"/>
              <a:t>如何从标准输入中输入一行？如何判断输入结束？</a:t>
            </a:r>
            <a:endParaRPr lang="en-US" altLang="zh-CN" sz="1600" b="0" dirty="0"/>
          </a:p>
          <a:p>
            <a:r>
              <a:rPr lang="en-US" altLang="zh-CN" sz="1600" b="0" dirty="0"/>
              <a:t>while(gets(s)!=NULL)</a:t>
            </a:r>
          </a:p>
          <a:p>
            <a:r>
              <a:rPr lang="en-US" altLang="zh-CN" sz="1600" b="0" dirty="0"/>
              <a:t>      …</a:t>
            </a:r>
            <a:endParaRPr lang="zh-CN" altLang="en-US" sz="1600" b="0" dirty="0"/>
          </a:p>
        </p:txBody>
      </p:sp>
      <p:sp>
        <p:nvSpPr>
          <p:cNvPr id="7" name="圆角矩形标注 5"/>
          <p:cNvSpPr>
            <a:spLocks noChangeArrowheads="1"/>
          </p:cNvSpPr>
          <p:nvPr/>
        </p:nvSpPr>
        <p:spPr bwMode="auto">
          <a:xfrm>
            <a:off x="7751764" y="4275495"/>
            <a:ext cx="2987675" cy="920750"/>
          </a:xfrm>
          <a:prstGeom prst="wedgeRoundRectCallout">
            <a:avLst>
              <a:gd name="adj1" fmla="val -82383"/>
              <a:gd name="adj2" fmla="val -90490"/>
              <a:gd name="adj3" fmla="val 16667"/>
            </a:avLst>
          </a:prstGeom>
          <a:solidFill>
            <a:srgbClr val="92D050"/>
          </a:solidFill>
          <a:ln w="9525" algn="ctr">
            <a:solidFill>
              <a:srgbClr val="002060"/>
            </a:solidFill>
            <a:round/>
            <a:headEnd/>
            <a:tailEnd/>
          </a:ln>
        </p:spPr>
        <p:txBody>
          <a:bodyPr>
            <a:spAutoFit/>
          </a:bodyPr>
          <a:lstStyle/>
          <a:p>
            <a:r>
              <a:rPr lang="zh-CN" altLang="en-US" sz="1600" b="0" dirty="0"/>
              <a:t>如何比较两个字符串长度大小？需要计算字符串长度：</a:t>
            </a:r>
            <a:endParaRPr lang="en-US" altLang="zh-CN" sz="1600" b="0" dirty="0"/>
          </a:p>
          <a:p>
            <a:r>
              <a:rPr lang="en-US" altLang="zh-CN" sz="1600" b="0" dirty="0"/>
              <a:t>     </a:t>
            </a:r>
            <a:r>
              <a:rPr lang="en-US" altLang="zh-CN" sz="1600" b="0" dirty="0" err="1"/>
              <a:t>int</a:t>
            </a:r>
            <a:r>
              <a:rPr lang="en-US" altLang="zh-CN" sz="1600" b="0" dirty="0"/>
              <a:t> </a:t>
            </a:r>
            <a:r>
              <a:rPr lang="en-US" altLang="zh-CN" sz="1600" b="0" dirty="0" err="1"/>
              <a:t>str_len</a:t>
            </a:r>
            <a:r>
              <a:rPr lang="en-US" altLang="zh-CN" sz="1600" b="0" dirty="0"/>
              <a:t>(char s[ ]);</a:t>
            </a:r>
          </a:p>
        </p:txBody>
      </p:sp>
      <p:sp>
        <p:nvSpPr>
          <p:cNvPr id="8" name="圆角矩形标注 5"/>
          <p:cNvSpPr>
            <a:spLocks noChangeArrowheads="1"/>
          </p:cNvSpPr>
          <p:nvPr/>
        </p:nvSpPr>
        <p:spPr bwMode="auto">
          <a:xfrm>
            <a:off x="7751764" y="5356170"/>
            <a:ext cx="2987675" cy="919163"/>
          </a:xfrm>
          <a:prstGeom prst="wedgeRoundRectCallout">
            <a:avLst>
              <a:gd name="adj1" fmla="val -85146"/>
              <a:gd name="adj2" fmla="val -156493"/>
              <a:gd name="adj3" fmla="val 16667"/>
            </a:avLst>
          </a:prstGeom>
          <a:solidFill>
            <a:srgbClr val="92D050"/>
          </a:solidFill>
          <a:ln w="9525" algn="ctr">
            <a:solidFill>
              <a:srgbClr val="002060"/>
            </a:solidFill>
            <a:round/>
            <a:headEnd/>
            <a:tailEnd/>
          </a:ln>
        </p:spPr>
        <p:txBody>
          <a:bodyPr>
            <a:spAutoFit/>
          </a:bodyPr>
          <a:lstStyle/>
          <a:p>
            <a:r>
              <a:rPr lang="zh-CN" altLang="en-US" sz="1600" b="0"/>
              <a:t>如何保存一个字符串？需要拷贝一个串至另一个串：</a:t>
            </a:r>
            <a:endParaRPr lang="en-US" altLang="zh-CN" sz="1600" b="0"/>
          </a:p>
          <a:p>
            <a:r>
              <a:rPr lang="en-US" altLang="zh-CN" sz="1600" b="0"/>
              <a:t>int str_copy(char s[], char 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5171">
                                            <p:txEl>
                                              <p:pRg st="2" end="2"/>
                                            </p:txEl>
                                          </p:spTgt>
                                        </p:tgtEl>
                                        <p:attrNameLst>
                                          <p:attrName>style.visibility</p:attrName>
                                        </p:attrNameLst>
                                      </p:cBhvr>
                                      <p:to>
                                        <p:strVal val="visible"/>
                                      </p:to>
                                    </p:set>
                                    <p:animEffect transition="in" filter="blinds(horizontal)">
                                      <p:cBhvr>
                                        <p:cTn id="7" dur="500"/>
                                        <p:tgtEl>
                                          <p:spTgt spid="1351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1">
                                            <p:txEl>
                                              <p:pRg st="4" end="4"/>
                                            </p:txEl>
                                          </p:spTgt>
                                        </p:tgtEl>
                                        <p:attrNameLst>
                                          <p:attrName>style.visibility</p:attrName>
                                        </p:attrNameLst>
                                      </p:cBhvr>
                                      <p:to>
                                        <p:strVal val="visible"/>
                                      </p:to>
                                    </p:set>
                                    <p:animEffect transition="in" filter="blinds(horizontal)">
                                      <p:cBhvr>
                                        <p:cTn id="12" dur="500"/>
                                        <p:tgtEl>
                                          <p:spTgt spid="13517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5171">
                                            <p:txEl>
                                              <p:pRg st="5" end="5"/>
                                            </p:txEl>
                                          </p:spTgt>
                                        </p:tgtEl>
                                        <p:attrNameLst>
                                          <p:attrName>style.visibility</p:attrName>
                                        </p:attrNameLst>
                                      </p:cBhvr>
                                      <p:to>
                                        <p:strVal val="visible"/>
                                      </p:to>
                                    </p:set>
                                    <p:animEffect transition="in" filter="blinds(horizontal)">
                                      <p:cBhvr>
                                        <p:cTn id="15" dur="500"/>
                                        <p:tgtEl>
                                          <p:spTgt spid="135171">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5171">
                                            <p:txEl>
                                              <p:pRg st="6" end="6"/>
                                            </p:txEl>
                                          </p:spTgt>
                                        </p:tgtEl>
                                        <p:attrNameLst>
                                          <p:attrName>style.visibility</p:attrName>
                                        </p:attrNameLst>
                                      </p:cBhvr>
                                      <p:to>
                                        <p:strVal val="visible"/>
                                      </p:to>
                                    </p:set>
                                    <p:animEffect transition="in" filter="blinds(horizontal)">
                                      <p:cBhvr>
                                        <p:cTn id="18" dur="500"/>
                                        <p:tgtEl>
                                          <p:spTgt spid="135171">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5171">
                                            <p:txEl>
                                              <p:pRg st="7" end="7"/>
                                            </p:txEl>
                                          </p:spTgt>
                                        </p:tgtEl>
                                        <p:attrNameLst>
                                          <p:attrName>style.visibility</p:attrName>
                                        </p:attrNameLst>
                                      </p:cBhvr>
                                      <p:to>
                                        <p:strVal val="visible"/>
                                      </p:to>
                                    </p:set>
                                    <p:animEffect transition="in" filter="blinds(horizontal)">
                                      <p:cBhvr>
                                        <p:cTn id="21" dur="500"/>
                                        <p:tgtEl>
                                          <p:spTgt spid="135171">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3798"/>
                                        </p:tgtEl>
                                        <p:attrNameLst>
                                          <p:attrName>style.visibility</p:attrName>
                                        </p:attrNameLst>
                                      </p:cBhvr>
                                      <p:to>
                                        <p:strVal val="visible"/>
                                      </p:to>
                                    </p:set>
                                    <p:animEffect transition="in" filter="blinds(horizontal)">
                                      <p:cBhvr>
                                        <p:cTn id="26" dur="500"/>
                                        <p:tgtEl>
                                          <p:spTgt spid="3379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：算法设计</a:t>
            </a:r>
          </a:p>
        </p:txBody>
      </p:sp>
      <p:sp>
        <p:nvSpPr>
          <p:cNvPr id="136195" name="Rectangle 3"/>
          <p:cNvSpPr>
            <a:spLocks noGrp="1" noChangeArrowheads="1"/>
          </p:cNvSpPr>
          <p:nvPr>
            <p:ph idx="1"/>
          </p:nvPr>
        </p:nvSpPr>
        <p:spPr/>
        <p:txBody>
          <a:bodyPr/>
          <a:lstStyle/>
          <a:p>
            <a:pPr>
              <a:lnSpc>
                <a:spcPct val="80000"/>
              </a:lnSpc>
            </a:pPr>
            <a:r>
              <a:rPr lang="zh-CN" altLang="en-US">
                <a:ea typeface="宋体" pitchFamily="2" charset="-122"/>
              </a:rPr>
              <a:t>计算字符串（即输入行）长度</a:t>
            </a:r>
          </a:p>
          <a:p>
            <a:pPr lvl="1">
              <a:lnSpc>
                <a:spcPct val="80000"/>
              </a:lnSpc>
            </a:pPr>
            <a:r>
              <a:rPr lang="zh-CN" altLang="en-US">
                <a:ea typeface="宋体" pitchFamily="2" charset="-122"/>
              </a:rPr>
              <a:t>函数</a:t>
            </a:r>
            <a:r>
              <a:rPr lang="en-US" altLang="zh-CN">
                <a:ea typeface="宋体" pitchFamily="2" charset="-122"/>
              </a:rPr>
              <a:t>str_len(char s[])</a:t>
            </a:r>
          </a:p>
          <a:p>
            <a:pPr lvl="2" indent="0">
              <a:lnSpc>
                <a:spcPct val="90000"/>
              </a:lnSpc>
              <a:buNone/>
            </a:pPr>
            <a:r>
              <a:rPr lang="en-US" altLang="zh-CN">
                <a:ea typeface="宋体" pitchFamily="2" charset="-122"/>
              </a:rPr>
              <a:t>i = 0;</a:t>
            </a:r>
          </a:p>
          <a:p>
            <a:pPr lvl="2" indent="0">
              <a:lnSpc>
                <a:spcPct val="90000"/>
              </a:lnSpc>
              <a:buNone/>
            </a:pPr>
            <a:r>
              <a:rPr lang="en-US" altLang="zh-CN">
                <a:ea typeface="宋体" pitchFamily="2" charset="-122"/>
              </a:rPr>
              <a:t>while (s[i] != ‘\0’)</a:t>
            </a:r>
          </a:p>
          <a:p>
            <a:pPr lvl="2" indent="0">
              <a:lnSpc>
                <a:spcPct val="90000"/>
              </a:lnSpc>
              <a:buNone/>
            </a:pPr>
            <a:r>
              <a:rPr lang="en-US" altLang="zh-CN">
                <a:ea typeface="宋体" pitchFamily="2" charset="-122"/>
              </a:rPr>
              <a:t>    i++;</a:t>
            </a:r>
          </a:p>
          <a:p>
            <a:pPr>
              <a:lnSpc>
                <a:spcPct val="80000"/>
              </a:lnSpc>
            </a:pPr>
            <a:r>
              <a:rPr lang="zh-CN" altLang="en-US">
                <a:ea typeface="宋体" pitchFamily="2" charset="-122"/>
              </a:rPr>
              <a:t>保存字符串（即输入行）</a:t>
            </a:r>
          </a:p>
          <a:p>
            <a:pPr lvl="1">
              <a:lnSpc>
                <a:spcPct val="80000"/>
              </a:lnSpc>
            </a:pPr>
            <a:r>
              <a:rPr lang="zh-CN" altLang="en-US">
                <a:ea typeface="宋体" pitchFamily="2" charset="-122"/>
              </a:rPr>
              <a:t>函数</a:t>
            </a:r>
            <a:r>
              <a:rPr lang="en-US" altLang="zh-CN">
                <a:ea typeface="宋体" pitchFamily="2" charset="-122"/>
              </a:rPr>
              <a:t>str_copy(char s[], char t[])</a:t>
            </a:r>
          </a:p>
          <a:p>
            <a:pPr lvl="2" indent="0">
              <a:lnSpc>
                <a:spcPct val="90000"/>
              </a:lnSpc>
              <a:buNone/>
            </a:pPr>
            <a:r>
              <a:rPr lang="en-US" altLang="zh-CN">
                <a:ea typeface="宋体" pitchFamily="2" charset="-122"/>
              </a:rPr>
              <a:t>i = 0;</a:t>
            </a:r>
          </a:p>
          <a:p>
            <a:pPr lvl="2" indent="0">
              <a:lnSpc>
                <a:spcPct val="90000"/>
              </a:lnSpc>
              <a:buNone/>
            </a:pPr>
            <a:r>
              <a:rPr lang="en-US" altLang="zh-CN">
                <a:ea typeface="宋体" pitchFamily="2" charset="-122"/>
              </a:rPr>
              <a:t>while ((s[i] =t[i]) != ‘\0’)</a:t>
            </a:r>
          </a:p>
          <a:p>
            <a:pPr lvl="2" indent="0">
              <a:lnSpc>
                <a:spcPct val="90000"/>
              </a:lnSpc>
              <a:buNone/>
            </a:pPr>
            <a:r>
              <a:rPr lang="en-US" altLang="zh-CN">
                <a:ea typeface="宋体" pitchFamily="2" charset="-122"/>
              </a:rPr>
              <a:t>    i++;</a:t>
            </a:r>
          </a:p>
        </p:txBody>
      </p:sp>
      <p:sp>
        <p:nvSpPr>
          <p:cNvPr id="34818" name="页脚占位符 3"/>
          <p:cNvSpPr>
            <a:spLocks noGrp="1"/>
          </p:cNvSpPr>
          <p:nvPr>
            <p:ph type="ftr" sz="quarter" idx="11"/>
          </p:nvPr>
        </p:nvSpPr>
        <p:spPr>
          <a:noFill/>
        </p:spPr>
        <p:txBody>
          <a:bodyPr/>
          <a:lstStyle/>
          <a:p>
            <a:r>
              <a:rPr lang="en-US" altLang="zh-CN"/>
              <a:t>构造类型 – 数组和指针</a:t>
            </a:r>
          </a:p>
        </p:txBody>
      </p:sp>
      <p:sp>
        <p:nvSpPr>
          <p:cNvPr id="34819" name="灯片编号占位符 4"/>
          <p:cNvSpPr>
            <a:spLocks noGrp="1"/>
          </p:cNvSpPr>
          <p:nvPr>
            <p:ph type="sldNum" sz="quarter" idx="12"/>
          </p:nvPr>
        </p:nvSpPr>
        <p:spPr>
          <a:noFill/>
        </p:spPr>
        <p:txBody>
          <a:bodyPr/>
          <a:lstStyle/>
          <a:p>
            <a:fld id="{412308E2-ED45-4B0F-B8B8-39F87126BB51}" type="slidenum">
              <a:rPr lang="en-US" altLang="zh-CN" smtClean="0"/>
              <a:pPr/>
              <a:t>58</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12" dur="500"/>
                                        <p:tgtEl>
                                          <p:spTgt spid="136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7" dur="500"/>
                                        <p:tgtEl>
                                          <p:spTgt spid="136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22" dur="500"/>
                                        <p:tgtEl>
                                          <p:spTgt spid="13619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5" dur="500"/>
                                        <p:tgtEl>
                                          <p:spTgt spid="1361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6195">
                                            <p:txEl>
                                              <p:pRg st="5" end="5"/>
                                            </p:txEl>
                                          </p:spTgt>
                                        </p:tgtEl>
                                        <p:attrNameLst>
                                          <p:attrName>style.visibility</p:attrName>
                                        </p:attrNameLst>
                                      </p:cBhvr>
                                      <p:to>
                                        <p:strVal val="visible"/>
                                      </p:to>
                                    </p:set>
                                    <p:animEffect transition="in" filter="blinds(horizontal)">
                                      <p:cBhvr>
                                        <p:cTn id="30" dur="500"/>
                                        <p:tgtEl>
                                          <p:spTgt spid="13619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6195">
                                            <p:txEl>
                                              <p:pRg st="6" end="6"/>
                                            </p:txEl>
                                          </p:spTgt>
                                        </p:tgtEl>
                                        <p:attrNameLst>
                                          <p:attrName>style.visibility</p:attrName>
                                        </p:attrNameLst>
                                      </p:cBhvr>
                                      <p:to>
                                        <p:strVal val="visible"/>
                                      </p:to>
                                    </p:set>
                                    <p:animEffect transition="in" filter="blinds(horizontal)">
                                      <p:cBhvr>
                                        <p:cTn id="35" dur="500"/>
                                        <p:tgtEl>
                                          <p:spTgt spid="13619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36195">
                                            <p:txEl>
                                              <p:pRg st="7" end="7"/>
                                            </p:txEl>
                                          </p:spTgt>
                                        </p:tgtEl>
                                        <p:attrNameLst>
                                          <p:attrName>style.visibility</p:attrName>
                                        </p:attrNameLst>
                                      </p:cBhvr>
                                      <p:to>
                                        <p:strVal val="visible"/>
                                      </p:to>
                                    </p:set>
                                    <p:animEffect transition="in" filter="blinds(horizontal)">
                                      <p:cBhvr>
                                        <p:cTn id="40" dur="500"/>
                                        <p:tgtEl>
                                          <p:spTgt spid="13619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6195">
                                            <p:txEl>
                                              <p:pRg st="8" end="8"/>
                                            </p:txEl>
                                          </p:spTgt>
                                        </p:tgtEl>
                                        <p:attrNameLst>
                                          <p:attrName>style.visibility</p:attrName>
                                        </p:attrNameLst>
                                      </p:cBhvr>
                                      <p:to>
                                        <p:strVal val="visible"/>
                                      </p:to>
                                    </p:set>
                                    <p:animEffect transition="in" filter="blinds(horizontal)">
                                      <p:cBhvr>
                                        <p:cTn id="45" dur="500"/>
                                        <p:tgtEl>
                                          <p:spTgt spid="136195">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36195">
                                            <p:txEl>
                                              <p:pRg st="9" end="9"/>
                                            </p:txEl>
                                          </p:spTgt>
                                        </p:tgtEl>
                                        <p:attrNameLst>
                                          <p:attrName>style.visibility</p:attrName>
                                        </p:attrNameLst>
                                      </p:cBhvr>
                                      <p:to>
                                        <p:strVal val="visible"/>
                                      </p:to>
                                    </p:set>
                                    <p:animEffect transition="in" filter="blinds(horizontal)">
                                      <p:cBhvr>
                                        <p:cTn id="48" dur="500"/>
                                        <p:tgtEl>
                                          <p:spTgt spid="136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a:t>
            </a:r>
          </a:p>
        </p:txBody>
      </p:sp>
      <p:sp>
        <p:nvSpPr>
          <p:cNvPr id="35845" name="Rectangle 3"/>
          <p:cNvSpPr>
            <a:spLocks noGrp="1" noChangeArrowheads="1"/>
          </p:cNvSpPr>
          <p:nvPr>
            <p:ph idx="1"/>
          </p:nvPr>
        </p:nvSpPr>
        <p:spPr/>
        <p:txBody>
          <a:bodyPr/>
          <a:lstStyle/>
          <a:p>
            <a:pPr lvl="1">
              <a:lnSpc>
                <a:spcPct val="80000"/>
              </a:lnSpc>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str_len</a:t>
            </a:r>
            <a:r>
              <a:rPr lang="en-US" altLang="zh-CN" sz="1800" dirty="0">
                <a:ea typeface="宋体" pitchFamily="2" charset="-122"/>
              </a:rPr>
              <a:t>(char s[ ])</a:t>
            </a:r>
          </a:p>
          <a:p>
            <a:pPr lvl="1">
              <a:lnSpc>
                <a:spcPct val="80000"/>
              </a:lnSpc>
              <a:buFont typeface="Wingdings" pitchFamily="2" charset="2"/>
              <a:buNone/>
            </a:pP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 0;</a:t>
            </a:r>
          </a:p>
          <a:p>
            <a:pPr lvl="1">
              <a:lnSpc>
                <a:spcPct val="80000"/>
              </a:lnSpc>
              <a:buFont typeface="Wingdings" pitchFamily="2" charset="2"/>
              <a:buNone/>
            </a:pPr>
            <a:r>
              <a:rPr lang="en-US" altLang="zh-CN" sz="1800" dirty="0">
                <a:ea typeface="宋体" pitchFamily="2" charset="-122"/>
              </a:rPr>
              <a:t>    while(s[</a:t>
            </a:r>
            <a:r>
              <a:rPr lang="en-US" altLang="zh-CN" sz="1800" dirty="0" err="1">
                <a:ea typeface="宋体" pitchFamily="2" charset="-122"/>
              </a:rPr>
              <a:t>i</a:t>
            </a:r>
            <a:r>
              <a:rPr lang="en-US" altLang="zh-CN" sz="1800" dirty="0">
                <a:ea typeface="宋体" pitchFamily="2" charset="-122"/>
              </a:rPr>
              <a:t>] != ‘\0’) </a:t>
            </a:r>
            <a:r>
              <a:rPr lang="en-US" altLang="zh-CN" sz="1800" dirty="0" err="1">
                <a:ea typeface="宋体" pitchFamily="2" charset="-122"/>
              </a:rPr>
              <a:t>i</a:t>
            </a: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return </a:t>
            </a:r>
            <a:r>
              <a:rPr lang="en-US" altLang="zh-CN" sz="1800" dirty="0" err="1">
                <a:ea typeface="宋体" pitchFamily="2" charset="-122"/>
              </a:rPr>
              <a:t>i</a:t>
            </a: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a:t>
            </a:r>
          </a:p>
          <a:p>
            <a:pPr lvl="1">
              <a:lnSpc>
                <a:spcPct val="80000"/>
              </a:lnSpc>
              <a:buFont typeface="Wingdings" pitchFamily="2" charset="2"/>
              <a:buNone/>
            </a:pPr>
            <a:endParaRPr lang="en-US" altLang="zh-CN" sz="1800" dirty="0">
              <a:ea typeface="宋体" pitchFamily="2" charset="-122"/>
            </a:endParaRPr>
          </a:p>
          <a:p>
            <a:pPr lvl="1">
              <a:lnSpc>
                <a:spcPct val="80000"/>
              </a:lnSpc>
              <a:buFont typeface="Wingdings" pitchFamily="2" charset="2"/>
              <a:buNone/>
            </a:pPr>
            <a:r>
              <a:rPr lang="en-US" altLang="zh-CN" sz="1800" dirty="0">
                <a:ea typeface="宋体" pitchFamily="2" charset="-122"/>
              </a:rPr>
              <a:t>void </a:t>
            </a:r>
            <a:r>
              <a:rPr lang="en-US" altLang="zh-CN" sz="1800" dirty="0" err="1">
                <a:ea typeface="宋体" pitchFamily="2" charset="-122"/>
              </a:rPr>
              <a:t>str_copy</a:t>
            </a:r>
            <a:r>
              <a:rPr lang="en-US" altLang="zh-CN" sz="1800" dirty="0">
                <a:ea typeface="宋体" pitchFamily="2" charset="-122"/>
              </a:rPr>
              <a:t>(char s[ ], char t[ ])</a:t>
            </a:r>
          </a:p>
          <a:p>
            <a:pPr lvl="1">
              <a:lnSpc>
                <a:spcPct val="80000"/>
              </a:lnSpc>
              <a:buFont typeface="Wingdings" pitchFamily="2" charset="2"/>
              <a:buNone/>
            </a:pP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 0;</a:t>
            </a:r>
          </a:p>
          <a:p>
            <a:pPr lvl="1">
              <a:lnSpc>
                <a:spcPct val="80000"/>
              </a:lnSpc>
              <a:buFont typeface="Wingdings" pitchFamily="2" charset="2"/>
              <a:buNone/>
            </a:pPr>
            <a:r>
              <a:rPr lang="en-US" altLang="zh-CN" sz="1800" dirty="0">
                <a:ea typeface="宋体" pitchFamily="2" charset="-122"/>
              </a:rPr>
              <a:t>    while((s[</a:t>
            </a:r>
            <a:r>
              <a:rPr lang="en-US" altLang="zh-CN" sz="1800" dirty="0" err="1">
                <a:ea typeface="宋体" pitchFamily="2" charset="-122"/>
              </a:rPr>
              <a:t>i</a:t>
            </a:r>
            <a:r>
              <a:rPr lang="en-US" altLang="zh-CN" sz="1800" dirty="0">
                <a:ea typeface="宋体" pitchFamily="2" charset="-122"/>
              </a:rPr>
              <a:t>] =t[</a:t>
            </a:r>
            <a:r>
              <a:rPr lang="en-US" altLang="zh-CN" sz="1800" dirty="0" err="1">
                <a:ea typeface="宋体" pitchFamily="2" charset="-122"/>
              </a:rPr>
              <a:t>i</a:t>
            </a:r>
            <a:r>
              <a:rPr lang="en-US" altLang="zh-CN" sz="1800" dirty="0">
                <a:ea typeface="宋体" pitchFamily="2" charset="-122"/>
              </a:rPr>
              <a:t>] )!= ‘\0’)   </a:t>
            </a:r>
            <a:r>
              <a:rPr lang="en-US" altLang="zh-CN" sz="1800" dirty="0" err="1">
                <a:ea typeface="宋体" pitchFamily="2" charset="-122"/>
              </a:rPr>
              <a:t>i</a:t>
            </a: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a:t>
            </a:r>
          </a:p>
        </p:txBody>
      </p:sp>
      <p:sp>
        <p:nvSpPr>
          <p:cNvPr id="35842" name="页脚占位符 3"/>
          <p:cNvSpPr>
            <a:spLocks noGrp="1"/>
          </p:cNvSpPr>
          <p:nvPr>
            <p:ph type="ftr" sz="quarter" idx="11"/>
          </p:nvPr>
        </p:nvSpPr>
        <p:spPr>
          <a:noFill/>
        </p:spPr>
        <p:txBody>
          <a:bodyPr/>
          <a:lstStyle/>
          <a:p>
            <a:r>
              <a:rPr lang="en-US" altLang="zh-CN"/>
              <a:t>构造类型 – 数组和指针</a:t>
            </a:r>
          </a:p>
        </p:txBody>
      </p:sp>
      <p:sp>
        <p:nvSpPr>
          <p:cNvPr id="35843" name="灯片编号占位符 4"/>
          <p:cNvSpPr>
            <a:spLocks noGrp="1"/>
          </p:cNvSpPr>
          <p:nvPr>
            <p:ph type="sldNum" sz="quarter" idx="12"/>
          </p:nvPr>
        </p:nvSpPr>
        <p:spPr>
          <a:noFill/>
        </p:spPr>
        <p:txBody>
          <a:bodyPr/>
          <a:lstStyle/>
          <a:p>
            <a:fld id="{5CC2C606-3739-4A28-9D5F-B47B84D47F56}" type="slidenum">
              <a:rPr lang="en-US" altLang="zh-CN" smtClean="0"/>
              <a:pPr/>
              <a:t>59</a:t>
            </a:fld>
            <a:endParaRPr lang="en-US" altLang="zh-CN"/>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1"/>
          <p:cNvSpPr>
            <a:spLocks noGrp="1"/>
          </p:cNvSpPr>
          <p:nvPr>
            <p:ph type="ftr" sz="quarter" idx="11"/>
          </p:nvPr>
        </p:nvSpPr>
        <p:spPr>
          <a:noFill/>
        </p:spPr>
        <p:txBody>
          <a:bodyPr/>
          <a:lstStyle/>
          <a:p>
            <a:r>
              <a:rPr lang="en-US" altLang="zh-CN"/>
              <a:t>第四讲：程序设计方法-模块化与算法设计</a:t>
            </a:r>
          </a:p>
        </p:txBody>
      </p:sp>
      <p:sp>
        <p:nvSpPr>
          <p:cNvPr id="43011" name="灯片编号占位符 2"/>
          <p:cNvSpPr>
            <a:spLocks noGrp="1"/>
          </p:cNvSpPr>
          <p:nvPr>
            <p:ph type="sldNum" sz="quarter" idx="12"/>
          </p:nvPr>
        </p:nvSpPr>
        <p:spPr>
          <a:noFill/>
        </p:spPr>
        <p:txBody>
          <a:bodyPr/>
          <a:lstStyle/>
          <a:p>
            <a:fld id="{ED48D107-31F3-414B-B7A2-9AADD19E4669}" type="slidenum">
              <a:rPr lang="en-US" altLang="zh-CN" smtClean="0"/>
              <a:pPr/>
              <a:t>6</a:t>
            </a:fld>
            <a:endParaRPr lang="en-US" altLang="zh-CN"/>
          </a:p>
        </p:txBody>
      </p:sp>
      <p:sp>
        <p:nvSpPr>
          <p:cNvPr id="169986" name="Text Box 2"/>
          <p:cNvSpPr txBox="1">
            <a:spLocks noChangeArrowheads="1"/>
          </p:cNvSpPr>
          <p:nvPr/>
        </p:nvSpPr>
        <p:spPr bwMode="auto">
          <a:xfrm>
            <a:off x="554038" y="1009093"/>
            <a:ext cx="7467600" cy="4918269"/>
          </a:xfrm>
          <a:prstGeom prst="rect">
            <a:avLst/>
          </a:prstGeom>
          <a:solidFill>
            <a:schemeClr val="bg1">
              <a:lumMod val="85000"/>
            </a:schemeClr>
          </a:solidFill>
          <a:ln w="12700" cap="sq">
            <a:noFill/>
            <a:miter lim="800000"/>
            <a:headEnd type="none" w="sm" len="sm"/>
            <a:tailEnd type="none" w="sm" len="sm"/>
          </a:ln>
        </p:spPr>
        <p:txBody>
          <a:bodyPr>
            <a:spAutoFit/>
          </a:bodyPr>
          <a:lstStyle/>
          <a:p>
            <a:pPr algn="just">
              <a:lnSpc>
                <a:spcPct val="85000"/>
              </a:lnSpc>
              <a:spcBef>
                <a:spcPct val="40000"/>
              </a:spcBef>
            </a:pPr>
            <a:r>
              <a:rPr lang="zh-CN" altLang="en-US" sz="1600" dirty="0">
                <a:latin typeface="Times New Roman" pitchFamily="18" charset="0"/>
              </a:rPr>
              <a:t>例：汉诺塔</a:t>
            </a:r>
            <a:r>
              <a:rPr lang="en-US" altLang="zh-CN" sz="1600" dirty="0">
                <a:latin typeface="Times New Roman" pitchFamily="18" charset="0"/>
              </a:rPr>
              <a:t>(</a:t>
            </a:r>
            <a:r>
              <a:rPr lang="en-US" altLang="zh-CN" sz="1600" dirty="0" err="1">
                <a:latin typeface="Times New Roman" pitchFamily="18" charset="0"/>
              </a:rPr>
              <a:t>hanoi</a:t>
            </a:r>
            <a:r>
              <a:rPr lang="en-US" altLang="zh-CN" sz="1600" dirty="0">
                <a:latin typeface="Times New Roman" pitchFamily="18" charset="0"/>
              </a:rPr>
              <a:t> tower)</a:t>
            </a:r>
            <a:r>
              <a:rPr lang="zh-CN" altLang="en-US" sz="1600" dirty="0">
                <a:latin typeface="Times New Roman" pitchFamily="18" charset="0"/>
              </a:rPr>
              <a:t>游戏</a:t>
            </a:r>
          </a:p>
          <a:p>
            <a:pPr algn="just">
              <a:lnSpc>
                <a:spcPct val="85000"/>
              </a:lnSpc>
              <a:spcBef>
                <a:spcPct val="40000"/>
              </a:spcBef>
            </a:pPr>
            <a:r>
              <a:rPr lang="en-US" altLang="zh-CN" sz="1600" b="0" dirty="0">
                <a:latin typeface="Times New Roman" pitchFamily="18" charset="0"/>
              </a:rPr>
              <a:t>void </a:t>
            </a:r>
            <a:r>
              <a:rPr lang="en-US" altLang="zh-CN" sz="1600" b="0" dirty="0" err="1">
                <a:latin typeface="Times New Roman" pitchFamily="18" charset="0"/>
              </a:rPr>
              <a:t>hanoi</a:t>
            </a:r>
            <a:r>
              <a:rPr lang="en-US" altLang="zh-CN" sz="1600" b="0" dirty="0">
                <a:latin typeface="Times New Roman" pitchFamily="18" charset="0"/>
              </a:rPr>
              <a:t>( </a:t>
            </a:r>
            <a:r>
              <a:rPr lang="en-US" altLang="zh-CN" sz="1600" b="0" dirty="0" err="1">
                <a:latin typeface="Times New Roman" pitchFamily="18" charset="0"/>
              </a:rPr>
              <a:t>int</a:t>
            </a:r>
            <a:r>
              <a:rPr lang="en-US" altLang="zh-CN" sz="1600" b="0" dirty="0">
                <a:latin typeface="Times New Roman" pitchFamily="18" charset="0"/>
              </a:rPr>
              <a:t> n, char x, char y, char z)</a:t>
            </a:r>
          </a:p>
          <a:p>
            <a:pPr algn="just">
              <a:lnSpc>
                <a:spcPct val="85000"/>
              </a:lnSpc>
              <a:spcBef>
                <a:spcPct val="40000"/>
              </a:spcBef>
            </a:pPr>
            <a:r>
              <a:rPr lang="en-US" altLang="zh-CN" sz="1600" b="0" dirty="0">
                <a:latin typeface="Times New Roman" pitchFamily="18" charset="0"/>
              </a:rPr>
              <a:t>{</a:t>
            </a:r>
          </a:p>
          <a:p>
            <a:pPr algn="just">
              <a:lnSpc>
                <a:spcPct val="85000"/>
              </a:lnSpc>
              <a:spcBef>
                <a:spcPct val="40000"/>
              </a:spcBef>
            </a:pPr>
            <a:r>
              <a:rPr lang="en-US" altLang="zh-CN" sz="1600" b="0" dirty="0">
                <a:latin typeface="Times New Roman" pitchFamily="18" charset="0"/>
              </a:rPr>
              <a:t>    if( n &gt; 0 ) {</a:t>
            </a:r>
          </a:p>
          <a:p>
            <a:pPr algn="just">
              <a:lnSpc>
                <a:spcPct val="85000"/>
              </a:lnSpc>
              <a:spcBef>
                <a:spcPct val="40000"/>
              </a:spcBef>
            </a:pPr>
            <a:r>
              <a:rPr lang="en-US" altLang="zh-CN" sz="1600" b="0" dirty="0">
                <a:latin typeface="Times New Roman" pitchFamily="18" charset="0"/>
              </a:rPr>
              <a:t>        </a:t>
            </a:r>
            <a:r>
              <a:rPr lang="en-US" altLang="zh-CN" sz="1600" b="0" dirty="0" err="1">
                <a:latin typeface="Times New Roman" pitchFamily="18" charset="0"/>
              </a:rPr>
              <a:t>hanoi</a:t>
            </a:r>
            <a:r>
              <a:rPr lang="en-US" altLang="zh-CN" sz="1600" b="0" dirty="0">
                <a:latin typeface="Times New Roman" pitchFamily="18" charset="0"/>
              </a:rPr>
              <a:t>(n-1, x, z, y);</a:t>
            </a:r>
          </a:p>
          <a:p>
            <a:pPr algn="just">
              <a:lnSpc>
                <a:spcPct val="85000"/>
              </a:lnSpc>
              <a:spcBef>
                <a:spcPct val="40000"/>
              </a:spcBef>
            </a:pPr>
            <a:r>
              <a:rPr lang="en-US" altLang="zh-CN" sz="1600" b="0" dirty="0">
                <a:latin typeface="Times New Roman" pitchFamily="18" charset="0"/>
              </a:rPr>
              <a:t>        </a:t>
            </a:r>
            <a:r>
              <a:rPr lang="en-US" altLang="zh-CN" sz="1600" b="0" dirty="0" err="1">
                <a:latin typeface="Times New Roman" pitchFamily="18" charset="0"/>
              </a:rPr>
              <a:t>printf</a:t>
            </a:r>
            <a:r>
              <a:rPr lang="en-US" altLang="zh-CN" sz="1600" b="0" dirty="0">
                <a:latin typeface="Times New Roman" pitchFamily="18" charset="0"/>
              </a:rPr>
              <a:t>(“MOVE %d: %c </a:t>
            </a:r>
            <a:r>
              <a:rPr lang="en-US" altLang="zh-CN" sz="1600" b="0" dirty="0">
                <a:latin typeface="Times New Roman" pitchFamily="18" charset="0"/>
                <a:sym typeface="Wingdings" pitchFamily="2" charset="2"/>
              </a:rPr>
              <a:t></a:t>
            </a:r>
            <a:r>
              <a:rPr lang="en-US" altLang="zh-CN" sz="1600" b="0" dirty="0">
                <a:latin typeface="Times New Roman" pitchFamily="18" charset="0"/>
              </a:rPr>
              <a:t> %c\n”, n, x, z);</a:t>
            </a:r>
          </a:p>
          <a:p>
            <a:pPr algn="just">
              <a:lnSpc>
                <a:spcPct val="85000"/>
              </a:lnSpc>
              <a:spcBef>
                <a:spcPct val="40000"/>
              </a:spcBef>
            </a:pPr>
            <a:r>
              <a:rPr lang="en-US" altLang="zh-CN" sz="1600" b="0" dirty="0">
                <a:latin typeface="Times New Roman" pitchFamily="18" charset="0"/>
              </a:rPr>
              <a:t>        </a:t>
            </a:r>
            <a:r>
              <a:rPr lang="en-US" altLang="zh-CN" sz="1600" b="0" dirty="0" err="1">
                <a:latin typeface="Times New Roman" pitchFamily="18" charset="0"/>
              </a:rPr>
              <a:t>hanoi</a:t>
            </a:r>
            <a:r>
              <a:rPr lang="en-US" altLang="zh-CN" sz="1600" b="0" dirty="0">
                <a:latin typeface="Times New Roman" pitchFamily="18" charset="0"/>
              </a:rPr>
              <a:t>(n-1, y, x, z);</a:t>
            </a:r>
          </a:p>
          <a:p>
            <a:pPr algn="just">
              <a:lnSpc>
                <a:spcPct val="85000"/>
              </a:lnSpc>
              <a:spcBef>
                <a:spcPct val="40000"/>
              </a:spcBef>
            </a:pPr>
            <a:r>
              <a:rPr lang="en-US" altLang="zh-CN" sz="1600" b="0" dirty="0">
                <a:latin typeface="Times New Roman" pitchFamily="18" charset="0"/>
              </a:rPr>
              <a:t>    }</a:t>
            </a:r>
          </a:p>
          <a:p>
            <a:pPr algn="just">
              <a:lnSpc>
                <a:spcPct val="85000"/>
              </a:lnSpc>
              <a:spcBef>
                <a:spcPct val="40000"/>
              </a:spcBef>
            </a:pPr>
            <a:r>
              <a:rPr lang="en-US" altLang="zh-CN" sz="1600" b="0" dirty="0">
                <a:latin typeface="Times New Roman" pitchFamily="18" charset="0"/>
              </a:rPr>
              <a:t>}</a:t>
            </a:r>
          </a:p>
          <a:p>
            <a:pPr algn="just">
              <a:lnSpc>
                <a:spcPct val="85000"/>
              </a:lnSpc>
              <a:spcBef>
                <a:spcPct val="40000"/>
              </a:spcBef>
            </a:pPr>
            <a:r>
              <a:rPr lang="en-US" altLang="zh-CN" sz="1600" b="0" dirty="0">
                <a:latin typeface="Times New Roman" pitchFamily="18" charset="0"/>
              </a:rPr>
              <a:t>main( )</a:t>
            </a:r>
          </a:p>
          <a:p>
            <a:pPr algn="just">
              <a:lnSpc>
                <a:spcPct val="85000"/>
              </a:lnSpc>
              <a:spcBef>
                <a:spcPct val="40000"/>
              </a:spcBef>
            </a:pPr>
            <a:r>
              <a:rPr lang="en-US" altLang="zh-CN" sz="1600" b="0" dirty="0">
                <a:latin typeface="Times New Roman" pitchFamily="18" charset="0"/>
              </a:rPr>
              <a:t>{</a:t>
            </a:r>
          </a:p>
          <a:p>
            <a:pPr algn="just">
              <a:lnSpc>
                <a:spcPct val="85000"/>
              </a:lnSpc>
              <a:spcBef>
                <a:spcPct val="40000"/>
              </a:spcBef>
            </a:pPr>
            <a:r>
              <a:rPr lang="en-US" altLang="zh-CN" sz="1600" b="0" dirty="0">
                <a:latin typeface="Times New Roman" pitchFamily="18" charset="0"/>
              </a:rPr>
              <a:t>    </a:t>
            </a:r>
            <a:r>
              <a:rPr lang="en-US" altLang="zh-CN" sz="1600" b="0" dirty="0" err="1">
                <a:latin typeface="Times New Roman" pitchFamily="18" charset="0"/>
              </a:rPr>
              <a:t>int</a:t>
            </a:r>
            <a:r>
              <a:rPr lang="en-US" altLang="zh-CN" sz="1600" b="0" dirty="0">
                <a:latin typeface="Times New Roman" pitchFamily="18" charset="0"/>
              </a:rPr>
              <a:t> n;</a:t>
            </a:r>
          </a:p>
          <a:p>
            <a:pPr algn="just">
              <a:lnSpc>
                <a:spcPct val="85000"/>
              </a:lnSpc>
              <a:spcBef>
                <a:spcPct val="40000"/>
              </a:spcBef>
            </a:pPr>
            <a:r>
              <a:rPr lang="en-US" altLang="zh-CN" sz="1600" b="0" dirty="0">
                <a:latin typeface="Times New Roman" pitchFamily="18" charset="0"/>
              </a:rPr>
              <a:t>    </a:t>
            </a:r>
            <a:r>
              <a:rPr lang="en-US" altLang="zh-CN" sz="1600" b="0" dirty="0" err="1">
                <a:latin typeface="Times New Roman" pitchFamily="18" charset="0"/>
              </a:rPr>
              <a:t>printf</a:t>
            </a:r>
            <a:r>
              <a:rPr lang="en-US" altLang="zh-CN" sz="1600" b="0" dirty="0">
                <a:latin typeface="Times New Roman" pitchFamily="18" charset="0"/>
              </a:rPr>
              <a:t>(“Please input the number of </a:t>
            </a:r>
            <a:r>
              <a:rPr lang="en-US" altLang="zh-CN" sz="1600" b="0" dirty="0" err="1">
                <a:latin typeface="Times New Roman" pitchFamily="18" charset="0"/>
              </a:rPr>
              <a:t>hanoi</a:t>
            </a:r>
            <a:r>
              <a:rPr lang="en-US" altLang="zh-CN" sz="1600" b="0" dirty="0">
                <a:latin typeface="Times New Roman" pitchFamily="18" charset="0"/>
              </a:rPr>
              <a:t> tower:”);</a:t>
            </a:r>
          </a:p>
          <a:p>
            <a:pPr algn="just">
              <a:lnSpc>
                <a:spcPct val="85000"/>
              </a:lnSpc>
              <a:spcBef>
                <a:spcPct val="40000"/>
              </a:spcBef>
            </a:pPr>
            <a:r>
              <a:rPr lang="en-US" altLang="zh-CN" sz="1600" b="0" dirty="0">
                <a:latin typeface="Times New Roman" pitchFamily="18" charset="0"/>
              </a:rPr>
              <a:t>    </a:t>
            </a:r>
            <a:r>
              <a:rPr lang="en-US" altLang="zh-CN" sz="1600" b="0" dirty="0" err="1">
                <a:latin typeface="Times New Roman" pitchFamily="18" charset="0"/>
              </a:rPr>
              <a:t>scanf</a:t>
            </a:r>
            <a:r>
              <a:rPr lang="en-US" altLang="zh-CN" sz="1600" b="0" dirty="0">
                <a:latin typeface="Times New Roman" pitchFamily="18" charset="0"/>
              </a:rPr>
              <a:t>(“%d”, &amp;n);</a:t>
            </a:r>
          </a:p>
          <a:p>
            <a:pPr algn="just">
              <a:lnSpc>
                <a:spcPct val="85000"/>
              </a:lnSpc>
              <a:spcBef>
                <a:spcPct val="40000"/>
              </a:spcBef>
            </a:pPr>
            <a:r>
              <a:rPr lang="en-US" altLang="zh-CN" sz="1600" b="0" dirty="0">
                <a:latin typeface="Times New Roman" pitchFamily="18" charset="0"/>
              </a:rPr>
              <a:t>    </a:t>
            </a:r>
            <a:r>
              <a:rPr lang="en-US" altLang="zh-CN" sz="1600" b="0" dirty="0" err="1">
                <a:latin typeface="Times New Roman" pitchFamily="18" charset="0"/>
              </a:rPr>
              <a:t>hanoi</a:t>
            </a:r>
            <a:r>
              <a:rPr lang="en-US" altLang="zh-CN" sz="1600" b="0" dirty="0">
                <a:latin typeface="Times New Roman" pitchFamily="18" charset="0"/>
              </a:rPr>
              <a:t>(n, ‘A’, ‘B’, ‘C’);</a:t>
            </a:r>
          </a:p>
          <a:p>
            <a:pPr algn="just">
              <a:lnSpc>
                <a:spcPct val="85000"/>
              </a:lnSpc>
              <a:spcBef>
                <a:spcPct val="40000"/>
              </a:spcBef>
            </a:pPr>
            <a:r>
              <a:rPr lang="en-US" altLang="zh-CN" sz="1600" b="0" dirty="0">
                <a:latin typeface="Times New Roman" pitchFamily="18" charset="0"/>
              </a:rPr>
              <a:t>}</a:t>
            </a:r>
          </a:p>
        </p:txBody>
      </p:sp>
      <p:grpSp>
        <p:nvGrpSpPr>
          <p:cNvPr id="2" name="Group 3"/>
          <p:cNvGrpSpPr>
            <a:grpSpLocks/>
          </p:cNvGrpSpPr>
          <p:nvPr/>
        </p:nvGrpSpPr>
        <p:grpSpPr bwMode="auto">
          <a:xfrm>
            <a:off x="6477000" y="3429000"/>
            <a:ext cx="1752600" cy="1600200"/>
            <a:chOff x="1776" y="2160"/>
            <a:chExt cx="1104" cy="1008"/>
          </a:xfrm>
        </p:grpSpPr>
        <p:sp>
          <p:nvSpPr>
            <p:cNvPr id="43037" name="Rectangle 4"/>
            <p:cNvSpPr>
              <a:spLocks noChangeArrowheads="1"/>
            </p:cNvSpPr>
            <p:nvPr/>
          </p:nvSpPr>
          <p:spPr bwMode="auto">
            <a:xfrm>
              <a:off x="1776" y="2832"/>
              <a:ext cx="1104" cy="48"/>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zh-CN" altLang="en-US"/>
            </a:p>
          </p:txBody>
        </p:sp>
        <p:sp>
          <p:nvSpPr>
            <p:cNvPr id="43038" name="Rectangle 5"/>
            <p:cNvSpPr>
              <a:spLocks noChangeArrowheads="1"/>
            </p:cNvSpPr>
            <p:nvPr/>
          </p:nvSpPr>
          <p:spPr bwMode="auto">
            <a:xfrm>
              <a:off x="2304" y="2160"/>
              <a:ext cx="48" cy="672"/>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zh-CN" altLang="en-US"/>
            </a:p>
          </p:txBody>
        </p:sp>
        <p:sp>
          <p:nvSpPr>
            <p:cNvPr id="43039" name="Text Box 6"/>
            <p:cNvSpPr txBox="1">
              <a:spLocks noChangeArrowheads="1"/>
            </p:cNvSpPr>
            <p:nvPr/>
          </p:nvSpPr>
          <p:spPr bwMode="auto">
            <a:xfrm>
              <a:off x="2208" y="2880"/>
              <a:ext cx="336"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B</a:t>
              </a:r>
            </a:p>
          </p:txBody>
        </p:sp>
      </p:grpSp>
      <p:grpSp>
        <p:nvGrpSpPr>
          <p:cNvPr id="3" name="Group 7"/>
          <p:cNvGrpSpPr>
            <a:grpSpLocks/>
          </p:cNvGrpSpPr>
          <p:nvPr/>
        </p:nvGrpSpPr>
        <p:grpSpPr bwMode="auto">
          <a:xfrm>
            <a:off x="4495800" y="3429000"/>
            <a:ext cx="1752600" cy="1600200"/>
            <a:chOff x="1776" y="2160"/>
            <a:chExt cx="1104" cy="1008"/>
          </a:xfrm>
        </p:grpSpPr>
        <p:sp>
          <p:nvSpPr>
            <p:cNvPr id="43034" name="Rectangle 8"/>
            <p:cNvSpPr>
              <a:spLocks noChangeArrowheads="1"/>
            </p:cNvSpPr>
            <p:nvPr/>
          </p:nvSpPr>
          <p:spPr bwMode="auto">
            <a:xfrm>
              <a:off x="1776" y="2832"/>
              <a:ext cx="1104" cy="48"/>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zh-CN" altLang="en-US"/>
            </a:p>
          </p:txBody>
        </p:sp>
        <p:sp>
          <p:nvSpPr>
            <p:cNvPr id="43035" name="Rectangle 9"/>
            <p:cNvSpPr>
              <a:spLocks noChangeArrowheads="1"/>
            </p:cNvSpPr>
            <p:nvPr/>
          </p:nvSpPr>
          <p:spPr bwMode="auto">
            <a:xfrm>
              <a:off x="2304" y="2160"/>
              <a:ext cx="48" cy="672"/>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zh-CN" altLang="en-US"/>
            </a:p>
          </p:txBody>
        </p:sp>
        <p:sp>
          <p:nvSpPr>
            <p:cNvPr id="43036" name="Text Box 10"/>
            <p:cNvSpPr txBox="1">
              <a:spLocks noChangeArrowheads="1"/>
            </p:cNvSpPr>
            <p:nvPr/>
          </p:nvSpPr>
          <p:spPr bwMode="auto">
            <a:xfrm>
              <a:off x="2208" y="2880"/>
              <a:ext cx="336"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A</a:t>
              </a:r>
            </a:p>
          </p:txBody>
        </p:sp>
      </p:grpSp>
      <p:grpSp>
        <p:nvGrpSpPr>
          <p:cNvPr id="4" name="Group 11"/>
          <p:cNvGrpSpPr>
            <a:grpSpLocks/>
          </p:cNvGrpSpPr>
          <p:nvPr/>
        </p:nvGrpSpPr>
        <p:grpSpPr bwMode="auto">
          <a:xfrm>
            <a:off x="8458200" y="3429000"/>
            <a:ext cx="1752600" cy="1600200"/>
            <a:chOff x="1776" y="2160"/>
            <a:chExt cx="1104" cy="1008"/>
          </a:xfrm>
        </p:grpSpPr>
        <p:sp>
          <p:nvSpPr>
            <p:cNvPr id="43031" name="Rectangle 12"/>
            <p:cNvSpPr>
              <a:spLocks noChangeArrowheads="1"/>
            </p:cNvSpPr>
            <p:nvPr/>
          </p:nvSpPr>
          <p:spPr bwMode="auto">
            <a:xfrm>
              <a:off x="1776" y="2832"/>
              <a:ext cx="1104" cy="48"/>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zh-CN" altLang="en-US"/>
            </a:p>
          </p:txBody>
        </p:sp>
        <p:sp>
          <p:nvSpPr>
            <p:cNvPr id="43032" name="Rectangle 13"/>
            <p:cNvSpPr>
              <a:spLocks noChangeArrowheads="1"/>
            </p:cNvSpPr>
            <p:nvPr/>
          </p:nvSpPr>
          <p:spPr bwMode="auto">
            <a:xfrm>
              <a:off x="2304" y="2160"/>
              <a:ext cx="48" cy="672"/>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zh-CN" altLang="en-US"/>
            </a:p>
          </p:txBody>
        </p:sp>
        <p:sp>
          <p:nvSpPr>
            <p:cNvPr id="43033" name="Text Box 14"/>
            <p:cNvSpPr txBox="1">
              <a:spLocks noChangeArrowheads="1"/>
            </p:cNvSpPr>
            <p:nvPr/>
          </p:nvSpPr>
          <p:spPr bwMode="auto">
            <a:xfrm>
              <a:off x="2208" y="2880"/>
              <a:ext cx="336"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C</a:t>
              </a:r>
            </a:p>
          </p:txBody>
        </p:sp>
      </p:grpSp>
      <p:sp>
        <p:nvSpPr>
          <p:cNvPr id="169999" name="Rectangle 15"/>
          <p:cNvSpPr>
            <a:spLocks noChangeArrowheads="1"/>
          </p:cNvSpPr>
          <p:nvPr/>
        </p:nvSpPr>
        <p:spPr bwMode="auto">
          <a:xfrm>
            <a:off x="4648200" y="4267200"/>
            <a:ext cx="1447800" cy="228600"/>
          </a:xfrm>
          <a:prstGeom prst="rect">
            <a:avLst/>
          </a:prstGeom>
          <a:solidFill>
            <a:schemeClr val="accent1"/>
          </a:solidFill>
          <a:ln w="12700" cap="sq">
            <a:noFill/>
            <a:miter lim="800000"/>
            <a:headEnd type="none" w="sm" len="sm"/>
            <a:tailEnd type="none" w="sm" len="sm"/>
          </a:ln>
        </p:spPr>
        <p:txBody>
          <a:bodyPr wrap="none" anchor="ctr"/>
          <a:lstStyle/>
          <a:p>
            <a:endParaRPr lang="zh-CN" altLang="en-US"/>
          </a:p>
        </p:txBody>
      </p:sp>
      <p:sp>
        <p:nvSpPr>
          <p:cNvPr id="170000" name="Rectangle 16"/>
          <p:cNvSpPr>
            <a:spLocks noChangeArrowheads="1"/>
          </p:cNvSpPr>
          <p:nvPr/>
        </p:nvSpPr>
        <p:spPr bwMode="auto">
          <a:xfrm>
            <a:off x="4800600" y="4038600"/>
            <a:ext cx="1143000" cy="228600"/>
          </a:xfrm>
          <a:prstGeom prst="rect">
            <a:avLst/>
          </a:prstGeom>
          <a:solidFill>
            <a:srgbClr val="0000FF"/>
          </a:solidFill>
          <a:ln w="12700" cap="sq">
            <a:noFill/>
            <a:miter lim="800000"/>
            <a:headEnd type="none" w="sm" len="sm"/>
            <a:tailEnd type="none" w="sm" len="sm"/>
          </a:ln>
        </p:spPr>
        <p:txBody>
          <a:bodyPr wrap="none" anchor="ctr"/>
          <a:lstStyle/>
          <a:p>
            <a:endParaRPr lang="zh-CN" altLang="en-US"/>
          </a:p>
        </p:txBody>
      </p:sp>
      <p:sp>
        <p:nvSpPr>
          <p:cNvPr id="170001" name="Rectangle 17"/>
          <p:cNvSpPr>
            <a:spLocks noChangeArrowheads="1"/>
          </p:cNvSpPr>
          <p:nvPr/>
        </p:nvSpPr>
        <p:spPr bwMode="auto">
          <a:xfrm>
            <a:off x="4953000" y="3810000"/>
            <a:ext cx="838200" cy="228600"/>
          </a:xfrm>
          <a:prstGeom prst="rect">
            <a:avLst/>
          </a:prstGeom>
          <a:solidFill>
            <a:srgbClr val="008000"/>
          </a:solidFill>
          <a:ln w="12700" cap="sq">
            <a:noFill/>
            <a:miter lim="800000"/>
            <a:headEnd type="none" w="sm" len="sm"/>
            <a:tailEnd type="none" w="sm" len="sm"/>
          </a:ln>
        </p:spPr>
        <p:txBody>
          <a:bodyPr wrap="none" anchor="ctr"/>
          <a:lstStyle/>
          <a:p>
            <a:endParaRPr lang="zh-CN" altLang="en-US"/>
          </a:p>
        </p:txBody>
      </p:sp>
      <p:grpSp>
        <p:nvGrpSpPr>
          <p:cNvPr id="5" name="Group 18"/>
          <p:cNvGrpSpPr>
            <a:grpSpLocks/>
          </p:cNvGrpSpPr>
          <p:nvPr/>
        </p:nvGrpSpPr>
        <p:grpSpPr bwMode="auto">
          <a:xfrm>
            <a:off x="4228788" y="4757911"/>
            <a:ext cx="3790469" cy="2087661"/>
            <a:chOff x="3651" y="164"/>
            <a:chExt cx="1950" cy="1361"/>
          </a:xfrm>
        </p:grpSpPr>
        <p:sp>
          <p:nvSpPr>
            <p:cNvPr id="43029" name="AutoShape 19"/>
            <p:cNvSpPr>
              <a:spLocks noChangeArrowheads="1"/>
            </p:cNvSpPr>
            <p:nvPr/>
          </p:nvSpPr>
          <p:spPr bwMode="auto">
            <a:xfrm>
              <a:off x="3651" y="164"/>
              <a:ext cx="1950" cy="1361"/>
            </a:xfrm>
            <a:prstGeom prst="cloudCallout">
              <a:avLst>
                <a:gd name="adj1" fmla="val 5388"/>
                <a:gd name="adj2" fmla="val -54006"/>
              </a:avLst>
            </a:prstGeom>
            <a:solidFill>
              <a:schemeClr val="accent1"/>
            </a:solidFill>
            <a:ln w="12700" cap="sq">
              <a:solidFill>
                <a:schemeClr val="tx1"/>
              </a:solidFill>
              <a:round/>
              <a:headEnd type="none" w="sm" len="sm"/>
              <a:tailEnd type="none" w="sm" len="sm"/>
            </a:ln>
          </p:spPr>
          <p:txBody>
            <a:bodyPr/>
            <a:lstStyle/>
            <a:p>
              <a:pPr algn="ctr"/>
              <a:endParaRPr lang="zh-CN" altLang="zh-CN" sz="2400" b="0">
                <a:latin typeface="Times New Roman" pitchFamily="18" charset="0"/>
              </a:endParaRPr>
            </a:p>
          </p:txBody>
        </p:sp>
        <p:sp>
          <p:nvSpPr>
            <p:cNvPr id="43030" name="Text Box 20"/>
            <p:cNvSpPr txBox="1">
              <a:spLocks noChangeArrowheads="1"/>
            </p:cNvSpPr>
            <p:nvPr/>
          </p:nvSpPr>
          <p:spPr bwMode="auto">
            <a:xfrm>
              <a:off x="3956" y="404"/>
              <a:ext cx="1555" cy="903"/>
            </a:xfrm>
            <a:prstGeom prst="rect">
              <a:avLst/>
            </a:prstGeom>
            <a:noFill/>
            <a:ln w="12700" cap="sq">
              <a:noFill/>
              <a:miter lim="800000"/>
              <a:headEnd type="none" w="sm" len="sm"/>
              <a:tailEnd type="none" w="sm" len="sm"/>
            </a:ln>
          </p:spPr>
          <p:txBody>
            <a:bodyPr>
              <a:spAutoFit/>
            </a:bodyPr>
            <a:lstStyle/>
            <a:p>
              <a:r>
                <a:rPr lang="zh-CN" altLang="en-US" sz="1400" b="0" dirty="0">
                  <a:latin typeface="Times New Roman" pitchFamily="18" charset="0"/>
                </a:rPr>
                <a:t>如果要移动</a:t>
              </a:r>
              <a:r>
                <a:rPr lang="en-US" altLang="zh-CN" sz="1400" b="0" dirty="0">
                  <a:latin typeface="Times New Roman" pitchFamily="18" charset="0"/>
                </a:rPr>
                <a:t>64</a:t>
              </a:r>
              <a:r>
                <a:rPr lang="zh-CN" altLang="en-US" sz="1400" b="0" dirty="0">
                  <a:latin typeface="Times New Roman" pitchFamily="18" charset="0"/>
                </a:rPr>
                <a:t>个盘子</a:t>
              </a:r>
              <a:r>
                <a:rPr lang="en-US" altLang="zh-CN" sz="1400" b="0" dirty="0">
                  <a:latin typeface="Times New Roman" pitchFamily="18" charset="0"/>
                </a:rPr>
                <a:t>,</a:t>
              </a:r>
              <a:r>
                <a:rPr lang="zh-CN" altLang="en-US" sz="1400" b="0" dirty="0">
                  <a:latin typeface="Times New Roman" pitchFamily="18" charset="0"/>
                </a:rPr>
                <a:t>则移动次数为</a:t>
              </a:r>
              <a:r>
                <a:rPr lang="en-US" altLang="zh-CN" sz="1400" b="0" dirty="0">
                  <a:latin typeface="Times New Roman" pitchFamily="18" charset="0"/>
                </a:rPr>
                <a:t>2</a:t>
              </a:r>
              <a:r>
                <a:rPr lang="en-US" altLang="zh-CN" sz="1400" b="0" baseline="30000" dirty="0">
                  <a:latin typeface="Times New Roman" pitchFamily="18" charset="0"/>
                </a:rPr>
                <a:t>64</a:t>
              </a:r>
              <a:r>
                <a:rPr lang="en-US" altLang="zh-CN" sz="1400" b="0" dirty="0">
                  <a:latin typeface="Times New Roman" pitchFamily="18" charset="0"/>
                </a:rPr>
                <a:t>-1.</a:t>
              </a:r>
              <a:r>
                <a:rPr lang="zh-CN" altLang="en-US" sz="1400" b="0" dirty="0">
                  <a:latin typeface="Times New Roman" pitchFamily="18" charset="0"/>
                </a:rPr>
                <a:t>如果每秒移动一个盘子</a:t>
              </a:r>
              <a:r>
                <a:rPr lang="en-US" altLang="zh-CN" sz="1400" b="0" dirty="0">
                  <a:latin typeface="Times New Roman" pitchFamily="18" charset="0"/>
                </a:rPr>
                <a:t>,</a:t>
              </a:r>
              <a:r>
                <a:rPr lang="zh-CN" altLang="en-US" sz="1400" b="0" dirty="0">
                  <a:latin typeface="Times New Roman" pitchFamily="18" charset="0"/>
                </a:rPr>
                <a:t>则需要约</a:t>
              </a:r>
              <a:r>
                <a:rPr lang="en-US" altLang="zh-CN" sz="1400" b="0" dirty="0">
                  <a:latin typeface="Times New Roman" pitchFamily="18" charset="0"/>
                </a:rPr>
                <a:t>5*10</a:t>
              </a:r>
              <a:r>
                <a:rPr lang="en-US" altLang="zh-CN" sz="1400" b="0" baseline="30000" dirty="0">
                  <a:latin typeface="Times New Roman" pitchFamily="18" charset="0"/>
                </a:rPr>
                <a:t>11</a:t>
              </a:r>
              <a:r>
                <a:rPr lang="zh-CN" altLang="en-US" sz="1400" b="0" dirty="0">
                  <a:latin typeface="Times New Roman" pitchFamily="18" charset="0"/>
                </a:rPr>
                <a:t>年</a:t>
              </a:r>
              <a:r>
                <a:rPr lang="en-US" altLang="zh-CN" sz="1400" b="0" dirty="0">
                  <a:latin typeface="Times New Roman" pitchFamily="18" charset="0"/>
                </a:rPr>
                <a:t>.</a:t>
              </a:r>
              <a:r>
                <a:rPr lang="zh-CN" altLang="en-US" sz="1400" b="0" dirty="0">
                  <a:latin typeface="Times New Roman" pitchFamily="18" charset="0"/>
                </a:rPr>
                <a:t>一般认为地球的寿命为</a:t>
              </a:r>
              <a:r>
                <a:rPr lang="en-US" altLang="zh-CN" sz="1400" b="0" dirty="0">
                  <a:latin typeface="Times New Roman" pitchFamily="18" charset="0"/>
                </a:rPr>
                <a:t>50</a:t>
              </a:r>
              <a:r>
                <a:rPr lang="zh-CN" altLang="en-US" sz="1400" b="0" dirty="0">
                  <a:latin typeface="Times New Roman" pitchFamily="18" charset="0"/>
                </a:rPr>
                <a:t>亿年</a:t>
              </a:r>
              <a:r>
                <a:rPr lang="en-US" altLang="zh-CN" sz="1400" b="0" dirty="0">
                  <a:latin typeface="Times New Roman" pitchFamily="18" charset="0"/>
                </a:rPr>
                <a:t>(</a:t>
              </a:r>
              <a:r>
                <a:rPr lang="zh-CN" altLang="en-US" sz="1400" b="0" dirty="0">
                  <a:latin typeface="Times New Roman" pitchFamily="18" charset="0"/>
                </a:rPr>
                <a:t>约</a:t>
              </a:r>
              <a:r>
                <a:rPr lang="en-US" altLang="zh-CN" sz="1400" b="0" dirty="0">
                  <a:latin typeface="Times New Roman" pitchFamily="18" charset="0"/>
                </a:rPr>
                <a:t>5*10</a:t>
              </a:r>
              <a:r>
                <a:rPr lang="en-US" altLang="zh-CN" sz="1400" b="0" baseline="30000" dirty="0">
                  <a:latin typeface="Times New Roman" pitchFamily="18" charset="0"/>
                </a:rPr>
                <a:t>9</a:t>
              </a:r>
              <a:r>
                <a:rPr lang="en-US" altLang="zh-CN" sz="1400" b="0" dirty="0">
                  <a:latin typeface="Times New Roman" pitchFamily="18" charset="0"/>
                </a:rPr>
                <a:t>).</a:t>
              </a:r>
            </a:p>
            <a:p>
              <a:r>
                <a:rPr lang="zh-CN" altLang="en-US" sz="1400" b="0" dirty="0">
                  <a:latin typeface="Times New Roman" pitchFamily="18" charset="0"/>
                </a:rPr>
                <a:t>以每秒</a:t>
              </a:r>
              <a:r>
                <a:rPr lang="en-US" altLang="zh-CN" sz="1400" b="0" dirty="0">
                  <a:latin typeface="Times New Roman" pitchFamily="18" charset="0"/>
                </a:rPr>
                <a:t>10</a:t>
              </a:r>
              <a:r>
                <a:rPr lang="zh-CN" altLang="en-US" sz="1400" b="0" dirty="0">
                  <a:latin typeface="Times New Roman" pitchFamily="18" charset="0"/>
                </a:rPr>
                <a:t>亿次的移动速度计算</a:t>
              </a:r>
              <a:r>
                <a:rPr lang="en-US" altLang="zh-CN" sz="1400" b="0" dirty="0">
                  <a:latin typeface="Times New Roman" pitchFamily="18" charset="0"/>
                </a:rPr>
                <a:t>,</a:t>
              </a:r>
              <a:r>
                <a:rPr lang="zh-CN" altLang="en-US" sz="1400" b="0" dirty="0">
                  <a:latin typeface="Times New Roman" pitchFamily="18" charset="0"/>
                </a:rPr>
                <a:t>约需要</a:t>
              </a:r>
              <a:r>
                <a:rPr lang="en-US" altLang="zh-CN" sz="1400" b="0" dirty="0">
                  <a:latin typeface="Times New Roman" pitchFamily="18" charset="0"/>
                </a:rPr>
                <a:t>500</a:t>
              </a:r>
              <a:r>
                <a:rPr lang="zh-CN" altLang="en-US" sz="1400" b="0" dirty="0">
                  <a:latin typeface="Times New Roman" pitchFamily="18" charset="0"/>
                </a:rPr>
                <a:t>年</a:t>
              </a:r>
              <a:r>
                <a:rPr lang="en-US" altLang="zh-CN" sz="1400" b="0" dirty="0">
                  <a:latin typeface="Times New Roman" pitchFamily="18" charset="0"/>
                </a:rPr>
                <a:t>.</a:t>
              </a:r>
            </a:p>
          </p:txBody>
        </p:sp>
      </p:grpSp>
      <p:sp>
        <p:nvSpPr>
          <p:cNvPr id="43020" name="Rectangle 21"/>
          <p:cNvSpPr>
            <a:spLocks noChangeArrowheads="1"/>
          </p:cNvSpPr>
          <p:nvPr/>
        </p:nvSpPr>
        <p:spPr bwMode="auto">
          <a:xfrm>
            <a:off x="954087" y="36795"/>
            <a:ext cx="8189913" cy="841375"/>
          </a:xfrm>
          <a:prstGeom prst="rect">
            <a:avLst/>
          </a:prstGeom>
          <a:noFill/>
          <a:ln w="9525">
            <a:noFill/>
            <a:miter lim="800000"/>
            <a:headEnd/>
            <a:tailEnd/>
          </a:ln>
        </p:spPr>
        <p:txBody>
          <a:bodyPr anchor="ctr"/>
          <a:lstStyle/>
          <a:p>
            <a:pPr>
              <a:lnSpc>
                <a:spcPct val="80000"/>
              </a:lnSpc>
              <a:buClr>
                <a:srgbClr val="DC0081"/>
              </a:buClr>
              <a:buFont typeface="Wingdings" pitchFamily="2" charset="2"/>
              <a:buNone/>
            </a:pPr>
            <a:r>
              <a:rPr lang="zh-CN" altLang="en-US" sz="2400" dirty="0">
                <a:solidFill>
                  <a:schemeClr val="tx2"/>
                </a:solidFill>
                <a:latin typeface="Arial Narrow" pitchFamily="34" charset="0"/>
              </a:rPr>
              <a:t>问题： 一个经典递归程序示例：</a:t>
            </a:r>
            <a:r>
              <a:rPr lang="en-US" altLang="zh-CN" sz="2400" dirty="0" err="1">
                <a:solidFill>
                  <a:schemeClr val="tx2"/>
                </a:solidFill>
                <a:latin typeface="Arial Narrow" pitchFamily="34" charset="0"/>
              </a:rPr>
              <a:t>hanoi</a:t>
            </a:r>
            <a:r>
              <a:rPr lang="zh-CN" altLang="en-US" sz="2400" dirty="0">
                <a:solidFill>
                  <a:schemeClr val="tx2"/>
                </a:solidFill>
                <a:latin typeface="Arial Narrow" pitchFamily="34" charset="0"/>
              </a:rPr>
              <a:t>（汉诺塔）游戏*</a:t>
            </a:r>
          </a:p>
        </p:txBody>
      </p:sp>
      <p:sp>
        <p:nvSpPr>
          <p:cNvPr id="170006" name="Rectangle 22"/>
          <p:cNvSpPr>
            <a:spLocks noChangeArrowheads="1"/>
          </p:cNvSpPr>
          <p:nvPr/>
        </p:nvSpPr>
        <p:spPr bwMode="auto">
          <a:xfrm>
            <a:off x="8904288" y="4292600"/>
            <a:ext cx="838200" cy="228600"/>
          </a:xfrm>
          <a:prstGeom prst="rect">
            <a:avLst/>
          </a:prstGeom>
          <a:solidFill>
            <a:srgbClr val="008000"/>
          </a:solidFill>
          <a:ln w="12700" cap="sq">
            <a:noFill/>
            <a:miter lim="800000"/>
            <a:headEnd type="none" w="sm" len="sm"/>
            <a:tailEnd type="none" w="sm" len="sm"/>
          </a:ln>
        </p:spPr>
        <p:txBody>
          <a:bodyPr wrap="none" anchor="ctr"/>
          <a:lstStyle/>
          <a:p>
            <a:endParaRPr lang="zh-CN" altLang="en-US"/>
          </a:p>
        </p:txBody>
      </p:sp>
      <p:sp>
        <p:nvSpPr>
          <p:cNvPr id="170007" name="Rectangle 23"/>
          <p:cNvSpPr>
            <a:spLocks noChangeArrowheads="1"/>
          </p:cNvSpPr>
          <p:nvPr/>
        </p:nvSpPr>
        <p:spPr bwMode="auto">
          <a:xfrm>
            <a:off x="6743700" y="4292600"/>
            <a:ext cx="1143000" cy="228600"/>
          </a:xfrm>
          <a:prstGeom prst="rect">
            <a:avLst/>
          </a:prstGeom>
          <a:solidFill>
            <a:srgbClr val="0000FF"/>
          </a:solidFill>
          <a:ln w="12700" cap="sq">
            <a:noFill/>
            <a:miter lim="800000"/>
            <a:headEnd type="none" w="sm" len="sm"/>
            <a:tailEnd type="none" w="sm" len="sm"/>
          </a:ln>
        </p:spPr>
        <p:txBody>
          <a:bodyPr wrap="none" anchor="ctr"/>
          <a:lstStyle/>
          <a:p>
            <a:endParaRPr lang="zh-CN" altLang="en-US"/>
          </a:p>
        </p:txBody>
      </p:sp>
      <p:sp>
        <p:nvSpPr>
          <p:cNvPr id="170008" name="Rectangle 24"/>
          <p:cNvSpPr>
            <a:spLocks noChangeArrowheads="1"/>
          </p:cNvSpPr>
          <p:nvPr/>
        </p:nvSpPr>
        <p:spPr bwMode="auto">
          <a:xfrm>
            <a:off x="6888163" y="4076700"/>
            <a:ext cx="838200" cy="228600"/>
          </a:xfrm>
          <a:prstGeom prst="rect">
            <a:avLst/>
          </a:prstGeom>
          <a:solidFill>
            <a:srgbClr val="008000"/>
          </a:solidFill>
          <a:ln w="12700" cap="sq">
            <a:noFill/>
            <a:miter lim="800000"/>
            <a:headEnd type="none" w="sm" len="sm"/>
            <a:tailEnd type="none" w="sm" len="sm"/>
          </a:ln>
        </p:spPr>
        <p:txBody>
          <a:bodyPr wrap="none" anchor="ctr"/>
          <a:lstStyle/>
          <a:p>
            <a:endParaRPr lang="zh-CN" altLang="en-US"/>
          </a:p>
        </p:txBody>
      </p:sp>
      <p:sp>
        <p:nvSpPr>
          <p:cNvPr id="170009" name="Rectangle 25"/>
          <p:cNvSpPr>
            <a:spLocks noChangeArrowheads="1"/>
          </p:cNvSpPr>
          <p:nvPr/>
        </p:nvSpPr>
        <p:spPr bwMode="auto">
          <a:xfrm>
            <a:off x="8616950" y="4292600"/>
            <a:ext cx="1447800" cy="228600"/>
          </a:xfrm>
          <a:prstGeom prst="rect">
            <a:avLst/>
          </a:prstGeom>
          <a:solidFill>
            <a:schemeClr val="accent1"/>
          </a:solidFill>
          <a:ln w="12700" cap="sq">
            <a:noFill/>
            <a:miter lim="800000"/>
            <a:headEnd type="none" w="sm" len="sm"/>
            <a:tailEnd type="none" w="sm" len="sm"/>
          </a:ln>
        </p:spPr>
        <p:txBody>
          <a:bodyPr wrap="none" anchor="ctr"/>
          <a:lstStyle/>
          <a:p>
            <a:endParaRPr lang="zh-CN" altLang="en-US"/>
          </a:p>
        </p:txBody>
      </p:sp>
      <p:sp>
        <p:nvSpPr>
          <p:cNvPr id="170010" name="Rectangle 26"/>
          <p:cNvSpPr>
            <a:spLocks noChangeArrowheads="1"/>
          </p:cNvSpPr>
          <p:nvPr/>
        </p:nvSpPr>
        <p:spPr bwMode="auto">
          <a:xfrm>
            <a:off x="4943475" y="4221164"/>
            <a:ext cx="838200" cy="300037"/>
          </a:xfrm>
          <a:prstGeom prst="rect">
            <a:avLst/>
          </a:prstGeom>
          <a:solidFill>
            <a:srgbClr val="008000"/>
          </a:solidFill>
          <a:ln w="12700" cap="sq">
            <a:noFill/>
            <a:miter lim="800000"/>
            <a:headEnd type="none" w="sm" len="sm"/>
            <a:tailEnd type="none" w="sm" len="sm"/>
          </a:ln>
        </p:spPr>
        <p:txBody>
          <a:bodyPr wrap="none" anchor="ctr"/>
          <a:lstStyle/>
          <a:p>
            <a:endParaRPr lang="zh-CN" altLang="en-US"/>
          </a:p>
        </p:txBody>
      </p:sp>
      <p:sp>
        <p:nvSpPr>
          <p:cNvPr id="170011" name="Rectangle 27"/>
          <p:cNvSpPr>
            <a:spLocks noChangeArrowheads="1"/>
          </p:cNvSpPr>
          <p:nvPr/>
        </p:nvSpPr>
        <p:spPr bwMode="auto">
          <a:xfrm>
            <a:off x="8759825" y="4076700"/>
            <a:ext cx="1143000" cy="228600"/>
          </a:xfrm>
          <a:prstGeom prst="rect">
            <a:avLst/>
          </a:prstGeom>
          <a:solidFill>
            <a:srgbClr val="0000FF"/>
          </a:solidFill>
          <a:ln w="12700" cap="sq">
            <a:noFill/>
            <a:miter lim="800000"/>
            <a:headEnd type="none" w="sm" len="sm"/>
            <a:tailEnd type="none" w="sm" len="sm"/>
          </a:ln>
        </p:spPr>
        <p:txBody>
          <a:bodyPr wrap="none" anchor="ctr"/>
          <a:lstStyle/>
          <a:p>
            <a:endParaRPr lang="zh-CN" altLang="en-US"/>
          </a:p>
        </p:txBody>
      </p:sp>
      <p:sp>
        <p:nvSpPr>
          <p:cNvPr id="170012" name="Rectangle 28"/>
          <p:cNvSpPr>
            <a:spLocks noChangeArrowheads="1"/>
          </p:cNvSpPr>
          <p:nvPr/>
        </p:nvSpPr>
        <p:spPr bwMode="auto">
          <a:xfrm>
            <a:off x="8904288" y="3789364"/>
            <a:ext cx="838200" cy="300037"/>
          </a:xfrm>
          <a:prstGeom prst="rect">
            <a:avLst/>
          </a:prstGeom>
          <a:solidFill>
            <a:srgbClr val="008000"/>
          </a:solidFill>
          <a:ln w="12700" cap="sq">
            <a:noFill/>
            <a:miter lim="800000"/>
            <a:headEnd type="none" w="sm" len="sm"/>
            <a:tailEnd type="none" w="sm" len="sm"/>
          </a:ln>
        </p:spPr>
        <p:txBody>
          <a:bodyPr wrap="none" anchor="ctr"/>
          <a:lstStyle/>
          <a:p>
            <a:endParaRPr lang="zh-CN" altLang="en-US"/>
          </a:p>
        </p:txBody>
      </p:sp>
      <p:sp>
        <p:nvSpPr>
          <p:cNvPr id="31" name="TextBox 30"/>
          <p:cNvSpPr txBox="1"/>
          <p:nvPr/>
        </p:nvSpPr>
        <p:spPr>
          <a:xfrm>
            <a:off x="5628251" y="992470"/>
            <a:ext cx="5072062" cy="2554288"/>
          </a:xfrm>
          <a:prstGeom prst="rect">
            <a:avLst/>
          </a:prstGeom>
          <a:solidFill>
            <a:schemeClr val="accent1"/>
          </a:solidFill>
        </p:spPr>
        <p:txBody>
          <a:bodyPr>
            <a:spAutoFit/>
          </a:bodyPr>
          <a:lstStyle/>
          <a:p>
            <a:pPr>
              <a:defRPr/>
            </a:pPr>
            <a:r>
              <a:rPr lang="zh-CN" altLang="en-US" sz="1600" dirty="0">
                <a:latin typeface="楷体" pitchFamily="49" charset="-122"/>
                <a:ea typeface="楷体" pitchFamily="49" charset="-122"/>
              </a:rPr>
              <a:t>该游戏是印度</a:t>
            </a:r>
            <a:r>
              <a:rPr lang="en-US" altLang="zh-CN" sz="1600" dirty="0" err="1">
                <a:latin typeface="楷体" pitchFamily="49" charset="-122"/>
                <a:ea typeface="楷体" pitchFamily="49" charset="-122"/>
              </a:rPr>
              <a:t>Brahama</a:t>
            </a:r>
            <a:r>
              <a:rPr lang="zh-CN" altLang="en-US" sz="1600" dirty="0">
                <a:latin typeface="楷体" pitchFamily="49" charset="-122"/>
                <a:ea typeface="楷体" pitchFamily="49" charset="-122"/>
              </a:rPr>
              <a:t>寺庙僧侣们的一项工作。传说在开创世界之初，</a:t>
            </a:r>
            <a:r>
              <a:rPr lang="en-US" altLang="zh-CN" sz="1600" dirty="0">
                <a:latin typeface="楷体" pitchFamily="49" charset="-122"/>
                <a:ea typeface="楷体" pitchFamily="49" charset="-122"/>
              </a:rPr>
              <a:t> </a:t>
            </a:r>
            <a:r>
              <a:rPr lang="en-US" altLang="zh-CN" sz="1600" dirty="0" err="1">
                <a:latin typeface="楷体" pitchFamily="49" charset="-122"/>
                <a:ea typeface="楷体" pitchFamily="49" charset="-122"/>
              </a:rPr>
              <a:t>Brahama</a:t>
            </a:r>
            <a:r>
              <a:rPr lang="zh-CN" altLang="en-US" sz="1600" dirty="0">
                <a:latin typeface="楷体" pitchFamily="49" charset="-122"/>
                <a:ea typeface="楷体" pitchFamily="49" charset="-122"/>
              </a:rPr>
              <a:t>寺庙拥有</a:t>
            </a:r>
            <a:r>
              <a:rPr lang="en-US" altLang="zh-CN" sz="1600" dirty="0">
                <a:latin typeface="楷体" pitchFamily="49" charset="-122"/>
                <a:ea typeface="楷体" pitchFamily="49" charset="-122"/>
              </a:rPr>
              <a:t>3</a:t>
            </a:r>
            <a:r>
              <a:rPr lang="zh-CN" altLang="en-US" sz="1600" dirty="0">
                <a:latin typeface="楷体" pitchFamily="49" charset="-122"/>
                <a:ea typeface="楷体" pitchFamily="49" charset="-122"/>
              </a:rPr>
              <a:t>根钻石的柱子，其中一根柱子上有</a:t>
            </a:r>
            <a:r>
              <a:rPr lang="en-US" altLang="zh-CN" sz="1600" dirty="0">
                <a:latin typeface="楷体" pitchFamily="49" charset="-122"/>
                <a:ea typeface="楷体" pitchFamily="49" charset="-122"/>
              </a:rPr>
              <a:t>64</a:t>
            </a:r>
            <a:r>
              <a:rPr lang="zh-CN" altLang="en-US" sz="1600" dirty="0">
                <a:latin typeface="楷体" pitchFamily="49" charset="-122"/>
                <a:ea typeface="楷体" pitchFamily="49" charset="-122"/>
              </a:rPr>
              <a:t>个金子做的盘子。</a:t>
            </a:r>
            <a:r>
              <a:rPr lang="en-US" altLang="zh-CN" sz="1600" dirty="0">
                <a:latin typeface="楷体" pitchFamily="49" charset="-122"/>
                <a:ea typeface="楷体" pitchFamily="49" charset="-122"/>
              </a:rPr>
              <a:t>64</a:t>
            </a:r>
            <a:r>
              <a:rPr lang="zh-CN" altLang="en-US" sz="1600" dirty="0">
                <a:latin typeface="楷体" pitchFamily="49" charset="-122"/>
                <a:ea typeface="楷体" pitchFamily="49" charset="-122"/>
              </a:rPr>
              <a:t>个盘子从下至上按由大到小的顺序叠放。僧侣的工作是把这</a:t>
            </a:r>
            <a:r>
              <a:rPr lang="en-US" altLang="zh-CN" sz="1600" dirty="0">
                <a:latin typeface="楷体" pitchFamily="49" charset="-122"/>
                <a:ea typeface="楷体" pitchFamily="49" charset="-122"/>
              </a:rPr>
              <a:t>64</a:t>
            </a:r>
            <a:r>
              <a:rPr lang="zh-CN" altLang="en-US" sz="1600" dirty="0">
                <a:latin typeface="楷体" pitchFamily="49" charset="-122"/>
                <a:ea typeface="楷体" pitchFamily="49" charset="-122"/>
              </a:rPr>
              <a:t>个盘子从第</a:t>
            </a:r>
            <a:r>
              <a:rPr lang="en-US" altLang="zh-CN" sz="1600" dirty="0">
                <a:latin typeface="楷体" pitchFamily="49" charset="-122"/>
                <a:ea typeface="楷体" pitchFamily="49" charset="-122"/>
              </a:rPr>
              <a:t>1</a:t>
            </a:r>
            <a:r>
              <a:rPr lang="zh-CN" altLang="en-US" sz="1600" dirty="0">
                <a:latin typeface="楷体" pitchFamily="49" charset="-122"/>
                <a:ea typeface="楷体" pitchFamily="49" charset="-122"/>
              </a:rPr>
              <a:t>根柱子移动到第</a:t>
            </a:r>
            <a:r>
              <a:rPr lang="en-US" altLang="zh-CN" sz="1600" dirty="0">
                <a:latin typeface="楷体" pitchFamily="49" charset="-122"/>
                <a:ea typeface="楷体" pitchFamily="49" charset="-122"/>
              </a:rPr>
              <a:t>3</a:t>
            </a:r>
            <a:r>
              <a:rPr lang="zh-CN" altLang="en-US" sz="1600" dirty="0">
                <a:latin typeface="楷体" pitchFamily="49" charset="-122"/>
                <a:ea typeface="楷体" pitchFamily="49" charset="-122"/>
              </a:rPr>
              <a:t>根柱子，移动规则为：</a:t>
            </a:r>
            <a:endParaRPr lang="en-US" altLang="zh-CN" sz="1600" dirty="0">
              <a:latin typeface="楷体" pitchFamily="49" charset="-122"/>
              <a:ea typeface="楷体" pitchFamily="49" charset="-122"/>
            </a:endParaRPr>
          </a:p>
          <a:p>
            <a:pPr marL="800100" lvl="1" indent="-342900">
              <a:buFontTx/>
              <a:buAutoNum type="arabicPeriod"/>
              <a:defRPr/>
            </a:pPr>
            <a:r>
              <a:rPr lang="zh-CN" altLang="en-US" sz="1600" dirty="0">
                <a:latin typeface="楷体" pitchFamily="49" charset="-122"/>
                <a:ea typeface="楷体" pitchFamily="49" charset="-122"/>
              </a:rPr>
              <a:t>每次只能移动一个盘子；</a:t>
            </a:r>
            <a:endParaRPr lang="en-US" altLang="zh-CN" sz="1600" dirty="0">
              <a:latin typeface="楷体" pitchFamily="49" charset="-122"/>
              <a:ea typeface="楷体" pitchFamily="49" charset="-122"/>
            </a:endParaRPr>
          </a:p>
          <a:p>
            <a:pPr marL="800100" lvl="1" indent="-342900">
              <a:buFontTx/>
              <a:buAutoNum type="arabicPeriod"/>
              <a:defRPr/>
            </a:pPr>
            <a:r>
              <a:rPr lang="zh-CN" altLang="en-US" sz="1600" dirty="0">
                <a:latin typeface="楷体" pitchFamily="49" charset="-122"/>
                <a:ea typeface="楷体" pitchFamily="49" charset="-122"/>
              </a:rPr>
              <a:t>移动的盘子必须放在其中的一根柱子上；</a:t>
            </a:r>
            <a:endParaRPr lang="en-US" altLang="zh-CN" sz="1600" dirty="0">
              <a:latin typeface="楷体" pitchFamily="49" charset="-122"/>
              <a:ea typeface="楷体" pitchFamily="49" charset="-122"/>
            </a:endParaRPr>
          </a:p>
          <a:p>
            <a:pPr marL="800100" lvl="1" indent="-342900">
              <a:buFontTx/>
              <a:buAutoNum type="arabicPeriod"/>
              <a:defRPr/>
            </a:pPr>
            <a:r>
              <a:rPr lang="zh-CN" altLang="en-US" sz="1600" dirty="0">
                <a:latin typeface="楷体" pitchFamily="49" charset="-122"/>
                <a:ea typeface="楷体" pitchFamily="49" charset="-122"/>
              </a:rPr>
              <a:t>大盘子在移动过程中不能放在小盘子上。</a:t>
            </a:r>
            <a:endParaRPr lang="en-US" altLang="zh-CN" sz="1600" dirty="0">
              <a:latin typeface="楷体" pitchFamily="49" charset="-122"/>
              <a:ea typeface="楷体" pitchFamily="49" charset="-122"/>
            </a:endParaRPr>
          </a:p>
          <a:p>
            <a:pPr>
              <a:defRPr/>
            </a:pPr>
            <a:r>
              <a:rPr lang="zh-CN" altLang="en-US" sz="1600" dirty="0">
                <a:latin typeface="楷体" pitchFamily="49" charset="-122"/>
                <a:ea typeface="楷体" pitchFamily="49" charset="-122"/>
              </a:rPr>
              <a:t>僧侣们被告知一旦他们把所有的盘子从第</a:t>
            </a:r>
            <a:r>
              <a:rPr lang="en-US" altLang="zh-CN" sz="1600" dirty="0">
                <a:latin typeface="楷体" pitchFamily="49" charset="-122"/>
                <a:ea typeface="楷体" pitchFamily="49" charset="-122"/>
              </a:rPr>
              <a:t>1</a:t>
            </a:r>
            <a:r>
              <a:rPr lang="zh-CN" altLang="en-US" sz="1600" dirty="0">
                <a:latin typeface="楷体" pitchFamily="49" charset="-122"/>
                <a:ea typeface="楷体" pitchFamily="49" charset="-122"/>
              </a:rPr>
              <a:t>根柱子上移动到第</a:t>
            </a:r>
            <a:r>
              <a:rPr lang="en-US" altLang="zh-CN" sz="1600" dirty="0">
                <a:latin typeface="楷体" pitchFamily="49" charset="-122"/>
                <a:ea typeface="楷体" pitchFamily="49" charset="-122"/>
              </a:rPr>
              <a:t>3</a:t>
            </a:r>
            <a:r>
              <a:rPr lang="zh-CN" altLang="en-US" sz="1600" dirty="0">
                <a:latin typeface="楷体" pitchFamily="49" charset="-122"/>
                <a:ea typeface="楷体" pitchFamily="49" charset="-122"/>
              </a:rPr>
              <a:t>根柱子上，整个世界也就末日到了。</a:t>
            </a:r>
          </a:p>
        </p:txBody>
      </p:sp>
      <p:pic>
        <p:nvPicPr>
          <p:cNvPr id="6" name="图片 5">
            <a:extLst>
              <a:ext uri="{FF2B5EF4-FFF2-40B4-BE49-F238E27FC236}">
                <a16:creationId xmlns:a16="http://schemas.microsoft.com/office/drawing/2014/main" id="{E79FE12F-A203-4F65-9CD3-F416F6D054C7}"/>
              </a:ext>
            </a:extLst>
          </p:cNvPr>
          <p:cNvPicPr>
            <a:picLocks noChangeAspect="1"/>
          </p:cNvPicPr>
          <p:nvPr/>
        </p:nvPicPr>
        <p:blipFill>
          <a:blip r:embed="rId3"/>
          <a:stretch>
            <a:fillRect/>
          </a:stretch>
        </p:blipFill>
        <p:spPr>
          <a:xfrm>
            <a:off x="8107364" y="4592637"/>
            <a:ext cx="2581275" cy="2257426"/>
          </a:xfrm>
          <a:prstGeom prst="rect">
            <a:avLst/>
          </a:prstGeom>
        </p:spPr>
      </p:pic>
    </p:spTree>
    <p:extLst>
      <p:ext uri="{BB962C8B-B14F-4D97-AF65-F5344CB8AC3E}">
        <p14:creationId xmlns:p14="http://schemas.microsoft.com/office/powerpoint/2010/main" val="2129200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69986">
                                            <p:txEl>
                                              <p:pRg st="0" end="0"/>
                                            </p:txEl>
                                          </p:spTgt>
                                        </p:tgtEl>
                                        <p:attrNameLst>
                                          <p:attrName>style.visibility</p:attrName>
                                        </p:attrNameLst>
                                      </p:cBhvr>
                                      <p:to>
                                        <p:strVal val="visible"/>
                                      </p:to>
                                    </p:set>
                                    <p:animEffect transition="in" filter="blinds(horizontal)">
                                      <p:cBhvr>
                                        <p:cTn id="13" dur="500"/>
                                        <p:tgtEl>
                                          <p:spTgt spid="16998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0-#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169999"/>
                                        </p:tgtEl>
                                        <p:attrNameLst>
                                          <p:attrName>style.visibility</p:attrName>
                                        </p:attrNameLst>
                                      </p:cBhvr>
                                      <p:to>
                                        <p:strVal val="visible"/>
                                      </p:to>
                                    </p:set>
                                    <p:anim calcmode="lin" valueType="num">
                                      <p:cBhvr additive="base">
                                        <p:cTn id="36" dur="500" fill="hold"/>
                                        <p:tgtEl>
                                          <p:spTgt spid="169999"/>
                                        </p:tgtEl>
                                        <p:attrNameLst>
                                          <p:attrName>ppt_x</p:attrName>
                                        </p:attrNameLst>
                                      </p:cBhvr>
                                      <p:tavLst>
                                        <p:tav tm="0">
                                          <p:val>
                                            <p:strVal val="#ppt_x"/>
                                          </p:val>
                                        </p:tav>
                                        <p:tav tm="100000">
                                          <p:val>
                                            <p:strVal val="#ppt_x"/>
                                          </p:val>
                                        </p:tav>
                                      </p:tavLst>
                                    </p:anim>
                                    <p:anim calcmode="lin" valueType="num">
                                      <p:cBhvr additive="base">
                                        <p:cTn id="37" dur="500" fill="hold"/>
                                        <p:tgtEl>
                                          <p:spTgt spid="169999"/>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170000"/>
                                        </p:tgtEl>
                                        <p:attrNameLst>
                                          <p:attrName>style.visibility</p:attrName>
                                        </p:attrNameLst>
                                      </p:cBhvr>
                                      <p:to>
                                        <p:strVal val="visible"/>
                                      </p:to>
                                    </p:set>
                                    <p:anim calcmode="lin" valueType="num">
                                      <p:cBhvr additive="base">
                                        <p:cTn id="42" dur="500" fill="hold"/>
                                        <p:tgtEl>
                                          <p:spTgt spid="170000"/>
                                        </p:tgtEl>
                                        <p:attrNameLst>
                                          <p:attrName>ppt_x</p:attrName>
                                        </p:attrNameLst>
                                      </p:cBhvr>
                                      <p:tavLst>
                                        <p:tav tm="0">
                                          <p:val>
                                            <p:strVal val="#ppt_x"/>
                                          </p:val>
                                        </p:tav>
                                        <p:tav tm="100000">
                                          <p:val>
                                            <p:strVal val="#ppt_x"/>
                                          </p:val>
                                        </p:tav>
                                      </p:tavLst>
                                    </p:anim>
                                    <p:anim calcmode="lin" valueType="num">
                                      <p:cBhvr additive="base">
                                        <p:cTn id="43" dur="500" fill="hold"/>
                                        <p:tgtEl>
                                          <p:spTgt spid="170000"/>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70001"/>
                                        </p:tgtEl>
                                        <p:attrNameLst>
                                          <p:attrName>style.visibility</p:attrName>
                                        </p:attrNameLst>
                                      </p:cBhvr>
                                      <p:to>
                                        <p:strVal val="visible"/>
                                      </p:to>
                                    </p:set>
                                    <p:anim calcmode="lin" valueType="num">
                                      <p:cBhvr additive="base">
                                        <p:cTn id="48" dur="1000" fill="hold"/>
                                        <p:tgtEl>
                                          <p:spTgt spid="170001"/>
                                        </p:tgtEl>
                                        <p:attrNameLst>
                                          <p:attrName>ppt_x</p:attrName>
                                        </p:attrNameLst>
                                      </p:cBhvr>
                                      <p:tavLst>
                                        <p:tav tm="0">
                                          <p:val>
                                            <p:strVal val="#ppt_x"/>
                                          </p:val>
                                        </p:tav>
                                        <p:tav tm="100000">
                                          <p:val>
                                            <p:strVal val="#ppt_x"/>
                                          </p:val>
                                        </p:tav>
                                      </p:tavLst>
                                    </p:anim>
                                    <p:anim calcmode="lin" valueType="num">
                                      <p:cBhvr additive="base">
                                        <p:cTn id="49" dur="1000" fill="hold"/>
                                        <p:tgtEl>
                                          <p:spTgt spid="170001"/>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70001"/>
                                        </p:tgtEl>
                                        <p:attrNameLst>
                                          <p:attrName>style.visibility</p:attrName>
                                        </p:attrNameLst>
                                      </p:cBhvr>
                                      <p:to>
                                        <p:strVal val="hidden"/>
                                      </p:to>
                                    </p:set>
                                  </p:childTnLst>
                                </p:cTn>
                              </p:par>
                            </p:childTnLst>
                          </p:cTn>
                        </p:par>
                        <p:par>
                          <p:cTn id="54" fill="hold">
                            <p:stCondLst>
                              <p:cond delay="0"/>
                            </p:stCondLst>
                            <p:childTnLst>
                              <p:par>
                                <p:cTn id="55" presetID="2" presetClass="entr" presetSubtype="8" fill="hold" grpId="0" nodeType="afterEffect">
                                  <p:stCondLst>
                                    <p:cond delay="0"/>
                                  </p:stCondLst>
                                  <p:childTnLst>
                                    <p:set>
                                      <p:cBhvr>
                                        <p:cTn id="56" dur="1" fill="hold">
                                          <p:stCondLst>
                                            <p:cond delay="0"/>
                                          </p:stCondLst>
                                        </p:cTn>
                                        <p:tgtEl>
                                          <p:spTgt spid="170006"/>
                                        </p:tgtEl>
                                        <p:attrNameLst>
                                          <p:attrName>style.visibility</p:attrName>
                                        </p:attrNameLst>
                                      </p:cBhvr>
                                      <p:to>
                                        <p:strVal val="visible"/>
                                      </p:to>
                                    </p:set>
                                    <p:anim calcmode="lin" valueType="num">
                                      <p:cBhvr additive="base">
                                        <p:cTn id="57" dur="1000" fill="hold"/>
                                        <p:tgtEl>
                                          <p:spTgt spid="170006"/>
                                        </p:tgtEl>
                                        <p:attrNameLst>
                                          <p:attrName>ppt_x</p:attrName>
                                        </p:attrNameLst>
                                      </p:cBhvr>
                                      <p:tavLst>
                                        <p:tav tm="0">
                                          <p:val>
                                            <p:strVal val="0-#ppt_w/2"/>
                                          </p:val>
                                        </p:tav>
                                        <p:tav tm="100000">
                                          <p:val>
                                            <p:strVal val="#ppt_x"/>
                                          </p:val>
                                        </p:tav>
                                      </p:tavLst>
                                    </p:anim>
                                    <p:anim calcmode="lin" valueType="num">
                                      <p:cBhvr additive="base">
                                        <p:cTn id="58" dur="1000" fill="hold"/>
                                        <p:tgtEl>
                                          <p:spTgt spid="17000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70000"/>
                                        </p:tgtEl>
                                        <p:attrNameLst>
                                          <p:attrName>style.visibility</p:attrName>
                                        </p:attrNameLst>
                                      </p:cBhvr>
                                      <p:to>
                                        <p:strVal val="hidden"/>
                                      </p:to>
                                    </p:set>
                                  </p:childTnLst>
                                </p:cTn>
                              </p:par>
                            </p:childTnLst>
                          </p:cTn>
                        </p:par>
                        <p:par>
                          <p:cTn id="63" fill="hold">
                            <p:stCondLst>
                              <p:cond delay="0"/>
                            </p:stCondLst>
                            <p:childTnLst>
                              <p:par>
                                <p:cTn id="64" presetID="2" presetClass="entr" presetSubtype="8" fill="hold" grpId="0" nodeType="afterEffect">
                                  <p:stCondLst>
                                    <p:cond delay="0"/>
                                  </p:stCondLst>
                                  <p:childTnLst>
                                    <p:set>
                                      <p:cBhvr>
                                        <p:cTn id="65" dur="1" fill="hold">
                                          <p:stCondLst>
                                            <p:cond delay="0"/>
                                          </p:stCondLst>
                                        </p:cTn>
                                        <p:tgtEl>
                                          <p:spTgt spid="170007"/>
                                        </p:tgtEl>
                                        <p:attrNameLst>
                                          <p:attrName>style.visibility</p:attrName>
                                        </p:attrNameLst>
                                      </p:cBhvr>
                                      <p:to>
                                        <p:strVal val="visible"/>
                                      </p:to>
                                    </p:set>
                                    <p:anim calcmode="lin" valueType="num">
                                      <p:cBhvr additive="base">
                                        <p:cTn id="66" dur="500" fill="hold"/>
                                        <p:tgtEl>
                                          <p:spTgt spid="170007"/>
                                        </p:tgtEl>
                                        <p:attrNameLst>
                                          <p:attrName>ppt_x</p:attrName>
                                        </p:attrNameLst>
                                      </p:cBhvr>
                                      <p:tavLst>
                                        <p:tav tm="0">
                                          <p:val>
                                            <p:strVal val="0-#ppt_w/2"/>
                                          </p:val>
                                        </p:tav>
                                        <p:tav tm="100000">
                                          <p:val>
                                            <p:strVal val="#ppt_x"/>
                                          </p:val>
                                        </p:tav>
                                      </p:tavLst>
                                    </p:anim>
                                    <p:anim calcmode="lin" valueType="num">
                                      <p:cBhvr additive="base">
                                        <p:cTn id="67" dur="500" fill="hold"/>
                                        <p:tgtEl>
                                          <p:spTgt spid="170007"/>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70006"/>
                                        </p:tgtEl>
                                        <p:attrNameLst>
                                          <p:attrName>style.visibility</p:attrName>
                                        </p:attrNameLst>
                                      </p:cBhvr>
                                      <p:to>
                                        <p:strVal val="hidden"/>
                                      </p:to>
                                    </p:set>
                                  </p:childTnLst>
                                </p:cTn>
                              </p:par>
                            </p:childTnLst>
                          </p:cTn>
                        </p:par>
                        <p:par>
                          <p:cTn id="72" fill="hold">
                            <p:stCondLst>
                              <p:cond delay="0"/>
                            </p:stCondLst>
                            <p:childTnLst>
                              <p:par>
                                <p:cTn id="73" presetID="2" presetClass="entr" presetSubtype="2" fill="hold" grpId="0" nodeType="afterEffect">
                                  <p:stCondLst>
                                    <p:cond delay="0"/>
                                  </p:stCondLst>
                                  <p:childTnLst>
                                    <p:set>
                                      <p:cBhvr>
                                        <p:cTn id="74" dur="1" fill="hold">
                                          <p:stCondLst>
                                            <p:cond delay="0"/>
                                          </p:stCondLst>
                                        </p:cTn>
                                        <p:tgtEl>
                                          <p:spTgt spid="170008"/>
                                        </p:tgtEl>
                                        <p:attrNameLst>
                                          <p:attrName>style.visibility</p:attrName>
                                        </p:attrNameLst>
                                      </p:cBhvr>
                                      <p:to>
                                        <p:strVal val="visible"/>
                                      </p:to>
                                    </p:set>
                                    <p:anim calcmode="lin" valueType="num">
                                      <p:cBhvr additive="base">
                                        <p:cTn id="75" dur="1000" fill="hold"/>
                                        <p:tgtEl>
                                          <p:spTgt spid="170008"/>
                                        </p:tgtEl>
                                        <p:attrNameLst>
                                          <p:attrName>ppt_x</p:attrName>
                                        </p:attrNameLst>
                                      </p:cBhvr>
                                      <p:tavLst>
                                        <p:tav tm="0">
                                          <p:val>
                                            <p:strVal val="1+#ppt_w/2"/>
                                          </p:val>
                                        </p:tav>
                                        <p:tav tm="100000">
                                          <p:val>
                                            <p:strVal val="#ppt_x"/>
                                          </p:val>
                                        </p:tav>
                                      </p:tavLst>
                                    </p:anim>
                                    <p:anim calcmode="lin" valueType="num">
                                      <p:cBhvr additive="base">
                                        <p:cTn id="76" dur="1000" fill="hold"/>
                                        <p:tgtEl>
                                          <p:spTgt spid="170008"/>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169999"/>
                                        </p:tgtEl>
                                        <p:attrNameLst>
                                          <p:attrName>style.visibility</p:attrName>
                                        </p:attrNameLst>
                                      </p:cBhvr>
                                      <p:to>
                                        <p:strVal val="hidden"/>
                                      </p:to>
                                    </p:set>
                                  </p:childTnLst>
                                </p:cTn>
                              </p:par>
                            </p:childTnLst>
                          </p:cTn>
                        </p:par>
                        <p:par>
                          <p:cTn id="81" fill="hold">
                            <p:stCondLst>
                              <p:cond delay="0"/>
                            </p:stCondLst>
                            <p:childTnLst>
                              <p:par>
                                <p:cTn id="82" presetID="2" presetClass="entr" presetSubtype="8" fill="hold" grpId="0" nodeType="afterEffect">
                                  <p:stCondLst>
                                    <p:cond delay="0"/>
                                  </p:stCondLst>
                                  <p:childTnLst>
                                    <p:set>
                                      <p:cBhvr>
                                        <p:cTn id="83" dur="1" fill="hold">
                                          <p:stCondLst>
                                            <p:cond delay="0"/>
                                          </p:stCondLst>
                                        </p:cTn>
                                        <p:tgtEl>
                                          <p:spTgt spid="170009"/>
                                        </p:tgtEl>
                                        <p:attrNameLst>
                                          <p:attrName>style.visibility</p:attrName>
                                        </p:attrNameLst>
                                      </p:cBhvr>
                                      <p:to>
                                        <p:strVal val="visible"/>
                                      </p:to>
                                    </p:set>
                                    <p:anim calcmode="lin" valueType="num">
                                      <p:cBhvr additive="base">
                                        <p:cTn id="84" dur="500" fill="hold"/>
                                        <p:tgtEl>
                                          <p:spTgt spid="170009"/>
                                        </p:tgtEl>
                                        <p:attrNameLst>
                                          <p:attrName>ppt_x</p:attrName>
                                        </p:attrNameLst>
                                      </p:cBhvr>
                                      <p:tavLst>
                                        <p:tav tm="0">
                                          <p:val>
                                            <p:strVal val="0-#ppt_w/2"/>
                                          </p:val>
                                        </p:tav>
                                        <p:tav tm="100000">
                                          <p:val>
                                            <p:strVal val="#ppt_x"/>
                                          </p:val>
                                        </p:tav>
                                      </p:tavLst>
                                    </p:anim>
                                    <p:anim calcmode="lin" valueType="num">
                                      <p:cBhvr additive="base">
                                        <p:cTn id="85" dur="500" fill="hold"/>
                                        <p:tgtEl>
                                          <p:spTgt spid="170009"/>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170008"/>
                                        </p:tgtEl>
                                        <p:attrNameLst>
                                          <p:attrName>style.visibility</p:attrName>
                                        </p:attrNameLst>
                                      </p:cBhvr>
                                      <p:to>
                                        <p:strVal val="hidden"/>
                                      </p:to>
                                    </p:set>
                                  </p:childTnLst>
                                </p:cTn>
                              </p:par>
                            </p:childTnLst>
                          </p:cTn>
                        </p:par>
                        <p:par>
                          <p:cTn id="90" fill="hold">
                            <p:stCondLst>
                              <p:cond delay="0"/>
                            </p:stCondLst>
                            <p:childTnLst>
                              <p:par>
                                <p:cTn id="91" presetID="2" presetClass="entr" presetSubtype="2" fill="hold" grpId="0" nodeType="afterEffect">
                                  <p:stCondLst>
                                    <p:cond delay="0"/>
                                  </p:stCondLst>
                                  <p:childTnLst>
                                    <p:set>
                                      <p:cBhvr>
                                        <p:cTn id="92" dur="1" fill="hold">
                                          <p:stCondLst>
                                            <p:cond delay="0"/>
                                          </p:stCondLst>
                                        </p:cTn>
                                        <p:tgtEl>
                                          <p:spTgt spid="170010"/>
                                        </p:tgtEl>
                                        <p:attrNameLst>
                                          <p:attrName>style.visibility</p:attrName>
                                        </p:attrNameLst>
                                      </p:cBhvr>
                                      <p:to>
                                        <p:strVal val="visible"/>
                                      </p:to>
                                    </p:set>
                                    <p:anim calcmode="lin" valueType="num">
                                      <p:cBhvr additive="base">
                                        <p:cTn id="93" dur="1000" fill="hold"/>
                                        <p:tgtEl>
                                          <p:spTgt spid="170010"/>
                                        </p:tgtEl>
                                        <p:attrNameLst>
                                          <p:attrName>ppt_x</p:attrName>
                                        </p:attrNameLst>
                                      </p:cBhvr>
                                      <p:tavLst>
                                        <p:tav tm="0">
                                          <p:val>
                                            <p:strVal val="1+#ppt_w/2"/>
                                          </p:val>
                                        </p:tav>
                                        <p:tav tm="100000">
                                          <p:val>
                                            <p:strVal val="#ppt_x"/>
                                          </p:val>
                                        </p:tav>
                                      </p:tavLst>
                                    </p:anim>
                                    <p:anim calcmode="lin" valueType="num">
                                      <p:cBhvr additive="base">
                                        <p:cTn id="94" dur="1000" fill="hold"/>
                                        <p:tgtEl>
                                          <p:spTgt spid="170010"/>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70007"/>
                                        </p:tgtEl>
                                        <p:attrNameLst>
                                          <p:attrName>style.visibility</p:attrName>
                                        </p:attrNameLst>
                                      </p:cBhvr>
                                      <p:to>
                                        <p:strVal val="hidden"/>
                                      </p:to>
                                    </p:set>
                                  </p:childTnLst>
                                </p:cTn>
                              </p:par>
                            </p:childTnLst>
                          </p:cTn>
                        </p:par>
                        <p:par>
                          <p:cTn id="99" fill="hold">
                            <p:stCondLst>
                              <p:cond delay="0"/>
                            </p:stCondLst>
                            <p:childTnLst>
                              <p:par>
                                <p:cTn id="100" presetID="2" presetClass="entr" presetSubtype="8" fill="hold" grpId="0" nodeType="afterEffect">
                                  <p:stCondLst>
                                    <p:cond delay="0"/>
                                  </p:stCondLst>
                                  <p:childTnLst>
                                    <p:set>
                                      <p:cBhvr>
                                        <p:cTn id="101" dur="1" fill="hold">
                                          <p:stCondLst>
                                            <p:cond delay="0"/>
                                          </p:stCondLst>
                                        </p:cTn>
                                        <p:tgtEl>
                                          <p:spTgt spid="170011"/>
                                        </p:tgtEl>
                                        <p:attrNameLst>
                                          <p:attrName>style.visibility</p:attrName>
                                        </p:attrNameLst>
                                      </p:cBhvr>
                                      <p:to>
                                        <p:strVal val="visible"/>
                                      </p:to>
                                    </p:set>
                                    <p:anim calcmode="lin" valueType="num">
                                      <p:cBhvr additive="base">
                                        <p:cTn id="102" dur="500" fill="hold"/>
                                        <p:tgtEl>
                                          <p:spTgt spid="170011"/>
                                        </p:tgtEl>
                                        <p:attrNameLst>
                                          <p:attrName>ppt_x</p:attrName>
                                        </p:attrNameLst>
                                      </p:cBhvr>
                                      <p:tavLst>
                                        <p:tav tm="0">
                                          <p:val>
                                            <p:strVal val="0-#ppt_w/2"/>
                                          </p:val>
                                        </p:tav>
                                        <p:tav tm="100000">
                                          <p:val>
                                            <p:strVal val="#ppt_x"/>
                                          </p:val>
                                        </p:tav>
                                      </p:tavLst>
                                    </p:anim>
                                    <p:anim calcmode="lin" valueType="num">
                                      <p:cBhvr additive="base">
                                        <p:cTn id="103" dur="500" fill="hold"/>
                                        <p:tgtEl>
                                          <p:spTgt spid="170011"/>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170010"/>
                                        </p:tgtEl>
                                        <p:attrNameLst>
                                          <p:attrName>style.visibility</p:attrName>
                                        </p:attrNameLst>
                                      </p:cBhvr>
                                      <p:to>
                                        <p:strVal val="hidden"/>
                                      </p:to>
                                    </p:set>
                                  </p:childTnLst>
                                </p:cTn>
                              </p:par>
                            </p:childTnLst>
                          </p:cTn>
                        </p:par>
                        <p:par>
                          <p:cTn id="108" fill="hold">
                            <p:stCondLst>
                              <p:cond delay="0"/>
                            </p:stCondLst>
                            <p:childTnLst>
                              <p:par>
                                <p:cTn id="109" presetID="2" presetClass="entr" presetSubtype="8" fill="hold" grpId="0" nodeType="afterEffect">
                                  <p:stCondLst>
                                    <p:cond delay="0"/>
                                  </p:stCondLst>
                                  <p:childTnLst>
                                    <p:set>
                                      <p:cBhvr>
                                        <p:cTn id="110" dur="1" fill="hold">
                                          <p:stCondLst>
                                            <p:cond delay="0"/>
                                          </p:stCondLst>
                                        </p:cTn>
                                        <p:tgtEl>
                                          <p:spTgt spid="170012"/>
                                        </p:tgtEl>
                                        <p:attrNameLst>
                                          <p:attrName>style.visibility</p:attrName>
                                        </p:attrNameLst>
                                      </p:cBhvr>
                                      <p:to>
                                        <p:strVal val="visible"/>
                                      </p:to>
                                    </p:set>
                                    <p:anim calcmode="lin" valueType="num">
                                      <p:cBhvr additive="base">
                                        <p:cTn id="111" dur="1000" fill="hold"/>
                                        <p:tgtEl>
                                          <p:spTgt spid="170012"/>
                                        </p:tgtEl>
                                        <p:attrNameLst>
                                          <p:attrName>ppt_x</p:attrName>
                                        </p:attrNameLst>
                                      </p:cBhvr>
                                      <p:tavLst>
                                        <p:tav tm="0">
                                          <p:val>
                                            <p:strVal val="0-#ppt_w/2"/>
                                          </p:val>
                                        </p:tav>
                                        <p:tav tm="100000">
                                          <p:val>
                                            <p:strVal val="#ppt_x"/>
                                          </p:val>
                                        </p:tav>
                                      </p:tavLst>
                                    </p:anim>
                                    <p:anim calcmode="lin" valueType="num">
                                      <p:cBhvr additive="base">
                                        <p:cTn id="112" dur="1000" fill="hold"/>
                                        <p:tgtEl>
                                          <p:spTgt spid="170012"/>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169986">
                                            <p:txEl>
                                              <p:pRg st="1" end="1"/>
                                            </p:txEl>
                                          </p:spTgt>
                                        </p:tgtEl>
                                        <p:attrNameLst>
                                          <p:attrName>style.visibility</p:attrName>
                                        </p:attrNameLst>
                                      </p:cBhvr>
                                      <p:to>
                                        <p:strVal val="visible"/>
                                      </p:to>
                                    </p:set>
                                    <p:animEffect transition="in" filter="blinds(horizontal)">
                                      <p:cBhvr>
                                        <p:cTn id="117" dur="500"/>
                                        <p:tgtEl>
                                          <p:spTgt spid="169986">
                                            <p:txEl>
                                              <p:pRg st="1" end="1"/>
                                            </p:txEl>
                                          </p:spTgt>
                                        </p:tgtEl>
                                      </p:cBhvr>
                                    </p:animEffect>
                                  </p:childTnLst>
                                </p:cTn>
                              </p:par>
                              <p:par>
                                <p:cTn id="118" presetID="3" presetClass="entr" presetSubtype="10" fill="hold" nodeType="withEffect">
                                  <p:stCondLst>
                                    <p:cond delay="0"/>
                                  </p:stCondLst>
                                  <p:childTnLst>
                                    <p:set>
                                      <p:cBhvr>
                                        <p:cTn id="119" dur="1" fill="hold">
                                          <p:stCondLst>
                                            <p:cond delay="0"/>
                                          </p:stCondLst>
                                        </p:cTn>
                                        <p:tgtEl>
                                          <p:spTgt spid="169986">
                                            <p:txEl>
                                              <p:pRg st="2" end="2"/>
                                            </p:txEl>
                                          </p:spTgt>
                                        </p:tgtEl>
                                        <p:attrNameLst>
                                          <p:attrName>style.visibility</p:attrName>
                                        </p:attrNameLst>
                                      </p:cBhvr>
                                      <p:to>
                                        <p:strVal val="visible"/>
                                      </p:to>
                                    </p:set>
                                    <p:animEffect transition="in" filter="blinds(horizontal)">
                                      <p:cBhvr>
                                        <p:cTn id="120" dur="500"/>
                                        <p:tgtEl>
                                          <p:spTgt spid="169986">
                                            <p:txEl>
                                              <p:pRg st="2" end="2"/>
                                            </p:txEl>
                                          </p:spTgt>
                                        </p:tgtEl>
                                      </p:cBhvr>
                                    </p:animEffect>
                                  </p:childTnLst>
                                </p:cTn>
                              </p:par>
                              <p:par>
                                <p:cTn id="121" presetID="3" presetClass="entr" presetSubtype="10" fill="hold" nodeType="withEffect">
                                  <p:stCondLst>
                                    <p:cond delay="0"/>
                                  </p:stCondLst>
                                  <p:childTnLst>
                                    <p:set>
                                      <p:cBhvr>
                                        <p:cTn id="122" dur="1" fill="hold">
                                          <p:stCondLst>
                                            <p:cond delay="0"/>
                                          </p:stCondLst>
                                        </p:cTn>
                                        <p:tgtEl>
                                          <p:spTgt spid="169986">
                                            <p:txEl>
                                              <p:pRg st="3" end="3"/>
                                            </p:txEl>
                                          </p:spTgt>
                                        </p:tgtEl>
                                        <p:attrNameLst>
                                          <p:attrName>style.visibility</p:attrName>
                                        </p:attrNameLst>
                                      </p:cBhvr>
                                      <p:to>
                                        <p:strVal val="visible"/>
                                      </p:to>
                                    </p:set>
                                    <p:animEffect transition="in" filter="blinds(horizontal)">
                                      <p:cBhvr>
                                        <p:cTn id="123" dur="500"/>
                                        <p:tgtEl>
                                          <p:spTgt spid="169986">
                                            <p:txEl>
                                              <p:pRg st="3" end="3"/>
                                            </p:txEl>
                                          </p:spTgt>
                                        </p:tgtEl>
                                      </p:cBhvr>
                                    </p:animEffect>
                                  </p:childTnLst>
                                </p:cTn>
                              </p:par>
                              <p:par>
                                <p:cTn id="124" presetID="3" presetClass="entr" presetSubtype="10" fill="hold" nodeType="withEffect">
                                  <p:stCondLst>
                                    <p:cond delay="0"/>
                                  </p:stCondLst>
                                  <p:childTnLst>
                                    <p:set>
                                      <p:cBhvr>
                                        <p:cTn id="125" dur="1" fill="hold">
                                          <p:stCondLst>
                                            <p:cond delay="0"/>
                                          </p:stCondLst>
                                        </p:cTn>
                                        <p:tgtEl>
                                          <p:spTgt spid="169986">
                                            <p:txEl>
                                              <p:pRg st="4" end="4"/>
                                            </p:txEl>
                                          </p:spTgt>
                                        </p:tgtEl>
                                        <p:attrNameLst>
                                          <p:attrName>style.visibility</p:attrName>
                                        </p:attrNameLst>
                                      </p:cBhvr>
                                      <p:to>
                                        <p:strVal val="visible"/>
                                      </p:to>
                                    </p:set>
                                    <p:animEffect transition="in" filter="blinds(horizontal)">
                                      <p:cBhvr>
                                        <p:cTn id="126" dur="500"/>
                                        <p:tgtEl>
                                          <p:spTgt spid="169986">
                                            <p:txEl>
                                              <p:pRg st="4" end="4"/>
                                            </p:txEl>
                                          </p:spTgt>
                                        </p:tgtEl>
                                      </p:cBhvr>
                                    </p:animEffect>
                                  </p:childTnLst>
                                </p:cTn>
                              </p:par>
                              <p:par>
                                <p:cTn id="127" presetID="3" presetClass="entr" presetSubtype="10" fill="hold" nodeType="withEffect">
                                  <p:stCondLst>
                                    <p:cond delay="0"/>
                                  </p:stCondLst>
                                  <p:childTnLst>
                                    <p:set>
                                      <p:cBhvr>
                                        <p:cTn id="128" dur="1" fill="hold">
                                          <p:stCondLst>
                                            <p:cond delay="0"/>
                                          </p:stCondLst>
                                        </p:cTn>
                                        <p:tgtEl>
                                          <p:spTgt spid="169986">
                                            <p:txEl>
                                              <p:pRg st="5" end="5"/>
                                            </p:txEl>
                                          </p:spTgt>
                                        </p:tgtEl>
                                        <p:attrNameLst>
                                          <p:attrName>style.visibility</p:attrName>
                                        </p:attrNameLst>
                                      </p:cBhvr>
                                      <p:to>
                                        <p:strVal val="visible"/>
                                      </p:to>
                                    </p:set>
                                    <p:animEffect transition="in" filter="blinds(horizontal)">
                                      <p:cBhvr>
                                        <p:cTn id="129" dur="500"/>
                                        <p:tgtEl>
                                          <p:spTgt spid="169986">
                                            <p:txEl>
                                              <p:pRg st="5" end="5"/>
                                            </p:txEl>
                                          </p:spTgt>
                                        </p:tgtEl>
                                      </p:cBhvr>
                                    </p:animEffect>
                                  </p:childTnLst>
                                </p:cTn>
                              </p:par>
                              <p:par>
                                <p:cTn id="130" presetID="3" presetClass="entr" presetSubtype="10" fill="hold" nodeType="withEffect">
                                  <p:stCondLst>
                                    <p:cond delay="0"/>
                                  </p:stCondLst>
                                  <p:childTnLst>
                                    <p:set>
                                      <p:cBhvr>
                                        <p:cTn id="131" dur="1" fill="hold">
                                          <p:stCondLst>
                                            <p:cond delay="0"/>
                                          </p:stCondLst>
                                        </p:cTn>
                                        <p:tgtEl>
                                          <p:spTgt spid="169986">
                                            <p:txEl>
                                              <p:pRg st="6" end="6"/>
                                            </p:txEl>
                                          </p:spTgt>
                                        </p:tgtEl>
                                        <p:attrNameLst>
                                          <p:attrName>style.visibility</p:attrName>
                                        </p:attrNameLst>
                                      </p:cBhvr>
                                      <p:to>
                                        <p:strVal val="visible"/>
                                      </p:to>
                                    </p:set>
                                    <p:animEffect transition="in" filter="blinds(horizontal)">
                                      <p:cBhvr>
                                        <p:cTn id="132" dur="500"/>
                                        <p:tgtEl>
                                          <p:spTgt spid="169986">
                                            <p:txEl>
                                              <p:pRg st="6" end="6"/>
                                            </p:txEl>
                                          </p:spTgt>
                                        </p:tgtEl>
                                      </p:cBhvr>
                                    </p:animEffect>
                                  </p:childTnLst>
                                </p:cTn>
                              </p:par>
                              <p:par>
                                <p:cTn id="133" presetID="3" presetClass="entr" presetSubtype="10" fill="hold" nodeType="withEffect">
                                  <p:stCondLst>
                                    <p:cond delay="0"/>
                                  </p:stCondLst>
                                  <p:childTnLst>
                                    <p:set>
                                      <p:cBhvr>
                                        <p:cTn id="134" dur="1" fill="hold">
                                          <p:stCondLst>
                                            <p:cond delay="0"/>
                                          </p:stCondLst>
                                        </p:cTn>
                                        <p:tgtEl>
                                          <p:spTgt spid="169986">
                                            <p:txEl>
                                              <p:pRg st="7" end="7"/>
                                            </p:txEl>
                                          </p:spTgt>
                                        </p:tgtEl>
                                        <p:attrNameLst>
                                          <p:attrName>style.visibility</p:attrName>
                                        </p:attrNameLst>
                                      </p:cBhvr>
                                      <p:to>
                                        <p:strVal val="visible"/>
                                      </p:to>
                                    </p:set>
                                    <p:animEffect transition="in" filter="blinds(horizontal)">
                                      <p:cBhvr>
                                        <p:cTn id="135" dur="500"/>
                                        <p:tgtEl>
                                          <p:spTgt spid="169986">
                                            <p:txEl>
                                              <p:pRg st="7" end="7"/>
                                            </p:txEl>
                                          </p:spTgt>
                                        </p:tgtEl>
                                      </p:cBhvr>
                                    </p:animEffect>
                                  </p:childTnLst>
                                </p:cTn>
                              </p:par>
                              <p:par>
                                <p:cTn id="136" presetID="3" presetClass="entr" presetSubtype="10" fill="hold" nodeType="withEffect">
                                  <p:stCondLst>
                                    <p:cond delay="0"/>
                                  </p:stCondLst>
                                  <p:childTnLst>
                                    <p:set>
                                      <p:cBhvr>
                                        <p:cTn id="137" dur="1" fill="hold">
                                          <p:stCondLst>
                                            <p:cond delay="0"/>
                                          </p:stCondLst>
                                        </p:cTn>
                                        <p:tgtEl>
                                          <p:spTgt spid="169986">
                                            <p:txEl>
                                              <p:pRg st="8" end="8"/>
                                            </p:txEl>
                                          </p:spTgt>
                                        </p:tgtEl>
                                        <p:attrNameLst>
                                          <p:attrName>style.visibility</p:attrName>
                                        </p:attrNameLst>
                                      </p:cBhvr>
                                      <p:to>
                                        <p:strVal val="visible"/>
                                      </p:to>
                                    </p:set>
                                    <p:animEffect transition="in" filter="blinds(horizontal)">
                                      <p:cBhvr>
                                        <p:cTn id="138" dur="500"/>
                                        <p:tgtEl>
                                          <p:spTgt spid="169986">
                                            <p:txEl>
                                              <p:pRg st="8" end="8"/>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169986">
                                            <p:txEl>
                                              <p:pRg st="9" end="9"/>
                                            </p:txEl>
                                          </p:spTgt>
                                        </p:tgtEl>
                                        <p:attrNameLst>
                                          <p:attrName>style.visibility</p:attrName>
                                        </p:attrNameLst>
                                      </p:cBhvr>
                                      <p:to>
                                        <p:strVal val="visible"/>
                                      </p:to>
                                    </p:set>
                                    <p:animEffect transition="in" filter="blinds(horizontal)">
                                      <p:cBhvr>
                                        <p:cTn id="143" dur="500"/>
                                        <p:tgtEl>
                                          <p:spTgt spid="169986">
                                            <p:txEl>
                                              <p:pRg st="9" end="9"/>
                                            </p:txEl>
                                          </p:spTgt>
                                        </p:tgtEl>
                                      </p:cBhvr>
                                    </p:animEffect>
                                  </p:childTnLst>
                                </p:cTn>
                              </p:par>
                              <p:par>
                                <p:cTn id="144" presetID="3" presetClass="entr" presetSubtype="10" fill="hold" nodeType="withEffect">
                                  <p:stCondLst>
                                    <p:cond delay="0"/>
                                  </p:stCondLst>
                                  <p:childTnLst>
                                    <p:set>
                                      <p:cBhvr>
                                        <p:cTn id="145" dur="1" fill="hold">
                                          <p:stCondLst>
                                            <p:cond delay="0"/>
                                          </p:stCondLst>
                                        </p:cTn>
                                        <p:tgtEl>
                                          <p:spTgt spid="169986">
                                            <p:txEl>
                                              <p:pRg st="10" end="10"/>
                                            </p:txEl>
                                          </p:spTgt>
                                        </p:tgtEl>
                                        <p:attrNameLst>
                                          <p:attrName>style.visibility</p:attrName>
                                        </p:attrNameLst>
                                      </p:cBhvr>
                                      <p:to>
                                        <p:strVal val="visible"/>
                                      </p:to>
                                    </p:set>
                                    <p:animEffect transition="in" filter="blinds(horizontal)">
                                      <p:cBhvr>
                                        <p:cTn id="146" dur="500"/>
                                        <p:tgtEl>
                                          <p:spTgt spid="169986">
                                            <p:txEl>
                                              <p:pRg st="10" end="10"/>
                                            </p:txEl>
                                          </p:spTgt>
                                        </p:tgtEl>
                                      </p:cBhvr>
                                    </p:animEffect>
                                  </p:childTnLst>
                                </p:cTn>
                              </p:par>
                              <p:par>
                                <p:cTn id="147" presetID="3" presetClass="entr" presetSubtype="10" fill="hold" nodeType="withEffect">
                                  <p:stCondLst>
                                    <p:cond delay="0"/>
                                  </p:stCondLst>
                                  <p:childTnLst>
                                    <p:set>
                                      <p:cBhvr>
                                        <p:cTn id="148" dur="1" fill="hold">
                                          <p:stCondLst>
                                            <p:cond delay="0"/>
                                          </p:stCondLst>
                                        </p:cTn>
                                        <p:tgtEl>
                                          <p:spTgt spid="169986">
                                            <p:txEl>
                                              <p:pRg st="11" end="11"/>
                                            </p:txEl>
                                          </p:spTgt>
                                        </p:tgtEl>
                                        <p:attrNameLst>
                                          <p:attrName>style.visibility</p:attrName>
                                        </p:attrNameLst>
                                      </p:cBhvr>
                                      <p:to>
                                        <p:strVal val="visible"/>
                                      </p:to>
                                    </p:set>
                                    <p:animEffect transition="in" filter="blinds(horizontal)">
                                      <p:cBhvr>
                                        <p:cTn id="149" dur="500"/>
                                        <p:tgtEl>
                                          <p:spTgt spid="169986">
                                            <p:txEl>
                                              <p:pRg st="11" end="11"/>
                                            </p:txEl>
                                          </p:spTgt>
                                        </p:tgtEl>
                                      </p:cBhvr>
                                    </p:animEffect>
                                  </p:childTnLst>
                                </p:cTn>
                              </p:par>
                              <p:par>
                                <p:cTn id="150" presetID="3" presetClass="entr" presetSubtype="10" fill="hold" nodeType="withEffect">
                                  <p:stCondLst>
                                    <p:cond delay="0"/>
                                  </p:stCondLst>
                                  <p:childTnLst>
                                    <p:set>
                                      <p:cBhvr>
                                        <p:cTn id="151" dur="1" fill="hold">
                                          <p:stCondLst>
                                            <p:cond delay="0"/>
                                          </p:stCondLst>
                                        </p:cTn>
                                        <p:tgtEl>
                                          <p:spTgt spid="169986">
                                            <p:txEl>
                                              <p:pRg st="12" end="12"/>
                                            </p:txEl>
                                          </p:spTgt>
                                        </p:tgtEl>
                                        <p:attrNameLst>
                                          <p:attrName>style.visibility</p:attrName>
                                        </p:attrNameLst>
                                      </p:cBhvr>
                                      <p:to>
                                        <p:strVal val="visible"/>
                                      </p:to>
                                    </p:set>
                                    <p:animEffect transition="in" filter="blinds(horizontal)">
                                      <p:cBhvr>
                                        <p:cTn id="152" dur="500"/>
                                        <p:tgtEl>
                                          <p:spTgt spid="169986">
                                            <p:txEl>
                                              <p:pRg st="12" end="12"/>
                                            </p:txEl>
                                          </p:spTgt>
                                        </p:tgtEl>
                                      </p:cBhvr>
                                    </p:animEffect>
                                  </p:childTnLst>
                                </p:cTn>
                              </p:par>
                              <p:par>
                                <p:cTn id="153" presetID="3" presetClass="entr" presetSubtype="10" fill="hold" nodeType="withEffect">
                                  <p:stCondLst>
                                    <p:cond delay="0"/>
                                  </p:stCondLst>
                                  <p:childTnLst>
                                    <p:set>
                                      <p:cBhvr>
                                        <p:cTn id="154" dur="1" fill="hold">
                                          <p:stCondLst>
                                            <p:cond delay="0"/>
                                          </p:stCondLst>
                                        </p:cTn>
                                        <p:tgtEl>
                                          <p:spTgt spid="169986">
                                            <p:txEl>
                                              <p:pRg st="13" end="13"/>
                                            </p:txEl>
                                          </p:spTgt>
                                        </p:tgtEl>
                                        <p:attrNameLst>
                                          <p:attrName>style.visibility</p:attrName>
                                        </p:attrNameLst>
                                      </p:cBhvr>
                                      <p:to>
                                        <p:strVal val="visible"/>
                                      </p:to>
                                    </p:set>
                                    <p:animEffect transition="in" filter="blinds(horizontal)">
                                      <p:cBhvr>
                                        <p:cTn id="155" dur="500"/>
                                        <p:tgtEl>
                                          <p:spTgt spid="169986">
                                            <p:txEl>
                                              <p:pRg st="13" end="13"/>
                                            </p:txEl>
                                          </p:spTgt>
                                        </p:tgtEl>
                                      </p:cBhvr>
                                    </p:animEffect>
                                  </p:childTnLst>
                                </p:cTn>
                              </p:par>
                              <p:par>
                                <p:cTn id="156" presetID="3" presetClass="entr" presetSubtype="10" fill="hold" nodeType="withEffect">
                                  <p:stCondLst>
                                    <p:cond delay="0"/>
                                  </p:stCondLst>
                                  <p:childTnLst>
                                    <p:set>
                                      <p:cBhvr>
                                        <p:cTn id="157" dur="1" fill="hold">
                                          <p:stCondLst>
                                            <p:cond delay="0"/>
                                          </p:stCondLst>
                                        </p:cTn>
                                        <p:tgtEl>
                                          <p:spTgt spid="169986">
                                            <p:txEl>
                                              <p:pRg st="14" end="14"/>
                                            </p:txEl>
                                          </p:spTgt>
                                        </p:tgtEl>
                                        <p:attrNameLst>
                                          <p:attrName>style.visibility</p:attrName>
                                        </p:attrNameLst>
                                      </p:cBhvr>
                                      <p:to>
                                        <p:strVal val="visible"/>
                                      </p:to>
                                    </p:set>
                                    <p:animEffect transition="in" filter="blinds(horizontal)">
                                      <p:cBhvr>
                                        <p:cTn id="158" dur="500"/>
                                        <p:tgtEl>
                                          <p:spTgt spid="169986">
                                            <p:txEl>
                                              <p:pRg st="14" end="14"/>
                                            </p:txEl>
                                          </p:spTgt>
                                        </p:tgtEl>
                                      </p:cBhvr>
                                    </p:animEffect>
                                  </p:childTnLst>
                                </p:cTn>
                              </p:par>
                              <p:par>
                                <p:cTn id="159" presetID="3" presetClass="entr" presetSubtype="10" fill="hold" nodeType="withEffect">
                                  <p:stCondLst>
                                    <p:cond delay="0"/>
                                  </p:stCondLst>
                                  <p:childTnLst>
                                    <p:set>
                                      <p:cBhvr>
                                        <p:cTn id="160" dur="1" fill="hold">
                                          <p:stCondLst>
                                            <p:cond delay="0"/>
                                          </p:stCondLst>
                                        </p:cTn>
                                        <p:tgtEl>
                                          <p:spTgt spid="169986">
                                            <p:txEl>
                                              <p:pRg st="15" end="15"/>
                                            </p:txEl>
                                          </p:spTgt>
                                        </p:tgtEl>
                                        <p:attrNameLst>
                                          <p:attrName>style.visibility</p:attrName>
                                        </p:attrNameLst>
                                      </p:cBhvr>
                                      <p:to>
                                        <p:strVal val="visible"/>
                                      </p:to>
                                    </p:set>
                                    <p:animEffect transition="in" filter="blinds(horizontal)">
                                      <p:cBhvr>
                                        <p:cTn id="161" dur="500"/>
                                        <p:tgtEl>
                                          <p:spTgt spid="169986">
                                            <p:txEl>
                                              <p:pRg st="15" end="15"/>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3" presetClass="entr" presetSubtype="10" fill="hold" nodeType="clickEffect">
                                  <p:stCondLst>
                                    <p:cond delay="0"/>
                                  </p:stCondLst>
                                  <p:childTnLst>
                                    <p:set>
                                      <p:cBhvr>
                                        <p:cTn id="165" dur="1" fill="hold">
                                          <p:stCondLst>
                                            <p:cond delay="0"/>
                                          </p:stCondLst>
                                        </p:cTn>
                                        <p:tgtEl>
                                          <p:spTgt spid="5"/>
                                        </p:tgtEl>
                                        <p:attrNameLst>
                                          <p:attrName>style.visibility</p:attrName>
                                        </p:attrNameLst>
                                      </p:cBhvr>
                                      <p:to>
                                        <p:strVal val="visible"/>
                                      </p:to>
                                    </p:set>
                                    <p:animEffect transition="in" filter="blinds(horizontal)">
                                      <p:cBhvr>
                                        <p:cTn id="16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9" grpId="0" animBg="1"/>
      <p:bldP spid="169999" grpId="1" animBg="1"/>
      <p:bldP spid="170000" grpId="0" animBg="1"/>
      <p:bldP spid="170000" grpId="1" animBg="1"/>
      <p:bldP spid="170001" grpId="0" animBg="1"/>
      <p:bldP spid="170001" grpId="1" animBg="1"/>
      <p:bldP spid="170006" grpId="0" animBg="1"/>
      <p:bldP spid="170006" grpId="1" animBg="1"/>
      <p:bldP spid="170007" grpId="0" animBg="1"/>
      <p:bldP spid="170007" grpId="1" animBg="1"/>
      <p:bldP spid="170008" grpId="0" animBg="1"/>
      <p:bldP spid="170008" grpId="1" animBg="1"/>
      <p:bldP spid="170009" grpId="0" animBg="1"/>
      <p:bldP spid="170010" grpId="0" animBg="1"/>
      <p:bldP spid="170010" grpId="1" animBg="1"/>
      <p:bldP spid="170011" grpId="0" animBg="1"/>
      <p:bldP spid="170012" grpId="0" animBg="1"/>
      <p:bldP spid="3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：代码实现（续）</a:t>
            </a:r>
          </a:p>
        </p:txBody>
      </p:sp>
      <p:sp>
        <p:nvSpPr>
          <p:cNvPr id="36869" name="Rectangle 3"/>
          <p:cNvSpPr>
            <a:spLocks noGrp="1" noChangeArrowheads="1"/>
          </p:cNvSpPr>
          <p:nvPr>
            <p:ph type="body" sz="half" idx="1"/>
          </p:nvPr>
        </p:nvSpPr>
        <p:spPr>
          <a:xfrm>
            <a:off x="983433" y="1125539"/>
            <a:ext cx="6265094" cy="5183187"/>
          </a:xfrm>
        </p:spPr>
        <p:txBody>
          <a:bodyPr>
            <a:normAutofit lnSpcReduction="10000"/>
          </a:bodyPr>
          <a:lstStyle/>
          <a:p>
            <a:pPr>
              <a:lnSpc>
                <a:spcPct val="70000"/>
              </a:lnSpc>
              <a:spcBef>
                <a:spcPct val="40000"/>
              </a:spcBef>
              <a:buFont typeface="Wingdings" pitchFamily="2" charset="2"/>
              <a:buNone/>
            </a:pPr>
            <a:r>
              <a:rPr lang="en-US" altLang="zh-CN" sz="1400" b="0" dirty="0">
                <a:ea typeface="宋体" pitchFamily="2" charset="-122"/>
              </a:rPr>
              <a:t>/* c5_2.c */</a:t>
            </a:r>
          </a:p>
          <a:p>
            <a:pPr>
              <a:lnSpc>
                <a:spcPct val="70000"/>
              </a:lnSpc>
              <a:spcBef>
                <a:spcPct val="40000"/>
              </a:spcBef>
              <a:buFont typeface="Wingdings" pitchFamily="2" charset="2"/>
              <a:buNone/>
            </a:pPr>
            <a:r>
              <a:rPr lang="en-US" altLang="zh-CN" sz="1400" b="0" dirty="0">
                <a:ea typeface="宋体" pitchFamily="2" charset="-122"/>
              </a:rPr>
              <a:t>#include &lt;</a:t>
            </a:r>
            <a:r>
              <a:rPr lang="en-US" altLang="zh-CN" sz="1400" b="0" dirty="0" err="1">
                <a:ea typeface="宋体" pitchFamily="2" charset="-122"/>
              </a:rPr>
              <a:t>stdio.h</a:t>
            </a:r>
            <a:r>
              <a:rPr lang="en-US" altLang="zh-CN" sz="1400" b="0" dirty="0">
                <a:ea typeface="宋体" pitchFamily="2" charset="-122"/>
              </a:rPr>
              <a:t>&gt;</a:t>
            </a:r>
          </a:p>
          <a:p>
            <a:pPr>
              <a:lnSpc>
                <a:spcPct val="70000"/>
              </a:lnSpc>
              <a:spcBef>
                <a:spcPct val="40000"/>
              </a:spcBef>
              <a:buFont typeface="Wingdings" pitchFamily="2" charset="2"/>
              <a:buNone/>
            </a:pPr>
            <a:r>
              <a:rPr lang="en-US" altLang="zh-CN" sz="1400" b="0" dirty="0">
                <a:ea typeface="宋体" pitchFamily="2" charset="-122"/>
              </a:rPr>
              <a:t>#define MAXLINE	1024</a:t>
            </a:r>
          </a:p>
          <a:p>
            <a:pPr>
              <a:lnSpc>
                <a:spcPct val="70000"/>
              </a:lnSpc>
              <a:spcBef>
                <a:spcPct val="40000"/>
              </a:spcBef>
              <a:buFont typeface="Wingdings" pitchFamily="2" charset="2"/>
              <a:buNone/>
            </a:pPr>
            <a:r>
              <a:rPr lang="en-US" altLang="zh-CN" sz="1400" b="0" dirty="0">
                <a:ea typeface="宋体" pitchFamily="2" charset="-122"/>
              </a:rPr>
              <a:t>int </a:t>
            </a:r>
            <a:r>
              <a:rPr lang="en-US" altLang="zh-CN" sz="1400" b="0" dirty="0" err="1">
                <a:ea typeface="宋体" pitchFamily="2" charset="-122"/>
              </a:rPr>
              <a:t>str_len</a:t>
            </a:r>
            <a:r>
              <a:rPr lang="en-US" altLang="zh-CN" sz="1400" b="0" dirty="0">
                <a:ea typeface="宋体" pitchFamily="2" charset="-122"/>
              </a:rPr>
              <a:t>(char s[ ]);</a:t>
            </a:r>
          </a:p>
          <a:p>
            <a:pPr>
              <a:lnSpc>
                <a:spcPct val="70000"/>
              </a:lnSpc>
              <a:spcBef>
                <a:spcPct val="40000"/>
              </a:spcBef>
              <a:buFont typeface="Wingdings" pitchFamily="2" charset="2"/>
              <a:buNone/>
            </a:pPr>
            <a:r>
              <a:rPr lang="en-US" altLang="zh-CN" sz="1400" b="0" dirty="0">
                <a:ea typeface="宋体" pitchFamily="2" charset="-122"/>
              </a:rPr>
              <a:t>void </a:t>
            </a:r>
            <a:r>
              <a:rPr lang="en-US" altLang="zh-CN" sz="1400" b="0" dirty="0" err="1">
                <a:ea typeface="宋体" pitchFamily="2" charset="-122"/>
              </a:rPr>
              <a:t>str_copy</a:t>
            </a:r>
            <a:r>
              <a:rPr lang="en-US" altLang="zh-CN" sz="1400" b="0" dirty="0">
                <a:ea typeface="宋体" pitchFamily="2" charset="-122"/>
              </a:rPr>
              <a:t>(char s[ ], char t[ ]);</a:t>
            </a:r>
          </a:p>
          <a:p>
            <a:pPr>
              <a:lnSpc>
                <a:spcPct val="70000"/>
              </a:lnSpc>
              <a:spcBef>
                <a:spcPct val="40000"/>
              </a:spcBef>
              <a:buFont typeface="Wingdings" pitchFamily="2" charset="2"/>
              <a:buNone/>
            </a:pPr>
            <a:r>
              <a:rPr lang="en-US" altLang="zh-CN" sz="1400" b="0" dirty="0">
                <a:ea typeface="宋体" pitchFamily="2" charset="-122"/>
              </a:rPr>
              <a:t>int main( )	/* find longest line */</a:t>
            </a:r>
          </a:p>
          <a:p>
            <a:pPr>
              <a:lnSpc>
                <a:spcPct val="70000"/>
              </a:lnSpc>
              <a:spcBef>
                <a:spcPct val="40000"/>
              </a:spcBef>
              <a:buFont typeface="Wingdings" pitchFamily="2" charset="2"/>
              <a:buNone/>
            </a:pPr>
            <a:r>
              <a:rPr lang="en-US" altLang="zh-CN" sz="1400" b="0" dirty="0">
                <a:ea typeface="宋体" pitchFamily="2" charset="-122"/>
              </a:rPr>
              <a:t>{</a:t>
            </a:r>
          </a:p>
          <a:p>
            <a:pPr lvl="1">
              <a:lnSpc>
                <a:spcPct val="70000"/>
              </a:lnSpc>
              <a:spcBef>
                <a:spcPct val="40000"/>
              </a:spcBef>
              <a:buFont typeface="Wingdings" pitchFamily="2" charset="2"/>
              <a:buNone/>
            </a:pPr>
            <a:r>
              <a:rPr lang="en-US" altLang="zh-CN" sz="1400" dirty="0">
                <a:ea typeface="宋体" pitchFamily="2" charset="-122"/>
              </a:rPr>
              <a:t>int </a:t>
            </a:r>
            <a:r>
              <a:rPr lang="en-US" altLang="zh-CN" sz="1400" dirty="0" err="1">
                <a:ea typeface="宋体" pitchFamily="2" charset="-122"/>
              </a:rPr>
              <a:t>len</a:t>
            </a:r>
            <a:r>
              <a:rPr lang="en-US" altLang="zh-CN" sz="1400" dirty="0">
                <a:ea typeface="宋体" pitchFamily="2" charset="-122"/>
              </a:rPr>
              <a:t>;		/* current line length */</a:t>
            </a:r>
          </a:p>
          <a:p>
            <a:pPr lvl="1">
              <a:lnSpc>
                <a:spcPct val="70000"/>
              </a:lnSpc>
              <a:spcBef>
                <a:spcPct val="40000"/>
              </a:spcBef>
              <a:buFont typeface="Wingdings" pitchFamily="2" charset="2"/>
              <a:buNone/>
            </a:pPr>
            <a:r>
              <a:rPr lang="en-US" altLang="zh-CN" sz="1400" dirty="0">
                <a:ea typeface="宋体" pitchFamily="2" charset="-122"/>
              </a:rPr>
              <a:t>int max;		/* maximum length seen so far */</a:t>
            </a:r>
          </a:p>
          <a:p>
            <a:pPr lvl="1">
              <a:lnSpc>
                <a:spcPct val="70000"/>
              </a:lnSpc>
              <a:spcBef>
                <a:spcPct val="40000"/>
              </a:spcBef>
              <a:buFont typeface="Wingdings" pitchFamily="2" charset="2"/>
              <a:buNone/>
            </a:pPr>
            <a:r>
              <a:rPr lang="en-US" altLang="zh-CN" sz="1400" dirty="0">
                <a:ea typeface="宋体" pitchFamily="2" charset="-122"/>
              </a:rPr>
              <a:t>char line[MAXLINE];	/* current input line */</a:t>
            </a:r>
          </a:p>
          <a:p>
            <a:pPr lvl="1">
              <a:lnSpc>
                <a:spcPct val="70000"/>
              </a:lnSpc>
              <a:spcBef>
                <a:spcPct val="40000"/>
              </a:spcBef>
              <a:buFont typeface="Wingdings" pitchFamily="2" charset="2"/>
              <a:buNone/>
            </a:pPr>
            <a:r>
              <a:rPr lang="en-US" altLang="zh-CN" sz="1400" dirty="0">
                <a:ea typeface="宋体" pitchFamily="2" charset="-122"/>
              </a:rPr>
              <a:t>char save[MAXLINE];	/* longest line saved */</a:t>
            </a:r>
          </a:p>
          <a:p>
            <a:pPr lvl="1">
              <a:lnSpc>
                <a:spcPct val="70000"/>
              </a:lnSpc>
              <a:spcBef>
                <a:spcPct val="40000"/>
              </a:spcBef>
              <a:buFont typeface="Wingdings" pitchFamily="2" charset="2"/>
              <a:buNone/>
            </a:pPr>
            <a:r>
              <a:rPr lang="en-US" altLang="zh-CN" sz="1400" dirty="0">
                <a:ea typeface="宋体" pitchFamily="2" charset="-122"/>
              </a:rPr>
              <a:t>max = 0;</a:t>
            </a:r>
          </a:p>
          <a:p>
            <a:pPr lvl="1">
              <a:lnSpc>
                <a:spcPct val="70000"/>
              </a:lnSpc>
              <a:spcBef>
                <a:spcPct val="40000"/>
              </a:spcBef>
              <a:buFont typeface="Wingdings" pitchFamily="2" charset="2"/>
              <a:buNone/>
            </a:pPr>
            <a:r>
              <a:rPr lang="en-US" altLang="zh-CN" sz="1400" dirty="0">
                <a:ea typeface="宋体" pitchFamily="2" charset="-122"/>
              </a:rPr>
              <a:t>while( gets(line)  != NULL ){</a:t>
            </a:r>
          </a:p>
          <a:p>
            <a:pPr lvl="1">
              <a:lnSpc>
                <a:spcPct val="70000"/>
              </a:lnSpc>
              <a:spcBef>
                <a:spcPct val="40000"/>
              </a:spcBef>
              <a:buFont typeface="Wingdings" pitchFamily="2" charset="2"/>
              <a:buNone/>
            </a:pPr>
            <a:r>
              <a:rPr lang="en-US" altLang="zh-CN" sz="1400" dirty="0">
                <a:ea typeface="宋体" pitchFamily="2" charset="-122"/>
              </a:rPr>
              <a:t>          </a:t>
            </a:r>
            <a:r>
              <a:rPr lang="en-US" altLang="zh-CN" sz="1400" dirty="0" err="1">
                <a:ea typeface="宋体" pitchFamily="2" charset="-122"/>
              </a:rPr>
              <a:t>len</a:t>
            </a:r>
            <a:r>
              <a:rPr lang="en-US" altLang="zh-CN" sz="1400" dirty="0">
                <a:ea typeface="宋体" pitchFamily="2" charset="-122"/>
              </a:rPr>
              <a:t> = </a:t>
            </a:r>
            <a:r>
              <a:rPr lang="en-US" altLang="zh-CN" sz="1400" dirty="0" err="1">
                <a:ea typeface="宋体" pitchFamily="2" charset="-122"/>
              </a:rPr>
              <a:t>str_len</a:t>
            </a:r>
            <a:r>
              <a:rPr lang="en-US" altLang="zh-CN" sz="1400" dirty="0">
                <a:ea typeface="宋体" pitchFamily="2" charset="-122"/>
              </a:rPr>
              <a:t>(line);</a:t>
            </a:r>
          </a:p>
          <a:p>
            <a:pPr lvl="2" indent="0">
              <a:lnSpc>
                <a:spcPct val="80000"/>
              </a:lnSpc>
              <a:spcBef>
                <a:spcPct val="40000"/>
              </a:spcBef>
              <a:buNone/>
            </a:pPr>
            <a:r>
              <a:rPr lang="en-US" altLang="zh-CN" sz="1400" dirty="0">
                <a:ea typeface="宋体" pitchFamily="2" charset="-122"/>
              </a:rPr>
              <a:t>if( </a:t>
            </a:r>
            <a:r>
              <a:rPr lang="en-US" altLang="zh-CN" sz="1400" dirty="0" err="1">
                <a:ea typeface="宋体" pitchFamily="2" charset="-122"/>
              </a:rPr>
              <a:t>len</a:t>
            </a:r>
            <a:r>
              <a:rPr lang="en-US" altLang="zh-CN" sz="1400" dirty="0">
                <a:ea typeface="宋体" pitchFamily="2" charset="-122"/>
              </a:rPr>
              <a:t> &gt; max ) {</a:t>
            </a:r>
          </a:p>
          <a:p>
            <a:pPr lvl="3" indent="0">
              <a:lnSpc>
                <a:spcPct val="80000"/>
              </a:lnSpc>
              <a:spcBef>
                <a:spcPct val="40000"/>
              </a:spcBef>
              <a:buNone/>
            </a:pPr>
            <a:r>
              <a:rPr lang="en-US" altLang="zh-CN" sz="1400" dirty="0">
                <a:ea typeface="宋体" pitchFamily="2" charset="-122"/>
              </a:rPr>
              <a:t>max = </a:t>
            </a:r>
            <a:r>
              <a:rPr lang="en-US" altLang="zh-CN" sz="1400" dirty="0" err="1">
                <a:ea typeface="宋体" pitchFamily="2" charset="-122"/>
              </a:rPr>
              <a:t>len</a:t>
            </a:r>
            <a:r>
              <a:rPr lang="en-US" altLang="zh-CN" sz="1400" dirty="0">
                <a:ea typeface="宋体" pitchFamily="2" charset="-122"/>
              </a:rPr>
              <a:t>;</a:t>
            </a:r>
          </a:p>
          <a:p>
            <a:pPr lvl="3" indent="0">
              <a:lnSpc>
                <a:spcPct val="80000"/>
              </a:lnSpc>
              <a:spcBef>
                <a:spcPct val="40000"/>
              </a:spcBef>
              <a:buNone/>
            </a:pPr>
            <a:r>
              <a:rPr lang="en-US" altLang="zh-CN" sz="1400" dirty="0" err="1">
                <a:ea typeface="宋体" pitchFamily="2" charset="-122"/>
              </a:rPr>
              <a:t>str_copy</a:t>
            </a:r>
            <a:r>
              <a:rPr lang="en-US" altLang="zh-CN" sz="1400" dirty="0">
                <a:ea typeface="宋体" pitchFamily="2" charset="-122"/>
              </a:rPr>
              <a:t>(save, line);</a:t>
            </a:r>
          </a:p>
          <a:p>
            <a:pPr lvl="2" indent="0">
              <a:lnSpc>
                <a:spcPct val="80000"/>
              </a:lnSpc>
              <a:spcBef>
                <a:spcPct val="40000"/>
              </a:spcBef>
              <a:buNone/>
            </a:pPr>
            <a:r>
              <a:rPr lang="en-US" altLang="zh-CN" sz="1600" dirty="0">
                <a:ea typeface="宋体" pitchFamily="2" charset="-122"/>
              </a:rPr>
              <a:t>}</a:t>
            </a:r>
            <a:endParaRPr lang="en-US" altLang="zh-CN" sz="1400" dirty="0">
              <a:ea typeface="宋体" pitchFamily="2" charset="-122"/>
            </a:endParaRPr>
          </a:p>
          <a:p>
            <a:pPr lvl="1">
              <a:lnSpc>
                <a:spcPct val="70000"/>
              </a:lnSpc>
              <a:spcBef>
                <a:spcPct val="40000"/>
              </a:spcBef>
              <a:buFont typeface="Wingdings" pitchFamily="2" charset="2"/>
              <a:buNone/>
            </a:pPr>
            <a:r>
              <a:rPr lang="en-US" altLang="zh-CN" sz="1400" dirty="0">
                <a:ea typeface="宋体" pitchFamily="2" charset="-122"/>
              </a:rPr>
              <a:t>}</a:t>
            </a:r>
          </a:p>
          <a:p>
            <a:pPr lvl="1">
              <a:lnSpc>
                <a:spcPct val="70000"/>
              </a:lnSpc>
              <a:spcBef>
                <a:spcPct val="40000"/>
              </a:spcBef>
              <a:buFont typeface="Wingdings" pitchFamily="2" charset="2"/>
              <a:buNone/>
            </a:pPr>
            <a:r>
              <a:rPr lang="en-US" altLang="zh-CN" sz="1400" dirty="0">
                <a:ea typeface="宋体" pitchFamily="2" charset="-122"/>
              </a:rPr>
              <a:t>if( max &gt; 0)</a:t>
            </a:r>
          </a:p>
          <a:p>
            <a:pPr lvl="2" indent="0">
              <a:lnSpc>
                <a:spcPct val="80000"/>
              </a:lnSpc>
              <a:spcBef>
                <a:spcPct val="40000"/>
              </a:spcBef>
              <a:buNone/>
            </a:pPr>
            <a:r>
              <a:rPr lang="en-US" altLang="zh-CN" sz="1400" dirty="0" err="1">
                <a:ea typeface="宋体" pitchFamily="2" charset="-122"/>
              </a:rPr>
              <a:t>printf</a:t>
            </a:r>
            <a:r>
              <a:rPr lang="en-US" altLang="zh-CN" sz="1400" dirty="0">
                <a:ea typeface="宋体" pitchFamily="2" charset="-122"/>
              </a:rPr>
              <a:t>(“%s”, save);</a:t>
            </a:r>
          </a:p>
          <a:p>
            <a:pPr>
              <a:lnSpc>
                <a:spcPct val="70000"/>
              </a:lnSpc>
              <a:spcBef>
                <a:spcPct val="40000"/>
              </a:spcBef>
              <a:buFont typeface="Wingdings" pitchFamily="2" charset="2"/>
              <a:buNone/>
            </a:pPr>
            <a:r>
              <a:rPr lang="en-US" altLang="zh-CN" sz="1400" b="0" dirty="0">
                <a:ea typeface="宋体" pitchFamily="2" charset="-122"/>
              </a:rPr>
              <a:t>         return 0;</a:t>
            </a:r>
          </a:p>
          <a:p>
            <a:pPr>
              <a:lnSpc>
                <a:spcPct val="70000"/>
              </a:lnSpc>
              <a:spcBef>
                <a:spcPct val="40000"/>
              </a:spcBef>
              <a:buFont typeface="Wingdings" pitchFamily="2" charset="2"/>
              <a:buNone/>
            </a:pPr>
            <a:r>
              <a:rPr lang="en-US" altLang="zh-CN" sz="1400" b="0" dirty="0">
                <a:ea typeface="宋体" pitchFamily="2" charset="-122"/>
              </a:rPr>
              <a:t>}</a:t>
            </a:r>
          </a:p>
          <a:p>
            <a:pPr>
              <a:lnSpc>
                <a:spcPct val="70000"/>
              </a:lnSpc>
              <a:buFont typeface="Wingdings" pitchFamily="2" charset="2"/>
              <a:buNone/>
            </a:pPr>
            <a:endParaRPr lang="en-US" altLang="zh-CN" sz="1400" b="0" dirty="0">
              <a:ea typeface="宋体" pitchFamily="2" charset="-122"/>
            </a:endParaRPr>
          </a:p>
        </p:txBody>
      </p:sp>
      <p:sp>
        <p:nvSpPr>
          <p:cNvPr id="36866" name="页脚占位符 4"/>
          <p:cNvSpPr>
            <a:spLocks noGrp="1"/>
          </p:cNvSpPr>
          <p:nvPr>
            <p:ph type="ftr" sz="quarter" idx="4294967295"/>
          </p:nvPr>
        </p:nvSpPr>
        <p:spPr>
          <a:xfrm>
            <a:off x="4038600" y="6356350"/>
            <a:ext cx="4114800" cy="365125"/>
          </a:xfrm>
          <a:noFill/>
        </p:spPr>
        <p:txBody>
          <a:bodyPr/>
          <a:lstStyle/>
          <a:p>
            <a:r>
              <a:rPr lang="en-US" altLang="zh-CN" dirty="0" err="1"/>
              <a:t>构造类型</a:t>
            </a:r>
            <a:r>
              <a:rPr lang="en-US" altLang="zh-CN" dirty="0"/>
              <a:t> – </a:t>
            </a:r>
            <a:r>
              <a:rPr lang="en-US" altLang="zh-CN" dirty="0" err="1"/>
              <a:t>数组和指针</a:t>
            </a:r>
            <a:endParaRPr lang="en-US" altLang="zh-CN" dirty="0"/>
          </a:p>
        </p:txBody>
      </p:sp>
      <p:sp>
        <p:nvSpPr>
          <p:cNvPr id="36867" name="灯片编号占位符 5"/>
          <p:cNvSpPr>
            <a:spLocks noGrp="1"/>
          </p:cNvSpPr>
          <p:nvPr>
            <p:ph type="sldNum" sz="quarter" idx="11"/>
          </p:nvPr>
        </p:nvSpPr>
        <p:spPr>
          <a:xfrm>
            <a:off x="8610600" y="6356350"/>
            <a:ext cx="2743200" cy="365125"/>
          </a:xfrm>
          <a:noFill/>
        </p:spPr>
        <p:txBody>
          <a:bodyPr/>
          <a:lstStyle/>
          <a:p>
            <a:fld id="{9995C2E8-6A2C-4CD0-892D-3A605C5E24F2}" type="slidenum">
              <a:rPr lang="en-US" altLang="zh-CN" smtClean="0"/>
              <a:pPr/>
              <a:t>60</a:t>
            </a:fld>
            <a:endParaRPr lang="en-US" altLang="zh-CN"/>
          </a:p>
        </p:txBody>
      </p:sp>
      <p:sp>
        <p:nvSpPr>
          <p:cNvPr id="138246" name="AutoShape 6"/>
          <p:cNvSpPr>
            <a:spLocks noChangeArrowheads="1"/>
          </p:cNvSpPr>
          <p:nvPr/>
        </p:nvSpPr>
        <p:spPr bwMode="auto">
          <a:xfrm>
            <a:off x="5807968" y="3573016"/>
            <a:ext cx="5040386" cy="2060848"/>
          </a:xfrm>
          <a:prstGeom prst="wedgeEllipseCallout">
            <a:avLst>
              <a:gd name="adj1" fmla="val -62256"/>
              <a:gd name="adj2" fmla="val -42679"/>
            </a:avLst>
          </a:prstGeom>
          <a:solidFill>
            <a:srgbClr val="0033CC"/>
          </a:solidFill>
          <a:ln w="9525">
            <a:noFill/>
            <a:miter lim="800000"/>
            <a:headEnd/>
            <a:tailEnd/>
          </a:ln>
        </p:spPr>
        <p:txBody>
          <a:bodyPr/>
          <a:lstStyle/>
          <a:p>
            <a:pPr algn="ctr"/>
            <a:r>
              <a:rPr lang="en-US" altLang="zh-CN" dirty="0">
                <a:solidFill>
                  <a:schemeClr val="bg1"/>
                </a:solidFill>
              </a:rPr>
              <a:t>char* gets(char s[ ])</a:t>
            </a:r>
            <a:r>
              <a:rPr lang="zh-CN" altLang="en-US" dirty="0">
                <a:solidFill>
                  <a:schemeClr val="bg1"/>
                </a:solidFill>
              </a:rPr>
              <a:t>从标准输入中读入一行到数组</a:t>
            </a:r>
            <a:r>
              <a:rPr lang="en-US" altLang="zh-CN" dirty="0">
                <a:solidFill>
                  <a:schemeClr val="bg1"/>
                </a:solidFill>
              </a:rPr>
              <a:t>s</a:t>
            </a:r>
            <a:r>
              <a:rPr lang="zh-CN" altLang="en-US" dirty="0">
                <a:solidFill>
                  <a:schemeClr val="bg1"/>
                </a:solidFill>
              </a:rPr>
              <a:t>中，但换行符不读入，数组以’</a:t>
            </a:r>
            <a:r>
              <a:rPr lang="en-US" altLang="zh-CN" dirty="0">
                <a:solidFill>
                  <a:schemeClr val="bg1"/>
                </a:solidFill>
              </a:rPr>
              <a:t>\0’</a:t>
            </a:r>
            <a:r>
              <a:rPr lang="zh-CN" altLang="en-US" dirty="0">
                <a:solidFill>
                  <a:schemeClr val="bg1"/>
                </a:solidFill>
              </a:rPr>
              <a:t>结束。若输入结束或发生错误，则返回</a:t>
            </a:r>
            <a:r>
              <a:rPr lang="en-US" altLang="zh-CN" dirty="0">
                <a:solidFill>
                  <a:schemeClr val="bg1"/>
                </a:solidFill>
              </a:rPr>
              <a:t>NULL</a:t>
            </a:r>
          </a:p>
          <a:p>
            <a:pPr algn="ctr"/>
            <a:endParaRPr lang="en-US" altLang="zh-CN"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6"/>
                                        </p:tgtEl>
                                        <p:attrNameLst>
                                          <p:attrName>style.visibility</p:attrName>
                                        </p:attrNameLst>
                                      </p:cBhvr>
                                      <p:to>
                                        <p:strVal val="visible"/>
                                      </p:to>
                                    </p:set>
                                    <p:animEffect transition="in" filter="dissolve">
                                      <p:cBhvr>
                                        <p:cTn id="7"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：常见问题分析</a:t>
            </a:r>
          </a:p>
        </p:txBody>
      </p:sp>
      <p:sp>
        <p:nvSpPr>
          <p:cNvPr id="139267" name="Rectangle 3"/>
          <p:cNvSpPr>
            <a:spLocks noGrp="1" noChangeArrowheads="1"/>
          </p:cNvSpPr>
          <p:nvPr>
            <p:ph idx="1"/>
          </p:nvPr>
        </p:nvSpPr>
        <p:spPr>
          <a:xfrm>
            <a:off x="1127448" y="1126569"/>
            <a:ext cx="7105650" cy="3384375"/>
          </a:xfrm>
        </p:spPr>
        <p:txBody>
          <a:bodyPr/>
          <a:lstStyle/>
          <a:p>
            <a:pPr>
              <a:lnSpc>
                <a:spcPct val="80000"/>
              </a:lnSpc>
            </a:pPr>
            <a:r>
              <a:rPr lang="zh-CN" altLang="en-US" sz="2000" dirty="0">
                <a:ea typeface="宋体" pitchFamily="2" charset="-122"/>
              </a:rPr>
              <a:t>一个错误的</a:t>
            </a:r>
            <a:r>
              <a:rPr lang="en-US" altLang="zh-CN" sz="2000" dirty="0" err="1">
                <a:ea typeface="宋体" pitchFamily="2" charset="-122"/>
              </a:rPr>
              <a:t>str_copy</a:t>
            </a:r>
            <a:r>
              <a:rPr lang="zh-CN" altLang="en-US" sz="2000" dirty="0">
                <a:ea typeface="宋体" pitchFamily="2" charset="-122"/>
              </a:rPr>
              <a:t>函数实现案例：</a:t>
            </a:r>
            <a:endParaRPr lang="zh-CN" altLang="en-US" dirty="0">
              <a:ea typeface="宋体" pitchFamily="2" charset="-122"/>
            </a:endParaRPr>
          </a:p>
          <a:p>
            <a:pPr lvl="1">
              <a:lnSpc>
                <a:spcPct val="100000"/>
              </a:lnSpc>
              <a:buNone/>
            </a:pPr>
            <a:r>
              <a:rPr lang="en-US" altLang="zh-CN" sz="2000" dirty="0">
                <a:ea typeface="宋体" pitchFamily="2" charset="-122"/>
              </a:rPr>
              <a:t>void </a:t>
            </a:r>
            <a:r>
              <a:rPr lang="en-US" altLang="zh-CN" sz="2000" dirty="0" err="1">
                <a:ea typeface="宋体" pitchFamily="2" charset="-122"/>
              </a:rPr>
              <a:t>str_copy</a:t>
            </a:r>
            <a:r>
              <a:rPr lang="en-US" altLang="zh-CN" sz="2000" dirty="0">
                <a:ea typeface="宋体" pitchFamily="2" charset="-122"/>
              </a:rPr>
              <a:t>(char s[], char t[])</a:t>
            </a:r>
          </a:p>
          <a:p>
            <a:pPr lvl="1">
              <a:lnSpc>
                <a:spcPct val="100000"/>
              </a:lnSpc>
              <a:buNone/>
            </a:pPr>
            <a:r>
              <a:rPr lang="en-US" altLang="zh-CN" sz="2000" dirty="0">
                <a:ea typeface="宋体" pitchFamily="2" charset="-122"/>
              </a:rPr>
              <a:t>{</a:t>
            </a:r>
          </a:p>
          <a:p>
            <a:pPr lvl="1">
              <a:lnSpc>
                <a:spcPct val="100000"/>
              </a:lnSpc>
              <a:buNone/>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i</a:t>
            </a:r>
            <a:r>
              <a:rPr lang="en-US" altLang="zh-CN" sz="2000" dirty="0">
                <a:ea typeface="宋体" pitchFamily="2" charset="-122"/>
              </a:rPr>
              <a:t> = 0;</a:t>
            </a:r>
          </a:p>
          <a:p>
            <a:pPr lvl="1">
              <a:lnSpc>
                <a:spcPct val="100000"/>
              </a:lnSpc>
              <a:buNone/>
            </a:pPr>
            <a:r>
              <a:rPr lang="en-US" altLang="zh-CN" sz="2000" dirty="0">
                <a:ea typeface="宋体" pitchFamily="2" charset="-122"/>
              </a:rPr>
              <a:t>    while(t[</a:t>
            </a:r>
            <a:r>
              <a:rPr lang="en-US" altLang="zh-CN" sz="2000" dirty="0" err="1">
                <a:ea typeface="宋体" pitchFamily="2" charset="-122"/>
              </a:rPr>
              <a:t>i</a:t>
            </a:r>
            <a:r>
              <a:rPr lang="en-US" altLang="zh-CN" sz="2000" dirty="0">
                <a:ea typeface="宋体" pitchFamily="2" charset="-122"/>
              </a:rPr>
              <a:t>] != ‘\0’){</a:t>
            </a:r>
          </a:p>
          <a:p>
            <a:pPr lvl="1">
              <a:lnSpc>
                <a:spcPct val="100000"/>
              </a:lnSpc>
              <a:buNone/>
            </a:pPr>
            <a:r>
              <a:rPr lang="en-US" altLang="zh-CN" sz="2000" dirty="0">
                <a:ea typeface="宋体" pitchFamily="2" charset="-122"/>
              </a:rPr>
              <a:t>       s[</a:t>
            </a:r>
            <a:r>
              <a:rPr lang="en-US" altLang="zh-CN" sz="2000" dirty="0" err="1">
                <a:ea typeface="宋体" pitchFamily="2" charset="-122"/>
              </a:rPr>
              <a:t>i</a:t>
            </a:r>
            <a:r>
              <a:rPr lang="en-US" altLang="zh-CN" sz="2000" dirty="0">
                <a:ea typeface="宋体" pitchFamily="2" charset="-122"/>
              </a:rPr>
              <a:t>] = t[</a:t>
            </a:r>
            <a:r>
              <a:rPr lang="en-US" altLang="zh-CN" sz="2000" dirty="0" err="1">
                <a:ea typeface="宋体" pitchFamily="2" charset="-122"/>
              </a:rPr>
              <a:t>i</a:t>
            </a:r>
            <a:r>
              <a:rPr lang="en-US" altLang="zh-CN" sz="2000" dirty="0">
                <a:ea typeface="宋体" pitchFamily="2" charset="-122"/>
              </a:rPr>
              <a:t>];</a:t>
            </a:r>
          </a:p>
          <a:p>
            <a:pPr lvl="1">
              <a:lnSpc>
                <a:spcPct val="100000"/>
              </a:lnSpc>
              <a:buNone/>
            </a:pPr>
            <a:r>
              <a:rPr lang="en-US" altLang="zh-CN" sz="2000" dirty="0">
                <a:ea typeface="宋体" pitchFamily="2" charset="-122"/>
              </a:rPr>
              <a:t>       </a:t>
            </a:r>
            <a:r>
              <a:rPr lang="en-US" altLang="zh-CN" sz="2000" dirty="0" err="1">
                <a:ea typeface="宋体" pitchFamily="2" charset="-122"/>
              </a:rPr>
              <a:t>i</a:t>
            </a:r>
            <a:r>
              <a:rPr lang="en-US" altLang="zh-CN" sz="2000" dirty="0">
                <a:ea typeface="宋体" pitchFamily="2" charset="-122"/>
              </a:rPr>
              <a:t>++;</a:t>
            </a:r>
          </a:p>
          <a:p>
            <a:pPr lvl="1">
              <a:lnSpc>
                <a:spcPct val="100000"/>
              </a:lnSpc>
              <a:buNone/>
            </a:pPr>
            <a:r>
              <a:rPr lang="en-US" altLang="zh-CN" sz="2000" dirty="0">
                <a:ea typeface="宋体" pitchFamily="2" charset="-122"/>
              </a:rPr>
              <a:t>    }</a:t>
            </a:r>
          </a:p>
          <a:p>
            <a:pPr lvl="1">
              <a:lnSpc>
                <a:spcPct val="100000"/>
              </a:lnSpc>
              <a:buNone/>
            </a:pPr>
            <a:r>
              <a:rPr lang="en-US" altLang="zh-CN" sz="2000" dirty="0">
                <a:ea typeface="宋体" pitchFamily="2" charset="-122"/>
              </a:rPr>
              <a:t> }</a:t>
            </a:r>
            <a:endParaRPr lang="en-US" altLang="zh-CN" dirty="0">
              <a:ea typeface="宋体" pitchFamily="2" charset="-122"/>
            </a:endParaRPr>
          </a:p>
          <a:p>
            <a:pPr lvl="1">
              <a:lnSpc>
                <a:spcPct val="80000"/>
              </a:lnSpc>
              <a:buFont typeface="Wingdings" pitchFamily="2" charset="2"/>
              <a:buNone/>
            </a:pPr>
            <a:endParaRPr lang="en-US" altLang="zh-CN" dirty="0">
              <a:ea typeface="宋体" pitchFamily="2" charset="-122"/>
            </a:endParaRPr>
          </a:p>
        </p:txBody>
      </p:sp>
      <p:sp>
        <p:nvSpPr>
          <p:cNvPr id="37890" name="页脚占位符 3"/>
          <p:cNvSpPr>
            <a:spLocks noGrp="1"/>
          </p:cNvSpPr>
          <p:nvPr>
            <p:ph type="ftr" sz="quarter" idx="11"/>
          </p:nvPr>
        </p:nvSpPr>
        <p:spPr>
          <a:noFill/>
        </p:spPr>
        <p:txBody>
          <a:bodyPr/>
          <a:lstStyle/>
          <a:p>
            <a:r>
              <a:rPr lang="en-US" altLang="zh-CN"/>
              <a:t>构造类型 – 数组和指针</a:t>
            </a:r>
          </a:p>
        </p:txBody>
      </p:sp>
      <p:sp>
        <p:nvSpPr>
          <p:cNvPr id="37891" name="灯片编号占位符 4"/>
          <p:cNvSpPr>
            <a:spLocks noGrp="1"/>
          </p:cNvSpPr>
          <p:nvPr>
            <p:ph type="sldNum" sz="quarter" idx="12"/>
          </p:nvPr>
        </p:nvSpPr>
        <p:spPr>
          <a:noFill/>
        </p:spPr>
        <p:txBody>
          <a:bodyPr/>
          <a:lstStyle/>
          <a:p>
            <a:fld id="{3AEE2EA1-2280-433D-9BA4-FB369F3B48CC}" type="slidenum">
              <a:rPr lang="en-US" altLang="zh-CN" smtClean="0"/>
              <a:pPr/>
              <a:t>61</a:t>
            </a:fld>
            <a:endParaRPr lang="en-US" altLang="zh-CN"/>
          </a:p>
        </p:txBody>
      </p:sp>
      <p:sp>
        <p:nvSpPr>
          <p:cNvPr id="139268" name="Text Box 4"/>
          <p:cNvSpPr txBox="1">
            <a:spLocks noChangeArrowheads="1"/>
          </p:cNvSpPr>
          <p:nvPr/>
        </p:nvSpPr>
        <p:spPr bwMode="auto">
          <a:xfrm>
            <a:off x="6384032" y="2276872"/>
            <a:ext cx="3979863" cy="701675"/>
          </a:xfrm>
          <a:prstGeom prst="rect">
            <a:avLst/>
          </a:prstGeom>
          <a:noFill/>
          <a:ln w="9525">
            <a:noFill/>
            <a:miter lim="800000"/>
            <a:headEnd/>
            <a:tailEnd/>
          </a:ln>
        </p:spPr>
        <p:txBody>
          <a:bodyPr>
            <a:spAutoFit/>
          </a:bodyPr>
          <a:lstStyle/>
          <a:p>
            <a:r>
              <a:rPr lang="zh-CN" altLang="en-US" dirty="0">
                <a:solidFill>
                  <a:schemeClr val="accent2"/>
                </a:solidFill>
                <a:latin typeface="楷体" pitchFamily="49" charset="-122"/>
                <a:ea typeface="楷体" pitchFamily="49" charset="-122"/>
              </a:rPr>
              <a:t>错误原因：字符串结束符</a:t>
            </a:r>
            <a:r>
              <a:rPr lang="en-US" altLang="zh-CN" dirty="0">
                <a:solidFill>
                  <a:schemeClr val="accent2"/>
                </a:solidFill>
                <a:latin typeface="楷体" pitchFamily="49" charset="-122"/>
                <a:ea typeface="楷体" pitchFamily="49" charset="-122"/>
              </a:rPr>
              <a:t>(‘\0’)</a:t>
            </a:r>
            <a:r>
              <a:rPr lang="zh-CN" altLang="en-US" dirty="0">
                <a:solidFill>
                  <a:schemeClr val="accent2"/>
                </a:solidFill>
                <a:latin typeface="楷体" pitchFamily="49" charset="-122"/>
                <a:ea typeface="楷体" pitchFamily="49" charset="-122"/>
              </a:rPr>
              <a:t>没有拷贝到字符串</a:t>
            </a:r>
            <a:r>
              <a:rPr lang="en-US" altLang="zh-CN" dirty="0">
                <a:solidFill>
                  <a:schemeClr val="accent2"/>
                </a:solidFill>
                <a:latin typeface="楷体" pitchFamily="49" charset="-122"/>
                <a:ea typeface="楷体" pitchFamily="49" charset="-122"/>
              </a:rPr>
              <a:t>s</a:t>
            </a:r>
            <a:r>
              <a:rPr lang="zh-CN" altLang="en-US" dirty="0">
                <a:solidFill>
                  <a:schemeClr val="accent2"/>
                </a:solidFill>
                <a:latin typeface="楷体" pitchFamily="49" charset="-122"/>
                <a:ea typeface="楷体" pitchFamily="49" charset="-122"/>
              </a:rPr>
              <a:t>中。</a:t>
            </a:r>
          </a:p>
        </p:txBody>
      </p:sp>
      <p:sp>
        <p:nvSpPr>
          <p:cNvPr id="7" name="Rectangle 3"/>
          <p:cNvSpPr txBox="1">
            <a:spLocks noChangeArrowheads="1"/>
          </p:cNvSpPr>
          <p:nvPr/>
        </p:nvSpPr>
        <p:spPr bwMode="auto">
          <a:xfrm>
            <a:off x="1133428" y="4581128"/>
            <a:ext cx="7105650" cy="2492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9400" indent="-279400">
              <a:lnSpc>
                <a:spcPct val="80000"/>
              </a:lnSpc>
              <a:spcBef>
                <a:spcPct val="60000"/>
              </a:spcBef>
              <a:buClr>
                <a:srgbClr val="D60093"/>
              </a:buClr>
              <a:buSzPct val="70000"/>
              <a:buFont typeface="Wingdings" pitchFamily="2" charset="2"/>
              <a:buChar char="n"/>
              <a:defRPr/>
            </a:pPr>
            <a:r>
              <a:rPr lang="zh-CN" altLang="en-US" kern="0" dirty="0">
                <a:latin typeface="+mn-lt"/>
              </a:rPr>
              <a:t>一个错误的</a:t>
            </a:r>
            <a:r>
              <a:rPr lang="en-US" altLang="zh-CN" kern="0" dirty="0" err="1">
                <a:latin typeface="+mn-lt"/>
              </a:rPr>
              <a:t>str_len</a:t>
            </a:r>
            <a:r>
              <a:rPr lang="zh-CN" altLang="en-US" kern="0" dirty="0">
                <a:latin typeface="+mn-lt"/>
              </a:rPr>
              <a:t>函数实现案例：</a:t>
            </a:r>
            <a:endParaRPr lang="zh-CN" altLang="en-US" sz="2400" kern="0" dirty="0">
              <a:latin typeface="+mn-lt"/>
            </a:endParaRPr>
          </a:p>
          <a:p>
            <a:pPr marL="690563" lvl="1" indent="-296863">
              <a:lnSpc>
                <a:spcPts val="1200"/>
              </a:lnSpc>
              <a:spcBef>
                <a:spcPct val="60000"/>
              </a:spcBef>
              <a:buClr>
                <a:srgbClr val="D60093"/>
              </a:buClr>
              <a:buSzPct val="65000"/>
            </a:pPr>
            <a:r>
              <a:rPr lang="en-US" altLang="zh-CN" b="0" dirty="0" err="1">
                <a:latin typeface="楷体" pitchFamily="49" charset="-122"/>
              </a:rPr>
              <a:t>int</a:t>
            </a:r>
            <a:r>
              <a:rPr lang="en-US" altLang="zh-CN" b="0" dirty="0">
                <a:latin typeface="楷体" pitchFamily="49" charset="-122"/>
              </a:rPr>
              <a:t> </a:t>
            </a:r>
            <a:r>
              <a:rPr lang="en-US" altLang="zh-CN" b="0" dirty="0" err="1">
                <a:latin typeface="楷体" pitchFamily="49" charset="-122"/>
              </a:rPr>
              <a:t>str_len</a:t>
            </a:r>
            <a:r>
              <a:rPr lang="en-US" altLang="zh-CN" b="0" dirty="0">
                <a:latin typeface="楷体" pitchFamily="49" charset="-122"/>
              </a:rPr>
              <a:t>(char s[ ])</a:t>
            </a:r>
          </a:p>
          <a:p>
            <a:pPr marL="690563" lvl="1" indent="-296863">
              <a:lnSpc>
                <a:spcPts val="1200"/>
              </a:lnSpc>
              <a:spcBef>
                <a:spcPct val="60000"/>
              </a:spcBef>
              <a:buClr>
                <a:srgbClr val="D60093"/>
              </a:buClr>
              <a:buSzPct val="65000"/>
            </a:pPr>
            <a:r>
              <a:rPr lang="en-US" altLang="zh-CN" b="0" dirty="0">
                <a:latin typeface="楷体" pitchFamily="49" charset="-122"/>
              </a:rPr>
              <a:t>{</a:t>
            </a:r>
          </a:p>
          <a:p>
            <a:pPr marL="690563" lvl="1" indent="-296863">
              <a:lnSpc>
                <a:spcPts val="1200"/>
              </a:lnSpc>
              <a:spcBef>
                <a:spcPct val="60000"/>
              </a:spcBef>
              <a:buClr>
                <a:srgbClr val="D60093"/>
              </a:buClr>
              <a:buSzPct val="65000"/>
            </a:pPr>
            <a:r>
              <a:rPr lang="en-US" altLang="zh-CN" b="0" dirty="0">
                <a:latin typeface="楷体" pitchFamily="49" charset="-122"/>
              </a:rPr>
              <a:t>    </a:t>
            </a:r>
            <a:r>
              <a:rPr lang="en-US" altLang="zh-CN" b="0" dirty="0" err="1">
                <a:latin typeface="楷体" pitchFamily="49" charset="-122"/>
              </a:rPr>
              <a:t>int</a:t>
            </a:r>
            <a:r>
              <a:rPr lang="en-US" altLang="zh-CN" b="0" dirty="0">
                <a:latin typeface="楷体" pitchFamily="49" charset="-122"/>
              </a:rPr>
              <a:t> </a:t>
            </a:r>
            <a:r>
              <a:rPr lang="en-US" altLang="zh-CN" b="0" dirty="0" err="1">
                <a:latin typeface="楷体" pitchFamily="49" charset="-122"/>
              </a:rPr>
              <a:t>i</a:t>
            </a:r>
            <a:r>
              <a:rPr lang="en-US" altLang="zh-CN" b="0" dirty="0">
                <a:latin typeface="楷体" pitchFamily="49" charset="-122"/>
              </a:rPr>
              <a:t> = 0;</a:t>
            </a:r>
          </a:p>
          <a:p>
            <a:pPr marL="690563" lvl="1" indent="-296863">
              <a:lnSpc>
                <a:spcPts val="1200"/>
              </a:lnSpc>
              <a:spcBef>
                <a:spcPct val="60000"/>
              </a:spcBef>
              <a:buClr>
                <a:srgbClr val="D60093"/>
              </a:buClr>
              <a:buSzPct val="65000"/>
            </a:pPr>
            <a:r>
              <a:rPr lang="en-US" altLang="zh-CN" b="0" dirty="0">
                <a:latin typeface="楷体" pitchFamily="49" charset="-122"/>
              </a:rPr>
              <a:t>    while(s[</a:t>
            </a:r>
            <a:r>
              <a:rPr lang="en-US" altLang="zh-CN" b="0" dirty="0" err="1">
                <a:latin typeface="楷体" pitchFamily="49" charset="-122"/>
              </a:rPr>
              <a:t>i</a:t>
            </a:r>
            <a:r>
              <a:rPr lang="en-US" altLang="zh-CN" b="0" dirty="0">
                <a:latin typeface="楷体" pitchFamily="49" charset="-122"/>
              </a:rPr>
              <a:t>++] != ‘\0’);</a:t>
            </a:r>
          </a:p>
          <a:p>
            <a:pPr marL="690563" lvl="1" indent="-296863">
              <a:lnSpc>
                <a:spcPts val="1200"/>
              </a:lnSpc>
              <a:spcBef>
                <a:spcPct val="60000"/>
              </a:spcBef>
              <a:buClr>
                <a:srgbClr val="D60093"/>
              </a:buClr>
              <a:buSzPct val="65000"/>
            </a:pPr>
            <a:r>
              <a:rPr lang="en-US" altLang="zh-CN" b="0" dirty="0">
                <a:latin typeface="楷体" pitchFamily="49" charset="-122"/>
              </a:rPr>
              <a:t>    return </a:t>
            </a:r>
            <a:r>
              <a:rPr lang="en-US" altLang="zh-CN" b="0" dirty="0" err="1">
                <a:latin typeface="楷体" pitchFamily="49" charset="-122"/>
              </a:rPr>
              <a:t>i</a:t>
            </a:r>
            <a:r>
              <a:rPr lang="en-US" altLang="zh-CN" b="0" dirty="0">
                <a:latin typeface="楷体" pitchFamily="49" charset="-122"/>
              </a:rPr>
              <a:t>;</a:t>
            </a:r>
          </a:p>
          <a:p>
            <a:pPr marL="690563" lvl="1" indent="-296863">
              <a:lnSpc>
                <a:spcPts val="1200"/>
              </a:lnSpc>
              <a:spcBef>
                <a:spcPct val="60000"/>
              </a:spcBef>
              <a:buClr>
                <a:srgbClr val="D60093"/>
              </a:buClr>
              <a:buSzPct val="65000"/>
            </a:pPr>
            <a:r>
              <a:rPr lang="en-US" altLang="zh-CN" b="0" dirty="0">
                <a:latin typeface="楷体" pitchFamily="49" charset="-122"/>
              </a:rPr>
              <a:t>}</a:t>
            </a:r>
          </a:p>
        </p:txBody>
      </p:sp>
      <p:sp>
        <p:nvSpPr>
          <p:cNvPr id="8" name="Text Box 4"/>
          <p:cNvSpPr txBox="1">
            <a:spLocks noChangeArrowheads="1"/>
          </p:cNvSpPr>
          <p:nvPr/>
        </p:nvSpPr>
        <p:spPr bwMode="auto">
          <a:xfrm>
            <a:off x="6384032" y="4843545"/>
            <a:ext cx="3979863" cy="707886"/>
          </a:xfrm>
          <a:prstGeom prst="rect">
            <a:avLst/>
          </a:prstGeom>
          <a:noFill/>
          <a:ln w="9525">
            <a:noFill/>
            <a:miter lim="800000"/>
            <a:headEnd/>
            <a:tailEnd/>
          </a:ln>
        </p:spPr>
        <p:txBody>
          <a:bodyPr>
            <a:spAutoFit/>
          </a:bodyPr>
          <a:lstStyle/>
          <a:p>
            <a:r>
              <a:rPr lang="zh-CN" altLang="en-US" dirty="0">
                <a:solidFill>
                  <a:schemeClr val="accent2"/>
                </a:solidFill>
                <a:latin typeface="楷体" pitchFamily="49" charset="-122"/>
                <a:ea typeface="楷体" pitchFamily="49" charset="-122"/>
              </a:rPr>
              <a:t>错误原因：字符串长度多算了一个。</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animEffect transition="in" filter="blinds(horizontal)">
                                      <p:cBhvr>
                                        <p:cTn id="7" dur="500"/>
                                        <p:tgtEl>
                                          <p:spTgt spid="1392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267">
                                            <p:txEl>
                                              <p:pRg st="2" end="2"/>
                                            </p:txEl>
                                          </p:spTgt>
                                        </p:tgtEl>
                                        <p:attrNameLst>
                                          <p:attrName>style.visibility</p:attrName>
                                        </p:attrNameLst>
                                      </p:cBhvr>
                                      <p:to>
                                        <p:strVal val="visible"/>
                                      </p:to>
                                    </p:set>
                                    <p:animEffect transition="in" filter="blinds(horizontal)">
                                      <p:cBhvr>
                                        <p:cTn id="10" dur="500"/>
                                        <p:tgtEl>
                                          <p:spTgt spid="1392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9267">
                                            <p:txEl>
                                              <p:pRg st="3" end="3"/>
                                            </p:txEl>
                                          </p:spTgt>
                                        </p:tgtEl>
                                        <p:attrNameLst>
                                          <p:attrName>style.visibility</p:attrName>
                                        </p:attrNameLst>
                                      </p:cBhvr>
                                      <p:to>
                                        <p:strVal val="visible"/>
                                      </p:to>
                                    </p:set>
                                    <p:animEffect transition="in" filter="blinds(horizontal)">
                                      <p:cBhvr>
                                        <p:cTn id="13" dur="500"/>
                                        <p:tgtEl>
                                          <p:spTgt spid="1392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9267">
                                            <p:txEl>
                                              <p:pRg st="4" end="4"/>
                                            </p:txEl>
                                          </p:spTgt>
                                        </p:tgtEl>
                                        <p:attrNameLst>
                                          <p:attrName>style.visibility</p:attrName>
                                        </p:attrNameLst>
                                      </p:cBhvr>
                                      <p:to>
                                        <p:strVal val="visible"/>
                                      </p:to>
                                    </p:set>
                                    <p:animEffect transition="in" filter="blinds(horizontal)">
                                      <p:cBhvr>
                                        <p:cTn id="16" dur="500"/>
                                        <p:tgtEl>
                                          <p:spTgt spid="13926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9267">
                                            <p:txEl>
                                              <p:pRg st="5" end="5"/>
                                            </p:txEl>
                                          </p:spTgt>
                                        </p:tgtEl>
                                        <p:attrNameLst>
                                          <p:attrName>style.visibility</p:attrName>
                                        </p:attrNameLst>
                                      </p:cBhvr>
                                      <p:to>
                                        <p:strVal val="visible"/>
                                      </p:to>
                                    </p:set>
                                    <p:animEffect transition="in" filter="blinds(horizontal)">
                                      <p:cBhvr>
                                        <p:cTn id="19" dur="500"/>
                                        <p:tgtEl>
                                          <p:spTgt spid="13926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9267">
                                            <p:txEl>
                                              <p:pRg st="6" end="6"/>
                                            </p:txEl>
                                          </p:spTgt>
                                        </p:tgtEl>
                                        <p:attrNameLst>
                                          <p:attrName>style.visibility</p:attrName>
                                        </p:attrNameLst>
                                      </p:cBhvr>
                                      <p:to>
                                        <p:strVal val="visible"/>
                                      </p:to>
                                    </p:set>
                                    <p:animEffect transition="in" filter="blinds(horizontal)">
                                      <p:cBhvr>
                                        <p:cTn id="22" dur="500"/>
                                        <p:tgtEl>
                                          <p:spTgt spid="13926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9267">
                                            <p:txEl>
                                              <p:pRg st="7" end="7"/>
                                            </p:txEl>
                                          </p:spTgt>
                                        </p:tgtEl>
                                        <p:attrNameLst>
                                          <p:attrName>style.visibility</p:attrName>
                                        </p:attrNameLst>
                                      </p:cBhvr>
                                      <p:to>
                                        <p:strVal val="visible"/>
                                      </p:to>
                                    </p:set>
                                    <p:animEffect transition="in" filter="blinds(horizontal)">
                                      <p:cBhvr>
                                        <p:cTn id="25" dur="500"/>
                                        <p:tgtEl>
                                          <p:spTgt spid="139267">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9267">
                                            <p:txEl>
                                              <p:pRg st="8" end="8"/>
                                            </p:txEl>
                                          </p:spTgt>
                                        </p:tgtEl>
                                        <p:attrNameLst>
                                          <p:attrName>style.visibility</p:attrName>
                                        </p:attrNameLst>
                                      </p:cBhvr>
                                      <p:to>
                                        <p:strVal val="visible"/>
                                      </p:to>
                                    </p:set>
                                    <p:animEffect transition="in" filter="blinds(horizontal)">
                                      <p:cBhvr>
                                        <p:cTn id="28" dur="500"/>
                                        <p:tgtEl>
                                          <p:spTgt spid="139267">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9268"/>
                                        </p:tgtEl>
                                        <p:attrNameLst>
                                          <p:attrName>style.visibility</p:attrName>
                                        </p:attrNameLst>
                                      </p:cBhvr>
                                      <p:to>
                                        <p:strVal val="visible"/>
                                      </p:to>
                                    </p:set>
                                    <p:anim calcmode="lin" valueType="num">
                                      <p:cBhvr additive="base">
                                        <p:cTn id="33" dur="1000" fill="hold"/>
                                        <p:tgtEl>
                                          <p:spTgt spid="139268"/>
                                        </p:tgtEl>
                                        <p:attrNameLst>
                                          <p:attrName>ppt_x</p:attrName>
                                        </p:attrNameLst>
                                      </p:cBhvr>
                                      <p:tavLst>
                                        <p:tav tm="0">
                                          <p:val>
                                            <p:strVal val="#ppt_x"/>
                                          </p:val>
                                        </p:tav>
                                        <p:tav tm="100000">
                                          <p:val>
                                            <p:strVal val="#ppt_x"/>
                                          </p:val>
                                        </p:tav>
                                      </p:tavLst>
                                    </p:anim>
                                    <p:anim calcmode="lin" valueType="num">
                                      <p:cBhvr additive="base">
                                        <p:cTn id="34" dur="1000" fill="hold"/>
                                        <p:tgtEl>
                                          <p:spTgt spid="13926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blinds(horizontal)">
                                      <p:cBhvr>
                                        <p:cTn id="39" dur="500"/>
                                        <p:tgtEl>
                                          <p:spTgt spid="7">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blinds(horizontal)">
                                      <p:cBhvr>
                                        <p:cTn id="42" dur="500"/>
                                        <p:tgtEl>
                                          <p:spTgt spid="7">
                                            <p:txEl>
                                              <p:pRg st="2" end="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animEffect transition="in" filter="blinds(horizontal)">
                                      <p:cBhvr>
                                        <p:cTn id="45" dur="500"/>
                                        <p:tgtEl>
                                          <p:spTgt spid="7">
                                            <p:txEl>
                                              <p:pRg st="3" end="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blinds(horizontal)">
                                      <p:cBhvr>
                                        <p:cTn id="48" dur="500"/>
                                        <p:tgtEl>
                                          <p:spTgt spid="7">
                                            <p:txEl>
                                              <p:pRg st="4" end="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blinds(horizontal)">
                                      <p:cBhvr>
                                        <p:cTn id="51" dur="500"/>
                                        <p:tgtEl>
                                          <p:spTgt spid="7">
                                            <p:txEl>
                                              <p:pRg st="5" end="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blinds(horizontal)">
                                      <p:cBhvr>
                                        <p:cTn id="54" dur="500"/>
                                        <p:tgtEl>
                                          <p:spTgt spid="7">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1000" fill="hold"/>
                                        <p:tgtEl>
                                          <p:spTgt spid="8"/>
                                        </p:tgtEl>
                                        <p:attrNameLst>
                                          <p:attrName>ppt_x</p:attrName>
                                        </p:attrNameLst>
                                      </p:cBhvr>
                                      <p:tavLst>
                                        <p:tav tm="0">
                                          <p:val>
                                            <p:strVal val="#ppt_x"/>
                                          </p:val>
                                        </p:tav>
                                        <p:tav tm="100000">
                                          <p:val>
                                            <p:strVal val="#ppt_x"/>
                                          </p:val>
                                        </p:tav>
                                      </p:tavLst>
                                    </p:anim>
                                    <p:anim calcmode="lin" valueType="num">
                                      <p:cBhvr additive="base">
                                        <p:cTn id="60"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zh-CN" altLang="en-US">
                <a:ea typeface="宋体" pitchFamily="2" charset="-122"/>
              </a:rPr>
              <a:t>常用标准字符串库函数</a:t>
            </a:r>
          </a:p>
        </p:txBody>
      </p:sp>
      <p:sp>
        <p:nvSpPr>
          <p:cNvPr id="38917" name="Rectangle 3"/>
          <p:cNvSpPr>
            <a:spLocks noGrp="1" noChangeArrowheads="1"/>
          </p:cNvSpPr>
          <p:nvPr>
            <p:ph idx="1"/>
          </p:nvPr>
        </p:nvSpPr>
        <p:spPr>
          <a:xfrm>
            <a:off x="983432" y="1447801"/>
            <a:ext cx="10009112" cy="4556125"/>
          </a:xfrm>
        </p:spPr>
        <p:txBody>
          <a:bodyPr/>
          <a:lstStyle/>
          <a:p>
            <a:r>
              <a:rPr lang="en-US" altLang="zh-CN" dirty="0">
                <a:ea typeface="宋体" pitchFamily="2" charset="-122"/>
              </a:rPr>
              <a:t>#include &lt;</a:t>
            </a:r>
            <a:r>
              <a:rPr lang="en-US" altLang="zh-CN" dirty="0" err="1">
                <a:ea typeface="宋体" pitchFamily="2" charset="-122"/>
              </a:rPr>
              <a:t>string.h</a:t>
            </a:r>
            <a:r>
              <a:rPr lang="en-US" altLang="zh-CN" dirty="0">
                <a:ea typeface="宋体" pitchFamily="2" charset="-122"/>
              </a:rPr>
              <a:t>&gt;</a:t>
            </a:r>
          </a:p>
          <a:p>
            <a:pPr lvl="1">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strlen</a:t>
            </a:r>
            <a:r>
              <a:rPr lang="en-US" altLang="zh-CN" sz="1800" dirty="0">
                <a:ea typeface="宋体" pitchFamily="2" charset="-122"/>
              </a:rPr>
              <a:t>(char s[]);   /*</a:t>
            </a:r>
            <a:r>
              <a:rPr lang="zh-CN" altLang="en-US" sz="1800" dirty="0">
                <a:ea typeface="宋体" pitchFamily="2" charset="-122"/>
              </a:rPr>
              <a:t>计算字符串长度</a:t>
            </a:r>
            <a:r>
              <a:rPr lang="en-US" altLang="zh-CN" sz="1800" dirty="0">
                <a:ea typeface="宋体" pitchFamily="2" charset="-122"/>
              </a:rPr>
              <a:t>, </a:t>
            </a:r>
            <a:r>
              <a:rPr lang="zh-CN" altLang="en-US" sz="1800" dirty="0">
                <a:ea typeface="宋体" pitchFamily="2" charset="-122"/>
              </a:rPr>
              <a:t>字符串以</a:t>
            </a:r>
            <a:r>
              <a:rPr lang="en-US" altLang="zh-CN" sz="1800" dirty="0">
                <a:ea typeface="宋体" pitchFamily="2" charset="-122"/>
              </a:rPr>
              <a:t>\0</a:t>
            </a:r>
            <a:r>
              <a:rPr lang="zh-CN" altLang="en-US" sz="1800" dirty="0">
                <a:ea typeface="宋体" pitchFamily="2" charset="-122"/>
              </a:rPr>
              <a:t>结果*</a:t>
            </a:r>
            <a:r>
              <a:rPr lang="en-US" altLang="zh-CN" sz="1800" dirty="0">
                <a:ea typeface="宋体" pitchFamily="2" charset="-122"/>
              </a:rPr>
              <a:t>/</a:t>
            </a:r>
          </a:p>
          <a:p>
            <a:pPr lvl="1">
              <a:buFont typeface="Wingdings" pitchFamily="2" charset="2"/>
              <a:buNone/>
            </a:pPr>
            <a:r>
              <a:rPr lang="en-US" altLang="zh-CN" sz="1800" dirty="0">
                <a:ea typeface="宋体" pitchFamily="2" charset="-122"/>
              </a:rPr>
              <a:t>char *</a:t>
            </a:r>
            <a:r>
              <a:rPr lang="en-US" altLang="zh-CN" sz="1800" dirty="0" err="1">
                <a:ea typeface="宋体" pitchFamily="2" charset="-122"/>
              </a:rPr>
              <a:t>strcpy</a:t>
            </a:r>
            <a:r>
              <a:rPr lang="en-US" altLang="zh-CN" sz="1800" dirty="0">
                <a:ea typeface="宋体" pitchFamily="2" charset="-122"/>
              </a:rPr>
              <a:t>(char s[], char t[]); /*</a:t>
            </a:r>
            <a:r>
              <a:rPr lang="zh-CN" altLang="en-US" sz="1800" dirty="0">
                <a:ea typeface="宋体" pitchFamily="2" charset="-122"/>
              </a:rPr>
              <a:t>将字符串</a:t>
            </a:r>
            <a:r>
              <a:rPr lang="en-US" altLang="zh-CN" sz="1800" dirty="0">
                <a:ea typeface="宋体" pitchFamily="2" charset="-122"/>
              </a:rPr>
              <a:t>t</a:t>
            </a:r>
            <a:r>
              <a:rPr lang="zh-CN" altLang="en-US" sz="1800" dirty="0">
                <a:ea typeface="宋体" pitchFamily="2" charset="-122"/>
              </a:rPr>
              <a:t>拷贝到字符串</a:t>
            </a:r>
            <a:r>
              <a:rPr lang="en-US" altLang="zh-CN" sz="1800" dirty="0">
                <a:ea typeface="宋体" pitchFamily="2" charset="-122"/>
              </a:rPr>
              <a:t>s</a:t>
            </a:r>
            <a:r>
              <a:rPr lang="zh-CN" altLang="en-US" sz="1800" dirty="0">
                <a:ea typeface="宋体" pitchFamily="2" charset="-122"/>
              </a:rPr>
              <a:t>中*</a:t>
            </a:r>
            <a:r>
              <a:rPr lang="en-US" altLang="zh-CN" sz="1800" dirty="0">
                <a:ea typeface="宋体" pitchFamily="2" charset="-122"/>
              </a:rPr>
              <a:t>/</a:t>
            </a:r>
          </a:p>
          <a:p>
            <a:pPr lvl="1">
              <a:buFont typeface="Wingdings" pitchFamily="2" charset="2"/>
              <a:buNone/>
            </a:pPr>
            <a:r>
              <a:rPr lang="en-US" altLang="zh-CN" sz="1800" dirty="0">
                <a:ea typeface="宋体" pitchFamily="2" charset="-122"/>
              </a:rPr>
              <a:t>char *</a:t>
            </a:r>
            <a:r>
              <a:rPr lang="en-US" altLang="zh-CN" sz="1800" dirty="0" err="1">
                <a:ea typeface="宋体" pitchFamily="2" charset="-122"/>
              </a:rPr>
              <a:t>strcat</a:t>
            </a:r>
            <a:r>
              <a:rPr lang="en-US" altLang="zh-CN" sz="1800" dirty="0">
                <a:ea typeface="宋体" pitchFamily="2" charset="-122"/>
              </a:rPr>
              <a:t>(char s[], char t[]);  /*</a:t>
            </a:r>
            <a:r>
              <a:rPr lang="zh-CN" altLang="en-US" sz="1800" dirty="0">
                <a:ea typeface="宋体" pitchFamily="2" charset="-122"/>
              </a:rPr>
              <a:t>将字符串</a:t>
            </a:r>
            <a:r>
              <a:rPr lang="en-US" altLang="zh-CN" sz="1800" dirty="0">
                <a:ea typeface="宋体" pitchFamily="2" charset="-122"/>
              </a:rPr>
              <a:t>t</a:t>
            </a:r>
            <a:r>
              <a:rPr lang="zh-CN" altLang="en-US" sz="1800" dirty="0">
                <a:ea typeface="宋体" pitchFamily="2" charset="-122"/>
              </a:rPr>
              <a:t>拷贝到字符串</a:t>
            </a:r>
            <a:r>
              <a:rPr lang="en-US" altLang="zh-CN" sz="1800" dirty="0">
                <a:ea typeface="宋体" pitchFamily="2" charset="-122"/>
              </a:rPr>
              <a:t>s</a:t>
            </a:r>
            <a:r>
              <a:rPr lang="zh-CN" altLang="en-US" sz="1800" dirty="0">
                <a:ea typeface="宋体" pitchFamily="2" charset="-122"/>
              </a:rPr>
              <a:t>尾部*</a:t>
            </a:r>
            <a:r>
              <a:rPr lang="en-US" altLang="zh-CN" sz="1800" dirty="0">
                <a:ea typeface="宋体" pitchFamily="2" charset="-122"/>
              </a:rPr>
              <a:t>/ </a:t>
            </a:r>
          </a:p>
          <a:p>
            <a:pPr lvl="1">
              <a:lnSpc>
                <a:spcPct val="100000"/>
              </a:lnSpc>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strcmp</a:t>
            </a:r>
            <a:r>
              <a:rPr lang="en-US" altLang="zh-CN" sz="1800" dirty="0">
                <a:ea typeface="宋体" pitchFamily="2" charset="-122"/>
              </a:rPr>
              <a:t>(char s[], char t[]);  /*</a:t>
            </a:r>
            <a:r>
              <a:rPr lang="zh-CN" altLang="en-US" sz="1800" dirty="0">
                <a:ea typeface="宋体" pitchFamily="2" charset="-122"/>
              </a:rPr>
              <a:t>比较两个字符串</a:t>
            </a:r>
            <a:r>
              <a:rPr lang="en-US" altLang="zh-CN" sz="1800" dirty="0">
                <a:ea typeface="宋体" pitchFamily="2" charset="-122"/>
              </a:rPr>
              <a:t>,</a:t>
            </a:r>
            <a:r>
              <a:rPr lang="zh-CN" altLang="en-US" sz="1800" dirty="0">
                <a:ea typeface="宋体" pitchFamily="2" charset="-122"/>
              </a:rPr>
              <a:t>若</a:t>
            </a:r>
            <a:r>
              <a:rPr lang="en-US" altLang="zh-CN" sz="1800" dirty="0">
                <a:ea typeface="宋体" pitchFamily="2" charset="-122"/>
              </a:rPr>
              <a:t>s&gt;t,</a:t>
            </a:r>
            <a:r>
              <a:rPr lang="zh-CN" altLang="en-US" sz="1800" dirty="0">
                <a:ea typeface="宋体" pitchFamily="2" charset="-122"/>
              </a:rPr>
              <a:t>则返回大于</a:t>
            </a:r>
            <a:r>
              <a:rPr lang="en-US" altLang="zh-CN" sz="1800" dirty="0">
                <a:ea typeface="宋体" pitchFamily="2" charset="-122"/>
              </a:rPr>
              <a:t>0</a:t>
            </a:r>
            <a:r>
              <a:rPr lang="zh-CN" altLang="en-US" sz="1800" dirty="0">
                <a:ea typeface="宋体" pitchFamily="2" charset="-122"/>
              </a:rPr>
              <a:t>的数</a:t>
            </a:r>
            <a:r>
              <a:rPr lang="en-US" altLang="zh-CN" sz="1800" dirty="0">
                <a:ea typeface="宋体" pitchFamily="2" charset="-122"/>
              </a:rPr>
              <a:t>;</a:t>
            </a:r>
            <a:r>
              <a:rPr lang="zh-CN" altLang="en-US" sz="1800" dirty="0">
                <a:ea typeface="宋体" pitchFamily="2" charset="-122"/>
              </a:rPr>
              <a:t>若</a:t>
            </a:r>
            <a:r>
              <a:rPr lang="en-US" altLang="zh-CN" sz="1800" dirty="0">
                <a:ea typeface="宋体" pitchFamily="2" charset="-122"/>
              </a:rPr>
              <a:t>s&lt;t,</a:t>
            </a:r>
            <a:r>
              <a:rPr lang="zh-CN" altLang="en-US" sz="1800" dirty="0">
                <a:ea typeface="宋体" pitchFamily="2" charset="-122"/>
              </a:rPr>
              <a:t>则返回小于</a:t>
            </a:r>
            <a:r>
              <a:rPr lang="en-US" altLang="zh-CN" sz="1800" dirty="0">
                <a:ea typeface="宋体" pitchFamily="2" charset="-122"/>
              </a:rPr>
              <a:t>0</a:t>
            </a:r>
            <a:r>
              <a:rPr lang="zh-CN" altLang="en-US" sz="1800" dirty="0">
                <a:ea typeface="宋体" pitchFamily="2" charset="-122"/>
              </a:rPr>
              <a:t>的数</a:t>
            </a:r>
            <a:r>
              <a:rPr lang="en-US" altLang="zh-CN" sz="1800" dirty="0">
                <a:ea typeface="宋体" pitchFamily="2" charset="-122"/>
              </a:rPr>
              <a:t>;</a:t>
            </a:r>
            <a:r>
              <a:rPr lang="zh-CN" altLang="en-US" sz="1800" dirty="0">
                <a:ea typeface="宋体" pitchFamily="2" charset="-122"/>
              </a:rPr>
              <a:t>若相等</a:t>
            </a:r>
            <a:r>
              <a:rPr lang="en-US" altLang="zh-CN" sz="1800" dirty="0">
                <a:ea typeface="宋体" pitchFamily="2" charset="-122"/>
              </a:rPr>
              <a:t>, </a:t>
            </a:r>
            <a:r>
              <a:rPr lang="zh-CN" altLang="en-US" sz="1800" dirty="0">
                <a:ea typeface="宋体" pitchFamily="2" charset="-122"/>
              </a:rPr>
              <a:t>返回</a:t>
            </a:r>
            <a:r>
              <a:rPr lang="en-US" altLang="zh-CN" sz="1800" dirty="0">
                <a:ea typeface="宋体" pitchFamily="2" charset="-122"/>
              </a:rPr>
              <a:t>0 */</a:t>
            </a:r>
          </a:p>
          <a:p>
            <a:pPr lvl="1">
              <a:lnSpc>
                <a:spcPct val="100000"/>
              </a:lnSpc>
              <a:buFont typeface="Wingdings" pitchFamily="2" charset="2"/>
              <a:buNone/>
            </a:pPr>
            <a:endParaRPr lang="en-US" altLang="zh-CN" sz="1800" dirty="0">
              <a:ea typeface="宋体" pitchFamily="2" charset="-122"/>
            </a:endParaRPr>
          </a:p>
          <a:p>
            <a:pPr lvl="1">
              <a:buFont typeface="Wingdings" pitchFamily="2" charset="2"/>
              <a:buNone/>
            </a:pPr>
            <a:r>
              <a:rPr lang="zh-CN" altLang="en-US" sz="1800" b="1" dirty="0"/>
              <a:t>下面是</a:t>
            </a:r>
            <a:r>
              <a:rPr lang="en-US" altLang="zh-CN" sz="1800" b="1" dirty="0"/>
              <a:t>C</a:t>
            </a:r>
            <a:r>
              <a:rPr lang="zh-CN" altLang="en-US" sz="1800" b="1" dirty="0"/>
              <a:t>提供的高效函数接口（不仅仅用于字符串）：</a:t>
            </a:r>
            <a:endParaRPr lang="en-US" altLang="zh-CN" sz="1800" b="1" dirty="0"/>
          </a:p>
          <a:p>
            <a:pPr lvl="1">
              <a:buFont typeface="Wingdings" pitchFamily="2" charset="2"/>
              <a:buNone/>
            </a:pPr>
            <a:r>
              <a:rPr lang="en-US" altLang="zh-CN" sz="1800" dirty="0">
                <a:ea typeface="宋体" pitchFamily="2" charset="-122"/>
              </a:rPr>
              <a:t>void *</a:t>
            </a:r>
            <a:r>
              <a:rPr lang="en-US" altLang="zh-CN" sz="1800" dirty="0" err="1">
                <a:ea typeface="宋体" pitchFamily="2" charset="-122"/>
              </a:rPr>
              <a:t>memcpy</a:t>
            </a:r>
            <a:r>
              <a:rPr lang="en-US" altLang="zh-CN" sz="1800" dirty="0">
                <a:ea typeface="宋体" pitchFamily="2" charset="-122"/>
              </a:rPr>
              <a:t>(void *s, void *t, </a:t>
            </a:r>
            <a:r>
              <a:rPr lang="en-US" altLang="zh-CN" sz="1800" dirty="0" err="1">
                <a:ea typeface="宋体" pitchFamily="2" charset="-122"/>
              </a:rPr>
              <a:t>int</a:t>
            </a:r>
            <a:r>
              <a:rPr lang="en-US" altLang="zh-CN" sz="1800" dirty="0">
                <a:ea typeface="宋体" pitchFamily="2" charset="-122"/>
              </a:rPr>
              <a:t> n);</a:t>
            </a:r>
          </a:p>
          <a:p>
            <a:pPr lvl="1">
              <a:buNone/>
            </a:pPr>
            <a:r>
              <a:rPr lang="en-US" altLang="zh-CN" sz="1800" dirty="0">
                <a:ea typeface="宋体" pitchFamily="2" charset="-122"/>
              </a:rPr>
              <a:t>void *</a:t>
            </a:r>
            <a:r>
              <a:rPr lang="en-US" altLang="zh-CN" sz="1800" dirty="0" err="1">
                <a:ea typeface="宋体" pitchFamily="2" charset="-122"/>
              </a:rPr>
              <a:t>memmove</a:t>
            </a:r>
            <a:r>
              <a:rPr lang="en-US" altLang="zh-CN" sz="1800" dirty="0">
                <a:ea typeface="宋体" pitchFamily="2" charset="-122"/>
              </a:rPr>
              <a:t>(void *s, void *t, </a:t>
            </a:r>
            <a:r>
              <a:rPr lang="en-US" altLang="zh-CN" sz="1800" dirty="0" err="1">
                <a:ea typeface="宋体" pitchFamily="2" charset="-122"/>
              </a:rPr>
              <a:t>int</a:t>
            </a:r>
            <a:r>
              <a:rPr lang="en-US" altLang="zh-CN" sz="1800" dirty="0">
                <a:ea typeface="宋体" pitchFamily="2" charset="-122"/>
              </a:rPr>
              <a:t> n);</a:t>
            </a:r>
          </a:p>
          <a:p>
            <a:pPr lvl="1">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memcmp</a:t>
            </a:r>
            <a:r>
              <a:rPr lang="en-US" altLang="zh-CN" sz="1800" dirty="0">
                <a:ea typeface="宋体" pitchFamily="2" charset="-122"/>
              </a:rPr>
              <a:t>(void *s, void *t, </a:t>
            </a:r>
            <a:r>
              <a:rPr lang="en-US" altLang="zh-CN" sz="1800" dirty="0" err="1">
                <a:ea typeface="宋体" pitchFamily="2" charset="-122"/>
              </a:rPr>
              <a:t>int</a:t>
            </a:r>
            <a:r>
              <a:rPr lang="en-US" altLang="zh-CN" sz="1800" dirty="0">
                <a:ea typeface="宋体" pitchFamily="2" charset="-122"/>
              </a:rPr>
              <a:t> n);</a:t>
            </a:r>
          </a:p>
        </p:txBody>
      </p:sp>
      <p:sp>
        <p:nvSpPr>
          <p:cNvPr id="38914" name="页脚占位符 3"/>
          <p:cNvSpPr>
            <a:spLocks noGrp="1"/>
          </p:cNvSpPr>
          <p:nvPr>
            <p:ph type="ftr" sz="quarter" idx="11"/>
          </p:nvPr>
        </p:nvSpPr>
        <p:spPr>
          <a:noFill/>
        </p:spPr>
        <p:txBody>
          <a:bodyPr/>
          <a:lstStyle/>
          <a:p>
            <a:r>
              <a:rPr lang="en-US" altLang="zh-CN"/>
              <a:t>构造类型 – 数组和指针</a:t>
            </a:r>
          </a:p>
        </p:txBody>
      </p:sp>
      <p:sp>
        <p:nvSpPr>
          <p:cNvPr id="38915" name="灯片编号占位符 4"/>
          <p:cNvSpPr>
            <a:spLocks noGrp="1"/>
          </p:cNvSpPr>
          <p:nvPr>
            <p:ph type="sldNum" sz="quarter" idx="12"/>
          </p:nvPr>
        </p:nvSpPr>
        <p:spPr>
          <a:noFill/>
        </p:spPr>
        <p:txBody>
          <a:bodyPr/>
          <a:lstStyle/>
          <a:p>
            <a:fld id="{B247D067-BFB7-41B2-BDA6-44FD909D684B}" type="slidenum">
              <a:rPr lang="en-US" altLang="zh-CN" smtClean="0"/>
              <a:pPr/>
              <a:t>62</a:t>
            </a:fld>
            <a:endParaRPr lang="en-US" altLang="zh-CN"/>
          </a:p>
        </p:txBody>
      </p:sp>
      <p:sp>
        <p:nvSpPr>
          <p:cNvPr id="140292" name="AutoShape 4"/>
          <p:cNvSpPr>
            <a:spLocks noChangeArrowheads="1"/>
          </p:cNvSpPr>
          <p:nvPr/>
        </p:nvSpPr>
        <p:spPr bwMode="auto">
          <a:xfrm>
            <a:off x="8368096" y="38890"/>
            <a:ext cx="3635896" cy="1916832"/>
          </a:xfrm>
          <a:prstGeom prst="wedgeEllipseCallout">
            <a:avLst>
              <a:gd name="adj1" fmla="val -58142"/>
              <a:gd name="adj2" fmla="val 83028"/>
            </a:avLst>
          </a:prstGeom>
          <a:solidFill>
            <a:srgbClr val="0033CC"/>
          </a:solidFill>
          <a:ln w="9525">
            <a:noFill/>
            <a:miter lim="800000"/>
            <a:headEnd/>
            <a:tailEnd/>
          </a:ln>
        </p:spPr>
        <p:txBody>
          <a:bodyPr/>
          <a:lstStyle/>
          <a:p>
            <a:pPr algn="ctr"/>
            <a:r>
              <a:rPr lang="zh-CN" altLang="en-US" dirty="0">
                <a:solidFill>
                  <a:schemeClr val="bg1"/>
                </a:solidFill>
                <a:latin typeface="楷体" pitchFamily="49" charset="-122"/>
                <a:ea typeface="楷体" pitchFamily="49" charset="-122"/>
              </a:rPr>
              <a:t>使用</a:t>
            </a:r>
            <a:r>
              <a:rPr lang="en-US" altLang="zh-CN" dirty="0" err="1">
                <a:solidFill>
                  <a:schemeClr val="bg1"/>
                </a:solidFill>
                <a:latin typeface="楷体" pitchFamily="49" charset="-122"/>
                <a:ea typeface="楷体" pitchFamily="49" charset="-122"/>
              </a:rPr>
              <a:t>strcpy</a:t>
            </a:r>
            <a:r>
              <a:rPr lang="zh-CN" altLang="en-US" dirty="0">
                <a:solidFill>
                  <a:schemeClr val="bg1"/>
                </a:solidFill>
                <a:latin typeface="楷体" pitchFamily="49" charset="-122"/>
                <a:ea typeface="楷体" pitchFamily="49" charset="-122"/>
              </a:rPr>
              <a:t>、</a:t>
            </a:r>
            <a:r>
              <a:rPr lang="en-US" altLang="zh-CN" dirty="0" err="1">
                <a:solidFill>
                  <a:schemeClr val="bg1"/>
                </a:solidFill>
                <a:latin typeface="楷体" pitchFamily="49" charset="-122"/>
                <a:ea typeface="楷体" pitchFamily="49" charset="-122"/>
              </a:rPr>
              <a:t>strcat</a:t>
            </a:r>
            <a:r>
              <a:rPr lang="zh-CN" altLang="en-US" dirty="0">
                <a:solidFill>
                  <a:schemeClr val="bg1"/>
                </a:solidFill>
                <a:latin typeface="楷体" pitchFamily="49" charset="-122"/>
                <a:ea typeface="楷体" pitchFamily="49" charset="-122"/>
              </a:rPr>
              <a:t>函数之前，必须保证</a:t>
            </a:r>
            <a:r>
              <a:rPr lang="en-US" altLang="zh-CN" dirty="0">
                <a:solidFill>
                  <a:schemeClr val="bg1"/>
                </a:solidFill>
                <a:latin typeface="楷体" pitchFamily="49" charset="-122"/>
                <a:ea typeface="楷体" pitchFamily="49" charset="-122"/>
              </a:rPr>
              <a:t>s</a:t>
            </a:r>
            <a:r>
              <a:rPr lang="zh-CN" altLang="en-US" dirty="0">
                <a:solidFill>
                  <a:schemeClr val="bg1"/>
                </a:solidFill>
                <a:latin typeface="楷体" pitchFamily="49" charset="-122"/>
                <a:ea typeface="楷体" pitchFamily="49" charset="-122"/>
              </a:rPr>
              <a:t>有足够的空间容纳操作后的字符串！</a:t>
            </a:r>
          </a:p>
        </p:txBody>
      </p:sp>
      <p:sp>
        <p:nvSpPr>
          <p:cNvPr id="7" name="TextBox 6"/>
          <p:cNvSpPr txBox="1">
            <a:spLocks noChangeArrowheads="1"/>
          </p:cNvSpPr>
          <p:nvPr/>
        </p:nvSpPr>
        <p:spPr bwMode="auto">
          <a:xfrm>
            <a:off x="3215681" y="5733257"/>
            <a:ext cx="5953125" cy="522287"/>
          </a:xfrm>
          <a:prstGeom prst="rect">
            <a:avLst/>
          </a:prstGeom>
          <a:noFill/>
          <a:ln w="9525">
            <a:noFill/>
            <a:miter lim="800000"/>
            <a:headEnd/>
            <a:tailEnd/>
          </a:ln>
        </p:spPr>
        <p:txBody>
          <a:bodyPr wrap="none">
            <a:spAutoFit/>
          </a:bodyPr>
          <a:lstStyle/>
          <a:p>
            <a:r>
              <a:rPr lang="zh-CN" altLang="en-US" sz="2800" dirty="0">
                <a:solidFill>
                  <a:srgbClr val="0033CC"/>
                </a:solidFill>
                <a:latin typeface="楷体" pitchFamily="49" charset="-122"/>
                <a:ea typeface="楷体" pitchFamily="49" charset="-122"/>
              </a:rPr>
              <a:t>子曰：工欲善其事，必先利其器。</a:t>
            </a:r>
            <a:r>
              <a:rPr lang="en-US" altLang="zh-CN" sz="2800" dirty="0">
                <a:solidFill>
                  <a:srgbClr val="0033CC"/>
                </a:solidFill>
                <a:latin typeface="楷体" pitchFamily="49" charset="-122"/>
                <a:ea typeface="楷体" pitchFamily="49" charset="-122"/>
              </a:rPr>
              <a:t>…</a:t>
            </a:r>
            <a:endParaRPr lang="zh-CN" altLang="en-US" sz="2800" dirty="0">
              <a:solidFill>
                <a:srgbClr val="0033CC"/>
              </a:solidFill>
              <a:latin typeface="楷体" pitchFamily="49" charset="-122"/>
              <a:ea typeface="楷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additive="base">
                                        <p:cTn id="7" dur="500" fill="hold"/>
                                        <p:tgtEl>
                                          <p:spTgt spid="140292"/>
                                        </p:tgtEl>
                                        <p:attrNameLst>
                                          <p:attrName>ppt_x</p:attrName>
                                        </p:attrNameLst>
                                      </p:cBhvr>
                                      <p:tavLst>
                                        <p:tav tm="0">
                                          <p:val>
                                            <p:strVal val="1+#ppt_w/2"/>
                                          </p:val>
                                        </p:tav>
                                        <p:tav tm="100000">
                                          <p:val>
                                            <p:strVal val="#ppt_x"/>
                                          </p:val>
                                        </p:tav>
                                      </p:tavLst>
                                    </p:anim>
                                    <p:anim calcmode="lin" valueType="num">
                                      <p:cBhvr additive="base">
                                        <p:cTn id="8" dur="500" fill="hold"/>
                                        <p:tgtEl>
                                          <p:spTgt spid="1402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linds(horizontal)">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：指针方式实现</a:t>
            </a:r>
          </a:p>
        </p:txBody>
      </p:sp>
      <p:sp>
        <p:nvSpPr>
          <p:cNvPr id="106499" name="Rectangle 3"/>
          <p:cNvSpPr>
            <a:spLocks noGrp="1" noChangeArrowheads="1"/>
          </p:cNvSpPr>
          <p:nvPr>
            <p:ph idx="1"/>
          </p:nvPr>
        </p:nvSpPr>
        <p:spPr/>
        <p:txBody>
          <a:bodyPr/>
          <a:lstStyle/>
          <a:p>
            <a:r>
              <a:rPr lang="zh-CN" altLang="en-US" dirty="0">
                <a:ea typeface="宋体" pitchFamily="2" charset="-122"/>
              </a:rPr>
              <a:t>可用指针方式实现问题</a:t>
            </a:r>
            <a:r>
              <a:rPr lang="en-US" altLang="zh-CN" dirty="0">
                <a:ea typeface="宋体" pitchFamily="2" charset="-122"/>
              </a:rPr>
              <a:t>6</a:t>
            </a:r>
            <a:r>
              <a:rPr lang="zh-CN" altLang="en-US" dirty="0">
                <a:ea typeface="宋体" pitchFamily="2" charset="-122"/>
              </a:rPr>
              <a:t>（输出输入行中的最长行）。</a:t>
            </a:r>
          </a:p>
          <a:p>
            <a:r>
              <a:rPr lang="zh-CN" altLang="en-US" dirty="0">
                <a:ea typeface="宋体" pitchFamily="2" charset="-122"/>
              </a:rPr>
              <a:t>算法设计：</a:t>
            </a:r>
          </a:p>
          <a:p>
            <a:pPr marL="458788" lvl="1" indent="-65088">
              <a:buNone/>
            </a:pPr>
            <a:r>
              <a:rPr lang="zh-CN" altLang="en-US" sz="2000" dirty="0"/>
              <a:t>设指针变量</a:t>
            </a:r>
            <a:r>
              <a:rPr lang="en-US" altLang="zh-CN" sz="2000" dirty="0" err="1"/>
              <a:t>Curptr</a:t>
            </a:r>
            <a:r>
              <a:rPr lang="zh-CN" altLang="en-US" sz="2000" dirty="0"/>
              <a:t>和</a:t>
            </a:r>
            <a:r>
              <a:rPr lang="en-US" altLang="zh-CN" sz="2000" dirty="0" err="1"/>
              <a:t>Saveptr</a:t>
            </a:r>
            <a:r>
              <a:rPr lang="zh-CN" altLang="en-US" sz="2000" dirty="0"/>
              <a:t>分别指向当前行（新行）和当前最长行</a:t>
            </a:r>
          </a:p>
          <a:p>
            <a:pPr marL="458788" lvl="1" indent="-65088">
              <a:buNone/>
            </a:pPr>
            <a:r>
              <a:rPr lang="en-US" altLang="zh-CN" sz="2000" dirty="0"/>
              <a:t>While(</a:t>
            </a:r>
            <a:r>
              <a:rPr lang="zh-CN" altLang="en-US" sz="2000" dirty="0"/>
              <a:t>还有新输入行</a:t>
            </a:r>
            <a:r>
              <a:rPr lang="en-US" altLang="zh-CN" sz="2000" dirty="0"/>
              <a:t>)</a:t>
            </a:r>
          </a:p>
          <a:p>
            <a:pPr lvl="2" indent="0">
              <a:buNone/>
            </a:pPr>
            <a:r>
              <a:rPr lang="en-US" altLang="zh-CN" dirty="0"/>
              <a:t>If(</a:t>
            </a:r>
            <a:r>
              <a:rPr lang="en-US" altLang="zh-CN" dirty="0" err="1"/>
              <a:t>Curptr</a:t>
            </a:r>
            <a:r>
              <a:rPr lang="zh-CN" altLang="en-US" dirty="0"/>
              <a:t>所指向的行比</a:t>
            </a:r>
            <a:r>
              <a:rPr lang="en-US" altLang="zh-CN" dirty="0" err="1"/>
              <a:t>Saveptr</a:t>
            </a:r>
            <a:r>
              <a:rPr lang="zh-CN" altLang="en-US" dirty="0"/>
              <a:t>所指向的行长）</a:t>
            </a:r>
          </a:p>
          <a:p>
            <a:pPr lvl="2" indent="0">
              <a:buNone/>
            </a:pPr>
            <a:r>
              <a:rPr lang="zh-CN" altLang="en-US" dirty="0"/>
              <a:t>        交换</a:t>
            </a:r>
            <a:r>
              <a:rPr lang="en-US" altLang="zh-CN" dirty="0" err="1"/>
              <a:t>Curptr</a:t>
            </a:r>
            <a:r>
              <a:rPr lang="zh-CN" altLang="en-US" dirty="0"/>
              <a:t>和</a:t>
            </a:r>
            <a:r>
              <a:rPr lang="en-US" altLang="zh-CN" dirty="0" err="1"/>
              <a:t>Saveptr</a:t>
            </a:r>
            <a:r>
              <a:rPr lang="zh-CN" altLang="en-US" dirty="0"/>
              <a:t>指针并保存新行长度；</a:t>
            </a:r>
          </a:p>
          <a:p>
            <a:pPr marL="458788" lvl="1" indent="-65088">
              <a:buNone/>
            </a:pPr>
            <a:r>
              <a:rPr lang="zh-CN" altLang="en-US" sz="2000" dirty="0"/>
              <a:t>输出</a:t>
            </a:r>
            <a:r>
              <a:rPr lang="en-US" altLang="zh-CN" sz="2000" dirty="0" err="1"/>
              <a:t>Saveptr</a:t>
            </a:r>
            <a:r>
              <a:rPr lang="zh-CN" altLang="en-US" sz="2000" dirty="0"/>
              <a:t>所指内容</a:t>
            </a:r>
            <a:endParaRPr lang="zh-CN" altLang="en-US" sz="1600" dirty="0"/>
          </a:p>
        </p:txBody>
      </p:sp>
      <p:sp>
        <p:nvSpPr>
          <p:cNvPr id="39938" name="页脚占位符 3"/>
          <p:cNvSpPr>
            <a:spLocks noGrp="1"/>
          </p:cNvSpPr>
          <p:nvPr>
            <p:ph type="ftr" sz="quarter" idx="11"/>
          </p:nvPr>
        </p:nvSpPr>
        <p:spPr>
          <a:noFill/>
        </p:spPr>
        <p:txBody>
          <a:bodyPr/>
          <a:lstStyle/>
          <a:p>
            <a:r>
              <a:rPr lang="en-US" altLang="zh-CN"/>
              <a:t>构造类型 – 数组和指针</a:t>
            </a:r>
          </a:p>
        </p:txBody>
      </p:sp>
      <p:sp>
        <p:nvSpPr>
          <p:cNvPr id="39939" name="灯片编号占位符 4"/>
          <p:cNvSpPr>
            <a:spLocks noGrp="1"/>
          </p:cNvSpPr>
          <p:nvPr>
            <p:ph type="sldNum" sz="quarter" idx="12"/>
          </p:nvPr>
        </p:nvSpPr>
        <p:spPr>
          <a:noFill/>
        </p:spPr>
        <p:txBody>
          <a:bodyPr/>
          <a:lstStyle/>
          <a:p>
            <a:fld id="{C62C3B62-BEE0-4E1C-AE72-029CEDB3B84C}" type="slidenum">
              <a:rPr lang="en-US" altLang="zh-CN" smtClean="0"/>
              <a:pPr/>
              <a:t>63</a:t>
            </a:fld>
            <a:endParaRPr lang="en-US" altLang="zh-CN"/>
          </a:p>
        </p:txBody>
      </p:sp>
      <p:grpSp>
        <p:nvGrpSpPr>
          <p:cNvPr id="2" name="Group 13"/>
          <p:cNvGrpSpPr>
            <a:grpSpLocks/>
          </p:cNvGrpSpPr>
          <p:nvPr/>
        </p:nvGrpSpPr>
        <p:grpSpPr bwMode="auto">
          <a:xfrm>
            <a:off x="859859" y="4509120"/>
            <a:ext cx="4414837" cy="1065213"/>
            <a:chOff x="2381" y="3236"/>
            <a:chExt cx="2781" cy="671"/>
          </a:xfrm>
        </p:grpSpPr>
        <p:grpSp>
          <p:nvGrpSpPr>
            <p:cNvPr id="39943" name="Group 10"/>
            <p:cNvGrpSpPr>
              <a:grpSpLocks/>
            </p:cNvGrpSpPr>
            <p:nvPr/>
          </p:nvGrpSpPr>
          <p:grpSpPr bwMode="auto">
            <a:xfrm>
              <a:off x="2381" y="3236"/>
              <a:ext cx="1114" cy="660"/>
              <a:chOff x="2381" y="3236"/>
              <a:chExt cx="1114" cy="660"/>
            </a:xfrm>
          </p:grpSpPr>
          <p:sp>
            <p:nvSpPr>
              <p:cNvPr id="39946" name="Rectangle 4"/>
              <p:cNvSpPr>
                <a:spLocks noChangeArrowheads="1"/>
              </p:cNvSpPr>
              <p:nvPr/>
            </p:nvSpPr>
            <p:spPr bwMode="auto">
              <a:xfrm>
                <a:off x="3379" y="3236"/>
                <a:ext cx="116" cy="252"/>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39947" name="Rectangle 5"/>
              <p:cNvSpPr>
                <a:spLocks noChangeArrowheads="1"/>
              </p:cNvSpPr>
              <p:nvPr/>
            </p:nvSpPr>
            <p:spPr bwMode="auto">
              <a:xfrm>
                <a:off x="3379" y="3644"/>
                <a:ext cx="116" cy="252"/>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39948" name="Text Box 6"/>
              <p:cNvSpPr txBox="1">
                <a:spLocks noChangeArrowheads="1"/>
              </p:cNvSpPr>
              <p:nvPr/>
            </p:nvSpPr>
            <p:spPr bwMode="auto">
              <a:xfrm>
                <a:off x="2381" y="3249"/>
                <a:ext cx="507" cy="212"/>
              </a:xfrm>
              <a:prstGeom prst="rect">
                <a:avLst/>
              </a:prstGeom>
              <a:noFill/>
              <a:ln w="9525">
                <a:noFill/>
                <a:miter lim="800000"/>
                <a:headEnd/>
                <a:tailEnd/>
              </a:ln>
            </p:spPr>
            <p:txBody>
              <a:bodyPr wrap="none">
                <a:spAutoFit/>
              </a:bodyPr>
              <a:lstStyle/>
              <a:p>
                <a:r>
                  <a:rPr lang="en-US" altLang="zh-CN" sz="1600"/>
                  <a:t>Curptr</a:t>
                </a:r>
              </a:p>
            </p:txBody>
          </p:sp>
          <p:sp>
            <p:nvSpPr>
              <p:cNvPr id="39949" name="Text Box 7"/>
              <p:cNvSpPr txBox="1">
                <a:spLocks noChangeArrowheads="1"/>
              </p:cNvSpPr>
              <p:nvPr/>
            </p:nvSpPr>
            <p:spPr bwMode="auto">
              <a:xfrm>
                <a:off x="2426" y="3612"/>
                <a:ext cx="585" cy="212"/>
              </a:xfrm>
              <a:prstGeom prst="rect">
                <a:avLst/>
              </a:prstGeom>
              <a:noFill/>
              <a:ln w="9525">
                <a:noFill/>
                <a:miter lim="800000"/>
                <a:headEnd/>
                <a:tailEnd/>
              </a:ln>
            </p:spPr>
            <p:txBody>
              <a:bodyPr wrap="none">
                <a:spAutoFit/>
              </a:bodyPr>
              <a:lstStyle/>
              <a:p>
                <a:r>
                  <a:rPr lang="en-US" altLang="zh-CN" sz="1600"/>
                  <a:t>Saveptr</a:t>
                </a:r>
              </a:p>
            </p:txBody>
          </p:sp>
          <p:sp>
            <p:nvSpPr>
              <p:cNvPr id="39950" name="Line 8"/>
              <p:cNvSpPr>
                <a:spLocks noChangeShapeType="1"/>
              </p:cNvSpPr>
              <p:nvPr/>
            </p:nvSpPr>
            <p:spPr bwMode="auto">
              <a:xfrm>
                <a:off x="2971" y="3339"/>
                <a:ext cx="408"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39951" name="Line 9"/>
              <p:cNvSpPr>
                <a:spLocks noChangeShapeType="1"/>
              </p:cNvSpPr>
              <p:nvPr/>
            </p:nvSpPr>
            <p:spPr bwMode="auto">
              <a:xfrm>
                <a:off x="3061" y="3748"/>
                <a:ext cx="318"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39944" name="Text Box 11"/>
            <p:cNvSpPr txBox="1">
              <a:spLocks noChangeArrowheads="1"/>
            </p:cNvSpPr>
            <p:nvPr/>
          </p:nvSpPr>
          <p:spPr bwMode="auto">
            <a:xfrm>
              <a:off x="3593" y="3236"/>
              <a:ext cx="1076" cy="250"/>
            </a:xfrm>
            <a:prstGeom prst="rect">
              <a:avLst/>
            </a:prstGeom>
            <a:noFill/>
            <a:ln w="9525">
              <a:noFill/>
              <a:miter lim="800000"/>
              <a:headEnd/>
              <a:tailEnd/>
            </a:ln>
          </p:spPr>
          <p:txBody>
            <a:bodyPr wrap="none">
              <a:spAutoFit/>
            </a:bodyPr>
            <a:lstStyle/>
            <a:p>
              <a:r>
                <a:rPr lang="zh-CN" altLang="en-US" b="0" dirty="0"/>
                <a:t>当前读入的行</a:t>
              </a:r>
            </a:p>
          </p:txBody>
        </p:sp>
        <p:sp>
          <p:nvSpPr>
            <p:cNvPr id="39945" name="Text Box 12"/>
            <p:cNvSpPr txBox="1">
              <a:spLocks noChangeArrowheads="1"/>
            </p:cNvSpPr>
            <p:nvPr/>
          </p:nvSpPr>
          <p:spPr bwMode="auto">
            <a:xfrm>
              <a:off x="3606" y="3657"/>
              <a:ext cx="1556" cy="250"/>
            </a:xfrm>
            <a:prstGeom prst="rect">
              <a:avLst/>
            </a:prstGeom>
            <a:noFill/>
            <a:ln w="9525">
              <a:noFill/>
              <a:miter lim="800000"/>
              <a:headEnd/>
              <a:tailEnd/>
            </a:ln>
          </p:spPr>
          <p:txBody>
            <a:bodyPr wrap="none">
              <a:spAutoFit/>
            </a:bodyPr>
            <a:lstStyle/>
            <a:p>
              <a:r>
                <a:rPr lang="zh-CN" altLang="en-US" b="0"/>
                <a:t>当前所保存的最长行</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Effect transition="in" filter="blinds(horizontal)">
                                      <p:cBhvr>
                                        <p:cTn id="7" dur="500"/>
                                        <p:tgtEl>
                                          <p:spTgt spid="1064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6499">
                                            <p:txEl>
                                              <p:pRg st="3" end="3"/>
                                            </p:txEl>
                                          </p:spTgt>
                                        </p:tgtEl>
                                        <p:attrNameLst>
                                          <p:attrName>style.visibility</p:attrName>
                                        </p:attrNameLst>
                                      </p:cBhvr>
                                      <p:to>
                                        <p:strVal val="visible"/>
                                      </p:to>
                                    </p:set>
                                    <p:animEffect transition="in" filter="blinds(horizontal)">
                                      <p:cBhvr>
                                        <p:cTn id="10" dur="500"/>
                                        <p:tgtEl>
                                          <p:spTgt spid="10649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6499">
                                            <p:txEl>
                                              <p:pRg st="4" end="4"/>
                                            </p:txEl>
                                          </p:spTgt>
                                        </p:tgtEl>
                                        <p:attrNameLst>
                                          <p:attrName>style.visibility</p:attrName>
                                        </p:attrNameLst>
                                      </p:cBhvr>
                                      <p:to>
                                        <p:strVal val="visible"/>
                                      </p:to>
                                    </p:set>
                                    <p:animEffect transition="in" filter="blinds(horizontal)">
                                      <p:cBhvr>
                                        <p:cTn id="13" dur="500"/>
                                        <p:tgtEl>
                                          <p:spTgt spid="10649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6499">
                                            <p:txEl>
                                              <p:pRg st="5" end="5"/>
                                            </p:txEl>
                                          </p:spTgt>
                                        </p:tgtEl>
                                        <p:attrNameLst>
                                          <p:attrName>style.visibility</p:attrName>
                                        </p:attrNameLst>
                                      </p:cBhvr>
                                      <p:to>
                                        <p:strVal val="visible"/>
                                      </p:to>
                                    </p:set>
                                    <p:animEffect transition="in" filter="blinds(horizontal)">
                                      <p:cBhvr>
                                        <p:cTn id="16" dur="500"/>
                                        <p:tgtEl>
                                          <p:spTgt spid="10649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animEffect transition="in" filter="blinds(horizontal)">
                                      <p:cBhvr>
                                        <p:cTn id="19" dur="500"/>
                                        <p:tgtEl>
                                          <p:spTgt spid="106499">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：代码实现（指针方式）（续）</a:t>
            </a:r>
          </a:p>
        </p:txBody>
      </p:sp>
      <p:sp>
        <p:nvSpPr>
          <p:cNvPr id="40965" name="Rectangle 3"/>
          <p:cNvSpPr>
            <a:spLocks noGrp="1" noChangeArrowheads="1"/>
          </p:cNvSpPr>
          <p:nvPr>
            <p:ph idx="1"/>
          </p:nvPr>
        </p:nvSpPr>
        <p:spPr>
          <a:xfrm>
            <a:off x="1222183" y="1289146"/>
            <a:ext cx="7105650" cy="5184775"/>
          </a:xfrm>
          <a:noFill/>
        </p:spPr>
        <p:txBody>
          <a:bodyPr/>
          <a:lstStyle/>
          <a:p>
            <a:pPr>
              <a:lnSpc>
                <a:spcPct val="70000"/>
              </a:lnSpc>
              <a:spcBef>
                <a:spcPct val="30000"/>
              </a:spcBef>
              <a:buFont typeface="Wingdings" pitchFamily="2" charset="2"/>
              <a:buNone/>
            </a:pPr>
            <a:r>
              <a:rPr lang="en-US" altLang="zh-CN" sz="1200" b="0" dirty="0">
                <a:ea typeface="宋体" pitchFamily="2" charset="-122"/>
              </a:rPr>
              <a:t>#include &lt;</a:t>
            </a:r>
            <a:r>
              <a:rPr lang="en-US" altLang="zh-CN" sz="1200" b="0" dirty="0" err="1">
                <a:ea typeface="宋体" pitchFamily="2" charset="-122"/>
              </a:rPr>
              <a:t>stdio.h</a:t>
            </a:r>
            <a:r>
              <a:rPr lang="en-US" altLang="zh-CN" sz="1200" b="0" dirty="0">
                <a:ea typeface="宋体" pitchFamily="2" charset="-122"/>
              </a:rPr>
              <a:t>&gt;</a:t>
            </a:r>
          </a:p>
          <a:p>
            <a:pPr>
              <a:lnSpc>
                <a:spcPct val="70000"/>
              </a:lnSpc>
              <a:spcBef>
                <a:spcPct val="30000"/>
              </a:spcBef>
              <a:buFont typeface="Wingdings" pitchFamily="2" charset="2"/>
              <a:buNone/>
            </a:pPr>
            <a:r>
              <a:rPr lang="en-US" altLang="zh-CN" sz="1200" b="0" dirty="0">
                <a:ea typeface="宋体" pitchFamily="2" charset="-122"/>
              </a:rPr>
              <a:t>#define MAXLINE	1024</a:t>
            </a:r>
          </a:p>
          <a:p>
            <a:pPr>
              <a:lnSpc>
                <a:spcPct val="70000"/>
              </a:lnSpc>
              <a:spcBef>
                <a:spcPct val="30000"/>
              </a:spcBef>
              <a:buFont typeface="Wingdings" pitchFamily="2" charset="2"/>
              <a:buNone/>
            </a:pPr>
            <a:r>
              <a:rPr lang="en-US" altLang="zh-CN" sz="1200" b="0" dirty="0" err="1">
                <a:ea typeface="宋体" pitchFamily="2" charset="-122"/>
              </a:rPr>
              <a:t>int</a:t>
            </a:r>
            <a:r>
              <a:rPr lang="en-US" altLang="zh-CN" sz="1200" b="0" dirty="0">
                <a:ea typeface="宋体" pitchFamily="2" charset="-122"/>
              </a:rPr>
              <a:t> </a:t>
            </a:r>
            <a:r>
              <a:rPr lang="en-US" altLang="zh-CN" sz="1200" b="0" dirty="0" err="1">
                <a:ea typeface="宋体" pitchFamily="2" charset="-122"/>
              </a:rPr>
              <a:t>str_len</a:t>
            </a:r>
            <a:r>
              <a:rPr lang="en-US" altLang="zh-CN" sz="1200" b="0" dirty="0">
                <a:ea typeface="宋体" pitchFamily="2" charset="-122"/>
              </a:rPr>
              <a:t>(char s[]);</a:t>
            </a:r>
          </a:p>
          <a:p>
            <a:pPr>
              <a:lnSpc>
                <a:spcPct val="70000"/>
              </a:lnSpc>
              <a:spcBef>
                <a:spcPct val="30000"/>
              </a:spcBef>
              <a:buFont typeface="Wingdings" pitchFamily="2" charset="2"/>
              <a:buNone/>
            </a:pPr>
            <a:r>
              <a:rPr lang="en-US" altLang="zh-CN" sz="1200" b="0" dirty="0" err="1">
                <a:ea typeface="宋体" pitchFamily="2" charset="-122"/>
              </a:rPr>
              <a:t>int</a:t>
            </a:r>
            <a:r>
              <a:rPr lang="en-US" altLang="zh-CN" sz="1200" b="0" dirty="0">
                <a:ea typeface="宋体" pitchFamily="2" charset="-122"/>
              </a:rPr>
              <a:t> main( )	/* find longest line */</a:t>
            </a:r>
          </a:p>
          <a:p>
            <a:pPr>
              <a:lnSpc>
                <a:spcPct val="70000"/>
              </a:lnSpc>
              <a:spcBef>
                <a:spcPct val="30000"/>
              </a:spcBef>
              <a:buFont typeface="Wingdings" pitchFamily="2" charset="2"/>
              <a:buNone/>
            </a:pPr>
            <a:r>
              <a:rPr lang="en-US" altLang="zh-CN" sz="1200" b="0" dirty="0">
                <a:ea typeface="宋体" pitchFamily="2" charset="-122"/>
              </a:rPr>
              <a:t>{</a:t>
            </a:r>
          </a:p>
          <a:p>
            <a:pPr lvl="1">
              <a:lnSpc>
                <a:spcPct val="70000"/>
              </a:lnSpc>
              <a:spcBef>
                <a:spcPct val="30000"/>
              </a:spcBef>
              <a:buFont typeface="Wingdings" pitchFamily="2" charset="2"/>
              <a:buNone/>
            </a:pPr>
            <a:r>
              <a:rPr lang="en-US" altLang="zh-CN" sz="1200" dirty="0" err="1">
                <a:ea typeface="宋体" pitchFamily="2" charset="-122"/>
              </a:rPr>
              <a:t>int</a:t>
            </a:r>
            <a:r>
              <a:rPr lang="en-US" altLang="zh-CN" sz="1200" dirty="0">
                <a:ea typeface="宋体" pitchFamily="2" charset="-122"/>
              </a:rPr>
              <a:t> </a:t>
            </a:r>
            <a:r>
              <a:rPr lang="en-US" altLang="zh-CN" sz="1200" dirty="0" err="1">
                <a:ea typeface="宋体" pitchFamily="2" charset="-122"/>
              </a:rPr>
              <a:t>len</a:t>
            </a:r>
            <a:r>
              <a:rPr lang="en-US" altLang="zh-CN" sz="1200" dirty="0">
                <a:ea typeface="宋体" pitchFamily="2" charset="-122"/>
              </a:rPr>
              <a:t>,  max;	/* current length and maximum length seen so far */</a:t>
            </a:r>
          </a:p>
          <a:p>
            <a:pPr lvl="1">
              <a:lnSpc>
                <a:spcPct val="70000"/>
              </a:lnSpc>
              <a:spcBef>
                <a:spcPct val="30000"/>
              </a:spcBef>
              <a:buFont typeface="Wingdings" pitchFamily="2" charset="2"/>
              <a:buNone/>
            </a:pPr>
            <a:r>
              <a:rPr lang="en-US" altLang="zh-CN" sz="1200" dirty="0">
                <a:ea typeface="宋体" pitchFamily="2" charset="-122"/>
              </a:rPr>
              <a:t>char *</a:t>
            </a:r>
            <a:r>
              <a:rPr lang="en-US" altLang="zh-CN" sz="1200" dirty="0" err="1">
                <a:ea typeface="宋体" pitchFamily="2" charset="-122"/>
              </a:rPr>
              <a:t>curptr</a:t>
            </a:r>
            <a:r>
              <a:rPr lang="en-US" altLang="zh-CN" sz="1200" dirty="0">
                <a:ea typeface="宋体" pitchFamily="2" charset="-122"/>
              </a:rPr>
              <a:t>, *</a:t>
            </a:r>
            <a:r>
              <a:rPr lang="en-US" altLang="zh-CN" sz="1200" dirty="0" err="1">
                <a:ea typeface="宋体" pitchFamily="2" charset="-122"/>
              </a:rPr>
              <a:t>saveptr</a:t>
            </a:r>
            <a:r>
              <a:rPr lang="en-US" altLang="zh-CN" sz="1200" dirty="0">
                <a:ea typeface="宋体" pitchFamily="2" charset="-122"/>
              </a:rPr>
              <a:t>,*</a:t>
            </a:r>
            <a:r>
              <a:rPr lang="en-US" altLang="zh-CN" sz="1200" dirty="0" err="1">
                <a:ea typeface="宋体" pitchFamily="2" charset="-122"/>
              </a:rPr>
              <a:t>tmp</a:t>
            </a:r>
            <a:r>
              <a:rPr lang="en-US" altLang="zh-CN" sz="1200" dirty="0">
                <a:ea typeface="宋体" pitchFamily="2" charset="-122"/>
              </a:rPr>
              <a:t>; /* current  line pointer and longest line pointer saved */</a:t>
            </a:r>
          </a:p>
          <a:p>
            <a:pPr lvl="1">
              <a:lnSpc>
                <a:spcPct val="70000"/>
              </a:lnSpc>
              <a:spcBef>
                <a:spcPct val="30000"/>
              </a:spcBef>
              <a:buFont typeface="Wingdings" pitchFamily="2" charset="2"/>
              <a:buNone/>
            </a:pPr>
            <a:r>
              <a:rPr lang="en-US" altLang="zh-CN" sz="1200" dirty="0">
                <a:ea typeface="宋体" pitchFamily="2" charset="-122"/>
              </a:rPr>
              <a:t>char  save1[MAXLINE], save2[MAXLINE];</a:t>
            </a:r>
          </a:p>
          <a:p>
            <a:pPr lvl="1">
              <a:lnSpc>
                <a:spcPct val="70000"/>
              </a:lnSpc>
              <a:spcBef>
                <a:spcPct val="30000"/>
              </a:spcBef>
              <a:buFont typeface="Wingdings" pitchFamily="2" charset="2"/>
              <a:buNone/>
            </a:pPr>
            <a:r>
              <a:rPr lang="en-US" altLang="zh-CN" sz="1200" dirty="0" err="1">
                <a:ea typeface="宋体" pitchFamily="2" charset="-122"/>
              </a:rPr>
              <a:t>curptr</a:t>
            </a:r>
            <a:r>
              <a:rPr lang="en-US" altLang="zh-CN" sz="1200" dirty="0">
                <a:ea typeface="宋体" pitchFamily="2" charset="-122"/>
              </a:rPr>
              <a:t> = &amp;save1[0];</a:t>
            </a:r>
          </a:p>
          <a:p>
            <a:pPr lvl="1">
              <a:lnSpc>
                <a:spcPct val="70000"/>
              </a:lnSpc>
              <a:spcBef>
                <a:spcPct val="30000"/>
              </a:spcBef>
              <a:buFont typeface="Wingdings" pitchFamily="2" charset="2"/>
              <a:buNone/>
            </a:pPr>
            <a:r>
              <a:rPr lang="en-US" altLang="zh-CN" sz="1200" dirty="0" err="1">
                <a:ea typeface="宋体" pitchFamily="2" charset="-122"/>
              </a:rPr>
              <a:t>saveptr</a:t>
            </a:r>
            <a:r>
              <a:rPr lang="en-US" altLang="zh-CN" sz="1200" dirty="0">
                <a:ea typeface="宋体" pitchFamily="2" charset="-122"/>
              </a:rPr>
              <a:t>= &amp;save2[0];  </a:t>
            </a:r>
          </a:p>
          <a:p>
            <a:pPr lvl="1">
              <a:lnSpc>
                <a:spcPct val="70000"/>
              </a:lnSpc>
              <a:spcBef>
                <a:spcPct val="30000"/>
              </a:spcBef>
              <a:buFont typeface="Wingdings" pitchFamily="2" charset="2"/>
              <a:buNone/>
            </a:pPr>
            <a:r>
              <a:rPr lang="en-US" altLang="zh-CN" sz="1200" dirty="0">
                <a:ea typeface="宋体" pitchFamily="2" charset="-122"/>
              </a:rPr>
              <a:t>max = 0;</a:t>
            </a:r>
          </a:p>
          <a:p>
            <a:pPr lvl="1">
              <a:lnSpc>
                <a:spcPct val="70000"/>
              </a:lnSpc>
              <a:spcBef>
                <a:spcPct val="30000"/>
              </a:spcBef>
              <a:buFont typeface="Wingdings" pitchFamily="2" charset="2"/>
              <a:buNone/>
            </a:pPr>
            <a:r>
              <a:rPr lang="en-US" altLang="zh-CN" sz="1200" dirty="0">
                <a:ea typeface="宋体" pitchFamily="2" charset="-122"/>
              </a:rPr>
              <a:t>while( gets(</a:t>
            </a:r>
            <a:r>
              <a:rPr lang="en-US" altLang="zh-CN" sz="1200" dirty="0" err="1">
                <a:ea typeface="宋体" pitchFamily="2" charset="-122"/>
              </a:rPr>
              <a:t>curptr</a:t>
            </a:r>
            <a:r>
              <a:rPr lang="en-US" altLang="zh-CN" sz="1200" dirty="0">
                <a:ea typeface="宋体" pitchFamily="2" charset="-122"/>
              </a:rPr>
              <a:t>)  != NULL ){</a:t>
            </a:r>
          </a:p>
          <a:p>
            <a:pPr lvl="1">
              <a:lnSpc>
                <a:spcPct val="70000"/>
              </a:lnSpc>
              <a:spcBef>
                <a:spcPct val="30000"/>
              </a:spcBef>
              <a:buFont typeface="Wingdings" pitchFamily="2" charset="2"/>
              <a:buNone/>
            </a:pPr>
            <a:r>
              <a:rPr lang="en-US" altLang="zh-CN" sz="1200" dirty="0">
                <a:ea typeface="宋体" pitchFamily="2" charset="-122"/>
              </a:rPr>
              <a:t>      </a:t>
            </a:r>
            <a:r>
              <a:rPr lang="en-US" altLang="zh-CN" sz="1200" dirty="0" err="1">
                <a:ea typeface="宋体" pitchFamily="2" charset="-122"/>
              </a:rPr>
              <a:t>len</a:t>
            </a:r>
            <a:r>
              <a:rPr lang="en-US" altLang="zh-CN" sz="1200" dirty="0">
                <a:ea typeface="宋体" pitchFamily="2" charset="-122"/>
              </a:rPr>
              <a:t> = </a:t>
            </a:r>
            <a:r>
              <a:rPr lang="en-US" altLang="zh-CN" sz="1200" dirty="0" err="1">
                <a:ea typeface="宋体" pitchFamily="2" charset="-122"/>
              </a:rPr>
              <a:t>str_len</a:t>
            </a:r>
            <a:r>
              <a:rPr lang="en-US" altLang="zh-CN" sz="1200" dirty="0">
                <a:ea typeface="宋体" pitchFamily="2" charset="-122"/>
              </a:rPr>
              <a:t>(</a:t>
            </a:r>
            <a:r>
              <a:rPr lang="en-US" altLang="zh-CN" sz="1200" dirty="0" err="1">
                <a:ea typeface="宋体" pitchFamily="2" charset="-122"/>
              </a:rPr>
              <a:t>curptr</a:t>
            </a:r>
            <a:r>
              <a:rPr lang="en-US" altLang="zh-CN" sz="1200" dirty="0">
                <a:ea typeface="宋体" pitchFamily="2" charset="-122"/>
              </a:rPr>
              <a:t>);</a:t>
            </a:r>
          </a:p>
          <a:p>
            <a:pPr lvl="2" indent="0">
              <a:lnSpc>
                <a:spcPct val="70000"/>
              </a:lnSpc>
              <a:spcBef>
                <a:spcPct val="30000"/>
              </a:spcBef>
              <a:buNone/>
            </a:pPr>
            <a:r>
              <a:rPr lang="en-US" altLang="zh-CN" sz="1200" dirty="0">
                <a:ea typeface="宋体" pitchFamily="2" charset="-122"/>
              </a:rPr>
              <a:t>if( </a:t>
            </a:r>
            <a:r>
              <a:rPr lang="en-US" altLang="zh-CN" sz="1200" dirty="0" err="1">
                <a:ea typeface="宋体" pitchFamily="2" charset="-122"/>
              </a:rPr>
              <a:t>len</a:t>
            </a:r>
            <a:r>
              <a:rPr lang="en-US" altLang="zh-CN" sz="1200" dirty="0">
                <a:ea typeface="宋体" pitchFamily="2" charset="-122"/>
              </a:rPr>
              <a:t> &gt; max ) {</a:t>
            </a:r>
          </a:p>
          <a:p>
            <a:pPr lvl="3" indent="0">
              <a:lnSpc>
                <a:spcPct val="70000"/>
              </a:lnSpc>
              <a:spcBef>
                <a:spcPct val="30000"/>
              </a:spcBef>
              <a:buNone/>
            </a:pPr>
            <a:r>
              <a:rPr lang="en-US" altLang="zh-CN" sz="1400" dirty="0">
                <a:ea typeface="宋体" pitchFamily="2" charset="-122"/>
              </a:rPr>
              <a:t>max = </a:t>
            </a:r>
            <a:r>
              <a:rPr lang="en-US" altLang="zh-CN" sz="1400" dirty="0" err="1">
                <a:ea typeface="宋体" pitchFamily="2" charset="-122"/>
              </a:rPr>
              <a:t>len</a:t>
            </a:r>
            <a:r>
              <a:rPr lang="en-US" altLang="zh-CN" sz="1400" dirty="0">
                <a:ea typeface="宋体" pitchFamily="2" charset="-122"/>
              </a:rPr>
              <a:t>;</a:t>
            </a:r>
          </a:p>
          <a:p>
            <a:pPr lvl="3" indent="0">
              <a:lnSpc>
                <a:spcPct val="70000"/>
              </a:lnSpc>
              <a:spcBef>
                <a:spcPct val="30000"/>
              </a:spcBef>
              <a:buNone/>
            </a:pPr>
            <a:r>
              <a:rPr lang="en-US" altLang="zh-CN" sz="1400" dirty="0" err="1">
                <a:ea typeface="宋体" pitchFamily="2" charset="-122"/>
              </a:rPr>
              <a:t>tmp</a:t>
            </a:r>
            <a:r>
              <a:rPr lang="en-US" altLang="zh-CN" sz="1400" dirty="0">
                <a:ea typeface="宋体" pitchFamily="2" charset="-122"/>
              </a:rPr>
              <a:t> = </a:t>
            </a:r>
            <a:r>
              <a:rPr lang="en-US" altLang="zh-CN" sz="1400" dirty="0" err="1">
                <a:ea typeface="宋体" pitchFamily="2" charset="-122"/>
              </a:rPr>
              <a:t>curptr</a:t>
            </a:r>
            <a:r>
              <a:rPr lang="en-US" altLang="zh-CN" sz="1400" dirty="0">
                <a:ea typeface="宋体" pitchFamily="2" charset="-122"/>
              </a:rPr>
              <a:t>;</a:t>
            </a:r>
          </a:p>
          <a:p>
            <a:pPr lvl="3" indent="0">
              <a:lnSpc>
                <a:spcPct val="70000"/>
              </a:lnSpc>
              <a:spcBef>
                <a:spcPct val="30000"/>
              </a:spcBef>
              <a:buNone/>
            </a:pPr>
            <a:r>
              <a:rPr lang="en-US" altLang="zh-CN" sz="1400" dirty="0" err="1">
                <a:ea typeface="宋体" pitchFamily="2" charset="-122"/>
              </a:rPr>
              <a:t>curptr</a:t>
            </a:r>
            <a:r>
              <a:rPr lang="en-US" altLang="zh-CN" sz="1400" dirty="0">
                <a:ea typeface="宋体" pitchFamily="2" charset="-122"/>
              </a:rPr>
              <a:t> = </a:t>
            </a:r>
            <a:r>
              <a:rPr lang="en-US" altLang="zh-CN" sz="1400" dirty="0" err="1">
                <a:ea typeface="宋体" pitchFamily="2" charset="-122"/>
              </a:rPr>
              <a:t>saveptr</a:t>
            </a:r>
            <a:r>
              <a:rPr lang="en-US" altLang="zh-CN" sz="1400" dirty="0">
                <a:ea typeface="宋体" pitchFamily="2" charset="-122"/>
              </a:rPr>
              <a:t>;</a:t>
            </a:r>
          </a:p>
          <a:p>
            <a:pPr lvl="3" indent="0">
              <a:lnSpc>
                <a:spcPct val="70000"/>
              </a:lnSpc>
              <a:spcBef>
                <a:spcPct val="30000"/>
              </a:spcBef>
              <a:buNone/>
            </a:pPr>
            <a:r>
              <a:rPr lang="en-US" altLang="zh-CN" sz="1400" dirty="0" err="1">
                <a:ea typeface="宋体" pitchFamily="2" charset="-122"/>
              </a:rPr>
              <a:t>saveptr</a:t>
            </a:r>
            <a:r>
              <a:rPr lang="en-US" altLang="zh-CN" sz="1400" dirty="0">
                <a:ea typeface="宋体" pitchFamily="2" charset="-122"/>
              </a:rPr>
              <a:t> = </a:t>
            </a:r>
            <a:r>
              <a:rPr lang="en-US" altLang="zh-CN" sz="1400" dirty="0" err="1">
                <a:ea typeface="宋体" pitchFamily="2" charset="-122"/>
              </a:rPr>
              <a:t>tmp</a:t>
            </a:r>
            <a:r>
              <a:rPr lang="en-US" altLang="zh-CN" sz="1400" dirty="0">
                <a:ea typeface="宋体" pitchFamily="2" charset="-122"/>
              </a:rPr>
              <a:t>; </a:t>
            </a:r>
          </a:p>
          <a:p>
            <a:pPr lvl="2" indent="0">
              <a:lnSpc>
                <a:spcPct val="70000"/>
              </a:lnSpc>
              <a:spcBef>
                <a:spcPct val="30000"/>
              </a:spcBef>
              <a:buNone/>
            </a:pPr>
            <a:r>
              <a:rPr lang="en-US" altLang="zh-CN" sz="1200" dirty="0">
                <a:ea typeface="宋体" pitchFamily="2" charset="-122"/>
              </a:rPr>
              <a:t>}</a:t>
            </a:r>
          </a:p>
          <a:p>
            <a:pPr lvl="1">
              <a:lnSpc>
                <a:spcPct val="70000"/>
              </a:lnSpc>
              <a:spcBef>
                <a:spcPct val="30000"/>
              </a:spcBef>
              <a:buFont typeface="Wingdings" pitchFamily="2" charset="2"/>
              <a:buNone/>
            </a:pPr>
            <a:r>
              <a:rPr lang="en-US" altLang="zh-CN" sz="1200" dirty="0">
                <a:ea typeface="宋体" pitchFamily="2" charset="-122"/>
              </a:rPr>
              <a:t>}</a:t>
            </a:r>
          </a:p>
          <a:p>
            <a:pPr lvl="1">
              <a:lnSpc>
                <a:spcPct val="70000"/>
              </a:lnSpc>
              <a:spcBef>
                <a:spcPct val="30000"/>
              </a:spcBef>
              <a:buFont typeface="Wingdings" pitchFamily="2" charset="2"/>
              <a:buNone/>
            </a:pPr>
            <a:r>
              <a:rPr lang="en-US" altLang="zh-CN" sz="1200" dirty="0">
                <a:ea typeface="宋体" pitchFamily="2" charset="-122"/>
              </a:rPr>
              <a:t>if( max &gt; 0)</a:t>
            </a:r>
          </a:p>
          <a:p>
            <a:pPr lvl="2" indent="0">
              <a:lnSpc>
                <a:spcPct val="70000"/>
              </a:lnSpc>
              <a:spcBef>
                <a:spcPct val="30000"/>
              </a:spcBef>
              <a:buNone/>
            </a:pPr>
            <a:r>
              <a:rPr lang="en-US" altLang="zh-CN" sz="1200" dirty="0" err="1">
                <a:ea typeface="宋体" pitchFamily="2" charset="-122"/>
              </a:rPr>
              <a:t>printf</a:t>
            </a:r>
            <a:r>
              <a:rPr lang="en-US" altLang="zh-CN" sz="1200" dirty="0">
                <a:ea typeface="宋体" pitchFamily="2" charset="-122"/>
              </a:rPr>
              <a:t>(“%s”, </a:t>
            </a:r>
            <a:r>
              <a:rPr lang="en-US" altLang="zh-CN" sz="1200" dirty="0" err="1">
                <a:ea typeface="宋体" pitchFamily="2" charset="-122"/>
              </a:rPr>
              <a:t>saveptr</a:t>
            </a:r>
            <a:r>
              <a:rPr lang="en-US" altLang="zh-CN" sz="1200" dirty="0">
                <a:ea typeface="宋体" pitchFamily="2" charset="-122"/>
              </a:rPr>
              <a:t>);</a:t>
            </a:r>
          </a:p>
          <a:p>
            <a:pPr>
              <a:lnSpc>
                <a:spcPct val="70000"/>
              </a:lnSpc>
              <a:spcBef>
                <a:spcPct val="30000"/>
              </a:spcBef>
              <a:buFont typeface="Wingdings" pitchFamily="2" charset="2"/>
              <a:buNone/>
            </a:pPr>
            <a:r>
              <a:rPr lang="en-US" altLang="zh-CN" sz="1200" b="0" dirty="0">
                <a:ea typeface="宋体" pitchFamily="2" charset="-122"/>
              </a:rPr>
              <a:t>         return 0;</a:t>
            </a:r>
          </a:p>
          <a:p>
            <a:pPr>
              <a:lnSpc>
                <a:spcPct val="70000"/>
              </a:lnSpc>
              <a:spcBef>
                <a:spcPct val="30000"/>
              </a:spcBef>
              <a:buFont typeface="Wingdings" pitchFamily="2" charset="2"/>
              <a:buNone/>
            </a:pPr>
            <a:r>
              <a:rPr lang="en-US" altLang="zh-CN" sz="1200" b="0" dirty="0">
                <a:ea typeface="宋体" pitchFamily="2" charset="-122"/>
              </a:rPr>
              <a:t>}</a:t>
            </a:r>
            <a:endParaRPr lang="en-US" altLang="zh-CN" sz="700" b="0" dirty="0">
              <a:ea typeface="宋体" pitchFamily="2" charset="-122"/>
            </a:endParaRPr>
          </a:p>
        </p:txBody>
      </p:sp>
      <p:sp>
        <p:nvSpPr>
          <p:cNvPr id="40962" name="页脚占位符 3"/>
          <p:cNvSpPr>
            <a:spLocks noGrp="1"/>
          </p:cNvSpPr>
          <p:nvPr>
            <p:ph type="ftr" sz="quarter" idx="11"/>
          </p:nvPr>
        </p:nvSpPr>
        <p:spPr>
          <a:xfrm>
            <a:off x="2758883" y="6448520"/>
            <a:ext cx="4114800" cy="365125"/>
          </a:xfrm>
          <a:noFill/>
        </p:spPr>
        <p:txBody>
          <a:bodyPr/>
          <a:lstStyle/>
          <a:p>
            <a:r>
              <a:rPr lang="en-US" altLang="zh-CN"/>
              <a:t>构造类型 – 数组和指针</a:t>
            </a:r>
          </a:p>
        </p:txBody>
      </p:sp>
      <p:sp>
        <p:nvSpPr>
          <p:cNvPr id="40963" name="灯片编号占位符 4"/>
          <p:cNvSpPr>
            <a:spLocks noGrp="1"/>
          </p:cNvSpPr>
          <p:nvPr>
            <p:ph type="sldNum" sz="quarter" idx="12"/>
          </p:nvPr>
        </p:nvSpPr>
        <p:spPr>
          <a:noFill/>
        </p:spPr>
        <p:txBody>
          <a:bodyPr/>
          <a:lstStyle/>
          <a:p>
            <a:fld id="{42A7CD17-818C-49C2-94EF-A29A9D8F72CE}" type="slidenum">
              <a:rPr lang="en-US" altLang="zh-CN" smtClean="0"/>
              <a:pPr/>
              <a:t>64</a:t>
            </a:fld>
            <a:endParaRPr lang="en-US" altLang="zh-CN"/>
          </a:p>
        </p:txBody>
      </p:sp>
      <p:sp>
        <p:nvSpPr>
          <p:cNvPr id="107524" name="AutoShape 4"/>
          <p:cNvSpPr>
            <a:spLocks noChangeArrowheads="1"/>
          </p:cNvSpPr>
          <p:nvPr/>
        </p:nvSpPr>
        <p:spPr bwMode="auto">
          <a:xfrm>
            <a:off x="244283" y="2657074"/>
            <a:ext cx="1187624" cy="936104"/>
          </a:xfrm>
          <a:prstGeom prst="wedgeRoundRectCallout">
            <a:avLst>
              <a:gd name="adj1" fmla="val 61176"/>
              <a:gd name="adj2" fmla="val -15681"/>
              <a:gd name="adj3" fmla="val 16667"/>
            </a:avLst>
          </a:prstGeom>
          <a:solidFill>
            <a:schemeClr val="accent1"/>
          </a:solidFill>
          <a:ln w="9525">
            <a:solidFill>
              <a:schemeClr val="tx1"/>
            </a:solidFill>
            <a:miter lim="800000"/>
            <a:headEnd/>
            <a:tailEnd/>
          </a:ln>
        </p:spPr>
        <p:txBody>
          <a:bodyPr/>
          <a:lstStyle/>
          <a:p>
            <a:r>
              <a:rPr lang="zh-CN" altLang="en-US" sz="1400" b="0" dirty="0"/>
              <a:t>初始化指针使其分别指向一个数组</a:t>
            </a:r>
          </a:p>
        </p:txBody>
      </p:sp>
      <p:sp>
        <p:nvSpPr>
          <p:cNvPr id="107525" name="AutoShape 5"/>
          <p:cNvSpPr>
            <a:spLocks noChangeArrowheads="1"/>
          </p:cNvSpPr>
          <p:nvPr/>
        </p:nvSpPr>
        <p:spPr bwMode="auto">
          <a:xfrm>
            <a:off x="244283" y="3737194"/>
            <a:ext cx="1187624" cy="647700"/>
          </a:xfrm>
          <a:prstGeom prst="wedgeRoundRectCallout">
            <a:avLst>
              <a:gd name="adj1" fmla="val 86114"/>
              <a:gd name="adj2" fmla="val -43919"/>
              <a:gd name="adj3" fmla="val 16667"/>
            </a:avLst>
          </a:prstGeom>
          <a:solidFill>
            <a:schemeClr val="accent1"/>
          </a:solidFill>
          <a:ln w="9525">
            <a:solidFill>
              <a:schemeClr val="tx1"/>
            </a:solidFill>
            <a:miter lim="800000"/>
            <a:headEnd/>
            <a:tailEnd/>
          </a:ln>
        </p:spPr>
        <p:txBody>
          <a:bodyPr/>
          <a:lstStyle/>
          <a:p>
            <a:r>
              <a:rPr lang="zh-CN" altLang="en-US" sz="1600" b="0" dirty="0"/>
              <a:t>保存新行长度</a:t>
            </a:r>
          </a:p>
        </p:txBody>
      </p:sp>
      <p:sp>
        <p:nvSpPr>
          <p:cNvPr id="107526" name="AutoShape 6"/>
          <p:cNvSpPr>
            <a:spLocks noChangeArrowheads="1"/>
          </p:cNvSpPr>
          <p:nvPr/>
        </p:nvSpPr>
        <p:spPr bwMode="auto">
          <a:xfrm>
            <a:off x="244283" y="4529282"/>
            <a:ext cx="1368152" cy="936104"/>
          </a:xfrm>
          <a:prstGeom prst="wedgeRoundRectCallout">
            <a:avLst>
              <a:gd name="adj1" fmla="val 78159"/>
              <a:gd name="adj2" fmla="val -64346"/>
              <a:gd name="adj3" fmla="val 16667"/>
            </a:avLst>
          </a:prstGeom>
          <a:solidFill>
            <a:schemeClr val="accent1"/>
          </a:solidFill>
          <a:ln w="9525">
            <a:solidFill>
              <a:schemeClr val="tx1"/>
            </a:solidFill>
            <a:miter lim="800000"/>
            <a:headEnd/>
            <a:tailEnd/>
          </a:ln>
        </p:spPr>
        <p:txBody>
          <a:bodyPr/>
          <a:lstStyle/>
          <a:p>
            <a:r>
              <a:rPr lang="zh-CN" altLang="en-US" sz="1400" b="0" dirty="0"/>
              <a:t>交换指向当前行和所保存行的指针</a:t>
            </a:r>
          </a:p>
        </p:txBody>
      </p:sp>
      <p:sp>
        <p:nvSpPr>
          <p:cNvPr id="107527" name="Rectangle 7"/>
          <p:cNvSpPr>
            <a:spLocks noChangeArrowheads="1"/>
          </p:cNvSpPr>
          <p:nvPr/>
        </p:nvSpPr>
        <p:spPr bwMode="auto">
          <a:xfrm>
            <a:off x="7896200" y="1145600"/>
            <a:ext cx="4211637" cy="5183187"/>
          </a:xfrm>
          <a:prstGeom prst="rect">
            <a:avLst/>
          </a:prstGeom>
          <a:solidFill>
            <a:schemeClr val="accent1"/>
          </a:solidFill>
          <a:ln w="9525">
            <a:noFill/>
            <a:miter lim="800000"/>
            <a:headEnd/>
            <a:tailEnd/>
          </a:ln>
        </p:spPr>
        <p:txBody>
          <a:bodyPr/>
          <a:lstStyle/>
          <a:p>
            <a:pPr marL="279400" indent="-279400">
              <a:lnSpc>
                <a:spcPct val="70000"/>
              </a:lnSpc>
              <a:spcBef>
                <a:spcPct val="40000"/>
              </a:spcBef>
              <a:buClr>
                <a:srgbClr val="D60093"/>
              </a:buClr>
              <a:buSzPct val="70000"/>
            </a:pPr>
            <a:r>
              <a:rPr lang="en-US" altLang="zh-CN" sz="1400" b="0" dirty="0">
                <a:latin typeface="Arial Narrow" pitchFamily="34" charset="0"/>
              </a:rPr>
              <a:t>#include &lt;</a:t>
            </a:r>
            <a:r>
              <a:rPr lang="en-US" altLang="zh-CN" sz="1400" b="0" dirty="0" err="1">
                <a:latin typeface="Arial Narrow" pitchFamily="34" charset="0"/>
              </a:rPr>
              <a:t>stdio.h</a:t>
            </a:r>
            <a:r>
              <a:rPr lang="en-US" altLang="zh-CN" sz="1400" b="0" dirty="0">
                <a:latin typeface="Arial Narrow" pitchFamily="34" charset="0"/>
              </a:rPr>
              <a:t>&gt;</a:t>
            </a:r>
          </a:p>
          <a:p>
            <a:pPr marL="279400" indent="-279400">
              <a:lnSpc>
                <a:spcPct val="70000"/>
              </a:lnSpc>
              <a:spcBef>
                <a:spcPct val="40000"/>
              </a:spcBef>
              <a:buClr>
                <a:srgbClr val="D60093"/>
              </a:buClr>
              <a:buSzPct val="70000"/>
            </a:pPr>
            <a:r>
              <a:rPr lang="en-US" altLang="zh-CN" sz="1400" b="0" dirty="0">
                <a:latin typeface="Arial Narrow" pitchFamily="34" charset="0"/>
              </a:rPr>
              <a:t>#define MAXLINE	1024</a:t>
            </a:r>
          </a:p>
          <a:p>
            <a:pPr marL="279400" indent="-279400">
              <a:lnSpc>
                <a:spcPct val="70000"/>
              </a:lnSpc>
              <a:spcBef>
                <a:spcPct val="40000"/>
              </a:spcBef>
              <a:buClr>
                <a:srgbClr val="D60093"/>
              </a:buClr>
              <a:buSzPct val="70000"/>
            </a:pPr>
            <a:r>
              <a:rPr lang="en-US" altLang="zh-CN" sz="1400" b="0" dirty="0">
                <a:latin typeface="Arial Narrow" pitchFamily="34" charset="0"/>
              </a:rPr>
              <a:t>int </a:t>
            </a:r>
            <a:r>
              <a:rPr lang="en-US" altLang="zh-CN" sz="1400" b="0" dirty="0" err="1">
                <a:latin typeface="Arial Narrow" pitchFamily="34" charset="0"/>
              </a:rPr>
              <a:t>str_len</a:t>
            </a:r>
            <a:r>
              <a:rPr lang="en-US" altLang="zh-CN" sz="1400" b="0" dirty="0">
                <a:latin typeface="Arial Narrow" pitchFamily="34" charset="0"/>
              </a:rPr>
              <a:t>(char s[ ]);</a:t>
            </a:r>
          </a:p>
          <a:p>
            <a:pPr marL="279400" indent="-279400">
              <a:lnSpc>
                <a:spcPct val="70000"/>
              </a:lnSpc>
              <a:spcBef>
                <a:spcPct val="40000"/>
              </a:spcBef>
              <a:buClr>
                <a:srgbClr val="D60093"/>
              </a:buClr>
              <a:buSzPct val="70000"/>
            </a:pPr>
            <a:r>
              <a:rPr lang="en-US" altLang="zh-CN" sz="1400" b="0" dirty="0">
                <a:latin typeface="Arial Narrow" pitchFamily="34" charset="0"/>
              </a:rPr>
              <a:t>void </a:t>
            </a:r>
            <a:r>
              <a:rPr lang="en-US" altLang="zh-CN" sz="1400" b="0" dirty="0" err="1">
                <a:latin typeface="Arial Narrow" pitchFamily="34" charset="0"/>
              </a:rPr>
              <a:t>str_copy</a:t>
            </a:r>
            <a:r>
              <a:rPr lang="en-US" altLang="zh-CN" sz="1400" b="0" dirty="0">
                <a:latin typeface="Arial Narrow" pitchFamily="34" charset="0"/>
              </a:rPr>
              <a:t>(char s[ ], char t[ ]);</a:t>
            </a:r>
          </a:p>
          <a:p>
            <a:pPr marL="279400" indent="-279400">
              <a:lnSpc>
                <a:spcPct val="70000"/>
              </a:lnSpc>
              <a:spcBef>
                <a:spcPct val="40000"/>
              </a:spcBef>
              <a:buClr>
                <a:srgbClr val="D60093"/>
              </a:buClr>
              <a:buSzPct val="70000"/>
            </a:pPr>
            <a:r>
              <a:rPr lang="en-US" altLang="zh-CN" sz="1400" b="0" dirty="0">
                <a:latin typeface="Arial Narrow" pitchFamily="34" charset="0"/>
              </a:rPr>
              <a:t>int main( )	/* find longest line */</a:t>
            </a:r>
          </a:p>
          <a:p>
            <a:pPr marL="279400" indent="-279400">
              <a:lnSpc>
                <a:spcPct val="70000"/>
              </a:lnSpc>
              <a:spcBef>
                <a:spcPct val="40000"/>
              </a:spcBef>
              <a:buClr>
                <a:srgbClr val="D60093"/>
              </a:buClr>
              <a:buSzPct val="70000"/>
            </a:pPr>
            <a:r>
              <a:rPr lang="en-US" altLang="zh-CN" sz="1400" b="0" dirty="0">
                <a:latin typeface="Arial Narrow" pitchFamily="34" charset="0"/>
              </a:rPr>
              <a:t>{</a:t>
            </a:r>
          </a:p>
          <a:p>
            <a:pPr marL="690563" lvl="1" indent="-296863">
              <a:lnSpc>
                <a:spcPct val="70000"/>
              </a:lnSpc>
              <a:spcBef>
                <a:spcPct val="40000"/>
              </a:spcBef>
              <a:buClr>
                <a:srgbClr val="D60093"/>
              </a:buClr>
              <a:buSzPct val="65000"/>
            </a:pPr>
            <a:r>
              <a:rPr lang="en-US" altLang="zh-CN" sz="1400" b="0" dirty="0">
                <a:latin typeface="Arial Narrow" pitchFamily="34" charset="0"/>
              </a:rPr>
              <a:t>int </a:t>
            </a:r>
            <a:r>
              <a:rPr lang="en-US" altLang="zh-CN" sz="1400" b="0" dirty="0" err="1">
                <a:latin typeface="Arial Narrow" pitchFamily="34" charset="0"/>
              </a:rPr>
              <a:t>len</a:t>
            </a:r>
            <a:r>
              <a:rPr lang="en-US" altLang="zh-CN" sz="1400" b="0" dirty="0">
                <a:latin typeface="Arial Narrow" pitchFamily="34" charset="0"/>
              </a:rPr>
              <a:t>;		/* current line length */</a:t>
            </a:r>
          </a:p>
          <a:p>
            <a:pPr marL="690563" lvl="1" indent="-296863">
              <a:lnSpc>
                <a:spcPct val="70000"/>
              </a:lnSpc>
              <a:spcBef>
                <a:spcPct val="40000"/>
              </a:spcBef>
              <a:buClr>
                <a:srgbClr val="D60093"/>
              </a:buClr>
              <a:buSzPct val="65000"/>
            </a:pPr>
            <a:r>
              <a:rPr lang="en-US" altLang="zh-CN" sz="1400" b="0" dirty="0">
                <a:latin typeface="Arial Narrow" pitchFamily="34" charset="0"/>
              </a:rPr>
              <a:t>int max;		/* maximum length seen so far */</a:t>
            </a:r>
          </a:p>
          <a:p>
            <a:pPr marL="690563" lvl="1" indent="-296863">
              <a:lnSpc>
                <a:spcPct val="70000"/>
              </a:lnSpc>
              <a:spcBef>
                <a:spcPct val="40000"/>
              </a:spcBef>
              <a:buClr>
                <a:srgbClr val="D60093"/>
              </a:buClr>
              <a:buSzPct val="65000"/>
            </a:pPr>
            <a:r>
              <a:rPr lang="en-US" altLang="zh-CN" sz="1400" b="0" dirty="0">
                <a:latin typeface="Arial Narrow" pitchFamily="34" charset="0"/>
              </a:rPr>
              <a:t>char line[MAXLINE];	/* current input line */</a:t>
            </a:r>
          </a:p>
          <a:p>
            <a:pPr marL="690563" lvl="1" indent="-296863">
              <a:lnSpc>
                <a:spcPct val="70000"/>
              </a:lnSpc>
              <a:spcBef>
                <a:spcPct val="40000"/>
              </a:spcBef>
              <a:buClr>
                <a:srgbClr val="D60093"/>
              </a:buClr>
              <a:buSzPct val="65000"/>
            </a:pPr>
            <a:r>
              <a:rPr lang="en-US" altLang="zh-CN" sz="1400" b="0" dirty="0">
                <a:latin typeface="Arial Narrow" pitchFamily="34" charset="0"/>
              </a:rPr>
              <a:t>char save[MAXLINE];	/* longest line saved */</a:t>
            </a:r>
          </a:p>
          <a:p>
            <a:pPr marL="690563" lvl="1" indent="-296863">
              <a:lnSpc>
                <a:spcPct val="70000"/>
              </a:lnSpc>
              <a:spcBef>
                <a:spcPct val="40000"/>
              </a:spcBef>
              <a:buClr>
                <a:srgbClr val="D60093"/>
              </a:buClr>
              <a:buSzPct val="65000"/>
            </a:pPr>
            <a:r>
              <a:rPr lang="en-US" altLang="zh-CN" sz="1400" b="0" dirty="0">
                <a:latin typeface="Arial Narrow" pitchFamily="34" charset="0"/>
              </a:rPr>
              <a:t>max = 0;</a:t>
            </a:r>
          </a:p>
          <a:p>
            <a:pPr marL="690563" lvl="1" indent="-296863">
              <a:lnSpc>
                <a:spcPct val="70000"/>
              </a:lnSpc>
              <a:spcBef>
                <a:spcPct val="40000"/>
              </a:spcBef>
              <a:buClr>
                <a:srgbClr val="D60093"/>
              </a:buClr>
              <a:buSzPct val="65000"/>
            </a:pPr>
            <a:r>
              <a:rPr lang="en-US" altLang="zh-CN" sz="1400" b="0" dirty="0">
                <a:latin typeface="Arial Narrow" pitchFamily="34" charset="0"/>
              </a:rPr>
              <a:t>while( gets(line)  != NULL ){</a:t>
            </a:r>
          </a:p>
          <a:p>
            <a:pPr marL="690563" lvl="1" indent="-296863">
              <a:lnSpc>
                <a:spcPct val="70000"/>
              </a:lnSpc>
              <a:spcBef>
                <a:spcPct val="40000"/>
              </a:spcBef>
              <a:buClr>
                <a:srgbClr val="D60093"/>
              </a:buClr>
              <a:buSzPct val="65000"/>
            </a:pPr>
            <a:r>
              <a:rPr lang="en-US" altLang="zh-CN" sz="1400" b="0" dirty="0">
                <a:latin typeface="Arial Narrow" pitchFamily="34" charset="0"/>
              </a:rPr>
              <a:t>          </a:t>
            </a:r>
            <a:r>
              <a:rPr lang="en-US" altLang="zh-CN" sz="1400" b="0" dirty="0" err="1">
                <a:latin typeface="Arial Narrow" pitchFamily="34" charset="0"/>
              </a:rPr>
              <a:t>len</a:t>
            </a:r>
            <a:r>
              <a:rPr lang="en-US" altLang="zh-CN" sz="1400" b="0" dirty="0">
                <a:latin typeface="Arial Narrow" pitchFamily="34" charset="0"/>
              </a:rPr>
              <a:t> = </a:t>
            </a:r>
            <a:r>
              <a:rPr lang="en-US" altLang="zh-CN" sz="1400" b="0" dirty="0" err="1">
                <a:latin typeface="Arial Narrow" pitchFamily="34" charset="0"/>
              </a:rPr>
              <a:t>str_len</a:t>
            </a:r>
            <a:r>
              <a:rPr lang="en-US" altLang="zh-CN" sz="1400" b="0" dirty="0">
                <a:latin typeface="Arial Narrow" pitchFamily="34" charset="0"/>
              </a:rPr>
              <a:t>(line);</a:t>
            </a:r>
          </a:p>
          <a:p>
            <a:pPr marL="804863" lvl="2">
              <a:lnSpc>
                <a:spcPct val="80000"/>
              </a:lnSpc>
              <a:spcBef>
                <a:spcPct val="40000"/>
              </a:spcBef>
            </a:pPr>
            <a:r>
              <a:rPr lang="en-US" altLang="zh-CN" sz="1400" b="0" dirty="0">
                <a:latin typeface="Arial Narrow" pitchFamily="34" charset="0"/>
              </a:rPr>
              <a:t>if( </a:t>
            </a:r>
            <a:r>
              <a:rPr lang="en-US" altLang="zh-CN" sz="1400" b="0" dirty="0" err="1">
                <a:latin typeface="Arial Narrow" pitchFamily="34" charset="0"/>
              </a:rPr>
              <a:t>len</a:t>
            </a:r>
            <a:r>
              <a:rPr lang="en-US" altLang="zh-CN" sz="1400" b="0" dirty="0">
                <a:latin typeface="Arial Narrow" pitchFamily="34" charset="0"/>
              </a:rPr>
              <a:t> &gt; max ) {</a:t>
            </a:r>
          </a:p>
          <a:p>
            <a:pPr marL="919163" lvl="3">
              <a:lnSpc>
                <a:spcPct val="80000"/>
              </a:lnSpc>
              <a:spcBef>
                <a:spcPct val="40000"/>
              </a:spcBef>
            </a:pPr>
            <a:r>
              <a:rPr lang="en-US" altLang="zh-CN" sz="1200" b="0" dirty="0">
                <a:latin typeface="Arial Narrow" pitchFamily="34" charset="0"/>
              </a:rPr>
              <a:t>max = </a:t>
            </a:r>
            <a:r>
              <a:rPr lang="en-US" altLang="zh-CN" sz="1200" b="0" dirty="0" err="1">
                <a:latin typeface="Arial Narrow" pitchFamily="34" charset="0"/>
              </a:rPr>
              <a:t>len</a:t>
            </a:r>
            <a:r>
              <a:rPr lang="en-US" altLang="zh-CN" sz="1200" b="0" dirty="0">
                <a:latin typeface="Arial Narrow" pitchFamily="34" charset="0"/>
              </a:rPr>
              <a:t>;</a:t>
            </a:r>
          </a:p>
          <a:p>
            <a:pPr marL="919163" lvl="3">
              <a:lnSpc>
                <a:spcPct val="80000"/>
              </a:lnSpc>
              <a:spcBef>
                <a:spcPct val="40000"/>
              </a:spcBef>
            </a:pPr>
            <a:r>
              <a:rPr lang="en-US" altLang="zh-CN" sz="1200" dirty="0" err="1">
                <a:solidFill>
                  <a:srgbClr val="0033CC"/>
                </a:solidFill>
                <a:latin typeface="Arial Narrow" pitchFamily="34" charset="0"/>
              </a:rPr>
              <a:t>str_copy</a:t>
            </a:r>
            <a:r>
              <a:rPr lang="en-US" altLang="zh-CN" sz="1200" dirty="0">
                <a:solidFill>
                  <a:srgbClr val="0033CC"/>
                </a:solidFill>
                <a:latin typeface="Arial Narrow" pitchFamily="34" charset="0"/>
              </a:rPr>
              <a:t>(save, line);</a:t>
            </a:r>
          </a:p>
          <a:p>
            <a:pPr marL="804863" lvl="2">
              <a:lnSpc>
                <a:spcPct val="80000"/>
              </a:lnSpc>
              <a:spcBef>
                <a:spcPct val="40000"/>
              </a:spcBef>
            </a:pPr>
            <a:r>
              <a:rPr lang="en-US" altLang="zh-CN" sz="1400" b="0" dirty="0">
                <a:latin typeface="Arial Narrow" pitchFamily="34" charset="0"/>
              </a:rPr>
              <a:t>}</a:t>
            </a:r>
          </a:p>
          <a:p>
            <a:pPr marL="690563" lvl="1" indent="-296863">
              <a:lnSpc>
                <a:spcPct val="70000"/>
              </a:lnSpc>
              <a:spcBef>
                <a:spcPct val="40000"/>
              </a:spcBef>
              <a:buClr>
                <a:srgbClr val="D60093"/>
              </a:buClr>
              <a:buSzPct val="65000"/>
            </a:pPr>
            <a:r>
              <a:rPr lang="en-US" altLang="zh-CN" sz="1400" b="0" dirty="0">
                <a:latin typeface="Arial Narrow" pitchFamily="34" charset="0"/>
              </a:rPr>
              <a:t>}</a:t>
            </a:r>
          </a:p>
          <a:p>
            <a:pPr marL="690563" lvl="1" indent="-296863">
              <a:lnSpc>
                <a:spcPct val="70000"/>
              </a:lnSpc>
              <a:spcBef>
                <a:spcPct val="40000"/>
              </a:spcBef>
              <a:buClr>
                <a:srgbClr val="D60093"/>
              </a:buClr>
              <a:buSzPct val="65000"/>
            </a:pPr>
            <a:r>
              <a:rPr lang="en-US" altLang="zh-CN" sz="1400" b="0" dirty="0">
                <a:latin typeface="Arial Narrow" pitchFamily="34" charset="0"/>
              </a:rPr>
              <a:t>if( max &gt; 0)</a:t>
            </a:r>
          </a:p>
          <a:p>
            <a:pPr marL="804863" lvl="2">
              <a:lnSpc>
                <a:spcPct val="80000"/>
              </a:lnSpc>
              <a:spcBef>
                <a:spcPct val="40000"/>
              </a:spcBef>
            </a:pPr>
            <a:r>
              <a:rPr lang="en-US" altLang="zh-CN" sz="1400" b="0" dirty="0" err="1">
                <a:latin typeface="Arial Narrow" pitchFamily="34" charset="0"/>
              </a:rPr>
              <a:t>printf</a:t>
            </a:r>
            <a:r>
              <a:rPr lang="en-US" altLang="zh-CN" sz="1400" b="0" dirty="0">
                <a:latin typeface="Arial Narrow" pitchFamily="34" charset="0"/>
              </a:rPr>
              <a:t>(“%s”, save);</a:t>
            </a:r>
          </a:p>
          <a:p>
            <a:pPr marL="279400" indent="-279400">
              <a:lnSpc>
                <a:spcPct val="70000"/>
              </a:lnSpc>
              <a:spcBef>
                <a:spcPct val="40000"/>
              </a:spcBef>
              <a:buClr>
                <a:srgbClr val="D60093"/>
              </a:buClr>
              <a:buSzPct val="70000"/>
            </a:pPr>
            <a:r>
              <a:rPr lang="en-US" altLang="zh-CN" sz="1400" b="0" dirty="0">
                <a:latin typeface="Arial Narrow" pitchFamily="34" charset="0"/>
              </a:rPr>
              <a:t>         return 0;</a:t>
            </a:r>
          </a:p>
          <a:p>
            <a:pPr marL="279400" indent="-279400">
              <a:lnSpc>
                <a:spcPct val="70000"/>
              </a:lnSpc>
              <a:spcBef>
                <a:spcPct val="40000"/>
              </a:spcBef>
              <a:buClr>
                <a:srgbClr val="D60093"/>
              </a:buClr>
              <a:buSzPct val="70000"/>
            </a:pPr>
            <a:r>
              <a:rPr lang="en-US" altLang="zh-CN" sz="1400" b="0" dirty="0">
                <a:latin typeface="Arial Narrow" pitchFamily="34" charset="0"/>
              </a:rPr>
              <a:t>}</a:t>
            </a:r>
          </a:p>
          <a:p>
            <a:pPr marL="279400" indent="-279400">
              <a:lnSpc>
                <a:spcPct val="70000"/>
              </a:lnSpc>
              <a:spcBef>
                <a:spcPct val="40000"/>
              </a:spcBef>
              <a:buClr>
                <a:srgbClr val="D60093"/>
              </a:buClr>
              <a:buSzPct val="70000"/>
            </a:pPr>
            <a:r>
              <a:rPr lang="en-US" altLang="zh-CN" sz="1400" b="0" dirty="0">
                <a:latin typeface="Arial Narrow" pitchFamily="34" charset="0"/>
              </a:rPr>
              <a:t>                        </a:t>
            </a:r>
            <a:r>
              <a:rPr lang="zh-CN" altLang="en-US" sz="1400" dirty="0">
                <a:latin typeface="Arial Narrow" pitchFamily="34" charset="0"/>
              </a:rPr>
              <a:t>数组方式</a:t>
            </a:r>
          </a:p>
          <a:p>
            <a:pPr marL="279400" indent="-279400">
              <a:lnSpc>
                <a:spcPct val="70000"/>
              </a:lnSpc>
              <a:spcBef>
                <a:spcPct val="60000"/>
              </a:spcBef>
              <a:buClr>
                <a:srgbClr val="D60093"/>
              </a:buClr>
              <a:buSzPct val="70000"/>
            </a:pPr>
            <a:endParaRPr lang="en-US" altLang="zh-CN" sz="1400" b="0" dirty="0">
              <a:latin typeface="Arial Narrow"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linds(horizontal)">
                                      <p:cBhvr>
                                        <p:cTn id="7" dur="500"/>
                                        <p:tgtEl>
                                          <p:spTgt spid="107524"/>
                                        </p:tgtEl>
                                      </p:cBhvr>
                                    </p:animEffect>
                                  </p:childTnLst>
                                  <p:subTnLst>
                                    <p:set>
                                      <p:cBhvr override="childStyle">
                                        <p:cTn dur="1" fill="hold" display="0" masterRel="nextClick" afterEffect="1"/>
                                        <p:tgtEl>
                                          <p:spTgt spid="1075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5"/>
                                        </p:tgtEl>
                                        <p:attrNameLst>
                                          <p:attrName>style.visibility</p:attrName>
                                        </p:attrNameLst>
                                      </p:cBhvr>
                                      <p:to>
                                        <p:strVal val="visible"/>
                                      </p:to>
                                    </p:set>
                                    <p:animEffect transition="in" filter="blinds(horizontal)">
                                      <p:cBhvr>
                                        <p:cTn id="12" dur="500"/>
                                        <p:tgtEl>
                                          <p:spTgt spid="107525"/>
                                        </p:tgtEl>
                                      </p:cBhvr>
                                    </p:animEffect>
                                  </p:childTnLst>
                                  <p:subTnLst>
                                    <p:set>
                                      <p:cBhvr override="childStyle">
                                        <p:cTn dur="1" fill="hold" display="0" masterRel="nextClick" afterEffect="1"/>
                                        <p:tgtEl>
                                          <p:spTgt spid="1075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26"/>
                                        </p:tgtEl>
                                        <p:attrNameLst>
                                          <p:attrName>style.visibility</p:attrName>
                                        </p:attrNameLst>
                                      </p:cBhvr>
                                      <p:to>
                                        <p:strVal val="visible"/>
                                      </p:to>
                                    </p:set>
                                    <p:animEffect transition="in" filter="blinds(horizontal)">
                                      <p:cBhvr>
                                        <p:cTn id="17" dur="500"/>
                                        <p:tgtEl>
                                          <p:spTgt spid="107526"/>
                                        </p:tgtEl>
                                      </p:cBhvr>
                                    </p:animEffect>
                                  </p:childTnLst>
                                  <p:subTnLst>
                                    <p:set>
                                      <p:cBhvr override="childStyle">
                                        <p:cTn dur="1" fill="hold" display="0" masterRel="nextClick" afterEffect="1"/>
                                        <p:tgtEl>
                                          <p:spTgt spid="1075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7527">
                                            <p:bg/>
                                          </p:spTgt>
                                        </p:tgtEl>
                                        <p:attrNameLst>
                                          <p:attrName>style.visibility</p:attrName>
                                        </p:attrNameLst>
                                      </p:cBhvr>
                                      <p:to>
                                        <p:strVal val="visible"/>
                                      </p:to>
                                    </p:set>
                                    <p:anim calcmode="lin" valueType="num">
                                      <p:cBhvr additive="base">
                                        <p:cTn id="22" dur="500" fill="hold"/>
                                        <p:tgtEl>
                                          <p:spTgt spid="107527">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107527">
                                            <p:bg/>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7527">
                                            <p:txEl>
                                              <p:pRg st="0" end="0"/>
                                            </p:txEl>
                                          </p:spTgt>
                                        </p:tgtEl>
                                        <p:attrNameLst>
                                          <p:attrName>style.visibility</p:attrName>
                                        </p:attrNameLst>
                                      </p:cBhvr>
                                      <p:to>
                                        <p:strVal val="visible"/>
                                      </p:to>
                                    </p:set>
                                    <p:anim calcmode="lin" valueType="num">
                                      <p:cBhvr additive="base">
                                        <p:cTn id="26" dur="500" fill="hold"/>
                                        <p:tgtEl>
                                          <p:spTgt spid="107527">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7527">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7527">
                                            <p:txEl>
                                              <p:pRg st="1" end="1"/>
                                            </p:txEl>
                                          </p:spTgt>
                                        </p:tgtEl>
                                        <p:attrNameLst>
                                          <p:attrName>style.visibility</p:attrName>
                                        </p:attrNameLst>
                                      </p:cBhvr>
                                      <p:to>
                                        <p:strVal val="visible"/>
                                      </p:to>
                                    </p:set>
                                    <p:anim calcmode="lin" valueType="num">
                                      <p:cBhvr additive="base">
                                        <p:cTn id="30" dur="500" fill="hold"/>
                                        <p:tgtEl>
                                          <p:spTgt spid="107527">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7527">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7527">
                                            <p:txEl>
                                              <p:pRg st="2" end="2"/>
                                            </p:txEl>
                                          </p:spTgt>
                                        </p:tgtEl>
                                        <p:attrNameLst>
                                          <p:attrName>style.visibility</p:attrName>
                                        </p:attrNameLst>
                                      </p:cBhvr>
                                      <p:to>
                                        <p:strVal val="visible"/>
                                      </p:to>
                                    </p:set>
                                    <p:anim calcmode="lin" valueType="num">
                                      <p:cBhvr additive="base">
                                        <p:cTn id="34" dur="500" fill="hold"/>
                                        <p:tgtEl>
                                          <p:spTgt spid="107527">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7527">
                                            <p:txEl>
                                              <p:pRg st="2" end="2"/>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7527">
                                            <p:txEl>
                                              <p:pRg st="3" end="3"/>
                                            </p:txEl>
                                          </p:spTgt>
                                        </p:tgtEl>
                                        <p:attrNameLst>
                                          <p:attrName>style.visibility</p:attrName>
                                        </p:attrNameLst>
                                      </p:cBhvr>
                                      <p:to>
                                        <p:strVal val="visible"/>
                                      </p:to>
                                    </p:set>
                                    <p:anim calcmode="lin" valueType="num">
                                      <p:cBhvr additive="base">
                                        <p:cTn id="38" dur="500" fill="hold"/>
                                        <p:tgtEl>
                                          <p:spTgt spid="107527">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7527">
                                            <p:txEl>
                                              <p:pRg st="3" end="3"/>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7527">
                                            <p:txEl>
                                              <p:pRg st="4" end="4"/>
                                            </p:txEl>
                                          </p:spTgt>
                                        </p:tgtEl>
                                        <p:attrNameLst>
                                          <p:attrName>style.visibility</p:attrName>
                                        </p:attrNameLst>
                                      </p:cBhvr>
                                      <p:to>
                                        <p:strVal val="visible"/>
                                      </p:to>
                                    </p:set>
                                    <p:anim calcmode="lin" valueType="num">
                                      <p:cBhvr additive="base">
                                        <p:cTn id="42" dur="500" fill="hold"/>
                                        <p:tgtEl>
                                          <p:spTgt spid="10752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7527">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07527">
                                            <p:txEl>
                                              <p:pRg st="5" end="5"/>
                                            </p:txEl>
                                          </p:spTgt>
                                        </p:tgtEl>
                                        <p:attrNameLst>
                                          <p:attrName>style.visibility</p:attrName>
                                        </p:attrNameLst>
                                      </p:cBhvr>
                                      <p:to>
                                        <p:strVal val="visible"/>
                                      </p:to>
                                    </p:set>
                                    <p:anim calcmode="lin" valueType="num">
                                      <p:cBhvr additive="base">
                                        <p:cTn id="46" dur="500" fill="hold"/>
                                        <p:tgtEl>
                                          <p:spTgt spid="107527">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7527">
                                            <p:txEl>
                                              <p:pRg st="5" end="5"/>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07527">
                                            <p:txEl>
                                              <p:pRg st="6" end="6"/>
                                            </p:txEl>
                                          </p:spTgt>
                                        </p:tgtEl>
                                        <p:attrNameLst>
                                          <p:attrName>style.visibility</p:attrName>
                                        </p:attrNameLst>
                                      </p:cBhvr>
                                      <p:to>
                                        <p:strVal val="visible"/>
                                      </p:to>
                                    </p:set>
                                    <p:anim calcmode="lin" valueType="num">
                                      <p:cBhvr additive="base">
                                        <p:cTn id="50" dur="500" fill="hold"/>
                                        <p:tgtEl>
                                          <p:spTgt spid="107527">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07527">
                                            <p:txEl>
                                              <p:pRg st="6" end="6"/>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07527">
                                            <p:txEl>
                                              <p:pRg st="7" end="7"/>
                                            </p:txEl>
                                          </p:spTgt>
                                        </p:tgtEl>
                                        <p:attrNameLst>
                                          <p:attrName>style.visibility</p:attrName>
                                        </p:attrNameLst>
                                      </p:cBhvr>
                                      <p:to>
                                        <p:strVal val="visible"/>
                                      </p:to>
                                    </p:set>
                                    <p:anim calcmode="lin" valueType="num">
                                      <p:cBhvr additive="base">
                                        <p:cTn id="54" dur="500" fill="hold"/>
                                        <p:tgtEl>
                                          <p:spTgt spid="107527">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7527">
                                            <p:txEl>
                                              <p:pRg st="7" end="7"/>
                                            </p:tx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07527">
                                            <p:txEl>
                                              <p:pRg st="8" end="8"/>
                                            </p:txEl>
                                          </p:spTgt>
                                        </p:tgtEl>
                                        <p:attrNameLst>
                                          <p:attrName>style.visibility</p:attrName>
                                        </p:attrNameLst>
                                      </p:cBhvr>
                                      <p:to>
                                        <p:strVal val="visible"/>
                                      </p:to>
                                    </p:set>
                                    <p:anim calcmode="lin" valueType="num">
                                      <p:cBhvr additive="base">
                                        <p:cTn id="58" dur="500" fill="hold"/>
                                        <p:tgtEl>
                                          <p:spTgt spid="107527">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07527">
                                            <p:txEl>
                                              <p:pRg st="8" end="8"/>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07527">
                                            <p:txEl>
                                              <p:pRg st="9" end="9"/>
                                            </p:txEl>
                                          </p:spTgt>
                                        </p:tgtEl>
                                        <p:attrNameLst>
                                          <p:attrName>style.visibility</p:attrName>
                                        </p:attrNameLst>
                                      </p:cBhvr>
                                      <p:to>
                                        <p:strVal val="visible"/>
                                      </p:to>
                                    </p:set>
                                    <p:anim calcmode="lin" valueType="num">
                                      <p:cBhvr additive="base">
                                        <p:cTn id="62" dur="500" fill="hold"/>
                                        <p:tgtEl>
                                          <p:spTgt spid="107527">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07527">
                                            <p:txEl>
                                              <p:pRg st="9" end="9"/>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07527">
                                            <p:txEl>
                                              <p:pRg st="10" end="10"/>
                                            </p:txEl>
                                          </p:spTgt>
                                        </p:tgtEl>
                                        <p:attrNameLst>
                                          <p:attrName>style.visibility</p:attrName>
                                        </p:attrNameLst>
                                      </p:cBhvr>
                                      <p:to>
                                        <p:strVal val="visible"/>
                                      </p:to>
                                    </p:set>
                                    <p:anim calcmode="lin" valueType="num">
                                      <p:cBhvr additive="base">
                                        <p:cTn id="66" dur="500" fill="hold"/>
                                        <p:tgtEl>
                                          <p:spTgt spid="107527">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7527">
                                            <p:txEl>
                                              <p:pRg st="10" end="1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07527">
                                            <p:txEl>
                                              <p:pRg st="11" end="11"/>
                                            </p:txEl>
                                          </p:spTgt>
                                        </p:tgtEl>
                                        <p:attrNameLst>
                                          <p:attrName>style.visibility</p:attrName>
                                        </p:attrNameLst>
                                      </p:cBhvr>
                                      <p:to>
                                        <p:strVal val="visible"/>
                                      </p:to>
                                    </p:set>
                                    <p:anim calcmode="lin" valueType="num">
                                      <p:cBhvr additive="base">
                                        <p:cTn id="70" dur="500" fill="hold"/>
                                        <p:tgtEl>
                                          <p:spTgt spid="107527">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07527">
                                            <p:txEl>
                                              <p:pRg st="11" end="11"/>
                                            </p:txEl>
                                          </p:spTgt>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07527">
                                            <p:txEl>
                                              <p:pRg st="12" end="12"/>
                                            </p:txEl>
                                          </p:spTgt>
                                        </p:tgtEl>
                                        <p:attrNameLst>
                                          <p:attrName>style.visibility</p:attrName>
                                        </p:attrNameLst>
                                      </p:cBhvr>
                                      <p:to>
                                        <p:strVal val="visible"/>
                                      </p:to>
                                    </p:set>
                                    <p:anim calcmode="lin" valueType="num">
                                      <p:cBhvr additive="base">
                                        <p:cTn id="74" dur="500" fill="hold"/>
                                        <p:tgtEl>
                                          <p:spTgt spid="107527">
                                            <p:txEl>
                                              <p:pRg st="12" end="1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07527">
                                            <p:txEl>
                                              <p:pRg st="12" end="12"/>
                                            </p:txEl>
                                          </p:spTgt>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07527">
                                            <p:txEl>
                                              <p:pRg st="13" end="13"/>
                                            </p:txEl>
                                          </p:spTgt>
                                        </p:tgtEl>
                                        <p:attrNameLst>
                                          <p:attrName>style.visibility</p:attrName>
                                        </p:attrNameLst>
                                      </p:cBhvr>
                                      <p:to>
                                        <p:strVal val="visible"/>
                                      </p:to>
                                    </p:set>
                                    <p:anim calcmode="lin" valueType="num">
                                      <p:cBhvr additive="base">
                                        <p:cTn id="78" dur="500" fill="hold"/>
                                        <p:tgtEl>
                                          <p:spTgt spid="107527">
                                            <p:txEl>
                                              <p:pRg st="13" end="1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07527">
                                            <p:txEl>
                                              <p:pRg st="13" end="13"/>
                                            </p:txEl>
                                          </p:spTgt>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07527">
                                            <p:txEl>
                                              <p:pRg st="14" end="14"/>
                                            </p:txEl>
                                          </p:spTgt>
                                        </p:tgtEl>
                                        <p:attrNameLst>
                                          <p:attrName>style.visibility</p:attrName>
                                        </p:attrNameLst>
                                      </p:cBhvr>
                                      <p:to>
                                        <p:strVal val="visible"/>
                                      </p:to>
                                    </p:set>
                                    <p:anim calcmode="lin" valueType="num">
                                      <p:cBhvr additive="base">
                                        <p:cTn id="82" dur="500" fill="hold"/>
                                        <p:tgtEl>
                                          <p:spTgt spid="107527">
                                            <p:txEl>
                                              <p:pRg st="14" end="1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07527">
                                            <p:txEl>
                                              <p:pRg st="14" end="14"/>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07527">
                                            <p:txEl>
                                              <p:pRg st="15" end="15"/>
                                            </p:txEl>
                                          </p:spTgt>
                                        </p:tgtEl>
                                        <p:attrNameLst>
                                          <p:attrName>style.visibility</p:attrName>
                                        </p:attrNameLst>
                                      </p:cBhvr>
                                      <p:to>
                                        <p:strVal val="visible"/>
                                      </p:to>
                                    </p:set>
                                    <p:anim calcmode="lin" valueType="num">
                                      <p:cBhvr additive="base">
                                        <p:cTn id="86" dur="500" fill="hold"/>
                                        <p:tgtEl>
                                          <p:spTgt spid="107527">
                                            <p:txEl>
                                              <p:pRg st="15" end="15"/>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07527">
                                            <p:txEl>
                                              <p:pRg st="15" end="15"/>
                                            </p:txEl>
                                          </p:spTgt>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07527">
                                            <p:txEl>
                                              <p:pRg st="16" end="16"/>
                                            </p:txEl>
                                          </p:spTgt>
                                        </p:tgtEl>
                                        <p:attrNameLst>
                                          <p:attrName>style.visibility</p:attrName>
                                        </p:attrNameLst>
                                      </p:cBhvr>
                                      <p:to>
                                        <p:strVal val="visible"/>
                                      </p:to>
                                    </p:set>
                                    <p:anim calcmode="lin" valueType="num">
                                      <p:cBhvr additive="base">
                                        <p:cTn id="90" dur="500" fill="hold"/>
                                        <p:tgtEl>
                                          <p:spTgt spid="107527">
                                            <p:txEl>
                                              <p:pRg st="16" end="16"/>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07527">
                                            <p:txEl>
                                              <p:pRg st="16" end="16"/>
                                            </p:txEl>
                                          </p:spTgt>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07527">
                                            <p:txEl>
                                              <p:pRg st="17" end="17"/>
                                            </p:txEl>
                                          </p:spTgt>
                                        </p:tgtEl>
                                        <p:attrNameLst>
                                          <p:attrName>style.visibility</p:attrName>
                                        </p:attrNameLst>
                                      </p:cBhvr>
                                      <p:to>
                                        <p:strVal val="visible"/>
                                      </p:to>
                                    </p:set>
                                    <p:anim calcmode="lin" valueType="num">
                                      <p:cBhvr additive="base">
                                        <p:cTn id="94" dur="500" fill="hold"/>
                                        <p:tgtEl>
                                          <p:spTgt spid="107527">
                                            <p:txEl>
                                              <p:pRg st="17" end="17"/>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07527">
                                            <p:txEl>
                                              <p:pRg st="17" end="17"/>
                                            </p:txEl>
                                          </p:spTgt>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07527">
                                            <p:txEl>
                                              <p:pRg st="18" end="18"/>
                                            </p:txEl>
                                          </p:spTgt>
                                        </p:tgtEl>
                                        <p:attrNameLst>
                                          <p:attrName>style.visibility</p:attrName>
                                        </p:attrNameLst>
                                      </p:cBhvr>
                                      <p:to>
                                        <p:strVal val="visible"/>
                                      </p:to>
                                    </p:set>
                                    <p:anim calcmode="lin" valueType="num">
                                      <p:cBhvr additive="base">
                                        <p:cTn id="98" dur="500" fill="hold"/>
                                        <p:tgtEl>
                                          <p:spTgt spid="107527">
                                            <p:txEl>
                                              <p:pRg st="18" end="18"/>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07527">
                                            <p:txEl>
                                              <p:pRg st="18" end="18"/>
                                            </p:txEl>
                                          </p:spTgt>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07527">
                                            <p:txEl>
                                              <p:pRg st="19" end="19"/>
                                            </p:txEl>
                                          </p:spTgt>
                                        </p:tgtEl>
                                        <p:attrNameLst>
                                          <p:attrName>style.visibility</p:attrName>
                                        </p:attrNameLst>
                                      </p:cBhvr>
                                      <p:to>
                                        <p:strVal val="visible"/>
                                      </p:to>
                                    </p:set>
                                    <p:anim calcmode="lin" valueType="num">
                                      <p:cBhvr additive="base">
                                        <p:cTn id="102" dur="500" fill="hold"/>
                                        <p:tgtEl>
                                          <p:spTgt spid="107527">
                                            <p:txEl>
                                              <p:pRg st="19" end="19"/>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07527">
                                            <p:txEl>
                                              <p:pRg st="19" end="19"/>
                                            </p:txEl>
                                          </p:spTgt>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07527">
                                            <p:txEl>
                                              <p:pRg st="20" end="20"/>
                                            </p:txEl>
                                          </p:spTgt>
                                        </p:tgtEl>
                                        <p:attrNameLst>
                                          <p:attrName>style.visibility</p:attrName>
                                        </p:attrNameLst>
                                      </p:cBhvr>
                                      <p:to>
                                        <p:strVal val="visible"/>
                                      </p:to>
                                    </p:set>
                                    <p:anim calcmode="lin" valueType="num">
                                      <p:cBhvr additive="base">
                                        <p:cTn id="106" dur="500" fill="hold"/>
                                        <p:tgtEl>
                                          <p:spTgt spid="107527">
                                            <p:txEl>
                                              <p:pRg st="20" end="20"/>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107527">
                                            <p:txEl>
                                              <p:pRg st="20" end="20"/>
                                            </p:txEl>
                                          </p:spTgt>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07527">
                                            <p:txEl>
                                              <p:pRg st="21" end="21"/>
                                            </p:txEl>
                                          </p:spTgt>
                                        </p:tgtEl>
                                        <p:attrNameLst>
                                          <p:attrName>style.visibility</p:attrName>
                                        </p:attrNameLst>
                                      </p:cBhvr>
                                      <p:to>
                                        <p:strVal val="visible"/>
                                      </p:to>
                                    </p:set>
                                    <p:anim calcmode="lin" valueType="num">
                                      <p:cBhvr additive="base">
                                        <p:cTn id="110" dur="500" fill="hold"/>
                                        <p:tgtEl>
                                          <p:spTgt spid="107527">
                                            <p:txEl>
                                              <p:pRg st="21" end="21"/>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107527">
                                            <p:txEl>
                                              <p:pRg st="21" end="21"/>
                                            </p:txEl>
                                          </p:spTgt>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07527">
                                            <p:txEl>
                                              <p:pRg st="22" end="22"/>
                                            </p:txEl>
                                          </p:spTgt>
                                        </p:tgtEl>
                                        <p:attrNameLst>
                                          <p:attrName>style.visibility</p:attrName>
                                        </p:attrNameLst>
                                      </p:cBhvr>
                                      <p:to>
                                        <p:strVal val="visible"/>
                                      </p:to>
                                    </p:set>
                                    <p:anim calcmode="lin" valueType="num">
                                      <p:cBhvr additive="base">
                                        <p:cTn id="114" dur="500" fill="hold"/>
                                        <p:tgtEl>
                                          <p:spTgt spid="107527">
                                            <p:txEl>
                                              <p:pRg st="22" end="22"/>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107527">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6" presetClass="emph" presetSubtype="0" fill="hold" nodeType="clickEffect">
                                  <p:stCondLst>
                                    <p:cond delay="0"/>
                                  </p:stCondLst>
                                  <p:childTnLst>
                                    <p:animScale>
                                      <p:cBhvr>
                                        <p:cTn id="119" dur="2000" fill="hold"/>
                                        <p:tgtEl>
                                          <p:spTgt spid="107527">
                                            <p:txEl>
                                              <p:pRg st="15" end="1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nimBg="1"/>
      <p:bldP spid="107525" grpId="0" animBg="1"/>
      <p:bldP spid="107526" grpId="0" animBg="1"/>
      <p:bldP spid="107527" grpId="0" build="allAtOnce"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：代码实现（指针方式）（续）</a:t>
            </a:r>
          </a:p>
        </p:txBody>
      </p:sp>
      <p:sp>
        <p:nvSpPr>
          <p:cNvPr id="41989" name="Rectangle 3"/>
          <p:cNvSpPr>
            <a:spLocks noGrp="1" noChangeArrowheads="1"/>
          </p:cNvSpPr>
          <p:nvPr>
            <p:ph idx="1"/>
          </p:nvPr>
        </p:nvSpPr>
        <p:spPr/>
        <p:txBody>
          <a:bodyPr/>
          <a:lstStyle/>
          <a:p>
            <a:r>
              <a:rPr lang="zh-CN" altLang="en-US">
                <a:ea typeface="宋体" pitchFamily="2" charset="-122"/>
              </a:rPr>
              <a:t>与数组实现方式相比，</a:t>
            </a:r>
            <a:r>
              <a:rPr lang="zh-CN" altLang="en-US">
                <a:solidFill>
                  <a:srgbClr val="0033CC"/>
                </a:solidFill>
                <a:ea typeface="宋体" pitchFamily="2" charset="-122"/>
              </a:rPr>
              <a:t>指针实现方式减少了每当发现新的更长行时所进行的字符数组拷贝</a:t>
            </a:r>
            <a:r>
              <a:rPr lang="zh-CN" altLang="en-US">
                <a:ea typeface="宋体" pitchFamily="2" charset="-122"/>
              </a:rPr>
              <a:t>（通过调用函数</a:t>
            </a:r>
            <a:r>
              <a:rPr lang="en-US" altLang="zh-CN">
                <a:ea typeface="宋体" pitchFamily="2" charset="-122"/>
              </a:rPr>
              <a:t>str_copy</a:t>
            </a:r>
            <a:r>
              <a:rPr lang="zh-CN" altLang="en-US">
                <a:ea typeface="宋体" pitchFamily="2" charset="-122"/>
              </a:rPr>
              <a:t>）。显然指针实现方式代码执行速度要快。</a:t>
            </a:r>
          </a:p>
        </p:txBody>
      </p:sp>
      <p:sp>
        <p:nvSpPr>
          <p:cNvPr id="41986" name="页脚占位符 3"/>
          <p:cNvSpPr>
            <a:spLocks noGrp="1"/>
          </p:cNvSpPr>
          <p:nvPr>
            <p:ph type="ftr" sz="quarter" idx="11"/>
          </p:nvPr>
        </p:nvSpPr>
        <p:spPr>
          <a:noFill/>
        </p:spPr>
        <p:txBody>
          <a:bodyPr/>
          <a:lstStyle/>
          <a:p>
            <a:r>
              <a:rPr lang="en-US" altLang="zh-CN"/>
              <a:t>构造类型 – 数组和指针</a:t>
            </a:r>
          </a:p>
        </p:txBody>
      </p:sp>
      <p:sp>
        <p:nvSpPr>
          <p:cNvPr id="41987" name="灯片编号占位符 4"/>
          <p:cNvSpPr>
            <a:spLocks noGrp="1"/>
          </p:cNvSpPr>
          <p:nvPr>
            <p:ph type="sldNum" sz="quarter" idx="12"/>
          </p:nvPr>
        </p:nvSpPr>
        <p:spPr>
          <a:noFill/>
        </p:spPr>
        <p:txBody>
          <a:bodyPr/>
          <a:lstStyle/>
          <a:p>
            <a:fld id="{31D46BD2-5FF2-489F-9665-5BBFDF07AD47}" type="slidenum">
              <a:rPr lang="en-US" altLang="zh-CN" smtClean="0"/>
              <a:pPr/>
              <a:t>65</a:t>
            </a:fld>
            <a:endParaRPr lang="en-US" altLang="zh-CN"/>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zh-CN" altLang="en-US">
                <a:ea typeface="宋体" pitchFamily="2" charset="-122"/>
              </a:rPr>
              <a:t>指针作为函数参数</a:t>
            </a:r>
          </a:p>
        </p:txBody>
      </p:sp>
      <p:sp>
        <p:nvSpPr>
          <p:cNvPr id="56323" name="Rectangle 3"/>
          <p:cNvSpPr>
            <a:spLocks noGrp="1" noChangeArrowheads="1"/>
          </p:cNvSpPr>
          <p:nvPr>
            <p:ph idx="1"/>
          </p:nvPr>
        </p:nvSpPr>
        <p:spPr/>
        <p:txBody>
          <a:bodyPr/>
          <a:lstStyle/>
          <a:p>
            <a:r>
              <a:rPr lang="zh-CN" altLang="en-US" b="0">
                <a:ea typeface="宋体" pitchFamily="2" charset="-122"/>
              </a:rPr>
              <a:t>在</a:t>
            </a:r>
            <a:r>
              <a:rPr lang="en-US" altLang="zh-CN" b="0">
                <a:ea typeface="宋体" pitchFamily="2" charset="-122"/>
              </a:rPr>
              <a:t>C</a:t>
            </a:r>
            <a:r>
              <a:rPr lang="zh-CN" altLang="en-US" b="0">
                <a:ea typeface="宋体" pitchFamily="2" charset="-122"/>
              </a:rPr>
              <a:t>中函数参数传递方式为“</a:t>
            </a:r>
            <a:r>
              <a:rPr lang="zh-CN" altLang="en-US">
                <a:solidFill>
                  <a:srgbClr val="0033CC"/>
                </a:solidFill>
                <a:ea typeface="宋体" pitchFamily="2" charset="-122"/>
              </a:rPr>
              <a:t>传值</a:t>
            </a:r>
            <a:r>
              <a:rPr lang="zh-CN" altLang="en-US" b="0">
                <a:ea typeface="宋体" pitchFamily="2" charset="-122"/>
              </a:rPr>
              <a:t>”。这种方式的最大好处是函数调用不会改变实参变量的值。如何通过函数调用来改变实参变量的值？如通过函数</a:t>
            </a:r>
            <a:r>
              <a:rPr lang="en-US" altLang="zh-CN" b="0">
                <a:ea typeface="宋体" pitchFamily="2" charset="-122"/>
              </a:rPr>
              <a:t>swap(a,b)</a:t>
            </a:r>
            <a:r>
              <a:rPr lang="zh-CN" altLang="en-US" b="0">
                <a:ea typeface="宋体" pitchFamily="2" charset="-122"/>
              </a:rPr>
              <a:t>来交换两个变量的内容。</a:t>
            </a:r>
          </a:p>
          <a:p>
            <a:r>
              <a:rPr lang="zh-CN" altLang="en-US" b="0">
                <a:ea typeface="宋体" pitchFamily="2" charset="-122"/>
              </a:rPr>
              <a:t>可以通过将指针作为函数参数来改变实参内容。例如：</a:t>
            </a:r>
          </a:p>
        </p:txBody>
      </p:sp>
      <p:sp>
        <p:nvSpPr>
          <p:cNvPr id="43010" name="页脚占位符 3"/>
          <p:cNvSpPr>
            <a:spLocks noGrp="1"/>
          </p:cNvSpPr>
          <p:nvPr>
            <p:ph type="ftr" sz="quarter" idx="11"/>
          </p:nvPr>
        </p:nvSpPr>
        <p:spPr>
          <a:noFill/>
        </p:spPr>
        <p:txBody>
          <a:bodyPr/>
          <a:lstStyle/>
          <a:p>
            <a:r>
              <a:rPr lang="en-US" altLang="zh-CN"/>
              <a:t>构造类型 – 数组和指针</a:t>
            </a:r>
          </a:p>
        </p:txBody>
      </p:sp>
      <p:sp>
        <p:nvSpPr>
          <p:cNvPr id="43011" name="灯片编号占位符 4"/>
          <p:cNvSpPr>
            <a:spLocks noGrp="1"/>
          </p:cNvSpPr>
          <p:nvPr>
            <p:ph type="sldNum" sz="quarter" idx="12"/>
          </p:nvPr>
        </p:nvSpPr>
        <p:spPr>
          <a:noFill/>
        </p:spPr>
        <p:txBody>
          <a:bodyPr/>
          <a:lstStyle/>
          <a:p>
            <a:fld id="{4DA747E9-0E5C-4548-A1F9-42A80D5982C6}" type="slidenum">
              <a:rPr lang="en-US" altLang="zh-CN" smtClean="0"/>
              <a:pPr/>
              <a:t>66</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7" dur="500"/>
                                        <p:tgtEl>
                                          <p:spTgt spid="56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r>
              <a:rPr lang="zh-CN" altLang="en-US">
                <a:ea typeface="宋体" pitchFamily="2" charset="-122"/>
              </a:rPr>
              <a:t>指针作为函数参数（续）</a:t>
            </a:r>
          </a:p>
        </p:txBody>
      </p:sp>
      <p:sp>
        <p:nvSpPr>
          <p:cNvPr id="57347" name="Rectangle 3"/>
          <p:cNvSpPr>
            <a:spLocks noGrp="1" noChangeArrowheads="1"/>
          </p:cNvSpPr>
          <p:nvPr>
            <p:ph idx="1"/>
          </p:nvPr>
        </p:nvSpPr>
        <p:spPr>
          <a:xfrm>
            <a:off x="857694" y="1296988"/>
            <a:ext cx="7105650" cy="4878387"/>
          </a:xfrm>
        </p:spPr>
        <p:txBody>
          <a:bodyPr/>
          <a:lstStyle/>
          <a:p>
            <a:pPr>
              <a:lnSpc>
                <a:spcPct val="70000"/>
              </a:lnSpc>
              <a:buFont typeface="Wingdings" pitchFamily="2" charset="2"/>
              <a:buNone/>
            </a:pPr>
            <a:r>
              <a:rPr lang="zh-CN" altLang="en-US" sz="1800" dirty="0">
                <a:solidFill>
                  <a:srgbClr val="0033CC"/>
                </a:solidFill>
                <a:ea typeface="宋体" pitchFamily="2" charset="-122"/>
              </a:rPr>
              <a:t>如何通过函数</a:t>
            </a:r>
            <a:r>
              <a:rPr lang="en-US" altLang="zh-CN" sz="1800" dirty="0">
                <a:solidFill>
                  <a:srgbClr val="0033CC"/>
                </a:solidFill>
                <a:ea typeface="宋体" pitchFamily="2" charset="-122"/>
              </a:rPr>
              <a:t>swap</a:t>
            </a:r>
            <a:r>
              <a:rPr lang="zh-CN" altLang="en-US" sz="1800" dirty="0">
                <a:solidFill>
                  <a:srgbClr val="0033CC"/>
                </a:solidFill>
                <a:ea typeface="宋体" pitchFamily="2" charset="-122"/>
              </a:rPr>
              <a:t>交换实参变量</a:t>
            </a:r>
            <a:r>
              <a:rPr lang="en-US" altLang="zh-CN" sz="1800" dirty="0">
                <a:solidFill>
                  <a:srgbClr val="0033CC"/>
                </a:solidFill>
                <a:ea typeface="宋体" pitchFamily="2" charset="-122"/>
              </a:rPr>
              <a:t>a</a:t>
            </a:r>
            <a:r>
              <a:rPr lang="zh-CN" altLang="en-US" sz="1800" dirty="0">
                <a:solidFill>
                  <a:srgbClr val="0033CC"/>
                </a:solidFill>
                <a:ea typeface="宋体" pitchFamily="2" charset="-122"/>
              </a:rPr>
              <a:t>和</a:t>
            </a:r>
            <a:r>
              <a:rPr lang="en-US" altLang="zh-CN" sz="1800" dirty="0">
                <a:solidFill>
                  <a:srgbClr val="0033CC"/>
                </a:solidFill>
                <a:ea typeface="宋体" pitchFamily="2" charset="-122"/>
              </a:rPr>
              <a:t>b</a:t>
            </a:r>
            <a:r>
              <a:rPr lang="zh-CN" altLang="en-US" sz="1800" dirty="0">
                <a:solidFill>
                  <a:srgbClr val="0033CC"/>
                </a:solidFill>
                <a:ea typeface="宋体" pitchFamily="2" charset="-122"/>
              </a:rPr>
              <a:t>？</a:t>
            </a:r>
            <a:r>
              <a:rPr lang="zh-CN" altLang="en-US" sz="1800" b="0" dirty="0">
                <a:ea typeface="宋体" pitchFamily="2" charset="-122"/>
              </a:rPr>
              <a:t>正确的做法应为：</a:t>
            </a:r>
          </a:p>
          <a:p>
            <a:pPr>
              <a:lnSpc>
                <a:spcPct val="70000"/>
              </a:lnSpc>
              <a:buFont typeface="Wingdings" pitchFamily="2" charset="2"/>
              <a:buNone/>
            </a:pPr>
            <a:r>
              <a:rPr lang="en-US" altLang="zh-CN" sz="1800" b="0" dirty="0">
                <a:ea typeface="宋体" pitchFamily="2" charset="-122"/>
              </a:rPr>
              <a:t>void swap ( </a:t>
            </a:r>
            <a:r>
              <a:rPr lang="en-US" altLang="zh-CN" sz="1800" dirty="0" err="1">
                <a:solidFill>
                  <a:srgbClr val="0033CC"/>
                </a:solidFill>
                <a:ea typeface="宋体" pitchFamily="2" charset="-122"/>
              </a:rPr>
              <a:t>int</a:t>
            </a:r>
            <a:r>
              <a:rPr lang="en-US" altLang="zh-CN" sz="1800" dirty="0">
                <a:solidFill>
                  <a:srgbClr val="0033CC"/>
                </a:solidFill>
                <a:ea typeface="宋体" pitchFamily="2" charset="-122"/>
              </a:rPr>
              <a:t> *</a:t>
            </a:r>
            <a:r>
              <a:rPr lang="en-US" altLang="zh-CN" sz="1800" dirty="0" err="1">
                <a:solidFill>
                  <a:srgbClr val="0033CC"/>
                </a:solidFill>
                <a:ea typeface="宋体" pitchFamily="2" charset="-122"/>
              </a:rPr>
              <a:t>px</a:t>
            </a:r>
            <a:r>
              <a:rPr lang="en-US" altLang="zh-CN" sz="1800" dirty="0">
                <a:solidFill>
                  <a:srgbClr val="0033CC"/>
                </a:solidFill>
                <a:ea typeface="宋体" pitchFamily="2" charset="-122"/>
              </a:rPr>
              <a:t>, </a:t>
            </a:r>
            <a:r>
              <a:rPr lang="en-US" altLang="zh-CN" sz="1800" dirty="0" err="1">
                <a:solidFill>
                  <a:srgbClr val="0033CC"/>
                </a:solidFill>
                <a:ea typeface="宋体" pitchFamily="2" charset="-122"/>
              </a:rPr>
              <a:t>int</a:t>
            </a:r>
            <a:r>
              <a:rPr lang="en-US" altLang="zh-CN" sz="1800" dirty="0">
                <a:solidFill>
                  <a:srgbClr val="0033CC"/>
                </a:solidFill>
                <a:ea typeface="宋体" pitchFamily="2" charset="-122"/>
              </a:rPr>
              <a:t> *</a:t>
            </a:r>
            <a:r>
              <a:rPr lang="en-US" altLang="zh-CN" sz="1800" dirty="0" err="1">
                <a:solidFill>
                  <a:srgbClr val="0033CC"/>
                </a:solidFill>
                <a:ea typeface="宋体" pitchFamily="2" charset="-122"/>
              </a:rPr>
              <a:t>py</a:t>
            </a: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a:t>
            </a:r>
          </a:p>
          <a:p>
            <a:pPr lvl="1">
              <a:lnSpc>
                <a:spcPct val="70000"/>
              </a:lnSpc>
              <a:buFont typeface="Wingdings" pitchFamily="2" charset="2"/>
              <a:buNone/>
            </a:pPr>
            <a:r>
              <a:rPr lang="en-US" altLang="zh-CN" sz="1800" dirty="0" err="1">
                <a:ea typeface="宋体" pitchFamily="2" charset="-122"/>
              </a:rPr>
              <a:t>int</a:t>
            </a:r>
            <a:r>
              <a:rPr lang="en-US" altLang="zh-CN" sz="1800" dirty="0">
                <a:ea typeface="宋体" pitchFamily="2" charset="-122"/>
              </a:rPr>
              <a:t> temp;</a:t>
            </a:r>
          </a:p>
          <a:p>
            <a:pPr lvl="1">
              <a:lnSpc>
                <a:spcPct val="70000"/>
              </a:lnSpc>
              <a:buFont typeface="Wingdings" pitchFamily="2" charset="2"/>
              <a:buNone/>
            </a:pPr>
            <a:r>
              <a:rPr lang="en-US" altLang="zh-CN" sz="1800" dirty="0">
                <a:ea typeface="宋体" pitchFamily="2" charset="-122"/>
              </a:rPr>
              <a:t>temp = *</a:t>
            </a:r>
            <a:r>
              <a:rPr lang="en-US" altLang="zh-CN" sz="1800" dirty="0" err="1">
                <a:ea typeface="宋体" pitchFamily="2" charset="-122"/>
              </a:rPr>
              <a:t>px</a:t>
            </a:r>
            <a:r>
              <a:rPr lang="en-US" altLang="zh-CN" sz="1800" dirty="0">
                <a:ea typeface="宋体" pitchFamily="2" charset="-122"/>
              </a:rPr>
              <a:t>;  /*</a:t>
            </a:r>
            <a:r>
              <a:rPr lang="zh-CN" altLang="en-US" sz="1800" dirty="0">
                <a:ea typeface="宋体" pitchFamily="2" charset="-122"/>
              </a:rPr>
              <a:t>间接取</a:t>
            </a:r>
            <a:r>
              <a:rPr lang="en-US" altLang="zh-CN" sz="1800" dirty="0">
                <a:ea typeface="宋体" pitchFamily="2" charset="-122"/>
              </a:rPr>
              <a:t>*/</a:t>
            </a:r>
            <a:endParaRPr lang="zh-CN" altLang="en-US" sz="1800" dirty="0">
              <a:ea typeface="宋体" pitchFamily="2" charset="-122"/>
            </a:endParaRPr>
          </a:p>
          <a:p>
            <a:pPr lvl="1">
              <a:lnSpc>
                <a:spcPct val="70000"/>
              </a:lnSpc>
              <a:buFont typeface="Wingdings" pitchFamily="2" charset="2"/>
              <a:buNone/>
            </a:pPr>
            <a:r>
              <a:rPr lang="zh-CN" altLang="en-US" sz="1800" dirty="0">
                <a:ea typeface="宋体" pitchFamily="2" charset="-122"/>
              </a:rPr>
              <a:t>*</a:t>
            </a:r>
            <a:r>
              <a:rPr lang="en-US" altLang="zh-CN" sz="1800" dirty="0" err="1">
                <a:ea typeface="宋体" pitchFamily="2" charset="-122"/>
              </a:rPr>
              <a:t>px</a:t>
            </a:r>
            <a:r>
              <a:rPr lang="en-US" altLang="zh-CN" sz="1800" dirty="0">
                <a:ea typeface="宋体" pitchFamily="2" charset="-122"/>
              </a:rPr>
              <a:t> = *</a:t>
            </a:r>
            <a:r>
              <a:rPr lang="en-US" altLang="zh-CN" sz="1800" dirty="0" err="1">
                <a:ea typeface="宋体" pitchFamily="2" charset="-122"/>
              </a:rPr>
              <a:t>py</a:t>
            </a:r>
            <a:r>
              <a:rPr lang="en-US" altLang="zh-CN" sz="1800" dirty="0">
                <a:ea typeface="宋体" pitchFamily="2" charset="-122"/>
              </a:rPr>
              <a:t>;	/*</a:t>
            </a:r>
            <a:r>
              <a:rPr lang="zh-CN" altLang="en-US" sz="1800" dirty="0">
                <a:ea typeface="宋体" pitchFamily="2" charset="-122"/>
              </a:rPr>
              <a:t>间接取，间接存</a:t>
            </a:r>
            <a:r>
              <a:rPr lang="en-US" altLang="zh-CN" sz="1800" dirty="0">
                <a:ea typeface="宋体" pitchFamily="2" charset="-122"/>
              </a:rPr>
              <a:t>*/</a:t>
            </a:r>
            <a:endParaRPr lang="zh-CN" altLang="en-US" sz="1800" dirty="0">
              <a:ea typeface="宋体" pitchFamily="2" charset="-122"/>
            </a:endParaRPr>
          </a:p>
          <a:p>
            <a:pPr lvl="1">
              <a:lnSpc>
                <a:spcPct val="70000"/>
              </a:lnSpc>
              <a:buFont typeface="Wingdings" pitchFamily="2" charset="2"/>
              <a:buNone/>
            </a:pPr>
            <a:r>
              <a:rPr lang="zh-CN" altLang="en-US" sz="1800" dirty="0">
                <a:ea typeface="宋体" pitchFamily="2" charset="-122"/>
              </a:rPr>
              <a:t>*</a:t>
            </a:r>
            <a:r>
              <a:rPr lang="en-US" altLang="zh-CN" sz="1800" dirty="0" err="1">
                <a:ea typeface="宋体" pitchFamily="2" charset="-122"/>
              </a:rPr>
              <a:t>py</a:t>
            </a:r>
            <a:r>
              <a:rPr lang="en-US" altLang="zh-CN" sz="1800" dirty="0">
                <a:ea typeface="宋体" pitchFamily="2" charset="-122"/>
              </a:rPr>
              <a:t> = temp;	/*</a:t>
            </a:r>
            <a:r>
              <a:rPr lang="zh-CN" altLang="en-US" sz="1800" dirty="0">
                <a:ea typeface="宋体" pitchFamily="2" charset="-122"/>
              </a:rPr>
              <a:t>间接存</a:t>
            </a:r>
            <a:r>
              <a:rPr lang="en-US" altLang="zh-CN" sz="1800" dirty="0">
                <a:ea typeface="宋体" pitchFamily="2" charset="-122"/>
              </a:rPr>
              <a:t>*/</a:t>
            </a:r>
            <a:endParaRPr lang="zh-CN" altLang="en-US" sz="1800" dirty="0">
              <a:ea typeface="宋体" pitchFamily="2" charset="-122"/>
            </a:endParaRPr>
          </a:p>
          <a:p>
            <a:pPr>
              <a:lnSpc>
                <a:spcPct val="70000"/>
              </a:lnSpc>
              <a:buFont typeface="Wingdings" pitchFamily="2" charset="2"/>
              <a:buNone/>
            </a:pP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 main( )</a:t>
            </a:r>
          </a:p>
          <a:p>
            <a:pPr>
              <a:lnSpc>
                <a:spcPct val="70000"/>
              </a:lnSpc>
              <a:buFont typeface="Wingdings" pitchFamily="2" charset="2"/>
              <a:buNone/>
            </a:pPr>
            <a:r>
              <a:rPr lang="en-US" altLang="zh-CN" sz="1800" b="0" dirty="0">
                <a:ea typeface="宋体" pitchFamily="2" charset="-122"/>
              </a:rPr>
              <a:t>{</a:t>
            </a:r>
          </a:p>
          <a:p>
            <a:pPr lvl="1">
              <a:lnSpc>
                <a:spcPct val="70000"/>
              </a:lnSpc>
              <a:buFont typeface="Wingdings" pitchFamily="2" charset="2"/>
              <a:buNone/>
            </a:pPr>
            <a:r>
              <a:rPr lang="en-US" altLang="zh-CN" sz="1800" dirty="0" err="1">
                <a:ea typeface="宋体" pitchFamily="2" charset="-122"/>
              </a:rPr>
              <a:t>int</a:t>
            </a:r>
            <a:r>
              <a:rPr lang="en-US" altLang="zh-CN" sz="1800" dirty="0">
                <a:ea typeface="宋体" pitchFamily="2" charset="-122"/>
              </a:rPr>
              <a:t> a =2, b = 3;</a:t>
            </a:r>
          </a:p>
          <a:p>
            <a:pPr lvl="1">
              <a:lnSpc>
                <a:spcPct val="70000"/>
              </a:lnSpc>
              <a:buFont typeface="Wingdings" pitchFamily="2" charset="2"/>
              <a:buNone/>
            </a:pPr>
            <a:r>
              <a:rPr lang="en-US" altLang="zh-CN" sz="1800" dirty="0">
                <a:ea typeface="宋体" pitchFamily="2" charset="-122"/>
              </a:rPr>
              <a:t>swap ( </a:t>
            </a:r>
            <a:r>
              <a:rPr lang="en-US" altLang="zh-CN" sz="1800" b="1" dirty="0">
                <a:solidFill>
                  <a:srgbClr val="0033CC"/>
                </a:solidFill>
                <a:ea typeface="宋体" pitchFamily="2" charset="-122"/>
              </a:rPr>
              <a:t>&amp;a, &amp;b</a:t>
            </a:r>
            <a:r>
              <a:rPr lang="en-US" altLang="zh-CN" sz="1800" dirty="0">
                <a:ea typeface="宋体" pitchFamily="2" charset="-122"/>
              </a:rPr>
              <a:t>);</a:t>
            </a:r>
          </a:p>
          <a:p>
            <a:pPr>
              <a:lnSpc>
                <a:spcPct val="70000"/>
              </a:lnSpc>
              <a:buFont typeface="Wingdings" pitchFamily="2" charset="2"/>
              <a:buNone/>
            </a:pPr>
            <a:r>
              <a:rPr lang="en-US" altLang="zh-CN" sz="1800" b="0" dirty="0">
                <a:ea typeface="宋体" pitchFamily="2" charset="-122"/>
              </a:rPr>
              <a:t>}</a:t>
            </a:r>
            <a:endParaRPr lang="en-US" altLang="zh-CN" sz="1800" dirty="0">
              <a:ea typeface="宋体" pitchFamily="2" charset="-122"/>
            </a:endParaRPr>
          </a:p>
        </p:txBody>
      </p:sp>
      <p:sp>
        <p:nvSpPr>
          <p:cNvPr id="44034" name="页脚占位符 3"/>
          <p:cNvSpPr>
            <a:spLocks noGrp="1"/>
          </p:cNvSpPr>
          <p:nvPr>
            <p:ph type="ftr" sz="quarter" idx="11"/>
          </p:nvPr>
        </p:nvSpPr>
        <p:spPr>
          <a:noFill/>
        </p:spPr>
        <p:txBody>
          <a:bodyPr/>
          <a:lstStyle/>
          <a:p>
            <a:r>
              <a:rPr lang="en-US" altLang="zh-CN"/>
              <a:t>构造类型 – 数组和指针</a:t>
            </a:r>
          </a:p>
        </p:txBody>
      </p:sp>
      <p:sp>
        <p:nvSpPr>
          <p:cNvPr id="44035" name="灯片编号占位符 4"/>
          <p:cNvSpPr>
            <a:spLocks noGrp="1"/>
          </p:cNvSpPr>
          <p:nvPr>
            <p:ph type="sldNum" sz="quarter" idx="12"/>
          </p:nvPr>
        </p:nvSpPr>
        <p:spPr>
          <a:noFill/>
        </p:spPr>
        <p:txBody>
          <a:bodyPr/>
          <a:lstStyle/>
          <a:p>
            <a:fld id="{1474F512-9F5A-4455-B92B-238D303C14D0}" type="slidenum">
              <a:rPr lang="en-US" altLang="zh-CN" smtClean="0"/>
              <a:pPr/>
              <a:t>67</a:t>
            </a:fld>
            <a:endParaRPr lang="en-US" altLang="zh-CN"/>
          </a:p>
        </p:txBody>
      </p:sp>
      <p:sp>
        <p:nvSpPr>
          <p:cNvPr id="57359" name="AutoShape 15"/>
          <p:cNvSpPr>
            <a:spLocks noChangeArrowheads="1"/>
          </p:cNvSpPr>
          <p:nvPr/>
        </p:nvSpPr>
        <p:spPr bwMode="auto">
          <a:xfrm>
            <a:off x="6384033" y="0"/>
            <a:ext cx="3095625" cy="863600"/>
          </a:xfrm>
          <a:prstGeom prst="wedgeRoundRectCallout">
            <a:avLst>
              <a:gd name="adj1" fmla="val -95037"/>
              <a:gd name="adj2" fmla="val 143932"/>
              <a:gd name="adj3" fmla="val 16667"/>
            </a:avLst>
          </a:prstGeom>
          <a:solidFill>
            <a:schemeClr val="accent1"/>
          </a:solidFill>
          <a:ln w="9525">
            <a:solidFill>
              <a:schemeClr val="tx1"/>
            </a:solidFill>
            <a:miter lim="800000"/>
            <a:headEnd/>
            <a:tailEnd/>
          </a:ln>
        </p:spPr>
        <p:txBody>
          <a:bodyPr/>
          <a:lstStyle/>
          <a:p>
            <a:r>
              <a:rPr lang="zh-CN" altLang="en-US"/>
              <a:t>形参定义为指针</a:t>
            </a:r>
          </a:p>
        </p:txBody>
      </p:sp>
      <p:sp>
        <p:nvSpPr>
          <p:cNvPr id="57360" name="AutoShape 16"/>
          <p:cNvSpPr>
            <a:spLocks noChangeArrowheads="1"/>
          </p:cNvSpPr>
          <p:nvPr/>
        </p:nvSpPr>
        <p:spPr bwMode="auto">
          <a:xfrm>
            <a:off x="1139834" y="5707690"/>
            <a:ext cx="3095625" cy="863600"/>
          </a:xfrm>
          <a:prstGeom prst="wedgeRoundRectCallout">
            <a:avLst>
              <a:gd name="adj1" fmla="val -9376"/>
              <a:gd name="adj2" fmla="val -110185"/>
              <a:gd name="adj3" fmla="val 16667"/>
            </a:avLst>
          </a:prstGeom>
          <a:solidFill>
            <a:schemeClr val="accent1"/>
          </a:solidFill>
          <a:ln w="9525">
            <a:solidFill>
              <a:schemeClr val="tx1"/>
            </a:solidFill>
            <a:miter lim="800000"/>
            <a:headEnd/>
            <a:tailEnd/>
          </a:ln>
        </p:spPr>
        <p:txBody>
          <a:bodyPr/>
          <a:lstStyle/>
          <a:p>
            <a:r>
              <a:rPr lang="zh-CN" altLang="en-US" dirty="0"/>
              <a:t>实参传递的是变量的地址</a:t>
            </a:r>
          </a:p>
        </p:txBody>
      </p:sp>
      <p:grpSp>
        <p:nvGrpSpPr>
          <p:cNvPr id="3" name="组合 2">
            <a:extLst>
              <a:ext uri="{FF2B5EF4-FFF2-40B4-BE49-F238E27FC236}">
                <a16:creationId xmlns:a16="http://schemas.microsoft.com/office/drawing/2014/main" id="{2D676E0B-1CE8-499D-AFB8-7B0DC8DB3921}"/>
              </a:ext>
            </a:extLst>
          </p:cNvPr>
          <p:cNvGrpSpPr/>
          <p:nvPr/>
        </p:nvGrpSpPr>
        <p:grpSpPr>
          <a:xfrm>
            <a:off x="6250999" y="1234074"/>
            <a:ext cx="4932040" cy="5301209"/>
            <a:chOff x="5735960" y="1556792"/>
            <a:chExt cx="4932040" cy="5301209"/>
          </a:xfrm>
        </p:grpSpPr>
        <p:grpSp>
          <p:nvGrpSpPr>
            <p:cNvPr id="2" name="Group 4"/>
            <p:cNvGrpSpPr>
              <a:grpSpLocks/>
            </p:cNvGrpSpPr>
            <p:nvPr/>
          </p:nvGrpSpPr>
          <p:grpSpPr bwMode="auto">
            <a:xfrm>
              <a:off x="5735960" y="4653136"/>
              <a:ext cx="4572000" cy="1905000"/>
              <a:chOff x="2280" y="8254"/>
              <a:chExt cx="4680" cy="1440"/>
            </a:xfrm>
          </p:grpSpPr>
          <p:sp>
            <p:nvSpPr>
              <p:cNvPr id="44041" name="Text Box 5"/>
              <p:cNvSpPr txBox="1">
                <a:spLocks noChangeArrowheads="1"/>
              </p:cNvSpPr>
              <p:nvPr/>
            </p:nvSpPr>
            <p:spPr bwMode="auto">
              <a:xfrm>
                <a:off x="3360" y="8614"/>
                <a:ext cx="960" cy="360"/>
              </a:xfrm>
              <a:prstGeom prst="rect">
                <a:avLst/>
              </a:prstGeom>
              <a:solidFill>
                <a:srgbClr val="FFFFFF"/>
              </a:solidFill>
              <a:ln w="9525">
                <a:solidFill>
                  <a:srgbClr val="000000"/>
                </a:solidFill>
                <a:miter lim="800000"/>
                <a:headEnd/>
                <a:tailEnd/>
              </a:ln>
            </p:spPr>
            <p:txBody>
              <a:bodyPr/>
              <a:lstStyle/>
              <a:p>
                <a:pPr algn="just"/>
                <a:r>
                  <a:rPr lang="en-US" altLang="zh-CN" sz="2400" b="0">
                    <a:latin typeface="Times New Roman" pitchFamily="18" charset="0"/>
                  </a:rPr>
                  <a:t>a</a:t>
                </a:r>
              </a:p>
            </p:txBody>
          </p:sp>
          <p:sp>
            <p:nvSpPr>
              <p:cNvPr id="44042" name="Text Box 6"/>
              <p:cNvSpPr txBox="1">
                <a:spLocks noChangeArrowheads="1"/>
              </p:cNvSpPr>
              <p:nvPr/>
            </p:nvSpPr>
            <p:spPr bwMode="auto">
              <a:xfrm>
                <a:off x="6000" y="8614"/>
                <a:ext cx="960" cy="360"/>
              </a:xfrm>
              <a:prstGeom prst="rect">
                <a:avLst/>
              </a:prstGeom>
              <a:solidFill>
                <a:srgbClr val="FFFFFF"/>
              </a:solidFill>
              <a:ln w="9525">
                <a:solidFill>
                  <a:srgbClr val="000000"/>
                </a:solidFill>
                <a:miter lim="800000"/>
                <a:headEnd/>
                <a:tailEnd/>
              </a:ln>
            </p:spPr>
            <p:txBody>
              <a:bodyPr/>
              <a:lstStyle/>
              <a:p>
                <a:pPr algn="just"/>
                <a:r>
                  <a:rPr lang="en-US" altLang="zh-CN" sz="2400" b="0">
                    <a:latin typeface="Times New Roman" pitchFamily="18" charset="0"/>
                  </a:rPr>
                  <a:t>b</a:t>
                </a:r>
              </a:p>
            </p:txBody>
          </p:sp>
          <p:sp>
            <p:nvSpPr>
              <p:cNvPr id="44043" name="Line 7"/>
              <p:cNvSpPr>
                <a:spLocks noChangeShapeType="1"/>
              </p:cNvSpPr>
              <p:nvPr/>
            </p:nvSpPr>
            <p:spPr bwMode="auto">
              <a:xfrm>
                <a:off x="2880" y="8494"/>
                <a:ext cx="360" cy="120"/>
              </a:xfrm>
              <a:prstGeom prst="line">
                <a:avLst/>
              </a:prstGeom>
              <a:noFill/>
              <a:ln w="9525">
                <a:solidFill>
                  <a:srgbClr val="000000"/>
                </a:solidFill>
                <a:round/>
                <a:headEnd/>
                <a:tailEnd type="triangle" w="med" len="med"/>
              </a:ln>
            </p:spPr>
            <p:txBody>
              <a:bodyPr/>
              <a:lstStyle/>
              <a:p>
                <a:endParaRPr lang="zh-CN" altLang="en-US"/>
              </a:p>
            </p:txBody>
          </p:sp>
          <p:sp>
            <p:nvSpPr>
              <p:cNvPr id="44044" name="Text Box 8"/>
              <p:cNvSpPr txBox="1">
                <a:spLocks noChangeArrowheads="1"/>
              </p:cNvSpPr>
              <p:nvPr/>
            </p:nvSpPr>
            <p:spPr bwMode="auto">
              <a:xfrm>
                <a:off x="2280" y="8254"/>
                <a:ext cx="603" cy="360"/>
              </a:xfrm>
              <a:prstGeom prst="rect">
                <a:avLst/>
              </a:prstGeom>
              <a:noFill/>
              <a:ln w="9525">
                <a:noFill/>
                <a:miter lim="800000"/>
                <a:headEnd/>
                <a:tailEnd/>
              </a:ln>
            </p:spPr>
            <p:txBody>
              <a:bodyPr/>
              <a:lstStyle/>
              <a:p>
                <a:pPr algn="just"/>
                <a:r>
                  <a:rPr lang="en-US" altLang="zh-CN" sz="1800" b="0">
                    <a:latin typeface="Times New Roman" pitchFamily="18" charset="0"/>
                  </a:rPr>
                  <a:t>&amp;a</a:t>
                </a:r>
              </a:p>
            </p:txBody>
          </p:sp>
          <p:sp>
            <p:nvSpPr>
              <p:cNvPr id="44045" name="Text Box 9"/>
              <p:cNvSpPr txBox="1">
                <a:spLocks noChangeArrowheads="1"/>
              </p:cNvSpPr>
              <p:nvPr/>
            </p:nvSpPr>
            <p:spPr bwMode="auto">
              <a:xfrm>
                <a:off x="2280" y="9334"/>
                <a:ext cx="603" cy="360"/>
              </a:xfrm>
              <a:prstGeom prst="rect">
                <a:avLst/>
              </a:prstGeom>
              <a:noFill/>
              <a:ln w="9525">
                <a:noFill/>
                <a:miter lim="800000"/>
                <a:headEnd/>
                <a:tailEnd/>
              </a:ln>
            </p:spPr>
            <p:txBody>
              <a:bodyPr/>
              <a:lstStyle/>
              <a:p>
                <a:pPr algn="just"/>
                <a:r>
                  <a:rPr lang="en-US" altLang="zh-CN" sz="1800" b="0">
                    <a:latin typeface="Times New Roman" pitchFamily="18" charset="0"/>
                  </a:rPr>
                  <a:t>px</a:t>
                </a:r>
              </a:p>
            </p:txBody>
          </p:sp>
          <p:sp>
            <p:nvSpPr>
              <p:cNvPr id="44046" name="Line 10"/>
              <p:cNvSpPr>
                <a:spLocks noChangeShapeType="1"/>
              </p:cNvSpPr>
              <p:nvPr/>
            </p:nvSpPr>
            <p:spPr bwMode="auto">
              <a:xfrm flipV="1">
                <a:off x="2880" y="9094"/>
                <a:ext cx="360" cy="240"/>
              </a:xfrm>
              <a:prstGeom prst="line">
                <a:avLst/>
              </a:prstGeom>
              <a:noFill/>
              <a:ln w="9525">
                <a:solidFill>
                  <a:srgbClr val="000000"/>
                </a:solidFill>
                <a:round/>
                <a:headEnd/>
                <a:tailEnd type="triangle" w="med" len="med"/>
              </a:ln>
            </p:spPr>
            <p:txBody>
              <a:bodyPr/>
              <a:lstStyle/>
              <a:p>
                <a:endParaRPr lang="zh-CN" altLang="en-US"/>
              </a:p>
            </p:txBody>
          </p:sp>
          <p:sp>
            <p:nvSpPr>
              <p:cNvPr id="44047" name="Text Box 11"/>
              <p:cNvSpPr txBox="1">
                <a:spLocks noChangeArrowheads="1"/>
              </p:cNvSpPr>
              <p:nvPr/>
            </p:nvSpPr>
            <p:spPr bwMode="auto">
              <a:xfrm>
                <a:off x="4680" y="8254"/>
                <a:ext cx="603" cy="360"/>
              </a:xfrm>
              <a:prstGeom prst="rect">
                <a:avLst/>
              </a:prstGeom>
              <a:noFill/>
              <a:ln w="9525">
                <a:noFill/>
                <a:miter lim="800000"/>
                <a:headEnd/>
                <a:tailEnd/>
              </a:ln>
            </p:spPr>
            <p:txBody>
              <a:bodyPr/>
              <a:lstStyle/>
              <a:p>
                <a:pPr algn="just"/>
                <a:r>
                  <a:rPr lang="en-US" altLang="zh-CN" sz="1800" b="0">
                    <a:latin typeface="Times New Roman" pitchFamily="18" charset="0"/>
                  </a:rPr>
                  <a:t>&amp;b</a:t>
                </a:r>
              </a:p>
            </p:txBody>
          </p:sp>
          <p:sp>
            <p:nvSpPr>
              <p:cNvPr id="44048" name="Text Box 12"/>
              <p:cNvSpPr txBox="1">
                <a:spLocks noChangeArrowheads="1"/>
              </p:cNvSpPr>
              <p:nvPr/>
            </p:nvSpPr>
            <p:spPr bwMode="auto">
              <a:xfrm>
                <a:off x="4680" y="9334"/>
                <a:ext cx="603" cy="360"/>
              </a:xfrm>
              <a:prstGeom prst="rect">
                <a:avLst/>
              </a:prstGeom>
              <a:noFill/>
              <a:ln w="9525">
                <a:noFill/>
                <a:miter lim="800000"/>
                <a:headEnd/>
                <a:tailEnd/>
              </a:ln>
            </p:spPr>
            <p:txBody>
              <a:bodyPr/>
              <a:lstStyle/>
              <a:p>
                <a:pPr algn="just"/>
                <a:r>
                  <a:rPr lang="en-US" altLang="zh-CN" sz="1800" b="0">
                    <a:latin typeface="Times New Roman" pitchFamily="18" charset="0"/>
                  </a:rPr>
                  <a:t>py</a:t>
                </a:r>
              </a:p>
            </p:txBody>
          </p:sp>
          <p:sp>
            <p:nvSpPr>
              <p:cNvPr id="44049" name="Line 13"/>
              <p:cNvSpPr>
                <a:spLocks noChangeShapeType="1"/>
              </p:cNvSpPr>
              <p:nvPr/>
            </p:nvSpPr>
            <p:spPr bwMode="auto">
              <a:xfrm>
                <a:off x="5280" y="8494"/>
                <a:ext cx="480" cy="120"/>
              </a:xfrm>
              <a:prstGeom prst="line">
                <a:avLst/>
              </a:prstGeom>
              <a:noFill/>
              <a:ln w="9525">
                <a:solidFill>
                  <a:srgbClr val="000000"/>
                </a:solidFill>
                <a:round/>
                <a:headEnd/>
                <a:tailEnd type="triangle" w="med" len="med"/>
              </a:ln>
            </p:spPr>
            <p:txBody>
              <a:bodyPr/>
              <a:lstStyle/>
              <a:p>
                <a:endParaRPr lang="zh-CN" altLang="en-US"/>
              </a:p>
            </p:txBody>
          </p:sp>
          <p:sp>
            <p:nvSpPr>
              <p:cNvPr id="44050" name="Line 14"/>
              <p:cNvSpPr>
                <a:spLocks noChangeShapeType="1"/>
              </p:cNvSpPr>
              <p:nvPr/>
            </p:nvSpPr>
            <p:spPr bwMode="auto">
              <a:xfrm flipV="1">
                <a:off x="5280" y="9214"/>
                <a:ext cx="480" cy="240"/>
              </a:xfrm>
              <a:prstGeom prst="line">
                <a:avLst/>
              </a:prstGeom>
              <a:noFill/>
              <a:ln w="9525">
                <a:solidFill>
                  <a:srgbClr val="000000"/>
                </a:solidFill>
                <a:round/>
                <a:headEnd/>
                <a:tailEnd type="triangle" w="med" len="med"/>
              </a:ln>
            </p:spPr>
            <p:txBody>
              <a:bodyPr/>
              <a:lstStyle/>
              <a:p>
                <a:endParaRPr lang="zh-CN" altLang="en-US"/>
              </a:p>
            </p:txBody>
          </p:sp>
        </p:grpSp>
        <p:sp>
          <p:nvSpPr>
            <p:cNvPr id="19" name="矩形 18"/>
            <p:cNvSpPr/>
            <p:nvPr/>
          </p:nvSpPr>
          <p:spPr>
            <a:xfrm>
              <a:off x="6816080" y="1556792"/>
              <a:ext cx="3851920" cy="2988510"/>
            </a:xfrm>
            <a:prstGeom prst="rect">
              <a:avLst/>
            </a:prstGeom>
            <a:solidFill>
              <a:srgbClr val="FFC000"/>
            </a:solidFill>
          </p:spPr>
          <p:txBody>
            <a:bodyPr wrap="square">
              <a:spAutoFit/>
            </a:bodyPr>
            <a:lstStyle/>
            <a:p>
              <a:pPr>
                <a:lnSpc>
                  <a:spcPct val="70000"/>
                </a:lnSpc>
                <a:buFont typeface="Wingdings" pitchFamily="2" charset="2"/>
                <a:buNone/>
              </a:pPr>
              <a:r>
                <a:rPr lang="zh-CN" altLang="en-US" sz="1800" dirty="0">
                  <a:solidFill>
                    <a:srgbClr val="0033CC"/>
                  </a:solidFill>
                  <a:latin typeface="楷体" pitchFamily="49" charset="-122"/>
                  <a:ea typeface="楷体" pitchFamily="49" charset="-122"/>
                </a:rPr>
                <a:t>在前面介绍函数时，说明</a:t>
              </a:r>
              <a:r>
                <a:rPr lang="zh-CN" altLang="en-US" sz="1800" dirty="0">
                  <a:solidFill>
                    <a:srgbClr val="FF0000"/>
                  </a:solidFill>
                  <a:latin typeface="楷体" pitchFamily="49" charset="-122"/>
                  <a:ea typeface="楷体" pitchFamily="49" charset="-122"/>
                </a:rPr>
                <a:t>不能</a:t>
              </a:r>
              <a:r>
                <a:rPr lang="zh-CN" altLang="en-US" sz="1800" dirty="0">
                  <a:solidFill>
                    <a:srgbClr val="0033CC"/>
                  </a:solidFill>
                  <a:latin typeface="楷体" pitchFamily="49" charset="-122"/>
                  <a:ea typeface="楷体" pitchFamily="49" charset="-122"/>
                </a:rPr>
                <a:t>通过调用下面函数</a:t>
              </a:r>
              <a:r>
                <a:rPr lang="en-US" altLang="zh-CN" sz="1800" dirty="0">
                  <a:solidFill>
                    <a:srgbClr val="0033CC"/>
                  </a:solidFill>
                  <a:latin typeface="楷体" pitchFamily="49" charset="-122"/>
                  <a:ea typeface="楷体" pitchFamily="49" charset="-122"/>
                </a:rPr>
                <a:t>swap(</a:t>
              </a:r>
              <a:r>
                <a:rPr lang="en-US" altLang="zh-CN" sz="1800" dirty="0" err="1">
                  <a:solidFill>
                    <a:srgbClr val="0033CC"/>
                  </a:solidFill>
                  <a:latin typeface="楷体" pitchFamily="49" charset="-122"/>
                  <a:ea typeface="楷体" pitchFamily="49" charset="-122"/>
                </a:rPr>
                <a:t>a,b</a:t>
              </a:r>
              <a:r>
                <a:rPr lang="en-US" altLang="zh-CN" sz="1800" dirty="0">
                  <a:solidFill>
                    <a:srgbClr val="0033CC"/>
                  </a:solidFill>
                  <a:latin typeface="楷体" pitchFamily="49" charset="-122"/>
                  <a:ea typeface="楷体" pitchFamily="49" charset="-122"/>
                </a:rPr>
                <a:t>)</a:t>
              </a:r>
              <a:r>
                <a:rPr lang="zh-CN" altLang="en-US" sz="1800" dirty="0">
                  <a:solidFill>
                    <a:srgbClr val="0033CC"/>
                  </a:solidFill>
                  <a:latin typeface="楷体" pitchFamily="49" charset="-122"/>
                  <a:ea typeface="楷体" pitchFamily="49" charset="-122"/>
                </a:rPr>
                <a:t>调用达到交换两个变量的值的目的。</a:t>
              </a:r>
              <a:endParaRPr lang="en-US" altLang="zh-CN" sz="1800" dirty="0">
                <a:solidFill>
                  <a:srgbClr val="0033CC"/>
                </a:solidFill>
                <a:latin typeface="楷体" pitchFamily="49" charset="-122"/>
                <a:ea typeface="楷体" pitchFamily="49" charset="-122"/>
              </a:endParaRPr>
            </a:p>
            <a:p>
              <a:pPr>
                <a:lnSpc>
                  <a:spcPct val="70000"/>
                </a:lnSpc>
                <a:buFont typeface="Wingdings" pitchFamily="2" charset="2"/>
                <a:buNone/>
              </a:pPr>
              <a:r>
                <a:rPr lang="en-US" altLang="zh-CN" sz="1600" b="0" dirty="0"/>
                <a:t>void swap ( </a:t>
              </a:r>
              <a:r>
                <a:rPr lang="en-US" altLang="zh-CN" sz="1600" b="0" dirty="0" err="1"/>
                <a:t>int</a:t>
              </a:r>
              <a:r>
                <a:rPr lang="en-US" altLang="zh-CN" sz="1600" b="0" dirty="0"/>
                <a:t> x, </a:t>
              </a:r>
              <a:r>
                <a:rPr lang="en-US" altLang="zh-CN" sz="1600" b="0" dirty="0" err="1"/>
                <a:t>int</a:t>
              </a:r>
              <a:r>
                <a:rPr lang="en-US" altLang="zh-CN" sz="1600" b="0" dirty="0"/>
                <a:t> y)</a:t>
              </a:r>
            </a:p>
            <a:p>
              <a:pPr>
                <a:lnSpc>
                  <a:spcPct val="70000"/>
                </a:lnSpc>
                <a:buFont typeface="Wingdings" pitchFamily="2" charset="2"/>
                <a:buNone/>
              </a:pPr>
              <a:r>
                <a:rPr lang="en-US" altLang="zh-CN" sz="1600" b="0" dirty="0"/>
                <a:t>{</a:t>
              </a:r>
            </a:p>
            <a:p>
              <a:pPr lvl="1">
                <a:lnSpc>
                  <a:spcPct val="80000"/>
                </a:lnSpc>
                <a:buFont typeface="Wingdings" pitchFamily="2" charset="2"/>
                <a:buNone/>
              </a:pPr>
              <a:r>
                <a:rPr lang="en-US" altLang="zh-CN" sz="1600" b="0" dirty="0" err="1"/>
                <a:t>int</a:t>
              </a:r>
              <a:r>
                <a:rPr lang="en-US" altLang="zh-CN" sz="1600" b="0" dirty="0"/>
                <a:t> temp;</a:t>
              </a:r>
            </a:p>
            <a:p>
              <a:pPr lvl="1">
                <a:lnSpc>
                  <a:spcPct val="80000"/>
                </a:lnSpc>
                <a:buFont typeface="Wingdings" pitchFamily="2" charset="2"/>
                <a:buNone/>
              </a:pPr>
              <a:r>
                <a:rPr lang="en-US" altLang="zh-CN" sz="1600" b="0" dirty="0"/>
                <a:t> temp = x;</a:t>
              </a:r>
            </a:p>
            <a:p>
              <a:pPr lvl="1">
                <a:lnSpc>
                  <a:spcPct val="80000"/>
                </a:lnSpc>
                <a:buFont typeface="Wingdings" pitchFamily="2" charset="2"/>
                <a:buNone/>
              </a:pPr>
              <a:r>
                <a:rPr lang="en-US" altLang="zh-CN" sz="1600" b="0" dirty="0"/>
                <a:t>x = y;</a:t>
              </a:r>
            </a:p>
            <a:p>
              <a:pPr lvl="1">
                <a:lnSpc>
                  <a:spcPct val="80000"/>
                </a:lnSpc>
                <a:buFont typeface="Wingdings" pitchFamily="2" charset="2"/>
                <a:buNone/>
              </a:pPr>
              <a:r>
                <a:rPr lang="en-US" altLang="zh-CN" sz="1600" b="0" dirty="0"/>
                <a:t>y = temp;</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main( )</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    </a:t>
              </a:r>
              <a:r>
                <a:rPr lang="en-US" altLang="zh-CN" sz="1600" b="0" dirty="0" err="1"/>
                <a:t>int</a:t>
              </a:r>
              <a:r>
                <a:rPr lang="en-US" altLang="zh-CN" sz="1600" b="0" dirty="0"/>
                <a:t> a=2,b=3;</a:t>
              </a:r>
            </a:p>
            <a:p>
              <a:pPr>
                <a:lnSpc>
                  <a:spcPct val="80000"/>
                </a:lnSpc>
                <a:buFont typeface="Wingdings" pitchFamily="2" charset="2"/>
                <a:buNone/>
              </a:pPr>
              <a:r>
                <a:rPr lang="en-US" altLang="zh-CN" sz="1600" b="0" dirty="0"/>
                <a:t>    swap(</a:t>
              </a:r>
              <a:r>
                <a:rPr lang="en-US" altLang="zh-CN" sz="1600" b="0" dirty="0" err="1"/>
                <a:t>a,b</a:t>
              </a:r>
              <a:r>
                <a:rPr lang="en-US" altLang="zh-CN" sz="1600" b="0" dirty="0"/>
                <a:t>);</a:t>
              </a:r>
            </a:p>
            <a:p>
              <a:pPr>
                <a:lnSpc>
                  <a:spcPct val="80000"/>
                </a:lnSpc>
                <a:buFont typeface="Wingdings" pitchFamily="2" charset="2"/>
                <a:buNone/>
              </a:pPr>
              <a:r>
                <a:rPr lang="en-US" altLang="zh-CN" sz="1600" b="0" dirty="0"/>
                <a:t>}</a:t>
              </a:r>
            </a:p>
          </p:txBody>
        </p:sp>
        <p:sp>
          <p:nvSpPr>
            <p:cNvPr id="20" name="矩形 19"/>
            <p:cNvSpPr/>
            <p:nvPr/>
          </p:nvSpPr>
          <p:spPr>
            <a:xfrm>
              <a:off x="6816080" y="4063390"/>
              <a:ext cx="3851920" cy="2794611"/>
            </a:xfrm>
            <a:prstGeom prst="rect">
              <a:avLst/>
            </a:prstGeom>
            <a:solidFill>
              <a:schemeClr val="bg2">
                <a:lumMod val="40000"/>
                <a:lumOff val="60000"/>
              </a:schemeClr>
            </a:solidFill>
          </p:spPr>
          <p:txBody>
            <a:bodyPr wrap="square">
              <a:spAutoFit/>
            </a:bodyPr>
            <a:lstStyle/>
            <a:p>
              <a:pPr>
                <a:lnSpc>
                  <a:spcPct val="70000"/>
                </a:lnSpc>
                <a:buFont typeface="Wingdings" pitchFamily="2" charset="2"/>
                <a:buNone/>
              </a:pPr>
              <a:r>
                <a:rPr lang="zh-CN" altLang="en-US" sz="1800" dirty="0">
                  <a:solidFill>
                    <a:srgbClr val="0033CC"/>
                  </a:solidFill>
                  <a:latin typeface="楷体" pitchFamily="49" charset="-122"/>
                  <a:ea typeface="楷体" pitchFamily="49" charset="-122"/>
                </a:rPr>
                <a:t>下面用法亦</a:t>
              </a:r>
              <a:r>
                <a:rPr lang="zh-CN" altLang="en-US" sz="1800" dirty="0">
                  <a:solidFill>
                    <a:srgbClr val="FF0000"/>
                  </a:solidFill>
                  <a:latin typeface="楷体" pitchFamily="49" charset="-122"/>
                  <a:ea typeface="楷体" pitchFamily="49" charset="-122"/>
                </a:rPr>
                <a:t>不能</a:t>
              </a:r>
              <a:r>
                <a:rPr lang="zh-CN" altLang="en-US" sz="1800" dirty="0">
                  <a:solidFill>
                    <a:srgbClr val="0033CC"/>
                  </a:solidFill>
                  <a:latin typeface="楷体" pitchFamily="49" charset="-122"/>
                  <a:ea typeface="楷体" pitchFamily="49" charset="-122"/>
                </a:rPr>
                <a:t>达到交换两个变量的值的目的。</a:t>
              </a:r>
              <a:endParaRPr lang="en-US" altLang="zh-CN" sz="1800" dirty="0">
                <a:solidFill>
                  <a:srgbClr val="0033CC"/>
                </a:solidFill>
                <a:latin typeface="楷体" pitchFamily="49" charset="-122"/>
                <a:ea typeface="楷体" pitchFamily="49" charset="-122"/>
              </a:endParaRPr>
            </a:p>
            <a:p>
              <a:pPr>
                <a:lnSpc>
                  <a:spcPct val="70000"/>
                </a:lnSpc>
                <a:buFont typeface="Wingdings" pitchFamily="2" charset="2"/>
                <a:buNone/>
              </a:pPr>
              <a:r>
                <a:rPr lang="en-US" altLang="zh-CN" sz="1600" b="0" dirty="0"/>
                <a:t>void swap ( </a:t>
              </a:r>
              <a:r>
                <a:rPr lang="en-US" altLang="zh-CN" sz="1600" b="0" dirty="0" err="1"/>
                <a:t>int</a:t>
              </a:r>
              <a:r>
                <a:rPr lang="en-US" altLang="zh-CN" sz="1600" b="0" dirty="0"/>
                <a:t> *</a:t>
              </a:r>
              <a:r>
                <a:rPr lang="en-US" altLang="zh-CN" sz="1600" b="0" dirty="0" err="1"/>
                <a:t>px</a:t>
              </a:r>
              <a:r>
                <a:rPr lang="en-US" altLang="zh-CN" sz="1600" b="0" dirty="0"/>
                <a:t>, </a:t>
              </a:r>
              <a:r>
                <a:rPr lang="en-US" altLang="zh-CN" sz="1600" b="0" dirty="0" err="1"/>
                <a:t>int</a:t>
              </a:r>
              <a:r>
                <a:rPr lang="en-US" altLang="zh-CN" sz="1600" b="0" dirty="0"/>
                <a:t> *</a:t>
              </a:r>
              <a:r>
                <a:rPr lang="en-US" altLang="zh-CN" sz="1600" b="0" dirty="0" err="1"/>
                <a:t>py</a:t>
              </a:r>
              <a:r>
                <a:rPr lang="en-US" altLang="zh-CN" sz="1600" b="0" dirty="0"/>
                <a:t>)</a:t>
              </a:r>
            </a:p>
            <a:p>
              <a:pPr>
                <a:lnSpc>
                  <a:spcPct val="70000"/>
                </a:lnSpc>
                <a:buFont typeface="Wingdings" pitchFamily="2" charset="2"/>
                <a:buNone/>
              </a:pPr>
              <a:r>
                <a:rPr lang="en-US" altLang="zh-CN" sz="1600" b="0" dirty="0"/>
                <a:t>{</a:t>
              </a:r>
            </a:p>
            <a:p>
              <a:pPr lvl="1">
                <a:lnSpc>
                  <a:spcPct val="80000"/>
                </a:lnSpc>
                <a:buFont typeface="Wingdings" pitchFamily="2" charset="2"/>
                <a:buNone/>
              </a:pPr>
              <a:r>
                <a:rPr lang="en-US" altLang="zh-CN" sz="1600" b="0" dirty="0" err="1"/>
                <a:t>int</a:t>
              </a:r>
              <a:r>
                <a:rPr lang="en-US" altLang="zh-CN" sz="1600" b="0" dirty="0"/>
                <a:t> *temp;</a:t>
              </a:r>
            </a:p>
            <a:p>
              <a:pPr lvl="1">
                <a:lnSpc>
                  <a:spcPct val="80000"/>
                </a:lnSpc>
                <a:buFont typeface="Wingdings" pitchFamily="2" charset="2"/>
                <a:buNone/>
              </a:pPr>
              <a:r>
                <a:rPr lang="en-US" altLang="zh-CN" sz="1600" b="0" dirty="0"/>
                <a:t> temp = </a:t>
              </a:r>
              <a:r>
                <a:rPr lang="en-US" altLang="zh-CN" sz="1600" b="0" dirty="0" err="1"/>
                <a:t>px</a:t>
              </a:r>
              <a:r>
                <a:rPr lang="en-US" altLang="zh-CN" sz="1600" b="0" dirty="0"/>
                <a:t>;</a:t>
              </a:r>
            </a:p>
            <a:p>
              <a:pPr lvl="1">
                <a:lnSpc>
                  <a:spcPct val="80000"/>
                </a:lnSpc>
                <a:buFont typeface="Wingdings" pitchFamily="2" charset="2"/>
                <a:buNone/>
              </a:pPr>
              <a:r>
                <a:rPr lang="en-US" altLang="zh-CN" sz="1600" b="0" dirty="0" err="1"/>
                <a:t>px</a:t>
              </a:r>
              <a:r>
                <a:rPr lang="en-US" altLang="zh-CN" sz="1600" b="0" dirty="0"/>
                <a:t> = </a:t>
              </a:r>
              <a:r>
                <a:rPr lang="en-US" altLang="zh-CN" sz="1600" b="0" dirty="0" err="1"/>
                <a:t>py</a:t>
              </a:r>
              <a:r>
                <a:rPr lang="en-US" altLang="zh-CN" sz="1600" b="0" dirty="0"/>
                <a:t>;</a:t>
              </a:r>
            </a:p>
            <a:p>
              <a:pPr lvl="1">
                <a:lnSpc>
                  <a:spcPct val="80000"/>
                </a:lnSpc>
                <a:buFont typeface="Wingdings" pitchFamily="2" charset="2"/>
                <a:buNone/>
              </a:pPr>
              <a:r>
                <a:rPr lang="en-US" altLang="zh-CN" sz="1600" b="0" dirty="0" err="1"/>
                <a:t>py</a:t>
              </a:r>
              <a:r>
                <a:rPr lang="en-US" altLang="zh-CN" sz="1600" b="0" dirty="0"/>
                <a:t> = temp;</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main( )</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    </a:t>
              </a:r>
              <a:r>
                <a:rPr lang="en-US" altLang="zh-CN" sz="1600" b="0" dirty="0" err="1"/>
                <a:t>int</a:t>
              </a:r>
              <a:r>
                <a:rPr lang="en-US" altLang="zh-CN" sz="1600" b="0" dirty="0"/>
                <a:t> a=2,b=3;</a:t>
              </a:r>
            </a:p>
            <a:p>
              <a:pPr>
                <a:lnSpc>
                  <a:spcPct val="80000"/>
                </a:lnSpc>
                <a:buFont typeface="Wingdings" pitchFamily="2" charset="2"/>
                <a:buNone/>
              </a:pPr>
              <a:r>
                <a:rPr lang="en-US" altLang="zh-CN" sz="1600" b="0" dirty="0"/>
                <a:t>    swap(&amp;</a:t>
              </a:r>
              <a:r>
                <a:rPr lang="en-US" altLang="zh-CN" sz="1600" b="0" dirty="0" err="1"/>
                <a:t>a,&amp;b</a:t>
              </a:r>
              <a:r>
                <a:rPr lang="en-US" altLang="zh-CN" sz="1600" b="0" dirty="0"/>
                <a:t>);</a:t>
              </a:r>
            </a:p>
            <a:p>
              <a:pPr>
                <a:lnSpc>
                  <a:spcPct val="80000"/>
                </a:lnSpc>
                <a:buFont typeface="Wingdings" pitchFamily="2" charset="2"/>
                <a:buNone/>
              </a:pPr>
              <a:r>
                <a:rPr lang="en-US" altLang="zh-CN" sz="1600" b="0" dirty="0"/>
                <a:t>}</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8" dur="500"/>
                                        <p:tgtEl>
                                          <p:spTgt spid="5734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1" dur="500"/>
                                        <p:tgtEl>
                                          <p:spTgt spid="5734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24" dur="500"/>
                                        <p:tgtEl>
                                          <p:spTgt spid="5734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27" dur="500"/>
                                        <p:tgtEl>
                                          <p:spTgt spid="5734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7347">
                                            <p:txEl>
                                              <p:pRg st="7" end="7"/>
                                            </p:txEl>
                                          </p:spTgt>
                                        </p:tgtEl>
                                        <p:attrNameLst>
                                          <p:attrName>style.visibility</p:attrName>
                                        </p:attrNameLst>
                                      </p:cBhvr>
                                      <p:to>
                                        <p:strVal val="visible"/>
                                      </p:to>
                                    </p:set>
                                    <p:animEffect transition="in" filter="blinds(horizontal)">
                                      <p:cBhvr>
                                        <p:cTn id="30" dur="500"/>
                                        <p:tgtEl>
                                          <p:spTgt spid="5734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7359"/>
                                        </p:tgtEl>
                                        <p:attrNameLst>
                                          <p:attrName>style.visibility</p:attrName>
                                        </p:attrNameLst>
                                      </p:cBhvr>
                                      <p:to>
                                        <p:strVal val="visible"/>
                                      </p:to>
                                    </p:set>
                                    <p:animEffect transition="in" filter="blinds(horizontal)">
                                      <p:cBhvr>
                                        <p:cTn id="35" dur="500"/>
                                        <p:tgtEl>
                                          <p:spTgt spid="57359"/>
                                        </p:tgtEl>
                                      </p:cBhvr>
                                    </p:animEffect>
                                  </p:childTnLst>
                                  <p:subTnLst>
                                    <p:set>
                                      <p:cBhvr override="childStyle">
                                        <p:cTn dur="1" fill="hold" display="0" masterRel="nextClick" afterEffect="1"/>
                                        <p:tgtEl>
                                          <p:spTgt spid="5735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7347">
                                            <p:txEl>
                                              <p:pRg st="8" end="8"/>
                                            </p:txEl>
                                          </p:spTgt>
                                        </p:tgtEl>
                                        <p:attrNameLst>
                                          <p:attrName>style.visibility</p:attrName>
                                        </p:attrNameLst>
                                      </p:cBhvr>
                                      <p:to>
                                        <p:strVal val="visible"/>
                                      </p:to>
                                    </p:set>
                                    <p:animEffect transition="in" filter="blinds(horizontal)">
                                      <p:cBhvr>
                                        <p:cTn id="40" dur="500"/>
                                        <p:tgtEl>
                                          <p:spTgt spid="57347">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7347">
                                            <p:txEl>
                                              <p:pRg st="9" end="9"/>
                                            </p:txEl>
                                          </p:spTgt>
                                        </p:tgtEl>
                                        <p:attrNameLst>
                                          <p:attrName>style.visibility</p:attrName>
                                        </p:attrNameLst>
                                      </p:cBhvr>
                                      <p:to>
                                        <p:strVal val="visible"/>
                                      </p:to>
                                    </p:set>
                                    <p:animEffect transition="in" filter="blinds(horizontal)">
                                      <p:cBhvr>
                                        <p:cTn id="43" dur="500"/>
                                        <p:tgtEl>
                                          <p:spTgt spid="57347">
                                            <p:txEl>
                                              <p:pRg st="9" end="9"/>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7347">
                                            <p:txEl>
                                              <p:pRg st="10" end="10"/>
                                            </p:txEl>
                                          </p:spTgt>
                                        </p:tgtEl>
                                        <p:attrNameLst>
                                          <p:attrName>style.visibility</p:attrName>
                                        </p:attrNameLst>
                                      </p:cBhvr>
                                      <p:to>
                                        <p:strVal val="visible"/>
                                      </p:to>
                                    </p:set>
                                    <p:animEffect transition="in" filter="blinds(horizontal)">
                                      <p:cBhvr>
                                        <p:cTn id="46" dur="500"/>
                                        <p:tgtEl>
                                          <p:spTgt spid="57347">
                                            <p:txEl>
                                              <p:pRg st="10" end="1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7347">
                                            <p:txEl>
                                              <p:pRg st="11" end="11"/>
                                            </p:txEl>
                                          </p:spTgt>
                                        </p:tgtEl>
                                        <p:attrNameLst>
                                          <p:attrName>style.visibility</p:attrName>
                                        </p:attrNameLst>
                                      </p:cBhvr>
                                      <p:to>
                                        <p:strVal val="visible"/>
                                      </p:to>
                                    </p:set>
                                    <p:animEffect transition="in" filter="blinds(horizontal)">
                                      <p:cBhvr>
                                        <p:cTn id="49" dur="500"/>
                                        <p:tgtEl>
                                          <p:spTgt spid="57347">
                                            <p:txEl>
                                              <p:pRg st="11" end="11"/>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7347">
                                            <p:txEl>
                                              <p:pRg st="12" end="12"/>
                                            </p:txEl>
                                          </p:spTgt>
                                        </p:tgtEl>
                                        <p:attrNameLst>
                                          <p:attrName>style.visibility</p:attrName>
                                        </p:attrNameLst>
                                      </p:cBhvr>
                                      <p:to>
                                        <p:strVal val="visible"/>
                                      </p:to>
                                    </p:set>
                                    <p:animEffect transition="in" filter="blinds(horizontal)">
                                      <p:cBhvr>
                                        <p:cTn id="52" dur="500"/>
                                        <p:tgtEl>
                                          <p:spTgt spid="57347">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360"/>
                                        </p:tgtEl>
                                        <p:attrNameLst>
                                          <p:attrName>style.visibility</p:attrName>
                                        </p:attrNameLst>
                                      </p:cBhvr>
                                      <p:to>
                                        <p:strVal val="visible"/>
                                      </p:to>
                                    </p:set>
                                    <p:animEffect transition="in" filter="blinds(horizontal)">
                                      <p:cBhvr>
                                        <p:cTn id="57" dur="500"/>
                                        <p:tgtEl>
                                          <p:spTgt spid="57360"/>
                                        </p:tgtEl>
                                      </p:cBhvr>
                                    </p:animEffect>
                                  </p:childTnLst>
                                  <p:subTnLst>
                                    <p:set>
                                      <p:cBhvr override="childStyle">
                                        <p:cTn dur="1" fill="hold" display="0" masterRel="nextClick" afterEffect="1"/>
                                        <p:tgtEl>
                                          <p:spTgt spid="573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9" grpId="0" animBg="1"/>
      <p:bldP spid="5736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zh-CN" altLang="en-US">
                <a:ea typeface="宋体" pitchFamily="2" charset="-122"/>
              </a:rPr>
              <a:t>指针作为函数参数（续）</a:t>
            </a:r>
          </a:p>
        </p:txBody>
      </p:sp>
      <p:sp>
        <p:nvSpPr>
          <p:cNvPr id="45061" name="Rectangle 3"/>
          <p:cNvSpPr>
            <a:spLocks noGrp="1" noChangeArrowheads="1"/>
          </p:cNvSpPr>
          <p:nvPr>
            <p:ph idx="1"/>
          </p:nvPr>
        </p:nvSpPr>
        <p:spPr/>
        <p:txBody>
          <a:bodyPr/>
          <a:lstStyle/>
          <a:p>
            <a:pPr marL="0" indent="0">
              <a:buNone/>
            </a:pPr>
            <a:r>
              <a:rPr lang="zh-CN" altLang="en-US" b="0" dirty="0">
                <a:ea typeface="宋体" pitchFamily="2" charset="-122"/>
              </a:rPr>
              <a:t>因此，</a:t>
            </a:r>
            <a:r>
              <a:rPr lang="zh-CN" altLang="en-US" i="1" u="sng" dirty="0">
                <a:solidFill>
                  <a:srgbClr val="0033CC"/>
                </a:solidFill>
                <a:latin typeface="楷体" pitchFamily="49" charset="-122"/>
                <a:ea typeface="楷体" pitchFamily="49" charset="-122"/>
              </a:rPr>
              <a:t>在一定要改变实参变量内容时，应把函数的形参显式地说明为指向实参变量（类型）的指针，相应地调用时应该用变量的地址值作为参数。</a:t>
            </a:r>
          </a:p>
          <a:p>
            <a:pPr marL="0" indent="0">
              <a:buNone/>
            </a:pPr>
            <a:r>
              <a:rPr lang="zh-CN" altLang="en-US" dirty="0">
                <a:ea typeface="宋体" pitchFamily="2" charset="-122"/>
              </a:rPr>
              <a:t>提示</a:t>
            </a:r>
            <a:r>
              <a:rPr lang="zh-CN" altLang="en-US" b="0" dirty="0">
                <a:ea typeface="宋体" pitchFamily="2" charset="-122"/>
              </a:rPr>
              <a:t>：</a:t>
            </a:r>
            <a:r>
              <a:rPr lang="zh-CN" altLang="en-US" b="0" dirty="0">
                <a:solidFill>
                  <a:srgbClr val="0033CC"/>
                </a:solidFill>
                <a:ea typeface="宋体" pitchFamily="2" charset="-122"/>
              </a:rPr>
              <a:t>这也是为什么用</a:t>
            </a:r>
            <a:r>
              <a:rPr lang="en-US" altLang="zh-CN" b="0" dirty="0" err="1">
                <a:solidFill>
                  <a:srgbClr val="0033CC"/>
                </a:solidFill>
                <a:ea typeface="宋体" pitchFamily="2" charset="-122"/>
              </a:rPr>
              <a:t>scanf</a:t>
            </a:r>
            <a:r>
              <a:rPr lang="zh-CN" altLang="en-US" b="0" dirty="0">
                <a:solidFill>
                  <a:srgbClr val="0033CC"/>
                </a:solidFill>
                <a:ea typeface="宋体" pitchFamily="2" charset="-122"/>
              </a:rPr>
              <a:t>读</a:t>
            </a:r>
            <a:r>
              <a:rPr lang="en-US" altLang="zh-CN" b="0" dirty="0" err="1">
                <a:solidFill>
                  <a:srgbClr val="0033CC"/>
                </a:solidFill>
                <a:ea typeface="宋体" pitchFamily="2" charset="-122"/>
              </a:rPr>
              <a:t>int</a:t>
            </a:r>
            <a:r>
              <a:rPr lang="en-US" altLang="zh-CN" b="0" dirty="0">
                <a:solidFill>
                  <a:srgbClr val="0033CC"/>
                </a:solidFill>
                <a:ea typeface="宋体" pitchFamily="2" charset="-122"/>
              </a:rPr>
              <a:t>, char, double</a:t>
            </a:r>
            <a:r>
              <a:rPr lang="zh-CN" altLang="en-US" b="0" dirty="0">
                <a:solidFill>
                  <a:srgbClr val="0033CC"/>
                </a:solidFill>
                <a:ea typeface="宋体" pitchFamily="2" charset="-122"/>
              </a:rPr>
              <a:t>类型数据时要取变量地址</a:t>
            </a:r>
            <a:r>
              <a:rPr lang="zh-CN" altLang="en-US" b="0" dirty="0">
                <a:ea typeface="宋体" pitchFamily="2" charset="-122"/>
              </a:rPr>
              <a:t>。因为需要改变变量内容。</a:t>
            </a:r>
          </a:p>
          <a:p>
            <a:pPr marL="0" indent="0">
              <a:buNone/>
            </a:pPr>
            <a:endParaRPr lang="zh-CN" altLang="en-US" b="0" dirty="0">
              <a:solidFill>
                <a:srgbClr val="0033CC"/>
              </a:solidFill>
              <a:ea typeface="宋体" pitchFamily="2" charset="-122"/>
            </a:endParaRPr>
          </a:p>
          <a:p>
            <a:pPr marL="0" indent="0">
              <a:buNone/>
            </a:pPr>
            <a:r>
              <a:rPr lang="zh-CN" altLang="en-US" b="0" dirty="0">
                <a:ea typeface="宋体" pitchFamily="2" charset="-122"/>
              </a:rPr>
              <a:t>尽管</a:t>
            </a:r>
            <a:r>
              <a:rPr lang="en-US" altLang="zh-CN" b="0" dirty="0">
                <a:ea typeface="宋体" pitchFamily="2" charset="-122"/>
              </a:rPr>
              <a:t>C</a:t>
            </a:r>
            <a:r>
              <a:rPr lang="zh-CN" altLang="en-US" b="0" dirty="0">
                <a:ea typeface="宋体" pitchFamily="2" charset="-122"/>
              </a:rPr>
              <a:t>的函数参数和函数返回值一般应为基本类型，但它们却可以是指向任何类型（包括复杂的结构类型，甚至其它函数）的指针，这就大大扩充了</a:t>
            </a:r>
            <a:r>
              <a:rPr lang="en-US" altLang="zh-CN" b="0" dirty="0">
                <a:ea typeface="宋体" pitchFamily="2" charset="-122"/>
              </a:rPr>
              <a:t>C</a:t>
            </a:r>
            <a:r>
              <a:rPr lang="zh-CN" altLang="en-US" b="0" dirty="0">
                <a:ea typeface="宋体" pitchFamily="2" charset="-122"/>
              </a:rPr>
              <a:t>的功能和应用范围。</a:t>
            </a:r>
          </a:p>
        </p:txBody>
      </p:sp>
      <p:sp>
        <p:nvSpPr>
          <p:cNvPr id="45058" name="页脚占位符 3"/>
          <p:cNvSpPr>
            <a:spLocks noGrp="1"/>
          </p:cNvSpPr>
          <p:nvPr>
            <p:ph type="ftr" sz="quarter" idx="11"/>
          </p:nvPr>
        </p:nvSpPr>
        <p:spPr>
          <a:noFill/>
        </p:spPr>
        <p:txBody>
          <a:bodyPr/>
          <a:lstStyle/>
          <a:p>
            <a:r>
              <a:rPr lang="en-US" altLang="zh-CN"/>
              <a:t>构造类型 – 数组和指针</a:t>
            </a:r>
          </a:p>
        </p:txBody>
      </p:sp>
      <p:sp>
        <p:nvSpPr>
          <p:cNvPr id="45059" name="灯片编号占位符 4"/>
          <p:cNvSpPr>
            <a:spLocks noGrp="1"/>
          </p:cNvSpPr>
          <p:nvPr>
            <p:ph type="sldNum" sz="quarter" idx="12"/>
          </p:nvPr>
        </p:nvSpPr>
        <p:spPr>
          <a:noFill/>
        </p:spPr>
        <p:txBody>
          <a:bodyPr/>
          <a:lstStyle/>
          <a:p>
            <a:fld id="{F1C349D1-D5C3-46F9-8A7F-5E238E395BD2}" type="slidenum">
              <a:rPr lang="en-US" altLang="zh-CN" smtClean="0"/>
              <a:pPr/>
              <a:t>68</a:t>
            </a:fld>
            <a:endParaRPr lang="en-US" altLang="zh-CN"/>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zh-CN" altLang="en-US" dirty="0">
                <a:ea typeface="宋体" pitchFamily="2" charset="-122"/>
              </a:rPr>
              <a:t>指针和数组</a:t>
            </a:r>
          </a:p>
        </p:txBody>
      </p:sp>
      <p:sp>
        <p:nvSpPr>
          <p:cNvPr id="47109" name="Rectangle 3"/>
          <p:cNvSpPr>
            <a:spLocks noGrp="1" noChangeArrowheads="1"/>
          </p:cNvSpPr>
          <p:nvPr>
            <p:ph idx="1"/>
          </p:nvPr>
        </p:nvSpPr>
        <p:spPr>
          <a:xfrm>
            <a:off x="1131402" y="1957410"/>
            <a:ext cx="9861141" cy="4735512"/>
          </a:xfr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nSpc>
                <a:spcPts val="1600"/>
              </a:lnSpc>
              <a:spcBef>
                <a:spcPts val="600"/>
              </a:spcBef>
              <a:buNone/>
            </a:pPr>
            <a:r>
              <a:rPr lang="zh-CN" altLang="en-US" sz="1800" b="0" dirty="0">
                <a:ea typeface="宋体" pitchFamily="2" charset="-122"/>
              </a:rPr>
              <a:t>例如：</a:t>
            </a:r>
          </a:p>
          <a:p>
            <a:pPr marL="458788" lvl="1" indent="-65088">
              <a:lnSpc>
                <a:spcPts val="1600"/>
              </a:lnSpc>
              <a:spcBef>
                <a:spcPts val="600"/>
              </a:spcBef>
              <a:buNone/>
            </a:pPr>
            <a:r>
              <a:rPr lang="en-US" altLang="zh-CN" sz="1800" dirty="0" err="1">
                <a:ea typeface="宋体" pitchFamily="2" charset="-122"/>
              </a:rPr>
              <a:t>int</a:t>
            </a:r>
            <a:r>
              <a:rPr lang="en-US" altLang="zh-CN" sz="1800" dirty="0">
                <a:ea typeface="宋体" pitchFamily="2" charset="-122"/>
              </a:rPr>
              <a:t> a[10], x;</a:t>
            </a:r>
          </a:p>
          <a:p>
            <a:pPr marL="458788" lvl="1" indent="-65088">
              <a:lnSpc>
                <a:spcPts val="1600"/>
              </a:lnSpc>
              <a:spcBef>
                <a:spcPts val="600"/>
              </a:spcBef>
              <a:buNone/>
            </a:pPr>
            <a:r>
              <a:rPr lang="en-US" altLang="zh-CN" sz="1800" dirty="0" err="1">
                <a:ea typeface="宋体" pitchFamily="2" charset="-122"/>
              </a:rPr>
              <a:t>int</a:t>
            </a:r>
            <a:r>
              <a:rPr lang="en-US" altLang="zh-CN" sz="1800" dirty="0">
                <a:ea typeface="宋体" pitchFamily="2" charset="-122"/>
              </a:rPr>
              <a:t> *pa;</a:t>
            </a:r>
          </a:p>
          <a:p>
            <a:pPr marL="458788" lvl="1" indent="-65088">
              <a:lnSpc>
                <a:spcPts val="1600"/>
              </a:lnSpc>
              <a:spcBef>
                <a:spcPts val="600"/>
              </a:spcBef>
              <a:buNone/>
            </a:pPr>
            <a:r>
              <a:rPr lang="zh-CN" altLang="en-US" sz="1800" dirty="0">
                <a:ea typeface="宋体" pitchFamily="2" charset="-122"/>
              </a:rPr>
              <a:t>若：</a:t>
            </a:r>
          </a:p>
          <a:p>
            <a:pPr lvl="2" indent="0">
              <a:lnSpc>
                <a:spcPts val="1600"/>
              </a:lnSpc>
              <a:spcBef>
                <a:spcPts val="600"/>
              </a:spcBef>
              <a:buNone/>
            </a:pPr>
            <a:r>
              <a:rPr lang="en-US" altLang="zh-CN" sz="1800" b="1" dirty="0">
                <a:ea typeface="宋体" pitchFamily="2" charset="-122"/>
              </a:rPr>
              <a:t>pa = &amp;a[0];</a:t>
            </a:r>
          </a:p>
          <a:p>
            <a:pPr marL="458788" lvl="1" indent="-65088">
              <a:lnSpc>
                <a:spcPts val="1600"/>
              </a:lnSpc>
              <a:spcBef>
                <a:spcPts val="600"/>
              </a:spcBef>
              <a:buNone/>
            </a:pPr>
            <a:r>
              <a:rPr lang="zh-CN" altLang="en-US" sz="1800" dirty="0">
                <a:ea typeface="宋体" pitchFamily="2" charset="-122"/>
              </a:rPr>
              <a:t>则：</a:t>
            </a:r>
          </a:p>
          <a:p>
            <a:pPr lvl="2" indent="0">
              <a:lnSpc>
                <a:spcPts val="1600"/>
              </a:lnSpc>
              <a:spcBef>
                <a:spcPts val="600"/>
              </a:spcBef>
              <a:buNone/>
            </a:pPr>
            <a:r>
              <a:rPr lang="en-US" altLang="zh-CN" sz="1800" dirty="0">
                <a:ea typeface="宋体" pitchFamily="2" charset="-122"/>
              </a:rPr>
              <a:t>x = *pa;		x = a[0];		x = *a;</a:t>
            </a:r>
          </a:p>
          <a:p>
            <a:pPr lvl="2" indent="0">
              <a:lnSpc>
                <a:spcPts val="1600"/>
              </a:lnSpc>
              <a:spcBef>
                <a:spcPts val="600"/>
              </a:spcBef>
              <a:buNone/>
            </a:pPr>
            <a:r>
              <a:rPr lang="en-US" altLang="zh-CN" sz="1800" dirty="0">
                <a:ea typeface="宋体" pitchFamily="2" charset="-122"/>
              </a:rPr>
              <a:t>x = *(pa + 1);	x = a[1];		x = *(a+1);</a:t>
            </a:r>
          </a:p>
          <a:p>
            <a:pPr lvl="2" indent="0">
              <a:lnSpc>
                <a:spcPts val="1600"/>
              </a:lnSpc>
              <a:spcBef>
                <a:spcPts val="600"/>
              </a:spcBef>
              <a:buNone/>
            </a:pPr>
            <a:r>
              <a:rPr lang="en-US" altLang="zh-CN" sz="1800" dirty="0">
                <a:ea typeface="宋体" pitchFamily="2" charset="-122"/>
              </a:rPr>
              <a:t>x = *(</a:t>
            </a:r>
            <a:r>
              <a:rPr lang="en-US" altLang="zh-CN" sz="1800" dirty="0" err="1">
                <a:ea typeface="宋体" pitchFamily="2" charset="-122"/>
              </a:rPr>
              <a:t>pa+i</a:t>
            </a:r>
            <a:r>
              <a:rPr lang="en-US" altLang="zh-CN" sz="1800" dirty="0">
                <a:ea typeface="宋体" pitchFamily="2" charset="-122"/>
              </a:rPr>
              <a:t>);   	x = a[</a:t>
            </a:r>
            <a:r>
              <a:rPr lang="en-US" altLang="zh-CN" sz="1800" dirty="0" err="1">
                <a:ea typeface="宋体" pitchFamily="2" charset="-122"/>
              </a:rPr>
              <a:t>i</a:t>
            </a:r>
            <a:r>
              <a:rPr lang="en-US" altLang="zh-CN" sz="1800" dirty="0">
                <a:ea typeface="宋体" pitchFamily="2" charset="-122"/>
              </a:rPr>
              <a:t>];		x = *(</a:t>
            </a:r>
            <a:r>
              <a:rPr lang="en-US" altLang="zh-CN" sz="1800" dirty="0" err="1">
                <a:ea typeface="宋体" pitchFamily="2" charset="-122"/>
              </a:rPr>
              <a:t>a+i</a:t>
            </a:r>
            <a:r>
              <a:rPr lang="en-US" altLang="zh-CN" sz="1800" dirty="0">
                <a:ea typeface="宋体" pitchFamily="2" charset="-122"/>
              </a:rPr>
              <a:t>);</a:t>
            </a:r>
          </a:p>
          <a:p>
            <a:pPr marL="458788" lvl="1" indent="-65088">
              <a:lnSpc>
                <a:spcPts val="1600"/>
              </a:lnSpc>
              <a:spcBef>
                <a:spcPts val="600"/>
              </a:spcBef>
              <a:buNone/>
            </a:pPr>
            <a:r>
              <a:rPr lang="zh-CN" altLang="en-US" sz="1800" dirty="0">
                <a:ea typeface="宋体" pitchFamily="2" charset="-122"/>
              </a:rPr>
              <a:t>其实</a:t>
            </a:r>
            <a:r>
              <a:rPr lang="en-US" altLang="zh-CN" sz="1800" dirty="0">
                <a:ea typeface="宋体" pitchFamily="2" charset="-122"/>
              </a:rPr>
              <a:t>pa = &amp;a[0] </a:t>
            </a:r>
            <a:r>
              <a:rPr lang="zh-CN" altLang="en-US" sz="1800" dirty="0">
                <a:ea typeface="宋体" pitchFamily="2" charset="-122"/>
              </a:rPr>
              <a:t>可以写成</a:t>
            </a:r>
            <a:r>
              <a:rPr lang="en-US" altLang="zh-CN" sz="1800" dirty="0">
                <a:solidFill>
                  <a:srgbClr val="0033CC"/>
                </a:solidFill>
                <a:ea typeface="宋体" pitchFamily="2" charset="-122"/>
              </a:rPr>
              <a:t>pa = a;</a:t>
            </a:r>
          </a:p>
          <a:p>
            <a:pPr marL="458788" lvl="1" indent="-65088">
              <a:lnSpc>
                <a:spcPts val="1600"/>
              </a:lnSpc>
              <a:spcBef>
                <a:spcPts val="600"/>
              </a:spcBef>
              <a:buNone/>
            </a:pPr>
            <a:r>
              <a:rPr lang="zh-CN" altLang="en-US" sz="1800" dirty="0">
                <a:ea typeface="宋体" pitchFamily="2" charset="-122"/>
              </a:rPr>
              <a:t>一般有：</a:t>
            </a:r>
            <a:r>
              <a:rPr lang="en-US" altLang="zh-CN" sz="1800" b="1" dirty="0">
                <a:solidFill>
                  <a:srgbClr val="0033CC"/>
                </a:solidFill>
                <a:ea typeface="宋体" pitchFamily="2" charset="-122"/>
              </a:rPr>
              <a:t>a[</a:t>
            </a:r>
            <a:r>
              <a:rPr lang="en-US" altLang="zh-CN" sz="1800" b="1" dirty="0" err="1">
                <a:solidFill>
                  <a:srgbClr val="0033CC"/>
                </a:solidFill>
                <a:ea typeface="宋体" pitchFamily="2" charset="-122"/>
              </a:rPr>
              <a:t>i</a:t>
            </a:r>
            <a:r>
              <a:rPr lang="en-US" altLang="zh-CN" sz="1800" b="1" dirty="0">
                <a:solidFill>
                  <a:srgbClr val="0033CC"/>
                </a:solidFill>
                <a:ea typeface="宋体" pitchFamily="2" charset="-122"/>
              </a:rPr>
              <a:t>] = *(</a:t>
            </a:r>
            <a:r>
              <a:rPr lang="en-US" altLang="zh-CN" sz="1800" b="1" dirty="0" err="1">
                <a:solidFill>
                  <a:srgbClr val="0033CC"/>
                </a:solidFill>
                <a:ea typeface="宋体" pitchFamily="2" charset="-122"/>
              </a:rPr>
              <a:t>a+i</a:t>
            </a:r>
            <a:r>
              <a:rPr lang="en-US" altLang="zh-CN" sz="1800" b="1" dirty="0">
                <a:solidFill>
                  <a:srgbClr val="0033CC"/>
                </a:solidFill>
                <a:ea typeface="宋体" pitchFamily="2" charset="-122"/>
              </a:rPr>
              <a:t>)</a:t>
            </a:r>
          </a:p>
          <a:p>
            <a:pPr marL="458788" lvl="1" indent="-65088">
              <a:lnSpc>
                <a:spcPts val="1600"/>
              </a:lnSpc>
              <a:spcBef>
                <a:spcPts val="600"/>
              </a:spcBef>
              <a:buNone/>
            </a:pPr>
            <a:endParaRPr lang="en-US" altLang="zh-CN" sz="1800" b="1" dirty="0">
              <a:solidFill>
                <a:srgbClr val="0033CC"/>
              </a:solidFill>
              <a:ea typeface="宋体" pitchFamily="2" charset="-122"/>
            </a:endParaRPr>
          </a:p>
          <a:p>
            <a:pPr marL="458788" lvl="1" indent="-65088">
              <a:lnSpc>
                <a:spcPct val="100000"/>
              </a:lnSpc>
              <a:buNone/>
            </a:pPr>
            <a:r>
              <a:rPr lang="zh-CN" altLang="en-US" sz="1800" b="1" dirty="0">
                <a:ea typeface="宋体" pitchFamily="2" charset="-122"/>
              </a:rPr>
              <a:t>但特别注意</a:t>
            </a:r>
            <a:r>
              <a:rPr lang="zh-CN" altLang="en-US" sz="1800" b="1" dirty="0">
                <a:solidFill>
                  <a:srgbClr val="0033CC"/>
                </a:solidFill>
                <a:ea typeface="宋体" pitchFamily="2" charset="-122"/>
              </a:rPr>
              <a:t>：数组名和指针（变量）是有区别的，</a:t>
            </a:r>
            <a:r>
              <a:rPr lang="zh-CN" altLang="en-US" sz="1800" b="1" i="1" dirty="0">
                <a:solidFill>
                  <a:srgbClr val="0033CC"/>
                </a:solidFill>
                <a:ea typeface="宋体" pitchFamily="2" charset="-122"/>
              </a:rPr>
              <a:t>前者是常量，而后者是变量。</a:t>
            </a:r>
            <a:r>
              <a:rPr lang="zh-CN" altLang="en-US" sz="1800" dirty="0">
                <a:ea typeface="宋体" pitchFamily="2" charset="-122"/>
              </a:rPr>
              <a:t>因此，尽管我们可写</a:t>
            </a:r>
            <a:r>
              <a:rPr lang="en-US" altLang="zh-CN" sz="1800" dirty="0">
                <a:ea typeface="宋体" pitchFamily="2" charset="-122"/>
              </a:rPr>
              <a:t>pa =a; </a:t>
            </a:r>
            <a:r>
              <a:rPr lang="zh-CN" altLang="en-US" sz="1800" dirty="0">
                <a:ea typeface="宋体" pitchFamily="2" charset="-122"/>
              </a:rPr>
              <a:t>但决不能写：</a:t>
            </a:r>
            <a:r>
              <a:rPr lang="en-US" altLang="zh-CN" sz="1800" dirty="0">
                <a:ea typeface="宋体" pitchFamily="2" charset="-122"/>
              </a:rPr>
              <a:t>a = pa ; a++; </a:t>
            </a:r>
            <a:r>
              <a:rPr lang="zh-CN" altLang="en-US" sz="1800" dirty="0">
                <a:ea typeface="宋体" pitchFamily="2" charset="-122"/>
              </a:rPr>
              <a:t>等。 （也就是说，</a:t>
            </a:r>
            <a:r>
              <a:rPr lang="zh-CN" altLang="en-US" sz="1800" b="1" dirty="0">
                <a:solidFill>
                  <a:srgbClr val="7030A0"/>
                </a:solidFill>
                <a:ea typeface="宋体" pitchFamily="2" charset="-122"/>
              </a:rPr>
              <a:t>数组一经定义，其首地址将不允许改变。</a:t>
            </a:r>
            <a:r>
              <a:rPr lang="zh-CN" altLang="en-US" sz="1800" dirty="0">
                <a:ea typeface="宋体" pitchFamily="2" charset="-122"/>
              </a:rPr>
              <a:t>） </a:t>
            </a:r>
          </a:p>
        </p:txBody>
      </p:sp>
      <p:sp>
        <p:nvSpPr>
          <p:cNvPr id="47106" name="页脚占位符 3"/>
          <p:cNvSpPr>
            <a:spLocks noGrp="1"/>
          </p:cNvSpPr>
          <p:nvPr>
            <p:ph type="ftr" sz="quarter" idx="11"/>
          </p:nvPr>
        </p:nvSpPr>
        <p:spPr>
          <a:noFill/>
        </p:spPr>
        <p:txBody>
          <a:bodyPr/>
          <a:lstStyle/>
          <a:p>
            <a:r>
              <a:rPr lang="en-US" altLang="zh-CN"/>
              <a:t>构造类型 – 数组和指针</a:t>
            </a:r>
          </a:p>
        </p:txBody>
      </p:sp>
      <p:sp>
        <p:nvSpPr>
          <p:cNvPr id="47107" name="灯片编号占位符 4"/>
          <p:cNvSpPr>
            <a:spLocks noGrp="1"/>
          </p:cNvSpPr>
          <p:nvPr>
            <p:ph type="sldNum" sz="quarter" idx="12"/>
          </p:nvPr>
        </p:nvSpPr>
        <p:spPr>
          <a:noFill/>
        </p:spPr>
        <p:txBody>
          <a:bodyPr/>
          <a:lstStyle/>
          <a:p>
            <a:fld id="{CC116F1E-0EE3-4A98-B968-5D154460E5E7}" type="slidenum">
              <a:rPr lang="en-US" altLang="zh-CN" smtClean="0"/>
              <a:pPr/>
              <a:t>69</a:t>
            </a:fld>
            <a:endParaRPr lang="en-US" altLang="zh-CN"/>
          </a:p>
        </p:txBody>
      </p:sp>
      <p:sp>
        <p:nvSpPr>
          <p:cNvPr id="2" name="矩形 1">
            <a:extLst>
              <a:ext uri="{FF2B5EF4-FFF2-40B4-BE49-F238E27FC236}">
                <a16:creationId xmlns:a16="http://schemas.microsoft.com/office/drawing/2014/main" id="{1F478B0E-712E-42E4-B639-C6045B4EFC9A}"/>
              </a:ext>
            </a:extLst>
          </p:cNvPr>
          <p:cNvSpPr/>
          <p:nvPr/>
        </p:nvSpPr>
        <p:spPr>
          <a:xfrm>
            <a:off x="983432" y="1124744"/>
            <a:ext cx="10297144"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语言中，数组的名字就是指向该数组第一个元素（下标为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）的指针，即该数组第一个元素的地址，也即数组的首地址。</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7C2A839-AB35-4138-96B7-4D203935C809}"/>
              </a:ext>
            </a:extLst>
          </p:cNvPr>
          <p:cNvSpPr>
            <a:spLocks noGrp="1"/>
          </p:cNvSpPr>
          <p:nvPr>
            <p:ph type="sldNum" sz="quarter" idx="12"/>
          </p:nvPr>
        </p:nvSpPr>
        <p:spPr/>
        <p:txBody>
          <a:bodyPr/>
          <a:lstStyle/>
          <a:p>
            <a:pPr>
              <a:defRPr/>
            </a:pPr>
            <a:fld id="{B8CBE7D2-B0A5-4439-9B66-D1FFF2C56117}" type="slidenum">
              <a:rPr lang="en-US" altLang="zh-CN" smtClean="0"/>
              <a:pPr>
                <a:defRPr/>
              </a:pPr>
              <a:t>7</a:t>
            </a:fld>
            <a:endParaRPr lang="en-US" altLang="zh-CN"/>
          </a:p>
        </p:txBody>
      </p:sp>
      <p:sp>
        <p:nvSpPr>
          <p:cNvPr id="4" name="矩形 3">
            <a:extLst>
              <a:ext uri="{FF2B5EF4-FFF2-40B4-BE49-F238E27FC236}">
                <a16:creationId xmlns:a16="http://schemas.microsoft.com/office/drawing/2014/main" id="{6A10C390-3F79-4AF0-BDBF-29FEB4AC0630}"/>
              </a:ext>
            </a:extLst>
          </p:cNvPr>
          <p:cNvSpPr/>
          <p:nvPr/>
        </p:nvSpPr>
        <p:spPr>
          <a:xfrm>
            <a:off x="2174875" y="1585053"/>
            <a:ext cx="7696200" cy="2862322"/>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zh-CN" altLang="en-US" b="0" dirty="0">
                <a:solidFill>
                  <a:srgbClr val="333333"/>
                </a:solidFill>
                <a:latin typeface="Microsoft YaHei" panose="020B0503020204020204" pitchFamily="34" charset="-122"/>
                <a:ea typeface="Microsoft YaHei" panose="020B0503020204020204" pitchFamily="34" charset="-122"/>
              </a:rPr>
              <a:t>传说由来：</a:t>
            </a:r>
            <a:endParaRPr lang="en-US" altLang="zh-CN" b="0" dirty="0">
              <a:solidFill>
                <a:srgbClr val="333333"/>
              </a:solidFill>
              <a:latin typeface="Microsoft YaHei" panose="020B0503020204020204" pitchFamily="34" charset="-122"/>
              <a:ea typeface="Microsoft YaHei" panose="020B0503020204020204" pitchFamily="34" charset="-122"/>
            </a:endParaRPr>
          </a:p>
          <a:p>
            <a:r>
              <a:rPr lang="zh-CN" altLang="en-US" b="0" dirty="0">
                <a:solidFill>
                  <a:srgbClr val="333333"/>
                </a:solidFill>
                <a:latin typeface="楷体" panose="02010609060101010101" pitchFamily="49" charset="-122"/>
                <a:ea typeface="楷体" panose="02010609060101010101" pitchFamily="49" charset="-122"/>
              </a:rPr>
              <a:t>法国数学家</a:t>
            </a:r>
            <a:r>
              <a:rPr lang="zh-CN" altLang="en-US" b="0" dirty="0">
                <a:solidFill>
                  <a:srgbClr val="136EC2"/>
                </a:solidFill>
                <a:latin typeface="楷体" panose="02010609060101010101" pitchFamily="49" charset="-122"/>
                <a:ea typeface="楷体" panose="02010609060101010101" pitchFamily="49" charset="-122"/>
                <a:hlinkClick r:id="rId2"/>
              </a:rPr>
              <a:t>爱德华</a:t>
            </a:r>
            <a:r>
              <a:rPr lang="en-US" altLang="zh-CN" b="0" dirty="0">
                <a:solidFill>
                  <a:srgbClr val="136EC2"/>
                </a:solidFill>
                <a:latin typeface="楷体" panose="02010609060101010101" pitchFamily="49" charset="-122"/>
                <a:ea typeface="楷体" panose="02010609060101010101" pitchFamily="49" charset="-122"/>
                <a:hlinkClick r:id="rId2"/>
              </a:rPr>
              <a:t>·</a:t>
            </a:r>
            <a:r>
              <a:rPr lang="zh-CN" altLang="en-US" b="0" dirty="0">
                <a:solidFill>
                  <a:srgbClr val="136EC2"/>
                </a:solidFill>
                <a:latin typeface="楷体" panose="02010609060101010101" pitchFamily="49" charset="-122"/>
                <a:ea typeface="楷体" panose="02010609060101010101" pitchFamily="49" charset="-122"/>
                <a:hlinkClick r:id="rId2"/>
              </a:rPr>
              <a:t>卢卡斯</a:t>
            </a:r>
            <a:r>
              <a:rPr lang="zh-CN" altLang="en-US" b="0" dirty="0">
                <a:solidFill>
                  <a:srgbClr val="333333"/>
                </a:solidFill>
                <a:latin typeface="楷体" panose="02010609060101010101" pitchFamily="49" charset="-122"/>
                <a:ea typeface="楷体" panose="02010609060101010101" pitchFamily="49" charset="-122"/>
              </a:rPr>
              <a:t>曾编写过一个印度的古老传说：在世界中心贝拿勒斯（在印度北部）的圣庙里，一块黄铜板上插着三根宝石针。印度教的主神</a:t>
            </a:r>
            <a:r>
              <a:rPr lang="zh-CN" altLang="en-US" b="0" dirty="0">
                <a:solidFill>
                  <a:srgbClr val="136EC2"/>
                </a:solidFill>
                <a:latin typeface="楷体" panose="02010609060101010101" pitchFamily="49" charset="-122"/>
                <a:ea typeface="楷体" panose="02010609060101010101" pitchFamily="49" charset="-122"/>
                <a:hlinkClick r:id="rId3"/>
              </a:rPr>
              <a:t>梵天</a:t>
            </a:r>
            <a:r>
              <a:rPr lang="zh-CN" altLang="en-US" b="0" dirty="0">
                <a:solidFill>
                  <a:srgbClr val="333333"/>
                </a:solidFill>
                <a:latin typeface="楷体" panose="02010609060101010101" pitchFamily="49" charset="-122"/>
                <a:ea typeface="楷体" panose="02010609060101010101" pitchFamily="49" charset="-122"/>
              </a:rPr>
              <a:t>在创造世界的时候，在其中一根针上从下到上地穿好了由大到小的</a:t>
            </a:r>
            <a:r>
              <a:rPr lang="en-US" altLang="zh-CN" b="0" dirty="0">
                <a:solidFill>
                  <a:srgbClr val="333333"/>
                </a:solidFill>
                <a:latin typeface="楷体" panose="02010609060101010101" pitchFamily="49" charset="-122"/>
                <a:ea typeface="楷体" panose="02010609060101010101" pitchFamily="49" charset="-122"/>
              </a:rPr>
              <a:t>64</a:t>
            </a:r>
            <a:r>
              <a:rPr lang="zh-CN" altLang="en-US" b="0" dirty="0">
                <a:solidFill>
                  <a:srgbClr val="333333"/>
                </a:solidFill>
                <a:latin typeface="楷体" panose="02010609060101010101" pitchFamily="49" charset="-122"/>
                <a:ea typeface="楷体" panose="02010609060101010101" pitchFamily="49" charset="-122"/>
              </a:rPr>
              <a:t>片金片，这就是所谓的汉诺塔。不论白天黑夜，总有一个僧侣在按照下面的法则移动这些金片：一次只移动一片，不管在哪根针上，小片必须在大片上面。僧侣们预言，当所有的金片都从梵天穿好的那根针上移到另外一根针上时，世界就将在一声霹雳中消灭，而</a:t>
            </a:r>
            <a:r>
              <a:rPr lang="zh-CN" altLang="en-US" b="0" dirty="0">
                <a:solidFill>
                  <a:srgbClr val="136EC2"/>
                </a:solidFill>
                <a:latin typeface="楷体" panose="02010609060101010101" pitchFamily="49" charset="-122"/>
                <a:ea typeface="楷体" panose="02010609060101010101" pitchFamily="49" charset="-122"/>
                <a:hlinkClick r:id="rId4"/>
              </a:rPr>
              <a:t>梵塔</a:t>
            </a:r>
            <a:r>
              <a:rPr lang="zh-CN" altLang="en-US" b="0" dirty="0">
                <a:solidFill>
                  <a:srgbClr val="333333"/>
                </a:solidFill>
                <a:latin typeface="楷体" panose="02010609060101010101" pitchFamily="49" charset="-122"/>
                <a:ea typeface="楷体" panose="02010609060101010101" pitchFamily="49" charset="-122"/>
              </a:rPr>
              <a:t>、庙宇和众生也都将同归于尽。</a:t>
            </a:r>
          </a:p>
        </p:txBody>
      </p:sp>
    </p:spTree>
    <p:extLst>
      <p:ext uri="{BB962C8B-B14F-4D97-AF65-F5344CB8AC3E}">
        <p14:creationId xmlns:p14="http://schemas.microsoft.com/office/powerpoint/2010/main" val="103313836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zh-CN" altLang="en-US" dirty="0">
                <a:ea typeface="宋体" pitchFamily="2" charset="-122"/>
              </a:rPr>
              <a:t>指针和数组（续）</a:t>
            </a:r>
          </a:p>
        </p:txBody>
      </p:sp>
      <p:sp>
        <p:nvSpPr>
          <p:cNvPr id="48133" name="Rectangle 3"/>
          <p:cNvSpPr>
            <a:spLocks noGrp="1" noChangeArrowheads="1"/>
          </p:cNvSpPr>
          <p:nvPr>
            <p:ph type="body" sz="half" idx="1"/>
          </p:nvPr>
        </p:nvSpPr>
        <p:spPr>
          <a:xfrm>
            <a:off x="1055440" y="1556792"/>
            <a:ext cx="10009112" cy="3636963"/>
          </a:xfrm>
        </p:spPr>
        <p:txBody>
          <a:bodyPr/>
          <a:lstStyle/>
          <a:p>
            <a:pPr marL="0" indent="0">
              <a:lnSpc>
                <a:spcPct val="100000"/>
              </a:lnSpc>
              <a:buNone/>
            </a:pPr>
            <a:r>
              <a:rPr lang="zh-CN" altLang="en-US" sz="2000" dirty="0">
                <a:solidFill>
                  <a:srgbClr val="0033CC"/>
                </a:solidFill>
                <a:ea typeface="宋体" pitchFamily="2" charset="-122"/>
              </a:rPr>
              <a:t>数组名可作为参数进行传递。当将数组名传给函数时，实际上所传递的是数组的开始地址。（即数组第一个元素的地址）</a:t>
            </a:r>
          </a:p>
          <a:p>
            <a:pPr marL="0" indent="0">
              <a:buNone/>
            </a:pPr>
            <a:r>
              <a:rPr lang="zh-CN" altLang="en-US" sz="2000" b="0" dirty="0">
                <a:ea typeface="宋体" pitchFamily="2" charset="-122"/>
              </a:rPr>
              <a:t>为什么要使用指针？</a:t>
            </a:r>
          </a:p>
          <a:p>
            <a:pPr lvl="1">
              <a:lnSpc>
                <a:spcPct val="100000"/>
              </a:lnSpc>
            </a:pPr>
            <a:r>
              <a:rPr lang="zh-CN" altLang="en-US" sz="2000" b="1" dirty="0">
                <a:solidFill>
                  <a:srgbClr val="0033CC"/>
                </a:solidFill>
                <a:latin typeface="楷体" pitchFamily="49" charset="-122"/>
                <a:ea typeface="楷体" pitchFamily="49" charset="-122"/>
              </a:rPr>
              <a:t>扩展了语言的功能，如通过传递指针来修改实参变量、或通过返回指针来返回数组等； </a:t>
            </a:r>
          </a:p>
          <a:p>
            <a:pPr lvl="1">
              <a:lnSpc>
                <a:spcPct val="100000"/>
              </a:lnSpc>
            </a:pPr>
            <a:r>
              <a:rPr lang="zh-CN" altLang="en-US" sz="2000" b="1" dirty="0">
                <a:solidFill>
                  <a:srgbClr val="0033CC"/>
                </a:solidFill>
                <a:latin typeface="楷体" pitchFamily="49" charset="-122"/>
                <a:ea typeface="楷体" pitchFamily="49" charset="-122"/>
              </a:rPr>
              <a:t>能够更方便地组织和操作数据，如，离散数据的组织和访问（链表，树等）；</a:t>
            </a:r>
            <a:endParaRPr lang="en-US" altLang="zh-CN" sz="2000" b="1" dirty="0">
              <a:solidFill>
                <a:srgbClr val="0033CC"/>
              </a:solidFill>
              <a:latin typeface="楷体" pitchFamily="49" charset="-122"/>
              <a:ea typeface="楷体" pitchFamily="49" charset="-122"/>
            </a:endParaRPr>
          </a:p>
          <a:p>
            <a:pPr lvl="1">
              <a:lnSpc>
                <a:spcPct val="100000"/>
              </a:lnSpc>
            </a:pPr>
            <a:r>
              <a:rPr lang="zh-CN" altLang="en-US" sz="2000" b="1" dirty="0">
                <a:solidFill>
                  <a:srgbClr val="0033CC"/>
                </a:solidFill>
                <a:latin typeface="楷体" pitchFamily="49" charset="-122"/>
                <a:ea typeface="楷体" pitchFamily="49" charset="-122"/>
              </a:rPr>
              <a:t>能够提高程序的性能。</a:t>
            </a:r>
          </a:p>
        </p:txBody>
      </p:sp>
      <p:sp>
        <p:nvSpPr>
          <p:cNvPr id="48130" name="页脚占位符 4"/>
          <p:cNvSpPr>
            <a:spLocks noGrp="1"/>
          </p:cNvSpPr>
          <p:nvPr>
            <p:ph type="ftr" sz="quarter" idx="4294967295"/>
          </p:nvPr>
        </p:nvSpPr>
        <p:spPr>
          <a:xfrm>
            <a:off x="4038600" y="6356350"/>
            <a:ext cx="4114800" cy="365125"/>
          </a:xfrm>
          <a:noFill/>
        </p:spPr>
        <p:txBody>
          <a:bodyPr/>
          <a:lstStyle/>
          <a:p>
            <a:r>
              <a:rPr lang="en-US" altLang="zh-CN"/>
              <a:t>构造类型 – 数组和指针</a:t>
            </a:r>
          </a:p>
        </p:txBody>
      </p:sp>
      <p:sp>
        <p:nvSpPr>
          <p:cNvPr id="48131" name="灯片编号占位符 5"/>
          <p:cNvSpPr>
            <a:spLocks noGrp="1"/>
          </p:cNvSpPr>
          <p:nvPr>
            <p:ph type="sldNum" sz="quarter" idx="11"/>
          </p:nvPr>
        </p:nvSpPr>
        <p:spPr>
          <a:xfrm>
            <a:off x="8610600" y="6356350"/>
            <a:ext cx="2743200" cy="365125"/>
          </a:xfrm>
          <a:noFill/>
        </p:spPr>
        <p:txBody>
          <a:bodyPr/>
          <a:lstStyle/>
          <a:p>
            <a:fld id="{6897949C-561F-4AC1-8252-F1383852817E}" type="slidenum">
              <a:rPr lang="en-US" altLang="zh-CN" smtClean="0"/>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zh-CN" altLang="en-US">
                <a:ea typeface="宋体" pitchFamily="2" charset="-122"/>
              </a:rPr>
              <a:t>指针和数组（续）</a:t>
            </a:r>
          </a:p>
        </p:txBody>
      </p:sp>
      <p:sp>
        <p:nvSpPr>
          <p:cNvPr id="49157" name="Rectangle 3"/>
          <p:cNvSpPr>
            <a:spLocks noGrp="1" noChangeArrowheads="1"/>
          </p:cNvSpPr>
          <p:nvPr>
            <p:ph idx="1"/>
          </p:nvPr>
        </p:nvSpPr>
        <p:spPr>
          <a:xfrm>
            <a:off x="695400" y="1447801"/>
            <a:ext cx="10658400" cy="4556125"/>
          </a:xfrm>
        </p:spPr>
        <p:txBody>
          <a:bodyPr/>
          <a:lstStyle/>
          <a:p>
            <a:pPr marL="0" indent="0">
              <a:lnSpc>
                <a:spcPct val="100000"/>
              </a:lnSpc>
              <a:buNone/>
            </a:pPr>
            <a:r>
              <a:rPr lang="zh-CN" altLang="en-US" sz="2000" b="0" dirty="0">
                <a:ea typeface="宋体" pitchFamily="2" charset="-122"/>
              </a:rPr>
              <a:t>对于字符串常量，可以把它看成一个无名字符数组，</a:t>
            </a:r>
            <a:r>
              <a:rPr lang="en-US" altLang="zh-CN" sz="2000" b="0" dirty="0">
                <a:ea typeface="宋体" pitchFamily="2" charset="-122"/>
              </a:rPr>
              <a:t>C</a:t>
            </a:r>
            <a:r>
              <a:rPr lang="zh-CN" altLang="en-US" sz="2000" b="0" dirty="0">
                <a:ea typeface="宋体" pitchFamily="2" charset="-122"/>
              </a:rPr>
              <a:t>编译程序会自动为它分配一个空间来存放这个常量，字符串常量的值是指向这个无名数组的第一个字符的指针，其类型是字符指针。</a:t>
            </a:r>
          </a:p>
          <a:p>
            <a:pPr marL="0" indent="0">
              <a:lnSpc>
                <a:spcPct val="100000"/>
              </a:lnSpc>
              <a:buNone/>
            </a:pPr>
            <a:r>
              <a:rPr lang="zh-CN" altLang="en-US" sz="2000" b="0" dirty="0">
                <a:ea typeface="宋体" pitchFamily="2" charset="-122"/>
              </a:rPr>
              <a:t>所以，</a:t>
            </a:r>
            <a:r>
              <a:rPr lang="en-US" altLang="zh-CN" sz="2000" b="0" dirty="0" err="1">
                <a:ea typeface="宋体" pitchFamily="2" charset="-122"/>
              </a:rPr>
              <a:t>printf</a:t>
            </a:r>
            <a:r>
              <a:rPr lang="en-US" altLang="zh-CN" sz="2000" b="0" dirty="0">
                <a:ea typeface="宋体" pitchFamily="2" charset="-122"/>
              </a:rPr>
              <a:t>(“a constant character string\n”); </a:t>
            </a:r>
            <a:r>
              <a:rPr lang="zh-CN" altLang="en-US" sz="2000" b="0" dirty="0">
                <a:ea typeface="宋体" pitchFamily="2" charset="-122"/>
              </a:rPr>
              <a:t>传递给函数的是字符串第一个字符的指针。</a:t>
            </a:r>
          </a:p>
          <a:p>
            <a:pPr marL="0" indent="0">
              <a:lnSpc>
                <a:spcPct val="80000"/>
              </a:lnSpc>
              <a:buNone/>
            </a:pPr>
            <a:endParaRPr lang="zh-CN" altLang="en-US" sz="2000" dirty="0">
              <a:ea typeface="宋体" pitchFamily="2" charset="-122"/>
            </a:endParaRPr>
          </a:p>
          <a:p>
            <a:pPr marL="0" indent="0">
              <a:lnSpc>
                <a:spcPct val="80000"/>
              </a:lnSpc>
              <a:buNone/>
            </a:pPr>
            <a:r>
              <a:rPr lang="zh-CN" altLang="en-US" sz="2000" dirty="0">
                <a:solidFill>
                  <a:srgbClr val="0033CC"/>
                </a:solidFill>
                <a:ea typeface="宋体" pitchFamily="2" charset="-122"/>
              </a:rPr>
              <a:t>注意：字符数组和字符指针使用时容易混淆。</a:t>
            </a:r>
            <a:endParaRPr lang="zh-CN" altLang="en-US" sz="2000" b="0" dirty="0">
              <a:solidFill>
                <a:srgbClr val="0033CC"/>
              </a:solidFill>
              <a:ea typeface="宋体" pitchFamily="2" charset="-122"/>
            </a:endParaRPr>
          </a:p>
          <a:p>
            <a:pPr marL="0" indent="0">
              <a:lnSpc>
                <a:spcPct val="80000"/>
              </a:lnSpc>
              <a:buNone/>
            </a:pPr>
            <a:r>
              <a:rPr lang="zh-CN" altLang="en-US" sz="2000" b="0" dirty="0">
                <a:ea typeface="宋体" pitchFamily="2" charset="-122"/>
              </a:rPr>
              <a:t>例：</a:t>
            </a:r>
          </a:p>
          <a:p>
            <a:pPr lvl="1">
              <a:lnSpc>
                <a:spcPct val="80000"/>
              </a:lnSpc>
              <a:buFont typeface="Wingdings" pitchFamily="2" charset="2"/>
              <a:buNone/>
            </a:pPr>
            <a:r>
              <a:rPr lang="en-US" altLang="zh-CN" sz="2000" b="1" dirty="0">
                <a:ea typeface="宋体" pitchFamily="2" charset="-122"/>
              </a:rPr>
              <a:t>char  *</a:t>
            </a:r>
            <a:r>
              <a:rPr lang="en-US" altLang="zh-CN" sz="2000" b="1" dirty="0" err="1">
                <a:ea typeface="宋体" pitchFamily="2" charset="-122"/>
              </a:rPr>
              <a:t>char_ptr</a:t>
            </a:r>
            <a:r>
              <a:rPr lang="en-US" altLang="zh-CN" sz="2000" b="1" dirty="0">
                <a:ea typeface="宋体" pitchFamily="2" charset="-122"/>
              </a:rPr>
              <a:t>, word[20];</a:t>
            </a:r>
          </a:p>
          <a:p>
            <a:pPr lvl="1">
              <a:lnSpc>
                <a:spcPct val="80000"/>
              </a:lnSpc>
              <a:buFont typeface="Wingdings" pitchFamily="2" charset="2"/>
              <a:buNone/>
            </a:pPr>
            <a:r>
              <a:rPr lang="en-US" altLang="zh-CN" sz="2000" b="1" dirty="0" err="1">
                <a:ea typeface="宋体" pitchFamily="2" charset="-122"/>
              </a:rPr>
              <a:t>char_ptr</a:t>
            </a:r>
            <a:r>
              <a:rPr lang="en-US" altLang="zh-CN" sz="2000" b="1" dirty="0">
                <a:ea typeface="宋体" pitchFamily="2" charset="-122"/>
              </a:rPr>
              <a:t> = “point to me”;		</a:t>
            </a:r>
          </a:p>
          <a:p>
            <a:pPr lvl="1">
              <a:lnSpc>
                <a:spcPct val="80000"/>
              </a:lnSpc>
              <a:buFont typeface="Wingdings" pitchFamily="2" charset="2"/>
              <a:buNone/>
            </a:pPr>
            <a:endParaRPr lang="en-US" altLang="zh-CN" sz="2000" b="1" dirty="0">
              <a:ea typeface="宋体" pitchFamily="2" charset="-122"/>
            </a:endParaRPr>
          </a:p>
          <a:p>
            <a:pPr lvl="1">
              <a:lnSpc>
                <a:spcPct val="80000"/>
              </a:lnSpc>
              <a:buFont typeface="Wingdings" pitchFamily="2" charset="2"/>
              <a:buNone/>
            </a:pPr>
            <a:r>
              <a:rPr lang="en-US" altLang="zh-CN" sz="2000" b="1" dirty="0">
                <a:ea typeface="宋体" pitchFamily="2" charset="-122"/>
              </a:rPr>
              <a:t>word = “you can‘t do this”;		</a:t>
            </a:r>
            <a:endParaRPr lang="en-US" altLang="zh-CN" sz="2000" dirty="0">
              <a:ea typeface="宋体" pitchFamily="2" charset="-122"/>
            </a:endParaRPr>
          </a:p>
        </p:txBody>
      </p:sp>
      <p:sp>
        <p:nvSpPr>
          <p:cNvPr id="49154" name="页脚占位符 3"/>
          <p:cNvSpPr>
            <a:spLocks noGrp="1"/>
          </p:cNvSpPr>
          <p:nvPr>
            <p:ph type="ftr" sz="quarter" idx="11"/>
          </p:nvPr>
        </p:nvSpPr>
        <p:spPr>
          <a:noFill/>
        </p:spPr>
        <p:txBody>
          <a:bodyPr/>
          <a:lstStyle/>
          <a:p>
            <a:r>
              <a:rPr lang="en-US" altLang="zh-CN"/>
              <a:t>构造类型 – 数组和指针</a:t>
            </a:r>
          </a:p>
        </p:txBody>
      </p:sp>
      <p:sp>
        <p:nvSpPr>
          <p:cNvPr id="49155" name="灯片编号占位符 4"/>
          <p:cNvSpPr>
            <a:spLocks noGrp="1"/>
          </p:cNvSpPr>
          <p:nvPr>
            <p:ph type="sldNum" sz="quarter" idx="12"/>
          </p:nvPr>
        </p:nvSpPr>
        <p:spPr>
          <a:noFill/>
        </p:spPr>
        <p:txBody>
          <a:bodyPr/>
          <a:lstStyle/>
          <a:p>
            <a:fld id="{4EA8DA59-3546-4B23-A482-7A270032C901}" type="slidenum">
              <a:rPr lang="en-US" altLang="zh-CN" smtClean="0"/>
              <a:pPr/>
              <a:t>71</a:t>
            </a:fld>
            <a:endParaRPr lang="en-US" altLang="zh-CN"/>
          </a:p>
        </p:txBody>
      </p:sp>
      <p:sp>
        <p:nvSpPr>
          <p:cNvPr id="59396" name="Rectangle 4"/>
          <p:cNvSpPr>
            <a:spLocks noChangeArrowheads="1"/>
          </p:cNvSpPr>
          <p:nvPr/>
        </p:nvSpPr>
        <p:spPr bwMode="auto">
          <a:xfrm>
            <a:off x="6744072" y="3725863"/>
            <a:ext cx="3240360" cy="707886"/>
          </a:xfrm>
          <a:prstGeom prst="rect">
            <a:avLst/>
          </a:prstGeom>
          <a:noFill/>
          <a:ln w="12700" cap="sq">
            <a:noFill/>
            <a:miter lim="800000"/>
            <a:headEnd type="none" w="sm" len="sm"/>
            <a:tailEnd type="none" w="sm" len="sm"/>
          </a:ln>
        </p:spPr>
        <p:txBody>
          <a:bodyPr wrap="square">
            <a:spAutoFit/>
          </a:bodyPr>
          <a:lstStyle/>
          <a:p>
            <a:pPr>
              <a:spcBef>
                <a:spcPct val="50000"/>
              </a:spcBef>
            </a:pPr>
            <a:r>
              <a:rPr lang="zh-CN" altLang="en-US" b="0" dirty="0">
                <a:solidFill>
                  <a:srgbClr val="0033CC"/>
                </a:solidFill>
                <a:latin typeface="Times New Roman" pitchFamily="18" charset="0"/>
              </a:rPr>
              <a:t>正确， 把字符串常量第一个字符指针赋给指针变量。</a:t>
            </a:r>
          </a:p>
        </p:txBody>
      </p:sp>
      <p:sp>
        <p:nvSpPr>
          <p:cNvPr id="59397" name="Rectangle 5"/>
          <p:cNvSpPr>
            <a:spLocks noChangeArrowheads="1"/>
          </p:cNvSpPr>
          <p:nvPr/>
        </p:nvSpPr>
        <p:spPr bwMode="auto">
          <a:xfrm>
            <a:off x="6882606" y="4530447"/>
            <a:ext cx="2541588"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dirty="0">
                <a:solidFill>
                  <a:srgbClr val="FF0000"/>
                </a:solidFill>
                <a:latin typeface="Times New Roman" pitchFamily="18" charset="0"/>
              </a:rPr>
              <a:t>错误</a:t>
            </a:r>
            <a:r>
              <a:rPr lang="zh-CN" altLang="en-US" b="0" dirty="0">
                <a:latin typeface="Times New Roman" pitchFamily="18" charset="0"/>
              </a:rPr>
              <a:t>， </a:t>
            </a:r>
            <a:r>
              <a:rPr lang="en-US" altLang="zh-CN" b="0" dirty="0">
                <a:solidFill>
                  <a:srgbClr val="0033CC"/>
                </a:solidFill>
                <a:latin typeface="Times New Roman" pitchFamily="18" charset="0"/>
              </a:rPr>
              <a:t>word</a:t>
            </a:r>
            <a:r>
              <a:rPr lang="zh-CN" altLang="en-US" b="0" dirty="0">
                <a:solidFill>
                  <a:srgbClr val="0033CC"/>
                </a:solidFill>
                <a:latin typeface="Times New Roman" pitchFamily="18" charset="0"/>
              </a:rPr>
              <a:t>是常量</a:t>
            </a:r>
          </a:p>
        </p:txBody>
      </p:sp>
      <p:sp>
        <p:nvSpPr>
          <p:cNvPr id="59398" name="Rectangle 6"/>
          <p:cNvSpPr>
            <a:spLocks noChangeArrowheads="1"/>
          </p:cNvSpPr>
          <p:nvPr/>
        </p:nvSpPr>
        <p:spPr bwMode="auto">
          <a:xfrm>
            <a:off x="6818085" y="4506883"/>
            <a:ext cx="3784600" cy="396875"/>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dirty="0">
                <a:latin typeface="Times New Roman" pitchFamily="18" charset="0"/>
              </a:rPr>
              <a:t>正确做法为</a:t>
            </a:r>
            <a:r>
              <a:rPr lang="en-US" altLang="zh-CN" dirty="0">
                <a:latin typeface="Times New Roman" pitchFamily="18" charset="0"/>
              </a:rPr>
              <a:t>:</a:t>
            </a:r>
            <a:r>
              <a:rPr lang="en-US" altLang="zh-CN" b="0" dirty="0" err="1">
                <a:latin typeface="Times New Roman" pitchFamily="18" charset="0"/>
              </a:rPr>
              <a:t>strcpy</a:t>
            </a:r>
            <a:r>
              <a:rPr lang="en-US" altLang="zh-CN" b="0" dirty="0">
                <a:latin typeface="Times New Roman" pitchFamily="18" charset="0"/>
              </a:rPr>
              <a:t>(word, “…”);</a:t>
            </a:r>
            <a:endParaRPr lang="en-US" altLang="zh-CN" b="0" dirty="0">
              <a:solidFill>
                <a:srgbClr val="0033CC"/>
              </a:solidFill>
              <a:latin typeface="Times New Roman" pitchFamily="18" charset="0"/>
            </a:endParaRPr>
          </a:p>
        </p:txBody>
      </p:sp>
      <p:sp>
        <p:nvSpPr>
          <p:cNvPr id="49161" name="TextBox 8"/>
          <p:cNvSpPr txBox="1">
            <a:spLocks noChangeArrowheads="1"/>
          </p:cNvSpPr>
          <p:nvPr/>
        </p:nvSpPr>
        <p:spPr bwMode="auto">
          <a:xfrm>
            <a:off x="7752184" y="5474064"/>
            <a:ext cx="185737" cy="400050"/>
          </a:xfrm>
          <a:prstGeom prst="rect">
            <a:avLst/>
          </a:prstGeom>
          <a:noFill/>
          <a:ln w="9525">
            <a:noFill/>
            <a:miter lim="800000"/>
            <a:headEnd/>
            <a:tailEnd/>
          </a:ln>
        </p:spPr>
        <p:txBody>
          <a:bodyPr wrap="none">
            <a:spAutoFit/>
          </a:bodyPr>
          <a:lstStyle/>
          <a:p>
            <a:endParaRPr lang="zh-CN" altLang="en-US"/>
          </a:p>
        </p:txBody>
      </p:sp>
      <p:sp>
        <p:nvSpPr>
          <p:cNvPr id="10" name="Rectangle 6"/>
          <p:cNvSpPr>
            <a:spLocks noChangeArrowheads="1"/>
          </p:cNvSpPr>
          <p:nvPr/>
        </p:nvSpPr>
        <p:spPr bwMode="auto">
          <a:xfrm>
            <a:off x="6960096" y="100262"/>
            <a:ext cx="4140200" cy="1323975"/>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dirty="0">
                <a:latin typeface="Times New Roman" pitchFamily="18" charset="0"/>
              </a:rPr>
              <a:t>char a[]=“hello”, *p=“hello”</a:t>
            </a:r>
            <a:r>
              <a:rPr lang="en-US" altLang="zh-CN" b="0" dirty="0">
                <a:latin typeface="Times New Roman" pitchFamily="18" charset="0"/>
              </a:rPr>
              <a:t>;</a:t>
            </a:r>
          </a:p>
          <a:p>
            <a:pPr>
              <a:spcBef>
                <a:spcPct val="50000"/>
              </a:spcBef>
            </a:pPr>
            <a:r>
              <a:rPr lang="en-US" altLang="zh-CN" b="0" dirty="0">
                <a:latin typeface="Times New Roman" pitchFamily="18" charset="0"/>
              </a:rPr>
              <a:t>a[0] = ‘b’;   </a:t>
            </a:r>
            <a:r>
              <a:rPr lang="en-US" altLang="zh-CN" b="0" dirty="0">
                <a:solidFill>
                  <a:srgbClr val="0033CC"/>
                </a:solidFill>
                <a:latin typeface="Times New Roman" pitchFamily="18" charset="0"/>
              </a:rPr>
              <a:t>	</a:t>
            </a:r>
            <a:r>
              <a:rPr lang="en-US" altLang="zh-CN" sz="1800" b="0" dirty="0">
                <a:solidFill>
                  <a:srgbClr val="0033CC"/>
                </a:solidFill>
                <a:latin typeface="Times New Roman" pitchFamily="18" charset="0"/>
              </a:rPr>
              <a:t>/*</a:t>
            </a:r>
            <a:r>
              <a:rPr lang="zh-CN" altLang="en-US" sz="1800" b="0" dirty="0">
                <a:solidFill>
                  <a:srgbClr val="0033CC"/>
                </a:solidFill>
                <a:latin typeface="Times New Roman" pitchFamily="18" charset="0"/>
              </a:rPr>
              <a:t>正确 </a:t>
            </a:r>
            <a:r>
              <a:rPr lang="en-US" altLang="zh-CN" sz="1800" b="0" dirty="0">
                <a:solidFill>
                  <a:srgbClr val="0033CC"/>
                </a:solidFill>
                <a:latin typeface="Times New Roman" pitchFamily="18" charset="0"/>
              </a:rPr>
              <a:t>*/</a:t>
            </a:r>
            <a:endParaRPr lang="en-US" altLang="zh-CN" b="0" dirty="0">
              <a:solidFill>
                <a:srgbClr val="0033CC"/>
              </a:solidFill>
              <a:latin typeface="Times New Roman" pitchFamily="18" charset="0"/>
            </a:endParaRPr>
          </a:p>
          <a:p>
            <a:pPr>
              <a:spcBef>
                <a:spcPct val="50000"/>
              </a:spcBef>
            </a:pPr>
            <a:r>
              <a:rPr lang="en-US" altLang="zh-CN" b="0" dirty="0">
                <a:latin typeface="Times New Roman" pitchFamily="18" charset="0"/>
              </a:rPr>
              <a:t>*p = ‘b’;  </a:t>
            </a:r>
            <a:r>
              <a:rPr lang="en-US" altLang="zh-CN" sz="1800" b="0" dirty="0">
                <a:solidFill>
                  <a:srgbClr val="0033CC"/>
                </a:solidFill>
                <a:latin typeface="Times New Roman" pitchFamily="18" charset="0"/>
              </a:rPr>
              <a:t>/*</a:t>
            </a:r>
            <a:r>
              <a:rPr lang="zh-CN" altLang="en-US" sz="1800" dirty="0">
                <a:solidFill>
                  <a:srgbClr val="C00000"/>
                </a:solidFill>
                <a:latin typeface="Times New Roman" pitchFamily="18" charset="0"/>
              </a:rPr>
              <a:t>错误，不能修改常量值</a:t>
            </a:r>
            <a:r>
              <a:rPr lang="en-US" altLang="zh-CN" sz="1800" b="0" dirty="0">
                <a:solidFill>
                  <a:srgbClr val="0033CC"/>
                </a:solidFill>
                <a:latin typeface="Times New Roman" pitchFamily="18" charset="0"/>
              </a:rPr>
              <a:t>*/</a:t>
            </a:r>
            <a:endParaRPr lang="en-US" altLang="zh-CN" b="0" dirty="0">
              <a:solidFill>
                <a:srgbClr val="0033CC"/>
              </a:solidFill>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0" fill="hold"/>
                                        <p:tgtEl>
                                          <p:spTgt spid="59396"/>
                                        </p:tgtEl>
                                        <p:attrNameLst>
                                          <p:attrName>ppt_x</p:attrName>
                                        </p:attrNameLst>
                                      </p:cBhvr>
                                      <p:tavLst>
                                        <p:tav tm="0">
                                          <p:val>
                                            <p:strVal val="1+#ppt_w/2"/>
                                          </p:val>
                                        </p:tav>
                                        <p:tav tm="100000">
                                          <p:val>
                                            <p:strVal val="#ppt_x"/>
                                          </p:val>
                                        </p:tav>
                                      </p:tavLst>
                                    </p:anim>
                                    <p:anim calcmode="lin" valueType="num">
                                      <p:cBhvr additive="base">
                                        <p:cTn id="8" dur="5000" fill="hold"/>
                                        <p:tgtEl>
                                          <p:spTgt spid="593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59397"/>
                                        </p:tgtEl>
                                        <p:attrNameLst>
                                          <p:attrName>style.visibility</p:attrName>
                                        </p:attrNameLst>
                                      </p:cBhvr>
                                      <p:to>
                                        <p:strVal val="visible"/>
                                      </p:to>
                                    </p:set>
                                    <p:anim calcmode="lin" valueType="num">
                                      <p:cBhvr additive="base">
                                        <p:cTn id="13" dur="5000" fill="hold"/>
                                        <p:tgtEl>
                                          <p:spTgt spid="59397"/>
                                        </p:tgtEl>
                                        <p:attrNameLst>
                                          <p:attrName>ppt_x</p:attrName>
                                        </p:attrNameLst>
                                      </p:cBhvr>
                                      <p:tavLst>
                                        <p:tav tm="0">
                                          <p:val>
                                            <p:strVal val="1+#ppt_w/2"/>
                                          </p:val>
                                        </p:tav>
                                        <p:tav tm="100000">
                                          <p:val>
                                            <p:strVal val="#ppt_x"/>
                                          </p:val>
                                        </p:tav>
                                      </p:tavLst>
                                    </p:anim>
                                    <p:anim calcmode="lin" valueType="num">
                                      <p:cBhvr additive="base">
                                        <p:cTn id="14" dur="5000" fill="hold"/>
                                        <p:tgtEl>
                                          <p:spTgt spid="593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rbrake.wav"/>
                                        </p:tgtEl>
                                      </p:cMediaNode>
                                    </p:audio>
                                  </p:subTnLst>
                                </p:cTn>
                              </p:par>
                            </p:childTnLst>
                          </p:cTn>
                        </p:par>
                      </p:childTnLst>
                    </p:cTn>
                  </p:par>
                  <p:par>
                    <p:cTn id="15" fill="hold">
                      <p:stCondLst>
                        <p:cond delay="indefinite"/>
                      </p:stCondLst>
                      <p:childTnLst>
                        <p:par>
                          <p:cTn id="16" fill="hold">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59398"/>
                                        </p:tgtEl>
                                        <p:attrNameLst>
                                          <p:attrName>style.visibility</p:attrName>
                                        </p:attrNameLst>
                                      </p:cBhvr>
                                      <p:to>
                                        <p:strVal val="visible"/>
                                      </p:to>
                                    </p:set>
                                    <p:anim calcmode="lin" valueType="num">
                                      <p:cBhvr additive="base">
                                        <p:cTn id="19" dur="5000" fill="hold"/>
                                        <p:tgtEl>
                                          <p:spTgt spid="59398"/>
                                        </p:tgtEl>
                                        <p:attrNameLst>
                                          <p:attrName>ppt_x</p:attrName>
                                        </p:attrNameLst>
                                      </p:cBhvr>
                                      <p:tavLst>
                                        <p:tav tm="0">
                                          <p:val>
                                            <p:strVal val="1+#ppt_w/2"/>
                                          </p:val>
                                        </p:tav>
                                        <p:tav tm="100000">
                                          <p:val>
                                            <p:strVal val="#ppt_x"/>
                                          </p:val>
                                        </p:tav>
                                      </p:tavLst>
                                    </p:anim>
                                    <p:anim calcmode="lin" valueType="num">
                                      <p:cBhvr additive="base">
                                        <p:cTn id="20" dur="5000" fill="hold"/>
                                        <p:tgtEl>
                                          <p:spTgt spid="593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rbrake.wav"/>
                                        </p:tgtEl>
                                      </p:cMediaNode>
                                    </p:audio>
                                  </p:subTnLst>
                                </p:cTn>
                              </p:par>
                            </p:childTnLst>
                          </p:cTn>
                        </p:par>
                      </p:childTnLst>
                    </p:cTn>
                  </p:par>
                  <p:par>
                    <p:cTn id="21" fill="hold">
                      <p:stCondLst>
                        <p:cond delay="indefinite"/>
                      </p:stCondLst>
                      <p:childTnLst>
                        <p:par>
                          <p:cTn id="22" fill="hold">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0" fill="hold"/>
                                        <p:tgtEl>
                                          <p:spTgt spid="10"/>
                                        </p:tgtEl>
                                        <p:attrNameLst>
                                          <p:attrName>ppt_x</p:attrName>
                                        </p:attrNameLst>
                                      </p:cBhvr>
                                      <p:tavLst>
                                        <p:tav tm="0">
                                          <p:val>
                                            <p:strVal val="1+#ppt_w/2"/>
                                          </p:val>
                                        </p:tav>
                                        <p:tav tm="100000">
                                          <p:val>
                                            <p:strVal val="#ppt_x"/>
                                          </p:val>
                                        </p:tav>
                                      </p:tavLst>
                                    </p:anim>
                                    <p:anim calcmode="lin" valueType="num">
                                      <p:cBhvr additive="base">
                                        <p:cTn id="26" dur="50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P spid="59398" grpId="0" animBg="1" autoUpdateAnimBg="0"/>
      <p:bldP spid="10"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r>
              <a:rPr lang="zh-CN" altLang="en-US">
                <a:ea typeface="宋体" pitchFamily="2" charset="-122"/>
              </a:rPr>
              <a:t>指针和数组（续）</a:t>
            </a:r>
          </a:p>
        </p:txBody>
      </p:sp>
      <p:sp>
        <p:nvSpPr>
          <p:cNvPr id="50181" name="Rectangle 3"/>
          <p:cNvSpPr>
            <a:spLocks noGrp="1" noChangeArrowheads="1"/>
          </p:cNvSpPr>
          <p:nvPr>
            <p:ph idx="1"/>
          </p:nvPr>
        </p:nvSpPr>
        <p:spPr>
          <a:xfrm>
            <a:off x="983432" y="1340768"/>
            <a:ext cx="7105650" cy="973138"/>
          </a:xfrm>
        </p:spPr>
        <p:txBody>
          <a:bodyPr/>
          <a:lstStyle/>
          <a:p>
            <a:pPr>
              <a:lnSpc>
                <a:spcPct val="100000"/>
              </a:lnSpc>
              <a:spcBef>
                <a:spcPct val="0"/>
              </a:spcBef>
              <a:buClrTx/>
              <a:buSzTx/>
              <a:buFontTx/>
              <a:buNone/>
            </a:pPr>
            <a:r>
              <a:rPr lang="zh-CN" altLang="en-US" sz="1800" b="0" dirty="0">
                <a:ea typeface="宋体" pitchFamily="2" charset="-122"/>
              </a:rPr>
              <a:t>假设：</a:t>
            </a:r>
            <a:r>
              <a:rPr lang="en-US" altLang="zh-CN" sz="1800" b="0" dirty="0" err="1">
                <a:ea typeface="宋体" pitchFamily="2" charset="-122"/>
              </a:rPr>
              <a:t>int</a:t>
            </a:r>
            <a:r>
              <a:rPr lang="en-US" altLang="zh-CN" sz="1800" b="0" dirty="0">
                <a:ea typeface="宋体" pitchFamily="2" charset="-122"/>
              </a:rPr>
              <a:t>  values[100], *</a:t>
            </a:r>
            <a:r>
              <a:rPr lang="en-US" altLang="zh-CN" sz="1800" b="0" dirty="0" err="1">
                <a:ea typeface="宋体" pitchFamily="2" charset="-122"/>
              </a:rPr>
              <a:t>intptr</a:t>
            </a:r>
            <a:r>
              <a:rPr lang="en-US" altLang="zh-CN" sz="1800" b="0" dirty="0">
                <a:ea typeface="宋体" pitchFamily="2" charset="-122"/>
              </a:rPr>
              <a:t> = values, </a:t>
            </a:r>
            <a:r>
              <a:rPr lang="en-US" altLang="zh-CN" sz="1800" b="0" dirty="0" err="1">
                <a:ea typeface="宋体" pitchFamily="2" charset="-122"/>
              </a:rPr>
              <a:t>i</a:t>
            </a:r>
            <a:r>
              <a:rPr lang="en-US" altLang="zh-CN" sz="1800" b="0" dirty="0">
                <a:ea typeface="宋体" pitchFamily="2" charset="-122"/>
              </a:rPr>
              <a:t>;</a:t>
            </a:r>
          </a:p>
          <a:p>
            <a:pPr algn="ctr">
              <a:lnSpc>
                <a:spcPct val="80000"/>
              </a:lnSpc>
              <a:buFont typeface="Wingdings" pitchFamily="2" charset="2"/>
              <a:buNone/>
            </a:pPr>
            <a:r>
              <a:rPr lang="zh-CN" altLang="en-US" sz="1400" b="0" dirty="0">
                <a:ea typeface="宋体" pitchFamily="2" charset="-122"/>
              </a:rPr>
              <a:t>表：指针与数组的关系</a:t>
            </a:r>
          </a:p>
        </p:txBody>
      </p:sp>
      <p:sp>
        <p:nvSpPr>
          <p:cNvPr id="50178" name="页脚占位符 3"/>
          <p:cNvSpPr>
            <a:spLocks noGrp="1"/>
          </p:cNvSpPr>
          <p:nvPr>
            <p:ph type="ftr" sz="quarter" idx="11"/>
          </p:nvPr>
        </p:nvSpPr>
        <p:spPr>
          <a:noFill/>
        </p:spPr>
        <p:txBody>
          <a:bodyPr/>
          <a:lstStyle/>
          <a:p>
            <a:r>
              <a:rPr lang="en-US" altLang="zh-CN"/>
              <a:t>构造类型 – 数组和指针</a:t>
            </a:r>
          </a:p>
        </p:txBody>
      </p:sp>
      <p:sp>
        <p:nvSpPr>
          <p:cNvPr id="50179" name="灯片编号占位符 4"/>
          <p:cNvSpPr>
            <a:spLocks noGrp="1"/>
          </p:cNvSpPr>
          <p:nvPr>
            <p:ph type="sldNum" sz="quarter" idx="12"/>
          </p:nvPr>
        </p:nvSpPr>
        <p:spPr>
          <a:noFill/>
        </p:spPr>
        <p:txBody>
          <a:bodyPr/>
          <a:lstStyle/>
          <a:p>
            <a:fld id="{A93333CD-D0AA-4E82-97D6-2A36A29BA1F6}" type="slidenum">
              <a:rPr lang="en-US" altLang="zh-CN" smtClean="0"/>
              <a:pPr/>
              <a:t>72</a:t>
            </a:fld>
            <a:endParaRPr lang="en-US" altLang="zh-CN"/>
          </a:p>
        </p:txBody>
      </p:sp>
      <p:grpSp>
        <p:nvGrpSpPr>
          <p:cNvPr id="50182" name="Group 4"/>
          <p:cNvGrpSpPr>
            <a:grpSpLocks/>
          </p:cNvGrpSpPr>
          <p:nvPr/>
        </p:nvGrpSpPr>
        <p:grpSpPr bwMode="auto">
          <a:xfrm>
            <a:off x="1009291" y="2065552"/>
            <a:ext cx="6404311" cy="4191849"/>
            <a:chOff x="-38" y="0"/>
            <a:chExt cx="2571" cy="2964"/>
          </a:xfrm>
        </p:grpSpPr>
        <p:grpSp>
          <p:nvGrpSpPr>
            <p:cNvPr id="50183" name="Group 5"/>
            <p:cNvGrpSpPr>
              <a:grpSpLocks/>
            </p:cNvGrpSpPr>
            <p:nvPr/>
          </p:nvGrpSpPr>
          <p:grpSpPr bwMode="auto">
            <a:xfrm>
              <a:off x="0" y="0"/>
              <a:ext cx="2533" cy="2688"/>
              <a:chOff x="0" y="0"/>
              <a:chExt cx="2533" cy="2688"/>
            </a:xfrm>
          </p:grpSpPr>
          <p:grpSp>
            <p:nvGrpSpPr>
              <p:cNvPr id="50185" name="Group 6"/>
              <p:cNvGrpSpPr>
                <a:grpSpLocks/>
              </p:cNvGrpSpPr>
              <p:nvPr/>
            </p:nvGrpSpPr>
            <p:grpSpPr bwMode="auto">
              <a:xfrm>
                <a:off x="0" y="0"/>
                <a:ext cx="935" cy="384"/>
                <a:chOff x="0" y="0"/>
                <a:chExt cx="935" cy="384"/>
              </a:xfrm>
            </p:grpSpPr>
            <p:sp>
              <p:nvSpPr>
                <p:cNvPr id="50213" name="Rectangle 7"/>
                <p:cNvSpPr>
                  <a:spLocks noChangeArrowheads="1"/>
                </p:cNvSpPr>
                <p:nvPr/>
              </p:nvSpPr>
              <p:spPr bwMode="auto">
                <a:xfrm>
                  <a:off x="43" y="0"/>
                  <a:ext cx="849" cy="384"/>
                </a:xfrm>
                <a:prstGeom prst="rect">
                  <a:avLst/>
                </a:prstGeom>
                <a:noFill/>
                <a:ln w="12700" cap="sq">
                  <a:noFill/>
                  <a:miter lim="800000"/>
                  <a:headEnd type="none" w="sm" len="sm"/>
                  <a:tailEnd type="none" w="sm" len="sm"/>
                </a:ln>
              </p:spPr>
              <p:txBody>
                <a:bodyPr/>
                <a:lstStyle/>
                <a:p>
                  <a:pPr algn="just"/>
                  <a:r>
                    <a:rPr lang="zh-CN" altLang="en-US" sz="1600" dirty="0">
                      <a:latin typeface="Times New Roman" pitchFamily="18" charset="0"/>
                    </a:rPr>
                    <a:t>表达式</a:t>
                  </a:r>
                </a:p>
                <a:p>
                  <a:pPr algn="just"/>
                  <a:endParaRPr lang="en-US" altLang="zh-CN" sz="2400" dirty="0">
                    <a:latin typeface="Times New Roman" pitchFamily="18" charset="0"/>
                  </a:endParaRPr>
                </a:p>
              </p:txBody>
            </p:sp>
            <p:sp>
              <p:nvSpPr>
                <p:cNvPr id="50214" name="Rectangle 8"/>
                <p:cNvSpPr>
                  <a:spLocks noChangeArrowheads="1"/>
                </p:cNvSpPr>
                <p:nvPr/>
              </p:nvSpPr>
              <p:spPr bwMode="auto">
                <a:xfrm>
                  <a:off x="0" y="0"/>
                  <a:ext cx="935" cy="384"/>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6" name="Group 9"/>
              <p:cNvGrpSpPr>
                <a:grpSpLocks/>
              </p:cNvGrpSpPr>
              <p:nvPr/>
            </p:nvGrpSpPr>
            <p:grpSpPr bwMode="auto">
              <a:xfrm>
                <a:off x="935" y="0"/>
                <a:ext cx="1598" cy="384"/>
                <a:chOff x="935" y="0"/>
                <a:chExt cx="1598" cy="384"/>
              </a:xfrm>
            </p:grpSpPr>
            <p:sp>
              <p:nvSpPr>
                <p:cNvPr id="50211" name="Rectangle 10"/>
                <p:cNvSpPr>
                  <a:spLocks noChangeArrowheads="1"/>
                </p:cNvSpPr>
                <p:nvPr/>
              </p:nvSpPr>
              <p:spPr bwMode="auto">
                <a:xfrm>
                  <a:off x="978" y="0"/>
                  <a:ext cx="1512" cy="384"/>
                </a:xfrm>
                <a:prstGeom prst="rect">
                  <a:avLst/>
                </a:prstGeom>
                <a:noFill/>
                <a:ln w="12700" cap="sq">
                  <a:noFill/>
                  <a:miter lim="800000"/>
                  <a:headEnd type="none" w="sm" len="sm"/>
                  <a:tailEnd type="none" w="sm" len="sm"/>
                </a:ln>
              </p:spPr>
              <p:txBody>
                <a:bodyPr/>
                <a:lstStyle/>
                <a:p>
                  <a:pPr algn="just"/>
                  <a:r>
                    <a:rPr lang="zh-CN" altLang="en-US" sz="1600">
                      <a:latin typeface="Times New Roman" pitchFamily="18" charset="0"/>
                    </a:rPr>
                    <a:t>值</a:t>
                  </a:r>
                </a:p>
                <a:p>
                  <a:pPr algn="just"/>
                  <a:endParaRPr lang="en-US" altLang="zh-CN" sz="2400">
                    <a:latin typeface="Times New Roman" pitchFamily="18" charset="0"/>
                  </a:endParaRPr>
                </a:p>
              </p:txBody>
            </p:sp>
            <p:sp>
              <p:nvSpPr>
                <p:cNvPr id="50212" name="Rectangle 11"/>
                <p:cNvSpPr>
                  <a:spLocks noChangeArrowheads="1"/>
                </p:cNvSpPr>
                <p:nvPr/>
              </p:nvSpPr>
              <p:spPr bwMode="auto">
                <a:xfrm>
                  <a:off x="935" y="0"/>
                  <a:ext cx="1598" cy="384"/>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7" name="Group 12"/>
              <p:cNvGrpSpPr>
                <a:grpSpLocks/>
              </p:cNvGrpSpPr>
              <p:nvPr/>
            </p:nvGrpSpPr>
            <p:grpSpPr bwMode="auto">
              <a:xfrm>
                <a:off x="0" y="384"/>
                <a:ext cx="935" cy="576"/>
                <a:chOff x="0" y="384"/>
                <a:chExt cx="935" cy="576"/>
              </a:xfrm>
            </p:grpSpPr>
            <p:sp>
              <p:nvSpPr>
                <p:cNvPr id="50209" name="Rectangle 13"/>
                <p:cNvSpPr>
                  <a:spLocks noChangeArrowheads="1"/>
                </p:cNvSpPr>
                <p:nvPr/>
              </p:nvSpPr>
              <p:spPr bwMode="auto">
                <a:xfrm>
                  <a:off x="43" y="384"/>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&amp;values[0]</a:t>
                  </a:r>
                </a:p>
                <a:p>
                  <a:pPr algn="just"/>
                  <a:r>
                    <a:rPr lang="en-US" altLang="zh-CN" sz="1600" b="0">
                      <a:latin typeface="Times New Roman" pitchFamily="18" charset="0"/>
                    </a:rPr>
                    <a:t>values</a:t>
                  </a:r>
                </a:p>
                <a:p>
                  <a:pPr algn="just"/>
                  <a:r>
                    <a:rPr lang="en-US" altLang="zh-CN" sz="1600" b="0">
                      <a:latin typeface="Times New Roman" pitchFamily="18" charset="0"/>
                    </a:rPr>
                    <a:t>intptr</a:t>
                  </a:r>
                </a:p>
                <a:p>
                  <a:pPr algn="just"/>
                  <a:endParaRPr lang="en-US" altLang="zh-CN" sz="3600" b="0">
                    <a:latin typeface="Times New Roman" pitchFamily="18" charset="0"/>
                  </a:endParaRPr>
                </a:p>
              </p:txBody>
            </p:sp>
            <p:sp>
              <p:nvSpPr>
                <p:cNvPr id="50210" name="Rectangle 14"/>
                <p:cNvSpPr>
                  <a:spLocks noChangeArrowheads="1"/>
                </p:cNvSpPr>
                <p:nvPr/>
              </p:nvSpPr>
              <p:spPr bwMode="auto">
                <a:xfrm>
                  <a:off x="0" y="384"/>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8" name="Group 15"/>
              <p:cNvGrpSpPr>
                <a:grpSpLocks/>
              </p:cNvGrpSpPr>
              <p:nvPr/>
            </p:nvGrpSpPr>
            <p:grpSpPr bwMode="auto">
              <a:xfrm>
                <a:off x="935" y="384"/>
                <a:ext cx="1598" cy="576"/>
                <a:chOff x="935" y="384"/>
                <a:chExt cx="1598" cy="576"/>
              </a:xfrm>
            </p:grpSpPr>
            <p:sp>
              <p:nvSpPr>
                <p:cNvPr id="50207" name="Rectangle 16"/>
                <p:cNvSpPr>
                  <a:spLocks noChangeArrowheads="1"/>
                </p:cNvSpPr>
                <p:nvPr/>
              </p:nvSpPr>
              <p:spPr bwMode="auto">
                <a:xfrm>
                  <a:off x="978" y="384"/>
                  <a:ext cx="1512" cy="576"/>
                </a:xfrm>
                <a:prstGeom prst="rect">
                  <a:avLst/>
                </a:prstGeom>
                <a:noFill/>
                <a:ln w="12700" cap="sq">
                  <a:noFill/>
                  <a:miter lim="800000"/>
                  <a:headEnd type="none" w="sm" len="sm"/>
                  <a:tailEnd type="none" w="sm" len="sm"/>
                </a:ln>
              </p:spPr>
              <p:txBody>
                <a:bodyPr/>
                <a:lstStyle/>
                <a:p>
                  <a:pPr algn="just"/>
                  <a:r>
                    <a:rPr lang="zh-CN" altLang="en-US" sz="1600" b="0">
                      <a:latin typeface="Times New Roman" pitchFamily="18" charset="0"/>
                    </a:rPr>
                    <a:t>指向</a:t>
                  </a:r>
                  <a:r>
                    <a:rPr lang="en-US" altLang="zh-CN" sz="1600" b="0">
                      <a:latin typeface="Times New Roman" pitchFamily="18" charset="0"/>
                    </a:rPr>
                    <a:t>values</a:t>
                  </a:r>
                  <a:r>
                    <a:rPr lang="zh-CN" altLang="en-US" sz="1600" b="0">
                      <a:latin typeface="Times New Roman" pitchFamily="18" charset="0"/>
                    </a:rPr>
                    <a:t>数组第一个元素的指针</a:t>
                  </a:r>
                </a:p>
                <a:p>
                  <a:pPr algn="just"/>
                  <a:endParaRPr lang="en-US" altLang="zh-CN" sz="3600" b="0">
                    <a:latin typeface="Times New Roman" pitchFamily="18" charset="0"/>
                  </a:endParaRPr>
                </a:p>
              </p:txBody>
            </p:sp>
            <p:sp>
              <p:nvSpPr>
                <p:cNvPr id="50208" name="Rectangle 17"/>
                <p:cNvSpPr>
                  <a:spLocks noChangeArrowheads="1"/>
                </p:cNvSpPr>
                <p:nvPr/>
              </p:nvSpPr>
              <p:spPr bwMode="auto">
                <a:xfrm>
                  <a:off x="935" y="384"/>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9" name="Group 18"/>
              <p:cNvGrpSpPr>
                <a:grpSpLocks/>
              </p:cNvGrpSpPr>
              <p:nvPr/>
            </p:nvGrpSpPr>
            <p:grpSpPr bwMode="auto">
              <a:xfrm>
                <a:off x="0" y="960"/>
                <a:ext cx="935" cy="576"/>
                <a:chOff x="0" y="960"/>
                <a:chExt cx="935" cy="576"/>
              </a:xfrm>
            </p:grpSpPr>
            <p:sp>
              <p:nvSpPr>
                <p:cNvPr id="50205" name="Rectangle 19"/>
                <p:cNvSpPr>
                  <a:spLocks noChangeArrowheads="1"/>
                </p:cNvSpPr>
                <p:nvPr/>
              </p:nvSpPr>
              <p:spPr bwMode="auto">
                <a:xfrm>
                  <a:off x="43" y="960"/>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values[0]</a:t>
                  </a:r>
                </a:p>
                <a:p>
                  <a:pPr algn="just"/>
                  <a:r>
                    <a:rPr lang="en-US" altLang="zh-CN" sz="1600" b="0">
                      <a:latin typeface="Times New Roman" pitchFamily="18" charset="0"/>
                    </a:rPr>
                    <a:t>*values</a:t>
                  </a:r>
                </a:p>
                <a:p>
                  <a:pPr algn="just"/>
                  <a:r>
                    <a:rPr lang="en-US" altLang="zh-CN" sz="1600" b="0">
                      <a:latin typeface="Times New Roman" pitchFamily="18" charset="0"/>
                    </a:rPr>
                    <a:t>*intptr</a:t>
                  </a:r>
                </a:p>
                <a:p>
                  <a:pPr algn="just"/>
                  <a:endParaRPr lang="en-US" altLang="zh-CN" sz="3600" b="0">
                    <a:latin typeface="Times New Roman" pitchFamily="18" charset="0"/>
                  </a:endParaRPr>
                </a:p>
              </p:txBody>
            </p:sp>
            <p:sp>
              <p:nvSpPr>
                <p:cNvPr id="50206" name="Rectangle 20"/>
                <p:cNvSpPr>
                  <a:spLocks noChangeArrowheads="1"/>
                </p:cNvSpPr>
                <p:nvPr/>
              </p:nvSpPr>
              <p:spPr bwMode="auto">
                <a:xfrm>
                  <a:off x="0" y="960"/>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0" name="Group 21"/>
              <p:cNvGrpSpPr>
                <a:grpSpLocks/>
              </p:cNvGrpSpPr>
              <p:nvPr/>
            </p:nvGrpSpPr>
            <p:grpSpPr bwMode="auto">
              <a:xfrm>
                <a:off x="935" y="960"/>
                <a:ext cx="1598" cy="576"/>
                <a:chOff x="935" y="960"/>
                <a:chExt cx="1598" cy="576"/>
              </a:xfrm>
            </p:grpSpPr>
            <p:sp>
              <p:nvSpPr>
                <p:cNvPr id="50203" name="Rectangle 22"/>
                <p:cNvSpPr>
                  <a:spLocks noChangeArrowheads="1"/>
                </p:cNvSpPr>
                <p:nvPr/>
              </p:nvSpPr>
              <p:spPr bwMode="auto">
                <a:xfrm>
                  <a:off x="978" y="960"/>
                  <a:ext cx="1512" cy="576"/>
                </a:xfrm>
                <a:prstGeom prst="rect">
                  <a:avLst/>
                </a:prstGeom>
                <a:noFill/>
                <a:ln w="12700" cap="sq">
                  <a:noFill/>
                  <a:miter lim="800000"/>
                  <a:headEnd type="none" w="sm" len="sm"/>
                  <a:tailEnd type="none" w="sm" len="sm"/>
                </a:ln>
              </p:spPr>
              <p:txBody>
                <a:bodyPr/>
                <a:lstStyle/>
                <a:p>
                  <a:pPr algn="just"/>
                  <a:r>
                    <a:rPr lang="en-US" altLang="zh-CN" sz="1600" b="0" dirty="0">
                      <a:latin typeface="Times New Roman" pitchFamily="18" charset="0"/>
                    </a:rPr>
                    <a:t>values</a:t>
                  </a:r>
                  <a:r>
                    <a:rPr lang="zh-CN" altLang="en-US" sz="1600" b="0" dirty="0">
                      <a:latin typeface="Times New Roman" pitchFamily="18" charset="0"/>
                    </a:rPr>
                    <a:t>数组的第一个元素</a:t>
                  </a:r>
                </a:p>
                <a:p>
                  <a:pPr algn="just"/>
                  <a:endParaRPr lang="en-US" altLang="zh-CN" sz="3600" b="0" dirty="0">
                    <a:latin typeface="Times New Roman" pitchFamily="18" charset="0"/>
                  </a:endParaRPr>
                </a:p>
              </p:txBody>
            </p:sp>
            <p:sp>
              <p:nvSpPr>
                <p:cNvPr id="50204" name="Rectangle 23"/>
                <p:cNvSpPr>
                  <a:spLocks noChangeArrowheads="1"/>
                </p:cNvSpPr>
                <p:nvPr/>
              </p:nvSpPr>
              <p:spPr bwMode="auto">
                <a:xfrm>
                  <a:off x="935" y="960"/>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1" name="Group 24"/>
              <p:cNvGrpSpPr>
                <a:grpSpLocks/>
              </p:cNvGrpSpPr>
              <p:nvPr/>
            </p:nvGrpSpPr>
            <p:grpSpPr bwMode="auto">
              <a:xfrm>
                <a:off x="0" y="1536"/>
                <a:ext cx="935" cy="576"/>
                <a:chOff x="0" y="1536"/>
                <a:chExt cx="935" cy="576"/>
              </a:xfrm>
            </p:grpSpPr>
            <p:sp>
              <p:nvSpPr>
                <p:cNvPr id="50201" name="Rectangle 25"/>
                <p:cNvSpPr>
                  <a:spLocks noChangeArrowheads="1"/>
                </p:cNvSpPr>
                <p:nvPr/>
              </p:nvSpPr>
              <p:spPr bwMode="auto">
                <a:xfrm>
                  <a:off x="43" y="1536"/>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&amp;values[i]</a:t>
                  </a:r>
                </a:p>
                <a:p>
                  <a:pPr algn="just"/>
                  <a:r>
                    <a:rPr lang="en-US" altLang="zh-CN" sz="1600" b="0">
                      <a:latin typeface="Times New Roman" pitchFamily="18" charset="0"/>
                    </a:rPr>
                    <a:t>values+i</a:t>
                  </a:r>
                </a:p>
                <a:p>
                  <a:pPr algn="just"/>
                  <a:r>
                    <a:rPr lang="en-US" altLang="zh-CN" sz="1600" b="0">
                      <a:latin typeface="Times New Roman" pitchFamily="18" charset="0"/>
                    </a:rPr>
                    <a:t>intptr+i</a:t>
                  </a:r>
                </a:p>
                <a:p>
                  <a:pPr algn="just"/>
                  <a:endParaRPr lang="en-US" altLang="zh-CN" sz="3600" b="0">
                    <a:latin typeface="Times New Roman" pitchFamily="18" charset="0"/>
                  </a:endParaRPr>
                </a:p>
              </p:txBody>
            </p:sp>
            <p:sp>
              <p:nvSpPr>
                <p:cNvPr id="50202" name="Rectangle 26"/>
                <p:cNvSpPr>
                  <a:spLocks noChangeArrowheads="1"/>
                </p:cNvSpPr>
                <p:nvPr/>
              </p:nvSpPr>
              <p:spPr bwMode="auto">
                <a:xfrm>
                  <a:off x="0" y="1536"/>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2" name="Group 27"/>
              <p:cNvGrpSpPr>
                <a:grpSpLocks/>
              </p:cNvGrpSpPr>
              <p:nvPr/>
            </p:nvGrpSpPr>
            <p:grpSpPr bwMode="auto">
              <a:xfrm>
                <a:off x="935" y="1536"/>
                <a:ext cx="1598" cy="576"/>
                <a:chOff x="935" y="1536"/>
                <a:chExt cx="1598" cy="576"/>
              </a:xfrm>
            </p:grpSpPr>
            <p:sp>
              <p:nvSpPr>
                <p:cNvPr id="50199" name="Rectangle 28"/>
                <p:cNvSpPr>
                  <a:spLocks noChangeArrowheads="1"/>
                </p:cNvSpPr>
                <p:nvPr/>
              </p:nvSpPr>
              <p:spPr bwMode="auto">
                <a:xfrm>
                  <a:off x="978" y="1536"/>
                  <a:ext cx="1512" cy="576"/>
                </a:xfrm>
                <a:prstGeom prst="rect">
                  <a:avLst/>
                </a:prstGeom>
                <a:noFill/>
                <a:ln w="12700" cap="sq">
                  <a:noFill/>
                  <a:miter lim="800000"/>
                  <a:headEnd type="none" w="sm" len="sm"/>
                  <a:tailEnd type="none" w="sm" len="sm"/>
                </a:ln>
              </p:spPr>
              <p:txBody>
                <a:bodyPr/>
                <a:lstStyle/>
                <a:p>
                  <a:pPr algn="just"/>
                  <a:r>
                    <a:rPr lang="zh-CN" altLang="en-US" sz="1600" b="0">
                      <a:latin typeface="Times New Roman" pitchFamily="18" charset="0"/>
                    </a:rPr>
                    <a:t>指向</a:t>
                  </a:r>
                  <a:r>
                    <a:rPr lang="en-US" altLang="zh-CN" sz="1600" b="0">
                      <a:latin typeface="Times New Roman" pitchFamily="18" charset="0"/>
                    </a:rPr>
                    <a:t>values</a:t>
                  </a:r>
                  <a:r>
                    <a:rPr lang="zh-CN" altLang="en-US" sz="1600" b="0">
                      <a:latin typeface="Times New Roman" pitchFamily="18" charset="0"/>
                    </a:rPr>
                    <a:t>数组第</a:t>
                  </a:r>
                  <a:r>
                    <a:rPr lang="en-US" altLang="zh-CN" sz="1600" b="0">
                      <a:latin typeface="Times New Roman" pitchFamily="18" charset="0"/>
                    </a:rPr>
                    <a:t>i+1</a:t>
                  </a:r>
                  <a:r>
                    <a:rPr lang="zh-CN" altLang="en-US" sz="1600" b="0">
                      <a:latin typeface="Times New Roman" pitchFamily="18" charset="0"/>
                    </a:rPr>
                    <a:t>个元素的指针</a:t>
                  </a:r>
                </a:p>
                <a:p>
                  <a:pPr algn="just"/>
                  <a:endParaRPr lang="en-US" altLang="zh-CN" sz="3600" b="0">
                    <a:latin typeface="Times New Roman" pitchFamily="18" charset="0"/>
                  </a:endParaRPr>
                </a:p>
              </p:txBody>
            </p:sp>
            <p:sp>
              <p:nvSpPr>
                <p:cNvPr id="50200" name="Rectangle 29"/>
                <p:cNvSpPr>
                  <a:spLocks noChangeArrowheads="1"/>
                </p:cNvSpPr>
                <p:nvPr/>
              </p:nvSpPr>
              <p:spPr bwMode="auto">
                <a:xfrm>
                  <a:off x="935" y="1536"/>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3" name="Group 30"/>
              <p:cNvGrpSpPr>
                <a:grpSpLocks/>
              </p:cNvGrpSpPr>
              <p:nvPr/>
            </p:nvGrpSpPr>
            <p:grpSpPr bwMode="auto">
              <a:xfrm>
                <a:off x="0" y="2112"/>
                <a:ext cx="935" cy="576"/>
                <a:chOff x="0" y="2112"/>
                <a:chExt cx="935" cy="576"/>
              </a:xfrm>
            </p:grpSpPr>
            <p:sp>
              <p:nvSpPr>
                <p:cNvPr id="50197" name="Rectangle 31"/>
                <p:cNvSpPr>
                  <a:spLocks noChangeArrowheads="1"/>
                </p:cNvSpPr>
                <p:nvPr/>
              </p:nvSpPr>
              <p:spPr bwMode="auto">
                <a:xfrm>
                  <a:off x="43" y="2112"/>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valuse[i]</a:t>
                  </a:r>
                </a:p>
                <a:p>
                  <a:pPr algn="just"/>
                  <a:r>
                    <a:rPr lang="en-US" altLang="zh-CN" sz="1600" b="0">
                      <a:latin typeface="Times New Roman" pitchFamily="18" charset="0"/>
                    </a:rPr>
                    <a:t>*(values+i)</a:t>
                  </a:r>
                </a:p>
                <a:p>
                  <a:pPr algn="just"/>
                  <a:r>
                    <a:rPr lang="en-US" altLang="zh-CN" sz="1600" b="0">
                      <a:latin typeface="Times New Roman" pitchFamily="18" charset="0"/>
                    </a:rPr>
                    <a:t>*(intptr+i), intptr[i]</a:t>
                  </a:r>
                </a:p>
                <a:p>
                  <a:pPr algn="just"/>
                  <a:endParaRPr lang="en-US" altLang="zh-CN" sz="3600" b="0">
                    <a:latin typeface="Times New Roman" pitchFamily="18" charset="0"/>
                  </a:endParaRPr>
                </a:p>
              </p:txBody>
            </p:sp>
            <p:sp>
              <p:nvSpPr>
                <p:cNvPr id="50198" name="Rectangle 32"/>
                <p:cNvSpPr>
                  <a:spLocks noChangeArrowheads="1"/>
                </p:cNvSpPr>
                <p:nvPr/>
              </p:nvSpPr>
              <p:spPr bwMode="auto">
                <a:xfrm>
                  <a:off x="0" y="2112"/>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4" name="Group 33"/>
              <p:cNvGrpSpPr>
                <a:grpSpLocks/>
              </p:cNvGrpSpPr>
              <p:nvPr/>
            </p:nvGrpSpPr>
            <p:grpSpPr bwMode="auto">
              <a:xfrm>
                <a:off x="935" y="2112"/>
                <a:ext cx="1598" cy="576"/>
                <a:chOff x="935" y="2112"/>
                <a:chExt cx="1598" cy="576"/>
              </a:xfrm>
            </p:grpSpPr>
            <p:sp>
              <p:nvSpPr>
                <p:cNvPr id="50195" name="Rectangle 34"/>
                <p:cNvSpPr>
                  <a:spLocks noChangeArrowheads="1"/>
                </p:cNvSpPr>
                <p:nvPr/>
              </p:nvSpPr>
              <p:spPr bwMode="auto">
                <a:xfrm>
                  <a:off x="978" y="2112"/>
                  <a:ext cx="1512"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values</a:t>
                  </a:r>
                  <a:r>
                    <a:rPr lang="zh-CN" altLang="en-US" sz="1600" b="0">
                      <a:latin typeface="Times New Roman" pitchFamily="18" charset="0"/>
                    </a:rPr>
                    <a:t>数组的第</a:t>
                  </a:r>
                  <a:r>
                    <a:rPr lang="en-US" altLang="zh-CN" sz="1600" b="0">
                      <a:latin typeface="Times New Roman" pitchFamily="18" charset="0"/>
                    </a:rPr>
                    <a:t>i+1</a:t>
                  </a:r>
                  <a:r>
                    <a:rPr lang="zh-CN" altLang="en-US" sz="1600" b="0">
                      <a:latin typeface="Times New Roman" pitchFamily="18" charset="0"/>
                    </a:rPr>
                    <a:t>个元素</a:t>
                  </a:r>
                </a:p>
                <a:p>
                  <a:pPr algn="just"/>
                  <a:endParaRPr lang="en-US" altLang="zh-CN" sz="3600" b="0">
                    <a:latin typeface="Times New Roman" pitchFamily="18" charset="0"/>
                  </a:endParaRPr>
                </a:p>
              </p:txBody>
            </p:sp>
            <p:sp>
              <p:nvSpPr>
                <p:cNvPr id="50196" name="Rectangle 35"/>
                <p:cNvSpPr>
                  <a:spLocks noChangeArrowheads="1"/>
                </p:cNvSpPr>
                <p:nvPr/>
              </p:nvSpPr>
              <p:spPr bwMode="auto">
                <a:xfrm>
                  <a:off x="935" y="2112"/>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sp>
          <p:nvSpPr>
            <p:cNvPr id="50184" name="Rectangle 36"/>
            <p:cNvSpPr>
              <a:spLocks noChangeArrowheads="1"/>
            </p:cNvSpPr>
            <p:nvPr/>
          </p:nvSpPr>
          <p:spPr bwMode="auto">
            <a:xfrm>
              <a:off x="-38" y="270"/>
              <a:ext cx="2539" cy="2694"/>
            </a:xfrm>
            <a:prstGeom prst="rect">
              <a:avLst/>
            </a:prstGeom>
            <a:noFill/>
            <a:ln w="9525" cap="sq">
              <a:solidFill>
                <a:srgbClr val="A0A0A0"/>
              </a:solidFill>
              <a:miter lim="800000"/>
              <a:headEnd type="none" w="sm" len="sm"/>
              <a:tailEnd type="none" w="sm" len="sm"/>
            </a:ln>
          </p:spPr>
          <p:txBody>
            <a:bodyPr/>
            <a:lstStyle/>
            <a:p>
              <a:endParaRPr lang="zh-CN" altLang="en-US"/>
            </a:p>
          </p:txBody>
        </p:sp>
      </p:gr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zh-CN" altLang="en-US">
                <a:ea typeface="宋体" pitchFamily="2" charset="-122"/>
              </a:rPr>
              <a:t>指针和数组（续）</a:t>
            </a:r>
          </a:p>
        </p:txBody>
      </p:sp>
      <p:sp>
        <p:nvSpPr>
          <p:cNvPr id="61443" name="Rectangle 3"/>
          <p:cNvSpPr>
            <a:spLocks noGrp="1" noChangeArrowheads="1"/>
          </p:cNvSpPr>
          <p:nvPr>
            <p:ph idx="1"/>
          </p:nvPr>
        </p:nvSpPr>
        <p:spPr>
          <a:xfrm>
            <a:off x="841603" y="1271712"/>
            <a:ext cx="4241800" cy="4806950"/>
          </a:xfrm>
        </p:spPr>
        <p:txBody>
          <a:bodyPr/>
          <a:lstStyle/>
          <a:p>
            <a:pPr>
              <a:lnSpc>
                <a:spcPct val="70000"/>
              </a:lnSpc>
              <a:buFont typeface="Wingdings" pitchFamily="2" charset="2"/>
              <a:buNone/>
            </a:pPr>
            <a:r>
              <a:rPr lang="zh-CN" altLang="en-US" sz="1600" b="0" dirty="0">
                <a:ea typeface="宋体" pitchFamily="2" charset="-122"/>
              </a:rPr>
              <a:t>例：用指针和数组两种方式实现</a:t>
            </a:r>
            <a:r>
              <a:rPr lang="en-US" altLang="zh-CN" sz="1600" b="0" dirty="0" err="1">
                <a:ea typeface="宋体" pitchFamily="2" charset="-122"/>
              </a:rPr>
              <a:t>strlen</a:t>
            </a:r>
            <a:r>
              <a:rPr lang="zh-CN" altLang="en-US" sz="1600" b="0" dirty="0">
                <a:ea typeface="宋体" pitchFamily="2" charset="-122"/>
              </a:rPr>
              <a:t>函数</a:t>
            </a:r>
          </a:p>
          <a:p>
            <a:pPr>
              <a:lnSpc>
                <a:spcPct val="70000"/>
              </a:lnSpc>
              <a:buFont typeface="Wingdings" pitchFamily="2" charset="2"/>
              <a:buNone/>
            </a:pPr>
            <a:r>
              <a:rPr lang="en-US" altLang="zh-CN" sz="1600" b="0" dirty="0">
                <a:ea typeface="宋体" pitchFamily="2" charset="-122"/>
              </a:rPr>
              <a:t>1) </a:t>
            </a:r>
            <a:r>
              <a:rPr lang="zh-CN" altLang="en-US" sz="1600" b="0" dirty="0">
                <a:ea typeface="宋体" pitchFamily="2" charset="-122"/>
              </a:rPr>
              <a:t>数组方式</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strlen</a:t>
            </a:r>
            <a:r>
              <a:rPr lang="en-US" altLang="zh-CN" sz="1600" dirty="0">
                <a:ea typeface="宋体" pitchFamily="2" charset="-122"/>
              </a:rPr>
              <a:t>( char s[ ])</a:t>
            </a:r>
          </a:p>
          <a:p>
            <a:pPr lvl="1">
              <a:lnSpc>
                <a:spcPct val="70000"/>
              </a:lnSpc>
              <a:buFont typeface="Wingdings" pitchFamily="2" charset="2"/>
              <a:buNone/>
            </a:pPr>
            <a:r>
              <a:rPr lang="en-US" altLang="zh-CN" sz="1600" dirty="0">
                <a:ea typeface="宋体" pitchFamily="2" charset="-122"/>
              </a:rPr>
              <a:t>{</a:t>
            </a:r>
          </a:p>
          <a:p>
            <a:pPr lvl="2" indent="0">
              <a:lnSpc>
                <a:spcPct val="80000"/>
              </a:lnSpc>
              <a:buNone/>
            </a:pPr>
            <a:r>
              <a:rPr lang="en-US" altLang="zh-CN" sz="1600" dirty="0" err="1">
                <a:ea typeface="宋体" pitchFamily="2" charset="-122"/>
              </a:rPr>
              <a:t>int</a:t>
            </a:r>
            <a:r>
              <a:rPr lang="en-US" altLang="zh-CN" sz="1600" dirty="0">
                <a:ea typeface="宋体" pitchFamily="2" charset="-122"/>
              </a:rPr>
              <a:t> n = 0;</a:t>
            </a:r>
          </a:p>
          <a:p>
            <a:pPr lvl="2" indent="0">
              <a:lnSpc>
                <a:spcPct val="80000"/>
              </a:lnSpc>
              <a:buNone/>
            </a:pPr>
            <a:r>
              <a:rPr lang="en-US" altLang="zh-CN" sz="1600" dirty="0">
                <a:ea typeface="宋体" pitchFamily="2" charset="-122"/>
              </a:rPr>
              <a:t>while(s[n] != ‘\0’)</a:t>
            </a:r>
          </a:p>
          <a:p>
            <a:pPr lvl="3" indent="0">
              <a:lnSpc>
                <a:spcPct val="80000"/>
              </a:lnSpc>
              <a:buNone/>
            </a:pPr>
            <a:r>
              <a:rPr lang="en-US" altLang="zh-CN" sz="1400" dirty="0">
                <a:ea typeface="宋体" pitchFamily="2" charset="-122"/>
              </a:rPr>
              <a:t>++n;</a:t>
            </a:r>
          </a:p>
          <a:p>
            <a:pPr lvl="2" indent="0">
              <a:lnSpc>
                <a:spcPct val="80000"/>
              </a:lnSpc>
              <a:buNone/>
            </a:pPr>
            <a:r>
              <a:rPr lang="en-US" altLang="zh-CN" sz="1600" dirty="0">
                <a:ea typeface="宋体" pitchFamily="2" charset="-122"/>
              </a:rPr>
              <a:t>return (n);</a:t>
            </a:r>
          </a:p>
          <a:p>
            <a:pPr lvl="1">
              <a:lnSpc>
                <a:spcPct val="70000"/>
              </a:lnSpc>
              <a:buFont typeface="Wingdings" pitchFamily="2" charset="2"/>
              <a:buNone/>
            </a:pPr>
            <a:r>
              <a:rPr lang="en-US" altLang="zh-CN" sz="1600" dirty="0">
                <a:ea typeface="宋体" pitchFamily="2" charset="-122"/>
              </a:rPr>
              <a:t>}</a:t>
            </a:r>
          </a:p>
          <a:p>
            <a:pPr>
              <a:lnSpc>
                <a:spcPct val="70000"/>
              </a:lnSpc>
              <a:buFont typeface="Wingdings" pitchFamily="2" charset="2"/>
              <a:buNone/>
            </a:pPr>
            <a:r>
              <a:rPr lang="en-US" altLang="zh-CN" sz="1600" b="0" dirty="0">
                <a:ea typeface="宋体" pitchFamily="2" charset="-122"/>
              </a:rPr>
              <a:t>2) </a:t>
            </a:r>
            <a:r>
              <a:rPr lang="zh-CN" altLang="en-US" sz="1600" b="0" dirty="0">
                <a:ea typeface="宋体" pitchFamily="2" charset="-122"/>
              </a:rPr>
              <a:t>指针方式</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strlen</a:t>
            </a:r>
            <a:r>
              <a:rPr lang="en-US" altLang="zh-CN" sz="1600" dirty="0">
                <a:ea typeface="宋体" pitchFamily="2" charset="-122"/>
              </a:rPr>
              <a:t>(char *s)</a:t>
            </a:r>
          </a:p>
          <a:p>
            <a:pPr lvl="1">
              <a:lnSpc>
                <a:spcPct val="70000"/>
              </a:lnSpc>
              <a:buFont typeface="Wingdings" pitchFamily="2" charset="2"/>
              <a:buNone/>
            </a:pPr>
            <a:r>
              <a:rPr lang="en-US" altLang="zh-CN" sz="1600" dirty="0">
                <a:ea typeface="宋体" pitchFamily="2" charset="-122"/>
              </a:rPr>
              <a:t>{</a:t>
            </a:r>
          </a:p>
          <a:p>
            <a:pPr lvl="2" indent="0">
              <a:lnSpc>
                <a:spcPct val="80000"/>
              </a:lnSpc>
              <a:buNone/>
            </a:pPr>
            <a:r>
              <a:rPr lang="en-US" altLang="zh-CN" sz="1600" dirty="0" err="1">
                <a:ea typeface="宋体" pitchFamily="2" charset="-122"/>
              </a:rPr>
              <a:t>int</a:t>
            </a:r>
            <a:r>
              <a:rPr lang="en-US" altLang="zh-CN" sz="1600" dirty="0">
                <a:ea typeface="宋体" pitchFamily="2" charset="-122"/>
              </a:rPr>
              <a:t> n;</a:t>
            </a:r>
          </a:p>
          <a:p>
            <a:pPr lvl="2" indent="0">
              <a:lnSpc>
                <a:spcPct val="80000"/>
              </a:lnSpc>
              <a:buNone/>
            </a:pPr>
            <a:r>
              <a:rPr lang="en-US" altLang="zh-CN" sz="1600" dirty="0">
                <a:ea typeface="宋体" pitchFamily="2" charset="-122"/>
              </a:rPr>
              <a:t>for(n=0; *s != ‘\0’; s++)</a:t>
            </a:r>
          </a:p>
          <a:p>
            <a:pPr lvl="3" indent="0">
              <a:lnSpc>
                <a:spcPct val="80000"/>
              </a:lnSpc>
              <a:buNone/>
            </a:pPr>
            <a:r>
              <a:rPr lang="en-US" altLang="zh-CN" sz="1400" dirty="0">
                <a:ea typeface="宋体" pitchFamily="2" charset="-122"/>
              </a:rPr>
              <a:t>n++;</a:t>
            </a:r>
          </a:p>
          <a:p>
            <a:pPr lvl="2" indent="0">
              <a:lnSpc>
                <a:spcPct val="80000"/>
              </a:lnSpc>
              <a:buNone/>
            </a:pPr>
            <a:r>
              <a:rPr lang="en-US" altLang="zh-CN" sz="1600" dirty="0">
                <a:ea typeface="宋体" pitchFamily="2" charset="-122"/>
              </a:rPr>
              <a:t>return (n);</a:t>
            </a:r>
          </a:p>
          <a:p>
            <a:pPr lvl="1">
              <a:lnSpc>
                <a:spcPct val="70000"/>
              </a:lnSpc>
              <a:buFont typeface="Wingdings" pitchFamily="2" charset="2"/>
              <a:buNone/>
            </a:pPr>
            <a:r>
              <a:rPr lang="en-US" altLang="zh-CN" sz="1600" dirty="0">
                <a:ea typeface="宋体" pitchFamily="2" charset="-122"/>
              </a:rPr>
              <a:t>}</a:t>
            </a:r>
          </a:p>
        </p:txBody>
      </p:sp>
      <p:sp>
        <p:nvSpPr>
          <p:cNvPr id="51202" name="页脚占位符 3"/>
          <p:cNvSpPr>
            <a:spLocks noGrp="1"/>
          </p:cNvSpPr>
          <p:nvPr>
            <p:ph type="ftr" sz="quarter" idx="11"/>
          </p:nvPr>
        </p:nvSpPr>
        <p:spPr>
          <a:noFill/>
        </p:spPr>
        <p:txBody>
          <a:bodyPr/>
          <a:lstStyle/>
          <a:p>
            <a:r>
              <a:rPr lang="en-US" altLang="zh-CN"/>
              <a:t>构造类型 – 数组和指针</a:t>
            </a:r>
          </a:p>
        </p:txBody>
      </p:sp>
      <p:sp>
        <p:nvSpPr>
          <p:cNvPr id="51203" name="灯片编号占位符 4"/>
          <p:cNvSpPr>
            <a:spLocks noGrp="1"/>
          </p:cNvSpPr>
          <p:nvPr>
            <p:ph type="sldNum" sz="quarter" idx="12"/>
          </p:nvPr>
        </p:nvSpPr>
        <p:spPr>
          <a:noFill/>
        </p:spPr>
        <p:txBody>
          <a:bodyPr/>
          <a:lstStyle/>
          <a:p>
            <a:fld id="{9949D4C4-31D4-41D1-A9ED-2C368B2494BF}" type="slidenum">
              <a:rPr lang="en-US" altLang="zh-CN" smtClean="0"/>
              <a:pPr/>
              <a:t>73</a:t>
            </a:fld>
            <a:endParaRPr lang="en-US" altLang="zh-CN"/>
          </a:p>
        </p:txBody>
      </p:sp>
      <p:sp>
        <p:nvSpPr>
          <p:cNvPr id="61444" name="Text Box 4"/>
          <p:cNvSpPr txBox="1">
            <a:spLocks noChangeArrowheads="1"/>
          </p:cNvSpPr>
          <p:nvPr/>
        </p:nvSpPr>
        <p:spPr bwMode="auto">
          <a:xfrm>
            <a:off x="5471779" y="1297218"/>
            <a:ext cx="3440112" cy="4732337"/>
          </a:xfrm>
          <a:prstGeom prst="rect">
            <a:avLst/>
          </a:prstGeom>
          <a:noFill/>
          <a:ln w="12700" cap="sq">
            <a:noFill/>
            <a:miter lim="800000"/>
            <a:headEnd type="none" w="sm" len="sm"/>
            <a:tailEnd type="none" w="sm" len="sm"/>
          </a:ln>
        </p:spPr>
        <p:txBody>
          <a:bodyPr>
            <a:spAutoFit/>
          </a:bodyPr>
          <a:lstStyle/>
          <a:p>
            <a:pPr algn="just">
              <a:lnSpc>
                <a:spcPct val="80000"/>
              </a:lnSpc>
              <a:spcBef>
                <a:spcPct val="50000"/>
              </a:spcBef>
            </a:pPr>
            <a:r>
              <a:rPr lang="en-US" altLang="zh-CN" sz="1600" b="0" dirty="0">
                <a:latin typeface="Times New Roman" pitchFamily="18" charset="0"/>
              </a:rPr>
              <a:t>main( )</a:t>
            </a:r>
          </a:p>
          <a:p>
            <a:pPr algn="just">
              <a:lnSpc>
                <a:spcPct val="80000"/>
              </a:lnSpc>
              <a:spcBef>
                <a:spcPct val="50000"/>
              </a:spcBef>
            </a:pPr>
            <a:r>
              <a:rPr lang="en-US" altLang="zh-CN" sz="1600" b="0" dirty="0">
                <a:latin typeface="Times New Roman" pitchFamily="18" charset="0"/>
              </a:rPr>
              <a:t>{</a:t>
            </a:r>
          </a:p>
          <a:p>
            <a:pPr lvl="1" algn="just">
              <a:lnSpc>
                <a:spcPct val="80000"/>
              </a:lnSpc>
              <a:spcBef>
                <a:spcPct val="50000"/>
              </a:spcBef>
            </a:pPr>
            <a:r>
              <a:rPr lang="en-US" altLang="zh-CN" sz="1600" b="0" dirty="0">
                <a:latin typeface="Times New Roman" pitchFamily="18" charset="0"/>
              </a:rPr>
              <a:t>char </a:t>
            </a:r>
            <a:r>
              <a:rPr lang="en-US" altLang="zh-CN" sz="1600" b="0" dirty="0" err="1">
                <a:latin typeface="Times New Roman" pitchFamily="18" charset="0"/>
              </a:rPr>
              <a:t>st</a:t>
            </a:r>
            <a:r>
              <a:rPr lang="en-US" altLang="zh-CN" sz="1600" b="0" dirty="0">
                <a:latin typeface="Times New Roman" pitchFamily="18" charset="0"/>
              </a:rPr>
              <a:t>[100];</a:t>
            </a:r>
          </a:p>
          <a:p>
            <a:pPr lvl="1" algn="just">
              <a:lnSpc>
                <a:spcPct val="80000"/>
              </a:lnSpc>
              <a:spcBef>
                <a:spcPct val="50000"/>
              </a:spcBef>
            </a:pPr>
            <a:r>
              <a:rPr lang="en-US" altLang="zh-CN" sz="1600" b="0" dirty="0" err="1">
                <a:latin typeface="Times New Roman" pitchFamily="18" charset="0"/>
              </a:rPr>
              <a:t>scanf</a:t>
            </a:r>
            <a:r>
              <a:rPr lang="en-US" altLang="zh-CN" sz="1600" b="0" dirty="0">
                <a:latin typeface="Times New Roman" pitchFamily="18" charset="0"/>
              </a:rPr>
              <a:t>(“%s”, </a:t>
            </a:r>
            <a:r>
              <a:rPr lang="en-US" altLang="zh-CN" sz="1600" b="0" dirty="0" err="1">
                <a:latin typeface="Times New Roman" pitchFamily="18" charset="0"/>
              </a:rPr>
              <a:t>st</a:t>
            </a:r>
            <a:r>
              <a:rPr lang="en-US" altLang="zh-CN" sz="1600" b="0" dirty="0">
                <a:latin typeface="Times New Roman" pitchFamily="18" charset="0"/>
              </a:rPr>
              <a:t>);</a:t>
            </a:r>
          </a:p>
          <a:p>
            <a:pPr lvl="1" algn="just">
              <a:lnSpc>
                <a:spcPct val="80000"/>
              </a:lnSpc>
              <a:spcBef>
                <a:spcPct val="50000"/>
              </a:spcBef>
            </a:pPr>
            <a:r>
              <a:rPr lang="en-US" altLang="zh-CN" sz="1600" b="0" dirty="0" err="1">
                <a:latin typeface="Times New Roman" pitchFamily="18" charset="0"/>
              </a:rPr>
              <a:t>printf</a:t>
            </a:r>
            <a:r>
              <a:rPr lang="en-US" altLang="zh-CN" sz="1600" b="0" dirty="0">
                <a:latin typeface="Times New Roman" pitchFamily="18" charset="0"/>
              </a:rPr>
              <a:t>(“%d\n”, </a:t>
            </a:r>
            <a:r>
              <a:rPr lang="en-US" altLang="zh-CN" sz="1600" b="0" dirty="0" err="1">
                <a:latin typeface="Times New Roman" pitchFamily="18" charset="0"/>
              </a:rPr>
              <a:t>strlen</a:t>
            </a:r>
            <a:r>
              <a:rPr lang="en-US" altLang="zh-CN" sz="1600" b="0" dirty="0">
                <a:latin typeface="Times New Roman" pitchFamily="18" charset="0"/>
              </a:rPr>
              <a:t>(</a:t>
            </a:r>
            <a:r>
              <a:rPr lang="en-US" altLang="zh-CN" sz="1600" b="0" dirty="0" err="1">
                <a:latin typeface="Times New Roman" pitchFamily="18" charset="0"/>
              </a:rPr>
              <a:t>st</a:t>
            </a:r>
            <a:r>
              <a:rPr lang="en-US" altLang="zh-CN" sz="1600" b="0" dirty="0">
                <a:latin typeface="Times New Roman" pitchFamily="18" charset="0"/>
              </a:rPr>
              <a:t>));</a:t>
            </a:r>
          </a:p>
          <a:p>
            <a:pPr algn="just">
              <a:lnSpc>
                <a:spcPct val="80000"/>
              </a:lnSpc>
              <a:spcBef>
                <a:spcPct val="50000"/>
              </a:spcBef>
            </a:pPr>
            <a:r>
              <a:rPr lang="en-US" altLang="zh-CN" sz="1600" b="0" dirty="0">
                <a:latin typeface="Times New Roman" pitchFamily="18" charset="0"/>
              </a:rPr>
              <a:t>}</a:t>
            </a:r>
          </a:p>
          <a:p>
            <a:pPr algn="just">
              <a:lnSpc>
                <a:spcPct val="80000"/>
              </a:lnSpc>
              <a:spcBef>
                <a:spcPct val="50000"/>
              </a:spcBef>
            </a:pPr>
            <a:r>
              <a:rPr lang="zh-CN" altLang="en-US" sz="1600" b="0" dirty="0">
                <a:latin typeface="Times New Roman" pitchFamily="18" charset="0"/>
              </a:rPr>
              <a:t>或</a:t>
            </a:r>
          </a:p>
          <a:p>
            <a:pPr algn="just">
              <a:lnSpc>
                <a:spcPct val="80000"/>
              </a:lnSpc>
              <a:spcBef>
                <a:spcPct val="50000"/>
              </a:spcBef>
            </a:pPr>
            <a:r>
              <a:rPr lang="en-US" altLang="zh-CN" sz="1600" b="0" dirty="0">
                <a:latin typeface="Times New Roman" pitchFamily="18" charset="0"/>
              </a:rPr>
              <a:t>main( )</a:t>
            </a:r>
          </a:p>
          <a:p>
            <a:pPr algn="just">
              <a:lnSpc>
                <a:spcPct val="80000"/>
              </a:lnSpc>
              <a:spcBef>
                <a:spcPct val="50000"/>
              </a:spcBef>
            </a:pPr>
            <a:r>
              <a:rPr lang="en-US" altLang="zh-CN" sz="1600" b="0" dirty="0">
                <a:latin typeface="Times New Roman" pitchFamily="18" charset="0"/>
              </a:rPr>
              <a:t>{</a:t>
            </a:r>
          </a:p>
          <a:p>
            <a:pPr lvl="1" algn="just">
              <a:lnSpc>
                <a:spcPct val="80000"/>
              </a:lnSpc>
              <a:spcBef>
                <a:spcPct val="50000"/>
              </a:spcBef>
            </a:pPr>
            <a:r>
              <a:rPr lang="en-US" altLang="zh-CN" sz="1600" b="0" dirty="0">
                <a:latin typeface="Times New Roman" pitchFamily="18" charset="0"/>
              </a:rPr>
              <a:t>char *</a:t>
            </a:r>
            <a:r>
              <a:rPr lang="en-US" altLang="zh-CN" sz="1600" b="0" dirty="0" err="1">
                <a:latin typeface="Times New Roman" pitchFamily="18" charset="0"/>
              </a:rPr>
              <a:t>st</a:t>
            </a:r>
            <a:r>
              <a:rPr lang="en-US" altLang="zh-CN" sz="1600" b="0" dirty="0">
                <a:latin typeface="Times New Roman" pitchFamily="18" charset="0"/>
              </a:rPr>
              <a:t>;</a:t>
            </a:r>
          </a:p>
          <a:p>
            <a:pPr lvl="1" algn="just">
              <a:lnSpc>
                <a:spcPct val="80000"/>
              </a:lnSpc>
              <a:spcBef>
                <a:spcPct val="50000"/>
              </a:spcBef>
            </a:pPr>
            <a:r>
              <a:rPr lang="en-US" altLang="zh-CN" sz="1600" b="0" dirty="0">
                <a:latin typeface="Times New Roman" pitchFamily="18" charset="0"/>
              </a:rPr>
              <a:t>int l;</a:t>
            </a:r>
          </a:p>
          <a:p>
            <a:pPr lvl="1" algn="just">
              <a:lnSpc>
                <a:spcPct val="80000"/>
              </a:lnSpc>
              <a:spcBef>
                <a:spcPct val="50000"/>
              </a:spcBef>
            </a:pPr>
            <a:r>
              <a:rPr lang="en-US" altLang="zh-CN" sz="1600" b="0" dirty="0" err="1">
                <a:latin typeface="Times New Roman" pitchFamily="18" charset="0"/>
              </a:rPr>
              <a:t>st</a:t>
            </a:r>
            <a:r>
              <a:rPr lang="en-US" altLang="zh-CN" sz="1600" b="0" dirty="0">
                <a:latin typeface="Times New Roman" pitchFamily="18" charset="0"/>
              </a:rPr>
              <a:t> = “C Language”;</a:t>
            </a:r>
          </a:p>
          <a:p>
            <a:pPr lvl="1" algn="just">
              <a:lnSpc>
                <a:spcPct val="80000"/>
              </a:lnSpc>
              <a:spcBef>
                <a:spcPct val="50000"/>
              </a:spcBef>
            </a:pPr>
            <a:r>
              <a:rPr lang="en-US" altLang="zh-CN" sz="1600" b="0" dirty="0">
                <a:latin typeface="Times New Roman" pitchFamily="18" charset="0"/>
              </a:rPr>
              <a:t>l = </a:t>
            </a:r>
            <a:r>
              <a:rPr lang="en-US" altLang="zh-CN" sz="1600" b="0" dirty="0" err="1">
                <a:latin typeface="Times New Roman" pitchFamily="18" charset="0"/>
              </a:rPr>
              <a:t>strlen</a:t>
            </a:r>
            <a:r>
              <a:rPr lang="en-US" altLang="zh-CN" sz="1600" b="0" dirty="0">
                <a:latin typeface="Times New Roman" pitchFamily="18" charset="0"/>
              </a:rPr>
              <a:t>(</a:t>
            </a:r>
            <a:r>
              <a:rPr lang="en-US" altLang="zh-CN" sz="1600" b="0" dirty="0" err="1">
                <a:latin typeface="Times New Roman" pitchFamily="18" charset="0"/>
              </a:rPr>
              <a:t>st</a:t>
            </a:r>
            <a:r>
              <a:rPr lang="en-US" altLang="zh-CN" sz="1600" b="0" dirty="0">
                <a:latin typeface="Times New Roman" pitchFamily="18" charset="0"/>
              </a:rPr>
              <a:t>);</a:t>
            </a:r>
          </a:p>
          <a:p>
            <a:pPr lvl="1" algn="just">
              <a:lnSpc>
                <a:spcPct val="80000"/>
              </a:lnSpc>
              <a:spcBef>
                <a:spcPct val="50000"/>
              </a:spcBef>
            </a:pPr>
            <a:r>
              <a:rPr lang="en-US" altLang="zh-CN" sz="1600" b="0" dirty="0" err="1">
                <a:latin typeface="Times New Roman" pitchFamily="18" charset="0"/>
              </a:rPr>
              <a:t>printf</a:t>
            </a:r>
            <a:r>
              <a:rPr lang="en-US" altLang="zh-CN" sz="1600" b="0" dirty="0">
                <a:latin typeface="Times New Roman" pitchFamily="18" charset="0"/>
              </a:rPr>
              <a:t>(“length=%d\n”, l);</a:t>
            </a:r>
          </a:p>
          <a:p>
            <a:pPr algn="just">
              <a:lnSpc>
                <a:spcPct val="80000"/>
              </a:lnSpc>
              <a:spcBef>
                <a:spcPct val="50000"/>
              </a:spcBef>
            </a:pPr>
            <a:r>
              <a:rPr lang="en-US" altLang="zh-CN" sz="1600" b="0" dirty="0">
                <a:latin typeface="Times New Roman" pitchFamily="18" charset="0"/>
              </a:rPr>
              <a:t>}</a:t>
            </a:r>
          </a:p>
        </p:txBody>
      </p:sp>
      <p:sp>
        <p:nvSpPr>
          <p:cNvPr id="61445" name="Text Box 5"/>
          <p:cNvSpPr txBox="1">
            <a:spLocks noChangeArrowheads="1"/>
          </p:cNvSpPr>
          <p:nvPr/>
        </p:nvSpPr>
        <p:spPr bwMode="auto">
          <a:xfrm>
            <a:off x="7108599" y="0"/>
            <a:ext cx="5076056" cy="1323439"/>
          </a:xfrm>
          <a:prstGeom prst="rect">
            <a:avLst/>
          </a:prstGeom>
          <a:solidFill>
            <a:schemeClr val="accent1"/>
          </a:solidFill>
          <a:ln w="12700" cap="sq">
            <a:noFill/>
            <a:miter lim="800000"/>
            <a:headEnd type="none" w="sm" len="sm"/>
            <a:tailEnd type="none" w="sm" len="sm"/>
          </a:ln>
        </p:spPr>
        <p:txBody>
          <a:bodyPr wrap="square">
            <a:spAutoFit/>
          </a:bodyPr>
          <a:lstStyle/>
          <a:p>
            <a:pPr>
              <a:spcBef>
                <a:spcPct val="50000"/>
              </a:spcBef>
            </a:pPr>
            <a:r>
              <a:rPr lang="zh-CN" altLang="en-US" b="0" dirty="0">
                <a:solidFill>
                  <a:srgbClr val="0033CC"/>
                </a:solidFill>
                <a:latin typeface="楷体" pitchFamily="49" charset="-122"/>
                <a:ea typeface="楷体" pitchFamily="49" charset="-122"/>
              </a:rPr>
              <a:t>在函数定义中形参形式</a:t>
            </a:r>
            <a:r>
              <a:rPr lang="en-US" altLang="zh-CN" b="0" dirty="0">
                <a:solidFill>
                  <a:srgbClr val="0033CC"/>
                </a:solidFill>
                <a:latin typeface="楷体" pitchFamily="49" charset="-122"/>
                <a:ea typeface="楷体" pitchFamily="49" charset="-122"/>
              </a:rPr>
              <a:t>char s[ ]</a:t>
            </a:r>
            <a:r>
              <a:rPr lang="zh-CN" altLang="en-US" b="0" dirty="0">
                <a:solidFill>
                  <a:srgbClr val="0033CC"/>
                </a:solidFill>
                <a:latin typeface="楷体" pitchFamily="49" charset="-122"/>
                <a:ea typeface="楷体" pitchFamily="49" charset="-122"/>
              </a:rPr>
              <a:t>和</a:t>
            </a:r>
            <a:r>
              <a:rPr lang="en-US" altLang="zh-CN" b="0" dirty="0">
                <a:solidFill>
                  <a:srgbClr val="0033CC"/>
                </a:solidFill>
                <a:latin typeface="楷体" pitchFamily="49" charset="-122"/>
                <a:ea typeface="楷体" pitchFamily="49" charset="-122"/>
              </a:rPr>
              <a:t>char *s</a:t>
            </a:r>
            <a:r>
              <a:rPr lang="zh-CN" altLang="en-US" b="0" dirty="0">
                <a:solidFill>
                  <a:srgbClr val="0033CC"/>
                </a:solidFill>
                <a:latin typeface="楷体" pitchFamily="49" charset="-122"/>
                <a:ea typeface="楷体" pitchFamily="49" charset="-122"/>
              </a:rPr>
              <a:t>完全等价，即指向某类型的指针与该类型没有指明长度的数组是同一回事。用哪个取决于在函数里表达式的写法。 </a:t>
            </a:r>
          </a:p>
        </p:txBody>
      </p:sp>
      <p:sp>
        <p:nvSpPr>
          <p:cNvPr id="8" name="TextBox 7"/>
          <p:cNvSpPr txBox="1"/>
          <p:nvPr/>
        </p:nvSpPr>
        <p:spPr>
          <a:xfrm>
            <a:off x="838200" y="6029555"/>
            <a:ext cx="7560840" cy="646331"/>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800" dirty="0">
                <a:latin typeface="楷体" pitchFamily="49" charset="-122"/>
                <a:ea typeface="楷体" pitchFamily="49" charset="-122"/>
              </a:rPr>
              <a:t>建议：</a:t>
            </a:r>
            <a:r>
              <a:rPr lang="zh-CN" altLang="en-US" sz="1800" dirty="0">
                <a:solidFill>
                  <a:srgbClr val="0033CC"/>
                </a:solidFill>
                <a:latin typeface="楷体" pitchFamily="49" charset="-122"/>
                <a:ea typeface="楷体" pitchFamily="49" charset="-122"/>
              </a:rPr>
              <a:t>由于指针方式可读性明显不如数组方式，而且容易出错，对于初学者来说建议使用数组方式来访问元素。</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7" dur="500"/>
                                        <p:tgtEl>
                                          <p:spTgt spid="614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0" dur="500"/>
                                        <p:tgtEl>
                                          <p:spTgt spid="614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13" dur="500"/>
                                        <p:tgtEl>
                                          <p:spTgt spid="6144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16" dur="500"/>
                                        <p:tgtEl>
                                          <p:spTgt spid="6144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19" dur="500"/>
                                        <p:tgtEl>
                                          <p:spTgt spid="6144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22" dur="500"/>
                                        <p:tgtEl>
                                          <p:spTgt spid="6144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25" dur="500"/>
                                        <p:tgtEl>
                                          <p:spTgt spid="6144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28" dur="500"/>
                                        <p:tgtEl>
                                          <p:spTgt spid="6144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33" dur="500"/>
                                        <p:tgtEl>
                                          <p:spTgt spid="6144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36" dur="500"/>
                                        <p:tgtEl>
                                          <p:spTgt spid="61443">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39" dur="500"/>
                                        <p:tgtEl>
                                          <p:spTgt spid="61443">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42" dur="500"/>
                                        <p:tgtEl>
                                          <p:spTgt spid="61443">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45" dur="500"/>
                                        <p:tgtEl>
                                          <p:spTgt spid="61443">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1443">
                                            <p:txEl>
                                              <p:pRg st="14" end="14"/>
                                            </p:txEl>
                                          </p:spTgt>
                                        </p:tgtEl>
                                        <p:attrNameLst>
                                          <p:attrName>style.visibility</p:attrName>
                                        </p:attrNameLst>
                                      </p:cBhvr>
                                      <p:to>
                                        <p:strVal val="visible"/>
                                      </p:to>
                                    </p:set>
                                    <p:animEffect transition="in" filter="blinds(horizontal)">
                                      <p:cBhvr>
                                        <p:cTn id="48" dur="500"/>
                                        <p:tgtEl>
                                          <p:spTgt spid="61443">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61443">
                                            <p:txEl>
                                              <p:pRg st="15" end="15"/>
                                            </p:txEl>
                                          </p:spTgt>
                                        </p:tgtEl>
                                        <p:attrNameLst>
                                          <p:attrName>style.visibility</p:attrName>
                                        </p:attrNameLst>
                                      </p:cBhvr>
                                      <p:to>
                                        <p:strVal val="visible"/>
                                      </p:to>
                                    </p:set>
                                    <p:animEffect transition="in" filter="blinds(horizontal)">
                                      <p:cBhvr>
                                        <p:cTn id="51" dur="500"/>
                                        <p:tgtEl>
                                          <p:spTgt spid="61443">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61443">
                                            <p:txEl>
                                              <p:pRg st="16" end="16"/>
                                            </p:txEl>
                                          </p:spTgt>
                                        </p:tgtEl>
                                        <p:attrNameLst>
                                          <p:attrName>style.visibility</p:attrName>
                                        </p:attrNameLst>
                                      </p:cBhvr>
                                      <p:to>
                                        <p:strVal val="visible"/>
                                      </p:to>
                                    </p:set>
                                    <p:animEffect transition="in" filter="blinds(horizontal)">
                                      <p:cBhvr>
                                        <p:cTn id="54" dur="500"/>
                                        <p:tgtEl>
                                          <p:spTgt spid="61443">
                                            <p:txEl>
                                              <p:pRg st="16" end="1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1444"/>
                                        </p:tgtEl>
                                        <p:attrNameLst>
                                          <p:attrName>style.visibility</p:attrName>
                                        </p:attrNameLst>
                                      </p:cBhvr>
                                      <p:to>
                                        <p:strVal val="visible"/>
                                      </p:to>
                                    </p:set>
                                    <p:animEffect transition="in" filter="blinds(horizontal)">
                                      <p:cBhvr>
                                        <p:cTn id="59" dur="500"/>
                                        <p:tgtEl>
                                          <p:spTgt spid="6144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61445"/>
                                        </p:tgtEl>
                                        <p:attrNameLst>
                                          <p:attrName>style.visibility</p:attrName>
                                        </p:attrNameLst>
                                      </p:cBhvr>
                                      <p:to>
                                        <p:strVal val="visible"/>
                                      </p:to>
                                    </p:set>
                                    <p:anim calcmode="lin" valueType="num">
                                      <p:cBhvr additive="base">
                                        <p:cTn id="64" dur="500" fill="hold"/>
                                        <p:tgtEl>
                                          <p:spTgt spid="61445"/>
                                        </p:tgtEl>
                                        <p:attrNameLst>
                                          <p:attrName>ppt_x</p:attrName>
                                        </p:attrNameLst>
                                      </p:cBhvr>
                                      <p:tavLst>
                                        <p:tav tm="0">
                                          <p:val>
                                            <p:strVal val="#ppt_x"/>
                                          </p:val>
                                        </p:tav>
                                        <p:tav tm="100000">
                                          <p:val>
                                            <p:strVal val="#ppt_x"/>
                                          </p:val>
                                        </p:tav>
                                      </p:tavLst>
                                    </p:anim>
                                    <p:anim calcmode="lin" valueType="num">
                                      <p:cBhvr additive="base">
                                        <p:cTn id="65"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linds(horizontal)">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animBg="1"/>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r>
              <a:rPr lang="zh-CN" altLang="en-US">
                <a:ea typeface="宋体" pitchFamily="2" charset="-122"/>
              </a:rPr>
              <a:t>指针和数组（续）</a:t>
            </a:r>
          </a:p>
        </p:txBody>
      </p:sp>
      <p:sp>
        <p:nvSpPr>
          <p:cNvPr id="62467" name="Rectangle 3"/>
          <p:cNvSpPr>
            <a:spLocks noGrp="1" noChangeArrowheads="1"/>
          </p:cNvSpPr>
          <p:nvPr>
            <p:ph idx="1"/>
          </p:nvPr>
        </p:nvSpPr>
        <p:spPr>
          <a:xfrm>
            <a:off x="989732" y="1340421"/>
            <a:ext cx="7105650" cy="4735512"/>
          </a:xfrm>
        </p:spPr>
        <p:txBody>
          <a:bodyPr/>
          <a:lstStyle/>
          <a:p>
            <a:pPr>
              <a:lnSpc>
                <a:spcPct val="70000"/>
              </a:lnSpc>
              <a:buFont typeface="Wingdings" pitchFamily="2" charset="2"/>
              <a:buNone/>
            </a:pPr>
            <a:r>
              <a:rPr lang="zh-CN" altLang="en-US" sz="1800" b="0" dirty="0">
                <a:ea typeface="宋体" pitchFamily="2" charset="-122"/>
              </a:rPr>
              <a:t>例：用指针和数组两种方式实现</a:t>
            </a:r>
            <a:r>
              <a:rPr lang="en-US" altLang="zh-CN" sz="1800" b="0" dirty="0" err="1">
                <a:ea typeface="宋体" pitchFamily="2" charset="-122"/>
              </a:rPr>
              <a:t>strcpy</a:t>
            </a:r>
            <a:r>
              <a:rPr lang="zh-CN" altLang="en-US" sz="1800" b="0" dirty="0">
                <a:ea typeface="宋体" pitchFamily="2" charset="-122"/>
              </a:rPr>
              <a:t>函数</a:t>
            </a:r>
          </a:p>
          <a:p>
            <a:pPr>
              <a:lnSpc>
                <a:spcPct val="70000"/>
              </a:lnSpc>
              <a:buFont typeface="Wingdings" pitchFamily="2" charset="2"/>
              <a:buNone/>
            </a:pPr>
            <a:r>
              <a:rPr lang="en-US" altLang="zh-CN" sz="1800" b="0" dirty="0">
                <a:ea typeface="宋体" pitchFamily="2" charset="-122"/>
              </a:rPr>
              <a:t>1) </a:t>
            </a:r>
            <a:r>
              <a:rPr lang="zh-CN" altLang="en-US" sz="1800" b="0" dirty="0">
                <a:ea typeface="宋体" pitchFamily="2" charset="-122"/>
              </a:rPr>
              <a:t>数组方式</a:t>
            </a:r>
          </a:p>
          <a:p>
            <a:pPr lvl="1">
              <a:lnSpc>
                <a:spcPct val="70000"/>
              </a:lnSpc>
              <a:buFont typeface="Wingdings" pitchFamily="2" charset="2"/>
              <a:buNone/>
            </a:pPr>
            <a:r>
              <a:rPr lang="en-US" altLang="zh-CN" sz="1800" dirty="0">
                <a:ea typeface="宋体" pitchFamily="2" charset="-122"/>
              </a:rPr>
              <a:t>void </a:t>
            </a:r>
            <a:r>
              <a:rPr lang="en-US" altLang="zh-CN" sz="1800" dirty="0" err="1">
                <a:ea typeface="宋体" pitchFamily="2" charset="-122"/>
              </a:rPr>
              <a:t>strcpy</a:t>
            </a:r>
            <a:r>
              <a:rPr lang="en-US" altLang="zh-CN" sz="1800" dirty="0">
                <a:ea typeface="宋体" pitchFamily="2" charset="-122"/>
              </a:rPr>
              <a:t>(char s[ ], char t[ ])</a:t>
            </a:r>
          </a:p>
          <a:p>
            <a:pPr lvl="1">
              <a:lnSpc>
                <a:spcPct val="70000"/>
              </a:lnSpc>
              <a:buFont typeface="Wingdings" pitchFamily="2" charset="2"/>
              <a:buNone/>
            </a:pPr>
            <a:r>
              <a:rPr lang="en-US" altLang="zh-CN" sz="1800" dirty="0">
                <a:ea typeface="宋体" pitchFamily="2" charset="-122"/>
              </a:rPr>
              <a:t>{</a:t>
            </a:r>
          </a:p>
          <a:p>
            <a:pPr lvl="2" indent="0">
              <a:lnSpc>
                <a:spcPct val="80000"/>
              </a:lnSpc>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 0;</a:t>
            </a:r>
          </a:p>
          <a:p>
            <a:pPr lvl="2" indent="0">
              <a:lnSpc>
                <a:spcPct val="80000"/>
              </a:lnSpc>
              <a:buNone/>
            </a:pPr>
            <a:r>
              <a:rPr lang="en-US" altLang="zh-CN" sz="1800" dirty="0">
                <a:ea typeface="宋体" pitchFamily="2" charset="-122"/>
              </a:rPr>
              <a:t>while((s[</a:t>
            </a:r>
            <a:r>
              <a:rPr lang="en-US" altLang="zh-CN" sz="1800" dirty="0" err="1">
                <a:ea typeface="宋体" pitchFamily="2" charset="-122"/>
              </a:rPr>
              <a:t>i</a:t>
            </a:r>
            <a:r>
              <a:rPr lang="en-US" altLang="zh-CN" sz="1800" dirty="0">
                <a:ea typeface="宋体" pitchFamily="2" charset="-122"/>
              </a:rPr>
              <a:t>] = t[</a:t>
            </a:r>
            <a:r>
              <a:rPr lang="en-US" altLang="zh-CN" sz="1800" dirty="0" err="1">
                <a:ea typeface="宋体" pitchFamily="2" charset="-122"/>
              </a:rPr>
              <a:t>i</a:t>
            </a:r>
            <a:r>
              <a:rPr lang="en-US" altLang="zh-CN" sz="1800" dirty="0">
                <a:ea typeface="宋体" pitchFamily="2" charset="-122"/>
              </a:rPr>
              <a:t>]) != ‘\0’)</a:t>
            </a:r>
          </a:p>
          <a:p>
            <a:pPr lvl="3" indent="0">
              <a:lnSpc>
                <a:spcPct val="80000"/>
              </a:lnSpc>
              <a:buNone/>
            </a:pPr>
            <a:r>
              <a:rPr lang="en-US" altLang="zh-CN" sz="1600" dirty="0" err="1">
                <a:ea typeface="宋体" pitchFamily="2" charset="-122"/>
              </a:rPr>
              <a:t>i</a:t>
            </a:r>
            <a:r>
              <a:rPr lang="en-US" altLang="zh-CN" sz="16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a:lnSpc>
                <a:spcPct val="70000"/>
              </a:lnSpc>
              <a:buFont typeface="Wingdings" pitchFamily="2" charset="2"/>
              <a:buNone/>
            </a:pPr>
            <a:r>
              <a:rPr lang="en-US" altLang="zh-CN" sz="1800" b="0" dirty="0">
                <a:ea typeface="宋体" pitchFamily="2" charset="-122"/>
              </a:rPr>
              <a:t>2) </a:t>
            </a:r>
            <a:r>
              <a:rPr lang="zh-CN" altLang="en-US" sz="1800" b="0" dirty="0">
                <a:ea typeface="宋体" pitchFamily="2" charset="-122"/>
              </a:rPr>
              <a:t>指针方式</a:t>
            </a:r>
          </a:p>
          <a:p>
            <a:pPr lvl="1">
              <a:lnSpc>
                <a:spcPct val="70000"/>
              </a:lnSpc>
              <a:buFont typeface="Wingdings" pitchFamily="2" charset="2"/>
              <a:buNone/>
            </a:pPr>
            <a:r>
              <a:rPr lang="en-US" altLang="zh-CN" sz="1800" dirty="0">
                <a:ea typeface="宋体" pitchFamily="2" charset="-122"/>
              </a:rPr>
              <a:t>void </a:t>
            </a:r>
            <a:r>
              <a:rPr lang="en-US" altLang="zh-CN" sz="1800" dirty="0" err="1">
                <a:ea typeface="宋体" pitchFamily="2" charset="-122"/>
              </a:rPr>
              <a:t>strcpy</a:t>
            </a:r>
            <a:r>
              <a:rPr lang="en-US" altLang="zh-CN" sz="1800" dirty="0">
                <a:ea typeface="宋体" pitchFamily="2" charset="-122"/>
              </a:rPr>
              <a:t>(char *s, char *t)</a:t>
            </a:r>
          </a:p>
          <a:p>
            <a:pPr lvl="1">
              <a:lnSpc>
                <a:spcPct val="70000"/>
              </a:lnSpc>
              <a:buFont typeface="Wingdings" pitchFamily="2" charset="2"/>
              <a:buNone/>
            </a:pPr>
            <a:r>
              <a:rPr lang="en-US" altLang="zh-CN" sz="1800" dirty="0">
                <a:ea typeface="宋体" pitchFamily="2" charset="-122"/>
              </a:rPr>
              <a:t>{</a:t>
            </a:r>
          </a:p>
          <a:p>
            <a:pPr lvl="2" indent="0">
              <a:lnSpc>
                <a:spcPct val="80000"/>
              </a:lnSpc>
              <a:buNone/>
            </a:pPr>
            <a:r>
              <a:rPr lang="en-US" altLang="zh-CN" sz="1800" dirty="0">
                <a:ea typeface="宋体" pitchFamily="2" charset="-122"/>
              </a:rPr>
              <a:t>while((*s = *t) != ‘\0’){</a:t>
            </a:r>
          </a:p>
          <a:p>
            <a:pPr lvl="3" indent="0">
              <a:lnSpc>
                <a:spcPct val="80000"/>
              </a:lnSpc>
              <a:buNone/>
            </a:pPr>
            <a:r>
              <a:rPr lang="en-US" altLang="zh-CN" sz="1600" dirty="0">
                <a:ea typeface="宋体" pitchFamily="2" charset="-122"/>
              </a:rPr>
              <a:t>s++; t++;</a:t>
            </a:r>
          </a:p>
          <a:p>
            <a:pPr lvl="2" indent="0">
              <a:lnSpc>
                <a:spcPct val="80000"/>
              </a:lnSpc>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p:txBody>
      </p:sp>
      <p:sp>
        <p:nvSpPr>
          <p:cNvPr id="52226" name="页脚占位符 3"/>
          <p:cNvSpPr>
            <a:spLocks noGrp="1"/>
          </p:cNvSpPr>
          <p:nvPr>
            <p:ph type="ftr" sz="quarter" idx="11"/>
          </p:nvPr>
        </p:nvSpPr>
        <p:spPr>
          <a:noFill/>
        </p:spPr>
        <p:txBody>
          <a:bodyPr/>
          <a:lstStyle/>
          <a:p>
            <a:r>
              <a:rPr lang="en-US" altLang="zh-CN"/>
              <a:t>构造类型 – 数组和指针</a:t>
            </a:r>
          </a:p>
        </p:txBody>
      </p:sp>
      <p:sp>
        <p:nvSpPr>
          <p:cNvPr id="52227" name="灯片编号占位符 4"/>
          <p:cNvSpPr>
            <a:spLocks noGrp="1"/>
          </p:cNvSpPr>
          <p:nvPr>
            <p:ph type="sldNum" sz="quarter" idx="12"/>
          </p:nvPr>
        </p:nvSpPr>
        <p:spPr>
          <a:noFill/>
        </p:spPr>
        <p:txBody>
          <a:bodyPr/>
          <a:lstStyle/>
          <a:p>
            <a:fld id="{F9B3681C-E307-4941-965B-FF9DACAF53E8}" type="slidenum">
              <a:rPr lang="en-US" altLang="zh-CN" smtClean="0"/>
              <a:pPr/>
              <a:t>74</a:t>
            </a:fld>
            <a:endParaRPr lang="en-US" altLang="zh-CN"/>
          </a:p>
        </p:txBody>
      </p:sp>
      <p:sp>
        <p:nvSpPr>
          <p:cNvPr id="62468" name="Rectangle 4"/>
          <p:cNvSpPr>
            <a:spLocks noChangeArrowheads="1"/>
          </p:cNvSpPr>
          <p:nvPr/>
        </p:nvSpPr>
        <p:spPr bwMode="auto">
          <a:xfrm>
            <a:off x="5591944" y="4815576"/>
            <a:ext cx="648072" cy="485774"/>
          </a:xfrm>
          <a:prstGeom prst="rect">
            <a:avLst/>
          </a:prstGeom>
          <a:noFill/>
          <a:ln w="12700" cap="sq">
            <a:noFill/>
            <a:miter lim="800000"/>
            <a:headEnd type="none" w="sm" len="sm"/>
            <a:tailEnd type="none" w="sm" len="sm"/>
          </a:ln>
        </p:spPr>
        <p:txBody>
          <a:bodyPr wrap="square">
            <a:spAutoFit/>
          </a:bodyPr>
          <a:lstStyle/>
          <a:p>
            <a:pPr>
              <a:lnSpc>
                <a:spcPct val="70000"/>
              </a:lnSpc>
              <a:spcBef>
                <a:spcPct val="50000"/>
              </a:spcBef>
            </a:pPr>
            <a:r>
              <a:rPr lang="zh-CN" altLang="en-US" sz="3600" b="0" dirty="0">
                <a:solidFill>
                  <a:srgbClr val="0033CC"/>
                </a:solidFill>
                <a:latin typeface="Times New Roman" pitchFamily="18" charset="0"/>
              </a:rPr>
              <a:t>或</a:t>
            </a:r>
          </a:p>
        </p:txBody>
      </p:sp>
      <p:sp>
        <p:nvSpPr>
          <p:cNvPr id="62469" name="Text Box 5"/>
          <p:cNvSpPr txBox="1">
            <a:spLocks noChangeArrowheads="1"/>
          </p:cNvSpPr>
          <p:nvPr/>
        </p:nvSpPr>
        <p:spPr bwMode="auto">
          <a:xfrm>
            <a:off x="6533282" y="3861203"/>
            <a:ext cx="3124200" cy="1621470"/>
          </a:xfrm>
          <a:prstGeom prst="rect">
            <a:avLst/>
          </a:prstGeom>
          <a:noFill/>
          <a:ln w="12700" cap="sq">
            <a:noFill/>
            <a:miter lim="800000"/>
            <a:headEnd type="none" w="sm" len="sm"/>
            <a:tailEnd type="none" w="sm" len="sm"/>
          </a:ln>
        </p:spPr>
        <p:txBody>
          <a:bodyPr>
            <a:spAutoFit/>
          </a:bodyPr>
          <a:lstStyle/>
          <a:p>
            <a:pPr algn="just">
              <a:lnSpc>
                <a:spcPct val="70000"/>
              </a:lnSpc>
              <a:spcBef>
                <a:spcPct val="50000"/>
              </a:spcBef>
            </a:pPr>
            <a:r>
              <a:rPr lang="en-US" altLang="zh-CN" sz="1800" b="0" dirty="0">
                <a:latin typeface="Times New Roman" pitchFamily="18" charset="0"/>
              </a:rPr>
              <a:t>void </a:t>
            </a:r>
            <a:r>
              <a:rPr lang="en-US" altLang="zh-CN" sz="1800" b="0" dirty="0" err="1">
                <a:latin typeface="Times New Roman" pitchFamily="18" charset="0"/>
              </a:rPr>
              <a:t>strcpy</a:t>
            </a:r>
            <a:r>
              <a:rPr lang="en-US" altLang="zh-CN" sz="1800" b="0" dirty="0">
                <a:latin typeface="Times New Roman" pitchFamily="18" charset="0"/>
              </a:rPr>
              <a:t>(char *s, char *t)</a:t>
            </a:r>
          </a:p>
          <a:p>
            <a:pPr algn="just">
              <a:lnSpc>
                <a:spcPct val="70000"/>
              </a:lnSpc>
              <a:spcBef>
                <a:spcPct val="50000"/>
              </a:spcBef>
            </a:pPr>
            <a:r>
              <a:rPr lang="en-US" altLang="zh-CN" sz="1800" b="0" dirty="0">
                <a:latin typeface="Times New Roman" pitchFamily="18" charset="0"/>
              </a:rPr>
              <a:t>{</a:t>
            </a:r>
          </a:p>
          <a:p>
            <a:pPr algn="just">
              <a:lnSpc>
                <a:spcPct val="70000"/>
              </a:lnSpc>
              <a:spcBef>
                <a:spcPct val="50000"/>
              </a:spcBef>
            </a:pPr>
            <a:r>
              <a:rPr lang="en-US" altLang="zh-CN" sz="1800" b="0" dirty="0">
                <a:latin typeface="Times New Roman" pitchFamily="18" charset="0"/>
              </a:rPr>
              <a:t>        while(*s++ = *t++)</a:t>
            </a:r>
          </a:p>
          <a:p>
            <a:pPr algn="just">
              <a:lnSpc>
                <a:spcPct val="70000"/>
              </a:lnSpc>
              <a:spcBef>
                <a:spcPct val="50000"/>
              </a:spcBef>
            </a:pPr>
            <a:r>
              <a:rPr lang="en-US" altLang="zh-CN" sz="1800" b="0" dirty="0">
                <a:latin typeface="Times New Roman" pitchFamily="18" charset="0"/>
              </a:rPr>
              <a:t>                ;</a:t>
            </a:r>
          </a:p>
          <a:p>
            <a:pPr algn="just">
              <a:lnSpc>
                <a:spcPct val="70000"/>
              </a:lnSpc>
              <a:spcBef>
                <a:spcPct val="50000"/>
              </a:spcBef>
            </a:pPr>
            <a:r>
              <a:rPr lang="en-US" altLang="zh-CN" sz="1800" b="0" dirty="0">
                <a:latin typeface="Times New Roman" pitchFamily="18" charset="0"/>
              </a:rPr>
              <a:t>}</a:t>
            </a:r>
            <a:endParaRPr lang="en-US" altLang="zh-CN" sz="2400" b="0" dirty="0">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7" dur="500"/>
                                        <p:tgtEl>
                                          <p:spTgt spid="62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0" dur="500"/>
                                        <p:tgtEl>
                                          <p:spTgt spid="624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13" dur="500"/>
                                        <p:tgtEl>
                                          <p:spTgt spid="624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16" dur="500"/>
                                        <p:tgtEl>
                                          <p:spTgt spid="6246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19" dur="500"/>
                                        <p:tgtEl>
                                          <p:spTgt spid="6246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22" dur="500"/>
                                        <p:tgtEl>
                                          <p:spTgt spid="6246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animEffect transition="in" filter="blinds(horizontal)">
                                      <p:cBhvr>
                                        <p:cTn id="25" dur="500"/>
                                        <p:tgtEl>
                                          <p:spTgt spid="62467">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2467">
                                            <p:txEl>
                                              <p:pRg st="8" end="8"/>
                                            </p:txEl>
                                          </p:spTgt>
                                        </p:tgtEl>
                                        <p:attrNameLst>
                                          <p:attrName>style.visibility</p:attrName>
                                        </p:attrNameLst>
                                      </p:cBhvr>
                                      <p:to>
                                        <p:strVal val="visible"/>
                                      </p:to>
                                    </p:set>
                                    <p:animEffect transition="in" filter="blinds(horizontal)">
                                      <p:cBhvr>
                                        <p:cTn id="30" dur="500"/>
                                        <p:tgtEl>
                                          <p:spTgt spid="6246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2467">
                                            <p:txEl>
                                              <p:pRg st="9" end="9"/>
                                            </p:txEl>
                                          </p:spTgt>
                                        </p:tgtEl>
                                        <p:attrNameLst>
                                          <p:attrName>style.visibility</p:attrName>
                                        </p:attrNameLst>
                                      </p:cBhvr>
                                      <p:to>
                                        <p:strVal val="visible"/>
                                      </p:to>
                                    </p:set>
                                    <p:animEffect transition="in" filter="blinds(horizontal)">
                                      <p:cBhvr>
                                        <p:cTn id="33" dur="500"/>
                                        <p:tgtEl>
                                          <p:spTgt spid="62467">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2467">
                                            <p:txEl>
                                              <p:pRg st="10" end="10"/>
                                            </p:txEl>
                                          </p:spTgt>
                                        </p:tgtEl>
                                        <p:attrNameLst>
                                          <p:attrName>style.visibility</p:attrName>
                                        </p:attrNameLst>
                                      </p:cBhvr>
                                      <p:to>
                                        <p:strVal val="visible"/>
                                      </p:to>
                                    </p:set>
                                    <p:animEffect transition="in" filter="blinds(horizontal)">
                                      <p:cBhvr>
                                        <p:cTn id="36" dur="500"/>
                                        <p:tgtEl>
                                          <p:spTgt spid="62467">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2467">
                                            <p:txEl>
                                              <p:pRg st="11" end="11"/>
                                            </p:txEl>
                                          </p:spTgt>
                                        </p:tgtEl>
                                        <p:attrNameLst>
                                          <p:attrName>style.visibility</p:attrName>
                                        </p:attrNameLst>
                                      </p:cBhvr>
                                      <p:to>
                                        <p:strVal val="visible"/>
                                      </p:to>
                                    </p:set>
                                    <p:animEffect transition="in" filter="blinds(horizontal)">
                                      <p:cBhvr>
                                        <p:cTn id="39" dur="500"/>
                                        <p:tgtEl>
                                          <p:spTgt spid="62467">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2467">
                                            <p:txEl>
                                              <p:pRg st="12" end="12"/>
                                            </p:txEl>
                                          </p:spTgt>
                                        </p:tgtEl>
                                        <p:attrNameLst>
                                          <p:attrName>style.visibility</p:attrName>
                                        </p:attrNameLst>
                                      </p:cBhvr>
                                      <p:to>
                                        <p:strVal val="visible"/>
                                      </p:to>
                                    </p:set>
                                    <p:animEffect transition="in" filter="blinds(horizontal)">
                                      <p:cBhvr>
                                        <p:cTn id="42" dur="500"/>
                                        <p:tgtEl>
                                          <p:spTgt spid="62467">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2467">
                                            <p:txEl>
                                              <p:pRg st="13" end="13"/>
                                            </p:txEl>
                                          </p:spTgt>
                                        </p:tgtEl>
                                        <p:attrNameLst>
                                          <p:attrName>style.visibility</p:attrName>
                                        </p:attrNameLst>
                                      </p:cBhvr>
                                      <p:to>
                                        <p:strVal val="visible"/>
                                      </p:to>
                                    </p:set>
                                    <p:animEffect transition="in" filter="blinds(horizontal)">
                                      <p:cBhvr>
                                        <p:cTn id="45" dur="500"/>
                                        <p:tgtEl>
                                          <p:spTgt spid="62467">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2467">
                                            <p:txEl>
                                              <p:pRg st="14" end="14"/>
                                            </p:txEl>
                                          </p:spTgt>
                                        </p:tgtEl>
                                        <p:attrNameLst>
                                          <p:attrName>style.visibility</p:attrName>
                                        </p:attrNameLst>
                                      </p:cBhvr>
                                      <p:to>
                                        <p:strVal val="visible"/>
                                      </p:to>
                                    </p:set>
                                    <p:animEffect transition="in" filter="blinds(horizontal)">
                                      <p:cBhvr>
                                        <p:cTn id="48" dur="500"/>
                                        <p:tgtEl>
                                          <p:spTgt spid="62467">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62468"/>
                                        </p:tgtEl>
                                        <p:attrNameLst>
                                          <p:attrName>style.visibility</p:attrName>
                                        </p:attrNameLst>
                                      </p:cBhvr>
                                      <p:to>
                                        <p:strVal val="visible"/>
                                      </p:to>
                                    </p:set>
                                    <p:animEffect transition="in" filter="dissolve">
                                      <p:cBhvr>
                                        <p:cTn id="53" dur="500"/>
                                        <p:tgtEl>
                                          <p:spTgt spid="62468"/>
                                        </p:tgtEl>
                                      </p:cBhvr>
                                    </p:animEffect>
                                  </p:childTnLst>
                                </p:cTn>
                              </p:par>
                            </p:childTnLst>
                          </p:cTn>
                        </p:par>
                      </p:childTnLst>
                    </p:cTn>
                  </p:par>
                  <p:par>
                    <p:cTn id="54" fill="hold">
                      <p:stCondLst>
                        <p:cond delay="indefinite"/>
                      </p:stCondLst>
                      <p:childTnLst>
                        <p:par>
                          <p:cTn id="55" fill="hold">
                            <p:stCondLst>
                              <p:cond delay="0"/>
                            </p:stCondLst>
                            <p:childTnLst>
                              <p:par>
                                <p:cTn id="56" presetID="7" presetClass="entr" presetSubtype="2" fill="hold" grpId="0" nodeType="clickEffect">
                                  <p:stCondLst>
                                    <p:cond delay="0"/>
                                  </p:stCondLst>
                                  <p:childTnLst>
                                    <p:set>
                                      <p:cBhvr>
                                        <p:cTn id="57" dur="1" fill="hold">
                                          <p:stCondLst>
                                            <p:cond delay="0"/>
                                          </p:stCondLst>
                                        </p:cTn>
                                        <p:tgtEl>
                                          <p:spTgt spid="62469"/>
                                        </p:tgtEl>
                                        <p:attrNameLst>
                                          <p:attrName>style.visibility</p:attrName>
                                        </p:attrNameLst>
                                      </p:cBhvr>
                                      <p:to>
                                        <p:strVal val="visible"/>
                                      </p:to>
                                    </p:set>
                                    <p:anim calcmode="lin" valueType="num">
                                      <p:cBhvr additive="base">
                                        <p:cTn id="58" dur="1000" fill="hold"/>
                                        <p:tgtEl>
                                          <p:spTgt spid="62469"/>
                                        </p:tgtEl>
                                        <p:attrNameLst>
                                          <p:attrName>ppt_x</p:attrName>
                                        </p:attrNameLst>
                                      </p:cBhvr>
                                      <p:tavLst>
                                        <p:tav tm="0">
                                          <p:val>
                                            <p:strVal val="1+#ppt_w/2"/>
                                          </p:val>
                                        </p:tav>
                                        <p:tav tm="100000">
                                          <p:val>
                                            <p:strVal val="#ppt_x"/>
                                          </p:val>
                                        </p:tav>
                                      </p:tavLst>
                                    </p:anim>
                                    <p:anim calcmode="lin" valueType="num">
                                      <p:cBhvr additive="base">
                                        <p:cTn id="59" dur="1000" fill="hold"/>
                                        <p:tgtEl>
                                          <p:spTgt spid="62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utoUpdateAnimBg="0"/>
      <p:bldP spid="62469"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r>
              <a:rPr lang="zh-CN" altLang="en-US">
                <a:ea typeface="宋体" pitchFamily="2" charset="-122"/>
              </a:rPr>
              <a:t>指针和数组（续）*</a:t>
            </a:r>
          </a:p>
        </p:txBody>
      </p:sp>
      <p:sp>
        <p:nvSpPr>
          <p:cNvPr id="53253" name="Rectangle 3"/>
          <p:cNvSpPr>
            <a:spLocks noGrp="1" noChangeArrowheads="1"/>
          </p:cNvSpPr>
          <p:nvPr>
            <p:ph idx="1"/>
          </p:nvPr>
        </p:nvSpPr>
        <p:spPr>
          <a:xfrm>
            <a:off x="623392" y="1150937"/>
            <a:ext cx="6697960" cy="4556125"/>
          </a:xfrm>
        </p:spPr>
        <p:txBody>
          <a:bodyPr/>
          <a:lstStyle/>
          <a:p>
            <a:pPr marL="0" indent="0">
              <a:buNone/>
            </a:pPr>
            <a:r>
              <a:rPr lang="zh-CN" altLang="en-US" b="0" dirty="0">
                <a:ea typeface="宋体" pitchFamily="2" charset="-122"/>
              </a:rPr>
              <a:t>两种不同方式拷贝指针，注意这两种拷贝的不同之处：</a:t>
            </a:r>
          </a:p>
          <a:p>
            <a:pPr marL="850900" lvl="1" indent="-457200">
              <a:lnSpc>
                <a:spcPct val="100000"/>
              </a:lnSpc>
            </a:pPr>
            <a:r>
              <a:rPr lang="zh-CN" altLang="en-US" sz="2000" b="1" dirty="0"/>
              <a:t>通过指针赋值，如</a:t>
            </a:r>
            <a:r>
              <a:rPr lang="en-US" altLang="zh-CN" sz="2000" b="1" dirty="0"/>
              <a:t>: </a:t>
            </a:r>
            <a:r>
              <a:rPr lang="en-US" altLang="zh-CN" sz="2000" b="1" dirty="0" err="1"/>
              <a:t>px</a:t>
            </a:r>
            <a:r>
              <a:rPr lang="en-US" altLang="zh-CN" sz="2000" b="1" dirty="0"/>
              <a:t> = </a:t>
            </a:r>
            <a:r>
              <a:rPr lang="en-US" altLang="zh-CN" sz="2000" b="1" dirty="0" err="1"/>
              <a:t>py</a:t>
            </a:r>
            <a:r>
              <a:rPr lang="en-US" altLang="zh-CN" sz="2000" b="1" dirty="0"/>
              <a:t>;</a:t>
            </a:r>
            <a:r>
              <a:rPr lang="zh-CN" altLang="en-US" sz="2000" b="1" dirty="0"/>
              <a:t>两指针指向同一对象。该拷贝的最大负作用是当其中的一个指针被释放，另一个指针将成为无所指对象（指针悬挂）。</a:t>
            </a:r>
            <a:r>
              <a:rPr lang="en-US" altLang="zh-CN" sz="2000" b="1" dirty="0"/>
              <a:t>(</a:t>
            </a:r>
            <a:r>
              <a:rPr lang="en-US" altLang="zh-CN" sz="2000" b="1" dirty="0">
                <a:solidFill>
                  <a:srgbClr val="0033CC"/>
                </a:solidFill>
              </a:rPr>
              <a:t>Shallow copy-</a:t>
            </a:r>
            <a:r>
              <a:rPr lang="zh-CN" altLang="en-US" sz="2000" b="1" dirty="0">
                <a:solidFill>
                  <a:srgbClr val="0033CC"/>
                </a:solidFill>
              </a:rPr>
              <a:t>浅拷贝</a:t>
            </a:r>
            <a:r>
              <a:rPr lang="en-US" altLang="zh-CN" sz="2000" b="1" dirty="0"/>
              <a:t>)</a:t>
            </a:r>
          </a:p>
          <a:p>
            <a:pPr marL="850900" lvl="1" indent="-457200">
              <a:lnSpc>
                <a:spcPct val="100000"/>
              </a:lnSpc>
            </a:pPr>
            <a:r>
              <a:rPr lang="zh-CN" altLang="en-US" sz="2000" b="1" dirty="0"/>
              <a:t>通过</a:t>
            </a:r>
            <a:r>
              <a:rPr lang="en-US" altLang="zh-CN" sz="2000" b="1" dirty="0" err="1"/>
              <a:t>strcpy</a:t>
            </a:r>
            <a:r>
              <a:rPr lang="zh-CN" altLang="en-US" sz="2000" b="1" dirty="0"/>
              <a:t>函数，如：</a:t>
            </a:r>
            <a:r>
              <a:rPr lang="en-US" altLang="zh-CN" sz="2000" b="1" dirty="0" err="1"/>
              <a:t>strcpy</a:t>
            </a:r>
            <a:r>
              <a:rPr lang="en-US" altLang="zh-CN" sz="2000" b="1" dirty="0"/>
              <a:t>(</a:t>
            </a:r>
            <a:r>
              <a:rPr lang="en-US" altLang="zh-CN" sz="2000" b="1" dirty="0" err="1"/>
              <a:t>px</a:t>
            </a:r>
            <a:r>
              <a:rPr lang="en-US" altLang="zh-CN" sz="2000" b="1" dirty="0"/>
              <a:t>, </a:t>
            </a:r>
            <a:r>
              <a:rPr lang="en-US" altLang="zh-CN" sz="2000" b="1" dirty="0" err="1"/>
              <a:t>py</a:t>
            </a:r>
            <a:r>
              <a:rPr lang="en-US" altLang="zh-CN" sz="2000" b="1" dirty="0"/>
              <a:t>); </a:t>
            </a:r>
            <a:r>
              <a:rPr lang="zh-CN" altLang="en-US" sz="2000" b="1" dirty="0"/>
              <a:t>这种拷贝使得两个指针所指内容相同，但存放在各自的空间中。</a:t>
            </a:r>
            <a:r>
              <a:rPr lang="en-US" altLang="zh-CN" sz="2000" b="1" dirty="0"/>
              <a:t>( </a:t>
            </a:r>
            <a:r>
              <a:rPr lang="en-US" altLang="zh-CN" sz="2000" b="1" dirty="0">
                <a:solidFill>
                  <a:srgbClr val="0033CC"/>
                </a:solidFill>
              </a:rPr>
              <a:t>Deep copy-</a:t>
            </a:r>
            <a:r>
              <a:rPr lang="zh-CN" altLang="en-US" sz="2000" b="1" dirty="0">
                <a:solidFill>
                  <a:srgbClr val="0033CC"/>
                </a:solidFill>
              </a:rPr>
              <a:t>深拷贝 </a:t>
            </a:r>
            <a:r>
              <a:rPr lang="en-US" altLang="zh-CN" sz="2000" b="1" dirty="0"/>
              <a:t>)</a:t>
            </a:r>
            <a:endParaRPr lang="en-US" altLang="zh-CN" sz="2000" dirty="0"/>
          </a:p>
        </p:txBody>
      </p:sp>
      <p:sp>
        <p:nvSpPr>
          <p:cNvPr id="53250" name="页脚占位符 3"/>
          <p:cNvSpPr>
            <a:spLocks noGrp="1"/>
          </p:cNvSpPr>
          <p:nvPr>
            <p:ph type="ftr" sz="quarter" idx="11"/>
          </p:nvPr>
        </p:nvSpPr>
        <p:spPr>
          <a:noFill/>
        </p:spPr>
        <p:txBody>
          <a:bodyPr/>
          <a:lstStyle/>
          <a:p>
            <a:r>
              <a:rPr lang="en-US" altLang="zh-CN"/>
              <a:t>构造类型 – 数组和指针</a:t>
            </a:r>
          </a:p>
        </p:txBody>
      </p:sp>
      <p:sp>
        <p:nvSpPr>
          <p:cNvPr id="53251" name="灯片编号占位符 4"/>
          <p:cNvSpPr>
            <a:spLocks noGrp="1"/>
          </p:cNvSpPr>
          <p:nvPr>
            <p:ph type="sldNum" sz="quarter" idx="12"/>
          </p:nvPr>
        </p:nvSpPr>
        <p:spPr>
          <a:noFill/>
        </p:spPr>
        <p:txBody>
          <a:bodyPr/>
          <a:lstStyle/>
          <a:p>
            <a:fld id="{695D63DB-9657-4393-8D67-9DFE064195C7}" type="slidenum">
              <a:rPr lang="en-US" altLang="zh-CN" smtClean="0"/>
              <a:pPr/>
              <a:t>75</a:t>
            </a:fld>
            <a:endParaRPr lang="en-US" altLang="zh-CN"/>
          </a:p>
        </p:txBody>
      </p:sp>
      <p:sp>
        <p:nvSpPr>
          <p:cNvPr id="2" name="文本框 1">
            <a:extLst>
              <a:ext uri="{FF2B5EF4-FFF2-40B4-BE49-F238E27FC236}">
                <a16:creationId xmlns:a16="http://schemas.microsoft.com/office/drawing/2014/main" id="{965912F5-6893-4BD3-ADAE-91C24F16A154}"/>
              </a:ext>
            </a:extLst>
          </p:cNvPr>
          <p:cNvSpPr txBox="1"/>
          <p:nvPr/>
        </p:nvSpPr>
        <p:spPr>
          <a:xfrm>
            <a:off x="7546301" y="1150937"/>
            <a:ext cx="4427984" cy="3293209"/>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en-US" sz="1800" dirty="0">
                <a:latin typeface="仿宋" panose="02010609060101010101" pitchFamily="49" charset="-122"/>
                <a:ea typeface="仿宋" panose="02010609060101010101" pitchFamily="49" charset="-122"/>
              </a:rPr>
              <a:t>下面调用会发生什么？</a:t>
            </a:r>
            <a:endParaRPr lang="en-US" altLang="zh-CN" sz="1800" dirty="0">
              <a:latin typeface="仿宋" panose="02010609060101010101" pitchFamily="49" charset="-122"/>
              <a:ea typeface="仿宋" panose="02010609060101010101" pitchFamily="49" charset="-122"/>
            </a:endParaRPr>
          </a:p>
          <a:p>
            <a:pPr>
              <a:lnSpc>
                <a:spcPts val="1900"/>
              </a:lnSpc>
            </a:pPr>
            <a:r>
              <a:rPr lang="en-US" altLang="zh-CN" sz="1800" b="0" dirty="0" err="1">
                <a:latin typeface="仿宋" panose="02010609060101010101" pitchFamily="49" charset="-122"/>
                <a:ea typeface="仿宋" panose="02010609060101010101" pitchFamily="49" charset="-122"/>
              </a:rPr>
              <a:t>int</a:t>
            </a:r>
            <a:r>
              <a:rPr lang="en-US" altLang="zh-CN" sz="1800" b="0" dirty="0">
                <a:latin typeface="仿宋" panose="02010609060101010101" pitchFamily="49" charset="-122"/>
                <a:ea typeface="仿宋" panose="02010609060101010101" pitchFamily="49" charset="-122"/>
              </a:rPr>
              <a:t> main()</a:t>
            </a:r>
          </a:p>
          <a:p>
            <a:pPr>
              <a:lnSpc>
                <a:spcPts val="1900"/>
              </a:lnSpc>
            </a:pPr>
            <a:r>
              <a:rPr lang="en-US" altLang="zh-CN" sz="1800" b="0" dirty="0">
                <a:latin typeface="仿宋" panose="02010609060101010101" pitchFamily="49" charset="-122"/>
                <a:ea typeface="仿宋" panose="02010609060101010101" pitchFamily="49" charset="-122"/>
              </a:rPr>
              <a:t>{ char *p;</a:t>
            </a:r>
          </a:p>
          <a:p>
            <a:pPr>
              <a:lnSpc>
                <a:spcPts val="1900"/>
              </a:lnSpc>
            </a:pPr>
            <a:r>
              <a:rPr lang="en-US" altLang="zh-CN" sz="1800" b="0" dirty="0">
                <a:latin typeface="仿宋" panose="02010609060101010101" pitchFamily="49" charset="-122"/>
                <a:ea typeface="仿宋" panose="02010609060101010101" pitchFamily="49" charset="-122"/>
              </a:rPr>
              <a:t>  …</a:t>
            </a:r>
          </a:p>
          <a:p>
            <a:pPr>
              <a:lnSpc>
                <a:spcPts val="1900"/>
              </a:lnSpc>
            </a:pPr>
            <a:r>
              <a:rPr lang="en-US" altLang="zh-CN" sz="1800" b="0" dirty="0">
                <a:latin typeface="仿宋" panose="02010609060101010101" pitchFamily="49" charset="-122"/>
                <a:ea typeface="仿宋" panose="02010609060101010101" pitchFamily="49" charset="-122"/>
              </a:rPr>
              <a:t>  </a:t>
            </a:r>
            <a:r>
              <a:rPr lang="en-US" altLang="zh-CN" sz="1800" b="0" dirty="0">
                <a:solidFill>
                  <a:srgbClr val="0033CC"/>
                </a:solidFill>
                <a:latin typeface="仿宋" panose="02010609060101010101" pitchFamily="49" charset="-122"/>
                <a:ea typeface="仿宋" panose="02010609060101010101" pitchFamily="49" charset="-122"/>
              </a:rPr>
              <a:t>p = fun();</a:t>
            </a:r>
          </a:p>
          <a:p>
            <a:pPr>
              <a:lnSpc>
                <a:spcPts val="1900"/>
              </a:lnSpc>
            </a:pPr>
            <a:r>
              <a:rPr lang="en-US" altLang="zh-CN" sz="1800" b="0" dirty="0">
                <a:latin typeface="仿宋" panose="02010609060101010101" pitchFamily="49" charset="-122"/>
                <a:ea typeface="仿宋" panose="02010609060101010101" pitchFamily="49" charset="-122"/>
              </a:rPr>
              <a:t>  …</a:t>
            </a:r>
          </a:p>
          <a:p>
            <a:pPr>
              <a:lnSpc>
                <a:spcPts val="1900"/>
              </a:lnSpc>
            </a:pPr>
            <a:r>
              <a:rPr lang="en-US" altLang="zh-CN" sz="1800" b="0" dirty="0">
                <a:latin typeface="仿宋" panose="02010609060101010101" pitchFamily="49" charset="-122"/>
                <a:ea typeface="仿宋" panose="02010609060101010101" pitchFamily="49" charset="-122"/>
              </a:rPr>
              <a:t>}</a:t>
            </a:r>
          </a:p>
          <a:p>
            <a:pPr>
              <a:lnSpc>
                <a:spcPts val="1900"/>
              </a:lnSpc>
            </a:pPr>
            <a:r>
              <a:rPr lang="en-US" altLang="zh-CN" sz="1800" b="0" dirty="0">
                <a:latin typeface="仿宋" panose="02010609060101010101" pitchFamily="49" charset="-122"/>
                <a:ea typeface="仿宋" panose="02010609060101010101" pitchFamily="49" charset="-122"/>
              </a:rPr>
              <a:t>char *fun()</a:t>
            </a:r>
          </a:p>
          <a:p>
            <a:pPr>
              <a:lnSpc>
                <a:spcPts val="1900"/>
              </a:lnSpc>
            </a:pPr>
            <a:r>
              <a:rPr lang="en-US" altLang="zh-CN" sz="1800" b="0" dirty="0">
                <a:latin typeface="仿宋" panose="02010609060101010101" pitchFamily="49" charset="-122"/>
                <a:ea typeface="仿宋" panose="02010609060101010101" pitchFamily="49" charset="-122"/>
              </a:rPr>
              <a:t>{ char *p, </a:t>
            </a:r>
            <a:r>
              <a:rPr lang="en-US" altLang="zh-CN" sz="1800" b="0" dirty="0" err="1">
                <a:solidFill>
                  <a:srgbClr val="0033CC"/>
                </a:solidFill>
                <a:latin typeface="仿宋" panose="02010609060101010101" pitchFamily="49" charset="-122"/>
                <a:ea typeface="仿宋" panose="02010609060101010101" pitchFamily="49" charset="-122"/>
              </a:rPr>
              <a:t>str</a:t>
            </a:r>
            <a:r>
              <a:rPr lang="en-US" altLang="zh-CN" sz="1800" b="0" dirty="0">
                <a:solidFill>
                  <a:srgbClr val="0033CC"/>
                </a:solidFill>
                <a:latin typeface="仿宋" panose="02010609060101010101" pitchFamily="49" charset="-122"/>
                <a:ea typeface="仿宋" panose="02010609060101010101" pitchFamily="49" charset="-122"/>
              </a:rPr>
              <a:t>[20]=“Hello World”;</a:t>
            </a:r>
          </a:p>
          <a:p>
            <a:pPr>
              <a:lnSpc>
                <a:spcPts val="1900"/>
              </a:lnSpc>
            </a:pPr>
            <a:r>
              <a:rPr lang="en-US" altLang="zh-CN" sz="1800" b="0" dirty="0">
                <a:latin typeface="仿宋" panose="02010609060101010101" pitchFamily="49" charset="-122"/>
                <a:ea typeface="仿宋" panose="02010609060101010101" pitchFamily="49" charset="-122"/>
              </a:rPr>
              <a:t>  …</a:t>
            </a:r>
          </a:p>
          <a:p>
            <a:pPr>
              <a:lnSpc>
                <a:spcPts val="1900"/>
              </a:lnSpc>
            </a:pPr>
            <a:r>
              <a:rPr lang="en-US" altLang="zh-CN" sz="1800" b="0" dirty="0">
                <a:latin typeface="仿宋" panose="02010609060101010101" pitchFamily="49" charset="-122"/>
                <a:ea typeface="仿宋" panose="02010609060101010101" pitchFamily="49" charset="-122"/>
              </a:rPr>
              <a:t>  </a:t>
            </a:r>
            <a:r>
              <a:rPr lang="en-US" altLang="zh-CN" sz="1800" b="0" dirty="0">
                <a:solidFill>
                  <a:srgbClr val="0033CC"/>
                </a:solidFill>
                <a:latin typeface="仿宋" panose="02010609060101010101" pitchFamily="49" charset="-122"/>
                <a:ea typeface="仿宋" panose="02010609060101010101" pitchFamily="49" charset="-122"/>
              </a:rPr>
              <a:t>p = </a:t>
            </a:r>
            <a:r>
              <a:rPr lang="en-US" altLang="zh-CN" sz="1800" b="0" dirty="0" err="1">
                <a:solidFill>
                  <a:srgbClr val="0033CC"/>
                </a:solidFill>
                <a:latin typeface="仿宋" panose="02010609060101010101" pitchFamily="49" charset="-122"/>
                <a:ea typeface="仿宋" panose="02010609060101010101" pitchFamily="49" charset="-122"/>
              </a:rPr>
              <a:t>str</a:t>
            </a:r>
            <a:r>
              <a:rPr lang="en-US" altLang="zh-CN" sz="1800" b="0" dirty="0">
                <a:solidFill>
                  <a:srgbClr val="0033CC"/>
                </a:solidFill>
                <a:latin typeface="仿宋" panose="02010609060101010101" pitchFamily="49" charset="-122"/>
                <a:ea typeface="仿宋" panose="02010609060101010101" pitchFamily="49" charset="-122"/>
              </a:rPr>
              <a:t>;</a:t>
            </a:r>
          </a:p>
          <a:p>
            <a:pPr>
              <a:lnSpc>
                <a:spcPts val="1900"/>
              </a:lnSpc>
            </a:pPr>
            <a:r>
              <a:rPr lang="en-US" altLang="zh-CN" sz="1800" b="0" dirty="0">
                <a:solidFill>
                  <a:srgbClr val="0033CC"/>
                </a:solidFill>
                <a:latin typeface="仿宋" panose="02010609060101010101" pitchFamily="49" charset="-122"/>
                <a:ea typeface="仿宋" panose="02010609060101010101" pitchFamily="49" charset="-122"/>
              </a:rPr>
              <a:t>  return p;</a:t>
            </a:r>
          </a:p>
          <a:p>
            <a:pPr>
              <a:lnSpc>
                <a:spcPts val="1900"/>
              </a:lnSpc>
            </a:pPr>
            <a:r>
              <a:rPr lang="en-US" altLang="zh-CN" sz="1800" b="0" dirty="0">
                <a:latin typeface="仿宋" panose="02010609060101010101" pitchFamily="49" charset="-122"/>
                <a:ea typeface="仿宋" panose="02010609060101010101" pitchFamily="49" charset="-122"/>
              </a:rPr>
              <a:t>}</a:t>
            </a:r>
          </a:p>
        </p:txBody>
      </p:sp>
      <p:sp>
        <p:nvSpPr>
          <p:cNvPr id="7" name="文本框 6">
            <a:extLst>
              <a:ext uri="{FF2B5EF4-FFF2-40B4-BE49-F238E27FC236}">
                <a16:creationId xmlns:a16="http://schemas.microsoft.com/office/drawing/2014/main" id="{32ABE66C-AC97-4E17-9882-C0FB8F9D6F61}"/>
              </a:ext>
            </a:extLst>
          </p:cNvPr>
          <p:cNvSpPr txBox="1"/>
          <p:nvPr/>
        </p:nvSpPr>
        <p:spPr>
          <a:xfrm>
            <a:off x="9408368" y="4558646"/>
            <a:ext cx="1358064" cy="400110"/>
          </a:xfrm>
          <a:prstGeom prst="rect">
            <a:avLst/>
          </a:prstGeom>
          <a:noFill/>
        </p:spPr>
        <p:txBody>
          <a:bodyPr wrap="none" rtlCol="0">
            <a:spAutoFit/>
          </a:bodyPr>
          <a:lstStyle/>
          <a:p>
            <a:r>
              <a:rPr lang="en-US" altLang="zh-CN" b="0" dirty="0"/>
              <a:t>//</a:t>
            </a:r>
            <a:r>
              <a:rPr lang="zh-CN" altLang="en-US" dirty="0">
                <a:solidFill>
                  <a:srgbClr val="C00000"/>
                </a:solidFill>
              </a:rPr>
              <a:t>指针悬挂</a:t>
            </a:r>
          </a:p>
        </p:txBody>
      </p:sp>
    </p:spTree>
    <p:extLst>
      <p:ext uri="{BB962C8B-B14F-4D97-AF65-F5344CB8AC3E}">
        <p14:creationId xmlns:p14="http://schemas.microsoft.com/office/powerpoint/2010/main" val="112126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ea typeface="宋体" pitchFamily="2" charset="-122"/>
              </a:rPr>
              <a:t>指针和数组（续）*</a:t>
            </a:r>
          </a:p>
        </p:txBody>
      </p:sp>
      <p:sp>
        <p:nvSpPr>
          <p:cNvPr id="54275" name="内容占位符 2"/>
          <p:cNvSpPr>
            <a:spLocks noGrp="1"/>
          </p:cNvSpPr>
          <p:nvPr>
            <p:ph idx="1"/>
          </p:nvPr>
        </p:nvSpPr>
        <p:spPr/>
        <p:txBody>
          <a:bodyPr/>
          <a:lstStyle/>
          <a:p>
            <a:r>
              <a:rPr lang="zh-CN" altLang="en-US" b="0" dirty="0">
                <a:ea typeface="宋体" pitchFamily="2" charset="-122"/>
              </a:rPr>
              <a:t>数组就是一个（常量）指针，数组的名就是指向数据第一个元素的指针。</a:t>
            </a:r>
            <a:endParaRPr lang="en-US" altLang="zh-CN" b="0" dirty="0">
              <a:ea typeface="宋体" pitchFamily="2" charset="-122"/>
            </a:endParaRPr>
          </a:p>
          <a:p>
            <a:r>
              <a:rPr lang="zh-CN" altLang="en-US" b="0" dirty="0">
                <a:ea typeface="宋体" pitchFamily="2" charset="-122"/>
              </a:rPr>
              <a:t>数组可以按指针方式使用，如：</a:t>
            </a:r>
            <a:endParaRPr lang="en-US" altLang="zh-CN" b="0" dirty="0">
              <a:ea typeface="宋体" pitchFamily="2" charset="-122"/>
            </a:endParaRPr>
          </a:p>
          <a:p>
            <a:pPr lvl="1">
              <a:buFont typeface="Wingdings" pitchFamily="2" charset="2"/>
              <a:buNone/>
            </a:pPr>
            <a:r>
              <a:rPr lang="en-US" altLang="zh-CN" dirty="0" err="1">
                <a:ea typeface="宋体" pitchFamily="2" charset="-122"/>
              </a:rPr>
              <a:t>int</a:t>
            </a:r>
            <a:r>
              <a:rPr lang="en-US" altLang="zh-CN" dirty="0">
                <a:ea typeface="宋体" pitchFamily="2" charset="-122"/>
              </a:rPr>
              <a:t> a[10],*p; </a:t>
            </a:r>
          </a:p>
          <a:p>
            <a:pPr lvl="1">
              <a:buFont typeface="Wingdings" pitchFamily="2" charset="2"/>
              <a:buNone/>
            </a:pPr>
            <a:r>
              <a:rPr lang="en-US" altLang="zh-CN" dirty="0">
                <a:ea typeface="宋体" pitchFamily="2" charset="-122"/>
              </a:rPr>
              <a:t>for(</a:t>
            </a:r>
            <a:r>
              <a:rPr lang="en-US" altLang="zh-CN" dirty="0" err="1">
                <a:ea typeface="宋体" pitchFamily="2" charset="-122"/>
              </a:rPr>
              <a:t>i</a:t>
            </a:r>
            <a:r>
              <a:rPr lang="en-US" altLang="zh-CN" dirty="0">
                <a:ea typeface="宋体" pitchFamily="2" charset="-122"/>
              </a:rPr>
              <a:t>=0; </a:t>
            </a:r>
            <a:r>
              <a:rPr lang="en-US" altLang="zh-CN" dirty="0" err="1">
                <a:ea typeface="宋体" pitchFamily="2" charset="-122"/>
              </a:rPr>
              <a:t>i</a:t>
            </a:r>
            <a:r>
              <a:rPr lang="en-US" altLang="zh-CN" dirty="0">
                <a:ea typeface="宋体" pitchFamily="2" charset="-122"/>
              </a:rPr>
              <a:t>&lt;n; </a:t>
            </a:r>
            <a:r>
              <a:rPr lang="en-US" altLang="zh-CN" dirty="0" err="1">
                <a:ea typeface="宋体" pitchFamily="2" charset="-122"/>
              </a:rPr>
              <a:t>i</a:t>
            </a:r>
            <a:r>
              <a:rPr lang="en-US" altLang="zh-CN" dirty="0">
                <a:ea typeface="宋体" pitchFamily="2" charset="-122"/>
              </a:rPr>
              <a:t>++) …*(</a:t>
            </a:r>
            <a:r>
              <a:rPr lang="en-US" altLang="zh-CN" dirty="0" err="1">
                <a:ea typeface="宋体" pitchFamily="2" charset="-122"/>
              </a:rPr>
              <a:t>a+i</a:t>
            </a:r>
            <a:r>
              <a:rPr lang="en-US" altLang="zh-CN" dirty="0">
                <a:ea typeface="宋体" pitchFamily="2" charset="-122"/>
              </a:rPr>
              <a:t>)…;</a:t>
            </a:r>
          </a:p>
          <a:p>
            <a:r>
              <a:rPr lang="zh-CN" altLang="en-US" b="0" dirty="0">
                <a:ea typeface="宋体" pitchFamily="2" charset="-122"/>
              </a:rPr>
              <a:t>指针亦可按数组形式访问，如：</a:t>
            </a:r>
            <a:endParaRPr lang="en-US" altLang="zh-CN" b="0" dirty="0">
              <a:ea typeface="宋体" pitchFamily="2" charset="-122"/>
            </a:endParaRPr>
          </a:p>
          <a:p>
            <a:pPr lvl="1">
              <a:buFont typeface="Wingdings" pitchFamily="2" charset="2"/>
              <a:buNone/>
            </a:pPr>
            <a:r>
              <a:rPr lang="en-US" altLang="zh-CN" dirty="0">
                <a:ea typeface="宋体" pitchFamily="2" charset="-122"/>
              </a:rPr>
              <a:t>void fun(</a:t>
            </a:r>
            <a:r>
              <a:rPr lang="en-US" altLang="zh-CN" dirty="0" err="1">
                <a:ea typeface="宋体" pitchFamily="2" charset="-122"/>
              </a:rPr>
              <a:t>int</a:t>
            </a:r>
            <a:r>
              <a:rPr lang="en-US" altLang="zh-CN" dirty="0">
                <a:ea typeface="宋体" pitchFamily="2" charset="-122"/>
              </a:rPr>
              <a:t> p[]){ </a:t>
            </a:r>
          </a:p>
          <a:p>
            <a:pPr lvl="1">
              <a:buFont typeface="Wingdings" pitchFamily="2" charset="2"/>
              <a:buNone/>
            </a:pPr>
            <a:r>
              <a:rPr lang="en-US" altLang="zh-CN" dirty="0">
                <a:ea typeface="宋体" pitchFamily="2" charset="-122"/>
              </a:rPr>
              <a:t>	…p[</a:t>
            </a:r>
            <a:r>
              <a:rPr lang="en-US" altLang="zh-CN" dirty="0" err="1">
                <a:ea typeface="宋体" pitchFamily="2" charset="-122"/>
              </a:rPr>
              <a:t>i</a:t>
            </a:r>
            <a:r>
              <a:rPr lang="en-US" altLang="zh-CN" dirty="0">
                <a:ea typeface="宋体" pitchFamily="2" charset="-122"/>
              </a:rPr>
              <a:t>]…</a:t>
            </a:r>
          </a:p>
        </p:txBody>
      </p:sp>
      <p:sp>
        <p:nvSpPr>
          <p:cNvPr id="54276" name="页脚占位符 3"/>
          <p:cNvSpPr>
            <a:spLocks noGrp="1"/>
          </p:cNvSpPr>
          <p:nvPr>
            <p:ph type="ftr" sz="quarter" idx="11"/>
          </p:nvPr>
        </p:nvSpPr>
        <p:spPr>
          <a:noFill/>
        </p:spPr>
        <p:txBody>
          <a:bodyPr/>
          <a:lstStyle/>
          <a:p>
            <a:r>
              <a:rPr lang="en-US" altLang="zh-CN"/>
              <a:t>构造类型 – 数组和指针</a:t>
            </a:r>
          </a:p>
        </p:txBody>
      </p:sp>
      <p:sp>
        <p:nvSpPr>
          <p:cNvPr id="54277" name="灯片编号占位符 4"/>
          <p:cNvSpPr>
            <a:spLocks noGrp="1"/>
          </p:cNvSpPr>
          <p:nvPr>
            <p:ph type="sldNum" sz="quarter" idx="12"/>
          </p:nvPr>
        </p:nvSpPr>
        <p:spPr>
          <a:noFill/>
        </p:spPr>
        <p:txBody>
          <a:bodyPr/>
          <a:lstStyle/>
          <a:p>
            <a:fld id="{45BC2EBB-ADE1-4EDE-95FD-899A77D18BEE}" type="slidenum">
              <a:rPr lang="en-US" altLang="zh-CN" smtClean="0"/>
              <a:pPr/>
              <a:t>76</a:t>
            </a:fld>
            <a:endParaRPr lang="en-US" altLang="zh-CN"/>
          </a:p>
        </p:txBody>
      </p:sp>
      <p:sp>
        <p:nvSpPr>
          <p:cNvPr id="2" name="矩形 1">
            <a:extLst>
              <a:ext uri="{FF2B5EF4-FFF2-40B4-BE49-F238E27FC236}">
                <a16:creationId xmlns:a16="http://schemas.microsoft.com/office/drawing/2014/main" id="{29CBE9A5-263A-43AE-827F-4A3735452146}"/>
              </a:ext>
            </a:extLst>
          </p:cNvPr>
          <p:cNvSpPr/>
          <p:nvPr/>
        </p:nvSpPr>
        <p:spPr>
          <a:xfrm>
            <a:off x="838200" y="5445224"/>
            <a:ext cx="8642176" cy="369332"/>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zh-CN" altLang="en-US" dirty="0">
                <a:latin typeface="微软雅黑" panose="020B0503020204020204" pitchFamily="34" charset="-122"/>
                <a:ea typeface="微软雅黑" panose="020B0503020204020204" pitchFamily="34" charset="-122"/>
              </a:rPr>
              <a:t>忠告：对于初学者来说，将指针用数组形式访问不仅可读性好，且不容易出错！</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指针数组</a:t>
            </a:r>
            <a:endParaRPr lang="zh-CN" altLang="en-US" dirty="0"/>
          </a:p>
        </p:txBody>
      </p:sp>
      <p:sp>
        <p:nvSpPr>
          <p:cNvPr id="3" name="内容占位符 2"/>
          <p:cNvSpPr>
            <a:spLocks noGrp="1"/>
          </p:cNvSpPr>
          <p:nvPr>
            <p:ph idx="1"/>
          </p:nvPr>
        </p:nvSpPr>
        <p:spPr>
          <a:xfrm>
            <a:off x="886892" y="1412776"/>
            <a:ext cx="10321676" cy="4556125"/>
          </a:xfrm>
        </p:spPr>
        <p:txBody>
          <a:bodyPr>
            <a:normAutofit/>
          </a:bodyPr>
          <a:lstStyle/>
          <a:p>
            <a:r>
              <a:rPr lang="zh-CN" altLang="en-US" b="0" dirty="0"/>
              <a:t>单个字符串（人名、单词、文件名、文件中一行）我们知道可以用一个字符数组来保存，如：</a:t>
            </a:r>
            <a:endParaRPr lang="en-US" altLang="zh-CN" b="0" dirty="0"/>
          </a:p>
          <a:p>
            <a:pPr lvl="1">
              <a:buNone/>
            </a:pPr>
            <a:r>
              <a:rPr lang="en-US" altLang="zh-CN" dirty="0"/>
              <a:t>char word[32]= </a:t>
            </a:r>
            <a:r>
              <a:rPr lang="zh-CN" altLang="en-US" dirty="0"/>
              <a:t>“</a:t>
            </a:r>
            <a:r>
              <a:rPr lang="en-US" altLang="zh-CN" dirty="0"/>
              <a:t>Wednesday</a:t>
            </a:r>
            <a:r>
              <a:rPr lang="zh-CN" altLang="en-US" dirty="0"/>
              <a:t>”</a:t>
            </a:r>
            <a:endParaRPr lang="en-US" altLang="zh-CN" b="0" dirty="0"/>
          </a:p>
          <a:p>
            <a:r>
              <a:rPr lang="zh-CN" altLang="en-US" b="0" dirty="0"/>
              <a:t>若要同时保存多个相关字符串（通讯录中的人名单、英文字典中单词表、文件中的多行</a:t>
            </a:r>
            <a:r>
              <a:rPr lang="en-US" altLang="zh-CN" b="0" dirty="0"/>
              <a:t>…)</a:t>
            </a:r>
            <a:r>
              <a:rPr lang="zh-CN" altLang="en-US" b="0" dirty="0"/>
              <a:t>？</a:t>
            </a:r>
            <a:endParaRPr lang="en-US" altLang="zh-CN" b="0" dirty="0"/>
          </a:p>
          <a:p>
            <a:pPr lvl="1">
              <a:buNone/>
            </a:pPr>
            <a:r>
              <a:rPr lang="zh-CN" altLang="en-US" b="0" dirty="0"/>
              <a:t>如何同时保存如下相关数据：</a:t>
            </a:r>
            <a:endParaRPr lang="en-US" altLang="zh-CN" b="0" dirty="0"/>
          </a:p>
          <a:p>
            <a:pPr lvl="1">
              <a:buNone/>
            </a:pPr>
            <a:r>
              <a:rPr lang="en-US" altLang="zh-CN" sz="1600" dirty="0">
                <a:ea typeface="宋体" pitchFamily="2" charset="-122"/>
              </a:rPr>
              <a:t>Sunday, Monday, Tuesday, </a:t>
            </a:r>
            <a:r>
              <a:rPr lang="en-US" altLang="zh-CN" sz="1600" dirty="0" err="1">
                <a:ea typeface="宋体" pitchFamily="2" charset="-122"/>
              </a:rPr>
              <a:t>Wednesday,Thursday</a:t>
            </a:r>
            <a:r>
              <a:rPr lang="en-US" altLang="zh-CN" sz="1600" dirty="0">
                <a:ea typeface="宋体" pitchFamily="2" charset="-122"/>
              </a:rPr>
              <a:t>, </a:t>
            </a:r>
            <a:r>
              <a:rPr lang="en-US" altLang="zh-CN" sz="1600" dirty="0" err="1">
                <a:ea typeface="宋体" pitchFamily="2" charset="-122"/>
              </a:rPr>
              <a:t>Friday,Saturday</a:t>
            </a:r>
            <a:endParaRPr lang="en-US" altLang="zh-CN" sz="1600" dirty="0">
              <a:ea typeface="宋体" pitchFamily="2" charset="-122"/>
            </a:endParaRPr>
          </a:p>
          <a:p>
            <a:pPr lvl="1">
              <a:buNone/>
            </a:pPr>
            <a:r>
              <a:rPr lang="zh-CN" altLang="en-US" b="0" dirty="0"/>
              <a:t>方法：</a:t>
            </a:r>
            <a:endParaRPr lang="en-US" altLang="zh-CN" b="0" dirty="0"/>
          </a:p>
          <a:p>
            <a:pPr lvl="2"/>
            <a:r>
              <a:rPr lang="en-US" altLang="zh-CN" dirty="0"/>
              <a:t> </a:t>
            </a:r>
            <a:r>
              <a:rPr lang="zh-CN" altLang="en-US" dirty="0"/>
              <a:t>二维字符数组，如</a:t>
            </a:r>
            <a:r>
              <a:rPr lang="en-US" altLang="zh-CN" dirty="0"/>
              <a:t>:</a:t>
            </a:r>
            <a:r>
              <a:rPr lang="zh-CN" altLang="en-US" dirty="0"/>
              <a:t> </a:t>
            </a:r>
            <a:r>
              <a:rPr lang="en-US" altLang="zh-CN" dirty="0"/>
              <a:t>char days[7][10];</a:t>
            </a:r>
          </a:p>
          <a:p>
            <a:pPr lvl="2"/>
            <a:r>
              <a:rPr lang="en-US" altLang="zh-CN" b="0" dirty="0"/>
              <a:t> </a:t>
            </a:r>
            <a:r>
              <a:rPr lang="zh-CN" altLang="en-US" dirty="0"/>
              <a:t>指针数组，如：</a:t>
            </a:r>
            <a:r>
              <a:rPr lang="en-US" altLang="zh-CN" dirty="0"/>
              <a:t>char *days[7]; </a:t>
            </a:r>
            <a:endParaRPr lang="zh-CN" altLang="en-US" b="0" dirty="0"/>
          </a:p>
        </p:txBody>
      </p:sp>
      <p:sp>
        <p:nvSpPr>
          <p:cNvPr id="4" name="页脚占位符 3"/>
          <p:cNvSpPr>
            <a:spLocks noGrp="1"/>
          </p:cNvSpPr>
          <p:nvPr>
            <p:ph type="ftr" sz="quarter" idx="11"/>
          </p:nvPr>
        </p:nvSpPr>
        <p:spPr/>
        <p:txBody>
          <a:bodyPr/>
          <a:lstStyle/>
          <a:p>
            <a:pPr>
              <a:defRPr/>
            </a:pPr>
            <a:r>
              <a:rPr lang="en-US" altLang="zh-CN"/>
              <a:t>构造类型 – 数组和指针</a:t>
            </a:r>
          </a:p>
        </p:txBody>
      </p:sp>
      <p:sp>
        <p:nvSpPr>
          <p:cNvPr id="5" name="灯片编号占位符 4"/>
          <p:cNvSpPr>
            <a:spLocks noGrp="1"/>
          </p:cNvSpPr>
          <p:nvPr>
            <p:ph type="sldNum" sz="quarter" idx="12"/>
          </p:nvPr>
        </p:nvSpPr>
        <p:spPr/>
        <p:txBody>
          <a:bodyPr/>
          <a:lstStyle/>
          <a:p>
            <a:pPr>
              <a:defRPr/>
            </a:pPr>
            <a:fld id="{CB7AD273-DB7E-40AE-9A92-188A2F35C0FE}" type="slidenum">
              <a:rPr lang="en-US" altLang="zh-CN" smtClean="0"/>
              <a:pPr>
                <a:defRPr/>
              </a:pPr>
              <a:t>77</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r>
              <a:rPr lang="zh-CN" altLang="en-US" dirty="0">
                <a:ea typeface="宋体" pitchFamily="2" charset="-122"/>
              </a:rPr>
              <a:t>指针数组</a:t>
            </a:r>
          </a:p>
        </p:txBody>
      </p:sp>
      <p:sp>
        <p:nvSpPr>
          <p:cNvPr id="64515" name="Rectangle 3"/>
          <p:cNvSpPr>
            <a:spLocks noGrp="1" noChangeArrowheads="1"/>
          </p:cNvSpPr>
          <p:nvPr>
            <p:ph idx="1"/>
          </p:nvPr>
        </p:nvSpPr>
        <p:spPr>
          <a:xfrm>
            <a:off x="544284" y="1168141"/>
            <a:ext cx="10952315" cy="4351338"/>
          </a:xfrm>
        </p:spPr>
        <p:txBody>
          <a:bodyPr/>
          <a:lstStyle/>
          <a:p>
            <a:r>
              <a:rPr lang="zh-CN" altLang="en-US" dirty="0">
                <a:latin typeface="微软雅黑" panose="020B0503020204020204" pitchFamily="34" charset="-122"/>
                <a:ea typeface="微软雅黑" panose="020B0503020204020204" pitchFamily="34" charset="-122"/>
              </a:rPr>
              <a:t>指针数组就是由指针组成的数组，即该数组的每一个元素都是指向某一类型对象的指针。</a:t>
            </a:r>
          </a:p>
          <a:p>
            <a:pPr lvl="1">
              <a:buFont typeface="Wingdings" pitchFamily="2" charset="2"/>
              <a:buNone/>
            </a:pPr>
            <a:r>
              <a:rPr lang="zh-CN" altLang="en-US" sz="2000" dirty="0">
                <a:ea typeface="宋体" pitchFamily="2" charset="-122"/>
              </a:rPr>
              <a:t>如</a:t>
            </a:r>
            <a:r>
              <a:rPr lang="en-US" altLang="zh-CN" sz="2000" dirty="0">
                <a:ea typeface="宋体" pitchFamily="2" charset="-122"/>
              </a:rPr>
              <a:t>:</a:t>
            </a:r>
          </a:p>
          <a:p>
            <a:pPr lvl="1">
              <a:buFont typeface="Wingdings" pitchFamily="2" charset="2"/>
              <a:buNone/>
            </a:pPr>
            <a:r>
              <a:rPr lang="en-US" altLang="zh-CN" sz="2000" dirty="0">
                <a:ea typeface="宋体" pitchFamily="2" charset="-122"/>
              </a:rPr>
              <a:t>char *</a:t>
            </a:r>
            <a:r>
              <a:rPr lang="en-US" altLang="zh-CN" sz="2000" dirty="0" err="1">
                <a:ea typeface="宋体" pitchFamily="2" charset="-122"/>
              </a:rPr>
              <a:t>lineptr</a:t>
            </a:r>
            <a:r>
              <a:rPr lang="en-US" altLang="zh-CN" sz="2000" dirty="0">
                <a:ea typeface="宋体" pitchFamily="2" charset="-122"/>
              </a:rPr>
              <a:t>[100]; 		//</a:t>
            </a:r>
            <a:r>
              <a:rPr lang="zh-CN" altLang="en-US" sz="2000" dirty="0">
                <a:ea typeface="宋体" pitchFamily="2" charset="-122"/>
              </a:rPr>
              <a:t>由字符指针构成的数组</a:t>
            </a:r>
          </a:p>
          <a:p>
            <a:pPr lvl="1">
              <a:buFont typeface="Wingdings" pitchFamily="2" charset="2"/>
              <a:buNone/>
            </a:pPr>
            <a:r>
              <a:rPr lang="en-US" altLang="zh-CN" sz="2000" dirty="0">
                <a:ea typeface="宋体" pitchFamily="2" charset="-122"/>
              </a:rPr>
              <a:t>int  *</a:t>
            </a:r>
            <a:r>
              <a:rPr lang="en-US" altLang="zh-CN" sz="2000" dirty="0" err="1">
                <a:ea typeface="宋体" pitchFamily="2" charset="-122"/>
              </a:rPr>
              <a:t>iptr</a:t>
            </a:r>
            <a:r>
              <a:rPr lang="en-US" altLang="zh-CN" sz="2000" dirty="0">
                <a:ea typeface="宋体" pitchFamily="2" charset="-122"/>
              </a:rPr>
              <a:t>[50];		//</a:t>
            </a:r>
            <a:r>
              <a:rPr lang="zh-CN" altLang="en-US" sz="2000" dirty="0">
                <a:ea typeface="宋体" pitchFamily="2" charset="-122"/>
              </a:rPr>
              <a:t>由整型指针构成的数组</a:t>
            </a:r>
          </a:p>
        </p:txBody>
      </p:sp>
      <p:sp>
        <p:nvSpPr>
          <p:cNvPr id="55298" name="页脚占位符 3"/>
          <p:cNvSpPr>
            <a:spLocks noGrp="1"/>
          </p:cNvSpPr>
          <p:nvPr>
            <p:ph type="ftr" sz="quarter" idx="11"/>
          </p:nvPr>
        </p:nvSpPr>
        <p:spPr>
          <a:noFill/>
        </p:spPr>
        <p:txBody>
          <a:bodyPr/>
          <a:lstStyle/>
          <a:p>
            <a:r>
              <a:rPr lang="en-US" altLang="zh-CN"/>
              <a:t>构造类型 – 数组和指针</a:t>
            </a:r>
          </a:p>
        </p:txBody>
      </p:sp>
      <p:sp>
        <p:nvSpPr>
          <p:cNvPr id="55299" name="灯片编号占位符 4"/>
          <p:cNvSpPr>
            <a:spLocks noGrp="1"/>
          </p:cNvSpPr>
          <p:nvPr>
            <p:ph type="sldNum" sz="quarter" idx="12"/>
          </p:nvPr>
        </p:nvSpPr>
        <p:spPr>
          <a:noFill/>
        </p:spPr>
        <p:txBody>
          <a:bodyPr/>
          <a:lstStyle/>
          <a:p>
            <a:fld id="{01A02545-F2C3-45B1-A285-AD6A1C4E3BB5}" type="slidenum">
              <a:rPr lang="en-US" altLang="zh-CN" smtClean="0"/>
              <a:pPr/>
              <a:t>78</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7" dur="500"/>
                                        <p:tgtEl>
                                          <p:spTgt spid="645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0" dur="500"/>
                                        <p:tgtEl>
                                          <p:spTgt spid="6451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3"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r>
              <a:rPr lang="zh-CN" altLang="en-US">
                <a:ea typeface="宋体" pitchFamily="2" charset="-122"/>
              </a:rPr>
              <a:t>指针数组（续）</a:t>
            </a:r>
          </a:p>
        </p:txBody>
      </p:sp>
      <p:sp>
        <p:nvSpPr>
          <p:cNvPr id="1030" name="Rectangle 3"/>
          <p:cNvSpPr>
            <a:spLocks noGrp="1" noChangeArrowheads="1"/>
          </p:cNvSpPr>
          <p:nvPr>
            <p:ph type="body" sz="half" idx="1"/>
          </p:nvPr>
        </p:nvSpPr>
        <p:spPr>
          <a:xfrm>
            <a:off x="1055440" y="1320935"/>
            <a:ext cx="7265988" cy="2557463"/>
          </a:xfrm>
        </p:spPr>
        <p:txBody>
          <a:bodyPr/>
          <a:lstStyle/>
          <a:p>
            <a:r>
              <a:rPr lang="zh-CN" altLang="en-US" sz="2000" dirty="0">
                <a:ea typeface="宋体" pitchFamily="2" charset="-122"/>
              </a:rPr>
              <a:t>指针数组与二维数组的区别：</a:t>
            </a:r>
          </a:p>
          <a:p>
            <a:pPr>
              <a:buFont typeface="Wingdings" pitchFamily="2" charset="2"/>
              <a:buNone/>
            </a:pPr>
            <a:r>
              <a:rPr lang="en-US" altLang="zh-CN" sz="1600" b="0" dirty="0">
                <a:ea typeface="宋体" pitchFamily="2" charset="-122"/>
              </a:rPr>
              <a:t>1) </a:t>
            </a:r>
            <a:r>
              <a:rPr lang="zh-CN" altLang="en-US" sz="1600" b="0" dirty="0">
                <a:ea typeface="宋体" pitchFamily="2" charset="-122"/>
              </a:rPr>
              <a:t>二维数组：</a:t>
            </a:r>
          </a:p>
          <a:p>
            <a:pPr lvl="1">
              <a:buFont typeface="Wingdings" pitchFamily="2" charset="2"/>
              <a:buNone/>
            </a:pPr>
            <a:r>
              <a:rPr lang="en-US" altLang="zh-CN" sz="1600" dirty="0">
                <a:ea typeface="宋体" pitchFamily="2" charset="-122"/>
              </a:rPr>
              <a:t>char days[7][10] = {</a:t>
            </a:r>
          </a:p>
          <a:p>
            <a:pPr lvl="2" indent="0">
              <a:buNone/>
            </a:pPr>
            <a:r>
              <a:rPr lang="en-US" altLang="zh-CN" sz="1600" dirty="0">
                <a:ea typeface="宋体" pitchFamily="2" charset="-122"/>
              </a:rPr>
              <a:t>“Sunday”, “Monday”, “Tuesday”, “Wednesday”,</a:t>
            </a:r>
          </a:p>
          <a:p>
            <a:pPr lvl="2" indent="0">
              <a:buNone/>
            </a:pPr>
            <a:r>
              <a:rPr lang="en-US" altLang="zh-CN" sz="1600" dirty="0">
                <a:ea typeface="宋体" pitchFamily="2" charset="-122"/>
              </a:rPr>
              <a:t>“Thursday”, “Friday”, “Saturday”</a:t>
            </a:r>
          </a:p>
          <a:p>
            <a:pPr lvl="1">
              <a:buFont typeface="Wingdings" pitchFamily="2" charset="2"/>
              <a:buNone/>
            </a:pPr>
            <a:r>
              <a:rPr lang="en-US" altLang="zh-CN" sz="1600" dirty="0">
                <a:ea typeface="宋体" pitchFamily="2" charset="-122"/>
              </a:rPr>
              <a:t>};</a:t>
            </a:r>
          </a:p>
          <a:p>
            <a:pPr lvl="1">
              <a:buFont typeface="Wingdings" pitchFamily="2" charset="2"/>
              <a:buNone/>
            </a:pPr>
            <a:r>
              <a:rPr lang="zh-CN" altLang="en-US" sz="1800" b="1" dirty="0">
                <a:ea typeface="宋体" pitchFamily="2" charset="-122"/>
              </a:rPr>
              <a:t>存贮形式：</a:t>
            </a:r>
          </a:p>
        </p:txBody>
      </p:sp>
      <p:graphicFrame>
        <p:nvGraphicFramePr>
          <p:cNvPr id="65540" name="Object 4"/>
          <p:cNvGraphicFramePr>
            <a:graphicFrameLocks noGrp="1" noChangeAspect="1"/>
          </p:cNvGraphicFramePr>
          <p:nvPr>
            <p:ph sz="half" idx="2"/>
            <p:extLst>
              <p:ext uri="{D42A27DB-BD31-4B8C-83A1-F6EECF244321}">
                <p14:modId xmlns:p14="http://schemas.microsoft.com/office/powerpoint/2010/main" val="2777182856"/>
              </p:ext>
            </p:extLst>
          </p:nvPr>
        </p:nvGraphicFramePr>
        <p:xfrm>
          <a:off x="863601" y="4207579"/>
          <a:ext cx="7127875" cy="1866900"/>
        </p:xfrm>
        <a:graphic>
          <a:graphicData uri="http://schemas.openxmlformats.org/presentationml/2006/ole">
            <mc:AlternateContent xmlns:mc="http://schemas.openxmlformats.org/markup-compatibility/2006">
              <mc:Choice xmlns:v="urn:schemas-microsoft-com:vml" Requires="v">
                <p:oleObj name="Document" r:id="rId3" imgW="5632704" imgH="1475232" progId="Word.Document.8">
                  <p:embed/>
                </p:oleObj>
              </mc:Choice>
              <mc:Fallback>
                <p:oleObj name="Document" r:id="rId3" imgW="5632704" imgH="1475232" progId="Word.Document.8">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1" y="4207579"/>
                        <a:ext cx="71278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页脚占位符 4"/>
          <p:cNvSpPr>
            <a:spLocks noGrp="1"/>
          </p:cNvSpPr>
          <p:nvPr>
            <p:ph type="ftr" sz="quarter" idx="4294967295"/>
          </p:nvPr>
        </p:nvSpPr>
        <p:spPr>
          <a:xfrm>
            <a:off x="4038600" y="6356350"/>
            <a:ext cx="4114800" cy="365125"/>
          </a:xfrm>
          <a:noFill/>
        </p:spPr>
        <p:txBody>
          <a:bodyPr/>
          <a:lstStyle/>
          <a:p>
            <a:r>
              <a:rPr lang="en-US" altLang="zh-CN"/>
              <a:t>构造类型 – 数组和指针</a:t>
            </a:r>
          </a:p>
        </p:txBody>
      </p:sp>
      <p:sp>
        <p:nvSpPr>
          <p:cNvPr id="1028" name="灯片编号占位符 5"/>
          <p:cNvSpPr>
            <a:spLocks noGrp="1"/>
          </p:cNvSpPr>
          <p:nvPr>
            <p:ph type="sldNum" sz="quarter" idx="11"/>
          </p:nvPr>
        </p:nvSpPr>
        <p:spPr>
          <a:xfrm>
            <a:off x="8610600" y="6356350"/>
            <a:ext cx="2743200" cy="365125"/>
          </a:xfrm>
          <a:noFill/>
        </p:spPr>
        <p:txBody>
          <a:bodyPr/>
          <a:lstStyle/>
          <a:p>
            <a:fld id="{538EE7AC-0604-4773-B70C-4A0E07C05070}" type="slidenum">
              <a:rPr lang="en-US" altLang="zh-CN" smtClean="0"/>
              <a:pPr/>
              <a:t>79</a:t>
            </a:fld>
            <a:endParaRPr lang="en-US" altLang="zh-CN"/>
          </a:p>
        </p:txBody>
      </p:sp>
      <p:sp>
        <p:nvSpPr>
          <p:cNvPr id="8" name="TextBox 7"/>
          <p:cNvSpPr txBox="1"/>
          <p:nvPr/>
        </p:nvSpPr>
        <p:spPr>
          <a:xfrm>
            <a:off x="7176120" y="2081485"/>
            <a:ext cx="3491880" cy="1323439"/>
          </a:xfrm>
          <a:prstGeom prst="rect">
            <a:avLst/>
          </a:prstGeom>
          <a:solidFill>
            <a:schemeClr val="accent1">
              <a:lumMod val="90000"/>
            </a:schemeClr>
          </a:solidFill>
        </p:spPr>
        <p:txBody>
          <a:bodyPr wrap="square" rtlCol="0">
            <a:spAutoFit/>
          </a:bodyPr>
          <a:lstStyle/>
          <a:p>
            <a:pPr>
              <a:buFont typeface="Wingdings" pitchFamily="2" charset="2"/>
              <a:buNone/>
            </a:pPr>
            <a:r>
              <a:rPr lang="zh-CN" altLang="en-US" sz="1600" dirty="0"/>
              <a:t>使用方式：</a:t>
            </a:r>
            <a:endParaRPr lang="en-US" altLang="zh-CN" sz="1600" dirty="0"/>
          </a:p>
          <a:p>
            <a:pPr>
              <a:buFont typeface="Wingdings" pitchFamily="2" charset="2"/>
              <a:buNone/>
            </a:pPr>
            <a:r>
              <a:rPr lang="en-US" altLang="zh-CN" sz="1600" b="0" dirty="0" err="1"/>
              <a:t>scanf</a:t>
            </a:r>
            <a:r>
              <a:rPr lang="en-US" altLang="zh-CN" sz="1600" b="0" dirty="0"/>
              <a:t>(“%s”, days[</a:t>
            </a:r>
            <a:r>
              <a:rPr lang="en-US" altLang="zh-CN" sz="1600" b="0" dirty="0" err="1"/>
              <a:t>i</a:t>
            </a:r>
            <a:r>
              <a:rPr lang="en-US" altLang="zh-CN" sz="1600" b="0" dirty="0"/>
              <a:t>]);</a:t>
            </a:r>
          </a:p>
          <a:p>
            <a:pPr>
              <a:buFont typeface="Wingdings" pitchFamily="2" charset="2"/>
              <a:buNone/>
            </a:pPr>
            <a:r>
              <a:rPr lang="en-US" altLang="zh-CN" sz="1600" b="0" dirty="0"/>
              <a:t>gets(days[</a:t>
            </a:r>
            <a:r>
              <a:rPr lang="en-US" altLang="zh-CN" sz="1600" b="0" dirty="0" err="1"/>
              <a:t>i</a:t>
            </a:r>
            <a:r>
              <a:rPr lang="en-US" altLang="zh-CN" sz="1600" b="0" dirty="0"/>
              <a:t>]);</a:t>
            </a:r>
          </a:p>
          <a:p>
            <a:pPr>
              <a:buFont typeface="Wingdings" pitchFamily="2" charset="2"/>
              <a:buNone/>
            </a:pPr>
            <a:r>
              <a:rPr lang="en-US" altLang="zh-CN" sz="1600" b="0" dirty="0"/>
              <a:t>if(</a:t>
            </a:r>
            <a:r>
              <a:rPr lang="en-US" altLang="zh-CN" sz="1600" b="0" dirty="0" err="1"/>
              <a:t>strcmp</a:t>
            </a:r>
            <a:r>
              <a:rPr lang="en-US" altLang="zh-CN" sz="1600" b="0" dirty="0"/>
              <a:t>(days[</a:t>
            </a:r>
            <a:r>
              <a:rPr lang="en-US" altLang="zh-CN" sz="1600" b="0" dirty="0" err="1"/>
              <a:t>i</a:t>
            </a:r>
            <a:r>
              <a:rPr lang="en-US" altLang="zh-CN" sz="1600" b="0" dirty="0"/>
              <a:t>], “Friday”)==0)</a:t>
            </a:r>
          </a:p>
          <a:p>
            <a:pPr>
              <a:buFont typeface="Wingdings" pitchFamily="2" charset="2"/>
              <a:buNone/>
            </a:pPr>
            <a:r>
              <a:rPr lang="en-US" altLang="zh-CN" sz="1600" b="0" dirty="0"/>
              <a:t>    …</a:t>
            </a:r>
            <a:endParaRPr lang="zh-CN" altLang="en-US" sz="16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zh-CN" altLang="en-US" dirty="0">
                <a:ea typeface="宋体" pitchFamily="2" charset="-122"/>
              </a:rPr>
              <a:t>递归（续）：递归问题总结</a:t>
            </a:r>
          </a:p>
        </p:txBody>
      </p:sp>
      <p:sp>
        <p:nvSpPr>
          <p:cNvPr id="48133" name="Rectangle 3"/>
          <p:cNvSpPr>
            <a:spLocks noGrp="1" noChangeArrowheads="1"/>
          </p:cNvSpPr>
          <p:nvPr>
            <p:ph idx="1"/>
          </p:nvPr>
        </p:nvSpPr>
        <p:spPr>
          <a:xfrm>
            <a:off x="1127448" y="1325485"/>
            <a:ext cx="9937104" cy="4556125"/>
          </a:xfrm>
        </p:spPr>
        <p:txBody>
          <a:bodyPr/>
          <a:lstStyle/>
          <a:p>
            <a:pPr>
              <a:buClr>
                <a:schemeClr val="tx1"/>
              </a:buClr>
              <a:buFont typeface="Wingdings" pitchFamily="2" charset="2"/>
              <a:buChar char="p"/>
            </a:pPr>
            <a:r>
              <a:rPr lang="zh-CN" altLang="en-US" dirty="0">
                <a:ea typeface="宋体" pitchFamily="2" charset="-122"/>
              </a:rPr>
              <a:t>使用递归的基本法则</a:t>
            </a:r>
            <a:r>
              <a:rPr lang="en-US" altLang="zh-CN" dirty="0">
                <a:ea typeface="宋体" pitchFamily="2" charset="-122"/>
              </a:rPr>
              <a:t>:</a:t>
            </a:r>
          </a:p>
          <a:p>
            <a:pPr lvl="1">
              <a:lnSpc>
                <a:spcPct val="100000"/>
              </a:lnSpc>
              <a:buClr>
                <a:schemeClr val="tx1"/>
              </a:buClr>
              <a:buFont typeface="Wingdings" pitchFamily="2" charset="2"/>
              <a:buChar char="ü"/>
            </a:pPr>
            <a:r>
              <a:rPr lang="zh-CN" altLang="en-US" sz="2000" b="1" dirty="0"/>
              <a:t>基本实例（</a:t>
            </a:r>
            <a:r>
              <a:rPr lang="en-US" altLang="zh-CN" sz="2000" b="1" dirty="0"/>
              <a:t>base case</a:t>
            </a:r>
            <a:r>
              <a:rPr lang="zh-CN" altLang="en-US" sz="2000" b="1" dirty="0"/>
              <a:t>）</a:t>
            </a:r>
            <a:r>
              <a:rPr lang="zh-CN" altLang="en-US" sz="2000" dirty="0"/>
              <a:t>：问题的解包含一个</a:t>
            </a:r>
            <a:r>
              <a:rPr lang="en-US" altLang="zh-CN" sz="2000" dirty="0"/>
              <a:t>(</a:t>
            </a:r>
            <a:r>
              <a:rPr lang="zh-CN" altLang="en-US" sz="2000" dirty="0"/>
              <a:t>或多个</a:t>
            </a:r>
            <a:r>
              <a:rPr lang="en-US" altLang="zh-CN" sz="2000" dirty="0"/>
              <a:t>)</a:t>
            </a:r>
            <a:r>
              <a:rPr lang="zh-CN" altLang="en-US" sz="2000" dirty="0"/>
              <a:t>基本实例，如 </a:t>
            </a:r>
            <a:r>
              <a:rPr lang="en-US" altLang="zh-CN" sz="2000" dirty="0"/>
              <a:t>0! = 1</a:t>
            </a:r>
            <a:r>
              <a:rPr lang="zh-CN" altLang="en-US" sz="2000" dirty="0"/>
              <a:t>，它们不用递归就能直接求解。</a:t>
            </a:r>
            <a:endParaRPr lang="en-US" altLang="zh-CN" sz="2000" dirty="0"/>
          </a:p>
          <a:p>
            <a:pPr lvl="1">
              <a:lnSpc>
                <a:spcPct val="100000"/>
              </a:lnSpc>
              <a:buClr>
                <a:schemeClr val="tx1"/>
              </a:buClr>
              <a:buFont typeface="Wingdings" pitchFamily="2" charset="2"/>
              <a:buChar char="ü"/>
            </a:pPr>
            <a:r>
              <a:rPr lang="zh-CN" altLang="en-US" sz="2000" b="1" dirty="0"/>
              <a:t>递进（</a:t>
            </a:r>
            <a:r>
              <a:rPr lang="en-US" altLang="zh-CN" sz="2000" b="1" dirty="0"/>
              <a:t>making progress</a:t>
            </a:r>
            <a:r>
              <a:rPr lang="zh-CN" altLang="en-US" sz="2000" b="1" dirty="0"/>
              <a:t>）</a:t>
            </a:r>
            <a:r>
              <a:rPr lang="zh-CN" altLang="en-US" sz="2000" dirty="0"/>
              <a:t>：问题的解可以简化为包含比当前问题更简单一步的问题的解，并且最终问题解可归结到基本实例，如 </a:t>
            </a:r>
            <a:r>
              <a:rPr lang="en-US" altLang="zh-CN" sz="2000" dirty="0"/>
              <a:t>n! = n*(n-1)!</a:t>
            </a:r>
            <a:r>
              <a:rPr lang="zh-CN" altLang="en-US" sz="2000" dirty="0"/>
              <a:t>，</a:t>
            </a:r>
            <a:r>
              <a:rPr lang="en-US" altLang="zh-CN" sz="2000" dirty="0"/>
              <a:t>0!=1</a:t>
            </a:r>
            <a:r>
              <a:rPr lang="zh-CN" altLang="en-US" sz="2000" dirty="0"/>
              <a:t> ；或者一个问题可分解为若干子问题来解决（分治），如树遍历或快速排序等，但最终也要归结到基本实例。 </a:t>
            </a:r>
            <a:r>
              <a:rPr lang="zh-CN" altLang="en-US" sz="2000" dirty="0">
                <a:ea typeface="宋体" pitchFamily="2" charset="-122"/>
              </a:rPr>
              <a:t>即递归调用必须朝着产生基本实例的方向推进。</a:t>
            </a:r>
            <a:endParaRPr lang="zh-CN" altLang="en-US" dirty="0">
              <a:ea typeface="宋体" pitchFamily="2" charset="-122"/>
            </a:endParaRPr>
          </a:p>
        </p:txBody>
      </p:sp>
      <p:sp>
        <p:nvSpPr>
          <p:cNvPr id="48131" name="灯片编号占位符 4"/>
          <p:cNvSpPr>
            <a:spLocks noGrp="1"/>
          </p:cNvSpPr>
          <p:nvPr>
            <p:ph type="sldNum" sz="quarter" idx="12"/>
          </p:nvPr>
        </p:nvSpPr>
        <p:spPr>
          <a:noFill/>
        </p:spPr>
        <p:txBody>
          <a:bodyPr/>
          <a:lstStyle/>
          <a:p>
            <a:fld id="{09929A5B-EB64-41C5-B10E-6D2FAD4CC1BD}" type="slidenum">
              <a:rPr lang="en-US" altLang="zh-CN" smtClean="0"/>
              <a:pPr/>
              <a:t>8</a:t>
            </a:fld>
            <a:endParaRPr lang="en-US" altLang="zh-CN"/>
          </a:p>
        </p:txBody>
      </p:sp>
      <p:sp>
        <p:nvSpPr>
          <p:cNvPr id="7" name="TextBox 6"/>
          <p:cNvSpPr txBox="1"/>
          <p:nvPr/>
        </p:nvSpPr>
        <p:spPr>
          <a:xfrm>
            <a:off x="1343472" y="5196068"/>
            <a:ext cx="9721080" cy="646331"/>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itchFamily="49" charset="-122"/>
                <a:ea typeface="楷体" pitchFamily="49" charset="-122"/>
              </a:rPr>
              <a:t>提示：</a:t>
            </a:r>
            <a:r>
              <a:rPr lang="zh-CN" altLang="en-US" dirty="0">
                <a:solidFill>
                  <a:srgbClr val="0000CC"/>
                </a:solidFill>
                <a:latin typeface="楷体" pitchFamily="49" charset="-122"/>
                <a:ea typeface="楷体" pitchFamily="49" charset="-122"/>
              </a:rPr>
              <a:t>递归是常用的分析及解决问题方法，在后续课程，如</a:t>
            </a:r>
            <a:r>
              <a:rPr lang="en-US" altLang="zh-CN" dirty="0">
                <a:solidFill>
                  <a:srgbClr val="0000CC"/>
                </a:solidFill>
                <a:latin typeface="楷体" pitchFamily="49" charset="-122"/>
                <a:ea typeface="楷体" pitchFamily="49" charset="-122"/>
              </a:rPr>
              <a:t>《</a:t>
            </a:r>
            <a:r>
              <a:rPr lang="zh-CN" altLang="en-US" dirty="0">
                <a:solidFill>
                  <a:srgbClr val="0000CC"/>
                </a:solidFill>
                <a:latin typeface="楷体" pitchFamily="49" charset="-122"/>
                <a:ea typeface="楷体" pitchFamily="49" charset="-122"/>
              </a:rPr>
              <a:t>数据结构与算法</a:t>
            </a:r>
            <a:r>
              <a:rPr lang="en-US" altLang="zh-CN" dirty="0">
                <a:solidFill>
                  <a:srgbClr val="0000CC"/>
                </a:solidFill>
                <a:latin typeface="楷体" pitchFamily="49" charset="-122"/>
                <a:ea typeface="楷体" pitchFamily="49" charset="-122"/>
              </a:rPr>
              <a:t>》</a:t>
            </a:r>
            <a:r>
              <a:rPr lang="zh-CN" altLang="en-US" dirty="0">
                <a:solidFill>
                  <a:srgbClr val="0000CC"/>
                </a:solidFill>
                <a:latin typeface="楷体" pitchFamily="49" charset="-122"/>
                <a:ea typeface="楷体" pitchFamily="49" charset="-122"/>
              </a:rPr>
              <a:t>中普遍使用，如树及图的遍历、归并及快速排序算法。建议同学一定要理解并掌握！</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r>
              <a:rPr lang="zh-CN" altLang="en-US">
                <a:ea typeface="宋体" pitchFamily="2" charset="-122"/>
              </a:rPr>
              <a:t>指针数组（续）</a:t>
            </a:r>
          </a:p>
        </p:txBody>
      </p:sp>
      <p:sp>
        <p:nvSpPr>
          <p:cNvPr id="56325" name="Rectangle 3"/>
          <p:cNvSpPr>
            <a:spLocks noGrp="1" noChangeArrowheads="1"/>
          </p:cNvSpPr>
          <p:nvPr>
            <p:ph idx="1"/>
          </p:nvPr>
        </p:nvSpPr>
        <p:spPr>
          <a:xfrm>
            <a:off x="838200" y="1343794"/>
            <a:ext cx="4889500" cy="2341563"/>
          </a:xfrm>
        </p:spPr>
        <p:txBody>
          <a:bodyPr/>
          <a:lstStyle/>
          <a:p>
            <a:pPr>
              <a:buFont typeface="Wingdings" pitchFamily="2" charset="2"/>
              <a:buNone/>
            </a:pPr>
            <a:r>
              <a:rPr lang="en-US" altLang="zh-CN" sz="1800" b="0" dirty="0">
                <a:ea typeface="宋体" pitchFamily="2" charset="-122"/>
              </a:rPr>
              <a:t>2</a:t>
            </a:r>
            <a:r>
              <a:rPr lang="zh-CN" altLang="en-US" sz="1800" b="0" dirty="0">
                <a:ea typeface="宋体" pitchFamily="2" charset="-122"/>
              </a:rPr>
              <a:t>）指针数组</a:t>
            </a:r>
          </a:p>
          <a:p>
            <a:pPr lvl="1">
              <a:buFont typeface="Wingdings" pitchFamily="2" charset="2"/>
              <a:buNone/>
            </a:pPr>
            <a:r>
              <a:rPr lang="en-US" altLang="zh-CN" sz="1800" dirty="0">
                <a:ea typeface="宋体" pitchFamily="2" charset="-122"/>
              </a:rPr>
              <a:t>char *days[7] = {</a:t>
            </a:r>
          </a:p>
          <a:p>
            <a:pPr lvl="2" indent="0">
              <a:buNone/>
            </a:pPr>
            <a:r>
              <a:rPr lang="en-US" altLang="zh-CN" sz="1800" dirty="0">
                <a:ea typeface="宋体" pitchFamily="2" charset="-122"/>
              </a:rPr>
              <a:t>“Sunday”, “Monday”, “Tuesday”, “Wednesday”,</a:t>
            </a:r>
          </a:p>
          <a:p>
            <a:pPr lvl="2" indent="0">
              <a:buNone/>
            </a:pPr>
            <a:r>
              <a:rPr lang="en-US" altLang="zh-CN" sz="1800" dirty="0">
                <a:ea typeface="宋体" pitchFamily="2" charset="-122"/>
              </a:rPr>
              <a:t>“Thursday”, “Friday”, “Saturday”</a:t>
            </a:r>
          </a:p>
          <a:p>
            <a:pPr lvl="1">
              <a:buFont typeface="Wingdings" pitchFamily="2" charset="2"/>
              <a:buNone/>
            </a:pPr>
            <a:r>
              <a:rPr lang="en-US" altLang="zh-CN" sz="1800" dirty="0">
                <a:ea typeface="宋体" pitchFamily="2" charset="-122"/>
              </a:rPr>
              <a:t>};</a:t>
            </a:r>
          </a:p>
        </p:txBody>
      </p:sp>
      <p:sp>
        <p:nvSpPr>
          <p:cNvPr id="56322" name="页脚占位符 3"/>
          <p:cNvSpPr>
            <a:spLocks noGrp="1"/>
          </p:cNvSpPr>
          <p:nvPr>
            <p:ph type="ftr" sz="quarter" idx="11"/>
          </p:nvPr>
        </p:nvSpPr>
        <p:spPr>
          <a:noFill/>
        </p:spPr>
        <p:txBody>
          <a:bodyPr/>
          <a:lstStyle/>
          <a:p>
            <a:r>
              <a:rPr lang="en-US" altLang="zh-CN"/>
              <a:t>构造类型 – 数组和指针</a:t>
            </a:r>
          </a:p>
        </p:txBody>
      </p:sp>
      <p:sp>
        <p:nvSpPr>
          <p:cNvPr id="56323" name="灯片编号占位符 4"/>
          <p:cNvSpPr>
            <a:spLocks noGrp="1"/>
          </p:cNvSpPr>
          <p:nvPr>
            <p:ph type="sldNum" sz="quarter" idx="12"/>
          </p:nvPr>
        </p:nvSpPr>
        <p:spPr>
          <a:noFill/>
        </p:spPr>
        <p:txBody>
          <a:bodyPr/>
          <a:lstStyle/>
          <a:p>
            <a:fld id="{9B5D3BFC-52CF-4BC3-8E60-89FE6A33CB59}" type="slidenum">
              <a:rPr lang="en-US" altLang="zh-CN" smtClean="0"/>
              <a:pPr/>
              <a:t>80</a:t>
            </a:fld>
            <a:endParaRPr lang="en-US" altLang="zh-CN"/>
          </a:p>
        </p:txBody>
      </p:sp>
      <p:grpSp>
        <p:nvGrpSpPr>
          <p:cNvPr id="3" name="组合 2">
            <a:extLst>
              <a:ext uri="{FF2B5EF4-FFF2-40B4-BE49-F238E27FC236}">
                <a16:creationId xmlns:a16="http://schemas.microsoft.com/office/drawing/2014/main" id="{3478028E-FF7F-405B-B523-E9F8E06EDC76}"/>
              </a:ext>
            </a:extLst>
          </p:cNvPr>
          <p:cNvGrpSpPr/>
          <p:nvPr/>
        </p:nvGrpSpPr>
        <p:grpSpPr>
          <a:xfrm>
            <a:off x="6446908" y="1120543"/>
            <a:ext cx="3271837" cy="4229472"/>
            <a:chOff x="6456041" y="2276872"/>
            <a:chExt cx="3271837" cy="4229472"/>
          </a:xfrm>
        </p:grpSpPr>
        <p:grpSp>
          <p:nvGrpSpPr>
            <p:cNvPr id="2" name="Group 37"/>
            <p:cNvGrpSpPr>
              <a:grpSpLocks/>
            </p:cNvGrpSpPr>
            <p:nvPr/>
          </p:nvGrpSpPr>
          <p:grpSpPr bwMode="auto">
            <a:xfrm>
              <a:off x="6456041" y="2924944"/>
              <a:ext cx="3271837" cy="3581400"/>
              <a:chOff x="2835" y="1842"/>
              <a:chExt cx="2061" cy="2256"/>
            </a:xfrm>
          </p:grpSpPr>
          <p:grpSp>
            <p:nvGrpSpPr>
              <p:cNvPr id="56327" name="Group 28"/>
              <p:cNvGrpSpPr>
                <a:grpSpLocks/>
              </p:cNvGrpSpPr>
              <p:nvPr/>
            </p:nvGrpSpPr>
            <p:grpSpPr bwMode="auto">
              <a:xfrm>
                <a:off x="2835" y="1842"/>
                <a:ext cx="2061" cy="2256"/>
                <a:chOff x="2835" y="1842"/>
                <a:chExt cx="2061" cy="2256"/>
              </a:xfrm>
            </p:grpSpPr>
            <p:sp>
              <p:nvSpPr>
                <p:cNvPr id="56335" name="Rectangle 5"/>
                <p:cNvSpPr>
                  <a:spLocks noChangeArrowheads="1"/>
                </p:cNvSpPr>
                <p:nvPr/>
              </p:nvSpPr>
              <p:spPr bwMode="auto">
                <a:xfrm>
                  <a:off x="3384" y="1842"/>
                  <a:ext cx="252" cy="1846"/>
                </a:xfrm>
                <a:prstGeom prst="rect">
                  <a:avLst/>
                </a:prstGeom>
                <a:solidFill>
                  <a:srgbClr val="FFFFFF"/>
                </a:solidFill>
                <a:ln w="9525">
                  <a:solidFill>
                    <a:srgbClr val="000000"/>
                  </a:solidFill>
                  <a:miter lim="800000"/>
                  <a:headEnd/>
                  <a:tailEnd/>
                </a:ln>
              </p:spPr>
              <p:txBody>
                <a:bodyPr/>
                <a:lstStyle/>
                <a:p>
                  <a:endParaRPr lang="zh-CN" altLang="en-US"/>
                </a:p>
              </p:txBody>
            </p:sp>
            <p:sp>
              <p:nvSpPr>
                <p:cNvPr id="56336" name="Text Box 6"/>
                <p:cNvSpPr txBox="1">
                  <a:spLocks noChangeArrowheads="1"/>
                </p:cNvSpPr>
                <p:nvPr/>
              </p:nvSpPr>
              <p:spPr bwMode="auto">
                <a:xfrm>
                  <a:off x="4140" y="1842"/>
                  <a:ext cx="630" cy="205"/>
                </a:xfrm>
                <a:prstGeom prst="rect">
                  <a:avLst/>
                </a:prstGeom>
                <a:solidFill>
                  <a:srgbClr val="FFFFFF"/>
                </a:solidFill>
                <a:ln w="9525">
                  <a:solidFill>
                    <a:srgbClr val="000000"/>
                  </a:solidFill>
                  <a:miter lim="800000"/>
                  <a:headEnd/>
                  <a:tailEnd/>
                </a:ln>
              </p:spPr>
              <p:txBody>
                <a:bodyPr/>
                <a:lstStyle/>
                <a:p>
                  <a:pPr algn="just"/>
                  <a:r>
                    <a:rPr lang="en-US" altLang="zh-CN" sz="1600" b="0" dirty="0">
                      <a:latin typeface="Times New Roman" pitchFamily="18" charset="0"/>
                    </a:rPr>
                    <a:t>Sunday\0</a:t>
                  </a:r>
                </a:p>
              </p:txBody>
            </p:sp>
            <p:sp>
              <p:nvSpPr>
                <p:cNvPr id="56337" name="Text Box 7"/>
                <p:cNvSpPr txBox="1">
                  <a:spLocks noChangeArrowheads="1"/>
                </p:cNvSpPr>
                <p:nvPr/>
              </p:nvSpPr>
              <p:spPr bwMode="auto">
                <a:xfrm>
                  <a:off x="4140" y="2115"/>
                  <a:ext cx="630" cy="206"/>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Monday\0</a:t>
                  </a:r>
                </a:p>
              </p:txBody>
            </p:sp>
            <p:sp>
              <p:nvSpPr>
                <p:cNvPr id="56338" name="Text Box 8"/>
                <p:cNvSpPr txBox="1">
                  <a:spLocks noChangeArrowheads="1"/>
                </p:cNvSpPr>
                <p:nvPr/>
              </p:nvSpPr>
              <p:spPr bwMode="auto">
                <a:xfrm>
                  <a:off x="4140" y="2389"/>
                  <a:ext cx="630"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Tuesday\0</a:t>
                  </a:r>
                </a:p>
              </p:txBody>
            </p:sp>
            <p:sp>
              <p:nvSpPr>
                <p:cNvPr id="56339" name="Text Box 9"/>
                <p:cNvSpPr txBox="1">
                  <a:spLocks noChangeArrowheads="1"/>
                </p:cNvSpPr>
                <p:nvPr/>
              </p:nvSpPr>
              <p:spPr bwMode="auto">
                <a:xfrm>
                  <a:off x="4140" y="2662"/>
                  <a:ext cx="756"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Wednesday\0</a:t>
                  </a:r>
                </a:p>
              </p:txBody>
            </p:sp>
            <p:sp>
              <p:nvSpPr>
                <p:cNvPr id="56340" name="Text Box 10"/>
                <p:cNvSpPr txBox="1">
                  <a:spLocks noChangeArrowheads="1"/>
                </p:cNvSpPr>
                <p:nvPr/>
              </p:nvSpPr>
              <p:spPr bwMode="auto">
                <a:xfrm>
                  <a:off x="4140" y="2936"/>
                  <a:ext cx="693"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Thursday\0</a:t>
                  </a:r>
                </a:p>
              </p:txBody>
            </p:sp>
            <p:sp>
              <p:nvSpPr>
                <p:cNvPr id="56341" name="Text Box 11"/>
                <p:cNvSpPr txBox="1">
                  <a:spLocks noChangeArrowheads="1"/>
                </p:cNvSpPr>
                <p:nvPr/>
              </p:nvSpPr>
              <p:spPr bwMode="auto">
                <a:xfrm>
                  <a:off x="4140" y="3209"/>
                  <a:ext cx="567"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Friday\0</a:t>
                  </a:r>
                </a:p>
              </p:txBody>
            </p:sp>
            <p:sp>
              <p:nvSpPr>
                <p:cNvPr id="56342" name="Text Box 12"/>
                <p:cNvSpPr txBox="1">
                  <a:spLocks noChangeArrowheads="1"/>
                </p:cNvSpPr>
                <p:nvPr/>
              </p:nvSpPr>
              <p:spPr bwMode="auto">
                <a:xfrm>
                  <a:off x="4140" y="3483"/>
                  <a:ext cx="693" cy="205"/>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Saturday\0</a:t>
                  </a:r>
                </a:p>
              </p:txBody>
            </p:sp>
            <p:sp>
              <p:nvSpPr>
                <p:cNvPr id="56343" name="Line 13"/>
                <p:cNvSpPr>
                  <a:spLocks noChangeShapeType="1"/>
                </p:cNvSpPr>
                <p:nvPr/>
              </p:nvSpPr>
              <p:spPr bwMode="auto">
                <a:xfrm>
                  <a:off x="3636" y="1979"/>
                  <a:ext cx="441" cy="0"/>
                </a:xfrm>
                <a:prstGeom prst="line">
                  <a:avLst/>
                </a:prstGeom>
                <a:noFill/>
                <a:ln w="9525">
                  <a:solidFill>
                    <a:srgbClr val="000000"/>
                  </a:solidFill>
                  <a:round/>
                  <a:headEnd/>
                  <a:tailEnd type="triangle" w="med" len="med"/>
                </a:ln>
              </p:spPr>
              <p:txBody>
                <a:bodyPr/>
                <a:lstStyle/>
                <a:p>
                  <a:endParaRPr lang="zh-CN" altLang="en-US"/>
                </a:p>
              </p:txBody>
            </p:sp>
            <p:sp>
              <p:nvSpPr>
                <p:cNvPr id="56344" name="Line 14"/>
                <p:cNvSpPr>
                  <a:spLocks noChangeShapeType="1"/>
                </p:cNvSpPr>
                <p:nvPr/>
              </p:nvSpPr>
              <p:spPr bwMode="auto">
                <a:xfrm>
                  <a:off x="3636" y="2252"/>
                  <a:ext cx="441" cy="0"/>
                </a:xfrm>
                <a:prstGeom prst="line">
                  <a:avLst/>
                </a:prstGeom>
                <a:noFill/>
                <a:ln w="9525">
                  <a:solidFill>
                    <a:srgbClr val="000000"/>
                  </a:solidFill>
                  <a:round/>
                  <a:headEnd/>
                  <a:tailEnd type="triangle" w="med" len="med"/>
                </a:ln>
              </p:spPr>
              <p:txBody>
                <a:bodyPr/>
                <a:lstStyle/>
                <a:p>
                  <a:endParaRPr lang="zh-CN" altLang="en-US"/>
                </a:p>
              </p:txBody>
            </p:sp>
            <p:sp>
              <p:nvSpPr>
                <p:cNvPr id="56345" name="Line 15"/>
                <p:cNvSpPr>
                  <a:spLocks noChangeShapeType="1"/>
                </p:cNvSpPr>
                <p:nvPr/>
              </p:nvSpPr>
              <p:spPr bwMode="auto">
                <a:xfrm>
                  <a:off x="3636" y="2526"/>
                  <a:ext cx="441" cy="0"/>
                </a:xfrm>
                <a:prstGeom prst="line">
                  <a:avLst/>
                </a:prstGeom>
                <a:noFill/>
                <a:ln w="9525">
                  <a:solidFill>
                    <a:srgbClr val="000000"/>
                  </a:solidFill>
                  <a:round/>
                  <a:headEnd/>
                  <a:tailEnd type="triangle" w="med" len="med"/>
                </a:ln>
              </p:spPr>
              <p:txBody>
                <a:bodyPr/>
                <a:lstStyle/>
                <a:p>
                  <a:endParaRPr lang="zh-CN" altLang="en-US"/>
                </a:p>
              </p:txBody>
            </p:sp>
            <p:sp>
              <p:nvSpPr>
                <p:cNvPr id="56346" name="Line 16"/>
                <p:cNvSpPr>
                  <a:spLocks noChangeShapeType="1"/>
                </p:cNvSpPr>
                <p:nvPr/>
              </p:nvSpPr>
              <p:spPr bwMode="auto">
                <a:xfrm>
                  <a:off x="3636" y="2799"/>
                  <a:ext cx="441" cy="0"/>
                </a:xfrm>
                <a:prstGeom prst="line">
                  <a:avLst/>
                </a:prstGeom>
                <a:noFill/>
                <a:ln w="9525">
                  <a:solidFill>
                    <a:srgbClr val="000000"/>
                  </a:solidFill>
                  <a:round/>
                  <a:headEnd/>
                  <a:tailEnd type="triangle" w="med" len="med"/>
                </a:ln>
              </p:spPr>
              <p:txBody>
                <a:bodyPr/>
                <a:lstStyle/>
                <a:p>
                  <a:endParaRPr lang="zh-CN" altLang="en-US"/>
                </a:p>
              </p:txBody>
            </p:sp>
            <p:sp>
              <p:nvSpPr>
                <p:cNvPr id="56347" name="Line 17"/>
                <p:cNvSpPr>
                  <a:spLocks noChangeShapeType="1"/>
                </p:cNvSpPr>
                <p:nvPr/>
              </p:nvSpPr>
              <p:spPr bwMode="auto">
                <a:xfrm>
                  <a:off x="3636" y="3004"/>
                  <a:ext cx="441" cy="0"/>
                </a:xfrm>
                <a:prstGeom prst="line">
                  <a:avLst/>
                </a:prstGeom>
                <a:noFill/>
                <a:ln w="9525">
                  <a:solidFill>
                    <a:srgbClr val="000000"/>
                  </a:solidFill>
                  <a:round/>
                  <a:headEnd/>
                  <a:tailEnd type="triangle" w="med" len="med"/>
                </a:ln>
              </p:spPr>
              <p:txBody>
                <a:bodyPr/>
                <a:lstStyle/>
                <a:p>
                  <a:endParaRPr lang="zh-CN" altLang="en-US"/>
                </a:p>
              </p:txBody>
            </p:sp>
            <p:sp>
              <p:nvSpPr>
                <p:cNvPr id="56348" name="Line 18"/>
                <p:cNvSpPr>
                  <a:spLocks noChangeShapeType="1"/>
                </p:cNvSpPr>
                <p:nvPr/>
              </p:nvSpPr>
              <p:spPr bwMode="auto">
                <a:xfrm>
                  <a:off x="3636" y="3278"/>
                  <a:ext cx="441" cy="0"/>
                </a:xfrm>
                <a:prstGeom prst="line">
                  <a:avLst/>
                </a:prstGeom>
                <a:noFill/>
                <a:ln w="9525">
                  <a:solidFill>
                    <a:srgbClr val="000000"/>
                  </a:solidFill>
                  <a:round/>
                  <a:headEnd/>
                  <a:tailEnd type="triangle" w="med" len="med"/>
                </a:ln>
              </p:spPr>
              <p:txBody>
                <a:bodyPr/>
                <a:lstStyle/>
                <a:p>
                  <a:endParaRPr lang="zh-CN" altLang="en-US"/>
                </a:p>
              </p:txBody>
            </p:sp>
            <p:sp>
              <p:nvSpPr>
                <p:cNvPr id="56349" name="Line 19"/>
                <p:cNvSpPr>
                  <a:spLocks noChangeShapeType="1"/>
                </p:cNvSpPr>
                <p:nvPr/>
              </p:nvSpPr>
              <p:spPr bwMode="auto">
                <a:xfrm>
                  <a:off x="3636" y="3551"/>
                  <a:ext cx="441" cy="0"/>
                </a:xfrm>
                <a:prstGeom prst="line">
                  <a:avLst/>
                </a:prstGeom>
                <a:noFill/>
                <a:ln w="9525">
                  <a:solidFill>
                    <a:srgbClr val="000000"/>
                  </a:solidFill>
                  <a:round/>
                  <a:headEnd/>
                  <a:tailEnd type="triangle" w="med" len="med"/>
                </a:ln>
              </p:spPr>
              <p:txBody>
                <a:bodyPr/>
                <a:lstStyle/>
                <a:p>
                  <a:endParaRPr lang="zh-CN" altLang="en-US"/>
                </a:p>
              </p:txBody>
            </p:sp>
            <p:sp>
              <p:nvSpPr>
                <p:cNvPr id="56350" name="Text Box 20"/>
                <p:cNvSpPr txBox="1">
                  <a:spLocks noChangeArrowheads="1"/>
                </p:cNvSpPr>
                <p:nvPr/>
              </p:nvSpPr>
              <p:spPr bwMode="auto">
                <a:xfrm>
                  <a:off x="2835" y="1888"/>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days[0]</a:t>
                  </a:r>
                </a:p>
              </p:txBody>
            </p:sp>
            <p:sp>
              <p:nvSpPr>
                <p:cNvPr id="56351" name="Text Box 21"/>
                <p:cNvSpPr txBox="1">
                  <a:spLocks noChangeArrowheads="1"/>
                </p:cNvSpPr>
                <p:nvPr/>
              </p:nvSpPr>
              <p:spPr bwMode="auto">
                <a:xfrm>
                  <a:off x="2835" y="2160"/>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days[1]</a:t>
                  </a:r>
                </a:p>
              </p:txBody>
            </p:sp>
            <p:sp>
              <p:nvSpPr>
                <p:cNvPr id="56352" name="Text Box 22"/>
                <p:cNvSpPr txBox="1">
                  <a:spLocks noChangeArrowheads="1"/>
                </p:cNvSpPr>
                <p:nvPr/>
              </p:nvSpPr>
              <p:spPr bwMode="auto">
                <a:xfrm>
                  <a:off x="2835" y="2432"/>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days[2]</a:t>
                  </a:r>
                </a:p>
              </p:txBody>
            </p:sp>
            <p:sp>
              <p:nvSpPr>
                <p:cNvPr id="56353" name="Text Box 23"/>
                <p:cNvSpPr txBox="1">
                  <a:spLocks noChangeArrowheads="1"/>
                </p:cNvSpPr>
                <p:nvPr/>
              </p:nvSpPr>
              <p:spPr bwMode="auto">
                <a:xfrm>
                  <a:off x="2835" y="2704"/>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days[3]</a:t>
                  </a:r>
                </a:p>
              </p:txBody>
            </p:sp>
            <p:sp>
              <p:nvSpPr>
                <p:cNvPr id="56354" name="Text Box 24"/>
                <p:cNvSpPr txBox="1">
                  <a:spLocks noChangeArrowheads="1"/>
                </p:cNvSpPr>
                <p:nvPr/>
              </p:nvSpPr>
              <p:spPr bwMode="auto">
                <a:xfrm>
                  <a:off x="2835" y="2976"/>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days[4]</a:t>
                  </a:r>
                </a:p>
              </p:txBody>
            </p:sp>
            <p:sp>
              <p:nvSpPr>
                <p:cNvPr id="56355" name="Text Box 25"/>
                <p:cNvSpPr txBox="1">
                  <a:spLocks noChangeArrowheads="1"/>
                </p:cNvSpPr>
                <p:nvPr/>
              </p:nvSpPr>
              <p:spPr bwMode="auto">
                <a:xfrm>
                  <a:off x="2835" y="3203"/>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days[5]</a:t>
                  </a:r>
                </a:p>
              </p:txBody>
            </p:sp>
            <p:sp>
              <p:nvSpPr>
                <p:cNvPr id="56356" name="Text Box 26"/>
                <p:cNvSpPr txBox="1">
                  <a:spLocks noChangeArrowheads="1"/>
                </p:cNvSpPr>
                <p:nvPr/>
              </p:nvSpPr>
              <p:spPr bwMode="auto">
                <a:xfrm>
                  <a:off x="2835" y="3475"/>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days[6]</a:t>
                  </a:r>
                </a:p>
              </p:txBody>
            </p:sp>
            <p:sp>
              <p:nvSpPr>
                <p:cNvPr id="56357" name="Text Box 27"/>
                <p:cNvSpPr txBox="1">
                  <a:spLocks noChangeArrowheads="1"/>
                </p:cNvSpPr>
                <p:nvPr/>
              </p:nvSpPr>
              <p:spPr bwMode="auto">
                <a:xfrm>
                  <a:off x="3384" y="3825"/>
                  <a:ext cx="1071" cy="273"/>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char *days[7]</a:t>
                  </a:r>
                </a:p>
              </p:txBody>
            </p:sp>
          </p:grpSp>
          <p:sp>
            <p:nvSpPr>
              <p:cNvPr id="56328" name="Line 29"/>
              <p:cNvSpPr>
                <a:spLocks noChangeShapeType="1"/>
              </p:cNvSpPr>
              <p:nvPr/>
            </p:nvSpPr>
            <p:spPr bwMode="auto">
              <a:xfrm>
                <a:off x="3379" y="2115"/>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29" name="Line 31"/>
              <p:cNvSpPr>
                <a:spLocks noChangeShapeType="1"/>
              </p:cNvSpPr>
              <p:nvPr/>
            </p:nvSpPr>
            <p:spPr bwMode="auto">
              <a:xfrm>
                <a:off x="3379" y="2432"/>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0" name="Line 32"/>
              <p:cNvSpPr>
                <a:spLocks noChangeShapeType="1"/>
              </p:cNvSpPr>
              <p:nvPr/>
            </p:nvSpPr>
            <p:spPr bwMode="auto">
              <a:xfrm>
                <a:off x="3787" y="2523"/>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1" name="Line 33"/>
              <p:cNvSpPr>
                <a:spLocks noChangeShapeType="1"/>
              </p:cNvSpPr>
              <p:nvPr/>
            </p:nvSpPr>
            <p:spPr bwMode="auto">
              <a:xfrm>
                <a:off x="3379" y="2704"/>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2" name="Line 34"/>
              <p:cNvSpPr>
                <a:spLocks noChangeShapeType="1"/>
              </p:cNvSpPr>
              <p:nvPr/>
            </p:nvSpPr>
            <p:spPr bwMode="auto">
              <a:xfrm>
                <a:off x="3379" y="2931"/>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3" name="Line 35"/>
              <p:cNvSpPr>
                <a:spLocks noChangeShapeType="1"/>
              </p:cNvSpPr>
              <p:nvPr/>
            </p:nvSpPr>
            <p:spPr bwMode="auto">
              <a:xfrm>
                <a:off x="3379" y="3249"/>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4" name="Line 36"/>
              <p:cNvSpPr>
                <a:spLocks noChangeShapeType="1"/>
              </p:cNvSpPr>
              <p:nvPr/>
            </p:nvSpPr>
            <p:spPr bwMode="auto">
              <a:xfrm>
                <a:off x="3379" y="3475"/>
                <a:ext cx="272" cy="0"/>
              </a:xfrm>
              <a:prstGeom prst="line">
                <a:avLst/>
              </a:prstGeom>
              <a:noFill/>
              <a:ln w="9525">
                <a:solidFill>
                  <a:schemeClr val="tx1"/>
                </a:solidFill>
                <a:round/>
                <a:headEnd/>
                <a:tailEnd/>
              </a:ln>
            </p:spPr>
            <p:txBody>
              <a:bodyPr wrap="none">
                <a:spAutoFit/>
              </a:bodyPr>
              <a:lstStyle/>
              <a:p>
                <a:endParaRPr lang="zh-CN" altLang="en-US"/>
              </a:p>
            </p:txBody>
          </p:sp>
        </p:grpSp>
        <p:sp>
          <p:nvSpPr>
            <p:cNvPr id="38" name="矩形 37"/>
            <p:cNvSpPr/>
            <p:nvPr/>
          </p:nvSpPr>
          <p:spPr>
            <a:xfrm>
              <a:off x="7104112" y="2276872"/>
              <a:ext cx="1808508" cy="369332"/>
            </a:xfrm>
            <a:prstGeom prst="rect">
              <a:avLst/>
            </a:prstGeom>
          </p:spPr>
          <p:txBody>
            <a:bodyPr wrap="none">
              <a:spAutoFit/>
            </a:bodyPr>
            <a:lstStyle/>
            <a:p>
              <a:pPr lvl="1">
                <a:buFont typeface="Wingdings" pitchFamily="2" charset="2"/>
                <a:buNone/>
              </a:pPr>
              <a:r>
                <a:rPr lang="zh-CN" altLang="en-US" sz="1800" dirty="0"/>
                <a:t>存贮形式：</a:t>
              </a:r>
            </a:p>
          </p:txBody>
        </p:sp>
      </p:grpSp>
      <p:sp>
        <p:nvSpPr>
          <p:cNvPr id="39" name="TextBox 38"/>
          <p:cNvSpPr txBox="1"/>
          <p:nvPr/>
        </p:nvSpPr>
        <p:spPr>
          <a:xfrm>
            <a:off x="1055440" y="3874738"/>
            <a:ext cx="3960440" cy="2062103"/>
          </a:xfrm>
          <a:prstGeom prst="rect">
            <a:avLst/>
          </a:prstGeom>
          <a:solidFill>
            <a:schemeClr val="accent1">
              <a:lumMod val="90000"/>
            </a:schemeClr>
          </a:solidFill>
        </p:spPr>
        <p:txBody>
          <a:bodyPr wrap="square" rtlCol="0">
            <a:spAutoFit/>
          </a:bodyPr>
          <a:lstStyle/>
          <a:p>
            <a:pPr>
              <a:buFont typeface="Wingdings" pitchFamily="2" charset="2"/>
              <a:buNone/>
            </a:pPr>
            <a:r>
              <a:rPr lang="zh-CN" altLang="en-US" sz="1600" dirty="0"/>
              <a:t>使用方式：</a:t>
            </a:r>
            <a:endParaRPr lang="en-US" altLang="zh-CN" sz="1600" dirty="0"/>
          </a:p>
          <a:p>
            <a:pPr>
              <a:buFont typeface="Wingdings" pitchFamily="2" charset="2"/>
              <a:buNone/>
            </a:pPr>
            <a:r>
              <a:rPr lang="en-US" altLang="zh-CN" sz="1600" b="0" dirty="0"/>
              <a:t>char </a:t>
            </a:r>
            <a:r>
              <a:rPr lang="en-US" altLang="zh-CN" sz="1600" b="0" dirty="0" err="1"/>
              <a:t>buf</a:t>
            </a:r>
            <a:r>
              <a:rPr lang="en-US" altLang="zh-CN" sz="1600" b="0" dirty="0"/>
              <a:t>[32],*days[7];</a:t>
            </a:r>
          </a:p>
          <a:p>
            <a:pPr>
              <a:buFont typeface="Wingdings" pitchFamily="2" charset="2"/>
              <a:buNone/>
            </a:pPr>
            <a:r>
              <a:rPr lang="en-US" altLang="zh-CN" sz="1600" b="0" dirty="0" err="1"/>
              <a:t>scanf</a:t>
            </a:r>
            <a:r>
              <a:rPr lang="en-US" altLang="zh-CN" sz="1600" b="0" dirty="0"/>
              <a:t>(“%s”, </a:t>
            </a:r>
            <a:r>
              <a:rPr lang="en-US" altLang="zh-CN" sz="1600" b="0" dirty="0" err="1"/>
              <a:t>buf</a:t>
            </a:r>
            <a:r>
              <a:rPr lang="en-US" altLang="zh-CN" sz="1600" b="0" dirty="0"/>
              <a:t>);</a:t>
            </a:r>
          </a:p>
          <a:p>
            <a:pPr>
              <a:buFont typeface="Wingdings" pitchFamily="2" charset="2"/>
              <a:buNone/>
            </a:pPr>
            <a:r>
              <a:rPr lang="en-US" altLang="zh-CN" sz="1600" b="0" dirty="0"/>
              <a:t>days[</a:t>
            </a:r>
            <a:r>
              <a:rPr lang="en-US" altLang="zh-CN" sz="1600" b="0" dirty="0" err="1"/>
              <a:t>i</a:t>
            </a:r>
            <a:r>
              <a:rPr lang="en-US" altLang="zh-CN" sz="1600" b="0" dirty="0"/>
              <a:t>] = (char *)</a:t>
            </a:r>
            <a:r>
              <a:rPr lang="en-US" altLang="zh-CN" sz="1600" b="0" dirty="0" err="1"/>
              <a:t>malloc</a:t>
            </a:r>
            <a:r>
              <a:rPr lang="en-US" altLang="zh-CN" sz="1600" b="0" dirty="0"/>
              <a:t>(</a:t>
            </a:r>
            <a:r>
              <a:rPr lang="en-US" altLang="zh-CN" sz="1600" b="0" dirty="0" err="1"/>
              <a:t>strlen</a:t>
            </a:r>
            <a:r>
              <a:rPr lang="en-US" altLang="zh-CN" sz="1600" b="0" dirty="0"/>
              <a:t>(</a:t>
            </a:r>
            <a:r>
              <a:rPr lang="en-US" altLang="zh-CN" sz="1600" b="0" dirty="0" err="1"/>
              <a:t>buf</a:t>
            </a:r>
            <a:r>
              <a:rPr lang="en-US" altLang="zh-CN" sz="1600" b="0" dirty="0"/>
              <a:t>)+1);</a:t>
            </a:r>
          </a:p>
          <a:p>
            <a:pPr>
              <a:buFont typeface="Wingdings" pitchFamily="2" charset="2"/>
              <a:buNone/>
            </a:pPr>
            <a:r>
              <a:rPr lang="en-US" altLang="zh-CN" sz="1600" b="0" dirty="0" err="1"/>
              <a:t>strcpy</a:t>
            </a:r>
            <a:r>
              <a:rPr lang="en-US" altLang="zh-CN" sz="1600" b="0" dirty="0"/>
              <a:t>(days[</a:t>
            </a:r>
            <a:r>
              <a:rPr lang="en-US" altLang="zh-CN" sz="1600" b="0" dirty="0" err="1"/>
              <a:t>i</a:t>
            </a:r>
            <a:r>
              <a:rPr lang="en-US" altLang="zh-CN" sz="1600" b="0" dirty="0"/>
              <a:t>], </a:t>
            </a:r>
            <a:r>
              <a:rPr lang="en-US" altLang="zh-CN" sz="1600" b="0" dirty="0" err="1"/>
              <a:t>buf</a:t>
            </a:r>
            <a:r>
              <a:rPr lang="en-US" altLang="zh-CN" sz="1600" b="0" dirty="0"/>
              <a:t>);</a:t>
            </a:r>
          </a:p>
          <a:p>
            <a:pPr>
              <a:buFont typeface="Wingdings" pitchFamily="2" charset="2"/>
              <a:buNone/>
            </a:pPr>
            <a:endParaRPr lang="en-US" altLang="zh-CN" sz="1600" b="0" dirty="0"/>
          </a:p>
          <a:p>
            <a:pPr>
              <a:buFont typeface="Wingdings" pitchFamily="2" charset="2"/>
              <a:buNone/>
            </a:pPr>
            <a:r>
              <a:rPr lang="en-US" altLang="zh-CN" sz="1600" b="0" dirty="0"/>
              <a:t>if(</a:t>
            </a:r>
            <a:r>
              <a:rPr lang="en-US" altLang="zh-CN" sz="1600" b="0" dirty="0" err="1"/>
              <a:t>strcmp</a:t>
            </a:r>
            <a:r>
              <a:rPr lang="en-US" altLang="zh-CN" sz="1600" b="0" dirty="0"/>
              <a:t>(days[</a:t>
            </a:r>
            <a:r>
              <a:rPr lang="en-US" altLang="zh-CN" sz="1600" b="0" dirty="0" err="1"/>
              <a:t>i</a:t>
            </a:r>
            <a:r>
              <a:rPr lang="en-US" altLang="zh-CN" sz="1600" b="0" dirty="0"/>
              <a:t>], </a:t>
            </a:r>
            <a:r>
              <a:rPr lang="en-US" altLang="zh-CN" sz="1600" b="0" dirty="0" err="1"/>
              <a:t>buf</a:t>
            </a:r>
            <a:r>
              <a:rPr lang="en-US" altLang="zh-CN" sz="1600" b="0" dirty="0"/>
              <a:t>)==0)</a:t>
            </a:r>
          </a:p>
          <a:p>
            <a:pPr>
              <a:buFont typeface="Wingdings" pitchFamily="2" charset="2"/>
              <a:buNone/>
            </a:pPr>
            <a:r>
              <a:rPr lang="en-US" altLang="zh-CN" sz="1600" b="0" dirty="0"/>
              <a:t>    …</a:t>
            </a:r>
            <a:endParaRPr lang="zh-CN" altLang="en-US" sz="1600" b="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r>
              <a:rPr lang="zh-CN" altLang="en-US">
                <a:ea typeface="宋体" pitchFamily="2" charset="-122"/>
              </a:rPr>
              <a:t>指针数组（续）</a:t>
            </a:r>
          </a:p>
        </p:txBody>
      </p:sp>
      <p:sp>
        <p:nvSpPr>
          <p:cNvPr id="57349" name="Rectangle 3"/>
          <p:cNvSpPr>
            <a:spLocks noGrp="1" noChangeArrowheads="1"/>
          </p:cNvSpPr>
          <p:nvPr>
            <p:ph idx="1"/>
          </p:nvPr>
        </p:nvSpPr>
        <p:spPr>
          <a:xfrm>
            <a:off x="911424" y="1196753"/>
            <a:ext cx="10297144" cy="4556125"/>
          </a:xfrm>
        </p:spPr>
        <p:txBody>
          <a:bodyPr>
            <a:normAutofit fontScale="92500"/>
          </a:bodyPr>
          <a:lstStyle/>
          <a:p>
            <a:r>
              <a:rPr lang="zh-CN" altLang="en-US" b="0" dirty="0">
                <a:ea typeface="宋体" pitchFamily="2" charset="-122"/>
              </a:rPr>
              <a:t>比较上面两个例子，可以看出尽管二维字符数组与字符指针数组在存储形式上不同，但</a:t>
            </a:r>
            <a:r>
              <a:rPr lang="zh-CN" altLang="en-US" dirty="0">
                <a:ea typeface="宋体" pitchFamily="2" charset="-122"/>
              </a:rPr>
              <a:t>它们在初始化形式以及使用方式上却是相同的</a:t>
            </a:r>
            <a:r>
              <a:rPr lang="zh-CN" altLang="en-US" b="0" dirty="0">
                <a:ea typeface="宋体" pitchFamily="2" charset="-122"/>
              </a:rPr>
              <a:t>。</a:t>
            </a:r>
            <a:endParaRPr lang="en-US" altLang="zh-CN" b="0" dirty="0">
              <a:ea typeface="宋体" pitchFamily="2" charset="-122"/>
            </a:endParaRPr>
          </a:p>
          <a:p>
            <a:pPr>
              <a:buNone/>
            </a:pPr>
            <a:r>
              <a:rPr lang="en-US" altLang="zh-CN" b="0" dirty="0">
                <a:ea typeface="宋体" pitchFamily="2" charset="-122"/>
              </a:rPr>
              <a:t>     </a:t>
            </a:r>
            <a:r>
              <a:rPr lang="zh-CN" altLang="en-US" sz="2000" b="0" dirty="0">
                <a:ea typeface="宋体" pitchFamily="2" charset="-122"/>
              </a:rPr>
              <a:t>例如，无论是指针数组，还是二维数组，下面两种形式访问的都是同一个元素，结果都是字符串”</a:t>
            </a:r>
            <a:r>
              <a:rPr lang="en-US" altLang="zh-CN" sz="2000" b="0" dirty="0">
                <a:ea typeface="宋体" pitchFamily="2" charset="-122"/>
              </a:rPr>
              <a:t>Friday”</a:t>
            </a:r>
            <a:r>
              <a:rPr lang="zh-CN" altLang="en-US" sz="2000" b="0" dirty="0">
                <a:ea typeface="宋体" pitchFamily="2" charset="-122"/>
              </a:rPr>
              <a:t>中的字符</a:t>
            </a:r>
            <a:r>
              <a:rPr lang="en-US" altLang="zh-CN" sz="2000" b="0" dirty="0">
                <a:ea typeface="宋体" pitchFamily="2" charset="-122"/>
              </a:rPr>
              <a:t>’y’</a:t>
            </a:r>
            <a:r>
              <a:rPr lang="zh-CN" altLang="en-US" sz="2000" b="0" dirty="0">
                <a:ea typeface="宋体" pitchFamily="2" charset="-122"/>
              </a:rPr>
              <a:t>。</a:t>
            </a:r>
            <a:endParaRPr lang="zh-CN" altLang="en-US" b="0" dirty="0">
              <a:ea typeface="宋体" pitchFamily="2" charset="-122"/>
            </a:endParaRPr>
          </a:p>
          <a:p>
            <a:pPr lvl="1">
              <a:buFont typeface="Wingdings" pitchFamily="2" charset="2"/>
              <a:buNone/>
            </a:pPr>
            <a:r>
              <a:rPr lang="zh-CN" altLang="en-US" sz="2000" b="1" dirty="0">
                <a:solidFill>
                  <a:srgbClr val="0033CC"/>
                </a:solidFill>
                <a:ea typeface="宋体" pitchFamily="2" charset="-122"/>
              </a:rPr>
              <a:t>*</a:t>
            </a:r>
            <a:r>
              <a:rPr lang="en-US" altLang="zh-CN" sz="2000" b="1" dirty="0">
                <a:solidFill>
                  <a:srgbClr val="0033CC"/>
                </a:solidFill>
                <a:ea typeface="宋体" pitchFamily="2" charset="-122"/>
              </a:rPr>
              <a:t>(days[5]+5) = days[5][5] = ‘y’</a:t>
            </a:r>
          </a:p>
          <a:p>
            <a:pPr lvl="1">
              <a:buFont typeface="Wingdings" pitchFamily="2" charset="2"/>
              <a:buNone/>
            </a:pPr>
            <a:r>
              <a:rPr lang="zh-CN" altLang="en-US" sz="2000" b="1" dirty="0">
                <a:solidFill>
                  <a:srgbClr val="0033CC"/>
                </a:solidFill>
                <a:ea typeface="宋体" pitchFamily="2" charset="-122"/>
              </a:rPr>
              <a:t>无论是二维数组还是指针数组，</a:t>
            </a:r>
            <a:r>
              <a:rPr lang="en-US" altLang="zh-CN" sz="2000" b="1" dirty="0">
                <a:solidFill>
                  <a:srgbClr val="0033CC"/>
                </a:solidFill>
                <a:ea typeface="宋体" pitchFamily="2" charset="-122"/>
              </a:rPr>
              <a:t>days[5]</a:t>
            </a:r>
            <a:r>
              <a:rPr lang="zh-CN" altLang="en-US" sz="2000" b="1" dirty="0">
                <a:solidFill>
                  <a:srgbClr val="0033CC"/>
                </a:solidFill>
                <a:ea typeface="宋体" pitchFamily="2" charset="-122"/>
              </a:rPr>
              <a:t>访问的都是字符串</a:t>
            </a:r>
            <a:r>
              <a:rPr lang="en-US" altLang="zh-CN" sz="2000" b="1" dirty="0">
                <a:solidFill>
                  <a:srgbClr val="0033CC"/>
                </a:solidFill>
                <a:ea typeface="宋体" pitchFamily="2" charset="-122"/>
              </a:rPr>
              <a:t>(</a:t>
            </a:r>
            <a:r>
              <a:rPr lang="zh-CN" altLang="en-US" sz="2000" b="1" dirty="0">
                <a:solidFill>
                  <a:srgbClr val="0033CC"/>
                </a:solidFill>
                <a:ea typeface="宋体" pitchFamily="2" charset="-122"/>
              </a:rPr>
              <a:t>即指向字符串的指针</a:t>
            </a:r>
            <a:r>
              <a:rPr lang="en-US" altLang="zh-CN" sz="2000" b="1" dirty="0">
                <a:solidFill>
                  <a:srgbClr val="0033CC"/>
                </a:solidFill>
                <a:ea typeface="宋体" pitchFamily="2" charset="-122"/>
              </a:rPr>
              <a:t>)”Friday”</a:t>
            </a:r>
            <a:endParaRPr lang="en-US" altLang="zh-CN" sz="2000" dirty="0">
              <a:solidFill>
                <a:srgbClr val="0033CC"/>
              </a:solidFill>
              <a:ea typeface="宋体" pitchFamily="2" charset="-122"/>
            </a:endParaRPr>
          </a:p>
          <a:p>
            <a:r>
              <a:rPr lang="zh-CN" altLang="en-US" dirty="0">
                <a:solidFill>
                  <a:srgbClr val="0033CC"/>
                </a:solidFill>
                <a:ea typeface="宋体" pitchFamily="2" charset="-122"/>
              </a:rPr>
              <a:t>使用指针数组来存放不同长度的字符串可以节省存贮空间，如，存放多个单词串、行。</a:t>
            </a:r>
            <a:r>
              <a:rPr lang="zh-CN" altLang="en-US" b="0" dirty="0">
                <a:ea typeface="宋体" pitchFamily="2" charset="-122"/>
              </a:rPr>
              <a:t>例如，如果要保存从标准输入或文件中读入的行，字符指针数组是一个好的选择。因为读入的行可能长短差异很大。 下面程序片段即为保存从标准输入中读入的多行：</a:t>
            </a:r>
          </a:p>
        </p:txBody>
      </p:sp>
      <p:sp>
        <p:nvSpPr>
          <p:cNvPr id="57346" name="页脚占位符 3"/>
          <p:cNvSpPr>
            <a:spLocks noGrp="1"/>
          </p:cNvSpPr>
          <p:nvPr>
            <p:ph type="ftr" sz="quarter" idx="11"/>
          </p:nvPr>
        </p:nvSpPr>
        <p:spPr>
          <a:noFill/>
        </p:spPr>
        <p:txBody>
          <a:bodyPr/>
          <a:lstStyle/>
          <a:p>
            <a:r>
              <a:rPr lang="en-US" altLang="zh-CN"/>
              <a:t>构造类型 – 数组和指针</a:t>
            </a:r>
          </a:p>
        </p:txBody>
      </p:sp>
      <p:sp>
        <p:nvSpPr>
          <p:cNvPr id="57347" name="灯片编号占位符 4"/>
          <p:cNvSpPr>
            <a:spLocks noGrp="1"/>
          </p:cNvSpPr>
          <p:nvPr>
            <p:ph type="sldNum" sz="quarter" idx="12"/>
          </p:nvPr>
        </p:nvSpPr>
        <p:spPr>
          <a:noFill/>
        </p:spPr>
        <p:txBody>
          <a:bodyPr/>
          <a:lstStyle/>
          <a:p>
            <a:fld id="{2B716463-B02A-4031-B2CC-5AEEAC96C35E}" type="slidenum">
              <a:rPr lang="en-US" altLang="zh-CN" smtClean="0"/>
              <a:pPr/>
              <a:t>81</a:t>
            </a:fld>
            <a:endParaRPr lang="en-US" altLang="zh-CN"/>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r>
              <a:rPr lang="zh-CN" altLang="en-US">
                <a:ea typeface="宋体" pitchFamily="2" charset="-122"/>
              </a:rPr>
              <a:t>指针数组（续）</a:t>
            </a:r>
          </a:p>
        </p:txBody>
      </p:sp>
      <p:sp>
        <p:nvSpPr>
          <p:cNvPr id="58373" name="Rectangle 3"/>
          <p:cNvSpPr>
            <a:spLocks noGrp="1" noChangeArrowheads="1"/>
          </p:cNvSpPr>
          <p:nvPr>
            <p:ph idx="1"/>
          </p:nvPr>
        </p:nvSpPr>
        <p:spPr/>
        <p:txBody>
          <a:bodyPr/>
          <a:lstStyle/>
          <a:p>
            <a:pPr>
              <a:lnSpc>
                <a:spcPct val="70000"/>
              </a:lnSpc>
              <a:buFont typeface="Wingdings" pitchFamily="2" charset="2"/>
              <a:buNone/>
            </a:pPr>
            <a:r>
              <a:rPr lang="en-US" altLang="zh-CN" sz="1600" b="0" dirty="0">
                <a:ea typeface="宋体" pitchFamily="2" charset="-122"/>
              </a:rPr>
              <a:t>/* read lines from input */</a:t>
            </a:r>
          </a:p>
          <a:p>
            <a:pPr>
              <a:lnSpc>
                <a:spcPct val="70000"/>
              </a:lnSpc>
              <a:buFont typeface="Wingdings" pitchFamily="2" charset="2"/>
              <a:buNone/>
            </a:pPr>
            <a:r>
              <a:rPr lang="en-US" altLang="zh-CN" sz="1600" b="0" dirty="0">
                <a:ea typeface="宋体" pitchFamily="2" charset="-122"/>
              </a:rPr>
              <a:t>#define MAXLENGTH		512</a:t>
            </a:r>
          </a:p>
          <a:p>
            <a:pPr>
              <a:lnSpc>
                <a:spcPct val="70000"/>
              </a:lnSpc>
              <a:buFont typeface="Wingdings" pitchFamily="2" charset="2"/>
              <a:buNone/>
            </a:pPr>
            <a:r>
              <a:rPr lang="en-US" altLang="zh-CN" sz="1600" b="0" dirty="0">
                <a:ea typeface="宋体" pitchFamily="2" charset="-122"/>
              </a:rPr>
              <a:t>#define MAXLINES		1000</a:t>
            </a:r>
          </a:p>
          <a:p>
            <a:pPr>
              <a:lnSpc>
                <a:spcPct val="70000"/>
              </a:lnSpc>
              <a:buFont typeface="Wingdings" pitchFamily="2" charset="2"/>
              <a:buNone/>
            </a:pP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char *</a:t>
            </a:r>
            <a:r>
              <a:rPr lang="en-US" altLang="zh-CN" sz="1600" b="0" dirty="0" err="1">
                <a:ea typeface="宋体" pitchFamily="2" charset="-122"/>
              </a:rPr>
              <a:t>lineptr</a:t>
            </a:r>
            <a:r>
              <a:rPr lang="en-US" altLang="zh-CN" sz="1600" b="0" dirty="0">
                <a:ea typeface="宋体" pitchFamily="2" charset="-122"/>
              </a:rPr>
              <a:t>[MAXLINES], </a:t>
            </a:r>
            <a:r>
              <a:rPr lang="en-US" altLang="zh-CN" sz="1600" b="0" dirty="0" err="1">
                <a:ea typeface="宋体" pitchFamily="2" charset="-122"/>
              </a:rPr>
              <a:t>buf</a:t>
            </a:r>
            <a:r>
              <a:rPr lang="en-US" altLang="zh-CN" sz="1600" b="0" dirty="0">
                <a:ea typeface="宋体" pitchFamily="2" charset="-122"/>
              </a:rPr>
              <a:t>[MAXLENGTH];</a:t>
            </a:r>
          </a:p>
          <a:p>
            <a:pPr>
              <a:lnSpc>
                <a:spcPct val="70000"/>
              </a:lnSpc>
              <a:buFont typeface="Wingdings" pitchFamily="2" charset="2"/>
              <a:buNone/>
            </a:pPr>
            <a:r>
              <a:rPr lang="en-US" altLang="zh-CN" sz="1600" b="0" dirty="0">
                <a:ea typeface="宋体" pitchFamily="2" charset="-122"/>
              </a:rPr>
              <a:t>int </a:t>
            </a:r>
            <a:r>
              <a:rPr lang="en-US" altLang="zh-CN" sz="1600" b="0" dirty="0" err="1">
                <a:ea typeface="宋体" pitchFamily="2" charset="-122"/>
              </a:rPr>
              <a:t>i</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a:t>
            </a:r>
          </a:p>
          <a:p>
            <a:pPr>
              <a:lnSpc>
                <a:spcPct val="70000"/>
              </a:lnSpc>
              <a:buFont typeface="Wingdings" pitchFamily="2" charset="2"/>
              <a:buNone/>
            </a:pPr>
            <a:r>
              <a:rPr lang="en-US" altLang="zh-CN" sz="1600" b="0" dirty="0" err="1">
                <a:ea typeface="宋体" pitchFamily="2" charset="-122"/>
              </a:rPr>
              <a:t>i</a:t>
            </a:r>
            <a:r>
              <a:rPr lang="en-US" altLang="zh-CN" sz="1600" b="0" dirty="0">
                <a:ea typeface="宋体" pitchFamily="2" charset="-122"/>
              </a:rPr>
              <a:t> = 0;</a:t>
            </a:r>
          </a:p>
          <a:p>
            <a:pPr>
              <a:lnSpc>
                <a:spcPct val="70000"/>
              </a:lnSpc>
              <a:buFont typeface="Wingdings" pitchFamily="2" charset="2"/>
              <a:buNone/>
            </a:pPr>
            <a:r>
              <a:rPr lang="en-US" altLang="zh-CN" sz="1600" b="0" dirty="0">
                <a:ea typeface="宋体" pitchFamily="2" charset="-122"/>
              </a:rPr>
              <a:t>while(gets(</a:t>
            </a:r>
            <a:r>
              <a:rPr lang="en-US" altLang="zh-CN" sz="1600" b="0" dirty="0" err="1">
                <a:ea typeface="宋体" pitchFamily="2" charset="-122"/>
              </a:rPr>
              <a:t>buf</a:t>
            </a:r>
            <a:r>
              <a:rPr lang="en-US" altLang="zh-CN" sz="1600" b="0" dirty="0">
                <a:ea typeface="宋体" pitchFamily="2" charset="-122"/>
              </a:rPr>
              <a:t>) != NULL){</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lineptr</a:t>
            </a:r>
            <a:r>
              <a:rPr lang="en-US" altLang="zh-CN" sz="1600" b="0" dirty="0">
                <a:ea typeface="宋体" pitchFamily="2" charset="-122"/>
              </a:rPr>
              <a:t>[</a:t>
            </a:r>
            <a:r>
              <a:rPr lang="en-US" altLang="zh-CN" sz="1600" b="0" dirty="0" err="1">
                <a:ea typeface="宋体" pitchFamily="2" charset="-122"/>
              </a:rPr>
              <a:t>i</a:t>
            </a:r>
            <a:r>
              <a:rPr lang="en-US" altLang="zh-CN" sz="1600" b="0" dirty="0">
                <a:ea typeface="宋体" pitchFamily="2" charset="-122"/>
              </a:rPr>
              <a:t>] = (char *)malloc(</a:t>
            </a:r>
            <a:r>
              <a:rPr lang="en-US" altLang="zh-CN" sz="1600" b="0" dirty="0" err="1">
                <a:ea typeface="宋体" pitchFamily="2" charset="-122"/>
              </a:rPr>
              <a:t>strlen</a:t>
            </a:r>
            <a:r>
              <a:rPr lang="en-US" altLang="zh-CN" sz="1600" b="0" dirty="0">
                <a:ea typeface="宋体" pitchFamily="2" charset="-122"/>
              </a:rPr>
              <a:t>(</a:t>
            </a:r>
            <a:r>
              <a:rPr lang="en-US" altLang="zh-CN" sz="1600" b="0" dirty="0" err="1">
                <a:ea typeface="宋体" pitchFamily="2" charset="-122"/>
              </a:rPr>
              <a:t>buf</a:t>
            </a:r>
            <a:r>
              <a:rPr lang="en-US" altLang="zh-CN" sz="1600" b="0" dirty="0">
                <a:ea typeface="宋体" pitchFamily="2" charset="-122"/>
              </a:rPr>
              <a:t>)+1);</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strcpy</a:t>
            </a:r>
            <a:r>
              <a:rPr lang="en-US" altLang="zh-CN" sz="1600" b="0" dirty="0">
                <a:ea typeface="宋体" pitchFamily="2" charset="-122"/>
              </a:rPr>
              <a:t>(</a:t>
            </a:r>
            <a:r>
              <a:rPr lang="en-US" altLang="zh-CN" sz="1600" b="0" dirty="0" err="1">
                <a:ea typeface="宋体" pitchFamily="2" charset="-122"/>
              </a:rPr>
              <a:t>lineptr</a:t>
            </a:r>
            <a:r>
              <a:rPr lang="en-US" altLang="zh-CN" sz="1600" b="0" dirty="0">
                <a:ea typeface="宋体" pitchFamily="2" charset="-122"/>
              </a:rPr>
              <a:t>[</a:t>
            </a:r>
            <a:r>
              <a:rPr lang="en-US" altLang="zh-CN" sz="1600" b="0" dirty="0" err="1">
                <a:ea typeface="宋体" pitchFamily="2" charset="-122"/>
              </a:rPr>
              <a:t>i</a:t>
            </a:r>
            <a:r>
              <a:rPr lang="en-US" altLang="zh-CN" sz="1600" b="0" dirty="0">
                <a:ea typeface="宋体" pitchFamily="2" charset="-122"/>
              </a:rPr>
              <a:t>], </a:t>
            </a:r>
            <a:r>
              <a:rPr lang="en-US" altLang="zh-CN" sz="1600" b="0" dirty="0" err="1">
                <a:ea typeface="宋体" pitchFamily="2" charset="-122"/>
              </a:rPr>
              <a:t>buf</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i</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a:t>
            </a:r>
          </a:p>
        </p:txBody>
      </p:sp>
      <p:sp>
        <p:nvSpPr>
          <p:cNvPr id="58370" name="页脚占位符 3"/>
          <p:cNvSpPr>
            <a:spLocks noGrp="1"/>
          </p:cNvSpPr>
          <p:nvPr>
            <p:ph type="ftr" sz="quarter" idx="11"/>
          </p:nvPr>
        </p:nvSpPr>
        <p:spPr>
          <a:noFill/>
        </p:spPr>
        <p:txBody>
          <a:bodyPr/>
          <a:lstStyle/>
          <a:p>
            <a:r>
              <a:rPr lang="en-US" altLang="zh-CN"/>
              <a:t>构造类型 – 数组和指针</a:t>
            </a:r>
          </a:p>
        </p:txBody>
      </p:sp>
      <p:sp>
        <p:nvSpPr>
          <p:cNvPr id="58371" name="灯片编号占位符 4"/>
          <p:cNvSpPr>
            <a:spLocks noGrp="1"/>
          </p:cNvSpPr>
          <p:nvPr>
            <p:ph type="sldNum" sz="quarter" idx="12"/>
          </p:nvPr>
        </p:nvSpPr>
        <p:spPr>
          <a:noFill/>
        </p:spPr>
        <p:txBody>
          <a:bodyPr/>
          <a:lstStyle/>
          <a:p>
            <a:fld id="{0588A996-FACB-4DAD-875F-2760083F375A}" type="slidenum">
              <a:rPr lang="en-US" altLang="zh-CN" smtClean="0"/>
              <a:pPr/>
              <a:t>82</a:t>
            </a:fld>
            <a:endParaRPr lang="en-US" altLang="zh-CN"/>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zh-CN" altLang="en-US">
                <a:ea typeface="宋体" pitchFamily="2" charset="-122"/>
              </a:rPr>
              <a:t>二维数组指针运算</a:t>
            </a:r>
            <a:r>
              <a:rPr lang="en-US" altLang="zh-CN">
                <a:ea typeface="宋体" pitchFamily="2" charset="-122"/>
              </a:rPr>
              <a:t>*</a:t>
            </a:r>
            <a:endParaRPr lang="zh-CN" altLang="en-US">
              <a:ea typeface="宋体" pitchFamily="2" charset="-122"/>
            </a:endParaRPr>
          </a:p>
        </p:txBody>
      </p:sp>
      <p:sp>
        <p:nvSpPr>
          <p:cNvPr id="2054" name="Rectangle 3"/>
          <p:cNvSpPr>
            <a:spLocks noGrp="1" noChangeArrowheads="1"/>
          </p:cNvSpPr>
          <p:nvPr>
            <p:ph type="body" sz="half" idx="1"/>
          </p:nvPr>
        </p:nvSpPr>
        <p:spPr>
          <a:xfrm>
            <a:off x="863601" y="1449071"/>
            <a:ext cx="7265988" cy="2917825"/>
          </a:xfrm>
        </p:spPr>
        <p:txBody>
          <a:bodyPr/>
          <a:lstStyle/>
          <a:p>
            <a:pPr>
              <a:lnSpc>
                <a:spcPct val="70000"/>
              </a:lnSpc>
              <a:spcBef>
                <a:spcPct val="40000"/>
              </a:spcBef>
              <a:buFont typeface="Wingdings" pitchFamily="2" charset="2"/>
              <a:buNone/>
            </a:pPr>
            <a:r>
              <a:rPr lang="zh-CN" altLang="en-US" sz="1600" b="0" dirty="0">
                <a:ea typeface="宋体" pitchFamily="2" charset="-122"/>
              </a:rPr>
              <a:t>二维数组指针运算的理解：</a:t>
            </a:r>
          </a:p>
          <a:p>
            <a:pPr>
              <a:lnSpc>
                <a:spcPct val="70000"/>
              </a:lnSpc>
              <a:spcBef>
                <a:spcPct val="40000"/>
              </a:spcBef>
              <a:buFont typeface="Wingdings" pitchFamily="2" charset="2"/>
              <a:buNone/>
            </a:pPr>
            <a:r>
              <a:rPr lang="zh-CN" altLang="en-US" sz="1600" b="0" dirty="0">
                <a:ea typeface="宋体" pitchFamily="2" charset="-122"/>
              </a:rPr>
              <a:t>例：</a:t>
            </a:r>
          </a:p>
          <a:p>
            <a:pPr>
              <a:lnSpc>
                <a:spcPct val="70000"/>
              </a:lnSpc>
              <a:spcBef>
                <a:spcPct val="40000"/>
              </a:spcBef>
              <a:buFont typeface="Wingdings" pitchFamily="2" charset="2"/>
              <a:buNone/>
            </a:pPr>
            <a:r>
              <a:rPr lang="en-US" altLang="zh-CN" sz="1600" b="0" dirty="0">
                <a:ea typeface="宋体" pitchFamily="2" charset="-122"/>
              </a:rPr>
              <a:t>#include &lt;</a:t>
            </a:r>
            <a:r>
              <a:rPr lang="en-US" altLang="zh-CN" sz="1600" b="0" dirty="0" err="1">
                <a:ea typeface="宋体" pitchFamily="2" charset="-122"/>
              </a:rPr>
              <a:t>stdio.h</a:t>
            </a:r>
            <a:r>
              <a:rPr lang="en-US" altLang="zh-CN" sz="1600" b="0" dirty="0">
                <a:ea typeface="宋体" pitchFamily="2" charset="-122"/>
              </a:rPr>
              <a:t>&gt;</a:t>
            </a:r>
          </a:p>
          <a:p>
            <a:pPr>
              <a:lnSpc>
                <a:spcPct val="70000"/>
              </a:lnSpc>
              <a:spcBef>
                <a:spcPct val="40000"/>
              </a:spcBef>
              <a:buFont typeface="Wingdings" pitchFamily="2" charset="2"/>
              <a:buNone/>
            </a:pPr>
            <a:r>
              <a:rPr lang="en-US" altLang="zh-CN" sz="1600" b="0" dirty="0">
                <a:ea typeface="宋体" pitchFamily="2" charset="-122"/>
              </a:rPr>
              <a:t>char a[4][5] = { “</a:t>
            </a:r>
            <a:r>
              <a:rPr lang="en-US" altLang="zh-CN" sz="1600" b="0" dirty="0" err="1">
                <a:ea typeface="宋体" pitchFamily="2" charset="-122"/>
              </a:rPr>
              <a:t>abcd</a:t>
            </a:r>
            <a:r>
              <a:rPr lang="en-US" altLang="zh-CN" sz="1600" b="0" dirty="0">
                <a:ea typeface="宋体" pitchFamily="2" charset="-122"/>
              </a:rPr>
              <a:t>”, “</a:t>
            </a:r>
            <a:r>
              <a:rPr lang="en-US" altLang="zh-CN" sz="1600" b="0" dirty="0" err="1">
                <a:ea typeface="宋体" pitchFamily="2" charset="-122"/>
              </a:rPr>
              <a:t>efgh</a:t>
            </a:r>
            <a:r>
              <a:rPr lang="en-US" altLang="zh-CN" sz="1600" b="0" dirty="0">
                <a:ea typeface="宋体" pitchFamily="2" charset="-122"/>
              </a:rPr>
              <a:t>”, “</a:t>
            </a:r>
            <a:r>
              <a:rPr lang="en-US" altLang="zh-CN" sz="1600" b="0" dirty="0" err="1">
                <a:ea typeface="宋体" pitchFamily="2" charset="-122"/>
              </a:rPr>
              <a:t>ijkl</a:t>
            </a:r>
            <a:r>
              <a:rPr lang="en-US" altLang="zh-CN" sz="1600" b="0" dirty="0">
                <a:ea typeface="宋体" pitchFamily="2" charset="-122"/>
              </a:rPr>
              <a:t>”, “</a:t>
            </a:r>
            <a:r>
              <a:rPr lang="en-US" altLang="zh-CN" sz="1600" b="0" dirty="0" err="1">
                <a:ea typeface="宋体" pitchFamily="2" charset="-122"/>
              </a:rPr>
              <a:t>mnop</a:t>
            </a:r>
            <a:r>
              <a:rPr lang="en-US" altLang="zh-CN" sz="1600" b="0" dirty="0">
                <a:ea typeface="宋体" pitchFamily="2" charset="-122"/>
              </a:rPr>
              <a:t>” };</a:t>
            </a:r>
          </a:p>
          <a:p>
            <a:pPr>
              <a:lnSpc>
                <a:spcPct val="70000"/>
              </a:lnSpc>
              <a:spcBef>
                <a:spcPct val="40000"/>
              </a:spcBef>
              <a:buFont typeface="Wingdings" pitchFamily="2" charset="2"/>
              <a:buNone/>
            </a:pPr>
            <a:r>
              <a:rPr lang="en-US" altLang="zh-CN" sz="1600" b="0" dirty="0">
                <a:ea typeface="宋体" pitchFamily="2" charset="-122"/>
              </a:rPr>
              <a:t>main( )</a:t>
            </a:r>
          </a:p>
          <a:p>
            <a:pPr>
              <a:lnSpc>
                <a:spcPct val="70000"/>
              </a:lnSpc>
              <a:spcBef>
                <a:spcPct val="40000"/>
              </a:spcBef>
              <a:buFont typeface="Wingdings" pitchFamily="2" charset="2"/>
              <a:buNone/>
            </a:pPr>
            <a:r>
              <a:rPr lang="en-US" altLang="zh-CN" sz="1600" b="0" dirty="0">
                <a:ea typeface="宋体" pitchFamily="2" charset="-122"/>
              </a:rPr>
              <a:t>{</a:t>
            </a:r>
          </a:p>
          <a:p>
            <a:pPr>
              <a:lnSpc>
                <a:spcPct val="70000"/>
              </a:lnSpc>
              <a:spcBef>
                <a:spcPct val="40000"/>
              </a:spcBef>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(“a=%x,  a[0]=%x,  &amp;a[0][0]=%x\n”, a, a[0], &amp;a[0][0]);</a:t>
            </a:r>
          </a:p>
          <a:p>
            <a:pPr>
              <a:lnSpc>
                <a:spcPct val="70000"/>
              </a:lnSpc>
              <a:spcBef>
                <a:spcPct val="40000"/>
              </a:spcBef>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(“a+1=%x,  a[0]+1=%x,  &amp;a[0][1]=%x\n”, a+1, a[0]+1, &amp;a[0][1]);</a:t>
            </a:r>
          </a:p>
          <a:p>
            <a:pPr>
              <a:lnSpc>
                <a:spcPct val="70000"/>
              </a:lnSpc>
              <a:spcBef>
                <a:spcPct val="40000"/>
              </a:spcBef>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(“**(a+1)=%c,  *(a[0]+1)=%c\n”, **(a+1), *(a[0]+1));</a:t>
            </a:r>
          </a:p>
          <a:p>
            <a:pPr>
              <a:lnSpc>
                <a:spcPct val="70000"/>
              </a:lnSpc>
              <a:spcBef>
                <a:spcPct val="40000"/>
              </a:spcBef>
              <a:buFont typeface="Wingdings" pitchFamily="2" charset="2"/>
              <a:buNone/>
            </a:pPr>
            <a:r>
              <a:rPr lang="en-US" altLang="zh-CN" sz="1600" b="0" dirty="0">
                <a:ea typeface="宋体" pitchFamily="2" charset="-122"/>
              </a:rPr>
              <a:t>} </a:t>
            </a:r>
            <a:endParaRPr lang="en-US" altLang="zh-CN" sz="1600" dirty="0">
              <a:ea typeface="宋体" pitchFamily="2" charset="-122"/>
            </a:endParaRPr>
          </a:p>
        </p:txBody>
      </p:sp>
      <p:graphicFrame>
        <p:nvGraphicFramePr>
          <p:cNvPr id="70661" name="Object 5"/>
          <p:cNvGraphicFramePr>
            <a:graphicFrameLocks noGrp="1" noChangeAspect="1"/>
          </p:cNvGraphicFramePr>
          <p:nvPr>
            <p:ph sz="half" idx="2"/>
            <p:extLst>
              <p:ext uri="{D42A27DB-BD31-4B8C-83A1-F6EECF244321}">
                <p14:modId xmlns:p14="http://schemas.microsoft.com/office/powerpoint/2010/main" val="2659356714"/>
              </p:ext>
            </p:extLst>
          </p:nvPr>
        </p:nvGraphicFramePr>
        <p:xfrm>
          <a:off x="2783334" y="4719160"/>
          <a:ext cx="6337300" cy="1165225"/>
        </p:xfrm>
        <a:graphic>
          <a:graphicData uri="http://schemas.openxmlformats.org/presentationml/2006/ole">
            <mc:AlternateContent xmlns:mc="http://schemas.openxmlformats.org/markup-compatibility/2006">
              <mc:Choice xmlns:v="urn:schemas-microsoft-com:vml" Requires="v">
                <p:oleObj name="Document" r:id="rId3" imgW="5420868" imgH="996696" progId="Word.Document.8">
                  <p:embed/>
                </p:oleObj>
              </mc:Choice>
              <mc:Fallback>
                <p:oleObj name="Document" r:id="rId3" imgW="5420868" imgH="996696" progId="Word.Document.8">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334" y="4719160"/>
                        <a:ext cx="63373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页脚占位符 4"/>
          <p:cNvSpPr>
            <a:spLocks noGrp="1"/>
          </p:cNvSpPr>
          <p:nvPr>
            <p:ph type="ftr" sz="quarter" idx="4294967295"/>
          </p:nvPr>
        </p:nvSpPr>
        <p:spPr>
          <a:xfrm>
            <a:off x="4038600" y="6356350"/>
            <a:ext cx="4114800" cy="365125"/>
          </a:xfrm>
          <a:noFill/>
        </p:spPr>
        <p:txBody>
          <a:bodyPr/>
          <a:lstStyle/>
          <a:p>
            <a:r>
              <a:rPr lang="en-US" altLang="zh-CN"/>
              <a:t>构造类型 – 数组和指针</a:t>
            </a:r>
          </a:p>
        </p:txBody>
      </p:sp>
      <p:sp>
        <p:nvSpPr>
          <p:cNvPr id="2052" name="灯片编号占位符 5"/>
          <p:cNvSpPr>
            <a:spLocks noGrp="1"/>
          </p:cNvSpPr>
          <p:nvPr>
            <p:ph type="sldNum" sz="quarter" idx="11"/>
          </p:nvPr>
        </p:nvSpPr>
        <p:spPr>
          <a:xfrm>
            <a:off x="8610600" y="6356350"/>
            <a:ext cx="2743200" cy="365125"/>
          </a:xfrm>
          <a:noFill/>
        </p:spPr>
        <p:txBody>
          <a:bodyPr/>
          <a:lstStyle/>
          <a:p>
            <a:fld id="{91CF6E6C-848A-43ED-ADAE-503485931894}" type="slidenum">
              <a:rPr lang="en-US" altLang="zh-CN" smtClean="0"/>
              <a:pPr/>
              <a:t>83</a:t>
            </a:fld>
            <a:endParaRPr lang="en-US" altLang="zh-CN"/>
          </a:p>
        </p:txBody>
      </p:sp>
      <p:sp>
        <p:nvSpPr>
          <p:cNvPr id="70660" name="Text Box 4"/>
          <p:cNvSpPr txBox="1">
            <a:spLocks noChangeArrowheads="1"/>
          </p:cNvSpPr>
          <p:nvPr/>
        </p:nvSpPr>
        <p:spPr bwMode="auto">
          <a:xfrm>
            <a:off x="7050827" y="2195436"/>
            <a:ext cx="4716016" cy="1604962"/>
          </a:xfrm>
          <a:prstGeom prst="rect">
            <a:avLst/>
          </a:prstGeom>
          <a:solidFill>
            <a:schemeClr val="accent1"/>
          </a:solidFill>
          <a:ln w="12700" cap="sq">
            <a:noFill/>
            <a:miter lim="800000"/>
            <a:headEnd type="none" w="sm" len="sm"/>
            <a:tailEnd type="none" w="sm" len="sm"/>
          </a:ln>
        </p:spPr>
        <p:txBody>
          <a:bodyPr wrap="square">
            <a:spAutoFit/>
          </a:bodyPr>
          <a:lstStyle/>
          <a:p>
            <a:pPr algn="just">
              <a:spcBef>
                <a:spcPct val="50000"/>
              </a:spcBef>
            </a:pPr>
            <a:r>
              <a:rPr lang="zh-CN" altLang="en-US" sz="1800" b="0" dirty="0">
                <a:solidFill>
                  <a:srgbClr val="003399"/>
                </a:solidFill>
                <a:latin typeface="Times New Roman" pitchFamily="18" charset="0"/>
              </a:rPr>
              <a:t>一次运行结果：</a:t>
            </a:r>
          </a:p>
          <a:p>
            <a:pPr algn="just">
              <a:spcBef>
                <a:spcPct val="50000"/>
              </a:spcBef>
            </a:pPr>
            <a:r>
              <a:rPr lang="en-US" altLang="zh-CN" sz="1800" b="0" dirty="0">
                <a:solidFill>
                  <a:srgbClr val="003399"/>
                </a:solidFill>
                <a:latin typeface="Times New Roman" pitchFamily="18" charset="0"/>
              </a:rPr>
              <a:t>a= 0x194,  a[0]= 0x194,  &amp;a[0][0]= 0x194</a:t>
            </a:r>
          </a:p>
          <a:p>
            <a:pPr algn="just">
              <a:spcBef>
                <a:spcPct val="50000"/>
              </a:spcBef>
            </a:pPr>
            <a:r>
              <a:rPr lang="en-US" altLang="zh-CN" sz="1800" b="0" dirty="0">
                <a:solidFill>
                  <a:srgbClr val="003399"/>
                </a:solidFill>
                <a:latin typeface="Times New Roman" pitchFamily="18" charset="0"/>
              </a:rPr>
              <a:t>a+1= 0x199,  a[0]+1= 0x195,  &amp;a[0][1]= 0x195</a:t>
            </a:r>
          </a:p>
          <a:p>
            <a:pPr algn="just">
              <a:spcBef>
                <a:spcPct val="50000"/>
              </a:spcBef>
            </a:pPr>
            <a:r>
              <a:rPr lang="en-US" altLang="zh-CN" sz="1800" b="0" dirty="0">
                <a:solidFill>
                  <a:srgbClr val="003399"/>
                </a:solidFill>
                <a:latin typeface="Times New Roman" pitchFamily="18" charset="0"/>
              </a:rPr>
              <a:t>**(a+1)= ‘e’,  *(a[0]+1) =‘b’</a:t>
            </a:r>
          </a:p>
        </p:txBody>
      </p:sp>
      <p:sp>
        <p:nvSpPr>
          <p:cNvPr id="70663" name="Text Box 7"/>
          <p:cNvSpPr txBox="1">
            <a:spLocks noChangeArrowheads="1"/>
          </p:cNvSpPr>
          <p:nvPr/>
        </p:nvSpPr>
        <p:spPr bwMode="auto">
          <a:xfrm>
            <a:off x="814834" y="4396897"/>
            <a:ext cx="3429000" cy="1477328"/>
          </a:xfrm>
          <a:prstGeom prst="rect">
            <a:avLst/>
          </a:prstGeom>
          <a:noFill/>
          <a:ln w="12700" cap="sq">
            <a:noFill/>
            <a:miter lim="800000"/>
            <a:headEnd type="none" w="sm" len="sm"/>
            <a:tailEnd type="none" w="sm" len="sm"/>
          </a:ln>
        </p:spPr>
        <p:txBody>
          <a:bodyPr>
            <a:spAutoFit/>
          </a:bodyPr>
          <a:lstStyle/>
          <a:p>
            <a:pPr algn="just">
              <a:spcBef>
                <a:spcPct val="50000"/>
              </a:spcBef>
            </a:pPr>
            <a:r>
              <a:rPr lang="zh-CN" altLang="en-US" sz="1800" b="0" dirty="0">
                <a:latin typeface="Times New Roman" pitchFamily="18" charset="0"/>
              </a:rPr>
              <a:t>从该例中可以看出，</a:t>
            </a:r>
            <a:r>
              <a:rPr lang="en-US" altLang="zh-CN" sz="1800" b="0" dirty="0">
                <a:latin typeface="Times New Roman" pitchFamily="18" charset="0"/>
              </a:rPr>
              <a:t>a</a:t>
            </a:r>
            <a:r>
              <a:rPr lang="zh-CN" altLang="en-US" sz="1800" b="0" dirty="0">
                <a:latin typeface="Times New Roman" pitchFamily="18" charset="0"/>
              </a:rPr>
              <a:t>和</a:t>
            </a:r>
            <a:r>
              <a:rPr lang="en-US" altLang="zh-CN" sz="1800" b="0" dirty="0">
                <a:latin typeface="Times New Roman" pitchFamily="18" charset="0"/>
              </a:rPr>
              <a:t>a[0]</a:t>
            </a:r>
            <a:r>
              <a:rPr lang="zh-CN" altLang="en-US" sz="1800" b="0" dirty="0">
                <a:latin typeface="Times New Roman" pitchFamily="18" charset="0"/>
              </a:rPr>
              <a:t>虽然值相同，但含义却不一样，</a:t>
            </a:r>
            <a:r>
              <a:rPr lang="en-US" altLang="zh-CN" sz="1800" b="0" dirty="0">
                <a:solidFill>
                  <a:srgbClr val="0033CC"/>
                </a:solidFill>
                <a:latin typeface="Times New Roman" pitchFamily="18" charset="0"/>
              </a:rPr>
              <a:t>a+1</a:t>
            </a:r>
            <a:r>
              <a:rPr lang="zh-CN" altLang="en-US" sz="1800" b="0" dirty="0">
                <a:solidFill>
                  <a:srgbClr val="0033CC"/>
                </a:solidFill>
                <a:latin typeface="Times New Roman" pitchFamily="18" charset="0"/>
              </a:rPr>
              <a:t>指向数组的下一行（即组成二维数组的一维数组的下一个元素），而</a:t>
            </a:r>
            <a:r>
              <a:rPr lang="en-US" altLang="zh-CN" sz="1800" b="0" dirty="0">
                <a:solidFill>
                  <a:srgbClr val="0033CC"/>
                </a:solidFill>
                <a:latin typeface="Times New Roman" pitchFamily="18" charset="0"/>
              </a:rPr>
              <a:t>a[0]+1</a:t>
            </a:r>
            <a:r>
              <a:rPr lang="zh-CN" altLang="en-US" sz="1800" b="0" dirty="0">
                <a:solidFill>
                  <a:srgbClr val="0033CC"/>
                </a:solidFill>
                <a:latin typeface="Times New Roman" pitchFamily="18" charset="0"/>
              </a:rPr>
              <a:t>指向下一个元素。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 calcmode="lin" valueType="num">
                                      <p:cBhvr additive="base">
                                        <p:cTn id="7" dur="1000" fill="hold"/>
                                        <p:tgtEl>
                                          <p:spTgt spid="70660"/>
                                        </p:tgtEl>
                                        <p:attrNameLst>
                                          <p:attrName>ppt_x</p:attrName>
                                        </p:attrNameLst>
                                      </p:cBhvr>
                                      <p:tavLst>
                                        <p:tav tm="0">
                                          <p:val>
                                            <p:strVal val="1+#ppt_w/2"/>
                                          </p:val>
                                        </p:tav>
                                        <p:tav tm="100000">
                                          <p:val>
                                            <p:strVal val="#ppt_x"/>
                                          </p:val>
                                        </p:tav>
                                      </p:tavLst>
                                    </p:anim>
                                    <p:anim calcmode="lin" valueType="num">
                                      <p:cBhvr additive="base">
                                        <p:cTn id="8" dur="1000" fill="hold"/>
                                        <p:tgtEl>
                                          <p:spTgt spid="706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p:stCondLst>
                                    <p:cond delay="0"/>
                                  </p:stCondLst>
                                  <p:childTnLst>
                                    <p:set>
                                      <p:cBhvr>
                                        <p:cTn id="12" dur="1" fill="hold">
                                          <p:stCondLst>
                                            <p:cond delay="0"/>
                                          </p:stCondLst>
                                        </p:cTn>
                                        <p:tgtEl>
                                          <p:spTgt spid="70661"/>
                                        </p:tgtEl>
                                        <p:attrNameLst>
                                          <p:attrName>style.visibility</p:attrName>
                                        </p:attrNameLst>
                                      </p:cBhvr>
                                      <p:to>
                                        <p:strVal val="visible"/>
                                      </p:to>
                                    </p:set>
                                    <p:anim calcmode="lin" valueType="num">
                                      <p:cBhvr additive="base">
                                        <p:cTn id="13" dur="1000" fill="hold"/>
                                        <p:tgtEl>
                                          <p:spTgt spid="70661"/>
                                        </p:tgtEl>
                                        <p:attrNameLst>
                                          <p:attrName>ppt_x</p:attrName>
                                        </p:attrNameLst>
                                      </p:cBhvr>
                                      <p:tavLst>
                                        <p:tav tm="0">
                                          <p:val>
                                            <p:strVal val="#ppt_x"/>
                                          </p:val>
                                        </p:tav>
                                        <p:tav tm="100000">
                                          <p:val>
                                            <p:strVal val="#ppt_x"/>
                                          </p:val>
                                        </p:tav>
                                      </p:tavLst>
                                    </p:anim>
                                    <p:anim calcmode="lin" valueType="num">
                                      <p:cBhvr additive="base">
                                        <p:cTn id="14" dur="1000" fill="hold"/>
                                        <p:tgtEl>
                                          <p:spTgt spid="706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70663"/>
                                        </p:tgtEl>
                                        <p:attrNameLst>
                                          <p:attrName>style.visibility</p:attrName>
                                        </p:attrNameLst>
                                      </p:cBhvr>
                                      <p:to>
                                        <p:strVal val="visible"/>
                                      </p:to>
                                    </p:set>
                                    <p:anim calcmode="lin" valueType="num">
                                      <p:cBhvr additive="base">
                                        <p:cTn id="19" dur="1000" fill="hold"/>
                                        <p:tgtEl>
                                          <p:spTgt spid="70663"/>
                                        </p:tgtEl>
                                        <p:attrNameLst>
                                          <p:attrName>ppt_x</p:attrName>
                                        </p:attrNameLst>
                                      </p:cBhvr>
                                      <p:tavLst>
                                        <p:tav tm="0">
                                          <p:val>
                                            <p:strVal val="#ppt_x"/>
                                          </p:val>
                                        </p:tav>
                                        <p:tav tm="100000">
                                          <p:val>
                                            <p:strVal val="#ppt_x"/>
                                          </p:val>
                                        </p:tav>
                                      </p:tavLst>
                                    </p:anim>
                                    <p:anim calcmode="lin" valueType="num">
                                      <p:cBhvr additive="base">
                                        <p:cTn id="20" dur="1000" fill="hold"/>
                                        <p:tgtEl>
                                          <p:spTgt spid="70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autoUpdateAnimBg="0"/>
      <p:bldP spid="70663"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r>
              <a:rPr lang="zh-CN" altLang="en-US">
                <a:ea typeface="宋体" pitchFamily="2" charset="-122"/>
              </a:rPr>
              <a:t>指针数组（续）</a:t>
            </a:r>
          </a:p>
        </p:txBody>
      </p:sp>
      <p:sp>
        <p:nvSpPr>
          <p:cNvPr id="59397" name="Rectangle 3"/>
          <p:cNvSpPr>
            <a:spLocks noGrp="1" noChangeArrowheads="1"/>
          </p:cNvSpPr>
          <p:nvPr>
            <p:ph idx="1"/>
          </p:nvPr>
        </p:nvSpPr>
        <p:spPr>
          <a:xfrm>
            <a:off x="838200" y="1268760"/>
            <a:ext cx="7105650" cy="4735512"/>
          </a:xfrm>
        </p:spPr>
        <p:txBody>
          <a:bodyPr>
            <a:normAutofit lnSpcReduction="10000"/>
          </a:bodyPr>
          <a:lstStyle/>
          <a:p>
            <a:pPr>
              <a:lnSpc>
                <a:spcPct val="70000"/>
              </a:lnSpc>
              <a:buFont typeface="Wingdings" pitchFamily="2" charset="2"/>
              <a:buNone/>
            </a:pPr>
            <a:r>
              <a:rPr lang="zh-CN" altLang="en-US" sz="1600" b="0" dirty="0">
                <a:ea typeface="宋体" pitchFamily="2" charset="-122"/>
              </a:rPr>
              <a:t>例：将数字表示的月分转换成英文表示的月分（指针数组的初始化）。</a:t>
            </a:r>
          </a:p>
          <a:p>
            <a:pPr lvl="1">
              <a:lnSpc>
                <a:spcPct val="70000"/>
              </a:lnSpc>
              <a:buFont typeface="Wingdings" pitchFamily="2" charset="2"/>
              <a:buNone/>
            </a:pPr>
            <a:r>
              <a:rPr lang="en-US" altLang="zh-CN" sz="1600" dirty="0">
                <a:ea typeface="宋体" pitchFamily="2" charset="-122"/>
              </a:rPr>
              <a:t>char *</a:t>
            </a:r>
            <a:r>
              <a:rPr lang="en-US" altLang="zh-CN" sz="1600" dirty="0" err="1">
                <a:ea typeface="宋体" pitchFamily="2" charset="-122"/>
              </a:rPr>
              <a:t>month_name</a:t>
            </a:r>
            <a:r>
              <a:rPr lang="en-US" altLang="zh-CN" sz="1600" dirty="0">
                <a:ea typeface="宋体" pitchFamily="2" charset="-122"/>
              </a:rPr>
              <a:t>(</a:t>
            </a:r>
            <a:r>
              <a:rPr lang="en-US" altLang="zh-CN" sz="1600" dirty="0" err="1">
                <a:ea typeface="宋体" pitchFamily="2" charset="-122"/>
              </a:rPr>
              <a:t>int</a:t>
            </a:r>
            <a:r>
              <a:rPr lang="en-US" altLang="zh-CN" sz="1600" dirty="0">
                <a:ea typeface="宋体" pitchFamily="2" charset="-122"/>
              </a:rPr>
              <a:t> n)</a:t>
            </a:r>
          </a:p>
          <a:p>
            <a:pPr lvl="1">
              <a:lnSpc>
                <a:spcPct val="70000"/>
              </a:lnSpc>
              <a:buFont typeface="Wingdings" pitchFamily="2" charset="2"/>
              <a:buNone/>
            </a:pPr>
            <a:r>
              <a:rPr lang="en-US" altLang="zh-CN" sz="1600" dirty="0">
                <a:ea typeface="宋体" pitchFamily="2" charset="-122"/>
              </a:rPr>
              <a:t>{</a:t>
            </a:r>
          </a:p>
          <a:p>
            <a:pPr lvl="2" indent="0">
              <a:lnSpc>
                <a:spcPct val="80000"/>
              </a:lnSpc>
              <a:buNone/>
            </a:pPr>
            <a:r>
              <a:rPr lang="en-US" altLang="zh-CN" sz="1600" dirty="0">
                <a:ea typeface="宋体" pitchFamily="2" charset="-122"/>
              </a:rPr>
              <a:t>static char *name[ ] = {</a:t>
            </a:r>
          </a:p>
          <a:p>
            <a:pPr lvl="3" indent="0">
              <a:lnSpc>
                <a:spcPct val="80000"/>
              </a:lnSpc>
            </a:pPr>
            <a:r>
              <a:rPr lang="en-US" altLang="zh-CN" sz="1400" dirty="0">
                <a:ea typeface="宋体" pitchFamily="2" charset="-122"/>
              </a:rPr>
              <a:t>“illegal month”,</a:t>
            </a:r>
          </a:p>
          <a:p>
            <a:pPr lvl="3" indent="0">
              <a:lnSpc>
                <a:spcPct val="80000"/>
              </a:lnSpc>
            </a:pPr>
            <a:r>
              <a:rPr lang="en-US" altLang="zh-CN" sz="1400" dirty="0">
                <a:ea typeface="宋体" pitchFamily="2" charset="-122"/>
              </a:rPr>
              <a:t>“January”,</a:t>
            </a:r>
          </a:p>
          <a:p>
            <a:pPr lvl="3" indent="0">
              <a:lnSpc>
                <a:spcPct val="80000"/>
              </a:lnSpc>
            </a:pPr>
            <a:r>
              <a:rPr lang="en-US" altLang="zh-CN" sz="1400" dirty="0">
                <a:ea typeface="宋体" pitchFamily="2" charset="-122"/>
              </a:rPr>
              <a:t>“February”,</a:t>
            </a:r>
          </a:p>
          <a:p>
            <a:pPr lvl="3" indent="0">
              <a:lnSpc>
                <a:spcPct val="80000"/>
              </a:lnSpc>
            </a:pPr>
            <a:r>
              <a:rPr lang="en-US" altLang="zh-CN" sz="1400" dirty="0">
                <a:ea typeface="宋体" pitchFamily="2" charset="-122"/>
              </a:rPr>
              <a:t>“March”,</a:t>
            </a:r>
          </a:p>
          <a:p>
            <a:pPr lvl="3" indent="0">
              <a:lnSpc>
                <a:spcPct val="80000"/>
              </a:lnSpc>
            </a:pPr>
            <a:r>
              <a:rPr lang="en-US" altLang="zh-CN" sz="1400" dirty="0">
                <a:ea typeface="宋体" pitchFamily="2" charset="-122"/>
              </a:rPr>
              <a:t>“April”,</a:t>
            </a:r>
          </a:p>
          <a:p>
            <a:pPr lvl="3" indent="0">
              <a:lnSpc>
                <a:spcPct val="80000"/>
              </a:lnSpc>
            </a:pPr>
            <a:r>
              <a:rPr lang="en-US" altLang="zh-CN" sz="1400" dirty="0">
                <a:ea typeface="宋体" pitchFamily="2" charset="-122"/>
              </a:rPr>
              <a:t>“May”,</a:t>
            </a:r>
          </a:p>
          <a:p>
            <a:pPr lvl="3" indent="0">
              <a:lnSpc>
                <a:spcPct val="80000"/>
              </a:lnSpc>
            </a:pPr>
            <a:r>
              <a:rPr lang="en-US" altLang="zh-CN" sz="1400" dirty="0">
                <a:ea typeface="宋体" pitchFamily="2" charset="-122"/>
              </a:rPr>
              <a:t>“June”,</a:t>
            </a:r>
          </a:p>
          <a:p>
            <a:pPr lvl="3" indent="0">
              <a:lnSpc>
                <a:spcPct val="80000"/>
              </a:lnSpc>
            </a:pPr>
            <a:r>
              <a:rPr lang="en-US" altLang="zh-CN" sz="1400" dirty="0">
                <a:ea typeface="宋体" pitchFamily="2" charset="-122"/>
              </a:rPr>
              <a:t>“July”,</a:t>
            </a:r>
          </a:p>
          <a:p>
            <a:pPr lvl="3" indent="0">
              <a:lnSpc>
                <a:spcPct val="80000"/>
              </a:lnSpc>
            </a:pPr>
            <a:r>
              <a:rPr lang="en-US" altLang="zh-CN" sz="1400" dirty="0">
                <a:ea typeface="宋体" pitchFamily="2" charset="-122"/>
              </a:rPr>
              <a:t>“August”,</a:t>
            </a:r>
          </a:p>
          <a:p>
            <a:pPr lvl="3" indent="0">
              <a:lnSpc>
                <a:spcPct val="80000"/>
              </a:lnSpc>
            </a:pPr>
            <a:r>
              <a:rPr lang="en-US" altLang="zh-CN" sz="1400" dirty="0">
                <a:ea typeface="宋体" pitchFamily="2" charset="-122"/>
              </a:rPr>
              <a:t>“September”,</a:t>
            </a:r>
          </a:p>
          <a:p>
            <a:pPr lvl="3" indent="0">
              <a:lnSpc>
                <a:spcPct val="80000"/>
              </a:lnSpc>
            </a:pPr>
            <a:r>
              <a:rPr lang="en-US" altLang="zh-CN" sz="1400" dirty="0">
                <a:ea typeface="宋体" pitchFamily="2" charset="-122"/>
              </a:rPr>
              <a:t>“October”,</a:t>
            </a:r>
          </a:p>
          <a:p>
            <a:pPr lvl="3" indent="0">
              <a:lnSpc>
                <a:spcPct val="80000"/>
              </a:lnSpc>
            </a:pPr>
            <a:r>
              <a:rPr lang="en-US" altLang="zh-CN" sz="1400" dirty="0">
                <a:ea typeface="宋体" pitchFamily="2" charset="-122"/>
              </a:rPr>
              <a:t>“November”,</a:t>
            </a:r>
          </a:p>
          <a:p>
            <a:pPr lvl="3" indent="0">
              <a:lnSpc>
                <a:spcPct val="80000"/>
              </a:lnSpc>
            </a:pPr>
            <a:r>
              <a:rPr lang="en-US" altLang="zh-CN" sz="1400" dirty="0">
                <a:ea typeface="宋体" pitchFamily="2" charset="-122"/>
              </a:rPr>
              <a:t>“December”</a:t>
            </a:r>
          </a:p>
          <a:p>
            <a:pPr lvl="2" indent="0">
              <a:lnSpc>
                <a:spcPct val="80000"/>
              </a:lnSpc>
              <a:buNone/>
            </a:pPr>
            <a:r>
              <a:rPr lang="en-US" altLang="zh-CN" sz="1600" dirty="0">
                <a:ea typeface="宋体" pitchFamily="2" charset="-122"/>
              </a:rPr>
              <a:t>};</a:t>
            </a:r>
          </a:p>
          <a:p>
            <a:pPr lvl="2" indent="0">
              <a:lnSpc>
                <a:spcPct val="80000"/>
              </a:lnSpc>
              <a:buNone/>
            </a:pPr>
            <a:r>
              <a:rPr lang="en-US" altLang="zh-CN" sz="1600" dirty="0">
                <a:ea typeface="宋体" pitchFamily="2" charset="-122"/>
              </a:rPr>
              <a:t>return ((n&lt;1 || n&gt;12) ? name[0] : name[n]);</a:t>
            </a:r>
          </a:p>
          <a:p>
            <a:pPr lvl="1">
              <a:lnSpc>
                <a:spcPct val="70000"/>
              </a:lnSpc>
              <a:buFont typeface="Wingdings" pitchFamily="2" charset="2"/>
              <a:buNone/>
            </a:pPr>
            <a:r>
              <a:rPr lang="en-US" altLang="zh-CN" sz="1600" dirty="0">
                <a:ea typeface="宋体" pitchFamily="2" charset="-122"/>
              </a:rPr>
              <a:t>}</a:t>
            </a:r>
          </a:p>
        </p:txBody>
      </p:sp>
      <p:sp>
        <p:nvSpPr>
          <p:cNvPr id="59394" name="页脚占位符 3"/>
          <p:cNvSpPr>
            <a:spLocks noGrp="1"/>
          </p:cNvSpPr>
          <p:nvPr>
            <p:ph type="ftr" sz="quarter" idx="11"/>
          </p:nvPr>
        </p:nvSpPr>
        <p:spPr>
          <a:noFill/>
        </p:spPr>
        <p:txBody>
          <a:bodyPr/>
          <a:lstStyle/>
          <a:p>
            <a:r>
              <a:rPr lang="en-US" altLang="zh-CN"/>
              <a:t>构造类型 – 数组和指针</a:t>
            </a:r>
          </a:p>
        </p:txBody>
      </p:sp>
      <p:sp>
        <p:nvSpPr>
          <p:cNvPr id="59395" name="灯片编号占位符 4"/>
          <p:cNvSpPr>
            <a:spLocks noGrp="1"/>
          </p:cNvSpPr>
          <p:nvPr>
            <p:ph type="sldNum" sz="quarter" idx="12"/>
          </p:nvPr>
        </p:nvSpPr>
        <p:spPr>
          <a:noFill/>
        </p:spPr>
        <p:txBody>
          <a:bodyPr/>
          <a:lstStyle/>
          <a:p>
            <a:fld id="{EAC406C1-F835-4164-99E8-95F370397A64}" type="slidenum">
              <a:rPr lang="en-US" altLang="zh-CN" smtClean="0"/>
              <a:pPr/>
              <a:t>84</a:t>
            </a:fld>
            <a:endParaRPr lang="en-US" altLang="zh-CN"/>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r>
              <a:rPr lang="zh-CN" altLang="en-US">
                <a:ea typeface="宋体" pitchFamily="2" charset="-122"/>
              </a:rPr>
              <a:t>指针数组（续）</a:t>
            </a:r>
          </a:p>
        </p:txBody>
      </p:sp>
      <p:sp>
        <p:nvSpPr>
          <p:cNvPr id="73731" name="Rectangle 3"/>
          <p:cNvSpPr>
            <a:spLocks noGrp="1" noChangeArrowheads="1"/>
          </p:cNvSpPr>
          <p:nvPr>
            <p:ph idx="1"/>
          </p:nvPr>
        </p:nvSpPr>
        <p:spPr>
          <a:xfrm>
            <a:off x="774441" y="1176028"/>
            <a:ext cx="4969048" cy="4556125"/>
          </a:xfrm>
        </p:spPr>
        <p:txBody>
          <a:bodyPr/>
          <a:lstStyle/>
          <a:p>
            <a:r>
              <a:rPr lang="zh-CN" altLang="en-US" dirty="0">
                <a:ea typeface="宋体" pitchFamily="2" charset="-122"/>
              </a:rPr>
              <a:t>命令行参数</a:t>
            </a:r>
          </a:p>
          <a:p>
            <a:pPr marL="458788" lvl="1" indent="-65088">
              <a:buNone/>
            </a:pPr>
            <a:r>
              <a:rPr lang="zh-CN" altLang="en-US" sz="1800" dirty="0">
                <a:ea typeface="宋体" pitchFamily="2" charset="-122"/>
              </a:rPr>
              <a:t>在</a:t>
            </a:r>
            <a:r>
              <a:rPr lang="en-US" altLang="zh-CN" sz="1800" dirty="0">
                <a:ea typeface="宋体" pitchFamily="2" charset="-122"/>
              </a:rPr>
              <a:t>C</a:t>
            </a:r>
            <a:r>
              <a:rPr lang="zh-CN" altLang="en-US" sz="1800" dirty="0">
                <a:ea typeface="宋体" pitchFamily="2" charset="-122"/>
              </a:rPr>
              <a:t>语言中，主函数</a:t>
            </a:r>
            <a:r>
              <a:rPr lang="en-US" altLang="zh-CN" sz="1800" dirty="0">
                <a:ea typeface="宋体" pitchFamily="2" charset="-122"/>
              </a:rPr>
              <a:t>main</a:t>
            </a:r>
            <a:r>
              <a:rPr lang="zh-CN" altLang="en-US" sz="1800" dirty="0">
                <a:ea typeface="宋体" pitchFamily="2" charset="-122"/>
              </a:rPr>
              <a:t>还可以带有参数，形式如下：</a:t>
            </a:r>
          </a:p>
          <a:p>
            <a:pPr lvl="2" indent="0">
              <a:buNone/>
            </a:pPr>
            <a:r>
              <a:rPr lang="en-US" altLang="zh-CN" sz="1800" dirty="0" err="1">
                <a:ea typeface="宋体" pitchFamily="2" charset="-122"/>
              </a:rPr>
              <a:t>int</a:t>
            </a:r>
            <a:r>
              <a:rPr lang="en-US" altLang="zh-CN" sz="1800" dirty="0">
                <a:ea typeface="宋体" pitchFamily="2" charset="-122"/>
              </a:rPr>
              <a:t> main(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argc</a:t>
            </a:r>
            <a:r>
              <a:rPr lang="en-US" altLang="zh-CN" sz="1800" dirty="0">
                <a:ea typeface="宋体" pitchFamily="2" charset="-122"/>
              </a:rPr>
              <a:t>, char *</a:t>
            </a:r>
            <a:r>
              <a:rPr lang="en-US" altLang="zh-CN" sz="1800" dirty="0" err="1">
                <a:ea typeface="宋体" pitchFamily="2" charset="-122"/>
              </a:rPr>
              <a:t>argv</a:t>
            </a:r>
            <a:r>
              <a:rPr lang="en-US" altLang="zh-CN" sz="1800" dirty="0">
                <a:ea typeface="宋体" pitchFamily="2" charset="-122"/>
              </a:rPr>
              <a:t>[ ])</a:t>
            </a:r>
          </a:p>
          <a:p>
            <a:pPr marL="458788" lvl="1" indent="-65088">
              <a:buNone/>
            </a:pPr>
            <a:r>
              <a:rPr lang="zh-CN" altLang="en-US" sz="1800" dirty="0">
                <a:ea typeface="宋体" pitchFamily="2" charset="-122"/>
              </a:rPr>
              <a:t>或</a:t>
            </a:r>
          </a:p>
          <a:p>
            <a:pPr lvl="2" indent="0">
              <a:buNone/>
            </a:pPr>
            <a:r>
              <a:rPr lang="en-US" altLang="zh-CN" sz="1800" dirty="0" err="1">
                <a:ea typeface="宋体" pitchFamily="2" charset="-122"/>
              </a:rPr>
              <a:t>int</a:t>
            </a:r>
            <a:r>
              <a:rPr lang="en-US" altLang="zh-CN" sz="1800" dirty="0">
                <a:ea typeface="宋体" pitchFamily="2" charset="-122"/>
              </a:rPr>
              <a:t> main(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argc</a:t>
            </a:r>
            <a:r>
              <a:rPr lang="en-US" altLang="zh-CN" sz="1800" dirty="0">
                <a:ea typeface="宋体" pitchFamily="2" charset="-122"/>
              </a:rPr>
              <a:t>, char **</a:t>
            </a:r>
            <a:r>
              <a:rPr lang="en-US" altLang="zh-CN" sz="1800" dirty="0" err="1">
                <a:ea typeface="宋体" pitchFamily="2" charset="-122"/>
              </a:rPr>
              <a:t>argv</a:t>
            </a:r>
            <a:r>
              <a:rPr lang="en-US" altLang="zh-CN" sz="1800" dirty="0">
                <a:ea typeface="宋体" pitchFamily="2" charset="-122"/>
              </a:rPr>
              <a:t>)</a:t>
            </a:r>
          </a:p>
          <a:p>
            <a:pPr marL="458788" lvl="1" indent="-65088">
              <a:buNone/>
            </a:pPr>
            <a:r>
              <a:rPr lang="zh-CN" altLang="en-US" sz="1800" dirty="0">
                <a:ea typeface="宋体" pitchFamily="2" charset="-122"/>
              </a:rPr>
              <a:t>其中：</a:t>
            </a:r>
          </a:p>
          <a:p>
            <a:pPr marL="458788" lvl="1" indent="-65088">
              <a:buNone/>
            </a:pPr>
            <a:r>
              <a:rPr lang="en-US" altLang="zh-CN" sz="1800" dirty="0">
                <a:ea typeface="宋体" pitchFamily="2" charset="-122"/>
              </a:rPr>
              <a:t>- </a:t>
            </a:r>
            <a:r>
              <a:rPr lang="en-US" altLang="zh-CN" sz="1800" dirty="0" err="1">
                <a:ea typeface="宋体" pitchFamily="2" charset="-122"/>
              </a:rPr>
              <a:t>argc</a:t>
            </a:r>
            <a:r>
              <a:rPr lang="zh-CN" altLang="en-US" sz="1800" dirty="0">
                <a:ea typeface="宋体" pitchFamily="2" charset="-122"/>
              </a:rPr>
              <a:t>包含命令本身在内的参数个数</a:t>
            </a:r>
          </a:p>
          <a:p>
            <a:pPr marL="458788" lvl="1" indent="-65088">
              <a:buNone/>
            </a:pPr>
            <a:r>
              <a:rPr lang="en-US" altLang="zh-CN" sz="1800" dirty="0">
                <a:ea typeface="宋体" pitchFamily="2" charset="-122"/>
              </a:rPr>
              <a:t>- </a:t>
            </a:r>
            <a:r>
              <a:rPr lang="en-US" altLang="zh-CN" sz="1800" dirty="0" err="1">
                <a:ea typeface="宋体" pitchFamily="2" charset="-122"/>
              </a:rPr>
              <a:t>argv</a:t>
            </a:r>
            <a:r>
              <a:rPr lang="zh-CN" altLang="en-US" sz="1800" dirty="0">
                <a:ea typeface="宋体" pitchFamily="2" charset="-122"/>
              </a:rPr>
              <a:t>指针数组，数组元素为指向各参数（包含命令本身）的指针。 </a:t>
            </a:r>
          </a:p>
        </p:txBody>
      </p:sp>
      <p:sp>
        <p:nvSpPr>
          <p:cNvPr id="60418" name="页脚占位符 3"/>
          <p:cNvSpPr>
            <a:spLocks noGrp="1"/>
          </p:cNvSpPr>
          <p:nvPr>
            <p:ph type="ftr" sz="quarter" idx="11"/>
          </p:nvPr>
        </p:nvSpPr>
        <p:spPr>
          <a:noFill/>
        </p:spPr>
        <p:txBody>
          <a:bodyPr/>
          <a:lstStyle/>
          <a:p>
            <a:r>
              <a:rPr lang="en-US" altLang="zh-CN"/>
              <a:t>构造类型 – 数组和指针</a:t>
            </a:r>
          </a:p>
        </p:txBody>
      </p:sp>
      <p:sp>
        <p:nvSpPr>
          <p:cNvPr id="60419" name="灯片编号占位符 4"/>
          <p:cNvSpPr>
            <a:spLocks noGrp="1"/>
          </p:cNvSpPr>
          <p:nvPr>
            <p:ph type="sldNum" sz="quarter" idx="12"/>
          </p:nvPr>
        </p:nvSpPr>
        <p:spPr>
          <a:noFill/>
        </p:spPr>
        <p:txBody>
          <a:bodyPr/>
          <a:lstStyle/>
          <a:p>
            <a:fld id="{A07EBB1F-658F-4705-84BE-5E6F40581A27}" type="slidenum">
              <a:rPr lang="en-US" altLang="zh-CN" smtClean="0"/>
              <a:pPr/>
              <a:t>85</a:t>
            </a:fld>
            <a:endParaRPr lang="en-US" altLang="zh-CN"/>
          </a:p>
        </p:txBody>
      </p:sp>
      <p:sp>
        <p:nvSpPr>
          <p:cNvPr id="73732" name="AutoShape 4"/>
          <p:cNvSpPr>
            <a:spLocks noChangeArrowheads="1"/>
          </p:cNvSpPr>
          <p:nvPr/>
        </p:nvSpPr>
        <p:spPr bwMode="auto">
          <a:xfrm>
            <a:off x="7254303" y="1027678"/>
            <a:ext cx="3707904" cy="2708920"/>
          </a:xfrm>
          <a:prstGeom prst="wedgeRoundRectCallout">
            <a:avLst>
              <a:gd name="adj1" fmla="val -55723"/>
              <a:gd name="adj2" fmla="val 17727"/>
              <a:gd name="adj3" fmla="val 16667"/>
            </a:avLst>
          </a:prstGeom>
          <a:solidFill>
            <a:schemeClr val="accent1"/>
          </a:solidFill>
          <a:ln w="9525">
            <a:solidFill>
              <a:schemeClr val="tx1"/>
            </a:solidFill>
            <a:miter lim="800000"/>
            <a:headEnd/>
            <a:tailEnd/>
          </a:ln>
        </p:spPr>
        <p:txBody>
          <a:bodyPr/>
          <a:lstStyle/>
          <a:p>
            <a:r>
              <a:rPr lang="zh-CN" altLang="en-US" sz="1800" b="0" dirty="0"/>
              <a:t>许多命令在执行时除了提供命令名之外，还要给出一定的参数，如在</a:t>
            </a:r>
            <a:r>
              <a:rPr lang="en-US" altLang="zh-CN" sz="1800" b="0" dirty="0"/>
              <a:t>Windows</a:t>
            </a:r>
            <a:r>
              <a:rPr lang="zh-CN" altLang="en-US" sz="1800" b="0" dirty="0"/>
              <a:t>命令行窗口中执行命令：</a:t>
            </a:r>
          </a:p>
          <a:p>
            <a:r>
              <a:rPr lang="en-US" altLang="zh-CN" sz="1800" b="0" dirty="0"/>
              <a:t>C&gt;copy file1 file2</a:t>
            </a:r>
          </a:p>
          <a:p>
            <a:r>
              <a:rPr lang="en-US" altLang="zh-CN" sz="1800" b="0" dirty="0"/>
              <a:t> </a:t>
            </a:r>
            <a:r>
              <a:rPr lang="zh-CN" altLang="en-US" sz="1800" b="0" dirty="0"/>
              <a:t>在此，</a:t>
            </a:r>
            <a:r>
              <a:rPr lang="en-US" altLang="zh-CN" sz="1800" b="0" dirty="0"/>
              <a:t>file1</a:t>
            </a:r>
            <a:r>
              <a:rPr lang="zh-CN" altLang="en-US" sz="1800" b="0" dirty="0"/>
              <a:t>和</a:t>
            </a:r>
            <a:r>
              <a:rPr lang="en-US" altLang="zh-CN" sz="1800" b="0" dirty="0"/>
              <a:t>file2</a:t>
            </a:r>
            <a:r>
              <a:rPr lang="zh-CN" altLang="en-US" sz="1800" b="0" dirty="0"/>
              <a:t>被称为</a:t>
            </a:r>
            <a:r>
              <a:rPr lang="zh-CN" altLang="en-US" sz="1800" dirty="0">
                <a:solidFill>
                  <a:srgbClr val="0033CC"/>
                </a:solidFill>
              </a:rPr>
              <a:t>命令行参数</a:t>
            </a:r>
            <a:r>
              <a:rPr lang="zh-CN" altLang="en-US" sz="1800" b="0" dirty="0"/>
              <a:t>。在实际应用</a:t>
            </a:r>
            <a:r>
              <a:rPr lang="en-US" altLang="zh-CN" sz="1800" b="0" dirty="0"/>
              <a:t>(</a:t>
            </a:r>
            <a:r>
              <a:rPr lang="zh-CN" altLang="en-US" sz="1800" b="0" dirty="0"/>
              <a:t>特别是</a:t>
            </a:r>
            <a:r>
              <a:rPr lang="en-US" altLang="zh-CN" sz="1800" b="0" dirty="0"/>
              <a:t>Linux</a:t>
            </a:r>
            <a:r>
              <a:rPr lang="zh-CN" altLang="en-US" sz="1800" b="0" dirty="0"/>
              <a:t>下</a:t>
            </a:r>
            <a:r>
              <a:rPr lang="en-US" altLang="zh-CN" sz="1800" b="0" dirty="0"/>
              <a:t>)</a:t>
            </a:r>
            <a:r>
              <a:rPr lang="zh-CN" altLang="en-US" sz="1800" b="0" dirty="0"/>
              <a:t>时，经常会需要编写带命令行参数的程序。</a:t>
            </a:r>
            <a:endParaRPr lang="zh-CN" altLang="en-US" b="0" dirty="0"/>
          </a:p>
        </p:txBody>
      </p:sp>
      <p:grpSp>
        <p:nvGrpSpPr>
          <p:cNvPr id="2" name="Group 5"/>
          <p:cNvGrpSpPr>
            <a:grpSpLocks/>
          </p:cNvGrpSpPr>
          <p:nvPr/>
        </p:nvGrpSpPr>
        <p:grpSpPr bwMode="auto">
          <a:xfrm>
            <a:off x="7012755" y="4584644"/>
            <a:ext cx="3956050" cy="1900238"/>
            <a:chOff x="1872" y="2767"/>
            <a:chExt cx="2492" cy="1197"/>
          </a:xfrm>
        </p:grpSpPr>
        <p:sp>
          <p:nvSpPr>
            <p:cNvPr id="60424" name="Rectangle 6"/>
            <p:cNvSpPr>
              <a:spLocks noChangeArrowheads="1"/>
            </p:cNvSpPr>
            <p:nvPr/>
          </p:nvSpPr>
          <p:spPr bwMode="auto">
            <a:xfrm>
              <a:off x="2688" y="2784"/>
              <a:ext cx="384" cy="1152"/>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0425" name="Line 7"/>
            <p:cNvSpPr>
              <a:spLocks noChangeShapeType="1"/>
            </p:cNvSpPr>
            <p:nvPr/>
          </p:nvSpPr>
          <p:spPr bwMode="auto">
            <a:xfrm>
              <a:off x="2688" y="297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6" name="Line 8"/>
            <p:cNvSpPr>
              <a:spLocks noChangeShapeType="1"/>
            </p:cNvSpPr>
            <p:nvPr/>
          </p:nvSpPr>
          <p:spPr bwMode="auto">
            <a:xfrm>
              <a:off x="2688" y="316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7" name="Line 9"/>
            <p:cNvSpPr>
              <a:spLocks noChangeShapeType="1"/>
            </p:cNvSpPr>
            <p:nvPr/>
          </p:nvSpPr>
          <p:spPr bwMode="auto">
            <a:xfrm>
              <a:off x="2688" y="336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8" name="Line 10"/>
            <p:cNvSpPr>
              <a:spLocks noChangeShapeType="1"/>
            </p:cNvSpPr>
            <p:nvPr/>
          </p:nvSpPr>
          <p:spPr bwMode="auto">
            <a:xfrm>
              <a:off x="2688" y="3744"/>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9" name="Line 11"/>
            <p:cNvSpPr>
              <a:spLocks noChangeShapeType="1"/>
            </p:cNvSpPr>
            <p:nvPr/>
          </p:nvSpPr>
          <p:spPr bwMode="auto">
            <a:xfrm>
              <a:off x="3024" y="288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0" name="Line 12"/>
            <p:cNvSpPr>
              <a:spLocks noChangeShapeType="1"/>
            </p:cNvSpPr>
            <p:nvPr/>
          </p:nvSpPr>
          <p:spPr bwMode="auto">
            <a:xfrm>
              <a:off x="3024" y="307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1" name="Line 13"/>
            <p:cNvSpPr>
              <a:spLocks noChangeShapeType="1"/>
            </p:cNvSpPr>
            <p:nvPr/>
          </p:nvSpPr>
          <p:spPr bwMode="auto">
            <a:xfrm>
              <a:off x="3024" y="326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2" name="Line 14"/>
            <p:cNvSpPr>
              <a:spLocks noChangeShapeType="1"/>
            </p:cNvSpPr>
            <p:nvPr/>
          </p:nvSpPr>
          <p:spPr bwMode="auto">
            <a:xfrm>
              <a:off x="3024" y="384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3" name="Text Box 15"/>
            <p:cNvSpPr txBox="1">
              <a:spLocks noChangeArrowheads="1"/>
            </p:cNvSpPr>
            <p:nvPr/>
          </p:nvSpPr>
          <p:spPr bwMode="auto">
            <a:xfrm>
              <a:off x="3350" y="2767"/>
              <a:ext cx="628"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命令本身</a:t>
              </a:r>
            </a:p>
          </p:txBody>
        </p:sp>
        <p:sp>
          <p:nvSpPr>
            <p:cNvPr id="60434" name="Text Box 16"/>
            <p:cNvSpPr txBox="1">
              <a:spLocks noChangeArrowheads="1"/>
            </p:cNvSpPr>
            <p:nvPr/>
          </p:nvSpPr>
          <p:spPr bwMode="auto">
            <a:xfrm>
              <a:off x="3360" y="297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第一个参数</a:t>
              </a:r>
            </a:p>
          </p:txBody>
        </p:sp>
        <p:sp>
          <p:nvSpPr>
            <p:cNvPr id="60435" name="Text Box 17"/>
            <p:cNvSpPr txBox="1">
              <a:spLocks noChangeArrowheads="1"/>
            </p:cNvSpPr>
            <p:nvPr/>
          </p:nvSpPr>
          <p:spPr bwMode="auto">
            <a:xfrm>
              <a:off x="3360" y="321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第二个参数</a:t>
              </a:r>
            </a:p>
          </p:txBody>
        </p:sp>
        <p:sp>
          <p:nvSpPr>
            <p:cNvPr id="60436" name="Text Box 18"/>
            <p:cNvSpPr txBox="1">
              <a:spLocks noChangeArrowheads="1"/>
            </p:cNvSpPr>
            <p:nvPr/>
          </p:nvSpPr>
          <p:spPr bwMode="auto">
            <a:xfrm>
              <a:off x="3408" y="3752"/>
              <a:ext cx="9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a:t>
              </a:r>
              <a:r>
                <a:rPr lang="en-US" altLang="zh-CN" sz="1600" b="0">
                  <a:latin typeface="Times New Roman" pitchFamily="18" charset="0"/>
                </a:rPr>
                <a:t>argc-1</a:t>
              </a:r>
              <a:r>
                <a:rPr lang="zh-CN" altLang="en-US" sz="1600" b="0">
                  <a:latin typeface="Times New Roman" pitchFamily="18" charset="0"/>
                </a:rPr>
                <a:t>个参数</a:t>
              </a:r>
            </a:p>
          </p:txBody>
        </p:sp>
        <p:sp>
          <p:nvSpPr>
            <p:cNvPr id="60437" name="Text Box 19"/>
            <p:cNvSpPr txBox="1">
              <a:spLocks noChangeArrowheads="1"/>
            </p:cNvSpPr>
            <p:nvPr/>
          </p:nvSpPr>
          <p:spPr bwMode="auto">
            <a:xfrm>
              <a:off x="2160" y="2784"/>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0438" name="Text Box 20"/>
            <p:cNvSpPr txBox="1">
              <a:spLocks noChangeArrowheads="1"/>
            </p:cNvSpPr>
            <p:nvPr/>
          </p:nvSpPr>
          <p:spPr bwMode="auto">
            <a:xfrm>
              <a:off x="2688" y="3456"/>
              <a:ext cx="33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t>
              </a:r>
            </a:p>
          </p:txBody>
        </p:sp>
        <p:sp>
          <p:nvSpPr>
            <p:cNvPr id="60439" name="Text Box 21"/>
            <p:cNvSpPr txBox="1">
              <a:spLocks noChangeArrowheads="1"/>
            </p:cNvSpPr>
            <p:nvPr/>
          </p:nvSpPr>
          <p:spPr bwMode="auto">
            <a:xfrm>
              <a:off x="2160" y="2976"/>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argv[1]</a:t>
              </a:r>
            </a:p>
          </p:txBody>
        </p:sp>
        <p:sp>
          <p:nvSpPr>
            <p:cNvPr id="60440" name="Text Box 22"/>
            <p:cNvSpPr txBox="1">
              <a:spLocks noChangeArrowheads="1"/>
            </p:cNvSpPr>
            <p:nvPr/>
          </p:nvSpPr>
          <p:spPr bwMode="auto">
            <a:xfrm>
              <a:off x="2160" y="3168"/>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sp>
          <p:nvSpPr>
            <p:cNvPr id="60441" name="Text Box 23"/>
            <p:cNvSpPr txBox="1">
              <a:spLocks noChangeArrowheads="1"/>
            </p:cNvSpPr>
            <p:nvPr/>
          </p:nvSpPr>
          <p:spPr bwMode="auto">
            <a:xfrm>
              <a:off x="1872" y="3744"/>
              <a:ext cx="81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argv[argc-1]</a:t>
              </a:r>
            </a:p>
          </p:txBody>
        </p:sp>
      </p:grpSp>
      <p:pic>
        <p:nvPicPr>
          <p:cNvPr id="23553" name="Picture 1"/>
          <p:cNvPicPr>
            <a:picLocks noChangeAspect="1" noChangeArrowheads="1"/>
          </p:cNvPicPr>
          <p:nvPr/>
        </p:nvPicPr>
        <p:blipFill>
          <a:blip r:embed="rId3" cstate="print"/>
          <a:srcRect/>
          <a:stretch>
            <a:fillRect/>
          </a:stretch>
        </p:blipFill>
        <p:spPr bwMode="auto">
          <a:xfrm>
            <a:off x="1491991" y="4619912"/>
            <a:ext cx="5148063" cy="2028825"/>
          </a:xfrm>
          <a:prstGeom prst="rect">
            <a:avLst/>
          </a:prstGeom>
          <a:noFill/>
          <a:ln w="9525">
            <a:noFill/>
            <a:miter lim="800000"/>
            <a:headEnd/>
            <a:tailEnd/>
          </a:ln>
        </p:spPr>
      </p:pic>
      <p:sp>
        <p:nvSpPr>
          <p:cNvPr id="27" name="椭圆 26"/>
          <p:cNvSpPr/>
          <p:nvPr/>
        </p:nvSpPr>
        <p:spPr bwMode="auto">
          <a:xfrm>
            <a:off x="2207568" y="5157192"/>
            <a:ext cx="259766" cy="562630"/>
          </a:xfrm>
          <a:prstGeom prst="ellipse">
            <a:avLst/>
          </a:prstGeom>
          <a:no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endParaRPr lang="zh-CN" altLang="en-US"/>
          </a:p>
        </p:txBody>
      </p:sp>
      <p:sp>
        <p:nvSpPr>
          <p:cNvPr id="28" name="线形标注 3(带强调线) 27"/>
          <p:cNvSpPr/>
          <p:nvPr/>
        </p:nvSpPr>
        <p:spPr bwMode="auto">
          <a:xfrm>
            <a:off x="349859" y="5049550"/>
            <a:ext cx="1008113" cy="584775"/>
          </a:xfrm>
          <a:prstGeom prst="accentCallout3">
            <a:avLst>
              <a:gd name="adj1" fmla="val 18750"/>
              <a:gd name="adj2" fmla="val -8333"/>
              <a:gd name="adj3" fmla="val 18750"/>
              <a:gd name="adj4" fmla="val -16667"/>
              <a:gd name="adj5" fmla="val 100000"/>
              <a:gd name="adj6" fmla="val -16667"/>
              <a:gd name="adj7" fmla="val 170298"/>
              <a:gd name="adj8" fmla="val 59695"/>
            </a:avLst>
          </a:prstGeom>
          <a:solidFill>
            <a:srgbClr val="92D05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600" b="0" dirty="0"/>
              <a:t>命令及命令行参数</a:t>
            </a:r>
          </a:p>
        </p:txBody>
      </p:sp>
      <p:sp>
        <p:nvSpPr>
          <p:cNvPr id="29" name="圆角矩形标注 28"/>
          <p:cNvSpPr/>
          <p:nvPr/>
        </p:nvSpPr>
        <p:spPr bwMode="auto">
          <a:xfrm>
            <a:off x="2783633" y="4653137"/>
            <a:ext cx="204383" cy="419457"/>
          </a:xfrm>
          <a:prstGeom prst="wedgeRoundRectCallou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endParaRPr lang="zh-CN" altLang="en-US"/>
          </a:p>
        </p:txBody>
      </p:sp>
      <p:sp>
        <p:nvSpPr>
          <p:cNvPr id="30" name="圆角矩形标注 29"/>
          <p:cNvSpPr/>
          <p:nvPr/>
        </p:nvSpPr>
        <p:spPr bwMode="auto">
          <a:xfrm>
            <a:off x="2351585" y="5013177"/>
            <a:ext cx="204383" cy="419457"/>
          </a:xfrm>
          <a:prstGeom prst="wedgeRoundRectCallou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subTnLst>
                                    <p:set>
                                      <p:cBhvr override="childStyle">
                                        <p:cTn dur="1" fill="hold" display="0" masterRel="nextClick" afterEffect="1"/>
                                        <p:tgtEl>
                                          <p:spTgt spid="737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8" dur="500"/>
                                        <p:tgtEl>
                                          <p:spTgt spid="7373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1" dur="500"/>
                                        <p:tgtEl>
                                          <p:spTgt spid="7373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24" dur="500"/>
                                        <p:tgtEl>
                                          <p:spTgt spid="7373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animEffect transition="in" filter="blinds(horizontal)">
                                      <p:cBhvr>
                                        <p:cTn id="27" dur="500"/>
                                        <p:tgtEl>
                                          <p:spTgt spid="73731">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731">
                                            <p:txEl>
                                              <p:pRg st="7" end="7"/>
                                            </p:txEl>
                                          </p:spTgt>
                                        </p:tgtEl>
                                        <p:attrNameLst>
                                          <p:attrName>style.visibility</p:attrName>
                                        </p:attrNameLst>
                                      </p:cBhvr>
                                      <p:to>
                                        <p:strVal val="visible"/>
                                      </p:to>
                                    </p:set>
                                    <p:animEffect transition="in" filter="blinds(horizontal)">
                                      <p:cBhvr>
                                        <p:cTn id="30" dur="500"/>
                                        <p:tgtEl>
                                          <p:spTgt spid="7373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3553"/>
                                        </p:tgtEl>
                                        <p:attrNameLst>
                                          <p:attrName>style.visibility</p:attrName>
                                        </p:attrNameLst>
                                      </p:cBhvr>
                                      <p:to>
                                        <p:strVal val="visible"/>
                                      </p:to>
                                    </p:set>
                                    <p:animEffect transition="in" filter="blinds(horizontal)">
                                      <p:cBhvr>
                                        <p:cTn id="40" dur="500"/>
                                        <p:tgtEl>
                                          <p:spTgt spid="2355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linds(horizontal)">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linds(horizontal)">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P spid="27" grpId="0" animBg="1"/>
      <p:bldP spid="2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p>
        </p:txBody>
      </p:sp>
      <p:sp>
        <p:nvSpPr>
          <p:cNvPr id="61445" name="Rectangle 3"/>
          <p:cNvSpPr>
            <a:spLocks noGrp="1" noChangeArrowheads="1"/>
          </p:cNvSpPr>
          <p:nvPr>
            <p:ph idx="1"/>
          </p:nvPr>
        </p:nvSpPr>
        <p:spPr/>
        <p:txBody>
          <a:bodyPr/>
          <a:lstStyle/>
          <a:p>
            <a:r>
              <a:rPr lang="zh-CN" altLang="en-US">
                <a:ea typeface="宋体" pitchFamily="2" charset="-122"/>
              </a:rPr>
              <a:t>问题：实现一个命令</a:t>
            </a:r>
            <a:r>
              <a:rPr lang="en-US" altLang="zh-CN">
                <a:ea typeface="宋体" pitchFamily="2" charset="-122"/>
              </a:rPr>
              <a:t>echo</a:t>
            </a:r>
            <a:r>
              <a:rPr lang="zh-CN" altLang="en-US">
                <a:ea typeface="宋体" pitchFamily="2" charset="-122"/>
              </a:rPr>
              <a:t>，其将命令后的正文串显示在屏幕上，如：</a:t>
            </a:r>
          </a:p>
          <a:p>
            <a:pPr lvl="1">
              <a:buFont typeface="Wingdings" pitchFamily="2" charset="2"/>
              <a:buNone/>
            </a:pPr>
            <a:r>
              <a:rPr lang="en-US" altLang="zh-CN">
                <a:ea typeface="宋体" pitchFamily="2" charset="-122"/>
              </a:rPr>
              <a:t>C&gt; echo  hello world</a:t>
            </a:r>
          </a:p>
          <a:p>
            <a:pPr lvl="1">
              <a:buFont typeface="Wingdings" pitchFamily="2" charset="2"/>
              <a:buNone/>
            </a:pPr>
            <a:r>
              <a:rPr lang="zh-CN" altLang="en-US">
                <a:ea typeface="宋体" pitchFamily="2" charset="-122"/>
              </a:rPr>
              <a:t>屏幕输出：</a:t>
            </a:r>
          </a:p>
          <a:p>
            <a:pPr lvl="1">
              <a:buFont typeface="Wingdings" pitchFamily="2" charset="2"/>
              <a:buNone/>
            </a:pPr>
            <a:r>
              <a:rPr lang="en-US" altLang="zh-CN">
                <a:ea typeface="宋体" pitchFamily="2" charset="-122"/>
              </a:rPr>
              <a:t>hello world</a:t>
            </a:r>
          </a:p>
        </p:txBody>
      </p:sp>
      <p:sp>
        <p:nvSpPr>
          <p:cNvPr id="61442" name="页脚占位符 3"/>
          <p:cNvSpPr>
            <a:spLocks noGrp="1"/>
          </p:cNvSpPr>
          <p:nvPr>
            <p:ph type="ftr" sz="quarter" idx="11"/>
          </p:nvPr>
        </p:nvSpPr>
        <p:spPr>
          <a:noFill/>
        </p:spPr>
        <p:txBody>
          <a:bodyPr/>
          <a:lstStyle/>
          <a:p>
            <a:r>
              <a:rPr lang="en-US" altLang="zh-CN"/>
              <a:t>构造类型 – 数组和指针</a:t>
            </a:r>
          </a:p>
        </p:txBody>
      </p:sp>
      <p:sp>
        <p:nvSpPr>
          <p:cNvPr id="61443" name="灯片编号占位符 4"/>
          <p:cNvSpPr>
            <a:spLocks noGrp="1"/>
          </p:cNvSpPr>
          <p:nvPr>
            <p:ph type="sldNum" sz="quarter" idx="12"/>
          </p:nvPr>
        </p:nvSpPr>
        <p:spPr>
          <a:noFill/>
        </p:spPr>
        <p:txBody>
          <a:bodyPr/>
          <a:lstStyle/>
          <a:p>
            <a:fld id="{E7DAB628-1F0C-4544-9A1D-CBB882675FC9}" type="slidenum">
              <a:rPr lang="en-US" altLang="zh-CN" smtClean="0"/>
              <a:pPr/>
              <a:t>86</a:t>
            </a:fld>
            <a:endParaRPr lang="en-US" altLang="zh-CN"/>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：算法分析</a:t>
            </a:r>
          </a:p>
        </p:txBody>
      </p:sp>
      <p:sp>
        <p:nvSpPr>
          <p:cNvPr id="75779" name="Rectangle 3"/>
          <p:cNvSpPr>
            <a:spLocks noGrp="1" noChangeArrowheads="1"/>
          </p:cNvSpPr>
          <p:nvPr>
            <p:ph idx="1"/>
          </p:nvPr>
        </p:nvSpPr>
        <p:spPr>
          <a:xfrm>
            <a:off x="838200" y="1296988"/>
            <a:ext cx="5185792" cy="4556125"/>
          </a:xfrm>
        </p:spPr>
        <p:txBody>
          <a:bodyPr/>
          <a:lstStyle/>
          <a:p>
            <a:r>
              <a:rPr lang="zh-CN" altLang="en-US" dirty="0">
                <a:ea typeface="宋体" pitchFamily="2" charset="-122"/>
              </a:rPr>
              <a:t>从右图可知，使用下面循环就可输出所有命令行参数：</a:t>
            </a:r>
          </a:p>
          <a:p>
            <a:pPr lvl="1">
              <a:buFont typeface="Wingdings" pitchFamily="2" charset="2"/>
              <a:buNone/>
            </a:pPr>
            <a:r>
              <a:rPr lang="en-US" altLang="zh-CN" sz="2000" dirty="0">
                <a:ea typeface="宋体" pitchFamily="2" charset="-122"/>
              </a:rPr>
              <a:t>for(</a:t>
            </a:r>
            <a:r>
              <a:rPr lang="en-US" altLang="zh-CN" sz="2000" dirty="0" err="1">
                <a:ea typeface="宋体" pitchFamily="2" charset="-122"/>
              </a:rPr>
              <a:t>i</a:t>
            </a:r>
            <a:r>
              <a:rPr lang="en-US" altLang="zh-CN" sz="2000" dirty="0">
                <a:ea typeface="宋体" pitchFamily="2" charset="-122"/>
              </a:rPr>
              <a:t>=1; </a:t>
            </a:r>
            <a:r>
              <a:rPr lang="en-US" altLang="zh-CN" sz="2000" dirty="0" err="1">
                <a:ea typeface="宋体" pitchFamily="2" charset="-122"/>
              </a:rPr>
              <a:t>i</a:t>
            </a:r>
            <a:r>
              <a:rPr lang="en-US" altLang="zh-CN" sz="2000" dirty="0">
                <a:ea typeface="宋体" pitchFamily="2" charset="-122"/>
              </a:rPr>
              <a:t>&lt;</a:t>
            </a:r>
            <a:r>
              <a:rPr lang="en-US" altLang="zh-CN" sz="2000" dirty="0" err="1">
                <a:ea typeface="宋体" pitchFamily="2" charset="-122"/>
              </a:rPr>
              <a:t>argc</a:t>
            </a:r>
            <a:r>
              <a:rPr lang="en-US" altLang="zh-CN" sz="2000" dirty="0">
                <a:ea typeface="宋体" pitchFamily="2" charset="-122"/>
              </a:rPr>
              <a:t>; </a:t>
            </a:r>
            <a:r>
              <a:rPr lang="en-US" altLang="zh-CN" sz="2000" dirty="0" err="1">
                <a:ea typeface="宋体" pitchFamily="2" charset="-122"/>
              </a:rPr>
              <a:t>i</a:t>
            </a:r>
            <a:r>
              <a:rPr lang="en-US" altLang="zh-CN" sz="2000" dirty="0">
                <a:ea typeface="宋体" pitchFamily="2" charset="-122"/>
              </a:rPr>
              <a:t>++)</a:t>
            </a:r>
          </a:p>
          <a:p>
            <a:pPr lvl="1">
              <a:buFont typeface="Wingdings" pitchFamily="2" charset="2"/>
              <a:buNone/>
            </a:pPr>
            <a:r>
              <a:rPr lang="en-US" altLang="zh-CN" sz="2000" dirty="0">
                <a:ea typeface="宋体" pitchFamily="2" charset="-122"/>
              </a:rPr>
              <a:t>    </a:t>
            </a:r>
            <a:r>
              <a:rPr lang="en-US" altLang="zh-CN" sz="2000" dirty="0" err="1">
                <a:ea typeface="宋体" pitchFamily="2" charset="-122"/>
              </a:rPr>
              <a:t>printf</a:t>
            </a:r>
            <a:r>
              <a:rPr lang="en-US" altLang="zh-CN" sz="2000" dirty="0">
                <a:ea typeface="宋体" pitchFamily="2" charset="-122"/>
              </a:rPr>
              <a:t>(“%s “, </a:t>
            </a:r>
            <a:r>
              <a:rPr lang="en-US" altLang="zh-CN" sz="2000" dirty="0" err="1">
                <a:ea typeface="宋体" pitchFamily="2" charset="-122"/>
              </a:rPr>
              <a:t>argv</a:t>
            </a:r>
            <a:r>
              <a:rPr lang="en-US" altLang="zh-CN" sz="2000" dirty="0">
                <a:ea typeface="宋体" pitchFamily="2" charset="-122"/>
              </a:rPr>
              <a:t>[</a:t>
            </a:r>
            <a:r>
              <a:rPr lang="en-US" altLang="zh-CN" sz="2000" dirty="0" err="1">
                <a:ea typeface="宋体" pitchFamily="2" charset="-122"/>
              </a:rPr>
              <a:t>i</a:t>
            </a:r>
            <a:r>
              <a:rPr lang="en-US" altLang="zh-CN" sz="2000" dirty="0">
                <a:ea typeface="宋体" pitchFamily="2" charset="-122"/>
              </a:rPr>
              <a:t>]);</a:t>
            </a:r>
          </a:p>
        </p:txBody>
      </p:sp>
      <p:sp>
        <p:nvSpPr>
          <p:cNvPr id="62466" name="页脚占位符 3"/>
          <p:cNvSpPr>
            <a:spLocks noGrp="1"/>
          </p:cNvSpPr>
          <p:nvPr>
            <p:ph type="ftr" sz="quarter" idx="11"/>
          </p:nvPr>
        </p:nvSpPr>
        <p:spPr>
          <a:noFill/>
        </p:spPr>
        <p:txBody>
          <a:bodyPr/>
          <a:lstStyle/>
          <a:p>
            <a:r>
              <a:rPr lang="en-US" altLang="zh-CN"/>
              <a:t>构造类型 – 数组和指针</a:t>
            </a:r>
          </a:p>
        </p:txBody>
      </p:sp>
      <p:sp>
        <p:nvSpPr>
          <p:cNvPr id="62467" name="灯片编号占位符 4"/>
          <p:cNvSpPr>
            <a:spLocks noGrp="1"/>
          </p:cNvSpPr>
          <p:nvPr>
            <p:ph type="sldNum" sz="quarter" idx="12"/>
          </p:nvPr>
        </p:nvSpPr>
        <p:spPr>
          <a:noFill/>
        </p:spPr>
        <p:txBody>
          <a:bodyPr/>
          <a:lstStyle/>
          <a:p>
            <a:fld id="{A068DBDB-209F-4008-916A-F1D7738C9A3C}" type="slidenum">
              <a:rPr lang="en-US" altLang="zh-CN" smtClean="0"/>
              <a:pPr/>
              <a:t>87</a:t>
            </a:fld>
            <a:endParaRPr lang="en-US" altLang="zh-CN"/>
          </a:p>
        </p:txBody>
      </p:sp>
      <p:grpSp>
        <p:nvGrpSpPr>
          <p:cNvPr id="2" name="Group 4"/>
          <p:cNvGrpSpPr>
            <a:grpSpLocks/>
          </p:cNvGrpSpPr>
          <p:nvPr/>
        </p:nvGrpSpPr>
        <p:grpSpPr bwMode="auto">
          <a:xfrm>
            <a:off x="6712570" y="1256921"/>
            <a:ext cx="3956050" cy="1887537"/>
            <a:chOff x="1872" y="2775"/>
            <a:chExt cx="2492" cy="1189"/>
          </a:xfrm>
        </p:grpSpPr>
        <p:sp>
          <p:nvSpPr>
            <p:cNvPr id="62487" name="Rectangle 5"/>
            <p:cNvSpPr>
              <a:spLocks noChangeArrowheads="1"/>
            </p:cNvSpPr>
            <p:nvPr/>
          </p:nvSpPr>
          <p:spPr bwMode="auto">
            <a:xfrm>
              <a:off x="2688" y="2784"/>
              <a:ext cx="384" cy="1152"/>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2488" name="Line 6"/>
            <p:cNvSpPr>
              <a:spLocks noChangeShapeType="1"/>
            </p:cNvSpPr>
            <p:nvPr/>
          </p:nvSpPr>
          <p:spPr bwMode="auto">
            <a:xfrm>
              <a:off x="2688" y="297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89" name="Line 7"/>
            <p:cNvSpPr>
              <a:spLocks noChangeShapeType="1"/>
            </p:cNvSpPr>
            <p:nvPr/>
          </p:nvSpPr>
          <p:spPr bwMode="auto">
            <a:xfrm>
              <a:off x="2688" y="316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0" name="Line 8"/>
            <p:cNvSpPr>
              <a:spLocks noChangeShapeType="1"/>
            </p:cNvSpPr>
            <p:nvPr/>
          </p:nvSpPr>
          <p:spPr bwMode="auto">
            <a:xfrm>
              <a:off x="2688" y="336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1" name="Line 9"/>
            <p:cNvSpPr>
              <a:spLocks noChangeShapeType="1"/>
            </p:cNvSpPr>
            <p:nvPr/>
          </p:nvSpPr>
          <p:spPr bwMode="auto">
            <a:xfrm>
              <a:off x="2688" y="3744"/>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2" name="Line 10"/>
            <p:cNvSpPr>
              <a:spLocks noChangeShapeType="1"/>
            </p:cNvSpPr>
            <p:nvPr/>
          </p:nvSpPr>
          <p:spPr bwMode="auto">
            <a:xfrm>
              <a:off x="3024" y="288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3" name="Line 11"/>
            <p:cNvSpPr>
              <a:spLocks noChangeShapeType="1"/>
            </p:cNvSpPr>
            <p:nvPr/>
          </p:nvSpPr>
          <p:spPr bwMode="auto">
            <a:xfrm>
              <a:off x="3024" y="307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4" name="Line 12"/>
            <p:cNvSpPr>
              <a:spLocks noChangeShapeType="1"/>
            </p:cNvSpPr>
            <p:nvPr/>
          </p:nvSpPr>
          <p:spPr bwMode="auto">
            <a:xfrm>
              <a:off x="3024" y="326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5" name="Line 13"/>
            <p:cNvSpPr>
              <a:spLocks noChangeShapeType="1"/>
            </p:cNvSpPr>
            <p:nvPr/>
          </p:nvSpPr>
          <p:spPr bwMode="auto">
            <a:xfrm>
              <a:off x="3024" y="384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6" name="Text Box 14"/>
            <p:cNvSpPr txBox="1">
              <a:spLocks noChangeArrowheads="1"/>
            </p:cNvSpPr>
            <p:nvPr/>
          </p:nvSpPr>
          <p:spPr bwMode="auto">
            <a:xfrm>
              <a:off x="3350" y="2775"/>
              <a:ext cx="472"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“echo”</a:t>
              </a:r>
            </a:p>
          </p:txBody>
        </p:sp>
        <p:sp>
          <p:nvSpPr>
            <p:cNvPr id="62497" name="Text Box 15"/>
            <p:cNvSpPr txBox="1">
              <a:spLocks noChangeArrowheads="1"/>
            </p:cNvSpPr>
            <p:nvPr/>
          </p:nvSpPr>
          <p:spPr bwMode="auto">
            <a:xfrm>
              <a:off x="3360" y="297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第一个参数</a:t>
              </a:r>
            </a:p>
          </p:txBody>
        </p:sp>
        <p:sp>
          <p:nvSpPr>
            <p:cNvPr id="62498" name="Text Box 16"/>
            <p:cNvSpPr txBox="1">
              <a:spLocks noChangeArrowheads="1"/>
            </p:cNvSpPr>
            <p:nvPr/>
          </p:nvSpPr>
          <p:spPr bwMode="auto">
            <a:xfrm>
              <a:off x="3360" y="321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第二个参数</a:t>
              </a:r>
            </a:p>
          </p:txBody>
        </p:sp>
        <p:sp>
          <p:nvSpPr>
            <p:cNvPr id="62499" name="Text Box 17"/>
            <p:cNvSpPr txBox="1">
              <a:spLocks noChangeArrowheads="1"/>
            </p:cNvSpPr>
            <p:nvPr/>
          </p:nvSpPr>
          <p:spPr bwMode="auto">
            <a:xfrm>
              <a:off x="3408" y="3752"/>
              <a:ext cx="9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a:t>
              </a:r>
              <a:r>
                <a:rPr lang="en-US" altLang="zh-CN" sz="1600" b="0">
                  <a:latin typeface="Times New Roman" pitchFamily="18" charset="0"/>
                </a:rPr>
                <a:t>argc-1</a:t>
              </a:r>
              <a:r>
                <a:rPr lang="zh-CN" altLang="en-US" sz="1600" b="0">
                  <a:latin typeface="Times New Roman" pitchFamily="18" charset="0"/>
                </a:rPr>
                <a:t>个参数</a:t>
              </a:r>
            </a:p>
          </p:txBody>
        </p:sp>
        <p:sp>
          <p:nvSpPr>
            <p:cNvPr id="62500" name="Text Box 18"/>
            <p:cNvSpPr txBox="1">
              <a:spLocks noChangeArrowheads="1"/>
            </p:cNvSpPr>
            <p:nvPr/>
          </p:nvSpPr>
          <p:spPr bwMode="auto">
            <a:xfrm>
              <a:off x="2160" y="2784"/>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2501" name="Text Box 19"/>
            <p:cNvSpPr txBox="1">
              <a:spLocks noChangeArrowheads="1"/>
            </p:cNvSpPr>
            <p:nvPr/>
          </p:nvSpPr>
          <p:spPr bwMode="auto">
            <a:xfrm>
              <a:off x="2688" y="3456"/>
              <a:ext cx="33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t>
              </a:r>
            </a:p>
          </p:txBody>
        </p:sp>
        <p:sp>
          <p:nvSpPr>
            <p:cNvPr id="62502" name="Text Box 20"/>
            <p:cNvSpPr txBox="1">
              <a:spLocks noChangeArrowheads="1"/>
            </p:cNvSpPr>
            <p:nvPr/>
          </p:nvSpPr>
          <p:spPr bwMode="auto">
            <a:xfrm>
              <a:off x="2160" y="2976"/>
              <a:ext cx="528" cy="212"/>
            </a:xfrm>
            <a:prstGeom prst="rect">
              <a:avLst/>
            </a:prstGeom>
            <a:noFill/>
            <a:ln w="12700" cap="sq">
              <a:noFill/>
              <a:miter lim="800000"/>
              <a:headEnd type="none" w="sm" len="sm"/>
              <a:tailEnd type="none" w="sm" len="sm"/>
            </a:ln>
          </p:spPr>
          <p:txBody>
            <a:bodyPr>
              <a:spAutoFit/>
            </a:bodyPr>
            <a:lstStyle/>
            <a:p>
              <a:r>
                <a:rPr lang="en-US" altLang="zh-CN" sz="1600" b="0" dirty="0" err="1">
                  <a:latin typeface="Times New Roman" pitchFamily="18" charset="0"/>
                </a:rPr>
                <a:t>argv</a:t>
              </a:r>
              <a:r>
                <a:rPr lang="en-US" altLang="zh-CN" sz="1600" b="0" dirty="0">
                  <a:latin typeface="Times New Roman" pitchFamily="18" charset="0"/>
                </a:rPr>
                <a:t>[1]</a:t>
              </a:r>
            </a:p>
          </p:txBody>
        </p:sp>
        <p:sp>
          <p:nvSpPr>
            <p:cNvPr id="62503" name="Text Box 21"/>
            <p:cNvSpPr txBox="1">
              <a:spLocks noChangeArrowheads="1"/>
            </p:cNvSpPr>
            <p:nvPr/>
          </p:nvSpPr>
          <p:spPr bwMode="auto">
            <a:xfrm>
              <a:off x="2160" y="3168"/>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sp>
          <p:nvSpPr>
            <p:cNvPr id="62504" name="Text Box 22"/>
            <p:cNvSpPr txBox="1">
              <a:spLocks noChangeArrowheads="1"/>
            </p:cNvSpPr>
            <p:nvPr/>
          </p:nvSpPr>
          <p:spPr bwMode="auto">
            <a:xfrm>
              <a:off x="1872" y="3744"/>
              <a:ext cx="81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argv[argc-1]</a:t>
              </a:r>
            </a:p>
          </p:txBody>
        </p:sp>
      </p:grpSp>
      <p:grpSp>
        <p:nvGrpSpPr>
          <p:cNvPr id="3" name="组合 39"/>
          <p:cNvGrpSpPr>
            <a:grpSpLocks/>
          </p:cNvGrpSpPr>
          <p:nvPr/>
        </p:nvGrpSpPr>
        <p:grpSpPr bwMode="auto">
          <a:xfrm>
            <a:off x="7176120" y="3706434"/>
            <a:ext cx="2751138" cy="2146679"/>
            <a:chOff x="5651500" y="4149726"/>
            <a:chExt cx="2751138" cy="1769283"/>
          </a:xfrm>
        </p:grpSpPr>
        <p:grpSp>
          <p:nvGrpSpPr>
            <p:cNvPr id="62472" name="Group 42"/>
            <p:cNvGrpSpPr>
              <a:grpSpLocks/>
            </p:cNvGrpSpPr>
            <p:nvPr/>
          </p:nvGrpSpPr>
          <p:grpSpPr bwMode="auto">
            <a:xfrm>
              <a:off x="5651500" y="4149726"/>
              <a:ext cx="2751138" cy="1349166"/>
              <a:chOff x="1399" y="2795"/>
              <a:chExt cx="1733" cy="590"/>
            </a:xfrm>
          </p:grpSpPr>
          <p:sp>
            <p:nvSpPr>
              <p:cNvPr id="62474" name="Rectangle 24"/>
              <p:cNvSpPr>
                <a:spLocks noChangeArrowheads="1"/>
              </p:cNvSpPr>
              <p:nvPr/>
            </p:nvSpPr>
            <p:spPr bwMode="auto">
              <a:xfrm>
                <a:off x="1927" y="2804"/>
                <a:ext cx="384" cy="581"/>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2475" name="Line 25"/>
              <p:cNvSpPr>
                <a:spLocks noChangeShapeType="1"/>
              </p:cNvSpPr>
              <p:nvPr/>
            </p:nvSpPr>
            <p:spPr bwMode="auto">
              <a:xfrm>
                <a:off x="1927" y="299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6" name="Line 26"/>
              <p:cNvSpPr>
                <a:spLocks noChangeShapeType="1"/>
              </p:cNvSpPr>
              <p:nvPr/>
            </p:nvSpPr>
            <p:spPr bwMode="auto">
              <a:xfrm>
                <a:off x="1927" y="318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7" name="Line 27"/>
              <p:cNvSpPr>
                <a:spLocks noChangeShapeType="1"/>
              </p:cNvSpPr>
              <p:nvPr/>
            </p:nvSpPr>
            <p:spPr bwMode="auto">
              <a:xfrm>
                <a:off x="1927" y="338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8" name="Line 29"/>
              <p:cNvSpPr>
                <a:spLocks noChangeShapeType="1"/>
              </p:cNvSpPr>
              <p:nvPr/>
            </p:nvSpPr>
            <p:spPr bwMode="auto">
              <a:xfrm>
                <a:off x="2263" y="290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79" name="Line 30"/>
              <p:cNvSpPr>
                <a:spLocks noChangeShapeType="1"/>
              </p:cNvSpPr>
              <p:nvPr/>
            </p:nvSpPr>
            <p:spPr bwMode="auto">
              <a:xfrm>
                <a:off x="2263" y="309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80" name="Line 31"/>
              <p:cNvSpPr>
                <a:spLocks noChangeShapeType="1"/>
              </p:cNvSpPr>
              <p:nvPr/>
            </p:nvSpPr>
            <p:spPr bwMode="auto">
              <a:xfrm>
                <a:off x="2263" y="328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81" name="Text Box 33"/>
              <p:cNvSpPr txBox="1">
                <a:spLocks noChangeArrowheads="1"/>
              </p:cNvSpPr>
              <p:nvPr/>
            </p:nvSpPr>
            <p:spPr bwMode="auto">
              <a:xfrm>
                <a:off x="2589" y="2795"/>
                <a:ext cx="476" cy="12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“echo”</a:t>
                </a:r>
              </a:p>
            </p:txBody>
          </p:sp>
          <p:sp>
            <p:nvSpPr>
              <p:cNvPr id="62482" name="Text Box 34"/>
              <p:cNvSpPr txBox="1">
                <a:spLocks noChangeArrowheads="1"/>
              </p:cNvSpPr>
              <p:nvPr/>
            </p:nvSpPr>
            <p:spPr bwMode="auto">
              <a:xfrm>
                <a:off x="2599" y="3004"/>
                <a:ext cx="491" cy="12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“hello”</a:t>
                </a:r>
              </a:p>
            </p:txBody>
          </p:sp>
          <p:sp>
            <p:nvSpPr>
              <p:cNvPr id="62483" name="Text Box 35"/>
              <p:cNvSpPr txBox="1">
                <a:spLocks noChangeArrowheads="1"/>
              </p:cNvSpPr>
              <p:nvPr/>
            </p:nvSpPr>
            <p:spPr bwMode="auto">
              <a:xfrm>
                <a:off x="2599" y="3244"/>
                <a:ext cx="533" cy="12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“world”</a:t>
                </a:r>
              </a:p>
            </p:txBody>
          </p:sp>
          <p:sp>
            <p:nvSpPr>
              <p:cNvPr id="62484" name="Text Box 37"/>
              <p:cNvSpPr txBox="1">
                <a:spLocks noChangeArrowheads="1"/>
              </p:cNvSpPr>
              <p:nvPr/>
            </p:nvSpPr>
            <p:spPr bwMode="auto">
              <a:xfrm>
                <a:off x="1399" y="2804"/>
                <a:ext cx="528" cy="12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2485" name="Text Box 39"/>
              <p:cNvSpPr txBox="1">
                <a:spLocks noChangeArrowheads="1"/>
              </p:cNvSpPr>
              <p:nvPr/>
            </p:nvSpPr>
            <p:spPr bwMode="auto">
              <a:xfrm>
                <a:off x="1399" y="2996"/>
                <a:ext cx="528" cy="12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argv[1]</a:t>
                </a:r>
              </a:p>
            </p:txBody>
          </p:sp>
          <p:sp>
            <p:nvSpPr>
              <p:cNvPr id="62486" name="Text Box 40"/>
              <p:cNvSpPr txBox="1">
                <a:spLocks noChangeArrowheads="1"/>
              </p:cNvSpPr>
              <p:nvPr/>
            </p:nvSpPr>
            <p:spPr bwMode="auto">
              <a:xfrm>
                <a:off x="1399" y="3188"/>
                <a:ext cx="528" cy="12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grpSp>
        <p:sp>
          <p:nvSpPr>
            <p:cNvPr id="62473" name="TextBox 38"/>
            <p:cNvSpPr txBox="1">
              <a:spLocks noChangeArrowheads="1"/>
            </p:cNvSpPr>
            <p:nvPr/>
          </p:nvSpPr>
          <p:spPr bwMode="auto">
            <a:xfrm>
              <a:off x="5652120" y="5589240"/>
              <a:ext cx="2611612" cy="329769"/>
            </a:xfrm>
            <a:prstGeom prst="rect">
              <a:avLst/>
            </a:prstGeom>
            <a:noFill/>
            <a:ln w="9525">
              <a:noFill/>
              <a:miter lim="800000"/>
              <a:headEnd/>
              <a:tailEnd/>
            </a:ln>
          </p:spPr>
          <p:txBody>
            <a:bodyPr wrap="none">
              <a:spAutoFit/>
            </a:bodyPr>
            <a:lstStyle/>
            <a:p>
              <a:r>
                <a:rPr lang="en-US" altLang="zh-CN"/>
                <a:t>C&gt; echo hello world</a:t>
              </a:r>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12" dur="500"/>
                                        <p:tgtEl>
                                          <p:spTgt spid="7577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5" dur="500"/>
                                        <p:tgtEl>
                                          <p:spTgt spid="7577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8" dur="500"/>
                                        <p:tgtEl>
                                          <p:spTgt spid="7577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：代码实现</a:t>
            </a:r>
          </a:p>
        </p:txBody>
      </p:sp>
      <p:sp>
        <p:nvSpPr>
          <p:cNvPr id="76803" name="Rectangle 3"/>
          <p:cNvSpPr>
            <a:spLocks noGrp="1" noChangeArrowheads="1"/>
          </p:cNvSpPr>
          <p:nvPr>
            <p:ph idx="1"/>
          </p:nvPr>
        </p:nvSpPr>
        <p:spPr/>
        <p:txBody>
          <a:bodyPr/>
          <a:lstStyle/>
          <a:p>
            <a:pPr>
              <a:lnSpc>
                <a:spcPct val="80000"/>
              </a:lnSpc>
            </a:pPr>
            <a:r>
              <a:rPr lang="zh-CN" altLang="en-US" sz="2000">
                <a:ea typeface="宋体" pitchFamily="2" charset="-122"/>
              </a:rPr>
              <a:t>实现一：</a:t>
            </a:r>
          </a:p>
          <a:p>
            <a:pPr lvl="1">
              <a:lnSpc>
                <a:spcPct val="80000"/>
              </a:lnSpc>
              <a:buFont typeface="Wingdings" pitchFamily="2" charset="2"/>
              <a:buNone/>
            </a:pPr>
            <a:r>
              <a:rPr lang="en-US" altLang="zh-CN" sz="1800">
                <a:ea typeface="宋体" pitchFamily="2" charset="-122"/>
              </a:rPr>
              <a:t>main( int argc, char *argv[ ])</a:t>
            </a:r>
          </a:p>
          <a:p>
            <a:pPr lvl="1">
              <a:lnSpc>
                <a:spcPct val="80000"/>
              </a:lnSpc>
              <a:buFont typeface="Wingdings" pitchFamily="2" charset="2"/>
              <a:buNone/>
            </a:pPr>
            <a:r>
              <a:rPr lang="en-US" altLang="zh-CN" sz="1800">
                <a:ea typeface="宋体" pitchFamily="2" charset="-122"/>
              </a:rPr>
              <a:t>{</a:t>
            </a:r>
          </a:p>
          <a:p>
            <a:pPr lvl="2" indent="0">
              <a:lnSpc>
                <a:spcPct val="90000"/>
              </a:lnSpc>
              <a:buNone/>
            </a:pPr>
            <a:r>
              <a:rPr lang="en-US" altLang="zh-CN" sz="1800">
                <a:ea typeface="宋体" pitchFamily="2" charset="-122"/>
              </a:rPr>
              <a:t>int i;</a:t>
            </a:r>
          </a:p>
          <a:p>
            <a:pPr lvl="2" indent="0">
              <a:lnSpc>
                <a:spcPct val="90000"/>
              </a:lnSpc>
              <a:buNone/>
            </a:pPr>
            <a:r>
              <a:rPr lang="en-US" altLang="zh-CN" sz="1800">
                <a:ea typeface="宋体" pitchFamily="2" charset="-122"/>
              </a:rPr>
              <a:t>for(i=1; i&lt;argc; i++)</a:t>
            </a:r>
          </a:p>
          <a:p>
            <a:pPr lvl="3" indent="0">
              <a:lnSpc>
                <a:spcPct val="90000"/>
              </a:lnSpc>
            </a:pPr>
            <a:r>
              <a:rPr lang="en-US" altLang="zh-CN" sz="1600">
                <a:ea typeface="宋体" pitchFamily="2" charset="-122"/>
              </a:rPr>
              <a:t>    printf(“%s%c”, argv[i], (i&lt; argc-1)? ‘  ’: ‘\n’);</a:t>
            </a:r>
          </a:p>
          <a:p>
            <a:pPr lvl="1">
              <a:lnSpc>
                <a:spcPct val="80000"/>
              </a:lnSpc>
              <a:buFont typeface="Wingdings" pitchFamily="2" charset="2"/>
              <a:buNone/>
            </a:pPr>
            <a:r>
              <a:rPr lang="en-US" altLang="zh-CN" sz="1800">
                <a:ea typeface="宋体" pitchFamily="2" charset="-122"/>
              </a:rPr>
              <a:t>}</a:t>
            </a:r>
          </a:p>
          <a:p>
            <a:pPr>
              <a:lnSpc>
                <a:spcPct val="80000"/>
              </a:lnSpc>
            </a:pPr>
            <a:r>
              <a:rPr lang="zh-CN" altLang="en-US" sz="2000">
                <a:ea typeface="宋体" pitchFamily="2" charset="-122"/>
              </a:rPr>
              <a:t>实现 二：</a:t>
            </a:r>
          </a:p>
          <a:p>
            <a:pPr lvl="1">
              <a:lnSpc>
                <a:spcPct val="80000"/>
              </a:lnSpc>
              <a:buFont typeface="Wingdings" pitchFamily="2" charset="2"/>
              <a:buNone/>
            </a:pPr>
            <a:r>
              <a:rPr lang="en-US" altLang="zh-CN" sz="1800">
                <a:ea typeface="宋体" pitchFamily="2" charset="-122"/>
              </a:rPr>
              <a:t>main(int argc, char *argv[ ])</a:t>
            </a:r>
          </a:p>
          <a:p>
            <a:pPr lvl="1">
              <a:lnSpc>
                <a:spcPct val="80000"/>
              </a:lnSpc>
              <a:buFont typeface="Wingdings" pitchFamily="2" charset="2"/>
              <a:buNone/>
            </a:pPr>
            <a:r>
              <a:rPr lang="en-US" altLang="zh-CN" sz="1800">
                <a:ea typeface="宋体" pitchFamily="2" charset="-122"/>
              </a:rPr>
              <a:t>{</a:t>
            </a:r>
          </a:p>
          <a:p>
            <a:pPr lvl="2" indent="0">
              <a:lnSpc>
                <a:spcPct val="90000"/>
              </a:lnSpc>
              <a:buNone/>
            </a:pPr>
            <a:r>
              <a:rPr lang="en-US" altLang="zh-CN" sz="1800">
                <a:ea typeface="宋体" pitchFamily="2" charset="-122"/>
              </a:rPr>
              <a:t>while(--argc &gt; 0)</a:t>
            </a:r>
          </a:p>
          <a:p>
            <a:pPr lvl="3" indent="0">
              <a:lnSpc>
                <a:spcPct val="90000"/>
              </a:lnSpc>
            </a:pPr>
            <a:r>
              <a:rPr lang="en-US" altLang="zh-CN" sz="1600">
                <a:ea typeface="宋体" pitchFamily="2" charset="-122"/>
              </a:rPr>
              <a:t>    printf((argc &gt; 1)? “%s  ” : “%s\n”, *++argv);</a:t>
            </a:r>
          </a:p>
          <a:p>
            <a:pPr lvl="1">
              <a:lnSpc>
                <a:spcPct val="80000"/>
              </a:lnSpc>
              <a:buFont typeface="Wingdings" pitchFamily="2" charset="2"/>
              <a:buNone/>
            </a:pPr>
            <a:r>
              <a:rPr lang="en-US" altLang="zh-CN" sz="1800">
                <a:ea typeface="宋体" pitchFamily="2" charset="-122"/>
              </a:rPr>
              <a:t>}</a:t>
            </a:r>
          </a:p>
        </p:txBody>
      </p:sp>
      <p:sp>
        <p:nvSpPr>
          <p:cNvPr id="63490" name="页脚占位符 3"/>
          <p:cNvSpPr>
            <a:spLocks noGrp="1"/>
          </p:cNvSpPr>
          <p:nvPr>
            <p:ph type="ftr" sz="quarter" idx="11"/>
          </p:nvPr>
        </p:nvSpPr>
        <p:spPr>
          <a:noFill/>
        </p:spPr>
        <p:txBody>
          <a:bodyPr/>
          <a:lstStyle/>
          <a:p>
            <a:r>
              <a:rPr lang="en-US" altLang="zh-CN"/>
              <a:t>构造类型 – 数组和指针</a:t>
            </a:r>
          </a:p>
        </p:txBody>
      </p:sp>
      <p:sp>
        <p:nvSpPr>
          <p:cNvPr id="63491" name="灯片编号占位符 4"/>
          <p:cNvSpPr>
            <a:spLocks noGrp="1"/>
          </p:cNvSpPr>
          <p:nvPr>
            <p:ph type="sldNum" sz="quarter" idx="12"/>
          </p:nvPr>
        </p:nvSpPr>
        <p:spPr>
          <a:noFill/>
        </p:spPr>
        <p:txBody>
          <a:bodyPr/>
          <a:lstStyle/>
          <a:p>
            <a:fld id="{B9280CA4-8BE9-4228-A46F-DF85A72635CE}" type="slidenum">
              <a:rPr lang="en-US" altLang="zh-CN" smtClean="0"/>
              <a:pPr/>
              <a:t>88</a:t>
            </a:fld>
            <a:endParaRPr lang="en-US" altLang="zh-CN"/>
          </a:p>
        </p:txBody>
      </p:sp>
      <p:grpSp>
        <p:nvGrpSpPr>
          <p:cNvPr id="2" name="Group 4"/>
          <p:cNvGrpSpPr>
            <a:grpSpLocks/>
          </p:cNvGrpSpPr>
          <p:nvPr/>
        </p:nvGrpSpPr>
        <p:grpSpPr bwMode="auto">
          <a:xfrm>
            <a:off x="6311900" y="4365625"/>
            <a:ext cx="3886200" cy="1143000"/>
            <a:chOff x="2520" y="6480"/>
            <a:chExt cx="4200" cy="1320"/>
          </a:xfrm>
        </p:grpSpPr>
        <p:sp>
          <p:nvSpPr>
            <p:cNvPr id="63495"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63496"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63497"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63498"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63499"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63500"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63501"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“echo”</a:t>
              </a:r>
            </a:p>
          </p:txBody>
        </p:sp>
        <p:sp>
          <p:nvSpPr>
            <p:cNvPr id="63502"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“world”</a:t>
              </a:r>
            </a:p>
          </p:txBody>
        </p:sp>
        <p:sp>
          <p:nvSpPr>
            <p:cNvPr id="63503"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“hello”</a:t>
              </a:r>
            </a:p>
          </p:txBody>
        </p:sp>
        <p:sp>
          <p:nvSpPr>
            <p:cNvPr id="63504"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63505"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0" dur="500"/>
                                        <p:tgtEl>
                                          <p:spTgt spid="7680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13" dur="500"/>
                                        <p:tgtEl>
                                          <p:spTgt spid="7680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6803">
                                            <p:txEl>
                                              <p:pRg st="3" end="3"/>
                                            </p:txEl>
                                          </p:spTgt>
                                        </p:tgtEl>
                                        <p:attrNameLst>
                                          <p:attrName>style.visibility</p:attrName>
                                        </p:attrNameLst>
                                      </p:cBhvr>
                                      <p:to>
                                        <p:strVal val="visible"/>
                                      </p:to>
                                    </p:set>
                                    <p:animEffect transition="in" filter="blinds(horizontal)">
                                      <p:cBhvr>
                                        <p:cTn id="16" dur="500"/>
                                        <p:tgtEl>
                                          <p:spTgt spid="7680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Effect transition="in" filter="blinds(horizontal)">
                                      <p:cBhvr>
                                        <p:cTn id="19" dur="500"/>
                                        <p:tgtEl>
                                          <p:spTgt spid="7680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6803">
                                            <p:txEl>
                                              <p:pRg st="5" end="5"/>
                                            </p:txEl>
                                          </p:spTgt>
                                        </p:tgtEl>
                                        <p:attrNameLst>
                                          <p:attrName>style.visibility</p:attrName>
                                        </p:attrNameLst>
                                      </p:cBhvr>
                                      <p:to>
                                        <p:strVal val="visible"/>
                                      </p:to>
                                    </p:set>
                                    <p:animEffect transition="in" filter="blinds(horizontal)">
                                      <p:cBhvr>
                                        <p:cTn id="22" dur="500"/>
                                        <p:tgtEl>
                                          <p:spTgt spid="7680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6803">
                                            <p:txEl>
                                              <p:pRg st="6" end="6"/>
                                            </p:txEl>
                                          </p:spTgt>
                                        </p:tgtEl>
                                        <p:attrNameLst>
                                          <p:attrName>style.visibility</p:attrName>
                                        </p:attrNameLst>
                                      </p:cBhvr>
                                      <p:to>
                                        <p:strVal val="visible"/>
                                      </p:to>
                                    </p:set>
                                    <p:animEffect transition="in" filter="blinds(horizontal)">
                                      <p:cBhvr>
                                        <p:cTn id="25" dur="500"/>
                                        <p:tgtEl>
                                          <p:spTgt spid="7680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6803">
                                            <p:txEl>
                                              <p:pRg st="7" end="7"/>
                                            </p:txEl>
                                          </p:spTgt>
                                        </p:tgtEl>
                                        <p:attrNameLst>
                                          <p:attrName>style.visibility</p:attrName>
                                        </p:attrNameLst>
                                      </p:cBhvr>
                                      <p:to>
                                        <p:strVal val="visible"/>
                                      </p:to>
                                    </p:set>
                                    <p:animEffect transition="in" filter="blinds(horizontal)">
                                      <p:cBhvr>
                                        <p:cTn id="30" dur="500"/>
                                        <p:tgtEl>
                                          <p:spTgt spid="7680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6803">
                                            <p:txEl>
                                              <p:pRg st="8" end="8"/>
                                            </p:txEl>
                                          </p:spTgt>
                                        </p:tgtEl>
                                        <p:attrNameLst>
                                          <p:attrName>style.visibility</p:attrName>
                                        </p:attrNameLst>
                                      </p:cBhvr>
                                      <p:to>
                                        <p:strVal val="visible"/>
                                      </p:to>
                                    </p:set>
                                    <p:animEffect transition="in" filter="blinds(horizontal)">
                                      <p:cBhvr>
                                        <p:cTn id="33" dur="500"/>
                                        <p:tgtEl>
                                          <p:spTgt spid="7680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6803">
                                            <p:txEl>
                                              <p:pRg st="9" end="9"/>
                                            </p:txEl>
                                          </p:spTgt>
                                        </p:tgtEl>
                                        <p:attrNameLst>
                                          <p:attrName>style.visibility</p:attrName>
                                        </p:attrNameLst>
                                      </p:cBhvr>
                                      <p:to>
                                        <p:strVal val="visible"/>
                                      </p:to>
                                    </p:set>
                                    <p:animEffect transition="in" filter="blinds(horizontal)">
                                      <p:cBhvr>
                                        <p:cTn id="36" dur="500"/>
                                        <p:tgtEl>
                                          <p:spTgt spid="7680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6803">
                                            <p:txEl>
                                              <p:pRg st="10" end="10"/>
                                            </p:txEl>
                                          </p:spTgt>
                                        </p:tgtEl>
                                        <p:attrNameLst>
                                          <p:attrName>style.visibility</p:attrName>
                                        </p:attrNameLst>
                                      </p:cBhvr>
                                      <p:to>
                                        <p:strVal val="visible"/>
                                      </p:to>
                                    </p:set>
                                    <p:animEffect transition="in" filter="blinds(horizontal)">
                                      <p:cBhvr>
                                        <p:cTn id="39" dur="500"/>
                                        <p:tgtEl>
                                          <p:spTgt spid="76803">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6803">
                                            <p:txEl>
                                              <p:pRg st="11" end="11"/>
                                            </p:txEl>
                                          </p:spTgt>
                                        </p:tgtEl>
                                        <p:attrNameLst>
                                          <p:attrName>style.visibility</p:attrName>
                                        </p:attrNameLst>
                                      </p:cBhvr>
                                      <p:to>
                                        <p:strVal val="visible"/>
                                      </p:to>
                                    </p:set>
                                    <p:animEffect transition="in" filter="blinds(horizontal)">
                                      <p:cBhvr>
                                        <p:cTn id="42" dur="500"/>
                                        <p:tgtEl>
                                          <p:spTgt spid="76803">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6803">
                                            <p:txEl>
                                              <p:pRg st="12" end="12"/>
                                            </p:txEl>
                                          </p:spTgt>
                                        </p:tgtEl>
                                        <p:attrNameLst>
                                          <p:attrName>style.visibility</p:attrName>
                                        </p:attrNameLst>
                                      </p:cBhvr>
                                      <p:to>
                                        <p:strVal val="visible"/>
                                      </p:to>
                                    </p:set>
                                    <p:animEffect transition="in" filter="blinds(horizontal)">
                                      <p:cBhvr>
                                        <p:cTn id="45" dur="500"/>
                                        <p:tgtEl>
                                          <p:spTgt spid="7680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linds(horizontal)">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：如何运行命令行程序</a:t>
            </a:r>
          </a:p>
        </p:txBody>
      </p:sp>
      <p:sp>
        <p:nvSpPr>
          <p:cNvPr id="118787" name="Rectangle 3"/>
          <p:cNvSpPr>
            <a:spLocks noGrp="1" noChangeArrowheads="1"/>
          </p:cNvSpPr>
          <p:nvPr>
            <p:ph idx="1"/>
          </p:nvPr>
        </p:nvSpPr>
        <p:spPr>
          <a:xfrm>
            <a:off x="838200" y="1150373"/>
            <a:ext cx="9821988" cy="1295400"/>
          </a:xfrm>
        </p:spPr>
        <p:txBody>
          <a:bodyPr>
            <a:normAutofit/>
          </a:bodyPr>
          <a:lstStyle/>
          <a:p>
            <a:pPr>
              <a:lnSpc>
                <a:spcPct val="80000"/>
              </a:lnSpc>
            </a:pPr>
            <a:r>
              <a:rPr lang="zh-CN" altLang="en-US" dirty="0">
                <a:ea typeface="宋体" pitchFamily="2" charset="-122"/>
              </a:rPr>
              <a:t>方式一：在命令窗口（</a:t>
            </a:r>
            <a:r>
              <a:rPr lang="en-US" altLang="zh-CN" dirty="0">
                <a:ea typeface="宋体" pitchFamily="2" charset="-122"/>
              </a:rPr>
              <a:t>DOS</a:t>
            </a:r>
            <a:r>
              <a:rPr lang="zh-CN" altLang="en-US" dirty="0">
                <a:ea typeface="宋体" pitchFamily="2" charset="-122"/>
              </a:rPr>
              <a:t>窗口）中直接运行；</a:t>
            </a:r>
          </a:p>
          <a:p>
            <a:pPr marL="458788" lvl="1" indent="-65088">
              <a:lnSpc>
                <a:spcPct val="80000"/>
              </a:lnSpc>
              <a:buNone/>
            </a:pPr>
            <a:r>
              <a:rPr lang="zh-CN" altLang="en-US" sz="1600" dirty="0">
                <a:ea typeface="宋体" pitchFamily="2" charset="-122"/>
              </a:rPr>
              <a:t>若</a:t>
            </a:r>
            <a:r>
              <a:rPr lang="en-US" altLang="zh-CN" sz="1600" dirty="0">
                <a:ea typeface="宋体" pitchFamily="2" charset="-122"/>
              </a:rPr>
              <a:t>c5_4.exe</a:t>
            </a:r>
            <a:r>
              <a:rPr lang="zh-CN" altLang="en-US" sz="1600" dirty="0">
                <a:ea typeface="宋体" pitchFamily="2" charset="-122"/>
              </a:rPr>
              <a:t>执行文件在</a:t>
            </a:r>
            <a:r>
              <a:rPr lang="en-US" altLang="zh-CN" sz="1600" b="1" dirty="0">
                <a:solidFill>
                  <a:srgbClr val="0033CC"/>
                </a:solidFill>
                <a:ea typeface="宋体" pitchFamily="2" charset="-122"/>
              </a:rPr>
              <a:t>\test</a:t>
            </a:r>
            <a:r>
              <a:rPr lang="zh-CN" altLang="en-US" sz="1600" dirty="0">
                <a:ea typeface="宋体" pitchFamily="2" charset="-122"/>
              </a:rPr>
              <a:t>目录下，则从</a:t>
            </a:r>
            <a:r>
              <a:rPr lang="en-US" altLang="zh-CN" sz="1600" dirty="0">
                <a:ea typeface="宋体" pitchFamily="2" charset="-122"/>
              </a:rPr>
              <a:t>&lt;</a:t>
            </a:r>
            <a:r>
              <a:rPr lang="zh-CN" altLang="en-US" sz="1600" b="1" dirty="0">
                <a:solidFill>
                  <a:srgbClr val="0033CC"/>
                </a:solidFill>
                <a:ea typeface="宋体" pitchFamily="2" charset="-122"/>
              </a:rPr>
              <a:t>开始</a:t>
            </a:r>
            <a:r>
              <a:rPr lang="en-US" altLang="zh-CN" sz="1600" dirty="0">
                <a:ea typeface="宋体" pitchFamily="2" charset="-122"/>
              </a:rPr>
              <a:t>&gt;</a:t>
            </a:r>
            <a:r>
              <a:rPr lang="zh-CN" altLang="en-US" sz="1600" dirty="0">
                <a:ea typeface="宋体" pitchFamily="2" charset="-122"/>
              </a:rPr>
              <a:t>菜单中</a:t>
            </a:r>
            <a:r>
              <a:rPr lang="en-US" altLang="zh-CN" sz="1600" dirty="0">
                <a:ea typeface="宋体" pitchFamily="2" charset="-122"/>
              </a:rPr>
              <a:t>&lt;</a:t>
            </a:r>
            <a:r>
              <a:rPr lang="zh-CN" altLang="en-US" sz="1600" b="1" dirty="0">
                <a:solidFill>
                  <a:srgbClr val="0033CC"/>
                </a:solidFill>
                <a:ea typeface="宋体" pitchFamily="2" charset="-122"/>
              </a:rPr>
              <a:t>附件</a:t>
            </a:r>
            <a:r>
              <a:rPr lang="en-US" altLang="zh-CN" sz="1600" dirty="0">
                <a:ea typeface="宋体" pitchFamily="2" charset="-122"/>
              </a:rPr>
              <a:t>&gt;</a:t>
            </a:r>
            <a:r>
              <a:rPr lang="zh-CN" altLang="en-US" sz="1600" dirty="0">
                <a:ea typeface="宋体" pitchFamily="2" charset="-122"/>
              </a:rPr>
              <a:t>中找到</a:t>
            </a:r>
            <a:r>
              <a:rPr lang="en-US" altLang="zh-CN" sz="1600" dirty="0">
                <a:ea typeface="宋体" pitchFamily="2" charset="-122"/>
              </a:rPr>
              <a:t>&lt;</a:t>
            </a:r>
            <a:r>
              <a:rPr lang="zh-CN" altLang="en-US" sz="1600" b="1" dirty="0">
                <a:solidFill>
                  <a:srgbClr val="0033CC"/>
                </a:solidFill>
                <a:ea typeface="宋体" pitchFamily="2" charset="-122"/>
              </a:rPr>
              <a:t>命令提示符</a:t>
            </a:r>
            <a:r>
              <a:rPr lang="en-US" altLang="zh-CN" sz="1600" b="1" dirty="0">
                <a:solidFill>
                  <a:srgbClr val="0033CC"/>
                </a:solidFill>
                <a:ea typeface="宋体" pitchFamily="2" charset="-122"/>
              </a:rPr>
              <a:t>&gt;</a:t>
            </a:r>
            <a:r>
              <a:rPr lang="zh-CN" altLang="en-US" sz="1600" dirty="0">
                <a:ea typeface="宋体" pitchFamily="2" charset="-122"/>
              </a:rPr>
              <a:t>，并执行。然后，转到</a:t>
            </a:r>
            <a:r>
              <a:rPr lang="en-US" altLang="zh-CN" sz="1600" dirty="0">
                <a:ea typeface="宋体" pitchFamily="2" charset="-122"/>
              </a:rPr>
              <a:t>test</a:t>
            </a:r>
            <a:r>
              <a:rPr lang="zh-CN" altLang="en-US" sz="1600" dirty="0">
                <a:ea typeface="宋体" pitchFamily="2" charset="-122"/>
              </a:rPr>
              <a:t>目录下执行</a:t>
            </a:r>
            <a:r>
              <a:rPr lang="en-US" altLang="zh-CN" sz="1600" dirty="0">
                <a:ea typeface="宋体" pitchFamily="2" charset="-122"/>
              </a:rPr>
              <a:t>c5_4.exe</a:t>
            </a:r>
            <a:r>
              <a:rPr lang="zh-CN" altLang="en-US" sz="1600" dirty="0">
                <a:ea typeface="宋体" pitchFamily="2" charset="-122"/>
              </a:rPr>
              <a:t>文件。</a:t>
            </a:r>
          </a:p>
          <a:p>
            <a:pPr marL="458788" lvl="1" indent="-65088">
              <a:lnSpc>
                <a:spcPct val="80000"/>
              </a:lnSpc>
              <a:buNone/>
            </a:pPr>
            <a:r>
              <a:rPr lang="zh-CN" altLang="en-US" sz="1600" dirty="0">
                <a:ea typeface="宋体" pitchFamily="2" charset="-122"/>
              </a:rPr>
              <a:t> </a:t>
            </a:r>
          </a:p>
        </p:txBody>
      </p:sp>
      <p:sp>
        <p:nvSpPr>
          <p:cNvPr id="64514" name="页脚占位符 3"/>
          <p:cNvSpPr>
            <a:spLocks noGrp="1"/>
          </p:cNvSpPr>
          <p:nvPr>
            <p:ph type="ftr" sz="quarter" idx="11"/>
          </p:nvPr>
        </p:nvSpPr>
        <p:spPr>
          <a:noFill/>
        </p:spPr>
        <p:txBody>
          <a:bodyPr/>
          <a:lstStyle/>
          <a:p>
            <a:r>
              <a:rPr lang="en-US" altLang="zh-CN"/>
              <a:t>构造类型 – 数组和指针</a:t>
            </a:r>
          </a:p>
        </p:txBody>
      </p:sp>
      <p:sp>
        <p:nvSpPr>
          <p:cNvPr id="64515" name="灯片编号占位符 4"/>
          <p:cNvSpPr>
            <a:spLocks noGrp="1"/>
          </p:cNvSpPr>
          <p:nvPr>
            <p:ph type="sldNum" sz="quarter" idx="12"/>
          </p:nvPr>
        </p:nvSpPr>
        <p:spPr>
          <a:noFill/>
        </p:spPr>
        <p:txBody>
          <a:bodyPr/>
          <a:lstStyle/>
          <a:p>
            <a:fld id="{4EDE7DDA-5DF4-4F0D-9EF6-6E5C5E7CA916}" type="slidenum">
              <a:rPr lang="en-US" altLang="zh-CN" smtClean="0"/>
              <a:pPr/>
              <a:t>89</a:t>
            </a:fld>
            <a:endParaRPr lang="en-US" altLang="zh-CN"/>
          </a:p>
        </p:txBody>
      </p:sp>
      <p:pic>
        <p:nvPicPr>
          <p:cNvPr id="118792" name="Picture 8"/>
          <p:cNvPicPr>
            <a:picLocks noChangeAspect="1" noChangeArrowheads="1"/>
          </p:cNvPicPr>
          <p:nvPr/>
        </p:nvPicPr>
        <p:blipFill>
          <a:blip r:embed="rId3" cstate="print"/>
          <a:srcRect/>
          <a:stretch>
            <a:fillRect/>
          </a:stretch>
        </p:blipFill>
        <p:spPr bwMode="auto">
          <a:xfrm>
            <a:off x="4287963" y="3059677"/>
            <a:ext cx="6372225" cy="2647950"/>
          </a:xfrm>
          <a:prstGeom prst="rect">
            <a:avLst/>
          </a:prstGeom>
          <a:noFill/>
          <a:ln w="9525">
            <a:noFill/>
            <a:miter lim="800000"/>
            <a:headEnd/>
            <a:tailEnd/>
          </a:ln>
        </p:spPr>
      </p:pic>
      <p:pic>
        <p:nvPicPr>
          <p:cNvPr id="7" name="图片 6">
            <a:extLst>
              <a:ext uri="{FF2B5EF4-FFF2-40B4-BE49-F238E27FC236}">
                <a16:creationId xmlns:a16="http://schemas.microsoft.com/office/drawing/2014/main" id="{D66B3898-A80A-4BA2-A27C-10F3C9480594}"/>
              </a:ext>
            </a:extLst>
          </p:cNvPr>
          <p:cNvPicPr>
            <a:picLocks noChangeAspect="1"/>
          </p:cNvPicPr>
          <p:nvPr/>
        </p:nvPicPr>
        <p:blipFill>
          <a:blip r:embed="rId4"/>
          <a:stretch>
            <a:fillRect/>
          </a:stretch>
        </p:blipFill>
        <p:spPr>
          <a:xfrm>
            <a:off x="1819276" y="2209800"/>
            <a:ext cx="2295525" cy="46482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blinds(horizontal)">
                                      <p:cBhvr>
                                        <p:cTn id="7" dur="500"/>
                                        <p:tgtEl>
                                          <p:spTgt spid="118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blinds(horizontal)">
                                      <p:cBhvr>
                                        <p:cTn id="12" dur="500"/>
                                        <p:tgtEl>
                                          <p:spTgt spid="11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792"/>
                                        </p:tgtEl>
                                        <p:attrNameLst>
                                          <p:attrName>style.visibility</p:attrName>
                                        </p:attrNameLst>
                                      </p:cBhvr>
                                      <p:to>
                                        <p:strVal val="visible"/>
                                      </p:to>
                                    </p:set>
                                    <p:animEffect transition="in" filter="blinds(horizontal)">
                                      <p:cBhvr>
                                        <p:cTn id="17" dur="500"/>
                                        <p:tgtEl>
                                          <p:spTgt spid="11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zh-CN" altLang="en-US" dirty="0">
                <a:ea typeface="宋体" pitchFamily="2" charset="-122"/>
              </a:rPr>
              <a:t>数组的定义与初始化</a:t>
            </a:r>
          </a:p>
        </p:txBody>
      </p:sp>
      <p:sp>
        <p:nvSpPr>
          <p:cNvPr id="151555" name="Rectangle 3"/>
          <p:cNvSpPr>
            <a:spLocks noGrp="1" noChangeArrowheads="1"/>
          </p:cNvSpPr>
          <p:nvPr>
            <p:ph idx="1"/>
          </p:nvPr>
        </p:nvSpPr>
        <p:spPr>
          <a:xfrm>
            <a:off x="911424" y="1150937"/>
            <a:ext cx="10225136" cy="4556125"/>
          </a:xfrm>
        </p:spPr>
        <p:txBody>
          <a:bodyPr/>
          <a:lstStyle/>
          <a:p>
            <a:pPr>
              <a:lnSpc>
                <a:spcPts val="2000"/>
              </a:lnSpc>
              <a:spcBef>
                <a:spcPts val="600"/>
              </a:spcBef>
            </a:pPr>
            <a:r>
              <a:rPr lang="zh-CN" altLang="en-US" sz="2000" dirty="0">
                <a:ea typeface="宋体" pitchFamily="2" charset="-122"/>
              </a:rPr>
              <a:t>数组初始化：可以在定义时初始化一个数组。下面是一些数组初始化实例：</a:t>
            </a:r>
          </a:p>
          <a:p>
            <a:pPr marL="458788" lvl="1" indent="-65088">
              <a:lnSpc>
                <a:spcPts val="2200"/>
              </a:lnSpc>
              <a:spcBef>
                <a:spcPts val="600"/>
              </a:spcBef>
              <a:buNone/>
            </a:pPr>
            <a:r>
              <a:rPr lang="en-US" altLang="zh-CN" sz="2000" dirty="0">
                <a:latin typeface="+mn-lt"/>
                <a:ea typeface="宋体" pitchFamily="2" charset="-122"/>
              </a:rPr>
              <a:t>double sales[5] = {12.25, 32.50, 16.90, 23, 45.68};</a:t>
            </a:r>
          </a:p>
          <a:p>
            <a:pPr marL="458788" lvl="1" indent="-65088">
              <a:lnSpc>
                <a:spcPts val="2200"/>
              </a:lnSpc>
              <a:spcBef>
                <a:spcPts val="600"/>
              </a:spcBef>
              <a:buNone/>
            </a:pPr>
            <a:r>
              <a:rPr lang="en-US" altLang="zh-CN" sz="2000" dirty="0">
                <a:latin typeface="+mn-lt"/>
                <a:ea typeface="宋体" pitchFamily="2" charset="-122"/>
              </a:rPr>
              <a:t>double sales[ ] = {12.25, 32.50, 16.90, 23, 45.68};</a:t>
            </a:r>
          </a:p>
          <a:p>
            <a:pPr marL="458788" lvl="1" indent="-65088">
              <a:lnSpc>
                <a:spcPts val="2200"/>
              </a:lnSpc>
              <a:spcBef>
                <a:spcPts val="600"/>
              </a:spcBef>
              <a:buNone/>
            </a:pPr>
            <a:r>
              <a:rPr lang="en-US" altLang="zh-CN" sz="2000" dirty="0" err="1">
                <a:latin typeface="+mn-lt"/>
                <a:ea typeface="宋体" pitchFamily="2" charset="-122"/>
              </a:rPr>
              <a:t>int</a:t>
            </a:r>
            <a:r>
              <a:rPr lang="en-US" altLang="zh-CN" sz="2000" dirty="0">
                <a:latin typeface="+mn-lt"/>
                <a:ea typeface="宋体" pitchFamily="2" charset="-122"/>
              </a:rPr>
              <a:t> list[5] = { 6, 5, 12 }; //</a:t>
            </a:r>
            <a:r>
              <a:rPr lang="zh-CN" altLang="en-US" sz="2000" dirty="0">
                <a:latin typeface="+mn-lt"/>
                <a:ea typeface="宋体" pitchFamily="2" charset="-122"/>
              </a:rPr>
              <a:t>相当于：  </a:t>
            </a:r>
            <a:r>
              <a:rPr lang="en-US" altLang="zh-CN" sz="2000" dirty="0" err="1">
                <a:latin typeface="+mn-lt"/>
                <a:ea typeface="宋体" pitchFamily="2" charset="-122"/>
              </a:rPr>
              <a:t>int</a:t>
            </a:r>
            <a:r>
              <a:rPr lang="en-US" altLang="zh-CN" sz="2000" dirty="0">
                <a:latin typeface="+mn-lt"/>
                <a:ea typeface="宋体" pitchFamily="2" charset="-122"/>
              </a:rPr>
              <a:t> list[5] = {6,5,12,0,0};</a:t>
            </a:r>
          </a:p>
          <a:p>
            <a:pPr marL="458788" lvl="1" indent="-65088">
              <a:lnSpc>
                <a:spcPts val="2200"/>
              </a:lnSpc>
              <a:spcBef>
                <a:spcPts val="600"/>
              </a:spcBef>
              <a:buNone/>
            </a:pPr>
            <a:r>
              <a:rPr lang="en-US" altLang="zh-CN" sz="2000" dirty="0" err="1">
                <a:latin typeface="+mn-lt"/>
                <a:ea typeface="宋体" pitchFamily="2" charset="-122"/>
              </a:rPr>
              <a:t>int</a:t>
            </a:r>
            <a:r>
              <a:rPr lang="en-US" altLang="zh-CN" sz="2000" dirty="0">
                <a:latin typeface="+mn-lt"/>
                <a:ea typeface="宋体" pitchFamily="2" charset="-122"/>
              </a:rPr>
              <a:t> list[5] = {0};   //</a:t>
            </a:r>
            <a:r>
              <a:rPr lang="zh-CN" altLang="en-US" sz="2000" dirty="0">
                <a:latin typeface="+mn-lt"/>
                <a:ea typeface="宋体" pitchFamily="2" charset="-122"/>
              </a:rPr>
              <a:t>最常用的初始化数据组元素为</a:t>
            </a:r>
            <a:r>
              <a:rPr lang="en-US" altLang="zh-CN" sz="2000" dirty="0">
                <a:latin typeface="+mn-lt"/>
                <a:ea typeface="宋体" pitchFamily="2" charset="-122"/>
              </a:rPr>
              <a:t>0</a:t>
            </a:r>
            <a:r>
              <a:rPr lang="zh-CN" altLang="en-US" sz="2000" dirty="0">
                <a:latin typeface="+mn-lt"/>
                <a:ea typeface="宋体" pitchFamily="2" charset="-122"/>
              </a:rPr>
              <a:t>的方式 </a:t>
            </a:r>
            <a:endParaRPr lang="en-US" altLang="zh-CN" sz="2000" dirty="0">
              <a:latin typeface="+mn-lt"/>
              <a:ea typeface="宋体" pitchFamily="2" charset="-122"/>
            </a:endParaRPr>
          </a:p>
          <a:p>
            <a:pPr marL="458788" lvl="1" indent="-65088">
              <a:lnSpc>
                <a:spcPts val="2200"/>
              </a:lnSpc>
              <a:spcBef>
                <a:spcPts val="600"/>
              </a:spcBef>
              <a:buNone/>
            </a:pPr>
            <a:r>
              <a:rPr lang="en-US" altLang="zh-CN" sz="2000" dirty="0">
                <a:latin typeface="+mn-lt"/>
                <a:ea typeface="宋体" pitchFamily="2" charset="-122"/>
              </a:rPr>
              <a:t>char string[10] = “hello”;</a:t>
            </a:r>
          </a:p>
          <a:p>
            <a:pPr marL="458788" lvl="1" indent="-65088">
              <a:lnSpc>
                <a:spcPts val="2200"/>
              </a:lnSpc>
              <a:spcBef>
                <a:spcPts val="600"/>
              </a:spcBef>
              <a:buNone/>
            </a:pPr>
            <a:r>
              <a:rPr lang="en-US" altLang="zh-CN" sz="2000" dirty="0">
                <a:latin typeface="+mn-lt"/>
                <a:ea typeface="宋体" pitchFamily="2" charset="-122"/>
              </a:rPr>
              <a:t>char string[10] = {‘h’, ‘e’, ‘l’, ‘l’, ‘o’, ‘\0’};</a:t>
            </a:r>
          </a:p>
          <a:p>
            <a:pPr marL="458788" lvl="1" indent="-65088">
              <a:lnSpc>
                <a:spcPts val="2300"/>
              </a:lnSpc>
              <a:spcBef>
                <a:spcPts val="600"/>
              </a:spcBef>
              <a:buNone/>
            </a:pPr>
            <a:r>
              <a:rPr lang="en-US" altLang="zh-CN" sz="2000" dirty="0">
                <a:latin typeface="+mn-lt"/>
                <a:ea typeface="宋体" pitchFamily="2" charset="-122"/>
              </a:rPr>
              <a:t>char string[ ] = “hello”;</a:t>
            </a:r>
          </a:p>
        </p:txBody>
      </p:sp>
      <p:sp>
        <p:nvSpPr>
          <p:cNvPr id="31746" name="页脚占位符 3"/>
          <p:cNvSpPr>
            <a:spLocks noGrp="1"/>
          </p:cNvSpPr>
          <p:nvPr>
            <p:ph type="ftr" sz="quarter" idx="11"/>
          </p:nvPr>
        </p:nvSpPr>
        <p:spPr>
          <a:noFill/>
        </p:spPr>
        <p:txBody>
          <a:bodyPr/>
          <a:lstStyle/>
          <a:p>
            <a:r>
              <a:rPr lang="en-US" altLang="zh-CN"/>
              <a:t>C程序设计基础(二)</a:t>
            </a:r>
          </a:p>
        </p:txBody>
      </p:sp>
      <p:sp>
        <p:nvSpPr>
          <p:cNvPr id="31747" name="灯片编号占位符 4"/>
          <p:cNvSpPr>
            <a:spLocks noGrp="1"/>
          </p:cNvSpPr>
          <p:nvPr>
            <p:ph type="sldNum" sz="quarter" idx="12"/>
          </p:nvPr>
        </p:nvSpPr>
        <p:spPr>
          <a:noFill/>
        </p:spPr>
        <p:txBody>
          <a:bodyPr/>
          <a:lstStyle/>
          <a:p>
            <a:fld id="{034CACFC-CAA1-4240-BEAB-596E8B433513}" type="slidenum">
              <a:rPr lang="en-US" altLang="zh-CN" smtClean="0"/>
              <a:pPr/>
              <a:t>9</a:t>
            </a:fld>
            <a:endParaRPr lang="en-US" altLang="zh-CN" dirty="0"/>
          </a:p>
        </p:txBody>
      </p:sp>
      <p:sp>
        <p:nvSpPr>
          <p:cNvPr id="29" name="矩形 28"/>
          <p:cNvSpPr/>
          <p:nvPr/>
        </p:nvSpPr>
        <p:spPr>
          <a:xfrm>
            <a:off x="1343472" y="5085184"/>
            <a:ext cx="7560837" cy="1508105"/>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1588" indent="-65088"/>
            <a:r>
              <a:rPr lang="zh-CN" altLang="en-US" dirty="0">
                <a:latin typeface="楷体" pitchFamily="49" charset="-122"/>
                <a:ea typeface="楷体" pitchFamily="49" charset="-122"/>
              </a:rPr>
              <a:t>注意：</a:t>
            </a:r>
            <a:endParaRPr lang="en-US" altLang="zh-CN" dirty="0">
              <a:latin typeface="楷体" pitchFamily="49" charset="-122"/>
              <a:ea typeface="楷体" pitchFamily="49" charset="-122"/>
            </a:endParaRPr>
          </a:p>
          <a:p>
            <a:pPr marL="393700" indent="-457200">
              <a:buFont typeface="+mj-lt"/>
              <a:buAutoNum type="arabicPeriod"/>
            </a:pPr>
            <a:r>
              <a:rPr lang="zh-CN" altLang="en-US" sz="1800" dirty="0">
                <a:solidFill>
                  <a:srgbClr val="0033CC"/>
                </a:solidFill>
                <a:latin typeface="楷体" pitchFamily="49" charset="-122"/>
                <a:ea typeface="楷体" pitchFamily="49" charset="-122"/>
              </a:rPr>
              <a:t>对于一个长度为</a:t>
            </a:r>
            <a:r>
              <a:rPr lang="en-US" altLang="zh-CN" sz="1800" dirty="0">
                <a:solidFill>
                  <a:srgbClr val="0033CC"/>
                </a:solidFill>
                <a:latin typeface="楷体" pitchFamily="49" charset="-122"/>
                <a:ea typeface="楷体" pitchFamily="49" charset="-122"/>
              </a:rPr>
              <a:t>N</a:t>
            </a:r>
            <a:r>
              <a:rPr lang="zh-CN" altLang="en-US" sz="1800" dirty="0">
                <a:solidFill>
                  <a:srgbClr val="0033CC"/>
                </a:solidFill>
                <a:latin typeface="楷体" pitchFamily="49" charset="-122"/>
                <a:ea typeface="楷体" pitchFamily="49" charset="-122"/>
              </a:rPr>
              <a:t>的数组，其数据范围（下标）为</a:t>
            </a:r>
            <a:r>
              <a:rPr lang="en-US" altLang="zh-CN" sz="1800" dirty="0">
                <a:solidFill>
                  <a:srgbClr val="0033CC"/>
                </a:solidFill>
                <a:latin typeface="楷体" pitchFamily="49" charset="-122"/>
                <a:ea typeface="楷体" pitchFamily="49" charset="-122"/>
              </a:rPr>
              <a:t>0~N-1,</a:t>
            </a:r>
            <a:r>
              <a:rPr lang="zh-CN" altLang="en-US" sz="1800" dirty="0">
                <a:solidFill>
                  <a:srgbClr val="0033CC"/>
                </a:solidFill>
                <a:latin typeface="楷体" pitchFamily="49" charset="-122"/>
                <a:ea typeface="楷体" pitchFamily="49" charset="-122"/>
              </a:rPr>
              <a:t>而</a:t>
            </a:r>
            <a:r>
              <a:rPr lang="zh-CN" altLang="en-US" sz="1800" dirty="0">
                <a:solidFill>
                  <a:srgbClr val="FF0000"/>
                </a:solidFill>
                <a:latin typeface="楷体" pitchFamily="49" charset="-122"/>
                <a:ea typeface="楷体" pitchFamily="49" charset="-122"/>
              </a:rPr>
              <a:t>不是</a:t>
            </a:r>
            <a:r>
              <a:rPr lang="en-US" altLang="zh-CN" sz="1800" dirty="0">
                <a:solidFill>
                  <a:srgbClr val="FF0000"/>
                </a:solidFill>
                <a:latin typeface="楷体" pitchFamily="49" charset="-122"/>
                <a:ea typeface="楷体" pitchFamily="49" charset="-122"/>
              </a:rPr>
              <a:t>1~N(</a:t>
            </a:r>
            <a:r>
              <a:rPr lang="zh-CN" altLang="en-US" sz="1800" dirty="0">
                <a:solidFill>
                  <a:srgbClr val="FF0000"/>
                </a:solidFill>
                <a:latin typeface="楷体" pitchFamily="49" charset="-122"/>
                <a:ea typeface="楷体" pitchFamily="49" charset="-122"/>
              </a:rPr>
              <a:t>这是</a:t>
            </a:r>
            <a:r>
              <a:rPr lang="en-US" altLang="zh-CN" sz="1800" dirty="0">
                <a:solidFill>
                  <a:srgbClr val="FF0000"/>
                </a:solidFill>
                <a:latin typeface="楷体" pitchFamily="49" charset="-122"/>
                <a:ea typeface="楷体" pitchFamily="49" charset="-122"/>
              </a:rPr>
              <a:t>C</a:t>
            </a:r>
            <a:r>
              <a:rPr lang="zh-CN" altLang="en-US" sz="1800" dirty="0">
                <a:solidFill>
                  <a:srgbClr val="FF0000"/>
                </a:solidFill>
                <a:latin typeface="楷体" pitchFamily="49" charset="-122"/>
                <a:ea typeface="楷体" pitchFamily="49" charset="-122"/>
              </a:rPr>
              <a:t>程序员常范的错误之一</a:t>
            </a:r>
            <a:r>
              <a:rPr lang="en-US" altLang="zh-CN" sz="1800" dirty="0">
                <a:solidFill>
                  <a:srgbClr val="FF0000"/>
                </a:solidFill>
                <a:latin typeface="楷体" pitchFamily="49" charset="-122"/>
                <a:ea typeface="楷体" pitchFamily="49" charset="-122"/>
              </a:rPr>
              <a:t>)</a:t>
            </a:r>
            <a:r>
              <a:rPr lang="zh-CN" altLang="en-US" sz="1800" dirty="0">
                <a:solidFill>
                  <a:srgbClr val="0033CC"/>
                </a:solidFill>
                <a:latin typeface="楷体" pitchFamily="49" charset="-122"/>
                <a:ea typeface="楷体" pitchFamily="49" charset="-122"/>
              </a:rPr>
              <a:t>。</a:t>
            </a:r>
            <a:endParaRPr lang="en-US" altLang="zh-CN" sz="1800" dirty="0">
              <a:solidFill>
                <a:srgbClr val="0033CC"/>
              </a:solidFill>
              <a:latin typeface="楷体" pitchFamily="49" charset="-122"/>
              <a:ea typeface="楷体" pitchFamily="49" charset="-122"/>
            </a:endParaRPr>
          </a:p>
          <a:p>
            <a:pPr marL="393700" indent="-457200">
              <a:buFont typeface="+mj-lt"/>
              <a:buAutoNum type="arabicPeriod"/>
            </a:pPr>
            <a:r>
              <a:rPr lang="zh-CN" altLang="en-US" sz="1800" dirty="0">
                <a:solidFill>
                  <a:srgbClr val="0033CC"/>
                </a:solidFill>
                <a:latin typeface="楷体" pitchFamily="49" charset="-122"/>
                <a:ea typeface="楷体" pitchFamily="49" charset="-122"/>
              </a:rPr>
              <a:t>用字符串常量初始化一个字符数组时，数组长度应至少为字符个数多</a:t>
            </a:r>
            <a:r>
              <a:rPr lang="en-US" altLang="zh-CN" sz="1800" dirty="0">
                <a:solidFill>
                  <a:srgbClr val="0033CC"/>
                </a:solidFill>
                <a:latin typeface="楷体" pitchFamily="49" charset="-122"/>
                <a:ea typeface="楷体" pitchFamily="49" charset="-122"/>
              </a:rPr>
              <a:t>1</a:t>
            </a:r>
            <a:r>
              <a:rPr lang="zh-CN" altLang="en-US" sz="1800" dirty="0">
                <a:solidFill>
                  <a:srgbClr val="0033CC"/>
                </a:solidFill>
                <a:latin typeface="楷体" pitchFamily="49" charset="-122"/>
                <a:ea typeface="楷体" pitchFamily="49" charset="-122"/>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：如何运行命令行程序（续）</a:t>
            </a:r>
          </a:p>
        </p:txBody>
      </p:sp>
      <p:sp>
        <p:nvSpPr>
          <p:cNvPr id="65542" name="Rectangle 3"/>
          <p:cNvSpPr>
            <a:spLocks noGrp="1" noChangeArrowheads="1"/>
          </p:cNvSpPr>
          <p:nvPr>
            <p:ph idx="1"/>
          </p:nvPr>
        </p:nvSpPr>
        <p:spPr>
          <a:xfrm>
            <a:off x="1015308" y="1195546"/>
            <a:ext cx="7105650" cy="468313"/>
          </a:xfrm>
        </p:spPr>
        <p:txBody>
          <a:bodyPr>
            <a:normAutofit fontScale="92500" lnSpcReduction="10000"/>
          </a:bodyPr>
          <a:lstStyle/>
          <a:p>
            <a:r>
              <a:rPr lang="zh-CN" altLang="en-US" dirty="0">
                <a:ea typeface="宋体" pitchFamily="2" charset="-122"/>
              </a:rPr>
              <a:t>在</a:t>
            </a:r>
            <a:r>
              <a:rPr lang="en-US" altLang="zh-CN" dirty="0">
                <a:ea typeface="宋体" pitchFamily="2" charset="-122"/>
              </a:rPr>
              <a:t>DEV C++</a:t>
            </a:r>
            <a:r>
              <a:rPr lang="zh-CN" altLang="en-US" dirty="0">
                <a:ea typeface="宋体" pitchFamily="2" charset="-122"/>
              </a:rPr>
              <a:t>环境下运行</a:t>
            </a:r>
          </a:p>
        </p:txBody>
      </p:sp>
      <p:sp>
        <p:nvSpPr>
          <p:cNvPr id="65539" name="页脚占位符 3"/>
          <p:cNvSpPr>
            <a:spLocks noGrp="1"/>
          </p:cNvSpPr>
          <p:nvPr>
            <p:ph type="ftr" sz="quarter" idx="11"/>
          </p:nvPr>
        </p:nvSpPr>
        <p:spPr>
          <a:noFill/>
        </p:spPr>
        <p:txBody>
          <a:bodyPr/>
          <a:lstStyle/>
          <a:p>
            <a:r>
              <a:rPr lang="en-US" altLang="zh-CN"/>
              <a:t>构造类型 – 数组和指针</a:t>
            </a:r>
          </a:p>
        </p:txBody>
      </p:sp>
      <p:sp>
        <p:nvSpPr>
          <p:cNvPr id="65540" name="灯片编号占位符 4"/>
          <p:cNvSpPr>
            <a:spLocks noGrp="1"/>
          </p:cNvSpPr>
          <p:nvPr>
            <p:ph type="sldNum" sz="quarter" idx="12"/>
          </p:nvPr>
        </p:nvSpPr>
        <p:spPr>
          <a:noFill/>
        </p:spPr>
        <p:txBody>
          <a:bodyPr/>
          <a:lstStyle/>
          <a:p>
            <a:fld id="{7AB0242C-1AE8-4DA7-BB39-586D50B7F0D3}" type="slidenum">
              <a:rPr lang="en-US" altLang="zh-CN" smtClean="0"/>
              <a:pPr/>
              <a:t>90</a:t>
            </a:fld>
            <a:endParaRPr lang="en-US" altLang="zh-CN"/>
          </a:p>
        </p:txBody>
      </p:sp>
      <p:sp>
        <p:nvSpPr>
          <p:cNvPr id="65543" name="Picture 4"/>
          <p:cNvSpPr>
            <a:spLocks noChangeAspect="1" noChangeArrowheads="1"/>
          </p:cNvSpPr>
          <p:nvPr/>
        </p:nvSpPr>
        <p:spPr bwMode="auto">
          <a:xfrm>
            <a:off x="1524000" y="1700214"/>
            <a:ext cx="9144000" cy="5157787"/>
          </a:xfrm>
          <a:prstGeom prst="rect">
            <a:avLst/>
          </a:prstGeom>
          <a:noFill/>
          <a:ln w="9525">
            <a:noFill/>
            <a:miter lim="800000"/>
            <a:headEnd/>
            <a:tailEnd/>
          </a:ln>
        </p:spPr>
        <p:txBody>
          <a:bodyPr/>
          <a:lstStyle/>
          <a:p>
            <a:endParaRPr lang="zh-CN" altLang="en-US"/>
          </a:p>
        </p:txBody>
      </p:sp>
      <p:pic>
        <p:nvPicPr>
          <p:cNvPr id="2" name="图片 1">
            <a:extLst>
              <a:ext uri="{FF2B5EF4-FFF2-40B4-BE49-F238E27FC236}">
                <a16:creationId xmlns:a16="http://schemas.microsoft.com/office/drawing/2014/main" id="{C75A3259-23F4-4F1E-9B2F-866F1D7AF40B}"/>
              </a:ext>
            </a:extLst>
          </p:cNvPr>
          <p:cNvPicPr>
            <a:picLocks noChangeAspect="1"/>
          </p:cNvPicPr>
          <p:nvPr/>
        </p:nvPicPr>
        <p:blipFill>
          <a:blip r:embed="rId3"/>
          <a:stretch>
            <a:fillRect/>
          </a:stretch>
        </p:blipFill>
        <p:spPr>
          <a:xfrm>
            <a:off x="1271464" y="1833218"/>
            <a:ext cx="9144000" cy="4131599"/>
          </a:xfrm>
          <a:prstGeom prst="rect">
            <a:avLst/>
          </a:prstGeom>
        </p:spPr>
      </p:pic>
      <p:pic>
        <p:nvPicPr>
          <p:cNvPr id="3" name="图片 2">
            <a:extLst>
              <a:ext uri="{FF2B5EF4-FFF2-40B4-BE49-F238E27FC236}">
                <a16:creationId xmlns:a16="http://schemas.microsoft.com/office/drawing/2014/main" id="{5DC5AD36-8968-4955-9AF7-6A661D58E2C4}"/>
              </a:ext>
            </a:extLst>
          </p:cNvPr>
          <p:cNvPicPr>
            <a:picLocks noChangeAspect="1"/>
          </p:cNvPicPr>
          <p:nvPr/>
        </p:nvPicPr>
        <p:blipFill>
          <a:blip r:embed="rId4"/>
          <a:stretch>
            <a:fillRect/>
          </a:stretch>
        </p:blipFill>
        <p:spPr>
          <a:xfrm>
            <a:off x="4568133" y="4287017"/>
            <a:ext cx="2857500" cy="1914525"/>
          </a:xfrm>
          <a:prstGeom prst="rect">
            <a:avLst/>
          </a:prstGeom>
        </p:spPr>
      </p:pic>
      <p:sp>
        <p:nvSpPr>
          <p:cNvPr id="119813" name="AutoShape 5"/>
          <p:cNvSpPr>
            <a:spLocks noChangeArrowheads="1"/>
          </p:cNvSpPr>
          <p:nvPr/>
        </p:nvSpPr>
        <p:spPr bwMode="auto">
          <a:xfrm>
            <a:off x="7392708" y="3032228"/>
            <a:ext cx="2376488" cy="1008062"/>
          </a:xfrm>
          <a:prstGeom prst="cloudCallout">
            <a:avLst>
              <a:gd name="adj1" fmla="val -84399"/>
              <a:gd name="adj2" fmla="val 133022"/>
            </a:avLst>
          </a:prstGeom>
          <a:solidFill>
            <a:schemeClr val="accent1"/>
          </a:solidFill>
          <a:ln w="9525">
            <a:solidFill>
              <a:schemeClr val="tx1"/>
            </a:solidFill>
            <a:round/>
            <a:headEnd/>
            <a:tailEnd/>
          </a:ln>
        </p:spPr>
        <p:txBody>
          <a:bodyPr/>
          <a:lstStyle/>
          <a:p>
            <a:r>
              <a:rPr lang="zh-CN" altLang="en-US" dirty="0"/>
              <a:t>注意：不要带命令</a:t>
            </a:r>
          </a:p>
        </p:txBody>
      </p:sp>
    </p:spTree>
    <p:extLst>
      <p:ext uri="{BB962C8B-B14F-4D97-AF65-F5344CB8AC3E}">
        <p14:creationId xmlns:p14="http://schemas.microsoft.com/office/powerpoint/2010/main" val="924969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9813"/>
                                        </p:tgtEl>
                                        <p:attrNameLst>
                                          <p:attrName>style.visibility</p:attrName>
                                        </p:attrNameLst>
                                      </p:cBhvr>
                                      <p:to>
                                        <p:strVal val="visible"/>
                                      </p:to>
                                    </p:set>
                                    <p:animEffect transition="in" filter="blinds(horizontal)">
                                      <p:cBhvr>
                                        <p:cTn id="11"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r>
              <a:rPr lang="zh-CN" altLang="en-US">
                <a:ea typeface="宋体" pitchFamily="2" charset="-122"/>
              </a:rPr>
              <a:t>函数指针*</a:t>
            </a:r>
          </a:p>
        </p:txBody>
      </p:sp>
      <p:sp>
        <p:nvSpPr>
          <p:cNvPr id="66565" name="Rectangle 3"/>
          <p:cNvSpPr>
            <a:spLocks noGrp="1" noChangeArrowheads="1"/>
          </p:cNvSpPr>
          <p:nvPr>
            <p:ph idx="1"/>
          </p:nvPr>
        </p:nvSpPr>
        <p:spPr/>
        <p:txBody>
          <a:bodyPr/>
          <a:lstStyle/>
          <a:p>
            <a:pPr>
              <a:lnSpc>
                <a:spcPct val="80000"/>
              </a:lnSpc>
            </a:pPr>
            <a:r>
              <a:rPr lang="zh-CN" altLang="en-US" sz="2000" b="0" dirty="0">
                <a:ea typeface="宋体" pitchFamily="2" charset="-122"/>
              </a:rPr>
              <a:t>函数指针</a:t>
            </a:r>
          </a:p>
          <a:p>
            <a:pPr lvl="1">
              <a:lnSpc>
                <a:spcPct val="80000"/>
              </a:lnSpc>
              <a:buFont typeface="Wingdings" pitchFamily="2" charset="2"/>
              <a:buNone/>
            </a:pPr>
            <a:r>
              <a:rPr lang="zh-CN" altLang="en-US" sz="2000" dirty="0">
                <a:ea typeface="宋体" pitchFamily="2" charset="-122"/>
              </a:rPr>
              <a:t>即</a:t>
            </a:r>
            <a:r>
              <a:rPr lang="zh-CN" altLang="en-US" sz="2000" dirty="0">
                <a:solidFill>
                  <a:srgbClr val="0033CC"/>
                </a:solidFill>
                <a:ea typeface="宋体" pitchFamily="2" charset="-122"/>
              </a:rPr>
              <a:t>指向函数的指针</a:t>
            </a:r>
            <a:r>
              <a:rPr lang="zh-CN" altLang="en-US" sz="2000" dirty="0">
                <a:ea typeface="宋体" pitchFamily="2" charset="-122"/>
              </a:rPr>
              <a:t>。</a:t>
            </a:r>
          </a:p>
          <a:p>
            <a:pPr lvl="1">
              <a:lnSpc>
                <a:spcPct val="80000"/>
              </a:lnSpc>
              <a:buFont typeface="Wingdings" pitchFamily="2" charset="2"/>
              <a:buNone/>
            </a:pPr>
            <a:endParaRPr lang="zh-CN" altLang="en-US" sz="2000" dirty="0">
              <a:ea typeface="宋体" pitchFamily="2" charset="-122"/>
            </a:endParaRPr>
          </a:p>
          <a:p>
            <a:pPr lvl="1">
              <a:lnSpc>
                <a:spcPct val="80000"/>
              </a:lnSpc>
              <a:buFont typeface="Wingdings" pitchFamily="2" charset="2"/>
              <a:buNone/>
            </a:pPr>
            <a:r>
              <a:rPr lang="zh-CN" altLang="en-US" sz="2000" dirty="0">
                <a:ea typeface="宋体" pitchFamily="2" charset="-122"/>
              </a:rPr>
              <a:t>函数指针说明形式为：</a:t>
            </a:r>
          </a:p>
          <a:p>
            <a:pPr lvl="2" indent="0">
              <a:lnSpc>
                <a:spcPct val="90000"/>
              </a:lnSpc>
              <a:buNone/>
            </a:pPr>
            <a:r>
              <a:rPr lang="zh-CN" altLang="en-US" i="1" dirty="0">
                <a:solidFill>
                  <a:srgbClr val="0033CC"/>
                </a:solidFill>
                <a:ea typeface="宋体" pitchFamily="2" charset="-122"/>
              </a:rPr>
              <a:t>类型    （*标识符）（ ）；</a:t>
            </a:r>
          </a:p>
          <a:p>
            <a:pPr lvl="1">
              <a:lnSpc>
                <a:spcPct val="80000"/>
              </a:lnSpc>
              <a:buFont typeface="Wingdings" pitchFamily="2" charset="2"/>
              <a:buNone/>
            </a:pPr>
            <a:r>
              <a:rPr lang="zh-CN" altLang="en-US" sz="2000" dirty="0">
                <a:ea typeface="宋体" pitchFamily="2" charset="-122"/>
              </a:rPr>
              <a:t> </a:t>
            </a:r>
          </a:p>
          <a:p>
            <a:pPr lvl="1">
              <a:lnSpc>
                <a:spcPct val="80000"/>
              </a:lnSpc>
              <a:buFont typeface="Wingdings" pitchFamily="2" charset="2"/>
              <a:buNone/>
            </a:pPr>
            <a:r>
              <a:rPr lang="zh-CN" altLang="en-US" sz="2000" dirty="0">
                <a:ea typeface="宋体" pitchFamily="2" charset="-122"/>
              </a:rPr>
              <a:t>例：</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fp</a:t>
            </a:r>
            <a:r>
              <a:rPr lang="en-US" altLang="zh-CN" sz="2000" dirty="0">
                <a:ea typeface="宋体" pitchFamily="2" charset="-122"/>
              </a:rPr>
              <a:t>)( );	    </a:t>
            </a:r>
            <a:r>
              <a:rPr lang="zh-CN" altLang="en-US" sz="2000" dirty="0">
                <a:ea typeface="宋体" pitchFamily="2" charset="-122"/>
              </a:rPr>
              <a:t>注意：与</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fp</a:t>
            </a:r>
            <a:r>
              <a:rPr lang="en-US" altLang="zh-CN" sz="2000" dirty="0">
                <a:ea typeface="宋体" pitchFamily="2" charset="-122"/>
              </a:rPr>
              <a:t>( )</a:t>
            </a:r>
            <a:r>
              <a:rPr lang="zh-CN" altLang="en-US" sz="2000" dirty="0">
                <a:ea typeface="宋体" pitchFamily="2" charset="-122"/>
              </a:rPr>
              <a:t>；的不同</a:t>
            </a:r>
          </a:p>
          <a:p>
            <a:pPr lvl="1">
              <a:lnSpc>
                <a:spcPct val="80000"/>
              </a:lnSpc>
              <a:buFont typeface="Wingdings" pitchFamily="2" charset="2"/>
              <a:buNone/>
            </a:pPr>
            <a:r>
              <a:rPr lang="zh-CN" altLang="en-US" sz="2000" dirty="0">
                <a:ea typeface="宋体" pitchFamily="2" charset="-122"/>
              </a:rPr>
              <a:t> </a:t>
            </a:r>
          </a:p>
          <a:p>
            <a:pPr lvl="1">
              <a:lnSpc>
                <a:spcPct val="80000"/>
              </a:lnSpc>
              <a:buFont typeface="Wingdings" pitchFamily="2" charset="2"/>
              <a:buNone/>
            </a:pPr>
            <a:r>
              <a:rPr lang="zh-CN" altLang="en-US" sz="2000" dirty="0">
                <a:ea typeface="宋体" pitchFamily="2" charset="-122"/>
              </a:rPr>
              <a:t>对函数指针赋值，可通过赋值语句或参数传递。</a:t>
            </a:r>
          </a:p>
          <a:p>
            <a:pPr lvl="2" indent="0">
              <a:lnSpc>
                <a:spcPct val="90000"/>
              </a:lnSpc>
              <a:buNone/>
            </a:pPr>
            <a:r>
              <a:rPr lang="zh-CN" altLang="en-US" b="1" i="1" dirty="0">
                <a:solidFill>
                  <a:srgbClr val="0033CC"/>
                </a:solidFill>
                <a:ea typeface="宋体" pitchFamily="2" charset="-122"/>
              </a:rPr>
              <a:t>函数指针 </a:t>
            </a:r>
            <a:r>
              <a:rPr lang="en-US" altLang="zh-CN" b="1" i="1" dirty="0">
                <a:solidFill>
                  <a:srgbClr val="0033CC"/>
                </a:solidFill>
                <a:ea typeface="宋体" pitchFamily="2" charset="-122"/>
              </a:rPr>
              <a:t>= </a:t>
            </a:r>
            <a:r>
              <a:rPr lang="zh-CN" altLang="en-US" b="1" i="1" dirty="0">
                <a:solidFill>
                  <a:srgbClr val="0033CC"/>
                </a:solidFill>
                <a:ea typeface="宋体" pitchFamily="2" charset="-122"/>
              </a:rPr>
              <a:t>函数名；</a:t>
            </a:r>
            <a:endParaRPr lang="zh-CN" altLang="en-US" i="1" dirty="0">
              <a:solidFill>
                <a:srgbClr val="0033CC"/>
              </a:solidFill>
              <a:ea typeface="宋体" pitchFamily="2" charset="-122"/>
            </a:endParaRPr>
          </a:p>
          <a:p>
            <a:pPr lvl="1">
              <a:lnSpc>
                <a:spcPct val="80000"/>
              </a:lnSpc>
              <a:buFont typeface="Wingdings" pitchFamily="2" charset="2"/>
              <a:buNone/>
            </a:pPr>
            <a:r>
              <a:rPr lang="zh-CN" altLang="en-US" sz="2000" dirty="0">
                <a:ea typeface="宋体" pitchFamily="2" charset="-122"/>
              </a:rPr>
              <a:t>（在</a:t>
            </a:r>
            <a:r>
              <a:rPr lang="en-US" altLang="zh-CN" sz="2000" dirty="0">
                <a:ea typeface="宋体" pitchFamily="2" charset="-122"/>
              </a:rPr>
              <a:t>C</a:t>
            </a:r>
            <a:r>
              <a:rPr lang="zh-CN" altLang="en-US" sz="2000" dirty="0">
                <a:ea typeface="宋体" pitchFamily="2" charset="-122"/>
              </a:rPr>
              <a:t>语言中，函数名是作为该函数的指针来处理，也就是说</a:t>
            </a:r>
            <a:r>
              <a:rPr lang="zh-CN" altLang="en-US" sz="2000" dirty="0">
                <a:solidFill>
                  <a:srgbClr val="0033CC"/>
                </a:solidFill>
                <a:ea typeface="宋体" pitchFamily="2" charset="-122"/>
              </a:rPr>
              <a:t>函数名就是指向函数的指针</a:t>
            </a:r>
            <a:r>
              <a:rPr lang="zh-CN" altLang="en-US" sz="2000" dirty="0">
                <a:ea typeface="宋体" pitchFamily="2" charset="-122"/>
              </a:rPr>
              <a:t>）</a:t>
            </a:r>
          </a:p>
        </p:txBody>
      </p:sp>
      <p:sp>
        <p:nvSpPr>
          <p:cNvPr id="66562" name="页脚占位符 3"/>
          <p:cNvSpPr>
            <a:spLocks noGrp="1"/>
          </p:cNvSpPr>
          <p:nvPr>
            <p:ph type="ftr" sz="quarter" idx="11"/>
          </p:nvPr>
        </p:nvSpPr>
        <p:spPr>
          <a:noFill/>
        </p:spPr>
        <p:txBody>
          <a:bodyPr/>
          <a:lstStyle/>
          <a:p>
            <a:r>
              <a:rPr lang="en-US" altLang="zh-CN"/>
              <a:t>构造类型 – 数组和指针</a:t>
            </a:r>
          </a:p>
        </p:txBody>
      </p:sp>
      <p:sp>
        <p:nvSpPr>
          <p:cNvPr id="66563" name="灯片编号占位符 4"/>
          <p:cNvSpPr>
            <a:spLocks noGrp="1"/>
          </p:cNvSpPr>
          <p:nvPr>
            <p:ph type="sldNum" sz="quarter" idx="12"/>
          </p:nvPr>
        </p:nvSpPr>
        <p:spPr>
          <a:noFill/>
        </p:spPr>
        <p:txBody>
          <a:bodyPr/>
          <a:lstStyle/>
          <a:p>
            <a:fld id="{DBCF206E-4279-4DDA-A169-8A9EE8E77D90}" type="slidenum">
              <a:rPr lang="en-US" altLang="zh-CN" smtClean="0"/>
              <a:pPr/>
              <a:t>91</a:t>
            </a:fld>
            <a:endParaRPr lang="en-US" altLang="zh-CN"/>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r>
              <a:rPr lang="zh-CN" altLang="en-US">
                <a:ea typeface="宋体" pitchFamily="2" charset="-122"/>
              </a:rPr>
              <a:t>函数指针*（续）</a:t>
            </a:r>
          </a:p>
        </p:txBody>
      </p:sp>
      <p:sp>
        <p:nvSpPr>
          <p:cNvPr id="67589" name="Rectangle 3"/>
          <p:cNvSpPr>
            <a:spLocks noGrp="1" noChangeArrowheads="1"/>
          </p:cNvSpPr>
          <p:nvPr>
            <p:ph idx="1"/>
          </p:nvPr>
        </p:nvSpPr>
        <p:spPr>
          <a:xfrm>
            <a:off x="867172" y="1340768"/>
            <a:ext cx="7482532" cy="4735512"/>
          </a:xfrm>
        </p:spPr>
        <p:txBody>
          <a:bodyPr/>
          <a:lstStyle/>
          <a:p>
            <a:pPr>
              <a:lnSpc>
                <a:spcPct val="70000"/>
              </a:lnSpc>
              <a:buFont typeface="Wingdings" pitchFamily="2" charset="2"/>
              <a:buNone/>
            </a:pPr>
            <a:r>
              <a:rPr lang="zh-CN" altLang="en-US" sz="1600" b="0" dirty="0">
                <a:ea typeface="宋体" pitchFamily="2" charset="-122"/>
              </a:rPr>
              <a:t>例：</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leapyear</a:t>
            </a:r>
            <a:r>
              <a:rPr lang="en-US" altLang="zh-CN" sz="1600" dirty="0">
                <a:ea typeface="宋体" pitchFamily="2" charset="-122"/>
              </a:rPr>
              <a:t>( </a:t>
            </a:r>
            <a:r>
              <a:rPr lang="en-US" altLang="zh-CN" sz="1600" dirty="0" err="1">
                <a:ea typeface="宋体" pitchFamily="2" charset="-122"/>
              </a:rPr>
              <a:t>int</a:t>
            </a:r>
            <a:r>
              <a:rPr lang="en-US" altLang="zh-CN" sz="1600" dirty="0">
                <a:ea typeface="宋体" pitchFamily="2" charset="-122"/>
              </a:rPr>
              <a:t> year);</a:t>
            </a:r>
          </a:p>
          <a:p>
            <a:pPr lvl="1">
              <a:lnSpc>
                <a:spcPct val="70000"/>
              </a:lnSpc>
              <a:buFont typeface="Wingdings" pitchFamily="2" charset="2"/>
              <a:buNone/>
            </a:pPr>
            <a:r>
              <a:rPr lang="en-US" altLang="zh-CN" sz="1600" dirty="0">
                <a:ea typeface="宋体" pitchFamily="2" charset="-122"/>
              </a:rPr>
              <a:t>main( )</a:t>
            </a:r>
          </a:p>
          <a:p>
            <a:pPr lvl="1">
              <a:lnSpc>
                <a:spcPct val="70000"/>
              </a:lnSpc>
              <a:buFont typeface="Wingdings" pitchFamily="2" charset="2"/>
              <a:buNone/>
            </a:pPr>
            <a:r>
              <a:rPr lang="en-US" altLang="zh-CN" sz="1600" dirty="0">
                <a:ea typeface="宋体" pitchFamily="2" charset="-122"/>
              </a:rPr>
              <a:t>{</a:t>
            </a:r>
          </a:p>
          <a:p>
            <a:pPr lvl="2" indent="0">
              <a:lnSpc>
                <a:spcPct val="80000"/>
              </a:lnSpc>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fnptr</a:t>
            </a:r>
            <a:r>
              <a:rPr lang="en-US" altLang="zh-CN" sz="1600" dirty="0">
                <a:ea typeface="宋体" pitchFamily="2" charset="-122"/>
              </a:rPr>
              <a:t>)( ),result;</a:t>
            </a:r>
          </a:p>
          <a:p>
            <a:pPr lvl="2" indent="0">
              <a:lnSpc>
                <a:spcPct val="80000"/>
              </a:lnSpc>
              <a:buNone/>
            </a:pPr>
            <a:r>
              <a:rPr lang="en-US" altLang="zh-CN" sz="1600" dirty="0" err="1">
                <a:ea typeface="宋体" pitchFamily="2" charset="-122"/>
              </a:rPr>
              <a:t>fnptr</a:t>
            </a:r>
            <a:r>
              <a:rPr lang="en-US" altLang="zh-CN" sz="1600" dirty="0">
                <a:ea typeface="宋体" pitchFamily="2" charset="-122"/>
              </a:rPr>
              <a:t> = </a:t>
            </a:r>
            <a:r>
              <a:rPr lang="en-US" altLang="zh-CN" sz="1600" dirty="0" err="1">
                <a:ea typeface="宋体" pitchFamily="2" charset="-122"/>
              </a:rPr>
              <a:t>leapyear</a:t>
            </a:r>
            <a:r>
              <a:rPr lang="en-US" altLang="zh-CN" sz="1600" dirty="0">
                <a:ea typeface="宋体" pitchFamily="2" charset="-122"/>
              </a:rPr>
              <a:t>;</a:t>
            </a:r>
          </a:p>
          <a:p>
            <a:pPr lvl="2" indent="0">
              <a:lnSpc>
                <a:spcPct val="80000"/>
              </a:lnSpc>
              <a:buNone/>
            </a:pPr>
            <a:r>
              <a:rPr lang="en-US" altLang="zh-CN" sz="1600" dirty="0">
                <a:ea typeface="宋体" pitchFamily="2" charset="-122"/>
              </a:rPr>
              <a:t>result = (*</a:t>
            </a:r>
            <a:r>
              <a:rPr lang="en-US" altLang="zh-CN" sz="1600" dirty="0" err="1">
                <a:ea typeface="宋体" pitchFamily="2" charset="-122"/>
              </a:rPr>
              <a:t>fnptr</a:t>
            </a:r>
            <a:r>
              <a:rPr lang="en-US" altLang="zh-CN" sz="1600" dirty="0">
                <a:ea typeface="宋体" pitchFamily="2" charset="-122"/>
              </a:rPr>
              <a:t>)(2000);	/* </a:t>
            </a:r>
            <a:r>
              <a:rPr lang="zh-CN" altLang="en-US" sz="1600" dirty="0">
                <a:ea typeface="宋体" pitchFamily="2" charset="-122"/>
              </a:rPr>
              <a:t>与调用</a:t>
            </a:r>
            <a:r>
              <a:rPr lang="en-US" altLang="zh-CN" sz="1600" dirty="0" err="1">
                <a:ea typeface="宋体" pitchFamily="2" charset="-122"/>
              </a:rPr>
              <a:t>leapyear</a:t>
            </a:r>
            <a:r>
              <a:rPr lang="en-US" altLang="zh-CN" sz="1600" dirty="0">
                <a:ea typeface="宋体" pitchFamily="2" charset="-122"/>
              </a:rPr>
              <a:t>(2000)</a:t>
            </a:r>
            <a:r>
              <a:rPr lang="zh-CN" altLang="en-US" sz="1600" dirty="0">
                <a:ea typeface="宋体" pitchFamily="2" charset="-122"/>
              </a:rPr>
              <a:t>完全等价*</a:t>
            </a: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 </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leapyear</a:t>
            </a:r>
            <a:r>
              <a:rPr lang="en-US" altLang="zh-CN" sz="1600" dirty="0">
                <a:ea typeface="宋体" pitchFamily="2" charset="-122"/>
              </a:rPr>
              <a:t>( </a:t>
            </a:r>
            <a:r>
              <a:rPr lang="en-US" altLang="zh-CN" sz="1600" dirty="0" err="1">
                <a:ea typeface="宋体" pitchFamily="2" charset="-122"/>
              </a:rPr>
              <a:t>int</a:t>
            </a:r>
            <a:r>
              <a:rPr lang="en-US" altLang="zh-CN" sz="1600" dirty="0">
                <a:ea typeface="宋体" pitchFamily="2" charset="-122"/>
              </a:rPr>
              <a:t> year)</a:t>
            </a:r>
          </a:p>
          <a:p>
            <a:pPr lvl="1">
              <a:lnSpc>
                <a:spcPct val="70000"/>
              </a:lnSpc>
              <a:buFont typeface="Wingdings" pitchFamily="2" charset="2"/>
              <a:buNone/>
            </a:pPr>
            <a:r>
              <a:rPr lang="en-US" altLang="zh-CN" sz="1600" dirty="0">
                <a:ea typeface="宋体" pitchFamily="2" charset="-122"/>
              </a:rPr>
              <a:t>{</a:t>
            </a:r>
          </a:p>
          <a:p>
            <a:pPr lvl="2" indent="0">
              <a:lnSpc>
                <a:spcPct val="80000"/>
              </a:lnSpc>
              <a:buNone/>
            </a:pPr>
            <a:r>
              <a:rPr lang="en-US" altLang="zh-CN" sz="1600" dirty="0">
                <a:ea typeface="宋体" pitchFamily="2" charset="-122"/>
              </a:rPr>
              <a:t>if(((year % 4 == 0) &amp;&amp; (year % 100 != 0)) || (year % 400) == 0)</a:t>
            </a:r>
          </a:p>
          <a:p>
            <a:pPr lvl="3" indent="0">
              <a:lnSpc>
                <a:spcPct val="80000"/>
              </a:lnSpc>
              <a:buNone/>
            </a:pPr>
            <a:r>
              <a:rPr lang="en-US" altLang="zh-CN" sz="1400" dirty="0">
                <a:ea typeface="宋体" pitchFamily="2" charset="-122"/>
              </a:rPr>
              <a:t>return ( 1);</a:t>
            </a:r>
          </a:p>
          <a:p>
            <a:pPr lvl="2" indent="0">
              <a:lnSpc>
                <a:spcPct val="80000"/>
              </a:lnSpc>
              <a:buNone/>
            </a:pPr>
            <a:r>
              <a:rPr lang="en-US" altLang="zh-CN" sz="1600" dirty="0">
                <a:ea typeface="宋体" pitchFamily="2" charset="-122"/>
              </a:rPr>
              <a:t>else</a:t>
            </a:r>
          </a:p>
          <a:p>
            <a:pPr lvl="3" indent="0">
              <a:lnSpc>
                <a:spcPct val="80000"/>
              </a:lnSpc>
              <a:buNone/>
            </a:pPr>
            <a:r>
              <a:rPr lang="en-US" altLang="zh-CN" sz="1400" dirty="0">
                <a:ea typeface="宋体" pitchFamily="2" charset="-122"/>
              </a:rPr>
              <a:t>return ( 0);</a:t>
            </a:r>
          </a:p>
          <a:p>
            <a:pPr lvl="1">
              <a:lnSpc>
                <a:spcPct val="70000"/>
              </a:lnSpc>
              <a:buFont typeface="Wingdings" pitchFamily="2" charset="2"/>
              <a:buNone/>
            </a:pPr>
            <a:r>
              <a:rPr lang="en-US" altLang="zh-CN" sz="1600" dirty="0">
                <a:ea typeface="宋体" pitchFamily="2" charset="-122"/>
              </a:rPr>
              <a:t>}</a:t>
            </a:r>
          </a:p>
        </p:txBody>
      </p:sp>
      <p:sp>
        <p:nvSpPr>
          <p:cNvPr id="67586" name="页脚占位符 3"/>
          <p:cNvSpPr>
            <a:spLocks noGrp="1"/>
          </p:cNvSpPr>
          <p:nvPr>
            <p:ph type="ftr" sz="quarter" idx="11"/>
          </p:nvPr>
        </p:nvSpPr>
        <p:spPr>
          <a:noFill/>
        </p:spPr>
        <p:txBody>
          <a:bodyPr/>
          <a:lstStyle/>
          <a:p>
            <a:r>
              <a:rPr lang="en-US" altLang="zh-CN"/>
              <a:t>构造类型 – 数组和指针</a:t>
            </a:r>
          </a:p>
        </p:txBody>
      </p:sp>
      <p:sp>
        <p:nvSpPr>
          <p:cNvPr id="67587" name="灯片编号占位符 4"/>
          <p:cNvSpPr>
            <a:spLocks noGrp="1"/>
          </p:cNvSpPr>
          <p:nvPr>
            <p:ph type="sldNum" sz="quarter" idx="12"/>
          </p:nvPr>
        </p:nvSpPr>
        <p:spPr>
          <a:noFill/>
        </p:spPr>
        <p:txBody>
          <a:bodyPr/>
          <a:lstStyle/>
          <a:p>
            <a:fld id="{E4546D75-C437-4E3F-9E6E-4E384E2492AD}" type="slidenum">
              <a:rPr lang="en-US" altLang="zh-CN" smtClean="0"/>
              <a:pPr/>
              <a:t>92</a:t>
            </a:fld>
            <a:endParaRPr lang="en-US" altLang="zh-CN"/>
          </a:p>
        </p:txBody>
      </p:sp>
      <p:sp>
        <p:nvSpPr>
          <p:cNvPr id="6" name="TextBox 5"/>
          <p:cNvSpPr txBox="1"/>
          <p:nvPr/>
        </p:nvSpPr>
        <p:spPr>
          <a:xfrm>
            <a:off x="5447928" y="5301208"/>
            <a:ext cx="4392488" cy="92333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800" dirty="0">
                <a:latin typeface="楷体" pitchFamily="49" charset="-122"/>
                <a:ea typeface="楷体" pitchFamily="49" charset="-122"/>
              </a:rPr>
              <a:t>说明：</a:t>
            </a:r>
            <a:r>
              <a:rPr lang="zh-CN" altLang="en-US" sz="1800" b="0" dirty="0">
                <a:latin typeface="楷体" pitchFamily="49" charset="-122"/>
                <a:ea typeface="楷体" pitchFamily="49" charset="-122"/>
              </a:rPr>
              <a:t>在</a:t>
            </a:r>
            <a:r>
              <a:rPr lang="en-US" altLang="zh-CN" sz="1800" b="0" dirty="0">
                <a:latin typeface="楷体" pitchFamily="49" charset="-122"/>
                <a:ea typeface="楷体" pitchFamily="49" charset="-122"/>
              </a:rPr>
              <a:t>C</a:t>
            </a:r>
            <a:r>
              <a:rPr lang="zh-CN" altLang="en-US" sz="1800" b="0" dirty="0">
                <a:latin typeface="楷体" pitchFamily="49" charset="-122"/>
                <a:ea typeface="楷体" pitchFamily="49" charset="-122"/>
              </a:rPr>
              <a:t>中，通过函数指针调用一个函数时，</a:t>
            </a:r>
            <a:r>
              <a:rPr lang="en-US" altLang="zh-CN" sz="1800" b="0" dirty="0">
                <a:latin typeface="楷体" pitchFamily="49" charset="-122"/>
                <a:ea typeface="楷体" pitchFamily="49" charset="-122"/>
              </a:rPr>
              <a:t> (*</a:t>
            </a:r>
            <a:r>
              <a:rPr lang="en-US" altLang="zh-CN" sz="1800" b="0" dirty="0" err="1">
                <a:latin typeface="楷体" pitchFamily="49" charset="-122"/>
                <a:ea typeface="楷体" pitchFamily="49" charset="-122"/>
              </a:rPr>
              <a:t>fnptr</a:t>
            </a:r>
            <a:r>
              <a:rPr lang="en-US" altLang="zh-CN" sz="1800" b="0" dirty="0">
                <a:latin typeface="楷体" pitchFamily="49" charset="-122"/>
                <a:ea typeface="楷体" pitchFamily="49" charset="-122"/>
              </a:rPr>
              <a:t>)(2000)</a:t>
            </a:r>
            <a:r>
              <a:rPr lang="zh-CN" altLang="en-US" sz="1800" b="0" dirty="0">
                <a:latin typeface="楷体" pitchFamily="49" charset="-122"/>
                <a:ea typeface="楷体" pitchFamily="49" charset="-122"/>
              </a:rPr>
              <a:t>与</a:t>
            </a:r>
            <a:r>
              <a:rPr lang="en-US" altLang="zh-CN" sz="1800" b="0" dirty="0" err="1">
                <a:latin typeface="楷体" pitchFamily="49" charset="-122"/>
                <a:ea typeface="楷体" pitchFamily="49" charset="-122"/>
              </a:rPr>
              <a:t>fnptr</a:t>
            </a:r>
            <a:r>
              <a:rPr lang="en-US" altLang="zh-CN" sz="1800" b="0" dirty="0">
                <a:latin typeface="楷体" pitchFamily="49" charset="-122"/>
                <a:ea typeface="楷体" pitchFamily="49" charset="-122"/>
              </a:rPr>
              <a:t>(2000)</a:t>
            </a:r>
            <a:r>
              <a:rPr lang="zh-CN" altLang="en-US" sz="1800" b="0" dirty="0">
                <a:latin typeface="楷体" pitchFamily="49" charset="-122"/>
                <a:ea typeface="楷体" pitchFamily="49" charset="-122"/>
              </a:rPr>
              <a:t>用法等价。</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r>
              <a:rPr lang="zh-CN" altLang="en-US" dirty="0">
                <a:ea typeface="宋体" pitchFamily="2" charset="-122"/>
              </a:rPr>
              <a:t>函数指针*（续）</a:t>
            </a:r>
          </a:p>
        </p:txBody>
      </p:sp>
      <p:sp>
        <p:nvSpPr>
          <p:cNvPr id="68613" name="Rectangle 3"/>
          <p:cNvSpPr>
            <a:spLocks noGrp="1" noChangeArrowheads="1"/>
          </p:cNvSpPr>
          <p:nvPr>
            <p:ph idx="1"/>
          </p:nvPr>
        </p:nvSpPr>
        <p:spPr>
          <a:xfrm>
            <a:off x="838200" y="1196975"/>
            <a:ext cx="8138120" cy="4806950"/>
          </a:xfrm>
        </p:spPr>
        <p:txBody>
          <a:bodyPr/>
          <a:lstStyle/>
          <a:p>
            <a:pPr>
              <a:lnSpc>
                <a:spcPct val="70000"/>
              </a:lnSpc>
              <a:buFont typeface="Wingdings" pitchFamily="2" charset="2"/>
              <a:buNone/>
            </a:pPr>
            <a:r>
              <a:rPr lang="zh-CN" altLang="en-US" sz="2000" b="0" dirty="0">
                <a:ea typeface="宋体" pitchFamily="2" charset="-122"/>
              </a:rPr>
              <a:t>函数指针的作用：</a:t>
            </a:r>
          </a:p>
          <a:p>
            <a:pPr>
              <a:lnSpc>
                <a:spcPct val="70000"/>
              </a:lnSpc>
            </a:pPr>
            <a:r>
              <a:rPr lang="zh-CN" altLang="en-US" sz="2000" b="0" dirty="0">
                <a:ea typeface="宋体" pitchFamily="2" charset="-122"/>
              </a:rPr>
              <a:t>函数派遣表</a:t>
            </a:r>
          </a:p>
          <a:p>
            <a:pPr marL="458788" lvl="1" indent="-65088">
              <a:lnSpc>
                <a:spcPct val="80000"/>
              </a:lnSpc>
              <a:buNone/>
            </a:pPr>
            <a:r>
              <a:rPr lang="zh-CN" altLang="en-US" sz="2000" dirty="0">
                <a:ea typeface="宋体" pitchFamily="2" charset="-122"/>
              </a:rPr>
              <a:t>指向函数的指针（函数指针）通常用于设计所谓函数派遣表（</a:t>
            </a:r>
            <a:r>
              <a:rPr lang="en-US" altLang="zh-CN" sz="2000" dirty="0">
                <a:ea typeface="宋体" pitchFamily="2" charset="-122"/>
              </a:rPr>
              <a:t>dispatch</a:t>
            </a:r>
            <a:r>
              <a:rPr lang="zh-CN" altLang="en-US" sz="2000" dirty="0">
                <a:ea typeface="宋体" pitchFamily="2" charset="-122"/>
              </a:rPr>
              <a:t>）</a:t>
            </a:r>
            <a:r>
              <a:rPr lang="en-US" altLang="zh-CN" sz="2000" dirty="0">
                <a:ea typeface="宋体" pitchFamily="2" charset="-122"/>
              </a:rPr>
              <a:t>,</a:t>
            </a:r>
            <a:r>
              <a:rPr lang="zh-CN" altLang="en-US" sz="2000" dirty="0">
                <a:ea typeface="宋体" pitchFamily="2" charset="-122"/>
              </a:rPr>
              <a:t>即通过下标数字来访问某个函数，这常见于菜单系统的设计中。如，</a:t>
            </a:r>
            <a:r>
              <a:rPr lang="en-US" altLang="zh-CN" sz="2000" dirty="0">
                <a:ea typeface="宋体" pitchFamily="2" charset="-122"/>
              </a:rPr>
              <a:t>index</a:t>
            </a:r>
            <a:r>
              <a:rPr lang="zh-CN" altLang="en-US" sz="2000" dirty="0">
                <a:ea typeface="宋体" pitchFamily="2" charset="-122"/>
              </a:rPr>
              <a:t>变量为</a:t>
            </a:r>
            <a:r>
              <a:rPr lang="en-US" altLang="zh-CN" sz="2000" dirty="0">
                <a:ea typeface="宋体" pitchFamily="2" charset="-122"/>
              </a:rPr>
              <a:t>0~9</a:t>
            </a:r>
            <a:r>
              <a:rPr lang="zh-CN" altLang="en-US" sz="2000" dirty="0">
                <a:ea typeface="宋体" pitchFamily="2" charset="-122"/>
              </a:rPr>
              <a:t>，当</a:t>
            </a:r>
            <a:r>
              <a:rPr lang="en-US" altLang="zh-CN" sz="2000" dirty="0">
                <a:ea typeface="宋体" pitchFamily="2" charset="-122"/>
              </a:rPr>
              <a:t>index</a:t>
            </a:r>
            <a:r>
              <a:rPr lang="zh-CN" altLang="en-US" sz="2000" dirty="0">
                <a:ea typeface="宋体" pitchFamily="2" charset="-122"/>
              </a:rPr>
              <a:t>为</a:t>
            </a:r>
            <a:r>
              <a:rPr lang="en-US" altLang="zh-CN" sz="2000" dirty="0">
                <a:ea typeface="宋体" pitchFamily="2" charset="-122"/>
              </a:rPr>
              <a:t>0</a:t>
            </a:r>
            <a:r>
              <a:rPr lang="zh-CN" altLang="en-US" sz="2000" dirty="0">
                <a:ea typeface="宋体" pitchFamily="2" charset="-122"/>
              </a:rPr>
              <a:t>时，调用函数</a:t>
            </a:r>
            <a:r>
              <a:rPr lang="en-US" altLang="zh-CN" sz="2000" dirty="0">
                <a:ea typeface="宋体" pitchFamily="2" charset="-122"/>
              </a:rPr>
              <a:t>fn0</a:t>
            </a:r>
            <a:r>
              <a:rPr lang="zh-CN" altLang="en-US" sz="2000" dirty="0">
                <a:ea typeface="宋体" pitchFamily="2" charset="-122"/>
              </a:rPr>
              <a:t>；为</a:t>
            </a:r>
            <a:r>
              <a:rPr lang="en-US" altLang="zh-CN" sz="2000" dirty="0">
                <a:ea typeface="宋体" pitchFamily="2" charset="-122"/>
              </a:rPr>
              <a:t>1</a:t>
            </a:r>
            <a:r>
              <a:rPr lang="zh-CN" altLang="en-US" sz="2000" dirty="0">
                <a:ea typeface="宋体" pitchFamily="2" charset="-122"/>
              </a:rPr>
              <a:t>时调用函数</a:t>
            </a:r>
            <a:r>
              <a:rPr lang="en-US" altLang="zh-CN" sz="2000" dirty="0">
                <a:ea typeface="宋体" pitchFamily="2" charset="-122"/>
              </a:rPr>
              <a:t>fn1…</a:t>
            </a:r>
            <a:r>
              <a:rPr lang="zh-CN" altLang="en-US" sz="2000" dirty="0">
                <a:ea typeface="宋体" pitchFamily="2" charset="-122"/>
              </a:rPr>
              <a:t>，则可设计如下：</a:t>
            </a:r>
          </a:p>
          <a:p>
            <a:pPr lvl="2" indent="0">
              <a:lnSpc>
                <a:spcPct val="80000"/>
              </a:lnSpc>
              <a:buNone/>
            </a:pPr>
            <a:r>
              <a:rPr lang="en-US" altLang="zh-CN" dirty="0" err="1">
                <a:ea typeface="宋体" pitchFamily="2" charset="-122"/>
              </a:rPr>
              <a:t>int</a:t>
            </a:r>
            <a:r>
              <a:rPr lang="en-US" altLang="zh-CN" dirty="0">
                <a:ea typeface="宋体" pitchFamily="2" charset="-122"/>
              </a:rPr>
              <a:t> fn0( ), fn1( ), fn2( ), … fn9( );</a:t>
            </a:r>
          </a:p>
          <a:p>
            <a:pPr lvl="2" indent="0">
              <a:lnSpc>
                <a:spcPct val="80000"/>
              </a:lnSpc>
              <a:buNone/>
            </a:pPr>
            <a:r>
              <a:rPr lang="en-US" altLang="zh-CN" dirty="0" err="1">
                <a:ea typeface="宋体" pitchFamily="2" charset="-122"/>
              </a:rPr>
              <a:t>int</a:t>
            </a:r>
            <a:r>
              <a:rPr lang="en-US" altLang="zh-CN" dirty="0">
                <a:ea typeface="宋体" pitchFamily="2" charset="-122"/>
              </a:rPr>
              <a:t> (*dispatch[ ])( ) = {</a:t>
            </a:r>
          </a:p>
          <a:p>
            <a:pPr marL="984250" lvl="3" indent="0">
              <a:lnSpc>
                <a:spcPct val="80000"/>
              </a:lnSpc>
            </a:pPr>
            <a:r>
              <a:rPr lang="en-US" altLang="zh-CN" sz="1800" dirty="0">
                <a:ea typeface="宋体" pitchFamily="2" charset="-122"/>
              </a:rPr>
              <a:t>fn0, fn1, fn2, … fn9</a:t>
            </a:r>
          </a:p>
          <a:p>
            <a:pPr lvl="2" indent="0">
              <a:lnSpc>
                <a:spcPct val="80000"/>
              </a:lnSpc>
              <a:buNone/>
            </a:pPr>
            <a:r>
              <a:rPr lang="en-US" altLang="zh-CN" dirty="0">
                <a:ea typeface="宋体" pitchFamily="2" charset="-122"/>
              </a:rPr>
              <a:t>};</a:t>
            </a:r>
          </a:p>
          <a:p>
            <a:pPr marL="458788" lvl="1" indent="-65088">
              <a:lnSpc>
                <a:spcPct val="70000"/>
              </a:lnSpc>
              <a:buNone/>
            </a:pPr>
            <a:r>
              <a:rPr lang="zh-CN" altLang="en-US" sz="2000" dirty="0">
                <a:ea typeface="宋体" pitchFamily="2" charset="-122"/>
              </a:rPr>
              <a:t>调用形式为：</a:t>
            </a:r>
          </a:p>
          <a:p>
            <a:pPr lvl="2" indent="0">
              <a:lnSpc>
                <a:spcPct val="80000"/>
              </a:lnSpc>
              <a:buNone/>
            </a:pPr>
            <a:r>
              <a:rPr lang="en-US" altLang="zh-CN" dirty="0">
                <a:ea typeface="宋体" pitchFamily="2" charset="-122"/>
              </a:rPr>
              <a:t>(*dispatch[index])( );</a:t>
            </a:r>
          </a:p>
          <a:p>
            <a:pPr>
              <a:lnSpc>
                <a:spcPct val="70000"/>
              </a:lnSpc>
            </a:pPr>
            <a:r>
              <a:rPr lang="zh-CN" altLang="en-US" sz="2000" b="0" dirty="0">
                <a:ea typeface="宋体" pitchFamily="2" charset="-122"/>
              </a:rPr>
              <a:t>作为函数参数</a:t>
            </a:r>
          </a:p>
          <a:p>
            <a:pPr marL="458788" lvl="1" indent="-65088">
              <a:lnSpc>
                <a:spcPct val="70000"/>
              </a:lnSpc>
              <a:buNone/>
            </a:pPr>
            <a:r>
              <a:rPr lang="zh-CN" altLang="en-US" sz="2000" dirty="0">
                <a:ea typeface="宋体" pitchFamily="2" charset="-122"/>
              </a:rPr>
              <a:t>函数作为参数传递，可扩展一个函数的功能。</a:t>
            </a:r>
          </a:p>
        </p:txBody>
      </p:sp>
      <p:sp>
        <p:nvSpPr>
          <p:cNvPr id="68610" name="页脚占位符 3"/>
          <p:cNvSpPr>
            <a:spLocks noGrp="1"/>
          </p:cNvSpPr>
          <p:nvPr>
            <p:ph type="ftr" sz="quarter" idx="11"/>
          </p:nvPr>
        </p:nvSpPr>
        <p:spPr>
          <a:noFill/>
        </p:spPr>
        <p:txBody>
          <a:bodyPr/>
          <a:lstStyle/>
          <a:p>
            <a:r>
              <a:rPr lang="en-US" altLang="zh-CN"/>
              <a:t>构造类型 – 数组和指针</a:t>
            </a:r>
          </a:p>
        </p:txBody>
      </p:sp>
      <p:sp>
        <p:nvSpPr>
          <p:cNvPr id="68611" name="灯片编号占位符 4"/>
          <p:cNvSpPr>
            <a:spLocks noGrp="1"/>
          </p:cNvSpPr>
          <p:nvPr>
            <p:ph type="sldNum" sz="quarter" idx="12"/>
          </p:nvPr>
        </p:nvSpPr>
        <p:spPr>
          <a:noFill/>
        </p:spPr>
        <p:txBody>
          <a:bodyPr/>
          <a:lstStyle/>
          <a:p>
            <a:fld id="{45B6DE82-5745-4706-9D2F-B5F09AE13633}" type="slidenum">
              <a:rPr lang="en-US" altLang="zh-CN" smtClean="0"/>
              <a:pPr/>
              <a:t>93</a:t>
            </a:fld>
            <a:endParaRPr lang="en-US" altLang="zh-CN"/>
          </a:p>
        </p:txBody>
      </p:sp>
      <p:pic>
        <p:nvPicPr>
          <p:cNvPr id="51201" name="Picture 1"/>
          <p:cNvPicPr>
            <a:picLocks noChangeAspect="1" noChangeArrowheads="1"/>
          </p:cNvPicPr>
          <p:nvPr/>
        </p:nvPicPr>
        <p:blipFill>
          <a:blip r:embed="rId3" cstate="print"/>
          <a:srcRect/>
          <a:stretch>
            <a:fillRect/>
          </a:stretch>
        </p:blipFill>
        <p:spPr bwMode="auto">
          <a:xfrm>
            <a:off x="9480376" y="700335"/>
            <a:ext cx="1304925" cy="4286250"/>
          </a:xfrm>
          <a:prstGeom prst="rect">
            <a:avLst/>
          </a:prstGeom>
          <a:noFill/>
          <a:ln w="9525">
            <a:noFill/>
            <a:miter lim="800000"/>
            <a:headEnd/>
            <a:tailEnd/>
          </a:ln>
        </p:spPr>
      </p:pic>
      <p:sp>
        <p:nvSpPr>
          <p:cNvPr id="9" name="矩形 8"/>
          <p:cNvSpPr/>
          <p:nvPr/>
        </p:nvSpPr>
        <p:spPr>
          <a:xfrm>
            <a:off x="8482405" y="5237703"/>
            <a:ext cx="3491880" cy="757130"/>
          </a:xfrm>
          <a:prstGeom prst="rect">
            <a:avLst/>
          </a:prstGeom>
          <a:solidFill>
            <a:srgbClr val="FFC611"/>
          </a:solidFill>
        </p:spPr>
        <p:txBody>
          <a:bodyPr wrap="square">
            <a:spAutoFit/>
          </a:bodyPr>
          <a:lstStyle/>
          <a:p>
            <a:pPr>
              <a:lnSpc>
                <a:spcPct val="80000"/>
              </a:lnSpc>
              <a:buFont typeface="Wingdings" pitchFamily="2" charset="2"/>
              <a:buNone/>
            </a:pPr>
            <a:r>
              <a:rPr lang="en-US" altLang="zh-CN" sz="1800" b="0" dirty="0" err="1"/>
              <a:t>int</a:t>
            </a:r>
            <a:r>
              <a:rPr lang="en-US" altLang="zh-CN" sz="1800" b="0" dirty="0"/>
              <a:t> New(), Open(), Save()…;</a:t>
            </a:r>
          </a:p>
          <a:p>
            <a:pPr>
              <a:lnSpc>
                <a:spcPct val="80000"/>
              </a:lnSpc>
              <a:buFont typeface="Wingdings" pitchFamily="2" charset="2"/>
              <a:buNone/>
            </a:pPr>
            <a:r>
              <a:rPr lang="en-US" altLang="zh-CN" sz="1800" b="0" dirty="0" err="1"/>
              <a:t>int</a:t>
            </a:r>
            <a:r>
              <a:rPr lang="en-US" altLang="zh-CN" sz="1800" b="0" dirty="0"/>
              <a:t> (*menu[ ])( ) = {</a:t>
            </a:r>
          </a:p>
          <a:p>
            <a:pPr marL="69850" lvl="1">
              <a:lnSpc>
                <a:spcPct val="80000"/>
              </a:lnSpc>
            </a:pPr>
            <a:r>
              <a:rPr lang="en-US" altLang="zh-CN" sz="1600" b="0" dirty="0"/>
              <a:t>New, Open, Save, … Close </a:t>
            </a:r>
            <a:r>
              <a:rPr lang="en-US" altLang="zh-CN" sz="1800" b="0" dirty="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3">
                                            <p:txEl>
                                              <p:pRg st="1" end="1"/>
                                            </p:txEl>
                                          </p:spTgt>
                                        </p:tgtEl>
                                        <p:attrNameLst>
                                          <p:attrName>style.visibility</p:attrName>
                                        </p:attrNameLst>
                                      </p:cBhvr>
                                      <p:to>
                                        <p:strVal val="visible"/>
                                      </p:to>
                                    </p:set>
                                    <p:animEffect transition="in" filter="blinds(horizontal)">
                                      <p:cBhvr>
                                        <p:cTn id="7" dur="500"/>
                                        <p:tgtEl>
                                          <p:spTgt spid="6861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8613">
                                            <p:txEl>
                                              <p:pRg st="2" end="2"/>
                                            </p:txEl>
                                          </p:spTgt>
                                        </p:tgtEl>
                                        <p:attrNameLst>
                                          <p:attrName>style.visibility</p:attrName>
                                        </p:attrNameLst>
                                      </p:cBhvr>
                                      <p:to>
                                        <p:strVal val="visible"/>
                                      </p:to>
                                    </p:set>
                                    <p:animEffect transition="in" filter="blinds(horizontal)">
                                      <p:cBhvr>
                                        <p:cTn id="10" dur="500"/>
                                        <p:tgtEl>
                                          <p:spTgt spid="6861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8613">
                                            <p:txEl>
                                              <p:pRg st="3" end="3"/>
                                            </p:txEl>
                                          </p:spTgt>
                                        </p:tgtEl>
                                        <p:attrNameLst>
                                          <p:attrName>style.visibility</p:attrName>
                                        </p:attrNameLst>
                                      </p:cBhvr>
                                      <p:to>
                                        <p:strVal val="visible"/>
                                      </p:to>
                                    </p:set>
                                    <p:animEffect transition="in" filter="blinds(horizontal)">
                                      <p:cBhvr>
                                        <p:cTn id="13" dur="500"/>
                                        <p:tgtEl>
                                          <p:spTgt spid="6861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8613">
                                            <p:txEl>
                                              <p:pRg st="4" end="4"/>
                                            </p:txEl>
                                          </p:spTgt>
                                        </p:tgtEl>
                                        <p:attrNameLst>
                                          <p:attrName>style.visibility</p:attrName>
                                        </p:attrNameLst>
                                      </p:cBhvr>
                                      <p:to>
                                        <p:strVal val="visible"/>
                                      </p:to>
                                    </p:set>
                                    <p:animEffect transition="in" filter="blinds(horizontal)">
                                      <p:cBhvr>
                                        <p:cTn id="16" dur="500"/>
                                        <p:tgtEl>
                                          <p:spTgt spid="6861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8613">
                                            <p:txEl>
                                              <p:pRg st="5" end="5"/>
                                            </p:txEl>
                                          </p:spTgt>
                                        </p:tgtEl>
                                        <p:attrNameLst>
                                          <p:attrName>style.visibility</p:attrName>
                                        </p:attrNameLst>
                                      </p:cBhvr>
                                      <p:to>
                                        <p:strVal val="visible"/>
                                      </p:to>
                                    </p:set>
                                    <p:animEffect transition="in" filter="blinds(horizontal)">
                                      <p:cBhvr>
                                        <p:cTn id="19" dur="500"/>
                                        <p:tgtEl>
                                          <p:spTgt spid="6861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8613">
                                            <p:txEl>
                                              <p:pRg st="6" end="6"/>
                                            </p:txEl>
                                          </p:spTgt>
                                        </p:tgtEl>
                                        <p:attrNameLst>
                                          <p:attrName>style.visibility</p:attrName>
                                        </p:attrNameLst>
                                      </p:cBhvr>
                                      <p:to>
                                        <p:strVal val="visible"/>
                                      </p:to>
                                    </p:set>
                                    <p:animEffect transition="in" filter="blinds(horizontal)">
                                      <p:cBhvr>
                                        <p:cTn id="22" dur="500"/>
                                        <p:tgtEl>
                                          <p:spTgt spid="6861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8613">
                                            <p:txEl>
                                              <p:pRg st="7" end="7"/>
                                            </p:txEl>
                                          </p:spTgt>
                                        </p:tgtEl>
                                        <p:attrNameLst>
                                          <p:attrName>style.visibility</p:attrName>
                                        </p:attrNameLst>
                                      </p:cBhvr>
                                      <p:to>
                                        <p:strVal val="visible"/>
                                      </p:to>
                                    </p:set>
                                    <p:animEffect transition="in" filter="blinds(horizontal)">
                                      <p:cBhvr>
                                        <p:cTn id="25" dur="500"/>
                                        <p:tgtEl>
                                          <p:spTgt spid="6861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8613">
                                            <p:txEl>
                                              <p:pRg st="8" end="8"/>
                                            </p:txEl>
                                          </p:spTgt>
                                        </p:tgtEl>
                                        <p:attrNameLst>
                                          <p:attrName>style.visibility</p:attrName>
                                        </p:attrNameLst>
                                      </p:cBhvr>
                                      <p:to>
                                        <p:strVal val="visible"/>
                                      </p:to>
                                    </p:set>
                                    <p:animEffect transition="in" filter="blinds(horizontal)">
                                      <p:cBhvr>
                                        <p:cTn id="28" dur="500"/>
                                        <p:tgtEl>
                                          <p:spTgt spid="6861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1201"/>
                                        </p:tgtEl>
                                        <p:attrNameLst>
                                          <p:attrName>style.visibility</p:attrName>
                                        </p:attrNameLst>
                                      </p:cBhvr>
                                      <p:to>
                                        <p:strVal val="visible"/>
                                      </p:to>
                                    </p:set>
                                    <p:anim calcmode="lin" valueType="num">
                                      <p:cBhvr additive="base">
                                        <p:cTn id="33" dur="500" fill="hold"/>
                                        <p:tgtEl>
                                          <p:spTgt spid="51201"/>
                                        </p:tgtEl>
                                        <p:attrNameLst>
                                          <p:attrName>ppt_x</p:attrName>
                                        </p:attrNameLst>
                                      </p:cBhvr>
                                      <p:tavLst>
                                        <p:tav tm="0">
                                          <p:val>
                                            <p:strVal val="#ppt_x"/>
                                          </p:val>
                                        </p:tav>
                                        <p:tav tm="100000">
                                          <p:val>
                                            <p:strVal val="#ppt_x"/>
                                          </p:val>
                                        </p:tav>
                                      </p:tavLst>
                                    </p:anim>
                                    <p:anim calcmode="lin" valueType="num">
                                      <p:cBhvr additive="base">
                                        <p:cTn id="34" dur="500" fill="hold"/>
                                        <p:tgtEl>
                                          <p:spTgt spid="5120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8613">
                                            <p:txEl>
                                              <p:pRg st="9" end="9"/>
                                            </p:txEl>
                                          </p:spTgt>
                                        </p:tgtEl>
                                        <p:attrNameLst>
                                          <p:attrName>style.visibility</p:attrName>
                                        </p:attrNameLst>
                                      </p:cBhvr>
                                      <p:to>
                                        <p:strVal val="visible"/>
                                      </p:to>
                                    </p:set>
                                    <p:animEffect transition="in" filter="blinds(horizontal)">
                                      <p:cBhvr>
                                        <p:cTn id="45" dur="500"/>
                                        <p:tgtEl>
                                          <p:spTgt spid="6861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8613">
                                            <p:txEl>
                                              <p:pRg st="10" end="10"/>
                                            </p:txEl>
                                          </p:spTgt>
                                        </p:tgtEl>
                                        <p:attrNameLst>
                                          <p:attrName>style.visibility</p:attrName>
                                        </p:attrNameLst>
                                      </p:cBhvr>
                                      <p:to>
                                        <p:strVal val="visible"/>
                                      </p:to>
                                    </p:set>
                                    <p:animEffect transition="in" filter="blinds(horizontal)">
                                      <p:cBhvr>
                                        <p:cTn id="48" dur="500"/>
                                        <p:tgtEl>
                                          <p:spTgt spid="686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zh-CN" altLang="en-US">
                <a:ea typeface="宋体" pitchFamily="2" charset="-122"/>
              </a:rPr>
              <a:t>典型错误案例分析</a:t>
            </a:r>
          </a:p>
        </p:txBody>
      </p:sp>
      <p:sp>
        <p:nvSpPr>
          <p:cNvPr id="70661" name="Rectangle 3"/>
          <p:cNvSpPr>
            <a:spLocks noGrp="1" noChangeArrowheads="1"/>
          </p:cNvSpPr>
          <p:nvPr>
            <p:ph idx="1"/>
          </p:nvPr>
        </p:nvSpPr>
        <p:spPr/>
        <p:txBody>
          <a:bodyPr/>
          <a:lstStyle/>
          <a:p>
            <a:pPr lvl="1">
              <a:buFont typeface="Wingdings" pitchFamily="2" charset="2"/>
              <a:buNone/>
            </a:pPr>
            <a:r>
              <a:rPr lang="en-US" altLang="zh-CN">
                <a:ea typeface="宋体" pitchFamily="2" charset="-122"/>
              </a:rPr>
              <a:t>int main()</a:t>
            </a:r>
          </a:p>
          <a:p>
            <a:pPr lvl="1">
              <a:buFont typeface="Wingdings" pitchFamily="2" charset="2"/>
              <a:buNone/>
            </a:pPr>
            <a:r>
              <a:rPr lang="en-US" altLang="zh-CN">
                <a:ea typeface="宋体" pitchFamily="2" charset="-122"/>
              </a:rPr>
              <a:t>{</a:t>
            </a:r>
          </a:p>
          <a:p>
            <a:pPr lvl="1">
              <a:buFont typeface="Wingdings" pitchFamily="2" charset="2"/>
              <a:buNone/>
            </a:pPr>
            <a:r>
              <a:rPr lang="en-US" altLang="zh-CN">
                <a:ea typeface="宋体" pitchFamily="2" charset="-122"/>
              </a:rPr>
              <a:t>    char *string,c;</a:t>
            </a:r>
          </a:p>
          <a:p>
            <a:pPr lvl="1">
              <a:buFont typeface="Wingdings" pitchFamily="2" charset="2"/>
              <a:buNone/>
            </a:pPr>
            <a:r>
              <a:rPr lang="en-US" altLang="zh-CN">
                <a:ea typeface="宋体" pitchFamily="2" charset="-122"/>
              </a:rPr>
              <a:t>    scanf("%s\n",string);	</a:t>
            </a:r>
          </a:p>
          <a:p>
            <a:pPr lvl="1">
              <a:buFont typeface="Wingdings" pitchFamily="2" charset="2"/>
              <a:buNone/>
            </a:pPr>
            <a:r>
              <a:rPr lang="en-US" altLang="zh-CN">
                <a:ea typeface="宋体" pitchFamily="2" charset="-122"/>
              </a:rPr>
              <a:t>    scanf("%c",&amp;c);</a:t>
            </a:r>
          </a:p>
          <a:p>
            <a:pPr lvl="1">
              <a:buFont typeface="Wingdings" pitchFamily="2" charset="2"/>
              <a:buNone/>
            </a:pPr>
            <a:r>
              <a:rPr lang="en-US" altLang="zh-CN">
                <a:ea typeface="宋体" pitchFamily="2" charset="-122"/>
              </a:rPr>
              <a:t>    insert(*string,c);</a:t>
            </a:r>
          </a:p>
          <a:p>
            <a:pPr lvl="1">
              <a:buFont typeface="Wingdings" pitchFamily="2" charset="2"/>
              <a:buNone/>
            </a:pPr>
            <a:r>
              <a:rPr lang="en-US" altLang="zh-CN">
                <a:ea typeface="宋体" pitchFamily="2" charset="-122"/>
              </a:rPr>
              <a:t>    return 0;</a:t>
            </a:r>
          </a:p>
          <a:p>
            <a:pPr lvl="1">
              <a:buFont typeface="Wingdings" pitchFamily="2" charset="2"/>
              <a:buNone/>
            </a:pPr>
            <a:r>
              <a:rPr lang="en-US" altLang="zh-CN">
                <a:ea typeface="宋体" pitchFamily="2" charset="-122"/>
              </a:rPr>
              <a:t>}</a:t>
            </a:r>
          </a:p>
        </p:txBody>
      </p:sp>
      <p:sp>
        <p:nvSpPr>
          <p:cNvPr id="70658" name="页脚占位符 3"/>
          <p:cNvSpPr>
            <a:spLocks noGrp="1"/>
          </p:cNvSpPr>
          <p:nvPr>
            <p:ph type="ftr" sz="quarter" idx="11"/>
          </p:nvPr>
        </p:nvSpPr>
        <p:spPr>
          <a:noFill/>
        </p:spPr>
        <p:txBody>
          <a:bodyPr/>
          <a:lstStyle/>
          <a:p>
            <a:r>
              <a:rPr lang="en-US" altLang="zh-CN"/>
              <a:t>构造类型 – 数组和指针</a:t>
            </a:r>
          </a:p>
        </p:txBody>
      </p:sp>
      <p:sp>
        <p:nvSpPr>
          <p:cNvPr id="70659" name="灯片编号占位符 4"/>
          <p:cNvSpPr>
            <a:spLocks noGrp="1"/>
          </p:cNvSpPr>
          <p:nvPr>
            <p:ph type="sldNum" sz="quarter" idx="12"/>
          </p:nvPr>
        </p:nvSpPr>
        <p:spPr>
          <a:noFill/>
        </p:spPr>
        <p:txBody>
          <a:bodyPr/>
          <a:lstStyle/>
          <a:p>
            <a:fld id="{45E045FD-07B2-4E33-85AD-AEEA2BFA3724}" type="slidenum">
              <a:rPr lang="en-US" altLang="zh-CN" smtClean="0"/>
              <a:pPr/>
              <a:t>94</a:t>
            </a:fld>
            <a:endParaRPr lang="en-US" altLang="zh-CN"/>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r>
              <a:rPr lang="zh-CN" altLang="en-US">
                <a:ea typeface="宋体" pitchFamily="2" charset="-122"/>
              </a:rPr>
              <a:t>典型错误案例分析（续）</a:t>
            </a:r>
          </a:p>
        </p:txBody>
      </p:sp>
      <p:sp>
        <p:nvSpPr>
          <p:cNvPr id="71685" name="Rectangle 3"/>
          <p:cNvSpPr>
            <a:spLocks noGrp="1" noChangeArrowheads="1"/>
          </p:cNvSpPr>
          <p:nvPr>
            <p:ph idx="1"/>
          </p:nvPr>
        </p:nvSpPr>
        <p:spPr>
          <a:xfrm>
            <a:off x="902876" y="1268363"/>
            <a:ext cx="7105650" cy="4735512"/>
          </a:xfrm>
        </p:spPr>
        <p:txBody>
          <a:bodyPr>
            <a:normAutofit lnSpcReduction="10000"/>
          </a:bodyPr>
          <a:lstStyle/>
          <a:p>
            <a:pPr>
              <a:lnSpc>
                <a:spcPct val="70000"/>
              </a:lnSpc>
              <a:buFont typeface="Wingdings" pitchFamily="2" charset="2"/>
              <a:buNone/>
            </a:pPr>
            <a:r>
              <a:rPr lang="en-US" altLang="zh-CN" sz="1200">
                <a:ea typeface="宋体" pitchFamily="2" charset="-122"/>
              </a:rPr>
              <a:t>#include &lt;stdio.h&gt;</a:t>
            </a:r>
          </a:p>
          <a:p>
            <a:pPr>
              <a:lnSpc>
                <a:spcPct val="70000"/>
              </a:lnSpc>
              <a:buFont typeface="Wingdings" pitchFamily="2" charset="2"/>
              <a:buNone/>
            </a:pPr>
            <a:r>
              <a:rPr lang="en-US" altLang="zh-CN" sz="1200">
                <a:ea typeface="宋体" pitchFamily="2" charset="-122"/>
              </a:rPr>
              <a:t>char *insert(char *string,char c)</a:t>
            </a:r>
          </a:p>
          <a:p>
            <a:pPr>
              <a:lnSpc>
                <a:spcPct val="70000"/>
              </a:lnSpc>
              <a:buFont typeface="Wingdings" pitchFamily="2" charset="2"/>
              <a:buNone/>
            </a:pPr>
            <a:r>
              <a:rPr lang="en-US" altLang="zh-CN" sz="1200">
                <a:ea typeface="宋体" pitchFamily="2" charset="-122"/>
              </a:rPr>
              <a:t>{</a:t>
            </a:r>
          </a:p>
          <a:p>
            <a:pPr>
              <a:lnSpc>
                <a:spcPct val="70000"/>
              </a:lnSpc>
              <a:buFont typeface="Wingdings" pitchFamily="2" charset="2"/>
              <a:buNone/>
            </a:pPr>
            <a:r>
              <a:rPr lang="en-US" altLang="zh-CN" sz="1200">
                <a:ea typeface="宋体" pitchFamily="2" charset="-122"/>
              </a:rPr>
              <a:t>    int i;</a:t>
            </a:r>
          </a:p>
          <a:p>
            <a:pPr>
              <a:lnSpc>
                <a:spcPct val="70000"/>
              </a:lnSpc>
              <a:buFont typeface="Wingdings" pitchFamily="2" charset="2"/>
              <a:buNone/>
            </a:pPr>
            <a:r>
              <a:rPr lang="en-US" altLang="zh-CN" sz="1200">
                <a:ea typeface="宋体" pitchFamily="2" charset="-122"/>
              </a:rPr>
              <a:t>    char s[50];</a:t>
            </a:r>
          </a:p>
          <a:p>
            <a:pPr>
              <a:lnSpc>
                <a:spcPct val="70000"/>
              </a:lnSpc>
              <a:buFont typeface="Wingdings" pitchFamily="2" charset="2"/>
              <a:buNone/>
            </a:pPr>
            <a:r>
              <a:rPr lang="en-US" altLang="zh-CN" sz="1200">
                <a:ea typeface="宋体" pitchFamily="2" charset="-122"/>
              </a:rPr>
              <a:t>    for(i=0;*string&lt;c;i++)</a:t>
            </a:r>
          </a:p>
          <a:p>
            <a:pPr>
              <a:lnSpc>
                <a:spcPct val="70000"/>
              </a:lnSpc>
              <a:buFont typeface="Wingdings" pitchFamily="2" charset="2"/>
              <a:buNone/>
            </a:pPr>
            <a:r>
              <a:rPr lang="en-US" altLang="zh-CN" sz="1200">
                <a:ea typeface="宋体" pitchFamily="2" charset="-122"/>
              </a:rPr>
              <a:t>        s[i]=*string++;</a:t>
            </a:r>
          </a:p>
          <a:p>
            <a:pPr>
              <a:lnSpc>
                <a:spcPct val="70000"/>
              </a:lnSpc>
              <a:buFont typeface="Wingdings" pitchFamily="2" charset="2"/>
              <a:buNone/>
            </a:pPr>
            <a:r>
              <a:rPr lang="en-US" altLang="zh-CN" sz="1200">
                <a:ea typeface="宋体" pitchFamily="2" charset="-122"/>
              </a:rPr>
              <a:t>    s[i++]=c;</a:t>
            </a:r>
          </a:p>
          <a:p>
            <a:pPr>
              <a:lnSpc>
                <a:spcPct val="70000"/>
              </a:lnSpc>
              <a:buFont typeface="Wingdings" pitchFamily="2" charset="2"/>
              <a:buNone/>
            </a:pPr>
            <a:r>
              <a:rPr lang="en-US" altLang="zh-CN" sz="1200">
                <a:ea typeface="宋体" pitchFamily="2" charset="-122"/>
              </a:rPr>
              <a:t>    for(;*string!='\0';i++)</a:t>
            </a:r>
          </a:p>
          <a:p>
            <a:pPr>
              <a:lnSpc>
                <a:spcPct val="70000"/>
              </a:lnSpc>
              <a:buFont typeface="Wingdings" pitchFamily="2" charset="2"/>
              <a:buNone/>
            </a:pPr>
            <a:r>
              <a:rPr lang="en-US" altLang="zh-CN" sz="1200">
                <a:ea typeface="宋体" pitchFamily="2" charset="-122"/>
              </a:rPr>
              <a:t>        s[i]=*string++;</a:t>
            </a:r>
          </a:p>
          <a:p>
            <a:pPr>
              <a:lnSpc>
                <a:spcPct val="70000"/>
              </a:lnSpc>
              <a:buFont typeface="Wingdings" pitchFamily="2" charset="2"/>
              <a:buNone/>
            </a:pPr>
            <a:r>
              <a:rPr lang="en-US" altLang="zh-CN" sz="1200">
                <a:ea typeface="宋体" pitchFamily="2" charset="-122"/>
              </a:rPr>
              <a:t>    return s;</a:t>
            </a:r>
          </a:p>
          <a:p>
            <a:pPr>
              <a:lnSpc>
                <a:spcPct val="70000"/>
              </a:lnSpc>
              <a:buFont typeface="Wingdings" pitchFamily="2" charset="2"/>
              <a:buNone/>
            </a:pPr>
            <a:r>
              <a:rPr lang="en-US" altLang="zh-CN" sz="1200">
                <a:ea typeface="宋体" pitchFamily="2" charset="-122"/>
              </a:rPr>
              <a:t>}</a:t>
            </a:r>
          </a:p>
          <a:p>
            <a:pPr>
              <a:lnSpc>
                <a:spcPct val="70000"/>
              </a:lnSpc>
              <a:buFont typeface="Wingdings" pitchFamily="2" charset="2"/>
              <a:buNone/>
            </a:pPr>
            <a:r>
              <a:rPr lang="en-US" altLang="zh-CN" sz="1200">
                <a:ea typeface="宋体" pitchFamily="2" charset="-122"/>
              </a:rPr>
              <a:t>void main()</a:t>
            </a:r>
          </a:p>
          <a:p>
            <a:pPr>
              <a:lnSpc>
                <a:spcPct val="70000"/>
              </a:lnSpc>
              <a:buFont typeface="Wingdings" pitchFamily="2" charset="2"/>
              <a:buNone/>
            </a:pPr>
            <a:r>
              <a:rPr lang="en-US" altLang="zh-CN" sz="1200">
                <a:ea typeface="宋体" pitchFamily="2" charset="-122"/>
              </a:rPr>
              <a:t>{</a:t>
            </a:r>
          </a:p>
          <a:p>
            <a:pPr>
              <a:lnSpc>
                <a:spcPct val="70000"/>
              </a:lnSpc>
              <a:buFont typeface="Wingdings" pitchFamily="2" charset="2"/>
              <a:buNone/>
            </a:pPr>
            <a:r>
              <a:rPr lang="en-US" altLang="zh-CN" sz="1200">
                <a:ea typeface="宋体" pitchFamily="2" charset="-122"/>
              </a:rPr>
              <a:t>    char s1[50],c;</a:t>
            </a:r>
          </a:p>
          <a:p>
            <a:pPr>
              <a:lnSpc>
                <a:spcPct val="70000"/>
              </a:lnSpc>
              <a:buFont typeface="Wingdings" pitchFamily="2" charset="2"/>
              <a:buNone/>
            </a:pPr>
            <a:r>
              <a:rPr lang="en-US" altLang="zh-CN" sz="1200">
                <a:ea typeface="宋体" pitchFamily="2" charset="-122"/>
              </a:rPr>
              <a:t>    scanf("%s\n",s1);</a:t>
            </a:r>
          </a:p>
          <a:p>
            <a:pPr>
              <a:lnSpc>
                <a:spcPct val="70000"/>
              </a:lnSpc>
              <a:buFont typeface="Wingdings" pitchFamily="2" charset="2"/>
              <a:buNone/>
            </a:pPr>
            <a:r>
              <a:rPr lang="en-US" altLang="zh-CN" sz="1200">
                <a:ea typeface="宋体" pitchFamily="2" charset="-122"/>
              </a:rPr>
              <a:t>    scanf("%c",&amp;c);</a:t>
            </a:r>
          </a:p>
          <a:p>
            <a:pPr>
              <a:lnSpc>
                <a:spcPct val="70000"/>
              </a:lnSpc>
              <a:buFont typeface="Wingdings" pitchFamily="2" charset="2"/>
              <a:buNone/>
            </a:pPr>
            <a:r>
              <a:rPr lang="en-US" altLang="zh-CN" sz="1200">
                <a:ea typeface="宋体" pitchFamily="2" charset="-122"/>
              </a:rPr>
              <a:t>    printf("%s",insert(s1,c));</a:t>
            </a:r>
          </a:p>
          <a:p>
            <a:pPr>
              <a:lnSpc>
                <a:spcPct val="70000"/>
              </a:lnSpc>
              <a:buFont typeface="Wingdings" pitchFamily="2" charset="2"/>
              <a:buNone/>
            </a:pPr>
            <a:r>
              <a:rPr lang="en-US" altLang="zh-CN" sz="1200">
                <a:ea typeface="宋体" pitchFamily="2" charset="-122"/>
              </a:rPr>
              <a:t>}</a:t>
            </a:r>
          </a:p>
        </p:txBody>
      </p:sp>
      <p:sp>
        <p:nvSpPr>
          <p:cNvPr id="71682" name="页脚占位符 3"/>
          <p:cNvSpPr>
            <a:spLocks noGrp="1"/>
          </p:cNvSpPr>
          <p:nvPr>
            <p:ph type="ftr" sz="quarter" idx="11"/>
          </p:nvPr>
        </p:nvSpPr>
        <p:spPr>
          <a:xfrm>
            <a:off x="2439576" y="6356300"/>
            <a:ext cx="4114800" cy="365125"/>
          </a:xfrm>
          <a:noFill/>
        </p:spPr>
        <p:txBody>
          <a:bodyPr/>
          <a:lstStyle/>
          <a:p>
            <a:r>
              <a:rPr lang="en-US" altLang="zh-CN"/>
              <a:t>构造类型 – 数组和指针</a:t>
            </a:r>
          </a:p>
        </p:txBody>
      </p:sp>
      <p:sp>
        <p:nvSpPr>
          <p:cNvPr id="71683" name="灯片编号占位符 4"/>
          <p:cNvSpPr>
            <a:spLocks noGrp="1"/>
          </p:cNvSpPr>
          <p:nvPr>
            <p:ph type="sldNum" sz="quarter" idx="12"/>
          </p:nvPr>
        </p:nvSpPr>
        <p:spPr>
          <a:noFill/>
        </p:spPr>
        <p:txBody>
          <a:bodyPr/>
          <a:lstStyle/>
          <a:p>
            <a:fld id="{38D16720-7EE7-4B94-A05F-7E38267B68EF}" type="slidenum">
              <a:rPr lang="en-US" altLang="zh-CN" smtClean="0"/>
              <a:pPr/>
              <a:t>95</a:t>
            </a:fld>
            <a:endParaRPr lang="en-US" altLang="zh-CN"/>
          </a:p>
        </p:txBody>
      </p:sp>
      <p:sp>
        <p:nvSpPr>
          <p:cNvPr id="90117" name="Oval 5"/>
          <p:cNvSpPr>
            <a:spLocks noChangeArrowheads="1"/>
          </p:cNvSpPr>
          <p:nvPr/>
        </p:nvSpPr>
        <p:spPr bwMode="auto">
          <a:xfrm>
            <a:off x="825089" y="2031623"/>
            <a:ext cx="259766" cy="562630"/>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18" name="Oval 6"/>
          <p:cNvSpPr>
            <a:spLocks noChangeArrowheads="1"/>
          </p:cNvSpPr>
          <p:nvPr/>
        </p:nvSpPr>
        <p:spPr bwMode="auto">
          <a:xfrm>
            <a:off x="1040989" y="2966661"/>
            <a:ext cx="259766" cy="562630"/>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19" name="Oval 7"/>
          <p:cNvSpPr>
            <a:spLocks noChangeArrowheads="1"/>
          </p:cNvSpPr>
          <p:nvPr/>
        </p:nvSpPr>
        <p:spPr bwMode="auto">
          <a:xfrm>
            <a:off x="825089" y="3471486"/>
            <a:ext cx="259766" cy="562630"/>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20" name="AutoShape 8"/>
          <p:cNvSpPr>
            <a:spLocks noChangeArrowheads="1"/>
          </p:cNvSpPr>
          <p:nvPr/>
        </p:nvSpPr>
        <p:spPr bwMode="auto">
          <a:xfrm>
            <a:off x="2912651" y="1125488"/>
            <a:ext cx="2808288" cy="1008062"/>
          </a:xfrm>
          <a:prstGeom prst="cloudCallout">
            <a:avLst>
              <a:gd name="adj1" fmla="val -75213"/>
              <a:gd name="adj2" fmla="val 42755"/>
            </a:avLst>
          </a:prstGeom>
          <a:solidFill>
            <a:schemeClr val="accent1"/>
          </a:solidFill>
          <a:ln w="9525">
            <a:solidFill>
              <a:schemeClr val="tx1"/>
            </a:solidFill>
            <a:round/>
            <a:headEnd/>
            <a:tailEnd/>
          </a:ln>
        </p:spPr>
        <p:txBody>
          <a:bodyPr/>
          <a:lstStyle/>
          <a:p>
            <a:r>
              <a:rPr lang="zh-CN" altLang="en-US"/>
              <a:t>定义了一个局部数组</a:t>
            </a:r>
          </a:p>
        </p:txBody>
      </p:sp>
      <p:sp>
        <p:nvSpPr>
          <p:cNvPr id="90121" name="AutoShape 9"/>
          <p:cNvSpPr>
            <a:spLocks noChangeArrowheads="1"/>
          </p:cNvSpPr>
          <p:nvPr/>
        </p:nvSpPr>
        <p:spPr bwMode="auto">
          <a:xfrm>
            <a:off x="3057114" y="2420888"/>
            <a:ext cx="3168650" cy="1295400"/>
          </a:xfrm>
          <a:prstGeom prst="cloudCallout">
            <a:avLst>
              <a:gd name="adj1" fmla="val -74398"/>
              <a:gd name="adj2" fmla="val 14093"/>
            </a:avLst>
          </a:prstGeom>
          <a:solidFill>
            <a:schemeClr val="accent1"/>
          </a:solidFill>
          <a:ln w="9525">
            <a:solidFill>
              <a:schemeClr val="tx1"/>
            </a:solidFill>
            <a:round/>
            <a:headEnd/>
            <a:tailEnd/>
          </a:ln>
        </p:spPr>
        <p:txBody>
          <a:bodyPr/>
          <a:lstStyle/>
          <a:p>
            <a:r>
              <a:rPr lang="zh-CN" altLang="en-US"/>
              <a:t>该循环没有复制</a:t>
            </a:r>
            <a:r>
              <a:rPr lang="en-US" altLang="zh-CN"/>
              <a:t>\0</a:t>
            </a:r>
            <a:r>
              <a:rPr lang="zh-CN" altLang="en-US"/>
              <a:t>。字符数组</a:t>
            </a:r>
            <a:r>
              <a:rPr lang="en-US" altLang="zh-CN"/>
              <a:t>s</a:t>
            </a:r>
            <a:r>
              <a:rPr lang="zh-CN" altLang="en-US"/>
              <a:t>没有</a:t>
            </a:r>
            <a:r>
              <a:rPr lang="en-US" altLang="zh-CN"/>
              <a:t>\0</a:t>
            </a:r>
          </a:p>
        </p:txBody>
      </p:sp>
      <p:sp>
        <p:nvSpPr>
          <p:cNvPr id="90122" name="AutoShape 10"/>
          <p:cNvSpPr>
            <a:spLocks noChangeArrowheads="1"/>
          </p:cNvSpPr>
          <p:nvPr/>
        </p:nvSpPr>
        <p:spPr bwMode="auto">
          <a:xfrm>
            <a:off x="3344451" y="4508450"/>
            <a:ext cx="3384550" cy="1657350"/>
          </a:xfrm>
          <a:prstGeom prst="cloudCallout">
            <a:avLst>
              <a:gd name="adj1" fmla="val -86306"/>
              <a:gd name="adj2" fmla="val -93583"/>
            </a:avLst>
          </a:prstGeom>
          <a:solidFill>
            <a:schemeClr val="accent1"/>
          </a:solidFill>
          <a:ln w="9525">
            <a:solidFill>
              <a:schemeClr val="tx1"/>
            </a:solidFill>
            <a:round/>
            <a:headEnd/>
            <a:tailEnd/>
          </a:ln>
        </p:spPr>
        <p:txBody>
          <a:bodyPr/>
          <a:lstStyle/>
          <a:p>
            <a:r>
              <a:rPr lang="zh-CN" altLang="en-US"/>
              <a:t>不能返回一个局部数组。因为它的生存期为当前函数。</a:t>
            </a:r>
          </a:p>
        </p:txBody>
      </p:sp>
      <p:sp>
        <p:nvSpPr>
          <p:cNvPr id="90123" name="Text Box 11"/>
          <p:cNvSpPr txBox="1">
            <a:spLocks noChangeArrowheads="1"/>
          </p:cNvSpPr>
          <p:nvPr/>
        </p:nvSpPr>
        <p:spPr bwMode="auto">
          <a:xfrm>
            <a:off x="7262401" y="1464531"/>
            <a:ext cx="3779837" cy="4119562"/>
          </a:xfrm>
          <a:prstGeom prst="rect">
            <a:avLst/>
          </a:prstGeom>
          <a:solidFill>
            <a:schemeClr val="folHlink"/>
          </a:solidFill>
          <a:ln w="9525">
            <a:noFill/>
            <a:miter lim="800000"/>
            <a:headEnd/>
            <a:tailEnd/>
          </a:ln>
        </p:spPr>
        <p:txBody>
          <a:bodyPr>
            <a:spAutoFit/>
          </a:bodyPr>
          <a:lstStyle/>
          <a:p>
            <a:r>
              <a:rPr lang="zh-CN" altLang="en-US" sz="1800" dirty="0">
                <a:solidFill>
                  <a:srgbClr val="0033CC"/>
                </a:solidFill>
              </a:rPr>
              <a:t>修改正确后</a:t>
            </a:r>
            <a:r>
              <a:rPr lang="en-US" altLang="zh-CN" sz="1800" dirty="0">
                <a:solidFill>
                  <a:srgbClr val="0033CC"/>
                </a:solidFill>
              </a:rPr>
              <a:t>:</a:t>
            </a:r>
          </a:p>
          <a:p>
            <a:r>
              <a:rPr lang="en-US" altLang="zh-CN" sz="1800" dirty="0"/>
              <a:t>char *insert(char *</a:t>
            </a:r>
            <a:r>
              <a:rPr lang="en-US" altLang="zh-CN" sz="1800" dirty="0" err="1"/>
              <a:t>string,char</a:t>
            </a:r>
            <a:r>
              <a:rPr lang="en-US" altLang="zh-CN" sz="1800" dirty="0"/>
              <a:t> c)</a:t>
            </a:r>
          </a:p>
          <a:p>
            <a:r>
              <a:rPr lang="en-US" altLang="zh-CN" sz="1800" dirty="0"/>
              <a:t>{</a:t>
            </a:r>
          </a:p>
          <a:p>
            <a:r>
              <a:rPr lang="en-US" altLang="zh-CN" sz="1800" dirty="0"/>
              <a:t>    int </a:t>
            </a:r>
            <a:r>
              <a:rPr lang="en-US" altLang="zh-CN" sz="1800" dirty="0" err="1"/>
              <a:t>i</a:t>
            </a:r>
            <a:r>
              <a:rPr lang="en-US" altLang="zh-CN" sz="1800" dirty="0"/>
              <a:t>;</a:t>
            </a:r>
          </a:p>
          <a:p>
            <a:r>
              <a:rPr lang="en-US" altLang="zh-CN" sz="1800" dirty="0"/>
              <a:t>    </a:t>
            </a:r>
            <a:r>
              <a:rPr lang="en-US" altLang="zh-CN" sz="1800" dirty="0">
                <a:solidFill>
                  <a:schemeClr val="accent2"/>
                </a:solidFill>
              </a:rPr>
              <a:t>char *s;</a:t>
            </a:r>
          </a:p>
          <a:p>
            <a:r>
              <a:rPr lang="en-US" altLang="zh-CN" sz="1800" dirty="0">
                <a:solidFill>
                  <a:schemeClr val="accent2"/>
                </a:solidFill>
              </a:rPr>
              <a:t>    s = (char *)malloc(50);</a:t>
            </a:r>
          </a:p>
          <a:p>
            <a:r>
              <a:rPr lang="en-US" altLang="zh-CN" sz="1800" dirty="0"/>
              <a:t>    for(</a:t>
            </a:r>
            <a:r>
              <a:rPr lang="en-US" altLang="zh-CN" sz="1800" dirty="0" err="1"/>
              <a:t>i</a:t>
            </a:r>
            <a:r>
              <a:rPr lang="en-US" altLang="zh-CN" sz="1800" dirty="0"/>
              <a:t>=0;*string&lt;</a:t>
            </a:r>
            <a:r>
              <a:rPr lang="en-US" altLang="zh-CN" sz="1800" dirty="0" err="1"/>
              <a:t>c;i</a:t>
            </a:r>
            <a:r>
              <a:rPr lang="en-US" altLang="zh-CN" sz="1800" dirty="0"/>
              <a:t>++)</a:t>
            </a:r>
          </a:p>
          <a:p>
            <a:r>
              <a:rPr lang="en-US" altLang="zh-CN" sz="1800" dirty="0"/>
              <a:t>        s[</a:t>
            </a:r>
            <a:r>
              <a:rPr lang="en-US" altLang="zh-CN" sz="1800" dirty="0" err="1"/>
              <a:t>i</a:t>
            </a:r>
            <a:r>
              <a:rPr lang="en-US" altLang="zh-CN" sz="1800" dirty="0"/>
              <a:t>]=*string++;</a:t>
            </a:r>
          </a:p>
          <a:p>
            <a:r>
              <a:rPr lang="en-US" altLang="zh-CN" sz="1800" dirty="0"/>
              <a:t>    s[</a:t>
            </a:r>
            <a:r>
              <a:rPr lang="en-US" altLang="zh-CN" sz="1800" dirty="0" err="1"/>
              <a:t>i</a:t>
            </a:r>
            <a:r>
              <a:rPr lang="en-US" altLang="zh-CN" sz="1800" dirty="0"/>
              <a:t>++]=c;</a:t>
            </a:r>
          </a:p>
          <a:p>
            <a:r>
              <a:rPr lang="en-US" altLang="zh-CN" sz="1800" dirty="0"/>
              <a:t>    </a:t>
            </a:r>
            <a:r>
              <a:rPr lang="en-US" altLang="zh-CN" sz="1800" dirty="0">
                <a:solidFill>
                  <a:schemeClr val="accent2"/>
                </a:solidFill>
              </a:rPr>
              <a:t>for(;(s[</a:t>
            </a:r>
            <a:r>
              <a:rPr lang="en-US" altLang="zh-CN" sz="1800" dirty="0" err="1">
                <a:solidFill>
                  <a:schemeClr val="accent2"/>
                </a:solidFill>
              </a:rPr>
              <a:t>i</a:t>
            </a:r>
            <a:r>
              <a:rPr lang="en-US" altLang="zh-CN" sz="1800" dirty="0">
                <a:solidFill>
                  <a:schemeClr val="accent2"/>
                </a:solidFill>
              </a:rPr>
              <a:t>]=*string++)!='\0';i++)</a:t>
            </a:r>
          </a:p>
          <a:p>
            <a:r>
              <a:rPr lang="en-US" altLang="zh-CN" sz="1800" dirty="0">
                <a:solidFill>
                  <a:schemeClr val="accent2"/>
                </a:solidFill>
              </a:rPr>
              <a:t>        ;</a:t>
            </a:r>
          </a:p>
          <a:p>
            <a:r>
              <a:rPr lang="en-US" altLang="zh-CN" sz="1800" dirty="0"/>
              <a:t>    return s;</a:t>
            </a:r>
          </a:p>
          <a:p>
            <a:r>
              <a:rPr lang="en-US" altLang="zh-CN" sz="1800" dirty="0"/>
              <a:t>}</a:t>
            </a:r>
          </a:p>
          <a:p>
            <a:pPr>
              <a:spcBef>
                <a:spcPct val="50000"/>
              </a:spcBef>
            </a:pPr>
            <a:endParaRPr lang="en-US" altLang="zh-CN" dirty="0"/>
          </a:p>
        </p:txBody>
      </p:sp>
      <p:sp>
        <p:nvSpPr>
          <p:cNvPr id="90124" name="Text Box 12"/>
          <p:cNvSpPr txBox="1">
            <a:spLocks noChangeArrowheads="1"/>
          </p:cNvSpPr>
          <p:nvPr/>
        </p:nvSpPr>
        <p:spPr bwMode="auto">
          <a:xfrm>
            <a:off x="7262401" y="1460500"/>
            <a:ext cx="3779837" cy="3937000"/>
          </a:xfrm>
          <a:prstGeom prst="rect">
            <a:avLst/>
          </a:prstGeom>
          <a:solidFill>
            <a:srgbClr val="00CCFF"/>
          </a:solidFill>
          <a:ln w="9525">
            <a:noFill/>
            <a:miter lim="800000"/>
            <a:headEnd/>
            <a:tailEnd/>
          </a:ln>
        </p:spPr>
        <p:txBody>
          <a:bodyPr>
            <a:spAutoFit/>
          </a:bodyPr>
          <a:lstStyle/>
          <a:p>
            <a:r>
              <a:rPr lang="zh-CN" altLang="en-US" sz="1800" dirty="0">
                <a:solidFill>
                  <a:srgbClr val="0033CC"/>
                </a:solidFill>
              </a:rPr>
              <a:t>或</a:t>
            </a:r>
            <a:r>
              <a:rPr lang="en-US" altLang="zh-CN" sz="1800" dirty="0">
                <a:solidFill>
                  <a:srgbClr val="0033CC"/>
                </a:solidFill>
              </a:rPr>
              <a:t>:</a:t>
            </a:r>
          </a:p>
          <a:p>
            <a:r>
              <a:rPr lang="en-US" altLang="zh-CN" sz="1800" dirty="0"/>
              <a:t>char *insert(char *</a:t>
            </a:r>
            <a:r>
              <a:rPr lang="en-US" altLang="zh-CN" sz="1800" dirty="0" err="1"/>
              <a:t>string,char</a:t>
            </a:r>
            <a:r>
              <a:rPr lang="en-US" altLang="zh-CN" sz="1800" dirty="0"/>
              <a:t> c)</a:t>
            </a:r>
          </a:p>
          <a:p>
            <a:r>
              <a:rPr lang="en-US" altLang="zh-CN" sz="1800" dirty="0"/>
              <a:t>{</a:t>
            </a:r>
          </a:p>
          <a:p>
            <a:r>
              <a:rPr lang="en-US" altLang="zh-CN" sz="1800" dirty="0"/>
              <a:t>    int </a:t>
            </a:r>
            <a:r>
              <a:rPr lang="en-US" altLang="zh-CN" sz="1800" dirty="0" err="1"/>
              <a:t>i</a:t>
            </a:r>
            <a:r>
              <a:rPr lang="en-US" altLang="zh-CN" sz="1800" dirty="0"/>
              <a:t>;</a:t>
            </a:r>
          </a:p>
          <a:p>
            <a:r>
              <a:rPr lang="en-US" altLang="zh-CN" sz="1800" dirty="0"/>
              <a:t>    char s[50], </a:t>
            </a:r>
            <a:r>
              <a:rPr lang="en-US" altLang="zh-CN" sz="1800" dirty="0">
                <a:solidFill>
                  <a:schemeClr val="accent2"/>
                </a:solidFill>
              </a:rPr>
              <a:t>*s1=string</a:t>
            </a:r>
            <a:r>
              <a:rPr lang="en-US" altLang="zh-CN" sz="1800" dirty="0"/>
              <a:t>;</a:t>
            </a:r>
          </a:p>
          <a:p>
            <a:r>
              <a:rPr lang="en-US" altLang="zh-CN" sz="1800" dirty="0">
                <a:solidFill>
                  <a:schemeClr val="accent2"/>
                </a:solidFill>
              </a:rPr>
              <a:t>    </a:t>
            </a:r>
            <a:r>
              <a:rPr lang="en-US" altLang="zh-CN" sz="1800" dirty="0"/>
              <a:t>for(</a:t>
            </a:r>
            <a:r>
              <a:rPr lang="en-US" altLang="zh-CN" sz="1800" dirty="0" err="1"/>
              <a:t>i</a:t>
            </a:r>
            <a:r>
              <a:rPr lang="en-US" altLang="zh-CN" sz="1800" dirty="0"/>
              <a:t>=0;*s1&lt;</a:t>
            </a:r>
            <a:r>
              <a:rPr lang="en-US" altLang="zh-CN" sz="1800" dirty="0" err="1"/>
              <a:t>c;i</a:t>
            </a:r>
            <a:r>
              <a:rPr lang="en-US" altLang="zh-CN" sz="1800" dirty="0"/>
              <a:t>++)</a:t>
            </a:r>
          </a:p>
          <a:p>
            <a:r>
              <a:rPr lang="en-US" altLang="zh-CN" sz="1800" dirty="0"/>
              <a:t>        s[</a:t>
            </a:r>
            <a:r>
              <a:rPr lang="en-US" altLang="zh-CN" sz="1800" dirty="0" err="1"/>
              <a:t>i</a:t>
            </a:r>
            <a:r>
              <a:rPr lang="en-US" altLang="zh-CN" sz="1800" dirty="0"/>
              <a:t>]=*s1++;</a:t>
            </a:r>
          </a:p>
          <a:p>
            <a:r>
              <a:rPr lang="en-US" altLang="zh-CN" sz="1800" dirty="0"/>
              <a:t>    s[</a:t>
            </a:r>
            <a:r>
              <a:rPr lang="en-US" altLang="zh-CN" sz="1800" dirty="0" err="1"/>
              <a:t>i</a:t>
            </a:r>
            <a:r>
              <a:rPr lang="en-US" altLang="zh-CN" sz="1800" dirty="0"/>
              <a:t>++]=c;</a:t>
            </a:r>
          </a:p>
          <a:p>
            <a:r>
              <a:rPr lang="en-US" altLang="zh-CN" sz="1800" dirty="0"/>
              <a:t>    </a:t>
            </a:r>
            <a:r>
              <a:rPr lang="en-US" altLang="zh-CN" sz="1800" dirty="0">
                <a:solidFill>
                  <a:schemeClr val="accent2"/>
                </a:solidFill>
              </a:rPr>
              <a:t>for(;(s[</a:t>
            </a:r>
            <a:r>
              <a:rPr lang="en-US" altLang="zh-CN" sz="1800" dirty="0" err="1">
                <a:solidFill>
                  <a:schemeClr val="accent2"/>
                </a:solidFill>
              </a:rPr>
              <a:t>i</a:t>
            </a:r>
            <a:r>
              <a:rPr lang="en-US" altLang="zh-CN" sz="1800" dirty="0">
                <a:solidFill>
                  <a:schemeClr val="accent2"/>
                </a:solidFill>
              </a:rPr>
              <a:t>]=*s1++)!='\0';i++)</a:t>
            </a:r>
          </a:p>
          <a:p>
            <a:r>
              <a:rPr lang="en-US" altLang="zh-CN" sz="1800" dirty="0">
                <a:solidFill>
                  <a:schemeClr val="accent2"/>
                </a:solidFill>
              </a:rPr>
              <a:t>        ;</a:t>
            </a:r>
          </a:p>
          <a:p>
            <a:r>
              <a:rPr lang="en-US" altLang="zh-CN" sz="1800" dirty="0">
                <a:solidFill>
                  <a:schemeClr val="accent2"/>
                </a:solidFill>
              </a:rPr>
              <a:t>    for(</a:t>
            </a:r>
            <a:r>
              <a:rPr lang="en-US" altLang="zh-CN" sz="1800" dirty="0" err="1">
                <a:solidFill>
                  <a:schemeClr val="accent2"/>
                </a:solidFill>
              </a:rPr>
              <a:t>i</a:t>
            </a:r>
            <a:r>
              <a:rPr lang="en-US" altLang="zh-CN" sz="1800" dirty="0">
                <a:solidFill>
                  <a:schemeClr val="accent2"/>
                </a:solidFill>
              </a:rPr>
              <a:t>=0;(string[</a:t>
            </a:r>
            <a:r>
              <a:rPr lang="en-US" altLang="zh-CN" sz="1800" dirty="0" err="1">
                <a:solidFill>
                  <a:schemeClr val="accent2"/>
                </a:solidFill>
              </a:rPr>
              <a:t>i</a:t>
            </a:r>
            <a:r>
              <a:rPr lang="en-US" altLang="zh-CN" sz="1800" dirty="0">
                <a:solidFill>
                  <a:schemeClr val="accent2"/>
                </a:solidFill>
              </a:rPr>
              <a:t>]=s[</a:t>
            </a:r>
            <a:r>
              <a:rPr lang="en-US" altLang="zh-CN" sz="1800" dirty="0" err="1">
                <a:solidFill>
                  <a:schemeClr val="accent2"/>
                </a:solidFill>
              </a:rPr>
              <a:t>i</a:t>
            </a:r>
            <a:r>
              <a:rPr lang="en-US" altLang="zh-CN" sz="1800" dirty="0">
                <a:solidFill>
                  <a:schemeClr val="accent2"/>
                </a:solidFill>
              </a:rPr>
              <a:t>])!=‘\0’;i++)</a:t>
            </a:r>
          </a:p>
          <a:p>
            <a:r>
              <a:rPr lang="en-US" altLang="zh-CN" sz="1800" dirty="0">
                <a:solidFill>
                  <a:schemeClr val="accent2"/>
                </a:solidFill>
              </a:rPr>
              <a:t>        ; </a:t>
            </a:r>
          </a:p>
          <a:p>
            <a:r>
              <a:rPr lang="en-US" altLang="zh-CN" sz="1800" dirty="0"/>
              <a:t>    return </a:t>
            </a:r>
            <a:r>
              <a:rPr lang="en-US" altLang="zh-CN" sz="1800" dirty="0">
                <a:solidFill>
                  <a:schemeClr val="accent2"/>
                </a:solidFill>
              </a:rPr>
              <a:t>string</a:t>
            </a:r>
            <a:r>
              <a:rPr lang="en-US" altLang="zh-CN" sz="1800" dirty="0"/>
              <a:t>;</a:t>
            </a:r>
          </a:p>
          <a:p>
            <a:r>
              <a:rPr lang="en-US" altLang="zh-CN" sz="1800" dirty="0"/>
              <a:t>}</a:t>
            </a:r>
            <a:endParaRPr lang="en-US"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blinds(horizontal)">
                                      <p:cBhvr>
                                        <p:cTn id="7" dur="500"/>
                                        <p:tgtEl>
                                          <p:spTgt spid="901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20"/>
                                        </p:tgtEl>
                                        <p:attrNameLst>
                                          <p:attrName>style.visibility</p:attrName>
                                        </p:attrNameLst>
                                      </p:cBhvr>
                                      <p:to>
                                        <p:strVal val="visible"/>
                                      </p:to>
                                    </p:set>
                                    <p:animEffect transition="in" filter="blinds(horizontal)">
                                      <p:cBhvr>
                                        <p:cTn id="12" dur="500"/>
                                        <p:tgtEl>
                                          <p:spTgt spid="901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118"/>
                                        </p:tgtEl>
                                        <p:attrNameLst>
                                          <p:attrName>style.visibility</p:attrName>
                                        </p:attrNameLst>
                                      </p:cBhvr>
                                      <p:to>
                                        <p:strVal val="visible"/>
                                      </p:to>
                                    </p:set>
                                    <p:animEffect transition="in" filter="blinds(horizontal)">
                                      <p:cBhvr>
                                        <p:cTn id="17" dur="500"/>
                                        <p:tgtEl>
                                          <p:spTgt spid="901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121"/>
                                        </p:tgtEl>
                                        <p:attrNameLst>
                                          <p:attrName>style.visibility</p:attrName>
                                        </p:attrNameLst>
                                      </p:cBhvr>
                                      <p:to>
                                        <p:strVal val="visible"/>
                                      </p:to>
                                    </p:set>
                                    <p:animEffect transition="in" filter="blinds(horizontal)">
                                      <p:cBhvr>
                                        <p:cTn id="22" dur="500"/>
                                        <p:tgtEl>
                                          <p:spTgt spid="901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119"/>
                                        </p:tgtEl>
                                        <p:attrNameLst>
                                          <p:attrName>style.visibility</p:attrName>
                                        </p:attrNameLst>
                                      </p:cBhvr>
                                      <p:to>
                                        <p:strVal val="visible"/>
                                      </p:to>
                                    </p:set>
                                    <p:animEffect transition="in" filter="blinds(horizontal)">
                                      <p:cBhvr>
                                        <p:cTn id="27" dur="500"/>
                                        <p:tgtEl>
                                          <p:spTgt spid="901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0122"/>
                                        </p:tgtEl>
                                        <p:attrNameLst>
                                          <p:attrName>style.visibility</p:attrName>
                                        </p:attrNameLst>
                                      </p:cBhvr>
                                      <p:to>
                                        <p:strVal val="visible"/>
                                      </p:to>
                                    </p:set>
                                    <p:animEffect transition="in" filter="blinds(horizontal)">
                                      <p:cBhvr>
                                        <p:cTn id="32" dur="500"/>
                                        <p:tgtEl>
                                          <p:spTgt spid="901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0123"/>
                                        </p:tgtEl>
                                        <p:attrNameLst>
                                          <p:attrName>style.visibility</p:attrName>
                                        </p:attrNameLst>
                                      </p:cBhvr>
                                      <p:to>
                                        <p:strVal val="visible"/>
                                      </p:to>
                                    </p:set>
                                    <p:animEffect transition="in" filter="blinds(horizontal)">
                                      <p:cBhvr>
                                        <p:cTn id="37" dur="500"/>
                                        <p:tgtEl>
                                          <p:spTgt spid="901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0124"/>
                                        </p:tgtEl>
                                        <p:attrNameLst>
                                          <p:attrName>style.visibility</p:attrName>
                                        </p:attrNameLst>
                                      </p:cBhvr>
                                      <p:to>
                                        <p:strVal val="visible"/>
                                      </p:to>
                                    </p:set>
                                    <p:animEffect transition="in" filter="blinds(horizontal)">
                                      <p:cBhvr>
                                        <p:cTn id="42"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p:bldP spid="90118" grpId="0" animBg="1"/>
      <p:bldP spid="90119" grpId="0" animBg="1"/>
      <p:bldP spid="90120" grpId="0" animBg="1"/>
      <p:bldP spid="90121" grpId="0" animBg="1"/>
      <p:bldP spid="90122" grpId="0" animBg="1"/>
      <p:bldP spid="90123" grpId="0" animBg="1"/>
      <p:bldP spid="9012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ea typeface="宋体" pitchFamily="2" charset="-122"/>
              </a:rPr>
              <a:t>典型错误案例分析（续）</a:t>
            </a:r>
          </a:p>
        </p:txBody>
      </p:sp>
      <p:sp>
        <p:nvSpPr>
          <p:cNvPr id="72707" name="页脚占位符 3"/>
          <p:cNvSpPr>
            <a:spLocks noGrp="1"/>
          </p:cNvSpPr>
          <p:nvPr>
            <p:ph type="ftr" sz="quarter" idx="11"/>
          </p:nvPr>
        </p:nvSpPr>
        <p:spPr>
          <a:noFill/>
        </p:spPr>
        <p:txBody>
          <a:bodyPr/>
          <a:lstStyle/>
          <a:p>
            <a:r>
              <a:rPr lang="en-US" altLang="zh-CN"/>
              <a:t>构造类型 – 数组和指针</a:t>
            </a:r>
          </a:p>
        </p:txBody>
      </p:sp>
      <p:sp>
        <p:nvSpPr>
          <p:cNvPr id="72708" name="灯片编号占位符 4"/>
          <p:cNvSpPr>
            <a:spLocks noGrp="1"/>
          </p:cNvSpPr>
          <p:nvPr>
            <p:ph type="sldNum" sz="quarter" idx="12"/>
          </p:nvPr>
        </p:nvSpPr>
        <p:spPr>
          <a:noFill/>
        </p:spPr>
        <p:txBody>
          <a:bodyPr/>
          <a:lstStyle/>
          <a:p>
            <a:fld id="{354D97E1-DFEF-4503-B15E-7B932741433B}" type="slidenum">
              <a:rPr lang="en-US" altLang="zh-CN" smtClean="0"/>
              <a:pPr/>
              <a:t>96</a:t>
            </a:fld>
            <a:endParaRPr lang="en-US" altLang="zh-CN"/>
          </a:p>
        </p:txBody>
      </p:sp>
      <p:sp>
        <p:nvSpPr>
          <p:cNvPr id="6" name="矩形 5"/>
          <p:cNvSpPr/>
          <p:nvPr/>
        </p:nvSpPr>
        <p:spPr>
          <a:xfrm>
            <a:off x="1524001" y="671514"/>
            <a:ext cx="5381625" cy="6186487"/>
          </a:xfrm>
          <a:prstGeom prst="rect">
            <a:avLst/>
          </a:prstGeom>
          <a:solidFill>
            <a:schemeClr val="bg2">
              <a:lumMod val="20000"/>
              <a:lumOff val="80000"/>
            </a:schemeClr>
          </a:solidFill>
        </p:spPr>
        <p:txBody>
          <a:bodyPr>
            <a:spAutoFit/>
          </a:bodyPr>
          <a:lstStyle/>
          <a:p>
            <a:pPr>
              <a:defRPr/>
            </a:pPr>
            <a:r>
              <a:rPr lang="en-US" altLang="zh-CN" sz="1800" b="0" dirty="0"/>
              <a:t>#include&lt;</a:t>
            </a:r>
            <a:r>
              <a:rPr lang="en-US" altLang="zh-CN" sz="1800" b="0" dirty="0" err="1"/>
              <a:t>stdio.h</a:t>
            </a:r>
            <a:r>
              <a:rPr lang="en-US" altLang="zh-CN" sz="1800" b="0" dirty="0"/>
              <a:t>&gt;  //</a:t>
            </a:r>
            <a:r>
              <a:rPr lang="zh-CN" altLang="en-US" sz="1800" b="0" dirty="0"/>
              <a:t>作业单词排序</a:t>
            </a:r>
            <a:endParaRPr lang="en-US" altLang="zh-CN" sz="1800" b="0" dirty="0"/>
          </a:p>
          <a:p>
            <a:pPr>
              <a:defRPr/>
            </a:pPr>
            <a:r>
              <a:rPr lang="en-US" altLang="zh-CN" sz="1800" b="0" dirty="0"/>
              <a:t>#include&lt;</a:t>
            </a:r>
            <a:r>
              <a:rPr lang="en-US" altLang="zh-CN" sz="1800" b="0" dirty="0" err="1"/>
              <a:t>stdlib.h</a:t>
            </a:r>
            <a:r>
              <a:rPr lang="en-US" altLang="zh-CN" sz="1800" b="0" dirty="0"/>
              <a:t>&gt;</a:t>
            </a:r>
          </a:p>
          <a:p>
            <a:pPr>
              <a:defRPr/>
            </a:pPr>
            <a:r>
              <a:rPr lang="en-US" altLang="zh-CN" sz="1800" b="0" dirty="0"/>
              <a:t>#include&lt;</a:t>
            </a:r>
            <a:r>
              <a:rPr lang="en-US" altLang="zh-CN" sz="1800" b="0" dirty="0" err="1"/>
              <a:t>string.h</a:t>
            </a:r>
            <a:r>
              <a:rPr lang="en-US" altLang="zh-CN" sz="1800" b="0" dirty="0"/>
              <a:t>&gt;</a:t>
            </a:r>
          </a:p>
          <a:p>
            <a:pPr>
              <a:defRPr/>
            </a:pPr>
            <a:r>
              <a:rPr lang="en-US" altLang="zh-CN" sz="1800" b="0" dirty="0" err="1"/>
              <a:t>int</a:t>
            </a:r>
            <a:r>
              <a:rPr lang="en-US" altLang="zh-CN" sz="1800" b="0" dirty="0"/>
              <a:t> main (</a:t>
            </a:r>
            <a:r>
              <a:rPr lang="en-US" altLang="zh-CN" sz="1800" b="0" dirty="0" err="1"/>
              <a:t>int</a:t>
            </a:r>
            <a:r>
              <a:rPr lang="en-US" altLang="zh-CN" sz="1800" b="0" dirty="0"/>
              <a:t> </a:t>
            </a:r>
            <a:r>
              <a:rPr lang="en-US" altLang="zh-CN" sz="1800" b="0" dirty="0" err="1"/>
              <a:t>argc,char</a:t>
            </a:r>
            <a:r>
              <a:rPr lang="en-US" altLang="zh-CN" sz="1800" b="0" dirty="0"/>
              <a:t> *</a:t>
            </a:r>
            <a:r>
              <a:rPr lang="en-US" altLang="zh-CN" sz="1800" b="0" dirty="0" err="1"/>
              <a:t>argv</a:t>
            </a:r>
            <a:r>
              <a:rPr lang="en-US" altLang="zh-CN" sz="1800" b="0" dirty="0"/>
              <a:t>[])</a:t>
            </a:r>
          </a:p>
          <a:p>
            <a:pPr>
              <a:defRPr/>
            </a:pPr>
            <a:r>
              <a:rPr lang="en-US" altLang="zh-CN" sz="1800" b="0" dirty="0"/>
              <a:t>{</a:t>
            </a:r>
          </a:p>
          <a:p>
            <a:pPr>
              <a:defRPr/>
            </a:pPr>
            <a:r>
              <a:rPr lang="en-US" altLang="zh-CN" sz="1800" b="0" dirty="0"/>
              <a:t>     </a:t>
            </a:r>
            <a:r>
              <a:rPr lang="en-US" altLang="zh-CN" sz="1800" b="0" dirty="0" err="1"/>
              <a:t>int</a:t>
            </a:r>
            <a:r>
              <a:rPr lang="en-US" altLang="zh-CN" sz="1800" b="0" dirty="0"/>
              <a:t> </a:t>
            </a:r>
            <a:r>
              <a:rPr lang="en-US" altLang="zh-CN" sz="1800" b="0" dirty="0" err="1"/>
              <a:t>n,i</a:t>
            </a:r>
            <a:r>
              <a:rPr lang="en-US" altLang="zh-CN" sz="1800" b="0" dirty="0"/>
              <a:t>=0,j=0,k,t,m;</a:t>
            </a:r>
          </a:p>
          <a:p>
            <a:pPr>
              <a:defRPr/>
            </a:pPr>
            <a:r>
              <a:rPr lang="en-US" altLang="zh-CN" sz="1800" b="0" dirty="0"/>
              <a:t>     char c;</a:t>
            </a:r>
          </a:p>
          <a:p>
            <a:pPr>
              <a:defRPr/>
            </a:pPr>
            <a:r>
              <a:rPr lang="en-US" altLang="zh-CN" sz="1800" b="0" dirty="0"/>
              <a:t>     char s[1024][100];</a:t>
            </a:r>
          </a:p>
          <a:p>
            <a:pPr>
              <a:defRPr/>
            </a:pPr>
            <a:r>
              <a:rPr lang="en-US" altLang="zh-CN" sz="1800" b="0" dirty="0"/>
              <a:t>     FILE *in ,*out ;</a:t>
            </a:r>
          </a:p>
          <a:p>
            <a:pPr>
              <a:defRPr/>
            </a:pPr>
            <a:r>
              <a:rPr lang="en-US" altLang="zh-CN" sz="1800" b="0" dirty="0"/>
              <a:t>     in = </a:t>
            </a:r>
            <a:r>
              <a:rPr lang="en-US" altLang="zh-CN" sz="1800" b="0" dirty="0" err="1"/>
              <a:t>fopen</a:t>
            </a:r>
            <a:r>
              <a:rPr lang="en-US" altLang="zh-CN" sz="1800" b="0" dirty="0"/>
              <a:t> (</a:t>
            </a:r>
            <a:r>
              <a:rPr lang="en-US" altLang="zh-CN" sz="1800" b="0" dirty="0" err="1"/>
              <a:t>argv</a:t>
            </a:r>
            <a:r>
              <a:rPr lang="en-US" altLang="zh-CN" sz="1800" b="0" dirty="0"/>
              <a:t>[1],"r");</a:t>
            </a:r>
          </a:p>
          <a:p>
            <a:pPr>
              <a:defRPr/>
            </a:pPr>
            <a:r>
              <a:rPr lang="en-US" altLang="zh-CN" sz="1800" b="0" dirty="0"/>
              <a:t>     out = </a:t>
            </a:r>
            <a:r>
              <a:rPr lang="en-US" altLang="zh-CN" sz="1800" b="0" dirty="0" err="1"/>
              <a:t>fopen</a:t>
            </a:r>
            <a:r>
              <a:rPr lang="en-US" altLang="zh-CN" sz="1800" b="0" dirty="0"/>
              <a:t> (</a:t>
            </a:r>
            <a:r>
              <a:rPr lang="en-US" altLang="zh-CN" sz="1800" b="0" dirty="0" err="1"/>
              <a:t>argv</a:t>
            </a:r>
            <a:r>
              <a:rPr lang="en-US" altLang="zh-CN" sz="1800" b="0" dirty="0"/>
              <a:t>[2],"w");</a:t>
            </a:r>
          </a:p>
          <a:p>
            <a:pPr>
              <a:defRPr/>
            </a:pPr>
            <a:r>
              <a:rPr lang="en-US" altLang="zh-CN" sz="1800" b="0" dirty="0"/>
              <a:t>     while ((c=</a:t>
            </a:r>
            <a:r>
              <a:rPr lang="en-US" altLang="zh-CN" sz="1800" b="0" dirty="0" err="1"/>
              <a:t>fgetc</a:t>
            </a:r>
            <a:r>
              <a:rPr lang="en-US" altLang="zh-CN" sz="1800" b="0" dirty="0"/>
              <a:t>(in) )!= EOF)</a:t>
            </a:r>
          </a:p>
          <a:p>
            <a:pPr>
              <a:defRPr/>
            </a:pPr>
            <a:r>
              <a:rPr lang="en-US" altLang="zh-CN" sz="1800" b="0" dirty="0"/>
              <a:t>     {</a:t>
            </a:r>
          </a:p>
          <a:p>
            <a:pPr>
              <a:defRPr/>
            </a:pPr>
            <a:r>
              <a:rPr lang="en-US" altLang="zh-CN" sz="1800" b="0" dirty="0"/>
              <a:t>           if (c == ‘ ’)</a:t>
            </a:r>
            <a:endParaRPr lang="en-US" altLang="zh-CN" sz="1800" dirty="0">
              <a:solidFill>
                <a:srgbClr val="FF0000"/>
              </a:solidFill>
            </a:endParaRPr>
          </a:p>
          <a:p>
            <a:pPr>
              <a:defRPr/>
            </a:pPr>
            <a:r>
              <a:rPr lang="en-US" altLang="zh-CN" sz="1800" b="0" dirty="0"/>
              <a:t>           {</a:t>
            </a:r>
          </a:p>
          <a:p>
            <a:pPr>
              <a:defRPr/>
            </a:pPr>
            <a:r>
              <a:rPr lang="en-US" altLang="zh-CN" sz="1800" b="0" dirty="0"/>
              <a:t>               </a:t>
            </a:r>
            <a:r>
              <a:rPr lang="en-US" altLang="zh-CN" sz="1800" b="0" dirty="0" err="1"/>
              <a:t>i</a:t>
            </a:r>
            <a:r>
              <a:rPr lang="en-US" altLang="zh-CN" sz="1800" b="0" dirty="0"/>
              <a:t>++;   </a:t>
            </a:r>
            <a:endParaRPr lang="en-US" altLang="zh-CN" sz="1800" dirty="0"/>
          </a:p>
          <a:p>
            <a:pPr>
              <a:defRPr/>
            </a:pPr>
            <a:r>
              <a:rPr lang="en-US" altLang="zh-CN" sz="1800" b="0" dirty="0"/>
              <a:t>               j=0;</a:t>
            </a:r>
          </a:p>
          <a:p>
            <a:pPr>
              <a:defRPr/>
            </a:pPr>
            <a:r>
              <a:rPr lang="en-US" altLang="zh-CN" sz="1800" b="0" dirty="0"/>
              <a:t>           }</a:t>
            </a:r>
          </a:p>
          <a:p>
            <a:pPr>
              <a:defRPr/>
            </a:pPr>
            <a:r>
              <a:rPr lang="en-US" altLang="zh-CN" sz="1800" b="0" dirty="0"/>
              <a:t>           else</a:t>
            </a:r>
          </a:p>
          <a:p>
            <a:pPr>
              <a:defRPr/>
            </a:pPr>
            <a:r>
              <a:rPr lang="en-US" altLang="zh-CN" sz="1800" b="0" dirty="0"/>
              <a:t>               s[</a:t>
            </a:r>
            <a:r>
              <a:rPr lang="en-US" altLang="zh-CN" sz="1800" b="0" dirty="0" err="1"/>
              <a:t>i</a:t>
            </a:r>
            <a:r>
              <a:rPr lang="en-US" altLang="zh-CN" sz="1800" b="0" dirty="0"/>
              <a:t>][j++] = c;</a:t>
            </a:r>
          </a:p>
          <a:p>
            <a:pPr>
              <a:defRPr/>
            </a:pPr>
            <a:r>
              <a:rPr lang="en-US" altLang="zh-CN" sz="1800" b="0" dirty="0"/>
              <a:t>     }</a:t>
            </a:r>
          </a:p>
          <a:p>
            <a:pPr>
              <a:defRPr/>
            </a:pPr>
            <a:r>
              <a:rPr lang="en-US" altLang="zh-CN" sz="1800" b="0" dirty="0"/>
              <a:t> …..</a:t>
            </a:r>
            <a:endParaRPr lang="zh-CN" altLang="en-US" sz="1800" b="0" dirty="0"/>
          </a:p>
        </p:txBody>
      </p:sp>
      <p:sp>
        <p:nvSpPr>
          <p:cNvPr id="72710" name="TextBox 6"/>
          <p:cNvSpPr txBox="1">
            <a:spLocks noChangeArrowheads="1"/>
          </p:cNvSpPr>
          <p:nvPr/>
        </p:nvSpPr>
        <p:spPr bwMode="auto">
          <a:xfrm>
            <a:off x="7680325" y="5732464"/>
            <a:ext cx="184150" cy="401637"/>
          </a:xfrm>
          <a:prstGeom prst="rect">
            <a:avLst/>
          </a:prstGeom>
          <a:noFill/>
          <a:ln w="9525">
            <a:noFill/>
            <a:miter lim="800000"/>
            <a:headEnd/>
            <a:tailEnd/>
          </a:ln>
        </p:spPr>
        <p:txBody>
          <a:bodyPr wrap="none">
            <a:spAutoFit/>
          </a:bodyPr>
          <a:lstStyle/>
          <a:p>
            <a:endParaRPr lang="zh-CN" altLang="en-US"/>
          </a:p>
        </p:txBody>
      </p:sp>
      <p:sp>
        <p:nvSpPr>
          <p:cNvPr id="8" name="TextBox 7"/>
          <p:cNvSpPr txBox="1"/>
          <p:nvPr/>
        </p:nvSpPr>
        <p:spPr>
          <a:xfrm>
            <a:off x="6384032" y="5499748"/>
            <a:ext cx="4176713" cy="708025"/>
          </a:xfrm>
          <a:prstGeom prst="rect">
            <a:avLst/>
          </a:prstGeom>
          <a:solidFill>
            <a:srgbClr val="FFC000"/>
          </a:solidFill>
          <a:effectLst>
            <a:outerShdw blurRad="50800" dist="38100" dir="2700000" algn="tl" rotWithShape="0">
              <a:prstClr val="black">
                <a:alpha val="40000"/>
              </a:prstClr>
            </a:outerShdw>
          </a:effectLst>
        </p:spPr>
        <p:txBody>
          <a:bodyPr>
            <a:spAutoFit/>
          </a:bodyPr>
          <a:lstStyle/>
          <a:p>
            <a:pPr>
              <a:defRPr/>
            </a:pPr>
            <a:r>
              <a:rPr lang="en-US" altLang="zh-CN" dirty="0"/>
              <a:t>while(</a:t>
            </a:r>
            <a:r>
              <a:rPr lang="en-US" altLang="zh-CN" dirty="0" err="1"/>
              <a:t>fscanf</a:t>
            </a:r>
            <a:r>
              <a:rPr lang="en-US" altLang="zh-CN" dirty="0"/>
              <a:t>(in, “%s”, s[</a:t>
            </a:r>
            <a:r>
              <a:rPr lang="en-US" altLang="zh-CN" dirty="0" err="1"/>
              <a:t>i</a:t>
            </a:r>
            <a:r>
              <a:rPr lang="en-US" altLang="zh-CN" dirty="0"/>
              <a:t>]) != -1)</a:t>
            </a:r>
          </a:p>
          <a:p>
            <a:pPr>
              <a:defRPr/>
            </a:pPr>
            <a:r>
              <a:rPr lang="en-US" altLang="zh-CN" dirty="0"/>
              <a:t>     </a:t>
            </a:r>
            <a:r>
              <a:rPr lang="en-US" altLang="zh-CN" dirty="0" err="1"/>
              <a:t>i</a:t>
            </a:r>
            <a:r>
              <a:rPr lang="en-US" altLang="zh-CN" dirty="0"/>
              <a:t>++;</a:t>
            </a:r>
            <a:endParaRPr lang="zh-CN" altLang="en-US" dirty="0"/>
          </a:p>
        </p:txBody>
      </p:sp>
      <p:sp>
        <p:nvSpPr>
          <p:cNvPr id="9" name="矩形 8"/>
          <p:cNvSpPr>
            <a:spLocks noChangeArrowheads="1"/>
          </p:cNvSpPr>
          <p:nvPr/>
        </p:nvSpPr>
        <p:spPr bwMode="auto">
          <a:xfrm>
            <a:off x="3503614" y="4221163"/>
            <a:ext cx="3868737" cy="400050"/>
          </a:xfrm>
          <a:prstGeom prst="rect">
            <a:avLst/>
          </a:prstGeom>
          <a:noFill/>
          <a:ln w="9525">
            <a:noFill/>
            <a:miter lim="800000"/>
            <a:headEnd/>
            <a:tailEnd/>
          </a:ln>
        </p:spPr>
        <p:txBody>
          <a:bodyPr wrap="none">
            <a:spAutoFit/>
          </a:bodyPr>
          <a:lstStyle/>
          <a:p>
            <a:r>
              <a:rPr lang="zh-CN" altLang="en-US">
                <a:solidFill>
                  <a:srgbClr val="FF0000"/>
                </a:solidFill>
              </a:rPr>
              <a:t>单词间只能有一个空格</a:t>
            </a:r>
            <a:r>
              <a:rPr lang="en-US" altLang="zh-CN">
                <a:solidFill>
                  <a:srgbClr val="FF0000"/>
                </a:solidFill>
              </a:rPr>
              <a:t>,</a:t>
            </a:r>
            <a:r>
              <a:rPr lang="zh-CN" altLang="en-US">
                <a:solidFill>
                  <a:srgbClr val="FF0000"/>
                </a:solidFill>
              </a:rPr>
              <a:t>多个出错</a:t>
            </a:r>
            <a:endParaRPr lang="zh-CN" altLang="en-US"/>
          </a:p>
        </p:txBody>
      </p:sp>
      <p:sp>
        <p:nvSpPr>
          <p:cNvPr id="10" name="矩形 9"/>
          <p:cNvSpPr>
            <a:spLocks noChangeArrowheads="1"/>
          </p:cNvSpPr>
          <p:nvPr/>
        </p:nvSpPr>
        <p:spPr bwMode="auto">
          <a:xfrm>
            <a:off x="3575051" y="4797425"/>
            <a:ext cx="3121025" cy="400050"/>
          </a:xfrm>
          <a:prstGeom prst="rect">
            <a:avLst/>
          </a:prstGeom>
          <a:noFill/>
          <a:ln w="9525">
            <a:noFill/>
            <a:miter lim="800000"/>
            <a:headEnd/>
            <a:tailEnd/>
          </a:ln>
        </p:spPr>
        <p:txBody>
          <a:bodyPr wrap="none">
            <a:spAutoFit/>
          </a:bodyPr>
          <a:lstStyle/>
          <a:p>
            <a:r>
              <a:rPr lang="zh-CN" altLang="en-US">
                <a:solidFill>
                  <a:srgbClr val="FF0000"/>
                </a:solidFill>
              </a:rPr>
              <a:t>读下一个单词，单词无</a:t>
            </a:r>
            <a:r>
              <a:rPr lang="en-US" altLang="zh-CN">
                <a:solidFill>
                  <a:srgbClr val="FF0000"/>
                </a:solidFill>
              </a:rPr>
              <a:t>’\0’</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a:t>
            </a:r>
            <a:r>
              <a:rPr lang="en-US" altLang="zh-CN" dirty="0" err="1"/>
              <a:t>struct</a:t>
            </a:r>
            <a:r>
              <a:rPr lang="zh-CN" altLang="en-US" dirty="0"/>
              <a:t>）</a:t>
            </a:r>
          </a:p>
        </p:txBody>
      </p:sp>
      <p:sp>
        <p:nvSpPr>
          <p:cNvPr id="3" name="内容占位符 2"/>
          <p:cNvSpPr>
            <a:spLocks noGrp="1"/>
          </p:cNvSpPr>
          <p:nvPr>
            <p:ph idx="1"/>
          </p:nvPr>
        </p:nvSpPr>
        <p:spPr>
          <a:xfrm>
            <a:off x="838200" y="1484784"/>
            <a:ext cx="10154344" cy="2880320"/>
          </a:xfrm>
        </p:spPr>
        <p:txBody>
          <a:bodyPr/>
          <a:lstStyle/>
          <a:p>
            <a:r>
              <a:rPr lang="zh-CN" altLang="en-US" dirty="0"/>
              <a:t>在实际应用中大量应用软件（如产品管理软件、学籍管理软件、人事管理软件</a:t>
            </a:r>
            <a:r>
              <a:rPr lang="en-US" altLang="zh-CN" dirty="0"/>
              <a:t>…</a:t>
            </a:r>
            <a:r>
              <a:rPr lang="zh-CN" altLang="en-US" dirty="0"/>
              <a:t>）经常需要处理诸如产品单、学生记录表、员工记录表（如下）</a:t>
            </a:r>
            <a:r>
              <a:rPr lang="en-US" altLang="zh-CN" dirty="0"/>
              <a:t>…</a:t>
            </a:r>
            <a:r>
              <a:rPr lang="zh-CN" altLang="en-US" dirty="0"/>
              <a:t>等数据</a:t>
            </a:r>
            <a:endParaRPr lang="en-US" altLang="zh-CN" dirty="0"/>
          </a:p>
          <a:p>
            <a:r>
              <a:rPr lang="zh-CN" altLang="en-US" dirty="0"/>
              <a:t>在</a:t>
            </a:r>
            <a:r>
              <a:rPr lang="en-US" altLang="zh-CN" dirty="0"/>
              <a:t>C</a:t>
            </a:r>
            <a:r>
              <a:rPr lang="zh-CN" altLang="en-US" dirty="0"/>
              <a:t>中用何数据结构来存储一组相关数据（记录、表）？</a:t>
            </a:r>
          </a:p>
        </p:txBody>
      </p:sp>
      <p:sp>
        <p:nvSpPr>
          <p:cNvPr id="4" name="页脚占位符 3"/>
          <p:cNvSpPr>
            <a:spLocks noGrp="1"/>
          </p:cNvSpPr>
          <p:nvPr>
            <p:ph type="ftr" sz="quarter" idx="11"/>
          </p:nvPr>
        </p:nvSpPr>
        <p:spPr/>
        <p:txBody>
          <a:bodyPr/>
          <a:lstStyle/>
          <a:p>
            <a:pPr>
              <a:defRPr/>
            </a:pPr>
            <a:r>
              <a:rPr lang="en-US" altLang="zh-CN"/>
              <a:t>构造类型 – 数组和指针</a:t>
            </a:r>
          </a:p>
        </p:txBody>
      </p:sp>
      <p:sp>
        <p:nvSpPr>
          <p:cNvPr id="5" name="灯片编号占位符 4"/>
          <p:cNvSpPr>
            <a:spLocks noGrp="1"/>
          </p:cNvSpPr>
          <p:nvPr>
            <p:ph type="sldNum" sz="quarter" idx="12"/>
          </p:nvPr>
        </p:nvSpPr>
        <p:spPr/>
        <p:txBody>
          <a:bodyPr/>
          <a:lstStyle/>
          <a:p>
            <a:pPr>
              <a:defRPr/>
            </a:pPr>
            <a:fld id="{CB7AD273-DB7E-40AE-9A92-188A2F35C0FE}" type="slidenum">
              <a:rPr lang="en-US" altLang="zh-CN" smtClean="0"/>
              <a:pPr>
                <a:defRPr/>
              </a:pPr>
              <a:t>97</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2237046743"/>
              </p:ext>
            </p:extLst>
          </p:nvPr>
        </p:nvGraphicFramePr>
        <p:xfrm>
          <a:off x="1197741" y="4557732"/>
          <a:ext cx="6552730" cy="1584176"/>
        </p:xfrm>
        <a:graphic>
          <a:graphicData uri="http://schemas.openxmlformats.org/drawingml/2006/table">
            <a:tbl>
              <a:tblPr firstRow="1" bandRow="1">
                <a:tableStyleId>{5C22544A-7EE6-4342-B048-85BDC9FD1C3A}</a:tableStyleId>
              </a:tblPr>
              <a:tblGrid>
                <a:gridCol w="709346">
                  <a:extLst>
                    <a:ext uri="{9D8B030D-6E8A-4147-A177-3AD203B41FA5}">
                      <a16:colId xmlns:a16="http://schemas.microsoft.com/office/drawing/2014/main" val="20000"/>
                    </a:ext>
                  </a:extLst>
                </a:gridCol>
                <a:gridCol w="851434">
                  <a:extLst>
                    <a:ext uri="{9D8B030D-6E8A-4147-A177-3AD203B41FA5}">
                      <a16:colId xmlns:a16="http://schemas.microsoft.com/office/drawing/2014/main" val="20001"/>
                    </a:ext>
                  </a:extLst>
                </a:gridCol>
                <a:gridCol w="1470658">
                  <a:extLst>
                    <a:ext uri="{9D8B030D-6E8A-4147-A177-3AD203B41FA5}">
                      <a16:colId xmlns:a16="http://schemas.microsoft.com/office/drawing/2014/main" val="20002"/>
                    </a:ext>
                  </a:extLst>
                </a:gridCol>
                <a:gridCol w="1548061">
                  <a:extLst>
                    <a:ext uri="{9D8B030D-6E8A-4147-A177-3AD203B41FA5}">
                      <a16:colId xmlns:a16="http://schemas.microsoft.com/office/drawing/2014/main" val="20003"/>
                    </a:ext>
                  </a:extLst>
                </a:gridCol>
                <a:gridCol w="541821">
                  <a:extLst>
                    <a:ext uri="{9D8B030D-6E8A-4147-A177-3AD203B41FA5}">
                      <a16:colId xmlns:a16="http://schemas.microsoft.com/office/drawing/2014/main" val="20004"/>
                    </a:ext>
                  </a:extLst>
                </a:gridCol>
                <a:gridCol w="541821">
                  <a:extLst>
                    <a:ext uri="{9D8B030D-6E8A-4147-A177-3AD203B41FA5}">
                      <a16:colId xmlns:a16="http://schemas.microsoft.com/office/drawing/2014/main" val="20005"/>
                    </a:ext>
                  </a:extLst>
                </a:gridCol>
                <a:gridCol w="464418">
                  <a:extLst>
                    <a:ext uri="{9D8B030D-6E8A-4147-A177-3AD203B41FA5}">
                      <a16:colId xmlns:a16="http://schemas.microsoft.com/office/drawing/2014/main" val="20006"/>
                    </a:ext>
                  </a:extLst>
                </a:gridCol>
                <a:gridCol w="425171">
                  <a:extLst>
                    <a:ext uri="{9D8B030D-6E8A-4147-A177-3AD203B41FA5}">
                      <a16:colId xmlns:a16="http://schemas.microsoft.com/office/drawing/2014/main" val="20007"/>
                    </a:ext>
                  </a:extLst>
                </a:gridCol>
              </a:tblGrid>
              <a:tr h="396044">
                <a:tc rowSpan="2">
                  <a:txBody>
                    <a:bodyPr/>
                    <a:lstStyle/>
                    <a:p>
                      <a:pPr algn="ctr"/>
                      <a:r>
                        <a:rPr lang="en-US" altLang="zh-CN" sz="1200" dirty="0">
                          <a:solidFill>
                            <a:schemeClr val="tx1"/>
                          </a:solidFill>
                          <a:latin typeface="宋体" pitchFamily="2" charset="-122"/>
                          <a:ea typeface="宋体" pitchFamily="2" charset="-122"/>
                        </a:rPr>
                        <a:t>ID</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姓名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单位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住址</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工资</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a:solidFill>
                            <a:schemeClr val="tx1"/>
                          </a:solidFill>
                          <a:latin typeface="宋体" pitchFamily="2" charset="-122"/>
                          <a:ea typeface="宋体" pitchFamily="2" charset="-122"/>
                        </a:rPr>
                        <a:t>出生年月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044">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年</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日</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6044">
                <a:tc>
                  <a:txBody>
                    <a:bodyPr/>
                    <a:lstStyle/>
                    <a:p>
                      <a:r>
                        <a:rPr lang="en-US" altLang="zh-CN" sz="1200" dirty="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张三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北航计算机学院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北航家属楼</a:t>
                      </a:r>
                      <a:r>
                        <a:rPr lang="en-US" altLang="zh-CN" sz="1200" dirty="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6044">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p>
        </p:txBody>
      </p:sp>
      <p:sp>
        <p:nvSpPr>
          <p:cNvPr id="73733" name="Rectangle 3"/>
          <p:cNvSpPr>
            <a:spLocks noGrp="1" noChangeArrowheads="1"/>
          </p:cNvSpPr>
          <p:nvPr>
            <p:ph idx="1"/>
          </p:nvPr>
        </p:nvSpPr>
        <p:spPr/>
        <p:txBody>
          <a:bodyPr/>
          <a:lstStyle/>
          <a:p>
            <a:r>
              <a:rPr lang="zh-CN" altLang="en-US">
                <a:ea typeface="宋体" pitchFamily="2" charset="-122"/>
              </a:rPr>
              <a:t>问题：编写 一个程序，统计输入中</a:t>
            </a:r>
            <a:r>
              <a:rPr lang="en-US" altLang="zh-CN">
                <a:ea typeface="宋体" pitchFamily="2" charset="-122"/>
              </a:rPr>
              <a:t>C</a:t>
            </a:r>
            <a:r>
              <a:rPr lang="zh-CN" altLang="en-US">
                <a:ea typeface="宋体" pitchFamily="2" charset="-122"/>
              </a:rPr>
              <a:t>语言每个关键字的出现次数。</a:t>
            </a:r>
          </a:p>
        </p:txBody>
      </p:sp>
      <p:sp>
        <p:nvSpPr>
          <p:cNvPr id="73730" name="页脚占位符 3"/>
          <p:cNvSpPr>
            <a:spLocks noGrp="1"/>
          </p:cNvSpPr>
          <p:nvPr>
            <p:ph type="ftr" sz="quarter" idx="11"/>
          </p:nvPr>
        </p:nvSpPr>
        <p:spPr>
          <a:noFill/>
        </p:spPr>
        <p:txBody>
          <a:bodyPr/>
          <a:lstStyle/>
          <a:p>
            <a:r>
              <a:rPr lang="en-US" altLang="zh-CN"/>
              <a:t>构造类型 – 数组和指针</a:t>
            </a:r>
          </a:p>
        </p:txBody>
      </p:sp>
      <p:sp>
        <p:nvSpPr>
          <p:cNvPr id="73731" name="灯片编号占位符 4"/>
          <p:cNvSpPr>
            <a:spLocks noGrp="1"/>
          </p:cNvSpPr>
          <p:nvPr>
            <p:ph type="sldNum" sz="quarter" idx="12"/>
          </p:nvPr>
        </p:nvSpPr>
        <p:spPr>
          <a:noFill/>
        </p:spPr>
        <p:txBody>
          <a:bodyPr/>
          <a:lstStyle/>
          <a:p>
            <a:fld id="{5DAD1AA4-2190-4181-A282-3BDCA37B2F66}" type="slidenum">
              <a:rPr lang="en-US" altLang="zh-CN" smtClean="0"/>
              <a:pPr/>
              <a:t>98</a:t>
            </a:fld>
            <a:endParaRPr lang="en-US" altLang="zh-CN"/>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：问题分析</a:t>
            </a:r>
          </a:p>
        </p:txBody>
      </p:sp>
      <p:sp>
        <p:nvSpPr>
          <p:cNvPr id="74757" name="Rectangle 3"/>
          <p:cNvSpPr>
            <a:spLocks noGrp="1" noChangeArrowheads="1"/>
          </p:cNvSpPr>
          <p:nvPr>
            <p:ph idx="1"/>
          </p:nvPr>
        </p:nvSpPr>
        <p:spPr/>
        <p:txBody>
          <a:bodyPr/>
          <a:lstStyle/>
          <a:p>
            <a:pPr>
              <a:lnSpc>
                <a:spcPct val="80000"/>
              </a:lnSpc>
            </a:pPr>
            <a:r>
              <a:rPr lang="zh-CN" altLang="en-US" dirty="0">
                <a:ea typeface="宋体" pitchFamily="2" charset="-122"/>
              </a:rPr>
              <a:t>按目前掌握的知识，需要设两个数组分别存储</a:t>
            </a:r>
            <a:r>
              <a:rPr lang="en-US" altLang="zh-CN" dirty="0">
                <a:ea typeface="宋体" pitchFamily="2" charset="-122"/>
              </a:rPr>
              <a:t>C</a:t>
            </a:r>
            <a:r>
              <a:rPr lang="zh-CN" altLang="en-US" dirty="0">
                <a:ea typeface="宋体" pitchFamily="2" charset="-122"/>
              </a:rPr>
              <a:t>关键字列表和相应出现次数：</a:t>
            </a:r>
          </a:p>
          <a:p>
            <a:pPr lvl="1">
              <a:lnSpc>
                <a:spcPct val="80000"/>
              </a:lnSpc>
              <a:buFont typeface="Wingdings" pitchFamily="2" charset="2"/>
              <a:buNone/>
            </a:pPr>
            <a:r>
              <a:rPr lang="en-US" altLang="zh-CN" dirty="0">
                <a:ea typeface="宋体" pitchFamily="2" charset="-122"/>
              </a:rPr>
              <a:t>char *</a:t>
            </a:r>
            <a:r>
              <a:rPr lang="en-US" altLang="zh-CN" dirty="0" err="1">
                <a:ea typeface="宋体" pitchFamily="2" charset="-122"/>
              </a:rPr>
              <a:t>keyworklist</a:t>
            </a:r>
            <a:r>
              <a:rPr lang="en-US" altLang="zh-CN" dirty="0">
                <a:ea typeface="宋体" pitchFamily="2" charset="-122"/>
              </a:rPr>
              <a:t>[N];  /*</a:t>
            </a:r>
            <a:r>
              <a:rPr lang="zh-CN" altLang="en-US" dirty="0">
                <a:ea typeface="宋体" pitchFamily="2" charset="-122"/>
              </a:rPr>
              <a:t>存储关键表*</a:t>
            </a:r>
            <a:r>
              <a:rPr lang="en-US" altLang="zh-CN" dirty="0">
                <a:ea typeface="宋体" pitchFamily="2" charset="-122"/>
              </a:rPr>
              <a:t>/</a:t>
            </a:r>
          </a:p>
          <a:p>
            <a:pPr lvl="1">
              <a:lnSpc>
                <a:spcPct val="80000"/>
              </a:lnSpc>
              <a:buFont typeface="Wingdings" pitchFamily="2" charset="2"/>
              <a:buNone/>
            </a:pPr>
            <a:r>
              <a:rPr lang="en-US" altLang="zh-CN" dirty="0" err="1">
                <a:ea typeface="宋体" pitchFamily="2" charset="-122"/>
              </a:rPr>
              <a:t>int</a:t>
            </a:r>
            <a:r>
              <a:rPr lang="en-US" altLang="zh-CN" dirty="0">
                <a:ea typeface="宋体" pitchFamily="2" charset="-122"/>
              </a:rPr>
              <a:t> count[N];         /*</a:t>
            </a:r>
            <a:r>
              <a:rPr lang="zh-CN" altLang="en-US" dirty="0">
                <a:ea typeface="宋体" pitchFamily="2" charset="-122"/>
              </a:rPr>
              <a:t>存储关键出现次数*</a:t>
            </a:r>
            <a:r>
              <a:rPr lang="en-US" altLang="zh-CN" dirty="0">
                <a:ea typeface="宋体" pitchFamily="2" charset="-122"/>
              </a:rPr>
              <a:t>/</a:t>
            </a:r>
          </a:p>
          <a:p>
            <a:pPr lvl="1">
              <a:lnSpc>
                <a:spcPct val="80000"/>
              </a:lnSpc>
              <a:buFont typeface="Wingdings" pitchFamily="2" charset="2"/>
              <a:buNone/>
            </a:pPr>
            <a:r>
              <a:rPr lang="zh-CN" altLang="en-US" dirty="0">
                <a:ea typeface="宋体" pitchFamily="2" charset="-122"/>
              </a:rPr>
              <a:t>其中</a:t>
            </a:r>
            <a:r>
              <a:rPr lang="en-US" altLang="zh-CN" dirty="0">
                <a:ea typeface="宋体" pitchFamily="2" charset="-122"/>
              </a:rPr>
              <a:t>N</a:t>
            </a:r>
            <a:r>
              <a:rPr lang="zh-CN" altLang="en-US" dirty="0">
                <a:ea typeface="宋体" pitchFamily="2" charset="-122"/>
              </a:rPr>
              <a:t>为</a:t>
            </a:r>
            <a:r>
              <a:rPr lang="en-US" altLang="zh-CN" dirty="0">
                <a:ea typeface="宋体" pitchFamily="2" charset="-122"/>
              </a:rPr>
              <a:t>C</a:t>
            </a:r>
            <a:r>
              <a:rPr lang="zh-CN" altLang="en-US" dirty="0">
                <a:ea typeface="宋体" pitchFamily="2" charset="-122"/>
              </a:rPr>
              <a:t>中关键字的数目</a:t>
            </a:r>
          </a:p>
          <a:p>
            <a:pPr>
              <a:lnSpc>
                <a:spcPct val="80000"/>
              </a:lnSpc>
            </a:pPr>
            <a:r>
              <a:rPr lang="zh-CN" altLang="en-US" dirty="0">
                <a:ea typeface="宋体" pitchFamily="2" charset="-122"/>
              </a:rPr>
              <a:t>这样处理相互关联的数据（如某一关键字和其出现次数是相关的）的问题：</a:t>
            </a:r>
          </a:p>
          <a:p>
            <a:pPr lvl="1">
              <a:lnSpc>
                <a:spcPct val="80000"/>
              </a:lnSpc>
            </a:pPr>
            <a:r>
              <a:rPr lang="zh-CN" altLang="en-US" dirty="0">
                <a:ea typeface="宋体" pitchFamily="2" charset="-122"/>
              </a:rPr>
              <a:t>数据的处理不方便，如插入</a:t>
            </a:r>
            <a:r>
              <a:rPr lang="en-US" altLang="zh-CN" dirty="0">
                <a:ea typeface="宋体" pitchFamily="2" charset="-122"/>
              </a:rPr>
              <a:t>/</a:t>
            </a:r>
            <a:r>
              <a:rPr lang="zh-CN" altLang="en-US" dirty="0">
                <a:ea typeface="宋体" pitchFamily="2" charset="-122"/>
              </a:rPr>
              <a:t>删除一个关键字及出现次数要分别操作两个数组。</a:t>
            </a:r>
          </a:p>
          <a:p>
            <a:pPr>
              <a:lnSpc>
                <a:spcPct val="80000"/>
              </a:lnSpc>
            </a:pPr>
            <a:r>
              <a:rPr lang="zh-CN" altLang="en-US" dirty="0">
                <a:ea typeface="宋体" pitchFamily="2" charset="-122"/>
              </a:rPr>
              <a:t>如何组织不同类型的相关数据？</a:t>
            </a:r>
          </a:p>
        </p:txBody>
      </p:sp>
      <p:sp>
        <p:nvSpPr>
          <p:cNvPr id="74754" name="页脚占位符 3"/>
          <p:cNvSpPr>
            <a:spLocks noGrp="1"/>
          </p:cNvSpPr>
          <p:nvPr>
            <p:ph type="ftr" sz="quarter" idx="11"/>
          </p:nvPr>
        </p:nvSpPr>
        <p:spPr>
          <a:noFill/>
        </p:spPr>
        <p:txBody>
          <a:bodyPr/>
          <a:lstStyle/>
          <a:p>
            <a:r>
              <a:rPr lang="en-US" altLang="zh-CN"/>
              <a:t>构造类型 – 数组和指针</a:t>
            </a:r>
          </a:p>
        </p:txBody>
      </p:sp>
      <p:sp>
        <p:nvSpPr>
          <p:cNvPr id="74755" name="灯片编号占位符 4"/>
          <p:cNvSpPr>
            <a:spLocks noGrp="1"/>
          </p:cNvSpPr>
          <p:nvPr>
            <p:ph type="sldNum" sz="quarter" idx="12"/>
          </p:nvPr>
        </p:nvSpPr>
        <p:spPr>
          <a:noFill/>
        </p:spPr>
        <p:txBody>
          <a:bodyPr/>
          <a:lstStyle/>
          <a:p>
            <a:fld id="{EF832FA2-F963-4548-A4D4-B42E0040E818}" type="slidenum">
              <a:rPr lang="en-US" altLang="zh-CN" smtClean="0"/>
              <a:pPr/>
              <a:t>99</a:t>
            </a:fld>
            <a:endParaRPr lang="en-US" altLang="zh-CN"/>
          </a:p>
        </p:txBody>
      </p:sp>
      <p:sp>
        <p:nvSpPr>
          <p:cNvPr id="142340" name="Text Box 4"/>
          <p:cNvSpPr txBox="1">
            <a:spLocks noChangeArrowheads="1"/>
          </p:cNvSpPr>
          <p:nvPr/>
        </p:nvSpPr>
        <p:spPr bwMode="auto">
          <a:xfrm>
            <a:off x="7896201" y="5589241"/>
            <a:ext cx="1008609" cy="584775"/>
          </a:xfrm>
          <a:prstGeom prst="rect">
            <a:avLst/>
          </a:prstGeom>
          <a:noFill/>
          <a:ln w="9525">
            <a:noFill/>
            <a:miter lim="800000"/>
            <a:headEnd/>
            <a:tailEnd/>
          </a:ln>
        </p:spPr>
        <p:txBody>
          <a:bodyPr wrap="none">
            <a:spAutoFit/>
          </a:bodyPr>
          <a:lstStyle/>
          <a:p>
            <a:r>
              <a:rPr lang="zh-CN" altLang="en-US" sz="3200" dirty="0">
                <a:solidFill>
                  <a:srgbClr val="3333FF"/>
                </a:solidFill>
              </a:rPr>
              <a:t>结构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horizontal)">
                                      <p:cBhvr>
                                        <p:cTn id="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北航模板.pptx" id="{8A7AD262-439F-416B-AE83-6B643F8CCA85}" vid="{2A83B332-7039-4580-BB02-714CF38AA539}"/>
    </a:ext>
  </a:extLst>
</a:theme>
</file>

<file path=ppt/theme/theme2.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spPr>
      <a:bodyPr vert="horz" wrap="none" lIns="90000" tIns="46800" rIns="90000" bIns="46800" numCol="1" anchor="t" anchorCtr="1"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sz="2800" b="0" i="0" u="none" strike="noStrike" cap="none" normalizeH="0" baseline="0" smtClean="0">
            <a:ln>
              <a:noFill/>
            </a:ln>
            <a:solidFill>
              <a:schemeClr val="tx1"/>
            </a:solidFill>
            <a:effectLst/>
            <a:latin typeface="Arial" panose="020B0604020202020204" pitchFamily="34" charset="0"/>
            <a:ea typeface="黑体" panose="0201060906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北航模板.pptx" id="{8A7AD262-439F-416B-AE83-6B643F8CCA85}" vid="{45F1FF4F-9527-4D1E-8090-3E6D20EA3993}"/>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北航模板new</Template>
  <TotalTime>31515</TotalTime>
  <Words>22118</Words>
  <Application>Microsoft Office PowerPoint</Application>
  <PresentationFormat>宽屏</PresentationFormat>
  <Paragraphs>2920</Paragraphs>
  <Slides>152</Slides>
  <Notes>132</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152</vt:i4>
      </vt:variant>
    </vt:vector>
  </HeadingPairs>
  <TitlesOfParts>
    <vt:vector size="173" baseType="lpstr">
      <vt:lpstr>仿宋</vt:lpstr>
      <vt:lpstr>黑体</vt:lpstr>
      <vt:lpstr>楷体</vt:lpstr>
      <vt:lpstr>楷体_GB2312</vt:lpstr>
      <vt:lpstr>隶书</vt:lpstr>
      <vt:lpstr>宋体</vt:lpstr>
      <vt:lpstr>Microsoft YaHei</vt:lpstr>
      <vt:lpstr>Microsoft YaHei</vt:lpstr>
      <vt:lpstr>幼圆</vt:lpstr>
      <vt:lpstr>Arial</vt:lpstr>
      <vt:lpstr>Arial Narrow</vt:lpstr>
      <vt:lpstr>Calibri</vt:lpstr>
      <vt:lpstr>Calibri Light</vt:lpstr>
      <vt:lpstr>Tahoma</vt:lpstr>
      <vt:lpstr>Times New Roman</vt:lpstr>
      <vt:lpstr>Wingdings</vt:lpstr>
      <vt:lpstr>Office 主题</vt:lpstr>
      <vt:lpstr>3_默认设计模板</vt:lpstr>
      <vt:lpstr>Image</vt:lpstr>
      <vt:lpstr>公式</vt:lpstr>
      <vt:lpstr>Document</vt:lpstr>
      <vt:lpstr>数据结构与程序设计 (Data Structure and Programming)</vt:lpstr>
      <vt:lpstr>本章目标</vt:lpstr>
      <vt:lpstr>递归（Recursion）</vt:lpstr>
      <vt:lpstr>递归（续）</vt:lpstr>
      <vt:lpstr>递归（续）</vt:lpstr>
      <vt:lpstr>PowerPoint 演示文稿</vt:lpstr>
      <vt:lpstr>PowerPoint 演示文稿</vt:lpstr>
      <vt:lpstr>递归（续）：递归问题总结</vt:lpstr>
      <vt:lpstr>数组的定义与初始化</vt:lpstr>
      <vt:lpstr>数组作为函数参数</vt:lpstr>
      <vt:lpstr>字符数组</vt:lpstr>
      <vt:lpstr>问题1：将数字字符串转换成整数 </vt:lpstr>
      <vt:lpstr>问题1：代码实现</vt:lpstr>
      <vt:lpstr>问题2：将字符串颠倒</vt:lpstr>
      <vt:lpstr>问题2.5：代码实现</vt:lpstr>
      <vt:lpstr>问题3：将一个整数转换成字符串*</vt:lpstr>
      <vt:lpstr>常用标准字符串库函数*</vt:lpstr>
      <vt:lpstr>问题4：文本查找</vt:lpstr>
      <vt:lpstr>简单文件操作</vt:lpstr>
      <vt:lpstr>文件输入/输出</vt:lpstr>
      <vt:lpstr>示例：将一个文件内容拷贝到另一个文件</vt:lpstr>
      <vt:lpstr>问题4：问题分析</vt:lpstr>
      <vt:lpstr>问题4：（字符串查找）算法设计</vt:lpstr>
      <vt:lpstr>问题4：算法设计（续）</vt:lpstr>
      <vt:lpstr>行输入/输出*</vt:lpstr>
      <vt:lpstr>问题4：代码实现</vt:lpstr>
      <vt:lpstr>问题4：测试</vt:lpstr>
      <vt:lpstr>朴素字符串查找算法性能分析</vt:lpstr>
      <vt:lpstr>问题4：思考1</vt:lpstr>
      <vt:lpstr>问题4：函数tolower实现</vt:lpstr>
      <vt:lpstr>预处理指令：define</vt:lpstr>
      <vt:lpstr>常用标准库函数：字符类型判断和转换*</vt:lpstr>
      <vt:lpstr>问题4：思考1（代码实现）</vt:lpstr>
      <vt:lpstr>问题4：思考2*</vt:lpstr>
      <vt:lpstr>问题4：思考3*</vt:lpstr>
      <vt:lpstr>问题5：计算小岛面积</vt:lpstr>
      <vt:lpstr>二维（多维）数组</vt:lpstr>
      <vt:lpstr>二维（多维）数组初始化</vt:lpstr>
      <vt:lpstr>二维（多维）数组使用</vt:lpstr>
      <vt:lpstr>问题5：算法分析</vt:lpstr>
      <vt:lpstr>问题5：代码实现</vt:lpstr>
      <vt:lpstr>指针</vt:lpstr>
      <vt:lpstr>指针定义</vt:lpstr>
      <vt:lpstr>指针运算符</vt:lpstr>
      <vt:lpstr>指针和地址（续）</vt:lpstr>
      <vt:lpstr>指针和地址（续）</vt:lpstr>
      <vt:lpstr>指针和地址（续）</vt:lpstr>
      <vt:lpstr>动态内存管理（malloc与free）*</vt:lpstr>
      <vt:lpstr>动态内存管理（malloc与free）*</vt:lpstr>
      <vt:lpstr>指针运算</vt:lpstr>
      <vt:lpstr>指针运算（续）</vt:lpstr>
      <vt:lpstr>PowerPoint 演示文稿</vt:lpstr>
      <vt:lpstr>指针运算（续）</vt:lpstr>
      <vt:lpstr>PowerPoint 演示文稿</vt:lpstr>
      <vt:lpstr>指针运算（续）</vt:lpstr>
      <vt:lpstr>指针运算（续）</vt:lpstr>
      <vt:lpstr>问题6</vt:lpstr>
      <vt:lpstr>问题6：算法设计</vt:lpstr>
      <vt:lpstr>问题6：代码实现</vt:lpstr>
      <vt:lpstr>问题6：代码实现（续）</vt:lpstr>
      <vt:lpstr>问题6：常见问题分析</vt:lpstr>
      <vt:lpstr>常用标准字符串库函数</vt:lpstr>
      <vt:lpstr>问题6：指针方式实现</vt:lpstr>
      <vt:lpstr>问题6：代码实现（指针方式）（续）</vt:lpstr>
      <vt:lpstr>问题6：代码实现（指针方式）（续）</vt:lpstr>
      <vt:lpstr>指针作为函数参数</vt:lpstr>
      <vt:lpstr>指针作为函数参数（续）</vt:lpstr>
      <vt:lpstr>指针作为函数参数（续）</vt:lpstr>
      <vt:lpstr>指针和数组</vt:lpstr>
      <vt:lpstr>指针和数组（续）</vt:lpstr>
      <vt:lpstr>指针和数组（续）</vt:lpstr>
      <vt:lpstr>指针和数组（续）</vt:lpstr>
      <vt:lpstr>指针和数组（续）</vt:lpstr>
      <vt:lpstr>指针和数组（续）</vt:lpstr>
      <vt:lpstr>指针和数组（续）*</vt:lpstr>
      <vt:lpstr>指针和数组（续）*</vt:lpstr>
      <vt:lpstr>指针数组</vt:lpstr>
      <vt:lpstr>指针数组</vt:lpstr>
      <vt:lpstr>指针数组（续）</vt:lpstr>
      <vt:lpstr>指针数组（续）</vt:lpstr>
      <vt:lpstr>指针数组（续）</vt:lpstr>
      <vt:lpstr>指针数组（续）</vt:lpstr>
      <vt:lpstr>二维数组指针运算*</vt:lpstr>
      <vt:lpstr>指针数组（续）</vt:lpstr>
      <vt:lpstr>指针数组（续）</vt:lpstr>
      <vt:lpstr>问题7</vt:lpstr>
      <vt:lpstr>问题7：算法分析</vt:lpstr>
      <vt:lpstr>问题7：代码实现</vt:lpstr>
      <vt:lpstr>问题7：如何运行命令行程序</vt:lpstr>
      <vt:lpstr>问题7：如何运行命令行程序（续）</vt:lpstr>
      <vt:lpstr>函数指针*</vt:lpstr>
      <vt:lpstr>函数指针*（续）</vt:lpstr>
      <vt:lpstr>函数指针*（续）</vt:lpstr>
      <vt:lpstr>典型错误案例分析</vt:lpstr>
      <vt:lpstr>典型错误案例分析（续）</vt:lpstr>
      <vt:lpstr>典型错误案例分析（续）</vt:lpstr>
      <vt:lpstr>结构（struct）</vt:lpstr>
      <vt:lpstr>问题8</vt:lpstr>
      <vt:lpstr>问题8：问题分析</vt:lpstr>
      <vt:lpstr>结构说明</vt:lpstr>
      <vt:lpstr>结构说明（续）</vt:lpstr>
      <vt:lpstr>结构说明（续）</vt:lpstr>
      <vt:lpstr>结构变量说明（续）</vt:lpstr>
      <vt:lpstr>类型定义（typedef）</vt:lpstr>
      <vt:lpstr>类型定义（续）</vt:lpstr>
      <vt:lpstr>结构说明（续）：结构嵌套</vt:lpstr>
      <vt:lpstr>结构说明（续）</vt:lpstr>
      <vt:lpstr>结构变量初始化</vt:lpstr>
      <vt:lpstr>结构成员的引用</vt:lpstr>
      <vt:lpstr>结构成员的引用（续）</vt:lpstr>
      <vt:lpstr>结构成员的引用（续）</vt:lpstr>
      <vt:lpstr>结构成员的引用（续）</vt:lpstr>
      <vt:lpstr>结构数组</vt:lpstr>
      <vt:lpstr>问题8：问题分析</vt:lpstr>
      <vt:lpstr>问题8：算法设计</vt:lpstr>
      <vt:lpstr>顺序查找算法</vt:lpstr>
      <vt:lpstr>折半查找算法（binary search）</vt:lpstr>
      <vt:lpstr>折半查找算法（续）</vt:lpstr>
      <vt:lpstr>折半查找算法（续）</vt:lpstr>
      <vt:lpstr>问题8：代码实现</vt:lpstr>
      <vt:lpstr>问题8：代码实现（续）</vt:lpstr>
      <vt:lpstr>问题8：代码实现（续）</vt:lpstr>
      <vt:lpstr>问题8：代码实现（续）</vt:lpstr>
      <vt:lpstr>问题8：代码实现（续）</vt:lpstr>
      <vt:lpstr>问题A*：学生信息排序</vt:lpstr>
      <vt:lpstr>问题A*（续）</vt:lpstr>
      <vt:lpstr>问题A*：代码实现</vt:lpstr>
      <vt:lpstr>问题A*：代码实现（续）</vt:lpstr>
      <vt:lpstr>问题A*：思考</vt:lpstr>
      <vt:lpstr>自引用结构</vt:lpstr>
      <vt:lpstr>自引用结构（续）</vt:lpstr>
      <vt:lpstr>自引用结构（续）</vt:lpstr>
      <vt:lpstr>自引用结构（续）</vt:lpstr>
      <vt:lpstr>自引用结构（续）</vt:lpstr>
      <vt:lpstr>自引用结构（续）</vt:lpstr>
      <vt:lpstr>问题9</vt:lpstr>
      <vt:lpstr>问题9：问题分析</vt:lpstr>
      <vt:lpstr>问题9：算法设计</vt:lpstr>
      <vt:lpstr>问题9：算法设计（续）</vt:lpstr>
      <vt:lpstr>问题9：算法设计（续）</vt:lpstr>
      <vt:lpstr>问题9：代码实现（循环链表）</vt:lpstr>
      <vt:lpstr>问题9：代码实现</vt:lpstr>
      <vt:lpstr>问题9：代码实现</vt:lpstr>
      <vt:lpstr>动态数组结构（链表、树等）的应用</vt:lpstr>
      <vt:lpstr>自引用结构使用总结*</vt:lpstr>
      <vt:lpstr>忠告</vt:lpstr>
      <vt:lpstr>联合（union）</vt:lpstr>
      <vt:lpstr>联合（union）（续）</vt:lpstr>
      <vt:lpstr>联合（union）（续）</vt:lpstr>
      <vt:lpstr>联合（union）（续）</vt:lpstr>
      <vt:lpstr>联合（union）（续）</vt:lpstr>
      <vt:lpstr>本讲结束！</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高级语言程序设计(一) (C Programming)</dc:title>
  <dc:creator>YHH</dc:creator>
  <cp:lastModifiedBy>Yan Haihua</cp:lastModifiedBy>
  <cp:revision>536</cp:revision>
  <dcterms:created xsi:type="dcterms:W3CDTF">2005-11-20T14:53:51Z</dcterms:created>
  <dcterms:modified xsi:type="dcterms:W3CDTF">2021-02-25T08:19:29Z</dcterms:modified>
</cp:coreProperties>
</file>