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7" r:id="rId2"/>
  </p:sldMasterIdLst>
  <p:notesMasterIdLst>
    <p:notesMasterId r:id="rId105"/>
  </p:notesMasterIdLst>
  <p:sldIdLst>
    <p:sldId id="497" r:id="rId3"/>
    <p:sldId id="339" r:id="rId4"/>
    <p:sldId id="340" r:id="rId5"/>
    <p:sldId id="262" r:id="rId6"/>
    <p:sldId id="263" r:id="rId7"/>
    <p:sldId id="264" r:id="rId8"/>
    <p:sldId id="265" r:id="rId9"/>
    <p:sldId id="266" r:id="rId10"/>
    <p:sldId id="269" r:id="rId11"/>
    <p:sldId id="357" r:id="rId12"/>
    <p:sldId id="270" r:id="rId13"/>
    <p:sldId id="271" r:id="rId14"/>
    <p:sldId id="272" r:id="rId15"/>
    <p:sldId id="273"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354" r:id="rId32"/>
    <p:sldId id="353" r:id="rId33"/>
    <p:sldId id="341" r:id="rId34"/>
    <p:sldId id="342" r:id="rId35"/>
    <p:sldId id="290" r:id="rId36"/>
    <p:sldId id="291" r:id="rId37"/>
    <p:sldId id="293" r:id="rId38"/>
    <p:sldId id="294" r:id="rId39"/>
    <p:sldId id="295" r:id="rId40"/>
    <p:sldId id="296" r:id="rId41"/>
    <p:sldId id="297" r:id="rId42"/>
    <p:sldId id="298" r:id="rId43"/>
    <p:sldId id="299" r:id="rId44"/>
    <p:sldId id="300" r:id="rId45"/>
    <p:sldId id="358" r:id="rId46"/>
    <p:sldId id="359" r:id="rId47"/>
    <p:sldId id="362" r:id="rId48"/>
    <p:sldId id="360" r:id="rId49"/>
    <p:sldId id="361" r:id="rId50"/>
    <p:sldId id="364" r:id="rId51"/>
    <p:sldId id="365" r:id="rId52"/>
    <p:sldId id="366" r:id="rId53"/>
    <p:sldId id="367" r:id="rId54"/>
    <p:sldId id="388" r:id="rId55"/>
    <p:sldId id="363" r:id="rId56"/>
    <p:sldId id="352" r:id="rId57"/>
    <p:sldId id="301" r:id="rId58"/>
    <p:sldId id="302" r:id="rId59"/>
    <p:sldId id="303" r:id="rId60"/>
    <p:sldId id="304" r:id="rId61"/>
    <p:sldId id="305" r:id="rId62"/>
    <p:sldId id="306" r:id="rId63"/>
    <p:sldId id="307" r:id="rId64"/>
    <p:sldId id="308" r:id="rId65"/>
    <p:sldId id="309" r:id="rId66"/>
    <p:sldId id="310" r:id="rId67"/>
    <p:sldId id="311" r:id="rId68"/>
    <p:sldId id="312" r:id="rId69"/>
    <p:sldId id="313" r:id="rId70"/>
    <p:sldId id="314" r:id="rId71"/>
    <p:sldId id="346" r:id="rId72"/>
    <p:sldId id="315" r:id="rId73"/>
    <p:sldId id="316" r:id="rId74"/>
    <p:sldId id="317" r:id="rId75"/>
    <p:sldId id="318" r:id="rId76"/>
    <p:sldId id="319" r:id="rId77"/>
    <p:sldId id="320" r:id="rId78"/>
    <p:sldId id="321" r:id="rId79"/>
    <p:sldId id="322" r:id="rId80"/>
    <p:sldId id="323" r:id="rId81"/>
    <p:sldId id="324" r:id="rId82"/>
    <p:sldId id="325" r:id="rId83"/>
    <p:sldId id="326" r:id="rId84"/>
    <p:sldId id="327" r:id="rId85"/>
    <p:sldId id="328" r:id="rId86"/>
    <p:sldId id="329" r:id="rId87"/>
    <p:sldId id="330" r:id="rId88"/>
    <p:sldId id="391" r:id="rId89"/>
    <p:sldId id="331" r:id="rId90"/>
    <p:sldId id="368" r:id="rId91"/>
    <p:sldId id="369" r:id="rId92"/>
    <p:sldId id="371" r:id="rId93"/>
    <p:sldId id="347" r:id="rId94"/>
    <p:sldId id="348" r:id="rId95"/>
    <p:sldId id="498" r:id="rId96"/>
    <p:sldId id="332" r:id="rId97"/>
    <p:sldId id="333" r:id="rId98"/>
    <p:sldId id="334" r:id="rId99"/>
    <p:sldId id="335" r:id="rId100"/>
    <p:sldId id="336" r:id="rId101"/>
    <p:sldId id="337" r:id="rId102"/>
    <p:sldId id="338" r:id="rId103"/>
    <p:sldId id="260" r:id="rId10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1" autoAdjust="0"/>
    <p:restoredTop sz="94660"/>
  </p:normalViewPr>
  <p:slideViewPr>
    <p:cSldViewPr>
      <p:cViewPr varScale="1">
        <p:scale>
          <a:sx n="77" d="100"/>
          <a:sy n="77" d="100"/>
        </p:scale>
        <p:origin x="54" y="16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viewProps" Target="viewProps.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theme" Target="theme/theme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ableStyles" Target="tableStyle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806877-4418-4F4E-A2C6-3EF7A69D3004}" type="datetimeFigureOut">
              <a:rPr lang="zh-CN" altLang="en-US" smtClean="0"/>
              <a:pPr/>
              <a:t>2021/1/4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25FB9B-91CA-4EC1-A365-86E821EF3C4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5.jpe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image" Target="../media/image5.jpe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image" Target="../media/image5.jpe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oleObject" Target="../embeddings/oleObject5.bin"/><Relationship Id="rId7"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Master" Target="../slideMasters/slideMaster2.xml"/><Relationship Id="rId6" Type="http://schemas.openxmlformats.org/officeDocument/2006/relationships/oleObject" Target="../embeddings/oleObject6.bin"/><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oleObject" Target="../embeddings/oleObject7.bin"/></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image" Target="../media/image5.jpe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470381"/>
            <a:ext cx="9144000" cy="2387600"/>
          </a:xfrm>
        </p:spPr>
        <p:txBody>
          <a:bodyPr anchor="b"/>
          <a:lstStyle>
            <a:lvl1pPr algn="ctr">
              <a:defRPr sz="6000"/>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524000" y="3950056"/>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pic>
        <p:nvPicPr>
          <p:cNvPr id="7" name="图片 6" descr="C:\Users\len\Desktop\7-140129231040534.png">
            <a:extLst>
              <a:ext uri="{FF2B5EF4-FFF2-40B4-BE49-F238E27FC236}">
                <a16:creationId xmlns:a16="http://schemas.microsoft.com/office/drawing/2014/main" id="{25584F60-1743-47D3-80C9-4D83B06D528B}"/>
              </a:ext>
            </a:extLst>
          </p:cNvPr>
          <p:cNvPicPr/>
          <p:nvPr/>
        </p:nvPicPr>
        <p:blipFill rotWithShape="1">
          <a:blip r:embed="rId2" cstate="email">
            <a:extLst>
              <a:ext uri="{28A0092B-C50C-407E-A947-70E740481C1C}">
                <a14:useLocalDpi xmlns:a14="http://schemas.microsoft.com/office/drawing/2010/main" val="0"/>
              </a:ext>
            </a:extLst>
          </a:blip>
          <a:srcRect/>
          <a:stretch>
            <a:fillRect/>
          </a:stretch>
        </p:blipFill>
        <p:spPr bwMode="auto">
          <a:xfrm>
            <a:off x="5229" y="99025"/>
            <a:ext cx="5111520" cy="1080000"/>
          </a:xfrm>
          <a:prstGeom prst="rect">
            <a:avLst/>
          </a:prstGeom>
          <a:noFill/>
          <a:ln>
            <a:noFill/>
          </a:ln>
        </p:spPr>
      </p:pic>
      <p:pic>
        <p:nvPicPr>
          <p:cNvPr id="8" name="图片 9" descr="20100914173821095744.jpg">
            <a:extLst>
              <a:ext uri="{FF2B5EF4-FFF2-40B4-BE49-F238E27FC236}">
                <a16:creationId xmlns:a16="http://schemas.microsoft.com/office/drawing/2014/main" id="{08E8F41D-86FF-43D8-9D1A-9157DFF8AD0D}"/>
              </a:ext>
            </a:extLst>
          </p:cNvPr>
          <p:cNvPicPr>
            <a:picLocks noChangeAspect="1"/>
          </p:cNvPicPr>
          <p:nvPr/>
        </p:nvPicPr>
        <p:blipFill rotWithShape="1">
          <a:blip r:embed="rId3" cstate="email">
            <a:extLst>
              <a:ext uri="{28A0092B-C50C-407E-A947-70E740481C1C}">
                <a14:useLocalDpi xmlns:a14="http://schemas.microsoft.com/office/drawing/2010/main" val="0"/>
              </a:ext>
            </a:extLst>
          </a:blip>
          <a:srcRect/>
          <a:stretch>
            <a:fillRect/>
          </a:stretch>
        </p:blipFill>
        <p:spPr bwMode="auto">
          <a:xfrm>
            <a:off x="6098622" y="99024"/>
            <a:ext cx="2947924" cy="1080000"/>
          </a:xfrm>
          <a:prstGeom prst="rect">
            <a:avLst/>
          </a:prstGeom>
          <a:ln w="38100">
            <a:noFill/>
            <a:miter lim="800000"/>
            <a:headEnd/>
            <a:tailEnd/>
          </a:ln>
          <a:effectLst>
            <a:outerShdw blurRad="50800" dist="38100" dir="2700000" algn="tl" rotWithShape="0">
              <a:srgbClr val="000000">
                <a:alpha val="43000"/>
              </a:srgbClr>
            </a:outerShdw>
          </a:effectLst>
        </p:spPr>
      </p:pic>
      <p:pic>
        <p:nvPicPr>
          <p:cNvPr id="9" name="Picture 6" descr="C:\Users\lenovo\Desktop\030.jpg">
            <a:extLst>
              <a:ext uri="{FF2B5EF4-FFF2-40B4-BE49-F238E27FC236}">
                <a16:creationId xmlns:a16="http://schemas.microsoft.com/office/drawing/2014/main" id="{2E8AD5D8-0839-434F-B1D9-1E621675DD33}"/>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9129182" y="99024"/>
            <a:ext cx="2954999" cy="1080000"/>
          </a:xfrm>
          <a:prstGeom prst="rect">
            <a:avLst/>
          </a:prstGeom>
          <a:ln w="38100">
            <a:noFill/>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4574085"/>
      </p:ext>
    </p:extLst>
  </p:cSld>
  <p:clrMapOvr>
    <a:masterClrMapping/>
  </p:clrMapOvr>
  <p:transition>
    <p:fade/>
  </p:transition>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r>
              <a:rPr lang="zh-CN" altLang="en-US"/>
              <a:t>第一讲 绪论</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7" name="矩形 6"/>
          <p:cNvSpPr/>
          <p:nvPr/>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8" name="直接连接符 7"/>
          <p:cNvCxnSpPr/>
          <p:nvPr/>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9" name="图片 8" descr="C:\Users\len\Desktop\7-140129231040534.png"/>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extLst>
      <p:ext uri="{BB962C8B-B14F-4D97-AF65-F5344CB8AC3E}">
        <p14:creationId xmlns:p14="http://schemas.microsoft.com/office/powerpoint/2010/main" val="156429845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9431593"/>
      </p:ext>
    </p:extLst>
  </p:cSld>
  <p:clrMapOvr>
    <a:masterClrMapping/>
  </p:clrMapOvr>
  <p:transition>
    <p:fade/>
  </p:transition>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4" descr="图片1副本"/>
          <p:cNvPicPr>
            <a:picLocks noChangeAspect="1" noChangeArrowheads="1"/>
          </p:cNvPicPr>
          <p:nvPr/>
        </p:nvPicPr>
        <p:blipFill>
          <a:blip r:embed="rId2">
            <a:lum bright="10000" contrast="60000"/>
            <a:extLst>
              <a:ext uri="{28A0092B-C50C-407E-A947-70E740481C1C}">
                <a14:useLocalDpi xmlns:a14="http://schemas.microsoft.com/office/drawing/2010/main" val="0"/>
              </a:ext>
            </a:extLst>
          </a:blip>
          <a:srcRect/>
          <a:stretch>
            <a:fillRect/>
          </a:stretch>
        </p:blipFill>
        <p:spPr bwMode="auto">
          <a:xfrm>
            <a:off x="0" y="1"/>
            <a:ext cx="12192000" cy="1196975"/>
          </a:xfrm>
          <a:prstGeom prst="rect">
            <a:avLst/>
          </a:prstGeom>
          <a:noFill/>
          <a:ln w="38100">
            <a:noFill/>
            <a:miter lim="800000"/>
            <a:headEnd/>
            <a:tailEnd/>
          </a:ln>
        </p:spPr>
      </p:pic>
      <p:graphicFrame>
        <p:nvGraphicFramePr>
          <p:cNvPr id="5" name="Object 2"/>
          <p:cNvGraphicFramePr>
            <a:graphicFrameLocks noChangeAspect="1"/>
          </p:cNvGraphicFramePr>
          <p:nvPr/>
        </p:nvGraphicFramePr>
        <p:xfrm>
          <a:off x="0" y="6783388"/>
          <a:ext cx="12192000" cy="74612"/>
        </p:xfrm>
        <a:graphic>
          <a:graphicData uri="http://schemas.openxmlformats.org/presentationml/2006/ole">
            <mc:AlternateContent xmlns:mc="http://schemas.openxmlformats.org/markup-compatibility/2006">
              <mc:Choice xmlns:v="urn:schemas-microsoft-com:vml" Requires="v">
                <p:oleObj name="Image" r:id="rId3" imgW="11328400" imgH="4572000" progId="">
                  <p:embed/>
                </p:oleObj>
              </mc:Choice>
              <mc:Fallback>
                <p:oleObj name="Image" r:id="rId3" imgW="11328400" imgH="4572000" progId="">
                  <p:embed/>
                  <p:pic>
                    <p:nvPicPr>
                      <p:cNvPr id="5" name="Object 2"/>
                      <p:cNvPicPr>
                        <a:picLocks noChangeAspect="1" noChangeArrowheads="1"/>
                      </p:cNvPicPr>
                      <p:nvPr/>
                    </p:nvPicPr>
                    <p:blipFill>
                      <a:blip r:embed="rId4">
                        <a:lum bright="-6000" contrast="6000"/>
                        <a:extLst>
                          <a:ext uri="{28A0092B-C50C-407E-A947-70E740481C1C}">
                            <a14:useLocalDpi xmlns:a14="http://schemas.microsoft.com/office/drawing/2010/main" val="0"/>
                          </a:ext>
                        </a:extLst>
                      </a:blip>
                      <a:srcRect/>
                      <a:stretch>
                        <a:fillRect/>
                      </a:stretch>
                    </p:blipFill>
                    <p:spPr bwMode="auto">
                      <a:xfrm>
                        <a:off x="0" y="6783388"/>
                        <a:ext cx="12192000" cy="74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13" descr="E:\MY DOC\北航简介\LOGO\BUAA LOGO.gif"/>
          <p:cNvPicPr>
            <a:picLocks noChangeAspect="1" noChangeArrowheads="1"/>
          </p:cNvPicPr>
          <p:nvPr userDrawn="1"/>
        </p:nvPicPr>
        <p:blipFill>
          <a:blip r:embed="rId5" cstate="screen">
            <a:lum contrast="-40000"/>
            <a:extLst>
              <a:ext uri="{28A0092B-C50C-407E-A947-70E740481C1C}">
                <a14:useLocalDpi xmlns:a14="http://schemas.microsoft.com/office/drawing/2010/main" val="0"/>
              </a:ext>
            </a:extLst>
          </a:blip>
          <a:srcRect/>
          <a:stretch>
            <a:fillRect/>
          </a:stretch>
        </p:blipFill>
        <p:spPr bwMode="auto">
          <a:xfrm>
            <a:off x="10856385" y="133350"/>
            <a:ext cx="1246716" cy="935038"/>
          </a:xfrm>
          <a:prstGeom prst="rect">
            <a:avLst/>
          </a:prstGeom>
          <a:noFill/>
          <a:ln w="9525">
            <a:noFill/>
            <a:miter lim="800000"/>
            <a:headEnd/>
            <a:tailEnd/>
          </a:ln>
        </p:spPr>
      </p:pic>
      <p:sp>
        <p:nvSpPr>
          <p:cNvPr id="2" name="标题 1"/>
          <p:cNvSpPr>
            <a:spLocks noGrp="1"/>
          </p:cNvSpPr>
          <p:nvPr>
            <p:ph type="ctrTitle"/>
          </p:nvPr>
        </p:nvSpPr>
        <p:spPr>
          <a:xfrm>
            <a:off x="914400" y="2130428"/>
            <a:ext cx="10363200" cy="1470025"/>
          </a:xfrm>
        </p:spPr>
        <p:txBody>
          <a:bodyPr/>
          <a:lstStyle/>
          <a:p>
            <a:r>
              <a:rPr lang="zh-CN" altLang="en-US"/>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7" name="Rectangle 7"/>
          <p:cNvSpPr>
            <a:spLocks noGrp="1" noChangeArrowheads="1"/>
          </p:cNvSpPr>
          <p:nvPr>
            <p:ph type="sldNum" sz="quarter" idx="10"/>
          </p:nvPr>
        </p:nvSpPr>
        <p:spPr>
          <a:xfrm>
            <a:off x="11664952" y="6456364"/>
            <a:ext cx="527049" cy="401637"/>
          </a:xfrm>
        </p:spPr>
        <p:txBody>
          <a:bodyPr/>
          <a:lstStyle>
            <a:lvl1pPr>
              <a:defRPr/>
            </a:lvl1pPr>
          </a:lstStyle>
          <a:p>
            <a:pPr>
              <a:defRPr/>
            </a:pPr>
            <a:fld id="{2CB2CA6E-B8B8-4C1E-807F-DB4F326F9549}" type="slidenum">
              <a:rPr lang="zh-CN" altLang="en-US">
                <a:solidFill>
                  <a:srgbClr val="000000"/>
                </a:solidFill>
              </a:rPr>
              <a:t>‹#›</a:t>
            </a:fld>
            <a:endParaRPr lang="en-US" altLang="zh-CN" dirty="0">
              <a:solidFill>
                <a:srgbClr val="000000"/>
              </a:solidFill>
            </a:endParaRPr>
          </a:p>
        </p:txBody>
      </p:sp>
    </p:spTree>
    <p:extLst>
      <p:ext uri="{BB962C8B-B14F-4D97-AF65-F5344CB8AC3E}">
        <p14:creationId xmlns:p14="http://schemas.microsoft.com/office/powerpoint/2010/main" val="210029761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pic>
        <p:nvPicPr>
          <p:cNvPr id="4" name="Picture 24" descr="图片1副本"/>
          <p:cNvPicPr>
            <a:picLocks noChangeAspect="1" noChangeArrowheads="1"/>
          </p:cNvPicPr>
          <p:nvPr userDrawn="1"/>
        </p:nvPicPr>
        <p:blipFill>
          <a:blip r:embed="rId2">
            <a:lum bright="10000" contrast="60000"/>
            <a:extLst>
              <a:ext uri="{28A0092B-C50C-407E-A947-70E740481C1C}">
                <a14:useLocalDpi xmlns:a14="http://schemas.microsoft.com/office/drawing/2010/main" val="0"/>
              </a:ext>
            </a:extLst>
          </a:blip>
          <a:srcRect/>
          <a:stretch>
            <a:fillRect/>
          </a:stretch>
        </p:blipFill>
        <p:spPr bwMode="auto">
          <a:xfrm>
            <a:off x="0" y="1"/>
            <a:ext cx="12192000" cy="1196975"/>
          </a:xfrm>
          <a:prstGeom prst="rect">
            <a:avLst/>
          </a:prstGeom>
          <a:noFill/>
          <a:ln w="38100">
            <a:noFill/>
            <a:miter lim="800000"/>
            <a:headEnd/>
            <a:tailEnd/>
          </a:ln>
        </p:spPr>
      </p:pic>
      <p:graphicFrame>
        <p:nvGraphicFramePr>
          <p:cNvPr id="5" name="Object 2"/>
          <p:cNvGraphicFramePr>
            <a:graphicFrameLocks noChangeAspect="1"/>
          </p:cNvGraphicFramePr>
          <p:nvPr/>
        </p:nvGraphicFramePr>
        <p:xfrm>
          <a:off x="0" y="6783388"/>
          <a:ext cx="12192000" cy="74612"/>
        </p:xfrm>
        <a:graphic>
          <a:graphicData uri="http://schemas.openxmlformats.org/presentationml/2006/ole">
            <mc:AlternateContent xmlns:mc="http://schemas.openxmlformats.org/markup-compatibility/2006">
              <mc:Choice xmlns:v="urn:schemas-microsoft-com:vml" Requires="v">
                <p:oleObj name="Image" r:id="rId3" imgW="11328400" imgH="4572000" progId="">
                  <p:embed/>
                </p:oleObj>
              </mc:Choice>
              <mc:Fallback>
                <p:oleObj name="Image" r:id="rId3" imgW="11328400" imgH="4572000" progId="">
                  <p:embed/>
                  <p:pic>
                    <p:nvPicPr>
                      <p:cNvPr id="5" name="Object 2"/>
                      <p:cNvPicPr>
                        <a:picLocks noChangeAspect="1" noChangeArrowheads="1"/>
                      </p:cNvPicPr>
                      <p:nvPr/>
                    </p:nvPicPr>
                    <p:blipFill>
                      <a:blip r:embed="rId4">
                        <a:lum bright="-6000" contrast="6000"/>
                        <a:extLst>
                          <a:ext uri="{28A0092B-C50C-407E-A947-70E740481C1C}">
                            <a14:useLocalDpi xmlns:a14="http://schemas.microsoft.com/office/drawing/2010/main" val="0"/>
                          </a:ext>
                        </a:extLst>
                      </a:blip>
                      <a:srcRect/>
                      <a:stretch>
                        <a:fillRect/>
                      </a:stretch>
                    </p:blipFill>
                    <p:spPr bwMode="auto">
                      <a:xfrm>
                        <a:off x="0" y="6783388"/>
                        <a:ext cx="12192000" cy="74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13" descr="E:\MY DOC\北航简介\LOGO\BUAA LOGO.gif"/>
          <p:cNvPicPr>
            <a:picLocks noChangeAspect="1" noChangeArrowheads="1"/>
          </p:cNvPicPr>
          <p:nvPr userDrawn="1"/>
        </p:nvPicPr>
        <p:blipFill>
          <a:blip r:embed="rId5" cstate="screen">
            <a:lum contrast="-40000"/>
            <a:extLst>
              <a:ext uri="{28A0092B-C50C-407E-A947-70E740481C1C}">
                <a14:useLocalDpi xmlns:a14="http://schemas.microsoft.com/office/drawing/2010/main" val="0"/>
              </a:ext>
            </a:extLst>
          </a:blip>
          <a:srcRect/>
          <a:stretch>
            <a:fillRect/>
          </a:stretch>
        </p:blipFill>
        <p:spPr bwMode="auto">
          <a:xfrm>
            <a:off x="10856385" y="133350"/>
            <a:ext cx="1246716" cy="935038"/>
          </a:xfrm>
          <a:prstGeom prst="rect">
            <a:avLst/>
          </a:prstGeom>
          <a:noFill/>
          <a:ln w="9525">
            <a:noFill/>
            <a:miter lim="800000"/>
            <a:headEnd/>
            <a:tailEnd/>
          </a:ln>
        </p:spPr>
      </p:pic>
      <p:sp>
        <p:nvSpPr>
          <p:cNvPr id="2" name="标题 1"/>
          <p:cNvSpPr>
            <a:spLocks noGrp="1"/>
          </p:cNvSpPr>
          <p:nvPr>
            <p:ph type="title"/>
          </p:nvPr>
        </p:nvSpPr>
        <p:spPr/>
        <p:txBody>
          <a:bodyPr/>
          <a:lstStyle>
            <a:lvl1pPr>
              <a:defRPr sz="4400"/>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lvl1pPr marL="342900" indent="-342900">
              <a:lnSpc>
                <a:spcPct val="110000"/>
              </a:lnSpc>
              <a:buFont typeface="Wingdings" panose="05000000000000000000" pitchFamily="2" charset="2"/>
              <a:buChar char="p"/>
              <a:defRPr sz="3200">
                <a:latin typeface="+mn-ea"/>
                <a:ea typeface="+mn-ea"/>
              </a:defRPr>
            </a:lvl1pPr>
            <a:lvl2pPr>
              <a:lnSpc>
                <a:spcPct val="110000"/>
              </a:lnSpc>
              <a:defRPr sz="2800">
                <a:latin typeface="+mn-ea"/>
                <a:ea typeface="+mn-ea"/>
              </a:defRPr>
            </a:lvl2pPr>
            <a:lvl3pPr>
              <a:lnSpc>
                <a:spcPct val="110000"/>
              </a:lnSpc>
              <a:defRPr sz="2400">
                <a:latin typeface="+mn-ea"/>
                <a:ea typeface="+mn-ea"/>
              </a:defRPr>
            </a:lvl3pPr>
            <a:lvl4pPr>
              <a:lnSpc>
                <a:spcPct val="110000"/>
              </a:lnSpc>
              <a:defRPr sz="2000">
                <a:latin typeface="+mn-ea"/>
                <a:ea typeface="+mn-ea"/>
              </a:defRPr>
            </a:lvl4pPr>
            <a:lvl5pPr>
              <a:lnSpc>
                <a:spcPct val="110000"/>
              </a:lnSpc>
              <a:defRPr sz="2000">
                <a:latin typeface="+mn-ea"/>
                <a:ea typeface="+mn-ea"/>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Tree>
    <p:extLst>
      <p:ext uri="{BB962C8B-B14F-4D97-AF65-F5344CB8AC3E}">
        <p14:creationId xmlns:p14="http://schemas.microsoft.com/office/powerpoint/2010/main" val="252809115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4" name="Picture 24" descr="图片1副本"/>
          <p:cNvPicPr>
            <a:picLocks noChangeAspect="1" noChangeArrowheads="1"/>
          </p:cNvPicPr>
          <p:nvPr/>
        </p:nvPicPr>
        <p:blipFill>
          <a:blip r:embed="rId2">
            <a:lum bright="10000" contrast="60000"/>
            <a:extLst>
              <a:ext uri="{28A0092B-C50C-407E-A947-70E740481C1C}">
                <a14:useLocalDpi xmlns:a14="http://schemas.microsoft.com/office/drawing/2010/main" val="0"/>
              </a:ext>
            </a:extLst>
          </a:blip>
          <a:srcRect/>
          <a:stretch>
            <a:fillRect/>
          </a:stretch>
        </p:blipFill>
        <p:spPr bwMode="auto">
          <a:xfrm>
            <a:off x="0" y="1"/>
            <a:ext cx="12192000" cy="1196975"/>
          </a:xfrm>
          <a:prstGeom prst="rect">
            <a:avLst/>
          </a:prstGeom>
          <a:noFill/>
          <a:ln w="38100">
            <a:noFill/>
            <a:miter lim="800000"/>
            <a:headEnd/>
            <a:tailEnd/>
          </a:ln>
        </p:spPr>
      </p:pic>
      <p:graphicFrame>
        <p:nvGraphicFramePr>
          <p:cNvPr id="5" name="Object 2"/>
          <p:cNvGraphicFramePr>
            <a:graphicFrameLocks noChangeAspect="1"/>
          </p:cNvGraphicFramePr>
          <p:nvPr/>
        </p:nvGraphicFramePr>
        <p:xfrm>
          <a:off x="0" y="6783388"/>
          <a:ext cx="12192000" cy="74612"/>
        </p:xfrm>
        <a:graphic>
          <a:graphicData uri="http://schemas.openxmlformats.org/presentationml/2006/ole">
            <mc:AlternateContent xmlns:mc="http://schemas.openxmlformats.org/markup-compatibility/2006">
              <mc:Choice xmlns:v="urn:schemas-microsoft-com:vml" Requires="v">
                <p:oleObj name="Image" r:id="rId3" imgW="11328400" imgH="4572000" progId="">
                  <p:embed/>
                </p:oleObj>
              </mc:Choice>
              <mc:Fallback>
                <p:oleObj name="Image" r:id="rId3" imgW="11328400" imgH="4572000" progId="">
                  <p:embed/>
                  <p:pic>
                    <p:nvPicPr>
                      <p:cNvPr id="5" name="Object 2"/>
                      <p:cNvPicPr>
                        <a:picLocks noChangeAspect="1" noChangeArrowheads="1"/>
                      </p:cNvPicPr>
                      <p:nvPr/>
                    </p:nvPicPr>
                    <p:blipFill>
                      <a:blip r:embed="rId4">
                        <a:lum bright="-6000" contrast="6000"/>
                        <a:extLst>
                          <a:ext uri="{28A0092B-C50C-407E-A947-70E740481C1C}">
                            <a14:useLocalDpi xmlns:a14="http://schemas.microsoft.com/office/drawing/2010/main" val="0"/>
                          </a:ext>
                        </a:extLst>
                      </a:blip>
                      <a:srcRect/>
                      <a:stretch>
                        <a:fillRect/>
                      </a:stretch>
                    </p:blipFill>
                    <p:spPr bwMode="auto">
                      <a:xfrm>
                        <a:off x="0" y="6783388"/>
                        <a:ext cx="12192000" cy="74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13" descr="E:\MY DOC\北航简介\LOGO\BUAA LOGO.gif"/>
          <p:cNvPicPr>
            <a:picLocks noChangeAspect="1" noChangeArrowheads="1"/>
          </p:cNvPicPr>
          <p:nvPr userDrawn="1"/>
        </p:nvPicPr>
        <p:blipFill>
          <a:blip r:embed="rId5" cstate="screen">
            <a:lum contrast="-40000"/>
            <a:extLst>
              <a:ext uri="{28A0092B-C50C-407E-A947-70E740481C1C}">
                <a14:useLocalDpi xmlns:a14="http://schemas.microsoft.com/office/drawing/2010/main" val="0"/>
              </a:ext>
            </a:extLst>
          </a:blip>
          <a:srcRect/>
          <a:stretch>
            <a:fillRect/>
          </a:stretch>
        </p:blipFill>
        <p:spPr bwMode="auto">
          <a:xfrm>
            <a:off x="10856385" y="133350"/>
            <a:ext cx="1246716" cy="935038"/>
          </a:xfrm>
          <a:prstGeom prst="rect">
            <a:avLst/>
          </a:prstGeom>
          <a:noFill/>
          <a:ln w="9525">
            <a:noFill/>
            <a:miter lim="800000"/>
            <a:headEnd/>
            <a:tailEnd/>
          </a:ln>
        </p:spPr>
      </p:pic>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7" name="Rectangle 7"/>
          <p:cNvSpPr>
            <a:spLocks noGrp="1" noChangeArrowheads="1"/>
          </p:cNvSpPr>
          <p:nvPr>
            <p:ph type="sldNum" sz="quarter" idx="10"/>
          </p:nvPr>
        </p:nvSpPr>
        <p:spPr>
          <a:xfrm>
            <a:off x="11664952" y="6456364"/>
            <a:ext cx="527049" cy="401637"/>
          </a:xfrm>
        </p:spPr>
        <p:txBody>
          <a:bodyPr/>
          <a:lstStyle>
            <a:lvl1pPr>
              <a:defRPr/>
            </a:lvl1pPr>
          </a:lstStyle>
          <a:p>
            <a:pPr>
              <a:defRPr/>
            </a:pPr>
            <a:fld id="{98F80E97-1390-428D-9CB7-AFD5FEE76DF2}" type="slidenum">
              <a:rPr lang="zh-CN" altLang="en-US">
                <a:solidFill>
                  <a:srgbClr val="000000"/>
                </a:solidFill>
              </a:rPr>
              <a:t>‹#›</a:t>
            </a:fld>
            <a:endParaRPr lang="en-US" altLang="zh-CN" dirty="0">
              <a:solidFill>
                <a:srgbClr val="000000"/>
              </a:solidFill>
            </a:endParaRPr>
          </a:p>
        </p:txBody>
      </p:sp>
    </p:spTree>
    <p:extLst>
      <p:ext uri="{BB962C8B-B14F-4D97-AF65-F5344CB8AC3E}">
        <p14:creationId xmlns:p14="http://schemas.microsoft.com/office/powerpoint/2010/main" val="351156333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pic>
        <p:nvPicPr>
          <p:cNvPr id="2" name="Picture 24" descr="图片1副本"/>
          <p:cNvPicPr>
            <a:picLocks noChangeAspect="1" noChangeArrowheads="1"/>
          </p:cNvPicPr>
          <p:nvPr/>
        </p:nvPicPr>
        <p:blipFill>
          <a:blip r:embed="rId2">
            <a:lum bright="10000" contrast="60000"/>
            <a:extLst>
              <a:ext uri="{28A0092B-C50C-407E-A947-70E740481C1C}">
                <a14:useLocalDpi xmlns:a14="http://schemas.microsoft.com/office/drawing/2010/main" val="0"/>
              </a:ext>
            </a:extLst>
          </a:blip>
          <a:srcRect/>
          <a:stretch>
            <a:fillRect/>
          </a:stretch>
        </p:blipFill>
        <p:spPr bwMode="auto">
          <a:xfrm>
            <a:off x="0" y="1"/>
            <a:ext cx="12192000" cy="1196975"/>
          </a:xfrm>
          <a:prstGeom prst="rect">
            <a:avLst/>
          </a:prstGeom>
          <a:noFill/>
          <a:ln w="38100">
            <a:noFill/>
            <a:miter lim="800000"/>
            <a:headEnd/>
            <a:tailEnd/>
          </a:ln>
        </p:spPr>
      </p:pic>
      <p:graphicFrame>
        <p:nvGraphicFramePr>
          <p:cNvPr id="3" name="Object 2"/>
          <p:cNvGraphicFramePr>
            <a:graphicFrameLocks noChangeAspect="1"/>
          </p:cNvGraphicFramePr>
          <p:nvPr/>
        </p:nvGraphicFramePr>
        <p:xfrm>
          <a:off x="0" y="6783388"/>
          <a:ext cx="12192000" cy="74612"/>
        </p:xfrm>
        <a:graphic>
          <a:graphicData uri="http://schemas.openxmlformats.org/presentationml/2006/ole">
            <mc:AlternateContent xmlns:mc="http://schemas.openxmlformats.org/markup-compatibility/2006">
              <mc:Choice xmlns:v="urn:schemas-microsoft-com:vml" Requires="v">
                <p:oleObj name="Image" r:id="rId3" imgW="11328400" imgH="4572000" progId="">
                  <p:embed/>
                </p:oleObj>
              </mc:Choice>
              <mc:Fallback>
                <p:oleObj name="Image" r:id="rId3" imgW="11328400" imgH="4572000" progId="">
                  <p:embed/>
                  <p:pic>
                    <p:nvPicPr>
                      <p:cNvPr id="3" name="Object 2"/>
                      <p:cNvPicPr>
                        <a:picLocks noChangeAspect="1" noChangeArrowheads="1"/>
                      </p:cNvPicPr>
                      <p:nvPr/>
                    </p:nvPicPr>
                    <p:blipFill>
                      <a:blip r:embed="rId4">
                        <a:lum bright="-6000" contrast="6000"/>
                        <a:extLst>
                          <a:ext uri="{28A0092B-C50C-407E-A947-70E740481C1C}">
                            <a14:useLocalDpi xmlns:a14="http://schemas.microsoft.com/office/drawing/2010/main" val="0"/>
                          </a:ext>
                        </a:extLst>
                      </a:blip>
                      <a:srcRect/>
                      <a:stretch>
                        <a:fillRect/>
                      </a:stretch>
                    </p:blipFill>
                    <p:spPr bwMode="auto">
                      <a:xfrm>
                        <a:off x="0" y="6783388"/>
                        <a:ext cx="12192000" cy="74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13" descr="E:\MY DOC\北航简介\LOGO\BUAA LOGO.gif"/>
          <p:cNvPicPr>
            <a:picLocks noChangeAspect="1" noChangeArrowheads="1"/>
          </p:cNvPicPr>
          <p:nvPr userDrawn="1"/>
        </p:nvPicPr>
        <p:blipFill>
          <a:blip r:embed="rId5" cstate="screen">
            <a:lum contrast="-40000"/>
            <a:extLst>
              <a:ext uri="{28A0092B-C50C-407E-A947-70E740481C1C}">
                <a14:useLocalDpi xmlns:a14="http://schemas.microsoft.com/office/drawing/2010/main" val="0"/>
              </a:ext>
            </a:extLst>
          </a:blip>
          <a:srcRect/>
          <a:stretch>
            <a:fillRect/>
          </a:stretch>
        </p:blipFill>
        <p:spPr bwMode="auto">
          <a:xfrm>
            <a:off x="10856385" y="133350"/>
            <a:ext cx="1246716" cy="935038"/>
          </a:xfrm>
          <a:prstGeom prst="rect">
            <a:avLst/>
          </a:prstGeom>
          <a:noFill/>
          <a:ln w="9525">
            <a:noFill/>
            <a:miter lim="800000"/>
            <a:headEnd/>
            <a:tailEnd/>
          </a:ln>
        </p:spPr>
      </p:pic>
      <p:graphicFrame>
        <p:nvGraphicFramePr>
          <p:cNvPr id="5" name="Object 3"/>
          <p:cNvGraphicFramePr>
            <a:graphicFrameLocks noChangeAspect="1"/>
          </p:cNvGraphicFramePr>
          <p:nvPr/>
        </p:nvGraphicFramePr>
        <p:xfrm>
          <a:off x="0" y="-27384"/>
          <a:ext cx="12192000" cy="2060575"/>
        </p:xfrm>
        <a:graphic>
          <a:graphicData uri="http://schemas.openxmlformats.org/presentationml/2006/ole">
            <mc:AlternateContent xmlns:mc="http://schemas.openxmlformats.org/markup-compatibility/2006">
              <mc:Choice xmlns:v="urn:schemas-microsoft-com:vml" Requires="v">
                <p:oleObj name="Image" r:id="rId6" imgW="11328400" imgH="4572000" progId="">
                  <p:embed/>
                </p:oleObj>
              </mc:Choice>
              <mc:Fallback>
                <p:oleObj name="Image" r:id="rId6" imgW="11328400" imgH="4572000" progId="">
                  <p:embed/>
                  <p:pic>
                    <p:nvPicPr>
                      <p:cNvPr id="5" name="Object 3"/>
                      <p:cNvPicPr>
                        <a:picLocks noChangeAspect="1" noChangeArrowheads="1"/>
                      </p:cNvPicPr>
                      <p:nvPr/>
                    </p:nvPicPr>
                    <p:blipFill>
                      <a:blip r:embed="rId4">
                        <a:lum bright="10000" contrast="60000"/>
                        <a:extLst>
                          <a:ext uri="{28A0092B-C50C-407E-A947-70E740481C1C}">
                            <a14:useLocalDpi xmlns:a14="http://schemas.microsoft.com/office/drawing/2010/main" val="0"/>
                          </a:ext>
                        </a:extLst>
                      </a:blip>
                      <a:srcRect/>
                      <a:stretch>
                        <a:fillRect/>
                      </a:stretch>
                    </p:blipFill>
                    <p:spPr bwMode="auto">
                      <a:xfrm>
                        <a:off x="0" y="-27384"/>
                        <a:ext cx="12192000" cy="206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10" descr="buaaname"/>
          <p:cNvPicPr>
            <a:picLocks noChangeAspect="1" noChangeArrowheads="1"/>
          </p:cNvPicPr>
          <p:nvPr userDrawn="1"/>
        </p:nvPicPr>
        <p:blipFill>
          <a:blip r:embed="rId7">
            <a:lum bright="100000" contrast="18000"/>
            <a:extLst>
              <a:ext uri="{28A0092B-C50C-407E-A947-70E740481C1C}">
                <a14:useLocalDpi xmlns:a14="http://schemas.microsoft.com/office/drawing/2010/main" val="0"/>
              </a:ext>
            </a:extLst>
          </a:blip>
          <a:srcRect/>
          <a:stretch>
            <a:fillRect/>
          </a:stretch>
        </p:blipFill>
        <p:spPr bwMode="auto">
          <a:xfrm>
            <a:off x="3251565" y="476672"/>
            <a:ext cx="7164916" cy="1014412"/>
          </a:xfrm>
          <a:prstGeom prst="rect">
            <a:avLst/>
          </a:prstGeom>
          <a:noFill/>
          <a:ln>
            <a:noFill/>
          </a:ln>
          <a:effectLst>
            <a:outerShdw blurRad="63500" dist="38099" dir="2700000" algn="ctr" rotWithShape="0">
              <a:schemeClr val="tx1">
                <a:alpha val="74998"/>
              </a:schemeClr>
            </a:outerShdw>
          </a:effectLst>
        </p:spPr>
      </p:pic>
      <p:pic>
        <p:nvPicPr>
          <p:cNvPr id="7" name="Picture 11" descr="xh"/>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583631" y="478260"/>
            <a:ext cx="1344083" cy="1006475"/>
          </a:xfrm>
          <a:prstGeom prst="rect">
            <a:avLst/>
          </a:prstGeom>
          <a:noFill/>
          <a:ln>
            <a:noFill/>
          </a:ln>
          <a:effectLst>
            <a:outerShdw blurRad="63500" dist="38099" dir="2700000" algn="ctr" rotWithShape="0">
              <a:schemeClr val="tx1">
                <a:alpha val="74998"/>
              </a:schemeClr>
            </a:outerShdw>
          </a:effectLst>
        </p:spPr>
      </p:pic>
      <p:graphicFrame>
        <p:nvGraphicFramePr>
          <p:cNvPr id="8" name="Object 4"/>
          <p:cNvGraphicFramePr>
            <a:graphicFrameLocks noChangeAspect="1"/>
          </p:cNvGraphicFramePr>
          <p:nvPr/>
        </p:nvGraphicFramePr>
        <p:xfrm>
          <a:off x="-2117" y="5589588"/>
          <a:ext cx="12192001" cy="1295400"/>
        </p:xfrm>
        <a:graphic>
          <a:graphicData uri="http://schemas.openxmlformats.org/presentationml/2006/ole">
            <mc:AlternateContent xmlns:mc="http://schemas.openxmlformats.org/markup-compatibility/2006">
              <mc:Choice xmlns:v="urn:schemas-microsoft-com:vml" Requires="v">
                <p:oleObj name="Image" r:id="rId9" imgW="11328400" imgH="4572000" progId="">
                  <p:embed/>
                </p:oleObj>
              </mc:Choice>
              <mc:Fallback>
                <p:oleObj name="Image" r:id="rId9" imgW="11328400" imgH="4572000" progId="">
                  <p:embed/>
                  <p:pic>
                    <p:nvPicPr>
                      <p:cNvPr id="8" name="Object 4"/>
                      <p:cNvPicPr>
                        <a:picLocks noChangeAspect="1" noChangeArrowheads="1"/>
                      </p:cNvPicPr>
                      <p:nvPr/>
                    </p:nvPicPr>
                    <p:blipFill>
                      <a:blip r:embed="rId4">
                        <a:lum bright="10000" contrast="60000"/>
                        <a:extLst>
                          <a:ext uri="{28A0092B-C50C-407E-A947-70E740481C1C}">
                            <a14:useLocalDpi xmlns:a14="http://schemas.microsoft.com/office/drawing/2010/main" val="0"/>
                          </a:ext>
                        </a:extLst>
                      </a:blip>
                      <a:srcRect/>
                      <a:stretch>
                        <a:fillRect/>
                      </a:stretch>
                    </p:blipFill>
                    <p:spPr bwMode="auto">
                      <a:xfrm>
                        <a:off x="-2117" y="5589588"/>
                        <a:ext cx="12192001"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7"/>
          <p:cNvSpPr>
            <a:spLocks noGrp="1" noChangeArrowheads="1"/>
          </p:cNvSpPr>
          <p:nvPr>
            <p:ph type="sldNum" sz="quarter" idx="10"/>
          </p:nvPr>
        </p:nvSpPr>
        <p:spPr>
          <a:xfrm>
            <a:off x="11664952" y="6456364"/>
            <a:ext cx="527049" cy="401637"/>
          </a:xfrm>
        </p:spPr>
        <p:txBody>
          <a:bodyPr/>
          <a:lstStyle>
            <a:lvl1pPr>
              <a:defRPr/>
            </a:lvl1pPr>
          </a:lstStyle>
          <a:p>
            <a:pPr>
              <a:defRPr/>
            </a:pPr>
            <a:fld id="{ABB493F5-76DC-4FED-A09A-349FDC8B8813}" type="slidenum">
              <a:rPr lang="zh-CN" altLang="en-US">
                <a:solidFill>
                  <a:srgbClr val="000000"/>
                </a:solidFill>
              </a:rPr>
              <a:t>‹#›</a:t>
            </a:fld>
            <a:endParaRPr lang="en-US" altLang="zh-CN" dirty="0">
              <a:solidFill>
                <a:srgbClr val="000000"/>
              </a:solidFill>
            </a:endParaRPr>
          </a:p>
        </p:txBody>
      </p:sp>
    </p:spTree>
    <p:extLst>
      <p:ext uri="{BB962C8B-B14F-4D97-AF65-F5344CB8AC3E}">
        <p14:creationId xmlns:p14="http://schemas.microsoft.com/office/powerpoint/2010/main" val="157882475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spTree>
      <p:nvGrpSpPr>
        <p:cNvPr id="1" name=""/>
        <p:cNvGrpSpPr/>
        <p:nvPr/>
      </p:nvGrpSpPr>
      <p:grpSpPr>
        <a:xfrm>
          <a:off x="0" y="0"/>
          <a:ext cx="0" cy="0"/>
          <a:chOff x="0" y="0"/>
          <a:chExt cx="0" cy="0"/>
        </a:xfrm>
      </p:grpSpPr>
      <p:pic>
        <p:nvPicPr>
          <p:cNvPr id="4" name="Picture 24" descr="图片1副本"/>
          <p:cNvPicPr>
            <a:picLocks noChangeAspect="1" noChangeArrowheads="1"/>
          </p:cNvPicPr>
          <p:nvPr/>
        </p:nvPicPr>
        <p:blipFill>
          <a:blip r:embed="rId2">
            <a:lum bright="10000" contrast="60000"/>
            <a:extLst>
              <a:ext uri="{28A0092B-C50C-407E-A947-70E740481C1C}">
                <a14:useLocalDpi xmlns:a14="http://schemas.microsoft.com/office/drawing/2010/main" val="0"/>
              </a:ext>
            </a:extLst>
          </a:blip>
          <a:srcRect/>
          <a:stretch>
            <a:fillRect/>
          </a:stretch>
        </p:blipFill>
        <p:spPr bwMode="auto">
          <a:xfrm>
            <a:off x="0" y="1"/>
            <a:ext cx="12192000" cy="1196975"/>
          </a:xfrm>
          <a:prstGeom prst="rect">
            <a:avLst/>
          </a:prstGeom>
          <a:noFill/>
          <a:ln w="38100">
            <a:noFill/>
            <a:miter lim="800000"/>
            <a:headEnd/>
            <a:tailEnd/>
          </a:ln>
        </p:spPr>
      </p:pic>
      <p:graphicFrame>
        <p:nvGraphicFramePr>
          <p:cNvPr id="5" name="Object 2"/>
          <p:cNvGraphicFramePr>
            <a:graphicFrameLocks noChangeAspect="1"/>
          </p:cNvGraphicFramePr>
          <p:nvPr/>
        </p:nvGraphicFramePr>
        <p:xfrm>
          <a:off x="0" y="6783388"/>
          <a:ext cx="12192000" cy="74612"/>
        </p:xfrm>
        <a:graphic>
          <a:graphicData uri="http://schemas.openxmlformats.org/presentationml/2006/ole">
            <mc:AlternateContent xmlns:mc="http://schemas.openxmlformats.org/markup-compatibility/2006">
              <mc:Choice xmlns:v="urn:schemas-microsoft-com:vml" Requires="v">
                <p:oleObj name="Image" r:id="rId3" imgW="11328400" imgH="4572000" progId="">
                  <p:embed/>
                </p:oleObj>
              </mc:Choice>
              <mc:Fallback>
                <p:oleObj name="Image" r:id="rId3" imgW="11328400" imgH="4572000" progId="">
                  <p:embed/>
                  <p:pic>
                    <p:nvPicPr>
                      <p:cNvPr id="5" name="Object 2"/>
                      <p:cNvPicPr>
                        <a:picLocks noChangeAspect="1" noChangeArrowheads="1"/>
                      </p:cNvPicPr>
                      <p:nvPr/>
                    </p:nvPicPr>
                    <p:blipFill>
                      <a:blip r:embed="rId4">
                        <a:lum bright="-6000" contrast="6000"/>
                        <a:extLst>
                          <a:ext uri="{28A0092B-C50C-407E-A947-70E740481C1C}">
                            <a14:useLocalDpi xmlns:a14="http://schemas.microsoft.com/office/drawing/2010/main" val="0"/>
                          </a:ext>
                        </a:extLst>
                      </a:blip>
                      <a:srcRect/>
                      <a:stretch>
                        <a:fillRect/>
                      </a:stretch>
                    </p:blipFill>
                    <p:spPr bwMode="auto">
                      <a:xfrm>
                        <a:off x="0" y="6783388"/>
                        <a:ext cx="12192000" cy="74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13" descr="E:\MY DOC\北航简介\LOGO\BUAA LOGO.gif"/>
          <p:cNvPicPr>
            <a:picLocks noChangeAspect="1" noChangeArrowheads="1"/>
          </p:cNvPicPr>
          <p:nvPr userDrawn="1"/>
        </p:nvPicPr>
        <p:blipFill>
          <a:blip r:embed="rId5" cstate="screen">
            <a:lum contrast="-40000"/>
            <a:extLst>
              <a:ext uri="{28A0092B-C50C-407E-A947-70E740481C1C}">
                <a14:useLocalDpi xmlns:a14="http://schemas.microsoft.com/office/drawing/2010/main" val="0"/>
              </a:ext>
            </a:extLst>
          </a:blip>
          <a:srcRect/>
          <a:stretch>
            <a:fillRect/>
          </a:stretch>
        </p:blipFill>
        <p:spPr bwMode="auto">
          <a:xfrm>
            <a:off x="10856385" y="133350"/>
            <a:ext cx="1246716" cy="935038"/>
          </a:xfrm>
          <a:prstGeom prst="rect">
            <a:avLst/>
          </a:prstGeom>
          <a:noFill/>
          <a:ln w="9525">
            <a:noFill/>
            <a:miter lim="800000"/>
            <a:headEnd/>
            <a:tailEnd/>
          </a:ln>
        </p:spPr>
      </p:pic>
      <p:sp>
        <p:nvSpPr>
          <p:cNvPr id="2" name="Title 1"/>
          <p:cNvSpPr>
            <a:spLocks noGrp="1"/>
          </p:cNvSpPr>
          <p:nvPr>
            <p:ph type="ctrTitle"/>
          </p:nvPr>
        </p:nvSpPr>
        <p:spPr>
          <a:xfrm>
            <a:off x="545483" y="33298"/>
            <a:ext cx="9390944" cy="1235462"/>
          </a:xfrm>
        </p:spPr>
        <p:txBody>
          <a:bodyPr>
            <a:noAutofit/>
          </a:bodyPr>
          <a:lstStyle>
            <a:lvl1pPr>
              <a:lnSpc>
                <a:spcPct val="90000"/>
              </a:lnSpc>
              <a:defRPr sz="4000" b="1">
                <a:effectLst/>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Subtitle 2"/>
          <p:cNvSpPr>
            <a:spLocks noGrp="1"/>
          </p:cNvSpPr>
          <p:nvPr>
            <p:ph type="subTitle" idx="1"/>
          </p:nvPr>
        </p:nvSpPr>
        <p:spPr>
          <a:xfrm>
            <a:off x="911424" y="1916835"/>
            <a:ext cx="9390944" cy="461665"/>
          </a:xfrm>
        </p:spPr>
        <p:txBody>
          <a:bodyPr>
            <a:noAutofit/>
          </a:bodyPr>
          <a:lstStyle>
            <a:lvl1pPr marL="0" indent="0" algn="l">
              <a:lnSpc>
                <a:spcPct val="90000"/>
              </a:lnSpc>
              <a:spcBef>
                <a:spcPts val="0"/>
              </a:spcBef>
              <a:buNone/>
              <a:defRPr sz="3600" b="1">
                <a:solidFill>
                  <a:schemeClr val="tx1">
                    <a:tint val="75000"/>
                  </a:schemeClr>
                </a:solidFill>
                <a:latin typeface="楷体_GB2312" panose="02010609030101010101" pitchFamily="49" charset="-122"/>
                <a:ea typeface="楷体_GB2312" panose="02010609030101010101"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341977913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36525"/>
            <a:ext cx="10515600" cy="690113"/>
          </a:xfrm>
        </p:spPr>
        <p:txBody>
          <a:bodyPr>
            <a:noAutofit/>
          </a:bodyPr>
          <a:lstStyle>
            <a:lvl1pPr>
              <a:defRPr sz="3600">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544285" y="1168141"/>
            <a:ext cx="10515600" cy="4351338"/>
          </a:xfrm>
        </p:spPr>
        <p:txBody>
          <a:bodyPr/>
          <a:lstStyle>
            <a:lvl1pPr>
              <a:buFont typeface="Wingdings" panose="05000000000000000000" pitchFamily="2" charset="2"/>
              <a:buChar char="l"/>
              <a:defRPr>
                <a:latin typeface="微软雅黑" panose="020B0503020204020204" pitchFamily="34" charset="-122"/>
                <a:ea typeface="微软雅黑" panose="020B0503020204020204" pitchFamily="34" charset="-122"/>
              </a:defRPr>
            </a:lvl1pPr>
            <a:lvl2pPr>
              <a:buFont typeface="Wingdings" panose="05000000000000000000" pitchFamily="2" charset="2"/>
              <a:buChar char="Ø"/>
              <a:defRPr>
                <a:latin typeface="微软雅黑" panose="020B0503020204020204" pitchFamily="34" charset="-122"/>
                <a:ea typeface="微软雅黑" panose="020B0503020204020204" pitchFamily="34" charset="-122"/>
              </a:defRPr>
            </a:lvl2pPr>
            <a:lvl3pPr>
              <a:buFont typeface="Wingdings" panose="05000000000000000000" pitchFamily="2" charset="2"/>
              <a:buChar char="ü"/>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a:xfrm>
            <a:off x="9231085" y="6352721"/>
            <a:ext cx="2743200" cy="365125"/>
          </a:xfrm>
        </p:spPr>
        <p:txBody>
          <a:bodyPr/>
          <a:lstStyle/>
          <a:p>
            <a:pPr>
              <a:defRPr/>
            </a:pPr>
            <a:fld id="{056801AA-A478-44F8-8C46-F9420D3CF34B}" type="slidenum">
              <a:rPr lang="en-US" altLang="zh-CN" smtClean="0"/>
              <a:pPr>
                <a:defRPr/>
              </a:pPr>
              <a:t>‹#›</a:t>
            </a:fld>
            <a:endParaRPr lang="en-US" altLang="zh-CN"/>
          </a:p>
        </p:txBody>
      </p:sp>
      <p:sp>
        <p:nvSpPr>
          <p:cNvPr id="7" name="矩形 6"/>
          <p:cNvSpPr/>
          <p:nvPr/>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8" name="直接连接符 7"/>
          <p:cNvCxnSpPr/>
          <p:nvPr/>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9" name="图片 8" descr="C:\Users\len\Desktop\7-140129231040534.png"/>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extLst>
      <p:ext uri="{BB962C8B-B14F-4D97-AF65-F5344CB8AC3E}">
        <p14:creationId xmlns:p14="http://schemas.microsoft.com/office/powerpoint/2010/main" val="224736038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矩形 6"/>
          <p:cNvSpPr/>
          <p:nvPr/>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8" name="直接连接符 7"/>
          <p:cNvCxnSpPr/>
          <p:nvPr/>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9" name="图片 8" descr="C:\Users\len\Desktop\7-140129231040534.png"/>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extLst>
      <p:ext uri="{BB962C8B-B14F-4D97-AF65-F5344CB8AC3E}">
        <p14:creationId xmlns:p14="http://schemas.microsoft.com/office/powerpoint/2010/main" val="308482550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矩形 7"/>
          <p:cNvSpPr/>
          <p:nvPr/>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9" name="直接连接符 8"/>
          <p:cNvCxnSpPr/>
          <p:nvPr/>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10" name="图片 9" descr="C:\Users\len\Desktop\7-140129231040534.png"/>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extLst>
      <p:ext uri="{BB962C8B-B14F-4D97-AF65-F5344CB8AC3E}">
        <p14:creationId xmlns:p14="http://schemas.microsoft.com/office/powerpoint/2010/main" val="174262086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0" name="矩形 9"/>
          <p:cNvSpPr/>
          <p:nvPr/>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11" name="直接连接符 10"/>
          <p:cNvCxnSpPr/>
          <p:nvPr/>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12" name="图片 11" descr="C:\Users\len\Desktop\7-140129231040534.png"/>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extLst>
      <p:ext uri="{BB962C8B-B14F-4D97-AF65-F5344CB8AC3E}">
        <p14:creationId xmlns:p14="http://schemas.microsoft.com/office/powerpoint/2010/main" val="529868971"/>
      </p:ext>
    </p:extLst>
  </p:cSld>
  <p:clrMapOvr>
    <a:masterClrMapping/>
  </p:clrMapOvr>
  <p:transition>
    <p:fade/>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6" name="矩形 5"/>
          <p:cNvSpPr/>
          <p:nvPr/>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7" name="直接连接符 6"/>
          <p:cNvCxnSpPr/>
          <p:nvPr/>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8" name="图片 7" descr="C:\Users\len\Desktop\7-140129231040534.png"/>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extLst>
      <p:ext uri="{BB962C8B-B14F-4D97-AF65-F5344CB8AC3E}">
        <p14:creationId xmlns:p14="http://schemas.microsoft.com/office/powerpoint/2010/main" val="365243791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矩形 4"/>
          <p:cNvSpPr/>
          <p:nvPr/>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6" name="直接连接符 5"/>
          <p:cNvCxnSpPr/>
          <p:nvPr/>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7" name="图片 6" descr="C:\Users\len\Desktop\7-140129231040534.png"/>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extLst>
      <p:ext uri="{BB962C8B-B14F-4D97-AF65-F5344CB8AC3E}">
        <p14:creationId xmlns:p14="http://schemas.microsoft.com/office/powerpoint/2010/main" val="194382984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矩形 7"/>
          <p:cNvSpPr/>
          <p:nvPr/>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9" name="直接连接符 8"/>
          <p:cNvCxnSpPr/>
          <p:nvPr/>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10" name="图片 9" descr="C:\Users\len\Desktop\7-140129231040534.png"/>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extLst>
      <p:ext uri="{BB962C8B-B14F-4D97-AF65-F5344CB8AC3E}">
        <p14:creationId xmlns:p14="http://schemas.microsoft.com/office/powerpoint/2010/main" val="2832552476"/>
      </p:ext>
    </p:extLst>
  </p:cSld>
  <p:clrMapOvr>
    <a:masterClrMapping/>
  </p:clrMapOvr>
  <p:transition>
    <p:fade/>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矩形 7"/>
          <p:cNvSpPr/>
          <p:nvPr/>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9" name="直接连接符 8"/>
          <p:cNvCxnSpPr/>
          <p:nvPr/>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10" name="图片 9" descr="C:\Users\len\Desktop\7-140129231040534.png"/>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extLst>
      <p:ext uri="{BB962C8B-B14F-4D97-AF65-F5344CB8AC3E}">
        <p14:creationId xmlns:p14="http://schemas.microsoft.com/office/powerpoint/2010/main" val="2570200303"/>
      </p:ext>
    </p:extLst>
  </p:cSld>
  <p:clrMapOvr>
    <a:masterClrMapping/>
  </p:clrMapOvr>
  <p:transition>
    <p:fade/>
  </p:transition>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14.xml"/><Relationship Id="rId7" Type="http://schemas.openxmlformats.org/officeDocument/2006/relationships/image" Target="../media/image5.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image" Target="../media/image7.png"/><Relationship Id="rId4" Type="http://schemas.openxmlformats.org/officeDocument/2006/relationships/slideLayout" Target="../slideLayouts/slideLayout15.xml"/><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62635843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ransition>
    <p:fade/>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5368" name="Picture 24" descr="图片1副本"/>
          <p:cNvPicPr>
            <a:picLocks noChangeAspect="1" noChangeArrowheads="1"/>
          </p:cNvPicPr>
          <p:nvPr/>
        </p:nvPicPr>
        <p:blipFill>
          <a:blip r:embed="rId7">
            <a:lum bright="10000" contrast="60000"/>
            <a:extLst>
              <a:ext uri="{28A0092B-C50C-407E-A947-70E740481C1C}">
                <a14:useLocalDpi xmlns:a14="http://schemas.microsoft.com/office/drawing/2010/main" val="0"/>
              </a:ext>
            </a:extLst>
          </a:blip>
          <a:srcRect/>
          <a:stretch>
            <a:fillRect/>
          </a:stretch>
        </p:blipFill>
        <p:spPr bwMode="auto">
          <a:xfrm>
            <a:off x="0" y="1"/>
            <a:ext cx="12192000" cy="1196975"/>
          </a:xfrm>
          <a:prstGeom prst="rect">
            <a:avLst/>
          </a:prstGeom>
          <a:noFill/>
          <a:ln w="38100">
            <a:noFill/>
            <a:miter lim="800000"/>
            <a:headEnd/>
            <a:tailEnd/>
          </a:ln>
        </p:spPr>
      </p:pic>
      <p:graphicFrame>
        <p:nvGraphicFramePr>
          <p:cNvPr id="15366" name="Object 6"/>
          <p:cNvGraphicFramePr>
            <a:graphicFrameLocks noChangeAspect="1"/>
          </p:cNvGraphicFramePr>
          <p:nvPr/>
        </p:nvGraphicFramePr>
        <p:xfrm>
          <a:off x="0" y="6783388"/>
          <a:ext cx="12192000" cy="74612"/>
        </p:xfrm>
        <a:graphic>
          <a:graphicData uri="http://schemas.openxmlformats.org/presentationml/2006/ole">
            <mc:AlternateContent xmlns:mc="http://schemas.openxmlformats.org/markup-compatibility/2006">
              <mc:Choice xmlns:v="urn:schemas-microsoft-com:vml" Requires="v">
                <p:oleObj name="Image" r:id="rId8" imgW="11328400" imgH="4572000" progId="">
                  <p:embed/>
                </p:oleObj>
              </mc:Choice>
              <mc:Fallback>
                <p:oleObj name="Image" r:id="rId8" imgW="11328400" imgH="4572000" progId="">
                  <p:embed/>
                  <p:pic>
                    <p:nvPicPr>
                      <p:cNvPr id="15366" name="Object 6"/>
                      <p:cNvPicPr>
                        <a:picLocks noChangeAspect="1" noChangeArrowheads="1"/>
                      </p:cNvPicPr>
                      <p:nvPr/>
                    </p:nvPicPr>
                    <p:blipFill>
                      <a:blip r:embed="rId9">
                        <a:lum bright="-6000" contrast="6000"/>
                        <a:extLst>
                          <a:ext uri="{28A0092B-C50C-407E-A947-70E740481C1C}">
                            <a14:useLocalDpi xmlns:a14="http://schemas.microsoft.com/office/drawing/2010/main" val="0"/>
                          </a:ext>
                        </a:extLst>
                      </a:blip>
                      <a:srcRect/>
                      <a:stretch>
                        <a:fillRect/>
                      </a:stretch>
                    </p:blipFill>
                    <p:spPr bwMode="auto">
                      <a:xfrm>
                        <a:off x="0" y="6783388"/>
                        <a:ext cx="12192000" cy="74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9" name="Rectangle 3"/>
          <p:cNvSpPr>
            <a:spLocks noGrp="1" noChangeArrowheads="1"/>
          </p:cNvSpPr>
          <p:nvPr>
            <p:ph type="body" idx="1"/>
          </p:nvPr>
        </p:nvSpPr>
        <p:spPr bwMode="auto">
          <a:xfrm>
            <a:off x="383118" y="1330326"/>
            <a:ext cx="11446933" cy="5256213"/>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Rectangle 22"/>
          <p:cNvSpPr>
            <a:spLocks noGrp="1" noChangeArrowheads="1"/>
          </p:cNvSpPr>
          <p:nvPr>
            <p:ph type="title"/>
          </p:nvPr>
        </p:nvSpPr>
        <p:spPr bwMode="auto">
          <a:xfrm>
            <a:off x="131234" y="44450"/>
            <a:ext cx="11857567" cy="1143000"/>
          </a:xfrm>
          <a:prstGeom prst="rect">
            <a:avLst/>
          </a:prstGeom>
          <a:noFill/>
          <a:ln>
            <a:noFill/>
          </a:ln>
          <a:effectLst>
            <a:outerShdw blurRad="63500" dist="46662" dir="2115817" algn="ctr" rotWithShape="0">
              <a:schemeClr val="tx1">
                <a:alpha val="74998"/>
              </a:schemeClr>
            </a:outerShdw>
          </a:effectLst>
        </p:spPr>
        <p:txBody>
          <a:bodyPr vert="horz" wrap="square" lIns="91440" tIns="45720" rIns="91440" bIns="45720" numCol="1" anchor="ctr" anchorCtr="0" compatLnSpc="1"/>
          <a:lstStyle/>
          <a:p>
            <a:pPr lvl="0"/>
            <a:r>
              <a:rPr lang="zh-CN" altLang="en-US" dirty="0"/>
              <a:t>单击此处编辑母版标题样式</a:t>
            </a:r>
          </a:p>
        </p:txBody>
      </p:sp>
      <p:pic>
        <p:nvPicPr>
          <p:cNvPr id="15371" name="Picture 13" descr="E:\MY DOC\北航简介\LOGO\BUAA LOGO.gif"/>
          <p:cNvPicPr>
            <a:picLocks noChangeAspect="1" noChangeArrowheads="1"/>
          </p:cNvPicPr>
          <p:nvPr/>
        </p:nvPicPr>
        <p:blipFill>
          <a:blip r:embed="rId10" cstate="screen">
            <a:lum contrast="-40000"/>
            <a:extLst>
              <a:ext uri="{28A0092B-C50C-407E-A947-70E740481C1C}">
                <a14:useLocalDpi xmlns:a14="http://schemas.microsoft.com/office/drawing/2010/main" val="0"/>
              </a:ext>
            </a:extLst>
          </a:blip>
          <a:srcRect/>
          <a:stretch>
            <a:fillRect/>
          </a:stretch>
        </p:blipFill>
        <p:spPr bwMode="auto">
          <a:xfrm>
            <a:off x="10856385" y="133350"/>
            <a:ext cx="1246716" cy="935038"/>
          </a:xfrm>
          <a:prstGeom prst="rect">
            <a:avLst/>
          </a:prstGeom>
          <a:noFill/>
          <a:ln w="9525">
            <a:noFill/>
            <a:miter lim="800000"/>
            <a:headEnd/>
            <a:tailEnd/>
          </a:ln>
        </p:spPr>
      </p:pic>
      <p:sp>
        <p:nvSpPr>
          <p:cNvPr id="7" name="Rectangle 7"/>
          <p:cNvSpPr>
            <a:spLocks noGrp="1" noChangeArrowheads="1"/>
          </p:cNvSpPr>
          <p:nvPr>
            <p:ph type="sldNum" sz="quarter" idx="4"/>
          </p:nvPr>
        </p:nvSpPr>
        <p:spPr bwMode="auto">
          <a:xfrm>
            <a:off x="11279717" y="6456364"/>
            <a:ext cx="912283" cy="401637"/>
          </a:xfrm>
          <a:prstGeom prst="rect">
            <a:avLst/>
          </a:prstGeom>
          <a:noFill/>
        </p:spPr>
        <p:txBody>
          <a:bodyPr vert="horz" wrap="square" lIns="91440" tIns="45720" rIns="91440" bIns="45720" numCol="1" anchor="t" anchorCtr="0" compatLnSpc="1"/>
          <a:lstStyle>
            <a:lvl1pPr algn="r" eaLnBrk="0" hangingPunct="0">
              <a:defRPr sz="1400" b="1">
                <a:latin typeface="Arial" panose="020B0604020202020204" pitchFamily="34" charset="0"/>
                <a:ea typeface="黑体" panose="02010609060101010101" pitchFamily="2" charset="-122"/>
              </a:defRPr>
            </a:lvl1pPr>
          </a:lstStyle>
          <a:p>
            <a:pPr fontAlgn="base">
              <a:spcBef>
                <a:spcPct val="0"/>
              </a:spcBef>
              <a:spcAft>
                <a:spcPct val="0"/>
              </a:spcAft>
              <a:defRPr/>
            </a:pPr>
            <a:fld id="{F53BC0E7-4266-4B26-97D6-D2DCCE068E2C}" type="slidenum">
              <a:rPr lang="zh-CN" altLang="en-US">
                <a:solidFill>
                  <a:srgbClr val="000000"/>
                </a:solidFill>
              </a:rPr>
              <a:t>‹#›</a:t>
            </a:fld>
            <a:endParaRPr lang="en-US" altLang="zh-CN" dirty="0">
              <a:solidFill>
                <a:srgbClr val="000000"/>
              </a:solidFill>
            </a:endParaRPr>
          </a:p>
        </p:txBody>
      </p:sp>
    </p:spTree>
    <p:extLst>
      <p:ext uri="{BB962C8B-B14F-4D97-AF65-F5344CB8AC3E}">
        <p14:creationId xmlns:p14="http://schemas.microsoft.com/office/powerpoint/2010/main" val="716076776"/>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Lst>
  <p:transition>
    <p:fade/>
  </p:transition>
  <p:hf hdr="0" ftr="0" dt="0"/>
  <p:txStyles>
    <p:titleStyle>
      <a:lvl1pPr algn="ctr" rtl="0" eaLnBrk="1" fontAlgn="base" hangingPunct="1">
        <a:spcBef>
          <a:spcPct val="0"/>
        </a:spcBef>
        <a:spcAft>
          <a:spcPct val="0"/>
        </a:spcAft>
        <a:defRPr kumimoji="1" sz="4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algn="ctr" rtl="0" eaLnBrk="1" fontAlgn="base" hangingPunct="1">
        <a:spcBef>
          <a:spcPct val="0"/>
        </a:spcBef>
        <a:spcAft>
          <a:spcPct val="0"/>
        </a:spcAft>
        <a:defRPr kumimoji="1" sz="4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2pPr>
      <a:lvl3pPr algn="ctr" rtl="0" eaLnBrk="1" fontAlgn="base" hangingPunct="1">
        <a:spcBef>
          <a:spcPct val="0"/>
        </a:spcBef>
        <a:spcAft>
          <a:spcPct val="0"/>
        </a:spcAft>
        <a:defRPr kumimoji="1" sz="4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3pPr>
      <a:lvl4pPr algn="ctr" rtl="0" eaLnBrk="1" fontAlgn="base" hangingPunct="1">
        <a:spcBef>
          <a:spcPct val="0"/>
        </a:spcBef>
        <a:spcAft>
          <a:spcPct val="0"/>
        </a:spcAft>
        <a:defRPr kumimoji="1" sz="4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4pPr>
      <a:lvl5pPr algn="ctr" rtl="0" eaLnBrk="1" fontAlgn="base" hangingPunct="1">
        <a:spcBef>
          <a:spcPct val="0"/>
        </a:spcBef>
        <a:spcAft>
          <a:spcPct val="0"/>
        </a:spcAft>
        <a:defRPr kumimoji="1" sz="4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5pPr>
      <a:lvl6pPr marL="457200" algn="ctr" rtl="0" eaLnBrk="1" fontAlgn="base" hangingPunct="1">
        <a:spcBef>
          <a:spcPct val="0"/>
        </a:spcBef>
        <a:spcAft>
          <a:spcPct val="0"/>
        </a:spcAft>
        <a:defRPr sz="5200">
          <a:solidFill>
            <a:schemeClr val="bg1"/>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5200">
          <a:solidFill>
            <a:schemeClr val="bg1"/>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5200">
          <a:solidFill>
            <a:schemeClr val="bg1"/>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5200">
          <a:solidFill>
            <a:schemeClr val="bg1"/>
          </a:solidFill>
          <a:latin typeface="Arial" panose="020B0604020202020204" pitchFamily="34" charset="0"/>
          <a:ea typeface="黑体" panose="02010609060101010101" pitchFamily="2" charset="-122"/>
        </a:defRPr>
      </a:lvl9pPr>
    </p:titleStyle>
    <p:bodyStyle>
      <a:lvl1pPr marL="342900" indent="-342900" algn="l" rtl="0" eaLnBrk="1" fontAlgn="base" hangingPunct="1">
        <a:lnSpc>
          <a:spcPct val="110000"/>
        </a:lnSpc>
        <a:spcBef>
          <a:spcPts val="600"/>
        </a:spcBef>
        <a:spcAft>
          <a:spcPct val="0"/>
        </a:spcAft>
        <a:buClr>
          <a:srgbClr val="0000CC"/>
        </a:buClr>
        <a:buSzPct val="75000"/>
        <a:buFont typeface="Wingdings" panose="05000000000000000000" pitchFamily="2" charset="2"/>
        <a:buChar char="p"/>
        <a:defRPr kumimoji="1" sz="3600">
          <a:solidFill>
            <a:schemeClr val="tx1"/>
          </a:solidFill>
          <a:latin typeface="+mn-lt"/>
          <a:ea typeface="+mn-ea"/>
          <a:cs typeface="微软雅黑" panose="020B0503020204020204" pitchFamily="34" charset="-122"/>
        </a:defRPr>
      </a:lvl1pPr>
      <a:lvl2pPr marL="742950" indent="-285750" algn="l" rtl="0" eaLnBrk="1" fontAlgn="base" hangingPunct="1">
        <a:lnSpc>
          <a:spcPct val="110000"/>
        </a:lnSpc>
        <a:spcBef>
          <a:spcPts val="600"/>
        </a:spcBef>
        <a:spcAft>
          <a:spcPct val="0"/>
        </a:spcAft>
        <a:buClr>
          <a:srgbClr val="0000CC"/>
        </a:buClr>
        <a:buSzPct val="60000"/>
        <a:buFont typeface="Wingdings" panose="05000000000000000000" pitchFamily="2" charset="2"/>
        <a:buChar char="Ø"/>
        <a:defRPr kumimoji="1" sz="3200">
          <a:solidFill>
            <a:schemeClr val="tx1"/>
          </a:solidFill>
          <a:latin typeface="+mn-lt"/>
          <a:ea typeface="+mn-ea"/>
          <a:cs typeface="微软雅黑" panose="020B0503020204020204" pitchFamily="34" charset="-122"/>
        </a:defRPr>
      </a:lvl2pPr>
      <a:lvl3pPr marL="1143000" indent="-228600" algn="l" rtl="0" eaLnBrk="1" fontAlgn="base" hangingPunct="1">
        <a:lnSpc>
          <a:spcPct val="110000"/>
        </a:lnSpc>
        <a:spcBef>
          <a:spcPts val="600"/>
        </a:spcBef>
        <a:spcAft>
          <a:spcPct val="0"/>
        </a:spcAft>
        <a:buClr>
          <a:srgbClr val="0000CC"/>
        </a:buClr>
        <a:buChar char="•"/>
        <a:defRPr kumimoji="1" sz="2800">
          <a:solidFill>
            <a:schemeClr val="tx1"/>
          </a:solidFill>
          <a:latin typeface="+mn-lt"/>
          <a:ea typeface="+mn-ea"/>
          <a:cs typeface="微软雅黑" panose="020B0503020204020204" pitchFamily="34" charset="-122"/>
        </a:defRPr>
      </a:lvl3pPr>
      <a:lvl4pPr marL="1600200" indent="-228600" algn="l" rtl="0" eaLnBrk="1" fontAlgn="base" hangingPunct="1">
        <a:lnSpc>
          <a:spcPct val="110000"/>
        </a:lnSpc>
        <a:spcBef>
          <a:spcPts val="600"/>
        </a:spcBef>
        <a:spcAft>
          <a:spcPct val="0"/>
        </a:spcAft>
        <a:buClr>
          <a:srgbClr val="0000FF"/>
        </a:buClr>
        <a:buFont typeface="Arial" panose="020B0604020202020204" pitchFamily="34" charset="0"/>
        <a:buChar char="–"/>
        <a:defRPr kumimoji="1" sz="2400">
          <a:solidFill>
            <a:schemeClr val="tx1"/>
          </a:solidFill>
          <a:latin typeface="+mn-lt"/>
          <a:ea typeface="+mn-ea"/>
          <a:cs typeface="微软雅黑" panose="020B0503020204020204" pitchFamily="34" charset="-122"/>
        </a:defRPr>
      </a:lvl4pPr>
      <a:lvl5pPr marL="2057400" indent="-228600" algn="l" rtl="0" eaLnBrk="1" fontAlgn="base" hangingPunct="1">
        <a:lnSpc>
          <a:spcPct val="110000"/>
        </a:lnSpc>
        <a:spcBef>
          <a:spcPts val="600"/>
        </a:spcBef>
        <a:spcAft>
          <a:spcPct val="0"/>
        </a:spcAft>
        <a:buClr>
          <a:srgbClr val="0000FF"/>
        </a:buClr>
        <a:buFont typeface="Arial" panose="020B0604020202020204" pitchFamily="34" charset="0"/>
        <a:buChar char="»"/>
        <a:defRPr kumimoji="1" sz="2000">
          <a:solidFill>
            <a:schemeClr val="tx1"/>
          </a:solidFill>
          <a:latin typeface="+mn-lt"/>
          <a:ea typeface="+mn-ea"/>
          <a:cs typeface="微软雅黑" panose="020B0503020204020204" pitchFamily="34" charset="-122"/>
        </a:defRPr>
      </a:lvl5pPr>
      <a:lvl6pPr marL="2514600" indent="-228600" algn="l" rtl="0" eaLnBrk="1" fontAlgn="base" hangingPunct="1">
        <a:lnSpc>
          <a:spcPct val="90000"/>
        </a:lnSpc>
        <a:spcBef>
          <a:spcPct val="20000"/>
        </a:spcBef>
        <a:spcAft>
          <a:spcPct val="0"/>
        </a:spcAft>
        <a:buClr>
          <a:srgbClr val="042672"/>
        </a:buClr>
        <a:buChar char="»"/>
        <a:defRPr sz="2400">
          <a:solidFill>
            <a:schemeClr val="tx1"/>
          </a:solidFill>
          <a:latin typeface="+mn-lt"/>
          <a:ea typeface="+mn-ea"/>
        </a:defRPr>
      </a:lvl6pPr>
      <a:lvl7pPr marL="2971800" indent="-228600" algn="l" rtl="0" eaLnBrk="1" fontAlgn="base" hangingPunct="1">
        <a:lnSpc>
          <a:spcPct val="90000"/>
        </a:lnSpc>
        <a:spcBef>
          <a:spcPct val="20000"/>
        </a:spcBef>
        <a:spcAft>
          <a:spcPct val="0"/>
        </a:spcAft>
        <a:buClr>
          <a:srgbClr val="042672"/>
        </a:buClr>
        <a:buChar char="»"/>
        <a:defRPr sz="2400">
          <a:solidFill>
            <a:schemeClr val="tx1"/>
          </a:solidFill>
          <a:latin typeface="+mn-lt"/>
          <a:ea typeface="+mn-ea"/>
        </a:defRPr>
      </a:lvl7pPr>
      <a:lvl8pPr marL="3429000" indent="-228600" algn="l" rtl="0" eaLnBrk="1" fontAlgn="base" hangingPunct="1">
        <a:lnSpc>
          <a:spcPct val="90000"/>
        </a:lnSpc>
        <a:spcBef>
          <a:spcPct val="20000"/>
        </a:spcBef>
        <a:spcAft>
          <a:spcPct val="0"/>
        </a:spcAft>
        <a:buClr>
          <a:srgbClr val="042672"/>
        </a:buClr>
        <a:buChar char="»"/>
        <a:defRPr sz="2400">
          <a:solidFill>
            <a:schemeClr val="tx1"/>
          </a:solidFill>
          <a:latin typeface="+mn-lt"/>
          <a:ea typeface="+mn-ea"/>
        </a:defRPr>
      </a:lvl8pPr>
      <a:lvl9pPr marL="3886200" indent="-228600" algn="l" rtl="0" eaLnBrk="1" fontAlgn="base" hangingPunct="1">
        <a:lnSpc>
          <a:spcPct val="90000"/>
        </a:lnSpc>
        <a:spcBef>
          <a:spcPct val="20000"/>
        </a:spcBef>
        <a:spcAft>
          <a:spcPct val="0"/>
        </a:spcAft>
        <a:buClr>
          <a:srgbClr val="042672"/>
        </a:buClr>
        <a:buChar char="»"/>
        <a:defRPr sz="2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16.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C4D389-B489-419F-BA0D-5B06D8621C43}"/>
              </a:ext>
            </a:extLst>
          </p:cNvPr>
          <p:cNvSpPr>
            <a:spLocks noGrp="1"/>
          </p:cNvSpPr>
          <p:nvPr>
            <p:ph type="ctrTitle"/>
          </p:nvPr>
        </p:nvSpPr>
        <p:spPr/>
        <p:txBody>
          <a:bodyPr>
            <a:normAutofit/>
          </a:bodyPr>
          <a:lstStyle/>
          <a:p>
            <a:r>
              <a:rPr lang="zh-CN" altLang="en-US" b="1" dirty="0">
                <a:ea typeface="宋体" pitchFamily="2" charset="-122"/>
              </a:rPr>
              <a:t>数据结构与程序设计</a:t>
            </a:r>
            <a:br>
              <a:rPr lang="en-US" altLang="zh-CN" dirty="0">
                <a:ea typeface="宋体" pitchFamily="2" charset="-122"/>
              </a:rPr>
            </a:br>
            <a:r>
              <a:rPr lang="en-US" altLang="zh-CN" sz="4000" dirty="0">
                <a:ea typeface="宋体" pitchFamily="2" charset="-122"/>
              </a:rPr>
              <a:t>(</a:t>
            </a:r>
            <a:r>
              <a:rPr lang="en-US" altLang="zh-CN" sz="4000" dirty="0">
                <a:solidFill>
                  <a:srgbClr val="7030A0"/>
                </a:solidFill>
                <a:ea typeface="宋体" pitchFamily="2" charset="-122"/>
              </a:rPr>
              <a:t>D</a:t>
            </a:r>
            <a:r>
              <a:rPr lang="en-US" altLang="zh-CN" sz="4000" dirty="0">
                <a:ea typeface="宋体" pitchFamily="2" charset="-122"/>
              </a:rPr>
              <a:t>ata </a:t>
            </a:r>
            <a:r>
              <a:rPr lang="en-US" altLang="zh-CN" sz="4000" dirty="0">
                <a:solidFill>
                  <a:srgbClr val="7030A0"/>
                </a:solidFill>
                <a:ea typeface="宋体" pitchFamily="2" charset="-122"/>
              </a:rPr>
              <a:t>S</a:t>
            </a:r>
            <a:r>
              <a:rPr lang="en-US" altLang="zh-CN" sz="4000" dirty="0">
                <a:ea typeface="宋体" pitchFamily="2" charset="-122"/>
              </a:rPr>
              <a:t>tructure and </a:t>
            </a:r>
            <a:r>
              <a:rPr lang="en-US" altLang="zh-CN" sz="4000" dirty="0">
                <a:solidFill>
                  <a:srgbClr val="7030A0"/>
                </a:solidFill>
                <a:ea typeface="宋体" pitchFamily="2" charset="-122"/>
              </a:rPr>
              <a:t>P</a:t>
            </a:r>
            <a:r>
              <a:rPr lang="en-US" altLang="zh-CN" sz="4000" dirty="0">
                <a:ea typeface="宋体" pitchFamily="2" charset="-122"/>
              </a:rPr>
              <a:t>rogramming)</a:t>
            </a:r>
            <a:endParaRPr lang="zh-CN" altLang="en-US" dirty="0"/>
          </a:p>
        </p:txBody>
      </p:sp>
      <p:sp>
        <p:nvSpPr>
          <p:cNvPr id="3" name="副标题 2">
            <a:extLst>
              <a:ext uri="{FF2B5EF4-FFF2-40B4-BE49-F238E27FC236}">
                <a16:creationId xmlns:a16="http://schemas.microsoft.com/office/drawing/2014/main" id="{80ABD463-757F-4363-B87D-3DC40E24C096}"/>
              </a:ext>
            </a:extLst>
          </p:cNvPr>
          <p:cNvSpPr>
            <a:spLocks noGrp="1"/>
          </p:cNvSpPr>
          <p:nvPr>
            <p:ph type="subTitle" idx="1"/>
          </p:nvPr>
        </p:nvSpPr>
        <p:spPr>
          <a:xfrm>
            <a:off x="1495941" y="4054045"/>
            <a:ext cx="9144000" cy="1699170"/>
          </a:xfrm>
        </p:spPr>
        <p:txBody>
          <a:bodyPr anchor="ctr" anchorCtr="1">
            <a:normAutofit lnSpcReduction="10000"/>
          </a:bodyPr>
          <a:lstStyle/>
          <a:p>
            <a:pPr marL="0" indent="0" algn="ctr">
              <a:buNone/>
            </a:pPr>
            <a:r>
              <a:rPr lang="zh-CN" altLang="en-US" sz="4000" dirty="0">
                <a:latin typeface="隶书" panose="02010509060101010101" pitchFamily="49" charset="-122"/>
                <a:ea typeface="隶书" panose="02010509060101010101" pitchFamily="49" charset="-122"/>
              </a:rPr>
              <a:t>数据结构</a:t>
            </a:r>
            <a:endParaRPr lang="en-US" altLang="zh-CN" sz="4000" dirty="0">
              <a:latin typeface="隶书" panose="02010509060101010101" pitchFamily="49" charset="-122"/>
              <a:ea typeface="隶书" panose="02010509060101010101" pitchFamily="49" charset="-122"/>
            </a:endParaRPr>
          </a:p>
          <a:p>
            <a:pPr marL="0" indent="0" algn="ctr">
              <a:buNone/>
            </a:pPr>
            <a:r>
              <a:rPr lang="zh-CN" altLang="en-US" sz="3200" dirty="0">
                <a:latin typeface="楷体" panose="02010609060101010101" pitchFamily="49" charset="-122"/>
                <a:ea typeface="楷体" panose="02010609060101010101" pitchFamily="49" charset="-122"/>
              </a:rPr>
              <a:t>查找</a:t>
            </a:r>
            <a:endParaRPr lang="en-US" altLang="zh-CN" sz="3200" dirty="0">
              <a:latin typeface="楷体" panose="02010609060101010101" pitchFamily="49" charset="-122"/>
              <a:ea typeface="楷体" panose="02010609060101010101" pitchFamily="49" charset="-122"/>
            </a:endParaRPr>
          </a:p>
          <a:p>
            <a:pPr marL="0" indent="0" algn="ctr">
              <a:buNone/>
            </a:pPr>
            <a:r>
              <a:rPr lang="en-US" altLang="zh-CN" sz="2800" kern="0" dirty="0">
                <a:solidFill>
                  <a:schemeClr val="bg1">
                    <a:lumMod val="50000"/>
                  </a:schemeClr>
                </a:solidFill>
                <a:ea typeface="宋体" pitchFamily="2" charset="-122"/>
              </a:rPr>
              <a:t>(</a:t>
            </a:r>
            <a:r>
              <a:rPr lang="en-US" altLang="zh-CN" b="0" kern="0" dirty="0">
                <a:solidFill>
                  <a:schemeClr val="bg1">
                    <a:lumMod val="50000"/>
                  </a:schemeClr>
                </a:solidFill>
                <a:ea typeface="宋体" pitchFamily="2" charset="-122"/>
              </a:rPr>
              <a:t>Searching</a:t>
            </a:r>
            <a:r>
              <a:rPr lang="en-US" altLang="zh-CN" sz="2000" b="0" kern="0" dirty="0">
                <a:solidFill>
                  <a:schemeClr val="bg1">
                    <a:lumMod val="50000"/>
                  </a:schemeClr>
                </a:solidFill>
                <a:ea typeface="宋体" pitchFamily="2" charset="-122"/>
              </a:rPr>
              <a:t> </a:t>
            </a:r>
            <a:r>
              <a:rPr lang="en-US" altLang="zh-CN" sz="2800" kern="0" dirty="0">
                <a:solidFill>
                  <a:schemeClr val="bg1">
                    <a:lumMod val="50000"/>
                  </a:schemeClr>
                </a:solidFill>
                <a:ea typeface="宋体" pitchFamily="2" charset="-122"/>
              </a:rPr>
              <a:t>)</a:t>
            </a:r>
            <a:endParaRPr lang="en-US" altLang="zh-CN" sz="3600" b="0" dirty="0">
              <a:latin typeface="楷体" panose="02010609060101010101" pitchFamily="49" charset="-122"/>
              <a:ea typeface="楷体" panose="02010609060101010101" pitchFamily="49" charset="-122"/>
            </a:endParaRPr>
          </a:p>
        </p:txBody>
      </p:sp>
      <p:sp>
        <p:nvSpPr>
          <p:cNvPr id="5" name="矩形 4">
            <a:extLst>
              <a:ext uri="{FF2B5EF4-FFF2-40B4-BE49-F238E27FC236}">
                <a16:creationId xmlns:a16="http://schemas.microsoft.com/office/drawing/2014/main" id="{7D2A5747-75CD-42EB-B3B6-295D1C2EE3FC}"/>
              </a:ext>
            </a:extLst>
          </p:cNvPr>
          <p:cNvSpPr/>
          <p:nvPr/>
        </p:nvSpPr>
        <p:spPr>
          <a:xfrm>
            <a:off x="4439816" y="5949280"/>
            <a:ext cx="3433953" cy="461665"/>
          </a:xfrm>
          <a:prstGeom prst="rect">
            <a:avLst/>
          </a:prstGeom>
        </p:spPr>
        <p:txBody>
          <a:bodyPr wrap="none">
            <a:spAutoFit/>
          </a:bodyPr>
          <a:lstStyle/>
          <a:p>
            <a:pPr algn="ctr"/>
            <a:r>
              <a:rPr lang="zh-CN" altLang="en-US" sz="2400" dirty="0">
                <a:latin typeface="楷体" pitchFamily="49" charset="-122"/>
                <a:ea typeface="楷体" pitchFamily="49" charset="-122"/>
              </a:rPr>
              <a:t>北航计算机学院 晏海华</a:t>
            </a:r>
          </a:p>
        </p:txBody>
      </p:sp>
    </p:spTree>
    <p:extLst>
      <p:ext uri="{BB962C8B-B14F-4D97-AF65-F5344CB8AC3E}">
        <p14:creationId xmlns:p14="http://schemas.microsoft.com/office/powerpoint/2010/main" val="346386043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1271464" y="1082412"/>
            <a:ext cx="8092480" cy="2032144"/>
            <a:chOff x="762000" y="1079500"/>
            <a:chExt cx="8092480" cy="2032144"/>
          </a:xfrm>
        </p:grpSpPr>
        <p:grpSp>
          <p:nvGrpSpPr>
            <p:cNvPr id="2" name="Group 40"/>
            <p:cNvGrpSpPr>
              <a:grpSpLocks/>
            </p:cNvGrpSpPr>
            <p:nvPr/>
          </p:nvGrpSpPr>
          <p:grpSpPr bwMode="auto">
            <a:xfrm>
              <a:off x="762000" y="1079500"/>
              <a:ext cx="3377952" cy="555625"/>
              <a:chOff x="480" y="680"/>
              <a:chExt cx="1266" cy="350"/>
            </a:xfrm>
          </p:grpSpPr>
          <p:sp>
            <p:nvSpPr>
              <p:cNvPr id="11291" name="Oval 4"/>
              <p:cNvSpPr>
                <a:spLocks noChangeArrowheads="1"/>
              </p:cNvSpPr>
              <p:nvPr/>
            </p:nvSpPr>
            <p:spPr bwMode="auto">
              <a:xfrm>
                <a:off x="480" y="694"/>
                <a:ext cx="960" cy="336"/>
              </a:xfrm>
              <a:prstGeom prst="ellipse">
                <a:avLst/>
              </a:prstGeom>
              <a:solidFill>
                <a:srgbClr val="75E5FF"/>
              </a:solidFill>
              <a:ln w="12700" cap="sq">
                <a:noFill/>
                <a:round/>
                <a:headEnd type="none" w="sm" len="sm"/>
                <a:tailEnd type="none" w="sm" len="sm"/>
              </a:ln>
            </p:spPr>
            <p:txBody>
              <a:bodyPr wrap="none" anchor="ctr"/>
              <a:lstStyle/>
              <a:p>
                <a:endParaRPr lang="zh-CN" altLang="en-US"/>
              </a:p>
            </p:txBody>
          </p:sp>
          <p:sp>
            <p:nvSpPr>
              <p:cNvPr id="11292" name="Text Box 5"/>
              <p:cNvSpPr txBox="1">
                <a:spLocks noChangeArrowheads="1"/>
              </p:cNvSpPr>
              <p:nvPr/>
            </p:nvSpPr>
            <p:spPr bwMode="auto">
              <a:xfrm>
                <a:off x="652" y="680"/>
                <a:ext cx="1094" cy="320"/>
              </a:xfrm>
              <a:prstGeom prst="rect">
                <a:avLst/>
              </a:prstGeom>
              <a:noFill/>
              <a:ln w="12700" cap="sq">
                <a:noFill/>
                <a:miter lim="800000"/>
                <a:headEnd type="none" w="sm" len="sm"/>
                <a:tailEnd type="none" w="sm" len="sm"/>
              </a:ln>
              <a:effectLst>
                <a:outerShdw dist="12700" algn="ctr" rotWithShape="0">
                  <a:schemeClr val="bg1"/>
                </a:outerShdw>
              </a:effectLst>
            </p:spPr>
            <p:txBody>
              <a:bodyPr wrap="square">
                <a:spAutoFit/>
              </a:bodyPr>
              <a:lstStyle/>
              <a:p>
                <a:r>
                  <a:rPr lang="zh-CN" altLang="en-US" sz="2700" dirty="0">
                    <a:solidFill>
                      <a:srgbClr val="FF0000"/>
                    </a:solidFill>
                    <a:ea typeface="幼圆" pitchFamily="49" charset="-122"/>
                  </a:rPr>
                  <a:t>静态查找表</a:t>
                </a:r>
              </a:p>
            </p:txBody>
          </p:sp>
        </p:grpSp>
        <p:sp>
          <p:nvSpPr>
            <p:cNvPr id="236553" name="Rectangle 9"/>
            <p:cNvSpPr>
              <a:spLocks noChangeArrowheads="1"/>
            </p:cNvSpPr>
            <p:nvPr/>
          </p:nvSpPr>
          <p:spPr bwMode="auto">
            <a:xfrm>
              <a:off x="1691680" y="1772816"/>
              <a:ext cx="7162800" cy="1338828"/>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spcBef>
                  <a:spcPct val="5000"/>
                </a:spcBef>
                <a:buClr>
                  <a:schemeClr val="tx2"/>
                </a:buClr>
              </a:pPr>
              <a:r>
                <a:rPr lang="zh-CN" altLang="en-US" sz="2700" dirty="0">
                  <a:solidFill>
                    <a:srgbClr val="FF3300"/>
                  </a:solidFill>
                  <a:latin typeface="幼圆" pitchFamily="49" charset="-122"/>
                  <a:ea typeface="幼圆" pitchFamily="49" charset="-122"/>
                </a:rPr>
                <a:t>如果只在查找表中确定某个特定记录是否存在或检索某个特定记录的属性，此类查找表为</a:t>
              </a:r>
              <a:r>
                <a:rPr lang="zh-CN" altLang="en-US" sz="2700" b="1" dirty="0">
                  <a:solidFill>
                    <a:srgbClr val="FF3300"/>
                  </a:solidFill>
                  <a:latin typeface="幼圆" pitchFamily="49" charset="-122"/>
                  <a:ea typeface="幼圆" pitchFamily="49" charset="-122"/>
                </a:rPr>
                <a:t>静态查找表</a:t>
              </a:r>
              <a:r>
                <a:rPr lang="en-US" altLang="zh-CN" sz="2700" dirty="0">
                  <a:solidFill>
                    <a:srgbClr val="FF3300"/>
                  </a:solidFill>
                  <a:latin typeface="幼圆" pitchFamily="49" charset="-122"/>
                  <a:ea typeface="幼圆" pitchFamily="49" charset="-122"/>
                </a:rPr>
                <a:t>(Static Search Table)</a:t>
              </a:r>
              <a:endParaRPr lang="zh-CN" altLang="en-US" sz="2700" dirty="0">
                <a:solidFill>
                  <a:srgbClr val="FF3300"/>
                </a:solidFill>
                <a:latin typeface="幼圆" pitchFamily="49" charset="-122"/>
                <a:ea typeface="幼圆" pitchFamily="49" charset="-122"/>
              </a:endParaRPr>
            </a:p>
          </p:txBody>
        </p:sp>
      </p:grpSp>
      <p:grpSp>
        <p:nvGrpSpPr>
          <p:cNvPr id="4" name="Group 39"/>
          <p:cNvGrpSpPr>
            <a:grpSpLocks/>
          </p:cNvGrpSpPr>
          <p:nvPr/>
        </p:nvGrpSpPr>
        <p:grpSpPr bwMode="auto">
          <a:xfrm>
            <a:off x="1066922" y="125799"/>
            <a:ext cx="6275040" cy="620713"/>
            <a:chOff x="288" y="144"/>
            <a:chExt cx="2647" cy="391"/>
          </a:xfrm>
        </p:grpSpPr>
        <p:sp>
          <p:nvSpPr>
            <p:cNvPr id="11283" name="Rectangle 28"/>
            <p:cNvSpPr>
              <a:spLocks noChangeArrowheads="1"/>
            </p:cNvSpPr>
            <p:nvPr/>
          </p:nvSpPr>
          <p:spPr bwMode="auto">
            <a:xfrm>
              <a:off x="288" y="151"/>
              <a:ext cx="2544" cy="384"/>
            </a:xfrm>
            <a:prstGeom prst="rect">
              <a:avLst/>
            </a:prstGeom>
            <a:gradFill rotWithShape="0">
              <a:gsLst>
                <a:gs pos="0">
                  <a:srgbClr val="FF3300"/>
                </a:gs>
                <a:gs pos="50000">
                  <a:srgbClr val="761800"/>
                </a:gs>
                <a:gs pos="100000">
                  <a:srgbClr val="FF3300"/>
                </a:gs>
              </a:gsLst>
              <a:lin ang="5400000" scaled="1"/>
            </a:gradFill>
            <a:ln w="12700" cap="sq">
              <a:noFill/>
              <a:miter lim="800000"/>
              <a:headEnd type="none" w="sm" len="sm"/>
              <a:tailEnd type="none" w="sm" len="sm"/>
            </a:ln>
            <a:effectLst>
              <a:outerShdw dist="89803" dir="2700000" algn="ctr" rotWithShape="0">
                <a:srgbClr val="B2B2B2"/>
              </a:outerShdw>
            </a:effectLst>
          </p:spPr>
          <p:txBody>
            <a:bodyPr wrap="none" anchor="ctr"/>
            <a:lstStyle/>
            <a:p>
              <a:endParaRPr lang="zh-CN" altLang="en-US"/>
            </a:p>
          </p:txBody>
        </p:sp>
        <p:sp>
          <p:nvSpPr>
            <p:cNvPr id="11284" name="Text Box 29"/>
            <p:cNvSpPr txBox="1">
              <a:spLocks noChangeArrowheads="1"/>
            </p:cNvSpPr>
            <p:nvPr/>
          </p:nvSpPr>
          <p:spPr bwMode="auto">
            <a:xfrm>
              <a:off x="391" y="144"/>
              <a:ext cx="2544" cy="36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3200" dirty="0">
                  <a:solidFill>
                    <a:srgbClr val="FFFF00"/>
                  </a:solidFill>
                  <a:latin typeface="黑体" pitchFamily="49" charset="-122"/>
                  <a:ea typeface="黑体" pitchFamily="49" charset="-122"/>
                </a:rPr>
                <a:t>五</a:t>
              </a:r>
              <a:r>
                <a:rPr lang="en-US" altLang="zh-CN" sz="3200" dirty="0">
                  <a:solidFill>
                    <a:srgbClr val="FFFF00"/>
                  </a:solidFill>
                  <a:latin typeface="黑体" pitchFamily="49" charset="-122"/>
                  <a:ea typeface="黑体" pitchFamily="49" charset="-122"/>
                </a:rPr>
                <a:t>.</a:t>
              </a:r>
              <a:r>
                <a:rPr lang="zh-CN" altLang="en-US" sz="3200" dirty="0">
                  <a:solidFill>
                    <a:srgbClr val="FFFF00"/>
                  </a:solidFill>
                  <a:latin typeface="黑体" pitchFamily="49" charset="-122"/>
                  <a:ea typeface="黑体" pitchFamily="49" charset="-122"/>
                </a:rPr>
                <a:t>静态查找表与动态查找表</a:t>
              </a:r>
              <a:endParaRPr lang="zh-CN" altLang="en-US" dirty="0">
                <a:solidFill>
                  <a:srgbClr val="FFFF00"/>
                </a:solidFill>
                <a:latin typeface="黑体" pitchFamily="49" charset="-122"/>
                <a:ea typeface="黑体" pitchFamily="49" charset="-122"/>
              </a:endParaRPr>
            </a:p>
          </p:txBody>
        </p:sp>
      </p:grpSp>
      <p:grpSp>
        <p:nvGrpSpPr>
          <p:cNvPr id="36" name="组合 35"/>
          <p:cNvGrpSpPr/>
          <p:nvPr/>
        </p:nvGrpSpPr>
        <p:grpSpPr>
          <a:xfrm>
            <a:off x="1265040" y="3431912"/>
            <a:ext cx="8092480" cy="2447642"/>
            <a:chOff x="762000" y="1079500"/>
            <a:chExt cx="8092480" cy="2447642"/>
          </a:xfrm>
        </p:grpSpPr>
        <p:grpSp>
          <p:nvGrpSpPr>
            <p:cNvPr id="37" name="Group 40"/>
            <p:cNvGrpSpPr>
              <a:grpSpLocks/>
            </p:cNvGrpSpPr>
            <p:nvPr/>
          </p:nvGrpSpPr>
          <p:grpSpPr bwMode="auto">
            <a:xfrm>
              <a:off x="762000" y="1079500"/>
              <a:ext cx="3377952" cy="555625"/>
              <a:chOff x="480" y="680"/>
              <a:chExt cx="1266" cy="350"/>
            </a:xfrm>
          </p:grpSpPr>
          <p:sp>
            <p:nvSpPr>
              <p:cNvPr id="39" name="Oval 4"/>
              <p:cNvSpPr>
                <a:spLocks noChangeArrowheads="1"/>
              </p:cNvSpPr>
              <p:nvPr/>
            </p:nvSpPr>
            <p:spPr bwMode="auto">
              <a:xfrm>
                <a:off x="480" y="694"/>
                <a:ext cx="960" cy="336"/>
              </a:xfrm>
              <a:prstGeom prst="ellipse">
                <a:avLst/>
              </a:prstGeom>
              <a:solidFill>
                <a:srgbClr val="75E5FF"/>
              </a:solidFill>
              <a:ln w="12700" cap="sq">
                <a:noFill/>
                <a:round/>
                <a:headEnd type="none" w="sm" len="sm"/>
                <a:tailEnd type="none" w="sm" len="sm"/>
              </a:ln>
            </p:spPr>
            <p:txBody>
              <a:bodyPr wrap="none" anchor="ctr"/>
              <a:lstStyle/>
              <a:p>
                <a:endParaRPr lang="zh-CN" altLang="en-US"/>
              </a:p>
            </p:txBody>
          </p:sp>
          <p:sp>
            <p:nvSpPr>
              <p:cNvPr id="40" name="Text Box 5"/>
              <p:cNvSpPr txBox="1">
                <a:spLocks noChangeArrowheads="1"/>
              </p:cNvSpPr>
              <p:nvPr/>
            </p:nvSpPr>
            <p:spPr bwMode="auto">
              <a:xfrm>
                <a:off x="652" y="680"/>
                <a:ext cx="1094" cy="320"/>
              </a:xfrm>
              <a:prstGeom prst="rect">
                <a:avLst/>
              </a:prstGeom>
              <a:noFill/>
              <a:ln w="12700" cap="sq">
                <a:noFill/>
                <a:miter lim="800000"/>
                <a:headEnd type="none" w="sm" len="sm"/>
                <a:tailEnd type="none" w="sm" len="sm"/>
              </a:ln>
              <a:effectLst>
                <a:outerShdw dist="12700" algn="ctr" rotWithShape="0">
                  <a:schemeClr val="bg1"/>
                </a:outerShdw>
              </a:effectLst>
            </p:spPr>
            <p:txBody>
              <a:bodyPr wrap="square">
                <a:spAutoFit/>
              </a:bodyPr>
              <a:lstStyle/>
              <a:p>
                <a:r>
                  <a:rPr lang="zh-CN" altLang="en-US" sz="2700" dirty="0">
                    <a:solidFill>
                      <a:srgbClr val="FF0000"/>
                    </a:solidFill>
                    <a:ea typeface="幼圆" pitchFamily="49" charset="-122"/>
                  </a:rPr>
                  <a:t>动态查找表</a:t>
                </a:r>
              </a:p>
            </p:txBody>
          </p:sp>
        </p:grpSp>
        <p:sp>
          <p:nvSpPr>
            <p:cNvPr id="38" name="Rectangle 9"/>
            <p:cNvSpPr>
              <a:spLocks noChangeArrowheads="1"/>
            </p:cNvSpPr>
            <p:nvPr/>
          </p:nvSpPr>
          <p:spPr bwMode="auto">
            <a:xfrm>
              <a:off x="1691680" y="1772816"/>
              <a:ext cx="7162800" cy="1754326"/>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spcBef>
                  <a:spcPct val="5000"/>
                </a:spcBef>
                <a:buClr>
                  <a:schemeClr val="tx2"/>
                </a:buClr>
              </a:pPr>
              <a:r>
                <a:rPr lang="zh-CN" altLang="en-US" sz="2700" dirty="0">
                  <a:solidFill>
                    <a:srgbClr val="FF3300"/>
                  </a:solidFill>
                  <a:latin typeface="幼圆" pitchFamily="49" charset="-122"/>
                  <a:ea typeface="幼圆" pitchFamily="49" charset="-122"/>
                </a:rPr>
                <a:t>如果在查找表中需要插入不存在的数据元素（记录）或需要删除检索到的数据元素（记录），此类查找表为</a:t>
              </a:r>
              <a:r>
                <a:rPr lang="zh-CN" altLang="en-US" sz="2700" b="1" dirty="0">
                  <a:solidFill>
                    <a:srgbClr val="FF3300"/>
                  </a:solidFill>
                  <a:latin typeface="幼圆" pitchFamily="49" charset="-122"/>
                  <a:ea typeface="幼圆" pitchFamily="49" charset="-122"/>
                </a:rPr>
                <a:t>动态查找表</a:t>
              </a:r>
              <a:r>
                <a:rPr lang="en-US" altLang="zh-CN" sz="2700" dirty="0">
                  <a:solidFill>
                    <a:srgbClr val="FF3300"/>
                  </a:solidFill>
                  <a:latin typeface="幼圆" pitchFamily="49" charset="-122"/>
                  <a:ea typeface="幼圆" pitchFamily="49" charset="-122"/>
                </a:rPr>
                <a:t>(Dynamic Search Table)</a:t>
              </a:r>
              <a:endParaRPr lang="zh-CN" altLang="en-US" sz="2700" dirty="0">
                <a:solidFill>
                  <a:srgbClr val="FF3300"/>
                </a:solidFill>
                <a:latin typeface="幼圆" pitchFamily="49" charset="-122"/>
                <a:ea typeface="幼圆" pitchFamily="49" charset="-122"/>
              </a:endParaRPr>
            </a:p>
          </p:txBody>
        </p:sp>
      </p:grpSp>
      <p:grpSp>
        <p:nvGrpSpPr>
          <p:cNvPr id="49" name="Group 348"/>
          <p:cNvGrpSpPr>
            <a:grpSpLocks/>
          </p:cNvGrpSpPr>
          <p:nvPr/>
        </p:nvGrpSpPr>
        <p:grpSpPr bwMode="auto">
          <a:xfrm>
            <a:off x="6204202" y="5229200"/>
            <a:ext cx="4463799" cy="1546409"/>
            <a:chOff x="2205" y="2744"/>
            <a:chExt cx="1491" cy="732"/>
          </a:xfrm>
        </p:grpSpPr>
        <p:sp>
          <p:nvSpPr>
            <p:cNvPr id="50" name="Freeform 145"/>
            <p:cNvSpPr>
              <a:spLocks/>
            </p:cNvSpPr>
            <p:nvPr/>
          </p:nvSpPr>
          <p:spPr bwMode="auto">
            <a:xfrm>
              <a:off x="2205" y="2744"/>
              <a:ext cx="1491" cy="732"/>
            </a:xfrm>
            <a:custGeom>
              <a:avLst/>
              <a:gdLst>
                <a:gd name="T0" fmla="*/ 466 w 1177"/>
                <a:gd name="T1" fmla="*/ 84 h 558"/>
                <a:gd name="T2" fmla="*/ 319 w 1177"/>
                <a:gd name="T3" fmla="*/ 117 h 558"/>
                <a:gd name="T4" fmla="*/ 37 w 1177"/>
                <a:gd name="T5" fmla="*/ 163 h 558"/>
                <a:gd name="T6" fmla="*/ 25 w 1177"/>
                <a:gd name="T7" fmla="*/ 287 h 558"/>
                <a:gd name="T8" fmla="*/ 48 w 1177"/>
                <a:gd name="T9" fmla="*/ 377 h 558"/>
                <a:gd name="T10" fmla="*/ 59 w 1177"/>
                <a:gd name="T11" fmla="*/ 434 h 558"/>
                <a:gd name="T12" fmla="*/ 296 w 1177"/>
                <a:gd name="T13" fmla="*/ 524 h 558"/>
                <a:gd name="T14" fmla="*/ 443 w 1177"/>
                <a:gd name="T15" fmla="*/ 558 h 558"/>
                <a:gd name="T16" fmla="*/ 680 w 1177"/>
                <a:gd name="T17" fmla="*/ 547 h 558"/>
                <a:gd name="T18" fmla="*/ 725 w 1177"/>
                <a:gd name="T19" fmla="*/ 524 h 558"/>
                <a:gd name="T20" fmla="*/ 782 w 1177"/>
                <a:gd name="T21" fmla="*/ 513 h 558"/>
                <a:gd name="T22" fmla="*/ 1064 w 1177"/>
                <a:gd name="T23" fmla="*/ 501 h 558"/>
                <a:gd name="T24" fmla="*/ 1121 w 1177"/>
                <a:gd name="T25" fmla="*/ 422 h 558"/>
                <a:gd name="T26" fmla="*/ 1177 w 1177"/>
                <a:gd name="T27" fmla="*/ 321 h 558"/>
                <a:gd name="T28" fmla="*/ 1030 w 1177"/>
                <a:gd name="T29" fmla="*/ 174 h 558"/>
                <a:gd name="T30" fmla="*/ 884 w 1177"/>
                <a:gd name="T31" fmla="*/ 95 h 558"/>
                <a:gd name="T32" fmla="*/ 613 w 1177"/>
                <a:gd name="T33" fmla="*/ 50 h 558"/>
                <a:gd name="T34" fmla="*/ 466 w 1177"/>
                <a:gd name="T35" fmla="*/ 84 h 5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77" h="558">
                  <a:moveTo>
                    <a:pt x="466" y="84"/>
                  </a:moveTo>
                  <a:cubicBezTo>
                    <a:pt x="416" y="96"/>
                    <a:pt x="371" y="109"/>
                    <a:pt x="319" y="117"/>
                  </a:cubicBezTo>
                  <a:cubicBezTo>
                    <a:pt x="228" y="149"/>
                    <a:pt x="132" y="153"/>
                    <a:pt x="37" y="163"/>
                  </a:cubicBezTo>
                  <a:cubicBezTo>
                    <a:pt x="0" y="218"/>
                    <a:pt x="7" y="191"/>
                    <a:pt x="25" y="287"/>
                  </a:cubicBezTo>
                  <a:cubicBezTo>
                    <a:pt x="31" y="317"/>
                    <a:pt x="40" y="347"/>
                    <a:pt x="48" y="377"/>
                  </a:cubicBezTo>
                  <a:cubicBezTo>
                    <a:pt x="53" y="396"/>
                    <a:pt x="47" y="419"/>
                    <a:pt x="59" y="434"/>
                  </a:cubicBezTo>
                  <a:cubicBezTo>
                    <a:pt x="115" y="506"/>
                    <a:pt x="217" y="512"/>
                    <a:pt x="296" y="524"/>
                  </a:cubicBezTo>
                  <a:cubicBezTo>
                    <a:pt x="346" y="532"/>
                    <a:pt x="393" y="548"/>
                    <a:pt x="443" y="558"/>
                  </a:cubicBezTo>
                  <a:cubicBezTo>
                    <a:pt x="522" y="554"/>
                    <a:pt x="601" y="556"/>
                    <a:pt x="680" y="547"/>
                  </a:cubicBezTo>
                  <a:cubicBezTo>
                    <a:pt x="697" y="545"/>
                    <a:pt x="709" y="529"/>
                    <a:pt x="725" y="524"/>
                  </a:cubicBezTo>
                  <a:cubicBezTo>
                    <a:pt x="743" y="518"/>
                    <a:pt x="763" y="514"/>
                    <a:pt x="782" y="513"/>
                  </a:cubicBezTo>
                  <a:cubicBezTo>
                    <a:pt x="876" y="507"/>
                    <a:pt x="970" y="505"/>
                    <a:pt x="1064" y="501"/>
                  </a:cubicBezTo>
                  <a:cubicBezTo>
                    <a:pt x="1071" y="491"/>
                    <a:pt x="1113" y="438"/>
                    <a:pt x="1121" y="422"/>
                  </a:cubicBezTo>
                  <a:cubicBezTo>
                    <a:pt x="1147" y="370"/>
                    <a:pt x="1121" y="357"/>
                    <a:pt x="1177" y="321"/>
                  </a:cubicBezTo>
                  <a:cubicBezTo>
                    <a:pt x="1157" y="239"/>
                    <a:pt x="1110" y="200"/>
                    <a:pt x="1030" y="174"/>
                  </a:cubicBezTo>
                  <a:cubicBezTo>
                    <a:pt x="977" y="119"/>
                    <a:pt x="953" y="118"/>
                    <a:pt x="884" y="95"/>
                  </a:cubicBezTo>
                  <a:cubicBezTo>
                    <a:pt x="744" y="0"/>
                    <a:pt x="950" y="31"/>
                    <a:pt x="613" y="50"/>
                  </a:cubicBezTo>
                  <a:cubicBezTo>
                    <a:pt x="566" y="81"/>
                    <a:pt x="522" y="84"/>
                    <a:pt x="466" y="84"/>
                  </a:cubicBezTo>
                  <a:close/>
                </a:path>
              </a:pathLst>
            </a:custGeom>
            <a:solidFill>
              <a:srgbClr val="FFE6CD"/>
            </a:solidFill>
            <a:ln w="12700" cap="sq" cmpd="sng">
              <a:noFill/>
              <a:prstDash val="solid"/>
              <a:round/>
              <a:headEnd type="none" w="sm" len="sm"/>
              <a:tailEnd type="none" w="sm" len="sm"/>
            </a:ln>
            <a:effectLst>
              <a:outerShdw dist="99190" dir="3011666" algn="ctr" rotWithShape="0">
                <a:srgbClr val="B2B2B2"/>
              </a:outerShdw>
            </a:effectLst>
          </p:spPr>
          <p:txBody>
            <a:bodyPr/>
            <a:lstStyle/>
            <a:p>
              <a:endParaRPr lang="zh-CN" altLang="en-US"/>
            </a:p>
          </p:txBody>
        </p:sp>
        <p:sp>
          <p:nvSpPr>
            <p:cNvPr id="51" name="Rectangle 147"/>
            <p:cNvSpPr>
              <a:spLocks noChangeArrowheads="1"/>
            </p:cNvSpPr>
            <p:nvPr/>
          </p:nvSpPr>
          <p:spPr bwMode="auto">
            <a:xfrm>
              <a:off x="2313" y="2903"/>
              <a:ext cx="1383" cy="452"/>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square">
              <a:spAutoFit/>
            </a:bodyPr>
            <a:lstStyle/>
            <a:p>
              <a:r>
                <a:rPr lang="zh-CN" altLang="en-US" sz="2800" dirty="0">
                  <a:solidFill>
                    <a:srgbClr val="7030A0"/>
                  </a:solidFill>
                  <a:latin typeface="华文新魏" pitchFamily="2" charset="-122"/>
                  <a:ea typeface="华文新魏" pitchFamily="2" charset="-122"/>
                </a:rPr>
                <a:t>显然查找效率与表的组织方式（结构）和类型有关！</a:t>
              </a:r>
            </a:p>
          </p:txBody>
        </p:sp>
      </p:grpSp>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linds(horizontal)">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blinds(horizontal)">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528"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p:cTn id="17" dur="500" fill="hold"/>
                                        <p:tgtEl>
                                          <p:spTgt spid="49"/>
                                        </p:tgtEl>
                                        <p:attrNameLst>
                                          <p:attrName>ppt_w</p:attrName>
                                        </p:attrNameLst>
                                      </p:cBhvr>
                                      <p:tavLst>
                                        <p:tav tm="0">
                                          <p:val>
                                            <p:fltVal val="0"/>
                                          </p:val>
                                        </p:tav>
                                        <p:tav tm="100000">
                                          <p:val>
                                            <p:strVal val="#ppt_w"/>
                                          </p:val>
                                        </p:tav>
                                      </p:tavLst>
                                    </p:anim>
                                    <p:anim calcmode="lin" valueType="num">
                                      <p:cBhvr>
                                        <p:cTn id="18" dur="500" fill="hold"/>
                                        <p:tgtEl>
                                          <p:spTgt spid="49"/>
                                        </p:tgtEl>
                                        <p:attrNameLst>
                                          <p:attrName>ppt_h</p:attrName>
                                        </p:attrNameLst>
                                      </p:cBhvr>
                                      <p:tavLst>
                                        <p:tav tm="0">
                                          <p:val>
                                            <p:fltVal val="0"/>
                                          </p:val>
                                        </p:tav>
                                        <p:tav tm="100000">
                                          <p:val>
                                            <p:strVal val="#ppt_h"/>
                                          </p:val>
                                        </p:tav>
                                      </p:tavLst>
                                    </p:anim>
                                    <p:anim calcmode="lin" valueType="num">
                                      <p:cBhvr>
                                        <p:cTn id="19" dur="500" fill="hold"/>
                                        <p:tgtEl>
                                          <p:spTgt spid="49"/>
                                        </p:tgtEl>
                                        <p:attrNameLst>
                                          <p:attrName>ppt_x</p:attrName>
                                        </p:attrNameLst>
                                      </p:cBhvr>
                                      <p:tavLst>
                                        <p:tav tm="0">
                                          <p:val>
                                            <p:fltVal val="0.5"/>
                                          </p:val>
                                        </p:tav>
                                        <p:tav tm="100000">
                                          <p:val>
                                            <p:strVal val="#ppt_x"/>
                                          </p:val>
                                        </p:tav>
                                      </p:tavLst>
                                    </p:anim>
                                    <p:anim calcmode="lin" valueType="num">
                                      <p:cBhvr>
                                        <p:cTn id="20" dur="500" fill="hold"/>
                                        <p:tgtEl>
                                          <p:spTgt spid="49"/>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905000" y="990600"/>
            <a:ext cx="8534400" cy="5105400"/>
            <a:chOff x="480" y="914"/>
            <a:chExt cx="4666" cy="2164"/>
          </a:xfrm>
        </p:grpSpPr>
        <p:sp>
          <p:nvSpPr>
            <p:cNvPr id="53262" name="Freeform 3"/>
            <p:cNvSpPr>
              <a:spLocks/>
            </p:cNvSpPr>
            <p:nvPr/>
          </p:nvSpPr>
          <p:spPr bwMode="auto">
            <a:xfrm>
              <a:off x="529" y="930"/>
              <a:ext cx="1052" cy="595"/>
            </a:xfrm>
            <a:custGeom>
              <a:avLst/>
              <a:gdLst>
                <a:gd name="T0" fmla="*/ 40 w 1052"/>
                <a:gd name="T1" fmla="*/ 16 h 1190"/>
                <a:gd name="T2" fmla="*/ 375 w 1052"/>
                <a:gd name="T3" fmla="*/ 0 h 1190"/>
                <a:gd name="T4" fmla="*/ 659 w 1052"/>
                <a:gd name="T5" fmla="*/ 20 h 1190"/>
                <a:gd name="T6" fmla="*/ 982 w 1052"/>
                <a:gd name="T7" fmla="*/ 10 h 1190"/>
                <a:gd name="T8" fmla="*/ 1052 w 1052"/>
                <a:gd name="T9" fmla="*/ 69 h 1190"/>
                <a:gd name="T10" fmla="*/ 1022 w 1052"/>
                <a:gd name="T11" fmla="*/ 125 h 1190"/>
                <a:gd name="T12" fmla="*/ 850 w 1052"/>
                <a:gd name="T13" fmla="*/ 219 h 1190"/>
                <a:gd name="T14" fmla="*/ 608 w 1052"/>
                <a:gd name="T15" fmla="*/ 206 h 1190"/>
                <a:gd name="T16" fmla="*/ 659 w 1052"/>
                <a:gd name="T17" fmla="*/ 298 h 1190"/>
                <a:gd name="T18" fmla="*/ 638 w 1052"/>
                <a:gd name="T19" fmla="*/ 293 h 1190"/>
                <a:gd name="T20" fmla="*/ 615 w 1052"/>
                <a:gd name="T21" fmla="*/ 286 h 1190"/>
                <a:gd name="T22" fmla="*/ 585 w 1052"/>
                <a:gd name="T23" fmla="*/ 278 h 1190"/>
                <a:gd name="T24" fmla="*/ 551 w 1052"/>
                <a:gd name="T25" fmla="*/ 268 h 1190"/>
                <a:gd name="T26" fmla="*/ 511 w 1052"/>
                <a:gd name="T27" fmla="*/ 257 h 1190"/>
                <a:gd name="T28" fmla="*/ 469 w 1052"/>
                <a:gd name="T29" fmla="*/ 245 h 1190"/>
                <a:gd name="T30" fmla="*/ 426 w 1052"/>
                <a:gd name="T31" fmla="*/ 233 h 1190"/>
                <a:gd name="T32" fmla="*/ 384 w 1052"/>
                <a:gd name="T33" fmla="*/ 220 h 1190"/>
                <a:gd name="T34" fmla="*/ 343 w 1052"/>
                <a:gd name="T35" fmla="*/ 209 h 1190"/>
                <a:gd name="T36" fmla="*/ 305 w 1052"/>
                <a:gd name="T37" fmla="*/ 197 h 1190"/>
                <a:gd name="T38" fmla="*/ 269 w 1052"/>
                <a:gd name="T39" fmla="*/ 186 h 1190"/>
                <a:gd name="T40" fmla="*/ 241 w 1052"/>
                <a:gd name="T41" fmla="*/ 177 h 1190"/>
                <a:gd name="T42" fmla="*/ 220 w 1052"/>
                <a:gd name="T43" fmla="*/ 170 h 1190"/>
                <a:gd name="T44" fmla="*/ 203 w 1052"/>
                <a:gd name="T45" fmla="*/ 161 h 1190"/>
                <a:gd name="T46" fmla="*/ 197 w 1052"/>
                <a:gd name="T47" fmla="*/ 153 h 1190"/>
                <a:gd name="T48" fmla="*/ 176 w 1052"/>
                <a:gd name="T49" fmla="*/ 139 h 1190"/>
                <a:gd name="T50" fmla="*/ 161 w 1052"/>
                <a:gd name="T51" fmla="*/ 131 h 1190"/>
                <a:gd name="T52" fmla="*/ 144 w 1052"/>
                <a:gd name="T53" fmla="*/ 122 h 1190"/>
                <a:gd name="T54" fmla="*/ 125 w 1052"/>
                <a:gd name="T55" fmla="*/ 112 h 1190"/>
                <a:gd name="T56" fmla="*/ 106 w 1052"/>
                <a:gd name="T57" fmla="*/ 102 h 1190"/>
                <a:gd name="T58" fmla="*/ 85 w 1052"/>
                <a:gd name="T59" fmla="*/ 92 h 1190"/>
                <a:gd name="T60" fmla="*/ 66 w 1052"/>
                <a:gd name="T61" fmla="*/ 83 h 1190"/>
                <a:gd name="T62" fmla="*/ 34 w 1052"/>
                <a:gd name="T63" fmla="*/ 67 h 1190"/>
                <a:gd name="T64" fmla="*/ 10 w 1052"/>
                <a:gd name="T65" fmla="*/ 56 h 1190"/>
                <a:gd name="T66" fmla="*/ 0 w 1052"/>
                <a:gd name="T67" fmla="*/ 51 h 1190"/>
                <a:gd name="T68" fmla="*/ 40 w 1052"/>
                <a:gd name="T69" fmla="*/ 16 h 1190"/>
                <a:gd name="T70" fmla="*/ 40 w 1052"/>
                <a:gd name="T71" fmla="*/ 16 h 119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052"/>
                <a:gd name="T109" fmla="*/ 0 h 1190"/>
                <a:gd name="T110" fmla="*/ 1052 w 1052"/>
                <a:gd name="T111" fmla="*/ 1190 h 119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052" h="1190">
                  <a:moveTo>
                    <a:pt x="40" y="61"/>
                  </a:moveTo>
                  <a:lnTo>
                    <a:pt x="375" y="0"/>
                  </a:lnTo>
                  <a:lnTo>
                    <a:pt x="659" y="80"/>
                  </a:lnTo>
                  <a:lnTo>
                    <a:pt x="982" y="40"/>
                  </a:lnTo>
                  <a:lnTo>
                    <a:pt x="1052" y="274"/>
                  </a:lnTo>
                  <a:lnTo>
                    <a:pt x="1022" y="498"/>
                  </a:lnTo>
                  <a:lnTo>
                    <a:pt x="850" y="874"/>
                  </a:lnTo>
                  <a:lnTo>
                    <a:pt x="608" y="823"/>
                  </a:lnTo>
                  <a:lnTo>
                    <a:pt x="659" y="1190"/>
                  </a:lnTo>
                  <a:lnTo>
                    <a:pt x="638" y="1169"/>
                  </a:lnTo>
                  <a:lnTo>
                    <a:pt x="615" y="1143"/>
                  </a:lnTo>
                  <a:lnTo>
                    <a:pt x="585" y="1110"/>
                  </a:lnTo>
                  <a:lnTo>
                    <a:pt x="551" y="1070"/>
                  </a:lnTo>
                  <a:lnTo>
                    <a:pt x="511" y="1027"/>
                  </a:lnTo>
                  <a:lnTo>
                    <a:pt x="469" y="979"/>
                  </a:lnTo>
                  <a:lnTo>
                    <a:pt x="426" y="930"/>
                  </a:lnTo>
                  <a:lnTo>
                    <a:pt x="384" y="880"/>
                  </a:lnTo>
                  <a:lnTo>
                    <a:pt x="343" y="833"/>
                  </a:lnTo>
                  <a:lnTo>
                    <a:pt x="305" y="785"/>
                  </a:lnTo>
                  <a:lnTo>
                    <a:pt x="269" y="743"/>
                  </a:lnTo>
                  <a:lnTo>
                    <a:pt x="241" y="705"/>
                  </a:lnTo>
                  <a:lnTo>
                    <a:pt x="220" y="677"/>
                  </a:lnTo>
                  <a:lnTo>
                    <a:pt x="203" y="641"/>
                  </a:lnTo>
                  <a:lnTo>
                    <a:pt x="197" y="610"/>
                  </a:lnTo>
                  <a:lnTo>
                    <a:pt x="176" y="555"/>
                  </a:lnTo>
                  <a:lnTo>
                    <a:pt x="161" y="521"/>
                  </a:lnTo>
                  <a:lnTo>
                    <a:pt x="144" y="485"/>
                  </a:lnTo>
                  <a:lnTo>
                    <a:pt x="125" y="445"/>
                  </a:lnTo>
                  <a:lnTo>
                    <a:pt x="106" y="407"/>
                  </a:lnTo>
                  <a:lnTo>
                    <a:pt x="85" y="367"/>
                  </a:lnTo>
                  <a:lnTo>
                    <a:pt x="66" y="331"/>
                  </a:lnTo>
                  <a:lnTo>
                    <a:pt x="34" y="266"/>
                  </a:lnTo>
                  <a:lnTo>
                    <a:pt x="10" y="221"/>
                  </a:lnTo>
                  <a:lnTo>
                    <a:pt x="0" y="204"/>
                  </a:lnTo>
                  <a:lnTo>
                    <a:pt x="40" y="61"/>
                  </a:lnTo>
                  <a:close/>
                </a:path>
              </a:pathLst>
            </a:custGeom>
            <a:solidFill>
              <a:srgbClr val="FFFFFF"/>
            </a:solidFill>
            <a:ln w="9525">
              <a:noFill/>
              <a:round/>
              <a:headEnd/>
              <a:tailEnd/>
            </a:ln>
          </p:spPr>
          <p:txBody>
            <a:bodyPr/>
            <a:lstStyle/>
            <a:p>
              <a:endParaRPr lang="zh-CN" altLang="en-US"/>
            </a:p>
          </p:txBody>
        </p:sp>
        <p:sp>
          <p:nvSpPr>
            <p:cNvPr id="53263" name="Freeform 4"/>
            <p:cNvSpPr>
              <a:spLocks/>
            </p:cNvSpPr>
            <p:nvPr/>
          </p:nvSpPr>
          <p:spPr bwMode="auto">
            <a:xfrm>
              <a:off x="480" y="914"/>
              <a:ext cx="4666" cy="2164"/>
            </a:xfrm>
            <a:custGeom>
              <a:avLst/>
              <a:gdLst>
                <a:gd name="T0" fmla="*/ 170 w 4666"/>
                <a:gd name="T1" fmla="*/ 179 h 4328"/>
                <a:gd name="T2" fmla="*/ 79 w 4666"/>
                <a:gd name="T3" fmla="*/ 392 h 4328"/>
                <a:gd name="T4" fmla="*/ 49 w 4666"/>
                <a:gd name="T5" fmla="*/ 558 h 4328"/>
                <a:gd name="T6" fmla="*/ 121 w 4666"/>
                <a:gd name="T7" fmla="*/ 810 h 4328"/>
                <a:gd name="T8" fmla="*/ 121 w 4666"/>
                <a:gd name="T9" fmla="*/ 983 h 4328"/>
                <a:gd name="T10" fmla="*/ 464 w 4666"/>
                <a:gd name="T11" fmla="*/ 1026 h 4328"/>
                <a:gd name="T12" fmla="*/ 1122 w 4666"/>
                <a:gd name="T13" fmla="*/ 1036 h 4328"/>
                <a:gd name="T14" fmla="*/ 2327 w 4666"/>
                <a:gd name="T15" fmla="*/ 1049 h 4328"/>
                <a:gd name="T16" fmla="*/ 2732 w 4666"/>
                <a:gd name="T17" fmla="*/ 1072 h 4328"/>
                <a:gd name="T18" fmla="*/ 3238 w 4666"/>
                <a:gd name="T19" fmla="*/ 1057 h 4328"/>
                <a:gd name="T20" fmla="*/ 4180 w 4666"/>
                <a:gd name="T21" fmla="*/ 1051 h 4328"/>
                <a:gd name="T22" fmla="*/ 4645 w 4666"/>
                <a:gd name="T23" fmla="*/ 1001 h 4328"/>
                <a:gd name="T24" fmla="*/ 4666 w 4666"/>
                <a:gd name="T25" fmla="*/ 888 h 4328"/>
                <a:gd name="T26" fmla="*/ 4362 w 4666"/>
                <a:gd name="T27" fmla="*/ 639 h 4328"/>
                <a:gd name="T28" fmla="*/ 4462 w 4666"/>
                <a:gd name="T29" fmla="*/ 456 h 4328"/>
                <a:gd name="T30" fmla="*/ 4462 w 4666"/>
                <a:gd name="T31" fmla="*/ 133 h 4328"/>
                <a:gd name="T32" fmla="*/ 4503 w 4666"/>
                <a:gd name="T33" fmla="*/ 13 h 4328"/>
                <a:gd name="T34" fmla="*/ 3835 w 4666"/>
                <a:gd name="T35" fmla="*/ 0 h 4328"/>
                <a:gd name="T36" fmla="*/ 3065 w 4666"/>
                <a:gd name="T37" fmla="*/ 24 h 4328"/>
                <a:gd name="T38" fmla="*/ 1941 w 4666"/>
                <a:gd name="T39" fmla="*/ 21 h 4328"/>
                <a:gd name="T40" fmla="*/ 819 w 4666"/>
                <a:gd name="T41" fmla="*/ 31 h 4328"/>
                <a:gd name="T42" fmla="*/ 1506 w 4666"/>
                <a:gd name="T43" fmla="*/ 158 h 4328"/>
                <a:gd name="T44" fmla="*/ 2204 w 4666"/>
                <a:gd name="T45" fmla="*/ 156 h 4328"/>
                <a:gd name="T46" fmla="*/ 2905 w 4666"/>
                <a:gd name="T47" fmla="*/ 153 h 4328"/>
                <a:gd name="T48" fmla="*/ 3694 w 4666"/>
                <a:gd name="T49" fmla="*/ 143 h 4328"/>
                <a:gd name="T50" fmla="*/ 3936 w 4666"/>
                <a:gd name="T51" fmla="*/ 207 h 4328"/>
                <a:gd name="T52" fmla="*/ 3987 w 4666"/>
                <a:gd name="T53" fmla="*/ 321 h 4328"/>
                <a:gd name="T54" fmla="*/ 3966 w 4666"/>
                <a:gd name="T55" fmla="*/ 489 h 4328"/>
                <a:gd name="T56" fmla="*/ 3866 w 4666"/>
                <a:gd name="T57" fmla="*/ 639 h 4328"/>
                <a:gd name="T58" fmla="*/ 3775 w 4666"/>
                <a:gd name="T59" fmla="*/ 779 h 4328"/>
                <a:gd name="T60" fmla="*/ 3794 w 4666"/>
                <a:gd name="T61" fmla="*/ 907 h 4328"/>
                <a:gd name="T62" fmla="*/ 3026 w 4666"/>
                <a:gd name="T63" fmla="*/ 909 h 4328"/>
                <a:gd name="T64" fmla="*/ 2469 w 4666"/>
                <a:gd name="T65" fmla="*/ 914 h 4328"/>
                <a:gd name="T66" fmla="*/ 1629 w 4666"/>
                <a:gd name="T67" fmla="*/ 919 h 4328"/>
                <a:gd name="T68" fmla="*/ 1224 w 4666"/>
                <a:gd name="T69" fmla="*/ 904 h 4328"/>
                <a:gd name="T70" fmla="*/ 950 w 4666"/>
                <a:gd name="T71" fmla="*/ 873 h 4328"/>
                <a:gd name="T72" fmla="*/ 850 w 4666"/>
                <a:gd name="T73" fmla="*/ 746 h 4328"/>
                <a:gd name="T74" fmla="*/ 819 w 4666"/>
                <a:gd name="T75" fmla="*/ 611 h 4328"/>
                <a:gd name="T76" fmla="*/ 727 w 4666"/>
                <a:gd name="T77" fmla="*/ 332 h 4328"/>
                <a:gd name="T78" fmla="*/ 606 w 4666"/>
                <a:gd name="T79" fmla="*/ 189 h 4328"/>
                <a:gd name="T80" fmla="*/ 657 w 4666"/>
                <a:gd name="T81" fmla="*/ 67 h 4328"/>
                <a:gd name="T82" fmla="*/ 49 w 4666"/>
                <a:gd name="T83" fmla="*/ 46 h 43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666"/>
                <a:gd name="T127" fmla="*/ 0 h 4328"/>
                <a:gd name="T128" fmla="*/ 4666 w 4666"/>
                <a:gd name="T129" fmla="*/ 4328 h 43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666" h="4328">
                  <a:moveTo>
                    <a:pt x="49" y="184"/>
                  </a:moveTo>
                  <a:lnTo>
                    <a:pt x="170" y="713"/>
                  </a:lnTo>
                  <a:lnTo>
                    <a:pt x="191" y="1232"/>
                  </a:lnTo>
                  <a:lnTo>
                    <a:pt x="79" y="1568"/>
                  </a:lnTo>
                  <a:lnTo>
                    <a:pt x="182" y="1914"/>
                  </a:lnTo>
                  <a:lnTo>
                    <a:pt x="49" y="2229"/>
                  </a:lnTo>
                  <a:lnTo>
                    <a:pt x="140" y="3003"/>
                  </a:lnTo>
                  <a:lnTo>
                    <a:pt x="121" y="3239"/>
                  </a:lnTo>
                  <a:lnTo>
                    <a:pt x="0" y="3900"/>
                  </a:lnTo>
                  <a:lnTo>
                    <a:pt x="121" y="3931"/>
                  </a:lnTo>
                  <a:lnTo>
                    <a:pt x="100" y="4113"/>
                  </a:lnTo>
                  <a:lnTo>
                    <a:pt x="464" y="4104"/>
                  </a:lnTo>
                  <a:lnTo>
                    <a:pt x="950" y="4204"/>
                  </a:lnTo>
                  <a:lnTo>
                    <a:pt x="1122" y="4144"/>
                  </a:lnTo>
                  <a:lnTo>
                    <a:pt x="2327" y="4298"/>
                  </a:lnTo>
                  <a:lnTo>
                    <a:pt x="2327" y="4195"/>
                  </a:lnTo>
                  <a:lnTo>
                    <a:pt x="2660" y="4225"/>
                  </a:lnTo>
                  <a:lnTo>
                    <a:pt x="2732" y="4286"/>
                  </a:lnTo>
                  <a:lnTo>
                    <a:pt x="3005" y="4165"/>
                  </a:lnTo>
                  <a:lnTo>
                    <a:pt x="3238" y="4225"/>
                  </a:lnTo>
                  <a:lnTo>
                    <a:pt x="3561" y="4174"/>
                  </a:lnTo>
                  <a:lnTo>
                    <a:pt x="4180" y="4204"/>
                  </a:lnTo>
                  <a:lnTo>
                    <a:pt x="4492" y="4328"/>
                  </a:lnTo>
                  <a:lnTo>
                    <a:pt x="4645" y="4001"/>
                  </a:lnTo>
                  <a:lnTo>
                    <a:pt x="4503" y="3910"/>
                  </a:lnTo>
                  <a:lnTo>
                    <a:pt x="4666" y="3552"/>
                  </a:lnTo>
                  <a:lnTo>
                    <a:pt x="4503" y="3391"/>
                  </a:lnTo>
                  <a:lnTo>
                    <a:pt x="4362" y="2556"/>
                  </a:lnTo>
                  <a:lnTo>
                    <a:pt x="4492" y="2087"/>
                  </a:lnTo>
                  <a:lnTo>
                    <a:pt x="4462" y="1823"/>
                  </a:lnTo>
                  <a:lnTo>
                    <a:pt x="4634" y="1405"/>
                  </a:lnTo>
                  <a:lnTo>
                    <a:pt x="4462" y="530"/>
                  </a:lnTo>
                  <a:lnTo>
                    <a:pt x="4655" y="184"/>
                  </a:lnTo>
                  <a:lnTo>
                    <a:pt x="4503" y="51"/>
                  </a:lnTo>
                  <a:lnTo>
                    <a:pt x="4331" y="102"/>
                  </a:lnTo>
                  <a:lnTo>
                    <a:pt x="3835" y="0"/>
                  </a:lnTo>
                  <a:lnTo>
                    <a:pt x="3440" y="184"/>
                  </a:lnTo>
                  <a:lnTo>
                    <a:pt x="3065" y="93"/>
                  </a:lnTo>
                  <a:lnTo>
                    <a:pt x="2337" y="42"/>
                  </a:lnTo>
                  <a:lnTo>
                    <a:pt x="1941" y="82"/>
                  </a:lnTo>
                  <a:lnTo>
                    <a:pt x="1396" y="63"/>
                  </a:lnTo>
                  <a:lnTo>
                    <a:pt x="819" y="123"/>
                  </a:lnTo>
                  <a:lnTo>
                    <a:pt x="687" y="561"/>
                  </a:lnTo>
                  <a:lnTo>
                    <a:pt x="1506" y="631"/>
                  </a:lnTo>
                  <a:lnTo>
                    <a:pt x="1720" y="519"/>
                  </a:lnTo>
                  <a:lnTo>
                    <a:pt x="2204" y="621"/>
                  </a:lnTo>
                  <a:lnTo>
                    <a:pt x="2539" y="551"/>
                  </a:lnTo>
                  <a:lnTo>
                    <a:pt x="2905" y="612"/>
                  </a:lnTo>
                  <a:lnTo>
                    <a:pt x="3328" y="519"/>
                  </a:lnTo>
                  <a:lnTo>
                    <a:pt x="3694" y="570"/>
                  </a:lnTo>
                  <a:lnTo>
                    <a:pt x="3724" y="773"/>
                  </a:lnTo>
                  <a:lnTo>
                    <a:pt x="3936" y="825"/>
                  </a:lnTo>
                  <a:lnTo>
                    <a:pt x="3845" y="1192"/>
                  </a:lnTo>
                  <a:lnTo>
                    <a:pt x="3987" y="1283"/>
                  </a:lnTo>
                  <a:lnTo>
                    <a:pt x="3854" y="1783"/>
                  </a:lnTo>
                  <a:lnTo>
                    <a:pt x="3966" y="1956"/>
                  </a:lnTo>
                  <a:lnTo>
                    <a:pt x="3866" y="2342"/>
                  </a:lnTo>
                  <a:lnTo>
                    <a:pt x="3866" y="2556"/>
                  </a:lnTo>
                  <a:lnTo>
                    <a:pt x="3936" y="2750"/>
                  </a:lnTo>
                  <a:lnTo>
                    <a:pt x="3775" y="3115"/>
                  </a:lnTo>
                  <a:lnTo>
                    <a:pt x="3936" y="3351"/>
                  </a:lnTo>
                  <a:lnTo>
                    <a:pt x="3794" y="3625"/>
                  </a:lnTo>
                  <a:lnTo>
                    <a:pt x="3561" y="3697"/>
                  </a:lnTo>
                  <a:lnTo>
                    <a:pt x="3026" y="3634"/>
                  </a:lnTo>
                  <a:lnTo>
                    <a:pt x="2833" y="3807"/>
                  </a:lnTo>
                  <a:lnTo>
                    <a:pt x="2469" y="3655"/>
                  </a:lnTo>
                  <a:lnTo>
                    <a:pt x="2114" y="3665"/>
                  </a:lnTo>
                  <a:lnTo>
                    <a:pt x="1629" y="3676"/>
                  </a:lnTo>
                  <a:lnTo>
                    <a:pt x="1334" y="3777"/>
                  </a:lnTo>
                  <a:lnTo>
                    <a:pt x="1224" y="3615"/>
                  </a:lnTo>
                  <a:lnTo>
                    <a:pt x="950" y="3758"/>
                  </a:lnTo>
                  <a:lnTo>
                    <a:pt x="950" y="3492"/>
                  </a:lnTo>
                  <a:lnTo>
                    <a:pt x="666" y="3391"/>
                  </a:lnTo>
                  <a:lnTo>
                    <a:pt x="850" y="2984"/>
                  </a:lnTo>
                  <a:lnTo>
                    <a:pt x="666" y="2800"/>
                  </a:lnTo>
                  <a:lnTo>
                    <a:pt x="819" y="2444"/>
                  </a:lnTo>
                  <a:lnTo>
                    <a:pt x="617" y="2363"/>
                  </a:lnTo>
                  <a:lnTo>
                    <a:pt x="727" y="1325"/>
                  </a:lnTo>
                  <a:lnTo>
                    <a:pt x="687" y="906"/>
                  </a:lnTo>
                  <a:lnTo>
                    <a:pt x="606" y="754"/>
                  </a:lnTo>
                  <a:lnTo>
                    <a:pt x="575" y="479"/>
                  </a:lnTo>
                  <a:lnTo>
                    <a:pt x="657" y="266"/>
                  </a:lnTo>
                  <a:lnTo>
                    <a:pt x="49" y="184"/>
                  </a:lnTo>
                  <a:close/>
                </a:path>
              </a:pathLst>
            </a:custGeom>
            <a:solidFill>
              <a:srgbClr val="FFFFFF"/>
            </a:solidFill>
            <a:ln w="9525">
              <a:noFill/>
              <a:round/>
              <a:headEnd/>
              <a:tailEnd/>
            </a:ln>
          </p:spPr>
          <p:txBody>
            <a:bodyPr/>
            <a:lstStyle/>
            <a:p>
              <a:endParaRPr lang="zh-CN" altLang="en-US"/>
            </a:p>
          </p:txBody>
        </p:sp>
        <p:sp>
          <p:nvSpPr>
            <p:cNvPr id="53264" name="Freeform 5"/>
            <p:cNvSpPr>
              <a:spLocks/>
            </p:cNvSpPr>
            <p:nvPr/>
          </p:nvSpPr>
          <p:spPr bwMode="auto">
            <a:xfrm>
              <a:off x="853" y="2247"/>
              <a:ext cx="210" cy="285"/>
            </a:xfrm>
            <a:custGeom>
              <a:avLst/>
              <a:gdLst>
                <a:gd name="T0" fmla="*/ 210 w 210"/>
                <a:gd name="T1" fmla="*/ 20 h 570"/>
                <a:gd name="T2" fmla="*/ 198 w 210"/>
                <a:gd name="T3" fmla="*/ 96 h 570"/>
                <a:gd name="T4" fmla="*/ 181 w 210"/>
                <a:gd name="T5" fmla="*/ 121 h 570"/>
                <a:gd name="T6" fmla="*/ 172 w 210"/>
                <a:gd name="T7" fmla="*/ 131 h 570"/>
                <a:gd name="T8" fmla="*/ 149 w 210"/>
                <a:gd name="T9" fmla="*/ 138 h 570"/>
                <a:gd name="T10" fmla="*/ 119 w 210"/>
                <a:gd name="T11" fmla="*/ 142 h 570"/>
                <a:gd name="T12" fmla="*/ 87 w 210"/>
                <a:gd name="T13" fmla="*/ 143 h 570"/>
                <a:gd name="T14" fmla="*/ 24 w 210"/>
                <a:gd name="T15" fmla="*/ 136 h 570"/>
                <a:gd name="T16" fmla="*/ 0 w 210"/>
                <a:gd name="T17" fmla="*/ 119 h 570"/>
                <a:gd name="T18" fmla="*/ 9 w 210"/>
                <a:gd name="T19" fmla="*/ 91 h 570"/>
                <a:gd name="T20" fmla="*/ 19 w 210"/>
                <a:gd name="T21" fmla="*/ 71 h 570"/>
                <a:gd name="T22" fmla="*/ 34 w 210"/>
                <a:gd name="T23" fmla="*/ 54 h 570"/>
                <a:gd name="T24" fmla="*/ 60 w 210"/>
                <a:gd name="T25" fmla="*/ 18 h 570"/>
                <a:gd name="T26" fmla="*/ 68 w 210"/>
                <a:gd name="T27" fmla="*/ 10 h 570"/>
                <a:gd name="T28" fmla="*/ 87 w 210"/>
                <a:gd name="T29" fmla="*/ 4 h 570"/>
                <a:gd name="T30" fmla="*/ 111 w 210"/>
                <a:gd name="T31" fmla="*/ 1 h 570"/>
                <a:gd name="T32" fmla="*/ 138 w 210"/>
                <a:gd name="T33" fmla="*/ 0 h 570"/>
                <a:gd name="T34" fmla="*/ 189 w 210"/>
                <a:gd name="T35" fmla="*/ 6 h 570"/>
                <a:gd name="T36" fmla="*/ 210 w 210"/>
                <a:gd name="T37" fmla="*/ 20 h 570"/>
                <a:gd name="T38" fmla="*/ 210 w 210"/>
                <a:gd name="T39" fmla="*/ 20 h 57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10"/>
                <a:gd name="T61" fmla="*/ 0 h 570"/>
                <a:gd name="T62" fmla="*/ 210 w 210"/>
                <a:gd name="T63" fmla="*/ 570 h 57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10" h="570">
                  <a:moveTo>
                    <a:pt x="210" y="79"/>
                  </a:moveTo>
                  <a:lnTo>
                    <a:pt x="198" y="382"/>
                  </a:lnTo>
                  <a:lnTo>
                    <a:pt x="181" y="482"/>
                  </a:lnTo>
                  <a:lnTo>
                    <a:pt x="172" y="522"/>
                  </a:lnTo>
                  <a:lnTo>
                    <a:pt x="149" y="549"/>
                  </a:lnTo>
                  <a:lnTo>
                    <a:pt x="119" y="566"/>
                  </a:lnTo>
                  <a:lnTo>
                    <a:pt x="87" y="570"/>
                  </a:lnTo>
                  <a:lnTo>
                    <a:pt x="24" y="543"/>
                  </a:lnTo>
                  <a:lnTo>
                    <a:pt x="0" y="473"/>
                  </a:lnTo>
                  <a:lnTo>
                    <a:pt x="9" y="361"/>
                  </a:lnTo>
                  <a:lnTo>
                    <a:pt x="19" y="283"/>
                  </a:lnTo>
                  <a:lnTo>
                    <a:pt x="34" y="216"/>
                  </a:lnTo>
                  <a:lnTo>
                    <a:pt x="60" y="70"/>
                  </a:lnTo>
                  <a:lnTo>
                    <a:pt x="68" y="38"/>
                  </a:lnTo>
                  <a:lnTo>
                    <a:pt x="87" y="15"/>
                  </a:lnTo>
                  <a:lnTo>
                    <a:pt x="111" y="3"/>
                  </a:lnTo>
                  <a:lnTo>
                    <a:pt x="138" y="0"/>
                  </a:lnTo>
                  <a:lnTo>
                    <a:pt x="189" y="22"/>
                  </a:lnTo>
                  <a:lnTo>
                    <a:pt x="210" y="79"/>
                  </a:lnTo>
                  <a:close/>
                </a:path>
              </a:pathLst>
            </a:custGeom>
            <a:solidFill>
              <a:srgbClr val="C275C2"/>
            </a:solidFill>
            <a:ln w="9525">
              <a:noFill/>
              <a:round/>
              <a:headEnd/>
              <a:tailEnd/>
            </a:ln>
          </p:spPr>
          <p:txBody>
            <a:bodyPr/>
            <a:lstStyle/>
            <a:p>
              <a:endParaRPr lang="zh-CN" altLang="en-US"/>
            </a:p>
          </p:txBody>
        </p:sp>
        <p:sp>
          <p:nvSpPr>
            <p:cNvPr id="53265" name="Freeform 6"/>
            <p:cNvSpPr>
              <a:spLocks/>
            </p:cNvSpPr>
            <p:nvPr/>
          </p:nvSpPr>
          <p:spPr bwMode="auto">
            <a:xfrm>
              <a:off x="1375" y="2803"/>
              <a:ext cx="696" cy="86"/>
            </a:xfrm>
            <a:custGeom>
              <a:avLst/>
              <a:gdLst>
                <a:gd name="T0" fmla="*/ 59 w 696"/>
                <a:gd name="T1" fmla="*/ 9 h 171"/>
                <a:gd name="T2" fmla="*/ 206 w 696"/>
                <a:gd name="T3" fmla="*/ 11 h 171"/>
                <a:gd name="T4" fmla="*/ 335 w 696"/>
                <a:gd name="T5" fmla="*/ 7 h 171"/>
                <a:gd name="T6" fmla="*/ 464 w 696"/>
                <a:gd name="T7" fmla="*/ 3 h 171"/>
                <a:gd name="T8" fmla="*/ 611 w 696"/>
                <a:gd name="T9" fmla="*/ 0 h 171"/>
                <a:gd name="T10" fmla="*/ 649 w 696"/>
                <a:gd name="T11" fmla="*/ 2 h 171"/>
                <a:gd name="T12" fmla="*/ 676 w 696"/>
                <a:gd name="T13" fmla="*/ 7 h 171"/>
                <a:gd name="T14" fmla="*/ 696 w 696"/>
                <a:gd name="T15" fmla="*/ 22 h 171"/>
                <a:gd name="T16" fmla="*/ 691 w 696"/>
                <a:gd name="T17" fmla="*/ 29 h 171"/>
                <a:gd name="T18" fmla="*/ 676 w 696"/>
                <a:gd name="T19" fmla="*/ 36 h 171"/>
                <a:gd name="T20" fmla="*/ 649 w 696"/>
                <a:gd name="T21" fmla="*/ 41 h 171"/>
                <a:gd name="T22" fmla="*/ 611 w 696"/>
                <a:gd name="T23" fmla="*/ 43 h 171"/>
                <a:gd name="T24" fmla="*/ 327 w 696"/>
                <a:gd name="T25" fmla="*/ 42 h 171"/>
                <a:gd name="T26" fmla="*/ 44 w 696"/>
                <a:gd name="T27" fmla="*/ 35 h 171"/>
                <a:gd name="T28" fmla="*/ 9 w 696"/>
                <a:gd name="T29" fmla="*/ 29 h 171"/>
                <a:gd name="T30" fmla="*/ 0 w 696"/>
                <a:gd name="T31" fmla="*/ 20 h 171"/>
                <a:gd name="T32" fmla="*/ 6 w 696"/>
                <a:gd name="T33" fmla="*/ 15 h 171"/>
                <a:gd name="T34" fmla="*/ 19 w 696"/>
                <a:gd name="T35" fmla="*/ 12 h 171"/>
                <a:gd name="T36" fmla="*/ 59 w 696"/>
                <a:gd name="T37" fmla="*/ 9 h 171"/>
                <a:gd name="T38" fmla="*/ 59 w 696"/>
                <a:gd name="T39" fmla="*/ 9 h 17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96"/>
                <a:gd name="T61" fmla="*/ 0 h 171"/>
                <a:gd name="T62" fmla="*/ 696 w 696"/>
                <a:gd name="T63" fmla="*/ 171 h 17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96" h="171">
                  <a:moveTo>
                    <a:pt x="59" y="34"/>
                  </a:moveTo>
                  <a:lnTo>
                    <a:pt x="206" y="41"/>
                  </a:lnTo>
                  <a:lnTo>
                    <a:pt x="335" y="28"/>
                  </a:lnTo>
                  <a:lnTo>
                    <a:pt x="464" y="9"/>
                  </a:lnTo>
                  <a:lnTo>
                    <a:pt x="611" y="0"/>
                  </a:lnTo>
                  <a:lnTo>
                    <a:pt x="649" y="7"/>
                  </a:lnTo>
                  <a:lnTo>
                    <a:pt x="676" y="26"/>
                  </a:lnTo>
                  <a:lnTo>
                    <a:pt x="696" y="85"/>
                  </a:lnTo>
                  <a:lnTo>
                    <a:pt x="691" y="116"/>
                  </a:lnTo>
                  <a:lnTo>
                    <a:pt x="676" y="144"/>
                  </a:lnTo>
                  <a:lnTo>
                    <a:pt x="649" y="163"/>
                  </a:lnTo>
                  <a:lnTo>
                    <a:pt x="611" y="171"/>
                  </a:lnTo>
                  <a:lnTo>
                    <a:pt x="327" y="165"/>
                  </a:lnTo>
                  <a:lnTo>
                    <a:pt x="44" y="137"/>
                  </a:lnTo>
                  <a:lnTo>
                    <a:pt x="9" y="114"/>
                  </a:lnTo>
                  <a:lnTo>
                    <a:pt x="0" y="78"/>
                  </a:lnTo>
                  <a:lnTo>
                    <a:pt x="6" y="59"/>
                  </a:lnTo>
                  <a:lnTo>
                    <a:pt x="19" y="45"/>
                  </a:lnTo>
                  <a:lnTo>
                    <a:pt x="59" y="34"/>
                  </a:lnTo>
                  <a:close/>
                </a:path>
              </a:pathLst>
            </a:custGeom>
            <a:solidFill>
              <a:srgbClr val="C275C2"/>
            </a:solidFill>
            <a:ln w="9525">
              <a:noFill/>
              <a:round/>
              <a:headEnd/>
              <a:tailEnd/>
            </a:ln>
          </p:spPr>
          <p:txBody>
            <a:bodyPr/>
            <a:lstStyle/>
            <a:p>
              <a:endParaRPr lang="zh-CN" altLang="en-US"/>
            </a:p>
          </p:txBody>
        </p:sp>
        <p:sp>
          <p:nvSpPr>
            <p:cNvPr id="53266" name="Freeform 7"/>
            <p:cNvSpPr>
              <a:spLocks/>
            </p:cNvSpPr>
            <p:nvPr/>
          </p:nvSpPr>
          <p:spPr bwMode="auto">
            <a:xfrm>
              <a:off x="2279" y="2803"/>
              <a:ext cx="754" cy="102"/>
            </a:xfrm>
            <a:custGeom>
              <a:avLst/>
              <a:gdLst>
                <a:gd name="T0" fmla="*/ 93 w 754"/>
                <a:gd name="T1" fmla="*/ 0 h 203"/>
                <a:gd name="T2" fmla="*/ 301 w 754"/>
                <a:gd name="T3" fmla="*/ 6 h 203"/>
                <a:gd name="T4" fmla="*/ 508 w 754"/>
                <a:gd name="T5" fmla="*/ 8 h 203"/>
                <a:gd name="T6" fmla="*/ 668 w 754"/>
                <a:gd name="T7" fmla="*/ 8 h 203"/>
                <a:gd name="T8" fmla="*/ 706 w 754"/>
                <a:gd name="T9" fmla="*/ 10 h 203"/>
                <a:gd name="T10" fmla="*/ 733 w 754"/>
                <a:gd name="T11" fmla="*/ 15 h 203"/>
                <a:gd name="T12" fmla="*/ 754 w 754"/>
                <a:gd name="T13" fmla="*/ 30 h 203"/>
                <a:gd name="T14" fmla="*/ 748 w 754"/>
                <a:gd name="T15" fmla="*/ 38 h 203"/>
                <a:gd name="T16" fmla="*/ 733 w 754"/>
                <a:gd name="T17" fmla="*/ 44 h 203"/>
                <a:gd name="T18" fmla="*/ 706 w 754"/>
                <a:gd name="T19" fmla="*/ 49 h 203"/>
                <a:gd name="T20" fmla="*/ 668 w 754"/>
                <a:gd name="T21" fmla="*/ 51 h 203"/>
                <a:gd name="T22" fmla="*/ 508 w 754"/>
                <a:gd name="T23" fmla="*/ 51 h 203"/>
                <a:gd name="T24" fmla="*/ 292 w 754"/>
                <a:gd name="T25" fmla="*/ 49 h 203"/>
                <a:gd name="T26" fmla="*/ 76 w 754"/>
                <a:gd name="T27" fmla="*/ 43 h 203"/>
                <a:gd name="T28" fmla="*/ 40 w 754"/>
                <a:gd name="T29" fmla="*/ 40 h 203"/>
                <a:gd name="T30" fmla="*/ 16 w 754"/>
                <a:gd name="T31" fmla="*/ 35 h 203"/>
                <a:gd name="T32" fmla="*/ 0 w 754"/>
                <a:gd name="T33" fmla="*/ 19 h 203"/>
                <a:gd name="T34" fmla="*/ 8 w 754"/>
                <a:gd name="T35" fmla="*/ 12 h 203"/>
                <a:gd name="T36" fmla="*/ 27 w 754"/>
                <a:gd name="T37" fmla="*/ 5 h 203"/>
                <a:gd name="T38" fmla="*/ 55 w 754"/>
                <a:gd name="T39" fmla="*/ 1 h 203"/>
                <a:gd name="T40" fmla="*/ 93 w 754"/>
                <a:gd name="T41" fmla="*/ 0 h 203"/>
                <a:gd name="T42" fmla="*/ 93 w 754"/>
                <a:gd name="T43" fmla="*/ 0 h 2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54"/>
                <a:gd name="T67" fmla="*/ 0 h 203"/>
                <a:gd name="T68" fmla="*/ 754 w 754"/>
                <a:gd name="T69" fmla="*/ 203 h 2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54" h="203">
                  <a:moveTo>
                    <a:pt x="93" y="0"/>
                  </a:moveTo>
                  <a:lnTo>
                    <a:pt x="301" y="22"/>
                  </a:lnTo>
                  <a:lnTo>
                    <a:pt x="508" y="32"/>
                  </a:lnTo>
                  <a:lnTo>
                    <a:pt x="668" y="32"/>
                  </a:lnTo>
                  <a:lnTo>
                    <a:pt x="706" y="40"/>
                  </a:lnTo>
                  <a:lnTo>
                    <a:pt x="733" y="59"/>
                  </a:lnTo>
                  <a:lnTo>
                    <a:pt x="754" y="117"/>
                  </a:lnTo>
                  <a:lnTo>
                    <a:pt x="748" y="150"/>
                  </a:lnTo>
                  <a:lnTo>
                    <a:pt x="733" y="176"/>
                  </a:lnTo>
                  <a:lnTo>
                    <a:pt x="706" y="195"/>
                  </a:lnTo>
                  <a:lnTo>
                    <a:pt x="668" y="203"/>
                  </a:lnTo>
                  <a:lnTo>
                    <a:pt x="508" y="203"/>
                  </a:lnTo>
                  <a:lnTo>
                    <a:pt x="292" y="194"/>
                  </a:lnTo>
                  <a:lnTo>
                    <a:pt x="76" y="169"/>
                  </a:lnTo>
                  <a:lnTo>
                    <a:pt x="40" y="159"/>
                  </a:lnTo>
                  <a:lnTo>
                    <a:pt x="16" y="137"/>
                  </a:lnTo>
                  <a:lnTo>
                    <a:pt x="0" y="76"/>
                  </a:lnTo>
                  <a:lnTo>
                    <a:pt x="8" y="45"/>
                  </a:lnTo>
                  <a:lnTo>
                    <a:pt x="27" y="19"/>
                  </a:lnTo>
                  <a:lnTo>
                    <a:pt x="55" y="3"/>
                  </a:lnTo>
                  <a:lnTo>
                    <a:pt x="93" y="0"/>
                  </a:lnTo>
                  <a:close/>
                </a:path>
              </a:pathLst>
            </a:custGeom>
            <a:solidFill>
              <a:srgbClr val="C275C2"/>
            </a:solidFill>
            <a:ln w="9525">
              <a:noFill/>
              <a:round/>
              <a:headEnd/>
              <a:tailEnd/>
            </a:ln>
          </p:spPr>
          <p:txBody>
            <a:bodyPr/>
            <a:lstStyle/>
            <a:p>
              <a:endParaRPr lang="zh-CN" altLang="en-US"/>
            </a:p>
          </p:txBody>
        </p:sp>
        <p:sp>
          <p:nvSpPr>
            <p:cNvPr id="53267" name="Freeform 8"/>
            <p:cNvSpPr>
              <a:spLocks/>
            </p:cNvSpPr>
            <p:nvPr/>
          </p:nvSpPr>
          <p:spPr bwMode="auto">
            <a:xfrm>
              <a:off x="3426" y="2800"/>
              <a:ext cx="672" cy="95"/>
            </a:xfrm>
            <a:custGeom>
              <a:avLst/>
              <a:gdLst>
                <a:gd name="T0" fmla="*/ 44 w 672"/>
                <a:gd name="T1" fmla="*/ 10 h 190"/>
                <a:gd name="T2" fmla="*/ 210 w 672"/>
                <a:gd name="T3" fmla="*/ 6 h 190"/>
                <a:gd name="T4" fmla="*/ 288 w 672"/>
                <a:gd name="T5" fmla="*/ 2 h 190"/>
                <a:gd name="T6" fmla="*/ 377 w 672"/>
                <a:gd name="T7" fmla="*/ 0 h 190"/>
                <a:gd name="T8" fmla="*/ 503 w 672"/>
                <a:gd name="T9" fmla="*/ 3 h 190"/>
                <a:gd name="T10" fmla="*/ 625 w 672"/>
                <a:gd name="T11" fmla="*/ 11 h 190"/>
                <a:gd name="T12" fmla="*/ 653 w 672"/>
                <a:gd name="T13" fmla="*/ 15 h 190"/>
                <a:gd name="T14" fmla="*/ 670 w 672"/>
                <a:gd name="T15" fmla="*/ 21 h 190"/>
                <a:gd name="T16" fmla="*/ 672 w 672"/>
                <a:gd name="T17" fmla="*/ 35 h 190"/>
                <a:gd name="T18" fmla="*/ 659 w 672"/>
                <a:gd name="T19" fmla="*/ 41 h 190"/>
                <a:gd name="T20" fmla="*/ 638 w 672"/>
                <a:gd name="T21" fmla="*/ 46 h 190"/>
                <a:gd name="T22" fmla="*/ 609 w 672"/>
                <a:gd name="T23" fmla="*/ 48 h 190"/>
                <a:gd name="T24" fmla="*/ 577 w 672"/>
                <a:gd name="T25" fmla="*/ 47 h 190"/>
                <a:gd name="T26" fmla="*/ 477 w 672"/>
                <a:gd name="T27" fmla="*/ 42 h 190"/>
                <a:gd name="T28" fmla="*/ 375 w 672"/>
                <a:gd name="T29" fmla="*/ 41 h 190"/>
                <a:gd name="T30" fmla="*/ 206 w 672"/>
                <a:gd name="T31" fmla="*/ 37 h 190"/>
                <a:gd name="T32" fmla="*/ 129 w 672"/>
                <a:gd name="T33" fmla="*/ 33 h 190"/>
                <a:gd name="T34" fmla="*/ 38 w 672"/>
                <a:gd name="T35" fmla="*/ 31 h 190"/>
                <a:gd name="T36" fmla="*/ 8 w 672"/>
                <a:gd name="T37" fmla="*/ 27 h 190"/>
                <a:gd name="T38" fmla="*/ 0 w 672"/>
                <a:gd name="T39" fmla="*/ 20 h 190"/>
                <a:gd name="T40" fmla="*/ 12 w 672"/>
                <a:gd name="T41" fmla="*/ 13 h 190"/>
                <a:gd name="T42" fmla="*/ 44 w 672"/>
                <a:gd name="T43" fmla="*/ 10 h 190"/>
                <a:gd name="T44" fmla="*/ 44 w 672"/>
                <a:gd name="T45" fmla="*/ 10 h 19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72"/>
                <a:gd name="T70" fmla="*/ 0 h 190"/>
                <a:gd name="T71" fmla="*/ 672 w 672"/>
                <a:gd name="T72" fmla="*/ 190 h 19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72" h="190">
                  <a:moveTo>
                    <a:pt x="44" y="40"/>
                  </a:moveTo>
                  <a:lnTo>
                    <a:pt x="210" y="23"/>
                  </a:lnTo>
                  <a:lnTo>
                    <a:pt x="288" y="8"/>
                  </a:lnTo>
                  <a:lnTo>
                    <a:pt x="377" y="0"/>
                  </a:lnTo>
                  <a:lnTo>
                    <a:pt x="503" y="10"/>
                  </a:lnTo>
                  <a:lnTo>
                    <a:pt x="625" y="42"/>
                  </a:lnTo>
                  <a:lnTo>
                    <a:pt x="653" y="59"/>
                  </a:lnTo>
                  <a:lnTo>
                    <a:pt x="670" y="82"/>
                  </a:lnTo>
                  <a:lnTo>
                    <a:pt x="672" y="137"/>
                  </a:lnTo>
                  <a:lnTo>
                    <a:pt x="659" y="164"/>
                  </a:lnTo>
                  <a:lnTo>
                    <a:pt x="638" y="181"/>
                  </a:lnTo>
                  <a:lnTo>
                    <a:pt x="609" y="190"/>
                  </a:lnTo>
                  <a:lnTo>
                    <a:pt x="577" y="186"/>
                  </a:lnTo>
                  <a:lnTo>
                    <a:pt x="477" y="165"/>
                  </a:lnTo>
                  <a:lnTo>
                    <a:pt x="375" y="162"/>
                  </a:lnTo>
                  <a:lnTo>
                    <a:pt x="206" y="145"/>
                  </a:lnTo>
                  <a:lnTo>
                    <a:pt x="129" y="131"/>
                  </a:lnTo>
                  <a:lnTo>
                    <a:pt x="38" y="122"/>
                  </a:lnTo>
                  <a:lnTo>
                    <a:pt x="8" y="108"/>
                  </a:lnTo>
                  <a:lnTo>
                    <a:pt x="0" y="78"/>
                  </a:lnTo>
                  <a:lnTo>
                    <a:pt x="12" y="51"/>
                  </a:lnTo>
                  <a:lnTo>
                    <a:pt x="44" y="40"/>
                  </a:lnTo>
                  <a:close/>
                </a:path>
              </a:pathLst>
            </a:custGeom>
            <a:solidFill>
              <a:srgbClr val="C275C2"/>
            </a:solidFill>
            <a:ln w="9525">
              <a:noFill/>
              <a:round/>
              <a:headEnd/>
              <a:tailEnd/>
            </a:ln>
          </p:spPr>
          <p:txBody>
            <a:bodyPr/>
            <a:lstStyle/>
            <a:p>
              <a:endParaRPr lang="zh-CN" altLang="en-US"/>
            </a:p>
          </p:txBody>
        </p:sp>
        <p:sp>
          <p:nvSpPr>
            <p:cNvPr id="53268" name="Freeform 9"/>
            <p:cNvSpPr>
              <a:spLocks/>
            </p:cNvSpPr>
            <p:nvPr/>
          </p:nvSpPr>
          <p:spPr bwMode="auto">
            <a:xfrm>
              <a:off x="4622" y="1338"/>
              <a:ext cx="195" cy="314"/>
            </a:xfrm>
            <a:custGeom>
              <a:avLst/>
              <a:gdLst>
                <a:gd name="T0" fmla="*/ 195 w 195"/>
                <a:gd name="T1" fmla="*/ 24 h 629"/>
                <a:gd name="T2" fmla="*/ 182 w 195"/>
                <a:gd name="T3" fmla="*/ 53 h 629"/>
                <a:gd name="T4" fmla="*/ 165 w 195"/>
                <a:gd name="T5" fmla="*/ 80 h 629"/>
                <a:gd name="T6" fmla="*/ 159 w 195"/>
                <a:gd name="T7" fmla="*/ 136 h 629"/>
                <a:gd name="T8" fmla="*/ 157 w 195"/>
                <a:gd name="T9" fmla="*/ 144 h 629"/>
                <a:gd name="T10" fmla="*/ 142 w 195"/>
                <a:gd name="T11" fmla="*/ 151 h 629"/>
                <a:gd name="T12" fmla="*/ 119 w 195"/>
                <a:gd name="T13" fmla="*/ 155 h 629"/>
                <a:gd name="T14" fmla="*/ 93 w 195"/>
                <a:gd name="T15" fmla="*/ 157 h 629"/>
                <a:gd name="T16" fmla="*/ 40 w 195"/>
                <a:gd name="T17" fmla="*/ 153 h 629"/>
                <a:gd name="T18" fmla="*/ 9 w 195"/>
                <a:gd name="T19" fmla="*/ 140 h 629"/>
                <a:gd name="T20" fmla="*/ 0 w 195"/>
                <a:gd name="T21" fmla="*/ 80 h 629"/>
                <a:gd name="T22" fmla="*/ 13 w 195"/>
                <a:gd name="T23" fmla="*/ 21 h 629"/>
                <a:gd name="T24" fmla="*/ 25 w 195"/>
                <a:gd name="T25" fmla="*/ 11 h 629"/>
                <a:gd name="T26" fmla="*/ 45 w 195"/>
                <a:gd name="T27" fmla="*/ 4 h 629"/>
                <a:gd name="T28" fmla="*/ 76 w 195"/>
                <a:gd name="T29" fmla="*/ 0 h 629"/>
                <a:gd name="T30" fmla="*/ 110 w 195"/>
                <a:gd name="T31" fmla="*/ 0 h 629"/>
                <a:gd name="T32" fmla="*/ 170 w 195"/>
                <a:gd name="T33" fmla="*/ 6 h 629"/>
                <a:gd name="T34" fmla="*/ 195 w 195"/>
                <a:gd name="T35" fmla="*/ 24 h 629"/>
                <a:gd name="T36" fmla="*/ 195 w 195"/>
                <a:gd name="T37" fmla="*/ 24 h 62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5"/>
                <a:gd name="T58" fmla="*/ 0 h 629"/>
                <a:gd name="T59" fmla="*/ 195 w 195"/>
                <a:gd name="T60" fmla="*/ 629 h 62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5" h="629">
                  <a:moveTo>
                    <a:pt x="195" y="97"/>
                  </a:moveTo>
                  <a:lnTo>
                    <a:pt x="182" y="214"/>
                  </a:lnTo>
                  <a:lnTo>
                    <a:pt x="165" y="321"/>
                  </a:lnTo>
                  <a:lnTo>
                    <a:pt x="159" y="545"/>
                  </a:lnTo>
                  <a:lnTo>
                    <a:pt x="157" y="577"/>
                  </a:lnTo>
                  <a:lnTo>
                    <a:pt x="142" y="604"/>
                  </a:lnTo>
                  <a:lnTo>
                    <a:pt x="119" y="621"/>
                  </a:lnTo>
                  <a:lnTo>
                    <a:pt x="93" y="629"/>
                  </a:lnTo>
                  <a:lnTo>
                    <a:pt x="40" y="615"/>
                  </a:lnTo>
                  <a:lnTo>
                    <a:pt x="9" y="560"/>
                  </a:lnTo>
                  <a:lnTo>
                    <a:pt x="0" y="323"/>
                  </a:lnTo>
                  <a:lnTo>
                    <a:pt x="13" y="85"/>
                  </a:lnTo>
                  <a:lnTo>
                    <a:pt x="25" y="45"/>
                  </a:lnTo>
                  <a:lnTo>
                    <a:pt x="45" y="19"/>
                  </a:lnTo>
                  <a:lnTo>
                    <a:pt x="76" y="3"/>
                  </a:lnTo>
                  <a:lnTo>
                    <a:pt x="110" y="0"/>
                  </a:lnTo>
                  <a:lnTo>
                    <a:pt x="170" y="26"/>
                  </a:lnTo>
                  <a:lnTo>
                    <a:pt x="195" y="97"/>
                  </a:lnTo>
                  <a:close/>
                </a:path>
              </a:pathLst>
            </a:custGeom>
            <a:solidFill>
              <a:srgbClr val="C275C2"/>
            </a:solidFill>
            <a:ln w="9525">
              <a:noFill/>
              <a:round/>
              <a:headEnd/>
              <a:tailEnd/>
            </a:ln>
          </p:spPr>
          <p:txBody>
            <a:bodyPr/>
            <a:lstStyle/>
            <a:p>
              <a:endParaRPr lang="zh-CN" altLang="en-US"/>
            </a:p>
          </p:txBody>
        </p:sp>
        <p:sp>
          <p:nvSpPr>
            <p:cNvPr id="53269" name="Freeform 10"/>
            <p:cNvSpPr>
              <a:spLocks/>
            </p:cNvSpPr>
            <p:nvPr/>
          </p:nvSpPr>
          <p:spPr bwMode="auto">
            <a:xfrm>
              <a:off x="4643" y="1789"/>
              <a:ext cx="161" cy="359"/>
            </a:xfrm>
            <a:custGeom>
              <a:avLst/>
              <a:gdLst>
                <a:gd name="T0" fmla="*/ 142 w 161"/>
                <a:gd name="T1" fmla="*/ 18 h 717"/>
                <a:gd name="T2" fmla="*/ 161 w 161"/>
                <a:gd name="T3" fmla="*/ 162 h 717"/>
                <a:gd name="T4" fmla="*/ 153 w 161"/>
                <a:gd name="T5" fmla="*/ 170 h 717"/>
                <a:gd name="T6" fmla="*/ 134 w 161"/>
                <a:gd name="T7" fmla="*/ 175 h 717"/>
                <a:gd name="T8" fmla="*/ 110 w 161"/>
                <a:gd name="T9" fmla="*/ 179 h 717"/>
                <a:gd name="T10" fmla="*/ 83 w 161"/>
                <a:gd name="T11" fmla="*/ 180 h 717"/>
                <a:gd name="T12" fmla="*/ 32 w 161"/>
                <a:gd name="T13" fmla="*/ 174 h 717"/>
                <a:gd name="T14" fmla="*/ 11 w 161"/>
                <a:gd name="T15" fmla="*/ 160 h 717"/>
                <a:gd name="T16" fmla="*/ 15 w 161"/>
                <a:gd name="T17" fmla="*/ 122 h 717"/>
                <a:gd name="T18" fmla="*/ 11 w 161"/>
                <a:gd name="T19" fmla="*/ 89 h 717"/>
                <a:gd name="T20" fmla="*/ 0 w 161"/>
                <a:gd name="T21" fmla="*/ 19 h 717"/>
                <a:gd name="T22" fmla="*/ 6 w 161"/>
                <a:gd name="T23" fmla="*/ 11 h 717"/>
                <a:gd name="T24" fmla="*/ 21 w 161"/>
                <a:gd name="T25" fmla="*/ 5 h 717"/>
                <a:gd name="T26" fmla="*/ 43 w 161"/>
                <a:gd name="T27" fmla="*/ 1 h 717"/>
                <a:gd name="T28" fmla="*/ 70 w 161"/>
                <a:gd name="T29" fmla="*/ 0 h 717"/>
                <a:gd name="T30" fmla="*/ 119 w 161"/>
                <a:gd name="T31" fmla="*/ 5 h 717"/>
                <a:gd name="T32" fmla="*/ 142 w 161"/>
                <a:gd name="T33" fmla="*/ 18 h 717"/>
                <a:gd name="T34" fmla="*/ 142 w 161"/>
                <a:gd name="T35" fmla="*/ 18 h 7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1"/>
                <a:gd name="T55" fmla="*/ 0 h 717"/>
                <a:gd name="T56" fmla="*/ 161 w 161"/>
                <a:gd name="T57" fmla="*/ 717 h 7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1" h="717">
                  <a:moveTo>
                    <a:pt x="142" y="71"/>
                  </a:moveTo>
                  <a:lnTo>
                    <a:pt x="161" y="645"/>
                  </a:lnTo>
                  <a:lnTo>
                    <a:pt x="153" y="677"/>
                  </a:lnTo>
                  <a:lnTo>
                    <a:pt x="134" y="700"/>
                  </a:lnTo>
                  <a:lnTo>
                    <a:pt x="110" y="713"/>
                  </a:lnTo>
                  <a:lnTo>
                    <a:pt x="83" y="717"/>
                  </a:lnTo>
                  <a:lnTo>
                    <a:pt x="32" y="694"/>
                  </a:lnTo>
                  <a:lnTo>
                    <a:pt x="11" y="637"/>
                  </a:lnTo>
                  <a:lnTo>
                    <a:pt x="15" y="487"/>
                  </a:lnTo>
                  <a:lnTo>
                    <a:pt x="11" y="356"/>
                  </a:lnTo>
                  <a:lnTo>
                    <a:pt x="0" y="73"/>
                  </a:lnTo>
                  <a:lnTo>
                    <a:pt x="6" y="42"/>
                  </a:lnTo>
                  <a:lnTo>
                    <a:pt x="21" y="19"/>
                  </a:lnTo>
                  <a:lnTo>
                    <a:pt x="43" y="4"/>
                  </a:lnTo>
                  <a:lnTo>
                    <a:pt x="70" y="0"/>
                  </a:lnTo>
                  <a:lnTo>
                    <a:pt x="119" y="18"/>
                  </a:lnTo>
                  <a:lnTo>
                    <a:pt x="142" y="71"/>
                  </a:lnTo>
                  <a:close/>
                </a:path>
              </a:pathLst>
            </a:custGeom>
            <a:solidFill>
              <a:srgbClr val="C275C2"/>
            </a:solidFill>
            <a:ln w="9525">
              <a:noFill/>
              <a:round/>
              <a:headEnd/>
              <a:tailEnd/>
            </a:ln>
          </p:spPr>
          <p:txBody>
            <a:bodyPr/>
            <a:lstStyle/>
            <a:p>
              <a:endParaRPr lang="zh-CN" altLang="en-US"/>
            </a:p>
          </p:txBody>
        </p:sp>
        <p:sp>
          <p:nvSpPr>
            <p:cNvPr id="53270" name="Freeform 11"/>
            <p:cNvSpPr>
              <a:spLocks/>
            </p:cNvSpPr>
            <p:nvPr/>
          </p:nvSpPr>
          <p:spPr bwMode="auto">
            <a:xfrm>
              <a:off x="4609" y="2256"/>
              <a:ext cx="195" cy="274"/>
            </a:xfrm>
            <a:custGeom>
              <a:avLst/>
              <a:gdLst>
                <a:gd name="T0" fmla="*/ 147 w 195"/>
                <a:gd name="T1" fmla="*/ 16 h 547"/>
                <a:gd name="T2" fmla="*/ 195 w 195"/>
                <a:gd name="T3" fmla="*/ 121 h 547"/>
                <a:gd name="T4" fmla="*/ 180 w 195"/>
                <a:gd name="T5" fmla="*/ 130 h 547"/>
                <a:gd name="T6" fmla="*/ 168 w 195"/>
                <a:gd name="T7" fmla="*/ 133 h 547"/>
                <a:gd name="T8" fmla="*/ 155 w 195"/>
                <a:gd name="T9" fmla="*/ 135 h 547"/>
                <a:gd name="T10" fmla="*/ 92 w 195"/>
                <a:gd name="T11" fmla="*/ 137 h 547"/>
                <a:gd name="T12" fmla="*/ 40 w 195"/>
                <a:gd name="T13" fmla="*/ 129 h 547"/>
                <a:gd name="T14" fmla="*/ 28 w 195"/>
                <a:gd name="T15" fmla="*/ 121 h 547"/>
                <a:gd name="T16" fmla="*/ 28 w 195"/>
                <a:gd name="T17" fmla="*/ 112 h 547"/>
                <a:gd name="T18" fmla="*/ 40 w 195"/>
                <a:gd name="T19" fmla="*/ 88 h 547"/>
                <a:gd name="T20" fmla="*/ 34 w 195"/>
                <a:gd name="T21" fmla="*/ 67 h 547"/>
                <a:gd name="T22" fmla="*/ 17 w 195"/>
                <a:gd name="T23" fmla="*/ 46 h 547"/>
                <a:gd name="T24" fmla="*/ 0 w 195"/>
                <a:gd name="T25" fmla="*/ 22 h 547"/>
                <a:gd name="T26" fmla="*/ 2 w 195"/>
                <a:gd name="T27" fmla="*/ 14 h 547"/>
                <a:gd name="T28" fmla="*/ 15 w 195"/>
                <a:gd name="T29" fmla="*/ 7 h 547"/>
                <a:gd name="T30" fmla="*/ 36 w 195"/>
                <a:gd name="T31" fmla="*/ 3 h 547"/>
                <a:gd name="T32" fmla="*/ 62 w 195"/>
                <a:gd name="T33" fmla="*/ 0 h 547"/>
                <a:gd name="T34" fmla="*/ 115 w 195"/>
                <a:gd name="T35" fmla="*/ 3 h 547"/>
                <a:gd name="T36" fmla="*/ 147 w 195"/>
                <a:gd name="T37" fmla="*/ 16 h 547"/>
                <a:gd name="T38" fmla="*/ 147 w 195"/>
                <a:gd name="T39" fmla="*/ 16 h 54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5"/>
                <a:gd name="T61" fmla="*/ 0 h 547"/>
                <a:gd name="T62" fmla="*/ 195 w 195"/>
                <a:gd name="T63" fmla="*/ 547 h 54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5" h="547">
                  <a:moveTo>
                    <a:pt x="147" y="62"/>
                  </a:moveTo>
                  <a:lnTo>
                    <a:pt x="195" y="483"/>
                  </a:lnTo>
                  <a:lnTo>
                    <a:pt x="180" y="517"/>
                  </a:lnTo>
                  <a:lnTo>
                    <a:pt x="168" y="530"/>
                  </a:lnTo>
                  <a:lnTo>
                    <a:pt x="155" y="540"/>
                  </a:lnTo>
                  <a:lnTo>
                    <a:pt x="92" y="547"/>
                  </a:lnTo>
                  <a:lnTo>
                    <a:pt x="40" y="515"/>
                  </a:lnTo>
                  <a:lnTo>
                    <a:pt x="28" y="484"/>
                  </a:lnTo>
                  <a:lnTo>
                    <a:pt x="28" y="446"/>
                  </a:lnTo>
                  <a:lnTo>
                    <a:pt x="40" y="351"/>
                  </a:lnTo>
                  <a:lnTo>
                    <a:pt x="34" y="266"/>
                  </a:lnTo>
                  <a:lnTo>
                    <a:pt x="17" y="182"/>
                  </a:lnTo>
                  <a:lnTo>
                    <a:pt x="0" y="85"/>
                  </a:lnTo>
                  <a:lnTo>
                    <a:pt x="2" y="53"/>
                  </a:lnTo>
                  <a:lnTo>
                    <a:pt x="15" y="26"/>
                  </a:lnTo>
                  <a:lnTo>
                    <a:pt x="36" y="9"/>
                  </a:lnTo>
                  <a:lnTo>
                    <a:pt x="62" y="0"/>
                  </a:lnTo>
                  <a:lnTo>
                    <a:pt x="115" y="9"/>
                  </a:lnTo>
                  <a:lnTo>
                    <a:pt x="147" y="62"/>
                  </a:lnTo>
                  <a:close/>
                </a:path>
              </a:pathLst>
            </a:custGeom>
            <a:solidFill>
              <a:srgbClr val="C275C2"/>
            </a:solidFill>
            <a:ln w="9525">
              <a:noFill/>
              <a:round/>
              <a:headEnd/>
              <a:tailEnd/>
            </a:ln>
          </p:spPr>
          <p:txBody>
            <a:bodyPr/>
            <a:lstStyle/>
            <a:p>
              <a:endParaRPr lang="zh-CN" altLang="en-US"/>
            </a:p>
          </p:txBody>
        </p:sp>
        <p:sp>
          <p:nvSpPr>
            <p:cNvPr id="53271" name="Freeform 12"/>
            <p:cNvSpPr>
              <a:spLocks/>
            </p:cNvSpPr>
            <p:nvPr/>
          </p:nvSpPr>
          <p:spPr bwMode="auto">
            <a:xfrm>
              <a:off x="3608" y="1014"/>
              <a:ext cx="596" cy="81"/>
            </a:xfrm>
            <a:custGeom>
              <a:avLst/>
              <a:gdLst>
                <a:gd name="T0" fmla="*/ 51 w 596"/>
                <a:gd name="T1" fmla="*/ 11 h 164"/>
                <a:gd name="T2" fmla="*/ 282 w 596"/>
                <a:gd name="T3" fmla="*/ 5 h 164"/>
                <a:gd name="T4" fmla="*/ 391 w 596"/>
                <a:gd name="T5" fmla="*/ 2 h 164"/>
                <a:gd name="T6" fmla="*/ 514 w 596"/>
                <a:gd name="T7" fmla="*/ 0 h 164"/>
                <a:gd name="T8" fmla="*/ 549 w 596"/>
                <a:gd name="T9" fmla="*/ 2 h 164"/>
                <a:gd name="T10" fmla="*/ 575 w 596"/>
                <a:gd name="T11" fmla="*/ 6 h 164"/>
                <a:gd name="T12" fmla="*/ 596 w 596"/>
                <a:gd name="T13" fmla="*/ 20 h 164"/>
                <a:gd name="T14" fmla="*/ 590 w 596"/>
                <a:gd name="T15" fmla="*/ 28 h 164"/>
                <a:gd name="T16" fmla="*/ 575 w 596"/>
                <a:gd name="T17" fmla="*/ 34 h 164"/>
                <a:gd name="T18" fmla="*/ 549 w 596"/>
                <a:gd name="T19" fmla="*/ 38 h 164"/>
                <a:gd name="T20" fmla="*/ 514 w 596"/>
                <a:gd name="T21" fmla="*/ 40 h 164"/>
                <a:gd name="T22" fmla="*/ 51 w 596"/>
                <a:gd name="T23" fmla="*/ 36 h 164"/>
                <a:gd name="T24" fmla="*/ 11 w 596"/>
                <a:gd name="T25" fmla="*/ 32 h 164"/>
                <a:gd name="T26" fmla="*/ 0 w 596"/>
                <a:gd name="T27" fmla="*/ 23 h 164"/>
                <a:gd name="T28" fmla="*/ 11 w 596"/>
                <a:gd name="T29" fmla="*/ 14 h 164"/>
                <a:gd name="T30" fmla="*/ 28 w 596"/>
                <a:gd name="T31" fmla="*/ 12 h 164"/>
                <a:gd name="T32" fmla="*/ 51 w 596"/>
                <a:gd name="T33" fmla="*/ 11 h 164"/>
                <a:gd name="T34" fmla="*/ 51 w 596"/>
                <a:gd name="T35" fmla="*/ 11 h 16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96"/>
                <a:gd name="T55" fmla="*/ 0 h 164"/>
                <a:gd name="T56" fmla="*/ 596 w 596"/>
                <a:gd name="T57" fmla="*/ 164 h 16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96" h="164">
                  <a:moveTo>
                    <a:pt x="51" y="44"/>
                  </a:moveTo>
                  <a:lnTo>
                    <a:pt x="282" y="21"/>
                  </a:lnTo>
                  <a:lnTo>
                    <a:pt x="391" y="8"/>
                  </a:lnTo>
                  <a:lnTo>
                    <a:pt x="514" y="0"/>
                  </a:lnTo>
                  <a:lnTo>
                    <a:pt x="549" y="8"/>
                  </a:lnTo>
                  <a:lnTo>
                    <a:pt x="575" y="27"/>
                  </a:lnTo>
                  <a:lnTo>
                    <a:pt x="596" y="82"/>
                  </a:lnTo>
                  <a:lnTo>
                    <a:pt x="590" y="113"/>
                  </a:lnTo>
                  <a:lnTo>
                    <a:pt x="575" y="137"/>
                  </a:lnTo>
                  <a:lnTo>
                    <a:pt x="549" y="156"/>
                  </a:lnTo>
                  <a:lnTo>
                    <a:pt x="514" y="164"/>
                  </a:lnTo>
                  <a:lnTo>
                    <a:pt x="51" y="147"/>
                  </a:lnTo>
                  <a:lnTo>
                    <a:pt x="11" y="130"/>
                  </a:lnTo>
                  <a:lnTo>
                    <a:pt x="0" y="95"/>
                  </a:lnTo>
                  <a:lnTo>
                    <a:pt x="11" y="59"/>
                  </a:lnTo>
                  <a:lnTo>
                    <a:pt x="28" y="48"/>
                  </a:lnTo>
                  <a:lnTo>
                    <a:pt x="51" y="44"/>
                  </a:lnTo>
                  <a:close/>
                </a:path>
              </a:pathLst>
            </a:custGeom>
            <a:solidFill>
              <a:srgbClr val="C275C2"/>
            </a:solidFill>
            <a:ln w="9525">
              <a:noFill/>
              <a:round/>
              <a:headEnd/>
              <a:tailEnd/>
            </a:ln>
          </p:spPr>
          <p:txBody>
            <a:bodyPr/>
            <a:lstStyle/>
            <a:p>
              <a:endParaRPr lang="zh-CN" altLang="en-US"/>
            </a:p>
          </p:txBody>
        </p:sp>
        <p:sp>
          <p:nvSpPr>
            <p:cNvPr id="53272" name="Freeform 13"/>
            <p:cNvSpPr>
              <a:spLocks/>
            </p:cNvSpPr>
            <p:nvPr/>
          </p:nvSpPr>
          <p:spPr bwMode="auto">
            <a:xfrm>
              <a:off x="1691" y="1033"/>
              <a:ext cx="704" cy="98"/>
            </a:xfrm>
            <a:custGeom>
              <a:avLst/>
              <a:gdLst>
                <a:gd name="T0" fmla="*/ 66 w 704"/>
                <a:gd name="T1" fmla="*/ 10 h 196"/>
                <a:gd name="T2" fmla="*/ 220 w 704"/>
                <a:gd name="T3" fmla="*/ 3 h 196"/>
                <a:gd name="T4" fmla="*/ 356 w 704"/>
                <a:gd name="T5" fmla="*/ 0 h 196"/>
                <a:gd name="T6" fmla="*/ 494 w 704"/>
                <a:gd name="T7" fmla="*/ 1 h 196"/>
                <a:gd name="T8" fmla="*/ 645 w 704"/>
                <a:gd name="T9" fmla="*/ 8 h 196"/>
                <a:gd name="T10" fmla="*/ 677 w 704"/>
                <a:gd name="T11" fmla="*/ 11 h 196"/>
                <a:gd name="T12" fmla="*/ 696 w 704"/>
                <a:gd name="T13" fmla="*/ 17 h 196"/>
                <a:gd name="T14" fmla="*/ 704 w 704"/>
                <a:gd name="T15" fmla="*/ 30 h 196"/>
                <a:gd name="T16" fmla="*/ 693 w 704"/>
                <a:gd name="T17" fmla="*/ 37 h 196"/>
                <a:gd name="T18" fmla="*/ 674 w 704"/>
                <a:gd name="T19" fmla="*/ 42 h 196"/>
                <a:gd name="T20" fmla="*/ 647 w 704"/>
                <a:gd name="T21" fmla="*/ 45 h 196"/>
                <a:gd name="T22" fmla="*/ 613 w 704"/>
                <a:gd name="T23" fmla="*/ 45 h 196"/>
                <a:gd name="T24" fmla="*/ 477 w 704"/>
                <a:gd name="T25" fmla="*/ 39 h 196"/>
                <a:gd name="T26" fmla="*/ 354 w 704"/>
                <a:gd name="T27" fmla="*/ 40 h 196"/>
                <a:gd name="T28" fmla="*/ 95 w 704"/>
                <a:gd name="T29" fmla="*/ 49 h 196"/>
                <a:gd name="T30" fmla="*/ 59 w 704"/>
                <a:gd name="T31" fmla="*/ 49 h 196"/>
                <a:gd name="T32" fmla="*/ 30 w 704"/>
                <a:gd name="T33" fmla="*/ 46 h 196"/>
                <a:gd name="T34" fmla="*/ 2 w 704"/>
                <a:gd name="T35" fmla="*/ 33 h 196"/>
                <a:gd name="T36" fmla="*/ 0 w 704"/>
                <a:gd name="T37" fmla="*/ 29 h 196"/>
                <a:gd name="T38" fmla="*/ 2 w 704"/>
                <a:gd name="T39" fmla="*/ 26 h 196"/>
                <a:gd name="T40" fmla="*/ 11 w 704"/>
                <a:gd name="T41" fmla="*/ 19 h 196"/>
                <a:gd name="T42" fmla="*/ 34 w 704"/>
                <a:gd name="T43" fmla="*/ 13 h 196"/>
                <a:gd name="T44" fmla="*/ 66 w 704"/>
                <a:gd name="T45" fmla="*/ 10 h 196"/>
                <a:gd name="T46" fmla="*/ 66 w 704"/>
                <a:gd name="T47" fmla="*/ 10 h 19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04"/>
                <a:gd name="T73" fmla="*/ 0 h 196"/>
                <a:gd name="T74" fmla="*/ 704 w 704"/>
                <a:gd name="T75" fmla="*/ 196 h 19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04" h="196">
                  <a:moveTo>
                    <a:pt x="66" y="37"/>
                  </a:moveTo>
                  <a:lnTo>
                    <a:pt x="220" y="12"/>
                  </a:lnTo>
                  <a:lnTo>
                    <a:pt x="356" y="0"/>
                  </a:lnTo>
                  <a:lnTo>
                    <a:pt x="494" y="4"/>
                  </a:lnTo>
                  <a:lnTo>
                    <a:pt x="645" y="29"/>
                  </a:lnTo>
                  <a:lnTo>
                    <a:pt x="677" y="42"/>
                  </a:lnTo>
                  <a:lnTo>
                    <a:pt x="696" y="65"/>
                  </a:lnTo>
                  <a:lnTo>
                    <a:pt x="704" y="120"/>
                  </a:lnTo>
                  <a:lnTo>
                    <a:pt x="693" y="147"/>
                  </a:lnTo>
                  <a:lnTo>
                    <a:pt x="674" y="166"/>
                  </a:lnTo>
                  <a:lnTo>
                    <a:pt x="647" y="177"/>
                  </a:lnTo>
                  <a:lnTo>
                    <a:pt x="613" y="177"/>
                  </a:lnTo>
                  <a:lnTo>
                    <a:pt x="477" y="156"/>
                  </a:lnTo>
                  <a:lnTo>
                    <a:pt x="354" y="158"/>
                  </a:lnTo>
                  <a:lnTo>
                    <a:pt x="95" y="196"/>
                  </a:lnTo>
                  <a:lnTo>
                    <a:pt x="59" y="196"/>
                  </a:lnTo>
                  <a:lnTo>
                    <a:pt x="30" y="183"/>
                  </a:lnTo>
                  <a:lnTo>
                    <a:pt x="2" y="132"/>
                  </a:lnTo>
                  <a:lnTo>
                    <a:pt x="0" y="116"/>
                  </a:lnTo>
                  <a:lnTo>
                    <a:pt x="2" y="101"/>
                  </a:lnTo>
                  <a:lnTo>
                    <a:pt x="11" y="73"/>
                  </a:lnTo>
                  <a:lnTo>
                    <a:pt x="34" y="50"/>
                  </a:lnTo>
                  <a:lnTo>
                    <a:pt x="66" y="37"/>
                  </a:lnTo>
                  <a:close/>
                </a:path>
              </a:pathLst>
            </a:custGeom>
            <a:solidFill>
              <a:srgbClr val="C275C2"/>
            </a:solidFill>
            <a:ln w="9525">
              <a:noFill/>
              <a:round/>
              <a:headEnd/>
              <a:tailEnd/>
            </a:ln>
          </p:spPr>
          <p:txBody>
            <a:bodyPr/>
            <a:lstStyle/>
            <a:p>
              <a:endParaRPr lang="zh-CN" altLang="en-US"/>
            </a:p>
          </p:txBody>
        </p:sp>
        <p:sp>
          <p:nvSpPr>
            <p:cNvPr id="53273" name="Freeform 14"/>
            <p:cNvSpPr>
              <a:spLocks/>
            </p:cNvSpPr>
            <p:nvPr/>
          </p:nvSpPr>
          <p:spPr bwMode="auto">
            <a:xfrm>
              <a:off x="2611" y="1036"/>
              <a:ext cx="698" cy="85"/>
            </a:xfrm>
            <a:custGeom>
              <a:avLst/>
              <a:gdLst>
                <a:gd name="T0" fmla="*/ 73 w 698"/>
                <a:gd name="T1" fmla="*/ 0 h 171"/>
                <a:gd name="T2" fmla="*/ 350 w 698"/>
                <a:gd name="T3" fmla="*/ 2 h 171"/>
                <a:gd name="T4" fmla="*/ 624 w 698"/>
                <a:gd name="T5" fmla="*/ 4 h 171"/>
                <a:gd name="T6" fmla="*/ 656 w 698"/>
                <a:gd name="T7" fmla="*/ 6 h 171"/>
                <a:gd name="T8" fmla="*/ 679 w 698"/>
                <a:gd name="T9" fmla="*/ 10 h 171"/>
                <a:gd name="T10" fmla="*/ 698 w 698"/>
                <a:gd name="T11" fmla="*/ 23 h 171"/>
                <a:gd name="T12" fmla="*/ 694 w 698"/>
                <a:gd name="T13" fmla="*/ 30 h 171"/>
                <a:gd name="T14" fmla="*/ 679 w 698"/>
                <a:gd name="T15" fmla="*/ 36 h 171"/>
                <a:gd name="T16" fmla="*/ 656 w 698"/>
                <a:gd name="T17" fmla="*/ 41 h 171"/>
                <a:gd name="T18" fmla="*/ 624 w 698"/>
                <a:gd name="T19" fmla="*/ 42 h 171"/>
                <a:gd name="T20" fmla="*/ 350 w 698"/>
                <a:gd name="T21" fmla="*/ 40 h 171"/>
                <a:gd name="T22" fmla="*/ 73 w 698"/>
                <a:gd name="T23" fmla="*/ 37 h 171"/>
                <a:gd name="T24" fmla="*/ 41 w 698"/>
                <a:gd name="T25" fmla="*/ 36 h 171"/>
                <a:gd name="T26" fmla="*/ 19 w 698"/>
                <a:gd name="T27" fmla="*/ 31 h 171"/>
                <a:gd name="T28" fmla="*/ 0 w 698"/>
                <a:gd name="T29" fmla="*/ 18 h 171"/>
                <a:gd name="T30" fmla="*/ 3 w 698"/>
                <a:gd name="T31" fmla="*/ 12 h 171"/>
                <a:gd name="T32" fmla="*/ 19 w 698"/>
                <a:gd name="T33" fmla="*/ 5 h 171"/>
                <a:gd name="T34" fmla="*/ 41 w 698"/>
                <a:gd name="T35" fmla="*/ 1 h 171"/>
                <a:gd name="T36" fmla="*/ 73 w 698"/>
                <a:gd name="T37" fmla="*/ 0 h 171"/>
                <a:gd name="T38" fmla="*/ 73 w 698"/>
                <a:gd name="T39" fmla="*/ 0 h 17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98"/>
                <a:gd name="T61" fmla="*/ 0 h 171"/>
                <a:gd name="T62" fmla="*/ 698 w 698"/>
                <a:gd name="T63" fmla="*/ 171 h 17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98" h="171">
                  <a:moveTo>
                    <a:pt x="73" y="0"/>
                  </a:moveTo>
                  <a:lnTo>
                    <a:pt x="350" y="10"/>
                  </a:lnTo>
                  <a:lnTo>
                    <a:pt x="624" y="19"/>
                  </a:lnTo>
                  <a:lnTo>
                    <a:pt x="656" y="25"/>
                  </a:lnTo>
                  <a:lnTo>
                    <a:pt x="679" y="42"/>
                  </a:lnTo>
                  <a:lnTo>
                    <a:pt x="698" y="95"/>
                  </a:lnTo>
                  <a:lnTo>
                    <a:pt x="694" y="122"/>
                  </a:lnTo>
                  <a:lnTo>
                    <a:pt x="679" y="146"/>
                  </a:lnTo>
                  <a:lnTo>
                    <a:pt x="656" y="164"/>
                  </a:lnTo>
                  <a:lnTo>
                    <a:pt x="624" y="171"/>
                  </a:lnTo>
                  <a:lnTo>
                    <a:pt x="350" y="160"/>
                  </a:lnTo>
                  <a:lnTo>
                    <a:pt x="73" y="150"/>
                  </a:lnTo>
                  <a:lnTo>
                    <a:pt x="41" y="145"/>
                  </a:lnTo>
                  <a:lnTo>
                    <a:pt x="19" y="127"/>
                  </a:lnTo>
                  <a:lnTo>
                    <a:pt x="0" y="74"/>
                  </a:lnTo>
                  <a:lnTo>
                    <a:pt x="3" y="48"/>
                  </a:lnTo>
                  <a:lnTo>
                    <a:pt x="19" y="23"/>
                  </a:lnTo>
                  <a:lnTo>
                    <a:pt x="41" y="6"/>
                  </a:lnTo>
                  <a:lnTo>
                    <a:pt x="73" y="0"/>
                  </a:lnTo>
                  <a:close/>
                </a:path>
              </a:pathLst>
            </a:custGeom>
            <a:solidFill>
              <a:srgbClr val="C275C2"/>
            </a:solidFill>
            <a:ln w="9525">
              <a:noFill/>
              <a:round/>
              <a:headEnd/>
              <a:tailEnd/>
            </a:ln>
          </p:spPr>
          <p:txBody>
            <a:bodyPr/>
            <a:lstStyle/>
            <a:p>
              <a:endParaRPr lang="zh-CN" altLang="en-US"/>
            </a:p>
          </p:txBody>
        </p:sp>
        <p:sp>
          <p:nvSpPr>
            <p:cNvPr id="53274" name="Freeform 15"/>
            <p:cNvSpPr>
              <a:spLocks/>
            </p:cNvSpPr>
            <p:nvPr/>
          </p:nvSpPr>
          <p:spPr bwMode="auto">
            <a:xfrm>
              <a:off x="892" y="1312"/>
              <a:ext cx="192" cy="419"/>
            </a:xfrm>
            <a:custGeom>
              <a:avLst/>
              <a:gdLst>
                <a:gd name="T0" fmla="*/ 192 w 192"/>
                <a:gd name="T1" fmla="*/ 21 h 839"/>
                <a:gd name="T2" fmla="*/ 173 w 192"/>
                <a:gd name="T3" fmla="*/ 67 h 839"/>
                <a:gd name="T4" fmla="*/ 159 w 192"/>
                <a:gd name="T5" fmla="*/ 88 h 839"/>
                <a:gd name="T6" fmla="*/ 146 w 192"/>
                <a:gd name="T7" fmla="*/ 108 h 839"/>
                <a:gd name="T8" fmla="*/ 112 w 192"/>
                <a:gd name="T9" fmla="*/ 195 h 839"/>
                <a:gd name="T10" fmla="*/ 106 w 192"/>
                <a:gd name="T11" fmla="*/ 201 h 839"/>
                <a:gd name="T12" fmla="*/ 93 w 192"/>
                <a:gd name="T13" fmla="*/ 205 h 839"/>
                <a:gd name="T14" fmla="*/ 55 w 192"/>
                <a:gd name="T15" fmla="*/ 209 h 839"/>
                <a:gd name="T16" fmla="*/ 18 w 192"/>
                <a:gd name="T17" fmla="*/ 205 h 839"/>
                <a:gd name="T18" fmla="*/ 0 w 192"/>
                <a:gd name="T19" fmla="*/ 195 h 839"/>
                <a:gd name="T20" fmla="*/ 10 w 192"/>
                <a:gd name="T21" fmla="*/ 107 h 839"/>
                <a:gd name="T22" fmla="*/ 29 w 192"/>
                <a:gd name="T23" fmla="*/ 19 h 839"/>
                <a:gd name="T24" fmla="*/ 38 w 192"/>
                <a:gd name="T25" fmla="*/ 10 h 839"/>
                <a:gd name="T26" fmla="*/ 59 w 192"/>
                <a:gd name="T27" fmla="*/ 4 h 839"/>
                <a:gd name="T28" fmla="*/ 86 w 192"/>
                <a:gd name="T29" fmla="*/ 1 h 839"/>
                <a:gd name="T30" fmla="*/ 114 w 192"/>
                <a:gd name="T31" fmla="*/ 0 h 839"/>
                <a:gd name="T32" fmla="*/ 169 w 192"/>
                <a:gd name="T33" fmla="*/ 5 h 839"/>
                <a:gd name="T34" fmla="*/ 192 w 192"/>
                <a:gd name="T35" fmla="*/ 21 h 839"/>
                <a:gd name="T36" fmla="*/ 192 w 192"/>
                <a:gd name="T37" fmla="*/ 21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2"/>
                <a:gd name="T58" fmla="*/ 0 h 839"/>
                <a:gd name="T59" fmla="*/ 192 w 192"/>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2" h="839">
                  <a:moveTo>
                    <a:pt x="192" y="86"/>
                  </a:moveTo>
                  <a:lnTo>
                    <a:pt x="173" y="270"/>
                  </a:lnTo>
                  <a:lnTo>
                    <a:pt x="159" y="354"/>
                  </a:lnTo>
                  <a:lnTo>
                    <a:pt x="146" y="434"/>
                  </a:lnTo>
                  <a:lnTo>
                    <a:pt x="112" y="781"/>
                  </a:lnTo>
                  <a:lnTo>
                    <a:pt x="106" y="806"/>
                  </a:lnTo>
                  <a:lnTo>
                    <a:pt x="93" y="823"/>
                  </a:lnTo>
                  <a:lnTo>
                    <a:pt x="55" y="839"/>
                  </a:lnTo>
                  <a:lnTo>
                    <a:pt x="18" y="823"/>
                  </a:lnTo>
                  <a:lnTo>
                    <a:pt x="0" y="781"/>
                  </a:lnTo>
                  <a:lnTo>
                    <a:pt x="10" y="430"/>
                  </a:lnTo>
                  <a:lnTo>
                    <a:pt x="29" y="76"/>
                  </a:lnTo>
                  <a:lnTo>
                    <a:pt x="38" y="42"/>
                  </a:lnTo>
                  <a:lnTo>
                    <a:pt x="59" y="17"/>
                  </a:lnTo>
                  <a:lnTo>
                    <a:pt x="86" y="4"/>
                  </a:lnTo>
                  <a:lnTo>
                    <a:pt x="114" y="0"/>
                  </a:lnTo>
                  <a:lnTo>
                    <a:pt x="169" y="23"/>
                  </a:lnTo>
                  <a:lnTo>
                    <a:pt x="192" y="86"/>
                  </a:lnTo>
                  <a:close/>
                </a:path>
              </a:pathLst>
            </a:custGeom>
            <a:solidFill>
              <a:srgbClr val="C275C2"/>
            </a:solidFill>
            <a:ln w="9525">
              <a:noFill/>
              <a:round/>
              <a:headEnd/>
              <a:tailEnd/>
            </a:ln>
          </p:spPr>
          <p:txBody>
            <a:bodyPr/>
            <a:lstStyle/>
            <a:p>
              <a:endParaRPr lang="zh-CN" altLang="en-US"/>
            </a:p>
          </p:txBody>
        </p:sp>
        <p:sp>
          <p:nvSpPr>
            <p:cNvPr id="53275" name="Freeform 16"/>
            <p:cNvSpPr>
              <a:spLocks/>
            </p:cNvSpPr>
            <p:nvPr/>
          </p:nvSpPr>
          <p:spPr bwMode="auto">
            <a:xfrm>
              <a:off x="667" y="2589"/>
              <a:ext cx="663" cy="323"/>
            </a:xfrm>
            <a:custGeom>
              <a:avLst/>
              <a:gdLst>
                <a:gd name="T0" fmla="*/ 17 w 663"/>
                <a:gd name="T1" fmla="*/ 69 h 646"/>
                <a:gd name="T2" fmla="*/ 23 w 663"/>
                <a:gd name="T3" fmla="*/ 65 h 646"/>
                <a:gd name="T4" fmla="*/ 44 w 663"/>
                <a:gd name="T5" fmla="*/ 61 h 646"/>
                <a:gd name="T6" fmla="*/ 106 w 663"/>
                <a:gd name="T7" fmla="*/ 56 h 646"/>
                <a:gd name="T8" fmla="*/ 231 w 663"/>
                <a:gd name="T9" fmla="*/ 51 h 646"/>
                <a:gd name="T10" fmla="*/ 246 w 663"/>
                <a:gd name="T11" fmla="*/ 33 h 646"/>
                <a:gd name="T12" fmla="*/ 260 w 663"/>
                <a:gd name="T13" fmla="*/ 17 h 646"/>
                <a:gd name="T14" fmla="*/ 273 w 663"/>
                <a:gd name="T15" fmla="*/ 10 h 646"/>
                <a:gd name="T16" fmla="*/ 288 w 663"/>
                <a:gd name="T17" fmla="*/ 6 h 646"/>
                <a:gd name="T18" fmla="*/ 313 w 663"/>
                <a:gd name="T19" fmla="*/ 0 h 646"/>
                <a:gd name="T20" fmla="*/ 333 w 663"/>
                <a:gd name="T21" fmla="*/ 0 h 646"/>
                <a:gd name="T22" fmla="*/ 352 w 663"/>
                <a:gd name="T23" fmla="*/ 5 h 646"/>
                <a:gd name="T24" fmla="*/ 388 w 663"/>
                <a:gd name="T25" fmla="*/ 23 h 646"/>
                <a:gd name="T26" fmla="*/ 411 w 663"/>
                <a:gd name="T27" fmla="*/ 35 h 646"/>
                <a:gd name="T28" fmla="*/ 436 w 663"/>
                <a:gd name="T29" fmla="*/ 46 h 646"/>
                <a:gd name="T30" fmla="*/ 511 w 663"/>
                <a:gd name="T31" fmla="*/ 43 h 646"/>
                <a:gd name="T32" fmla="*/ 576 w 663"/>
                <a:gd name="T33" fmla="*/ 39 h 646"/>
                <a:gd name="T34" fmla="*/ 655 w 663"/>
                <a:gd name="T35" fmla="*/ 39 h 646"/>
                <a:gd name="T36" fmla="*/ 663 w 663"/>
                <a:gd name="T37" fmla="*/ 43 h 646"/>
                <a:gd name="T38" fmla="*/ 646 w 663"/>
                <a:gd name="T39" fmla="*/ 51 h 646"/>
                <a:gd name="T40" fmla="*/ 627 w 663"/>
                <a:gd name="T41" fmla="*/ 57 h 646"/>
                <a:gd name="T42" fmla="*/ 600 w 663"/>
                <a:gd name="T43" fmla="*/ 64 h 646"/>
                <a:gd name="T44" fmla="*/ 583 w 663"/>
                <a:gd name="T45" fmla="*/ 68 h 646"/>
                <a:gd name="T46" fmla="*/ 566 w 663"/>
                <a:gd name="T47" fmla="*/ 73 h 646"/>
                <a:gd name="T48" fmla="*/ 545 w 663"/>
                <a:gd name="T49" fmla="*/ 77 h 646"/>
                <a:gd name="T50" fmla="*/ 523 w 663"/>
                <a:gd name="T51" fmla="*/ 82 h 646"/>
                <a:gd name="T52" fmla="*/ 551 w 663"/>
                <a:gd name="T53" fmla="*/ 97 h 646"/>
                <a:gd name="T54" fmla="*/ 576 w 663"/>
                <a:gd name="T55" fmla="*/ 113 h 646"/>
                <a:gd name="T56" fmla="*/ 600 w 663"/>
                <a:gd name="T57" fmla="*/ 146 h 646"/>
                <a:gd name="T58" fmla="*/ 593 w 663"/>
                <a:gd name="T59" fmla="*/ 158 h 646"/>
                <a:gd name="T60" fmla="*/ 581 w 663"/>
                <a:gd name="T61" fmla="*/ 161 h 646"/>
                <a:gd name="T62" fmla="*/ 568 w 663"/>
                <a:gd name="T63" fmla="*/ 162 h 646"/>
                <a:gd name="T64" fmla="*/ 483 w 663"/>
                <a:gd name="T65" fmla="*/ 152 h 646"/>
                <a:gd name="T66" fmla="*/ 458 w 663"/>
                <a:gd name="T67" fmla="*/ 148 h 646"/>
                <a:gd name="T68" fmla="*/ 434 w 663"/>
                <a:gd name="T69" fmla="*/ 143 h 646"/>
                <a:gd name="T70" fmla="*/ 409 w 663"/>
                <a:gd name="T71" fmla="*/ 138 h 646"/>
                <a:gd name="T72" fmla="*/ 386 w 663"/>
                <a:gd name="T73" fmla="*/ 133 h 646"/>
                <a:gd name="T74" fmla="*/ 366 w 663"/>
                <a:gd name="T75" fmla="*/ 129 h 646"/>
                <a:gd name="T76" fmla="*/ 347 w 663"/>
                <a:gd name="T77" fmla="*/ 125 h 646"/>
                <a:gd name="T78" fmla="*/ 318 w 663"/>
                <a:gd name="T79" fmla="*/ 120 h 646"/>
                <a:gd name="T80" fmla="*/ 288 w 663"/>
                <a:gd name="T81" fmla="*/ 126 h 646"/>
                <a:gd name="T82" fmla="*/ 261 w 663"/>
                <a:gd name="T83" fmla="*/ 131 h 646"/>
                <a:gd name="T84" fmla="*/ 235 w 663"/>
                <a:gd name="T85" fmla="*/ 136 h 646"/>
                <a:gd name="T86" fmla="*/ 210 w 663"/>
                <a:gd name="T87" fmla="*/ 141 h 646"/>
                <a:gd name="T88" fmla="*/ 190 w 663"/>
                <a:gd name="T89" fmla="*/ 145 h 646"/>
                <a:gd name="T90" fmla="*/ 169 w 663"/>
                <a:gd name="T91" fmla="*/ 148 h 646"/>
                <a:gd name="T92" fmla="*/ 140 w 663"/>
                <a:gd name="T93" fmla="*/ 152 h 646"/>
                <a:gd name="T94" fmla="*/ 123 w 663"/>
                <a:gd name="T95" fmla="*/ 150 h 646"/>
                <a:gd name="T96" fmla="*/ 120 w 663"/>
                <a:gd name="T97" fmla="*/ 142 h 646"/>
                <a:gd name="T98" fmla="*/ 133 w 663"/>
                <a:gd name="T99" fmla="*/ 126 h 646"/>
                <a:gd name="T100" fmla="*/ 146 w 663"/>
                <a:gd name="T101" fmla="*/ 114 h 646"/>
                <a:gd name="T102" fmla="*/ 163 w 663"/>
                <a:gd name="T103" fmla="*/ 101 h 646"/>
                <a:gd name="T104" fmla="*/ 121 w 663"/>
                <a:gd name="T105" fmla="*/ 96 h 646"/>
                <a:gd name="T106" fmla="*/ 53 w 663"/>
                <a:gd name="T107" fmla="*/ 88 h 646"/>
                <a:gd name="T108" fmla="*/ 4 w 663"/>
                <a:gd name="T109" fmla="*/ 78 h 646"/>
                <a:gd name="T110" fmla="*/ 0 w 663"/>
                <a:gd name="T111" fmla="*/ 74 h 646"/>
                <a:gd name="T112" fmla="*/ 17 w 663"/>
                <a:gd name="T113" fmla="*/ 69 h 646"/>
                <a:gd name="T114" fmla="*/ 17 w 663"/>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3"/>
                <a:gd name="T175" fmla="*/ 0 h 646"/>
                <a:gd name="T176" fmla="*/ 663 w 663"/>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3" h="646">
                  <a:moveTo>
                    <a:pt x="17" y="274"/>
                  </a:moveTo>
                  <a:lnTo>
                    <a:pt x="23" y="257"/>
                  </a:lnTo>
                  <a:lnTo>
                    <a:pt x="44" y="243"/>
                  </a:lnTo>
                  <a:lnTo>
                    <a:pt x="106" y="222"/>
                  </a:lnTo>
                  <a:lnTo>
                    <a:pt x="231" y="203"/>
                  </a:lnTo>
                  <a:lnTo>
                    <a:pt x="246" y="129"/>
                  </a:lnTo>
                  <a:lnTo>
                    <a:pt x="260" y="67"/>
                  </a:lnTo>
                  <a:lnTo>
                    <a:pt x="273" y="40"/>
                  </a:lnTo>
                  <a:lnTo>
                    <a:pt x="288" y="21"/>
                  </a:lnTo>
                  <a:lnTo>
                    <a:pt x="313" y="0"/>
                  </a:lnTo>
                  <a:lnTo>
                    <a:pt x="333" y="0"/>
                  </a:lnTo>
                  <a:lnTo>
                    <a:pt x="352" y="19"/>
                  </a:lnTo>
                  <a:lnTo>
                    <a:pt x="388" y="91"/>
                  </a:lnTo>
                  <a:lnTo>
                    <a:pt x="411" y="137"/>
                  </a:lnTo>
                  <a:lnTo>
                    <a:pt x="436" y="183"/>
                  </a:lnTo>
                  <a:lnTo>
                    <a:pt x="511" y="169"/>
                  </a:lnTo>
                  <a:lnTo>
                    <a:pt x="576" y="156"/>
                  </a:lnTo>
                  <a:lnTo>
                    <a:pt x="655" y="156"/>
                  </a:lnTo>
                  <a:lnTo>
                    <a:pt x="663" y="171"/>
                  </a:lnTo>
                  <a:lnTo>
                    <a:pt x="646" y="203"/>
                  </a:lnTo>
                  <a:lnTo>
                    <a:pt x="627" y="226"/>
                  </a:lnTo>
                  <a:lnTo>
                    <a:pt x="600" y="255"/>
                  </a:lnTo>
                  <a:lnTo>
                    <a:pt x="583" y="272"/>
                  </a:lnTo>
                  <a:lnTo>
                    <a:pt x="566" y="289"/>
                  </a:lnTo>
                  <a:lnTo>
                    <a:pt x="545" y="308"/>
                  </a:lnTo>
                  <a:lnTo>
                    <a:pt x="523" y="327"/>
                  </a:lnTo>
                  <a:lnTo>
                    <a:pt x="551" y="388"/>
                  </a:lnTo>
                  <a:lnTo>
                    <a:pt x="576" y="452"/>
                  </a:lnTo>
                  <a:lnTo>
                    <a:pt x="600" y="584"/>
                  </a:lnTo>
                  <a:lnTo>
                    <a:pt x="593" y="631"/>
                  </a:lnTo>
                  <a:lnTo>
                    <a:pt x="581" y="643"/>
                  </a:lnTo>
                  <a:lnTo>
                    <a:pt x="568" y="646"/>
                  </a:lnTo>
                  <a:lnTo>
                    <a:pt x="483" y="608"/>
                  </a:lnTo>
                  <a:lnTo>
                    <a:pt x="458" y="591"/>
                  </a:lnTo>
                  <a:lnTo>
                    <a:pt x="434" y="572"/>
                  </a:lnTo>
                  <a:lnTo>
                    <a:pt x="409" y="551"/>
                  </a:lnTo>
                  <a:lnTo>
                    <a:pt x="386" y="532"/>
                  </a:lnTo>
                  <a:lnTo>
                    <a:pt x="366" y="515"/>
                  </a:lnTo>
                  <a:lnTo>
                    <a:pt x="347" y="500"/>
                  </a:lnTo>
                  <a:lnTo>
                    <a:pt x="318" y="479"/>
                  </a:lnTo>
                  <a:lnTo>
                    <a:pt x="288" y="502"/>
                  </a:lnTo>
                  <a:lnTo>
                    <a:pt x="261" y="523"/>
                  </a:lnTo>
                  <a:lnTo>
                    <a:pt x="235" y="544"/>
                  </a:lnTo>
                  <a:lnTo>
                    <a:pt x="210" y="563"/>
                  </a:lnTo>
                  <a:lnTo>
                    <a:pt x="190" y="578"/>
                  </a:lnTo>
                  <a:lnTo>
                    <a:pt x="169" y="591"/>
                  </a:lnTo>
                  <a:lnTo>
                    <a:pt x="140" y="605"/>
                  </a:lnTo>
                  <a:lnTo>
                    <a:pt x="123" y="599"/>
                  </a:lnTo>
                  <a:lnTo>
                    <a:pt x="120" y="565"/>
                  </a:lnTo>
                  <a:lnTo>
                    <a:pt x="133" y="502"/>
                  </a:lnTo>
                  <a:lnTo>
                    <a:pt x="146" y="456"/>
                  </a:lnTo>
                  <a:lnTo>
                    <a:pt x="163" y="401"/>
                  </a:lnTo>
                  <a:lnTo>
                    <a:pt x="121" y="384"/>
                  </a:lnTo>
                  <a:lnTo>
                    <a:pt x="53" y="352"/>
                  </a:lnTo>
                  <a:lnTo>
                    <a:pt x="4" y="312"/>
                  </a:lnTo>
                  <a:lnTo>
                    <a:pt x="0" y="293"/>
                  </a:lnTo>
                  <a:lnTo>
                    <a:pt x="17" y="274"/>
                  </a:lnTo>
                  <a:close/>
                </a:path>
              </a:pathLst>
            </a:custGeom>
            <a:solidFill>
              <a:srgbClr val="C275C2"/>
            </a:solidFill>
            <a:ln w="9525">
              <a:noFill/>
              <a:round/>
              <a:headEnd/>
              <a:tailEnd/>
            </a:ln>
          </p:spPr>
          <p:txBody>
            <a:bodyPr/>
            <a:lstStyle/>
            <a:p>
              <a:endParaRPr lang="zh-CN" altLang="en-US"/>
            </a:p>
          </p:txBody>
        </p:sp>
        <p:sp>
          <p:nvSpPr>
            <p:cNvPr id="53276" name="Freeform 17"/>
            <p:cNvSpPr>
              <a:spLocks/>
            </p:cNvSpPr>
            <p:nvPr/>
          </p:nvSpPr>
          <p:spPr bwMode="auto">
            <a:xfrm>
              <a:off x="4298" y="939"/>
              <a:ext cx="663" cy="323"/>
            </a:xfrm>
            <a:custGeom>
              <a:avLst/>
              <a:gdLst>
                <a:gd name="T0" fmla="*/ 16 w 663"/>
                <a:gd name="T1" fmla="*/ 68 h 647"/>
                <a:gd name="T2" fmla="*/ 23 w 663"/>
                <a:gd name="T3" fmla="*/ 64 h 647"/>
                <a:gd name="T4" fmla="*/ 42 w 663"/>
                <a:gd name="T5" fmla="*/ 61 h 647"/>
                <a:gd name="T6" fmla="*/ 106 w 663"/>
                <a:gd name="T7" fmla="*/ 56 h 647"/>
                <a:gd name="T8" fmla="*/ 229 w 663"/>
                <a:gd name="T9" fmla="*/ 51 h 647"/>
                <a:gd name="T10" fmla="*/ 245 w 663"/>
                <a:gd name="T11" fmla="*/ 32 h 647"/>
                <a:gd name="T12" fmla="*/ 258 w 663"/>
                <a:gd name="T13" fmla="*/ 16 h 647"/>
                <a:gd name="T14" fmla="*/ 273 w 663"/>
                <a:gd name="T15" fmla="*/ 10 h 647"/>
                <a:gd name="T16" fmla="*/ 286 w 663"/>
                <a:gd name="T17" fmla="*/ 5 h 647"/>
                <a:gd name="T18" fmla="*/ 311 w 663"/>
                <a:gd name="T19" fmla="*/ 0 h 647"/>
                <a:gd name="T20" fmla="*/ 332 w 663"/>
                <a:gd name="T21" fmla="*/ 0 h 647"/>
                <a:gd name="T22" fmla="*/ 351 w 663"/>
                <a:gd name="T23" fmla="*/ 4 h 647"/>
                <a:gd name="T24" fmla="*/ 388 w 663"/>
                <a:gd name="T25" fmla="*/ 22 h 647"/>
                <a:gd name="T26" fmla="*/ 409 w 663"/>
                <a:gd name="T27" fmla="*/ 34 h 647"/>
                <a:gd name="T28" fmla="*/ 434 w 663"/>
                <a:gd name="T29" fmla="*/ 46 h 647"/>
                <a:gd name="T30" fmla="*/ 509 w 663"/>
                <a:gd name="T31" fmla="*/ 42 h 647"/>
                <a:gd name="T32" fmla="*/ 574 w 663"/>
                <a:gd name="T33" fmla="*/ 39 h 647"/>
                <a:gd name="T34" fmla="*/ 653 w 663"/>
                <a:gd name="T35" fmla="*/ 39 h 647"/>
                <a:gd name="T36" fmla="*/ 663 w 663"/>
                <a:gd name="T37" fmla="*/ 43 h 647"/>
                <a:gd name="T38" fmla="*/ 646 w 663"/>
                <a:gd name="T39" fmla="*/ 51 h 647"/>
                <a:gd name="T40" fmla="*/ 627 w 663"/>
                <a:gd name="T41" fmla="*/ 57 h 647"/>
                <a:gd name="T42" fmla="*/ 600 w 663"/>
                <a:gd name="T43" fmla="*/ 63 h 647"/>
                <a:gd name="T44" fmla="*/ 583 w 663"/>
                <a:gd name="T45" fmla="*/ 68 h 647"/>
                <a:gd name="T46" fmla="*/ 564 w 663"/>
                <a:gd name="T47" fmla="*/ 72 h 647"/>
                <a:gd name="T48" fmla="*/ 544 w 663"/>
                <a:gd name="T49" fmla="*/ 77 h 647"/>
                <a:gd name="T50" fmla="*/ 521 w 663"/>
                <a:gd name="T51" fmla="*/ 82 h 647"/>
                <a:gd name="T52" fmla="*/ 551 w 663"/>
                <a:gd name="T53" fmla="*/ 97 h 647"/>
                <a:gd name="T54" fmla="*/ 574 w 663"/>
                <a:gd name="T55" fmla="*/ 113 h 647"/>
                <a:gd name="T56" fmla="*/ 598 w 663"/>
                <a:gd name="T57" fmla="*/ 146 h 647"/>
                <a:gd name="T58" fmla="*/ 591 w 663"/>
                <a:gd name="T59" fmla="*/ 157 h 647"/>
                <a:gd name="T60" fmla="*/ 581 w 663"/>
                <a:gd name="T61" fmla="*/ 160 h 647"/>
                <a:gd name="T62" fmla="*/ 566 w 663"/>
                <a:gd name="T63" fmla="*/ 161 h 647"/>
                <a:gd name="T64" fmla="*/ 481 w 663"/>
                <a:gd name="T65" fmla="*/ 152 h 647"/>
                <a:gd name="T66" fmla="*/ 456 w 663"/>
                <a:gd name="T67" fmla="*/ 147 h 647"/>
                <a:gd name="T68" fmla="*/ 432 w 663"/>
                <a:gd name="T69" fmla="*/ 143 h 647"/>
                <a:gd name="T70" fmla="*/ 407 w 663"/>
                <a:gd name="T71" fmla="*/ 138 h 647"/>
                <a:gd name="T72" fmla="*/ 385 w 663"/>
                <a:gd name="T73" fmla="*/ 133 h 647"/>
                <a:gd name="T74" fmla="*/ 364 w 663"/>
                <a:gd name="T75" fmla="*/ 128 h 647"/>
                <a:gd name="T76" fmla="*/ 345 w 663"/>
                <a:gd name="T77" fmla="*/ 125 h 647"/>
                <a:gd name="T78" fmla="*/ 318 w 663"/>
                <a:gd name="T79" fmla="*/ 120 h 647"/>
                <a:gd name="T80" fmla="*/ 288 w 663"/>
                <a:gd name="T81" fmla="*/ 125 h 647"/>
                <a:gd name="T82" fmla="*/ 260 w 663"/>
                <a:gd name="T83" fmla="*/ 130 h 647"/>
                <a:gd name="T84" fmla="*/ 233 w 663"/>
                <a:gd name="T85" fmla="*/ 136 h 647"/>
                <a:gd name="T86" fmla="*/ 209 w 663"/>
                <a:gd name="T87" fmla="*/ 140 h 647"/>
                <a:gd name="T88" fmla="*/ 188 w 663"/>
                <a:gd name="T89" fmla="*/ 144 h 647"/>
                <a:gd name="T90" fmla="*/ 169 w 663"/>
                <a:gd name="T91" fmla="*/ 147 h 647"/>
                <a:gd name="T92" fmla="*/ 139 w 663"/>
                <a:gd name="T93" fmla="*/ 151 h 647"/>
                <a:gd name="T94" fmla="*/ 122 w 663"/>
                <a:gd name="T95" fmla="*/ 149 h 647"/>
                <a:gd name="T96" fmla="*/ 118 w 663"/>
                <a:gd name="T97" fmla="*/ 141 h 647"/>
                <a:gd name="T98" fmla="*/ 131 w 663"/>
                <a:gd name="T99" fmla="*/ 125 h 647"/>
                <a:gd name="T100" fmla="*/ 144 w 663"/>
                <a:gd name="T101" fmla="*/ 114 h 647"/>
                <a:gd name="T102" fmla="*/ 161 w 663"/>
                <a:gd name="T103" fmla="*/ 100 h 647"/>
                <a:gd name="T104" fmla="*/ 120 w 663"/>
                <a:gd name="T105" fmla="*/ 96 h 647"/>
                <a:gd name="T106" fmla="*/ 53 w 663"/>
                <a:gd name="T107" fmla="*/ 88 h 647"/>
                <a:gd name="T108" fmla="*/ 4 w 663"/>
                <a:gd name="T109" fmla="*/ 78 h 647"/>
                <a:gd name="T110" fmla="*/ 0 w 663"/>
                <a:gd name="T111" fmla="*/ 73 h 647"/>
                <a:gd name="T112" fmla="*/ 16 w 663"/>
                <a:gd name="T113" fmla="*/ 68 h 647"/>
                <a:gd name="T114" fmla="*/ 16 w 663"/>
                <a:gd name="T115" fmla="*/ 68 h 6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3"/>
                <a:gd name="T175" fmla="*/ 0 h 647"/>
                <a:gd name="T176" fmla="*/ 663 w 663"/>
                <a:gd name="T177" fmla="*/ 647 h 6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3" h="647">
                  <a:moveTo>
                    <a:pt x="16" y="274"/>
                  </a:moveTo>
                  <a:lnTo>
                    <a:pt x="23" y="259"/>
                  </a:lnTo>
                  <a:lnTo>
                    <a:pt x="42" y="244"/>
                  </a:lnTo>
                  <a:lnTo>
                    <a:pt x="106" y="225"/>
                  </a:lnTo>
                  <a:lnTo>
                    <a:pt x="229" y="206"/>
                  </a:lnTo>
                  <a:lnTo>
                    <a:pt x="245" y="131"/>
                  </a:lnTo>
                  <a:lnTo>
                    <a:pt x="258" y="67"/>
                  </a:lnTo>
                  <a:lnTo>
                    <a:pt x="273" y="40"/>
                  </a:lnTo>
                  <a:lnTo>
                    <a:pt x="286" y="21"/>
                  </a:lnTo>
                  <a:lnTo>
                    <a:pt x="311" y="0"/>
                  </a:lnTo>
                  <a:lnTo>
                    <a:pt x="332" y="2"/>
                  </a:lnTo>
                  <a:lnTo>
                    <a:pt x="351" y="19"/>
                  </a:lnTo>
                  <a:lnTo>
                    <a:pt x="388" y="91"/>
                  </a:lnTo>
                  <a:lnTo>
                    <a:pt x="409" y="137"/>
                  </a:lnTo>
                  <a:lnTo>
                    <a:pt x="434" y="185"/>
                  </a:lnTo>
                  <a:lnTo>
                    <a:pt x="509" y="169"/>
                  </a:lnTo>
                  <a:lnTo>
                    <a:pt x="574" y="158"/>
                  </a:lnTo>
                  <a:lnTo>
                    <a:pt x="653" y="156"/>
                  </a:lnTo>
                  <a:lnTo>
                    <a:pt x="663" y="173"/>
                  </a:lnTo>
                  <a:lnTo>
                    <a:pt x="646" y="206"/>
                  </a:lnTo>
                  <a:lnTo>
                    <a:pt x="627" y="228"/>
                  </a:lnTo>
                  <a:lnTo>
                    <a:pt x="600" y="255"/>
                  </a:lnTo>
                  <a:lnTo>
                    <a:pt x="583" y="272"/>
                  </a:lnTo>
                  <a:lnTo>
                    <a:pt x="564" y="289"/>
                  </a:lnTo>
                  <a:lnTo>
                    <a:pt x="544" y="308"/>
                  </a:lnTo>
                  <a:lnTo>
                    <a:pt x="521" y="329"/>
                  </a:lnTo>
                  <a:lnTo>
                    <a:pt x="551" y="390"/>
                  </a:lnTo>
                  <a:lnTo>
                    <a:pt x="574" y="453"/>
                  </a:lnTo>
                  <a:lnTo>
                    <a:pt x="598" y="584"/>
                  </a:lnTo>
                  <a:lnTo>
                    <a:pt x="591" y="631"/>
                  </a:lnTo>
                  <a:lnTo>
                    <a:pt x="581" y="643"/>
                  </a:lnTo>
                  <a:lnTo>
                    <a:pt x="566" y="647"/>
                  </a:lnTo>
                  <a:lnTo>
                    <a:pt x="481" y="608"/>
                  </a:lnTo>
                  <a:lnTo>
                    <a:pt x="456" y="591"/>
                  </a:lnTo>
                  <a:lnTo>
                    <a:pt x="432" y="572"/>
                  </a:lnTo>
                  <a:lnTo>
                    <a:pt x="407" y="553"/>
                  </a:lnTo>
                  <a:lnTo>
                    <a:pt x="385" y="532"/>
                  </a:lnTo>
                  <a:lnTo>
                    <a:pt x="364" y="515"/>
                  </a:lnTo>
                  <a:lnTo>
                    <a:pt x="345" y="500"/>
                  </a:lnTo>
                  <a:lnTo>
                    <a:pt x="318" y="481"/>
                  </a:lnTo>
                  <a:lnTo>
                    <a:pt x="288" y="502"/>
                  </a:lnTo>
                  <a:lnTo>
                    <a:pt x="260" y="523"/>
                  </a:lnTo>
                  <a:lnTo>
                    <a:pt x="233" y="544"/>
                  </a:lnTo>
                  <a:lnTo>
                    <a:pt x="209" y="563"/>
                  </a:lnTo>
                  <a:lnTo>
                    <a:pt x="188" y="578"/>
                  </a:lnTo>
                  <a:lnTo>
                    <a:pt x="169" y="591"/>
                  </a:lnTo>
                  <a:lnTo>
                    <a:pt x="139" y="605"/>
                  </a:lnTo>
                  <a:lnTo>
                    <a:pt x="122" y="599"/>
                  </a:lnTo>
                  <a:lnTo>
                    <a:pt x="118" y="567"/>
                  </a:lnTo>
                  <a:lnTo>
                    <a:pt x="131" y="502"/>
                  </a:lnTo>
                  <a:lnTo>
                    <a:pt x="144" y="458"/>
                  </a:lnTo>
                  <a:lnTo>
                    <a:pt x="161" y="403"/>
                  </a:lnTo>
                  <a:lnTo>
                    <a:pt x="120" y="384"/>
                  </a:lnTo>
                  <a:lnTo>
                    <a:pt x="53" y="352"/>
                  </a:lnTo>
                  <a:lnTo>
                    <a:pt x="4" y="314"/>
                  </a:lnTo>
                  <a:lnTo>
                    <a:pt x="0" y="293"/>
                  </a:lnTo>
                  <a:lnTo>
                    <a:pt x="16" y="274"/>
                  </a:lnTo>
                  <a:close/>
                </a:path>
              </a:pathLst>
            </a:custGeom>
            <a:solidFill>
              <a:srgbClr val="C275C2"/>
            </a:solidFill>
            <a:ln w="9525">
              <a:noFill/>
              <a:round/>
              <a:headEnd/>
              <a:tailEnd/>
            </a:ln>
          </p:spPr>
          <p:txBody>
            <a:bodyPr/>
            <a:lstStyle/>
            <a:p>
              <a:endParaRPr lang="zh-CN" altLang="en-US"/>
            </a:p>
          </p:txBody>
        </p:sp>
        <p:sp>
          <p:nvSpPr>
            <p:cNvPr id="53277" name="Freeform 18"/>
            <p:cNvSpPr>
              <a:spLocks/>
            </p:cNvSpPr>
            <p:nvPr/>
          </p:nvSpPr>
          <p:spPr bwMode="auto">
            <a:xfrm>
              <a:off x="4350" y="2617"/>
              <a:ext cx="662" cy="323"/>
            </a:xfrm>
            <a:custGeom>
              <a:avLst/>
              <a:gdLst>
                <a:gd name="T0" fmla="*/ 17 w 662"/>
                <a:gd name="T1" fmla="*/ 69 h 646"/>
                <a:gd name="T2" fmla="*/ 22 w 662"/>
                <a:gd name="T3" fmla="*/ 65 h 646"/>
                <a:gd name="T4" fmla="*/ 41 w 662"/>
                <a:gd name="T5" fmla="*/ 62 h 646"/>
                <a:gd name="T6" fmla="*/ 106 w 662"/>
                <a:gd name="T7" fmla="*/ 56 h 646"/>
                <a:gd name="T8" fmla="*/ 230 w 662"/>
                <a:gd name="T9" fmla="*/ 52 h 646"/>
                <a:gd name="T10" fmla="*/ 244 w 662"/>
                <a:gd name="T11" fmla="*/ 33 h 646"/>
                <a:gd name="T12" fmla="*/ 257 w 662"/>
                <a:gd name="T13" fmla="*/ 18 h 646"/>
                <a:gd name="T14" fmla="*/ 272 w 662"/>
                <a:gd name="T15" fmla="*/ 10 h 646"/>
                <a:gd name="T16" fmla="*/ 287 w 662"/>
                <a:gd name="T17" fmla="*/ 6 h 646"/>
                <a:gd name="T18" fmla="*/ 310 w 662"/>
                <a:gd name="T19" fmla="*/ 0 h 646"/>
                <a:gd name="T20" fmla="*/ 331 w 662"/>
                <a:gd name="T21" fmla="*/ 1 h 646"/>
                <a:gd name="T22" fmla="*/ 350 w 662"/>
                <a:gd name="T23" fmla="*/ 5 h 646"/>
                <a:gd name="T24" fmla="*/ 387 w 662"/>
                <a:gd name="T25" fmla="*/ 24 h 646"/>
                <a:gd name="T26" fmla="*/ 408 w 662"/>
                <a:gd name="T27" fmla="*/ 35 h 646"/>
                <a:gd name="T28" fmla="*/ 433 w 662"/>
                <a:gd name="T29" fmla="*/ 46 h 646"/>
                <a:gd name="T30" fmla="*/ 510 w 662"/>
                <a:gd name="T31" fmla="*/ 43 h 646"/>
                <a:gd name="T32" fmla="*/ 575 w 662"/>
                <a:gd name="T33" fmla="*/ 40 h 646"/>
                <a:gd name="T34" fmla="*/ 654 w 662"/>
                <a:gd name="T35" fmla="*/ 39 h 646"/>
                <a:gd name="T36" fmla="*/ 662 w 662"/>
                <a:gd name="T37" fmla="*/ 44 h 646"/>
                <a:gd name="T38" fmla="*/ 645 w 662"/>
                <a:gd name="T39" fmla="*/ 52 h 646"/>
                <a:gd name="T40" fmla="*/ 626 w 662"/>
                <a:gd name="T41" fmla="*/ 57 h 646"/>
                <a:gd name="T42" fmla="*/ 599 w 662"/>
                <a:gd name="T43" fmla="*/ 65 h 646"/>
                <a:gd name="T44" fmla="*/ 582 w 662"/>
                <a:gd name="T45" fmla="*/ 68 h 646"/>
                <a:gd name="T46" fmla="*/ 563 w 662"/>
                <a:gd name="T47" fmla="*/ 73 h 646"/>
                <a:gd name="T48" fmla="*/ 543 w 662"/>
                <a:gd name="T49" fmla="*/ 77 h 646"/>
                <a:gd name="T50" fmla="*/ 520 w 662"/>
                <a:gd name="T51" fmla="*/ 83 h 646"/>
                <a:gd name="T52" fmla="*/ 550 w 662"/>
                <a:gd name="T53" fmla="*/ 98 h 646"/>
                <a:gd name="T54" fmla="*/ 573 w 662"/>
                <a:gd name="T55" fmla="*/ 113 h 646"/>
                <a:gd name="T56" fmla="*/ 597 w 662"/>
                <a:gd name="T57" fmla="*/ 146 h 646"/>
                <a:gd name="T58" fmla="*/ 592 w 662"/>
                <a:gd name="T59" fmla="*/ 158 h 646"/>
                <a:gd name="T60" fmla="*/ 580 w 662"/>
                <a:gd name="T61" fmla="*/ 161 h 646"/>
                <a:gd name="T62" fmla="*/ 565 w 662"/>
                <a:gd name="T63" fmla="*/ 162 h 646"/>
                <a:gd name="T64" fmla="*/ 482 w 662"/>
                <a:gd name="T65" fmla="*/ 152 h 646"/>
                <a:gd name="T66" fmla="*/ 456 w 662"/>
                <a:gd name="T67" fmla="*/ 148 h 646"/>
                <a:gd name="T68" fmla="*/ 431 w 662"/>
                <a:gd name="T69" fmla="*/ 143 h 646"/>
                <a:gd name="T70" fmla="*/ 408 w 662"/>
                <a:gd name="T71" fmla="*/ 139 h 646"/>
                <a:gd name="T72" fmla="*/ 384 w 662"/>
                <a:gd name="T73" fmla="*/ 134 h 646"/>
                <a:gd name="T74" fmla="*/ 363 w 662"/>
                <a:gd name="T75" fmla="*/ 129 h 646"/>
                <a:gd name="T76" fmla="*/ 344 w 662"/>
                <a:gd name="T77" fmla="*/ 125 h 646"/>
                <a:gd name="T78" fmla="*/ 317 w 662"/>
                <a:gd name="T79" fmla="*/ 121 h 646"/>
                <a:gd name="T80" fmla="*/ 287 w 662"/>
                <a:gd name="T81" fmla="*/ 126 h 646"/>
                <a:gd name="T82" fmla="*/ 259 w 662"/>
                <a:gd name="T83" fmla="*/ 132 h 646"/>
                <a:gd name="T84" fmla="*/ 232 w 662"/>
                <a:gd name="T85" fmla="*/ 136 h 646"/>
                <a:gd name="T86" fmla="*/ 210 w 662"/>
                <a:gd name="T87" fmla="*/ 141 h 646"/>
                <a:gd name="T88" fmla="*/ 187 w 662"/>
                <a:gd name="T89" fmla="*/ 145 h 646"/>
                <a:gd name="T90" fmla="*/ 168 w 662"/>
                <a:gd name="T91" fmla="*/ 148 h 646"/>
                <a:gd name="T92" fmla="*/ 138 w 662"/>
                <a:gd name="T93" fmla="*/ 152 h 646"/>
                <a:gd name="T94" fmla="*/ 121 w 662"/>
                <a:gd name="T95" fmla="*/ 150 h 646"/>
                <a:gd name="T96" fmla="*/ 119 w 662"/>
                <a:gd name="T97" fmla="*/ 142 h 646"/>
                <a:gd name="T98" fmla="*/ 130 w 662"/>
                <a:gd name="T99" fmla="*/ 126 h 646"/>
                <a:gd name="T100" fmla="*/ 143 w 662"/>
                <a:gd name="T101" fmla="*/ 115 h 646"/>
                <a:gd name="T102" fmla="*/ 162 w 662"/>
                <a:gd name="T103" fmla="*/ 101 h 646"/>
                <a:gd name="T104" fmla="*/ 119 w 662"/>
                <a:gd name="T105" fmla="*/ 96 h 646"/>
                <a:gd name="T106" fmla="*/ 53 w 662"/>
                <a:gd name="T107" fmla="*/ 88 h 646"/>
                <a:gd name="T108" fmla="*/ 3 w 662"/>
                <a:gd name="T109" fmla="*/ 79 h 646"/>
                <a:gd name="T110" fmla="*/ 0 w 662"/>
                <a:gd name="T111" fmla="*/ 74 h 646"/>
                <a:gd name="T112" fmla="*/ 17 w 662"/>
                <a:gd name="T113" fmla="*/ 69 h 646"/>
                <a:gd name="T114" fmla="*/ 17 w 662"/>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2"/>
                <a:gd name="T175" fmla="*/ 0 h 646"/>
                <a:gd name="T176" fmla="*/ 662 w 662"/>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2" h="646">
                  <a:moveTo>
                    <a:pt x="17" y="274"/>
                  </a:moveTo>
                  <a:lnTo>
                    <a:pt x="22" y="259"/>
                  </a:lnTo>
                  <a:lnTo>
                    <a:pt x="41" y="245"/>
                  </a:lnTo>
                  <a:lnTo>
                    <a:pt x="106" y="224"/>
                  </a:lnTo>
                  <a:lnTo>
                    <a:pt x="230" y="205"/>
                  </a:lnTo>
                  <a:lnTo>
                    <a:pt x="244" y="131"/>
                  </a:lnTo>
                  <a:lnTo>
                    <a:pt x="257" y="69"/>
                  </a:lnTo>
                  <a:lnTo>
                    <a:pt x="272" y="40"/>
                  </a:lnTo>
                  <a:lnTo>
                    <a:pt x="287" y="21"/>
                  </a:lnTo>
                  <a:lnTo>
                    <a:pt x="310" y="0"/>
                  </a:lnTo>
                  <a:lnTo>
                    <a:pt x="331" y="2"/>
                  </a:lnTo>
                  <a:lnTo>
                    <a:pt x="350" y="19"/>
                  </a:lnTo>
                  <a:lnTo>
                    <a:pt x="387" y="93"/>
                  </a:lnTo>
                  <a:lnTo>
                    <a:pt x="408" y="139"/>
                  </a:lnTo>
                  <a:lnTo>
                    <a:pt x="433" y="184"/>
                  </a:lnTo>
                  <a:lnTo>
                    <a:pt x="510" y="169"/>
                  </a:lnTo>
                  <a:lnTo>
                    <a:pt x="575" y="158"/>
                  </a:lnTo>
                  <a:lnTo>
                    <a:pt x="654" y="156"/>
                  </a:lnTo>
                  <a:lnTo>
                    <a:pt x="662" y="173"/>
                  </a:lnTo>
                  <a:lnTo>
                    <a:pt x="645" y="205"/>
                  </a:lnTo>
                  <a:lnTo>
                    <a:pt x="626" y="228"/>
                  </a:lnTo>
                  <a:lnTo>
                    <a:pt x="599" y="257"/>
                  </a:lnTo>
                  <a:lnTo>
                    <a:pt x="582" y="272"/>
                  </a:lnTo>
                  <a:lnTo>
                    <a:pt x="563" y="289"/>
                  </a:lnTo>
                  <a:lnTo>
                    <a:pt x="543" y="308"/>
                  </a:lnTo>
                  <a:lnTo>
                    <a:pt x="520" y="329"/>
                  </a:lnTo>
                  <a:lnTo>
                    <a:pt x="550" y="390"/>
                  </a:lnTo>
                  <a:lnTo>
                    <a:pt x="573" y="452"/>
                  </a:lnTo>
                  <a:lnTo>
                    <a:pt x="597" y="584"/>
                  </a:lnTo>
                  <a:lnTo>
                    <a:pt x="592" y="631"/>
                  </a:lnTo>
                  <a:lnTo>
                    <a:pt x="580" y="643"/>
                  </a:lnTo>
                  <a:lnTo>
                    <a:pt x="565" y="646"/>
                  </a:lnTo>
                  <a:lnTo>
                    <a:pt x="482" y="608"/>
                  </a:lnTo>
                  <a:lnTo>
                    <a:pt x="456" y="591"/>
                  </a:lnTo>
                  <a:lnTo>
                    <a:pt x="431" y="572"/>
                  </a:lnTo>
                  <a:lnTo>
                    <a:pt x="408" y="553"/>
                  </a:lnTo>
                  <a:lnTo>
                    <a:pt x="384" y="534"/>
                  </a:lnTo>
                  <a:lnTo>
                    <a:pt x="363" y="515"/>
                  </a:lnTo>
                  <a:lnTo>
                    <a:pt x="344" y="500"/>
                  </a:lnTo>
                  <a:lnTo>
                    <a:pt x="317" y="481"/>
                  </a:lnTo>
                  <a:lnTo>
                    <a:pt x="287" y="502"/>
                  </a:lnTo>
                  <a:lnTo>
                    <a:pt x="259" y="525"/>
                  </a:lnTo>
                  <a:lnTo>
                    <a:pt x="232" y="544"/>
                  </a:lnTo>
                  <a:lnTo>
                    <a:pt x="210" y="563"/>
                  </a:lnTo>
                  <a:lnTo>
                    <a:pt x="187" y="578"/>
                  </a:lnTo>
                  <a:lnTo>
                    <a:pt x="168" y="591"/>
                  </a:lnTo>
                  <a:lnTo>
                    <a:pt x="138" y="606"/>
                  </a:lnTo>
                  <a:lnTo>
                    <a:pt x="121" y="599"/>
                  </a:lnTo>
                  <a:lnTo>
                    <a:pt x="119" y="567"/>
                  </a:lnTo>
                  <a:lnTo>
                    <a:pt x="130" y="504"/>
                  </a:lnTo>
                  <a:lnTo>
                    <a:pt x="143" y="458"/>
                  </a:lnTo>
                  <a:lnTo>
                    <a:pt x="162" y="403"/>
                  </a:lnTo>
                  <a:lnTo>
                    <a:pt x="119" y="384"/>
                  </a:lnTo>
                  <a:lnTo>
                    <a:pt x="53" y="352"/>
                  </a:lnTo>
                  <a:lnTo>
                    <a:pt x="3" y="314"/>
                  </a:lnTo>
                  <a:lnTo>
                    <a:pt x="0" y="293"/>
                  </a:lnTo>
                  <a:lnTo>
                    <a:pt x="17" y="274"/>
                  </a:lnTo>
                  <a:close/>
                </a:path>
              </a:pathLst>
            </a:custGeom>
            <a:solidFill>
              <a:srgbClr val="C275C2"/>
            </a:solidFill>
            <a:ln w="9525">
              <a:noFill/>
              <a:round/>
              <a:headEnd/>
              <a:tailEnd/>
            </a:ln>
          </p:spPr>
          <p:txBody>
            <a:bodyPr/>
            <a:lstStyle/>
            <a:p>
              <a:endParaRPr lang="zh-CN" altLang="en-US"/>
            </a:p>
          </p:txBody>
        </p:sp>
        <p:sp>
          <p:nvSpPr>
            <p:cNvPr id="53278" name="Freeform 19"/>
            <p:cNvSpPr>
              <a:spLocks/>
            </p:cNvSpPr>
            <p:nvPr/>
          </p:nvSpPr>
          <p:spPr bwMode="auto">
            <a:xfrm>
              <a:off x="828" y="951"/>
              <a:ext cx="662" cy="323"/>
            </a:xfrm>
            <a:custGeom>
              <a:avLst/>
              <a:gdLst>
                <a:gd name="T0" fmla="*/ 17 w 662"/>
                <a:gd name="T1" fmla="*/ 68 h 646"/>
                <a:gd name="T2" fmla="*/ 25 w 662"/>
                <a:gd name="T3" fmla="*/ 65 h 646"/>
                <a:gd name="T4" fmla="*/ 44 w 662"/>
                <a:gd name="T5" fmla="*/ 61 h 646"/>
                <a:gd name="T6" fmla="*/ 106 w 662"/>
                <a:gd name="T7" fmla="*/ 56 h 646"/>
                <a:gd name="T8" fmla="*/ 231 w 662"/>
                <a:gd name="T9" fmla="*/ 51 h 646"/>
                <a:gd name="T10" fmla="*/ 246 w 662"/>
                <a:gd name="T11" fmla="*/ 33 h 646"/>
                <a:gd name="T12" fmla="*/ 259 w 662"/>
                <a:gd name="T13" fmla="*/ 17 h 646"/>
                <a:gd name="T14" fmla="*/ 273 w 662"/>
                <a:gd name="T15" fmla="*/ 10 h 646"/>
                <a:gd name="T16" fmla="*/ 288 w 662"/>
                <a:gd name="T17" fmla="*/ 6 h 646"/>
                <a:gd name="T18" fmla="*/ 312 w 662"/>
                <a:gd name="T19" fmla="*/ 0 h 646"/>
                <a:gd name="T20" fmla="*/ 333 w 662"/>
                <a:gd name="T21" fmla="*/ 0 h 646"/>
                <a:gd name="T22" fmla="*/ 352 w 662"/>
                <a:gd name="T23" fmla="*/ 5 h 646"/>
                <a:gd name="T24" fmla="*/ 388 w 662"/>
                <a:gd name="T25" fmla="*/ 23 h 646"/>
                <a:gd name="T26" fmla="*/ 411 w 662"/>
                <a:gd name="T27" fmla="*/ 35 h 646"/>
                <a:gd name="T28" fmla="*/ 435 w 662"/>
                <a:gd name="T29" fmla="*/ 46 h 646"/>
                <a:gd name="T30" fmla="*/ 511 w 662"/>
                <a:gd name="T31" fmla="*/ 42 h 646"/>
                <a:gd name="T32" fmla="*/ 575 w 662"/>
                <a:gd name="T33" fmla="*/ 39 h 646"/>
                <a:gd name="T34" fmla="*/ 655 w 662"/>
                <a:gd name="T35" fmla="*/ 39 h 646"/>
                <a:gd name="T36" fmla="*/ 662 w 662"/>
                <a:gd name="T37" fmla="*/ 43 h 646"/>
                <a:gd name="T38" fmla="*/ 647 w 662"/>
                <a:gd name="T39" fmla="*/ 51 h 646"/>
                <a:gd name="T40" fmla="*/ 626 w 662"/>
                <a:gd name="T41" fmla="*/ 57 h 646"/>
                <a:gd name="T42" fmla="*/ 600 w 662"/>
                <a:gd name="T43" fmla="*/ 64 h 646"/>
                <a:gd name="T44" fmla="*/ 583 w 662"/>
                <a:gd name="T45" fmla="*/ 68 h 646"/>
                <a:gd name="T46" fmla="*/ 566 w 662"/>
                <a:gd name="T47" fmla="*/ 73 h 646"/>
                <a:gd name="T48" fmla="*/ 545 w 662"/>
                <a:gd name="T49" fmla="*/ 77 h 646"/>
                <a:gd name="T50" fmla="*/ 522 w 662"/>
                <a:gd name="T51" fmla="*/ 83 h 646"/>
                <a:gd name="T52" fmla="*/ 551 w 662"/>
                <a:gd name="T53" fmla="*/ 97 h 646"/>
                <a:gd name="T54" fmla="*/ 575 w 662"/>
                <a:gd name="T55" fmla="*/ 113 h 646"/>
                <a:gd name="T56" fmla="*/ 600 w 662"/>
                <a:gd name="T57" fmla="*/ 146 h 646"/>
                <a:gd name="T58" fmla="*/ 592 w 662"/>
                <a:gd name="T59" fmla="*/ 158 h 646"/>
                <a:gd name="T60" fmla="*/ 583 w 662"/>
                <a:gd name="T61" fmla="*/ 161 h 646"/>
                <a:gd name="T62" fmla="*/ 568 w 662"/>
                <a:gd name="T63" fmla="*/ 162 h 646"/>
                <a:gd name="T64" fmla="*/ 483 w 662"/>
                <a:gd name="T65" fmla="*/ 152 h 646"/>
                <a:gd name="T66" fmla="*/ 458 w 662"/>
                <a:gd name="T67" fmla="*/ 148 h 646"/>
                <a:gd name="T68" fmla="*/ 433 w 662"/>
                <a:gd name="T69" fmla="*/ 143 h 646"/>
                <a:gd name="T70" fmla="*/ 409 w 662"/>
                <a:gd name="T71" fmla="*/ 138 h 646"/>
                <a:gd name="T72" fmla="*/ 386 w 662"/>
                <a:gd name="T73" fmla="*/ 133 h 646"/>
                <a:gd name="T74" fmla="*/ 365 w 662"/>
                <a:gd name="T75" fmla="*/ 129 h 646"/>
                <a:gd name="T76" fmla="*/ 346 w 662"/>
                <a:gd name="T77" fmla="*/ 125 h 646"/>
                <a:gd name="T78" fmla="*/ 318 w 662"/>
                <a:gd name="T79" fmla="*/ 120 h 646"/>
                <a:gd name="T80" fmla="*/ 288 w 662"/>
                <a:gd name="T81" fmla="*/ 126 h 646"/>
                <a:gd name="T82" fmla="*/ 261 w 662"/>
                <a:gd name="T83" fmla="*/ 131 h 646"/>
                <a:gd name="T84" fmla="*/ 235 w 662"/>
                <a:gd name="T85" fmla="*/ 136 h 646"/>
                <a:gd name="T86" fmla="*/ 210 w 662"/>
                <a:gd name="T87" fmla="*/ 141 h 646"/>
                <a:gd name="T88" fmla="*/ 189 w 662"/>
                <a:gd name="T89" fmla="*/ 145 h 646"/>
                <a:gd name="T90" fmla="*/ 169 w 662"/>
                <a:gd name="T91" fmla="*/ 148 h 646"/>
                <a:gd name="T92" fmla="*/ 140 w 662"/>
                <a:gd name="T93" fmla="*/ 151 h 646"/>
                <a:gd name="T94" fmla="*/ 123 w 662"/>
                <a:gd name="T95" fmla="*/ 150 h 646"/>
                <a:gd name="T96" fmla="*/ 119 w 662"/>
                <a:gd name="T97" fmla="*/ 142 h 646"/>
                <a:gd name="T98" fmla="*/ 133 w 662"/>
                <a:gd name="T99" fmla="*/ 126 h 646"/>
                <a:gd name="T100" fmla="*/ 146 w 662"/>
                <a:gd name="T101" fmla="*/ 114 h 646"/>
                <a:gd name="T102" fmla="*/ 163 w 662"/>
                <a:gd name="T103" fmla="*/ 101 h 646"/>
                <a:gd name="T104" fmla="*/ 121 w 662"/>
                <a:gd name="T105" fmla="*/ 96 h 646"/>
                <a:gd name="T106" fmla="*/ 53 w 662"/>
                <a:gd name="T107" fmla="*/ 88 h 646"/>
                <a:gd name="T108" fmla="*/ 6 w 662"/>
                <a:gd name="T109" fmla="*/ 78 h 646"/>
                <a:gd name="T110" fmla="*/ 0 w 662"/>
                <a:gd name="T111" fmla="*/ 74 h 646"/>
                <a:gd name="T112" fmla="*/ 17 w 662"/>
                <a:gd name="T113" fmla="*/ 68 h 646"/>
                <a:gd name="T114" fmla="*/ 17 w 662"/>
                <a:gd name="T115" fmla="*/ 68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2"/>
                <a:gd name="T175" fmla="*/ 0 h 646"/>
                <a:gd name="T176" fmla="*/ 662 w 662"/>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2" h="646">
                  <a:moveTo>
                    <a:pt x="17" y="272"/>
                  </a:moveTo>
                  <a:lnTo>
                    <a:pt x="25" y="257"/>
                  </a:lnTo>
                  <a:lnTo>
                    <a:pt x="44" y="243"/>
                  </a:lnTo>
                  <a:lnTo>
                    <a:pt x="106" y="222"/>
                  </a:lnTo>
                  <a:lnTo>
                    <a:pt x="231" y="203"/>
                  </a:lnTo>
                  <a:lnTo>
                    <a:pt x="246" y="129"/>
                  </a:lnTo>
                  <a:lnTo>
                    <a:pt x="259" y="66"/>
                  </a:lnTo>
                  <a:lnTo>
                    <a:pt x="273" y="40"/>
                  </a:lnTo>
                  <a:lnTo>
                    <a:pt x="288" y="21"/>
                  </a:lnTo>
                  <a:lnTo>
                    <a:pt x="312" y="0"/>
                  </a:lnTo>
                  <a:lnTo>
                    <a:pt x="333" y="0"/>
                  </a:lnTo>
                  <a:lnTo>
                    <a:pt x="352" y="19"/>
                  </a:lnTo>
                  <a:lnTo>
                    <a:pt x="388" y="91"/>
                  </a:lnTo>
                  <a:lnTo>
                    <a:pt x="411" y="137"/>
                  </a:lnTo>
                  <a:lnTo>
                    <a:pt x="435" y="182"/>
                  </a:lnTo>
                  <a:lnTo>
                    <a:pt x="511" y="167"/>
                  </a:lnTo>
                  <a:lnTo>
                    <a:pt x="575" y="156"/>
                  </a:lnTo>
                  <a:lnTo>
                    <a:pt x="655" y="156"/>
                  </a:lnTo>
                  <a:lnTo>
                    <a:pt x="662" y="171"/>
                  </a:lnTo>
                  <a:lnTo>
                    <a:pt x="647" y="203"/>
                  </a:lnTo>
                  <a:lnTo>
                    <a:pt x="626" y="226"/>
                  </a:lnTo>
                  <a:lnTo>
                    <a:pt x="600" y="255"/>
                  </a:lnTo>
                  <a:lnTo>
                    <a:pt x="583" y="272"/>
                  </a:lnTo>
                  <a:lnTo>
                    <a:pt x="566" y="289"/>
                  </a:lnTo>
                  <a:lnTo>
                    <a:pt x="545" y="308"/>
                  </a:lnTo>
                  <a:lnTo>
                    <a:pt x="522" y="329"/>
                  </a:lnTo>
                  <a:lnTo>
                    <a:pt x="551" y="388"/>
                  </a:lnTo>
                  <a:lnTo>
                    <a:pt x="575" y="450"/>
                  </a:lnTo>
                  <a:lnTo>
                    <a:pt x="600" y="583"/>
                  </a:lnTo>
                  <a:lnTo>
                    <a:pt x="592" y="631"/>
                  </a:lnTo>
                  <a:lnTo>
                    <a:pt x="583" y="642"/>
                  </a:lnTo>
                  <a:lnTo>
                    <a:pt x="568" y="646"/>
                  </a:lnTo>
                  <a:lnTo>
                    <a:pt x="483" y="608"/>
                  </a:lnTo>
                  <a:lnTo>
                    <a:pt x="458" y="591"/>
                  </a:lnTo>
                  <a:lnTo>
                    <a:pt x="433" y="572"/>
                  </a:lnTo>
                  <a:lnTo>
                    <a:pt x="409" y="551"/>
                  </a:lnTo>
                  <a:lnTo>
                    <a:pt x="386" y="532"/>
                  </a:lnTo>
                  <a:lnTo>
                    <a:pt x="365" y="515"/>
                  </a:lnTo>
                  <a:lnTo>
                    <a:pt x="346" y="500"/>
                  </a:lnTo>
                  <a:lnTo>
                    <a:pt x="318" y="479"/>
                  </a:lnTo>
                  <a:lnTo>
                    <a:pt x="288" y="502"/>
                  </a:lnTo>
                  <a:lnTo>
                    <a:pt x="261" y="523"/>
                  </a:lnTo>
                  <a:lnTo>
                    <a:pt x="235" y="544"/>
                  </a:lnTo>
                  <a:lnTo>
                    <a:pt x="210" y="563"/>
                  </a:lnTo>
                  <a:lnTo>
                    <a:pt x="189" y="578"/>
                  </a:lnTo>
                  <a:lnTo>
                    <a:pt x="169" y="591"/>
                  </a:lnTo>
                  <a:lnTo>
                    <a:pt x="140" y="604"/>
                  </a:lnTo>
                  <a:lnTo>
                    <a:pt x="123" y="599"/>
                  </a:lnTo>
                  <a:lnTo>
                    <a:pt x="119" y="566"/>
                  </a:lnTo>
                  <a:lnTo>
                    <a:pt x="133" y="502"/>
                  </a:lnTo>
                  <a:lnTo>
                    <a:pt x="146" y="456"/>
                  </a:lnTo>
                  <a:lnTo>
                    <a:pt x="163" y="401"/>
                  </a:lnTo>
                  <a:lnTo>
                    <a:pt x="121" y="384"/>
                  </a:lnTo>
                  <a:lnTo>
                    <a:pt x="53" y="352"/>
                  </a:lnTo>
                  <a:lnTo>
                    <a:pt x="6" y="312"/>
                  </a:lnTo>
                  <a:lnTo>
                    <a:pt x="0" y="293"/>
                  </a:lnTo>
                  <a:lnTo>
                    <a:pt x="17" y="272"/>
                  </a:lnTo>
                  <a:close/>
                </a:path>
              </a:pathLst>
            </a:custGeom>
            <a:solidFill>
              <a:srgbClr val="C275C2"/>
            </a:solidFill>
            <a:ln w="9525">
              <a:noFill/>
              <a:round/>
              <a:headEnd/>
              <a:tailEnd/>
            </a:ln>
          </p:spPr>
          <p:txBody>
            <a:bodyPr/>
            <a:lstStyle/>
            <a:p>
              <a:endParaRPr lang="zh-CN" altLang="en-US"/>
            </a:p>
          </p:txBody>
        </p:sp>
        <p:sp>
          <p:nvSpPr>
            <p:cNvPr id="53279" name="Freeform 20"/>
            <p:cNvSpPr>
              <a:spLocks/>
            </p:cNvSpPr>
            <p:nvPr/>
          </p:nvSpPr>
          <p:spPr bwMode="auto">
            <a:xfrm>
              <a:off x="902" y="1803"/>
              <a:ext cx="193" cy="274"/>
            </a:xfrm>
            <a:custGeom>
              <a:avLst/>
              <a:gdLst>
                <a:gd name="T0" fmla="*/ 148 w 193"/>
                <a:gd name="T1" fmla="*/ 16 h 547"/>
                <a:gd name="T2" fmla="*/ 193 w 193"/>
                <a:gd name="T3" fmla="*/ 121 h 547"/>
                <a:gd name="T4" fmla="*/ 178 w 193"/>
                <a:gd name="T5" fmla="*/ 130 h 547"/>
                <a:gd name="T6" fmla="*/ 166 w 193"/>
                <a:gd name="T7" fmla="*/ 133 h 547"/>
                <a:gd name="T8" fmla="*/ 153 w 193"/>
                <a:gd name="T9" fmla="*/ 135 h 547"/>
                <a:gd name="T10" fmla="*/ 93 w 193"/>
                <a:gd name="T11" fmla="*/ 137 h 547"/>
                <a:gd name="T12" fmla="*/ 40 w 193"/>
                <a:gd name="T13" fmla="*/ 129 h 547"/>
                <a:gd name="T14" fmla="*/ 26 w 193"/>
                <a:gd name="T15" fmla="*/ 122 h 547"/>
                <a:gd name="T16" fmla="*/ 26 w 193"/>
                <a:gd name="T17" fmla="*/ 112 h 547"/>
                <a:gd name="T18" fmla="*/ 38 w 193"/>
                <a:gd name="T19" fmla="*/ 88 h 547"/>
                <a:gd name="T20" fmla="*/ 32 w 193"/>
                <a:gd name="T21" fmla="*/ 67 h 547"/>
                <a:gd name="T22" fmla="*/ 17 w 193"/>
                <a:gd name="T23" fmla="*/ 46 h 547"/>
                <a:gd name="T24" fmla="*/ 0 w 193"/>
                <a:gd name="T25" fmla="*/ 22 h 547"/>
                <a:gd name="T26" fmla="*/ 0 w 193"/>
                <a:gd name="T27" fmla="*/ 14 h 547"/>
                <a:gd name="T28" fmla="*/ 13 w 193"/>
                <a:gd name="T29" fmla="*/ 7 h 547"/>
                <a:gd name="T30" fmla="*/ 36 w 193"/>
                <a:gd name="T31" fmla="*/ 3 h 547"/>
                <a:gd name="T32" fmla="*/ 62 w 193"/>
                <a:gd name="T33" fmla="*/ 0 h 547"/>
                <a:gd name="T34" fmla="*/ 115 w 193"/>
                <a:gd name="T35" fmla="*/ 3 h 547"/>
                <a:gd name="T36" fmla="*/ 148 w 193"/>
                <a:gd name="T37" fmla="*/ 16 h 547"/>
                <a:gd name="T38" fmla="*/ 148 w 193"/>
                <a:gd name="T39" fmla="*/ 16 h 54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3"/>
                <a:gd name="T61" fmla="*/ 0 h 547"/>
                <a:gd name="T62" fmla="*/ 193 w 193"/>
                <a:gd name="T63" fmla="*/ 547 h 54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3" h="547">
                  <a:moveTo>
                    <a:pt x="148" y="63"/>
                  </a:moveTo>
                  <a:lnTo>
                    <a:pt x="193" y="483"/>
                  </a:lnTo>
                  <a:lnTo>
                    <a:pt x="178" y="517"/>
                  </a:lnTo>
                  <a:lnTo>
                    <a:pt x="166" y="530"/>
                  </a:lnTo>
                  <a:lnTo>
                    <a:pt x="153" y="540"/>
                  </a:lnTo>
                  <a:lnTo>
                    <a:pt x="93" y="547"/>
                  </a:lnTo>
                  <a:lnTo>
                    <a:pt x="40" y="515"/>
                  </a:lnTo>
                  <a:lnTo>
                    <a:pt x="26" y="485"/>
                  </a:lnTo>
                  <a:lnTo>
                    <a:pt x="26" y="447"/>
                  </a:lnTo>
                  <a:lnTo>
                    <a:pt x="38" y="352"/>
                  </a:lnTo>
                  <a:lnTo>
                    <a:pt x="32" y="266"/>
                  </a:lnTo>
                  <a:lnTo>
                    <a:pt x="17" y="182"/>
                  </a:lnTo>
                  <a:lnTo>
                    <a:pt x="0" y="86"/>
                  </a:lnTo>
                  <a:lnTo>
                    <a:pt x="0" y="53"/>
                  </a:lnTo>
                  <a:lnTo>
                    <a:pt x="13" y="27"/>
                  </a:lnTo>
                  <a:lnTo>
                    <a:pt x="36" y="9"/>
                  </a:lnTo>
                  <a:lnTo>
                    <a:pt x="62" y="0"/>
                  </a:lnTo>
                  <a:lnTo>
                    <a:pt x="115" y="9"/>
                  </a:lnTo>
                  <a:lnTo>
                    <a:pt x="148" y="63"/>
                  </a:lnTo>
                  <a:close/>
                </a:path>
              </a:pathLst>
            </a:custGeom>
            <a:solidFill>
              <a:srgbClr val="C275C2"/>
            </a:solidFill>
            <a:ln w="9525">
              <a:noFill/>
              <a:round/>
              <a:headEnd/>
              <a:tailEnd/>
            </a:ln>
          </p:spPr>
          <p:txBody>
            <a:bodyPr/>
            <a:lstStyle/>
            <a:p>
              <a:endParaRPr lang="zh-CN" altLang="en-US"/>
            </a:p>
          </p:txBody>
        </p:sp>
        <p:sp>
          <p:nvSpPr>
            <p:cNvPr id="53280" name="Freeform 21"/>
            <p:cNvSpPr>
              <a:spLocks/>
            </p:cNvSpPr>
            <p:nvPr/>
          </p:nvSpPr>
          <p:spPr bwMode="auto">
            <a:xfrm>
              <a:off x="771" y="2262"/>
              <a:ext cx="209" cy="285"/>
            </a:xfrm>
            <a:custGeom>
              <a:avLst/>
              <a:gdLst>
                <a:gd name="T0" fmla="*/ 209 w 209"/>
                <a:gd name="T1" fmla="*/ 20 h 570"/>
                <a:gd name="T2" fmla="*/ 197 w 209"/>
                <a:gd name="T3" fmla="*/ 96 h 570"/>
                <a:gd name="T4" fmla="*/ 180 w 209"/>
                <a:gd name="T5" fmla="*/ 121 h 570"/>
                <a:gd name="T6" fmla="*/ 171 w 209"/>
                <a:gd name="T7" fmla="*/ 131 h 570"/>
                <a:gd name="T8" fmla="*/ 148 w 209"/>
                <a:gd name="T9" fmla="*/ 138 h 570"/>
                <a:gd name="T10" fmla="*/ 120 w 209"/>
                <a:gd name="T11" fmla="*/ 142 h 570"/>
                <a:gd name="T12" fmla="*/ 86 w 209"/>
                <a:gd name="T13" fmla="*/ 143 h 570"/>
                <a:gd name="T14" fmla="*/ 25 w 209"/>
                <a:gd name="T15" fmla="*/ 136 h 570"/>
                <a:gd name="T16" fmla="*/ 0 w 209"/>
                <a:gd name="T17" fmla="*/ 119 h 570"/>
                <a:gd name="T18" fmla="*/ 8 w 209"/>
                <a:gd name="T19" fmla="*/ 91 h 570"/>
                <a:gd name="T20" fmla="*/ 19 w 209"/>
                <a:gd name="T21" fmla="*/ 71 h 570"/>
                <a:gd name="T22" fmla="*/ 34 w 209"/>
                <a:gd name="T23" fmla="*/ 55 h 570"/>
                <a:gd name="T24" fmla="*/ 59 w 209"/>
                <a:gd name="T25" fmla="*/ 18 h 570"/>
                <a:gd name="T26" fmla="*/ 67 w 209"/>
                <a:gd name="T27" fmla="*/ 10 h 570"/>
                <a:gd name="T28" fmla="*/ 86 w 209"/>
                <a:gd name="T29" fmla="*/ 4 h 570"/>
                <a:gd name="T30" fmla="*/ 110 w 209"/>
                <a:gd name="T31" fmla="*/ 1 h 570"/>
                <a:gd name="T32" fmla="*/ 139 w 209"/>
                <a:gd name="T33" fmla="*/ 0 h 570"/>
                <a:gd name="T34" fmla="*/ 188 w 209"/>
                <a:gd name="T35" fmla="*/ 6 h 570"/>
                <a:gd name="T36" fmla="*/ 209 w 209"/>
                <a:gd name="T37" fmla="*/ 20 h 570"/>
                <a:gd name="T38" fmla="*/ 209 w 209"/>
                <a:gd name="T39" fmla="*/ 20 h 57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9"/>
                <a:gd name="T61" fmla="*/ 0 h 570"/>
                <a:gd name="T62" fmla="*/ 209 w 209"/>
                <a:gd name="T63" fmla="*/ 570 h 57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9" h="570">
                  <a:moveTo>
                    <a:pt x="209" y="80"/>
                  </a:moveTo>
                  <a:lnTo>
                    <a:pt x="197" y="382"/>
                  </a:lnTo>
                  <a:lnTo>
                    <a:pt x="180" y="483"/>
                  </a:lnTo>
                  <a:lnTo>
                    <a:pt x="171" y="523"/>
                  </a:lnTo>
                  <a:lnTo>
                    <a:pt x="148" y="550"/>
                  </a:lnTo>
                  <a:lnTo>
                    <a:pt x="120" y="567"/>
                  </a:lnTo>
                  <a:lnTo>
                    <a:pt x="86" y="570"/>
                  </a:lnTo>
                  <a:lnTo>
                    <a:pt x="25" y="544"/>
                  </a:lnTo>
                  <a:lnTo>
                    <a:pt x="0" y="473"/>
                  </a:lnTo>
                  <a:lnTo>
                    <a:pt x="8" y="361"/>
                  </a:lnTo>
                  <a:lnTo>
                    <a:pt x="19" y="283"/>
                  </a:lnTo>
                  <a:lnTo>
                    <a:pt x="34" y="217"/>
                  </a:lnTo>
                  <a:lnTo>
                    <a:pt x="59" y="72"/>
                  </a:lnTo>
                  <a:lnTo>
                    <a:pt x="67" y="38"/>
                  </a:lnTo>
                  <a:lnTo>
                    <a:pt x="86" y="15"/>
                  </a:lnTo>
                  <a:lnTo>
                    <a:pt x="110" y="4"/>
                  </a:lnTo>
                  <a:lnTo>
                    <a:pt x="139" y="0"/>
                  </a:lnTo>
                  <a:lnTo>
                    <a:pt x="188" y="21"/>
                  </a:lnTo>
                  <a:lnTo>
                    <a:pt x="209" y="80"/>
                  </a:lnTo>
                  <a:close/>
                </a:path>
              </a:pathLst>
            </a:custGeom>
            <a:solidFill>
              <a:srgbClr val="00FF00"/>
            </a:solidFill>
            <a:ln w="9525">
              <a:noFill/>
              <a:round/>
              <a:headEnd/>
              <a:tailEnd/>
            </a:ln>
          </p:spPr>
          <p:txBody>
            <a:bodyPr/>
            <a:lstStyle/>
            <a:p>
              <a:endParaRPr lang="zh-CN" altLang="en-US"/>
            </a:p>
          </p:txBody>
        </p:sp>
        <p:sp>
          <p:nvSpPr>
            <p:cNvPr id="53281" name="Freeform 22"/>
            <p:cNvSpPr>
              <a:spLocks/>
            </p:cNvSpPr>
            <p:nvPr/>
          </p:nvSpPr>
          <p:spPr bwMode="auto">
            <a:xfrm>
              <a:off x="1292" y="2818"/>
              <a:ext cx="696" cy="85"/>
            </a:xfrm>
            <a:custGeom>
              <a:avLst/>
              <a:gdLst>
                <a:gd name="T0" fmla="*/ 58 w 696"/>
                <a:gd name="T1" fmla="*/ 8 h 171"/>
                <a:gd name="T2" fmla="*/ 206 w 696"/>
                <a:gd name="T3" fmla="*/ 10 h 171"/>
                <a:gd name="T4" fmla="*/ 335 w 696"/>
                <a:gd name="T5" fmla="*/ 7 h 171"/>
                <a:gd name="T6" fmla="*/ 465 w 696"/>
                <a:gd name="T7" fmla="*/ 2 h 171"/>
                <a:gd name="T8" fmla="*/ 611 w 696"/>
                <a:gd name="T9" fmla="*/ 0 h 171"/>
                <a:gd name="T10" fmla="*/ 649 w 696"/>
                <a:gd name="T11" fmla="*/ 2 h 171"/>
                <a:gd name="T12" fmla="*/ 675 w 696"/>
                <a:gd name="T13" fmla="*/ 6 h 171"/>
                <a:gd name="T14" fmla="*/ 696 w 696"/>
                <a:gd name="T15" fmla="*/ 21 h 171"/>
                <a:gd name="T16" fmla="*/ 690 w 696"/>
                <a:gd name="T17" fmla="*/ 29 h 171"/>
                <a:gd name="T18" fmla="*/ 675 w 696"/>
                <a:gd name="T19" fmla="*/ 36 h 171"/>
                <a:gd name="T20" fmla="*/ 649 w 696"/>
                <a:gd name="T21" fmla="*/ 41 h 171"/>
                <a:gd name="T22" fmla="*/ 611 w 696"/>
                <a:gd name="T23" fmla="*/ 42 h 171"/>
                <a:gd name="T24" fmla="*/ 327 w 696"/>
                <a:gd name="T25" fmla="*/ 41 h 171"/>
                <a:gd name="T26" fmla="*/ 45 w 696"/>
                <a:gd name="T27" fmla="*/ 34 h 171"/>
                <a:gd name="T28" fmla="*/ 9 w 696"/>
                <a:gd name="T29" fmla="*/ 28 h 171"/>
                <a:gd name="T30" fmla="*/ 0 w 696"/>
                <a:gd name="T31" fmla="*/ 19 h 171"/>
                <a:gd name="T32" fmla="*/ 7 w 696"/>
                <a:gd name="T33" fmla="*/ 15 h 171"/>
                <a:gd name="T34" fmla="*/ 19 w 696"/>
                <a:gd name="T35" fmla="*/ 11 h 171"/>
                <a:gd name="T36" fmla="*/ 58 w 696"/>
                <a:gd name="T37" fmla="*/ 8 h 171"/>
                <a:gd name="T38" fmla="*/ 58 w 696"/>
                <a:gd name="T39" fmla="*/ 8 h 17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96"/>
                <a:gd name="T61" fmla="*/ 0 h 171"/>
                <a:gd name="T62" fmla="*/ 696 w 696"/>
                <a:gd name="T63" fmla="*/ 171 h 17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96" h="171">
                  <a:moveTo>
                    <a:pt x="58" y="34"/>
                  </a:moveTo>
                  <a:lnTo>
                    <a:pt x="206" y="42"/>
                  </a:lnTo>
                  <a:lnTo>
                    <a:pt x="335" y="29"/>
                  </a:lnTo>
                  <a:lnTo>
                    <a:pt x="465" y="10"/>
                  </a:lnTo>
                  <a:lnTo>
                    <a:pt x="611" y="0"/>
                  </a:lnTo>
                  <a:lnTo>
                    <a:pt x="649" y="8"/>
                  </a:lnTo>
                  <a:lnTo>
                    <a:pt x="675" y="27"/>
                  </a:lnTo>
                  <a:lnTo>
                    <a:pt x="696" y="86"/>
                  </a:lnTo>
                  <a:lnTo>
                    <a:pt x="690" y="116"/>
                  </a:lnTo>
                  <a:lnTo>
                    <a:pt x="675" y="145"/>
                  </a:lnTo>
                  <a:lnTo>
                    <a:pt x="649" y="164"/>
                  </a:lnTo>
                  <a:lnTo>
                    <a:pt x="611" y="171"/>
                  </a:lnTo>
                  <a:lnTo>
                    <a:pt x="327" y="166"/>
                  </a:lnTo>
                  <a:lnTo>
                    <a:pt x="45" y="137"/>
                  </a:lnTo>
                  <a:lnTo>
                    <a:pt x="9" y="114"/>
                  </a:lnTo>
                  <a:lnTo>
                    <a:pt x="0" y="78"/>
                  </a:lnTo>
                  <a:lnTo>
                    <a:pt x="7" y="61"/>
                  </a:lnTo>
                  <a:lnTo>
                    <a:pt x="19" y="46"/>
                  </a:lnTo>
                  <a:lnTo>
                    <a:pt x="58" y="34"/>
                  </a:lnTo>
                  <a:close/>
                </a:path>
              </a:pathLst>
            </a:custGeom>
            <a:solidFill>
              <a:srgbClr val="00FF00"/>
            </a:solidFill>
            <a:ln w="9525">
              <a:noFill/>
              <a:round/>
              <a:headEnd/>
              <a:tailEnd/>
            </a:ln>
          </p:spPr>
          <p:txBody>
            <a:bodyPr/>
            <a:lstStyle/>
            <a:p>
              <a:endParaRPr lang="zh-CN" altLang="en-US"/>
            </a:p>
          </p:txBody>
        </p:sp>
        <p:sp>
          <p:nvSpPr>
            <p:cNvPr id="53282" name="Freeform 23"/>
            <p:cNvSpPr>
              <a:spLocks/>
            </p:cNvSpPr>
            <p:nvPr/>
          </p:nvSpPr>
          <p:spPr bwMode="auto">
            <a:xfrm>
              <a:off x="2196" y="2818"/>
              <a:ext cx="753" cy="101"/>
            </a:xfrm>
            <a:custGeom>
              <a:avLst/>
              <a:gdLst>
                <a:gd name="T0" fmla="*/ 93 w 753"/>
                <a:gd name="T1" fmla="*/ 0 h 204"/>
                <a:gd name="T2" fmla="*/ 301 w 753"/>
                <a:gd name="T3" fmla="*/ 5 h 204"/>
                <a:gd name="T4" fmla="*/ 507 w 753"/>
                <a:gd name="T5" fmla="*/ 8 h 204"/>
                <a:gd name="T6" fmla="*/ 668 w 753"/>
                <a:gd name="T7" fmla="*/ 8 h 204"/>
                <a:gd name="T8" fmla="*/ 706 w 753"/>
                <a:gd name="T9" fmla="*/ 10 h 204"/>
                <a:gd name="T10" fmla="*/ 733 w 753"/>
                <a:gd name="T11" fmla="*/ 14 h 204"/>
                <a:gd name="T12" fmla="*/ 753 w 753"/>
                <a:gd name="T13" fmla="*/ 29 h 204"/>
                <a:gd name="T14" fmla="*/ 748 w 753"/>
                <a:gd name="T15" fmla="*/ 37 h 204"/>
                <a:gd name="T16" fmla="*/ 733 w 753"/>
                <a:gd name="T17" fmla="*/ 44 h 204"/>
                <a:gd name="T18" fmla="*/ 706 w 753"/>
                <a:gd name="T19" fmla="*/ 48 h 204"/>
                <a:gd name="T20" fmla="*/ 668 w 753"/>
                <a:gd name="T21" fmla="*/ 50 h 204"/>
                <a:gd name="T22" fmla="*/ 507 w 753"/>
                <a:gd name="T23" fmla="*/ 50 h 204"/>
                <a:gd name="T24" fmla="*/ 292 w 753"/>
                <a:gd name="T25" fmla="*/ 48 h 204"/>
                <a:gd name="T26" fmla="*/ 76 w 753"/>
                <a:gd name="T27" fmla="*/ 42 h 204"/>
                <a:gd name="T28" fmla="*/ 40 w 753"/>
                <a:gd name="T29" fmla="*/ 39 h 204"/>
                <a:gd name="T30" fmla="*/ 15 w 753"/>
                <a:gd name="T31" fmla="*/ 34 h 204"/>
                <a:gd name="T32" fmla="*/ 0 w 753"/>
                <a:gd name="T33" fmla="*/ 19 h 204"/>
                <a:gd name="T34" fmla="*/ 8 w 753"/>
                <a:gd name="T35" fmla="*/ 11 h 204"/>
                <a:gd name="T36" fmla="*/ 27 w 753"/>
                <a:gd name="T37" fmla="*/ 5 h 204"/>
                <a:gd name="T38" fmla="*/ 55 w 753"/>
                <a:gd name="T39" fmla="*/ 1 h 204"/>
                <a:gd name="T40" fmla="*/ 93 w 753"/>
                <a:gd name="T41" fmla="*/ 0 h 204"/>
                <a:gd name="T42" fmla="*/ 93 w 753"/>
                <a:gd name="T43" fmla="*/ 0 h 2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53"/>
                <a:gd name="T67" fmla="*/ 0 h 204"/>
                <a:gd name="T68" fmla="*/ 753 w 753"/>
                <a:gd name="T69" fmla="*/ 204 h 20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53" h="204">
                  <a:moveTo>
                    <a:pt x="93" y="0"/>
                  </a:moveTo>
                  <a:lnTo>
                    <a:pt x="301" y="23"/>
                  </a:lnTo>
                  <a:lnTo>
                    <a:pt x="507" y="32"/>
                  </a:lnTo>
                  <a:lnTo>
                    <a:pt x="668" y="32"/>
                  </a:lnTo>
                  <a:lnTo>
                    <a:pt x="706" y="40"/>
                  </a:lnTo>
                  <a:lnTo>
                    <a:pt x="733" y="59"/>
                  </a:lnTo>
                  <a:lnTo>
                    <a:pt x="753" y="118"/>
                  </a:lnTo>
                  <a:lnTo>
                    <a:pt x="748" y="150"/>
                  </a:lnTo>
                  <a:lnTo>
                    <a:pt x="733" y="177"/>
                  </a:lnTo>
                  <a:lnTo>
                    <a:pt x="706" y="196"/>
                  </a:lnTo>
                  <a:lnTo>
                    <a:pt x="668" y="204"/>
                  </a:lnTo>
                  <a:lnTo>
                    <a:pt x="507" y="204"/>
                  </a:lnTo>
                  <a:lnTo>
                    <a:pt x="292" y="194"/>
                  </a:lnTo>
                  <a:lnTo>
                    <a:pt x="76" y="171"/>
                  </a:lnTo>
                  <a:lnTo>
                    <a:pt x="40" y="160"/>
                  </a:lnTo>
                  <a:lnTo>
                    <a:pt x="15" y="137"/>
                  </a:lnTo>
                  <a:lnTo>
                    <a:pt x="0" y="76"/>
                  </a:lnTo>
                  <a:lnTo>
                    <a:pt x="8" y="46"/>
                  </a:lnTo>
                  <a:lnTo>
                    <a:pt x="27" y="21"/>
                  </a:lnTo>
                  <a:lnTo>
                    <a:pt x="55" y="4"/>
                  </a:lnTo>
                  <a:lnTo>
                    <a:pt x="93" y="0"/>
                  </a:lnTo>
                  <a:close/>
                </a:path>
              </a:pathLst>
            </a:custGeom>
            <a:solidFill>
              <a:srgbClr val="00FF00"/>
            </a:solidFill>
            <a:ln w="9525">
              <a:noFill/>
              <a:round/>
              <a:headEnd/>
              <a:tailEnd/>
            </a:ln>
          </p:spPr>
          <p:txBody>
            <a:bodyPr/>
            <a:lstStyle/>
            <a:p>
              <a:endParaRPr lang="zh-CN" altLang="en-US"/>
            </a:p>
          </p:txBody>
        </p:sp>
        <p:sp>
          <p:nvSpPr>
            <p:cNvPr id="53283" name="Freeform 24"/>
            <p:cNvSpPr>
              <a:spLocks/>
            </p:cNvSpPr>
            <p:nvPr/>
          </p:nvSpPr>
          <p:spPr bwMode="auto">
            <a:xfrm>
              <a:off x="3312" y="2832"/>
              <a:ext cx="672" cy="95"/>
            </a:xfrm>
            <a:custGeom>
              <a:avLst/>
              <a:gdLst>
                <a:gd name="T0" fmla="*/ 43 w 672"/>
                <a:gd name="T1" fmla="*/ 10 h 190"/>
                <a:gd name="T2" fmla="*/ 210 w 672"/>
                <a:gd name="T3" fmla="*/ 6 h 190"/>
                <a:gd name="T4" fmla="*/ 289 w 672"/>
                <a:gd name="T5" fmla="*/ 2 h 190"/>
                <a:gd name="T6" fmla="*/ 378 w 672"/>
                <a:gd name="T7" fmla="*/ 0 h 190"/>
                <a:gd name="T8" fmla="*/ 503 w 672"/>
                <a:gd name="T9" fmla="*/ 3 h 190"/>
                <a:gd name="T10" fmla="*/ 624 w 672"/>
                <a:gd name="T11" fmla="*/ 11 h 190"/>
                <a:gd name="T12" fmla="*/ 655 w 672"/>
                <a:gd name="T13" fmla="*/ 15 h 190"/>
                <a:gd name="T14" fmla="*/ 670 w 672"/>
                <a:gd name="T15" fmla="*/ 21 h 190"/>
                <a:gd name="T16" fmla="*/ 672 w 672"/>
                <a:gd name="T17" fmla="*/ 34 h 190"/>
                <a:gd name="T18" fmla="*/ 658 w 672"/>
                <a:gd name="T19" fmla="*/ 41 h 190"/>
                <a:gd name="T20" fmla="*/ 638 w 672"/>
                <a:gd name="T21" fmla="*/ 45 h 190"/>
                <a:gd name="T22" fmla="*/ 611 w 672"/>
                <a:gd name="T23" fmla="*/ 48 h 190"/>
                <a:gd name="T24" fmla="*/ 577 w 672"/>
                <a:gd name="T25" fmla="*/ 47 h 190"/>
                <a:gd name="T26" fmla="*/ 479 w 672"/>
                <a:gd name="T27" fmla="*/ 42 h 190"/>
                <a:gd name="T28" fmla="*/ 376 w 672"/>
                <a:gd name="T29" fmla="*/ 41 h 190"/>
                <a:gd name="T30" fmla="*/ 208 w 672"/>
                <a:gd name="T31" fmla="*/ 36 h 190"/>
                <a:gd name="T32" fmla="*/ 129 w 672"/>
                <a:gd name="T33" fmla="*/ 33 h 190"/>
                <a:gd name="T34" fmla="*/ 40 w 672"/>
                <a:gd name="T35" fmla="*/ 31 h 190"/>
                <a:gd name="T36" fmla="*/ 9 w 672"/>
                <a:gd name="T37" fmla="*/ 27 h 190"/>
                <a:gd name="T38" fmla="*/ 0 w 672"/>
                <a:gd name="T39" fmla="*/ 20 h 190"/>
                <a:gd name="T40" fmla="*/ 11 w 672"/>
                <a:gd name="T41" fmla="*/ 13 h 190"/>
                <a:gd name="T42" fmla="*/ 43 w 672"/>
                <a:gd name="T43" fmla="*/ 10 h 190"/>
                <a:gd name="T44" fmla="*/ 43 w 672"/>
                <a:gd name="T45" fmla="*/ 10 h 19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72"/>
                <a:gd name="T70" fmla="*/ 0 h 190"/>
                <a:gd name="T71" fmla="*/ 672 w 672"/>
                <a:gd name="T72" fmla="*/ 190 h 19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72" h="190">
                  <a:moveTo>
                    <a:pt x="43" y="39"/>
                  </a:moveTo>
                  <a:lnTo>
                    <a:pt x="210" y="22"/>
                  </a:lnTo>
                  <a:lnTo>
                    <a:pt x="289" y="7"/>
                  </a:lnTo>
                  <a:lnTo>
                    <a:pt x="378" y="0"/>
                  </a:lnTo>
                  <a:lnTo>
                    <a:pt x="503" y="9"/>
                  </a:lnTo>
                  <a:lnTo>
                    <a:pt x="624" y="41"/>
                  </a:lnTo>
                  <a:lnTo>
                    <a:pt x="655" y="58"/>
                  </a:lnTo>
                  <a:lnTo>
                    <a:pt x="670" y="81"/>
                  </a:lnTo>
                  <a:lnTo>
                    <a:pt x="672" y="136"/>
                  </a:lnTo>
                  <a:lnTo>
                    <a:pt x="658" y="163"/>
                  </a:lnTo>
                  <a:lnTo>
                    <a:pt x="638" y="180"/>
                  </a:lnTo>
                  <a:lnTo>
                    <a:pt x="611" y="190"/>
                  </a:lnTo>
                  <a:lnTo>
                    <a:pt x="577" y="186"/>
                  </a:lnTo>
                  <a:lnTo>
                    <a:pt x="479" y="165"/>
                  </a:lnTo>
                  <a:lnTo>
                    <a:pt x="376" y="161"/>
                  </a:lnTo>
                  <a:lnTo>
                    <a:pt x="208" y="144"/>
                  </a:lnTo>
                  <a:lnTo>
                    <a:pt x="129" y="131"/>
                  </a:lnTo>
                  <a:lnTo>
                    <a:pt x="40" y="121"/>
                  </a:lnTo>
                  <a:lnTo>
                    <a:pt x="9" y="108"/>
                  </a:lnTo>
                  <a:lnTo>
                    <a:pt x="0" y="77"/>
                  </a:lnTo>
                  <a:lnTo>
                    <a:pt x="11" y="51"/>
                  </a:lnTo>
                  <a:lnTo>
                    <a:pt x="43" y="39"/>
                  </a:lnTo>
                  <a:close/>
                </a:path>
              </a:pathLst>
            </a:custGeom>
            <a:solidFill>
              <a:srgbClr val="00FF00"/>
            </a:solidFill>
            <a:ln w="9525">
              <a:noFill/>
              <a:round/>
              <a:headEnd/>
              <a:tailEnd/>
            </a:ln>
          </p:spPr>
          <p:txBody>
            <a:bodyPr/>
            <a:lstStyle/>
            <a:p>
              <a:endParaRPr lang="zh-CN" altLang="en-US"/>
            </a:p>
          </p:txBody>
        </p:sp>
        <p:sp>
          <p:nvSpPr>
            <p:cNvPr id="53284" name="Freeform 25"/>
            <p:cNvSpPr>
              <a:spLocks/>
            </p:cNvSpPr>
            <p:nvPr/>
          </p:nvSpPr>
          <p:spPr bwMode="auto">
            <a:xfrm>
              <a:off x="4539" y="1352"/>
              <a:ext cx="195" cy="315"/>
            </a:xfrm>
            <a:custGeom>
              <a:avLst/>
              <a:gdLst>
                <a:gd name="T0" fmla="*/ 195 w 195"/>
                <a:gd name="T1" fmla="*/ 25 h 629"/>
                <a:gd name="T2" fmla="*/ 181 w 195"/>
                <a:gd name="T3" fmla="*/ 54 h 629"/>
                <a:gd name="T4" fmla="*/ 166 w 195"/>
                <a:gd name="T5" fmla="*/ 81 h 629"/>
                <a:gd name="T6" fmla="*/ 159 w 195"/>
                <a:gd name="T7" fmla="*/ 137 h 629"/>
                <a:gd name="T8" fmla="*/ 157 w 195"/>
                <a:gd name="T9" fmla="*/ 145 h 629"/>
                <a:gd name="T10" fmla="*/ 142 w 195"/>
                <a:gd name="T11" fmla="*/ 152 h 629"/>
                <a:gd name="T12" fmla="*/ 119 w 195"/>
                <a:gd name="T13" fmla="*/ 156 h 629"/>
                <a:gd name="T14" fmla="*/ 92 w 195"/>
                <a:gd name="T15" fmla="*/ 158 h 629"/>
                <a:gd name="T16" fmla="*/ 39 w 195"/>
                <a:gd name="T17" fmla="*/ 154 h 629"/>
                <a:gd name="T18" fmla="*/ 9 w 195"/>
                <a:gd name="T19" fmla="*/ 141 h 629"/>
                <a:gd name="T20" fmla="*/ 0 w 195"/>
                <a:gd name="T21" fmla="*/ 81 h 629"/>
                <a:gd name="T22" fmla="*/ 13 w 195"/>
                <a:gd name="T23" fmla="*/ 22 h 629"/>
                <a:gd name="T24" fmla="*/ 24 w 195"/>
                <a:gd name="T25" fmla="*/ 12 h 629"/>
                <a:gd name="T26" fmla="*/ 45 w 195"/>
                <a:gd name="T27" fmla="*/ 5 h 629"/>
                <a:gd name="T28" fmla="*/ 75 w 195"/>
                <a:gd name="T29" fmla="*/ 1 h 629"/>
                <a:gd name="T30" fmla="*/ 110 w 195"/>
                <a:gd name="T31" fmla="*/ 0 h 629"/>
                <a:gd name="T32" fmla="*/ 170 w 195"/>
                <a:gd name="T33" fmla="*/ 7 h 629"/>
                <a:gd name="T34" fmla="*/ 195 w 195"/>
                <a:gd name="T35" fmla="*/ 25 h 629"/>
                <a:gd name="T36" fmla="*/ 195 w 195"/>
                <a:gd name="T37" fmla="*/ 25 h 62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5"/>
                <a:gd name="T58" fmla="*/ 0 h 629"/>
                <a:gd name="T59" fmla="*/ 195 w 195"/>
                <a:gd name="T60" fmla="*/ 629 h 62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5" h="629">
                  <a:moveTo>
                    <a:pt x="195" y="97"/>
                  </a:moveTo>
                  <a:lnTo>
                    <a:pt x="181" y="215"/>
                  </a:lnTo>
                  <a:lnTo>
                    <a:pt x="166" y="321"/>
                  </a:lnTo>
                  <a:lnTo>
                    <a:pt x="159" y="546"/>
                  </a:lnTo>
                  <a:lnTo>
                    <a:pt x="157" y="578"/>
                  </a:lnTo>
                  <a:lnTo>
                    <a:pt x="142" y="605"/>
                  </a:lnTo>
                  <a:lnTo>
                    <a:pt x="119" y="622"/>
                  </a:lnTo>
                  <a:lnTo>
                    <a:pt x="92" y="629"/>
                  </a:lnTo>
                  <a:lnTo>
                    <a:pt x="39" y="616"/>
                  </a:lnTo>
                  <a:lnTo>
                    <a:pt x="9" y="561"/>
                  </a:lnTo>
                  <a:lnTo>
                    <a:pt x="0" y="323"/>
                  </a:lnTo>
                  <a:lnTo>
                    <a:pt x="13" y="86"/>
                  </a:lnTo>
                  <a:lnTo>
                    <a:pt x="24" y="46"/>
                  </a:lnTo>
                  <a:lnTo>
                    <a:pt x="45" y="19"/>
                  </a:lnTo>
                  <a:lnTo>
                    <a:pt x="75" y="4"/>
                  </a:lnTo>
                  <a:lnTo>
                    <a:pt x="110" y="0"/>
                  </a:lnTo>
                  <a:lnTo>
                    <a:pt x="170" y="27"/>
                  </a:lnTo>
                  <a:lnTo>
                    <a:pt x="195" y="97"/>
                  </a:lnTo>
                  <a:close/>
                </a:path>
              </a:pathLst>
            </a:custGeom>
            <a:solidFill>
              <a:srgbClr val="00FF00"/>
            </a:solidFill>
            <a:ln w="9525">
              <a:noFill/>
              <a:round/>
              <a:headEnd/>
              <a:tailEnd/>
            </a:ln>
          </p:spPr>
          <p:txBody>
            <a:bodyPr/>
            <a:lstStyle/>
            <a:p>
              <a:endParaRPr lang="zh-CN" altLang="en-US"/>
            </a:p>
          </p:txBody>
        </p:sp>
        <p:sp>
          <p:nvSpPr>
            <p:cNvPr id="53285" name="Freeform 26"/>
            <p:cNvSpPr>
              <a:spLocks/>
            </p:cNvSpPr>
            <p:nvPr/>
          </p:nvSpPr>
          <p:spPr bwMode="auto">
            <a:xfrm>
              <a:off x="4560" y="1803"/>
              <a:ext cx="162" cy="359"/>
            </a:xfrm>
            <a:custGeom>
              <a:avLst/>
              <a:gdLst>
                <a:gd name="T0" fmla="*/ 141 w 162"/>
                <a:gd name="T1" fmla="*/ 18 h 717"/>
                <a:gd name="T2" fmla="*/ 162 w 162"/>
                <a:gd name="T3" fmla="*/ 161 h 717"/>
                <a:gd name="T4" fmla="*/ 153 w 162"/>
                <a:gd name="T5" fmla="*/ 170 h 717"/>
                <a:gd name="T6" fmla="*/ 136 w 162"/>
                <a:gd name="T7" fmla="*/ 175 h 717"/>
                <a:gd name="T8" fmla="*/ 111 w 162"/>
                <a:gd name="T9" fmla="*/ 179 h 717"/>
                <a:gd name="T10" fmla="*/ 83 w 162"/>
                <a:gd name="T11" fmla="*/ 180 h 717"/>
                <a:gd name="T12" fmla="*/ 32 w 162"/>
                <a:gd name="T13" fmla="*/ 174 h 717"/>
                <a:gd name="T14" fmla="*/ 11 w 162"/>
                <a:gd name="T15" fmla="*/ 160 h 717"/>
                <a:gd name="T16" fmla="*/ 15 w 162"/>
                <a:gd name="T17" fmla="*/ 122 h 717"/>
                <a:gd name="T18" fmla="*/ 11 w 162"/>
                <a:gd name="T19" fmla="*/ 89 h 717"/>
                <a:gd name="T20" fmla="*/ 0 w 162"/>
                <a:gd name="T21" fmla="*/ 18 h 717"/>
                <a:gd name="T22" fmla="*/ 5 w 162"/>
                <a:gd name="T23" fmla="*/ 11 h 717"/>
                <a:gd name="T24" fmla="*/ 20 w 162"/>
                <a:gd name="T25" fmla="*/ 5 h 717"/>
                <a:gd name="T26" fmla="*/ 43 w 162"/>
                <a:gd name="T27" fmla="*/ 1 h 717"/>
                <a:gd name="T28" fmla="*/ 70 w 162"/>
                <a:gd name="T29" fmla="*/ 0 h 717"/>
                <a:gd name="T30" fmla="*/ 119 w 162"/>
                <a:gd name="T31" fmla="*/ 5 h 717"/>
                <a:gd name="T32" fmla="*/ 141 w 162"/>
                <a:gd name="T33" fmla="*/ 18 h 717"/>
                <a:gd name="T34" fmla="*/ 141 w 162"/>
                <a:gd name="T35" fmla="*/ 18 h 7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2"/>
                <a:gd name="T55" fmla="*/ 0 h 717"/>
                <a:gd name="T56" fmla="*/ 162 w 162"/>
                <a:gd name="T57" fmla="*/ 717 h 7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2" h="717">
                  <a:moveTo>
                    <a:pt x="141" y="70"/>
                  </a:moveTo>
                  <a:lnTo>
                    <a:pt x="162" y="644"/>
                  </a:lnTo>
                  <a:lnTo>
                    <a:pt x="153" y="677"/>
                  </a:lnTo>
                  <a:lnTo>
                    <a:pt x="136" y="699"/>
                  </a:lnTo>
                  <a:lnTo>
                    <a:pt x="111" y="713"/>
                  </a:lnTo>
                  <a:lnTo>
                    <a:pt x="83" y="717"/>
                  </a:lnTo>
                  <a:lnTo>
                    <a:pt x="32" y="696"/>
                  </a:lnTo>
                  <a:lnTo>
                    <a:pt x="11" y="637"/>
                  </a:lnTo>
                  <a:lnTo>
                    <a:pt x="15" y="487"/>
                  </a:lnTo>
                  <a:lnTo>
                    <a:pt x="11" y="355"/>
                  </a:lnTo>
                  <a:lnTo>
                    <a:pt x="0" y="72"/>
                  </a:lnTo>
                  <a:lnTo>
                    <a:pt x="5" y="42"/>
                  </a:lnTo>
                  <a:lnTo>
                    <a:pt x="20" y="19"/>
                  </a:lnTo>
                  <a:lnTo>
                    <a:pt x="43" y="4"/>
                  </a:lnTo>
                  <a:lnTo>
                    <a:pt x="70" y="0"/>
                  </a:lnTo>
                  <a:lnTo>
                    <a:pt x="119" y="17"/>
                  </a:lnTo>
                  <a:lnTo>
                    <a:pt x="141" y="70"/>
                  </a:lnTo>
                  <a:close/>
                </a:path>
              </a:pathLst>
            </a:custGeom>
            <a:solidFill>
              <a:srgbClr val="00FF00"/>
            </a:solidFill>
            <a:ln w="9525">
              <a:noFill/>
              <a:round/>
              <a:headEnd/>
              <a:tailEnd/>
            </a:ln>
          </p:spPr>
          <p:txBody>
            <a:bodyPr/>
            <a:lstStyle/>
            <a:p>
              <a:endParaRPr lang="zh-CN" altLang="en-US"/>
            </a:p>
          </p:txBody>
        </p:sp>
        <p:sp>
          <p:nvSpPr>
            <p:cNvPr id="53286" name="Freeform 27"/>
            <p:cNvSpPr>
              <a:spLocks/>
            </p:cNvSpPr>
            <p:nvPr/>
          </p:nvSpPr>
          <p:spPr bwMode="auto">
            <a:xfrm>
              <a:off x="4526" y="2270"/>
              <a:ext cx="194" cy="274"/>
            </a:xfrm>
            <a:custGeom>
              <a:avLst/>
              <a:gdLst>
                <a:gd name="T0" fmla="*/ 149 w 194"/>
                <a:gd name="T1" fmla="*/ 16 h 548"/>
                <a:gd name="T2" fmla="*/ 194 w 194"/>
                <a:gd name="T3" fmla="*/ 121 h 548"/>
                <a:gd name="T4" fmla="*/ 179 w 194"/>
                <a:gd name="T5" fmla="*/ 130 h 548"/>
                <a:gd name="T6" fmla="*/ 168 w 194"/>
                <a:gd name="T7" fmla="*/ 133 h 548"/>
                <a:gd name="T8" fmla="*/ 155 w 194"/>
                <a:gd name="T9" fmla="*/ 135 h 548"/>
                <a:gd name="T10" fmla="*/ 92 w 194"/>
                <a:gd name="T11" fmla="*/ 137 h 548"/>
                <a:gd name="T12" fmla="*/ 39 w 194"/>
                <a:gd name="T13" fmla="*/ 129 h 548"/>
                <a:gd name="T14" fmla="*/ 28 w 194"/>
                <a:gd name="T15" fmla="*/ 122 h 548"/>
                <a:gd name="T16" fmla="*/ 28 w 194"/>
                <a:gd name="T17" fmla="*/ 112 h 548"/>
                <a:gd name="T18" fmla="*/ 39 w 194"/>
                <a:gd name="T19" fmla="*/ 88 h 548"/>
                <a:gd name="T20" fmla="*/ 34 w 194"/>
                <a:gd name="T21" fmla="*/ 67 h 548"/>
                <a:gd name="T22" fmla="*/ 18 w 194"/>
                <a:gd name="T23" fmla="*/ 46 h 548"/>
                <a:gd name="T24" fmla="*/ 0 w 194"/>
                <a:gd name="T25" fmla="*/ 22 h 548"/>
                <a:gd name="T26" fmla="*/ 1 w 194"/>
                <a:gd name="T27" fmla="*/ 14 h 548"/>
                <a:gd name="T28" fmla="*/ 15 w 194"/>
                <a:gd name="T29" fmla="*/ 7 h 548"/>
                <a:gd name="T30" fmla="*/ 35 w 194"/>
                <a:gd name="T31" fmla="*/ 3 h 548"/>
                <a:gd name="T32" fmla="*/ 62 w 194"/>
                <a:gd name="T33" fmla="*/ 0 h 548"/>
                <a:gd name="T34" fmla="*/ 117 w 194"/>
                <a:gd name="T35" fmla="*/ 3 h 548"/>
                <a:gd name="T36" fmla="*/ 149 w 194"/>
                <a:gd name="T37" fmla="*/ 16 h 548"/>
                <a:gd name="T38" fmla="*/ 149 w 194"/>
                <a:gd name="T39" fmla="*/ 16 h 5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4"/>
                <a:gd name="T61" fmla="*/ 0 h 548"/>
                <a:gd name="T62" fmla="*/ 194 w 194"/>
                <a:gd name="T63" fmla="*/ 548 h 54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4" h="548">
                  <a:moveTo>
                    <a:pt x="149" y="63"/>
                  </a:moveTo>
                  <a:lnTo>
                    <a:pt x="194" y="483"/>
                  </a:lnTo>
                  <a:lnTo>
                    <a:pt x="179" y="517"/>
                  </a:lnTo>
                  <a:lnTo>
                    <a:pt x="168" y="531"/>
                  </a:lnTo>
                  <a:lnTo>
                    <a:pt x="155" y="540"/>
                  </a:lnTo>
                  <a:lnTo>
                    <a:pt x="92" y="548"/>
                  </a:lnTo>
                  <a:lnTo>
                    <a:pt x="39" y="515"/>
                  </a:lnTo>
                  <a:lnTo>
                    <a:pt x="28" y="485"/>
                  </a:lnTo>
                  <a:lnTo>
                    <a:pt x="28" y="447"/>
                  </a:lnTo>
                  <a:lnTo>
                    <a:pt x="39" y="352"/>
                  </a:lnTo>
                  <a:lnTo>
                    <a:pt x="34" y="266"/>
                  </a:lnTo>
                  <a:lnTo>
                    <a:pt x="18" y="183"/>
                  </a:lnTo>
                  <a:lnTo>
                    <a:pt x="0" y="86"/>
                  </a:lnTo>
                  <a:lnTo>
                    <a:pt x="1" y="54"/>
                  </a:lnTo>
                  <a:lnTo>
                    <a:pt x="15" y="27"/>
                  </a:lnTo>
                  <a:lnTo>
                    <a:pt x="35" y="10"/>
                  </a:lnTo>
                  <a:lnTo>
                    <a:pt x="62" y="0"/>
                  </a:lnTo>
                  <a:lnTo>
                    <a:pt x="117" y="10"/>
                  </a:lnTo>
                  <a:lnTo>
                    <a:pt x="149" y="63"/>
                  </a:lnTo>
                  <a:close/>
                </a:path>
              </a:pathLst>
            </a:custGeom>
            <a:solidFill>
              <a:srgbClr val="00FF00"/>
            </a:solidFill>
            <a:ln w="9525">
              <a:noFill/>
              <a:round/>
              <a:headEnd/>
              <a:tailEnd/>
            </a:ln>
          </p:spPr>
          <p:txBody>
            <a:bodyPr/>
            <a:lstStyle/>
            <a:p>
              <a:endParaRPr lang="zh-CN" altLang="en-US"/>
            </a:p>
          </p:txBody>
        </p:sp>
        <p:sp>
          <p:nvSpPr>
            <p:cNvPr id="53287" name="Freeform 28"/>
            <p:cNvSpPr>
              <a:spLocks/>
            </p:cNvSpPr>
            <p:nvPr/>
          </p:nvSpPr>
          <p:spPr bwMode="auto">
            <a:xfrm>
              <a:off x="3525" y="1028"/>
              <a:ext cx="596" cy="82"/>
            </a:xfrm>
            <a:custGeom>
              <a:avLst/>
              <a:gdLst>
                <a:gd name="T0" fmla="*/ 51 w 596"/>
                <a:gd name="T1" fmla="*/ 11 h 163"/>
                <a:gd name="T2" fmla="*/ 281 w 596"/>
                <a:gd name="T3" fmla="*/ 6 h 163"/>
                <a:gd name="T4" fmla="*/ 391 w 596"/>
                <a:gd name="T5" fmla="*/ 2 h 163"/>
                <a:gd name="T6" fmla="*/ 514 w 596"/>
                <a:gd name="T7" fmla="*/ 0 h 163"/>
                <a:gd name="T8" fmla="*/ 550 w 596"/>
                <a:gd name="T9" fmla="*/ 2 h 163"/>
                <a:gd name="T10" fmla="*/ 575 w 596"/>
                <a:gd name="T11" fmla="*/ 7 h 163"/>
                <a:gd name="T12" fmla="*/ 596 w 596"/>
                <a:gd name="T13" fmla="*/ 21 h 163"/>
                <a:gd name="T14" fmla="*/ 590 w 596"/>
                <a:gd name="T15" fmla="*/ 28 h 163"/>
                <a:gd name="T16" fmla="*/ 575 w 596"/>
                <a:gd name="T17" fmla="*/ 35 h 163"/>
                <a:gd name="T18" fmla="*/ 550 w 596"/>
                <a:gd name="T19" fmla="*/ 39 h 163"/>
                <a:gd name="T20" fmla="*/ 514 w 596"/>
                <a:gd name="T21" fmla="*/ 41 h 163"/>
                <a:gd name="T22" fmla="*/ 51 w 596"/>
                <a:gd name="T23" fmla="*/ 37 h 163"/>
                <a:gd name="T24" fmla="*/ 13 w 596"/>
                <a:gd name="T25" fmla="*/ 33 h 163"/>
                <a:gd name="T26" fmla="*/ 0 w 596"/>
                <a:gd name="T27" fmla="*/ 24 h 163"/>
                <a:gd name="T28" fmla="*/ 13 w 596"/>
                <a:gd name="T29" fmla="*/ 15 h 163"/>
                <a:gd name="T30" fmla="*/ 28 w 596"/>
                <a:gd name="T31" fmla="*/ 12 h 163"/>
                <a:gd name="T32" fmla="*/ 51 w 596"/>
                <a:gd name="T33" fmla="*/ 11 h 163"/>
                <a:gd name="T34" fmla="*/ 51 w 596"/>
                <a:gd name="T35" fmla="*/ 11 h 16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96"/>
                <a:gd name="T55" fmla="*/ 0 h 163"/>
                <a:gd name="T56" fmla="*/ 596 w 596"/>
                <a:gd name="T57" fmla="*/ 163 h 16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96" h="163">
                  <a:moveTo>
                    <a:pt x="51" y="44"/>
                  </a:moveTo>
                  <a:lnTo>
                    <a:pt x="281" y="23"/>
                  </a:lnTo>
                  <a:lnTo>
                    <a:pt x="391" y="8"/>
                  </a:lnTo>
                  <a:lnTo>
                    <a:pt x="514" y="0"/>
                  </a:lnTo>
                  <a:lnTo>
                    <a:pt x="550" y="8"/>
                  </a:lnTo>
                  <a:lnTo>
                    <a:pt x="575" y="27"/>
                  </a:lnTo>
                  <a:lnTo>
                    <a:pt x="596" y="82"/>
                  </a:lnTo>
                  <a:lnTo>
                    <a:pt x="590" y="112"/>
                  </a:lnTo>
                  <a:lnTo>
                    <a:pt x="575" y="137"/>
                  </a:lnTo>
                  <a:lnTo>
                    <a:pt x="550" y="156"/>
                  </a:lnTo>
                  <a:lnTo>
                    <a:pt x="514" y="163"/>
                  </a:lnTo>
                  <a:lnTo>
                    <a:pt x="51" y="146"/>
                  </a:lnTo>
                  <a:lnTo>
                    <a:pt x="13" y="129"/>
                  </a:lnTo>
                  <a:lnTo>
                    <a:pt x="0" y="95"/>
                  </a:lnTo>
                  <a:lnTo>
                    <a:pt x="13" y="59"/>
                  </a:lnTo>
                  <a:lnTo>
                    <a:pt x="28" y="47"/>
                  </a:lnTo>
                  <a:lnTo>
                    <a:pt x="51" y="44"/>
                  </a:lnTo>
                  <a:close/>
                </a:path>
              </a:pathLst>
            </a:custGeom>
            <a:solidFill>
              <a:srgbClr val="00FF00"/>
            </a:solidFill>
            <a:ln w="9525">
              <a:noFill/>
              <a:round/>
              <a:headEnd/>
              <a:tailEnd/>
            </a:ln>
          </p:spPr>
          <p:txBody>
            <a:bodyPr/>
            <a:lstStyle/>
            <a:p>
              <a:endParaRPr lang="zh-CN" altLang="en-US"/>
            </a:p>
          </p:txBody>
        </p:sp>
        <p:sp>
          <p:nvSpPr>
            <p:cNvPr id="53288" name="Freeform 29"/>
            <p:cNvSpPr>
              <a:spLocks/>
            </p:cNvSpPr>
            <p:nvPr/>
          </p:nvSpPr>
          <p:spPr bwMode="auto">
            <a:xfrm>
              <a:off x="1608" y="1047"/>
              <a:ext cx="704" cy="98"/>
            </a:xfrm>
            <a:custGeom>
              <a:avLst/>
              <a:gdLst>
                <a:gd name="T0" fmla="*/ 66 w 704"/>
                <a:gd name="T1" fmla="*/ 9 h 196"/>
                <a:gd name="T2" fmla="*/ 219 w 704"/>
                <a:gd name="T3" fmla="*/ 3 h 196"/>
                <a:gd name="T4" fmla="*/ 357 w 704"/>
                <a:gd name="T5" fmla="*/ 0 h 196"/>
                <a:gd name="T6" fmla="*/ 494 w 704"/>
                <a:gd name="T7" fmla="*/ 1 h 196"/>
                <a:gd name="T8" fmla="*/ 647 w 704"/>
                <a:gd name="T9" fmla="*/ 8 h 196"/>
                <a:gd name="T10" fmla="*/ 677 w 704"/>
                <a:gd name="T11" fmla="*/ 11 h 196"/>
                <a:gd name="T12" fmla="*/ 696 w 704"/>
                <a:gd name="T13" fmla="*/ 17 h 196"/>
                <a:gd name="T14" fmla="*/ 704 w 704"/>
                <a:gd name="T15" fmla="*/ 30 h 196"/>
                <a:gd name="T16" fmla="*/ 692 w 704"/>
                <a:gd name="T17" fmla="*/ 37 h 196"/>
                <a:gd name="T18" fmla="*/ 673 w 704"/>
                <a:gd name="T19" fmla="*/ 42 h 196"/>
                <a:gd name="T20" fmla="*/ 647 w 704"/>
                <a:gd name="T21" fmla="*/ 45 h 196"/>
                <a:gd name="T22" fmla="*/ 615 w 704"/>
                <a:gd name="T23" fmla="*/ 45 h 196"/>
                <a:gd name="T24" fmla="*/ 477 w 704"/>
                <a:gd name="T25" fmla="*/ 40 h 196"/>
                <a:gd name="T26" fmla="*/ 354 w 704"/>
                <a:gd name="T27" fmla="*/ 40 h 196"/>
                <a:gd name="T28" fmla="*/ 94 w 704"/>
                <a:gd name="T29" fmla="*/ 49 h 196"/>
                <a:gd name="T30" fmla="*/ 58 w 704"/>
                <a:gd name="T31" fmla="*/ 49 h 196"/>
                <a:gd name="T32" fmla="*/ 30 w 704"/>
                <a:gd name="T33" fmla="*/ 46 h 196"/>
                <a:gd name="T34" fmla="*/ 2 w 704"/>
                <a:gd name="T35" fmla="*/ 33 h 196"/>
                <a:gd name="T36" fmla="*/ 0 w 704"/>
                <a:gd name="T37" fmla="*/ 29 h 196"/>
                <a:gd name="T38" fmla="*/ 2 w 704"/>
                <a:gd name="T39" fmla="*/ 26 h 196"/>
                <a:gd name="T40" fmla="*/ 11 w 704"/>
                <a:gd name="T41" fmla="*/ 18 h 196"/>
                <a:gd name="T42" fmla="*/ 34 w 704"/>
                <a:gd name="T43" fmla="*/ 13 h 196"/>
                <a:gd name="T44" fmla="*/ 66 w 704"/>
                <a:gd name="T45" fmla="*/ 9 h 196"/>
                <a:gd name="T46" fmla="*/ 66 w 704"/>
                <a:gd name="T47" fmla="*/ 9 h 19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04"/>
                <a:gd name="T73" fmla="*/ 0 h 196"/>
                <a:gd name="T74" fmla="*/ 704 w 704"/>
                <a:gd name="T75" fmla="*/ 196 h 19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04" h="196">
                  <a:moveTo>
                    <a:pt x="66" y="36"/>
                  </a:moveTo>
                  <a:lnTo>
                    <a:pt x="219" y="11"/>
                  </a:lnTo>
                  <a:lnTo>
                    <a:pt x="357" y="0"/>
                  </a:lnTo>
                  <a:lnTo>
                    <a:pt x="494" y="4"/>
                  </a:lnTo>
                  <a:lnTo>
                    <a:pt x="647" y="30"/>
                  </a:lnTo>
                  <a:lnTo>
                    <a:pt x="677" y="44"/>
                  </a:lnTo>
                  <a:lnTo>
                    <a:pt x="696" y="65"/>
                  </a:lnTo>
                  <a:lnTo>
                    <a:pt x="704" y="120"/>
                  </a:lnTo>
                  <a:lnTo>
                    <a:pt x="692" y="146"/>
                  </a:lnTo>
                  <a:lnTo>
                    <a:pt x="673" y="165"/>
                  </a:lnTo>
                  <a:lnTo>
                    <a:pt x="647" y="179"/>
                  </a:lnTo>
                  <a:lnTo>
                    <a:pt x="615" y="177"/>
                  </a:lnTo>
                  <a:lnTo>
                    <a:pt x="477" y="158"/>
                  </a:lnTo>
                  <a:lnTo>
                    <a:pt x="354" y="158"/>
                  </a:lnTo>
                  <a:lnTo>
                    <a:pt x="94" y="196"/>
                  </a:lnTo>
                  <a:lnTo>
                    <a:pt x="58" y="196"/>
                  </a:lnTo>
                  <a:lnTo>
                    <a:pt x="30" y="182"/>
                  </a:lnTo>
                  <a:lnTo>
                    <a:pt x="2" y="131"/>
                  </a:lnTo>
                  <a:lnTo>
                    <a:pt x="0" y="116"/>
                  </a:lnTo>
                  <a:lnTo>
                    <a:pt x="2" y="101"/>
                  </a:lnTo>
                  <a:lnTo>
                    <a:pt x="11" y="72"/>
                  </a:lnTo>
                  <a:lnTo>
                    <a:pt x="34" y="49"/>
                  </a:lnTo>
                  <a:lnTo>
                    <a:pt x="66" y="36"/>
                  </a:lnTo>
                  <a:close/>
                </a:path>
              </a:pathLst>
            </a:custGeom>
            <a:solidFill>
              <a:srgbClr val="00FF00"/>
            </a:solidFill>
            <a:ln w="9525">
              <a:noFill/>
              <a:round/>
              <a:headEnd/>
              <a:tailEnd/>
            </a:ln>
          </p:spPr>
          <p:txBody>
            <a:bodyPr/>
            <a:lstStyle/>
            <a:p>
              <a:endParaRPr lang="zh-CN" altLang="en-US"/>
            </a:p>
          </p:txBody>
        </p:sp>
        <p:sp>
          <p:nvSpPr>
            <p:cNvPr id="53289" name="Freeform 30"/>
            <p:cNvSpPr>
              <a:spLocks/>
            </p:cNvSpPr>
            <p:nvPr/>
          </p:nvSpPr>
          <p:spPr bwMode="auto">
            <a:xfrm>
              <a:off x="2527" y="1050"/>
              <a:ext cx="700" cy="84"/>
            </a:xfrm>
            <a:custGeom>
              <a:avLst/>
              <a:gdLst>
                <a:gd name="T0" fmla="*/ 76 w 700"/>
                <a:gd name="T1" fmla="*/ 0 h 169"/>
                <a:gd name="T2" fmla="*/ 350 w 700"/>
                <a:gd name="T3" fmla="*/ 2 h 169"/>
                <a:gd name="T4" fmla="*/ 625 w 700"/>
                <a:gd name="T5" fmla="*/ 4 h 169"/>
                <a:gd name="T6" fmla="*/ 657 w 700"/>
                <a:gd name="T7" fmla="*/ 6 h 169"/>
                <a:gd name="T8" fmla="*/ 682 w 700"/>
                <a:gd name="T9" fmla="*/ 10 h 169"/>
                <a:gd name="T10" fmla="*/ 700 w 700"/>
                <a:gd name="T11" fmla="*/ 23 h 169"/>
                <a:gd name="T12" fmla="*/ 695 w 700"/>
                <a:gd name="T13" fmla="*/ 30 h 169"/>
                <a:gd name="T14" fmla="*/ 682 w 700"/>
                <a:gd name="T15" fmla="*/ 36 h 169"/>
                <a:gd name="T16" fmla="*/ 657 w 700"/>
                <a:gd name="T17" fmla="*/ 40 h 169"/>
                <a:gd name="T18" fmla="*/ 625 w 700"/>
                <a:gd name="T19" fmla="*/ 42 h 169"/>
                <a:gd name="T20" fmla="*/ 350 w 700"/>
                <a:gd name="T21" fmla="*/ 39 h 169"/>
                <a:gd name="T22" fmla="*/ 76 w 700"/>
                <a:gd name="T23" fmla="*/ 37 h 169"/>
                <a:gd name="T24" fmla="*/ 42 w 700"/>
                <a:gd name="T25" fmla="*/ 36 h 169"/>
                <a:gd name="T26" fmla="*/ 19 w 700"/>
                <a:gd name="T27" fmla="*/ 31 h 169"/>
                <a:gd name="T28" fmla="*/ 0 w 700"/>
                <a:gd name="T29" fmla="*/ 18 h 169"/>
                <a:gd name="T30" fmla="*/ 4 w 700"/>
                <a:gd name="T31" fmla="*/ 11 h 169"/>
                <a:gd name="T32" fmla="*/ 19 w 700"/>
                <a:gd name="T33" fmla="*/ 5 h 169"/>
                <a:gd name="T34" fmla="*/ 42 w 700"/>
                <a:gd name="T35" fmla="*/ 1 h 169"/>
                <a:gd name="T36" fmla="*/ 76 w 700"/>
                <a:gd name="T37" fmla="*/ 0 h 169"/>
                <a:gd name="T38" fmla="*/ 76 w 700"/>
                <a:gd name="T39" fmla="*/ 0 h 1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00"/>
                <a:gd name="T61" fmla="*/ 0 h 169"/>
                <a:gd name="T62" fmla="*/ 700 w 700"/>
                <a:gd name="T63" fmla="*/ 169 h 1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00" h="169">
                  <a:moveTo>
                    <a:pt x="76" y="0"/>
                  </a:moveTo>
                  <a:lnTo>
                    <a:pt x="350" y="9"/>
                  </a:lnTo>
                  <a:lnTo>
                    <a:pt x="625" y="19"/>
                  </a:lnTo>
                  <a:lnTo>
                    <a:pt x="657" y="24"/>
                  </a:lnTo>
                  <a:lnTo>
                    <a:pt x="682" y="41"/>
                  </a:lnTo>
                  <a:lnTo>
                    <a:pt x="700" y="95"/>
                  </a:lnTo>
                  <a:lnTo>
                    <a:pt x="695" y="121"/>
                  </a:lnTo>
                  <a:lnTo>
                    <a:pt x="682" y="146"/>
                  </a:lnTo>
                  <a:lnTo>
                    <a:pt x="657" y="163"/>
                  </a:lnTo>
                  <a:lnTo>
                    <a:pt x="625" y="169"/>
                  </a:lnTo>
                  <a:lnTo>
                    <a:pt x="350" y="159"/>
                  </a:lnTo>
                  <a:lnTo>
                    <a:pt x="76" y="150"/>
                  </a:lnTo>
                  <a:lnTo>
                    <a:pt x="42" y="144"/>
                  </a:lnTo>
                  <a:lnTo>
                    <a:pt x="19" y="127"/>
                  </a:lnTo>
                  <a:lnTo>
                    <a:pt x="0" y="74"/>
                  </a:lnTo>
                  <a:lnTo>
                    <a:pt x="4" y="47"/>
                  </a:lnTo>
                  <a:lnTo>
                    <a:pt x="19" y="22"/>
                  </a:lnTo>
                  <a:lnTo>
                    <a:pt x="42" y="5"/>
                  </a:lnTo>
                  <a:lnTo>
                    <a:pt x="76" y="0"/>
                  </a:lnTo>
                  <a:close/>
                </a:path>
              </a:pathLst>
            </a:custGeom>
            <a:solidFill>
              <a:srgbClr val="00FF00"/>
            </a:solidFill>
            <a:ln w="9525">
              <a:noFill/>
              <a:round/>
              <a:headEnd/>
              <a:tailEnd/>
            </a:ln>
          </p:spPr>
          <p:txBody>
            <a:bodyPr/>
            <a:lstStyle/>
            <a:p>
              <a:endParaRPr lang="zh-CN" altLang="en-US"/>
            </a:p>
          </p:txBody>
        </p:sp>
        <p:sp>
          <p:nvSpPr>
            <p:cNvPr id="53290" name="Freeform 31"/>
            <p:cNvSpPr>
              <a:spLocks/>
            </p:cNvSpPr>
            <p:nvPr/>
          </p:nvSpPr>
          <p:spPr bwMode="auto">
            <a:xfrm>
              <a:off x="809" y="1326"/>
              <a:ext cx="191" cy="420"/>
            </a:xfrm>
            <a:custGeom>
              <a:avLst/>
              <a:gdLst>
                <a:gd name="T0" fmla="*/ 191 w 191"/>
                <a:gd name="T1" fmla="*/ 22 h 838"/>
                <a:gd name="T2" fmla="*/ 172 w 191"/>
                <a:gd name="T3" fmla="*/ 68 h 838"/>
                <a:gd name="T4" fmla="*/ 159 w 191"/>
                <a:gd name="T5" fmla="*/ 89 h 838"/>
                <a:gd name="T6" fmla="*/ 146 w 191"/>
                <a:gd name="T7" fmla="*/ 109 h 838"/>
                <a:gd name="T8" fmla="*/ 112 w 191"/>
                <a:gd name="T9" fmla="*/ 196 h 838"/>
                <a:gd name="T10" fmla="*/ 106 w 191"/>
                <a:gd name="T11" fmla="*/ 202 h 838"/>
                <a:gd name="T12" fmla="*/ 95 w 191"/>
                <a:gd name="T13" fmla="*/ 206 h 838"/>
                <a:gd name="T14" fmla="*/ 55 w 191"/>
                <a:gd name="T15" fmla="*/ 211 h 838"/>
                <a:gd name="T16" fmla="*/ 17 w 191"/>
                <a:gd name="T17" fmla="*/ 206 h 838"/>
                <a:gd name="T18" fmla="*/ 0 w 191"/>
                <a:gd name="T19" fmla="*/ 196 h 838"/>
                <a:gd name="T20" fmla="*/ 10 w 191"/>
                <a:gd name="T21" fmla="*/ 108 h 838"/>
                <a:gd name="T22" fmla="*/ 31 w 191"/>
                <a:gd name="T23" fmla="*/ 19 h 838"/>
                <a:gd name="T24" fmla="*/ 38 w 191"/>
                <a:gd name="T25" fmla="*/ 11 h 838"/>
                <a:gd name="T26" fmla="*/ 59 w 191"/>
                <a:gd name="T27" fmla="*/ 5 h 838"/>
                <a:gd name="T28" fmla="*/ 85 w 191"/>
                <a:gd name="T29" fmla="*/ 1 h 838"/>
                <a:gd name="T30" fmla="*/ 116 w 191"/>
                <a:gd name="T31" fmla="*/ 0 h 838"/>
                <a:gd name="T32" fmla="*/ 169 w 191"/>
                <a:gd name="T33" fmla="*/ 6 h 838"/>
                <a:gd name="T34" fmla="*/ 191 w 191"/>
                <a:gd name="T35" fmla="*/ 22 h 838"/>
                <a:gd name="T36" fmla="*/ 191 w 191"/>
                <a:gd name="T37" fmla="*/ 22 h 8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1"/>
                <a:gd name="T58" fmla="*/ 0 h 838"/>
                <a:gd name="T59" fmla="*/ 191 w 191"/>
                <a:gd name="T60" fmla="*/ 838 h 83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1" h="838">
                  <a:moveTo>
                    <a:pt x="191" y="85"/>
                  </a:moveTo>
                  <a:lnTo>
                    <a:pt x="172" y="270"/>
                  </a:lnTo>
                  <a:lnTo>
                    <a:pt x="159" y="353"/>
                  </a:lnTo>
                  <a:lnTo>
                    <a:pt x="146" y="433"/>
                  </a:lnTo>
                  <a:lnTo>
                    <a:pt x="112" y="781"/>
                  </a:lnTo>
                  <a:lnTo>
                    <a:pt x="106" y="806"/>
                  </a:lnTo>
                  <a:lnTo>
                    <a:pt x="95" y="823"/>
                  </a:lnTo>
                  <a:lnTo>
                    <a:pt x="55" y="838"/>
                  </a:lnTo>
                  <a:lnTo>
                    <a:pt x="17" y="823"/>
                  </a:lnTo>
                  <a:lnTo>
                    <a:pt x="0" y="781"/>
                  </a:lnTo>
                  <a:lnTo>
                    <a:pt x="10" y="429"/>
                  </a:lnTo>
                  <a:lnTo>
                    <a:pt x="31" y="76"/>
                  </a:lnTo>
                  <a:lnTo>
                    <a:pt x="38" y="42"/>
                  </a:lnTo>
                  <a:lnTo>
                    <a:pt x="59" y="17"/>
                  </a:lnTo>
                  <a:lnTo>
                    <a:pt x="85" y="4"/>
                  </a:lnTo>
                  <a:lnTo>
                    <a:pt x="116" y="0"/>
                  </a:lnTo>
                  <a:lnTo>
                    <a:pt x="169" y="23"/>
                  </a:lnTo>
                  <a:lnTo>
                    <a:pt x="191" y="85"/>
                  </a:lnTo>
                  <a:close/>
                </a:path>
              </a:pathLst>
            </a:custGeom>
            <a:solidFill>
              <a:srgbClr val="00FF00"/>
            </a:solidFill>
            <a:ln w="9525">
              <a:noFill/>
              <a:round/>
              <a:headEnd/>
              <a:tailEnd/>
            </a:ln>
          </p:spPr>
          <p:txBody>
            <a:bodyPr/>
            <a:lstStyle/>
            <a:p>
              <a:endParaRPr lang="zh-CN" altLang="en-US"/>
            </a:p>
          </p:txBody>
        </p:sp>
        <p:sp>
          <p:nvSpPr>
            <p:cNvPr id="53291" name="Freeform 32"/>
            <p:cNvSpPr>
              <a:spLocks/>
            </p:cNvSpPr>
            <p:nvPr/>
          </p:nvSpPr>
          <p:spPr bwMode="auto">
            <a:xfrm>
              <a:off x="576" y="2592"/>
              <a:ext cx="664" cy="323"/>
            </a:xfrm>
            <a:custGeom>
              <a:avLst/>
              <a:gdLst>
                <a:gd name="T0" fmla="*/ 17 w 664"/>
                <a:gd name="T1" fmla="*/ 69 h 646"/>
                <a:gd name="T2" fmla="*/ 25 w 664"/>
                <a:gd name="T3" fmla="*/ 64 h 646"/>
                <a:gd name="T4" fmla="*/ 44 w 664"/>
                <a:gd name="T5" fmla="*/ 61 h 646"/>
                <a:gd name="T6" fmla="*/ 106 w 664"/>
                <a:gd name="T7" fmla="*/ 56 h 646"/>
                <a:gd name="T8" fmla="*/ 231 w 664"/>
                <a:gd name="T9" fmla="*/ 51 h 646"/>
                <a:gd name="T10" fmla="*/ 246 w 664"/>
                <a:gd name="T11" fmla="*/ 33 h 646"/>
                <a:gd name="T12" fmla="*/ 259 w 664"/>
                <a:gd name="T13" fmla="*/ 17 h 646"/>
                <a:gd name="T14" fmla="*/ 274 w 664"/>
                <a:gd name="T15" fmla="*/ 10 h 646"/>
                <a:gd name="T16" fmla="*/ 288 w 664"/>
                <a:gd name="T17" fmla="*/ 5 h 646"/>
                <a:gd name="T18" fmla="*/ 312 w 664"/>
                <a:gd name="T19" fmla="*/ 0 h 646"/>
                <a:gd name="T20" fmla="*/ 333 w 664"/>
                <a:gd name="T21" fmla="*/ 0 h 646"/>
                <a:gd name="T22" fmla="*/ 352 w 664"/>
                <a:gd name="T23" fmla="*/ 5 h 646"/>
                <a:gd name="T24" fmla="*/ 388 w 664"/>
                <a:gd name="T25" fmla="*/ 23 h 646"/>
                <a:gd name="T26" fmla="*/ 411 w 664"/>
                <a:gd name="T27" fmla="*/ 34 h 646"/>
                <a:gd name="T28" fmla="*/ 435 w 664"/>
                <a:gd name="T29" fmla="*/ 46 h 646"/>
                <a:gd name="T30" fmla="*/ 511 w 664"/>
                <a:gd name="T31" fmla="*/ 42 h 646"/>
                <a:gd name="T32" fmla="*/ 575 w 664"/>
                <a:gd name="T33" fmla="*/ 39 h 646"/>
                <a:gd name="T34" fmla="*/ 655 w 664"/>
                <a:gd name="T35" fmla="*/ 39 h 646"/>
                <a:gd name="T36" fmla="*/ 664 w 664"/>
                <a:gd name="T37" fmla="*/ 43 h 646"/>
                <a:gd name="T38" fmla="*/ 647 w 664"/>
                <a:gd name="T39" fmla="*/ 51 h 646"/>
                <a:gd name="T40" fmla="*/ 626 w 664"/>
                <a:gd name="T41" fmla="*/ 57 h 646"/>
                <a:gd name="T42" fmla="*/ 600 w 664"/>
                <a:gd name="T43" fmla="*/ 64 h 646"/>
                <a:gd name="T44" fmla="*/ 585 w 664"/>
                <a:gd name="T45" fmla="*/ 68 h 646"/>
                <a:gd name="T46" fmla="*/ 566 w 664"/>
                <a:gd name="T47" fmla="*/ 72 h 646"/>
                <a:gd name="T48" fmla="*/ 545 w 664"/>
                <a:gd name="T49" fmla="*/ 77 h 646"/>
                <a:gd name="T50" fmla="*/ 522 w 664"/>
                <a:gd name="T51" fmla="*/ 82 h 646"/>
                <a:gd name="T52" fmla="*/ 551 w 664"/>
                <a:gd name="T53" fmla="*/ 97 h 646"/>
                <a:gd name="T54" fmla="*/ 575 w 664"/>
                <a:gd name="T55" fmla="*/ 113 h 646"/>
                <a:gd name="T56" fmla="*/ 600 w 664"/>
                <a:gd name="T57" fmla="*/ 146 h 646"/>
                <a:gd name="T58" fmla="*/ 592 w 664"/>
                <a:gd name="T59" fmla="*/ 158 h 646"/>
                <a:gd name="T60" fmla="*/ 583 w 664"/>
                <a:gd name="T61" fmla="*/ 161 h 646"/>
                <a:gd name="T62" fmla="*/ 568 w 664"/>
                <a:gd name="T63" fmla="*/ 162 h 646"/>
                <a:gd name="T64" fmla="*/ 483 w 664"/>
                <a:gd name="T65" fmla="*/ 152 h 646"/>
                <a:gd name="T66" fmla="*/ 458 w 664"/>
                <a:gd name="T67" fmla="*/ 148 h 646"/>
                <a:gd name="T68" fmla="*/ 433 w 664"/>
                <a:gd name="T69" fmla="*/ 143 h 646"/>
                <a:gd name="T70" fmla="*/ 409 w 664"/>
                <a:gd name="T71" fmla="*/ 138 h 646"/>
                <a:gd name="T72" fmla="*/ 386 w 664"/>
                <a:gd name="T73" fmla="*/ 133 h 646"/>
                <a:gd name="T74" fmla="*/ 365 w 664"/>
                <a:gd name="T75" fmla="*/ 129 h 646"/>
                <a:gd name="T76" fmla="*/ 346 w 664"/>
                <a:gd name="T77" fmla="*/ 125 h 646"/>
                <a:gd name="T78" fmla="*/ 318 w 664"/>
                <a:gd name="T79" fmla="*/ 120 h 646"/>
                <a:gd name="T80" fmla="*/ 290 w 664"/>
                <a:gd name="T81" fmla="*/ 126 h 646"/>
                <a:gd name="T82" fmla="*/ 261 w 664"/>
                <a:gd name="T83" fmla="*/ 131 h 646"/>
                <a:gd name="T84" fmla="*/ 235 w 664"/>
                <a:gd name="T85" fmla="*/ 136 h 646"/>
                <a:gd name="T86" fmla="*/ 210 w 664"/>
                <a:gd name="T87" fmla="*/ 140 h 646"/>
                <a:gd name="T88" fmla="*/ 189 w 664"/>
                <a:gd name="T89" fmla="*/ 145 h 646"/>
                <a:gd name="T90" fmla="*/ 170 w 664"/>
                <a:gd name="T91" fmla="*/ 148 h 646"/>
                <a:gd name="T92" fmla="*/ 140 w 664"/>
                <a:gd name="T93" fmla="*/ 151 h 646"/>
                <a:gd name="T94" fmla="*/ 123 w 664"/>
                <a:gd name="T95" fmla="*/ 150 h 646"/>
                <a:gd name="T96" fmla="*/ 119 w 664"/>
                <a:gd name="T97" fmla="*/ 142 h 646"/>
                <a:gd name="T98" fmla="*/ 133 w 664"/>
                <a:gd name="T99" fmla="*/ 126 h 646"/>
                <a:gd name="T100" fmla="*/ 146 w 664"/>
                <a:gd name="T101" fmla="*/ 114 h 646"/>
                <a:gd name="T102" fmla="*/ 163 w 664"/>
                <a:gd name="T103" fmla="*/ 101 h 646"/>
                <a:gd name="T104" fmla="*/ 121 w 664"/>
                <a:gd name="T105" fmla="*/ 96 h 646"/>
                <a:gd name="T106" fmla="*/ 53 w 664"/>
                <a:gd name="T107" fmla="*/ 88 h 646"/>
                <a:gd name="T108" fmla="*/ 6 w 664"/>
                <a:gd name="T109" fmla="*/ 78 h 646"/>
                <a:gd name="T110" fmla="*/ 0 w 664"/>
                <a:gd name="T111" fmla="*/ 73 h 646"/>
                <a:gd name="T112" fmla="*/ 17 w 664"/>
                <a:gd name="T113" fmla="*/ 69 h 646"/>
                <a:gd name="T114" fmla="*/ 17 w 664"/>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4"/>
                <a:gd name="T175" fmla="*/ 0 h 646"/>
                <a:gd name="T176" fmla="*/ 664 w 664"/>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4" h="646">
                  <a:moveTo>
                    <a:pt x="17" y="273"/>
                  </a:moveTo>
                  <a:lnTo>
                    <a:pt x="25" y="256"/>
                  </a:lnTo>
                  <a:lnTo>
                    <a:pt x="44" y="243"/>
                  </a:lnTo>
                  <a:lnTo>
                    <a:pt x="106" y="222"/>
                  </a:lnTo>
                  <a:lnTo>
                    <a:pt x="231" y="203"/>
                  </a:lnTo>
                  <a:lnTo>
                    <a:pt x="246" y="129"/>
                  </a:lnTo>
                  <a:lnTo>
                    <a:pt x="259" y="66"/>
                  </a:lnTo>
                  <a:lnTo>
                    <a:pt x="274" y="39"/>
                  </a:lnTo>
                  <a:lnTo>
                    <a:pt x="288" y="20"/>
                  </a:lnTo>
                  <a:lnTo>
                    <a:pt x="312" y="0"/>
                  </a:lnTo>
                  <a:lnTo>
                    <a:pt x="333" y="0"/>
                  </a:lnTo>
                  <a:lnTo>
                    <a:pt x="352" y="19"/>
                  </a:lnTo>
                  <a:lnTo>
                    <a:pt x="388" y="91"/>
                  </a:lnTo>
                  <a:lnTo>
                    <a:pt x="411" y="136"/>
                  </a:lnTo>
                  <a:lnTo>
                    <a:pt x="435" y="182"/>
                  </a:lnTo>
                  <a:lnTo>
                    <a:pt x="511" y="167"/>
                  </a:lnTo>
                  <a:lnTo>
                    <a:pt x="575" y="155"/>
                  </a:lnTo>
                  <a:lnTo>
                    <a:pt x="655" y="155"/>
                  </a:lnTo>
                  <a:lnTo>
                    <a:pt x="664" y="171"/>
                  </a:lnTo>
                  <a:lnTo>
                    <a:pt x="647" y="203"/>
                  </a:lnTo>
                  <a:lnTo>
                    <a:pt x="626" y="226"/>
                  </a:lnTo>
                  <a:lnTo>
                    <a:pt x="600" y="254"/>
                  </a:lnTo>
                  <a:lnTo>
                    <a:pt x="585" y="271"/>
                  </a:lnTo>
                  <a:lnTo>
                    <a:pt x="566" y="288"/>
                  </a:lnTo>
                  <a:lnTo>
                    <a:pt x="545" y="308"/>
                  </a:lnTo>
                  <a:lnTo>
                    <a:pt x="522" y="328"/>
                  </a:lnTo>
                  <a:lnTo>
                    <a:pt x="551" y="387"/>
                  </a:lnTo>
                  <a:lnTo>
                    <a:pt x="575" y="452"/>
                  </a:lnTo>
                  <a:lnTo>
                    <a:pt x="600" y="583"/>
                  </a:lnTo>
                  <a:lnTo>
                    <a:pt x="592" y="631"/>
                  </a:lnTo>
                  <a:lnTo>
                    <a:pt x="583" y="642"/>
                  </a:lnTo>
                  <a:lnTo>
                    <a:pt x="568" y="646"/>
                  </a:lnTo>
                  <a:lnTo>
                    <a:pt x="483" y="608"/>
                  </a:lnTo>
                  <a:lnTo>
                    <a:pt x="458" y="591"/>
                  </a:lnTo>
                  <a:lnTo>
                    <a:pt x="433" y="572"/>
                  </a:lnTo>
                  <a:lnTo>
                    <a:pt x="409" y="551"/>
                  </a:lnTo>
                  <a:lnTo>
                    <a:pt x="386" y="532"/>
                  </a:lnTo>
                  <a:lnTo>
                    <a:pt x="365" y="515"/>
                  </a:lnTo>
                  <a:lnTo>
                    <a:pt x="346" y="499"/>
                  </a:lnTo>
                  <a:lnTo>
                    <a:pt x="318" y="479"/>
                  </a:lnTo>
                  <a:lnTo>
                    <a:pt x="290" y="501"/>
                  </a:lnTo>
                  <a:lnTo>
                    <a:pt x="261" y="522"/>
                  </a:lnTo>
                  <a:lnTo>
                    <a:pt x="235" y="543"/>
                  </a:lnTo>
                  <a:lnTo>
                    <a:pt x="210" y="560"/>
                  </a:lnTo>
                  <a:lnTo>
                    <a:pt x="189" y="577"/>
                  </a:lnTo>
                  <a:lnTo>
                    <a:pt x="170" y="591"/>
                  </a:lnTo>
                  <a:lnTo>
                    <a:pt x="140" y="604"/>
                  </a:lnTo>
                  <a:lnTo>
                    <a:pt x="123" y="598"/>
                  </a:lnTo>
                  <a:lnTo>
                    <a:pt x="119" y="566"/>
                  </a:lnTo>
                  <a:lnTo>
                    <a:pt x="133" y="501"/>
                  </a:lnTo>
                  <a:lnTo>
                    <a:pt x="146" y="456"/>
                  </a:lnTo>
                  <a:lnTo>
                    <a:pt x="163" y="401"/>
                  </a:lnTo>
                  <a:lnTo>
                    <a:pt x="121" y="384"/>
                  </a:lnTo>
                  <a:lnTo>
                    <a:pt x="53" y="351"/>
                  </a:lnTo>
                  <a:lnTo>
                    <a:pt x="6" y="311"/>
                  </a:lnTo>
                  <a:lnTo>
                    <a:pt x="0" y="292"/>
                  </a:lnTo>
                  <a:lnTo>
                    <a:pt x="17" y="273"/>
                  </a:lnTo>
                  <a:close/>
                </a:path>
              </a:pathLst>
            </a:custGeom>
            <a:solidFill>
              <a:srgbClr val="FF0000"/>
            </a:solidFill>
            <a:ln w="9525">
              <a:noFill/>
              <a:round/>
              <a:headEnd/>
              <a:tailEnd/>
            </a:ln>
          </p:spPr>
          <p:txBody>
            <a:bodyPr/>
            <a:lstStyle/>
            <a:p>
              <a:endParaRPr lang="zh-CN" altLang="en-US"/>
            </a:p>
          </p:txBody>
        </p:sp>
        <p:sp>
          <p:nvSpPr>
            <p:cNvPr id="53292" name="Freeform 33"/>
            <p:cNvSpPr>
              <a:spLocks/>
            </p:cNvSpPr>
            <p:nvPr/>
          </p:nvSpPr>
          <p:spPr bwMode="auto">
            <a:xfrm>
              <a:off x="4215" y="953"/>
              <a:ext cx="662" cy="323"/>
            </a:xfrm>
            <a:custGeom>
              <a:avLst/>
              <a:gdLst>
                <a:gd name="T0" fmla="*/ 17 w 662"/>
                <a:gd name="T1" fmla="*/ 69 h 646"/>
                <a:gd name="T2" fmla="*/ 23 w 662"/>
                <a:gd name="T3" fmla="*/ 65 h 646"/>
                <a:gd name="T4" fmla="*/ 42 w 662"/>
                <a:gd name="T5" fmla="*/ 62 h 646"/>
                <a:gd name="T6" fmla="*/ 106 w 662"/>
                <a:gd name="T7" fmla="*/ 56 h 646"/>
                <a:gd name="T8" fmla="*/ 229 w 662"/>
                <a:gd name="T9" fmla="*/ 52 h 646"/>
                <a:gd name="T10" fmla="*/ 244 w 662"/>
                <a:gd name="T11" fmla="*/ 33 h 646"/>
                <a:gd name="T12" fmla="*/ 258 w 662"/>
                <a:gd name="T13" fmla="*/ 17 h 646"/>
                <a:gd name="T14" fmla="*/ 273 w 662"/>
                <a:gd name="T15" fmla="*/ 10 h 646"/>
                <a:gd name="T16" fmla="*/ 286 w 662"/>
                <a:gd name="T17" fmla="*/ 6 h 646"/>
                <a:gd name="T18" fmla="*/ 311 w 662"/>
                <a:gd name="T19" fmla="*/ 0 h 646"/>
                <a:gd name="T20" fmla="*/ 331 w 662"/>
                <a:gd name="T21" fmla="*/ 1 h 646"/>
                <a:gd name="T22" fmla="*/ 350 w 662"/>
                <a:gd name="T23" fmla="*/ 5 h 646"/>
                <a:gd name="T24" fmla="*/ 388 w 662"/>
                <a:gd name="T25" fmla="*/ 23 h 646"/>
                <a:gd name="T26" fmla="*/ 409 w 662"/>
                <a:gd name="T27" fmla="*/ 35 h 646"/>
                <a:gd name="T28" fmla="*/ 434 w 662"/>
                <a:gd name="T29" fmla="*/ 46 h 646"/>
                <a:gd name="T30" fmla="*/ 509 w 662"/>
                <a:gd name="T31" fmla="*/ 43 h 646"/>
                <a:gd name="T32" fmla="*/ 574 w 662"/>
                <a:gd name="T33" fmla="*/ 40 h 646"/>
                <a:gd name="T34" fmla="*/ 653 w 662"/>
                <a:gd name="T35" fmla="*/ 39 h 646"/>
                <a:gd name="T36" fmla="*/ 662 w 662"/>
                <a:gd name="T37" fmla="*/ 44 h 646"/>
                <a:gd name="T38" fmla="*/ 645 w 662"/>
                <a:gd name="T39" fmla="*/ 52 h 646"/>
                <a:gd name="T40" fmla="*/ 627 w 662"/>
                <a:gd name="T41" fmla="*/ 57 h 646"/>
                <a:gd name="T42" fmla="*/ 600 w 662"/>
                <a:gd name="T43" fmla="*/ 64 h 646"/>
                <a:gd name="T44" fmla="*/ 583 w 662"/>
                <a:gd name="T45" fmla="*/ 68 h 646"/>
                <a:gd name="T46" fmla="*/ 564 w 662"/>
                <a:gd name="T47" fmla="*/ 73 h 646"/>
                <a:gd name="T48" fmla="*/ 543 w 662"/>
                <a:gd name="T49" fmla="*/ 77 h 646"/>
                <a:gd name="T50" fmla="*/ 521 w 662"/>
                <a:gd name="T51" fmla="*/ 83 h 646"/>
                <a:gd name="T52" fmla="*/ 551 w 662"/>
                <a:gd name="T53" fmla="*/ 98 h 646"/>
                <a:gd name="T54" fmla="*/ 574 w 662"/>
                <a:gd name="T55" fmla="*/ 113 h 646"/>
                <a:gd name="T56" fmla="*/ 598 w 662"/>
                <a:gd name="T57" fmla="*/ 146 h 646"/>
                <a:gd name="T58" fmla="*/ 592 w 662"/>
                <a:gd name="T59" fmla="*/ 158 h 646"/>
                <a:gd name="T60" fmla="*/ 581 w 662"/>
                <a:gd name="T61" fmla="*/ 161 h 646"/>
                <a:gd name="T62" fmla="*/ 566 w 662"/>
                <a:gd name="T63" fmla="*/ 162 h 646"/>
                <a:gd name="T64" fmla="*/ 481 w 662"/>
                <a:gd name="T65" fmla="*/ 152 h 646"/>
                <a:gd name="T66" fmla="*/ 456 w 662"/>
                <a:gd name="T67" fmla="*/ 148 h 646"/>
                <a:gd name="T68" fmla="*/ 432 w 662"/>
                <a:gd name="T69" fmla="*/ 143 h 646"/>
                <a:gd name="T70" fmla="*/ 409 w 662"/>
                <a:gd name="T71" fmla="*/ 139 h 646"/>
                <a:gd name="T72" fmla="*/ 384 w 662"/>
                <a:gd name="T73" fmla="*/ 134 h 646"/>
                <a:gd name="T74" fmla="*/ 363 w 662"/>
                <a:gd name="T75" fmla="*/ 129 h 646"/>
                <a:gd name="T76" fmla="*/ 345 w 662"/>
                <a:gd name="T77" fmla="*/ 125 h 646"/>
                <a:gd name="T78" fmla="*/ 318 w 662"/>
                <a:gd name="T79" fmla="*/ 121 h 646"/>
                <a:gd name="T80" fmla="*/ 288 w 662"/>
                <a:gd name="T81" fmla="*/ 126 h 646"/>
                <a:gd name="T82" fmla="*/ 259 w 662"/>
                <a:gd name="T83" fmla="*/ 131 h 646"/>
                <a:gd name="T84" fmla="*/ 233 w 662"/>
                <a:gd name="T85" fmla="*/ 136 h 646"/>
                <a:gd name="T86" fmla="*/ 210 w 662"/>
                <a:gd name="T87" fmla="*/ 141 h 646"/>
                <a:gd name="T88" fmla="*/ 188 w 662"/>
                <a:gd name="T89" fmla="*/ 145 h 646"/>
                <a:gd name="T90" fmla="*/ 169 w 662"/>
                <a:gd name="T91" fmla="*/ 148 h 646"/>
                <a:gd name="T92" fmla="*/ 138 w 662"/>
                <a:gd name="T93" fmla="*/ 152 h 646"/>
                <a:gd name="T94" fmla="*/ 121 w 662"/>
                <a:gd name="T95" fmla="*/ 150 h 646"/>
                <a:gd name="T96" fmla="*/ 118 w 662"/>
                <a:gd name="T97" fmla="*/ 142 h 646"/>
                <a:gd name="T98" fmla="*/ 131 w 662"/>
                <a:gd name="T99" fmla="*/ 126 h 646"/>
                <a:gd name="T100" fmla="*/ 144 w 662"/>
                <a:gd name="T101" fmla="*/ 115 h 646"/>
                <a:gd name="T102" fmla="*/ 161 w 662"/>
                <a:gd name="T103" fmla="*/ 101 h 646"/>
                <a:gd name="T104" fmla="*/ 119 w 662"/>
                <a:gd name="T105" fmla="*/ 96 h 646"/>
                <a:gd name="T106" fmla="*/ 53 w 662"/>
                <a:gd name="T107" fmla="*/ 88 h 646"/>
                <a:gd name="T108" fmla="*/ 4 w 662"/>
                <a:gd name="T109" fmla="*/ 79 h 646"/>
                <a:gd name="T110" fmla="*/ 0 w 662"/>
                <a:gd name="T111" fmla="*/ 73 h 646"/>
                <a:gd name="T112" fmla="*/ 17 w 662"/>
                <a:gd name="T113" fmla="*/ 69 h 646"/>
                <a:gd name="T114" fmla="*/ 17 w 662"/>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2"/>
                <a:gd name="T175" fmla="*/ 0 h 646"/>
                <a:gd name="T176" fmla="*/ 662 w 662"/>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2" h="646">
                  <a:moveTo>
                    <a:pt x="17" y="273"/>
                  </a:moveTo>
                  <a:lnTo>
                    <a:pt x="23" y="258"/>
                  </a:lnTo>
                  <a:lnTo>
                    <a:pt x="42" y="245"/>
                  </a:lnTo>
                  <a:lnTo>
                    <a:pt x="106" y="224"/>
                  </a:lnTo>
                  <a:lnTo>
                    <a:pt x="229" y="205"/>
                  </a:lnTo>
                  <a:lnTo>
                    <a:pt x="244" y="131"/>
                  </a:lnTo>
                  <a:lnTo>
                    <a:pt x="258" y="68"/>
                  </a:lnTo>
                  <a:lnTo>
                    <a:pt x="273" y="40"/>
                  </a:lnTo>
                  <a:lnTo>
                    <a:pt x="286" y="21"/>
                  </a:lnTo>
                  <a:lnTo>
                    <a:pt x="311" y="0"/>
                  </a:lnTo>
                  <a:lnTo>
                    <a:pt x="331" y="2"/>
                  </a:lnTo>
                  <a:lnTo>
                    <a:pt x="350" y="19"/>
                  </a:lnTo>
                  <a:lnTo>
                    <a:pt x="388" y="91"/>
                  </a:lnTo>
                  <a:lnTo>
                    <a:pt x="409" y="137"/>
                  </a:lnTo>
                  <a:lnTo>
                    <a:pt x="434" y="184"/>
                  </a:lnTo>
                  <a:lnTo>
                    <a:pt x="509" y="169"/>
                  </a:lnTo>
                  <a:lnTo>
                    <a:pt x="574" y="158"/>
                  </a:lnTo>
                  <a:lnTo>
                    <a:pt x="653" y="156"/>
                  </a:lnTo>
                  <a:lnTo>
                    <a:pt x="662" y="173"/>
                  </a:lnTo>
                  <a:lnTo>
                    <a:pt x="645" y="205"/>
                  </a:lnTo>
                  <a:lnTo>
                    <a:pt x="627" y="228"/>
                  </a:lnTo>
                  <a:lnTo>
                    <a:pt x="600" y="256"/>
                  </a:lnTo>
                  <a:lnTo>
                    <a:pt x="583" y="272"/>
                  </a:lnTo>
                  <a:lnTo>
                    <a:pt x="564" y="289"/>
                  </a:lnTo>
                  <a:lnTo>
                    <a:pt x="543" y="308"/>
                  </a:lnTo>
                  <a:lnTo>
                    <a:pt x="521" y="329"/>
                  </a:lnTo>
                  <a:lnTo>
                    <a:pt x="551" y="389"/>
                  </a:lnTo>
                  <a:lnTo>
                    <a:pt x="574" y="452"/>
                  </a:lnTo>
                  <a:lnTo>
                    <a:pt x="598" y="583"/>
                  </a:lnTo>
                  <a:lnTo>
                    <a:pt x="592" y="631"/>
                  </a:lnTo>
                  <a:lnTo>
                    <a:pt x="581" y="642"/>
                  </a:lnTo>
                  <a:lnTo>
                    <a:pt x="566" y="646"/>
                  </a:lnTo>
                  <a:lnTo>
                    <a:pt x="481" y="608"/>
                  </a:lnTo>
                  <a:lnTo>
                    <a:pt x="456" y="591"/>
                  </a:lnTo>
                  <a:lnTo>
                    <a:pt x="432" y="572"/>
                  </a:lnTo>
                  <a:lnTo>
                    <a:pt x="409" y="553"/>
                  </a:lnTo>
                  <a:lnTo>
                    <a:pt x="384" y="534"/>
                  </a:lnTo>
                  <a:lnTo>
                    <a:pt x="363" y="515"/>
                  </a:lnTo>
                  <a:lnTo>
                    <a:pt x="345" y="500"/>
                  </a:lnTo>
                  <a:lnTo>
                    <a:pt x="318" y="481"/>
                  </a:lnTo>
                  <a:lnTo>
                    <a:pt x="288" y="502"/>
                  </a:lnTo>
                  <a:lnTo>
                    <a:pt x="259" y="522"/>
                  </a:lnTo>
                  <a:lnTo>
                    <a:pt x="233" y="543"/>
                  </a:lnTo>
                  <a:lnTo>
                    <a:pt x="210" y="562"/>
                  </a:lnTo>
                  <a:lnTo>
                    <a:pt x="188" y="578"/>
                  </a:lnTo>
                  <a:lnTo>
                    <a:pt x="169" y="591"/>
                  </a:lnTo>
                  <a:lnTo>
                    <a:pt x="138" y="606"/>
                  </a:lnTo>
                  <a:lnTo>
                    <a:pt x="121" y="598"/>
                  </a:lnTo>
                  <a:lnTo>
                    <a:pt x="118" y="566"/>
                  </a:lnTo>
                  <a:lnTo>
                    <a:pt x="131" y="502"/>
                  </a:lnTo>
                  <a:lnTo>
                    <a:pt x="144" y="458"/>
                  </a:lnTo>
                  <a:lnTo>
                    <a:pt x="161" y="403"/>
                  </a:lnTo>
                  <a:lnTo>
                    <a:pt x="119" y="384"/>
                  </a:lnTo>
                  <a:lnTo>
                    <a:pt x="53" y="351"/>
                  </a:lnTo>
                  <a:lnTo>
                    <a:pt x="4" y="313"/>
                  </a:lnTo>
                  <a:lnTo>
                    <a:pt x="0" y="292"/>
                  </a:lnTo>
                  <a:lnTo>
                    <a:pt x="17" y="273"/>
                  </a:lnTo>
                  <a:close/>
                </a:path>
              </a:pathLst>
            </a:custGeom>
            <a:solidFill>
              <a:srgbClr val="FF0000"/>
            </a:solidFill>
            <a:ln w="9525">
              <a:noFill/>
              <a:round/>
              <a:headEnd/>
              <a:tailEnd/>
            </a:ln>
          </p:spPr>
          <p:txBody>
            <a:bodyPr/>
            <a:lstStyle/>
            <a:p>
              <a:endParaRPr lang="zh-CN" altLang="en-US"/>
            </a:p>
          </p:txBody>
        </p:sp>
        <p:sp>
          <p:nvSpPr>
            <p:cNvPr id="53293" name="Freeform 34"/>
            <p:cNvSpPr>
              <a:spLocks/>
            </p:cNvSpPr>
            <p:nvPr/>
          </p:nvSpPr>
          <p:spPr bwMode="auto">
            <a:xfrm>
              <a:off x="4266" y="2631"/>
              <a:ext cx="663" cy="323"/>
            </a:xfrm>
            <a:custGeom>
              <a:avLst/>
              <a:gdLst>
                <a:gd name="T0" fmla="*/ 17 w 663"/>
                <a:gd name="T1" fmla="*/ 69 h 646"/>
                <a:gd name="T2" fmla="*/ 23 w 663"/>
                <a:gd name="T3" fmla="*/ 65 h 646"/>
                <a:gd name="T4" fmla="*/ 42 w 663"/>
                <a:gd name="T5" fmla="*/ 62 h 646"/>
                <a:gd name="T6" fmla="*/ 106 w 663"/>
                <a:gd name="T7" fmla="*/ 56 h 646"/>
                <a:gd name="T8" fmla="*/ 231 w 663"/>
                <a:gd name="T9" fmla="*/ 52 h 646"/>
                <a:gd name="T10" fmla="*/ 246 w 663"/>
                <a:gd name="T11" fmla="*/ 33 h 646"/>
                <a:gd name="T12" fmla="*/ 258 w 663"/>
                <a:gd name="T13" fmla="*/ 17 h 646"/>
                <a:gd name="T14" fmla="*/ 273 w 663"/>
                <a:gd name="T15" fmla="*/ 10 h 646"/>
                <a:gd name="T16" fmla="*/ 288 w 663"/>
                <a:gd name="T17" fmla="*/ 6 h 646"/>
                <a:gd name="T18" fmla="*/ 312 w 663"/>
                <a:gd name="T19" fmla="*/ 0 h 646"/>
                <a:gd name="T20" fmla="*/ 333 w 663"/>
                <a:gd name="T21" fmla="*/ 1 h 646"/>
                <a:gd name="T22" fmla="*/ 350 w 663"/>
                <a:gd name="T23" fmla="*/ 5 h 646"/>
                <a:gd name="T24" fmla="*/ 388 w 663"/>
                <a:gd name="T25" fmla="*/ 24 h 646"/>
                <a:gd name="T26" fmla="*/ 409 w 663"/>
                <a:gd name="T27" fmla="*/ 35 h 646"/>
                <a:gd name="T28" fmla="*/ 435 w 663"/>
                <a:gd name="T29" fmla="*/ 46 h 646"/>
                <a:gd name="T30" fmla="*/ 511 w 663"/>
                <a:gd name="T31" fmla="*/ 43 h 646"/>
                <a:gd name="T32" fmla="*/ 576 w 663"/>
                <a:gd name="T33" fmla="*/ 40 h 646"/>
                <a:gd name="T34" fmla="*/ 655 w 663"/>
                <a:gd name="T35" fmla="*/ 39 h 646"/>
                <a:gd name="T36" fmla="*/ 663 w 663"/>
                <a:gd name="T37" fmla="*/ 44 h 646"/>
                <a:gd name="T38" fmla="*/ 646 w 663"/>
                <a:gd name="T39" fmla="*/ 52 h 646"/>
                <a:gd name="T40" fmla="*/ 627 w 663"/>
                <a:gd name="T41" fmla="*/ 57 h 646"/>
                <a:gd name="T42" fmla="*/ 600 w 663"/>
                <a:gd name="T43" fmla="*/ 64 h 646"/>
                <a:gd name="T44" fmla="*/ 583 w 663"/>
                <a:gd name="T45" fmla="*/ 68 h 646"/>
                <a:gd name="T46" fmla="*/ 564 w 663"/>
                <a:gd name="T47" fmla="*/ 73 h 646"/>
                <a:gd name="T48" fmla="*/ 545 w 663"/>
                <a:gd name="T49" fmla="*/ 77 h 646"/>
                <a:gd name="T50" fmla="*/ 521 w 663"/>
                <a:gd name="T51" fmla="*/ 82 h 646"/>
                <a:gd name="T52" fmla="*/ 551 w 663"/>
                <a:gd name="T53" fmla="*/ 98 h 646"/>
                <a:gd name="T54" fmla="*/ 574 w 663"/>
                <a:gd name="T55" fmla="*/ 113 h 646"/>
                <a:gd name="T56" fmla="*/ 600 w 663"/>
                <a:gd name="T57" fmla="*/ 147 h 646"/>
                <a:gd name="T58" fmla="*/ 593 w 663"/>
                <a:gd name="T59" fmla="*/ 158 h 646"/>
                <a:gd name="T60" fmla="*/ 581 w 663"/>
                <a:gd name="T61" fmla="*/ 161 h 646"/>
                <a:gd name="T62" fmla="*/ 568 w 663"/>
                <a:gd name="T63" fmla="*/ 162 h 646"/>
                <a:gd name="T64" fmla="*/ 483 w 663"/>
                <a:gd name="T65" fmla="*/ 152 h 646"/>
                <a:gd name="T66" fmla="*/ 458 w 663"/>
                <a:gd name="T67" fmla="*/ 148 h 646"/>
                <a:gd name="T68" fmla="*/ 434 w 663"/>
                <a:gd name="T69" fmla="*/ 143 h 646"/>
                <a:gd name="T70" fmla="*/ 409 w 663"/>
                <a:gd name="T71" fmla="*/ 139 h 646"/>
                <a:gd name="T72" fmla="*/ 386 w 663"/>
                <a:gd name="T73" fmla="*/ 134 h 646"/>
                <a:gd name="T74" fmla="*/ 364 w 663"/>
                <a:gd name="T75" fmla="*/ 129 h 646"/>
                <a:gd name="T76" fmla="*/ 347 w 663"/>
                <a:gd name="T77" fmla="*/ 125 h 646"/>
                <a:gd name="T78" fmla="*/ 318 w 663"/>
                <a:gd name="T79" fmla="*/ 121 h 646"/>
                <a:gd name="T80" fmla="*/ 288 w 663"/>
                <a:gd name="T81" fmla="*/ 126 h 646"/>
                <a:gd name="T82" fmla="*/ 260 w 663"/>
                <a:gd name="T83" fmla="*/ 131 h 646"/>
                <a:gd name="T84" fmla="*/ 235 w 663"/>
                <a:gd name="T85" fmla="*/ 136 h 646"/>
                <a:gd name="T86" fmla="*/ 210 w 663"/>
                <a:gd name="T87" fmla="*/ 141 h 646"/>
                <a:gd name="T88" fmla="*/ 188 w 663"/>
                <a:gd name="T89" fmla="*/ 145 h 646"/>
                <a:gd name="T90" fmla="*/ 169 w 663"/>
                <a:gd name="T91" fmla="*/ 148 h 646"/>
                <a:gd name="T92" fmla="*/ 138 w 663"/>
                <a:gd name="T93" fmla="*/ 152 h 646"/>
                <a:gd name="T94" fmla="*/ 121 w 663"/>
                <a:gd name="T95" fmla="*/ 150 h 646"/>
                <a:gd name="T96" fmla="*/ 119 w 663"/>
                <a:gd name="T97" fmla="*/ 142 h 646"/>
                <a:gd name="T98" fmla="*/ 133 w 663"/>
                <a:gd name="T99" fmla="*/ 126 h 646"/>
                <a:gd name="T100" fmla="*/ 144 w 663"/>
                <a:gd name="T101" fmla="*/ 115 h 646"/>
                <a:gd name="T102" fmla="*/ 163 w 663"/>
                <a:gd name="T103" fmla="*/ 101 h 646"/>
                <a:gd name="T104" fmla="*/ 119 w 663"/>
                <a:gd name="T105" fmla="*/ 96 h 646"/>
                <a:gd name="T106" fmla="*/ 53 w 663"/>
                <a:gd name="T107" fmla="*/ 88 h 646"/>
                <a:gd name="T108" fmla="*/ 4 w 663"/>
                <a:gd name="T109" fmla="*/ 79 h 646"/>
                <a:gd name="T110" fmla="*/ 0 w 663"/>
                <a:gd name="T111" fmla="*/ 73 h 646"/>
                <a:gd name="T112" fmla="*/ 17 w 663"/>
                <a:gd name="T113" fmla="*/ 69 h 646"/>
                <a:gd name="T114" fmla="*/ 17 w 663"/>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3"/>
                <a:gd name="T175" fmla="*/ 0 h 646"/>
                <a:gd name="T176" fmla="*/ 663 w 663"/>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3" h="646">
                  <a:moveTo>
                    <a:pt x="17" y="273"/>
                  </a:moveTo>
                  <a:lnTo>
                    <a:pt x="23" y="258"/>
                  </a:lnTo>
                  <a:lnTo>
                    <a:pt x="42" y="245"/>
                  </a:lnTo>
                  <a:lnTo>
                    <a:pt x="106" y="224"/>
                  </a:lnTo>
                  <a:lnTo>
                    <a:pt x="231" y="205"/>
                  </a:lnTo>
                  <a:lnTo>
                    <a:pt x="246" y="131"/>
                  </a:lnTo>
                  <a:lnTo>
                    <a:pt x="258" y="68"/>
                  </a:lnTo>
                  <a:lnTo>
                    <a:pt x="273" y="40"/>
                  </a:lnTo>
                  <a:lnTo>
                    <a:pt x="288" y="21"/>
                  </a:lnTo>
                  <a:lnTo>
                    <a:pt x="312" y="0"/>
                  </a:lnTo>
                  <a:lnTo>
                    <a:pt x="333" y="1"/>
                  </a:lnTo>
                  <a:lnTo>
                    <a:pt x="350" y="19"/>
                  </a:lnTo>
                  <a:lnTo>
                    <a:pt x="388" y="93"/>
                  </a:lnTo>
                  <a:lnTo>
                    <a:pt x="409" y="138"/>
                  </a:lnTo>
                  <a:lnTo>
                    <a:pt x="435" y="184"/>
                  </a:lnTo>
                  <a:lnTo>
                    <a:pt x="511" y="169"/>
                  </a:lnTo>
                  <a:lnTo>
                    <a:pt x="576" y="157"/>
                  </a:lnTo>
                  <a:lnTo>
                    <a:pt x="655" y="155"/>
                  </a:lnTo>
                  <a:lnTo>
                    <a:pt x="663" y="173"/>
                  </a:lnTo>
                  <a:lnTo>
                    <a:pt x="646" y="205"/>
                  </a:lnTo>
                  <a:lnTo>
                    <a:pt x="627" y="228"/>
                  </a:lnTo>
                  <a:lnTo>
                    <a:pt x="600" y="256"/>
                  </a:lnTo>
                  <a:lnTo>
                    <a:pt x="583" y="271"/>
                  </a:lnTo>
                  <a:lnTo>
                    <a:pt x="564" y="289"/>
                  </a:lnTo>
                  <a:lnTo>
                    <a:pt x="545" y="308"/>
                  </a:lnTo>
                  <a:lnTo>
                    <a:pt x="521" y="328"/>
                  </a:lnTo>
                  <a:lnTo>
                    <a:pt x="551" y="389"/>
                  </a:lnTo>
                  <a:lnTo>
                    <a:pt x="574" y="452"/>
                  </a:lnTo>
                  <a:lnTo>
                    <a:pt x="600" y="585"/>
                  </a:lnTo>
                  <a:lnTo>
                    <a:pt x="593" y="631"/>
                  </a:lnTo>
                  <a:lnTo>
                    <a:pt x="581" y="642"/>
                  </a:lnTo>
                  <a:lnTo>
                    <a:pt x="568" y="646"/>
                  </a:lnTo>
                  <a:lnTo>
                    <a:pt x="483" y="608"/>
                  </a:lnTo>
                  <a:lnTo>
                    <a:pt x="458" y="591"/>
                  </a:lnTo>
                  <a:lnTo>
                    <a:pt x="434" y="572"/>
                  </a:lnTo>
                  <a:lnTo>
                    <a:pt x="409" y="553"/>
                  </a:lnTo>
                  <a:lnTo>
                    <a:pt x="386" y="534"/>
                  </a:lnTo>
                  <a:lnTo>
                    <a:pt x="364" y="515"/>
                  </a:lnTo>
                  <a:lnTo>
                    <a:pt x="347" y="500"/>
                  </a:lnTo>
                  <a:lnTo>
                    <a:pt x="318" y="481"/>
                  </a:lnTo>
                  <a:lnTo>
                    <a:pt x="288" y="501"/>
                  </a:lnTo>
                  <a:lnTo>
                    <a:pt x="260" y="524"/>
                  </a:lnTo>
                  <a:lnTo>
                    <a:pt x="235" y="543"/>
                  </a:lnTo>
                  <a:lnTo>
                    <a:pt x="210" y="562"/>
                  </a:lnTo>
                  <a:lnTo>
                    <a:pt x="188" y="579"/>
                  </a:lnTo>
                  <a:lnTo>
                    <a:pt x="169" y="591"/>
                  </a:lnTo>
                  <a:lnTo>
                    <a:pt x="138" y="606"/>
                  </a:lnTo>
                  <a:lnTo>
                    <a:pt x="121" y="598"/>
                  </a:lnTo>
                  <a:lnTo>
                    <a:pt x="119" y="566"/>
                  </a:lnTo>
                  <a:lnTo>
                    <a:pt x="133" y="503"/>
                  </a:lnTo>
                  <a:lnTo>
                    <a:pt x="144" y="458"/>
                  </a:lnTo>
                  <a:lnTo>
                    <a:pt x="163" y="403"/>
                  </a:lnTo>
                  <a:lnTo>
                    <a:pt x="119" y="384"/>
                  </a:lnTo>
                  <a:lnTo>
                    <a:pt x="53" y="351"/>
                  </a:lnTo>
                  <a:lnTo>
                    <a:pt x="4" y="313"/>
                  </a:lnTo>
                  <a:lnTo>
                    <a:pt x="0" y="292"/>
                  </a:lnTo>
                  <a:lnTo>
                    <a:pt x="17" y="273"/>
                  </a:lnTo>
                  <a:close/>
                </a:path>
              </a:pathLst>
            </a:custGeom>
            <a:solidFill>
              <a:srgbClr val="FF0000"/>
            </a:solidFill>
            <a:ln w="9525">
              <a:noFill/>
              <a:round/>
              <a:headEnd/>
              <a:tailEnd/>
            </a:ln>
          </p:spPr>
          <p:txBody>
            <a:bodyPr/>
            <a:lstStyle/>
            <a:p>
              <a:endParaRPr lang="zh-CN" altLang="en-US"/>
            </a:p>
          </p:txBody>
        </p:sp>
        <p:sp>
          <p:nvSpPr>
            <p:cNvPr id="53294" name="Freeform 35"/>
            <p:cNvSpPr>
              <a:spLocks/>
            </p:cNvSpPr>
            <p:nvPr/>
          </p:nvSpPr>
          <p:spPr bwMode="auto">
            <a:xfrm>
              <a:off x="745" y="965"/>
              <a:ext cx="664" cy="323"/>
            </a:xfrm>
            <a:custGeom>
              <a:avLst/>
              <a:gdLst>
                <a:gd name="T0" fmla="*/ 17 w 664"/>
                <a:gd name="T1" fmla="*/ 68 h 647"/>
                <a:gd name="T2" fmla="*/ 25 w 664"/>
                <a:gd name="T3" fmla="*/ 64 h 647"/>
                <a:gd name="T4" fmla="*/ 43 w 664"/>
                <a:gd name="T5" fmla="*/ 61 h 647"/>
                <a:gd name="T6" fmla="*/ 106 w 664"/>
                <a:gd name="T7" fmla="*/ 55 h 647"/>
                <a:gd name="T8" fmla="*/ 231 w 664"/>
                <a:gd name="T9" fmla="*/ 51 h 647"/>
                <a:gd name="T10" fmla="*/ 246 w 664"/>
                <a:gd name="T11" fmla="*/ 32 h 647"/>
                <a:gd name="T12" fmla="*/ 259 w 664"/>
                <a:gd name="T13" fmla="*/ 16 h 647"/>
                <a:gd name="T14" fmla="*/ 274 w 664"/>
                <a:gd name="T15" fmla="*/ 10 h 647"/>
                <a:gd name="T16" fmla="*/ 288 w 664"/>
                <a:gd name="T17" fmla="*/ 5 h 647"/>
                <a:gd name="T18" fmla="*/ 312 w 664"/>
                <a:gd name="T19" fmla="*/ 0 h 647"/>
                <a:gd name="T20" fmla="*/ 333 w 664"/>
                <a:gd name="T21" fmla="*/ 0 h 647"/>
                <a:gd name="T22" fmla="*/ 352 w 664"/>
                <a:gd name="T23" fmla="*/ 4 h 647"/>
                <a:gd name="T24" fmla="*/ 388 w 664"/>
                <a:gd name="T25" fmla="*/ 23 h 647"/>
                <a:gd name="T26" fmla="*/ 411 w 664"/>
                <a:gd name="T27" fmla="*/ 34 h 647"/>
                <a:gd name="T28" fmla="*/ 435 w 664"/>
                <a:gd name="T29" fmla="*/ 45 h 647"/>
                <a:gd name="T30" fmla="*/ 511 w 664"/>
                <a:gd name="T31" fmla="*/ 42 h 647"/>
                <a:gd name="T32" fmla="*/ 575 w 664"/>
                <a:gd name="T33" fmla="*/ 39 h 647"/>
                <a:gd name="T34" fmla="*/ 655 w 664"/>
                <a:gd name="T35" fmla="*/ 39 h 647"/>
                <a:gd name="T36" fmla="*/ 664 w 664"/>
                <a:gd name="T37" fmla="*/ 43 h 647"/>
                <a:gd name="T38" fmla="*/ 647 w 664"/>
                <a:gd name="T39" fmla="*/ 51 h 647"/>
                <a:gd name="T40" fmla="*/ 628 w 664"/>
                <a:gd name="T41" fmla="*/ 56 h 647"/>
                <a:gd name="T42" fmla="*/ 600 w 664"/>
                <a:gd name="T43" fmla="*/ 63 h 647"/>
                <a:gd name="T44" fmla="*/ 585 w 664"/>
                <a:gd name="T45" fmla="*/ 68 h 647"/>
                <a:gd name="T46" fmla="*/ 566 w 664"/>
                <a:gd name="T47" fmla="*/ 72 h 647"/>
                <a:gd name="T48" fmla="*/ 545 w 664"/>
                <a:gd name="T49" fmla="*/ 77 h 647"/>
                <a:gd name="T50" fmla="*/ 522 w 664"/>
                <a:gd name="T51" fmla="*/ 81 h 647"/>
                <a:gd name="T52" fmla="*/ 551 w 664"/>
                <a:gd name="T53" fmla="*/ 97 h 647"/>
                <a:gd name="T54" fmla="*/ 575 w 664"/>
                <a:gd name="T55" fmla="*/ 113 h 647"/>
                <a:gd name="T56" fmla="*/ 600 w 664"/>
                <a:gd name="T57" fmla="*/ 146 h 647"/>
                <a:gd name="T58" fmla="*/ 592 w 664"/>
                <a:gd name="T59" fmla="*/ 158 h 647"/>
                <a:gd name="T60" fmla="*/ 583 w 664"/>
                <a:gd name="T61" fmla="*/ 160 h 647"/>
                <a:gd name="T62" fmla="*/ 568 w 664"/>
                <a:gd name="T63" fmla="*/ 161 h 647"/>
                <a:gd name="T64" fmla="*/ 482 w 664"/>
                <a:gd name="T65" fmla="*/ 152 h 647"/>
                <a:gd name="T66" fmla="*/ 458 w 664"/>
                <a:gd name="T67" fmla="*/ 148 h 647"/>
                <a:gd name="T68" fmla="*/ 433 w 664"/>
                <a:gd name="T69" fmla="*/ 143 h 647"/>
                <a:gd name="T70" fmla="*/ 409 w 664"/>
                <a:gd name="T71" fmla="*/ 138 h 647"/>
                <a:gd name="T72" fmla="*/ 386 w 664"/>
                <a:gd name="T73" fmla="*/ 133 h 647"/>
                <a:gd name="T74" fmla="*/ 365 w 664"/>
                <a:gd name="T75" fmla="*/ 129 h 647"/>
                <a:gd name="T76" fmla="*/ 346 w 664"/>
                <a:gd name="T77" fmla="*/ 125 h 647"/>
                <a:gd name="T78" fmla="*/ 318 w 664"/>
                <a:gd name="T79" fmla="*/ 119 h 647"/>
                <a:gd name="T80" fmla="*/ 289 w 664"/>
                <a:gd name="T81" fmla="*/ 125 h 647"/>
                <a:gd name="T82" fmla="*/ 261 w 664"/>
                <a:gd name="T83" fmla="*/ 130 h 647"/>
                <a:gd name="T84" fmla="*/ 235 w 664"/>
                <a:gd name="T85" fmla="*/ 136 h 647"/>
                <a:gd name="T86" fmla="*/ 210 w 664"/>
                <a:gd name="T87" fmla="*/ 140 h 647"/>
                <a:gd name="T88" fmla="*/ 189 w 664"/>
                <a:gd name="T89" fmla="*/ 144 h 647"/>
                <a:gd name="T90" fmla="*/ 170 w 664"/>
                <a:gd name="T91" fmla="*/ 148 h 647"/>
                <a:gd name="T92" fmla="*/ 140 w 664"/>
                <a:gd name="T93" fmla="*/ 151 h 647"/>
                <a:gd name="T94" fmla="*/ 123 w 664"/>
                <a:gd name="T95" fmla="*/ 149 h 647"/>
                <a:gd name="T96" fmla="*/ 119 w 664"/>
                <a:gd name="T97" fmla="*/ 141 h 647"/>
                <a:gd name="T98" fmla="*/ 132 w 664"/>
                <a:gd name="T99" fmla="*/ 125 h 647"/>
                <a:gd name="T100" fmla="*/ 146 w 664"/>
                <a:gd name="T101" fmla="*/ 114 h 647"/>
                <a:gd name="T102" fmla="*/ 163 w 664"/>
                <a:gd name="T103" fmla="*/ 100 h 647"/>
                <a:gd name="T104" fmla="*/ 121 w 664"/>
                <a:gd name="T105" fmla="*/ 96 h 647"/>
                <a:gd name="T106" fmla="*/ 53 w 664"/>
                <a:gd name="T107" fmla="*/ 88 h 647"/>
                <a:gd name="T108" fmla="*/ 6 w 664"/>
                <a:gd name="T109" fmla="*/ 78 h 647"/>
                <a:gd name="T110" fmla="*/ 0 w 664"/>
                <a:gd name="T111" fmla="*/ 73 h 647"/>
                <a:gd name="T112" fmla="*/ 17 w 664"/>
                <a:gd name="T113" fmla="*/ 68 h 647"/>
                <a:gd name="T114" fmla="*/ 17 w 664"/>
                <a:gd name="T115" fmla="*/ 68 h 6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4"/>
                <a:gd name="T175" fmla="*/ 0 h 647"/>
                <a:gd name="T176" fmla="*/ 664 w 664"/>
                <a:gd name="T177" fmla="*/ 647 h 6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4" h="647">
                  <a:moveTo>
                    <a:pt x="17" y="274"/>
                  </a:moveTo>
                  <a:lnTo>
                    <a:pt x="25" y="257"/>
                  </a:lnTo>
                  <a:lnTo>
                    <a:pt x="43" y="244"/>
                  </a:lnTo>
                  <a:lnTo>
                    <a:pt x="106" y="223"/>
                  </a:lnTo>
                  <a:lnTo>
                    <a:pt x="231" y="204"/>
                  </a:lnTo>
                  <a:lnTo>
                    <a:pt x="246" y="130"/>
                  </a:lnTo>
                  <a:lnTo>
                    <a:pt x="259" y="67"/>
                  </a:lnTo>
                  <a:lnTo>
                    <a:pt x="274" y="40"/>
                  </a:lnTo>
                  <a:lnTo>
                    <a:pt x="288" y="21"/>
                  </a:lnTo>
                  <a:lnTo>
                    <a:pt x="312" y="0"/>
                  </a:lnTo>
                  <a:lnTo>
                    <a:pt x="333" y="0"/>
                  </a:lnTo>
                  <a:lnTo>
                    <a:pt x="352" y="19"/>
                  </a:lnTo>
                  <a:lnTo>
                    <a:pt x="388" y="92"/>
                  </a:lnTo>
                  <a:lnTo>
                    <a:pt x="411" y="137"/>
                  </a:lnTo>
                  <a:lnTo>
                    <a:pt x="435" y="183"/>
                  </a:lnTo>
                  <a:lnTo>
                    <a:pt x="511" y="170"/>
                  </a:lnTo>
                  <a:lnTo>
                    <a:pt x="575" y="156"/>
                  </a:lnTo>
                  <a:lnTo>
                    <a:pt x="655" y="156"/>
                  </a:lnTo>
                  <a:lnTo>
                    <a:pt x="664" y="172"/>
                  </a:lnTo>
                  <a:lnTo>
                    <a:pt x="647" y="204"/>
                  </a:lnTo>
                  <a:lnTo>
                    <a:pt x="628" y="227"/>
                  </a:lnTo>
                  <a:lnTo>
                    <a:pt x="600" y="255"/>
                  </a:lnTo>
                  <a:lnTo>
                    <a:pt x="585" y="272"/>
                  </a:lnTo>
                  <a:lnTo>
                    <a:pt x="566" y="289"/>
                  </a:lnTo>
                  <a:lnTo>
                    <a:pt x="545" y="308"/>
                  </a:lnTo>
                  <a:lnTo>
                    <a:pt x="522" y="327"/>
                  </a:lnTo>
                  <a:lnTo>
                    <a:pt x="551" y="388"/>
                  </a:lnTo>
                  <a:lnTo>
                    <a:pt x="575" y="453"/>
                  </a:lnTo>
                  <a:lnTo>
                    <a:pt x="600" y="584"/>
                  </a:lnTo>
                  <a:lnTo>
                    <a:pt x="592" y="632"/>
                  </a:lnTo>
                  <a:lnTo>
                    <a:pt x="583" y="643"/>
                  </a:lnTo>
                  <a:lnTo>
                    <a:pt x="568" y="647"/>
                  </a:lnTo>
                  <a:lnTo>
                    <a:pt x="482" y="609"/>
                  </a:lnTo>
                  <a:lnTo>
                    <a:pt x="458" y="592"/>
                  </a:lnTo>
                  <a:lnTo>
                    <a:pt x="433" y="573"/>
                  </a:lnTo>
                  <a:lnTo>
                    <a:pt x="409" y="552"/>
                  </a:lnTo>
                  <a:lnTo>
                    <a:pt x="386" y="533"/>
                  </a:lnTo>
                  <a:lnTo>
                    <a:pt x="365" y="516"/>
                  </a:lnTo>
                  <a:lnTo>
                    <a:pt x="346" y="500"/>
                  </a:lnTo>
                  <a:lnTo>
                    <a:pt x="318" y="479"/>
                  </a:lnTo>
                  <a:lnTo>
                    <a:pt x="289" y="502"/>
                  </a:lnTo>
                  <a:lnTo>
                    <a:pt x="261" y="523"/>
                  </a:lnTo>
                  <a:lnTo>
                    <a:pt x="235" y="544"/>
                  </a:lnTo>
                  <a:lnTo>
                    <a:pt x="210" y="563"/>
                  </a:lnTo>
                  <a:lnTo>
                    <a:pt x="189" y="578"/>
                  </a:lnTo>
                  <a:lnTo>
                    <a:pt x="170" y="592"/>
                  </a:lnTo>
                  <a:lnTo>
                    <a:pt x="140" y="605"/>
                  </a:lnTo>
                  <a:lnTo>
                    <a:pt x="123" y="599"/>
                  </a:lnTo>
                  <a:lnTo>
                    <a:pt x="119" y="567"/>
                  </a:lnTo>
                  <a:lnTo>
                    <a:pt x="132" y="502"/>
                  </a:lnTo>
                  <a:lnTo>
                    <a:pt x="146" y="457"/>
                  </a:lnTo>
                  <a:lnTo>
                    <a:pt x="163" y="402"/>
                  </a:lnTo>
                  <a:lnTo>
                    <a:pt x="121" y="384"/>
                  </a:lnTo>
                  <a:lnTo>
                    <a:pt x="53" y="352"/>
                  </a:lnTo>
                  <a:lnTo>
                    <a:pt x="6" y="312"/>
                  </a:lnTo>
                  <a:lnTo>
                    <a:pt x="0" y="293"/>
                  </a:lnTo>
                  <a:lnTo>
                    <a:pt x="17" y="274"/>
                  </a:lnTo>
                  <a:close/>
                </a:path>
              </a:pathLst>
            </a:custGeom>
            <a:solidFill>
              <a:srgbClr val="FF0000"/>
            </a:solidFill>
            <a:ln w="9525">
              <a:noFill/>
              <a:round/>
              <a:headEnd/>
              <a:tailEnd/>
            </a:ln>
          </p:spPr>
          <p:txBody>
            <a:bodyPr/>
            <a:lstStyle/>
            <a:p>
              <a:endParaRPr lang="zh-CN" altLang="en-US"/>
            </a:p>
          </p:txBody>
        </p:sp>
        <p:sp>
          <p:nvSpPr>
            <p:cNvPr id="53295" name="Freeform 36"/>
            <p:cNvSpPr>
              <a:spLocks/>
            </p:cNvSpPr>
            <p:nvPr/>
          </p:nvSpPr>
          <p:spPr bwMode="auto">
            <a:xfrm>
              <a:off x="819" y="1818"/>
              <a:ext cx="193" cy="273"/>
            </a:xfrm>
            <a:custGeom>
              <a:avLst/>
              <a:gdLst>
                <a:gd name="T0" fmla="*/ 147 w 193"/>
                <a:gd name="T1" fmla="*/ 15 h 548"/>
                <a:gd name="T2" fmla="*/ 193 w 193"/>
                <a:gd name="T3" fmla="*/ 120 h 548"/>
                <a:gd name="T4" fmla="*/ 178 w 193"/>
                <a:gd name="T5" fmla="*/ 129 h 548"/>
                <a:gd name="T6" fmla="*/ 166 w 193"/>
                <a:gd name="T7" fmla="*/ 132 h 548"/>
                <a:gd name="T8" fmla="*/ 153 w 193"/>
                <a:gd name="T9" fmla="*/ 134 h 548"/>
                <a:gd name="T10" fmla="*/ 92 w 193"/>
                <a:gd name="T11" fmla="*/ 136 h 548"/>
                <a:gd name="T12" fmla="*/ 39 w 193"/>
                <a:gd name="T13" fmla="*/ 128 h 548"/>
                <a:gd name="T14" fmla="*/ 26 w 193"/>
                <a:gd name="T15" fmla="*/ 121 h 548"/>
                <a:gd name="T16" fmla="*/ 28 w 193"/>
                <a:gd name="T17" fmla="*/ 111 h 548"/>
                <a:gd name="T18" fmla="*/ 39 w 193"/>
                <a:gd name="T19" fmla="*/ 87 h 548"/>
                <a:gd name="T20" fmla="*/ 34 w 193"/>
                <a:gd name="T21" fmla="*/ 66 h 548"/>
                <a:gd name="T22" fmla="*/ 17 w 193"/>
                <a:gd name="T23" fmla="*/ 45 h 548"/>
                <a:gd name="T24" fmla="*/ 0 w 193"/>
                <a:gd name="T25" fmla="*/ 21 h 548"/>
                <a:gd name="T26" fmla="*/ 0 w 193"/>
                <a:gd name="T27" fmla="*/ 13 h 548"/>
                <a:gd name="T28" fmla="*/ 13 w 193"/>
                <a:gd name="T29" fmla="*/ 6 h 548"/>
                <a:gd name="T30" fmla="*/ 36 w 193"/>
                <a:gd name="T31" fmla="*/ 2 h 548"/>
                <a:gd name="T32" fmla="*/ 62 w 193"/>
                <a:gd name="T33" fmla="*/ 0 h 548"/>
                <a:gd name="T34" fmla="*/ 115 w 193"/>
                <a:gd name="T35" fmla="*/ 2 h 548"/>
                <a:gd name="T36" fmla="*/ 147 w 193"/>
                <a:gd name="T37" fmla="*/ 15 h 548"/>
                <a:gd name="T38" fmla="*/ 147 w 193"/>
                <a:gd name="T39" fmla="*/ 15 h 5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3"/>
                <a:gd name="T61" fmla="*/ 0 h 548"/>
                <a:gd name="T62" fmla="*/ 193 w 193"/>
                <a:gd name="T63" fmla="*/ 548 h 54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3" h="548">
                  <a:moveTo>
                    <a:pt x="147" y="63"/>
                  </a:moveTo>
                  <a:lnTo>
                    <a:pt x="193" y="483"/>
                  </a:lnTo>
                  <a:lnTo>
                    <a:pt x="178" y="518"/>
                  </a:lnTo>
                  <a:lnTo>
                    <a:pt x="166" y="531"/>
                  </a:lnTo>
                  <a:lnTo>
                    <a:pt x="153" y="540"/>
                  </a:lnTo>
                  <a:lnTo>
                    <a:pt x="92" y="548"/>
                  </a:lnTo>
                  <a:lnTo>
                    <a:pt x="39" y="516"/>
                  </a:lnTo>
                  <a:lnTo>
                    <a:pt x="26" y="485"/>
                  </a:lnTo>
                  <a:lnTo>
                    <a:pt x="28" y="447"/>
                  </a:lnTo>
                  <a:lnTo>
                    <a:pt x="39" y="352"/>
                  </a:lnTo>
                  <a:lnTo>
                    <a:pt x="34" y="267"/>
                  </a:lnTo>
                  <a:lnTo>
                    <a:pt x="17" y="183"/>
                  </a:lnTo>
                  <a:lnTo>
                    <a:pt x="0" y="86"/>
                  </a:lnTo>
                  <a:lnTo>
                    <a:pt x="0" y="54"/>
                  </a:lnTo>
                  <a:lnTo>
                    <a:pt x="13" y="27"/>
                  </a:lnTo>
                  <a:lnTo>
                    <a:pt x="36" y="10"/>
                  </a:lnTo>
                  <a:lnTo>
                    <a:pt x="62" y="0"/>
                  </a:lnTo>
                  <a:lnTo>
                    <a:pt x="115" y="10"/>
                  </a:lnTo>
                  <a:lnTo>
                    <a:pt x="147" y="63"/>
                  </a:lnTo>
                  <a:close/>
                </a:path>
              </a:pathLst>
            </a:custGeom>
            <a:solidFill>
              <a:srgbClr val="00FF00"/>
            </a:solidFill>
            <a:ln w="9525">
              <a:noFill/>
              <a:round/>
              <a:headEnd/>
              <a:tailEnd/>
            </a:ln>
          </p:spPr>
          <p:txBody>
            <a:bodyPr/>
            <a:lstStyle/>
            <a:p>
              <a:endParaRPr lang="zh-CN" altLang="en-US"/>
            </a:p>
          </p:txBody>
        </p:sp>
      </p:grpSp>
      <p:grpSp>
        <p:nvGrpSpPr>
          <p:cNvPr id="3" name="Group 58"/>
          <p:cNvGrpSpPr>
            <a:grpSpLocks/>
          </p:cNvGrpSpPr>
          <p:nvPr/>
        </p:nvGrpSpPr>
        <p:grpSpPr bwMode="auto">
          <a:xfrm>
            <a:off x="3443288" y="2028826"/>
            <a:ext cx="5630862" cy="2987675"/>
            <a:chOff x="1193" y="1278"/>
            <a:chExt cx="3547" cy="1882"/>
          </a:xfrm>
        </p:grpSpPr>
        <p:sp>
          <p:nvSpPr>
            <p:cNvPr id="53257" name="Text Box 38"/>
            <p:cNvSpPr txBox="1">
              <a:spLocks noChangeArrowheads="1"/>
            </p:cNvSpPr>
            <p:nvPr/>
          </p:nvSpPr>
          <p:spPr bwMode="auto">
            <a:xfrm>
              <a:off x="1193" y="1278"/>
              <a:ext cx="3547" cy="178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3600">
                  <a:solidFill>
                    <a:srgbClr val="FF3300"/>
                  </a:solidFill>
                  <a:ea typeface="幼圆" pitchFamily="49" charset="-122"/>
                </a:rPr>
                <a:t>        </a:t>
              </a:r>
              <a:r>
                <a:rPr lang="zh-CN" altLang="en-US" sz="3600">
                  <a:solidFill>
                    <a:srgbClr val="FF3300"/>
                  </a:solidFill>
                  <a:ea typeface="幼圆" pitchFamily="49" charset="-122"/>
                </a:rPr>
                <a:t>在散列函数与散列地</a:t>
              </a:r>
            </a:p>
            <a:p>
              <a:r>
                <a:rPr lang="zh-CN" altLang="en-US" sz="3600">
                  <a:solidFill>
                    <a:srgbClr val="FF3300"/>
                  </a:solidFill>
                  <a:ea typeface="幼圆" pitchFamily="49" charset="-122"/>
                </a:rPr>
                <a:t>址范围都分别相同的前提</a:t>
              </a:r>
            </a:p>
            <a:p>
              <a:r>
                <a:rPr lang="zh-CN" altLang="en-US" sz="3600">
                  <a:solidFill>
                    <a:srgbClr val="FF3300"/>
                  </a:solidFill>
                  <a:ea typeface="幼圆" pitchFamily="49" charset="-122"/>
                </a:rPr>
                <a:t>下，为什么说采用链地址法处理冲突比采用开放地址法的时间效率高</a:t>
              </a:r>
            </a:p>
          </p:txBody>
        </p:sp>
        <p:grpSp>
          <p:nvGrpSpPr>
            <p:cNvPr id="4" name="Group 39"/>
            <p:cNvGrpSpPr>
              <a:grpSpLocks/>
            </p:cNvGrpSpPr>
            <p:nvPr/>
          </p:nvGrpSpPr>
          <p:grpSpPr bwMode="auto">
            <a:xfrm rot="841956">
              <a:off x="3563" y="2720"/>
              <a:ext cx="587" cy="440"/>
              <a:chOff x="2995" y="2106"/>
              <a:chExt cx="989" cy="768"/>
            </a:xfrm>
          </p:grpSpPr>
          <p:sp>
            <p:nvSpPr>
              <p:cNvPr id="53259" name="Freeform 40"/>
              <p:cNvSpPr>
                <a:spLocks/>
              </p:cNvSpPr>
              <p:nvPr/>
            </p:nvSpPr>
            <p:spPr bwMode="auto">
              <a:xfrm rot="421002">
                <a:off x="2995" y="2106"/>
                <a:ext cx="989" cy="768"/>
              </a:xfrm>
              <a:custGeom>
                <a:avLst/>
                <a:gdLst>
                  <a:gd name="T0" fmla="*/ 338 w 439"/>
                  <a:gd name="T1" fmla="*/ 208 h 683"/>
                  <a:gd name="T2" fmla="*/ 437 w 439"/>
                  <a:gd name="T3" fmla="*/ 155 h 683"/>
                  <a:gd name="T4" fmla="*/ 613 w 439"/>
                  <a:gd name="T5" fmla="*/ 188 h 683"/>
                  <a:gd name="T6" fmla="*/ 597 w 439"/>
                  <a:gd name="T7" fmla="*/ 274 h 683"/>
                  <a:gd name="T8" fmla="*/ 385 w 439"/>
                  <a:gd name="T9" fmla="*/ 342 h 683"/>
                  <a:gd name="T10" fmla="*/ 345 w 439"/>
                  <a:gd name="T11" fmla="*/ 533 h 683"/>
                  <a:gd name="T12" fmla="*/ 385 w 439"/>
                  <a:gd name="T13" fmla="*/ 593 h 683"/>
                  <a:gd name="T14" fmla="*/ 315 w 439"/>
                  <a:gd name="T15" fmla="*/ 658 h 683"/>
                  <a:gd name="T16" fmla="*/ 331 w 439"/>
                  <a:gd name="T17" fmla="*/ 725 h 683"/>
                  <a:gd name="T18" fmla="*/ 480 w 439"/>
                  <a:gd name="T19" fmla="*/ 768 h 683"/>
                  <a:gd name="T20" fmla="*/ 676 w 439"/>
                  <a:gd name="T21" fmla="*/ 738 h 683"/>
                  <a:gd name="T22" fmla="*/ 739 w 439"/>
                  <a:gd name="T23" fmla="*/ 658 h 683"/>
                  <a:gd name="T24" fmla="*/ 660 w 439"/>
                  <a:gd name="T25" fmla="*/ 582 h 683"/>
                  <a:gd name="T26" fmla="*/ 746 w 439"/>
                  <a:gd name="T27" fmla="*/ 540 h 683"/>
                  <a:gd name="T28" fmla="*/ 746 w 439"/>
                  <a:gd name="T29" fmla="*/ 435 h 683"/>
                  <a:gd name="T30" fmla="*/ 966 w 439"/>
                  <a:gd name="T31" fmla="*/ 346 h 683"/>
                  <a:gd name="T32" fmla="*/ 989 w 439"/>
                  <a:gd name="T33" fmla="*/ 211 h 683"/>
                  <a:gd name="T34" fmla="*/ 847 w 439"/>
                  <a:gd name="T35" fmla="*/ 66 h 683"/>
                  <a:gd name="T36" fmla="*/ 565 w 439"/>
                  <a:gd name="T37" fmla="*/ 0 h 683"/>
                  <a:gd name="T38" fmla="*/ 252 w 439"/>
                  <a:gd name="T39" fmla="*/ 43 h 683"/>
                  <a:gd name="T40" fmla="*/ 70 w 439"/>
                  <a:gd name="T41" fmla="*/ 129 h 683"/>
                  <a:gd name="T42" fmla="*/ 0 w 439"/>
                  <a:gd name="T43" fmla="*/ 263 h 683"/>
                  <a:gd name="T44" fmla="*/ 9 w 439"/>
                  <a:gd name="T45" fmla="*/ 342 h 683"/>
                  <a:gd name="T46" fmla="*/ 331 w 439"/>
                  <a:gd name="T47" fmla="*/ 333 h 683"/>
                  <a:gd name="T48" fmla="*/ 338 w 439"/>
                  <a:gd name="T49" fmla="*/ 208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35921" dir="2700000" algn="ctr" rotWithShape="0">
                  <a:srgbClr val="000074"/>
                </a:outerShdw>
              </a:effectLst>
            </p:spPr>
            <p:txBody>
              <a:bodyPr/>
              <a:lstStyle/>
              <a:p>
                <a:endParaRPr lang="zh-CN" altLang="en-US"/>
              </a:p>
            </p:txBody>
          </p:sp>
          <p:sp>
            <p:nvSpPr>
              <p:cNvPr id="53260" name="Freeform 41"/>
              <p:cNvSpPr>
                <a:spLocks/>
              </p:cNvSpPr>
              <p:nvPr/>
            </p:nvSpPr>
            <p:spPr bwMode="auto">
              <a:xfrm rot="421002">
                <a:off x="3041" y="2104"/>
                <a:ext cx="881" cy="536"/>
              </a:xfrm>
              <a:custGeom>
                <a:avLst/>
                <a:gdLst>
                  <a:gd name="T0" fmla="*/ 0 w 390"/>
                  <a:gd name="T1" fmla="*/ 271 h 477"/>
                  <a:gd name="T2" fmla="*/ 129 w 390"/>
                  <a:gd name="T3" fmla="*/ 258 h 477"/>
                  <a:gd name="T4" fmla="*/ 201 w 390"/>
                  <a:gd name="T5" fmla="*/ 271 h 477"/>
                  <a:gd name="T6" fmla="*/ 197 w 390"/>
                  <a:gd name="T7" fmla="*/ 197 h 477"/>
                  <a:gd name="T8" fmla="*/ 251 w 390"/>
                  <a:gd name="T9" fmla="*/ 113 h 477"/>
                  <a:gd name="T10" fmla="*/ 465 w 390"/>
                  <a:gd name="T11" fmla="*/ 83 h 477"/>
                  <a:gd name="T12" fmla="*/ 567 w 390"/>
                  <a:gd name="T13" fmla="*/ 118 h 477"/>
                  <a:gd name="T14" fmla="*/ 675 w 390"/>
                  <a:gd name="T15" fmla="*/ 172 h 477"/>
                  <a:gd name="T16" fmla="*/ 644 w 390"/>
                  <a:gd name="T17" fmla="*/ 266 h 477"/>
                  <a:gd name="T18" fmla="*/ 441 w 390"/>
                  <a:gd name="T19" fmla="*/ 310 h 477"/>
                  <a:gd name="T20" fmla="*/ 386 w 390"/>
                  <a:gd name="T21" fmla="*/ 376 h 477"/>
                  <a:gd name="T22" fmla="*/ 402 w 390"/>
                  <a:gd name="T23" fmla="*/ 444 h 477"/>
                  <a:gd name="T24" fmla="*/ 375 w 390"/>
                  <a:gd name="T25" fmla="*/ 536 h 477"/>
                  <a:gd name="T26" fmla="*/ 578 w 390"/>
                  <a:gd name="T27" fmla="*/ 536 h 477"/>
                  <a:gd name="T28" fmla="*/ 605 w 390"/>
                  <a:gd name="T29" fmla="*/ 467 h 477"/>
                  <a:gd name="T30" fmla="*/ 590 w 390"/>
                  <a:gd name="T31" fmla="*/ 388 h 477"/>
                  <a:gd name="T32" fmla="*/ 714 w 390"/>
                  <a:gd name="T33" fmla="*/ 345 h 477"/>
                  <a:gd name="T34" fmla="*/ 809 w 390"/>
                  <a:gd name="T35" fmla="*/ 322 h 477"/>
                  <a:gd name="T36" fmla="*/ 881 w 390"/>
                  <a:gd name="T37" fmla="*/ 220 h 477"/>
                  <a:gd name="T38" fmla="*/ 815 w 390"/>
                  <a:gd name="T39" fmla="*/ 110 h 477"/>
                  <a:gd name="T40" fmla="*/ 596 w 390"/>
                  <a:gd name="T41" fmla="*/ 0 h 477"/>
                  <a:gd name="T42" fmla="*/ 330 w 390"/>
                  <a:gd name="T43" fmla="*/ 9 h 477"/>
                  <a:gd name="T44" fmla="*/ 115 w 390"/>
                  <a:gd name="T45" fmla="*/ 75 h 477"/>
                  <a:gd name="T46" fmla="*/ 23 w 390"/>
                  <a:gd name="T47" fmla="*/ 157 h 477"/>
                  <a:gd name="T48" fmla="*/ 0 w 390"/>
                  <a:gd name="T49" fmla="*/ 271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35921" dir="2700000" algn="ctr" rotWithShape="0">
                  <a:srgbClr val="000074"/>
                </a:outerShdw>
              </a:effectLst>
            </p:spPr>
            <p:txBody>
              <a:bodyPr/>
              <a:lstStyle/>
              <a:p>
                <a:endParaRPr lang="zh-CN" altLang="en-US"/>
              </a:p>
            </p:txBody>
          </p:sp>
          <p:sp>
            <p:nvSpPr>
              <p:cNvPr id="53261" name="Freeform 42"/>
              <p:cNvSpPr>
                <a:spLocks/>
              </p:cNvSpPr>
              <p:nvPr/>
            </p:nvSpPr>
            <p:spPr bwMode="auto">
              <a:xfrm rot="421002">
                <a:off x="3334" y="2711"/>
                <a:ext cx="283" cy="122"/>
              </a:xfrm>
              <a:custGeom>
                <a:avLst/>
                <a:gdLst>
                  <a:gd name="T0" fmla="*/ 101 w 126"/>
                  <a:gd name="T1" fmla="*/ 0 h 109"/>
                  <a:gd name="T2" fmla="*/ 20 w 126"/>
                  <a:gd name="T3" fmla="*/ 22 h 109"/>
                  <a:gd name="T4" fmla="*/ 0 w 126"/>
                  <a:gd name="T5" fmla="*/ 82 h 109"/>
                  <a:gd name="T6" fmla="*/ 63 w 126"/>
                  <a:gd name="T7" fmla="*/ 122 h 109"/>
                  <a:gd name="T8" fmla="*/ 220 w 126"/>
                  <a:gd name="T9" fmla="*/ 122 h 109"/>
                  <a:gd name="T10" fmla="*/ 283 w 126"/>
                  <a:gd name="T11" fmla="*/ 74 h 109"/>
                  <a:gd name="T12" fmla="*/ 229 w 126"/>
                  <a:gd name="T13" fmla="*/ 16 h 109"/>
                  <a:gd name="T14" fmla="*/ 101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35921" dir="2700000" algn="ctr" rotWithShape="0">
                  <a:srgbClr val="000074"/>
                </a:outerShdw>
              </a:effectLst>
            </p:spPr>
            <p:txBody>
              <a:bodyPr/>
              <a:lstStyle/>
              <a:p>
                <a:endParaRPr lang="zh-CN" altLang="en-US"/>
              </a:p>
            </p:txBody>
          </p:sp>
        </p:grpSp>
      </p:grpSp>
      <p:grpSp>
        <p:nvGrpSpPr>
          <p:cNvPr id="5" name="Group 53"/>
          <p:cNvGrpSpPr>
            <a:grpSpLocks/>
          </p:cNvGrpSpPr>
          <p:nvPr/>
        </p:nvGrpSpPr>
        <p:grpSpPr bwMode="auto">
          <a:xfrm>
            <a:off x="4038600" y="533401"/>
            <a:ext cx="4451350" cy="1433513"/>
            <a:chOff x="1804" y="344"/>
            <a:chExt cx="2804" cy="903"/>
          </a:xfrm>
        </p:grpSpPr>
        <p:sp>
          <p:nvSpPr>
            <p:cNvPr id="53253" name="Text Box 54"/>
            <p:cNvSpPr txBox="1">
              <a:spLocks noChangeArrowheads="1"/>
            </p:cNvSpPr>
            <p:nvPr/>
          </p:nvSpPr>
          <p:spPr bwMode="auto">
            <a:xfrm rot="2104">
              <a:off x="1804" y="344"/>
              <a:ext cx="2228" cy="903"/>
            </a:xfrm>
            <a:prstGeom prst="rect">
              <a:avLst/>
            </a:prstGeom>
            <a:noFill/>
            <a:ln w="12700" cap="sq">
              <a:noFill/>
              <a:miter lim="800000"/>
              <a:headEnd type="none" w="sm" len="sm"/>
              <a:tailEnd type="none" w="sm" len="sm"/>
            </a:ln>
            <a:effectLst>
              <a:outerShdw dist="63500" dir="2212194" algn="ctr" rotWithShape="0">
                <a:schemeClr val="bg1"/>
              </a:outerShdw>
            </a:effectLst>
          </p:spPr>
          <p:txBody>
            <a:bodyPr wrap="none">
              <a:spAutoFit/>
            </a:bodyPr>
            <a:lstStyle/>
            <a:p>
              <a:r>
                <a:rPr lang="zh-CN" altLang="en-US" sz="8800">
                  <a:solidFill>
                    <a:srgbClr val="FFFF00"/>
                  </a:solidFill>
                  <a:ea typeface="华文新魏" pitchFamily="2" charset="-122"/>
                </a:rPr>
                <a:t>为什么</a:t>
              </a:r>
            </a:p>
          </p:txBody>
        </p:sp>
        <p:sp>
          <p:nvSpPr>
            <p:cNvPr id="53254" name="Freeform 55"/>
            <p:cNvSpPr>
              <a:spLocks/>
            </p:cNvSpPr>
            <p:nvPr/>
          </p:nvSpPr>
          <p:spPr bwMode="auto">
            <a:xfrm rot="900063">
              <a:off x="3993" y="576"/>
              <a:ext cx="615" cy="528"/>
            </a:xfrm>
            <a:custGeom>
              <a:avLst/>
              <a:gdLst>
                <a:gd name="T0" fmla="*/ 210 w 439"/>
                <a:gd name="T1" fmla="*/ 143 h 683"/>
                <a:gd name="T2" fmla="*/ 272 w 439"/>
                <a:gd name="T3" fmla="*/ 107 h 683"/>
                <a:gd name="T4" fmla="*/ 381 w 439"/>
                <a:gd name="T5" fmla="*/ 129 h 683"/>
                <a:gd name="T6" fmla="*/ 371 w 439"/>
                <a:gd name="T7" fmla="*/ 189 h 683"/>
                <a:gd name="T8" fmla="*/ 240 w 439"/>
                <a:gd name="T9" fmla="*/ 235 h 683"/>
                <a:gd name="T10" fmla="*/ 214 w 439"/>
                <a:gd name="T11" fmla="*/ 366 h 683"/>
                <a:gd name="T12" fmla="*/ 240 w 439"/>
                <a:gd name="T13" fmla="*/ 407 h 683"/>
                <a:gd name="T14" fmla="*/ 196 w 439"/>
                <a:gd name="T15" fmla="*/ 452 h 683"/>
                <a:gd name="T16" fmla="*/ 206 w 439"/>
                <a:gd name="T17" fmla="*/ 499 h 683"/>
                <a:gd name="T18" fmla="*/ 298 w 439"/>
                <a:gd name="T19" fmla="*/ 528 h 683"/>
                <a:gd name="T20" fmla="*/ 420 w 439"/>
                <a:gd name="T21" fmla="*/ 507 h 683"/>
                <a:gd name="T22" fmla="*/ 459 w 439"/>
                <a:gd name="T23" fmla="*/ 452 h 683"/>
                <a:gd name="T24" fmla="*/ 410 w 439"/>
                <a:gd name="T25" fmla="*/ 400 h 683"/>
                <a:gd name="T26" fmla="*/ 464 w 439"/>
                <a:gd name="T27" fmla="*/ 371 h 683"/>
                <a:gd name="T28" fmla="*/ 464 w 439"/>
                <a:gd name="T29" fmla="*/ 299 h 683"/>
                <a:gd name="T30" fmla="*/ 601 w 439"/>
                <a:gd name="T31" fmla="*/ 238 h 683"/>
                <a:gd name="T32" fmla="*/ 615 w 439"/>
                <a:gd name="T33" fmla="*/ 145 h 683"/>
                <a:gd name="T34" fmla="*/ 527 w 439"/>
                <a:gd name="T35" fmla="*/ 46 h 683"/>
                <a:gd name="T36" fmla="*/ 352 w 439"/>
                <a:gd name="T37" fmla="*/ 0 h 683"/>
                <a:gd name="T38" fmla="*/ 157 w 439"/>
                <a:gd name="T39" fmla="*/ 29 h 683"/>
                <a:gd name="T40" fmla="*/ 43 w 439"/>
                <a:gd name="T41" fmla="*/ 89 h 683"/>
                <a:gd name="T42" fmla="*/ 0 w 439"/>
                <a:gd name="T43" fmla="*/ 181 h 683"/>
                <a:gd name="T44" fmla="*/ 6 w 439"/>
                <a:gd name="T45" fmla="*/ 235 h 683"/>
                <a:gd name="T46" fmla="*/ 206 w 439"/>
                <a:gd name="T47" fmla="*/ 229 h 683"/>
                <a:gd name="T48" fmla="*/ 210 w 439"/>
                <a:gd name="T49" fmla="*/ 143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17961" dir="2700000" algn="ctr" rotWithShape="0">
                <a:schemeClr val="bg1"/>
              </a:outerShdw>
            </a:effectLst>
          </p:spPr>
          <p:txBody>
            <a:bodyPr/>
            <a:lstStyle/>
            <a:p>
              <a:endParaRPr lang="zh-CN" altLang="en-US"/>
            </a:p>
          </p:txBody>
        </p:sp>
        <p:sp>
          <p:nvSpPr>
            <p:cNvPr id="53255" name="Freeform 56"/>
            <p:cNvSpPr>
              <a:spLocks/>
            </p:cNvSpPr>
            <p:nvPr/>
          </p:nvSpPr>
          <p:spPr bwMode="auto">
            <a:xfrm rot="1358376">
              <a:off x="4032" y="616"/>
              <a:ext cx="548" cy="368"/>
            </a:xfrm>
            <a:custGeom>
              <a:avLst/>
              <a:gdLst>
                <a:gd name="T0" fmla="*/ 0 w 390"/>
                <a:gd name="T1" fmla="*/ 186 h 477"/>
                <a:gd name="T2" fmla="*/ 80 w 390"/>
                <a:gd name="T3" fmla="*/ 177 h 477"/>
                <a:gd name="T4" fmla="*/ 125 w 390"/>
                <a:gd name="T5" fmla="*/ 186 h 477"/>
                <a:gd name="T6" fmla="*/ 122 w 390"/>
                <a:gd name="T7" fmla="*/ 135 h 477"/>
                <a:gd name="T8" fmla="*/ 156 w 390"/>
                <a:gd name="T9" fmla="*/ 78 h 477"/>
                <a:gd name="T10" fmla="*/ 289 w 390"/>
                <a:gd name="T11" fmla="*/ 57 h 477"/>
                <a:gd name="T12" fmla="*/ 353 w 390"/>
                <a:gd name="T13" fmla="*/ 81 h 477"/>
                <a:gd name="T14" fmla="*/ 420 w 390"/>
                <a:gd name="T15" fmla="*/ 118 h 477"/>
                <a:gd name="T16" fmla="*/ 400 w 390"/>
                <a:gd name="T17" fmla="*/ 183 h 477"/>
                <a:gd name="T18" fmla="*/ 274 w 390"/>
                <a:gd name="T19" fmla="*/ 213 h 477"/>
                <a:gd name="T20" fmla="*/ 240 w 390"/>
                <a:gd name="T21" fmla="*/ 258 h 477"/>
                <a:gd name="T22" fmla="*/ 250 w 390"/>
                <a:gd name="T23" fmla="*/ 305 h 477"/>
                <a:gd name="T24" fmla="*/ 233 w 390"/>
                <a:gd name="T25" fmla="*/ 368 h 477"/>
                <a:gd name="T26" fmla="*/ 360 w 390"/>
                <a:gd name="T27" fmla="*/ 368 h 477"/>
                <a:gd name="T28" fmla="*/ 377 w 390"/>
                <a:gd name="T29" fmla="*/ 321 h 477"/>
                <a:gd name="T30" fmla="*/ 367 w 390"/>
                <a:gd name="T31" fmla="*/ 266 h 477"/>
                <a:gd name="T32" fmla="*/ 444 w 390"/>
                <a:gd name="T33" fmla="*/ 237 h 477"/>
                <a:gd name="T34" fmla="*/ 503 w 390"/>
                <a:gd name="T35" fmla="*/ 221 h 477"/>
                <a:gd name="T36" fmla="*/ 548 w 390"/>
                <a:gd name="T37" fmla="*/ 151 h 477"/>
                <a:gd name="T38" fmla="*/ 507 w 390"/>
                <a:gd name="T39" fmla="*/ 76 h 477"/>
                <a:gd name="T40" fmla="*/ 371 w 390"/>
                <a:gd name="T41" fmla="*/ 0 h 477"/>
                <a:gd name="T42" fmla="*/ 205 w 390"/>
                <a:gd name="T43" fmla="*/ 6 h 477"/>
                <a:gd name="T44" fmla="*/ 72 w 390"/>
                <a:gd name="T45" fmla="*/ 52 h 477"/>
                <a:gd name="T46" fmla="*/ 14 w 390"/>
                <a:gd name="T47" fmla="*/ 108 h 477"/>
                <a:gd name="T48" fmla="*/ 0 w 390"/>
                <a:gd name="T49" fmla="*/ 186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0000"/>
            </a:solidFill>
            <a:ln w="28575">
              <a:solidFill>
                <a:srgbClr val="800080"/>
              </a:solidFill>
              <a:round/>
              <a:headEnd/>
              <a:tailEnd/>
            </a:ln>
            <a:effectLst>
              <a:outerShdw dist="17961" dir="2700000" algn="ctr" rotWithShape="0">
                <a:schemeClr val="bg1"/>
              </a:outerShdw>
            </a:effectLst>
          </p:spPr>
          <p:txBody>
            <a:bodyPr/>
            <a:lstStyle/>
            <a:p>
              <a:endParaRPr lang="zh-CN" altLang="en-US"/>
            </a:p>
          </p:txBody>
        </p:sp>
        <p:sp>
          <p:nvSpPr>
            <p:cNvPr id="53256" name="Freeform 57"/>
            <p:cNvSpPr>
              <a:spLocks/>
            </p:cNvSpPr>
            <p:nvPr/>
          </p:nvSpPr>
          <p:spPr bwMode="auto">
            <a:xfrm rot="900063">
              <a:off x="4171" y="991"/>
              <a:ext cx="176" cy="84"/>
            </a:xfrm>
            <a:custGeom>
              <a:avLst/>
              <a:gdLst>
                <a:gd name="T0" fmla="*/ 63 w 126"/>
                <a:gd name="T1" fmla="*/ 0 h 109"/>
                <a:gd name="T2" fmla="*/ 13 w 126"/>
                <a:gd name="T3" fmla="*/ 15 h 109"/>
                <a:gd name="T4" fmla="*/ 0 w 126"/>
                <a:gd name="T5" fmla="*/ 56 h 109"/>
                <a:gd name="T6" fmla="*/ 39 w 126"/>
                <a:gd name="T7" fmla="*/ 84 h 109"/>
                <a:gd name="T8" fmla="*/ 137 w 126"/>
                <a:gd name="T9" fmla="*/ 84 h 109"/>
                <a:gd name="T10" fmla="*/ 176 w 126"/>
                <a:gd name="T11" fmla="*/ 51 h 109"/>
                <a:gd name="T12" fmla="*/ 142 w 126"/>
                <a:gd name="T13" fmla="*/ 11 h 109"/>
                <a:gd name="T14" fmla="*/ 63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0000"/>
            </a:solidFill>
            <a:ln w="28575">
              <a:solidFill>
                <a:srgbClr val="800080"/>
              </a:solidFill>
              <a:round/>
              <a:headEnd/>
              <a:tailEnd/>
            </a:ln>
            <a:effectLst>
              <a:outerShdw dist="17961" dir="2700000" algn="ctr" rotWithShape="0">
                <a:schemeClr val="bg1"/>
              </a:outerShdw>
            </a:effectLst>
          </p:spPr>
          <p:txBody>
            <a:bodyPr/>
            <a:lstStyle/>
            <a:p>
              <a:endParaRPr lang="zh-CN" altLang="en-US"/>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905000" y="990600"/>
            <a:ext cx="8534400" cy="5105400"/>
            <a:chOff x="480" y="914"/>
            <a:chExt cx="4666" cy="2164"/>
          </a:xfrm>
        </p:grpSpPr>
        <p:sp>
          <p:nvSpPr>
            <p:cNvPr id="54289" name="Freeform 3"/>
            <p:cNvSpPr>
              <a:spLocks/>
            </p:cNvSpPr>
            <p:nvPr/>
          </p:nvSpPr>
          <p:spPr bwMode="auto">
            <a:xfrm>
              <a:off x="529" y="930"/>
              <a:ext cx="1052" cy="595"/>
            </a:xfrm>
            <a:custGeom>
              <a:avLst/>
              <a:gdLst>
                <a:gd name="T0" fmla="*/ 40 w 1052"/>
                <a:gd name="T1" fmla="*/ 16 h 1190"/>
                <a:gd name="T2" fmla="*/ 375 w 1052"/>
                <a:gd name="T3" fmla="*/ 0 h 1190"/>
                <a:gd name="T4" fmla="*/ 659 w 1052"/>
                <a:gd name="T5" fmla="*/ 20 h 1190"/>
                <a:gd name="T6" fmla="*/ 982 w 1052"/>
                <a:gd name="T7" fmla="*/ 10 h 1190"/>
                <a:gd name="T8" fmla="*/ 1052 w 1052"/>
                <a:gd name="T9" fmla="*/ 69 h 1190"/>
                <a:gd name="T10" fmla="*/ 1022 w 1052"/>
                <a:gd name="T11" fmla="*/ 125 h 1190"/>
                <a:gd name="T12" fmla="*/ 850 w 1052"/>
                <a:gd name="T13" fmla="*/ 219 h 1190"/>
                <a:gd name="T14" fmla="*/ 608 w 1052"/>
                <a:gd name="T15" fmla="*/ 206 h 1190"/>
                <a:gd name="T16" fmla="*/ 659 w 1052"/>
                <a:gd name="T17" fmla="*/ 298 h 1190"/>
                <a:gd name="T18" fmla="*/ 638 w 1052"/>
                <a:gd name="T19" fmla="*/ 293 h 1190"/>
                <a:gd name="T20" fmla="*/ 615 w 1052"/>
                <a:gd name="T21" fmla="*/ 286 h 1190"/>
                <a:gd name="T22" fmla="*/ 585 w 1052"/>
                <a:gd name="T23" fmla="*/ 278 h 1190"/>
                <a:gd name="T24" fmla="*/ 551 w 1052"/>
                <a:gd name="T25" fmla="*/ 268 h 1190"/>
                <a:gd name="T26" fmla="*/ 511 w 1052"/>
                <a:gd name="T27" fmla="*/ 257 h 1190"/>
                <a:gd name="T28" fmla="*/ 469 w 1052"/>
                <a:gd name="T29" fmla="*/ 245 h 1190"/>
                <a:gd name="T30" fmla="*/ 426 w 1052"/>
                <a:gd name="T31" fmla="*/ 233 h 1190"/>
                <a:gd name="T32" fmla="*/ 384 w 1052"/>
                <a:gd name="T33" fmla="*/ 220 h 1190"/>
                <a:gd name="T34" fmla="*/ 343 w 1052"/>
                <a:gd name="T35" fmla="*/ 209 h 1190"/>
                <a:gd name="T36" fmla="*/ 305 w 1052"/>
                <a:gd name="T37" fmla="*/ 197 h 1190"/>
                <a:gd name="T38" fmla="*/ 269 w 1052"/>
                <a:gd name="T39" fmla="*/ 186 h 1190"/>
                <a:gd name="T40" fmla="*/ 241 w 1052"/>
                <a:gd name="T41" fmla="*/ 177 h 1190"/>
                <a:gd name="T42" fmla="*/ 220 w 1052"/>
                <a:gd name="T43" fmla="*/ 170 h 1190"/>
                <a:gd name="T44" fmla="*/ 203 w 1052"/>
                <a:gd name="T45" fmla="*/ 161 h 1190"/>
                <a:gd name="T46" fmla="*/ 197 w 1052"/>
                <a:gd name="T47" fmla="*/ 153 h 1190"/>
                <a:gd name="T48" fmla="*/ 176 w 1052"/>
                <a:gd name="T49" fmla="*/ 139 h 1190"/>
                <a:gd name="T50" fmla="*/ 161 w 1052"/>
                <a:gd name="T51" fmla="*/ 131 h 1190"/>
                <a:gd name="T52" fmla="*/ 144 w 1052"/>
                <a:gd name="T53" fmla="*/ 122 h 1190"/>
                <a:gd name="T54" fmla="*/ 125 w 1052"/>
                <a:gd name="T55" fmla="*/ 112 h 1190"/>
                <a:gd name="T56" fmla="*/ 106 w 1052"/>
                <a:gd name="T57" fmla="*/ 102 h 1190"/>
                <a:gd name="T58" fmla="*/ 85 w 1052"/>
                <a:gd name="T59" fmla="*/ 92 h 1190"/>
                <a:gd name="T60" fmla="*/ 66 w 1052"/>
                <a:gd name="T61" fmla="*/ 83 h 1190"/>
                <a:gd name="T62" fmla="*/ 34 w 1052"/>
                <a:gd name="T63" fmla="*/ 67 h 1190"/>
                <a:gd name="T64" fmla="*/ 10 w 1052"/>
                <a:gd name="T65" fmla="*/ 56 h 1190"/>
                <a:gd name="T66" fmla="*/ 0 w 1052"/>
                <a:gd name="T67" fmla="*/ 51 h 1190"/>
                <a:gd name="T68" fmla="*/ 40 w 1052"/>
                <a:gd name="T69" fmla="*/ 16 h 1190"/>
                <a:gd name="T70" fmla="*/ 40 w 1052"/>
                <a:gd name="T71" fmla="*/ 16 h 119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052"/>
                <a:gd name="T109" fmla="*/ 0 h 1190"/>
                <a:gd name="T110" fmla="*/ 1052 w 1052"/>
                <a:gd name="T111" fmla="*/ 1190 h 119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052" h="1190">
                  <a:moveTo>
                    <a:pt x="40" y="61"/>
                  </a:moveTo>
                  <a:lnTo>
                    <a:pt x="375" y="0"/>
                  </a:lnTo>
                  <a:lnTo>
                    <a:pt x="659" y="80"/>
                  </a:lnTo>
                  <a:lnTo>
                    <a:pt x="982" y="40"/>
                  </a:lnTo>
                  <a:lnTo>
                    <a:pt x="1052" y="274"/>
                  </a:lnTo>
                  <a:lnTo>
                    <a:pt x="1022" y="498"/>
                  </a:lnTo>
                  <a:lnTo>
                    <a:pt x="850" y="874"/>
                  </a:lnTo>
                  <a:lnTo>
                    <a:pt x="608" y="823"/>
                  </a:lnTo>
                  <a:lnTo>
                    <a:pt x="659" y="1190"/>
                  </a:lnTo>
                  <a:lnTo>
                    <a:pt x="638" y="1169"/>
                  </a:lnTo>
                  <a:lnTo>
                    <a:pt x="615" y="1143"/>
                  </a:lnTo>
                  <a:lnTo>
                    <a:pt x="585" y="1110"/>
                  </a:lnTo>
                  <a:lnTo>
                    <a:pt x="551" y="1070"/>
                  </a:lnTo>
                  <a:lnTo>
                    <a:pt x="511" y="1027"/>
                  </a:lnTo>
                  <a:lnTo>
                    <a:pt x="469" y="979"/>
                  </a:lnTo>
                  <a:lnTo>
                    <a:pt x="426" y="930"/>
                  </a:lnTo>
                  <a:lnTo>
                    <a:pt x="384" y="880"/>
                  </a:lnTo>
                  <a:lnTo>
                    <a:pt x="343" y="833"/>
                  </a:lnTo>
                  <a:lnTo>
                    <a:pt x="305" y="785"/>
                  </a:lnTo>
                  <a:lnTo>
                    <a:pt x="269" y="743"/>
                  </a:lnTo>
                  <a:lnTo>
                    <a:pt x="241" y="705"/>
                  </a:lnTo>
                  <a:lnTo>
                    <a:pt x="220" y="677"/>
                  </a:lnTo>
                  <a:lnTo>
                    <a:pt x="203" y="641"/>
                  </a:lnTo>
                  <a:lnTo>
                    <a:pt x="197" y="610"/>
                  </a:lnTo>
                  <a:lnTo>
                    <a:pt x="176" y="555"/>
                  </a:lnTo>
                  <a:lnTo>
                    <a:pt x="161" y="521"/>
                  </a:lnTo>
                  <a:lnTo>
                    <a:pt x="144" y="485"/>
                  </a:lnTo>
                  <a:lnTo>
                    <a:pt x="125" y="445"/>
                  </a:lnTo>
                  <a:lnTo>
                    <a:pt x="106" y="407"/>
                  </a:lnTo>
                  <a:lnTo>
                    <a:pt x="85" y="367"/>
                  </a:lnTo>
                  <a:lnTo>
                    <a:pt x="66" y="331"/>
                  </a:lnTo>
                  <a:lnTo>
                    <a:pt x="34" y="266"/>
                  </a:lnTo>
                  <a:lnTo>
                    <a:pt x="10" y="221"/>
                  </a:lnTo>
                  <a:lnTo>
                    <a:pt x="0" y="204"/>
                  </a:lnTo>
                  <a:lnTo>
                    <a:pt x="40" y="61"/>
                  </a:lnTo>
                  <a:close/>
                </a:path>
              </a:pathLst>
            </a:custGeom>
            <a:solidFill>
              <a:srgbClr val="FFFFFF"/>
            </a:solidFill>
            <a:ln w="9525">
              <a:noFill/>
              <a:round/>
              <a:headEnd/>
              <a:tailEnd/>
            </a:ln>
          </p:spPr>
          <p:txBody>
            <a:bodyPr/>
            <a:lstStyle/>
            <a:p>
              <a:endParaRPr lang="zh-CN" altLang="en-US"/>
            </a:p>
          </p:txBody>
        </p:sp>
        <p:sp>
          <p:nvSpPr>
            <p:cNvPr id="54290" name="Freeform 4"/>
            <p:cNvSpPr>
              <a:spLocks/>
            </p:cNvSpPr>
            <p:nvPr/>
          </p:nvSpPr>
          <p:spPr bwMode="auto">
            <a:xfrm>
              <a:off x="480" y="914"/>
              <a:ext cx="4666" cy="2164"/>
            </a:xfrm>
            <a:custGeom>
              <a:avLst/>
              <a:gdLst>
                <a:gd name="T0" fmla="*/ 170 w 4666"/>
                <a:gd name="T1" fmla="*/ 179 h 4328"/>
                <a:gd name="T2" fmla="*/ 79 w 4666"/>
                <a:gd name="T3" fmla="*/ 392 h 4328"/>
                <a:gd name="T4" fmla="*/ 49 w 4666"/>
                <a:gd name="T5" fmla="*/ 558 h 4328"/>
                <a:gd name="T6" fmla="*/ 121 w 4666"/>
                <a:gd name="T7" fmla="*/ 810 h 4328"/>
                <a:gd name="T8" fmla="*/ 121 w 4666"/>
                <a:gd name="T9" fmla="*/ 983 h 4328"/>
                <a:gd name="T10" fmla="*/ 464 w 4666"/>
                <a:gd name="T11" fmla="*/ 1026 h 4328"/>
                <a:gd name="T12" fmla="*/ 1122 w 4666"/>
                <a:gd name="T13" fmla="*/ 1036 h 4328"/>
                <a:gd name="T14" fmla="*/ 2327 w 4666"/>
                <a:gd name="T15" fmla="*/ 1049 h 4328"/>
                <a:gd name="T16" fmla="*/ 2732 w 4666"/>
                <a:gd name="T17" fmla="*/ 1072 h 4328"/>
                <a:gd name="T18" fmla="*/ 3238 w 4666"/>
                <a:gd name="T19" fmla="*/ 1057 h 4328"/>
                <a:gd name="T20" fmla="*/ 4180 w 4666"/>
                <a:gd name="T21" fmla="*/ 1051 h 4328"/>
                <a:gd name="T22" fmla="*/ 4645 w 4666"/>
                <a:gd name="T23" fmla="*/ 1001 h 4328"/>
                <a:gd name="T24" fmla="*/ 4666 w 4666"/>
                <a:gd name="T25" fmla="*/ 888 h 4328"/>
                <a:gd name="T26" fmla="*/ 4362 w 4666"/>
                <a:gd name="T27" fmla="*/ 639 h 4328"/>
                <a:gd name="T28" fmla="*/ 4462 w 4666"/>
                <a:gd name="T29" fmla="*/ 456 h 4328"/>
                <a:gd name="T30" fmla="*/ 4462 w 4666"/>
                <a:gd name="T31" fmla="*/ 133 h 4328"/>
                <a:gd name="T32" fmla="*/ 4503 w 4666"/>
                <a:gd name="T33" fmla="*/ 13 h 4328"/>
                <a:gd name="T34" fmla="*/ 3835 w 4666"/>
                <a:gd name="T35" fmla="*/ 0 h 4328"/>
                <a:gd name="T36" fmla="*/ 3065 w 4666"/>
                <a:gd name="T37" fmla="*/ 24 h 4328"/>
                <a:gd name="T38" fmla="*/ 1941 w 4666"/>
                <a:gd name="T39" fmla="*/ 21 h 4328"/>
                <a:gd name="T40" fmla="*/ 819 w 4666"/>
                <a:gd name="T41" fmla="*/ 31 h 4328"/>
                <a:gd name="T42" fmla="*/ 1506 w 4666"/>
                <a:gd name="T43" fmla="*/ 158 h 4328"/>
                <a:gd name="T44" fmla="*/ 2204 w 4666"/>
                <a:gd name="T45" fmla="*/ 156 h 4328"/>
                <a:gd name="T46" fmla="*/ 2905 w 4666"/>
                <a:gd name="T47" fmla="*/ 153 h 4328"/>
                <a:gd name="T48" fmla="*/ 3694 w 4666"/>
                <a:gd name="T49" fmla="*/ 143 h 4328"/>
                <a:gd name="T50" fmla="*/ 3936 w 4666"/>
                <a:gd name="T51" fmla="*/ 207 h 4328"/>
                <a:gd name="T52" fmla="*/ 3987 w 4666"/>
                <a:gd name="T53" fmla="*/ 321 h 4328"/>
                <a:gd name="T54" fmla="*/ 3966 w 4666"/>
                <a:gd name="T55" fmla="*/ 489 h 4328"/>
                <a:gd name="T56" fmla="*/ 3866 w 4666"/>
                <a:gd name="T57" fmla="*/ 639 h 4328"/>
                <a:gd name="T58" fmla="*/ 3775 w 4666"/>
                <a:gd name="T59" fmla="*/ 779 h 4328"/>
                <a:gd name="T60" fmla="*/ 3794 w 4666"/>
                <a:gd name="T61" fmla="*/ 907 h 4328"/>
                <a:gd name="T62" fmla="*/ 3026 w 4666"/>
                <a:gd name="T63" fmla="*/ 909 h 4328"/>
                <a:gd name="T64" fmla="*/ 2469 w 4666"/>
                <a:gd name="T65" fmla="*/ 914 h 4328"/>
                <a:gd name="T66" fmla="*/ 1629 w 4666"/>
                <a:gd name="T67" fmla="*/ 919 h 4328"/>
                <a:gd name="T68" fmla="*/ 1224 w 4666"/>
                <a:gd name="T69" fmla="*/ 904 h 4328"/>
                <a:gd name="T70" fmla="*/ 950 w 4666"/>
                <a:gd name="T71" fmla="*/ 873 h 4328"/>
                <a:gd name="T72" fmla="*/ 850 w 4666"/>
                <a:gd name="T73" fmla="*/ 746 h 4328"/>
                <a:gd name="T74" fmla="*/ 819 w 4666"/>
                <a:gd name="T75" fmla="*/ 611 h 4328"/>
                <a:gd name="T76" fmla="*/ 727 w 4666"/>
                <a:gd name="T77" fmla="*/ 332 h 4328"/>
                <a:gd name="T78" fmla="*/ 606 w 4666"/>
                <a:gd name="T79" fmla="*/ 189 h 4328"/>
                <a:gd name="T80" fmla="*/ 657 w 4666"/>
                <a:gd name="T81" fmla="*/ 67 h 4328"/>
                <a:gd name="T82" fmla="*/ 49 w 4666"/>
                <a:gd name="T83" fmla="*/ 46 h 43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666"/>
                <a:gd name="T127" fmla="*/ 0 h 4328"/>
                <a:gd name="T128" fmla="*/ 4666 w 4666"/>
                <a:gd name="T129" fmla="*/ 4328 h 43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666" h="4328">
                  <a:moveTo>
                    <a:pt x="49" y="184"/>
                  </a:moveTo>
                  <a:lnTo>
                    <a:pt x="170" y="713"/>
                  </a:lnTo>
                  <a:lnTo>
                    <a:pt x="191" y="1232"/>
                  </a:lnTo>
                  <a:lnTo>
                    <a:pt x="79" y="1568"/>
                  </a:lnTo>
                  <a:lnTo>
                    <a:pt x="182" y="1914"/>
                  </a:lnTo>
                  <a:lnTo>
                    <a:pt x="49" y="2229"/>
                  </a:lnTo>
                  <a:lnTo>
                    <a:pt x="140" y="3003"/>
                  </a:lnTo>
                  <a:lnTo>
                    <a:pt x="121" y="3239"/>
                  </a:lnTo>
                  <a:lnTo>
                    <a:pt x="0" y="3900"/>
                  </a:lnTo>
                  <a:lnTo>
                    <a:pt x="121" y="3931"/>
                  </a:lnTo>
                  <a:lnTo>
                    <a:pt x="100" y="4113"/>
                  </a:lnTo>
                  <a:lnTo>
                    <a:pt x="464" y="4104"/>
                  </a:lnTo>
                  <a:lnTo>
                    <a:pt x="950" y="4204"/>
                  </a:lnTo>
                  <a:lnTo>
                    <a:pt x="1122" y="4144"/>
                  </a:lnTo>
                  <a:lnTo>
                    <a:pt x="2327" y="4298"/>
                  </a:lnTo>
                  <a:lnTo>
                    <a:pt x="2327" y="4195"/>
                  </a:lnTo>
                  <a:lnTo>
                    <a:pt x="2660" y="4225"/>
                  </a:lnTo>
                  <a:lnTo>
                    <a:pt x="2732" y="4286"/>
                  </a:lnTo>
                  <a:lnTo>
                    <a:pt x="3005" y="4165"/>
                  </a:lnTo>
                  <a:lnTo>
                    <a:pt x="3238" y="4225"/>
                  </a:lnTo>
                  <a:lnTo>
                    <a:pt x="3561" y="4174"/>
                  </a:lnTo>
                  <a:lnTo>
                    <a:pt x="4180" y="4204"/>
                  </a:lnTo>
                  <a:lnTo>
                    <a:pt x="4492" y="4328"/>
                  </a:lnTo>
                  <a:lnTo>
                    <a:pt x="4645" y="4001"/>
                  </a:lnTo>
                  <a:lnTo>
                    <a:pt x="4503" y="3910"/>
                  </a:lnTo>
                  <a:lnTo>
                    <a:pt x="4666" y="3552"/>
                  </a:lnTo>
                  <a:lnTo>
                    <a:pt x="4503" y="3391"/>
                  </a:lnTo>
                  <a:lnTo>
                    <a:pt x="4362" y="2556"/>
                  </a:lnTo>
                  <a:lnTo>
                    <a:pt x="4492" y="2087"/>
                  </a:lnTo>
                  <a:lnTo>
                    <a:pt x="4462" y="1823"/>
                  </a:lnTo>
                  <a:lnTo>
                    <a:pt x="4634" y="1405"/>
                  </a:lnTo>
                  <a:lnTo>
                    <a:pt x="4462" y="530"/>
                  </a:lnTo>
                  <a:lnTo>
                    <a:pt x="4655" y="184"/>
                  </a:lnTo>
                  <a:lnTo>
                    <a:pt x="4503" y="51"/>
                  </a:lnTo>
                  <a:lnTo>
                    <a:pt x="4331" y="102"/>
                  </a:lnTo>
                  <a:lnTo>
                    <a:pt x="3835" y="0"/>
                  </a:lnTo>
                  <a:lnTo>
                    <a:pt x="3440" y="184"/>
                  </a:lnTo>
                  <a:lnTo>
                    <a:pt x="3065" y="93"/>
                  </a:lnTo>
                  <a:lnTo>
                    <a:pt x="2337" y="42"/>
                  </a:lnTo>
                  <a:lnTo>
                    <a:pt x="1941" y="82"/>
                  </a:lnTo>
                  <a:lnTo>
                    <a:pt x="1396" y="63"/>
                  </a:lnTo>
                  <a:lnTo>
                    <a:pt x="819" y="123"/>
                  </a:lnTo>
                  <a:lnTo>
                    <a:pt x="687" y="561"/>
                  </a:lnTo>
                  <a:lnTo>
                    <a:pt x="1506" y="631"/>
                  </a:lnTo>
                  <a:lnTo>
                    <a:pt x="1720" y="519"/>
                  </a:lnTo>
                  <a:lnTo>
                    <a:pt x="2204" y="621"/>
                  </a:lnTo>
                  <a:lnTo>
                    <a:pt x="2539" y="551"/>
                  </a:lnTo>
                  <a:lnTo>
                    <a:pt x="2905" y="612"/>
                  </a:lnTo>
                  <a:lnTo>
                    <a:pt x="3328" y="519"/>
                  </a:lnTo>
                  <a:lnTo>
                    <a:pt x="3694" y="570"/>
                  </a:lnTo>
                  <a:lnTo>
                    <a:pt x="3724" y="773"/>
                  </a:lnTo>
                  <a:lnTo>
                    <a:pt x="3936" y="825"/>
                  </a:lnTo>
                  <a:lnTo>
                    <a:pt x="3845" y="1192"/>
                  </a:lnTo>
                  <a:lnTo>
                    <a:pt x="3987" y="1283"/>
                  </a:lnTo>
                  <a:lnTo>
                    <a:pt x="3854" y="1783"/>
                  </a:lnTo>
                  <a:lnTo>
                    <a:pt x="3966" y="1956"/>
                  </a:lnTo>
                  <a:lnTo>
                    <a:pt x="3866" y="2342"/>
                  </a:lnTo>
                  <a:lnTo>
                    <a:pt x="3866" y="2556"/>
                  </a:lnTo>
                  <a:lnTo>
                    <a:pt x="3936" y="2750"/>
                  </a:lnTo>
                  <a:lnTo>
                    <a:pt x="3775" y="3115"/>
                  </a:lnTo>
                  <a:lnTo>
                    <a:pt x="3936" y="3351"/>
                  </a:lnTo>
                  <a:lnTo>
                    <a:pt x="3794" y="3625"/>
                  </a:lnTo>
                  <a:lnTo>
                    <a:pt x="3561" y="3697"/>
                  </a:lnTo>
                  <a:lnTo>
                    <a:pt x="3026" y="3634"/>
                  </a:lnTo>
                  <a:lnTo>
                    <a:pt x="2833" y="3807"/>
                  </a:lnTo>
                  <a:lnTo>
                    <a:pt x="2469" y="3655"/>
                  </a:lnTo>
                  <a:lnTo>
                    <a:pt x="2114" y="3665"/>
                  </a:lnTo>
                  <a:lnTo>
                    <a:pt x="1629" y="3676"/>
                  </a:lnTo>
                  <a:lnTo>
                    <a:pt x="1334" y="3777"/>
                  </a:lnTo>
                  <a:lnTo>
                    <a:pt x="1224" y="3615"/>
                  </a:lnTo>
                  <a:lnTo>
                    <a:pt x="950" y="3758"/>
                  </a:lnTo>
                  <a:lnTo>
                    <a:pt x="950" y="3492"/>
                  </a:lnTo>
                  <a:lnTo>
                    <a:pt x="666" y="3391"/>
                  </a:lnTo>
                  <a:lnTo>
                    <a:pt x="850" y="2984"/>
                  </a:lnTo>
                  <a:lnTo>
                    <a:pt x="666" y="2800"/>
                  </a:lnTo>
                  <a:lnTo>
                    <a:pt x="819" y="2444"/>
                  </a:lnTo>
                  <a:lnTo>
                    <a:pt x="617" y="2363"/>
                  </a:lnTo>
                  <a:lnTo>
                    <a:pt x="727" y="1325"/>
                  </a:lnTo>
                  <a:lnTo>
                    <a:pt x="687" y="906"/>
                  </a:lnTo>
                  <a:lnTo>
                    <a:pt x="606" y="754"/>
                  </a:lnTo>
                  <a:lnTo>
                    <a:pt x="575" y="479"/>
                  </a:lnTo>
                  <a:lnTo>
                    <a:pt x="657" y="266"/>
                  </a:lnTo>
                  <a:lnTo>
                    <a:pt x="49" y="184"/>
                  </a:lnTo>
                  <a:close/>
                </a:path>
              </a:pathLst>
            </a:custGeom>
            <a:solidFill>
              <a:srgbClr val="FFFFFF"/>
            </a:solidFill>
            <a:ln w="9525">
              <a:noFill/>
              <a:round/>
              <a:headEnd/>
              <a:tailEnd/>
            </a:ln>
          </p:spPr>
          <p:txBody>
            <a:bodyPr/>
            <a:lstStyle/>
            <a:p>
              <a:endParaRPr lang="zh-CN" altLang="en-US"/>
            </a:p>
          </p:txBody>
        </p:sp>
        <p:sp>
          <p:nvSpPr>
            <p:cNvPr id="54291" name="Freeform 5"/>
            <p:cNvSpPr>
              <a:spLocks/>
            </p:cNvSpPr>
            <p:nvPr/>
          </p:nvSpPr>
          <p:spPr bwMode="auto">
            <a:xfrm>
              <a:off x="853" y="2247"/>
              <a:ext cx="210" cy="285"/>
            </a:xfrm>
            <a:custGeom>
              <a:avLst/>
              <a:gdLst>
                <a:gd name="T0" fmla="*/ 210 w 210"/>
                <a:gd name="T1" fmla="*/ 20 h 570"/>
                <a:gd name="T2" fmla="*/ 198 w 210"/>
                <a:gd name="T3" fmla="*/ 96 h 570"/>
                <a:gd name="T4" fmla="*/ 181 w 210"/>
                <a:gd name="T5" fmla="*/ 121 h 570"/>
                <a:gd name="T6" fmla="*/ 172 w 210"/>
                <a:gd name="T7" fmla="*/ 131 h 570"/>
                <a:gd name="T8" fmla="*/ 149 w 210"/>
                <a:gd name="T9" fmla="*/ 138 h 570"/>
                <a:gd name="T10" fmla="*/ 119 w 210"/>
                <a:gd name="T11" fmla="*/ 142 h 570"/>
                <a:gd name="T12" fmla="*/ 87 w 210"/>
                <a:gd name="T13" fmla="*/ 143 h 570"/>
                <a:gd name="T14" fmla="*/ 24 w 210"/>
                <a:gd name="T15" fmla="*/ 136 h 570"/>
                <a:gd name="T16" fmla="*/ 0 w 210"/>
                <a:gd name="T17" fmla="*/ 119 h 570"/>
                <a:gd name="T18" fmla="*/ 9 w 210"/>
                <a:gd name="T19" fmla="*/ 91 h 570"/>
                <a:gd name="T20" fmla="*/ 19 w 210"/>
                <a:gd name="T21" fmla="*/ 71 h 570"/>
                <a:gd name="T22" fmla="*/ 34 w 210"/>
                <a:gd name="T23" fmla="*/ 54 h 570"/>
                <a:gd name="T24" fmla="*/ 60 w 210"/>
                <a:gd name="T25" fmla="*/ 18 h 570"/>
                <a:gd name="T26" fmla="*/ 68 w 210"/>
                <a:gd name="T27" fmla="*/ 10 h 570"/>
                <a:gd name="T28" fmla="*/ 87 w 210"/>
                <a:gd name="T29" fmla="*/ 4 h 570"/>
                <a:gd name="T30" fmla="*/ 111 w 210"/>
                <a:gd name="T31" fmla="*/ 1 h 570"/>
                <a:gd name="T32" fmla="*/ 138 w 210"/>
                <a:gd name="T33" fmla="*/ 0 h 570"/>
                <a:gd name="T34" fmla="*/ 189 w 210"/>
                <a:gd name="T35" fmla="*/ 6 h 570"/>
                <a:gd name="T36" fmla="*/ 210 w 210"/>
                <a:gd name="T37" fmla="*/ 20 h 570"/>
                <a:gd name="T38" fmla="*/ 210 w 210"/>
                <a:gd name="T39" fmla="*/ 20 h 57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10"/>
                <a:gd name="T61" fmla="*/ 0 h 570"/>
                <a:gd name="T62" fmla="*/ 210 w 210"/>
                <a:gd name="T63" fmla="*/ 570 h 57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10" h="570">
                  <a:moveTo>
                    <a:pt x="210" y="79"/>
                  </a:moveTo>
                  <a:lnTo>
                    <a:pt x="198" y="382"/>
                  </a:lnTo>
                  <a:lnTo>
                    <a:pt x="181" y="482"/>
                  </a:lnTo>
                  <a:lnTo>
                    <a:pt x="172" y="522"/>
                  </a:lnTo>
                  <a:lnTo>
                    <a:pt x="149" y="549"/>
                  </a:lnTo>
                  <a:lnTo>
                    <a:pt x="119" y="566"/>
                  </a:lnTo>
                  <a:lnTo>
                    <a:pt x="87" y="570"/>
                  </a:lnTo>
                  <a:lnTo>
                    <a:pt x="24" y="543"/>
                  </a:lnTo>
                  <a:lnTo>
                    <a:pt x="0" y="473"/>
                  </a:lnTo>
                  <a:lnTo>
                    <a:pt x="9" y="361"/>
                  </a:lnTo>
                  <a:lnTo>
                    <a:pt x="19" y="283"/>
                  </a:lnTo>
                  <a:lnTo>
                    <a:pt x="34" y="216"/>
                  </a:lnTo>
                  <a:lnTo>
                    <a:pt x="60" y="70"/>
                  </a:lnTo>
                  <a:lnTo>
                    <a:pt x="68" y="38"/>
                  </a:lnTo>
                  <a:lnTo>
                    <a:pt x="87" y="15"/>
                  </a:lnTo>
                  <a:lnTo>
                    <a:pt x="111" y="3"/>
                  </a:lnTo>
                  <a:lnTo>
                    <a:pt x="138" y="0"/>
                  </a:lnTo>
                  <a:lnTo>
                    <a:pt x="189" y="22"/>
                  </a:lnTo>
                  <a:lnTo>
                    <a:pt x="210" y="79"/>
                  </a:lnTo>
                  <a:close/>
                </a:path>
              </a:pathLst>
            </a:custGeom>
            <a:solidFill>
              <a:srgbClr val="C275C2"/>
            </a:solidFill>
            <a:ln w="9525">
              <a:noFill/>
              <a:round/>
              <a:headEnd/>
              <a:tailEnd/>
            </a:ln>
          </p:spPr>
          <p:txBody>
            <a:bodyPr/>
            <a:lstStyle/>
            <a:p>
              <a:endParaRPr lang="zh-CN" altLang="en-US"/>
            </a:p>
          </p:txBody>
        </p:sp>
        <p:sp>
          <p:nvSpPr>
            <p:cNvPr id="54292" name="Freeform 6"/>
            <p:cNvSpPr>
              <a:spLocks/>
            </p:cNvSpPr>
            <p:nvPr/>
          </p:nvSpPr>
          <p:spPr bwMode="auto">
            <a:xfrm>
              <a:off x="1375" y="2803"/>
              <a:ext cx="696" cy="86"/>
            </a:xfrm>
            <a:custGeom>
              <a:avLst/>
              <a:gdLst>
                <a:gd name="T0" fmla="*/ 59 w 696"/>
                <a:gd name="T1" fmla="*/ 9 h 171"/>
                <a:gd name="T2" fmla="*/ 206 w 696"/>
                <a:gd name="T3" fmla="*/ 11 h 171"/>
                <a:gd name="T4" fmla="*/ 335 w 696"/>
                <a:gd name="T5" fmla="*/ 7 h 171"/>
                <a:gd name="T6" fmla="*/ 464 w 696"/>
                <a:gd name="T7" fmla="*/ 3 h 171"/>
                <a:gd name="T8" fmla="*/ 611 w 696"/>
                <a:gd name="T9" fmla="*/ 0 h 171"/>
                <a:gd name="T10" fmla="*/ 649 w 696"/>
                <a:gd name="T11" fmla="*/ 2 h 171"/>
                <a:gd name="T12" fmla="*/ 676 w 696"/>
                <a:gd name="T13" fmla="*/ 7 h 171"/>
                <a:gd name="T14" fmla="*/ 696 w 696"/>
                <a:gd name="T15" fmla="*/ 22 h 171"/>
                <a:gd name="T16" fmla="*/ 691 w 696"/>
                <a:gd name="T17" fmla="*/ 29 h 171"/>
                <a:gd name="T18" fmla="*/ 676 w 696"/>
                <a:gd name="T19" fmla="*/ 36 h 171"/>
                <a:gd name="T20" fmla="*/ 649 w 696"/>
                <a:gd name="T21" fmla="*/ 41 h 171"/>
                <a:gd name="T22" fmla="*/ 611 w 696"/>
                <a:gd name="T23" fmla="*/ 43 h 171"/>
                <a:gd name="T24" fmla="*/ 327 w 696"/>
                <a:gd name="T25" fmla="*/ 42 h 171"/>
                <a:gd name="T26" fmla="*/ 44 w 696"/>
                <a:gd name="T27" fmla="*/ 35 h 171"/>
                <a:gd name="T28" fmla="*/ 9 w 696"/>
                <a:gd name="T29" fmla="*/ 29 h 171"/>
                <a:gd name="T30" fmla="*/ 0 w 696"/>
                <a:gd name="T31" fmla="*/ 20 h 171"/>
                <a:gd name="T32" fmla="*/ 6 w 696"/>
                <a:gd name="T33" fmla="*/ 15 h 171"/>
                <a:gd name="T34" fmla="*/ 19 w 696"/>
                <a:gd name="T35" fmla="*/ 12 h 171"/>
                <a:gd name="T36" fmla="*/ 59 w 696"/>
                <a:gd name="T37" fmla="*/ 9 h 171"/>
                <a:gd name="T38" fmla="*/ 59 w 696"/>
                <a:gd name="T39" fmla="*/ 9 h 17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96"/>
                <a:gd name="T61" fmla="*/ 0 h 171"/>
                <a:gd name="T62" fmla="*/ 696 w 696"/>
                <a:gd name="T63" fmla="*/ 171 h 17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96" h="171">
                  <a:moveTo>
                    <a:pt x="59" y="34"/>
                  </a:moveTo>
                  <a:lnTo>
                    <a:pt x="206" y="41"/>
                  </a:lnTo>
                  <a:lnTo>
                    <a:pt x="335" y="28"/>
                  </a:lnTo>
                  <a:lnTo>
                    <a:pt x="464" y="9"/>
                  </a:lnTo>
                  <a:lnTo>
                    <a:pt x="611" y="0"/>
                  </a:lnTo>
                  <a:lnTo>
                    <a:pt x="649" y="7"/>
                  </a:lnTo>
                  <a:lnTo>
                    <a:pt x="676" y="26"/>
                  </a:lnTo>
                  <a:lnTo>
                    <a:pt x="696" y="85"/>
                  </a:lnTo>
                  <a:lnTo>
                    <a:pt x="691" y="116"/>
                  </a:lnTo>
                  <a:lnTo>
                    <a:pt x="676" y="144"/>
                  </a:lnTo>
                  <a:lnTo>
                    <a:pt x="649" y="163"/>
                  </a:lnTo>
                  <a:lnTo>
                    <a:pt x="611" y="171"/>
                  </a:lnTo>
                  <a:lnTo>
                    <a:pt x="327" y="165"/>
                  </a:lnTo>
                  <a:lnTo>
                    <a:pt x="44" y="137"/>
                  </a:lnTo>
                  <a:lnTo>
                    <a:pt x="9" y="114"/>
                  </a:lnTo>
                  <a:lnTo>
                    <a:pt x="0" y="78"/>
                  </a:lnTo>
                  <a:lnTo>
                    <a:pt x="6" y="59"/>
                  </a:lnTo>
                  <a:lnTo>
                    <a:pt x="19" y="45"/>
                  </a:lnTo>
                  <a:lnTo>
                    <a:pt x="59" y="34"/>
                  </a:lnTo>
                  <a:close/>
                </a:path>
              </a:pathLst>
            </a:custGeom>
            <a:solidFill>
              <a:srgbClr val="C275C2"/>
            </a:solidFill>
            <a:ln w="9525">
              <a:noFill/>
              <a:round/>
              <a:headEnd/>
              <a:tailEnd/>
            </a:ln>
          </p:spPr>
          <p:txBody>
            <a:bodyPr/>
            <a:lstStyle/>
            <a:p>
              <a:endParaRPr lang="zh-CN" altLang="en-US"/>
            </a:p>
          </p:txBody>
        </p:sp>
        <p:sp>
          <p:nvSpPr>
            <p:cNvPr id="54293" name="Freeform 7"/>
            <p:cNvSpPr>
              <a:spLocks/>
            </p:cNvSpPr>
            <p:nvPr/>
          </p:nvSpPr>
          <p:spPr bwMode="auto">
            <a:xfrm>
              <a:off x="2279" y="2803"/>
              <a:ext cx="754" cy="102"/>
            </a:xfrm>
            <a:custGeom>
              <a:avLst/>
              <a:gdLst>
                <a:gd name="T0" fmla="*/ 93 w 754"/>
                <a:gd name="T1" fmla="*/ 0 h 203"/>
                <a:gd name="T2" fmla="*/ 301 w 754"/>
                <a:gd name="T3" fmla="*/ 6 h 203"/>
                <a:gd name="T4" fmla="*/ 508 w 754"/>
                <a:gd name="T5" fmla="*/ 8 h 203"/>
                <a:gd name="T6" fmla="*/ 668 w 754"/>
                <a:gd name="T7" fmla="*/ 8 h 203"/>
                <a:gd name="T8" fmla="*/ 706 w 754"/>
                <a:gd name="T9" fmla="*/ 10 h 203"/>
                <a:gd name="T10" fmla="*/ 733 w 754"/>
                <a:gd name="T11" fmla="*/ 15 h 203"/>
                <a:gd name="T12" fmla="*/ 754 w 754"/>
                <a:gd name="T13" fmla="*/ 30 h 203"/>
                <a:gd name="T14" fmla="*/ 748 w 754"/>
                <a:gd name="T15" fmla="*/ 38 h 203"/>
                <a:gd name="T16" fmla="*/ 733 w 754"/>
                <a:gd name="T17" fmla="*/ 44 h 203"/>
                <a:gd name="T18" fmla="*/ 706 w 754"/>
                <a:gd name="T19" fmla="*/ 49 h 203"/>
                <a:gd name="T20" fmla="*/ 668 w 754"/>
                <a:gd name="T21" fmla="*/ 51 h 203"/>
                <a:gd name="T22" fmla="*/ 508 w 754"/>
                <a:gd name="T23" fmla="*/ 51 h 203"/>
                <a:gd name="T24" fmla="*/ 292 w 754"/>
                <a:gd name="T25" fmla="*/ 49 h 203"/>
                <a:gd name="T26" fmla="*/ 76 w 754"/>
                <a:gd name="T27" fmla="*/ 43 h 203"/>
                <a:gd name="T28" fmla="*/ 40 w 754"/>
                <a:gd name="T29" fmla="*/ 40 h 203"/>
                <a:gd name="T30" fmla="*/ 16 w 754"/>
                <a:gd name="T31" fmla="*/ 35 h 203"/>
                <a:gd name="T32" fmla="*/ 0 w 754"/>
                <a:gd name="T33" fmla="*/ 19 h 203"/>
                <a:gd name="T34" fmla="*/ 8 w 754"/>
                <a:gd name="T35" fmla="*/ 12 h 203"/>
                <a:gd name="T36" fmla="*/ 27 w 754"/>
                <a:gd name="T37" fmla="*/ 5 h 203"/>
                <a:gd name="T38" fmla="*/ 55 w 754"/>
                <a:gd name="T39" fmla="*/ 1 h 203"/>
                <a:gd name="T40" fmla="*/ 93 w 754"/>
                <a:gd name="T41" fmla="*/ 0 h 203"/>
                <a:gd name="T42" fmla="*/ 93 w 754"/>
                <a:gd name="T43" fmla="*/ 0 h 2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54"/>
                <a:gd name="T67" fmla="*/ 0 h 203"/>
                <a:gd name="T68" fmla="*/ 754 w 754"/>
                <a:gd name="T69" fmla="*/ 203 h 2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54" h="203">
                  <a:moveTo>
                    <a:pt x="93" y="0"/>
                  </a:moveTo>
                  <a:lnTo>
                    <a:pt x="301" y="22"/>
                  </a:lnTo>
                  <a:lnTo>
                    <a:pt x="508" y="32"/>
                  </a:lnTo>
                  <a:lnTo>
                    <a:pt x="668" y="32"/>
                  </a:lnTo>
                  <a:lnTo>
                    <a:pt x="706" y="40"/>
                  </a:lnTo>
                  <a:lnTo>
                    <a:pt x="733" y="59"/>
                  </a:lnTo>
                  <a:lnTo>
                    <a:pt x="754" y="117"/>
                  </a:lnTo>
                  <a:lnTo>
                    <a:pt x="748" y="150"/>
                  </a:lnTo>
                  <a:lnTo>
                    <a:pt x="733" y="176"/>
                  </a:lnTo>
                  <a:lnTo>
                    <a:pt x="706" y="195"/>
                  </a:lnTo>
                  <a:lnTo>
                    <a:pt x="668" y="203"/>
                  </a:lnTo>
                  <a:lnTo>
                    <a:pt x="508" y="203"/>
                  </a:lnTo>
                  <a:lnTo>
                    <a:pt x="292" y="194"/>
                  </a:lnTo>
                  <a:lnTo>
                    <a:pt x="76" y="169"/>
                  </a:lnTo>
                  <a:lnTo>
                    <a:pt x="40" y="159"/>
                  </a:lnTo>
                  <a:lnTo>
                    <a:pt x="16" y="137"/>
                  </a:lnTo>
                  <a:lnTo>
                    <a:pt x="0" y="76"/>
                  </a:lnTo>
                  <a:lnTo>
                    <a:pt x="8" y="45"/>
                  </a:lnTo>
                  <a:lnTo>
                    <a:pt x="27" y="19"/>
                  </a:lnTo>
                  <a:lnTo>
                    <a:pt x="55" y="3"/>
                  </a:lnTo>
                  <a:lnTo>
                    <a:pt x="93" y="0"/>
                  </a:lnTo>
                  <a:close/>
                </a:path>
              </a:pathLst>
            </a:custGeom>
            <a:solidFill>
              <a:srgbClr val="C275C2"/>
            </a:solidFill>
            <a:ln w="9525">
              <a:noFill/>
              <a:round/>
              <a:headEnd/>
              <a:tailEnd/>
            </a:ln>
          </p:spPr>
          <p:txBody>
            <a:bodyPr/>
            <a:lstStyle/>
            <a:p>
              <a:endParaRPr lang="zh-CN" altLang="en-US"/>
            </a:p>
          </p:txBody>
        </p:sp>
        <p:sp>
          <p:nvSpPr>
            <p:cNvPr id="54294" name="Freeform 8"/>
            <p:cNvSpPr>
              <a:spLocks/>
            </p:cNvSpPr>
            <p:nvPr/>
          </p:nvSpPr>
          <p:spPr bwMode="auto">
            <a:xfrm>
              <a:off x="3426" y="2800"/>
              <a:ext cx="672" cy="95"/>
            </a:xfrm>
            <a:custGeom>
              <a:avLst/>
              <a:gdLst>
                <a:gd name="T0" fmla="*/ 44 w 672"/>
                <a:gd name="T1" fmla="*/ 10 h 190"/>
                <a:gd name="T2" fmla="*/ 210 w 672"/>
                <a:gd name="T3" fmla="*/ 6 h 190"/>
                <a:gd name="T4" fmla="*/ 288 w 672"/>
                <a:gd name="T5" fmla="*/ 2 h 190"/>
                <a:gd name="T6" fmla="*/ 377 w 672"/>
                <a:gd name="T7" fmla="*/ 0 h 190"/>
                <a:gd name="T8" fmla="*/ 503 w 672"/>
                <a:gd name="T9" fmla="*/ 3 h 190"/>
                <a:gd name="T10" fmla="*/ 625 w 672"/>
                <a:gd name="T11" fmla="*/ 11 h 190"/>
                <a:gd name="T12" fmla="*/ 653 w 672"/>
                <a:gd name="T13" fmla="*/ 15 h 190"/>
                <a:gd name="T14" fmla="*/ 670 w 672"/>
                <a:gd name="T15" fmla="*/ 21 h 190"/>
                <a:gd name="T16" fmla="*/ 672 w 672"/>
                <a:gd name="T17" fmla="*/ 35 h 190"/>
                <a:gd name="T18" fmla="*/ 659 w 672"/>
                <a:gd name="T19" fmla="*/ 41 h 190"/>
                <a:gd name="T20" fmla="*/ 638 w 672"/>
                <a:gd name="T21" fmla="*/ 46 h 190"/>
                <a:gd name="T22" fmla="*/ 609 w 672"/>
                <a:gd name="T23" fmla="*/ 48 h 190"/>
                <a:gd name="T24" fmla="*/ 577 w 672"/>
                <a:gd name="T25" fmla="*/ 47 h 190"/>
                <a:gd name="T26" fmla="*/ 477 w 672"/>
                <a:gd name="T27" fmla="*/ 42 h 190"/>
                <a:gd name="T28" fmla="*/ 375 w 672"/>
                <a:gd name="T29" fmla="*/ 41 h 190"/>
                <a:gd name="T30" fmla="*/ 206 w 672"/>
                <a:gd name="T31" fmla="*/ 37 h 190"/>
                <a:gd name="T32" fmla="*/ 129 w 672"/>
                <a:gd name="T33" fmla="*/ 33 h 190"/>
                <a:gd name="T34" fmla="*/ 38 w 672"/>
                <a:gd name="T35" fmla="*/ 31 h 190"/>
                <a:gd name="T36" fmla="*/ 8 w 672"/>
                <a:gd name="T37" fmla="*/ 27 h 190"/>
                <a:gd name="T38" fmla="*/ 0 w 672"/>
                <a:gd name="T39" fmla="*/ 20 h 190"/>
                <a:gd name="T40" fmla="*/ 12 w 672"/>
                <a:gd name="T41" fmla="*/ 13 h 190"/>
                <a:gd name="T42" fmla="*/ 44 w 672"/>
                <a:gd name="T43" fmla="*/ 10 h 190"/>
                <a:gd name="T44" fmla="*/ 44 w 672"/>
                <a:gd name="T45" fmla="*/ 10 h 19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72"/>
                <a:gd name="T70" fmla="*/ 0 h 190"/>
                <a:gd name="T71" fmla="*/ 672 w 672"/>
                <a:gd name="T72" fmla="*/ 190 h 19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72" h="190">
                  <a:moveTo>
                    <a:pt x="44" y="40"/>
                  </a:moveTo>
                  <a:lnTo>
                    <a:pt x="210" y="23"/>
                  </a:lnTo>
                  <a:lnTo>
                    <a:pt x="288" y="8"/>
                  </a:lnTo>
                  <a:lnTo>
                    <a:pt x="377" y="0"/>
                  </a:lnTo>
                  <a:lnTo>
                    <a:pt x="503" y="10"/>
                  </a:lnTo>
                  <a:lnTo>
                    <a:pt x="625" y="42"/>
                  </a:lnTo>
                  <a:lnTo>
                    <a:pt x="653" y="59"/>
                  </a:lnTo>
                  <a:lnTo>
                    <a:pt x="670" y="82"/>
                  </a:lnTo>
                  <a:lnTo>
                    <a:pt x="672" y="137"/>
                  </a:lnTo>
                  <a:lnTo>
                    <a:pt x="659" y="164"/>
                  </a:lnTo>
                  <a:lnTo>
                    <a:pt x="638" y="181"/>
                  </a:lnTo>
                  <a:lnTo>
                    <a:pt x="609" y="190"/>
                  </a:lnTo>
                  <a:lnTo>
                    <a:pt x="577" y="186"/>
                  </a:lnTo>
                  <a:lnTo>
                    <a:pt x="477" y="165"/>
                  </a:lnTo>
                  <a:lnTo>
                    <a:pt x="375" y="162"/>
                  </a:lnTo>
                  <a:lnTo>
                    <a:pt x="206" y="145"/>
                  </a:lnTo>
                  <a:lnTo>
                    <a:pt x="129" y="131"/>
                  </a:lnTo>
                  <a:lnTo>
                    <a:pt x="38" y="122"/>
                  </a:lnTo>
                  <a:lnTo>
                    <a:pt x="8" y="108"/>
                  </a:lnTo>
                  <a:lnTo>
                    <a:pt x="0" y="78"/>
                  </a:lnTo>
                  <a:lnTo>
                    <a:pt x="12" y="51"/>
                  </a:lnTo>
                  <a:lnTo>
                    <a:pt x="44" y="40"/>
                  </a:lnTo>
                  <a:close/>
                </a:path>
              </a:pathLst>
            </a:custGeom>
            <a:solidFill>
              <a:srgbClr val="C275C2"/>
            </a:solidFill>
            <a:ln w="9525">
              <a:noFill/>
              <a:round/>
              <a:headEnd/>
              <a:tailEnd/>
            </a:ln>
          </p:spPr>
          <p:txBody>
            <a:bodyPr/>
            <a:lstStyle/>
            <a:p>
              <a:endParaRPr lang="zh-CN" altLang="en-US"/>
            </a:p>
          </p:txBody>
        </p:sp>
        <p:sp>
          <p:nvSpPr>
            <p:cNvPr id="54295" name="Freeform 9"/>
            <p:cNvSpPr>
              <a:spLocks/>
            </p:cNvSpPr>
            <p:nvPr/>
          </p:nvSpPr>
          <p:spPr bwMode="auto">
            <a:xfrm>
              <a:off x="4622" y="1338"/>
              <a:ext cx="195" cy="314"/>
            </a:xfrm>
            <a:custGeom>
              <a:avLst/>
              <a:gdLst>
                <a:gd name="T0" fmla="*/ 195 w 195"/>
                <a:gd name="T1" fmla="*/ 24 h 629"/>
                <a:gd name="T2" fmla="*/ 182 w 195"/>
                <a:gd name="T3" fmla="*/ 53 h 629"/>
                <a:gd name="T4" fmla="*/ 165 w 195"/>
                <a:gd name="T5" fmla="*/ 80 h 629"/>
                <a:gd name="T6" fmla="*/ 159 w 195"/>
                <a:gd name="T7" fmla="*/ 136 h 629"/>
                <a:gd name="T8" fmla="*/ 157 w 195"/>
                <a:gd name="T9" fmla="*/ 144 h 629"/>
                <a:gd name="T10" fmla="*/ 142 w 195"/>
                <a:gd name="T11" fmla="*/ 151 h 629"/>
                <a:gd name="T12" fmla="*/ 119 w 195"/>
                <a:gd name="T13" fmla="*/ 155 h 629"/>
                <a:gd name="T14" fmla="*/ 93 w 195"/>
                <a:gd name="T15" fmla="*/ 157 h 629"/>
                <a:gd name="T16" fmla="*/ 40 w 195"/>
                <a:gd name="T17" fmla="*/ 153 h 629"/>
                <a:gd name="T18" fmla="*/ 9 w 195"/>
                <a:gd name="T19" fmla="*/ 140 h 629"/>
                <a:gd name="T20" fmla="*/ 0 w 195"/>
                <a:gd name="T21" fmla="*/ 80 h 629"/>
                <a:gd name="T22" fmla="*/ 13 w 195"/>
                <a:gd name="T23" fmla="*/ 21 h 629"/>
                <a:gd name="T24" fmla="*/ 25 w 195"/>
                <a:gd name="T25" fmla="*/ 11 h 629"/>
                <a:gd name="T26" fmla="*/ 45 w 195"/>
                <a:gd name="T27" fmla="*/ 4 h 629"/>
                <a:gd name="T28" fmla="*/ 76 w 195"/>
                <a:gd name="T29" fmla="*/ 0 h 629"/>
                <a:gd name="T30" fmla="*/ 110 w 195"/>
                <a:gd name="T31" fmla="*/ 0 h 629"/>
                <a:gd name="T32" fmla="*/ 170 w 195"/>
                <a:gd name="T33" fmla="*/ 6 h 629"/>
                <a:gd name="T34" fmla="*/ 195 w 195"/>
                <a:gd name="T35" fmla="*/ 24 h 629"/>
                <a:gd name="T36" fmla="*/ 195 w 195"/>
                <a:gd name="T37" fmla="*/ 24 h 62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5"/>
                <a:gd name="T58" fmla="*/ 0 h 629"/>
                <a:gd name="T59" fmla="*/ 195 w 195"/>
                <a:gd name="T60" fmla="*/ 629 h 62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5" h="629">
                  <a:moveTo>
                    <a:pt x="195" y="97"/>
                  </a:moveTo>
                  <a:lnTo>
                    <a:pt x="182" y="214"/>
                  </a:lnTo>
                  <a:lnTo>
                    <a:pt x="165" y="321"/>
                  </a:lnTo>
                  <a:lnTo>
                    <a:pt x="159" y="545"/>
                  </a:lnTo>
                  <a:lnTo>
                    <a:pt x="157" y="577"/>
                  </a:lnTo>
                  <a:lnTo>
                    <a:pt x="142" y="604"/>
                  </a:lnTo>
                  <a:lnTo>
                    <a:pt x="119" y="621"/>
                  </a:lnTo>
                  <a:lnTo>
                    <a:pt x="93" y="629"/>
                  </a:lnTo>
                  <a:lnTo>
                    <a:pt x="40" y="615"/>
                  </a:lnTo>
                  <a:lnTo>
                    <a:pt x="9" y="560"/>
                  </a:lnTo>
                  <a:lnTo>
                    <a:pt x="0" y="323"/>
                  </a:lnTo>
                  <a:lnTo>
                    <a:pt x="13" y="85"/>
                  </a:lnTo>
                  <a:lnTo>
                    <a:pt x="25" y="45"/>
                  </a:lnTo>
                  <a:lnTo>
                    <a:pt x="45" y="19"/>
                  </a:lnTo>
                  <a:lnTo>
                    <a:pt x="76" y="3"/>
                  </a:lnTo>
                  <a:lnTo>
                    <a:pt x="110" y="0"/>
                  </a:lnTo>
                  <a:lnTo>
                    <a:pt x="170" y="26"/>
                  </a:lnTo>
                  <a:lnTo>
                    <a:pt x="195" y="97"/>
                  </a:lnTo>
                  <a:close/>
                </a:path>
              </a:pathLst>
            </a:custGeom>
            <a:solidFill>
              <a:srgbClr val="C275C2"/>
            </a:solidFill>
            <a:ln w="9525">
              <a:noFill/>
              <a:round/>
              <a:headEnd/>
              <a:tailEnd/>
            </a:ln>
          </p:spPr>
          <p:txBody>
            <a:bodyPr/>
            <a:lstStyle/>
            <a:p>
              <a:endParaRPr lang="zh-CN" altLang="en-US"/>
            </a:p>
          </p:txBody>
        </p:sp>
        <p:sp>
          <p:nvSpPr>
            <p:cNvPr id="54296" name="Freeform 10"/>
            <p:cNvSpPr>
              <a:spLocks/>
            </p:cNvSpPr>
            <p:nvPr/>
          </p:nvSpPr>
          <p:spPr bwMode="auto">
            <a:xfrm>
              <a:off x="4643" y="1789"/>
              <a:ext cx="161" cy="359"/>
            </a:xfrm>
            <a:custGeom>
              <a:avLst/>
              <a:gdLst>
                <a:gd name="T0" fmla="*/ 142 w 161"/>
                <a:gd name="T1" fmla="*/ 18 h 717"/>
                <a:gd name="T2" fmla="*/ 161 w 161"/>
                <a:gd name="T3" fmla="*/ 162 h 717"/>
                <a:gd name="T4" fmla="*/ 153 w 161"/>
                <a:gd name="T5" fmla="*/ 170 h 717"/>
                <a:gd name="T6" fmla="*/ 134 w 161"/>
                <a:gd name="T7" fmla="*/ 175 h 717"/>
                <a:gd name="T8" fmla="*/ 110 w 161"/>
                <a:gd name="T9" fmla="*/ 179 h 717"/>
                <a:gd name="T10" fmla="*/ 83 w 161"/>
                <a:gd name="T11" fmla="*/ 180 h 717"/>
                <a:gd name="T12" fmla="*/ 32 w 161"/>
                <a:gd name="T13" fmla="*/ 174 h 717"/>
                <a:gd name="T14" fmla="*/ 11 w 161"/>
                <a:gd name="T15" fmla="*/ 160 h 717"/>
                <a:gd name="T16" fmla="*/ 15 w 161"/>
                <a:gd name="T17" fmla="*/ 122 h 717"/>
                <a:gd name="T18" fmla="*/ 11 w 161"/>
                <a:gd name="T19" fmla="*/ 89 h 717"/>
                <a:gd name="T20" fmla="*/ 0 w 161"/>
                <a:gd name="T21" fmla="*/ 19 h 717"/>
                <a:gd name="T22" fmla="*/ 6 w 161"/>
                <a:gd name="T23" fmla="*/ 11 h 717"/>
                <a:gd name="T24" fmla="*/ 21 w 161"/>
                <a:gd name="T25" fmla="*/ 5 h 717"/>
                <a:gd name="T26" fmla="*/ 43 w 161"/>
                <a:gd name="T27" fmla="*/ 1 h 717"/>
                <a:gd name="T28" fmla="*/ 70 w 161"/>
                <a:gd name="T29" fmla="*/ 0 h 717"/>
                <a:gd name="T30" fmla="*/ 119 w 161"/>
                <a:gd name="T31" fmla="*/ 5 h 717"/>
                <a:gd name="T32" fmla="*/ 142 w 161"/>
                <a:gd name="T33" fmla="*/ 18 h 717"/>
                <a:gd name="T34" fmla="*/ 142 w 161"/>
                <a:gd name="T35" fmla="*/ 18 h 7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1"/>
                <a:gd name="T55" fmla="*/ 0 h 717"/>
                <a:gd name="T56" fmla="*/ 161 w 161"/>
                <a:gd name="T57" fmla="*/ 717 h 7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1" h="717">
                  <a:moveTo>
                    <a:pt x="142" y="71"/>
                  </a:moveTo>
                  <a:lnTo>
                    <a:pt x="161" y="645"/>
                  </a:lnTo>
                  <a:lnTo>
                    <a:pt x="153" y="677"/>
                  </a:lnTo>
                  <a:lnTo>
                    <a:pt x="134" y="700"/>
                  </a:lnTo>
                  <a:lnTo>
                    <a:pt x="110" y="713"/>
                  </a:lnTo>
                  <a:lnTo>
                    <a:pt x="83" y="717"/>
                  </a:lnTo>
                  <a:lnTo>
                    <a:pt x="32" y="694"/>
                  </a:lnTo>
                  <a:lnTo>
                    <a:pt x="11" y="637"/>
                  </a:lnTo>
                  <a:lnTo>
                    <a:pt x="15" y="487"/>
                  </a:lnTo>
                  <a:lnTo>
                    <a:pt x="11" y="356"/>
                  </a:lnTo>
                  <a:lnTo>
                    <a:pt x="0" y="73"/>
                  </a:lnTo>
                  <a:lnTo>
                    <a:pt x="6" y="42"/>
                  </a:lnTo>
                  <a:lnTo>
                    <a:pt x="21" y="19"/>
                  </a:lnTo>
                  <a:lnTo>
                    <a:pt x="43" y="4"/>
                  </a:lnTo>
                  <a:lnTo>
                    <a:pt x="70" y="0"/>
                  </a:lnTo>
                  <a:lnTo>
                    <a:pt x="119" y="18"/>
                  </a:lnTo>
                  <a:lnTo>
                    <a:pt x="142" y="71"/>
                  </a:lnTo>
                  <a:close/>
                </a:path>
              </a:pathLst>
            </a:custGeom>
            <a:solidFill>
              <a:srgbClr val="C275C2"/>
            </a:solidFill>
            <a:ln w="9525">
              <a:noFill/>
              <a:round/>
              <a:headEnd/>
              <a:tailEnd/>
            </a:ln>
          </p:spPr>
          <p:txBody>
            <a:bodyPr/>
            <a:lstStyle/>
            <a:p>
              <a:endParaRPr lang="zh-CN" altLang="en-US"/>
            </a:p>
          </p:txBody>
        </p:sp>
        <p:sp>
          <p:nvSpPr>
            <p:cNvPr id="54297" name="Freeform 11"/>
            <p:cNvSpPr>
              <a:spLocks/>
            </p:cNvSpPr>
            <p:nvPr/>
          </p:nvSpPr>
          <p:spPr bwMode="auto">
            <a:xfrm>
              <a:off x="4609" y="2256"/>
              <a:ext cx="195" cy="274"/>
            </a:xfrm>
            <a:custGeom>
              <a:avLst/>
              <a:gdLst>
                <a:gd name="T0" fmla="*/ 147 w 195"/>
                <a:gd name="T1" fmla="*/ 16 h 547"/>
                <a:gd name="T2" fmla="*/ 195 w 195"/>
                <a:gd name="T3" fmla="*/ 121 h 547"/>
                <a:gd name="T4" fmla="*/ 180 w 195"/>
                <a:gd name="T5" fmla="*/ 130 h 547"/>
                <a:gd name="T6" fmla="*/ 168 w 195"/>
                <a:gd name="T7" fmla="*/ 133 h 547"/>
                <a:gd name="T8" fmla="*/ 155 w 195"/>
                <a:gd name="T9" fmla="*/ 135 h 547"/>
                <a:gd name="T10" fmla="*/ 92 w 195"/>
                <a:gd name="T11" fmla="*/ 137 h 547"/>
                <a:gd name="T12" fmla="*/ 40 w 195"/>
                <a:gd name="T13" fmla="*/ 129 h 547"/>
                <a:gd name="T14" fmla="*/ 28 w 195"/>
                <a:gd name="T15" fmla="*/ 121 h 547"/>
                <a:gd name="T16" fmla="*/ 28 w 195"/>
                <a:gd name="T17" fmla="*/ 112 h 547"/>
                <a:gd name="T18" fmla="*/ 40 w 195"/>
                <a:gd name="T19" fmla="*/ 88 h 547"/>
                <a:gd name="T20" fmla="*/ 34 w 195"/>
                <a:gd name="T21" fmla="*/ 67 h 547"/>
                <a:gd name="T22" fmla="*/ 17 w 195"/>
                <a:gd name="T23" fmla="*/ 46 h 547"/>
                <a:gd name="T24" fmla="*/ 0 w 195"/>
                <a:gd name="T25" fmla="*/ 22 h 547"/>
                <a:gd name="T26" fmla="*/ 2 w 195"/>
                <a:gd name="T27" fmla="*/ 14 h 547"/>
                <a:gd name="T28" fmla="*/ 15 w 195"/>
                <a:gd name="T29" fmla="*/ 7 h 547"/>
                <a:gd name="T30" fmla="*/ 36 w 195"/>
                <a:gd name="T31" fmla="*/ 3 h 547"/>
                <a:gd name="T32" fmla="*/ 62 w 195"/>
                <a:gd name="T33" fmla="*/ 0 h 547"/>
                <a:gd name="T34" fmla="*/ 115 w 195"/>
                <a:gd name="T35" fmla="*/ 3 h 547"/>
                <a:gd name="T36" fmla="*/ 147 w 195"/>
                <a:gd name="T37" fmla="*/ 16 h 547"/>
                <a:gd name="T38" fmla="*/ 147 w 195"/>
                <a:gd name="T39" fmla="*/ 16 h 54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5"/>
                <a:gd name="T61" fmla="*/ 0 h 547"/>
                <a:gd name="T62" fmla="*/ 195 w 195"/>
                <a:gd name="T63" fmla="*/ 547 h 54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5" h="547">
                  <a:moveTo>
                    <a:pt x="147" y="62"/>
                  </a:moveTo>
                  <a:lnTo>
                    <a:pt x="195" y="483"/>
                  </a:lnTo>
                  <a:lnTo>
                    <a:pt x="180" y="517"/>
                  </a:lnTo>
                  <a:lnTo>
                    <a:pt x="168" y="530"/>
                  </a:lnTo>
                  <a:lnTo>
                    <a:pt x="155" y="540"/>
                  </a:lnTo>
                  <a:lnTo>
                    <a:pt x="92" y="547"/>
                  </a:lnTo>
                  <a:lnTo>
                    <a:pt x="40" y="515"/>
                  </a:lnTo>
                  <a:lnTo>
                    <a:pt x="28" y="484"/>
                  </a:lnTo>
                  <a:lnTo>
                    <a:pt x="28" y="446"/>
                  </a:lnTo>
                  <a:lnTo>
                    <a:pt x="40" y="351"/>
                  </a:lnTo>
                  <a:lnTo>
                    <a:pt x="34" y="266"/>
                  </a:lnTo>
                  <a:lnTo>
                    <a:pt x="17" y="182"/>
                  </a:lnTo>
                  <a:lnTo>
                    <a:pt x="0" y="85"/>
                  </a:lnTo>
                  <a:lnTo>
                    <a:pt x="2" y="53"/>
                  </a:lnTo>
                  <a:lnTo>
                    <a:pt x="15" y="26"/>
                  </a:lnTo>
                  <a:lnTo>
                    <a:pt x="36" y="9"/>
                  </a:lnTo>
                  <a:lnTo>
                    <a:pt x="62" y="0"/>
                  </a:lnTo>
                  <a:lnTo>
                    <a:pt x="115" y="9"/>
                  </a:lnTo>
                  <a:lnTo>
                    <a:pt x="147" y="62"/>
                  </a:lnTo>
                  <a:close/>
                </a:path>
              </a:pathLst>
            </a:custGeom>
            <a:solidFill>
              <a:srgbClr val="C275C2"/>
            </a:solidFill>
            <a:ln w="9525">
              <a:noFill/>
              <a:round/>
              <a:headEnd/>
              <a:tailEnd/>
            </a:ln>
          </p:spPr>
          <p:txBody>
            <a:bodyPr/>
            <a:lstStyle/>
            <a:p>
              <a:endParaRPr lang="zh-CN" altLang="en-US"/>
            </a:p>
          </p:txBody>
        </p:sp>
        <p:sp>
          <p:nvSpPr>
            <p:cNvPr id="54298" name="Freeform 12"/>
            <p:cNvSpPr>
              <a:spLocks/>
            </p:cNvSpPr>
            <p:nvPr/>
          </p:nvSpPr>
          <p:spPr bwMode="auto">
            <a:xfrm>
              <a:off x="3608" y="1014"/>
              <a:ext cx="596" cy="81"/>
            </a:xfrm>
            <a:custGeom>
              <a:avLst/>
              <a:gdLst>
                <a:gd name="T0" fmla="*/ 51 w 596"/>
                <a:gd name="T1" fmla="*/ 11 h 164"/>
                <a:gd name="T2" fmla="*/ 282 w 596"/>
                <a:gd name="T3" fmla="*/ 5 h 164"/>
                <a:gd name="T4" fmla="*/ 391 w 596"/>
                <a:gd name="T5" fmla="*/ 2 h 164"/>
                <a:gd name="T6" fmla="*/ 514 w 596"/>
                <a:gd name="T7" fmla="*/ 0 h 164"/>
                <a:gd name="T8" fmla="*/ 549 w 596"/>
                <a:gd name="T9" fmla="*/ 2 h 164"/>
                <a:gd name="T10" fmla="*/ 575 w 596"/>
                <a:gd name="T11" fmla="*/ 6 h 164"/>
                <a:gd name="T12" fmla="*/ 596 w 596"/>
                <a:gd name="T13" fmla="*/ 20 h 164"/>
                <a:gd name="T14" fmla="*/ 590 w 596"/>
                <a:gd name="T15" fmla="*/ 28 h 164"/>
                <a:gd name="T16" fmla="*/ 575 w 596"/>
                <a:gd name="T17" fmla="*/ 34 h 164"/>
                <a:gd name="T18" fmla="*/ 549 w 596"/>
                <a:gd name="T19" fmla="*/ 38 h 164"/>
                <a:gd name="T20" fmla="*/ 514 w 596"/>
                <a:gd name="T21" fmla="*/ 40 h 164"/>
                <a:gd name="T22" fmla="*/ 51 w 596"/>
                <a:gd name="T23" fmla="*/ 36 h 164"/>
                <a:gd name="T24" fmla="*/ 11 w 596"/>
                <a:gd name="T25" fmla="*/ 32 h 164"/>
                <a:gd name="T26" fmla="*/ 0 w 596"/>
                <a:gd name="T27" fmla="*/ 23 h 164"/>
                <a:gd name="T28" fmla="*/ 11 w 596"/>
                <a:gd name="T29" fmla="*/ 14 h 164"/>
                <a:gd name="T30" fmla="*/ 28 w 596"/>
                <a:gd name="T31" fmla="*/ 12 h 164"/>
                <a:gd name="T32" fmla="*/ 51 w 596"/>
                <a:gd name="T33" fmla="*/ 11 h 164"/>
                <a:gd name="T34" fmla="*/ 51 w 596"/>
                <a:gd name="T35" fmla="*/ 11 h 16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96"/>
                <a:gd name="T55" fmla="*/ 0 h 164"/>
                <a:gd name="T56" fmla="*/ 596 w 596"/>
                <a:gd name="T57" fmla="*/ 164 h 16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96" h="164">
                  <a:moveTo>
                    <a:pt x="51" y="44"/>
                  </a:moveTo>
                  <a:lnTo>
                    <a:pt x="282" y="21"/>
                  </a:lnTo>
                  <a:lnTo>
                    <a:pt x="391" y="8"/>
                  </a:lnTo>
                  <a:lnTo>
                    <a:pt x="514" y="0"/>
                  </a:lnTo>
                  <a:lnTo>
                    <a:pt x="549" y="8"/>
                  </a:lnTo>
                  <a:lnTo>
                    <a:pt x="575" y="27"/>
                  </a:lnTo>
                  <a:lnTo>
                    <a:pt x="596" y="82"/>
                  </a:lnTo>
                  <a:lnTo>
                    <a:pt x="590" y="113"/>
                  </a:lnTo>
                  <a:lnTo>
                    <a:pt x="575" y="137"/>
                  </a:lnTo>
                  <a:lnTo>
                    <a:pt x="549" y="156"/>
                  </a:lnTo>
                  <a:lnTo>
                    <a:pt x="514" y="164"/>
                  </a:lnTo>
                  <a:lnTo>
                    <a:pt x="51" y="147"/>
                  </a:lnTo>
                  <a:lnTo>
                    <a:pt x="11" y="130"/>
                  </a:lnTo>
                  <a:lnTo>
                    <a:pt x="0" y="95"/>
                  </a:lnTo>
                  <a:lnTo>
                    <a:pt x="11" y="59"/>
                  </a:lnTo>
                  <a:lnTo>
                    <a:pt x="28" y="48"/>
                  </a:lnTo>
                  <a:lnTo>
                    <a:pt x="51" y="44"/>
                  </a:lnTo>
                  <a:close/>
                </a:path>
              </a:pathLst>
            </a:custGeom>
            <a:solidFill>
              <a:srgbClr val="C275C2"/>
            </a:solidFill>
            <a:ln w="9525">
              <a:noFill/>
              <a:round/>
              <a:headEnd/>
              <a:tailEnd/>
            </a:ln>
          </p:spPr>
          <p:txBody>
            <a:bodyPr/>
            <a:lstStyle/>
            <a:p>
              <a:endParaRPr lang="zh-CN" altLang="en-US"/>
            </a:p>
          </p:txBody>
        </p:sp>
        <p:sp>
          <p:nvSpPr>
            <p:cNvPr id="54299" name="Freeform 13"/>
            <p:cNvSpPr>
              <a:spLocks/>
            </p:cNvSpPr>
            <p:nvPr/>
          </p:nvSpPr>
          <p:spPr bwMode="auto">
            <a:xfrm>
              <a:off x="1691" y="1033"/>
              <a:ext cx="704" cy="98"/>
            </a:xfrm>
            <a:custGeom>
              <a:avLst/>
              <a:gdLst>
                <a:gd name="T0" fmla="*/ 66 w 704"/>
                <a:gd name="T1" fmla="*/ 10 h 196"/>
                <a:gd name="T2" fmla="*/ 220 w 704"/>
                <a:gd name="T3" fmla="*/ 3 h 196"/>
                <a:gd name="T4" fmla="*/ 356 w 704"/>
                <a:gd name="T5" fmla="*/ 0 h 196"/>
                <a:gd name="T6" fmla="*/ 494 w 704"/>
                <a:gd name="T7" fmla="*/ 1 h 196"/>
                <a:gd name="T8" fmla="*/ 645 w 704"/>
                <a:gd name="T9" fmla="*/ 8 h 196"/>
                <a:gd name="T10" fmla="*/ 677 w 704"/>
                <a:gd name="T11" fmla="*/ 11 h 196"/>
                <a:gd name="T12" fmla="*/ 696 w 704"/>
                <a:gd name="T13" fmla="*/ 17 h 196"/>
                <a:gd name="T14" fmla="*/ 704 w 704"/>
                <a:gd name="T15" fmla="*/ 30 h 196"/>
                <a:gd name="T16" fmla="*/ 693 w 704"/>
                <a:gd name="T17" fmla="*/ 37 h 196"/>
                <a:gd name="T18" fmla="*/ 674 w 704"/>
                <a:gd name="T19" fmla="*/ 42 h 196"/>
                <a:gd name="T20" fmla="*/ 647 w 704"/>
                <a:gd name="T21" fmla="*/ 45 h 196"/>
                <a:gd name="T22" fmla="*/ 613 w 704"/>
                <a:gd name="T23" fmla="*/ 45 h 196"/>
                <a:gd name="T24" fmla="*/ 477 w 704"/>
                <a:gd name="T25" fmla="*/ 39 h 196"/>
                <a:gd name="T26" fmla="*/ 354 w 704"/>
                <a:gd name="T27" fmla="*/ 40 h 196"/>
                <a:gd name="T28" fmla="*/ 95 w 704"/>
                <a:gd name="T29" fmla="*/ 49 h 196"/>
                <a:gd name="T30" fmla="*/ 59 w 704"/>
                <a:gd name="T31" fmla="*/ 49 h 196"/>
                <a:gd name="T32" fmla="*/ 30 w 704"/>
                <a:gd name="T33" fmla="*/ 46 h 196"/>
                <a:gd name="T34" fmla="*/ 2 w 704"/>
                <a:gd name="T35" fmla="*/ 33 h 196"/>
                <a:gd name="T36" fmla="*/ 0 w 704"/>
                <a:gd name="T37" fmla="*/ 29 h 196"/>
                <a:gd name="T38" fmla="*/ 2 w 704"/>
                <a:gd name="T39" fmla="*/ 26 h 196"/>
                <a:gd name="T40" fmla="*/ 11 w 704"/>
                <a:gd name="T41" fmla="*/ 19 h 196"/>
                <a:gd name="T42" fmla="*/ 34 w 704"/>
                <a:gd name="T43" fmla="*/ 13 h 196"/>
                <a:gd name="T44" fmla="*/ 66 w 704"/>
                <a:gd name="T45" fmla="*/ 10 h 196"/>
                <a:gd name="T46" fmla="*/ 66 w 704"/>
                <a:gd name="T47" fmla="*/ 10 h 19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04"/>
                <a:gd name="T73" fmla="*/ 0 h 196"/>
                <a:gd name="T74" fmla="*/ 704 w 704"/>
                <a:gd name="T75" fmla="*/ 196 h 19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04" h="196">
                  <a:moveTo>
                    <a:pt x="66" y="37"/>
                  </a:moveTo>
                  <a:lnTo>
                    <a:pt x="220" y="12"/>
                  </a:lnTo>
                  <a:lnTo>
                    <a:pt x="356" y="0"/>
                  </a:lnTo>
                  <a:lnTo>
                    <a:pt x="494" y="4"/>
                  </a:lnTo>
                  <a:lnTo>
                    <a:pt x="645" y="29"/>
                  </a:lnTo>
                  <a:lnTo>
                    <a:pt x="677" y="42"/>
                  </a:lnTo>
                  <a:lnTo>
                    <a:pt x="696" y="65"/>
                  </a:lnTo>
                  <a:lnTo>
                    <a:pt x="704" y="120"/>
                  </a:lnTo>
                  <a:lnTo>
                    <a:pt x="693" y="147"/>
                  </a:lnTo>
                  <a:lnTo>
                    <a:pt x="674" y="166"/>
                  </a:lnTo>
                  <a:lnTo>
                    <a:pt x="647" y="177"/>
                  </a:lnTo>
                  <a:lnTo>
                    <a:pt x="613" y="177"/>
                  </a:lnTo>
                  <a:lnTo>
                    <a:pt x="477" y="156"/>
                  </a:lnTo>
                  <a:lnTo>
                    <a:pt x="354" y="158"/>
                  </a:lnTo>
                  <a:lnTo>
                    <a:pt x="95" y="196"/>
                  </a:lnTo>
                  <a:lnTo>
                    <a:pt x="59" y="196"/>
                  </a:lnTo>
                  <a:lnTo>
                    <a:pt x="30" y="183"/>
                  </a:lnTo>
                  <a:lnTo>
                    <a:pt x="2" y="132"/>
                  </a:lnTo>
                  <a:lnTo>
                    <a:pt x="0" y="116"/>
                  </a:lnTo>
                  <a:lnTo>
                    <a:pt x="2" y="101"/>
                  </a:lnTo>
                  <a:lnTo>
                    <a:pt x="11" y="73"/>
                  </a:lnTo>
                  <a:lnTo>
                    <a:pt x="34" y="50"/>
                  </a:lnTo>
                  <a:lnTo>
                    <a:pt x="66" y="37"/>
                  </a:lnTo>
                  <a:close/>
                </a:path>
              </a:pathLst>
            </a:custGeom>
            <a:solidFill>
              <a:srgbClr val="C275C2"/>
            </a:solidFill>
            <a:ln w="9525">
              <a:noFill/>
              <a:round/>
              <a:headEnd/>
              <a:tailEnd/>
            </a:ln>
          </p:spPr>
          <p:txBody>
            <a:bodyPr/>
            <a:lstStyle/>
            <a:p>
              <a:endParaRPr lang="zh-CN" altLang="en-US"/>
            </a:p>
          </p:txBody>
        </p:sp>
        <p:sp>
          <p:nvSpPr>
            <p:cNvPr id="54300" name="Freeform 14"/>
            <p:cNvSpPr>
              <a:spLocks/>
            </p:cNvSpPr>
            <p:nvPr/>
          </p:nvSpPr>
          <p:spPr bwMode="auto">
            <a:xfrm>
              <a:off x="2611" y="1036"/>
              <a:ext cx="698" cy="85"/>
            </a:xfrm>
            <a:custGeom>
              <a:avLst/>
              <a:gdLst>
                <a:gd name="T0" fmla="*/ 73 w 698"/>
                <a:gd name="T1" fmla="*/ 0 h 171"/>
                <a:gd name="T2" fmla="*/ 350 w 698"/>
                <a:gd name="T3" fmla="*/ 2 h 171"/>
                <a:gd name="T4" fmla="*/ 624 w 698"/>
                <a:gd name="T5" fmla="*/ 4 h 171"/>
                <a:gd name="T6" fmla="*/ 656 w 698"/>
                <a:gd name="T7" fmla="*/ 6 h 171"/>
                <a:gd name="T8" fmla="*/ 679 w 698"/>
                <a:gd name="T9" fmla="*/ 10 h 171"/>
                <a:gd name="T10" fmla="*/ 698 w 698"/>
                <a:gd name="T11" fmla="*/ 23 h 171"/>
                <a:gd name="T12" fmla="*/ 694 w 698"/>
                <a:gd name="T13" fmla="*/ 30 h 171"/>
                <a:gd name="T14" fmla="*/ 679 w 698"/>
                <a:gd name="T15" fmla="*/ 36 h 171"/>
                <a:gd name="T16" fmla="*/ 656 w 698"/>
                <a:gd name="T17" fmla="*/ 41 h 171"/>
                <a:gd name="T18" fmla="*/ 624 w 698"/>
                <a:gd name="T19" fmla="*/ 42 h 171"/>
                <a:gd name="T20" fmla="*/ 350 w 698"/>
                <a:gd name="T21" fmla="*/ 40 h 171"/>
                <a:gd name="T22" fmla="*/ 73 w 698"/>
                <a:gd name="T23" fmla="*/ 37 h 171"/>
                <a:gd name="T24" fmla="*/ 41 w 698"/>
                <a:gd name="T25" fmla="*/ 36 h 171"/>
                <a:gd name="T26" fmla="*/ 19 w 698"/>
                <a:gd name="T27" fmla="*/ 31 h 171"/>
                <a:gd name="T28" fmla="*/ 0 w 698"/>
                <a:gd name="T29" fmla="*/ 18 h 171"/>
                <a:gd name="T30" fmla="*/ 3 w 698"/>
                <a:gd name="T31" fmla="*/ 12 h 171"/>
                <a:gd name="T32" fmla="*/ 19 w 698"/>
                <a:gd name="T33" fmla="*/ 5 h 171"/>
                <a:gd name="T34" fmla="*/ 41 w 698"/>
                <a:gd name="T35" fmla="*/ 1 h 171"/>
                <a:gd name="T36" fmla="*/ 73 w 698"/>
                <a:gd name="T37" fmla="*/ 0 h 171"/>
                <a:gd name="T38" fmla="*/ 73 w 698"/>
                <a:gd name="T39" fmla="*/ 0 h 17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98"/>
                <a:gd name="T61" fmla="*/ 0 h 171"/>
                <a:gd name="T62" fmla="*/ 698 w 698"/>
                <a:gd name="T63" fmla="*/ 171 h 17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98" h="171">
                  <a:moveTo>
                    <a:pt x="73" y="0"/>
                  </a:moveTo>
                  <a:lnTo>
                    <a:pt x="350" y="10"/>
                  </a:lnTo>
                  <a:lnTo>
                    <a:pt x="624" y="19"/>
                  </a:lnTo>
                  <a:lnTo>
                    <a:pt x="656" y="25"/>
                  </a:lnTo>
                  <a:lnTo>
                    <a:pt x="679" y="42"/>
                  </a:lnTo>
                  <a:lnTo>
                    <a:pt x="698" y="95"/>
                  </a:lnTo>
                  <a:lnTo>
                    <a:pt x="694" y="122"/>
                  </a:lnTo>
                  <a:lnTo>
                    <a:pt x="679" y="146"/>
                  </a:lnTo>
                  <a:lnTo>
                    <a:pt x="656" y="164"/>
                  </a:lnTo>
                  <a:lnTo>
                    <a:pt x="624" y="171"/>
                  </a:lnTo>
                  <a:lnTo>
                    <a:pt x="350" y="160"/>
                  </a:lnTo>
                  <a:lnTo>
                    <a:pt x="73" y="150"/>
                  </a:lnTo>
                  <a:lnTo>
                    <a:pt x="41" y="145"/>
                  </a:lnTo>
                  <a:lnTo>
                    <a:pt x="19" y="127"/>
                  </a:lnTo>
                  <a:lnTo>
                    <a:pt x="0" y="74"/>
                  </a:lnTo>
                  <a:lnTo>
                    <a:pt x="3" y="48"/>
                  </a:lnTo>
                  <a:lnTo>
                    <a:pt x="19" y="23"/>
                  </a:lnTo>
                  <a:lnTo>
                    <a:pt x="41" y="6"/>
                  </a:lnTo>
                  <a:lnTo>
                    <a:pt x="73" y="0"/>
                  </a:lnTo>
                  <a:close/>
                </a:path>
              </a:pathLst>
            </a:custGeom>
            <a:solidFill>
              <a:srgbClr val="C275C2"/>
            </a:solidFill>
            <a:ln w="9525">
              <a:noFill/>
              <a:round/>
              <a:headEnd/>
              <a:tailEnd/>
            </a:ln>
          </p:spPr>
          <p:txBody>
            <a:bodyPr/>
            <a:lstStyle/>
            <a:p>
              <a:endParaRPr lang="zh-CN" altLang="en-US"/>
            </a:p>
          </p:txBody>
        </p:sp>
        <p:sp>
          <p:nvSpPr>
            <p:cNvPr id="54301" name="Freeform 15"/>
            <p:cNvSpPr>
              <a:spLocks/>
            </p:cNvSpPr>
            <p:nvPr/>
          </p:nvSpPr>
          <p:spPr bwMode="auto">
            <a:xfrm>
              <a:off x="892" y="1312"/>
              <a:ext cx="192" cy="419"/>
            </a:xfrm>
            <a:custGeom>
              <a:avLst/>
              <a:gdLst>
                <a:gd name="T0" fmla="*/ 192 w 192"/>
                <a:gd name="T1" fmla="*/ 21 h 839"/>
                <a:gd name="T2" fmla="*/ 173 w 192"/>
                <a:gd name="T3" fmla="*/ 67 h 839"/>
                <a:gd name="T4" fmla="*/ 159 w 192"/>
                <a:gd name="T5" fmla="*/ 88 h 839"/>
                <a:gd name="T6" fmla="*/ 146 w 192"/>
                <a:gd name="T7" fmla="*/ 108 h 839"/>
                <a:gd name="T8" fmla="*/ 112 w 192"/>
                <a:gd name="T9" fmla="*/ 195 h 839"/>
                <a:gd name="T10" fmla="*/ 106 w 192"/>
                <a:gd name="T11" fmla="*/ 201 h 839"/>
                <a:gd name="T12" fmla="*/ 93 w 192"/>
                <a:gd name="T13" fmla="*/ 205 h 839"/>
                <a:gd name="T14" fmla="*/ 55 w 192"/>
                <a:gd name="T15" fmla="*/ 209 h 839"/>
                <a:gd name="T16" fmla="*/ 18 w 192"/>
                <a:gd name="T17" fmla="*/ 205 h 839"/>
                <a:gd name="T18" fmla="*/ 0 w 192"/>
                <a:gd name="T19" fmla="*/ 195 h 839"/>
                <a:gd name="T20" fmla="*/ 10 w 192"/>
                <a:gd name="T21" fmla="*/ 107 h 839"/>
                <a:gd name="T22" fmla="*/ 29 w 192"/>
                <a:gd name="T23" fmla="*/ 19 h 839"/>
                <a:gd name="T24" fmla="*/ 38 w 192"/>
                <a:gd name="T25" fmla="*/ 10 h 839"/>
                <a:gd name="T26" fmla="*/ 59 w 192"/>
                <a:gd name="T27" fmla="*/ 4 h 839"/>
                <a:gd name="T28" fmla="*/ 86 w 192"/>
                <a:gd name="T29" fmla="*/ 1 h 839"/>
                <a:gd name="T30" fmla="*/ 114 w 192"/>
                <a:gd name="T31" fmla="*/ 0 h 839"/>
                <a:gd name="T32" fmla="*/ 169 w 192"/>
                <a:gd name="T33" fmla="*/ 5 h 839"/>
                <a:gd name="T34" fmla="*/ 192 w 192"/>
                <a:gd name="T35" fmla="*/ 21 h 839"/>
                <a:gd name="T36" fmla="*/ 192 w 192"/>
                <a:gd name="T37" fmla="*/ 21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2"/>
                <a:gd name="T58" fmla="*/ 0 h 839"/>
                <a:gd name="T59" fmla="*/ 192 w 192"/>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2" h="839">
                  <a:moveTo>
                    <a:pt x="192" y="86"/>
                  </a:moveTo>
                  <a:lnTo>
                    <a:pt x="173" y="270"/>
                  </a:lnTo>
                  <a:lnTo>
                    <a:pt x="159" y="354"/>
                  </a:lnTo>
                  <a:lnTo>
                    <a:pt x="146" y="434"/>
                  </a:lnTo>
                  <a:lnTo>
                    <a:pt x="112" y="781"/>
                  </a:lnTo>
                  <a:lnTo>
                    <a:pt x="106" y="806"/>
                  </a:lnTo>
                  <a:lnTo>
                    <a:pt x="93" y="823"/>
                  </a:lnTo>
                  <a:lnTo>
                    <a:pt x="55" y="839"/>
                  </a:lnTo>
                  <a:lnTo>
                    <a:pt x="18" y="823"/>
                  </a:lnTo>
                  <a:lnTo>
                    <a:pt x="0" y="781"/>
                  </a:lnTo>
                  <a:lnTo>
                    <a:pt x="10" y="430"/>
                  </a:lnTo>
                  <a:lnTo>
                    <a:pt x="29" y="76"/>
                  </a:lnTo>
                  <a:lnTo>
                    <a:pt x="38" y="42"/>
                  </a:lnTo>
                  <a:lnTo>
                    <a:pt x="59" y="17"/>
                  </a:lnTo>
                  <a:lnTo>
                    <a:pt x="86" y="4"/>
                  </a:lnTo>
                  <a:lnTo>
                    <a:pt x="114" y="0"/>
                  </a:lnTo>
                  <a:lnTo>
                    <a:pt x="169" y="23"/>
                  </a:lnTo>
                  <a:lnTo>
                    <a:pt x="192" y="86"/>
                  </a:lnTo>
                  <a:close/>
                </a:path>
              </a:pathLst>
            </a:custGeom>
            <a:solidFill>
              <a:srgbClr val="C275C2"/>
            </a:solidFill>
            <a:ln w="9525">
              <a:noFill/>
              <a:round/>
              <a:headEnd/>
              <a:tailEnd/>
            </a:ln>
          </p:spPr>
          <p:txBody>
            <a:bodyPr/>
            <a:lstStyle/>
            <a:p>
              <a:endParaRPr lang="zh-CN" altLang="en-US"/>
            </a:p>
          </p:txBody>
        </p:sp>
        <p:sp>
          <p:nvSpPr>
            <p:cNvPr id="54302" name="Freeform 16"/>
            <p:cNvSpPr>
              <a:spLocks/>
            </p:cNvSpPr>
            <p:nvPr/>
          </p:nvSpPr>
          <p:spPr bwMode="auto">
            <a:xfrm>
              <a:off x="667" y="2589"/>
              <a:ext cx="663" cy="323"/>
            </a:xfrm>
            <a:custGeom>
              <a:avLst/>
              <a:gdLst>
                <a:gd name="T0" fmla="*/ 17 w 663"/>
                <a:gd name="T1" fmla="*/ 69 h 646"/>
                <a:gd name="T2" fmla="*/ 23 w 663"/>
                <a:gd name="T3" fmla="*/ 65 h 646"/>
                <a:gd name="T4" fmla="*/ 44 w 663"/>
                <a:gd name="T5" fmla="*/ 61 h 646"/>
                <a:gd name="T6" fmla="*/ 106 w 663"/>
                <a:gd name="T7" fmla="*/ 56 h 646"/>
                <a:gd name="T8" fmla="*/ 231 w 663"/>
                <a:gd name="T9" fmla="*/ 51 h 646"/>
                <a:gd name="T10" fmla="*/ 246 w 663"/>
                <a:gd name="T11" fmla="*/ 33 h 646"/>
                <a:gd name="T12" fmla="*/ 260 w 663"/>
                <a:gd name="T13" fmla="*/ 17 h 646"/>
                <a:gd name="T14" fmla="*/ 273 w 663"/>
                <a:gd name="T15" fmla="*/ 10 h 646"/>
                <a:gd name="T16" fmla="*/ 288 w 663"/>
                <a:gd name="T17" fmla="*/ 6 h 646"/>
                <a:gd name="T18" fmla="*/ 313 w 663"/>
                <a:gd name="T19" fmla="*/ 0 h 646"/>
                <a:gd name="T20" fmla="*/ 333 w 663"/>
                <a:gd name="T21" fmla="*/ 0 h 646"/>
                <a:gd name="T22" fmla="*/ 352 w 663"/>
                <a:gd name="T23" fmla="*/ 5 h 646"/>
                <a:gd name="T24" fmla="*/ 388 w 663"/>
                <a:gd name="T25" fmla="*/ 23 h 646"/>
                <a:gd name="T26" fmla="*/ 411 w 663"/>
                <a:gd name="T27" fmla="*/ 35 h 646"/>
                <a:gd name="T28" fmla="*/ 436 w 663"/>
                <a:gd name="T29" fmla="*/ 46 h 646"/>
                <a:gd name="T30" fmla="*/ 511 w 663"/>
                <a:gd name="T31" fmla="*/ 43 h 646"/>
                <a:gd name="T32" fmla="*/ 576 w 663"/>
                <a:gd name="T33" fmla="*/ 39 h 646"/>
                <a:gd name="T34" fmla="*/ 655 w 663"/>
                <a:gd name="T35" fmla="*/ 39 h 646"/>
                <a:gd name="T36" fmla="*/ 663 w 663"/>
                <a:gd name="T37" fmla="*/ 43 h 646"/>
                <a:gd name="T38" fmla="*/ 646 w 663"/>
                <a:gd name="T39" fmla="*/ 51 h 646"/>
                <a:gd name="T40" fmla="*/ 627 w 663"/>
                <a:gd name="T41" fmla="*/ 57 h 646"/>
                <a:gd name="T42" fmla="*/ 600 w 663"/>
                <a:gd name="T43" fmla="*/ 64 h 646"/>
                <a:gd name="T44" fmla="*/ 583 w 663"/>
                <a:gd name="T45" fmla="*/ 68 h 646"/>
                <a:gd name="T46" fmla="*/ 566 w 663"/>
                <a:gd name="T47" fmla="*/ 73 h 646"/>
                <a:gd name="T48" fmla="*/ 545 w 663"/>
                <a:gd name="T49" fmla="*/ 77 h 646"/>
                <a:gd name="T50" fmla="*/ 523 w 663"/>
                <a:gd name="T51" fmla="*/ 82 h 646"/>
                <a:gd name="T52" fmla="*/ 551 w 663"/>
                <a:gd name="T53" fmla="*/ 97 h 646"/>
                <a:gd name="T54" fmla="*/ 576 w 663"/>
                <a:gd name="T55" fmla="*/ 113 h 646"/>
                <a:gd name="T56" fmla="*/ 600 w 663"/>
                <a:gd name="T57" fmla="*/ 146 h 646"/>
                <a:gd name="T58" fmla="*/ 593 w 663"/>
                <a:gd name="T59" fmla="*/ 158 h 646"/>
                <a:gd name="T60" fmla="*/ 581 w 663"/>
                <a:gd name="T61" fmla="*/ 161 h 646"/>
                <a:gd name="T62" fmla="*/ 568 w 663"/>
                <a:gd name="T63" fmla="*/ 162 h 646"/>
                <a:gd name="T64" fmla="*/ 483 w 663"/>
                <a:gd name="T65" fmla="*/ 152 h 646"/>
                <a:gd name="T66" fmla="*/ 458 w 663"/>
                <a:gd name="T67" fmla="*/ 148 h 646"/>
                <a:gd name="T68" fmla="*/ 434 w 663"/>
                <a:gd name="T69" fmla="*/ 143 h 646"/>
                <a:gd name="T70" fmla="*/ 409 w 663"/>
                <a:gd name="T71" fmla="*/ 138 h 646"/>
                <a:gd name="T72" fmla="*/ 386 w 663"/>
                <a:gd name="T73" fmla="*/ 133 h 646"/>
                <a:gd name="T74" fmla="*/ 366 w 663"/>
                <a:gd name="T75" fmla="*/ 129 h 646"/>
                <a:gd name="T76" fmla="*/ 347 w 663"/>
                <a:gd name="T77" fmla="*/ 125 h 646"/>
                <a:gd name="T78" fmla="*/ 318 w 663"/>
                <a:gd name="T79" fmla="*/ 120 h 646"/>
                <a:gd name="T80" fmla="*/ 288 w 663"/>
                <a:gd name="T81" fmla="*/ 126 h 646"/>
                <a:gd name="T82" fmla="*/ 261 w 663"/>
                <a:gd name="T83" fmla="*/ 131 h 646"/>
                <a:gd name="T84" fmla="*/ 235 w 663"/>
                <a:gd name="T85" fmla="*/ 136 h 646"/>
                <a:gd name="T86" fmla="*/ 210 w 663"/>
                <a:gd name="T87" fmla="*/ 141 h 646"/>
                <a:gd name="T88" fmla="*/ 190 w 663"/>
                <a:gd name="T89" fmla="*/ 145 h 646"/>
                <a:gd name="T90" fmla="*/ 169 w 663"/>
                <a:gd name="T91" fmla="*/ 148 h 646"/>
                <a:gd name="T92" fmla="*/ 140 w 663"/>
                <a:gd name="T93" fmla="*/ 152 h 646"/>
                <a:gd name="T94" fmla="*/ 123 w 663"/>
                <a:gd name="T95" fmla="*/ 150 h 646"/>
                <a:gd name="T96" fmla="*/ 120 w 663"/>
                <a:gd name="T97" fmla="*/ 142 h 646"/>
                <a:gd name="T98" fmla="*/ 133 w 663"/>
                <a:gd name="T99" fmla="*/ 126 h 646"/>
                <a:gd name="T100" fmla="*/ 146 w 663"/>
                <a:gd name="T101" fmla="*/ 114 h 646"/>
                <a:gd name="T102" fmla="*/ 163 w 663"/>
                <a:gd name="T103" fmla="*/ 101 h 646"/>
                <a:gd name="T104" fmla="*/ 121 w 663"/>
                <a:gd name="T105" fmla="*/ 96 h 646"/>
                <a:gd name="T106" fmla="*/ 53 w 663"/>
                <a:gd name="T107" fmla="*/ 88 h 646"/>
                <a:gd name="T108" fmla="*/ 4 w 663"/>
                <a:gd name="T109" fmla="*/ 78 h 646"/>
                <a:gd name="T110" fmla="*/ 0 w 663"/>
                <a:gd name="T111" fmla="*/ 74 h 646"/>
                <a:gd name="T112" fmla="*/ 17 w 663"/>
                <a:gd name="T113" fmla="*/ 69 h 646"/>
                <a:gd name="T114" fmla="*/ 17 w 663"/>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3"/>
                <a:gd name="T175" fmla="*/ 0 h 646"/>
                <a:gd name="T176" fmla="*/ 663 w 663"/>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3" h="646">
                  <a:moveTo>
                    <a:pt x="17" y="274"/>
                  </a:moveTo>
                  <a:lnTo>
                    <a:pt x="23" y="257"/>
                  </a:lnTo>
                  <a:lnTo>
                    <a:pt x="44" y="243"/>
                  </a:lnTo>
                  <a:lnTo>
                    <a:pt x="106" y="222"/>
                  </a:lnTo>
                  <a:lnTo>
                    <a:pt x="231" y="203"/>
                  </a:lnTo>
                  <a:lnTo>
                    <a:pt x="246" y="129"/>
                  </a:lnTo>
                  <a:lnTo>
                    <a:pt x="260" y="67"/>
                  </a:lnTo>
                  <a:lnTo>
                    <a:pt x="273" y="40"/>
                  </a:lnTo>
                  <a:lnTo>
                    <a:pt x="288" y="21"/>
                  </a:lnTo>
                  <a:lnTo>
                    <a:pt x="313" y="0"/>
                  </a:lnTo>
                  <a:lnTo>
                    <a:pt x="333" y="0"/>
                  </a:lnTo>
                  <a:lnTo>
                    <a:pt x="352" y="19"/>
                  </a:lnTo>
                  <a:lnTo>
                    <a:pt x="388" y="91"/>
                  </a:lnTo>
                  <a:lnTo>
                    <a:pt x="411" y="137"/>
                  </a:lnTo>
                  <a:lnTo>
                    <a:pt x="436" y="183"/>
                  </a:lnTo>
                  <a:lnTo>
                    <a:pt x="511" y="169"/>
                  </a:lnTo>
                  <a:lnTo>
                    <a:pt x="576" y="156"/>
                  </a:lnTo>
                  <a:lnTo>
                    <a:pt x="655" y="156"/>
                  </a:lnTo>
                  <a:lnTo>
                    <a:pt x="663" y="171"/>
                  </a:lnTo>
                  <a:lnTo>
                    <a:pt x="646" y="203"/>
                  </a:lnTo>
                  <a:lnTo>
                    <a:pt x="627" y="226"/>
                  </a:lnTo>
                  <a:lnTo>
                    <a:pt x="600" y="255"/>
                  </a:lnTo>
                  <a:lnTo>
                    <a:pt x="583" y="272"/>
                  </a:lnTo>
                  <a:lnTo>
                    <a:pt x="566" y="289"/>
                  </a:lnTo>
                  <a:lnTo>
                    <a:pt x="545" y="308"/>
                  </a:lnTo>
                  <a:lnTo>
                    <a:pt x="523" y="327"/>
                  </a:lnTo>
                  <a:lnTo>
                    <a:pt x="551" y="388"/>
                  </a:lnTo>
                  <a:lnTo>
                    <a:pt x="576" y="452"/>
                  </a:lnTo>
                  <a:lnTo>
                    <a:pt x="600" y="584"/>
                  </a:lnTo>
                  <a:lnTo>
                    <a:pt x="593" y="631"/>
                  </a:lnTo>
                  <a:lnTo>
                    <a:pt x="581" y="643"/>
                  </a:lnTo>
                  <a:lnTo>
                    <a:pt x="568" y="646"/>
                  </a:lnTo>
                  <a:lnTo>
                    <a:pt x="483" y="608"/>
                  </a:lnTo>
                  <a:lnTo>
                    <a:pt x="458" y="591"/>
                  </a:lnTo>
                  <a:lnTo>
                    <a:pt x="434" y="572"/>
                  </a:lnTo>
                  <a:lnTo>
                    <a:pt x="409" y="551"/>
                  </a:lnTo>
                  <a:lnTo>
                    <a:pt x="386" y="532"/>
                  </a:lnTo>
                  <a:lnTo>
                    <a:pt x="366" y="515"/>
                  </a:lnTo>
                  <a:lnTo>
                    <a:pt x="347" y="500"/>
                  </a:lnTo>
                  <a:lnTo>
                    <a:pt x="318" y="479"/>
                  </a:lnTo>
                  <a:lnTo>
                    <a:pt x="288" y="502"/>
                  </a:lnTo>
                  <a:lnTo>
                    <a:pt x="261" y="523"/>
                  </a:lnTo>
                  <a:lnTo>
                    <a:pt x="235" y="544"/>
                  </a:lnTo>
                  <a:lnTo>
                    <a:pt x="210" y="563"/>
                  </a:lnTo>
                  <a:lnTo>
                    <a:pt x="190" y="578"/>
                  </a:lnTo>
                  <a:lnTo>
                    <a:pt x="169" y="591"/>
                  </a:lnTo>
                  <a:lnTo>
                    <a:pt x="140" y="605"/>
                  </a:lnTo>
                  <a:lnTo>
                    <a:pt x="123" y="599"/>
                  </a:lnTo>
                  <a:lnTo>
                    <a:pt x="120" y="565"/>
                  </a:lnTo>
                  <a:lnTo>
                    <a:pt x="133" y="502"/>
                  </a:lnTo>
                  <a:lnTo>
                    <a:pt x="146" y="456"/>
                  </a:lnTo>
                  <a:lnTo>
                    <a:pt x="163" y="401"/>
                  </a:lnTo>
                  <a:lnTo>
                    <a:pt x="121" y="384"/>
                  </a:lnTo>
                  <a:lnTo>
                    <a:pt x="53" y="352"/>
                  </a:lnTo>
                  <a:lnTo>
                    <a:pt x="4" y="312"/>
                  </a:lnTo>
                  <a:lnTo>
                    <a:pt x="0" y="293"/>
                  </a:lnTo>
                  <a:lnTo>
                    <a:pt x="17" y="274"/>
                  </a:lnTo>
                  <a:close/>
                </a:path>
              </a:pathLst>
            </a:custGeom>
            <a:solidFill>
              <a:srgbClr val="C275C2"/>
            </a:solidFill>
            <a:ln w="9525">
              <a:noFill/>
              <a:round/>
              <a:headEnd/>
              <a:tailEnd/>
            </a:ln>
          </p:spPr>
          <p:txBody>
            <a:bodyPr/>
            <a:lstStyle/>
            <a:p>
              <a:endParaRPr lang="zh-CN" altLang="en-US"/>
            </a:p>
          </p:txBody>
        </p:sp>
        <p:sp>
          <p:nvSpPr>
            <p:cNvPr id="54303" name="Freeform 17"/>
            <p:cNvSpPr>
              <a:spLocks/>
            </p:cNvSpPr>
            <p:nvPr/>
          </p:nvSpPr>
          <p:spPr bwMode="auto">
            <a:xfrm>
              <a:off x="4298" y="939"/>
              <a:ext cx="663" cy="323"/>
            </a:xfrm>
            <a:custGeom>
              <a:avLst/>
              <a:gdLst>
                <a:gd name="T0" fmla="*/ 16 w 663"/>
                <a:gd name="T1" fmla="*/ 68 h 647"/>
                <a:gd name="T2" fmla="*/ 23 w 663"/>
                <a:gd name="T3" fmla="*/ 64 h 647"/>
                <a:gd name="T4" fmla="*/ 42 w 663"/>
                <a:gd name="T5" fmla="*/ 61 h 647"/>
                <a:gd name="T6" fmla="*/ 106 w 663"/>
                <a:gd name="T7" fmla="*/ 56 h 647"/>
                <a:gd name="T8" fmla="*/ 229 w 663"/>
                <a:gd name="T9" fmla="*/ 51 h 647"/>
                <a:gd name="T10" fmla="*/ 245 w 663"/>
                <a:gd name="T11" fmla="*/ 32 h 647"/>
                <a:gd name="T12" fmla="*/ 258 w 663"/>
                <a:gd name="T13" fmla="*/ 16 h 647"/>
                <a:gd name="T14" fmla="*/ 273 w 663"/>
                <a:gd name="T15" fmla="*/ 10 h 647"/>
                <a:gd name="T16" fmla="*/ 286 w 663"/>
                <a:gd name="T17" fmla="*/ 5 h 647"/>
                <a:gd name="T18" fmla="*/ 311 w 663"/>
                <a:gd name="T19" fmla="*/ 0 h 647"/>
                <a:gd name="T20" fmla="*/ 332 w 663"/>
                <a:gd name="T21" fmla="*/ 0 h 647"/>
                <a:gd name="T22" fmla="*/ 351 w 663"/>
                <a:gd name="T23" fmla="*/ 4 h 647"/>
                <a:gd name="T24" fmla="*/ 388 w 663"/>
                <a:gd name="T25" fmla="*/ 22 h 647"/>
                <a:gd name="T26" fmla="*/ 409 w 663"/>
                <a:gd name="T27" fmla="*/ 34 h 647"/>
                <a:gd name="T28" fmla="*/ 434 w 663"/>
                <a:gd name="T29" fmla="*/ 46 h 647"/>
                <a:gd name="T30" fmla="*/ 509 w 663"/>
                <a:gd name="T31" fmla="*/ 42 h 647"/>
                <a:gd name="T32" fmla="*/ 574 w 663"/>
                <a:gd name="T33" fmla="*/ 39 h 647"/>
                <a:gd name="T34" fmla="*/ 653 w 663"/>
                <a:gd name="T35" fmla="*/ 39 h 647"/>
                <a:gd name="T36" fmla="*/ 663 w 663"/>
                <a:gd name="T37" fmla="*/ 43 h 647"/>
                <a:gd name="T38" fmla="*/ 646 w 663"/>
                <a:gd name="T39" fmla="*/ 51 h 647"/>
                <a:gd name="T40" fmla="*/ 627 w 663"/>
                <a:gd name="T41" fmla="*/ 57 h 647"/>
                <a:gd name="T42" fmla="*/ 600 w 663"/>
                <a:gd name="T43" fmla="*/ 63 h 647"/>
                <a:gd name="T44" fmla="*/ 583 w 663"/>
                <a:gd name="T45" fmla="*/ 68 h 647"/>
                <a:gd name="T46" fmla="*/ 564 w 663"/>
                <a:gd name="T47" fmla="*/ 72 h 647"/>
                <a:gd name="T48" fmla="*/ 544 w 663"/>
                <a:gd name="T49" fmla="*/ 77 h 647"/>
                <a:gd name="T50" fmla="*/ 521 w 663"/>
                <a:gd name="T51" fmla="*/ 82 h 647"/>
                <a:gd name="T52" fmla="*/ 551 w 663"/>
                <a:gd name="T53" fmla="*/ 97 h 647"/>
                <a:gd name="T54" fmla="*/ 574 w 663"/>
                <a:gd name="T55" fmla="*/ 113 h 647"/>
                <a:gd name="T56" fmla="*/ 598 w 663"/>
                <a:gd name="T57" fmla="*/ 146 h 647"/>
                <a:gd name="T58" fmla="*/ 591 w 663"/>
                <a:gd name="T59" fmla="*/ 157 h 647"/>
                <a:gd name="T60" fmla="*/ 581 w 663"/>
                <a:gd name="T61" fmla="*/ 160 h 647"/>
                <a:gd name="T62" fmla="*/ 566 w 663"/>
                <a:gd name="T63" fmla="*/ 161 h 647"/>
                <a:gd name="T64" fmla="*/ 481 w 663"/>
                <a:gd name="T65" fmla="*/ 152 h 647"/>
                <a:gd name="T66" fmla="*/ 456 w 663"/>
                <a:gd name="T67" fmla="*/ 147 h 647"/>
                <a:gd name="T68" fmla="*/ 432 w 663"/>
                <a:gd name="T69" fmla="*/ 143 h 647"/>
                <a:gd name="T70" fmla="*/ 407 w 663"/>
                <a:gd name="T71" fmla="*/ 138 h 647"/>
                <a:gd name="T72" fmla="*/ 385 w 663"/>
                <a:gd name="T73" fmla="*/ 133 h 647"/>
                <a:gd name="T74" fmla="*/ 364 w 663"/>
                <a:gd name="T75" fmla="*/ 128 h 647"/>
                <a:gd name="T76" fmla="*/ 345 w 663"/>
                <a:gd name="T77" fmla="*/ 125 h 647"/>
                <a:gd name="T78" fmla="*/ 318 w 663"/>
                <a:gd name="T79" fmla="*/ 120 h 647"/>
                <a:gd name="T80" fmla="*/ 288 w 663"/>
                <a:gd name="T81" fmla="*/ 125 h 647"/>
                <a:gd name="T82" fmla="*/ 260 w 663"/>
                <a:gd name="T83" fmla="*/ 130 h 647"/>
                <a:gd name="T84" fmla="*/ 233 w 663"/>
                <a:gd name="T85" fmla="*/ 136 h 647"/>
                <a:gd name="T86" fmla="*/ 209 w 663"/>
                <a:gd name="T87" fmla="*/ 140 h 647"/>
                <a:gd name="T88" fmla="*/ 188 w 663"/>
                <a:gd name="T89" fmla="*/ 144 h 647"/>
                <a:gd name="T90" fmla="*/ 169 w 663"/>
                <a:gd name="T91" fmla="*/ 147 h 647"/>
                <a:gd name="T92" fmla="*/ 139 w 663"/>
                <a:gd name="T93" fmla="*/ 151 h 647"/>
                <a:gd name="T94" fmla="*/ 122 w 663"/>
                <a:gd name="T95" fmla="*/ 149 h 647"/>
                <a:gd name="T96" fmla="*/ 118 w 663"/>
                <a:gd name="T97" fmla="*/ 141 h 647"/>
                <a:gd name="T98" fmla="*/ 131 w 663"/>
                <a:gd name="T99" fmla="*/ 125 h 647"/>
                <a:gd name="T100" fmla="*/ 144 w 663"/>
                <a:gd name="T101" fmla="*/ 114 h 647"/>
                <a:gd name="T102" fmla="*/ 161 w 663"/>
                <a:gd name="T103" fmla="*/ 100 h 647"/>
                <a:gd name="T104" fmla="*/ 120 w 663"/>
                <a:gd name="T105" fmla="*/ 96 h 647"/>
                <a:gd name="T106" fmla="*/ 53 w 663"/>
                <a:gd name="T107" fmla="*/ 88 h 647"/>
                <a:gd name="T108" fmla="*/ 4 w 663"/>
                <a:gd name="T109" fmla="*/ 78 h 647"/>
                <a:gd name="T110" fmla="*/ 0 w 663"/>
                <a:gd name="T111" fmla="*/ 73 h 647"/>
                <a:gd name="T112" fmla="*/ 16 w 663"/>
                <a:gd name="T113" fmla="*/ 68 h 647"/>
                <a:gd name="T114" fmla="*/ 16 w 663"/>
                <a:gd name="T115" fmla="*/ 68 h 6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3"/>
                <a:gd name="T175" fmla="*/ 0 h 647"/>
                <a:gd name="T176" fmla="*/ 663 w 663"/>
                <a:gd name="T177" fmla="*/ 647 h 6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3" h="647">
                  <a:moveTo>
                    <a:pt x="16" y="274"/>
                  </a:moveTo>
                  <a:lnTo>
                    <a:pt x="23" y="259"/>
                  </a:lnTo>
                  <a:lnTo>
                    <a:pt x="42" y="244"/>
                  </a:lnTo>
                  <a:lnTo>
                    <a:pt x="106" y="225"/>
                  </a:lnTo>
                  <a:lnTo>
                    <a:pt x="229" y="206"/>
                  </a:lnTo>
                  <a:lnTo>
                    <a:pt x="245" y="131"/>
                  </a:lnTo>
                  <a:lnTo>
                    <a:pt x="258" y="67"/>
                  </a:lnTo>
                  <a:lnTo>
                    <a:pt x="273" y="40"/>
                  </a:lnTo>
                  <a:lnTo>
                    <a:pt x="286" y="21"/>
                  </a:lnTo>
                  <a:lnTo>
                    <a:pt x="311" y="0"/>
                  </a:lnTo>
                  <a:lnTo>
                    <a:pt x="332" y="2"/>
                  </a:lnTo>
                  <a:lnTo>
                    <a:pt x="351" y="19"/>
                  </a:lnTo>
                  <a:lnTo>
                    <a:pt x="388" y="91"/>
                  </a:lnTo>
                  <a:lnTo>
                    <a:pt x="409" y="137"/>
                  </a:lnTo>
                  <a:lnTo>
                    <a:pt x="434" y="185"/>
                  </a:lnTo>
                  <a:lnTo>
                    <a:pt x="509" y="169"/>
                  </a:lnTo>
                  <a:lnTo>
                    <a:pt x="574" y="158"/>
                  </a:lnTo>
                  <a:lnTo>
                    <a:pt x="653" y="156"/>
                  </a:lnTo>
                  <a:lnTo>
                    <a:pt x="663" y="173"/>
                  </a:lnTo>
                  <a:lnTo>
                    <a:pt x="646" y="206"/>
                  </a:lnTo>
                  <a:lnTo>
                    <a:pt x="627" y="228"/>
                  </a:lnTo>
                  <a:lnTo>
                    <a:pt x="600" y="255"/>
                  </a:lnTo>
                  <a:lnTo>
                    <a:pt x="583" y="272"/>
                  </a:lnTo>
                  <a:lnTo>
                    <a:pt x="564" y="289"/>
                  </a:lnTo>
                  <a:lnTo>
                    <a:pt x="544" y="308"/>
                  </a:lnTo>
                  <a:lnTo>
                    <a:pt x="521" y="329"/>
                  </a:lnTo>
                  <a:lnTo>
                    <a:pt x="551" y="390"/>
                  </a:lnTo>
                  <a:lnTo>
                    <a:pt x="574" y="453"/>
                  </a:lnTo>
                  <a:lnTo>
                    <a:pt x="598" y="584"/>
                  </a:lnTo>
                  <a:lnTo>
                    <a:pt x="591" y="631"/>
                  </a:lnTo>
                  <a:lnTo>
                    <a:pt x="581" y="643"/>
                  </a:lnTo>
                  <a:lnTo>
                    <a:pt x="566" y="647"/>
                  </a:lnTo>
                  <a:lnTo>
                    <a:pt x="481" y="608"/>
                  </a:lnTo>
                  <a:lnTo>
                    <a:pt x="456" y="591"/>
                  </a:lnTo>
                  <a:lnTo>
                    <a:pt x="432" y="572"/>
                  </a:lnTo>
                  <a:lnTo>
                    <a:pt x="407" y="553"/>
                  </a:lnTo>
                  <a:lnTo>
                    <a:pt x="385" y="532"/>
                  </a:lnTo>
                  <a:lnTo>
                    <a:pt x="364" y="515"/>
                  </a:lnTo>
                  <a:lnTo>
                    <a:pt x="345" y="500"/>
                  </a:lnTo>
                  <a:lnTo>
                    <a:pt x="318" y="481"/>
                  </a:lnTo>
                  <a:lnTo>
                    <a:pt x="288" y="502"/>
                  </a:lnTo>
                  <a:lnTo>
                    <a:pt x="260" y="523"/>
                  </a:lnTo>
                  <a:lnTo>
                    <a:pt x="233" y="544"/>
                  </a:lnTo>
                  <a:lnTo>
                    <a:pt x="209" y="563"/>
                  </a:lnTo>
                  <a:lnTo>
                    <a:pt x="188" y="578"/>
                  </a:lnTo>
                  <a:lnTo>
                    <a:pt x="169" y="591"/>
                  </a:lnTo>
                  <a:lnTo>
                    <a:pt x="139" y="605"/>
                  </a:lnTo>
                  <a:lnTo>
                    <a:pt x="122" y="599"/>
                  </a:lnTo>
                  <a:lnTo>
                    <a:pt x="118" y="567"/>
                  </a:lnTo>
                  <a:lnTo>
                    <a:pt x="131" y="502"/>
                  </a:lnTo>
                  <a:lnTo>
                    <a:pt x="144" y="458"/>
                  </a:lnTo>
                  <a:lnTo>
                    <a:pt x="161" y="403"/>
                  </a:lnTo>
                  <a:lnTo>
                    <a:pt x="120" y="384"/>
                  </a:lnTo>
                  <a:lnTo>
                    <a:pt x="53" y="352"/>
                  </a:lnTo>
                  <a:lnTo>
                    <a:pt x="4" y="314"/>
                  </a:lnTo>
                  <a:lnTo>
                    <a:pt x="0" y="293"/>
                  </a:lnTo>
                  <a:lnTo>
                    <a:pt x="16" y="274"/>
                  </a:lnTo>
                  <a:close/>
                </a:path>
              </a:pathLst>
            </a:custGeom>
            <a:solidFill>
              <a:srgbClr val="C275C2"/>
            </a:solidFill>
            <a:ln w="9525">
              <a:noFill/>
              <a:round/>
              <a:headEnd/>
              <a:tailEnd/>
            </a:ln>
          </p:spPr>
          <p:txBody>
            <a:bodyPr/>
            <a:lstStyle/>
            <a:p>
              <a:endParaRPr lang="zh-CN" altLang="en-US"/>
            </a:p>
          </p:txBody>
        </p:sp>
        <p:sp>
          <p:nvSpPr>
            <p:cNvPr id="54304" name="Freeform 18"/>
            <p:cNvSpPr>
              <a:spLocks/>
            </p:cNvSpPr>
            <p:nvPr/>
          </p:nvSpPr>
          <p:spPr bwMode="auto">
            <a:xfrm>
              <a:off x="4350" y="2617"/>
              <a:ext cx="662" cy="323"/>
            </a:xfrm>
            <a:custGeom>
              <a:avLst/>
              <a:gdLst>
                <a:gd name="T0" fmla="*/ 17 w 662"/>
                <a:gd name="T1" fmla="*/ 69 h 646"/>
                <a:gd name="T2" fmla="*/ 22 w 662"/>
                <a:gd name="T3" fmla="*/ 65 h 646"/>
                <a:gd name="T4" fmla="*/ 41 w 662"/>
                <a:gd name="T5" fmla="*/ 62 h 646"/>
                <a:gd name="T6" fmla="*/ 106 w 662"/>
                <a:gd name="T7" fmla="*/ 56 h 646"/>
                <a:gd name="T8" fmla="*/ 230 w 662"/>
                <a:gd name="T9" fmla="*/ 52 h 646"/>
                <a:gd name="T10" fmla="*/ 244 w 662"/>
                <a:gd name="T11" fmla="*/ 33 h 646"/>
                <a:gd name="T12" fmla="*/ 257 w 662"/>
                <a:gd name="T13" fmla="*/ 18 h 646"/>
                <a:gd name="T14" fmla="*/ 272 w 662"/>
                <a:gd name="T15" fmla="*/ 10 h 646"/>
                <a:gd name="T16" fmla="*/ 287 w 662"/>
                <a:gd name="T17" fmla="*/ 6 h 646"/>
                <a:gd name="T18" fmla="*/ 310 w 662"/>
                <a:gd name="T19" fmla="*/ 0 h 646"/>
                <a:gd name="T20" fmla="*/ 331 w 662"/>
                <a:gd name="T21" fmla="*/ 1 h 646"/>
                <a:gd name="T22" fmla="*/ 350 w 662"/>
                <a:gd name="T23" fmla="*/ 5 h 646"/>
                <a:gd name="T24" fmla="*/ 387 w 662"/>
                <a:gd name="T25" fmla="*/ 24 h 646"/>
                <a:gd name="T26" fmla="*/ 408 w 662"/>
                <a:gd name="T27" fmla="*/ 35 h 646"/>
                <a:gd name="T28" fmla="*/ 433 w 662"/>
                <a:gd name="T29" fmla="*/ 46 h 646"/>
                <a:gd name="T30" fmla="*/ 510 w 662"/>
                <a:gd name="T31" fmla="*/ 43 h 646"/>
                <a:gd name="T32" fmla="*/ 575 w 662"/>
                <a:gd name="T33" fmla="*/ 40 h 646"/>
                <a:gd name="T34" fmla="*/ 654 w 662"/>
                <a:gd name="T35" fmla="*/ 39 h 646"/>
                <a:gd name="T36" fmla="*/ 662 w 662"/>
                <a:gd name="T37" fmla="*/ 44 h 646"/>
                <a:gd name="T38" fmla="*/ 645 w 662"/>
                <a:gd name="T39" fmla="*/ 52 h 646"/>
                <a:gd name="T40" fmla="*/ 626 w 662"/>
                <a:gd name="T41" fmla="*/ 57 h 646"/>
                <a:gd name="T42" fmla="*/ 599 w 662"/>
                <a:gd name="T43" fmla="*/ 65 h 646"/>
                <a:gd name="T44" fmla="*/ 582 w 662"/>
                <a:gd name="T45" fmla="*/ 68 h 646"/>
                <a:gd name="T46" fmla="*/ 563 w 662"/>
                <a:gd name="T47" fmla="*/ 73 h 646"/>
                <a:gd name="T48" fmla="*/ 543 w 662"/>
                <a:gd name="T49" fmla="*/ 77 h 646"/>
                <a:gd name="T50" fmla="*/ 520 w 662"/>
                <a:gd name="T51" fmla="*/ 83 h 646"/>
                <a:gd name="T52" fmla="*/ 550 w 662"/>
                <a:gd name="T53" fmla="*/ 98 h 646"/>
                <a:gd name="T54" fmla="*/ 573 w 662"/>
                <a:gd name="T55" fmla="*/ 113 h 646"/>
                <a:gd name="T56" fmla="*/ 597 w 662"/>
                <a:gd name="T57" fmla="*/ 146 h 646"/>
                <a:gd name="T58" fmla="*/ 592 w 662"/>
                <a:gd name="T59" fmla="*/ 158 h 646"/>
                <a:gd name="T60" fmla="*/ 580 w 662"/>
                <a:gd name="T61" fmla="*/ 161 h 646"/>
                <a:gd name="T62" fmla="*/ 565 w 662"/>
                <a:gd name="T63" fmla="*/ 162 h 646"/>
                <a:gd name="T64" fmla="*/ 482 w 662"/>
                <a:gd name="T65" fmla="*/ 152 h 646"/>
                <a:gd name="T66" fmla="*/ 456 w 662"/>
                <a:gd name="T67" fmla="*/ 148 h 646"/>
                <a:gd name="T68" fmla="*/ 431 w 662"/>
                <a:gd name="T69" fmla="*/ 143 h 646"/>
                <a:gd name="T70" fmla="*/ 408 w 662"/>
                <a:gd name="T71" fmla="*/ 139 h 646"/>
                <a:gd name="T72" fmla="*/ 384 w 662"/>
                <a:gd name="T73" fmla="*/ 134 h 646"/>
                <a:gd name="T74" fmla="*/ 363 w 662"/>
                <a:gd name="T75" fmla="*/ 129 h 646"/>
                <a:gd name="T76" fmla="*/ 344 w 662"/>
                <a:gd name="T77" fmla="*/ 125 h 646"/>
                <a:gd name="T78" fmla="*/ 317 w 662"/>
                <a:gd name="T79" fmla="*/ 121 h 646"/>
                <a:gd name="T80" fmla="*/ 287 w 662"/>
                <a:gd name="T81" fmla="*/ 126 h 646"/>
                <a:gd name="T82" fmla="*/ 259 w 662"/>
                <a:gd name="T83" fmla="*/ 132 h 646"/>
                <a:gd name="T84" fmla="*/ 232 w 662"/>
                <a:gd name="T85" fmla="*/ 136 h 646"/>
                <a:gd name="T86" fmla="*/ 210 w 662"/>
                <a:gd name="T87" fmla="*/ 141 h 646"/>
                <a:gd name="T88" fmla="*/ 187 w 662"/>
                <a:gd name="T89" fmla="*/ 145 h 646"/>
                <a:gd name="T90" fmla="*/ 168 w 662"/>
                <a:gd name="T91" fmla="*/ 148 h 646"/>
                <a:gd name="T92" fmla="*/ 138 w 662"/>
                <a:gd name="T93" fmla="*/ 152 h 646"/>
                <a:gd name="T94" fmla="*/ 121 w 662"/>
                <a:gd name="T95" fmla="*/ 150 h 646"/>
                <a:gd name="T96" fmla="*/ 119 w 662"/>
                <a:gd name="T97" fmla="*/ 142 h 646"/>
                <a:gd name="T98" fmla="*/ 130 w 662"/>
                <a:gd name="T99" fmla="*/ 126 h 646"/>
                <a:gd name="T100" fmla="*/ 143 w 662"/>
                <a:gd name="T101" fmla="*/ 115 h 646"/>
                <a:gd name="T102" fmla="*/ 162 w 662"/>
                <a:gd name="T103" fmla="*/ 101 h 646"/>
                <a:gd name="T104" fmla="*/ 119 w 662"/>
                <a:gd name="T105" fmla="*/ 96 h 646"/>
                <a:gd name="T106" fmla="*/ 53 w 662"/>
                <a:gd name="T107" fmla="*/ 88 h 646"/>
                <a:gd name="T108" fmla="*/ 3 w 662"/>
                <a:gd name="T109" fmla="*/ 79 h 646"/>
                <a:gd name="T110" fmla="*/ 0 w 662"/>
                <a:gd name="T111" fmla="*/ 74 h 646"/>
                <a:gd name="T112" fmla="*/ 17 w 662"/>
                <a:gd name="T113" fmla="*/ 69 h 646"/>
                <a:gd name="T114" fmla="*/ 17 w 662"/>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2"/>
                <a:gd name="T175" fmla="*/ 0 h 646"/>
                <a:gd name="T176" fmla="*/ 662 w 662"/>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2" h="646">
                  <a:moveTo>
                    <a:pt x="17" y="274"/>
                  </a:moveTo>
                  <a:lnTo>
                    <a:pt x="22" y="259"/>
                  </a:lnTo>
                  <a:lnTo>
                    <a:pt x="41" y="245"/>
                  </a:lnTo>
                  <a:lnTo>
                    <a:pt x="106" y="224"/>
                  </a:lnTo>
                  <a:lnTo>
                    <a:pt x="230" y="205"/>
                  </a:lnTo>
                  <a:lnTo>
                    <a:pt x="244" y="131"/>
                  </a:lnTo>
                  <a:lnTo>
                    <a:pt x="257" y="69"/>
                  </a:lnTo>
                  <a:lnTo>
                    <a:pt x="272" y="40"/>
                  </a:lnTo>
                  <a:lnTo>
                    <a:pt x="287" y="21"/>
                  </a:lnTo>
                  <a:lnTo>
                    <a:pt x="310" y="0"/>
                  </a:lnTo>
                  <a:lnTo>
                    <a:pt x="331" y="2"/>
                  </a:lnTo>
                  <a:lnTo>
                    <a:pt x="350" y="19"/>
                  </a:lnTo>
                  <a:lnTo>
                    <a:pt x="387" y="93"/>
                  </a:lnTo>
                  <a:lnTo>
                    <a:pt x="408" y="139"/>
                  </a:lnTo>
                  <a:lnTo>
                    <a:pt x="433" y="184"/>
                  </a:lnTo>
                  <a:lnTo>
                    <a:pt x="510" y="169"/>
                  </a:lnTo>
                  <a:lnTo>
                    <a:pt x="575" y="158"/>
                  </a:lnTo>
                  <a:lnTo>
                    <a:pt x="654" y="156"/>
                  </a:lnTo>
                  <a:lnTo>
                    <a:pt x="662" y="173"/>
                  </a:lnTo>
                  <a:lnTo>
                    <a:pt x="645" y="205"/>
                  </a:lnTo>
                  <a:lnTo>
                    <a:pt x="626" y="228"/>
                  </a:lnTo>
                  <a:lnTo>
                    <a:pt x="599" y="257"/>
                  </a:lnTo>
                  <a:lnTo>
                    <a:pt x="582" y="272"/>
                  </a:lnTo>
                  <a:lnTo>
                    <a:pt x="563" y="289"/>
                  </a:lnTo>
                  <a:lnTo>
                    <a:pt x="543" y="308"/>
                  </a:lnTo>
                  <a:lnTo>
                    <a:pt x="520" y="329"/>
                  </a:lnTo>
                  <a:lnTo>
                    <a:pt x="550" y="390"/>
                  </a:lnTo>
                  <a:lnTo>
                    <a:pt x="573" y="452"/>
                  </a:lnTo>
                  <a:lnTo>
                    <a:pt x="597" y="584"/>
                  </a:lnTo>
                  <a:lnTo>
                    <a:pt x="592" y="631"/>
                  </a:lnTo>
                  <a:lnTo>
                    <a:pt x="580" y="643"/>
                  </a:lnTo>
                  <a:lnTo>
                    <a:pt x="565" y="646"/>
                  </a:lnTo>
                  <a:lnTo>
                    <a:pt x="482" y="608"/>
                  </a:lnTo>
                  <a:lnTo>
                    <a:pt x="456" y="591"/>
                  </a:lnTo>
                  <a:lnTo>
                    <a:pt x="431" y="572"/>
                  </a:lnTo>
                  <a:lnTo>
                    <a:pt x="408" y="553"/>
                  </a:lnTo>
                  <a:lnTo>
                    <a:pt x="384" y="534"/>
                  </a:lnTo>
                  <a:lnTo>
                    <a:pt x="363" y="515"/>
                  </a:lnTo>
                  <a:lnTo>
                    <a:pt x="344" y="500"/>
                  </a:lnTo>
                  <a:lnTo>
                    <a:pt x="317" y="481"/>
                  </a:lnTo>
                  <a:lnTo>
                    <a:pt x="287" y="502"/>
                  </a:lnTo>
                  <a:lnTo>
                    <a:pt x="259" y="525"/>
                  </a:lnTo>
                  <a:lnTo>
                    <a:pt x="232" y="544"/>
                  </a:lnTo>
                  <a:lnTo>
                    <a:pt x="210" y="563"/>
                  </a:lnTo>
                  <a:lnTo>
                    <a:pt x="187" y="578"/>
                  </a:lnTo>
                  <a:lnTo>
                    <a:pt x="168" y="591"/>
                  </a:lnTo>
                  <a:lnTo>
                    <a:pt x="138" y="606"/>
                  </a:lnTo>
                  <a:lnTo>
                    <a:pt x="121" y="599"/>
                  </a:lnTo>
                  <a:lnTo>
                    <a:pt x="119" y="567"/>
                  </a:lnTo>
                  <a:lnTo>
                    <a:pt x="130" y="504"/>
                  </a:lnTo>
                  <a:lnTo>
                    <a:pt x="143" y="458"/>
                  </a:lnTo>
                  <a:lnTo>
                    <a:pt x="162" y="403"/>
                  </a:lnTo>
                  <a:lnTo>
                    <a:pt x="119" y="384"/>
                  </a:lnTo>
                  <a:lnTo>
                    <a:pt x="53" y="352"/>
                  </a:lnTo>
                  <a:lnTo>
                    <a:pt x="3" y="314"/>
                  </a:lnTo>
                  <a:lnTo>
                    <a:pt x="0" y="293"/>
                  </a:lnTo>
                  <a:lnTo>
                    <a:pt x="17" y="274"/>
                  </a:lnTo>
                  <a:close/>
                </a:path>
              </a:pathLst>
            </a:custGeom>
            <a:solidFill>
              <a:srgbClr val="C275C2"/>
            </a:solidFill>
            <a:ln w="9525">
              <a:noFill/>
              <a:round/>
              <a:headEnd/>
              <a:tailEnd/>
            </a:ln>
          </p:spPr>
          <p:txBody>
            <a:bodyPr/>
            <a:lstStyle/>
            <a:p>
              <a:endParaRPr lang="zh-CN" altLang="en-US"/>
            </a:p>
          </p:txBody>
        </p:sp>
        <p:sp>
          <p:nvSpPr>
            <p:cNvPr id="54305" name="Freeform 19"/>
            <p:cNvSpPr>
              <a:spLocks/>
            </p:cNvSpPr>
            <p:nvPr/>
          </p:nvSpPr>
          <p:spPr bwMode="auto">
            <a:xfrm>
              <a:off x="828" y="951"/>
              <a:ext cx="662" cy="323"/>
            </a:xfrm>
            <a:custGeom>
              <a:avLst/>
              <a:gdLst>
                <a:gd name="T0" fmla="*/ 17 w 662"/>
                <a:gd name="T1" fmla="*/ 68 h 646"/>
                <a:gd name="T2" fmla="*/ 25 w 662"/>
                <a:gd name="T3" fmla="*/ 65 h 646"/>
                <a:gd name="T4" fmla="*/ 44 w 662"/>
                <a:gd name="T5" fmla="*/ 61 h 646"/>
                <a:gd name="T6" fmla="*/ 106 w 662"/>
                <a:gd name="T7" fmla="*/ 56 h 646"/>
                <a:gd name="T8" fmla="*/ 231 w 662"/>
                <a:gd name="T9" fmla="*/ 51 h 646"/>
                <a:gd name="T10" fmla="*/ 246 w 662"/>
                <a:gd name="T11" fmla="*/ 33 h 646"/>
                <a:gd name="T12" fmla="*/ 259 w 662"/>
                <a:gd name="T13" fmla="*/ 17 h 646"/>
                <a:gd name="T14" fmla="*/ 273 w 662"/>
                <a:gd name="T15" fmla="*/ 10 h 646"/>
                <a:gd name="T16" fmla="*/ 288 w 662"/>
                <a:gd name="T17" fmla="*/ 6 h 646"/>
                <a:gd name="T18" fmla="*/ 312 w 662"/>
                <a:gd name="T19" fmla="*/ 0 h 646"/>
                <a:gd name="T20" fmla="*/ 333 w 662"/>
                <a:gd name="T21" fmla="*/ 0 h 646"/>
                <a:gd name="T22" fmla="*/ 352 w 662"/>
                <a:gd name="T23" fmla="*/ 5 h 646"/>
                <a:gd name="T24" fmla="*/ 388 w 662"/>
                <a:gd name="T25" fmla="*/ 23 h 646"/>
                <a:gd name="T26" fmla="*/ 411 w 662"/>
                <a:gd name="T27" fmla="*/ 35 h 646"/>
                <a:gd name="T28" fmla="*/ 435 w 662"/>
                <a:gd name="T29" fmla="*/ 46 h 646"/>
                <a:gd name="T30" fmla="*/ 511 w 662"/>
                <a:gd name="T31" fmla="*/ 42 h 646"/>
                <a:gd name="T32" fmla="*/ 575 w 662"/>
                <a:gd name="T33" fmla="*/ 39 h 646"/>
                <a:gd name="T34" fmla="*/ 655 w 662"/>
                <a:gd name="T35" fmla="*/ 39 h 646"/>
                <a:gd name="T36" fmla="*/ 662 w 662"/>
                <a:gd name="T37" fmla="*/ 43 h 646"/>
                <a:gd name="T38" fmla="*/ 647 w 662"/>
                <a:gd name="T39" fmla="*/ 51 h 646"/>
                <a:gd name="T40" fmla="*/ 626 w 662"/>
                <a:gd name="T41" fmla="*/ 57 h 646"/>
                <a:gd name="T42" fmla="*/ 600 w 662"/>
                <a:gd name="T43" fmla="*/ 64 h 646"/>
                <a:gd name="T44" fmla="*/ 583 w 662"/>
                <a:gd name="T45" fmla="*/ 68 h 646"/>
                <a:gd name="T46" fmla="*/ 566 w 662"/>
                <a:gd name="T47" fmla="*/ 73 h 646"/>
                <a:gd name="T48" fmla="*/ 545 w 662"/>
                <a:gd name="T49" fmla="*/ 77 h 646"/>
                <a:gd name="T50" fmla="*/ 522 w 662"/>
                <a:gd name="T51" fmla="*/ 83 h 646"/>
                <a:gd name="T52" fmla="*/ 551 w 662"/>
                <a:gd name="T53" fmla="*/ 97 h 646"/>
                <a:gd name="T54" fmla="*/ 575 w 662"/>
                <a:gd name="T55" fmla="*/ 113 h 646"/>
                <a:gd name="T56" fmla="*/ 600 w 662"/>
                <a:gd name="T57" fmla="*/ 146 h 646"/>
                <a:gd name="T58" fmla="*/ 592 w 662"/>
                <a:gd name="T59" fmla="*/ 158 h 646"/>
                <a:gd name="T60" fmla="*/ 583 w 662"/>
                <a:gd name="T61" fmla="*/ 161 h 646"/>
                <a:gd name="T62" fmla="*/ 568 w 662"/>
                <a:gd name="T63" fmla="*/ 162 h 646"/>
                <a:gd name="T64" fmla="*/ 483 w 662"/>
                <a:gd name="T65" fmla="*/ 152 h 646"/>
                <a:gd name="T66" fmla="*/ 458 w 662"/>
                <a:gd name="T67" fmla="*/ 148 h 646"/>
                <a:gd name="T68" fmla="*/ 433 w 662"/>
                <a:gd name="T69" fmla="*/ 143 h 646"/>
                <a:gd name="T70" fmla="*/ 409 w 662"/>
                <a:gd name="T71" fmla="*/ 138 h 646"/>
                <a:gd name="T72" fmla="*/ 386 w 662"/>
                <a:gd name="T73" fmla="*/ 133 h 646"/>
                <a:gd name="T74" fmla="*/ 365 w 662"/>
                <a:gd name="T75" fmla="*/ 129 h 646"/>
                <a:gd name="T76" fmla="*/ 346 w 662"/>
                <a:gd name="T77" fmla="*/ 125 h 646"/>
                <a:gd name="T78" fmla="*/ 318 w 662"/>
                <a:gd name="T79" fmla="*/ 120 h 646"/>
                <a:gd name="T80" fmla="*/ 288 w 662"/>
                <a:gd name="T81" fmla="*/ 126 h 646"/>
                <a:gd name="T82" fmla="*/ 261 w 662"/>
                <a:gd name="T83" fmla="*/ 131 h 646"/>
                <a:gd name="T84" fmla="*/ 235 w 662"/>
                <a:gd name="T85" fmla="*/ 136 h 646"/>
                <a:gd name="T86" fmla="*/ 210 w 662"/>
                <a:gd name="T87" fmla="*/ 141 h 646"/>
                <a:gd name="T88" fmla="*/ 189 w 662"/>
                <a:gd name="T89" fmla="*/ 145 h 646"/>
                <a:gd name="T90" fmla="*/ 169 w 662"/>
                <a:gd name="T91" fmla="*/ 148 h 646"/>
                <a:gd name="T92" fmla="*/ 140 w 662"/>
                <a:gd name="T93" fmla="*/ 151 h 646"/>
                <a:gd name="T94" fmla="*/ 123 w 662"/>
                <a:gd name="T95" fmla="*/ 150 h 646"/>
                <a:gd name="T96" fmla="*/ 119 w 662"/>
                <a:gd name="T97" fmla="*/ 142 h 646"/>
                <a:gd name="T98" fmla="*/ 133 w 662"/>
                <a:gd name="T99" fmla="*/ 126 h 646"/>
                <a:gd name="T100" fmla="*/ 146 w 662"/>
                <a:gd name="T101" fmla="*/ 114 h 646"/>
                <a:gd name="T102" fmla="*/ 163 w 662"/>
                <a:gd name="T103" fmla="*/ 101 h 646"/>
                <a:gd name="T104" fmla="*/ 121 w 662"/>
                <a:gd name="T105" fmla="*/ 96 h 646"/>
                <a:gd name="T106" fmla="*/ 53 w 662"/>
                <a:gd name="T107" fmla="*/ 88 h 646"/>
                <a:gd name="T108" fmla="*/ 6 w 662"/>
                <a:gd name="T109" fmla="*/ 78 h 646"/>
                <a:gd name="T110" fmla="*/ 0 w 662"/>
                <a:gd name="T111" fmla="*/ 74 h 646"/>
                <a:gd name="T112" fmla="*/ 17 w 662"/>
                <a:gd name="T113" fmla="*/ 68 h 646"/>
                <a:gd name="T114" fmla="*/ 17 w 662"/>
                <a:gd name="T115" fmla="*/ 68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2"/>
                <a:gd name="T175" fmla="*/ 0 h 646"/>
                <a:gd name="T176" fmla="*/ 662 w 662"/>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2" h="646">
                  <a:moveTo>
                    <a:pt x="17" y="272"/>
                  </a:moveTo>
                  <a:lnTo>
                    <a:pt x="25" y="257"/>
                  </a:lnTo>
                  <a:lnTo>
                    <a:pt x="44" y="243"/>
                  </a:lnTo>
                  <a:lnTo>
                    <a:pt x="106" y="222"/>
                  </a:lnTo>
                  <a:lnTo>
                    <a:pt x="231" y="203"/>
                  </a:lnTo>
                  <a:lnTo>
                    <a:pt x="246" y="129"/>
                  </a:lnTo>
                  <a:lnTo>
                    <a:pt x="259" y="66"/>
                  </a:lnTo>
                  <a:lnTo>
                    <a:pt x="273" y="40"/>
                  </a:lnTo>
                  <a:lnTo>
                    <a:pt x="288" y="21"/>
                  </a:lnTo>
                  <a:lnTo>
                    <a:pt x="312" y="0"/>
                  </a:lnTo>
                  <a:lnTo>
                    <a:pt x="333" y="0"/>
                  </a:lnTo>
                  <a:lnTo>
                    <a:pt x="352" y="19"/>
                  </a:lnTo>
                  <a:lnTo>
                    <a:pt x="388" y="91"/>
                  </a:lnTo>
                  <a:lnTo>
                    <a:pt x="411" y="137"/>
                  </a:lnTo>
                  <a:lnTo>
                    <a:pt x="435" y="182"/>
                  </a:lnTo>
                  <a:lnTo>
                    <a:pt x="511" y="167"/>
                  </a:lnTo>
                  <a:lnTo>
                    <a:pt x="575" y="156"/>
                  </a:lnTo>
                  <a:lnTo>
                    <a:pt x="655" y="156"/>
                  </a:lnTo>
                  <a:lnTo>
                    <a:pt x="662" y="171"/>
                  </a:lnTo>
                  <a:lnTo>
                    <a:pt x="647" y="203"/>
                  </a:lnTo>
                  <a:lnTo>
                    <a:pt x="626" y="226"/>
                  </a:lnTo>
                  <a:lnTo>
                    <a:pt x="600" y="255"/>
                  </a:lnTo>
                  <a:lnTo>
                    <a:pt x="583" y="272"/>
                  </a:lnTo>
                  <a:lnTo>
                    <a:pt x="566" y="289"/>
                  </a:lnTo>
                  <a:lnTo>
                    <a:pt x="545" y="308"/>
                  </a:lnTo>
                  <a:lnTo>
                    <a:pt x="522" y="329"/>
                  </a:lnTo>
                  <a:lnTo>
                    <a:pt x="551" y="388"/>
                  </a:lnTo>
                  <a:lnTo>
                    <a:pt x="575" y="450"/>
                  </a:lnTo>
                  <a:lnTo>
                    <a:pt x="600" y="583"/>
                  </a:lnTo>
                  <a:lnTo>
                    <a:pt x="592" y="631"/>
                  </a:lnTo>
                  <a:lnTo>
                    <a:pt x="583" y="642"/>
                  </a:lnTo>
                  <a:lnTo>
                    <a:pt x="568" y="646"/>
                  </a:lnTo>
                  <a:lnTo>
                    <a:pt x="483" y="608"/>
                  </a:lnTo>
                  <a:lnTo>
                    <a:pt x="458" y="591"/>
                  </a:lnTo>
                  <a:lnTo>
                    <a:pt x="433" y="572"/>
                  </a:lnTo>
                  <a:lnTo>
                    <a:pt x="409" y="551"/>
                  </a:lnTo>
                  <a:lnTo>
                    <a:pt x="386" y="532"/>
                  </a:lnTo>
                  <a:lnTo>
                    <a:pt x="365" y="515"/>
                  </a:lnTo>
                  <a:lnTo>
                    <a:pt x="346" y="500"/>
                  </a:lnTo>
                  <a:lnTo>
                    <a:pt x="318" y="479"/>
                  </a:lnTo>
                  <a:lnTo>
                    <a:pt x="288" y="502"/>
                  </a:lnTo>
                  <a:lnTo>
                    <a:pt x="261" y="523"/>
                  </a:lnTo>
                  <a:lnTo>
                    <a:pt x="235" y="544"/>
                  </a:lnTo>
                  <a:lnTo>
                    <a:pt x="210" y="563"/>
                  </a:lnTo>
                  <a:lnTo>
                    <a:pt x="189" y="578"/>
                  </a:lnTo>
                  <a:lnTo>
                    <a:pt x="169" y="591"/>
                  </a:lnTo>
                  <a:lnTo>
                    <a:pt x="140" y="604"/>
                  </a:lnTo>
                  <a:lnTo>
                    <a:pt x="123" y="599"/>
                  </a:lnTo>
                  <a:lnTo>
                    <a:pt x="119" y="566"/>
                  </a:lnTo>
                  <a:lnTo>
                    <a:pt x="133" y="502"/>
                  </a:lnTo>
                  <a:lnTo>
                    <a:pt x="146" y="456"/>
                  </a:lnTo>
                  <a:lnTo>
                    <a:pt x="163" y="401"/>
                  </a:lnTo>
                  <a:lnTo>
                    <a:pt x="121" y="384"/>
                  </a:lnTo>
                  <a:lnTo>
                    <a:pt x="53" y="352"/>
                  </a:lnTo>
                  <a:lnTo>
                    <a:pt x="6" y="312"/>
                  </a:lnTo>
                  <a:lnTo>
                    <a:pt x="0" y="293"/>
                  </a:lnTo>
                  <a:lnTo>
                    <a:pt x="17" y="272"/>
                  </a:lnTo>
                  <a:close/>
                </a:path>
              </a:pathLst>
            </a:custGeom>
            <a:solidFill>
              <a:srgbClr val="C275C2"/>
            </a:solidFill>
            <a:ln w="9525">
              <a:noFill/>
              <a:round/>
              <a:headEnd/>
              <a:tailEnd/>
            </a:ln>
          </p:spPr>
          <p:txBody>
            <a:bodyPr/>
            <a:lstStyle/>
            <a:p>
              <a:endParaRPr lang="zh-CN" altLang="en-US"/>
            </a:p>
          </p:txBody>
        </p:sp>
        <p:sp>
          <p:nvSpPr>
            <p:cNvPr id="54306" name="Freeform 20"/>
            <p:cNvSpPr>
              <a:spLocks/>
            </p:cNvSpPr>
            <p:nvPr/>
          </p:nvSpPr>
          <p:spPr bwMode="auto">
            <a:xfrm>
              <a:off x="902" y="1803"/>
              <a:ext cx="193" cy="274"/>
            </a:xfrm>
            <a:custGeom>
              <a:avLst/>
              <a:gdLst>
                <a:gd name="T0" fmla="*/ 148 w 193"/>
                <a:gd name="T1" fmla="*/ 16 h 547"/>
                <a:gd name="T2" fmla="*/ 193 w 193"/>
                <a:gd name="T3" fmla="*/ 121 h 547"/>
                <a:gd name="T4" fmla="*/ 178 w 193"/>
                <a:gd name="T5" fmla="*/ 130 h 547"/>
                <a:gd name="T6" fmla="*/ 166 w 193"/>
                <a:gd name="T7" fmla="*/ 133 h 547"/>
                <a:gd name="T8" fmla="*/ 153 w 193"/>
                <a:gd name="T9" fmla="*/ 135 h 547"/>
                <a:gd name="T10" fmla="*/ 93 w 193"/>
                <a:gd name="T11" fmla="*/ 137 h 547"/>
                <a:gd name="T12" fmla="*/ 40 w 193"/>
                <a:gd name="T13" fmla="*/ 129 h 547"/>
                <a:gd name="T14" fmla="*/ 26 w 193"/>
                <a:gd name="T15" fmla="*/ 122 h 547"/>
                <a:gd name="T16" fmla="*/ 26 w 193"/>
                <a:gd name="T17" fmla="*/ 112 h 547"/>
                <a:gd name="T18" fmla="*/ 38 w 193"/>
                <a:gd name="T19" fmla="*/ 88 h 547"/>
                <a:gd name="T20" fmla="*/ 32 w 193"/>
                <a:gd name="T21" fmla="*/ 67 h 547"/>
                <a:gd name="T22" fmla="*/ 17 w 193"/>
                <a:gd name="T23" fmla="*/ 46 h 547"/>
                <a:gd name="T24" fmla="*/ 0 w 193"/>
                <a:gd name="T25" fmla="*/ 22 h 547"/>
                <a:gd name="T26" fmla="*/ 0 w 193"/>
                <a:gd name="T27" fmla="*/ 14 h 547"/>
                <a:gd name="T28" fmla="*/ 13 w 193"/>
                <a:gd name="T29" fmla="*/ 7 h 547"/>
                <a:gd name="T30" fmla="*/ 36 w 193"/>
                <a:gd name="T31" fmla="*/ 3 h 547"/>
                <a:gd name="T32" fmla="*/ 62 w 193"/>
                <a:gd name="T33" fmla="*/ 0 h 547"/>
                <a:gd name="T34" fmla="*/ 115 w 193"/>
                <a:gd name="T35" fmla="*/ 3 h 547"/>
                <a:gd name="T36" fmla="*/ 148 w 193"/>
                <a:gd name="T37" fmla="*/ 16 h 547"/>
                <a:gd name="T38" fmla="*/ 148 w 193"/>
                <a:gd name="T39" fmla="*/ 16 h 54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3"/>
                <a:gd name="T61" fmla="*/ 0 h 547"/>
                <a:gd name="T62" fmla="*/ 193 w 193"/>
                <a:gd name="T63" fmla="*/ 547 h 54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3" h="547">
                  <a:moveTo>
                    <a:pt x="148" y="63"/>
                  </a:moveTo>
                  <a:lnTo>
                    <a:pt x="193" y="483"/>
                  </a:lnTo>
                  <a:lnTo>
                    <a:pt x="178" y="517"/>
                  </a:lnTo>
                  <a:lnTo>
                    <a:pt x="166" y="530"/>
                  </a:lnTo>
                  <a:lnTo>
                    <a:pt x="153" y="540"/>
                  </a:lnTo>
                  <a:lnTo>
                    <a:pt x="93" y="547"/>
                  </a:lnTo>
                  <a:lnTo>
                    <a:pt x="40" y="515"/>
                  </a:lnTo>
                  <a:lnTo>
                    <a:pt x="26" y="485"/>
                  </a:lnTo>
                  <a:lnTo>
                    <a:pt x="26" y="447"/>
                  </a:lnTo>
                  <a:lnTo>
                    <a:pt x="38" y="352"/>
                  </a:lnTo>
                  <a:lnTo>
                    <a:pt x="32" y="266"/>
                  </a:lnTo>
                  <a:lnTo>
                    <a:pt x="17" y="182"/>
                  </a:lnTo>
                  <a:lnTo>
                    <a:pt x="0" y="86"/>
                  </a:lnTo>
                  <a:lnTo>
                    <a:pt x="0" y="53"/>
                  </a:lnTo>
                  <a:lnTo>
                    <a:pt x="13" y="27"/>
                  </a:lnTo>
                  <a:lnTo>
                    <a:pt x="36" y="9"/>
                  </a:lnTo>
                  <a:lnTo>
                    <a:pt x="62" y="0"/>
                  </a:lnTo>
                  <a:lnTo>
                    <a:pt x="115" y="9"/>
                  </a:lnTo>
                  <a:lnTo>
                    <a:pt x="148" y="63"/>
                  </a:lnTo>
                  <a:close/>
                </a:path>
              </a:pathLst>
            </a:custGeom>
            <a:solidFill>
              <a:srgbClr val="C275C2"/>
            </a:solidFill>
            <a:ln w="9525">
              <a:noFill/>
              <a:round/>
              <a:headEnd/>
              <a:tailEnd/>
            </a:ln>
          </p:spPr>
          <p:txBody>
            <a:bodyPr/>
            <a:lstStyle/>
            <a:p>
              <a:endParaRPr lang="zh-CN" altLang="en-US"/>
            </a:p>
          </p:txBody>
        </p:sp>
        <p:sp>
          <p:nvSpPr>
            <p:cNvPr id="54307" name="Freeform 21"/>
            <p:cNvSpPr>
              <a:spLocks/>
            </p:cNvSpPr>
            <p:nvPr/>
          </p:nvSpPr>
          <p:spPr bwMode="auto">
            <a:xfrm>
              <a:off x="771" y="2262"/>
              <a:ext cx="209" cy="285"/>
            </a:xfrm>
            <a:custGeom>
              <a:avLst/>
              <a:gdLst>
                <a:gd name="T0" fmla="*/ 209 w 209"/>
                <a:gd name="T1" fmla="*/ 20 h 570"/>
                <a:gd name="T2" fmla="*/ 197 w 209"/>
                <a:gd name="T3" fmla="*/ 96 h 570"/>
                <a:gd name="T4" fmla="*/ 180 w 209"/>
                <a:gd name="T5" fmla="*/ 121 h 570"/>
                <a:gd name="T6" fmla="*/ 171 w 209"/>
                <a:gd name="T7" fmla="*/ 131 h 570"/>
                <a:gd name="T8" fmla="*/ 148 w 209"/>
                <a:gd name="T9" fmla="*/ 138 h 570"/>
                <a:gd name="T10" fmla="*/ 120 w 209"/>
                <a:gd name="T11" fmla="*/ 142 h 570"/>
                <a:gd name="T12" fmla="*/ 86 w 209"/>
                <a:gd name="T13" fmla="*/ 143 h 570"/>
                <a:gd name="T14" fmla="*/ 25 w 209"/>
                <a:gd name="T15" fmla="*/ 136 h 570"/>
                <a:gd name="T16" fmla="*/ 0 w 209"/>
                <a:gd name="T17" fmla="*/ 119 h 570"/>
                <a:gd name="T18" fmla="*/ 8 w 209"/>
                <a:gd name="T19" fmla="*/ 91 h 570"/>
                <a:gd name="T20" fmla="*/ 19 w 209"/>
                <a:gd name="T21" fmla="*/ 71 h 570"/>
                <a:gd name="T22" fmla="*/ 34 w 209"/>
                <a:gd name="T23" fmla="*/ 55 h 570"/>
                <a:gd name="T24" fmla="*/ 59 w 209"/>
                <a:gd name="T25" fmla="*/ 18 h 570"/>
                <a:gd name="T26" fmla="*/ 67 w 209"/>
                <a:gd name="T27" fmla="*/ 10 h 570"/>
                <a:gd name="T28" fmla="*/ 86 w 209"/>
                <a:gd name="T29" fmla="*/ 4 h 570"/>
                <a:gd name="T30" fmla="*/ 110 w 209"/>
                <a:gd name="T31" fmla="*/ 1 h 570"/>
                <a:gd name="T32" fmla="*/ 139 w 209"/>
                <a:gd name="T33" fmla="*/ 0 h 570"/>
                <a:gd name="T34" fmla="*/ 188 w 209"/>
                <a:gd name="T35" fmla="*/ 6 h 570"/>
                <a:gd name="T36" fmla="*/ 209 w 209"/>
                <a:gd name="T37" fmla="*/ 20 h 570"/>
                <a:gd name="T38" fmla="*/ 209 w 209"/>
                <a:gd name="T39" fmla="*/ 20 h 57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9"/>
                <a:gd name="T61" fmla="*/ 0 h 570"/>
                <a:gd name="T62" fmla="*/ 209 w 209"/>
                <a:gd name="T63" fmla="*/ 570 h 57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9" h="570">
                  <a:moveTo>
                    <a:pt x="209" y="80"/>
                  </a:moveTo>
                  <a:lnTo>
                    <a:pt x="197" y="382"/>
                  </a:lnTo>
                  <a:lnTo>
                    <a:pt x="180" y="483"/>
                  </a:lnTo>
                  <a:lnTo>
                    <a:pt x="171" y="523"/>
                  </a:lnTo>
                  <a:lnTo>
                    <a:pt x="148" y="550"/>
                  </a:lnTo>
                  <a:lnTo>
                    <a:pt x="120" y="567"/>
                  </a:lnTo>
                  <a:lnTo>
                    <a:pt x="86" y="570"/>
                  </a:lnTo>
                  <a:lnTo>
                    <a:pt x="25" y="544"/>
                  </a:lnTo>
                  <a:lnTo>
                    <a:pt x="0" y="473"/>
                  </a:lnTo>
                  <a:lnTo>
                    <a:pt x="8" y="361"/>
                  </a:lnTo>
                  <a:lnTo>
                    <a:pt x="19" y="283"/>
                  </a:lnTo>
                  <a:lnTo>
                    <a:pt x="34" y="217"/>
                  </a:lnTo>
                  <a:lnTo>
                    <a:pt x="59" y="72"/>
                  </a:lnTo>
                  <a:lnTo>
                    <a:pt x="67" y="38"/>
                  </a:lnTo>
                  <a:lnTo>
                    <a:pt x="86" y="15"/>
                  </a:lnTo>
                  <a:lnTo>
                    <a:pt x="110" y="4"/>
                  </a:lnTo>
                  <a:lnTo>
                    <a:pt x="139" y="0"/>
                  </a:lnTo>
                  <a:lnTo>
                    <a:pt x="188" y="21"/>
                  </a:lnTo>
                  <a:lnTo>
                    <a:pt x="209" y="80"/>
                  </a:lnTo>
                  <a:close/>
                </a:path>
              </a:pathLst>
            </a:custGeom>
            <a:solidFill>
              <a:srgbClr val="00FF00"/>
            </a:solidFill>
            <a:ln w="9525">
              <a:noFill/>
              <a:round/>
              <a:headEnd/>
              <a:tailEnd/>
            </a:ln>
          </p:spPr>
          <p:txBody>
            <a:bodyPr/>
            <a:lstStyle/>
            <a:p>
              <a:endParaRPr lang="zh-CN" altLang="en-US"/>
            </a:p>
          </p:txBody>
        </p:sp>
        <p:sp>
          <p:nvSpPr>
            <p:cNvPr id="54308" name="Freeform 22"/>
            <p:cNvSpPr>
              <a:spLocks/>
            </p:cNvSpPr>
            <p:nvPr/>
          </p:nvSpPr>
          <p:spPr bwMode="auto">
            <a:xfrm>
              <a:off x="1292" y="2818"/>
              <a:ext cx="696" cy="85"/>
            </a:xfrm>
            <a:custGeom>
              <a:avLst/>
              <a:gdLst>
                <a:gd name="T0" fmla="*/ 58 w 696"/>
                <a:gd name="T1" fmla="*/ 8 h 171"/>
                <a:gd name="T2" fmla="*/ 206 w 696"/>
                <a:gd name="T3" fmla="*/ 10 h 171"/>
                <a:gd name="T4" fmla="*/ 335 w 696"/>
                <a:gd name="T5" fmla="*/ 7 h 171"/>
                <a:gd name="T6" fmla="*/ 465 w 696"/>
                <a:gd name="T7" fmla="*/ 2 h 171"/>
                <a:gd name="T8" fmla="*/ 611 w 696"/>
                <a:gd name="T9" fmla="*/ 0 h 171"/>
                <a:gd name="T10" fmla="*/ 649 w 696"/>
                <a:gd name="T11" fmla="*/ 2 h 171"/>
                <a:gd name="T12" fmla="*/ 675 w 696"/>
                <a:gd name="T13" fmla="*/ 6 h 171"/>
                <a:gd name="T14" fmla="*/ 696 w 696"/>
                <a:gd name="T15" fmla="*/ 21 h 171"/>
                <a:gd name="T16" fmla="*/ 690 w 696"/>
                <a:gd name="T17" fmla="*/ 29 h 171"/>
                <a:gd name="T18" fmla="*/ 675 w 696"/>
                <a:gd name="T19" fmla="*/ 36 h 171"/>
                <a:gd name="T20" fmla="*/ 649 w 696"/>
                <a:gd name="T21" fmla="*/ 41 h 171"/>
                <a:gd name="T22" fmla="*/ 611 w 696"/>
                <a:gd name="T23" fmla="*/ 42 h 171"/>
                <a:gd name="T24" fmla="*/ 327 w 696"/>
                <a:gd name="T25" fmla="*/ 41 h 171"/>
                <a:gd name="T26" fmla="*/ 45 w 696"/>
                <a:gd name="T27" fmla="*/ 34 h 171"/>
                <a:gd name="T28" fmla="*/ 9 w 696"/>
                <a:gd name="T29" fmla="*/ 28 h 171"/>
                <a:gd name="T30" fmla="*/ 0 w 696"/>
                <a:gd name="T31" fmla="*/ 19 h 171"/>
                <a:gd name="T32" fmla="*/ 7 w 696"/>
                <a:gd name="T33" fmla="*/ 15 h 171"/>
                <a:gd name="T34" fmla="*/ 19 w 696"/>
                <a:gd name="T35" fmla="*/ 11 h 171"/>
                <a:gd name="T36" fmla="*/ 58 w 696"/>
                <a:gd name="T37" fmla="*/ 8 h 171"/>
                <a:gd name="T38" fmla="*/ 58 w 696"/>
                <a:gd name="T39" fmla="*/ 8 h 17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96"/>
                <a:gd name="T61" fmla="*/ 0 h 171"/>
                <a:gd name="T62" fmla="*/ 696 w 696"/>
                <a:gd name="T63" fmla="*/ 171 h 17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96" h="171">
                  <a:moveTo>
                    <a:pt x="58" y="34"/>
                  </a:moveTo>
                  <a:lnTo>
                    <a:pt x="206" y="42"/>
                  </a:lnTo>
                  <a:lnTo>
                    <a:pt x="335" y="29"/>
                  </a:lnTo>
                  <a:lnTo>
                    <a:pt x="465" y="10"/>
                  </a:lnTo>
                  <a:lnTo>
                    <a:pt x="611" y="0"/>
                  </a:lnTo>
                  <a:lnTo>
                    <a:pt x="649" y="8"/>
                  </a:lnTo>
                  <a:lnTo>
                    <a:pt x="675" y="27"/>
                  </a:lnTo>
                  <a:lnTo>
                    <a:pt x="696" y="86"/>
                  </a:lnTo>
                  <a:lnTo>
                    <a:pt x="690" y="116"/>
                  </a:lnTo>
                  <a:lnTo>
                    <a:pt x="675" y="145"/>
                  </a:lnTo>
                  <a:lnTo>
                    <a:pt x="649" y="164"/>
                  </a:lnTo>
                  <a:lnTo>
                    <a:pt x="611" y="171"/>
                  </a:lnTo>
                  <a:lnTo>
                    <a:pt x="327" y="166"/>
                  </a:lnTo>
                  <a:lnTo>
                    <a:pt x="45" y="137"/>
                  </a:lnTo>
                  <a:lnTo>
                    <a:pt x="9" y="114"/>
                  </a:lnTo>
                  <a:lnTo>
                    <a:pt x="0" y="78"/>
                  </a:lnTo>
                  <a:lnTo>
                    <a:pt x="7" y="61"/>
                  </a:lnTo>
                  <a:lnTo>
                    <a:pt x="19" y="46"/>
                  </a:lnTo>
                  <a:lnTo>
                    <a:pt x="58" y="34"/>
                  </a:lnTo>
                  <a:close/>
                </a:path>
              </a:pathLst>
            </a:custGeom>
            <a:solidFill>
              <a:srgbClr val="00FF00"/>
            </a:solidFill>
            <a:ln w="9525">
              <a:noFill/>
              <a:round/>
              <a:headEnd/>
              <a:tailEnd/>
            </a:ln>
          </p:spPr>
          <p:txBody>
            <a:bodyPr/>
            <a:lstStyle/>
            <a:p>
              <a:endParaRPr lang="zh-CN" altLang="en-US"/>
            </a:p>
          </p:txBody>
        </p:sp>
        <p:sp>
          <p:nvSpPr>
            <p:cNvPr id="54309" name="Freeform 23"/>
            <p:cNvSpPr>
              <a:spLocks/>
            </p:cNvSpPr>
            <p:nvPr/>
          </p:nvSpPr>
          <p:spPr bwMode="auto">
            <a:xfrm>
              <a:off x="2196" y="2818"/>
              <a:ext cx="753" cy="101"/>
            </a:xfrm>
            <a:custGeom>
              <a:avLst/>
              <a:gdLst>
                <a:gd name="T0" fmla="*/ 93 w 753"/>
                <a:gd name="T1" fmla="*/ 0 h 204"/>
                <a:gd name="T2" fmla="*/ 301 w 753"/>
                <a:gd name="T3" fmla="*/ 5 h 204"/>
                <a:gd name="T4" fmla="*/ 507 w 753"/>
                <a:gd name="T5" fmla="*/ 8 h 204"/>
                <a:gd name="T6" fmla="*/ 668 w 753"/>
                <a:gd name="T7" fmla="*/ 8 h 204"/>
                <a:gd name="T8" fmla="*/ 706 w 753"/>
                <a:gd name="T9" fmla="*/ 10 h 204"/>
                <a:gd name="T10" fmla="*/ 733 w 753"/>
                <a:gd name="T11" fmla="*/ 14 h 204"/>
                <a:gd name="T12" fmla="*/ 753 w 753"/>
                <a:gd name="T13" fmla="*/ 29 h 204"/>
                <a:gd name="T14" fmla="*/ 748 w 753"/>
                <a:gd name="T15" fmla="*/ 37 h 204"/>
                <a:gd name="T16" fmla="*/ 733 w 753"/>
                <a:gd name="T17" fmla="*/ 44 h 204"/>
                <a:gd name="T18" fmla="*/ 706 w 753"/>
                <a:gd name="T19" fmla="*/ 48 h 204"/>
                <a:gd name="T20" fmla="*/ 668 w 753"/>
                <a:gd name="T21" fmla="*/ 50 h 204"/>
                <a:gd name="T22" fmla="*/ 507 w 753"/>
                <a:gd name="T23" fmla="*/ 50 h 204"/>
                <a:gd name="T24" fmla="*/ 292 w 753"/>
                <a:gd name="T25" fmla="*/ 48 h 204"/>
                <a:gd name="T26" fmla="*/ 76 w 753"/>
                <a:gd name="T27" fmla="*/ 42 h 204"/>
                <a:gd name="T28" fmla="*/ 40 w 753"/>
                <a:gd name="T29" fmla="*/ 39 h 204"/>
                <a:gd name="T30" fmla="*/ 15 w 753"/>
                <a:gd name="T31" fmla="*/ 34 h 204"/>
                <a:gd name="T32" fmla="*/ 0 w 753"/>
                <a:gd name="T33" fmla="*/ 19 h 204"/>
                <a:gd name="T34" fmla="*/ 8 w 753"/>
                <a:gd name="T35" fmla="*/ 11 h 204"/>
                <a:gd name="T36" fmla="*/ 27 w 753"/>
                <a:gd name="T37" fmla="*/ 5 h 204"/>
                <a:gd name="T38" fmla="*/ 55 w 753"/>
                <a:gd name="T39" fmla="*/ 1 h 204"/>
                <a:gd name="T40" fmla="*/ 93 w 753"/>
                <a:gd name="T41" fmla="*/ 0 h 204"/>
                <a:gd name="T42" fmla="*/ 93 w 753"/>
                <a:gd name="T43" fmla="*/ 0 h 2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53"/>
                <a:gd name="T67" fmla="*/ 0 h 204"/>
                <a:gd name="T68" fmla="*/ 753 w 753"/>
                <a:gd name="T69" fmla="*/ 204 h 20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53" h="204">
                  <a:moveTo>
                    <a:pt x="93" y="0"/>
                  </a:moveTo>
                  <a:lnTo>
                    <a:pt x="301" y="23"/>
                  </a:lnTo>
                  <a:lnTo>
                    <a:pt x="507" y="32"/>
                  </a:lnTo>
                  <a:lnTo>
                    <a:pt x="668" y="32"/>
                  </a:lnTo>
                  <a:lnTo>
                    <a:pt x="706" y="40"/>
                  </a:lnTo>
                  <a:lnTo>
                    <a:pt x="733" y="59"/>
                  </a:lnTo>
                  <a:lnTo>
                    <a:pt x="753" y="118"/>
                  </a:lnTo>
                  <a:lnTo>
                    <a:pt x="748" y="150"/>
                  </a:lnTo>
                  <a:lnTo>
                    <a:pt x="733" y="177"/>
                  </a:lnTo>
                  <a:lnTo>
                    <a:pt x="706" y="196"/>
                  </a:lnTo>
                  <a:lnTo>
                    <a:pt x="668" y="204"/>
                  </a:lnTo>
                  <a:lnTo>
                    <a:pt x="507" y="204"/>
                  </a:lnTo>
                  <a:lnTo>
                    <a:pt x="292" y="194"/>
                  </a:lnTo>
                  <a:lnTo>
                    <a:pt x="76" y="171"/>
                  </a:lnTo>
                  <a:lnTo>
                    <a:pt x="40" y="160"/>
                  </a:lnTo>
                  <a:lnTo>
                    <a:pt x="15" y="137"/>
                  </a:lnTo>
                  <a:lnTo>
                    <a:pt x="0" y="76"/>
                  </a:lnTo>
                  <a:lnTo>
                    <a:pt x="8" y="46"/>
                  </a:lnTo>
                  <a:lnTo>
                    <a:pt x="27" y="21"/>
                  </a:lnTo>
                  <a:lnTo>
                    <a:pt x="55" y="4"/>
                  </a:lnTo>
                  <a:lnTo>
                    <a:pt x="93" y="0"/>
                  </a:lnTo>
                  <a:close/>
                </a:path>
              </a:pathLst>
            </a:custGeom>
            <a:solidFill>
              <a:srgbClr val="00FF00"/>
            </a:solidFill>
            <a:ln w="9525">
              <a:noFill/>
              <a:round/>
              <a:headEnd/>
              <a:tailEnd/>
            </a:ln>
          </p:spPr>
          <p:txBody>
            <a:bodyPr/>
            <a:lstStyle/>
            <a:p>
              <a:endParaRPr lang="zh-CN" altLang="en-US"/>
            </a:p>
          </p:txBody>
        </p:sp>
        <p:sp>
          <p:nvSpPr>
            <p:cNvPr id="54310" name="Freeform 24"/>
            <p:cNvSpPr>
              <a:spLocks/>
            </p:cNvSpPr>
            <p:nvPr/>
          </p:nvSpPr>
          <p:spPr bwMode="auto">
            <a:xfrm>
              <a:off x="3312" y="2832"/>
              <a:ext cx="672" cy="95"/>
            </a:xfrm>
            <a:custGeom>
              <a:avLst/>
              <a:gdLst>
                <a:gd name="T0" fmla="*/ 43 w 672"/>
                <a:gd name="T1" fmla="*/ 10 h 190"/>
                <a:gd name="T2" fmla="*/ 210 w 672"/>
                <a:gd name="T3" fmla="*/ 6 h 190"/>
                <a:gd name="T4" fmla="*/ 289 w 672"/>
                <a:gd name="T5" fmla="*/ 2 h 190"/>
                <a:gd name="T6" fmla="*/ 378 w 672"/>
                <a:gd name="T7" fmla="*/ 0 h 190"/>
                <a:gd name="T8" fmla="*/ 503 w 672"/>
                <a:gd name="T9" fmla="*/ 3 h 190"/>
                <a:gd name="T10" fmla="*/ 624 w 672"/>
                <a:gd name="T11" fmla="*/ 11 h 190"/>
                <a:gd name="T12" fmla="*/ 655 w 672"/>
                <a:gd name="T13" fmla="*/ 15 h 190"/>
                <a:gd name="T14" fmla="*/ 670 w 672"/>
                <a:gd name="T15" fmla="*/ 21 h 190"/>
                <a:gd name="T16" fmla="*/ 672 w 672"/>
                <a:gd name="T17" fmla="*/ 34 h 190"/>
                <a:gd name="T18" fmla="*/ 658 w 672"/>
                <a:gd name="T19" fmla="*/ 41 h 190"/>
                <a:gd name="T20" fmla="*/ 638 w 672"/>
                <a:gd name="T21" fmla="*/ 45 h 190"/>
                <a:gd name="T22" fmla="*/ 611 w 672"/>
                <a:gd name="T23" fmla="*/ 48 h 190"/>
                <a:gd name="T24" fmla="*/ 577 w 672"/>
                <a:gd name="T25" fmla="*/ 47 h 190"/>
                <a:gd name="T26" fmla="*/ 479 w 672"/>
                <a:gd name="T27" fmla="*/ 42 h 190"/>
                <a:gd name="T28" fmla="*/ 376 w 672"/>
                <a:gd name="T29" fmla="*/ 41 h 190"/>
                <a:gd name="T30" fmla="*/ 208 w 672"/>
                <a:gd name="T31" fmla="*/ 36 h 190"/>
                <a:gd name="T32" fmla="*/ 129 w 672"/>
                <a:gd name="T33" fmla="*/ 33 h 190"/>
                <a:gd name="T34" fmla="*/ 40 w 672"/>
                <a:gd name="T35" fmla="*/ 31 h 190"/>
                <a:gd name="T36" fmla="*/ 9 w 672"/>
                <a:gd name="T37" fmla="*/ 27 h 190"/>
                <a:gd name="T38" fmla="*/ 0 w 672"/>
                <a:gd name="T39" fmla="*/ 20 h 190"/>
                <a:gd name="T40" fmla="*/ 11 w 672"/>
                <a:gd name="T41" fmla="*/ 13 h 190"/>
                <a:gd name="T42" fmla="*/ 43 w 672"/>
                <a:gd name="T43" fmla="*/ 10 h 190"/>
                <a:gd name="T44" fmla="*/ 43 w 672"/>
                <a:gd name="T45" fmla="*/ 10 h 19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72"/>
                <a:gd name="T70" fmla="*/ 0 h 190"/>
                <a:gd name="T71" fmla="*/ 672 w 672"/>
                <a:gd name="T72" fmla="*/ 190 h 19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72" h="190">
                  <a:moveTo>
                    <a:pt x="43" y="39"/>
                  </a:moveTo>
                  <a:lnTo>
                    <a:pt x="210" y="22"/>
                  </a:lnTo>
                  <a:lnTo>
                    <a:pt x="289" y="7"/>
                  </a:lnTo>
                  <a:lnTo>
                    <a:pt x="378" y="0"/>
                  </a:lnTo>
                  <a:lnTo>
                    <a:pt x="503" y="9"/>
                  </a:lnTo>
                  <a:lnTo>
                    <a:pt x="624" y="41"/>
                  </a:lnTo>
                  <a:lnTo>
                    <a:pt x="655" y="58"/>
                  </a:lnTo>
                  <a:lnTo>
                    <a:pt x="670" y="81"/>
                  </a:lnTo>
                  <a:lnTo>
                    <a:pt x="672" y="136"/>
                  </a:lnTo>
                  <a:lnTo>
                    <a:pt x="658" y="163"/>
                  </a:lnTo>
                  <a:lnTo>
                    <a:pt x="638" y="180"/>
                  </a:lnTo>
                  <a:lnTo>
                    <a:pt x="611" y="190"/>
                  </a:lnTo>
                  <a:lnTo>
                    <a:pt x="577" y="186"/>
                  </a:lnTo>
                  <a:lnTo>
                    <a:pt x="479" y="165"/>
                  </a:lnTo>
                  <a:lnTo>
                    <a:pt x="376" y="161"/>
                  </a:lnTo>
                  <a:lnTo>
                    <a:pt x="208" y="144"/>
                  </a:lnTo>
                  <a:lnTo>
                    <a:pt x="129" y="131"/>
                  </a:lnTo>
                  <a:lnTo>
                    <a:pt x="40" y="121"/>
                  </a:lnTo>
                  <a:lnTo>
                    <a:pt x="9" y="108"/>
                  </a:lnTo>
                  <a:lnTo>
                    <a:pt x="0" y="77"/>
                  </a:lnTo>
                  <a:lnTo>
                    <a:pt x="11" y="51"/>
                  </a:lnTo>
                  <a:lnTo>
                    <a:pt x="43" y="39"/>
                  </a:lnTo>
                  <a:close/>
                </a:path>
              </a:pathLst>
            </a:custGeom>
            <a:solidFill>
              <a:srgbClr val="00FF00"/>
            </a:solidFill>
            <a:ln w="9525">
              <a:noFill/>
              <a:round/>
              <a:headEnd/>
              <a:tailEnd/>
            </a:ln>
          </p:spPr>
          <p:txBody>
            <a:bodyPr/>
            <a:lstStyle/>
            <a:p>
              <a:endParaRPr lang="zh-CN" altLang="en-US"/>
            </a:p>
          </p:txBody>
        </p:sp>
        <p:sp>
          <p:nvSpPr>
            <p:cNvPr id="54311" name="Freeform 25"/>
            <p:cNvSpPr>
              <a:spLocks/>
            </p:cNvSpPr>
            <p:nvPr/>
          </p:nvSpPr>
          <p:spPr bwMode="auto">
            <a:xfrm>
              <a:off x="4539" y="1352"/>
              <a:ext cx="195" cy="315"/>
            </a:xfrm>
            <a:custGeom>
              <a:avLst/>
              <a:gdLst>
                <a:gd name="T0" fmla="*/ 195 w 195"/>
                <a:gd name="T1" fmla="*/ 25 h 629"/>
                <a:gd name="T2" fmla="*/ 181 w 195"/>
                <a:gd name="T3" fmla="*/ 54 h 629"/>
                <a:gd name="T4" fmla="*/ 166 w 195"/>
                <a:gd name="T5" fmla="*/ 81 h 629"/>
                <a:gd name="T6" fmla="*/ 159 w 195"/>
                <a:gd name="T7" fmla="*/ 137 h 629"/>
                <a:gd name="T8" fmla="*/ 157 w 195"/>
                <a:gd name="T9" fmla="*/ 145 h 629"/>
                <a:gd name="T10" fmla="*/ 142 w 195"/>
                <a:gd name="T11" fmla="*/ 152 h 629"/>
                <a:gd name="T12" fmla="*/ 119 w 195"/>
                <a:gd name="T13" fmla="*/ 156 h 629"/>
                <a:gd name="T14" fmla="*/ 92 w 195"/>
                <a:gd name="T15" fmla="*/ 158 h 629"/>
                <a:gd name="T16" fmla="*/ 39 w 195"/>
                <a:gd name="T17" fmla="*/ 154 h 629"/>
                <a:gd name="T18" fmla="*/ 9 w 195"/>
                <a:gd name="T19" fmla="*/ 141 h 629"/>
                <a:gd name="T20" fmla="*/ 0 w 195"/>
                <a:gd name="T21" fmla="*/ 81 h 629"/>
                <a:gd name="T22" fmla="*/ 13 w 195"/>
                <a:gd name="T23" fmla="*/ 22 h 629"/>
                <a:gd name="T24" fmla="*/ 24 w 195"/>
                <a:gd name="T25" fmla="*/ 12 h 629"/>
                <a:gd name="T26" fmla="*/ 45 w 195"/>
                <a:gd name="T27" fmla="*/ 5 h 629"/>
                <a:gd name="T28" fmla="*/ 75 w 195"/>
                <a:gd name="T29" fmla="*/ 1 h 629"/>
                <a:gd name="T30" fmla="*/ 110 w 195"/>
                <a:gd name="T31" fmla="*/ 0 h 629"/>
                <a:gd name="T32" fmla="*/ 170 w 195"/>
                <a:gd name="T33" fmla="*/ 7 h 629"/>
                <a:gd name="T34" fmla="*/ 195 w 195"/>
                <a:gd name="T35" fmla="*/ 25 h 629"/>
                <a:gd name="T36" fmla="*/ 195 w 195"/>
                <a:gd name="T37" fmla="*/ 25 h 62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5"/>
                <a:gd name="T58" fmla="*/ 0 h 629"/>
                <a:gd name="T59" fmla="*/ 195 w 195"/>
                <a:gd name="T60" fmla="*/ 629 h 62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5" h="629">
                  <a:moveTo>
                    <a:pt x="195" y="97"/>
                  </a:moveTo>
                  <a:lnTo>
                    <a:pt x="181" y="215"/>
                  </a:lnTo>
                  <a:lnTo>
                    <a:pt x="166" y="321"/>
                  </a:lnTo>
                  <a:lnTo>
                    <a:pt x="159" y="546"/>
                  </a:lnTo>
                  <a:lnTo>
                    <a:pt x="157" y="578"/>
                  </a:lnTo>
                  <a:lnTo>
                    <a:pt x="142" y="605"/>
                  </a:lnTo>
                  <a:lnTo>
                    <a:pt x="119" y="622"/>
                  </a:lnTo>
                  <a:lnTo>
                    <a:pt x="92" y="629"/>
                  </a:lnTo>
                  <a:lnTo>
                    <a:pt x="39" y="616"/>
                  </a:lnTo>
                  <a:lnTo>
                    <a:pt x="9" y="561"/>
                  </a:lnTo>
                  <a:lnTo>
                    <a:pt x="0" y="323"/>
                  </a:lnTo>
                  <a:lnTo>
                    <a:pt x="13" y="86"/>
                  </a:lnTo>
                  <a:lnTo>
                    <a:pt x="24" y="46"/>
                  </a:lnTo>
                  <a:lnTo>
                    <a:pt x="45" y="19"/>
                  </a:lnTo>
                  <a:lnTo>
                    <a:pt x="75" y="4"/>
                  </a:lnTo>
                  <a:lnTo>
                    <a:pt x="110" y="0"/>
                  </a:lnTo>
                  <a:lnTo>
                    <a:pt x="170" y="27"/>
                  </a:lnTo>
                  <a:lnTo>
                    <a:pt x="195" y="97"/>
                  </a:lnTo>
                  <a:close/>
                </a:path>
              </a:pathLst>
            </a:custGeom>
            <a:solidFill>
              <a:srgbClr val="00FF00"/>
            </a:solidFill>
            <a:ln w="9525">
              <a:noFill/>
              <a:round/>
              <a:headEnd/>
              <a:tailEnd/>
            </a:ln>
          </p:spPr>
          <p:txBody>
            <a:bodyPr/>
            <a:lstStyle/>
            <a:p>
              <a:endParaRPr lang="zh-CN" altLang="en-US"/>
            </a:p>
          </p:txBody>
        </p:sp>
        <p:sp>
          <p:nvSpPr>
            <p:cNvPr id="54312" name="Freeform 26"/>
            <p:cNvSpPr>
              <a:spLocks/>
            </p:cNvSpPr>
            <p:nvPr/>
          </p:nvSpPr>
          <p:spPr bwMode="auto">
            <a:xfrm>
              <a:off x="4560" y="1803"/>
              <a:ext cx="162" cy="359"/>
            </a:xfrm>
            <a:custGeom>
              <a:avLst/>
              <a:gdLst>
                <a:gd name="T0" fmla="*/ 141 w 162"/>
                <a:gd name="T1" fmla="*/ 18 h 717"/>
                <a:gd name="T2" fmla="*/ 162 w 162"/>
                <a:gd name="T3" fmla="*/ 161 h 717"/>
                <a:gd name="T4" fmla="*/ 153 w 162"/>
                <a:gd name="T5" fmla="*/ 170 h 717"/>
                <a:gd name="T6" fmla="*/ 136 w 162"/>
                <a:gd name="T7" fmla="*/ 175 h 717"/>
                <a:gd name="T8" fmla="*/ 111 w 162"/>
                <a:gd name="T9" fmla="*/ 179 h 717"/>
                <a:gd name="T10" fmla="*/ 83 w 162"/>
                <a:gd name="T11" fmla="*/ 180 h 717"/>
                <a:gd name="T12" fmla="*/ 32 w 162"/>
                <a:gd name="T13" fmla="*/ 174 h 717"/>
                <a:gd name="T14" fmla="*/ 11 w 162"/>
                <a:gd name="T15" fmla="*/ 160 h 717"/>
                <a:gd name="T16" fmla="*/ 15 w 162"/>
                <a:gd name="T17" fmla="*/ 122 h 717"/>
                <a:gd name="T18" fmla="*/ 11 w 162"/>
                <a:gd name="T19" fmla="*/ 89 h 717"/>
                <a:gd name="T20" fmla="*/ 0 w 162"/>
                <a:gd name="T21" fmla="*/ 18 h 717"/>
                <a:gd name="T22" fmla="*/ 5 w 162"/>
                <a:gd name="T23" fmla="*/ 11 h 717"/>
                <a:gd name="T24" fmla="*/ 20 w 162"/>
                <a:gd name="T25" fmla="*/ 5 h 717"/>
                <a:gd name="T26" fmla="*/ 43 w 162"/>
                <a:gd name="T27" fmla="*/ 1 h 717"/>
                <a:gd name="T28" fmla="*/ 70 w 162"/>
                <a:gd name="T29" fmla="*/ 0 h 717"/>
                <a:gd name="T30" fmla="*/ 119 w 162"/>
                <a:gd name="T31" fmla="*/ 5 h 717"/>
                <a:gd name="T32" fmla="*/ 141 w 162"/>
                <a:gd name="T33" fmla="*/ 18 h 717"/>
                <a:gd name="T34" fmla="*/ 141 w 162"/>
                <a:gd name="T35" fmla="*/ 18 h 7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2"/>
                <a:gd name="T55" fmla="*/ 0 h 717"/>
                <a:gd name="T56" fmla="*/ 162 w 162"/>
                <a:gd name="T57" fmla="*/ 717 h 7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2" h="717">
                  <a:moveTo>
                    <a:pt x="141" y="70"/>
                  </a:moveTo>
                  <a:lnTo>
                    <a:pt x="162" y="644"/>
                  </a:lnTo>
                  <a:lnTo>
                    <a:pt x="153" y="677"/>
                  </a:lnTo>
                  <a:lnTo>
                    <a:pt x="136" y="699"/>
                  </a:lnTo>
                  <a:lnTo>
                    <a:pt x="111" y="713"/>
                  </a:lnTo>
                  <a:lnTo>
                    <a:pt x="83" y="717"/>
                  </a:lnTo>
                  <a:lnTo>
                    <a:pt x="32" y="696"/>
                  </a:lnTo>
                  <a:lnTo>
                    <a:pt x="11" y="637"/>
                  </a:lnTo>
                  <a:lnTo>
                    <a:pt x="15" y="487"/>
                  </a:lnTo>
                  <a:lnTo>
                    <a:pt x="11" y="355"/>
                  </a:lnTo>
                  <a:lnTo>
                    <a:pt x="0" y="72"/>
                  </a:lnTo>
                  <a:lnTo>
                    <a:pt x="5" y="42"/>
                  </a:lnTo>
                  <a:lnTo>
                    <a:pt x="20" y="19"/>
                  </a:lnTo>
                  <a:lnTo>
                    <a:pt x="43" y="4"/>
                  </a:lnTo>
                  <a:lnTo>
                    <a:pt x="70" y="0"/>
                  </a:lnTo>
                  <a:lnTo>
                    <a:pt x="119" y="17"/>
                  </a:lnTo>
                  <a:lnTo>
                    <a:pt x="141" y="70"/>
                  </a:lnTo>
                  <a:close/>
                </a:path>
              </a:pathLst>
            </a:custGeom>
            <a:solidFill>
              <a:srgbClr val="00FF00"/>
            </a:solidFill>
            <a:ln w="9525">
              <a:noFill/>
              <a:round/>
              <a:headEnd/>
              <a:tailEnd/>
            </a:ln>
          </p:spPr>
          <p:txBody>
            <a:bodyPr/>
            <a:lstStyle/>
            <a:p>
              <a:endParaRPr lang="zh-CN" altLang="en-US"/>
            </a:p>
          </p:txBody>
        </p:sp>
        <p:sp>
          <p:nvSpPr>
            <p:cNvPr id="54313" name="Freeform 27"/>
            <p:cNvSpPr>
              <a:spLocks/>
            </p:cNvSpPr>
            <p:nvPr/>
          </p:nvSpPr>
          <p:spPr bwMode="auto">
            <a:xfrm>
              <a:off x="4526" y="2270"/>
              <a:ext cx="194" cy="274"/>
            </a:xfrm>
            <a:custGeom>
              <a:avLst/>
              <a:gdLst>
                <a:gd name="T0" fmla="*/ 149 w 194"/>
                <a:gd name="T1" fmla="*/ 16 h 548"/>
                <a:gd name="T2" fmla="*/ 194 w 194"/>
                <a:gd name="T3" fmla="*/ 121 h 548"/>
                <a:gd name="T4" fmla="*/ 179 w 194"/>
                <a:gd name="T5" fmla="*/ 130 h 548"/>
                <a:gd name="T6" fmla="*/ 168 w 194"/>
                <a:gd name="T7" fmla="*/ 133 h 548"/>
                <a:gd name="T8" fmla="*/ 155 w 194"/>
                <a:gd name="T9" fmla="*/ 135 h 548"/>
                <a:gd name="T10" fmla="*/ 92 w 194"/>
                <a:gd name="T11" fmla="*/ 137 h 548"/>
                <a:gd name="T12" fmla="*/ 39 w 194"/>
                <a:gd name="T13" fmla="*/ 129 h 548"/>
                <a:gd name="T14" fmla="*/ 28 w 194"/>
                <a:gd name="T15" fmla="*/ 122 h 548"/>
                <a:gd name="T16" fmla="*/ 28 w 194"/>
                <a:gd name="T17" fmla="*/ 112 h 548"/>
                <a:gd name="T18" fmla="*/ 39 w 194"/>
                <a:gd name="T19" fmla="*/ 88 h 548"/>
                <a:gd name="T20" fmla="*/ 34 w 194"/>
                <a:gd name="T21" fmla="*/ 67 h 548"/>
                <a:gd name="T22" fmla="*/ 18 w 194"/>
                <a:gd name="T23" fmla="*/ 46 h 548"/>
                <a:gd name="T24" fmla="*/ 0 w 194"/>
                <a:gd name="T25" fmla="*/ 22 h 548"/>
                <a:gd name="T26" fmla="*/ 1 w 194"/>
                <a:gd name="T27" fmla="*/ 14 h 548"/>
                <a:gd name="T28" fmla="*/ 15 w 194"/>
                <a:gd name="T29" fmla="*/ 7 h 548"/>
                <a:gd name="T30" fmla="*/ 35 w 194"/>
                <a:gd name="T31" fmla="*/ 3 h 548"/>
                <a:gd name="T32" fmla="*/ 62 w 194"/>
                <a:gd name="T33" fmla="*/ 0 h 548"/>
                <a:gd name="T34" fmla="*/ 117 w 194"/>
                <a:gd name="T35" fmla="*/ 3 h 548"/>
                <a:gd name="T36" fmla="*/ 149 w 194"/>
                <a:gd name="T37" fmla="*/ 16 h 548"/>
                <a:gd name="T38" fmla="*/ 149 w 194"/>
                <a:gd name="T39" fmla="*/ 16 h 5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4"/>
                <a:gd name="T61" fmla="*/ 0 h 548"/>
                <a:gd name="T62" fmla="*/ 194 w 194"/>
                <a:gd name="T63" fmla="*/ 548 h 54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4" h="548">
                  <a:moveTo>
                    <a:pt x="149" y="63"/>
                  </a:moveTo>
                  <a:lnTo>
                    <a:pt x="194" y="483"/>
                  </a:lnTo>
                  <a:lnTo>
                    <a:pt x="179" y="517"/>
                  </a:lnTo>
                  <a:lnTo>
                    <a:pt x="168" y="531"/>
                  </a:lnTo>
                  <a:lnTo>
                    <a:pt x="155" y="540"/>
                  </a:lnTo>
                  <a:lnTo>
                    <a:pt x="92" y="548"/>
                  </a:lnTo>
                  <a:lnTo>
                    <a:pt x="39" y="515"/>
                  </a:lnTo>
                  <a:lnTo>
                    <a:pt x="28" y="485"/>
                  </a:lnTo>
                  <a:lnTo>
                    <a:pt x="28" y="447"/>
                  </a:lnTo>
                  <a:lnTo>
                    <a:pt x="39" y="352"/>
                  </a:lnTo>
                  <a:lnTo>
                    <a:pt x="34" y="266"/>
                  </a:lnTo>
                  <a:lnTo>
                    <a:pt x="18" y="183"/>
                  </a:lnTo>
                  <a:lnTo>
                    <a:pt x="0" y="86"/>
                  </a:lnTo>
                  <a:lnTo>
                    <a:pt x="1" y="54"/>
                  </a:lnTo>
                  <a:lnTo>
                    <a:pt x="15" y="27"/>
                  </a:lnTo>
                  <a:lnTo>
                    <a:pt x="35" y="10"/>
                  </a:lnTo>
                  <a:lnTo>
                    <a:pt x="62" y="0"/>
                  </a:lnTo>
                  <a:lnTo>
                    <a:pt x="117" y="10"/>
                  </a:lnTo>
                  <a:lnTo>
                    <a:pt x="149" y="63"/>
                  </a:lnTo>
                  <a:close/>
                </a:path>
              </a:pathLst>
            </a:custGeom>
            <a:solidFill>
              <a:srgbClr val="00FF00"/>
            </a:solidFill>
            <a:ln w="9525">
              <a:noFill/>
              <a:round/>
              <a:headEnd/>
              <a:tailEnd/>
            </a:ln>
          </p:spPr>
          <p:txBody>
            <a:bodyPr/>
            <a:lstStyle/>
            <a:p>
              <a:endParaRPr lang="zh-CN" altLang="en-US"/>
            </a:p>
          </p:txBody>
        </p:sp>
        <p:sp>
          <p:nvSpPr>
            <p:cNvPr id="54314" name="Freeform 28"/>
            <p:cNvSpPr>
              <a:spLocks/>
            </p:cNvSpPr>
            <p:nvPr/>
          </p:nvSpPr>
          <p:spPr bwMode="auto">
            <a:xfrm>
              <a:off x="3525" y="1028"/>
              <a:ext cx="596" cy="82"/>
            </a:xfrm>
            <a:custGeom>
              <a:avLst/>
              <a:gdLst>
                <a:gd name="T0" fmla="*/ 51 w 596"/>
                <a:gd name="T1" fmla="*/ 11 h 163"/>
                <a:gd name="T2" fmla="*/ 281 w 596"/>
                <a:gd name="T3" fmla="*/ 6 h 163"/>
                <a:gd name="T4" fmla="*/ 391 w 596"/>
                <a:gd name="T5" fmla="*/ 2 h 163"/>
                <a:gd name="T6" fmla="*/ 514 w 596"/>
                <a:gd name="T7" fmla="*/ 0 h 163"/>
                <a:gd name="T8" fmla="*/ 550 w 596"/>
                <a:gd name="T9" fmla="*/ 2 h 163"/>
                <a:gd name="T10" fmla="*/ 575 w 596"/>
                <a:gd name="T11" fmla="*/ 7 h 163"/>
                <a:gd name="T12" fmla="*/ 596 w 596"/>
                <a:gd name="T13" fmla="*/ 21 h 163"/>
                <a:gd name="T14" fmla="*/ 590 w 596"/>
                <a:gd name="T15" fmla="*/ 28 h 163"/>
                <a:gd name="T16" fmla="*/ 575 w 596"/>
                <a:gd name="T17" fmla="*/ 35 h 163"/>
                <a:gd name="T18" fmla="*/ 550 w 596"/>
                <a:gd name="T19" fmla="*/ 39 h 163"/>
                <a:gd name="T20" fmla="*/ 514 w 596"/>
                <a:gd name="T21" fmla="*/ 41 h 163"/>
                <a:gd name="T22" fmla="*/ 51 w 596"/>
                <a:gd name="T23" fmla="*/ 37 h 163"/>
                <a:gd name="T24" fmla="*/ 13 w 596"/>
                <a:gd name="T25" fmla="*/ 33 h 163"/>
                <a:gd name="T26" fmla="*/ 0 w 596"/>
                <a:gd name="T27" fmla="*/ 24 h 163"/>
                <a:gd name="T28" fmla="*/ 13 w 596"/>
                <a:gd name="T29" fmla="*/ 15 h 163"/>
                <a:gd name="T30" fmla="*/ 28 w 596"/>
                <a:gd name="T31" fmla="*/ 12 h 163"/>
                <a:gd name="T32" fmla="*/ 51 w 596"/>
                <a:gd name="T33" fmla="*/ 11 h 163"/>
                <a:gd name="T34" fmla="*/ 51 w 596"/>
                <a:gd name="T35" fmla="*/ 11 h 16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96"/>
                <a:gd name="T55" fmla="*/ 0 h 163"/>
                <a:gd name="T56" fmla="*/ 596 w 596"/>
                <a:gd name="T57" fmla="*/ 163 h 16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96" h="163">
                  <a:moveTo>
                    <a:pt x="51" y="44"/>
                  </a:moveTo>
                  <a:lnTo>
                    <a:pt x="281" y="23"/>
                  </a:lnTo>
                  <a:lnTo>
                    <a:pt x="391" y="8"/>
                  </a:lnTo>
                  <a:lnTo>
                    <a:pt x="514" y="0"/>
                  </a:lnTo>
                  <a:lnTo>
                    <a:pt x="550" y="8"/>
                  </a:lnTo>
                  <a:lnTo>
                    <a:pt x="575" y="27"/>
                  </a:lnTo>
                  <a:lnTo>
                    <a:pt x="596" y="82"/>
                  </a:lnTo>
                  <a:lnTo>
                    <a:pt x="590" y="112"/>
                  </a:lnTo>
                  <a:lnTo>
                    <a:pt x="575" y="137"/>
                  </a:lnTo>
                  <a:lnTo>
                    <a:pt x="550" y="156"/>
                  </a:lnTo>
                  <a:lnTo>
                    <a:pt x="514" y="163"/>
                  </a:lnTo>
                  <a:lnTo>
                    <a:pt x="51" y="146"/>
                  </a:lnTo>
                  <a:lnTo>
                    <a:pt x="13" y="129"/>
                  </a:lnTo>
                  <a:lnTo>
                    <a:pt x="0" y="95"/>
                  </a:lnTo>
                  <a:lnTo>
                    <a:pt x="13" y="59"/>
                  </a:lnTo>
                  <a:lnTo>
                    <a:pt x="28" y="47"/>
                  </a:lnTo>
                  <a:lnTo>
                    <a:pt x="51" y="44"/>
                  </a:lnTo>
                  <a:close/>
                </a:path>
              </a:pathLst>
            </a:custGeom>
            <a:solidFill>
              <a:srgbClr val="00FF00"/>
            </a:solidFill>
            <a:ln w="9525">
              <a:noFill/>
              <a:round/>
              <a:headEnd/>
              <a:tailEnd/>
            </a:ln>
          </p:spPr>
          <p:txBody>
            <a:bodyPr/>
            <a:lstStyle/>
            <a:p>
              <a:endParaRPr lang="zh-CN" altLang="en-US"/>
            </a:p>
          </p:txBody>
        </p:sp>
        <p:sp>
          <p:nvSpPr>
            <p:cNvPr id="54315" name="Freeform 29"/>
            <p:cNvSpPr>
              <a:spLocks/>
            </p:cNvSpPr>
            <p:nvPr/>
          </p:nvSpPr>
          <p:spPr bwMode="auto">
            <a:xfrm>
              <a:off x="1608" y="1047"/>
              <a:ext cx="704" cy="98"/>
            </a:xfrm>
            <a:custGeom>
              <a:avLst/>
              <a:gdLst>
                <a:gd name="T0" fmla="*/ 66 w 704"/>
                <a:gd name="T1" fmla="*/ 9 h 196"/>
                <a:gd name="T2" fmla="*/ 219 w 704"/>
                <a:gd name="T3" fmla="*/ 3 h 196"/>
                <a:gd name="T4" fmla="*/ 357 w 704"/>
                <a:gd name="T5" fmla="*/ 0 h 196"/>
                <a:gd name="T6" fmla="*/ 494 w 704"/>
                <a:gd name="T7" fmla="*/ 1 h 196"/>
                <a:gd name="T8" fmla="*/ 647 w 704"/>
                <a:gd name="T9" fmla="*/ 8 h 196"/>
                <a:gd name="T10" fmla="*/ 677 w 704"/>
                <a:gd name="T11" fmla="*/ 11 h 196"/>
                <a:gd name="T12" fmla="*/ 696 w 704"/>
                <a:gd name="T13" fmla="*/ 17 h 196"/>
                <a:gd name="T14" fmla="*/ 704 w 704"/>
                <a:gd name="T15" fmla="*/ 30 h 196"/>
                <a:gd name="T16" fmla="*/ 692 w 704"/>
                <a:gd name="T17" fmla="*/ 37 h 196"/>
                <a:gd name="T18" fmla="*/ 673 w 704"/>
                <a:gd name="T19" fmla="*/ 42 h 196"/>
                <a:gd name="T20" fmla="*/ 647 w 704"/>
                <a:gd name="T21" fmla="*/ 45 h 196"/>
                <a:gd name="T22" fmla="*/ 615 w 704"/>
                <a:gd name="T23" fmla="*/ 45 h 196"/>
                <a:gd name="T24" fmla="*/ 477 w 704"/>
                <a:gd name="T25" fmla="*/ 40 h 196"/>
                <a:gd name="T26" fmla="*/ 354 w 704"/>
                <a:gd name="T27" fmla="*/ 40 h 196"/>
                <a:gd name="T28" fmla="*/ 94 w 704"/>
                <a:gd name="T29" fmla="*/ 49 h 196"/>
                <a:gd name="T30" fmla="*/ 58 w 704"/>
                <a:gd name="T31" fmla="*/ 49 h 196"/>
                <a:gd name="T32" fmla="*/ 30 w 704"/>
                <a:gd name="T33" fmla="*/ 46 h 196"/>
                <a:gd name="T34" fmla="*/ 2 w 704"/>
                <a:gd name="T35" fmla="*/ 33 h 196"/>
                <a:gd name="T36" fmla="*/ 0 w 704"/>
                <a:gd name="T37" fmla="*/ 29 h 196"/>
                <a:gd name="T38" fmla="*/ 2 w 704"/>
                <a:gd name="T39" fmla="*/ 26 h 196"/>
                <a:gd name="T40" fmla="*/ 11 w 704"/>
                <a:gd name="T41" fmla="*/ 18 h 196"/>
                <a:gd name="T42" fmla="*/ 34 w 704"/>
                <a:gd name="T43" fmla="*/ 13 h 196"/>
                <a:gd name="T44" fmla="*/ 66 w 704"/>
                <a:gd name="T45" fmla="*/ 9 h 196"/>
                <a:gd name="T46" fmla="*/ 66 w 704"/>
                <a:gd name="T47" fmla="*/ 9 h 19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04"/>
                <a:gd name="T73" fmla="*/ 0 h 196"/>
                <a:gd name="T74" fmla="*/ 704 w 704"/>
                <a:gd name="T75" fmla="*/ 196 h 19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04" h="196">
                  <a:moveTo>
                    <a:pt x="66" y="36"/>
                  </a:moveTo>
                  <a:lnTo>
                    <a:pt x="219" y="11"/>
                  </a:lnTo>
                  <a:lnTo>
                    <a:pt x="357" y="0"/>
                  </a:lnTo>
                  <a:lnTo>
                    <a:pt x="494" y="4"/>
                  </a:lnTo>
                  <a:lnTo>
                    <a:pt x="647" y="30"/>
                  </a:lnTo>
                  <a:lnTo>
                    <a:pt x="677" y="44"/>
                  </a:lnTo>
                  <a:lnTo>
                    <a:pt x="696" y="65"/>
                  </a:lnTo>
                  <a:lnTo>
                    <a:pt x="704" y="120"/>
                  </a:lnTo>
                  <a:lnTo>
                    <a:pt x="692" y="146"/>
                  </a:lnTo>
                  <a:lnTo>
                    <a:pt x="673" y="165"/>
                  </a:lnTo>
                  <a:lnTo>
                    <a:pt x="647" y="179"/>
                  </a:lnTo>
                  <a:lnTo>
                    <a:pt x="615" y="177"/>
                  </a:lnTo>
                  <a:lnTo>
                    <a:pt x="477" y="158"/>
                  </a:lnTo>
                  <a:lnTo>
                    <a:pt x="354" y="158"/>
                  </a:lnTo>
                  <a:lnTo>
                    <a:pt x="94" y="196"/>
                  </a:lnTo>
                  <a:lnTo>
                    <a:pt x="58" y="196"/>
                  </a:lnTo>
                  <a:lnTo>
                    <a:pt x="30" y="182"/>
                  </a:lnTo>
                  <a:lnTo>
                    <a:pt x="2" y="131"/>
                  </a:lnTo>
                  <a:lnTo>
                    <a:pt x="0" y="116"/>
                  </a:lnTo>
                  <a:lnTo>
                    <a:pt x="2" y="101"/>
                  </a:lnTo>
                  <a:lnTo>
                    <a:pt x="11" y="72"/>
                  </a:lnTo>
                  <a:lnTo>
                    <a:pt x="34" y="49"/>
                  </a:lnTo>
                  <a:lnTo>
                    <a:pt x="66" y="36"/>
                  </a:lnTo>
                  <a:close/>
                </a:path>
              </a:pathLst>
            </a:custGeom>
            <a:solidFill>
              <a:srgbClr val="00FF00"/>
            </a:solidFill>
            <a:ln w="9525">
              <a:noFill/>
              <a:round/>
              <a:headEnd/>
              <a:tailEnd/>
            </a:ln>
          </p:spPr>
          <p:txBody>
            <a:bodyPr/>
            <a:lstStyle/>
            <a:p>
              <a:endParaRPr lang="zh-CN" altLang="en-US"/>
            </a:p>
          </p:txBody>
        </p:sp>
        <p:sp>
          <p:nvSpPr>
            <p:cNvPr id="54316" name="Freeform 30"/>
            <p:cNvSpPr>
              <a:spLocks/>
            </p:cNvSpPr>
            <p:nvPr/>
          </p:nvSpPr>
          <p:spPr bwMode="auto">
            <a:xfrm>
              <a:off x="2527" y="1050"/>
              <a:ext cx="700" cy="84"/>
            </a:xfrm>
            <a:custGeom>
              <a:avLst/>
              <a:gdLst>
                <a:gd name="T0" fmla="*/ 76 w 700"/>
                <a:gd name="T1" fmla="*/ 0 h 169"/>
                <a:gd name="T2" fmla="*/ 350 w 700"/>
                <a:gd name="T3" fmla="*/ 2 h 169"/>
                <a:gd name="T4" fmla="*/ 625 w 700"/>
                <a:gd name="T5" fmla="*/ 4 h 169"/>
                <a:gd name="T6" fmla="*/ 657 w 700"/>
                <a:gd name="T7" fmla="*/ 6 h 169"/>
                <a:gd name="T8" fmla="*/ 682 w 700"/>
                <a:gd name="T9" fmla="*/ 10 h 169"/>
                <a:gd name="T10" fmla="*/ 700 w 700"/>
                <a:gd name="T11" fmla="*/ 23 h 169"/>
                <a:gd name="T12" fmla="*/ 695 w 700"/>
                <a:gd name="T13" fmla="*/ 30 h 169"/>
                <a:gd name="T14" fmla="*/ 682 w 700"/>
                <a:gd name="T15" fmla="*/ 36 h 169"/>
                <a:gd name="T16" fmla="*/ 657 w 700"/>
                <a:gd name="T17" fmla="*/ 40 h 169"/>
                <a:gd name="T18" fmla="*/ 625 w 700"/>
                <a:gd name="T19" fmla="*/ 42 h 169"/>
                <a:gd name="T20" fmla="*/ 350 w 700"/>
                <a:gd name="T21" fmla="*/ 39 h 169"/>
                <a:gd name="T22" fmla="*/ 76 w 700"/>
                <a:gd name="T23" fmla="*/ 37 h 169"/>
                <a:gd name="T24" fmla="*/ 42 w 700"/>
                <a:gd name="T25" fmla="*/ 36 h 169"/>
                <a:gd name="T26" fmla="*/ 19 w 700"/>
                <a:gd name="T27" fmla="*/ 31 h 169"/>
                <a:gd name="T28" fmla="*/ 0 w 700"/>
                <a:gd name="T29" fmla="*/ 18 h 169"/>
                <a:gd name="T30" fmla="*/ 4 w 700"/>
                <a:gd name="T31" fmla="*/ 11 h 169"/>
                <a:gd name="T32" fmla="*/ 19 w 700"/>
                <a:gd name="T33" fmla="*/ 5 h 169"/>
                <a:gd name="T34" fmla="*/ 42 w 700"/>
                <a:gd name="T35" fmla="*/ 1 h 169"/>
                <a:gd name="T36" fmla="*/ 76 w 700"/>
                <a:gd name="T37" fmla="*/ 0 h 169"/>
                <a:gd name="T38" fmla="*/ 76 w 700"/>
                <a:gd name="T39" fmla="*/ 0 h 1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00"/>
                <a:gd name="T61" fmla="*/ 0 h 169"/>
                <a:gd name="T62" fmla="*/ 700 w 700"/>
                <a:gd name="T63" fmla="*/ 169 h 1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00" h="169">
                  <a:moveTo>
                    <a:pt x="76" y="0"/>
                  </a:moveTo>
                  <a:lnTo>
                    <a:pt x="350" y="9"/>
                  </a:lnTo>
                  <a:lnTo>
                    <a:pt x="625" y="19"/>
                  </a:lnTo>
                  <a:lnTo>
                    <a:pt x="657" y="24"/>
                  </a:lnTo>
                  <a:lnTo>
                    <a:pt x="682" y="41"/>
                  </a:lnTo>
                  <a:lnTo>
                    <a:pt x="700" y="95"/>
                  </a:lnTo>
                  <a:lnTo>
                    <a:pt x="695" y="121"/>
                  </a:lnTo>
                  <a:lnTo>
                    <a:pt x="682" y="146"/>
                  </a:lnTo>
                  <a:lnTo>
                    <a:pt x="657" y="163"/>
                  </a:lnTo>
                  <a:lnTo>
                    <a:pt x="625" y="169"/>
                  </a:lnTo>
                  <a:lnTo>
                    <a:pt x="350" y="159"/>
                  </a:lnTo>
                  <a:lnTo>
                    <a:pt x="76" y="150"/>
                  </a:lnTo>
                  <a:lnTo>
                    <a:pt x="42" y="144"/>
                  </a:lnTo>
                  <a:lnTo>
                    <a:pt x="19" y="127"/>
                  </a:lnTo>
                  <a:lnTo>
                    <a:pt x="0" y="74"/>
                  </a:lnTo>
                  <a:lnTo>
                    <a:pt x="4" y="47"/>
                  </a:lnTo>
                  <a:lnTo>
                    <a:pt x="19" y="22"/>
                  </a:lnTo>
                  <a:lnTo>
                    <a:pt x="42" y="5"/>
                  </a:lnTo>
                  <a:lnTo>
                    <a:pt x="76" y="0"/>
                  </a:lnTo>
                  <a:close/>
                </a:path>
              </a:pathLst>
            </a:custGeom>
            <a:solidFill>
              <a:srgbClr val="00FF00"/>
            </a:solidFill>
            <a:ln w="9525">
              <a:noFill/>
              <a:round/>
              <a:headEnd/>
              <a:tailEnd/>
            </a:ln>
          </p:spPr>
          <p:txBody>
            <a:bodyPr/>
            <a:lstStyle/>
            <a:p>
              <a:endParaRPr lang="zh-CN" altLang="en-US"/>
            </a:p>
          </p:txBody>
        </p:sp>
        <p:sp>
          <p:nvSpPr>
            <p:cNvPr id="54317" name="Freeform 31"/>
            <p:cNvSpPr>
              <a:spLocks/>
            </p:cNvSpPr>
            <p:nvPr/>
          </p:nvSpPr>
          <p:spPr bwMode="auto">
            <a:xfrm>
              <a:off x="809" y="1326"/>
              <a:ext cx="191" cy="420"/>
            </a:xfrm>
            <a:custGeom>
              <a:avLst/>
              <a:gdLst>
                <a:gd name="T0" fmla="*/ 191 w 191"/>
                <a:gd name="T1" fmla="*/ 22 h 838"/>
                <a:gd name="T2" fmla="*/ 172 w 191"/>
                <a:gd name="T3" fmla="*/ 68 h 838"/>
                <a:gd name="T4" fmla="*/ 159 w 191"/>
                <a:gd name="T5" fmla="*/ 89 h 838"/>
                <a:gd name="T6" fmla="*/ 146 w 191"/>
                <a:gd name="T7" fmla="*/ 109 h 838"/>
                <a:gd name="T8" fmla="*/ 112 w 191"/>
                <a:gd name="T9" fmla="*/ 196 h 838"/>
                <a:gd name="T10" fmla="*/ 106 w 191"/>
                <a:gd name="T11" fmla="*/ 202 h 838"/>
                <a:gd name="T12" fmla="*/ 95 w 191"/>
                <a:gd name="T13" fmla="*/ 206 h 838"/>
                <a:gd name="T14" fmla="*/ 55 w 191"/>
                <a:gd name="T15" fmla="*/ 211 h 838"/>
                <a:gd name="T16" fmla="*/ 17 w 191"/>
                <a:gd name="T17" fmla="*/ 206 h 838"/>
                <a:gd name="T18" fmla="*/ 0 w 191"/>
                <a:gd name="T19" fmla="*/ 196 h 838"/>
                <a:gd name="T20" fmla="*/ 10 w 191"/>
                <a:gd name="T21" fmla="*/ 108 h 838"/>
                <a:gd name="T22" fmla="*/ 31 w 191"/>
                <a:gd name="T23" fmla="*/ 19 h 838"/>
                <a:gd name="T24" fmla="*/ 38 w 191"/>
                <a:gd name="T25" fmla="*/ 11 h 838"/>
                <a:gd name="T26" fmla="*/ 59 w 191"/>
                <a:gd name="T27" fmla="*/ 5 h 838"/>
                <a:gd name="T28" fmla="*/ 85 w 191"/>
                <a:gd name="T29" fmla="*/ 1 h 838"/>
                <a:gd name="T30" fmla="*/ 116 w 191"/>
                <a:gd name="T31" fmla="*/ 0 h 838"/>
                <a:gd name="T32" fmla="*/ 169 w 191"/>
                <a:gd name="T33" fmla="*/ 6 h 838"/>
                <a:gd name="T34" fmla="*/ 191 w 191"/>
                <a:gd name="T35" fmla="*/ 22 h 838"/>
                <a:gd name="T36" fmla="*/ 191 w 191"/>
                <a:gd name="T37" fmla="*/ 22 h 8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1"/>
                <a:gd name="T58" fmla="*/ 0 h 838"/>
                <a:gd name="T59" fmla="*/ 191 w 191"/>
                <a:gd name="T60" fmla="*/ 838 h 83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1" h="838">
                  <a:moveTo>
                    <a:pt x="191" y="85"/>
                  </a:moveTo>
                  <a:lnTo>
                    <a:pt x="172" y="270"/>
                  </a:lnTo>
                  <a:lnTo>
                    <a:pt x="159" y="353"/>
                  </a:lnTo>
                  <a:lnTo>
                    <a:pt x="146" y="433"/>
                  </a:lnTo>
                  <a:lnTo>
                    <a:pt x="112" y="781"/>
                  </a:lnTo>
                  <a:lnTo>
                    <a:pt x="106" y="806"/>
                  </a:lnTo>
                  <a:lnTo>
                    <a:pt x="95" y="823"/>
                  </a:lnTo>
                  <a:lnTo>
                    <a:pt x="55" y="838"/>
                  </a:lnTo>
                  <a:lnTo>
                    <a:pt x="17" y="823"/>
                  </a:lnTo>
                  <a:lnTo>
                    <a:pt x="0" y="781"/>
                  </a:lnTo>
                  <a:lnTo>
                    <a:pt x="10" y="429"/>
                  </a:lnTo>
                  <a:lnTo>
                    <a:pt x="31" y="76"/>
                  </a:lnTo>
                  <a:lnTo>
                    <a:pt x="38" y="42"/>
                  </a:lnTo>
                  <a:lnTo>
                    <a:pt x="59" y="17"/>
                  </a:lnTo>
                  <a:lnTo>
                    <a:pt x="85" y="4"/>
                  </a:lnTo>
                  <a:lnTo>
                    <a:pt x="116" y="0"/>
                  </a:lnTo>
                  <a:lnTo>
                    <a:pt x="169" y="23"/>
                  </a:lnTo>
                  <a:lnTo>
                    <a:pt x="191" y="85"/>
                  </a:lnTo>
                  <a:close/>
                </a:path>
              </a:pathLst>
            </a:custGeom>
            <a:solidFill>
              <a:srgbClr val="00FF00"/>
            </a:solidFill>
            <a:ln w="9525">
              <a:noFill/>
              <a:round/>
              <a:headEnd/>
              <a:tailEnd/>
            </a:ln>
          </p:spPr>
          <p:txBody>
            <a:bodyPr/>
            <a:lstStyle/>
            <a:p>
              <a:endParaRPr lang="zh-CN" altLang="en-US"/>
            </a:p>
          </p:txBody>
        </p:sp>
        <p:sp>
          <p:nvSpPr>
            <p:cNvPr id="54318" name="Freeform 32"/>
            <p:cNvSpPr>
              <a:spLocks/>
            </p:cNvSpPr>
            <p:nvPr/>
          </p:nvSpPr>
          <p:spPr bwMode="auto">
            <a:xfrm>
              <a:off x="576" y="2592"/>
              <a:ext cx="664" cy="323"/>
            </a:xfrm>
            <a:custGeom>
              <a:avLst/>
              <a:gdLst>
                <a:gd name="T0" fmla="*/ 17 w 664"/>
                <a:gd name="T1" fmla="*/ 69 h 646"/>
                <a:gd name="T2" fmla="*/ 25 w 664"/>
                <a:gd name="T3" fmla="*/ 64 h 646"/>
                <a:gd name="T4" fmla="*/ 44 w 664"/>
                <a:gd name="T5" fmla="*/ 61 h 646"/>
                <a:gd name="T6" fmla="*/ 106 w 664"/>
                <a:gd name="T7" fmla="*/ 56 h 646"/>
                <a:gd name="T8" fmla="*/ 231 w 664"/>
                <a:gd name="T9" fmla="*/ 51 h 646"/>
                <a:gd name="T10" fmla="*/ 246 w 664"/>
                <a:gd name="T11" fmla="*/ 33 h 646"/>
                <a:gd name="T12" fmla="*/ 259 w 664"/>
                <a:gd name="T13" fmla="*/ 17 h 646"/>
                <a:gd name="T14" fmla="*/ 274 w 664"/>
                <a:gd name="T15" fmla="*/ 10 h 646"/>
                <a:gd name="T16" fmla="*/ 288 w 664"/>
                <a:gd name="T17" fmla="*/ 5 h 646"/>
                <a:gd name="T18" fmla="*/ 312 w 664"/>
                <a:gd name="T19" fmla="*/ 0 h 646"/>
                <a:gd name="T20" fmla="*/ 333 w 664"/>
                <a:gd name="T21" fmla="*/ 0 h 646"/>
                <a:gd name="T22" fmla="*/ 352 w 664"/>
                <a:gd name="T23" fmla="*/ 5 h 646"/>
                <a:gd name="T24" fmla="*/ 388 w 664"/>
                <a:gd name="T25" fmla="*/ 23 h 646"/>
                <a:gd name="T26" fmla="*/ 411 w 664"/>
                <a:gd name="T27" fmla="*/ 34 h 646"/>
                <a:gd name="T28" fmla="*/ 435 w 664"/>
                <a:gd name="T29" fmla="*/ 46 h 646"/>
                <a:gd name="T30" fmla="*/ 511 w 664"/>
                <a:gd name="T31" fmla="*/ 42 h 646"/>
                <a:gd name="T32" fmla="*/ 575 w 664"/>
                <a:gd name="T33" fmla="*/ 39 h 646"/>
                <a:gd name="T34" fmla="*/ 655 w 664"/>
                <a:gd name="T35" fmla="*/ 39 h 646"/>
                <a:gd name="T36" fmla="*/ 664 w 664"/>
                <a:gd name="T37" fmla="*/ 43 h 646"/>
                <a:gd name="T38" fmla="*/ 647 w 664"/>
                <a:gd name="T39" fmla="*/ 51 h 646"/>
                <a:gd name="T40" fmla="*/ 626 w 664"/>
                <a:gd name="T41" fmla="*/ 57 h 646"/>
                <a:gd name="T42" fmla="*/ 600 w 664"/>
                <a:gd name="T43" fmla="*/ 64 h 646"/>
                <a:gd name="T44" fmla="*/ 585 w 664"/>
                <a:gd name="T45" fmla="*/ 68 h 646"/>
                <a:gd name="T46" fmla="*/ 566 w 664"/>
                <a:gd name="T47" fmla="*/ 72 h 646"/>
                <a:gd name="T48" fmla="*/ 545 w 664"/>
                <a:gd name="T49" fmla="*/ 77 h 646"/>
                <a:gd name="T50" fmla="*/ 522 w 664"/>
                <a:gd name="T51" fmla="*/ 82 h 646"/>
                <a:gd name="T52" fmla="*/ 551 w 664"/>
                <a:gd name="T53" fmla="*/ 97 h 646"/>
                <a:gd name="T54" fmla="*/ 575 w 664"/>
                <a:gd name="T55" fmla="*/ 113 h 646"/>
                <a:gd name="T56" fmla="*/ 600 w 664"/>
                <a:gd name="T57" fmla="*/ 146 h 646"/>
                <a:gd name="T58" fmla="*/ 592 w 664"/>
                <a:gd name="T59" fmla="*/ 158 h 646"/>
                <a:gd name="T60" fmla="*/ 583 w 664"/>
                <a:gd name="T61" fmla="*/ 161 h 646"/>
                <a:gd name="T62" fmla="*/ 568 w 664"/>
                <a:gd name="T63" fmla="*/ 162 h 646"/>
                <a:gd name="T64" fmla="*/ 483 w 664"/>
                <a:gd name="T65" fmla="*/ 152 h 646"/>
                <a:gd name="T66" fmla="*/ 458 w 664"/>
                <a:gd name="T67" fmla="*/ 148 h 646"/>
                <a:gd name="T68" fmla="*/ 433 w 664"/>
                <a:gd name="T69" fmla="*/ 143 h 646"/>
                <a:gd name="T70" fmla="*/ 409 w 664"/>
                <a:gd name="T71" fmla="*/ 138 h 646"/>
                <a:gd name="T72" fmla="*/ 386 w 664"/>
                <a:gd name="T73" fmla="*/ 133 h 646"/>
                <a:gd name="T74" fmla="*/ 365 w 664"/>
                <a:gd name="T75" fmla="*/ 129 h 646"/>
                <a:gd name="T76" fmla="*/ 346 w 664"/>
                <a:gd name="T77" fmla="*/ 125 h 646"/>
                <a:gd name="T78" fmla="*/ 318 w 664"/>
                <a:gd name="T79" fmla="*/ 120 h 646"/>
                <a:gd name="T80" fmla="*/ 290 w 664"/>
                <a:gd name="T81" fmla="*/ 126 h 646"/>
                <a:gd name="T82" fmla="*/ 261 w 664"/>
                <a:gd name="T83" fmla="*/ 131 h 646"/>
                <a:gd name="T84" fmla="*/ 235 w 664"/>
                <a:gd name="T85" fmla="*/ 136 h 646"/>
                <a:gd name="T86" fmla="*/ 210 w 664"/>
                <a:gd name="T87" fmla="*/ 140 h 646"/>
                <a:gd name="T88" fmla="*/ 189 w 664"/>
                <a:gd name="T89" fmla="*/ 145 h 646"/>
                <a:gd name="T90" fmla="*/ 170 w 664"/>
                <a:gd name="T91" fmla="*/ 148 h 646"/>
                <a:gd name="T92" fmla="*/ 140 w 664"/>
                <a:gd name="T93" fmla="*/ 151 h 646"/>
                <a:gd name="T94" fmla="*/ 123 w 664"/>
                <a:gd name="T95" fmla="*/ 150 h 646"/>
                <a:gd name="T96" fmla="*/ 119 w 664"/>
                <a:gd name="T97" fmla="*/ 142 h 646"/>
                <a:gd name="T98" fmla="*/ 133 w 664"/>
                <a:gd name="T99" fmla="*/ 126 h 646"/>
                <a:gd name="T100" fmla="*/ 146 w 664"/>
                <a:gd name="T101" fmla="*/ 114 h 646"/>
                <a:gd name="T102" fmla="*/ 163 w 664"/>
                <a:gd name="T103" fmla="*/ 101 h 646"/>
                <a:gd name="T104" fmla="*/ 121 w 664"/>
                <a:gd name="T105" fmla="*/ 96 h 646"/>
                <a:gd name="T106" fmla="*/ 53 w 664"/>
                <a:gd name="T107" fmla="*/ 88 h 646"/>
                <a:gd name="T108" fmla="*/ 6 w 664"/>
                <a:gd name="T109" fmla="*/ 78 h 646"/>
                <a:gd name="T110" fmla="*/ 0 w 664"/>
                <a:gd name="T111" fmla="*/ 73 h 646"/>
                <a:gd name="T112" fmla="*/ 17 w 664"/>
                <a:gd name="T113" fmla="*/ 69 h 646"/>
                <a:gd name="T114" fmla="*/ 17 w 664"/>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4"/>
                <a:gd name="T175" fmla="*/ 0 h 646"/>
                <a:gd name="T176" fmla="*/ 664 w 664"/>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4" h="646">
                  <a:moveTo>
                    <a:pt x="17" y="273"/>
                  </a:moveTo>
                  <a:lnTo>
                    <a:pt x="25" y="256"/>
                  </a:lnTo>
                  <a:lnTo>
                    <a:pt x="44" y="243"/>
                  </a:lnTo>
                  <a:lnTo>
                    <a:pt x="106" y="222"/>
                  </a:lnTo>
                  <a:lnTo>
                    <a:pt x="231" y="203"/>
                  </a:lnTo>
                  <a:lnTo>
                    <a:pt x="246" y="129"/>
                  </a:lnTo>
                  <a:lnTo>
                    <a:pt x="259" y="66"/>
                  </a:lnTo>
                  <a:lnTo>
                    <a:pt x="274" y="39"/>
                  </a:lnTo>
                  <a:lnTo>
                    <a:pt x="288" y="20"/>
                  </a:lnTo>
                  <a:lnTo>
                    <a:pt x="312" y="0"/>
                  </a:lnTo>
                  <a:lnTo>
                    <a:pt x="333" y="0"/>
                  </a:lnTo>
                  <a:lnTo>
                    <a:pt x="352" y="19"/>
                  </a:lnTo>
                  <a:lnTo>
                    <a:pt x="388" y="91"/>
                  </a:lnTo>
                  <a:lnTo>
                    <a:pt x="411" y="136"/>
                  </a:lnTo>
                  <a:lnTo>
                    <a:pt x="435" y="182"/>
                  </a:lnTo>
                  <a:lnTo>
                    <a:pt x="511" y="167"/>
                  </a:lnTo>
                  <a:lnTo>
                    <a:pt x="575" y="155"/>
                  </a:lnTo>
                  <a:lnTo>
                    <a:pt x="655" y="155"/>
                  </a:lnTo>
                  <a:lnTo>
                    <a:pt x="664" y="171"/>
                  </a:lnTo>
                  <a:lnTo>
                    <a:pt x="647" y="203"/>
                  </a:lnTo>
                  <a:lnTo>
                    <a:pt x="626" y="226"/>
                  </a:lnTo>
                  <a:lnTo>
                    <a:pt x="600" y="254"/>
                  </a:lnTo>
                  <a:lnTo>
                    <a:pt x="585" y="271"/>
                  </a:lnTo>
                  <a:lnTo>
                    <a:pt x="566" y="288"/>
                  </a:lnTo>
                  <a:lnTo>
                    <a:pt x="545" y="308"/>
                  </a:lnTo>
                  <a:lnTo>
                    <a:pt x="522" y="328"/>
                  </a:lnTo>
                  <a:lnTo>
                    <a:pt x="551" y="387"/>
                  </a:lnTo>
                  <a:lnTo>
                    <a:pt x="575" y="452"/>
                  </a:lnTo>
                  <a:lnTo>
                    <a:pt x="600" y="583"/>
                  </a:lnTo>
                  <a:lnTo>
                    <a:pt x="592" y="631"/>
                  </a:lnTo>
                  <a:lnTo>
                    <a:pt x="583" y="642"/>
                  </a:lnTo>
                  <a:lnTo>
                    <a:pt x="568" y="646"/>
                  </a:lnTo>
                  <a:lnTo>
                    <a:pt x="483" y="608"/>
                  </a:lnTo>
                  <a:lnTo>
                    <a:pt x="458" y="591"/>
                  </a:lnTo>
                  <a:lnTo>
                    <a:pt x="433" y="572"/>
                  </a:lnTo>
                  <a:lnTo>
                    <a:pt x="409" y="551"/>
                  </a:lnTo>
                  <a:lnTo>
                    <a:pt x="386" y="532"/>
                  </a:lnTo>
                  <a:lnTo>
                    <a:pt x="365" y="515"/>
                  </a:lnTo>
                  <a:lnTo>
                    <a:pt x="346" y="499"/>
                  </a:lnTo>
                  <a:lnTo>
                    <a:pt x="318" y="479"/>
                  </a:lnTo>
                  <a:lnTo>
                    <a:pt x="290" y="501"/>
                  </a:lnTo>
                  <a:lnTo>
                    <a:pt x="261" y="522"/>
                  </a:lnTo>
                  <a:lnTo>
                    <a:pt x="235" y="543"/>
                  </a:lnTo>
                  <a:lnTo>
                    <a:pt x="210" y="560"/>
                  </a:lnTo>
                  <a:lnTo>
                    <a:pt x="189" y="577"/>
                  </a:lnTo>
                  <a:lnTo>
                    <a:pt x="170" y="591"/>
                  </a:lnTo>
                  <a:lnTo>
                    <a:pt x="140" y="604"/>
                  </a:lnTo>
                  <a:lnTo>
                    <a:pt x="123" y="598"/>
                  </a:lnTo>
                  <a:lnTo>
                    <a:pt x="119" y="566"/>
                  </a:lnTo>
                  <a:lnTo>
                    <a:pt x="133" y="501"/>
                  </a:lnTo>
                  <a:lnTo>
                    <a:pt x="146" y="456"/>
                  </a:lnTo>
                  <a:lnTo>
                    <a:pt x="163" y="401"/>
                  </a:lnTo>
                  <a:lnTo>
                    <a:pt x="121" y="384"/>
                  </a:lnTo>
                  <a:lnTo>
                    <a:pt x="53" y="351"/>
                  </a:lnTo>
                  <a:lnTo>
                    <a:pt x="6" y="311"/>
                  </a:lnTo>
                  <a:lnTo>
                    <a:pt x="0" y="292"/>
                  </a:lnTo>
                  <a:lnTo>
                    <a:pt x="17" y="273"/>
                  </a:lnTo>
                  <a:close/>
                </a:path>
              </a:pathLst>
            </a:custGeom>
            <a:solidFill>
              <a:srgbClr val="FF0000"/>
            </a:solidFill>
            <a:ln w="9525">
              <a:noFill/>
              <a:round/>
              <a:headEnd/>
              <a:tailEnd/>
            </a:ln>
          </p:spPr>
          <p:txBody>
            <a:bodyPr/>
            <a:lstStyle/>
            <a:p>
              <a:endParaRPr lang="zh-CN" altLang="en-US"/>
            </a:p>
          </p:txBody>
        </p:sp>
        <p:sp>
          <p:nvSpPr>
            <p:cNvPr id="54319" name="Freeform 33"/>
            <p:cNvSpPr>
              <a:spLocks/>
            </p:cNvSpPr>
            <p:nvPr/>
          </p:nvSpPr>
          <p:spPr bwMode="auto">
            <a:xfrm>
              <a:off x="4215" y="953"/>
              <a:ext cx="662" cy="323"/>
            </a:xfrm>
            <a:custGeom>
              <a:avLst/>
              <a:gdLst>
                <a:gd name="T0" fmla="*/ 17 w 662"/>
                <a:gd name="T1" fmla="*/ 69 h 646"/>
                <a:gd name="T2" fmla="*/ 23 w 662"/>
                <a:gd name="T3" fmla="*/ 65 h 646"/>
                <a:gd name="T4" fmla="*/ 42 w 662"/>
                <a:gd name="T5" fmla="*/ 62 h 646"/>
                <a:gd name="T6" fmla="*/ 106 w 662"/>
                <a:gd name="T7" fmla="*/ 56 h 646"/>
                <a:gd name="T8" fmla="*/ 229 w 662"/>
                <a:gd name="T9" fmla="*/ 52 h 646"/>
                <a:gd name="T10" fmla="*/ 244 w 662"/>
                <a:gd name="T11" fmla="*/ 33 h 646"/>
                <a:gd name="T12" fmla="*/ 258 w 662"/>
                <a:gd name="T13" fmla="*/ 17 h 646"/>
                <a:gd name="T14" fmla="*/ 273 w 662"/>
                <a:gd name="T15" fmla="*/ 10 h 646"/>
                <a:gd name="T16" fmla="*/ 286 w 662"/>
                <a:gd name="T17" fmla="*/ 6 h 646"/>
                <a:gd name="T18" fmla="*/ 311 w 662"/>
                <a:gd name="T19" fmla="*/ 0 h 646"/>
                <a:gd name="T20" fmla="*/ 331 w 662"/>
                <a:gd name="T21" fmla="*/ 1 h 646"/>
                <a:gd name="T22" fmla="*/ 350 w 662"/>
                <a:gd name="T23" fmla="*/ 5 h 646"/>
                <a:gd name="T24" fmla="*/ 388 w 662"/>
                <a:gd name="T25" fmla="*/ 23 h 646"/>
                <a:gd name="T26" fmla="*/ 409 w 662"/>
                <a:gd name="T27" fmla="*/ 35 h 646"/>
                <a:gd name="T28" fmla="*/ 434 w 662"/>
                <a:gd name="T29" fmla="*/ 46 h 646"/>
                <a:gd name="T30" fmla="*/ 509 w 662"/>
                <a:gd name="T31" fmla="*/ 43 h 646"/>
                <a:gd name="T32" fmla="*/ 574 w 662"/>
                <a:gd name="T33" fmla="*/ 40 h 646"/>
                <a:gd name="T34" fmla="*/ 653 w 662"/>
                <a:gd name="T35" fmla="*/ 39 h 646"/>
                <a:gd name="T36" fmla="*/ 662 w 662"/>
                <a:gd name="T37" fmla="*/ 44 h 646"/>
                <a:gd name="T38" fmla="*/ 645 w 662"/>
                <a:gd name="T39" fmla="*/ 52 h 646"/>
                <a:gd name="T40" fmla="*/ 627 w 662"/>
                <a:gd name="T41" fmla="*/ 57 h 646"/>
                <a:gd name="T42" fmla="*/ 600 w 662"/>
                <a:gd name="T43" fmla="*/ 64 h 646"/>
                <a:gd name="T44" fmla="*/ 583 w 662"/>
                <a:gd name="T45" fmla="*/ 68 h 646"/>
                <a:gd name="T46" fmla="*/ 564 w 662"/>
                <a:gd name="T47" fmla="*/ 73 h 646"/>
                <a:gd name="T48" fmla="*/ 543 w 662"/>
                <a:gd name="T49" fmla="*/ 77 h 646"/>
                <a:gd name="T50" fmla="*/ 521 w 662"/>
                <a:gd name="T51" fmla="*/ 83 h 646"/>
                <a:gd name="T52" fmla="*/ 551 w 662"/>
                <a:gd name="T53" fmla="*/ 98 h 646"/>
                <a:gd name="T54" fmla="*/ 574 w 662"/>
                <a:gd name="T55" fmla="*/ 113 h 646"/>
                <a:gd name="T56" fmla="*/ 598 w 662"/>
                <a:gd name="T57" fmla="*/ 146 h 646"/>
                <a:gd name="T58" fmla="*/ 592 w 662"/>
                <a:gd name="T59" fmla="*/ 158 h 646"/>
                <a:gd name="T60" fmla="*/ 581 w 662"/>
                <a:gd name="T61" fmla="*/ 161 h 646"/>
                <a:gd name="T62" fmla="*/ 566 w 662"/>
                <a:gd name="T63" fmla="*/ 162 h 646"/>
                <a:gd name="T64" fmla="*/ 481 w 662"/>
                <a:gd name="T65" fmla="*/ 152 h 646"/>
                <a:gd name="T66" fmla="*/ 456 w 662"/>
                <a:gd name="T67" fmla="*/ 148 h 646"/>
                <a:gd name="T68" fmla="*/ 432 w 662"/>
                <a:gd name="T69" fmla="*/ 143 h 646"/>
                <a:gd name="T70" fmla="*/ 409 w 662"/>
                <a:gd name="T71" fmla="*/ 139 h 646"/>
                <a:gd name="T72" fmla="*/ 384 w 662"/>
                <a:gd name="T73" fmla="*/ 134 h 646"/>
                <a:gd name="T74" fmla="*/ 363 w 662"/>
                <a:gd name="T75" fmla="*/ 129 h 646"/>
                <a:gd name="T76" fmla="*/ 345 w 662"/>
                <a:gd name="T77" fmla="*/ 125 h 646"/>
                <a:gd name="T78" fmla="*/ 318 w 662"/>
                <a:gd name="T79" fmla="*/ 121 h 646"/>
                <a:gd name="T80" fmla="*/ 288 w 662"/>
                <a:gd name="T81" fmla="*/ 126 h 646"/>
                <a:gd name="T82" fmla="*/ 259 w 662"/>
                <a:gd name="T83" fmla="*/ 131 h 646"/>
                <a:gd name="T84" fmla="*/ 233 w 662"/>
                <a:gd name="T85" fmla="*/ 136 h 646"/>
                <a:gd name="T86" fmla="*/ 210 w 662"/>
                <a:gd name="T87" fmla="*/ 141 h 646"/>
                <a:gd name="T88" fmla="*/ 188 w 662"/>
                <a:gd name="T89" fmla="*/ 145 h 646"/>
                <a:gd name="T90" fmla="*/ 169 w 662"/>
                <a:gd name="T91" fmla="*/ 148 h 646"/>
                <a:gd name="T92" fmla="*/ 138 w 662"/>
                <a:gd name="T93" fmla="*/ 152 h 646"/>
                <a:gd name="T94" fmla="*/ 121 w 662"/>
                <a:gd name="T95" fmla="*/ 150 h 646"/>
                <a:gd name="T96" fmla="*/ 118 w 662"/>
                <a:gd name="T97" fmla="*/ 142 h 646"/>
                <a:gd name="T98" fmla="*/ 131 w 662"/>
                <a:gd name="T99" fmla="*/ 126 h 646"/>
                <a:gd name="T100" fmla="*/ 144 w 662"/>
                <a:gd name="T101" fmla="*/ 115 h 646"/>
                <a:gd name="T102" fmla="*/ 161 w 662"/>
                <a:gd name="T103" fmla="*/ 101 h 646"/>
                <a:gd name="T104" fmla="*/ 119 w 662"/>
                <a:gd name="T105" fmla="*/ 96 h 646"/>
                <a:gd name="T106" fmla="*/ 53 w 662"/>
                <a:gd name="T107" fmla="*/ 88 h 646"/>
                <a:gd name="T108" fmla="*/ 4 w 662"/>
                <a:gd name="T109" fmla="*/ 79 h 646"/>
                <a:gd name="T110" fmla="*/ 0 w 662"/>
                <a:gd name="T111" fmla="*/ 73 h 646"/>
                <a:gd name="T112" fmla="*/ 17 w 662"/>
                <a:gd name="T113" fmla="*/ 69 h 646"/>
                <a:gd name="T114" fmla="*/ 17 w 662"/>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2"/>
                <a:gd name="T175" fmla="*/ 0 h 646"/>
                <a:gd name="T176" fmla="*/ 662 w 662"/>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2" h="646">
                  <a:moveTo>
                    <a:pt x="17" y="273"/>
                  </a:moveTo>
                  <a:lnTo>
                    <a:pt x="23" y="258"/>
                  </a:lnTo>
                  <a:lnTo>
                    <a:pt x="42" y="245"/>
                  </a:lnTo>
                  <a:lnTo>
                    <a:pt x="106" y="224"/>
                  </a:lnTo>
                  <a:lnTo>
                    <a:pt x="229" y="205"/>
                  </a:lnTo>
                  <a:lnTo>
                    <a:pt x="244" y="131"/>
                  </a:lnTo>
                  <a:lnTo>
                    <a:pt x="258" y="68"/>
                  </a:lnTo>
                  <a:lnTo>
                    <a:pt x="273" y="40"/>
                  </a:lnTo>
                  <a:lnTo>
                    <a:pt x="286" y="21"/>
                  </a:lnTo>
                  <a:lnTo>
                    <a:pt x="311" y="0"/>
                  </a:lnTo>
                  <a:lnTo>
                    <a:pt x="331" y="2"/>
                  </a:lnTo>
                  <a:lnTo>
                    <a:pt x="350" y="19"/>
                  </a:lnTo>
                  <a:lnTo>
                    <a:pt x="388" y="91"/>
                  </a:lnTo>
                  <a:lnTo>
                    <a:pt x="409" y="137"/>
                  </a:lnTo>
                  <a:lnTo>
                    <a:pt x="434" y="184"/>
                  </a:lnTo>
                  <a:lnTo>
                    <a:pt x="509" y="169"/>
                  </a:lnTo>
                  <a:lnTo>
                    <a:pt x="574" y="158"/>
                  </a:lnTo>
                  <a:lnTo>
                    <a:pt x="653" y="156"/>
                  </a:lnTo>
                  <a:lnTo>
                    <a:pt x="662" y="173"/>
                  </a:lnTo>
                  <a:lnTo>
                    <a:pt x="645" y="205"/>
                  </a:lnTo>
                  <a:lnTo>
                    <a:pt x="627" y="228"/>
                  </a:lnTo>
                  <a:lnTo>
                    <a:pt x="600" y="256"/>
                  </a:lnTo>
                  <a:lnTo>
                    <a:pt x="583" y="272"/>
                  </a:lnTo>
                  <a:lnTo>
                    <a:pt x="564" y="289"/>
                  </a:lnTo>
                  <a:lnTo>
                    <a:pt x="543" y="308"/>
                  </a:lnTo>
                  <a:lnTo>
                    <a:pt x="521" y="329"/>
                  </a:lnTo>
                  <a:lnTo>
                    <a:pt x="551" y="389"/>
                  </a:lnTo>
                  <a:lnTo>
                    <a:pt x="574" y="452"/>
                  </a:lnTo>
                  <a:lnTo>
                    <a:pt x="598" y="583"/>
                  </a:lnTo>
                  <a:lnTo>
                    <a:pt x="592" y="631"/>
                  </a:lnTo>
                  <a:lnTo>
                    <a:pt x="581" y="642"/>
                  </a:lnTo>
                  <a:lnTo>
                    <a:pt x="566" y="646"/>
                  </a:lnTo>
                  <a:lnTo>
                    <a:pt x="481" y="608"/>
                  </a:lnTo>
                  <a:lnTo>
                    <a:pt x="456" y="591"/>
                  </a:lnTo>
                  <a:lnTo>
                    <a:pt x="432" y="572"/>
                  </a:lnTo>
                  <a:lnTo>
                    <a:pt x="409" y="553"/>
                  </a:lnTo>
                  <a:lnTo>
                    <a:pt x="384" y="534"/>
                  </a:lnTo>
                  <a:lnTo>
                    <a:pt x="363" y="515"/>
                  </a:lnTo>
                  <a:lnTo>
                    <a:pt x="345" y="500"/>
                  </a:lnTo>
                  <a:lnTo>
                    <a:pt x="318" y="481"/>
                  </a:lnTo>
                  <a:lnTo>
                    <a:pt x="288" y="502"/>
                  </a:lnTo>
                  <a:lnTo>
                    <a:pt x="259" y="522"/>
                  </a:lnTo>
                  <a:lnTo>
                    <a:pt x="233" y="543"/>
                  </a:lnTo>
                  <a:lnTo>
                    <a:pt x="210" y="562"/>
                  </a:lnTo>
                  <a:lnTo>
                    <a:pt x="188" y="578"/>
                  </a:lnTo>
                  <a:lnTo>
                    <a:pt x="169" y="591"/>
                  </a:lnTo>
                  <a:lnTo>
                    <a:pt x="138" y="606"/>
                  </a:lnTo>
                  <a:lnTo>
                    <a:pt x="121" y="598"/>
                  </a:lnTo>
                  <a:lnTo>
                    <a:pt x="118" y="566"/>
                  </a:lnTo>
                  <a:lnTo>
                    <a:pt x="131" y="502"/>
                  </a:lnTo>
                  <a:lnTo>
                    <a:pt x="144" y="458"/>
                  </a:lnTo>
                  <a:lnTo>
                    <a:pt x="161" y="403"/>
                  </a:lnTo>
                  <a:lnTo>
                    <a:pt x="119" y="384"/>
                  </a:lnTo>
                  <a:lnTo>
                    <a:pt x="53" y="351"/>
                  </a:lnTo>
                  <a:lnTo>
                    <a:pt x="4" y="313"/>
                  </a:lnTo>
                  <a:lnTo>
                    <a:pt x="0" y="292"/>
                  </a:lnTo>
                  <a:lnTo>
                    <a:pt x="17" y="273"/>
                  </a:lnTo>
                  <a:close/>
                </a:path>
              </a:pathLst>
            </a:custGeom>
            <a:solidFill>
              <a:srgbClr val="FF0000"/>
            </a:solidFill>
            <a:ln w="9525">
              <a:noFill/>
              <a:round/>
              <a:headEnd/>
              <a:tailEnd/>
            </a:ln>
          </p:spPr>
          <p:txBody>
            <a:bodyPr/>
            <a:lstStyle/>
            <a:p>
              <a:endParaRPr lang="zh-CN" altLang="en-US"/>
            </a:p>
          </p:txBody>
        </p:sp>
        <p:sp>
          <p:nvSpPr>
            <p:cNvPr id="54320" name="Freeform 34"/>
            <p:cNvSpPr>
              <a:spLocks/>
            </p:cNvSpPr>
            <p:nvPr/>
          </p:nvSpPr>
          <p:spPr bwMode="auto">
            <a:xfrm>
              <a:off x="4266" y="2631"/>
              <a:ext cx="663" cy="323"/>
            </a:xfrm>
            <a:custGeom>
              <a:avLst/>
              <a:gdLst>
                <a:gd name="T0" fmla="*/ 17 w 663"/>
                <a:gd name="T1" fmla="*/ 69 h 646"/>
                <a:gd name="T2" fmla="*/ 23 w 663"/>
                <a:gd name="T3" fmla="*/ 65 h 646"/>
                <a:gd name="T4" fmla="*/ 42 w 663"/>
                <a:gd name="T5" fmla="*/ 62 h 646"/>
                <a:gd name="T6" fmla="*/ 106 w 663"/>
                <a:gd name="T7" fmla="*/ 56 h 646"/>
                <a:gd name="T8" fmla="*/ 231 w 663"/>
                <a:gd name="T9" fmla="*/ 52 h 646"/>
                <a:gd name="T10" fmla="*/ 246 w 663"/>
                <a:gd name="T11" fmla="*/ 33 h 646"/>
                <a:gd name="T12" fmla="*/ 258 w 663"/>
                <a:gd name="T13" fmla="*/ 17 h 646"/>
                <a:gd name="T14" fmla="*/ 273 w 663"/>
                <a:gd name="T15" fmla="*/ 10 h 646"/>
                <a:gd name="T16" fmla="*/ 288 w 663"/>
                <a:gd name="T17" fmla="*/ 6 h 646"/>
                <a:gd name="T18" fmla="*/ 312 w 663"/>
                <a:gd name="T19" fmla="*/ 0 h 646"/>
                <a:gd name="T20" fmla="*/ 333 w 663"/>
                <a:gd name="T21" fmla="*/ 1 h 646"/>
                <a:gd name="T22" fmla="*/ 350 w 663"/>
                <a:gd name="T23" fmla="*/ 5 h 646"/>
                <a:gd name="T24" fmla="*/ 388 w 663"/>
                <a:gd name="T25" fmla="*/ 24 h 646"/>
                <a:gd name="T26" fmla="*/ 409 w 663"/>
                <a:gd name="T27" fmla="*/ 35 h 646"/>
                <a:gd name="T28" fmla="*/ 435 w 663"/>
                <a:gd name="T29" fmla="*/ 46 h 646"/>
                <a:gd name="T30" fmla="*/ 511 w 663"/>
                <a:gd name="T31" fmla="*/ 43 h 646"/>
                <a:gd name="T32" fmla="*/ 576 w 663"/>
                <a:gd name="T33" fmla="*/ 40 h 646"/>
                <a:gd name="T34" fmla="*/ 655 w 663"/>
                <a:gd name="T35" fmla="*/ 39 h 646"/>
                <a:gd name="T36" fmla="*/ 663 w 663"/>
                <a:gd name="T37" fmla="*/ 44 h 646"/>
                <a:gd name="T38" fmla="*/ 646 w 663"/>
                <a:gd name="T39" fmla="*/ 52 h 646"/>
                <a:gd name="T40" fmla="*/ 627 w 663"/>
                <a:gd name="T41" fmla="*/ 57 h 646"/>
                <a:gd name="T42" fmla="*/ 600 w 663"/>
                <a:gd name="T43" fmla="*/ 64 h 646"/>
                <a:gd name="T44" fmla="*/ 583 w 663"/>
                <a:gd name="T45" fmla="*/ 68 h 646"/>
                <a:gd name="T46" fmla="*/ 564 w 663"/>
                <a:gd name="T47" fmla="*/ 73 h 646"/>
                <a:gd name="T48" fmla="*/ 545 w 663"/>
                <a:gd name="T49" fmla="*/ 77 h 646"/>
                <a:gd name="T50" fmla="*/ 521 w 663"/>
                <a:gd name="T51" fmla="*/ 82 h 646"/>
                <a:gd name="T52" fmla="*/ 551 w 663"/>
                <a:gd name="T53" fmla="*/ 98 h 646"/>
                <a:gd name="T54" fmla="*/ 574 w 663"/>
                <a:gd name="T55" fmla="*/ 113 h 646"/>
                <a:gd name="T56" fmla="*/ 600 w 663"/>
                <a:gd name="T57" fmla="*/ 147 h 646"/>
                <a:gd name="T58" fmla="*/ 593 w 663"/>
                <a:gd name="T59" fmla="*/ 158 h 646"/>
                <a:gd name="T60" fmla="*/ 581 w 663"/>
                <a:gd name="T61" fmla="*/ 161 h 646"/>
                <a:gd name="T62" fmla="*/ 568 w 663"/>
                <a:gd name="T63" fmla="*/ 162 h 646"/>
                <a:gd name="T64" fmla="*/ 483 w 663"/>
                <a:gd name="T65" fmla="*/ 152 h 646"/>
                <a:gd name="T66" fmla="*/ 458 w 663"/>
                <a:gd name="T67" fmla="*/ 148 h 646"/>
                <a:gd name="T68" fmla="*/ 434 w 663"/>
                <a:gd name="T69" fmla="*/ 143 h 646"/>
                <a:gd name="T70" fmla="*/ 409 w 663"/>
                <a:gd name="T71" fmla="*/ 139 h 646"/>
                <a:gd name="T72" fmla="*/ 386 w 663"/>
                <a:gd name="T73" fmla="*/ 134 h 646"/>
                <a:gd name="T74" fmla="*/ 364 w 663"/>
                <a:gd name="T75" fmla="*/ 129 h 646"/>
                <a:gd name="T76" fmla="*/ 347 w 663"/>
                <a:gd name="T77" fmla="*/ 125 h 646"/>
                <a:gd name="T78" fmla="*/ 318 w 663"/>
                <a:gd name="T79" fmla="*/ 121 h 646"/>
                <a:gd name="T80" fmla="*/ 288 w 663"/>
                <a:gd name="T81" fmla="*/ 126 h 646"/>
                <a:gd name="T82" fmla="*/ 260 w 663"/>
                <a:gd name="T83" fmla="*/ 131 h 646"/>
                <a:gd name="T84" fmla="*/ 235 w 663"/>
                <a:gd name="T85" fmla="*/ 136 h 646"/>
                <a:gd name="T86" fmla="*/ 210 w 663"/>
                <a:gd name="T87" fmla="*/ 141 h 646"/>
                <a:gd name="T88" fmla="*/ 188 w 663"/>
                <a:gd name="T89" fmla="*/ 145 h 646"/>
                <a:gd name="T90" fmla="*/ 169 w 663"/>
                <a:gd name="T91" fmla="*/ 148 h 646"/>
                <a:gd name="T92" fmla="*/ 138 w 663"/>
                <a:gd name="T93" fmla="*/ 152 h 646"/>
                <a:gd name="T94" fmla="*/ 121 w 663"/>
                <a:gd name="T95" fmla="*/ 150 h 646"/>
                <a:gd name="T96" fmla="*/ 119 w 663"/>
                <a:gd name="T97" fmla="*/ 142 h 646"/>
                <a:gd name="T98" fmla="*/ 133 w 663"/>
                <a:gd name="T99" fmla="*/ 126 h 646"/>
                <a:gd name="T100" fmla="*/ 144 w 663"/>
                <a:gd name="T101" fmla="*/ 115 h 646"/>
                <a:gd name="T102" fmla="*/ 163 w 663"/>
                <a:gd name="T103" fmla="*/ 101 h 646"/>
                <a:gd name="T104" fmla="*/ 119 w 663"/>
                <a:gd name="T105" fmla="*/ 96 h 646"/>
                <a:gd name="T106" fmla="*/ 53 w 663"/>
                <a:gd name="T107" fmla="*/ 88 h 646"/>
                <a:gd name="T108" fmla="*/ 4 w 663"/>
                <a:gd name="T109" fmla="*/ 79 h 646"/>
                <a:gd name="T110" fmla="*/ 0 w 663"/>
                <a:gd name="T111" fmla="*/ 73 h 646"/>
                <a:gd name="T112" fmla="*/ 17 w 663"/>
                <a:gd name="T113" fmla="*/ 69 h 646"/>
                <a:gd name="T114" fmla="*/ 17 w 663"/>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3"/>
                <a:gd name="T175" fmla="*/ 0 h 646"/>
                <a:gd name="T176" fmla="*/ 663 w 663"/>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3" h="646">
                  <a:moveTo>
                    <a:pt x="17" y="273"/>
                  </a:moveTo>
                  <a:lnTo>
                    <a:pt x="23" y="258"/>
                  </a:lnTo>
                  <a:lnTo>
                    <a:pt x="42" y="245"/>
                  </a:lnTo>
                  <a:lnTo>
                    <a:pt x="106" y="224"/>
                  </a:lnTo>
                  <a:lnTo>
                    <a:pt x="231" y="205"/>
                  </a:lnTo>
                  <a:lnTo>
                    <a:pt x="246" y="131"/>
                  </a:lnTo>
                  <a:lnTo>
                    <a:pt x="258" y="68"/>
                  </a:lnTo>
                  <a:lnTo>
                    <a:pt x="273" y="40"/>
                  </a:lnTo>
                  <a:lnTo>
                    <a:pt x="288" y="21"/>
                  </a:lnTo>
                  <a:lnTo>
                    <a:pt x="312" y="0"/>
                  </a:lnTo>
                  <a:lnTo>
                    <a:pt x="333" y="1"/>
                  </a:lnTo>
                  <a:lnTo>
                    <a:pt x="350" y="19"/>
                  </a:lnTo>
                  <a:lnTo>
                    <a:pt x="388" y="93"/>
                  </a:lnTo>
                  <a:lnTo>
                    <a:pt x="409" y="138"/>
                  </a:lnTo>
                  <a:lnTo>
                    <a:pt x="435" y="184"/>
                  </a:lnTo>
                  <a:lnTo>
                    <a:pt x="511" y="169"/>
                  </a:lnTo>
                  <a:lnTo>
                    <a:pt x="576" y="157"/>
                  </a:lnTo>
                  <a:lnTo>
                    <a:pt x="655" y="155"/>
                  </a:lnTo>
                  <a:lnTo>
                    <a:pt x="663" y="173"/>
                  </a:lnTo>
                  <a:lnTo>
                    <a:pt x="646" y="205"/>
                  </a:lnTo>
                  <a:lnTo>
                    <a:pt x="627" y="228"/>
                  </a:lnTo>
                  <a:lnTo>
                    <a:pt x="600" y="256"/>
                  </a:lnTo>
                  <a:lnTo>
                    <a:pt x="583" y="271"/>
                  </a:lnTo>
                  <a:lnTo>
                    <a:pt x="564" y="289"/>
                  </a:lnTo>
                  <a:lnTo>
                    <a:pt x="545" y="308"/>
                  </a:lnTo>
                  <a:lnTo>
                    <a:pt x="521" y="328"/>
                  </a:lnTo>
                  <a:lnTo>
                    <a:pt x="551" y="389"/>
                  </a:lnTo>
                  <a:lnTo>
                    <a:pt x="574" y="452"/>
                  </a:lnTo>
                  <a:lnTo>
                    <a:pt x="600" y="585"/>
                  </a:lnTo>
                  <a:lnTo>
                    <a:pt x="593" y="631"/>
                  </a:lnTo>
                  <a:lnTo>
                    <a:pt x="581" y="642"/>
                  </a:lnTo>
                  <a:lnTo>
                    <a:pt x="568" y="646"/>
                  </a:lnTo>
                  <a:lnTo>
                    <a:pt x="483" y="608"/>
                  </a:lnTo>
                  <a:lnTo>
                    <a:pt x="458" y="591"/>
                  </a:lnTo>
                  <a:lnTo>
                    <a:pt x="434" y="572"/>
                  </a:lnTo>
                  <a:lnTo>
                    <a:pt x="409" y="553"/>
                  </a:lnTo>
                  <a:lnTo>
                    <a:pt x="386" y="534"/>
                  </a:lnTo>
                  <a:lnTo>
                    <a:pt x="364" y="515"/>
                  </a:lnTo>
                  <a:lnTo>
                    <a:pt x="347" y="500"/>
                  </a:lnTo>
                  <a:lnTo>
                    <a:pt x="318" y="481"/>
                  </a:lnTo>
                  <a:lnTo>
                    <a:pt x="288" y="501"/>
                  </a:lnTo>
                  <a:lnTo>
                    <a:pt x="260" y="524"/>
                  </a:lnTo>
                  <a:lnTo>
                    <a:pt x="235" y="543"/>
                  </a:lnTo>
                  <a:lnTo>
                    <a:pt x="210" y="562"/>
                  </a:lnTo>
                  <a:lnTo>
                    <a:pt x="188" y="579"/>
                  </a:lnTo>
                  <a:lnTo>
                    <a:pt x="169" y="591"/>
                  </a:lnTo>
                  <a:lnTo>
                    <a:pt x="138" y="606"/>
                  </a:lnTo>
                  <a:lnTo>
                    <a:pt x="121" y="598"/>
                  </a:lnTo>
                  <a:lnTo>
                    <a:pt x="119" y="566"/>
                  </a:lnTo>
                  <a:lnTo>
                    <a:pt x="133" y="503"/>
                  </a:lnTo>
                  <a:lnTo>
                    <a:pt x="144" y="458"/>
                  </a:lnTo>
                  <a:lnTo>
                    <a:pt x="163" y="403"/>
                  </a:lnTo>
                  <a:lnTo>
                    <a:pt x="119" y="384"/>
                  </a:lnTo>
                  <a:lnTo>
                    <a:pt x="53" y="351"/>
                  </a:lnTo>
                  <a:lnTo>
                    <a:pt x="4" y="313"/>
                  </a:lnTo>
                  <a:lnTo>
                    <a:pt x="0" y="292"/>
                  </a:lnTo>
                  <a:lnTo>
                    <a:pt x="17" y="273"/>
                  </a:lnTo>
                  <a:close/>
                </a:path>
              </a:pathLst>
            </a:custGeom>
            <a:solidFill>
              <a:srgbClr val="FF0000"/>
            </a:solidFill>
            <a:ln w="9525">
              <a:noFill/>
              <a:round/>
              <a:headEnd/>
              <a:tailEnd/>
            </a:ln>
          </p:spPr>
          <p:txBody>
            <a:bodyPr/>
            <a:lstStyle/>
            <a:p>
              <a:endParaRPr lang="zh-CN" altLang="en-US"/>
            </a:p>
          </p:txBody>
        </p:sp>
        <p:sp>
          <p:nvSpPr>
            <p:cNvPr id="54321" name="Freeform 35"/>
            <p:cNvSpPr>
              <a:spLocks/>
            </p:cNvSpPr>
            <p:nvPr/>
          </p:nvSpPr>
          <p:spPr bwMode="auto">
            <a:xfrm>
              <a:off x="745" y="965"/>
              <a:ext cx="664" cy="323"/>
            </a:xfrm>
            <a:custGeom>
              <a:avLst/>
              <a:gdLst>
                <a:gd name="T0" fmla="*/ 17 w 664"/>
                <a:gd name="T1" fmla="*/ 68 h 647"/>
                <a:gd name="T2" fmla="*/ 25 w 664"/>
                <a:gd name="T3" fmla="*/ 64 h 647"/>
                <a:gd name="T4" fmla="*/ 43 w 664"/>
                <a:gd name="T5" fmla="*/ 61 h 647"/>
                <a:gd name="T6" fmla="*/ 106 w 664"/>
                <a:gd name="T7" fmla="*/ 55 h 647"/>
                <a:gd name="T8" fmla="*/ 231 w 664"/>
                <a:gd name="T9" fmla="*/ 51 h 647"/>
                <a:gd name="T10" fmla="*/ 246 w 664"/>
                <a:gd name="T11" fmla="*/ 32 h 647"/>
                <a:gd name="T12" fmla="*/ 259 w 664"/>
                <a:gd name="T13" fmla="*/ 16 h 647"/>
                <a:gd name="T14" fmla="*/ 274 w 664"/>
                <a:gd name="T15" fmla="*/ 10 h 647"/>
                <a:gd name="T16" fmla="*/ 288 w 664"/>
                <a:gd name="T17" fmla="*/ 5 h 647"/>
                <a:gd name="T18" fmla="*/ 312 w 664"/>
                <a:gd name="T19" fmla="*/ 0 h 647"/>
                <a:gd name="T20" fmla="*/ 333 w 664"/>
                <a:gd name="T21" fmla="*/ 0 h 647"/>
                <a:gd name="T22" fmla="*/ 352 w 664"/>
                <a:gd name="T23" fmla="*/ 4 h 647"/>
                <a:gd name="T24" fmla="*/ 388 w 664"/>
                <a:gd name="T25" fmla="*/ 23 h 647"/>
                <a:gd name="T26" fmla="*/ 411 w 664"/>
                <a:gd name="T27" fmla="*/ 34 h 647"/>
                <a:gd name="T28" fmla="*/ 435 w 664"/>
                <a:gd name="T29" fmla="*/ 45 h 647"/>
                <a:gd name="T30" fmla="*/ 511 w 664"/>
                <a:gd name="T31" fmla="*/ 42 h 647"/>
                <a:gd name="T32" fmla="*/ 575 w 664"/>
                <a:gd name="T33" fmla="*/ 39 h 647"/>
                <a:gd name="T34" fmla="*/ 655 w 664"/>
                <a:gd name="T35" fmla="*/ 39 h 647"/>
                <a:gd name="T36" fmla="*/ 664 w 664"/>
                <a:gd name="T37" fmla="*/ 43 h 647"/>
                <a:gd name="T38" fmla="*/ 647 w 664"/>
                <a:gd name="T39" fmla="*/ 51 h 647"/>
                <a:gd name="T40" fmla="*/ 628 w 664"/>
                <a:gd name="T41" fmla="*/ 56 h 647"/>
                <a:gd name="T42" fmla="*/ 600 w 664"/>
                <a:gd name="T43" fmla="*/ 63 h 647"/>
                <a:gd name="T44" fmla="*/ 585 w 664"/>
                <a:gd name="T45" fmla="*/ 68 h 647"/>
                <a:gd name="T46" fmla="*/ 566 w 664"/>
                <a:gd name="T47" fmla="*/ 72 h 647"/>
                <a:gd name="T48" fmla="*/ 545 w 664"/>
                <a:gd name="T49" fmla="*/ 77 h 647"/>
                <a:gd name="T50" fmla="*/ 522 w 664"/>
                <a:gd name="T51" fmla="*/ 81 h 647"/>
                <a:gd name="T52" fmla="*/ 551 w 664"/>
                <a:gd name="T53" fmla="*/ 97 h 647"/>
                <a:gd name="T54" fmla="*/ 575 w 664"/>
                <a:gd name="T55" fmla="*/ 113 h 647"/>
                <a:gd name="T56" fmla="*/ 600 w 664"/>
                <a:gd name="T57" fmla="*/ 146 h 647"/>
                <a:gd name="T58" fmla="*/ 592 w 664"/>
                <a:gd name="T59" fmla="*/ 158 h 647"/>
                <a:gd name="T60" fmla="*/ 583 w 664"/>
                <a:gd name="T61" fmla="*/ 160 h 647"/>
                <a:gd name="T62" fmla="*/ 568 w 664"/>
                <a:gd name="T63" fmla="*/ 161 h 647"/>
                <a:gd name="T64" fmla="*/ 482 w 664"/>
                <a:gd name="T65" fmla="*/ 152 h 647"/>
                <a:gd name="T66" fmla="*/ 458 w 664"/>
                <a:gd name="T67" fmla="*/ 148 h 647"/>
                <a:gd name="T68" fmla="*/ 433 w 664"/>
                <a:gd name="T69" fmla="*/ 143 h 647"/>
                <a:gd name="T70" fmla="*/ 409 w 664"/>
                <a:gd name="T71" fmla="*/ 138 h 647"/>
                <a:gd name="T72" fmla="*/ 386 w 664"/>
                <a:gd name="T73" fmla="*/ 133 h 647"/>
                <a:gd name="T74" fmla="*/ 365 w 664"/>
                <a:gd name="T75" fmla="*/ 129 h 647"/>
                <a:gd name="T76" fmla="*/ 346 w 664"/>
                <a:gd name="T77" fmla="*/ 125 h 647"/>
                <a:gd name="T78" fmla="*/ 318 w 664"/>
                <a:gd name="T79" fmla="*/ 119 h 647"/>
                <a:gd name="T80" fmla="*/ 289 w 664"/>
                <a:gd name="T81" fmla="*/ 125 h 647"/>
                <a:gd name="T82" fmla="*/ 261 w 664"/>
                <a:gd name="T83" fmla="*/ 130 h 647"/>
                <a:gd name="T84" fmla="*/ 235 w 664"/>
                <a:gd name="T85" fmla="*/ 136 h 647"/>
                <a:gd name="T86" fmla="*/ 210 w 664"/>
                <a:gd name="T87" fmla="*/ 140 h 647"/>
                <a:gd name="T88" fmla="*/ 189 w 664"/>
                <a:gd name="T89" fmla="*/ 144 h 647"/>
                <a:gd name="T90" fmla="*/ 170 w 664"/>
                <a:gd name="T91" fmla="*/ 148 h 647"/>
                <a:gd name="T92" fmla="*/ 140 w 664"/>
                <a:gd name="T93" fmla="*/ 151 h 647"/>
                <a:gd name="T94" fmla="*/ 123 w 664"/>
                <a:gd name="T95" fmla="*/ 149 h 647"/>
                <a:gd name="T96" fmla="*/ 119 w 664"/>
                <a:gd name="T97" fmla="*/ 141 h 647"/>
                <a:gd name="T98" fmla="*/ 132 w 664"/>
                <a:gd name="T99" fmla="*/ 125 h 647"/>
                <a:gd name="T100" fmla="*/ 146 w 664"/>
                <a:gd name="T101" fmla="*/ 114 h 647"/>
                <a:gd name="T102" fmla="*/ 163 w 664"/>
                <a:gd name="T103" fmla="*/ 100 h 647"/>
                <a:gd name="T104" fmla="*/ 121 w 664"/>
                <a:gd name="T105" fmla="*/ 96 h 647"/>
                <a:gd name="T106" fmla="*/ 53 w 664"/>
                <a:gd name="T107" fmla="*/ 88 h 647"/>
                <a:gd name="T108" fmla="*/ 6 w 664"/>
                <a:gd name="T109" fmla="*/ 78 h 647"/>
                <a:gd name="T110" fmla="*/ 0 w 664"/>
                <a:gd name="T111" fmla="*/ 73 h 647"/>
                <a:gd name="T112" fmla="*/ 17 w 664"/>
                <a:gd name="T113" fmla="*/ 68 h 647"/>
                <a:gd name="T114" fmla="*/ 17 w 664"/>
                <a:gd name="T115" fmla="*/ 68 h 6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4"/>
                <a:gd name="T175" fmla="*/ 0 h 647"/>
                <a:gd name="T176" fmla="*/ 664 w 664"/>
                <a:gd name="T177" fmla="*/ 647 h 6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4" h="647">
                  <a:moveTo>
                    <a:pt x="17" y="274"/>
                  </a:moveTo>
                  <a:lnTo>
                    <a:pt x="25" y="257"/>
                  </a:lnTo>
                  <a:lnTo>
                    <a:pt x="43" y="244"/>
                  </a:lnTo>
                  <a:lnTo>
                    <a:pt x="106" y="223"/>
                  </a:lnTo>
                  <a:lnTo>
                    <a:pt x="231" y="204"/>
                  </a:lnTo>
                  <a:lnTo>
                    <a:pt x="246" y="130"/>
                  </a:lnTo>
                  <a:lnTo>
                    <a:pt x="259" y="67"/>
                  </a:lnTo>
                  <a:lnTo>
                    <a:pt x="274" y="40"/>
                  </a:lnTo>
                  <a:lnTo>
                    <a:pt x="288" y="21"/>
                  </a:lnTo>
                  <a:lnTo>
                    <a:pt x="312" y="0"/>
                  </a:lnTo>
                  <a:lnTo>
                    <a:pt x="333" y="0"/>
                  </a:lnTo>
                  <a:lnTo>
                    <a:pt x="352" y="19"/>
                  </a:lnTo>
                  <a:lnTo>
                    <a:pt x="388" y="92"/>
                  </a:lnTo>
                  <a:lnTo>
                    <a:pt x="411" y="137"/>
                  </a:lnTo>
                  <a:lnTo>
                    <a:pt x="435" y="183"/>
                  </a:lnTo>
                  <a:lnTo>
                    <a:pt x="511" y="170"/>
                  </a:lnTo>
                  <a:lnTo>
                    <a:pt x="575" y="156"/>
                  </a:lnTo>
                  <a:lnTo>
                    <a:pt x="655" y="156"/>
                  </a:lnTo>
                  <a:lnTo>
                    <a:pt x="664" y="172"/>
                  </a:lnTo>
                  <a:lnTo>
                    <a:pt x="647" y="204"/>
                  </a:lnTo>
                  <a:lnTo>
                    <a:pt x="628" y="227"/>
                  </a:lnTo>
                  <a:lnTo>
                    <a:pt x="600" y="255"/>
                  </a:lnTo>
                  <a:lnTo>
                    <a:pt x="585" y="272"/>
                  </a:lnTo>
                  <a:lnTo>
                    <a:pt x="566" y="289"/>
                  </a:lnTo>
                  <a:lnTo>
                    <a:pt x="545" y="308"/>
                  </a:lnTo>
                  <a:lnTo>
                    <a:pt x="522" y="327"/>
                  </a:lnTo>
                  <a:lnTo>
                    <a:pt x="551" y="388"/>
                  </a:lnTo>
                  <a:lnTo>
                    <a:pt x="575" y="453"/>
                  </a:lnTo>
                  <a:lnTo>
                    <a:pt x="600" y="584"/>
                  </a:lnTo>
                  <a:lnTo>
                    <a:pt x="592" y="632"/>
                  </a:lnTo>
                  <a:lnTo>
                    <a:pt x="583" y="643"/>
                  </a:lnTo>
                  <a:lnTo>
                    <a:pt x="568" y="647"/>
                  </a:lnTo>
                  <a:lnTo>
                    <a:pt x="482" y="609"/>
                  </a:lnTo>
                  <a:lnTo>
                    <a:pt x="458" y="592"/>
                  </a:lnTo>
                  <a:lnTo>
                    <a:pt x="433" y="573"/>
                  </a:lnTo>
                  <a:lnTo>
                    <a:pt x="409" y="552"/>
                  </a:lnTo>
                  <a:lnTo>
                    <a:pt x="386" y="533"/>
                  </a:lnTo>
                  <a:lnTo>
                    <a:pt x="365" y="516"/>
                  </a:lnTo>
                  <a:lnTo>
                    <a:pt x="346" y="500"/>
                  </a:lnTo>
                  <a:lnTo>
                    <a:pt x="318" y="479"/>
                  </a:lnTo>
                  <a:lnTo>
                    <a:pt x="289" y="502"/>
                  </a:lnTo>
                  <a:lnTo>
                    <a:pt x="261" y="523"/>
                  </a:lnTo>
                  <a:lnTo>
                    <a:pt x="235" y="544"/>
                  </a:lnTo>
                  <a:lnTo>
                    <a:pt x="210" y="563"/>
                  </a:lnTo>
                  <a:lnTo>
                    <a:pt x="189" y="578"/>
                  </a:lnTo>
                  <a:lnTo>
                    <a:pt x="170" y="592"/>
                  </a:lnTo>
                  <a:lnTo>
                    <a:pt x="140" y="605"/>
                  </a:lnTo>
                  <a:lnTo>
                    <a:pt x="123" y="599"/>
                  </a:lnTo>
                  <a:lnTo>
                    <a:pt x="119" y="567"/>
                  </a:lnTo>
                  <a:lnTo>
                    <a:pt x="132" y="502"/>
                  </a:lnTo>
                  <a:lnTo>
                    <a:pt x="146" y="457"/>
                  </a:lnTo>
                  <a:lnTo>
                    <a:pt x="163" y="402"/>
                  </a:lnTo>
                  <a:lnTo>
                    <a:pt x="121" y="384"/>
                  </a:lnTo>
                  <a:lnTo>
                    <a:pt x="53" y="352"/>
                  </a:lnTo>
                  <a:lnTo>
                    <a:pt x="6" y="312"/>
                  </a:lnTo>
                  <a:lnTo>
                    <a:pt x="0" y="293"/>
                  </a:lnTo>
                  <a:lnTo>
                    <a:pt x="17" y="274"/>
                  </a:lnTo>
                  <a:close/>
                </a:path>
              </a:pathLst>
            </a:custGeom>
            <a:solidFill>
              <a:srgbClr val="FF0000"/>
            </a:solidFill>
            <a:ln w="9525">
              <a:noFill/>
              <a:round/>
              <a:headEnd/>
              <a:tailEnd/>
            </a:ln>
          </p:spPr>
          <p:txBody>
            <a:bodyPr/>
            <a:lstStyle/>
            <a:p>
              <a:endParaRPr lang="zh-CN" altLang="en-US"/>
            </a:p>
          </p:txBody>
        </p:sp>
        <p:sp>
          <p:nvSpPr>
            <p:cNvPr id="54322" name="Freeform 36"/>
            <p:cNvSpPr>
              <a:spLocks/>
            </p:cNvSpPr>
            <p:nvPr/>
          </p:nvSpPr>
          <p:spPr bwMode="auto">
            <a:xfrm>
              <a:off x="819" y="1818"/>
              <a:ext cx="193" cy="273"/>
            </a:xfrm>
            <a:custGeom>
              <a:avLst/>
              <a:gdLst>
                <a:gd name="T0" fmla="*/ 147 w 193"/>
                <a:gd name="T1" fmla="*/ 15 h 548"/>
                <a:gd name="T2" fmla="*/ 193 w 193"/>
                <a:gd name="T3" fmla="*/ 120 h 548"/>
                <a:gd name="T4" fmla="*/ 178 w 193"/>
                <a:gd name="T5" fmla="*/ 129 h 548"/>
                <a:gd name="T6" fmla="*/ 166 w 193"/>
                <a:gd name="T7" fmla="*/ 132 h 548"/>
                <a:gd name="T8" fmla="*/ 153 w 193"/>
                <a:gd name="T9" fmla="*/ 134 h 548"/>
                <a:gd name="T10" fmla="*/ 92 w 193"/>
                <a:gd name="T11" fmla="*/ 136 h 548"/>
                <a:gd name="T12" fmla="*/ 39 w 193"/>
                <a:gd name="T13" fmla="*/ 128 h 548"/>
                <a:gd name="T14" fmla="*/ 26 w 193"/>
                <a:gd name="T15" fmla="*/ 121 h 548"/>
                <a:gd name="T16" fmla="*/ 28 w 193"/>
                <a:gd name="T17" fmla="*/ 111 h 548"/>
                <a:gd name="T18" fmla="*/ 39 w 193"/>
                <a:gd name="T19" fmla="*/ 87 h 548"/>
                <a:gd name="T20" fmla="*/ 34 w 193"/>
                <a:gd name="T21" fmla="*/ 66 h 548"/>
                <a:gd name="T22" fmla="*/ 17 w 193"/>
                <a:gd name="T23" fmla="*/ 45 h 548"/>
                <a:gd name="T24" fmla="*/ 0 w 193"/>
                <a:gd name="T25" fmla="*/ 21 h 548"/>
                <a:gd name="T26" fmla="*/ 0 w 193"/>
                <a:gd name="T27" fmla="*/ 13 h 548"/>
                <a:gd name="T28" fmla="*/ 13 w 193"/>
                <a:gd name="T29" fmla="*/ 6 h 548"/>
                <a:gd name="T30" fmla="*/ 36 w 193"/>
                <a:gd name="T31" fmla="*/ 2 h 548"/>
                <a:gd name="T32" fmla="*/ 62 w 193"/>
                <a:gd name="T33" fmla="*/ 0 h 548"/>
                <a:gd name="T34" fmla="*/ 115 w 193"/>
                <a:gd name="T35" fmla="*/ 2 h 548"/>
                <a:gd name="T36" fmla="*/ 147 w 193"/>
                <a:gd name="T37" fmla="*/ 15 h 548"/>
                <a:gd name="T38" fmla="*/ 147 w 193"/>
                <a:gd name="T39" fmla="*/ 15 h 5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3"/>
                <a:gd name="T61" fmla="*/ 0 h 548"/>
                <a:gd name="T62" fmla="*/ 193 w 193"/>
                <a:gd name="T63" fmla="*/ 548 h 54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3" h="548">
                  <a:moveTo>
                    <a:pt x="147" y="63"/>
                  </a:moveTo>
                  <a:lnTo>
                    <a:pt x="193" y="483"/>
                  </a:lnTo>
                  <a:lnTo>
                    <a:pt x="178" y="518"/>
                  </a:lnTo>
                  <a:lnTo>
                    <a:pt x="166" y="531"/>
                  </a:lnTo>
                  <a:lnTo>
                    <a:pt x="153" y="540"/>
                  </a:lnTo>
                  <a:lnTo>
                    <a:pt x="92" y="548"/>
                  </a:lnTo>
                  <a:lnTo>
                    <a:pt x="39" y="516"/>
                  </a:lnTo>
                  <a:lnTo>
                    <a:pt x="26" y="485"/>
                  </a:lnTo>
                  <a:lnTo>
                    <a:pt x="28" y="447"/>
                  </a:lnTo>
                  <a:lnTo>
                    <a:pt x="39" y="352"/>
                  </a:lnTo>
                  <a:lnTo>
                    <a:pt x="34" y="267"/>
                  </a:lnTo>
                  <a:lnTo>
                    <a:pt x="17" y="183"/>
                  </a:lnTo>
                  <a:lnTo>
                    <a:pt x="0" y="86"/>
                  </a:lnTo>
                  <a:lnTo>
                    <a:pt x="0" y="54"/>
                  </a:lnTo>
                  <a:lnTo>
                    <a:pt x="13" y="27"/>
                  </a:lnTo>
                  <a:lnTo>
                    <a:pt x="36" y="10"/>
                  </a:lnTo>
                  <a:lnTo>
                    <a:pt x="62" y="0"/>
                  </a:lnTo>
                  <a:lnTo>
                    <a:pt x="115" y="10"/>
                  </a:lnTo>
                  <a:lnTo>
                    <a:pt x="147" y="63"/>
                  </a:lnTo>
                  <a:close/>
                </a:path>
              </a:pathLst>
            </a:custGeom>
            <a:solidFill>
              <a:srgbClr val="00FF00"/>
            </a:solidFill>
            <a:ln w="9525">
              <a:noFill/>
              <a:round/>
              <a:headEnd/>
              <a:tailEnd/>
            </a:ln>
          </p:spPr>
          <p:txBody>
            <a:bodyPr/>
            <a:lstStyle/>
            <a:p>
              <a:endParaRPr lang="zh-CN" altLang="en-US"/>
            </a:p>
          </p:txBody>
        </p:sp>
      </p:grpSp>
      <p:grpSp>
        <p:nvGrpSpPr>
          <p:cNvPr id="3" name="Group 61"/>
          <p:cNvGrpSpPr>
            <a:grpSpLocks/>
          </p:cNvGrpSpPr>
          <p:nvPr/>
        </p:nvGrpSpPr>
        <p:grpSpPr bwMode="auto">
          <a:xfrm>
            <a:off x="3657600" y="2136775"/>
            <a:ext cx="5867400" cy="2668588"/>
            <a:chOff x="1344" y="1346"/>
            <a:chExt cx="3696" cy="1681"/>
          </a:xfrm>
        </p:grpSpPr>
        <p:sp>
          <p:nvSpPr>
            <p:cNvPr id="54284" name="Text Box 38"/>
            <p:cNvSpPr txBox="1">
              <a:spLocks noChangeArrowheads="1"/>
            </p:cNvSpPr>
            <p:nvPr/>
          </p:nvSpPr>
          <p:spPr bwMode="auto">
            <a:xfrm>
              <a:off x="1344" y="1346"/>
              <a:ext cx="3696" cy="1609"/>
            </a:xfrm>
            <a:prstGeom prst="rect">
              <a:avLst/>
            </a:prstGeom>
            <a:noFill/>
            <a:ln w="12700" cap="sq">
              <a:noFill/>
              <a:miter lim="800000"/>
              <a:headEnd type="none" w="sm" len="sm"/>
              <a:tailEnd type="none" w="sm" len="sm"/>
            </a:ln>
            <a:effectLst>
              <a:outerShdw dist="35921" dir="2700000" algn="ctr" rotWithShape="0">
                <a:schemeClr val="bg1"/>
              </a:outerShdw>
            </a:effectLst>
          </p:spPr>
          <p:txBody>
            <a:bodyPr>
              <a:spAutoFit/>
            </a:bodyPr>
            <a:lstStyle/>
            <a:p>
              <a:r>
                <a:rPr lang="en-US" altLang="zh-CN" sz="3200" dirty="0">
                  <a:latin typeface="幼圆" pitchFamily="49" charset="-122"/>
                  <a:ea typeface="幼圆" pitchFamily="49" charset="-122"/>
                </a:rPr>
                <a:t>    </a:t>
              </a:r>
              <a:r>
                <a:rPr lang="zh-CN" altLang="en-US" sz="3200" dirty="0">
                  <a:latin typeface="幼圆" pitchFamily="49" charset="-122"/>
                  <a:ea typeface="幼圆" pitchFamily="49" charset="-122"/>
                </a:rPr>
                <a:t>顺序查找法、折半查</a:t>
              </a:r>
            </a:p>
            <a:p>
              <a:r>
                <a:rPr lang="zh-CN" altLang="en-US" sz="3200" dirty="0">
                  <a:latin typeface="幼圆" pitchFamily="49" charset="-122"/>
                  <a:ea typeface="幼圆" pitchFamily="49" charset="-122"/>
                </a:rPr>
                <a:t>找法、树型查找法和散列</a:t>
              </a:r>
            </a:p>
            <a:p>
              <a:r>
                <a:rPr lang="zh-CN" altLang="en-US" sz="3200" dirty="0">
                  <a:latin typeface="幼圆" pitchFamily="49" charset="-122"/>
                  <a:ea typeface="幼圆" pitchFamily="49" charset="-122"/>
                </a:rPr>
                <a:t>查找法四种查找方法中，</a:t>
              </a:r>
            </a:p>
            <a:p>
              <a:r>
                <a:rPr lang="zh-CN" altLang="en-US" sz="3200" dirty="0">
                  <a:latin typeface="幼圆" pitchFamily="49" charset="-122"/>
                  <a:ea typeface="幼圆" pitchFamily="49" charset="-122"/>
                </a:rPr>
                <a:t>只能在顺序存储结构上进</a:t>
              </a:r>
            </a:p>
            <a:p>
              <a:r>
                <a:rPr lang="zh-CN" altLang="en-US" sz="3200" dirty="0">
                  <a:latin typeface="幼圆" pitchFamily="49" charset="-122"/>
                  <a:ea typeface="幼圆" pitchFamily="49" charset="-122"/>
                </a:rPr>
                <a:t>行的查找方法是哪一种          </a:t>
              </a:r>
            </a:p>
          </p:txBody>
        </p:sp>
        <p:grpSp>
          <p:nvGrpSpPr>
            <p:cNvPr id="4" name="Group 39"/>
            <p:cNvGrpSpPr>
              <a:grpSpLocks/>
            </p:cNvGrpSpPr>
            <p:nvPr/>
          </p:nvGrpSpPr>
          <p:grpSpPr bwMode="auto">
            <a:xfrm rot="345956">
              <a:off x="3969" y="2664"/>
              <a:ext cx="557" cy="363"/>
              <a:chOff x="2995" y="2106"/>
              <a:chExt cx="989" cy="768"/>
            </a:xfrm>
          </p:grpSpPr>
          <p:sp>
            <p:nvSpPr>
              <p:cNvPr id="54286" name="Freeform 40"/>
              <p:cNvSpPr>
                <a:spLocks/>
              </p:cNvSpPr>
              <p:nvPr/>
            </p:nvSpPr>
            <p:spPr bwMode="auto">
              <a:xfrm rot="421002">
                <a:off x="2995" y="2106"/>
                <a:ext cx="989" cy="768"/>
              </a:xfrm>
              <a:custGeom>
                <a:avLst/>
                <a:gdLst>
                  <a:gd name="T0" fmla="*/ 761 w 439"/>
                  <a:gd name="T1" fmla="*/ 234 h 683"/>
                  <a:gd name="T2" fmla="*/ 984 w 439"/>
                  <a:gd name="T3" fmla="*/ 174 h 683"/>
                  <a:gd name="T4" fmla="*/ 1381 w 439"/>
                  <a:gd name="T5" fmla="*/ 211 h 683"/>
                  <a:gd name="T6" fmla="*/ 1345 w 439"/>
                  <a:gd name="T7" fmla="*/ 308 h 683"/>
                  <a:gd name="T8" fmla="*/ 867 w 439"/>
                  <a:gd name="T9" fmla="*/ 385 h 683"/>
                  <a:gd name="T10" fmla="*/ 777 w 439"/>
                  <a:gd name="T11" fmla="*/ 599 h 683"/>
                  <a:gd name="T12" fmla="*/ 867 w 439"/>
                  <a:gd name="T13" fmla="*/ 667 h 683"/>
                  <a:gd name="T14" fmla="*/ 710 w 439"/>
                  <a:gd name="T15" fmla="*/ 740 h 683"/>
                  <a:gd name="T16" fmla="*/ 746 w 439"/>
                  <a:gd name="T17" fmla="*/ 815 h 683"/>
                  <a:gd name="T18" fmla="*/ 1081 w 439"/>
                  <a:gd name="T19" fmla="*/ 864 h 683"/>
                  <a:gd name="T20" fmla="*/ 1523 w 439"/>
                  <a:gd name="T21" fmla="*/ 830 h 683"/>
                  <a:gd name="T22" fmla="*/ 1665 w 439"/>
                  <a:gd name="T23" fmla="*/ 740 h 683"/>
                  <a:gd name="T24" fmla="*/ 1487 w 439"/>
                  <a:gd name="T25" fmla="*/ 654 h 683"/>
                  <a:gd name="T26" fmla="*/ 1681 w 439"/>
                  <a:gd name="T27" fmla="*/ 607 h 683"/>
                  <a:gd name="T28" fmla="*/ 1681 w 439"/>
                  <a:gd name="T29" fmla="*/ 489 h 683"/>
                  <a:gd name="T30" fmla="*/ 2176 w 439"/>
                  <a:gd name="T31" fmla="*/ 389 h 683"/>
                  <a:gd name="T32" fmla="*/ 2228 w 439"/>
                  <a:gd name="T33" fmla="*/ 237 h 683"/>
                  <a:gd name="T34" fmla="*/ 1908 w 439"/>
                  <a:gd name="T35" fmla="*/ 74 h 683"/>
                  <a:gd name="T36" fmla="*/ 1273 w 439"/>
                  <a:gd name="T37" fmla="*/ 0 h 683"/>
                  <a:gd name="T38" fmla="*/ 568 w 439"/>
                  <a:gd name="T39" fmla="*/ 48 h 683"/>
                  <a:gd name="T40" fmla="*/ 158 w 439"/>
                  <a:gd name="T41" fmla="*/ 145 h 683"/>
                  <a:gd name="T42" fmla="*/ 0 w 439"/>
                  <a:gd name="T43" fmla="*/ 296 h 683"/>
                  <a:gd name="T44" fmla="*/ 20 w 439"/>
                  <a:gd name="T45" fmla="*/ 385 h 683"/>
                  <a:gd name="T46" fmla="*/ 746 w 439"/>
                  <a:gd name="T47" fmla="*/ 374 h 683"/>
                  <a:gd name="T48" fmla="*/ 761 w 439"/>
                  <a:gd name="T49" fmla="*/ 234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9"/>
                  <a:gd name="T76" fmla="*/ 0 h 683"/>
                  <a:gd name="T77" fmla="*/ 439 w 439"/>
                  <a:gd name="T78" fmla="*/ 683 h 6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p:spPr>
            <p:txBody>
              <a:bodyPr/>
              <a:lstStyle/>
              <a:p>
                <a:endParaRPr lang="zh-CN" altLang="en-US"/>
              </a:p>
            </p:txBody>
          </p:sp>
          <p:sp>
            <p:nvSpPr>
              <p:cNvPr id="54287" name="Freeform 41"/>
              <p:cNvSpPr>
                <a:spLocks/>
              </p:cNvSpPr>
              <p:nvPr/>
            </p:nvSpPr>
            <p:spPr bwMode="auto">
              <a:xfrm rot="421002">
                <a:off x="3043" y="2106"/>
                <a:ext cx="881" cy="535"/>
              </a:xfrm>
              <a:custGeom>
                <a:avLst/>
                <a:gdLst>
                  <a:gd name="T0" fmla="*/ 0 w 390"/>
                  <a:gd name="T1" fmla="*/ 303 h 477"/>
                  <a:gd name="T2" fmla="*/ 291 w 390"/>
                  <a:gd name="T3" fmla="*/ 289 h 477"/>
                  <a:gd name="T4" fmla="*/ 454 w 390"/>
                  <a:gd name="T5" fmla="*/ 303 h 477"/>
                  <a:gd name="T6" fmla="*/ 445 w 390"/>
                  <a:gd name="T7" fmla="*/ 220 h 477"/>
                  <a:gd name="T8" fmla="*/ 567 w 390"/>
                  <a:gd name="T9" fmla="*/ 127 h 477"/>
                  <a:gd name="T10" fmla="*/ 1050 w 390"/>
                  <a:gd name="T11" fmla="*/ 93 h 477"/>
                  <a:gd name="T12" fmla="*/ 1281 w 390"/>
                  <a:gd name="T13" fmla="*/ 132 h 477"/>
                  <a:gd name="T14" fmla="*/ 1525 w 390"/>
                  <a:gd name="T15" fmla="*/ 193 h 477"/>
                  <a:gd name="T16" fmla="*/ 1455 w 390"/>
                  <a:gd name="T17" fmla="*/ 298 h 477"/>
                  <a:gd name="T18" fmla="*/ 996 w 390"/>
                  <a:gd name="T19" fmla="*/ 348 h 477"/>
                  <a:gd name="T20" fmla="*/ 872 w 390"/>
                  <a:gd name="T21" fmla="*/ 422 h 477"/>
                  <a:gd name="T22" fmla="*/ 908 w 390"/>
                  <a:gd name="T23" fmla="*/ 497 h 477"/>
                  <a:gd name="T24" fmla="*/ 847 w 390"/>
                  <a:gd name="T25" fmla="*/ 600 h 477"/>
                  <a:gd name="T26" fmla="*/ 1306 w 390"/>
                  <a:gd name="T27" fmla="*/ 600 h 477"/>
                  <a:gd name="T28" fmla="*/ 1367 w 390"/>
                  <a:gd name="T29" fmla="*/ 524 h 477"/>
                  <a:gd name="T30" fmla="*/ 1333 w 390"/>
                  <a:gd name="T31" fmla="*/ 434 h 477"/>
                  <a:gd name="T32" fmla="*/ 1613 w 390"/>
                  <a:gd name="T33" fmla="*/ 386 h 477"/>
                  <a:gd name="T34" fmla="*/ 1828 w 390"/>
                  <a:gd name="T35" fmla="*/ 361 h 477"/>
                  <a:gd name="T36" fmla="*/ 1990 w 390"/>
                  <a:gd name="T37" fmla="*/ 247 h 477"/>
                  <a:gd name="T38" fmla="*/ 1841 w 390"/>
                  <a:gd name="T39" fmla="*/ 123 h 477"/>
                  <a:gd name="T40" fmla="*/ 1346 w 390"/>
                  <a:gd name="T41" fmla="*/ 0 h 477"/>
                  <a:gd name="T42" fmla="*/ 745 w 390"/>
                  <a:gd name="T43" fmla="*/ 10 h 477"/>
                  <a:gd name="T44" fmla="*/ 260 w 390"/>
                  <a:gd name="T45" fmla="*/ 84 h 477"/>
                  <a:gd name="T46" fmla="*/ 52 w 390"/>
                  <a:gd name="T47" fmla="*/ 176 h 477"/>
                  <a:gd name="T48" fmla="*/ 0 w 390"/>
                  <a:gd name="T49" fmla="*/ 303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90"/>
                  <a:gd name="T76" fmla="*/ 0 h 477"/>
                  <a:gd name="T77" fmla="*/ 390 w 390"/>
                  <a:gd name="T78" fmla="*/ 477 h 47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p:spPr>
            <p:txBody>
              <a:bodyPr/>
              <a:lstStyle/>
              <a:p>
                <a:endParaRPr lang="zh-CN" altLang="en-US"/>
              </a:p>
            </p:txBody>
          </p:sp>
          <p:sp>
            <p:nvSpPr>
              <p:cNvPr id="54288" name="Freeform 42"/>
              <p:cNvSpPr>
                <a:spLocks/>
              </p:cNvSpPr>
              <p:nvPr/>
            </p:nvSpPr>
            <p:spPr bwMode="auto">
              <a:xfrm rot="421002">
                <a:off x="3335" y="2712"/>
                <a:ext cx="284" cy="122"/>
              </a:xfrm>
              <a:custGeom>
                <a:avLst/>
                <a:gdLst>
                  <a:gd name="T0" fmla="*/ 228 w 126"/>
                  <a:gd name="T1" fmla="*/ 0 h 109"/>
                  <a:gd name="T2" fmla="*/ 45 w 126"/>
                  <a:gd name="T3" fmla="*/ 25 h 109"/>
                  <a:gd name="T4" fmla="*/ 0 w 126"/>
                  <a:gd name="T5" fmla="*/ 92 h 109"/>
                  <a:gd name="T6" fmla="*/ 142 w 126"/>
                  <a:gd name="T7" fmla="*/ 137 h 109"/>
                  <a:gd name="T8" fmla="*/ 498 w 126"/>
                  <a:gd name="T9" fmla="*/ 137 h 109"/>
                  <a:gd name="T10" fmla="*/ 640 w 126"/>
                  <a:gd name="T11" fmla="*/ 83 h 109"/>
                  <a:gd name="T12" fmla="*/ 518 w 126"/>
                  <a:gd name="T13" fmla="*/ 18 h 109"/>
                  <a:gd name="T14" fmla="*/ 228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26"/>
                  <a:gd name="T25" fmla="*/ 0 h 109"/>
                  <a:gd name="T26" fmla="*/ 126 w 12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p:spPr>
            <p:txBody>
              <a:bodyPr/>
              <a:lstStyle/>
              <a:p>
                <a:endParaRPr lang="zh-CN" altLang="en-US"/>
              </a:p>
            </p:txBody>
          </p:sp>
        </p:grpSp>
      </p:grpSp>
      <p:grpSp>
        <p:nvGrpSpPr>
          <p:cNvPr id="5" name="Group 54"/>
          <p:cNvGrpSpPr>
            <a:grpSpLocks/>
          </p:cNvGrpSpPr>
          <p:nvPr/>
        </p:nvGrpSpPr>
        <p:grpSpPr bwMode="auto">
          <a:xfrm>
            <a:off x="4038600" y="533401"/>
            <a:ext cx="4451350" cy="1433513"/>
            <a:chOff x="1804" y="344"/>
            <a:chExt cx="2804" cy="903"/>
          </a:xfrm>
        </p:grpSpPr>
        <p:sp>
          <p:nvSpPr>
            <p:cNvPr id="54280" name="Text Box 55"/>
            <p:cNvSpPr txBox="1">
              <a:spLocks noChangeArrowheads="1"/>
            </p:cNvSpPr>
            <p:nvPr/>
          </p:nvSpPr>
          <p:spPr bwMode="auto">
            <a:xfrm rot="2104">
              <a:off x="1804" y="344"/>
              <a:ext cx="2228" cy="903"/>
            </a:xfrm>
            <a:prstGeom prst="rect">
              <a:avLst/>
            </a:prstGeom>
            <a:noFill/>
            <a:ln w="12700" cap="sq">
              <a:noFill/>
              <a:miter lim="800000"/>
              <a:headEnd type="none" w="sm" len="sm"/>
              <a:tailEnd type="none" w="sm" len="sm"/>
            </a:ln>
            <a:effectLst>
              <a:outerShdw dist="63500" dir="2212194" algn="ctr" rotWithShape="0">
                <a:schemeClr val="bg1"/>
              </a:outerShdw>
            </a:effectLst>
          </p:spPr>
          <p:txBody>
            <a:bodyPr wrap="none">
              <a:spAutoFit/>
            </a:bodyPr>
            <a:lstStyle/>
            <a:p>
              <a:r>
                <a:rPr lang="zh-CN" altLang="en-US" sz="8800">
                  <a:solidFill>
                    <a:srgbClr val="FFFF00"/>
                  </a:solidFill>
                  <a:ea typeface="华文新魏" pitchFamily="2" charset="-122"/>
                </a:rPr>
                <a:t>为什么</a:t>
              </a:r>
            </a:p>
          </p:txBody>
        </p:sp>
        <p:sp>
          <p:nvSpPr>
            <p:cNvPr id="54281" name="Freeform 56"/>
            <p:cNvSpPr>
              <a:spLocks/>
            </p:cNvSpPr>
            <p:nvPr/>
          </p:nvSpPr>
          <p:spPr bwMode="auto">
            <a:xfrm rot="900063">
              <a:off x="3993" y="576"/>
              <a:ext cx="615" cy="528"/>
            </a:xfrm>
            <a:custGeom>
              <a:avLst/>
              <a:gdLst>
                <a:gd name="T0" fmla="*/ 210 w 439"/>
                <a:gd name="T1" fmla="*/ 143 h 683"/>
                <a:gd name="T2" fmla="*/ 272 w 439"/>
                <a:gd name="T3" fmla="*/ 107 h 683"/>
                <a:gd name="T4" fmla="*/ 381 w 439"/>
                <a:gd name="T5" fmla="*/ 129 h 683"/>
                <a:gd name="T6" fmla="*/ 371 w 439"/>
                <a:gd name="T7" fmla="*/ 189 h 683"/>
                <a:gd name="T8" fmla="*/ 240 w 439"/>
                <a:gd name="T9" fmla="*/ 235 h 683"/>
                <a:gd name="T10" fmla="*/ 214 w 439"/>
                <a:gd name="T11" fmla="*/ 366 h 683"/>
                <a:gd name="T12" fmla="*/ 240 w 439"/>
                <a:gd name="T13" fmla="*/ 407 h 683"/>
                <a:gd name="T14" fmla="*/ 196 w 439"/>
                <a:gd name="T15" fmla="*/ 452 h 683"/>
                <a:gd name="T16" fmla="*/ 206 w 439"/>
                <a:gd name="T17" fmla="*/ 499 h 683"/>
                <a:gd name="T18" fmla="*/ 298 w 439"/>
                <a:gd name="T19" fmla="*/ 528 h 683"/>
                <a:gd name="T20" fmla="*/ 420 w 439"/>
                <a:gd name="T21" fmla="*/ 507 h 683"/>
                <a:gd name="T22" fmla="*/ 459 w 439"/>
                <a:gd name="T23" fmla="*/ 452 h 683"/>
                <a:gd name="T24" fmla="*/ 410 w 439"/>
                <a:gd name="T25" fmla="*/ 400 h 683"/>
                <a:gd name="T26" fmla="*/ 464 w 439"/>
                <a:gd name="T27" fmla="*/ 371 h 683"/>
                <a:gd name="T28" fmla="*/ 464 w 439"/>
                <a:gd name="T29" fmla="*/ 299 h 683"/>
                <a:gd name="T30" fmla="*/ 601 w 439"/>
                <a:gd name="T31" fmla="*/ 238 h 683"/>
                <a:gd name="T32" fmla="*/ 615 w 439"/>
                <a:gd name="T33" fmla="*/ 145 h 683"/>
                <a:gd name="T34" fmla="*/ 527 w 439"/>
                <a:gd name="T35" fmla="*/ 46 h 683"/>
                <a:gd name="T36" fmla="*/ 352 w 439"/>
                <a:gd name="T37" fmla="*/ 0 h 683"/>
                <a:gd name="T38" fmla="*/ 157 w 439"/>
                <a:gd name="T39" fmla="*/ 29 h 683"/>
                <a:gd name="T40" fmla="*/ 43 w 439"/>
                <a:gd name="T41" fmla="*/ 89 h 683"/>
                <a:gd name="T42" fmla="*/ 0 w 439"/>
                <a:gd name="T43" fmla="*/ 181 h 683"/>
                <a:gd name="T44" fmla="*/ 6 w 439"/>
                <a:gd name="T45" fmla="*/ 235 h 683"/>
                <a:gd name="T46" fmla="*/ 206 w 439"/>
                <a:gd name="T47" fmla="*/ 229 h 683"/>
                <a:gd name="T48" fmla="*/ 210 w 439"/>
                <a:gd name="T49" fmla="*/ 143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17961" dir="2700000" algn="ctr" rotWithShape="0">
                <a:schemeClr val="bg1"/>
              </a:outerShdw>
            </a:effectLst>
          </p:spPr>
          <p:txBody>
            <a:bodyPr/>
            <a:lstStyle/>
            <a:p>
              <a:endParaRPr lang="zh-CN" altLang="en-US"/>
            </a:p>
          </p:txBody>
        </p:sp>
        <p:sp>
          <p:nvSpPr>
            <p:cNvPr id="54282" name="Freeform 57"/>
            <p:cNvSpPr>
              <a:spLocks/>
            </p:cNvSpPr>
            <p:nvPr/>
          </p:nvSpPr>
          <p:spPr bwMode="auto">
            <a:xfrm rot="1358376">
              <a:off x="4032" y="616"/>
              <a:ext cx="548" cy="368"/>
            </a:xfrm>
            <a:custGeom>
              <a:avLst/>
              <a:gdLst>
                <a:gd name="T0" fmla="*/ 0 w 390"/>
                <a:gd name="T1" fmla="*/ 186 h 477"/>
                <a:gd name="T2" fmla="*/ 80 w 390"/>
                <a:gd name="T3" fmla="*/ 177 h 477"/>
                <a:gd name="T4" fmla="*/ 125 w 390"/>
                <a:gd name="T5" fmla="*/ 186 h 477"/>
                <a:gd name="T6" fmla="*/ 122 w 390"/>
                <a:gd name="T7" fmla="*/ 135 h 477"/>
                <a:gd name="T8" fmla="*/ 156 w 390"/>
                <a:gd name="T9" fmla="*/ 78 h 477"/>
                <a:gd name="T10" fmla="*/ 289 w 390"/>
                <a:gd name="T11" fmla="*/ 57 h 477"/>
                <a:gd name="T12" fmla="*/ 353 w 390"/>
                <a:gd name="T13" fmla="*/ 81 h 477"/>
                <a:gd name="T14" fmla="*/ 420 w 390"/>
                <a:gd name="T15" fmla="*/ 118 h 477"/>
                <a:gd name="T16" fmla="*/ 400 w 390"/>
                <a:gd name="T17" fmla="*/ 183 h 477"/>
                <a:gd name="T18" fmla="*/ 274 w 390"/>
                <a:gd name="T19" fmla="*/ 213 h 477"/>
                <a:gd name="T20" fmla="*/ 240 w 390"/>
                <a:gd name="T21" fmla="*/ 258 h 477"/>
                <a:gd name="T22" fmla="*/ 250 w 390"/>
                <a:gd name="T23" fmla="*/ 305 h 477"/>
                <a:gd name="T24" fmla="*/ 233 w 390"/>
                <a:gd name="T25" fmla="*/ 368 h 477"/>
                <a:gd name="T26" fmla="*/ 360 w 390"/>
                <a:gd name="T27" fmla="*/ 368 h 477"/>
                <a:gd name="T28" fmla="*/ 377 w 390"/>
                <a:gd name="T29" fmla="*/ 321 h 477"/>
                <a:gd name="T30" fmla="*/ 367 w 390"/>
                <a:gd name="T31" fmla="*/ 266 h 477"/>
                <a:gd name="T32" fmla="*/ 444 w 390"/>
                <a:gd name="T33" fmla="*/ 237 h 477"/>
                <a:gd name="T34" fmla="*/ 503 w 390"/>
                <a:gd name="T35" fmla="*/ 221 h 477"/>
                <a:gd name="T36" fmla="*/ 548 w 390"/>
                <a:gd name="T37" fmla="*/ 151 h 477"/>
                <a:gd name="T38" fmla="*/ 507 w 390"/>
                <a:gd name="T39" fmla="*/ 76 h 477"/>
                <a:gd name="T40" fmla="*/ 371 w 390"/>
                <a:gd name="T41" fmla="*/ 0 h 477"/>
                <a:gd name="T42" fmla="*/ 205 w 390"/>
                <a:gd name="T43" fmla="*/ 6 h 477"/>
                <a:gd name="T44" fmla="*/ 72 w 390"/>
                <a:gd name="T45" fmla="*/ 52 h 477"/>
                <a:gd name="T46" fmla="*/ 14 w 390"/>
                <a:gd name="T47" fmla="*/ 108 h 477"/>
                <a:gd name="T48" fmla="*/ 0 w 390"/>
                <a:gd name="T49" fmla="*/ 186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0000"/>
            </a:solidFill>
            <a:ln w="28575">
              <a:solidFill>
                <a:srgbClr val="800080"/>
              </a:solidFill>
              <a:round/>
              <a:headEnd/>
              <a:tailEnd/>
            </a:ln>
            <a:effectLst>
              <a:outerShdw dist="17961" dir="2700000" algn="ctr" rotWithShape="0">
                <a:schemeClr val="bg1"/>
              </a:outerShdw>
            </a:effectLst>
          </p:spPr>
          <p:txBody>
            <a:bodyPr/>
            <a:lstStyle/>
            <a:p>
              <a:endParaRPr lang="zh-CN" altLang="en-US"/>
            </a:p>
          </p:txBody>
        </p:sp>
        <p:sp>
          <p:nvSpPr>
            <p:cNvPr id="54283" name="Freeform 58"/>
            <p:cNvSpPr>
              <a:spLocks/>
            </p:cNvSpPr>
            <p:nvPr/>
          </p:nvSpPr>
          <p:spPr bwMode="auto">
            <a:xfrm rot="900063">
              <a:off x="4171" y="991"/>
              <a:ext cx="176" cy="84"/>
            </a:xfrm>
            <a:custGeom>
              <a:avLst/>
              <a:gdLst>
                <a:gd name="T0" fmla="*/ 63 w 126"/>
                <a:gd name="T1" fmla="*/ 0 h 109"/>
                <a:gd name="T2" fmla="*/ 13 w 126"/>
                <a:gd name="T3" fmla="*/ 15 h 109"/>
                <a:gd name="T4" fmla="*/ 0 w 126"/>
                <a:gd name="T5" fmla="*/ 56 h 109"/>
                <a:gd name="T6" fmla="*/ 39 w 126"/>
                <a:gd name="T7" fmla="*/ 84 h 109"/>
                <a:gd name="T8" fmla="*/ 137 w 126"/>
                <a:gd name="T9" fmla="*/ 84 h 109"/>
                <a:gd name="T10" fmla="*/ 176 w 126"/>
                <a:gd name="T11" fmla="*/ 51 h 109"/>
                <a:gd name="T12" fmla="*/ 142 w 126"/>
                <a:gd name="T13" fmla="*/ 11 h 109"/>
                <a:gd name="T14" fmla="*/ 63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0000"/>
            </a:solidFill>
            <a:ln w="28575">
              <a:solidFill>
                <a:srgbClr val="800080"/>
              </a:solidFill>
              <a:round/>
              <a:headEnd/>
              <a:tailEnd/>
            </a:ln>
            <a:effectLst>
              <a:outerShdw dist="17961" dir="2700000" algn="ctr" rotWithShape="0">
                <a:schemeClr val="bg1"/>
              </a:outerShdw>
            </a:effectLst>
          </p:spPr>
          <p:txBody>
            <a:bodyPr/>
            <a:lstStyle/>
            <a:p>
              <a:endParaRPr lang="zh-CN" altLang="en-US"/>
            </a:p>
          </p:txBody>
        </p:sp>
      </p:grpSp>
      <p:grpSp>
        <p:nvGrpSpPr>
          <p:cNvPr id="6" name="Group 66"/>
          <p:cNvGrpSpPr>
            <a:grpSpLocks/>
          </p:cNvGrpSpPr>
          <p:nvPr/>
        </p:nvGrpSpPr>
        <p:grpSpPr bwMode="auto">
          <a:xfrm>
            <a:off x="3719513" y="2713038"/>
            <a:ext cx="4489450" cy="487362"/>
            <a:chOff x="1383" y="1709"/>
            <a:chExt cx="2828" cy="307"/>
          </a:xfrm>
        </p:grpSpPr>
        <p:sp>
          <p:nvSpPr>
            <p:cNvPr id="54278" name="Line 64"/>
            <p:cNvSpPr>
              <a:spLocks noChangeShapeType="1"/>
            </p:cNvSpPr>
            <p:nvPr/>
          </p:nvSpPr>
          <p:spPr bwMode="auto">
            <a:xfrm>
              <a:off x="3486" y="1709"/>
              <a:ext cx="725" cy="0"/>
            </a:xfrm>
            <a:prstGeom prst="line">
              <a:avLst/>
            </a:prstGeom>
            <a:noFill/>
            <a:ln w="69850" cap="sq">
              <a:solidFill>
                <a:srgbClr val="FFFFFF"/>
              </a:solidFill>
              <a:round/>
              <a:headEnd type="none" w="sm" len="sm"/>
              <a:tailEnd type="none" w="sm" len="sm"/>
            </a:ln>
          </p:spPr>
          <p:txBody>
            <a:bodyPr/>
            <a:lstStyle/>
            <a:p>
              <a:endParaRPr lang="zh-CN" altLang="en-US"/>
            </a:p>
          </p:txBody>
        </p:sp>
        <p:sp>
          <p:nvSpPr>
            <p:cNvPr id="54279" name="Line 65"/>
            <p:cNvSpPr>
              <a:spLocks noChangeShapeType="1"/>
            </p:cNvSpPr>
            <p:nvPr/>
          </p:nvSpPr>
          <p:spPr bwMode="auto">
            <a:xfrm>
              <a:off x="1383" y="2016"/>
              <a:ext cx="635" cy="0"/>
            </a:xfrm>
            <a:prstGeom prst="line">
              <a:avLst/>
            </a:prstGeom>
            <a:noFill/>
            <a:ln w="69850" cap="sq">
              <a:solidFill>
                <a:srgbClr val="FFFFFF"/>
              </a:solidFill>
              <a:round/>
              <a:headEnd type="none" w="sm" len="sm"/>
              <a:tailEnd type="none" w="sm" len="sm"/>
            </a:ln>
          </p:spPr>
          <p:txBody>
            <a:bodyPr/>
            <a:lstStyle/>
            <a:p>
              <a:endParaRPr lang="zh-CN" altLang="en-US"/>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2"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right)">
                                      <p:cBhvr>
                                        <p:cTn id="1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102</a:t>
            </a:fld>
            <a:endParaRPr lang="zh-CN" altLang="en-US"/>
          </a:p>
        </p:txBody>
      </p:sp>
      <p:grpSp>
        <p:nvGrpSpPr>
          <p:cNvPr id="3" name="Group 38"/>
          <p:cNvGrpSpPr>
            <a:grpSpLocks/>
          </p:cNvGrpSpPr>
          <p:nvPr/>
        </p:nvGrpSpPr>
        <p:grpSpPr bwMode="auto">
          <a:xfrm>
            <a:off x="3575720" y="2348880"/>
            <a:ext cx="5049316" cy="2629396"/>
            <a:chOff x="289" y="1200"/>
            <a:chExt cx="5136" cy="2352"/>
          </a:xfrm>
        </p:grpSpPr>
        <p:sp>
          <p:nvSpPr>
            <p:cNvPr id="4" name="Freeform 9"/>
            <p:cNvSpPr>
              <a:spLocks/>
            </p:cNvSpPr>
            <p:nvPr/>
          </p:nvSpPr>
          <p:spPr bwMode="auto">
            <a:xfrm>
              <a:off x="289" y="120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5" name="Text Box 10"/>
            <p:cNvSpPr txBox="1">
              <a:spLocks noChangeArrowheads="1"/>
            </p:cNvSpPr>
            <p:nvPr/>
          </p:nvSpPr>
          <p:spPr bwMode="auto">
            <a:xfrm>
              <a:off x="1388" y="1780"/>
              <a:ext cx="3027" cy="909"/>
            </a:xfrm>
            <a:prstGeom prst="rect">
              <a:avLst/>
            </a:prstGeom>
            <a:noFill/>
            <a:ln w="9525">
              <a:noFill/>
              <a:miter lim="800000"/>
              <a:headEnd/>
              <a:tailEnd/>
            </a:ln>
          </p:spPr>
          <p:txBody>
            <a:bodyPr wrap="square">
              <a:spAutoFit/>
            </a:bodyPr>
            <a:lstStyle/>
            <a:p>
              <a:pPr fontAlgn="base">
                <a:spcBef>
                  <a:spcPct val="0"/>
                </a:spcBef>
              </a:pPr>
              <a:r>
                <a:rPr lang="zh-CN" altLang="en-US" sz="6000" b="1" dirty="0">
                  <a:solidFill>
                    <a:srgbClr val="FF0000"/>
                  </a:solidFill>
                  <a:latin typeface="隶书" pitchFamily="49" charset="-122"/>
                  <a:ea typeface="隶书" pitchFamily="49" charset="-122"/>
                </a:rPr>
                <a:t>结束！</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118170" y="191868"/>
            <a:ext cx="3826768" cy="609600"/>
          </a:xfrm>
          <a:gradFill rotWithShape="0">
            <a:gsLst>
              <a:gs pos="0">
                <a:srgbClr val="007600"/>
              </a:gs>
              <a:gs pos="50000">
                <a:srgbClr val="00FF00"/>
              </a:gs>
              <a:gs pos="100000">
                <a:srgbClr val="007600"/>
              </a:gs>
            </a:gsLst>
            <a:lin ang="5400000" scaled="1"/>
          </a:gradFill>
          <a:effectLst>
            <a:outerShdw dist="71842" dir="2700000" algn="ctr" rotWithShape="0">
              <a:srgbClr val="B2B2B2"/>
            </a:outerShdw>
          </a:effectLst>
        </p:spPr>
        <p:txBody>
          <a:bodyPr/>
          <a:lstStyle/>
          <a:p>
            <a:pPr algn="l" eaLnBrk="1" hangingPunct="1"/>
            <a:r>
              <a:rPr lang="en-US" altLang="zh-CN" sz="3300" dirty="0">
                <a:solidFill>
                  <a:srgbClr val="FF0000"/>
                </a:solidFill>
                <a:ea typeface="楷体_GB2312" pitchFamily="49" charset="-122"/>
              </a:rPr>
              <a:t> 7.2</a:t>
            </a:r>
            <a:r>
              <a:rPr lang="en-US" altLang="zh-CN" sz="3300" dirty="0">
                <a:solidFill>
                  <a:srgbClr val="FF0000"/>
                </a:solidFill>
                <a:latin typeface="楷体_GB2312" pitchFamily="49" charset="-122"/>
                <a:ea typeface="楷体_GB2312" pitchFamily="49" charset="-122"/>
              </a:rPr>
              <a:t> </a:t>
            </a:r>
            <a:r>
              <a:rPr lang="zh-CN" altLang="en-US" sz="3300" dirty="0">
                <a:solidFill>
                  <a:srgbClr val="FF0000"/>
                </a:solidFill>
                <a:latin typeface="楷体_GB2312" pitchFamily="49" charset="-122"/>
                <a:ea typeface="楷体_GB2312" pitchFamily="49" charset="-122"/>
              </a:rPr>
              <a:t>顺序表的查找</a:t>
            </a:r>
            <a:endParaRPr lang="zh-CN" altLang="en-US" dirty="0">
              <a:solidFill>
                <a:srgbClr val="FF6600"/>
              </a:solidFill>
            </a:endParaRPr>
          </a:p>
        </p:txBody>
      </p:sp>
      <p:sp>
        <p:nvSpPr>
          <p:cNvPr id="237571" name="Text Box 3"/>
          <p:cNvSpPr txBox="1">
            <a:spLocks noChangeArrowheads="1"/>
          </p:cNvSpPr>
          <p:nvPr/>
        </p:nvSpPr>
        <p:spPr bwMode="auto">
          <a:xfrm>
            <a:off x="1559496" y="2782669"/>
            <a:ext cx="7389813" cy="646331"/>
          </a:xfrm>
          <a:prstGeom prst="rect">
            <a:avLst/>
          </a:prstGeom>
          <a:noFill/>
          <a:ln w="12700" cap="sq">
            <a:noFill/>
            <a:miter lim="800000"/>
            <a:headEnd type="none" w="sm" len="sm"/>
            <a:tailEnd type="none" w="sm" len="sm"/>
          </a:ln>
        </p:spPr>
        <p:txBody>
          <a:bodyPr>
            <a:spAutoFit/>
          </a:bodyPr>
          <a:lstStyle/>
          <a:p>
            <a:r>
              <a:rPr lang="en-US" altLang="zh-CN" dirty="0">
                <a:solidFill>
                  <a:srgbClr val="000084"/>
                </a:solidFill>
                <a:latin typeface="幼圆" pitchFamily="49" charset="-122"/>
                <a:ea typeface="幼圆" pitchFamily="49" charset="-122"/>
              </a:rPr>
              <a:t>    </a:t>
            </a:r>
            <a:r>
              <a:rPr lang="zh-CN" altLang="en-US" dirty="0">
                <a:solidFill>
                  <a:srgbClr val="000084"/>
                </a:solidFill>
                <a:latin typeface="幼圆" pitchFamily="49" charset="-122"/>
                <a:ea typeface="幼圆" pitchFamily="49" charset="-122"/>
              </a:rPr>
              <a:t>记录的排列按关键字值有序的顺序表称为</a:t>
            </a:r>
            <a:r>
              <a:rPr lang="zh-CN" altLang="en-US" dirty="0">
                <a:solidFill>
                  <a:srgbClr val="FF3300"/>
                </a:solidFill>
                <a:latin typeface="黑体" pitchFamily="49" charset="-122"/>
                <a:ea typeface="黑体" pitchFamily="49" charset="-122"/>
              </a:rPr>
              <a:t>有序</a:t>
            </a:r>
          </a:p>
          <a:p>
            <a:r>
              <a:rPr lang="zh-CN" altLang="en-US" dirty="0">
                <a:solidFill>
                  <a:srgbClr val="FF3300"/>
                </a:solidFill>
                <a:latin typeface="黑体" pitchFamily="49" charset="-122"/>
                <a:ea typeface="黑体" pitchFamily="49" charset="-122"/>
              </a:rPr>
              <a:t>顺序表</a:t>
            </a:r>
            <a:r>
              <a:rPr lang="zh-CN" altLang="en-US" dirty="0">
                <a:solidFill>
                  <a:srgbClr val="000084"/>
                </a:solidFill>
                <a:latin typeface="幼圆" pitchFamily="49" charset="-122"/>
                <a:ea typeface="幼圆" pitchFamily="49" charset="-122"/>
              </a:rPr>
              <a:t>，否则，称为</a:t>
            </a:r>
            <a:r>
              <a:rPr lang="zh-CN" altLang="en-US" dirty="0">
                <a:solidFill>
                  <a:srgbClr val="FF3300"/>
                </a:solidFill>
                <a:latin typeface="黑体" pitchFamily="49" charset="-122"/>
                <a:ea typeface="黑体" pitchFamily="49" charset="-122"/>
              </a:rPr>
              <a:t>一般顺序文件</a:t>
            </a:r>
            <a:r>
              <a:rPr lang="zh-CN" altLang="en-US" dirty="0">
                <a:solidFill>
                  <a:srgbClr val="000084"/>
                </a:solidFill>
                <a:latin typeface="幼圆" pitchFamily="49" charset="-122"/>
                <a:ea typeface="幼圆" pitchFamily="49" charset="-122"/>
              </a:rPr>
              <a:t>。</a:t>
            </a:r>
          </a:p>
        </p:txBody>
      </p:sp>
      <p:sp>
        <p:nvSpPr>
          <p:cNvPr id="237572" name="Text Box 4"/>
          <p:cNvSpPr txBox="1">
            <a:spLocks noChangeArrowheads="1"/>
          </p:cNvSpPr>
          <p:nvPr/>
        </p:nvSpPr>
        <p:spPr bwMode="auto">
          <a:xfrm>
            <a:off x="1553146" y="3728818"/>
            <a:ext cx="7337425" cy="923330"/>
          </a:xfrm>
          <a:prstGeom prst="rect">
            <a:avLst/>
          </a:prstGeom>
          <a:noFill/>
          <a:ln w="12700" cap="sq">
            <a:noFill/>
            <a:miter lim="800000"/>
            <a:headEnd type="none" w="sm" len="sm"/>
            <a:tailEnd type="none" w="sm" len="sm"/>
          </a:ln>
        </p:spPr>
        <p:txBody>
          <a:bodyPr>
            <a:spAutoFit/>
          </a:bodyPr>
          <a:lstStyle/>
          <a:p>
            <a:r>
              <a:rPr lang="en-US" altLang="zh-CN" dirty="0">
                <a:solidFill>
                  <a:srgbClr val="FF3300"/>
                </a:solidFill>
                <a:latin typeface="幼圆" pitchFamily="49" charset="-122"/>
                <a:ea typeface="幼圆" pitchFamily="49" charset="-122"/>
              </a:rPr>
              <a:t>    </a:t>
            </a:r>
            <a:r>
              <a:rPr lang="zh-CN" altLang="en-US" dirty="0">
                <a:solidFill>
                  <a:srgbClr val="000084"/>
                </a:solidFill>
                <a:latin typeface="幼圆" pitchFamily="49" charset="-122"/>
                <a:ea typeface="幼圆" pitchFamily="49" charset="-122"/>
              </a:rPr>
              <a:t>在存储介质上采用连续组织方式的顺序表称为</a:t>
            </a:r>
          </a:p>
          <a:p>
            <a:r>
              <a:rPr lang="zh-CN" altLang="en-US" dirty="0">
                <a:solidFill>
                  <a:srgbClr val="FF3300"/>
                </a:solidFill>
                <a:latin typeface="黑体" pitchFamily="49" charset="-122"/>
                <a:ea typeface="黑体" pitchFamily="49" charset="-122"/>
              </a:rPr>
              <a:t>连续顺序表</a:t>
            </a:r>
            <a:r>
              <a:rPr lang="zh-CN" altLang="en-US" dirty="0">
                <a:solidFill>
                  <a:srgbClr val="000084"/>
                </a:solidFill>
                <a:latin typeface="幼圆" pitchFamily="49" charset="-122"/>
                <a:ea typeface="幼圆" pitchFamily="49" charset="-122"/>
              </a:rPr>
              <a:t>；采用链接组织方式的顺序表称为</a:t>
            </a:r>
            <a:r>
              <a:rPr lang="zh-CN" altLang="en-US" dirty="0">
                <a:solidFill>
                  <a:srgbClr val="FF3300"/>
                </a:solidFill>
                <a:latin typeface="黑体" pitchFamily="49" charset="-122"/>
                <a:ea typeface="黑体" pitchFamily="49" charset="-122"/>
              </a:rPr>
              <a:t>链</a:t>
            </a:r>
          </a:p>
          <a:p>
            <a:r>
              <a:rPr lang="zh-CN" altLang="en-US" dirty="0">
                <a:solidFill>
                  <a:srgbClr val="FF3300"/>
                </a:solidFill>
                <a:latin typeface="黑体" pitchFamily="49" charset="-122"/>
                <a:ea typeface="黑体" pitchFamily="49" charset="-122"/>
              </a:rPr>
              <a:t>接顺序表</a:t>
            </a:r>
            <a:r>
              <a:rPr lang="zh-CN" altLang="en-US" dirty="0">
                <a:solidFill>
                  <a:srgbClr val="000084"/>
                </a:solidFill>
                <a:latin typeface="幼圆" pitchFamily="49" charset="-122"/>
                <a:ea typeface="幼圆" pitchFamily="49" charset="-122"/>
              </a:rPr>
              <a:t>。</a:t>
            </a:r>
          </a:p>
        </p:txBody>
      </p:sp>
      <p:grpSp>
        <p:nvGrpSpPr>
          <p:cNvPr id="2" name="Group 50"/>
          <p:cNvGrpSpPr>
            <a:grpSpLocks/>
          </p:cNvGrpSpPr>
          <p:nvPr/>
        </p:nvGrpSpPr>
        <p:grpSpPr bwMode="auto">
          <a:xfrm>
            <a:off x="7272909" y="3239869"/>
            <a:ext cx="2352675" cy="492125"/>
            <a:chOff x="4165" y="2112"/>
            <a:chExt cx="1482" cy="310"/>
          </a:xfrm>
        </p:grpSpPr>
        <p:sp>
          <p:nvSpPr>
            <p:cNvPr id="12306" name="AutoShape 6"/>
            <p:cNvSpPr>
              <a:spLocks noChangeArrowheads="1"/>
            </p:cNvSpPr>
            <p:nvPr/>
          </p:nvSpPr>
          <p:spPr bwMode="auto">
            <a:xfrm>
              <a:off x="4165" y="2112"/>
              <a:ext cx="1200" cy="310"/>
            </a:xfrm>
            <a:prstGeom prst="wedgeEllipseCallout">
              <a:avLst>
                <a:gd name="adj1" fmla="val -77917"/>
                <a:gd name="adj2" fmla="val -16773"/>
              </a:avLst>
            </a:prstGeom>
            <a:noFill/>
            <a:ln w="50800" cap="sq">
              <a:solidFill>
                <a:srgbClr val="2EB9B6"/>
              </a:solidFill>
              <a:miter lim="800000"/>
              <a:headEnd type="none" w="sm" len="sm"/>
              <a:tailEnd type="none" w="sm" len="sm"/>
            </a:ln>
          </p:spPr>
          <p:txBody>
            <a:bodyPr wrap="none" anchor="ctr"/>
            <a:lstStyle/>
            <a:p>
              <a:pPr algn="ctr"/>
              <a:endParaRPr lang="en-US" altLang="zh-CN"/>
            </a:p>
          </p:txBody>
        </p:sp>
        <p:sp>
          <p:nvSpPr>
            <p:cNvPr id="12307" name="Text Box 7"/>
            <p:cNvSpPr txBox="1">
              <a:spLocks noChangeArrowheads="1"/>
            </p:cNvSpPr>
            <p:nvPr/>
          </p:nvSpPr>
          <p:spPr bwMode="auto">
            <a:xfrm>
              <a:off x="4253" y="2129"/>
              <a:ext cx="1394" cy="269"/>
            </a:xfrm>
            <a:prstGeom prst="rect">
              <a:avLst/>
            </a:prstGeom>
            <a:noFill/>
            <a:ln w="12700" cap="sq">
              <a:noFill/>
              <a:miter lim="800000"/>
              <a:headEnd type="none" w="sm" len="sm"/>
              <a:tailEnd type="none" w="sm" len="sm"/>
            </a:ln>
          </p:spPr>
          <p:txBody>
            <a:bodyPr>
              <a:spAutoFit/>
            </a:bodyPr>
            <a:lstStyle/>
            <a:p>
              <a:r>
                <a:rPr lang="zh-CN" altLang="en-US" sz="2200">
                  <a:solidFill>
                    <a:srgbClr val="0028AA"/>
                  </a:solidFill>
                  <a:latin typeface="幼圆" pitchFamily="49" charset="-122"/>
                  <a:ea typeface="幼圆" pitchFamily="49" charset="-122"/>
                </a:rPr>
                <a:t>逻辑上划分</a:t>
              </a:r>
              <a:endParaRPr lang="zh-CN" altLang="en-US">
                <a:solidFill>
                  <a:srgbClr val="00FF00"/>
                </a:solidFill>
                <a:latin typeface="幼圆" pitchFamily="49" charset="-122"/>
                <a:ea typeface="幼圆" pitchFamily="49" charset="-122"/>
              </a:endParaRPr>
            </a:p>
          </p:txBody>
        </p:sp>
      </p:grpSp>
      <p:grpSp>
        <p:nvGrpSpPr>
          <p:cNvPr id="3" name="Group 34"/>
          <p:cNvGrpSpPr>
            <a:grpSpLocks/>
          </p:cNvGrpSpPr>
          <p:nvPr/>
        </p:nvGrpSpPr>
        <p:grpSpPr bwMode="auto">
          <a:xfrm>
            <a:off x="4089970" y="4535268"/>
            <a:ext cx="2590800" cy="527050"/>
            <a:chOff x="2256" y="2928"/>
            <a:chExt cx="1632" cy="332"/>
          </a:xfrm>
        </p:grpSpPr>
        <p:sp>
          <p:nvSpPr>
            <p:cNvPr id="12304" name="AutoShape 9"/>
            <p:cNvSpPr>
              <a:spLocks noChangeArrowheads="1"/>
            </p:cNvSpPr>
            <p:nvPr/>
          </p:nvSpPr>
          <p:spPr bwMode="auto">
            <a:xfrm>
              <a:off x="2256" y="2928"/>
              <a:ext cx="1200" cy="332"/>
            </a:xfrm>
            <a:prstGeom prst="wedgeEllipseCallout">
              <a:avLst>
                <a:gd name="adj1" fmla="val -77917"/>
                <a:gd name="adj2" fmla="val -12347"/>
              </a:avLst>
            </a:prstGeom>
            <a:noFill/>
            <a:ln w="50800" cap="sq">
              <a:solidFill>
                <a:srgbClr val="2EB9B6"/>
              </a:solidFill>
              <a:miter lim="800000"/>
              <a:headEnd type="none" w="sm" len="sm"/>
              <a:tailEnd type="none" w="sm" len="sm"/>
            </a:ln>
          </p:spPr>
          <p:txBody>
            <a:bodyPr wrap="none" anchor="ctr"/>
            <a:lstStyle/>
            <a:p>
              <a:pPr algn="ctr"/>
              <a:endParaRPr lang="en-US" altLang="zh-CN"/>
            </a:p>
          </p:txBody>
        </p:sp>
        <p:sp>
          <p:nvSpPr>
            <p:cNvPr id="12305" name="Text Box 10"/>
            <p:cNvSpPr txBox="1">
              <a:spLocks noChangeArrowheads="1"/>
            </p:cNvSpPr>
            <p:nvPr/>
          </p:nvSpPr>
          <p:spPr bwMode="auto">
            <a:xfrm>
              <a:off x="2344" y="2956"/>
              <a:ext cx="1544" cy="269"/>
            </a:xfrm>
            <a:prstGeom prst="rect">
              <a:avLst/>
            </a:prstGeom>
            <a:noFill/>
            <a:ln w="12700" cap="sq">
              <a:noFill/>
              <a:miter lim="800000"/>
              <a:headEnd type="none" w="sm" len="sm"/>
              <a:tailEnd type="none" w="sm" len="sm"/>
            </a:ln>
          </p:spPr>
          <p:txBody>
            <a:bodyPr>
              <a:spAutoFit/>
            </a:bodyPr>
            <a:lstStyle/>
            <a:p>
              <a:r>
                <a:rPr lang="zh-CN" altLang="en-US" sz="2200">
                  <a:solidFill>
                    <a:srgbClr val="0028AA"/>
                  </a:solidFill>
                  <a:latin typeface="幼圆" pitchFamily="49" charset="-122"/>
                  <a:ea typeface="幼圆" pitchFamily="49" charset="-122"/>
                </a:rPr>
                <a:t>物理上划分</a:t>
              </a:r>
              <a:endParaRPr lang="zh-CN" altLang="en-US">
                <a:solidFill>
                  <a:srgbClr val="00FF00"/>
                </a:solidFill>
                <a:latin typeface="幼圆" pitchFamily="49" charset="-122"/>
                <a:ea typeface="幼圆" pitchFamily="49" charset="-122"/>
              </a:endParaRPr>
            </a:p>
          </p:txBody>
        </p:sp>
      </p:grpSp>
      <p:grpSp>
        <p:nvGrpSpPr>
          <p:cNvPr id="4" name="Group 49"/>
          <p:cNvGrpSpPr>
            <a:grpSpLocks/>
          </p:cNvGrpSpPr>
          <p:nvPr/>
        </p:nvGrpSpPr>
        <p:grpSpPr bwMode="auto">
          <a:xfrm>
            <a:off x="1537270" y="1715867"/>
            <a:ext cx="7391400" cy="838200"/>
            <a:chOff x="528" y="1152"/>
            <a:chExt cx="4656" cy="528"/>
          </a:xfrm>
        </p:grpSpPr>
        <p:sp>
          <p:nvSpPr>
            <p:cNvPr id="12302" name="Text Box 22"/>
            <p:cNvSpPr txBox="1">
              <a:spLocks noChangeArrowheads="1"/>
            </p:cNvSpPr>
            <p:nvPr/>
          </p:nvSpPr>
          <p:spPr bwMode="auto">
            <a:xfrm>
              <a:off x="528" y="1152"/>
              <a:ext cx="4656" cy="403"/>
            </a:xfrm>
            <a:prstGeom prst="rect">
              <a:avLst/>
            </a:prstGeom>
            <a:noFill/>
            <a:ln w="12700" cap="sq">
              <a:noFill/>
              <a:miter lim="800000"/>
              <a:headEnd type="none" w="sm" len="sm"/>
              <a:tailEnd type="none" w="sm" len="sm"/>
            </a:ln>
          </p:spPr>
          <p:txBody>
            <a:bodyPr>
              <a:spAutoFit/>
            </a:bodyPr>
            <a:lstStyle/>
            <a:p>
              <a:pPr>
                <a:lnSpc>
                  <a:spcPct val="105000"/>
                </a:lnSpc>
              </a:pPr>
              <a:r>
                <a:rPr lang="en-US" altLang="zh-CN" dirty="0">
                  <a:solidFill>
                    <a:srgbClr val="000084"/>
                  </a:solidFill>
                  <a:latin typeface="幼圆" pitchFamily="49" charset="-122"/>
                  <a:ea typeface="幼圆" pitchFamily="49" charset="-122"/>
                </a:rPr>
                <a:t>    </a:t>
              </a:r>
              <a:r>
                <a:rPr lang="zh-CN" altLang="en-US" dirty="0">
                  <a:solidFill>
                    <a:srgbClr val="000084"/>
                  </a:solidFill>
                  <a:latin typeface="幼圆" pitchFamily="49" charset="-122"/>
                  <a:ea typeface="幼圆" pitchFamily="49" charset="-122"/>
                </a:rPr>
                <a:t>在物理结构中记录排列的先后次序与在逻辑结构</a:t>
              </a:r>
            </a:p>
            <a:p>
              <a:pPr>
                <a:lnSpc>
                  <a:spcPct val="105000"/>
                </a:lnSpc>
              </a:pPr>
              <a:r>
                <a:rPr lang="zh-CN" altLang="en-US" dirty="0">
                  <a:solidFill>
                    <a:srgbClr val="000084"/>
                  </a:solidFill>
                  <a:latin typeface="幼圆" pitchFamily="49" charset="-122"/>
                  <a:ea typeface="幼圆" pitchFamily="49" charset="-122"/>
                </a:rPr>
                <a:t>中记录排列的先后次序一致的查找表称为          。</a:t>
              </a:r>
            </a:p>
          </p:txBody>
        </p:sp>
        <p:sp>
          <p:nvSpPr>
            <p:cNvPr id="12303" name="Rectangle 23"/>
            <p:cNvSpPr>
              <a:spLocks noChangeArrowheads="1"/>
            </p:cNvSpPr>
            <p:nvPr/>
          </p:nvSpPr>
          <p:spPr bwMode="auto">
            <a:xfrm>
              <a:off x="3128" y="1344"/>
              <a:ext cx="1318" cy="33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900" i="1" dirty="0">
                  <a:solidFill>
                    <a:srgbClr val="FF0000"/>
                  </a:solidFill>
                  <a:ea typeface="黑体" pitchFamily="49" charset="-122"/>
                </a:rPr>
                <a:t>顺序表</a:t>
              </a:r>
            </a:p>
          </p:txBody>
        </p:sp>
      </p:grpSp>
      <p:grpSp>
        <p:nvGrpSpPr>
          <p:cNvPr id="5" name="Group 51"/>
          <p:cNvGrpSpPr>
            <a:grpSpLocks/>
          </p:cNvGrpSpPr>
          <p:nvPr/>
        </p:nvGrpSpPr>
        <p:grpSpPr bwMode="auto">
          <a:xfrm>
            <a:off x="1540445" y="5171857"/>
            <a:ext cx="7869238" cy="852487"/>
            <a:chOff x="554" y="3329"/>
            <a:chExt cx="4957" cy="537"/>
          </a:xfrm>
        </p:grpSpPr>
        <p:sp>
          <p:nvSpPr>
            <p:cNvPr id="12300" name="Text Box 25"/>
            <p:cNvSpPr txBox="1">
              <a:spLocks noChangeArrowheads="1"/>
            </p:cNvSpPr>
            <p:nvPr/>
          </p:nvSpPr>
          <p:spPr bwMode="auto">
            <a:xfrm>
              <a:off x="554" y="3329"/>
              <a:ext cx="4957" cy="407"/>
            </a:xfrm>
            <a:prstGeom prst="rect">
              <a:avLst/>
            </a:prstGeom>
            <a:noFill/>
            <a:ln w="12700" cap="sq">
              <a:noFill/>
              <a:miter lim="800000"/>
              <a:headEnd type="none" w="sm" len="sm"/>
              <a:tailEnd type="none" w="sm" len="sm"/>
            </a:ln>
          </p:spPr>
          <p:txBody>
            <a:bodyPr>
              <a:spAutoFit/>
            </a:bodyPr>
            <a:lstStyle/>
            <a:p>
              <a:r>
                <a:rPr lang="en-US" altLang="zh-CN">
                  <a:solidFill>
                    <a:srgbClr val="000084"/>
                  </a:solidFill>
                  <a:latin typeface="幼圆" pitchFamily="49" charset="-122"/>
                  <a:ea typeface="幼圆" pitchFamily="49" charset="-122"/>
                </a:rPr>
                <a:t>    </a:t>
              </a:r>
              <a:r>
                <a:rPr lang="zh-CN" altLang="en-US">
                  <a:solidFill>
                    <a:srgbClr val="000084"/>
                  </a:solidFill>
                  <a:latin typeface="幼圆" pitchFamily="49" charset="-122"/>
                  <a:ea typeface="幼圆" pitchFamily="49" charset="-122"/>
                </a:rPr>
                <a:t>若排序顺序文件在存储介质上采用连续组织方式，</a:t>
              </a:r>
            </a:p>
            <a:p>
              <a:r>
                <a:rPr lang="zh-CN" altLang="en-US">
                  <a:solidFill>
                    <a:srgbClr val="000084"/>
                  </a:solidFill>
                  <a:latin typeface="幼圆" pitchFamily="49" charset="-122"/>
                  <a:ea typeface="幼圆" pitchFamily="49" charset="-122"/>
                </a:rPr>
                <a:t>称之为                   。</a:t>
              </a:r>
            </a:p>
          </p:txBody>
        </p:sp>
        <p:sp>
          <p:nvSpPr>
            <p:cNvPr id="12301" name="Rectangle 26"/>
            <p:cNvSpPr>
              <a:spLocks noChangeArrowheads="1"/>
            </p:cNvSpPr>
            <p:nvPr/>
          </p:nvSpPr>
          <p:spPr bwMode="auto">
            <a:xfrm>
              <a:off x="1134" y="3539"/>
              <a:ext cx="2322" cy="327"/>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2800" i="1" dirty="0">
                  <a:solidFill>
                    <a:srgbClr val="FF3300"/>
                  </a:solidFill>
                  <a:ea typeface="黑体" pitchFamily="49" charset="-122"/>
                </a:rPr>
                <a:t>有序连续顺序表</a:t>
              </a:r>
            </a:p>
          </p:txBody>
        </p:sp>
      </p:grpSp>
      <p:grpSp>
        <p:nvGrpSpPr>
          <p:cNvPr id="6" name="Group 46"/>
          <p:cNvGrpSpPr>
            <a:grpSpLocks/>
          </p:cNvGrpSpPr>
          <p:nvPr/>
        </p:nvGrpSpPr>
        <p:grpSpPr bwMode="auto">
          <a:xfrm>
            <a:off x="1270570" y="1030069"/>
            <a:ext cx="4724400" cy="557213"/>
            <a:chOff x="384" y="720"/>
            <a:chExt cx="2976" cy="351"/>
          </a:xfrm>
        </p:grpSpPr>
        <p:sp>
          <p:nvSpPr>
            <p:cNvPr id="12298" name="Rectangle 28"/>
            <p:cNvSpPr>
              <a:spLocks noChangeArrowheads="1"/>
            </p:cNvSpPr>
            <p:nvPr/>
          </p:nvSpPr>
          <p:spPr bwMode="auto">
            <a:xfrm>
              <a:off x="384" y="720"/>
              <a:ext cx="2880" cy="351"/>
            </a:xfrm>
            <a:prstGeom prst="rect">
              <a:avLst/>
            </a:prstGeom>
            <a:gradFill rotWithShape="0">
              <a:gsLst>
                <a:gs pos="0">
                  <a:srgbClr val="FF0000"/>
                </a:gs>
                <a:gs pos="50000">
                  <a:srgbClr val="760000"/>
                </a:gs>
                <a:gs pos="100000">
                  <a:srgbClr val="FF0000"/>
                </a:gs>
              </a:gsLst>
              <a:lin ang="5400000" scaled="1"/>
            </a:gradFill>
            <a:ln w="12700" cap="sq">
              <a:noFill/>
              <a:miter lim="800000"/>
              <a:headEnd type="none" w="sm" len="sm"/>
              <a:tailEnd type="none" w="sm" len="sm"/>
            </a:ln>
            <a:effectLst>
              <a:outerShdw dist="81320" dir="3080412" algn="ctr" rotWithShape="0">
                <a:srgbClr val="B2B2B2"/>
              </a:outerShdw>
            </a:effectLst>
          </p:spPr>
          <p:txBody>
            <a:bodyPr wrap="none" anchor="ctr"/>
            <a:lstStyle/>
            <a:p>
              <a:endParaRPr lang="zh-CN" altLang="en-US"/>
            </a:p>
          </p:txBody>
        </p:sp>
        <p:sp>
          <p:nvSpPr>
            <p:cNvPr id="12299" name="Rectangle 29"/>
            <p:cNvSpPr>
              <a:spLocks noChangeArrowheads="1"/>
            </p:cNvSpPr>
            <p:nvPr/>
          </p:nvSpPr>
          <p:spPr bwMode="auto">
            <a:xfrm>
              <a:off x="491" y="720"/>
              <a:ext cx="2869" cy="346"/>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spcBef>
                  <a:spcPct val="20000"/>
                </a:spcBef>
                <a:buClr>
                  <a:schemeClr val="tx2"/>
                </a:buClr>
              </a:pPr>
              <a:r>
                <a:rPr lang="zh-CN" altLang="en-US" sz="3000" dirty="0">
                  <a:solidFill>
                    <a:srgbClr val="FFFFFF"/>
                  </a:solidFill>
                  <a:latin typeface="黑体" pitchFamily="49" charset="-122"/>
                  <a:ea typeface="黑体" pitchFamily="49" charset="-122"/>
                </a:rPr>
                <a:t>一</a:t>
              </a:r>
              <a:r>
                <a:rPr lang="en-US" altLang="zh-CN" sz="3000" dirty="0">
                  <a:solidFill>
                    <a:srgbClr val="FFFFFF"/>
                  </a:solidFill>
                  <a:latin typeface="黑体" pitchFamily="49" charset="-122"/>
                  <a:ea typeface="黑体" pitchFamily="49" charset="-122"/>
                </a:rPr>
                <a:t>.</a:t>
              </a:r>
              <a:r>
                <a:rPr lang="zh-CN" altLang="en-US" sz="3000" dirty="0">
                  <a:solidFill>
                    <a:srgbClr val="FFFFFF"/>
                  </a:solidFill>
                  <a:latin typeface="黑体" pitchFamily="49" charset="-122"/>
                  <a:ea typeface="黑体" pitchFamily="49" charset="-122"/>
                </a:rPr>
                <a:t>顺序表的基本概念</a:t>
              </a:r>
            </a:p>
          </p:txBody>
        </p:sp>
      </p:gr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37571"/>
                                        </p:tgtEl>
                                        <p:attrNameLst>
                                          <p:attrName>style.visibility</p:attrName>
                                        </p:attrNameLst>
                                      </p:cBhvr>
                                      <p:to>
                                        <p:strVal val="visible"/>
                                      </p:to>
                                    </p:set>
                                    <p:animEffect transition="in" filter="wipe(right)">
                                      <p:cBhvr>
                                        <p:cTn id="12" dur="500"/>
                                        <p:tgtEl>
                                          <p:spTgt spid="2375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righ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7572"/>
                                        </p:tgtEl>
                                        <p:attrNameLst>
                                          <p:attrName>style.visibility</p:attrName>
                                        </p:attrNameLst>
                                      </p:cBhvr>
                                      <p:to>
                                        <p:strVal val="visible"/>
                                      </p:to>
                                    </p:set>
                                    <p:animEffect transition="in" filter="wipe(left)">
                                      <p:cBhvr>
                                        <p:cTn id="22" dur="500"/>
                                        <p:tgtEl>
                                          <p:spTgt spid="23757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right)">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ox(out)">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1" grpId="0" autoUpdateAnimBg="0"/>
      <p:bldP spid="237572"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4"/>
          <p:cNvGrpSpPr>
            <a:grpSpLocks/>
          </p:cNvGrpSpPr>
          <p:nvPr/>
        </p:nvGrpSpPr>
        <p:grpSpPr bwMode="auto">
          <a:xfrm>
            <a:off x="3276600" y="1838326"/>
            <a:ext cx="5340350" cy="3451225"/>
            <a:chOff x="1200" y="1075"/>
            <a:chExt cx="3364" cy="2174"/>
          </a:xfrm>
        </p:grpSpPr>
        <p:sp>
          <p:nvSpPr>
            <p:cNvPr id="13335" name="Line 2"/>
            <p:cNvSpPr>
              <a:spLocks noChangeShapeType="1"/>
            </p:cNvSpPr>
            <p:nvPr/>
          </p:nvSpPr>
          <p:spPr bwMode="auto">
            <a:xfrm flipV="1">
              <a:off x="1200" y="1355"/>
              <a:ext cx="3360" cy="0"/>
            </a:xfrm>
            <a:prstGeom prst="line">
              <a:avLst/>
            </a:prstGeom>
            <a:noFill/>
            <a:ln w="38100" cap="sq">
              <a:solidFill>
                <a:srgbClr val="000084"/>
              </a:solidFill>
              <a:round/>
              <a:headEnd type="none" w="sm" len="sm"/>
              <a:tailEnd type="none" w="sm" len="sm"/>
            </a:ln>
          </p:spPr>
          <p:txBody>
            <a:bodyPr/>
            <a:lstStyle/>
            <a:p>
              <a:endParaRPr lang="zh-CN" altLang="en-US"/>
            </a:p>
          </p:txBody>
        </p:sp>
        <p:sp>
          <p:nvSpPr>
            <p:cNvPr id="13336" name="Line 3"/>
            <p:cNvSpPr>
              <a:spLocks noChangeShapeType="1"/>
            </p:cNvSpPr>
            <p:nvPr/>
          </p:nvSpPr>
          <p:spPr bwMode="auto">
            <a:xfrm>
              <a:off x="1200" y="1377"/>
              <a:ext cx="0" cy="1872"/>
            </a:xfrm>
            <a:prstGeom prst="line">
              <a:avLst/>
            </a:prstGeom>
            <a:noFill/>
            <a:ln w="38100" cap="sq">
              <a:solidFill>
                <a:srgbClr val="000084"/>
              </a:solidFill>
              <a:round/>
              <a:headEnd type="none" w="sm" len="sm"/>
              <a:tailEnd type="none" w="sm" len="sm"/>
            </a:ln>
          </p:spPr>
          <p:txBody>
            <a:bodyPr/>
            <a:lstStyle/>
            <a:p>
              <a:endParaRPr lang="zh-CN" altLang="en-US"/>
            </a:p>
          </p:txBody>
        </p:sp>
        <p:sp>
          <p:nvSpPr>
            <p:cNvPr id="13337" name="Line 4"/>
            <p:cNvSpPr>
              <a:spLocks noChangeShapeType="1"/>
            </p:cNvSpPr>
            <p:nvPr/>
          </p:nvSpPr>
          <p:spPr bwMode="auto">
            <a:xfrm>
              <a:off x="4560" y="1370"/>
              <a:ext cx="0" cy="1872"/>
            </a:xfrm>
            <a:prstGeom prst="line">
              <a:avLst/>
            </a:prstGeom>
            <a:noFill/>
            <a:ln w="38100" cap="sq">
              <a:solidFill>
                <a:srgbClr val="000084"/>
              </a:solidFill>
              <a:round/>
              <a:headEnd type="none" w="sm" len="sm"/>
              <a:tailEnd type="none" w="sm" len="sm"/>
            </a:ln>
          </p:spPr>
          <p:txBody>
            <a:bodyPr/>
            <a:lstStyle/>
            <a:p>
              <a:endParaRPr lang="zh-CN" altLang="en-US"/>
            </a:p>
          </p:txBody>
        </p:sp>
        <p:sp>
          <p:nvSpPr>
            <p:cNvPr id="13338" name="Line 5"/>
            <p:cNvSpPr>
              <a:spLocks noChangeShapeType="1"/>
            </p:cNvSpPr>
            <p:nvPr/>
          </p:nvSpPr>
          <p:spPr bwMode="auto">
            <a:xfrm flipV="1">
              <a:off x="1200" y="1625"/>
              <a:ext cx="3360" cy="0"/>
            </a:xfrm>
            <a:prstGeom prst="line">
              <a:avLst/>
            </a:prstGeom>
            <a:noFill/>
            <a:ln w="25400" cap="sq">
              <a:solidFill>
                <a:srgbClr val="000084"/>
              </a:solidFill>
              <a:round/>
              <a:headEnd type="none" w="sm" len="sm"/>
              <a:tailEnd type="none" w="sm" len="sm"/>
            </a:ln>
          </p:spPr>
          <p:txBody>
            <a:bodyPr/>
            <a:lstStyle/>
            <a:p>
              <a:endParaRPr lang="zh-CN" altLang="en-US"/>
            </a:p>
          </p:txBody>
        </p:sp>
        <p:sp>
          <p:nvSpPr>
            <p:cNvPr id="13339" name="Line 6"/>
            <p:cNvSpPr>
              <a:spLocks noChangeShapeType="1"/>
            </p:cNvSpPr>
            <p:nvPr/>
          </p:nvSpPr>
          <p:spPr bwMode="auto">
            <a:xfrm flipV="1">
              <a:off x="1200" y="1887"/>
              <a:ext cx="3360" cy="0"/>
            </a:xfrm>
            <a:prstGeom prst="line">
              <a:avLst/>
            </a:prstGeom>
            <a:noFill/>
            <a:ln w="25400" cap="sq">
              <a:solidFill>
                <a:srgbClr val="000084"/>
              </a:solidFill>
              <a:round/>
              <a:headEnd type="none" w="sm" len="sm"/>
              <a:tailEnd type="none" w="sm" len="sm"/>
            </a:ln>
          </p:spPr>
          <p:txBody>
            <a:bodyPr/>
            <a:lstStyle/>
            <a:p>
              <a:endParaRPr lang="zh-CN" altLang="en-US"/>
            </a:p>
          </p:txBody>
        </p:sp>
        <p:sp>
          <p:nvSpPr>
            <p:cNvPr id="13340" name="Line 7"/>
            <p:cNvSpPr>
              <a:spLocks noChangeShapeType="1"/>
            </p:cNvSpPr>
            <p:nvPr/>
          </p:nvSpPr>
          <p:spPr bwMode="auto">
            <a:xfrm flipV="1">
              <a:off x="1204" y="2149"/>
              <a:ext cx="3360" cy="0"/>
            </a:xfrm>
            <a:prstGeom prst="line">
              <a:avLst/>
            </a:prstGeom>
            <a:noFill/>
            <a:ln w="25400" cap="sq">
              <a:solidFill>
                <a:srgbClr val="000084"/>
              </a:solidFill>
              <a:round/>
              <a:headEnd type="none" w="sm" len="sm"/>
              <a:tailEnd type="none" w="sm" len="sm"/>
            </a:ln>
          </p:spPr>
          <p:txBody>
            <a:bodyPr/>
            <a:lstStyle/>
            <a:p>
              <a:endParaRPr lang="zh-CN" altLang="en-US"/>
            </a:p>
          </p:txBody>
        </p:sp>
        <p:sp>
          <p:nvSpPr>
            <p:cNvPr id="13341" name="Line 8"/>
            <p:cNvSpPr>
              <a:spLocks noChangeShapeType="1"/>
            </p:cNvSpPr>
            <p:nvPr/>
          </p:nvSpPr>
          <p:spPr bwMode="auto">
            <a:xfrm flipV="1">
              <a:off x="1200" y="2422"/>
              <a:ext cx="3360" cy="0"/>
            </a:xfrm>
            <a:prstGeom prst="line">
              <a:avLst/>
            </a:prstGeom>
            <a:noFill/>
            <a:ln w="25400" cap="sq">
              <a:solidFill>
                <a:srgbClr val="000084"/>
              </a:solidFill>
              <a:round/>
              <a:headEnd type="none" w="sm" len="sm"/>
              <a:tailEnd type="none" w="sm" len="sm"/>
            </a:ln>
          </p:spPr>
          <p:txBody>
            <a:bodyPr/>
            <a:lstStyle/>
            <a:p>
              <a:endParaRPr lang="zh-CN" altLang="en-US"/>
            </a:p>
          </p:txBody>
        </p:sp>
        <p:sp>
          <p:nvSpPr>
            <p:cNvPr id="13342" name="Line 9"/>
            <p:cNvSpPr>
              <a:spLocks noChangeShapeType="1"/>
            </p:cNvSpPr>
            <p:nvPr/>
          </p:nvSpPr>
          <p:spPr bwMode="auto">
            <a:xfrm flipV="1">
              <a:off x="1200" y="2688"/>
              <a:ext cx="3360" cy="0"/>
            </a:xfrm>
            <a:prstGeom prst="line">
              <a:avLst/>
            </a:prstGeom>
            <a:noFill/>
            <a:ln w="25400" cap="sq">
              <a:solidFill>
                <a:srgbClr val="000084"/>
              </a:solidFill>
              <a:round/>
              <a:headEnd type="none" w="sm" len="sm"/>
              <a:tailEnd type="none" w="sm" len="sm"/>
            </a:ln>
          </p:spPr>
          <p:txBody>
            <a:bodyPr/>
            <a:lstStyle/>
            <a:p>
              <a:endParaRPr lang="zh-CN" altLang="en-US"/>
            </a:p>
          </p:txBody>
        </p:sp>
        <p:sp>
          <p:nvSpPr>
            <p:cNvPr id="13343" name="Line 10"/>
            <p:cNvSpPr>
              <a:spLocks noChangeShapeType="1"/>
            </p:cNvSpPr>
            <p:nvPr/>
          </p:nvSpPr>
          <p:spPr bwMode="auto">
            <a:xfrm flipV="1">
              <a:off x="1200" y="2965"/>
              <a:ext cx="3360" cy="0"/>
            </a:xfrm>
            <a:prstGeom prst="line">
              <a:avLst/>
            </a:prstGeom>
            <a:noFill/>
            <a:ln w="25400" cap="sq">
              <a:solidFill>
                <a:srgbClr val="000084"/>
              </a:solidFill>
              <a:round/>
              <a:headEnd type="none" w="sm" len="sm"/>
              <a:tailEnd type="none" w="sm" len="sm"/>
            </a:ln>
          </p:spPr>
          <p:txBody>
            <a:bodyPr/>
            <a:lstStyle/>
            <a:p>
              <a:endParaRPr lang="zh-CN" altLang="en-US"/>
            </a:p>
          </p:txBody>
        </p:sp>
        <p:sp>
          <p:nvSpPr>
            <p:cNvPr id="13344" name="Line 12"/>
            <p:cNvSpPr>
              <a:spLocks noChangeShapeType="1"/>
            </p:cNvSpPr>
            <p:nvPr/>
          </p:nvSpPr>
          <p:spPr bwMode="auto">
            <a:xfrm flipV="1">
              <a:off x="1200" y="3238"/>
              <a:ext cx="3360" cy="0"/>
            </a:xfrm>
            <a:prstGeom prst="line">
              <a:avLst/>
            </a:prstGeom>
            <a:noFill/>
            <a:ln w="38100" cap="sq">
              <a:solidFill>
                <a:srgbClr val="000084"/>
              </a:solidFill>
              <a:round/>
              <a:headEnd type="none" w="sm" len="sm"/>
              <a:tailEnd type="none" w="sm" len="sm"/>
            </a:ln>
          </p:spPr>
          <p:txBody>
            <a:bodyPr/>
            <a:lstStyle/>
            <a:p>
              <a:endParaRPr lang="zh-CN" altLang="en-US"/>
            </a:p>
          </p:txBody>
        </p:sp>
        <p:sp>
          <p:nvSpPr>
            <p:cNvPr id="13345" name="Line 13"/>
            <p:cNvSpPr>
              <a:spLocks noChangeShapeType="1"/>
            </p:cNvSpPr>
            <p:nvPr/>
          </p:nvSpPr>
          <p:spPr bwMode="auto">
            <a:xfrm>
              <a:off x="1835" y="1355"/>
              <a:ext cx="0" cy="1872"/>
            </a:xfrm>
            <a:prstGeom prst="line">
              <a:avLst/>
            </a:prstGeom>
            <a:noFill/>
            <a:ln w="25400" cap="sq">
              <a:solidFill>
                <a:srgbClr val="000084"/>
              </a:solidFill>
              <a:round/>
              <a:headEnd type="none" w="sm" len="sm"/>
              <a:tailEnd type="none" w="sm" len="sm"/>
            </a:ln>
          </p:spPr>
          <p:txBody>
            <a:bodyPr/>
            <a:lstStyle/>
            <a:p>
              <a:endParaRPr lang="zh-CN" altLang="en-US"/>
            </a:p>
          </p:txBody>
        </p:sp>
        <p:sp>
          <p:nvSpPr>
            <p:cNvPr id="13346" name="Line 14"/>
            <p:cNvSpPr>
              <a:spLocks noChangeShapeType="1"/>
            </p:cNvSpPr>
            <p:nvPr/>
          </p:nvSpPr>
          <p:spPr bwMode="auto">
            <a:xfrm>
              <a:off x="2448" y="1355"/>
              <a:ext cx="0" cy="1872"/>
            </a:xfrm>
            <a:prstGeom prst="line">
              <a:avLst/>
            </a:prstGeom>
            <a:noFill/>
            <a:ln w="25400" cap="sq">
              <a:solidFill>
                <a:srgbClr val="000084"/>
              </a:solidFill>
              <a:round/>
              <a:headEnd type="none" w="sm" len="sm"/>
              <a:tailEnd type="none" w="sm" len="sm"/>
            </a:ln>
          </p:spPr>
          <p:txBody>
            <a:bodyPr/>
            <a:lstStyle/>
            <a:p>
              <a:endParaRPr lang="zh-CN" altLang="en-US"/>
            </a:p>
          </p:txBody>
        </p:sp>
        <p:sp>
          <p:nvSpPr>
            <p:cNvPr id="13347" name="Line 15"/>
            <p:cNvSpPr>
              <a:spLocks noChangeShapeType="1"/>
            </p:cNvSpPr>
            <p:nvPr/>
          </p:nvSpPr>
          <p:spPr bwMode="auto">
            <a:xfrm>
              <a:off x="2832" y="1355"/>
              <a:ext cx="0" cy="1872"/>
            </a:xfrm>
            <a:prstGeom prst="line">
              <a:avLst/>
            </a:prstGeom>
            <a:noFill/>
            <a:ln w="25400" cap="sq">
              <a:solidFill>
                <a:srgbClr val="000084"/>
              </a:solidFill>
              <a:round/>
              <a:headEnd type="none" w="sm" len="sm"/>
              <a:tailEnd type="none" w="sm" len="sm"/>
            </a:ln>
          </p:spPr>
          <p:txBody>
            <a:bodyPr/>
            <a:lstStyle/>
            <a:p>
              <a:endParaRPr lang="zh-CN" altLang="en-US"/>
            </a:p>
          </p:txBody>
        </p:sp>
        <p:sp>
          <p:nvSpPr>
            <p:cNvPr id="13348" name="Line 16"/>
            <p:cNvSpPr>
              <a:spLocks noChangeShapeType="1"/>
            </p:cNvSpPr>
            <p:nvPr/>
          </p:nvSpPr>
          <p:spPr bwMode="auto">
            <a:xfrm>
              <a:off x="3264" y="1355"/>
              <a:ext cx="0" cy="1872"/>
            </a:xfrm>
            <a:prstGeom prst="line">
              <a:avLst/>
            </a:prstGeom>
            <a:noFill/>
            <a:ln w="25400" cap="sq">
              <a:solidFill>
                <a:srgbClr val="000084"/>
              </a:solidFill>
              <a:round/>
              <a:headEnd type="none" w="sm" len="sm"/>
              <a:tailEnd type="none" w="sm" len="sm"/>
            </a:ln>
          </p:spPr>
          <p:txBody>
            <a:bodyPr/>
            <a:lstStyle/>
            <a:p>
              <a:endParaRPr lang="zh-CN" altLang="en-US"/>
            </a:p>
          </p:txBody>
        </p:sp>
        <p:sp>
          <p:nvSpPr>
            <p:cNvPr id="13349" name="Rectangle 17"/>
            <p:cNvSpPr>
              <a:spLocks noChangeArrowheads="1"/>
            </p:cNvSpPr>
            <p:nvPr/>
          </p:nvSpPr>
          <p:spPr bwMode="auto">
            <a:xfrm>
              <a:off x="1241" y="1075"/>
              <a:ext cx="3094" cy="260"/>
            </a:xfrm>
            <a:prstGeom prst="rect">
              <a:avLst/>
            </a:prstGeom>
            <a:noFill/>
            <a:ln w="12700" cap="sq">
              <a:noFill/>
              <a:miter lim="800000"/>
              <a:headEnd type="none" w="sm" len="sm"/>
              <a:tailEnd type="none" w="sm" len="sm"/>
            </a:ln>
          </p:spPr>
          <p:txBody>
            <a:bodyPr>
              <a:spAutoFit/>
            </a:bodyPr>
            <a:lstStyle/>
            <a:p>
              <a:r>
                <a:rPr lang="zh-CN" altLang="en-US" sz="2100">
                  <a:solidFill>
                    <a:schemeClr val="accent2"/>
                  </a:solidFill>
                  <a:latin typeface="黑体" pitchFamily="49" charset="-122"/>
                  <a:ea typeface="黑体" pitchFamily="49" charset="-122"/>
                </a:rPr>
                <a:t>学 号  姓 名  性别 年龄     其他</a:t>
              </a:r>
            </a:p>
          </p:txBody>
        </p:sp>
        <p:sp>
          <p:nvSpPr>
            <p:cNvPr id="13350" name="Rectangle 18"/>
            <p:cNvSpPr>
              <a:spLocks noChangeArrowheads="1"/>
            </p:cNvSpPr>
            <p:nvPr/>
          </p:nvSpPr>
          <p:spPr bwMode="auto">
            <a:xfrm>
              <a:off x="1244" y="1325"/>
              <a:ext cx="3290" cy="1913"/>
            </a:xfrm>
            <a:prstGeom prst="rect">
              <a:avLst/>
            </a:prstGeom>
            <a:noFill/>
            <a:ln w="12700" cap="sq">
              <a:noFill/>
              <a:miter lim="800000"/>
              <a:headEnd type="none" w="sm" len="sm"/>
              <a:tailEnd type="none" w="sm" len="sm"/>
            </a:ln>
          </p:spPr>
          <p:txBody>
            <a:bodyPr>
              <a:spAutoFit/>
            </a:bodyPr>
            <a:lstStyle/>
            <a:p>
              <a:pPr marL="457200" indent="-457200">
                <a:lnSpc>
                  <a:spcPct val="120000"/>
                </a:lnSpc>
              </a:pPr>
              <a:r>
                <a:rPr lang="en-US" altLang="zh-CN" sz="2200">
                  <a:solidFill>
                    <a:srgbClr val="000084"/>
                  </a:solidFill>
                  <a:ea typeface="幼圆" pitchFamily="49" charset="-122"/>
                </a:rPr>
                <a:t>06001</a:t>
              </a:r>
              <a:r>
                <a:rPr lang="en-US" altLang="zh-CN" sz="2200">
                  <a:solidFill>
                    <a:srgbClr val="000084"/>
                  </a:solidFill>
                  <a:latin typeface="幼圆" pitchFamily="49" charset="-122"/>
                  <a:ea typeface="幼圆" pitchFamily="49" charset="-122"/>
                </a:rPr>
                <a:t>  </a:t>
              </a:r>
              <a:r>
                <a:rPr lang="zh-CN" altLang="en-US" sz="2200">
                  <a:solidFill>
                    <a:srgbClr val="000084"/>
                  </a:solidFill>
                  <a:latin typeface="幼圆" pitchFamily="49" charset="-122"/>
                  <a:ea typeface="幼圆" pitchFamily="49" charset="-122"/>
                </a:rPr>
                <a:t>张 三  女</a:t>
              </a:r>
              <a:r>
                <a:rPr lang="zh-CN" altLang="en-US" sz="2200">
                  <a:solidFill>
                    <a:srgbClr val="000084"/>
                  </a:solidFill>
                </a:rPr>
                <a:t>     </a:t>
              </a:r>
              <a:r>
                <a:rPr lang="en-US" altLang="zh-CN" sz="2200">
                  <a:solidFill>
                    <a:srgbClr val="000084"/>
                  </a:solidFill>
                </a:rPr>
                <a:t>20            </a:t>
              </a:r>
              <a:r>
                <a:rPr lang="en-US" altLang="zh-CN" sz="2200">
                  <a:solidFill>
                    <a:srgbClr val="000084"/>
                  </a:solidFill>
                  <a:cs typeface="Times New Roman" pitchFamily="18" charset="0"/>
                </a:rPr>
                <a:t>…</a:t>
              </a:r>
              <a:r>
                <a:rPr lang="en-US" altLang="zh-CN" sz="2200">
                  <a:solidFill>
                    <a:srgbClr val="000084"/>
                  </a:solidFill>
                </a:rPr>
                <a:t> </a:t>
              </a:r>
            </a:p>
            <a:p>
              <a:pPr marL="457200" indent="-457200">
                <a:lnSpc>
                  <a:spcPct val="120000"/>
                </a:lnSpc>
              </a:pPr>
              <a:r>
                <a:rPr lang="en-US" altLang="zh-CN" sz="2200">
                  <a:solidFill>
                    <a:srgbClr val="000084"/>
                  </a:solidFill>
                </a:rPr>
                <a:t>06002    </a:t>
              </a:r>
              <a:r>
                <a:rPr lang="zh-CN" altLang="en-US" sz="2200">
                  <a:solidFill>
                    <a:srgbClr val="000084"/>
                  </a:solidFill>
                  <a:latin typeface="幼圆" pitchFamily="49" charset="-122"/>
                  <a:ea typeface="幼圆" pitchFamily="49" charset="-122"/>
                </a:rPr>
                <a:t>李 四  男</a:t>
              </a:r>
              <a:r>
                <a:rPr lang="zh-CN" altLang="en-US" sz="2200">
                  <a:solidFill>
                    <a:srgbClr val="000084"/>
                  </a:solidFill>
                </a:rPr>
                <a:t>     </a:t>
              </a:r>
              <a:r>
                <a:rPr lang="en-US" altLang="zh-CN" sz="2200">
                  <a:solidFill>
                    <a:srgbClr val="000084"/>
                  </a:solidFill>
                </a:rPr>
                <a:t>17            </a:t>
              </a:r>
              <a:r>
                <a:rPr lang="en-US" altLang="zh-CN" sz="2200">
                  <a:solidFill>
                    <a:srgbClr val="000084"/>
                  </a:solidFill>
                  <a:cs typeface="Times New Roman" pitchFamily="18" charset="0"/>
                </a:rPr>
                <a:t>…</a:t>
              </a:r>
              <a:r>
                <a:rPr lang="en-US" altLang="zh-CN" sz="2200">
                  <a:solidFill>
                    <a:srgbClr val="000084"/>
                  </a:solidFill>
                </a:rPr>
                <a:t> </a:t>
              </a:r>
            </a:p>
            <a:p>
              <a:pPr marL="457200" indent="-457200">
                <a:lnSpc>
                  <a:spcPct val="120000"/>
                </a:lnSpc>
              </a:pPr>
              <a:r>
                <a:rPr lang="en-US" altLang="zh-CN" sz="2200">
                  <a:solidFill>
                    <a:srgbClr val="000084"/>
                  </a:solidFill>
                </a:rPr>
                <a:t>06003    </a:t>
              </a:r>
              <a:r>
                <a:rPr lang="zh-CN" altLang="en-US" sz="2200">
                  <a:solidFill>
                    <a:srgbClr val="000084"/>
                  </a:solidFill>
                  <a:latin typeface="幼圆" pitchFamily="49" charset="-122"/>
                  <a:ea typeface="幼圆" pitchFamily="49" charset="-122"/>
                </a:rPr>
                <a:t>王 五  男</a:t>
              </a:r>
              <a:r>
                <a:rPr lang="zh-CN" altLang="en-US" sz="2200">
                  <a:solidFill>
                    <a:srgbClr val="000084"/>
                  </a:solidFill>
                </a:rPr>
                <a:t>     </a:t>
              </a:r>
              <a:r>
                <a:rPr lang="en-US" altLang="zh-CN" sz="2200">
                  <a:solidFill>
                    <a:srgbClr val="000084"/>
                  </a:solidFill>
                </a:rPr>
                <a:t>19            </a:t>
              </a:r>
              <a:r>
                <a:rPr lang="en-US" altLang="zh-CN" sz="2200">
                  <a:solidFill>
                    <a:srgbClr val="000084"/>
                  </a:solidFill>
                  <a:cs typeface="Times New Roman" pitchFamily="18" charset="0"/>
                </a:rPr>
                <a:t>…</a:t>
              </a:r>
              <a:r>
                <a:rPr lang="en-US" altLang="zh-CN" sz="2200">
                  <a:solidFill>
                    <a:srgbClr val="000084"/>
                  </a:solidFill>
                </a:rPr>
                <a:t> </a:t>
              </a:r>
            </a:p>
            <a:p>
              <a:pPr marL="457200" indent="-457200">
                <a:lnSpc>
                  <a:spcPct val="120000"/>
                </a:lnSpc>
              </a:pPr>
              <a:r>
                <a:rPr lang="en-US" altLang="zh-CN" sz="2200">
                  <a:solidFill>
                    <a:srgbClr val="000084"/>
                  </a:solidFill>
                  <a:cs typeface="Times New Roman" pitchFamily="18" charset="0"/>
                </a:rPr>
                <a:t>  …            …       …     …           …</a:t>
              </a:r>
              <a:endParaRPr lang="en-US" altLang="zh-CN" sz="2200">
                <a:solidFill>
                  <a:srgbClr val="000084"/>
                </a:solidFill>
              </a:endParaRPr>
            </a:p>
            <a:p>
              <a:pPr marL="457200" indent="-457200">
                <a:lnSpc>
                  <a:spcPct val="120000"/>
                </a:lnSpc>
              </a:pPr>
              <a:r>
                <a:rPr lang="en-US" altLang="zh-CN" sz="2200">
                  <a:solidFill>
                    <a:srgbClr val="000084"/>
                  </a:solidFill>
                  <a:cs typeface="Times New Roman" pitchFamily="18" charset="0"/>
                </a:rPr>
                <a:t>  …            …       …     …           …</a:t>
              </a:r>
              <a:endParaRPr lang="en-US" altLang="zh-CN" sz="2200">
                <a:solidFill>
                  <a:srgbClr val="000084"/>
                </a:solidFill>
              </a:endParaRPr>
            </a:p>
            <a:p>
              <a:pPr marL="457200" indent="-457200">
                <a:lnSpc>
                  <a:spcPct val="120000"/>
                </a:lnSpc>
                <a:spcBef>
                  <a:spcPct val="20000"/>
                </a:spcBef>
              </a:pPr>
              <a:r>
                <a:rPr lang="en-US" altLang="zh-CN" sz="2200">
                  <a:solidFill>
                    <a:srgbClr val="000084"/>
                  </a:solidFill>
                  <a:cs typeface="Times New Roman" pitchFamily="18" charset="0"/>
                </a:rPr>
                <a:t>  …            …       …     …           …</a:t>
              </a:r>
              <a:endParaRPr lang="en-US" altLang="zh-CN" sz="2200">
                <a:solidFill>
                  <a:srgbClr val="000084"/>
                </a:solidFill>
              </a:endParaRPr>
            </a:p>
            <a:p>
              <a:pPr marL="457200" indent="-457200">
                <a:lnSpc>
                  <a:spcPct val="120000"/>
                </a:lnSpc>
                <a:spcBef>
                  <a:spcPct val="20000"/>
                </a:spcBef>
              </a:pPr>
              <a:r>
                <a:rPr lang="en-US" altLang="zh-CN" sz="2200">
                  <a:solidFill>
                    <a:srgbClr val="000084"/>
                  </a:solidFill>
                </a:rPr>
                <a:t>06050    </a:t>
              </a:r>
              <a:r>
                <a:rPr lang="zh-CN" altLang="en-US" sz="2200">
                  <a:solidFill>
                    <a:srgbClr val="000084"/>
                  </a:solidFill>
                  <a:latin typeface="幼圆" pitchFamily="49" charset="-122"/>
                  <a:ea typeface="幼圆" pitchFamily="49" charset="-122"/>
                </a:rPr>
                <a:t>刘 末  女</a:t>
              </a:r>
              <a:r>
                <a:rPr lang="zh-CN" altLang="en-US" sz="2200">
                  <a:solidFill>
                    <a:srgbClr val="000084"/>
                  </a:solidFill>
                </a:rPr>
                <a:t>     </a:t>
              </a:r>
              <a:r>
                <a:rPr lang="en-US" altLang="zh-CN" sz="2200">
                  <a:solidFill>
                    <a:srgbClr val="000084"/>
                  </a:solidFill>
                </a:rPr>
                <a:t>16            </a:t>
              </a:r>
              <a:r>
                <a:rPr lang="en-US" altLang="zh-CN" sz="2200">
                  <a:solidFill>
                    <a:srgbClr val="000084"/>
                  </a:solidFill>
                  <a:cs typeface="Times New Roman" pitchFamily="18" charset="0"/>
                </a:rPr>
                <a:t>…</a:t>
              </a:r>
              <a:r>
                <a:rPr lang="en-US" altLang="zh-CN" sz="2200">
                  <a:solidFill>
                    <a:srgbClr val="000084"/>
                  </a:solidFill>
                </a:rPr>
                <a:t> </a:t>
              </a:r>
            </a:p>
          </p:txBody>
        </p:sp>
      </p:grpSp>
      <p:grpSp>
        <p:nvGrpSpPr>
          <p:cNvPr id="3" name="Group 26"/>
          <p:cNvGrpSpPr>
            <a:grpSpLocks/>
          </p:cNvGrpSpPr>
          <p:nvPr/>
        </p:nvGrpSpPr>
        <p:grpSpPr bwMode="auto">
          <a:xfrm>
            <a:off x="2438400" y="869950"/>
            <a:ext cx="1835150" cy="1379538"/>
            <a:chOff x="672" y="480"/>
            <a:chExt cx="1156" cy="869"/>
          </a:xfrm>
        </p:grpSpPr>
        <p:sp>
          <p:nvSpPr>
            <p:cNvPr id="13332" name="AutoShape 21"/>
            <p:cNvSpPr>
              <a:spLocks noChangeArrowheads="1"/>
            </p:cNvSpPr>
            <p:nvPr/>
          </p:nvSpPr>
          <p:spPr bwMode="auto">
            <a:xfrm>
              <a:off x="672" y="495"/>
              <a:ext cx="864" cy="288"/>
            </a:xfrm>
            <a:prstGeom prst="wedgeRectCallout">
              <a:avLst>
                <a:gd name="adj1" fmla="val 43403"/>
                <a:gd name="adj2" fmla="val 147917"/>
              </a:avLst>
            </a:prstGeom>
            <a:noFill/>
            <a:ln w="47625" cap="sq">
              <a:solidFill>
                <a:srgbClr val="2EB9B6"/>
              </a:solidFill>
              <a:miter lim="800000"/>
              <a:headEnd type="none" w="sm" len="sm"/>
              <a:tailEnd type="none" w="sm" len="sm"/>
            </a:ln>
          </p:spPr>
          <p:txBody>
            <a:bodyPr/>
            <a:lstStyle/>
            <a:p>
              <a:pPr algn="ctr"/>
              <a:endParaRPr lang="zh-CN" altLang="zh-CN"/>
            </a:p>
          </p:txBody>
        </p:sp>
        <p:sp>
          <p:nvSpPr>
            <p:cNvPr id="13333" name="Text Box 22"/>
            <p:cNvSpPr txBox="1">
              <a:spLocks noChangeArrowheads="1"/>
            </p:cNvSpPr>
            <p:nvPr/>
          </p:nvSpPr>
          <p:spPr bwMode="auto">
            <a:xfrm>
              <a:off x="717" y="480"/>
              <a:ext cx="882" cy="30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2600">
                  <a:solidFill>
                    <a:srgbClr val="FF3300"/>
                  </a:solidFill>
                  <a:ea typeface="黑体" pitchFamily="49" charset="-122"/>
                </a:rPr>
                <a:t>关键字</a:t>
              </a:r>
            </a:p>
          </p:txBody>
        </p:sp>
        <p:sp>
          <p:nvSpPr>
            <p:cNvPr id="13334" name="Freeform 23"/>
            <p:cNvSpPr>
              <a:spLocks/>
            </p:cNvSpPr>
            <p:nvPr/>
          </p:nvSpPr>
          <p:spPr bwMode="auto">
            <a:xfrm>
              <a:off x="1252" y="1078"/>
              <a:ext cx="576" cy="271"/>
            </a:xfrm>
            <a:custGeom>
              <a:avLst/>
              <a:gdLst>
                <a:gd name="T0" fmla="*/ 467 w 421"/>
                <a:gd name="T1" fmla="*/ 12 h 223"/>
                <a:gd name="T2" fmla="*/ 86 w 421"/>
                <a:gd name="T3" fmla="*/ 29 h 223"/>
                <a:gd name="T4" fmla="*/ 0 w 421"/>
                <a:gd name="T5" fmla="*/ 129 h 223"/>
                <a:gd name="T6" fmla="*/ 148 w 421"/>
                <a:gd name="T7" fmla="*/ 295 h 223"/>
                <a:gd name="T8" fmla="*/ 275 w 421"/>
                <a:gd name="T9" fmla="*/ 329 h 223"/>
                <a:gd name="T10" fmla="*/ 508 w 421"/>
                <a:gd name="T11" fmla="*/ 314 h 223"/>
                <a:gd name="T12" fmla="*/ 635 w 421"/>
                <a:gd name="T13" fmla="*/ 262 h 223"/>
                <a:gd name="T14" fmla="*/ 718 w 421"/>
                <a:gd name="T15" fmla="*/ 80 h 223"/>
                <a:gd name="T16" fmla="*/ 655 w 421"/>
                <a:gd name="T17" fmla="*/ 62 h 223"/>
                <a:gd name="T18" fmla="*/ 467 w 421"/>
                <a:gd name="T19" fmla="*/ 12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1"/>
                <a:gd name="T31" fmla="*/ 0 h 223"/>
                <a:gd name="T32" fmla="*/ 421 w 421"/>
                <a:gd name="T33" fmla="*/ 223 h 2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1" h="223">
                  <a:moveTo>
                    <a:pt x="249" y="8"/>
                  </a:moveTo>
                  <a:cubicBezTo>
                    <a:pt x="181" y="12"/>
                    <a:pt x="111" y="0"/>
                    <a:pt x="46" y="20"/>
                  </a:cubicBezTo>
                  <a:cubicBezTo>
                    <a:pt x="20" y="28"/>
                    <a:pt x="0" y="87"/>
                    <a:pt x="0" y="87"/>
                  </a:cubicBezTo>
                  <a:cubicBezTo>
                    <a:pt x="11" y="142"/>
                    <a:pt x="25" y="176"/>
                    <a:pt x="79" y="200"/>
                  </a:cubicBezTo>
                  <a:cubicBezTo>
                    <a:pt x="101" y="210"/>
                    <a:pt x="147" y="223"/>
                    <a:pt x="147" y="223"/>
                  </a:cubicBezTo>
                  <a:cubicBezTo>
                    <a:pt x="188" y="219"/>
                    <a:pt x="230" y="221"/>
                    <a:pt x="271" y="212"/>
                  </a:cubicBezTo>
                  <a:cubicBezTo>
                    <a:pt x="296" y="207"/>
                    <a:pt x="315" y="186"/>
                    <a:pt x="339" y="178"/>
                  </a:cubicBezTo>
                  <a:cubicBezTo>
                    <a:pt x="384" y="147"/>
                    <a:pt x="421" y="117"/>
                    <a:pt x="384" y="54"/>
                  </a:cubicBezTo>
                  <a:cubicBezTo>
                    <a:pt x="378" y="44"/>
                    <a:pt x="361" y="47"/>
                    <a:pt x="350" y="42"/>
                  </a:cubicBezTo>
                  <a:cubicBezTo>
                    <a:pt x="310" y="22"/>
                    <a:pt x="296" y="8"/>
                    <a:pt x="249" y="8"/>
                  </a:cubicBezTo>
                  <a:close/>
                </a:path>
              </a:pathLst>
            </a:custGeom>
            <a:noFill/>
            <a:ln w="50800" cap="sq" cmpd="sng">
              <a:solidFill>
                <a:srgbClr val="FF3300"/>
              </a:solidFill>
              <a:prstDash val="solid"/>
              <a:round/>
              <a:headEnd type="none" w="sm" len="sm"/>
              <a:tailEnd type="none" w="sm" len="sm"/>
            </a:ln>
          </p:spPr>
          <p:txBody>
            <a:bodyPr/>
            <a:lstStyle/>
            <a:p>
              <a:endParaRPr lang="zh-CN" altLang="en-US"/>
            </a:p>
          </p:txBody>
        </p:sp>
      </p:grpSp>
      <p:grpSp>
        <p:nvGrpSpPr>
          <p:cNvPr id="4" name="Group 32"/>
          <p:cNvGrpSpPr>
            <a:grpSpLocks/>
          </p:cNvGrpSpPr>
          <p:nvPr/>
        </p:nvGrpSpPr>
        <p:grpSpPr bwMode="auto">
          <a:xfrm>
            <a:off x="4629150" y="838200"/>
            <a:ext cx="4057650" cy="793750"/>
            <a:chOff x="1920" y="528"/>
            <a:chExt cx="2556" cy="500"/>
          </a:xfrm>
        </p:grpSpPr>
        <p:sp>
          <p:nvSpPr>
            <p:cNvPr id="13329" name="Text Box 28"/>
            <p:cNvSpPr txBox="1">
              <a:spLocks noChangeArrowheads="1"/>
            </p:cNvSpPr>
            <p:nvPr/>
          </p:nvSpPr>
          <p:spPr bwMode="auto">
            <a:xfrm>
              <a:off x="1920" y="528"/>
              <a:ext cx="2448" cy="500"/>
            </a:xfrm>
            <a:prstGeom prst="rect">
              <a:avLst/>
            </a:prstGeom>
            <a:noFill/>
            <a:ln w="12700" cap="sq">
              <a:noFill/>
              <a:miter lim="800000"/>
              <a:headEnd type="none" w="sm" len="sm"/>
              <a:tailEnd type="none" w="sm" len="sm"/>
            </a:ln>
            <a:effectLst>
              <a:outerShdw dist="35921" dir="2700000" algn="ctr" rotWithShape="0">
                <a:schemeClr val="bg1"/>
              </a:outerShdw>
            </a:effectLst>
          </p:spPr>
          <p:txBody>
            <a:bodyPr>
              <a:spAutoFit/>
            </a:bodyPr>
            <a:lstStyle/>
            <a:p>
              <a:r>
                <a:rPr lang="zh-CN" altLang="en-US" sz="4600" dirty="0">
                  <a:solidFill>
                    <a:srgbClr val="FF3300"/>
                  </a:solidFill>
                  <a:ea typeface="华文行楷" pitchFamily="2" charset="-122"/>
                </a:rPr>
                <a:t>排序顺序表</a:t>
              </a:r>
            </a:p>
          </p:txBody>
        </p:sp>
        <p:sp>
          <p:nvSpPr>
            <p:cNvPr id="13330" name="Freeform 30"/>
            <p:cNvSpPr>
              <a:spLocks/>
            </p:cNvSpPr>
            <p:nvPr/>
          </p:nvSpPr>
          <p:spPr bwMode="auto">
            <a:xfrm rot="1102032">
              <a:off x="4322" y="576"/>
              <a:ext cx="154" cy="237"/>
            </a:xfrm>
            <a:custGeom>
              <a:avLst/>
              <a:gdLst>
                <a:gd name="T0" fmla="*/ 68 w 291"/>
                <a:gd name="T1" fmla="*/ 84 h 562"/>
                <a:gd name="T2" fmla="*/ 274 w 291"/>
                <a:gd name="T3" fmla="*/ 52 h 562"/>
                <a:gd name="T4" fmla="*/ 264 w 291"/>
                <a:gd name="T5" fmla="*/ 215 h 562"/>
                <a:gd name="T6" fmla="*/ 242 w 291"/>
                <a:gd name="T7" fmla="*/ 280 h 562"/>
                <a:gd name="T8" fmla="*/ 231 w 291"/>
                <a:gd name="T9" fmla="*/ 367 h 562"/>
                <a:gd name="T10" fmla="*/ 209 w 291"/>
                <a:gd name="T11" fmla="*/ 432 h 562"/>
                <a:gd name="T12" fmla="*/ 198 w 291"/>
                <a:gd name="T13" fmla="*/ 530 h 562"/>
                <a:gd name="T14" fmla="*/ 68 w 291"/>
                <a:gd name="T15" fmla="*/ 530 h 562"/>
                <a:gd name="T16" fmla="*/ 35 w 291"/>
                <a:gd name="T17" fmla="*/ 258 h 562"/>
                <a:gd name="T18" fmla="*/ 68 w 291"/>
                <a:gd name="T19" fmla="*/ 84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FF0000"/>
            </a:solidFill>
            <a:ln w="53975" cap="sq" cmpd="sng">
              <a:solidFill>
                <a:srgbClr val="FFFF00"/>
              </a:solidFill>
              <a:prstDash val="solid"/>
              <a:round/>
              <a:headEnd/>
              <a:tailEnd/>
            </a:ln>
            <a:effectLst>
              <a:outerShdw dist="45791" dir="2021404" algn="ctr" rotWithShape="0">
                <a:srgbClr val="969696"/>
              </a:outerShdw>
            </a:effectLst>
          </p:spPr>
          <p:txBody>
            <a:bodyPr wrap="none" anchor="ctr"/>
            <a:lstStyle/>
            <a:p>
              <a:endParaRPr lang="zh-CN" altLang="en-US"/>
            </a:p>
          </p:txBody>
        </p:sp>
        <p:sp>
          <p:nvSpPr>
            <p:cNvPr id="13331" name="Freeform 31"/>
            <p:cNvSpPr>
              <a:spLocks/>
            </p:cNvSpPr>
            <p:nvPr/>
          </p:nvSpPr>
          <p:spPr bwMode="auto">
            <a:xfrm rot="1102032">
              <a:off x="4272" y="831"/>
              <a:ext cx="106" cy="78"/>
            </a:xfrm>
            <a:custGeom>
              <a:avLst/>
              <a:gdLst>
                <a:gd name="T0" fmla="*/ 84 w 200"/>
                <a:gd name="T1" fmla="*/ 0 h 184"/>
                <a:gd name="T2" fmla="*/ 30 w 200"/>
                <a:gd name="T3" fmla="*/ 130 h 184"/>
                <a:gd name="T4" fmla="*/ 41 w 200"/>
                <a:gd name="T5" fmla="*/ 163 h 184"/>
                <a:gd name="T6" fmla="*/ 106 w 200"/>
                <a:gd name="T7" fmla="*/ 184 h 184"/>
                <a:gd name="T8" fmla="*/ 182 w 200"/>
                <a:gd name="T9" fmla="*/ 173 h 184"/>
                <a:gd name="T10" fmla="*/ 193 w 200"/>
                <a:gd name="T11" fmla="*/ 141 h 184"/>
                <a:gd name="T12" fmla="*/ 171 w 200"/>
                <a:gd name="T13" fmla="*/ 21 h 184"/>
                <a:gd name="T14" fmla="*/ 84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0000"/>
            </a:solidFill>
            <a:ln w="57150" cap="sq" cmpd="sng">
              <a:solidFill>
                <a:srgbClr val="FFFF00"/>
              </a:solidFill>
              <a:prstDash val="solid"/>
              <a:round/>
              <a:headEnd/>
              <a:tailEnd/>
            </a:ln>
            <a:effectLst>
              <a:outerShdw dist="45791" dir="2021404" algn="ctr" rotWithShape="0">
                <a:srgbClr val="969696"/>
              </a:outerShdw>
            </a:effectLst>
          </p:spPr>
          <p:txBody>
            <a:bodyPr wrap="none" anchor="ctr"/>
            <a:lstStyle/>
            <a:p>
              <a:endParaRPr lang="zh-CN" altLang="en-US"/>
            </a:p>
          </p:txBody>
        </p:sp>
      </p:grpSp>
      <p:grpSp>
        <p:nvGrpSpPr>
          <p:cNvPr id="5" name="Group 37"/>
          <p:cNvGrpSpPr>
            <a:grpSpLocks/>
          </p:cNvGrpSpPr>
          <p:nvPr/>
        </p:nvGrpSpPr>
        <p:grpSpPr bwMode="auto">
          <a:xfrm>
            <a:off x="4724400" y="5454650"/>
            <a:ext cx="4057650" cy="793750"/>
            <a:chOff x="1920" y="528"/>
            <a:chExt cx="2556" cy="500"/>
          </a:xfrm>
        </p:grpSpPr>
        <p:sp>
          <p:nvSpPr>
            <p:cNvPr id="13326" name="Text Box 38"/>
            <p:cNvSpPr txBox="1">
              <a:spLocks noChangeArrowheads="1"/>
            </p:cNvSpPr>
            <p:nvPr/>
          </p:nvSpPr>
          <p:spPr bwMode="auto">
            <a:xfrm>
              <a:off x="1920" y="528"/>
              <a:ext cx="2448" cy="500"/>
            </a:xfrm>
            <a:prstGeom prst="rect">
              <a:avLst/>
            </a:prstGeom>
            <a:noFill/>
            <a:ln w="12700" cap="sq">
              <a:noFill/>
              <a:miter lim="800000"/>
              <a:headEnd type="none" w="sm" len="sm"/>
              <a:tailEnd type="none" w="sm" len="sm"/>
            </a:ln>
            <a:effectLst>
              <a:outerShdw dist="35921" dir="2700000" algn="ctr" rotWithShape="0">
                <a:schemeClr val="bg1"/>
              </a:outerShdw>
            </a:effectLst>
          </p:spPr>
          <p:txBody>
            <a:bodyPr>
              <a:spAutoFit/>
            </a:bodyPr>
            <a:lstStyle/>
            <a:p>
              <a:r>
                <a:rPr lang="zh-CN" altLang="en-US" sz="4600" dirty="0">
                  <a:solidFill>
                    <a:srgbClr val="FF3300"/>
                  </a:solidFill>
                  <a:ea typeface="华文行楷" pitchFamily="2" charset="-122"/>
                </a:rPr>
                <a:t>一般顺序表</a:t>
              </a:r>
            </a:p>
          </p:txBody>
        </p:sp>
        <p:sp>
          <p:nvSpPr>
            <p:cNvPr id="13327" name="Freeform 39"/>
            <p:cNvSpPr>
              <a:spLocks/>
            </p:cNvSpPr>
            <p:nvPr/>
          </p:nvSpPr>
          <p:spPr bwMode="auto">
            <a:xfrm rot="1102032">
              <a:off x="4322" y="576"/>
              <a:ext cx="154" cy="237"/>
            </a:xfrm>
            <a:custGeom>
              <a:avLst/>
              <a:gdLst>
                <a:gd name="T0" fmla="*/ 68 w 291"/>
                <a:gd name="T1" fmla="*/ 84 h 562"/>
                <a:gd name="T2" fmla="*/ 274 w 291"/>
                <a:gd name="T3" fmla="*/ 52 h 562"/>
                <a:gd name="T4" fmla="*/ 264 w 291"/>
                <a:gd name="T5" fmla="*/ 215 h 562"/>
                <a:gd name="T6" fmla="*/ 242 w 291"/>
                <a:gd name="T7" fmla="*/ 280 h 562"/>
                <a:gd name="T8" fmla="*/ 231 w 291"/>
                <a:gd name="T9" fmla="*/ 367 h 562"/>
                <a:gd name="T10" fmla="*/ 209 w 291"/>
                <a:gd name="T11" fmla="*/ 432 h 562"/>
                <a:gd name="T12" fmla="*/ 198 w 291"/>
                <a:gd name="T13" fmla="*/ 530 h 562"/>
                <a:gd name="T14" fmla="*/ 68 w 291"/>
                <a:gd name="T15" fmla="*/ 530 h 562"/>
                <a:gd name="T16" fmla="*/ 35 w 291"/>
                <a:gd name="T17" fmla="*/ 258 h 562"/>
                <a:gd name="T18" fmla="*/ 68 w 291"/>
                <a:gd name="T19" fmla="*/ 84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FF0000"/>
            </a:solidFill>
            <a:ln w="53975" cap="sq" cmpd="sng">
              <a:solidFill>
                <a:srgbClr val="FFFF00"/>
              </a:solidFill>
              <a:prstDash val="solid"/>
              <a:round/>
              <a:headEnd/>
              <a:tailEnd/>
            </a:ln>
            <a:effectLst>
              <a:outerShdw dist="45791" dir="2021404" algn="ctr" rotWithShape="0">
                <a:srgbClr val="969696"/>
              </a:outerShdw>
            </a:effectLst>
          </p:spPr>
          <p:txBody>
            <a:bodyPr wrap="none" anchor="ctr"/>
            <a:lstStyle/>
            <a:p>
              <a:endParaRPr lang="zh-CN" altLang="en-US"/>
            </a:p>
          </p:txBody>
        </p:sp>
        <p:sp>
          <p:nvSpPr>
            <p:cNvPr id="13328" name="Freeform 40"/>
            <p:cNvSpPr>
              <a:spLocks/>
            </p:cNvSpPr>
            <p:nvPr/>
          </p:nvSpPr>
          <p:spPr bwMode="auto">
            <a:xfrm rot="1102032">
              <a:off x="4272" y="831"/>
              <a:ext cx="106" cy="78"/>
            </a:xfrm>
            <a:custGeom>
              <a:avLst/>
              <a:gdLst>
                <a:gd name="T0" fmla="*/ 84 w 200"/>
                <a:gd name="T1" fmla="*/ 0 h 184"/>
                <a:gd name="T2" fmla="*/ 30 w 200"/>
                <a:gd name="T3" fmla="*/ 130 h 184"/>
                <a:gd name="T4" fmla="*/ 41 w 200"/>
                <a:gd name="T5" fmla="*/ 163 h 184"/>
                <a:gd name="T6" fmla="*/ 106 w 200"/>
                <a:gd name="T7" fmla="*/ 184 h 184"/>
                <a:gd name="T8" fmla="*/ 182 w 200"/>
                <a:gd name="T9" fmla="*/ 173 h 184"/>
                <a:gd name="T10" fmla="*/ 193 w 200"/>
                <a:gd name="T11" fmla="*/ 141 h 184"/>
                <a:gd name="T12" fmla="*/ 171 w 200"/>
                <a:gd name="T13" fmla="*/ 21 h 184"/>
                <a:gd name="T14" fmla="*/ 84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0000"/>
            </a:solidFill>
            <a:ln w="57150" cap="sq" cmpd="sng">
              <a:solidFill>
                <a:srgbClr val="FFFF00"/>
              </a:solidFill>
              <a:prstDash val="solid"/>
              <a:round/>
              <a:headEnd/>
              <a:tailEnd/>
            </a:ln>
            <a:effectLst>
              <a:outerShdw dist="45791" dir="2021404" algn="ctr" rotWithShape="0">
                <a:srgbClr val="969696"/>
              </a:outerShdw>
            </a:effectLst>
          </p:spPr>
          <p:txBody>
            <a:bodyPr wrap="none" anchor="ctr"/>
            <a:lstStyle/>
            <a:p>
              <a:endParaRPr lang="zh-CN" altLang="en-US"/>
            </a:p>
          </p:txBody>
        </p:sp>
      </p:grpSp>
      <p:grpSp>
        <p:nvGrpSpPr>
          <p:cNvPr id="6" name="Group 51"/>
          <p:cNvGrpSpPr>
            <a:grpSpLocks/>
          </p:cNvGrpSpPr>
          <p:nvPr/>
        </p:nvGrpSpPr>
        <p:grpSpPr bwMode="auto">
          <a:xfrm>
            <a:off x="9185275" y="896938"/>
            <a:ext cx="825500" cy="4495800"/>
            <a:chOff x="4826" y="565"/>
            <a:chExt cx="520" cy="2832"/>
          </a:xfrm>
        </p:grpSpPr>
        <p:sp>
          <p:nvSpPr>
            <p:cNvPr id="13324" name="Rectangle 52"/>
            <p:cNvSpPr>
              <a:spLocks noChangeArrowheads="1"/>
            </p:cNvSpPr>
            <p:nvPr/>
          </p:nvSpPr>
          <p:spPr bwMode="auto">
            <a:xfrm>
              <a:off x="4848" y="838"/>
              <a:ext cx="439" cy="2118"/>
            </a:xfrm>
            <a:prstGeom prst="rect">
              <a:avLst/>
            </a:prstGeom>
            <a:noFill/>
            <a:ln w="12700" cap="sq">
              <a:noFill/>
              <a:miter lim="800000"/>
              <a:headEnd type="none" w="sm" len="sm"/>
              <a:tailEnd type="none" w="sm" len="sm"/>
            </a:ln>
            <a:effectLst>
              <a:outerShdw dist="28398" dir="1593903" algn="ctr" rotWithShape="0">
                <a:srgbClr val="000000"/>
              </a:outerShdw>
            </a:effectLst>
          </p:spPr>
          <p:txBody>
            <a:bodyPr wrap="none">
              <a:spAutoFit/>
            </a:bodyPr>
            <a:lstStyle/>
            <a:p>
              <a:pPr>
                <a:lnSpc>
                  <a:spcPct val="75000"/>
                </a:lnSpc>
              </a:pPr>
              <a:r>
                <a:rPr lang="zh-CN" altLang="en-US" sz="4000" dirty="0">
                  <a:solidFill>
                    <a:srgbClr val="FF3300"/>
                  </a:solidFill>
                  <a:ea typeface="华文行楷" pitchFamily="2" charset="-122"/>
                </a:rPr>
                <a:t>排</a:t>
              </a:r>
            </a:p>
            <a:p>
              <a:pPr>
                <a:lnSpc>
                  <a:spcPct val="75000"/>
                </a:lnSpc>
              </a:pPr>
              <a:r>
                <a:rPr lang="zh-CN" altLang="en-US" sz="4000" dirty="0">
                  <a:solidFill>
                    <a:srgbClr val="FF3300"/>
                  </a:solidFill>
                  <a:ea typeface="华文行楷" pitchFamily="2" charset="-122"/>
                </a:rPr>
                <a:t>序</a:t>
              </a:r>
            </a:p>
            <a:p>
              <a:pPr>
                <a:lnSpc>
                  <a:spcPct val="75000"/>
                </a:lnSpc>
              </a:pPr>
              <a:r>
                <a:rPr lang="zh-CN" altLang="en-US" sz="4000" dirty="0">
                  <a:solidFill>
                    <a:srgbClr val="FF3300"/>
                  </a:solidFill>
                  <a:ea typeface="华文行楷" pitchFamily="2" charset="-122"/>
                </a:rPr>
                <a:t>连</a:t>
              </a:r>
            </a:p>
            <a:p>
              <a:pPr>
                <a:lnSpc>
                  <a:spcPct val="75000"/>
                </a:lnSpc>
              </a:pPr>
              <a:r>
                <a:rPr lang="zh-CN" altLang="en-US" sz="4000" dirty="0">
                  <a:solidFill>
                    <a:srgbClr val="FF3300"/>
                  </a:solidFill>
                  <a:ea typeface="华文行楷" pitchFamily="2" charset="-122"/>
                </a:rPr>
                <a:t>续</a:t>
              </a:r>
            </a:p>
            <a:p>
              <a:pPr>
                <a:lnSpc>
                  <a:spcPct val="75000"/>
                </a:lnSpc>
              </a:pPr>
              <a:r>
                <a:rPr lang="zh-CN" altLang="en-US" sz="4000" dirty="0">
                  <a:solidFill>
                    <a:srgbClr val="FF3300"/>
                  </a:solidFill>
                  <a:ea typeface="华文行楷" pitchFamily="2" charset="-122"/>
                </a:rPr>
                <a:t>顺</a:t>
              </a:r>
            </a:p>
            <a:p>
              <a:pPr>
                <a:lnSpc>
                  <a:spcPct val="75000"/>
                </a:lnSpc>
              </a:pPr>
              <a:r>
                <a:rPr lang="zh-CN" altLang="en-US" sz="4000" dirty="0">
                  <a:solidFill>
                    <a:srgbClr val="FF3300"/>
                  </a:solidFill>
                  <a:ea typeface="华文行楷" pitchFamily="2" charset="-122"/>
                </a:rPr>
                <a:t>序</a:t>
              </a:r>
            </a:p>
            <a:p>
              <a:pPr>
                <a:lnSpc>
                  <a:spcPct val="75000"/>
                </a:lnSpc>
              </a:pPr>
              <a:r>
                <a:rPr lang="zh-CN" altLang="en-US" sz="4000" dirty="0">
                  <a:solidFill>
                    <a:srgbClr val="FF3300"/>
                  </a:solidFill>
                  <a:ea typeface="华文行楷" pitchFamily="2" charset="-122"/>
                </a:rPr>
                <a:t>表</a:t>
              </a:r>
            </a:p>
          </p:txBody>
        </p:sp>
        <p:sp>
          <p:nvSpPr>
            <p:cNvPr id="13325" name="Freeform 53"/>
            <p:cNvSpPr>
              <a:spLocks/>
            </p:cNvSpPr>
            <p:nvPr/>
          </p:nvSpPr>
          <p:spPr bwMode="auto">
            <a:xfrm>
              <a:off x="4826" y="565"/>
              <a:ext cx="520" cy="2832"/>
            </a:xfrm>
            <a:custGeom>
              <a:avLst/>
              <a:gdLst>
                <a:gd name="T0" fmla="*/ 147 w 520"/>
                <a:gd name="T1" fmla="*/ 124 h 2101"/>
                <a:gd name="T2" fmla="*/ 57 w 520"/>
                <a:gd name="T3" fmla="*/ 287 h 2101"/>
                <a:gd name="T4" fmla="*/ 12 w 520"/>
                <a:gd name="T5" fmla="*/ 554 h 2101"/>
                <a:gd name="T6" fmla="*/ 0 w 520"/>
                <a:gd name="T7" fmla="*/ 2955 h 2101"/>
                <a:gd name="T8" fmla="*/ 80 w 520"/>
                <a:gd name="T9" fmla="*/ 3652 h 2101"/>
                <a:gd name="T10" fmla="*/ 136 w 520"/>
                <a:gd name="T11" fmla="*/ 3776 h 2101"/>
                <a:gd name="T12" fmla="*/ 204 w 520"/>
                <a:gd name="T13" fmla="*/ 3817 h 2101"/>
                <a:gd name="T14" fmla="*/ 294 w 520"/>
                <a:gd name="T15" fmla="*/ 3776 h 2101"/>
                <a:gd name="T16" fmla="*/ 362 w 520"/>
                <a:gd name="T17" fmla="*/ 3693 h 2101"/>
                <a:gd name="T18" fmla="*/ 441 w 520"/>
                <a:gd name="T19" fmla="*/ 3426 h 2101"/>
                <a:gd name="T20" fmla="*/ 464 w 520"/>
                <a:gd name="T21" fmla="*/ 3304 h 2101"/>
                <a:gd name="T22" fmla="*/ 475 w 520"/>
                <a:gd name="T23" fmla="*/ 3243 h 2101"/>
                <a:gd name="T24" fmla="*/ 520 w 520"/>
                <a:gd name="T25" fmla="*/ 1969 h 2101"/>
                <a:gd name="T26" fmla="*/ 509 w 520"/>
                <a:gd name="T27" fmla="*/ 1088 h 2101"/>
                <a:gd name="T28" fmla="*/ 441 w 520"/>
                <a:gd name="T29" fmla="*/ 349 h 2101"/>
                <a:gd name="T30" fmla="*/ 317 w 520"/>
                <a:gd name="T31" fmla="*/ 0 h 2101"/>
                <a:gd name="T32" fmla="*/ 192 w 520"/>
                <a:gd name="T33" fmla="*/ 20 h 2101"/>
                <a:gd name="T34" fmla="*/ 125 w 520"/>
                <a:gd name="T35" fmla="*/ 143 h 2101"/>
                <a:gd name="T36" fmla="*/ 147 w 520"/>
                <a:gd name="T37" fmla="*/ 124 h 210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20"/>
                <a:gd name="T58" fmla="*/ 0 h 2101"/>
                <a:gd name="T59" fmla="*/ 520 w 520"/>
                <a:gd name="T60" fmla="*/ 2101 h 210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20" h="2101">
                  <a:moveTo>
                    <a:pt x="147" y="68"/>
                  </a:moveTo>
                  <a:cubicBezTo>
                    <a:pt x="114" y="101"/>
                    <a:pt x="83" y="120"/>
                    <a:pt x="57" y="158"/>
                  </a:cubicBezTo>
                  <a:cubicBezTo>
                    <a:pt x="40" y="207"/>
                    <a:pt x="28" y="256"/>
                    <a:pt x="12" y="305"/>
                  </a:cubicBezTo>
                  <a:cubicBezTo>
                    <a:pt x="8" y="745"/>
                    <a:pt x="0" y="1186"/>
                    <a:pt x="0" y="1626"/>
                  </a:cubicBezTo>
                  <a:cubicBezTo>
                    <a:pt x="0" y="1752"/>
                    <a:pt x="6" y="1900"/>
                    <a:pt x="80" y="2010"/>
                  </a:cubicBezTo>
                  <a:cubicBezTo>
                    <a:pt x="96" y="2034"/>
                    <a:pt x="111" y="2062"/>
                    <a:pt x="136" y="2078"/>
                  </a:cubicBezTo>
                  <a:cubicBezTo>
                    <a:pt x="156" y="2091"/>
                    <a:pt x="204" y="2101"/>
                    <a:pt x="204" y="2101"/>
                  </a:cubicBezTo>
                  <a:cubicBezTo>
                    <a:pt x="225" y="2097"/>
                    <a:pt x="272" y="2091"/>
                    <a:pt x="294" y="2078"/>
                  </a:cubicBezTo>
                  <a:cubicBezTo>
                    <a:pt x="318" y="2065"/>
                    <a:pt x="362" y="2033"/>
                    <a:pt x="362" y="2033"/>
                  </a:cubicBezTo>
                  <a:cubicBezTo>
                    <a:pt x="396" y="1981"/>
                    <a:pt x="418" y="1943"/>
                    <a:pt x="441" y="1886"/>
                  </a:cubicBezTo>
                  <a:cubicBezTo>
                    <a:pt x="450" y="1864"/>
                    <a:pt x="456" y="1841"/>
                    <a:pt x="464" y="1818"/>
                  </a:cubicBezTo>
                  <a:cubicBezTo>
                    <a:pt x="468" y="1807"/>
                    <a:pt x="475" y="1785"/>
                    <a:pt x="475" y="1785"/>
                  </a:cubicBezTo>
                  <a:cubicBezTo>
                    <a:pt x="483" y="1548"/>
                    <a:pt x="506" y="1320"/>
                    <a:pt x="520" y="1084"/>
                  </a:cubicBezTo>
                  <a:cubicBezTo>
                    <a:pt x="516" y="922"/>
                    <a:pt x="517" y="760"/>
                    <a:pt x="509" y="599"/>
                  </a:cubicBezTo>
                  <a:cubicBezTo>
                    <a:pt x="502" y="468"/>
                    <a:pt x="472" y="320"/>
                    <a:pt x="441" y="192"/>
                  </a:cubicBezTo>
                  <a:cubicBezTo>
                    <a:pt x="419" y="101"/>
                    <a:pt x="414" y="31"/>
                    <a:pt x="317" y="0"/>
                  </a:cubicBezTo>
                  <a:cubicBezTo>
                    <a:pt x="275" y="4"/>
                    <a:pt x="232" y="0"/>
                    <a:pt x="192" y="11"/>
                  </a:cubicBezTo>
                  <a:cubicBezTo>
                    <a:pt x="181" y="14"/>
                    <a:pt x="125" y="57"/>
                    <a:pt x="125" y="79"/>
                  </a:cubicBezTo>
                  <a:cubicBezTo>
                    <a:pt x="125" y="87"/>
                    <a:pt x="140" y="72"/>
                    <a:pt x="147" y="68"/>
                  </a:cubicBezTo>
                  <a:close/>
                </a:path>
              </a:pathLst>
            </a:custGeom>
            <a:noFill/>
            <a:ln w="76200" cap="sq" cmpd="sng">
              <a:solidFill>
                <a:srgbClr val="00B5E0"/>
              </a:solidFill>
              <a:prstDash val="solid"/>
              <a:round/>
              <a:headEnd type="none" w="sm" len="sm"/>
              <a:tailEnd type="none" w="sm" len="sm"/>
            </a:ln>
          </p:spPr>
          <p:txBody>
            <a:bodyPr/>
            <a:lstStyle/>
            <a:p>
              <a:endParaRPr lang="zh-CN" altLang="en-US"/>
            </a:p>
          </p:txBody>
        </p:sp>
      </p:grpSp>
      <p:grpSp>
        <p:nvGrpSpPr>
          <p:cNvPr id="7" name="Group 56"/>
          <p:cNvGrpSpPr>
            <a:grpSpLocks/>
          </p:cNvGrpSpPr>
          <p:nvPr/>
        </p:nvGrpSpPr>
        <p:grpSpPr bwMode="auto">
          <a:xfrm>
            <a:off x="2982914" y="2336800"/>
            <a:ext cx="2320925" cy="3943350"/>
            <a:chOff x="919" y="1472"/>
            <a:chExt cx="1462" cy="2484"/>
          </a:xfrm>
        </p:grpSpPr>
        <p:grpSp>
          <p:nvGrpSpPr>
            <p:cNvPr id="8" name="Group 54"/>
            <p:cNvGrpSpPr>
              <a:grpSpLocks/>
            </p:cNvGrpSpPr>
            <p:nvPr/>
          </p:nvGrpSpPr>
          <p:grpSpPr bwMode="auto">
            <a:xfrm>
              <a:off x="919" y="3634"/>
              <a:ext cx="963" cy="322"/>
              <a:chOff x="919" y="3634"/>
              <a:chExt cx="963" cy="322"/>
            </a:xfrm>
          </p:grpSpPr>
          <p:sp>
            <p:nvSpPr>
              <p:cNvPr id="13322" name="AutoShape 34"/>
              <p:cNvSpPr>
                <a:spLocks noChangeArrowheads="1"/>
              </p:cNvSpPr>
              <p:nvPr/>
            </p:nvSpPr>
            <p:spPr bwMode="auto">
              <a:xfrm>
                <a:off x="919" y="3668"/>
                <a:ext cx="794" cy="288"/>
              </a:xfrm>
              <a:prstGeom prst="wedgeRectCallout">
                <a:avLst>
                  <a:gd name="adj1" fmla="val 64611"/>
                  <a:gd name="adj2" fmla="val -140972"/>
                </a:avLst>
              </a:prstGeom>
              <a:noFill/>
              <a:ln w="53975" cap="sq">
                <a:solidFill>
                  <a:srgbClr val="2EB9B6"/>
                </a:solidFill>
                <a:miter lim="800000"/>
                <a:headEnd type="none" w="sm" len="sm"/>
                <a:tailEnd type="none" w="sm" len="sm"/>
              </a:ln>
            </p:spPr>
            <p:txBody>
              <a:bodyPr/>
              <a:lstStyle/>
              <a:p>
                <a:pPr algn="ctr"/>
                <a:endParaRPr lang="zh-CN" altLang="zh-CN"/>
              </a:p>
            </p:txBody>
          </p:sp>
          <p:sp>
            <p:nvSpPr>
              <p:cNvPr id="13323" name="Rectangle 35"/>
              <p:cNvSpPr>
                <a:spLocks noChangeArrowheads="1"/>
              </p:cNvSpPr>
              <p:nvPr/>
            </p:nvSpPr>
            <p:spPr bwMode="auto">
              <a:xfrm>
                <a:off x="923" y="3634"/>
                <a:ext cx="959" cy="30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600">
                    <a:solidFill>
                      <a:srgbClr val="FF3300"/>
                    </a:solidFill>
                    <a:ea typeface="黑体" pitchFamily="49" charset="-122"/>
                  </a:rPr>
                  <a:t>关键字</a:t>
                </a:r>
              </a:p>
            </p:txBody>
          </p:sp>
        </p:grpSp>
        <p:sp>
          <p:nvSpPr>
            <p:cNvPr id="13321" name="Freeform 55"/>
            <p:cNvSpPr>
              <a:spLocks/>
            </p:cNvSpPr>
            <p:nvPr/>
          </p:nvSpPr>
          <p:spPr bwMode="auto">
            <a:xfrm>
              <a:off x="1701" y="1472"/>
              <a:ext cx="680" cy="1913"/>
            </a:xfrm>
            <a:custGeom>
              <a:avLst/>
              <a:gdLst>
                <a:gd name="T0" fmla="*/ 193 w 609"/>
                <a:gd name="T1" fmla="*/ 78 h 1830"/>
                <a:gd name="T2" fmla="*/ 163 w 609"/>
                <a:gd name="T3" fmla="*/ 323 h 1830"/>
                <a:gd name="T4" fmla="*/ 124 w 609"/>
                <a:gd name="T5" fmla="*/ 429 h 1830"/>
                <a:gd name="T6" fmla="*/ 104 w 609"/>
                <a:gd name="T7" fmla="*/ 481 h 1830"/>
                <a:gd name="T8" fmla="*/ 114 w 609"/>
                <a:gd name="T9" fmla="*/ 979 h 1830"/>
                <a:gd name="T10" fmla="*/ 124 w 609"/>
                <a:gd name="T11" fmla="*/ 1268 h 1830"/>
                <a:gd name="T12" fmla="*/ 293 w 609"/>
                <a:gd name="T13" fmla="*/ 1906 h 1830"/>
                <a:gd name="T14" fmla="*/ 343 w 609"/>
                <a:gd name="T15" fmla="*/ 1984 h 1830"/>
                <a:gd name="T16" fmla="*/ 622 w 609"/>
                <a:gd name="T17" fmla="*/ 1897 h 1830"/>
                <a:gd name="T18" fmla="*/ 672 w 609"/>
                <a:gd name="T19" fmla="*/ 1521 h 1830"/>
                <a:gd name="T20" fmla="*/ 702 w 609"/>
                <a:gd name="T21" fmla="*/ 1311 h 1830"/>
                <a:gd name="T22" fmla="*/ 692 w 609"/>
                <a:gd name="T23" fmla="*/ 446 h 1830"/>
                <a:gd name="T24" fmla="*/ 622 w 609"/>
                <a:gd name="T25" fmla="*/ 114 h 1830"/>
                <a:gd name="T26" fmla="*/ 543 w 609"/>
                <a:gd name="T27" fmla="*/ 62 h 1830"/>
                <a:gd name="T28" fmla="*/ 432 w 609"/>
                <a:gd name="T29" fmla="*/ 0 h 1830"/>
                <a:gd name="T30" fmla="*/ 264 w 609"/>
                <a:gd name="T31" fmla="*/ 34 h 1830"/>
                <a:gd name="T32" fmla="*/ 193 w 609"/>
                <a:gd name="T33" fmla="*/ 78 h 18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09"/>
                <a:gd name="T52" fmla="*/ 0 h 1830"/>
                <a:gd name="T53" fmla="*/ 609 w 609"/>
                <a:gd name="T54" fmla="*/ 1830 h 18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09" h="1830">
                  <a:moveTo>
                    <a:pt x="155" y="72"/>
                  </a:moveTo>
                  <a:cubicBezTo>
                    <a:pt x="130" y="147"/>
                    <a:pt x="141" y="216"/>
                    <a:pt x="131" y="296"/>
                  </a:cubicBezTo>
                  <a:cubicBezTo>
                    <a:pt x="128" y="325"/>
                    <a:pt x="109" y="363"/>
                    <a:pt x="99" y="392"/>
                  </a:cubicBezTo>
                  <a:cubicBezTo>
                    <a:pt x="94" y="408"/>
                    <a:pt x="83" y="440"/>
                    <a:pt x="83" y="440"/>
                  </a:cubicBezTo>
                  <a:cubicBezTo>
                    <a:pt x="86" y="592"/>
                    <a:pt x="88" y="744"/>
                    <a:pt x="91" y="896"/>
                  </a:cubicBezTo>
                  <a:cubicBezTo>
                    <a:pt x="93" y="984"/>
                    <a:pt x="97" y="1072"/>
                    <a:pt x="99" y="1160"/>
                  </a:cubicBezTo>
                  <a:cubicBezTo>
                    <a:pt x="108" y="1590"/>
                    <a:pt x="0" y="1587"/>
                    <a:pt x="235" y="1744"/>
                  </a:cubicBezTo>
                  <a:cubicBezTo>
                    <a:pt x="251" y="1768"/>
                    <a:pt x="259" y="1792"/>
                    <a:pt x="275" y="1816"/>
                  </a:cubicBezTo>
                  <a:cubicBezTo>
                    <a:pt x="409" y="1809"/>
                    <a:pt x="436" y="1830"/>
                    <a:pt x="499" y="1736"/>
                  </a:cubicBezTo>
                  <a:cubicBezTo>
                    <a:pt x="527" y="1623"/>
                    <a:pt x="526" y="1508"/>
                    <a:pt x="539" y="1392"/>
                  </a:cubicBezTo>
                  <a:cubicBezTo>
                    <a:pt x="546" y="1328"/>
                    <a:pt x="558" y="1266"/>
                    <a:pt x="563" y="1200"/>
                  </a:cubicBezTo>
                  <a:cubicBezTo>
                    <a:pt x="560" y="936"/>
                    <a:pt x="559" y="672"/>
                    <a:pt x="555" y="408"/>
                  </a:cubicBezTo>
                  <a:cubicBezTo>
                    <a:pt x="552" y="212"/>
                    <a:pt x="609" y="177"/>
                    <a:pt x="499" y="104"/>
                  </a:cubicBezTo>
                  <a:cubicBezTo>
                    <a:pt x="480" y="75"/>
                    <a:pt x="463" y="75"/>
                    <a:pt x="435" y="56"/>
                  </a:cubicBezTo>
                  <a:cubicBezTo>
                    <a:pt x="415" y="26"/>
                    <a:pt x="381" y="11"/>
                    <a:pt x="347" y="0"/>
                  </a:cubicBezTo>
                  <a:cubicBezTo>
                    <a:pt x="307" y="5"/>
                    <a:pt x="247" y="8"/>
                    <a:pt x="211" y="32"/>
                  </a:cubicBezTo>
                  <a:cubicBezTo>
                    <a:pt x="205" y="36"/>
                    <a:pt x="103" y="124"/>
                    <a:pt x="155" y="72"/>
                  </a:cubicBezTo>
                  <a:close/>
                </a:path>
              </a:pathLst>
            </a:custGeom>
            <a:noFill/>
            <a:ln w="53975" cap="sq" cmpd="sng">
              <a:solidFill>
                <a:srgbClr val="FF0000"/>
              </a:solidFill>
              <a:prstDash val="solid"/>
              <a:round/>
              <a:headEnd type="none" w="sm" len="sm"/>
              <a:tailEnd type="none" w="sm" len="sm"/>
            </a:ln>
          </p:spPr>
          <p:txBody>
            <a:bodyPr/>
            <a:lstStyle/>
            <a:p>
              <a:endParaRPr lang="zh-CN" altLang="en-US"/>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lide(fromTop)">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slide(fromBottom)">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227263" y="1641475"/>
            <a:ext cx="7848600" cy="2667000"/>
            <a:chOff x="443" y="1034"/>
            <a:chExt cx="4944" cy="1680"/>
          </a:xfrm>
        </p:grpSpPr>
        <p:sp>
          <p:nvSpPr>
            <p:cNvPr id="14352" name="Rectangle 3"/>
            <p:cNvSpPr>
              <a:spLocks noChangeArrowheads="1"/>
            </p:cNvSpPr>
            <p:nvPr/>
          </p:nvSpPr>
          <p:spPr bwMode="auto">
            <a:xfrm>
              <a:off x="443" y="1034"/>
              <a:ext cx="4944" cy="1680"/>
            </a:xfrm>
            <a:prstGeom prst="rect">
              <a:avLst/>
            </a:prstGeom>
            <a:solidFill>
              <a:srgbClr val="FFFFB9"/>
            </a:solidFill>
            <a:ln w="12700" cap="sq">
              <a:noFill/>
              <a:miter lim="800000"/>
              <a:headEnd type="none" w="sm" len="sm"/>
              <a:tailEnd type="none" w="sm" len="sm"/>
            </a:ln>
            <a:effectLst>
              <a:outerShdw dist="188799" dir="2863579" algn="ctr" rotWithShape="0">
                <a:srgbClr val="B2B2B2"/>
              </a:outerShdw>
            </a:effectLst>
          </p:spPr>
          <p:txBody>
            <a:bodyPr wrap="none" anchor="ctr"/>
            <a:lstStyle/>
            <a:p>
              <a:endParaRPr lang="zh-CN" altLang="en-US"/>
            </a:p>
          </p:txBody>
        </p:sp>
        <p:sp>
          <p:nvSpPr>
            <p:cNvPr id="14353" name="Text Box 4"/>
            <p:cNvSpPr txBox="1">
              <a:spLocks noChangeArrowheads="1"/>
            </p:cNvSpPr>
            <p:nvPr/>
          </p:nvSpPr>
          <p:spPr bwMode="auto">
            <a:xfrm>
              <a:off x="656" y="1167"/>
              <a:ext cx="4517" cy="1433"/>
            </a:xfrm>
            <a:prstGeom prst="rect">
              <a:avLst/>
            </a:prstGeom>
            <a:noFill/>
            <a:ln w="12700" cap="sq">
              <a:noFill/>
              <a:miter lim="800000"/>
              <a:headEnd type="none" w="sm" len="sm"/>
              <a:tailEnd type="none" w="sm" len="sm"/>
            </a:ln>
          </p:spPr>
          <p:txBody>
            <a:bodyPr wrap="none">
              <a:spAutoFit/>
            </a:bodyPr>
            <a:lstStyle/>
            <a:p>
              <a:pPr>
                <a:lnSpc>
                  <a:spcPct val="90000"/>
                </a:lnSpc>
              </a:pPr>
              <a:r>
                <a:rPr lang="en-US" altLang="zh-CN" sz="2800" i="1" dirty="0">
                  <a:solidFill>
                    <a:srgbClr val="003192"/>
                  </a:solidFill>
                  <a:latin typeface="黑体" pitchFamily="49" charset="-122"/>
                  <a:ea typeface="黑体" pitchFamily="49" charset="-122"/>
                </a:rPr>
                <a:t>   </a:t>
              </a:r>
              <a:r>
                <a:rPr lang="zh-CN" altLang="en-US" sz="2900" i="1" dirty="0">
                  <a:solidFill>
                    <a:srgbClr val="FF3300"/>
                  </a:solidFill>
                  <a:latin typeface="黑体" pitchFamily="49" charset="-122"/>
                  <a:ea typeface="黑体" pitchFamily="49" charset="-122"/>
                </a:rPr>
                <a:t>查找思想</a:t>
              </a:r>
              <a:r>
                <a:rPr lang="zh-CN" altLang="en-US" dirty="0">
                  <a:solidFill>
                    <a:srgbClr val="003192"/>
                  </a:solidFill>
                  <a:latin typeface="幼圆" pitchFamily="49" charset="-122"/>
                  <a:ea typeface="幼圆" pitchFamily="49" charset="-122"/>
                </a:rPr>
                <a:t>： </a:t>
              </a:r>
              <a:r>
                <a:rPr lang="zh-CN" altLang="en-US" sz="2600" dirty="0">
                  <a:solidFill>
                    <a:srgbClr val="003192"/>
                  </a:solidFill>
                  <a:latin typeface="幼圆" pitchFamily="49" charset="-122"/>
                  <a:ea typeface="幼圆" pitchFamily="49" charset="-122"/>
                </a:rPr>
                <a:t>从表的第一个记录开始</a:t>
              </a:r>
              <a:r>
                <a:rPr lang="en-US" altLang="zh-CN" sz="2600" dirty="0">
                  <a:solidFill>
                    <a:srgbClr val="003192"/>
                  </a:solidFill>
                  <a:latin typeface="幼圆" pitchFamily="49" charset="-122"/>
                  <a:ea typeface="幼圆" pitchFamily="49" charset="-122"/>
                </a:rPr>
                <a:t>,</a:t>
              </a:r>
              <a:r>
                <a:rPr lang="zh-CN" altLang="en-US" sz="2600" dirty="0">
                  <a:solidFill>
                    <a:srgbClr val="003192"/>
                  </a:solidFill>
                  <a:latin typeface="幼圆" pitchFamily="49" charset="-122"/>
                  <a:ea typeface="幼圆" pitchFamily="49" charset="-122"/>
                </a:rPr>
                <a:t>将用</a:t>
              </a:r>
            </a:p>
            <a:p>
              <a:pPr>
                <a:lnSpc>
                  <a:spcPct val="90000"/>
                </a:lnSpc>
              </a:pPr>
              <a:r>
                <a:rPr lang="zh-CN" altLang="en-US" sz="2600" dirty="0">
                  <a:solidFill>
                    <a:srgbClr val="003192"/>
                  </a:solidFill>
                  <a:latin typeface="幼圆" pitchFamily="49" charset="-122"/>
                  <a:ea typeface="幼圆" pitchFamily="49" charset="-122"/>
                </a:rPr>
                <a:t>户给出的关键字值与当前被查找记录的关键字值</a:t>
              </a:r>
            </a:p>
            <a:p>
              <a:pPr>
                <a:lnSpc>
                  <a:spcPct val="90000"/>
                </a:lnSpc>
              </a:pPr>
              <a:r>
                <a:rPr lang="zh-CN" altLang="en-US" sz="2600" dirty="0">
                  <a:solidFill>
                    <a:srgbClr val="003192"/>
                  </a:solidFill>
                  <a:latin typeface="幼圆" pitchFamily="49" charset="-122"/>
                  <a:ea typeface="幼圆" pitchFamily="49" charset="-122"/>
                </a:rPr>
                <a:t>进行比较，若匹配，则查找成功，给出被查到的</a:t>
              </a:r>
            </a:p>
            <a:p>
              <a:pPr>
                <a:lnSpc>
                  <a:spcPct val="90000"/>
                </a:lnSpc>
              </a:pPr>
              <a:r>
                <a:rPr lang="zh-CN" altLang="en-US" sz="2600" dirty="0">
                  <a:solidFill>
                    <a:srgbClr val="003192"/>
                  </a:solidFill>
                  <a:latin typeface="幼圆" pitchFamily="49" charset="-122"/>
                  <a:ea typeface="幼圆" pitchFamily="49" charset="-122"/>
                </a:rPr>
                <a:t>记录在表中的位置，查找结束。若所有</a:t>
              </a:r>
              <a:r>
                <a:rPr lang="en-US" altLang="zh-CN" sz="2600" dirty="0">
                  <a:solidFill>
                    <a:srgbClr val="003192"/>
                  </a:solidFill>
                  <a:ea typeface="幼圆" pitchFamily="49" charset="-122"/>
                </a:rPr>
                <a:t>n</a:t>
              </a:r>
              <a:r>
                <a:rPr lang="en-US" altLang="zh-CN" sz="2600" dirty="0">
                  <a:solidFill>
                    <a:srgbClr val="003192"/>
                  </a:solidFill>
                  <a:latin typeface="幼圆" pitchFamily="49" charset="-122"/>
                  <a:ea typeface="幼圆" pitchFamily="49" charset="-122"/>
                </a:rPr>
                <a:t> </a:t>
              </a:r>
              <a:r>
                <a:rPr lang="zh-CN" altLang="en-US" sz="2600" dirty="0">
                  <a:solidFill>
                    <a:srgbClr val="003192"/>
                  </a:solidFill>
                  <a:latin typeface="幼圆" pitchFamily="49" charset="-122"/>
                  <a:ea typeface="幼圆" pitchFamily="49" charset="-122"/>
                </a:rPr>
                <a:t>个记</a:t>
              </a:r>
            </a:p>
            <a:p>
              <a:pPr>
                <a:lnSpc>
                  <a:spcPct val="90000"/>
                </a:lnSpc>
              </a:pPr>
              <a:r>
                <a:rPr lang="zh-CN" altLang="en-US" sz="2600" dirty="0">
                  <a:solidFill>
                    <a:srgbClr val="003192"/>
                  </a:solidFill>
                  <a:latin typeface="幼圆" pitchFamily="49" charset="-122"/>
                  <a:ea typeface="幼圆" pitchFamily="49" charset="-122"/>
                </a:rPr>
                <a:t>录的关键字值都已比较，不存在与用户要查的关</a:t>
              </a:r>
            </a:p>
            <a:p>
              <a:pPr>
                <a:lnSpc>
                  <a:spcPct val="90000"/>
                </a:lnSpc>
              </a:pPr>
              <a:r>
                <a:rPr lang="zh-CN" altLang="en-US" sz="2600" dirty="0">
                  <a:solidFill>
                    <a:srgbClr val="003192"/>
                  </a:solidFill>
                  <a:latin typeface="幼圆" pitchFamily="49" charset="-122"/>
                  <a:ea typeface="幼圆" pitchFamily="49" charset="-122"/>
                </a:rPr>
                <a:t>键字值匹配的记录，则查找失败，给出信息</a:t>
              </a:r>
              <a:r>
                <a:rPr lang="en-US" altLang="zh-CN" sz="2500" dirty="0">
                  <a:solidFill>
                    <a:srgbClr val="003192"/>
                  </a:solidFill>
                  <a:ea typeface="幼圆" pitchFamily="49" charset="-122"/>
                </a:rPr>
                <a:t>0</a:t>
              </a:r>
              <a:r>
                <a:rPr lang="zh-CN" altLang="en-US" sz="2500" dirty="0">
                  <a:solidFill>
                    <a:srgbClr val="003192"/>
                  </a:solidFill>
                  <a:latin typeface="幼圆" pitchFamily="49" charset="-122"/>
                  <a:ea typeface="幼圆" pitchFamily="49" charset="-122"/>
                </a:rPr>
                <a:t>。</a:t>
              </a:r>
            </a:p>
          </p:txBody>
        </p:sp>
      </p:grpSp>
      <p:sp>
        <p:nvSpPr>
          <p:cNvPr id="289799" name="Text Box 7"/>
          <p:cNvSpPr txBox="1">
            <a:spLocks noChangeArrowheads="1"/>
          </p:cNvSpPr>
          <p:nvPr/>
        </p:nvSpPr>
        <p:spPr bwMode="auto">
          <a:xfrm>
            <a:off x="2105026" y="990600"/>
            <a:ext cx="3305175" cy="57943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3200" i="1">
                <a:solidFill>
                  <a:srgbClr val="FF3300"/>
                </a:solidFill>
                <a:latin typeface="黑体" pitchFamily="49" charset="-122"/>
                <a:ea typeface="黑体" pitchFamily="49" charset="-122"/>
              </a:rPr>
              <a:t>1. </a:t>
            </a:r>
            <a:r>
              <a:rPr lang="zh-CN" altLang="en-US" sz="3200" i="1">
                <a:solidFill>
                  <a:srgbClr val="FF3300"/>
                </a:solidFill>
                <a:latin typeface="黑体" pitchFamily="49" charset="-122"/>
                <a:ea typeface="黑体" pitchFamily="49" charset="-122"/>
              </a:rPr>
              <a:t>顺序查找法</a:t>
            </a:r>
          </a:p>
        </p:txBody>
      </p:sp>
      <p:grpSp>
        <p:nvGrpSpPr>
          <p:cNvPr id="3" name="Group 27"/>
          <p:cNvGrpSpPr>
            <a:grpSpLocks/>
          </p:cNvGrpSpPr>
          <p:nvPr/>
        </p:nvGrpSpPr>
        <p:grpSpPr bwMode="auto">
          <a:xfrm>
            <a:off x="1055440" y="132480"/>
            <a:ext cx="5005388" cy="563563"/>
            <a:chOff x="240" y="184"/>
            <a:chExt cx="3153" cy="355"/>
          </a:xfrm>
        </p:grpSpPr>
        <p:sp>
          <p:nvSpPr>
            <p:cNvPr id="14350" name="Rectangle 18"/>
            <p:cNvSpPr>
              <a:spLocks noChangeArrowheads="1"/>
            </p:cNvSpPr>
            <p:nvPr/>
          </p:nvSpPr>
          <p:spPr bwMode="auto">
            <a:xfrm>
              <a:off x="240" y="192"/>
              <a:ext cx="2867" cy="347"/>
            </a:xfrm>
            <a:prstGeom prst="rect">
              <a:avLst/>
            </a:prstGeom>
            <a:gradFill rotWithShape="0">
              <a:gsLst>
                <a:gs pos="0">
                  <a:srgbClr val="FF0000"/>
                </a:gs>
                <a:gs pos="50000">
                  <a:srgbClr val="760000"/>
                </a:gs>
                <a:gs pos="100000">
                  <a:srgbClr val="FF0000"/>
                </a:gs>
              </a:gsLst>
              <a:lin ang="5400000" scaled="1"/>
            </a:gradFill>
            <a:ln w="12700" cap="sq">
              <a:noFill/>
              <a:miter lim="800000"/>
              <a:headEnd type="none" w="sm" len="sm"/>
              <a:tailEnd type="none" w="sm" len="sm"/>
            </a:ln>
            <a:effectLst>
              <a:outerShdw dist="81320" dir="3080412" algn="ctr" rotWithShape="0">
                <a:srgbClr val="B2B2B2"/>
              </a:outerShdw>
            </a:effectLst>
          </p:spPr>
          <p:txBody>
            <a:bodyPr wrap="none" anchor="ctr"/>
            <a:lstStyle/>
            <a:p>
              <a:endParaRPr lang="zh-CN" altLang="en-US"/>
            </a:p>
          </p:txBody>
        </p:sp>
        <p:sp>
          <p:nvSpPr>
            <p:cNvPr id="14351" name="Rectangle 19"/>
            <p:cNvSpPr>
              <a:spLocks noChangeArrowheads="1"/>
            </p:cNvSpPr>
            <p:nvPr/>
          </p:nvSpPr>
          <p:spPr bwMode="auto">
            <a:xfrm>
              <a:off x="332" y="184"/>
              <a:ext cx="3061" cy="346"/>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r>
                <a:rPr lang="zh-CN" altLang="en-US" sz="3000" dirty="0">
                  <a:solidFill>
                    <a:srgbClr val="FFFFFF"/>
                  </a:solidFill>
                  <a:latin typeface="黑体" pitchFamily="49" charset="-122"/>
                  <a:ea typeface="黑体" pitchFamily="49" charset="-122"/>
                </a:rPr>
                <a:t>二</a:t>
              </a:r>
              <a:r>
                <a:rPr lang="en-US" altLang="zh-CN" sz="3000" dirty="0">
                  <a:solidFill>
                    <a:srgbClr val="FFFFFF"/>
                  </a:solidFill>
                  <a:latin typeface="黑体" pitchFamily="49" charset="-122"/>
                  <a:ea typeface="黑体" pitchFamily="49" charset="-122"/>
                </a:rPr>
                <a:t>.</a:t>
              </a:r>
              <a:r>
                <a:rPr lang="zh-CN" altLang="en-US" sz="3000" dirty="0">
                  <a:solidFill>
                    <a:srgbClr val="FFFFFF"/>
                  </a:solidFill>
                  <a:latin typeface="黑体" pitchFamily="49" charset="-122"/>
                  <a:ea typeface="黑体" pitchFamily="49" charset="-122"/>
                </a:rPr>
                <a:t>连续顺序表的查找</a:t>
              </a:r>
            </a:p>
          </p:txBody>
        </p:sp>
      </p:grpSp>
      <p:grpSp>
        <p:nvGrpSpPr>
          <p:cNvPr id="4" name="Group 28"/>
          <p:cNvGrpSpPr>
            <a:grpSpLocks/>
          </p:cNvGrpSpPr>
          <p:nvPr/>
        </p:nvGrpSpPr>
        <p:grpSpPr bwMode="auto">
          <a:xfrm>
            <a:off x="2566989" y="4437064"/>
            <a:ext cx="7038975" cy="1512887"/>
            <a:chOff x="1066" y="2976"/>
            <a:chExt cx="4434" cy="953"/>
          </a:xfrm>
        </p:grpSpPr>
        <p:sp>
          <p:nvSpPr>
            <p:cNvPr id="14347" name="Text Box 29"/>
            <p:cNvSpPr txBox="1">
              <a:spLocks noChangeArrowheads="1"/>
            </p:cNvSpPr>
            <p:nvPr/>
          </p:nvSpPr>
          <p:spPr bwMode="auto">
            <a:xfrm>
              <a:off x="1066" y="2976"/>
              <a:ext cx="4111" cy="346"/>
            </a:xfrm>
            <a:prstGeom prst="rect">
              <a:avLst/>
            </a:prstGeom>
            <a:noFill/>
            <a:ln w="12700" cap="sq">
              <a:noFill/>
              <a:miter lim="800000"/>
              <a:headEnd type="none" w="sm" len="sm"/>
              <a:tailEnd type="none" w="sm" len="sm"/>
            </a:ln>
          </p:spPr>
          <p:txBody>
            <a:bodyPr>
              <a:spAutoFit/>
            </a:bodyPr>
            <a:lstStyle/>
            <a:p>
              <a:r>
                <a:rPr lang="en-US" altLang="zh-CN" sz="3000">
                  <a:solidFill>
                    <a:srgbClr val="000084"/>
                  </a:solidFill>
                </a:rPr>
                <a:t>  ( key</a:t>
              </a:r>
              <a:r>
                <a:rPr lang="en-US" altLang="zh-CN" sz="3000" baseline="-25000">
                  <a:solidFill>
                    <a:srgbClr val="000084"/>
                  </a:solidFill>
                </a:rPr>
                <a:t>1 </a:t>
              </a:r>
              <a:r>
                <a:rPr lang="en-US" altLang="zh-CN" sz="3000">
                  <a:solidFill>
                    <a:srgbClr val="000084"/>
                  </a:solidFill>
                </a:rPr>
                <a:t>,   key</a:t>
              </a:r>
              <a:r>
                <a:rPr lang="en-US" altLang="zh-CN" sz="3000" baseline="-25000">
                  <a:solidFill>
                    <a:srgbClr val="000084"/>
                  </a:solidFill>
                </a:rPr>
                <a:t>2 </a:t>
              </a:r>
              <a:r>
                <a:rPr lang="en-US" altLang="zh-CN" sz="3000">
                  <a:solidFill>
                    <a:srgbClr val="000084"/>
                  </a:solidFill>
                </a:rPr>
                <a:t>,   key</a:t>
              </a:r>
              <a:r>
                <a:rPr lang="en-US" altLang="zh-CN" sz="3000" baseline="-25000">
                  <a:solidFill>
                    <a:srgbClr val="000084"/>
                  </a:solidFill>
                </a:rPr>
                <a:t>3 </a:t>
              </a:r>
              <a:r>
                <a:rPr lang="en-US" altLang="zh-CN" sz="3000">
                  <a:solidFill>
                    <a:srgbClr val="000084"/>
                  </a:solidFill>
                </a:rPr>
                <a:t>,   </a:t>
              </a:r>
              <a:r>
                <a:rPr lang="en-US" altLang="zh-CN" sz="3000">
                  <a:solidFill>
                    <a:srgbClr val="000084"/>
                  </a:solidFill>
                  <a:cs typeface="Times New Roman" pitchFamily="18" charset="0"/>
                </a:rPr>
                <a:t>… , </a:t>
              </a:r>
              <a:r>
                <a:rPr lang="en-US" altLang="zh-CN" sz="3000">
                  <a:solidFill>
                    <a:srgbClr val="000084"/>
                  </a:solidFill>
                </a:rPr>
                <a:t> key</a:t>
              </a:r>
              <a:r>
                <a:rPr lang="en-US" altLang="zh-CN" sz="3000" baseline="-25000">
                  <a:solidFill>
                    <a:srgbClr val="000084"/>
                  </a:solidFill>
                </a:rPr>
                <a:t>n</a:t>
              </a:r>
              <a:r>
                <a:rPr lang="en-US" altLang="zh-CN" sz="3000">
                  <a:solidFill>
                    <a:srgbClr val="000084"/>
                  </a:solidFill>
                </a:rPr>
                <a:t> )</a:t>
              </a:r>
            </a:p>
          </p:txBody>
        </p:sp>
        <p:sp>
          <p:nvSpPr>
            <p:cNvPr id="14348" name="AutoShape 30"/>
            <p:cNvSpPr>
              <a:spLocks noChangeArrowheads="1"/>
            </p:cNvSpPr>
            <p:nvPr/>
          </p:nvSpPr>
          <p:spPr bwMode="auto">
            <a:xfrm>
              <a:off x="4195" y="3545"/>
              <a:ext cx="1296" cy="384"/>
            </a:xfrm>
            <a:prstGeom prst="cloudCallout">
              <a:avLst>
                <a:gd name="adj1" fmla="val -53625"/>
                <a:gd name="adj2" fmla="val -82032"/>
              </a:avLst>
            </a:prstGeom>
            <a:noFill/>
            <a:ln w="50800" cap="sq">
              <a:solidFill>
                <a:srgbClr val="C0C0C0"/>
              </a:solidFill>
              <a:round/>
              <a:headEnd type="none" w="sm" len="sm"/>
              <a:tailEnd type="none" w="sm" len="sm"/>
            </a:ln>
            <a:effectLst>
              <a:outerShdw dist="64758" dir="678596" algn="ctr" rotWithShape="0">
                <a:srgbClr val="FFFFFF"/>
              </a:outerShdw>
            </a:effectLst>
          </p:spPr>
          <p:txBody>
            <a:bodyPr wrap="none" anchor="ctr"/>
            <a:lstStyle/>
            <a:p>
              <a:pPr algn="ctr"/>
              <a:endParaRPr lang="en-US" altLang="zh-CN"/>
            </a:p>
          </p:txBody>
        </p:sp>
        <p:sp>
          <p:nvSpPr>
            <p:cNvPr id="14349" name="Text Box 31"/>
            <p:cNvSpPr txBox="1">
              <a:spLocks noChangeArrowheads="1"/>
            </p:cNvSpPr>
            <p:nvPr/>
          </p:nvSpPr>
          <p:spPr bwMode="auto">
            <a:xfrm>
              <a:off x="4281" y="3622"/>
              <a:ext cx="1219" cy="213"/>
            </a:xfrm>
            <a:prstGeom prst="rect">
              <a:avLst/>
            </a:prstGeom>
            <a:noFill/>
            <a:ln w="12700" cap="sq">
              <a:noFill/>
              <a:miter lim="800000"/>
              <a:headEnd type="none" w="sm" len="sm"/>
              <a:tailEnd type="none" w="sm" len="sm"/>
            </a:ln>
            <a:effectLst>
              <a:outerShdw algn="ctr" rotWithShape="0">
                <a:schemeClr val="bg1"/>
              </a:outerShdw>
            </a:effectLst>
          </p:spPr>
          <p:txBody>
            <a:bodyPr>
              <a:spAutoFit/>
            </a:bodyPr>
            <a:lstStyle/>
            <a:p>
              <a:pPr>
                <a:lnSpc>
                  <a:spcPct val="70000"/>
                </a:lnSpc>
              </a:pPr>
              <a:r>
                <a:rPr lang="zh-CN" altLang="en-US" sz="2300" i="1">
                  <a:solidFill>
                    <a:srgbClr val="FF0066"/>
                  </a:solidFill>
                  <a:ea typeface="黑体" pitchFamily="49" charset="-122"/>
                </a:rPr>
                <a:t>关键字集合</a:t>
              </a:r>
              <a:endParaRPr lang="zh-CN" altLang="en-US" sz="2300">
                <a:ea typeface="黑体" pitchFamily="49" charset="-122"/>
              </a:endParaRPr>
            </a:p>
          </p:txBody>
        </p:sp>
      </p:grpSp>
      <p:grpSp>
        <p:nvGrpSpPr>
          <p:cNvPr id="5" name="Group 32"/>
          <p:cNvGrpSpPr>
            <a:grpSpLocks/>
          </p:cNvGrpSpPr>
          <p:nvPr/>
        </p:nvGrpSpPr>
        <p:grpSpPr bwMode="auto">
          <a:xfrm>
            <a:off x="2925764" y="4879975"/>
            <a:ext cx="4321175" cy="1392238"/>
            <a:chOff x="1292" y="3255"/>
            <a:chExt cx="2722" cy="877"/>
          </a:xfrm>
        </p:grpSpPr>
        <p:sp>
          <p:nvSpPr>
            <p:cNvPr id="14343" name="Text Box 33"/>
            <p:cNvSpPr txBox="1">
              <a:spLocks noChangeArrowheads="1"/>
            </p:cNvSpPr>
            <p:nvPr/>
          </p:nvSpPr>
          <p:spPr bwMode="auto">
            <a:xfrm>
              <a:off x="1292" y="3255"/>
              <a:ext cx="249" cy="446"/>
            </a:xfrm>
            <a:prstGeom prst="rect">
              <a:avLst/>
            </a:prstGeom>
            <a:noFill/>
            <a:ln w="12700" cap="sq">
              <a:noFill/>
              <a:miter lim="800000"/>
              <a:headEnd type="none" w="sm" len="sm"/>
              <a:tailEnd type="none" w="sm" len="sm"/>
            </a:ln>
            <a:effectLst>
              <a:outerShdw dist="17961" dir="2700000" algn="ctr" rotWithShape="0">
                <a:srgbClr val="000066"/>
              </a:outerShdw>
            </a:effectLst>
          </p:spPr>
          <p:txBody>
            <a:bodyPr wrap="none">
              <a:spAutoFit/>
            </a:bodyPr>
            <a:lstStyle/>
            <a:p>
              <a:r>
                <a:rPr lang="en-US" altLang="zh-CN" sz="4000">
                  <a:solidFill>
                    <a:srgbClr val="FF3300"/>
                  </a:solidFill>
                </a:rPr>
                <a:t>k</a:t>
              </a:r>
            </a:p>
          </p:txBody>
        </p:sp>
        <p:grpSp>
          <p:nvGrpSpPr>
            <p:cNvPr id="6" name="Group 34"/>
            <p:cNvGrpSpPr>
              <a:grpSpLocks/>
            </p:cNvGrpSpPr>
            <p:nvPr/>
          </p:nvGrpSpPr>
          <p:grpSpPr bwMode="auto">
            <a:xfrm>
              <a:off x="1795" y="3748"/>
              <a:ext cx="2219" cy="384"/>
              <a:chOff x="1488" y="3744"/>
              <a:chExt cx="2219" cy="384"/>
            </a:xfrm>
          </p:grpSpPr>
          <p:sp>
            <p:nvSpPr>
              <p:cNvPr id="14345" name="AutoShape 35"/>
              <p:cNvSpPr>
                <a:spLocks noChangeArrowheads="1"/>
              </p:cNvSpPr>
              <p:nvPr/>
            </p:nvSpPr>
            <p:spPr bwMode="auto">
              <a:xfrm>
                <a:off x="1488" y="3744"/>
                <a:ext cx="2160" cy="384"/>
              </a:xfrm>
              <a:prstGeom prst="wedgeEllipseCallout">
                <a:avLst>
                  <a:gd name="adj1" fmla="val -53056"/>
                  <a:gd name="adj2" fmla="val -82292"/>
                </a:avLst>
              </a:prstGeom>
              <a:noFill/>
              <a:ln w="57150" cap="sq">
                <a:solidFill>
                  <a:srgbClr val="2EB9B6"/>
                </a:solidFill>
                <a:miter lim="800000"/>
                <a:headEnd type="none" w="sm" len="sm"/>
                <a:tailEnd type="none" w="sm" len="sm"/>
              </a:ln>
            </p:spPr>
            <p:txBody>
              <a:bodyPr wrap="none" anchor="ctr"/>
              <a:lstStyle/>
              <a:p>
                <a:pPr algn="ctr"/>
                <a:endParaRPr lang="en-US" altLang="zh-CN"/>
              </a:p>
            </p:txBody>
          </p:sp>
          <p:sp>
            <p:nvSpPr>
              <p:cNvPr id="14346" name="Text Box 36"/>
              <p:cNvSpPr txBox="1">
                <a:spLocks noChangeArrowheads="1"/>
              </p:cNvSpPr>
              <p:nvPr/>
            </p:nvSpPr>
            <p:spPr bwMode="auto">
              <a:xfrm>
                <a:off x="1518" y="3787"/>
                <a:ext cx="2189" cy="279"/>
              </a:xfrm>
              <a:prstGeom prst="rect">
                <a:avLst/>
              </a:prstGeom>
              <a:noFill/>
              <a:ln w="12700" cap="sq">
                <a:noFill/>
                <a:miter lim="800000"/>
                <a:headEnd type="none" w="sm" len="sm"/>
                <a:tailEnd type="none" w="sm" len="sm"/>
              </a:ln>
            </p:spPr>
            <p:txBody>
              <a:bodyPr>
                <a:spAutoFit/>
              </a:bodyPr>
              <a:lstStyle/>
              <a:p>
                <a:r>
                  <a:rPr lang="zh-CN" altLang="en-US" sz="2300" i="1">
                    <a:solidFill>
                      <a:srgbClr val="FF3300"/>
                    </a:solidFill>
                    <a:ea typeface="黑体" pitchFamily="49" charset="-122"/>
                  </a:rPr>
                  <a:t>被查找记录的关键字值</a:t>
                </a:r>
                <a:endParaRPr lang="zh-CN" altLang="en-US" sz="2300">
                  <a:solidFill>
                    <a:srgbClr val="FF3300"/>
                  </a:solidFill>
                  <a:ea typeface="黑体" pitchFamily="49" charset="-122"/>
                </a:endParaRPr>
              </a:p>
            </p:txBody>
          </p:sp>
        </p:grpSp>
      </p:gr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9799"/>
                                        </p:tgtEl>
                                        <p:attrNameLst>
                                          <p:attrName>style.visibility</p:attrName>
                                        </p:attrNameLst>
                                      </p:cBhvr>
                                      <p:to>
                                        <p:strVal val="visible"/>
                                      </p:to>
                                    </p:set>
                                    <p:animEffect transition="in" filter="wipe(left)">
                                      <p:cBhvr>
                                        <p:cTn id="7" dur="500"/>
                                        <p:tgtEl>
                                          <p:spTgt spid="2897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right)">
                                      <p:cBhvr>
                                        <p:cTn id="17" dur="10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9"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2667000" y="5029200"/>
            <a:ext cx="7239000" cy="463550"/>
            <a:chOff x="1143000" y="5029200"/>
            <a:chExt cx="7239000" cy="463550"/>
          </a:xfrm>
        </p:grpSpPr>
        <p:grpSp>
          <p:nvGrpSpPr>
            <p:cNvPr id="2" name="Group 42"/>
            <p:cNvGrpSpPr>
              <a:grpSpLocks/>
            </p:cNvGrpSpPr>
            <p:nvPr/>
          </p:nvGrpSpPr>
          <p:grpSpPr bwMode="auto">
            <a:xfrm>
              <a:off x="1143000" y="5029200"/>
              <a:ext cx="1957388" cy="457200"/>
              <a:chOff x="720" y="3312"/>
              <a:chExt cx="1233" cy="288"/>
            </a:xfrm>
          </p:grpSpPr>
          <p:sp>
            <p:nvSpPr>
              <p:cNvPr id="15382" name="AutoShape 4"/>
              <p:cNvSpPr>
                <a:spLocks noChangeArrowheads="1"/>
              </p:cNvSpPr>
              <p:nvPr/>
            </p:nvSpPr>
            <p:spPr bwMode="auto">
              <a:xfrm>
                <a:off x="720" y="3312"/>
                <a:ext cx="1200" cy="288"/>
              </a:xfrm>
              <a:prstGeom prst="flowChartTerminator">
                <a:avLst/>
              </a:prstGeom>
              <a:noFill/>
              <a:ln w="38100" cap="sq">
                <a:solidFill>
                  <a:srgbClr val="2EB9B6"/>
                </a:solidFill>
                <a:miter lim="800000"/>
                <a:headEnd type="none" w="sm" len="sm"/>
                <a:tailEnd type="none" w="sm" len="sm"/>
              </a:ln>
            </p:spPr>
            <p:txBody>
              <a:bodyPr wrap="none" anchor="ctr"/>
              <a:lstStyle/>
              <a:p>
                <a:endParaRPr lang="zh-CN" altLang="en-US"/>
              </a:p>
            </p:txBody>
          </p:sp>
          <p:sp>
            <p:nvSpPr>
              <p:cNvPr id="15383" name="Text Box 5"/>
              <p:cNvSpPr txBox="1">
                <a:spLocks noChangeArrowheads="1"/>
              </p:cNvSpPr>
              <p:nvPr/>
            </p:nvSpPr>
            <p:spPr bwMode="auto">
              <a:xfrm>
                <a:off x="775" y="3312"/>
                <a:ext cx="1178" cy="252"/>
              </a:xfrm>
              <a:prstGeom prst="rect">
                <a:avLst/>
              </a:prstGeom>
              <a:noFill/>
              <a:ln w="12700" cap="sq">
                <a:noFill/>
                <a:miter lim="800000"/>
                <a:headEnd type="none" w="sm" len="sm"/>
                <a:tailEnd type="none" w="sm" len="sm"/>
              </a:ln>
            </p:spPr>
            <p:txBody>
              <a:bodyPr>
                <a:spAutoFit/>
              </a:bodyPr>
              <a:lstStyle/>
              <a:p>
                <a:r>
                  <a:rPr lang="zh-CN" altLang="en-US" sz="2000">
                    <a:solidFill>
                      <a:srgbClr val="000084"/>
                    </a:solidFill>
                    <a:ea typeface="幼圆" pitchFamily="49" charset="-122"/>
                  </a:rPr>
                  <a:t>若查找</a:t>
                </a:r>
                <a:r>
                  <a:rPr lang="zh-CN" altLang="en-US">
                    <a:solidFill>
                      <a:srgbClr val="000084"/>
                    </a:solidFill>
                  </a:rPr>
                  <a:t> </a:t>
                </a:r>
                <a:r>
                  <a:rPr lang="en-US" altLang="zh-CN">
                    <a:solidFill>
                      <a:srgbClr val="000084"/>
                    </a:solidFill>
                  </a:rPr>
                  <a:t>k=</a:t>
                </a:r>
                <a:r>
                  <a:rPr lang="en-US" altLang="zh-CN">
                    <a:solidFill>
                      <a:srgbClr val="FF3300"/>
                    </a:solidFill>
                  </a:rPr>
                  <a:t>48</a:t>
                </a:r>
              </a:p>
            </p:txBody>
          </p:sp>
        </p:grpSp>
        <p:grpSp>
          <p:nvGrpSpPr>
            <p:cNvPr id="3" name="Group 43"/>
            <p:cNvGrpSpPr>
              <a:grpSpLocks/>
            </p:cNvGrpSpPr>
            <p:nvPr/>
          </p:nvGrpSpPr>
          <p:grpSpPr bwMode="auto">
            <a:xfrm>
              <a:off x="3365500" y="5029200"/>
              <a:ext cx="5016500" cy="463550"/>
              <a:chOff x="2120" y="3327"/>
              <a:chExt cx="3160" cy="292"/>
            </a:xfrm>
          </p:grpSpPr>
          <p:sp>
            <p:nvSpPr>
              <p:cNvPr id="15380" name="AutoShape 7"/>
              <p:cNvSpPr>
                <a:spLocks noChangeArrowheads="1"/>
              </p:cNvSpPr>
              <p:nvPr/>
            </p:nvSpPr>
            <p:spPr bwMode="auto">
              <a:xfrm>
                <a:off x="2120" y="3334"/>
                <a:ext cx="2994" cy="285"/>
              </a:xfrm>
              <a:prstGeom prst="octagon">
                <a:avLst>
                  <a:gd name="adj" fmla="val 29287"/>
                </a:avLst>
              </a:prstGeom>
              <a:noFill/>
              <a:ln w="38100" cap="sq">
                <a:solidFill>
                  <a:srgbClr val="FF3300"/>
                </a:solidFill>
                <a:miter lim="800000"/>
                <a:headEnd type="none" w="sm" len="sm"/>
                <a:tailEnd type="none" w="sm" len="sm"/>
              </a:ln>
            </p:spPr>
            <p:txBody>
              <a:bodyPr wrap="none" anchor="ctr"/>
              <a:lstStyle/>
              <a:p>
                <a:endParaRPr lang="zh-CN" altLang="en-US"/>
              </a:p>
            </p:txBody>
          </p:sp>
          <p:sp>
            <p:nvSpPr>
              <p:cNvPr id="15381" name="Text Box 8"/>
              <p:cNvSpPr txBox="1">
                <a:spLocks noChangeArrowheads="1"/>
              </p:cNvSpPr>
              <p:nvPr/>
            </p:nvSpPr>
            <p:spPr bwMode="auto">
              <a:xfrm>
                <a:off x="2208" y="3327"/>
                <a:ext cx="3072" cy="279"/>
              </a:xfrm>
              <a:prstGeom prst="rect">
                <a:avLst/>
              </a:prstGeom>
              <a:noFill/>
              <a:ln w="12700" cap="sq">
                <a:noFill/>
                <a:miter lim="800000"/>
                <a:headEnd type="none" w="sm" len="sm"/>
                <a:tailEnd type="none" w="sm" len="sm"/>
              </a:ln>
            </p:spPr>
            <p:txBody>
              <a:bodyPr>
                <a:spAutoFit/>
              </a:bodyPr>
              <a:lstStyle/>
              <a:p>
                <a:r>
                  <a:rPr lang="zh-CN" altLang="en-US" sz="2300" dirty="0">
                    <a:solidFill>
                      <a:srgbClr val="000084"/>
                    </a:solidFill>
                    <a:latin typeface="幼圆" pitchFamily="49" charset="-122"/>
                    <a:ea typeface="幼圆" pitchFamily="49" charset="-122"/>
                  </a:rPr>
                  <a:t>经过</a:t>
                </a:r>
                <a:r>
                  <a:rPr lang="en-US" altLang="zh-CN" sz="2300" dirty="0">
                    <a:solidFill>
                      <a:srgbClr val="000084"/>
                    </a:solidFill>
                    <a:ea typeface="幼圆" pitchFamily="49" charset="-122"/>
                  </a:rPr>
                  <a:t>6</a:t>
                </a:r>
                <a:r>
                  <a:rPr lang="zh-CN" altLang="en-US" sz="2300" dirty="0">
                    <a:solidFill>
                      <a:srgbClr val="000084"/>
                    </a:solidFill>
                    <a:latin typeface="幼圆" pitchFamily="49" charset="-122"/>
                    <a:ea typeface="幼圆" pitchFamily="49" charset="-122"/>
                  </a:rPr>
                  <a:t>次比较</a:t>
                </a:r>
                <a:r>
                  <a:rPr lang="en-US" altLang="zh-CN" sz="2300" dirty="0">
                    <a:solidFill>
                      <a:srgbClr val="000084"/>
                    </a:solidFill>
                    <a:latin typeface="幼圆" pitchFamily="49" charset="-122"/>
                    <a:ea typeface="幼圆" pitchFamily="49" charset="-122"/>
                  </a:rPr>
                  <a:t>,</a:t>
                </a:r>
                <a:r>
                  <a:rPr lang="zh-CN" altLang="en-US" sz="2300" dirty="0">
                    <a:solidFill>
                      <a:srgbClr val="000084"/>
                    </a:solidFill>
                    <a:latin typeface="幼圆" pitchFamily="49" charset="-122"/>
                    <a:ea typeface="幼圆" pitchFamily="49" charset="-122"/>
                  </a:rPr>
                  <a:t>查找成功</a:t>
                </a:r>
                <a:r>
                  <a:rPr lang="en-US" altLang="zh-CN" sz="2300" dirty="0">
                    <a:solidFill>
                      <a:srgbClr val="000084"/>
                    </a:solidFill>
                    <a:latin typeface="幼圆" pitchFamily="49" charset="-122"/>
                    <a:ea typeface="幼圆" pitchFamily="49" charset="-122"/>
                  </a:rPr>
                  <a:t>,</a:t>
                </a:r>
                <a:r>
                  <a:rPr lang="zh-CN" altLang="en-US" sz="2300" dirty="0">
                    <a:solidFill>
                      <a:srgbClr val="000084"/>
                    </a:solidFill>
                    <a:latin typeface="幼圆" pitchFamily="49" charset="-122"/>
                    <a:ea typeface="幼圆" pitchFamily="49" charset="-122"/>
                  </a:rPr>
                  <a:t>返回 </a:t>
                </a:r>
                <a:r>
                  <a:rPr lang="en-US" altLang="zh-CN" sz="2300" dirty="0" err="1">
                    <a:solidFill>
                      <a:srgbClr val="000084"/>
                    </a:solidFill>
                    <a:ea typeface="楷体_GB2312" pitchFamily="49" charset="-122"/>
                  </a:rPr>
                  <a:t>i</a:t>
                </a:r>
                <a:r>
                  <a:rPr lang="en-US" altLang="zh-CN" sz="2300" dirty="0">
                    <a:solidFill>
                      <a:srgbClr val="000084"/>
                    </a:solidFill>
                    <a:ea typeface="楷体_GB2312" pitchFamily="49" charset="-122"/>
                  </a:rPr>
                  <a:t>=</a:t>
                </a:r>
                <a:r>
                  <a:rPr lang="en-US" altLang="zh-CN" sz="2300" dirty="0">
                    <a:solidFill>
                      <a:srgbClr val="FF3300"/>
                    </a:solidFill>
                    <a:ea typeface="楷体_GB2312" pitchFamily="49" charset="-122"/>
                  </a:rPr>
                  <a:t>5</a:t>
                </a:r>
                <a:endParaRPr lang="en-US" altLang="zh-CN" sz="2600" dirty="0">
                  <a:solidFill>
                    <a:srgbClr val="FF3300"/>
                  </a:solidFill>
                  <a:ea typeface="楷体_GB2312" pitchFamily="49" charset="-122"/>
                </a:endParaRPr>
              </a:p>
            </p:txBody>
          </p:sp>
        </p:grpSp>
      </p:grpSp>
      <p:grpSp>
        <p:nvGrpSpPr>
          <p:cNvPr id="5" name="Group 57"/>
          <p:cNvGrpSpPr>
            <a:grpSpLocks/>
          </p:cNvGrpSpPr>
          <p:nvPr/>
        </p:nvGrpSpPr>
        <p:grpSpPr bwMode="auto">
          <a:xfrm>
            <a:off x="2209800" y="685800"/>
            <a:ext cx="8305800" cy="2901950"/>
            <a:chOff x="432" y="476"/>
            <a:chExt cx="5232" cy="1828"/>
          </a:xfrm>
        </p:grpSpPr>
        <p:sp>
          <p:nvSpPr>
            <p:cNvPr id="15376" name="Rectangle 35"/>
            <p:cNvSpPr>
              <a:spLocks noChangeArrowheads="1"/>
            </p:cNvSpPr>
            <p:nvPr/>
          </p:nvSpPr>
          <p:spPr bwMode="auto">
            <a:xfrm>
              <a:off x="432" y="476"/>
              <a:ext cx="4896" cy="1828"/>
            </a:xfrm>
            <a:prstGeom prst="rect">
              <a:avLst/>
            </a:prstGeom>
            <a:solidFill>
              <a:srgbClr val="CCFFFF"/>
            </a:solidFill>
            <a:ln w="12700" cap="sq">
              <a:noFill/>
              <a:miter lim="800000"/>
              <a:headEnd type="none" w="sm" len="sm"/>
              <a:tailEnd type="none" w="sm" len="sm"/>
            </a:ln>
            <a:effectLst>
              <a:outerShdw dist="206741" dir="2849373" algn="ctr" rotWithShape="0">
                <a:srgbClr val="B2B2B2"/>
              </a:outerShdw>
            </a:effectLst>
          </p:spPr>
          <p:txBody>
            <a:bodyPr wrap="none" anchor="ctr"/>
            <a:lstStyle/>
            <a:p>
              <a:endParaRPr lang="zh-CN" altLang="en-US"/>
            </a:p>
          </p:txBody>
        </p:sp>
        <p:sp>
          <p:nvSpPr>
            <p:cNvPr id="15377" name="Text Box 36"/>
            <p:cNvSpPr txBox="1">
              <a:spLocks noChangeArrowheads="1"/>
            </p:cNvSpPr>
            <p:nvPr/>
          </p:nvSpPr>
          <p:spPr bwMode="auto">
            <a:xfrm>
              <a:off x="720" y="768"/>
              <a:ext cx="4944" cy="1454"/>
            </a:xfrm>
            <a:prstGeom prst="rect">
              <a:avLst/>
            </a:prstGeom>
            <a:noFill/>
            <a:ln w="12700" cap="sq">
              <a:noFill/>
              <a:miter lim="800000"/>
              <a:headEnd type="none" w="sm" len="sm"/>
              <a:tailEnd type="none" w="sm" len="sm"/>
            </a:ln>
          </p:spPr>
          <p:txBody>
            <a:bodyPr>
              <a:spAutoFit/>
            </a:bodyPr>
            <a:lstStyle/>
            <a:p>
              <a:pPr>
                <a:lnSpc>
                  <a:spcPct val="75000"/>
                </a:lnSpc>
              </a:pPr>
              <a:r>
                <a:rPr lang="en-US" altLang="zh-CN" sz="2400" dirty="0" err="1">
                  <a:solidFill>
                    <a:srgbClr val="002B80"/>
                  </a:solidFill>
                  <a:ea typeface="楷体_GB2312" pitchFamily="49" charset="-122"/>
                </a:rPr>
                <a:t>int</a:t>
              </a:r>
              <a:r>
                <a:rPr lang="en-US" altLang="zh-CN" sz="2400" dirty="0">
                  <a:solidFill>
                    <a:srgbClr val="002B80"/>
                  </a:solidFill>
                  <a:ea typeface="楷体_GB2312" pitchFamily="49" charset="-122"/>
                </a:rPr>
                <a:t>  search(</a:t>
              </a:r>
              <a:r>
                <a:rPr lang="en-US" altLang="zh-CN" sz="2400" dirty="0" err="1">
                  <a:solidFill>
                    <a:srgbClr val="002B80"/>
                  </a:solidFill>
                  <a:ea typeface="楷体_GB2312" pitchFamily="49" charset="-122"/>
                </a:rPr>
                <a:t>keytype</a:t>
              </a:r>
              <a:r>
                <a:rPr lang="en-US" altLang="zh-CN" sz="2400" dirty="0">
                  <a:solidFill>
                    <a:srgbClr val="002B80"/>
                  </a:solidFill>
                  <a:ea typeface="楷体_GB2312" pitchFamily="49" charset="-122"/>
                </a:rPr>
                <a:t> key[ ],</a:t>
              </a:r>
              <a:r>
                <a:rPr lang="en-US" altLang="zh-CN" sz="2400" dirty="0" err="1">
                  <a:solidFill>
                    <a:srgbClr val="002B80"/>
                  </a:solidFill>
                  <a:ea typeface="楷体_GB2312" pitchFamily="49" charset="-122"/>
                </a:rPr>
                <a:t>int</a:t>
              </a:r>
              <a:r>
                <a:rPr lang="en-US" altLang="zh-CN" sz="2400" dirty="0">
                  <a:solidFill>
                    <a:srgbClr val="002B80"/>
                  </a:solidFill>
                  <a:ea typeface="楷体_GB2312" pitchFamily="49" charset="-122"/>
                </a:rPr>
                <a:t> </a:t>
              </a:r>
              <a:r>
                <a:rPr lang="en-US" altLang="zh-CN" sz="2400" dirty="0" err="1">
                  <a:solidFill>
                    <a:srgbClr val="002B80"/>
                  </a:solidFill>
                  <a:ea typeface="楷体_GB2312" pitchFamily="49" charset="-122"/>
                </a:rPr>
                <a:t>n,keytype</a:t>
              </a:r>
              <a:r>
                <a:rPr lang="en-US" altLang="zh-CN" sz="2400" dirty="0">
                  <a:solidFill>
                    <a:srgbClr val="002B80"/>
                  </a:solidFill>
                  <a:ea typeface="楷体_GB2312" pitchFamily="49" charset="-122"/>
                </a:rPr>
                <a:t> k)</a:t>
              </a:r>
            </a:p>
            <a:p>
              <a:pPr>
                <a:lnSpc>
                  <a:spcPct val="75000"/>
                </a:lnSpc>
              </a:pPr>
              <a:r>
                <a:rPr lang="en-US" altLang="zh-CN" sz="2400" dirty="0">
                  <a:solidFill>
                    <a:srgbClr val="002B80"/>
                  </a:solidFill>
                  <a:ea typeface="楷体_GB2312" pitchFamily="49" charset="-122"/>
                </a:rPr>
                <a:t>{     </a:t>
              </a:r>
            </a:p>
            <a:p>
              <a:pPr>
                <a:lnSpc>
                  <a:spcPct val="75000"/>
                </a:lnSpc>
              </a:pPr>
              <a:r>
                <a:rPr lang="en-US" altLang="zh-CN" sz="2400" dirty="0">
                  <a:solidFill>
                    <a:srgbClr val="002B80"/>
                  </a:solidFill>
                  <a:ea typeface="楷体_GB2312" pitchFamily="49" charset="-122"/>
                </a:rPr>
                <a:t>       </a:t>
              </a:r>
              <a:r>
                <a:rPr lang="en-US" altLang="zh-CN" sz="2400" dirty="0" err="1">
                  <a:solidFill>
                    <a:srgbClr val="002B80"/>
                  </a:solidFill>
                  <a:ea typeface="楷体_GB2312" pitchFamily="49" charset="-122"/>
                </a:rPr>
                <a:t>int</a:t>
              </a:r>
              <a:r>
                <a:rPr lang="en-US" altLang="zh-CN" sz="2400" dirty="0">
                  <a:solidFill>
                    <a:srgbClr val="002B80"/>
                  </a:solidFill>
                  <a:ea typeface="楷体_GB2312" pitchFamily="49" charset="-122"/>
                </a:rPr>
                <a:t>  </a:t>
              </a:r>
              <a:r>
                <a:rPr lang="en-US" altLang="zh-CN" sz="2400" dirty="0" err="1">
                  <a:solidFill>
                    <a:srgbClr val="002B80"/>
                  </a:solidFill>
                  <a:ea typeface="楷体_GB2312" pitchFamily="49" charset="-122"/>
                </a:rPr>
                <a:t>i</a:t>
              </a:r>
              <a:r>
                <a:rPr lang="en-US" altLang="zh-CN" sz="2400" dirty="0">
                  <a:solidFill>
                    <a:srgbClr val="002B80"/>
                  </a:solidFill>
                  <a:ea typeface="楷体_GB2312" pitchFamily="49" charset="-122"/>
                </a:rPr>
                <a:t>;</a:t>
              </a:r>
            </a:p>
            <a:p>
              <a:pPr>
                <a:lnSpc>
                  <a:spcPct val="75000"/>
                </a:lnSpc>
              </a:pPr>
              <a:r>
                <a:rPr lang="en-US" altLang="zh-CN" sz="2400" dirty="0">
                  <a:solidFill>
                    <a:srgbClr val="002B80"/>
                  </a:solidFill>
                  <a:ea typeface="楷体_GB2312" pitchFamily="49" charset="-122"/>
                </a:rPr>
                <a:t>       for(</a:t>
              </a:r>
              <a:r>
                <a:rPr lang="en-US" altLang="zh-CN" sz="2400" dirty="0" err="1">
                  <a:solidFill>
                    <a:srgbClr val="002B80"/>
                  </a:solidFill>
                  <a:ea typeface="楷体_GB2312" pitchFamily="49" charset="-122"/>
                </a:rPr>
                <a:t>i</a:t>
              </a:r>
              <a:r>
                <a:rPr lang="en-US" altLang="zh-CN" sz="2400" dirty="0">
                  <a:solidFill>
                    <a:srgbClr val="002B80"/>
                  </a:solidFill>
                  <a:ea typeface="楷体_GB2312" pitchFamily="49" charset="-122"/>
                  <a:sym typeface="Symbol" pitchFamily="18" charset="2"/>
                </a:rPr>
                <a:t>=0;i&lt;n; </a:t>
              </a:r>
              <a:r>
                <a:rPr lang="en-US" altLang="zh-CN" sz="2400" dirty="0" err="1">
                  <a:solidFill>
                    <a:srgbClr val="002B80"/>
                  </a:solidFill>
                  <a:ea typeface="楷体_GB2312" pitchFamily="49" charset="-122"/>
                  <a:sym typeface="Symbol" pitchFamily="18" charset="2"/>
                </a:rPr>
                <a:t>i</a:t>
              </a:r>
              <a:r>
                <a:rPr lang="en-US" altLang="zh-CN" sz="2400" dirty="0">
                  <a:solidFill>
                    <a:srgbClr val="002B80"/>
                  </a:solidFill>
                  <a:ea typeface="楷体_GB2312" pitchFamily="49" charset="-122"/>
                  <a:sym typeface="Symbol" pitchFamily="18" charset="2"/>
                </a:rPr>
                <a:t>++)</a:t>
              </a:r>
              <a:endParaRPr lang="en-US" altLang="zh-CN" sz="2400" dirty="0">
                <a:solidFill>
                  <a:srgbClr val="002B80"/>
                </a:solidFill>
                <a:ea typeface="楷体_GB2312" pitchFamily="49" charset="-122"/>
              </a:endParaRPr>
            </a:p>
            <a:p>
              <a:pPr>
                <a:lnSpc>
                  <a:spcPct val="75000"/>
                </a:lnSpc>
              </a:pPr>
              <a:r>
                <a:rPr lang="en-US" altLang="zh-CN" sz="2400" dirty="0">
                  <a:solidFill>
                    <a:srgbClr val="002B80"/>
                  </a:solidFill>
                  <a:ea typeface="楷体_GB2312" pitchFamily="49" charset="-122"/>
                </a:rPr>
                <a:t>             if(key[</a:t>
              </a:r>
              <a:r>
                <a:rPr lang="en-US" altLang="zh-CN" sz="2400" dirty="0" err="1">
                  <a:solidFill>
                    <a:srgbClr val="002B80"/>
                  </a:solidFill>
                  <a:ea typeface="楷体_GB2312" pitchFamily="49" charset="-122"/>
                </a:rPr>
                <a:t>i</a:t>
              </a:r>
              <a:r>
                <a:rPr lang="en-US" altLang="zh-CN" sz="2400" dirty="0">
                  <a:solidFill>
                    <a:srgbClr val="002B80"/>
                  </a:solidFill>
                  <a:ea typeface="楷体_GB2312" pitchFamily="49" charset="-122"/>
                </a:rPr>
                <a:t>]==k) </a:t>
              </a:r>
            </a:p>
            <a:p>
              <a:pPr>
                <a:lnSpc>
                  <a:spcPct val="75000"/>
                </a:lnSpc>
              </a:pPr>
              <a:r>
                <a:rPr lang="en-US" altLang="zh-CN" sz="2400" dirty="0">
                  <a:solidFill>
                    <a:srgbClr val="002B80"/>
                  </a:solidFill>
                  <a:ea typeface="楷体_GB2312" pitchFamily="49" charset="-122"/>
                </a:rPr>
                <a:t>                  return </a:t>
              </a:r>
              <a:r>
                <a:rPr lang="en-US" altLang="zh-CN" sz="2400" dirty="0" err="1">
                  <a:solidFill>
                    <a:srgbClr val="002B80"/>
                  </a:solidFill>
                  <a:ea typeface="楷体_GB2312" pitchFamily="49" charset="-122"/>
                </a:rPr>
                <a:t>i</a:t>
              </a:r>
              <a:r>
                <a:rPr lang="en-US" altLang="zh-CN" sz="2400" dirty="0">
                  <a:solidFill>
                    <a:srgbClr val="002B80"/>
                  </a:solidFill>
                  <a:ea typeface="楷体_GB2312" pitchFamily="49" charset="-122"/>
                </a:rPr>
                <a:t>;</a:t>
              </a:r>
            </a:p>
            <a:p>
              <a:pPr>
                <a:lnSpc>
                  <a:spcPct val="75000"/>
                </a:lnSpc>
              </a:pPr>
              <a:r>
                <a:rPr lang="en-US" altLang="zh-CN" sz="2400" dirty="0">
                  <a:solidFill>
                    <a:srgbClr val="002B80"/>
                  </a:solidFill>
                  <a:ea typeface="楷体_GB2312" pitchFamily="49" charset="-122"/>
                </a:rPr>
                <a:t>       return -1;</a:t>
              </a:r>
            </a:p>
            <a:p>
              <a:pPr>
                <a:lnSpc>
                  <a:spcPct val="75000"/>
                </a:lnSpc>
              </a:pPr>
              <a:r>
                <a:rPr lang="en-US" altLang="zh-CN" sz="2400" dirty="0">
                  <a:solidFill>
                    <a:srgbClr val="002B80"/>
                  </a:solidFill>
                  <a:ea typeface="楷体_GB2312" pitchFamily="49" charset="-122"/>
                </a:rPr>
                <a:t>}</a:t>
              </a:r>
            </a:p>
          </p:txBody>
        </p:sp>
      </p:grpSp>
      <p:grpSp>
        <p:nvGrpSpPr>
          <p:cNvPr id="6" name="Group 55"/>
          <p:cNvGrpSpPr>
            <a:grpSpLocks/>
          </p:cNvGrpSpPr>
          <p:nvPr/>
        </p:nvGrpSpPr>
        <p:grpSpPr bwMode="auto">
          <a:xfrm rot="257867">
            <a:off x="1827213" y="0"/>
            <a:ext cx="2133600" cy="1125538"/>
            <a:chOff x="191" y="59"/>
            <a:chExt cx="1344" cy="709"/>
          </a:xfrm>
        </p:grpSpPr>
        <p:sp>
          <p:nvSpPr>
            <p:cNvPr id="15374" name="AutoShape 37"/>
            <p:cNvSpPr>
              <a:spLocks noChangeArrowheads="1"/>
            </p:cNvSpPr>
            <p:nvPr/>
          </p:nvSpPr>
          <p:spPr bwMode="auto">
            <a:xfrm rot="-127061">
              <a:off x="191" y="59"/>
              <a:ext cx="1344" cy="709"/>
            </a:xfrm>
            <a:prstGeom prst="irregularSeal2">
              <a:avLst/>
            </a:prstGeom>
            <a:solidFill>
              <a:srgbClr val="66FF33"/>
            </a:solidFill>
            <a:ln w="47625">
              <a:solidFill>
                <a:srgbClr val="FFFF00"/>
              </a:solidFill>
              <a:miter lim="800000"/>
              <a:headEnd type="none" w="sm" len="sm"/>
              <a:tailEnd type="none" w="sm" len="sm"/>
            </a:ln>
            <a:effectLst>
              <a:outerShdw dist="148106" dir="1857825" algn="ctr" rotWithShape="0">
                <a:srgbClr val="969696"/>
              </a:outerShdw>
            </a:effectLst>
          </p:spPr>
          <p:txBody>
            <a:bodyPr wrap="none" anchor="ctr"/>
            <a:lstStyle/>
            <a:p>
              <a:endParaRPr lang="zh-CN" altLang="en-US"/>
            </a:p>
          </p:txBody>
        </p:sp>
        <p:sp>
          <p:nvSpPr>
            <p:cNvPr id="15375" name="Rectangle 38"/>
            <p:cNvSpPr>
              <a:spLocks noChangeArrowheads="1"/>
            </p:cNvSpPr>
            <p:nvPr/>
          </p:nvSpPr>
          <p:spPr bwMode="auto">
            <a:xfrm rot="-1351447">
              <a:off x="390" y="179"/>
              <a:ext cx="951" cy="442"/>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r>
                <a:rPr lang="zh-CN" altLang="en-US" sz="4000" i="1">
                  <a:solidFill>
                    <a:srgbClr val="FF3300"/>
                  </a:solidFill>
                  <a:ea typeface="黑体" pitchFamily="49" charset="-122"/>
                </a:rPr>
                <a:t>算法</a:t>
              </a:r>
              <a:endParaRPr lang="en-US" sz="4000" i="1">
                <a:solidFill>
                  <a:srgbClr val="FF3300"/>
                </a:solidFill>
                <a:ea typeface="黑体" pitchFamily="49" charset="-122"/>
              </a:endParaRPr>
            </a:p>
          </p:txBody>
        </p:sp>
      </p:grpSp>
      <p:grpSp>
        <p:nvGrpSpPr>
          <p:cNvPr id="26" name="组合 25"/>
          <p:cNvGrpSpPr/>
          <p:nvPr/>
        </p:nvGrpSpPr>
        <p:grpSpPr>
          <a:xfrm>
            <a:off x="2667000" y="5686426"/>
            <a:ext cx="5791200" cy="485775"/>
            <a:chOff x="1143000" y="5686425"/>
            <a:chExt cx="5791200" cy="485775"/>
          </a:xfrm>
        </p:grpSpPr>
        <p:grpSp>
          <p:nvGrpSpPr>
            <p:cNvPr id="4" name="Group 50"/>
            <p:cNvGrpSpPr>
              <a:grpSpLocks/>
            </p:cNvGrpSpPr>
            <p:nvPr/>
          </p:nvGrpSpPr>
          <p:grpSpPr bwMode="auto">
            <a:xfrm>
              <a:off x="3352800" y="5686425"/>
              <a:ext cx="3581400" cy="474663"/>
              <a:chOff x="2112" y="3637"/>
              <a:chExt cx="2256" cy="299"/>
            </a:xfrm>
          </p:grpSpPr>
          <p:sp>
            <p:nvSpPr>
              <p:cNvPr id="15378" name="AutoShape 10"/>
              <p:cNvSpPr>
                <a:spLocks noChangeArrowheads="1"/>
              </p:cNvSpPr>
              <p:nvPr/>
            </p:nvSpPr>
            <p:spPr bwMode="auto">
              <a:xfrm>
                <a:off x="2112" y="3648"/>
                <a:ext cx="2256" cy="288"/>
              </a:xfrm>
              <a:prstGeom prst="octagon">
                <a:avLst>
                  <a:gd name="adj" fmla="val 29287"/>
                </a:avLst>
              </a:prstGeom>
              <a:noFill/>
              <a:ln w="38100" cap="sq">
                <a:solidFill>
                  <a:srgbClr val="FF3300"/>
                </a:solidFill>
                <a:miter lim="800000"/>
                <a:headEnd type="none" w="sm" len="sm"/>
                <a:tailEnd type="none" w="sm" len="sm"/>
              </a:ln>
            </p:spPr>
            <p:txBody>
              <a:bodyPr wrap="none" anchor="ctr"/>
              <a:lstStyle/>
              <a:p>
                <a:endParaRPr lang="zh-CN" altLang="en-US"/>
              </a:p>
            </p:txBody>
          </p:sp>
          <p:sp>
            <p:nvSpPr>
              <p:cNvPr id="15379" name="Text Box 11"/>
              <p:cNvSpPr txBox="1">
                <a:spLocks noChangeArrowheads="1"/>
              </p:cNvSpPr>
              <p:nvPr/>
            </p:nvSpPr>
            <p:spPr bwMode="auto">
              <a:xfrm>
                <a:off x="2204" y="3637"/>
                <a:ext cx="2131" cy="233"/>
              </a:xfrm>
              <a:prstGeom prst="rect">
                <a:avLst/>
              </a:prstGeom>
              <a:noFill/>
              <a:ln w="12700" cap="sq">
                <a:noFill/>
                <a:miter lim="800000"/>
                <a:headEnd type="none" w="sm" len="sm"/>
                <a:tailEnd type="none" w="sm" len="sm"/>
              </a:ln>
            </p:spPr>
            <p:txBody>
              <a:bodyPr>
                <a:spAutoFit/>
              </a:bodyPr>
              <a:lstStyle/>
              <a:p>
                <a:r>
                  <a:rPr lang="zh-CN" altLang="en-US" dirty="0">
                    <a:solidFill>
                      <a:srgbClr val="000084"/>
                    </a:solidFill>
                    <a:latin typeface="幼圆" pitchFamily="49" charset="-122"/>
                    <a:ea typeface="幼圆" pitchFamily="49" charset="-122"/>
                  </a:rPr>
                  <a:t>查找失败</a:t>
                </a:r>
                <a:r>
                  <a:rPr lang="en-US" altLang="zh-CN" dirty="0">
                    <a:solidFill>
                      <a:srgbClr val="000084"/>
                    </a:solidFill>
                    <a:latin typeface="幼圆" pitchFamily="49" charset="-122"/>
                    <a:ea typeface="幼圆" pitchFamily="49" charset="-122"/>
                  </a:rPr>
                  <a:t>, </a:t>
                </a:r>
                <a:r>
                  <a:rPr lang="zh-CN" altLang="en-US" dirty="0">
                    <a:solidFill>
                      <a:srgbClr val="000084"/>
                    </a:solidFill>
                    <a:latin typeface="幼圆" pitchFamily="49" charset="-122"/>
                    <a:ea typeface="幼圆" pitchFamily="49" charset="-122"/>
                  </a:rPr>
                  <a:t>返回信息 </a:t>
                </a:r>
                <a:r>
                  <a:rPr lang="en-US" altLang="zh-CN" dirty="0">
                    <a:solidFill>
                      <a:srgbClr val="FF3300"/>
                    </a:solidFill>
                    <a:ea typeface="楷体_GB2312" pitchFamily="49" charset="-122"/>
                  </a:rPr>
                  <a:t>-1</a:t>
                </a:r>
                <a:endParaRPr lang="en-US" altLang="zh-CN" sz="2600" dirty="0">
                  <a:solidFill>
                    <a:srgbClr val="FF3300"/>
                  </a:solidFill>
                  <a:ea typeface="楷体_GB2312" pitchFamily="49" charset="-122"/>
                </a:endParaRPr>
              </a:p>
            </p:txBody>
          </p:sp>
        </p:grpSp>
        <p:grpSp>
          <p:nvGrpSpPr>
            <p:cNvPr id="7" name="Group 47"/>
            <p:cNvGrpSpPr>
              <a:grpSpLocks/>
            </p:cNvGrpSpPr>
            <p:nvPr/>
          </p:nvGrpSpPr>
          <p:grpSpPr bwMode="auto">
            <a:xfrm>
              <a:off x="1143000" y="5715000"/>
              <a:ext cx="1957388" cy="457200"/>
              <a:chOff x="720" y="3312"/>
              <a:chExt cx="1233" cy="288"/>
            </a:xfrm>
          </p:grpSpPr>
          <p:sp>
            <p:nvSpPr>
              <p:cNvPr id="15372" name="AutoShape 48"/>
              <p:cNvSpPr>
                <a:spLocks noChangeArrowheads="1"/>
              </p:cNvSpPr>
              <p:nvPr/>
            </p:nvSpPr>
            <p:spPr bwMode="auto">
              <a:xfrm>
                <a:off x="720" y="3312"/>
                <a:ext cx="1200" cy="288"/>
              </a:xfrm>
              <a:prstGeom prst="flowChartTerminator">
                <a:avLst/>
              </a:prstGeom>
              <a:noFill/>
              <a:ln w="38100" cap="sq">
                <a:solidFill>
                  <a:srgbClr val="2EB9B6"/>
                </a:solidFill>
                <a:miter lim="800000"/>
                <a:headEnd type="none" w="sm" len="sm"/>
                <a:tailEnd type="none" w="sm" len="sm"/>
              </a:ln>
            </p:spPr>
            <p:txBody>
              <a:bodyPr wrap="none" anchor="ctr"/>
              <a:lstStyle/>
              <a:p>
                <a:endParaRPr lang="zh-CN" altLang="en-US"/>
              </a:p>
            </p:txBody>
          </p:sp>
          <p:sp>
            <p:nvSpPr>
              <p:cNvPr id="15373" name="Text Box 49"/>
              <p:cNvSpPr txBox="1">
                <a:spLocks noChangeArrowheads="1"/>
              </p:cNvSpPr>
              <p:nvPr/>
            </p:nvSpPr>
            <p:spPr bwMode="auto">
              <a:xfrm>
                <a:off x="775" y="3312"/>
                <a:ext cx="1178" cy="252"/>
              </a:xfrm>
              <a:prstGeom prst="rect">
                <a:avLst/>
              </a:prstGeom>
              <a:noFill/>
              <a:ln w="12700" cap="sq">
                <a:noFill/>
                <a:miter lim="800000"/>
                <a:headEnd type="none" w="sm" len="sm"/>
                <a:tailEnd type="none" w="sm" len="sm"/>
              </a:ln>
            </p:spPr>
            <p:txBody>
              <a:bodyPr>
                <a:spAutoFit/>
              </a:bodyPr>
              <a:lstStyle/>
              <a:p>
                <a:r>
                  <a:rPr lang="zh-CN" altLang="en-US" sz="2000">
                    <a:solidFill>
                      <a:srgbClr val="000084"/>
                    </a:solidFill>
                    <a:ea typeface="幼圆" pitchFamily="49" charset="-122"/>
                  </a:rPr>
                  <a:t>若查找</a:t>
                </a:r>
                <a:r>
                  <a:rPr lang="zh-CN" altLang="en-US">
                    <a:solidFill>
                      <a:srgbClr val="000084"/>
                    </a:solidFill>
                  </a:rPr>
                  <a:t> </a:t>
                </a:r>
                <a:r>
                  <a:rPr lang="en-US" altLang="zh-CN">
                    <a:solidFill>
                      <a:srgbClr val="000084"/>
                    </a:solidFill>
                  </a:rPr>
                  <a:t>k=</a:t>
                </a:r>
                <a:r>
                  <a:rPr lang="en-US" altLang="zh-CN">
                    <a:solidFill>
                      <a:srgbClr val="FF3300"/>
                    </a:solidFill>
                  </a:rPr>
                  <a:t>35</a:t>
                </a:r>
              </a:p>
            </p:txBody>
          </p:sp>
        </p:grpSp>
      </p:grpSp>
      <p:grpSp>
        <p:nvGrpSpPr>
          <p:cNvPr id="24" name="组合 23"/>
          <p:cNvGrpSpPr/>
          <p:nvPr/>
        </p:nvGrpSpPr>
        <p:grpSpPr>
          <a:xfrm>
            <a:off x="1905000" y="3506788"/>
            <a:ext cx="8153400" cy="1282144"/>
            <a:chOff x="381000" y="3506788"/>
            <a:chExt cx="8153400" cy="1282144"/>
          </a:xfrm>
        </p:grpSpPr>
        <p:sp>
          <p:nvSpPr>
            <p:cNvPr id="168962" name="Text Box 2"/>
            <p:cNvSpPr txBox="1">
              <a:spLocks noChangeArrowheads="1"/>
            </p:cNvSpPr>
            <p:nvPr/>
          </p:nvSpPr>
          <p:spPr bwMode="auto">
            <a:xfrm>
              <a:off x="1143000" y="4419600"/>
              <a:ext cx="7391400" cy="369332"/>
            </a:xfrm>
            <a:prstGeom prst="rect">
              <a:avLst/>
            </a:prstGeom>
            <a:noFill/>
            <a:ln w="12700" cap="sq">
              <a:noFill/>
              <a:miter lim="800000"/>
              <a:headEnd type="none" w="sm" len="sm"/>
              <a:tailEnd type="none" w="sm" len="sm"/>
            </a:ln>
          </p:spPr>
          <p:txBody>
            <a:bodyPr>
              <a:spAutoFit/>
            </a:bodyPr>
            <a:lstStyle/>
            <a:p>
              <a:r>
                <a:rPr lang="en-US" altLang="zh-CN" dirty="0">
                  <a:solidFill>
                    <a:schemeClr val="accent2"/>
                  </a:solidFill>
                </a:rPr>
                <a:t>key[0..9]</a:t>
              </a:r>
              <a:r>
                <a:rPr lang="en-US" altLang="zh-CN" dirty="0">
                  <a:solidFill>
                    <a:srgbClr val="FFFFFF"/>
                  </a:solidFill>
                </a:rPr>
                <a:t>       </a:t>
              </a:r>
              <a:r>
                <a:rPr lang="en-US" altLang="zh-CN" dirty="0"/>
                <a:t>38   75   19   57   100   48   50   7   62   11</a:t>
              </a:r>
            </a:p>
          </p:txBody>
        </p:sp>
        <p:grpSp>
          <p:nvGrpSpPr>
            <p:cNvPr id="8" name="Group 59"/>
            <p:cNvGrpSpPr>
              <a:grpSpLocks/>
            </p:cNvGrpSpPr>
            <p:nvPr/>
          </p:nvGrpSpPr>
          <p:grpSpPr bwMode="auto">
            <a:xfrm>
              <a:off x="381000" y="3506788"/>
              <a:ext cx="1038225" cy="930275"/>
              <a:chOff x="240" y="2209"/>
              <a:chExt cx="654" cy="586"/>
            </a:xfrm>
          </p:grpSpPr>
          <p:sp>
            <p:nvSpPr>
              <p:cNvPr id="15370" name="Oval 51"/>
              <p:cNvSpPr>
                <a:spLocks noChangeArrowheads="1"/>
              </p:cNvSpPr>
              <p:nvPr/>
            </p:nvSpPr>
            <p:spPr bwMode="auto">
              <a:xfrm>
                <a:off x="240" y="2352"/>
                <a:ext cx="624" cy="364"/>
              </a:xfrm>
              <a:prstGeom prst="ellipse">
                <a:avLst/>
              </a:prstGeom>
              <a:solidFill>
                <a:srgbClr val="FFFF00"/>
              </a:solidFill>
              <a:ln w="12700" cap="sq">
                <a:noFill/>
                <a:round/>
                <a:headEnd type="none" w="sm" len="sm"/>
                <a:tailEnd type="none" w="sm" len="sm"/>
              </a:ln>
              <a:effectLst>
                <a:outerShdw dist="45791" dir="2021404" algn="ctr" rotWithShape="0">
                  <a:srgbClr val="808080"/>
                </a:outerShdw>
              </a:effectLst>
            </p:spPr>
            <p:txBody>
              <a:bodyPr wrap="none" anchor="ctr"/>
              <a:lstStyle/>
              <a:p>
                <a:endParaRPr lang="zh-CN" altLang="en-US"/>
              </a:p>
            </p:txBody>
          </p:sp>
          <p:sp>
            <p:nvSpPr>
              <p:cNvPr id="15371" name="Text Box 52"/>
              <p:cNvSpPr txBox="1">
                <a:spLocks noChangeArrowheads="1"/>
              </p:cNvSpPr>
              <p:nvPr/>
            </p:nvSpPr>
            <p:spPr bwMode="auto">
              <a:xfrm>
                <a:off x="270" y="2209"/>
                <a:ext cx="624" cy="586"/>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zh-CN" altLang="en-US" sz="5500">
                    <a:solidFill>
                      <a:srgbClr val="FF3300"/>
                    </a:solidFill>
                    <a:ea typeface="华文新魏" pitchFamily="2" charset="-122"/>
                  </a:rPr>
                  <a:t>例</a:t>
                </a:r>
              </a:p>
            </p:txBody>
          </p:sp>
        </p:grpSp>
      </p:grpSp>
    </p:spTree>
  </p:cSld>
  <p:clrMapOvr>
    <a:masterClrMapping/>
  </p:clrMapOvr>
  <p:transition>
    <p:spli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linds(horizontal)">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blinds(horizontal)">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blinds(horizontal)">
                                      <p:cBhvr>
                                        <p:cTn id="2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0"/>
          <p:cNvGrpSpPr>
            <a:grpSpLocks/>
          </p:cNvGrpSpPr>
          <p:nvPr/>
        </p:nvGrpSpPr>
        <p:grpSpPr bwMode="auto">
          <a:xfrm>
            <a:off x="3049588" y="228601"/>
            <a:ext cx="5942012" cy="930275"/>
            <a:chOff x="961" y="144"/>
            <a:chExt cx="3743" cy="586"/>
          </a:xfrm>
        </p:grpSpPr>
        <p:sp>
          <p:nvSpPr>
            <p:cNvPr id="17420" name="Text Box 17"/>
            <p:cNvSpPr txBox="1">
              <a:spLocks noChangeArrowheads="1"/>
            </p:cNvSpPr>
            <p:nvPr/>
          </p:nvSpPr>
          <p:spPr bwMode="auto">
            <a:xfrm rot="-23171">
              <a:off x="961" y="144"/>
              <a:ext cx="3743" cy="586"/>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5500">
                  <a:solidFill>
                    <a:srgbClr val="FF3300"/>
                  </a:solidFill>
                  <a:ea typeface="方正舒体" pitchFamily="2" charset="-122"/>
                </a:rPr>
                <a:t>查找效率如何</a:t>
              </a:r>
            </a:p>
          </p:txBody>
        </p:sp>
        <p:grpSp>
          <p:nvGrpSpPr>
            <p:cNvPr id="3" name="Group 18"/>
            <p:cNvGrpSpPr>
              <a:grpSpLocks/>
            </p:cNvGrpSpPr>
            <p:nvPr/>
          </p:nvGrpSpPr>
          <p:grpSpPr bwMode="auto">
            <a:xfrm rot="851318">
              <a:off x="3715" y="243"/>
              <a:ext cx="605" cy="477"/>
              <a:chOff x="2995" y="2106"/>
              <a:chExt cx="989" cy="768"/>
            </a:xfrm>
          </p:grpSpPr>
          <p:sp>
            <p:nvSpPr>
              <p:cNvPr id="17422" name="Freeform 19"/>
              <p:cNvSpPr>
                <a:spLocks/>
              </p:cNvSpPr>
              <p:nvPr/>
            </p:nvSpPr>
            <p:spPr bwMode="auto">
              <a:xfrm rot="421002">
                <a:off x="2995" y="2106"/>
                <a:ext cx="989" cy="768"/>
              </a:xfrm>
              <a:custGeom>
                <a:avLst/>
                <a:gdLst>
                  <a:gd name="T0" fmla="*/ 150 w 439"/>
                  <a:gd name="T1" fmla="*/ 185 h 683"/>
                  <a:gd name="T2" fmla="*/ 194 w 439"/>
                  <a:gd name="T3" fmla="*/ 138 h 683"/>
                  <a:gd name="T4" fmla="*/ 272 w 439"/>
                  <a:gd name="T5" fmla="*/ 167 h 683"/>
                  <a:gd name="T6" fmla="*/ 265 w 439"/>
                  <a:gd name="T7" fmla="*/ 244 h 683"/>
                  <a:gd name="T8" fmla="*/ 171 w 439"/>
                  <a:gd name="T9" fmla="*/ 304 h 683"/>
                  <a:gd name="T10" fmla="*/ 153 w 439"/>
                  <a:gd name="T11" fmla="*/ 474 h 683"/>
                  <a:gd name="T12" fmla="*/ 171 w 439"/>
                  <a:gd name="T13" fmla="*/ 527 h 683"/>
                  <a:gd name="T14" fmla="*/ 140 w 439"/>
                  <a:gd name="T15" fmla="*/ 585 h 683"/>
                  <a:gd name="T16" fmla="*/ 147 w 439"/>
                  <a:gd name="T17" fmla="*/ 645 h 683"/>
                  <a:gd name="T18" fmla="*/ 213 w 439"/>
                  <a:gd name="T19" fmla="*/ 683 h 683"/>
                  <a:gd name="T20" fmla="*/ 300 w 439"/>
                  <a:gd name="T21" fmla="*/ 656 h 683"/>
                  <a:gd name="T22" fmla="*/ 328 w 439"/>
                  <a:gd name="T23" fmla="*/ 585 h 683"/>
                  <a:gd name="T24" fmla="*/ 293 w 439"/>
                  <a:gd name="T25" fmla="*/ 518 h 683"/>
                  <a:gd name="T26" fmla="*/ 331 w 439"/>
                  <a:gd name="T27" fmla="*/ 480 h 683"/>
                  <a:gd name="T28" fmla="*/ 331 w 439"/>
                  <a:gd name="T29" fmla="*/ 387 h 683"/>
                  <a:gd name="T30" fmla="*/ 429 w 439"/>
                  <a:gd name="T31" fmla="*/ 308 h 683"/>
                  <a:gd name="T32" fmla="*/ 439 w 439"/>
                  <a:gd name="T33" fmla="*/ 188 h 683"/>
                  <a:gd name="T34" fmla="*/ 376 w 439"/>
                  <a:gd name="T35" fmla="*/ 59 h 683"/>
                  <a:gd name="T36" fmla="*/ 251 w 439"/>
                  <a:gd name="T37" fmla="*/ 0 h 683"/>
                  <a:gd name="T38" fmla="*/ 112 w 439"/>
                  <a:gd name="T39" fmla="*/ 38 h 683"/>
                  <a:gd name="T40" fmla="*/ 31 w 439"/>
                  <a:gd name="T41" fmla="*/ 115 h 683"/>
                  <a:gd name="T42" fmla="*/ 0 w 439"/>
                  <a:gd name="T43" fmla="*/ 234 h 683"/>
                  <a:gd name="T44" fmla="*/ 4 w 439"/>
                  <a:gd name="T45" fmla="*/ 304 h 683"/>
                  <a:gd name="T46" fmla="*/ 147 w 439"/>
                  <a:gd name="T47" fmla="*/ 296 h 683"/>
                  <a:gd name="T48" fmla="*/ 150 w 439"/>
                  <a:gd name="T49" fmla="*/ 185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28575">
                <a:solidFill>
                  <a:srgbClr val="00FFFF"/>
                </a:solidFill>
                <a:round/>
                <a:headEnd/>
                <a:tailEnd/>
              </a:ln>
              <a:effectLst>
                <a:outerShdw dist="52363" dir="842175" algn="ctr" rotWithShape="0">
                  <a:schemeClr val="bg2"/>
                </a:outerShdw>
              </a:effectLst>
            </p:spPr>
            <p:txBody>
              <a:bodyPr/>
              <a:lstStyle/>
              <a:p>
                <a:endParaRPr lang="zh-CN" altLang="en-US"/>
              </a:p>
            </p:txBody>
          </p:sp>
          <p:sp>
            <p:nvSpPr>
              <p:cNvPr id="17423" name="Freeform 20"/>
              <p:cNvSpPr>
                <a:spLocks/>
              </p:cNvSpPr>
              <p:nvPr/>
            </p:nvSpPr>
            <p:spPr bwMode="auto">
              <a:xfrm rot="421002">
                <a:off x="3042" y="2106"/>
                <a:ext cx="881" cy="535"/>
              </a:xfrm>
              <a:custGeom>
                <a:avLst/>
                <a:gdLst>
                  <a:gd name="T0" fmla="*/ 0 w 390"/>
                  <a:gd name="T1" fmla="*/ 241 h 477"/>
                  <a:gd name="T2" fmla="*/ 57 w 390"/>
                  <a:gd name="T3" fmla="*/ 230 h 477"/>
                  <a:gd name="T4" fmla="*/ 89 w 390"/>
                  <a:gd name="T5" fmla="*/ 241 h 477"/>
                  <a:gd name="T6" fmla="*/ 87 w 390"/>
                  <a:gd name="T7" fmla="*/ 175 h 477"/>
                  <a:gd name="T8" fmla="*/ 111 w 390"/>
                  <a:gd name="T9" fmla="*/ 101 h 477"/>
                  <a:gd name="T10" fmla="*/ 206 w 390"/>
                  <a:gd name="T11" fmla="*/ 74 h 477"/>
                  <a:gd name="T12" fmla="*/ 251 w 390"/>
                  <a:gd name="T13" fmla="*/ 105 h 477"/>
                  <a:gd name="T14" fmla="*/ 299 w 390"/>
                  <a:gd name="T15" fmla="*/ 153 h 477"/>
                  <a:gd name="T16" fmla="*/ 285 w 390"/>
                  <a:gd name="T17" fmla="*/ 237 h 477"/>
                  <a:gd name="T18" fmla="*/ 195 w 390"/>
                  <a:gd name="T19" fmla="*/ 276 h 477"/>
                  <a:gd name="T20" fmla="*/ 171 w 390"/>
                  <a:gd name="T21" fmla="*/ 335 h 477"/>
                  <a:gd name="T22" fmla="*/ 178 w 390"/>
                  <a:gd name="T23" fmla="*/ 395 h 477"/>
                  <a:gd name="T24" fmla="*/ 166 w 390"/>
                  <a:gd name="T25" fmla="*/ 477 h 477"/>
                  <a:gd name="T26" fmla="*/ 256 w 390"/>
                  <a:gd name="T27" fmla="*/ 477 h 477"/>
                  <a:gd name="T28" fmla="*/ 268 w 390"/>
                  <a:gd name="T29" fmla="*/ 416 h 477"/>
                  <a:gd name="T30" fmla="*/ 261 w 390"/>
                  <a:gd name="T31" fmla="*/ 345 h 477"/>
                  <a:gd name="T32" fmla="*/ 316 w 390"/>
                  <a:gd name="T33" fmla="*/ 307 h 477"/>
                  <a:gd name="T34" fmla="*/ 358 w 390"/>
                  <a:gd name="T35" fmla="*/ 287 h 477"/>
                  <a:gd name="T36" fmla="*/ 390 w 390"/>
                  <a:gd name="T37" fmla="*/ 196 h 477"/>
                  <a:gd name="T38" fmla="*/ 361 w 390"/>
                  <a:gd name="T39" fmla="*/ 98 h 477"/>
                  <a:gd name="T40" fmla="*/ 264 w 390"/>
                  <a:gd name="T41" fmla="*/ 0 h 477"/>
                  <a:gd name="T42" fmla="*/ 146 w 390"/>
                  <a:gd name="T43" fmla="*/ 8 h 477"/>
                  <a:gd name="T44" fmla="*/ 51 w 390"/>
                  <a:gd name="T45" fmla="*/ 67 h 477"/>
                  <a:gd name="T46" fmla="*/ 10 w 390"/>
                  <a:gd name="T47" fmla="*/ 140 h 477"/>
                  <a:gd name="T48" fmla="*/ 0 w 390"/>
                  <a:gd name="T49" fmla="*/ 241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28575">
                <a:solidFill>
                  <a:srgbClr val="FFCC00"/>
                </a:solidFill>
                <a:round/>
                <a:headEnd/>
                <a:tailEnd/>
              </a:ln>
              <a:effectLst>
                <a:outerShdw dist="52363" dir="842175" algn="ctr" rotWithShape="0">
                  <a:schemeClr val="bg2"/>
                </a:outerShdw>
              </a:effectLst>
            </p:spPr>
            <p:txBody>
              <a:bodyPr/>
              <a:lstStyle/>
              <a:p>
                <a:endParaRPr lang="zh-CN" altLang="en-US"/>
              </a:p>
            </p:txBody>
          </p:sp>
          <p:sp>
            <p:nvSpPr>
              <p:cNvPr id="17424" name="Freeform 21"/>
              <p:cNvSpPr>
                <a:spLocks/>
              </p:cNvSpPr>
              <p:nvPr/>
            </p:nvSpPr>
            <p:spPr bwMode="auto">
              <a:xfrm rot="421002">
                <a:off x="3332" y="2709"/>
                <a:ext cx="284" cy="122"/>
              </a:xfrm>
              <a:custGeom>
                <a:avLst/>
                <a:gdLst>
                  <a:gd name="T0" fmla="*/ 45 w 126"/>
                  <a:gd name="T1" fmla="*/ 0 h 109"/>
                  <a:gd name="T2" fmla="*/ 9 w 126"/>
                  <a:gd name="T3" fmla="*/ 20 h 109"/>
                  <a:gd name="T4" fmla="*/ 0 w 126"/>
                  <a:gd name="T5" fmla="*/ 73 h 109"/>
                  <a:gd name="T6" fmla="*/ 28 w 126"/>
                  <a:gd name="T7" fmla="*/ 109 h 109"/>
                  <a:gd name="T8" fmla="*/ 98 w 126"/>
                  <a:gd name="T9" fmla="*/ 109 h 109"/>
                  <a:gd name="T10" fmla="*/ 126 w 126"/>
                  <a:gd name="T11" fmla="*/ 66 h 109"/>
                  <a:gd name="T12" fmla="*/ 102 w 126"/>
                  <a:gd name="T13" fmla="*/ 14 h 109"/>
                  <a:gd name="T14" fmla="*/ 45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28575">
                <a:solidFill>
                  <a:srgbClr val="00FFFF"/>
                </a:solidFill>
                <a:round/>
                <a:headEnd/>
                <a:tailEnd/>
              </a:ln>
              <a:effectLst>
                <a:outerShdw dist="52363" dir="842175" algn="ctr" rotWithShape="0">
                  <a:schemeClr val="bg2"/>
                </a:outerShdw>
              </a:effectLst>
            </p:spPr>
            <p:txBody>
              <a:bodyPr/>
              <a:lstStyle/>
              <a:p>
                <a:endParaRPr lang="zh-CN" altLang="en-US"/>
              </a:p>
            </p:txBody>
          </p:sp>
        </p:grpSp>
      </p:grpSp>
      <p:grpSp>
        <p:nvGrpSpPr>
          <p:cNvPr id="4" name="Group 37"/>
          <p:cNvGrpSpPr>
            <a:grpSpLocks/>
          </p:cNvGrpSpPr>
          <p:nvPr/>
        </p:nvGrpSpPr>
        <p:grpSpPr bwMode="auto">
          <a:xfrm>
            <a:off x="2438400" y="1524000"/>
            <a:ext cx="7315200" cy="2209800"/>
            <a:chOff x="576" y="1008"/>
            <a:chExt cx="4608" cy="1392"/>
          </a:xfrm>
        </p:grpSpPr>
        <p:sp>
          <p:nvSpPr>
            <p:cNvPr id="17416" name="AutoShape 24"/>
            <p:cNvSpPr>
              <a:spLocks noChangeArrowheads="1"/>
            </p:cNvSpPr>
            <p:nvPr/>
          </p:nvSpPr>
          <p:spPr bwMode="auto">
            <a:xfrm>
              <a:off x="576" y="1178"/>
              <a:ext cx="4608" cy="1222"/>
            </a:xfrm>
            <a:prstGeom prst="roundRect">
              <a:avLst>
                <a:gd name="adj" fmla="val 16667"/>
              </a:avLst>
            </a:prstGeom>
            <a:noFill/>
            <a:ln w="111125" cap="sq">
              <a:solidFill>
                <a:srgbClr val="00BFEC"/>
              </a:solidFill>
              <a:round/>
              <a:headEnd type="none" w="sm" len="sm"/>
              <a:tailEnd type="none" w="sm" len="sm"/>
            </a:ln>
          </p:spPr>
          <p:txBody>
            <a:bodyPr wrap="none" anchor="ctr"/>
            <a:lstStyle/>
            <a:p>
              <a:endParaRPr lang="zh-CN" altLang="en-US"/>
            </a:p>
          </p:txBody>
        </p:sp>
        <p:sp>
          <p:nvSpPr>
            <p:cNvPr id="17417" name="Rectangle 25"/>
            <p:cNvSpPr>
              <a:spLocks noChangeArrowheads="1"/>
            </p:cNvSpPr>
            <p:nvPr/>
          </p:nvSpPr>
          <p:spPr bwMode="auto">
            <a:xfrm>
              <a:off x="1056" y="1008"/>
              <a:ext cx="3600" cy="576"/>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17418" name="Text Box 26"/>
            <p:cNvSpPr txBox="1">
              <a:spLocks noChangeArrowheads="1"/>
            </p:cNvSpPr>
            <p:nvPr/>
          </p:nvSpPr>
          <p:spPr bwMode="auto">
            <a:xfrm>
              <a:off x="1152" y="1056"/>
              <a:ext cx="3552" cy="496"/>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lnSpc>
                  <a:spcPct val="70000"/>
                </a:lnSpc>
              </a:pPr>
              <a:r>
                <a:rPr lang="zh-CN" altLang="en-US" sz="3200">
                  <a:solidFill>
                    <a:srgbClr val="FF3300"/>
                  </a:solidFill>
                  <a:ea typeface="黑体" pitchFamily="49" charset="-122"/>
                </a:rPr>
                <a:t>平均查找长度</a:t>
              </a:r>
              <a:r>
                <a:rPr lang="en-US" altLang="zh-CN" sz="3200">
                  <a:solidFill>
                    <a:srgbClr val="FF3300"/>
                  </a:solidFill>
                  <a:ea typeface="黑体" pitchFamily="49" charset="-122"/>
                </a:rPr>
                <a:t>ASL</a:t>
              </a:r>
            </a:p>
            <a:p>
              <a:pPr>
                <a:lnSpc>
                  <a:spcPct val="70000"/>
                </a:lnSpc>
              </a:pPr>
              <a:r>
                <a:rPr lang="en-US" altLang="zh-CN" sz="3200">
                  <a:solidFill>
                    <a:srgbClr val="FF3300"/>
                  </a:solidFill>
                  <a:ea typeface="黑体" pitchFamily="49" charset="-122"/>
                </a:rPr>
                <a:t>(Average Search Length)</a:t>
              </a:r>
            </a:p>
          </p:txBody>
        </p:sp>
        <p:sp>
          <p:nvSpPr>
            <p:cNvPr id="17419" name="Line 29"/>
            <p:cNvSpPr>
              <a:spLocks noChangeShapeType="1"/>
            </p:cNvSpPr>
            <p:nvPr/>
          </p:nvSpPr>
          <p:spPr bwMode="auto">
            <a:xfrm flipV="1">
              <a:off x="3626" y="1174"/>
              <a:ext cx="1008" cy="0"/>
            </a:xfrm>
            <a:prstGeom prst="line">
              <a:avLst/>
            </a:prstGeom>
            <a:noFill/>
            <a:ln w="111125" cap="sq">
              <a:solidFill>
                <a:srgbClr val="00BFEC"/>
              </a:solidFill>
              <a:round/>
              <a:headEnd type="none" w="sm" len="sm"/>
              <a:tailEnd type="none" w="sm" len="sm"/>
            </a:ln>
          </p:spPr>
          <p:txBody>
            <a:bodyPr/>
            <a:lstStyle/>
            <a:p>
              <a:endParaRPr lang="zh-CN" altLang="en-US"/>
            </a:p>
          </p:txBody>
        </p:sp>
      </p:grpSp>
      <p:grpSp>
        <p:nvGrpSpPr>
          <p:cNvPr id="5" name="Group 36"/>
          <p:cNvGrpSpPr>
            <a:grpSpLocks/>
          </p:cNvGrpSpPr>
          <p:nvPr/>
        </p:nvGrpSpPr>
        <p:grpSpPr bwMode="auto">
          <a:xfrm>
            <a:off x="2655888" y="4005263"/>
            <a:ext cx="7543800" cy="1947862"/>
            <a:chOff x="528" y="2592"/>
            <a:chExt cx="4752" cy="1227"/>
          </a:xfrm>
        </p:grpSpPr>
        <p:sp>
          <p:nvSpPr>
            <p:cNvPr id="17414" name="Text Box 32"/>
            <p:cNvSpPr txBox="1">
              <a:spLocks noChangeArrowheads="1"/>
            </p:cNvSpPr>
            <p:nvPr/>
          </p:nvSpPr>
          <p:spPr bwMode="auto">
            <a:xfrm>
              <a:off x="528" y="2592"/>
              <a:ext cx="4752" cy="1227"/>
            </a:xfrm>
            <a:prstGeom prst="rect">
              <a:avLst/>
            </a:prstGeom>
            <a:noFill/>
            <a:ln w="12700" cap="sq">
              <a:noFill/>
              <a:miter lim="800000"/>
              <a:headEnd type="none" w="sm" len="sm"/>
              <a:tailEnd type="none" w="sm" len="sm"/>
            </a:ln>
          </p:spPr>
          <p:txBody>
            <a:bodyPr>
              <a:spAutoFit/>
            </a:bodyPr>
            <a:lstStyle/>
            <a:p>
              <a:pPr>
                <a:lnSpc>
                  <a:spcPct val="95000"/>
                </a:lnSpc>
              </a:pPr>
              <a:r>
                <a:rPr lang="en-US" altLang="zh-CN" sz="2600" dirty="0">
                  <a:solidFill>
                    <a:srgbClr val="002C84"/>
                  </a:solidFill>
                  <a:latin typeface="幼圆" pitchFamily="49" charset="-122"/>
                  <a:ea typeface="幼圆" pitchFamily="49" charset="-122"/>
                </a:rPr>
                <a:t>    </a:t>
              </a:r>
              <a:r>
                <a:rPr lang="zh-CN" altLang="en-US" sz="2500" dirty="0">
                  <a:solidFill>
                    <a:srgbClr val="002C84"/>
                  </a:solidFill>
                  <a:latin typeface="幼圆" pitchFamily="49" charset="-122"/>
                  <a:ea typeface="幼圆" pitchFamily="49" charset="-122"/>
                </a:rPr>
                <a:t>对于具有</a:t>
              </a:r>
              <a:r>
                <a:rPr lang="en-US" altLang="zh-CN" sz="2500" dirty="0">
                  <a:solidFill>
                    <a:srgbClr val="002C84"/>
                  </a:solidFill>
                  <a:ea typeface="幼圆" pitchFamily="49" charset="-122"/>
                </a:rPr>
                <a:t>n</a:t>
              </a:r>
              <a:r>
                <a:rPr lang="zh-CN" altLang="en-US" sz="2500" dirty="0">
                  <a:solidFill>
                    <a:srgbClr val="002C84"/>
                  </a:solidFill>
                  <a:latin typeface="幼圆" pitchFamily="49" charset="-122"/>
                  <a:ea typeface="幼圆" pitchFamily="49" charset="-122"/>
                </a:rPr>
                <a:t>个记录的查找表，有</a:t>
              </a:r>
              <a:r>
                <a:rPr lang="zh-CN" altLang="en-US" dirty="0">
                  <a:solidFill>
                    <a:srgbClr val="002C84"/>
                  </a:solidFill>
                </a:rPr>
                <a:t>                                                             </a:t>
              </a:r>
            </a:p>
            <a:p>
              <a:pPr>
                <a:lnSpc>
                  <a:spcPct val="95000"/>
                </a:lnSpc>
                <a:spcBef>
                  <a:spcPct val="30000"/>
                </a:spcBef>
                <a:spcAft>
                  <a:spcPct val="40000"/>
                </a:spcAft>
              </a:pPr>
              <a:r>
                <a:rPr lang="zh-CN" altLang="en-US" dirty="0">
                  <a:solidFill>
                    <a:schemeClr val="accent2"/>
                  </a:solidFill>
                </a:rPr>
                <a:t>                                 </a:t>
              </a:r>
              <a:r>
                <a:rPr lang="en-US" altLang="zh-CN" sz="2600" dirty="0">
                  <a:solidFill>
                    <a:schemeClr val="accent2"/>
                  </a:solidFill>
                </a:rPr>
                <a:t>ASL=</a:t>
              </a:r>
              <a:r>
                <a:rPr lang="en-US" altLang="zh-CN" sz="3000" dirty="0">
                  <a:solidFill>
                    <a:schemeClr val="accent2"/>
                  </a:solidFill>
                  <a:sym typeface="Symbol" pitchFamily="18" charset="2"/>
                </a:rPr>
                <a:t></a:t>
              </a:r>
              <a:r>
                <a:rPr lang="en-US" altLang="zh-CN" sz="2600" dirty="0" err="1">
                  <a:solidFill>
                    <a:schemeClr val="accent2"/>
                  </a:solidFill>
                  <a:sym typeface="Symbol" pitchFamily="18" charset="2"/>
                </a:rPr>
                <a:t>p</a:t>
              </a:r>
              <a:r>
                <a:rPr lang="en-US" altLang="zh-CN" sz="2600" baseline="-25000" dirty="0" err="1">
                  <a:solidFill>
                    <a:schemeClr val="accent2"/>
                  </a:solidFill>
                  <a:sym typeface="Symbol" pitchFamily="18" charset="2"/>
                </a:rPr>
                <a:t>i</a:t>
              </a:r>
              <a:r>
                <a:rPr lang="en-US" altLang="zh-CN" sz="2600" dirty="0" err="1">
                  <a:solidFill>
                    <a:schemeClr val="accent2"/>
                  </a:solidFill>
                  <a:sym typeface="Symbol" pitchFamily="18" charset="2"/>
                </a:rPr>
                <a:t>c</a:t>
              </a:r>
              <a:r>
                <a:rPr lang="en-US" altLang="zh-CN" sz="2600" baseline="-25000" dirty="0" err="1">
                  <a:solidFill>
                    <a:schemeClr val="accent2"/>
                  </a:solidFill>
                  <a:sym typeface="Symbol" pitchFamily="18" charset="2"/>
                </a:rPr>
                <a:t>i</a:t>
              </a:r>
              <a:endParaRPr lang="en-US" altLang="zh-CN" sz="2600" baseline="-25000" dirty="0">
                <a:solidFill>
                  <a:schemeClr val="accent2"/>
                </a:solidFill>
                <a:sym typeface="Symbol" pitchFamily="18" charset="2"/>
              </a:endParaRPr>
            </a:p>
            <a:p>
              <a:pPr>
                <a:lnSpc>
                  <a:spcPct val="95000"/>
                </a:lnSpc>
              </a:pPr>
              <a:r>
                <a:rPr lang="zh-CN" altLang="en-US" sz="2500" dirty="0">
                  <a:solidFill>
                    <a:srgbClr val="002C84"/>
                  </a:solidFill>
                  <a:latin typeface="幼圆" pitchFamily="49" charset="-122"/>
                  <a:ea typeface="幼圆" pitchFamily="49" charset="-122"/>
                  <a:sym typeface="Symbol" pitchFamily="18" charset="2"/>
                </a:rPr>
                <a:t>其中</a:t>
              </a:r>
              <a:r>
                <a:rPr lang="zh-CN" altLang="en-US" sz="2500" dirty="0">
                  <a:solidFill>
                    <a:srgbClr val="002C84"/>
                  </a:solidFill>
                  <a:latin typeface="楷体_GB2312" pitchFamily="49" charset="-122"/>
                  <a:ea typeface="楷体_GB2312" pitchFamily="49" charset="-122"/>
                  <a:sym typeface="Symbol" pitchFamily="18" charset="2"/>
                </a:rPr>
                <a:t>，</a:t>
              </a:r>
              <a:r>
                <a:rPr lang="en-US" altLang="zh-CN" sz="2500" dirty="0">
                  <a:solidFill>
                    <a:srgbClr val="002C84"/>
                  </a:solidFill>
                  <a:ea typeface="楷体_GB2312" pitchFamily="49" charset="-122"/>
                  <a:sym typeface="Symbol" pitchFamily="18" charset="2"/>
                </a:rPr>
                <a:t>p</a:t>
              </a:r>
              <a:r>
                <a:rPr lang="en-US" altLang="zh-CN" sz="2500" baseline="-25000" dirty="0">
                  <a:solidFill>
                    <a:srgbClr val="002C84"/>
                  </a:solidFill>
                  <a:ea typeface="楷体_GB2312" pitchFamily="49" charset="-122"/>
                  <a:sym typeface="Symbol" pitchFamily="18" charset="2"/>
                </a:rPr>
                <a:t>i</a:t>
              </a:r>
              <a:r>
                <a:rPr lang="zh-CN" altLang="en-US" sz="2500" dirty="0">
                  <a:solidFill>
                    <a:srgbClr val="002C84"/>
                  </a:solidFill>
                  <a:latin typeface="幼圆" pitchFamily="49" charset="-122"/>
                  <a:ea typeface="幼圆" pitchFamily="49" charset="-122"/>
                  <a:sym typeface="Symbol" pitchFamily="18" charset="2"/>
                </a:rPr>
                <a:t>为查找第</a:t>
              </a:r>
              <a:r>
                <a:rPr lang="en-US" altLang="zh-CN" sz="2500" dirty="0" err="1">
                  <a:solidFill>
                    <a:srgbClr val="002C84"/>
                  </a:solidFill>
                  <a:ea typeface="楷体_GB2312" pitchFamily="49" charset="-122"/>
                  <a:sym typeface="Symbol" pitchFamily="18" charset="2"/>
                </a:rPr>
                <a:t>i</a:t>
              </a:r>
              <a:r>
                <a:rPr lang="zh-CN" altLang="en-US" sz="2500" dirty="0">
                  <a:solidFill>
                    <a:srgbClr val="002C84"/>
                  </a:solidFill>
                  <a:latin typeface="幼圆" pitchFamily="49" charset="-122"/>
                  <a:ea typeface="幼圆" pitchFamily="49" charset="-122"/>
                  <a:sym typeface="Symbol" pitchFamily="18" charset="2"/>
                </a:rPr>
                <a:t>个记录的概率</a:t>
              </a:r>
              <a:r>
                <a:rPr lang="zh-CN" altLang="en-US" sz="2500" dirty="0">
                  <a:solidFill>
                    <a:srgbClr val="002C84"/>
                  </a:solidFill>
                  <a:latin typeface="楷体_GB2312" pitchFamily="49" charset="-122"/>
                  <a:ea typeface="楷体_GB2312" pitchFamily="49" charset="-122"/>
                  <a:sym typeface="Symbol" pitchFamily="18" charset="2"/>
                </a:rPr>
                <a:t>，</a:t>
              </a:r>
              <a:r>
                <a:rPr lang="en-US" altLang="zh-CN" sz="2500" dirty="0" err="1">
                  <a:solidFill>
                    <a:srgbClr val="002C84"/>
                  </a:solidFill>
                  <a:sym typeface="Symbol" pitchFamily="18" charset="2"/>
                </a:rPr>
                <a:t>c</a:t>
              </a:r>
              <a:r>
                <a:rPr lang="en-US" altLang="zh-CN" sz="2500" baseline="-25000" dirty="0" err="1">
                  <a:solidFill>
                    <a:srgbClr val="002C84"/>
                  </a:solidFill>
                  <a:sym typeface="Symbol" pitchFamily="18" charset="2"/>
                </a:rPr>
                <a:t>i</a:t>
              </a:r>
              <a:r>
                <a:rPr lang="zh-CN" altLang="en-US" sz="2500" dirty="0">
                  <a:solidFill>
                    <a:srgbClr val="002C84"/>
                  </a:solidFill>
                  <a:latin typeface="幼圆" pitchFamily="49" charset="-122"/>
                  <a:ea typeface="幼圆" pitchFamily="49" charset="-122"/>
                  <a:sym typeface="Symbol" pitchFamily="18" charset="2"/>
                </a:rPr>
                <a:t>为查找第</a:t>
              </a:r>
              <a:r>
                <a:rPr lang="en-US" altLang="zh-CN" sz="2500" dirty="0" err="1">
                  <a:solidFill>
                    <a:srgbClr val="002C84"/>
                  </a:solidFill>
                  <a:ea typeface="楷体_GB2312" pitchFamily="49" charset="-122"/>
                  <a:sym typeface="Symbol" pitchFamily="18" charset="2"/>
                </a:rPr>
                <a:t>i</a:t>
              </a:r>
              <a:r>
                <a:rPr lang="zh-CN" altLang="en-US" sz="2500" dirty="0">
                  <a:solidFill>
                    <a:srgbClr val="002C84"/>
                  </a:solidFill>
                  <a:latin typeface="幼圆" pitchFamily="49" charset="-122"/>
                  <a:ea typeface="幼圆" pitchFamily="49" charset="-122"/>
                  <a:sym typeface="Symbol" pitchFamily="18" charset="2"/>
                </a:rPr>
                <a:t>个</a:t>
              </a:r>
            </a:p>
            <a:p>
              <a:pPr>
                <a:lnSpc>
                  <a:spcPct val="95000"/>
                </a:lnSpc>
              </a:pPr>
              <a:r>
                <a:rPr lang="zh-CN" altLang="en-US" sz="2500" dirty="0">
                  <a:solidFill>
                    <a:srgbClr val="002C84"/>
                  </a:solidFill>
                  <a:latin typeface="幼圆" pitchFamily="49" charset="-122"/>
                  <a:ea typeface="幼圆" pitchFamily="49" charset="-122"/>
                  <a:sym typeface="Symbol" pitchFamily="18" charset="2"/>
                </a:rPr>
                <a:t>记录所进行过的关键字的比较次数</a:t>
              </a:r>
              <a:r>
                <a:rPr lang="zh-CN" altLang="en-US" sz="2500" dirty="0">
                  <a:solidFill>
                    <a:srgbClr val="002C84"/>
                  </a:solidFill>
                  <a:latin typeface="楷体_GB2312" pitchFamily="49" charset="-122"/>
                  <a:ea typeface="楷体_GB2312" pitchFamily="49" charset="-122"/>
                  <a:sym typeface="Symbol" pitchFamily="18" charset="2"/>
                </a:rPr>
                <a:t>。</a:t>
              </a:r>
            </a:p>
          </p:txBody>
        </p:sp>
        <p:sp>
          <p:nvSpPr>
            <p:cNvPr id="17415" name="Text Box 33"/>
            <p:cNvSpPr txBox="1">
              <a:spLocks noChangeArrowheads="1"/>
            </p:cNvSpPr>
            <p:nvPr/>
          </p:nvSpPr>
          <p:spPr bwMode="auto">
            <a:xfrm>
              <a:off x="2060" y="2773"/>
              <a:ext cx="279" cy="554"/>
            </a:xfrm>
            <a:prstGeom prst="rect">
              <a:avLst/>
            </a:prstGeom>
            <a:noFill/>
            <a:ln w="12700" cap="sq">
              <a:noFill/>
              <a:miter lim="800000"/>
              <a:headEnd type="none" w="sm" len="sm"/>
              <a:tailEnd type="none" w="sm" len="sm"/>
            </a:ln>
          </p:spPr>
          <p:txBody>
            <a:bodyPr wrap="none">
              <a:spAutoFit/>
            </a:bodyPr>
            <a:lstStyle/>
            <a:p>
              <a:pPr>
                <a:lnSpc>
                  <a:spcPct val="110000"/>
                </a:lnSpc>
              </a:pPr>
              <a:r>
                <a:rPr lang="en-US" altLang="zh-CN" dirty="0">
                  <a:solidFill>
                    <a:schemeClr val="accent2"/>
                  </a:solidFill>
                </a:rPr>
                <a:t> n</a:t>
              </a:r>
            </a:p>
            <a:p>
              <a:pPr>
                <a:lnSpc>
                  <a:spcPct val="110000"/>
                </a:lnSpc>
              </a:pPr>
              <a:endParaRPr lang="en-US" altLang="zh-CN" sz="1200" dirty="0">
                <a:solidFill>
                  <a:schemeClr val="accent2"/>
                </a:solidFill>
              </a:endParaRPr>
            </a:p>
            <a:p>
              <a:pPr>
                <a:lnSpc>
                  <a:spcPct val="110000"/>
                </a:lnSpc>
              </a:pPr>
              <a:r>
                <a:rPr lang="en-US" altLang="zh-CN" dirty="0" err="1">
                  <a:solidFill>
                    <a:schemeClr val="accent2"/>
                  </a:solidFill>
                </a:rPr>
                <a:t>i</a:t>
              </a:r>
              <a:r>
                <a:rPr lang="en-US" altLang="zh-CN" dirty="0">
                  <a:solidFill>
                    <a:schemeClr val="accent2"/>
                  </a:solidFill>
                </a:rPr>
                <a:t>=1</a:t>
              </a:r>
            </a:p>
          </p:txBody>
        </p:sp>
      </p:grpSp>
      <p:sp>
        <p:nvSpPr>
          <p:cNvPr id="187430" name="Text Box 38"/>
          <p:cNvSpPr txBox="1">
            <a:spLocks noChangeArrowheads="1"/>
          </p:cNvSpPr>
          <p:nvPr/>
        </p:nvSpPr>
        <p:spPr bwMode="auto">
          <a:xfrm>
            <a:off x="2743200" y="2438400"/>
            <a:ext cx="7010400" cy="923330"/>
          </a:xfrm>
          <a:prstGeom prst="rect">
            <a:avLst/>
          </a:prstGeom>
          <a:noFill/>
          <a:ln w="12700" cap="sq">
            <a:noFill/>
            <a:miter lim="800000"/>
            <a:headEnd type="none" w="sm" len="sm"/>
            <a:tailEnd type="none" w="sm" len="sm"/>
          </a:ln>
        </p:spPr>
        <p:txBody>
          <a:bodyPr>
            <a:spAutoFit/>
          </a:bodyPr>
          <a:lstStyle/>
          <a:p>
            <a:r>
              <a:rPr lang="en-US" altLang="zh-CN" sz="2700" dirty="0">
                <a:solidFill>
                  <a:srgbClr val="002C84"/>
                </a:solidFill>
                <a:latin typeface="黑体" pitchFamily="49" charset="-122"/>
                <a:ea typeface="黑体" pitchFamily="49" charset="-122"/>
              </a:rPr>
              <a:t>    </a:t>
            </a:r>
            <a:r>
              <a:rPr lang="zh-CN" altLang="en-US" sz="2700" dirty="0">
                <a:solidFill>
                  <a:srgbClr val="002C84"/>
                </a:solidFill>
                <a:latin typeface="黑体" pitchFamily="49" charset="-122"/>
                <a:ea typeface="黑体" pitchFamily="49" charset="-122"/>
              </a:rPr>
              <a:t>确定一个记录在查找表中的位置所需要进行的关键字值的比较次数的期望值</a:t>
            </a:r>
            <a:r>
              <a:rPr lang="en-US" altLang="zh-CN" sz="2700" dirty="0">
                <a:solidFill>
                  <a:srgbClr val="002C84"/>
                </a:solidFill>
                <a:ea typeface="黑体" pitchFamily="49" charset="-122"/>
              </a:rPr>
              <a:t>(</a:t>
            </a:r>
            <a:r>
              <a:rPr lang="zh-CN" altLang="en-US" sz="2700" dirty="0">
                <a:solidFill>
                  <a:srgbClr val="002C84"/>
                </a:solidFill>
                <a:latin typeface="黑体" pitchFamily="49" charset="-122"/>
                <a:ea typeface="黑体" pitchFamily="49" charset="-122"/>
              </a:rPr>
              <a:t>平均值</a:t>
            </a:r>
            <a:r>
              <a:rPr lang="en-US" altLang="zh-CN" sz="2700" dirty="0">
                <a:solidFill>
                  <a:srgbClr val="002C84"/>
                </a:solidFill>
                <a:ea typeface="黑体" pitchFamily="49" charset="-122"/>
              </a:rPr>
              <a:t>)</a:t>
            </a:r>
            <a:r>
              <a:rPr lang="zh-CN" altLang="en-US" sz="2700" dirty="0">
                <a:solidFill>
                  <a:srgbClr val="002C84"/>
                </a:solidFill>
                <a:latin typeface="黑体" pitchFamily="49" charset="-122"/>
                <a:ea typeface="黑体" pitchFamily="49" charset="-122"/>
              </a:rPr>
              <a:t>。</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7430"/>
                                        </p:tgtEl>
                                        <p:attrNameLst>
                                          <p:attrName>style.visibility</p:attrName>
                                        </p:attrNameLst>
                                      </p:cBhvr>
                                      <p:to>
                                        <p:strVal val="visible"/>
                                      </p:to>
                                    </p:set>
                                    <p:animEffect transition="in" filter="wipe(left)">
                                      <p:cBhvr>
                                        <p:cTn id="12" dur="500"/>
                                        <p:tgtEl>
                                          <p:spTgt spid="1874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30"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 Box 6"/>
          <p:cNvSpPr txBox="1">
            <a:spLocks noChangeArrowheads="1"/>
          </p:cNvSpPr>
          <p:nvPr/>
        </p:nvSpPr>
        <p:spPr bwMode="auto">
          <a:xfrm>
            <a:off x="2362200" y="1905000"/>
            <a:ext cx="7391400" cy="892552"/>
          </a:xfrm>
          <a:prstGeom prst="rect">
            <a:avLst/>
          </a:prstGeom>
          <a:noFill/>
          <a:ln w="12700" cap="sq">
            <a:noFill/>
            <a:miter lim="800000"/>
            <a:headEnd type="none" w="sm" len="sm"/>
            <a:tailEnd type="none" w="sm" len="sm"/>
          </a:ln>
        </p:spPr>
        <p:txBody>
          <a:bodyPr wrap="square">
            <a:spAutoFit/>
          </a:bodyPr>
          <a:lstStyle/>
          <a:p>
            <a:r>
              <a:rPr lang="en-US" altLang="zh-CN" sz="2600" dirty="0">
                <a:solidFill>
                  <a:srgbClr val="002C84"/>
                </a:solidFill>
                <a:ea typeface="楷体_GB2312" pitchFamily="49" charset="-122"/>
              </a:rPr>
              <a:t>       </a:t>
            </a:r>
            <a:r>
              <a:rPr lang="zh-CN" altLang="en-US" sz="2600" dirty="0">
                <a:solidFill>
                  <a:srgbClr val="002C84"/>
                </a:solidFill>
                <a:ea typeface="幼圆" pitchFamily="49" charset="-122"/>
              </a:rPr>
              <a:t>对于</a:t>
            </a:r>
            <a:r>
              <a:rPr lang="zh-CN" altLang="en-US" sz="2600" dirty="0">
                <a:solidFill>
                  <a:srgbClr val="002C84"/>
                </a:solidFill>
                <a:latin typeface="幼圆" pitchFamily="49" charset="-122"/>
                <a:ea typeface="幼圆" pitchFamily="49" charset="-122"/>
              </a:rPr>
              <a:t>具有</a:t>
            </a:r>
            <a:r>
              <a:rPr lang="en-US" altLang="zh-CN" sz="2600" dirty="0">
                <a:solidFill>
                  <a:srgbClr val="002C84"/>
                </a:solidFill>
                <a:ea typeface="幼圆" pitchFamily="49" charset="-122"/>
              </a:rPr>
              <a:t>n</a:t>
            </a:r>
            <a:r>
              <a:rPr lang="zh-CN" altLang="en-US" sz="2600" dirty="0">
                <a:solidFill>
                  <a:srgbClr val="002C84"/>
                </a:solidFill>
                <a:latin typeface="幼圆" pitchFamily="49" charset="-122"/>
                <a:ea typeface="幼圆" pitchFamily="49" charset="-122"/>
              </a:rPr>
              <a:t>个记录的</a:t>
            </a:r>
            <a:r>
              <a:rPr lang="zh-CN" altLang="en-US" sz="2600" dirty="0">
                <a:solidFill>
                  <a:srgbClr val="002C84"/>
                </a:solidFill>
                <a:ea typeface="幼圆" pitchFamily="49" charset="-122"/>
              </a:rPr>
              <a:t>顺序表，若查找概率相</a:t>
            </a:r>
          </a:p>
          <a:p>
            <a:r>
              <a:rPr lang="zh-CN" altLang="en-US" sz="2600" dirty="0">
                <a:solidFill>
                  <a:srgbClr val="002C84"/>
                </a:solidFill>
                <a:ea typeface="幼圆" pitchFamily="49" charset="-122"/>
              </a:rPr>
              <a:t>等，则有</a:t>
            </a:r>
          </a:p>
        </p:txBody>
      </p:sp>
      <p:grpSp>
        <p:nvGrpSpPr>
          <p:cNvPr id="3" name="Group 33"/>
          <p:cNvGrpSpPr>
            <a:grpSpLocks/>
          </p:cNvGrpSpPr>
          <p:nvPr/>
        </p:nvGrpSpPr>
        <p:grpSpPr bwMode="auto">
          <a:xfrm>
            <a:off x="2514600" y="990601"/>
            <a:ext cx="1295400" cy="671513"/>
            <a:chOff x="1551" y="3360"/>
            <a:chExt cx="816" cy="423"/>
          </a:xfrm>
        </p:grpSpPr>
        <p:sp>
          <p:nvSpPr>
            <p:cNvPr id="18441" name="Oval 31"/>
            <p:cNvSpPr>
              <a:spLocks noChangeArrowheads="1"/>
            </p:cNvSpPr>
            <p:nvPr/>
          </p:nvSpPr>
          <p:spPr bwMode="auto">
            <a:xfrm>
              <a:off x="1551" y="3386"/>
              <a:ext cx="816" cy="384"/>
            </a:xfrm>
            <a:prstGeom prst="ellipse">
              <a:avLst/>
            </a:prstGeom>
            <a:solidFill>
              <a:srgbClr val="5DFFFF"/>
            </a:solidFill>
            <a:ln w="12700" cap="sq">
              <a:noFill/>
              <a:round/>
              <a:headEnd type="none" w="sm" len="sm"/>
              <a:tailEnd type="none" w="sm" len="sm"/>
            </a:ln>
            <a:effectLst>
              <a:outerShdw dist="45791" dir="2021404" algn="ctr" rotWithShape="0">
                <a:srgbClr val="969696"/>
              </a:outerShdw>
            </a:effectLst>
          </p:spPr>
          <p:txBody>
            <a:bodyPr wrap="none" anchor="ctr"/>
            <a:lstStyle/>
            <a:p>
              <a:endParaRPr lang="zh-CN" altLang="en-US"/>
            </a:p>
          </p:txBody>
        </p:sp>
        <p:sp>
          <p:nvSpPr>
            <p:cNvPr id="18442" name="Text Box 32"/>
            <p:cNvSpPr txBox="1">
              <a:spLocks noChangeArrowheads="1"/>
            </p:cNvSpPr>
            <p:nvPr/>
          </p:nvSpPr>
          <p:spPr bwMode="auto">
            <a:xfrm>
              <a:off x="1584" y="3360"/>
              <a:ext cx="724" cy="423"/>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r>
                <a:rPr lang="zh-CN" altLang="en-US" sz="3800">
                  <a:solidFill>
                    <a:srgbClr val="FF3300"/>
                  </a:solidFill>
                  <a:ea typeface="华文新魏" pitchFamily="2" charset="-122"/>
                </a:rPr>
                <a:t>结论</a:t>
              </a:r>
            </a:p>
          </p:txBody>
        </p:sp>
      </p:grpSp>
      <p:grpSp>
        <p:nvGrpSpPr>
          <p:cNvPr id="4" name="Group 37"/>
          <p:cNvGrpSpPr>
            <a:grpSpLocks/>
          </p:cNvGrpSpPr>
          <p:nvPr/>
        </p:nvGrpSpPr>
        <p:grpSpPr bwMode="auto">
          <a:xfrm>
            <a:off x="2783632" y="4509120"/>
            <a:ext cx="6553200" cy="1085850"/>
            <a:chOff x="720" y="2761"/>
            <a:chExt cx="4128" cy="684"/>
          </a:xfrm>
        </p:grpSpPr>
        <p:sp>
          <p:nvSpPr>
            <p:cNvPr id="18437" name="Text Box 25"/>
            <p:cNvSpPr txBox="1">
              <a:spLocks noChangeArrowheads="1"/>
            </p:cNvSpPr>
            <p:nvPr/>
          </p:nvSpPr>
          <p:spPr bwMode="auto">
            <a:xfrm>
              <a:off x="864" y="2928"/>
              <a:ext cx="3600" cy="404"/>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3600" i="1" dirty="0">
                  <a:solidFill>
                    <a:srgbClr val="FF3300"/>
                  </a:solidFill>
                  <a:ea typeface="黑体" pitchFamily="49" charset="-122"/>
                </a:rPr>
                <a:t>算法的时间复杂度为</a:t>
              </a:r>
              <a:r>
                <a:rPr lang="en-US" altLang="zh-CN" sz="3600" i="1" dirty="0">
                  <a:solidFill>
                    <a:srgbClr val="FF3300"/>
                  </a:solidFill>
                  <a:cs typeface="Times New Roman" pitchFamily="18" charset="0"/>
                </a:rPr>
                <a:t>O</a:t>
              </a:r>
              <a:r>
                <a:rPr lang="en-US" altLang="zh-CN" sz="3600" i="1" dirty="0">
                  <a:solidFill>
                    <a:srgbClr val="FF3300"/>
                  </a:solidFill>
                </a:rPr>
                <a:t>(n)</a:t>
              </a:r>
            </a:p>
          </p:txBody>
        </p:sp>
        <p:sp>
          <p:nvSpPr>
            <p:cNvPr id="18438" name="Freeform 27"/>
            <p:cNvSpPr>
              <a:spLocks/>
            </p:cNvSpPr>
            <p:nvPr/>
          </p:nvSpPr>
          <p:spPr bwMode="auto">
            <a:xfrm rot="1102032">
              <a:off x="4203" y="2936"/>
              <a:ext cx="170" cy="304"/>
            </a:xfrm>
            <a:custGeom>
              <a:avLst/>
              <a:gdLst>
                <a:gd name="T0" fmla="*/ 68 w 291"/>
                <a:gd name="T1" fmla="*/ 84 h 562"/>
                <a:gd name="T2" fmla="*/ 274 w 291"/>
                <a:gd name="T3" fmla="*/ 52 h 562"/>
                <a:gd name="T4" fmla="*/ 264 w 291"/>
                <a:gd name="T5" fmla="*/ 215 h 562"/>
                <a:gd name="T6" fmla="*/ 242 w 291"/>
                <a:gd name="T7" fmla="*/ 280 h 562"/>
                <a:gd name="T8" fmla="*/ 231 w 291"/>
                <a:gd name="T9" fmla="*/ 367 h 562"/>
                <a:gd name="T10" fmla="*/ 209 w 291"/>
                <a:gd name="T11" fmla="*/ 432 h 562"/>
                <a:gd name="T12" fmla="*/ 198 w 291"/>
                <a:gd name="T13" fmla="*/ 530 h 562"/>
                <a:gd name="T14" fmla="*/ 68 w 291"/>
                <a:gd name="T15" fmla="*/ 530 h 562"/>
                <a:gd name="T16" fmla="*/ 35 w 291"/>
                <a:gd name="T17" fmla="*/ 258 h 562"/>
                <a:gd name="T18" fmla="*/ 68 w 291"/>
                <a:gd name="T19" fmla="*/ 84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FF3300"/>
            </a:solidFill>
            <a:ln w="31750" cap="sq" cmpd="sng">
              <a:solidFill>
                <a:schemeClr val="tx2"/>
              </a:solidFill>
              <a:prstDash val="solid"/>
              <a:round/>
              <a:headEnd/>
              <a:tailEnd/>
            </a:ln>
            <a:effectLst>
              <a:outerShdw dist="35921" dir="2700000" algn="ctr" rotWithShape="0">
                <a:schemeClr val="bg1"/>
              </a:outerShdw>
            </a:effectLst>
          </p:spPr>
          <p:txBody>
            <a:bodyPr wrap="none" anchor="ctr"/>
            <a:lstStyle/>
            <a:p>
              <a:endParaRPr lang="zh-CN" altLang="en-US"/>
            </a:p>
          </p:txBody>
        </p:sp>
        <p:sp>
          <p:nvSpPr>
            <p:cNvPr id="18439" name="Freeform 28"/>
            <p:cNvSpPr>
              <a:spLocks/>
            </p:cNvSpPr>
            <p:nvPr/>
          </p:nvSpPr>
          <p:spPr bwMode="auto">
            <a:xfrm rot="1102032">
              <a:off x="4149" y="3233"/>
              <a:ext cx="117" cy="100"/>
            </a:xfrm>
            <a:custGeom>
              <a:avLst/>
              <a:gdLst>
                <a:gd name="T0" fmla="*/ 84 w 200"/>
                <a:gd name="T1" fmla="*/ 0 h 184"/>
                <a:gd name="T2" fmla="*/ 30 w 200"/>
                <a:gd name="T3" fmla="*/ 130 h 184"/>
                <a:gd name="T4" fmla="*/ 41 w 200"/>
                <a:gd name="T5" fmla="*/ 163 h 184"/>
                <a:gd name="T6" fmla="*/ 106 w 200"/>
                <a:gd name="T7" fmla="*/ 184 h 184"/>
                <a:gd name="T8" fmla="*/ 182 w 200"/>
                <a:gd name="T9" fmla="*/ 173 h 184"/>
                <a:gd name="T10" fmla="*/ 193 w 200"/>
                <a:gd name="T11" fmla="*/ 141 h 184"/>
                <a:gd name="T12" fmla="*/ 171 w 200"/>
                <a:gd name="T13" fmla="*/ 21 h 184"/>
                <a:gd name="T14" fmla="*/ 84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3300"/>
            </a:solidFill>
            <a:ln w="34925" cap="sq" cmpd="sng">
              <a:solidFill>
                <a:schemeClr val="tx2"/>
              </a:solidFill>
              <a:prstDash val="solid"/>
              <a:round/>
              <a:headEnd/>
              <a:tailEnd/>
            </a:ln>
            <a:effectLst>
              <a:outerShdw dist="35921" dir="2700000" algn="ctr" rotWithShape="0">
                <a:schemeClr val="bg1"/>
              </a:outerShdw>
            </a:effectLst>
          </p:spPr>
          <p:txBody>
            <a:bodyPr wrap="none" anchor="ctr"/>
            <a:lstStyle/>
            <a:p>
              <a:endParaRPr lang="zh-CN" altLang="en-US"/>
            </a:p>
          </p:txBody>
        </p:sp>
        <p:sp>
          <p:nvSpPr>
            <p:cNvPr id="18440" name="Freeform 34"/>
            <p:cNvSpPr>
              <a:spLocks/>
            </p:cNvSpPr>
            <p:nvPr/>
          </p:nvSpPr>
          <p:spPr bwMode="auto">
            <a:xfrm>
              <a:off x="720" y="2761"/>
              <a:ext cx="4128" cy="684"/>
            </a:xfrm>
            <a:custGeom>
              <a:avLst/>
              <a:gdLst>
                <a:gd name="T0" fmla="*/ 159 w 4104"/>
                <a:gd name="T1" fmla="*/ 108 h 684"/>
                <a:gd name="T2" fmla="*/ 1117 w 4104"/>
                <a:gd name="T3" fmla="*/ 63 h 684"/>
                <a:gd name="T4" fmla="*/ 1895 w 4104"/>
                <a:gd name="T5" fmla="*/ 74 h 684"/>
                <a:gd name="T6" fmla="*/ 2980 w 4104"/>
                <a:gd name="T7" fmla="*/ 108 h 684"/>
                <a:gd name="T8" fmla="*/ 3872 w 4104"/>
                <a:gd name="T9" fmla="*/ 119 h 684"/>
                <a:gd name="T10" fmla="*/ 4044 w 4104"/>
                <a:gd name="T11" fmla="*/ 198 h 684"/>
                <a:gd name="T12" fmla="*/ 4124 w 4104"/>
                <a:gd name="T13" fmla="*/ 356 h 684"/>
                <a:gd name="T14" fmla="*/ 4146 w 4104"/>
                <a:gd name="T15" fmla="*/ 401 h 684"/>
                <a:gd name="T16" fmla="*/ 4112 w 4104"/>
                <a:gd name="T17" fmla="*/ 548 h 684"/>
                <a:gd name="T18" fmla="*/ 4044 w 4104"/>
                <a:gd name="T19" fmla="*/ 559 h 684"/>
                <a:gd name="T20" fmla="*/ 3952 w 4104"/>
                <a:gd name="T21" fmla="*/ 582 h 684"/>
                <a:gd name="T22" fmla="*/ 3907 w 4104"/>
                <a:gd name="T23" fmla="*/ 593 h 684"/>
                <a:gd name="T24" fmla="*/ 3701 w 4104"/>
                <a:gd name="T25" fmla="*/ 684 h 684"/>
                <a:gd name="T26" fmla="*/ 2637 w 4104"/>
                <a:gd name="T27" fmla="*/ 650 h 684"/>
                <a:gd name="T28" fmla="*/ 1404 w 4104"/>
                <a:gd name="T29" fmla="*/ 661 h 684"/>
                <a:gd name="T30" fmla="*/ 1277 w 4104"/>
                <a:gd name="T31" fmla="*/ 684 h 684"/>
                <a:gd name="T32" fmla="*/ 319 w 4104"/>
                <a:gd name="T33" fmla="*/ 672 h 684"/>
                <a:gd name="T34" fmla="*/ 285 w 4104"/>
                <a:gd name="T35" fmla="*/ 650 h 684"/>
                <a:gd name="T36" fmla="*/ 238 w 4104"/>
                <a:gd name="T37" fmla="*/ 639 h 684"/>
                <a:gd name="T38" fmla="*/ 125 w 4104"/>
                <a:gd name="T39" fmla="*/ 582 h 684"/>
                <a:gd name="T40" fmla="*/ 77 w 4104"/>
                <a:gd name="T41" fmla="*/ 559 h 684"/>
                <a:gd name="T42" fmla="*/ 10 w 4104"/>
                <a:gd name="T43" fmla="*/ 548 h 684"/>
                <a:gd name="T44" fmla="*/ 32 w 4104"/>
                <a:gd name="T45" fmla="*/ 401 h 684"/>
                <a:gd name="T46" fmla="*/ 44 w 4104"/>
                <a:gd name="T47" fmla="*/ 164 h 684"/>
                <a:gd name="T48" fmla="*/ 159 w 4104"/>
                <a:gd name="T49" fmla="*/ 142 h 684"/>
                <a:gd name="T50" fmla="*/ 159 w 4104"/>
                <a:gd name="T51" fmla="*/ 108 h 68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104"/>
                <a:gd name="T79" fmla="*/ 0 h 684"/>
                <a:gd name="T80" fmla="*/ 4104 w 4104"/>
                <a:gd name="T81" fmla="*/ 684 h 68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104" h="684">
                  <a:moveTo>
                    <a:pt x="157" y="108"/>
                  </a:moveTo>
                  <a:cubicBezTo>
                    <a:pt x="454" y="0"/>
                    <a:pt x="793" y="124"/>
                    <a:pt x="1105" y="63"/>
                  </a:cubicBezTo>
                  <a:cubicBezTo>
                    <a:pt x="1415" y="113"/>
                    <a:pt x="1191" y="85"/>
                    <a:pt x="1873" y="74"/>
                  </a:cubicBezTo>
                  <a:cubicBezTo>
                    <a:pt x="2235" y="54"/>
                    <a:pt x="2588" y="78"/>
                    <a:pt x="2946" y="108"/>
                  </a:cubicBezTo>
                  <a:cubicBezTo>
                    <a:pt x="3239" y="133"/>
                    <a:pt x="3533" y="115"/>
                    <a:pt x="3827" y="119"/>
                  </a:cubicBezTo>
                  <a:cubicBezTo>
                    <a:pt x="3886" y="138"/>
                    <a:pt x="3939" y="175"/>
                    <a:pt x="3997" y="198"/>
                  </a:cubicBezTo>
                  <a:cubicBezTo>
                    <a:pt x="4029" y="247"/>
                    <a:pt x="4050" y="304"/>
                    <a:pt x="4076" y="356"/>
                  </a:cubicBezTo>
                  <a:cubicBezTo>
                    <a:pt x="4084" y="371"/>
                    <a:pt x="4098" y="401"/>
                    <a:pt x="4098" y="401"/>
                  </a:cubicBezTo>
                  <a:cubicBezTo>
                    <a:pt x="4098" y="402"/>
                    <a:pt x="4104" y="528"/>
                    <a:pt x="4064" y="548"/>
                  </a:cubicBezTo>
                  <a:cubicBezTo>
                    <a:pt x="4044" y="558"/>
                    <a:pt x="4019" y="554"/>
                    <a:pt x="3997" y="559"/>
                  </a:cubicBezTo>
                  <a:cubicBezTo>
                    <a:pt x="3966" y="566"/>
                    <a:pt x="3936" y="574"/>
                    <a:pt x="3906" y="582"/>
                  </a:cubicBezTo>
                  <a:cubicBezTo>
                    <a:pt x="3891" y="586"/>
                    <a:pt x="3861" y="593"/>
                    <a:pt x="3861" y="593"/>
                  </a:cubicBezTo>
                  <a:cubicBezTo>
                    <a:pt x="3771" y="654"/>
                    <a:pt x="3761" y="662"/>
                    <a:pt x="3658" y="684"/>
                  </a:cubicBezTo>
                  <a:cubicBezTo>
                    <a:pt x="3292" y="677"/>
                    <a:pt x="2968" y="660"/>
                    <a:pt x="2607" y="650"/>
                  </a:cubicBezTo>
                  <a:cubicBezTo>
                    <a:pt x="2201" y="654"/>
                    <a:pt x="1794" y="651"/>
                    <a:pt x="1388" y="661"/>
                  </a:cubicBezTo>
                  <a:cubicBezTo>
                    <a:pt x="1346" y="662"/>
                    <a:pt x="1263" y="684"/>
                    <a:pt x="1263" y="684"/>
                  </a:cubicBezTo>
                  <a:cubicBezTo>
                    <a:pt x="947" y="680"/>
                    <a:pt x="631" y="683"/>
                    <a:pt x="315" y="672"/>
                  </a:cubicBezTo>
                  <a:cubicBezTo>
                    <a:pt x="302" y="672"/>
                    <a:pt x="293" y="655"/>
                    <a:pt x="281" y="650"/>
                  </a:cubicBezTo>
                  <a:cubicBezTo>
                    <a:pt x="267" y="644"/>
                    <a:pt x="251" y="643"/>
                    <a:pt x="236" y="639"/>
                  </a:cubicBezTo>
                  <a:cubicBezTo>
                    <a:pt x="197" y="600"/>
                    <a:pt x="177" y="595"/>
                    <a:pt x="123" y="582"/>
                  </a:cubicBezTo>
                  <a:cubicBezTo>
                    <a:pt x="108" y="574"/>
                    <a:pt x="93" y="564"/>
                    <a:pt x="77" y="559"/>
                  </a:cubicBezTo>
                  <a:cubicBezTo>
                    <a:pt x="55" y="552"/>
                    <a:pt x="20" y="568"/>
                    <a:pt x="10" y="548"/>
                  </a:cubicBezTo>
                  <a:cubicBezTo>
                    <a:pt x="0" y="527"/>
                    <a:pt x="24" y="435"/>
                    <a:pt x="32" y="401"/>
                  </a:cubicBezTo>
                  <a:cubicBezTo>
                    <a:pt x="36" y="322"/>
                    <a:pt x="17" y="238"/>
                    <a:pt x="44" y="164"/>
                  </a:cubicBezTo>
                  <a:cubicBezTo>
                    <a:pt x="62" y="116"/>
                    <a:pt x="130" y="177"/>
                    <a:pt x="157" y="142"/>
                  </a:cubicBezTo>
                  <a:cubicBezTo>
                    <a:pt x="164" y="133"/>
                    <a:pt x="157" y="119"/>
                    <a:pt x="157" y="108"/>
                  </a:cubicBezTo>
                  <a:close/>
                </a:path>
              </a:pathLst>
            </a:custGeom>
            <a:noFill/>
            <a:ln w="82550" cap="sq" cmpd="sng">
              <a:solidFill>
                <a:srgbClr val="00BFEC"/>
              </a:solidFill>
              <a:prstDash val="solid"/>
              <a:round/>
              <a:headEnd type="none" w="sm" len="sm"/>
              <a:tailEnd type="none" w="sm" len="sm"/>
            </a:ln>
          </p:spPr>
          <p:txBody>
            <a:bodyPr/>
            <a:lstStyle/>
            <a:p>
              <a:endParaRPr lang="zh-CN" altLang="en-US"/>
            </a:p>
          </p:txBody>
        </p:sp>
      </p:grpSp>
      <p:pic>
        <p:nvPicPr>
          <p:cNvPr id="16385" name="Picture 1"/>
          <p:cNvPicPr>
            <a:picLocks noChangeAspect="1" noChangeArrowheads="1"/>
          </p:cNvPicPr>
          <p:nvPr/>
        </p:nvPicPr>
        <p:blipFill>
          <a:blip r:embed="rId2" cstate="print"/>
          <a:srcRect/>
          <a:stretch>
            <a:fillRect/>
          </a:stretch>
        </p:blipFill>
        <p:spPr bwMode="auto">
          <a:xfrm>
            <a:off x="3935760" y="2852936"/>
            <a:ext cx="4176465" cy="1296144"/>
          </a:xfrm>
          <a:prstGeom prst="rect">
            <a:avLst/>
          </a:prstGeom>
          <a:noFill/>
          <a:ln w="9525">
            <a:noFill/>
            <a:miter lim="800000"/>
            <a:headEnd/>
            <a:tailEnd/>
          </a:ln>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ppt_x</p:attrName>
                                        </p:attrNameLst>
                                      </p:cBhvr>
                                      <p:tavLst>
                                        <p:tav tm="0">
                                          <p:val>
                                            <p:fltVal val="0.5"/>
                                          </p:val>
                                        </p:tav>
                                        <p:tav tm="100000">
                                          <p:val>
                                            <p:strVal val="#ppt_x"/>
                                          </p:val>
                                        </p:tav>
                                      </p:tavLst>
                                    </p:anim>
                                    <p:anim calcmode="lin" valueType="num">
                                      <p:cBhvr>
                                        <p:cTn id="10" dur="500" fill="hold"/>
                                        <p:tgtEl>
                                          <p:spTgt spid="4"/>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2409826" y="312739"/>
            <a:ext cx="1598613" cy="655637"/>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wrap="none">
            <a:spAutoFit/>
          </a:bodyPr>
          <a:lstStyle/>
          <a:p>
            <a:r>
              <a:rPr lang="zh-CN" altLang="en-US" sz="3700" i="1">
                <a:solidFill>
                  <a:srgbClr val="FF3300"/>
                </a:solidFill>
                <a:ea typeface="黑体" pitchFamily="49" charset="-122"/>
              </a:rPr>
              <a:t>优点：</a:t>
            </a:r>
          </a:p>
        </p:txBody>
      </p:sp>
      <p:sp>
        <p:nvSpPr>
          <p:cNvPr id="291843" name="Text Box 3"/>
          <p:cNvSpPr txBox="1">
            <a:spLocks noChangeArrowheads="1"/>
          </p:cNvSpPr>
          <p:nvPr/>
        </p:nvSpPr>
        <p:spPr bwMode="auto">
          <a:xfrm>
            <a:off x="2409826" y="2389189"/>
            <a:ext cx="1598613" cy="655637"/>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wrap="none">
            <a:spAutoFit/>
          </a:bodyPr>
          <a:lstStyle/>
          <a:p>
            <a:r>
              <a:rPr lang="zh-CN" altLang="en-US" sz="3700" i="1" dirty="0">
                <a:ea typeface="黑体" pitchFamily="49" charset="-122"/>
              </a:rPr>
              <a:t>缺点：</a:t>
            </a:r>
          </a:p>
        </p:txBody>
      </p:sp>
      <p:grpSp>
        <p:nvGrpSpPr>
          <p:cNvPr id="2" name="Group 4"/>
          <p:cNvGrpSpPr>
            <a:grpSpLocks/>
          </p:cNvGrpSpPr>
          <p:nvPr/>
        </p:nvGrpSpPr>
        <p:grpSpPr bwMode="auto">
          <a:xfrm>
            <a:off x="3241651" y="1597819"/>
            <a:ext cx="6689725" cy="519112"/>
            <a:chOff x="970" y="1363"/>
            <a:chExt cx="4214" cy="327"/>
          </a:xfrm>
        </p:grpSpPr>
        <p:sp>
          <p:nvSpPr>
            <p:cNvPr id="19468" name="Text Box 5"/>
            <p:cNvSpPr txBox="1">
              <a:spLocks noChangeArrowheads="1"/>
            </p:cNvSpPr>
            <p:nvPr/>
          </p:nvSpPr>
          <p:spPr bwMode="auto">
            <a:xfrm>
              <a:off x="1181" y="1363"/>
              <a:ext cx="4003" cy="327"/>
            </a:xfrm>
            <a:prstGeom prst="rect">
              <a:avLst/>
            </a:prstGeom>
            <a:noFill/>
            <a:ln w="12700" cap="sq">
              <a:noFill/>
              <a:miter lim="800000"/>
              <a:headEnd type="none" w="sm" len="sm"/>
              <a:tailEnd type="none" w="sm" len="sm"/>
            </a:ln>
          </p:spPr>
          <p:txBody>
            <a:bodyPr>
              <a:spAutoFit/>
            </a:bodyPr>
            <a:lstStyle/>
            <a:p>
              <a:r>
                <a:rPr lang="zh-CN" altLang="en-US" sz="2800" dirty="0">
                  <a:solidFill>
                    <a:srgbClr val="003399"/>
                  </a:solidFill>
                  <a:ea typeface="幼圆" pitchFamily="49" charset="-122"/>
                </a:rPr>
                <a:t>对于被查找对象的排列次序没有限制。</a:t>
              </a:r>
            </a:p>
          </p:txBody>
        </p:sp>
        <p:sp>
          <p:nvSpPr>
            <p:cNvPr id="19469" name="Oval 6"/>
            <p:cNvSpPr>
              <a:spLocks noChangeArrowheads="1"/>
            </p:cNvSpPr>
            <p:nvPr/>
          </p:nvSpPr>
          <p:spPr bwMode="auto">
            <a:xfrm>
              <a:off x="970" y="1487"/>
              <a:ext cx="144" cy="144"/>
            </a:xfrm>
            <a:prstGeom prst="ellipse">
              <a:avLst/>
            </a:prstGeom>
            <a:gradFill rotWithShape="0">
              <a:gsLst>
                <a:gs pos="0">
                  <a:srgbClr val="FF0000"/>
                </a:gs>
                <a:gs pos="100000">
                  <a:srgbClr val="760000"/>
                </a:gs>
              </a:gsLst>
              <a:lin ang="2700000" scaled="1"/>
            </a:gradFill>
            <a:ln w="25400" cap="sq">
              <a:solidFill>
                <a:schemeClr val="accent1"/>
              </a:solidFill>
              <a:round/>
              <a:headEnd type="none" w="sm" len="sm"/>
              <a:tailEnd type="none" w="sm" len="sm"/>
            </a:ln>
          </p:spPr>
          <p:txBody>
            <a:bodyPr wrap="none" anchor="ctr"/>
            <a:lstStyle/>
            <a:p>
              <a:endParaRPr lang="zh-CN" altLang="en-US"/>
            </a:p>
          </p:txBody>
        </p:sp>
      </p:grpSp>
      <p:grpSp>
        <p:nvGrpSpPr>
          <p:cNvPr id="3" name="Group 7"/>
          <p:cNvGrpSpPr>
            <a:grpSpLocks/>
          </p:cNvGrpSpPr>
          <p:nvPr/>
        </p:nvGrpSpPr>
        <p:grpSpPr bwMode="auto">
          <a:xfrm>
            <a:off x="3235325" y="3135313"/>
            <a:ext cx="3868738" cy="519112"/>
            <a:chOff x="971" y="2117"/>
            <a:chExt cx="2437" cy="327"/>
          </a:xfrm>
        </p:grpSpPr>
        <p:sp>
          <p:nvSpPr>
            <p:cNvPr id="19466" name="Rectangle 8"/>
            <p:cNvSpPr>
              <a:spLocks noChangeArrowheads="1"/>
            </p:cNvSpPr>
            <p:nvPr/>
          </p:nvSpPr>
          <p:spPr bwMode="auto">
            <a:xfrm>
              <a:off x="1174" y="2117"/>
              <a:ext cx="2234" cy="327"/>
            </a:xfrm>
            <a:prstGeom prst="rect">
              <a:avLst/>
            </a:prstGeom>
            <a:noFill/>
            <a:ln w="12700" cap="sq">
              <a:noFill/>
              <a:miter lim="800000"/>
              <a:headEnd type="none" w="sm" len="sm"/>
              <a:tailEnd type="none" w="sm" len="sm"/>
            </a:ln>
          </p:spPr>
          <p:txBody>
            <a:bodyPr>
              <a:spAutoFit/>
            </a:bodyPr>
            <a:lstStyle/>
            <a:p>
              <a:r>
                <a:rPr lang="zh-CN" altLang="en-US" sz="2800">
                  <a:solidFill>
                    <a:srgbClr val="003399"/>
                  </a:solidFill>
                  <a:ea typeface="幼圆" pitchFamily="49" charset="-122"/>
                </a:rPr>
                <a:t>查找的时间效率低。</a:t>
              </a:r>
              <a:endParaRPr lang="en-US" altLang="zh-CN" sz="2800">
                <a:solidFill>
                  <a:srgbClr val="003399"/>
                </a:solidFill>
                <a:ea typeface="幼圆" pitchFamily="49" charset="-122"/>
              </a:endParaRPr>
            </a:p>
          </p:txBody>
        </p:sp>
        <p:sp>
          <p:nvSpPr>
            <p:cNvPr id="19467" name="Oval 9"/>
            <p:cNvSpPr>
              <a:spLocks noChangeArrowheads="1"/>
            </p:cNvSpPr>
            <p:nvPr/>
          </p:nvSpPr>
          <p:spPr bwMode="auto">
            <a:xfrm>
              <a:off x="971" y="2221"/>
              <a:ext cx="144" cy="144"/>
            </a:xfrm>
            <a:prstGeom prst="ellipse">
              <a:avLst/>
            </a:prstGeom>
            <a:gradFill rotWithShape="0">
              <a:gsLst>
                <a:gs pos="0">
                  <a:srgbClr val="66FF33"/>
                </a:gs>
                <a:gs pos="100000">
                  <a:srgbClr val="2F7618"/>
                </a:gs>
              </a:gsLst>
              <a:lin ang="2700000" scaled="1"/>
            </a:gradFill>
            <a:ln w="25400" cap="sq">
              <a:solidFill>
                <a:srgbClr val="33CCCC"/>
              </a:solidFill>
              <a:round/>
              <a:headEnd type="none" w="sm" len="sm"/>
              <a:tailEnd type="none" w="sm" len="sm"/>
            </a:ln>
          </p:spPr>
          <p:txBody>
            <a:bodyPr wrap="none" anchor="ctr"/>
            <a:lstStyle/>
            <a:p>
              <a:endParaRPr lang="zh-CN" altLang="en-US"/>
            </a:p>
          </p:txBody>
        </p:sp>
      </p:grpSp>
      <p:grpSp>
        <p:nvGrpSpPr>
          <p:cNvPr id="4" name="Group 10"/>
          <p:cNvGrpSpPr>
            <a:grpSpLocks/>
          </p:cNvGrpSpPr>
          <p:nvPr/>
        </p:nvGrpSpPr>
        <p:grpSpPr bwMode="auto">
          <a:xfrm>
            <a:off x="3287689" y="1124744"/>
            <a:ext cx="6359525" cy="519112"/>
            <a:chOff x="986" y="942"/>
            <a:chExt cx="4006" cy="327"/>
          </a:xfrm>
        </p:grpSpPr>
        <p:sp>
          <p:nvSpPr>
            <p:cNvPr id="19464" name="Text Box 11"/>
            <p:cNvSpPr txBox="1">
              <a:spLocks noChangeArrowheads="1"/>
            </p:cNvSpPr>
            <p:nvPr/>
          </p:nvSpPr>
          <p:spPr bwMode="auto">
            <a:xfrm>
              <a:off x="1178" y="942"/>
              <a:ext cx="3814" cy="327"/>
            </a:xfrm>
            <a:prstGeom prst="rect">
              <a:avLst/>
            </a:prstGeom>
            <a:noFill/>
            <a:ln w="12700" cap="sq">
              <a:noFill/>
              <a:miter lim="800000"/>
              <a:headEnd type="none" w="sm" len="sm"/>
              <a:tailEnd type="none" w="sm" len="sm"/>
            </a:ln>
          </p:spPr>
          <p:txBody>
            <a:bodyPr>
              <a:spAutoFit/>
            </a:bodyPr>
            <a:lstStyle/>
            <a:p>
              <a:r>
                <a:rPr lang="zh-CN" altLang="en-US" sz="2800" dirty="0">
                  <a:solidFill>
                    <a:srgbClr val="003399"/>
                  </a:solidFill>
                  <a:ea typeface="幼圆" pitchFamily="49" charset="-122"/>
                </a:rPr>
                <a:t>查找原理和过程简单，易于理解。</a:t>
              </a:r>
            </a:p>
          </p:txBody>
        </p:sp>
        <p:sp>
          <p:nvSpPr>
            <p:cNvPr id="19465" name="Oval 12"/>
            <p:cNvSpPr>
              <a:spLocks noChangeArrowheads="1"/>
            </p:cNvSpPr>
            <p:nvPr/>
          </p:nvSpPr>
          <p:spPr bwMode="auto">
            <a:xfrm>
              <a:off x="986" y="1071"/>
              <a:ext cx="144" cy="144"/>
            </a:xfrm>
            <a:prstGeom prst="ellipse">
              <a:avLst/>
            </a:prstGeom>
            <a:gradFill rotWithShape="0">
              <a:gsLst>
                <a:gs pos="0">
                  <a:srgbClr val="FF0000"/>
                </a:gs>
                <a:gs pos="100000">
                  <a:srgbClr val="760000"/>
                </a:gs>
              </a:gsLst>
              <a:lin ang="2700000" scaled="1"/>
            </a:gradFill>
            <a:ln w="25400" cap="sq">
              <a:solidFill>
                <a:schemeClr val="accent1"/>
              </a:solidFill>
              <a:round/>
              <a:headEnd type="none" w="sm" len="sm"/>
              <a:tailEnd type="none" w="sm" len="sm"/>
            </a:ln>
          </p:spPr>
          <p:txBody>
            <a:bodyPr wrap="none" anchor="ctr"/>
            <a:lstStyle/>
            <a:p>
              <a:endParaRPr lang="zh-CN" altLang="en-US"/>
            </a:p>
          </p:txBody>
        </p:sp>
      </p:grpSp>
      <p:sp>
        <p:nvSpPr>
          <p:cNvPr id="19463" name="Text Box 5"/>
          <p:cNvSpPr txBox="1">
            <a:spLocks noChangeArrowheads="1"/>
          </p:cNvSpPr>
          <p:nvPr/>
        </p:nvSpPr>
        <p:spPr bwMode="auto">
          <a:xfrm>
            <a:off x="2495551" y="4351338"/>
            <a:ext cx="7561263" cy="2246312"/>
          </a:xfrm>
          <a:prstGeom prst="rect">
            <a:avLst/>
          </a:prstGeom>
          <a:noFill/>
          <a:ln w="12700" cap="sq">
            <a:noFill/>
            <a:miter lim="800000"/>
            <a:headEnd type="none" w="sm" len="sm"/>
            <a:tailEnd type="none" w="sm" len="sm"/>
          </a:ln>
        </p:spPr>
        <p:txBody>
          <a:bodyPr>
            <a:spAutoFit/>
          </a:bodyPr>
          <a:lstStyle/>
          <a:p>
            <a:r>
              <a:rPr lang="zh-CN" altLang="en-US" sz="2800">
                <a:solidFill>
                  <a:srgbClr val="FF0000"/>
                </a:solidFill>
                <a:ea typeface="幼圆" pitchFamily="49" charset="-122"/>
              </a:rPr>
              <a:t>思考：插入对象的位置对查询效率是否有影响？</a:t>
            </a:r>
            <a:endParaRPr lang="en-US" altLang="zh-CN" sz="2800">
              <a:solidFill>
                <a:srgbClr val="FF0000"/>
              </a:solidFill>
              <a:ea typeface="幼圆" pitchFamily="49" charset="-122"/>
            </a:endParaRPr>
          </a:p>
          <a:p>
            <a:r>
              <a:rPr lang="zh-CN" altLang="en-US" sz="2800">
                <a:solidFill>
                  <a:srgbClr val="FF0000"/>
                </a:solidFill>
                <a:ea typeface="幼圆" pitchFamily="49" charset="-122"/>
              </a:rPr>
              <a:t> </a:t>
            </a:r>
            <a:r>
              <a:rPr lang="en-US" altLang="zh-CN" sz="2800">
                <a:solidFill>
                  <a:srgbClr val="FF0000"/>
                </a:solidFill>
                <a:ea typeface="幼圆" pitchFamily="49" charset="-122"/>
              </a:rPr>
              <a:t>- </a:t>
            </a:r>
            <a:r>
              <a:rPr lang="zh-CN" altLang="en-US" sz="2800">
                <a:solidFill>
                  <a:srgbClr val="FF0000"/>
                </a:solidFill>
                <a:ea typeface="幼圆" pitchFamily="49" charset="-122"/>
              </a:rPr>
              <a:t>随机插入</a:t>
            </a:r>
            <a:endParaRPr lang="en-US" altLang="zh-CN" sz="2800">
              <a:solidFill>
                <a:srgbClr val="FF0000"/>
              </a:solidFill>
              <a:ea typeface="幼圆" pitchFamily="49" charset="-122"/>
            </a:endParaRPr>
          </a:p>
          <a:p>
            <a:r>
              <a:rPr lang="zh-CN" altLang="en-US" sz="2800">
                <a:solidFill>
                  <a:srgbClr val="FF0000"/>
                </a:solidFill>
                <a:ea typeface="幼圆" pitchFamily="49" charset="-122"/>
              </a:rPr>
              <a:t> </a:t>
            </a:r>
            <a:r>
              <a:rPr lang="en-US" altLang="zh-CN" sz="2800">
                <a:solidFill>
                  <a:srgbClr val="FF0000"/>
                </a:solidFill>
                <a:ea typeface="幼圆" pitchFamily="49" charset="-122"/>
              </a:rPr>
              <a:t>- </a:t>
            </a:r>
            <a:r>
              <a:rPr lang="zh-CN" altLang="en-US" sz="2800">
                <a:solidFill>
                  <a:srgbClr val="FF0000"/>
                </a:solidFill>
                <a:ea typeface="幼圆" pitchFamily="49" charset="-122"/>
              </a:rPr>
              <a:t>在头部插入</a:t>
            </a:r>
            <a:endParaRPr lang="en-US" altLang="zh-CN" sz="2800">
              <a:solidFill>
                <a:srgbClr val="FF0000"/>
              </a:solidFill>
              <a:ea typeface="幼圆" pitchFamily="49" charset="-122"/>
            </a:endParaRPr>
          </a:p>
          <a:p>
            <a:r>
              <a:rPr lang="en-US" altLang="zh-CN" sz="2800">
                <a:solidFill>
                  <a:srgbClr val="FF0000"/>
                </a:solidFill>
                <a:ea typeface="幼圆" pitchFamily="49" charset="-122"/>
              </a:rPr>
              <a:t> - </a:t>
            </a:r>
            <a:r>
              <a:rPr lang="zh-CN" altLang="en-US" sz="2800">
                <a:solidFill>
                  <a:srgbClr val="FF0000"/>
                </a:solidFill>
                <a:ea typeface="幼圆" pitchFamily="49" charset="-122"/>
              </a:rPr>
              <a:t>在尾部插入</a:t>
            </a:r>
            <a:endParaRPr lang="en-US" altLang="zh-CN" sz="2800">
              <a:solidFill>
                <a:srgbClr val="FF0000"/>
              </a:solidFill>
              <a:ea typeface="幼圆" pitchFamily="49" charset="-122"/>
            </a:endParaRPr>
          </a:p>
          <a:p>
            <a:r>
              <a:rPr lang="zh-CN" altLang="en-US" sz="2800">
                <a:solidFill>
                  <a:srgbClr val="FF0000"/>
                </a:solidFill>
                <a:ea typeface="幼圆" pitchFamily="49" charset="-122"/>
              </a:rPr>
              <a:t> </a:t>
            </a:r>
            <a:r>
              <a:rPr lang="en-US" altLang="zh-CN" sz="2800">
                <a:solidFill>
                  <a:srgbClr val="FF0000"/>
                </a:solidFill>
                <a:ea typeface="幼圆" pitchFamily="49" charset="-122"/>
              </a:rPr>
              <a:t>- </a:t>
            </a:r>
            <a:r>
              <a:rPr lang="zh-CN" altLang="en-US" sz="2800">
                <a:solidFill>
                  <a:srgbClr val="FF0000"/>
                </a:solidFill>
                <a:ea typeface="幼圆" pitchFamily="49" charset="-122"/>
              </a:rPr>
              <a:t>按顺序插入</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righ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91843"/>
                                        </p:tgtEl>
                                        <p:attrNameLst>
                                          <p:attrName>style.visibility</p:attrName>
                                        </p:attrNameLst>
                                      </p:cBhvr>
                                      <p:to>
                                        <p:strVal val="visible"/>
                                      </p:to>
                                    </p:set>
                                    <p:anim calcmode="lin" valueType="num">
                                      <p:cBhvr additive="base">
                                        <p:cTn id="17" dur="500" fill="hold"/>
                                        <p:tgtEl>
                                          <p:spTgt spid="291843"/>
                                        </p:tgtEl>
                                        <p:attrNameLst>
                                          <p:attrName>ppt_x</p:attrName>
                                        </p:attrNameLst>
                                      </p:cBhvr>
                                      <p:tavLst>
                                        <p:tav tm="0">
                                          <p:val>
                                            <p:strVal val="0-#ppt_w/2"/>
                                          </p:val>
                                        </p:tav>
                                        <p:tav tm="100000">
                                          <p:val>
                                            <p:strVal val="#ppt_x"/>
                                          </p:val>
                                        </p:tav>
                                      </p:tavLst>
                                    </p:anim>
                                    <p:anim calcmode="lin" valueType="num">
                                      <p:cBhvr additive="base">
                                        <p:cTn id="18" dur="500" fill="hold"/>
                                        <p:tgtEl>
                                          <p:spTgt spid="291843"/>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9463"/>
                                        </p:tgtEl>
                                        <p:attrNameLst>
                                          <p:attrName>style.visibility</p:attrName>
                                        </p:attrNameLst>
                                      </p:cBhvr>
                                      <p:to>
                                        <p:strVal val="visible"/>
                                      </p:to>
                                    </p:set>
                                    <p:animEffect transition="in" filter="blinds(horizontal)">
                                      <p:cBhvr>
                                        <p:cTn id="28" dur="500"/>
                                        <p:tgtEl>
                                          <p:spTgt spid="19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autoUpdateAnimBg="0"/>
      <p:bldP spid="1946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3" name="Text Box 3"/>
          <p:cNvSpPr txBox="1">
            <a:spLocks noChangeArrowheads="1"/>
          </p:cNvSpPr>
          <p:nvPr/>
        </p:nvSpPr>
        <p:spPr bwMode="auto">
          <a:xfrm>
            <a:off x="1816451" y="1196752"/>
            <a:ext cx="4724400" cy="473075"/>
          </a:xfrm>
          <a:prstGeom prst="rect">
            <a:avLst/>
          </a:prstGeom>
          <a:noFill/>
          <a:ln w="12700" cap="sq">
            <a:noFill/>
            <a:miter lim="800000"/>
            <a:headEnd type="none" w="sm" len="sm"/>
            <a:tailEnd type="none" w="sm" len="sm"/>
          </a:ln>
        </p:spPr>
        <p:txBody>
          <a:bodyPr>
            <a:spAutoFit/>
          </a:bodyPr>
          <a:lstStyle/>
          <a:p>
            <a:r>
              <a:rPr lang="en-US" altLang="zh-CN" sz="2500" dirty="0">
                <a:solidFill>
                  <a:schemeClr val="accent2"/>
                </a:solidFill>
                <a:latin typeface="幼圆" pitchFamily="49" charset="-122"/>
                <a:ea typeface="幼圆" pitchFamily="49" charset="-122"/>
              </a:rPr>
              <a:t>(</a:t>
            </a:r>
            <a:r>
              <a:rPr lang="zh-CN" altLang="en-US" sz="2500" dirty="0">
                <a:solidFill>
                  <a:schemeClr val="accent2"/>
                </a:solidFill>
                <a:latin typeface="幼圆" pitchFamily="49" charset="-122"/>
                <a:ea typeface="幼圆" pitchFamily="49" charset="-122"/>
              </a:rPr>
              <a:t>二分查找法、 对半查找法</a:t>
            </a:r>
            <a:r>
              <a:rPr lang="en-US" altLang="zh-CN" sz="2500" dirty="0">
                <a:solidFill>
                  <a:schemeClr val="accent2"/>
                </a:solidFill>
                <a:latin typeface="幼圆" pitchFamily="49" charset="-122"/>
                <a:ea typeface="幼圆" pitchFamily="49" charset="-122"/>
              </a:rPr>
              <a:t>)</a:t>
            </a:r>
          </a:p>
        </p:txBody>
      </p:sp>
      <p:grpSp>
        <p:nvGrpSpPr>
          <p:cNvPr id="2" name="Group 5"/>
          <p:cNvGrpSpPr>
            <a:grpSpLocks/>
          </p:cNvGrpSpPr>
          <p:nvPr/>
        </p:nvGrpSpPr>
        <p:grpSpPr bwMode="auto">
          <a:xfrm>
            <a:off x="1114288" y="220998"/>
            <a:ext cx="8287024" cy="600075"/>
            <a:chOff x="336" y="314"/>
            <a:chExt cx="4261" cy="378"/>
          </a:xfrm>
        </p:grpSpPr>
        <p:sp>
          <p:nvSpPr>
            <p:cNvPr id="20490" name="Text Box 2"/>
            <p:cNvSpPr txBox="1">
              <a:spLocks noChangeArrowheads="1"/>
            </p:cNvSpPr>
            <p:nvPr/>
          </p:nvSpPr>
          <p:spPr bwMode="auto">
            <a:xfrm>
              <a:off x="336" y="336"/>
              <a:ext cx="4224" cy="356"/>
            </a:xfrm>
            <a:prstGeom prst="rect">
              <a:avLst/>
            </a:prstGeom>
            <a:noFill/>
            <a:ln w="12700" cap="sq">
              <a:noFill/>
              <a:miter lim="800000"/>
              <a:headEnd type="none" w="sm" len="sm"/>
              <a:tailEnd type="none" w="sm" len="sm"/>
            </a:ln>
          </p:spPr>
          <p:txBody>
            <a:bodyPr>
              <a:spAutoFit/>
            </a:bodyPr>
            <a:lstStyle/>
            <a:p>
              <a:r>
                <a:rPr lang="en-US" altLang="zh-CN" sz="3100" i="1" dirty="0">
                  <a:solidFill>
                    <a:srgbClr val="002C84"/>
                  </a:solidFill>
                  <a:latin typeface="黑体" pitchFamily="49" charset="-122"/>
                  <a:ea typeface="黑体" pitchFamily="49" charset="-122"/>
                </a:rPr>
                <a:t>2.</a:t>
              </a:r>
              <a:r>
                <a:rPr lang="zh-CN" altLang="en-US" sz="3100" i="1" dirty="0">
                  <a:solidFill>
                    <a:srgbClr val="002C84"/>
                  </a:solidFill>
                  <a:latin typeface="黑体" pitchFamily="49" charset="-122"/>
                  <a:ea typeface="黑体" pitchFamily="49" charset="-122"/>
                </a:rPr>
                <a:t>有序连续顺序表的</a:t>
              </a:r>
              <a:endParaRPr lang="zh-CN" altLang="en-US" sz="3100" i="1" dirty="0">
                <a:solidFill>
                  <a:srgbClr val="FFFF00"/>
                </a:solidFill>
                <a:latin typeface="黑体" pitchFamily="49" charset="-122"/>
                <a:ea typeface="黑体" pitchFamily="49" charset="-122"/>
              </a:endParaRPr>
            </a:p>
          </p:txBody>
        </p:sp>
        <p:sp>
          <p:nvSpPr>
            <p:cNvPr id="20491" name="Rectangle 4"/>
            <p:cNvSpPr>
              <a:spLocks noChangeArrowheads="1"/>
            </p:cNvSpPr>
            <p:nvPr/>
          </p:nvSpPr>
          <p:spPr bwMode="auto">
            <a:xfrm>
              <a:off x="2413" y="314"/>
              <a:ext cx="2184" cy="359"/>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square">
              <a:spAutoFit/>
            </a:bodyPr>
            <a:lstStyle/>
            <a:p>
              <a:r>
                <a:rPr lang="zh-CN" altLang="en-US" sz="3100" i="1" dirty="0">
                  <a:solidFill>
                    <a:srgbClr val="FF3300"/>
                  </a:solidFill>
                  <a:latin typeface="黑体" pitchFamily="49" charset="-122"/>
                  <a:ea typeface="黑体" pitchFamily="49" charset="-122"/>
                </a:rPr>
                <a:t>折半查找法</a:t>
              </a:r>
              <a:r>
                <a:rPr lang="en-US" altLang="zh-CN" sz="2000" i="1" dirty="0">
                  <a:solidFill>
                    <a:srgbClr val="FF3300"/>
                  </a:solidFill>
                  <a:latin typeface="黑体" pitchFamily="49" charset="-122"/>
                  <a:ea typeface="黑体" pitchFamily="49" charset="-122"/>
                </a:rPr>
                <a:t>(Binary Search)</a:t>
              </a:r>
              <a:endParaRPr lang="zh-CN" altLang="en-US" sz="3100" i="1" dirty="0">
                <a:solidFill>
                  <a:srgbClr val="FF3300"/>
                </a:solidFill>
                <a:latin typeface="黑体" pitchFamily="49" charset="-122"/>
                <a:ea typeface="黑体" pitchFamily="49" charset="-122"/>
              </a:endParaRPr>
            </a:p>
          </p:txBody>
        </p:sp>
      </p:grpSp>
      <p:grpSp>
        <p:nvGrpSpPr>
          <p:cNvPr id="3" name="Group 18"/>
          <p:cNvGrpSpPr>
            <a:grpSpLocks/>
          </p:cNvGrpSpPr>
          <p:nvPr/>
        </p:nvGrpSpPr>
        <p:grpSpPr bwMode="auto">
          <a:xfrm>
            <a:off x="1606851" y="1988690"/>
            <a:ext cx="7696200" cy="4114800"/>
            <a:chOff x="480" y="1296"/>
            <a:chExt cx="4848" cy="2592"/>
          </a:xfrm>
        </p:grpSpPr>
        <p:sp>
          <p:nvSpPr>
            <p:cNvPr id="20488" name="Rectangle 13"/>
            <p:cNvSpPr>
              <a:spLocks noChangeArrowheads="1"/>
            </p:cNvSpPr>
            <p:nvPr/>
          </p:nvSpPr>
          <p:spPr bwMode="auto">
            <a:xfrm>
              <a:off x="480" y="1296"/>
              <a:ext cx="4848" cy="2592"/>
            </a:xfrm>
            <a:prstGeom prst="rect">
              <a:avLst/>
            </a:prstGeom>
            <a:solidFill>
              <a:srgbClr val="CCFFFF"/>
            </a:solidFill>
            <a:ln w="12700" cap="sq">
              <a:noFill/>
              <a:miter lim="800000"/>
              <a:headEnd type="none" w="sm" len="sm"/>
              <a:tailEnd type="none" w="sm" len="sm"/>
            </a:ln>
            <a:effectLst>
              <a:outerShdw dist="224686" dir="2562563" algn="ctr" rotWithShape="0">
                <a:srgbClr val="B2B2B2"/>
              </a:outerShdw>
            </a:effectLst>
          </p:spPr>
          <p:txBody>
            <a:bodyPr wrap="none" anchor="ctr"/>
            <a:lstStyle/>
            <a:p>
              <a:endParaRPr lang="zh-CN" altLang="en-US"/>
            </a:p>
          </p:txBody>
        </p:sp>
        <p:sp>
          <p:nvSpPr>
            <p:cNvPr id="20489" name="Text Box 14"/>
            <p:cNvSpPr txBox="1">
              <a:spLocks noChangeArrowheads="1"/>
            </p:cNvSpPr>
            <p:nvPr/>
          </p:nvSpPr>
          <p:spPr bwMode="auto">
            <a:xfrm flipH="1">
              <a:off x="756" y="1521"/>
              <a:ext cx="4188" cy="2152"/>
            </a:xfrm>
            <a:prstGeom prst="rect">
              <a:avLst/>
            </a:prstGeom>
            <a:noFill/>
            <a:ln w="12700" cap="sq">
              <a:noFill/>
              <a:miter lim="800000"/>
              <a:headEnd type="none" w="sm" len="sm"/>
              <a:tailEnd type="none" w="sm" len="sm"/>
            </a:ln>
          </p:spPr>
          <p:txBody>
            <a:bodyPr>
              <a:spAutoFit/>
            </a:bodyPr>
            <a:lstStyle/>
            <a:p>
              <a:r>
                <a:rPr lang="en-US" altLang="zh-CN" dirty="0">
                  <a:solidFill>
                    <a:srgbClr val="002C84"/>
                  </a:solidFill>
                  <a:latin typeface="幼圆" pitchFamily="49" charset="-122"/>
                  <a:ea typeface="幼圆" pitchFamily="49" charset="-122"/>
                </a:rPr>
                <a:t>    </a:t>
              </a:r>
              <a:r>
                <a:rPr lang="zh-CN" altLang="en-US" sz="2400" dirty="0">
                  <a:solidFill>
                    <a:srgbClr val="002C84"/>
                  </a:solidFill>
                  <a:latin typeface="幼圆" pitchFamily="49" charset="-122"/>
                  <a:ea typeface="幼圆" pitchFamily="49" charset="-122"/>
                </a:rPr>
                <a:t>将要查找的关键字值与当前查找范围内位置居中的记录的关键字的值进行比较。</a:t>
              </a:r>
            </a:p>
            <a:p>
              <a:r>
                <a:rPr lang="zh-CN" altLang="en-US" sz="2400" dirty="0">
                  <a:solidFill>
                    <a:srgbClr val="002C84"/>
                  </a:solidFill>
                  <a:latin typeface="幼圆" pitchFamily="49" charset="-122"/>
                  <a:ea typeface="幼圆" pitchFamily="49" charset="-122"/>
                </a:rPr>
                <a:t>    若匹配，则查找成功，给出被查到记录在文件中的位置，查找结束。</a:t>
              </a:r>
            </a:p>
            <a:p>
              <a:r>
                <a:rPr lang="zh-CN" altLang="en-US" sz="2400" dirty="0">
                  <a:solidFill>
                    <a:srgbClr val="002C84"/>
                  </a:solidFill>
                  <a:latin typeface="幼圆" pitchFamily="49" charset="-122"/>
                  <a:ea typeface="幼圆" pitchFamily="49" charset="-122"/>
                </a:rPr>
                <a:t>    若要查找的关键字值小于位置居中的记录的关键字值，则到当前查找范围的</a:t>
              </a:r>
              <a:r>
                <a:rPr lang="zh-CN" altLang="en-US" sz="2400" dirty="0">
                  <a:solidFill>
                    <a:srgbClr val="FF3300"/>
                  </a:solidFill>
                  <a:latin typeface="黑体" pitchFamily="49" charset="-122"/>
                  <a:ea typeface="黑体" pitchFamily="49" charset="-122"/>
                </a:rPr>
                <a:t>前半部分</a:t>
              </a:r>
              <a:r>
                <a:rPr lang="zh-CN" altLang="en-US" sz="2400" dirty="0">
                  <a:solidFill>
                    <a:srgbClr val="002C84"/>
                  </a:solidFill>
                  <a:latin typeface="幼圆" pitchFamily="49" charset="-122"/>
                  <a:ea typeface="幼圆" pitchFamily="49" charset="-122"/>
                </a:rPr>
                <a:t>重复上述查找过程，否则，到当前查找范围的</a:t>
              </a:r>
              <a:r>
                <a:rPr lang="zh-CN" altLang="en-US" sz="2400" dirty="0">
                  <a:solidFill>
                    <a:srgbClr val="FF3300"/>
                  </a:solidFill>
                  <a:latin typeface="黑体" pitchFamily="49" charset="-122"/>
                  <a:ea typeface="黑体" pitchFamily="49" charset="-122"/>
                </a:rPr>
                <a:t>后半部分</a:t>
              </a:r>
              <a:r>
                <a:rPr lang="zh-CN" altLang="en-US" sz="2400" dirty="0">
                  <a:solidFill>
                    <a:srgbClr val="002C84"/>
                  </a:solidFill>
                  <a:latin typeface="幼圆" pitchFamily="49" charset="-122"/>
                  <a:ea typeface="幼圆" pitchFamily="49" charset="-122"/>
                </a:rPr>
                <a:t>重复上述查找过程，直到查找成功或者失败。</a:t>
              </a:r>
            </a:p>
            <a:p>
              <a:r>
                <a:rPr lang="zh-CN" altLang="en-US" sz="2400" dirty="0">
                  <a:solidFill>
                    <a:srgbClr val="002C84"/>
                  </a:solidFill>
                  <a:latin typeface="幼圆" pitchFamily="49" charset="-122"/>
                  <a:ea typeface="幼圆" pitchFamily="49" charset="-122"/>
                </a:rPr>
                <a:t>    若查找失败，则给出错误信息（</a:t>
              </a:r>
              <a:r>
                <a:rPr lang="en-US" altLang="zh-CN" sz="2400" dirty="0">
                  <a:solidFill>
                    <a:srgbClr val="002C84"/>
                  </a:solidFill>
                  <a:ea typeface="幼圆" pitchFamily="49" charset="-122"/>
                </a:rPr>
                <a:t>0</a:t>
              </a:r>
              <a:r>
                <a:rPr lang="zh-CN" altLang="en-US" sz="2400" dirty="0">
                  <a:solidFill>
                    <a:srgbClr val="002C84"/>
                  </a:solidFill>
                  <a:ea typeface="幼圆" pitchFamily="49" charset="-122"/>
                </a:rPr>
                <a:t>）</a:t>
              </a:r>
              <a:r>
                <a:rPr lang="zh-CN" altLang="en-US" sz="2400" dirty="0">
                  <a:solidFill>
                    <a:srgbClr val="002C84"/>
                  </a:solidFill>
                  <a:latin typeface="幼圆" pitchFamily="49" charset="-122"/>
                  <a:ea typeface="幼圆" pitchFamily="49" charset="-122"/>
                </a:rPr>
                <a:t>。</a:t>
              </a:r>
            </a:p>
          </p:txBody>
        </p:sp>
      </p:grpSp>
      <p:grpSp>
        <p:nvGrpSpPr>
          <p:cNvPr id="4" name="Group 30"/>
          <p:cNvGrpSpPr>
            <a:grpSpLocks/>
          </p:cNvGrpSpPr>
          <p:nvPr/>
        </p:nvGrpSpPr>
        <p:grpSpPr bwMode="auto">
          <a:xfrm>
            <a:off x="1911651" y="1628329"/>
            <a:ext cx="2667000" cy="549275"/>
            <a:chOff x="672" y="1104"/>
            <a:chExt cx="1680" cy="346"/>
          </a:xfrm>
        </p:grpSpPr>
        <p:sp>
          <p:nvSpPr>
            <p:cNvPr id="20486" name="Oval 16"/>
            <p:cNvSpPr>
              <a:spLocks noChangeArrowheads="1"/>
            </p:cNvSpPr>
            <p:nvPr/>
          </p:nvSpPr>
          <p:spPr bwMode="auto">
            <a:xfrm>
              <a:off x="672" y="1124"/>
              <a:ext cx="1392" cy="325"/>
            </a:xfrm>
            <a:prstGeom prst="ellipse">
              <a:avLst/>
            </a:prstGeom>
            <a:gradFill rotWithShape="0">
              <a:gsLst>
                <a:gs pos="0">
                  <a:srgbClr val="760000"/>
                </a:gs>
                <a:gs pos="50000">
                  <a:srgbClr val="FF0000"/>
                </a:gs>
                <a:gs pos="100000">
                  <a:srgbClr val="760000"/>
                </a:gs>
              </a:gsLst>
              <a:lin ang="18900000" scaled="1"/>
            </a:gradFill>
            <a:ln w="12700" cap="sq">
              <a:noFill/>
              <a:round/>
              <a:headEnd type="none" w="sm" len="sm"/>
              <a:tailEnd type="none" w="sm" len="sm"/>
            </a:ln>
            <a:effectLst>
              <a:outerShdw dist="56796" dir="1593903" algn="ctr" rotWithShape="0">
                <a:srgbClr val="B2B2B2"/>
              </a:outerShdw>
            </a:effectLst>
          </p:spPr>
          <p:txBody>
            <a:bodyPr wrap="none" anchor="ctr"/>
            <a:lstStyle/>
            <a:p>
              <a:endParaRPr lang="zh-CN" altLang="en-US"/>
            </a:p>
          </p:txBody>
        </p:sp>
        <p:sp>
          <p:nvSpPr>
            <p:cNvPr id="20487" name="Text Box 17"/>
            <p:cNvSpPr txBox="1">
              <a:spLocks noChangeArrowheads="1"/>
            </p:cNvSpPr>
            <p:nvPr/>
          </p:nvSpPr>
          <p:spPr bwMode="auto">
            <a:xfrm>
              <a:off x="720" y="1104"/>
              <a:ext cx="1632" cy="346"/>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en-US" altLang="zh-CN" sz="3000" dirty="0"/>
                <a:t> </a:t>
              </a:r>
              <a:r>
                <a:rPr lang="zh-CN" altLang="en-US" sz="3000" i="1" dirty="0">
                  <a:solidFill>
                    <a:srgbClr val="FFFF00"/>
                  </a:solidFill>
                  <a:latin typeface="黑体" pitchFamily="49" charset="-122"/>
                  <a:ea typeface="黑体" pitchFamily="49" charset="-122"/>
                </a:rPr>
                <a:t>查找思想</a:t>
              </a:r>
              <a:endParaRPr lang="zh-CN" altLang="en-US" sz="3000" i="1" dirty="0">
                <a:solidFill>
                  <a:srgbClr val="FFFF00"/>
                </a:solidFill>
                <a:latin typeface="楷体_GB2312" pitchFamily="49" charset="-122"/>
                <a:ea typeface="楷体_GB2312" pitchFamily="49" charset="-122"/>
              </a:endParaRPr>
            </a:p>
          </p:txBody>
        </p:sp>
      </p:gr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5"/>
          <p:cNvGrpSpPr>
            <a:grpSpLocks/>
          </p:cNvGrpSpPr>
          <p:nvPr/>
        </p:nvGrpSpPr>
        <p:grpSpPr bwMode="auto">
          <a:xfrm>
            <a:off x="2286000" y="935038"/>
            <a:ext cx="7620000" cy="4703762"/>
            <a:chOff x="480" y="589"/>
            <a:chExt cx="4800" cy="2963"/>
          </a:xfrm>
        </p:grpSpPr>
        <p:sp>
          <p:nvSpPr>
            <p:cNvPr id="21520" name="Freeform 66"/>
            <p:cNvSpPr>
              <a:spLocks/>
            </p:cNvSpPr>
            <p:nvPr/>
          </p:nvSpPr>
          <p:spPr bwMode="auto">
            <a:xfrm>
              <a:off x="480" y="589"/>
              <a:ext cx="4800" cy="2963"/>
            </a:xfrm>
            <a:custGeom>
              <a:avLst/>
              <a:gdLst>
                <a:gd name="T0" fmla="*/ 177 w 4557"/>
                <a:gd name="T1" fmla="*/ 195 h 2738"/>
                <a:gd name="T2" fmla="*/ 145 w 4557"/>
                <a:gd name="T3" fmla="*/ 217 h 2738"/>
                <a:gd name="T4" fmla="*/ 80 w 4557"/>
                <a:gd name="T5" fmla="*/ 304 h 2738"/>
                <a:gd name="T6" fmla="*/ 47 w 4557"/>
                <a:gd name="T7" fmla="*/ 619 h 2738"/>
                <a:gd name="T8" fmla="*/ 3 w 4557"/>
                <a:gd name="T9" fmla="*/ 869 h 2738"/>
                <a:gd name="T10" fmla="*/ 14 w 4557"/>
                <a:gd name="T11" fmla="*/ 1684 h 2738"/>
                <a:gd name="T12" fmla="*/ 25 w 4557"/>
                <a:gd name="T13" fmla="*/ 1978 h 2738"/>
                <a:gd name="T14" fmla="*/ 69 w 4557"/>
                <a:gd name="T15" fmla="*/ 2141 h 2738"/>
                <a:gd name="T16" fmla="*/ 123 w 4557"/>
                <a:gd name="T17" fmla="*/ 2238 h 2738"/>
                <a:gd name="T18" fmla="*/ 3 w 4557"/>
                <a:gd name="T19" fmla="*/ 2586 h 2738"/>
                <a:gd name="T20" fmla="*/ 351 w 4557"/>
                <a:gd name="T21" fmla="*/ 2619 h 2738"/>
                <a:gd name="T22" fmla="*/ 503 w 4557"/>
                <a:gd name="T23" fmla="*/ 2608 h 2738"/>
                <a:gd name="T24" fmla="*/ 1145 w 4557"/>
                <a:gd name="T25" fmla="*/ 2597 h 2738"/>
                <a:gd name="T26" fmla="*/ 1308 w 4557"/>
                <a:gd name="T27" fmla="*/ 2575 h 2738"/>
                <a:gd name="T28" fmla="*/ 1318 w 4557"/>
                <a:gd name="T29" fmla="*/ 2630 h 2738"/>
                <a:gd name="T30" fmla="*/ 1308 w 4557"/>
                <a:gd name="T31" fmla="*/ 2673 h 2738"/>
                <a:gd name="T32" fmla="*/ 1405 w 4557"/>
                <a:gd name="T33" fmla="*/ 2673 h 2738"/>
                <a:gd name="T34" fmla="*/ 1536 w 4557"/>
                <a:gd name="T35" fmla="*/ 2651 h 2738"/>
                <a:gd name="T36" fmla="*/ 2318 w 4557"/>
                <a:gd name="T37" fmla="*/ 2630 h 2738"/>
                <a:gd name="T38" fmla="*/ 2362 w 4557"/>
                <a:gd name="T39" fmla="*/ 2608 h 2738"/>
                <a:gd name="T40" fmla="*/ 2373 w 4557"/>
                <a:gd name="T41" fmla="*/ 2575 h 2738"/>
                <a:gd name="T42" fmla="*/ 2438 w 4557"/>
                <a:gd name="T43" fmla="*/ 2510 h 2738"/>
                <a:gd name="T44" fmla="*/ 2655 w 4557"/>
                <a:gd name="T45" fmla="*/ 2521 h 2738"/>
                <a:gd name="T46" fmla="*/ 3601 w 4557"/>
                <a:gd name="T47" fmla="*/ 2543 h 2738"/>
                <a:gd name="T48" fmla="*/ 4557 w 4557"/>
                <a:gd name="T49" fmla="*/ 2575 h 2738"/>
                <a:gd name="T50" fmla="*/ 4514 w 4557"/>
                <a:gd name="T51" fmla="*/ 1369 h 2738"/>
                <a:gd name="T52" fmla="*/ 4503 w 4557"/>
                <a:gd name="T53" fmla="*/ 1402 h 2738"/>
                <a:gd name="T54" fmla="*/ 4481 w 4557"/>
                <a:gd name="T55" fmla="*/ 1000 h 2738"/>
                <a:gd name="T56" fmla="*/ 4470 w 4557"/>
                <a:gd name="T57" fmla="*/ 608 h 2738"/>
                <a:gd name="T58" fmla="*/ 4427 w 4557"/>
                <a:gd name="T59" fmla="*/ 543 h 2738"/>
                <a:gd name="T60" fmla="*/ 4383 w 4557"/>
                <a:gd name="T61" fmla="*/ 413 h 2738"/>
                <a:gd name="T62" fmla="*/ 4394 w 4557"/>
                <a:gd name="T63" fmla="*/ 108 h 2738"/>
                <a:gd name="T64" fmla="*/ 4416 w 4557"/>
                <a:gd name="T65" fmla="*/ 11 h 2738"/>
                <a:gd name="T66" fmla="*/ 4275 w 4557"/>
                <a:gd name="T67" fmla="*/ 76 h 2738"/>
                <a:gd name="T68" fmla="*/ 3731 w 4557"/>
                <a:gd name="T69" fmla="*/ 152 h 2738"/>
                <a:gd name="T70" fmla="*/ 2297 w 4557"/>
                <a:gd name="T71" fmla="*/ 293 h 2738"/>
                <a:gd name="T72" fmla="*/ 2275 w 4557"/>
                <a:gd name="T73" fmla="*/ 261 h 2738"/>
                <a:gd name="T74" fmla="*/ 2318 w 4557"/>
                <a:gd name="T75" fmla="*/ 152 h 2738"/>
                <a:gd name="T76" fmla="*/ 906 w 4557"/>
                <a:gd name="T77" fmla="*/ 108 h 2738"/>
                <a:gd name="T78" fmla="*/ 753 w 4557"/>
                <a:gd name="T79" fmla="*/ 76 h 2738"/>
                <a:gd name="T80" fmla="*/ 623 w 4557"/>
                <a:gd name="T81" fmla="*/ 43 h 2738"/>
                <a:gd name="T82" fmla="*/ 536 w 4557"/>
                <a:gd name="T83" fmla="*/ 21 h 2738"/>
                <a:gd name="T84" fmla="*/ 493 w 4557"/>
                <a:gd name="T85" fmla="*/ 11 h 2738"/>
                <a:gd name="T86" fmla="*/ 319 w 4557"/>
                <a:gd name="T87" fmla="*/ 32 h 2738"/>
                <a:gd name="T88" fmla="*/ 253 w 4557"/>
                <a:gd name="T89" fmla="*/ 76 h 2738"/>
                <a:gd name="T90" fmla="*/ 221 w 4557"/>
                <a:gd name="T91" fmla="*/ 97 h 2738"/>
                <a:gd name="T92" fmla="*/ 166 w 4557"/>
                <a:gd name="T93" fmla="*/ 174 h 2738"/>
                <a:gd name="T94" fmla="*/ 90 w 4557"/>
                <a:gd name="T95" fmla="*/ 130 h 2738"/>
                <a:gd name="T96" fmla="*/ 101 w 4557"/>
                <a:gd name="T97" fmla="*/ 282 h 2738"/>
                <a:gd name="T98" fmla="*/ 112 w 4557"/>
                <a:gd name="T99" fmla="*/ 315 h 273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4557" h="2738">
                  <a:moveTo>
                    <a:pt x="177" y="195"/>
                  </a:moveTo>
                  <a:cubicBezTo>
                    <a:pt x="166" y="202"/>
                    <a:pt x="154" y="207"/>
                    <a:pt x="145" y="217"/>
                  </a:cubicBezTo>
                  <a:cubicBezTo>
                    <a:pt x="121" y="244"/>
                    <a:pt x="80" y="304"/>
                    <a:pt x="80" y="304"/>
                  </a:cubicBezTo>
                  <a:cubicBezTo>
                    <a:pt x="49" y="427"/>
                    <a:pt x="63" y="440"/>
                    <a:pt x="47" y="619"/>
                  </a:cubicBezTo>
                  <a:cubicBezTo>
                    <a:pt x="40" y="703"/>
                    <a:pt x="15" y="786"/>
                    <a:pt x="3" y="869"/>
                  </a:cubicBezTo>
                  <a:cubicBezTo>
                    <a:pt x="9" y="1155"/>
                    <a:pt x="27" y="1405"/>
                    <a:pt x="14" y="1684"/>
                  </a:cubicBezTo>
                  <a:cubicBezTo>
                    <a:pt x="18" y="1782"/>
                    <a:pt x="19" y="1880"/>
                    <a:pt x="25" y="1978"/>
                  </a:cubicBezTo>
                  <a:cubicBezTo>
                    <a:pt x="28" y="2022"/>
                    <a:pt x="47" y="2102"/>
                    <a:pt x="69" y="2141"/>
                  </a:cubicBezTo>
                  <a:cubicBezTo>
                    <a:pt x="132" y="2255"/>
                    <a:pt x="98" y="2164"/>
                    <a:pt x="123" y="2238"/>
                  </a:cubicBezTo>
                  <a:cubicBezTo>
                    <a:pt x="114" y="2395"/>
                    <a:pt x="126" y="2490"/>
                    <a:pt x="3" y="2586"/>
                  </a:cubicBezTo>
                  <a:cubicBezTo>
                    <a:pt x="41" y="2738"/>
                    <a:pt x="0" y="2635"/>
                    <a:pt x="351" y="2619"/>
                  </a:cubicBezTo>
                  <a:cubicBezTo>
                    <a:pt x="402" y="2617"/>
                    <a:pt x="452" y="2609"/>
                    <a:pt x="503" y="2608"/>
                  </a:cubicBezTo>
                  <a:cubicBezTo>
                    <a:pt x="717" y="2602"/>
                    <a:pt x="931" y="2601"/>
                    <a:pt x="1145" y="2597"/>
                  </a:cubicBezTo>
                  <a:cubicBezTo>
                    <a:pt x="1182" y="2589"/>
                    <a:pt x="1285" y="2567"/>
                    <a:pt x="1308" y="2575"/>
                  </a:cubicBezTo>
                  <a:cubicBezTo>
                    <a:pt x="1325" y="2581"/>
                    <a:pt x="1315" y="2612"/>
                    <a:pt x="1318" y="2630"/>
                  </a:cubicBezTo>
                  <a:cubicBezTo>
                    <a:pt x="1315" y="2644"/>
                    <a:pt x="1300" y="2660"/>
                    <a:pt x="1308" y="2673"/>
                  </a:cubicBezTo>
                  <a:cubicBezTo>
                    <a:pt x="1323" y="2698"/>
                    <a:pt x="1393" y="2675"/>
                    <a:pt x="1405" y="2673"/>
                  </a:cubicBezTo>
                  <a:cubicBezTo>
                    <a:pt x="1449" y="2665"/>
                    <a:pt x="1492" y="2652"/>
                    <a:pt x="1536" y="2651"/>
                  </a:cubicBezTo>
                  <a:cubicBezTo>
                    <a:pt x="1999" y="2636"/>
                    <a:pt x="1739" y="2643"/>
                    <a:pt x="2318" y="2630"/>
                  </a:cubicBezTo>
                  <a:cubicBezTo>
                    <a:pt x="2333" y="2623"/>
                    <a:pt x="2350" y="2620"/>
                    <a:pt x="2362" y="2608"/>
                  </a:cubicBezTo>
                  <a:cubicBezTo>
                    <a:pt x="2370" y="2600"/>
                    <a:pt x="2368" y="2585"/>
                    <a:pt x="2373" y="2575"/>
                  </a:cubicBezTo>
                  <a:cubicBezTo>
                    <a:pt x="2403" y="2514"/>
                    <a:pt x="2389" y="2526"/>
                    <a:pt x="2438" y="2510"/>
                  </a:cubicBezTo>
                  <a:cubicBezTo>
                    <a:pt x="2525" y="2570"/>
                    <a:pt x="2437" y="2519"/>
                    <a:pt x="2655" y="2521"/>
                  </a:cubicBezTo>
                  <a:cubicBezTo>
                    <a:pt x="2970" y="2524"/>
                    <a:pt x="3286" y="2536"/>
                    <a:pt x="3601" y="2543"/>
                  </a:cubicBezTo>
                  <a:cubicBezTo>
                    <a:pt x="3864" y="2650"/>
                    <a:pt x="4401" y="2577"/>
                    <a:pt x="4557" y="2575"/>
                  </a:cubicBezTo>
                  <a:cubicBezTo>
                    <a:pt x="4525" y="2165"/>
                    <a:pt x="4520" y="1797"/>
                    <a:pt x="4514" y="1369"/>
                  </a:cubicBezTo>
                  <a:cubicBezTo>
                    <a:pt x="4510" y="1380"/>
                    <a:pt x="4504" y="1414"/>
                    <a:pt x="4503" y="1402"/>
                  </a:cubicBezTo>
                  <a:cubicBezTo>
                    <a:pt x="4491" y="1268"/>
                    <a:pt x="4481" y="1000"/>
                    <a:pt x="4481" y="1000"/>
                  </a:cubicBezTo>
                  <a:cubicBezTo>
                    <a:pt x="4477" y="869"/>
                    <a:pt x="4476" y="739"/>
                    <a:pt x="4470" y="608"/>
                  </a:cubicBezTo>
                  <a:cubicBezTo>
                    <a:pt x="4464" y="473"/>
                    <a:pt x="4477" y="476"/>
                    <a:pt x="4427" y="543"/>
                  </a:cubicBezTo>
                  <a:cubicBezTo>
                    <a:pt x="4391" y="650"/>
                    <a:pt x="4385" y="428"/>
                    <a:pt x="4383" y="413"/>
                  </a:cubicBezTo>
                  <a:cubicBezTo>
                    <a:pt x="4387" y="311"/>
                    <a:pt x="4387" y="210"/>
                    <a:pt x="4394" y="108"/>
                  </a:cubicBezTo>
                  <a:cubicBezTo>
                    <a:pt x="4395" y="89"/>
                    <a:pt x="4436" y="21"/>
                    <a:pt x="4416" y="11"/>
                  </a:cubicBezTo>
                  <a:cubicBezTo>
                    <a:pt x="4404" y="5"/>
                    <a:pt x="4288" y="73"/>
                    <a:pt x="4275" y="76"/>
                  </a:cubicBezTo>
                  <a:cubicBezTo>
                    <a:pt x="3979" y="150"/>
                    <a:pt x="3993" y="139"/>
                    <a:pt x="3731" y="152"/>
                  </a:cubicBezTo>
                  <a:cubicBezTo>
                    <a:pt x="3258" y="230"/>
                    <a:pt x="2775" y="258"/>
                    <a:pt x="2297" y="293"/>
                  </a:cubicBezTo>
                  <a:cubicBezTo>
                    <a:pt x="2290" y="282"/>
                    <a:pt x="2275" y="274"/>
                    <a:pt x="2275" y="261"/>
                  </a:cubicBezTo>
                  <a:cubicBezTo>
                    <a:pt x="2275" y="235"/>
                    <a:pt x="2305" y="178"/>
                    <a:pt x="2318" y="152"/>
                  </a:cubicBezTo>
                  <a:cubicBezTo>
                    <a:pt x="1870" y="0"/>
                    <a:pt x="1376" y="145"/>
                    <a:pt x="906" y="108"/>
                  </a:cubicBezTo>
                  <a:cubicBezTo>
                    <a:pt x="854" y="98"/>
                    <a:pt x="805" y="85"/>
                    <a:pt x="753" y="76"/>
                  </a:cubicBezTo>
                  <a:cubicBezTo>
                    <a:pt x="710" y="61"/>
                    <a:pt x="667" y="53"/>
                    <a:pt x="623" y="43"/>
                  </a:cubicBezTo>
                  <a:cubicBezTo>
                    <a:pt x="594" y="36"/>
                    <a:pt x="565" y="28"/>
                    <a:pt x="536" y="21"/>
                  </a:cubicBezTo>
                  <a:cubicBezTo>
                    <a:pt x="522" y="17"/>
                    <a:pt x="493" y="11"/>
                    <a:pt x="493" y="11"/>
                  </a:cubicBezTo>
                  <a:cubicBezTo>
                    <a:pt x="435" y="15"/>
                    <a:pt x="371" y="6"/>
                    <a:pt x="319" y="32"/>
                  </a:cubicBezTo>
                  <a:cubicBezTo>
                    <a:pt x="295" y="44"/>
                    <a:pt x="275" y="61"/>
                    <a:pt x="253" y="76"/>
                  </a:cubicBezTo>
                  <a:cubicBezTo>
                    <a:pt x="242" y="83"/>
                    <a:pt x="221" y="97"/>
                    <a:pt x="221" y="97"/>
                  </a:cubicBezTo>
                  <a:cubicBezTo>
                    <a:pt x="214" y="112"/>
                    <a:pt x="190" y="171"/>
                    <a:pt x="166" y="174"/>
                  </a:cubicBezTo>
                  <a:cubicBezTo>
                    <a:pt x="156" y="176"/>
                    <a:pt x="100" y="137"/>
                    <a:pt x="90" y="130"/>
                  </a:cubicBezTo>
                  <a:cubicBezTo>
                    <a:pt x="76" y="177"/>
                    <a:pt x="92" y="234"/>
                    <a:pt x="101" y="282"/>
                  </a:cubicBezTo>
                  <a:cubicBezTo>
                    <a:pt x="103" y="293"/>
                    <a:pt x="112" y="315"/>
                    <a:pt x="112" y="315"/>
                  </a:cubicBezTo>
                </a:path>
              </a:pathLst>
            </a:custGeom>
            <a:solidFill>
              <a:srgbClr val="B9F2FF"/>
            </a:solidFill>
            <a:ln w="12700" cap="sq" cmpd="sng">
              <a:noFill/>
              <a:prstDash val="solid"/>
              <a:round/>
              <a:headEnd type="none" w="sm" len="sm"/>
              <a:tailEnd type="none" w="sm" len="sm"/>
            </a:ln>
            <a:effectLst>
              <a:outerShdw dist="224686" dir="2562563" algn="ctr" rotWithShape="0">
                <a:srgbClr val="969696"/>
              </a:outerShdw>
            </a:effectLst>
          </p:spPr>
          <p:txBody>
            <a:bodyPr/>
            <a:lstStyle/>
            <a:p>
              <a:endParaRPr lang="zh-CN" altLang="en-US"/>
            </a:p>
          </p:txBody>
        </p:sp>
        <p:sp>
          <p:nvSpPr>
            <p:cNvPr id="21521" name="Text Box 67"/>
            <p:cNvSpPr txBox="1">
              <a:spLocks noChangeArrowheads="1"/>
            </p:cNvSpPr>
            <p:nvPr/>
          </p:nvSpPr>
          <p:spPr bwMode="auto">
            <a:xfrm>
              <a:off x="839" y="1072"/>
              <a:ext cx="4056" cy="346"/>
            </a:xfrm>
            <a:prstGeom prst="rect">
              <a:avLst/>
            </a:prstGeom>
            <a:noFill/>
            <a:ln w="12700" cap="sq">
              <a:noFill/>
              <a:miter lim="800000"/>
              <a:headEnd type="none" w="sm" len="sm"/>
              <a:tailEnd type="none" w="sm" len="sm"/>
            </a:ln>
          </p:spPr>
          <p:txBody>
            <a:bodyPr>
              <a:spAutoFit/>
            </a:bodyPr>
            <a:lstStyle/>
            <a:p>
              <a:r>
                <a:rPr lang="en-US" altLang="zh-CN" sz="3000">
                  <a:solidFill>
                    <a:srgbClr val="FF0000"/>
                  </a:solidFill>
                  <a:ea typeface="楷体_GB2312" pitchFamily="49" charset="-122"/>
                </a:rPr>
                <a:t>n</a:t>
              </a:r>
              <a:r>
                <a:rPr lang="en-US" altLang="zh-CN" sz="3000">
                  <a:solidFill>
                    <a:srgbClr val="FFFFFF"/>
                  </a:solidFill>
                  <a:latin typeface="楷体_GB2312" pitchFamily="49" charset="-122"/>
                  <a:ea typeface="楷体_GB2312" pitchFamily="49" charset="-122"/>
                </a:rPr>
                <a:t>   </a:t>
              </a:r>
              <a:r>
                <a:rPr lang="zh-CN" altLang="en-US" sz="3000">
                  <a:solidFill>
                    <a:srgbClr val="00007A"/>
                  </a:solidFill>
                  <a:latin typeface="幼圆" pitchFamily="49" charset="-122"/>
                  <a:ea typeface="幼圆" pitchFamily="49" charset="-122"/>
                </a:rPr>
                <a:t>排序连续顺序文件中记录的个数</a:t>
              </a:r>
              <a:endParaRPr lang="zh-CN" altLang="en-US" sz="3000">
                <a:solidFill>
                  <a:srgbClr val="00007A"/>
                </a:solidFill>
                <a:latin typeface="楷体_GB2312" pitchFamily="49" charset="-122"/>
                <a:ea typeface="楷体_GB2312" pitchFamily="49" charset="-122"/>
              </a:endParaRPr>
            </a:p>
          </p:txBody>
        </p:sp>
      </p:grpSp>
      <p:sp>
        <p:nvSpPr>
          <p:cNvPr id="212036" name="Text Box 68"/>
          <p:cNvSpPr txBox="1">
            <a:spLocks noChangeArrowheads="1"/>
          </p:cNvSpPr>
          <p:nvPr/>
        </p:nvSpPr>
        <p:spPr bwMode="auto">
          <a:xfrm>
            <a:off x="2820989" y="2273300"/>
            <a:ext cx="6796087" cy="869950"/>
          </a:xfrm>
          <a:prstGeom prst="rect">
            <a:avLst/>
          </a:prstGeom>
          <a:noFill/>
          <a:ln w="12700" cap="sq">
            <a:noFill/>
            <a:miter lim="800000"/>
            <a:headEnd type="none" w="sm" len="sm"/>
            <a:tailEnd type="none" w="sm" len="sm"/>
          </a:ln>
        </p:spPr>
        <p:txBody>
          <a:bodyPr>
            <a:spAutoFit/>
          </a:bodyPr>
          <a:lstStyle/>
          <a:p>
            <a:pPr>
              <a:lnSpc>
                <a:spcPct val="85000"/>
              </a:lnSpc>
            </a:pPr>
            <a:r>
              <a:rPr lang="en-US" altLang="zh-CN" sz="3000">
                <a:solidFill>
                  <a:srgbClr val="FF0000"/>
                </a:solidFill>
                <a:ea typeface="楷体_GB2312" pitchFamily="49" charset="-122"/>
              </a:rPr>
              <a:t>low</a:t>
            </a:r>
            <a:r>
              <a:rPr lang="en-US" altLang="zh-CN" sz="3000">
                <a:solidFill>
                  <a:srgbClr val="FFFFFF"/>
                </a:solidFill>
                <a:latin typeface="楷体_GB2312" pitchFamily="49" charset="-122"/>
                <a:ea typeface="楷体_GB2312" pitchFamily="49" charset="-122"/>
              </a:rPr>
              <a:t> </a:t>
            </a:r>
            <a:r>
              <a:rPr lang="zh-CN" altLang="en-US" sz="3000">
                <a:solidFill>
                  <a:srgbClr val="00007A"/>
                </a:solidFill>
                <a:latin typeface="幼圆" pitchFamily="49" charset="-122"/>
                <a:ea typeface="幼圆" pitchFamily="49" charset="-122"/>
              </a:rPr>
              <a:t>当前查找范围内第一个记录在文件</a:t>
            </a:r>
          </a:p>
          <a:p>
            <a:pPr>
              <a:lnSpc>
                <a:spcPct val="85000"/>
              </a:lnSpc>
            </a:pPr>
            <a:r>
              <a:rPr lang="zh-CN" altLang="en-US" sz="3000">
                <a:solidFill>
                  <a:srgbClr val="00007A"/>
                </a:solidFill>
                <a:latin typeface="幼圆" pitchFamily="49" charset="-122"/>
                <a:ea typeface="幼圆" pitchFamily="49" charset="-122"/>
              </a:rPr>
              <a:t>    中的位置</a:t>
            </a:r>
            <a:r>
              <a:rPr lang="zh-CN" altLang="en-US" sz="3000">
                <a:solidFill>
                  <a:srgbClr val="00007A"/>
                </a:solidFill>
                <a:latin typeface="楷体_GB2312" pitchFamily="49" charset="-122"/>
                <a:ea typeface="楷体_GB2312" pitchFamily="49" charset="-122"/>
              </a:rPr>
              <a:t>。</a:t>
            </a:r>
          </a:p>
        </p:txBody>
      </p:sp>
      <p:sp>
        <p:nvSpPr>
          <p:cNvPr id="212037" name="Text Box 69"/>
          <p:cNvSpPr txBox="1">
            <a:spLocks noChangeArrowheads="1"/>
          </p:cNvSpPr>
          <p:nvPr/>
        </p:nvSpPr>
        <p:spPr bwMode="auto">
          <a:xfrm>
            <a:off x="5435600" y="2644776"/>
            <a:ext cx="2376488" cy="519113"/>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r>
              <a:rPr lang="zh-CN" altLang="en-US" sz="2800" dirty="0">
                <a:solidFill>
                  <a:srgbClr val="FF0000"/>
                </a:solidFill>
                <a:latin typeface="幼圆" pitchFamily="49" charset="-122"/>
                <a:ea typeface="幼圆" pitchFamily="49" charset="-122"/>
              </a:rPr>
              <a:t>初值</a:t>
            </a:r>
            <a:r>
              <a:rPr lang="zh-CN" altLang="en-US" sz="2800" dirty="0">
                <a:solidFill>
                  <a:srgbClr val="FF0000"/>
                </a:solidFill>
                <a:latin typeface="楷体_GB2312" pitchFamily="49" charset="-122"/>
                <a:ea typeface="楷体_GB2312" pitchFamily="49" charset="-122"/>
              </a:rPr>
              <a:t> </a:t>
            </a:r>
            <a:r>
              <a:rPr lang="en-US" altLang="zh-CN" sz="2800" dirty="0">
                <a:solidFill>
                  <a:srgbClr val="FF0000"/>
                </a:solidFill>
                <a:ea typeface="楷体_GB2312" pitchFamily="49" charset="-122"/>
              </a:rPr>
              <a:t>low=0</a:t>
            </a:r>
          </a:p>
        </p:txBody>
      </p:sp>
      <p:sp>
        <p:nvSpPr>
          <p:cNvPr id="212038" name="Text Box 70"/>
          <p:cNvSpPr txBox="1">
            <a:spLocks noChangeArrowheads="1"/>
          </p:cNvSpPr>
          <p:nvPr/>
        </p:nvSpPr>
        <p:spPr bwMode="auto">
          <a:xfrm>
            <a:off x="2782889" y="3116263"/>
            <a:ext cx="6834187" cy="869950"/>
          </a:xfrm>
          <a:prstGeom prst="rect">
            <a:avLst/>
          </a:prstGeom>
          <a:noFill/>
          <a:ln w="12700" cap="sq">
            <a:noFill/>
            <a:miter lim="800000"/>
            <a:headEnd type="none" w="sm" len="sm"/>
            <a:tailEnd type="none" w="sm" len="sm"/>
          </a:ln>
        </p:spPr>
        <p:txBody>
          <a:bodyPr wrap="none">
            <a:spAutoFit/>
          </a:bodyPr>
          <a:lstStyle/>
          <a:p>
            <a:pPr>
              <a:lnSpc>
                <a:spcPct val="85000"/>
              </a:lnSpc>
            </a:pPr>
            <a:r>
              <a:rPr lang="en-US" altLang="zh-CN" sz="3000">
                <a:solidFill>
                  <a:srgbClr val="FF0000"/>
                </a:solidFill>
                <a:ea typeface="楷体_GB2312" pitchFamily="49" charset="-122"/>
              </a:rPr>
              <a:t>high</a:t>
            </a:r>
            <a:r>
              <a:rPr lang="en-US" altLang="zh-CN" sz="3000">
                <a:solidFill>
                  <a:srgbClr val="FFFFFF"/>
                </a:solidFill>
                <a:latin typeface="楷体_GB2312" pitchFamily="49" charset="-122"/>
                <a:ea typeface="楷体_GB2312" pitchFamily="49" charset="-122"/>
              </a:rPr>
              <a:t> </a:t>
            </a:r>
            <a:r>
              <a:rPr lang="zh-CN" altLang="en-US" sz="3000">
                <a:solidFill>
                  <a:srgbClr val="00007A"/>
                </a:solidFill>
                <a:latin typeface="幼圆" pitchFamily="49" charset="-122"/>
                <a:ea typeface="幼圆" pitchFamily="49" charset="-122"/>
              </a:rPr>
              <a:t>当前查找范围内最后那个记录在文</a:t>
            </a:r>
          </a:p>
          <a:p>
            <a:pPr>
              <a:lnSpc>
                <a:spcPct val="85000"/>
              </a:lnSpc>
            </a:pPr>
            <a:r>
              <a:rPr lang="zh-CN" altLang="en-US" sz="3000">
                <a:solidFill>
                  <a:srgbClr val="00007A"/>
                </a:solidFill>
                <a:latin typeface="幼圆" pitchFamily="49" charset="-122"/>
                <a:ea typeface="幼圆" pitchFamily="49" charset="-122"/>
              </a:rPr>
              <a:t>    件中的位置。</a:t>
            </a:r>
          </a:p>
        </p:txBody>
      </p:sp>
      <p:sp>
        <p:nvSpPr>
          <p:cNvPr id="212039" name="Text Box 71"/>
          <p:cNvSpPr txBox="1">
            <a:spLocks noChangeArrowheads="1"/>
          </p:cNvSpPr>
          <p:nvPr/>
        </p:nvSpPr>
        <p:spPr bwMode="auto">
          <a:xfrm>
            <a:off x="5808664" y="3487738"/>
            <a:ext cx="2587625" cy="519112"/>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r>
              <a:rPr lang="zh-CN" altLang="en-US" sz="2800" dirty="0">
                <a:solidFill>
                  <a:srgbClr val="FF0000"/>
                </a:solidFill>
                <a:latin typeface="幼圆" pitchFamily="49" charset="-122"/>
                <a:ea typeface="幼圆" pitchFamily="49" charset="-122"/>
              </a:rPr>
              <a:t>初值</a:t>
            </a:r>
            <a:r>
              <a:rPr lang="zh-CN" altLang="en-US" sz="2800" dirty="0">
                <a:solidFill>
                  <a:srgbClr val="FF0000"/>
                </a:solidFill>
                <a:latin typeface="楷体_GB2312" pitchFamily="49" charset="-122"/>
                <a:ea typeface="楷体_GB2312" pitchFamily="49" charset="-122"/>
              </a:rPr>
              <a:t> </a:t>
            </a:r>
            <a:r>
              <a:rPr lang="en-US" altLang="zh-CN" sz="2800" dirty="0">
                <a:solidFill>
                  <a:srgbClr val="FF0000"/>
                </a:solidFill>
                <a:ea typeface="楷体_GB2312" pitchFamily="49" charset="-122"/>
              </a:rPr>
              <a:t>high=n-1</a:t>
            </a:r>
          </a:p>
        </p:txBody>
      </p:sp>
      <p:sp>
        <p:nvSpPr>
          <p:cNvPr id="212040" name="Text Box 72"/>
          <p:cNvSpPr txBox="1">
            <a:spLocks noChangeArrowheads="1"/>
          </p:cNvSpPr>
          <p:nvPr/>
        </p:nvSpPr>
        <p:spPr bwMode="auto">
          <a:xfrm>
            <a:off x="2795588" y="3992563"/>
            <a:ext cx="6750050" cy="869950"/>
          </a:xfrm>
          <a:prstGeom prst="rect">
            <a:avLst/>
          </a:prstGeom>
          <a:noFill/>
          <a:ln w="12700" cap="sq">
            <a:noFill/>
            <a:miter lim="800000"/>
            <a:headEnd type="none" w="sm" len="sm"/>
            <a:tailEnd type="none" w="sm" len="sm"/>
          </a:ln>
        </p:spPr>
        <p:txBody>
          <a:bodyPr wrap="none">
            <a:spAutoFit/>
          </a:bodyPr>
          <a:lstStyle/>
          <a:p>
            <a:pPr>
              <a:lnSpc>
                <a:spcPct val="85000"/>
              </a:lnSpc>
            </a:pPr>
            <a:r>
              <a:rPr lang="en-US" altLang="zh-CN" sz="3000">
                <a:solidFill>
                  <a:srgbClr val="FF0000"/>
                </a:solidFill>
                <a:ea typeface="幼圆" pitchFamily="49" charset="-122"/>
              </a:rPr>
              <a:t>mid</a:t>
            </a:r>
            <a:r>
              <a:rPr lang="en-US" altLang="zh-CN" sz="3000">
                <a:solidFill>
                  <a:srgbClr val="FFFFFF"/>
                </a:solidFill>
                <a:latin typeface="幼圆" pitchFamily="49" charset="-122"/>
                <a:ea typeface="幼圆" pitchFamily="49" charset="-122"/>
              </a:rPr>
              <a:t> </a:t>
            </a:r>
            <a:r>
              <a:rPr lang="zh-CN" altLang="en-US" sz="3000">
                <a:solidFill>
                  <a:srgbClr val="00007A"/>
                </a:solidFill>
                <a:latin typeface="幼圆" pitchFamily="49" charset="-122"/>
                <a:ea typeface="幼圆" pitchFamily="49" charset="-122"/>
              </a:rPr>
              <a:t>当前查找范围内位置居中的那个记</a:t>
            </a:r>
          </a:p>
          <a:p>
            <a:pPr>
              <a:lnSpc>
                <a:spcPct val="85000"/>
              </a:lnSpc>
            </a:pPr>
            <a:r>
              <a:rPr lang="zh-CN" altLang="en-US" sz="3000">
                <a:solidFill>
                  <a:srgbClr val="00007A"/>
                </a:solidFill>
                <a:latin typeface="幼圆" pitchFamily="49" charset="-122"/>
                <a:ea typeface="幼圆" pitchFamily="49" charset="-122"/>
              </a:rPr>
              <a:t>    录在文件中的位置。</a:t>
            </a:r>
          </a:p>
        </p:txBody>
      </p:sp>
      <p:grpSp>
        <p:nvGrpSpPr>
          <p:cNvPr id="3" name="Group 73"/>
          <p:cNvGrpSpPr>
            <a:grpSpLocks/>
          </p:cNvGrpSpPr>
          <p:nvPr/>
        </p:nvGrpSpPr>
        <p:grpSpPr bwMode="auto">
          <a:xfrm>
            <a:off x="6888163" y="4330701"/>
            <a:ext cx="3155950" cy="746125"/>
            <a:chOff x="3379" y="2788"/>
            <a:chExt cx="1988" cy="470"/>
          </a:xfrm>
        </p:grpSpPr>
        <p:sp>
          <p:nvSpPr>
            <p:cNvPr id="21516" name="Text Box 74"/>
            <p:cNvSpPr txBox="1">
              <a:spLocks noChangeArrowheads="1"/>
            </p:cNvSpPr>
            <p:nvPr/>
          </p:nvSpPr>
          <p:spPr bwMode="auto">
            <a:xfrm>
              <a:off x="3379" y="2829"/>
              <a:ext cx="680" cy="327"/>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r>
                <a:rPr lang="en-US" altLang="zh-CN" sz="2800">
                  <a:solidFill>
                    <a:srgbClr val="FF0000"/>
                  </a:solidFill>
                </a:rPr>
                <a:t>mid</a:t>
              </a:r>
              <a:r>
                <a:rPr lang="en-US" altLang="zh-CN">
                  <a:solidFill>
                    <a:srgbClr val="00FF00"/>
                  </a:solidFill>
                </a:rPr>
                <a:t> </a:t>
              </a:r>
              <a:r>
                <a:rPr lang="en-US" altLang="zh-CN">
                  <a:solidFill>
                    <a:srgbClr val="FF0000"/>
                  </a:solidFill>
                </a:rPr>
                <a:t>=</a:t>
              </a:r>
            </a:p>
          </p:txBody>
        </p:sp>
        <p:sp>
          <p:nvSpPr>
            <p:cNvPr id="21517" name="Text Box 75"/>
            <p:cNvSpPr txBox="1">
              <a:spLocks noChangeArrowheads="1"/>
            </p:cNvSpPr>
            <p:nvPr/>
          </p:nvSpPr>
          <p:spPr bwMode="auto">
            <a:xfrm>
              <a:off x="4068" y="2788"/>
              <a:ext cx="773" cy="470"/>
            </a:xfrm>
            <a:prstGeom prst="rect">
              <a:avLst/>
            </a:prstGeom>
            <a:noFill/>
            <a:ln w="12700" cap="sq">
              <a:noFill/>
              <a:miter lim="800000"/>
              <a:headEnd type="none" w="sm" len="sm"/>
              <a:tailEnd type="none" w="sm" len="sm"/>
            </a:ln>
            <a:effectLst>
              <a:outerShdw dist="12700" algn="ctr" rotWithShape="0">
                <a:schemeClr val="bg1"/>
              </a:outerShdw>
            </a:effectLst>
          </p:spPr>
          <p:txBody>
            <a:bodyPr wrap="none">
              <a:spAutoFit/>
            </a:bodyPr>
            <a:lstStyle/>
            <a:p>
              <a:pPr>
                <a:lnSpc>
                  <a:spcPct val="85000"/>
                </a:lnSpc>
              </a:pPr>
              <a:r>
                <a:rPr lang="en-US" altLang="zh-CN" sz="2500">
                  <a:solidFill>
                    <a:srgbClr val="FF0000"/>
                  </a:solidFill>
                </a:rPr>
                <a:t>low+high</a:t>
              </a:r>
            </a:p>
            <a:p>
              <a:pPr>
                <a:lnSpc>
                  <a:spcPct val="85000"/>
                </a:lnSpc>
              </a:pPr>
              <a:r>
                <a:rPr lang="en-US" altLang="zh-CN" sz="2500">
                  <a:solidFill>
                    <a:srgbClr val="FF0000"/>
                  </a:solidFill>
                </a:rPr>
                <a:t>      2</a:t>
              </a:r>
            </a:p>
          </p:txBody>
        </p:sp>
        <p:sp>
          <p:nvSpPr>
            <p:cNvPr id="21518" name="Line 76"/>
            <p:cNvSpPr>
              <a:spLocks noChangeShapeType="1"/>
            </p:cNvSpPr>
            <p:nvPr/>
          </p:nvSpPr>
          <p:spPr bwMode="auto">
            <a:xfrm>
              <a:off x="4079" y="3029"/>
              <a:ext cx="863" cy="0"/>
            </a:xfrm>
            <a:prstGeom prst="line">
              <a:avLst/>
            </a:prstGeom>
            <a:noFill/>
            <a:ln w="25400" cap="sq">
              <a:solidFill>
                <a:srgbClr val="FF0000"/>
              </a:solidFill>
              <a:round/>
              <a:headEnd type="none" w="sm" len="sm"/>
              <a:tailEnd type="none" w="sm" len="sm"/>
            </a:ln>
          </p:spPr>
          <p:txBody>
            <a:bodyPr/>
            <a:lstStyle/>
            <a:p>
              <a:endParaRPr lang="zh-CN" altLang="en-US"/>
            </a:p>
          </p:txBody>
        </p:sp>
        <p:sp>
          <p:nvSpPr>
            <p:cNvPr id="21519" name="Text Box 77"/>
            <p:cNvSpPr txBox="1">
              <a:spLocks noChangeArrowheads="1"/>
            </p:cNvSpPr>
            <p:nvPr/>
          </p:nvSpPr>
          <p:spPr bwMode="auto">
            <a:xfrm>
              <a:off x="3955" y="2862"/>
              <a:ext cx="1412" cy="298"/>
            </a:xfrm>
            <a:prstGeom prst="rect">
              <a:avLst/>
            </a:prstGeom>
            <a:noFill/>
            <a:ln w="12700" cap="sq">
              <a:noFill/>
              <a:miter lim="800000"/>
              <a:headEnd type="none" w="sm" len="sm"/>
              <a:tailEnd type="none" w="sm" len="sm"/>
            </a:ln>
            <a:effectLst>
              <a:outerShdw algn="ctr" rotWithShape="0">
                <a:schemeClr val="bg1"/>
              </a:outerShdw>
            </a:effectLst>
          </p:spPr>
          <p:txBody>
            <a:bodyPr>
              <a:spAutoFit/>
            </a:bodyPr>
            <a:lstStyle/>
            <a:p>
              <a:r>
                <a:rPr lang="en-US" altLang="zh-CN" sz="2500">
                  <a:solidFill>
                    <a:srgbClr val="FF0000"/>
                  </a:solidFill>
                  <a:sym typeface="Symbol" pitchFamily="18" charset="2"/>
                </a:rPr>
                <a:t>                 </a:t>
              </a:r>
              <a:endParaRPr lang="en-US" altLang="zh-CN" sz="2500">
                <a:solidFill>
                  <a:srgbClr val="FF0000"/>
                </a:solidFill>
              </a:endParaRPr>
            </a:p>
          </p:txBody>
        </p:sp>
      </p:grpSp>
      <p:grpSp>
        <p:nvGrpSpPr>
          <p:cNvPr id="4" name="Group 78"/>
          <p:cNvGrpSpPr>
            <a:grpSpLocks/>
          </p:cNvGrpSpPr>
          <p:nvPr/>
        </p:nvGrpSpPr>
        <p:grpSpPr bwMode="auto">
          <a:xfrm>
            <a:off x="3276600" y="765175"/>
            <a:ext cx="2209800" cy="685800"/>
            <a:chOff x="1104" y="549"/>
            <a:chExt cx="1392" cy="432"/>
          </a:xfrm>
        </p:grpSpPr>
        <p:sp>
          <p:nvSpPr>
            <p:cNvPr id="21514" name="Oval 79"/>
            <p:cNvSpPr>
              <a:spLocks noChangeArrowheads="1"/>
            </p:cNvSpPr>
            <p:nvPr/>
          </p:nvSpPr>
          <p:spPr bwMode="auto">
            <a:xfrm>
              <a:off x="1104" y="549"/>
              <a:ext cx="1392" cy="432"/>
            </a:xfrm>
            <a:prstGeom prst="ellipse">
              <a:avLst/>
            </a:prstGeom>
            <a:solidFill>
              <a:srgbClr val="FFCC99"/>
            </a:solidFill>
            <a:ln w="12700" cap="sq">
              <a:noFill/>
              <a:round/>
              <a:headEnd type="none" w="sm" len="sm"/>
              <a:tailEnd type="none" w="sm" len="sm"/>
            </a:ln>
            <a:effectLst>
              <a:outerShdw dist="45791" dir="2021404" algn="ctr" rotWithShape="0">
                <a:srgbClr val="B2B2B2"/>
              </a:outerShdw>
            </a:effectLst>
          </p:spPr>
          <p:txBody>
            <a:bodyPr wrap="none" anchor="ctr"/>
            <a:lstStyle/>
            <a:p>
              <a:endParaRPr lang="zh-CN" altLang="en-US"/>
            </a:p>
          </p:txBody>
        </p:sp>
        <p:sp>
          <p:nvSpPr>
            <p:cNvPr id="21515" name="Text Box 80"/>
            <p:cNvSpPr txBox="1">
              <a:spLocks noChangeArrowheads="1"/>
            </p:cNvSpPr>
            <p:nvPr/>
          </p:nvSpPr>
          <p:spPr bwMode="auto">
            <a:xfrm>
              <a:off x="1224" y="572"/>
              <a:ext cx="1248" cy="346"/>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3000">
                  <a:solidFill>
                    <a:srgbClr val="FF3300"/>
                  </a:solidFill>
                  <a:ea typeface="黑体" pitchFamily="49" charset="-122"/>
                </a:rPr>
                <a:t>几个变量</a:t>
              </a: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2037"/>
                                        </p:tgtEl>
                                        <p:attrNameLst>
                                          <p:attrName>style.visibility</p:attrName>
                                        </p:attrNameLst>
                                      </p:cBhvr>
                                      <p:to>
                                        <p:strVal val="visible"/>
                                      </p:to>
                                    </p:set>
                                    <p:animEffect transition="in" filter="dissolve">
                                      <p:cBhvr>
                                        <p:cTn id="7" dur="500"/>
                                        <p:tgtEl>
                                          <p:spTgt spid="2120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2039"/>
                                        </p:tgtEl>
                                        <p:attrNameLst>
                                          <p:attrName>style.visibility</p:attrName>
                                        </p:attrNameLst>
                                      </p:cBhvr>
                                      <p:to>
                                        <p:strVal val="visible"/>
                                      </p:to>
                                    </p:set>
                                    <p:animEffect transition="in" filter="dissolve">
                                      <p:cBhvr>
                                        <p:cTn id="12" dur="500"/>
                                        <p:tgtEl>
                                          <p:spTgt spid="2120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037" grpId="0" autoUpdateAnimBg="0"/>
      <p:bldP spid="212039"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 Box 5"/>
          <p:cNvSpPr txBox="1">
            <a:spLocks noChangeArrowheads="1"/>
          </p:cNvSpPr>
          <p:nvPr/>
        </p:nvSpPr>
        <p:spPr bwMode="auto">
          <a:xfrm flipH="1">
            <a:off x="9183689" y="4065589"/>
            <a:ext cx="1335087" cy="396875"/>
          </a:xfrm>
          <a:prstGeom prst="rect">
            <a:avLst/>
          </a:prstGeom>
          <a:noFill/>
          <a:ln w="12699">
            <a:noFill/>
            <a:miter lim="800000"/>
            <a:headEnd/>
            <a:tailEnd/>
          </a:ln>
          <a:effectLst/>
        </p:spPr>
        <p:txBody>
          <a:bodyPr>
            <a:spAutoFit/>
          </a:bodyPr>
          <a:lstStyle/>
          <a:p>
            <a:pPr>
              <a:spcBef>
                <a:spcPct val="50000"/>
              </a:spcBef>
              <a:defRPr/>
            </a:pPr>
            <a:r>
              <a:rPr lang="zh-CN" altLang="en-US" sz="2000" dirty="0">
                <a:solidFill>
                  <a:schemeClr val="accent6"/>
                </a:solidFill>
                <a:latin typeface="黑体" pitchFamily="49" charset="-122"/>
                <a:ea typeface="黑体" pitchFamily="49" charset="-122"/>
              </a:rPr>
              <a:t>逻辑结构</a:t>
            </a:r>
          </a:p>
        </p:txBody>
      </p:sp>
      <p:grpSp>
        <p:nvGrpSpPr>
          <p:cNvPr id="2" name="Group 6"/>
          <p:cNvGrpSpPr>
            <a:grpSpLocks/>
          </p:cNvGrpSpPr>
          <p:nvPr/>
        </p:nvGrpSpPr>
        <p:grpSpPr bwMode="auto">
          <a:xfrm>
            <a:off x="3024189" y="4289425"/>
            <a:ext cx="2714625" cy="2368550"/>
            <a:chOff x="1346" y="2228"/>
            <a:chExt cx="1595" cy="1406"/>
          </a:xfrm>
        </p:grpSpPr>
        <p:sp>
          <p:nvSpPr>
            <p:cNvPr id="35924" name="Line 7"/>
            <p:cNvSpPr>
              <a:spLocks noChangeShapeType="1"/>
            </p:cNvSpPr>
            <p:nvPr/>
          </p:nvSpPr>
          <p:spPr bwMode="auto">
            <a:xfrm flipH="1">
              <a:off x="1346" y="2228"/>
              <a:ext cx="1595" cy="1406"/>
            </a:xfrm>
            <a:prstGeom prst="line">
              <a:avLst/>
            </a:prstGeom>
            <a:noFill/>
            <a:ln w="38100">
              <a:solidFill>
                <a:srgbClr val="FF0033"/>
              </a:solidFill>
              <a:round/>
              <a:headEnd/>
              <a:tailEnd type="triangle" w="med" len="med"/>
            </a:ln>
          </p:spPr>
          <p:txBody>
            <a:bodyPr wrap="none" anchor="ctr">
              <a:spAutoFit/>
            </a:bodyPr>
            <a:lstStyle/>
            <a:p>
              <a:endParaRPr lang="zh-CN" altLang="en-US"/>
            </a:p>
          </p:txBody>
        </p:sp>
        <p:sp>
          <p:nvSpPr>
            <p:cNvPr id="35925" name="Line 9"/>
            <p:cNvSpPr>
              <a:spLocks noChangeShapeType="1"/>
            </p:cNvSpPr>
            <p:nvPr/>
          </p:nvSpPr>
          <p:spPr bwMode="auto">
            <a:xfrm>
              <a:off x="2623" y="2425"/>
              <a:ext cx="0" cy="180"/>
            </a:xfrm>
            <a:prstGeom prst="line">
              <a:avLst/>
            </a:prstGeom>
            <a:noFill/>
            <a:ln w="38100">
              <a:solidFill>
                <a:srgbClr val="FF0033"/>
              </a:solidFill>
              <a:round/>
              <a:headEnd/>
              <a:tailEnd/>
            </a:ln>
          </p:spPr>
          <p:txBody>
            <a:bodyPr wrap="none" anchor="ctr">
              <a:spAutoFit/>
            </a:bodyPr>
            <a:lstStyle/>
            <a:p>
              <a:endParaRPr lang="zh-CN" altLang="en-US"/>
            </a:p>
          </p:txBody>
        </p:sp>
        <p:sp>
          <p:nvSpPr>
            <p:cNvPr id="35926" name="Line 11"/>
            <p:cNvSpPr>
              <a:spLocks noChangeShapeType="1"/>
            </p:cNvSpPr>
            <p:nvPr/>
          </p:nvSpPr>
          <p:spPr bwMode="auto">
            <a:xfrm>
              <a:off x="2292" y="2715"/>
              <a:ext cx="0" cy="180"/>
            </a:xfrm>
            <a:prstGeom prst="line">
              <a:avLst/>
            </a:prstGeom>
            <a:noFill/>
            <a:ln w="38100">
              <a:solidFill>
                <a:srgbClr val="FF0033"/>
              </a:solidFill>
              <a:round/>
              <a:headEnd/>
              <a:tailEnd/>
            </a:ln>
          </p:spPr>
          <p:txBody>
            <a:bodyPr wrap="none" anchor="ctr">
              <a:spAutoFit/>
            </a:bodyPr>
            <a:lstStyle/>
            <a:p>
              <a:endParaRPr lang="zh-CN" altLang="en-US"/>
            </a:p>
          </p:txBody>
        </p:sp>
        <p:sp>
          <p:nvSpPr>
            <p:cNvPr id="35927" name="Line 13"/>
            <p:cNvSpPr>
              <a:spLocks noChangeShapeType="1"/>
            </p:cNvSpPr>
            <p:nvPr/>
          </p:nvSpPr>
          <p:spPr bwMode="auto">
            <a:xfrm>
              <a:off x="1928" y="3033"/>
              <a:ext cx="0" cy="180"/>
            </a:xfrm>
            <a:prstGeom prst="line">
              <a:avLst/>
            </a:prstGeom>
            <a:noFill/>
            <a:ln w="38100">
              <a:solidFill>
                <a:srgbClr val="FF0033"/>
              </a:solidFill>
              <a:round/>
              <a:headEnd/>
              <a:tailEnd/>
            </a:ln>
          </p:spPr>
          <p:txBody>
            <a:bodyPr anchor="ctr">
              <a:spAutoFit/>
            </a:bodyPr>
            <a:lstStyle/>
            <a:p>
              <a:endParaRPr lang="zh-CN" altLang="en-US"/>
            </a:p>
          </p:txBody>
        </p:sp>
        <p:sp>
          <p:nvSpPr>
            <p:cNvPr id="35928" name="Line 18"/>
            <p:cNvSpPr>
              <a:spLocks noChangeShapeType="1"/>
            </p:cNvSpPr>
            <p:nvPr/>
          </p:nvSpPr>
          <p:spPr bwMode="auto">
            <a:xfrm>
              <a:off x="1578" y="3327"/>
              <a:ext cx="0" cy="180"/>
            </a:xfrm>
            <a:prstGeom prst="line">
              <a:avLst/>
            </a:prstGeom>
            <a:noFill/>
            <a:ln w="38100">
              <a:solidFill>
                <a:srgbClr val="FF0033"/>
              </a:solidFill>
              <a:round/>
              <a:headEnd/>
              <a:tailEnd/>
            </a:ln>
          </p:spPr>
          <p:txBody>
            <a:bodyPr anchor="ctr">
              <a:spAutoFit/>
            </a:bodyPr>
            <a:lstStyle/>
            <a:p>
              <a:endParaRPr lang="zh-CN" altLang="en-US"/>
            </a:p>
          </p:txBody>
        </p:sp>
      </p:grpSp>
      <p:sp>
        <p:nvSpPr>
          <p:cNvPr id="35844" name="Text Box 19"/>
          <p:cNvSpPr txBox="1">
            <a:spLocks noChangeArrowheads="1"/>
          </p:cNvSpPr>
          <p:nvPr/>
        </p:nvSpPr>
        <p:spPr bwMode="auto">
          <a:xfrm>
            <a:off x="1931988" y="6157914"/>
            <a:ext cx="1878012" cy="396875"/>
          </a:xfrm>
          <a:prstGeom prst="rect">
            <a:avLst/>
          </a:prstGeom>
          <a:noFill/>
          <a:ln w="12699">
            <a:noFill/>
            <a:miter lim="800000"/>
            <a:headEnd/>
            <a:tailEnd/>
          </a:ln>
        </p:spPr>
        <p:txBody>
          <a:bodyPr>
            <a:spAutoFit/>
          </a:bodyPr>
          <a:lstStyle/>
          <a:p>
            <a:pPr>
              <a:spcBef>
                <a:spcPct val="50000"/>
              </a:spcBef>
            </a:pPr>
            <a:r>
              <a:rPr lang="zh-CN" altLang="en-US" sz="2000">
                <a:solidFill>
                  <a:srgbClr val="FF0000"/>
                </a:solidFill>
                <a:latin typeface="黑体" pitchFamily="49" charset="-122"/>
                <a:ea typeface="黑体" pitchFamily="49" charset="-122"/>
              </a:rPr>
              <a:t>存储结构</a:t>
            </a:r>
          </a:p>
        </p:txBody>
      </p:sp>
      <p:sp>
        <p:nvSpPr>
          <p:cNvPr id="3094" name="Text Box 22"/>
          <p:cNvSpPr txBox="1">
            <a:spLocks noChangeArrowheads="1"/>
          </p:cNvSpPr>
          <p:nvPr/>
        </p:nvSpPr>
        <p:spPr bwMode="auto">
          <a:xfrm>
            <a:off x="4106863" y="966789"/>
            <a:ext cx="3211512" cy="396875"/>
          </a:xfrm>
          <a:prstGeom prst="rect">
            <a:avLst/>
          </a:prstGeom>
          <a:noFill/>
          <a:ln w="12699">
            <a:noFill/>
            <a:miter lim="800000"/>
            <a:headEnd/>
            <a:tailEnd/>
          </a:ln>
          <a:effectLst/>
        </p:spPr>
        <p:txBody>
          <a:bodyPr>
            <a:spAutoFit/>
          </a:bodyPr>
          <a:lstStyle/>
          <a:p>
            <a:pPr algn="ctr">
              <a:spcBef>
                <a:spcPct val="50000"/>
              </a:spcBef>
              <a:defRPr/>
            </a:pPr>
            <a:r>
              <a:rPr lang="zh-CN" altLang="en-US" sz="20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运算</a:t>
            </a:r>
          </a:p>
        </p:txBody>
      </p:sp>
      <p:grpSp>
        <p:nvGrpSpPr>
          <p:cNvPr id="3" name="Group 23"/>
          <p:cNvGrpSpPr>
            <a:grpSpLocks/>
          </p:cNvGrpSpPr>
          <p:nvPr/>
        </p:nvGrpSpPr>
        <p:grpSpPr bwMode="auto">
          <a:xfrm>
            <a:off x="5605464" y="1290638"/>
            <a:ext cx="231775" cy="3009900"/>
            <a:chOff x="2266" y="566"/>
            <a:chExt cx="146" cy="1851"/>
          </a:xfrm>
        </p:grpSpPr>
        <p:sp>
          <p:nvSpPr>
            <p:cNvPr id="3096" name="Line 24"/>
            <p:cNvSpPr>
              <a:spLocks noChangeShapeType="1"/>
            </p:cNvSpPr>
            <p:nvPr/>
          </p:nvSpPr>
          <p:spPr bwMode="auto">
            <a:xfrm flipH="1" flipV="1">
              <a:off x="2334" y="566"/>
              <a:ext cx="29" cy="1851"/>
            </a:xfrm>
            <a:prstGeom prst="line">
              <a:avLst/>
            </a:prstGeom>
            <a:noFill/>
            <a:ln w="38100">
              <a:solidFill>
                <a:schemeClr val="accent1">
                  <a:lumMod val="25000"/>
                </a:schemeClr>
              </a:solidFill>
              <a:round/>
              <a:headEnd/>
              <a:tailEnd type="triangle" w="med" len="med"/>
            </a:ln>
            <a:effectLst/>
          </p:spPr>
          <p:txBody>
            <a:bodyPr anchor="ctr">
              <a:spAutoFit/>
            </a:bodyPr>
            <a:lstStyle/>
            <a:p>
              <a:pPr>
                <a:defRPr/>
              </a:pPr>
              <a:endParaRPr lang="zh-CN" altLang="en-US">
                <a:latin typeface="Arial" charset="0"/>
              </a:endParaRPr>
            </a:p>
          </p:txBody>
        </p:sp>
        <p:sp>
          <p:nvSpPr>
            <p:cNvPr id="3098" name="Line 26"/>
            <p:cNvSpPr>
              <a:spLocks noChangeShapeType="1"/>
            </p:cNvSpPr>
            <p:nvPr/>
          </p:nvSpPr>
          <p:spPr bwMode="auto">
            <a:xfrm>
              <a:off x="2267" y="1145"/>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a:latin typeface="Arial" charset="0"/>
              </a:endParaRPr>
            </a:p>
          </p:txBody>
        </p:sp>
        <p:sp>
          <p:nvSpPr>
            <p:cNvPr id="3099" name="Line 27"/>
            <p:cNvSpPr>
              <a:spLocks noChangeShapeType="1"/>
            </p:cNvSpPr>
            <p:nvPr/>
          </p:nvSpPr>
          <p:spPr bwMode="auto">
            <a:xfrm>
              <a:off x="2267" y="1327"/>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a:latin typeface="Arial" charset="0"/>
              </a:endParaRPr>
            </a:p>
          </p:txBody>
        </p:sp>
        <p:sp>
          <p:nvSpPr>
            <p:cNvPr id="3100" name="Line 28"/>
            <p:cNvSpPr>
              <a:spLocks noChangeShapeType="1"/>
            </p:cNvSpPr>
            <p:nvPr/>
          </p:nvSpPr>
          <p:spPr bwMode="auto">
            <a:xfrm>
              <a:off x="2267" y="1497"/>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a:latin typeface="Arial" charset="0"/>
              </a:endParaRPr>
            </a:p>
          </p:txBody>
        </p:sp>
        <p:sp>
          <p:nvSpPr>
            <p:cNvPr id="3101" name="Line 29"/>
            <p:cNvSpPr>
              <a:spLocks noChangeShapeType="1"/>
            </p:cNvSpPr>
            <p:nvPr/>
          </p:nvSpPr>
          <p:spPr bwMode="auto">
            <a:xfrm>
              <a:off x="2266" y="1682"/>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a:latin typeface="Arial" charset="0"/>
              </a:endParaRPr>
            </a:p>
          </p:txBody>
        </p:sp>
        <p:sp>
          <p:nvSpPr>
            <p:cNvPr id="3102" name="Line 30"/>
            <p:cNvSpPr>
              <a:spLocks noChangeShapeType="1"/>
            </p:cNvSpPr>
            <p:nvPr/>
          </p:nvSpPr>
          <p:spPr bwMode="auto">
            <a:xfrm>
              <a:off x="2266" y="1858"/>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a:latin typeface="Arial" charset="0"/>
              </a:endParaRPr>
            </a:p>
          </p:txBody>
        </p:sp>
        <p:sp>
          <p:nvSpPr>
            <p:cNvPr id="3103" name="Line 31"/>
            <p:cNvSpPr>
              <a:spLocks noChangeShapeType="1"/>
            </p:cNvSpPr>
            <p:nvPr/>
          </p:nvSpPr>
          <p:spPr bwMode="auto">
            <a:xfrm>
              <a:off x="2266" y="2041"/>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a:latin typeface="Arial" charset="0"/>
              </a:endParaRPr>
            </a:p>
          </p:txBody>
        </p:sp>
        <p:sp>
          <p:nvSpPr>
            <p:cNvPr id="3104" name="Line 32"/>
            <p:cNvSpPr>
              <a:spLocks noChangeShapeType="1"/>
            </p:cNvSpPr>
            <p:nvPr/>
          </p:nvSpPr>
          <p:spPr bwMode="auto">
            <a:xfrm>
              <a:off x="2266" y="963"/>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a:latin typeface="Arial" charset="0"/>
              </a:endParaRPr>
            </a:p>
          </p:txBody>
        </p:sp>
      </p:grpSp>
      <p:sp>
        <p:nvSpPr>
          <p:cNvPr id="3105" name="Text Box 33"/>
          <p:cNvSpPr txBox="1">
            <a:spLocks noChangeArrowheads="1"/>
          </p:cNvSpPr>
          <p:nvPr/>
        </p:nvSpPr>
        <p:spPr bwMode="auto">
          <a:xfrm>
            <a:off x="5819776" y="3451225"/>
            <a:ext cx="1044575" cy="338138"/>
          </a:xfrm>
          <a:prstGeom prst="rect">
            <a:avLst/>
          </a:prstGeom>
          <a:noFill/>
          <a:ln w="12699">
            <a:noFill/>
            <a:miter lim="800000"/>
            <a:headEnd/>
            <a:tailEnd/>
          </a:ln>
          <a:effectLst/>
        </p:spPr>
        <p:txBody>
          <a:bodyPr>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建立结构</a:t>
            </a:r>
          </a:p>
        </p:txBody>
      </p:sp>
      <p:sp>
        <p:nvSpPr>
          <p:cNvPr id="3107" name="Line 35"/>
          <p:cNvSpPr>
            <a:spLocks noChangeShapeType="1"/>
          </p:cNvSpPr>
          <p:nvPr/>
        </p:nvSpPr>
        <p:spPr bwMode="auto">
          <a:xfrm flipH="1">
            <a:off x="5995988"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a:latin typeface="Arial" charset="0"/>
            </a:endParaRPr>
          </a:p>
        </p:txBody>
      </p:sp>
      <p:sp>
        <p:nvSpPr>
          <p:cNvPr id="3108" name="Line 36"/>
          <p:cNvSpPr>
            <a:spLocks noChangeShapeType="1"/>
          </p:cNvSpPr>
          <p:nvPr/>
        </p:nvSpPr>
        <p:spPr bwMode="auto">
          <a:xfrm flipH="1">
            <a:off x="6350000"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a:latin typeface="Arial" charset="0"/>
            </a:endParaRPr>
          </a:p>
        </p:txBody>
      </p:sp>
      <p:sp>
        <p:nvSpPr>
          <p:cNvPr id="3109" name="Line 37"/>
          <p:cNvSpPr>
            <a:spLocks noChangeShapeType="1"/>
          </p:cNvSpPr>
          <p:nvPr/>
        </p:nvSpPr>
        <p:spPr bwMode="auto">
          <a:xfrm flipH="1">
            <a:off x="6689725"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a:latin typeface="Arial" charset="0"/>
            </a:endParaRPr>
          </a:p>
        </p:txBody>
      </p:sp>
      <p:sp>
        <p:nvSpPr>
          <p:cNvPr id="3110" name="Line 38"/>
          <p:cNvSpPr>
            <a:spLocks noChangeShapeType="1"/>
          </p:cNvSpPr>
          <p:nvPr/>
        </p:nvSpPr>
        <p:spPr bwMode="auto">
          <a:xfrm flipH="1">
            <a:off x="7029450"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a:latin typeface="Arial" charset="0"/>
            </a:endParaRPr>
          </a:p>
        </p:txBody>
      </p:sp>
      <p:sp>
        <p:nvSpPr>
          <p:cNvPr id="3111" name="Line 39"/>
          <p:cNvSpPr>
            <a:spLocks noChangeShapeType="1"/>
          </p:cNvSpPr>
          <p:nvPr/>
        </p:nvSpPr>
        <p:spPr bwMode="auto">
          <a:xfrm flipH="1">
            <a:off x="7369175"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a:latin typeface="Arial" charset="0"/>
            </a:endParaRPr>
          </a:p>
        </p:txBody>
      </p:sp>
      <p:sp>
        <p:nvSpPr>
          <p:cNvPr id="3112" name="Line 40"/>
          <p:cNvSpPr>
            <a:spLocks noChangeShapeType="1"/>
          </p:cNvSpPr>
          <p:nvPr/>
        </p:nvSpPr>
        <p:spPr bwMode="auto">
          <a:xfrm flipH="1">
            <a:off x="7712075"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a:latin typeface="Arial" charset="0"/>
            </a:endParaRPr>
          </a:p>
        </p:txBody>
      </p:sp>
      <p:sp>
        <p:nvSpPr>
          <p:cNvPr id="3113" name="Line 41"/>
          <p:cNvSpPr>
            <a:spLocks noChangeShapeType="1"/>
          </p:cNvSpPr>
          <p:nvPr/>
        </p:nvSpPr>
        <p:spPr bwMode="auto">
          <a:xfrm flipH="1">
            <a:off x="8039100"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a:latin typeface="Arial" charset="0"/>
            </a:endParaRPr>
          </a:p>
        </p:txBody>
      </p:sp>
      <p:sp>
        <p:nvSpPr>
          <p:cNvPr id="3114" name="Line 42"/>
          <p:cNvSpPr>
            <a:spLocks noChangeShapeType="1"/>
          </p:cNvSpPr>
          <p:nvPr/>
        </p:nvSpPr>
        <p:spPr bwMode="auto">
          <a:xfrm flipH="1">
            <a:off x="8364538"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a:latin typeface="Arial" charset="0"/>
            </a:endParaRPr>
          </a:p>
        </p:txBody>
      </p:sp>
      <p:sp>
        <p:nvSpPr>
          <p:cNvPr id="3115" name="Line 43"/>
          <p:cNvSpPr>
            <a:spLocks noChangeShapeType="1"/>
          </p:cNvSpPr>
          <p:nvPr/>
        </p:nvSpPr>
        <p:spPr bwMode="auto">
          <a:xfrm flipH="1">
            <a:off x="8709025"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a:latin typeface="Arial" charset="0"/>
            </a:endParaRPr>
          </a:p>
        </p:txBody>
      </p:sp>
      <p:sp>
        <p:nvSpPr>
          <p:cNvPr id="3116" name="Line 44"/>
          <p:cNvSpPr>
            <a:spLocks noChangeShapeType="1"/>
          </p:cNvSpPr>
          <p:nvPr/>
        </p:nvSpPr>
        <p:spPr bwMode="auto">
          <a:xfrm>
            <a:off x="5726113" y="4289425"/>
            <a:ext cx="3402012" cy="0"/>
          </a:xfrm>
          <a:prstGeom prst="line">
            <a:avLst/>
          </a:prstGeom>
          <a:noFill/>
          <a:ln w="38100">
            <a:solidFill>
              <a:schemeClr val="accent2">
                <a:lumMod val="75000"/>
              </a:schemeClr>
            </a:solidFill>
            <a:round/>
            <a:headEnd/>
            <a:tailEnd type="triangle" w="med" len="med"/>
          </a:ln>
          <a:effectLst/>
        </p:spPr>
        <p:txBody>
          <a:bodyPr anchor="ctr">
            <a:spAutoFit/>
          </a:bodyPr>
          <a:lstStyle/>
          <a:p>
            <a:pPr>
              <a:defRPr/>
            </a:pPr>
            <a:endParaRPr lang="zh-CN" altLang="en-US">
              <a:latin typeface="Arial" charset="0"/>
            </a:endParaRPr>
          </a:p>
        </p:txBody>
      </p:sp>
      <p:sp>
        <p:nvSpPr>
          <p:cNvPr id="3117" name="Line 45"/>
          <p:cNvSpPr>
            <a:spLocks noChangeShapeType="1"/>
          </p:cNvSpPr>
          <p:nvPr/>
        </p:nvSpPr>
        <p:spPr bwMode="auto">
          <a:xfrm>
            <a:off x="5708651" y="1704975"/>
            <a:ext cx="3267075" cy="0"/>
          </a:xfrm>
          <a:prstGeom prst="line">
            <a:avLst/>
          </a:prstGeom>
          <a:noFill/>
          <a:ln w="12699">
            <a:solidFill>
              <a:schemeClr val="accent2">
                <a:lumMod val="75000"/>
              </a:schemeClr>
            </a:solidFill>
            <a:round/>
            <a:headEnd/>
            <a:tailEnd/>
          </a:ln>
          <a:effectLst/>
        </p:spPr>
        <p:txBody>
          <a:bodyPr wrap="none" anchor="ctr">
            <a:spAutoFit/>
          </a:bodyPr>
          <a:lstStyle/>
          <a:p>
            <a:pPr>
              <a:defRPr/>
            </a:pPr>
            <a:endParaRPr lang="zh-CN" altLang="en-US">
              <a:latin typeface="Arial" charset="0"/>
            </a:endParaRPr>
          </a:p>
        </p:txBody>
      </p:sp>
      <p:sp>
        <p:nvSpPr>
          <p:cNvPr id="3118" name="Line 46"/>
          <p:cNvSpPr>
            <a:spLocks noChangeShapeType="1"/>
          </p:cNvSpPr>
          <p:nvPr/>
        </p:nvSpPr>
        <p:spPr bwMode="auto">
          <a:xfrm>
            <a:off x="3221039" y="6484938"/>
            <a:ext cx="3267075" cy="0"/>
          </a:xfrm>
          <a:prstGeom prst="line">
            <a:avLst/>
          </a:prstGeom>
          <a:noFill/>
          <a:ln w="12699">
            <a:solidFill>
              <a:schemeClr val="accent2">
                <a:lumMod val="75000"/>
              </a:schemeClr>
            </a:solidFill>
            <a:round/>
            <a:headEnd/>
            <a:tailEnd/>
          </a:ln>
          <a:effectLst/>
        </p:spPr>
        <p:txBody>
          <a:bodyPr wrap="none" anchor="ctr">
            <a:spAutoFit/>
          </a:bodyPr>
          <a:lstStyle/>
          <a:p>
            <a:pPr>
              <a:defRPr/>
            </a:pPr>
            <a:endParaRPr lang="zh-CN" altLang="en-US">
              <a:latin typeface="Arial" charset="0"/>
            </a:endParaRPr>
          </a:p>
        </p:txBody>
      </p:sp>
      <p:sp>
        <p:nvSpPr>
          <p:cNvPr id="3119" name="Line 47"/>
          <p:cNvSpPr>
            <a:spLocks noChangeShapeType="1"/>
          </p:cNvSpPr>
          <p:nvPr/>
        </p:nvSpPr>
        <p:spPr bwMode="auto">
          <a:xfrm>
            <a:off x="3251201" y="3859213"/>
            <a:ext cx="3267075" cy="0"/>
          </a:xfrm>
          <a:prstGeom prst="line">
            <a:avLst/>
          </a:prstGeom>
          <a:noFill/>
          <a:ln w="12699">
            <a:solidFill>
              <a:schemeClr val="accent2">
                <a:lumMod val="75000"/>
              </a:schemeClr>
            </a:solidFill>
            <a:round/>
            <a:headEnd/>
            <a:tailEnd/>
          </a:ln>
          <a:effectLst/>
        </p:spPr>
        <p:txBody>
          <a:bodyPr wrap="none" anchor="ctr">
            <a:spAutoFit/>
          </a:bodyPr>
          <a:lstStyle/>
          <a:p>
            <a:pPr>
              <a:defRPr/>
            </a:pPr>
            <a:endParaRPr lang="zh-CN" altLang="en-US">
              <a:latin typeface="Arial" charset="0"/>
            </a:endParaRPr>
          </a:p>
        </p:txBody>
      </p:sp>
      <p:sp>
        <p:nvSpPr>
          <p:cNvPr id="3120" name="Line 48"/>
          <p:cNvSpPr>
            <a:spLocks noChangeShapeType="1"/>
          </p:cNvSpPr>
          <p:nvPr/>
        </p:nvSpPr>
        <p:spPr bwMode="auto">
          <a:xfrm flipV="1">
            <a:off x="3219450" y="3829051"/>
            <a:ext cx="0" cy="2640013"/>
          </a:xfrm>
          <a:prstGeom prst="line">
            <a:avLst/>
          </a:prstGeom>
          <a:noFill/>
          <a:ln w="12699">
            <a:solidFill>
              <a:schemeClr val="accent2">
                <a:lumMod val="75000"/>
              </a:schemeClr>
            </a:solidFill>
            <a:round/>
            <a:headEnd/>
            <a:tailEnd/>
          </a:ln>
          <a:effectLst/>
        </p:spPr>
        <p:txBody>
          <a:bodyPr anchor="ctr">
            <a:spAutoFit/>
          </a:bodyPr>
          <a:lstStyle/>
          <a:p>
            <a:pPr>
              <a:defRPr/>
            </a:pPr>
            <a:endParaRPr lang="zh-CN" altLang="en-US">
              <a:latin typeface="Arial" charset="0"/>
            </a:endParaRPr>
          </a:p>
        </p:txBody>
      </p:sp>
      <p:sp>
        <p:nvSpPr>
          <p:cNvPr id="3121" name="Line 49"/>
          <p:cNvSpPr>
            <a:spLocks noChangeShapeType="1"/>
          </p:cNvSpPr>
          <p:nvPr/>
        </p:nvSpPr>
        <p:spPr bwMode="auto">
          <a:xfrm flipV="1">
            <a:off x="8963025" y="1709738"/>
            <a:ext cx="0" cy="2640012"/>
          </a:xfrm>
          <a:prstGeom prst="line">
            <a:avLst/>
          </a:prstGeom>
          <a:noFill/>
          <a:ln w="12699">
            <a:solidFill>
              <a:schemeClr val="accent2">
                <a:lumMod val="75000"/>
              </a:schemeClr>
            </a:solidFill>
            <a:round/>
            <a:headEnd/>
            <a:tailEnd/>
          </a:ln>
          <a:effectLst/>
        </p:spPr>
        <p:txBody>
          <a:bodyPr anchor="ctr">
            <a:spAutoFit/>
          </a:bodyPr>
          <a:lstStyle/>
          <a:p>
            <a:pPr>
              <a:defRPr/>
            </a:pPr>
            <a:endParaRPr lang="zh-CN" altLang="en-US">
              <a:latin typeface="Arial" charset="0"/>
            </a:endParaRPr>
          </a:p>
        </p:txBody>
      </p:sp>
      <p:sp>
        <p:nvSpPr>
          <p:cNvPr id="3122" name="Line 50"/>
          <p:cNvSpPr>
            <a:spLocks noChangeShapeType="1"/>
          </p:cNvSpPr>
          <p:nvPr/>
        </p:nvSpPr>
        <p:spPr bwMode="auto">
          <a:xfrm flipV="1">
            <a:off x="6477000" y="3860801"/>
            <a:ext cx="0" cy="2640013"/>
          </a:xfrm>
          <a:prstGeom prst="line">
            <a:avLst/>
          </a:prstGeom>
          <a:noFill/>
          <a:ln w="12699">
            <a:solidFill>
              <a:schemeClr val="accent2">
                <a:lumMod val="75000"/>
              </a:schemeClr>
            </a:solidFill>
            <a:round/>
            <a:headEnd/>
            <a:tailEnd/>
          </a:ln>
          <a:effectLst/>
        </p:spPr>
        <p:txBody>
          <a:bodyPr anchor="ctr">
            <a:spAutoFit/>
          </a:bodyPr>
          <a:lstStyle/>
          <a:p>
            <a:pPr>
              <a:defRPr/>
            </a:pPr>
            <a:endParaRPr lang="zh-CN" altLang="en-US">
              <a:latin typeface="Arial" charset="0"/>
            </a:endParaRPr>
          </a:p>
        </p:txBody>
      </p:sp>
      <p:sp>
        <p:nvSpPr>
          <p:cNvPr id="3123" name="Line 51"/>
          <p:cNvSpPr>
            <a:spLocks noChangeShapeType="1"/>
          </p:cNvSpPr>
          <p:nvPr/>
        </p:nvSpPr>
        <p:spPr bwMode="auto">
          <a:xfrm flipV="1">
            <a:off x="6484938" y="4291013"/>
            <a:ext cx="2476500" cy="2190750"/>
          </a:xfrm>
          <a:prstGeom prst="line">
            <a:avLst/>
          </a:prstGeom>
          <a:noFill/>
          <a:ln w="12699">
            <a:solidFill>
              <a:schemeClr val="accent2">
                <a:lumMod val="75000"/>
              </a:schemeClr>
            </a:solidFill>
            <a:round/>
            <a:headEnd/>
            <a:tailEnd/>
          </a:ln>
          <a:effectLst/>
        </p:spPr>
        <p:txBody>
          <a:bodyPr wrap="none" anchor="ctr">
            <a:spAutoFit/>
          </a:bodyPr>
          <a:lstStyle/>
          <a:p>
            <a:pPr>
              <a:defRPr/>
            </a:pPr>
            <a:endParaRPr lang="zh-CN" altLang="en-US">
              <a:latin typeface="Arial" charset="0"/>
            </a:endParaRPr>
          </a:p>
        </p:txBody>
      </p:sp>
      <p:sp>
        <p:nvSpPr>
          <p:cNvPr id="3124" name="Line 52"/>
          <p:cNvSpPr>
            <a:spLocks noChangeShapeType="1"/>
          </p:cNvSpPr>
          <p:nvPr/>
        </p:nvSpPr>
        <p:spPr bwMode="auto">
          <a:xfrm flipV="1">
            <a:off x="3221039" y="1708151"/>
            <a:ext cx="2490787" cy="2163763"/>
          </a:xfrm>
          <a:prstGeom prst="line">
            <a:avLst/>
          </a:prstGeom>
          <a:noFill/>
          <a:ln w="12699">
            <a:solidFill>
              <a:schemeClr val="accent2">
                <a:lumMod val="75000"/>
              </a:schemeClr>
            </a:solidFill>
            <a:round/>
            <a:headEnd/>
            <a:tailEnd/>
          </a:ln>
          <a:effectLst/>
        </p:spPr>
        <p:txBody>
          <a:bodyPr anchor="ctr">
            <a:spAutoFit/>
          </a:bodyPr>
          <a:lstStyle/>
          <a:p>
            <a:pPr>
              <a:defRPr/>
            </a:pPr>
            <a:endParaRPr lang="zh-CN" altLang="en-US">
              <a:latin typeface="Arial" charset="0"/>
            </a:endParaRPr>
          </a:p>
        </p:txBody>
      </p:sp>
      <p:sp>
        <p:nvSpPr>
          <p:cNvPr id="3125" name="Line 53"/>
          <p:cNvSpPr>
            <a:spLocks noChangeShapeType="1"/>
          </p:cNvSpPr>
          <p:nvPr/>
        </p:nvSpPr>
        <p:spPr bwMode="auto">
          <a:xfrm flipV="1">
            <a:off x="6491288" y="1681163"/>
            <a:ext cx="2476500" cy="2190750"/>
          </a:xfrm>
          <a:prstGeom prst="line">
            <a:avLst/>
          </a:prstGeom>
          <a:noFill/>
          <a:ln w="12699">
            <a:solidFill>
              <a:schemeClr val="accent2">
                <a:lumMod val="75000"/>
              </a:schemeClr>
            </a:solidFill>
            <a:round/>
            <a:headEnd/>
            <a:tailEnd/>
          </a:ln>
          <a:effectLst/>
        </p:spPr>
        <p:txBody>
          <a:bodyPr wrap="none" anchor="ctr">
            <a:spAutoFit/>
          </a:bodyPr>
          <a:lstStyle/>
          <a:p>
            <a:pPr>
              <a:defRPr/>
            </a:pPr>
            <a:endParaRPr lang="zh-CN" altLang="en-US">
              <a:latin typeface="Arial" charset="0"/>
            </a:endParaRPr>
          </a:p>
        </p:txBody>
      </p:sp>
      <p:grpSp>
        <p:nvGrpSpPr>
          <p:cNvPr id="4" name="Group 54"/>
          <p:cNvGrpSpPr>
            <a:grpSpLocks/>
          </p:cNvGrpSpPr>
          <p:nvPr/>
        </p:nvGrpSpPr>
        <p:grpSpPr bwMode="auto">
          <a:xfrm>
            <a:off x="5745164" y="4427539"/>
            <a:ext cx="3214687" cy="1444625"/>
            <a:chOff x="2354" y="2187"/>
            <a:chExt cx="2025" cy="910"/>
          </a:xfrm>
        </p:grpSpPr>
        <p:sp>
          <p:nvSpPr>
            <p:cNvPr id="35906" name="Text Box 55"/>
            <p:cNvSpPr txBox="1">
              <a:spLocks noChangeArrowheads="1"/>
            </p:cNvSpPr>
            <p:nvPr/>
          </p:nvSpPr>
          <p:spPr bwMode="auto">
            <a:xfrm>
              <a:off x="2354" y="2187"/>
              <a:ext cx="271" cy="693"/>
            </a:xfrm>
            <a:prstGeom prst="rect">
              <a:avLst/>
            </a:prstGeom>
            <a:noFill/>
            <a:ln w="12699">
              <a:noFill/>
              <a:miter lim="800000"/>
              <a:headEnd/>
              <a:tailEnd/>
            </a:ln>
          </p:spPr>
          <p:txBody>
            <a:bodyPr vert="eaVert">
              <a:spAutoFit/>
            </a:bodyPr>
            <a:lstStyle/>
            <a:p>
              <a:pPr>
                <a:spcBef>
                  <a:spcPct val="50000"/>
                </a:spcBef>
              </a:pPr>
              <a:r>
                <a:rPr lang="zh-CN" altLang="en-US" sz="1600">
                  <a:solidFill>
                    <a:srgbClr val="000000"/>
                  </a:solidFill>
                  <a:latin typeface="黑体" pitchFamily="49" charset="-122"/>
                  <a:ea typeface="黑体" pitchFamily="49" charset="-122"/>
                </a:rPr>
                <a:t>线性表</a:t>
              </a:r>
              <a:endParaRPr lang="en-US" altLang="zh-CN" sz="1600">
                <a:solidFill>
                  <a:srgbClr val="000000"/>
                </a:solidFill>
                <a:latin typeface="黑体" pitchFamily="49" charset="-122"/>
                <a:ea typeface="黑体" pitchFamily="49" charset="-122"/>
              </a:endParaRPr>
            </a:p>
          </p:txBody>
        </p:sp>
        <p:sp>
          <p:nvSpPr>
            <p:cNvPr id="35907" name="Text Box 56"/>
            <p:cNvSpPr txBox="1">
              <a:spLocks noChangeArrowheads="1"/>
            </p:cNvSpPr>
            <p:nvPr/>
          </p:nvSpPr>
          <p:spPr bwMode="auto">
            <a:xfrm>
              <a:off x="3027" y="2187"/>
              <a:ext cx="271" cy="685"/>
            </a:xfrm>
            <a:prstGeom prst="rect">
              <a:avLst/>
            </a:prstGeom>
            <a:noFill/>
            <a:ln w="12699">
              <a:noFill/>
              <a:miter lim="800000"/>
              <a:headEnd/>
              <a:tailEnd/>
            </a:ln>
          </p:spPr>
          <p:txBody>
            <a:bodyPr vert="eaVert">
              <a:spAutoFit/>
            </a:bodyPr>
            <a:lstStyle/>
            <a:p>
              <a:pPr>
                <a:spcBef>
                  <a:spcPct val="50000"/>
                </a:spcBef>
              </a:pPr>
              <a:r>
                <a:rPr lang="zh-CN" altLang="en-US" sz="1600">
                  <a:solidFill>
                    <a:srgbClr val="000000"/>
                  </a:solidFill>
                  <a:latin typeface="黑体" pitchFamily="49" charset="-122"/>
                  <a:ea typeface="黑体" pitchFamily="49" charset="-122"/>
                </a:rPr>
                <a:t>广义表</a:t>
              </a:r>
            </a:p>
          </p:txBody>
        </p:sp>
        <p:sp>
          <p:nvSpPr>
            <p:cNvPr id="35908" name="Text Box 57"/>
            <p:cNvSpPr txBox="1">
              <a:spLocks noChangeArrowheads="1"/>
            </p:cNvSpPr>
            <p:nvPr/>
          </p:nvSpPr>
          <p:spPr bwMode="auto">
            <a:xfrm>
              <a:off x="3247" y="2187"/>
              <a:ext cx="271" cy="730"/>
            </a:xfrm>
            <a:prstGeom prst="rect">
              <a:avLst/>
            </a:prstGeom>
            <a:noFill/>
            <a:ln w="12699">
              <a:noFill/>
              <a:miter lim="800000"/>
              <a:headEnd/>
              <a:tailEnd/>
            </a:ln>
          </p:spPr>
          <p:txBody>
            <a:bodyPr vert="eaVert">
              <a:spAutoFit/>
            </a:bodyPr>
            <a:lstStyle/>
            <a:p>
              <a:pPr>
                <a:spcBef>
                  <a:spcPct val="50000"/>
                </a:spcBef>
              </a:pPr>
              <a:r>
                <a:rPr lang="zh-CN" altLang="en-US" sz="1600">
                  <a:solidFill>
                    <a:srgbClr val="000000"/>
                  </a:solidFill>
                  <a:latin typeface="黑体" pitchFamily="49" charset="-122"/>
                  <a:ea typeface="黑体" pitchFamily="49" charset="-122"/>
                </a:rPr>
                <a:t>串</a:t>
              </a:r>
              <a:endParaRPr lang="zh-CN" altLang="en-US" sz="1600">
                <a:latin typeface="黑体" pitchFamily="49" charset="-122"/>
                <a:ea typeface="黑体" pitchFamily="49" charset="-122"/>
              </a:endParaRPr>
            </a:p>
          </p:txBody>
        </p:sp>
        <p:sp>
          <p:nvSpPr>
            <p:cNvPr id="3130" name="Text Box 58"/>
            <p:cNvSpPr txBox="1">
              <a:spLocks noChangeArrowheads="1"/>
            </p:cNvSpPr>
            <p:nvPr/>
          </p:nvSpPr>
          <p:spPr bwMode="auto">
            <a:xfrm>
              <a:off x="3857" y="2187"/>
              <a:ext cx="271" cy="368"/>
            </a:xfrm>
            <a:prstGeom prst="rect">
              <a:avLst/>
            </a:prstGeom>
            <a:noFill/>
            <a:ln w="12699">
              <a:noFill/>
              <a:miter lim="800000"/>
              <a:headEnd/>
              <a:tailEnd/>
            </a:ln>
            <a:effectLst/>
          </p:spPr>
          <p:txBody>
            <a:bodyPr vert="eaVert">
              <a:spAutoFit/>
            </a:bodyPr>
            <a:lstStyle/>
            <a:p>
              <a:pPr>
                <a:spcBef>
                  <a:spcPct val="50000"/>
                </a:spcBef>
                <a:defRPr/>
              </a:pPr>
              <a:r>
                <a:rPr lang="zh-CN" altLang="en-US" sz="1600" dirty="0">
                  <a:solidFill>
                    <a:schemeClr val="accent6"/>
                  </a:solidFill>
                  <a:latin typeface="黑体" pitchFamily="49" charset="-122"/>
                  <a:ea typeface="黑体" pitchFamily="49" charset="-122"/>
                </a:rPr>
                <a:t>树</a:t>
              </a:r>
            </a:p>
          </p:txBody>
        </p:sp>
        <p:sp>
          <p:nvSpPr>
            <p:cNvPr id="3131" name="Text Box 59"/>
            <p:cNvSpPr txBox="1">
              <a:spLocks noChangeArrowheads="1"/>
            </p:cNvSpPr>
            <p:nvPr/>
          </p:nvSpPr>
          <p:spPr bwMode="auto">
            <a:xfrm>
              <a:off x="3683" y="2187"/>
              <a:ext cx="271" cy="685"/>
            </a:xfrm>
            <a:prstGeom prst="rect">
              <a:avLst/>
            </a:prstGeom>
            <a:noFill/>
            <a:ln w="12699">
              <a:noFill/>
              <a:miter lim="800000"/>
              <a:headEnd/>
              <a:tailEnd/>
            </a:ln>
            <a:effectLst/>
          </p:spPr>
          <p:txBody>
            <a:bodyPr vert="eaVert">
              <a:spAutoFit/>
            </a:bodyPr>
            <a:lstStyle/>
            <a:p>
              <a:pPr>
                <a:spcBef>
                  <a:spcPct val="50000"/>
                </a:spcBef>
                <a:defRPr/>
              </a:pPr>
              <a:r>
                <a:rPr lang="zh-CN" altLang="en-US" sz="1600" dirty="0">
                  <a:solidFill>
                    <a:schemeClr val="accent6"/>
                  </a:solidFill>
                  <a:latin typeface="黑体" pitchFamily="49" charset="-122"/>
                  <a:ea typeface="黑体" pitchFamily="49" charset="-122"/>
                </a:rPr>
                <a:t>二叉树</a:t>
              </a:r>
            </a:p>
          </p:txBody>
        </p:sp>
        <p:sp>
          <p:nvSpPr>
            <p:cNvPr id="35911" name="Text Box 60"/>
            <p:cNvSpPr txBox="1">
              <a:spLocks noChangeArrowheads="1"/>
            </p:cNvSpPr>
            <p:nvPr/>
          </p:nvSpPr>
          <p:spPr bwMode="auto">
            <a:xfrm>
              <a:off x="3455" y="2187"/>
              <a:ext cx="271" cy="685"/>
            </a:xfrm>
            <a:prstGeom prst="rect">
              <a:avLst/>
            </a:prstGeom>
            <a:noFill/>
            <a:ln w="12699">
              <a:noFill/>
              <a:miter lim="800000"/>
              <a:headEnd/>
              <a:tailEnd/>
            </a:ln>
          </p:spPr>
          <p:txBody>
            <a:bodyPr vert="eaVert">
              <a:spAutoFit/>
            </a:bodyPr>
            <a:lstStyle/>
            <a:p>
              <a:pPr>
                <a:spcBef>
                  <a:spcPct val="50000"/>
                </a:spcBef>
              </a:pPr>
              <a:r>
                <a:rPr lang="zh-CN" altLang="en-US" sz="1600">
                  <a:solidFill>
                    <a:srgbClr val="7030A0"/>
                  </a:solidFill>
                  <a:latin typeface="黑体" pitchFamily="49" charset="-122"/>
                  <a:ea typeface="黑体" pitchFamily="49" charset="-122"/>
                </a:rPr>
                <a:t>文件</a:t>
              </a:r>
            </a:p>
          </p:txBody>
        </p:sp>
        <p:sp>
          <p:nvSpPr>
            <p:cNvPr id="3133" name="Text Box 61"/>
            <p:cNvSpPr txBox="1">
              <a:spLocks noChangeArrowheads="1"/>
            </p:cNvSpPr>
            <p:nvPr/>
          </p:nvSpPr>
          <p:spPr bwMode="auto">
            <a:xfrm>
              <a:off x="4108" y="2187"/>
              <a:ext cx="271" cy="368"/>
            </a:xfrm>
            <a:prstGeom prst="rect">
              <a:avLst/>
            </a:prstGeom>
            <a:noFill/>
            <a:ln w="12699">
              <a:noFill/>
              <a:miter lim="800000"/>
              <a:headEnd/>
              <a:tailEnd/>
            </a:ln>
            <a:effectLst/>
          </p:spPr>
          <p:txBody>
            <a:bodyPr vert="eaVert">
              <a:spAutoFit/>
            </a:bodyPr>
            <a:lstStyle/>
            <a:p>
              <a:pPr>
                <a:spcBef>
                  <a:spcPct val="50000"/>
                </a:spcBef>
                <a:defRPr/>
              </a:pPr>
              <a:r>
                <a:rPr lang="zh-CN" altLang="en-US" sz="1600" dirty="0">
                  <a:solidFill>
                    <a:schemeClr val="accent6"/>
                  </a:solidFill>
                  <a:latin typeface="黑体" pitchFamily="49" charset="-122"/>
                  <a:ea typeface="黑体" pitchFamily="49" charset="-122"/>
                </a:rPr>
                <a:t>图</a:t>
              </a:r>
            </a:p>
          </p:txBody>
        </p:sp>
        <p:sp>
          <p:nvSpPr>
            <p:cNvPr id="35913" name="Text Box 62"/>
            <p:cNvSpPr txBox="1">
              <a:spLocks noChangeArrowheads="1"/>
            </p:cNvSpPr>
            <p:nvPr/>
          </p:nvSpPr>
          <p:spPr bwMode="auto">
            <a:xfrm>
              <a:off x="2604" y="2187"/>
              <a:ext cx="271" cy="368"/>
            </a:xfrm>
            <a:prstGeom prst="rect">
              <a:avLst/>
            </a:prstGeom>
            <a:noFill/>
            <a:ln w="12699">
              <a:noFill/>
              <a:miter lim="800000"/>
              <a:headEnd/>
              <a:tailEnd/>
            </a:ln>
          </p:spPr>
          <p:txBody>
            <a:bodyPr vert="eaVert">
              <a:spAutoFit/>
            </a:bodyPr>
            <a:lstStyle/>
            <a:p>
              <a:pPr algn="ctr">
                <a:spcBef>
                  <a:spcPct val="50000"/>
                </a:spcBef>
              </a:pPr>
              <a:endParaRPr lang="zh-CN" altLang="zh-CN" sz="1600"/>
            </a:p>
          </p:txBody>
        </p:sp>
        <p:sp>
          <p:nvSpPr>
            <p:cNvPr id="35914" name="Text Box 63"/>
            <p:cNvSpPr txBox="1">
              <a:spLocks noChangeArrowheads="1"/>
            </p:cNvSpPr>
            <p:nvPr/>
          </p:nvSpPr>
          <p:spPr bwMode="auto">
            <a:xfrm>
              <a:off x="2591" y="2187"/>
              <a:ext cx="271" cy="368"/>
            </a:xfrm>
            <a:prstGeom prst="rect">
              <a:avLst/>
            </a:prstGeom>
            <a:noFill/>
            <a:ln w="12699">
              <a:noFill/>
              <a:miter lim="800000"/>
              <a:headEnd/>
              <a:tailEnd/>
            </a:ln>
          </p:spPr>
          <p:txBody>
            <a:bodyPr vert="eaVert">
              <a:spAutoFit/>
            </a:bodyPr>
            <a:lstStyle/>
            <a:p>
              <a:pPr>
                <a:spcBef>
                  <a:spcPct val="50000"/>
                </a:spcBef>
              </a:pPr>
              <a:r>
                <a:rPr lang="zh-CN" altLang="en-US" sz="1600">
                  <a:solidFill>
                    <a:srgbClr val="000000"/>
                  </a:solidFill>
                  <a:latin typeface="黑体" pitchFamily="49" charset="-122"/>
                  <a:ea typeface="黑体" pitchFamily="49" charset="-122"/>
                </a:rPr>
                <a:t>数组</a:t>
              </a:r>
            </a:p>
          </p:txBody>
        </p:sp>
        <p:sp>
          <p:nvSpPr>
            <p:cNvPr id="35915" name="Text Box 64"/>
            <p:cNvSpPr txBox="1">
              <a:spLocks noChangeArrowheads="1"/>
            </p:cNvSpPr>
            <p:nvPr/>
          </p:nvSpPr>
          <p:spPr bwMode="auto">
            <a:xfrm>
              <a:off x="2801" y="2187"/>
              <a:ext cx="271" cy="910"/>
            </a:xfrm>
            <a:prstGeom prst="rect">
              <a:avLst/>
            </a:prstGeom>
            <a:noFill/>
            <a:ln w="12699">
              <a:noFill/>
              <a:miter lim="800000"/>
              <a:headEnd/>
              <a:tailEnd/>
            </a:ln>
          </p:spPr>
          <p:txBody>
            <a:bodyPr vert="eaVert">
              <a:spAutoFit/>
            </a:bodyPr>
            <a:lstStyle/>
            <a:p>
              <a:pPr>
                <a:spcBef>
                  <a:spcPct val="50000"/>
                </a:spcBef>
              </a:pPr>
              <a:r>
                <a:rPr lang="zh-CN" altLang="en-US" sz="1600">
                  <a:solidFill>
                    <a:srgbClr val="000000"/>
                  </a:solidFill>
                  <a:latin typeface="黑体" pitchFamily="49" charset="-122"/>
                  <a:ea typeface="黑体" pitchFamily="49" charset="-122"/>
                </a:rPr>
                <a:t>堆栈和队列</a:t>
              </a:r>
            </a:p>
          </p:txBody>
        </p:sp>
      </p:grpSp>
      <p:sp>
        <p:nvSpPr>
          <p:cNvPr id="35868" name="Text Box 55"/>
          <p:cNvSpPr txBox="1">
            <a:spLocks noChangeArrowheads="1"/>
          </p:cNvSpPr>
          <p:nvPr/>
        </p:nvSpPr>
        <p:spPr bwMode="auto">
          <a:xfrm>
            <a:off x="4993602" y="3462339"/>
            <a:ext cx="430887" cy="1100137"/>
          </a:xfrm>
          <a:prstGeom prst="rect">
            <a:avLst/>
          </a:prstGeom>
          <a:noFill/>
          <a:ln w="12699">
            <a:noFill/>
            <a:miter lim="800000"/>
            <a:headEnd/>
            <a:tailEnd/>
          </a:ln>
        </p:spPr>
        <p:txBody>
          <a:bodyPr vert="eaVert">
            <a:spAutoFit/>
          </a:bodyPr>
          <a:lstStyle/>
          <a:p>
            <a:pPr algn="r">
              <a:spcBef>
                <a:spcPct val="50000"/>
              </a:spcBef>
            </a:pPr>
            <a:r>
              <a:rPr lang="zh-CN" altLang="en-US" sz="1600">
                <a:solidFill>
                  <a:srgbClr val="800000"/>
                </a:solidFill>
                <a:latin typeface="黑体" pitchFamily="49" charset="-122"/>
                <a:ea typeface="黑体" pitchFamily="49" charset="-122"/>
              </a:rPr>
              <a:t>顺序存储</a:t>
            </a:r>
            <a:endParaRPr lang="en-US" altLang="zh-CN" sz="1600">
              <a:solidFill>
                <a:srgbClr val="800000"/>
              </a:solidFill>
              <a:latin typeface="黑体" pitchFamily="49" charset="-122"/>
              <a:ea typeface="黑体" pitchFamily="49" charset="-122"/>
            </a:endParaRPr>
          </a:p>
        </p:txBody>
      </p:sp>
      <p:sp>
        <p:nvSpPr>
          <p:cNvPr id="35869" name="Text Box 55"/>
          <p:cNvSpPr txBox="1">
            <a:spLocks noChangeArrowheads="1"/>
          </p:cNvSpPr>
          <p:nvPr/>
        </p:nvSpPr>
        <p:spPr bwMode="auto">
          <a:xfrm>
            <a:off x="4452264" y="3994150"/>
            <a:ext cx="430887" cy="1100138"/>
          </a:xfrm>
          <a:prstGeom prst="rect">
            <a:avLst/>
          </a:prstGeom>
          <a:noFill/>
          <a:ln w="12699">
            <a:noFill/>
            <a:miter lim="800000"/>
            <a:headEnd/>
            <a:tailEnd/>
          </a:ln>
        </p:spPr>
        <p:txBody>
          <a:bodyPr vert="eaVert">
            <a:spAutoFit/>
          </a:bodyPr>
          <a:lstStyle/>
          <a:p>
            <a:pPr algn="r">
              <a:spcBef>
                <a:spcPct val="50000"/>
              </a:spcBef>
            </a:pPr>
            <a:r>
              <a:rPr lang="zh-CN" altLang="en-US" sz="1600">
                <a:solidFill>
                  <a:srgbClr val="800000"/>
                </a:solidFill>
                <a:latin typeface="黑体" pitchFamily="49" charset="-122"/>
                <a:ea typeface="黑体" pitchFamily="49" charset="-122"/>
              </a:rPr>
              <a:t>链式存储</a:t>
            </a:r>
            <a:endParaRPr lang="en-US" altLang="zh-CN" sz="1600">
              <a:solidFill>
                <a:srgbClr val="800000"/>
              </a:solidFill>
              <a:latin typeface="黑体" pitchFamily="49" charset="-122"/>
              <a:ea typeface="黑体" pitchFamily="49" charset="-122"/>
            </a:endParaRPr>
          </a:p>
        </p:txBody>
      </p:sp>
      <p:sp>
        <p:nvSpPr>
          <p:cNvPr id="35870" name="Text Box 55"/>
          <p:cNvSpPr txBox="1">
            <a:spLocks noChangeArrowheads="1"/>
          </p:cNvSpPr>
          <p:nvPr/>
        </p:nvSpPr>
        <p:spPr bwMode="auto">
          <a:xfrm>
            <a:off x="3879177" y="4530725"/>
            <a:ext cx="430887" cy="1100138"/>
          </a:xfrm>
          <a:prstGeom prst="rect">
            <a:avLst/>
          </a:prstGeom>
          <a:noFill/>
          <a:ln w="12699">
            <a:noFill/>
            <a:miter lim="800000"/>
            <a:headEnd/>
            <a:tailEnd/>
          </a:ln>
        </p:spPr>
        <p:txBody>
          <a:bodyPr vert="eaVert">
            <a:spAutoFit/>
          </a:bodyPr>
          <a:lstStyle/>
          <a:p>
            <a:pPr algn="r">
              <a:spcBef>
                <a:spcPct val="50000"/>
              </a:spcBef>
            </a:pPr>
            <a:r>
              <a:rPr lang="zh-CN" altLang="en-US" sz="1600">
                <a:solidFill>
                  <a:srgbClr val="800000"/>
                </a:solidFill>
                <a:latin typeface="黑体" pitchFamily="49" charset="-122"/>
                <a:ea typeface="黑体" pitchFamily="49" charset="-122"/>
              </a:rPr>
              <a:t>索引</a:t>
            </a:r>
            <a:endParaRPr lang="en-US" altLang="zh-CN" sz="1600">
              <a:solidFill>
                <a:srgbClr val="800000"/>
              </a:solidFill>
              <a:latin typeface="黑体" pitchFamily="49" charset="-122"/>
              <a:ea typeface="黑体" pitchFamily="49" charset="-122"/>
            </a:endParaRPr>
          </a:p>
        </p:txBody>
      </p:sp>
      <p:sp>
        <p:nvSpPr>
          <p:cNvPr id="35871" name="Text Box 55"/>
          <p:cNvSpPr txBox="1">
            <a:spLocks noChangeArrowheads="1"/>
          </p:cNvSpPr>
          <p:nvPr/>
        </p:nvSpPr>
        <p:spPr bwMode="auto">
          <a:xfrm>
            <a:off x="3318789" y="4981575"/>
            <a:ext cx="430887" cy="1100138"/>
          </a:xfrm>
          <a:prstGeom prst="rect">
            <a:avLst/>
          </a:prstGeom>
          <a:noFill/>
          <a:ln w="12699">
            <a:noFill/>
            <a:miter lim="800000"/>
            <a:headEnd/>
            <a:tailEnd/>
          </a:ln>
        </p:spPr>
        <p:txBody>
          <a:bodyPr vert="eaVert">
            <a:spAutoFit/>
          </a:bodyPr>
          <a:lstStyle/>
          <a:p>
            <a:pPr algn="r">
              <a:spcBef>
                <a:spcPct val="50000"/>
              </a:spcBef>
            </a:pPr>
            <a:r>
              <a:rPr lang="zh-CN" altLang="en-US" sz="1600">
                <a:solidFill>
                  <a:srgbClr val="800000"/>
                </a:solidFill>
                <a:latin typeface="黑体" pitchFamily="49" charset="-122"/>
                <a:ea typeface="黑体" pitchFamily="49" charset="-122"/>
              </a:rPr>
              <a:t>散列</a:t>
            </a:r>
            <a:endParaRPr lang="en-US" altLang="zh-CN" sz="1600">
              <a:solidFill>
                <a:srgbClr val="800000"/>
              </a:solidFill>
              <a:latin typeface="黑体" pitchFamily="49" charset="-122"/>
              <a:ea typeface="黑体" pitchFamily="49" charset="-122"/>
            </a:endParaRPr>
          </a:p>
        </p:txBody>
      </p:sp>
      <p:sp>
        <p:nvSpPr>
          <p:cNvPr id="71" name="矩形 70"/>
          <p:cNvSpPr/>
          <p:nvPr/>
        </p:nvSpPr>
        <p:spPr>
          <a:xfrm>
            <a:off x="5807075" y="3160713"/>
            <a:ext cx="1003300" cy="336550"/>
          </a:xfrm>
          <a:prstGeom prst="rect">
            <a:avLst/>
          </a:prstGeom>
        </p:spPr>
        <p:txBody>
          <a:bodyPr wrap="none">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清除结构</a:t>
            </a:r>
          </a:p>
        </p:txBody>
      </p:sp>
      <p:sp>
        <p:nvSpPr>
          <p:cNvPr id="72" name="矩形 71"/>
          <p:cNvSpPr/>
          <p:nvPr/>
        </p:nvSpPr>
        <p:spPr>
          <a:xfrm>
            <a:off x="5808664" y="2878138"/>
            <a:ext cx="1412875" cy="336550"/>
          </a:xfrm>
          <a:prstGeom prst="rect">
            <a:avLst/>
          </a:prstGeom>
        </p:spPr>
        <p:txBody>
          <a:bodyPr wrap="none">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插入数据元素</a:t>
            </a:r>
          </a:p>
        </p:txBody>
      </p:sp>
      <p:sp>
        <p:nvSpPr>
          <p:cNvPr id="73" name="矩形 72"/>
          <p:cNvSpPr/>
          <p:nvPr/>
        </p:nvSpPr>
        <p:spPr>
          <a:xfrm>
            <a:off x="5808664" y="2592388"/>
            <a:ext cx="1412875" cy="336550"/>
          </a:xfrm>
          <a:prstGeom prst="rect">
            <a:avLst/>
          </a:prstGeom>
        </p:spPr>
        <p:txBody>
          <a:bodyPr wrap="none">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删除数据元素</a:t>
            </a:r>
          </a:p>
        </p:txBody>
      </p:sp>
      <p:sp>
        <p:nvSpPr>
          <p:cNvPr id="74" name="矩形 73"/>
          <p:cNvSpPr/>
          <p:nvPr/>
        </p:nvSpPr>
        <p:spPr>
          <a:xfrm>
            <a:off x="5802314" y="2316163"/>
            <a:ext cx="1412875" cy="336550"/>
          </a:xfrm>
          <a:prstGeom prst="rect">
            <a:avLst/>
          </a:prstGeom>
        </p:spPr>
        <p:txBody>
          <a:bodyPr wrap="none">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修改数据元素</a:t>
            </a:r>
          </a:p>
        </p:txBody>
      </p:sp>
      <p:sp>
        <p:nvSpPr>
          <p:cNvPr id="75" name="矩形 74"/>
          <p:cNvSpPr/>
          <p:nvPr/>
        </p:nvSpPr>
        <p:spPr>
          <a:xfrm>
            <a:off x="5791201" y="2038350"/>
            <a:ext cx="593725" cy="336550"/>
          </a:xfrm>
          <a:prstGeom prst="rect">
            <a:avLst/>
          </a:prstGeom>
        </p:spPr>
        <p:txBody>
          <a:bodyPr wrap="none">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排序</a:t>
            </a:r>
          </a:p>
        </p:txBody>
      </p:sp>
      <p:sp>
        <p:nvSpPr>
          <p:cNvPr id="76" name="矩形 75"/>
          <p:cNvSpPr/>
          <p:nvPr/>
        </p:nvSpPr>
        <p:spPr>
          <a:xfrm>
            <a:off x="5780089" y="1733550"/>
            <a:ext cx="595035" cy="338554"/>
          </a:xfrm>
          <a:prstGeom prst="rect">
            <a:avLst/>
          </a:prstGeom>
        </p:spPr>
        <p:txBody>
          <a:bodyPr wrap="none">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查找</a:t>
            </a:r>
          </a:p>
        </p:txBody>
      </p:sp>
      <p:sp>
        <p:nvSpPr>
          <p:cNvPr id="78" name="矩形 77"/>
          <p:cNvSpPr/>
          <p:nvPr/>
        </p:nvSpPr>
        <p:spPr>
          <a:xfrm>
            <a:off x="1482276" y="12677"/>
            <a:ext cx="9185724" cy="708025"/>
          </a:xfrm>
          <a:prstGeom prst="rect">
            <a:avLst/>
          </a:prstGeom>
          <a:solidFill>
            <a:srgbClr val="003399"/>
          </a:solidFill>
        </p:spPr>
        <p:style>
          <a:lnRef idx="0">
            <a:schemeClr val="accent2"/>
          </a:lnRef>
          <a:fillRef idx="3">
            <a:schemeClr val="accent2"/>
          </a:fillRef>
          <a:effectRef idx="3">
            <a:schemeClr val="accent2"/>
          </a:effectRef>
          <a:fontRef idx="minor">
            <a:schemeClr val="lt1"/>
          </a:fontRef>
        </p:style>
        <p:txBody>
          <a:bodyPr wrap="none" anchor="ctr"/>
          <a:lstStyle/>
          <a:p>
            <a:pPr algn="ctr">
              <a:defRPr/>
            </a:pPr>
            <a:r>
              <a:rPr lang="en-US" altLang="zh-CN" sz="4000" dirty="0">
                <a:solidFill>
                  <a:srgbClr val="FFFFFF"/>
                </a:solidFill>
                <a:latin typeface="微软雅黑" pitchFamily="34" charset="-122"/>
                <a:ea typeface="微软雅黑" pitchFamily="34" charset="-122"/>
              </a:rPr>
              <a:t> </a:t>
            </a:r>
            <a:r>
              <a:rPr lang="zh-CN" altLang="en-US" sz="4000" dirty="0">
                <a:solidFill>
                  <a:srgbClr val="FFCC00"/>
                </a:solidFill>
                <a:latin typeface="微软雅黑" pitchFamily="34" charset="-122"/>
                <a:ea typeface="微软雅黑" pitchFamily="34" charset="-122"/>
              </a:rPr>
              <a:t>数据结构的基本问题空间</a:t>
            </a:r>
            <a:endParaRPr lang="en-US" altLang="zh-CN" sz="4000" dirty="0">
              <a:solidFill>
                <a:srgbClr val="FFCC00"/>
              </a:solidFill>
              <a:latin typeface="微软雅黑" pitchFamily="34" charset="-122"/>
              <a:ea typeface="微软雅黑" pitchFamily="34" charset="-122"/>
            </a:endParaRPr>
          </a:p>
        </p:txBody>
      </p:sp>
      <p:sp>
        <p:nvSpPr>
          <p:cNvPr id="56387" name="AutoShape 67"/>
          <p:cNvSpPr>
            <a:spLocks noChangeArrowheads="1"/>
          </p:cNvSpPr>
          <p:nvPr/>
        </p:nvSpPr>
        <p:spPr bwMode="auto">
          <a:xfrm>
            <a:off x="1524000" y="4365105"/>
            <a:ext cx="1600200" cy="792163"/>
          </a:xfrm>
          <a:prstGeom prst="wedgeRoundRectCallout">
            <a:avLst>
              <a:gd name="adj1" fmla="val 84912"/>
              <a:gd name="adj2" fmla="val 69334"/>
              <a:gd name="adj3" fmla="val 16667"/>
            </a:avLst>
          </a:prstGeom>
          <a:solidFill>
            <a:srgbClr val="800000"/>
          </a:solidFill>
          <a:ln w="12700" cap="sq">
            <a:solidFill>
              <a:schemeClr val="tx1"/>
            </a:solidFill>
            <a:miter lim="800000"/>
            <a:headEnd type="none" w="sm" len="sm"/>
            <a:tailEnd type="none" w="sm" len="sm"/>
          </a:ln>
          <a:effectLst>
            <a:outerShdw dist="89803" dir="2700000" algn="ctr" rotWithShape="0">
              <a:schemeClr val="bg1"/>
            </a:outerShdw>
          </a:effectLst>
        </p:spPr>
        <p:txBody>
          <a:bodyPr/>
          <a:lstStyle/>
          <a:p>
            <a:pPr algn="ctr">
              <a:defRPr/>
            </a:pPr>
            <a:r>
              <a:rPr lang="zh-CN" altLang="en-US" sz="4000" dirty="0">
                <a:solidFill>
                  <a:schemeClr val="bg1"/>
                </a:solidFill>
                <a:effectLst>
                  <a:outerShdw blurRad="38100" dist="38100" dir="2700000" algn="tl">
                    <a:srgbClr val="000000"/>
                  </a:outerShdw>
                </a:effectLst>
                <a:ea typeface="黑体" pitchFamily="2" charset="-122"/>
              </a:rPr>
              <a:t>索引</a:t>
            </a:r>
          </a:p>
        </p:txBody>
      </p:sp>
      <p:sp>
        <p:nvSpPr>
          <p:cNvPr id="56388" name="AutoShape 68"/>
          <p:cNvSpPr>
            <a:spLocks noChangeArrowheads="1"/>
          </p:cNvSpPr>
          <p:nvPr/>
        </p:nvSpPr>
        <p:spPr bwMode="auto">
          <a:xfrm>
            <a:off x="8478838" y="692697"/>
            <a:ext cx="2189162" cy="792163"/>
          </a:xfrm>
          <a:prstGeom prst="wedgeRoundRectCallout">
            <a:avLst>
              <a:gd name="adj1" fmla="val -126434"/>
              <a:gd name="adj2" fmla="val 94871"/>
              <a:gd name="adj3" fmla="val 16667"/>
            </a:avLst>
          </a:prstGeom>
          <a:solidFill>
            <a:srgbClr val="800000"/>
          </a:solidFill>
          <a:ln w="12700" cap="sq">
            <a:solidFill>
              <a:schemeClr val="tx1"/>
            </a:solidFill>
            <a:miter lim="800000"/>
            <a:headEnd type="none" w="sm" len="sm"/>
            <a:tailEnd type="none" w="sm" len="sm"/>
          </a:ln>
          <a:effectLst>
            <a:outerShdw dist="89803" dir="2700000" algn="ctr" rotWithShape="0">
              <a:schemeClr val="bg1"/>
            </a:outerShdw>
          </a:effectLst>
        </p:spPr>
        <p:txBody>
          <a:bodyPr/>
          <a:lstStyle/>
          <a:p>
            <a:pPr algn="ctr">
              <a:defRPr/>
            </a:pPr>
            <a:r>
              <a:rPr lang="zh-CN" altLang="en-US" sz="4000" dirty="0">
                <a:solidFill>
                  <a:schemeClr val="bg1"/>
                </a:solidFill>
                <a:effectLst>
                  <a:outerShdw blurRad="38100" dist="38100" dir="2700000" algn="tl">
                    <a:srgbClr val="000000"/>
                  </a:outerShdw>
                </a:effectLst>
                <a:ea typeface="黑体" pitchFamily="2" charset="-122"/>
              </a:rPr>
              <a:t>查找</a:t>
            </a:r>
          </a:p>
        </p:txBody>
      </p:sp>
      <p:sp>
        <p:nvSpPr>
          <p:cNvPr id="35884" name="TextBox 5"/>
          <p:cNvSpPr txBox="1">
            <a:spLocks noChangeArrowheads="1"/>
          </p:cNvSpPr>
          <p:nvPr/>
        </p:nvSpPr>
        <p:spPr bwMode="auto">
          <a:xfrm>
            <a:off x="6475413" y="3652838"/>
            <a:ext cx="1107996" cy="369332"/>
          </a:xfrm>
          <a:prstGeom prst="rect">
            <a:avLst/>
          </a:prstGeom>
          <a:noFill/>
          <a:ln w="9525">
            <a:noFill/>
            <a:miter lim="800000"/>
            <a:headEnd/>
            <a:tailEnd/>
          </a:ln>
        </p:spPr>
        <p:txBody>
          <a:bodyPr wrap="none">
            <a:spAutoFit/>
          </a:bodyPr>
          <a:lstStyle/>
          <a:p>
            <a:r>
              <a:rPr lang="zh-CN" altLang="en-US">
                <a:solidFill>
                  <a:srgbClr val="003399"/>
                </a:solidFill>
                <a:latin typeface="黑体" pitchFamily="49" charset="-122"/>
                <a:ea typeface="黑体" pitchFamily="49" charset="-122"/>
              </a:rPr>
              <a:t>线性结构</a:t>
            </a:r>
          </a:p>
        </p:txBody>
      </p:sp>
      <p:sp>
        <p:nvSpPr>
          <p:cNvPr id="35885" name="TextBox 68"/>
          <p:cNvSpPr txBox="1">
            <a:spLocks noChangeArrowheads="1"/>
          </p:cNvSpPr>
          <p:nvPr/>
        </p:nvSpPr>
        <p:spPr bwMode="auto">
          <a:xfrm>
            <a:off x="8569325" y="3644900"/>
            <a:ext cx="1338828" cy="369332"/>
          </a:xfrm>
          <a:prstGeom prst="rect">
            <a:avLst/>
          </a:prstGeom>
          <a:noFill/>
          <a:ln w="9525">
            <a:noFill/>
            <a:miter lim="800000"/>
            <a:headEnd/>
            <a:tailEnd/>
          </a:ln>
        </p:spPr>
        <p:txBody>
          <a:bodyPr wrap="none">
            <a:spAutoFit/>
          </a:bodyPr>
          <a:lstStyle/>
          <a:p>
            <a:r>
              <a:rPr lang="zh-CN" altLang="en-US">
                <a:solidFill>
                  <a:srgbClr val="003399"/>
                </a:solidFill>
                <a:latin typeface="黑体" pitchFamily="49" charset="-122"/>
                <a:ea typeface="黑体" pitchFamily="49" charset="-122"/>
              </a:rPr>
              <a:t>非线性结构</a:t>
            </a:r>
          </a:p>
        </p:txBody>
      </p:sp>
      <p:grpSp>
        <p:nvGrpSpPr>
          <p:cNvPr id="67" name="Group 120"/>
          <p:cNvGrpSpPr>
            <a:grpSpLocks/>
          </p:cNvGrpSpPr>
          <p:nvPr/>
        </p:nvGrpSpPr>
        <p:grpSpPr bwMode="auto">
          <a:xfrm>
            <a:off x="885492" y="1005774"/>
            <a:ext cx="3563479" cy="1838793"/>
            <a:chOff x="3624" y="2907"/>
            <a:chExt cx="1976" cy="614"/>
          </a:xfrm>
        </p:grpSpPr>
        <p:sp>
          <p:nvSpPr>
            <p:cNvPr id="68" name="Freeform 121"/>
            <p:cNvSpPr>
              <a:spLocks/>
            </p:cNvSpPr>
            <p:nvPr/>
          </p:nvSpPr>
          <p:spPr bwMode="auto">
            <a:xfrm>
              <a:off x="3624" y="2907"/>
              <a:ext cx="1976" cy="614"/>
            </a:xfrm>
            <a:custGeom>
              <a:avLst/>
              <a:gdLst>
                <a:gd name="T0" fmla="*/ 104 w 1635"/>
                <a:gd name="T1" fmla="*/ 81 h 504"/>
                <a:gd name="T2" fmla="*/ 118 w 1635"/>
                <a:gd name="T3" fmla="*/ 61 h 504"/>
                <a:gd name="T4" fmla="*/ 163 w 1635"/>
                <a:gd name="T5" fmla="*/ 55 h 504"/>
                <a:gd name="T6" fmla="*/ 534 w 1635"/>
                <a:gd name="T7" fmla="*/ 24 h 504"/>
                <a:gd name="T8" fmla="*/ 1052 w 1635"/>
                <a:gd name="T9" fmla="*/ 24 h 504"/>
                <a:gd name="T10" fmla="*/ 1970 w 1635"/>
                <a:gd name="T11" fmla="*/ 49 h 504"/>
                <a:gd name="T12" fmla="*/ 2029 w 1635"/>
                <a:gd name="T13" fmla="*/ 130 h 504"/>
                <a:gd name="T14" fmla="*/ 2062 w 1635"/>
                <a:gd name="T15" fmla="*/ 168 h 504"/>
                <a:gd name="T16" fmla="*/ 2015 w 1635"/>
                <a:gd name="T17" fmla="*/ 207 h 504"/>
                <a:gd name="T18" fmla="*/ 1999 w 1635"/>
                <a:gd name="T19" fmla="*/ 233 h 504"/>
                <a:gd name="T20" fmla="*/ 1927 w 1635"/>
                <a:gd name="T21" fmla="*/ 238 h 504"/>
                <a:gd name="T22" fmla="*/ 1794 w 1635"/>
                <a:gd name="T23" fmla="*/ 245 h 504"/>
                <a:gd name="T24" fmla="*/ 1690 w 1635"/>
                <a:gd name="T25" fmla="*/ 263 h 504"/>
                <a:gd name="T26" fmla="*/ 1570 w 1635"/>
                <a:gd name="T27" fmla="*/ 277 h 504"/>
                <a:gd name="T28" fmla="*/ 1244 w 1635"/>
                <a:gd name="T29" fmla="*/ 257 h 504"/>
                <a:gd name="T30" fmla="*/ 474 w 1635"/>
                <a:gd name="T31" fmla="*/ 277 h 504"/>
                <a:gd name="T32" fmla="*/ 268 w 1635"/>
                <a:gd name="T33" fmla="*/ 271 h 504"/>
                <a:gd name="T34" fmla="*/ 88 w 1635"/>
                <a:gd name="T35" fmla="*/ 233 h 504"/>
                <a:gd name="T36" fmla="*/ 0 w 1635"/>
                <a:gd name="T37" fmla="*/ 176 h 504"/>
                <a:gd name="T38" fmla="*/ 104 w 1635"/>
                <a:gd name="T39" fmla="*/ 125 h 504"/>
                <a:gd name="T40" fmla="*/ 118 w 1635"/>
                <a:gd name="T41" fmla="*/ 106 h 504"/>
                <a:gd name="T42" fmla="*/ 104 w 1635"/>
                <a:gd name="T43" fmla="*/ 81 h 5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35" h="504">
                  <a:moveTo>
                    <a:pt x="81" y="147"/>
                  </a:moveTo>
                  <a:cubicBezTo>
                    <a:pt x="85" y="135"/>
                    <a:pt x="83" y="121"/>
                    <a:pt x="92" y="112"/>
                  </a:cubicBezTo>
                  <a:cubicBezTo>
                    <a:pt x="101" y="103"/>
                    <a:pt x="116" y="106"/>
                    <a:pt x="127" y="101"/>
                  </a:cubicBezTo>
                  <a:cubicBezTo>
                    <a:pt x="225" y="53"/>
                    <a:pt x="303" y="54"/>
                    <a:pt x="415" y="43"/>
                  </a:cubicBezTo>
                  <a:cubicBezTo>
                    <a:pt x="552" y="0"/>
                    <a:pt x="681" y="31"/>
                    <a:pt x="818" y="43"/>
                  </a:cubicBezTo>
                  <a:cubicBezTo>
                    <a:pt x="1050" y="91"/>
                    <a:pt x="1296" y="80"/>
                    <a:pt x="1532" y="89"/>
                  </a:cubicBezTo>
                  <a:cubicBezTo>
                    <a:pt x="1601" y="158"/>
                    <a:pt x="1550" y="92"/>
                    <a:pt x="1578" y="239"/>
                  </a:cubicBezTo>
                  <a:cubicBezTo>
                    <a:pt x="1583" y="263"/>
                    <a:pt x="1602" y="308"/>
                    <a:pt x="1602" y="308"/>
                  </a:cubicBezTo>
                  <a:cubicBezTo>
                    <a:pt x="1551" y="457"/>
                    <a:pt x="1635" y="221"/>
                    <a:pt x="1567" y="377"/>
                  </a:cubicBezTo>
                  <a:cubicBezTo>
                    <a:pt x="1561" y="392"/>
                    <a:pt x="1567" y="413"/>
                    <a:pt x="1555" y="423"/>
                  </a:cubicBezTo>
                  <a:cubicBezTo>
                    <a:pt x="1540" y="435"/>
                    <a:pt x="1517" y="432"/>
                    <a:pt x="1498" y="435"/>
                  </a:cubicBezTo>
                  <a:cubicBezTo>
                    <a:pt x="1463" y="440"/>
                    <a:pt x="1429" y="442"/>
                    <a:pt x="1394" y="446"/>
                  </a:cubicBezTo>
                  <a:cubicBezTo>
                    <a:pt x="1367" y="456"/>
                    <a:pt x="1342" y="472"/>
                    <a:pt x="1314" y="481"/>
                  </a:cubicBezTo>
                  <a:cubicBezTo>
                    <a:pt x="1284" y="491"/>
                    <a:pt x="1221" y="504"/>
                    <a:pt x="1221" y="504"/>
                  </a:cubicBezTo>
                  <a:cubicBezTo>
                    <a:pt x="1127" y="497"/>
                    <a:pt x="1056" y="492"/>
                    <a:pt x="968" y="469"/>
                  </a:cubicBezTo>
                  <a:cubicBezTo>
                    <a:pt x="773" y="481"/>
                    <a:pt x="557" y="459"/>
                    <a:pt x="369" y="504"/>
                  </a:cubicBezTo>
                  <a:cubicBezTo>
                    <a:pt x="315" y="500"/>
                    <a:pt x="261" y="502"/>
                    <a:pt x="208" y="493"/>
                  </a:cubicBezTo>
                  <a:cubicBezTo>
                    <a:pt x="202" y="492"/>
                    <a:pt x="83" y="429"/>
                    <a:pt x="69" y="423"/>
                  </a:cubicBezTo>
                  <a:cubicBezTo>
                    <a:pt x="35" y="389"/>
                    <a:pt x="16" y="365"/>
                    <a:pt x="0" y="320"/>
                  </a:cubicBezTo>
                  <a:cubicBezTo>
                    <a:pt x="17" y="270"/>
                    <a:pt x="43" y="265"/>
                    <a:pt x="81" y="228"/>
                  </a:cubicBezTo>
                  <a:cubicBezTo>
                    <a:pt x="85" y="216"/>
                    <a:pt x="94" y="205"/>
                    <a:pt x="92" y="193"/>
                  </a:cubicBezTo>
                  <a:cubicBezTo>
                    <a:pt x="83" y="138"/>
                    <a:pt x="52" y="173"/>
                    <a:pt x="81" y="147"/>
                  </a:cubicBezTo>
                  <a:close/>
                </a:path>
              </a:pathLst>
            </a:custGeom>
            <a:solidFill>
              <a:srgbClr val="FFFF99"/>
            </a:solidFill>
            <a:ln w="12700" cap="sq" cmpd="sng">
              <a:noFill/>
              <a:prstDash val="solid"/>
              <a:round/>
              <a:headEnd/>
              <a:tailEnd/>
            </a:ln>
            <a:effectLst>
              <a:outerShdw dist="71842" dir="2700000" algn="ctr" rotWithShape="0">
                <a:srgbClr val="B2B2B2"/>
              </a:outerShdw>
            </a:effectLst>
          </p:spPr>
          <p:txBody>
            <a:bodyPr wrap="none" anchor="ctr"/>
            <a:lstStyle/>
            <a:p>
              <a:endParaRPr lang="zh-CN" altLang="en-US"/>
            </a:p>
          </p:txBody>
        </p:sp>
        <p:sp>
          <p:nvSpPr>
            <p:cNvPr id="69" name="Rectangle 122"/>
            <p:cNvSpPr>
              <a:spLocks noChangeArrowheads="1"/>
            </p:cNvSpPr>
            <p:nvPr/>
          </p:nvSpPr>
          <p:spPr bwMode="auto">
            <a:xfrm rot="21569806">
              <a:off x="3695" y="2945"/>
              <a:ext cx="1862" cy="463"/>
            </a:xfrm>
            <a:prstGeom prst="rect">
              <a:avLst/>
            </a:prstGeom>
            <a:noFill/>
            <a:ln w="12700" cap="sq">
              <a:noFill/>
              <a:miter lim="800000"/>
              <a:headEnd/>
              <a:tailEnd/>
            </a:ln>
            <a:effectLst>
              <a:outerShdw dist="12700" dir="5400000" algn="ctr" rotWithShape="0">
                <a:srgbClr val="000000"/>
              </a:outerShdw>
            </a:effectLst>
          </p:spPr>
          <p:txBody>
            <a:bodyPr wrap="square">
              <a:spAutoFit/>
            </a:bodyPr>
            <a:lstStyle/>
            <a:p>
              <a:r>
                <a:rPr lang="zh-CN" altLang="en-US" sz="2000" dirty="0">
                  <a:solidFill>
                    <a:srgbClr val="FF3300"/>
                  </a:solidFill>
                  <a:ea typeface="幼圆" pitchFamily="49" charset="-122"/>
                </a:rPr>
                <a:t>查找（又称搜索</a:t>
              </a:r>
              <a:r>
                <a:rPr lang="en-US" altLang="zh-CN" sz="2000" dirty="0">
                  <a:solidFill>
                    <a:srgbClr val="FF3300"/>
                  </a:solidFill>
                  <a:ea typeface="幼圆" pitchFamily="49" charset="-122"/>
                </a:rPr>
                <a:t>Searching</a:t>
              </a:r>
              <a:r>
                <a:rPr lang="zh-CN" altLang="en-US" sz="2000" dirty="0">
                  <a:solidFill>
                    <a:srgbClr val="FF3300"/>
                  </a:solidFill>
                  <a:ea typeface="幼圆" pitchFamily="49" charset="-122"/>
                </a:rPr>
                <a:t>）就是根据给定的值在数据集中确定一个其关键字等于给定值的数据元素（或记录）</a:t>
              </a:r>
              <a:endParaRPr lang="zh-CN" altLang="en-US" sz="2500" dirty="0">
                <a:solidFill>
                  <a:srgbClr val="FF3300"/>
                </a:solidFill>
                <a:ea typeface="幼圆"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6387"/>
                                        </p:tgtEl>
                                        <p:attrNameLst>
                                          <p:attrName>style.visibility</p:attrName>
                                        </p:attrNameLst>
                                      </p:cBhvr>
                                      <p:to>
                                        <p:strVal val="visible"/>
                                      </p:to>
                                    </p:set>
                                    <p:anim calcmode="lin" valueType="num">
                                      <p:cBhvr additive="base">
                                        <p:cTn id="7" dur="500" fill="hold"/>
                                        <p:tgtEl>
                                          <p:spTgt spid="56387"/>
                                        </p:tgtEl>
                                        <p:attrNameLst>
                                          <p:attrName>ppt_x</p:attrName>
                                        </p:attrNameLst>
                                      </p:cBhvr>
                                      <p:tavLst>
                                        <p:tav tm="0">
                                          <p:val>
                                            <p:strVal val="#ppt_x"/>
                                          </p:val>
                                        </p:tav>
                                        <p:tav tm="100000">
                                          <p:val>
                                            <p:strVal val="#ppt_x"/>
                                          </p:val>
                                        </p:tav>
                                      </p:tavLst>
                                    </p:anim>
                                    <p:anim calcmode="lin" valueType="num">
                                      <p:cBhvr additive="base">
                                        <p:cTn id="8" dur="500" fill="hold"/>
                                        <p:tgtEl>
                                          <p:spTgt spid="5638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6388"/>
                                        </p:tgtEl>
                                        <p:attrNameLst>
                                          <p:attrName>style.visibility</p:attrName>
                                        </p:attrNameLst>
                                      </p:cBhvr>
                                      <p:to>
                                        <p:strVal val="visible"/>
                                      </p:to>
                                    </p:set>
                                    <p:anim calcmode="lin" valueType="num">
                                      <p:cBhvr additive="base">
                                        <p:cTn id="13" dur="500" fill="hold"/>
                                        <p:tgtEl>
                                          <p:spTgt spid="56388"/>
                                        </p:tgtEl>
                                        <p:attrNameLst>
                                          <p:attrName>ppt_x</p:attrName>
                                        </p:attrNameLst>
                                      </p:cBhvr>
                                      <p:tavLst>
                                        <p:tav tm="0">
                                          <p:val>
                                            <p:strVal val="#ppt_x"/>
                                          </p:val>
                                        </p:tav>
                                        <p:tav tm="100000">
                                          <p:val>
                                            <p:strVal val="#ppt_x"/>
                                          </p:val>
                                        </p:tav>
                                      </p:tavLst>
                                    </p:anim>
                                    <p:anim calcmode="lin" valueType="num">
                                      <p:cBhvr additive="base">
                                        <p:cTn id="14" dur="500" fill="hold"/>
                                        <p:tgtEl>
                                          <p:spTgt spid="5638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67"/>
                                        </p:tgtEl>
                                        <p:attrNameLst>
                                          <p:attrName>style.visibility</p:attrName>
                                        </p:attrNameLst>
                                      </p:cBhvr>
                                      <p:to>
                                        <p:strVal val="visible"/>
                                      </p:to>
                                    </p:set>
                                    <p:anim calcmode="lin" valueType="num">
                                      <p:cBhvr additive="base">
                                        <p:cTn id="19" dur="500" fill="hold"/>
                                        <p:tgtEl>
                                          <p:spTgt spid="67"/>
                                        </p:tgtEl>
                                        <p:attrNameLst>
                                          <p:attrName>ppt_x</p:attrName>
                                        </p:attrNameLst>
                                      </p:cBhvr>
                                      <p:tavLst>
                                        <p:tav tm="0">
                                          <p:val>
                                            <p:strVal val="1+#ppt_w/2"/>
                                          </p:val>
                                        </p:tav>
                                        <p:tav tm="100000">
                                          <p:val>
                                            <p:strVal val="#ppt_x"/>
                                          </p:val>
                                        </p:tav>
                                      </p:tavLst>
                                    </p:anim>
                                    <p:anim calcmode="lin" valueType="num">
                                      <p:cBhvr additive="base">
                                        <p:cTn id="20" dur="5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87" grpId="0" animBg="1"/>
      <p:bldP spid="5638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1"/>
          <p:cNvGrpSpPr>
            <a:grpSpLocks/>
          </p:cNvGrpSpPr>
          <p:nvPr/>
        </p:nvGrpSpPr>
        <p:grpSpPr bwMode="auto">
          <a:xfrm>
            <a:off x="3894138" y="620714"/>
            <a:ext cx="4938712" cy="695325"/>
            <a:chOff x="1488" y="618"/>
            <a:chExt cx="3111" cy="438"/>
          </a:xfrm>
        </p:grpSpPr>
        <p:sp>
          <p:nvSpPr>
            <p:cNvPr id="22587" name="Rectangle 9"/>
            <p:cNvSpPr>
              <a:spLocks noChangeArrowheads="1"/>
            </p:cNvSpPr>
            <p:nvPr/>
          </p:nvSpPr>
          <p:spPr bwMode="auto">
            <a:xfrm>
              <a:off x="1488" y="618"/>
              <a:ext cx="3025" cy="438"/>
            </a:xfrm>
            <a:prstGeom prst="rect">
              <a:avLst/>
            </a:prstGeom>
            <a:gradFill rotWithShape="0">
              <a:gsLst>
                <a:gs pos="0">
                  <a:srgbClr val="0000FF"/>
                </a:gs>
                <a:gs pos="50000">
                  <a:srgbClr val="000076"/>
                </a:gs>
                <a:gs pos="100000">
                  <a:srgbClr val="0000FF"/>
                </a:gs>
              </a:gsLst>
              <a:lin ang="5400000" scaled="1"/>
            </a:gradFill>
            <a:ln w="12700" cap="sq">
              <a:noFill/>
              <a:miter lim="800000"/>
              <a:headEnd type="none" w="sm" len="sm"/>
              <a:tailEnd type="none" w="sm" len="sm"/>
            </a:ln>
            <a:effectLst>
              <a:outerShdw dist="89803" dir="2700000" algn="ctr" rotWithShape="0">
                <a:srgbClr val="B2B2B2"/>
              </a:outerShdw>
            </a:effectLst>
          </p:spPr>
          <p:txBody>
            <a:bodyPr wrap="none" anchor="ctr"/>
            <a:lstStyle/>
            <a:p>
              <a:endParaRPr lang="zh-CN" altLang="en-US"/>
            </a:p>
          </p:txBody>
        </p:sp>
        <p:sp>
          <p:nvSpPr>
            <p:cNvPr id="22588" name="Text Box 10"/>
            <p:cNvSpPr txBox="1">
              <a:spLocks noChangeArrowheads="1"/>
            </p:cNvSpPr>
            <p:nvPr/>
          </p:nvSpPr>
          <p:spPr bwMode="auto">
            <a:xfrm>
              <a:off x="1671" y="655"/>
              <a:ext cx="2928" cy="356"/>
            </a:xfrm>
            <a:prstGeom prst="rect">
              <a:avLst/>
            </a:prstGeom>
            <a:noFill/>
            <a:ln w="12700" cap="sq">
              <a:noFill/>
              <a:miter lim="800000"/>
              <a:headEnd type="none" w="sm" len="sm"/>
              <a:tailEnd type="none" w="sm" len="sm"/>
            </a:ln>
          </p:spPr>
          <p:txBody>
            <a:bodyPr>
              <a:spAutoFit/>
            </a:bodyPr>
            <a:lstStyle/>
            <a:p>
              <a:r>
                <a:rPr lang="en-US" altLang="zh-CN" sz="3100" dirty="0">
                  <a:solidFill>
                    <a:srgbClr val="FFFFFF"/>
                  </a:solidFill>
                </a:rPr>
                <a:t>key[0..n-1]   n=11    k=</a:t>
              </a:r>
              <a:r>
                <a:rPr lang="en-US" altLang="zh-CN" sz="3100" dirty="0">
                  <a:solidFill>
                    <a:srgbClr val="FFFF00"/>
                  </a:solidFill>
                </a:rPr>
                <a:t>23</a:t>
              </a:r>
            </a:p>
          </p:txBody>
        </p:sp>
      </p:grpSp>
      <p:sp>
        <p:nvSpPr>
          <p:cNvPr id="22531" name="Text Box 12"/>
          <p:cNvSpPr txBox="1">
            <a:spLocks noChangeArrowheads="1"/>
          </p:cNvSpPr>
          <p:nvPr/>
        </p:nvSpPr>
        <p:spPr bwMode="auto">
          <a:xfrm>
            <a:off x="2711624" y="1772817"/>
            <a:ext cx="7239000" cy="503237"/>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r>
              <a:rPr lang="en-US" altLang="zh-CN" sz="2700" dirty="0">
                <a:solidFill>
                  <a:srgbClr val="FF3300"/>
                </a:solidFill>
              </a:rPr>
              <a:t>2    5    7    11    14    16    19    23    27    32    50</a:t>
            </a:r>
          </a:p>
        </p:txBody>
      </p:sp>
      <p:sp>
        <p:nvSpPr>
          <p:cNvPr id="252941" name="Text Box 13"/>
          <p:cNvSpPr txBox="1">
            <a:spLocks noChangeArrowheads="1"/>
          </p:cNvSpPr>
          <p:nvPr/>
        </p:nvSpPr>
        <p:spPr bwMode="auto">
          <a:xfrm>
            <a:off x="2541588" y="2257425"/>
            <a:ext cx="516488" cy="415498"/>
          </a:xfrm>
          <a:prstGeom prst="rect">
            <a:avLst/>
          </a:prstGeom>
          <a:noFill/>
          <a:ln w="12700" cap="sq">
            <a:noFill/>
            <a:miter lim="800000"/>
            <a:headEnd type="none" w="sm" len="sm"/>
            <a:tailEnd type="none" w="sm" len="sm"/>
          </a:ln>
        </p:spPr>
        <p:txBody>
          <a:bodyPr wrap="none">
            <a:spAutoFit/>
          </a:bodyPr>
          <a:lstStyle/>
          <a:p>
            <a:r>
              <a:rPr lang="en-US" altLang="zh-CN" sz="2100">
                <a:solidFill>
                  <a:schemeClr val="accent2"/>
                </a:solidFill>
              </a:rPr>
              <a:t>low</a:t>
            </a:r>
          </a:p>
        </p:txBody>
      </p:sp>
      <p:sp>
        <p:nvSpPr>
          <p:cNvPr id="252942" name="Text Box 14"/>
          <p:cNvSpPr txBox="1">
            <a:spLocks noChangeArrowheads="1"/>
          </p:cNvSpPr>
          <p:nvPr/>
        </p:nvSpPr>
        <p:spPr bwMode="auto">
          <a:xfrm>
            <a:off x="8544273" y="2276872"/>
            <a:ext cx="582211" cy="400110"/>
          </a:xfrm>
          <a:prstGeom prst="rect">
            <a:avLst/>
          </a:prstGeom>
          <a:noFill/>
          <a:ln w="12700" cap="sq">
            <a:noFill/>
            <a:miter lim="800000"/>
            <a:headEnd type="none" w="sm" len="sm"/>
            <a:tailEnd type="none" w="sm" len="sm"/>
          </a:ln>
        </p:spPr>
        <p:txBody>
          <a:bodyPr wrap="none">
            <a:spAutoFit/>
          </a:bodyPr>
          <a:lstStyle/>
          <a:p>
            <a:r>
              <a:rPr lang="en-US" altLang="zh-CN" sz="2000" dirty="0">
                <a:solidFill>
                  <a:schemeClr val="accent2"/>
                </a:solidFill>
              </a:rPr>
              <a:t>high</a:t>
            </a:r>
          </a:p>
        </p:txBody>
      </p:sp>
      <p:sp>
        <p:nvSpPr>
          <p:cNvPr id="252943" name="Text Box 15"/>
          <p:cNvSpPr txBox="1">
            <a:spLocks noChangeArrowheads="1"/>
          </p:cNvSpPr>
          <p:nvPr/>
        </p:nvSpPr>
        <p:spPr bwMode="auto">
          <a:xfrm>
            <a:off x="5565775" y="2279650"/>
            <a:ext cx="542136" cy="415498"/>
          </a:xfrm>
          <a:prstGeom prst="rect">
            <a:avLst/>
          </a:prstGeom>
          <a:noFill/>
          <a:ln w="12700" cap="sq">
            <a:noFill/>
            <a:miter lim="800000"/>
            <a:headEnd type="none" w="sm" len="sm"/>
            <a:tailEnd type="none" w="sm" len="sm"/>
          </a:ln>
        </p:spPr>
        <p:txBody>
          <a:bodyPr wrap="none">
            <a:spAutoFit/>
          </a:bodyPr>
          <a:lstStyle/>
          <a:p>
            <a:r>
              <a:rPr lang="en-US" altLang="zh-CN" sz="2100">
                <a:solidFill>
                  <a:srgbClr val="009900"/>
                </a:solidFill>
              </a:rPr>
              <a:t>mid</a:t>
            </a:r>
          </a:p>
        </p:txBody>
      </p:sp>
      <p:sp>
        <p:nvSpPr>
          <p:cNvPr id="252944" name="Freeform 16"/>
          <p:cNvSpPr>
            <a:spLocks/>
          </p:cNvSpPr>
          <p:nvPr/>
        </p:nvSpPr>
        <p:spPr bwMode="auto">
          <a:xfrm>
            <a:off x="5231905" y="1772816"/>
            <a:ext cx="593725" cy="481012"/>
          </a:xfrm>
          <a:custGeom>
            <a:avLst/>
            <a:gdLst>
              <a:gd name="T0" fmla="*/ 574595625 w 374"/>
              <a:gd name="T1" fmla="*/ 35282151 h 303"/>
              <a:gd name="T2" fmla="*/ 191531875 w 374"/>
              <a:gd name="T3" fmla="*/ 63003047 h 303"/>
              <a:gd name="T4" fmla="*/ 80645000 w 374"/>
              <a:gd name="T5" fmla="*/ 637598075 h 303"/>
              <a:gd name="T6" fmla="*/ 163810950 w 374"/>
              <a:gd name="T7" fmla="*/ 665320558 h 303"/>
              <a:gd name="T8" fmla="*/ 355342825 w 374"/>
              <a:gd name="T9" fmla="*/ 693041455 h 303"/>
              <a:gd name="T10" fmla="*/ 685482500 w 374"/>
              <a:gd name="T11" fmla="*/ 720763938 h 303"/>
              <a:gd name="T12" fmla="*/ 929938450 w 374"/>
              <a:gd name="T13" fmla="*/ 390623019 h 303"/>
              <a:gd name="T14" fmla="*/ 902215938 w 374"/>
              <a:gd name="T15" fmla="*/ 171370447 h 303"/>
              <a:gd name="T16" fmla="*/ 766127500 w 374"/>
              <a:gd name="T17" fmla="*/ 143647963 h 303"/>
              <a:gd name="T18" fmla="*/ 710684063 w 374"/>
              <a:gd name="T19" fmla="*/ 63003047 h 303"/>
              <a:gd name="T20" fmla="*/ 574595625 w 374"/>
              <a:gd name="T21" fmla="*/ 35282151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endParaRPr lang="zh-CN" altLang="en-US"/>
          </a:p>
        </p:txBody>
      </p:sp>
      <p:grpSp>
        <p:nvGrpSpPr>
          <p:cNvPr id="3" name="Group 20"/>
          <p:cNvGrpSpPr>
            <a:grpSpLocks/>
          </p:cNvGrpSpPr>
          <p:nvPr/>
        </p:nvGrpSpPr>
        <p:grpSpPr bwMode="auto">
          <a:xfrm>
            <a:off x="2552701" y="2230438"/>
            <a:ext cx="4227513" cy="474662"/>
            <a:chOff x="565" y="1776"/>
            <a:chExt cx="2663" cy="299"/>
          </a:xfrm>
        </p:grpSpPr>
        <p:sp>
          <p:nvSpPr>
            <p:cNvPr id="22585" name="Rectangle 21"/>
            <p:cNvSpPr>
              <a:spLocks noChangeArrowheads="1"/>
            </p:cNvSpPr>
            <p:nvPr/>
          </p:nvSpPr>
          <p:spPr bwMode="auto">
            <a:xfrm>
              <a:off x="565" y="1776"/>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2586" name="Text Box 22"/>
            <p:cNvSpPr txBox="1">
              <a:spLocks noChangeArrowheads="1"/>
            </p:cNvSpPr>
            <p:nvPr/>
          </p:nvSpPr>
          <p:spPr bwMode="auto">
            <a:xfrm>
              <a:off x="2903" y="1813"/>
              <a:ext cx="325" cy="262"/>
            </a:xfrm>
            <a:prstGeom prst="rect">
              <a:avLst/>
            </a:prstGeom>
            <a:noFill/>
            <a:ln w="12700" cap="sq">
              <a:noFill/>
              <a:miter lim="800000"/>
              <a:headEnd type="none" w="sm" len="sm"/>
              <a:tailEnd type="none" w="sm" len="sm"/>
            </a:ln>
          </p:spPr>
          <p:txBody>
            <a:bodyPr wrap="none">
              <a:spAutoFit/>
            </a:bodyPr>
            <a:lstStyle/>
            <a:p>
              <a:r>
                <a:rPr lang="en-US" altLang="zh-CN" sz="2100">
                  <a:solidFill>
                    <a:schemeClr val="accent2"/>
                  </a:solidFill>
                </a:rPr>
                <a:t>low</a:t>
              </a:r>
            </a:p>
          </p:txBody>
        </p:sp>
      </p:grpSp>
      <p:grpSp>
        <p:nvGrpSpPr>
          <p:cNvPr id="4" name="Group 25"/>
          <p:cNvGrpSpPr>
            <a:grpSpLocks/>
          </p:cNvGrpSpPr>
          <p:nvPr/>
        </p:nvGrpSpPr>
        <p:grpSpPr bwMode="auto">
          <a:xfrm>
            <a:off x="5570539" y="2271714"/>
            <a:ext cx="2541587" cy="492125"/>
            <a:chOff x="2466" y="1802"/>
            <a:chExt cx="1601" cy="310"/>
          </a:xfrm>
        </p:grpSpPr>
        <p:sp>
          <p:nvSpPr>
            <p:cNvPr id="22583" name="Rectangle 26"/>
            <p:cNvSpPr>
              <a:spLocks noChangeArrowheads="1"/>
            </p:cNvSpPr>
            <p:nvPr/>
          </p:nvSpPr>
          <p:spPr bwMode="auto">
            <a:xfrm>
              <a:off x="2466" y="1872"/>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2584" name="Text Box 27"/>
            <p:cNvSpPr txBox="1">
              <a:spLocks noChangeArrowheads="1"/>
            </p:cNvSpPr>
            <p:nvPr/>
          </p:nvSpPr>
          <p:spPr bwMode="auto">
            <a:xfrm>
              <a:off x="3725" y="1802"/>
              <a:ext cx="342" cy="262"/>
            </a:xfrm>
            <a:prstGeom prst="rect">
              <a:avLst/>
            </a:prstGeom>
            <a:noFill/>
            <a:ln w="12700" cap="sq">
              <a:noFill/>
              <a:miter lim="800000"/>
              <a:headEnd type="none" w="sm" len="sm"/>
              <a:tailEnd type="none" w="sm" len="sm"/>
            </a:ln>
          </p:spPr>
          <p:txBody>
            <a:bodyPr wrap="none">
              <a:spAutoFit/>
            </a:bodyPr>
            <a:lstStyle/>
            <a:p>
              <a:r>
                <a:rPr lang="en-US" altLang="zh-CN" sz="2100">
                  <a:solidFill>
                    <a:srgbClr val="009900"/>
                  </a:solidFill>
                </a:rPr>
                <a:t>mid</a:t>
              </a:r>
            </a:p>
          </p:txBody>
        </p:sp>
      </p:grpSp>
      <p:sp>
        <p:nvSpPr>
          <p:cNvPr id="252956" name="Freeform 28"/>
          <p:cNvSpPr>
            <a:spLocks/>
          </p:cNvSpPr>
          <p:nvPr/>
        </p:nvSpPr>
        <p:spPr bwMode="auto">
          <a:xfrm>
            <a:off x="7752185" y="1772817"/>
            <a:ext cx="593725" cy="481013"/>
          </a:xfrm>
          <a:custGeom>
            <a:avLst/>
            <a:gdLst>
              <a:gd name="T0" fmla="*/ 574595625 w 374"/>
              <a:gd name="T1" fmla="*/ 35282224 h 303"/>
              <a:gd name="T2" fmla="*/ 191531875 w 374"/>
              <a:gd name="T3" fmla="*/ 63004765 h 303"/>
              <a:gd name="T4" fmla="*/ 80645000 w 374"/>
              <a:gd name="T5" fmla="*/ 637600988 h 303"/>
              <a:gd name="T6" fmla="*/ 163810950 w 374"/>
              <a:gd name="T7" fmla="*/ 665321942 h 303"/>
              <a:gd name="T8" fmla="*/ 355342825 w 374"/>
              <a:gd name="T9" fmla="*/ 693044483 h 303"/>
              <a:gd name="T10" fmla="*/ 685482500 w 374"/>
              <a:gd name="T11" fmla="*/ 720765437 h 303"/>
              <a:gd name="T12" fmla="*/ 929938450 w 374"/>
              <a:gd name="T13" fmla="*/ 390625419 h 303"/>
              <a:gd name="T14" fmla="*/ 902215938 w 374"/>
              <a:gd name="T15" fmla="*/ 171370803 h 303"/>
              <a:gd name="T16" fmla="*/ 766127500 w 374"/>
              <a:gd name="T17" fmla="*/ 143649849 h 303"/>
              <a:gd name="T18" fmla="*/ 710684063 w 374"/>
              <a:gd name="T19" fmla="*/ 63004765 h 303"/>
              <a:gd name="T20" fmla="*/ 574595625 w 374"/>
              <a:gd name="T21" fmla="*/ 35282224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endParaRPr lang="zh-CN" altLang="en-US"/>
          </a:p>
        </p:txBody>
      </p:sp>
      <p:grpSp>
        <p:nvGrpSpPr>
          <p:cNvPr id="5" name="Group 31"/>
          <p:cNvGrpSpPr>
            <a:grpSpLocks/>
          </p:cNvGrpSpPr>
          <p:nvPr/>
        </p:nvGrpSpPr>
        <p:grpSpPr bwMode="auto">
          <a:xfrm>
            <a:off x="6896100" y="2276479"/>
            <a:ext cx="2257425" cy="446088"/>
            <a:chOff x="3301" y="1783"/>
            <a:chExt cx="1422" cy="281"/>
          </a:xfrm>
        </p:grpSpPr>
        <p:sp>
          <p:nvSpPr>
            <p:cNvPr id="22581" name="Rectangle 32"/>
            <p:cNvSpPr>
              <a:spLocks noChangeArrowheads="1"/>
            </p:cNvSpPr>
            <p:nvPr/>
          </p:nvSpPr>
          <p:spPr bwMode="auto">
            <a:xfrm>
              <a:off x="4339" y="1783"/>
              <a:ext cx="384" cy="281"/>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2582" name="Text Box 33"/>
            <p:cNvSpPr txBox="1">
              <a:spLocks noChangeArrowheads="1"/>
            </p:cNvSpPr>
            <p:nvPr/>
          </p:nvSpPr>
          <p:spPr bwMode="auto">
            <a:xfrm>
              <a:off x="3301" y="1798"/>
              <a:ext cx="367" cy="252"/>
            </a:xfrm>
            <a:prstGeom prst="rect">
              <a:avLst/>
            </a:prstGeom>
            <a:noFill/>
            <a:ln w="12700" cap="sq">
              <a:noFill/>
              <a:miter lim="800000"/>
              <a:headEnd type="none" w="sm" len="sm"/>
              <a:tailEnd type="none" w="sm" len="sm"/>
            </a:ln>
          </p:spPr>
          <p:txBody>
            <a:bodyPr wrap="none">
              <a:spAutoFit/>
            </a:bodyPr>
            <a:lstStyle/>
            <a:p>
              <a:r>
                <a:rPr lang="en-US" altLang="zh-CN" sz="2000">
                  <a:solidFill>
                    <a:schemeClr val="accent2"/>
                  </a:solidFill>
                </a:rPr>
                <a:t>high</a:t>
              </a:r>
            </a:p>
          </p:txBody>
        </p:sp>
      </p:grpSp>
      <p:grpSp>
        <p:nvGrpSpPr>
          <p:cNvPr id="6" name="Group 37"/>
          <p:cNvGrpSpPr>
            <a:grpSpLocks/>
          </p:cNvGrpSpPr>
          <p:nvPr/>
        </p:nvGrpSpPr>
        <p:grpSpPr bwMode="auto">
          <a:xfrm>
            <a:off x="6226175" y="2306638"/>
            <a:ext cx="1906588" cy="696912"/>
            <a:chOff x="2879" y="1824"/>
            <a:chExt cx="1201" cy="439"/>
          </a:xfrm>
        </p:grpSpPr>
        <p:sp>
          <p:nvSpPr>
            <p:cNvPr id="22579" name="Rectangle 38"/>
            <p:cNvSpPr>
              <a:spLocks noChangeArrowheads="1"/>
            </p:cNvSpPr>
            <p:nvPr/>
          </p:nvSpPr>
          <p:spPr bwMode="auto">
            <a:xfrm>
              <a:off x="3696" y="1824"/>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2580" name="Rectangle 39"/>
            <p:cNvSpPr>
              <a:spLocks noChangeArrowheads="1"/>
            </p:cNvSpPr>
            <p:nvPr/>
          </p:nvSpPr>
          <p:spPr bwMode="auto">
            <a:xfrm>
              <a:off x="2879" y="2001"/>
              <a:ext cx="342" cy="262"/>
            </a:xfrm>
            <a:prstGeom prst="rect">
              <a:avLst/>
            </a:prstGeom>
            <a:noFill/>
            <a:ln w="12700" cap="sq">
              <a:noFill/>
              <a:miter lim="800000"/>
              <a:headEnd type="none" w="sm" len="sm"/>
              <a:tailEnd type="none" w="sm" len="sm"/>
            </a:ln>
          </p:spPr>
          <p:txBody>
            <a:bodyPr wrap="none">
              <a:spAutoFit/>
            </a:bodyPr>
            <a:lstStyle/>
            <a:p>
              <a:r>
                <a:rPr lang="en-US" altLang="zh-CN" sz="2100">
                  <a:solidFill>
                    <a:srgbClr val="009900"/>
                  </a:solidFill>
                </a:rPr>
                <a:t>mid</a:t>
              </a:r>
            </a:p>
          </p:txBody>
        </p:sp>
      </p:grpSp>
      <p:sp>
        <p:nvSpPr>
          <p:cNvPr id="252968" name="Freeform 40"/>
          <p:cNvSpPr>
            <a:spLocks/>
          </p:cNvSpPr>
          <p:nvPr/>
        </p:nvSpPr>
        <p:spPr bwMode="auto">
          <a:xfrm>
            <a:off x="6528049" y="1772817"/>
            <a:ext cx="593725" cy="481013"/>
          </a:xfrm>
          <a:custGeom>
            <a:avLst/>
            <a:gdLst>
              <a:gd name="T0" fmla="*/ 574595625 w 374"/>
              <a:gd name="T1" fmla="*/ 35282224 h 303"/>
              <a:gd name="T2" fmla="*/ 191531875 w 374"/>
              <a:gd name="T3" fmla="*/ 63004765 h 303"/>
              <a:gd name="T4" fmla="*/ 80645000 w 374"/>
              <a:gd name="T5" fmla="*/ 637600988 h 303"/>
              <a:gd name="T6" fmla="*/ 163810950 w 374"/>
              <a:gd name="T7" fmla="*/ 665321942 h 303"/>
              <a:gd name="T8" fmla="*/ 355342825 w 374"/>
              <a:gd name="T9" fmla="*/ 693044483 h 303"/>
              <a:gd name="T10" fmla="*/ 685482500 w 374"/>
              <a:gd name="T11" fmla="*/ 720765437 h 303"/>
              <a:gd name="T12" fmla="*/ 929938450 w 374"/>
              <a:gd name="T13" fmla="*/ 390625419 h 303"/>
              <a:gd name="T14" fmla="*/ 902215938 w 374"/>
              <a:gd name="T15" fmla="*/ 171370803 h 303"/>
              <a:gd name="T16" fmla="*/ 766127500 w 374"/>
              <a:gd name="T17" fmla="*/ 143649849 h 303"/>
              <a:gd name="T18" fmla="*/ 710684063 w 374"/>
              <a:gd name="T19" fmla="*/ 63004765 h 303"/>
              <a:gd name="T20" fmla="*/ 574595625 w 374"/>
              <a:gd name="T21" fmla="*/ 35282224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endParaRPr lang="zh-CN" altLang="en-US"/>
          </a:p>
        </p:txBody>
      </p:sp>
      <p:grpSp>
        <p:nvGrpSpPr>
          <p:cNvPr id="7" name="Group 43"/>
          <p:cNvGrpSpPr>
            <a:grpSpLocks/>
          </p:cNvGrpSpPr>
          <p:nvPr/>
        </p:nvGrpSpPr>
        <p:grpSpPr bwMode="auto">
          <a:xfrm>
            <a:off x="6168578" y="2348312"/>
            <a:ext cx="1303338" cy="649288"/>
            <a:chOff x="2842" y="1869"/>
            <a:chExt cx="821" cy="409"/>
          </a:xfrm>
        </p:grpSpPr>
        <p:sp>
          <p:nvSpPr>
            <p:cNvPr id="22577" name="Rectangle 44"/>
            <p:cNvSpPr>
              <a:spLocks noChangeArrowheads="1"/>
            </p:cNvSpPr>
            <p:nvPr/>
          </p:nvSpPr>
          <p:spPr bwMode="auto">
            <a:xfrm>
              <a:off x="3338" y="2016"/>
              <a:ext cx="325" cy="262"/>
            </a:xfrm>
            <a:prstGeom prst="rect">
              <a:avLst/>
            </a:prstGeom>
            <a:noFill/>
            <a:ln w="12700" cap="sq">
              <a:noFill/>
              <a:miter lim="800000"/>
              <a:headEnd type="none" w="sm" len="sm"/>
              <a:tailEnd type="none" w="sm" len="sm"/>
            </a:ln>
          </p:spPr>
          <p:txBody>
            <a:bodyPr wrap="none">
              <a:spAutoFit/>
            </a:bodyPr>
            <a:lstStyle/>
            <a:p>
              <a:r>
                <a:rPr lang="en-US" altLang="zh-CN" sz="2100">
                  <a:solidFill>
                    <a:schemeClr val="accent2"/>
                  </a:solidFill>
                </a:rPr>
                <a:t>low</a:t>
              </a:r>
            </a:p>
          </p:txBody>
        </p:sp>
        <p:sp>
          <p:nvSpPr>
            <p:cNvPr id="22578" name="Rectangle 45"/>
            <p:cNvSpPr>
              <a:spLocks noChangeArrowheads="1"/>
            </p:cNvSpPr>
            <p:nvPr/>
          </p:nvSpPr>
          <p:spPr bwMode="auto">
            <a:xfrm>
              <a:off x="2842" y="1869"/>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grpSp>
      <p:sp>
        <p:nvSpPr>
          <p:cNvPr id="252974" name="Freeform 46"/>
          <p:cNvSpPr>
            <a:spLocks/>
          </p:cNvSpPr>
          <p:nvPr/>
        </p:nvSpPr>
        <p:spPr bwMode="auto">
          <a:xfrm>
            <a:off x="7104113" y="1844825"/>
            <a:ext cx="593725" cy="481013"/>
          </a:xfrm>
          <a:custGeom>
            <a:avLst/>
            <a:gdLst>
              <a:gd name="T0" fmla="*/ 574595625 w 374"/>
              <a:gd name="T1" fmla="*/ 35282224 h 303"/>
              <a:gd name="T2" fmla="*/ 191531875 w 374"/>
              <a:gd name="T3" fmla="*/ 63004765 h 303"/>
              <a:gd name="T4" fmla="*/ 80645000 w 374"/>
              <a:gd name="T5" fmla="*/ 637600988 h 303"/>
              <a:gd name="T6" fmla="*/ 163810950 w 374"/>
              <a:gd name="T7" fmla="*/ 665321942 h 303"/>
              <a:gd name="T8" fmla="*/ 355342825 w 374"/>
              <a:gd name="T9" fmla="*/ 693044483 h 303"/>
              <a:gd name="T10" fmla="*/ 685482500 w 374"/>
              <a:gd name="T11" fmla="*/ 720765437 h 303"/>
              <a:gd name="T12" fmla="*/ 929938450 w 374"/>
              <a:gd name="T13" fmla="*/ 390625419 h 303"/>
              <a:gd name="T14" fmla="*/ 902215938 w 374"/>
              <a:gd name="T15" fmla="*/ 171370803 h 303"/>
              <a:gd name="T16" fmla="*/ 766127500 w 374"/>
              <a:gd name="T17" fmla="*/ 143649849 h 303"/>
              <a:gd name="T18" fmla="*/ 710684063 w 374"/>
              <a:gd name="T19" fmla="*/ 63004765 h 303"/>
              <a:gd name="T20" fmla="*/ 574595625 w 374"/>
              <a:gd name="T21" fmla="*/ 35282224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41275" cap="sq" cmpd="sng">
            <a:solidFill>
              <a:srgbClr val="FF0000"/>
            </a:solidFill>
            <a:prstDash val="solid"/>
            <a:round/>
            <a:headEnd type="none" w="sm" len="sm"/>
            <a:tailEnd type="none" w="sm" len="sm"/>
          </a:ln>
        </p:spPr>
        <p:txBody>
          <a:bodyPr/>
          <a:lstStyle/>
          <a:p>
            <a:endParaRPr lang="zh-CN" altLang="en-US"/>
          </a:p>
        </p:txBody>
      </p:sp>
      <p:grpSp>
        <p:nvGrpSpPr>
          <p:cNvPr id="8" name="Group 48"/>
          <p:cNvGrpSpPr>
            <a:grpSpLocks/>
          </p:cNvGrpSpPr>
          <p:nvPr/>
        </p:nvGrpSpPr>
        <p:grpSpPr bwMode="auto">
          <a:xfrm>
            <a:off x="6221414" y="2670176"/>
            <a:ext cx="1235075" cy="644525"/>
            <a:chOff x="2887" y="2053"/>
            <a:chExt cx="778" cy="406"/>
          </a:xfrm>
        </p:grpSpPr>
        <p:sp>
          <p:nvSpPr>
            <p:cNvPr id="22575" name="Rectangle 49"/>
            <p:cNvSpPr>
              <a:spLocks noChangeArrowheads="1"/>
            </p:cNvSpPr>
            <p:nvPr/>
          </p:nvSpPr>
          <p:spPr bwMode="auto">
            <a:xfrm>
              <a:off x="2887" y="2053"/>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2576" name="Rectangle 50"/>
            <p:cNvSpPr>
              <a:spLocks noChangeArrowheads="1"/>
            </p:cNvSpPr>
            <p:nvPr/>
          </p:nvSpPr>
          <p:spPr bwMode="auto">
            <a:xfrm>
              <a:off x="3323" y="2197"/>
              <a:ext cx="342" cy="262"/>
            </a:xfrm>
            <a:prstGeom prst="rect">
              <a:avLst/>
            </a:prstGeom>
            <a:noFill/>
            <a:ln w="12700" cap="sq">
              <a:noFill/>
              <a:miter lim="800000"/>
              <a:headEnd type="none" w="sm" len="sm"/>
              <a:tailEnd type="none" w="sm" len="sm"/>
            </a:ln>
          </p:spPr>
          <p:txBody>
            <a:bodyPr wrap="none">
              <a:spAutoFit/>
            </a:bodyPr>
            <a:lstStyle/>
            <a:p>
              <a:r>
                <a:rPr lang="en-US" altLang="zh-CN" sz="2100">
                  <a:solidFill>
                    <a:srgbClr val="009900"/>
                  </a:solidFill>
                </a:rPr>
                <a:t>mid</a:t>
              </a:r>
            </a:p>
          </p:txBody>
        </p:sp>
      </p:grpSp>
      <p:grpSp>
        <p:nvGrpSpPr>
          <p:cNvPr id="9" name="Group 93"/>
          <p:cNvGrpSpPr>
            <a:grpSpLocks/>
          </p:cNvGrpSpPr>
          <p:nvPr/>
        </p:nvGrpSpPr>
        <p:grpSpPr bwMode="auto">
          <a:xfrm>
            <a:off x="2592388" y="3886200"/>
            <a:ext cx="6096000" cy="2057400"/>
            <a:chOff x="384" y="2448"/>
            <a:chExt cx="3840" cy="1296"/>
          </a:xfrm>
        </p:grpSpPr>
        <p:sp>
          <p:nvSpPr>
            <p:cNvPr id="22557" name="Rectangle 56"/>
            <p:cNvSpPr>
              <a:spLocks noChangeArrowheads="1"/>
            </p:cNvSpPr>
            <p:nvPr/>
          </p:nvSpPr>
          <p:spPr bwMode="auto">
            <a:xfrm>
              <a:off x="384" y="2592"/>
              <a:ext cx="3840" cy="1152"/>
            </a:xfrm>
            <a:prstGeom prst="rect">
              <a:avLst/>
            </a:prstGeom>
            <a:solidFill>
              <a:srgbClr val="CCFFCC"/>
            </a:solidFill>
            <a:ln w="12700" cap="sq">
              <a:noFill/>
              <a:miter lim="800000"/>
              <a:headEnd type="none" w="sm" len="sm"/>
              <a:tailEnd type="none" w="sm" len="sm"/>
            </a:ln>
            <a:effectLst>
              <a:outerShdw dist="188799" dir="2863579" algn="ctr" rotWithShape="0">
                <a:srgbClr val="969696"/>
              </a:outerShdw>
            </a:effectLst>
          </p:spPr>
          <p:txBody>
            <a:bodyPr wrap="none" anchor="ctr"/>
            <a:lstStyle/>
            <a:p>
              <a:endParaRPr lang="zh-CN" altLang="en-US"/>
            </a:p>
          </p:txBody>
        </p:sp>
        <p:sp>
          <p:nvSpPr>
            <p:cNvPr id="22558" name="Text Box 57"/>
            <p:cNvSpPr txBox="1">
              <a:spLocks noChangeArrowheads="1"/>
            </p:cNvSpPr>
            <p:nvPr/>
          </p:nvSpPr>
          <p:spPr bwMode="auto">
            <a:xfrm>
              <a:off x="716" y="2751"/>
              <a:ext cx="3479" cy="865"/>
            </a:xfrm>
            <a:prstGeom prst="rect">
              <a:avLst/>
            </a:prstGeom>
            <a:noFill/>
            <a:ln w="12700" cap="sq">
              <a:noFill/>
              <a:miter lim="800000"/>
              <a:headEnd type="none" w="sm" len="sm"/>
              <a:tailEnd type="none" w="sm" len="sm"/>
            </a:ln>
          </p:spPr>
          <p:txBody>
            <a:bodyPr>
              <a:spAutoFit/>
            </a:bodyPr>
            <a:lstStyle/>
            <a:p>
              <a:r>
                <a:rPr lang="en-US" altLang="zh-CN" sz="2800" dirty="0">
                  <a:solidFill>
                    <a:srgbClr val="FF3300"/>
                  </a:solidFill>
                  <a:latin typeface="幼圆" pitchFamily="49" charset="-122"/>
                  <a:ea typeface="幼圆" pitchFamily="49" charset="-122"/>
                </a:rPr>
                <a:t>    </a:t>
              </a:r>
              <a:r>
                <a:rPr lang="zh-CN" altLang="en-US" sz="2800" dirty="0">
                  <a:solidFill>
                    <a:srgbClr val="FF3300"/>
                  </a:solidFill>
                  <a:latin typeface="幼圆" pitchFamily="49" charset="-122"/>
                  <a:ea typeface="幼圆" pitchFamily="49" charset="-122"/>
                </a:rPr>
                <a:t>经过四次元素之间的比较，</a:t>
              </a:r>
            </a:p>
            <a:p>
              <a:r>
                <a:rPr lang="zh-CN" altLang="en-US" sz="2800" dirty="0">
                  <a:solidFill>
                    <a:srgbClr val="FF3300"/>
                  </a:solidFill>
                  <a:latin typeface="幼圆" pitchFamily="49" charset="-122"/>
                  <a:ea typeface="幼圆" pitchFamily="49" charset="-122"/>
                </a:rPr>
                <a:t>查找成功</a:t>
              </a:r>
              <a:r>
                <a:rPr lang="en-US" altLang="zh-CN" sz="2800" dirty="0">
                  <a:solidFill>
                    <a:srgbClr val="FF3300"/>
                  </a:solidFill>
                  <a:latin typeface="幼圆" pitchFamily="49" charset="-122"/>
                  <a:ea typeface="幼圆" pitchFamily="49" charset="-122"/>
                </a:rPr>
                <a:t>,</a:t>
              </a:r>
              <a:r>
                <a:rPr lang="zh-CN" altLang="en-US" sz="2800" dirty="0">
                  <a:solidFill>
                    <a:srgbClr val="FF3300"/>
                  </a:solidFill>
                  <a:latin typeface="幼圆" pitchFamily="49" charset="-122"/>
                  <a:ea typeface="幼圆" pitchFamily="49" charset="-122"/>
                </a:rPr>
                <a:t>给出被查到记录在文</a:t>
              </a:r>
            </a:p>
            <a:p>
              <a:r>
                <a:rPr lang="zh-CN" altLang="en-US" sz="2800" dirty="0">
                  <a:solidFill>
                    <a:srgbClr val="FF3300"/>
                  </a:solidFill>
                  <a:latin typeface="幼圆" pitchFamily="49" charset="-122"/>
                  <a:ea typeface="幼圆" pitchFamily="49" charset="-122"/>
                </a:rPr>
                <a:t>件中的位置</a:t>
              </a:r>
              <a:r>
                <a:rPr lang="en-US" altLang="zh-CN" sz="2800" dirty="0">
                  <a:solidFill>
                    <a:srgbClr val="FF3300"/>
                  </a:solidFill>
                  <a:ea typeface="幼圆" pitchFamily="49" charset="-122"/>
                </a:rPr>
                <a:t>7(</a:t>
              </a:r>
              <a:r>
                <a:rPr lang="en-US" altLang="zh-CN" sz="2800" dirty="0">
                  <a:solidFill>
                    <a:schemeClr val="hlink"/>
                  </a:solidFill>
                  <a:ea typeface="幼圆" pitchFamily="49" charset="-122"/>
                </a:rPr>
                <a:t>mid</a:t>
              </a:r>
              <a:r>
                <a:rPr lang="en-US" altLang="zh-CN" sz="2800" dirty="0">
                  <a:solidFill>
                    <a:srgbClr val="FF3300"/>
                  </a:solidFill>
                  <a:ea typeface="幼圆" pitchFamily="49" charset="-122"/>
                </a:rPr>
                <a:t>)</a:t>
              </a:r>
              <a:r>
                <a:rPr lang="zh-CN" altLang="en-US" sz="2800" dirty="0">
                  <a:solidFill>
                    <a:srgbClr val="FF3300"/>
                  </a:solidFill>
                  <a:latin typeface="幼圆" pitchFamily="49" charset="-122"/>
                  <a:ea typeface="幼圆" pitchFamily="49" charset="-122"/>
                </a:rPr>
                <a:t>。</a:t>
              </a:r>
            </a:p>
          </p:txBody>
        </p:sp>
        <p:grpSp>
          <p:nvGrpSpPr>
            <p:cNvPr id="10" name="Group 58"/>
            <p:cNvGrpSpPr>
              <a:grpSpLocks/>
            </p:cNvGrpSpPr>
            <p:nvPr/>
          </p:nvGrpSpPr>
          <p:grpSpPr bwMode="auto">
            <a:xfrm>
              <a:off x="421" y="2448"/>
              <a:ext cx="779" cy="539"/>
              <a:chOff x="3735" y="264"/>
              <a:chExt cx="834" cy="635"/>
            </a:xfrm>
          </p:grpSpPr>
          <p:sp>
            <p:nvSpPr>
              <p:cNvPr id="22560" name="Freeform 59"/>
              <p:cNvSpPr>
                <a:spLocks/>
              </p:cNvSpPr>
              <p:nvPr/>
            </p:nvSpPr>
            <p:spPr bwMode="auto">
              <a:xfrm>
                <a:off x="3735" y="550"/>
                <a:ext cx="182" cy="349"/>
              </a:xfrm>
              <a:custGeom>
                <a:avLst/>
                <a:gdLst>
                  <a:gd name="T0" fmla="*/ 20 w 545"/>
                  <a:gd name="T1" fmla="*/ 0 h 1049"/>
                  <a:gd name="T2" fmla="*/ 0 w 545"/>
                  <a:gd name="T3" fmla="*/ 7 h 1049"/>
                  <a:gd name="T4" fmla="*/ 52 w 545"/>
                  <a:gd name="T5" fmla="*/ 116 h 1049"/>
                  <a:gd name="T6" fmla="*/ 61 w 545"/>
                  <a:gd name="T7" fmla="*/ 114 h 1049"/>
                  <a:gd name="T8" fmla="*/ 11 w 545"/>
                  <a:gd name="T9" fmla="*/ 10 h 1049"/>
                  <a:gd name="T10" fmla="*/ 24 w 545"/>
                  <a:gd name="T11" fmla="*/ 6 h 1049"/>
                  <a:gd name="T12" fmla="*/ 20 w 545"/>
                  <a:gd name="T13" fmla="*/ 0 h 1049"/>
                  <a:gd name="T14" fmla="*/ 20 w 545"/>
                  <a:gd name="T15" fmla="*/ 0 h 1049"/>
                  <a:gd name="T16" fmla="*/ 0 60000 65536"/>
                  <a:gd name="T17" fmla="*/ 0 60000 65536"/>
                  <a:gd name="T18" fmla="*/ 0 60000 65536"/>
                  <a:gd name="T19" fmla="*/ 0 60000 65536"/>
                  <a:gd name="T20" fmla="*/ 0 60000 65536"/>
                  <a:gd name="T21" fmla="*/ 0 60000 65536"/>
                  <a:gd name="T22" fmla="*/ 0 60000 65536"/>
                  <a:gd name="T23" fmla="*/ 0 60000 65536"/>
                  <a:gd name="T24" fmla="*/ 0 w 545"/>
                  <a:gd name="T25" fmla="*/ 0 h 1049"/>
                  <a:gd name="T26" fmla="*/ 545 w 545"/>
                  <a:gd name="T27" fmla="*/ 1049 h 104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45" h="1049">
                    <a:moveTo>
                      <a:pt x="177" y="0"/>
                    </a:moveTo>
                    <a:lnTo>
                      <a:pt x="0" y="62"/>
                    </a:lnTo>
                    <a:lnTo>
                      <a:pt x="463" y="1049"/>
                    </a:lnTo>
                    <a:lnTo>
                      <a:pt x="545" y="1028"/>
                    </a:lnTo>
                    <a:lnTo>
                      <a:pt x="97" y="92"/>
                    </a:lnTo>
                    <a:lnTo>
                      <a:pt x="213" y="58"/>
                    </a:lnTo>
                    <a:lnTo>
                      <a:pt x="177" y="0"/>
                    </a:lnTo>
                    <a:close/>
                  </a:path>
                </a:pathLst>
              </a:custGeom>
              <a:solidFill>
                <a:srgbClr val="D66666"/>
              </a:solidFill>
              <a:ln w="9525">
                <a:noFill/>
                <a:round/>
                <a:headEnd/>
                <a:tailEnd/>
              </a:ln>
            </p:spPr>
            <p:txBody>
              <a:bodyPr/>
              <a:lstStyle/>
              <a:p>
                <a:endParaRPr lang="zh-CN" altLang="en-US"/>
              </a:p>
            </p:txBody>
          </p:sp>
          <p:sp>
            <p:nvSpPr>
              <p:cNvPr id="22561" name="Freeform 60"/>
              <p:cNvSpPr>
                <a:spLocks/>
              </p:cNvSpPr>
              <p:nvPr/>
            </p:nvSpPr>
            <p:spPr bwMode="auto">
              <a:xfrm>
                <a:off x="3934" y="617"/>
                <a:ext cx="631" cy="282"/>
              </a:xfrm>
              <a:custGeom>
                <a:avLst/>
                <a:gdLst>
                  <a:gd name="T0" fmla="*/ 6 w 1895"/>
                  <a:gd name="T1" fmla="*/ 89 h 846"/>
                  <a:gd name="T2" fmla="*/ 17 w 1895"/>
                  <a:gd name="T3" fmla="*/ 86 h 846"/>
                  <a:gd name="T4" fmla="*/ 30 w 1895"/>
                  <a:gd name="T5" fmla="*/ 82 h 846"/>
                  <a:gd name="T6" fmla="*/ 42 w 1895"/>
                  <a:gd name="T7" fmla="*/ 79 h 846"/>
                  <a:gd name="T8" fmla="*/ 58 w 1895"/>
                  <a:gd name="T9" fmla="*/ 76 h 846"/>
                  <a:gd name="T10" fmla="*/ 121 w 1895"/>
                  <a:gd name="T11" fmla="*/ 73 h 846"/>
                  <a:gd name="T12" fmla="*/ 124 w 1895"/>
                  <a:gd name="T13" fmla="*/ 69 h 846"/>
                  <a:gd name="T14" fmla="*/ 128 w 1895"/>
                  <a:gd name="T15" fmla="*/ 65 h 846"/>
                  <a:gd name="T16" fmla="*/ 132 w 1895"/>
                  <a:gd name="T17" fmla="*/ 61 h 846"/>
                  <a:gd name="T18" fmla="*/ 137 w 1895"/>
                  <a:gd name="T19" fmla="*/ 56 h 846"/>
                  <a:gd name="T20" fmla="*/ 139 w 1895"/>
                  <a:gd name="T21" fmla="*/ 54 h 846"/>
                  <a:gd name="T22" fmla="*/ 143 w 1895"/>
                  <a:gd name="T23" fmla="*/ 50 h 846"/>
                  <a:gd name="T24" fmla="*/ 146 w 1895"/>
                  <a:gd name="T25" fmla="*/ 47 h 846"/>
                  <a:gd name="T26" fmla="*/ 149 w 1895"/>
                  <a:gd name="T27" fmla="*/ 44 h 846"/>
                  <a:gd name="T28" fmla="*/ 152 w 1895"/>
                  <a:gd name="T29" fmla="*/ 42 h 846"/>
                  <a:gd name="T30" fmla="*/ 155 w 1895"/>
                  <a:gd name="T31" fmla="*/ 39 h 846"/>
                  <a:gd name="T32" fmla="*/ 161 w 1895"/>
                  <a:gd name="T33" fmla="*/ 34 h 846"/>
                  <a:gd name="T34" fmla="*/ 167 w 1895"/>
                  <a:gd name="T35" fmla="*/ 30 h 846"/>
                  <a:gd name="T36" fmla="*/ 173 w 1895"/>
                  <a:gd name="T37" fmla="*/ 27 h 846"/>
                  <a:gd name="T38" fmla="*/ 180 w 1895"/>
                  <a:gd name="T39" fmla="*/ 23 h 846"/>
                  <a:gd name="T40" fmla="*/ 187 w 1895"/>
                  <a:gd name="T41" fmla="*/ 20 h 846"/>
                  <a:gd name="T42" fmla="*/ 185 w 1895"/>
                  <a:gd name="T43" fmla="*/ 3 h 846"/>
                  <a:gd name="T44" fmla="*/ 209 w 1895"/>
                  <a:gd name="T45" fmla="*/ 21 h 846"/>
                  <a:gd name="T46" fmla="*/ 199 w 1895"/>
                  <a:gd name="T47" fmla="*/ 24 h 846"/>
                  <a:gd name="T48" fmla="*/ 190 w 1895"/>
                  <a:gd name="T49" fmla="*/ 28 h 846"/>
                  <a:gd name="T50" fmla="*/ 183 w 1895"/>
                  <a:gd name="T51" fmla="*/ 31 h 846"/>
                  <a:gd name="T52" fmla="*/ 177 w 1895"/>
                  <a:gd name="T53" fmla="*/ 35 h 846"/>
                  <a:gd name="T54" fmla="*/ 171 w 1895"/>
                  <a:gd name="T55" fmla="*/ 38 h 846"/>
                  <a:gd name="T56" fmla="*/ 166 w 1895"/>
                  <a:gd name="T57" fmla="*/ 42 h 846"/>
                  <a:gd name="T58" fmla="*/ 161 w 1895"/>
                  <a:gd name="T59" fmla="*/ 45 h 846"/>
                  <a:gd name="T60" fmla="*/ 157 w 1895"/>
                  <a:gd name="T61" fmla="*/ 50 h 846"/>
                  <a:gd name="T62" fmla="*/ 152 w 1895"/>
                  <a:gd name="T63" fmla="*/ 54 h 846"/>
                  <a:gd name="T64" fmla="*/ 147 w 1895"/>
                  <a:gd name="T65" fmla="*/ 59 h 846"/>
                  <a:gd name="T66" fmla="*/ 142 w 1895"/>
                  <a:gd name="T67" fmla="*/ 63 h 846"/>
                  <a:gd name="T68" fmla="*/ 138 w 1895"/>
                  <a:gd name="T69" fmla="*/ 68 h 846"/>
                  <a:gd name="T70" fmla="*/ 134 w 1895"/>
                  <a:gd name="T71" fmla="*/ 72 h 846"/>
                  <a:gd name="T72" fmla="*/ 130 w 1895"/>
                  <a:gd name="T73" fmla="*/ 76 h 846"/>
                  <a:gd name="T74" fmla="*/ 127 w 1895"/>
                  <a:gd name="T75" fmla="*/ 79 h 846"/>
                  <a:gd name="T76" fmla="*/ 124 w 1895"/>
                  <a:gd name="T77" fmla="*/ 83 h 846"/>
                  <a:gd name="T78" fmla="*/ 64 w 1895"/>
                  <a:gd name="T79" fmla="*/ 87 h 846"/>
                  <a:gd name="T80" fmla="*/ 40 w 1895"/>
                  <a:gd name="T81" fmla="*/ 91 h 846"/>
                  <a:gd name="T82" fmla="*/ 29 w 1895"/>
                  <a:gd name="T83" fmla="*/ 94 h 84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895"/>
                  <a:gd name="T127" fmla="*/ 0 h 846"/>
                  <a:gd name="T128" fmla="*/ 1895 w 1895"/>
                  <a:gd name="T129" fmla="*/ 846 h 84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895" h="846">
                    <a:moveTo>
                      <a:pt x="0" y="815"/>
                    </a:moveTo>
                    <a:lnTo>
                      <a:pt x="16" y="811"/>
                    </a:lnTo>
                    <a:lnTo>
                      <a:pt x="57" y="800"/>
                    </a:lnTo>
                    <a:lnTo>
                      <a:pt x="87" y="791"/>
                    </a:lnTo>
                    <a:lnTo>
                      <a:pt x="117" y="782"/>
                    </a:lnTo>
                    <a:lnTo>
                      <a:pt x="154" y="772"/>
                    </a:lnTo>
                    <a:lnTo>
                      <a:pt x="191" y="761"/>
                    </a:lnTo>
                    <a:lnTo>
                      <a:pt x="230" y="750"/>
                    </a:lnTo>
                    <a:lnTo>
                      <a:pt x="269" y="740"/>
                    </a:lnTo>
                    <a:lnTo>
                      <a:pt x="309" y="730"/>
                    </a:lnTo>
                    <a:lnTo>
                      <a:pt x="346" y="719"/>
                    </a:lnTo>
                    <a:lnTo>
                      <a:pt x="380" y="712"/>
                    </a:lnTo>
                    <a:lnTo>
                      <a:pt x="412" y="703"/>
                    </a:lnTo>
                    <a:lnTo>
                      <a:pt x="463" y="692"/>
                    </a:lnTo>
                    <a:lnTo>
                      <a:pt x="521" y="685"/>
                    </a:lnTo>
                    <a:lnTo>
                      <a:pt x="606" y="678"/>
                    </a:lnTo>
                    <a:lnTo>
                      <a:pt x="815" y="667"/>
                    </a:lnTo>
                    <a:lnTo>
                      <a:pt x="1087" y="658"/>
                    </a:lnTo>
                    <a:lnTo>
                      <a:pt x="1099" y="645"/>
                    </a:lnTo>
                    <a:lnTo>
                      <a:pt x="1112" y="631"/>
                    </a:lnTo>
                    <a:lnTo>
                      <a:pt x="1121" y="621"/>
                    </a:lnTo>
                    <a:lnTo>
                      <a:pt x="1130" y="611"/>
                    </a:lnTo>
                    <a:lnTo>
                      <a:pt x="1141" y="599"/>
                    </a:lnTo>
                    <a:lnTo>
                      <a:pt x="1152" y="588"/>
                    </a:lnTo>
                    <a:lnTo>
                      <a:pt x="1164" y="574"/>
                    </a:lnTo>
                    <a:lnTo>
                      <a:pt x="1178" y="561"/>
                    </a:lnTo>
                    <a:lnTo>
                      <a:pt x="1192" y="546"/>
                    </a:lnTo>
                    <a:lnTo>
                      <a:pt x="1206" y="532"/>
                    </a:lnTo>
                    <a:lnTo>
                      <a:pt x="1221" y="515"/>
                    </a:lnTo>
                    <a:lnTo>
                      <a:pt x="1230" y="507"/>
                    </a:lnTo>
                    <a:lnTo>
                      <a:pt x="1237" y="500"/>
                    </a:lnTo>
                    <a:lnTo>
                      <a:pt x="1246" y="492"/>
                    </a:lnTo>
                    <a:lnTo>
                      <a:pt x="1253" y="484"/>
                    </a:lnTo>
                    <a:lnTo>
                      <a:pt x="1271" y="466"/>
                    </a:lnTo>
                    <a:lnTo>
                      <a:pt x="1279" y="459"/>
                    </a:lnTo>
                    <a:lnTo>
                      <a:pt x="1289" y="450"/>
                    </a:lnTo>
                    <a:lnTo>
                      <a:pt x="1297" y="442"/>
                    </a:lnTo>
                    <a:lnTo>
                      <a:pt x="1306" y="433"/>
                    </a:lnTo>
                    <a:lnTo>
                      <a:pt x="1315" y="426"/>
                    </a:lnTo>
                    <a:lnTo>
                      <a:pt x="1325" y="418"/>
                    </a:lnTo>
                    <a:lnTo>
                      <a:pt x="1334" y="409"/>
                    </a:lnTo>
                    <a:lnTo>
                      <a:pt x="1343" y="400"/>
                    </a:lnTo>
                    <a:lnTo>
                      <a:pt x="1353" y="392"/>
                    </a:lnTo>
                    <a:lnTo>
                      <a:pt x="1362" y="384"/>
                    </a:lnTo>
                    <a:lnTo>
                      <a:pt x="1371" y="376"/>
                    </a:lnTo>
                    <a:lnTo>
                      <a:pt x="1381" y="368"/>
                    </a:lnTo>
                    <a:lnTo>
                      <a:pt x="1390" y="361"/>
                    </a:lnTo>
                    <a:lnTo>
                      <a:pt x="1399" y="353"/>
                    </a:lnTo>
                    <a:lnTo>
                      <a:pt x="1418" y="338"/>
                    </a:lnTo>
                    <a:lnTo>
                      <a:pt x="1437" y="322"/>
                    </a:lnTo>
                    <a:lnTo>
                      <a:pt x="1455" y="309"/>
                    </a:lnTo>
                    <a:lnTo>
                      <a:pt x="1474" y="295"/>
                    </a:lnTo>
                    <a:lnTo>
                      <a:pt x="1493" y="284"/>
                    </a:lnTo>
                    <a:lnTo>
                      <a:pt x="1511" y="272"/>
                    </a:lnTo>
                    <a:lnTo>
                      <a:pt x="1529" y="261"/>
                    </a:lnTo>
                    <a:lnTo>
                      <a:pt x="1547" y="251"/>
                    </a:lnTo>
                    <a:lnTo>
                      <a:pt x="1562" y="242"/>
                    </a:lnTo>
                    <a:lnTo>
                      <a:pt x="1578" y="233"/>
                    </a:lnTo>
                    <a:lnTo>
                      <a:pt x="1593" y="225"/>
                    </a:lnTo>
                    <a:lnTo>
                      <a:pt x="1621" y="211"/>
                    </a:lnTo>
                    <a:lnTo>
                      <a:pt x="1646" y="198"/>
                    </a:lnTo>
                    <a:lnTo>
                      <a:pt x="1669" y="188"/>
                    </a:lnTo>
                    <a:lnTo>
                      <a:pt x="1690" y="179"/>
                    </a:lnTo>
                    <a:lnTo>
                      <a:pt x="1722" y="165"/>
                    </a:lnTo>
                    <a:lnTo>
                      <a:pt x="1773" y="149"/>
                    </a:lnTo>
                    <a:lnTo>
                      <a:pt x="1672" y="26"/>
                    </a:lnTo>
                    <a:lnTo>
                      <a:pt x="1732" y="0"/>
                    </a:lnTo>
                    <a:lnTo>
                      <a:pt x="1895" y="182"/>
                    </a:lnTo>
                    <a:lnTo>
                      <a:pt x="1883" y="186"/>
                    </a:lnTo>
                    <a:lnTo>
                      <a:pt x="1847" y="200"/>
                    </a:lnTo>
                    <a:lnTo>
                      <a:pt x="1821" y="209"/>
                    </a:lnTo>
                    <a:lnTo>
                      <a:pt x="1793" y="220"/>
                    </a:lnTo>
                    <a:lnTo>
                      <a:pt x="1761" y="233"/>
                    </a:lnTo>
                    <a:lnTo>
                      <a:pt x="1728" y="248"/>
                    </a:lnTo>
                    <a:lnTo>
                      <a:pt x="1712" y="256"/>
                    </a:lnTo>
                    <a:lnTo>
                      <a:pt x="1694" y="265"/>
                    </a:lnTo>
                    <a:lnTo>
                      <a:pt x="1675" y="274"/>
                    </a:lnTo>
                    <a:lnTo>
                      <a:pt x="1655" y="281"/>
                    </a:lnTo>
                    <a:lnTo>
                      <a:pt x="1638" y="292"/>
                    </a:lnTo>
                    <a:lnTo>
                      <a:pt x="1620" y="301"/>
                    </a:lnTo>
                    <a:lnTo>
                      <a:pt x="1601" y="311"/>
                    </a:lnTo>
                    <a:lnTo>
                      <a:pt x="1583" y="321"/>
                    </a:lnTo>
                    <a:lnTo>
                      <a:pt x="1565" y="331"/>
                    </a:lnTo>
                    <a:lnTo>
                      <a:pt x="1547" y="341"/>
                    </a:lnTo>
                    <a:lnTo>
                      <a:pt x="1530" y="353"/>
                    </a:lnTo>
                    <a:lnTo>
                      <a:pt x="1512" y="363"/>
                    </a:lnTo>
                    <a:lnTo>
                      <a:pt x="1497" y="375"/>
                    </a:lnTo>
                    <a:lnTo>
                      <a:pt x="1481" y="386"/>
                    </a:lnTo>
                    <a:lnTo>
                      <a:pt x="1466" y="398"/>
                    </a:lnTo>
                    <a:lnTo>
                      <a:pt x="1452" y="409"/>
                    </a:lnTo>
                    <a:lnTo>
                      <a:pt x="1438" y="422"/>
                    </a:lnTo>
                    <a:lnTo>
                      <a:pt x="1424" y="433"/>
                    </a:lnTo>
                    <a:lnTo>
                      <a:pt x="1410" y="447"/>
                    </a:lnTo>
                    <a:lnTo>
                      <a:pt x="1396" y="460"/>
                    </a:lnTo>
                    <a:lnTo>
                      <a:pt x="1381" y="474"/>
                    </a:lnTo>
                    <a:lnTo>
                      <a:pt x="1367" y="487"/>
                    </a:lnTo>
                    <a:lnTo>
                      <a:pt x="1353" y="501"/>
                    </a:lnTo>
                    <a:lnTo>
                      <a:pt x="1338" y="515"/>
                    </a:lnTo>
                    <a:lnTo>
                      <a:pt x="1324" y="529"/>
                    </a:lnTo>
                    <a:lnTo>
                      <a:pt x="1309" y="543"/>
                    </a:lnTo>
                    <a:lnTo>
                      <a:pt x="1295" y="557"/>
                    </a:lnTo>
                    <a:lnTo>
                      <a:pt x="1281" y="571"/>
                    </a:lnTo>
                    <a:lnTo>
                      <a:pt x="1267" y="585"/>
                    </a:lnTo>
                    <a:lnTo>
                      <a:pt x="1253" y="599"/>
                    </a:lnTo>
                    <a:lnTo>
                      <a:pt x="1241" y="612"/>
                    </a:lnTo>
                    <a:lnTo>
                      <a:pt x="1228" y="625"/>
                    </a:lnTo>
                    <a:lnTo>
                      <a:pt x="1216" y="638"/>
                    </a:lnTo>
                    <a:lnTo>
                      <a:pt x="1205" y="650"/>
                    </a:lnTo>
                    <a:lnTo>
                      <a:pt x="1192" y="662"/>
                    </a:lnTo>
                    <a:lnTo>
                      <a:pt x="1182" y="673"/>
                    </a:lnTo>
                    <a:lnTo>
                      <a:pt x="1172" y="684"/>
                    </a:lnTo>
                    <a:lnTo>
                      <a:pt x="1163" y="694"/>
                    </a:lnTo>
                    <a:lnTo>
                      <a:pt x="1154" y="704"/>
                    </a:lnTo>
                    <a:lnTo>
                      <a:pt x="1146" y="712"/>
                    </a:lnTo>
                    <a:lnTo>
                      <a:pt x="1132" y="727"/>
                    </a:lnTo>
                    <a:lnTo>
                      <a:pt x="1122" y="737"/>
                    </a:lnTo>
                    <a:lnTo>
                      <a:pt x="1113" y="747"/>
                    </a:lnTo>
                    <a:lnTo>
                      <a:pt x="906" y="756"/>
                    </a:lnTo>
                    <a:lnTo>
                      <a:pt x="729" y="767"/>
                    </a:lnTo>
                    <a:lnTo>
                      <a:pt x="579" y="779"/>
                    </a:lnTo>
                    <a:lnTo>
                      <a:pt x="463" y="797"/>
                    </a:lnTo>
                    <a:lnTo>
                      <a:pt x="410" y="807"/>
                    </a:lnTo>
                    <a:lnTo>
                      <a:pt x="360" y="819"/>
                    </a:lnTo>
                    <a:lnTo>
                      <a:pt x="319" y="829"/>
                    </a:lnTo>
                    <a:lnTo>
                      <a:pt x="287" y="837"/>
                    </a:lnTo>
                    <a:lnTo>
                      <a:pt x="259" y="846"/>
                    </a:lnTo>
                    <a:lnTo>
                      <a:pt x="0" y="815"/>
                    </a:lnTo>
                    <a:close/>
                  </a:path>
                </a:pathLst>
              </a:custGeom>
              <a:solidFill>
                <a:srgbClr val="D66666"/>
              </a:solidFill>
              <a:ln w="9525">
                <a:noFill/>
                <a:round/>
                <a:headEnd/>
                <a:tailEnd/>
              </a:ln>
            </p:spPr>
            <p:txBody>
              <a:bodyPr/>
              <a:lstStyle/>
              <a:p>
                <a:endParaRPr lang="zh-CN" altLang="en-US"/>
              </a:p>
            </p:txBody>
          </p:sp>
          <p:sp>
            <p:nvSpPr>
              <p:cNvPr id="22562" name="Freeform 61"/>
              <p:cNvSpPr>
                <a:spLocks/>
              </p:cNvSpPr>
              <p:nvPr/>
            </p:nvSpPr>
            <p:spPr bwMode="auto">
              <a:xfrm>
                <a:off x="3753" y="278"/>
                <a:ext cx="788" cy="603"/>
              </a:xfrm>
              <a:custGeom>
                <a:avLst/>
                <a:gdLst>
                  <a:gd name="T0" fmla="*/ 18 w 2362"/>
                  <a:gd name="T1" fmla="*/ 58 h 1809"/>
                  <a:gd name="T2" fmla="*/ 57 w 2362"/>
                  <a:gd name="T3" fmla="*/ 48 h 1809"/>
                  <a:gd name="T4" fmla="*/ 85 w 2362"/>
                  <a:gd name="T5" fmla="*/ 45 h 1809"/>
                  <a:gd name="T6" fmla="*/ 123 w 2362"/>
                  <a:gd name="T7" fmla="*/ 54 h 1809"/>
                  <a:gd name="T8" fmla="*/ 143 w 2362"/>
                  <a:gd name="T9" fmla="*/ 25 h 1809"/>
                  <a:gd name="T10" fmla="*/ 169 w 2362"/>
                  <a:gd name="T11" fmla="*/ 8 h 1809"/>
                  <a:gd name="T12" fmla="*/ 201 w 2362"/>
                  <a:gd name="T13" fmla="*/ 0 h 1809"/>
                  <a:gd name="T14" fmla="*/ 260 w 2362"/>
                  <a:gd name="T15" fmla="*/ 85 h 1809"/>
                  <a:gd name="T16" fmla="*/ 247 w 2362"/>
                  <a:gd name="T17" fmla="*/ 92 h 1809"/>
                  <a:gd name="T18" fmla="*/ 262 w 2362"/>
                  <a:gd name="T19" fmla="*/ 106 h 1809"/>
                  <a:gd name="T20" fmla="*/ 250 w 2362"/>
                  <a:gd name="T21" fmla="*/ 109 h 1809"/>
                  <a:gd name="T22" fmla="*/ 263 w 2362"/>
                  <a:gd name="T23" fmla="*/ 128 h 1809"/>
                  <a:gd name="T24" fmla="*/ 224 w 2362"/>
                  <a:gd name="T25" fmla="*/ 148 h 1809"/>
                  <a:gd name="T26" fmla="*/ 196 w 2362"/>
                  <a:gd name="T27" fmla="*/ 173 h 1809"/>
                  <a:gd name="T28" fmla="*/ 178 w 2362"/>
                  <a:gd name="T29" fmla="*/ 189 h 1809"/>
                  <a:gd name="T30" fmla="*/ 115 w 2362"/>
                  <a:gd name="T31" fmla="*/ 190 h 1809"/>
                  <a:gd name="T32" fmla="*/ 75 w 2362"/>
                  <a:gd name="T33" fmla="*/ 201 h 1809"/>
                  <a:gd name="T34" fmla="*/ 50 w 2362"/>
                  <a:gd name="T35" fmla="*/ 200 h 1809"/>
                  <a:gd name="T36" fmla="*/ 0 w 2362"/>
                  <a:gd name="T37" fmla="*/ 96 h 1809"/>
                  <a:gd name="T38" fmla="*/ 13 w 2362"/>
                  <a:gd name="T39" fmla="*/ 92 h 1809"/>
                  <a:gd name="T40" fmla="*/ 9 w 2362"/>
                  <a:gd name="T41" fmla="*/ 74 h 1809"/>
                  <a:gd name="T42" fmla="*/ 22 w 2362"/>
                  <a:gd name="T43" fmla="*/ 71 h 1809"/>
                  <a:gd name="T44" fmla="*/ 18 w 2362"/>
                  <a:gd name="T45" fmla="*/ 58 h 1809"/>
                  <a:gd name="T46" fmla="*/ 18 w 2362"/>
                  <a:gd name="T47" fmla="*/ 58 h 180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362"/>
                  <a:gd name="T73" fmla="*/ 0 h 1809"/>
                  <a:gd name="T74" fmla="*/ 2362 w 2362"/>
                  <a:gd name="T75" fmla="*/ 1809 h 180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362" h="1809">
                    <a:moveTo>
                      <a:pt x="158" y="522"/>
                    </a:moveTo>
                    <a:lnTo>
                      <a:pt x="515" y="433"/>
                    </a:lnTo>
                    <a:lnTo>
                      <a:pt x="768" y="402"/>
                    </a:lnTo>
                    <a:lnTo>
                      <a:pt x="1106" y="486"/>
                    </a:lnTo>
                    <a:lnTo>
                      <a:pt x="1285" y="228"/>
                    </a:lnTo>
                    <a:lnTo>
                      <a:pt x="1524" y="69"/>
                    </a:lnTo>
                    <a:lnTo>
                      <a:pt x="1807" y="0"/>
                    </a:lnTo>
                    <a:lnTo>
                      <a:pt x="2333" y="766"/>
                    </a:lnTo>
                    <a:lnTo>
                      <a:pt x="2218" y="830"/>
                    </a:lnTo>
                    <a:lnTo>
                      <a:pt x="2357" y="955"/>
                    </a:lnTo>
                    <a:lnTo>
                      <a:pt x="2247" y="984"/>
                    </a:lnTo>
                    <a:lnTo>
                      <a:pt x="2362" y="1148"/>
                    </a:lnTo>
                    <a:lnTo>
                      <a:pt x="2015" y="1328"/>
                    </a:lnTo>
                    <a:lnTo>
                      <a:pt x="1761" y="1561"/>
                    </a:lnTo>
                    <a:lnTo>
                      <a:pt x="1603" y="1701"/>
                    </a:lnTo>
                    <a:lnTo>
                      <a:pt x="1037" y="1706"/>
                    </a:lnTo>
                    <a:lnTo>
                      <a:pt x="674" y="1809"/>
                    </a:lnTo>
                    <a:lnTo>
                      <a:pt x="452" y="1804"/>
                    </a:lnTo>
                    <a:lnTo>
                      <a:pt x="0" y="866"/>
                    </a:lnTo>
                    <a:lnTo>
                      <a:pt x="113" y="825"/>
                    </a:lnTo>
                    <a:lnTo>
                      <a:pt x="84" y="670"/>
                    </a:lnTo>
                    <a:lnTo>
                      <a:pt x="198" y="641"/>
                    </a:lnTo>
                    <a:lnTo>
                      <a:pt x="158" y="522"/>
                    </a:lnTo>
                    <a:close/>
                  </a:path>
                </a:pathLst>
              </a:custGeom>
              <a:solidFill>
                <a:srgbClr val="FFFFFF"/>
              </a:solidFill>
              <a:ln w="9525">
                <a:noFill/>
                <a:round/>
                <a:headEnd/>
                <a:tailEnd/>
              </a:ln>
            </p:spPr>
            <p:txBody>
              <a:bodyPr/>
              <a:lstStyle/>
              <a:p>
                <a:endParaRPr lang="zh-CN" altLang="en-US"/>
              </a:p>
            </p:txBody>
          </p:sp>
          <p:sp>
            <p:nvSpPr>
              <p:cNvPr id="22563" name="Freeform 62"/>
              <p:cNvSpPr>
                <a:spLocks/>
              </p:cNvSpPr>
              <p:nvPr/>
            </p:nvSpPr>
            <p:spPr bwMode="auto">
              <a:xfrm>
                <a:off x="3783" y="276"/>
                <a:ext cx="764" cy="545"/>
              </a:xfrm>
              <a:custGeom>
                <a:avLst/>
                <a:gdLst>
                  <a:gd name="T0" fmla="*/ 172 w 2290"/>
                  <a:gd name="T1" fmla="*/ 4 h 1635"/>
                  <a:gd name="T2" fmla="*/ 156 w 2290"/>
                  <a:gd name="T3" fmla="*/ 10 h 1635"/>
                  <a:gd name="T4" fmla="*/ 146 w 2290"/>
                  <a:gd name="T5" fmla="*/ 14 h 1635"/>
                  <a:gd name="T6" fmla="*/ 138 w 2290"/>
                  <a:gd name="T7" fmla="*/ 20 h 1635"/>
                  <a:gd name="T8" fmla="*/ 131 w 2290"/>
                  <a:gd name="T9" fmla="*/ 26 h 1635"/>
                  <a:gd name="T10" fmla="*/ 126 w 2290"/>
                  <a:gd name="T11" fmla="*/ 33 h 1635"/>
                  <a:gd name="T12" fmla="*/ 121 w 2290"/>
                  <a:gd name="T13" fmla="*/ 40 h 1635"/>
                  <a:gd name="T14" fmla="*/ 112 w 2290"/>
                  <a:gd name="T15" fmla="*/ 54 h 1635"/>
                  <a:gd name="T16" fmla="*/ 104 w 2290"/>
                  <a:gd name="T17" fmla="*/ 54 h 1635"/>
                  <a:gd name="T18" fmla="*/ 90 w 2290"/>
                  <a:gd name="T19" fmla="*/ 50 h 1635"/>
                  <a:gd name="T20" fmla="*/ 66 w 2290"/>
                  <a:gd name="T21" fmla="*/ 47 h 1635"/>
                  <a:gd name="T22" fmla="*/ 34 w 2290"/>
                  <a:gd name="T23" fmla="*/ 51 h 1635"/>
                  <a:gd name="T24" fmla="*/ 16 w 2290"/>
                  <a:gd name="T25" fmla="*/ 56 h 1635"/>
                  <a:gd name="T26" fmla="*/ 1 w 2290"/>
                  <a:gd name="T27" fmla="*/ 61 h 1635"/>
                  <a:gd name="T28" fmla="*/ 67 w 2290"/>
                  <a:gd name="T29" fmla="*/ 173 h 1635"/>
                  <a:gd name="T30" fmla="*/ 99 w 2290"/>
                  <a:gd name="T31" fmla="*/ 168 h 1635"/>
                  <a:gd name="T32" fmla="*/ 136 w 2290"/>
                  <a:gd name="T33" fmla="*/ 170 h 1635"/>
                  <a:gd name="T34" fmla="*/ 154 w 2290"/>
                  <a:gd name="T35" fmla="*/ 176 h 1635"/>
                  <a:gd name="T36" fmla="*/ 169 w 2290"/>
                  <a:gd name="T37" fmla="*/ 181 h 1635"/>
                  <a:gd name="T38" fmla="*/ 173 w 2290"/>
                  <a:gd name="T39" fmla="*/ 174 h 1635"/>
                  <a:gd name="T40" fmla="*/ 179 w 2290"/>
                  <a:gd name="T41" fmla="*/ 160 h 1635"/>
                  <a:gd name="T42" fmla="*/ 184 w 2290"/>
                  <a:gd name="T43" fmla="*/ 149 h 1635"/>
                  <a:gd name="T44" fmla="*/ 190 w 2290"/>
                  <a:gd name="T45" fmla="*/ 138 h 1635"/>
                  <a:gd name="T46" fmla="*/ 197 w 2290"/>
                  <a:gd name="T47" fmla="*/ 129 h 1635"/>
                  <a:gd name="T48" fmla="*/ 201 w 2290"/>
                  <a:gd name="T49" fmla="*/ 124 h 1635"/>
                  <a:gd name="T50" fmla="*/ 205 w 2290"/>
                  <a:gd name="T51" fmla="*/ 120 h 1635"/>
                  <a:gd name="T52" fmla="*/ 210 w 2290"/>
                  <a:gd name="T53" fmla="*/ 116 h 1635"/>
                  <a:gd name="T54" fmla="*/ 217 w 2290"/>
                  <a:gd name="T55" fmla="*/ 111 h 1635"/>
                  <a:gd name="T56" fmla="*/ 226 w 2290"/>
                  <a:gd name="T57" fmla="*/ 105 h 1635"/>
                  <a:gd name="T58" fmla="*/ 234 w 2290"/>
                  <a:gd name="T59" fmla="*/ 101 h 1635"/>
                  <a:gd name="T60" fmla="*/ 245 w 2290"/>
                  <a:gd name="T61" fmla="*/ 96 h 1635"/>
                  <a:gd name="T62" fmla="*/ 252 w 2290"/>
                  <a:gd name="T63" fmla="*/ 86 h 1635"/>
                  <a:gd name="T64" fmla="*/ 238 w 2290"/>
                  <a:gd name="T65" fmla="*/ 91 h 1635"/>
                  <a:gd name="T66" fmla="*/ 226 w 2290"/>
                  <a:gd name="T67" fmla="*/ 96 h 1635"/>
                  <a:gd name="T68" fmla="*/ 216 w 2290"/>
                  <a:gd name="T69" fmla="*/ 101 h 1635"/>
                  <a:gd name="T70" fmla="*/ 208 w 2290"/>
                  <a:gd name="T71" fmla="*/ 106 h 1635"/>
                  <a:gd name="T72" fmla="*/ 200 w 2290"/>
                  <a:gd name="T73" fmla="*/ 112 h 1635"/>
                  <a:gd name="T74" fmla="*/ 195 w 2290"/>
                  <a:gd name="T75" fmla="*/ 118 h 1635"/>
                  <a:gd name="T76" fmla="*/ 185 w 2290"/>
                  <a:gd name="T77" fmla="*/ 131 h 1635"/>
                  <a:gd name="T78" fmla="*/ 175 w 2290"/>
                  <a:gd name="T79" fmla="*/ 148 h 1635"/>
                  <a:gd name="T80" fmla="*/ 167 w 2290"/>
                  <a:gd name="T81" fmla="*/ 162 h 1635"/>
                  <a:gd name="T82" fmla="*/ 159 w 2290"/>
                  <a:gd name="T83" fmla="*/ 166 h 1635"/>
                  <a:gd name="T84" fmla="*/ 145 w 2290"/>
                  <a:gd name="T85" fmla="*/ 162 h 1635"/>
                  <a:gd name="T86" fmla="*/ 126 w 2290"/>
                  <a:gd name="T87" fmla="*/ 159 h 1635"/>
                  <a:gd name="T88" fmla="*/ 83 w 2290"/>
                  <a:gd name="T89" fmla="*/ 161 h 1635"/>
                  <a:gd name="T90" fmla="*/ 61 w 2290"/>
                  <a:gd name="T91" fmla="*/ 165 h 1635"/>
                  <a:gd name="T92" fmla="*/ 24 w 2290"/>
                  <a:gd name="T93" fmla="*/ 61 h 1635"/>
                  <a:gd name="T94" fmla="*/ 40 w 2290"/>
                  <a:gd name="T95" fmla="*/ 58 h 1635"/>
                  <a:gd name="T96" fmla="*/ 73 w 2290"/>
                  <a:gd name="T97" fmla="*/ 55 h 1635"/>
                  <a:gd name="T98" fmla="*/ 103 w 2290"/>
                  <a:gd name="T99" fmla="*/ 60 h 1635"/>
                  <a:gd name="T100" fmla="*/ 115 w 2290"/>
                  <a:gd name="T101" fmla="*/ 64 h 1635"/>
                  <a:gd name="T102" fmla="*/ 123 w 2290"/>
                  <a:gd name="T103" fmla="*/ 49 h 1635"/>
                  <a:gd name="T104" fmla="*/ 130 w 2290"/>
                  <a:gd name="T105" fmla="*/ 39 h 1635"/>
                  <a:gd name="T106" fmla="*/ 136 w 2290"/>
                  <a:gd name="T107" fmla="*/ 33 h 1635"/>
                  <a:gd name="T108" fmla="*/ 143 w 2290"/>
                  <a:gd name="T109" fmla="*/ 27 h 1635"/>
                  <a:gd name="T110" fmla="*/ 150 w 2290"/>
                  <a:gd name="T111" fmla="*/ 22 h 1635"/>
                  <a:gd name="T112" fmla="*/ 157 w 2290"/>
                  <a:gd name="T113" fmla="*/ 18 h 1635"/>
                  <a:gd name="T114" fmla="*/ 169 w 2290"/>
                  <a:gd name="T115" fmla="*/ 13 h 1635"/>
                  <a:gd name="T116" fmla="*/ 182 w 2290"/>
                  <a:gd name="T117" fmla="*/ 9 h 1635"/>
                  <a:gd name="T118" fmla="*/ 191 w 2290"/>
                  <a:gd name="T119" fmla="*/ 0 h 163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290"/>
                  <a:gd name="T181" fmla="*/ 0 h 1635"/>
                  <a:gd name="T182" fmla="*/ 2290 w 2290"/>
                  <a:gd name="T183" fmla="*/ 1635 h 163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290" h="1635">
                    <a:moveTo>
                      <a:pt x="1717" y="0"/>
                    </a:moveTo>
                    <a:lnTo>
                      <a:pt x="1656" y="13"/>
                    </a:lnTo>
                    <a:lnTo>
                      <a:pt x="1589" y="29"/>
                    </a:lnTo>
                    <a:lnTo>
                      <a:pt x="1550" y="39"/>
                    </a:lnTo>
                    <a:lnTo>
                      <a:pt x="1509" y="50"/>
                    </a:lnTo>
                    <a:lnTo>
                      <a:pt x="1466" y="66"/>
                    </a:lnTo>
                    <a:lnTo>
                      <a:pt x="1422" y="81"/>
                    </a:lnTo>
                    <a:lnTo>
                      <a:pt x="1399" y="90"/>
                    </a:lnTo>
                    <a:lnTo>
                      <a:pt x="1378" y="99"/>
                    </a:lnTo>
                    <a:lnTo>
                      <a:pt x="1357" y="109"/>
                    </a:lnTo>
                    <a:lnTo>
                      <a:pt x="1335" y="119"/>
                    </a:lnTo>
                    <a:lnTo>
                      <a:pt x="1315" y="129"/>
                    </a:lnTo>
                    <a:lnTo>
                      <a:pt x="1295" y="141"/>
                    </a:lnTo>
                    <a:lnTo>
                      <a:pt x="1275" y="152"/>
                    </a:lnTo>
                    <a:lnTo>
                      <a:pt x="1256" y="165"/>
                    </a:lnTo>
                    <a:lnTo>
                      <a:pt x="1240" y="178"/>
                    </a:lnTo>
                    <a:lnTo>
                      <a:pt x="1223" y="192"/>
                    </a:lnTo>
                    <a:lnTo>
                      <a:pt x="1208" y="206"/>
                    </a:lnTo>
                    <a:lnTo>
                      <a:pt x="1194" y="221"/>
                    </a:lnTo>
                    <a:lnTo>
                      <a:pt x="1182" y="235"/>
                    </a:lnTo>
                    <a:lnTo>
                      <a:pt x="1169" y="251"/>
                    </a:lnTo>
                    <a:lnTo>
                      <a:pt x="1157" y="265"/>
                    </a:lnTo>
                    <a:lnTo>
                      <a:pt x="1145" y="279"/>
                    </a:lnTo>
                    <a:lnTo>
                      <a:pt x="1134" y="293"/>
                    </a:lnTo>
                    <a:lnTo>
                      <a:pt x="1124" y="307"/>
                    </a:lnTo>
                    <a:lnTo>
                      <a:pt x="1113" y="321"/>
                    </a:lnTo>
                    <a:lnTo>
                      <a:pt x="1104" y="334"/>
                    </a:lnTo>
                    <a:lnTo>
                      <a:pt x="1085" y="358"/>
                    </a:lnTo>
                    <a:lnTo>
                      <a:pt x="1070" y="382"/>
                    </a:lnTo>
                    <a:lnTo>
                      <a:pt x="1042" y="424"/>
                    </a:lnTo>
                    <a:lnTo>
                      <a:pt x="1021" y="459"/>
                    </a:lnTo>
                    <a:lnTo>
                      <a:pt x="1006" y="486"/>
                    </a:lnTo>
                    <a:lnTo>
                      <a:pt x="995" y="507"/>
                    </a:lnTo>
                    <a:lnTo>
                      <a:pt x="984" y="504"/>
                    </a:lnTo>
                    <a:lnTo>
                      <a:pt x="956" y="491"/>
                    </a:lnTo>
                    <a:lnTo>
                      <a:pt x="935" y="483"/>
                    </a:lnTo>
                    <a:lnTo>
                      <a:pt x="909" y="475"/>
                    </a:lnTo>
                    <a:lnTo>
                      <a:pt x="881" y="467"/>
                    </a:lnTo>
                    <a:lnTo>
                      <a:pt x="849" y="458"/>
                    </a:lnTo>
                    <a:lnTo>
                      <a:pt x="813" y="450"/>
                    </a:lnTo>
                    <a:lnTo>
                      <a:pt x="775" y="441"/>
                    </a:lnTo>
                    <a:lnTo>
                      <a:pt x="733" y="435"/>
                    </a:lnTo>
                    <a:lnTo>
                      <a:pt x="690" y="429"/>
                    </a:lnTo>
                    <a:lnTo>
                      <a:pt x="596" y="424"/>
                    </a:lnTo>
                    <a:lnTo>
                      <a:pt x="496" y="431"/>
                    </a:lnTo>
                    <a:lnTo>
                      <a:pt x="396" y="444"/>
                    </a:lnTo>
                    <a:lnTo>
                      <a:pt x="347" y="452"/>
                    </a:lnTo>
                    <a:lnTo>
                      <a:pt x="303" y="463"/>
                    </a:lnTo>
                    <a:lnTo>
                      <a:pt x="259" y="473"/>
                    </a:lnTo>
                    <a:lnTo>
                      <a:pt x="217" y="483"/>
                    </a:lnTo>
                    <a:lnTo>
                      <a:pt x="180" y="493"/>
                    </a:lnTo>
                    <a:lnTo>
                      <a:pt x="146" y="504"/>
                    </a:lnTo>
                    <a:lnTo>
                      <a:pt x="113" y="514"/>
                    </a:lnTo>
                    <a:lnTo>
                      <a:pt x="85" y="523"/>
                    </a:lnTo>
                    <a:lnTo>
                      <a:pt x="40" y="538"/>
                    </a:lnTo>
                    <a:lnTo>
                      <a:pt x="12" y="550"/>
                    </a:lnTo>
                    <a:lnTo>
                      <a:pt x="0" y="553"/>
                    </a:lnTo>
                    <a:lnTo>
                      <a:pt x="516" y="1575"/>
                    </a:lnTo>
                    <a:lnTo>
                      <a:pt x="554" y="1565"/>
                    </a:lnTo>
                    <a:lnTo>
                      <a:pt x="599" y="1556"/>
                    </a:lnTo>
                    <a:lnTo>
                      <a:pt x="656" y="1544"/>
                    </a:lnTo>
                    <a:lnTo>
                      <a:pt x="727" y="1533"/>
                    </a:lnTo>
                    <a:lnTo>
                      <a:pt x="806" y="1521"/>
                    </a:lnTo>
                    <a:lnTo>
                      <a:pt x="891" y="1512"/>
                    </a:lnTo>
                    <a:lnTo>
                      <a:pt x="982" y="1508"/>
                    </a:lnTo>
                    <a:lnTo>
                      <a:pt x="1078" y="1510"/>
                    </a:lnTo>
                    <a:lnTo>
                      <a:pt x="1172" y="1524"/>
                    </a:lnTo>
                    <a:lnTo>
                      <a:pt x="1219" y="1534"/>
                    </a:lnTo>
                    <a:lnTo>
                      <a:pt x="1265" y="1544"/>
                    </a:lnTo>
                    <a:lnTo>
                      <a:pt x="1310" y="1556"/>
                    </a:lnTo>
                    <a:lnTo>
                      <a:pt x="1351" y="1568"/>
                    </a:lnTo>
                    <a:lnTo>
                      <a:pt x="1389" y="1580"/>
                    </a:lnTo>
                    <a:lnTo>
                      <a:pt x="1425" y="1593"/>
                    </a:lnTo>
                    <a:lnTo>
                      <a:pt x="1457" y="1604"/>
                    </a:lnTo>
                    <a:lnTo>
                      <a:pt x="1483" y="1614"/>
                    </a:lnTo>
                    <a:lnTo>
                      <a:pt x="1521" y="1630"/>
                    </a:lnTo>
                    <a:lnTo>
                      <a:pt x="1535" y="1635"/>
                    </a:lnTo>
                    <a:lnTo>
                      <a:pt x="1541" y="1616"/>
                    </a:lnTo>
                    <a:lnTo>
                      <a:pt x="1549" y="1593"/>
                    </a:lnTo>
                    <a:lnTo>
                      <a:pt x="1560" y="1563"/>
                    </a:lnTo>
                    <a:lnTo>
                      <a:pt x="1574" y="1526"/>
                    </a:lnTo>
                    <a:lnTo>
                      <a:pt x="1591" y="1485"/>
                    </a:lnTo>
                    <a:lnTo>
                      <a:pt x="1600" y="1464"/>
                    </a:lnTo>
                    <a:lnTo>
                      <a:pt x="1610" y="1441"/>
                    </a:lnTo>
                    <a:lnTo>
                      <a:pt x="1620" y="1416"/>
                    </a:lnTo>
                    <a:lnTo>
                      <a:pt x="1632" y="1392"/>
                    </a:lnTo>
                    <a:lnTo>
                      <a:pt x="1643" y="1368"/>
                    </a:lnTo>
                    <a:lnTo>
                      <a:pt x="1656" y="1342"/>
                    </a:lnTo>
                    <a:lnTo>
                      <a:pt x="1669" y="1318"/>
                    </a:lnTo>
                    <a:lnTo>
                      <a:pt x="1684" y="1293"/>
                    </a:lnTo>
                    <a:lnTo>
                      <a:pt x="1698" y="1267"/>
                    </a:lnTo>
                    <a:lnTo>
                      <a:pt x="1712" y="1242"/>
                    </a:lnTo>
                    <a:lnTo>
                      <a:pt x="1729" y="1217"/>
                    </a:lnTo>
                    <a:lnTo>
                      <a:pt x="1744" y="1193"/>
                    </a:lnTo>
                    <a:lnTo>
                      <a:pt x="1760" y="1170"/>
                    </a:lnTo>
                    <a:lnTo>
                      <a:pt x="1769" y="1159"/>
                    </a:lnTo>
                    <a:lnTo>
                      <a:pt x="1778" y="1147"/>
                    </a:lnTo>
                    <a:lnTo>
                      <a:pt x="1787" y="1137"/>
                    </a:lnTo>
                    <a:lnTo>
                      <a:pt x="1796" y="1125"/>
                    </a:lnTo>
                    <a:lnTo>
                      <a:pt x="1805" y="1115"/>
                    </a:lnTo>
                    <a:lnTo>
                      <a:pt x="1814" y="1105"/>
                    </a:lnTo>
                    <a:lnTo>
                      <a:pt x="1823" y="1096"/>
                    </a:lnTo>
                    <a:lnTo>
                      <a:pt x="1832" y="1084"/>
                    </a:lnTo>
                    <a:lnTo>
                      <a:pt x="1842" y="1076"/>
                    </a:lnTo>
                    <a:lnTo>
                      <a:pt x="1852" y="1067"/>
                    </a:lnTo>
                    <a:lnTo>
                      <a:pt x="1861" y="1058"/>
                    </a:lnTo>
                    <a:lnTo>
                      <a:pt x="1872" y="1050"/>
                    </a:lnTo>
                    <a:lnTo>
                      <a:pt x="1882" y="1042"/>
                    </a:lnTo>
                    <a:lnTo>
                      <a:pt x="1892" y="1035"/>
                    </a:lnTo>
                    <a:lnTo>
                      <a:pt x="1911" y="1021"/>
                    </a:lnTo>
                    <a:lnTo>
                      <a:pt x="1932" y="1008"/>
                    </a:lnTo>
                    <a:lnTo>
                      <a:pt x="1952" y="995"/>
                    </a:lnTo>
                    <a:lnTo>
                      <a:pt x="1971" y="982"/>
                    </a:lnTo>
                    <a:lnTo>
                      <a:pt x="1990" y="971"/>
                    </a:lnTo>
                    <a:lnTo>
                      <a:pt x="2008" y="959"/>
                    </a:lnTo>
                    <a:lnTo>
                      <a:pt x="2027" y="949"/>
                    </a:lnTo>
                    <a:lnTo>
                      <a:pt x="2045" y="939"/>
                    </a:lnTo>
                    <a:lnTo>
                      <a:pt x="2063" y="930"/>
                    </a:lnTo>
                    <a:lnTo>
                      <a:pt x="2080" y="921"/>
                    </a:lnTo>
                    <a:lnTo>
                      <a:pt x="2097" y="912"/>
                    </a:lnTo>
                    <a:lnTo>
                      <a:pt x="2113" y="904"/>
                    </a:lnTo>
                    <a:lnTo>
                      <a:pt x="2145" y="889"/>
                    </a:lnTo>
                    <a:lnTo>
                      <a:pt x="2173" y="878"/>
                    </a:lnTo>
                    <a:lnTo>
                      <a:pt x="2198" y="866"/>
                    </a:lnTo>
                    <a:lnTo>
                      <a:pt x="2221" y="857"/>
                    </a:lnTo>
                    <a:lnTo>
                      <a:pt x="2258" y="844"/>
                    </a:lnTo>
                    <a:lnTo>
                      <a:pt x="2290" y="834"/>
                    </a:lnTo>
                    <a:lnTo>
                      <a:pt x="2260" y="778"/>
                    </a:lnTo>
                    <a:lnTo>
                      <a:pt x="2244" y="783"/>
                    </a:lnTo>
                    <a:lnTo>
                      <a:pt x="2202" y="796"/>
                    </a:lnTo>
                    <a:lnTo>
                      <a:pt x="2173" y="806"/>
                    </a:lnTo>
                    <a:lnTo>
                      <a:pt x="2141" y="818"/>
                    </a:lnTo>
                    <a:lnTo>
                      <a:pt x="2104" y="832"/>
                    </a:lnTo>
                    <a:lnTo>
                      <a:pt x="2066" y="847"/>
                    </a:lnTo>
                    <a:lnTo>
                      <a:pt x="2045" y="857"/>
                    </a:lnTo>
                    <a:lnTo>
                      <a:pt x="2025" y="865"/>
                    </a:lnTo>
                    <a:lnTo>
                      <a:pt x="2004" y="875"/>
                    </a:lnTo>
                    <a:lnTo>
                      <a:pt x="1984" y="885"/>
                    </a:lnTo>
                    <a:lnTo>
                      <a:pt x="1963" y="896"/>
                    </a:lnTo>
                    <a:lnTo>
                      <a:pt x="1943" y="907"/>
                    </a:lnTo>
                    <a:lnTo>
                      <a:pt x="1923" y="918"/>
                    </a:lnTo>
                    <a:lnTo>
                      <a:pt x="1902" y="930"/>
                    </a:lnTo>
                    <a:lnTo>
                      <a:pt x="1883" y="943"/>
                    </a:lnTo>
                    <a:lnTo>
                      <a:pt x="1864" y="956"/>
                    </a:lnTo>
                    <a:lnTo>
                      <a:pt x="1846" y="968"/>
                    </a:lnTo>
                    <a:lnTo>
                      <a:pt x="1829" y="982"/>
                    </a:lnTo>
                    <a:lnTo>
                      <a:pt x="1812" y="995"/>
                    </a:lnTo>
                    <a:lnTo>
                      <a:pt x="1796" y="1010"/>
                    </a:lnTo>
                    <a:lnTo>
                      <a:pt x="1781" y="1024"/>
                    </a:lnTo>
                    <a:lnTo>
                      <a:pt x="1768" y="1039"/>
                    </a:lnTo>
                    <a:lnTo>
                      <a:pt x="1755" y="1055"/>
                    </a:lnTo>
                    <a:lnTo>
                      <a:pt x="1749" y="1063"/>
                    </a:lnTo>
                    <a:lnTo>
                      <a:pt x="1743" y="1072"/>
                    </a:lnTo>
                    <a:lnTo>
                      <a:pt x="1717" y="1106"/>
                    </a:lnTo>
                    <a:lnTo>
                      <a:pt x="1692" y="1142"/>
                    </a:lnTo>
                    <a:lnTo>
                      <a:pt x="1666" y="1180"/>
                    </a:lnTo>
                    <a:lnTo>
                      <a:pt x="1640" y="1220"/>
                    </a:lnTo>
                    <a:lnTo>
                      <a:pt x="1618" y="1258"/>
                    </a:lnTo>
                    <a:lnTo>
                      <a:pt x="1595" y="1298"/>
                    </a:lnTo>
                    <a:lnTo>
                      <a:pt x="1573" y="1333"/>
                    </a:lnTo>
                    <a:lnTo>
                      <a:pt x="1552" y="1369"/>
                    </a:lnTo>
                    <a:lnTo>
                      <a:pt x="1535" y="1402"/>
                    </a:lnTo>
                    <a:lnTo>
                      <a:pt x="1519" y="1432"/>
                    </a:lnTo>
                    <a:lnTo>
                      <a:pt x="1505" y="1457"/>
                    </a:lnTo>
                    <a:lnTo>
                      <a:pt x="1486" y="1494"/>
                    </a:lnTo>
                    <a:lnTo>
                      <a:pt x="1480" y="1508"/>
                    </a:lnTo>
                    <a:lnTo>
                      <a:pt x="1466" y="1503"/>
                    </a:lnTo>
                    <a:lnTo>
                      <a:pt x="1429" y="1492"/>
                    </a:lnTo>
                    <a:lnTo>
                      <a:pt x="1402" y="1485"/>
                    </a:lnTo>
                    <a:lnTo>
                      <a:pt x="1371" y="1478"/>
                    </a:lnTo>
                    <a:lnTo>
                      <a:pt x="1338" y="1469"/>
                    </a:lnTo>
                    <a:lnTo>
                      <a:pt x="1300" y="1460"/>
                    </a:lnTo>
                    <a:lnTo>
                      <a:pt x="1261" y="1451"/>
                    </a:lnTo>
                    <a:lnTo>
                      <a:pt x="1219" y="1443"/>
                    </a:lnTo>
                    <a:lnTo>
                      <a:pt x="1177" y="1437"/>
                    </a:lnTo>
                    <a:lnTo>
                      <a:pt x="1134" y="1430"/>
                    </a:lnTo>
                    <a:lnTo>
                      <a:pt x="1047" y="1423"/>
                    </a:lnTo>
                    <a:lnTo>
                      <a:pt x="965" y="1423"/>
                    </a:lnTo>
                    <a:lnTo>
                      <a:pt x="812" y="1438"/>
                    </a:lnTo>
                    <a:lnTo>
                      <a:pt x="742" y="1448"/>
                    </a:lnTo>
                    <a:lnTo>
                      <a:pt x="681" y="1457"/>
                    </a:lnTo>
                    <a:lnTo>
                      <a:pt x="627" y="1468"/>
                    </a:lnTo>
                    <a:lnTo>
                      <a:pt x="587" y="1475"/>
                    </a:lnTo>
                    <a:lnTo>
                      <a:pt x="552" y="1483"/>
                    </a:lnTo>
                    <a:lnTo>
                      <a:pt x="108" y="584"/>
                    </a:lnTo>
                    <a:lnTo>
                      <a:pt x="147" y="571"/>
                    </a:lnTo>
                    <a:lnTo>
                      <a:pt x="192" y="558"/>
                    </a:lnTo>
                    <a:lnTo>
                      <a:pt x="220" y="551"/>
                    </a:lnTo>
                    <a:lnTo>
                      <a:pt x="250" y="543"/>
                    </a:lnTo>
                    <a:lnTo>
                      <a:pt x="284" y="535"/>
                    </a:lnTo>
                    <a:lnTo>
                      <a:pt x="319" y="527"/>
                    </a:lnTo>
                    <a:lnTo>
                      <a:pt x="358" y="519"/>
                    </a:lnTo>
                    <a:lnTo>
                      <a:pt x="399" y="512"/>
                    </a:lnTo>
                    <a:lnTo>
                      <a:pt x="484" y="500"/>
                    </a:lnTo>
                    <a:lnTo>
                      <a:pt x="572" y="492"/>
                    </a:lnTo>
                    <a:lnTo>
                      <a:pt x="660" y="492"/>
                    </a:lnTo>
                    <a:lnTo>
                      <a:pt x="746" y="500"/>
                    </a:lnTo>
                    <a:lnTo>
                      <a:pt x="824" y="514"/>
                    </a:lnTo>
                    <a:lnTo>
                      <a:pt x="893" y="530"/>
                    </a:lnTo>
                    <a:lnTo>
                      <a:pt x="923" y="539"/>
                    </a:lnTo>
                    <a:lnTo>
                      <a:pt x="951" y="548"/>
                    </a:lnTo>
                    <a:lnTo>
                      <a:pt x="995" y="564"/>
                    </a:lnTo>
                    <a:lnTo>
                      <a:pt x="1023" y="575"/>
                    </a:lnTo>
                    <a:lnTo>
                      <a:pt x="1033" y="580"/>
                    </a:lnTo>
                    <a:lnTo>
                      <a:pt x="1053" y="539"/>
                    </a:lnTo>
                    <a:lnTo>
                      <a:pt x="1078" y="497"/>
                    </a:lnTo>
                    <a:lnTo>
                      <a:pt x="1092" y="472"/>
                    </a:lnTo>
                    <a:lnTo>
                      <a:pt x="1108" y="444"/>
                    </a:lnTo>
                    <a:lnTo>
                      <a:pt x="1129" y="415"/>
                    </a:lnTo>
                    <a:lnTo>
                      <a:pt x="1149" y="385"/>
                    </a:lnTo>
                    <a:lnTo>
                      <a:pt x="1161" y="371"/>
                    </a:lnTo>
                    <a:lnTo>
                      <a:pt x="1173" y="355"/>
                    </a:lnTo>
                    <a:lnTo>
                      <a:pt x="1185" y="340"/>
                    </a:lnTo>
                    <a:lnTo>
                      <a:pt x="1198" y="326"/>
                    </a:lnTo>
                    <a:lnTo>
                      <a:pt x="1210" y="311"/>
                    </a:lnTo>
                    <a:lnTo>
                      <a:pt x="1224" y="295"/>
                    </a:lnTo>
                    <a:lnTo>
                      <a:pt x="1238" y="283"/>
                    </a:lnTo>
                    <a:lnTo>
                      <a:pt x="1252" y="267"/>
                    </a:lnTo>
                    <a:lnTo>
                      <a:pt x="1266" y="255"/>
                    </a:lnTo>
                    <a:lnTo>
                      <a:pt x="1282" y="242"/>
                    </a:lnTo>
                    <a:lnTo>
                      <a:pt x="1297" y="229"/>
                    </a:lnTo>
                    <a:lnTo>
                      <a:pt x="1314" y="218"/>
                    </a:lnTo>
                    <a:lnTo>
                      <a:pt x="1330" y="207"/>
                    </a:lnTo>
                    <a:lnTo>
                      <a:pt x="1346" y="196"/>
                    </a:lnTo>
                    <a:lnTo>
                      <a:pt x="1364" y="187"/>
                    </a:lnTo>
                    <a:lnTo>
                      <a:pt x="1380" y="177"/>
                    </a:lnTo>
                    <a:lnTo>
                      <a:pt x="1398" y="168"/>
                    </a:lnTo>
                    <a:lnTo>
                      <a:pt x="1415" y="160"/>
                    </a:lnTo>
                    <a:lnTo>
                      <a:pt x="1432" y="151"/>
                    </a:lnTo>
                    <a:lnTo>
                      <a:pt x="1450" y="143"/>
                    </a:lnTo>
                    <a:lnTo>
                      <a:pt x="1485" y="129"/>
                    </a:lnTo>
                    <a:lnTo>
                      <a:pt x="1519" y="117"/>
                    </a:lnTo>
                    <a:lnTo>
                      <a:pt x="1552" y="106"/>
                    </a:lnTo>
                    <a:lnTo>
                      <a:pt x="1584" y="96"/>
                    </a:lnTo>
                    <a:lnTo>
                      <a:pt x="1614" y="89"/>
                    </a:lnTo>
                    <a:lnTo>
                      <a:pt x="1640" y="82"/>
                    </a:lnTo>
                    <a:lnTo>
                      <a:pt x="1685" y="72"/>
                    </a:lnTo>
                    <a:lnTo>
                      <a:pt x="1726" y="66"/>
                    </a:lnTo>
                    <a:lnTo>
                      <a:pt x="1717" y="0"/>
                    </a:lnTo>
                    <a:close/>
                  </a:path>
                </a:pathLst>
              </a:custGeom>
              <a:solidFill>
                <a:srgbClr val="B8B8D9"/>
              </a:solidFill>
              <a:ln w="9525">
                <a:noFill/>
                <a:round/>
                <a:headEnd/>
                <a:tailEnd/>
              </a:ln>
            </p:spPr>
            <p:txBody>
              <a:bodyPr/>
              <a:lstStyle/>
              <a:p>
                <a:endParaRPr lang="zh-CN" altLang="en-US"/>
              </a:p>
            </p:txBody>
          </p:sp>
          <p:sp>
            <p:nvSpPr>
              <p:cNvPr id="22564" name="Freeform 63"/>
              <p:cNvSpPr>
                <a:spLocks/>
              </p:cNvSpPr>
              <p:nvPr/>
            </p:nvSpPr>
            <p:spPr bwMode="auto">
              <a:xfrm>
                <a:off x="4343" y="276"/>
                <a:ext cx="207" cy="280"/>
              </a:xfrm>
              <a:custGeom>
                <a:avLst/>
                <a:gdLst>
                  <a:gd name="T0" fmla="*/ 0 w 621"/>
                  <a:gd name="T1" fmla="*/ 5 h 839"/>
                  <a:gd name="T2" fmla="*/ 59 w 621"/>
                  <a:gd name="T3" fmla="*/ 91 h 839"/>
                  <a:gd name="T4" fmla="*/ 69 w 621"/>
                  <a:gd name="T5" fmla="*/ 93 h 839"/>
                  <a:gd name="T6" fmla="*/ 4 w 621"/>
                  <a:gd name="T7" fmla="*/ 0 h 839"/>
                  <a:gd name="T8" fmla="*/ 0 w 621"/>
                  <a:gd name="T9" fmla="*/ 5 h 839"/>
                  <a:gd name="T10" fmla="*/ 0 w 621"/>
                  <a:gd name="T11" fmla="*/ 5 h 839"/>
                  <a:gd name="T12" fmla="*/ 0 60000 65536"/>
                  <a:gd name="T13" fmla="*/ 0 60000 65536"/>
                  <a:gd name="T14" fmla="*/ 0 60000 65536"/>
                  <a:gd name="T15" fmla="*/ 0 60000 65536"/>
                  <a:gd name="T16" fmla="*/ 0 60000 65536"/>
                  <a:gd name="T17" fmla="*/ 0 60000 65536"/>
                  <a:gd name="T18" fmla="*/ 0 w 621"/>
                  <a:gd name="T19" fmla="*/ 0 h 839"/>
                  <a:gd name="T20" fmla="*/ 621 w 621"/>
                  <a:gd name="T21" fmla="*/ 839 h 839"/>
                </a:gdLst>
                <a:ahLst/>
                <a:cxnLst>
                  <a:cxn ang="T12">
                    <a:pos x="T0" y="T1"/>
                  </a:cxn>
                  <a:cxn ang="T13">
                    <a:pos x="T2" y="T3"/>
                  </a:cxn>
                  <a:cxn ang="T14">
                    <a:pos x="T4" y="T5"/>
                  </a:cxn>
                  <a:cxn ang="T15">
                    <a:pos x="T6" y="T7"/>
                  </a:cxn>
                  <a:cxn ang="T16">
                    <a:pos x="T8" y="T9"/>
                  </a:cxn>
                  <a:cxn ang="T17">
                    <a:pos x="T10" y="T11"/>
                  </a:cxn>
                </a:cxnLst>
                <a:rect l="T18" t="T19" r="T20" b="T21"/>
                <a:pathLst>
                  <a:path w="621" h="839">
                    <a:moveTo>
                      <a:pt x="0" y="48"/>
                    </a:moveTo>
                    <a:lnTo>
                      <a:pt x="527" y="814"/>
                    </a:lnTo>
                    <a:lnTo>
                      <a:pt x="621" y="839"/>
                    </a:lnTo>
                    <a:lnTo>
                      <a:pt x="38" y="0"/>
                    </a:lnTo>
                    <a:lnTo>
                      <a:pt x="0" y="48"/>
                    </a:lnTo>
                    <a:close/>
                  </a:path>
                </a:pathLst>
              </a:custGeom>
              <a:solidFill>
                <a:srgbClr val="B8B8D9"/>
              </a:solidFill>
              <a:ln w="9525">
                <a:noFill/>
                <a:round/>
                <a:headEnd/>
                <a:tailEnd/>
              </a:ln>
            </p:spPr>
            <p:txBody>
              <a:bodyPr/>
              <a:lstStyle/>
              <a:p>
                <a:endParaRPr lang="zh-CN" altLang="en-US"/>
              </a:p>
            </p:txBody>
          </p:sp>
          <p:sp>
            <p:nvSpPr>
              <p:cNvPr id="22565" name="Freeform 64"/>
              <p:cNvSpPr>
                <a:spLocks/>
              </p:cNvSpPr>
              <p:nvPr/>
            </p:nvSpPr>
            <p:spPr bwMode="auto">
              <a:xfrm>
                <a:off x="3757" y="493"/>
                <a:ext cx="795" cy="376"/>
              </a:xfrm>
              <a:custGeom>
                <a:avLst/>
                <a:gdLst>
                  <a:gd name="T0" fmla="*/ 0 w 2386"/>
                  <a:gd name="T1" fmla="*/ 6 h 1129"/>
                  <a:gd name="T2" fmla="*/ 59 w 2386"/>
                  <a:gd name="T3" fmla="*/ 125 h 1129"/>
                  <a:gd name="T4" fmla="*/ 66 w 2386"/>
                  <a:gd name="T5" fmla="*/ 123 h 1129"/>
                  <a:gd name="T6" fmla="*/ 74 w 2386"/>
                  <a:gd name="T7" fmla="*/ 121 h 1129"/>
                  <a:gd name="T8" fmla="*/ 82 w 2386"/>
                  <a:gd name="T9" fmla="*/ 118 h 1129"/>
                  <a:gd name="T10" fmla="*/ 92 w 2386"/>
                  <a:gd name="T11" fmla="*/ 116 h 1129"/>
                  <a:gd name="T12" fmla="*/ 102 w 2386"/>
                  <a:gd name="T13" fmla="*/ 114 h 1129"/>
                  <a:gd name="T14" fmla="*/ 118 w 2386"/>
                  <a:gd name="T15" fmla="*/ 112 h 1129"/>
                  <a:gd name="T16" fmla="*/ 139 w 2386"/>
                  <a:gd name="T17" fmla="*/ 112 h 1129"/>
                  <a:gd name="T18" fmla="*/ 160 w 2386"/>
                  <a:gd name="T19" fmla="*/ 114 h 1129"/>
                  <a:gd name="T20" fmla="*/ 177 w 2386"/>
                  <a:gd name="T21" fmla="*/ 117 h 1129"/>
                  <a:gd name="T22" fmla="*/ 185 w 2386"/>
                  <a:gd name="T23" fmla="*/ 116 h 1129"/>
                  <a:gd name="T24" fmla="*/ 188 w 2386"/>
                  <a:gd name="T25" fmla="*/ 111 h 1129"/>
                  <a:gd name="T26" fmla="*/ 192 w 2386"/>
                  <a:gd name="T27" fmla="*/ 103 h 1129"/>
                  <a:gd name="T28" fmla="*/ 198 w 2386"/>
                  <a:gd name="T29" fmla="*/ 93 h 1129"/>
                  <a:gd name="T30" fmla="*/ 201 w 2386"/>
                  <a:gd name="T31" fmla="*/ 88 h 1129"/>
                  <a:gd name="T32" fmla="*/ 204 w 2386"/>
                  <a:gd name="T33" fmla="*/ 82 h 1129"/>
                  <a:gd name="T34" fmla="*/ 208 w 2386"/>
                  <a:gd name="T35" fmla="*/ 77 h 1129"/>
                  <a:gd name="T36" fmla="*/ 211 w 2386"/>
                  <a:gd name="T37" fmla="*/ 74 h 1129"/>
                  <a:gd name="T38" fmla="*/ 213 w 2386"/>
                  <a:gd name="T39" fmla="*/ 71 h 1129"/>
                  <a:gd name="T40" fmla="*/ 214 w 2386"/>
                  <a:gd name="T41" fmla="*/ 69 h 1129"/>
                  <a:gd name="T42" fmla="*/ 216 w 2386"/>
                  <a:gd name="T43" fmla="*/ 67 h 1129"/>
                  <a:gd name="T44" fmla="*/ 218 w 2386"/>
                  <a:gd name="T45" fmla="*/ 65 h 1129"/>
                  <a:gd name="T46" fmla="*/ 220 w 2386"/>
                  <a:gd name="T47" fmla="*/ 63 h 1129"/>
                  <a:gd name="T48" fmla="*/ 223 w 2386"/>
                  <a:gd name="T49" fmla="*/ 60 h 1129"/>
                  <a:gd name="T50" fmla="*/ 227 w 2386"/>
                  <a:gd name="T51" fmla="*/ 57 h 1129"/>
                  <a:gd name="T52" fmla="*/ 231 w 2386"/>
                  <a:gd name="T53" fmla="*/ 54 h 1129"/>
                  <a:gd name="T54" fmla="*/ 234 w 2386"/>
                  <a:gd name="T55" fmla="*/ 52 h 1129"/>
                  <a:gd name="T56" fmla="*/ 238 w 2386"/>
                  <a:gd name="T57" fmla="*/ 50 h 1129"/>
                  <a:gd name="T58" fmla="*/ 241 w 2386"/>
                  <a:gd name="T59" fmla="*/ 48 h 1129"/>
                  <a:gd name="T60" fmla="*/ 248 w 2386"/>
                  <a:gd name="T61" fmla="*/ 45 h 1129"/>
                  <a:gd name="T62" fmla="*/ 254 w 2386"/>
                  <a:gd name="T63" fmla="*/ 43 h 1129"/>
                  <a:gd name="T64" fmla="*/ 258 w 2386"/>
                  <a:gd name="T65" fmla="*/ 41 h 1129"/>
                  <a:gd name="T66" fmla="*/ 265 w 2386"/>
                  <a:gd name="T67" fmla="*/ 39 h 1129"/>
                  <a:gd name="T68" fmla="*/ 242 w 2386"/>
                  <a:gd name="T69" fmla="*/ 27 h 1129"/>
                  <a:gd name="T70" fmla="*/ 248 w 2386"/>
                  <a:gd name="T71" fmla="*/ 38 h 1129"/>
                  <a:gd name="T72" fmla="*/ 240 w 2386"/>
                  <a:gd name="T73" fmla="*/ 41 h 1129"/>
                  <a:gd name="T74" fmla="*/ 234 w 2386"/>
                  <a:gd name="T75" fmla="*/ 43 h 1129"/>
                  <a:gd name="T76" fmla="*/ 228 w 2386"/>
                  <a:gd name="T77" fmla="*/ 47 h 1129"/>
                  <a:gd name="T78" fmla="*/ 225 w 2386"/>
                  <a:gd name="T79" fmla="*/ 48 h 1129"/>
                  <a:gd name="T80" fmla="*/ 221 w 2386"/>
                  <a:gd name="T81" fmla="*/ 50 h 1129"/>
                  <a:gd name="T82" fmla="*/ 219 w 2386"/>
                  <a:gd name="T83" fmla="*/ 52 h 1129"/>
                  <a:gd name="T84" fmla="*/ 216 w 2386"/>
                  <a:gd name="T85" fmla="*/ 55 h 1129"/>
                  <a:gd name="T86" fmla="*/ 213 w 2386"/>
                  <a:gd name="T87" fmla="*/ 57 h 1129"/>
                  <a:gd name="T88" fmla="*/ 211 w 2386"/>
                  <a:gd name="T89" fmla="*/ 59 h 1129"/>
                  <a:gd name="T90" fmla="*/ 208 w 2386"/>
                  <a:gd name="T91" fmla="*/ 62 h 1129"/>
                  <a:gd name="T92" fmla="*/ 207 w 2386"/>
                  <a:gd name="T93" fmla="*/ 65 h 1129"/>
                  <a:gd name="T94" fmla="*/ 203 w 2386"/>
                  <a:gd name="T95" fmla="*/ 70 h 1129"/>
                  <a:gd name="T96" fmla="*/ 197 w 2386"/>
                  <a:gd name="T97" fmla="*/ 78 h 1129"/>
                  <a:gd name="T98" fmla="*/ 192 w 2386"/>
                  <a:gd name="T99" fmla="*/ 86 h 1129"/>
                  <a:gd name="T100" fmla="*/ 187 w 2386"/>
                  <a:gd name="T101" fmla="*/ 94 h 1129"/>
                  <a:gd name="T102" fmla="*/ 183 w 2386"/>
                  <a:gd name="T103" fmla="*/ 100 h 1129"/>
                  <a:gd name="T104" fmla="*/ 179 w 2386"/>
                  <a:gd name="T105" fmla="*/ 106 h 1129"/>
                  <a:gd name="T106" fmla="*/ 173 w 2386"/>
                  <a:gd name="T107" fmla="*/ 104 h 1129"/>
                  <a:gd name="T108" fmla="*/ 158 w 2386"/>
                  <a:gd name="T109" fmla="*/ 102 h 1129"/>
                  <a:gd name="T110" fmla="*/ 134 w 2386"/>
                  <a:gd name="T111" fmla="*/ 100 h 1129"/>
                  <a:gd name="T112" fmla="*/ 106 w 2386"/>
                  <a:gd name="T113" fmla="*/ 103 h 1129"/>
                  <a:gd name="T114" fmla="*/ 93 w 2386"/>
                  <a:gd name="T115" fmla="*/ 105 h 1129"/>
                  <a:gd name="T116" fmla="*/ 83 w 2386"/>
                  <a:gd name="T117" fmla="*/ 108 h 1129"/>
                  <a:gd name="T118" fmla="*/ 75 w 2386"/>
                  <a:gd name="T119" fmla="*/ 109 h 1129"/>
                  <a:gd name="T120" fmla="*/ 62 w 2386"/>
                  <a:gd name="T121" fmla="*/ 114 h 1129"/>
                  <a:gd name="T122" fmla="*/ 22 w 2386"/>
                  <a:gd name="T123" fmla="*/ 7 h 1129"/>
                  <a:gd name="T124" fmla="*/ 19 w 2386"/>
                  <a:gd name="T125" fmla="*/ 0 h 112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386"/>
                  <a:gd name="T190" fmla="*/ 0 h 1129"/>
                  <a:gd name="T191" fmla="*/ 2386 w 2386"/>
                  <a:gd name="T192" fmla="*/ 1129 h 112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386" h="1129">
                    <a:moveTo>
                      <a:pt x="172" y="0"/>
                    </a:moveTo>
                    <a:lnTo>
                      <a:pt x="0" y="51"/>
                    </a:lnTo>
                    <a:lnTo>
                      <a:pt x="519" y="1129"/>
                    </a:lnTo>
                    <a:lnTo>
                      <a:pt x="533" y="1124"/>
                    </a:lnTo>
                    <a:lnTo>
                      <a:pt x="570" y="1112"/>
                    </a:lnTo>
                    <a:lnTo>
                      <a:pt x="597" y="1105"/>
                    </a:lnTo>
                    <a:lnTo>
                      <a:pt x="628" y="1096"/>
                    </a:lnTo>
                    <a:lnTo>
                      <a:pt x="662" y="1086"/>
                    </a:lnTo>
                    <a:lnTo>
                      <a:pt x="701" y="1075"/>
                    </a:lnTo>
                    <a:lnTo>
                      <a:pt x="741" y="1064"/>
                    </a:lnTo>
                    <a:lnTo>
                      <a:pt x="785" y="1054"/>
                    </a:lnTo>
                    <a:lnTo>
                      <a:pt x="830" y="1044"/>
                    </a:lnTo>
                    <a:lnTo>
                      <a:pt x="875" y="1035"/>
                    </a:lnTo>
                    <a:lnTo>
                      <a:pt x="921" y="1026"/>
                    </a:lnTo>
                    <a:lnTo>
                      <a:pt x="967" y="1017"/>
                    </a:lnTo>
                    <a:lnTo>
                      <a:pt x="1058" y="1006"/>
                    </a:lnTo>
                    <a:lnTo>
                      <a:pt x="1151" y="1003"/>
                    </a:lnTo>
                    <a:lnTo>
                      <a:pt x="1249" y="1006"/>
                    </a:lnTo>
                    <a:lnTo>
                      <a:pt x="1349" y="1017"/>
                    </a:lnTo>
                    <a:lnTo>
                      <a:pt x="1444" y="1028"/>
                    </a:lnTo>
                    <a:lnTo>
                      <a:pt x="1526" y="1042"/>
                    </a:lnTo>
                    <a:lnTo>
                      <a:pt x="1593" y="1054"/>
                    </a:lnTo>
                    <a:lnTo>
                      <a:pt x="1653" y="1066"/>
                    </a:lnTo>
                    <a:lnTo>
                      <a:pt x="1662" y="1047"/>
                    </a:lnTo>
                    <a:lnTo>
                      <a:pt x="1673" y="1026"/>
                    </a:lnTo>
                    <a:lnTo>
                      <a:pt x="1689" y="998"/>
                    </a:lnTo>
                    <a:lnTo>
                      <a:pt x="1706" y="963"/>
                    </a:lnTo>
                    <a:lnTo>
                      <a:pt x="1728" y="925"/>
                    </a:lnTo>
                    <a:lnTo>
                      <a:pt x="1752" y="883"/>
                    </a:lnTo>
                    <a:lnTo>
                      <a:pt x="1779" y="837"/>
                    </a:lnTo>
                    <a:lnTo>
                      <a:pt x="1795" y="815"/>
                    </a:lnTo>
                    <a:lnTo>
                      <a:pt x="1809" y="791"/>
                    </a:lnTo>
                    <a:lnTo>
                      <a:pt x="1824" y="768"/>
                    </a:lnTo>
                    <a:lnTo>
                      <a:pt x="1840" y="743"/>
                    </a:lnTo>
                    <a:lnTo>
                      <a:pt x="1856" y="720"/>
                    </a:lnTo>
                    <a:lnTo>
                      <a:pt x="1872" y="697"/>
                    </a:lnTo>
                    <a:lnTo>
                      <a:pt x="1889" y="676"/>
                    </a:lnTo>
                    <a:lnTo>
                      <a:pt x="1897" y="664"/>
                    </a:lnTo>
                    <a:lnTo>
                      <a:pt x="1906" y="653"/>
                    </a:lnTo>
                    <a:lnTo>
                      <a:pt x="1915" y="643"/>
                    </a:lnTo>
                    <a:lnTo>
                      <a:pt x="1922" y="632"/>
                    </a:lnTo>
                    <a:lnTo>
                      <a:pt x="1931" y="622"/>
                    </a:lnTo>
                    <a:lnTo>
                      <a:pt x="1940" y="612"/>
                    </a:lnTo>
                    <a:lnTo>
                      <a:pt x="1948" y="602"/>
                    </a:lnTo>
                    <a:lnTo>
                      <a:pt x="1957" y="592"/>
                    </a:lnTo>
                    <a:lnTo>
                      <a:pt x="1966" y="583"/>
                    </a:lnTo>
                    <a:lnTo>
                      <a:pt x="1975" y="574"/>
                    </a:lnTo>
                    <a:lnTo>
                      <a:pt x="1983" y="565"/>
                    </a:lnTo>
                    <a:lnTo>
                      <a:pt x="1992" y="556"/>
                    </a:lnTo>
                    <a:lnTo>
                      <a:pt x="2009" y="540"/>
                    </a:lnTo>
                    <a:lnTo>
                      <a:pt x="2027" y="525"/>
                    </a:lnTo>
                    <a:lnTo>
                      <a:pt x="2043" y="512"/>
                    </a:lnTo>
                    <a:lnTo>
                      <a:pt x="2061" y="501"/>
                    </a:lnTo>
                    <a:lnTo>
                      <a:pt x="2078" y="489"/>
                    </a:lnTo>
                    <a:lnTo>
                      <a:pt x="2094" y="479"/>
                    </a:lnTo>
                    <a:lnTo>
                      <a:pt x="2111" y="469"/>
                    </a:lnTo>
                    <a:lnTo>
                      <a:pt x="2128" y="460"/>
                    </a:lnTo>
                    <a:lnTo>
                      <a:pt x="2143" y="451"/>
                    </a:lnTo>
                    <a:lnTo>
                      <a:pt x="2160" y="442"/>
                    </a:lnTo>
                    <a:lnTo>
                      <a:pt x="2174" y="433"/>
                    </a:lnTo>
                    <a:lnTo>
                      <a:pt x="2204" y="419"/>
                    </a:lnTo>
                    <a:lnTo>
                      <a:pt x="2232" y="406"/>
                    </a:lnTo>
                    <a:lnTo>
                      <a:pt x="2259" y="395"/>
                    </a:lnTo>
                    <a:lnTo>
                      <a:pt x="2283" y="385"/>
                    </a:lnTo>
                    <a:lnTo>
                      <a:pt x="2306" y="376"/>
                    </a:lnTo>
                    <a:lnTo>
                      <a:pt x="2326" y="369"/>
                    </a:lnTo>
                    <a:lnTo>
                      <a:pt x="2357" y="359"/>
                    </a:lnTo>
                    <a:lnTo>
                      <a:pt x="2386" y="353"/>
                    </a:lnTo>
                    <a:lnTo>
                      <a:pt x="2243" y="205"/>
                    </a:lnTo>
                    <a:lnTo>
                      <a:pt x="2177" y="246"/>
                    </a:lnTo>
                    <a:lnTo>
                      <a:pt x="2268" y="327"/>
                    </a:lnTo>
                    <a:lnTo>
                      <a:pt x="2230" y="340"/>
                    </a:lnTo>
                    <a:lnTo>
                      <a:pt x="2186" y="355"/>
                    </a:lnTo>
                    <a:lnTo>
                      <a:pt x="2162" y="366"/>
                    </a:lnTo>
                    <a:lnTo>
                      <a:pt x="2135" y="377"/>
                    </a:lnTo>
                    <a:lnTo>
                      <a:pt x="2107" y="389"/>
                    </a:lnTo>
                    <a:lnTo>
                      <a:pt x="2079" y="404"/>
                    </a:lnTo>
                    <a:lnTo>
                      <a:pt x="2050" y="419"/>
                    </a:lnTo>
                    <a:lnTo>
                      <a:pt x="2036" y="426"/>
                    </a:lnTo>
                    <a:lnTo>
                      <a:pt x="2022" y="434"/>
                    </a:lnTo>
                    <a:lnTo>
                      <a:pt x="2008" y="443"/>
                    </a:lnTo>
                    <a:lnTo>
                      <a:pt x="1994" y="452"/>
                    </a:lnTo>
                    <a:lnTo>
                      <a:pt x="1981" y="461"/>
                    </a:lnTo>
                    <a:lnTo>
                      <a:pt x="1968" y="470"/>
                    </a:lnTo>
                    <a:lnTo>
                      <a:pt x="1955" y="480"/>
                    </a:lnTo>
                    <a:lnTo>
                      <a:pt x="1943" y="491"/>
                    </a:lnTo>
                    <a:lnTo>
                      <a:pt x="1932" y="501"/>
                    </a:lnTo>
                    <a:lnTo>
                      <a:pt x="1922" y="511"/>
                    </a:lnTo>
                    <a:lnTo>
                      <a:pt x="1912" y="521"/>
                    </a:lnTo>
                    <a:lnTo>
                      <a:pt x="1900" y="534"/>
                    </a:lnTo>
                    <a:lnTo>
                      <a:pt x="1889" y="548"/>
                    </a:lnTo>
                    <a:lnTo>
                      <a:pt x="1877" y="562"/>
                    </a:lnTo>
                    <a:lnTo>
                      <a:pt x="1866" y="577"/>
                    </a:lnTo>
                    <a:lnTo>
                      <a:pt x="1860" y="585"/>
                    </a:lnTo>
                    <a:lnTo>
                      <a:pt x="1853" y="594"/>
                    </a:lnTo>
                    <a:lnTo>
                      <a:pt x="1828" y="627"/>
                    </a:lnTo>
                    <a:lnTo>
                      <a:pt x="1802" y="664"/>
                    </a:lnTo>
                    <a:lnTo>
                      <a:pt x="1778" y="701"/>
                    </a:lnTo>
                    <a:lnTo>
                      <a:pt x="1752" y="738"/>
                    </a:lnTo>
                    <a:lnTo>
                      <a:pt x="1728" y="775"/>
                    </a:lnTo>
                    <a:lnTo>
                      <a:pt x="1705" y="811"/>
                    </a:lnTo>
                    <a:lnTo>
                      <a:pt x="1683" y="844"/>
                    </a:lnTo>
                    <a:lnTo>
                      <a:pt x="1664" y="875"/>
                    </a:lnTo>
                    <a:lnTo>
                      <a:pt x="1648" y="902"/>
                    </a:lnTo>
                    <a:lnTo>
                      <a:pt x="1623" y="940"/>
                    </a:lnTo>
                    <a:lnTo>
                      <a:pt x="1615" y="955"/>
                    </a:lnTo>
                    <a:lnTo>
                      <a:pt x="1601" y="952"/>
                    </a:lnTo>
                    <a:lnTo>
                      <a:pt x="1562" y="941"/>
                    </a:lnTo>
                    <a:lnTo>
                      <a:pt x="1501" y="929"/>
                    </a:lnTo>
                    <a:lnTo>
                      <a:pt x="1419" y="916"/>
                    </a:lnTo>
                    <a:lnTo>
                      <a:pt x="1321" y="906"/>
                    </a:lnTo>
                    <a:lnTo>
                      <a:pt x="1210" y="902"/>
                    </a:lnTo>
                    <a:lnTo>
                      <a:pt x="1086" y="907"/>
                    </a:lnTo>
                    <a:lnTo>
                      <a:pt x="956" y="925"/>
                    </a:lnTo>
                    <a:lnTo>
                      <a:pt x="892" y="938"/>
                    </a:lnTo>
                    <a:lnTo>
                      <a:pt x="837" y="949"/>
                    </a:lnTo>
                    <a:lnTo>
                      <a:pt x="786" y="959"/>
                    </a:lnTo>
                    <a:lnTo>
                      <a:pt x="743" y="969"/>
                    </a:lnTo>
                    <a:lnTo>
                      <a:pt x="706" y="978"/>
                    </a:lnTo>
                    <a:lnTo>
                      <a:pt x="674" y="986"/>
                    </a:lnTo>
                    <a:lnTo>
                      <a:pt x="624" y="1001"/>
                    </a:lnTo>
                    <a:lnTo>
                      <a:pt x="560" y="1027"/>
                    </a:lnTo>
                    <a:lnTo>
                      <a:pt x="102" y="87"/>
                    </a:lnTo>
                    <a:lnTo>
                      <a:pt x="198" y="62"/>
                    </a:lnTo>
                    <a:lnTo>
                      <a:pt x="172" y="0"/>
                    </a:lnTo>
                    <a:close/>
                  </a:path>
                </a:pathLst>
              </a:custGeom>
              <a:solidFill>
                <a:srgbClr val="B8B8D9"/>
              </a:solidFill>
              <a:ln w="9525">
                <a:noFill/>
                <a:round/>
                <a:headEnd/>
                <a:tailEnd/>
              </a:ln>
            </p:spPr>
            <p:txBody>
              <a:bodyPr/>
              <a:lstStyle/>
              <a:p>
                <a:endParaRPr lang="zh-CN" altLang="en-US"/>
              </a:p>
            </p:txBody>
          </p:sp>
          <p:sp>
            <p:nvSpPr>
              <p:cNvPr id="22566" name="Freeform 65"/>
              <p:cNvSpPr>
                <a:spLocks/>
              </p:cNvSpPr>
              <p:nvPr/>
            </p:nvSpPr>
            <p:spPr bwMode="auto">
              <a:xfrm>
                <a:off x="4108" y="448"/>
                <a:ext cx="180" cy="346"/>
              </a:xfrm>
              <a:custGeom>
                <a:avLst/>
                <a:gdLst>
                  <a:gd name="T0" fmla="*/ 8 w 541"/>
                  <a:gd name="T1" fmla="*/ 0 h 1038"/>
                  <a:gd name="T2" fmla="*/ 60 w 541"/>
                  <a:gd name="T3" fmla="*/ 112 h 1038"/>
                  <a:gd name="T4" fmla="*/ 53 w 541"/>
                  <a:gd name="T5" fmla="*/ 115 h 1038"/>
                  <a:gd name="T6" fmla="*/ 0 w 541"/>
                  <a:gd name="T7" fmla="*/ 1 h 1038"/>
                  <a:gd name="T8" fmla="*/ 8 w 541"/>
                  <a:gd name="T9" fmla="*/ 0 h 1038"/>
                  <a:gd name="T10" fmla="*/ 8 w 541"/>
                  <a:gd name="T11" fmla="*/ 0 h 1038"/>
                  <a:gd name="T12" fmla="*/ 0 60000 65536"/>
                  <a:gd name="T13" fmla="*/ 0 60000 65536"/>
                  <a:gd name="T14" fmla="*/ 0 60000 65536"/>
                  <a:gd name="T15" fmla="*/ 0 60000 65536"/>
                  <a:gd name="T16" fmla="*/ 0 60000 65536"/>
                  <a:gd name="T17" fmla="*/ 0 60000 65536"/>
                  <a:gd name="T18" fmla="*/ 0 w 541"/>
                  <a:gd name="T19" fmla="*/ 0 h 1038"/>
                  <a:gd name="T20" fmla="*/ 541 w 541"/>
                  <a:gd name="T21" fmla="*/ 1038 h 1038"/>
                </a:gdLst>
                <a:ahLst/>
                <a:cxnLst>
                  <a:cxn ang="T12">
                    <a:pos x="T0" y="T1"/>
                  </a:cxn>
                  <a:cxn ang="T13">
                    <a:pos x="T2" y="T3"/>
                  </a:cxn>
                  <a:cxn ang="T14">
                    <a:pos x="T4" y="T5"/>
                  </a:cxn>
                  <a:cxn ang="T15">
                    <a:pos x="T6" y="T7"/>
                  </a:cxn>
                  <a:cxn ang="T16">
                    <a:pos x="T8" y="T9"/>
                  </a:cxn>
                  <a:cxn ang="T17">
                    <a:pos x="T10" y="T11"/>
                  </a:cxn>
                </a:cxnLst>
                <a:rect l="T18" t="T19" r="T20" b="T21"/>
                <a:pathLst>
                  <a:path w="541" h="1038">
                    <a:moveTo>
                      <a:pt x="68" y="0"/>
                    </a:moveTo>
                    <a:lnTo>
                      <a:pt x="541" y="1012"/>
                    </a:lnTo>
                    <a:lnTo>
                      <a:pt x="481" y="1038"/>
                    </a:lnTo>
                    <a:lnTo>
                      <a:pt x="0" y="11"/>
                    </a:lnTo>
                    <a:lnTo>
                      <a:pt x="68" y="0"/>
                    </a:lnTo>
                    <a:close/>
                  </a:path>
                </a:pathLst>
              </a:custGeom>
              <a:solidFill>
                <a:srgbClr val="B8B8D9"/>
              </a:solidFill>
              <a:ln w="9525">
                <a:noFill/>
                <a:round/>
                <a:headEnd/>
                <a:tailEnd/>
              </a:ln>
            </p:spPr>
            <p:txBody>
              <a:bodyPr/>
              <a:lstStyle/>
              <a:p>
                <a:endParaRPr lang="zh-CN" altLang="en-US"/>
              </a:p>
            </p:txBody>
          </p:sp>
          <p:sp>
            <p:nvSpPr>
              <p:cNvPr id="22567" name="Freeform 66"/>
              <p:cNvSpPr>
                <a:spLocks/>
              </p:cNvSpPr>
              <p:nvPr/>
            </p:nvSpPr>
            <p:spPr bwMode="auto">
              <a:xfrm>
                <a:off x="3787" y="264"/>
                <a:ext cx="763" cy="552"/>
              </a:xfrm>
              <a:custGeom>
                <a:avLst/>
                <a:gdLst>
                  <a:gd name="T0" fmla="*/ 172 w 2288"/>
                  <a:gd name="T1" fmla="*/ 4 h 1656"/>
                  <a:gd name="T2" fmla="*/ 156 w 2288"/>
                  <a:gd name="T3" fmla="*/ 10 h 1656"/>
                  <a:gd name="T4" fmla="*/ 146 w 2288"/>
                  <a:gd name="T5" fmla="*/ 14 h 1656"/>
                  <a:gd name="T6" fmla="*/ 138 w 2288"/>
                  <a:gd name="T7" fmla="*/ 20 h 1656"/>
                  <a:gd name="T8" fmla="*/ 131 w 2288"/>
                  <a:gd name="T9" fmla="*/ 26 h 1656"/>
                  <a:gd name="T10" fmla="*/ 126 w 2288"/>
                  <a:gd name="T11" fmla="*/ 33 h 1656"/>
                  <a:gd name="T12" fmla="*/ 120 w 2288"/>
                  <a:gd name="T13" fmla="*/ 40 h 1656"/>
                  <a:gd name="T14" fmla="*/ 112 w 2288"/>
                  <a:gd name="T15" fmla="*/ 54 h 1656"/>
                  <a:gd name="T16" fmla="*/ 104 w 2288"/>
                  <a:gd name="T17" fmla="*/ 54 h 1656"/>
                  <a:gd name="T18" fmla="*/ 90 w 2288"/>
                  <a:gd name="T19" fmla="*/ 50 h 1656"/>
                  <a:gd name="T20" fmla="*/ 66 w 2288"/>
                  <a:gd name="T21" fmla="*/ 47 h 1656"/>
                  <a:gd name="T22" fmla="*/ 33 w 2288"/>
                  <a:gd name="T23" fmla="*/ 51 h 1656"/>
                  <a:gd name="T24" fmla="*/ 16 w 2288"/>
                  <a:gd name="T25" fmla="*/ 56 h 1656"/>
                  <a:gd name="T26" fmla="*/ 1 w 2288"/>
                  <a:gd name="T27" fmla="*/ 61 h 1656"/>
                  <a:gd name="T28" fmla="*/ 66 w 2288"/>
                  <a:gd name="T29" fmla="*/ 173 h 1656"/>
                  <a:gd name="T30" fmla="*/ 99 w 2288"/>
                  <a:gd name="T31" fmla="*/ 168 h 1656"/>
                  <a:gd name="T32" fmla="*/ 135 w 2288"/>
                  <a:gd name="T33" fmla="*/ 171 h 1656"/>
                  <a:gd name="T34" fmla="*/ 153 w 2288"/>
                  <a:gd name="T35" fmla="*/ 177 h 1656"/>
                  <a:gd name="T36" fmla="*/ 165 w 2288"/>
                  <a:gd name="T37" fmla="*/ 182 h 1656"/>
                  <a:gd name="T38" fmla="*/ 170 w 2288"/>
                  <a:gd name="T39" fmla="*/ 179 h 1656"/>
                  <a:gd name="T40" fmla="*/ 176 w 2288"/>
                  <a:gd name="T41" fmla="*/ 164 h 1656"/>
                  <a:gd name="T42" fmla="*/ 181 w 2288"/>
                  <a:gd name="T43" fmla="*/ 153 h 1656"/>
                  <a:gd name="T44" fmla="*/ 188 w 2288"/>
                  <a:gd name="T45" fmla="*/ 141 h 1656"/>
                  <a:gd name="T46" fmla="*/ 195 w 2288"/>
                  <a:gd name="T47" fmla="*/ 130 h 1656"/>
                  <a:gd name="T48" fmla="*/ 199 w 2288"/>
                  <a:gd name="T49" fmla="*/ 125 h 1656"/>
                  <a:gd name="T50" fmla="*/ 203 w 2288"/>
                  <a:gd name="T51" fmla="*/ 121 h 1656"/>
                  <a:gd name="T52" fmla="*/ 208 w 2288"/>
                  <a:gd name="T53" fmla="*/ 117 h 1656"/>
                  <a:gd name="T54" fmla="*/ 215 w 2288"/>
                  <a:gd name="T55" fmla="*/ 112 h 1656"/>
                  <a:gd name="T56" fmla="*/ 223 w 2288"/>
                  <a:gd name="T57" fmla="*/ 107 h 1656"/>
                  <a:gd name="T58" fmla="*/ 231 w 2288"/>
                  <a:gd name="T59" fmla="*/ 102 h 1656"/>
                  <a:gd name="T60" fmla="*/ 241 w 2288"/>
                  <a:gd name="T61" fmla="*/ 97 h 1656"/>
                  <a:gd name="T62" fmla="*/ 254 w 2288"/>
                  <a:gd name="T63" fmla="*/ 93 h 1656"/>
                  <a:gd name="T64" fmla="*/ 242 w 2288"/>
                  <a:gd name="T65" fmla="*/ 90 h 1656"/>
                  <a:gd name="T66" fmla="*/ 230 w 2288"/>
                  <a:gd name="T67" fmla="*/ 94 h 1656"/>
                  <a:gd name="T68" fmla="*/ 221 w 2288"/>
                  <a:gd name="T69" fmla="*/ 99 h 1656"/>
                  <a:gd name="T70" fmla="*/ 212 w 2288"/>
                  <a:gd name="T71" fmla="*/ 104 h 1656"/>
                  <a:gd name="T72" fmla="*/ 203 w 2288"/>
                  <a:gd name="T73" fmla="*/ 110 h 1656"/>
                  <a:gd name="T74" fmla="*/ 197 w 2288"/>
                  <a:gd name="T75" fmla="*/ 116 h 1656"/>
                  <a:gd name="T76" fmla="*/ 193 w 2288"/>
                  <a:gd name="T77" fmla="*/ 120 h 1656"/>
                  <a:gd name="T78" fmla="*/ 189 w 2288"/>
                  <a:gd name="T79" fmla="*/ 125 h 1656"/>
                  <a:gd name="T80" fmla="*/ 178 w 2288"/>
                  <a:gd name="T81" fmla="*/ 143 h 1656"/>
                  <a:gd name="T82" fmla="*/ 169 w 2288"/>
                  <a:gd name="T83" fmla="*/ 161 h 1656"/>
                  <a:gd name="T84" fmla="*/ 164 w 2288"/>
                  <a:gd name="T85" fmla="*/ 173 h 1656"/>
                  <a:gd name="T86" fmla="*/ 155 w 2288"/>
                  <a:gd name="T87" fmla="*/ 170 h 1656"/>
                  <a:gd name="T88" fmla="*/ 139 w 2288"/>
                  <a:gd name="T89" fmla="*/ 164 h 1656"/>
                  <a:gd name="T90" fmla="*/ 120 w 2288"/>
                  <a:gd name="T91" fmla="*/ 160 h 1656"/>
                  <a:gd name="T92" fmla="*/ 74 w 2288"/>
                  <a:gd name="T93" fmla="*/ 163 h 1656"/>
                  <a:gd name="T94" fmla="*/ 16 w 2288"/>
                  <a:gd name="T95" fmla="*/ 63 h 1656"/>
                  <a:gd name="T96" fmla="*/ 31 w 2288"/>
                  <a:gd name="T97" fmla="*/ 59 h 1656"/>
                  <a:gd name="T98" fmla="*/ 54 w 2288"/>
                  <a:gd name="T99" fmla="*/ 56 h 1656"/>
                  <a:gd name="T100" fmla="*/ 91 w 2288"/>
                  <a:gd name="T101" fmla="*/ 57 h 1656"/>
                  <a:gd name="T102" fmla="*/ 110 w 2288"/>
                  <a:gd name="T103" fmla="*/ 63 h 1656"/>
                  <a:gd name="T104" fmla="*/ 120 w 2288"/>
                  <a:gd name="T105" fmla="*/ 55 h 1656"/>
                  <a:gd name="T106" fmla="*/ 128 w 2288"/>
                  <a:gd name="T107" fmla="*/ 43 h 1656"/>
                  <a:gd name="T108" fmla="*/ 133 w 2288"/>
                  <a:gd name="T109" fmla="*/ 36 h 1656"/>
                  <a:gd name="T110" fmla="*/ 139 w 2288"/>
                  <a:gd name="T111" fmla="*/ 30 h 1656"/>
                  <a:gd name="T112" fmla="*/ 146 w 2288"/>
                  <a:gd name="T113" fmla="*/ 24 h 1656"/>
                  <a:gd name="T114" fmla="*/ 153 w 2288"/>
                  <a:gd name="T115" fmla="*/ 20 h 1656"/>
                  <a:gd name="T116" fmla="*/ 161 w 2288"/>
                  <a:gd name="T117" fmla="*/ 16 h 1656"/>
                  <a:gd name="T118" fmla="*/ 176 w 2288"/>
                  <a:gd name="T119" fmla="*/ 11 h 1656"/>
                  <a:gd name="T120" fmla="*/ 192 w 2288"/>
                  <a:gd name="T121" fmla="*/ 7 h 165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88"/>
                  <a:gd name="T184" fmla="*/ 0 h 1656"/>
                  <a:gd name="T185" fmla="*/ 2288 w 2288"/>
                  <a:gd name="T186" fmla="*/ 1656 h 165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88" h="1656">
                    <a:moveTo>
                      <a:pt x="1715" y="0"/>
                    </a:moveTo>
                    <a:lnTo>
                      <a:pt x="1654" y="12"/>
                    </a:lnTo>
                    <a:lnTo>
                      <a:pt x="1588" y="27"/>
                    </a:lnTo>
                    <a:lnTo>
                      <a:pt x="1548" y="37"/>
                    </a:lnTo>
                    <a:lnTo>
                      <a:pt x="1506" y="50"/>
                    </a:lnTo>
                    <a:lnTo>
                      <a:pt x="1464" y="64"/>
                    </a:lnTo>
                    <a:lnTo>
                      <a:pt x="1420" y="80"/>
                    </a:lnTo>
                    <a:lnTo>
                      <a:pt x="1399" y="89"/>
                    </a:lnTo>
                    <a:lnTo>
                      <a:pt x="1376" y="99"/>
                    </a:lnTo>
                    <a:lnTo>
                      <a:pt x="1355" y="108"/>
                    </a:lnTo>
                    <a:lnTo>
                      <a:pt x="1334" y="118"/>
                    </a:lnTo>
                    <a:lnTo>
                      <a:pt x="1313" y="129"/>
                    </a:lnTo>
                    <a:lnTo>
                      <a:pt x="1293" y="141"/>
                    </a:lnTo>
                    <a:lnTo>
                      <a:pt x="1274" y="152"/>
                    </a:lnTo>
                    <a:lnTo>
                      <a:pt x="1256" y="165"/>
                    </a:lnTo>
                    <a:lnTo>
                      <a:pt x="1238" y="178"/>
                    </a:lnTo>
                    <a:lnTo>
                      <a:pt x="1221" y="192"/>
                    </a:lnTo>
                    <a:lnTo>
                      <a:pt x="1206" y="206"/>
                    </a:lnTo>
                    <a:lnTo>
                      <a:pt x="1193" y="220"/>
                    </a:lnTo>
                    <a:lnTo>
                      <a:pt x="1180" y="235"/>
                    </a:lnTo>
                    <a:lnTo>
                      <a:pt x="1168" y="251"/>
                    </a:lnTo>
                    <a:lnTo>
                      <a:pt x="1155" y="265"/>
                    </a:lnTo>
                    <a:lnTo>
                      <a:pt x="1143" y="279"/>
                    </a:lnTo>
                    <a:lnTo>
                      <a:pt x="1132" y="293"/>
                    </a:lnTo>
                    <a:lnTo>
                      <a:pt x="1122" y="307"/>
                    </a:lnTo>
                    <a:lnTo>
                      <a:pt x="1113" y="320"/>
                    </a:lnTo>
                    <a:lnTo>
                      <a:pt x="1103" y="332"/>
                    </a:lnTo>
                    <a:lnTo>
                      <a:pt x="1083" y="358"/>
                    </a:lnTo>
                    <a:lnTo>
                      <a:pt x="1068" y="382"/>
                    </a:lnTo>
                    <a:lnTo>
                      <a:pt x="1040" y="424"/>
                    </a:lnTo>
                    <a:lnTo>
                      <a:pt x="1020" y="459"/>
                    </a:lnTo>
                    <a:lnTo>
                      <a:pt x="1004" y="484"/>
                    </a:lnTo>
                    <a:lnTo>
                      <a:pt x="993" y="507"/>
                    </a:lnTo>
                    <a:lnTo>
                      <a:pt x="983" y="502"/>
                    </a:lnTo>
                    <a:lnTo>
                      <a:pt x="955" y="491"/>
                    </a:lnTo>
                    <a:lnTo>
                      <a:pt x="933" y="483"/>
                    </a:lnTo>
                    <a:lnTo>
                      <a:pt x="909" y="474"/>
                    </a:lnTo>
                    <a:lnTo>
                      <a:pt x="879" y="465"/>
                    </a:lnTo>
                    <a:lnTo>
                      <a:pt x="847" y="456"/>
                    </a:lnTo>
                    <a:lnTo>
                      <a:pt x="812" y="449"/>
                    </a:lnTo>
                    <a:lnTo>
                      <a:pt x="773" y="441"/>
                    </a:lnTo>
                    <a:lnTo>
                      <a:pt x="731" y="435"/>
                    </a:lnTo>
                    <a:lnTo>
                      <a:pt x="688" y="429"/>
                    </a:lnTo>
                    <a:lnTo>
                      <a:pt x="595" y="424"/>
                    </a:lnTo>
                    <a:lnTo>
                      <a:pt x="494" y="429"/>
                    </a:lnTo>
                    <a:lnTo>
                      <a:pt x="394" y="444"/>
                    </a:lnTo>
                    <a:lnTo>
                      <a:pt x="346" y="452"/>
                    </a:lnTo>
                    <a:lnTo>
                      <a:pt x="301" y="461"/>
                    </a:lnTo>
                    <a:lnTo>
                      <a:pt x="258" y="472"/>
                    </a:lnTo>
                    <a:lnTo>
                      <a:pt x="217" y="482"/>
                    </a:lnTo>
                    <a:lnTo>
                      <a:pt x="178" y="493"/>
                    </a:lnTo>
                    <a:lnTo>
                      <a:pt x="144" y="502"/>
                    </a:lnTo>
                    <a:lnTo>
                      <a:pt x="111" y="512"/>
                    </a:lnTo>
                    <a:lnTo>
                      <a:pt x="83" y="521"/>
                    </a:lnTo>
                    <a:lnTo>
                      <a:pt x="38" y="538"/>
                    </a:lnTo>
                    <a:lnTo>
                      <a:pt x="10" y="548"/>
                    </a:lnTo>
                    <a:lnTo>
                      <a:pt x="0" y="552"/>
                    </a:lnTo>
                    <a:lnTo>
                      <a:pt x="514" y="1573"/>
                    </a:lnTo>
                    <a:lnTo>
                      <a:pt x="552" y="1565"/>
                    </a:lnTo>
                    <a:lnTo>
                      <a:pt x="597" y="1556"/>
                    </a:lnTo>
                    <a:lnTo>
                      <a:pt x="656" y="1544"/>
                    </a:lnTo>
                    <a:lnTo>
                      <a:pt x="725" y="1531"/>
                    </a:lnTo>
                    <a:lnTo>
                      <a:pt x="804" y="1521"/>
                    </a:lnTo>
                    <a:lnTo>
                      <a:pt x="891" y="1512"/>
                    </a:lnTo>
                    <a:lnTo>
                      <a:pt x="980" y="1506"/>
                    </a:lnTo>
                    <a:lnTo>
                      <a:pt x="1075" y="1511"/>
                    </a:lnTo>
                    <a:lnTo>
                      <a:pt x="1168" y="1527"/>
                    </a:lnTo>
                    <a:lnTo>
                      <a:pt x="1212" y="1538"/>
                    </a:lnTo>
                    <a:lnTo>
                      <a:pt x="1257" y="1550"/>
                    </a:lnTo>
                    <a:lnTo>
                      <a:pt x="1299" y="1565"/>
                    </a:lnTo>
                    <a:lnTo>
                      <a:pt x="1339" y="1579"/>
                    </a:lnTo>
                    <a:lnTo>
                      <a:pt x="1374" y="1593"/>
                    </a:lnTo>
                    <a:lnTo>
                      <a:pt x="1409" y="1607"/>
                    </a:lnTo>
                    <a:lnTo>
                      <a:pt x="1437" y="1619"/>
                    </a:lnTo>
                    <a:lnTo>
                      <a:pt x="1464" y="1632"/>
                    </a:lnTo>
                    <a:lnTo>
                      <a:pt x="1483" y="1642"/>
                    </a:lnTo>
                    <a:lnTo>
                      <a:pt x="1498" y="1650"/>
                    </a:lnTo>
                    <a:lnTo>
                      <a:pt x="1511" y="1656"/>
                    </a:lnTo>
                    <a:lnTo>
                      <a:pt x="1519" y="1636"/>
                    </a:lnTo>
                    <a:lnTo>
                      <a:pt x="1528" y="1612"/>
                    </a:lnTo>
                    <a:lnTo>
                      <a:pt x="1540" y="1581"/>
                    </a:lnTo>
                    <a:lnTo>
                      <a:pt x="1556" y="1543"/>
                    </a:lnTo>
                    <a:lnTo>
                      <a:pt x="1574" y="1501"/>
                    </a:lnTo>
                    <a:lnTo>
                      <a:pt x="1584" y="1476"/>
                    </a:lnTo>
                    <a:lnTo>
                      <a:pt x="1595" y="1452"/>
                    </a:lnTo>
                    <a:lnTo>
                      <a:pt x="1607" y="1428"/>
                    </a:lnTo>
                    <a:lnTo>
                      <a:pt x="1620" y="1404"/>
                    </a:lnTo>
                    <a:lnTo>
                      <a:pt x="1632" y="1377"/>
                    </a:lnTo>
                    <a:lnTo>
                      <a:pt x="1646" y="1351"/>
                    </a:lnTo>
                    <a:lnTo>
                      <a:pt x="1660" y="1324"/>
                    </a:lnTo>
                    <a:lnTo>
                      <a:pt x="1674" y="1299"/>
                    </a:lnTo>
                    <a:lnTo>
                      <a:pt x="1690" y="1273"/>
                    </a:lnTo>
                    <a:lnTo>
                      <a:pt x="1706" y="1247"/>
                    </a:lnTo>
                    <a:lnTo>
                      <a:pt x="1723" y="1221"/>
                    </a:lnTo>
                    <a:lnTo>
                      <a:pt x="1740" y="1197"/>
                    </a:lnTo>
                    <a:lnTo>
                      <a:pt x="1756" y="1173"/>
                    </a:lnTo>
                    <a:lnTo>
                      <a:pt x="1766" y="1161"/>
                    </a:lnTo>
                    <a:lnTo>
                      <a:pt x="1774" y="1150"/>
                    </a:lnTo>
                    <a:lnTo>
                      <a:pt x="1784" y="1138"/>
                    </a:lnTo>
                    <a:lnTo>
                      <a:pt x="1793" y="1127"/>
                    </a:lnTo>
                    <a:lnTo>
                      <a:pt x="1802" y="1116"/>
                    </a:lnTo>
                    <a:lnTo>
                      <a:pt x="1811" y="1105"/>
                    </a:lnTo>
                    <a:lnTo>
                      <a:pt x="1821" y="1095"/>
                    </a:lnTo>
                    <a:lnTo>
                      <a:pt x="1830" y="1086"/>
                    </a:lnTo>
                    <a:lnTo>
                      <a:pt x="1840" y="1076"/>
                    </a:lnTo>
                    <a:lnTo>
                      <a:pt x="1849" y="1067"/>
                    </a:lnTo>
                    <a:lnTo>
                      <a:pt x="1860" y="1058"/>
                    </a:lnTo>
                    <a:lnTo>
                      <a:pt x="1870" y="1050"/>
                    </a:lnTo>
                    <a:lnTo>
                      <a:pt x="1880" y="1042"/>
                    </a:lnTo>
                    <a:lnTo>
                      <a:pt x="1890" y="1035"/>
                    </a:lnTo>
                    <a:lnTo>
                      <a:pt x="1909" y="1021"/>
                    </a:lnTo>
                    <a:lnTo>
                      <a:pt x="1930" y="1007"/>
                    </a:lnTo>
                    <a:lnTo>
                      <a:pt x="1950" y="994"/>
                    </a:lnTo>
                    <a:lnTo>
                      <a:pt x="1969" y="981"/>
                    </a:lnTo>
                    <a:lnTo>
                      <a:pt x="1988" y="971"/>
                    </a:lnTo>
                    <a:lnTo>
                      <a:pt x="2008" y="959"/>
                    </a:lnTo>
                    <a:lnTo>
                      <a:pt x="2025" y="949"/>
                    </a:lnTo>
                    <a:lnTo>
                      <a:pt x="2043" y="938"/>
                    </a:lnTo>
                    <a:lnTo>
                      <a:pt x="2061" y="929"/>
                    </a:lnTo>
                    <a:lnTo>
                      <a:pt x="2078" y="920"/>
                    </a:lnTo>
                    <a:lnTo>
                      <a:pt x="2094" y="911"/>
                    </a:lnTo>
                    <a:lnTo>
                      <a:pt x="2111" y="904"/>
                    </a:lnTo>
                    <a:lnTo>
                      <a:pt x="2143" y="889"/>
                    </a:lnTo>
                    <a:lnTo>
                      <a:pt x="2171" y="876"/>
                    </a:lnTo>
                    <a:lnTo>
                      <a:pt x="2197" y="866"/>
                    </a:lnTo>
                    <a:lnTo>
                      <a:pt x="2219" y="856"/>
                    </a:lnTo>
                    <a:lnTo>
                      <a:pt x="2258" y="843"/>
                    </a:lnTo>
                    <a:lnTo>
                      <a:pt x="2288" y="834"/>
                    </a:lnTo>
                    <a:lnTo>
                      <a:pt x="2258" y="777"/>
                    </a:lnTo>
                    <a:lnTo>
                      <a:pt x="2242" y="782"/>
                    </a:lnTo>
                    <a:lnTo>
                      <a:pt x="2203" y="796"/>
                    </a:lnTo>
                    <a:lnTo>
                      <a:pt x="2175" y="806"/>
                    </a:lnTo>
                    <a:lnTo>
                      <a:pt x="2143" y="819"/>
                    </a:lnTo>
                    <a:lnTo>
                      <a:pt x="2107" y="833"/>
                    </a:lnTo>
                    <a:lnTo>
                      <a:pt x="2088" y="841"/>
                    </a:lnTo>
                    <a:lnTo>
                      <a:pt x="2069" y="850"/>
                    </a:lnTo>
                    <a:lnTo>
                      <a:pt x="2048" y="858"/>
                    </a:lnTo>
                    <a:lnTo>
                      <a:pt x="2029" y="869"/>
                    </a:lnTo>
                    <a:lnTo>
                      <a:pt x="2008" y="879"/>
                    </a:lnTo>
                    <a:lnTo>
                      <a:pt x="1987" y="889"/>
                    </a:lnTo>
                    <a:lnTo>
                      <a:pt x="1967" y="899"/>
                    </a:lnTo>
                    <a:lnTo>
                      <a:pt x="1946" y="912"/>
                    </a:lnTo>
                    <a:lnTo>
                      <a:pt x="1926" y="924"/>
                    </a:lnTo>
                    <a:lnTo>
                      <a:pt x="1905" y="936"/>
                    </a:lnTo>
                    <a:lnTo>
                      <a:pt x="1885" y="949"/>
                    </a:lnTo>
                    <a:lnTo>
                      <a:pt x="1866" y="963"/>
                    </a:lnTo>
                    <a:lnTo>
                      <a:pt x="1845" y="977"/>
                    </a:lnTo>
                    <a:lnTo>
                      <a:pt x="1828" y="991"/>
                    </a:lnTo>
                    <a:lnTo>
                      <a:pt x="1810" y="1007"/>
                    </a:lnTo>
                    <a:lnTo>
                      <a:pt x="1792" y="1022"/>
                    </a:lnTo>
                    <a:lnTo>
                      <a:pt x="1777" y="1037"/>
                    </a:lnTo>
                    <a:lnTo>
                      <a:pt x="1769" y="1046"/>
                    </a:lnTo>
                    <a:lnTo>
                      <a:pt x="1761" y="1054"/>
                    </a:lnTo>
                    <a:lnTo>
                      <a:pt x="1754" y="1063"/>
                    </a:lnTo>
                    <a:lnTo>
                      <a:pt x="1746" y="1072"/>
                    </a:lnTo>
                    <a:lnTo>
                      <a:pt x="1738" y="1079"/>
                    </a:lnTo>
                    <a:lnTo>
                      <a:pt x="1732" y="1090"/>
                    </a:lnTo>
                    <a:lnTo>
                      <a:pt x="1724" y="1098"/>
                    </a:lnTo>
                    <a:lnTo>
                      <a:pt x="1718" y="1107"/>
                    </a:lnTo>
                    <a:lnTo>
                      <a:pt x="1704" y="1127"/>
                    </a:lnTo>
                    <a:lnTo>
                      <a:pt x="1676" y="1166"/>
                    </a:lnTo>
                    <a:lnTo>
                      <a:pt x="1649" y="1207"/>
                    </a:lnTo>
                    <a:lnTo>
                      <a:pt x="1625" y="1249"/>
                    </a:lnTo>
                    <a:lnTo>
                      <a:pt x="1600" y="1291"/>
                    </a:lnTo>
                    <a:lnTo>
                      <a:pt x="1579" y="1332"/>
                    </a:lnTo>
                    <a:lnTo>
                      <a:pt x="1558" y="1372"/>
                    </a:lnTo>
                    <a:lnTo>
                      <a:pt x="1540" y="1409"/>
                    </a:lnTo>
                    <a:lnTo>
                      <a:pt x="1524" y="1445"/>
                    </a:lnTo>
                    <a:lnTo>
                      <a:pt x="1510" y="1476"/>
                    </a:lnTo>
                    <a:lnTo>
                      <a:pt x="1497" y="1503"/>
                    </a:lnTo>
                    <a:lnTo>
                      <a:pt x="1480" y="1543"/>
                    </a:lnTo>
                    <a:lnTo>
                      <a:pt x="1474" y="1557"/>
                    </a:lnTo>
                    <a:lnTo>
                      <a:pt x="1461" y="1550"/>
                    </a:lnTo>
                    <a:lnTo>
                      <a:pt x="1445" y="1545"/>
                    </a:lnTo>
                    <a:lnTo>
                      <a:pt x="1423" y="1536"/>
                    </a:lnTo>
                    <a:lnTo>
                      <a:pt x="1396" y="1526"/>
                    </a:lnTo>
                    <a:lnTo>
                      <a:pt x="1366" y="1515"/>
                    </a:lnTo>
                    <a:lnTo>
                      <a:pt x="1331" y="1502"/>
                    </a:lnTo>
                    <a:lnTo>
                      <a:pt x="1293" y="1489"/>
                    </a:lnTo>
                    <a:lnTo>
                      <a:pt x="1252" y="1478"/>
                    </a:lnTo>
                    <a:lnTo>
                      <a:pt x="1210" y="1466"/>
                    </a:lnTo>
                    <a:lnTo>
                      <a:pt x="1165" y="1456"/>
                    </a:lnTo>
                    <a:lnTo>
                      <a:pt x="1120" y="1447"/>
                    </a:lnTo>
                    <a:lnTo>
                      <a:pt x="1076" y="1441"/>
                    </a:lnTo>
                    <a:lnTo>
                      <a:pt x="1030" y="1436"/>
                    </a:lnTo>
                    <a:lnTo>
                      <a:pt x="943" y="1436"/>
                    </a:lnTo>
                    <a:lnTo>
                      <a:pt x="787" y="1451"/>
                    </a:lnTo>
                    <a:lnTo>
                      <a:pt x="664" y="1466"/>
                    </a:lnTo>
                    <a:lnTo>
                      <a:pt x="581" y="1478"/>
                    </a:lnTo>
                    <a:lnTo>
                      <a:pt x="550" y="1482"/>
                    </a:lnTo>
                    <a:lnTo>
                      <a:pt x="107" y="583"/>
                    </a:lnTo>
                    <a:lnTo>
                      <a:pt x="145" y="571"/>
                    </a:lnTo>
                    <a:lnTo>
                      <a:pt x="190" y="558"/>
                    </a:lnTo>
                    <a:lnTo>
                      <a:pt x="218" y="551"/>
                    </a:lnTo>
                    <a:lnTo>
                      <a:pt x="249" y="543"/>
                    </a:lnTo>
                    <a:lnTo>
                      <a:pt x="282" y="534"/>
                    </a:lnTo>
                    <a:lnTo>
                      <a:pt x="318" y="526"/>
                    </a:lnTo>
                    <a:lnTo>
                      <a:pt x="357" y="519"/>
                    </a:lnTo>
                    <a:lnTo>
                      <a:pt x="397" y="512"/>
                    </a:lnTo>
                    <a:lnTo>
                      <a:pt x="482" y="500"/>
                    </a:lnTo>
                    <a:lnTo>
                      <a:pt x="570" y="491"/>
                    </a:lnTo>
                    <a:lnTo>
                      <a:pt x="658" y="491"/>
                    </a:lnTo>
                    <a:lnTo>
                      <a:pt x="744" y="498"/>
                    </a:lnTo>
                    <a:lnTo>
                      <a:pt x="822" y="512"/>
                    </a:lnTo>
                    <a:lnTo>
                      <a:pt x="891" y="530"/>
                    </a:lnTo>
                    <a:lnTo>
                      <a:pt x="921" y="539"/>
                    </a:lnTo>
                    <a:lnTo>
                      <a:pt x="948" y="548"/>
                    </a:lnTo>
                    <a:lnTo>
                      <a:pt x="993" y="564"/>
                    </a:lnTo>
                    <a:lnTo>
                      <a:pt x="1022" y="575"/>
                    </a:lnTo>
                    <a:lnTo>
                      <a:pt x="1031" y="579"/>
                    </a:lnTo>
                    <a:lnTo>
                      <a:pt x="1052" y="539"/>
                    </a:lnTo>
                    <a:lnTo>
                      <a:pt x="1076" y="497"/>
                    </a:lnTo>
                    <a:lnTo>
                      <a:pt x="1090" y="472"/>
                    </a:lnTo>
                    <a:lnTo>
                      <a:pt x="1108" y="444"/>
                    </a:lnTo>
                    <a:lnTo>
                      <a:pt x="1127" y="414"/>
                    </a:lnTo>
                    <a:lnTo>
                      <a:pt x="1147" y="385"/>
                    </a:lnTo>
                    <a:lnTo>
                      <a:pt x="1159" y="369"/>
                    </a:lnTo>
                    <a:lnTo>
                      <a:pt x="1172" y="355"/>
                    </a:lnTo>
                    <a:lnTo>
                      <a:pt x="1183" y="340"/>
                    </a:lnTo>
                    <a:lnTo>
                      <a:pt x="1196" y="325"/>
                    </a:lnTo>
                    <a:lnTo>
                      <a:pt x="1209" y="309"/>
                    </a:lnTo>
                    <a:lnTo>
                      <a:pt x="1223" y="295"/>
                    </a:lnTo>
                    <a:lnTo>
                      <a:pt x="1237" y="281"/>
                    </a:lnTo>
                    <a:lnTo>
                      <a:pt x="1251" y="267"/>
                    </a:lnTo>
                    <a:lnTo>
                      <a:pt x="1265" y="253"/>
                    </a:lnTo>
                    <a:lnTo>
                      <a:pt x="1280" y="242"/>
                    </a:lnTo>
                    <a:lnTo>
                      <a:pt x="1297" y="229"/>
                    </a:lnTo>
                    <a:lnTo>
                      <a:pt x="1312" y="218"/>
                    </a:lnTo>
                    <a:lnTo>
                      <a:pt x="1329" y="206"/>
                    </a:lnTo>
                    <a:lnTo>
                      <a:pt x="1345" y="196"/>
                    </a:lnTo>
                    <a:lnTo>
                      <a:pt x="1362" y="187"/>
                    </a:lnTo>
                    <a:lnTo>
                      <a:pt x="1378" y="177"/>
                    </a:lnTo>
                    <a:lnTo>
                      <a:pt x="1396" y="166"/>
                    </a:lnTo>
                    <a:lnTo>
                      <a:pt x="1413" y="159"/>
                    </a:lnTo>
                    <a:lnTo>
                      <a:pt x="1431" y="150"/>
                    </a:lnTo>
                    <a:lnTo>
                      <a:pt x="1449" y="143"/>
                    </a:lnTo>
                    <a:lnTo>
                      <a:pt x="1483" y="128"/>
                    </a:lnTo>
                    <a:lnTo>
                      <a:pt x="1517" y="117"/>
                    </a:lnTo>
                    <a:lnTo>
                      <a:pt x="1551" y="105"/>
                    </a:lnTo>
                    <a:lnTo>
                      <a:pt x="1583" y="96"/>
                    </a:lnTo>
                    <a:lnTo>
                      <a:pt x="1612" y="87"/>
                    </a:lnTo>
                    <a:lnTo>
                      <a:pt x="1639" y="81"/>
                    </a:lnTo>
                    <a:lnTo>
                      <a:pt x="1683" y="71"/>
                    </a:lnTo>
                    <a:lnTo>
                      <a:pt x="1724" y="64"/>
                    </a:lnTo>
                    <a:lnTo>
                      <a:pt x="1715" y="0"/>
                    </a:lnTo>
                    <a:close/>
                  </a:path>
                </a:pathLst>
              </a:custGeom>
              <a:solidFill>
                <a:srgbClr val="000000"/>
              </a:solidFill>
              <a:ln w="9525">
                <a:noFill/>
                <a:round/>
                <a:headEnd/>
                <a:tailEnd/>
              </a:ln>
            </p:spPr>
            <p:txBody>
              <a:bodyPr/>
              <a:lstStyle/>
              <a:p>
                <a:endParaRPr lang="zh-CN" altLang="en-US"/>
              </a:p>
            </p:txBody>
          </p:sp>
          <p:sp>
            <p:nvSpPr>
              <p:cNvPr id="22568" name="Freeform 67"/>
              <p:cNvSpPr>
                <a:spLocks/>
              </p:cNvSpPr>
              <p:nvPr/>
            </p:nvSpPr>
            <p:spPr bwMode="auto">
              <a:xfrm>
                <a:off x="4346" y="264"/>
                <a:ext cx="208" cy="279"/>
              </a:xfrm>
              <a:custGeom>
                <a:avLst/>
                <a:gdLst>
                  <a:gd name="T0" fmla="*/ 0 w 622"/>
                  <a:gd name="T1" fmla="*/ 5 h 838"/>
                  <a:gd name="T2" fmla="*/ 59 w 622"/>
                  <a:gd name="T3" fmla="*/ 90 h 838"/>
                  <a:gd name="T4" fmla="*/ 70 w 622"/>
                  <a:gd name="T5" fmla="*/ 93 h 838"/>
                  <a:gd name="T6" fmla="*/ 4 w 622"/>
                  <a:gd name="T7" fmla="*/ 0 h 838"/>
                  <a:gd name="T8" fmla="*/ 0 w 622"/>
                  <a:gd name="T9" fmla="*/ 5 h 838"/>
                  <a:gd name="T10" fmla="*/ 0 w 622"/>
                  <a:gd name="T11" fmla="*/ 5 h 838"/>
                  <a:gd name="T12" fmla="*/ 0 60000 65536"/>
                  <a:gd name="T13" fmla="*/ 0 60000 65536"/>
                  <a:gd name="T14" fmla="*/ 0 60000 65536"/>
                  <a:gd name="T15" fmla="*/ 0 60000 65536"/>
                  <a:gd name="T16" fmla="*/ 0 60000 65536"/>
                  <a:gd name="T17" fmla="*/ 0 60000 65536"/>
                  <a:gd name="T18" fmla="*/ 0 w 622"/>
                  <a:gd name="T19" fmla="*/ 0 h 838"/>
                  <a:gd name="T20" fmla="*/ 622 w 622"/>
                  <a:gd name="T21" fmla="*/ 838 h 838"/>
                </a:gdLst>
                <a:ahLst/>
                <a:cxnLst>
                  <a:cxn ang="T12">
                    <a:pos x="T0" y="T1"/>
                  </a:cxn>
                  <a:cxn ang="T13">
                    <a:pos x="T2" y="T3"/>
                  </a:cxn>
                  <a:cxn ang="T14">
                    <a:pos x="T4" y="T5"/>
                  </a:cxn>
                  <a:cxn ang="T15">
                    <a:pos x="T6" y="T7"/>
                  </a:cxn>
                  <a:cxn ang="T16">
                    <a:pos x="T8" y="T9"/>
                  </a:cxn>
                  <a:cxn ang="T17">
                    <a:pos x="T10" y="T11"/>
                  </a:cxn>
                </a:cxnLst>
                <a:rect l="T18" t="T19" r="T20" b="T21"/>
                <a:pathLst>
                  <a:path w="622" h="838">
                    <a:moveTo>
                      <a:pt x="0" y="48"/>
                    </a:moveTo>
                    <a:lnTo>
                      <a:pt x="527" y="812"/>
                    </a:lnTo>
                    <a:lnTo>
                      <a:pt x="622" y="838"/>
                    </a:lnTo>
                    <a:lnTo>
                      <a:pt x="38" y="0"/>
                    </a:lnTo>
                    <a:lnTo>
                      <a:pt x="0" y="48"/>
                    </a:lnTo>
                    <a:close/>
                  </a:path>
                </a:pathLst>
              </a:custGeom>
              <a:solidFill>
                <a:srgbClr val="000000"/>
              </a:solidFill>
              <a:ln w="9525">
                <a:noFill/>
                <a:round/>
                <a:headEnd/>
                <a:tailEnd/>
              </a:ln>
            </p:spPr>
            <p:txBody>
              <a:bodyPr/>
              <a:lstStyle/>
              <a:p>
                <a:endParaRPr lang="zh-CN" altLang="en-US"/>
              </a:p>
            </p:txBody>
          </p:sp>
          <p:sp>
            <p:nvSpPr>
              <p:cNvPr id="22569" name="Freeform 68"/>
              <p:cNvSpPr>
                <a:spLocks/>
              </p:cNvSpPr>
              <p:nvPr/>
            </p:nvSpPr>
            <p:spPr bwMode="auto">
              <a:xfrm>
                <a:off x="3760" y="480"/>
                <a:ext cx="795" cy="376"/>
              </a:xfrm>
              <a:custGeom>
                <a:avLst/>
                <a:gdLst>
                  <a:gd name="T0" fmla="*/ 58 w 2386"/>
                  <a:gd name="T1" fmla="*/ 125 h 1129"/>
                  <a:gd name="T2" fmla="*/ 66 w 2386"/>
                  <a:gd name="T3" fmla="*/ 123 h 1129"/>
                  <a:gd name="T4" fmla="*/ 78 w 2386"/>
                  <a:gd name="T5" fmla="*/ 119 h 1129"/>
                  <a:gd name="T6" fmla="*/ 92 w 2386"/>
                  <a:gd name="T7" fmla="*/ 116 h 1129"/>
                  <a:gd name="T8" fmla="*/ 108 w 2386"/>
                  <a:gd name="T9" fmla="*/ 113 h 1129"/>
                  <a:gd name="T10" fmla="*/ 158 w 2386"/>
                  <a:gd name="T11" fmla="*/ 114 h 1129"/>
                  <a:gd name="T12" fmla="*/ 179 w 2386"/>
                  <a:gd name="T13" fmla="*/ 118 h 1129"/>
                  <a:gd name="T14" fmla="*/ 184 w 2386"/>
                  <a:gd name="T15" fmla="*/ 110 h 1129"/>
                  <a:gd name="T16" fmla="*/ 192 w 2386"/>
                  <a:gd name="T17" fmla="*/ 97 h 1129"/>
                  <a:gd name="T18" fmla="*/ 199 w 2386"/>
                  <a:gd name="T19" fmla="*/ 87 h 1129"/>
                  <a:gd name="T20" fmla="*/ 203 w 2386"/>
                  <a:gd name="T21" fmla="*/ 82 h 1129"/>
                  <a:gd name="T22" fmla="*/ 206 w 2386"/>
                  <a:gd name="T23" fmla="*/ 78 h 1129"/>
                  <a:gd name="T24" fmla="*/ 209 w 2386"/>
                  <a:gd name="T25" fmla="*/ 75 h 1129"/>
                  <a:gd name="T26" fmla="*/ 212 w 2386"/>
                  <a:gd name="T27" fmla="*/ 71 h 1129"/>
                  <a:gd name="T28" fmla="*/ 215 w 2386"/>
                  <a:gd name="T29" fmla="*/ 68 h 1129"/>
                  <a:gd name="T30" fmla="*/ 218 w 2386"/>
                  <a:gd name="T31" fmla="*/ 65 h 1129"/>
                  <a:gd name="T32" fmla="*/ 221 w 2386"/>
                  <a:gd name="T33" fmla="*/ 62 h 1129"/>
                  <a:gd name="T34" fmla="*/ 225 w 2386"/>
                  <a:gd name="T35" fmla="*/ 58 h 1129"/>
                  <a:gd name="T36" fmla="*/ 231 w 2386"/>
                  <a:gd name="T37" fmla="*/ 54 h 1129"/>
                  <a:gd name="T38" fmla="*/ 236 w 2386"/>
                  <a:gd name="T39" fmla="*/ 51 h 1129"/>
                  <a:gd name="T40" fmla="*/ 241 w 2386"/>
                  <a:gd name="T41" fmla="*/ 48 h 1129"/>
                  <a:gd name="T42" fmla="*/ 251 w 2386"/>
                  <a:gd name="T43" fmla="*/ 44 h 1129"/>
                  <a:gd name="T44" fmla="*/ 258 w 2386"/>
                  <a:gd name="T45" fmla="*/ 41 h 1129"/>
                  <a:gd name="T46" fmla="*/ 249 w 2386"/>
                  <a:gd name="T47" fmla="*/ 23 h 1129"/>
                  <a:gd name="T48" fmla="*/ 248 w 2386"/>
                  <a:gd name="T49" fmla="*/ 38 h 1129"/>
                  <a:gd name="T50" fmla="*/ 242 w 2386"/>
                  <a:gd name="T51" fmla="*/ 41 h 1129"/>
                  <a:gd name="T52" fmla="*/ 233 w 2386"/>
                  <a:gd name="T53" fmla="*/ 45 h 1129"/>
                  <a:gd name="T54" fmla="*/ 229 w 2386"/>
                  <a:gd name="T55" fmla="*/ 48 h 1129"/>
                  <a:gd name="T56" fmla="*/ 224 w 2386"/>
                  <a:gd name="T57" fmla="*/ 51 h 1129"/>
                  <a:gd name="T58" fmla="*/ 219 w 2386"/>
                  <a:gd name="T59" fmla="*/ 54 h 1129"/>
                  <a:gd name="T60" fmla="*/ 214 w 2386"/>
                  <a:gd name="T61" fmla="*/ 58 h 1129"/>
                  <a:gd name="T62" fmla="*/ 210 w 2386"/>
                  <a:gd name="T63" fmla="*/ 63 h 1129"/>
                  <a:gd name="T64" fmla="*/ 206 w 2386"/>
                  <a:gd name="T65" fmla="*/ 67 h 1129"/>
                  <a:gd name="T66" fmla="*/ 203 w 2386"/>
                  <a:gd name="T67" fmla="*/ 70 h 1129"/>
                  <a:gd name="T68" fmla="*/ 201 w 2386"/>
                  <a:gd name="T69" fmla="*/ 73 h 1129"/>
                  <a:gd name="T70" fmla="*/ 198 w 2386"/>
                  <a:gd name="T71" fmla="*/ 76 h 1129"/>
                  <a:gd name="T72" fmla="*/ 189 w 2386"/>
                  <a:gd name="T73" fmla="*/ 89 h 1129"/>
                  <a:gd name="T74" fmla="*/ 181 w 2386"/>
                  <a:gd name="T75" fmla="*/ 101 h 1129"/>
                  <a:gd name="T76" fmla="*/ 176 w 2386"/>
                  <a:gd name="T77" fmla="*/ 110 h 1129"/>
                  <a:gd name="T78" fmla="*/ 167 w 2386"/>
                  <a:gd name="T79" fmla="*/ 107 h 1129"/>
                  <a:gd name="T80" fmla="*/ 155 w 2386"/>
                  <a:gd name="T81" fmla="*/ 105 h 1129"/>
                  <a:gd name="T82" fmla="*/ 133 w 2386"/>
                  <a:gd name="T83" fmla="*/ 102 h 1129"/>
                  <a:gd name="T84" fmla="*/ 98 w 2386"/>
                  <a:gd name="T85" fmla="*/ 106 h 1129"/>
                  <a:gd name="T86" fmla="*/ 82 w 2386"/>
                  <a:gd name="T87" fmla="*/ 109 h 1129"/>
                  <a:gd name="T88" fmla="*/ 69 w 2386"/>
                  <a:gd name="T89" fmla="*/ 113 h 1129"/>
                  <a:gd name="T90" fmla="*/ 11 w 2386"/>
                  <a:gd name="T91" fmla="*/ 10 h 1129"/>
                  <a:gd name="T92" fmla="*/ 19 w 2386"/>
                  <a:gd name="T93" fmla="*/ 0 h 11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386"/>
                  <a:gd name="T142" fmla="*/ 0 h 1129"/>
                  <a:gd name="T143" fmla="*/ 2386 w 2386"/>
                  <a:gd name="T144" fmla="*/ 1129 h 112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386" h="1129">
                    <a:moveTo>
                      <a:pt x="172" y="0"/>
                    </a:moveTo>
                    <a:lnTo>
                      <a:pt x="0" y="46"/>
                    </a:lnTo>
                    <a:lnTo>
                      <a:pt x="520" y="1129"/>
                    </a:lnTo>
                    <a:lnTo>
                      <a:pt x="534" y="1125"/>
                    </a:lnTo>
                    <a:lnTo>
                      <a:pt x="571" y="1113"/>
                    </a:lnTo>
                    <a:lnTo>
                      <a:pt x="597" y="1104"/>
                    </a:lnTo>
                    <a:lnTo>
                      <a:pt x="628" y="1096"/>
                    </a:lnTo>
                    <a:lnTo>
                      <a:pt x="663" y="1085"/>
                    </a:lnTo>
                    <a:lnTo>
                      <a:pt x="702" y="1075"/>
                    </a:lnTo>
                    <a:lnTo>
                      <a:pt x="742" y="1065"/>
                    </a:lnTo>
                    <a:lnTo>
                      <a:pt x="785" y="1055"/>
                    </a:lnTo>
                    <a:lnTo>
                      <a:pt x="830" y="1044"/>
                    </a:lnTo>
                    <a:lnTo>
                      <a:pt x="876" y="1034"/>
                    </a:lnTo>
                    <a:lnTo>
                      <a:pt x="922" y="1027"/>
                    </a:lnTo>
                    <a:lnTo>
                      <a:pt x="968" y="1018"/>
                    </a:lnTo>
                    <a:lnTo>
                      <a:pt x="1058" y="1006"/>
                    </a:lnTo>
                    <a:lnTo>
                      <a:pt x="1245" y="1006"/>
                    </a:lnTo>
                    <a:lnTo>
                      <a:pt x="1423" y="1025"/>
                    </a:lnTo>
                    <a:lnTo>
                      <a:pt x="1499" y="1037"/>
                    </a:lnTo>
                    <a:lnTo>
                      <a:pt x="1559" y="1047"/>
                    </a:lnTo>
                    <a:lnTo>
                      <a:pt x="1612" y="1059"/>
                    </a:lnTo>
                    <a:lnTo>
                      <a:pt x="1622" y="1041"/>
                    </a:lnTo>
                    <a:lnTo>
                      <a:pt x="1635" y="1019"/>
                    </a:lnTo>
                    <a:lnTo>
                      <a:pt x="1654" y="992"/>
                    </a:lnTo>
                    <a:lnTo>
                      <a:pt x="1675" y="958"/>
                    </a:lnTo>
                    <a:lnTo>
                      <a:pt x="1700" y="921"/>
                    </a:lnTo>
                    <a:lnTo>
                      <a:pt x="1728" y="878"/>
                    </a:lnTo>
                    <a:lnTo>
                      <a:pt x="1759" y="834"/>
                    </a:lnTo>
                    <a:lnTo>
                      <a:pt x="1776" y="811"/>
                    </a:lnTo>
                    <a:lnTo>
                      <a:pt x="1792" y="788"/>
                    </a:lnTo>
                    <a:lnTo>
                      <a:pt x="1810" y="765"/>
                    </a:lnTo>
                    <a:lnTo>
                      <a:pt x="1818" y="753"/>
                    </a:lnTo>
                    <a:lnTo>
                      <a:pt x="1827" y="742"/>
                    </a:lnTo>
                    <a:lnTo>
                      <a:pt x="1836" y="730"/>
                    </a:lnTo>
                    <a:lnTo>
                      <a:pt x="1845" y="719"/>
                    </a:lnTo>
                    <a:lnTo>
                      <a:pt x="1853" y="707"/>
                    </a:lnTo>
                    <a:lnTo>
                      <a:pt x="1862" y="696"/>
                    </a:lnTo>
                    <a:lnTo>
                      <a:pt x="1871" y="686"/>
                    </a:lnTo>
                    <a:lnTo>
                      <a:pt x="1882" y="674"/>
                    </a:lnTo>
                    <a:lnTo>
                      <a:pt x="1890" y="663"/>
                    </a:lnTo>
                    <a:lnTo>
                      <a:pt x="1899" y="653"/>
                    </a:lnTo>
                    <a:lnTo>
                      <a:pt x="1910" y="642"/>
                    </a:lnTo>
                    <a:lnTo>
                      <a:pt x="1919" y="632"/>
                    </a:lnTo>
                    <a:lnTo>
                      <a:pt x="1927" y="621"/>
                    </a:lnTo>
                    <a:lnTo>
                      <a:pt x="1936" y="610"/>
                    </a:lnTo>
                    <a:lnTo>
                      <a:pt x="1945" y="601"/>
                    </a:lnTo>
                    <a:lnTo>
                      <a:pt x="1956" y="591"/>
                    </a:lnTo>
                    <a:lnTo>
                      <a:pt x="1963" y="582"/>
                    </a:lnTo>
                    <a:lnTo>
                      <a:pt x="1973" y="573"/>
                    </a:lnTo>
                    <a:lnTo>
                      <a:pt x="1982" y="564"/>
                    </a:lnTo>
                    <a:lnTo>
                      <a:pt x="1991" y="555"/>
                    </a:lnTo>
                    <a:lnTo>
                      <a:pt x="2000" y="548"/>
                    </a:lnTo>
                    <a:lnTo>
                      <a:pt x="2009" y="540"/>
                    </a:lnTo>
                    <a:lnTo>
                      <a:pt x="2027" y="526"/>
                    </a:lnTo>
                    <a:lnTo>
                      <a:pt x="2044" y="513"/>
                    </a:lnTo>
                    <a:lnTo>
                      <a:pt x="2062" y="502"/>
                    </a:lnTo>
                    <a:lnTo>
                      <a:pt x="2078" y="490"/>
                    </a:lnTo>
                    <a:lnTo>
                      <a:pt x="2095" y="480"/>
                    </a:lnTo>
                    <a:lnTo>
                      <a:pt x="2111" y="470"/>
                    </a:lnTo>
                    <a:lnTo>
                      <a:pt x="2128" y="460"/>
                    </a:lnTo>
                    <a:lnTo>
                      <a:pt x="2143" y="451"/>
                    </a:lnTo>
                    <a:lnTo>
                      <a:pt x="2159" y="442"/>
                    </a:lnTo>
                    <a:lnTo>
                      <a:pt x="2174" y="434"/>
                    </a:lnTo>
                    <a:lnTo>
                      <a:pt x="2204" y="419"/>
                    </a:lnTo>
                    <a:lnTo>
                      <a:pt x="2233" y="406"/>
                    </a:lnTo>
                    <a:lnTo>
                      <a:pt x="2259" y="395"/>
                    </a:lnTo>
                    <a:lnTo>
                      <a:pt x="2284" y="384"/>
                    </a:lnTo>
                    <a:lnTo>
                      <a:pt x="2307" y="377"/>
                    </a:lnTo>
                    <a:lnTo>
                      <a:pt x="2326" y="370"/>
                    </a:lnTo>
                    <a:lnTo>
                      <a:pt x="2358" y="360"/>
                    </a:lnTo>
                    <a:lnTo>
                      <a:pt x="2386" y="352"/>
                    </a:lnTo>
                    <a:lnTo>
                      <a:pt x="2243" y="204"/>
                    </a:lnTo>
                    <a:lnTo>
                      <a:pt x="2176" y="245"/>
                    </a:lnTo>
                    <a:lnTo>
                      <a:pt x="2268" y="327"/>
                    </a:lnTo>
                    <a:lnTo>
                      <a:pt x="2236" y="340"/>
                    </a:lnTo>
                    <a:lnTo>
                      <a:pt x="2220" y="347"/>
                    </a:lnTo>
                    <a:lnTo>
                      <a:pt x="2201" y="356"/>
                    </a:lnTo>
                    <a:lnTo>
                      <a:pt x="2180" y="367"/>
                    </a:lnTo>
                    <a:lnTo>
                      <a:pt x="2156" y="379"/>
                    </a:lnTo>
                    <a:lnTo>
                      <a:pt x="2130" y="392"/>
                    </a:lnTo>
                    <a:lnTo>
                      <a:pt x="2102" y="406"/>
                    </a:lnTo>
                    <a:lnTo>
                      <a:pt x="2088" y="415"/>
                    </a:lnTo>
                    <a:lnTo>
                      <a:pt x="2076" y="423"/>
                    </a:lnTo>
                    <a:lnTo>
                      <a:pt x="2060" y="432"/>
                    </a:lnTo>
                    <a:lnTo>
                      <a:pt x="2046" y="441"/>
                    </a:lnTo>
                    <a:lnTo>
                      <a:pt x="2032" y="449"/>
                    </a:lnTo>
                    <a:lnTo>
                      <a:pt x="2017" y="458"/>
                    </a:lnTo>
                    <a:lnTo>
                      <a:pt x="2003" y="469"/>
                    </a:lnTo>
                    <a:lnTo>
                      <a:pt x="1989" y="479"/>
                    </a:lnTo>
                    <a:lnTo>
                      <a:pt x="1973" y="489"/>
                    </a:lnTo>
                    <a:lnTo>
                      <a:pt x="1958" y="501"/>
                    </a:lnTo>
                    <a:lnTo>
                      <a:pt x="1945" y="512"/>
                    </a:lnTo>
                    <a:lnTo>
                      <a:pt x="1930" y="522"/>
                    </a:lnTo>
                    <a:lnTo>
                      <a:pt x="1917" y="535"/>
                    </a:lnTo>
                    <a:lnTo>
                      <a:pt x="1902" y="548"/>
                    </a:lnTo>
                    <a:lnTo>
                      <a:pt x="1888" y="563"/>
                    </a:lnTo>
                    <a:lnTo>
                      <a:pt x="1874" y="578"/>
                    </a:lnTo>
                    <a:lnTo>
                      <a:pt x="1859" y="594"/>
                    </a:lnTo>
                    <a:lnTo>
                      <a:pt x="1851" y="603"/>
                    </a:lnTo>
                    <a:lnTo>
                      <a:pt x="1843" y="612"/>
                    </a:lnTo>
                    <a:lnTo>
                      <a:pt x="1836" y="621"/>
                    </a:lnTo>
                    <a:lnTo>
                      <a:pt x="1829" y="630"/>
                    </a:lnTo>
                    <a:lnTo>
                      <a:pt x="1822" y="638"/>
                    </a:lnTo>
                    <a:lnTo>
                      <a:pt x="1814" y="647"/>
                    </a:lnTo>
                    <a:lnTo>
                      <a:pt x="1806" y="658"/>
                    </a:lnTo>
                    <a:lnTo>
                      <a:pt x="1799" y="667"/>
                    </a:lnTo>
                    <a:lnTo>
                      <a:pt x="1791" y="677"/>
                    </a:lnTo>
                    <a:lnTo>
                      <a:pt x="1785" y="686"/>
                    </a:lnTo>
                    <a:lnTo>
                      <a:pt x="1755" y="725"/>
                    </a:lnTo>
                    <a:lnTo>
                      <a:pt x="1727" y="765"/>
                    </a:lnTo>
                    <a:lnTo>
                      <a:pt x="1700" y="803"/>
                    </a:lnTo>
                    <a:lnTo>
                      <a:pt x="1676" y="841"/>
                    </a:lnTo>
                    <a:lnTo>
                      <a:pt x="1654" y="876"/>
                    </a:lnTo>
                    <a:lnTo>
                      <a:pt x="1633" y="909"/>
                    </a:lnTo>
                    <a:lnTo>
                      <a:pt x="1616" y="936"/>
                    </a:lnTo>
                    <a:lnTo>
                      <a:pt x="1592" y="978"/>
                    </a:lnTo>
                    <a:lnTo>
                      <a:pt x="1582" y="993"/>
                    </a:lnTo>
                    <a:lnTo>
                      <a:pt x="1570" y="988"/>
                    </a:lnTo>
                    <a:lnTo>
                      <a:pt x="1533" y="976"/>
                    </a:lnTo>
                    <a:lnTo>
                      <a:pt x="1508" y="968"/>
                    </a:lnTo>
                    <a:lnTo>
                      <a:pt x="1476" y="959"/>
                    </a:lnTo>
                    <a:lnTo>
                      <a:pt x="1440" y="950"/>
                    </a:lnTo>
                    <a:lnTo>
                      <a:pt x="1399" y="942"/>
                    </a:lnTo>
                    <a:lnTo>
                      <a:pt x="1354" y="935"/>
                    </a:lnTo>
                    <a:lnTo>
                      <a:pt x="1306" y="928"/>
                    </a:lnTo>
                    <a:lnTo>
                      <a:pt x="1197" y="922"/>
                    </a:lnTo>
                    <a:lnTo>
                      <a:pt x="1077" y="924"/>
                    </a:lnTo>
                    <a:lnTo>
                      <a:pt x="948" y="941"/>
                    </a:lnTo>
                    <a:lnTo>
                      <a:pt x="885" y="953"/>
                    </a:lnTo>
                    <a:lnTo>
                      <a:pt x="828" y="965"/>
                    </a:lnTo>
                    <a:lnTo>
                      <a:pt x="780" y="976"/>
                    </a:lnTo>
                    <a:lnTo>
                      <a:pt x="738" y="986"/>
                    </a:lnTo>
                    <a:lnTo>
                      <a:pt x="700" y="995"/>
                    </a:lnTo>
                    <a:lnTo>
                      <a:pt x="669" y="1004"/>
                    </a:lnTo>
                    <a:lnTo>
                      <a:pt x="620" y="1018"/>
                    </a:lnTo>
                    <a:lnTo>
                      <a:pt x="572" y="1037"/>
                    </a:lnTo>
                    <a:lnTo>
                      <a:pt x="563" y="1044"/>
                    </a:lnTo>
                    <a:lnTo>
                      <a:pt x="102" y="87"/>
                    </a:lnTo>
                    <a:lnTo>
                      <a:pt x="198" y="63"/>
                    </a:lnTo>
                    <a:lnTo>
                      <a:pt x="172" y="0"/>
                    </a:lnTo>
                    <a:close/>
                  </a:path>
                </a:pathLst>
              </a:custGeom>
              <a:solidFill>
                <a:srgbClr val="000000"/>
              </a:solidFill>
              <a:ln w="9525">
                <a:noFill/>
                <a:round/>
                <a:headEnd/>
                <a:tailEnd/>
              </a:ln>
            </p:spPr>
            <p:txBody>
              <a:bodyPr/>
              <a:lstStyle/>
              <a:p>
                <a:endParaRPr lang="zh-CN" altLang="en-US"/>
              </a:p>
            </p:txBody>
          </p:sp>
          <p:sp>
            <p:nvSpPr>
              <p:cNvPr id="22570" name="Freeform 69"/>
              <p:cNvSpPr>
                <a:spLocks/>
              </p:cNvSpPr>
              <p:nvPr/>
            </p:nvSpPr>
            <p:spPr bwMode="auto">
              <a:xfrm>
                <a:off x="3738" y="537"/>
                <a:ext cx="182" cy="349"/>
              </a:xfrm>
              <a:custGeom>
                <a:avLst/>
                <a:gdLst>
                  <a:gd name="T0" fmla="*/ 20 w 545"/>
                  <a:gd name="T1" fmla="*/ 0 h 1047"/>
                  <a:gd name="T2" fmla="*/ 0 w 545"/>
                  <a:gd name="T3" fmla="*/ 7 h 1047"/>
                  <a:gd name="T4" fmla="*/ 52 w 545"/>
                  <a:gd name="T5" fmla="*/ 116 h 1047"/>
                  <a:gd name="T6" fmla="*/ 61 w 545"/>
                  <a:gd name="T7" fmla="*/ 114 h 1047"/>
                  <a:gd name="T8" fmla="*/ 11 w 545"/>
                  <a:gd name="T9" fmla="*/ 10 h 1047"/>
                  <a:gd name="T10" fmla="*/ 24 w 545"/>
                  <a:gd name="T11" fmla="*/ 6 h 1047"/>
                  <a:gd name="T12" fmla="*/ 20 w 545"/>
                  <a:gd name="T13" fmla="*/ 0 h 1047"/>
                  <a:gd name="T14" fmla="*/ 20 w 545"/>
                  <a:gd name="T15" fmla="*/ 0 h 1047"/>
                  <a:gd name="T16" fmla="*/ 0 60000 65536"/>
                  <a:gd name="T17" fmla="*/ 0 60000 65536"/>
                  <a:gd name="T18" fmla="*/ 0 60000 65536"/>
                  <a:gd name="T19" fmla="*/ 0 60000 65536"/>
                  <a:gd name="T20" fmla="*/ 0 60000 65536"/>
                  <a:gd name="T21" fmla="*/ 0 60000 65536"/>
                  <a:gd name="T22" fmla="*/ 0 60000 65536"/>
                  <a:gd name="T23" fmla="*/ 0 60000 65536"/>
                  <a:gd name="T24" fmla="*/ 0 w 545"/>
                  <a:gd name="T25" fmla="*/ 0 h 1047"/>
                  <a:gd name="T26" fmla="*/ 545 w 545"/>
                  <a:gd name="T27" fmla="*/ 1047 h 10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45" h="1047">
                    <a:moveTo>
                      <a:pt x="179" y="0"/>
                    </a:moveTo>
                    <a:lnTo>
                      <a:pt x="0" y="62"/>
                    </a:lnTo>
                    <a:lnTo>
                      <a:pt x="463" y="1047"/>
                    </a:lnTo>
                    <a:lnTo>
                      <a:pt x="545" y="1027"/>
                    </a:lnTo>
                    <a:lnTo>
                      <a:pt x="97" y="92"/>
                    </a:lnTo>
                    <a:lnTo>
                      <a:pt x="213" y="57"/>
                    </a:lnTo>
                    <a:lnTo>
                      <a:pt x="179" y="0"/>
                    </a:lnTo>
                    <a:close/>
                  </a:path>
                </a:pathLst>
              </a:custGeom>
              <a:solidFill>
                <a:srgbClr val="000000"/>
              </a:solidFill>
              <a:ln w="9525">
                <a:noFill/>
                <a:round/>
                <a:headEnd/>
                <a:tailEnd/>
              </a:ln>
            </p:spPr>
            <p:txBody>
              <a:bodyPr/>
              <a:lstStyle/>
              <a:p>
                <a:endParaRPr lang="zh-CN" altLang="en-US"/>
              </a:p>
            </p:txBody>
          </p:sp>
          <p:sp>
            <p:nvSpPr>
              <p:cNvPr id="22571" name="Freeform 70"/>
              <p:cNvSpPr>
                <a:spLocks/>
              </p:cNvSpPr>
              <p:nvPr/>
            </p:nvSpPr>
            <p:spPr bwMode="auto">
              <a:xfrm>
                <a:off x="3937" y="605"/>
                <a:ext cx="632" cy="281"/>
              </a:xfrm>
              <a:custGeom>
                <a:avLst/>
                <a:gdLst>
                  <a:gd name="T0" fmla="*/ 2 w 1896"/>
                  <a:gd name="T1" fmla="*/ 90 h 844"/>
                  <a:gd name="T2" fmla="*/ 9 w 1896"/>
                  <a:gd name="T3" fmla="*/ 88 h 844"/>
                  <a:gd name="T4" fmla="*/ 16 w 1896"/>
                  <a:gd name="T5" fmla="*/ 86 h 844"/>
                  <a:gd name="T6" fmla="*/ 24 w 1896"/>
                  <a:gd name="T7" fmla="*/ 84 h 844"/>
                  <a:gd name="T8" fmla="*/ 33 w 1896"/>
                  <a:gd name="T9" fmla="*/ 81 h 844"/>
                  <a:gd name="T10" fmla="*/ 41 w 1896"/>
                  <a:gd name="T11" fmla="*/ 79 h 844"/>
                  <a:gd name="T12" fmla="*/ 51 w 1896"/>
                  <a:gd name="T13" fmla="*/ 77 h 844"/>
                  <a:gd name="T14" fmla="*/ 69 w 1896"/>
                  <a:gd name="T15" fmla="*/ 75 h 844"/>
                  <a:gd name="T16" fmla="*/ 120 w 1896"/>
                  <a:gd name="T17" fmla="*/ 75 h 844"/>
                  <a:gd name="T18" fmla="*/ 122 w 1896"/>
                  <a:gd name="T19" fmla="*/ 73 h 844"/>
                  <a:gd name="T20" fmla="*/ 124 w 1896"/>
                  <a:gd name="T21" fmla="*/ 71 h 844"/>
                  <a:gd name="T22" fmla="*/ 126 w 1896"/>
                  <a:gd name="T23" fmla="*/ 68 h 844"/>
                  <a:gd name="T24" fmla="*/ 129 w 1896"/>
                  <a:gd name="T25" fmla="*/ 65 h 844"/>
                  <a:gd name="T26" fmla="*/ 132 w 1896"/>
                  <a:gd name="T27" fmla="*/ 62 h 844"/>
                  <a:gd name="T28" fmla="*/ 134 w 1896"/>
                  <a:gd name="T29" fmla="*/ 60 h 844"/>
                  <a:gd name="T30" fmla="*/ 136 w 1896"/>
                  <a:gd name="T31" fmla="*/ 58 h 844"/>
                  <a:gd name="T32" fmla="*/ 137 w 1896"/>
                  <a:gd name="T33" fmla="*/ 56 h 844"/>
                  <a:gd name="T34" fmla="*/ 140 w 1896"/>
                  <a:gd name="T35" fmla="*/ 54 h 844"/>
                  <a:gd name="T36" fmla="*/ 142 w 1896"/>
                  <a:gd name="T37" fmla="*/ 52 h 844"/>
                  <a:gd name="T38" fmla="*/ 145 w 1896"/>
                  <a:gd name="T39" fmla="*/ 49 h 844"/>
                  <a:gd name="T40" fmla="*/ 147 w 1896"/>
                  <a:gd name="T41" fmla="*/ 47 h 844"/>
                  <a:gd name="T42" fmla="*/ 149 w 1896"/>
                  <a:gd name="T43" fmla="*/ 45 h 844"/>
                  <a:gd name="T44" fmla="*/ 151 w 1896"/>
                  <a:gd name="T45" fmla="*/ 43 h 844"/>
                  <a:gd name="T46" fmla="*/ 153 w 1896"/>
                  <a:gd name="T47" fmla="*/ 41 h 844"/>
                  <a:gd name="T48" fmla="*/ 155 w 1896"/>
                  <a:gd name="T49" fmla="*/ 39 h 844"/>
                  <a:gd name="T50" fmla="*/ 160 w 1896"/>
                  <a:gd name="T51" fmla="*/ 36 h 844"/>
                  <a:gd name="T52" fmla="*/ 164 w 1896"/>
                  <a:gd name="T53" fmla="*/ 33 h 844"/>
                  <a:gd name="T54" fmla="*/ 168 w 1896"/>
                  <a:gd name="T55" fmla="*/ 30 h 844"/>
                  <a:gd name="T56" fmla="*/ 172 w 1896"/>
                  <a:gd name="T57" fmla="*/ 28 h 844"/>
                  <a:gd name="T58" fmla="*/ 175 w 1896"/>
                  <a:gd name="T59" fmla="*/ 26 h 844"/>
                  <a:gd name="T60" fmla="*/ 180 w 1896"/>
                  <a:gd name="T61" fmla="*/ 23 h 844"/>
                  <a:gd name="T62" fmla="*/ 186 w 1896"/>
                  <a:gd name="T63" fmla="*/ 21 h 844"/>
                  <a:gd name="T64" fmla="*/ 191 w 1896"/>
                  <a:gd name="T65" fmla="*/ 18 h 844"/>
                  <a:gd name="T66" fmla="*/ 186 w 1896"/>
                  <a:gd name="T67" fmla="*/ 3 h 844"/>
                  <a:gd name="T68" fmla="*/ 211 w 1896"/>
                  <a:gd name="T69" fmla="*/ 20 h 844"/>
                  <a:gd name="T70" fmla="*/ 206 w 1896"/>
                  <a:gd name="T71" fmla="*/ 22 h 844"/>
                  <a:gd name="T72" fmla="*/ 200 w 1896"/>
                  <a:gd name="T73" fmla="*/ 24 h 844"/>
                  <a:gd name="T74" fmla="*/ 193 w 1896"/>
                  <a:gd name="T75" fmla="*/ 27 h 844"/>
                  <a:gd name="T76" fmla="*/ 187 w 1896"/>
                  <a:gd name="T77" fmla="*/ 29 h 844"/>
                  <a:gd name="T78" fmla="*/ 183 w 1896"/>
                  <a:gd name="T79" fmla="*/ 31 h 844"/>
                  <a:gd name="T80" fmla="*/ 179 w 1896"/>
                  <a:gd name="T81" fmla="*/ 33 h 844"/>
                  <a:gd name="T82" fmla="*/ 174 w 1896"/>
                  <a:gd name="T83" fmla="*/ 35 h 844"/>
                  <a:gd name="T84" fmla="*/ 170 w 1896"/>
                  <a:gd name="T85" fmla="*/ 38 h 844"/>
                  <a:gd name="T86" fmla="*/ 166 w 1896"/>
                  <a:gd name="T87" fmla="*/ 40 h 844"/>
                  <a:gd name="T88" fmla="*/ 163 w 1896"/>
                  <a:gd name="T89" fmla="*/ 42 h 844"/>
                  <a:gd name="T90" fmla="*/ 159 w 1896"/>
                  <a:gd name="T91" fmla="*/ 45 h 844"/>
                  <a:gd name="T92" fmla="*/ 156 w 1896"/>
                  <a:gd name="T93" fmla="*/ 48 h 844"/>
                  <a:gd name="T94" fmla="*/ 152 w 1896"/>
                  <a:gd name="T95" fmla="*/ 51 h 844"/>
                  <a:gd name="T96" fmla="*/ 149 w 1896"/>
                  <a:gd name="T97" fmla="*/ 54 h 844"/>
                  <a:gd name="T98" fmla="*/ 146 w 1896"/>
                  <a:gd name="T99" fmla="*/ 58 h 844"/>
                  <a:gd name="T100" fmla="*/ 142 w 1896"/>
                  <a:gd name="T101" fmla="*/ 61 h 844"/>
                  <a:gd name="T102" fmla="*/ 139 w 1896"/>
                  <a:gd name="T103" fmla="*/ 64 h 844"/>
                  <a:gd name="T104" fmla="*/ 137 w 1896"/>
                  <a:gd name="T105" fmla="*/ 67 h 844"/>
                  <a:gd name="T106" fmla="*/ 134 w 1896"/>
                  <a:gd name="T107" fmla="*/ 70 h 844"/>
                  <a:gd name="T108" fmla="*/ 132 w 1896"/>
                  <a:gd name="T109" fmla="*/ 73 h 844"/>
                  <a:gd name="T110" fmla="*/ 129 w 1896"/>
                  <a:gd name="T111" fmla="*/ 76 h 844"/>
                  <a:gd name="T112" fmla="*/ 128 w 1896"/>
                  <a:gd name="T113" fmla="*/ 78 h 844"/>
                  <a:gd name="T114" fmla="*/ 126 w 1896"/>
                  <a:gd name="T115" fmla="*/ 81 h 844"/>
                  <a:gd name="T116" fmla="*/ 124 w 1896"/>
                  <a:gd name="T117" fmla="*/ 83 h 844"/>
                  <a:gd name="T118" fmla="*/ 53 w 1896"/>
                  <a:gd name="T119" fmla="*/ 87 h 844"/>
                  <a:gd name="T120" fmla="*/ 41 w 1896"/>
                  <a:gd name="T121" fmla="*/ 90 h 844"/>
                  <a:gd name="T122" fmla="*/ 32 w 1896"/>
                  <a:gd name="T123" fmla="*/ 93 h 844"/>
                  <a:gd name="T124" fmla="*/ 0 w 1896"/>
                  <a:gd name="T125" fmla="*/ 90 h 84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896"/>
                  <a:gd name="T190" fmla="*/ 0 h 844"/>
                  <a:gd name="T191" fmla="*/ 1896 w 1896"/>
                  <a:gd name="T192" fmla="*/ 844 h 84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896" h="844">
                    <a:moveTo>
                      <a:pt x="0" y="815"/>
                    </a:moveTo>
                    <a:lnTo>
                      <a:pt x="15" y="810"/>
                    </a:lnTo>
                    <a:lnTo>
                      <a:pt x="54" y="800"/>
                    </a:lnTo>
                    <a:lnTo>
                      <a:pt x="80" y="792"/>
                    </a:lnTo>
                    <a:lnTo>
                      <a:pt x="111" y="783"/>
                    </a:lnTo>
                    <a:lnTo>
                      <a:pt x="144" y="774"/>
                    </a:lnTo>
                    <a:lnTo>
                      <a:pt x="181" y="764"/>
                    </a:lnTo>
                    <a:lnTo>
                      <a:pt x="218" y="754"/>
                    </a:lnTo>
                    <a:lnTo>
                      <a:pt x="258" y="744"/>
                    </a:lnTo>
                    <a:lnTo>
                      <a:pt x="296" y="733"/>
                    </a:lnTo>
                    <a:lnTo>
                      <a:pt x="333" y="723"/>
                    </a:lnTo>
                    <a:lnTo>
                      <a:pt x="370" y="714"/>
                    </a:lnTo>
                    <a:lnTo>
                      <a:pt x="405" y="705"/>
                    </a:lnTo>
                    <a:lnTo>
                      <a:pt x="463" y="691"/>
                    </a:lnTo>
                    <a:lnTo>
                      <a:pt x="530" y="682"/>
                    </a:lnTo>
                    <a:lnTo>
                      <a:pt x="618" y="677"/>
                    </a:lnTo>
                    <a:lnTo>
                      <a:pt x="825" y="672"/>
                    </a:lnTo>
                    <a:lnTo>
                      <a:pt x="1084" y="677"/>
                    </a:lnTo>
                    <a:lnTo>
                      <a:pt x="1095" y="663"/>
                    </a:lnTo>
                    <a:lnTo>
                      <a:pt x="1102" y="655"/>
                    </a:lnTo>
                    <a:lnTo>
                      <a:pt x="1109" y="646"/>
                    </a:lnTo>
                    <a:lnTo>
                      <a:pt x="1118" y="638"/>
                    </a:lnTo>
                    <a:lnTo>
                      <a:pt x="1127" y="626"/>
                    </a:lnTo>
                    <a:lnTo>
                      <a:pt x="1137" y="615"/>
                    </a:lnTo>
                    <a:lnTo>
                      <a:pt x="1150" y="602"/>
                    </a:lnTo>
                    <a:lnTo>
                      <a:pt x="1162" y="588"/>
                    </a:lnTo>
                    <a:lnTo>
                      <a:pt x="1176" y="574"/>
                    </a:lnTo>
                    <a:lnTo>
                      <a:pt x="1190" y="558"/>
                    </a:lnTo>
                    <a:lnTo>
                      <a:pt x="1197" y="549"/>
                    </a:lnTo>
                    <a:lnTo>
                      <a:pt x="1205" y="542"/>
                    </a:lnTo>
                    <a:lnTo>
                      <a:pt x="1213" y="534"/>
                    </a:lnTo>
                    <a:lnTo>
                      <a:pt x="1220" y="525"/>
                    </a:lnTo>
                    <a:lnTo>
                      <a:pt x="1228" y="518"/>
                    </a:lnTo>
                    <a:lnTo>
                      <a:pt x="1236" y="509"/>
                    </a:lnTo>
                    <a:lnTo>
                      <a:pt x="1252" y="492"/>
                    </a:lnTo>
                    <a:lnTo>
                      <a:pt x="1261" y="483"/>
                    </a:lnTo>
                    <a:lnTo>
                      <a:pt x="1270" y="474"/>
                    </a:lnTo>
                    <a:lnTo>
                      <a:pt x="1279" y="465"/>
                    </a:lnTo>
                    <a:lnTo>
                      <a:pt x="1287" y="456"/>
                    </a:lnTo>
                    <a:lnTo>
                      <a:pt x="1305" y="438"/>
                    </a:lnTo>
                    <a:lnTo>
                      <a:pt x="1315" y="431"/>
                    </a:lnTo>
                    <a:lnTo>
                      <a:pt x="1324" y="422"/>
                    </a:lnTo>
                    <a:lnTo>
                      <a:pt x="1333" y="413"/>
                    </a:lnTo>
                    <a:lnTo>
                      <a:pt x="1343" y="404"/>
                    </a:lnTo>
                    <a:lnTo>
                      <a:pt x="1352" y="395"/>
                    </a:lnTo>
                    <a:lnTo>
                      <a:pt x="1361" y="387"/>
                    </a:lnTo>
                    <a:lnTo>
                      <a:pt x="1371" y="380"/>
                    </a:lnTo>
                    <a:lnTo>
                      <a:pt x="1380" y="371"/>
                    </a:lnTo>
                    <a:lnTo>
                      <a:pt x="1389" y="363"/>
                    </a:lnTo>
                    <a:lnTo>
                      <a:pt x="1399" y="354"/>
                    </a:lnTo>
                    <a:lnTo>
                      <a:pt x="1418" y="339"/>
                    </a:lnTo>
                    <a:lnTo>
                      <a:pt x="1437" y="323"/>
                    </a:lnTo>
                    <a:lnTo>
                      <a:pt x="1456" y="309"/>
                    </a:lnTo>
                    <a:lnTo>
                      <a:pt x="1474" y="295"/>
                    </a:lnTo>
                    <a:lnTo>
                      <a:pt x="1493" y="283"/>
                    </a:lnTo>
                    <a:lnTo>
                      <a:pt x="1511" y="271"/>
                    </a:lnTo>
                    <a:lnTo>
                      <a:pt x="1529" y="261"/>
                    </a:lnTo>
                    <a:lnTo>
                      <a:pt x="1546" y="251"/>
                    </a:lnTo>
                    <a:lnTo>
                      <a:pt x="1562" y="242"/>
                    </a:lnTo>
                    <a:lnTo>
                      <a:pt x="1579" y="233"/>
                    </a:lnTo>
                    <a:lnTo>
                      <a:pt x="1593" y="225"/>
                    </a:lnTo>
                    <a:lnTo>
                      <a:pt x="1622" y="210"/>
                    </a:lnTo>
                    <a:lnTo>
                      <a:pt x="1647" y="198"/>
                    </a:lnTo>
                    <a:lnTo>
                      <a:pt x="1670" y="187"/>
                    </a:lnTo>
                    <a:lnTo>
                      <a:pt x="1689" y="178"/>
                    </a:lnTo>
                    <a:lnTo>
                      <a:pt x="1722" y="164"/>
                    </a:lnTo>
                    <a:lnTo>
                      <a:pt x="1774" y="149"/>
                    </a:lnTo>
                    <a:lnTo>
                      <a:pt x="1671" y="26"/>
                    </a:lnTo>
                    <a:lnTo>
                      <a:pt x="1732" y="0"/>
                    </a:lnTo>
                    <a:lnTo>
                      <a:pt x="1896" y="180"/>
                    </a:lnTo>
                    <a:lnTo>
                      <a:pt x="1883" y="184"/>
                    </a:lnTo>
                    <a:lnTo>
                      <a:pt x="1850" y="196"/>
                    </a:lnTo>
                    <a:lnTo>
                      <a:pt x="1825" y="205"/>
                    </a:lnTo>
                    <a:lnTo>
                      <a:pt x="1799" y="214"/>
                    </a:lnTo>
                    <a:lnTo>
                      <a:pt x="1768" y="225"/>
                    </a:lnTo>
                    <a:lnTo>
                      <a:pt x="1735" y="239"/>
                    </a:lnTo>
                    <a:lnTo>
                      <a:pt x="1700" y="253"/>
                    </a:lnTo>
                    <a:lnTo>
                      <a:pt x="1681" y="261"/>
                    </a:lnTo>
                    <a:lnTo>
                      <a:pt x="1663" y="270"/>
                    </a:lnTo>
                    <a:lnTo>
                      <a:pt x="1645" y="278"/>
                    </a:lnTo>
                    <a:lnTo>
                      <a:pt x="1626" y="288"/>
                    </a:lnTo>
                    <a:lnTo>
                      <a:pt x="1607" y="297"/>
                    </a:lnTo>
                    <a:lnTo>
                      <a:pt x="1589" y="306"/>
                    </a:lnTo>
                    <a:lnTo>
                      <a:pt x="1570" y="316"/>
                    </a:lnTo>
                    <a:lnTo>
                      <a:pt x="1552" y="326"/>
                    </a:lnTo>
                    <a:lnTo>
                      <a:pt x="1533" y="338"/>
                    </a:lnTo>
                    <a:lnTo>
                      <a:pt x="1515" y="348"/>
                    </a:lnTo>
                    <a:lnTo>
                      <a:pt x="1497" y="359"/>
                    </a:lnTo>
                    <a:lnTo>
                      <a:pt x="1481" y="371"/>
                    </a:lnTo>
                    <a:lnTo>
                      <a:pt x="1464" y="382"/>
                    </a:lnTo>
                    <a:lnTo>
                      <a:pt x="1448" y="394"/>
                    </a:lnTo>
                    <a:lnTo>
                      <a:pt x="1432" y="406"/>
                    </a:lnTo>
                    <a:lnTo>
                      <a:pt x="1416" y="419"/>
                    </a:lnTo>
                    <a:lnTo>
                      <a:pt x="1400" y="433"/>
                    </a:lnTo>
                    <a:lnTo>
                      <a:pt x="1384" y="446"/>
                    </a:lnTo>
                    <a:lnTo>
                      <a:pt x="1370" y="461"/>
                    </a:lnTo>
                    <a:lnTo>
                      <a:pt x="1354" y="475"/>
                    </a:lnTo>
                    <a:lnTo>
                      <a:pt x="1339" y="489"/>
                    </a:lnTo>
                    <a:lnTo>
                      <a:pt x="1325" y="505"/>
                    </a:lnTo>
                    <a:lnTo>
                      <a:pt x="1310" y="519"/>
                    </a:lnTo>
                    <a:lnTo>
                      <a:pt x="1294" y="534"/>
                    </a:lnTo>
                    <a:lnTo>
                      <a:pt x="1282" y="548"/>
                    </a:lnTo>
                    <a:lnTo>
                      <a:pt x="1268" y="564"/>
                    </a:lnTo>
                    <a:lnTo>
                      <a:pt x="1255" y="578"/>
                    </a:lnTo>
                    <a:lnTo>
                      <a:pt x="1241" y="592"/>
                    </a:lnTo>
                    <a:lnTo>
                      <a:pt x="1229" y="606"/>
                    </a:lnTo>
                    <a:lnTo>
                      <a:pt x="1217" y="620"/>
                    </a:lnTo>
                    <a:lnTo>
                      <a:pt x="1205" y="632"/>
                    </a:lnTo>
                    <a:lnTo>
                      <a:pt x="1195" y="645"/>
                    </a:lnTo>
                    <a:lnTo>
                      <a:pt x="1185" y="658"/>
                    </a:lnTo>
                    <a:lnTo>
                      <a:pt x="1174" y="669"/>
                    </a:lnTo>
                    <a:lnTo>
                      <a:pt x="1165" y="681"/>
                    </a:lnTo>
                    <a:lnTo>
                      <a:pt x="1157" y="691"/>
                    </a:lnTo>
                    <a:lnTo>
                      <a:pt x="1149" y="700"/>
                    </a:lnTo>
                    <a:lnTo>
                      <a:pt x="1142" y="710"/>
                    </a:lnTo>
                    <a:lnTo>
                      <a:pt x="1130" y="726"/>
                    </a:lnTo>
                    <a:lnTo>
                      <a:pt x="1121" y="736"/>
                    </a:lnTo>
                    <a:lnTo>
                      <a:pt x="1113" y="746"/>
                    </a:lnTo>
                    <a:lnTo>
                      <a:pt x="600" y="764"/>
                    </a:lnTo>
                    <a:lnTo>
                      <a:pt x="480" y="783"/>
                    </a:lnTo>
                    <a:lnTo>
                      <a:pt x="423" y="797"/>
                    </a:lnTo>
                    <a:lnTo>
                      <a:pt x="370" y="810"/>
                    </a:lnTo>
                    <a:lnTo>
                      <a:pt x="326" y="823"/>
                    </a:lnTo>
                    <a:lnTo>
                      <a:pt x="291" y="834"/>
                    </a:lnTo>
                    <a:lnTo>
                      <a:pt x="260" y="844"/>
                    </a:lnTo>
                    <a:lnTo>
                      <a:pt x="0" y="815"/>
                    </a:lnTo>
                    <a:close/>
                  </a:path>
                </a:pathLst>
              </a:custGeom>
              <a:solidFill>
                <a:srgbClr val="000000"/>
              </a:solidFill>
              <a:ln w="9525">
                <a:noFill/>
                <a:round/>
                <a:headEnd/>
                <a:tailEnd/>
              </a:ln>
            </p:spPr>
            <p:txBody>
              <a:bodyPr/>
              <a:lstStyle/>
              <a:p>
                <a:endParaRPr lang="zh-CN" altLang="en-US"/>
              </a:p>
            </p:txBody>
          </p:sp>
          <p:sp>
            <p:nvSpPr>
              <p:cNvPr id="22572" name="Freeform 71"/>
              <p:cNvSpPr>
                <a:spLocks/>
              </p:cNvSpPr>
              <p:nvPr/>
            </p:nvSpPr>
            <p:spPr bwMode="auto">
              <a:xfrm>
                <a:off x="4111" y="435"/>
                <a:ext cx="181" cy="360"/>
              </a:xfrm>
              <a:custGeom>
                <a:avLst/>
                <a:gdLst>
                  <a:gd name="T0" fmla="*/ 7 w 542"/>
                  <a:gd name="T1" fmla="*/ 0 h 1079"/>
                  <a:gd name="T2" fmla="*/ 60 w 542"/>
                  <a:gd name="T3" fmla="*/ 113 h 1079"/>
                  <a:gd name="T4" fmla="*/ 56 w 542"/>
                  <a:gd name="T5" fmla="*/ 120 h 1079"/>
                  <a:gd name="T6" fmla="*/ 0 w 542"/>
                  <a:gd name="T7" fmla="*/ 1 h 1079"/>
                  <a:gd name="T8" fmla="*/ 7 w 542"/>
                  <a:gd name="T9" fmla="*/ 0 h 1079"/>
                  <a:gd name="T10" fmla="*/ 7 w 542"/>
                  <a:gd name="T11" fmla="*/ 0 h 1079"/>
                  <a:gd name="T12" fmla="*/ 0 60000 65536"/>
                  <a:gd name="T13" fmla="*/ 0 60000 65536"/>
                  <a:gd name="T14" fmla="*/ 0 60000 65536"/>
                  <a:gd name="T15" fmla="*/ 0 60000 65536"/>
                  <a:gd name="T16" fmla="*/ 0 60000 65536"/>
                  <a:gd name="T17" fmla="*/ 0 60000 65536"/>
                  <a:gd name="T18" fmla="*/ 0 w 542"/>
                  <a:gd name="T19" fmla="*/ 0 h 1079"/>
                  <a:gd name="T20" fmla="*/ 542 w 542"/>
                  <a:gd name="T21" fmla="*/ 1079 h 1079"/>
                </a:gdLst>
                <a:ahLst/>
                <a:cxnLst>
                  <a:cxn ang="T12">
                    <a:pos x="T0" y="T1"/>
                  </a:cxn>
                  <a:cxn ang="T13">
                    <a:pos x="T2" y="T3"/>
                  </a:cxn>
                  <a:cxn ang="T14">
                    <a:pos x="T4" y="T5"/>
                  </a:cxn>
                  <a:cxn ang="T15">
                    <a:pos x="T6" y="T7"/>
                  </a:cxn>
                  <a:cxn ang="T16">
                    <a:pos x="T8" y="T9"/>
                  </a:cxn>
                  <a:cxn ang="T17">
                    <a:pos x="T10" y="T11"/>
                  </a:cxn>
                </a:cxnLst>
                <a:rect l="T18" t="T19" r="T20" b="T21"/>
                <a:pathLst>
                  <a:path w="542" h="1079">
                    <a:moveTo>
                      <a:pt x="67" y="0"/>
                    </a:moveTo>
                    <a:lnTo>
                      <a:pt x="542" y="1012"/>
                    </a:lnTo>
                    <a:lnTo>
                      <a:pt x="502" y="1079"/>
                    </a:lnTo>
                    <a:lnTo>
                      <a:pt x="0" y="10"/>
                    </a:lnTo>
                    <a:lnTo>
                      <a:pt x="67" y="0"/>
                    </a:lnTo>
                    <a:close/>
                  </a:path>
                </a:pathLst>
              </a:custGeom>
              <a:solidFill>
                <a:srgbClr val="000000"/>
              </a:solidFill>
              <a:ln w="9525">
                <a:noFill/>
                <a:round/>
                <a:headEnd/>
                <a:tailEnd/>
              </a:ln>
            </p:spPr>
            <p:txBody>
              <a:bodyPr/>
              <a:lstStyle/>
              <a:p>
                <a:endParaRPr lang="zh-CN" altLang="en-US"/>
              </a:p>
            </p:txBody>
          </p:sp>
          <p:sp>
            <p:nvSpPr>
              <p:cNvPr id="22573" name="Freeform 72"/>
              <p:cNvSpPr>
                <a:spLocks/>
              </p:cNvSpPr>
              <p:nvPr/>
            </p:nvSpPr>
            <p:spPr bwMode="auto">
              <a:xfrm>
                <a:off x="3893" y="471"/>
                <a:ext cx="315" cy="242"/>
              </a:xfrm>
              <a:custGeom>
                <a:avLst/>
                <a:gdLst>
                  <a:gd name="T0" fmla="*/ 0 w 944"/>
                  <a:gd name="T1" fmla="*/ 5 h 727"/>
                  <a:gd name="T2" fmla="*/ 3 w 944"/>
                  <a:gd name="T3" fmla="*/ 5 h 727"/>
                  <a:gd name="T4" fmla="*/ 7 w 944"/>
                  <a:gd name="T5" fmla="*/ 4 h 727"/>
                  <a:gd name="T6" fmla="*/ 12 w 944"/>
                  <a:gd name="T7" fmla="*/ 3 h 727"/>
                  <a:gd name="T8" fmla="*/ 18 w 944"/>
                  <a:gd name="T9" fmla="*/ 1 h 727"/>
                  <a:gd name="T10" fmla="*/ 25 w 944"/>
                  <a:gd name="T11" fmla="*/ 1 h 727"/>
                  <a:gd name="T12" fmla="*/ 41 w 944"/>
                  <a:gd name="T13" fmla="*/ 0 h 727"/>
                  <a:gd name="T14" fmla="*/ 55 w 944"/>
                  <a:gd name="T15" fmla="*/ 1 h 727"/>
                  <a:gd name="T16" fmla="*/ 64 w 944"/>
                  <a:gd name="T17" fmla="*/ 4 h 727"/>
                  <a:gd name="T18" fmla="*/ 67 w 944"/>
                  <a:gd name="T19" fmla="*/ 5 h 727"/>
                  <a:gd name="T20" fmla="*/ 69 w 944"/>
                  <a:gd name="T21" fmla="*/ 6 h 727"/>
                  <a:gd name="T22" fmla="*/ 71 w 944"/>
                  <a:gd name="T23" fmla="*/ 7 h 727"/>
                  <a:gd name="T24" fmla="*/ 105 w 944"/>
                  <a:gd name="T25" fmla="*/ 81 h 727"/>
                  <a:gd name="T26" fmla="*/ 101 w 944"/>
                  <a:gd name="T27" fmla="*/ 80 h 727"/>
                  <a:gd name="T28" fmla="*/ 96 w 944"/>
                  <a:gd name="T29" fmla="*/ 79 h 727"/>
                  <a:gd name="T30" fmla="*/ 91 w 944"/>
                  <a:gd name="T31" fmla="*/ 78 h 727"/>
                  <a:gd name="T32" fmla="*/ 84 w 944"/>
                  <a:gd name="T33" fmla="*/ 77 h 727"/>
                  <a:gd name="T34" fmla="*/ 78 w 944"/>
                  <a:gd name="T35" fmla="*/ 76 h 727"/>
                  <a:gd name="T36" fmla="*/ 71 w 944"/>
                  <a:gd name="T37" fmla="*/ 75 h 727"/>
                  <a:gd name="T38" fmla="*/ 65 w 944"/>
                  <a:gd name="T39" fmla="*/ 75 h 727"/>
                  <a:gd name="T40" fmla="*/ 43 w 944"/>
                  <a:gd name="T41" fmla="*/ 77 h 727"/>
                  <a:gd name="T42" fmla="*/ 35 w 944"/>
                  <a:gd name="T43" fmla="*/ 78 h 727"/>
                  <a:gd name="T44" fmla="*/ 32 w 944"/>
                  <a:gd name="T45" fmla="*/ 79 h 727"/>
                  <a:gd name="T46" fmla="*/ 0 w 944"/>
                  <a:gd name="T47" fmla="*/ 5 h 727"/>
                  <a:gd name="T48" fmla="*/ 0 w 944"/>
                  <a:gd name="T49" fmla="*/ 5 h 72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44"/>
                  <a:gd name="T76" fmla="*/ 0 h 727"/>
                  <a:gd name="T77" fmla="*/ 944 w 944"/>
                  <a:gd name="T78" fmla="*/ 727 h 72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44" h="727">
                    <a:moveTo>
                      <a:pt x="0" y="49"/>
                    </a:moveTo>
                    <a:lnTo>
                      <a:pt x="29" y="41"/>
                    </a:lnTo>
                    <a:lnTo>
                      <a:pt x="63" y="32"/>
                    </a:lnTo>
                    <a:lnTo>
                      <a:pt x="109" y="23"/>
                    </a:lnTo>
                    <a:lnTo>
                      <a:pt x="164" y="13"/>
                    </a:lnTo>
                    <a:lnTo>
                      <a:pt x="226" y="5"/>
                    </a:lnTo>
                    <a:lnTo>
                      <a:pt x="366" y="0"/>
                    </a:lnTo>
                    <a:lnTo>
                      <a:pt x="490" y="13"/>
                    </a:lnTo>
                    <a:lnTo>
                      <a:pt x="575" y="35"/>
                    </a:lnTo>
                    <a:lnTo>
                      <a:pt x="603" y="46"/>
                    </a:lnTo>
                    <a:lnTo>
                      <a:pt x="622" y="55"/>
                    </a:lnTo>
                    <a:lnTo>
                      <a:pt x="638" y="64"/>
                    </a:lnTo>
                    <a:lnTo>
                      <a:pt x="944" y="727"/>
                    </a:lnTo>
                    <a:lnTo>
                      <a:pt x="907" y="718"/>
                    </a:lnTo>
                    <a:lnTo>
                      <a:pt x="866" y="710"/>
                    </a:lnTo>
                    <a:lnTo>
                      <a:pt x="815" y="700"/>
                    </a:lnTo>
                    <a:lnTo>
                      <a:pt x="759" y="690"/>
                    </a:lnTo>
                    <a:lnTo>
                      <a:pt x="699" y="682"/>
                    </a:lnTo>
                    <a:lnTo>
                      <a:pt x="639" y="677"/>
                    </a:lnTo>
                    <a:lnTo>
                      <a:pt x="585" y="674"/>
                    </a:lnTo>
                    <a:lnTo>
                      <a:pt x="388" y="694"/>
                    </a:lnTo>
                    <a:lnTo>
                      <a:pt x="319" y="705"/>
                    </a:lnTo>
                    <a:lnTo>
                      <a:pt x="292" y="710"/>
                    </a:lnTo>
                    <a:lnTo>
                      <a:pt x="0" y="49"/>
                    </a:lnTo>
                    <a:close/>
                  </a:path>
                </a:pathLst>
              </a:custGeom>
              <a:solidFill>
                <a:srgbClr val="B8B8D9"/>
              </a:solidFill>
              <a:ln w="9525">
                <a:noFill/>
                <a:round/>
                <a:headEnd/>
                <a:tailEnd/>
              </a:ln>
            </p:spPr>
            <p:txBody>
              <a:bodyPr/>
              <a:lstStyle/>
              <a:p>
                <a:endParaRPr lang="zh-CN" altLang="en-US"/>
              </a:p>
            </p:txBody>
          </p:sp>
          <p:sp>
            <p:nvSpPr>
              <p:cNvPr id="22574" name="Freeform 73"/>
              <p:cNvSpPr>
                <a:spLocks/>
              </p:cNvSpPr>
              <p:nvPr/>
            </p:nvSpPr>
            <p:spPr bwMode="auto">
              <a:xfrm>
                <a:off x="4167" y="328"/>
                <a:ext cx="277" cy="348"/>
              </a:xfrm>
              <a:custGeom>
                <a:avLst/>
                <a:gdLst>
                  <a:gd name="T0" fmla="*/ 1 w 831"/>
                  <a:gd name="T1" fmla="*/ 39 h 1045"/>
                  <a:gd name="T2" fmla="*/ 2 w 831"/>
                  <a:gd name="T3" fmla="*/ 37 h 1045"/>
                  <a:gd name="T4" fmla="*/ 5 w 831"/>
                  <a:gd name="T5" fmla="*/ 34 h 1045"/>
                  <a:gd name="T6" fmla="*/ 6 w 831"/>
                  <a:gd name="T7" fmla="*/ 32 h 1045"/>
                  <a:gd name="T8" fmla="*/ 8 w 831"/>
                  <a:gd name="T9" fmla="*/ 30 h 1045"/>
                  <a:gd name="T10" fmla="*/ 10 w 831"/>
                  <a:gd name="T11" fmla="*/ 28 h 1045"/>
                  <a:gd name="T12" fmla="*/ 12 w 831"/>
                  <a:gd name="T13" fmla="*/ 26 h 1045"/>
                  <a:gd name="T14" fmla="*/ 14 w 831"/>
                  <a:gd name="T15" fmla="*/ 24 h 1045"/>
                  <a:gd name="T16" fmla="*/ 16 w 831"/>
                  <a:gd name="T17" fmla="*/ 21 h 1045"/>
                  <a:gd name="T18" fmla="*/ 18 w 831"/>
                  <a:gd name="T19" fmla="*/ 19 h 1045"/>
                  <a:gd name="T20" fmla="*/ 20 w 831"/>
                  <a:gd name="T21" fmla="*/ 17 h 1045"/>
                  <a:gd name="T22" fmla="*/ 22 w 831"/>
                  <a:gd name="T23" fmla="*/ 15 h 1045"/>
                  <a:gd name="T24" fmla="*/ 24 w 831"/>
                  <a:gd name="T25" fmla="*/ 14 h 1045"/>
                  <a:gd name="T26" fmla="*/ 29 w 831"/>
                  <a:gd name="T27" fmla="*/ 11 h 1045"/>
                  <a:gd name="T28" fmla="*/ 34 w 831"/>
                  <a:gd name="T29" fmla="*/ 8 h 1045"/>
                  <a:gd name="T30" fmla="*/ 39 w 831"/>
                  <a:gd name="T31" fmla="*/ 6 h 1045"/>
                  <a:gd name="T32" fmla="*/ 44 w 831"/>
                  <a:gd name="T33" fmla="*/ 4 h 1045"/>
                  <a:gd name="T34" fmla="*/ 48 w 831"/>
                  <a:gd name="T35" fmla="*/ 2 h 1045"/>
                  <a:gd name="T36" fmla="*/ 54 w 831"/>
                  <a:gd name="T37" fmla="*/ 0 h 1045"/>
                  <a:gd name="T38" fmla="*/ 91 w 831"/>
                  <a:gd name="T39" fmla="*/ 57 h 1045"/>
                  <a:gd name="T40" fmla="*/ 87 w 831"/>
                  <a:gd name="T41" fmla="*/ 60 h 1045"/>
                  <a:gd name="T42" fmla="*/ 83 w 831"/>
                  <a:gd name="T43" fmla="*/ 62 h 1045"/>
                  <a:gd name="T44" fmla="*/ 78 w 831"/>
                  <a:gd name="T45" fmla="*/ 66 h 1045"/>
                  <a:gd name="T46" fmla="*/ 73 w 831"/>
                  <a:gd name="T47" fmla="*/ 69 h 1045"/>
                  <a:gd name="T48" fmla="*/ 68 w 831"/>
                  <a:gd name="T49" fmla="*/ 72 h 1045"/>
                  <a:gd name="T50" fmla="*/ 64 w 831"/>
                  <a:gd name="T51" fmla="*/ 76 h 1045"/>
                  <a:gd name="T52" fmla="*/ 61 w 831"/>
                  <a:gd name="T53" fmla="*/ 79 h 1045"/>
                  <a:gd name="T54" fmla="*/ 59 w 831"/>
                  <a:gd name="T55" fmla="*/ 81 h 1045"/>
                  <a:gd name="T56" fmla="*/ 56 w 831"/>
                  <a:gd name="T57" fmla="*/ 86 h 1045"/>
                  <a:gd name="T58" fmla="*/ 52 w 831"/>
                  <a:gd name="T59" fmla="*/ 93 h 1045"/>
                  <a:gd name="T60" fmla="*/ 48 w 831"/>
                  <a:gd name="T61" fmla="*/ 100 h 1045"/>
                  <a:gd name="T62" fmla="*/ 44 w 831"/>
                  <a:gd name="T63" fmla="*/ 106 h 1045"/>
                  <a:gd name="T64" fmla="*/ 42 w 831"/>
                  <a:gd name="T65" fmla="*/ 111 h 1045"/>
                  <a:gd name="T66" fmla="*/ 39 w 831"/>
                  <a:gd name="T67" fmla="*/ 116 h 1045"/>
                  <a:gd name="T68" fmla="*/ 0 w 831"/>
                  <a:gd name="T69" fmla="*/ 40 h 104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31"/>
                  <a:gd name="T106" fmla="*/ 0 h 1045"/>
                  <a:gd name="T107" fmla="*/ 831 w 831"/>
                  <a:gd name="T108" fmla="*/ 1045 h 104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31" h="1045">
                    <a:moveTo>
                      <a:pt x="0" y="360"/>
                    </a:moveTo>
                    <a:lnTo>
                      <a:pt x="6" y="353"/>
                    </a:lnTo>
                    <a:lnTo>
                      <a:pt x="12" y="345"/>
                    </a:lnTo>
                    <a:lnTo>
                      <a:pt x="20" y="333"/>
                    </a:lnTo>
                    <a:lnTo>
                      <a:pt x="32" y="321"/>
                    </a:lnTo>
                    <a:lnTo>
                      <a:pt x="43" y="305"/>
                    </a:lnTo>
                    <a:lnTo>
                      <a:pt x="51" y="296"/>
                    </a:lnTo>
                    <a:lnTo>
                      <a:pt x="57" y="288"/>
                    </a:lnTo>
                    <a:lnTo>
                      <a:pt x="65" y="279"/>
                    </a:lnTo>
                    <a:lnTo>
                      <a:pt x="72" y="270"/>
                    </a:lnTo>
                    <a:lnTo>
                      <a:pt x="80" y="261"/>
                    </a:lnTo>
                    <a:lnTo>
                      <a:pt x="89" y="252"/>
                    </a:lnTo>
                    <a:lnTo>
                      <a:pt x="97" y="242"/>
                    </a:lnTo>
                    <a:lnTo>
                      <a:pt x="106" y="233"/>
                    </a:lnTo>
                    <a:lnTo>
                      <a:pt x="114" y="222"/>
                    </a:lnTo>
                    <a:lnTo>
                      <a:pt x="125" y="212"/>
                    </a:lnTo>
                    <a:lnTo>
                      <a:pt x="134" y="202"/>
                    </a:lnTo>
                    <a:lnTo>
                      <a:pt x="144" y="193"/>
                    </a:lnTo>
                    <a:lnTo>
                      <a:pt x="153" y="184"/>
                    </a:lnTo>
                    <a:lnTo>
                      <a:pt x="163" y="174"/>
                    </a:lnTo>
                    <a:lnTo>
                      <a:pt x="172" y="166"/>
                    </a:lnTo>
                    <a:lnTo>
                      <a:pt x="182" y="157"/>
                    </a:lnTo>
                    <a:lnTo>
                      <a:pt x="191" y="148"/>
                    </a:lnTo>
                    <a:lnTo>
                      <a:pt x="201" y="139"/>
                    </a:lnTo>
                    <a:lnTo>
                      <a:pt x="210" y="132"/>
                    </a:lnTo>
                    <a:lnTo>
                      <a:pt x="220" y="125"/>
                    </a:lnTo>
                    <a:lnTo>
                      <a:pt x="240" y="111"/>
                    </a:lnTo>
                    <a:lnTo>
                      <a:pt x="261" y="100"/>
                    </a:lnTo>
                    <a:lnTo>
                      <a:pt x="283" y="87"/>
                    </a:lnTo>
                    <a:lnTo>
                      <a:pt x="305" y="76"/>
                    </a:lnTo>
                    <a:lnTo>
                      <a:pt x="328" y="64"/>
                    </a:lnTo>
                    <a:lnTo>
                      <a:pt x="349" y="54"/>
                    </a:lnTo>
                    <a:lnTo>
                      <a:pt x="371" y="44"/>
                    </a:lnTo>
                    <a:lnTo>
                      <a:pt x="393" y="35"/>
                    </a:lnTo>
                    <a:lnTo>
                      <a:pt x="412" y="27"/>
                    </a:lnTo>
                    <a:lnTo>
                      <a:pt x="431" y="21"/>
                    </a:lnTo>
                    <a:lnTo>
                      <a:pt x="460" y="9"/>
                    </a:lnTo>
                    <a:lnTo>
                      <a:pt x="488" y="0"/>
                    </a:lnTo>
                    <a:lnTo>
                      <a:pt x="831" y="510"/>
                    </a:lnTo>
                    <a:lnTo>
                      <a:pt x="822" y="515"/>
                    </a:lnTo>
                    <a:lnTo>
                      <a:pt x="797" y="529"/>
                    </a:lnTo>
                    <a:lnTo>
                      <a:pt x="782" y="539"/>
                    </a:lnTo>
                    <a:lnTo>
                      <a:pt x="763" y="549"/>
                    </a:lnTo>
                    <a:lnTo>
                      <a:pt x="743" y="563"/>
                    </a:lnTo>
                    <a:lnTo>
                      <a:pt x="721" y="576"/>
                    </a:lnTo>
                    <a:lnTo>
                      <a:pt x="699" y="591"/>
                    </a:lnTo>
                    <a:lnTo>
                      <a:pt x="676" y="605"/>
                    </a:lnTo>
                    <a:lnTo>
                      <a:pt x="654" y="621"/>
                    </a:lnTo>
                    <a:lnTo>
                      <a:pt x="631" y="637"/>
                    </a:lnTo>
                    <a:lnTo>
                      <a:pt x="611" y="653"/>
                    </a:lnTo>
                    <a:lnTo>
                      <a:pt x="593" y="668"/>
                    </a:lnTo>
                    <a:lnTo>
                      <a:pt x="575" y="681"/>
                    </a:lnTo>
                    <a:lnTo>
                      <a:pt x="563" y="696"/>
                    </a:lnTo>
                    <a:lnTo>
                      <a:pt x="548" y="711"/>
                    </a:lnTo>
                    <a:lnTo>
                      <a:pt x="542" y="720"/>
                    </a:lnTo>
                    <a:lnTo>
                      <a:pt x="534" y="731"/>
                    </a:lnTo>
                    <a:lnTo>
                      <a:pt x="518" y="754"/>
                    </a:lnTo>
                    <a:lnTo>
                      <a:pt x="501" y="779"/>
                    </a:lnTo>
                    <a:lnTo>
                      <a:pt x="483" y="807"/>
                    </a:lnTo>
                    <a:lnTo>
                      <a:pt x="466" y="837"/>
                    </a:lnTo>
                    <a:lnTo>
                      <a:pt x="448" y="866"/>
                    </a:lnTo>
                    <a:lnTo>
                      <a:pt x="431" y="897"/>
                    </a:lnTo>
                    <a:lnTo>
                      <a:pt x="414" y="925"/>
                    </a:lnTo>
                    <a:lnTo>
                      <a:pt x="399" y="953"/>
                    </a:lnTo>
                    <a:lnTo>
                      <a:pt x="385" y="977"/>
                    </a:lnTo>
                    <a:lnTo>
                      <a:pt x="374" y="1000"/>
                    </a:lnTo>
                    <a:lnTo>
                      <a:pt x="356" y="1032"/>
                    </a:lnTo>
                    <a:lnTo>
                      <a:pt x="349" y="1045"/>
                    </a:lnTo>
                    <a:lnTo>
                      <a:pt x="0" y="360"/>
                    </a:lnTo>
                    <a:close/>
                  </a:path>
                </a:pathLst>
              </a:custGeom>
              <a:solidFill>
                <a:srgbClr val="B8B8D9"/>
              </a:solidFill>
              <a:ln w="9525">
                <a:noFill/>
                <a:round/>
                <a:headEnd/>
                <a:tailEnd/>
              </a:ln>
            </p:spPr>
            <p:txBody>
              <a:bodyPr/>
              <a:lstStyle/>
              <a:p>
                <a:endParaRPr lang="zh-CN" altLang="en-US"/>
              </a:p>
            </p:txBody>
          </p:sp>
        </p:grpSp>
      </p:grpSp>
      <p:grpSp>
        <p:nvGrpSpPr>
          <p:cNvPr id="11" name="Group 92"/>
          <p:cNvGrpSpPr>
            <a:grpSpLocks/>
          </p:cNvGrpSpPr>
          <p:nvPr/>
        </p:nvGrpSpPr>
        <p:grpSpPr bwMode="auto">
          <a:xfrm>
            <a:off x="7378700" y="3141664"/>
            <a:ext cx="3397250" cy="1449387"/>
            <a:chOff x="3628" y="2304"/>
            <a:chExt cx="2140" cy="913"/>
          </a:xfrm>
        </p:grpSpPr>
        <p:sp>
          <p:nvSpPr>
            <p:cNvPr id="22555" name="AutoShape 75"/>
            <p:cNvSpPr>
              <a:spLocks noChangeArrowheads="1"/>
            </p:cNvSpPr>
            <p:nvPr/>
          </p:nvSpPr>
          <p:spPr bwMode="auto">
            <a:xfrm rot="874130">
              <a:off x="3824" y="2304"/>
              <a:ext cx="1567" cy="913"/>
            </a:xfrm>
            <a:prstGeom prst="irregularSeal2">
              <a:avLst/>
            </a:prstGeom>
            <a:solidFill>
              <a:srgbClr val="FF0000"/>
            </a:solidFill>
            <a:ln w="60325" cap="sq">
              <a:solidFill>
                <a:srgbClr val="FFFF00"/>
              </a:solidFill>
              <a:miter lim="800000"/>
              <a:headEnd type="none" w="sm" len="sm"/>
              <a:tailEnd type="none" w="sm" len="sm"/>
            </a:ln>
            <a:effectLst>
              <a:outerShdw dist="141990" dir="1593903" algn="ctr" rotWithShape="0">
                <a:srgbClr val="969696"/>
              </a:outerShdw>
            </a:effectLst>
          </p:spPr>
          <p:txBody>
            <a:bodyPr wrap="none" anchor="ctr"/>
            <a:lstStyle/>
            <a:p>
              <a:endParaRPr lang="zh-CN" altLang="en-US"/>
            </a:p>
          </p:txBody>
        </p:sp>
        <p:sp>
          <p:nvSpPr>
            <p:cNvPr id="22556" name="Text Box 76"/>
            <p:cNvSpPr txBox="1">
              <a:spLocks noChangeArrowheads="1"/>
            </p:cNvSpPr>
            <p:nvPr/>
          </p:nvSpPr>
          <p:spPr bwMode="auto">
            <a:xfrm rot="-843268">
              <a:off x="3628" y="2364"/>
              <a:ext cx="2140" cy="557"/>
            </a:xfrm>
            <a:prstGeom prst="rect">
              <a:avLst/>
            </a:prstGeom>
            <a:noFill/>
            <a:ln w="12700" cap="sq">
              <a:noFill/>
              <a:miter lim="800000"/>
              <a:headEnd type="none" w="sm" len="sm"/>
              <a:tailEnd type="none" w="sm" len="sm"/>
            </a:ln>
            <a:effectLst>
              <a:outerShdw dist="40161" dir="1106097" algn="ctr" rotWithShape="0">
                <a:srgbClr val="000000"/>
              </a:outerShdw>
            </a:effectLst>
          </p:spPr>
          <p:txBody>
            <a:bodyPr>
              <a:spAutoFit/>
            </a:bodyPr>
            <a:lstStyle/>
            <a:p>
              <a:r>
                <a:rPr lang="zh-CN" altLang="en-US" sz="5200" i="1">
                  <a:solidFill>
                    <a:srgbClr val="FEF7F4"/>
                  </a:solidFill>
                  <a:latin typeface="黑体" pitchFamily="49" charset="-122"/>
                  <a:ea typeface="黑体" pitchFamily="49" charset="-122"/>
                </a:rPr>
                <a:t>查找成功</a:t>
              </a:r>
            </a:p>
          </p:txBody>
        </p:sp>
      </p:grpSp>
      <p:grpSp>
        <p:nvGrpSpPr>
          <p:cNvPr id="12" name="Group 103"/>
          <p:cNvGrpSpPr>
            <a:grpSpLocks/>
          </p:cNvGrpSpPr>
          <p:nvPr/>
        </p:nvGrpSpPr>
        <p:grpSpPr bwMode="auto">
          <a:xfrm>
            <a:off x="1806575" y="333375"/>
            <a:ext cx="1193800" cy="939800"/>
            <a:chOff x="145" y="306"/>
            <a:chExt cx="752" cy="592"/>
          </a:xfrm>
        </p:grpSpPr>
        <p:sp>
          <p:nvSpPr>
            <p:cNvPr id="22552" name="AutoShape 104"/>
            <p:cNvSpPr>
              <a:spLocks noChangeArrowheads="1"/>
            </p:cNvSpPr>
            <p:nvPr/>
          </p:nvSpPr>
          <p:spPr bwMode="auto">
            <a:xfrm rot="2031868">
              <a:off x="145" y="306"/>
              <a:ext cx="752" cy="592"/>
            </a:xfrm>
            <a:prstGeom prst="irregularSeal2">
              <a:avLst/>
            </a:prstGeom>
            <a:solidFill>
              <a:srgbClr val="FF0000"/>
            </a:solidFill>
            <a:ln w="50800" cap="sq">
              <a:solidFill>
                <a:srgbClr val="FFFF00"/>
              </a:solidFill>
              <a:miter lim="800000"/>
              <a:headEnd type="none" w="sm" len="sm"/>
              <a:tailEnd type="none" w="sm" len="sm"/>
            </a:ln>
            <a:effectLst>
              <a:outerShdw dist="91581" dir="2021404" algn="ctr" rotWithShape="0">
                <a:srgbClr val="969696"/>
              </a:outerShdw>
            </a:effectLst>
          </p:spPr>
          <p:txBody>
            <a:bodyPr wrap="none" anchor="ctr"/>
            <a:lstStyle/>
            <a:p>
              <a:endParaRPr lang="zh-CN" altLang="en-US"/>
            </a:p>
          </p:txBody>
        </p:sp>
        <p:sp>
          <p:nvSpPr>
            <p:cNvPr id="22553" name="Text Box 105"/>
            <p:cNvSpPr txBox="1">
              <a:spLocks noChangeArrowheads="1"/>
            </p:cNvSpPr>
            <p:nvPr/>
          </p:nvSpPr>
          <p:spPr bwMode="auto">
            <a:xfrm>
              <a:off x="201" y="365"/>
              <a:ext cx="436" cy="442"/>
            </a:xfrm>
            <a:prstGeom prst="rect">
              <a:avLst/>
            </a:prstGeom>
            <a:noFill/>
            <a:ln w="12700" cap="sq">
              <a:noFill/>
              <a:miter lim="800000"/>
              <a:headEnd type="none" w="sm" len="sm"/>
              <a:tailEnd type="none" w="sm" len="sm"/>
            </a:ln>
            <a:effectLst>
              <a:outerShdw dist="45791" dir="2021404" algn="ctr" rotWithShape="0">
                <a:srgbClr val="000000"/>
              </a:outerShdw>
            </a:effectLst>
          </p:spPr>
          <p:txBody>
            <a:bodyPr wrap="none">
              <a:spAutoFit/>
            </a:bodyPr>
            <a:lstStyle/>
            <a:p>
              <a:r>
                <a:rPr lang="zh-CN" altLang="en-US" sz="4000">
                  <a:solidFill>
                    <a:srgbClr val="FFFFFF"/>
                  </a:solidFill>
                  <a:latin typeface="华文新魏" pitchFamily="2" charset="-122"/>
                  <a:ea typeface="华文新魏" pitchFamily="2" charset="-122"/>
                </a:rPr>
                <a:t>例</a:t>
              </a:r>
              <a:endParaRPr lang="zh-CN" altLang="en-US" sz="4000">
                <a:solidFill>
                  <a:srgbClr val="FFFFFF"/>
                </a:solidFill>
                <a:ea typeface="华文新魏" pitchFamily="2" charset="-122"/>
              </a:endParaRPr>
            </a:p>
          </p:txBody>
        </p:sp>
        <p:sp>
          <p:nvSpPr>
            <p:cNvPr id="22554" name="Rectangle 106"/>
            <p:cNvSpPr>
              <a:spLocks noChangeArrowheads="1"/>
            </p:cNvSpPr>
            <p:nvPr/>
          </p:nvSpPr>
          <p:spPr bwMode="auto">
            <a:xfrm>
              <a:off x="503" y="361"/>
              <a:ext cx="271" cy="465"/>
            </a:xfrm>
            <a:prstGeom prst="rect">
              <a:avLst/>
            </a:prstGeom>
            <a:noFill/>
            <a:ln w="12700" cap="sq">
              <a:noFill/>
              <a:miter lim="800000"/>
              <a:headEnd type="none" w="sm" len="sm"/>
              <a:tailEnd type="none" w="sm" len="sm"/>
            </a:ln>
            <a:effectLst>
              <a:outerShdw dist="28398" dir="1593903" algn="ctr" rotWithShape="0">
                <a:srgbClr val="000000"/>
              </a:outerShdw>
            </a:effectLst>
          </p:spPr>
          <p:txBody>
            <a:bodyPr wrap="none">
              <a:spAutoFit/>
            </a:bodyPr>
            <a:lstStyle/>
            <a:p>
              <a:r>
                <a:rPr lang="en-US" altLang="zh-CN" sz="4200">
                  <a:solidFill>
                    <a:srgbClr val="FFFFFF"/>
                  </a:solidFill>
                  <a:ea typeface="华文新魏" pitchFamily="2" charset="-122"/>
                </a:rPr>
                <a:t>1</a:t>
              </a:r>
            </a:p>
          </p:txBody>
        </p:sp>
      </p:grpSp>
      <p:grpSp>
        <p:nvGrpSpPr>
          <p:cNvPr id="13" name="Group 111"/>
          <p:cNvGrpSpPr>
            <a:grpSpLocks/>
          </p:cNvGrpSpPr>
          <p:nvPr/>
        </p:nvGrpSpPr>
        <p:grpSpPr bwMode="auto">
          <a:xfrm>
            <a:off x="2576513" y="1433513"/>
            <a:ext cx="7848600" cy="385762"/>
            <a:chOff x="703" y="1143"/>
            <a:chExt cx="4944" cy="243"/>
          </a:xfrm>
        </p:grpSpPr>
        <p:sp>
          <p:nvSpPr>
            <p:cNvPr id="22549" name="Rectangle 112"/>
            <p:cNvSpPr>
              <a:spLocks noChangeArrowheads="1"/>
            </p:cNvSpPr>
            <p:nvPr/>
          </p:nvSpPr>
          <p:spPr bwMode="auto">
            <a:xfrm>
              <a:off x="703" y="1223"/>
              <a:ext cx="4423" cy="131"/>
            </a:xfrm>
            <a:prstGeom prst="rect">
              <a:avLst/>
            </a:prstGeom>
            <a:solidFill>
              <a:srgbClr val="DCDCDC"/>
            </a:solidFill>
            <a:ln w="12700" cap="sq">
              <a:noFill/>
              <a:miter lim="800000"/>
              <a:headEnd type="none" w="sm" len="sm"/>
              <a:tailEnd type="none" w="sm" len="sm"/>
            </a:ln>
          </p:spPr>
          <p:txBody>
            <a:bodyPr wrap="none" anchor="ctr"/>
            <a:lstStyle/>
            <a:p>
              <a:endParaRPr lang="zh-CN" altLang="en-US"/>
            </a:p>
          </p:txBody>
        </p:sp>
        <p:sp>
          <p:nvSpPr>
            <p:cNvPr id="22550" name="Text Box 113"/>
            <p:cNvSpPr txBox="1">
              <a:spLocks noChangeArrowheads="1"/>
            </p:cNvSpPr>
            <p:nvPr/>
          </p:nvSpPr>
          <p:spPr bwMode="auto">
            <a:xfrm>
              <a:off x="772" y="1194"/>
              <a:ext cx="4648" cy="192"/>
            </a:xfrm>
            <a:prstGeom prst="rect">
              <a:avLst/>
            </a:prstGeom>
            <a:noFill/>
            <a:ln w="12700" cap="sq">
              <a:noFill/>
              <a:miter lim="800000"/>
              <a:headEnd type="none" w="sm" len="sm"/>
              <a:tailEnd type="none" w="sm" len="sm"/>
            </a:ln>
          </p:spPr>
          <p:txBody>
            <a:bodyPr>
              <a:spAutoFit/>
            </a:bodyPr>
            <a:lstStyle/>
            <a:p>
              <a:r>
                <a:rPr lang="en-US" altLang="zh-CN" sz="1400" dirty="0">
                  <a:solidFill>
                    <a:srgbClr val="000076"/>
                  </a:solidFill>
                </a:rPr>
                <a:t>0         1          2             3             4             5            6              7              8            9            10</a:t>
              </a:r>
            </a:p>
          </p:txBody>
        </p:sp>
        <p:sp>
          <p:nvSpPr>
            <p:cNvPr id="22551" name="Text Box 114"/>
            <p:cNvSpPr txBox="1">
              <a:spLocks noChangeArrowheads="1"/>
            </p:cNvSpPr>
            <p:nvPr/>
          </p:nvSpPr>
          <p:spPr bwMode="auto">
            <a:xfrm>
              <a:off x="5148" y="1143"/>
              <a:ext cx="499" cy="231"/>
            </a:xfrm>
            <a:prstGeom prst="rect">
              <a:avLst/>
            </a:prstGeom>
            <a:noFill/>
            <a:ln w="12700" cap="sq">
              <a:noFill/>
              <a:miter lim="800000"/>
              <a:headEnd type="none" w="sm" len="sm"/>
              <a:tailEnd type="none" w="sm" len="sm"/>
            </a:ln>
          </p:spPr>
          <p:txBody>
            <a:bodyPr>
              <a:spAutoFit/>
            </a:bodyPr>
            <a:lstStyle/>
            <a:p>
              <a:r>
                <a:rPr lang="zh-CN" altLang="en-US">
                  <a:solidFill>
                    <a:srgbClr val="000076"/>
                  </a:solidFill>
                  <a:ea typeface="幼圆" pitchFamily="49" charset="-122"/>
                </a:rPr>
                <a:t>位置</a:t>
              </a: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2941"/>
                                        </p:tgtEl>
                                        <p:attrNameLst>
                                          <p:attrName>style.visibility</p:attrName>
                                        </p:attrNameLst>
                                      </p:cBhvr>
                                      <p:to>
                                        <p:strVal val="visible"/>
                                      </p:to>
                                    </p:set>
                                    <p:anim calcmode="lin" valueType="num">
                                      <p:cBhvr additive="base">
                                        <p:cTn id="7" dur="500" fill="hold"/>
                                        <p:tgtEl>
                                          <p:spTgt spid="252941"/>
                                        </p:tgtEl>
                                        <p:attrNameLst>
                                          <p:attrName>ppt_x</p:attrName>
                                        </p:attrNameLst>
                                      </p:cBhvr>
                                      <p:tavLst>
                                        <p:tav tm="0">
                                          <p:val>
                                            <p:strVal val="0-#ppt_w/2"/>
                                          </p:val>
                                        </p:tav>
                                        <p:tav tm="100000">
                                          <p:val>
                                            <p:strVal val="#ppt_x"/>
                                          </p:val>
                                        </p:tav>
                                      </p:tavLst>
                                    </p:anim>
                                    <p:anim calcmode="lin" valueType="num">
                                      <p:cBhvr additive="base">
                                        <p:cTn id="8" dur="500" fill="hold"/>
                                        <p:tgtEl>
                                          <p:spTgt spid="25294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52942"/>
                                        </p:tgtEl>
                                        <p:attrNameLst>
                                          <p:attrName>style.visibility</p:attrName>
                                        </p:attrNameLst>
                                      </p:cBhvr>
                                      <p:to>
                                        <p:strVal val="visible"/>
                                      </p:to>
                                    </p:set>
                                    <p:anim calcmode="lin" valueType="num">
                                      <p:cBhvr additive="base">
                                        <p:cTn id="13" dur="500" fill="hold"/>
                                        <p:tgtEl>
                                          <p:spTgt spid="252942"/>
                                        </p:tgtEl>
                                        <p:attrNameLst>
                                          <p:attrName>ppt_x</p:attrName>
                                        </p:attrNameLst>
                                      </p:cBhvr>
                                      <p:tavLst>
                                        <p:tav tm="0">
                                          <p:val>
                                            <p:strVal val="1+#ppt_w/2"/>
                                          </p:val>
                                        </p:tav>
                                        <p:tav tm="100000">
                                          <p:val>
                                            <p:strVal val="#ppt_x"/>
                                          </p:val>
                                        </p:tav>
                                      </p:tavLst>
                                    </p:anim>
                                    <p:anim calcmode="lin" valueType="num">
                                      <p:cBhvr additive="base">
                                        <p:cTn id="14" dur="500" fill="hold"/>
                                        <p:tgtEl>
                                          <p:spTgt spid="25294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252943"/>
                                        </p:tgtEl>
                                        <p:attrNameLst>
                                          <p:attrName>style.visibility</p:attrName>
                                        </p:attrNameLst>
                                      </p:cBhvr>
                                      <p:to>
                                        <p:strVal val="visible"/>
                                      </p:to>
                                    </p:set>
                                    <p:animEffect transition="in" filter="dissolve">
                                      <p:cBhvr>
                                        <p:cTn id="19" dur="500"/>
                                        <p:tgtEl>
                                          <p:spTgt spid="25294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52944"/>
                                        </p:tgtEl>
                                        <p:attrNameLst>
                                          <p:attrName>style.visibility</p:attrName>
                                        </p:attrNameLst>
                                      </p:cBhvr>
                                      <p:to>
                                        <p:strVal val="visible"/>
                                      </p:to>
                                    </p:set>
                                    <p:animEffect transition="in" filter="dissolve">
                                      <p:cBhvr>
                                        <p:cTn id="24" dur="500"/>
                                        <p:tgtEl>
                                          <p:spTgt spid="25294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left)">
                                      <p:cBhvr>
                                        <p:cTn id="29" dur="500"/>
                                        <p:tgtEl>
                                          <p:spTgt spid="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52956"/>
                                        </p:tgtEl>
                                        <p:attrNameLst>
                                          <p:attrName>style.visibility</p:attrName>
                                        </p:attrNameLst>
                                      </p:cBhvr>
                                      <p:to>
                                        <p:strVal val="visible"/>
                                      </p:to>
                                    </p:set>
                                    <p:animEffect transition="in" filter="dissolve">
                                      <p:cBhvr>
                                        <p:cTn id="39" dur="500"/>
                                        <p:tgtEl>
                                          <p:spTgt spid="25295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2"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right)">
                                      <p:cBhvr>
                                        <p:cTn id="44" dur="500"/>
                                        <p:tgtEl>
                                          <p:spTgt spid="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2"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wipe(right)">
                                      <p:cBhvr>
                                        <p:cTn id="49" dur="500"/>
                                        <p:tgtEl>
                                          <p:spTgt spid="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252968"/>
                                        </p:tgtEl>
                                        <p:attrNameLst>
                                          <p:attrName>style.visibility</p:attrName>
                                        </p:attrNameLst>
                                      </p:cBhvr>
                                      <p:to>
                                        <p:strVal val="visible"/>
                                      </p:to>
                                    </p:set>
                                    <p:animEffect transition="in" filter="dissolve">
                                      <p:cBhvr>
                                        <p:cTn id="54" dur="500"/>
                                        <p:tgtEl>
                                          <p:spTgt spid="252968"/>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wipe(left)">
                                      <p:cBhvr>
                                        <p:cTn id="59" dur="500"/>
                                        <p:tgtEl>
                                          <p:spTgt spid="7"/>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wipe(left)">
                                      <p:cBhvr>
                                        <p:cTn id="64" dur="500"/>
                                        <p:tgtEl>
                                          <p:spTgt spid="8"/>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252974"/>
                                        </p:tgtEl>
                                        <p:attrNameLst>
                                          <p:attrName>style.visibility</p:attrName>
                                        </p:attrNameLst>
                                      </p:cBhvr>
                                      <p:to>
                                        <p:strVal val="visible"/>
                                      </p:to>
                                    </p:set>
                                    <p:animEffect transition="in" filter="dissolve">
                                      <p:cBhvr>
                                        <p:cTn id="69" dur="500"/>
                                        <p:tgtEl>
                                          <p:spTgt spid="252974"/>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3" presetClass="entr" presetSubtype="528" fill="hold" nodeType="clickEffect">
                                  <p:stCondLst>
                                    <p:cond delay="0"/>
                                  </p:stCondLst>
                                  <p:childTnLst>
                                    <p:set>
                                      <p:cBhvr>
                                        <p:cTn id="73" dur="1" fill="hold">
                                          <p:stCondLst>
                                            <p:cond delay="0"/>
                                          </p:stCondLst>
                                        </p:cTn>
                                        <p:tgtEl>
                                          <p:spTgt spid="11"/>
                                        </p:tgtEl>
                                        <p:attrNameLst>
                                          <p:attrName>style.visibility</p:attrName>
                                        </p:attrNameLst>
                                      </p:cBhvr>
                                      <p:to>
                                        <p:strVal val="visible"/>
                                      </p:to>
                                    </p:set>
                                    <p:anim calcmode="lin" valueType="num">
                                      <p:cBhvr>
                                        <p:cTn id="74" dur="500" fill="hold"/>
                                        <p:tgtEl>
                                          <p:spTgt spid="11"/>
                                        </p:tgtEl>
                                        <p:attrNameLst>
                                          <p:attrName>ppt_w</p:attrName>
                                        </p:attrNameLst>
                                      </p:cBhvr>
                                      <p:tavLst>
                                        <p:tav tm="0">
                                          <p:val>
                                            <p:fltVal val="0"/>
                                          </p:val>
                                        </p:tav>
                                        <p:tav tm="100000">
                                          <p:val>
                                            <p:strVal val="#ppt_w"/>
                                          </p:val>
                                        </p:tav>
                                      </p:tavLst>
                                    </p:anim>
                                    <p:anim calcmode="lin" valueType="num">
                                      <p:cBhvr>
                                        <p:cTn id="75" dur="500" fill="hold"/>
                                        <p:tgtEl>
                                          <p:spTgt spid="11"/>
                                        </p:tgtEl>
                                        <p:attrNameLst>
                                          <p:attrName>ppt_h</p:attrName>
                                        </p:attrNameLst>
                                      </p:cBhvr>
                                      <p:tavLst>
                                        <p:tav tm="0">
                                          <p:val>
                                            <p:fltVal val="0"/>
                                          </p:val>
                                        </p:tav>
                                        <p:tav tm="100000">
                                          <p:val>
                                            <p:strVal val="#ppt_h"/>
                                          </p:val>
                                        </p:tav>
                                      </p:tavLst>
                                    </p:anim>
                                    <p:anim calcmode="lin" valueType="num">
                                      <p:cBhvr>
                                        <p:cTn id="76" dur="500" fill="hold"/>
                                        <p:tgtEl>
                                          <p:spTgt spid="11"/>
                                        </p:tgtEl>
                                        <p:attrNameLst>
                                          <p:attrName>ppt_x</p:attrName>
                                        </p:attrNameLst>
                                      </p:cBhvr>
                                      <p:tavLst>
                                        <p:tav tm="0">
                                          <p:val>
                                            <p:fltVal val="0.5"/>
                                          </p:val>
                                        </p:tav>
                                        <p:tav tm="100000">
                                          <p:val>
                                            <p:strVal val="#ppt_x"/>
                                          </p:val>
                                        </p:tav>
                                      </p:tavLst>
                                    </p:anim>
                                    <p:anim calcmode="lin" valueType="num">
                                      <p:cBhvr>
                                        <p:cTn id="77" dur="500" fill="hold"/>
                                        <p:tgtEl>
                                          <p:spTgt spid="11"/>
                                        </p:tgtEl>
                                        <p:attrNameLst>
                                          <p:attrName>ppt_y</p:attrName>
                                        </p:attrNameLst>
                                      </p:cBhvr>
                                      <p:tavLst>
                                        <p:tav tm="0">
                                          <p:val>
                                            <p:fltVal val="0.5"/>
                                          </p:val>
                                        </p:tav>
                                        <p:tav tm="100000">
                                          <p:val>
                                            <p:strVal val="#ppt_y"/>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9"/>
                                        </p:tgtEl>
                                        <p:attrNameLst>
                                          <p:attrName>style.visibility</p:attrName>
                                        </p:attrNameLst>
                                      </p:cBhvr>
                                      <p:to>
                                        <p:strVal val="visible"/>
                                      </p:to>
                                    </p:set>
                                    <p:animEffect transition="in" filter="wipe(left)">
                                      <p:cBhvr>
                                        <p:cTn id="8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41" grpId="0" autoUpdateAnimBg="0"/>
      <p:bldP spid="252942" grpId="0" autoUpdateAnimBg="0"/>
      <p:bldP spid="252943" grpId="0" autoUpdateAnimBg="0"/>
      <p:bldP spid="252944" grpId="0" animBg="1"/>
      <p:bldP spid="252956" grpId="0" animBg="1"/>
      <p:bldP spid="252968" grpId="0" animBg="1"/>
      <p:bldP spid="25297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4"/>
          <p:cNvGrpSpPr>
            <a:grpSpLocks/>
          </p:cNvGrpSpPr>
          <p:nvPr/>
        </p:nvGrpSpPr>
        <p:grpSpPr bwMode="auto">
          <a:xfrm>
            <a:off x="4408488" y="476250"/>
            <a:ext cx="4495800" cy="655638"/>
            <a:chOff x="1776" y="432"/>
            <a:chExt cx="2832" cy="413"/>
          </a:xfrm>
        </p:grpSpPr>
        <p:sp>
          <p:nvSpPr>
            <p:cNvPr id="23615" name="Rectangle 9"/>
            <p:cNvSpPr>
              <a:spLocks noChangeArrowheads="1"/>
            </p:cNvSpPr>
            <p:nvPr/>
          </p:nvSpPr>
          <p:spPr bwMode="auto">
            <a:xfrm>
              <a:off x="1776" y="432"/>
              <a:ext cx="2828" cy="413"/>
            </a:xfrm>
            <a:prstGeom prst="rect">
              <a:avLst/>
            </a:prstGeom>
            <a:solidFill>
              <a:schemeClr val="hlink"/>
            </a:solidFill>
            <a:ln w="12700" cap="sq">
              <a:noFill/>
              <a:miter lim="800000"/>
              <a:headEnd type="none" w="sm" len="sm"/>
              <a:tailEnd type="none" w="sm" len="sm"/>
            </a:ln>
            <a:effectLst>
              <a:outerShdw dist="89803" dir="2700000" algn="ctr" rotWithShape="0">
                <a:srgbClr val="B2B2B2"/>
              </a:outerShdw>
            </a:effectLst>
          </p:spPr>
          <p:txBody>
            <a:bodyPr wrap="none" anchor="ctr"/>
            <a:lstStyle/>
            <a:p>
              <a:endParaRPr lang="zh-CN" altLang="en-US"/>
            </a:p>
          </p:txBody>
        </p:sp>
        <p:sp>
          <p:nvSpPr>
            <p:cNvPr id="23616" name="Text Box 10"/>
            <p:cNvSpPr txBox="1">
              <a:spLocks noChangeArrowheads="1"/>
            </p:cNvSpPr>
            <p:nvPr/>
          </p:nvSpPr>
          <p:spPr bwMode="auto">
            <a:xfrm>
              <a:off x="1975" y="452"/>
              <a:ext cx="2633" cy="35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sz="3100" dirty="0">
                  <a:solidFill>
                    <a:srgbClr val="FFFFFF"/>
                  </a:solidFill>
                </a:rPr>
                <a:t>key[0..n-1]   n=11    k=</a:t>
              </a:r>
              <a:r>
                <a:rPr lang="en-US" altLang="zh-CN" sz="3100" dirty="0">
                  <a:solidFill>
                    <a:srgbClr val="FFFF00"/>
                  </a:solidFill>
                </a:rPr>
                <a:t>9</a:t>
              </a:r>
            </a:p>
          </p:txBody>
        </p:sp>
      </p:grpSp>
      <p:sp>
        <p:nvSpPr>
          <p:cNvPr id="23555" name="Text Box 16"/>
          <p:cNvSpPr txBox="1">
            <a:spLocks noChangeArrowheads="1"/>
          </p:cNvSpPr>
          <p:nvPr/>
        </p:nvSpPr>
        <p:spPr bwMode="auto">
          <a:xfrm>
            <a:off x="2557463" y="1795463"/>
            <a:ext cx="7239000" cy="519112"/>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r>
              <a:rPr lang="en-US" altLang="zh-CN" sz="2800">
                <a:solidFill>
                  <a:srgbClr val="FF3300"/>
                </a:solidFill>
              </a:rPr>
              <a:t>2    5    7    11    14    16    19    23    27    32    50</a:t>
            </a:r>
          </a:p>
        </p:txBody>
      </p:sp>
      <p:sp>
        <p:nvSpPr>
          <p:cNvPr id="254993" name="Rectangle 17"/>
          <p:cNvSpPr>
            <a:spLocks noChangeArrowheads="1"/>
          </p:cNvSpPr>
          <p:nvPr/>
        </p:nvSpPr>
        <p:spPr bwMode="auto">
          <a:xfrm>
            <a:off x="2481264" y="2259014"/>
            <a:ext cx="530915" cy="430887"/>
          </a:xfrm>
          <a:prstGeom prst="rect">
            <a:avLst/>
          </a:prstGeom>
          <a:noFill/>
          <a:ln w="12700" cap="sq">
            <a:noFill/>
            <a:miter lim="800000"/>
            <a:headEnd type="none" w="sm" len="sm"/>
            <a:tailEnd type="none" w="sm" len="sm"/>
          </a:ln>
        </p:spPr>
        <p:txBody>
          <a:bodyPr wrap="none">
            <a:spAutoFit/>
          </a:bodyPr>
          <a:lstStyle/>
          <a:p>
            <a:r>
              <a:rPr lang="en-US" altLang="zh-CN" sz="2200">
                <a:solidFill>
                  <a:schemeClr val="accent2"/>
                </a:solidFill>
              </a:rPr>
              <a:t>low</a:t>
            </a:r>
          </a:p>
        </p:txBody>
      </p:sp>
      <p:sp>
        <p:nvSpPr>
          <p:cNvPr id="254994" name="Rectangle 18"/>
          <p:cNvSpPr>
            <a:spLocks noChangeArrowheads="1"/>
          </p:cNvSpPr>
          <p:nvPr/>
        </p:nvSpPr>
        <p:spPr bwMode="auto">
          <a:xfrm>
            <a:off x="9110664" y="2328863"/>
            <a:ext cx="604653" cy="415498"/>
          </a:xfrm>
          <a:prstGeom prst="rect">
            <a:avLst/>
          </a:prstGeom>
          <a:noFill/>
          <a:ln w="12700" cap="sq">
            <a:noFill/>
            <a:miter lim="800000"/>
            <a:headEnd type="none" w="sm" len="sm"/>
            <a:tailEnd type="none" w="sm" len="sm"/>
          </a:ln>
        </p:spPr>
        <p:txBody>
          <a:bodyPr wrap="none">
            <a:spAutoFit/>
          </a:bodyPr>
          <a:lstStyle/>
          <a:p>
            <a:r>
              <a:rPr lang="en-US" altLang="zh-CN" sz="2100">
                <a:solidFill>
                  <a:schemeClr val="accent2"/>
                </a:solidFill>
              </a:rPr>
              <a:t>high</a:t>
            </a:r>
          </a:p>
        </p:txBody>
      </p:sp>
      <p:sp>
        <p:nvSpPr>
          <p:cNvPr id="254995" name="Rectangle 19"/>
          <p:cNvSpPr>
            <a:spLocks noChangeArrowheads="1"/>
          </p:cNvSpPr>
          <p:nvPr/>
        </p:nvSpPr>
        <p:spPr bwMode="auto">
          <a:xfrm>
            <a:off x="5570539" y="2259014"/>
            <a:ext cx="556563" cy="430887"/>
          </a:xfrm>
          <a:prstGeom prst="rect">
            <a:avLst/>
          </a:prstGeom>
          <a:noFill/>
          <a:ln w="12700" cap="sq">
            <a:noFill/>
            <a:miter lim="800000"/>
            <a:headEnd type="none" w="sm" len="sm"/>
            <a:tailEnd type="none" w="sm" len="sm"/>
          </a:ln>
        </p:spPr>
        <p:txBody>
          <a:bodyPr wrap="none">
            <a:spAutoFit/>
          </a:bodyPr>
          <a:lstStyle/>
          <a:p>
            <a:r>
              <a:rPr lang="en-US" altLang="zh-CN" sz="2200">
                <a:solidFill>
                  <a:srgbClr val="009900"/>
                </a:solidFill>
              </a:rPr>
              <a:t>mid</a:t>
            </a:r>
          </a:p>
        </p:txBody>
      </p:sp>
      <p:sp>
        <p:nvSpPr>
          <p:cNvPr id="254996" name="Freeform 20"/>
          <p:cNvSpPr>
            <a:spLocks/>
          </p:cNvSpPr>
          <p:nvPr/>
        </p:nvSpPr>
        <p:spPr bwMode="auto">
          <a:xfrm>
            <a:off x="5581651" y="1830388"/>
            <a:ext cx="593725" cy="481012"/>
          </a:xfrm>
          <a:custGeom>
            <a:avLst/>
            <a:gdLst>
              <a:gd name="T0" fmla="*/ 574595625 w 374"/>
              <a:gd name="T1" fmla="*/ 35282151 h 303"/>
              <a:gd name="T2" fmla="*/ 191531875 w 374"/>
              <a:gd name="T3" fmla="*/ 63003047 h 303"/>
              <a:gd name="T4" fmla="*/ 80645000 w 374"/>
              <a:gd name="T5" fmla="*/ 637598075 h 303"/>
              <a:gd name="T6" fmla="*/ 163810950 w 374"/>
              <a:gd name="T7" fmla="*/ 665320558 h 303"/>
              <a:gd name="T8" fmla="*/ 355342825 w 374"/>
              <a:gd name="T9" fmla="*/ 693041455 h 303"/>
              <a:gd name="T10" fmla="*/ 685482500 w 374"/>
              <a:gd name="T11" fmla="*/ 720763938 h 303"/>
              <a:gd name="T12" fmla="*/ 929938450 w 374"/>
              <a:gd name="T13" fmla="*/ 390623019 h 303"/>
              <a:gd name="T14" fmla="*/ 902215938 w 374"/>
              <a:gd name="T15" fmla="*/ 171370447 h 303"/>
              <a:gd name="T16" fmla="*/ 766127500 w 374"/>
              <a:gd name="T17" fmla="*/ 143647963 h 303"/>
              <a:gd name="T18" fmla="*/ 710684063 w 374"/>
              <a:gd name="T19" fmla="*/ 63003047 h 303"/>
              <a:gd name="T20" fmla="*/ 574595625 w 374"/>
              <a:gd name="T21" fmla="*/ 35282151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endParaRPr lang="zh-CN" altLang="en-US"/>
          </a:p>
        </p:txBody>
      </p:sp>
      <p:grpSp>
        <p:nvGrpSpPr>
          <p:cNvPr id="3" name="Group 23"/>
          <p:cNvGrpSpPr>
            <a:grpSpLocks/>
          </p:cNvGrpSpPr>
          <p:nvPr/>
        </p:nvGrpSpPr>
        <p:grpSpPr bwMode="auto">
          <a:xfrm>
            <a:off x="4802189" y="2252664"/>
            <a:ext cx="4935537" cy="485775"/>
            <a:chOff x="1990" y="1525"/>
            <a:chExt cx="3109" cy="306"/>
          </a:xfrm>
        </p:grpSpPr>
        <p:sp>
          <p:nvSpPr>
            <p:cNvPr id="23613" name="Rectangle 24"/>
            <p:cNvSpPr>
              <a:spLocks noChangeArrowheads="1"/>
            </p:cNvSpPr>
            <p:nvPr/>
          </p:nvSpPr>
          <p:spPr bwMode="auto">
            <a:xfrm>
              <a:off x="1990" y="1525"/>
              <a:ext cx="381" cy="262"/>
            </a:xfrm>
            <a:prstGeom prst="rect">
              <a:avLst/>
            </a:prstGeom>
            <a:noFill/>
            <a:ln w="12700" cap="sq">
              <a:noFill/>
              <a:miter lim="800000"/>
              <a:headEnd type="none" w="sm" len="sm"/>
              <a:tailEnd type="none" w="sm" len="sm"/>
            </a:ln>
          </p:spPr>
          <p:txBody>
            <a:bodyPr wrap="none">
              <a:spAutoFit/>
            </a:bodyPr>
            <a:lstStyle/>
            <a:p>
              <a:r>
                <a:rPr lang="en-US" altLang="zh-CN" sz="2100">
                  <a:solidFill>
                    <a:schemeClr val="accent2"/>
                  </a:solidFill>
                </a:rPr>
                <a:t>high</a:t>
              </a:r>
            </a:p>
          </p:txBody>
        </p:sp>
        <p:sp>
          <p:nvSpPr>
            <p:cNvPr id="23614" name="Rectangle 25"/>
            <p:cNvSpPr>
              <a:spLocks noChangeArrowheads="1"/>
            </p:cNvSpPr>
            <p:nvPr/>
          </p:nvSpPr>
          <p:spPr bwMode="auto">
            <a:xfrm>
              <a:off x="4715" y="1591"/>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grpSp>
      <p:grpSp>
        <p:nvGrpSpPr>
          <p:cNvPr id="4" name="Group 28"/>
          <p:cNvGrpSpPr>
            <a:grpSpLocks/>
          </p:cNvGrpSpPr>
          <p:nvPr/>
        </p:nvGrpSpPr>
        <p:grpSpPr bwMode="auto">
          <a:xfrm>
            <a:off x="3495676" y="2259013"/>
            <a:ext cx="2701925" cy="474662"/>
            <a:chOff x="1167" y="1529"/>
            <a:chExt cx="1702" cy="299"/>
          </a:xfrm>
        </p:grpSpPr>
        <p:sp>
          <p:nvSpPr>
            <p:cNvPr id="23611" name="Rectangle 29"/>
            <p:cNvSpPr>
              <a:spLocks noChangeArrowheads="1"/>
            </p:cNvSpPr>
            <p:nvPr/>
          </p:nvSpPr>
          <p:spPr bwMode="auto">
            <a:xfrm>
              <a:off x="2485" y="1588"/>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3612" name="Rectangle 30"/>
            <p:cNvSpPr>
              <a:spLocks noChangeArrowheads="1"/>
            </p:cNvSpPr>
            <p:nvPr/>
          </p:nvSpPr>
          <p:spPr bwMode="auto">
            <a:xfrm>
              <a:off x="1167" y="1529"/>
              <a:ext cx="351" cy="271"/>
            </a:xfrm>
            <a:prstGeom prst="rect">
              <a:avLst/>
            </a:prstGeom>
            <a:noFill/>
            <a:ln w="12700" cap="sq">
              <a:noFill/>
              <a:miter lim="800000"/>
              <a:headEnd type="none" w="sm" len="sm"/>
              <a:tailEnd type="none" w="sm" len="sm"/>
            </a:ln>
          </p:spPr>
          <p:txBody>
            <a:bodyPr wrap="none">
              <a:spAutoFit/>
            </a:bodyPr>
            <a:lstStyle/>
            <a:p>
              <a:r>
                <a:rPr lang="en-US" altLang="zh-CN" sz="2200">
                  <a:solidFill>
                    <a:srgbClr val="009900"/>
                  </a:solidFill>
                </a:rPr>
                <a:t>mid</a:t>
              </a:r>
            </a:p>
          </p:txBody>
        </p:sp>
      </p:grpSp>
      <p:sp>
        <p:nvSpPr>
          <p:cNvPr id="255007" name="Freeform 31"/>
          <p:cNvSpPr>
            <a:spLocks/>
          </p:cNvSpPr>
          <p:nvPr/>
        </p:nvSpPr>
        <p:spPr bwMode="auto">
          <a:xfrm>
            <a:off x="3506789" y="1812926"/>
            <a:ext cx="593725" cy="481013"/>
          </a:xfrm>
          <a:custGeom>
            <a:avLst/>
            <a:gdLst>
              <a:gd name="T0" fmla="*/ 574595625 w 374"/>
              <a:gd name="T1" fmla="*/ 35282224 h 303"/>
              <a:gd name="T2" fmla="*/ 191531875 w 374"/>
              <a:gd name="T3" fmla="*/ 63004765 h 303"/>
              <a:gd name="T4" fmla="*/ 80645000 w 374"/>
              <a:gd name="T5" fmla="*/ 637600988 h 303"/>
              <a:gd name="T6" fmla="*/ 163810950 w 374"/>
              <a:gd name="T7" fmla="*/ 665321942 h 303"/>
              <a:gd name="T8" fmla="*/ 355342825 w 374"/>
              <a:gd name="T9" fmla="*/ 693044483 h 303"/>
              <a:gd name="T10" fmla="*/ 685482500 w 374"/>
              <a:gd name="T11" fmla="*/ 720765437 h 303"/>
              <a:gd name="T12" fmla="*/ 929938450 w 374"/>
              <a:gd name="T13" fmla="*/ 390625419 h 303"/>
              <a:gd name="T14" fmla="*/ 902215938 w 374"/>
              <a:gd name="T15" fmla="*/ 171370803 h 303"/>
              <a:gd name="T16" fmla="*/ 766127500 w 374"/>
              <a:gd name="T17" fmla="*/ 143649849 h 303"/>
              <a:gd name="T18" fmla="*/ 710684063 w 374"/>
              <a:gd name="T19" fmla="*/ 63004765 h 303"/>
              <a:gd name="T20" fmla="*/ 574595625 w 374"/>
              <a:gd name="T21" fmla="*/ 35282224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endParaRPr lang="zh-CN" altLang="en-US"/>
          </a:p>
        </p:txBody>
      </p:sp>
      <p:grpSp>
        <p:nvGrpSpPr>
          <p:cNvPr id="5" name="Group 34"/>
          <p:cNvGrpSpPr>
            <a:grpSpLocks/>
          </p:cNvGrpSpPr>
          <p:nvPr/>
        </p:nvGrpSpPr>
        <p:grpSpPr bwMode="auto">
          <a:xfrm>
            <a:off x="2463801" y="2259014"/>
            <a:ext cx="2206625" cy="433387"/>
            <a:chOff x="517" y="1540"/>
            <a:chExt cx="1390" cy="273"/>
          </a:xfrm>
        </p:grpSpPr>
        <p:sp>
          <p:nvSpPr>
            <p:cNvPr id="23609" name="Rectangle 35"/>
            <p:cNvSpPr>
              <a:spLocks noChangeArrowheads="1"/>
            </p:cNvSpPr>
            <p:nvPr/>
          </p:nvSpPr>
          <p:spPr bwMode="auto">
            <a:xfrm>
              <a:off x="517" y="1573"/>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3610" name="Rectangle 36"/>
            <p:cNvSpPr>
              <a:spLocks noChangeArrowheads="1"/>
            </p:cNvSpPr>
            <p:nvPr/>
          </p:nvSpPr>
          <p:spPr bwMode="auto">
            <a:xfrm>
              <a:off x="1573" y="1540"/>
              <a:ext cx="334" cy="271"/>
            </a:xfrm>
            <a:prstGeom prst="rect">
              <a:avLst/>
            </a:prstGeom>
            <a:noFill/>
            <a:ln w="12700" cap="sq">
              <a:noFill/>
              <a:miter lim="800000"/>
              <a:headEnd type="none" w="sm" len="sm"/>
              <a:tailEnd type="none" w="sm" len="sm"/>
            </a:ln>
          </p:spPr>
          <p:txBody>
            <a:bodyPr wrap="none">
              <a:spAutoFit/>
            </a:bodyPr>
            <a:lstStyle/>
            <a:p>
              <a:r>
                <a:rPr lang="en-US" altLang="zh-CN" sz="2200">
                  <a:solidFill>
                    <a:schemeClr val="accent2"/>
                  </a:solidFill>
                </a:rPr>
                <a:t>low</a:t>
              </a:r>
            </a:p>
          </p:txBody>
        </p:sp>
      </p:grpSp>
      <p:grpSp>
        <p:nvGrpSpPr>
          <p:cNvPr id="6" name="Group 39"/>
          <p:cNvGrpSpPr>
            <a:grpSpLocks/>
          </p:cNvGrpSpPr>
          <p:nvPr/>
        </p:nvGrpSpPr>
        <p:grpSpPr bwMode="auto">
          <a:xfrm>
            <a:off x="3465514" y="2328863"/>
            <a:ext cx="1214438" cy="665162"/>
            <a:chOff x="1148" y="1584"/>
            <a:chExt cx="765" cy="419"/>
          </a:xfrm>
        </p:grpSpPr>
        <p:sp>
          <p:nvSpPr>
            <p:cNvPr id="23607" name="Rectangle 40"/>
            <p:cNvSpPr>
              <a:spLocks noChangeArrowheads="1"/>
            </p:cNvSpPr>
            <p:nvPr/>
          </p:nvSpPr>
          <p:spPr bwMode="auto">
            <a:xfrm>
              <a:off x="1148" y="1584"/>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3608" name="Rectangle 41"/>
            <p:cNvSpPr>
              <a:spLocks noChangeArrowheads="1"/>
            </p:cNvSpPr>
            <p:nvPr/>
          </p:nvSpPr>
          <p:spPr bwMode="auto">
            <a:xfrm>
              <a:off x="1562" y="1732"/>
              <a:ext cx="351" cy="271"/>
            </a:xfrm>
            <a:prstGeom prst="rect">
              <a:avLst/>
            </a:prstGeom>
            <a:noFill/>
            <a:ln w="12700" cap="sq">
              <a:noFill/>
              <a:miter lim="800000"/>
              <a:headEnd type="none" w="sm" len="sm"/>
              <a:tailEnd type="none" w="sm" len="sm"/>
            </a:ln>
          </p:spPr>
          <p:txBody>
            <a:bodyPr wrap="none">
              <a:spAutoFit/>
            </a:bodyPr>
            <a:lstStyle/>
            <a:p>
              <a:r>
                <a:rPr lang="en-US" altLang="zh-CN" sz="2200">
                  <a:solidFill>
                    <a:srgbClr val="009900"/>
                  </a:solidFill>
                </a:rPr>
                <a:t>mid</a:t>
              </a:r>
            </a:p>
          </p:txBody>
        </p:sp>
      </p:grpSp>
      <p:sp>
        <p:nvSpPr>
          <p:cNvPr id="255018" name="Freeform 42"/>
          <p:cNvSpPr>
            <a:spLocks/>
          </p:cNvSpPr>
          <p:nvPr/>
        </p:nvSpPr>
        <p:spPr bwMode="auto">
          <a:xfrm>
            <a:off x="4149726" y="1801813"/>
            <a:ext cx="593725" cy="481012"/>
          </a:xfrm>
          <a:custGeom>
            <a:avLst/>
            <a:gdLst>
              <a:gd name="T0" fmla="*/ 574595625 w 374"/>
              <a:gd name="T1" fmla="*/ 35282151 h 303"/>
              <a:gd name="T2" fmla="*/ 191531875 w 374"/>
              <a:gd name="T3" fmla="*/ 63003047 h 303"/>
              <a:gd name="T4" fmla="*/ 80645000 w 374"/>
              <a:gd name="T5" fmla="*/ 637598075 h 303"/>
              <a:gd name="T6" fmla="*/ 163810950 w 374"/>
              <a:gd name="T7" fmla="*/ 665320558 h 303"/>
              <a:gd name="T8" fmla="*/ 355342825 w 374"/>
              <a:gd name="T9" fmla="*/ 693041455 h 303"/>
              <a:gd name="T10" fmla="*/ 685482500 w 374"/>
              <a:gd name="T11" fmla="*/ 720763938 h 303"/>
              <a:gd name="T12" fmla="*/ 929938450 w 374"/>
              <a:gd name="T13" fmla="*/ 390623019 h 303"/>
              <a:gd name="T14" fmla="*/ 902215938 w 374"/>
              <a:gd name="T15" fmla="*/ 171370447 h 303"/>
              <a:gd name="T16" fmla="*/ 766127500 w 374"/>
              <a:gd name="T17" fmla="*/ 143647963 h 303"/>
              <a:gd name="T18" fmla="*/ 710684063 w 374"/>
              <a:gd name="T19" fmla="*/ 63003047 h 303"/>
              <a:gd name="T20" fmla="*/ 574595625 w 374"/>
              <a:gd name="T21" fmla="*/ 35282151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endParaRPr lang="zh-CN" altLang="en-US"/>
          </a:p>
        </p:txBody>
      </p:sp>
      <p:grpSp>
        <p:nvGrpSpPr>
          <p:cNvPr id="7" name="Group 46"/>
          <p:cNvGrpSpPr>
            <a:grpSpLocks/>
          </p:cNvGrpSpPr>
          <p:nvPr/>
        </p:nvGrpSpPr>
        <p:grpSpPr bwMode="auto">
          <a:xfrm>
            <a:off x="3506788" y="2252664"/>
            <a:ext cx="1905000" cy="415925"/>
            <a:chOff x="1174" y="1536"/>
            <a:chExt cx="1200" cy="262"/>
          </a:xfrm>
        </p:grpSpPr>
        <p:sp>
          <p:nvSpPr>
            <p:cNvPr id="23605" name="Rectangle 47"/>
            <p:cNvSpPr>
              <a:spLocks noChangeArrowheads="1"/>
            </p:cNvSpPr>
            <p:nvPr/>
          </p:nvSpPr>
          <p:spPr bwMode="auto">
            <a:xfrm>
              <a:off x="1990" y="1558"/>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3606" name="Rectangle 48"/>
            <p:cNvSpPr>
              <a:spLocks noChangeArrowheads="1"/>
            </p:cNvSpPr>
            <p:nvPr/>
          </p:nvSpPr>
          <p:spPr bwMode="auto">
            <a:xfrm>
              <a:off x="1174" y="1536"/>
              <a:ext cx="381" cy="262"/>
            </a:xfrm>
            <a:prstGeom prst="rect">
              <a:avLst/>
            </a:prstGeom>
            <a:noFill/>
            <a:ln w="12700" cap="sq">
              <a:noFill/>
              <a:miter lim="800000"/>
              <a:headEnd type="none" w="sm" len="sm"/>
              <a:tailEnd type="none" w="sm" len="sm"/>
            </a:ln>
          </p:spPr>
          <p:txBody>
            <a:bodyPr wrap="none">
              <a:spAutoFit/>
            </a:bodyPr>
            <a:lstStyle/>
            <a:p>
              <a:r>
                <a:rPr lang="en-US" altLang="zh-CN" sz="2100">
                  <a:solidFill>
                    <a:schemeClr val="accent2"/>
                  </a:solidFill>
                </a:rPr>
                <a:t>high</a:t>
              </a:r>
            </a:p>
          </p:txBody>
        </p:sp>
      </p:grpSp>
      <p:sp>
        <p:nvSpPr>
          <p:cNvPr id="255025" name="Freeform 49"/>
          <p:cNvSpPr>
            <a:spLocks/>
          </p:cNvSpPr>
          <p:nvPr/>
        </p:nvSpPr>
        <p:spPr bwMode="auto">
          <a:xfrm>
            <a:off x="3395664" y="2252664"/>
            <a:ext cx="1709737" cy="447675"/>
          </a:xfrm>
          <a:custGeom>
            <a:avLst/>
            <a:gdLst>
              <a:gd name="T0" fmla="*/ 157362266 w 1029"/>
              <a:gd name="T1" fmla="*/ 150908026 h 334"/>
              <a:gd name="T2" fmla="*/ 278836671 w 1029"/>
              <a:gd name="T3" fmla="*/ 131145989 h 334"/>
              <a:gd name="T4" fmla="*/ 367179729 w 1029"/>
              <a:gd name="T5" fmla="*/ 91623256 h 334"/>
              <a:gd name="T6" fmla="*/ 579758690 w 1029"/>
              <a:gd name="T7" fmla="*/ 71861220 h 334"/>
              <a:gd name="T8" fmla="*/ 2109217299 w 1029"/>
              <a:gd name="T9" fmla="*/ 150908026 h 334"/>
              <a:gd name="T10" fmla="*/ 2147483647 w 1029"/>
              <a:gd name="T11" fmla="*/ 344932247 h 334"/>
              <a:gd name="T12" fmla="*/ 2147483647 w 1029"/>
              <a:gd name="T13" fmla="*/ 481467761 h 334"/>
              <a:gd name="T14" fmla="*/ 2078847452 w 1029"/>
              <a:gd name="T15" fmla="*/ 520991834 h 334"/>
              <a:gd name="T16" fmla="*/ 1719950560 w 1029"/>
              <a:gd name="T17" fmla="*/ 600038640 h 334"/>
              <a:gd name="T18" fmla="*/ 759207967 w 1029"/>
              <a:gd name="T19" fmla="*/ 580276603 h 334"/>
              <a:gd name="T20" fmla="*/ 187732113 w 1029"/>
              <a:gd name="T21" fmla="*/ 501229797 h 334"/>
              <a:gd name="T22" fmla="*/ 99387394 w 1029"/>
              <a:gd name="T23" fmla="*/ 208396734 h 334"/>
              <a:gd name="T24" fmla="*/ 218100299 w 1029"/>
              <a:gd name="T25" fmla="*/ 188634697 h 334"/>
              <a:gd name="T26" fmla="*/ 157362266 w 1029"/>
              <a:gd name="T27" fmla="*/ 150908026 h 3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29"/>
              <a:gd name="T43" fmla="*/ 0 h 334"/>
              <a:gd name="T44" fmla="*/ 1029 w 1029"/>
              <a:gd name="T45" fmla="*/ 334 h 3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29" h="334">
                <a:moveTo>
                  <a:pt x="57" y="84"/>
                </a:moveTo>
                <a:cubicBezTo>
                  <a:pt x="72" y="80"/>
                  <a:pt x="87" y="79"/>
                  <a:pt x="101" y="73"/>
                </a:cubicBezTo>
                <a:cubicBezTo>
                  <a:pt x="113" y="68"/>
                  <a:pt x="121" y="55"/>
                  <a:pt x="133" y="51"/>
                </a:cubicBezTo>
                <a:cubicBezTo>
                  <a:pt x="158" y="43"/>
                  <a:pt x="184" y="44"/>
                  <a:pt x="210" y="40"/>
                </a:cubicBezTo>
                <a:cubicBezTo>
                  <a:pt x="1029" y="58"/>
                  <a:pt x="513" y="0"/>
                  <a:pt x="764" y="84"/>
                </a:cubicBezTo>
                <a:cubicBezTo>
                  <a:pt x="801" y="121"/>
                  <a:pt x="816" y="141"/>
                  <a:pt x="829" y="192"/>
                </a:cubicBezTo>
                <a:cubicBezTo>
                  <a:pt x="825" y="217"/>
                  <a:pt x="834" y="248"/>
                  <a:pt x="818" y="268"/>
                </a:cubicBezTo>
                <a:cubicBezTo>
                  <a:pt x="804" y="286"/>
                  <a:pt x="772" y="277"/>
                  <a:pt x="753" y="290"/>
                </a:cubicBezTo>
                <a:cubicBezTo>
                  <a:pt x="707" y="321"/>
                  <a:pt x="680" y="324"/>
                  <a:pt x="623" y="334"/>
                </a:cubicBezTo>
                <a:cubicBezTo>
                  <a:pt x="507" y="330"/>
                  <a:pt x="391" y="330"/>
                  <a:pt x="275" y="323"/>
                </a:cubicBezTo>
                <a:cubicBezTo>
                  <a:pt x="209" y="319"/>
                  <a:pt x="134" y="290"/>
                  <a:pt x="68" y="279"/>
                </a:cubicBezTo>
                <a:cubicBezTo>
                  <a:pt x="23" y="234"/>
                  <a:pt x="0" y="188"/>
                  <a:pt x="36" y="116"/>
                </a:cubicBezTo>
                <a:cubicBezTo>
                  <a:pt x="43" y="103"/>
                  <a:pt x="71" y="117"/>
                  <a:pt x="79" y="105"/>
                </a:cubicBezTo>
                <a:cubicBezTo>
                  <a:pt x="85" y="97"/>
                  <a:pt x="64" y="91"/>
                  <a:pt x="57" y="84"/>
                </a:cubicBezTo>
                <a:close/>
              </a:path>
            </a:pathLst>
          </a:custGeom>
          <a:noFill/>
          <a:ln w="60325" cap="sq" cmpd="sng">
            <a:solidFill>
              <a:srgbClr val="FF3300"/>
            </a:solidFill>
            <a:prstDash val="solid"/>
            <a:round/>
            <a:headEnd type="none" w="sm" len="sm"/>
            <a:tailEnd type="none" w="sm" len="sm"/>
          </a:ln>
        </p:spPr>
        <p:txBody>
          <a:bodyPr/>
          <a:lstStyle/>
          <a:p>
            <a:endParaRPr lang="zh-CN" altLang="en-US"/>
          </a:p>
        </p:txBody>
      </p:sp>
      <p:grpSp>
        <p:nvGrpSpPr>
          <p:cNvPr id="8" name="Group 101"/>
          <p:cNvGrpSpPr>
            <a:grpSpLocks/>
          </p:cNvGrpSpPr>
          <p:nvPr/>
        </p:nvGrpSpPr>
        <p:grpSpPr bwMode="auto">
          <a:xfrm>
            <a:off x="3090863" y="3860800"/>
            <a:ext cx="6534150" cy="2133600"/>
            <a:chOff x="942" y="2544"/>
            <a:chExt cx="4116" cy="1344"/>
          </a:xfrm>
        </p:grpSpPr>
        <p:sp>
          <p:nvSpPr>
            <p:cNvPr id="23587" name="Rectangle 68"/>
            <p:cNvSpPr>
              <a:spLocks noChangeArrowheads="1"/>
            </p:cNvSpPr>
            <p:nvPr/>
          </p:nvSpPr>
          <p:spPr bwMode="auto">
            <a:xfrm>
              <a:off x="942" y="2640"/>
              <a:ext cx="4050" cy="1248"/>
            </a:xfrm>
            <a:prstGeom prst="rect">
              <a:avLst/>
            </a:prstGeom>
            <a:solidFill>
              <a:srgbClr val="CCFFCC"/>
            </a:solidFill>
            <a:ln w="12700" cap="sq">
              <a:noFill/>
              <a:miter lim="800000"/>
              <a:headEnd type="none" w="sm" len="sm"/>
              <a:tailEnd type="none" w="sm" len="sm"/>
            </a:ln>
            <a:effectLst>
              <a:outerShdw dist="198380" dir="3011666" algn="ctr" rotWithShape="0">
                <a:srgbClr val="969696"/>
              </a:outerShdw>
            </a:effectLst>
          </p:spPr>
          <p:txBody>
            <a:bodyPr wrap="none" anchor="ctr"/>
            <a:lstStyle/>
            <a:p>
              <a:endParaRPr lang="zh-CN" altLang="en-US"/>
            </a:p>
          </p:txBody>
        </p:sp>
        <p:sp>
          <p:nvSpPr>
            <p:cNvPr id="23588" name="Rectangle 69"/>
            <p:cNvSpPr>
              <a:spLocks noChangeArrowheads="1"/>
            </p:cNvSpPr>
            <p:nvPr/>
          </p:nvSpPr>
          <p:spPr bwMode="auto">
            <a:xfrm>
              <a:off x="1182" y="2847"/>
              <a:ext cx="3456" cy="865"/>
            </a:xfrm>
            <a:prstGeom prst="rect">
              <a:avLst/>
            </a:prstGeom>
            <a:noFill/>
            <a:ln w="12700" cap="sq">
              <a:noFill/>
              <a:miter lim="800000"/>
              <a:headEnd type="none" w="sm" len="sm"/>
              <a:tailEnd type="none" w="sm" len="sm"/>
            </a:ln>
          </p:spPr>
          <p:txBody>
            <a:bodyPr>
              <a:spAutoFit/>
            </a:bodyPr>
            <a:lstStyle/>
            <a:p>
              <a:r>
                <a:rPr lang="en-US" altLang="zh-CN" sz="2800" dirty="0">
                  <a:solidFill>
                    <a:srgbClr val="FF3300"/>
                  </a:solidFill>
                  <a:latin typeface="幼圆" pitchFamily="49" charset="-122"/>
                  <a:ea typeface="幼圆" pitchFamily="49" charset="-122"/>
                </a:rPr>
                <a:t>     </a:t>
              </a:r>
              <a:r>
                <a:rPr lang="zh-CN" altLang="en-US" sz="2800" dirty="0">
                  <a:solidFill>
                    <a:srgbClr val="FF3300"/>
                  </a:solidFill>
                  <a:latin typeface="幼圆" pitchFamily="49" charset="-122"/>
                  <a:ea typeface="幼圆" pitchFamily="49" charset="-122"/>
                </a:rPr>
                <a:t>经过</a:t>
              </a:r>
              <a:r>
                <a:rPr lang="en-US" altLang="zh-CN" sz="2800" dirty="0">
                  <a:solidFill>
                    <a:srgbClr val="FF3300"/>
                  </a:solidFill>
                  <a:ea typeface="幼圆" pitchFamily="49" charset="-122"/>
                </a:rPr>
                <a:t>3</a:t>
              </a:r>
              <a:r>
                <a:rPr lang="zh-CN" altLang="en-US" sz="2800" dirty="0">
                  <a:solidFill>
                    <a:srgbClr val="FF3300"/>
                  </a:solidFill>
                  <a:latin typeface="幼圆" pitchFamily="49" charset="-122"/>
                  <a:ea typeface="幼圆" pitchFamily="49" charset="-122"/>
                </a:rPr>
                <a:t>次元素之间的比较，</a:t>
              </a:r>
            </a:p>
            <a:p>
              <a:r>
                <a:rPr lang="zh-CN" altLang="en-US" sz="2800" dirty="0">
                  <a:solidFill>
                    <a:srgbClr val="FF3300"/>
                  </a:solidFill>
                  <a:latin typeface="幼圆" pitchFamily="49" charset="-122"/>
                  <a:ea typeface="幼圆" pitchFamily="49" charset="-122"/>
                </a:rPr>
                <a:t>未能查到匹配的记录，查找失败。给出信息</a:t>
              </a:r>
              <a:r>
                <a:rPr lang="en-US" altLang="zh-CN" sz="2800" dirty="0">
                  <a:solidFill>
                    <a:srgbClr val="FF3300"/>
                  </a:solidFill>
                  <a:ea typeface="幼圆" pitchFamily="49" charset="-122"/>
                </a:rPr>
                <a:t>-1</a:t>
              </a:r>
              <a:r>
                <a:rPr lang="zh-CN" altLang="en-US" sz="2800" dirty="0">
                  <a:solidFill>
                    <a:srgbClr val="FF3300"/>
                  </a:solidFill>
                  <a:latin typeface="幼圆" pitchFamily="49" charset="-122"/>
                  <a:ea typeface="幼圆" pitchFamily="49" charset="-122"/>
                </a:rPr>
                <a:t>。</a:t>
              </a:r>
            </a:p>
          </p:txBody>
        </p:sp>
        <p:grpSp>
          <p:nvGrpSpPr>
            <p:cNvPr id="9" name="Group 70"/>
            <p:cNvGrpSpPr>
              <a:grpSpLocks/>
            </p:cNvGrpSpPr>
            <p:nvPr/>
          </p:nvGrpSpPr>
          <p:grpSpPr bwMode="auto">
            <a:xfrm flipH="1">
              <a:off x="4272" y="2544"/>
              <a:ext cx="786" cy="528"/>
              <a:chOff x="3735" y="264"/>
              <a:chExt cx="834" cy="635"/>
            </a:xfrm>
          </p:grpSpPr>
          <p:sp>
            <p:nvSpPr>
              <p:cNvPr id="23590" name="Freeform 71"/>
              <p:cNvSpPr>
                <a:spLocks/>
              </p:cNvSpPr>
              <p:nvPr/>
            </p:nvSpPr>
            <p:spPr bwMode="auto">
              <a:xfrm>
                <a:off x="3735" y="550"/>
                <a:ext cx="182" cy="349"/>
              </a:xfrm>
              <a:custGeom>
                <a:avLst/>
                <a:gdLst>
                  <a:gd name="T0" fmla="*/ 20 w 545"/>
                  <a:gd name="T1" fmla="*/ 0 h 1049"/>
                  <a:gd name="T2" fmla="*/ 0 w 545"/>
                  <a:gd name="T3" fmla="*/ 7 h 1049"/>
                  <a:gd name="T4" fmla="*/ 52 w 545"/>
                  <a:gd name="T5" fmla="*/ 116 h 1049"/>
                  <a:gd name="T6" fmla="*/ 61 w 545"/>
                  <a:gd name="T7" fmla="*/ 114 h 1049"/>
                  <a:gd name="T8" fmla="*/ 11 w 545"/>
                  <a:gd name="T9" fmla="*/ 10 h 1049"/>
                  <a:gd name="T10" fmla="*/ 24 w 545"/>
                  <a:gd name="T11" fmla="*/ 6 h 1049"/>
                  <a:gd name="T12" fmla="*/ 20 w 545"/>
                  <a:gd name="T13" fmla="*/ 0 h 1049"/>
                  <a:gd name="T14" fmla="*/ 20 w 545"/>
                  <a:gd name="T15" fmla="*/ 0 h 1049"/>
                  <a:gd name="T16" fmla="*/ 0 60000 65536"/>
                  <a:gd name="T17" fmla="*/ 0 60000 65536"/>
                  <a:gd name="T18" fmla="*/ 0 60000 65536"/>
                  <a:gd name="T19" fmla="*/ 0 60000 65536"/>
                  <a:gd name="T20" fmla="*/ 0 60000 65536"/>
                  <a:gd name="T21" fmla="*/ 0 60000 65536"/>
                  <a:gd name="T22" fmla="*/ 0 60000 65536"/>
                  <a:gd name="T23" fmla="*/ 0 60000 65536"/>
                  <a:gd name="T24" fmla="*/ 0 w 545"/>
                  <a:gd name="T25" fmla="*/ 0 h 1049"/>
                  <a:gd name="T26" fmla="*/ 545 w 545"/>
                  <a:gd name="T27" fmla="*/ 1049 h 104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45" h="1049">
                    <a:moveTo>
                      <a:pt x="177" y="0"/>
                    </a:moveTo>
                    <a:lnTo>
                      <a:pt x="0" y="62"/>
                    </a:lnTo>
                    <a:lnTo>
                      <a:pt x="463" y="1049"/>
                    </a:lnTo>
                    <a:lnTo>
                      <a:pt x="545" y="1028"/>
                    </a:lnTo>
                    <a:lnTo>
                      <a:pt x="97" y="92"/>
                    </a:lnTo>
                    <a:lnTo>
                      <a:pt x="213" y="58"/>
                    </a:lnTo>
                    <a:lnTo>
                      <a:pt x="177" y="0"/>
                    </a:lnTo>
                    <a:close/>
                  </a:path>
                </a:pathLst>
              </a:custGeom>
              <a:solidFill>
                <a:srgbClr val="D66666"/>
              </a:solidFill>
              <a:ln w="9525">
                <a:noFill/>
                <a:round/>
                <a:headEnd/>
                <a:tailEnd/>
              </a:ln>
            </p:spPr>
            <p:txBody>
              <a:bodyPr/>
              <a:lstStyle/>
              <a:p>
                <a:endParaRPr lang="zh-CN" altLang="en-US"/>
              </a:p>
            </p:txBody>
          </p:sp>
          <p:sp>
            <p:nvSpPr>
              <p:cNvPr id="23591" name="Freeform 72"/>
              <p:cNvSpPr>
                <a:spLocks/>
              </p:cNvSpPr>
              <p:nvPr/>
            </p:nvSpPr>
            <p:spPr bwMode="auto">
              <a:xfrm>
                <a:off x="3934" y="617"/>
                <a:ext cx="631" cy="282"/>
              </a:xfrm>
              <a:custGeom>
                <a:avLst/>
                <a:gdLst>
                  <a:gd name="T0" fmla="*/ 6 w 1895"/>
                  <a:gd name="T1" fmla="*/ 89 h 846"/>
                  <a:gd name="T2" fmla="*/ 17 w 1895"/>
                  <a:gd name="T3" fmla="*/ 86 h 846"/>
                  <a:gd name="T4" fmla="*/ 30 w 1895"/>
                  <a:gd name="T5" fmla="*/ 82 h 846"/>
                  <a:gd name="T6" fmla="*/ 42 w 1895"/>
                  <a:gd name="T7" fmla="*/ 79 h 846"/>
                  <a:gd name="T8" fmla="*/ 58 w 1895"/>
                  <a:gd name="T9" fmla="*/ 76 h 846"/>
                  <a:gd name="T10" fmla="*/ 121 w 1895"/>
                  <a:gd name="T11" fmla="*/ 73 h 846"/>
                  <a:gd name="T12" fmla="*/ 124 w 1895"/>
                  <a:gd name="T13" fmla="*/ 69 h 846"/>
                  <a:gd name="T14" fmla="*/ 128 w 1895"/>
                  <a:gd name="T15" fmla="*/ 65 h 846"/>
                  <a:gd name="T16" fmla="*/ 132 w 1895"/>
                  <a:gd name="T17" fmla="*/ 61 h 846"/>
                  <a:gd name="T18" fmla="*/ 137 w 1895"/>
                  <a:gd name="T19" fmla="*/ 56 h 846"/>
                  <a:gd name="T20" fmla="*/ 139 w 1895"/>
                  <a:gd name="T21" fmla="*/ 54 h 846"/>
                  <a:gd name="T22" fmla="*/ 143 w 1895"/>
                  <a:gd name="T23" fmla="*/ 50 h 846"/>
                  <a:gd name="T24" fmla="*/ 146 w 1895"/>
                  <a:gd name="T25" fmla="*/ 47 h 846"/>
                  <a:gd name="T26" fmla="*/ 149 w 1895"/>
                  <a:gd name="T27" fmla="*/ 44 h 846"/>
                  <a:gd name="T28" fmla="*/ 152 w 1895"/>
                  <a:gd name="T29" fmla="*/ 42 h 846"/>
                  <a:gd name="T30" fmla="*/ 155 w 1895"/>
                  <a:gd name="T31" fmla="*/ 39 h 846"/>
                  <a:gd name="T32" fmla="*/ 161 w 1895"/>
                  <a:gd name="T33" fmla="*/ 34 h 846"/>
                  <a:gd name="T34" fmla="*/ 167 w 1895"/>
                  <a:gd name="T35" fmla="*/ 30 h 846"/>
                  <a:gd name="T36" fmla="*/ 173 w 1895"/>
                  <a:gd name="T37" fmla="*/ 27 h 846"/>
                  <a:gd name="T38" fmla="*/ 180 w 1895"/>
                  <a:gd name="T39" fmla="*/ 23 h 846"/>
                  <a:gd name="T40" fmla="*/ 187 w 1895"/>
                  <a:gd name="T41" fmla="*/ 20 h 846"/>
                  <a:gd name="T42" fmla="*/ 185 w 1895"/>
                  <a:gd name="T43" fmla="*/ 3 h 846"/>
                  <a:gd name="T44" fmla="*/ 209 w 1895"/>
                  <a:gd name="T45" fmla="*/ 21 h 846"/>
                  <a:gd name="T46" fmla="*/ 199 w 1895"/>
                  <a:gd name="T47" fmla="*/ 24 h 846"/>
                  <a:gd name="T48" fmla="*/ 190 w 1895"/>
                  <a:gd name="T49" fmla="*/ 28 h 846"/>
                  <a:gd name="T50" fmla="*/ 183 w 1895"/>
                  <a:gd name="T51" fmla="*/ 31 h 846"/>
                  <a:gd name="T52" fmla="*/ 177 w 1895"/>
                  <a:gd name="T53" fmla="*/ 35 h 846"/>
                  <a:gd name="T54" fmla="*/ 171 w 1895"/>
                  <a:gd name="T55" fmla="*/ 38 h 846"/>
                  <a:gd name="T56" fmla="*/ 166 w 1895"/>
                  <a:gd name="T57" fmla="*/ 42 h 846"/>
                  <a:gd name="T58" fmla="*/ 161 w 1895"/>
                  <a:gd name="T59" fmla="*/ 45 h 846"/>
                  <a:gd name="T60" fmla="*/ 157 w 1895"/>
                  <a:gd name="T61" fmla="*/ 50 h 846"/>
                  <a:gd name="T62" fmla="*/ 152 w 1895"/>
                  <a:gd name="T63" fmla="*/ 54 h 846"/>
                  <a:gd name="T64" fmla="*/ 147 w 1895"/>
                  <a:gd name="T65" fmla="*/ 59 h 846"/>
                  <a:gd name="T66" fmla="*/ 142 w 1895"/>
                  <a:gd name="T67" fmla="*/ 63 h 846"/>
                  <a:gd name="T68" fmla="*/ 138 w 1895"/>
                  <a:gd name="T69" fmla="*/ 68 h 846"/>
                  <a:gd name="T70" fmla="*/ 134 w 1895"/>
                  <a:gd name="T71" fmla="*/ 72 h 846"/>
                  <a:gd name="T72" fmla="*/ 130 w 1895"/>
                  <a:gd name="T73" fmla="*/ 76 h 846"/>
                  <a:gd name="T74" fmla="*/ 127 w 1895"/>
                  <a:gd name="T75" fmla="*/ 79 h 846"/>
                  <a:gd name="T76" fmla="*/ 124 w 1895"/>
                  <a:gd name="T77" fmla="*/ 83 h 846"/>
                  <a:gd name="T78" fmla="*/ 64 w 1895"/>
                  <a:gd name="T79" fmla="*/ 87 h 846"/>
                  <a:gd name="T80" fmla="*/ 40 w 1895"/>
                  <a:gd name="T81" fmla="*/ 91 h 846"/>
                  <a:gd name="T82" fmla="*/ 29 w 1895"/>
                  <a:gd name="T83" fmla="*/ 94 h 84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895"/>
                  <a:gd name="T127" fmla="*/ 0 h 846"/>
                  <a:gd name="T128" fmla="*/ 1895 w 1895"/>
                  <a:gd name="T129" fmla="*/ 846 h 84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895" h="846">
                    <a:moveTo>
                      <a:pt x="0" y="815"/>
                    </a:moveTo>
                    <a:lnTo>
                      <a:pt x="16" y="811"/>
                    </a:lnTo>
                    <a:lnTo>
                      <a:pt x="57" y="800"/>
                    </a:lnTo>
                    <a:lnTo>
                      <a:pt x="87" y="791"/>
                    </a:lnTo>
                    <a:lnTo>
                      <a:pt x="117" y="782"/>
                    </a:lnTo>
                    <a:lnTo>
                      <a:pt x="154" y="772"/>
                    </a:lnTo>
                    <a:lnTo>
                      <a:pt x="191" y="761"/>
                    </a:lnTo>
                    <a:lnTo>
                      <a:pt x="230" y="750"/>
                    </a:lnTo>
                    <a:lnTo>
                      <a:pt x="269" y="740"/>
                    </a:lnTo>
                    <a:lnTo>
                      <a:pt x="309" y="730"/>
                    </a:lnTo>
                    <a:lnTo>
                      <a:pt x="346" y="719"/>
                    </a:lnTo>
                    <a:lnTo>
                      <a:pt x="380" y="712"/>
                    </a:lnTo>
                    <a:lnTo>
                      <a:pt x="412" y="703"/>
                    </a:lnTo>
                    <a:lnTo>
                      <a:pt x="463" y="692"/>
                    </a:lnTo>
                    <a:lnTo>
                      <a:pt x="521" y="685"/>
                    </a:lnTo>
                    <a:lnTo>
                      <a:pt x="606" y="678"/>
                    </a:lnTo>
                    <a:lnTo>
                      <a:pt x="815" y="667"/>
                    </a:lnTo>
                    <a:lnTo>
                      <a:pt x="1087" y="658"/>
                    </a:lnTo>
                    <a:lnTo>
                      <a:pt x="1099" y="645"/>
                    </a:lnTo>
                    <a:lnTo>
                      <a:pt x="1112" y="631"/>
                    </a:lnTo>
                    <a:lnTo>
                      <a:pt x="1121" y="621"/>
                    </a:lnTo>
                    <a:lnTo>
                      <a:pt x="1130" y="611"/>
                    </a:lnTo>
                    <a:lnTo>
                      <a:pt x="1141" y="599"/>
                    </a:lnTo>
                    <a:lnTo>
                      <a:pt x="1152" y="588"/>
                    </a:lnTo>
                    <a:lnTo>
                      <a:pt x="1164" y="574"/>
                    </a:lnTo>
                    <a:lnTo>
                      <a:pt x="1178" y="561"/>
                    </a:lnTo>
                    <a:lnTo>
                      <a:pt x="1192" y="546"/>
                    </a:lnTo>
                    <a:lnTo>
                      <a:pt x="1206" y="532"/>
                    </a:lnTo>
                    <a:lnTo>
                      <a:pt x="1221" y="515"/>
                    </a:lnTo>
                    <a:lnTo>
                      <a:pt x="1230" y="507"/>
                    </a:lnTo>
                    <a:lnTo>
                      <a:pt x="1237" y="500"/>
                    </a:lnTo>
                    <a:lnTo>
                      <a:pt x="1246" y="492"/>
                    </a:lnTo>
                    <a:lnTo>
                      <a:pt x="1253" y="484"/>
                    </a:lnTo>
                    <a:lnTo>
                      <a:pt x="1271" y="466"/>
                    </a:lnTo>
                    <a:lnTo>
                      <a:pt x="1279" y="459"/>
                    </a:lnTo>
                    <a:lnTo>
                      <a:pt x="1289" y="450"/>
                    </a:lnTo>
                    <a:lnTo>
                      <a:pt x="1297" y="442"/>
                    </a:lnTo>
                    <a:lnTo>
                      <a:pt x="1306" y="433"/>
                    </a:lnTo>
                    <a:lnTo>
                      <a:pt x="1315" y="426"/>
                    </a:lnTo>
                    <a:lnTo>
                      <a:pt x="1325" y="418"/>
                    </a:lnTo>
                    <a:lnTo>
                      <a:pt x="1334" y="409"/>
                    </a:lnTo>
                    <a:lnTo>
                      <a:pt x="1343" y="400"/>
                    </a:lnTo>
                    <a:lnTo>
                      <a:pt x="1353" y="392"/>
                    </a:lnTo>
                    <a:lnTo>
                      <a:pt x="1362" y="384"/>
                    </a:lnTo>
                    <a:lnTo>
                      <a:pt x="1371" y="376"/>
                    </a:lnTo>
                    <a:lnTo>
                      <a:pt x="1381" y="368"/>
                    </a:lnTo>
                    <a:lnTo>
                      <a:pt x="1390" y="361"/>
                    </a:lnTo>
                    <a:lnTo>
                      <a:pt x="1399" y="353"/>
                    </a:lnTo>
                    <a:lnTo>
                      <a:pt x="1418" y="338"/>
                    </a:lnTo>
                    <a:lnTo>
                      <a:pt x="1437" y="322"/>
                    </a:lnTo>
                    <a:lnTo>
                      <a:pt x="1455" y="309"/>
                    </a:lnTo>
                    <a:lnTo>
                      <a:pt x="1474" y="295"/>
                    </a:lnTo>
                    <a:lnTo>
                      <a:pt x="1493" y="284"/>
                    </a:lnTo>
                    <a:lnTo>
                      <a:pt x="1511" y="272"/>
                    </a:lnTo>
                    <a:lnTo>
                      <a:pt x="1529" y="261"/>
                    </a:lnTo>
                    <a:lnTo>
                      <a:pt x="1547" y="251"/>
                    </a:lnTo>
                    <a:lnTo>
                      <a:pt x="1562" y="242"/>
                    </a:lnTo>
                    <a:lnTo>
                      <a:pt x="1578" y="233"/>
                    </a:lnTo>
                    <a:lnTo>
                      <a:pt x="1593" y="225"/>
                    </a:lnTo>
                    <a:lnTo>
                      <a:pt x="1621" y="211"/>
                    </a:lnTo>
                    <a:lnTo>
                      <a:pt x="1646" y="198"/>
                    </a:lnTo>
                    <a:lnTo>
                      <a:pt x="1669" y="188"/>
                    </a:lnTo>
                    <a:lnTo>
                      <a:pt x="1690" y="179"/>
                    </a:lnTo>
                    <a:lnTo>
                      <a:pt x="1722" y="165"/>
                    </a:lnTo>
                    <a:lnTo>
                      <a:pt x="1773" y="149"/>
                    </a:lnTo>
                    <a:lnTo>
                      <a:pt x="1672" y="26"/>
                    </a:lnTo>
                    <a:lnTo>
                      <a:pt x="1732" y="0"/>
                    </a:lnTo>
                    <a:lnTo>
                      <a:pt x="1895" y="182"/>
                    </a:lnTo>
                    <a:lnTo>
                      <a:pt x="1883" y="186"/>
                    </a:lnTo>
                    <a:lnTo>
                      <a:pt x="1847" y="200"/>
                    </a:lnTo>
                    <a:lnTo>
                      <a:pt x="1821" y="209"/>
                    </a:lnTo>
                    <a:lnTo>
                      <a:pt x="1793" y="220"/>
                    </a:lnTo>
                    <a:lnTo>
                      <a:pt x="1761" y="233"/>
                    </a:lnTo>
                    <a:lnTo>
                      <a:pt x="1728" y="248"/>
                    </a:lnTo>
                    <a:lnTo>
                      <a:pt x="1712" y="256"/>
                    </a:lnTo>
                    <a:lnTo>
                      <a:pt x="1694" y="265"/>
                    </a:lnTo>
                    <a:lnTo>
                      <a:pt x="1675" y="274"/>
                    </a:lnTo>
                    <a:lnTo>
                      <a:pt x="1655" y="281"/>
                    </a:lnTo>
                    <a:lnTo>
                      <a:pt x="1638" y="292"/>
                    </a:lnTo>
                    <a:lnTo>
                      <a:pt x="1620" y="301"/>
                    </a:lnTo>
                    <a:lnTo>
                      <a:pt x="1601" y="311"/>
                    </a:lnTo>
                    <a:lnTo>
                      <a:pt x="1583" y="321"/>
                    </a:lnTo>
                    <a:lnTo>
                      <a:pt x="1565" y="331"/>
                    </a:lnTo>
                    <a:lnTo>
                      <a:pt x="1547" y="341"/>
                    </a:lnTo>
                    <a:lnTo>
                      <a:pt x="1530" y="353"/>
                    </a:lnTo>
                    <a:lnTo>
                      <a:pt x="1512" y="363"/>
                    </a:lnTo>
                    <a:lnTo>
                      <a:pt x="1497" y="375"/>
                    </a:lnTo>
                    <a:lnTo>
                      <a:pt x="1481" y="386"/>
                    </a:lnTo>
                    <a:lnTo>
                      <a:pt x="1466" y="398"/>
                    </a:lnTo>
                    <a:lnTo>
                      <a:pt x="1452" y="409"/>
                    </a:lnTo>
                    <a:lnTo>
                      <a:pt x="1438" y="422"/>
                    </a:lnTo>
                    <a:lnTo>
                      <a:pt x="1424" y="433"/>
                    </a:lnTo>
                    <a:lnTo>
                      <a:pt x="1410" y="447"/>
                    </a:lnTo>
                    <a:lnTo>
                      <a:pt x="1396" y="460"/>
                    </a:lnTo>
                    <a:lnTo>
                      <a:pt x="1381" y="474"/>
                    </a:lnTo>
                    <a:lnTo>
                      <a:pt x="1367" y="487"/>
                    </a:lnTo>
                    <a:lnTo>
                      <a:pt x="1353" y="501"/>
                    </a:lnTo>
                    <a:lnTo>
                      <a:pt x="1338" y="515"/>
                    </a:lnTo>
                    <a:lnTo>
                      <a:pt x="1324" y="529"/>
                    </a:lnTo>
                    <a:lnTo>
                      <a:pt x="1309" y="543"/>
                    </a:lnTo>
                    <a:lnTo>
                      <a:pt x="1295" y="557"/>
                    </a:lnTo>
                    <a:lnTo>
                      <a:pt x="1281" y="571"/>
                    </a:lnTo>
                    <a:lnTo>
                      <a:pt x="1267" y="585"/>
                    </a:lnTo>
                    <a:lnTo>
                      <a:pt x="1253" y="599"/>
                    </a:lnTo>
                    <a:lnTo>
                      <a:pt x="1241" y="612"/>
                    </a:lnTo>
                    <a:lnTo>
                      <a:pt x="1228" y="625"/>
                    </a:lnTo>
                    <a:lnTo>
                      <a:pt x="1216" y="638"/>
                    </a:lnTo>
                    <a:lnTo>
                      <a:pt x="1205" y="650"/>
                    </a:lnTo>
                    <a:lnTo>
                      <a:pt x="1192" y="662"/>
                    </a:lnTo>
                    <a:lnTo>
                      <a:pt x="1182" y="673"/>
                    </a:lnTo>
                    <a:lnTo>
                      <a:pt x="1172" y="684"/>
                    </a:lnTo>
                    <a:lnTo>
                      <a:pt x="1163" y="694"/>
                    </a:lnTo>
                    <a:lnTo>
                      <a:pt x="1154" y="704"/>
                    </a:lnTo>
                    <a:lnTo>
                      <a:pt x="1146" y="712"/>
                    </a:lnTo>
                    <a:lnTo>
                      <a:pt x="1132" y="727"/>
                    </a:lnTo>
                    <a:lnTo>
                      <a:pt x="1122" y="737"/>
                    </a:lnTo>
                    <a:lnTo>
                      <a:pt x="1113" y="747"/>
                    </a:lnTo>
                    <a:lnTo>
                      <a:pt x="906" y="756"/>
                    </a:lnTo>
                    <a:lnTo>
                      <a:pt x="729" y="767"/>
                    </a:lnTo>
                    <a:lnTo>
                      <a:pt x="579" y="779"/>
                    </a:lnTo>
                    <a:lnTo>
                      <a:pt x="463" y="797"/>
                    </a:lnTo>
                    <a:lnTo>
                      <a:pt x="410" y="807"/>
                    </a:lnTo>
                    <a:lnTo>
                      <a:pt x="360" y="819"/>
                    </a:lnTo>
                    <a:lnTo>
                      <a:pt x="319" y="829"/>
                    </a:lnTo>
                    <a:lnTo>
                      <a:pt x="287" y="837"/>
                    </a:lnTo>
                    <a:lnTo>
                      <a:pt x="259" y="846"/>
                    </a:lnTo>
                    <a:lnTo>
                      <a:pt x="0" y="815"/>
                    </a:lnTo>
                    <a:close/>
                  </a:path>
                </a:pathLst>
              </a:custGeom>
              <a:solidFill>
                <a:srgbClr val="D66666"/>
              </a:solidFill>
              <a:ln w="9525">
                <a:noFill/>
                <a:round/>
                <a:headEnd/>
                <a:tailEnd/>
              </a:ln>
            </p:spPr>
            <p:txBody>
              <a:bodyPr/>
              <a:lstStyle/>
              <a:p>
                <a:endParaRPr lang="zh-CN" altLang="en-US"/>
              </a:p>
            </p:txBody>
          </p:sp>
          <p:sp>
            <p:nvSpPr>
              <p:cNvPr id="23592" name="Freeform 73"/>
              <p:cNvSpPr>
                <a:spLocks/>
              </p:cNvSpPr>
              <p:nvPr/>
            </p:nvSpPr>
            <p:spPr bwMode="auto">
              <a:xfrm>
                <a:off x="3753" y="278"/>
                <a:ext cx="788" cy="603"/>
              </a:xfrm>
              <a:custGeom>
                <a:avLst/>
                <a:gdLst>
                  <a:gd name="T0" fmla="*/ 18 w 2362"/>
                  <a:gd name="T1" fmla="*/ 58 h 1809"/>
                  <a:gd name="T2" fmla="*/ 57 w 2362"/>
                  <a:gd name="T3" fmla="*/ 48 h 1809"/>
                  <a:gd name="T4" fmla="*/ 85 w 2362"/>
                  <a:gd name="T5" fmla="*/ 45 h 1809"/>
                  <a:gd name="T6" fmla="*/ 123 w 2362"/>
                  <a:gd name="T7" fmla="*/ 54 h 1809"/>
                  <a:gd name="T8" fmla="*/ 143 w 2362"/>
                  <a:gd name="T9" fmla="*/ 25 h 1809"/>
                  <a:gd name="T10" fmla="*/ 169 w 2362"/>
                  <a:gd name="T11" fmla="*/ 8 h 1809"/>
                  <a:gd name="T12" fmla="*/ 201 w 2362"/>
                  <a:gd name="T13" fmla="*/ 0 h 1809"/>
                  <a:gd name="T14" fmla="*/ 260 w 2362"/>
                  <a:gd name="T15" fmla="*/ 85 h 1809"/>
                  <a:gd name="T16" fmla="*/ 247 w 2362"/>
                  <a:gd name="T17" fmla="*/ 92 h 1809"/>
                  <a:gd name="T18" fmla="*/ 262 w 2362"/>
                  <a:gd name="T19" fmla="*/ 106 h 1809"/>
                  <a:gd name="T20" fmla="*/ 250 w 2362"/>
                  <a:gd name="T21" fmla="*/ 109 h 1809"/>
                  <a:gd name="T22" fmla="*/ 263 w 2362"/>
                  <a:gd name="T23" fmla="*/ 128 h 1809"/>
                  <a:gd name="T24" fmla="*/ 224 w 2362"/>
                  <a:gd name="T25" fmla="*/ 148 h 1809"/>
                  <a:gd name="T26" fmla="*/ 196 w 2362"/>
                  <a:gd name="T27" fmla="*/ 173 h 1809"/>
                  <a:gd name="T28" fmla="*/ 178 w 2362"/>
                  <a:gd name="T29" fmla="*/ 189 h 1809"/>
                  <a:gd name="T30" fmla="*/ 115 w 2362"/>
                  <a:gd name="T31" fmla="*/ 190 h 1809"/>
                  <a:gd name="T32" fmla="*/ 75 w 2362"/>
                  <a:gd name="T33" fmla="*/ 201 h 1809"/>
                  <a:gd name="T34" fmla="*/ 50 w 2362"/>
                  <a:gd name="T35" fmla="*/ 200 h 1809"/>
                  <a:gd name="T36" fmla="*/ 0 w 2362"/>
                  <a:gd name="T37" fmla="*/ 96 h 1809"/>
                  <a:gd name="T38" fmla="*/ 13 w 2362"/>
                  <a:gd name="T39" fmla="*/ 92 h 1809"/>
                  <a:gd name="T40" fmla="*/ 9 w 2362"/>
                  <a:gd name="T41" fmla="*/ 74 h 1809"/>
                  <a:gd name="T42" fmla="*/ 22 w 2362"/>
                  <a:gd name="T43" fmla="*/ 71 h 1809"/>
                  <a:gd name="T44" fmla="*/ 18 w 2362"/>
                  <a:gd name="T45" fmla="*/ 58 h 1809"/>
                  <a:gd name="T46" fmla="*/ 18 w 2362"/>
                  <a:gd name="T47" fmla="*/ 58 h 180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362"/>
                  <a:gd name="T73" fmla="*/ 0 h 1809"/>
                  <a:gd name="T74" fmla="*/ 2362 w 2362"/>
                  <a:gd name="T75" fmla="*/ 1809 h 180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362" h="1809">
                    <a:moveTo>
                      <a:pt x="158" y="522"/>
                    </a:moveTo>
                    <a:lnTo>
                      <a:pt x="515" y="433"/>
                    </a:lnTo>
                    <a:lnTo>
                      <a:pt x="768" y="402"/>
                    </a:lnTo>
                    <a:lnTo>
                      <a:pt x="1106" y="486"/>
                    </a:lnTo>
                    <a:lnTo>
                      <a:pt x="1285" y="228"/>
                    </a:lnTo>
                    <a:lnTo>
                      <a:pt x="1524" y="69"/>
                    </a:lnTo>
                    <a:lnTo>
                      <a:pt x="1807" y="0"/>
                    </a:lnTo>
                    <a:lnTo>
                      <a:pt x="2333" y="766"/>
                    </a:lnTo>
                    <a:lnTo>
                      <a:pt x="2218" y="830"/>
                    </a:lnTo>
                    <a:lnTo>
                      <a:pt x="2357" y="955"/>
                    </a:lnTo>
                    <a:lnTo>
                      <a:pt x="2247" y="984"/>
                    </a:lnTo>
                    <a:lnTo>
                      <a:pt x="2362" y="1148"/>
                    </a:lnTo>
                    <a:lnTo>
                      <a:pt x="2015" y="1328"/>
                    </a:lnTo>
                    <a:lnTo>
                      <a:pt x="1761" y="1561"/>
                    </a:lnTo>
                    <a:lnTo>
                      <a:pt x="1603" y="1701"/>
                    </a:lnTo>
                    <a:lnTo>
                      <a:pt x="1037" y="1706"/>
                    </a:lnTo>
                    <a:lnTo>
                      <a:pt x="674" y="1809"/>
                    </a:lnTo>
                    <a:lnTo>
                      <a:pt x="452" y="1804"/>
                    </a:lnTo>
                    <a:lnTo>
                      <a:pt x="0" y="866"/>
                    </a:lnTo>
                    <a:lnTo>
                      <a:pt x="113" y="825"/>
                    </a:lnTo>
                    <a:lnTo>
                      <a:pt x="84" y="670"/>
                    </a:lnTo>
                    <a:lnTo>
                      <a:pt x="198" y="641"/>
                    </a:lnTo>
                    <a:lnTo>
                      <a:pt x="158" y="522"/>
                    </a:lnTo>
                    <a:close/>
                  </a:path>
                </a:pathLst>
              </a:custGeom>
              <a:solidFill>
                <a:srgbClr val="FFFFFF"/>
              </a:solidFill>
              <a:ln w="9525">
                <a:noFill/>
                <a:round/>
                <a:headEnd/>
                <a:tailEnd/>
              </a:ln>
            </p:spPr>
            <p:txBody>
              <a:bodyPr/>
              <a:lstStyle/>
              <a:p>
                <a:endParaRPr lang="zh-CN" altLang="en-US"/>
              </a:p>
            </p:txBody>
          </p:sp>
          <p:sp>
            <p:nvSpPr>
              <p:cNvPr id="23593" name="Freeform 74"/>
              <p:cNvSpPr>
                <a:spLocks/>
              </p:cNvSpPr>
              <p:nvPr/>
            </p:nvSpPr>
            <p:spPr bwMode="auto">
              <a:xfrm>
                <a:off x="3783" y="276"/>
                <a:ext cx="764" cy="545"/>
              </a:xfrm>
              <a:custGeom>
                <a:avLst/>
                <a:gdLst>
                  <a:gd name="T0" fmla="*/ 172 w 2290"/>
                  <a:gd name="T1" fmla="*/ 4 h 1635"/>
                  <a:gd name="T2" fmla="*/ 156 w 2290"/>
                  <a:gd name="T3" fmla="*/ 10 h 1635"/>
                  <a:gd name="T4" fmla="*/ 146 w 2290"/>
                  <a:gd name="T5" fmla="*/ 14 h 1635"/>
                  <a:gd name="T6" fmla="*/ 138 w 2290"/>
                  <a:gd name="T7" fmla="*/ 20 h 1635"/>
                  <a:gd name="T8" fmla="*/ 131 w 2290"/>
                  <a:gd name="T9" fmla="*/ 26 h 1635"/>
                  <a:gd name="T10" fmla="*/ 126 w 2290"/>
                  <a:gd name="T11" fmla="*/ 33 h 1635"/>
                  <a:gd name="T12" fmla="*/ 121 w 2290"/>
                  <a:gd name="T13" fmla="*/ 40 h 1635"/>
                  <a:gd name="T14" fmla="*/ 112 w 2290"/>
                  <a:gd name="T15" fmla="*/ 54 h 1635"/>
                  <a:gd name="T16" fmla="*/ 104 w 2290"/>
                  <a:gd name="T17" fmla="*/ 54 h 1635"/>
                  <a:gd name="T18" fmla="*/ 90 w 2290"/>
                  <a:gd name="T19" fmla="*/ 50 h 1635"/>
                  <a:gd name="T20" fmla="*/ 66 w 2290"/>
                  <a:gd name="T21" fmla="*/ 47 h 1635"/>
                  <a:gd name="T22" fmla="*/ 34 w 2290"/>
                  <a:gd name="T23" fmla="*/ 51 h 1635"/>
                  <a:gd name="T24" fmla="*/ 16 w 2290"/>
                  <a:gd name="T25" fmla="*/ 56 h 1635"/>
                  <a:gd name="T26" fmla="*/ 1 w 2290"/>
                  <a:gd name="T27" fmla="*/ 61 h 1635"/>
                  <a:gd name="T28" fmla="*/ 67 w 2290"/>
                  <a:gd name="T29" fmla="*/ 173 h 1635"/>
                  <a:gd name="T30" fmla="*/ 99 w 2290"/>
                  <a:gd name="T31" fmla="*/ 168 h 1635"/>
                  <a:gd name="T32" fmla="*/ 136 w 2290"/>
                  <a:gd name="T33" fmla="*/ 170 h 1635"/>
                  <a:gd name="T34" fmla="*/ 154 w 2290"/>
                  <a:gd name="T35" fmla="*/ 176 h 1635"/>
                  <a:gd name="T36" fmla="*/ 169 w 2290"/>
                  <a:gd name="T37" fmla="*/ 181 h 1635"/>
                  <a:gd name="T38" fmla="*/ 173 w 2290"/>
                  <a:gd name="T39" fmla="*/ 174 h 1635"/>
                  <a:gd name="T40" fmla="*/ 179 w 2290"/>
                  <a:gd name="T41" fmla="*/ 160 h 1635"/>
                  <a:gd name="T42" fmla="*/ 184 w 2290"/>
                  <a:gd name="T43" fmla="*/ 149 h 1635"/>
                  <a:gd name="T44" fmla="*/ 190 w 2290"/>
                  <a:gd name="T45" fmla="*/ 138 h 1635"/>
                  <a:gd name="T46" fmla="*/ 197 w 2290"/>
                  <a:gd name="T47" fmla="*/ 129 h 1635"/>
                  <a:gd name="T48" fmla="*/ 201 w 2290"/>
                  <a:gd name="T49" fmla="*/ 124 h 1635"/>
                  <a:gd name="T50" fmla="*/ 205 w 2290"/>
                  <a:gd name="T51" fmla="*/ 120 h 1635"/>
                  <a:gd name="T52" fmla="*/ 210 w 2290"/>
                  <a:gd name="T53" fmla="*/ 116 h 1635"/>
                  <a:gd name="T54" fmla="*/ 217 w 2290"/>
                  <a:gd name="T55" fmla="*/ 111 h 1635"/>
                  <a:gd name="T56" fmla="*/ 226 w 2290"/>
                  <a:gd name="T57" fmla="*/ 105 h 1635"/>
                  <a:gd name="T58" fmla="*/ 234 w 2290"/>
                  <a:gd name="T59" fmla="*/ 101 h 1635"/>
                  <a:gd name="T60" fmla="*/ 245 w 2290"/>
                  <a:gd name="T61" fmla="*/ 96 h 1635"/>
                  <a:gd name="T62" fmla="*/ 252 w 2290"/>
                  <a:gd name="T63" fmla="*/ 86 h 1635"/>
                  <a:gd name="T64" fmla="*/ 238 w 2290"/>
                  <a:gd name="T65" fmla="*/ 91 h 1635"/>
                  <a:gd name="T66" fmla="*/ 226 w 2290"/>
                  <a:gd name="T67" fmla="*/ 96 h 1635"/>
                  <a:gd name="T68" fmla="*/ 216 w 2290"/>
                  <a:gd name="T69" fmla="*/ 101 h 1635"/>
                  <a:gd name="T70" fmla="*/ 208 w 2290"/>
                  <a:gd name="T71" fmla="*/ 106 h 1635"/>
                  <a:gd name="T72" fmla="*/ 200 w 2290"/>
                  <a:gd name="T73" fmla="*/ 112 h 1635"/>
                  <a:gd name="T74" fmla="*/ 195 w 2290"/>
                  <a:gd name="T75" fmla="*/ 118 h 1635"/>
                  <a:gd name="T76" fmla="*/ 185 w 2290"/>
                  <a:gd name="T77" fmla="*/ 131 h 1635"/>
                  <a:gd name="T78" fmla="*/ 175 w 2290"/>
                  <a:gd name="T79" fmla="*/ 148 h 1635"/>
                  <a:gd name="T80" fmla="*/ 167 w 2290"/>
                  <a:gd name="T81" fmla="*/ 162 h 1635"/>
                  <a:gd name="T82" fmla="*/ 159 w 2290"/>
                  <a:gd name="T83" fmla="*/ 166 h 1635"/>
                  <a:gd name="T84" fmla="*/ 145 w 2290"/>
                  <a:gd name="T85" fmla="*/ 162 h 1635"/>
                  <a:gd name="T86" fmla="*/ 126 w 2290"/>
                  <a:gd name="T87" fmla="*/ 159 h 1635"/>
                  <a:gd name="T88" fmla="*/ 83 w 2290"/>
                  <a:gd name="T89" fmla="*/ 161 h 1635"/>
                  <a:gd name="T90" fmla="*/ 61 w 2290"/>
                  <a:gd name="T91" fmla="*/ 165 h 1635"/>
                  <a:gd name="T92" fmla="*/ 24 w 2290"/>
                  <a:gd name="T93" fmla="*/ 61 h 1635"/>
                  <a:gd name="T94" fmla="*/ 40 w 2290"/>
                  <a:gd name="T95" fmla="*/ 58 h 1635"/>
                  <a:gd name="T96" fmla="*/ 73 w 2290"/>
                  <a:gd name="T97" fmla="*/ 55 h 1635"/>
                  <a:gd name="T98" fmla="*/ 103 w 2290"/>
                  <a:gd name="T99" fmla="*/ 60 h 1635"/>
                  <a:gd name="T100" fmla="*/ 115 w 2290"/>
                  <a:gd name="T101" fmla="*/ 64 h 1635"/>
                  <a:gd name="T102" fmla="*/ 123 w 2290"/>
                  <a:gd name="T103" fmla="*/ 49 h 1635"/>
                  <a:gd name="T104" fmla="*/ 130 w 2290"/>
                  <a:gd name="T105" fmla="*/ 39 h 1635"/>
                  <a:gd name="T106" fmla="*/ 136 w 2290"/>
                  <a:gd name="T107" fmla="*/ 33 h 1635"/>
                  <a:gd name="T108" fmla="*/ 143 w 2290"/>
                  <a:gd name="T109" fmla="*/ 27 h 1635"/>
                  <a:gd name="T110" fmla="*/ 150 w 2290"/>
                  <a:gd name="T111" fmla="*/ 22 h 1635"/>
                  <a:gd name="T112" fmla="*/ 157 w 2290"/>
                  <a:gd name="T113" fmla="*/ 18 h 1635"/>
                  <a:gd name="T114" fmla="*/ 169 w 2290"/>
                  <a:gd name="T115" fmla="*/ 13 h 1635"/>
                  <a:gd name="T116" fmla="*/ 182 w 2290"/>
                  <a:gd name="T117" fmla="*/ 9 h 1635"/>
                  <a:gd name="T118" fmla="*/ 191 w 2290"/>
                  <a:gd name="T119" fmla="*/ 0 h 163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290"/>
                  <a:gd name="T181" fmla="*/ 0 h 1635"/>
                  <a:gd name="T182" fmla="*/ 2290 w 2290"/>
                  <a:gd name="T183" fmla="*/ 1635 h 163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290" h="1635">
                    <a:moveTo>
                      <a:pt x="1717" y="0"/>
                    </a:moveTo>
                    <a:lnTo>
                      <a:pt x="1656" y="13"/>
                    </a:lnTo>
                    <a:lnTo>
                      <a:pt x="1589" y="29"/>
                    </a:lnTo>
                    <a:lnTo>
                      <a:pt x="1550" y="39"/>
                    </a:lnTo>
                    <a:lnTo>
                      <a:pt x="1509" y="50"/>
                    </a:lnTo>
                    <a:lnTo>
                      <a:pt x="1466" y="66"/>
                    </a:lnTo>
                    <a:lnTo>
                      <a:pt x="1422" y="81"/>
                    </a:lnTo>
                    <a:lnTo>
                      <a:pt x="1399" y="90"/>
                    </a:lnTo>
                    <a:lnTo>
                      <a:pt x="1378" y="99"/>
                    </a:lnTo>
                    <a:lnTo>
                      <a:pt x="1357" y="109"/>
                    </a:lnTo>
                    <a:lnTo>
                      <a:pt x="1335" y="119"/>
                    </a:lnTo>
                    <a:lnTo>
                      <a:pt x="1315" y="129"/>
                    </a:lnTo>
                    <a:lnTo>
                      <a:pt x="1295" y="141"/>
                    </a:lnTo>
                    <a:lnTo>
                      <a:pt x="1275" y="152"/>
                    </a:lnTo>
                    <a:lnTo>
                      <a:pt x="1256" y="165"/>
                    </a:lnTo>
                    <a:lnTo>
                      <a:pt x="1240" y="178"/>
                    </a:lnTo>
                    <a:lnTo>
                      <a:pt x="1223" y="192"/>
                    </a:lnTo>
                    <a:lnTo>
                      <a:pt x="1208" y="206"/>
                    </a:lnTo>
                    <a:lnTo>
                      <a:pt x="1194" y="221"/>
                    </a:lnTo>
                    <a:lnTo>
                      <a:pt x="1182" y="235"/>
                    </a:lnTo>
                    <a:lnTo>
                      <a:pt x="1169" y="251"/>
                    </a:lnTo>
                    <a:lnTo>
                      <a:pt x="1157" y="265"/>
                    </a:lnTo>
                    <a:lnTo>
                      <a:pt x="1145" y="279"/>
                    </a:lnTo>
                    <a:lnTo>
                      <a:pt x="1134" y="293"/>
                    </a:lnTo>
                    <a:lnTo>
                      <a:pt x="1124" y="307"/>
                    </a:lnTo>
                    <a:lnTo>
                      <a:pt x="1113" y="321"/>
                    </a:lnTo>
                    <a:lnTo>
                      <a:pt x="1104" y="334"/>
                    </a:lnTo>
                    <a:lnTo>
                      <a:pt x="1085" y="358"/>
                    </a:lnTo>
                    <a:lnTo>
                      <a:pt x="1070" y="382"/>
                    </a:lnTo>
                    <a:lnTo>
                      <a:pt x="1042" y="424"/>
                    </a:lnTo>
                    <a:lnTo>
                      <a:pt x="1021" y="459"/>
                    </a:lnTo>
                    <a:lnTo>
                      <a:pt x="1006" y="486"/>
                    </a:lnTo>
                    <a:lnTo>
                      <a:pt x="995" y="507"/>
                    </a:lnTo>
                    <a:lnTo>
                      <a:pt x="984" y="504"/>
                    </a:lnTo>
                    <a:lnTo>
                      <a:pt x="956" y="491"/>
                    </a:lnTo>
                    <a:lnTo>
                      <a:pt x="935" y="483"/>
                    </a:lnTo>
                    <a:lnTo>
                      <a:pt x="909" y="475"/>
                    </a:lnTo>
                    <a:lnTo>
                      <a:pt x="881" y="467"/>
                    </a:lnTo>
                    <a:lnTo>
                      <a:pt x="849" y="458"/>
                    </a:lnTo>
                    <a:lnTo>
                      <a:pt x="813" y="450"/>
                    </a:lnTo>
                    <a:lnTo>
                      <a:pt x="775" y="441"/>
                    </a:lnTo>
                    <a:lnTo>
                      <a:pt x="733" y="435"/>
                    </a:lnTo>
                    <a:lnTo>
                      <a:pt x="690" y="429"/>
                    </a:lnTo>
                    <a:lnTo>
                      <a:pt x="596" y="424"/>
                    </a:lnTo>
                    <a:lnTo>
                      <a:pt x="496" y="431"/>
                    </a:lnTo>
                    <a:lnTo>
                      <a:pt x="396" y="444"/>
                    </a:lnTo>
                    <a:lnTo>
                      <a:pt x="347" y="452"/>
                    </a:lnTo>
                    <a:lnTo>
                      <a:pt x="303" y="463"/>
                    </a:lnTo>
                    <a:lnTo>
                      <a:pt x="259" y="473"/>
                    </a:lnTo>
                    <a:lnTo>
                      <a:pt x="217" y="483"/>
                    </a:lnTo>
                    <a:lnTo>
                      <a:pt x="180" y="493"/>
                    </a:lnTo>
                    <a:lnTo>
                      <a:pt x="146" y="504"/>
                    </a:lnTo>
                    <a:lnTo>
                      <a:pt x="113" y="514"/>
                    </a:lnTo>
                    <a:lnTo>
                      <a:pt x="85" y="523"/>
                    </a:lnTo>
                    <a:lnTo>
                      <a:pt x="40" y="538"/>
                    </a:lnTo>
                    <a:lnTo>
                      <a:pt x="12" y="550"/>
                    </a:lnTo>
                    <a:lnTo>
                      <a:pt x="0" y="553"/>
                    </a:lnTo>
                    <a:lnTo>
                      <a:pt x="516" y="1575"/>
                    </a:lnTo>
                    <a:lnTo>
                      <a:pt x="554" y="1565"/>
                    </a:lnTo>
                    <a:lnTo>
                      <a:pt x="599" y="1556"/>
                    </a:lnTo>
                    <a:lnTo>
                      <a:pt x="656" y="1544"/>
                    </a:lnTo>
                    <a:lnTo>
                      <a:pt x="727" y="1533"/>
                    </a:lnTo>
                    <a:lnTo>
                      <a:pt x="806" y="1521"/>
                    </a:lnTo>
                    <a:lnTo>
                      <a:pt x="891" y="1512"/>
                    </a:lnTo>
                    <a:lnTo>
                      <a:pt x="982" y="1508"/>
                    </a:lnTo>
                    <a:lnTo>
                      <a:pt x="1078" y="1510"/>
                    </a:lnTo>
                    <a:lnTo>
                      <a:pt x="1172" y="1524"/>
                    </a:lnTo>
                    <a:lnTo>
                      <a:pt x="1219" y="1534"/>
                    </a:lnTo>
                    <a:lnTo>
                      <a:pt x="1265" y="1544"/>
                    </a:lnTo>
                    <a:lnTo>
                      <a:pt x="1310" y="1556"/>
                    </a:lnTo>
                    <a:lnTo>
                      <a:pt x="1351" y="1568"/>
                    </a:lnTo>
                    <a:lnTo>
                      <a:pt x="1389" y="1580"/>
                    </a:lnTo>
                    <a:lnTo>
                      <a:pt x="1425" y="1593"/>
                    </a:lnTo>
                    <a:lnTo>
                      <a:pt x="1457" y="1604"/>
                    </a:lnTo>
                    <a:lnTo>
                      <a:pt x="1483" y="1614"/>
                    </a:lnTo>
                    <a:lnTo>
                      <a:pt x="1521" y="1630"/>
                    </a:lnTo>
                    <a:lnTo>
                      <a:pt x="1535" y="1635"/>
                    </a:lnTo>
                    <a:lnTo>
                      <a:pt x="1541" y="1616"/>
                    </a:lnTo>
                    <a:lnTo>
                      <a:pt x="1549" y="1593"/>
                    </a:lnTo>
                    <a:lnTo>
                      <a:pt x="1560" y="1563"/>
                    </a:lnTo>
                    <a:lnTo>
                      <a:pt x="1574" y="1526"/>
                    </a:lnTo>
                    <a:lnTo>
                      <a:pt x="1591" y="1485"/>
                    </a:lnTo>
                    <a:lnTo>
                      <a:pt x="1600" y="1464"/>
                    </a:lnTo>
                    <a:lnTo>
                      <a:pt x="1610" y="1441"/>
                    </a:lnTo>
                    <a:lnTo>
                      <a:pt x="1620" y="1416"/>
                    </a:lnTo>
                    <a:lnTo>
                      <a:pt x="1632" y="1392"/>
                    </a:lnTo>
                    <a:lnTo>
                      <a:pt x="1643" y="1368"/>
                    </a:lnTo>
                    <a:lnTo>
                      <a:pt x="1656" y="1342"/>
                    </a:lnTo>
                    <a:lnTo>
                      <a:pt x="1669" y="1318"/>
                    </a:lnTo>
                    <a:lnTo>
                      <a:pt x="1684" y="1293"/>
                    </a:lnTo>
                    <a:lnTo>
                      <a:pt x="1698" y="1267"/>
                    </a:lnTo>
                    <a:lnTo>
                      <a:pt x="1712" y="1242"/>
                    </a:lnTo>
                    <a:lnTo>
                      <a:pt x="1729" y="1217"/>
                    </a:lnTo>
                    <a:lnTo>
                      <a:pt x="1744" y="1193"/>
                    </a:lnTo>
                    <a:lnTo>
                      <a:pt x="1760" y="1170"/>
                    </a:lnTo>
                    <a:lnTo>
                      <a:pt x="1769" y="1159"/>
                    </a:lnTo>
                    <a:lnTo>
                      <a:pt x="1778" y="1147"/>
                    </a:lnTo>
                    <a:lnTo>
                      <a:pt x="1787" y="1137"/>
                    </a:lnTo>
                    <a:lnTo>
                      <a:pt x="1796" y="1125"/>
                    </a:lnTo>
                    <a:lnTo>
                      <a:pt x="1805" y="1115"/>
                    </a:lnTo>
                    <a:lnTo>
                      <a:pt x="1814" y="1105"/>
                    </a:lnTo>
                    <a:lnTo>
                      <a:pt x="1823" y="1096"/>
                    </a:lnTo>
                    <a:lnTo>
                      <a:pt x="1832" y="1084"/>
                    </a:lnTo>
                    <a:lnTo>
                      <a:pt x="1842" y="1076"/>
                    </a:lnTo>
                    <a:lnTo>
                      <a:pt x="1852" y="1067"/>
                    </a:lnTo>
                    <a:lnTo>
                      <a:pt x="1861" y="1058"/>
                    </a:lnTo>
                    <a:lnTo>
                      <a:pt x="1872" y="1050"/>
                    </a:lnTo>
                    <a:lnTo>
                      <a:pt x="1882" y="1042"/>
                    </a:lnTo>
                    <a:lnTo>
                      <a:pt x="1892" y="1035"/>
                    </a:lnTo>
                    <a:lnTo>
                      <a:pt x="1911" y="1021"/>
                    </a:lnTo>
                    <a:lnTo>
                      <a:pt x="1932" y="1008"/>
                    </a:lnTo>
                    <a:lnTo>
                      <a:pt x="1952" y="995"/>
                    </a:lnTo>
                    <a:lnTo>
                      <a:pt x="1971" y="982"/>
                    </a:lnTo>
                    <a:lnTo>
                      <a:pt x="1990" y="971"/>
                    </a:lnTo>
                    <a:lnTo>
                      <a:pt x="2008" y="959"/>
                    </a:lnTo>
                    <a:lnTo>
                      <a:pt x="2027" y="949"/>
                    </a:lnTo>
                    <a:lnTo>
                      <a:pt x="2045" y="939"/>
                    </a:lnTo>
                    <a:lnTo>
                      <a:pt x="2063" y="930"/>
                    </a:lnTo>
                    <a:lnTo>
                      <a:pt x="2080" y="921"/>
                    </a:lnTo>
                    <a:lnTo>
                      <a:pt x="2097" y="912"/>
                    </a:lnTo>
                    <a:lnTo>
                      <a:pt x="2113" y="904"/>
                    </a:lnTo>
                    <a:lnTo>
                      <a:pt x="2145" y="889"/>
                    </a:lnTo>
                    <a:lnTo>
                      <a:pt x="2173" y="878"/>
                    </a:lnTo>
                    <a:lnTo>
                      <a:pt x="2198" y="866"/>
                    </a:lnTo>
                    <a:lnTo>
                      <a:pt x="2221" y="857"/>
                    </a:lnTo>
                    <a:lnTo>
                      <a:pt x="2258" y="844"/>
                    </a:lnTo>
                    <a:lnTo>
                      <a:pt x="2290" y="834"/>
                    </a:lnTo>
                    <a:lnTo>
                      <a:pt x="2260" y="778"/>
                    </a:lnTo>
                    <a:lnTo>
                      <a:pt x="2244" y="783"/>
                    </a:lnTo>
                    <a:lnTo>
                      <a:pt x="2202" y="796"/>
                    </a:lnTo>
                    <a:lnTo>
                      <a:pt x="2173" y="806"/>
                    </a:lnTo>
                    <a:lnTo>
                      <a:pt x="2141" y="818"/>
                    </a:lnTo>
                    <a:lnTo>
                      <a:pt x="2104" y="832"/>
                    </a:lnTo>
                    <a:lnTo>
                      <a:pt x="2066" y="847"/>
                    </a:lnTo>
                    <a:lnTo>
                      <a:pt x="2045" y="857"/>
                    </a:lnTo>
                    <a:lnTo>
                      <a:pt x="2025" y="865"/>
                    </a:lnTo>
                    <a:lnTo>
                      <a:pt x="2004" y="875"/>
                    </a:lnTo>
                    <a:lnTo>
                      <a:pt x="1984" y="885"/>
                    </a:lnTo>
                    <a:lnTo>
                      <a:pt x="1963" y="896"/>
                    </a:lnTo>
                    <a:lnTo>
                      <a:pt x="1943" y="907"/>
                    </a:lnTo>
                    <a:lnTo>
                      <a:pt x="1923" y="918"/>
                    </a:lnTo>
                    <a:lnTo>
                      <a:pt x="1902" y="930"/>
                    </a:lnTo>
                    <a:lnTo>
                      <a:pt x="1883" y="943"/>
                    </a:lnTo>
                    <a:lnTo>
                      <a:pt x="1864" y="956"/>
                    </a:lnTo>
                    <a:lnTo>
                      <a:pt x="1846" y="968"/>
                    </a:lnTo>
                    <a:lnTo>
                      <a:pt x="1829" y="982"/>
                    </a:lnTo>
                    <a:lnTo>
                      <a:pt x="1812" y="995"/>
                    </a:lnTo>
                    <a:lnTo>
                      <a:pt x="1796" y="1010"/>
                    </a:lnTo>
                    <a:lnTo>
                      <a:pt x="1781" y="1024"/>
                    </a:lnTo>
                    <a:lnTo>
                      <a:pt x="1768" y="1039"/>
                    </a:lnTo>
                    <a:lnTo>
                      <a:pt x="1755" y="1055"/>
                    </a:lnTo>
                    <a:lnTo>
                      <a:pt x="1749" y="1063"/>
                    </a:lnTo>
                    <a:lnTo>
                      <a:pt x="1743" y="1072"/>
                    </a:lnTo>
                    <a:lnTo>
                      <a:pt x="1717" y="1106"/>
                    </a:lnTo>
                    <a:lnTo>
                      <a:pt x="1692" y="1142"/>
                    </a:lnTo>
                    <a:lnTo>
                      <a:pt x="1666" y="1180"/>
                    </a:lnTo>
                    <a:lnTo>
                      <a:pt x="1640" y="1220"/>
                    </a:lnTo>
                    <a:lnTo>
                      <a:pt x="1618" y="1258"/>
                    </a:lnTo>
                    <a:lnTo>
                      <a:pt x="1595" y="1298"/>
                    </a:lnTo>
                    <a:lnTo>
                      <a:pt x="1573" y="1333"/>
                    </a:lnTo>
                    <a:lnTo>
                      <a:pt x="1552" y="1369"/>
                    </a:lnTo>
                    <a:lnTo>
                      <a:pt x="1535" y="1402"/>
                    </a:lnTo>
                    <a:lnTo>
                      <a:pt x="1519" y="1432"/>
                    </a:lnTo>
                    <a:lnTo>
                      <a:pt x="1505" y="1457"/>
                    </a:lnTo>
                    <a:lnTo>
                      <a:pt x="1486" y="1494"/>
                    </a:lnTo>
                    <a:lnTo>
                      <a:pt x="1480" y="1508"/>
                    </a:lnTo>
                    <a:lnTo>
                      <a:pt x="1466" y="1503"/>
                    </a:lnTo>
                    <a:lnTo>
                      <a:pt x="1429" y="1492"/>
                    </a:lnTo>
                    <a:lnTo>
                      <a:pt x="1402" y="1485"/>
                    </a:lnTo>
                    <a:lnTo>
                      <a:pt x="1371" y="1478"/>
                    </a:lnTo>
                    <a:lnTo>
                      <a:pt x="1338" y="1469"/>
                    </a:lnTo>
                    <a:lnTo>
                      <a:pt x="1300" y="1460"/>
                    </a:lnTo>
                    <a:lnTo>
                      <a:pt x="1261" y="1451"/>
                    </a:lnTo>
                    <a:lnTo>
                      <a:pt x="1219" y="1443"/>
                    </a:lnTo>
                    <a:lnTo>
                      <a:pt x="1177" y="1437"/>
                    </a:lnTo>
                    <a:lnTo>
                      <a:pt x="1134" y="1430"/>
                    </a:lnTo>
                    <a:lnTo>
                      <a:pt x="1047" y="1423"/>
                    </a:lnTo>
                    <a:lnTo>
                      <a:pt x="965" y="1423"/>
                    </a:lnTo>
                    <a:lnTo>
                      <a:pt x="812" y="1438"/>
                    </a:lnTo>
                    <a:lnTo>
                      <a:pt x="742" y="1448"/>
                    </a:lnTo>
                    <a:lnTo>
                      <a:pt x="681" y="1457"/>
                    </a:lnTo>
                    <a:lnTo>
                      <a:pt x="627" y="1468"/>
                    </a:lnTo>
                    <a:lnTo>
                      <a:pt x="587" y="1475"/>
                    </a:lnTo>
                    <a:lnTo>
                      <a:pt x="552" y="1483"/>
                    </a:lnTo>
                    <a:lnTo>
                      <a:pt x="108" y="584"/>
                    </a:lnTo>
                    <a:lnTo>
                      <a:pt x="147" y="571"/>
                    </a:lnTo>
                    <a:lnTo>
                      <a:pt x="192" y="558"/>
                    </a:lnTo>
                    <a:lnTo>
                      <a:pt x="220" y="551"/>
                    </a:lnTo>
                    <a:lnTo>
                      <a:pt x="250" y="543"/>
                    </a:lnTo>
                    <a:lnTo>
                      <a:pt x="284" y="535"/>
                    </a:lnTo>
                    <a:lnTo>
                      <a:pt x="319" y="527"/>
                    </a:lnTo>
                    <a:lnTo>
                      <a:pt x="358" y="519"/>
                    </a:lnTo>
                    <a:lnTo>
                      <a:pt x="399" y="512"/>
                    </a:lnTo>
                    <a:lnTo>
                      <a:pt x="484" y="500"/>
                    </a:lnTo>
                    <a:lnTo>
                      <a:pt x="572" y="492"/>
                    </a:lnTo>
                    <a:lnTo>
                      <a:pt x="660" y="492"/>
                    </a:lnTo>
                    <a:lnTo>
                      <a:pt x="746" y="500"/>
                    </a:lnTo>
                    <a:lnTo>
                      <a:pt x="824" y="514"/>
                    </a:lnTo>
                    <a:lnTo>
                      <a:pt x="893" y="530"/>
                    </a:lnTo>
                    <a:lnTo>
                      <a:pt x="923" y="539"/>
                    </a:lnTo>
                    <a:lnTo>
                      <a:pt x="951" y="548"/>
                    </a:lnTo>
                    <a:lnTo>
                      <a:pt x="995" y="564"/>
                    </a:lnTo>
                    <a:lnTo>
                      <a:pt x="1023" y="575"/>
                    </a:lnTo>
                    <a:lnTo>
                      <a:pt x="1033" y="580"/>
                    </a:lnTo>
                    <a:lnTo>
                      <a:pt x="1053" y="539"/>
                    </a:lnTo>
                    <a:lnTo>
                      <a:pt x="1078" y="497"/>
                    </a:lnTo>
                    <a:lnTo>
                      <a:pt x="1092" y="472"/>
                    </a:lnTo>
                    <a:lnTo>
                      <a:pt x="1108" y="444"/>
                    </a:lnTo>
                    <a:lnTo>
                      <a:pt x="1129" y="415"/>
                    </a:lnTo>
                    <a:lnTo>
                      <a:pt x="1149" y="385"/>
                    </a:lnTo>
                    <a:lnTo>
                      <a:pt x="1161" y="371"/>
                    </a:lnTo>
                    <a:lnTo>
                      <a:pt x="1173" y="355"/>
                    </a:lnTo>
                    <a:lnTo>
                      <a:pt x="1185" y="340"/>
                    </a:lnTo>
                    <a:lnTo>
                      <a:pt x="1198" y="326"/>
                    </a:lnTo>
                    <a:lnTo>
                      <a:pt x="1210" y="311"/>
                    </a:lnTo>
                    <a:lnTo>
                      <a:pt x="1224" y="295"/>
                    </a:lnTo>
                    <a:lnTo>
                      <a:pt x="1238" y="283"/>
                    </a:lnTo>
                    <a:lnTo>
                      <a:pt x="1252" y="267"/>
                    </a:lnTo>
                    <a:lnTo>
                      <a:pt x="1266" y="255"/>
                    </a:lnTo>
                    <a:lnTo>
                      <a:pt x="1282" y="242"/>
                    </a:lnTo>
                    <a:lnTo>
                      <a:pt x="1297" y="229"/>
                    </a:lnTo>
                    <a:lnTo>
                      <a:pt x="1314" y="218"/>
                    </a:lnTo>
                    <a:lnTo>
                      <a:pt x="1330" y="207"/>
                    </a:lnTo>
                    <a:lnTo>
                      <a:pt x="1346" y="196"/>
                    </a:lnTo>
                    <a:lnTo>
                      <a:pt x="1364" y="187"/>
                    </a:lnTo>
                    <a:lnTo>
                      <a:pt x="1380" y="177"/>
                    </a:lnTo>
                    <a:lnTo>
                      <a:pt x="1398" y="168"/>
                    </a:lnTo>
                    <a:lnTo>
                      <a:pt x="1415" y="160"/>
                    </a:lnTo>
                    <a:lnTo>
                      <a:pt x="1432" y="151"/>
                    </a:lnTo>
                    <a:lnTo>
                      <a:pt x="1450" y="143"/>
                    </a:lnTo>
                    <a:lnTo>
                      <a:pt x="1485" y="129"/>
                    </a:lnTo>
                    <a:lnTo>
                      <a:pt x="1519" y="117"/>
                    </a:lnTo>
                    <a:lnTo>
                      <a:pt x="1552" y="106"/>
                    </a:lnTo>
                    <a:lnTo>
                      <a:pt x="1584" y="96"/>
                    </a:lnTo>
                    <a:lnTo>
                      <a:pt x="1614" y="89"/>
                    </a:lnTo>
                    <a:lnTo>
                      <a:pt x="1640" y="82"/>
                    </a:lnTo>
                    <a:lnTo>
                      <a:pt x="1685" y="72"/>
                    </a:lnTo>
                    <a:lnTo>
                      <a:pt x="1726" y="66"/>
                    </a:lnTo>
                    <a:lnTo>
                      <a:pt x="1717" y="0"/>
                    </a:lnTo>
                    <a:close/>
                  </a:path>
                </a:pathLst>
              </a:custGeom>
              <a:solidFill>
                <a:srgbClr val="B8B8D9"/>
              </a:solidFill>
              <a:ln w="9525">
                <a:noFill/>
                <a:round/>
                <a:headEnd/>
                <a:tailEnd/>
              </a:ln>
            </p:spPr>
            <p:txBody>
              <a:bodyPr/>
              <a:lstStyle/>
              <a:p>
                <a:endParaRPr lang="zh-CN" altLang="en-US"/>
              </a:p>
            </p:txBody>
          </p:sp>
          <p:sp>
            <p:nvSpPr>
              <p:cNvPr id="23594" name="Freeform 75"/>
              <p:cNvSpPr>
                <a:spLocks/>
              </p:cNvSpPr>
              <p:nvPr/>
            </p:nvSpPr>
            <p:spPr bwMode="auto">
              <a:xfrm>
                <a:off x="4343" y="276"/>
                <a:ext cx="207" cy="280"/>
              </a:xfrm>
              <a:custGeom>
                <a:avLst/>
                <a:gdLst>
                  <a:gd name="T0" fmla="*/ 0 w 621"/>
                  <a:gd name="T1" fmla="*/ 5 h 839"/>
                  <a:gd name="T2" fmla="*/ 59 w 621"/>
                  <a:gd name="T3" fmla="*/ 91 h 839"/>
                  <a:gd name="T4" fmla="*/ 69 w 621"/>
                  <a:gd name="T5" fmla="*/ 93 h 839"/>
                  <a:gd name="T6" fmla="*/ 4 w 621"/>
                  <a:gd name="T7" fmla="*/ 0 h 839"/>
                  <a:gd name="T8" fmla="*/ 0 w 621"/>
                  <a:gd name="T9" fmla="*/ 5 h 839"/>
                  <a:gd name="T10" fmla="*/ 0 w 621"/>
                  <a:gd name="T11" fmla="*/ 5 h 839"/>
                  <a:gd name="T12" fmla="*/ 0 60000 65536"/>
                  <a:gd name="T13" fmla="*/ 0 60000 65536"/>
                  <a:gd name="T14" fmla="*/ 0 60000 65536"/>
                  <a:gd name="T15" fmla="*/ 0 60000 65536"/>
                  <a:gd name="T16" fmla="*/ 0 60000 65536"/>
                  <a:gd name="T17" fmla="*/ 0 60000 65536"/>
                  <a:gd name="T18" fmla="*/ 0 w 621"/>
                  <a:gd name="T19" fmla="*/ 0 h 839"/>
                  <a:gd name="T20" fmla="*/ 621 w 621"/>
                  <a:gd name="T21" fmla="*/ 839 h 839"/>
                </a:gdLst>
                <a:ahLst/>
                <a:cxnLst>
                  <a:cxn ang="T12">
                    <a:pos x="T0" y="T1"/>
                  </a:cxn>
                  <a:cxn ang="T13">
                    <a:pos x="T2" y="T3"/>
                  </a:cxn>
                  <a:cxn ang="T14">
                    <a:pos x="T4" y="T5"/>
                  </a:cxn>
                  <a:cxn ang="T15">
                    <a:pos x="T6" y="T7"/>
                  </a:cxn>
                  <a:cxn ang="T16">
                    <a:pos x="T8" y="T9"/>
                  </a:cxn>
                  <a:cxn ang="T17">
                    <a:pos x="T10" y="T11"/>
                  </a:cxn>
                </a:cxnLst>
                <a:rect l="T18" t="T19" r="T20" b="T21"/>
                <a:pathLst>
                  <a:path w="621" h="839">
                    <a:moveTo>
                      <a:pt x="0" y="48"/>
                    </a:moveTo>
                    <a:lnTo>
                      <a:pt x="527" y="814"/>
                    </a:lnTo>
                    <a:lnTo>
                      <a:pt x="621" y="839"/>
                    </a:lnTo>
                    <a:lnTo>
                      <a:pt x="38" y="0"/>
                    </a:lnTo>
                    <a:lnTo>
                      <a:pt x="0" y="48"/>
                    </a:lnTo>
                    <a:close/>
                  </a:path>
                </a:pathLst>
              </a:custGeom>
              <a:solidFill>
                <a:srgbClr val="B8B8D9"/>
              </a:solidFill>
              <a:ln w="9525">
                <a:noFill/>
                <a:round/>
                <a:headEnd/>
                <a:tailEnd/>
              </a:ln>
            </p:spPr>
            <p:txBody>
              <a:bodyPr/>
              <a:lstStyle/>
              <a:p>
                <a:endParaRPr lang="zh-CN" altLang="en-US"/>
              </a:p>
            </p:txBody>
          </p:sp>
          <p:sp>
            <p:nvSpPr>
              <p:cNvPr id="23595" name="Freeform 76"/>
              <p:cNvSpPr>
                <a:spLocks/>
              </p:cNvSpPr>
              <p:nvPr/>
            </p:nvSpPr>
            <p:spPr bwMode="auto">
              <a:xfrm>
                <a:off x="3757" y="493"/>
                <a:ext cx="795" cy="376"/>
              </a:xfrm>
              <a:custGeom>
                <a:avLst/>
                <a:gdLst>
                  <a:gd name="T0" fmla="*/ 0 w 2386"/>
                  <a:gd name="T1" fmla="*/ 6 h 1129"/>
                  <a:gd name="T2" fmla="*/ 59 w 2386"/>
                  <a:gd name="T3" fmla="*/ 125 h 1129"/>
                  <a:gd name="T4" fmla="*/ 66 w 2386"/>
                  <a:gd name="T5" fmla="*/ 123 h 1129"/>
                  <a:gd name="T6" fmla="*/ 74 w 2386"/>
                  <a:gd name="T7" fmla="*/ 121 h 1129"/>
                  <a:gd name="T8" fmla="*/ 82 w 2386"/>
                  <a:gd name="T9" fmla="*/ 118 h 1129"/>
                  <a:gd name="T10" fmla="*/ 92 w 2386"/>
                  <a:gd name="T11" fmla="*/ 116 h 1129"/>
                  <a:gd name="T12" fmla="*/ 102 w 2386"/>
                  <a:gd name="T13" fmla="*/ 114 h 1129"/>
                  <a:gd name="T14" fmla="*/ 118 w 2386"/>
                  <a:gd name="T15" fmla="*/ 112 h 1129"/>
                  <a:gd name="T16" fmla="*/ 139 w 2386"/>
                  <a:gd name="T17" fmla="*/ 112 h 1129"/>
                  <a:gd name="T18" fmla="*/ 160 w 2386"/>
                  <a:gd name="T19" fmla="*/ 114 h 1129"/>
                  <a:gd name="T20" fmla="*/ 177 w 2386"/>
                  <a:gd name="T21" fmla="*/ 117 h 1129"/>
                  <a:gd name="T22" fmla="*/ 185 w 2386"/>
                  <a:gd name="T23" fmla="*/ 116 h 1129"/>
                  <a:gd name="T24" fmla="*/ 188 w 2386"/>
                  <a:gd name="T25" fmla="*/ 111 h 1129"/>
                  <a:gd name="T26" fmla="*/ 192 w 2386"/>
                  <a:gd name="T27" fmla="*/ 103 h 1129"/>
                  <a:gd name="T28" fmla="*/ 198 w 2386"/>
                  <a:gd name="T29" fmla="*/ 93 h 1129"/>
                  <a:gd name="T30" fmla="*/ 201 w 2386"/>
                  <a:gd name="T31" fmla="*/ 88 h 1129"/>
                  <a:gd name="T32" fmla="*/ 204 w 2386"/>
                  <a:gd name="T33" fmla="*/ 82 h 1129"/>
                  <a:gd name="T34" fmla="*/ 208 w 2386"/>
                  <a:gd name="T35" fmla="*/ 77 h 1129"/>
                  <a:gd name="T36" fmla="*/ 211 w 2386"/>
                  <a:gd name="T37" fmla="*/ 74 h 1129"/>
                  <a:gd name="T38" fmla="*/ 213 w 2386"/>
                  <a:gd name="T39" fmla="*/ 71 h 1129"/>
                  <a:gd name="T40" fmla="*/ 214 w 2386"/>
                  <a:gd name="T41" fmla="*/ 69 h 1129"/>
                  <a:gd name="T42" fmla="*/ 216 w 2386"/>
                  <a:gd name="T43" fmla="*/ 67 h 1129"/>
                  <a:gd name="T44" fmla="*/ 218 w 2386"/>
                  <a:gd name="T45" fmla="*/ 65 h 1129"/>
                  <a:gd name="T46" fmla="*/ 220 w 2386"/>
                  <a:gd name="T47" fmla="*/ 63 h 1129"/>
                  <a:gd name="T48" fmla="*/ 223 w 2386"/>
                  <a:gd name="T49" fmla="*/ 60 h 1129"/>
                  <a:gd name="T50" fmla="*/ 227 w 2386"/>
                  <a:gd name="T51" fmla="*/ 57 h 1129"/>
                  <a:gd name="T52" fmla="*/ 231 w 2386"/>
                  <a:gd name="T53" fmla="*/ 54 h 1129"/>
                  <a:gd name="T54" fmla="*/ 234 w 2386"/>
                  <a:gd name="T55" fmla="*/ 52 h 1129"/>
                  <a:gd name="T56" fmla="*/ 238 w 2386"/>
                  <a:gd name="T57" fmla="*/ 50 h 1129"/>
                  <a:gd name="T58" fmla="*/ 241 w 2386"/>
                  <a:gd name="T59" fmla="*/ 48 h 1129"/>
                  <a:gd name="T60" fmla="*/ 248 w 2386"/>
                  <a:gd name="T61" fmla="*/ 45 h 1129"/>
                  <a:gd name="T62" fmla="*/ 254 w 2386"/>
                  <a:gd name="T63" fmla="*/ 43 h 1129"/>
                  <a:gd name="T64" fmla="*/ 258 w 2386"/>
                  <a:gd name="T65" fmla="*/ 41 h 1129"/>
                  <a:gd name="T66" fmla="*/ 265 w 2386"/>
                  <a:gd name="T67" fmla="*/ 39 h 1129"/>
                  <a:gd name="T68" fmla="*/ 242 w 2386"/>
                  <a:gd name="T69" fmla="*/ 27 h 1129"/>
                  <a:gd name="T70" fmla="*/ 248 w 2386"/>
                  <a:gd name="T71" fmla="*/ 38 h 1129"/>
                  <a:gd name="T72" fmla="*/ 240 w 2386"/>
                  <a:gd name="T73" fmla="*/ 41 h 1129"/>
                  <a:gd name="T74" fmla="*/ 234 w 2386"/>
                  <a:gd name="T75" fmla="*/ 43 h 1129"/>
                  <a:gd name="T76" fmla="*/ 228 w 2386"/>
                  <a:gd name="T77" fmla="*/ 47 h 1129"/>
                  <a:gd name="T78" fmla="*/ 225 w 2386"/>
                  <a:gd name="T79" fmla="*/ 48 h 1129"/>
                  <a:gd name="T80" fmla="*/ 221 w 2386"/>
                  <a:gd name="T81" fmla="*/ 50 h 1129"/>
                  <a:gd name="T82" fmla="*/ 219 w 2386"/>
                  <a:gd name="T83" fmla="*/ 52 h 1129"/>
                  <a:gd name="T84" fmla="*/ 216 w 2386"/>
                  <a:gd name="T85" fmla="*/ 55 h 1129"/>
                  <a:gd name="T86" fmla="*/ 213 w 2386"/>
                  <a:gd name="T87" fmla="*/ 57 h 1129"/>
                  <a:gd name="T88" fmla="*/ 211 w 2386"/>
                  <a:gd name="T89" fmla="*/ 59 h 1129"/>
                  <a:gd name="T90" fmla="*/ 208 w 2386"/>
                  <a:gd name="T91" fmla="*/ 62 h 1129"/>
                  <a:gd name="T92" fmla="*/ 207 w 2386"/>
                  <a:gd name="T93" fmla="*/ 65 h 1129"/>
                  <a:gd name="T94" fmla="*/ 203 w 2386"/>
                  <a:gd name="T95" fmla="*/ 70 h 1129"/>
                  <a:gd name="T96" fmla="*/ 197 w 2386"/>
                  <a:gd name="T97" fmla="*/ 78 h 1129"/>
                  <a:gd name="T98" fmla="*/ 192 w 2386"/>
                  <a:gd name="T99" fmla="*/ 86 h 1129"/>
                  <a:gd name="T100" fmla="*/ 187 w 2386"/>
                  <a:gd name="T101" fmla="*/ 94 h 1129"/>
                  <a:gd name="T102" fmla="*/ 183 w 2386"/>
                  <a:gd name="T103" fmla="*/ 100 h 1129"/>
                  <a:gd name="T104" fmla="*/ 179 w 2386"/>
                  <a:gd name="T105" fmla="*/ 106 h 1129"/>
                  <a:gd name="T106" fmla="*/ 173 w 2386"/>
                  <a:gd name="T107" fmla="*/ 104 h 1129"/>
                  <a:gd name="T108" fmla="*/ 158 w 2386"/>
                  <a:gd name="T109" fmla="*/ 102 h 1129"/>
                  <a:gd name="T110" fmla="*/ 134 w 2386"/>
                  <a:gd name="T111" fmla="*/ 100 h 1129"/>
                  <a:gd name="T112" fmla="*/ 106 w 2386"/>
                  <a:gd name="T113" fmla="*/ 103 h 1129"/>
                  <a:gd name="T114" fmla="*/ 93 w 2386"/>
                  <a:gd name="T115" fmla="*/ 105 h 1129"/>
                  <a:gd name="T116" fmla="*/ 83 w 2386"/>
                  <a:gd name="T117" fmla="*/ 108 h 1129"/>
                  <a:gd name="T118" fmla="*/ 75 w 2386"/>
                  <a:gd name="T119" fmla="*/ 109 h 1129"/>
                  <a:gd name="T120" fmla="*/ 62 w 2386"/>
                  <a:gd name="T121" fmla="*/ 114 h 1129"/>
                  <a:gd name="T122" fmla="*/ 22 w 2386"/>
                  <a:gd name="T123" fmla="*/ 7 h 1129"/>
                  <a:gd name="T124" fmla="*/ 19 w 2386"/>
                  <a:gd name="T125" fmla="*/ 0 h 112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386"/>
                  <a:gd name="T190" fmla="*/ 0 h 1129"/>
                  <a:gd name="T191" fmla="*/ 2386 w 2386"/>
                  <a:gd name="T192" fmla="*/ 1129 h 112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386" h="1129">
                    <a:moveTo>
                      <a:pt x="172" y="0"/>
                    </a:moveTo>
                    <a:lnTo>
                      <a:pt x="0" y="51"/>
                    </a:lnTo>
                    <a:lnTo>
                      <a:pt x="519" y="1129"/>
                    </a:lnTo>
                    <a:lnTo>
                      <a:pt x="533" y="1124"/>
                    </a:lnTo>
                    <a:lnTo>
                      <a:pt x="570" y="1112"/>
                    </a:lnTo>
                    <a:lnTo>
                      <a:pt x="597" y="1105"/>
                    </a:lnTo>
                    <a:lnTo>
                      <a:pt x="628" y="1096"/>
                    </a:lnTo>
                    <a:lnTo>
                      <a:pt x="662" y="1086"/>
                    </a:lnTo>
                    <a:lnTo>
                      <a:pt x="701" y="1075"/>
                    </a:lnTo>
                    <a:lnTo>
                      <a:pt x="741" y="1064"/>
                    </a:lnTo>
                    <a:lnTo>
                      <a:pt x="785" y="1054"/>
                    </a:lnTo>
                    <a:lnTo>
                      <a:pt x="830" y="1044"/>
                    </a:lnTo>
                    <a:lnTo>
                      <a:pt x="875" y="1035"/>
                    </a:lnTo>
                    <a:lnTo>
                      <a:pt x="921" y="1026"/>
                    </a:lnTo>
                    <a:lnTo>
                      <a:pt x="967" y="1017"/>
                    </a:lnTo>
                    <a:lnTo>
                      <a:pt x="1058" y="1006"/>
                    </a:lnTo>
                    <a:lnTo>
                      <a:pt x="1151" y="1003"/>
                    </a:lnTo>
                    <a:lnTo>
                      <a:pt x="1249" y="1006"/>
                    </a:lnTo>
                    <a:lnTo>
                      <a:pt x="1349" y="1017"/>
                    </a:lnTo>
                    <a:lnTo>
                      <a:pt x="1444" y="1028"/>
                    </a:lnTo>
                    <a:lnTo>
                      <a:pt x="1526" y="1042"/>
                    </a:lnTo>
                    <a:lnTo>
                      <a:pt x="1593" y="1054"/>
                    </a:lnTo>
                    <a:lnTo>
                      <a:pt x="1653" y="1066"/>
                    </a:lnTo>
                    <a:lnTo>
                      <a:pt x="1662" y="1047"/>
                    </a:lnTo>
                    <a:lnTo>
                      <a:pt x="1673" y="1026"/>
                    </a:lnTo>
                    <a:lnTo>
                      <a:pt x="1689" y="998"/>
                    </a:lnTo>
                    <a:lnTo>
                      <a:pt x="1706" y="963"/>
                    </a:lnTo>
                    <a:lnTo>
                      <a:pt x="1728" y="925"/>
                    </a:lnTo>
                    <a:lnTo>
                      <a:pt x="1752" y="883"/>
                    </a:lnTo>
                    <a:lnTo>
                      <a:pt x="1779" y="837"/>
                    </a:lnTo>
                    <a:lnTo>
                      <a:pt x="1795" y="815"/>
                    </a:lnTo>
                    <a:lnTo>
                      <a:pt x="1809" y="791"/>
                    </a:lnTo>
                    <a:lnTo>
                      <a:pt x="1824" y="768"/>
                    </a:lnTo>
                    <a:lnTo>
                      <a:pt x="1840" y="743"/>
                    </a:lnTo>
                    <a:lnTo>
                      <a:pt x="1856" y="720"/>
                    </a:lnTo>
                    <a:lnTo>
                      <a:pt x="1872" y="697"/>
                    </a:lnTo>
                    <a:lnTo>
                      <a:pt x="1889" y="676"/>
                    </a:lnTo>
                    <a:lnTo>
                      <a:pt x="1897" y="664"/>
                    </a:lnTo>
                    <a:lnTo>
                      <a:pt x="1906" y="653"/>
                    </a:lnTo>
                    <a:lnTo>
                      <a:pt x="1915" y="643"/>
                    </a:lnTo>
                    <a:lnTo>
                      <a:pt x="1922" y="632"/>
                    </a:lnTo>
                    <a:lnTo>
                      <a:pt x="1931" y="622"/>
                    </a:lnTo>
                    <a:lnTo>
                      <a:pt x="1940" y="612"/>
                    </a:lnTo>
                    <a:lnTo>
                      <a:pt x="1948" y="602"/>
                    </a:lnTo>
                    <a:lnTo>
                      <a:pt x="1957" y="592"/>
                    </a:lnTo>
                    <a:lnTo>
                      <a:pt x="1966" y="583"/>
                    </a:lnTo>
                    <a:lnTo>
                      <a:pt x="1975" y="574"/>
                    </a:lnTo>
                    <a:lnTo>
                      <a:pt x="1983" y="565"/>
                    </a:lnTo>
                    <a:lnTo>
                      <a:pt x="1992" y="556"/>
                    </a:lnTo>
                    <a:lnTo>
                      <a:pt x="2009" y="540"/>
                    </a:lnTo>
                    <a:lnTo>
                      <a:pt x="2027" y="525"/>
                    </a:lnTo>
                    <a:lnTo>
                      <a:pt x="2043" y="512"/>
                    </a:lnTo>
                    <a:lnTo>
                      <a:pt x="2061" y="501"/>
                    </a:lnTo>
                    <a:lnTo>
                      <a:pt x="2078" y="489"/>
                    </a:lnTo>
                    <a:lnTo>
                      <a:pt x="2094" y="479"/>
                    </a:lnTo>
                    <a:lnTo>
                      <a:pt x="2111" y="469"/>
                    </a:lnTo>
                    <a:lnTo>
                      <a:pt x="2128" y="460"/>
                    </a:lnTo>
                    <a:lnTo>
                      <a:pt x="2143" y="451"/>
                    </a:lnTo>
                    <a:lnTo>
                      <a:pt x="2160" y="442"/>
                    </a:lnTo>
                    <a:lnTo>
                      <a:pt x="2174" y="433"/>
                    </a:lnTo>
                    <a:lnTo>
                      <a:pt x="2204" y="419"/>
                    </a:lnTo>
                    <a:lnTo>
                      <a:pt x="2232" y="406"/>
                    </a:lnTo>
                    <a:lnTo>
                      <a:pt x="2259" y="395"/>
                    </a:lnTo>
                    <a:lnTo>
                      <a:pt x="2283" y="385"/>
                    </a:lnTo>
                    <a:lnTo>
                      <a:pt x="2306" y="376"/>
                    </a:lnTo>
                    <a:lnTo>
                      <a:pt x="2326" y="369"/>
                    </a:lnTo>
                    <a:lnTo>
                      <a:pt x="2357" y="359"/>
                    </a:lnTo>
                    <a:lnTo>
                      <a:pt x="2386" y="353"/>
                    </a:lnTo>
                    <a:lnTo>
                      <a:pt x="2243" y="205"/>
                    </a:lnTo>
                    <a:lnTo>
                      <a:pt x="2177" y="246"/>
                    </a:lnTo>
                    <a:lnTo>
                      <a:pt x="2268" y="327"/>
                    </a:lnTo>
                    <a:lnTo>
                      <a:pt x="2230" y="340"/>
                    </a:lnTo>
                    <a:lnTo>
                      <a:pt x="2186" y="355"/>
                    </a:lnTo>
                    <a:lnTo>
                      <a:pt x="2162" y="366"/>
                    </a:lnTo>
                    <a:lnTo>
                      <a:pt x="2135" y="377"/>
                    </a:lnTo>
                    <a:lnTo>
                      <a:pt x="2107" y="389"/>
                    </a:lnTo>
                    <a:lnTo>
                      <a:pt x="2079" y="404"/>
                    </a:lnTo>
                    <a:lnTo>
                      <a:pt x="2050" y="419"/>
                    </a:lnTo>
                    <a:lnTo>
                      <a:pt x="2036" y="426"/>
                    </a:lnTo>
                    <a:lnTo>
                      <a:pt x="2022" y="434"/>
                    </a:lnTo>
                    <a:lnTo>
                      <a:pt x="2008" y="443"/>
                    </a:lnTo>
                    <a:lnTo>
                      <a:pt x="1994" y="452"/>
                    </a:lnTo>
                    <a:lnTo>
                      <a:pt x="1981" y="461"/>
                    </a:lnTo>
                    <a:lnTo>
                      <a:pt x="1968" y="470"/>
                    </a:lnTo>
                    <a:lnTo>
                      <a:pt x="1955" y="480"/>
                    </a:lnTo>
                    <a:lnTo>
                      <a:pt x="1943" y="491"/>
                    </a:lnTo>
                    <a:lnTo>
                      <a:pt x="1932" y="501"/>
                    </a:lnTo>
                    <a:lnTo>
                      <a:pt x="1922" y="511"/>
                    </a:lnTo>
                    <a:lnTo>
                      <a:pt x="1912" y="521"/>
                    </a:lnTo>
                    <a:lnTo>
                      <a:pt x="1900" y="534"/>
                    </a:lnTo>
                    <a:lnTo>
                      <a:pt x="1889" y="548"/>
                    </a:lnTo>
                    <a:lnTo>
                      <a:pt x="1877" y="562"/>
                    </a:lnTo>
                    <a:lnTo>
                      <a:pt x="1866" y="577"/>
                    </a:lnTo>
                    <a:lnTo>
                      <a:pt x="1860" y="585"/>
                    </a:lnTo>
                    <a:lnTo>
                      <a:pt x="1853" y="594"/>
                    </a:lnTo>
                    <a:lnTo>
                      <a:pt x="1828" y="627"/>
                    </a:lnTo>
                    <a:lnTo>
                      <a:pt x="1802" y="664"/>
                    </a:lnTo>
                    <a:lnTo>
                      <a:pt x="1778" y="701"/>
                    </a:lnTo>
                    <a:lnTo>
                      <a:pt x="1752" y="738"/>
                    </a:lnTo>
                    <a:lnTo>
                      <a:pt x="1728" y="775"/>
                    </a:lnTo>
                    <a:lnTo>
                      <a:pt x="1705" y="811"/>
                    </a:lnTo>
                    <a:lnTo>
                      <a:pt x="1683" y="844"/>
                    </a:lnTo>
                    <a:lnTo>
                      <a:pt x="1664" y="875"/>
                    </a:lnTo>
                    <a:lnTo>
                      <a:pt x="1648" y="902"/>
                    </a:lnTo>
                    <a:lnTo>
                      <a:pt x="1623" y="940"/>
                    </a:lnTo>
                    <a:lnTo>
                      <a:pt x="1615" y="955"/>
                    </a:lnTo>
                    <a:lnTo>
                      <a:pt x="1601" y="952"/>
                    </a:lnTo>
                    <a:lnTo>
                      <a:pt x="1562" y="941"/>
                    </a:lnTo>
                    <a:lnTo>
                      <a:pt x="1501" y="929"/>
                    </a:lnTo>
                    <a:lnTo>
                      <a:pt x="1419" y="916"/>
                    </a:lnTo>
                    <a:lnTo>
                      <a:pt x="1321" y="906"/>
                    </a:lnTo>
                    <a:lnTo>
                      <a:pt x="1210" y="902"/>
                    </a:lnTo>
                    <a:lnTo>
                      <a:pt x="1086" y="907"/>
                    </a:lnTo>
                    <a:lnTo>
                      <a:pt x="956" y="925"/>
                    </a:lnTo>
                    <a:lnTo>
                      <a:pt x="892" y="938"/>
                    </a:lnTo>
                    <a:lnTo>
                      <a:pt x="837" y="949"/>
                    </a:lnTo>
                    <a:lnTo>
                      <a:pt x="786" y="959"/>
                    </a:lnTo>
                    <a:lnTo>
                      <a:pt x="743" y="969"/>
                    </a:lnTo>
                    <a:lnTo>
                      <a:pt x="706" y="978"/>
                    </a:lnTo>
                    <a:lnTo>
                      <a:pt x="674" y="986"/>
                    </a:lnTo>
                    <a:lnTo>
                      <a:pt x="624" y="1001"/>
                    </a:lnTo>
                    <a:lnTo>
                      <a:pt x="560" y="1027"/>
                    </a:lnTo>
                    <a:lnTo>
                      <a:pt x="102" y="87"/>
                    </a:lnTo>
                    <a:lnTo>
                      <a:pt x="198" y="62"/>
                    </a:lnTo>
                    <a:lnTo>
                      <a:pt x="172" y="0"/>
                    </a:lnTo>
                    <a:close/>
                  </a:path>
                </a:pathLst>
              </a:custGeom>
              <a:solidFill>
                <a:srgbClr val="B8B8D9"/>
              </a:solidFill>
              <a:ln w="9525">
                <a:noFill/>
                <a:round/>
                <a:headEnd/>
                <a:tailEnd/>
              </a:ln>
            </p:spPr>
            <p:txBody>
              <a:bodyPr/>
              <a:lstStyle/>
              <a:p>
                <a:endParaRPr lang="zh-CN" altLang="en-US"/>
              </a:p>
            </p:txBody>
          </p:sp>
          <p:sp>
            <p:nvSpPr>
              <p:cNvPr id="23596" name="Freeform 77"/>
              <p:cNvSpPr>
                <a:spLocks/>
              </p:cNvSpPr>
              <p:nvPr/>
            </p:nvSpPr>
            <p:spPr bwMode="auto">
              <a:xfrm>
                <a:off x="4108" y="448"/>
                <a:ext cx="180" cy="346"/>
              </a:xfrm>
              <a:custGeom>
                <a:avLst/>
                <a:gdLst>
                  <a:gd name="T0" fmla="*/ 8 w 541"/>
                  <a:gd name="T1" fmla="*/ 0 h 1038"/>
                  <a:gd name="T2" fmla="*/ 60 w 541"/>
                  <a:gd name="T3" fmla="*/ 112 h 1038"/>
                  <a:gd name="T4" fmla="*/ 53 w 541"/>
                  <a:gd name="T5" fmla="*/ 115 h 1038"/>
                  <a:gd name="T6" fmla="*/ 0 w 541"/>
                  <a:gd name="T7" fmla="*/ 1 h 1038"/>
                  <a:gd name="T8" fmla="*/ 8 w 541"/>
                  <a:gd name="T9" fmla="*/ 0 h 1038"/>
                  <a:gd name="T10" fmla="*/ 8 w 541"/>
                  <a:gd name="T11" fmla="*/ 0 h 1038"/>
                  <a:gd name="T12" fmla="*/ 0 60000 65536"/>
                  <a:gd name="T13" fmla="*/ 0 60000 65536"/>
                  <a:gd name="T14" fmla="*/ 0 60000 65536"/>
                  <a:gd name="T15" fmla="*/ 0 60000 65536"/>
                  <a:gd name="T16" fmla="*/ 0 60000 65536"/>
                  <a:gd name="T17" fmla="*/ 0 60000 65536"/>
                  <a:gd name="T18" fmla="*/ 0 w 541"/>
                  <a:gd name="T19" fmla="*/ 0 h 1038"/>
                  <a:gd name="T20" fmla="*/ 541 w 541"/>
                  <a:gd name="T21" fmla="*/ 1038 h 1038"/>
                </a:gdLst>
                <a:ahLst/>
                <a:cxnLst>
                  <a:cxn ang="T12">
                    <a:pos x="T0" y="T1"/>
                  </a:cxn>
                  <a:cxn ang="T13">
                    <a:pos x="T2" y="T3"/>
                  </a:cxn>
                  <a:cxn ang="T14">
                    <a:pos x="T4" y="T5"/>
                  </a:cxn>
                  <a:cxn ang="T15">
                    <a:pos x="T6" y="T7"/>
                  </a:cxn>
                  <a:cxn ang="T16">
                    <a:pos x="T8" y="T9"/>
                  </a:cxn>
                  <a:cxn ang="T17">
                    <a:pos x="T10" y="T11"/>
                  </a:cxn>
                </a:cxnLst>
                <a:rect l="T18" t="T19" r="T20" b="T21"/>
                <a:pathLst>
                  <a:path w="541" h="1038">
                    <a:moveTo>
                      <a:pt x="68" y="0"/>
                    </a:moveTo>
                    <a:lnTo>
                      <a:pt x="541" y="1012"/>
                    </a:lnTo>
                    <a:lnTo>
                      <a:pt x="481" y="1038"/>
                    </a:lnTo>
                    <a:lnTo>
                      <a:pt x="0" y="11"/>
                    </a:lnTo>
                    <a:lnTo>
                      <a:pt x="68" y="0"/>
                    </a:lnTo>
                    <a:close/>
                  </a:path>
                </a:pathLst>
              </a:custGeom>
              <a:solidFill>
                <a:srgbClr val="B8B8D9"/>
              </a:solidFill>
              <a:ln w="9525">
                <a:noFill/>
                <a:round/>
                <a:headEnd/>
                <a:tailEnd/>
              </a:ln>
            </p:spPr>
            <p:txBody>
              <a:bodyPr/>
              <a:lstStyle/>
              <a:p>
                <a:endParaRPr lang="zh-CN" altLang="en-US"/>
              </a:p>
            </p:txBody>
          </p:sp>
          <p:sp>
            <p:nvSpPr>
              <p:cNvPr id="23597" name="Freeform 78"/>
              <p:cNvSpPr>
                <a:spLocks/>
              </p:cNvSpPr>
              <p:nvPr/>
            </p:nvSpPr>
            <p:spPr bwMode="auto">
              <a:xfrm>
                <a:off x="3787" y="264"/>
                <a:ext cx="763" cy="552"/>
              </a:xfrm>
              <a:custGeom>
                <a:avLst/>
                <a:gdLst>
                  <a:gd name="T0" fmla="*/ 172 w 2288"/>
                  <a:gd name="T1" fmla="*/ 4 h 1656"/>
                  <a:gd name="T2" fmla="*/ 156 w 2288"/>
                  <a:gd name="T3" fmla="*/ 10 h 1656"/>
                  <a:gd name="T4" fmla="*/ 146 w 2288"/>
                  <a:gd name="T5" fmla="*/ 14 h 1656"/>
                  <a:gd name="T6" fmla="*/ 138 w 2288"/>
                  <a:gd name="T7" fmla="*/ 20 h 1656"/>
                  <a:gd name="T8" fmla="*/ 131 w 2288"/>
                  <a:gd name="T9" fmla="*/ 26 h 1656"/>
                  <a:gd name="T10" fmla="*/ 126 w 2288"/>
                  <a:gd name="T11" fmla="*/ 33 h 1656"/>
                  <a:gd name="T12" fmla="*/ 120 w 2288"/>
                  <a:gd name="T13" fmla="*/ 40 h 1656"/>
                  <a:gd name="T14" fmla="*/ 112 w 2288"/>
                  <a:gd name="T15" fmla="*/ 54 h 1656"/>
                  <a:gd name="T16" fmla="*/ 104 w 2288"/>
                  <a:gd name="T17" fmla="*/ 54 h 1656"/>
                  <a:gd name="T18" fmla="*/ 90 w 2288"/>
                  <a:gd name="T19" fmla="*/ 50 h 1656"/>
                  <a:gd name="T20" fmla="*/ 66 w 2288"/>
                  <a:gd name="T21" fmla="*/ 47 h 1656"/>
                  <a:gd name="T22" fmla="*/ 33 w 2288"/>
                  <a:gd name="T23" fmla="*/ 51 h 1656"/>
                  <a:gd name="T24" fmla="*/ 16 w 2288"/>
                  <a:gd name="T25" fmla="*/ 56 h 1656"/>
                  <a:gd name="T26" fmla="*/ 1 w 2288"/>
                  <a:gd name="T27" fmla="*/ 61 h 1656"/>
                  <a:gd name="T28" fmla="*/ 66 w 2288"/>
                  <a:gd name="T29" fmla="*/ 173 h 1656"/>
                  <a:gd name="T30" fmla="*/ 99 w 2288"/>
                  <a:gd name="T31" fmla="*/ 168 h 1656"/>
                  <a:gd name="T32" fmla="*/ 135 w 2288"/>
                  <a:gd name="T33" fmla="*/ 171 h 1656"/>
                  <a:gd name="T34" fmla="*/ 153 w 2288"/>
                  <a:gd name="T35" fmla="*/ 177 h 1656"/>
                  <a:gd name="T36" fmla="*/ 165 w 2288"/>
                  <a:gd name="T37" fmla="*/ 182 h 1656"/>
                  <a:gd name="T38" fmla="*/ 170 w 2288"/>
                  <a:gd name="T39" fmla="*/ 179 h 1656"/>
                  <a:gd name="T40" fmla="*/ 176 w 2288"/>
                  <a:gd name="T41" fmla="*/ 164 h 1656"/>
                  <a:gd name="T42" fmla="*/ 181 w 2288"/>
                  <a:gd name="T43" fmla="*/ 153 h 1656"/>
                  <a:gd name="T44" fmla="*/ 188 w 2288"/>
                  <a:gd name="T45" fmla="*/ 141 h 1656"/>
                  <a:gd name="T46" fmla="*/ 195 w 2288"/>
                  <a:gd name="T47" fmla="*/ 130 h 1656"/>
                  <a:gd name="T48" fmla="*/ 199 w 2288"/>
                  <a:gd name="T49" fmla="*/ 125 h 1656"/>
                  <a:gd name="T50" fmla="*/ 203 w 2288"/>
                  <a:gd name="T51" fmla="*/ 121 h 1656"/>
                  <a:gd name="T52" fmla="*/ 208 w 2288"/>
                  <a:gd name="T53" fmla="*/ 117 h 1656"/>
                  <a:gd name="T54" fmla="*/ 215 w 2288"/>
                  <a:gd name="T55" fmla="*/ 112 h 1656"/>
                  <a:gd name="T56" fmla="*/ 223 w 2288"/>
                  <a:gd name="T57" fmla="*/ 107 h 1656"/>
                  <a:gd name="T58" fmla="*/ 231 w 2288"/>
                  <a:gd name="T59" fmla="*/ 102 h 1656"/>
                  <a:gd name="T60" fmla="*/ 241 w 2288"/>
                  <a:gd name="T61" fmla="*/ 97 h 1656"/>
                  <a:gd name="T62" fmla="*/ 254 w 2288"/>
                  <a:gd name="T63" fmla="*/ 93 h 1656"/>
                  <a:gd name="T64" fmla="*/ 242 w 2288"/>
                  <a:gd name="T65" fmla="*/ 90 h 1656"/>
                  <a:gd name="T66" fmla="*/ 230 w 2288"/>
                  <a:gd name="T67" fmla="*/ 94 h 1656"/>
                  <a:gd name="T68" fmla="*/ 221 w 2288"/>
                  <a:gd name="T69" fmla="*/ 99 h 1656"/>
                  <a:gd name="T70" fmla="*/ 212 w 2288"/>
                  <a:gd name="T71" fmla="*/ 104 h 1656"/>
                  <a:gd name="T72" fmla="*/ 203 w 2288"/>
                  <a:gd name="T73" fmla="*/ 110 h 1656"/>
                  <a:gd name="T74" fmla="*/ 197 w 2288"/>
                  <a:gd name="T75" fmla="*/ 116 h 1656"/>
                  <a:gd name="T76" fmla="*/ 193 w 2288"/>
                  <a:gd name="T77" fmla="*/ 120 h 1656"/>
                  <a:gd name="T78" fmla="*/ 189 w 2288"/>
                  <a:gd name="T79" fmla="*/ 125 h 1656"/>
                  <a:gd name="T80" fmla="*/ 178 w 2288"/>
                  <a:gd name="T81" fmla="*/ 143 h 1656"/>
                  <a:gd name="T82" fmla="*/ 169 w 2288"/>
                  <a:gd name="T83" fmla="*/ 161 h 1656"/>
                  <a:gd name="T84" fmla="*/ 164 w 2288"/>
                  <a:gd name="T85" fmla="*/ 173 h 1656"/>
                  <a:gd name="T86" fmla="*/ 155 w 2288"/>
                  <a:gd name="T87" fmla="*/ 170 h 1656"/>
                  <a:gd name="T88" fmla="*/ 139 w 2288"/>
                  <a:gd name="T89" fmla="*/ 164 h 1656"/>
                  <a:gd name="T90" fmla="*/ 120 w 2288"/>
                  <a:gd name="T91" fmla="*/ 160 h 1656"/>
                  <a:gd name="T92" fmla="*/ 74 w 2288"/>
                  <a:gd name="T93" fmla="*/ 163 h 1656"/>
                  <a:gd name="T94" fmla="*/ 16 w 2288"/>
                  <a:gd name="T95" fmla="*/ 63 h 1656"/>
                  <a:gd name="T96" fmla="*/ 31 w 2288"/>
                  <a:gd name="T97" fmla="*/ 59 h 1656"/>
                  <a:gd name="T98" fmla="*/ 54 w 2288"/>
                  <a:gd name="T99" fmla="*/ 56 h 1656"/>
                  <a:gd name="T100" fmla="*/ 91 w 2288"/>
                  <a:gd name="T101" fmla="*/ 57 h 1656"/>
                  <a:gd name="T102" fmla="*/ 110 w 2288"/>
                  <a:gd name="T103" fmla="*/ 63 h 1656"/>
                  <a:gd name="T104" fmla="*/ 120 w 2288"/>
                  <a:gd name="T105" fmla="*/ 55 h 1656"/>
                  <a:gd name="T106" fmla="*/ 128 w 2288"/>
                  <a:gd name="T107" fmla="*/ 43 h 1656"/>
                  <a:gd name="T108" fmla="*/ 133 w 2288"/>
                  <a:gd name="T109" fmla="*/ 36 h 1656"/>
                  <a:gd name="T110" fmla="*/ 139 w 2288"/>
                  <a:gd name="T111" fmla="*/ 30 h 1656"/>
                  <a:gd name="T112" fmla="*/ 146 w 2288"/>
                  <a:gd name="T113" fmla="*/ 24 h 1656"/>
                  <a:gd name="T114" fmla="*/ 153 w 2288"/>
                  <a:gd name="T115" fmla="*/ 20 h 1656"/>
                  <a:gd name="T116" fmla="*/ 161 w 2288"/>
                  <a:gd name="T117" fmla="*/ 16 h 1656"/>
                  <a:gd name="T118" fmla="*/ 176 w 2288"/>
                  <a:gd name="T119" fmla="*/ 11 h 1656"/>
                  <a:gd name="T120" fmla="*/ 192 w 2288"/>
                  <a:gd name="T121" fmla="*/ 7 h 165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88"/>
                  <a:gd name="T184" fmla="*/ 0 h 1656"/>
                  <a:gd name="T185" fmla="*/ 2288 w 2288"/>
                  <a:gd name="T186" fmla="*/ 1656 h 165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88" h="1656">
                    <a:moveTo>
                      <a:pt x="1715" y="0"/>
                    </a:moveTo>
                    <a:lnTo>
                      <a:pt x="1654" y="12"/>
                    </a:lnTo>
                    <a:lnTo>
                      <a:pt x="1588" y="27"/>
                    </a:lnTo>
                    <a:lnTo>
                      <a:pt x="1548" y="37"/>
                    </a:lnTo>
                    <a:lnTo>
                      <a:pt x="1506" y="50"/>
                    </a:lnTo>
                    <a:lnTo>
                      <a:pt x="1464" y="64"/>
                    </a:lnTo>
                    <a:lnTo>
                      <a:pt x="1420" y="80"/>
                    </a:lnTo>
                    <a:lnTo>
                      <a:pt x="1399" y="89"/>
                    </a:lnTo>
                    <a:lnTo>
                      <a:pt x="1376" y="99"/>
                    </a:lnTo>
                    <a:lnTo>
                      <a:pt x="1355" y="108"/>
                    </a:lnTo>
                    <a:lnTo>
                      <a:pt x="1334" y="118"/>
                    </a:lnTo>
                    <a:lnTo>
                      <a:pt x="1313" y="129"/>
                    </a:lnTo>
                    <a:lnTo>
                      <a:pt x="1293" y="141"/>
                    </a:lnTo>
                    <a:lnTo>
                      <a:pt x="1274" y="152"/>
                    </a:lnTo>
                    <a:lnTo>
                      <a:pt x="1256" y="165"/>
                    </a:lnTo>
                    <a:lnTo>
                      <a:pt x="1238" y="178"/>
                    </a:lnTo>
                    <a:lnTo>
                      <a:pt x="1221" y="192"/>
                    </a:lnTo>
                    <a:lnTo>
                      <a:pt x="1206" y="206"/>
                    </a:lnTo>
                    <a:lnTo>
                      <a:pt x="1193" y="220"/>
                    </a:lnTo>
                    <a:lnTo>
                      <a:pt x="1180" y="235"/>
                    </a:lnTo>
                    <a:lnTo>
                      <a:pt x="1168" y="251"/>
                    </a:lnTo>
                    <a:lnTo>
                      <a:pt x="1155" y="265"/>
                    </a:lnTo>
                    <a:lnTo>
                      <a:pt x="1143" y="279"/>
                    </a:lnTo>
                    <a:lnTo>
                      <a:pt x="1132" y="293"/>
                    </a:lnTo>
                    <a:lnTo>
                      <a:pt x="1122" y="307"/>
                    </a:lnTo>
                    <a:lnTo>
                      <a:pt x="1113" y="320"/>
                    </a:lnTo>
                    <a:lnTo>
                      <a:pt x="1103" y="332"/>
                    </a:lnTo>
                    <a:lnTo>
                      <a:pt x="1083" y="358"/>
                    </a:lnTo>
                    <a:lnTo>
                      <a:pt x="1068" y="382"/>
                    </a:lnTo>
                    <a:lnTo>
                      <a:pt x="1040" y="424"/>
                    </a:lnTo>
                    <a:lnTo>
                      <a:pt x="1020" y="459"/>
                    </a:lnTo>
                    <a:lnTo>
                      <a:pt x="1004" y="484"/>
                    </a:lnTo>
                    <a:lnTo>
                      <a:pt x="993" y="507"/>
                    </a:lnTo>
                    <a:lnTo>
                      <a:pt x="983" y="502"/>
                    </a:lnTo>
                    <a:lnTo>
                      <a:pt x="955" y="491"/>
                    </a:lnTo>
                    <a:lnTo>
                      <a:pt x="933" y="483"/>
                    </a:lnTo>
                    <a:lnTo>
                      <a:pt x="909" y="474"/>
                    </a:lnTo>
                    <a:lnTo>
                      <a:pt x="879" y="465"/>
                    </a:lnTo>
                    <a:lnTo>
                      <a:pt x="847" y="456"/>
                    </a:lnTo>
                    <a:lnTo>
                      <a:pt x="812" y="449"/>
                    </a:lnTo>
                    <a:lnTo>
                      <a:pt x="773" y="441"/>
                    </a:lnTo>
                    <a:lnTo>
                      <a:pt x="731" y="435"/>
                    </a:lnTo>
                    <a:lnTo>
                      <a:pt x="688" y="429"/>
                    </a:lnTo>
                    <a:lnTo>
                      <a:pt x="595" y="424"/>
                    </a:lnTo>
                    <a:lnTo>
                      <a:pt x="494" y="429"/>
                    </a:lnTo>
                    <a:lnTo>
                      <a:pt x="394" y="444"/>
                    </a:lnTo>
                    <a:lnTo>
                      <a:pt x="346" y="452"/>
                    </a:lnTo>
                    <a:lnTo>
                      <a:pt x="301" y="461"/>
                    </a:lnTo>
                    <a:lnTo>
                      <a:pt x="258" y="472"/>
                    </a:lnTo>
                    <a:lnTo>
                      <a:pt x="217" y="482"/>
                    </a:lnTo>
                    <a:lnTo>
                      <a:pt x="178" y="493"/>
                    </a:lnTo>
                    <a:lnTo>
                      <a:pt x="144" y="502"/>
                    </a:lnTo>
                    <a:lnTo>
                      <a:pt x="111" y="512"/>
                    </a:lnTo>
                    <a:lnTo>
                      <a:pt x="83" y="521"/>
                    </a:lnTo>
                    <a:lnTo>
                      <a:pt x="38" y="538"/>
                    </a:lnTo>
                    <a:lnTo>
                      <a:pt x="10" y="548"/>
                    </a:lnTo>
                    <a:lnTo>
                      <a:pt x="0" y="552"/>
                    </a:lnTo>
                    <a:lnTo>
                      <a:pt x="514" y="1573"/>
                    </a:lnTo>
                    <a:lnTo>
                      <a:pt x="552" y="1565"/>
                    </a:lnTo>
                    <a:lnTo>
                      <a:pt x="597" y="1556"/>
                    </a:lnTo>
                    <a:lnTo>
                      <a:pt x="656" y="1544"/>
                    </a:lnTo>
                    <a:lnTo>
                      <a:pt x="725" y="1531"/>
                    </a:lnTo>
                    <a:lnTo>
                      <a:pt x="804" y="1521"/>
                    </a:lnTo>
                    <a:lnTo>
                      <a:pt x="891" y="1512"/>
                    </a:lnTo>
                    <a:lnTo>
                      <a:pt x="980" y="1506"/>
                    </a:lnTo>
                    <a:lnTo>
                      <a:pt x="1075" y="1511"/>
                    </a:lnTo>
                    <a:lnTo>
                      <a:pt x="1168" y="1527"/>
                    </a:lnTo>
                    <a:lnTo>
                      <a:pt x="1212" y="1538"/>
                    </a:lnTo>
                    <a:lnTo>
                      <a:pt x="1257" y="1550"/>
                    </a:lnTo>
                    <a:lnTo>
                      <a:pt x="1299" y="1565"/>
                    </a:lnTo>
                    <a:lnTo>
                      <a:pt x="1339" y="1579"/>
                    </a:lnTo>
                    <a:lnTo>
                      <a:pt x="1374" y="1593"/>
                    </a:lnTo>
                    <a:lnTo>
                      <a:pt x="1409" y="1607"/>
                    </a:lnTo>
                    <a:lnTo>
                      <a:pt x="1437" y="1619"/>
                    </a:lnTo>
                    <a:lnTo>
                      <a:pt x="1464" y="1632"/>
                    </a:lnTo>
                    <a:lnTo>
                      <a:pt x="1483" y="1642"/>
                    </a:lnTo>
                    <a:lnTo>
                      <a:pt x="1498" y="1650"/>
                    </a:lnTo>
                    <a:lnTo>
                      <a:pt x="1511" y="1656"/>
                    </a:lnTo>
                    <a:lnTo>
                      <a:pt x="1519" y="1636"/>
                    </a:lnTo>
                    <a:lnTo>
                      <a:pt x="1528" y="1612"/>
                    </a:lnTo>
                    <a:lnTo>
                      <a:pt x="1540" y="1581"/>
                    </a:lnTo>
                    <a:lnTo>
                      <a:pt x="1556" y="1543"/>
                    </a:lnTo>
                    <a:lnTo>
                      <a:pt x="1574" y="1501"/>
                    </a:lnTo>
                    <a:lnTo>
                      <a:pt x="1584" y="1476"/>
                    </a:lnTo>
                    <a:lnTo>
                      <a:pt x="1595" y="1452"/>
                    </a:lnTo>
                    <a:lnTo>
                      <a:pt x="1607" y="1428"/>
                    </a:lnTo>
                    <a:lnTo>
                      <a:pt x="1620" y="1404"/>
                    </a:lnTo>
                    <a:lnTo>
                      <a:pt x="1632" y="1377"/>
                    </a:lnTo>
                    <a:lnTo>
                      <a:pt x="1646" y="1351"/>
                    </a:lnTo>
                    <a:lnTo>
                      <a:pt x="1660" y="1324"/>
                    </a:lnTo>
                    <a:lnTo>
                      <a:pt x="1674" y="1299"/>
                    </a:lnTo>
                    <a:lnTo>
                      <a:pt x="1690" y="1273"/>
                    </a:lnTo>
                    <a:lnTo>
                      <a:pt x="1706" y="1247"/>
                    </a:lnTo>
                    <a:lnTo>
                      <a:pt x="1723" y="1221"/>
                    </a:lnTo>
                    <a:lnTo>
                      <a:pt x="1740" y="1197"/>
                    </a:lnTo>
                    <a:lnTo>
                      <a:pt x="1756" y="1173"/>
                    </a:lnTo>
                    <a:lnTo>
                      <a:pt x="1766" y="1161"/>
                    </a:lnTo>
                    <a:lnTo>
                      <a:pt x="1774" y="1150"/>
                    </a:lnTo>
                    <a:lnTo>
                      <a:pt x="1784" y="1138"/>
                    </a:lnTo>
                    <a:lnTo>
                      <a:pt x="1793" y="1127"/>
                    </a:lnTo>
                    <a:lnTo>
                      <a:pt x="1802" y="1116"/>
                    </a:lnTo>
                    <a:lnTo>
                      <a:pt x="1811" y="1105"/>
                    </a:lnTo>
                    <a:lnTo>
                      <a:pt x="1821" y="1095"/>
                    </a:lnTo>
                    <a:lnTo>
                      <a:pt x="1830" y="1086"/>
                    </a:lnTo>
                    <a:lnTo>
                      <a:pt x="1840" y="1076"/>
                    </a:lnTo>
                    <a:lnTo>
                      <a:pt x="1849" y="1067"/>
                    </a:lnTo>
                    <a:lnTo>
                      <a:pt x="1860" y="1058"/>
                    </a:lnTo>
                    <a:lnTo>
                      <a:pt x="1870" y="1050"/>
                    </a:lnTo>
                    <a:lnTo>
                      <a:pt x="1880" y="1042"/>
                    </a:lnTo>
                    <a:lnTo>
                      <a:pt x="1890" y="1035"/>
                    </a:lnTo>
                    <a:lnTo>
                      <a:pt x="1909" y="1021"/>
                    </a:lnTo>
                    <a:lnTo>
                      <a:pt x="1930" y="1007"/>
                    </a:lnTo>
                    <a:lnTo>
                      <a:pt x="1950" y="994"/>
                    </a:lnTo>
                    <a:lnTo>
                      <a:pt x="1969" y="981"/>
                    </a:lnTo>
                    <a:lnTo>
                      <a:pt x="1988" y="971"/>
                    </a:lnTo>
                    <a:lnTo>
                      <a:pt x="2008" y="959"/>
                    </a:lnTo>
                    <a:lnTo>
                      <a:pt x="2025" y="949"/>
                    </a:lnTo>
                    <a:lnTo>
                      <a:pt x="2043" y="938"/>
                    </a:lnTo>
                    <a:lnTo>
                      <a:pt x="2061" y="929"/>
                    </a:lnTo>
                    <a:lnTo>
                      <a:pt x="2078" y="920"/>
                    </a:lnTo>
                    <a:lnTo>
                      <a:pt x="2094" y="911"/>
                    </a:lnTo>
                    <a:lnTo>
                      <a:pt x="2111" y="904"/>
                    </a:lnTo>
                    <a:lnTo>
                      <a:pt x="2143" y="889"/>
                    </a:lnTo>
                    <a:lnTo>
                      <a:pt x="2171" y="876"/>
                    </a:lnTo>
                    <a:lnTo>
                      <a:pt x="2197" y="866"/>
                    </a:lnTo>
                    <a:lnTo>
                      <a:pt x="2219" y="856"/>
                    </a:lnTo>
                    <a:lnTo>
                      <a:pt x="2258" y="843"/>
                    </a:lnTo>
                    <a:lnTo>
                      <a:pt x="2288" y="834"/>
                    </a:lnTo>
                    <a:lnTo>
                      <a:pt x="2258" y="777"/>
                    </a:lnTo>
                    <a:lnTo>
                      <a:pt x="2242" y="782"/>
                    </a:lnTo>
                    <a:lnTo>
                      <a:pt x="2203" y="796"/>
                    </a:lnTo>
                    <a:lnTo>
                      <a:pt x="2175" y="806"/>
                    </a:lnTo>
                    <a:lnTo>
                      <a:pt x="2143" y="819"/>
                    </a:lnTo>
                    <a:lnTo>
                      <a:pt x="2107" y="833"/>
                    </a:lnTo>
                    <a:lnTo>
                      <a:pt x="2088" y="841"/>
                    </a:lnTo>
                    <a:lnTo>
                      <a:pt x="2069" y="850"/>
                    </a:lnTo>
                    <a:lnTo>
                      <a:pt x="2048" y="858"/>
                    </a:lnTo>
                    <a:lnTo>
                      <a:pt x="2029" y="869"/>
                    </a:lnTo>
                    <a:lnTo>
                      <a:pt x="2008" y="879"/>
                    </a:lnTo>
                    <a:lnTo>
                      <a:pt x="1987" y="889"/>
                    </a:lnTo>
                    <a:lnTo>
                      <a:pt x="1967" y="899"/>
                    </a:lnTo>
                    <a:lnTo>
                      <a:pt x="1946" y="912"/>
                    </a:lnTo>
                    <a:lnTo>
                      <a:pt x="1926" y="924"/>
                    </a:lnTo>
                    <a:lnTo>
                      <a:pt x="1905" y="936"/>
                    </a:lnTo>
                    <a:lnTo>
                      <a:pt x="1885" y="949"/>
                    </a:lnTo>
                    <a:lnTo>
                      <a:pt x="1866" y="963"/>
                    </a:lnTo>
                    <a:lnTo>
                      <a:pt x="1845" y="977"/>
                    </a:lnTo>
                    <a:lnTo>
                      <a:pt x="1828" y="991"/>
                    </a:lnTo>
                    <a:lnTo>
                      <a:pt x="1810" y="1007"/>
                    </a:lnTo>
                    <a:lnTo>
                      <a:pt x="1792" y="1022"/>
                    </a:lnTo>
                    <a:lnTo>
                      <a:pt x="1777" y="1037"/>
                    </a:lnTo>
                    <a:lnTo>
                      <a:pt x="1769" y="1046"/>
                    </a:lnTo>
                    <a:lnTo>
                      <a:pt x="1761" y="1054"/>
                    </a:lnTo>
                    <a:lnTo>
                      <a:pt x="1754" y="1063"/>
                    </a:lnTo>
                    <a:lnTo>
                      <a:pt x="1746" y="1072"/>
                    </a:lnTo>
                    <a:lnTo>
                      <a:pt x="1738" y="1079"/>
                    </a:lnTo>
                    <a:lnTo>
                      <a:pt x="1732" y="1090"/>
                    </a:lnTo>
                    <a:lnTo>
                      <a:pt x="1724" y="1098"/>
                    </a:lnTo>
                    <a:lnTo>
                      <a:pt x="1718" y="1107"/>
                    </a:lnTo>
                    <a:lnTo>
                      <a:pt x="1704" y="1127"/>
                    </a:lnTo>
                    <a:lnTo>
                      <a:pt x="1676" y="1166"/>
                    </a:lnTo>
                    <a:lnTo>
                      <a:pt x="1649" y="1207"/>
                    </a:lnTo>
                    <a:lnTo>
                      <a:pt x="1625" y="1249"/>
                    </a:lnTo>
                    <a:lnTo>
                      <a:pt x="1600" y="1291"/>
                    </a:lnTo>
                    <a:lnTo>
                      <a:pt x="1579" y="1332"/>
                    </a:lnTo>
                    <a:lnTo>
                      <a:pt x="1558" y="1372"/>
                    </a:lnTo>
                    <a:lnTo>
                      <a:pt x="1540" y="1409"/>
                    </a:lnTo>
                    <a:lnTo>
                      <a:pt x="1524" y="1445"/>
                    </a:lnTo>
                    <a:lnTo>
                      <a:pt x="1510" y="1476"/>
                    </a:lnTo>
                    <a:lnTo>
                      <a:pt x="1497" y="1503"/>
                    </a:lnTo>
                    <a:lnTo>
                      <a:pt x="1480" y="1543"/>
                    </a:lnTo>
                    <a:lnTo>
                      <a:pt x="1474" y="1557"/>
                    </a:lnTo>
                    <a:lnTo>
                      <a:pt x="1461" y="1550"/>
                    </a:lnTo>
                    <a:lnTo>
                      <a:pt x="1445" y="1545"/>
                    </a:lnTo>
                    <a:lnTo>
                      <a:pt x="1423" y="1536"/>
                    </a:lnTo>
                    <a:lnTo>
                      <a:pt x="1396" y="1526"/>
                    </a:lnTo>
                    <a:lnTo>
                      <a:pt x="1366" y="1515"/>
                    </a:lnTo>
                    <a:lnTo>
                      <a:pt x="1331" y="1502"/>
                    </a:lnTo>
                    <a:lnTo>
                      <a:pt x="1293" y="1489"/>
                    </a:lnTo>
                    <a:lnTo>
                      <a:pt x="1252" y="1478"/>
                    </a:lnTo>
                    <a:lnTo>
                      <a:pt x="1210" y="1466"/>
                    </a:lnTo>
                    <a:lnTo>
                      <a:pt x="1165" y="1456"/>
                    </a:lnTo>
                    <a:lnTo>
                      <a:pt x="1120" y="1447"/>
                    </a:lnTo>
                    <a:lnTo>
                      <a:pt x="1076" y="1441"/>
                    </a:lnTo>
                    <a:lnTo>
                      <a:pt x="1030" y="1436"/>
                    </a:lnTo>
                    <a:lnTo>
                      <a:pt x="943" y="1436"/>
                    </a:lnTo>
                    <a:lnTo>
                      <a:pt x="787" y="1451"/>
                    </a:lnTo>
                    <a:lnTo>
                      <a:pt x="664" y="1466"/>
                    </a:lnTo>
                    <a:lnTo>
                      <a:pt x="581" y="1478"/>
                    </a:lnTo>
                    <a:lnTo>
                      <a:pt x="550" y="1482"/>
                    </a:lnTo>
                    <a:lnTo>
                      <a:pt x="107" y="583"/>
                    </a:lnTo>
                    <a:lnTo>
                      <a:pt x="145" y="571"/>
                    </a:lnTo>
                    <a:lnTo>
                      <a:pt x="190" y="558"/>
                    </a:lnTo>
                    <a:lnTo>
                      <a:pt x="218" y="551"/>
                    </a:lnTo>
                    <a:lnTo>
                      <a:pt x="249" y="543"/>
                    </a:lnTo>
                    <a:lnTo>
                      <a:pt x="282" y="534"/>
                    </a:lnTo>
                    <a:lnTo>
                      <a:pt x="318" y="526"/>
                    </a:lnTo>
                    <a:lnTo>
                      <a:pt x="357" y="519"/>
                    </a:lnTo>
                    <a:lnTo>
                      <a:pt x="397" y="512"/>
                    </a:lnTo>
                    <a:lnTo>
                      <a:pt x="482" y="500"/>
                    </a:lnTo>
                    <a:lnTo>
                      <a:pt x="570" y="491"/>
                    </a:lnTo>
                    <a:lnTo>
                      <a:pt x="658" y="491"/>
                    </a:lnTo>
                    <a:lnTo>
                      <a:pt x="744" y="498"/>
                    </a:lnTo>
                    <a:lnTo>
                      <a:pt x="822" y="512"/>
                    </a:lnTo>
                    <a:lnTo>
                      <a:pt x="891" y="530"/>
                    </a:lnTo>
                    <a:lnTo>
                      <a:pt x="921" y="539"/>
                    </a:lnTo>
                    <a:lnTo>
                      <a:pt x="948" y="548"/>
                    </a:lnTo>
                    <a:lnTo>
                      <a:pt x="993" y="564"/>
                    </a:lnTo>
                    <a:lnTo>
                      <a:pt x="1022" y="575"/>
                    </a:lnTo>
                    <a:lnTo>
                      <a:pt x="1031" y="579"/>
                    </a:lnTo>
                    <a:lnTo>
                      <a:pt x="1052" y="539"/>
                    </a:lnTo>
                    <a:lnTo>
                      <a:pt x="1076" y="497"/>
                    </a:lnTo>
                    <a:lnTo>
                      <a:pt x="1090" y="472"/>
                    </a:lnTo>
                    <a:lnTo>
                      <a:pt x="1108" y="444"/>
                    </a:lnTo>
                    <a:lnTo>
                      <a:pt x="1127" y="414"/>
                    </a:lnTo>
                    <a:lnTo>
                      <a:pt x="1147" y="385"/>
                    </a:lnTo>
                    <a:lnTo>
                      <a:pt x="1159" y="369"/>
                    </a:lnTo>
                    <a:lnTo>
                      <a:pt x="1172" y="355"/>
                    </a:lnTo>
                    <a:lnTo>
                      <a:pt x="1183" y="340"/>
                    </a:lnTo>
                    <a:lnTo>
                      <a:pt x="1196" y="325"/>
                    </a:lnTo>
                    <a:lnTo>
                      <a:pt x="1209" y="309"/>
                    </a:lnTo>
                    <a:lnTo>
                      <a:pt x="1223" y="295"/>
                    </a:lnTo>
                    <a:lnTo>
                      <a:pt x="1237" y="281"/>
                    </a:lnTo>
                    <a:lnTo>
                      <a:pt x="1251" y="267"/>
                    </a:lnTo>
                    <a:lnTo>
                      <a:pt x="1265" y="253"/>
                    </a:lnTo>
                    <a:lnTo>
                      <a:pt x="1280" y="242"/>
                    </a:lnTo>
                    <a:lnTo>
                      <a:pt x="1297" y="229"/>
                    </a:lnTo>
                    <a:lnTo>
                      <a:pt x="1312" y="218"/>
                    </a:lnTo>
                    <a:lnTo>
                      <a:pt x="1329" y="206"/>
                    </a:lnTo>
                    <a:lnTo>
                      <a:pt x="1345" y="196"/>
                    </a:lnTo>
                    <a:lnTo>
                      <a:pt x="1362" y="187"/>
                    </a:lnTo>
                    <a:lnTo>
                      <a:pt x="1378" y="177"/>
                    </a:lnTo>
                    <a:lnTo>
                      <a:pt x="1396" y="166"/>
                    </a:lnTo>
                    <a:lnTo>
                      <a:pt x="1413" y="159"/>
                    </a:lnTo>
                    <a:lnTo>
                      <a:pt x="1431" y="150"/>
                    </a:lnTo>
                    <a:lnTo>
                      <a:pt x="1449" y="143"/>
                    </a:lnTo>
                    <a:lnTo>
                      <a:pt x="1483" y="128"/>
                    </a:lnTo>
                    <a:lnTo>
                      <a:pt x="1517" y="117"/>
                    </a:lnTo>
                    <a:lnTo>
                      <a:pt x="1551" y="105"/>
                    </a:lnTo>
                    <a:lnTo>
                      <a:pt x="1583" y="96"/>
                    </a:lnTo>
                    <a:lnTo>
                      <a:pt x="1612" y="87"/>
                    </a:lnTo>
                    <a:lnTo>
                      <a:pt x="1639" y="81"/>
                    </a:lnTo>
                    <a:lnTo>
                      <a:pt x="1683" y="71"/>
                    </a:lnTo>
                    <a:lnTo>
                      <a:pt x="1724" y="64"/>
                    </a:lnTo>
                    <a:lnTo>
                      <a:pt x="1715" y="0"/>
                    </a:lnTo>
                    <a:close/>
                  </a:path>
                </a:pathLst>
              </a:custGeom>
              <a:solidFill>
                <a:srgbClr val="000000"/>
              </a:solidFill>
              <a:ln w="9525">
                <a:noFill/>
                <a:round/>
                <a:headEnd/>
                <a:tailEnd/>
              </a:ln>
            </p:spPr>
            <p:txBody>
              <a:bodyPr/>
              <a:lstStyle/>
              <a:p>
                <a:endParaRPr lang="zh-CN" altLang="en-US"/>
              </a:p>
            </p:txBody>
          </p:sp>
          <p:sp>
            <p:nvSpPr>
              <p:cNvPr id="23598" name="Freeform 79"/>
              <p:cNvSpPr>
                <a:spLocks/>
              </p:cNvSpPr>
              <p:nvPr/>
            </p:nvSpPr>
            <p:spPr bwMode="auto">
              <a:xfrm>
                <a:off x="4346" y="264"/>
                <a:ext cx="208" cy="279"/>
              </a:xfrm>
              <a:custGeom>
                <a:avLst/>
                <a:gdLst>
                  <a:gd name="T0" fmla="*/ 0 w 622"/>
                  <a:gd name="T1" fmla="*/ 5 h 838"/>
                  <a:gd name="T2" fmla="*/ 59 w 622"/>
                  <a:gd name="T3" fmla="*/ 90 h 838"/>
                  <a:gd name="T4" fmla="*/ 70 w 622"/>
                  <a:gd name="T5" fmla="*/ 93 h 838"/>
                  <a:gd name="T6" fmla="*/ 4 w 622"/>
                  <a:gd name="T7" fmla="*/ 0 h 838"/>
                  <a:gd name="T8" fmla="*/ 0 w 622"/>
                  <a:gd name="T9" fmla="*/ 5 h 838"/>
                  <a:gd name="T10" fmla="*/ 0 w 622"/>
                  <a:gd name="T11" fmla="*/ 5 h 838"/>
                  <a:gd name="T12" fmla="*/ 0 60000 65536"/>
                  <a:gd name="T13" fmla="*/ 0 60000 65536"/>
                  <a:gd name="T14" fmla="*/ 0 60000 65536"/>
                  <a:gd name="T15" fmla="*/ 0 60000 65536"/>
                  <a:gd name="T16" fmla="*/ 0 60000 65536"/>
                  <a:gd name="T17" fmla="*/ 0 60000 65536"/>
                  <a:gd name="T18" fmla="*/ 0 w 622"/>
                  <a:gd name="T19" fmla="*/ 0 h 838"/>
                  <a:gd name="T20" fmla="*/ 622 w 622"/>
                  <a:gd name="T21" fmla="*/ 838 h 838"/>
                </a:gdLst>
                <a:ahLst/>
                <a:cxnLst>
                  <a:cxn ang="T12">
                    <a:pos x="T0" y="T1"/>
                  </a:cxn>
                  <a:cxn ang="T13">
                    <a:pos x="T2" y="T3"/>
                  </a:cxn>
                  <a:cxn ang="T14">
                    <a:pos x="T4" y="T5"/>
                  </a:cxn>
                  <a:cxn ang="T15">
                    <a:pos x="T6" y="T7"/>
                  </a:cxn>
                  <a:cxn ang="T16">
                    <a:pos x="T8" y="T9"/>
                  </a:cxn>
                  <a:cxn ang="T17">
                    <a:pos x="T10" y="T11"/>
                  </a:cxn>
                </a:cxnLst>
                <a:rect l="T18" t="T19" r="T20" b="T21"/>
                <a:pathLst>
                  <a:path w="622" h="838">
                    <a:moveTo>
                      <a:pt x="0" y="48"/>
                    </a:moveTo>
                    <a:lnTo>
                      <a:pt x="527" y="812"/>
                    </a:lnTo>
                    <a:lnTo>
                      <a:pt x="622" y="838"/>
                    </a:lnTo>
                    <a:lnTo>
                      <a:pt x="38" y="0"/>
                    </a:lnTo>
                    <a:lnTo>
                      <a:pt x="0" y="48"/>
                    </a:lnTo>
                    <a:close/>
                  </a:path>
                </a:pathLst>
              </a:custGeom>
              <a:solidFill>
                <a:srgbClr val="000000"/>
              </a:solidFill>
              <a:ln w="9525">
                <a:noFill/>
                <a:round/>
                <a:headEnd/>
                <a:tailEnd/>
              </a:ln>
            </p:spPr>
            <p:txBody>
              <a:bodyPr/>
              <a:lstStyle/>
              <a:p>
                <a:endParaRPr lang="zh-CN" altLang="en-US"/>
              </a:p>
            </p:txBody>
          </p:sp>
          <p:sp>
            <p:nvSpPr>
              <p:cNvPr id="23599" name="Freeform 80"/>
              <p:cNvSpPr>
                <a:spLocks/>
              </p:cNvSpPr>
              <p:nvPr/>
            </p:nvSpPr>
            <p:spPr bwMode="auto">
              <a:xfrm>
                <a:off x="3760" y="480"/>
                <a:ext cx="795" cy="376"/>
              </a:xfrm>
              <a:custGeom>
                <a:avLst/>
                <a:gdLst>
                  <a:gd name="T0" fmla="*/ 58 w 2386"/>
                  <a:gd name="T1" fmla="*/ 125 h 1129"/>
                  <a:gd name="T2" fmla="*/ 66 w 2386"/>
                  <a:gd name="T3" fmla="*/ 123 h 1129"/>
                  <a:gd name="T4" fmla="*/ 78 w 2386"/>
                  <a:gd name="T5" fmla="*/ 119 h 1129"/>
                  <a:gd name="T6" fmla="*/ 92 w 2386"/>
                  <a:gd name="T7" fmla="*/ 116 h 1129"/>
                  <a:gd name="T8" fmla="*/ 108 w 2386"/>
                  <a:gd name="T9" fmla="*/ 113 h 1129"/>
                  <a:gd name="T10" fmla="*/ 158 w 2386"/>
                  <a:gd name="T11" fmla="*/ 114 h 1129"/>
                  <a:gd name="T12" fmla="*/ 179 w 2386"/>
                  <a:gd name="T13" fmla="*/ 118 h 1129"/>
                  <a:gd name="T14" fmla="*/ 184 w 2386"/>
                  <a:gd name="T15" fmla="*/ 110 h 1129"/>
                  <a:gd name="T16" fmla="*/ 192 w 2386"/>
                  <a:gd name="T17" fmla="*/ 97 h 1129"/>
                  <a:gd name="T18" fmla="*/ 199 w 2386"/>
                  <a:gd name="T19" fmla="*/ 87 h 1129"/>
                  <a:gd name="T20" fmla="*/ 203 w 2386"/>
                  <a:gd name="T21" fmla="*/ 82 h 1129"/>
                  <a:gd name="T22" fmla="*/ 206 w 2386"/>
                  <a:gd name="T23" fmla="*/ 78 h 1129"/>
                  <a:gd name="T24" fmla="*/ 209 w 2386"/>
                  <a:gd name="T25" fmla="*/ 75 h 1129"/>
                  <a:gd name="T26" fmla="*/ 212 w 2386"/>
                  <a:gd name="T27" fmla="*/ 71 h 1129"/>
                  <a:gd name="T28" fmla="*/ 215 w 2386"/>
                  <a:gd name="T29" fmla="*/ 68 h 1129"/>
                  <a:gd name="T30" fmla="*/ 218 w 2386"/>
                  <a:gd name="T31" fmla="*/ 65 h 1129"/>
                  <a:gd name="T32" fmla="*/ 221 w 2386"/>
                  <a:gd name="T33" fmla="*/ 62 h 1129"/>
                  <a:gd name="T34" fmla="*/ 225 w 2386"/>
                  <a:gd name="T35" fmla="*/ 58 h 1129"/>
                  <a:gd name="T36" fmla="*/ 231 w 2386"/>
                  <a:gd name="T37" fmla="*/ 54 h 1129"/>
                  <a:gd name="T38" fmla="*/ 236 w 2386"/>
                  <a:gd name="T39" fmla="*/ 51 h 1129"/>
                  <a:gd name="T40" fmla="*/ 241 w 2386"/>
                  <a:gd name="T41" fmla="*/ 48 h 1129"/>
                  <a:gd name="T42" fmla="*/ 251 w 2386"/>
                  <a:gd name="T43" fmla="*/ 44 h 1129"/>
                  <a:gd name="T44" fmla="*/ 258 w 2386"/>
                  <a:gd name="T45" fmla="*/ 41 h 1129"/>
                  <a:gd name="T46" fmla="*/ 249 w 2386"/>
                  <a:gd name="T47" fmla="*/ 23 h 1129"/>
                  <a:gd name="T48" fmla="*/ 248 w 2386"/>
                  <a:gd name="T49" fmla="*/ 38 h 1129"/>
                  <a:gd name="T50" fmla="*/ 242 w 2386"/>
                  <a:gd name="T51" fmla="*/ 41 h 1129"/>
                  <a:gd name="T52" fmla="*/ 233 w 2386"/>
                  <a:gd name="T53" fmla="*/ 45 h 1129"/>
                  <a:gd name="T54" fmla="*/ 229 w 2386"/>
                  <a:gd name="T55" fmla="*/ 48 h 1129"/>
                  <a:gd name="T56" fmla="*/ 224 w 2386"/>
                  <a:gd name="T57" fmla="*/ 51 h 1129"/>
                  <a:gd name="T58" fmla="*/ 219 w 2386"/>
                  <a:gd name="T59" fmla="*/ 54 h 1129"/>
                  <a:gd name="T60" fmla="*/ 214 w 2386"/>
                  <a:gd name="T61" fmla="*/ 58 h 1129"/>
                  <a:gd name="T62" fmla="*/ 210 w 2386"/>
                  <a:gd name="T63" fmla="*/ 63 h 1129"/>
                  <a:gd name="T64" fmla="*/ 206 w 2386"/>
                  <a:gd name="T65" fmla="*/ 67 h 1129"/>
                  <a:gd name="T66" fmla="*/ 203 w 2386"/>
                  <a:gd name="T67" fmla="*/ 70 h 1129"/>
                  <a:gd name="T68" fmla="*/ 201 w 2386"/>
                  <a:gd name="T69" fmla="*/ 73 h 1129"/>
                  <a:gd name="T70" fmla="*/ 198 w 2386"/>
                  <a:gd name="T71" fmla="*/ 76 h 1129"/>
                  <a:gd name="T72" fmla="*/ 189 w 2386"/>
                  <a:gd name="T73" fmla="*/ 89 h 1129"/>
                  <a:gd name="T74" fmla="*/ 181 w 2386"/>
                  <a:gd name="T75" fmla="*/ 101 h 1129"/>
                  <a:gd name="T76" fmla="*/ 176 w 2386"/>
                  <a:gd name="T77" fmla="*/ 110 h 1129"/>
                  <a:gd name="T78" fmla="*/ 167 w 2386"/>
                  <a:gd name="T79" fmla="*/ 107 h 1129"/>
                  <a:gd name="T80" fmla="*/ 155 w 2386"/>
                  <a:gd name="T81" fmla="*/ 105 h 1129"/>
                  <a:gd name="T82" fmla="*/ 133 w 2386"/>
                  <a:gd name="T83" fmla="*/ 102 h 1129"/>
                  <a:gd name="T84" fmla="*/ 98 w 2386"/>
                  <a:gd name="T85" fmla="*/ 106 h 1129"/>
                  <a:gd name="T86" fmla="*/ 82 w 2386"/>
                  <a:gd name="T87" fmla="*/ 109 h 1129"/>
                  <a:gd name="T88" fmla="*/ 69 w 2386"/>
                  <a:gd name="T89" fmla="*/ 113 h 1129"/>
                  <a:gd name="T90" fmla="*/ 11 w 2386"/>
                  <a:gd name="T91" fmla="*/ 10 h 1129"/>
                  <a:gd name="T92" fmla="*/ 19 w 2386"/>
                  <a:gd name="T93" fmla="*/ 0 h 11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386"/>
                  <a:gd name="T142" fmla="*/ 0 h 1129"/>
                  <a:gd name="T143" fmla="*/ 2386 w 2386"/>
                  <a:gd name="T144" fmla="*/ 1129 h 112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386" h="1129">
                    <a:moveTo>
                      <a:pt x="172" y="0"/>
                    </a:moveTo>
                    <a:lnTo>
                      <a:pt x="0" y="46"/>
                    </a:lnTo>
                    <a:lnTo>
                      <a:pt x="520" y="1129"/>
                    </a:lnTo>
                    <a:lnTo>
                      <a:pt x="534" y="1125"/>
                    </a:lnTo>
                    <a:lnTo>
                      <a:pt x="571" y="1113"/>
                    </a:lnTo>
                    <a:lnTo>
                      <a:pt x="597" y="1104"/>
                    </a:lnTo>
                    <a:lnTo>
                      <a:pt x="628" y="1096"/>
                    </a:lnTo>
                    <a:lnTo>
                      <a:pt x="663" y="1085"/>
                    </a:lnTo>
                    <a:lnTo>
                      <a:pt x="702" y="1075"/>
                    </a:lnTo>
                    <a:lnTo>
                      <a:pt x="742" y="1065"/>
                    </a:lnTo>
                    <a:lnTo>
                      <a:pt x="785" y="1055"/>
                    </a:lnTo>
                    <a:lnTo>
                      <a:pt x="830" y="1044"/>
                    </a:lnTo>
                    <a:lnTo>
                      <a:pt x="876" y="1034"/>
                    </a:lnTo>
                    <a:lnTo>
                      <a:pt x="922" y="1027"/>
                    </a:lnTo>
                    <a:lnTo>
                      <a:pt x="968" y="1018"/>
                    </a:lnTo>
                    <a:lnTo>
                      <a:pt x="1058" y="1006"/>
                    </a:lnTo>
                    <a:lnTo>
                      <a:pt x="1245" y="1006"/>
                    </a:lnTo>
                    <a:lnTo>
                      <a:pt x="1423" y="1025"/>
                    </a:lnTo>
                    <a:lnTo>
                      <a:pt x="1499" y="1037"/>
                    </a:lnTo>
                    <a:lnTo>
                      <a:pt x="1559" y="1047"/>
                    </a:lnTo>
                    <a:lnTo>
                      <a:pt x="1612" y="1059"/>
                    </a:lnTo>
                    <a:lnTo>
                      <a:pt x="1622" y="1041"/>
                    </a:lnTo>
                    <a:lnTo>
                      <a:pt x="1635" y="1019"/>
                    </a:lnTo>
                    <a:lnTo>
                      <a:pt x="1654" y="992"/>
                    </a:lnTo>
                    <a:lnTo>
                      <a:pt x="1675" y="958"/>
                    </a:lnTo>
                    <a:lnTo>
                      <a:pt x="1700" y="921"/>
                    </a:lnTo>
                    <a:lnTo>
                      <a:pt x="1728" y="878"/>
                    </a:lnTo>
                    <a:lnTo>
                      <a:pt x="1759" y="834"/>
                    </a:lnTo>
                    <a:lnTo>
                      <a:pt x="1776" y="811"/>
                    </a:lnTo>
                    <a:lnTo>
                      <a:pt x="1792" y="788"/>
                    </a:lnTo>
                    <a:lnTo>
                      <a:pt x="1810" y="765"/>
                    </a:lnTo>
                    <a:lnTo>
                      <a:pt x="1818" y="753"/>
                    </a:lnTo>
                    <a:lnTo>
                      <a:pt x="1827" y="742"/>
                    </a:lnTo>
                    <a:lnTo>
                      <a:pt x="1836" y="730"/>
                    </a:lnTo>
                    <a:lnTo>
                      <a:pt x="1845" y="719"/>
                    </a:lnTo>
                    <a:lnTo>
                      <a:pt x="1853" y="707"/>
                    </a:lnTo>
                    <a:lnTo>
                      <a:pt x="1862" y="696"/>
                    </a:lnTo>
                    <a:lnTo>
                      <a:pt x="1871" y="686"/>
                    </a:lnTo>
                    <a:lnTo>
                      <a:pt x="1882" y="674"/>
                    </a:lnTo>
                    <a:lnTo>
                      <a:pt x="1890" y="663"/>
                    </a:lnTo>
                    <a:lnTo>
                      <a:pt x="1899" y="653"/>
                    </a:lnTo>
                    <a:lnTo>
                      <a:pt x="1910" y="642"/>
                    </a:lnTo>
                    <a:lnTo>
                      <a:pt x="1919" y="632"/>
                    </a:lnTo>
                    <a:lnTo>
                      <a:pt x="1927" y="621"/>
                    </a:lnTo>
                    <a:lnTo>
                      <a:pt x="1936" y="610"/>
                    </a:lnTo>
                    <a:lnTo>
                      <a:pt x="1945" y="601"/>
                    </a:lnTo>
                    <a:lnTo>
                      <a:pt x="1956" y="591"/>
                    </a:lnTo>
                    <a:lnTo>
                      <a:pt x="1963" y="582"/>
                    </a:lnTo>
                    <a:lnTo>
                      <a:pt x="1973" y="573"/>
                    </a:lnTo>
                    <a:lnTo>
                      <a:pt x="1982" y="564"/>
                    </a:lnTo>
                    <a:lnTo>
                      <a:pt x="1991" y="555"/>
                    </a:lnTo>
                    <a:lnTo>
                      <a:pt x="2000" y="548"/>
                    </a:lnTo>
                    <a:lnTo>
                      <a:pt x="2009" y="540"/>
                    </a:lnTo>
                    <a:lnTo>
                      <a:pt x="2027" y="526"/>
                    </a:lnTo>
                    <a:lnTo>
                      <a:pt x="2044" y="513"/>
                    </a:lnTo>
                    <a:lnTo>
                      <a:pt x="2062" y="502"/>
                    </a:lnTo>
                    <a:lnTo>
                      <a:pt x="2078" y="490"/>
                    </a:lnTo>
                    <a:lnTo>
                      <a:pt x="2095" y="480"/>
                    </a:lnTo>
                    <a:lnTo>
                      <a:pt x="2111" y="470"/>
                    </a:lnTo>
                    <a:lnTo>
                      <a:pt x="2128" y="460"/>
                    </a:lnTo>
                    <a:lnTo>
                      <a:pt x="2143" y="451"/>
                    </a:lnTo>
                    <a:lnTo>
                      <a:pt x="2159" y="442"/>
                    </a:lnTo>
                    <a:lnTo>
                      <a:pt x="2174" y="434"/>
                    </a:lnTo>
                    <a:lnTo>
                      <a:pt x="2204" y="419"/>
                    </a:lnTo>
                    <a:lnTo>
                      <a:pt x="2233" y="406"/>
                    </a:lnTo>
                    <a:lnTo>
                      <a:pt x="2259" y="395"/>
                    </a:lnTo>
                    <a:lnTo>
                      <a:pt x="2284" y="384"/>
                    </a:lnTo>
                    <a:lnTo>
                      <a:pt x="2307" y="377"/>
                    </a:lnTo>
                    <a:lnTo>
                      <a:pt x="2326" y="370"/>
                    </a:lnTo>
                    <a:lnTo>
                      <a:pt x="2358" y="360"/>
                    </a:lnTo>
                    <a:lnTo>
                      <a:pt x="2386" y="352"/>
                    </a:lnTo>
                    <a:lnTo>
                      <a:pt x="2243" y="204"/>
                    </a:lnTo>
                    <a:lnTo>
                      <a:pt x="2176" y="245"/>
                    </a:lnTo>
                    <a:lnTo>
                      <a:pt x="2268" y="327"/>
                    </a:lnTo>
                    <a:lnTo>
                      <a:pt x="2236" y="340"/>
                    </a:lnTo>
                    <a:lnTo>
                      <a:pt x="2220" y="347"/>
                    </a:lnTo>
                    <a:lnTo>
                      <a:pt x="2201" y="356"/>
                    </a:lnTo>
                    <a:lnTo>
                      <a:pt x="2180" y="367"/>
                    </a:lnTo>
                    <a:lnTo>
                      <a:pt x="2156" y="379"/>
                    </a:lnTo>
                    <a:lnTo>
                      <a:pt x="2130" y="392"/>
                    </a:lnTo>
                    <a:lnTo>
                      <a:pt x="2102" y="406"/>
                    </a:lnTo>
                    <a:lnTo>
                      <a:pt x="2088" y="415"/>
                    </a:lnTo>
                    <a:lnTo>
                      <a:pt x="2076" y="423"/>
                    </a:lnTo>
                    <a:lnTo>
                      <a:pt x="2060" y="432"/>
                    </a:lnTo>
                    <a:lnTo>
                      <a:pt x="2046" y="441"/>
                    </a:lnTo>
                    <a:lnTo>
                      <a:pt x="2032" y="449"/>
                    </a:lnTo>
                    <a:lnTo>
                      <a:pt x="2017" y="458"/>
                    </a:lnTo>
                    <a:lnTo>
                      <a:pt x="2003" y="469"/>
                    </a:lnTo>
                    <a:lnTo>
                      <a:pt x="1989" y="479"/>
                    </a:lnTo>
                    <a:lnTo>
                      <a:pt x="1973" y="489"/>
                    </a:lnTo>
                    <a:lnTo>
                      <a:pt x="1958" y="501"/>
                    </a:lnTo>
                    <a:lnTo>
                      <a:pt x="1945" y="512"/>
                    </a:lnTo>
                    <a:lnTo>
                      <a:pt x="1930" y="522"/>
                    </a:lnTo>
                    <a:lnTo>
                      <a:pt x="1917" y="535"/>
                    </a:lnTo>
                    <a:lnTo>
                      <a:pt x="1902" y="548"/>
                    </a:lnTo>
                    <a:lnTo>
                      <a:pt x="1888" y="563"/>
                    </a:lnTo>
                    <a:lnTo>
                      <a:pt x="1874" y="578"/>
                    </a:lnTo>
                    <a:lnTo>
                      <a:pt x="1859" y="594"/>
                    </a:lnTo>
                    <a:lnTo>
                      <a:pt x="1851" y="603"/>
                    </a:lnTo>
                    <a:lnTo>
                      <a:pt x="1843" y="612"/>
                    </a:lnTo>
                    <a:lnTo>
                      <a:pt x="1836" y="621"/>
                    </a:lnTo>
                    <a:lnTo>
                      <a:pt x="1829" y="630"/>
                    </a:lnTo>
                    <a:lnTo>
                      <a:pt x="1822" y="638"/>
                    </a:lnTo>
                    <a:lnTo>
                      <a:pt x="1814" y="647"/>
                    </a:lnTo>
                    <a:lnTo>
                      <a:pt x="1806" y="658"/>
                    </a:lnTo>
                    <a:lnTo>
                      <a:pt x="1799" y="667"/>
                    </a:lnTo>
                    <a:lnTo>
                      <a:pt x="1791" y="677"/>
                    </a:lnTo>
                    <a:lnTo>
                      <a:pt x="1785" y="686"/>
                    </a:lnTo>
                    <a:lnTo>
                      <a:pt x="1755" y="725"/>
                    </a:lnTo>
                    <a:lnTo>
                      <a:pt x="1727" y="765"/>
                    </a:lnTo>
                    <a:lnTo>
                      <a:pt x="1700" y="803"/>
                    </a:lnTo>
                    <a:lnTo>
                      <a:pt x="1676" y="841"/>
                    </a:lnTo>
                    <a:lnTo>
                      <a:pt x="1654" y="876"/>
                    </a:lnTo>
                    <a:lnTo>
                      <a:pt x="1633" y="909"/>
                    </a:lnTo>
                    <a:lnTo>
                      <a:pt x="1616" y="936"/>
                    </a:lnTo>
                    <a:lnTo>
                      <a:pt x="1592" y="978"/>
                    </a:lnTo>
                    <a:lnTo>
                      <a:pt x="1582" y="993"/>
                    </a:lnTo>
                    <a:lnTo>
                      <a:pt x="1570" y="988"/>
                    </a:lnTo>
                    <a:lnTo>
                      <a:pt x="1533" y="976"/>
                    </a:lnTo>
                    <a:lnTo>
                      <a:pt x="1508" y="968"/>
                    </a:lnTo>
                    <a:lnTo>
                      <a:pt x="1476" y="959"/>
                    </a:lnTo>
                    <a:lnTo>
                      <a:pt x="1440" y="950"/>
                    </a:lnTo>
                    <a:lnTo>
                      <a:pt x="1399" y="942"/>
                    </a:lnTo>
                    <a:lnTo>
                      <a:pt x="1354" y="935"/>
                    </a:lnTo>
                    <a:lnTo>
                      <a:pt x="1306" y="928"/>
                    </a:lnTo>
                    <a:lnTo>
                      <a:pt x="1197" y="922"/>
                    </a:lnTo>
                    <a:lnTo>
                      <a:pt x="1077" y="924"/>
                    </a:lnTo>
                    <a:lnTo>
                      <a:pt x="948" y="941"/>
                    </a:lnTo>
                    <a:lnTo>
                      <a:pt x="885" y="953"/>
                    </a:lnTo>
                    <a:lnTo>
                      <a:pt x="828" y="965"/>
                    </a:lnTo>
                    <a:lnTo>
                      <a:pt x="780" y="976"/>
                    </a:lnTo>
                    <a:lnTo>
                      <a:pt x="738" y="986"/>
                    </a:lnTo>
                    <a:lnTo>
                      <a:pt x="700" y="995"/>
                    </a:lnTo>
                    <a:lnTo>
                      <a:pt x="669" y="1004"/>
                    </a:lnTo>
                    <a:lnTo>
                      <a:pt x="620" y="1018"/>
                    </a:lnTo>
                    <a:lnTo>
                      <a:pt x="572" y="1037"/>
                    </a:lnTo>
                    <a:lnTo>
                      <a:pt x="563" y="1044"/>
                    </a:lnTo>
                    <a:lnTo>
                      <a:pt x="102" y="87"/>
                    </a:lnTo>
                    <a:lnTo>
                      <a:pt x="198" y="63"/>
                    </a:lnTo>
                    <a:lnTo>
                      <a:pt x="172" y="0"/>
                    </a:lnTo>
                    <a:close/>
                  </a:path>
                </a:pathLst>
              </a:custGeom>
              <a:solidFill>
                <a:srgbClr val="000000"/>
              </a:solidFill>
              <a:ln w="9525">
                <a:noFill/>
                <a:round/>
                <a:headEnd/>
                <a:tailEnd/>
              </a:ln>
            </p:spPr>
            <p:txBody>
              <a:bodyPr/>
              <a:lstStyle/>
              <a:p>
                <a:endParaRPr lang="zh-CN" altLang="en-US"/>
              </a:p>
            </p:txBody>
          </p:sp>
          <p:sp>
            <p:nvSpPr>
              <p:cNvPr id="23600" name="Freeform 81"/>
              <p:cNvSpPr>
                <a:spLocks/>
              </p:cNvSpPr>
              <p:nvPr/>
            </p:nvSpPr>
            <p:spPr bwMode="auto">
              <a:xfrm>
                <a:off x="3738" y="537"/>
                <a:ext cx="182" cy="349"/>
              </a:xfrm>
              <a:custGeom>
                <a:avLst/>
                <a:gdLst>
                  <a:gd name="T0" fmla="*/ 20 w 545"/>
                  <a:gd name="T1" fmla="*/ 0 h 1047"/>
                  <a:gd name="T2" fmla="*/ 0 w 545"/>
                  <a:gd name="T3" fmla="*/ 7 h 1047"/>
                  <a:gd name="T4" fmla="*/ 52 w 545"/>
                  <a:gd name="T5" fmla="*/ 116 h 1047"/>
                  <a:gd name="T6" fmla="*/ 61 w 545"/>
                  <a:gd name="T7" fmla="*/ 114 h 1047"/>
                  <a:gd name="T8" fmla="*/ 11 w 545"/>
                  <a:gd name="T9" fmla="*/ 10 h 1047"/>
                  <a:gd name="T10" fmla="*/ 24 w 545"/>
                  <a:gd name="T11" fmla="*/ 6 h 1047"/>
                  <a:gd name="T12" fmla="*/ 20 w 545"/>
                  <a:gd name="T13" fmla="*/ 0 h 1047"/>
                  <a:gd name="T14" fmla="*/ 20 w 545"/>
                  <a:gd name="T15" fmla="*/ 0 h 1047"/>
                  <a:gd name="T16" fmla="*/ 0 60000 65536"/>
                  <a:gd name="T17" fmla="*/ 0 60000 65536"/>
                  <a:gd name="T18" fmla="*/ 0 60000 65536"/>
                  <a:gd name="T19" fmla="*/ 0 60000 65536"/>
                  <a:gd name="T20" fmla="*/ 0 60000 65536"/>
                  <a:gd name="T21" fmla="*/ 0 60000 65536"/>
                  <a:gd name="T22" fmla="*/ 0 60000 65536"/>
                  <a:gd name="T23" fmla="*/ 0 60000 65536"/>
                  <a:gd name="T24" fmla="*/ 0 w 545"/>
                  <a:gd name="T25" fmla="*/ 0 h 1047"/>
                  <a:gd name="T26" fmla="*/ 545 w 545"/>
                  <a:gd name="T27" fmla="*/ 1047 h 10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45" h="1047">
                    <a:moveTo>
                      <a:pt x="179" y="0"/>
                    </a:moveTo>
                    <a:lnTo>
                      <a:pt x="0" y="62"/>
                    </a:lnTo>
                    <a:lnTo>
                      <a:pt x="463" y="1047"/>
                    </a:lnTo>
                    <a:lnTo>
                      <a:pt x="545" y="1027"/>
                    </a:lnTo>
                    <a:lnTo>
                      <a:pt x="97" y="92"/>
                    </a:lnTo>
                    <a:lnTo>
                      <a:pt x="213" y="57"/>
                    </a:lnTo>
                    <a:lnTo>
                      <a:pt x="179" y="0"/>
                    </a:lnTo>
                    <a:close/>
                  </a:path>
                </a:pathLst>
              </a:custGeom>
              <a:solidFill>
                <a:srgbClr val="000000"/>
              </a:solidFill>
              <a:ln w="9525">
                <a:noFill/>
                <a:round/>
                <a:headEnd/>
                <a:tailEnd/>
              </a:ln>
            </p:spPr>
            <p:txBody>
              <a:bodyPr/>
              <a:lstStyle/>
              <a:p>
                <a:endParaRPr lang="zh-CN" altLang="en-US"/>
              </a:p>
            </p:txBody>
          </p:sp>
          <p:sp>
            <p:nvSpPr>
              <p:cNvPr id="23601" name="Freeform 82"/>
              <p:cNvSpPr>
                <a:spLocks/>
              </p:cNvSpPr>
              <p:nvPr/>
            </p:nvSpPr>
            <p:spPr bwMode="auto">
              <a:xfrm>
                <a:off x="3937" y="605"/>
                <a:ext cx="632" cy="281"/>
              </a:xfrm>
              <a:custGeom>
                <a:avLst/>
                <a:gdLst>
                  <a:gd name="T0" fmla="*/ 2 w 1896"/>
                  <a:gd name="T1" fmla="*/ 90 h 844"/>
                  <a:gd name="T2" fmla="*/ 9 w 1896"/>
                  <a:gd name="T3" fmla="*/ 88 h 844"/>
                  <a:gd name="T4" fmla="*/ 16 w 1896"/>
                  <a:gd name="T5" fmla="*/ 86 h 844"/>
                  <a:gd name="T6" fmla="*/ 24 w 1896"/>
                  <a:gd name="T7" fmla="*/ 84 h 844"/>
                  <a:gd name="T8" fmla="*/ 33 w 1896"/>
                  <a:gd name="T9" fmla="*/ 81 h 844"/>
                  <a:gd name="T10" fmla="*/ 41 w 1896"/>
                  <a:gd name="T11" fmla="*/ 79 h 844"/>
                  <a:gd name="T12" fmla="*/ 51 w 1896"/>
                  <a:gd name="T13" fmla="*/ 77 h 844"/>
                  <a:gd name="T14" fmla="*/ 69 w 1896"/>
                  <a:gd name="T15" fmla="*/ 75 h 844"/>
                  <a:gd name="T16" fmla="*/ 120 w 1896"/>
                  <a:gd name="T17" fmla="*/ 75 h 844"/>
                  <a:gd name="T18" fmla="*/ 122 w 1896"/>
                  <a:gd name="T19" fmla="*/ 73 h 844"/>
                  <a:gd name="T20" fmla="*/ 124 w 1896"/>
                  <a:gd name="T21" fmla="*/ 71 h 844"/>
                  <a:gd name="T22" fmla="*/ 126 w 1896"/>
                  <a:gd name="T23" fmla="*/ 68 h 844"/>
                  <a:gd name="T24" fmla="*/ 129 w 1896"/>
                  <a:gd name="T25" fmla="*/ 65 h 844"/>
                  <a:gd name="T26" fmla="*/ 132 w 1896"/>
                  <a:gd name="T27" fmla="*/ 62 h 844"/>
                  <a:gd name="T28" fmla="*/ 134 w 1896"/>
                  <a:gd name="T29" fmla="*/ 60 h 844"/>
                  <a:gd name="T30" fmla="*/ 136 w 1896"/>
                  <a:gd name="T31" fmla="*/ 58 h 844"/>
                  <a:gd name="T32" fmla="*/ 137 w 1896"/>
                  <a:gd name="T33" fmla="*/ 56 h 844"/>
                  <a:gd name="T34" fmla="*/ 140 w 1896"/>
                  <a:gd name="T35" fmla="*/ 54 h 844"/>
                  <a:gd name="T36" fmla="*/ 142 w 1896"/>
                  <a:gd name="T37" fmla="*/ 52 h 844"/>
                  <a:gd name="T38" fmla="*/ 145 w 1896"/>
                  <a:gd name="T39" fmla="*/ 49 h 844"/>
                  <a:gd name="T40" fmla="*/ 147 w 1896"/>
                  <a:gd name="T41" fmla="*/ 47 h 844"/>
                  <a:gd name="T42" fmla="*/ 149 w 1896"/>
                  <a:gd name="T43" fmla="*/ 45 h 844"/>
                  <a:gd name="T44" fmla="*/ 151 w 1896"/>
                  <a:gd name="T45" fmla="*/ 43 h 844"/>
                  <a:gd name="T46" fmla="*/ 153 w 1896"/>
                  <a:gd name="T47" fmla="*/ 41 h 844"/>
                  <a:gd name="T48" fmla="*/ 155 w 1896"/>
                  <a:gd name="T49" fmla="*/ 39 h 844"/>
                  <a:gd name="T50" fmla="*/ 160 w 1896"/>
                  <a:gd name="T51" fmla="*/ 36 h 844"/>
                  <a:gd name="T52" fmla="*/ 164 w 1896"/>
                  <a:gd name="T53" fmla="*/ 33 h 844"/>
                  <a:gd name="T54" fmla="*/ 168 w 1896"/>
                  <a:gd name="T55" fmla="*/ 30 h 844"/>
                  <a:gd name="T56" fmla="*/ 172 w 1896"/>
                  <a:gd name="T57" fmla="*/ 28 h 844"/>
                  <a:gd name="T58" fmla="*/ 175 w 1896"/>
                  <a:gd name="T59" fmla="*/ 26 h 844"/>
                  <a:gd name="T60" fmla="*/ 180 w 1896"/>
                  <a:gd name="T61" fmla="*/ 23 h 844"/>
                  <a:gd name="T62" fmla="*/ 186 w 1896"/>
                  <a:gd name="T63" fmla="*/ 21 h 844"/>
                  <a:gd name="T64" fmla="*/ 191 w 1896"/>
                  <a:gd name="T65" fmla="*/ 18 h 844"/>
                  <a:gd name="T66" fmla="*/ 186 w 1896"/>
                  <a:gd name="T67" fmla="*/ 3 h 844"/>
                  <a:gd name="T68" fmla="*/ 211 w 1896"/>
                  <a:gd name="T69" fmla="*/ 20 h 844"/>
                  <a:gd name="T70" fmla="*/ 206 w 1896"/>
                  <a:gd name="T71" fmla="*/ 22 h 844"/>
                  <a:gd name="T72" fmla="*/ 200 w 1896"/>
                  <a:gd name="T73" fmla="*/ 24 h 844"/>
                  <a:gd name="T74" fmla="*/ 193 w 1896"/>
                  <a:gd name="T75" fmla="*/ 27 h 844"/>
                  <a:gd name="T76" fmla="*/ 187 w 1896"/>
                  <a:gd name="T77" fmla="*/ 29 h 844"/>
                  <a:gd name="T78" fmla="*/ 183 w 1896"/>
                  <a:gd name="T79" fmla="*/ 31 h 844"/>
                  <a:gd name="T80" fmla="*/ 179 w 1896"/>
                  <a:gd name="T81" fmla="*/ 33 h 844"/>
                  <a:gd name="T82" fmla="*/ 174 w 1896"/>
                  <a:gd name="T83" fmla="*/ 35 h 844"/>
                  <a:gd name="T84" fmla="*/ 170 w 1896"/>
                  <a:gd name="T85" fmla="*/ 38 h 844"/>
                  <a:gd name="T86" fmla="*/ 166 w 1896"/>
                  <a:gd name="T87" fmla="*/ 40 h 844"/>
                  <a:gd name="T88" fmla="*/ 163 w 1896"/>
                  <a:gd name="T89" fmla="*/ 42 h 844"/>
                  <a:gd name="T90" fmla="*/ 159 w 1896"/>
                  <a:gd name="T91" fmla="*/ 45 h 844"/>
                  <a:gd name="T92" fmla="*/ 156 w 1896"/>
                  <a:gd name="T93" fmla="*/ 48 h 844"/>
                  <a:gd name="T94" fmla="*/ 152 w 1896"/>
                  <a:gd name="T95" fmla="*/ 51 h 844"/>
                  <a:gd name="T96" fmla="*/ 149 w 1896"/>
                  <a:gd name="T97" fmla="*/ 54 h 844"/>
                  <a:gd name="T98" fmla="*/ 146 w 1896"/>
                  <a:gd name="T99" fmla="*/ 58 h 844"/>
                  <a:gd name="T100" fmla="*/ 142 w 1896"/>
                  <a:gd name="T101" fmla="*/ 61 h 844"/>
                  <a:gd name="T102" fmla="*/ 139 w 1896"/>
                  <a:gd name="T103" fmla="*/ 64 h 844"/>
                  <a:gd name="T104" fmla="*/ 137 w 1896"/>
                  <a:gd name="T105" fmla="*/ 67 h 844"/>
                  <a:gd name="T106" fmla="*/ 134 w 1896"/>
                  <a:gd name="T107" fmla="*/ 70 h 844"/>
                  <a:gd name="T108" fmla="*/ 132 w 1896"/>
                  <a:gd name="T109" fmla="*/ 73 h 844"/>
                  <a:gd name="T110" fmla="*/ 129 w 1896"/>
                  <a:gd name="T111" fmla="*/ 76 h 844"/>
                  <a:gd name="T112" fmla="*/ 128 w 1896"/>
                  <a:gd name="T113" fmla="*/ 78 h 844"/>
                  <a:gd name="T114" fmla="*/ 126 w 1896"/>
                  <a:gd name="T115" fmla="*/ 81 h 844"/>
                  <a:gd name="T116" fmla="*/ 124 w 1896"/>
                  <a:gd name="T117" fmla="*/ 83 h 844"/>
                  <a:gd name="T118" fmla="*/ 53 w 1896"/>
                  <a:gd name="T119" fmla="*/ 87 h 844"/>
                  <a:gd name="T120" fmla="*/ 41 w 1896"/>
                  <a:gd name="T121" fmla="*/ 90 h 844"/>
                  <a:gd name="T122" fmla="*/ 32 w 1896"/>
                  <a:gd name="T123" fmla="*/ 93 h 844"/>
                  <a:gd name="T124" fmla="*/ 0 w 1896"/>
                  <a:gd name="T125" fmla="*/ 90 h 84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896"/>
                  <a:gd name="T190" fmla="*/ 0 h 844"/>
                  <a:gd name="T191" fmla="*/ 1896 w 1896"/>
                  <a:gd name="T192" fmla="*/ 844 h 84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896" h="844">
                    <a:moveTo>
                      <a:pt x="0" y="815"/>
                    </a:moveTo>
                    <a:lnTo>
                      <a:pt x="15" y="810"/>
                    </a:lnTo>
                    <a:lnTo>
                      <a:pt x="54" y="800"/>
                    </a:lnTo>
                    <a:lnTo>
                      <a:pt x="80" y="792"/>
                    </a:lnTo>
                    <a:lnTo>
                      <a:pt x="111" y="783"/>
                    </a:lnTo>
                    <a:lnTo>
                      <a:pt x="144" y="774"/>
                    </a:lnTo>
                    <a:lnTo>
                      <a:pt x="181" y="764"/>
                    </a:lnTo>
                    <a:lnTo>
                      <a:pt x="218" y="754"/>
                    </a:lnTo>
                    <a:lnTo>
                      <a:pt x="258" y="744"/>
                    </a:lnTo>
                    <a:lnTo>
                      <a:pt x="296" y="733"/>
                    </a:lnTo>
                    <a:lnTo>
                      <a:pt x="333" y="723"/>
                    </a:lnTo>
                    <a:lnTo>
                      <a:pt x="370" y="714"/>
                    </a:lnTo>
                    <a:lnTo>
                      <a:pt x="405" y="705"/>
                    </a:lnTo>
                    <a:lnTo>
                      <a:pt x="463" y="691"/>
                    </a:lnTo>
                    <a:lnTo>
                      <a:pt x="530" y="682"/>
                    </a:lnTo>
                    <a:lnTo>
                      <a:pt x="618" y="677"/>
                    </a:lnTo>
                    <a:lnTo>
                      <a:pt x="825" y="672"/>
                    </a:lnTo>
                    <a:lnTo>
                      <a:pt x="1084" y="677"/>
                    </a:lnTo>
                    <a:lnTo>
                      <a:pt x="1095" y="663"/>
                    </a:lnTo>
                    <a:lnTo>
                      <a:pt x="1102" y="655"/>
                    </a:lnTo>
                    <a:lnTo>
                      <a:pt x="1109" y="646"/>
                    </a:lnTo>
                    <a:lnTo>
                      <a:pt x="1118" y="638"/>
                    </a:lnTo>
                    <a:lnTo>
                      <a:pt x="1127" y="626"/>
                    </a:lnTo>
                    <a:lnTo>
                      <a:pt x="1137" y="615"/>
                    </a:lnTo>
                    <a:lnTo>
                      <a:pt x="1150" y="602"/>
                    </a:lnTo>
                    <a:lnTo>
                      <a:pt x="1162" y="588"/>
                    </a:lnTo>
                    <a:lnTo>
                      <a:pt x="1176" y="574"/>
                    </a:lnTo>
                    <a:lnTo>
                      <a:pt x="1190" y="558"/>
                    </a:lnTo>
                    <a:lnTo>
                      <a:pt x="1197" y="549"/>
                    </a:lnTo>
                    <a:lnTo>
                      <a:pt x="1205" y="542"/>
                    </a:lnTo>
                    <a:lnTo>
                      <a:pt x="1213" y="534"/>
                    </a:lnTo>
                    <a:lnTo>
                      <a:pt x="1220" y="525"/>
                    </a:lnTo>
                    <a:lnTo>
                      <a:pt x="1228" y="518"/>
                    </a:lnTo>
                    <a:lnTo>
                      <a:pt x="1236" y="509"/>
                    </a:lnTo>
                    <a:lnTo>
                      <a:pt x="1252" y="492"/>
                    </a:lnTo>
                    <a:lnTo>
                      <a:pt x="1261" y="483"/>
                    </a:lnTo>
                    <a:lnTo>
                      <a:pt x="1270" y="474"/>
                    </a:lnTo>
                    <a:lnTo>
                      <a:pt x="1279" y="465"/>
                    </a:lnTo>
                    <a:lnTo>
                      <a:pt x="1287" y="456"/>
                    </a:lnTo>
                    <a:lnTo>
                      <a:pt x="1305" y="438"/>
                    </a:lnTo>
                    <a:lnTo>
                      <a:pt x="1315" y="431"/>
                    </a:lnTo>
                    <a:lnTo>
                      <a:pt x="1324" y="422"/>
                    </a:lnTo>
                    <a:lnTo>
                      <a:pt x="1333" y="413"/>
                    </a:lnTo>
                    <a:lnTo>
                      <a:pt x="1343" y="404"/>
                    </a:lnTo>
                    <a:lnTo>
                      <a:pt x="1352" y="395"/>
                    </a:lnTo>
                    <a:lnTo>
                      <a:pt x="1361" y="387"/>
                    </a:lnTo>
                    <a:lnTo>
                      <a:pt x="1371" y="380"/>
                    </a:lnTo>
                    <a:lnTo>
                      <a:pt x="1380" y="371"/>
                    </a:lnTo>
                    <a:lnTo>
                      <a:pt x="1389" y="363"/>
                    </a:lnTo>
                    <a:lnTo>
                      <a:pt x="1399" y="354"/>
                    </a:lnTo>
                    <a:lnTo>
                      <a:pt x="1418" y="339"/>
                    </a:lnTo>
                    <a:lnTo>
                      <a:pt x="1437" y="323"/>
                    </a:lnTo>
                    <a:lnTo>
                      <a:pt x="1456" y="309"/>
                    </a:lnTo>
                    <a:lnTo>
                      <a:pt x="1474" y="295"/>
                    </a:lnTo>
                    <a:lnTo>
                      <a:pt x="1493" y="283"/>
                    </a:lnTo>
                    <a:lnTo>
                      <a:pt x="1511" y="271"/>
                    </a:lnTo>
                    <a:lnTo>
                      <a:pt x="1529" y="261"/>
                    </a:lnTo>
                    <a:lnTo>
                      <a:pt x="1546" y="251"/>
                    </a:lnTo>
                    <a:lnTo>
                      <a:pt x="1562" y="242"/>
                    </a:lnTo>
                    <a:lnTo>
                      <a:pt x="1579" y="233"/>
                    </a:lnTo>
                    <a:lnTo>
                      <a:pt x="1593" y="225"/>
                    </a:lnTo>
                    <a:lnTo>
                      <a:pt x="1622" y="210"/>
                    </a:lnTo>
                    <a:lnTo>
                      <a:pt x="1647" y="198"/>
                    </a:lnTo>
                    <a:lnTo>
                      <a:pt x="1670" y="187"/>
                    </a:lnTo>
                    <a:lnTo>
                      <a:pt x="1689" y="178"/>
                    </a:lnTo>
                    <a:lnTo>
                      <a:pt x="1722" y="164"/>
                    </a:lnTo>
                    <a:lnTo>
                      <a:pt x="1774" y="149"/>
                    </a:lnTo>
                    <a:lnTo>
                      <a:pt x="1671" y="26"/>
                    </a:lnTo>
                    <a:lnTo>
                      <a:pt x="1732" y="0"/>
                    </a:lnTo>
                    <a:lnTo>
                      <a:pt x="1896" y="180"/>
                    </a:lnTo>
                    <a:lnTo>
                      <a:pt x="1883" y="184"/>
                    </a:lnTo>
                    <a:lnTo>
                      <a:pt x="1850" y="196"/>
                    </a:lnTo>
                    <a:lnTo>
                      <a:pt x="1825" y="205"/>
                    </a:lnTo>
                    <a:lnTo>
                      <a:pt x="1799" y="214"/>
                    </a:lnTo>
                    <a:lnTo>
                      <a:pt x="1768" y="225"/>
                    </a:lnTo>
                    <a:lnTo>
                      <a:pt x="1735" y="239"/>
                    </a:lnTo>
                    <a:lnTo>
                      <a:pt x="1700" y="253"/>
                    </a:lnTo>
                    <a:lnTo>
                      <a:pt x="1681" y="261"/>
                    </a:lnTo>
                    <a:lnTo>
                      <a:pt x="1663" y="270"/>
                    </a:lnTo>
                    <a:lnTo>
                      <a:pt x="1645" y="278"/>
                    </a:lnTo>
                    <a:lnTo>
                      <a:pt x="1626" y="288"/>
                    </a:lnTo>
                    <a:lnTo>
                      <a:pt x="1607" y="297"/>
                    </a:lnTo>
                    <a:lnTo>
                      <a:pt x="1589" y="306"/>
                    </a:lnTo>
                    <a:lnTo>
                      <a:pt x="1570" y="316"/>
                    </a:lnTo>
                    <a:lnTo>
                      <a:pt x="1552" y="326"/>
                    </a:lnTo>
                    <a:lnTo>
                      <a:pt x="1533" y="338"/>
                    </a:lnTo>
                    <a:lnTo>
                      <a:pt x="1515" y="348"/>
                    </a:lnTo>
                    <a:lnTo>
                      <a:pt x="1497" y="359"/>
                    </a:lnTo>
                    <a:lnTo>
                      <a:pt x="1481" y="371"/>
                    </a:lnTo>
                    <a:lnTo>
                      <a:pt x="1464" y="382"/>
                    </a:lnTo>
                    <a:lnTo>
                      <a:pt x="1448" y="394"/>
                    </a:lnTo>
                    <a:lnTo>
                      <a:pt x="1432" y="406"/>
                    </a:lnTo>
                    <a:lnTo>
                      <a:pt x="1416" y="419"/>
                    </a:lnTo>
                    <a:lnTo>
                      <a:pt x="1400" y="433"/>
                    </a:lnTo>
                    <a:lnTo>
                      <a:pt x="1384" y="446"/>
                    </a:lnTo>
                    <a:lnTo>
                      <a:pt x="1370" y="461"/>
                    </a:lnTo>
                    <a:lnTo>
                      <a:pt x="1354" y="475"/>
                    </a:lnTo>
                    <a:lnTo>
                      <a:pt x="1339" y="489"/>
                    </a:lnTo>
                    <a:lnTo>
                      <a:pt x="1325" y="505"/>
                    </a:lnTo>
                    <a:lnTo>
                      <a:pt x="1310" y="519"/>
                    </a:lnTo>
                    <a:lnTo>
                      <a:pt x="1294" y="534"/>
                    </a:lnTo>
                    <a:lnTo>
                      <a:pt x="1282" y="548"/>
                    </a:lnTo>
                    <a:lnTo>
                      <a:pt x="1268" y="564"/>
                    </a:lnTo>
                    <a:lnTo>
                      <a:pt x="1255" y="578"/>
                    </a:lnTo>
                    <a:lnTo>
                      <a:pt x="1241" y="592"/>
                    </a:lnTo>
                    <a:lnTo>
                      <a:pt x="1229" y="606"/>
                    </a:lnTo>
                    <a:lnTo>
                      <a:pt x="1217" y="620"/>
                    </a:lnTo>
                    <a:lnTo>
                      <a:pt x="1205" y="632"/>
                    </a:lnTo>
                    <a:lnTo>
                      <a:pt x="1195" y="645"/>
                    </a:lnTo>
                    <a:lnTo>
                      <a:pt x="1185" y="658"/>
                    </a:lnTo>
                    <a:lnTo>
                      <a:pt x="1174" y="669"/>
                    </a:lnTo>
                    <a:lnTo>
                      <a:pt x="1165" y="681"/>
                    </a:lnTo>
                    <a:lnTo>
                      <a:pt x="1157" y="691"/>
                    </a:lnTo>
                    <a:lnTo>
                      <a:pt x="1149" y="700"/>
                    </a:lnTo>
                    <a:lnTo>
                      <a:pt x="1142" y="710"/>
                    </a:lnTo>
                    <a:lnTo>
                      <a:pt x="1130" y="726"/>
                    </a:lnTo>
                    <a:lnTo>
                      <a:pt x="1121" y="736"/>
                    </a:lnTo>
                    <a:lnTo>
                      <a:pt x="1113" y="746"/>
                    </a:lnTo>
                    <a:lnTo>
                      <a:pt x="600" y="764"/>
                    </a:lnTo>
                    <a:lnTo>
                      <a:pt x="480" y="783"/>
                    </a:lnTo>
                    <a:lnTo>
                      <a:pt x="423" y="797"/>
                    </a:lnTo>
                    <a:lnTo>
                      <a:pt x="370" y="810"/>
                    </a:lnTo>
                    <a:lnTo>
                      <a:pt x="326" y="823"/>
                    </a:lnTo>
                    <a:lnTo>
                      <a:pt x="291" y="834"/>
                    </a:lnTo>
                    <a:lnTo>
                      <a:pt x="260" y="844"/>
                    </a:lnTo>
                    <a:lnTo>
                      <a:pt x="0" y="815"/>
                    </a:lnTo>
                    <a:close/>
                  </a:path>
                </a:pathLst>
              </a:custGeom>
              <a:solidFill>
                <a:srgbClr val="000000"/>
              </a:solidFill>
              <a:ln w="9525">
                <a:noFill/>
                <a:round/>
                <a:headEnd/>
                <a:tailEnd/>
              </a:ln>
            </p:spPr>
            <p:txBody>
              <a:bodyPr/>
              <a:lstStyle/>
              <a:p>
                <a:endParaRPr lang="zh-CN" altLang="en-US"/>
              </a:p>
            </p:txBody>
          </p:sp>
          <p:sp>
            <p:nvSpPr>
              <p:cNvPr id="23602" name="Freeform 83"/>
              <p:cNvSpPr>
                <a:spLocks/>
              </p:cNvSpPr>
              <p:nvPr/>
            </p:nvSpPr>
            <p:spPr bwMode="auto">
              <a:xfrm>
                <a:off x="4111" y="435"/>
                <a:ext cx="181" cy="360"/>
              </a:xfrm>
              <a:custGeom>
                <a:avLst/>
                <a:gdLst>
                  <a:gd name="T0" fmla="*/ 7 w 542"/>
                  <a:gd name="T1" fmla="*/ 0 h 1079"/>
                  <a:gd name="T2" fmla="*/ 60 w 542"/>
                  <a:gd name="T3" fmla="*/ 113 h 1079"/>
                  <a:gd name="T4" fmla="*/ 56 w 542"/>
                  <a:gd name="T5" fmla="*/ 120 h 1079"/>
                  <a:gd name="T6" fmla="*/ 0 w 542"/>
                  <a:gd name="T7" fmla="*/ 1 h 1079"/>
                  <a:gd name="T8" fmla="*/ 7 w 542"/>
                  <a:gd name="T9" fmla="*/ 0 h 1079"/>
                  <a:gd name="T10" fmla="*/ 7 w 542"/>
                  <a:gd name="T11" fmla="*/ 0 h 1079"/>
                  <a:gd name="T12" fmla="*/ 0 60000 65536"/>
                  <a:gd name="T13" fmla="*/ 0 60000 65536"/>
                  <a:gd name="T14" fmla="*/ 0 60000 65536"/>
                  <a:gd name="T15" fmla="*/ 0 60000 65536"/>
                  <a:gd name="T16" fmla="*/ 0 60000 65536"/>
                  <a:gd name="T17" fmla="*/ 0 60000 65536"/>
                  <a:gd name="T18" fmla="*/ 0 w 542"/>
                  <a:gd name="T19" fmla="*/ 0 h 1079"/>
                  <a:gd name="T20" fmla="*/ 542 w 542"/>
                  <a:gd name="T21" fmla="*/ 1079 h 1079"/>
                </a:gdLst>
                <a:ahLst/>
                <a:cxnLst>
                  <a:cxn ang="T12">
                    <a:pos x="T0" y="T1"/>
                  </a:cxn>
                  <a:cxn ang="T13">
                    <a:pos x="T2" y="T3"/>
                  </a:cxn>
                  <a:cxn ang="T14">
                    <a:pos x="T4" y="T5"/>
                  </a:cxn>
                  <a:cxn ang="T15">
                    <a:pos x="T6" y="T7"/>
                  </a:cxn>
                  <a:cxn ang="T16">
                    <a:pos x="T8" y="T9"/>
                  </a:cxn>
                  <a:cxn ang="T17">
                    <a:pos x="T10" y="T11"/>
                  </a:cxn>
                </a:cxnLst>
                <a:rect l="T18" t="T19" r="T20" b="T21"/>
                <a:pathLst>
                  <a:path w="542" h="1079">
                    <a:moveTo>
                      <a:pt x="67" y="0"/>
                    </a:moveTo>
                    <a:lnTo>
                      <a:pt x="542" y="1012"/>
                    </a:lnTo>
                    <a:lnTo>
                      <a:pt x="502" y="1079"/>
                    </a:lnTo>
                    <a:lnTo>
                      <a:pt x="0" y="10"/>
                    </a:lnTo>
                    <a:lnTo>
                      <a:pt x="67" y="0"/>
                    </a:lnTo>
                    <a:close/>
                  </a:path>
                </a:pathLst>
              </a:custGeom>
              <a:solidFill>
                <a:srgbClr val="000000"/>
              </a:solidFill>
              <a:ln w="9525">
                <a:noFill/>
                <a:round/>
                <a:headEnd/>
                <a:tailEnd/>
              </a:ln>
            </p:spPr>
            <p:txBody>
              <a:bodyPr/>
              <a:lstStyle/>
              <a:p>
                <a:endParaRPr lang="zh-CN" altLang="en-US"/>
              </a:p>
            </p:txBody>
          </p:sp>
          <p:sp>
            <p:nvSpPr>
              <p:cNvPr id="23603" name="Freeform 84"/>
              <p:cNvSpPr>
                <a:spLocks/>
              </p:cNvSpPr>
              <p:nvPr/>
            </p:nvSpPr>
            <p:spPr bwMode="auto">
              <a:xfrm>
                <a:off x="3893" y="471"/>
                <a:ext cx="315" cy="242"/>
              </a:xfrm>
              <a:custGeom>
                <a:avLst/>
                <a:gdLst>
                  <a:gd name="T0" fmla="*/ 0 w 944"/>
                  <a:gd name="T1" fmla="*/ 5 h 727"/>
                  <a:gd name="T2" fmla="*/ 3 w 944"/>
                  <a:gd name="T3" fmla="*/ 5 h 727"/>
                  <a:gd name="T4" fmla="*/ 7 w 944"/>
                  <a:gd name="T5" fmla="*/ 4 h 727"/>
                  <a:gd name="T6" fmla="*/ 12 w 944"/>
                  <a:gd name="T7" fmla="*/ 3 h 727"/>
                  <a:gd name="T8" fmla="*/ 18 w 944"/>
                  <a:gd name="T9" fmla="*/ 1 h 727"/>
                  <a:gd name="T10" fmla="*/ 25 w 944"/>
                  <a:gd name="T11" fmla="*/ 1 h 727"/>
                  <a:gd name="T12" fmla="*/ 41 w 944"/>
                  <a:gd name="T13" fmla="*/ 0 h 727"/>
                  <a:gd name="T14" fmla="*/ 55 w 944"/>
                  <a:gd name="T15" fmla="*/ 1 h 727"/>
                  <a:gd name="T16" fmla="*/ 64 w 944"/>
                  <a:gd name="T17" fmla="*/ 4 h 727"/>
                  <a:gd name="T18" fmla="*/ 67 w 944"/>
                  <a:gd name="T19" fmla="*/ 5 h 727"/>
                  <a:gd name="T20" fmla="*/ 69 w 944"/>
                  <a:gd name="T21" fmla="*/ 6 h 727"/>
                  <a:gd name="T22" fmla="*/ 71 w 944"/>
                  <a:gd name="T23" fmla="*/ 7 h 727"/>
                  <a:gd name="T24" fmla="*/ 105 w 944"/>
                  <a:gd name="T25" fmla="*/ 81 h 727"/>
                  <a:gd name="T26" fmla="*/ 101 w 944"/>
                  <a:gd name="T27" fmla="*/ 80 h 727"/>
                  <a:gd name="T28" fmla="*/ 96 w 944"/>
                  <a:gd name="T29" fmla="*/ 79 h 727"/>
                  <a:gd name="T30" fmla="*/ 91 w 944"/>
                  <a:gd name="T31" fmla="*/ 78 h 727"/>
                  <a:gd name="T32" fmla="*/ 84 w 944"/>
                  <a:gd name="T33" fmla="*/ 77 h 727"/>
                  <a:gd name="T34" fmla="*/ 78 w 944"/>
                  <a:gd name="T35" fmla="*/ 76 h 727"/>
                  <a:gd name="T36" fmla="*/ 71 w 944"/>
                  <a:gd name="T37" fmla="*/ 75 h 727"/>
                  <a:gd name="T38" fmla="*/ 65 w 944"/>
                  <a:gd name="T39" fmla="*/ 75 h 727"/>
                  <a:gd name="T40" fmla="*/ 43 w 944"/>
                  <a:gd name="T41" fmla="*/ 77 h 727"/>
                  <a:gd name="T42" fmla="*/ 35 w 944"/>
                  <a:gd name="T43" fmla="*/ 78 h 727"/>
                  <a:gd name="T44" fmla="*/ 32 w 944"/>
                  <a:gd name="T45" fmla="*/ 79 h 727"/>
                  <a:gd name="T46" fmla="*/ 0 w 944"/>
                  <a:gd name="T47" fmla="*/ 5 h 727"/>
                  <a:gd name="T48" fmla="*/ 0 w 944"/>
                  <a:gd name="T49" fmla="*/ 5 h 72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44"/>
                  <a:gd name="T76" fmla="*/ 0 h 727"/>
                  <a:gd name="T77" fmla="*/ 944 w 944"/>
                  <a:gd name="T78" fmla="*/ 727 h 72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44" h="727">
                    <a:moveTo>
                      <a:pt x="0" y="49"/>
                    </a:moveTo>
                    <a:lnTo>
                      <a:pt x="29" y="41"/>
                    </a:lnTo>
                    <a:lnTo>
                      <a:pt x="63" y="32"/>
                    </a:lnTo>
                    <a:lnTo>
                      <a:pt x="109" y="23"/>
                    </a:lnTo>
                    <a:lnTo>
                      <a:pt x="164" y="13"/>
                    </a:lnTo>
                    <a:lnTo>
                      <a:pt x="226" y="5"/>
                    </a:lnTo>
                    <a:lnTo>
                      <a:pt x="366" y="0"/>
                    </a:lnTo>
                    <a:lnTo>
                      <a:pt x="490" y="13"/>
                    </a:lnTo>
                    <a:lnTo>
                      <a:pt x="575" y="35"/>
                    </a:lnTo>
                    <a:lnTo>
                      <a:pt x="603" y="46"/>
                    </a:lnTo>
                    <a:lnTo>
                      <a:pt x="622" y="55"/>
                    </a:lnTo>
                    <a:lnTo>
                      <a:pt x="638" y="64"/>
                    </a:lnTo>
                    <a:lnTo>
                      <a:pt x="944" y="727"/>
                    </a:lnTo>
                    <a:lnTo>
                      <a:pt x="907" y="718"/>
                    </a:lnTo>
                    <a:lnTo>
                      <a:pt x="866" y="710"/>
                    </a:lnTo>
                    <a:lnTo>
                      <a:pt x="815" y="700"/>
                    </a:lnTo>
                    <a:lnTo>
                      <a:pt x="759" y="690"/>
                    </a:lnTo>
                    <a:lnTo>
                      <a:pt x="699" y="682"/>
                    </a:lnTo>
                    <a:lnTo>
                      <a:pt x="639" y="677"/>
                    </a:lnTo>
                    <a:lnTo>
                      <a:pt x="585" y="674"/>
                    </a:lnTo>
                    <a:lnTo>
                      <a:pt x="388" y="694"/>
                    </a:lnTo>
                    <a:lnTo>
                      <a:pt x="319" y="705"/>
                    </a:lnTo>
                    <a:lnTo>
                      <a:pt x="292" y="710"/>
                    </a:lnTo>
                    <a:lnTo>
                      <a:pt x="0" y="49"/>
                    </a:lnTo>
                    <a:close/>
                  </a:path>
                </a:pathLst>
              </a:custGeom>
              <a:solidFill>
                <a:srgbClr val="B8B8D9"/>
              </a:solidFill>
              <a:ln w="9525">
                <a:noFill/>
                <a:round/>
                <a:headEnd/>
                <a:tailEnd/>
              </a:ln>
            </p:spPr>
            <p:txBody>
              <a:bodyPr/>
              <a:lstStyle/>
              <a:p>
                <a:endParaRPr lang="zh-CN" altLang="en-US"/>
              </a:p>
            </p:txBody>
          </p:sp>
          <p:sp>
            <p:nvSpPr>
              <p:cNvPr id="23604" name="Freeform 85"/>
              <p:cNvSpPr>
                <a:spLocks/>
              </p:cNvSpPr>
              <p:nvPr/>
            </p:nvSpPr>
            <p:spPr bwMode="auto">
              <a:xfrm>
                <a:off x="4167" y="328"/>
                <a:ext cx="277" cy="348"/>
              </a:xfrm>
              <a:custGeom>
                <a:avLst/>
                <a:gdLst>
                  <a:gd name="T0" fmla="*/ 1 w 831"/>
                  <a:gd name="T1" fmla="*/ 39 h 1045"/>
                  <a:gd name="T2" fmla="*/ 2 w 831"/>
                  <a:gd name="T3" fmla="*/ 37 h 1045"/>
                  <a:gd name="T4" fmla="*/ 5 w 831"/>
                  <a:gd name="T5" fmla="*/ 34 h 1045"/>
                  <a:gd name="T6" fmla="*/ 6 w 831"/>
                  <a:gd name="T7" fmla="*/ 32 h 1045"/>
                  <a:gd name="T8" fmla="*/ 8 w 831"/>
                  <a:gd name="T9" fmla="*/ 30 h 1045"/>
                  <a:gd name="T10" fmla="*/ 10 w 831"/>
                  <a:gd name="T11" fmla="*/ 28 h 1045"/>
                  <a:gd name="T12" fmla="*/ 12 w 831"/>
                  <a:gd name="T13" fmla="*/ 26 h 1045"/>
                  <a:gd name="T14" fmla="*/ 14 w 831"/>
                  <a:gd name="T15" fmla="*/ 24 h 1045"/>
                  <a:gd name="T16" fmla="*/ 16 w 831"/>
                  <a:gd name="T17" fmla="*/ 21 h 1045"/>
                  <a:gd name="T18" fmla="*/ 18 w 831"/>
                  <a:gd name="T19" fmla="*/ 19 h 1045"/>
                  <a:gd name="T20" fmla="*/ 20 w 831"/>
                  <a:gd name="T21" fmla="*/ 17 h 1045"/>
                  <a:gd name="T22" fmla="*/ 22 w 831"/>
                  <a:gd name="T23" fmla="*/ 15 h 1045"/>
                  <a:gd name="T24" fmla="*/ 24 w 831"/>
                  <a:gd name="T25" fmla="*/ 14 h 1045"/>
                  <a:gd name="T26" fmla="*/ 29 w 831"/>
                  <a:gd name="T27" fmla="*/ 11 h 1045"/>
                  <a:gd name="T28" fmla="*/ 34 w 831"/>
                  <a:gd name="T29" fmla="*/ 8 h 1045"/>
                  <a:gd name="T30" fmla="*/ 39 w 831"/>
                  <a:gd name="T31" fmla="*/ 6 h 1045"/>
                  <a:gd name="T32" fmla="*/ 44 w 831"/>
                  <a:gd name="T33" fmla="*/ 4 h 1045"/>
                  <a:gd name="T34" fmla="*/ 48 w 831"/>
                  <a:gd name="T35" fmla="*/ 2 h 1045"/>
                  <a:gd name="T36" fmla="*/ 54 w 831"/>
                  <a:gd name="T37" fmla="*/ 0 h 1045"/>
                  <a:gd name="T38" fmla="*/ 91 w 831"/>
                  <a:gd name="T39" fmla="*/ 57 h 1045"/>
                  <a:gd name="T40" fmla="*/ 87 w 831"/>
                  <a:gd name="T41" fmla="*/ 60 h 1045"/>
                  <a:gd name="T42" fmla="*/ 83 w 831"/>
                  <a:gd name="T43" fmla="*/ 62 h 1045"/>
                  <a:gd name="T44" fmla="*/ 78 w 831"/>
                  <a:gd name="T45" fmla="*/ 66 h 1045"/>
                  <a:gd name="T46" fmla="*/ 73 w 831"/>
                  <a:gd name="T47" fmla="*/ 69 h 1045"/>
                  <a:gd name="T48" fmla="*/ 68 w 831"/>
                  <a:gd name="T49" fmla="*/ 72 h 1045"/>
                  <a:gd name="T50" fmla="*/ 64 w 831"/>
                  <a:gd name="T51" fmla="*/ 76 h 1045"/>
                  <a:gd name="T52" fmla="*/ 61 w 831"/>
                  <a:gd name="T53" fmla="*/ 79 h 1045"/>
                  <a:gd name="T54" fmla="*/ 59 w 831"/>
                  <a:gd name="T55" fmla="*/ 81 h 1045"/>
                  <a:gd name="T56" fmla="*/ 56 w 831"/>
                  <a:gd name="T57" fmla="*/ 86 h 1045"/>
                  <a:gd name="T58" fmla="*/ 52 w 831"/>
                  <a:gd name="T59" fmla="*/ 93 h 1045"/>
                  <a:gd name="T60" fmla="*/ 48 w 831"/>
                  <a:gd name="T61" fmla="*/ 100 h 1045"/>
                  <a:gd name="T62" fmla="*/ 44 w 831"/>
                  <a:gd name="T63" fmla="*/ 106 h 1045"/>
                  <a:gd name="T64" fmla="*/ 42 w 831"/>
                  <a:gd name="T65" fmla="*/ 111 h 1045"/>
                  <a:gd name="T66" fmla="*/ 39 w 831"/>
                  <a:gd name="T67" fmla="*/ 116 h 1045"/>
                  <a:gd name="T68" fmla="*/ 0 w 831"/>
                  <a:gd name="T69" fmla="*/ 40 h 104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31"/>
                  <a:gd name="T106" fmla="*/ 0 h 1045"/>
                  <a:gd name="T107" fmla="*/ 831 w 831"/>
                  <a:gd name="T108" fmla="*/ 1045 h 104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31" h="1045">
                    <a:moveTo>
                      <a:pt x="0" y="360"/>
                    </a:moveTo>
                    <a:lnTo>
                      <a:pt x="6" y="353"/>
                    </a:lnTo>
                    <a:lnTo>
                      <a:pt x="12" y="345"/>
                    </a:lnTo>
                    <a:lnTo>
                      <a:pt x="20" y="333"/>
                    </a:lnTo>
                    <a:lnTo>
                      <a:pt x="32" y="321"/>
                    </a:lnTo>
                    <a:lnTo>
                      <a:pt x="43" y="305"/>
                    </a:lnTo>
                    <a:lnTo>
                      <a:pt x="51" y="296"/>
                    </a:lnTo>
                    <a:lnTo>
                      <a:pt x="57" y="288"/>
                    </a:lnTo>
                    <a:lnTo>
                      <a:pt x="65" y="279"/>
                    </a:lnTo>
                    <a:lnTo>
                      <a:pt x="72" y="270"/>
                    </a:lnTo>
                    <a:lnTo>
                      <a:pt x="80" y="261"/>
                    </a:lnTo>
                    <a:lnTo>
                      <a:pt x="89" y="252"/>
                    </a:lnTo>
                    <a:lnTo>
                      <a:pt x="97" y="242"/>
                    </a:lnTo>
                    <a:lnTo>
                      <a:pt x="106" y="233"/>
                    </a:lnTo>
                    <a:lnTo>
                      <a:pt x="114" y="222"/>
                    </a:lnTo>
                    <a:lnTo>
                      <a:pt x="125" y="212"/>
                    </a:lnTo>
                    <a:lnTo>
                      <a:pt x="134" y="202"/>
                    </a:lnTo>
                    <a:lnTo>
                      <a:pt x="144" y="193"/>
                    </a:lnTo>
                    <a:lnTo>
                      <a:pt x="153" y="184"/>
                    </a:lnTo>
                    <a:lnTo>
                      <a:pt x="163" y="174"/>
                    </a:lnTo>
                    <a:lnTo>
                      <a:pt x="172" y="166"/>
                    </a:lnTo>
                    <a:lnTo>
                      <a:pt x="182" y="157"/>
                    </a:lnTo>
                    <a:lnTo>
                      <a:pt x="191" y="148"/>
                    </a:lnTo>
                    <a:lnTo>
                      <a:pt x="201" y="139"/>
                    </a:lnTo>
                    <a:lnTo>
                      <a:pt x="210" y="132"/>
                    </a:lnTo>
                    <a:lnTo>
                      <a:pt x="220" y="125"/>
                    </a:lnTo>
                    <a:lnTo>
                      <a:pt x="240" y="111"/>
                    </a:lnTo>
                    <a:lnTo>
                      <a:pt x="261" y="100"/>
                    </a:lnTo>
                    <a:lnTo>
                      <a:pt x="283" y="87"/>
                    </a:lnTo>
                    <a:lnTo>
                      <a:pt x="305" y="76"/>
                    </a:lnTo>
                    <a:lnTo>
                      <a:pt x="328" y="64"/>
                    </a:lnTo>
                    <a:lnTo>
                      <a:pt x="349" y="54"/>
                    </a:lnTo>
                    <a:lnTo>
                      <a:pt x="371" y="44"/>
                    </a:lnTo>
                    <a:lnTo>
                      <a:pt x="393" y="35"/>
                    </a:lnTo>
                    <a:lnTo>
                      <a:pt x="412" y="27"/>
                    </a:lnTo>
                    <a:lnTo>
                      <a:pt x="431" y="21"/>
                    </a:lnTo>
                    <a:lnTo>
                      <a:pt x="460" y="9"/>
                    </a:lnTo>
                    <a:lnTo>
                      <a:pt x="488" y="0"/>
                    </a:lnTo>
                    <a:lnTo>
                      <a:pt x="831" y="510"/>
                    </a:lnTo>
                    <a:lnTo>
                      <a:pt x="822" y="515"/>
                    </a:lnTo>
                    <a:lnTo>
                      <a:pt x="797" y="529"/>
                    </a:lnTo>
                    <a:lnTo>
                      <a:pt x="782" y="539"/>
                    </a:lnTo>
                    <a:lnTo>
                      <a:pt x="763" y="549"/>
                    </a:lnTo>
                    <a:lnTo>
                      <a:pt x="743" y="563"/>
                    </a:lnTo>
                    <a:lnTo>
                      <a:pt x="721" y="576"/>
                    </a:lnTo>
                    <a:lnTo>
                      <a:pt x="699" y="591"/>
                    </a:lnTo>
                    <a:lnTo>
                      <a:pt x="676" y="605"/>
                    </a:lnTo>
                    <a:lnTo>
                      <a:pt x="654" y="621"/>
                    </a:lnTo>
                    <a:lnTo>
                      <a:pt x="631" y="637"/>
                    </a:lnTo>
                    <a:lnTo>
                      <a:pt x="611" y="653"/>
                    </a:lnTo>
                    <a:lnTo>
                      <a:pt x="593" y="668"/>
                    </a:lnTo>
                    <a:lnTo>
                      <a:pt x="575" y="681"/>
                    </a:lnTo>
                    <a:lnTo>
                      <a:pt x="563" y="696"/>
                    </a:lnTo>
                    <a:lnTo>
                      <a:pt x="548" y="711"/>
                    </a:lnTo>
                    <a:lnTo>
                      <a:pt x="542" y="720"/>
                    </a:lnTo>
                    <a:lnTo>
                      <a:pt x="534" y="731"/>
                    </a:lnTo>
                    <a:lnTo>
                      <a:pt x="518" y="754"/>
                    </a:lnTo>
                    <a:lnTo>
                      <a:pt x="501" y="779"/>
                    </a:lnTo>
                    <a:lnTo>
                      <a:pt x="483" y="807"/>
                    </a:lnTo>
                    <a:lnTo>
                      <a:pt x="466" y="837"/>
                    </a:lnTo>
                    <a:lnTo>
                      <a:pt x="448" y="866"/>
                    </a:lnTo>
                    <a:lnTo>
                      <a:pt x="431" y="897"/>
                    </a:lnTo>
                    <a:lnTo>
                      <a:pt x="414" y="925"/>
                    </a:lnTo>
                    <a:lnTo>
                      <a:pt x="399" y="953"/>
                    </a:lnTo>
                    <a:lnTo>
                      <a:pt x="385" y="977"/>
                    </a:lnTo>
                    <a:lnTo>
                      <a:pt x="374" y="1000"/>
                    </a:lnTo>
                    <a:lnTo>
                      <a:pt x="356" y="1032"/>
                    </a:lnTo>
                    <a:lnTo>
                      <a:pt x="349" y="1045"/>
                    </a:lnTo>
                    <a:lnTo>
                      <a:pt x="0" y="360"/>
                    </a:lnTo>
                    <a:close/>
                  </a:path>
                </a:pathLst>
              </a:custGeom>
              <a:solidFill>
                <a:srgbClr val="B8B8D9"/>
              </a:solidFill>
              <a:ln w="9525">
                <a:noFill/>
                <a:round/>
                <a:headEnd/>
                <a:tailEnd/>
              </a:ln>
            </p:spPr>
            <p:txBody>
              <a:bodyPr/>
              <a:lstStyle/>
              <a:p>
                <a:endParaRPr lang="zh-CN" altLang="en-US"/>
              </a:p>
            </p:txBody>
          </p:sp>
        </p:grpSp>
      </p:grpSp>
      <p:grpSp>
        <p:nvGrpSpPr>
          <p:cNvPr id="10" name="Group 105"/>
          <p:cNvGrpSpPr>
            <a:grpSpLocks/>
          </p:cNvGrpSpPr>
          <p:nvPr/>
        </p:nvGrpSpPr>
        <p:grpSpPr bwMode="auto">
          <a:xfrm>
            <a:off x="1693864" y="3284539"/>
            <a:ext cx="3597275" cy="1449387"/>
            <a:chOff x="107" y="2200"/>
            <a:chExt cx="2266" cy="913"/>
          </a:xfrm>
        </p:grpSpPr>
        <p:sp>
          <p:nvSpPr>
            <p:cNvPr id="23585" name="AutoShape 87"/>
            <p:cNvSpPr>
              <a:spLocks noChangeArrowheads="1"/>
            </p:cNvSpPr>
            <p:nvPr/>
          </p:nvSpPr>
          <p:spPr bwMode="auto">
            <a:xfrm rot="874130">
              <a:off x="305" y="2200"/>
              <a:ext cx="1567" cy="913"/>
            </a:xfrm>
            <a:prstGeom prst="irregularSeal2">
              <a:avLst/>
            </a:prstGeom>
            <a:solidFill>
              <a:srgbClr val="FF0000"/>
            </a:solidFill>
            <a:ln w="66675" cap="sq">
              <a:solidFill>
                <a:srgbClr val="FFFF00"/>
              </a:solidFill>
              <a:miter lim="800000"/>
              <a:headEnd type="none" w="sm" len="sm"/>
              <a:tailEnd type="none" w="sm" len="sm"/>
            </a:ln>
            <a:effectLst>
              <a:outerShdw dist="99190" dir="2388334" algn="ctr" rotWithShape="0">
                <a:srgbClr val="969696"/>
              </a:outerShdw>
            </a:effectLst>
          </p:spPr>
          <p:txBody>
            <a:bodyPr wrap="none" anchor="ctr"/>
            <a:lstStyle/>
            <a:p>
              <a:endParaRPr lang="zh-CN" altLang="en-US"/>
            </a:p>
          </p:txBody>
        </p:sp>
        <p:sp>
          <p:nvSpPr>
            <p:cNvPr id="23586" name="Text Box 88"/>
            <p:cNvSpPr txBox="1">
              <a:spLocks noChangeArrowheads="1"/>
            </p:cNvSpPr>
            <p:nvPr/>
          </p:nvSpPr>
          <p:spPr bwMode="auto">
            <a:xfrm rot="-843268">
              <a:off x="107" y="2255"/>
              <a:ext cx="2266" cy="557"/>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r>
                <a:rPr lang="zh-CN" altLang="en-US" sz="5200" i="1">
                  <a:solidFill>
                    <a:srgbClr val="00FFFF"/>
                  </a:solidFill>
                  <a:latin typeface="黑体" pitchFamily="49" charset="-122"/>
                  <a:ea typeface="黑体" pitchFamily="49" charset="-122"/>
                </a:rPr>
                <a:t>查找失败</a:t>
              </a:r>
            </a:p>
          </p:txBody>
        </p:sp>
      </p:grpSp>
      <p:grpSp>
        <p:nvGrpSpPr>
          <p:cNvPr id="11" name="Group 113"/>
          <p:cNvGrpSpPr>
            <a:grpSpLocks/>
          </p:cNvGrpSpPr>
          <p:nvPr/>
        </p:nvGrpSpPr>
        <p:grpSpPr bwMode="auto">
          <a:xfrm>
            <a:off x="5600700" y="2430463"/>
            <a:ext cx="4527550" cy="685800"/>
            <a:chOff x="2672" y="1632"/>
            <a:chExt cx="2852" cy="432"/>
          </a:xfrm>
        </p:grpSpPr>
        <p:sp>
          <p:nvSpPr>
            <p:cNvPr id="23579" name="AutoShape 114"/>
            <p:cNvSpPr>
              <a:spLocks noChangeArrowheads="1"/>
            </p:cNvSpPr>
            <p:nvPr/>
          </p:nvSpPr>
          <p:spPr bwMode="auto">
            <a:xfrm>
              <a:off x="2692" y="1632"/>
              <a:ext cx="2832" cy="432"/>
            </a:xfrm>
            <a:prstGeom prst="wedgeRectCallout">
              <a:avLst>
                <a:gd name="adj1" fmla="val -66139"/>
                <a:gd name="adj2" fmla="val -36343"/>
              </a:avLst>
            </a:prstGeom>
            <a:noFill/>
            <a:ln w="60325" cap="sq">
              <a:solidFill>
                <a:srgbClr val="33CCFF"/>
              </a:solidFill>
              <a:miter lim="800000"/>
              <a:headEnd type="none" w="sm" len="sm"/>
              <a:tailEnd type="none" w="sm" len="sm"/>
            </a:ln>
          </p:spPr>
          <p:txBody>
            <a:bodyPr/>
            <a:lstStyle/>
            <a:p>
              <a:pPr algn="ctr"/>
              <a:endParaRPr lang="zh-CN" altLang="zh-CN"/>
            </a:p>
          </p:txBody>
        </p:sp>
        <p:sp>
          <p:nvSpPr>
            <p:cNvPr id="23580" name="Text Box 115"/>
            <p:cNvSpPr txBox="1">
              <a:spLocks noChangeArrowheads="1"/>
            </p:cNvSpPr>
            <p:nvPr/>
          </p:nvSpPr>
          <p:spPr bwMode="auto">
            <a:xfrm>
              <a:off x="2672" y="1682"/>
              <a:ext cx="2793" cy="327"/>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sz="2800">
                  <a:solidFill>
                    <a:srgbClr val="FF3300"/>
                  </a:solidFill>
                </a:rPr>
                <a:t>                              low&gt;high</a:t>
              </a:r>
            </a:p>
          </p:txBody>
        </p:sp>
        <p:grpSp>
          <p:nvGrpSpPr>
            <p:cNvPr id="12" name="Group 116"/>
            <p:cNvGrpSpPr>
              <a:grpSpLocks/>
            </p:cNvGrpSpPr>
            <p:nvPr/>
          </p:nvGrpSpPr>
          <p:grpSpPr bwMode="auto">
            <a:xfrm>
              <a:off x="5269" y="1632"/>
              <a:ext cx="254" cy="414"/>
              <a:chOff x="3703" y="3411"/>
              <a:chExt cx="254" cy="414"/>
            </a:xfrm>
          </p:grpSpPr>
          <p:sp>
            <p:nvSpPr>
              <p:cNvPr id="23583" name="Freeform 117"/>
              <p:cNvSpPr>
                <a:spLocks/>
              </p:cNvSpPr>
              <p:nvPr/>
            </p:nvSpPr>
            <p:spPr bwMode="auto">
              <a:xfrm rot="1102032">
                <a:off x="3765" y="3411"/>
                <a:ext cx="192" cy="295"/>
              </a:xfrm>
              <a:custGeom>
                <a:avLst/>
                <a:gdLst>
                  <a:gd name="T0" fmla="*/ 68 w 291"/>
                  <a:gd name="T1" fmla="*/ 84 h 562"/>
                  <a:gd name="T2" fmla="*/ 274 w 291"/>
                  <a:gd name="T3" fmla="*/ 52 h 562"/>
                  <a:gd name="T4" fmla="*/ 264 w 291"/>
                  <a:gd name="T5" fmla="*/ 215 h 562"/>
                  <a:gd name="T6" fmla="*/ 242 w 291"/>
                  <a:gd name="T7" fmla="*/ 280 h 562"/>
                  <a:gd name="T8" fmla="*/ 231 w 291"/>
                  <a:gd name="T9" fmla="*/ 367 h 562"/>
                  <a:gd name="T10" fmla="*/ 209 w 291"/>
                  <a:gd name="T11" fmla="*/ 432 h 562"/>
                  <a:gd name="T12" fmla="*/ 198 w 291"/>
                  <a:gd name="T13" fmla="*/ 530 h 562"/>
                  <a:gd name="T14" fmla="*/ 68 w 291"/>
                  <a:gd name="T15" fmla="*/ 530 h 562"/>
                  <a:gd name="T16" fmla="*/ 35 w 291"/>
                  <a:gd name="T17" fmla="*/ 258 h 562"/>
                  <a:gd name="T18" fmla="*/ 68 w 291"/>
                  <a:gd name="T19" fmla="*/ 84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FF0000"/>
              </a:solidFill>
              <a:ln w="73025" cap="sq" cmpd="sng">
                <a:solidFill>
                  <a:srgbClr val="FFFF00"/>
                </a:solidFill>
                <a:prstDash val="solid"/>
                <a:round/>
                <a:headEnd/>
                <a:tailEnd/>
              </a:ln>
              <a:effectLst>
                <a:outerShdw dist="35921" dir="2700000" algn="ctr" rotWithShape="0">
                  <a:srgbClr val="000000"/>
                </a:outerShdw>
              </a:effectLst>
            </p:spPr>
            <p:txBody>
              <a:bodyPr wrap="none" anchor="ctr"/>
              <a:lstStyle/>
              <a:p>
                <a:endParaRPr lang="zh-CN" altLang="en-US"/>
              </a:p>
            </p:txBody>
          </p:sp>
          <p:sp>
            <p:nvSpPr>
              <p:cNvPr id="23584" name="Freeform 118"/>
              <p:cNvSpPr>
                <a:spLocks/>
              </p:cNvSpPr>
              <p:nvPr/>
            </p:nvSpPr>
            <p:spPr bwMode="auto">
              <a:xfrm rot="1102032">
                <a:off x="3703" y="3728"/>
                <a:ext cx="132" cy="97"/>
              </a:xfrm>
              <a:custGeom>
                <a:avLst/>
                <a:gdLst>
                  <a:gd name="T0" fmla="*/ 84 w 200"/>
                  <a:gd name="T1" fmla="*/ 0 h 184"/>
                  <a:gd name="T2" fmla="*/ 30 w 200"/>
                  <a:gd name="T3" fmla="*/ 130 h 184"/>
                  <a:gd name="T4" fmla="*/ 41 w 200"/>
                  <a:gd name="T5" fmla="*/ 163 h 184"/>
                  <a:gd name="T6" fmla="*/ 106 w 200"/>
                  <a:gd name="T7" fmla="*/ 184 h 184"/>
                  <a:gd name="T8" fmla="*/ 182 w 200"/>
                  <a:gd name="T9" fmla="*/ 173 h 184"/>
                  <a:gd name="T10" fmla="*/ 193 w 200"/>
                  <a:gd name="T11" fmla="*/ 141 h 184"/>
                  <a:gd name="T12" fmla="*/ 171 w 200"/>
                  <a:gd name="T13" fmla="*/ 21 h 184"/>
                  <a:gd name="T14" fmla="*/ 84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0000"/>
              </a:solidFill>
              <a:ln w="76200" cap="sq" cmpd="sng">
                <a:solidFill>
                  <a:srgbClr val="FFFF00"/>
                </a:solidFill>
                <a:prstDash val="solid"/>
                <a:round/>
                <a:headEnd/>
                <a:tailEnd/>
              </a:ln>
              <a:effectLst>
                <a:outerShdw dist="35921" dir="2700000" algn="ctr" rotWithShape="0">
                  <a:srgbClr val="000000"/>
                </a:outerShdw>
              </a:effectLst>
            </p:spPr>
            <p:txBody>
              <a:bodyPr wrap="none" anchor="ctr"/>
              <a:lstStyle/>
              <a:p>
                <a:endParaRPr lang="zh-CN" altLang="en-US"/>
              </a:p>
            </p:txBody>
          </p:sp>
        </p:grpSp>
        <p:sp>
          <p:nvSpPr>
            <p:cNvPr id="23582" name="Rectangle 119"/>
            <p:cNvSpPr>
              <a:spLocks noChangeArrowheads="1"/>
            </p:cNvSpPr>
            <p:nvPr/>
          </p:nvSpPr>
          <p:spPr bwMode="auto">
            <a:xfrm>
              <a:off x="2707" y="1682"/>
              <a:ext cx="1852" cy="317"/>
            </a:xfrm>
            <a:prstGeom prst="rect">
              <a:avLst/>
            </a:prstGeom>
            <a:noFill/>
            <a:ln w="12700" cap="sq">
              <a:noFill/>
              <a:miter lim="800000"/>
              <a:headEnd type="none" w="sm" len="sm"/>
              <a:tailEnd type="none" w="sm" len="sm"/>
            </a:ln>
          </p:spPr>
          <p:txBody>
            <a:bodyPr wrap="none">
              <a:spAutoFit/>
            </a:bodyPr>
            <a:lstStyle/>
            <a:p>
              <a:r>
                <a:rPr lang="zh-CN" altLang="en-US" sz="2700">
                  <a:solidFill>
                    <a:srgbClr val="000099"/>
                  </a:solidFill>
                  <a:ea typeface="幼圆" pitchFamily="49" charset="-122"/>
                </a:rPr>
                <a:t>查找失败的标志：</a:t>
              </a:r>
            </a:p>
          </p:txBody>
        </p:sp>
      </p:grpSp>
      <p:grpSp>
        <p:nvGrpSpPr>
          <p:cNvPr id="13" name="Group 123"/>
          <p:cNvGrpSpPr>
            <a:grpSpLocks/>
          </p:cNvGrpSpPr>
          <p:nvPr/>
        </p:nvGrpSpPr>
        <p:grpSpPr bwMode="auto">
          <a:xfrm>
            <a:off x="1806575" y="260350"/>
            <a:ext cx="1193800" cy="939800"/>
            <a:chOff x="145" y="306"/>
            <a:chExt cx="752" cy="592"/>
          </a:xfrm>
        </p:grpSpPr>
        <p:sp>
          <p:nvSpPr>
            <p:cNvPr id="23576" name="AutoShape 124"/>
            <p:cNvSpPr>
              <a:spLocks noChangeArrowheads="1"/>
            </p:cNvSpPr>
            <p:nvPr/>
          </p:nvSpPr>
          <p:spPr bwMode="auto">
            <a:xfrm rot="2031868">
              <a:off x="145" y="306"/>
              <a:ext cx="752" cy="592"/>
            </a:xfrm>
            <a:prstGeom prst="irregularSeal2">
              <a:avLst/>
            </a:prstGeom>
            <a:solidFill>
              <a:srgbClr val="FF0000"/>
            </a:solidFill>
            <a:ln w="50800" cap="sq">
              <a:solidFill>
                <a:srgbClr val="FFFF00"/>
              </a:solidFill>
              <a:miter lim="800000"/>
              <a:headEnd type="none" w="sm" len="sm"/>
              <a:tailEnd type="none" w="sm" len="sm"/>
            </a:ln>
            <a:effectLst>
              <a:outerShdw dist="91581" dir="2021404" algn="ctr" rotWithShape="0">
                <a:srgbClr val="969696"/>
              </a:outerShdw>
            </a:effectLst>
          </p:spPr>
          <p:txBody>
            <a:bodyPr wrap="none" anchor="ctr"/>
            <a:lstStyle/>
            <a:p>
              <a:endParaRPr lang="zh-CN" altLang="en-US"/>
            </a:p>
          </p:txBody>
        </p:sp>
        <p:sp>
          <p:nvSpPr>
            <p:cNvPr id="23577" name="Text Box 125"/>
            <p:cNvSpPr txBox="1">
              <a:spLocks noChangeArrowheads="1"/>
            </p:cNvSpPr>
            <p:nvPr/>
          </p:nvSpPr>
          <p:spPr bwMode="auto">
            <a:xfrm>
              <a:off x="201" y="365"/>
              <a:ext cx="436" cy="442"/>
            </a:xfrm>
            <a:prstGeom prst="rect">
              <a:avLst/>
            </a:prstGeom>
            <a:noFill/>
            <a:ln w="12700" cap="sq">
              <a:noFill/>
              <a:miter lim="800000"/>
              <a:headEnd type="none" w="sm" len="sm"/>
              <a:tailEnd type="none" w="sm" len="sm"/>
            </a:ln>
            <a:effectLst>
              <a:outerShdw dist="45791" dir="2021404" algn="ctr" rotWithShape="0">
                <a:srgbClr val="000000"/>
              </a:outerShdw>
            </a:effectLst>
          </p:spPr>
          <p:txBody>
            <a:bodyPr wrap="none">
              <a:spAutoFit/>
            </a:bodyPr>
            <a:lstStyle/>
            <a:p>
              <a:r>
                <a:rPr lang="zh-CN" altLang="en-US" sz="4000">
                  <a:solidFill>
                    <a:srgbClr val="FFFFFF"/>
                  </a:solidFill>
                  <a:latin typeface="华文新魏" pitchFamily="2" charset="-122"/>
                  <a:ea typeface="华文新魏" pitchFamily="2" charset="-122"/>
                </a:rPr>
                <a:t>例</a:t>
              </a:r>
              <a:endParaRPr lang="zh-CN" altLang="en-US" sz="4000">
                <a:solidFill>
                  <a:srgbClr val="FFFFFF"/>
                </a:solidFill>
                <a:ea typeface="华文新魏" pitchFamily="2" charset="-122"/>
              </a:endParaRPr>
            </a:p>
          </p:txBody>
        </p:sp>
        <p:sp>
          <p:nvSpPr>
            <p:cNvPr id="23578" name="Rectangle 126"/>
            <p:cNvSpPr>
              <a:spLocks noChangeArrowheads="1"/>
            </p:cNvSpPr>
            <p:nvPr/>
          </p:nvSpPr>
          <p:spPr bwMode="auto">
            <a:xfrm>
              <a:off x="503" y="361"/>
              <a:ext cx="271" cy="465"/>
            </a:xfrm>
            <a:prstGeom prst="rect">
              <a:avLst/>
            </a:prstGeom>
            <a:noFill/>
            <a:ln w="12700" cap="sq">
              <a:noFill/>
              <a:miter lim="800000"/>
              <a:headEnd type="none" w="sm" len="sm"/>
              <a:tailEnd type="none" w="sm" len="sm"/>
            </a:ln>
            <a:effectLst>
              <a:outerShdw dist="28398" dir="1593903" algn="ctr" rotWithShape="0">
                <a:srgbClr val="000000"/>
              </a:outerShdw>
            </a:effectLst>
          </p:spPr>
          <p:txBody>
            <a:bodyPr wrap="none">
              <a:spAutoFit/>
            </a:bodyPr>
            <a:lstStyle/>
            <a:p>
              <a:r>
                <a:rPr lang="en-US" altLang="zh-CN" sz="4200">
                  <a:solidFill>
                    <a:srgbClr val="FFFFFF"/>
                  </a:solidFill>
                  <a:ea typeface="华文新魏" pitchFamily="2" charset="-122"/>
                </a:rPr>
                <a:t>2</a:t>
              </a:r>
            </a:p>
          </p:txBody>
        </p:sp>
      </p:grpSp>
      <p:grpSp>
        <p:nvGrpSpPr>
          <p:cNvPr id="14" name="Group 134"/>
          <p:cNvGrpSpPr>
            <a:grpSpLocks/>
          </p:cNvGrpSpPr>
          <p:nvPr/>
        </p:nvGrpSpPr>
        <p:grpSpPr bwMode="auto">
          <a:xfrm>
            <a:off x="2513013" y="1341438"/>
            <a:ext cx="7954962" cy="385762"/>
            <a:chOff x="567" y="927"/>
            <a:chExt cx="5011" cy="243"/>
          </a:xfrm>
        </p:grpSpPr>
        <p:sp>
          <p:nvSpPr>
            <p:cNvPr id="23573" name="Rectangle 135"/>
            <p:cNvSpPr>
              <a:spLocks noChangeArrowheads="1"/>
            </p:cNvSpPr>
            <p:nvPr/>
          </p:nvSpPr>
          <p:spPr bwMode="auto">
            <a:xfrm>
              <a:off x="567" y="1026"/>
              <a:ext cx="4490" cy="96"/>
            </a:xfrm>
            <a:prstGeom prst="rect">
              <a:avLst/>
            </a:prstGeom>
            <a:solidFill>
              <a:srgbClr val="DCDCDC"/>
            </a:solidFill>
            <a:ln w="12700" cap="sq">
              <a:noFill/>
              <a:miter lim="800000"/>
              <a:headEnd type="none" w="sm" len="sm"/>
              <a:tailEnd type="none" w="sm" len="sm"/>
            </a:ln>
          </p:spPr>
          <p:txBody>
            <a:bodyPr wrap="none" anchor="ctr"/>
            <a:lstStyle/>
            <a:p>
              <a:endParaRPr lang="zh-CN" altLang="en-US"/>
            </a:p>
          </p:txBody>
        </p:sp>
        <p:sp>
          <p:nvSpPr>
            <p:cNvPr id="23574" name="Text Box 136"/>
            <p:cNvSpPr txBox="1">
              <a:spLocks noChangeArrowheads="1"/>
            </p:cNvSpPr>
            <p:nvPr/>
          </p:nvSpPr>
          <p:spPr bwMode="auto">
            <a:xfrm>
              <a:off x="649" y="978"/>
              <a:ext cx="4648" cy="192"/>
            </a:xfrm>
            <a:prstGeom prst="rect">
              <a:avLst/>
            </a:prstGeom>
            <a:noFill/>
            <a:ln w="12700" cap="sq">
              <a:noFill/>
              <a:miter lim="800000"/>
              <a:headEnd type="none" w="sm" len="sm"/>
              <a:tailEnd type="none" w="sm" len="sm"/>
            </a:ln>
          </p:spPr>
          <p:txBody>
            <a:bodyPr>
              <a:spAutoFit/>
            </a:bodyPr>
            <a:lstStyle/>
            <a:p>
              <a:r>
                <a:rPr lang="en-US" altLang="zh-CN" sz="1400" dirty="0">
                  <a:solidFill>
                    <a:srgbClr val="000076"/>
                  </a:solidFill>
                </a:rPr>
                <a:t>0         1          2             3             4             5              6              7              8             9            10</a:t>
              </a:r>
            </a:p>
          </p:txBody>
        </p:sp>
        <p:sp>
          <p:nvSpPr>
            <p:cNvPr id="23575" name="Text Box 137"/>
            <p:cNvSpPr txBox="1">
              <a:spLocks noChangeArrowheads="1"/>
            </p:cNvSpPr>
            <p:nvPr/>
          </p:nvSpPr>
          <p:spPr bwMode="auto">
            <a:xfrm>
              <a:off x="5079" y="927"/>
              <a:ext cx="499" cy="231"/>
            </a:xfrm>
            <a:prstGeom prst="rect">
              <a:avLst/>
            </a:prstGeom>
            <a:noFill/>
            <a:ln w="12700" cap="sq">
              <a:noFill/>
              <a:miter lim="800000"/>
              <a:headEnd type="none" w="sm" len="sm"/>
              <a:tailEnd type="none" w="sm" len="sm"/>
            </a:ln>
          </p:spPr>
          <p:txBody>
            <a:bodyPr>
              <a:spAutoFit/>
            </a:bodyPr>
            <a:lstStyle/>
            <a:p>
              <a:r>
                <a:rPr lang="zh-CN" altLang="en-US">
                  <a:solidFill>
                    <a:srgbClr val="000076"/>
                  </a:solidFill>
                  <a:ea typeface="幼圆" pitchFamily="49" charset="-122"/>
                </a:rPr>
                <a:t>位置</a:t>
              </a:r>
            </a:p>
          </p:txBody>
        </p:sp>
      </p:gr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54993"/>
                                        </p:tgtEl>
                                        <p:attrNameLst>
                                          <p:attrName>style.visibility</p:attrName>
                                        </p:attrNameLst>
                                      </p:cBhvr>
                                      <p:to>
                                        <p:strVal val="visible"/>
                                      </p:to>
                                    </p:set>
                                    <p:anim calcmode="lin" valueType="num">
                                      <p:cBhvr additive="base">
                                        <p:cTn id="12" dur="500" fill="hold"/>
                                        <p:tgtEl>
                                          <p:spTgt spid="254993"/>
                                        </p:tgtEl>
                                        <p:attrNameLst>
                                          <p:attrName>ppt_x</p:attrName>
                                        </p:attrNameLst>
                                      </p:cBhvr>
                                      <p:tavLst>
                                        <p:tav tm="0">
                                          <p:val>
                                            <p:strVal val="0-#ppt_w/2"/>
                                          </p:val>
                                        </p:tav>
                                        <p:tav tm="100000">
                                          <p:val>
                                            <p:strVal val="#ppt_x"/>
                                          </p:val>
                                        </p:tav>
                                      </p:tavLst>
                                    </p:anim>
                                    <p:anim calcmode="lin" valueType="num">
                                      <p:cBhvr additive="base">
                                        <p:cTn id="13" dur="500" fill="hold"/>
                                        <p:tgtEl>
                                          <p:spTgt spid="25499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254994"/>
                                        </p:tgtEl>
                                        <p:attrNameLst>
                                          <p:attrName>style.visibility</p:attrName>
                                        </p:attrNameLst>
                                      </p:cBhvr>
                                      <p:to>
                                        <p:strVal val="visible"/>
                                      </p:to>
                                    </p:set>
                                    <p:anim calcmode="lin" valueType="num">
                                      <p:cBhvr additive="base">
                                        <p:cTn id="18" dur="500" fill="hold"/>
                                        <p:tgtEl>
                                          <p:spTgt spid="254994"/>
                                        </p:tgtEl>
                                        <p:attrNameLst>
                                          <p:attrName>ppt_x</p:attrName>
                                        </p:attrNameLst>
                                      </p:cBhvr>
                                      <p:tavLst>
                                        <p:tav tm="0">
                                          <p:val>
                                            <p:strVal val="1+#ppt_w/2"/>
                                          </p:val>
                                        </p:tav>
                                        <p:tav tm="100000">
                                          <p:val>
                                            <p:strVal val="#ppt_x"/>
                                          </p:val>
                                        </p:tav>
                                      </p:tavLst>
                                    </p:anim>
                                    <p:anim calcmode="lin" valueType="num">
                                      <p:cBhvr additive="base">
                                        <p:cTn id="19" dur="500" fill="hold"/>
                                        <p:tgtEl>
                                          <p:spTgt spid="254994"/>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54995"/>
                                        </p:tgtEl>
                                        <p:attrNameLst>
                                          <p:attrName>style.visibility</p:attrName>
                                        </p:attrNameLst>
                                      </p:cBhvr>
                                      <p:to>
                                        <p:strVal val="visible"/>
                                      </p:to>
                                    </p:set>
                                    <p:animEffect transition="in" filter="dissolve">
                                      <p:cBhvr>
                                        <p:cTn id="24" dur="500"/>
                                        <p:tgtEl>
                                          <p:spTgt spid="25499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54996"/>
                                        </p:tgtEl>
                                        <p:attrNameLst>
                                          <p:attrName>style.visibility</p:attrName>
                                        </p:attrNameLst>
                                      </p:cBhvr>
                                      <p:to>
                                        <p:strVal val="visible"/>
                                      </p:to>
                                    </p:set>
                                    <p:animEffect transition="in" filter="dissolve">
                                      <p:cBhvr>
                                        <p:cTn id="29" dur="500"/>
                                        <p:tgtEl>
                                          <p:spTgt spid="25499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2"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right)">
                                      <p:cBhvr>
                                        <p:cTn id="34" dur="500"/>
                                        <p:tgtEl>
                                          <p:spTgt spid="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2"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right)">
                                      <p:cBhvr>
                                        <p:cTn id="39" dur="500"/>
                                        <p:tgtEl>
                                          <p:spTgt spid="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255007"/>
                                        </p:tgtEl>
                                        <p:attrNameLst>
                                          <p:attrName>style.visibility</p:attrName>
                                        </p:attrNameLst>
                                      </p:cBhvr>
                                      <p:to>
                                        <p:strVal val="visible"/>
                                      </p:to>
                                    </p:set>
                                    <p:animEffect transition="in" filter="dissolve">
                                      <p:cBhvr>
                                        <p:cTn id="44" dur="500"/>
                                        <p:tgtEl>
                                          <p:spTgt spid="25500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wipe(left)">
                                      <p:cBhvr>
                                        <p:cTn id="49" dur="500"/>
                                        <p:tgtEl>
                                          <p:spTgt spid="5"/>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wipe(left)">
                                      <p:cBhvr>
                                        <p:cTn id="54" dur="500"/>
                                        <p:tgtEl>
                                          <p:spTgt spid="6"/>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255018"/>
                                        </p:tgtEl>
                                        <p:attrNameLst>
                                          <p:attrName>style.visibility</p:attrName>
                                        </p:attrNameLst>
                                      </p:cBhvr>
                                      <p:to>
                                        <p:strVal val="visible"/>
                                      </p:to>
                                    </p:set>
                                    <p:animEffect transition="in" filter="dissolve">
                                      <p:cBhvr>
                                        <p:cTn id="59" dur="500"/>
                                        <p:tgtEl>
                                          <p:spTgt spid="255018"/>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2" fill="hold" nodeType="click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wipe(right)">
                                      <p:cBhvr>
                                        <p:cTn id="64" dur="500"/>
                                        <p:tgtEl>
                                          <p:spTgt spid="7"/>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3" presetClass="entr" presetSubtype="288" fill="hold" grpId="0" nodeType="clickEffect">
                                  <p:stCondLst>
                                    <p:cond delay="0"/>
                                  </p:stCondLst>
                                  <p:childTnLst>
                                    <p:set>
                                      <p:cBhvr>
                                        <p:cTn id="68" dur="1" fill="hold">
                                          <p:stCondLst>
                                            <p:cond delay="0"/>
                                          </p:stCondLst>
                                        </p:cTn>
                                        <p:tgtEl>
                                          <p:spTgt spid="255025"/>
                                        </p:tgtEl>
                                        <p:attrNameLst>
                                          <p:attrName>style.visibility</p:attrName>
                                        </p:attrNameLst>
                                      </p:cBhvr>
                                      <p:to>
                                        <p:strVal val="visible"/>
                                      </p:to>
                                    </p:set>
                                    <p:anim calcmode="lin" valueType="num">
                                      <p:cBhvr>
                                        <p:cTn id="69" dur="500" fill="hold"/>
                                        <p:tgtEl>
                                          <p:spTgt spid="255025"/>
                                        </p:tgtEl>
                                        <p:attrNameLst>
                                          <p:attrName>ppt_w</p:attrName>
                                        </p:attrNameLst>
                                      </p:cBhvr>
                                      <p:tavLst>
                                        <p:tav tm="0">
                                          <p:val>
                                            <p:strVal val="4/3*#ppt_w"/>
                                          </p:val>
                                        </p:tav>
                                        <p:tav tm="100000">
                                          <p:val>
                                            <p:strVal val="#ppt_w"/>
                                          </p:val>
                                        </p:tav>
                                      </p:tavLst>
                                    </p:anim>
                                    <p:anim calcmode="lin" valueType="num">
                                      <p:cBhvr>
                                        <p:cTn id="70" dur="500" fill="hold"/>
                                        <p:tgtEl>
                                          <p:spTgt spid="255025"/>
                                        </p:tgtEl>
                                        <p:attrNameLst>
                                          <p:attrName>ppt_h</p:attrName>
                                        </p:attrNameLst>
                                      </p:cBhvr>
                                      <p:tavLst>
                                        <p:tav tm="0">
                                          <p:val>
                                            <p:strVal val="4/3*#ppt_h"/>
                                          </p:val>
                                        </p:tav>
                                        <p:tav tm="100000">
                                          <p:val>
                                            <p:strVal val="#ppt_h"/>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2" fill="hold" nodeType="clickEffect">
                                  <p:stCondLst>
                                    <p:cond delay="0"/>
                                  </p:stCondLst>
                                  <p:childTnLst>
                                    <p:set>
                                      <p:cBhvr>
                                        <p:cTn id="74" dur="1" fill="hold">
                                          <p:stCondLst>
                                            <p:cond delay="0"/>
                                          </p:stCondLst>
                                        </p:cTn>
                                        <p:tgtEl>
                                          <p:spTgt spid="11"/>
                                        </p:tgtEl>
                                        <p:attrNameLst>
                                          <p:attrName>style.visibility</p:attrName>
                                        </p:attrNameLst>
                                      </p:cBhvr>
                                      <p:to>
                                        <p:strVal val="visible"/>
                                      </p:to>
                                    </p:set>
                                    <p:animEffect transition="in" filter="wipe(right)">
                                      <p:cBhvr>
                                        <p:cTn id="75" dur="500"/>
                                        <p:tgtEl>
                                          <p:spTgt spid="11"/>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3" presetClass="entr" presetSubtype="528" fill="hold" nodeType="clickEffect">
                                  <p:stCondLst>
                                    <p:cond delay="0"/>
                                  </p:stCondLst>
                                  <p:childTnLst>
                                    <p:set>
                                      <p:cBhvr>
                                        <p:cTn id="79" dur="1" fill="hold">
                                          <p:stCondLst>
                                            <p:cond delay="0"/>
                                          </p:stCondLst>
                                        </p:cTn>
                                        <p:tgtEl>
                                          <p:spTgt spid="10"/>
                                        </p:tgtEl>
                                        <p:attrNameLst>
                                          <p:attrName>style.visibility</p:attrName>
                                        </p:attrNameLst>
                                      </p:cBhvr>
                                      <p:to>
                                        <p:strVal val="visible"/>
                                      </p:to>
                                    </p:set>
                                    <p:anim calcmode="lin" valueType="num">
                                      <p:cBhvr>
                                        <p:cTn id="80" dur="500" fill="hold"/>
                                        <p:tgtEl>
                                          <p:spTgt spid="10"/>
                                        </p:tgtEl>
                                        <p:attrNameLst>
                                          <p:attrName>ppt_w</p:attrName>
                                        </p:attrNameLst>
                                      </p:cBhvr>
                                      <p:tavLst>
                                        <p:tav tm="0">
                                          <p:val>
                                            <p:fltVal val="0"/>
                                          </p:val>
                                        </p:tav>
                                        <p:tav tm="100000">
                                          <p:val>
                                            <p:strVal val="#ppt_w"/>
                                          </p:val>
                                        </p:tav>
                                      </p:tavLst>
                                    </p:anim>
                                    <p:anim calcmode="lin" valueType="num">
                                      <p:cBhvr>
                                        <p:cTn id="81" dur="500" fill="hold"/>
                                        <p:tgtEl>
                                          <p:spTgt spid="10"/>
                                        </p:tgtEl>
                                        <p:attrNameLst>
                                          <p:attrName>ppt_h</p:attrName>
                                        </p:attrNameLst>
                                      </p:cBhvr>
                                      <p:tavLst>
                                        <p:tav tm="0">
                                          <p:val>
                                            <p:fltVal val="0"/>
                                          </p:val>
                                        </p:tav>
                                        <p:tav tm="100000">
                                          <p:val>
                                            <p:strVal val="#ppt_h"/>
                                          </p:val>
                                        </p:tav>
                                      </p:tavLst>
                                    </p:anim>
                                    <p:anim calcmode="lin" valueType="num">
                                      <p:cBhvr>
                                        <p:cTn id="82" dur="500" fill="hold"/>
                                        <p:tgtEl>
                                          <p:spTgt spid="10"/>
                                        </p:tgtEl>
                                        <p:attrNameLst>
                                          <p:attrName>ppt_x</p:attrName>
                                        </p:attrNameLst>
                                      </p:cBhvr>
                                      <p:tavLst>
                                        <p:tav tm="0">
                                          <p:val>
                                            <p:fltVal val="0.5"/>
                                          </p:val>
                                        </p:tav>
                                        <p:tav tm="100000">
                                          <p:val>
                                            <p:strVal val="#ppt_x"/>
                                          </p:val>
                                        </p:tav>
                                      </p:tavLst>
                                    </p:anim>
                                    <p:anim calcmode="lin" valueType="num">
                                      <p:cBhvr>
                                        <p:cTn id="83" dur="500" fill="hold"/>
                                        <p:tgtEl>
                                          <p:spTgt spid="10"/>
                                        </p:tgtEl>
                                        <p:attrNameLst>
                                          <p:attrName>ppt_y</p:attrName>
                                        </p:attrNameLst>
                                      </p:cBhvr>
                                      <p:tavLst>
                                        <p:tav tm="0">
                                          <p:val>
                                            <p:fltVal val="0.5"/>
                                          </p:val>
                                        </p:tav>
                                        <p:tav tm="100000">
                                          <p:val>
                                            <p:strVal val="#ppt_y"/>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8" fill="hold" nodeType="clickEffect">
                                  <p:stCondLst>
                                    <p:cond delay="0"/>
                                  </p:stCondLst>
                                  <p:childTnLst>
                                    <p:set>
                                      <p:cBhvr>
                                        <p:cTn id="87" dur="1" fill="hold">
                                          <p:stCondLst>
                                            <p:cond delay="0"/>
                                          </p:stCondLst>
                                        </p:cTn>
                                        <p:tgtEl>
                                          <p:spTgt spid="8"/>
                                        </p:tgtEl>
                                        <p:attrNameLst>
                                          <p:attrName>style.visibility</p:attrName>
                                        </p:attrNameLst>
                                      </p:cBhvr>
                                      <p:to>
                                        <p:strVal val="visible"/>
                                      </p:to>
                                    </p:set>
                                    <p:animEffect transition="in" filter="wipe(left)">
                                      <p:cBhvr>
                                        <p:cTn id="8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93" grpId="0" autoUpdateAnimBg="0"/>
      <p:bldP spid="254994" grpId="0" autoUpdateAnimBg="0"/>
      <p:bldP spid="254995" grpId="0" autoUpdateAnimBg="0"/>
      <p:bldP spid="254996" grpId="0" animBg="1"/>
      <p:bldP spid="255007" grpId="0" animBg="1"/>
      <p:bldP spid="255018" grpId="0" animBg="1"/>
      <p:bldP spid="25502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1"/>
          <p:cNvGrpSpPr>
            <a:grpSpLocks/>
          </p:cNvGrpSpPr>
          <p:nvPr/>
        </p:nvGrpSpPr>
        <p:grpSpPr bwMode="auto">
          <a:xfrm>
            <a:off x="3859213" y="317501"/>
            <a:ext cx="4938712" cy="695325"/>
            <a:chOff x="1488" y="618"/>
            <a:chExt cx="3111" cy="438"/>
          </a:xfrm>
        </p:grpSpPr>
        <p:sp>
          <p:nvSpPr>
            <p:cNvPr id="24656" name="Rectangle 9"/>
            <p:cNvSpPr>
              <a:spLocks noChangeArrowheads="1"/>
            </p:cNvSpPr>
            <p:nvPr/>
          </p:nvSpPr>
          <p:spPr bwMode="auto">
            <a:xfrm>
              <a:off x="1488" y="618"/>
              <a:ext cx="3025" cy="438"/>
            </a:xfrm>
            <a:prstGeom prst="rect">
              <a:avLst/>
            </a:prstGeom>
            <a:gradFill rotWithShape="0">
              <a:gsLst>
                <a:gs pos="0">
                  <a:srgbClr val="0000FF"/>
                </a:gs>
                <a:gs pos="50000">
                  <a:srgbClr val="000076"/>
                </a:gs>
                <a:gs pos="100000">
                  <a:srgbClr val="0000FF"/>
                </a:gs>
              </a:gsLst>
              <a:lin ang="5400000" scaled="1"/>
            </a:gradFill>
            <a:ln w="12700" cap="sq">
              <a:noFill/>
              <a:miter lim="800000"/>
              <a:headEnd type="none" w="sm" len="sm"/>
              <a:tailEnd type="none" w="sm" len="sm"/>
            </a:ln>
            <a:effectLst>
              <a:outerShdw dist="89803" dir="2700000" algn="ctr" rotWithShape="0">
                <a:srgbClr val="B2B2B2"/>
              </a:outerShdw>
            </a:effectLst>
          </p:spPr>
          <p:txBody>
            <a:bodyPr wrap="none" anchor="ctr"/>
            <a:lstStyle/>
            <a:p>
              <a:endParaRPr lang="zh-CN" altLang="en-US"/>
            </a:p>
          </p:txBody>
        </p:sp>
        <p:sp>
          <p:nvSpPr>
            <p:cNvPr id="24657" name="Text Box 10"/>
            <p:cNvSpPr txBox="1">
              <a:spLocks noChangeArrowheads="1"/>
            </p:cNvSpPr>
            <p:nvPr/>
          </p:nvSpPr>
          <p:spPr bwMode="auto">
            <a:xfrm>
              <a:off x="1671" y="655"/>
              <a:ext cx="2928" cy="356"/>
            </a:xfrm>
            <a:prstGeom prst="rect">
              <a:avLst/>
            </a:prstGeom>
            <a:noFill/>
            <a:ln w="12700" cap="sq">
              <a:noFill/>
              <a:miter lim="800000"/>
              <a:headEnd type="none" w="sm" len="sm"/>
              <a:tailEnd type="none" w="sm" len="sm"/>
            </a:ln>
          </p:spPr>
          <p:txBody>
            <a:bodyPr>
              <a:spAutoFit/>
            </a:bodyPr>
            <a:lstStyle/>
            <a:p>
              <a:r>
                <a:rPr lang="en-US" altLang="zh-CN" sz="3100" dirty="0">
                  <a:solidFill>
                    <a:srgbClr val="FFFFFF"/>
                  </a:solidFill>
                </a:rPr>
                <a:t>key[0..n-1]   n=11    k=</a:t>
              </a:r>
              <a:r>
                <a:rPr lang="en-US" altLang="zh-CN" sz="3100" dirty="0">
                  <a:solidFill>
                    <a:srgbClr val="FFFF00"/>
                  </a:solidFill>
                </a:rPr>
                <a:t>23</a:t>
              </a:r>
            </a:p>
          </p:txBody>
        </p:sp>
      </p:grpSp>
      <p:sp>
        <p:nvSpPr>
          <p:cNvPr id="24579" name="Text Box 12"/>
          <p:cNvSpPr txBox="1">
            <a:spLocks noChangeArrowheads="1"/>
          </p:cNvSpPr>
          <p:nvPr/>
        </p:nvSpPr>
        <p:spPr bwMode="auto">
          <a:xfrm>
            <a:off x="2636838" y="1314450"/>
            <a:ext cx="7239000" cy="503238"/>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r>
              <a:rPr lang="en-US" altLang="zh-CN" sz="2700">
                <a:solidFill>
                  <a:srgbClr val="FF3300"/>
                </a:solidFill>
              </a:rPr>
              <a:t>2    5    7    11    14    16    19    23    27    32    50</a:t>
            </a:r>
          </a:p>
        </p:txBody>
      </p:sp>
      <p:sp>
        <p:nvSpPr>
          <p:cNvPr id="252941" name="Text Box 13"/>
          <p:cNvSpPr txBox="1">
            <a:spLocks noChangeArrowheads="1"/>
          </p:cNvSpPr>
          <p:nvPr/>
        </p:nvSpPr>
        <p:spPr bwMode="auto">
          <a:xfrm>
            <a:off x="2532063" y="1798638"/>
            <a:ext cx="516488" cy="415498"/>
          </a:xfrm>
          <a:prstGeom prst="rect">
            <a:avLst/>
          </a:prstGeom>
          <a:noFill/>
          <a:ln w="12700" cap="sq">
            <a:noFill/>
            <a:miter lim="800000"/>
            <a:headEnd type="none" w="sm" len="sm"/>
            <a:tailEnd type="none" w="sm" len="sm"/>
          </a:ln>
        </p:spPr>
        <p:txBody>
          <a:bodyPr wrap="none">
            <a:spAutoFit/>
          </a:bodyPr>
          <a:lstStyle/>
          <a:p>
            <a:r>
              <a:rPr lang="en-US" altLang="zh-CN" sz="2100">
                <a:solidFill>
                  <a:schemeClr val="accent2"/>
                </a:solidFill>
              </a:rPr>
              <a:t>low</a:t>
            </a:r>
          </a:p>
        </p:txBody>
      </p:sp>
      <p:sp>
        <p:nvSpPr>
          <p:cNvPr id="252942" name="Text Box 14"/>
          <p:cNvSpPr txBox="1">
            <a:spLocks noChangeArrowheads="1"/>
          </p:cNvSpPr>
          <p:nvPr/>
        </p:nvSpPr>
        <p:spPr bwMode="auto">
          <a:xfrm>
            <a:off x="8400257" y="1844824"/>
            <a:ext cx="582211" cy="400110"/>
          </a:xfrm>
          <a:prstGeom prst="rect">
            <a:avLst/>
          </a:prstGeom>
          <a:noFill/>
          <a:ln w="12700" cap="sq">
            <a:noFill/>
            <a:miter lim="800000"/>
            <a:headEnd type="none" w="sm" len="sm"/>
            <a:tailEnd type="none" w="sm" len="sm"/>
          </a:ln>
        </p:spPr>
        <p:txBody>
          <a:bodyPr wrap="none">
            <a:spAutoFit/>
          </a:bodyPr>
          <a:lstStyle/>
          <a:p>
            <a:r>
              <a:rPr lang="en-US" altLang="zh-CN" sz="2000" dirty="0">
                <a:solidFill>
                  <a:schemeClr val="accent2"/>
                </a:solidFill>
              </a:rPr>
              <a:t>high</a:t>
            </a:r>
          </a:p>
        </p:txBody>
      </p:sp>
      <p:sp>
        <p:nvSpPr>
          <p:cNvPr id="252943" name="Text Box 15"/>
          <p:cNvSpPr txBox="1">
            <a:spLocks noChangeArrowheads="1"/>
          </p:cNvSpPr>
          <p:nvPr/>
        </p:nvSpPr>
        <p:spPr bwMode="auto">
          <a:xfrm>
            <a:off x="5556250" y="1820863"/>
            <a:ext cx="542136" cy="415498"/>
          </a:xfrm>
          <a:prstGeom prst="rect">
            <a:avLst/>
          </a:prstGeom>
          <a:noFill/>
          <a:ln w="12700" cap="sq">
            <a:noFill/>
            <a:miter lim="800000"/>
            <a:headEnd type="none" w="sm" len="sm"/>
            <a:tailEnd type="none" w="sm" len="sm"/>
          </a:ln>
        </p:spPr>
        <p:txBody>
          <a:bodyPr wrap="none">
            <a:spAutoFit/>
          </a:bodyPr>
          <a:lstStyle/>
          <a:p>
            <a:r>
              <a:rPr lang="en-US" altLang="zh-CN" sz="2100" dirty="0">
                <a:solidFill>
                  <a:srgbClr val="009900"/>
                </a:solidFill>
              </a:rPr>
              <a:t>mid</a:t>
            </a:r>
          </a:p>
        </p:txBody>
      </p:sp>
      <p:sp>
        <p:nvSpPr>
          <p:cNvPr id="252944" name="Freeform 16"/>
          <p:cNvSpPr>
            <a:spLocks/>
          </p:cNvSpPr>
          <p:nvPr/>
        </p:nvSpPr>
        <p:spPr bwMode="auto">
          <a:xfrm>
            <a:off x="5231905" y="1340769"/>
            <a:ext cx="593725" cy="481013"/>
          </a:xfrm>
          <a:custGeom>
            <a:avLst/>
            <a:gdLst>
              <a:gd name="T0" fmla="*/ 574595625 w 374"/>
              <a:gd name="T1" fmla="*/ 35282151 h 303"/>
              <a:gd name="T2" fmla="*/ 191531875 w 374"/>
              <a:gd name="T3" fmla="*/ 63003047 h 303"/>
              <a:gd name="T4" fmla="*/ 80645000 w 374"/>
              <a:gd name="T5" fmla="*/ 637598075 h 303"/>
              <a:gd name="T6" fmla="*/ 163810950 w 374"/>
              <a:gd name="T7" fmla="*/ 665320558 h 303"/>
              <a:gd name="T8" fmla="*/ 355342825 w 374"/>
              <a:gd name="T9" fmla="*/ 693041455 h 303"/>
              <a:gd name="T10" fmla="*/ 685482500 w 374"/>
              <a:gd name="T11" fmla="*/ 720763938 h 303"/>
              <a:gd name="T12" fmla="*/ 929938450 w 374"/>
              <a:gd name="T13" fmla="*/ 390623019 h 303"/>
              <a:gd name="T14" fmla="*/ 902215938 w 374"/>
              <a:gd name="T15" fmla="*/ 171370447 h 303"/>
              <a:gd name="T16" fmla="*/ 766127500 w 374"/>
              <a:gd name="T17" fmla="*/ 143647963 h 303"/>
              <a:gd name="T18" fmla="*/ 710684063 w 374"/>
              <a:gd name="T19" fmla="*/ 63003047 h 303"/>
              <a:gd name="T20" fmla="*/ 574595625 w 374"/>
              <a:gd name="T21" fmla="*/ 35282151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endParaRPr lang="zh-CN" altLang="en-US"/>
          </a:p>
        </p:txBody>
      </p:sp>
      <p:grpSp>
        <p:nvGrpSpPr>
          <p:cNvPr id="3" name="Group 20"/>
          <p:cNvGrpSpPr>
            <a:grpSpLocks/>
          </p:cNvGrpSpPr>
          <p:nvPr/>
        </p:nvGrpSpPr>
        <p:grpSpPr bwMode="auto">
          <a:xfrm>
            <a:off x="2543176" y="1771651"/>
            <a:ext cx="4227513" cy="474663"/>
            <a:chOff x="565" y="1776"/>
            <a:chExt cx="2663" cy="299"/>
          </a:xfrm>
        </p:grpSpPr>
        <p:sp>
          <p:nvSpPr>
            <p:cNvPr id="24654" name="Rectangle 21"/>
            <p:cNvSpPr>
              <a:spLocks noChangeArrowheads="1"/>
            </p:cNvSpPr>
            <p:nvPr/>
          </p:nvSpPr>
          <p:spPr bwMode="auto">
            <a:xfrm>
              <a:off x="565" y="1776"/>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4655" name="Text Box 22"/>
            <p:cNvSpPr txBox="1">
              <a:spLocks noChangeArrowheads="1"/>
            </p:cNvSpPr>
            <p:nvPr/>
          </p:nvSpPr>
          <p:spPr bwMode="auto">
            <a:xfrm>
              <a:off x="2903" y="1813"/>
              <a:ext cx="325" cy="262"/>
            </a:xfrm>
            <a:prstGeom prst="rect">
              <a:avLst/>
            </a:prstGeom>
            <a:noFill/>
            <a:ln w="12700" cap="sq">
              <a:noFill/>
              <a:miter lim="800000"/>
              <a:headEnd type="none" w="sm" len="sm"/>
              <a:tailEnd type="none" w="sm" len="sm"/>
            </a:ln>
          </p:spPr>
          <p:txBody>
            <a:bodyPr wrap="none">
              <a:spAutoFit/>
            </a:bodyPr>
            <a:lstStyle/>
            <a:p>
              <a:r>
                <a:rPr lang="en-US" altLang="zh-CN" sz="2100">
                  <a:solidFill>
                    <a:schemeClr val="accent2"/>
                  </a:solidFill>
                </a:rPr>
                <a:t>low</a:t>
              </a:r>
            </a:p>
          </p:txBody>
        </p:sp>
      </p:grpSp>
      <p:grpSp>
        <p:nvGrpSpPr>
          <p:cNvPr id="4" name="Group 25"/>
          <p:cNvGrpSpPr>
            <a:grpSpLocks/>
          </p:cNvGrpSpPr>
          <p:nvPr/>
        </p:nvGrpSpPr>
        <p:grpSpPr bwMode="auto">
          <a:xfrm>
            <a:off x="5382717" y="1806576"/>
            <a:ext cx="2541587" cy="492125"/>
            <a:chOff x="2466" y="1802"/>
            <a:chExt cx="1601" cy="310"/>
          </a:xfrm>
        </p:grpSpPr>
        <p:sp>
          <p:nvSpPr>
            <p:cNvPr id="24652" name="Rectangle 26"/>
            <p:cNvSpPr>
              <a:spLocks noChangeArrowheads="1"/>
            </p:cNvSpPr>
            <p:nvPr/>
          </p:nvSpPr>
          <p:spPr bwMode="auto">
            <a:xfrm>
              <a:off x="2466" y="1872"/>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4653" name="Text Box 27"/>
            <p:cNvSpPr txBox="1">
              <a:spLocks noChangeArrowheads="1"/>
            </p:cNvSpPr>
            <p:nvPr/>
          </p:nvSpPr>
          <p:spPr bwMode="auto">
            <a:xfrm>
              <a:off x="3725" y="1802"/>
              <a:ext cx="342" cy="262"/>
            </a:xfrm>
            <a:prstGeom prst="rect">
              <a:avLst/>
            </a:prstGeom>
            <a:noFill/>
            <a:ln w="12700" cap="sq">
              <a:noFill/>
              <a:miter lim="800000"/>
              <a:headEnd type="none" w="sm" len="sm"/>
              <a:tailEnd type="none" w="sm" len="sm"/>
            </a:ln>
          </p:spPr>
          <p:txBody>
            <a:bodyPr wrap="none">
              <a:spAutoFit/>
            </a:bodyPr>
            <a:lstStyle/>
            <a:p>
              <a:r>
                <a:rPr lang="en-US" altLang="zh-CN" sz="2100">
                  <a:solidFill>
                    <a:srgbClr val="009900"/>
                  </a:solidFill>
                </a:rPr>
                <a:t>mid</a:t>
              </a:r>
            </a:p>
          </p:txBody>
        </p:sp>
      </p:grpSp>
      <p:sp>
        <p:nvSpPr>
          <p:cNvPr id="252956" name="Freeform 28"/>
          <p:cNvSpPr>
            <a:spLocks/>
          </p:cNvSpPr>
          <p:nvPr/>
        </p:nvSpPr>
        <p:spPr bwMode="auto">
          <a:xfrm>
            <a:off x="7578726" y="1331913"/>
            <a:ext cx="593725" cy="481012"/>
          </a:xfrm>
          <a:custGeom>
            <a:avLst/>
            <a:gdLst>
              <a:gd name="T0" fmla="*/ 574595625 w 374"/>
              <a:gd name="T1" fmla="*/ 35282224 h 303"/>
              <a:gd name="T2" fmla="*/ 191531875 w 374"/>
              <a:gd name="T3" fmla="*/ 63004765 h 303"/>
              <a:gd name="T4" fmla="*/ 80645000 w 374"/>
              <a:gd name="T5" fmla="*/ 637600988 h 303"/>
              <a:gd name="T6" fmla="*/ 163810950 w 374"/>
              <a:gd name="T7" fmla="*/ 665321942 h 303"/>
              <a:gd name="T8" fmla="*/ 355342825 w 374"/>
              <a:gd name="T9" fmla="*/ 693044483 h 303"/>
              <a:gd name="T10" fmla="*/ 685482500 w 374"/>
              <a:gd name="T11" fmla="*/ 720765437 h 303"/>
              <a:gd name="T12" fmla="*/ 929938450 w 374"/>
              <a:gd name="T13" fmla="*/ 390625419 h 303"/>
              <a:gd name="T14" fmla="*/ 902215938 w 374"/>
              <a:gd name="T15" fmla="*/ 171370803 h 303"/>
              <a:gd name="T16" fmla="*/ 766127500 w 374"/>
              <a:gd name="T17" fmla="*/ 143649849 h 303"/>
              <a:gd name="T18" fmla="*/ 710684063 w 374"/>
              <a:gd name="T19" fmla="*/ 63004765 h 303"/>
              <a:gd name="T20" fmla="*/ 574595625 w 374"/>
              <a:gd name="T21" fmla="*/ 35282224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endParaRPr lang="zh-CN" altLang="en-US"/>
          </a:p>
        </p:txBody>
      </p:sp>
      <p:grpSp>
        <p:nvGrpSpPr>
          <p:cNvPr id="5" name="Group 31"/>
          <p:cNvGrpSpPr>
            <a:grpSpLocks/>
          </p:cNvGrpSpPr>
          <p:nvPr/>
        </p:nvGrpSpPr>
        <p:grpSpPr bwMode="auto">
          <a:xfrm>
            <a:off x="6886576" y="1841500"/>
            <a:ext cx="2195513" cy="400050"/>
            <a:chOff x="3301" y="1798"/>
            <a:chExt cx="1383" cy="252"/>
          </a:xfrm>
        </p:grpSpPr>
        <p:sp>
          <p:nvSpPr>
            <p:cNvPr id="24650" name="Rectangle 32"/>
            <p:cNvSpPr>
              <a:spLocks noChangeArrowheads="1"/>
            </p:cNvSpPr>
            <p:nvPr/>
          </p:nvSpPr>
          <p:spPr bwMode="auto">
            <a:xfrm>
              <a:off x="4300" y="1800"/>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4651" name="Text Box 33"/>
            <p:cNvSpPr txBox="1">
              <a:spLocks noChangeArrowheads="1"/>
            </p:cNvSpPr>
            <p:nvPr/>
          </p:nvSpPr>
          <p:spPr bwMode="auto">
            <a:xfrm>
              <a:off x="3301" y="1798"/>
              <a:ext cx="367" cy="252"/>
            </a:xfrm>
            <a:prstGeom prst="rect">
              <a:avLst/>
            </a:prstGeom>
            <a:noFill/>
            <a:ln w="12700" cap="sq">
              <a:noFill/>
              <a:miter lim="800000"/>
              <a:headEnd type="none" w="sm" len="sm"/>
              <a:tailEnd type="none" w="sm" len="sm"/>
            </a:ln>
          </p:spPr>
          <p:txBody>
            <a:bodyPr wrap="none">
              <a:spAutoFit/>
            </a:bodyPr>
            <a:lstStyle/>
            <a:p>
              <a:r>
                <a:rPr lang="en-US" altLang="zh-CN" sz="2000">
                  <a:solidFill>
                    <a:schemeClr val="accent2"/>
                  </a:solidFill>
                </a:rPr>
                <a:t>high</a:t>
              </a:r>
            </a:p>
          </p:txBody>
        </p:sp>
      </p:grpSp>
      <p:grpSp>
        <p:nvGrpSpPr>
          <p:cNvPr id="6" name="Group 37"/>
          <p:cNvGrpSpPr>
            <a:grpSpLocks/>
          </p:cNvGrpSpPr>
          <p:nvPr/>
        </p:nvGrpSpPr>
        <p:grpSpPr bwMode="auto">
          <a:xfrm>
            <a:off x="6216650" y="1847851"/>
            <a:ext cx="1906588" cy="696913"/>
            <a:chOff x="2879" y="1824"/>
            <a:chExt cx="1201" cy="439"/>
          </a:xfrm>
        </p:grpSpPr>
        <p:sp>
          <p:nvSpPr>
            <p:cNvPr id="24648" name="Rectangle 38"/>
            <p:cNvSpPr>
              <a:spLocks noChangeArrowheads="1"/>
            </p:cNvSpPr>
            <p:nvPr/>
          </p:nvSpPr>
          <p:spPr bwMode="auto">
            <a:xfrm>
              <a:off x="3696" y="1824"/>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4649" name="Rectangle 39"/>
            <p:cNvSpPr>
              <a:spLocks noChangeArrowheads="1"/>
            </p:cNvSpPr>
            <p:nvPr/>
          </p:nvSpPr>
          <p:spPr bwMode="auto">
            <a:xfrm>
              <a:off x="2879" y="2001"/>
              <a:ext cx="342" cy="262"/>
            </a:xfrm>
            <a:prstGeom prst="rect">
              <a:avLst/>
            </a:prstGeom>
            <a:noFill/>
            <a:ln w="12700" cap="sq">
              <a:noFill/>
              <a:miter lim="800000"/>
              <a:headEnd type="none" w="sm" len="sm"/>
              <a:tailEnd type="none" w="sm" len="sm"/>
            </a:ln>
          </p:spPr>
          <p:txBody>
            <a:bodyPr wrap="none">
              <a:spAutoFit/>
            </a:bodyPr>
            <a:lstStyle/>
            <a:p>
              <a:r>
                <a:rPr lang="en-US" altLang="zh-CN" sz="2100">
                  <a:solidFill>
                    <a:srgbClr val="009900"/>
                  </a:solidFill>
                </a:rPr>
                <a:t>mid</a:t>
              </a:r>
            </a:p>
          </p:txBody>
        </p:sp>
      </p:grpSp>
      <p:sp>
        <p:nvSpPr>
          <p:cNvPr id="252968" name="Freeform 40"/>
          <p:cNvSpPr>
            <a:spLocks/>
          </p:cNvSpPr>
          <p:nvPr/>
        </p:nvSpPr>
        <p:spPr bwMode="auto">
          <a:xfrm>
            <a:off x="6384033" y="1340768"/>
            <a:ext cx="593725" cy="481012"/>
          </a:xfrm>
          <a:custGeom>
            <a:avLst/>
            <a:gdLst>
              <a:gd name="T0" fmla="*/ 574595625 w 374"/>
              <a:gd name="T1" fmla="*/ 35282224 h 303"/>
              <a:gd name="T2" fmla="*/ 191531875 w 374"/>
              <a:gd name="T3" fmla="*/ 63004765 h 303"/>
              <a:gd name="T4" fmla="*/ 80645000 w 374"/>
              <a:gd name="T5" fmla="*/ 637600988 h 303"/>
              <a:gd name="T6" fmla="*/ 163810950 w 374"/>
              <a:gd name="T7" fmla="*/ 665321942 h 303"/>
              <a:gd name="T8" fmla="*/ 355342825 w 374"/>
              <a:gd name="T9" fmla="*/ 693044483 h 303"/>
              <a:gd name="T10" fmla="*/ 685482500 w 374"/>
              <a:gd name="T11" fmla="*/ 720765437 h 303"/>
              <a:gd name="T12" fmla="*/ 929938450 w 374"/>
              <a:gd name="T13" fmla="*/ 390625419 h 303"/>
              <a:gd name="T14" fmla="*/ 902215938 w 374"/>
              <a:gd name="T15" fmla="*/ 171370803 h 303"/>
              <a:gd name="T16" fmla="*/ 766127500 w 374"/>
              <a:gd name="T17" fmla="*/ 143649849 h 303"/>
              <a:gd name="T18" fmla="*/ 710684063 w 374"/>
              <a:gd name="T19" fmla="*/ 63004765 h 303"/>
              <a:gd name="T20" fmla="*/ 574595625 w 374"/>
              <a:gd name="T21" fmla="*/ 35282224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endParaRPr lang="zh-CN" altLang="en-US"/>
          </a:p>
        </p:txBody>
      </p:sp>
      <p:grpSp>
        <p:nvGrpSpPr>
          <p:cNvPr id="7" name="Group 43"/>
          <p:cNvGrpSpPr>
            <a:grpSpLocks/>
          </p:cNvGrpSpPr>
          <p:nvPr/>
        </p:nvGrpSpPr>
        <p:grpSpPr bwMode="auto">
          <a:xfrm>
            <a:off x="6229348" y="1847851"/>
            <a:ext cx="1231900" cy="720725"/>
            <a:chOff x="2887" y="1824"/>
            <a:chExt cx="776" cy="454"/>
          </a:xfrm>
        </p:grpSpPr>
        <p:sp>
          <p:nvSpPr>
            <p:cNvPr id="24646" name="Rectangle 44"/>
            <p:cNvSpPr>
              <a:spLocks noChangeArrowheads="1"/>
            </p:cNvSpPr>
            <p:nvPr/>
          </p:nvSpPr>
          <p:spPr bwMode="auto">
            <a:xfrm>
              <a:off x="3338" y="2016"/>
              <a:ext cx="325" cy="262"/>
            </a:xfrm>
            <a:prstGeom prst="rect">
              <a:avLst/>
            </a:prstGeom>
            <a:noFill/>
            <a:ln w="12700" cap="sq">
              <a:noFill/>
              <a:miter lim="800000"/>
              <a:headEnd type="none" w="sm" len="sm"/>
              <a:tailEnd type="none" w="sm" len="sm"/>
            </a:ln>
          </p:spPr>
          <p:txBody>
            <a:bodyPr wrap="none">
              <a:spAutoFit/>
            </a:bodyPr>
            <a:lstStyle/>
            <a:p>
              <a:r>
                <a:rPr lang="en-US" altLang="zh-CN" sz="2100">
                  <a:solidFill>
                    <a:schemeClr val="accent2"/>
                  </a:solidFill>
                </a:rPr>
                <a:t>low</a:t>
              </a:r>
            </a:p>
          </p:txBody>
        </p:sp>
        <p:sp>
          <p:nvSpPr>
            <p:cNvPr id="24647" name="Rectangle 45"/>
            <p:cNvSpPr>
              <a:spLocks noChangeArrowheads="1"/>
            </p:cNvSpPr>
            <p:nvPr/>
          </p:nvSpPr>
          <p:spPr bwMode="auto">
            <a:xfrm>
              <a:off x="2887" y="1824"/>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grpSp>
      <p:sp>
        <p:nvSpPr>
          <p:cNvPr id="252974" name="Freeform 46"/>
          <p:cNvSpPr>
            <a:spLocks/>
          </p:cNvSpPr>
          <p:nvPr/>
        </p:nvSpPr>
        <p:spPr bwMode="auto">
          <a:xfrm>
            <a:off x="7104113" y="1340768"/>
            <a:ext cx="593725" cy="481012"/>
          </a:xfrm>
          <a:custGeom>
            <a:avLst/>
            <a:gdLst>
              <a:gd name="T0" fmla="*/ 574595625 w 374"/>
              <a:gd name="T1" fmla="*/ 35282224 h 303"/>
              <a:gd name="T2" fmla="*/ 191531875 w 374"/>
              <a:gd name="T3" fmla="*/ 63004765 h 303"/>
              <a:gd name="T4" fmla="*/ 80645000 w 374"/>
              <a:gd name="T5" fmla="*/ 637600988 h 303"/>
              <a:gd name="T6" fmla="*/ 163810950 w 374"/>
              <a:gd name="T7" fmla="*/ 665321942 h 303"/>
              <a:gd name="T8" fmla="*/ 355342825 w 374"/>
              <a:gd name="T9" fmla="*/ 693044483 h 303"/>
              <a:gd name="T10" fmla="*/ 685482500 w 374"/>
              <a:gd name="T11" fmla="*/ 720765437 h 303"/>
              <a:gd name="T12" fmla="*/ 929938450 w 374"/>
              <a:gd name="T13" fmla="*/ 390625419 h 303"/>
              <a:gd name="T14" fmla="*/ 902215938 w 374"/>
              <a:gd name="T15" fmla="*/ 171370803 h 303"/>
              <a:gd name="T16" fmla="*/ 766127500 w 374"/>
              <a:gd name="T17" fmla="*/ 143649849 h 303"/>
              <a:gd name="T18" fmla="*/ 710684063 w 374"/>
              <a:gd name="T19" fmla="*/ 63004765 h 303"/>
              <a:gd name="T20" fmla="*/ 574595625 w 374"/>
              <a:gd name="T21" fmla="*/ 35282224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41275" cap="sq" cmpd="sng">
            <a:solidFill>
              <a:srgbClr val="FF0000"/>
            </a:solidFill>
            <a:prstDash val="solid"/>
            <a:round/>
            <a:headEnd type="none" w="sm" len="sm"/>
            <a:tailEnd type="none" w="sm" len="sm"/>
          </a:ln>
        </p:spPr>
        <p:txBody>
          <a:bodyPr/>
          <a:lstStyle/>
          <a:p>
            <a:endParaRPr lang="zh-CN" altLang="en-US"/>
          </a:p>
        </p:txBody>
      </p:sp>
      <p:grpSp>
        <p:nvGrpSpPr>
          <p:cNvPr id="8" name="Group 48"/>
          <p:cNvGrpSpPr>
            <a:grpSpLocks/>
          </p:cNvGrpSpPr>
          <p:nvPr/>
        </p:nvGrpSpPr>
        <p:grpSpPr bwMode="auto">
          <a:xfrm>
            <a:off x="6211889" y="2211389"/>
            <a:ext cx="1235075" cy="644525"/>
            <a:chOff x="2887" y="2053"/>
            <a:chExt cx="778" cy="406"/>
          </a:xfrm>
        </p:grpSpPr>
        <p:sp>
          <p:nvSpPr>
            <p:cNvPr id="24644" name="Rectangle 49"/>
            <p:cNvSpPr>
              <a:spLocks noChangeArrowheads="1"/>
            </p:cNvSpPr>
            <p:nvPr/>
          </p:nvSpPr>
          <p:spPr bwMode="auto">
            <a:xfrm>
              <a:off x="2887" y="2053"/>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4645" name="Rectangle 50"/>
            <p:cNvSpPr>
              <a:spLocks noChangeArrowheads="1"/>
            </p:cNvSpPr>
            <p:nvPr/>
          </p:nvSpPr>
          <p:spPr bwMode="auto">
            <a:xfrm>
              <a:off x="3323" y="2197"/>
              <a:ext cx="342" cy="262"/>
            </a:xfrm>
            <a:prstGeom prst="rect">
              <a:avLst/>
            </a:prstGeom>
            <a:noFill/>
            <a:ln w="12700" cap="sq">
              <a:noFill/>
              <a:miter lim="800000"/>
              <a:headEnd type="none" w="sm" len="sm"/>
              <a:tailEnd type="none" w="sm" len="sm"/>
            </a:ln>
          </p:spPr>
          <p:txBody>
            <a:bodyPr wrap="none">
              <a:spAutoFit/>
            </a:bodyPr>
            <a:lstStyle/>
            <a:p>
              <a:r>
                <a:rPr lang="en-US" altLang="zh-CN" sz="2100">
                  <a:solidFill>
                    <a:srgbClr val="009900"/>
                  </a:solidFill>
                </a:rPr>
                <a:t>mid</a:t>
              </a:r>
            </a:p>
          </p:txBody>
        </p:sp>
      </p:grpSp>
      <p:grpSp>
        <p:nvGrpSpPr>
          <p:cNvPr id="9" name="Group 93"/>
          <p:cNvGrpSpPr>
            <a:grpSpLocks/>
          </p:cNvGrpSpPr>
          <p:nvPr/>
        </p:nvGrpSpPr>
        <p:grpSpPr bwMode="auto">
          <a:xfrm>
            <a:off x="1852614" y="5843589"/>
            <a:ext cx="8664575" cy="776287"/>
            <a:chOff x="384" y="2592"/>
            <a:chExt cx="5458" cy="489"/>
          </a:xfrm>
        </p:grpSpPr>
        <p:sp>
          <p:nvSpPr>
            <p:cNvPr id="24642" name="Rectangle 56"/>
            <p:cNvSpPr>
              <a:spLocks noChangeArrowheads="1"/>
            </p:cNvSpPr>
            <p:nvPr/>
          </p:nvSpPr>
          <p:spPr bwMode="auto">
            <a:xfrm>
              <a:off x="384" y="2592"/>
              <a:ext cx="5313" cy="489"/>
            </a:xfrm>
            <a:prstGeom prst="rect">
              <a:avLst/>
            </a:prstGeom>
            <a:solidFill>
              <a:srgbClr val="CCFFCC"/>
            </a:solidFill>
            <a:ln w="12700" cap="sq">
              <a:noFill/>
              <a:miter lim="800000"/>
              <a:headEnd type="none" w="sm" len="sm"/>
              <a:tailEnd type="none" w="sm" len="sm"/>
            </a:ln>
            <a:effectLst>
              <a:outerShdw dist="188799" dir="2863579" algn="ctr" rotWithShape="0">
                <a:srgbClr val="969696"/>
              </a:outerShdw>
            </a:effectLst>
          </p:spPr>
          <p:txBody>
            <a:bodyPr wrap="none" anchor="ctr"/>
            <a:lstStyle/>
            <a:p>
              <a:endParaRPr lang="zh-CN" altLang="en-US"/>
            </a:p>
          </p:txBody>
        </p:sp>
        <p:sp>
          <p:nvSpPr>
            <p:cNvPr id="24643" name="Text Box 57"/>
            <p:cNvSpPr txBox="1">
              <a:spLocks noChangeArrowheads="1"/>
            </p:cNvSpPr>
            <p:nvPr/>
          </p:nvSpPr>
          <p:spPr bwMode="auto">
            <a:xfrm>
              <a:off x="861" y="2633"/>
              <a:ext cx="4981" cy="291"/>
            </a:xfrm>
            <a:prstGeom prst="rect">
              <a:avLst/>
            </a:prstGeom>
            <a:noFill/>
            <a:ln w="12700" cap="sq">
              <a:noFill/>
              <a:miter lim="800000"/>
              <a:headEnd type="none" w="sm" len="sm"/>
              <a:tailEnd type="none" w="sm" len="sm"/>
            </a:ln>
          </p:spPr>
          <p:txBody>
            <a:bodyPr>
              <a:spAutoFit/>
            </a:bodyPr>
            <a:lstStyle/>
            <a:p>
              <a:r>
                <a:rPr lang="zh-CN" altLang="en-US" sz="2400" dirty="0">
                  <a:solidFill>
                    <a:srgbClr val="FF3300"/>
                  </a:solidFill>
                  <a:latin typeface="幼圆" pitchFamily="49" charset="-122"/>
                  <a:ea typeface="幼圆" pitchFamily="49" charset="-122"/>
                </a:rPr>
                <a:t>当算法中出现</a:t>
              </a:r>
              <a:r>
                <a:rPr lang="en-US" altLang="zh-CN" sz="2400" dirty="0">
                  <a:solidFill>
                    <a:srgbClr val="FF3300"/>
                  </a:solidFill>
                  <a:latin typeface="幼圆" pitchFamily="49" charset="-122"/>
                  <a:ea typeface="幼圆" pitchFamily="49" charset="-122"/>
                </a:rPr>
                <a:t>high=low=mid</a:t>
              </a:r>
              <a:r>
                <a:rPr lang="zh-CN" altLang="en-US" sz="2400" dirty="0">
                  <a:solidFill>
                    <a:srgbClr val="FF3300"/>
                  </a:solidFill>
                  <a:latin typeface="幼圆" pitchFamily="49" charset="-122"/>
                  <a:ea typeface="幼圆" pitchFamily="49" charset="-122"/>
                </a:rPr>
                <a:t>的情况时，表示查找成功？</a:t>
              </a:r>
              <a:endParaRPr lang="zh-CN" altLang="en-US" sz="4000" dirty="0">
                <a:solidFill>
                  <a:srgbClr val="FF3300"/>
                </a:solidFill>
                <a:latin typeface="幼圆" pitchFamily="49" charset="-122"/>
                <a:ea typeface="幼圆" pitchFamily="49" charset="-122"/>
              </a:endParaRPr>
            </a:p>
          </p:txBody>
        </p:sp>
      </p:grpSp>
      <p:grpSp>
        <p:nvGrpSpPr>
          <p:cNvPr id="10" name="Group 103"/>
          <p:cNvGrpSpPr>
            <a:grpSpLocks/>
          </p:cNvGrpSpPr>
          <p:nvPr/>
        </p:nvGrpSpPr>
        <p:grpSpPr bwMode="auto">
          <a:xfrm>
            <a:off x="1771651" y="30163"/>
            <a:ext cx="1300163" cy="939800"/>
            <a:chOff x="145" y="306"/>
            <a:chExt cx="819" cy="592"/>
          </a:xfrm>
        </p:grpSpPr>
        <p:sp>
          <p:nvSpPr>
            <p:cNvPr id="24640" name="AutoShape 104"/>
            <p:cNvSpPr>
              <a:spLocks noChangeArrowheads="1"/>
            </p:cNvSpPr>
            <p:nvPr/>
          </p:nvSpPr>
          <p:spPr bwMode="auto">
            <a:xfrm rot="2031868">
              <a:off x="145" y="306"/>
              <a:ext cx="752" cy="592"/>
            </a:xfrm>
            <a:prstGeom prst="irregularSeal2">
              <a:avLst/>
            </a:prstGeom>
            <a:solidFill>
              <a:srgbClr val="FF0000"/>
            </a:solidFill>
            <a:ln w="50800" cap="sq">
              <a:solidFill>
                <a:srgbClr val="FFFF00"/>
              </a:solidFill>
              <a:miter lim="800000"/>
              <a:headEnd type="none" w="sm" len="sm"/>
              <a:tailEnd type="none" w="sm" len="sm"/>
            </a:ln>
            <a:effectLst>
              <a:outerShdw dist="91581" dir="2021404" algn="ctr" rotWithShape="0">
                <a:srgbClr val="969696"/>
              </a:outerShdw>
            </a:effectLst>
          </p:spPr>
          <p:txBody>
            <a:bodyPr wrap="none" anchor="ctr"/>
            <a:lstStyle/>
            <a:p>
              <a:endParaRPr lang="zh-CN" altLang="en-US"/>
            </a:p>
          </p:txBody>
        </p:sp>
        <p:sp>
          <p:nvSpPr>
            <p:cNvPr id="24641" name="Text Box 105"/>
            <p:cNvSpPr txBox="1">
              <a:spLocks noChangeArrowheads="1"/>
            </p:cNvSpPr>
            <p:nvPr/>
          </p:nvSpPr>
          <p:spPr bwMode="auto">
            <a:xfrm>
              <a:off x="201" y="365"/>
              <a:ext cx="763" cy="446"/>
            </a:xfrm>
            <a:prstGeom prst="rect">
              <a:avLst/>
            </a:prstGeom>
            <a:noFill/>
            <a:ln w="12700" cap="sq">
              <a:noFill/>
              <a:miter lim="800000"/>
              <a:headEnd type="none" w="sm" len="sm"/>
              <a:tailEnd type="none" w="sm" len="sm"/>
            </a:ln>
            <a:effectLst>
              <a:outerShdw dist="45791" dir="2021404" algn="ctr" rotWithShape="0">
                <a:srgbClr val="000000"/>
              </a:outerShdw>
            </a:effectLst>
          </p:spPr>
          <p:txBody>
            <a:bodyPr wrap="none">
              <a:spAutoFit/>
            </a:bodyPr>
            <a:lstStyle/>
            <a:p>
              <a:r>
                <a:rPr lang="zh-CN" altLang="en-US" sz="4000">
                  <a:solidFill>
                    <a:srgbClr val="FFFFFF"/>
                  </a:solidFill>
                  <a:latin typeface="华文新魏" pitchFamily="2" charset="-122"/>
                  <a:ea typeface="华文新魏" pitchFamily="2" charset="-122"/>
                </a:rPr>
                <a:t>判断</a:t>
              </a:r>
              <a:endParaRPr lang="zh-CN" altLang="en-US" sz="4000">
                <a:solidFill>
                  <a:srgbClr val="FFFFFF"/>
                </a:solidFill>
                <a:ea typeface="华文新魏" pitchFamily="2" charset="-122"/>
              </a:endParaRPr>
            </a:p>
          </p:txBody>
        </p:sp>
      </p:grpSp>
      <p:grpSp>
        <p:nvGrpSpPr>
          <p:cNvPr id="12" name="Group 104"/>
          <p:cNvGrpSpPr>
            <a:grpSpLocks/>
          </p:cNvGrpSpPr>
          <p:nvPr/>
        </p:nvGrpSpPr>
        <p:grpSpPr bwMode="auto">
          <a:xfrm>
            <a:off x="3405188" y="3165475"/>
            <a:ext cx="4495800" cy="655638"/>
            <a:chOff x="1776" y="432"/>
            <a:chExt cx="2832" cy="413"/>
          </a:xfrm>
        </p:grpSpPr>
        <p:sp>
          <p:nvSpPr>
            <p:cNvPr id="24635" name="Rectangle 9"/>
            <p:cNvSpPr>
              <a:spLocks noChangeArrowheads="1"/>
            </p:cNvSpPr>
            <p:nvPr/>
          </p:nvSpPr>
          <p:spPr bwMode="auto">
            <a:xfrm>
              <a:off x="1776" y="432"/>
              <a:ext cx="2828" cy="413"/>
            </a:xfrm>
            <a:prstGeom prst="rect">
              <a:avLst/>
            </a:prstGeom>
            <a:solidFill>
              <a:schemeClr val="hlink"/>
            </a:solidFill>
            <a:ln w="12700" cap="sq">
              <a:noFill/>
              <a:miter lim="800000"/>
              <a:headEnd type="none" w="sm" len="sm"/>
              <a:tailEnd type="none" w="sm" len="sm"/>
            </a:ln>
            <a:effectLst>
              <a:outerShdw dist="89803" dir="2700000" algn="ctr" rotWithShape="0">
                <a:srgbClr val="B2B2B2"/>
              </a:outerShdw>
            </a:effectLst>
          </p:spPr>
          <p:txBody>
            <a:bodyPr wrap="none" anchor="ctr"/>
            <a:lstStyle/>
            <a:p>
              <a:endParaRPr lang="zh-CN" altLang="en-US"/>
            </a:p>
          </p:txBody>
        </p:sp>
        <p:sp>
          <p:nvSpPr>
            <p:cNvPr id="24636" name="Text Box 10"/>
            <p:cNvSpPr txBox="1">
              <a:spLocks noChangeArrowheads="1"/>
            </p:cNvSpPr>
            <p:nvPr/>
          </p:nvSpPr>
          <p:spPr bwMode="auto">
            <a:xfrm>
              <a:off x="1975" y="452"/>
              <a:ext cx="2633" cy="35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sz="3100" dirty="0">
                  <a:solidFill>
                    <a:srgbClr val="FFFFFF"/>
                  </a:solidFill>
                </a:rPr>
                <a:t>key[0..n-1]   n=11    k=</a:t>
              </a:r>
              <a:r>
                <a:rPr lang="en-US" altLang="zh-CN" sz="3100" dirty="0">
                  <a:solidFill>
                    <a:srgbClr val="FFFF00"/>
                  </a:solidFill>
                </a:rPr>
                <a:t>9</a:t>
              </a:r>
            </a:p>
          </p:txBody>
        </p:sp>
      </p:grpSp>
      <p:sp>
        <p:nvSpPr>
          <p:cNvPr id="24597" name="Text Box 16"/>
          <p:cNvSpPr txBox="1">
            <a:spLocks noChangeArrowheads="1"/>
          </p:cNvSpPr>
          <p:nvPr/>
        </p:nvSpPr>
        <p:spPr bwMode="auto">
          <a:xfrm>
            <a:off x="2551113" y="4205288"/>
            <a:ext cx="7239000" cy="519112"/>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r>
              <a:rPr lang="en-US" altLang="zh-CN" sz="2800">
                <a:solidFill>
                  <a:srgbClr val="FF3300"/>
                </a:solidFill>
              </a:rPr>
              <a:t>2    5    7    11    14    16    19    23    27    32    50</a:t>
            </a:r>
          </a:p>
        </p:txBody>
      </p:sp>
      <p:sp>
        <p:nvSpPr>
          <p:cNvPr id="66" name="Rectangle 17"/>
          <p:cNvSpPr>
            <a:spLocks noChangeArrowheads="1"/>
          </p:cNvSpPr>
          <p:nvPr/>
        </p:nvSpPr>
        <p:spPr bwMode="auto">
          <a:xfrm>
            <a:off x="2474914" y="4668839"/>
            <a:ext cx="530915" cy="430887"/>
          </a:xfrm>
          <a:prstGeom prst="rect">
            <a:avLst/>
          </a:prstGeom>
          <a:noFill/>
          <a:ln w="12700" cap="sq">
            <a:noFill/>
            <a:miter lim="800000"/>
            <a:headEnd type="none" w="sm" len="sm"/>
            <a:tailEnd type="none" w="sm" len="sm"/>
          </a:ln>
        </p:spPr>
        <p:txBody>
          <a:bodyPr wrap="none">
            <a:spAutoFit/>
          </a:bodyPr>
          <a:lstStyle/>
          <a:p>
            <a:r>
              <a:rPr lang="en-US" altLang="zh-CN" sz="2200">
                <a:solidFill>
                  <a:schemeClr val="accent2"/>
                </a:solidFill>
              </a:rPr>
              <a:t>low</a:t>
            </a:r>
          </a:p>
        </p:txBody>
      </p:sp>
      <p:sp>
        <p:nvSpPr>
          <p:cNvPr id="67" name="Rectangle 18"/>
          <p:cNvSpPr>
            <a:spLocks noChangeArrowheads="1"/>
          </p:cNvSpPr>
          <p:nvPr/>
        </p:nvSpPr>
        <p:spPr bwMode="auto">
          <a:xfrm>
            <a:off x="9104314" y="4738688"/>
            <a:ext cx="604653" cy="415498"/>
          </a:xfrm>
          <a:prstGeom prst="rect">
            <a:avLst/>
          </a:prstGeom>
          <a:noFill/>
          <a:ln w="12700" cap="sq">
            <a:noFill/>
            <a:miter lim="800000"/>
            <a:headEnd type="none" w="sm" len="sm"/>
            <a:tailEnd type="none" w="sm" len="sm"/>
          </a:ln>
        </p:spPr>
        <p:txBody>
          <a:bodyPr wrap="none">
            <a:spAutoFit/>
          </a:bodyPr>
          <a:lstStyle/>
          <a:p>
            <a:r>
              <a:rPr lang="en-US" altLang="zh-CN" sz="2100">
                <a:solidFill>
                  <a:schemeClr val="accent2"/>
                </a:solidFill>
              </a:rPr>
              <a:t>high</a:t>
            </a:r>
          </a:p>
        </p:txBody>
      </p:sp>
      <p:sp>
        <p:nvSpPr>
          <p:cNvPr id="68" name="Rectangle 19"/>
          <p:cNvSpPr>
            <a:spLocks noChangeArrowheads="1"/>
          </p:cNvSpPr>
          <p:nvPr/>
        </p:nvSpPr>
        <p:spPr bwMode="auto">
          <a:xfrm>
            <a:off x="5564189" y="4668839"/>
            <a:ext cx="556563" cy="430887"/>
          </a:xfrm>
          <a:prstGeom prst="rect">
            <a:avLst/>
          </a:prstGeom>
          <a:noFill/>
          <a:ln w="12700" cap="sq">
            <a:noFill/>
            <a:miter lim="800000"/>
            <a:headEnd type="none" w="sm" len="sm"/>
            <a:tailEnd type="none" w="sm" len="sm"/>
          </a:ln>
        </p:spPr>
        <p:txBody>
          <a:bodyPr wrap="none">
            <a:spAutoFit/>
          </a:bodyPr>
          <a:lstStyle/>
          <a:p>
            <a:r>
              <a:rPr lang="en-US" altLang="zh-CN" sz="2200">
                <a:solidFill>
                  <a:srgbClr val="009900"/>
                </a:solidFill>
              </a:rPr>
              <a:t>mid</a:t>
            </a:r>
          </a:p>
        </p:txBody>
      </p:sp>
      <p:sp>
        <p:nvSpPr>
          <p:cNvPr id="69" name="Freeform 20"/>
          <p:cNvSpPr>
            <a:spLocks/>
          </p:cNvSpPr>
          <p:nvPr/>
        </p:nvSpPr>
        <p:spPr bwMode="auto">
          <a:xfrm>
            <a:off x="5231905" y="4221088"/>
            <a:ext cx="593725" cy="481012"/>
          </a:xfrm>
          <a:custGeom>
            <a:avLst/>
            <a:gdLst>
              <a:gd name="T0" fmla="*/ 574595625 w 374"/>
              <a:gd name="T1" fmla="*/ 35282151 h 303"/>
              <a:gd name="T2" fmla="*/ 191531875 w 374"/>
              <a:gd name="T3" fmla="*/ 63003047 h 303"/>
              <a:gd name="T4" fmla="*/ 80645000 w 374"/>
              <a:gd name="T5" fmla="*/ 637598075 h 303"/>
              <a:gd name="T6" fmla="*/ 163810950 w 374"/>
              <a:gd name="T7" fmla="*/ 665320558 h 303"/>
              <a:gd name="T8" fmla="*/ 355342825 w 374"/>
              <a:gd name="T9" fmla="*/ 693041455 h 303"/>
              <a:gd name="T10" fmla="*/ 685482500 w 374"/>
              <a:gd name="T11" fmla="*/ 720763938 h 303"/>
              <a:gd name="T12" fmla="*/ 929938450 w 374"/>
              <a:gd name="T13" fmla="*/ 390623019 h 303"/>
              <a:gd name="T14" fmla="*/ 902215938 w 374"/>
              <a:gd name="T15" fmla="*/ 171370447 h 303"/>
              <a:gd name="T16" fmla="*/ 766127500 w 374"/>
              <a:gd name="T17" fmla="*/ 143647963 h 303"/>
              <a:gd name="T18" fmla="*/ 710684063 w 374"/>
              <a:gd name="T19" fmla="*/ 63003047 h 303"/>
              <a:gd name="T20" fmla="*/ 574595625 w 374"/>
              <a:gd name="T21" fmla="*/ 35282151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endParaRPr lang="zh-CN" altLang="en-US"/>
          </a:p>
        </p:txBody>
      </p:sp>
      <p:grpSp>
        <p:nvGrpSpPr>
          <p:cNvPr id="13" name="Group 23"/>
          <p:cNvGrpSpPr>
            <a:grpSpLocks/>
          </p:cNvGrpSpPr>
          <p:nvPr/>
        </p:nvGrpSpPr>
        <p:grpSpPr bwMode="auto">
          <a:xfrm>
            <a:off x="4795839" y="4662489"/>
            <a:ext cx="4935537" cy="485775"/>
            <a:chOff x="1990" y="1525"/>
            <a:chExt cx="3109" cy="306"/>
          </a:xfrm>
        </p:grpSpPr>
        <p:sp>
          <p:nvSpPr>
            <p:cNvPr id="24633" name="Rectangle 24"/>
            <p:cNvSpPr>
              <a:spLocks noChangeArrowheads="1"/>
            </p:cNvSpPr>
            <p:nvPr/>
          </p:nvSpPr>
          <p:spPr bwMode="auto">
            <a:xfrm>
              <a:off x="1990" y="1525"/>
              <a:ext cx="381" cy="262"/>
            </a:xfrm>
            <a:prstGeom prst="rect">
              <a:avLst/>
            </a:prstGeom>
            <a:noFill/>
            <a:ln w="12700" cap="sq">
              <a:noFill/>
              <a:miter lim="800000"/>
              <a:headEnd type="none" w="sm" len="sm"/>
              <a:tailEnd type="none" w="sm" len="sm"/>
            </a:ln>
          </p:spPr>
          <p:txBody>
            <a:bodyPr wrap="none">
              <a:spAutoFit/>
            </a:bodyPr>
            <a:lstStyle/>
            <a:p>
              <a:r>
                <a:rPr lang="en-US" altLang="zh-CN" sz="2100">
                  <a:solidFill>
                    <a:schemeClr val="accent2"/>
                  </a:solidFill>
                </a:rPr>
                <a:t>high</a:t>
              </a:r>
            </a:p>
          </p:txBody>
        </p:sp>
        <p:sp>
          <p:nvSpPr>
            <p:cNvPr id="24634" name="Rectangle 25"/>
            <p:cNvSpPr>
              <a:spLocks noChangeArrowheads="1"/>
            </p:cNvSpPr>
            <p:nvPr/>
          </p:nvSpPr>
          <p:spPr bwMode="auto">
            <a:xfrm>
              <a:off x="4715" y="1591"/>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grpSp>
      <p:grpSp>
        <p:nvGrpSpPr>
          <p:cNvPr id="14" name="Group 28"/>
          <p:cNvGrpSpPr>
            <a:grpSpLocks/>
          </p:cNvGrpSpPr>
          <p:nvPr/>
        </p:nvGrpSpPr>
        <p:grpSpPr bwMode="auto">
          <a:xfrm>
            <a:off x="3489326" y="4668838"/>
            <a:ext cx="2701925" cy="474662"/>
            <a:chOff x="1167" y="1529"/>
            <a:chExt cx="1702" cy="299"/>
          </a:xfrm>
        </p:grpSpPr>
        <p:sp>
          <p:nvSpPr>
            <p:cNvPr id="24631" name="Rectangle 29"/>
            <p:cNvSpPr>
              <a:spLocks noChangeArrowheads="1"/>
            </p:cNvSpPr>
            <p:nvPr/>
          </p:nvSpPr>
          <p:spPr bwMode="auto">
            <a:xfrm>
              <a:off x="2485" y="1588"/>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4632" name="Rectangle 30"/>
            <p:cNvSpPr>
              <a:spLocks noChangeArrowheads="1"/>
            </p:cNvSpPr>
            <p:nvPr/>
          </p:nvSpPr>
          <p:spPr bwMode="auto">
            <a:xfrm>
              <a:off x="1167" y="1529"/>
              <a:ext cx="351" cy="271"/>
            </a:xfrm>
            <a:prstGeom prst="rect">
              <a:avLst/>
            </a:prstGeom>
            <a:noFill/>
            <a:ln w="12700" cap="sq">
              <a:noFill/>
              <a:miter lim="800000"/>
              <a:headEnd type="none" w="sm" len="sm"/>
              <a:tailEnd type="none" w="sm" len="sm"/>
            </a:ln>
          </p:spPr>
          <p:txBody>
            <a:bodyPr wrap="none">
              <a:spAutoFit/>
            </a:bodyPr>
            <a:lstStyle/>
            <a:p>
              <a:r>
                <a:rPr lang="en-US" altLang="zh-CN" sz="2200">
                  <a:solidFill>
                    <a:srgbClr val="009900"/>
                  </a:solidFill>
                </a:rPr>
                <a:t>mid</a:t>
              </a:r>
            </a:p>
          </p:txBody>
        </p:sp>
      </p:grpSp>
      <p:sp>
        <p:nvSpPr>
          <p:cNvPr id="76" name="Freeform 31"/>
          <p:cNvSpPr>
            <a:spLocks/>
          </p:cNvSpPr>
          <p:nvPr/>
        </p:nvSpPr>
        <p:spPr bwMode="auto">
          <a:xfrm>
            <a:off x="3500439" y="4222751"/>
            <a:ext cx="593725" cy="481013"/>
          </a:xfrm>
          <a:custGeom>
            <a:avLst/>
            <a:gdLst>
              <a:gd name="T0" fmla="*/ 574595625 w 374"/>
              <a:gd name="T1" fmla="*/ 35282224 h 303"/>
              <a:gd name="T2" fmla="*/ 191531875 w 374"/>
              <a:gd name="T3" fmla="*/ 63004765 h 303"/>
              <a:gd name="T4" fmla="*/ 80645000 w 374"/>
              <a:gd name="T5" fmla="*/ 637600988 h 303"/>
              <a:gd name="T6" fmla="*/ 163810950 w 374"/>
              <a:gd name="T7" fmla="*/ 665321942 h 303"/>
              <a:gd name="T8" fmla="*/ 355342825 w 374"/>
              <a:gd name="T9" fmla="*/ 693044483 h 303"/>
              <a:gd name="T10" fmla="*/ 685482500 w 374"/>
              <a:gd name="T11" fmla="*/ 720765437 h 303"/>
              <a:gd name="T12" fmla="*/ 929938450 w 374"/>
              <a:gd name="T13" fmla="*/ 390625419 h 303"/>
              <a:gd name="T14" fmla="*/ 902215938 w 374"/>
              <a:gd name="T15" fmla="*/ 171370803 h 303"/>
              <a:gd name="T16" fmla="*/ 766127500 w 374"/>
              <a:gd name="T17" fmla="*/ 143649849 h 303"/>
              <a:gd name="T18" fmla="*/ 710684063 w 374"/>
              <a:gd name="T19" fmla="*/ 63004765 h 303"/>
              <a:gd name="T20" fmla="*/ 574595625 w 374"/>
              <a:gd name="T21" fmla="*/ 35282224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endParaRPr lang="zh-CN" altLang="en-US"/>
          </a:p>
        </p:txBody>
      </p:sp>
      <p:grpSp>
        <p:nvGrpSpPr>
          <p:cNvPr id="15" name="Group 34"/>
          <p:cNvGrpSpPr>
            <a:grpSpLocks/>
          </p:cNvGrpSpPr>
          <p:nvPr/>
        </p:nvGrpSpPr>
        <p:grpSpPr bwMode="auto">
          <a:xfrm>
            <a:off x="2457451" y="4668839"/>
            <a:ext cx="2206625" cy="433387"/>
            <a:chOff x="517" y="1540"/>
            <a:chExt cx="1390" cy="273"/>
          </a:xfrm>
        </p:grpSpPr>
        <p:sp>
          <p:nvSpPr>
            <p:cNvPr id="24629" name="Rectangle 35"/>
            <p:cNvSpPr>
              <a:spLocks noChangeArrowheads="1"/>
            </p:cNvSpPr>
            <p:nvPr/>
          </p:nvSpPr>
          <p:spPr bwMode="auto">
            <a:xfrm>
              <a:off x="517" y="1573"/>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4630" name="Rectangle 36"/>
            <p:cNvSpPr>
              <a:spLocks noChangeArrowheads="1"/>
            </p:cNvSpPr>
            <p:nvPr/>
          </p:nvSpPr>
          <p:spPr bwMode="auto">
            <a:xfrm>
              <a:off x="1573" y="1540"/>
              <a:ext cx="334" cy="271"/>
            </a:xfrm>
            <a:prstGeom prst="rect">
              <a:avLst/>
            </a:prstGeom>
            <a:noFill/>
            <a:ln w="12700" cap="sq">
              <a:noFill/>
              <a:miter lim="800000"/>
              <a:headEnd type="none" w="sm" len="sm"/>
              <a:tailEnd type="none" w="sm" len="sm"/>
            </a:ln>
          </p:spPr>
          <p:txBody>
            <a:bodyPr wrap="none">
              <a:spAutoFit/>
            </a:bodyPr>
            <a:lstStyle/>
            <a:p>
              <a:r>
                <a:rPr lang="en-US" altLang="zh-CN" sz="2200">
                  <a:solidFill>
                    <a:schemeClr val="accent2"/>
                  </a:solidFill>
                </a:rPr>
                <a:t>low</a:t>
              </a:r>
            </a:p>
          </p:txBody>
        </p:sp>
      </p:grpSp>
      <p:grpSp>
        <p:nvGrpSpPr>
          <p:cNvPr id="16" name="Group 39"/>
          <p:cNvGrpSpPr>
            <a:grpSpLocks/>
          </p:cNvGrpSpPr>
          <p:nvPr/>
        </p:nvGrpSpPr>
        <p:grpSpPr bwMode="auto">
          <a:xfrm>
            <a:off x="3459164" y="4738688"/>
            <a:ext cx="1214438" cy="665162"/>
            <a:chOff x="1148" y="1584"/>
            <a:chExt cx="765" cy="419"/>
          </a:xfrm>
        </p:grpSpPr>
        <p:sp>
          <p:nvSpPr>
            <p:cNvPr id="24627" name="Rectangle 40"/>
            <p:cNvSpPr>
              <a:spLocks noChangeArrowheads="1"/>
            </p:cNvSpPr>
            <p:nvPr/>
          </p:nvSpPr>
          <p:spPr bwMode="auto">
            <a:xfrm>
              <a:off x="1148" y="1584"/>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4628" name="Rectangle 41"/>
            <p:cNvSpPr>
              <a:spLocks noChangeArrowheads="1"/>
            </p:cNvSpPr>
            <p:nvPr/>
          </p:nvSpPr>
          <p:spPr bwMode="auto">
            <a:xfrm>
              <a:off x="1562" y="1732"/>
              <a:ext cx="351" cy="271"/>
            </a:xfrm>
            <a:prstGeom prst="rect">
              <a:avLst/>
            </a:prstGeom>
            <a:noFill/>
            <a:ln w="12700" cap="sq">
              <a:noFill/>
              <a:miter lim="800000"/>
              <a:headEnd type="none" w="sm" len="sm"/>
              <a:tailEnd type="none" w="sm" len="sm"/>
            </a:ln>
          </p:spPr>
          <p:txBody>
            <a:bodyPr wrap="none">
              <a:spAutoFit/>
            </a:bodyPr>
            <a:lstStyle/>
            <a:p>
              <a:r>
                <a:rPr lang="en-US" altLang="zh-CN" sz="2200">
                  <a:solidFill>
                    <a:srgbClr val="009900"/>
                  </a:solidFill>
                </a:rPr>
                <a:t>mid</a:t>
              </a:r>
            </a:p>
          </p:txBody>
        </p:sp>
      </p:grpSp>
      <p:sp>
        <p:nvSpPr>
          <p:cNvPr id="83" name="Freeform 42"/>
          <p:cNvSpPr>
            <a:spLocks/>
          </p:cNvSpPr>
          <p:nvPr/>
        </p:nvSpPr>
        <p:spPr bwMode="auto">
          <a:xfrm>
            <a:off x="4143376" y="4211638"/>
            <a:ext cx="593725" cy="481012"/>
          </a:xfrm>
          <a:custGeom>
            <a:avLst/>
            <a:gdLst>
              <a:gd name="T0" fmla="*/ 574595625 w 374"/>
              <a:gd name="T1" fmla="*/ 35282151 h 303"/>
              <a:gd name="T2" fmla="*/ 191531875 w 374"/>
              <a:gd name="T3" fmla="*/ 63003047 h 303"/>
              <a:gd name="T4" fmla="*/ 80645000 w 374"/>
              <a:gd name="T5" fmla="*/ 637598075 h 303"/>
              <a:gd name="T6" fmla="*/ 163810950 w 374"/>
              <a:gd name="T7" fmla="*/ 665320558 h 303"/>
              <a:gd name="T8" fmla="*/ 355342825 w 374"/>
              <a:gd name="T9" fmla="*/ 693041455 h 303"/>
              <a:gd name="T10" fmla="*/ 685482500 w 374"/>
              <a:gd name="T11" fmla="*/ 720763938 h 303"/>
              <a:gd name="T12" fmla="*/ 929938450 w 374"/>
              <a:gd name="T13" fmla="*/ 390623019 h 303"/>
              <a:gd name="T14" fmla="*/ 902215938 w 374"/>
              <a:gd name="T15" fmla="*/ 171370447 h 303"/>
              <a:gd name="T16" fmla="*/ 766127500 w 374"/>
              <a:gd name="T17" fmla="*/ 143647963 h 303"/>
              <a:gd name="T18" fmla="*/ 710684063 w 374"/>
              <a:gd name="T19" fmla="*/ 63003047 h 303"/>
              <a:gd name="T20" fmla="*/ 574595625 w 374"/>
              <a:gd name="T21" fmla="*/ 35282151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endParaRPr lang="zh-CN" altLang="en-US"/>
          </a:p>
        </p:txBody>
      </p:sp>
      <p:grpSp>
        <p:nvGrpSpPr>
          <p:cNvPr id="17" name="Group 46"/>
          <p:cNvGrpSpPr>
            <a:grpSpLocks/>
          </p:cNvGrpSpPr>
          <p:nvPr/>
        </p:nvGrpSpPr>
        <p:grpSpPr bwMode="auto">
          <a:xfrm>
            <a:off x="3500438" y="4662489"/>
            <a:ext cx="1905000" cy="415925"/>
            <a:chOff x="1174" y="1536"/>
            <a:chExt cx="1200" cy="262"/>
          </a:xfrm>
        </p:grpSpPr>
        <p:sp>
          <p:nvSpPr>
            <p:cNvPr id="24625" name="Rectangle 47"/>
            <p:cNvSpPr>
              <a:spLocks noChangeArrowheads="1"/>
            </p:cNvSpPr>
            <p:nvPr/>
          </p:nvSpPr>
          <p:spPr bwMode="auto">
            <a:xfrm>
              <a:off x="1990" y="1558"/>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4626" name="Rectangle 48"/>
            <p:cNvSpPr>
              <a:spLocks noChangeArrowheads="1"/>
            </p:cNvSpPr>
            <p:nvPr/>
          </p:nvSpPr>
          <p:spPr bwMode="auto">
            <a:xfrm>
              <a:off x="1174" y="1536"/>
              <a:ext cx="381" cy="262"/>
            </a:xfrm>
            <a:prstGeom prst="rect">
              <a:avLst/>
            </a:prstGeom>
            <a:noFill/>
            <a:ln w="12700" cap="sq">
              <a:noFill/>
              <a:miter lim="800000"/>
              <a:headEnd type="none" w="sm" len="sm"/>
              <a:tailEnd type="none" w="sm" len="sm"/>
            </a:ln>
          </p:spPr>
          <p:txBody>
            <a:bodyPr wrap="none">
              <a:spAutoFit/>
            </a:bodyPr>
            <a:lstStyle/>
            <a:p>
              <a:r>
                <a:rPr lang="en-US" altLang="zh-CN" sz="2100">
                  <a:solidFill>
                    <a:schemeClr val="accent2"/>
                  </a:solidFill>
                </a:rPr>
                <a:t>high</a:t>
              </a:r>
            </a:p>
          </p:txBody>
        </p:sp>
      </p:grpSp>
      <p:sp>
        <p:nvSpPr>
          <p:cNvPr id="87" name="Freeform 49"/>
          <p:cNvSpPr>
            <a:spLocks/>
          </p:cNvSpPr>
          <p:nvPr/>
        </p:nvSpPr>
        <p:spPr bwMode="auto">
          <a:xfrm>
            <a:off x="3389314" y="4662489"/>
            <a:ext cx="1709737" cy="447675"/>
          </a:xfrm>
          <a:custGeom>
            <a:avLst/>
            <a:gdLst>
              <a:gd name="T0" fmla="*/ 157362266 w 1029"/>
              <a:gd name="T1" fmla="*/ 150908026 h 334"/>
              <a:gd name="T2" fmla="*/ 278836671 w 1029"/>
              <a:gd name="T3" fmla="*/ 131145989 h 334"/>
              <a:gd name="T4" fmla="*/ 367179729 w 1029"/>
              <a:gd name="T5" fmla="*/ 91623256 h 334"/>
              <a:gd name="T6" fmla="*/ 579758690 w 1029"/>
              <a:gd name="T7" fmla="*/ 71861220 h 334"/>
              <a:gd name="T8" fmla="*/ 2109217299 w 1029"/>
              <a:gd name="T9" fmla="*/ 150908026 h 334"/>
              <a:gd name="T10" fmla="*/ 2147483647 w 1029"/>
              <a:gd name="T11" fmla="*/ 344932247 h 334"/>
              <a:gd name="T12" fmla="*/ 2147483647 w 1029"/>
              <a:gd name="T13" fmla="*/ 481467761 h 334"/>
              <a:gd name="T14" fmla="*/ 2078847452 w 1029"/>
              <a:gd name="T15" fmla="*/ 520991834 h 334"/>
              <a:gd name="T16" fmla="*/ 1719950560 w 1029"/>
              <a:gd name="T17" fmla="*/ 600038640 h 334"/>
              <a:gd name="T18" fmla="*/ 759207967 w 1029"/>
              <a:gd name="T19" fmla="*/ 580276603 h 334"/>
              <a:gd name="T20" fmla="*/ 187732113 w 1029"/>
              <a:gd name="T21" fmla="*/ 501229797 h 334"/>
              <a:gd name="T22" fmla="*/ 99387394 w 1029"/>
              <a:gd name="T23" fmla="*/ 208396734 h 334"/>
              <a:gd name="T24" fmla="*/ 218100299 w 1029"/>
              <a:gd name="T25" fmla="*/ 188634697 h 334"/>
              <a:gd name="T26" fmla="*/ 157362266 w 1029"/>
              <a:gd name="T27" fmla="*/ 150908026 h 3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29"/>
              <a:gd name="T43" fmla="*/ 0 h 334"/>
              <a:gd name="T44" fmla="*/ 1029 w 1029"/>
              <a:gd name="T45" fmla="*/ 334 h 3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29" h="334">
                <a:moveTo>
                  <a:pt x="57" y="84"/>
                </a:moveTo>
                <a:cubicBezTo>
                  <a:pt x="72" y="80"/>
                  <a:pt x="87" y="79"/>
                  <a:pt x="101" y="73"/>
                </a:cubicBezTo>
                <a:cubicBezTo>
                  <a:pt x="113" y="68"/>
                  <a:pt x="121" y="55"/>
                  <a:pt x="133" y="51"/>
                </a:cubicBezTo>
                <a:cubicBezTo>
                  <a:pt x="158" y="43"/>
                  <a:pt x="184" y="44"/>
                  <a:pt x="210" y="40"/>
                </a:cubicBezTo>
                <a:cubicBezTo>
                  <a:pt x="1029" y="58"/>
                  <a:pt x="513" y="0"/>
                  <a:pt x="764" y="84"/>
                </a:cubicBezTo>
                <a:cubicBezTo>
                  <a:pt x="801" y="121"/>
                  <a:pt x="816" y="141"/>
                  <a:pt x="829" y="192"/>
                </a:cubicBezTo>
                <a:cubicBezTo>
                  <a:pt x="825" y="217"/>
                  <a:pt x="834" y="248"/>
                  <a:pt x="818" y="268"/>
                </a:cubicBezTo>
                <a:cubicBezTo>
                  <a:pt x="804" y="286"/>
                  <a:pt x="772" y="277"/>
                  <a:pt x="753" y="290"/>
                </a:cubicBezTo>
                <a:cubicBezTo>
                  <a:pt x="707" y="321"/>
                  <a:pt x="680" y="324"/>
                  <a:pt x="623" y="334"/>
                </a:cubicBezTo>
                <a:cubicBezTo>
                  <a:pt x="507" y="330"/>
                  <a:pt x="391" y="330"/>
                  <a:pt x="275" y="323"/>
                </a:cubicBezTo>
                <a:cubicBezTo>
                  <a:pt x="209" y="319"/>
                  <a:pt x="134" y="290"/>
                  <a:pt x="68" y="279"/>
                </a:cubicBezTo>
                <a:cubicBezTo>
                  <a:pt x="23" y="234"/>
                  <a:pt x="0" y="188"/>
                  <a:pt x="36" y="116"/>
                </a:cubicBezTo>
                <a:cubicBezTo>
                  <a:pt x="43" y="103"/>
                  <a:pt x="71" y="117"/>
                  <a:pt x="79" y="105"/>
                </a:cubicBezTo>
                <a:cubicBezTo>
                  <a:pt x="85" y="97"/>
                  <a:pt x="64" y="91"/>
                  <a:pt x="57" y="84"/>
                </a:cubicBezTo>
                <a:close/>
              </a:path>
            </a:pathLst>
          </a:custGeom>
          <a:noFill/>
          <a:ln w="60325" cap="sq" cmpd="sng">
            <a:solidFill>
              <a:srgbClr val="FF3300"/>
            </a:solidFill>
            <a:prstDash val="solid"/>
            <a:round/>
            <a:headEnd type="none" w="sm" len="sm"/>
            <a:tailEnd type="none" w="sm" len="sm"/>
          </a:ln>
        </p:spPr>
        <p:txBody>
          <a:bodyPr/>
          <a:lstStyle/>
          <a:p>
            <a:endParaRPr lang="zh-CN" altLang="en-US"/>
          </a:p>
        </p:txBody>
      </p:sp>
      <p:grpSp>
        <p:nvGrpSpPr>
          <p:cNvPr id="18" name="Group 113"/>
          <p:cNvGrpSpPr>
            <a:grpSpLocks/>
          </p:cNvGrpSpPr>
          <p:nvPr/>
        </p:nvGrpSpPr>
        <p:grpSpPr bwMode="auto">
          <a:xfrm>
            <a:off x="5594350" y="4840288"/>
            <a:ext cx="4527550" cy="685800"/>
            <a:chOff x="2672" y="1632"/>
            <a:chExt cx="2852" cy="432"/>
          </a:xfrm>
        </p:grpSpPr>
        <p:sp>
          <p:nvSpPr>
            <p:cNvPr id="24619" name="AutoShape 114"/>
            <p:cNvSpPr>
              <a:spLocks noChangeArrowheads="1"/>
            </p:cNvSpPr>
            <p:nvPr/>
          </p:nvSpPr>
          <p:spPr bwMode="auto">
            <a:xfrm>
              <a:off x="2692" y="1632"/>
              <a:ext cx="2832" cy="432"/>
            </a:xfrm>
            <a:prstGeom prst="wedgeRectCallout">
              <a:avLst>
                <a:gd name="adj1" fmla="val -66139"/>
                <a:gd name="adj2" fmla="val -36343"/>
              </a:avLst>
            </a:prstGeom>
            <a:noFill/>
            <a:ln w="60325" cap="sq">
              <a:solidFill>
                <a:srgbClr val="33CCFF"/>
              </a:solidFill>
              <a:miter lim="800000"/>
              <a:headEnd type="none" w="sm" len="sm"/>
              <a:tailEnd type="none" w="sm" len="sm"/>
            </a:ln>
          </p:spPr>
          <p:txBody>
            <a:bodyPr/>
            <a:lstStyle/>
            <a:p>
              <a:pPr algn="ctr"/>
              <a:endParaRPr lang="zh-CN" altLang="zh-CN"/>
            </a:p>
          </p:txBody>
        </p:sp>
        <p:sp>
          <p:nvSpPr>
            <p:cNvPr id="24620" name="Text Box 115"/>
            <p:cNvSpPr txBox="1">
              <a:spLocks noChangeArrowheads="1"/>
            </p:cNvSpPr>
            <p:nvPr/>
          </p:nvSpPr>
          <p:spPr bwMode="auto">
            <a:xfrm>
              <a:off x="2672" y="1682"/>
              <a:ext cx="2793" cy="327"/>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sz="2800">
                  <a:solidFill>
                    <a:srgbClr val="FF3300"/>
                  </a:solidFill>
                </a:rPr>
                <a:t>                              low&gt;high</a:t>
              </a:r>
            </a:p>
          </p:txBody>
        </p:sp>
        <p:grpSp>
          <p:nvGrpSpPr>
            <p:cNvPr id="19" name="Group 116"/>
            <p:cNvGrpSpPr>
              <a:grpSpLocks/>
            </p:cNvGrpSpPr>
            <p:nvPr/>
          </p:nvGrpSpPr>
          <p:grpSpPr bwMode="auto">
            <a:xfrm>
              <a:off x="5269" y="1632"/>
              <a:ext cx="254" cy="414"/>
              <a:chOff x="3703" y="3411"/>
              <a:chExt cx="254" cy="414"/>
            </a:xfrm>
          </p:grpSpPr>
          <p:sp>
            <p:nvSpPr>
              <p:cNvPr id="24623" name="Freeform 117"/>
              <p:cNvSpPr>
                <a:spLocks/>
              </p:cNvSpPr>
              <p:nvPr/>
            </p:nvSpPr>
            <p:spPr bwMode="auto">
              <a:xfrm rot="1102032">
                <a:off x="3765" y="3411"/>
                <a:ext cx="192" cy="295"/>
              </a:xfrm>
              <a:custGeom>
                <a:avLst/>
                <a:gdLst>
                  <a:gd name="T0" fmla="*/ 68 w 291"/>
                  <a:gd name="T1" fmla="*/ 84 h 562"/>
                  <a:gd name="T2" fmla="*/ 274 w 291"/>
                  <a:gd name="T3" fmla="*/ 52 h 562"/>
                  <a:gd name="T4" fmla="*/ 264 w 291"/>
                  <a:gd name="T5" fmla="*/ 215 h 562"/>
                  <a:gd name="T6" fmla="*/ 242 w 291"/>
                  <a:gd name="T7" fmla="*/ 280 h 562"/>
                  <a:gd name="T8" fmla="*/ 231 w 291"/>
                  <a:gd name="T9" fmla="*/ 367 h 562"/>
                  <a:gd name="T10" fmla="*/ 209 w 291"/>
                  <a:gd name="T11" fmla="*/ 432 h 562"/>
                  <a:gd name="T12" fmla="*/ 198 w 291"/>
                  <a:gd name="T13" fmla="*/ 530 h 562"/>
                  <a:gd name="T14" fmla="*/ 68 w 291"/>
                  <a:gd name="T15" fmla="*/ 530 h 562"/>
                  <a:gd name="T16" fmla="*/ 35 w 291"/>
                  <a:gd name="T17" fmla="*/ 258 h 562"/>
                  <a:gd name="T18" fmla="*/ 68 w 291"/>
                  <a:gd name="T19" fmla="*/ 84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FF0000"/>
              </a:solidFill>
              <a:ln w="73025" cap="sq" cmpd="sng">
                <a:solidFill>
                  <a:srgbClr val="FFFF00"/>
                </a:solidFill>
                <a:prstDash val="solid"/>
                <a:round/>
                <a:headEnd/>
                <a:tailEnd/>
              </a:ln>
              <a:effectLst>
                <a:outerShdw dist="35921" dir="2700000" algn="ctr" rotWithShape="0">
                  <a:srgbClr val="000000"/>
                </a:outerShdw>
              </a:effectLst>
            </p:spPr>
            <p:txBody>
              <a:bodyPr wrap="none" anchor="ctr"/>
              <a:lstStyle/>
              <a:p>
                <a:endParaRPr lang="zh-CN" altLang="en-US"/>
              </a:p>
            </p:txBody>
          </p:sp>
          <p:sp>
            <p:nvSpPr>
              <p:cNvPr id="24624" name="Freeform 118"/>
              <p:cNvSpPr>
                <a:spLocks/>
              </p:cNvSpPr>
              <p:nvPr/>
            </p:nvSpPr>
            <p:spPr bwMode="auto">
              <a:xfrm rot="1102032">
                <a:off x="3703" y="3728"/>
                <a:ext cx="132" cy="97"/>
              </a:xfrm>
              <a:custGeom>
                <a:avLst/>
                <a:gdLst>
                  <a:gd name="T0" fmla="*/ 84 w 200"/>
                  <a:gd name="T1" fmla="*/ 0 h 184"/>
                  <a:gd name="T2" fmla="*/ 30 w 200"/>
                  <a:gd name="T3" fmla="*/ 130 h 184"/>
                  <a:gd name="T4" fmla="*/ 41 w 200"/>
                  <a:gd name="T5" fmla="*/ 163 h 184"/>
                  <a:gd name="T6" fmla="*/ 106 w 200"/>
                  <a:gd name="T7" fmla="*/ 184 h 184"/>
                  <a:gd name="T8" fmla="*/ 182 w 200"/>
                  <a:gd name="T9" fmla="*/ 173 h 184"/>
                  <a:gd name="T10" fmla="*/ 193 w 200"/>
                  <a:gd name="T11" fmla="*/ 141 h 184"/>
                  <a:gd name="T12" fmla="*/ 171 w 200"/>
                  <a:gd name="T13" fmla="*/ 21 h 184"/>
                  <a:gd name="T14" fmla="*/ 84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0000"/>
              </a:solidFill>
              <a:ln w="76200" cap="sq" cmpd="sng">
                <a:solidFill>
                  <a:srgbClr val="FFFF00"/>
                </a:solidFill>
                <a:prstDash val="solid"/>
                <a:round/>
                <a:headEnd/>
                <a:tailEnd/>
              </a:ln>
              <a:effectLst>
                <a:outerShdw dist="35921" dir="2700000" algn="ctr" rotWithShape="0">
                  <a:srgbClr val="000000"/>
                </a:outerShdw>
              </a:effectLst>
            </p:spPr>
            <p:txBody>
              <a:bodyPr wrap="none" anchor="ctr"/>
              <a:lstStyle/>
              <a:p>
                <a:endParaRPr lang="zh-CN" altLang="en-US"/>
              </a:p>
            </p:txBody>
          </p:sp>
        </p:grpSp>
        <p:sp>
          <p:nvSpPr>
            <p:cNvPr id="24622" name="Rectangle 119"/>
            <p:cNvSpPr>
              <a:spLocks noChangeArrowheads="1"/>
            </p:cNvSpPr>
            <p:nvPr/>
          </p:nvSpPr>
          <p:spPr bwMode="auto">
            <a:xfrm>
              <a:off x="2707" y="1682"/>
              <a:ext cx="1852" cy="317"/>
            </a:xfrm>
            <a:prstGeom prst="rect">
              <a:avLst/>
            </a:prstGeom>
            <a:noFill/>
            <a:ln w="12700" cap="sq">
              <a:noFill/>
              <a:miter lim="800000"/>
              <a:headEnd type="none" w="sm" len="sm"/>
              <a:tailEnd type="none" w="sm" len="sm"/>
            </a:ln>
          </p:spPr>
          <p:txBody>
            <a:bodyPr wrap="none">
              <a:spAutoFit/>
            </a:bodyPr>
            <a:lstStyle/>
            <a:p>
              <a:r>
                <a:rPr lang="zh-CN" altLang="en-US" sz="2700">
                  <a:solidFill>
                    <a:srgbClr val="000099"/>
                  </a:solidFill>
                  <a:ea typeface="幼圆" pitchFamily="49" charset="-122"/>
                </a:rPr>
                <a:t>查找失败的标志：</a:t>
              </a:r>
            </a:p>
          </p:txBody>
        </p:sp>
      </p:grpSp>
      <p:grpSp>
        <p:nvGrpSpPr>
          <p:cNvPr id="21" name="Group 86"/>
          <p:cNvGrpSpPr>
            <a:grpSpLocks/>
          </p:cNvGrpSpPr>
          <p:nvPr/>
        </p:nvGrpSpPr>
        <p:grpSpPr bwMode="auto">
          <a:xfrm rot="140092">
            <a:off x="1646238" y="5838825"/>
            <a:ext cx="990600" cy="685800"/>
            <a:chOff x="2928" y="2400"/>
            <a:chExt cx="624" cy="432"/>
          </a:xfrm>
        </p:grpSpPr>
        <p:sp>
          <p:nvSpPr>
            <p:cNvPr id="24613" name="Freeform 87"/>
            <p:cNvSpPr>
              <a:spLocks/>
            </p:cNvSpPr>
            <p:nvPr/>
          </p:nvSpPr>
          <p:spPr bwMode="auto">
            <a:xfrm rot="421002">
              <a:off x="2928" y="2400"/>
              <a:ext cx="624" cy="432"/>
            </a:xfrm>
            <a:custGeom>
              <a:avLst/>
              <a:gdLst>
                <a:gd name="T0" fmla="*/ 150 w 439"/>
                <a:gd name="T1" fmla="*/ 185 h 683"/>
                <a:gd name="T2" fmla="*/ 194 w 439"/>
                <a:gd name="T3" fmla="*/ 138 h 683"/>
                <a:gd name="T4" fmla="*/ 272 w 439"/>
                <a:gd name="T5" fmla="*/ 167 h 683"/>
                <a:gd name="T6" fmla="*/ 265 w 439"/>
                <a:gd name="T7" fmla="*/ 244 h 683"/>
                <a:gd name="T8" fmla="*/ 171 w 439"/>
                <a:gd name="T9" fmla="*/ 304 h 683"/>
                <a:gd name="T10" fmla="*/ 153 w 439"/>
                <a:gd name="T11" fmla="*/ 474 h 683"/>
                <a:gd name="T12" fmla="*/ 171 w 439"/>
                <a:gd name="T13" fmla="*/ 527 h 683"/>
                <a:gd name="T14" fmla="*/ 140 w 439"/>
                <a:gd name="T15" fmla="*/ 585 h 683"/>
                <a:gd name="T16" fmla="*/ 147 w 439"/>
                <a:gd name="T17" fmla="*/ 645 h 683"/>
                <a:gd name="T18" fmla="*/ 213 w 439"/>
                <a:gd name="T19" fmla="*/ 683 h 683"/>
                <a:gd name="T20" fmla="*/ 300 w 439"/>
                <a:gd name="T21" fmla="*/ 656 h 683"/>
                <a:gd name="T22" fmla="*/ 328 w 439"/>
                <a:gd name="T23" fmla="*/ 585 h 683"/>
                <a:gd name="T24" fmla="*/ 293 w 439"/>
                <a:gd name="T25" fmla="*/ 518 h 683"/>
                <a:gd name="T26" fmla="*/ 331 w 439"/>
                <a:gd name="T27" fmla="*/ 480 h 683"/>
                <a:gd name="T28" fmla="*/ 331 w 439"/>
                <a:gd name="T29" fmla="*/ 387 h 683"/>
                <a:gd name="T30" fmla="*/ 429 w 439"/>
                <a:gd name="T31" fmla="*/ 308 h 683"/>
                <a:gd name="T32" fmla="*/ 439 w 439"/>
                <a:gd name="T33" fmla="*/ 188 h 683"/>
                <a:gd name="T34" fmla="*/ 376 w 439"/>
                <a:gd name="T35" fmla="*/ 59 h 683"/>
                <a:gd name="T36" fmla="*/ 251 w 439"/>
                <a:gd name="T37" fmla="*/ 0 h 683"/>
                <a:gd name="T38" fmla="*/ 112 w 439"/>
                <a:gd name="T39" fmla="*/ 38 h 683"/>
                <a:gd name="T40" fmla="*/ 31 w 439"/>
                <a:gd name="T41" fmla="*/ 115 h 683"/>
                <a:gd name="T42" fmla="*/ 0 w 439"/>
                <a:gd name="T43" fmla="*/ 234 h 683"/>
                <a:gd name="T44" fmla="*/ 4 w 439"/>
                <a:gd name="T45" fmla="*/ 304 h 683"/>
                <a:gd name="T46" fmla="*/ 147 w 439"/>
                <a:gd name="T47" fmla="*/ 296 h 683"/>
                <a:gd name="T48" fmla="*/ 150 w 439"/>
                <a:gd name="T49" fmla="*/ 185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45791" dir="2021404" algn="ctr" rotWithShape="0">
                <a:srgbClr val="808080"/>
              </a:outerShdw>
            </a:effectLst>
          </p:spPr>
          <p:txBody>
            <a:bodyPr/>
            <a:lstStyle/>
            <a:p>
              <a:endParaRPr lang="zh-CN" altLang="en-US"/>
            </a:p>
          </p:txBody>
        </p:sp>
        <p:sp>
          <p:nvSpPr>
            <p:cNvPr id="24614" name="Freeform 88"/>
            <p:cNvSpPr>
              <a:spLocks/>
            </p:cNvSpPr>
            <p:nvPr/>
          </p:nvSpPr>
          <p:spPr bwMode="auto">
            <a:xfrm rot="421002">
              <a:off x="2956" y="2398"/>
              <a:ext cx="556" cy="301"/>
            </a:xfrm>
            <a:custGeom>
              <a:avLst/>
              <a:gdLst>
                <a:gd name="T0" fmla="*/ 0 w 390"/>
                <a:gd name="T1" fmla="*/ 241 h 477"/>
                <a:gd name="T2" fmla="*/ 57 w 390"/>
                <a:gd name="T3" fmla="*/ 230 h 477"/>
                <a:gd name="T4" fmla="*/ 89 w 390"/>
                <a:gd name="T5" fmla="*/ 241 h 477"/>
                <a:gd name="T6" fmla="*/ 87 w 390"/>
                <a:gd name="T7" fmla="*/ 175 h 477"/>
                <a:gd name="T8" fmla="*/ 111 w 390"/>
                <a:gd name="T9" fmla="*/ 101 h 477"/>
                <a:gd name="T10" fmla="*/ 206 w 390"/>
                <a:gd name="T11" fmla="*/ 74 h 477"/>
                <a:gd name="T12" fmla="*/ 251 w 390"/>
                <a:gd name="T13" fmla="*/ 105 h 477"/>
                <a:gd name="T14" fmla="*/ 299 w 390"/>
                <a:gd name="T15" fmla="*/ 153 h 477"/>
                <a:gd name="T16" fmla="*/ 285 w 390"/>
                <a:gd name="T17" fmla="*/ 237 h 477"/>
                <a:gd name="T18" fmla="*/ 195 w 390"/>
                <a:gd name="T19" fmla="*/ 276 h 477"/>
                <a:gd name="T20" fmla="*/ 171 w 390"/>
                <a:gd name="T21" fmla="*/ 335 h 477"/>
                <a:gd name="T22" fmla="*/ 178 w 390"/>
                <a:gd name="T23" fmla="*/ 395 h 477"/>
                <a:gd name="T24" fmla="*/ 166 w 390"/>
                <a:gd name="T25" fmla="*/ 477 h 477"/>
                <a:gd name="T26" fmla="*/ 256 w 390"/>
                <a:gd name="T27" fmla="*/ 477 h 477"/>
                <a:gd name="T28" fmla="*/ 268 w 390"/>
                <a:gd name="T29" fmla="*/ 416 h 477"/>
                <a:gd name="T30" fmla="*/ 261 w 390"/>
                <a:gd name="T31" fmla="*/ 345 h 477"/>
                <a:gd name="T32" fmla="*/ 316 w 390"/>
                <a:gd name="T33" fmla="*/ 307 h 477"/>
                <a:gd name="T34" fmla="*/ 358 w 390"/>
                <a:gd name="T35" fmla="*/ 287 h 477"/>
                <a:gd name="T36" fmla="*/ 390 w 390"/>
                <a:gd name="T37" fmla="*/ 196 h 477"/>
                <a:gd name="T38" fmla="*/ 361 w 390"/>
                <a:gd name="T39" fmla="*/ 98 h 477"/>
                <a:gd name="T40" fmla="*/ 264 w 390"/>
                <a:gd name="T41" fmla="*/ 0 h 477"/>
                <a:gd name="T42" fmla="*/ 146 w 390"/>
                <a:gd name="T43" fmla="*/ 8 h 477"/>
                <a:gd name="T44" fmla="*/ 51 w 390"/>
                <a:gd name="T45" fmla="*/ 67 h 477"/>
                <a:gd name="T46" fmla="*/ 10 w 390"/>
                <a:gd name="T47" fmla="*/ 140 h 477"/>
                <a:gd name="T48" fmla="*/ 0 w 390"/>
                <a:gd name="T49" fmla="*/ 241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339966"/>
            </a:solidFill>
            <a:ln w="9525">
              <a:solidFill>
                <a:srgbClr val="FFCC00"/>
              </a:solidFill>
              <a:round/>
              <a:headEnd/>
              <a:tailEnd/>
            </a:ln>
            <a:effectLst>
              <a:outerShdw dist="45791" dir="2021404" algn="ctr" rotWithShape="0">
                <a:srgbClr val="808080"/>
              </a:outerShdw>
            </a:effectLst>
          </p:spPr>
          <p:txBody>
            <a:bodyPr/>
            <a:lstStyle/>
            <a:p>
              <a:endParaRPr lang="zh-CN" altLang="en-US"/>
            </a:p>
          </p:txBody>
        </p:sp>
        <p:sp>
          <p:nvSpPr>
            <p:cNvPr id="24615" name="Freeform 89"/>
            <p:cNvSpPr>
              <a:spLocks/>
            </p:cNvSpPr>
            <p:nvPr/>
          </p:nvSpPr>
          <p:spPr bwMode="auto">
            <a:xfrm rot="421002">
              <a:off x="3141" y="2740"/>
              <a:ext cx="179" cy="69"/>
            </a:xfrm>
            <a:custGeom>
              <a:avLst/>
              <a:gdLst>
                <a:gd name="T0" fmla="*/ 45 w 126"/>
                <a:gd name="T1" fmla="*/ 0 h 109"/>
                <a:gd name="T2" fmla="*/ 9 w 126"/>
                <a:gd name="T3" fmla="*/ 20 h 109"/>
                <a:gd name="T4" fmla="*/ 0 w 126"/>
                <a:gd name="T5" fmla="*/ 73 h 109"/>
                <a:gd name="T6" fmla="*/ 28 w 126"/>
                <a:gd name="T7" fmla="*/ 109 h 109"/>
                <a:gd name="T8" fmla="*/ 98 w 126"/>
                <a:gd name="T9" fmla="*/ 109 h 109"/>
                <a:gd name="T10" fmla="*/ 126 w 126"/>
                <a:gd name="T11" fmla="*/ 66 h 109"/>
                <a:gd name="T12" fmla="*/ 102 w 126"/>
                <a:gd name="T13" fmla="*/ 14 h 109"/>
                <a:gd name="T14" fmla="*/ 45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339966"/>
            </a:solidFill>
            <a:ln w="9525">
              <a:solidFill>
                <a:srgbClr val="00FF00"/>
              </a:solidFill>
              <a:round/>
              <a:headEnd/>
              <a:tailEnd/>
            </a:ln>
            <a:effectLst>
              <a:outerShdw dist="45791" dir="2021404" algn="ctr" rotWithShape="0">
                <a:srgbClr val="808080"/>
              </a:outerShdw>
            </a:effectLst>
          </p:spPr>
          <p:txBody>
            <a:bodyPr/>
            <a:lstStyle/>
            <a:p>
              <a:endParaRPr lang="zh-CN" altLang="en-US"/>
            </a:p>
          </p:txBody>
        </p:sp>
      </p:grpSp>
      <p:grpSp>
        <p:nvGrpSpPr>
          <p:cNvPr id="82" name="Group 134"/>
          <p:cNvGrpSpPr>
            <a:grpSpLocks/>
          </p:cNvGrpSpPr>
          <p:nvPr/>
        </p:nvGrpSpPr>
        <p:grpSpPr bwMode="auto">
          <a:xfrm>
            <a:off x="2495600" y="1052736"/>
            <a:ext cx="7954962" cy="385762"/>
            <a:chOff x="567" y="927"/>
            <a:chExt cx="5011" cy="243"/>
          </a:xfrm>
        </p:grpSpPr>
        <p:sp>
          <p:nvSpPr>
            <p:cNvPr id="84" name="Rectangle 135"/>
            <p:cNvSpPr>
              <a:spLocks noChangeArrowheads="1"/>
            </p:cNvSpPr>
            <p:nvPr/>
          </p:nvSpPr>
          <p:spPr bwMode="auto">
            <a:xfrm>
              <a:off x="567" y="1026"/>
              <a:ext cx="4490" cy="96"/>
            </a:xfrm>
            <a:prstGeom prst="rect">
              <a:avLst/>
            </a:prstGeom>
            <a:solidFill>
              <a:srgbClr val="DCDCDC"/>
            </a:solidFill>
            <a:ln w="12700" cap="sq">
              <a:noFill/>
              <a:miter lim="800000"/>
              <a:headEnd type="none" w="sm" len="sm"/>
              <a:tailEnd type="none" w="sm" len="sm"/>
            </a:ln>
          </p:spPr>
          <p:txBody>
            <a:bodyPr wrap="none" anchor="ctr"/>
            <a:lstStyle/>
            <a:p>
              <a:endParaRPr lang="zh-CN" altLang="en-US"/>
            </a:p>
          </p:txBody>
        </p:sp>
        <p:sp>
          <p:nvSpPr>
            <p:cNvPr id="85" name="Text Box 136"/>
            <p:cNvSpPr txBox="1">
              <a:spLocks noChangeArrowheads="1"/>
            </p:cNvSpPr>
            <p:nvPr/>
          </p:nvSpPr>
          <p:spPr bwMode="auto">
            <a:xfrm>
              <a:off x="649" y="978"/>
              <a:ext cx="4648" cy="192"/>
            </a:xfrm>
            <a:prstGeom prst="rect">
              <a:avLst/>
            </a:prstGeom>
            <a:noFill/>
            <a:ln w="12700" cap="sq">
              <a:noFill/>
              <a:miter lim="800000"/>
              <a:headEnd type="none" w="sm" len="sm"/>
              <a:tailEnd type="none" w="sm" len="sm"/>
            </a:ln>
          </p:spPr>
          <p:txBody>
            <a:bodyPr>
              <a:spAutoFit/>
            </a:bodyPr>
            <a:lstStyle/>
            <a:p>
              <a:r>
                <a:rPr lang="en-US" altLang="zh-CN" sz="1400" dirty="0">
                  <a:solidFill>
                    <a:srgbClr val="000076"/>
                  </a:solidFill>
                </a:rPr>
                <a:t>0         1          2             3             4             5              6              7              8             9            10</a:t>
              </a:r>
            </a:p>
          </p:txBody>
        </p:sp>
        <p:sp>
          <p:nvSpPr>
            <p:cNvPr id="86" name="Text Box 137"/>
            <p:cNvSpPr txBox="1">
              <a:spLocks noChangeArrowheads="1"/>
            </p:cNvSpPr>
            <p:nvPr/>
          </p:nvSpPr>
          <p:spPr bwMode="auto">
            <a:xfrm>
              <a:off x="5079" y="927"/>
              <a:ext cx="499" cy="231"/>
            </a:xfrm>
            <a:prstGeom prst="rect">
              <a:avLst/>
            </a:prstGeom>
            <a:noFill/>
            <a:ln w="12700" cap="sq">
              <a:noFill/>
              <a:miter lim="800000"/>
              <a:headEnd type="none" w="sm" len="sm"/>
              <a:tailEnd type="none" w="sm" len="sm"/>
            </a:ln>
          </p:spPr>
          <p:txBody>
            <a:bodyPr>
              <a:spAutoFit/>
            </a:bodyPr>
            <a:lstStyle/>
            <a:p>
              <a:r>
                <a:rPr lang="zh-CN" altLang="en-US">
                  <a:solidFill>
                    <a:srgbClr val="000076"/>
                  </a:solidFill>
                  <a:ea typeface="幼圆" pitchFamily="49" charset="-122"/>
                </a:rPr>
                <a:t>位置</a:t>
              </a:r>
            </a:p>
          </p:txBody>
        </p:sp>
      </p:grpSp>
      <p:grpSp>
        <p:nvGrpSpPr>
          <p:cNvPr id="88" name="Group 134"/>
          <p:cNvGrpSpPr>
            <a:grpSpLocks/>
          </p:cNvGrpSpPr>
          <p:nvPr/>
        </p:nvGrpSpPr>
        <p:grpSpPr bwMode="auto">
          <a:xfrm>
            <a:off x="2423592" y="3861048"/>
            <a:ext cx="7954962" cy="385762"/>
            <a:chOff x="567" y="927"/>
            <a:chExt cx="5011" cy="243"/>
          </a:xfrm>
        </p:grpSpPr>
        <p:sp>
          <p:nvSpPr>
            <p:cNvPr id="89" name="Rectangle 135"/>
            <p:cNvSpPr>
              <a:spLocks noChangeArrowheads="1"/>
            </p:cNvSpPr>
            <p:nvPr/>
          </p:nvSpPr>
          <p:spPr bwMode="auto">
            <a:xfrm>
              <a:off x="567" y="1026"/>
              <a:ext cx="4490" cy="96"/>
            </a:xfrm>
            <a:prstGeom prst="rect">
              <a:avLst/>
            </a:prstGeom>
            <a:solidFill>
              <a:srgbClr val="DCDCDC"/>
            </a:solidFill>
            <a:ln w="12700" cap="sq">
              <a:noFill/>
              <a:miter lim="800000"/>
              <a:headEnd type="none" w="sm" len="sm"/>
              <a:tailEnd type="none" w="sm" len="sm"/>
            </a:ln>
          </p:spPr>
          <p:txBody>
            <a:bodyPr wrap="none" anchor="ctr"/>
            <a:lstStyle/>
            <a:p>
              <a:endParaRPr lang="zh-CN" altLang="en-US"/>
            </a:p>
          </p:txBody>
        </p:sp>
        <p:sp>
          <p:nvSpPr>
            <p:cNvPr id="90" name="Text Box 136"/>
            <p:cNvSpPr txBox="1">
              <a:spLocks noChangeArrowheads="1"/>
            </p:cNvSpPr>
            <p:nvPr/>
          </p:nvSpPr>
          <p:spPr bwMode="auto">
            <a:xfrm>
              <a:off x="649" y="978"/>
              <a:ext cx="4648" cy="192"/>
            </a:xfrm>
            <a:prstGeom prst="rect">
              <a:avLst/>
            </a:prstGeom>
            <a:noFill/>
            <a:ln w="12700" cap="sq">
              <a:noFill/>
              <a:miter lim="800000"/>
              <a:headEnd type="none" w="sm" len="sm"/>
              <a:tailEnd type="none" w="sm" len="sm"/>
            </a:ln>
          </p:spPr>
          <p:txBody>
            <a:bodyPr>
              <a:spAutoFit/>
            </a:bodyPr>
            <a:lstStyle/>
            <a:p>
              <a:r>
                <a:rPr lang="en-US" altLang="zh-CN" sz="1400" dirty="0">
                  <a:solidFill>
                    <a:srgbClr val="000076"/>
                  </a:solidFill>
                </a:rPr>
                <a:t>0         1          2             3             4             5              6              7              8             9            10</a:t>
              </a:r>
            </a:p>
          </p:txBody>
        </p:sp>
        <p:sp>
          <p:nvSpPr>
            <p:cNvPr id="91" name="Text Box 137"/>
            <p:cNvSpPr txBox="1">
              <a:spLocks noChangeArrowheads="1"/>
            </p:cNvSpPr>
            <p:nvPr/>
          </p:nvSpPr>
          <p:spPr bwMode="auto">
            <a:xfrm>
              <a:off x="5079" y="927"/>
              <a:ext cx="499" cy="231"/>
            </a:xfrm>
            <a:prstGeom prst="rect">
              <a:avLst/>
            </a:prstGeom>
            <a:noFill/>
            <a:ln w="12700" cap="sq">
              <a:noFill/>
              <a:miter lim="800000"/>
              <a:headEnd type="none" w="sm" len="sm"/>
              <a:tailEnd type="none" w="sm" len="sm"/>
            </a:ln>
          </p:spPr>
          <p:txBody>
            <a:bodyPr>
              <a:spAutoFit/>
            </a:bodyPr>
            <a:lstStyle/>
            <a:p>
              <a:r>
                <a:rPr lang="zh-CN" altLang="en-US">
                  <a:solidFill>
                    <a:srgbClr val="000076"/>
                  </a:solidFill>
                  <a:ea typeface="幼圆" pitchFamily="49" charset="-122"/>
                </a:rPr>
                <a:t>位置</a:t>
              </a: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2941"/>
                                        </p:tgtEl>
                                        <p:attrNameLst>
                                          <p:attrName>style.visibility</p:attrName>
                                        </p:attrNameLst>
                                      </p:cBhvr>
                                      <p:to>
                                        <p:strVal val="visible"/>
                                      </p:to>
                                    </p:set>
                                    <p:anim calcmode="lin" valueType="num">
                                      <p:cBhvr additive="base">
                                        <p:cTn id="7" dur="500" fill="hold"/>
                                        <p:tgtEl>
                                          <p:spTgt spid="252941"/>
                                        </p:tgtEl>
                                        <p:attrNameLst>
                                          <p:attrName>ppt_x</p:attrName>
                                        </p:attrNameLst>
                                      </p:cBhvr>
                                      <p:tavLst>
                                        <p:tav tm="0">
                                          <p:val>
                                            <p:strVal val="0-#ppt_w/2"/>
                                          </p:val>
                                        </p:tav>
                                        <p:tav tm="100000">
                                          <p:val>
                                            <p:strVal val="#ppt_x"/>
                                          </p:val>
                                        </p:tav>
                                      </p:tavLst>
                                    </p:anim>
                                    <p:anim calcmode="lin" valueType="num">
                                      <p:cBhvr additive="base">
                                        <p:cTn id="8" dur="500" fill="hold"/>
                                        <p:tgtEl>
                                          <p:spTgt spid="25294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52942"/>
                                        </p:tgtEl>
                                        <p:attrNameLst>
                                          <p:attrName>style.visibility</p:attrName>
                                        </p:attrNameLst>
                                      </p:cBhvr>
                                      <p:to>
                                        <p:strVal val="visible"/>
                                      </p:to>
                                    </p:set>
                                    <p:anim calcmode="lin" valueType="num">
                                      <p:cBhvr additive="base">
                                        <p:cTn id="13" dur="500" fill="hold"/>
                                        <p:tgtEl>
                                          <p:spTgt spid="252942"/>
                                        </p:tgtEl>
                                        <p:attrNameLst>
                                          <p:attrName>ppt_x</p:attrName>
                                        </p:attrNameLst>
                                      </p:cBhvr>
                                      <p:tavLst>
                                        <p:tav tm="0">
                                          <p:val>
                                            <p:strVal val="1+#ppt_w/2"/>
                                          </p:val>
                                        </p:tav>
                                        <p:tav tm="100000">
                                          <p:val>
                                            <p:strVal val="#ppt_x"/>
                                          </p:val>
                                        </p:tav>
                                      </p:tavLst>
                                    </p:anim>
                                    <p:anim calcmode="lin" valueType="num">
                                      <p:cBhvr additive="base">
                                        <p:cTn id="14" dur="500" fill="hold"/>
                                        <p:tgtEl>
                                          <p:spTgt spid="25294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252943"/>
                                        </p:tgtEl>
                                        <p:attrNameLst>
                                          <p:attrName>style.visibility</p:attrName>
                                        </p:attrNameLst>
                                      </p:cBhvr>
                                      <p:to>
                                        <p:strVal val="visible"/>
                                      </p:to>
                                    </p:set>
                                    <p:animEffect transition="in" filter="dissolve">
                                      <p:cBhvr>
                                        <p:cTn id="19" dur="500"/>
                                        <p:tgtEl>
                                          <p:spTgt spid="25294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52944"/>
                                        </p:tgtEl>
                                        <p:attrNameLst>
                                          <p:attrName>style.visibility</p:attrName>
                                        </p:attrNameLst>
                                      </p:cBhvr>
                                      <p:to>
                                        <p:strVal val="visible"/>
                                      </p:to>
                                    </p:set>
                                    <p:animEffect transition="in" filter="dissolve">
                                      <p:cBhvr>
                                        <p:cTn id="24" dur="500"/>
                                        <p:tgtEl>
                                          <p:spTgt spid="25294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left)">
                                      <p:cBhvr>
                                        <p:cTn id="29" dur="500"/>
                                        <p:tgtEl>
                                          <p:spTgt spid="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52956"/>
                                        </p:tgtEl>
                                        <p:attrNameLst>
                                          <p:attrName>style.visibility</p:attrName>
                                        </p:attrNameLst>
                                      </p:cBhvr>
                                      <p:to>
                                        <p:strVal val="visible"/>
                                      </p:to>
                                    </p:set>
                                    <p:animEffect transition="in" filter="dissolve">
                                      <p:cBhvr>
                                        <p:cTn id="39" dur="500"/>
                                        <p:tgtEl>
                                          <p:spTgt spid="25295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2"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right)">
                                      <p:cBhvr>
                                        <p:cTn id="44" dur="500"/>
                                        <p:tgtEl>
                                          <p:spTgt spid="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2"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wipe(right)">
                                      <p:cBhvr>
                                        <p:cTn id="49" dur="500"/>
                                        <p:tgtEl>
                                          <p:spTgt spid="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252968"/>
                                        </p:tgtEl>
                                        <p:attrNameLst>
                                          <p:attrName>style.visibility</p:attrName>
                                        </p:attrNameLst>
                                      </p:cBhvr>
                                      <p:to>
                                        <p:strVal val="visible"/>
                                      </p:to>
                                    </p:set>
                                    <p:animEffect transition="in" filter="dissolve">
                                      <p:cBhvr>
                                        <p:cTn id="54" dur="500"/>
                                        <p:tgtEl>
                                          <p:spTgt spid="252968"/>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wipe(left)">
                                      <p:cBhvr>
                                        <p:cTn id="59" dur="500"/>
                                        <p:tgtEl>
                                          <p:spTgt spid="7"/>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wipe(left)">
                                      <p:cBhvr>
                                        <p:cTn id="64" dur="500"/>
                                        <p:tgtEl>
                                          <p:spTgt spid="8"/>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252974"/>
                                        </p:tgtEl>
                                        <p:attrNameLst>
                                          <p:attrName>style.visibility</p:attrName>
                                        </p:attrNameLst>
                                      </p:cBhvr>
                                      <p:to>
                                        <p:strVal val="visible"/>
                                      </p:to>
                                    </p:set>
                                    <p:animEffect transition="in" filter="dissolve">
                                      <p:cBhvr>
                                        <p:cTn id="69" dur="500"/>
                                        <p:tgtEl>
                                          <p:spTgt spid="252974"/>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nodeType="clickEffect">
                                  <p:stCondLst>
                                    <p:cond delay="0"/>
                                  </p:stCondLst>
                                  <p:childTnLst>
                                    <p:set>
                                      <p:cBhvr>
                                        <p:cTn id="73" dur="1" fill="hold">
                                          <p:stCondLst>
                                            <p:cond delay="0"/>
                                          </p:stCondLst>
                                        </p:cTn>
                                        <p:tgtEl>
                                          <p:spTgt spid="9"/>
                                        </p:tgtEl>
                                        <p:attrNameLst>
                                          <p:attrName>style.visibility</p:attrName>
                                        </p:attrNameLst>
                                      </p:cBhvr>
                                      <p:to>
                                        <p:strVal val="visible"/>
                                      </p:to>
                                    </p:set>
                                    <p:animEffect transition="in" filter="wipe(left)">
                                      <p:cBhvr>
                                        <p:cTn id="74" dur="500"/>
                                        <p:tgtEl>
                                          <p:spTgt spid="9"/>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2" fill="hold" nodeType="clickEffect">
                                  <p:stCondLst>
                                    <p:cond delay="0"/>
                                  </p:stCondLst>
                                  <p:childTnLst>
                                    <p:set>
                                      <p:cBhvr>
                                        <p:cTn id="78" dur="1" fill="hold">
                                          <p:stCondLst>
                                            <p:cond delay="0"/>
                                          </p:stCondLst>
                                        </p:cTn>
                                        <p:tgtEl>
                                          <p:spTgt spid="12"/>
                                        </p:tgtEl>
                                        <p:attrNameLst>
                                          <p:attrName>style.visibility</p:attrName>
                                        </p:attrNameLst>
                                      </p:cBhvr>
                                      <p:to>
                                        <p:strVal val="visible"/>
                                      </p:to>
                                    </p:set>
                                    <p:animEffect transition="in" filter="wipe(right)">
                                      <p:cBhvr>
                                        <p:cTn id="79" dur="500"/>
                                        <p:tgtEl>
                                          <p:spTgt spid="12"/>
                                        </p:tgtEl>
                                      </p:cBhvr>
                                    </p:animEffect>
                                  </p:childTnLst>
                                </p:cTn>
                              </p:par>
                            </p:childTnLst>
                          </p:cTn>
                        </p:par>
                      </p:childTnLst>
                    </p:cTn>
                  </p:par>
                  <p:par>
                    <p:cTn id="80" fill="hold">
                      <p:stCondLst>
                        <p:cond delay="indefinite"/>
                      </p:stCondLst>
                      <p:childTnLst>
                        <p:par>
                          <p:cTn id="81" fill="hold">
                            <p:stCondLst>
                              <p:cond delay="0"/>
                            </p:stCondLst>
                            <p:childTnLst>
                              <p:par>
                                <p:cTn id="82" presetID="2" presetClass="entr" presetSubtype="8" fill="hold" grpId="0" nodeType="clickEffect">
                                  <p:stCondLst>
                                    <p:cond delay="0"/>
                                  </p:stCondLst>
                                  <p:childTnLst>
                                    <p:set>
                                      <p:cBhvr>
                                        <p:cTn id="83" dur="1" fill="hold">
                                          <p:stCondLst>
                                            <p:cond delay="0"/>
                                          </p:stCondLst>
                                        </p:cTn>
                                        <p:tgtEl>
                                          <p:spTgt spid="66"/>
                                        </p:tgtEl>
                                        <p:attrNameLst>
                                          <p:attrName>style.visibility</p:attrName>
                                        </p:attrNameLst>
                                      </p:cBhvr>
                                      <p:to>
                                        <p:strVal val="visible"/>
                                      </p:to>
                                    </p:set>
                                    <p:anim calcmode="lin" valueType="num">
                                      <p:cBhvr additive="base">
                                        <p:cTn id="84" dur="500" fill="hold"/>
                                        <p:tgtEl>
                                          <p:spTgt spid="66"/>
                                        </p:tgtEl>
                                        <p:attrNameLst>
                                          <p:attrName>ppt_x</p:attrName>
                                        </p:attrNameLst>
                                      </p:cBhvr>
                                      <p:tavLst>
                                        <p:tav tm="0">
                                          <p:val>
                                            <p:strVal val="0-#ppt_w/2"/>
                                          </p:val>
                                        </p:tav>
                                        <p:tav tm="100000">
                                          <p:val>
                                            <p:strVal val="#ppt_x"/>
                                          </p:val>
                                        </p:tav>
                                      </p:tavLst>
                                    </p:anim>
                                    <p:anim calcmode="lin" valueType="num">
                                      <p:cBhvr additive="base">
                                        <p:cTn id="85" dur="500" fill="hold"/>
                                        <p:tgtEl>
                                          <p:spTgt spid="66"/>
                                        </p:tgtEl>
                                        <p:attrNameLst>
                                          <p:attrName>ppt_y</p:attrName>
                                        </p:attrNameLst>
                                      </p:cBhvr>
                                      <p:tavLst>
                                        <p:tav tm="0">
                                          <p:val>
                                            <p:strVal val="#ppt_y"/>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 presetClass="entr" presetSubtype="2" fill="hold" grpId="0" nodeType="clickEffect">
                                  <p:stCondLst>
                                    <p:cond delay="0"/>
                                  </p:stCondLst>
                                  <p:childTnLst>
                                    <p:set>
                                      <p:cBhvr>
                                        <p:cTn id="89" dur="1" fill="hold">
                                          <p:stCondLst>
                                            <p:cond delay="0"/>
                                          </p:stCondLst>
                                        </p:cTn>
                                        <p:tgtEl>
                                          <p:spTgt spid="67"/>
                                        </p:tgtEl>
                                        <p:attrNameLst>
                                          <p:attrName>style.visibility</p:attrName>
                                        </p:attrNameLst>
                                      </p:cBhvr>
                                      <p:to>
                                        <p:strVal val="visible"/>
                                      </p:to>
                                    </p:set>
                                    <p:anim calcmode="lin" valueType="num">
                                      <p:cBhvr additive="base">
                                        <p:cTn id="90" dur="500" fill="hold"/>
                                        <p:tgtEl>
                                          <p:spTgt spid="67"/>
                                        </p:tgtEl>
                                        <p:attrNameLst>
                                          <p:attrName>ppt_x</p:attrName>
                                        </p:attrNameLst>
                                      </p:cBhvr>
                                      <p:tavLst>
                                        <p:tav tm="0">
                                          <p:val>
                                            <p:strVal val="1+#ppt_w/2"/>
                                          </p:val>
                                        </p:tav>
                                        <p:tav tm="100000">
                                          <p:val>
                                            <p:strVal val="#ppt_x"/>
                                          </p:val>
                                        </p:tav>
                                      </p:tavLst>
                                    </p:anim>
                                    <p:anim calcmode="lin" valueType="num">
                                      <p:cBhvr additive="base">
                                        <p:cTn id="91" dur="500" fill="hold"/>
                                        <p:tgtEl>
                                          <p:spTgt spid="67"/>
                                        </p:tgtEl>
                                        <p:attrNameLst>
                                          <p:attrName>ppt_y</p:attrName>
                                        </p:attrNameLst>
                                      </p:cBhvr>
                                      <p:tavLst>
                                        <p:tav tm="0">
                                          <p:val>
                                            <p:strVal val="#ppt_y"/>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68"/>
                                        </p:tgtEl>
                                        <p:attrNameLst>
                                          <p:attrName>style.visibility</p:attrName>
                                        </p:attrNameLst>
                                      </p:cBhvr>
                                      <p:to>
                                        <p:strVal val="visible"/>
                                      </p:to>
                                    </p:set>
                                    <p:animEffect transition="in" filter="dissolve">
                                      <p:cBhvr>
                                        <p:cTn id="96" dur="500"/>
                                        <p:tgtEl>
                                          <p:spTgt spid="68"/>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69"/>
                                        </p:tgtEl>
                                        <p:attrNameLst>
                                          <p:attrName>style.visibility</p:attrName>
                                        </p:attrNameLst>
                                      </p:cBhvr>
                                      <p:to>
                                        <p:strVal val="visible"/>
                                      </p:to>
                                    </p:set>
                                    <p:animEffect transition="in" filter="dissolve">
                                      <p:cBhvr>
                                        <p:cTn id="101" dur="500"/>
                                        <p:tgtEl>
                                          <p:spTgt spid="69"/>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2" fill="hold" nodeType="clickEffect">
                                  <p:stCondLst>
                                    <p:cond delay="0"/>
                                  </p:stCondLst>
                                  <p:childTnLst>
                                    <p:set>
                                      <p:cBhvr>
                                        <p:cTn id="105" dur="1" fill="hold">
                                          <p:stCondLst>
                                            <p:cond delay="0"/>
                                          </p:stCondLst>
                                        </p:cTn>
                                        <p:tgtEl>
                                          <p:spTgt spid="13"/>
                                        </p:tgtEl>
                                        <p:attrNameLst>
                                          <p:attrName>style.visibility</p:attrName>
                                        </p:attrNameLst>
                                      </p:cBhvr>
                                      <p:to>
                                        <p:strVal val="visible"/>
                                      </p:to>
                                    </p:set>
                                    <p:animEffect transition="in" filter="wipe(right)">
                                      <p:cBhvr>
                                        <p:cTn id="106" dur="500"/>
                                        <p:tgtEl>
                                          <p:spTgt spid="13"/>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2" fill="hold" nodeType="clickEffect">
                                  <p:stCondLst>
                                    <p:cond delay="0"/>
                                  </p:stCondLst>
                                  <p:childTnLst>
                                    <p:set>
                                      <p:cBhvr>
                                        <p:cTn id="110" dur="1" fill="hold">
                                          <p:stCondLst>
                                            <p:cond delay="0"/>
                                          </p:stCondLst>
                                        </p:cTn>
                                        <p:tgtEl>
                                          <p:spTgt spid="14"/>
                                        </p:tgtEl>
                                        <p:attrNameLst>
                                          <p:attrName>style.visibility</p:attrName>
                                        </p:attrNameLst>
                                      </p:cBhvr>
                                      <p:to>
                                        <p:strVal val="visible"/>
                                      </p:to>
                                    </p:set>
                                    <p:animEffect transition="in" filter="wipe(right)">
                                      <p:cBhvr>
                                        <p:cTn id="111" dur="500"/>
                                        <p:tgtEl>
                                          <p:spTgt spid="14"/>
                                        </p:tgtEl>
                                      </p:cBhvr>
                                    </p:animEffect>
                                  </p:childTnLst>
                                </p:cTn>
                              </p:par>
                            </p:childTnLst>
                          </p:cTn>
                        </p:par>
                      </p:childTnLst>
                    </p:cTn>
                  </p:par>
                  <p:par>
                    <p:cTn id="112" fill="hold">
                      <p:stCondLst>
                        <p:cond delay="indefinite"/>
                      </p:stCondLst>
                      <p:childTnLst>
                        <p:par>
                          <p:cTn id="113" fill="hold">
                            <p:stCondLst>
                              <p:cond delay="0"/>
                            </p:stCondLst>
                            <p:childTnLst>
                              <p:par>
                                <p:cTn id="114" presetID="9" presetClass="entr" presetSubtype="0" fill="hold" grpId="0" nodeType="clickEffect">
                                  <p:stCondLst>
                                    <p:cond delay="0"/>
                                  </p:stCondLst>
                                  <p:childTnLst>
                                    <p:set>
                                      <p:cBhvr>
                                        <p:cTn id="115" dur="1" fill="hold">
                                          <p:stCondLst>
                                            <p:cond delay="0"/>
                                          </p:stCondLst>
                                        </p:cTn>
                                        <p:tgtEl>
                                          <p:spTgt spid="76"/>
                                        </p:tgtEl>
                                        <p:attrNameLst>
                                          <p:attrName>style.visibility</p:attrName>
                                        </p:attrNameLst>
                                      </p:cBhvr>
                                      <p:to>
                                        <p:strVal val="visible"/>
                                      </p:to>
                                    </p:set>
                                    <p:animEffect transition="in" filter="dissolve">
                                      <p:cBhvr>
                                        <p:cTn id="116" dur="500"/>
                                        <p:tgtEl>
                                          <p:spTgt spid="76"/>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nodeType="clickEffect">
                                  <p:stCondLst>
                                    <p:cond delay="0"/>
                                  </p:stCondLst>
                                  <p:childTnLst>
                                    <p:set>
                                      <p:cBhvr>
                                        <p:cTn id="120" dur="1" fill="hold">
                                          <p:stCondLst>
                                            <p:cond delay="0"/>
                                          </p:stCondLst>
                                        </p:cTn>
                                        <p:tgtEl>
                                          <p:spTgt spid="15"/>
                                        </p:tgtEl>
                                        <p:attrNameLst>
                                          <p:attrName>style.visibility</p:attrName>
                                        </p:attrNameLst>
                                      </p:cBhvr>
                                      <p:to>
                                        <p:strVal val="visible"/>
                                      </p:to>
                                    </p:set>
                                    <p:animEffect transition="in" filter="wipe(left)">
                                      <p:cBhvr>
                                        <p:cTn id="121" dur="500"/>
                                        <p:tgtEl>
                                          <p:spTgt spid="15"/>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nodeType="clickEffect">
                                  <p:stCondLst>
                                    <p:cond delay="0"/>
                                  </p:stCondLst>
                                  <p:childTnLst>
                                    <p:set>
                                      <p:cBhvr>
                                        <p:cTn id="125" dur="1" fill="hold">
                                          <p:stCondLst>
                                            <p:cond delay="0"/>
                                          </p:stCondLst>
                                        </p:cTn>
                                        <p:tgtEl>
                                          <p:spTgt spid="16"/>
                                        </p:tgtEl>
                                        <p:attrNameLst>
                                          <p:attrName>style.visibility</p:attrName>
                                        </p:attrNameLst>
                                      </p:cBhvr>
                                      <p:to>
                                        <p:strVal val="visible"/>
                                      </p:to>
                                    </p:set>
                                    <p:animEffect transition="in" filter="wipe(left)">
                                      <p:cBhvr>
                                        <p:cTn id="126" dur="500"/>
                                        <p:tgtEl>
                                          <p:spTgt spid="16"/>
                                        </p:tgtEl>
                                      </p:cBhvr>
                                    </p:animEffect>
                                  </p:childTnLst>
                                </p:cTn>
                              </p:par>
                            </p:childTnLst>
                          </p:cTn>
                        </p:par>
                      </p:childTnLst>
                    </p:cTn>
                  </p:par>
                  <p:par>
                    <p:cTn id="127" fill="hold">
                      <p:stCondLst>
                        <p:cond delay="indefinite"/>
                      </p:stCondLst>
                      <p:childTnLst>
                        <p:par>
                          <p:cTn id="128" fill="hold">
                            <p:stCondLst>
                              <p:cond delay="0"/>
                            </p:stCondLst>
                            <p:childTnLst>
                              <p:par>
                                <p:cTn id="129" presetID="9" presetClass="entr" presetSubtype="0" fill="hold" grpId="0" nodeType="clickEffect">
                                  <p:stCondLst>
                                    <p:cond delay="0"/>
                                  </p:stCondLst>
                                  <p:childTnLst>
                                    <p:set>
                                      <p:cBhvr>
                                        <p:cTn id="130" dur="1" fill="hold">
                                          <p:stCondLst>
                                            <p:cond delay="0"/>
                                          </p:stCondLst>
                                        </p:cTn>
                                        <p:tgtEl>
                                          <p:spTgt spid="83"/>
                                        </p:tgtEl>
                                        <p:attrNameLst>
                                          <p:attrName>style.visibility</p:attrName>
                                        </p:attrNameLst>
                                      </p:cBhvr>
                                      <p:to>
                                        <p:strVal val="visible"/>
                                      </p:to>
                                    </p:set>
                                    <p:animEffect transition="in" filter="dissolve">
                                      <p:cBhvr>
                                        <p:cTn id="131" dur="500"/>
                                        <p:tgtEl>
                                          <p:spTgt spid="83"/>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2" fill="hold" nodeType="clickEffect">
                                  <p:stCondLst>
                                    <p:cond delay="0"/>
                                  </p:stCondLst>
                                  <p:childTnLst>
                                    <p:set>
                                      <p:cBhvr>
                                        <p:cTn id="135" dur="1" fill="hold">
                                          <p:stCondLst>
                                            <p:cond delay="0"/>
                                          </p:stCondLst>
                                        </p:cTn>
                                        <p:tgtEl>
                                          <p:spTgt spid="17"/>
                                        </p:tgtEl>
                                        <p:attrNameLst>
                                          <p:attrName>style.visibility</p:attrName>
                                        </p:attrNameLst>
                                      </p:cBhvr>
                                      <p:to>
                                        <p:strVal val="visible"/>
                                      </p:to>
                                    </p:set>
                                    <p:animEffect transition="in" filter="wipe(right)">
                                      <p:cBhvr>
                                        <p:cTn id="136" dur="500"/>
                                        <p:tgtEl>
                                          <p:spTgt spid="17"/>
                                        </p:tgtEl>
                                      </p:cBhvr>
                                    </p:animEffect>
                                  </p:childTnLst>
                                </p:cTn>
                              </p:par>
                            </p:childTnLst>
                          </p:cTn>
                        </p:par>
                      </p:childTnLst>
                    </p:cTn>
                  </p:par>
                  <p:par>
                    <p:cTn id="137" fill="hold">
                      <p:stCondLst>
                        <p:cond delay="indefinite"/>
                      </p:stCondLst>
                      <p:childTnLst>
                        <p:par>
                          <p:cTn id="138" fill="hold">
                            <p:stCondLst>
                              <p:cond delay="0"/>
                            </p:stCondLst>
                            <p:childTnLst>
                              <p:par>
                                <p:cTn id="139" presetID="23" presetClass="entr" presetSubtype="288" fill="hold" grpId="0" nodeType="clickEffect">
                                  <p:stCondLst>
                                    <p:cond delay="0"/>
                                  </p:stCondLst>
                                  <p:childTnLst>
                                    <p:set>
                                      <p:cBhvr>
                                        <p:cTn id="140" dur="1" fill="hold">
                                          <p:stCondLst>
                                            <p:cond delay="0"/>
                                          </p:stCondLst>
                                        </p:cTn>
                                        <p:tgtEl>
                                          <p:spTgt spid="87"/>
                                        </p:tgtEl>
                                        <p:attrNameLst>
                                          <p:attrName>style.visibility</p:attrName>
                                        </p:attrNameLst>
                                      </p:cBhvr>
                                      <p:to>
                                        <p:strVal val="visible"/>
                                      </p:to>
                                    </p:set>
                                    <p:anim calcmode="lin" valueType="num">
                                      <p:cBhvr>
                                        <p:cTn id="141" dur="500" fill="hold"/>
                                        <p:tgtEl>
                                          <p:spTgt spid="87"/>
                                        </p:tgtEl>
                                        <p:attrNameLst>
                                          <p:attrName>ppt_w</p:attrName>
                                        </p:attrNameLst>
                                      </p:cBhvr>
                                      <p:tavLst>
                                        <p:tav tm="0">
                                          <p:val>
                                            <p:strVal val="4/3*#ppt_w"/>
                                          </p:val>
                                        </p:tav>
                                        <p:tav tm="100000">
                                          <p:val>
                                            <p:strVal val="#ppt_w"/>
                                          </p:val>
                                        </p:tav>
                                      </p:tavLst>
                                    </p:anim>
                                    <p:anim calcmode="lin" valueType="num">
                                      <p:cBhvr>
                                        <p:cTn id="142" dur="500" fill="hold"/>
                                        <p:tgtEl>
                                          <p:spTgt spid="87"/>
                                        </p:tgtEl>
                                        <p:attrNameLst>
                                          <p:attrName>ppt_h</p:attrName>
                                        </p:attrNameLst>
                                      </p:cBhvr>
                                      <p:tavLst>
                                        <p:tav tm="0">
                                          <p:val>
                                            <p:strVal val="4/3*#ppt_h"/>
                                          </p:val>
                                        </p:tav>
                                        <p:tav tm="100000">
                                          <p:val>
                                            <p:strVal val="#ppt_h"/>
                                          </p:val>
                                        </p:tav>
                                      </p:tavLst>
                                    </p:anim>
                                  </p:childTnLst>
                                </p:cTn>
                              </p:par>
                            </p:childTnLst>
                          </p:cTn>
                        </p:par>
                      </p:childTnLst>
                    </p:cTn>
                  </p:par>
                  <p:par>
                    <p:cTn id="143" fill="hold">
                      <p:stCondLst>
                        <p:cond delay="indefinite"/>
                      </p:stCondLst>
                      <p:childTnLst>
                        <p:par>
                          <p:cTn id="144" fill="hold">
                            <p:stCondLst>
                              <p:cond delay="0"/>
                            </p:stCondLst>
                            <p:childTnLst>
                              <p:par>
                                <p:cTn id="145" presetID="22" presetClass="entr" presetSubtype="2" fill="hold" nodeType="clickEffect">
                                  <p:stCondLst>
                                    <p:cond delay="0"/>
                                  </p:stCondLst>
                                  <p:childTnLst>
                                    <p:set>
                                      <p:cBhvr>
                                        <p:cTn id="146" dur="1" fill="hold">
                                          <p:stCondLst>
                                            <p:cond delay="0"/>
                                          </p:stCondLst>
                                        </p:cTn>
                                        <p:tgtEl>
                                          <p:spTgt spid="18"/>
                                        </p:tgtEl>
                                        <p:attrNameLst>
                                          <p:attrName>style.visibility</p:attrName>
                                        </p:attrNameLst>
                                      </p:cBhvr>
                                      <p:to>
                                        <p:strVal val="visible"/>
                                      </p:to>
                                    </p:set>
                                    <p:animEffect transition="in" filter="wipe(right)">
                                      <p:cBhvr>
                                        <p:cTn id="14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41" grpId="0" autoUpdateAnimBg="0"/>
      <p:bldP spid="252942" grpId="0" autoUpdateAnimBg="0"/>
      <p:bldP spid="252943" grpId="0" autoUpdateAnimBg="0"/>
      <p:bldP spid="252944" grpId="0" animBg="1"/>
      <p:bldP spid="252956" grpId="0" animBg="1"/>
      <p:bldP spid="252968" grpId="0" animBg="1"/>
      <p:bldP spid="252974" grpId="0" animBg="1"/>
      <p:bldP spid="66" grpId="0" autoUpdateAnimBg="0"/>
      <p:bldP spid="67" grpId="0" autoUpdateAnimBg="0"/>
      <p:bldP spid="68" grpId="0" autoUpdateAnimBg="0"/>
      <p:bldP spid="69" grpId="0" animBg="1"/>
      <p:bldP spid="76" grpId="0" animBg="1"/>
      <p:bldP spid="83" grpId="0" animBg="1"/>
      <p:bldP spid="8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4" name="Rectangle 4"/>
          <p:cNvSpPr>
            <a:spLocks noChangeArrowheads="1"/>
          </p:cNvSpPr>
          <p:nvPr/>
        </p:nvSpPr>
        <p:spPr bwMode="auto">
          <a:xfrm>
            <a:off x="2279576" y="1700809"/>
            <a:ext cx="7620000" cy="3736407"/>
          </a:xfrm>
          <a:prstGeom prst="rect">
            <a:avLst/>
          </a:prstGeom>
          <a:noFill/>
          <a:ln w="12700" cap="sq">
            <a:noFill/>
            <a:miter lim="800000"/>
            <a:headEnd type="none" w="sm" len="sm"/>
            <a:tailEnd type="none" w="sm" len="sm"/>
          </a:ln>
        </p:spPr>
        <p:txBody>
          <a:bodyPr>
            <a:spAutoFit/>
          </a:bodyPr>
          <a:lstStyle/>
          <a:p>
            <a:pPr>
              <a:lnSpc>
                <a:spcPct val="80000"/>
              </a:lnSpc>
            </a:pPr>
            <a:r>
              <a:rPr lang="en-US" altLang="zh-CN" sz="2000" dirty="0" err="1">
                <a:solidFill>
                  <a:srgbClr val="002B80"/>
                </a:solidFill>
              </a:rPr>
              <a:t>int</a:t>
            </a:r>
            <a:r>
              <a:rPr lang="en-US" altLang="zh-CN" sz="2000" dirty="0">
                <a:solidFill>
                  <a:srgbClr val="002B80"/>
                </a:solidFill>
              </a:rPr>
              <a:t>  </a:t>
            </a:r>
            <a:r>
              <a:rPr lang="en-US" altLang="zh-CN" sz="2000" dirty="0" err="1">
                <a:solidFill>
                  <a:srgbClr val="002B80"/>
                </a:solidFill>
              </a:rPr>
              <a:t>binsearch</a:t>
            </a:r>
            <a:r>
              <a:rPr lang="en-US" altLang="zh-CN" sz="2000" dirty="0">
                <a:solidFill>
                  <a:srgbClr val="002B80"/>
                </a:solidFill>
              </a:rPr>
              <a:t>(</a:t>
            </a:r>
            <a:r>
              <a:rPr lang="en-US" altLang="zh-CN" sz="2000" dirty="0" err="1">
                <a:solidFill>
                  <a:srgbClr val="002B80"/>
                </a:solidFill>
              </a:rPr>
              <a:t>keytype</a:t>
            </a:r>
            <a:r>
              <a:rPr lang="en-US" altLang="zh-CN" sz="2000" dirty="0">
                <a:solidFill>
                  <a:srgbClr val="002B80"/>
                </a:solidFill>
              </a:rPr>
              <a:t> key[ ], </a:t>
            </a:r>
            <a:r>
              <a:rPr lang="en-US" altLang="zh-CN" sz="2000" dirty="0" err="1">
                <a:solidFill>
                  <a:srgbClr val="002B80"/>
                </a:solidFill>
              </a:rPr>
              <a:t>int</a:t>
            </a:r>
            <a:r>
              <a:rPr lang="en-US" altLang="zh-CN" sz="2000" dirty="0">
                <a:solidFill>
                  <a:srgbClr val="002B80"/>
                </a:solidFill>
              </a:rPr>
              <a:t> n, </a:t>
            </a:r>
            <a:r>
              <a:rPr lang="en-US" altLang="zh-CN" sz="2000" dirty="0" err="1">
                <a:solidFill>
                  <a:srgbClr val="002B80"/>
                </a:solidFill>
              </a:rPr>
              <a:t>keytype</a:t>
            </a:r>
            <a:r>
              <a:rPr lang="en-US" altLang="zh-CN" sz="2000" dirty="0">
                <a:solidFill>
                  <a:srgbClr val="002B80"/>
                </a:solidFill>
              </a:rPr>
              <a:t> k)</a:t>
            </a:r>
          </a:p>
          <a:p>
            <a:pPr>
              <a:lnSpc>
                <a:spcPct val="80000"/>
              </a:lnSpc>
            </a:pPr>
            <a:r>
              <a:rPr lang="en-US" altLang="zh-CN" sz="2000" dirty="0">
                <a:solidFill>
                  <a:srgbClr val="002B80"/>
                </a:solidFill>
              </a:rPr>
              <a:t>{</a:t>
            </a:r>
          </a:p>
          <a:p>
            <a:pPr>
              <a:lnSpc>
                <a:spcPct val="80000"/>
              </a:lnSpc>
            </a:pPr>
            <a:r>
              <a:rPr lang="en-US" altLang="zh-CN" sz="2000" dirty="0">
                <a:solidFill>
                  <a:srgbClr val="002B80"/>
                </a:solidFill>
              </a:rPr>
              <a:t>     </a:t>
            </a:r>
            <a:r>
              <a:rPr lang="en-US" altLang="zh-CN" sz="2000" dirty="0" err="1">
                <a:solidFill>
                  <a:srgbClr val="002B80"/>
                </a:solidFill>
              </a:rPr>
              <a:t>int</a:t>
            </a:r>
            <a:r>
              <a:rPr lang="en-US" altLang="zh-CN" sz="2000" dirty="0">
                <a:solidFill>
                  <a:srgbClr val="002B80"/>
                </a:solidFill>
              </a:rPr>
              <a:t> low</a:t>
            </a:r>
            <a:r>
              <a:rPr lang="en-US" altLang="zh-CN" sz="2000" dirty="0">
                <a:solidFill>
                  <a:srgbClr val="002B80"/>
                </a:solidFill>
                <a:sym typeface="Symbol" pitchFamily="18" charset="2"/>
              </a:rPr>
              <a:t>=0, high=n-1, mid;</a:t>
            </a:r>
          </a:p>
          <a:p>
            <a:pPr>
              <a:lnSpc>
                <a:spcPct val="80000"/>
              </a:lnSpc>
            </a:pPr>
            <a:r>
              <a:rPr lang="en-US" altLang="zh-CN" sz="2000" dirty="0">
                <a:solidFill>
                  <a:srgbClr val="002B80"/>
                </a:solidFill>
                <a:sym typeface="Symbol" pitchFamily="18" charset="2"/>
              </a:rPr>
              <a:t>       while(low&lt;=high){</a:t>
            </a:r>
          </a:p>
          <a:p>
            <a:pPr>
              <a:lnSpc>
                <a:spcPct val="80000"/>
              </a:lnSpc>
            </a:pPr>
            <a:r>
              <a:rPr lang="en-US" altLang="zh-CN" sz="2000" dirty="0">
                <a:solidFill>
                  <a:srgbClr val="002B80"/>
                </a:solidFill>
                <a:sym typeface="Symbol" pitchFamily="18" charset="2"/>
              </a:rPr>
              <a:t>              </a:t>
            </a:r>
            <a:r>
              <a:rPr lang="en-US" altLang="zh-CN" sz="2000" dirty="0">
                <a:solidFill>
                  <a:srgbClr val="002B80"/>
                </a:solidFill>
              </a:rPr>
              <a:t>mid</a:t>
            </a:r>
            <a:r>
              <a:rPr lang="en-US" altLang="zh-CN" sz="2000" dirty="0">
                <a:solidFill>
                  <a:srgbClr val="002B80"/>
                </a:solidFill>
                <a:sym typeface="Symbol" pitchFamily="18" charset="2"/>
              </a:rPr>
              <a:t>=(</a:t>
            </a:r>
            <a:r>
              <a:rPr lang="en-US" altLang="zh-CN" sz="2000" dirty="0" err="1">
                <a:solidFill>
                  <a:srgbClr val="002B80"/>
                </a:solidFill>
                <a:sym typeface="Symbol" pitchFamily="18" charset="2"/>
              </a:rPr>
              <a:t>low+high</a:t>
            </a:r>
            <a:r>
              <a:rPr lang="en-US" altLang="zh-CN" sz="2000" dirty="0">
                <a:solidFill>
                  <a:srgbClr val="002B80"/>
                </a:solidFill>
                <a:sym typeface="Symbol" pitchFamily="18" charset="2"/>
              </a:rPr>
              <a:t>)/2;</a:t>
            </a:r>
          </a:p>
          <a:p>
            <a:pPr>
              <a:lnSpc>
                <a:spcPct val="80000"/>
              </a:lnSpc>
            </a:pPr>
            <a:r>
              <a:rPr lang="en-US" altLang="zh-CN" sz="2000" dirty="0">
                <a:solidFill>
                  <a:srgbClr val="002B80"/>
                </a:solidFill>
                <a:sym typeface="Symbol" pitchFamily="18" charset="2"/>
              </a:rPr>
              <a:t>              if(k==key[mid])</a:t>
            </a:r>
          </a:p>
          <a:p>
            <a:pPr>
              <a:lnSpc>
                <a:spcPct val="80000"/>
              </a:lnSpc>
            </a:pPr>
            <a:r>
              <a:rPr lang="en-US" altLang="zh-CN" sz="2000" dirty="0">
                <a:solidFill>
                  <a:srgbClr val="002B80"/>
                </a:solidFill>
                <a:sym typeface="Symbol" pitchFamily="18" charset="2"/>
              </a:rPr>
              <a:t>                    return mid;             </a:t>
            </a:r>
            <a:r>
              <a:rPr lang="en-US" altLang="zh-CN" sz="2400" dirty="0">
                <a:solidFill>
                  <a:srgbClr val="002B80"/>
                </a:solidFill>
                <a:sym typeface="Symbol" pitchFamily="18" charset="2"/>
              </a:rPr>
              <a:t>/*  </a:t>
            </a:r>
            <a:r>
              <a:rPr lang="zh-CN" altLang="en-US" sz="2400" dirty="0">
                <a:solidFill>
                  <a:srgbClr val="002B80"/>
                </a:solidFill>
                <a:ea typeface="幼圆" pitchFamily="49" charset="-122"/>
                <a:sym typeface="Symbol" pitchFamily="18" charset="2"/>
              </a:rPr>
              <a:t>查找成功</a:t>
            </a:r>
            <a:r>
              <a:rPr lang="zh-CN" altLang="en-US" sz="2400" dirty="0">
                <a:solidFill>
                  <a:srgbClr val="002B80"/>
                </a:solidFill>
                <a:sym typeface="Symbol" pitchFamily="18" charset="2"/>
              </a:rPr>
              <a:t>  *</a:t>
            </a:r>
            <a:r>
              <a:rPr lang="en-US" altLang="zh-CN" sz="2400" dirty="0">
                <a:solidFill>
                  <a:srgbClr val="002B80"/>
                </a:solidFill>
                <a:sym typeface="Symbol" pitchFamily="18" charset="2"/>
              </a:rPr>
              <a:t>/</a:t>
            </a:r>
          </a:p>
          <a:p>
            <a:pPr>
              <a:lnSpc>
                <a:spcPct val="80000"/>
              </a:lnSpc>
            </a:pPr>
            <a:r>
              <a:rPr lang="en-US" altLang="zh-CN" sz="2000" dirty="0">
                <a:solidFill>
                  <a:srgbClr val="002B80"/>
                </a:solidFill>
                <a:sym typeface="Symbol" pitchFamily="18" charset="2"/>
              </a:rPr>
              <a:t>              if(k&gt;key[mid])</a:t>
            </a:r>
          </a:p>
          <a:p>
            <a:pPr>
              <a:lnSpc>
                <a:spcPct val="80000"/>
              </a:lnSpc>
            </a:pPr>
            <a:r>
              <a:rPr lang="en-US" altLang="zh-CN" sz="2000" dirty="0">
                <a:solidFill>
                  <a:srgbClr val="002B80"/>
                </a:solidFill>
                <a:sym typeface="Symbol" pitchFamily="18" charset="2"/>
              </a:rPr>
              <a:t>                    low=mid+1;            </a:t>
            </a:r>
            <a:r>
              <a:rPr lang="en-US" altLang="zh-CN" sz="2400" dirty="0">
                <a:solidFill>
                  <a:srgbClr val="002B80"/>
                </a:solidFill>
                <a:sym typeface="Symbol" pitchFamily="18" charset="2"/>
              </a:rPr>
              <a:t>/*  </a:t>
            </a:r>
            <a:r>
              <a:rPr lang="zh-CN" altLang="en-US" sz="2400" dirty="0">
                <a:solidFill>
                  <a:srgbClr val="002B80"/>
                </a:solidFill>
                <a:ea typeface="幼圆" pitchFamily="49" charset="-122"/>
                <a:sym typeface="Symbol" pitchFamily="18" charset="2"/>
              </a:rPr>
              <a:t>准备查找后半部分</a:t>
            </a:r>
            <a:r>
              <a:rPr lang="zh-CN" altLang="en-US" sz="2400" dirty="0">
                <a:solidFill>
                  <a:srgbClr val="002B80"/>
                </a:solidFill>
                <a:sym typeface="Symbol" pitchFamily="18" charset="2"/>
              </a:rPr>
              <a:t> *</a:t>
            </a:r>
            <a:r>
              <a:rPr lang="en-US" altLang="zh-CN" sz="2400" dirty="0">
                <a:solidFill>
                  <a:srgbClr val="002B80"/>
                </a:solidFill>
                <a:sym typeface="Symbol" pitchFamily="18" charset="2"/>
              </a:rPr>
              <a:t>/</a:t>
            </a:r>
          </a:p>
          <a:p>
            <a:pPr>
              <a:lnSpc>
                <a:spcPct val="80000"/>
              </a:lnSpc>
            </a:pPr>
            <a:r>
              <a:rPr lang="en-US" altLang="zh-CN" sz="2000" dirty="0">
                <a:solidFill>
                  <a:srgbClr val="002B80"/>
                </a:solidFill>
                <a:sym typeface="Symbol" pitchFamily="18" charset="2"/>
              </a:rPr>
              <a:t>              else</a:t>
            </a:r>
          </a:p>
          <a:p>
            <a:pPr>
              <a:lnSpc>
                <a:spcPct val="80000"/>
              </a:lnSpc>
            </a:pPr>
            <a:r>
              <a:rPr lang="en-US" altLang="zh-CN" sz="2000" dirty="0">
                <a:solidFill>
                  <a:srgbClr val="002B80"/>
                </a:solidFill>
                <a:sym typeface="Symbol" pitchFamily="18" charset="2"/>
              </a:rPr>
              <a:t>                    high=mid</a:t>
            </a:r>
            <a:r>
              <a:rPr lang="en-US" altLang="zh-CN" sz="2000" dirty="0">
                <a:solidFill>
                  <a:srgbClr val="002B80"/>
                </a:solidFill>
                <a:cs typeface="Times New Roman" pitchFamily="18" charset="0"/>
                <a:sym typeface="Symbol" pitchFamily="18" charset="2"/>
              </a:rPr>
              <a:t>–</a:t>
            </a:r>
            <a:r>
              <a:rPr lang="en-US" altLang="zh-CN" sz="2000" dirty="0">
                <a:solidFill>
                  <a:srgbClr val="002B80"/>
                </a:solidFill>
                <a:sym typeface="Symbol" pitchFamily="18" charset="2"/>
              </a:rPr>
              <a:t>1;           </a:t>
            </a:r>
            <a:r>
              <a:rPr lang="en-US" altLang="zh-CN" sz="2400" dirty="0">
                <a:solidFill>
                  <a:srgbClr val="002B80"/>
                </a:solidFill>
                <a:sym typeface="Symbol" pitchFamily="18" charset="2"/>
              </a:rPr>
              <a:t>/* </a:t>
            </a:r>
            <a:r>
              <a:rPr lang="zh-CN" altLang="en-US" sz="2400" dirty="0">
                <a:solidFill>
                  <a:srgbClr val="002B80"/>
                </a:solidFill>
                <a:latin typeface="幼圆" pitchFamily="49" charset="-122"/>
                <a:ea typeface="幼圆" pitchFamily="49" charset="-122"/>
                <a:sym typeface="Symbol" pitchFamily="18" charset="2"/>
              </a:rPr>
              <a:t>准备</a:t>
            </a:r>
            <a:r>
              <a:rPr lang="zh-CN" altLang="en-US" sz="2400" dirty="0">
                <a:solidFill>
                  <a:srgbClr val="002B80"/>
                </a:solidFill>
                <a:ea typeface="幼圆" pitchFamily="49" charset="-122"/>
                <a:sym typeface="Symbol" pitchFamily="18" charset="2"/>
              </a:rPr>
              <a:t>查找前半部分</a:t>
            </a:r>
            <a:r>
              <a:rPr lang="zh-CN" altLang="en-US" sz="2400" dirty="0">
                <a:solidFill>
                  <a:srgbClr val="002B80"/>
                </a:solidFill>
                <a:sym typeface="Symbol" pitchFamily="18" charset="2"/>
              </a:rPr>
              <a:t> *</a:t>
            </a:r>
            <a:r>
              <a:rPr lang="en-US" altLang="zh-CN" sz="2400" dirty="0">
                <a:solidFill>
                  <a:srgbClr val="002B80"/>
                </a:solidFill>
                <a:sym typeface="Symbol" pitchFamily="18" charset="2"/>
              </a:rPr>
              <a:t>/</a:t>
            </a:r>
          </a:p>
          <a:p>
            <a:pPr>
              <a:lnSpc>
                <a:spcPct val="80000"/>
              </a:lnSpc>
            </a:pPr>
            <a:r>
              <a:rPr lang="en-US" altLang="zh-CN" sz="2000" dirty="0">
                <a:solidFill>
                  <a:srgbClr val="002B80"/>
                </a:solidFill>
                <a:sym typeface="Symbol" pitchFamily="18" charset="2"/>
              </a:rPr>
              <a:t>        }</a:t>
            </a:r>
          </a:p>
          <a:p>
            <a:pPr>
              <a:lnSpc>
                <a:spcPct val="80000"/>
              </a:lnSpc>
            </a:pPr>
            <a:r>
              <a:rPr lang="en-US" altLang="zh-CN" sz="2000" dirty="0">
                <a:solidFill>
                  <a:srgbClr val="002B80"/>
                </a:solidFill>
                <a:sym typeface="Symbol" pitchFamily="18" charset="2"/>
              </a:rPr>
              <a:t>        return -1;                             </a:t>
            </a:r>
            <a:r>
              <a:rPr lang="en-US" altLang="zh-CN" sz="2400" dirty="0">
                <a:solidFill>
                  <a:srgbClr val="002B80"/>
                </a:solidFill>
                <a:sym typeface="Symbol" pitchFamily="18" charset="2"/>
              </a:rPr>
              <a:t>/*   </a:t>
            </a:r>
            <a:r>
              <a:rPr lang="zh-CN" altLang="en-US" sz="2400" dirty="0">
                <a:solidFill>
                  <a:srgbClr val="002B80"/>
                </a:solidFill>
                <a:ea typeface="幼圆" pitchFamily="49" charset="-122"/>
                <a:sym typeface="Symbol" pitchFamily="18" charset="2"/>
              </a:rPr>
              <a:t>查找失败</a:t>
            </a:r>
            <a:r>
              <a:rPr lang="zh-CN" altLang="en-US" sz="2400" dirty="0">
                <a:solidFill>
                  <a:srgbClr val="002B80"/>
                </a:solidFill>
                <a:sym typeface="Symbol" pitchFamily="18" charset="2"/>
              </a:rPr>
              <a:t>  *</a:t>
            </a:r>
            <a:r>
              <a:rPr lang="en-US" altLang="zh-CN" sz="2400" dirty="0">
                <a:solidFill>
                  <a:srgbClr val="002B80"/>
                </a:solidFill>
                <a:sym typeface="Symbol" pitchFamily="18" charset="2"/>
              </a:rPr>
              <a:t>/</a:t>
            </a:r>
          </a:p>
          <a:p>
            <a:pPr>
              <a:lnSpc>
                <a:spcPct val="80000"/>
              </a:lnSpc>
            </a:pPr>
            <a:r>
              <a:rPr lang="en-US" altLang="zh-CN" sz="2000" dirty="0">
                <a:solidFill>
                  <a:srgbClr val="002B80"/>
                </a:solidFill>
                <a:sym typeface="Symbol" pitchFamily="18" charset="2"/>
              </a:rPr>
              <a:t>}</a:t>
            </a:r>
          </a:p>
        </p:txBody>
      </p:sp>
      <p:grpSp>
        <p:nvGrpSpPr>
          <p:cNvPr id="2" name="Group 40"/>
          <p:cNvGrpSpPr>
            <a:grpSpLocks/>
          </p:cNvGrpSpPr>
          <p:nvPr/>
        </p:nvGrpSpPr>
        <p:grpSpPr bwMode="auto">
          <a:xfrm>
            <a:off x="1905000" y="381000"/>
            <a:ext cx="3048000" cy="1066800"/>
            <a:chOff x="240" y="240"/>
            <a:chExt cx="1920" cy="672"/>
          </a:xfrm>
        </p:grpSpPr>
        <p:sp>
          <p:nvSpPr>
            <p:cNvPr id="25604" name="AutoShape 5"/>
            <p:cNvSpPr>
              <a:spLocks noChangeArrowheads="1"/>
            </p:cNvSpPr>
            <p:nvPr/>
          </p:nvSpPr>
          <p:spPr bwMode="auto">
            <a:xfrm>
              <a:off x="240" y="240"/>
              <a:ext cx="1920" cy="672"/>
            </a:xfrm>
            <a:prstGeom prst="irregularSeal2">
              <a:avLst/>
            </a:prstGeom>
            <a:solidFill>
              <a:srgbClr val="8FEAFF"/>
            </a:solidFill>
            <a:ln w="63500">
              <a:solidFill>
                <a:srgbClr val="FFFF00"/>
              </a:solidFill>
              <a:miter lim="800000"/>
              <a:headEnd type="none" w="sm" len="sm"/>
              <a:tailEnd type="none" w="sm" len="sm"/>
            </a:ln>
            <a:effectLst>
              <a:outerShdw dist="160644" dir="1106097" algn="ctr" rotWithShape="0">
                <a:srgbClr val="B2B2B2"/>
              </a:outerShdw>
            </a:effectLst>
          </p:spPr>
          <p:txBody>
            <a:bodyPr wrap="none" anchor="ctr"/>
            <a:lstStyle/>
            <a:p>
              <a:endParaRPr lang="zh-CN" altLang="en-US"/>
            </a:p>
          </p:txBody>
        </p:sp>
        <p:sp>
          <p:nvSpPr>
            <p:cNvPr id="25605" name="Text Box 6"/>
            <p:cNvSpPr txBox="1">
              <a:spLocks noChangeArrowheads="1"/>
            </p:cNvSpPr>
            <p:nvPr/>
          </p:nvSpPr>
          <p:spPr bwMode="auto">
            <a:xfrm rot="-393297">
              <a:off x="369" y="392"/>
              <a:ext cx="1632" cy="365"/>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zh-CN" altLang="en-US" sz="3200" i="1">
                  <a:solidFill>
                    <a:srgbClr val="FF3300"/>
                  </a:solidFill>
                  <a:ea typeface="黑体" pitchFamily="49" charset="-122"/>
                </a:rPr>
                <a:t>非递归算法</a:t>
              </a: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4084"/>
                                        </p:tgtEl>
                                        <p:attrNameLst>
                                          <p:attrName>style.visibility</p:attrName>
                                        </p:attrNameLst>
                                      </p:cBhvr>
                                      <p:to>
                                        <p:strVal val="visible"/>
                                      </p:to>
                                    </p:set>
                                    <p:animEffect transition="in" filter="wipe(up)">
                                      <p:cBhvr>
                                        <p:cTn id="7" dur="1000"/>
                                        <p:tgtEl>
                                          <p:spTgt spid="174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4"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8" name="Text Box 4"/>
          <p:cNvSpPr txBox="1">
            <a:spLocks noChangeArrowheads="1"/>
          </p:cNvSpPr>
          <p:nvPr/>
        </p:nvSpPr>
        <p:spPr bwMode="auto">
          <a:xfrm>
            <a:off x="2057400" y="1536701"/>
            <a:ext cx="8305800" cy="3704091"/>
          </a:xfrm>
          <a:prstGeom prst="rect">
            <a:avLst/>
          </a:prstGeom>
          <a:noFill/>
          <a:ln w="12700" cap="sq">
            <a:noFill/>
            <a:miter lim="800000"/>
            <a:headEnd type="none" w="sm" len="sm"/>
            <a:tailEnd type="none" w="sm" len="sm"/>
          </a:ln>
        </p:spPr>
        <p:txBody>
          <a:bodyPr>
            <a:spAutoFit/>
          </a:bodyPr>
          <a:lstStyle/>
          <a:p>
            <a:pPr>
              <a:lnSpc>
                <a:spcPct val="75000"/>
              </a:lnSpc>
            </a:pPr>
            <a:r>
              <a:rPr lang="en-US" altLang="zh-CN" sz="2000" dirty="0" err="1">
                <a:solidFill>
                  <a:srgbClr val="002B80"/>
                </a:solidFill>
              </a:rPr>
              <a:t>int</a:t>
            </a:r>
            <a:r>
              <a:rPr lang="en-US" altLang="zh-CN" sz="2000" dirty="0">
                <a:solidFill>
                  <a:srgbClr val="002B80"/>
                </a:solidFill>
              </a:rPr>
              <a:t> </a:t>
            </a:r>
            <a:r>
              <a:rPr lang="en-US" altLang="zh-CN" sz="2000" dirty="0">
                <a:solidFill>
                  <a:srgbClr val="FF3300"/>
                </a:solidFill>
              </a:rPr>
              <a:t>binsearch2</a:t>
            </a:r>
            <a:r>
              <a:rPr lang="en-US" altLang="zh-CN" sz="2000" dirty="0">
                <a:solidFill>
                  <a:srgbClr val="002B80"/>
                </a:solidFill>
              </a:rPr>
              <a:t>(</a:t>
            </a:r>
            <a:r>
              <a:rPr lang="en-US" altLang="zh-CN" sz="2000" dirty="0" err="1">
                <a:solidFill>
                  <a:srgbClr val="002B80"/>
                </a:solidFill>
              </a:rPr>
              <a:t>keytype</a:t>
            </a:r>
            <a:r>
              <a:rPr lang="en-US" altLang="zh-CN" sz="2000" dirty="0">
                <a:solidFill>
                  <a:srgbClr val="002B80"/>
                </a:solidFill>
              </a:rPr>
              <a:t> key[ ], </a:t>
            </a:r>
            <a:r>
              <a:rPr lang="en-US" altLang="zh-CN" sz="2000" dirty="0" err="1">
                <a:solidFill>
                  <a:srgbClr val="002B80"/>
                </a:solidFill>
              </a:rPr>
              <a:t>int</a:t>
            </a:r>
            <a:r>
              <a:rPr lang="en-US" altLang="zh-CN" sz="2000" dirty="0">
                <a:solidFill>
                  <a:srgbClr val="002B80"/>
                </a:solidFill>
              </a:rPr>
              <a:t> low, </a:t>
            </a:r>
            <a:r>
              <a:rPr lang="en-US" altLang="zh-CN" sz="2000" dirty="0" err="1">
                <a:solidFill>
                  <a:srgbClr val="002B80"/>
                </a:solidFill>
              </a:rPr>
              <a:t>int</a:t>
            </a:r>
            <a:r>
              <a:rPr lang="en-US" altLang="zh-CN" sz="2000" dirty="0">
                <a:solidFill>
                  <a:srgbClr val="002B80"/>
                </a:solidFill>
              </a:rPr>
              <a:t> high, </a:t>
            </a:r>
            <a:r>
              <a:rPr lang="en-US" altLang="zh-CN" sz="2000" dirty="0" err="1">
                <a:solidFill>
                  <a:srgbClr val="002B80"/>
                </a:solidFill>
              </a:rPr>
              <a:t>keytype</a:t>
            </a:r>
            <a:r>
              <a:rPr lang="en-US" altLang="zh-CN" sz="2000" dirty="0">
                <a:solidFill>
                  <a:srgbClr val="002B80"/>
                </a:solidFill>
              </a:rPr>
              <a:t> k)</a:t>
            </a:r>
          </a:p>
          <a:p>
            <a:pPr>
              <a:lnSpc>
                <a:spcPct val="75000"/>
              </a:lnSpc>
            </a:pPr>
            <a:r>
              <a:rPr lang="en-US" altLang="zh-CN" sz="2000" dirty="0">
                <a:solidFill>
                  <a:srgbClr val="002B80"/>
                </a:solidFill>
              </a:rPr>
              <a:t>{</a:t>
            </a:r>
          </a:p>
          <a:p>
            <a:pPr>
              <a:lnSpc>
                <a:spcPct val="75000"/>
              </a:lnSpc>
            </a:pPr>
            <a:r>
              <a:rPr lang="en-US" altLang="zh-CN" sz="2000" dirty="0">
                <a:solidFill>
                  <a:srgbClr val="002B80"/>
                </a:solidFill>
              </a:rPr>
              <a:t>     </a:t>
            </a:r>
            <a:r>
              <a:rPr lang="en-US" altLang="zh-CN" sz="2000" dirty="0" err="1">
                <a:solidFill>
                  <a:srgbClr val="002B80"/>
                </a:solidFill>
              </a:rPr>
              <a:t>int</a:t>
            </a:r>
            <a:r>
              <a:rPr lang="en-US" altLang="zh-CN" sz="2000" dirty="0">
                <a:solidFill>
                  <a:srgbClr val="002B80"/>
                </a:solidFill>
              </a:rPr>
              <a:t>  mid;</a:t>
            </a:r>
          </a:p>
          <a:p>
            <a:pPr>
              <a:lnSpc>
                <a:spcPct val="75000"/>
              </a:lnSpc>
            </a:pPr>
            <a:r>
              <a:rPr lang="en-US" altLang="zh-CN" sz="2000" dirty="0">
                <a:solidFill>
                  <a:srgbClr val="002B80"/>
                </a:solidFill>
              </a:rPr>
              <a:t>     if(low&gt;high)</a:t>
            </a:r>
          </a:p>
          <a:p>
            <a:pPr>
              <a:lnSpc>
                <a:spcPct val="75000"/>
              </a:lnSpc>
            </a:pPr>
            <a:r>
              <a:rPr lang="en-US" altLang="zh-CN" sz="2000" dirty="0">
                <a:solidFill>
                  <a:srgbClr val="002B80"/>
                </a:solidFill>
              </a:rPr>
              <a:t>           return -1;</a:t>
            </a:r>
          </a:p>
          <a:p>
            <a:pPr>
              <a:lnSpc>
                <a:spcPct val="75000"/>
              </a:lnSpc>
            </a:pPr>
            <a:r>
              <a:rPr lang="en-US" altLang="zh-CN" sz="2000" dirty="0">
                <a:solidFill>
                  <a:srgbClr val="002B80"/>
                </a:solidFill>
              </a:rPr>
              <a:t>     else{ </a:t>
            </a:r>
          </a:p>
          <a:p>
            <a:pPr>
              <a:lnSpc>
                <a:spcPct val="75000"/>
              </a:lnSpc>
            </a:pPr>
            <a:r>
              <a:rPr lang="en-US" altLang="zh-CN" sz="2000" dirty="0">
                <a:solidFill>
                  <a:srgbClr val="002B80"/>
                </a:solidFill>
              </a:rPr>
              <a:t>           mid=</a:t>
            </a:r>
            <a:r>
              <a:rPr lang="en-US" altLang="zh-CN" sz="2000" dirty="0">
                <a:solidFill>
                  <a:srgbClr val="002B80"/>
                </a:solidFill>
                <a:sym typeface="Symbol" pitchFamily="18" charset="2"/>
              </a:rPr>
              <a:t>(</a:t>
            </a:r>
            <a:r>
              <a:rPr lang="en-US" altLang="zh-CN" sz="2000" dirty="0" err="1">
                <a:solidFill>
                  <a:srgbClr val="002B80"/>
                </a:solidFill>
                <a:sym typeface="Symbol" pitchFamily="18" charset="2"/>
              </a:rPr>
              <a:t>low+high</a:t>
            </a:r>
            <a:r>
              <a:rPr lang="en-US" altLang="zh-CN" sz="2000" dirty="0">
                <a:solidFill>
                  <a:srgbClr val="002B80"/>
                </a:solidFill>
                <a:sym typeface="Symbol" pitchFamily="18" charset="2"/>
              </a:rPr>
              <a:t>)/2;</a:t>
            </a:r>
          </a:p>
          <a:p>
            <a:pPr>
              <a:lnSpc>
                <a:spcPct val="75000"/>
              </a:lnSpc>
            </a:pPr>
            <a:r>
              <a:rPr lang="en-US" altLang="zh-CN" sz="2000" dirty="0">
                <a:solidFill>
                  <a:srgbClr val="002B80"/>
                </a:solidFill>
                <a:sym typeface="Symbol" pitchFamily="18" charset="2"/>
              </a:rPr>
              <a:t>           if(k==key[mid])</a:t>
            </a:r>
          </a:p>
          <a:p>
            <a:pPr>
              <a:lnSpc>
                <a:spcPct val="75000"/>
              </a:lnSpc>
            </a:pPr>
            <a:r>
              <a:rPr lang="en-US" altLang="zh-CN" sz="2000" dirty="0">
                <a:solidFill>
                  <a:srgbClr val="002B80"/>
                </a:solidFill>
              </a:rPr>
              <a:t>                 return mid;</a:t>
            </a:r>
          </a:p>
          <a:p>
            <a:pPr>
              <a:lnSpc>
                <a:spcPct val="75000"/>
              </a:lnSpc>
            </a:pPr>
            <a:r>
              <a:rPr lang="en-US" altLang="zh-CN" sz="2000" dirty="0">
                <a:solidFill>
                  <a:srgbClr val="002B80"/>
                </a:solidFill>
              </a:rPr>
              <a:t>           else</a:t>
            </a:r>
          </a:p>
          <a:p>
            <a:pPr>
              <a:lnSpc>
                <a:spcPct val="75000"/>
              </a:lnSpc>
            </a:pPr>
            <a:r>
              <a:rPr lang="en-US" altLang="zh-CN" sz="2000" dirty="0">
                <a:solidFill>
                  <a:srgbClr val="002B80"/>
                </a:solidFill>
              </a:rPr>
              <a:t>                 if(k&lt;key[mid])</a:t>
            </a:r>
          </a:p>
          <a:p>
            <a:pPr>
              <a:lnSpc>
                <a:spcPct val="75000"/>
              </a:lnSpc>
            </a:pPr>
            <a:r>
              <a:rPr lang="en-US" altLang="zh-CN" sz="2000" dirty="0">
                <a:solidFill>
                  <a:srgbClr val="002B80"/>
                </a:solidFill>
              </a:rPr>
              <a:t>                     return  </a:t>
            </a:r>
            <a:r>
              <a:rPr lang="en-US" altLang="zh-CN" sz="2000" dirty="0">
                <a:solidFill>
                  <a:srgbClr val="FF3300"/>
                </a:solidFill>
              </a:rPr>
              <a:t>binsearch2</a:t>
            </a:r>
            <a:r>
              <a:rPr lang="en-US" altLang="zh-CN" sz="2000" dirty="0">
                <a:solidFill>
                  <a:srgbClr val="002B80"/>
                </a:solidFill>
              </a:rPr>
              <a:t>(key,low,mid</a:t>
            </a:r>
            <a:r>
              <a:rPr lang="en-US" altLang="zh-CN" sz="2000" dirty="0">
                <a:solidFill>
                  <a:srgbClr val="002B80"/>
                </a:solidFill>
                <a:cs typeface="Times New Roman" pitchFamily="18" charset="0"/>
              </a:rPr>
              <a:t>–</a:t>
            </a:r>
            <a:r>
              <a:rPr lang="en-US" altLang="zh-CN" sz="2000" dirty="0">
                <a:solidFill>
                  <a:srgbClr val="002B80"/>
                </a:solidFill>
              </a:rPr>
              <a:t>1,k);</a:t>
            </a:r>
          </a:p>
          <a:p>
            <a:pPr>
              <a:lnSpc>
                <a:spcPct val="75000"/>
              </a:lnSpc>
            </a:pPr>
            <a:r>
              <a:rPr lang="en-US" altLang="zh-CN" sz="2000" dirty="0">
                <a:solidFill>
                  <a:srgbClr val="002B80"/>
                </a:solidFill>
              </a:rPr>
              <a:t>                 else</a:t>
            </a:r>
          </a:p>
          <a:p>
            <a:pPr>
              <a:lnSpc>
                <a:spcPct val="75000"/>
              </a:lnSpc>
            </a:pPr>
            <a:r>
              <a:rPr lang="en-US" altLang="zh-CN" sz="2000" dirty="0">
                <a:solidFill>
                  <a:srgbClr val="002B80"/>
                </a:solidFill>
              </a:rPr>
              <a:t>                     return  </a:t>
            </a:r>
            <a:r>
              <a:rPr lang="en-US" altLang="zh-CN" sz="2000" dirty="0">
                <a:solidFill>
                  <a:srgbClr val="FF3300"/>
                </a:solidFill>
              </a:rPr>
              <a:t>binsearch2</a:t>
            </a:r>
            <a:r>
              <a:rPr lang="en-US" altLang="zh-CN" sz="2000" dirty="0">
                <a:solidFill>
                  <a:srgbClr val="002B80"/>
                </a:solidFill>
              </a:rPr>
              <a:t>(key,mid</a:t>
            </a:r>
            <a:r>
              <a:rPr lang="en-US" altLang="zh-CN" sz="2000" dirty="0">
                <a:solidFill>
                  <a:srgbClr val="002B80"/>
                </a:solidFill>
                <a:cs typeface="Times New Roman" pitchFamily="18" charset="0"/>
              </a:rPr>
              <a:t>+</a:t>
            </a:r>
            <a:r>
              <a:rPr lang="en-US" altLang="zh-CN" sz="2000" dirty="0">
                <a:solidFill>
                  <a:srgbClr val="002B80"/>
                </a:solidFill>
              </a:rPr>
              <a:t>1,high,k);</a:t>
            </a:r>
          </a:p>
          <a:p>
            <a:pPr>
              <a:lnSpc>
                <a:spcPct val="65000"/>
              </a:lnSpc>
            </a:pPr>
            <a:r>
              <a:rPr lang="en-US" altLang="zh-CN" sz="2000" dirty="0">
                <a:solidFill>
                  <a:srgbClr val="002B80"/>
                </a:solidFill>
              </a:rPr>
              <a:t>           }</a:t>
            </a:r>
          </a:p>
          <a:p>
            <a:pPr>
              <a:lnSpc>
                <a:spcPct val="65000"/>
              </a:lnSpc>
            </a:pPr>
            <a:r>
              <a:rPr lang="en-US" altLang="zh-CN" sz="2000" dirty="0">
                <a:solidFill>
                  <a:srgbClr val="002B80"/>
                </a:solidFill>
              </a:rPr>
              <a:t> }</a:t>
            </a:r>
          </a:p>
        </p:txBody>
      </p:sp>
      <p:grpSp>
        <p:nvGrpSpPr>
          <p:cNvPr id="2" name="Group 46"/>
          <p:cNvGrpSpPr>
            <a:grpSpLocks/>
          </p:cNvGrpSpPr>
          <p:nvPr/>
        </p:nvGrpSpPr>
        <p:grpSpPr bwMode="auto">
          <a:xfrm>
            <a:off x="1905000" y="228600"/>
            <a:ext cx="3200400" cy="990600"/>
            <a:chOff x="240" y="144"/>
            <a:chExt cx="2016" cy="624"/>
          </a:xfrm>
        </p:grpSpPr>
        <p:sp>
          <p:nvSpPr>
            <p:cNvPr id="26635" name="AutoShape 5"/>
            <p:cNvSpPr>
              <a:spLocks noChangeArrowheads="1"/>
            </p:cNvSpPr>
            <p:nvPr/>
          </p:nvSpPr>
          <p:spPr bwMode="auto">
            <a:xfrm>
              <a:off x="240" y="144"/>
              <a:ext cx="2016" cy="624"/>
            </a:xfrm>
            <a:prstGeom prst="irregularSeal2">
              <a:avLst/>
            </a:prstGeom>
            <a:solidFill>
              <a:srgbClr val="FF0000"/>
            </a:solidFill>
            <a:ln w="57150">
              <a:solidFill>
                <a:srgbClr val="FFFF00"/>
              </a:solidFill>
              <a:miter lim="800000"/>
              <a:headEnd type="none" w="sm" len="sm"/>
              <a:tailEnd type="none" w="sm" len="sm"/>
            </a:ln>
            <a:effectLst>
              <a:outerShdw dist="130755" dir="1743276" algn="ctr" rotWithShape="0">
                <a:srgbClr val="B2B2B2"/>
              </a:outerShdw>
            </a:effectLst>
          </p:spPr>
          <p:txBody>
            <a:bodyPr wrap="none" anchor="ctr"/>
            <a:lstStyle/>
            <a:p>
              <a:endParaRPr lang="zh-CN" altLang="en-US"/>
            </a:p>
          </p:txBody>
        </p:sp>
        <p:sp>
          <p:nvSpPr>
            <p:cNvPr id="26636" name="Text Box 6"/>
            <p:cNvSpPr txBox="1">
              <a:spLocks noChangeArrowheads="1"/>
            </p:cNvSpPr>
            <p:nvPr/>
          </p:nvSpPr>
          <p:spPr bwMode="auto">
            <a:xfrm rot="-393297">
              <a:off x="558" y="259"/>
              <a:ext cx="1536" cy="356"/>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r>
                <a:rPr lang="zh-CN" altLang="en-US" sz="3100" i="1">
                  <a:solidFill>
                    <a:srgbClr val="FFFFFF"/>
                  </a:solidFill>
                  <a:ea typeface="黑体" pitchFamily="49" charset="-122"/>
                </a:rPr>
                <a:t>递归算法</a:t>
              </a:r>
            </a:p>
          </p:txBody>
        </p:sp>
      </p:grpSp>
      <p:grpSp>
        <p:nvGrpSpPr>
          <p:cNvPr id="3" name="Group 53"/>
          <p:cNvGrpSpPr>
            <a:grpSpLocks/>
          </p:cNvGrpSpPr>
          <p:nvPr/>
        </p:nvGrpSpPr>
        <p:grpSpPr bwMode="auto">
          <a:xfrm>
            <a:off x="5591175" y="2344738"/>
            <a:ext cx="5113338" cy="1160462"/>
            <a:chOff x="2562" y="1477"/>
            <a:chExt cx="3221" cy="731"/>
          </a:xfrm>
        </p:grpSpPr>
        <p:sp>
          <p:nvSpPr>
            <p:cNvPr id="175145" name="Rectangle 41"/>
            <p:cNvSpPr>
              <a:spLocks noChangeArrowheads="1"/>
            </p:cNvSpPr>
            <p:nvPr/>
          </p:nvSpPr>
          <p:spPr bwMode="auto">
            <a:xfrm>
              <a:off x="2562" y="1477"/>
              <a:ext cx="3028" cy="731"/>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12700" cap="sq">
              <a:noFill/>
              <a:miter lim="800000"/>
              <a:headEnd type="none" w="sm" len="sm"/>
              <a:tailEnd type="none" w="sm" len="sm"/>
            </a:ln>
            <a:effectLst>
              <a:outerShdw dist="99190" dir="2388334" algn="ctr" rotWithShape="0">
                <a:srgbClr val="B2B2B2"/>
              </a:outerShdw>
            </a:effectLst>
          </p:spPr>
          <p:txBody>
            <a:bodyPr wrap="none" anchor="ctr"/>
            <a:lstStyle/>
            <a:p>
              <a:pPr>
                <a:defRPr/>
              </a:pPr>
              <a:endParaRPr lang="zh-CN" altLang="en-US">
                <a:ea typeface="宋体" pitchFamily="2" charset="-122"/>
              </a:endParaRPr>
            </a:p>
          </p:txBody>
        </p:sp>
        <p:sp>
          <p:nvSpPr>
            <p:cNvPr id="26633" name="Text Box 42"/>
            <p:cNvSpPr txBox="1">
              <a:spLocks noChangeArrowheads="1"/>
            </p:cNvSpPr>
            <p:nvPr/>
          </p:nvSpPr>
          <p:spPr bwMode="auto">
            <a:xfrm>
              <a:off x="2584" y="1578"/>
              <a:ext cx="2976" cy="544"/>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nSpc>
                  <a:spcPct val="80000"/>
                </a:lnSpc>
              </a:pPr>
              <a:r>
                <a:rPr lang="en-US" altLang="zh-CN" sz="2100" dirty="0">
                  <a:solidFill>
                    <a:srgbClr val="0000FF"/>
                  </a:solidFill>
                  <a:cs typeface="Times New Roman" pitchFamily="18" charset="0"/>
                </a:rPr>
                <a:t>  </a:t>
              </a:r>
              <a:r>
                <a:rPr lang="en-US" altLang="zh-CN" sz="2100" dirty="0">
                  <a:solidFill>
                    <a:srgbClr val="FFFF00"/>
                  </a:solidFill>
                  <a:cs typeface="Times New Roman" pitchFamily="18" charset="0"/>
                </a:rPr>
                <a:t>low</a:t>
              </a:r>
              <a:r>
                <a:rPr lang="en-US" altLang="zh-CN" sz="2100" dirty="0">
                  <a:solidFill>
                    <a:srgbClr val="FFFF00"/>
                  </a:solidFill>
                  <a:sym typeface="Symbol" pitchFamily="18" charset="2"/>
                </a:rPr>
                <a:t>=0;</a:t>
              </a:r>
            </a:p>
            <a:p>
              <a:pPr>
                <a:lnSpc>
                  <a:spcPct val="80000"/>
                </a:lnSpc>
              </a:pPr>
              <a:r>
                <a:rPr lang="en-US" altLang="zh-CN" sz="2100" dirty="0">
                  <a:solidFill>
                    <a:srgbClr val="FFFF00"/>
                  </a:solidFill>
                  <a:sym typeface="Symbol" pitchFamily="18" charset="2"/>
                </a:rPr>
                <a:t>  high=n-1;</a:t>
              </a:r>
              <a:endParaRPr lang="en-US" altLang="zh-CN" sz="2100" dirty="0">
                <a:solidFill>
                  <a:srgbClr val="FFFF00"/>
                </a:solidFill>
                <a:cs typeface="Times New Roman" pitchFamily="18" charset="0"/>
              </a:endParaRPr>
            </a:p>
            <a:p>
              <a:pPr>
                <a:lnSpc>
                  <a:spcPct val="80000"/>
                </a:lnSpc>
              </a:pPr>
              <a:r>
                <a:rPr lang="en-US" altLang="zh-CN" sz="2100" dirty="0">
                  <a:solidFill>
                    <a:srgbClr val="FFFF00"/>
                  </a:solidFill>
                  <a:ea typeface="仿宋_GB2312" pitchFamily="49" charset="-122"/>
                  <a:sym typeface="Symbol" pitchFamily="18" charset="2"/>
                </a:rPr>
                <a:t>  pos</a:t>
              </a:r>
              <a:r>
                <a:rPr lang="en-US" altLang="zh-CN" sz="2100" dirty="0">
                  <a:solidFill>
                    <a:srgbClr val="FFFF00"/>
                  </a:solidFill>
                  <a:sym typeface="Symbol" pitchFamily="18" charset="2"/>
                </a:rPr>
                <a:t>=</a:t>
              </a:r>
              <a:r>
                <a:rPr lang="en-US" altLang="zh-CN" sz="2100" dirty="0">
                  <a:solidFill>
                    <a:schemeClr val="bg1"/>
                  </a:solidFill>
                  <a:sym typeface="Symbol" pitchFamily="18" charset="2"/>
                </a:rPr>
                <a:t>binsearch2(</a:t>
              </a:r>
              <a:r>
                <a:rPr lang="en-US" altLang="zh-CN" sz="2100" dirty="0" err="1">
                  <a:solidFill>
                    <a:srgbClr val="FFFF00"/>
                  </a:solidFill>
                  <a:sym typeface="Symbol" pitchFamily="18" charset="2"/>
                </a:rPr>
                <a:t>KEY,low,high,k</a:t>
              </a:r>
              <a:r>
                <a:rPr lang="en-US" altLang="zh-CN" sz="2100" dirty="0">
                  <a:solidFill>
                    <a:srgbClr val="FFFF00"/>
                  </a:solidFill>
                  <a:sym typeface="Symbol" pitchFamily="18" charset="2"/>
                </a:rPr>
                <a:t>);</a:t>
              </a:r>
            </a:p>
          </p:txBody>
        </p:sp>
        <p:sp>
          <p:nvSpPr>
            <p:cNvPr id="26634" name="Text Box 43"/>
            <p:cNvSpPr txBox="1">
              <a:spLocks noChangeArrowheads="1"/>
            </p:cNvSpPr>
            <p:nvPr/>
          </p:nvSpPr>
          <p:spPr bwMode="auto">
            <a:xfrm>
              <a:off x="3335" y="1525"/>
              <a:ext cx="2448" cy="317"/>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700">
                  <a:solidFill>
                    <a:srgbClr val="FFFFFF"/>
                  </a:solidFill>
                  <a:latin typeface="黑体" pitchFamily="49" charset="-122"/>
                  <a:ea typeface="黑体" pitchFamily="49" charset="-122"/>
                </a:rPr>
                <a:t>在第</a:t>
              </a:r>
              <a:r>
                <a:rPr lang="en-US" altLang="zh-CN" sz="2700">
                  <a:solidFill>
                    <a:srgbClr val="FFFFFF"/>
                  </a:solidFill>
                  <a:ea typeface="黑体" pitchFamily="49" charset="-122"/>
                </a:rPr>
                <a:t>1</a:t>
              </a:r>
              <a:r>
                <a:rPr lang="zh-CN" altLang="en-US" sz="2700">
                  <a:solidFill>
                    <a:srgbClr val="FFFFFF"/>
                  </a:solidFill>
                  <a:latin typeface="黑体" pitchFamily="49" charset="-122"/>
                  <a:ea typeface="黑体" pitchFamily="49" charset="-122"/>
                </a:rPr>
                <a:t>次调用的算法中</a:t>
              </a:r>
            </a:p>
          </p:txBody>
        </p:sp>
      </p:grpSp>
      <p:grpSp>
        <p:nvGrpSpPr>
          <p:cNvPr id="4" name="Group 52"/>
          <p:cNvGrpSpPr>
            <a:grpSpLocks/>
          </p:cNvGrpSpPr>
          <p:nvPr/>
        </p:nvGrpSpPr>
        <p:grpSpPr bwMode="auto">
          <a:xfrm>
            <a:off x="4727849" y="1484785"/>
            <a:ext cx="1800201" cy="388937"/>
            <a:chOff x="3424" y="941"/>
            <a:chExt cx="1134" cy="245"/>
          </a:xfrm>
        </p:grpSpPr>
        <p:sp>
          <p:nvSpPr>
            <p:cNvPr id="26630" name="Freeform 50"/>
            <p:cNvSpPr>
              <a:spLocks/>
            </p:cNvSpPr>
            <p:nvPr/>
          </p:nvSpPr>
          <p:spPr bwMode="auto">
            <a:xfrm>
              <a:off x="3424" y="943"/>
              <a:ext cx="409" cy="243"/>
            </a:xfrm>
            <a:custGeom>
              <a:avLst/>
              <a:gdLst>
                <a:gd name="T0" fmla="*/ 335 w 350"/>
                <a:gd name="T1" fmla="*/ 29 h 185"/>
                <a:gd name="T2" fmla="*/ 19 w 350"/>
                <a:gd name="T3" fmla="*/ 84 h 185"/>
                <a:gd name="T4" fmla="*/ 84 w 350"/>
                <a:gd name="T5" fmla="*/ 319 h 185"/>
                <a:gd name="T6" fmla="*/ 423 w 350"/>
                <a:gd name="T7" fmla="*/ 305 h 185"/>
                <a:gd name="T8" fmla="*/ 478 w 350"/>
                <a:gd name="T9" fmla="*/ 194 h 185"/>
                <a:gd name="T10" fmla="*/ 445 w 350"/>
                <a:gd name="T11" fmla="*/ 56 h 185"/>
                <a:gd name="T12" fmla="*/ 380 w 350"/>
                <a:gd name="T13" fmla="*/ 29 h 185"/>
                <a:gd name="T14" fmla="*/ 335 w 350"/>
                <a:gd name="T15" fmla="*/ 29 h 185"/>
                <a:gd name="T16" fmla="*/ 0 60000 65536"/>
                <a:gd name="T17" fmla="*/ 0 60000 65536"/>
                <a:gd name="T18" fmla="*/ 0 60000 65536"/>
                <a:gd name="T19" fmla="*/ 0 60000 65536"/>
                <a:gd name="T20" fmla="*/ 0 60000 65536"/>
                <a:gd name="T21" fmla="*/ 0 60000 65536"/>
                <a:gd name="T22" fmla="*/ 0 60000 65536"/>
                <a:gd name="T23" fmla="*/ 0 60000 65536"/>
                <a:gd name="T24" fmla="*/ 0 w 350"/>
                <a:gd name="T25" fmla="*/ 0 h 185"/>
                <a:gd name="T26" fmla="*/ 350 w 350"/>
                <a:gd name="T27" fmla="*/ 185 h 1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0" h="185">
                  <a:moveTo>
                    <a:pt x="246" y="17"/>
                  </a:moveTo>
                  <a:cubicBezTo>
                    <a:pt x="136" y="22"/>
                    <a:pt x="88" y="0"/>
                    <a:pt x="14" y="49"/>
                  </a:cubicBezTo>
                  <a:cubicBezTo>
                    <a:pt x="19" y="114"/>
                    <a:pt x="0" y="164"/>
                    <a:pt x="62" y="185"/>
                  </a:cubicBezTo>
                  <a:cubicBezTo>
                    <a:pt x="145" y="182"/>
                    <a:pt x="228" y="184"/>
                    <a:pt x="310" y="177"/>
                  </a:cubicBezTo>
                  <a:cubicBezTo>
                    <a:pt x="335" y="175"/>
                    <a:pt x="350" y="113"/>
                    <a:pt x="350" y="113"/>
                  </a:cubicBezTo>
                  <a:cubicBezTo>
                    <a:pt x="348" y="97"/>
                    <a:pt x="349" y="47"/>
                    <a:pt x="326" y="33"/>
                  </a:cubicBezTo>
                  <a:cubicBezTo>
                    <a:pt x="312" y="24"/>
                    <a:pt x="278" y="17"/>
                    <a:pt x="278" y="17"/>
                  </a:cubicBezTo>
                  <a:cubicBezTo>
                    <a:pt x="234" y="26"/>
                    <a:pt x="228" y="35"/>
                    <a:pt x="246" y="17"/>
                  </a:cubicBezTo>
                  <a:close/>
                </a:path>
              </a:pathLst>
            </a:custGeom>
            <a:noFill/>
            <a:ln w="44450" cap="sq" cmpd="sng">
              <a:solidFill>
                <a:srgbClr val="FF0000"/>
              </a:solidFill>
              <a:prstDash val="solid"/>
              <a:round/>
              <a:headEnd type="none" w="sm" len="sm"/>
              <a:tailEnd type="none" w="sm" len="sm"/>
            </a:ln>
          </p:spPr>
          <p:txBody>
            <a:bodyPr/>
            <a:lstStyle/>
            <a:p>
              <a:endParaRPr lang="zh-CN" altLang="en-US"/>
            </a:p>
          </p:txBody>
        </p:sp>
        <p:sp>
          <p:nvSpPr>
            <p:cNvPr id="26631" name="Freeform 51"/>
            <p:cNvSpPr>
              <a:spLocks/>
            </p:cNvSpPr>
            <p:nvPr/>
          </p:nvSpPr>
          <p:spPr bwMode="auto">
            <a:xfrm>
              <a:off x="4105" y="941"/>
              <a:ext cx="453" cy="243"/>
            </a:xfrm>
            <a:custGeom>
              <a:avLst/>
              <a:gdLst>
                <a:gd name="T0" fmla="*/ 412 w 350"/>
                <a:gd name="T1" fmla="*/ 29 h 185"/>
                <a:gd name="T2" fmla="*/ 23 w 350"/>
                <a:gd name="T3" fmla="*/ 84 h 185"/>
                <a:gd name="T4" fmla="*/ 104 w 350"/>
                <a:gd name="T5" fmla="*/ 319 h 185"/>
                <a:gd name="T6" fmla="*/ 519 w 350"/>
                <a:gd name="T7" fmla="*/ 305 h 185"/>
                <a:gd name="T8" fmla="*/ 586 w 350"/>
                <a:gd name="T9" fmla="*/ 194 h 185"/>
                <a:gd name="T10" fmla="*/ 546 w 350"/>
                <a:gd name="T11" fmla="*/ 56 h 185"/>
                <a:gd name="T12" fmla="*/ 466 w 350"/>
                <a:gd name="T13" fmla="*/ 29 h 185"/>
                <a:gd name="T14" fmla="*/ 412 w 350"/>
                <a:gd name="T15" fmla="*/ 29 h 185"/>
                <a:gd name="T16" fmla="*/ 0 60000 65536"/>
                <a:gd name="T17" fmla="*/ 0 60000 65536"/>
                <a:gd name="T18" fmla="*/ 0 60000 65536"/>
                <a:gd name="T19" fmla="*/ 0 60000 65536"/>
                <a:gd name="T20" fmla="*/ 0 60000 65536"/>
                <a:gd name="T21" fmla="*/ 0 60000 65536"/>
                <a:gd name="T22" fmla="*/ 0 60000 65536"/>
                <a:gd name="T23" fmla="*/ 0 60000 65536"/>
                <a:gd name="T24" fmla="*/ 0 w 350"/>
                <a:gd name="T25" fmla="*/ 0 h 185"/>
                <a:gd name="T26" fmla="*/ 350 w 350"/>
                <a:gd name="T27" fmla="*/ 185 h 1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0" h="185">
                  <a:moveTo>
                    <a:pt x="246" y="17"/>
                  </a:moveTo>
                  <a:cubicBezTo>
                    <a:pt x="136" y="22"/>
                    <a:pt x="88" y="0"/>
                    <a:pt x="14" y="49"/>
                  </a:cubicBezTo>
                  <a:cubicBezTo>
                    <a:pt x="19" y="114"/>
                    <a:pt x="0" y="164"/>
                    <a:pt x="62" y="185"/>
                  </a:cubicBezTo>
                  <a:cubicBezTo>
                    <a:pt x="145" y="182"/>
                    <a:pt x="228" y="184"/>
                    <a:pt x="310" y="177"/>
                  </a:cubicBezTo>
                  <a:cubicBezTo>
                    <a:pt x="335" y="175"/>
                    <a:pt x="350" y="113"/>
                    <a:pt x="350" y="113"/>
                  </a:cubicBezTo>
                  <a:cubicBezTo>
                    <a:pt x="348" y="97"/>
                    <a:pt x="349" y="47"/>
                    <a:pt x="326" y="33"/>
                  </a:cubicBezTo>
                  <a:cubicBezTo>
                    <a:pt x="312" y="24"/>
                    <a:pt x="278" y="17"/>
                    <a:pt x="278" y="17"/>
                  </a:cubicBezTo>
                  <a:cubicBezTo>
                    <a:pt x="234" y="26"/>
                    <a:pt x="228" y="35"/>
                    <a:pt x="246" y="17"/>
                  </a:cubicBezTo>
                  <a:close/>
                </a:path>
              </a:pathLst>
            </a:custGeom>
            <a:noFill/>
            <a:ln w="44450" cap="sq" cmpd="sng">
              <a:solidFill>
                <a:srgbClr val="FF0000"/>
              </a:solidFill>
              <a:prstDash val="solid"/>
              <a:round/>
              <a:headEnd type="none" w="sm" len="sm"/>
              <a:tailEnd type="none" w="sm" len="sm"/>
            </a:ln>
          </p:spPr>
          <p:txBody>
            <a:bodyPr/>
            <a:lstStyle/>
            <a:p>
              <a:endParaRPr lang="zh-CN" altLang="en-US"/>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75108"/>
                                        </p:tgtEl>
                                        <p:attrNameLst>
                                          <p:attrName>style.visibility</p:attrName>
                                        </p:attrNameLst>
                                      </p:cBhvr>
                                      <p:to>
                                        <p:strVal val="visible"/>
                                      </p:to>
                                    </p:set>
                                    <p:animEffect transition="in" filter="wipe(right)">
                                      <p:cBhvr>
                                        <p:cTn id="7" dur="1000"/>
                                        <p:tgtEl>
                                          <p:spTgt spid="1751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28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strVal val="4/3*#ppt_w"/>
                                          </p:val>
                                        </p:tav>
                                        <p:tav tm="100000">
                                          <p:val>
                                            <p:strVal val="#ppt_w"/>
                                          </p:val>
                                        </p:tav>
                                      </p:tavLst>
                                    </p:anim>
                                    <p:anim calcmode="lin" valueType="num">
                                      <p:cBhvr>
                                        <p:cTn id="13" dur="500" fill="hold"/>
                                        <p:tgtEl>
                                          <p:spTgt spid="4"/>
                                        </p:tgtEl>
                                        <p:attrNameLst>
                                          <p:attrName>ppt_h</p:attrName>
                                        </p:attrNameLst>
                                      </p:cBhvr>
                                      <p:tavLst>
                                        <p:tav tm="0">
                                          <p:val>
                                            <p:strVal val="4/3*#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2"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right)">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8"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45"/>
          <p:cNvGrpSpPr>
            <a:grpSpLocks/>
          </p:cNvGrpSpPr>
          <p:nvPr/>
        </p:nvGrpSpPr>
        <p:grpSpPr bwMode="auto">
          <a:xfrm rot="135657">
            <a:off x="3000376" y="1052513"/>
            <a:ext cx="5922963" cy="1492250"/>
            <a:chOff x="1002" y="288"/>
            <a:chExt cx="3731" cy="940"/>
          </a:xfrm>
        </p:grpSpPr>
        <p:sp>
          <p:nvSpPr>
            <p:cNvPr id="27660" name="Text Box 79"/>
            <p:cNvSpPr txBox="1">
              <a:spLocks noChangeArrowheads="1"/>
            </p:cNvSpPr>
            <p:nvPr/>
          </p:nvSpPr>
          <p:spPr bwMode="auto">
            <a:xfrm rot="-601127">
              <a:off x="1002" y="592"/>
              <a:ext cx="3408" cy="634"/>
            </a:xfrm>
            <a:prstGeom prst="rect">
              <a:avLst/>
            </a:prstGeom>
            <a:noFill/>
            <a:ln w="12700" cap="sq">
              <a:noFill/>
              <a:miter lim="800000"/>
              <a:headEnd type="none" w="sm" len="sm"/>
              <a:tailEnd type="none" w="sm" len="sm"/>
            </a:ln>
            <a:effectLst>
              <a:outerShdw dist="63500" dir="2212194" algn="ctr" rotWithShape="0">
                <a:schemeClr val="bg1"/>
              </a:outerShdw>
            </a:effectLst>
          </p:spPr>
          <p:txBody>
            <a:bodyPr>
              <a:spAutoFit/>
            </a:bodyPr>
            <a:lstStyle/>
            <a:p>
              <a:r>
                <a:rPr lang="zh-CN" altLang="en-US" sz="6000" dirty="0">
                  <a:solidFill>
                    <a:srgbClr val="FFC000"/>
                  </a:solidFill>
                  <a:ea typeface="方正舒体" pitchFamily="2" charset="-122"/>
                </a:rPr>
                <a:t>查找效率如何</a:t>
              </a:r>
            </a:p>
          </p:txBody>
        </p:sp>
        <p:grpSp>
          <p:nvGrpSpPr>
            <p:cNvPr id="3" name="Group 80"/>
            <p:cNvGrpSpPr>
              <a:grpSpLocks/>
            </p:cNvGrpSpPr>
            <p:nvPr/>
          </p:nvGrpSpPr>
          <p:grpSpPr bwMode="auto">
            <a:xfrm rot="273362">
              <a:off x="3984" y="288"/>
              <a:ext cx="749" cy="624"/>
              <a:chOff x="2995" y="2106"/>
              <a:chExt cx="989" cy="768"/>
            </a:xfrm>
          </p:grpSpPr>
          <p:sp>
            <p:nvSpPr>
              <p:cNvPr id="27662" name="Freeform 81"/>
              <p:cNvSpPr>
                <a:spLocks/>
              </p:cNvSpPr>
              <p:nvPr/>
            </p:nvSpPr>
            <p:spPr bwMode="auto">
              <a:xfrm rot="421002">
                <a:off x="2995" y="2104"/>
                <a:ext cx="989" cy="768"/>
              </a:xfrm>
              <a:custGeom>
                <a:avLst/>
                <a:gdLst>
                  <a:gd name="T0" fmla="*/ 150 w 439"/>
                  <a:gd name="T1" fmla="*/ 185 h 683"/>
                  <a:gd name="T2" fmla="*/ 194 w 439"/>
                  <a:gd name="T3" fmla="*/ 138 h 683"/>
                  <a:gd name="T4" fmla="*/ 272 w 439"/>
                  <a:gd name="T5" fmla="*/ 167 h 683"/>
                  <a:gd name="T6" fmla="*/ 265 w 439"/>
                  <a:gd name="T7" fmla="*/ 244 h 683"/>
                  <a:gd name="T8" fmla="*/ 171 w 439"/>
                  <a:gd name="T9" fmla="*/ 304 h 683"/>
                  <a:gd name="T10" fmla="*/ 153 w 439"/>
                  <a:gd name="T11" fmla="*/ 474 h 683"/>
                  <a:gd name="T12" fmla="*/ 171 w 439"/>
                  <a:gd name="T13" fmla="*/ 527 h 683"/>
                  <a:gd name="T14" fmla="*/ 140 w 439"/>
                  <a:gd name="T15" fmla="*/ 585 h 683"/>
                  <a:gd name="T16" fmla="*/ 147 w 439"/>
                  <a:gd name="T17" fmla="*/ 645 h 683"/>
                  <a:gd name="T18" fmla="*/ 213 w 439"/>
                  <a:gd name="T19" fmla="*/ 683 h 683"/>
                  <a:gd name="T20" fmla="*/ 300 w 439"/>
                  <a:gd name="T21" fmla="*/ 656 h 683"/>
                  <a:gd name="T22" fmla="*/ 328 w 439"/>
                  <a:gd name="T23" fmla="*/ 585 h 683"/>
                  <a:gd name="T24" fmla="*/ 293 w 439"/>
                  <a:gd name="T25" fmla="*/ 518 h 683"/>
                  <a:gd name="T26" fmla="*/ 331 w 439"/>
                  <a:gd name="T27" fmla="*/ 480 h 683"/>
                  <a:gd name="T28" fmla="*/ 331 w 439"/>
                  <a:gd name="T29" fmla="*/ 387 h 683"/>
                  <a:gd name="T30" fmla="*/ 429 w 439"/>
                  <a:gd name="T31" fmla="*/ 308 h 683"/>
                  <a:gd name="T32" fmla="*/ 439 w 439"/>
                  <a:gd name="T33" fmla="*/ 188 h 683"/>
                  <a:gd name="T34" fmla="*/ 376 w 439"/>
                  <a:gd name="T35" fmla="*/ 59 h 683"/>
                  <a:gd name="T36" fmla="*/ 251 w 439"/>
                  <a:gd name="T37" fmla="*/ 0 h 683"/>
                  <a:gd name="T38" fmla="*/ 112 w 439"/>
                  <a:gd name="T39" fmla="*/ 38 h 683"/>
                  <a:gd name="T40" fmla="*/ 31 w 439"/>
                  <a:gd name="T41" fmla="*/ 115 h 683"/>
                  <a:gd name="T42" fmla="*/ 0 w 439"/>
                  <a:gd name="T43" fmla="*/ 234 h 683"/>
                  <a:gd name="T44" fmla="*/ 4 w 439"/>
                  <a:gd name="T45" fmla="*/ 304 h 683"/>
                  <a:gd name="T46" fmla="*/ 147 w 439"/>
                  <a:gd name="T47" fmla="*/ 296 h 683"/>
                  <a:gd name="T48" fmla="*/ 150 w 439"/>
                  <a:gd name="T49" fmla="*/ 185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45791" dir="2021404" algn="ctr" rotWithShape="0">
                  <a:srgbClr val="808080"/>
                </a:outerShdw>
              </a:effectLst>
            </p:spPr>
            <p:txBody>
              <a:bodyPr/>
              <a:lstStyle/>
              <a:p>
                <a:endParaRPr lang="zh-CN" altLang="en-US"/>
              </a:p>
            </p:txBody>
          </p:sp>
          <p:sp>
            <p:nvSpPr>
              <p:cNvPr id="27663" name="Freeform 82"/>
              <p:cNvSpPr>
                <a:spLocks/>
              </p:cNvSpPr>
              <p:nvPr/>
            </p:nvSpPr>
            <p:spPr bwMode="auto">
              <a:xfrm rot="421002">
                <a:off x="3042" y="2104"/>
                <a:ext cx="882" cy="535"/>
              </a:xfrm>
              <a:custGeom>
                <a:avLst/>
                <a:gdLst>
                  <a:gd name="T0" fmla="*/ 0 w 390"/>
                  <a:gd name="T1" fmla="*/ 241 h 477"/>
                  <a:gd name="T2" fmla="*/ 57 w 390"/>
                  <a:gd name="T3" fmla="*/ 230 h 477"/>
                  <a:gd name="T4" fmla="*/ 89 w 390"/>
                  <a:gd name="T5" fmla="*/ 241 h 477"/>
                  <a:gd name="T6" fmla="*/ 87 w 390"/>
                  <a:gd name="T7" fmla="*/ 175 h 477"/>
                  <a:gd name="T8" fmla="*/ 111 w 390"/>
                  <a:gd name="T9" fmla="*/ 101 h 477"/>
                  <a:gd name="T10" fmla="*/ 206 w 390"/>
                  <a:gd name="T11" fmla="*/ 74 h 477"/>
                  <a:gd name="T12" fmla="*/ 251 w 390"/>
                  <a:gd name="T13" fmla="*/ 105 h 477"/>
                  <a:gd name="T14" fmla="*/ 299 w 390"/>
                  <a:gd name="T15" fmla="*/ 153 h 477"/>
                  <a:gd name="T16" fmla="*/ 285 w 390"/>
                  <a:gd name="T17" fmla="*/ 237 h 477"/>
                  <a:gd name="T18" fmla="*/ 195 w 390"/>
                  <a:gd name="T19" fmla="*/ 276 h 477"/>
                  <a:gd name="T20" fmla="*/ 171 w 390"/>
                  <a:gd name="T21" fmla="*/ 335 h 477"/>
                  <a:gd name="T22" fmla="*/ 178 w 390"/>
                  <a:gd name="T23" fmla="*/ 395 h 477"/>
                  <a:gd name="T24" fmla="*/ 166 w 390"/>
                  <a:gd name="T25" fmla="*/ 477 h 477"/>
                  <a:gd name="T26" fmla="*/ 256 w 390"/>
                  <a:gd name="T27" fmla="*/ 477 h 477"/>
                  <a:gd name="T28" fmla="*/ 268 w 390"/>
                  <a:gd name="T29" fmla="*/ 416 h 477"/>
                  <a:gd name="T30" fmla="*/ 261 w 390"/>
                  <a:gd name="T31" fmla="*/ 345 h 477"/>
                  <a:gd name="T32" fmla="*/ 316 w 390"/>
                  <a:gd name="T33" fmla="*/ 307 h 477"/>
                  <a:gd name="T34" fmla="*/ 358 w 390"/>
                  <a:gd name="T35" fmla="*/ 287 h 477"/>
                  <a:gd name="T36" fmla="*/ 390 w 390"/>
                  <a:gd name="T37" fmla="*/ 196 h 477"/>
                  <a:gd name="T38" fmla="*/ 361 w 390"/>
                  <a:gd name="T39" fmla="*/ 98 h 477"/>
                  <a:gd name="T40" fmla="*/ 264 w 390"/>
                  <a:gd name="T41" fmla="*/ 0 h 477"/>
                  <a:gd name="T42" fmla="*/ 146 w 390"/>
                  <a:gd name="T43" fmla="*/ 8 h 477"/>
                  <a:gd name="T44" fmla="*/ 51 w 390"/>
                  <a:gd name="T45" fmla="*/ 67 h 477"/>
                  <a:gd name="T46" fmla="*/ 10 w 390"/>
                  <a:gd name="T47" fmla="*/ 140 h 477"/>
                  <a:gd name="T48" fmla="*/ 0 w 390"/>
                  <a:gd name="T49" fmla="*/ 241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45791" dir="2021404" algn="ctr" rotWithShape="0">
                  <a:srgbClr val="808080"/>
                </a:outerShdw>
              </a:effectLst>
            </p:spPr>
            <p:txBody>
              <a:bodyPr/>
              <a:lstStyle/>
              <a:p>
                <a:endParaRPr lang="zh-CN" altLang="en-US"/>
              </a:p>
            </p:txBody>
          </p:sp>
          <p:sp>
            <p:nvSpPr>
              <p:cNvPr id="27664" name="Freeform 83"/>
              <p:cNvSpPr>
                <a:spLocks/>
              </p:cNvSpPr>
              <p:nvPr/>
            </p:nvSpPr>
            <p:spPr bwMode="auto">
              <a:xfrm rot="421002">
                <a:off x="3332" y="2709"/>
                <a:ext cx="285" cy="123"/>
              </a:xfrm>
              <a:custGeom>
                <a:avLst/>
                <a:gdLst>
                  <a:gd name="T0" fmla="*/ 45 w 126"/>
                  <a:gd name="T1" fmla="*/ 0 h 109"/>
                  <a:gd name="T2" fmla="*/ 9 w 126"/>
                  <a:gd name="T3" fmla="*/ 20 h 109"/>
                  <a:gd name="T4" fmla="*/ 0 w 126"/>
                  <a:gd name="T5" fmla="*/ 73 h 109"/>
                  <a:gd name="T6" fmla="*/ 28 w 126"/>
                  <a:gd name="T7" fmla="*/ 109 h 109"/>
                  <a:gd name="T8" fmla="*/ 98 w 126"/>
                  <a:gd name="T9" fmla="*/ 109 h 109"/>
                  <a:gd name="T10" fmla="*/ 126 w 126"/>
                  <a:gd name="T11" fmla="*/ 66 h 109"/>
                  <a:gd name="T12" fmla="*/ 102 w 126"/>
                  <a:gd name="T13" fmla="*/ 14 h 109"/>
                  <a:gd name="T14" fmla="*/ 45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45791" dir="2021404" algn="ctr" rotWithShape="0">
                  <a:srgbClr val="808080"/>
                </a:outerShdw>
              </a:effectLst>
            </p:spPr>
            <p:txBody>
              <a:bodyPr/>
              <a:lstStyle/>
              <a:p>
                <a:endParaRPr lang="zh-CN" altLang="en-US"/>
              </a:p>
            </p:txBody>
          </p:sp>
        </p:grpSp>
      </p:grpSp>
      <p:grpSp>
        <p:nvGrpSpPr>
          <p:cNvPr id="4" name="Group 347"/>
          <p:cNvGrpSpPr>
            <a:grpSpLocks/>
          </p:cNvGrpSpPr>
          <p:nvPr/>
        </p:nvGrpSpPr>
        <p:grpSpPr bwMode="auto">
          <a:xfrm>
            <a:off x="3792539" y="2671763"/>
            <a:ext cx="4986337" cy="1117600"/>
            <a:chOff x="1429" y="1646"/>
            <a:chExt cx="3141" cy="704"/>
          </a:xfrm>
        </p:grpSpPr>
        <p:sp>
          <p:nvSpPr>
            <p:cNvPr id="27655" name="Text Box 85"/>
            <p:cNvSpPr txBox="1">
              <a:spLocks noChangeArrowheads="1"/>
            </p:cNvSpPr>
            <p:nvPr/>
          </p:nvSpPr>
          <p:spPr bwMode="auto">
            <a:xfrm rot="-747092">
              <a:off x="1429" y="1918"/>
              <a:ext cx="2736" cy="432"/>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3900" i="1">
                  <a:solidFill>
                    <a:srgbClr val="FF3300"/>
                  </a:solidFill>
                  <a:latin typeface="黑体" pitchFamily="49" charset="-122"/>
                  <a:ea typeface="黑体" pitchFamily="49" charset="-122"/>
                </a:rPr>
                <a:t>平均查找长度</a:t>
              </a:r>
              <a:r>
                <a:rPr lang="en-US" altLang="zh-CN" sz="3900" i="1">
                  <a:solidFill>
                    <a:srgbClr val="FF3300"/>
                  </a:solidFill>
                  <a:ea typeface="黑体" pitchFamily="49" charset="-122"/>
                </a:rPr>
                <a:t>ASL</a:t>
              </a:r>
            </a:p>
          </p:txBody>
        </p:sp>
        <p:grpSp>
          <p:nvGrpSpPr>
            <p:cNvPr id="5" name="Group 86"/>
            <p:cNvGrpSpPr>
              <a:grpSpLocks/>
            </p:cNvGrpSpPr>
            <p:nvPr/>
          </p:nvGrpSpPr>
          <p:grpSpPr bwMode="auto">
            <a:xfrm rot="140092">
              <a:off x="3946" y="1646"/>
              <a:ext cx="624" cy="432"/>
              <a:chOff x="2928" y="2400"/>
              <a:chExt cx="624" cy="432"/>
            </a:xfrm>
          </p:grpSpPr>
          <p:sp>
            <p:nvSpPr>
              <p:cNvPr id="27657" name="Freeform 87"/>
              <p:cNvSpPr>
                <a:spLocks/>
              </p:cNvSpPr>
              <p:nvPr/>
            </p:nvSpPr>
            <p:spPr bwMode="auto">
              <a:xfrm rot="421002">
                <a:off x="2928" y="2400"/>
                <a:ext cx="624" cy="432"/>
              </a:xfrm>
              <a:custGeom>
                <a:avLst/>
                <a:gdLst>
                  <a:gd name="T0" fmla="*/ 150 w 439"/>
                  <a:gd name="T1" fmla="*/ 185 h 683"/>
                  <a:gd name="T2" fmla="*/ 194 w 439"/>
                  <a:gd name="T3" fmla="*/ 138 h 683"/>
                  <a:gd name="T4" fmla="*/ 272 w 439"/>
                  <a:gd name="T5" fmla="*/ 167 h 683"/>
                  <a:gd name="T6" fmla="*/ 265 w 439"/>
                  <a:gd name="T7" fmla="*/ 244 h 683"/>
                  <a:gd name="T8" fmla="*/ 171 w 439"/>
                  <a:gd name="T9" fmla="*/ 304 h 683"/>
                  <a:gd name="T10" fmla="*/ 153 w 439"/>
                  <a:gd name="T11" fmla="*/ 474 h 683"/>
                  <a:gd name="T12" fmla="*/ 171 w 439"/>
                  <a:gd name="T13" fmla="*/ 527 h 683"/>
                  <a:gd name="T14" fmla="*/ 140 w 439"/>
                  <a:gd name="T15" fmla="*/ 585 h 683"/>
                  <a:gd name="T16" fmla="*/ 147 w 439"/>
                  <a:gd name="T17" fmla="*/ 645 h 683"/>
                  <a:gd name="T18" fmla="*/ 213 w 439"/>
                  <a:gd name="T19" fmla="*/ 683 h 683"/>
                  <a:gd name="T20" fmla="*/ 300 w 439"/>
                  <a:gd name="T21" fmla="*/ 656 h 683"/>
                  <a:gd name="T22" fmla="*/ 328 w 439"/>
                  <a:gd name="T23" fmla="*/ 585 h 683"/>
                  <a:gd name="T24" fmla="*/ 293 w 439"/>
                  <a:gd name="T25" fmla="*/ 518 h 683"/>
                  <a:gd name="T26" fmla="*/ 331 w 439"/>
                  <a:gd name="T27" fmla="*/ 480 h 683"/>
                  <a:gd name="T28" fmla="*/ 331 w 439"/>
                  <a:gd name="T29" fmla="*/ 387 h 683"/>
                  <a:gd name="T30" fmla="*/ 429 w 439"/>
                  <a:gd name="T31" fmla="*/ 308 h 683"/>
                  <a:gd name="T32" fmla="*/ 439 w 439"/>
                  <a:gd name="T33" fmla="*/ 188 h 683"/>
                  <a:gd name="T34" fmla="*/ 376 w 439"/>
                  <a:gd name="T35" fmla="*/ 59 h 683"/>
                  <a:gd name="T36" fmla="*/ 251 w 439"/>
                  <a:gd name="T37" fmla="*/ 0 h 683"/>
                  <a:gd name="T38" fmla="*/ 112 w 439"/>
                  <a:gd name="T39" fmla="*/ 38 h 683"/>
                  <a:gd name="T40" fmla="*/ 31 w 439"/>
                  <a:gd name="T41" fmla="*/ 115 h 683"/>
                  <a:gd name="T42" fmla="*/ 0 w 439"/>
                  <a:gd name="T43" fmla="*/ 234 h 683"/>
                  <a:gd name="T44" fmla="*/ 4 w 439"/>
                  <a:gd name="T45" fmla="*/ 304 h 683"/>
                  <a:gd name="T46" fmla="*/ 147 w 439"/>
                  <a:gd name="T47" fmla="*/ 296 h 683"/>
                  <a:gd name="T48" fmla="*/ 150 w 439"/>
                  <a:gd name="T49" fmla="*/ 185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45791" dir="2021404" algn="ctr" rotWithShape="0">
                  <a:srgbClr val="808080"/>
                </a:outerShdw>
              </a:effectLst>
            </p:spPr>
            <p:txBody>
              <a:bodyPr/>
              <a:lstStyle/>
              <a:p>
                <a:endParaRPr lang="zh-CN" altLang="en-US"/>
              </a:p>
            </p:txBody>
          </p:sp>
          <p:sp>
            <p:nvSpPr>
              <p:cNvPr id="27658" name="Freeform 88"/>
              <p:cNvSpPr>
                <a:spLocks/>
              </p:cNvSpPr>
              <p:nvPr/>
            </p:nvSpPr>
            <p:spPr bwMode="auto">
              <a:xfrm rot="421002">
                <a:off x="2956" y="2398"/>
                <a:ext cx="556" cy="301"/>
              </a:xfrm>
              <a:custGeom>
                <a:avLst/>
                <a:gdLst>
                  <a:gd name="T0" fmla="*/ 0 w 390"/>
                  <a:gd name="T1" fmla="*/ 241 h 477"/>
                  <a:gd name="T2" fmla="*/ 57 w 390"/>
                  <a:gd name="T3" fmla="*/ 230 h 477"/>
                  <a:gd name="T4" fmla="*/ 89 w 390"/>
                  <a:gd name="T5" fmla="*/ 241 h 477"/>
                  <a:gd name="T6" fmla="*/ 87 w 390"/>
                  <a:gd name="T7" fmla="*/ 175 h 477"/>
                  <a:gd name="T8" fmla="*/ 111 w 390"/>
                  <a:gd name="T9" fmla="*/ 101 h 477"/>
                  <a:gd name="T10" fmla="*/ 206 w 390"/>
                  <a:gd name="T11" fmla="*/ 74 h 477"/>
                  <a:gd name="T12" fmla="*/ 251 w 390"/>
                  <a:gd name="T13" fmla="*/ 105 h 477"/>
                  <a:gd name="T14" fmla="*/ 299 w 390"/>
                  <a:gd name="T15" fmla="*/ 153 h 477"/>
                  <a:gd name="T16" fmla="*/ 285 w 390"/>
                  <a:gd name="T17" fmla="*/ 237 h 477"/>
                  <a:gd name="T18" fmla="*/ 195 w 390"/>
                  <a:gd name="T19" fmla="*/ 276 h 477"/>
                  <a:gd name="T20" fmla="*/ 171 w 390"/>
                  <a:gd name="T21" fmla="*/ 335 h 477"/>
                  <a:gd name="T22" fmla="*/ 178 w 390"/>
                  <a:gd name="T23" fmla="*/ 395 h 477"/>
                  <a:gd name="T24" fmla="*/ 166 w 390"/>
                  <a:gd name="T25" fmla="*/ 477 h 477"/>
                  <a:gd name="T26" fmla="*/ 256 w 390"/>
                  <a:gd name="T27" fmla="*/ 477 h 477"/>
                  <a:gd name="T28" fmla="*/ 268 w 390"/>
                  <a:gd name="T29" fmla="*/ 416 h 477"/>
                  <a:gd name="T30" fmla="*/ 261 w 390"/>
                  <a:gd name="T31" fmla="*/ 345 h 477"/>
                  <a:gd name="T32" fmla="*/ 316 w 390"/>
                  <a:gd name="T33" fmla="*/ 307 h 477"/>
                  <a:gd name="T34" fmla="*/ 358 w 390"/>
                  <a:gd name="T35" fmla="*/ 287 h 477"/>
                  <a:gd name="T36" fmla="*/ 390 w 390"/>
                  <a:gd name="T37" fmla="*/ 196 h 477"/>
                  <a:gd name="T38" fmla="*/ 361 w 390"/>
                  <a:gd name="T39" fmla="*/ 98 h 477"/>
                  <a:gd name="T40" fmla="*/ 264 w 390"/>
                  <a:gd name="T41" fmla="*/ 0 h 477"/>
                  <a:gd name="T42" fmla="*/ 146 w 390"/>
                  <a:gd name="T43" fmla="*/ 8 h 477"/>
                  <a:gd name="T44" fmla="*/ 51 w 390"/>
                  <a:gd name="T45" fmla="*/ 67 h 477"/>
                  <a:gd name="T46" fmla="*/ 10 w 390"/>
                  <a:gd name="T47" fmla="*/ 140 h 477"/>
                  <a:gd name="T48" fmla="*/ 0 w 390"/>
                  <a:gd name="T49" fmla="*/ 241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339966"/>
              </a:solidFill>
              <a:ln w="9525">
                <a:solidFill>
                  <a:srgbClr val="FFCC00"/>
                </a:solidFill>
                <a:round/>
                <a:headEnd/>
                <a:tailEnd/>
              </a:ln>
              <a:effectLst>
                <a:outerShdw dist="45791" dir="2021404" algn="ctr" rotWithShape="0">
                  <a:srgbClr val="808080"/>
                </a:outerShdw>
              </a:effectLst>
            </p:spPr>
            <p:txBody>
              <a:bodyPr/>
              <a:lstStyle/>
              <a:p>
                <a:endParaRPr lang="zh-CN" altLang="en-US"/>
              </a:p>
            </p:txBody>
          </p:sp>
          <p:sp>
            <p:nvSpPr>
              <p:cNvPr id="27659" name="Freeform 89"/>
              <p:cNvSpPr>
                <a:spLocks/>
              </p:cNvSpPr>
              <p:nvPr/>
            </p:nvSpPr>
            <p:spPr bwMode="auto">
              <a:xfrm rot="421002">
                <a:off x="3141" y="2740"/>
                <a:ext cx="179" cy="69"/>
              </a:xfrm>
              <a:custGeom>
                <a:avLst/>
                <a:gdLst>
                  <a:gd name="T0" fmla="*/ 45 w 126"/>
                  <a:gd name="T1" fmla="*/ 0 h 109"/>
                  <a:gd name="T2" fmla="*/ 9 w 126"/>
                  <a:gd name="T3" fmla="*/ 20 h 109"/>
                  <a:gd name="T4" fmla="*/ 0 w 126"/>
                  <a:gd name="T5" fmla="*/ 73 h 109"/>
                  <a:gd name="T6" fmla="*/ 28 w 126"/>
                  <a:gd name="T7" fmla="*/ 109 h 109"/>
                  <a:gd name="T8" fmla="*/ 98 w 126"/>
                  <a:gd name="T9" fmla="*/ 109 h 109"/>
                  <a:gd name="T10" fmla="*/ 126 w 126"/>
                  <a:gd name="T11" fmla="*/ 66 h 109"/>
                  <a:gd name="T12" fmla="*/ 102 w 126"/>
                  <a:gd name="T13" fmla="*/ 14 h 109"/>
                  <a:gd name="T14" fmla="*/ 45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339966"/>
              </a:solidFill>
              <a:ln w="9525">
                <a:solidFill>
                  <a:srgbClr val="00FF00"/>
                </a:solidFill>
                <a:round/>
                <a:headEnd/>
                <a:tailEnd/>
              </a:ln>
              <a:effectLst>
                <a:outerShdw dist="45791" dir="2021404" algn="ctr" rotWithShape="0">
                  <a:srgbClr val="808080"/>
                </a:outerShdw>
              </a:effectLst>
            </p:spPr>
            <p:txBody>
              <a:bodyPr/>
              <a:lstStyle/>
              <a:p>
                <a:endParaRPr lang="zh-CN" altLang="en-US"/>
              </a:p>
            </p:txBody>
          </p:sp>
        </p:grpSp>
      </p:grpSp>
      <p:grpSp>
        <p:nvGrpSpPr>
          <p:cNvPr id="6" name="Group 348"/>
          <p:cNvGrpSpPr>
            <a:grpSpLocks/>
          </p:cNvGrpSpPr>
          <p:nvPr/>
        </p:nvGrpSpPr>
        <p:grpSpPr bwMode="auto">
          <a:xfrm>
            <a:off x="4943476" y="4356100"/>
            <a:ext cx="2447925" cy="1162050"/>
            <a:chOff x="2154" y="2744"/>
            <a:chExt cx="1542" cy="732"/>
          </a:xfrm>
        </p:grpSpPr>
        <p:sp>
          <p:nvSpPr>
            <p:cNvPr id="27653" name="Freeform 145"/>
            <p:cNvSpPr>
              <a:spLocks/>
            </p:cNvSpPr>
            <p:nvPr/>
          </p:nvSpPr>
          <p:spPr bwMode="auto">
            <a:xfrm>
              <a:off x="2154" y="2744"/>
              <a:ext cx="1542" cy="732"/>
            </a:xfrm>
            <a:custGeom>
              <a:avLst/>
              <a:gdLst>
                <a:gd name="T0" fmla="*/ 466 w 1177"/>
                <a:gd name="T1" fmla="*/ 84 h 558"/>
                <a:gd name="T2" fmla="*/ 319 w 1177"/>
                <a:gd name="T3" fmla="*/ 117 h 558"/>
                <a:gd name="T4" fmla="*/ 37 w 1177"/>
                <a:gd name="T5" fmla="*/ 163 h 558"/>
                <a:gd name="T6" fmla="*/ 25 w 1177"/>
                <a:gd name="T7" fmla="*/ 287 h 558"/>
                <a:gd name="T8" fmla="*/ 48 w 1177"/>
                <a:gd name="T9" fmla="*/ 377 h 558"/>
                <a:gd name="T10" fmla="*/ 59 w 1177"/>
                <a:gd name="T11" fmla="*/ 434 h 558"/>
                <a:gd name="T12" fmla="*/ 296 w 1177"/>
                <a:gd name="T13" fmla="*/ 524 h 558"/>
                <a:gd name="T14" fmla="*/ 443 w 1177"/>
                <a:gd name="T15" fmla="*/ 558 h 558"/>
                <a:gd name="T16" fmla="*/ 680 w 1177"/>
                <a:gd name="T17" fmla="*/ 547 h 558"/>
                <a:gd name="T18" fmla="*/ 725 w 1177"/>
                <a:gd name="T19" fmla="*/ 524 h 558"/>
                <a:gd name="T20" fmla="*/ 782 w 1177"/>
                <a:gd name="T21" fmla="*/ 513 h 558"/>
                <a:gd name="T22" fmla="*/ 1064 w 1177"/>
                <a:gd name="T23" fmla="*/ 501 h 558"/>
                <a:gd name="T24" fmla="*/ 1121 w 1177"/>
                <a:gd name="T25" fmla="*/ 422 h 558"/>
                <a:gd name="T26" fmla="*/ 1177 w 1177"/>
                <a:gd name="T27" fmla="*/ 321 h 558"/>
                <a:gd name="T28" fmla="*/ 1030 w 1177"/>
                <a:gd name="T29" fmla="*/ 174 h 558"/>
                <a:gd name="T30" fmla="*/ 884 w 1177"/>
                <a:gd name="T31" fmla="*/ 95 h 558"/>
                <a:gd name="T32" fmla="*/ 613 w 1177"/>
                <a:gd name="T33" fmla="*/ 50 h 558"/>
                <a:gd name="T34" fmla="*/ 466 w 1177"/>
                <a:gd name="T35" fmla="*/ 84 h 5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77" h="558">
                  <a:moveTo>
                    <a:pt x="466" y="84"/>
                  </a:moveTo>
                  <a:cubicBezTo>
                    <a:pt x="416" y="96"/>
                    <a:pt x="371" y="109"/>
                    <a:pt x="319" y="117"/>
                  </a:cubicBezTo>
                  <a:cubicBezTo>
                    <a:pt x="228" y="149"/>
                    <a:pt x="132" y="153"/>
                    <a:pt x="37" y="163"/>
                  </a:cubicBezTo>
                  <a:cubicBezTo>
                    <a:pt x="0" y="218"/>
                    <a:pt x="7" y="191"/>
                    <a:pt x="25" y="287"/>
                  </a:cubicBezTo>
                  <a:cubicBezTo>
                    <a:pt x="31" y="317"/>
                    <a:pt x="40" y="347"/>
                    <a:pt x="48" y="377"/>
                  </a:cubicBezTo>
                  <a:cubicBezTo>
                    <a:pt x="53" y="396"/>
                    <a:pt x="47" y="419"/>
                    <a:pt x="59" y="434"/>
                  </a:cubicBezTo>
                  <a:cubicBezTo>
                    <a:pt x="115" y="506"/>
                    <a:pt x="217" y="512"/>
                    <a:pt x="296" y="524"/>
                  </a:cubicBezTo>
                  <a:cubicBezTo>
                    <a:pt x="346" y="532"/>
                    <a:pt x="393" y="548"/>
                    <a:pt x="443" y="558"/>
                  </a:cubicBezTo>
                  <a:cubicBezTo>
                    <a:pt x="522" y="554"/>
                    <a:pt x="601" y="556"/>
                    <a:pt x="680" y="547"/>
                  </a:cubicBezTo>
                  <a:cubicBezTo>
                    <a:pt x="697" y="545"/>
                    <a:pt x="709" y="529"/>
                    <a:pt x="725" y="524"/>
                  </a:cubicBezTo>
                  <a:cubicBezTo>
                    <a:pt x="743" y="518"/>
                    <a:pt x="763" y="514"/>
                    <a:pt x="782" y="513"/>
                  </a:cubicBezTo>
                  <a:cubicBezTo>
                    <a:pt x="876" y="507"/>
                    <a:pt x="970" y="505"/>
                    <a:pt x="1064" y="501"/>
                  </a:cubicBezTo>
                  <a:cubicBezTo>
                    <a:pt x="1071" y="491"/>
                    <a:pt x="1113" y="438"/>
                    <a:pt x="1121" y="422"/>
                  </a:cubicBezTo>
                  <a:cubicBezTo>
                    <a:pt x="1147" y="370"/>
                    <a:pt x="1121" y="357"/>
                    <a:pt x="1177" y="321"/>
                  </a:cubicBezTo>
                  <a:cubicBezTo>
                    <a:pt x="1157" y="239"/>
                    <a:pt x="1110" y="200"/>
                    <a:pt x="1030" y="174"/>
                  </a:cubicBezTo>
                  <a:cubicBezTo>
                    <a:pt x="977" y="119"/>
                    <a:pt x="953" y="118"/>
                    <a:pt x="884" y="95"/>
                  </a:cubicBezTo>
                  <a:cubicBezTo>
                    <a:pt x="744" y="0"/>
                    <a:pt x="950" y="31"/>
                    <a:pt x="613" y="50"/>
                  </a:cubicBezTo>
                  <a:cubicBezTo>
                    <a:pt x="566" y="81"/>
                    <a:pt x="522" y="84"/>
                    <a:pt x="466" y="84"/>
                  </a:cubicBezTo>
                  <a:close/>
                </a:path>
              </a:pathLst>
            </a:custGeom>
            <a:solidFill>
              <a:srgbClr val="FFE6CD"/>
            </a:solidFill>
            <a:ln w="12700" cap="sq" cmpd="sng">
              <a:noFill/>
              <a:prstDash val="solid"/>
              <a:round/>
              <a:headEnd type="none" w="sm" len="sm"/>
              <a:tailEnd type="none" w="sm" len="sm"/>
            </a:ln>
            <a:effectLst>
              <a:outerShdw dist="99190" dir="3011666" algn="ctr" rotWithShape="0">
                <a:srgbClr val="B2B2B2"/>
              </a:outerShdw>
            </a:effectLst>
          </p:spPr>
          <p:txBody>
            <a:bodyPr/>
            <a:lstStyle/>
            <a:p>
              <a:endParaRPr lang="zh-CN" altLang="en-US"/>
            </a:p>
          </p:txBody>
        </p:sp>
        <p:sp>
          <p:nvSpPr>
            <p:cNvPr id="27654" name="Rectangle 147"/>
            <p:cNvSpPr>
              <a:spLocks noChangeArrowheads="1"/>
            </p:cNvSpPr>
            <p:nvPr/>
          </p:nvSpPr>
          <p:spPr bwMode="auto">
            <a:xfrm>
              <a:off x="2341" y="2891"/>
              <a:ext cx="1196" cy="49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r>
                <a:rPr lang="zh-CN" altLang="en-US" sz="4500">
                  <a:solidFill>
                    <a:srgbClr val="FF3300"/>
                  </a:solidFill>
                  <a:latin typeface="华文新魏" pitchFamily="2" charset="-122"/>
                  <a:ea typeface="华文新魏" pitchFamily="2" charset="-122"/>
                </a:rPr>
                <a:t>判定树</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8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strVal val="4/3*#ppt_w"/>
                                          </p:val>
                                        </p:tav>
                                        <p:tav tm="100000">
                                          <p:val>
                                            <p:strVal val="#ppt_w"/>
                                          </p:val>
                                        </p:tav>
                                      </p:tavLst>
                                    </p:anim>
                                    <p:anim calcmode="lin" valueType="num">
                                      <p:cBhvr>
                                        <p:cTn id="8" dur="500" fill="hold"/>
                                        <p:tgtEl>
                                          <p:spTgt spid="4"/>
                                        </p:tgtEl>
                                        <p:attrNameLst>
                                          <p:attrName>ppt_h</p:attrName>
                                        </p:attrNameLst>
                                      </p:cBhvr>
                                      <p:tavLst>
                                        <p:tav tm="0">
                                          <p:val>
                                            <p:strVal val="4/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52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ppt_x</p:attrName>
                                        </p:attrNameLst>
                                      </p:cBhvr>
                                      <p:tavLst>
                                        <p:tav tm="0">
                                          <p:val>
                                            <p:fltVal val="0.5"/>
                                          </p:val>
                                        </p:tav>
                                        <p:tav tm="100000">
                                          <p:val>
                                            <p:strVal val="#ppt_x"/>
                                          </p:val>
                                        </p:tav>
                                      </p:tavLst>
                                    </p:anim>
                                    <p:anim calcmode="lin" valueType="num">
                                      <p:cBhvr>
                                        <p:cTn id="16" dur="500" fill="hold"/>
                                        <p:tgtEl>
                                          <p:spTgt spid="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Text Box 2"/>
          <p:cNvSpPr txBox="1">
            <a:spLocks noChangeArrowheads="1"/>
          </p:cNvSpPr>
          <p:nvPr/>
        </p:nvSpPr>
        <p:spPr bwMode="auto">
          <a:xfrm>
            <a:off x="2590800" y="2209801"/>
            <a:ext cx="6324600" cy="461665"/>
          </a:xfrm>
          <a:prstGeom prst="rect">
            <a:avLst/>
          </a:prstGeom>
          <a:noFill/>
          <a:ln w="12700" cap="sq">
            <a:noFill/>
            <a:miter lim="800000"/>
            <a:headEnd type="none" w="sm" len="sm"/>
            <a:tailEnd type="none" w="sm" len="sm"/>
          </a:ln>
        </p:spPr>
        <p:txBody>
          <a:bodyPr>
            <a:spAutoFit/>
          </a:bodyPr>
          <a:lstStyle/>
          <a:p>
            <a:r>
              <a:rPr lang="en-US" altLang="zh-CN" sz="2400" dirty="0">
                <a:solidFill>
                  <a:schemeClr val="accent2"/>
                </a:solidFill>
              </a:rPr>
              <a:t>2    5    7    11    14    16    19    23    27    32    50</a:t>
            </a:r>
          </a:p>
        </p:txBody>
      </p:sp>
      <p:grpSp>
        <p:nvGrpSpPr>
          <p:cNvPr id="2" name="Group 91"/>
          <p:cNvGrpSpPr>
            <a:grpSpLocks/>
          </p:cNvGrpSpPr>
          <p:nvPr/>
        </p:nvGrpSpPr>
        <p:grpSpPr bwMode="auto">
          <a:xfrm>
            <a:off x="2438400" y="2649539"/>
            <a:ext cx="6453188" cy="427037"/>
            <a:chOff x="576" y="1669"/>
            <a:chExt cx="4065" cy="269"/>
          </a:xfrm>
        </p:grpSpPr>
        <p:sp>
          <p:nvSpPr>
            <p:cNvPr id="28749" name="Line 3"/>
            <p:cNvSpPr>
              <a:spLocks noChangeShapeType="1"/>
            </p:cNvSpPr>
            <p:nvPr/>
          </p:nvSpPr>
          <p:spPr bwMode="auto">
            <a:xfrm>
              <a:off x="576" y="1709"/>
              <a:ext cx="4032" cy="0"/>
            </a:xfrm>
            <a:prstGeom prst="line">
              <a:avLst/>
            </a:prstGeom>
            <a:noFill/>
            <a:ln w="25400" cap="sq">
              <a:solidFill>
                <a:srgbClr val="33CC33"/>
              </a:solidFill>
              <a:round/>
              <a:headEnd type="none" w="sm" len="sm"/>
              <a:tailEnd type="none" w="sm" len="sm"/>
            </a:ln>
          </p:spPr>
          <p:txBody>
            <a:bodyPr/>
            <a:lstStyle/>
            <a:p>
              <a:endParaRPr lang="zh-CN" altLang="en-US"/>
            </a:p>
          </p:txBody>
        </p:sp>
        <p:sp>
          <p:nvSpPr>
            <p:cNvPr id="28750" name="Text Box 4"/>
            <p:cNvSpPr txBox="1">
              <a:spLocks noChangeArrowheads="1"/>
            </p:cNvSpPr>
            <p:nvPr/>
          </p:nvSpPr>
          <p:spPr bwMode="auto">
            <a:xfrm>
              <a:off x="657" y="1669"/>
              <a:ext cx="3984" cy="269"/>
            </a:xfrm>
            <a:prstGeom prst="rect">
              <a:avLst/>
            </a:prstGeom>
            <a:noFill/>
            <a:ln w="12700" cap="sq">
              <a:noFill/>
              <a:miter lim="800000"/>
              <a:headEnd type="none" w="sm" len="sm"/>
              <a:tailEnd type="none" w="sm" len="sm"/>
            </a:ln>
          </p:spPr>
          <p:txBody>
            <a:bodyPr>
              <a:spAutoFit/>
            </a:bodyPr>
            <a:lstStyle/>
            <a:p>
              <a:r>
                <a:rPr lang="en-US" altLang="zh-CN" sz="2200" i="1" dirty="0">
                  <a:solidFill>
                    <a:srgbClr val="0066CC"/>
                  </a:solidFill>
                </a:rPr>
                <a:t>1     2     3     4       5       6       7      8       9     10     11</a:t>
              </a:r>
            </a:p>
          </p:txBody>
        </p:sp>
      </p:grpSp>
      <p:sp>
        <p:nvSpPr>
          <p:cNvPr id="290821" name="Arc 5"/>
          <p:cNvSpPr>
            <a:spLocks/>
          </p:cNvSpPr>
          <p:nvPr/>
        </p:nvSpPr>
        <p:spPr bwMode="auto">
          <a:xfrm rot="-668080">
            <a:off x="4427538" y="3271838"/>
            <a:ext cx="760412" cy="762000"/>
          </a:xfrm>
          <a:custGeom>
            <a:avLst/>
            <a:gdLst>
              <a:gd name="T0" fmla="*/ 0 w 21600"/>
              <a:gd name="T1" fmla="*/ 0 h 21600"/>
              <a:gd name="T2" fmla="*/ 942408867 w 21600"/>
              <a:gd name="T3" fmla="*/ 948325439 h 21600"/>
              <a:gd name="T4" fmla="*/ 0 w 21600"/>
              <a:gd name="T5" fmla="*/ 94832543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41275">
            <a:solidFill>
              <a:srgbClr val="FF0000"/>
            </a:solidFill>
            <a:prstDash val="lgDash"/>
            <a:round/>
            <a:headEnd type="none" w="sm" len="sm"/>
            <a:tailEnd type="none" w="sm" len="sm"/>
          </a:ln>
        </p:spPr>
        <p:txBody>
          <a:bodyPr wrap="none" anchor="ctr"/>
          <a:lstStyle/>
          <a:p>
            <a:endParaRPr lang="zh-CN" altLang="en-US"/>
          </a:p>
        </p:txBody>
      </p:sp>
      <p:sp>
        <p:nvSpPr>
          <p:cNvPr id="290822" name="Arc 6"/>
          <p:cNvSpPr>
            <a:spLocks/>
          </p:cNvSpPr>
          <p:nvPr/>
        </p:nvSpPr>
        <p:spPr bwMode="auto">
          <a:xfrm rot="-6089991">
            <a:off x="4630738" y="4184651"/>
            <a:ext cx="374650" cy="542925"/>
          </a:xfrm>
          <a:custGeom>
            <a:avLst/>
            <a:gdLst>
              <a:gd name="T0" fmla="*/ 0 w 21600"/>
              <a:gd name="T1" fmla="*/ 0 h 21600"/>
              <a:gd name="T2" fmla="*/ 112711874 w 21600"/>
              <a:gd name="T3" fmla="*/ 343014158 h 21600"/>
              <a:gd name="T4" fmla="*/ 0 w 21600"/>
              <a:gd name="T5" fmla="*/ 34301415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41275">
            <a:solidFill>
              <a:srgbClr val="FF0000"/>
            </a:solidFill>
            <a:prstDash val="lgDash"/>
            <a:round/>
            <a:headEnd type="none" w="sm" len="sm"/>
            <a:tailEnd type="none" w="sm" len="sm"/>
          </a:ln>
        </p:spPr>
        <p:txBody>
          <a:bodyPr wrap="none" anchor="ctr"/>
          <a:lstStyle/>
          <a:p>
            <a:endParaRPr lang="zh-CN" altLang="en-US"/>
          </a:p>
        </p:txBody>
      </p:sp>
      <p:sp>
        <p:nvSpPr>
          <p:cNvPr id="290823" name="Arc 7"/>
          <p:cNvSpPr>
            <a:spLocks/>
          </p:cNvSpPr>
          <p:nvPr/>
        </p:nvSpPr>
        <p:spPr bwMode="auto">
          <a:xfrm rot="-10503961">
            <a:off x="4648200" y="5141914"/>
            <a:ext cx="439738" cy="542925"/>
          </a:xfrm>
          <a:custGeom>
            <a:avLst/>
            <a:gdLst>
              <a:gd name="T0" fmla="*/ 0 w 21600"/>
              <a:gd name="T1" fmla="*/ 0 h 21600"/>
              <a:gd name="T2" fmla="*/ 182252895 w 21600"/>
              <a:gd name="T3" fmla="*/ 343014158 h 21600"/>
              <a:gd name="T4" fmla="*/ 0 w 21600"/>
              <a:gd name="T5" fmla="*/ 34301415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41275">
            <a:solidFill>
              <a:srgbClr val="FF0000"/>
            </a:solidFill>
            <a:prstDash val="lgDash"/>
            <a:round/>
            <a:headEnd type="none" w="sm" len="sm"/>
            <a:tailEnd type="none" w="sm" len="sm"/>
          </a:ln>
        </p:spPr>
        <p:txBody>
          <a:bodyPr wrap="none" anchor="ctr"/>
          <a:lstStyle/>
          <a:p>
            <a:endParaRPr lang="zh-CN" altLang="en-US"/>
          </a:p>
        </p:txBody>
      </p:sp>
      <p:grpSp>
        <p:nvGrpSpPr>
          <p:cNvPr id="3" name="Group 8"/>
          <p:cNvGrpSpPr>
            <a:grpSpLocks/>
          </p:cNvGrpSpPr>
          <p:nvPr/>
        </p:nvGrpSpPr>
        <p:grpSpPr bwMode="auto">
          <a:xfrm>
            <a:off x="9067800" y="2209800"/>
            <a:ext cx="1371600" cy="609600"/>
            <a:chOff x="4752" y="1392"/>
            <a:chExt cx="864" cy="384"/>
          </a:xfrm>
        </p:grpSpPr>
        <p:sp>
          <p:nvSpPr>
            <p:cNvPr id="28747" name="Oval 9"/>
            <p:cNvSpPr>
              <a:spLocks noChangeArrowheads="1"/>
            </p:cNvSpPr>
            <p:nvPr/>
          </p:nvSpPr>
          <p:spPr bwMode="auto">
            <a:xfrm>
              <a:off x="4752" y="1392"/>
              <a:ext cx="864" cy="384"/>
            </a:xfrm>
            <a:prstGeom prst="ellipse">
              <a:avLst/>
            </a:prstGeom>
            <a:gradFill rotWithShape="0">
              <a:gsLst>
                <a:gs pos="0">
                  <a:srgbClr val="760000"/>
                </a:gs>
                <a:gs pos="50000">
                  <a:srgbClr val="FF0000"/>
                </a:gs>
                <a:gs pos="100000">
                  <a:srgbClr val="760000"/>
                </a:gs>
              </a:gsLst>
              <a:lin ang="2700000" scaled="1"/>
            </a:gradFill>
            <a:ln w="12700" cap="sq">
              <a:noFill/>
              <a:round/>
              <a:headEnd type="none" w="sm" len="sm"/>
              <a:tailEnd type="none" w="sm" len="sm"/>
            </a:ln>
            <a:effectLst>
              <a:outerShdw dist="35921" dir="2700000" algn="ctr" rotWithShape="0">
                <a:schemeClr val="bg1"/>
              </a:outerShdw>
            </a:effectLst>
          </p:spPr>
          <p:txBody>
            <a:bodyPr wrap="none" anchor="ctr"/>
            <a:lstStyle/>
            <a:p>
              <a:endParaRPr lang="zh-CN" altLang="en-US"/>
            </a:p>
          </p:txBody>
        </p:sp>
        <p:sp>
          <p:nvSpPr>
            <p:cNvPr id="28748" name="Text Box 10"/>
            <p:cNvSpPr txBox="1">
              <a:spLocks noChangeArrowheads="1"/>
            </p:cNvSpPr>
            <p:nvPr/>
          </p:nvSpPr>
          <p:spPr bwMode="auto">
            <a:xfrm>
              <a:off x="4763" y="1412"/>
              <a:ext cx="768" cy="30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2600" i="1">
                  <a:solidFill>
                    <a:srgbClr val="FFFF00"/>
                  </a:solidFill>
                  <a:latin typeface="黑体" pitchFamily="49" charset="-122"/>
                  <a:ea typeface="黑体" pitchFamily="49" charset="-122"/>
                </a:rPr>
                <a:t>查找</a:t>
              </a:r>
              <a:r>
                <a:rPr lang="en-US" altLang="zh-CN" sz="2600" i="1">
                  <a:solidFill>
                    <a:srgbClr val="FFFF00"/>
                  </a:solidFill>
                  <a:latin typeface="黑体" pitchFamily="49" charset="-122"/>
                  <a:ea typeface="黑体" pitchFamily="49" charset="-122"/>
                </a:rPr>
                <a:t>23</a:t>
              </a:r>
            </a:p>
          </p:txBody>
        </p:sp>
      </p:grpSp>
      <p:grpSp>
        <p:nvGrpSpPr>
          <p:cNvPr id="4" name="Group 11"/>
          <p:cNvGrpSpPr>
            <a:grpSpLocks/>
          </p:cNvGrpSpPr>
          <p:nvPr/>
        </p:nvGrpSpPr>
        <p:grpSpPr bwMode="auto">
          <a:xfrm>
            <a:off x="4943872" y="2204865"/>
            <a:ext cx="457200" cy="862013"/>
            <a:chOff x="2186" y="1392"/>
            <a:chExt cx="288" cy="543"/>
          </a:xfrm>
        </p:grpSpPr>
        <p:sp>
          <p:nvSpPr>
            <p:cNvPr id="28745" name="Oval 12"/>
            <p:cNvSpPr>
              <a:spLocks noChangeArrowheads="1"/>
            </p:cNvSpPr>
            <p:nvPr/>
          </p:nvSpPr>
          <p:spPr bwMode="auto">
            <a:xfrm>
              <a:off x="2186" y="1392"/>
              <a:ext cx="288" cy="288"/>
            </a:xfrm>
            <a:prstGeom prst="ellipse">
              <a:avLst/>
            </a:prstGeom>
            <a:noFill/>
            <a:ln w="38100">
              <a:solidFill>
                <a:srgbClr val="0000FF"/>
              </a:solidFill>
              <a:prstDash val="lgDash"/>
              <a:round/>
              <a:headEnd type="none" w="sm" len="sm"/>
              <a:tailEnd type="none" w="sm" len="sm"/>
            </a:ln>
          </p:spPr>
          <p:txBody>
            <a:bodyPr wrap="none" anchor="ctr"/>
            <a:lstStyle/>
            <a:p>
              <a:endParaRPr lang="zh-CN" altLang="en-US"/>
            </a:p>
          </p:txBody>
        </p:sp>
        <p:sp>
          <p:nvSpPr>
            <p:cNvPr id="28746" name="Line 13"/>
            <p:cNvSpPr>
              <a:spLocks noChangeShapeType="1"/>
            </p:cNvSpPr>
            <p:nvPr/>
          </p:nvSpPr>
          <p:spPr bwMode="auto">
            <a:xfrm>
              <a:off x="2219" y="1935"/>
              <a:ext cx="192" cy="0"/>
            </a:xfrm>
            <a:prstGeom prst="line">
              <a:avLst/>
            </a:prstGeom>
            <a:noFill/>
            <a:ln w="38100" cap="sq">
              <a:solidFill>
                <a:schemeClr val="accent1"/>
              </a:solidFill>
              <a:round/>
              <a:headEnd type="none" w="sm" len="sm"/>
              <a:tailEnd type="none" w="sm" len="sm"/>
            </a:ln>
          </p:spPr>
          <p:txBody>
            <a:bodyPr/>
            <a:lstStyle/>
            <a:p>
              <a:endParaRPr lang="zh-CN" altLang="en-US"/>
            </a:p>
          </p:txBody>
        </p:sp>
      </p:grpSp>
      <p:grpSp>
        <p:nvGrpSpPr>
          <p:cNvPr id="5" name="Group 14"/>
          <p:cNvGrpSpPr>
            <a:grpSpLocks/>
          </p:cNvGrpSpPr>
          <p:nvPr/>
        </p:nvGrpSpPr>
        <p:grpSpPr bwMode="auto">
          <a:xfrm>
            <a:off x="5519936" y="2204864"/>
            <a:ext cx="457200" cy="838200"/>
            <a:chOff x="2570" y="1392"/>
            <a:chExt cx="288" cy="528"/>
          </a:xfrm>
        </p:grpSpPr>
        <p:sp>
          <p:nvSpPr>
            <p:cNvPr id="28743" name="Oval 15"/>
            <p:cNvSpPr>
              <a:spLocks noChangeArrowheads="1"/>
            </p:cNvSpPr>
            <p:nvPr/>
          </p:nvSpPr>
          <p:spPr bwMode="auto">
            <a:xfrm>
              <a:off x="2570" y="1392"/>
              <a:ext cx="288" cy="288"/>
            </a:xfrm>
            <a:prstGeom prst="ellipse">
              <a:avLst/>
            </a:prstGeom>
            <a:noFill/>
            <a:ln w="31750">
              <a:solidFill>
                <a:srgbClr val="0000FF"/>
              </a:solidFill>
              <a:prstDash val="lgDash"/>
              <a:round/>
              <a:headEnd type="none" w="sm" len="sm"/>
              <a:tailEnd type="none" w="sm" len="sm"/>
            </a:ln>
          </p:spPr>
          <p:txBody>
            <a:bodyPr wrap="none" anchor="ctr"/>
            <a:lstStyle/>
            <a:p>
              <a:endParaRPr lang="zh-CN" altLang="en-US"/>
            </a:p>
          </p:txBody>
        </p:sp>
        <p:sp>
          <p:nvSpPr>
            <p:cNvPr id="28744" name="Line 16"/>
            <p:cNvSpPr>
              <a:spLocks noChangeShapeType="1"/>
            </p:cNvSpPr>
            <p:nvPr/>
          </p:nvSpPr>
          <p:spPr bwMode="auto">
            <a:xfrm>
              <a:off x="2614" y="1920"/>
              <a:ext cx="192" cy="0"/>
            </a:xfrm>
            <a:prstGeom prst="line">
              <a:avLst/>
            </a:prstGeom>
            <a:noFill/>
            <a:ln w="31750" cap="sq">
              <a:solidFill>
                <a:schemeClr val="accent1"/>
              </a:solidFill>
              <a:round/>
              <a:headEnd type="none" w="sm" len="sm"/>
              <a:tailEnd type="none" w="sm" len="sm"/>
            </a:ln>
          </p:spPr>
          <p:txBody>
            <a:bodyPr/>
            <a:lstStyle/>
            <a:p>
              <a:endParaRPr lang="zh-CN" altLang="en-US"/>
            </a:p>
          </p:txBody>
        </p:sp>
      </p:grpSp>
      <p:grpSp>
        <p:nvGrpSpPr>
          <p:cNvPr id="6" name="Group 17"/>
          <p:cNvGrpSpPr>
            <a:grpSpLocks/>
          </p:cNvGrpSpPr>
          <p:nvPr/>
        </p:nvGrpSpPr>
        <p:grpSpPr bwMode="auto">
          <a:xfrm>
            <a:off x="6600056" y="2204864"/>
            <a:ext cx="457200" cy="838200"/>
            <a:chOff x="3327" y="1392"/>
            <a:chExt cx="288" cy="528"/>
          </a:xfrm>
        </p:grpSpPr>
        <p:sp>
          <p:nvSpPr>
            <p:cNvPr id="28741" name="Oval 18"/>
            <p:cNvSpPr>
              <a:spLocks noChangeArrowheads="1"/>
            </p:cNvSpPr>
            <p:nvPr/>
          </p:nvSpPr>
          <p:spPr bwMode="auto">
            <a:xfrm>
              <a:off x="3327" y="1392"/>
              <a:ext cx="288" cy="288"/>
            </a:xfrm>
            <a:prstGeom prst="ellipse">
              <a:avLst/>
            </a:prstGeom>
            <a:noFill/>
            <a:ln w="31750">
              <a:solidFill>
                <a:srgbClr val="0000FF"/>
              </a:solidFill>
              <a:prstDash val="lgDash"/>
              <a:round/>
              <a:headEnd type="none" w="sm" len="sm"/>
              <a:tailEnd type="none" w="sm" len="sm"/>
            </a:ln>
          </p:spPr>
          <p:txBody>
            <a:bodyPr wrap="none" anchor="ctr"/>
            <a:lstStyle/>
            <a:p>
              <a:endParaRPr lang="zh-CN" altLang="en-US"/>
            </a:p>
          </p:txBody>
        </p:sp>
        <p:sp>
          <p:nvSpPr>
            <p:cNvPr id="28742" name="Line 19"/>
            <p:cNvSpPr>
              <a:spLocks noChangeShapeType="1"/>
            </p:cNvSpPr>
            <p:nvPr/>
          </p:nvSpPr>
          <p:spPr bwMode="auto">
            <a:xfrm>
              <a:off x="3382" y="1920"/>
              <a:ext cx="192" cy="0"/>
            </a:xfrm>
            <a:prstGeom prst="line">
              <a:avLst/>
            </a:prstGeom>
            <a:noFill/>
            <a:ln w="31750" cap="sq">
              <a:solidFill>
                <a:schemeClr val="accent1"/>
              </a:solidFill>
              <a:round/>
              <a:headEnd type="none" w="sm" len="sm"/>
              <a:tailEnd type="none" w="sm" len="sm"/>
            </a:ln>
          </p:spPr>
          <p:txBody>
            <a:bodyPr/>
            <a:lstStyle/>
            <a:p>
              <a:endParaRPr lang="zh-CN" altLang="en-US"/>
            </a:p>
          </p:txBody>
        </p:sp>
      </p:grpSp>
      <p:grpSp>
        <p:nvGrpSpPr>
          <p:cNvPr id="7" name="Group 20"/>
          <p:cNvGrpSpPr>
            <a:grpSpLocks/>
          </p:cNvGrpSpPr>
          <p:nvPr/>
        </p:nvGrpSpPr>
        <p:grpSpPr bwMode="auto">
          <a:xfrm>
            <a:off x="6023992" y="2204864"/>
            <a:ext cx="457200" cy="838200"/>
            <a:chOff x="2932" y="1392"/>
            <a:chExt cx="288" cy="528"/>
          </a:xfrm>
        </p:grpSpPr>
        <p:sp>
          <p:nvSpPr>
            <p:cNvPr id="28739" name="Oval 21"/>
            <p:cNvSpPr>
              <a:spLocks noChangeArrowheads="1"/>
            </p:cNvSpPr>
            <p:nvPr/>
          </p:nvSpPr>
          <p:spPr bwMode="auto">
            <a:xfrm>
              <a:off x="2932" y="1392"/>
              <a:ext cx="288" cy="288"/>
            </a:xfrm>
            <a:prstGeom prst="ellipse">
              <a:avLst/>
            </a:prstGeom>
            <a:noFill/>
            <a:ln w="31750">
              <a:solidFill>
                <a:srgbClr val="FF0000"/>
              </a:solidFill>
              <a:prstDash val="lgDash"/>
              <a:round/>
              <a:headEnd type="none" w="sm" len="sm"/>
              <a:tailEnd type="none" w="sm" len="sm"/>
            </a:ln>
          </p:spPr>
          <p:txBody>
            <a:bodyPr wrap="none" anchor="ctr"/>
            <a:lstStyle/>
            <a:p>
              <a:endParaRPr lang="zh-CN" altLang="en-US"/>
            </a:p>
          </p:txBody>
        </p:sp>
        <p:sp>
          <p:nvSpPr>
            <p:cNvPr id="28740" name="Line 22"/>
            <p:cNvSpPr>
              <a:spLocks noChangeShapeType="1"/>
            </p:cNvSpPr>
            <p:nvPr/>
          </p:nvSpPr>
          <p:spPr bwMode="auto">
            <a:xfrm>
              <a:off x="2987" y="1920"/>
              <a:ext cx="192" cy="0"/>
            </a:xfrm>
            <a:prstGeom prst="line">
              <a:avLst/>
            </a:prstGeom>
            <a:noFill/>
            <a:ln w="31750" cap="sq">
              <a:solidFill>
                <a:srgbClr val="FF0000"/>
              </a:solidFill>
              <a:round/>
              <a:headEnd type="none" w="sm" len="sm"/>
              <a:tailEnd type="none" w="sm" len="sm"/>
            </a:ln>
          </p:spPr>
          <p:txBody>
            <a:bodyPr/>
            <a:lstStyle/>
            <a:p>
              <a:endParaRPr lang="zh-CN" altLang="en-US"/>
            </a:p>
          </p:txBody>
        </p:sp>
      </p:grpSp>
      <p:grpSp>
        <p:nvGrpSpPr>
          <p:cNvPr id="8" name="Group 90"/>
          <p:cNvGrpSpPr>
            <a:grpSpLocks/>
          </p:cNvGrpSpPr>
          <p:nvPr/>
        </p:nvGrpSpPr>
        <p:grpSpPr bwMode="auto">
          <a:xfrm>
            <a:off x="6383338" y="3287713"/>
            <a:ext cx="4056062" cy="2589212"/>
            <a:chOff x="3061" y="2024"/>
            <a:chExt cx="2555" cy="1631"/>
          </a:xfrm>
        </p:grpSpPr>
        <p:sp>
          <p:nvSpPr>
            <p:cNvPr id="28736" name="Cloud"/>
            <p:cNvSpPr>
              <a:spLocks noChangeAspect="1" noEditPoints="1" noChangeArrowheads="1"/>
            </p:cNvSpPr>
            <p:nvPr/>
          </p:nvSpPr>
          <p:spPr bwMode="auto">
            <a:xfrm>
              <a:off x="3152" y="2209"/>
              <a:ext cx="2464" cy="1446"/>
            </a:xfrm>
            <a:custGeom>
              <a:avLst/>
              <a:gdLst>
                <a:gd name="T0" fmla="*/ 8 w 21600"/>
                <a:gd name="T1" fmla="*/ 723 h 21600"/>
                <a:gd name="T2" fmla="*/ 1232 w 21600"/>
                <a:gd name="T3" fmla="*/ 1444 h 21600"/>
                <a:gd name="T4" fmla="*/ 2462 w 21600"/>
                <a:gd name="T5" fmla="*/ 723 h 21600"/>
                <a:gd name="T6" fmla="*/ 1232 w 21600"/>
                <a:gd name="T7" fmla="*/ 83 h 21600"/>
                <a:gd name="T8" fmla="*/ 0 60000 65536"/>
                <a:gd name="T9" fmla="*/ 0 60000 65536"/>
                <a:gd name="T10" fmla="*/ 0 60000 65536"/>
                <a:gd name="T11" fmla="*/ 0 60000 65536"/>
                <a:gd name="T12" fmla="*/ 2981 w 21600"/>
                <a:gd name="T13" fmla="*/ 3256 h 21600"/>
                <a:gd name="T14" fmla="*/ 17085 w 21600"/>
                <a:gd name="T15" fmla="*/ 17343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8FEAFF"/>
            </a:solidFill>
            <a:ln w="15875">
              <a:solidFill>
                <a:srgbClr val="CCFFFF"/>
              </a:solidFill>
              <a:miter lim="800000"/>
              <a:headEnd/>
              <a:tailEnd/>
            </a:ln>
            <a:effectLst>
              <a:outerShdw dist="107763" dir="2700000" algn="ctr" rotWithShape="0">
                <a:srgbClr val="B2B2B2"/>
              </a:outerShdw>
            </a:effectLst>
          </p:spPr>
          <p:txBody>
            <a:bodyPr/>
            <a:lstStyle/>
            <a:p>
              <a:endParaRPr lang="zh-CN" altLang="en-US"/>
            </a:p>
          </p:txBody>
        </p:sp>
        <p:sp>
          <p:nvSpPr>
            <p:cNvPr id="28737" name="Text Box 26"/>
            <p:cNvSpPr txBox="1">
              <a:spLocks noChangeArrowheads="1"/>
            </p:cNvSpPr>
            <p:nvPr/>
          </p:nvSpPr>
          <p:spPr bwMode="auto">
            <a:xfrm>
              <a:off x="3440" y="2422"/>
              <a:ext cx="1913" cy="1030"/>
            </a:xfrm>
            <a:prstGeom prst="rect">
              <a:avLst/>
            </a:prstGeom>
            <a:noFill/>
            <a:ln w="12700" cap="sq">
              <a:noFill/>
              <a:miter lim="800000"/>
              <a:headEnd type="none" w="sm" len="sm"/>
              <a:tailEnd type="none" w="sm" len="sm"/>
            </a:ln>
          </p:spPr>
          <p:txBody>
            <a:bodyPr>
              <a:spAutoFit/>
            </a:bodyPr>
            <a:lstStyle/>
            <a:p>
              <a:pPr>
                <a:lnSpc>
                  <a:spcPct val="80000"/>
                </a:lnSpc>
              </a:pPr>
              <a:r>
                <a:rPr lang="zh-CN" altLang="en-US" sz="2100" i="1">
                  <a:solidFill>
                    <a:srgbClr val="00007A"/>
                  </a:solidFill>
                  <a:ea typeface="幼圆" pitchFamily="49" charset="-122"/>
                </a:rPr>
                <a:t>成功的查找过程正好等</a:t>
              </a:r>
            </a:p>
            <a:p>
              <a:pPr>
                <a:lnSpc>
                  <a:spcPct val="80000"/>
                </a:lnSpc>
              </a:pPr>
              <a:r>
                <a:rPr lang="zh-CN" altLang="en-US" sz="2100" i="1">
                  <a:solidFill>
                    <a:srgbClr val="00007A"/>
                  </a:solidFill>
                  <a:ea typeface="幼圆" pitchFamily="49" charset="-122"/>
                </a:rPr>
                <a:t>于走了一条从根结点到</a:t>
              </a:r>
            </a:p>
            <a:p>
              <a:pPr>
                <a:lnSpc>
                  <a:spcPct val="80000"/>
                </a:lnSpc>
              </a:pPr>
              <a:r>
                <a:rPr lang="zh-CN" altLang="en-US" sz="2100" i="1">
                  <a:solidFill>
                    <a:srgbClr val="00007A"/>
                  </a:solidFill>
                  <a:ea typeface="幼圆" pitchFamily="49" charset="-122"/>
                </a:rPr>
                <a:t>被查找结点的路径，</a:t>
              </a:r>
              <a:r>
                <a:rPr lang="zh-CN" altLang="en-US" sz="2100" i="1">
                  <a:solidFill>
                    <a:schemeClr val="accent2"/>
                  </a:solidFill>
                  <a:ea typeface="幼圆" pitchFamily="49" charset="-122"/>
                </a:rPr>
                <a:t>经</a:t>
              </a:r>
            </a:p>
            <a:p>
              <a:pPr>
                <a:lnSpc>
                  <a:spcPct val="80000"/>
                </a:lnSpc>
              </a:pPr>
              <a:r>
                <a:rPr lang="zh-CN" altLang="en-US" sz="2100" i="1">
                  <a:solidFill>
                    <a:schemeClr val="accent2"/>
                  </a:solidFill>
                  <a:ea typeface="幼圆" pitchFamily="49" charset="-122"/>
                </a:rPr>
                <a:t>历的比较次数恰好是被</a:t>
              </a:r>
            </a:p>
            <a:p>
              <a:pPr>
                <a:lnSpc>
                  <a:spcPct val="80000"/>
                </a:lnSpc>
              </a:pPr>
              <a:r>
                <a:rPr lang="zh-CN" altLang="en-US" sz="2100" i="1">
                  <a:solidFill>
                    <a:schemeClr val="accent2"/>
                  </a:solidFill>
                  <a:ea typeface="幼圆" pitchFamily="49" charset="-122"/>
                </a:rPr>
                <a:t>查找结点在二叉树中所</a:t>
              </a:r>
            </a:p>
            <a:p>
              <a:pPr>
                <a:lnSpc>
                  <a:spcPct val="80000"/>
                </a:lnSpc>
              </a:pPr>
              <a:r>
                <a:rPr lang="zh-CN" altLang="en-US" sz="2100" i="1">
                  <a:solidFill>
                    <a:schemeClr val="accent2"/>
                  </a:solidFill>
                  <a:ea typeface="幼圆" pitchFamily="49" charset="-122"/>
                </a:rPr>
                <a:t>处的层次数 ！</a:t>
              </a:r>
            </a:p>
          </p:txBody>
        </p:sp>
        <p:sp>
          <p:nvSpPr>
            <p:cNvPr id="28738" name="Text Box 27"/>
            <p:cNvSpPr txBox="1">
              <a:spLocks noChangeArrowheads="1"/>
            </p:cNvSpPr>
            <p:nvPr/>
          </p:nvSpPr>
          <p:spPr bwMode="auto">
            <a:xfrm>
              <a:off x="3061" y="2024"/>
              <a:ext cx="1133" cy="442"/>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4000" i="1">
                  <a:solidFill>
                    <a:srgbClr val="FF3300"/>
                  </a:solidFill>
                  <a:ea typeface="黑体" pitchFamily="49" charset="-122"/>
                </a:rPr>
                <a:t>结论</a:t>
              </a:r>
            </a:p>
          </p:txBody>
        </p:sp>
      </p:grpSp>
      <p:grpSp>
        <p:nvGrpSpPr>
          <p:cNvPr id="9" name="Group 28"/>
          <p:cNvGrpSpPr>
            <a:grpSpLocks/>
          </p:cNvGrpSpPr>
          <p:nvPr/>
        </p:nvGrpSpPr>
        <p:grpSpPr bwMode="auto">
          <a:xfrm>
            <a:off x="1752601" y="3321052"/>
            <a:ext cx="4911725" cy="2660651"/>
            <a:chOff x="144" y="2092"/>
            <a:chExt cx="3094" cy="1676"/>
          </a:xfrm>
        </p:grpSpPr>
        <p:sp>
          <p:nvSpPr>
            <p:cNvPr id="28700" name="Text Box 29"/>
            <p:cNvSpPr txBox="1">
              <a:spLocks noChangeArrowheads="1"/>
            </p:cNvSpPr>
            <p:nvPr/>
          </p:nvSpPr>
          <p:spPr bwMode="auto">
            <a:xfrm>
              <a:off x="603" y="2246"/>
              <a:ext cx="357" cy="346"/>
            </a:xfrm>
            <a:prstGeom prst="rect">
              <a:avLst/>
            </a:prstGeom>
            <a:noFill/>
            <a:ln w="12700" cap="sq">
              <a:noFill/>
              <a:miter lim="800000"/>
              <a:headEnd type="none" w="sm" len="sm"/>
              <a:tailEnd type="none" w="sm" len="sm"/>
            </a:ln>
            <a:effectLst>
              <a:outerShdw dist="35921" dir="2700000" algn="ctr" rotWithShape="0">
                <a:schemeClr val="bg2"/>
              </a:outerShdw>
            </a:effectLst>
          </p:spPr>
          <p:txBody>
            <a:bodyPr wrap="none">
              <a:spAutoFit/>
            </a:bodyPr>
            <a:lstStyle/>
            <a:p>
              <a:r>
                <a:rPr lang="zh-CN" altLang="en-US" sz="3000">
                  <a:solidFill>
                    <a:srgbClr val="FF3300"/>
                  </a:solidFill>
                  <a:ea typeface="黑体" pitchFamily="49" charset="-122"/>
                </a:rPr>
                <a:t>判</a:t>
              </a:r>
            </a:p>
          </p:txBody>
        </p:sp>
        <p:grpSp>
          <p:nvGrpSpPr>
            <p:cNvPr id="10" name="Group 30"/>
            <p:cNvGrpSpPr>
              <a:grpSpLocks/>
            </p:cNvGrpSpPr>
            <p:nvPr/>
          </p:nvGrpSpPr>
          <p:grpSpPr bwMode="auto">
            <a:xfrm>
              <a:off x="576" y="2092"/>
              <a:ext cx="2662" cy="1676"/>
              <a:chOff x="1152" y="2092"/>
              <a:chExt cx="2662" cy="1676"/>
            </a:xfrm>
          </p:grpSpPr>
          <p:sp>
            <p:nvSpPr>
              <p:cNvPr id="28704" name="Oval 31"/>
              <p:cNvSpPr>
                <a:spLocks noChangeArrowheads="1"/>
              </p:cNvSpPr>
              <p:nvPr/>
            </p:nvSpPr>
            <p:spPr bwMode="auto">
              <a:xfrm>
                <a:off x="2112" y="2112"/>
                <a:ext cx="336" cy="288"/>
              </a:xfrm>
              <a:prstGeom prst="ellipse">
                <a:avLst/>
              </a:prstGeom>
              <a:noFill/>
              <a:ln w="22225" cap="sq">
                <a:solidFill>
                  <a:schemeClr val="bg1"/>
                </a:solidFill>
                <a:round/>
                <a:headEnd type="none" w="sm" len="sm"/>
                <a:tailEnd type="none" w="sm" len="sm"/>
              </a:ln>
            </p:spPr>
            <p:txBody>
              <a:bodyPr wrap="none" anchor="ctr"/>
              <a:lstStyle/>
              <a:p>
                <a:endParaRPr lang="zh-CN" altLang="en-US"/>
              </a:p>
            </p:txBody>
          </p:sp>
          <p:sp>
            <p:nvSpPr>
              <p:cNvPr id="28705" name="Oval 32"/>
              <p:cNvSpPr>
                <a:spLocks noChangeArrowheads="1"/>
              </p:cNvSpPr>
              <p:nvPr/>
            </p:nvSpPr>
            <p:spPr bwMode="auto">
              <a:xfrm>
                <a:off x="1488" y="2496"/>
                <a:ext cx="336" cy="288"/>
              </a:xfrm>
              <a:prstGeom prst="ellipse">
                <a:avLst/>
              </a:prstGeom>
              <a:noFill/>
              <a:ln w="22225" cap="sq">
                <a:solidFill>
                  <a:schemeClr val="bg1"/>
                </a:solidFill>
                <a:round/>
                <a:headEnd type="none" w="sm" len="sm"/>
                <a:tailEnd type="none" w="sm" len="sm"/>
              </a:ln>
            </p:spPr>
            <p:txBody>
              <a:bodyPr wrap="none" anchor="ctr"/>
              <a:lstStyle/>
              <a:p>
                <a:endParaRPr lang="zh-CN" altLang="en-US"/>
              </a:p>
            </p:txBody>
          </p:sp>
          <p:sp>
            <p:nvSpPr>
              <p:cNvPr id="28706" name="Oval 33"/>
              <p:cNvSpPr>
                <a:spLocks noChangeArrowheads="1"/>
              </p:cNvSpPr>
              <p:nvPr/>
            </p:nvSpPr>
            <p:spPr bwMode="auto">
              <a:xfrm>
                <a:off x="2784" y="2496"/>
                <a:ext cx="336" cy="288"/>
              </a:xfrm>
              <a:prstGeom prst="ellipse">
                <a:avLst/>
              </a:prstGeom>
              <a:noFill/>
              <a:ln w="22225" cap="sq">
                <a:solidFill>
                  <a:schemeClr val="bg1"/>
                </a:solidFill>
                <a:round/>
                <a:headEnd type="none" w="sm" len="sm"/>
                <a:tailEnd type="none" w="sm" len="sm"/>
              </a:ln>
            </p:spPr>
            <p:txBody>
              <a:bodyPr wrap="none" anchor="ctr"/>
              <a:lstStyle/>
              <a:p>
                <a:endParaRPr lang="zh-CN" altLang="en-US"/>
              </a:p>
            </p:txBody>
          </p:sp>
          <p:sp>
            <p:nvSpPr>
              <p:cNvPr id="28707" name="Oval 34"/>
              <p:cNvSpPr>
                <a:spLocks noChangeArrowheads="1"/>
              </p:cNvSpPr>
              <p:nvPr/>
            </p:nvSpPr>
            <p:spPr bwMode="auto">
              <a:xfrm>
                <a:off x="1152" y="2928"/>
                <a:ext cx="336" cy="288"/>
              </a:xfrm>
              <a:prstGeom prst="ellipse">
                <a:avLst/>
              </a:prstGeom>
              <a:noFill/>
              <a:ln w="22225" cap="sq">
                <a:solidFill>
                  <a:schemeClr val="bg1"/>
                </a:solidFill>
                <a:round/>
                <a:headEnd type="none" w="sm" len="sm"/>
                <a:tailEnd type="none" w="sm" len="sm"/>
              </a:ln>
            </p:spPr>
            <p:txBody>
              <a:bodyPr wrap="none" anchor="ctr"/>
              <a:lstStyle/>
              <a:p>
                <a:endParaRPr lang="zh-CN" altLang="en-US"/>
              </a:p>
            </p:txBody>
          </p:sp>
          <p:sp>
            <p:nvSpPr>
              <p:cNvPr id="28708" name="Oval 35"/>
              <p:cNvSpPr>
                <a:spLocks noChangeArrowheads="1"/>
              </p:cNvSpPr>
              <p:nvPr/>
            </p:nvSpPr>
            <p:spPr bwMode="auto">
              <a:xfrm>
                <a:off x="1824" y="2928"/>
                <a:ext cx="336" cy="288"/>
              </a:xfrm>
              <a:prstGeom prst="ellipse">
                <a:avLst/>
              </a:prstGeom>
              <a:noFill/>
              <a:ln w="22225" cap="sq">
                <a:solidFill>
                  <a:schemeClr val="bg1"/>
                </a:solidFill>
                <a:round/>
                <a:headEnd type="none" w="sm" len="sm"/>
                <a:tailEnd type="none" w="sm" len="sm"/>
              </a:ln>
            </p:spPr>
            <p:txBody>
              <a:bodyPr wrap="none" anchor="ctr"/>
              <a:lstStyle/>
              <a:p>
                <a:endParaRPr lang="zh-CN" altLang="en-US"/>
              </a:p>
            </p:txBody>
          </p:sp>
          <p:sp>
            <p:nvSpPr>
              <p:cNvPr id="28709" name="Oval 36"/>
              <p:cNvSpPr>
                <a:spLocks noChangeArrowheads="1"/>
              </p:cNvSpPr>
              <p:nvPr/>
            </p:nvSpPr>
            <p:spPr bwMode="auto">
              <a:xfrm>
                <a:off x="2448" y="2928"/>
                <a:ext cx="336" cy="288"/>
              </a:xfrm>
              <a:prstGeom prst="ellipse">
                <a:avLst/>
              </a:prstGeom>
              <a:noFill/>
              <a:ln w="22225" cap="sq">
                <a:solidFill>
                  <a:schemeClr val="bg1"/>
                </a:solidFill>
                <a:round/>
                <a:headEnd type="none" w="sm" len="sm"/>
                <a:tailEnd type="none" w="sm" len="sm"/>
              </a:ln>
            </p:spPr>
            <p:txBody>
              <a:bodyPr wrap="none" anchor="ctr"/>
              <a:lstStyle/>
              <a:p>
                <a:endParaRPr lang="zh-CN" altLang="en-US"/>
              </a:p>
            </p:txBody>
          </p:sp>
          <p:sp>
            <p:nvSpPr>
              <p:cNvPr id="28710" name="Oval 37"/>
              <p:cNvSpPr>
                <a:spLocks noChangeArrowheads="1"/>
              </p:cNvSpPr>
              <p:nvPr/>
            </p:nvSpPr>
            <p:spPr bwMode="auto">
              <a:xfrm>
                <a:off x="3168" y="2928"/>
                <a:ext cx="336" cy="288"/>
              </a:xfrm>
              <a:prstGeom prst="ellipse">
                <a:avLst/>
              </a:prstGeom>
              <a:noFill/>
              <a:ln w="22225" cap="sq">
                <a:solidFill>
                  <a:schemeClr val="bg1"/>
                </a:solidFill>
                <a:round/>
                <a:headEnd type="none" w="sm" len="sm"/>
                <a:tailEnd type="none" w="sm" len="sm"/>
              </a:ln>
            </p:spPr>
            <p:txBody>
              <a:bodyPr wrap="none" anchor="ctr"/>
              <a:lstStyle/>
              <a:p>
                <a:endParaRPr lang="zh-CN" altLang="en-US"/>
              </a:p>
            </p:txBody>
          </p:sp>
          <p:sp>
            <p:nvSpPr>
              <p:cNvPr id="28711" name="Oval 38"/>
              <p:cNvSpPr>
                <a:spLocks noChangeArrowheads="1"/>
              </p:cNvSpPr>
              <p:nvPr/>
            </p:nvSpPr>
            <p:spPr bwMode="auto">
              <a:xfrm>
                <a:off x="1440" y="3456"/>
                <a:ext cx="336" cy="288"/>
              </a:xfrm>
              <a:prstGeom prst="ellipse">
                <a:avLst/>
              </a:prstGeom>
              <a:noFill/>
              <a:ln w="22225" cap="sq">
                <a:solidFill>
                  <a:schemeClr val="bg1"/>
                </a:solidFill>
                <a:round/>
                <a:headEnd type="none" w="sm" len="sm"/>
                <a:tailEnd type="none" w="sm" len="sm"/>
              </a:ln>
            </p:spPr>
            <p:txBody>
              <a:bodyPr wrap="none" anchor="ctr"/>
              <a:lstStyle/>
              <a:p>
                <a:endParaRPr lang="zh-CN" altLang="en-US"/>
              </a:p>
            </p:txBody>
          </p:sp>
          <p:sp>
            <p:nvSpPr>
              <p:cNvPr id="28712" name="Oval 39"/>
              <p:cNvSpPr>
                <a:spLocks noChangeArrowheads="1"/>
              </p:cNvSpPr>
              <p:nvPr/>
            </p:nvSpPr>
            <p:spPr bwMode="auto">
              <a:xfrm>
                <a:off x="2064" y="3456"/>
                <a:ext cx="336" cy="288"/>
              </a:xfrm>
              <a:prstGeom prst="ellipse">
                <a:avLst/>
              </a:prstGeom>
              <a:noFill/>
              <a:ln w="22225" cap="sq">
                <a:solidFill>
                  <a:schemeClr val="bg1"/>
                </a:solidFill>
                <a:round/>
                <a:headEnd type="none" w="sm" len="sm"/>
                <a:tailEnd type="none" w="sm" len="sm"/>
              </a:ln>
            </p:spPr>
            <p:txBody>
              <a:bodyPr wrap="none" anchor="ctr"/>
              <a:lstStyle/>
              <a:p>
                <a:endParaRPr lang="zh-CN" altLang="en-US"/>
              </a:p>
            </p:txBody>
          </p:sp>
          <p:sp>
            <p:nvSpPr>
              <p:cNvPr id="28713" name="Oval 40"/>
              <p:cNvSpPr>
                <a:spLocks noChangeArrowheads="1"/>
              </p:cNvSpPr>
              <p:nvPr/>
            </p:nvSpPr>
            <p:spPr bwMode="auto">
              <a:xfrm>
                <a:off x="2799" y="3449"/>
                <a:ext cx="336" cy="288"/>
              </a:xfrm>
              <a:prstGeom prst="ellipse">
                <a:avLst/>
              </a:prstGeom>
              <a:noFill/>
              <a:ln w="22225" cap="sq">
                <a:solidFill>
                  <a:schemeClr val="bg1"/>
                </a:solidFill>
                <a:round/>
                <a:headEnd type="none" w="sm" len="sm"/>
                <a:tailEnd type="none" w="sm" len="sm"/>
              </a:ln>
            </p:spPr>
            <p:txBody>
              <a:bodyPr wrap="none" anchor="ctr"/>
              <a:lstStyle/>
              <a:p>
                <a:endParaRPr lang="zh-CN" altLang="en-US"/>
              </a:p>
            </p:txBody>
          </p:sp>
          <p:sp>
            <p:nvSpPr>
              <p:cNvPr id="28714" name="Oval 41"/>
              <p:cNvSpPr>
                <a:spLocks noChangeArrowheads="1"/>
              </p:cNvSpPr>
              <p:nvPr/>
            </p:nvSpPr>
            <p:spPr bwMode="auto">
              <a:xfrm>
                <a:off x="3478" y="3456"/>
                <a:ext cx="336" cy="288"/>
              </a:xfrm>
              <a:prstGeom prst="ellipse">
                <a:avLst/>
              </a:prstGeom>
              <a:noFill/>
              <a:ln w="22225" cap="sq">
                <a:solidFill>
                  <a:schemeClr val="bg1"/>
                </a:solidFill>
                <a:round/>
                <a:headEnd type="none" w="sm" len="sm"/>
                <a:tailEnd type="none" w="sm" len="sm"/>
              </a:ln>
            </p:spPr>
            <p:txBody>
              <a:bodyPr wrap="none" anchor="ctr"/>
              <a:lstStyle/>
              <a:p>
                <a:endParaRPr lang="zh-CN" altLang="en-US"/>
              </a:p>
            </p:txBody>
          </p:sp>
          <p:sp>
            <p:nvSpPr>
              <p:cNvPr id="28715" name="Line 42"/>
              <p:cNvSpPr>
                <a:spLocks noChangeShapeType="1"/>
              </p:cNvSpPr>
              <p:nvPr/>
            </p:nvSpPr>
            <p:spPr bwMode="auto">
              <a:xfrm>
                <a:off x="2411" y="2330"/>
                <a:ext cx="384" cy="240"/>
              </a:xfrm>
              <a:prstGeom prst="line">
                <a:avLst/>
              </a:prstGeom>
              <a:noFill/>
              <a:ln w="22225" cap="sq">
                <a:solidFill>
                  <a:schemeClr val="bg1"/>
                </a:solidFill>
                <a:round/>
                <a:headEnd type="none" w="sm" len="sm"/>
                <a:tailEnd type="none" w="sm" len="sm"/>
              </a:ln>
            </p:spPr>
            <p:txBody>
              <a:bodyPr/>
              <a:lstStyle/>
              <a:p>
                <a:endParaRPr lang="zh-CN" altLang="en-US"/>
              </a:p>
            </p:txBody>
          </p:sp>
          <p:sp>
            <p:nvSpPr>
              <p:cNvPr id="28716" name="Line 43"/>
              <p:cNvSpPr>
                <a:spLocks noChangeShapeType="1"/>
              </p:cNvSpPr>
              <p:nvPr/>
            </p:nvSpPr>
            <p:spPr bwMode="auto">
              <a:xfrm flipH="1">
                <a:off x="1776" y="2304"/>
                <a:ext cx="336" cy="240"/>
              </a:xfrm>
              <a:prstGeom prst="line">
                <a:avLst/>
              </a:prstGeom>
              <a:noFill/>
              <a:ln w="22225" cap="sq">
                <a:solidFill>
                  <a:schemeClr val="bg1"/>
                </a:solidFill>
                <a:round/>
                <a:headEnd type="none" w="sm" len="sm"/>
                <a:tailEnd type="none" w="sm" len="sm"/>
              </a:ln>
            </p:spPr>
            <p:txBody>
              <a:bodyPr/>
              <a:lstStyle/>
              <a:p>
                <a:endParaRPr lang="zh-CN" altLang="en-US"/>
              </a:p>
            </p:txBody>
          </p:sp>
          <p:sp>
            <p:nvSpPr>
              <p:cNvPr id="28717" name="Line 44"/>
              <p:cNvSpPr>
                <a:spLocks noChangeShapeType="1"/>
              </p:cNvSpPr>
              <p:nvPr/>
            </p:nvSpPr>
            <p:spPr bwMode="auto">
              <a:xfrm flipH="1">
                <a:off x="1392" y="2736"/>
                <a:ext cx="144" cy="192"/>
              </a:xfrm>
              <a:prstGeom prst="line">
                <a:avLst/>
              </a:prstGeom>
              <a:noFill/>
              <a:ln w="22225" cap="sq">
                <a:solidFill>
                  <a:schemeClr val="bg1"/>
                </a:solidFill>
                <a:round/>
                <a:headEnd type="none" w="sm" len="sm"/>
                <a:tailEnd type="none" w="sm" len="sm"/>
              </a:ln>
            </p:spPr>
            <p:txBody>
              <a:bodyPr/>
              <a:lstStyle/>
              <a:p>
                <a:endParaRPr lang="zh-CN" altLang="en-US"/>
              </a:p>
            </p:txBody>
          </p:sp>
          <p:sp>
            <p:nvSpPr>
              <p:cNvPr id="28718" name="Line 45"/>
              <p:cNvSpPr>
                <a:spLocks noChangeShapeType="1"/>
              </p:cNvSpPr>
              <p:nvPr/>
            </p:nvSpPr>
            <p:spPr bwMode="auto">
              <a:xfrm>
                <a:off x="1776" y="2736"/>
                <a:ext cx="144" cy="192"/>
              </a:xfrm>
              <a:prstGeom prst="line">
                <a:avLst/>
              </a:prstGeom>
              <a:noFill/>
              <a:ln w="22225" cap="sq">
                <a:solidFill>
                  <a:schemeClr val="bg1"/>
                </a:solidFill>
                <a:round/>
                <a:headEnd type="none" w="sm" len="sm"/>
                <a:tailEnd type="none" w="sm" len="sm"/>
              </a:ln>
            </p:spPr>
            <p:txBody>
              <a:bodyPr/>
              <a:lstStyle/>
              <a:p>
                <a:endParaRPr lang="zh-CN" altLang="en-US"/>
              </a:p>
            </p:txBody>
          </p:sp>
          <p:sp>
            <p:nvSpPr>
              <p:cNvPr id="28719" name="Line 46"/>
              <p:cNvSpPr>
                <a:spLocks noChangeShapeType="1"/>
              </p:cNvSpPr>
              <p:nvPr/>
            </p:nvSpPr>
            <p:spPr bwMode="auto">
              <a:xfrm flipH="1">
                <a:off x="2703" y="2762"/>
                <a:ext cx="144" cy="192"/>
              </a:xfrm>
              <a:prstGeom prst="line">
                <a:avLst/>
              </a:prstGeom>
              <a:noFill/>
              <a:ln w="22225" cap="sq">
                <a:solidFill>
                  <a:schemeClr val="bg1"/>
                </a:solidFill>
                <a:round/>
                <a:headEnd type="none" w="sm" len="sm"/>
                <a:tailEnd type="none" w="sm" len="sm"/>
              </a:ln>
            </p:spPr>
            <p:txBody>
              <a:bodyPr/>
              <a:lstStyle/>
              <a:p>
                <a:endParaRPr lang="zh-CN" altLang="en-US"/>
              </a:p>
            </p:txBody>
          </p:sp>
          <p:sp>
            <p:nvSpPr>
              <p:cNvPr id="28720" name="Line 47"/>
              <p:cNvSpPr>
                <a:spLocks noChangeShapeType="1"/>
              </p:cNvSpPr>
              <p:nvPr/>
            </p:nvSpPr>
            <p:spPr bwMode="auto">
              <a:xfrm>
                <a:off x="3072" y="2736"/>
                <a:ext cx="192" cy="192"/>
              </a:xfrm>
              <a:prstGeom prst="line">
                <a:avLst/>
              </a:prstGeom>
              <a:noFill/>
              <a:ln w="22225" cap="sq">
                <a:solidFill>
                  <a:schemeClr val="bg1"/>
                </a:solidFill>
                <a:round/>
                <a:headEnd type="none" w="sm" len="sm"/>
                <a:tailEnd type="none" w="sm" len="sm"/>
              </a:ln>
            </p:spPr>
            <p:txBody>
              <a:bodyPr/>
              <a:lstStyle/>
              <a:p>
                <a:endParaRPr lang="zh-CN" altLang="en-US"/>
              </a:p>
            </p:txBody>
          </p:sp>
          <p:sp>
            <p:nvSpPr>
              <p:cNvPr id="28721" name="Line 48"/>
              <p:cNvSpPr>
                <a:spLocks noChangeShapeType="1"/>
              </p:cNvSpPr>
              <p:nvPr/>
            </p:nvSpPr>
            <p:spPr bwMode="auto">
              <a:xfrm>
                <a:off x="1392" y="3216"/>
                <a:ext cx="144" cy="240"/>
              </a:xfrm>
              <a:prstGeom prst="line">
                <a:avLst/>
              </a:prstGeom>
              <a:noFill/>
              <a:ln w="22225" cap="sq">
                <a:solidFill>
                  <a:schemeClr val="bg1"/>
                </a:solidFill>
                <a:round/>
                <a:headEnd type="none" w="sm" len="sm"/>
                <a:tailEnd type="none" w="sm" len="sm"/>
              </a:ln>
            </p:spPr>
            <p:txBody>
              <a:bodyPr/>
              <a:lstStyle/>
              <a:p>
                <a:endParaRPr lang="zh-CN" altLang="en-US"/>
              </a:p>
            </p:txBody>
          </p:sp>
          <p:sp>
            <p:nvSpPr>
              <p:cNvPr id="28722" name="Line 49"/>
              <p:cNvSpPr>
                <a:spLocks noChangeShapeType="1"/>
              </p:cNvSpPr>
              <p:nvPr/>
            </p:nvSpPr>
            <p:spPr bwMode="auto">
              <a:xfrm>
                <a:off x="2060" y="3205"/>
                <a:ext cx="144" cy="240"/>
              </a:xfrm>
              <a:prstGeom prst="line">
                <a:avLst/>
              </a:prstGeom>
              <a:noFill/>
              <a:ln w="22225" cap="sq">
                <a:solidFill>
                  <a:schemeClr val="bg1"/>
                </a:solidFill>
                <a:round/>
                <a:headEnd type="none" w="sm" len="sm"/>
                <a:tailEnd type="none" w="sm" len="sm"/>
              </a:ln>
            </p:spPr>
            <p:txBody>
              <a:bodyPr/>
              <a:lstStyle/>
              <a:p>
                <a:endParaRPr lang="zh-CN" altLang="en-US"/>
              </a:p>
            </p:txBody>
          </p:sp>
          <p:sp>
            <p:nvSpPr>
              <p:cNvPr id="28723" name="Line 50"/>
              <p:cNvSpPr>
                <a:spLocks noChangeShapeType="1"/>
              </p:cNvSpPr>
              <p:nvPr/>
            </p:nvSpPr>
            <p:spPr bwMode="auto">
              <a:xfrm>
                <a:off x="2688" y="3216"/>
                <a:ext cx="192" cy="240"/>
              </a:xfrm>
              <a:prstGeom prst="line">
                <a:avLst/>
              </a:prstGeom>
              <a:noFill/>
              <a:ln w="22225" cap="sq">
                <a:solidFill>
                  <a:schemeClr val="bg1"/>
                </a:solidFill>
                <a:round/>
                <a:headEnd type="none" w="sm" len="sm"/>
                <a:tailEnd type="none" w="sm" len="sm"/>
              </a:ln>
            </p:spPr>
            <p:txBody>
              <a:bodyPr/>
              <a:lstStyle/>
              <a:p>
                <a:endParaRPr lang="zh-CN" altLang="en-US"/>
              </a:p>
            </p:txBody>
          </p:sp>
          <p:sp>
            <p:nvSpPr>
              <p:cNvPr id="28724" name="Line 51"/>
              <p:cNvSpPr>
                <a:spLocks noChangeShapeType="1"/>
              </p:cNvSpPr>
              <p:nvPr/>
            </p:nvSpPr>
            <p:spPr bwMode="auto">
              <a:xfrm>
                <a:off x="3408" y="3216"/>
                <a:ext cx="192" cy="240"/>
              </a:xfrm>
              <a:prstGeom prst="line">
                <a:avLst/>
              </a:prstGeom>
              <a:noFill/>
              <a:ln w="22225" cap="sq">
                <a:solidFill>
                  <a:schemeClr val="bg1"/>
                </a:solidFill>
                <a:round/>
                <a:headEnd type="none" w="sm" len="sm"/>
                <a:tailEnd type="none" w="sm" len="sm"/>
              </a:ln>
            </p:spPr>
            <p:txBody>
              <a:bodyPr/>
              <a:lstStyle/>
              <a:p>
                <a:endParaRPr lang="zh-CN" altLang="en-US"/>
              </a:p>
            </p:txBody>
          </p:sp>
          <p:sp>
            <p:nvSpPr>
              <p:cNvPr id="28725" name="Rectangle 52"/>
              <p:cNvSpPr>
                <a:spLocks noChangeArrowheads="1"/>
              </p:cNvSpPr>
              <p:nvPr/>
            </p:nvSpPr>
            <p:spPr bwMode="auto">
              <a:xfrm>
                <a:off x="2164" y="2092"/>
                <a:ext cx="228" cy="327"/>
              </a:xfrm>
              <a:prstGeom prst="rect">
                <a:avLst/>
              </a:prstGeom>
              <a:noFill/>
              <a:ln w="12700" cap="sq">
                <a:noFill/>
                <a:miter lim="800000"/>
                <a:headEnd type="none" w="sm" len="sm"/>
                <a:tailEnd type="none" w="sm" len="sm"/>
              </a:ln>
            </p:spPr>
            <p:txBody>
              <a:bodyPr wrap="none">
                <a:spAutoFit/>
              </a:bodyPr>
              <a:lstStyle/>
              <a:p>
                <a:r>
                  <a:rPr lang="en-US" altLang="zh-CN" sz="2800" i="1">
                    <a:solidFill>
                      <a:srgbClr val="0066CC"/>
                    </a:solidFill>
                  </a:rPr>
                  <a:t>6</a:t>
                </a:r>
              </a:p>
            </p:txBody>
          </p:sp>
          <p:sp>
            <p:nvSpPr>
              <p:cNvPr id="28726" name="Rectangle 53"/>
              <p:cNvSpPr>
                <a:spLocks noChangeArrowheads="1"/>
              </p:cNvSpPr>
              <p:nvPr/>
            </p:nvSpPr>
            <p:spPr bwMode="auto">
              <a:xfrm>
                <a:off x="1547" y="2485"/>
                <a:ext cx="228" cy="327"/>
              </a:xfrm>
              <a:prstGeom prst="rect">
                <a:avLst/>
              </a:prstGeom>
              <a:noFill/>
              <a:ln w="12700" cap="sq">
                <a:noFill/>
                <a:miter lim="800000"/>
                <a:headEnd type="none" w="sm" len="sm"/>
                <a:tailEnd type="none" w="sm" len="sm"/>
              </a:ln>
            </p:spPr>
            <p:txBody>
              <a:bodyPr wrap="none">
                <a:spAutoFit/>
              </a:bodyPr>
              <a:lstStyle/>
              <a:p>
                <a:r>
                  <a:rPr lang="en-US" altLang="zh-CN" sz="2800" i="1">
                    <a:solidFill>
                      <a:srgbClr val="0066CC"/>
                    </a:solidFill>
                  </a:rPr>
                  <a:t>3</a:t>
                </a:r>
              </a:p>
            </p:txBody>
          </p:sp>
          <p:sp>
            <p:nvSpPr>
              <p:cNvPr id="28727" name="Rectangle 54"/>
              <p:cNvSpPr>
                <a:spLocks noChangeArrowheads="1"/>
              </p:cNvSpPr>
              <p:nvPr/>
            </p:nvSpPr>
            <p:spPr bwMode="auto">
              <a:xfrm>
                <a:off x="1200" y="2895"/>
                <a:ext cx="228" cy="327"/>
              </a:xfrm>
              <a:prstGeom prst="rect">
                <a:avLst/>
              </a:prstGeom>
              <a:noFill/>
              <a:ln w="12700" cap="sq">
                <a:noFill/>
                <a:miter lim="800000"/>
                <a:headEnd type="none" w="sm" len="sm"/>
                <a:tailEnd type="none" w="sm" len="sm"/>
              </a:ln>
            </p:spPr>
            <p:txBody>
              <a:bodyPr wrap="none">
                <a:spAutoFit/>
              </a:bodyPr>
              <a:lstStyle/>
              <a:p>
                <a:r>
                  <a:rPr lang="en-US" altLang="zh-CN" sz="2800" i="1">
                    <a:solidFill>
                      <a:srgbClr val="0066CC"/>
                    </a:solidFill>
                  </a:rPr>
                  <a:t>1</a:t>
                </a:r>
              </a:p>
            </p:txBody>
          </p:sp>
          <p:sp>
            <p:nvSpPr>
              <p:cNvPr id="28728" name="Rectangle 55"/>
              <p:cNvSpPr>
                <a:spLocks noChangeArrowheads="1"/>
              </p:cNvSpPr>
              <p:nvPr/>
            </p:nvSpPr>
            <p:spPr bwMode="auto">
              <a:xfrm>
                <a:off x="1884" y="2911"/>
                <a:ext cx="228" cy="327"/>
              </a:xfrm>
              <a:prstGeom prst="rect">
                <a:avLst/>
              </a:prstGeom>
              <a:noFill/>
              <a:ln w="12700" cap="sq">
                <a:noFill/>
                <a:miter lim="800000"/>
                <a:headEnd type="none" w="sm" len="sm"/>
                <a:tailEnd type="none" w="sm" len="sm"/>
              </a:ln>
            </p:spPr>
            <p:txBody>
              <a:bodyPr wrap="none">
                <a:spAutoFit/>
              </a:bodyPr>
              <a:lstStyle/>
              <a:p>
                <a:r>
                  <a:rPr lang="en-US" altLang="zh-CN" sz="2800" i="1">
                    <a:solidFill>
                      <a:srgbClr val="0066CC"/>
                    </a:solidFill>
                  </a:rPr>
                  <a:t>4</a:t>
                </a:r>
              </a:p>
            </p:txBody>
          </p:sp>
          <p:sp>
            <p:nvSpPr>
              <p:cNvPr id="28729" name="Rectangle 56"/>
              <p:cNvSpPr>
                <a:spLocks noChangeArrowheads="1"/>
              </p:cNvSpPr>
              <p:nvPr/>
            </p:nvSpPr>
            <p:spPr bwMode="auto">
              <a:xfrm>
                <a:off x="2496" y="2904"/>
                <a:ext cx="228" cy="327"/>
              </a:xfrm>
              <a:prstGeom prst="rect">
                <a:avLst/>
              </a:prstGeom>
              <a:noFill/>
              <a:ln w="12700" cap="sq">
                <a:noFill/>
                <a:miter lim="800000"/>
                <a:headEnd type="none" w="sm" len="sm"/>
                <a:tailEnd type="none" w="sm" len="sm"/>
              </a:ln>
            </p:spPr>
            <p:txBody>
              <a:bodyPr wrap="none">
                <a:spAutoFit/>
              </a:bodyPr>
              <a:lstStyle/>
              <a:p>
                <a:r>
                  <a:rPr lang="en-US" altLang="zh-CN" sz="2800" i="1">
                    <a:solidFill>
                      <a:srgbClr val="0066CC"/>
                    </a:solidFill>
                  </a:rPr>
                  <a:t>7</a:t>
                </a:r>
              </a:p>
            </p:txBody>
          </p:sp>
          <p:sp>
            <p:nvSpPr>
              <p:cNvPr id="28730" name="Rectangle 57"/>
              <p:cNvSpPr>
                <a:spLocks noChangeArrowheads="1"/>
              </p:cNvSpPr>
              <p:nvPr/>
            </p:nvSpPr>
            <p:spPr bwMode="auto">
              <a:xfrm>
                <a:off x="3172" y="2920"/>
                <a:ext cx="316" cy="320"/>
              </a:xfrm>
              <a:prstGeom prst="rect">
                <a:avLst/>
              </a:prstGeom>
              <a:noFill/>
              <a:ln w="12700" cap="sq">
                <a:noFill/>
                <a:miter lim="800000"/>
                <a:headEnd type="none" w="sm" len="sm"/>
                <a:tailEnd type="none" w="sm" len="sm"/>
              </a:ln>
            </p:spPr>
            <p:txBody>
              <a:bodyPr wrap="none">
                <a:spAutoFit/>
              </a:bodyPr>
              <a:lstStyle/>
              <a:p>
                <a:r>
                  <a:rPr lang="en-US" altLang="zh-CN" sz="2700" i="1">
                    <a:solidFill>
                      <a:srgbClr val="0066CC"/>
                    </a:solidFill>
                  </a:rPr>
                  <a:t>10</a:t>
                </a:r>
              </a:p>
            </p:txBody>
          </p:sp>
          <p:sp>
            <p:nvSpPr>
              <p:cNvPr id="28731" name="Rectangle 58"/>
              <p:cNvSpPr>
                <a:spLocks noChangeArrowheads="1"/>
              </p:cNvSpPr>
              <p:nvPr/>
            </p:nvSpPr>
            <p:spPr bwMode="auto">
              <a:xfrm>
                <a:off x="1499" y="3428"/>
                <a:ext cx="228" cy="327"/>
              </a:xfrm>
              <a:prstGeom prst="rect">
                <a:avLst/>
              </a:prstGeom>
              <a:noFill/>
              <a:ln w="12700" cap="sq">
                <a:noFill/>
                <a:miter lim="800000"/>
                <a:headEnd type="none" w="sm" len="sm"/>
                <a:tailEnd type="none" w="sm" len="sm"/>
              </a:ln>
            </p:spPr>
            <p:txBody>
              <a:bodyPr wrap="none">
                <a:spAutoFit/>
              </a:bodyPr>
              <a:lstStyle/>
              <a:p>
                <a:r>
                  <a:rPr lang="en-US" altLang="zh-CN" sz="2800" i="1">
                    <a:solidFill>
                      <a:srgbClr val="0066CC"/>
                    </a:solidFill>
                  </a:rPr>
                  <a:t>2</a:t>
                </a:r>
              </a:p>
            </p:txBody>
          </p:sp>
          <p:sp>
            <p:nvSpPr>
              <p:cNvPr id="28732" name="Rectangle 59"/>
              <p:cNvSpPr>
                <a:spLocks noChangeArrowheads="1"/>
              </p:cNvSpPr>
              <p:nvPr/>
            </p:nvSpPr>
            <p:spPr bwMode="auto">
              <a:xfrm>
                <a:off x="2124" y="3417"/>
                <a:ext cx="228" cy="327"/>
              </a:xfrm>
              <a:prstGeom prst="rect">
                <a:avLst/>
              </a:prstGeom>
              <a:noFill/>
              <a:ln w="12700" cap="sq">
                <a:noFill/>
                <a:miter lim="800000"/>
                <a:headEnd type="none" w="sm" len="sm"/>
                <a:tailEnd type="none" w="sm" len="sm"/>
              </a:ln>
            </p:spPr>
            <p:txBody>
              <a:bodyPr wrap="none">
                <a:spAutoFit/>
              </a:bodyPr>
              <a:lstStyle/>
              <a:p>
                <a:r>
                  <a:rPr lang="en-US" altLang="zh-CN" sz="2800" i="1">
                    <a:solidFill>
                      <a:srgbClr val="0066CC"/>
                    </a:solidFill>
                  </a:rPr>
                  <a:t>5</a:t>
                </a:r>
              </a:p>
            </p:txBody>
          </p:sp>
          <p:sp>
            <p:nvSpPr>
              <p:cNvPr id="28733" name="Rectangle 60"/>
              <p:cNvSpPr>
                <a:spLocks noChangeArrowheads="1"/>
              </p:cNvSpPr>
              <p:nvPr/>
            </p:nvSpPr>
            <p:spPr bwMode="auto">
              <a:xfrm>
                <a:off x="2832" y="2496"/>
                <a:ext cx="228" cy="327"/>
              </a:xfrm>
              <a:prstGeom prst="rect">
                <a:avLst/>
              </a:prstGeom>
              <a:noFill/>
              <a:ln w="12700" cap="sq">
                <a:noFill/>
                <a:miter lim="800000"/>
                <a:headEnd type="none" w="sm" len="sm"/>
                <a:tailEnd type="none" w="sm" len="sm"/>
              </a:ln>
            </p:spPr>
            <p:txBody>
              <a:bodyPr wrap="none">
                <a:spAutoFit/>
              </a:bodyPr>
              <a:lstStyle/>
              <a:p>
                <a:r>
                  <a:rPr lang="en-US" altLang="zh-CN" sz="2800" i="1">
                    <a:solidFill>
                      <a:srgbClr val="0066CC"/>
                    </a:solidFill>
                  </a:rPr>
                  <a:t>9</a:t>
                </a:r>
              </a:p>
            </p:txBody>
          </p:sp>
          <p:sp>
            <p:nvSpPr>
              <p:cNvPr id="28734" name="Rectangle 61"/>
              <p:cNvSpPr>
                <a:spLocks noChangeArrowheads="1"/>
              </p:cNvSpPr>
              <p:nvPr/>
            </p:nvSpPr>
            <p:spPr bwMode="auto">
              <a:xfrm>
                <a:off x="2844" y="3417"/>
                <a:ext cx="228" cy="327"/>
              </a:xfrm>
              <a:prstGeom prst="rect">
                <a:avLst/>
              </a:prstGeom>
              <a:noFill/>
              <a:ln w="12700" cap="sq">
                <a:noFill/>
                <a:miter lim="800000"/>
                <a:headEnd type="none" w="sm" len="sm"/>
                <a:tailEnd type="none" w="sm" len="sm"/>
              </a:ln>
            </p:spPr>
            <p:txBody>
              <a:bodyPr wrap="none">
                <a:spAutoFit/>
              </a:bodyPr>
              <a:lstStyle/>
              <a:p>
                <a:r>
                  <a:rPr lang="en-US" altLang="zh-CN" sz="2800" i="1">
                    <a:solidFill>
                      <a:srgbClr val="0066CC"/>
                    </a:solidFill>
                  </a:rPr>
                  <a:t>8</a:t>
                </a:r>
              </a:p>
            </p:txBody>
          </p:sp>
          <p:sp>
            <p:nvSpPr>
              <p:cNvPr id="28735" name="Rectangle 62"/>
              <p:cNvSpPr>
                <a:spLocks noChangeArrowheads="1"/>
              </p:cNvSpPr>
              <p:nvPr/>
            </p:nvSpPr>
            <p:spPr bwMode="auto">
              <a:xfrm>
                <a:off x="3471" y="3448"/>
                <a:ext cx="300" cy="320"/>
              </a:xfrm>
              <a:prstGeom prst="rect">
                <a:avLst/>
              </a:prstGeom>
              <a:noFill/>
              <a:ln w="12700" cap="sq">
                <a:noFill/>
                <a:miter lim="800000"/>
                <a:headEnd type="none" w="sm" len="sm"/>
                <a:tailEnd type="none" w="sm" len="sm"/>
              </a:ln>
            </p:spPr>
            <p:txBody>
              <a:bodyPr wrap="none">
                <a:spAutoFit/>
              </a:bodyPr>
              <a:lstStyle/>
              <a:p>
                <a:r>
                  <a:rPr lang="en-US" altLang="zh-CN" sz="2700" i="1">
                    <a:solidFill>
                      <a:srgbClr val="0066CC"/>
                    </a:solidFill>
                  </a:rPr>
                  <a:t>11</a:t>
                </a:r>
              </a:p>
            </p:txBody>
          </p:sp>
        </p:grpSp>
        <p:sp>
          <p:nvSpPr>
            <p:cNvPr id="28702" name="Rectangle 63"/>
            <p:cNvSpPr>
              <a:spLocks noChangeArrowheads="1"/>
            </p:cNvSpPr>
            <p:nvPr/>
          </p:nvSpPr>
          <p:spPr bwMode="auto">
            <a:xfrm>
              <a:off x="336" y="2534"/>
              <a:ext cx="357" cy="346"/>
            </a:xfrm>
            <a:prstGeom prst="rect">
              <a:avLst/>
            </a:prstGeom>
            <a:noFill/>
            <a:ln w="12700" cap="sq">
              <a:noFill/>
              <a:miter lim="800000"/>
              <a:headEnd type="none" w="sm" len="sm"/>
              <a:tailEnd type="none" w="sm" len="sm"/>
            </a:ln>
            <a:effectLst>
              <a:outerShdw dist="35921" dir="2700000" algn="ctr" rotWithShape="0">
                <a:schemeClr val="bg2"/>
              </a:outerShdw>
            </a:effectLst>
          </p:spPr>
          <p:txBody>
            <a:bodyPr wrap="none">
              <a:spAutoFit/>
            </a:bodyPr>
            <a:lstStyle/>
            <a:p>
              <a:r>
                <a:rPr lang="zh-CN" altLang="en-US" sz="3000">
                  <a:solidFill>
                    <a:srgbClr val="FF3300"/>
                  </a:solidFill>
                  <a:ea typeface="黑体" pitchFamily="49" charset="-122"/>
                </a:rPr>
                <a:t>定</a:t>
              </a:r>
              <a:endParaRPr lang="en-US" sz="3000">
                <a:solidFill>
                  <a:srgbClr val="FF3300"/>
                </a:solidFill>
                <a:ea typeface="黑体" pitchFamily="49" charset="-122"/>
              </a:endParaRPr>
            </a:p>
          </p:txBody>
        </p:sp>
        <p:sp>
          <p:nvSpPr>
            <p:cNvPr id="28703" name="Rectangle 64"/>
            <p:cNvSpPr>
              <a:spLocks noChangeArrowheads="1"/>
            </p:cNvSpPr>
            <p:nvPr/>
          </p:nvSpPr>
          <p:spPr bwMode="auto">
            <a:xfrm>
              <a:off x="144" y="2864"/>
              <a:ext cx="357" cy="346"/>
            </a:xfrm>
            <a:prstGeom prst="rect">
              <a:avLst/>
            </a:prstGeom>
            <a:noFill/>
            <a:ln w="12700" cap="sq">
              <a:noFill/>
              <a:miter lim="800000"/>
              <a:headEnd type="none" w="sm" len="sm"/>
              <a:tailEnd type="none" w="sm" len="sm"/>
            </a:ln>
            <a:effectLst>
              <a:outerShdw dist="35921" dir="2700000" algn="ctr" rotWithShape="0">
                <a:schemeClr val="bg2"/>
              </a:outerShdw>
            </a:effectLst>
          </p:spPr>
          <p:txBody>
            <a:bodyPr wrap="none">
              <a:spAutoFit/>
            </a:bodyPr>
            <a:lstStyle/>
            <a:p>
              <a:r>
                <a:rPr lang="zh-CN" altLang="en-US" sz="3000">
                  <a:solidFill>
                    <a:srgbClr val="FF3300"/>
                  </a:solidFill>
                  <a:ea typeface="黑体" pitchFamily="49" charset="-122"/>
                </a:rPr>
                <a:t>树</a:t>
              </a:r>
              <a:endParaRPr lang="en-US" sz="3000">
                <a:solidFill>
                  <a:srgbClr val="FF3300"/>
                </a:solidFill>
                <a:ea typeface="黑体" pitchFamily="49" charset="-122"/>
              </a:endParaRPr>
            </a:p>
          </p:txBody>
        </p:sp>
      </p:grpSp>
      <p:grpSp>
        <p:nvGrpSpPr>
          <p:cNvPr id="11" name="Group 65"/>
          <p:cNvGrpSpPr>
            <a:grpSpLocks/>
          </p:cNvGrpSpPr>
          <p:nvPr/>
        </p:nvGrpSpPr>
        <p:grpSpPr bwMode="auto">
          <a:xfrm>
            <a:off x="1600201" y="3048000"/>
            <a:ext cx="931863" cy="533400"/>
            <a:chOff x="48" y="1920"/>
            <a:chExt cx="587" cy="336"/>
          </a:xfrm>
        </p:grpSpPr>
        <p:sp>
          <p:nvSpPr>
            <p:cNvPr id="28698" name="AutoShape 66"/>
            <p:cNvSpPr>
              <a:spLocks noChangeArrowheads="1"/>
            </p:cNvSpPr>
            <p:nvPr/>
          </p:nvSpPr>
          <p:spPr bwMode="auto">
            <a:xfrm>
              <a:off x="48" y="1920"/>
              <a:ext cx="576" cy="336"/>
            </a:xfrm>
            <a:prstGeom prst="wedgeEllipseCallout">
              <a:avLst>
                <a:gd name="adj1" fmla="val 60069"/>
                <a:gd name="adj2" fmla="val -78870"/>
              </a:avLst>
            </a:prstGeom>
            <a:gradFill rotWithShape="0">
              <a:gsLst>
                <a:gs pos="0">
                  <a:srgbClr val="007600"/>
                </a:gs>
                <a:gs pos="50000">
                  <a:srgbClr val="00FF00"/>
                </a:gs>
                <a:gs pos="100000">
                  <a:srgbClr val="007600"/>
                </a:gs>
              </a:gsLst>
              <a:lin ang="2700000" scaled="1"/>
            </a:gradFill>
            <a:ln w="12700" cap="sq">
              <a:noFill/>
              <a:miter lim="800000"/>
              <a:headEnd type="none" w="sm" len="sm"/>
              <a:tailEnd type="none" w="sm" len="sm"/>
            </a:ln>
          </p:spPr>
          <p:txBody>
            <a:bodyPr/>
            <a:lstStyle/>
            <a:p>
              <a:pPr algn="ctr"/>
              <a:endParaRPr lang="en-US" altLang="zh-CN"/>
            </a:p>
          </p:txBody>
        </p:sp>
        <p:sp>
          <p:nvSpPr>
            <p:cNvPr id="28699" name="Text Box 67"/>
            <p:cNvSpPr txBox="1">
              <a:spLocks noChangeArrowheads="1"/>
            </p:cNvSpPr>
            <p:nvPr/>
          </p:nvSpPr>
          <p:spPr bwMode="auto">
            <a:xfrm>
              <a:off x="56" y="1920"/>
              <a:ext cx="579" cy="308"/>
            </a:xfrm>
            <a:prstGeom prst="rect">
              <a:avLst/>
            </a:prstGeom>
            <a:noFill/>
            <a:ln w="12700" cap="sq">
              <a:noFill/>
              <a:miter lim="800000"/>
              <a:headEnd type="none" w="sm" len="sm"/>
              <a:tailEnd type="none" w="sm" len="sm"/>
            </a:ln>
          </p:spPr>
          <p:txBody>
            <a:bodyPr>
              <a:spAutoFit/>
            </a:bodyPr>
            <a:lstStyle/>
            <a:p>
              <a:r>
                <a:rPr lang="zh-CN" altLang="en-US" sz="2600" i="1">
                  <a:solidFill>
                    <a:srgbClr val="003399"/>
                  </a:solidFill>
                  <a:ea typeface="黑体" pitchFamily="49" charset="-122"/>
                </a:rPr>
                <a:t>位置</a:t>
              </a:r>
            </a:p>
          </p:txBody>
        </p:sp>
      </p:grpSp>
      <p:grpSp>
        <p:nvGrpSpPr>
          <p:cNvPr id="12" name="Group 83"/>
          <p:cNvGrpSpPr>
            <a:grpSpLocks/>
          </p:cNvGrpSpPr>
          <p:nvPr/>
        </p:nvGrpSpPr>
        <p:grpSpPr bwMode="auto">
          <a:xfrm>
            <a:off x="2286000" y="339726"/>
            <a:ext cx="7696200" cy="1631951"/>
            <a:chOff x="480" y="214"/>
            <a:chExt cx="4848" cy="1028"/>
          </a:xfrm>
        </p:grpSpPr>
        <p:sp>
          <p:nvSpPr>
            <p:cNvPr id="28694" name="Text Box 84"/>
            <p:cNvSpPr txBox="1">
              <a:spLocks noChangeArrowheads="1"/>
            </p:cNvSpPr>
            <p:nvPr/>
          </p:nvSpPr>
          <p:spPr bwMode="auto">
            <a:xfrm>
              <a:off x="480" y="235"/>
              <a:ext cx="4848" cy="1007"/>
            </a:xfrm>
            <a:prstGeom prst="rect">
              <a:avLst/>
            </a:prstGeom>
            <a:noFill/>
            <a:ln w="12700" cap="sq">
              <a:noFill/>
              <a:miter lim="800000"/>
              <a:headEnd type="none" w="sm" len="sm"/>
              <a:tailEnd type="none" w="sm" len="sm"/>
            </a:ln>
          </p:spPr>
          <p:txBody>
            <a:bodyPr>
              <a:spAutoFit/>
            </a:bodyPr>
            <a:lstStyle/>
            <a:p>
              <a:pPr>
                <a:lnSpc>
                  <a:spcPct val="105000"/>
                </a:lnSpc>
              </a:pPr>
              <a:r>
                <a:rPr lang="en-US" altLang="zh-CN" sz="2400" dirty="0">
                  <a:solidFill>
                    <a:srgbClr val="003192"/>
                  </a:solidFill>
                  <a:latin typeface="幼圆" pitchFamily="49" charset="-122"/>
                  <a:ea typeface="幼圆" pitchFamily="49" charset="-122"/>
                </a:rPr>
                <a:t>    </a:t>
              </a:r>
              <a:r>
                <a:rPr lang="zh-CN" altLang="en-US" sz="2400" dirty="0">
                  <a:solidFill>
                    <a:srgbClr val="003192"/>
                  </a:solidFill>
                  <a:latin typeface="幼圆" pitchFamily="49" charset="-122"/>
                  <a:ea typeface="幼圆" pitchFamily="49" charset="-122"/>
                </a:rPr>
                <a:t>若把当前查找范围内居中的记录的     作为根结点，前半部分与后半部分的记录的     分别构成根结</a:t>
              </a:r>
            </a:p>
            <a:p>
              <a:pPr>
                <a:lnSpc>
                  <a:spcPct val="105000"/>
                </a:lnSpc>
              </a:pPr>
              <a:r>
                <a:rPr lang="zh-CN" altLang="en-US" sz="2400" dirty="0">
                  <a:solidFill>
                    <a:srgbClr val="003192"/>
                  </a:solidFill>
                  <a:latin typeface="幼圆" pitchFamily="49" charset="-122"/>
                  <a:ea typeface="幼圆" pitchFamily="49" charset="-122"/>
                </a:rPr>
                <a:t>点的左子树与右子树</a:t>
              </a:r>
              <a:r>
                <a:rPr lang="en-US" altLang="zh-CN" sz="2400" dirty="0">
                  <a:solidFill>
                    <a:srgbClr val="003192"/>
                  </a:solidFill>
                  <a:latin typeface="幼圆" pitchFamily="49" charset="-122"/>
                  <a:ea typeface="幼圆" pitchFamily="49" charset="-122"/>
                </a:rPr>
                <a:t>,</a:t>
              </a:r>
              <a:r>
                <a:rPr lang="zh-CN" altLang="en-US" sz="2400" dirty="0">
                  <a:solidFill>
                    <a:srgbClr val="003192"/>
                  </a:solidFill>
                  <a:latin typeface="幼圆" pitchFamily="49" charset="-122"/>
                  <a:ea typeface="幼圆" pitchFamily="49" charset="-122"/>
                </a:rPr>
                <a:t>则由此得到一棵称为</a:t>
              </a:r>
              <a:r>
                <a:rPr lang="zh-CN" altLang="en-US" sz="2400" dirty="0">
                  <a:solidFill>
                    <a:srgbClr val="003192"/>
                  </a:solidFill>
                  <a:ea typeface="幼圆" pitchFamily="49" charset="-122"/>
                </a:rPr>
                <a:t>“</a:t>
              </a:r>
              <a:r>
                <a:rPr lang="zh-CN" altLang="en-US" sz="2400" dirty="0">
                  <a:solidFill>
                    <a:srgbClr val="003192"/>
                  </a:solidFill>
                  <a:latin typeface="幼圆" pitchFamily="49" charset="-122"/>
                  <a:ea typeface="幼圆" pitchFamily="49" charset="-122"/>
                </a:rPr>
                <a:t>        </a:t>
              </a:r>
              <a:r>
                <a:rPr lang="zh-CN" altLang="en-US" sz="2400" dirty="0">
                  <a:solidFill>
                    <a:srgbClr val="003192"/>
                  </a:solidFill>
                  <a:ea typeface="幼圆" pitchFamily="49" charset="-122"/>
                </a:rPr>
                <a:t>”</a:t>
              </a:r>
              <a:endParaRPr lang="zh-CN" altLang="en-US" sz="2400" dirty="0">
                <a:solidFill>
                  <a:srgbClr val="003192"/>
                </a:solidFill>
                <a:latin typeface="幼圆" pitchFamily="49" charset="-122"/>
                <a:ea typeface="幼圆" pitchFamily="49" charset="-122"/>
              </a:endParaRPr>
            </a:p>
            <a:p>
              <a:pPr>
                <a:lnSpc>
                  <a:spcPct val="105000"/>
                </a:lnSpc>
              </a:pPr>
              <a:r>
                <a:rPr lang="zh-CN" altLang="en-US" sz="2400" dirty="0">
                  <a:solidFill>
                    <a:srgbClr val="003192"/>
                  </a:solidFill>
                  <a:latin typeface="幼圆" pitchFamily="49" charset="-122"/>
                  <a:ea typeface="幼圆" pitchFamily="49" charset="-122"/>
                </a:rPr>
                <a:t>的二叉树，利用它来描述折半查找的过程。</a:t>
              </a:r>
            </a:p>
          </p:txBody>
        </p:sp>
        <p:sp>
          <p:nvSpPr>
            <p:cNvPr id="28695" name="Rectangle 85"/>
            <p:cNvSpPr>
              <a:spLocks noChangeArrowheads="1"/>
            </p:cNvSpPr>
            <p:nvPr/>
          </p:nvSpPr>
          <p:spPr bwMode="auto">
            <a:xfrm>
              <a:off x="3776" y="214"/>
              <a:ext cx="810" cy="336"/>
            </a:xfrm>
            <a:prstGeom prst="rect">
              <a:avLst/>
            </a:prstGeom>
            <a:noFill/>
            <a:ln w="12700" cap="sq">
              <a:noFill/>
              <a:miter lim="800000"/>
              <a:headEnd type="none" w="sm" len="sm"/>
              <a:tailEnd type="none" w="sm" len="sm"/>
            </a:ln>
            <a:effectLst>
              <a:outerShdw dist="17961" dir="2700000" algn="ctr" rotWithShape="0">
                <a:schemeClr val="bg2"/>
              </a:outerShdw>
            </a:effectLst>
          </p:spPr>
          <p:txBody>
            <a:bodyPr>
              <a:spAutoFit/>
            </a:bodyPr>
            <a:lstStyle/>
            <a:p>
              <a:r>
                <a:rPr lang="zh-CN" altLang="en-US" sz="2900">
                  <a:solidFill>
                    <a:srgbClr val="FF3300"/>
                  </a:solidFill>
                  <a:ea typeface="黑体" pitchFamily="49" charset="-122"/>
                </a:rPr>
                <a:t>位置</a:t>
              </a:r>
              <a:endParaRPr lang="en-US" sz="2900">
                <a:solidFill>
                  <a:srgbClr val="FF3300"/>
                </a:solidFill>
                <a:ea typeface="黑体" pitchFamily="49" charset="-122"/>
              </a:endParaRPr>
            </a:p>
          </p:txBody>
        </p:sp>
        <p:sp>
          <p:nvSpPr>
            <p:cNvPr id="28696" name="Rectangle 86"/>
            <p:cNvSpPr>
              <a:spLocks noChangeArrowheads="1"/>
            </p:cNvSpPr>
            <p:nvPr/>
          </p:nvSpPr>
          <p:spPr bwMode="auto">
            <a:xfrm>
              <a:off x="3016" y="391"/>
              <a:ext cx="768" cy="336"/>
            </a:xfrm>
            <a:prstGeom prst="rect">
              <a:avLst/>
            </a:prstGeom>
            <a:noFill/>
            <a:ln w="12700" cap="sq">
              <a:noFill/>
              <a:miter lim="800000"/>
              <a:headEnd type="none" w="sm" len="sm"/>
              <a:tailEnd type="none" w="sm" len="sm"/>
            </a:ln>
            <a:effectLst>
              <a:outerShdw dist="17961" dir="2700000" algn="ctr" rotWithShape="0">
                <a:schemeClr val="bg2"/>
              </a:outerShdw>
            </a:effectLst>
          </p:spPr>
          <p:txBody>
            <a:bodyPr>
              <a:spAutoFit/>
            </a:bodyPr>
            <a:lstStyle/>
            <a:p>
              <a:r>
                <a:rPr lang="zh-CN" altLang="en-US" sz="2900" dirty="0">
                  <a:solidFill>
                    <a:srgbClr val="FF3300"/>
                  </a:solidFill>
                  <a:ea typeface="黑体" pitchFamily="49" charset="-122"/>
                </a:rPr>
                <a:t>位置</a:t>
              </a:r>
              <a:endParaRPr lang="en-US" sz="2900" dirty="0">
                <a:solidFill>
                  <a:srgbClr val="FF3300"/>
                </a:solidFill>
                <a:ea typeface="黑体" pitchFamily="49" charset="-122"/>
              </a:endParaRPr>
            </a:p>
          </p:txBody>
        </p:sp>
        <p:sp>
          <p:nvSpPr>
            <p:cNvPr id="28697" name="Rectangle 87"/>
            <p:cNvSpPr>
              <a:spLocks noChangeArrowheads="1"/>
            </p:cNvSpPr>
            <p:nvPr/>
          </p:nvSpPr>
          <p:spPr bwMode="auto">
            <a:xfrm>
              <a:off x="4143" y="653"/>
              <a:ext cx="1049" cy="375"/>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r>
                <a:rPr lang="zh-CN" altLang="en-US" sz="3300">
                  <a:solidFill>
                    <a:srgbClr val="FF3300"/>
                  </a:solidFill>
                  <a:latin typeface="隶书" pitchFamily="49" charset="-122"/>
                  <a:ea typeface="隶书" pitchFamily="49" charset="-122"/>
                </a:rPr>
                <a:t>判定树</a:t>
              </a:r>
              <a:endParaRPr lang="en-US" sz="3300">
                <a:solidFill>
                  <a:srgbClr val="FF3300"/>
                </a:solidFill>
                <a:latin typeface="隶书" pitchFamily="49" charset="-122"/>
                <a:ea typeface="隶书" pitchFamily="49" charset="-122"/>
              </a:endParaRPr>
            </a:p>
          </p:txBody>
        </p:sp>
      </p:grpSp>
      <p:sp>
        <p:nvSpPr>
          <p:cNvPr id="290904" name="Oval 88"/>
          <p:cNvSpPr>
            <a:spLocks noChangeArrowheads="1"/>
          </p:cNvSpPr>
          <p:nvPr/>
        </p:nvSpPr>
        <p:spPr bwMode="auto">
          <a:xfrm>
            <a:off x="7467601" y="347663"/>
            <a:ext cx="1090613" cy="550862"/>
          </a:xfrm>
          <a:prstGeom prst="ellipse">
            <a:avLst/>
          </a:prstGeom>
          <a:noFill/>
          <a:ln w="57150">
            <a:solidFill>
              <a:srgbClr val="2BB0AD"/>
            </a:solidFill>
            <a:round/>
            <a:headEnd type="none" w="sm" len="sm"/>
            <a:tailEnd type="none" w="sm" len="sm"/>
          </a:ln>
        </p:spPr>
        <p:txBody>
          <a:bodyPr wrap="none" anchor="ctr"/>
          <a:lstStyle/>
          <a:p>
            <a:pPr algn="ctr"/>
            <a:endParaRPr lang="en-US" altLang="zh-CN"/>
          </a:p>
        </p:txBody>
      </p:sp>
      <p:grpSp>
        <p:nvGrpSpPr>
          <p:cNvPr id="13" name="Group 92"/>
          <p:cNvGrpSpPr>
            <a:grpSpLocks/>
          </p:cNvGrpSpPr>
          <p:nvPr/>
        </p:nvGrpSpPr>
        <p:grpSpPr bwMode="auto">
          <a:xfrm>
            <a:off x="4527551" y="5802314"/>
            <a:ext cx="1928813" cy="1031875"/>
            <a:chOff x="1892" y="3655"/>
            <a:chExt cx="1215" cy="650"/>
          </a:xfrm>
        </p:grpSpPr>
        <p:sp>
          <p:nvSpPr>
            <p:cNvPr id="28690" name="AutoShape 93"/>
            <p:cNvSpPr>
              <a:spLocks noChangeArrowheads="1"/>
            </p:cNvSpPr>
            <p:nvPr/>
          </p:nvSpPr>
          <p:spPr bwMode="auto">
            <a:xfrm rot="659870">
              <a:off x="1892" y="3655"/>
              <a:ext cx="1194" cy="650"/>
            </a:xfrm>
            <a:prstGeom prst="irregularSeal2">
              <a:avLst/>
            </a:prstGeom>
            <a:solidFill>
              <a:srgbClr val="FF0000"/>
            </a:solidFill>
            <a:ln w="60325" cap="sq">
              <a:solidFill>
                <a:srgbClr val="FFFF00"/>
              </a:solidFill>
              <a:miter lim="800000"/>
              <a:headEnd type="none" w="sm" len="sm"/>
              <a:tailEnd type="none" w="sm" len="sm"/>
            </a:ln>
            <a:effectLst>
              <a:outerShdw dist="91581" dir="2021404" algn="ctr" rotWithShape="0">
                <a:srgbClr val="808080"/>
              </a:outerShdw>
            </a:effectLst>
          </p:spPr>
          <p:txBody>
            <a:bodyPr wrap="none" anchor="ctr"/>
            <a:lstStyle/>
            <a:p>
              <a:endParaRPr lang="zh-CN" altLang="en-US"/>
            </a:p>
          </p:txBody>
        </p:sp>
        <p:sp>
          <p:nvSpPr>
            <p:cNvPr id="28691" name="Text Box 94"/>
            <p:cNvSpPr txBox="1">
              <a:spLocks noChangeArrowheads="1"/>
            </p:cNvSpPr>
            <p:nvPr/>
          </p:nvSpPr>
          <p:spPr bwMode="auto">
            <a:xfrm>
              <a:off x="2070" y="3786"/>
              <a:ext cx="1037" cy="346"/>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zh-CN" altLang="en-US" sz="3000" i="1">
                  <a:solidFill>
                    <a:srgbClr val="FFFFFF"/>
                  </a:solidFill>
                  <a:ea typeface="黑体" pitchFamily="49" charset="-122"/>
                </a:rPr>
                <a:t>成功</a:t>
              </a:r>
            </a:p>
          </p:txBody>
        </p:sp>
        <p:sp>
          <p:nvSpPr>
            <p:cNvPr id="28692" name="Freeform 95"/>
            <p:cNvSpPr>
              <a:spLocks/>
            </p:cNvSpPr>
            <p:nvPr/>
          </p:nvSpPr>
          <p:spPr bwMode="auto">
            <a:xfrm rot="1873914">
              <a:off x="2690" y="3891"/>
              <a:ext cx="66" cy="175"/>
            </a:xfrm>
            <a:custGeom>
              <a:avLst/>
              <a:gdLst>
                <a:gd name="T0" fmla="*/ 11 w 133"/>
                <a:gd name="T1" fmla="*/ 28 h 348"/>
                <a:gd name="T2" fmla="*/ 108 w 133"/>
                <a:gd name="T3" fmla="*/ 28 h 348"/>
                <a:gd name="T4" fmla="*/ 130 w 133"/>
                <a:gd name="T5" fmla="*/ 93 h 348"/>
                <a:gd name="T6" fmla="*/ 119 w 133"/>
                <a:gd name="T7" fmla="*/ 332 h 348"/>
                <a:gd name="T8" fmla="*/ 87 w 133"/>
                <a:gd name="T9" fmla="*/ 343 h 348"/>
                <a:gd name="T10" fmla="*/ 76 w 133"/>
                <a:gd name="T11" fmla="*/ 310 h 348"/>
                <a:gd name="T12" fmla="*/ 54 w 133"/>
                <a:gd name="T13" fmla="*/ 278 h 348"/>
                <a:gd name="T14" fmla="*/ 0 w 133"/>
                <a:gd name="T15" fmla="*/ 104 h 348"/>
                <a:gd name="T16" fmla="*/ 21 w 133"/>
                <a:gd name="T17" fmla="*/ 28 h 348"/>
                <a:gd name="T18" fmla="*/ 11 w 133"/>
                <a:gd name="T19" fmla="*/ 28 h 3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3" h="348">
                  <a:moveTo>
                    <a:pt x="11" y="28"/>
                  </a:moveTo>
                  <a:cubicBezTo>
                    <a:pt x="41" y="18"/>
                    <a:pt x="76" y="0"/>
                    <a:pt x="108" y="28"/>
                  </a:cubicBezTo>
                  <a:cubicBezTo>
                    <a:pt x="125" y="43"/>
                    <a:pt x="130" y="93"/>
                    <a:pt x="130" y="93"/>
                  </a:cubicBezTo>
                  <a:cubicBezTo>
                    <a:pt x="126" y="173"/>
                    <a:pt x="133" y="253"/>
                    <a:pt x="119" y="332"/>
                  </a:cubicBezTo>
                  <a:cubicBezTo>
                    <a:pt x="117" y="343"/>
                    <a:pt x="97" y="348"/>
                    <a:pt x="87" y="343"/>
                  </a:cubicBezTo>
                  <a:cubicBezTo>
                    <a:pt x="77" y="338"/>
                    <a:pt x="81" y="320"/>
                    <a:pt x="76" y="310"/>
                  </a:cubicBezTo>
                  <a:cubicBezTo>
                    <a:pt x="70" y="298"/>
                    <a:pt x="61" y="289"/>
                    <a:pt x="54" y="278"/>
                  </a:cubicBezTo>
                  <a:cubicBezTo>
                    <a:pt x="33" y="216"/>
                    <a:pt x="35" y="160"/>
                    <a:pt x="0" y="104"/>
                  </a:cubicBezTo>
                  <a:cubicBezTo>
                    <a:pt x="6" y="79"/>
                    <a:pt x="21" y="54"/>
                    <a:pt x="21" y="28"/>
                  </a:cubicBezTo>
                  <a:cubicBezTo>
                    <a:pt x="21" y="25"/>
                    <a:pt x="14" y="28"/>
                    <a:pt x="11" y="28"/>
                  </a:cubicBezTo>
                  <a:close/>
                </a:path>
              </a:pathLst>
            </a:custGeom>
            <a:solidFill>
              <a:srgbClr val="FFFFFF"/>
            </a:solidFill>
            <a:ln w="12700" cap="sq" cmpd="sng">
              <a:noFill/>
              <a:prstDash val="solid"/>
              <a:round/>
              <a:headEnd type="none" w="sm" len="sm"/>
              <a:tailEnd type="none" w="sm" len="sm"/>
            </a:ln>
            <a:effectLst>
              <a:outerShdw dist="28398" dir="3806097" algn="ctr" rotWithShape="0">
                <a:schemeClr val="bg1"/>
              </a:outerShdw>
            </a:effectLst>
          </p:spPr>
          <p:txBody>
            <a:bodyPr/>
            <a:lstStyle/>
            <a:p>
              <a:endParaRPr lang="zh-CN" altLang="en-US"/>
            </a:p>
          </p:txBody>
        </p:sp>
        <p:sp>
          <p:nvSpPr>
            <p:cNvPr id="28693" name="Oval 96"/>
            <p:cNvSpPr>
              <a:spLocks noChangeArrowheads="1"/>
            </p:cNvSpPr>
            <p:nvPr/>
          </p:nvSpPr>
          <p:spPr bwMode="auto">
            <a:xfrm rot="1748599">
              <a:off x="2653" y="4078"/>
              <a:ext cx="48" cy="72"/>
            </a:xfrm>
            <a:prstGeom prst="ellipse">
              <a:avLst/>
            </a:prstGeom>
            <a:solidFill>
              <a:srgbClr val="FFFFFF"/>
            </a:solidFill>
            <a:ln w="12700" cap="sq">
              <a:noFill/>
              <a:round/>
              <a:headEnd type="none" w="sm" len="sm"/>
              <a:tailEnd type="none" w="sm" len="sm"/>
            </a:ln>
            <a:effectLst>
              <a:outerShdw dist="28398" dir="3806097" algn="ctr" rotWithShape="0">
                <a:schemeClr val="bg1"/>
              </a:outerShdw>
            </a:effectLst>
          </p:spPr>
          <p:txBody>
            <a:bodyPr wrap="none" anchor="ctr"/>
            <a:lstStyle/>
            <a:p>
              <a:endParaRPr lang="zh-CN" altLang="en-US"/>
            </a:p>
          </p:txBody>
        </p:sp>
      </p:gr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0904"/>
                                        </p:tgtEl>
                                        <p:attrNameLst>
                                          <p:attrName>style.visibility</p:attrName>
                                        </p:attrNameLst>
                                      </p:cBhvr>
                                      <p:to>
                                        <p:strVal val="visible"/>
                                      </p:to>
                                    </p:set>
                                    <p:animEffect transition="in" filter="wipe(left)">
                                      <p:cBhvr>
                                        <p:cTn id="7" dur="500"/>
                                        <p:tgtEl>
                                          <p:spTgt spid="2909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90818"/>
                                        </p:tgtEl>
                                        <p:attrNameLst>
                                          <p:attrName>style.visibility</p:attrName>
                                        </p:attrNameLst>
                                      </p:cBhvr>
                                      <p:to>
                                        <p:strVal val="visible"/>
                                      </p:to>
                                    </p:set>
                                    <p:animEffect transition="in" filter="wipe(right)">
                                      <p:cBhvr>
                                        <p:cTn id="12" dur="500"/>
                                        <p:tgtEl>
                                          <p:spTgt spid="2908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ppt_x</p:attrName>
                                        </p:attrNameLst>
                                      </p:cBhvr>
                                      <p:tavLst>
                                        <p:tav tm="0">
                                          <p:val>
                                            <p:strVal val="#ppt_x-#ppt_w/2"/>
                                          </p:val>
                                        </p:tav>
                                        <p:tav tm="100000">
                                          <p:val>
                                            <p:strVal val="#ppt_x"/>
                                          </p:val>
                                        </p:tav>
                                      </p:tavLst>
                                    </p:anim>
                                    <p:anim calcmode="lin" valueType="num">
                                      <p:cBhvr>
                                        <p:cTn id="18" dur="500" fill="hold"/>
                                        <p:tgtEl>
                                          <p:spTgt spid="2"/>
                                        </p:tgtEl>
                                        <p:attrNameLst>
                                          <p:attrName>ppt_y</p:attrName>
                                        </p:attrNameLst>
                                      </p:cBhvr>
                                      <p:tavLst>
                                        <p:tav tm="0">
                                          <p:val>
                                            <p:strVal val="#ppt_y"/>
                                          </p:val>
                                        </p:tav>
                                        <p:tav tm="100000">
                                          <p:val>
                                            <p:strVal val="#ppt_y"/>
                                          </p:val>
                                        </p:tav>
                                      </p:tavLst>
                                    </p:anim>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up)">
                                      <p:cBhvr>
                                        <p:cTn id="30" dur="500"/>
                                        <p:tgtEl>
                                          <p:spTgt spid="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3" presetClass="entr" presetSubtype="528"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p:cTn id="35" dur="500" fill="hold"/>
                                        <p:tgtEl>
                                          <p:spTgt spid="3"/>
                                        </p:tgtEl>
                                        <p:attrNameLst>
                                          <p:attrName>ppt_w</p:attrName>
                                        </p:attrNameLst>
                                      </p:cBhvr>
                                      <p:tavLst>
                                        <p:tav tm="0">
                                          <p:val>
                                            <p:fltVal val="0"/>
                                          </p:val>
                                        </p:tav>
                                        <p:tav tm="100000">
                                          <p:val>
                                            <p:strVal val="#ppt_w"/>
                                          </p:val>
                                        </p:tav>
                                      </p:tavLst>
                                    </p:anim>
                                    <p:anim calcmode="lin" valueType="num">
                                      <p:cBhvr>
                                        <p:cTn id="36" dur="500" fill="hold"/>
                                        <p:tgtEl>
                                          <p:spTgt spid="3"/>
                                        </p:tgtEl>
                                        <p:attrNameLst>
                                          <p:attrName>ppt_h</p:attrName>
                                        </p:attrNameLst>
                                      </p:cBhvr>
                                      <p:tavLst>
                                        <p:tav tm="0">
                                          <p:val>
                                            <p:fltVal val="0"/>
                                          </p:val>
                                        </p:tav>
                                        <p:tav tm="100000">
                                          <p:val>
                                            <p:strVal val="#ppt_h"/>
                                          </p:val>
                                        </p:tav>
                                      </p:tavLst>
                                    </p:anim>
                                    <p:anim calcmode="lin" valueType="num">
                                      <p:cBhvr>
                                        <p:cTn id="37" dur="500" fill="hold"/>
                                        <p:tgtEl>
                                          <p:spTgt spid="3"/>
                                        </p:tgtEl>
                                        <p:attrNameLst>
                                          <p:attrName>ppt_x</p:attrName>
                                        </p:attrNameLst>
                                      </p:cBhvr>
                                      <p:tavLst>
                                        <p:tav tm="0">
                                          <p:val>
                                            <p:fltVal val="0.5"/>
                                          </p:val>
                                        </p:tav>
                                        <p:tav tm="100000">
                                          <p:val>
                                            <p:strVal val="#ppt_x"/>
                                          </p:val>
                                        </p:tav>
                                      </p:tavLst>
                                    </p:anim>
                                    <p:anim calcmode="lin" valueType="num">
                                      <p:cBhvr>
                                        <p:cTn id="38" dur="500" fill="hold"/>
                                        <p:tgtEl>
                                          <p:spTgt spid="3"/>
                                        </p:tgtEl>
                                        <p:attrNameLst>
                                          <p:attrName>ppt_y</p:attrName>
                                        </p:attrNameLst>
                                      </p:cBhvr>
                                      <p:tavLst>
                                        <p:tav tm="0">
                                          <p:val>
                                            <p:fltVal val="0.5"/>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dissolve">
                                      <p:cBhvr>
                                        <p:cTn id="43" dur="500"/>
                                        <p:tgtEl>
                                          <p:spTgt spid="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dissolve">
                                      <p:cBhvr>
                                        <p:cTn id="48" dur="500"/>
                                        <p:tgtEl>
                                          <p:spTgt spid="6"/>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dissolve">
                                      <p:cBhvr>
                                        <p:cTn id="53" dur="500"/>
                                        <p:tgtEl>
                                          <p:spTgt spid="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nodeType="click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dissolve">
                                      <p:cBhvr>
                                        <p:cTn id="58" dur="500"/>
                                        <p:tgtEl>
                                          <p:spTgt spid="7"/>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3" presetClass="entr" presetSubtype="528" fill="hold" nodeType="clickEffect">
                                  <p:stCondLst>
                                    <p:cond delay="0"/>
                                  </p:stCondLst>
                                  <p:childTnLst>
                                    <p:set>
                                      <p:cBhvr>
                                        <p:cTn id="62" dur="1" fill="hold">
                                          <p:stCondLst>
                                            <p:cond delay="0"/>
                                          </p:stCondLst>
                                        </p:cTn>
                                        <p:tgtEl>
                                          <p:spTgt spid="13"/>
                                        </p:tgtEl>
                                        <p:attrNameLst>
                                          <p:attrName>style.visibility</p:attrName>
                                        </p:attrNameLst>
                                      </p:cBhvr>
                                      <p:to>
                                        <p:strVal val="visible"/>
                                      </p:to>
                                    </p:set>
                                    <p:anim calcmode="lin" valueType="num">
                                      <p:cBhvr>
                                        <p:cTn id="63" dur="500" fill="hold"/>
                                        <p:tgtEl>
                                          <p:spTgt spid="13"/>
                                        </p:tgtEl>
                                        <p:attrNameLst>
                                          <p:attrName>ppt_w</p:attrName>
                                        </p:attrNameLst>
                                      </p:cBhvr>
                                      <p:tavLst>
                                        <p:tav tm="0">
                                          <p:val>
                                            <p:fltVal val="0"/>
                                          </p:val>
                                        </p:tav>
                                        <p:tav tm="100000">
                                          <p:val>
                                            <p:strVal val="#ppt_w"/>
                                          </p:val>
                                        </p:tav>
                                      </p:tavLst>
                                    </p:anim>
                                    <p:anim calcmode="lin" valueType="num">
                                      <p:cBhvr>
                                        <p:cTn id="64" dur="500" fill="hold"/>
                                        <p:tgtEl>
                                          <p:spTgt spid="13"/>
                                        </p:tgtEl>
                                        <p:attrNameLst>
                                          <p:attrName>ppt_h</p:attrName>
                                        </p:attrNameLst>
                                      </p:cBhvr>
                                      <p:tavLst>
                                        <p:tav tm="0">
                                          <p:val>
                                            <p:fltVal val="0"/>
                                          </p:val>
                                        </p:tav>
                                        <p:tav tm="100000">
                                          <p:val>
                                            <p:strVal val="#ppt_h"/>
                                          </p:val>
                                        </p:tav>
                                      </p:tavLst>
                                    </p:anim>
                                    <p:anim calcmode="lin" valueType="num">
                                      <p:cBhvr>
                                        <p:cTn id="65" dur="500" fill="hold"/>
                                        <p:tgtEl>
                                          <p:spTgt spid="13"/>
                                        </p:tgtEl>
                                        <p:attrNameLst>
                                          <p:attrName>ppt_x</p:attrName>
                                        </p:attrNameLst>
                                      </p:cBhvr>
                                      <p:tavLst>
                                        <p:tav tm="0">
                                          <p:val>
                                            <p:fltVal val="0.5"/>
                                          </p:val>
                                        </p:tav>
                                        <p:tav tm="100000">
                                          <p:val>
                                            <p:strVal val="#ppt_x"/>
                                          </p:val>
                                        </p:tav>
                                      </p:tavLst>
                                    </p:anim>
                                    <p:anim calcmode="lin" valueType="num">
                                      <p:cBhvr>
                                        <p:cTn id="66" dur="500" fill="hold"/>
                                        <p:tgtEl>
                                          <p:spTgt spid="13"/>
                                        </p:tgtEl>
                                        <p:attrNameLst>
                                          <p:attrName>ppt_y</p:attrName>
                                        </p:attrNameLst>
                                      </p:cBhvr>
                                      <p:tavLst>
                                        <p:tav tm="0">
                                          <p:val>
                                            <p:fltVal val="0.5"/>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290821"/>
                                        </p:tgtEl>
                                        <p:attrNameLst>
                                          <p:attrName>style.visibility</p:attrName>
                                        </p:attrNameLst>
                                      </p:cBhvr>
                                      <p:to>
                                        <p:strVal val="visible"/>
                                      </p:to>
                                    </p:set>
                                    <p:animEffect transition="in" filter="wipe(up)">
                                      <p:cBhvr>
                                        <p:cTn id="71" dur="500"/>
                                        <p:tgtEl>
                                          <p:spTgt spid="290821"/>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290822"/>
                                        </p:tgtEl>
                                        <p:attrNameLst>
                                          <p:attrName>style.visibility</p:attrName>
                                        </p:attrNameLst>
                                      </p:cBhvr>
                                      <p:to>
                                        <p:strVal val="visible"/>
                                      </p:to>
                                    </p:set>
                                    <p:animEffect transition="in" filter="wipe(up)">
                                      <p:cBhvr>
                                        <p:cTn id="76" dur="500"/>
                                        <p:tgtEl>
                                          <p:spTgt spid="290822"/>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1" fill="hold" grpId="0" nodeType="clickEffect">
                                  <p:stCondLst>
                                    <p:cond delay="0"/>
                                  </p:stCondLst>
                                  <p:childTnLst>
                                    <p:set>
                                      <p:cBhvr>
                                        <p:cTn id="80" dur="1" fill="hold">
                                          <p:stCondLst>
                                            <p:cond delay="0"/>
                                          </p:stCondLst>
                                        </p:cTn>
                                        <p:tgtEl>
                                          <p:spTgt spid="290823"/>
                                        </p:tgtEl>
                                        <p:attrNameLst>
                                          <p:attrName>style.visibility</p:attrName>
                                        </p:attrNameLst>
                                      </p:cBhvr>
                                      <p:to>
                                        <p:strVal val="visible"/>
                                      </p:to>
                                    </p:set>
                                    <p:animEffect transition="in" filter="wipe(up)">
                                      <p:cBhvr>
                                        <p:cTn id="81" dur="500"/>
                                        <p:tgtEl>
                                          <p:spTgt spid="290823"/>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7" presetClass="entr" presetSubtype="2" fill="hold" nodeType="clickEffect">
                                  <p:stCondLst>
                                    <p:cond delay="0"/>
                                  </p:stCondLst>
                                  <p:childTnLst>
                                    <p:set>
                                      <p:cBhvr>
                                        <p:cTn id="85" dur="1" fill="hold">
                                          <p:stCondLst>
                                            <p:cond delay="0"/>
                                          </p:stCondLst>
                                        </p:cTn>
                                        <p:tgtEl>
                                          <p:spTgt spid="8"/>
                                        </p:tgtEl>
                                        <p:attrNameLst>
                                          <p:attrName>style.visibility</p:attrName>
                                        </p:attrNameLst>
                                      </p:cBhvr>
                                      <p:to>
                                        <p:strVal val="visible"/>
                                      </p:to>
                                    </p:set>
                                    <p:anim calcmode="lin" valueType="num">
                                      <p:cBhvr additive="base">
                                        <p:cTn id="86" dur="5000" fill="hold"/>
                                        <p:tgtEl>
                                          <p:spTgt spid="8"/>
                                        </p:tgtEl>
                                        <p:attrNameLst>
                                          <p:attrName>ppt_x</p:attrName>
                                        </p:attrNameLst>
                                      </p:cBhvr>
                                      <p:tavLst>
                                        <p:tav tm="0">
                                          <p:val>
                                            <p:strVal val="1+#ppt_w/2"/>
                                          </p:val>
                                        </p:tav>
                                        <p:tav tm="100000">
                                          <p:val>
                                            <p:strVal val="#ppt_x"/>
                                          </p:val>
                                        </p:tav>
                                      </p:tavLst>
                                    </p:anim>
                                    <p:anim calcmode="lin" valueType="num">
                                      <p:cBhvr additive="base">
                                        <p:cTn id="87" dur="5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8" grpId="0" autoUpdateAnimBg="0"/>
      <p:bldP spid="290821" grpId="0" animBg="1"/>
      <p:bldP spid="290822" grpId="0" animBg="1"/>
      <p:bldP spid="290823" grpId="0" animBg="1"/>
      <p:bldP spid="290904"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2135560" y="260648"/>
            <a:ext cx="3581400" cy="685800"/>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r>
              <a:rPr lang="zh-CN" altLang="en-US" sz="3900" i="1" dirty="0">
                <a:solidFill>
                  <a:srgbClr val="FF3300"/>
                </a:solidFill>
                <a:ea typeface="黑体" pitchFamily="49" charset="-122"/>
              </a:rPr>
              <a:t>平均查找长度</a:t>
            </a:r>
          </a:p>
        </p:txBody>
      </p:sp>
      <p:grpSp>
        <p:nvGrpSpPr>
          <p:cNvPr id="2" name="Group 36"/>
          <p:cNvGrpSpPr>
            <a:grpSpLocks/>
          </p:cNvGrpSpPr>
          <p:nvPr/>
        </p:nvGrpSpPr>
        <p:grpSpPr bwMode="auto">
          <a:xfrm>
            <a:off x="2135560" y="1772817"/>
            <a:ext cx="7772400" cy="1736726"/>
            <a:chOff x="535" y="1104"/>
            <a:chExt cx="4896" cy="1094"/>
          </a:xfrm>
        </p:grpSpPr>
        <p:sp>
          <p:nvSpPr>
            <p:cNvPr id="29711" name="Text Box 4"/>
            <p:cNvSpPr txBox="1">
              <a:spLocks noChangeArrowheads="1"/>
            </p:cNvSpPr>
            <p:nvPr/>
          </p:nvSpPr>
          <p:spPr bwMode="auto">
            <a:xfrm>
              <a:off x="535" y="1104"/>
              <a:ext cx="4896" cy="952"/>
            </a:xfrm>
            <a:prstGeom prst="rect">
              <a:avLst/>
            </a:prstGeom>
            <a:noFill/>
            <a:ln w="12700" cap="sq">
              <a:noFill/>
              <a:miter lim="800000"/>
              <a:headEnd type="none" w="sm" len="sm"/>
              <a:tailEnd type="none" w="sm" len="sm"/>
            </a:ln>
          </p:spPr>
          <p:txBody>
            <a:bodyPr>
              <a:spAutoFit/>
            </a:bodyPr>
            <a:lstStyle/>
            <a:p>
              <a:pPr>
                <a:lnSpc>
                  <a:spcPct val="95000"/>
                </a:lnSpc>
              </a:pPr>
              <a:r>
                <a:rPr lang="en-US" altLang="zh-CN" sz="2600">
                  <a:solidFill>
                    <a:srgbClr val="003399"/>
                  </a:solidFill>
                  <a:ea typeface="楷体_GB2312" pitchFamily="49" charset="-122"/>
                </a:rPr>
                <a:t>         </a:t>
              </a:r>
              <a:r>
                <a:rPr lang="zh-CN" altLang="en-US" sz="2700">
                  <a:solidFill>
                    <a:srgbClr val="003399"/>
                  </a:solidFill>
                  <a:ea typeface="幼圆" pitchFamily="49" charset="-122"/>
                </a:rPr>
                <a:t>对于具有</a:t>
              </a:r>
              <a:r>
                <a:rPr lang="en-US" altLang="zh-CN" sz="2700">
                  <a:solidFill>
                    <a:srgbClr val="003399"/>
                  </a:solidFill>
                  <a:ea typeface="幼圆" pitchFamily="49" charset="-122"/>
                </a:rPr>
                <a:t>n</a:t>
              </a:r>
              <a:r>
                <a:rPr lang="zh-CN" altLang="en-US" sz="2700">
                  <a:solidFill>
                    <a:srgbClr val="003399"/>
                  </a:solidFill>
                  <a:ea typeface="幼圆" pitchFamily="49" charset="-122"/>
                </a:rPr>
                <a:t>个记录的排序连续顺序文件，若</a:t>
              </a:r>
            </a:p>
            <a:p>
              <a:pPr>
                <a:lnSpc>
                  <a:spcPct val="95000"/>
                </a:lnSpc>
                <a:spcAft>
                  <a:spcPct val="20000"/>
                </a:spcAft>
              </a:pPr>
              <a:r>
                <a:rPr lang="zh-CN" altLang="en-US" sz="2700">
                  <a:solidFill>
                    <a:srgbClr val="003399"/>
                  </a:solidFill>
                  <a:ea typeface="幼圆" pitchFamily="49" charset="-122"/>
                </a:rPr>
                <a:t>查找概率相等，则有</a:t>
              </a:r>
            </a:p>
            <a:p>
              <a:pPr>
                <a:lnSpc>
                  <a:spcPct val="95000"/>
                </a:lnSpc>
                <a:spcBef>
                  <a:spcPct val="35000"/>
                </a:spcBef>
                <a:spcAft>
                  <a:spcPct val="40000"/>
                </a:spcAft>
              </a:pPr>
              <a:r>
                <a:rPr lang="zh-CN" altLang="en-US">
                  <a:solidFill>
                    <a:srgbClr val="003399"/>
                  </a:solidFill>
                </a:rPr>
                <a:t>             </a:t>
              </a:r>
              <a:r>
                <a:rPr lang="en-US" altLang="zh-CN">
                  <a:solidFill>
                    <a:srgbClr val="003399"/>
                  </a:solidFill>
                </a:rPr>
                <a:t>ASL=</a:t>
              </a:r>
              <a:r>
                <a:rPr lang="en-US" altLang="zh-CN" sz="2800">
                  <a:solidFill>
                    <a:srgbClr val="003399"/>
                  </a:solidFill>
                  <a:sym typeface="Symbol" pitchFamily="18" charset="2"/>
                </a:rPr>
                <a:t> </a:t>
              </a:r>
              <a:r>
                <a:rPr lang="en-US" altLang="zh-CN" sz="2600">
                  <a:solidFill>
                    <a:srgbClr val="003399"/>
                  </a:solidFill>
                  <a:sym typeface="Symbol" pitchFamily="18" charset="2"/>
                </a:rPr>
                <a:t>p</a:t>
              </a:r>
              <a:r>
                <a:rPr lang="en-US" altLang="zh-CN" sz="2600" baseline="-25000">
                  <a:solidFill>
                    <a:srgbClr val="003399"/>
                  </a:solidFill>
                  <a:sym typeface="Symbol" pitchFamily="18" charset="2"/>
                </a:rPr>
                <a:t>i</a:t>
              </a:r>
              <a:r>
                <a:rPr lang="en-US" altLang="zh-CN" sz="2600">
                  <a:solidFill>
                    <a:srgbClr val="003399"/>
                  </a:solidFill>
                  <a:sym typeface="Symbol" pitchFamily="18" charset="2"/>
                </a:rPr>
                <a:t>c</a:t>
              </a:r>
              <a:r>
                <a:rPr lang="en-US" altLang="zh-CN" sz="2600" baseline="-25000">
                  <a:solidFill>
                    <a:srgbClr val="003399"/>
                  </a:solidFill>
                  <a:sym typeface="Symbol" pitchFamily="18" charset="2"/>
                </a:rPr>
                <a:t>i </a:t>
              </a:r>
              <a:r>
                <a:rPr lang="en-US" altLang="zh-CN">
                  <a:solidFill>
                    <a:srgbClr val="003399"/>
                  </a:solidFill>
                  <a:sym typeface="Symbol" pitchFamily="18" charset="2"/>
                </a:rPr>
                <a:t>=     </a:t>
              </a:r>
              <a:r>
                <a:rPr lang="en-US" altLang="zh-CN" sz="2800">
                  <a:solidFill>
                    <a:srgbClr val="003399"/>
                  </a:solidFill>
                  <a:sym typeface="Symbol" pitchFamily="18" charset="2"/>
                </a:rPr>
                <a:t> </a:t>
              </a:r>
              <a:r>
                <a:rPr lang="en-US" altLang="zh-CN" sz="2600">
                  <a:solidFill>
                    <a:srgbClr val="003399"/>
                  </a:solidFill>
                  <a:sym typeface="Symbol" pitchFamily="18" charset="2"/>
                </a:rPr>
                <a:t>j</a:t>
              </a:r>
              <a:r>
                <a:rPr lang="en-US" altLang="zh-CN" sz="2600">
                  <a:solidFill>
                    <a:srgbClr val="003399"/>
                  </a:solidFill>
                  <a:cs typeface="Times New Roman" pitchFamily="18" charset="0"/>
                  <a:sym typeface="Symbol" pitchFamily="18" charset="2"/>
                </a:rPr>
                <a:t>×</a:t>
              </a:r>
              <a:r>
                <a:rPr lang="en-US" altLang="zh-CN" sz="2600">
                  <a:solidFill>
                    <a:srgbClr val="003399"/>
                  </a:solidFill>
                  <a:sym typeface="Symbol" pitchFamily="18" charset="2"/>
                </a:rPr>
                <a:t>2</a:t>
              </a:r>
              <a:r>
                <a:rPr lang="en-US" altLang="zh-CN" sz="2600" baseline="42000">
                  <a:solidFill>
                    <a:srgbClr val="003399"/>
                  </a:solidFill>
                  <a:sym typeface="Symbol" pitchFamily="18" charset="2"/>
                </a:rPr>
                <a:t>j</a:t>
              </a:r>
              <a:r>
                <a:rPr lang="en-US" altLang="zh-CN" sz="2600" baseline="42000">
                  <a:solidFill>
                    <a:srgbClr val="003399"/>
                  </a:solidFill>
                  <a:cs typeface="Times New Roman" pitchFamily="18" charset="0"/>
                  <a:sym typeface="Symbol" pitchFamily="18" charset="2"/>
                </a:rPr>
                <a:t>–</a:t>
              </a:r>
              <a:r>
                <a:rPr lang="en-US" altLang="zh-CN" sz="2600" baseline="42000">
                  <a:solidFill>
                    <a:srgbClr val="003399"/>
                  </a:solidFill>
                  <a:sym typeface="Symbol" pitchFamily="18" charset="2"/>
                </a:rPr>
                <a:t>1 </a:t>
              </a:r>
              <a:r>
                <a:rPr lang="en-US" altLang="zh-CN" sz="2600">
                  <a:solidFill>
                    <a:srgbClr val="003399"/>
                  </a:solidFill>
                  <a:sym typeface="Symbol" pitchFamily="18" charset="2"/>
                </a:rPr>
                <a:t>=        log</a:t>
              </a:r>
              <a:r>
                <a:rPr lang="en-US" altLang="zh-CN" sz="2600" baseline="-25000">
                  <a:solidFill>
                    <a:srgbClr val="003399"/>
                  </a:solidFill>
                  <a:sym typeface="Symbol" pitchFamily="18" charset="2"/>
                </a:rPr>
                <a:t>2</a:t>
              </a:r>
              <a:r>
                <a:rPr lang="en-US" altLang="zh-CN" sz="2600">
                  <a:solidFill>
                    <a:srgbClr val="003399"/>
                  </a:solidFill>
                  <a:sym typeface="Symbol" pitchFamily="18" charset="2"/>
                </a:rPr>
                <a:t>(n+1) </a:t>
              </a:r>
              <a:r>
                <a:rPr lang="en-US" altLang="zh-CN" sz="2600">
                  <a:solidFill>
                    <a:srgbClr val="003399"/>
                  </a:solidFill>
                  <a:cs typeface="Times New Roman" pitchFamily="18" charset="0"/>
                  <a:sym typeface="Symbol" pitchFamily="18" charset="2"/>
                </a:rPr>
                <a:t>–</a:t>
              </a:r>
              <a:r>
                <a:rPr lang="en-US" altLang="zh-CN" sz="2600">
                  <a:solidFill>
                    <a:srgbClr val="003399"/>
                  </a:solidFill>
                  <a:sym typeface="Symbol" pitchFamily="18" charset="2"/>
                </a:rPr>
                <a:t>1</a:t>
              </a:r>
            </a:p>
          </p:txBody>
        </p:sp>
        <p:sp>
          <p:nvSpPr>
            <p:cNvPr id="29712" name="Text Box 6"/>
            <p:cNvSpPr txBox="1">
              <a:spLocks noChangeArrowheads="1"/>
            </p:cNvSpPr>
            <p:nvPr/>
          </p:nvSpPr>
          <p:spPr bwMode="auto">
            <a:xfrm>
              <a:off x="1760" y="1694"/>
              <a:ext cx="1697" cy="411"/>
            </a:xfrm>
            <a:prstGeom prst="rect">
              <a:avLst/>
            </a:prstGeom>
            <a:noFill/>
            <a:ln w="12700" cap="sq">
              <a:noFill/>
              <a:miter lim="800000"/>
              <a:headEnd type="none" w="sm" len="sm"/>
              <a:tailEnd type="none" w="sm" len="sm"/>
            </a:ln>
          </p:spPr>
          <p:txBody>
            <a:bodyPr>
              <a:spAutoFit/>
            </a:bodyPr>
            <a:lstStyle/>
            <a:p>
              <a:pPr>
                <a:lnSpc>
                  <a:spcPct val="80000"/>
                </a:lnSpc>
              </a:pPr>
              <a:r>
                <a:rPr lang="en-US" altLang="zh-CN" dirty="0">
                  <a:solidFill>
                    <a:srgbClr val="003399"/>
                  </a:solidFill>
                </a:rPr>
                <a:t> </a:t>
              </a:r>
              <a:r>
                <a:rPr lang="en-US" altLang="zh-CN" sz="2200" dirty="0">
                  <a:solidFill>
                    <a:srgbClr val="003399"/>
                  </a:solidFill>
                </a:rPr>
                <a:t>1                        n+1</a:t>
              </a:r>
            </a:p>
            <a:p>
              <a:pPr>
                <a:lnSpc>
                  <a:spcPct val="80000"/>
                </a:lnSpc>
              </a:pPr>
              <a:r>
                <a:rPr lang="en-US" altLang="zh-CN" sz="2200" dirty="0">
                  <a:solidFill>
                    <a:srgbClr val="003399"/>
                  </a:solidFill>
                </a:rPr>
                <a:t> n                          </a:t>
              </a:r>
              <a:r>
                <a:rPr lang="en-US" altLang="zh-CN" sz="2200" dirty="0" err="1">
                  <a:solidFill>
                    <a:srgbClr val="003399"/>
                  </a:solidFill>
                </a:rPr>
                <a:t>n</a:t>
              </a:r>
              <a:endParaRPr lang="en-US" altLang="zh-CN" sz="2200" dirty="0">
                <a:solidFill>
                  <a:srgbClr val="003399"/>
                </a:solidFill>
              </a:endParaRPr>
            </a:p>
          </p:txBody>
        </p:sp>
        <p:sp>
          <p:nvSpPr>
            <p:cNvPr id="29713" name="Line 7"/>
            <p:cNvSpPr>
              <a:spLocks noChangeShapeType="1"/>
            </p:cNvSpPr>
            <p:nvPr/>
          </p:nvSpPr>
          <p:spPr bwMode="auto">
            <a:xfrm>
              <a:off x="1805" y="1875"/>
              <a:ext cx="192" cy="0"/>
            </a:xfrm>
            <a:prstGeom prst="line">
              <a:avLst/>
            </a:prstGeom>
            <a:noFill/>
            <a:ln w="19050" cap="sq">
              <a:solidFill>
                <a:srgbClr val="003366"/>
              </a:solidFill>
              <a:round/>
              <a:headEnd type="none" w="sm" len="sm"/>
              <a:tailEnd type="none" w="sm" len="sm"/>
            </a:ln>
          </p:spPr>
          <p:txBody>
            <a:bodyPr/>
            <a:lstStyle/>
            <a:p>
              <a:endParaRPr lang="zh-CN" altLang="en-US"/>
            </a:p>
          </p:txBody>
        </p:sp>
        <p:sp>
          <p:nvSpPr>
            <p:cNvPr id="29714" name="Line 8"/>
            <p:cNvSpPr>
              <a:spLocks noChangeShapeType="1"/>
            </p:cNvSpPr>
            <p:nvPr/>
          </p:nvSpPr>
          <p:spPr bwMode="auto">
            <a:xfrm flipV="1">
              <a:off x="2848" y="1920"/>
              <a:ext cx="272"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29715" name="Text Box 9"/>
            <p:cNvSpPr txBox="1">
              <a:spLocks noChangeArrowheads="1"/>
            </p:cNvSpPr>
            <p:nvPr/>
          </p:nvSpPr>
          <p:spPr bwMode="auto">
            <a:xfrm>
              <a:off x="1247" y="1616"/>
              <a:ext cx="279" cy="582"/>
            </a:xfrm>
            <a:prstGeom prst="rect">
              <a:avLst/>
            </a:prstGeom>
            <a:noFill/>
            <a:ln w="12700" cap="sq">
              <a:noFill/>
              <a:miter lim="800000"/>
              <a:headEnd type="none" w="sm" len="sm"/>
              <a:tailEnd type="none" w="sm" len="sm"/>
            </a:ln>
          </p:spPr>
          <p:txBody>
            <a:bodyPr wrap="none">
              <a:spAutoFit/>
            </a:bodyPr>
            <a:lstStyle/>
            <a:p>
              <a:r>
                <a:rPr lang="en-US" altLang="zh-CN" dirty="0">
                  <a:solidFill>
                    <a:srgbClr val="003399"/>
                  </a:solidFill>
                </a:rPr>
                <a:t> n</a:t>
              </a:r>
            </a:p>
            <a:p>
              <a:endParaRPr lang="en-US" altLang="zh-CN" dirty="0">
                <a:solidFill>
                  <a:srgbClr val="003399"/>
                </a:solidFill>
              </a:endParaRPr>
            </a:p>
            <a:p>
              <a:r>
                <a:rPr lang="en-US" altLang="zh-CN" dirty="0" err="1">
                  <a:solidFill>
                    <a:srgbClr val="003399"/>
                  </a:solidFill>
                </a:rPr>
                <a:t>i</a:t>
              </a:r>
              <a:r>
                <a:rPr lang="en-US" altLang="zh-CN" dirty="0">
                  <a:solidFill>
                    <a:srgbClr val="003399"/>
                  </a:solidFill>
                </a:rPr>
                <a:t>=1</a:t>
              </a:r>
            </a:p>
          </p:txBody>
        </p:sp>
        <p:sp>
          <p:nvSpPr>
            <p:cNvPr id="29716" name="Text Box 10"/>
            <p:cNvSpPr txBox="1">
              <a:spLocks noChangeArrowheads="1"/>
            </p:cNvSpPr>
            <p:nvPr/>
          </p:nvSpPr>
          <p:spPr bwMode="auto">
            <a:xfrm>
              <a:off x="1973" y="1616"/>
              <a:ext cx="312" cy="582"/>
            </a:xfrm>
            <a:prstGeom prst="rect">
              <a:avLst/>
            </a:prstGeom>
            <a:noFill/>
            <a:ln w="12700" cap="sq">
              <a:noFill/>
              <a:miter lim="800000"/>
              <a:headEnd type="none" w="sm" len="sm"/>
              <a:tailEnd type="none" w="sm" len="sm"/>
            </a:ln>
          </p:spPr>
          <p:txBody>
            <a:bodyPr wrap="none">
              <a:spAutoFit/>
            </a:bodyPr>
            <a:lstStyle/>
            <a:p>
              <a:r>
                <a:rPr lang="en-US" altLang="zh-CN">
                  <a:solidFill>
                    <a:srgbClr val="003399"/>
                  </a:solidFill>
                </a:rPr>
                <a:t>  h</a:t>
              </a:r>
            </a:p>
            <a:p>
              <a:endParaRPr lang="en-US" altLang="zh-CN">
                <a:solidFill>
                  <a:srgbClr val="003399"/>
                </a:solidFill>
              </a:endParaRPr>
            </a:p>
            <a:p>
              <a:r>
                <a:rPr lang="en-US" altLang="zh-CN">
                  <a:solidFill>
                    <a:srgbClr val="003399"/>
                  </a:solidFill>
                </a:rPr>
                <a:t> j=1</a:t>
              </a:r>
            </a:p>
          </p:txBody>
        </p:sp>
      </p:grpSp>
      <p:grpSp>
        <p:nvGrpSpPr>
          <p:cNvPr id="3" name="Group 20"/>
          <p:cNvGrpSpPr>
            <a:grpSpLocks/>
          </p:cNvGrpSpPr>
          <p:nvPr/>
        </p:nvGrpSpPr>
        <p:grpSpPr bwMode="auto">
          <a:xfrm>
            <a:off x="6194426" y="3694114"/>
            <a:ext cx="3070225" cy="814387"/>
            <a:chOff x="2906" y="2522"/>
            <a:chExt cx="1934" cy="513"/>
          </a:xfrm>
        </p:grpSpPr>
        <p:sp>
          <p:nvSpPr>
            <p:cNvPr id="29709" name="AutoShape 18"/>
            <p:cNvSpPr>
              <a:spLocks noChangeArrowheads="1"/>
            </p:cNvSpPr>
            <p:nvPr/>
          </p:nvSpPr>
          <p:spPr bwMode="auto">
            <a:xfrm>
              <a:off x="2906" y="2522"/>
              <a:ext cx="1872" cy="513"/>
            </a:xfrm>
            <a:prstGeom prst="wedgeEllipseCallout">
              <a:avLst>
                <a:gd name="adj1" fmla="val -50269"/>
                <a:gd name="adj2" fmla="val -101852"/>
              </a:avLst>
            </a:prstGeom>
            <a:noFill/>
            <a:ln w="53975" cap="sq">
              <a:solidFill>
                <a:srgbClr val="29A6A3"/>
              </a:solidFill>
              <a:miter lim="800000"/>
              <a:headEnd type="none" w="sm" len="sm"/>
              <a:tailEnd type="none" w="sm" len="sm"/>
            </a:ln>
          </p:spPr>
          <p:txBody>
            <a:bodyPr/>
            <a:lstStyle/>
            <a:p>
              <a:pPr algn="ctr"/>
              <a:endParaRPr lang="en-US" altLang="zh-CN"/>
            </a:p>
          </p:txBody>
        </p:sp>
        <p:sp>
          <p:nvSpPr>
            <p:cNvPr id="29710" name="Text Box 19"/>
            <p:cNvSpPr txBox="1">
              <a:spLocks noChangeArrowheads="1"/>
            </p:cNvSpPr>
            <p:nvPr/>
          </p:nvSpPr>
          <p:spPr bwMode="auto">
            <a:xfrm>
              <a:off x="3112" y="2581"/>
              <a:ext cx="1728" cy="390"/>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pPr>
                <a:lnSpc>
                  <a:spcPct val="75000"/>
                </a:lnSpc>
              </a:pPr>
              <a:r>
                <a:rPr lang="en-US" altLang="zh-CN" sz="2300">
                  <a:solidFill>
                    <a:srgbClr val="FF3300"/>
                  </a:solidFill>
                  <a:latin typeface="幼圆" pitchFamily="49" charset="-122"/>
                  <a:ea typeface="幼圆" pitchFamily="49" charset="-122"/>
                </a:rPr>
                <a:t>  </a:t>
              </a:r>
              <a:r>
                <a:rPr lang="zh-CN" altLang="en-US" sz="2300">
                  <a:solidFill>
                    <a:srgbClr val="FF3300"/>
                  </a:solidFill>
                  <a:latin typeface="幼圆" pitchFamily="49" charset="-122"/>
                  <a:ea typeface="幼圆" pitchFamily="49" charset="-122"/>
                </a:rPr>
                <a:t>第</a:t>
              </a:r>
              <a:r>
                <a:rPr lang="en-US" altLang="zh-CN" sz="2300">
                  <a:solidFill>
                    <a:srgbClr val="FF3300"/>
                  </a:solidFill>
                  <a:ea typeface="幼圆" pitchFamily="49" charset="-122"/>
                </a:rPr>
                <a:t>j</a:t>
              </a:r>
              <a:r>
                <a:rPr lang="zh-CN" altLang="en-US" sz="2300">
                  <a:solidFill>
                    <a:srgbClr val="FF3300"/>
                  </a:solidFill>
                  <a:latin typeface="幼圆" pitchFamily="49" charset="-122"/>
                  <a:ea typeface="幼圆" pitchFamily="49" charset="-122"/>
                </a:rPr>
                <a:t>层每个结</a:t>
              </a:r>
            </a:p>
            <a:p>
              <a:pPr>
                <a:lnSpc>
                  <a:spcPct val="75000"/>
                </a:lnSpc>
              </a:pPr>
              <a:r>
                <a:rPr lang="zh-CN" altLang="en-US" sz="2300">
                  <a:solidFill>
                    <a:srgbClr val="FF3300"/>
                  </a:solidFill>
                  <a:latin typeface="幼圆" pitchFamily="49" charset="-122"/>
                  <a:ea typeface="幼圆" pitchFamily="49" charset="-122"/>
                </a:rPr>
                <a:t>点的比较次数</a:t>
              </a:r>
            </a:p>
          </p:txBody>
        </p:sp>
      </p:grpSp>
      <p:sp>
        <p:nvSpPr>
          <p:cNvPr id="278549" name="Rectangle 21"/>
          <p:cNvSpPr>
            <a:spLocks noChangeArrowheads="1"/>
          </p:cNvSpPr>
          <p:nvPr/>
        </p:nvSpPr>
        <p:spPr bwMode="auto">
          <a:xfrm>
            <a:off x="2438400" y="4025900"/>
            <a:ext cx="4724400" cy="1003300"/>
          </a:xfrm>
          <a:prstGeom prst="rect">
            <a:avLst/>
          </a:prstGeom>
          <a:noFill/>
          <a:ln w="12700" cap="sq">
            <a:noFill/>
            <a:miter lim="800000"/>
            <a:headEnd type="none" w="sm" len="sm"/>
            <a:tailEnd type="none" w="sm" len="sm"/>
          </a:ln>
        </p:spPr>
        <p:txBody>
          <a:bodyPr>
            <a:spAutoFit/>
          </a:bodyPr>
          <a:lstStyle/>
          <a:p>
            <a:pPr>
              <a:spcAft>
                <a:spcPct val="25000"/>
              </a:spcAft>
            </a:pPr>
            <a:r>
              <a:rPr lang="zh-CN" altLang="en-US" sz="2700">
                <a:solidFill>
                  <a:srgbClr val="003399"/>
                </a:solidFill>
                <a:latin typeface="幼圆" pitchFamily="49" charset="-122"/>
                <a:ea typeface="幼圆" pitchFamily="49" charset="-122"/>
              </a:rPr>
              <a:t>当</a:t>
            </a:r>
            <a:r>
              <a:rPr lang="en-US" altLang="zh-CN" sz="2700">
                <a:solidFill>
                  <a:srgbClr val="003399"/>
                </a:solidFill>
                <a:ea typeface="幼圆" pitchFamily="49" charset="-122"/>
              </a:rPr>
              <a:t>n</a:t>
            </a:r>
            <a:r>
              <a:rPr lang="zh-CN" altLang="en-US" sz="2700">
                <a:solidFill>
                  <a:srgbClr val="003399"/>
                </a:solidFill>
                <a:latin typeface="幼圆" pitchFamily="49" charset="-122"/>
                <a:ea typeface="幼圆" pitchFamily="49" charset="-122"/>
              </a:rPr>
              <a:t>足够大时，有</a:t>
            </a:r>
          </a:p>
          <a:p>
            <a:r>
              <a:rPr lang="zh-CN" altLang="en-US" sz="2500">
                <a:solidFill>
                  <a:srgbClr val="003399"/>
                </a:solidFill>
                <a:ea typeface="楷体_GB2312" pitchFamily="49" charset="-122"/>
              </a:rPr>
              <a:t>                 </a:t>
            </a:r>
            <a:r>
              <a:rPr lang="en-US" altLang="zh-CN" sz="2500">
                <a:solidFill>
                  <a:srgbClr val="003399"/>
                </a:solidFill>
                <a:ea typeface="楷体_GB2312" pitchFamily="49" charset="-122"/>
              </a:rPr>
              <a:t>ASL</a:t>
            </a:r>
            <a:r>
              <a:rPr lang="en-US" altLang="zh-CN" sz="2500">
                <a:solidFill>
                  <a:srgbClr val="003399"/>
                </a:solidFill>
                <a:ea typeface="楷体_GB2312" pitchFamily="49" charset="-122"/>
                <a:sym typeface="Symbol" pitchFamily="18" charset="2"/>
              </a:rPr>
              <a:t></a:t>
            </a:r>
            <a:r>
              <a:rPr lang="en-US" altLang="zh-CN" sz="2500">
                <a:solidFill>
                  <a:srgbClr val="003399"/>
                </a:solidFill>
                <a:ea typeface="楷体_GB2312" pitchFamily="49" charset="-122"/>
              </a:rPr>
              <a:t> </a:t>
            </a:r>
            <a:r>
              <a:rPr lang="en-US" altLang="zh-CN" sz="2600">
                <a:solidFill>
                  <a:srgbClr val="003399"/>
                </a:solidFill>
                <a:sym typeface="Symbol" pitchFamily="18" charset="2"/>
              </a:rPr>
              <a:t>log</a:t>
            </a:r>
            <a:r>
              <a:rPr lang="en-US" altLang="zh-CN" sz="2600" baseline="-25000">
                <a:solidFill>
                  <a:srgbClr val="003399"/>
                </a:solidFill>
                <a:sym typeface="Symbol" pitchFamily="18" charset="2"/>
              </a:rPr>
              <a:t>2</a:t>
            </a:r>
            <a:r>
              <a:rPr lang="en-US" altLang="zh-CN" sz="2600">
                <a:solidFill>
                  <a:srgbClr val="003399"/>
                </a:solidFill>
                <a:sym typeface="Symbol" pitchFamily="18" charset="2"/>
              </a:rPr>
              <a:t>(n+1) </a:t>
            </a:r>
            <a:r>
              <a:rPr lang="en-US" altLang="zh-CN" sz="2600">
                <a:solidFill>
                  <a:srgbClr val="003399"/>
                </a:solidFill>
                <a:cs typeface="Times New Roman" pitchFamily="18" charset="0"/>
                <a:sym typeface="Symbol" pitchFamily="18" charset="2"/>
              </a:rPr>
              <a:t>–</a:t>
            </a:r>
            <a:r>
              <a:rPr lang="en-US" altLang="zh-CN" sz="2600">
                <a:solidFill>
                  <a:srgbClr val="003399"/>
                </a:solidFill>
                <a:sym typeface="Symbol" pitchFamily="18" charset="2"/>
              </a:rPr>
              <a:t>1</a:t>
            </a:r>
          </a:p>
        </p:txBody>
      </p:sp>
      <p:grpSp>
        <p:nvGrpSpPr>
          <p:cNvPr id="4" name="Group 35"/>
          <p:cNvGrpSpPr>
            <a:grpSpLocks/>
          </p:cNvGrpSpPr>
          <p:nvPr/>
        </p:nvGrpSpPr>
        <p:grpSpPr bwMode="auto">
          <a:xfrm>
            <a:off x="2554288" y="5330825"/>
            <a:ext cx="6203950" cy="762000"/>
            <a:chOff x="649" y="3358"/>
            <a:chExt cx="3908" cy="480"/>
          </a:xfrm>
        </p:grpSpPr>
        <p:sp>
          <p:nvSpPr>
            <p:cNvPr id="29707" name="Text Box 23"/>
            <p:cNvSpPr txBox="1">
              <a:spLocks noChangeArrowheads="1"/>
            </p:cNvSpPr>
            <p:nvPr/>
          </p:nvSpPr>
          <p:spPr bwMode="auto">
            <a:xfrm rot="-18625">
              <a:off x="2823" y="3358"/>
              <a:ext cx="1734" cy="480"/>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r>
                <a:rPr lang="en-US" altLang="zh-CN" sz="4400" i="1">
                  <a:solidFill>
                    <a:srgbClr val="FF3300"/>
                  </a:solidFill>
                  <a:cs typeface="Times New Roman" pitchFamily="18" charset="0"/>
                </a:rPr>
                <a:t>O</a:t>
              </a:r>
              <a:r>
                <a:rPr lang="en-US" altLang="zh-CN" sz="3600" i="1">
                  <a:solidFill>
                    <a:srgbClr val="FF3300"/>
                  </a:solidFill>
                </a:rPr>
                <a:t>(</a:t>
              </a:r>
              <a:r>
                <a:rPr lang="en-US" altLang="zh-CN" sz="4400" i="1">
                  <a:solidFill>
                    <a:srgbClr val="FF3300"/>
                  </a:solidFill>
                </a:rPr>
                <a:t>log</a:t>
              </a:r>
              <a:r>
                <a:rPr lang="en-US" altLang="zh-CN" sz="3600" i="1" baseline="-42000">
                  <a:solidFill>
                    <a:srgbClr val="FF3300"/>
                  </a:solidFill>
                </a:rPr>
                <a:t>2 </a:t>
              </a:r>
              <a:r>
                <a:rPr lang="en-US" altLang="zh-CN" sz="4400" i="1">
                  <a:solidFill>
                    <a:srgbClr val="FF3300"/>
                  </a:solidFill>
                </a:rPr>
                <a:t>n</a:t>
              </a:r>
              <a:r>
                <a:rPr lang="en-US" altLang="zh-CN" sz="3600" i="1">
                  <a:solidFill>
                    <a:srgbClr val="FF3300"/>
                  </a:solidFill>
                </a:rPr>
                <a:t>)</a:t>
              </a:r>
            </a:p>
          </p:txBody>
        </p:sp>
        <p:sp>
          <p:nvSpPr>
            <p:cNvPr id="29708" name="Text Box 24"/>
            <p:cNvSpPr txBox="1">
              <a:spLocks noChangeArrowheads="1"/>
            </p:cNvSpPr>
            <p:nvPr/>
          </p:nvSpPr>
          <p:spPr bwMode="auto">
            <a:xfrm>
              <a:off x="649" y="3422"/>
              <a:ext cx="2429" cy="365"/>
            </a:xfrm>
            <a:prstGeom prst="rect">
              <a:avLst/>
            </a:prstGeom>
            <a:noFill/>
            <a:ln w="12700" cap="sq">
              <a:noFill/>
              <a:miter lim="800000"/>
              <a:headEnd type="none" w="sm" len="sm"/>
              <a:tailEnd type="none" w="sm" len="sm"/>
            </a:ln>
          </p:spPr>
          <p:txBody>
            <a:bodyPr wrap="none">
              <a:spAutoFit/>
            </a:bodyPr>
            <a:lstStyle/>
            <a:p>
              <a:r>
                <a:rPr lang="zh-CN" altLang="en-US" sz="3200" i="1">
                  <a:solidFill>
                    <a:srgbClr val="00007A"/>
                  </a:solidFill>
                  <a:ea typeface="黑体" pitchFamily="49" charset="-122"/>
                </a:rPr>
                <a:t>算法的时间复杂度</a:t>
              </a:r>
              <a:r>
                <a:rPr lang="zh-CN" altLang="en-US" sz="3200">
                  <a:solidFill>
                    <a:srgbClr val="00007A"/>
                  </a:solidFill>
                  <a:ea typeface="黑体" pitchFamily="49" charset="-122"/>
                </a:rPr>
                <a:t>：</a:t>
              </a:r>
            </a:p>
          </p:txBody>
        </p:sp>
      </p:grpSp>
      <p:grpSp>
        <p:nvGrpSpPr>
          <p:cNvPr id="5" name="Group 37"/>
          <p:cNvGrpSpPr>
            <a:grpSpLocks/>
          </p:cNvGrpSpPr>
          <p:nvPr/>
        </p:nvGrpSpPr>
        <p:grpSpPr bwMode="auto">
          <a:xfrm>
            <a:off x="6167438" y="1052513"/>
            <a:ext cx="3889376" cy="2279650"/>
            <a:chOff x="2925" y="663"/>
            <a:chExt cx="2450" cy="1436"/>
          </a:xfrm>
        </p:grpSpPr>
        <p:sp>
          <p:nvSpPr>
            <p:cNvPr id="29704" name="AutoShape 38"/>
            <p:cNvSpPr>
              <a:spLocks noChangeArrowheads="1"/>
            </p:cNvSpPr>
            <p:nvPr/>
          </p:nvSpPr>
          <p:spPr bwMode="auto">
            <a:xfrm>
              <a:off x="3385" y="663"/>
              <a:ext cx="1824" cy="336"/>
            </a:xfrm>
            <a:prstGeom prst="wedgeRoundRectCallout">
              <a:avLst>
                <a:gd name="adj1" fmla="val -53949"/>
                <a:gd name="adj2" fmla="val 255356"/>
                <a:gd name="adj3" fmla="val 16667"/>
              </a:avLst>
            </a:prstGeom>
            <a:noFill/>
            <a:ln w="50800" cap="sq">
              <a:solidFill>
                <a:srgbClr val="29A6A3"/>
              </a:solidFill>
              <a:miter lim="800000"/>
              <a:headEnd type="none" w="sm" len="sm"/>
              <a:tailEnd type="none" w="sm" len="sm"/>
            </a:ln>
          </p:spPr>
          <p:txBody>
            <a:bodyPr/>
            <a:lstStyle/>
            <a:p>
              <a:pPr algn="ctr"/>
              <a:endParaRPr lang="en-US" altLang="zh-CN"/>
            </a:p>
          </p:txBody>
        </p:sp>
        <p:sp>
          <p:nvSpPr>
            <p:cNvPr id="29705" name="Text Box 39"/>
            <p:cNvSpPr txBox="1">
              <a:spLocks noChangeArrowheads="1"/>
            </p:cNvSpPr>
            <p:nvPr/>
          </p:nvSpPr>
          <p:spPr bwMode="auto">
            <a:xfrm>
              <a:off x="3444" y="678"/>
              <a:ext cx="1931" cy="260"/>
            </a:xfrm>
            <a:prstGeom prst="rect">
              <a:avLst/>
            </a:prstGeom>
            <a:noFill/>
            <a:ln w="12700" cap="sq">
              <a:noFill/>
              <a:miter lim="800000"/>
              <a:headEnd type="none" w="sm" len="sm"/>
              <a:tailEnd type="none" w="sm" len="sm"/>
            </a:ln>
          </p:spPr>
          <p:txBody>
            <a:bodyPr>
              <a:spAutoFit/>
            </a:bodyPr>
            <a:lstStyle/>
            <a:p>
              <a:r>
                <a:rPr lang="zh-CN" altLang="en-US" sz="2100">
                  <a:solidFill>
                    <a:srgbClr val="003399"/>
                  </a:solidFill>
                  <a:latin typeface="幼圆" pitchFamily="49" charset="-122"/>
                  <a:ea typeface="幼圆" pitchFamily="49" charset="-122"/>
                </a:rPr>
                <a:t>第</a:t>
              </a:r>
              <a:r>
                <a:rPr lang="en-US" altLang="zh-CN" sz="2100">
                  <a:solidFill>
                    <a:srgbClr val="003399"/>
                  </a:solidFill>
                  <a:ea typeface="幼圆" pitchFamily="49" charset="-122"/>
                </a:rPr>
                <a:t>j</a:t>
              </a:r>
              <a:r>
                <a:rPr lang="zh-CN" altLang="en-US" sz="2100">
                  <a:solidFill>
                    <a:srgbClr val="003399"/>
                  </a:solidFill>
                  <a:latin typeface="幼圆" pitchFamily="49" charset="-122"/>
                  <a:ea typeface="幼圆" pitchFamily="49" charset="-122"/>
                </a:rPr>
                <a:t>层结点数的最大值</a:t>
              </a:r>
            </a:p>
          </p:txBody>
        </p:sp>
        <p:sp>
          <p:nvSpPr>
            <p:cNvPr id="29706" name="Oval 40"/>
            <p:cNvSpPr>
              <a:spLocks noChangeArrowheads="1"/>
            </p:cNvSpPr>
            <p:nvPr/>
          </p:nvSpPr>
          <p:spPr bwMode="auto">
            <a:xfrm>
              <a:off x="2925" y="1752"/>
              <a:ext cx="358" cy="347"/>
            </a:xfrm>
            <a:prstGeom prst="ellipse">
              <a:avLst/>
            </a:prstGeom>
            <a:noFill/>
            <a:ln w="31750">
              <a:solidFill>
                <a:srgbClr val="FF3300"/>
              </a:solidFill>
              <a:prstDash val="lgDash"/>
              <a:round/>
              <a:headEnd type="none" w="sm" len="sm"/>
              <a:tailEnd type="none" w="sm" len="sm"/>
            </a:ln>
          </p:spPr>
          <p:txBody>
            <a:bodyPr wrap="none" anchor="ctr"/>
            <a:lstStyle/>
            <a:p>
              <a:endParaRPr lang="zh-CN" altLang="en-US"/>
            </a:p>
          </p:txBody>
        </p:sp>
      </p:gr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righ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78549"/>
                                        </p:tgtEl>
                                        <p:attrNameLst>
                                          <p:attrName>style.visibility</p:attrName>
                                        </p:attrNameLst>
                                      </p:cBhvr>
                                      <p:to>
                                        <p:strVal val="visible"/>
                                      </p:to>
                                    </p:set>
                                    <p:animEffect transition="in" filter="dissolve">
                                      <p:cBhvr>
                                        <p:cTn id="22" dur="500"/>
                                        <p:tgtEl>
                                          <p:spTgt spid="27854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49"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2225299" y="336901"/>
            <a:ext cx="1598613" cy="655637"/>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wrap="none">
            <a:spAutoFit/>
          </a:bodyPr>
          <a:lstStyle/>
          <a:p>
            <a:r>
              <a:rPr lang="zh-CN" altLang="en-US" sz="3700" i="1" dirty="0">
                <a:solidFill>
                  <a:srgbClr val="FF3300"/>
                </a:solidFill>
                <a:ea typeface="黑体" pitchFamily="49" charset="-122"/>
              </a:rPr>
              <a:t>优点：</a:t>
            </a:r>
          </a:p>
        </p:txBody>
      </p:sp>
      <p:sp>
        <p:nvSpPr>
          <p:cNvPr id="239619" name="Text Box 3"/>
          <p:cNvSpPr txBox="1">
            <a:spLocks noChangeArrowheads="1"/>
          </p:cNvSpPr>
          <p:nvPr/>
        </p:nvSpPr>
        <p:spPr bwMode="auto">
          <a:xfrm>
            <a:off x="2209801" y="2779714"/>
            <a:ext cx="1598613" cy="655637"/>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wrap="none">
            <a:spAutoFit/>
          </a:bodyPr>
          <a:lstStyle/>
          <a:p>
            <a:r>
              <a:rPr lang="zh-CN" altLang="en-US" sz="3700" i="1" dirty="0">
                <a:ea typeface="黑体" pitchFamily="49" charset="-122"/>
              </a:rPr>
              <a:t>缺点：</a:t>
            </a:r>
          </a:p>
        </p:txBody>
      </p:sp>
      <p:grpSp>
        <p:nvGrpSpPr>
          <p:cNvPr id="23" name="组合 22"/>
          <p:cNvGrpSpPr/>
          <p:nvPr/>
        </p:nvGrpSpPr>
        <p:grpSpPr>
          <a:xfrm>
            <a:off x="3057526" y="1316038"/>
            <a:ext cx="5688013" cy="1033462"/>
            <a:chOff x="1533525" y="1316038"/>
            <a:chExt cx="5688013" cy="1033462"/>
          </a:xfrm>
        </p:grpSpPr>
        <p:grpSp>
          <p:nvGrpSpPr>
            <p:cNvPr id="2" name="Group 29"/>
            <p:cNvGrpSpPr>
              <a:grpSpLocks/>
            </p:cNvGrpSpPr>
            <p:nvPr/>
          </p:nvGrpSpPr>
          <p:grpSpPr bwMode="auto">
            <a:xfrm>
              <a:off x="1533525" y="1316038"/>
              <a:ext cx="5688013" cy="503237"/>
              <a:chOff x="827" y="760"/>
              <a:chExt cx="3583" cy="317"/>
            </a:xfrm>
          </p:grpSpPr>
          <p:sp>
            <p:nvSpPr>
              <p:cNvPr id="30741" name="Text Box 5"/>
              <p:cNvSpPr txBox="1">
                <a:spLocks noChangeArrowheads="1"/>
              </p:cNvSpPr>
              <p:nvPr/>
            </p:nvSpPr>
            <p:spPr bwMode="auto">
              <a:xfrm>
                <a:off x="1039" y="760"/>
                <a:ext cx="3371" cy="317"/>
              </a:xfrm>
              <a:prstGeom prst="rect">
                <a:avLst/>
              </a:prstGeom>
              <a:noFill/>
              <a:ln w="12700" cap="sq">
                <a:noFill/>
                <a:miter lim="800000"/>
                <a:headEnd type="none" w="sm" len="sm"/>
                <a:tailEnd type="none" w="sm" len="sm"/>
              </a:ln>
            </p:spPr>
            <p:txBody>
              <a:bodyPr wrap="none">
                <a:spAutoFit/>
              </a:bodyPr>
              <a:lstStyle/>
              <a:p>
                <a:r>
                  <a:rPr lang="zh-CN" altLang="en-US" sz="2700" dirty="0">
                    <a:solidFill>
                      <a:srgbClr val="003399"/>
                    </a:solidFill>
                    <a:ea typeface="幼圆" pitchFamily="49" charset="-122"/>
                  </a:rPr>
                  <a:t>查找原理和过程简单，易于理解。</a:t>
                </a:r>
              </a:p>
            </p:txBody>
          </p:sp>
          <p:sp>
            <p:nvSpPr>
              <p:cNvPr id="30742" name="Oval 6"/>
              <p:cNvSpPr>
                <a:spLocks noChangeArrowheads="1"/>
              </p:cNvSpPr>
              <p:nvPr/>
            </p:nvSpPr>
            <p:spPr bwMode="auto">
              <a:xfrm>
                <a:off x="827" y="884"/>
                <a:ext cx="144" cy="144"/>
              </a:xfrm>
              <a:prstGeom prst="ellipse">
                <a:avLst/>
              </a:prstGeom>
              <a:gradFill rotWithShape="0">
                <a:gsLst>
                  <a:gs pos="0">
                    <a:srgbClr val="FF0000"/>
                  </a:gs>
                  <a:gs pos="100000">
                    <a:srgbClr val="760000"/>
                  </a:gs>
                </a:gsLst>
                <a:lin ang="2700000" scaled="1"/>
              </a:gradFill>
              <a:ln w="25400" cap="sq">
                <a:solidFill>
                  <a:schemeClr val="accent1"/>
                </a:solidFill>
                <a:round/>
                <a:headEnd type="none" w="sm" len="sm"/>
                <a:tailEnd type="none" w="sm" len="sm"/>
              </a:ln>
            </p:spPr>
            <p:txBody>
              <a:bodyPr wrap="none" anchor="ctr"/>
              <a:lstStyle/>
              <a:p>
                <a:endParaRPr lang="zh-CN" altLang="en-US"/>
              </a:p>
            </p:txBody>
          </p:sp>
        </p:grpSp>
        <p:grpSp>
          <p:nvGrpSpPr>
            <p:cNvPr id="3" name="Group 30"/>
            <p:cNvGrpSpPr>
              <a:grpSpLocks/>
            </p:cNvGrpSpPr>
            <p:nvPr/>
          </p:nvGrpSpPr>
          <p:grpSpPr bwMode="auto">
            <a:xfrm>
              <a:off x="1539875" y="1846263"/>
              <a:ext cx="4090988" cy="503237"/>
              <a:chOff x="831" y="1048"/>
              <a:chExt cx="2577" cy="317"/>
            </a:xfrm>
          </p:grpSpPr>
          <p:sp>
            <p:nvSpPr>
              <p:cNvPr id="30739" name="Text Box 8"/>
              <p:cNvSpPr txBox="1">
                <a:spLocks noChangeArrowheads="1"/>
              </p:cNvSpPr>
              <p:nvPr/>
            </p:nvSpPr>
            <p:spPr bwMode="auto">
              <a:xfrm>
                <a:off x="1042" y="1048"/>
                <a:ext cx="2366" cy="317"/>
              </a:xfrm>
              <a:prstGeom prst="rect">
                <a:avLst/>
              </a:prstGeom>
              <a:noFill/>
              <a:ln w="12700" cap="sq">
                <a:noFill/>
                <a:miter lim="800000"/>
                <a:headEnd type="none" w="sm" len="sm"/>
                <a:tailEnd type="none" w="sm" len="sm"/>
              </a:ln>
            </p:spPr>
            <p:txBody>
              <a:bodyPr>
                <a:spAutoFit/>
              </a:bodyPr>
              <a:lstStyle/>
              <a:p>
                <a:r>
                  <a:rPr lang="zh-CN" altLang="en-US" sz="2700">
                    <a:solidFill>
                      <a:srgbClr val="003399"/>
                    </a:solidFill>
                    <a:ea typeface="幼圆" pitchFamily="49" charset="-122"/>
                  </a:rPr>
                  <a:t>查找的时间效率较高。</a:t>
                </a:r>
              </a:p>
            </p:txBody>
          </p:sp>
          <p:sp>
            <p:nvSpPr>
              <p:cNvPr id="30740" name="Oval 9"/>
              <p:cNvSpPr>
                <a:spLocks noChangeArrowheads="1"/>
              </p:cNvSpPr>
              <p:nvPr/>
            </p:nvSpPr>
            <p:spPr bwMode="auto">
              <a:xfrm>
                <a:off x="831" y="1172"/>
                <a:ext cx="144" cy="144"/>
              </a:xfrm>
              <a:prstGeom prst="ellipse">
                <a:avLst/>
              </a:prstGeom>
              <a:gradFill rotWithShape="0">
                <a:gsLst>
                  <a:gs pos="0">
                    <a:srgbClr val="FF0000"/>
                  </a:gs>
                  <a:gs pos="100000">
                    <a:srgbClr val="760000"/>
                  </a:gs>
                </a:gsLst>
                <a:lin ang="2700000" scaled="1"/>
              </a:gradFill>
              <a:ln w="25400" cap="sq">
                <a:solidFill>
                  <a:schemeClr val="accent1"/>
                </a:solidFill>
                <a:round/>
                <a:headEnd type="none" w="sm" len="sm"/>
                <a:tailEnd type="none" w="sm" len="sm"/>
              </a:ln>
            </p:spPr>
            <p:txBody>
              <a:bodyPr wrap="none" anchor="ctr"/>
              <a:lstStyle/>
              <a:p>
                <a:endParaRPr lang="zh-CN" altLang="en-US"/>
              </a:p>
            </p:txBody>
          </p:sp>
        </p:grpSp>
      </p:grpSp>
      <p:grpSp>
        <p:nvGrpSpPr>
          <p:cNvPr id="4" name="Group 31"/>
          <p:cNvGrpSpPr>
            <a:grpSpLocks/>
          </p:cNvGrpSpPr>
          <p:nvPr/>
        </p:nvGrpSpPr>
        <p:grpSpPr bwMode="auto">
          <a:xfrm>
            <a:off x="3065464" y="3502025"/>
            <a:ext cx="7069137" cy="503238"/>
            <a:chOff x="827" y="1949"/>
            <a:chExt cx="4453" cy="317"/>
          </a:xfrm>
        </p:grpSpPr>
        <p:sp>
          <p:nvSpPr>
            <p:cNvPr id="30737" name="Rectangle 11"/>
            <p:cNvSpPr>
              <a:spLocks noChangeArrowheads="1"/>
            </p:cNvSpPr>
            <p:nvPr/>
          </p:nvSpPr>
          <p:spPr bwMode="auto">
            <a:xfrm>
              <a:off x="1030" y="1949"/>
              <a:ext cx="4250" cy="317"/>
            </a:xfrm>
            <a:prstGeom prst="rect">
              <a:avLst/>
            </a:prstGeom>
            <a:noFill/>
            <a:ln w="12700" cap="sq">
              <a:noFill/>
              <a:miter lim="800000"/>
              <a:headEnd type="none" w="sm" len="sm"/>
              <a:tailEnd type="none" w="sm" len="sm"/>
            </a:ln>
          </p:spPr>
          <p:txBody>
            <a:bodyPr>
              <a:spAutoFit/>
            </a:bodyPr>
            <a:lstStyle/>
            <a:p>
              <a:r>
                <a:rPr lang="zh-CN" altLang="en-US" sz="2700" dirty="0">
                  <a:solidFill>
                    <a:srgbClr val="003399"/>
                  </a:solidFill>
                  <a:ea typeface="幼圆" pitchFamily="49" charset="-122"/>
                </a:rPr>
                <a:t>要求查找表中的记录按照关键字值有序排列。</a:t>
              </a:r>
              <a:endParaRPr lang="en-US" altLang="zh-CN" sz="2700" dirty="0">
                <a:solidFill>
                  <a:srgbClr val="003399"/>
                </a:solidFill>
                <a:ea typeface="幼圆" pitchFamily="49" charset="-122"/>
              </a:endParaRPr>
            </a:p>
          </p:txBody>
        </p:sp>
        <p:sp>
          <p:nvSpPr>
            <p:cNvPr id="30738" name="Oval 12"/>
            <p:cNvSpPr>
              <a:spLocks noChangeArrowheads="1"/>
            </p:cNvSpPr>
            <p:nvPr/>
          </p:nvSpPr>
          <p:spPr bwMode="auto">
            <a:xfrm>
              <a:off x="827" y="2053"/>
              <a:ext cx="144" cy="144"/>
            </a:xfrm>
            <a:prstGeom prst="ellipse">
              <a:avLst/>
            </a:prstGeom>
            <a:gradFill rotWithShape="0">
              <a:gsLst>
                <a:gs pos="0">
                  <a:srgbClr val="66FF33"/>
                </a:gs>
                <a:gs pos="100000">
                  <a:srgbClr val="2F7618"/>
                </a:gs>
              </a:gsLst>
              <a:lin ang="2700000" scaled="1"/>
            </a:gradFill>
            <a:ln w="25400" cap="sq">
              <a:solidFill>
                <a:srgbClr val="33CCCC"/>
              </a:solidFill>
              <a:round/>
              <a:headEnd type="none" w="sm" len="sm"/>
              <a:tailEnd type="none" w="sm" len="sm"/>
            </a:ln>
          </p:spPr>
          <p:txBody>
            <a:bodyPr wrap="none" anchor="ctr"/>
            <a:lstStyle/>
            <a:p>
              <a:endParaRPr lang="zh-CN" altLang="en-US"/>
            </a:p>
          </p:txBody>
        </p:sp>
      </p:grpSp>
      <p:grpSp>
        <p:nvGrpSpPr>
          <p:cNvPr id="5" name="Group 41"/>
          <p:cNvGrpSpPr>
            <a:grpSpLocks/>
          </p:cNvGrpSpPr>
          <p:nvPr/>
        </p:nvGrpSpPr>
        <p:grpSpPr bwMode="auto">
          <a:xfrm>
            <a:off x="3541713" y="4913313"/>
            <a:ext cx="4654550" cy="1509712"/>
            <a:chOff x="1271" y="3095"/>
            <a:chExt cx="2932" cy="951"/>
          </a:xfrm>
        </p:grpSpPr>
        <p:sp>
          <p:nvSpPr>
            <p:cNvPr id="30735" name="Cloud"/>
            <p:cNvSpPr>
              <a:spLocks noChangeAspect="1" noEditPoints="1" noChangeArrowheads="1"/>
            </p:cNvSpPr>
            <p:nvPr/>
          </p:nvSpPr>
          <p:spPr bwMode="auto">
            <a:xfrm>
              <a:off x="1271" y="3095"/>
              <a:ext cx="2932" cy="951"/>
            </a:xfrm>
            <a:custGeom>
              <a:avLst/>
              <a:gdLst>
                <a:gd name="T0" fmla="*/ 9 w 21600"/>
                <a:gd name="T1" fmla="*/ 476 h 21600"/>
                <a:gd name="T2" fmla="*/ 1466 w 21600"/>
                <a:gd name="T3" fmla="*/ 950 h 21600"/>
                <a:gd name="T4" fmla="*/ 2930 w 21600"/>
                <a:gd name="T5" fmla="*/ 476 h 21600"/>
                <a:gd name="T6" fmla="*/ 1466 w 21600"/>
                <a:gd name="T7" fmla="*/ 54 h 21600"/>
                <a:gd name="T8" fmla="*/ 0 60000 65536"/>
                <a:gd name="T9" fmla="*/ 0 60000 65536"/>
                <a:gd name="T10" fmla="*/ 0 60000 65536"/>
                <a:gd name="T11" fmla="*/ 0 60000 65536"/>
                <a:gd name="T12" fmla="*/ 2976 w 21600"/>
                <a:gd name="T13" fmla="*/ 3271 h 21600"/>
                <a:gd name="T14" fmla="*/ 17084 w 21600"/>
                <a:gd name="T15" fmla="*/ 17330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FF"/>
            </a:solidFill>
            <a:ln w="31750">
              <a:solidFill>
                <a:srgbClr val="969696"/>
              </a:solidFill>
              <a:miter lim="800000"/>
              <a:headEnd/>
              <a:tailEnd/>
            </a:ln>
            <a:effectLst>
              <a:outerShdw dist="102391" dir="1784693" algn="ctr" rotWithShape="0">
                <a:srgbClr val="B2B2B2"/>
              </a:outerShdw>
            </a:effectLst>
          </p:spPr>
          <p:txBody>
            <a:bodyPr/>
            <a:lstStyle/>
            <a:p>
              <a:endParaRPr lang="zh-CN" altLang="en-US"/>
            </a:p>
          </p:txBody>
        </p:sp>
        <p:sp>
          <p:nvSpPr>
            <p:cNvPr id="30736" name="Text Box 19"/>
            <p:cNvSpPr txBox="1">
              <a:spLocks noChangeArrowheads="1"/>
            </p:cNvSpPr>
            <p:nvPr/>
          </p:nvSpPr>
          <p:spPr bwMode="auto">
            <a:xfrm>
              <a:off x="1621" y="3204"/>
              <a:ext cx="2500" cy="67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nSpc>
                  <a:spcPct val="85000"/>
                </a:lnSpc>
              </a:pPr>
              <a:r>
                <a:rPr lang="zh-CN" altLang="en-US" sz="2500" dirty="0">
                  <a:solidFill>
                    <a:srgbClr val="FF3300"/>
                  </a:solidFill>
                  <a:ea typeface="黑体" pitchFamily="49" charset="-122"/>
                </a:rPr>
                <a:t>折半查找方法适用于一</a:t>
              </a:r>
            </a:p>
            <a:p>
              <a:pPr>
                <a:lnSpc>
                  <a:spcPct val="85000"/>
                </a:lnSpc>
              </a:pPr>
              <a:r>
                <a:rPr lang="zh-CN" altLang="en-US" sz="2500" dirty="0">
                  <a:solidFill>
                    <a:srgbClr val="FF3300"/>
                  </a:solidFill>
                  <a:ea typeface="黑体" pitchFamily="49" charset="-122"/>
                </a:rPr>
                <a:t>经建立就很少改动、而</a:t>
              </a:r>
            </a:p>
            <a:p>
              <a:pPr>
                <a:lnSpc>
                  <a:spcPct val="85000"/>
                </a:lnSpc>
              </a:pPr>
              <a:r>
                <a:rPr lang="zh-CN" altLang="en-US" sz="2500" dirty="0">
                  <a:solidFill>
                    <a:srgbClr val="FF3300"/>
                  </a:solidFill>
                  <a:ea typeface="黑体" pitchFamily="49" charset="-122"/>
                </a:rPr>
                <a:t>又经常需要查找的查找表</a:t>
              </a:r>
            </a:p>
          </p:txBody>
        </p:sp>
      </p:grpSp>
      <p:grpSp>
        <p:nvGrpSpPr>
          <p:cNvPr id="6" name="Group 37"/>
          <p:cNvGrpSpPr>
            <a:grpSpLocks/>
          </p:cNvGrpSpPr>
          <p:nvPr/>
        </p:nvGrpSpPr>
        <p:grpSpPr bwMode="auto">
          <a:xfrm>
            <a:off x="3067050" y="4056064"/>
            <a:ext cx="7069138" cy="503237"/>
            <a:chOff x="956" y="2721"/>
            <a:chExt cx="4453" cy="317"/>
          </a:xfrm>
        </p:grpSpPr>
        <p:sp>
          <p:nvSpPr>
            <p:cNvPr id="30733" name="Rectangle 35"/>
            <p:cNvSpPr>
              <a:spLocks noChangeArrowheads="1"/>
            </p:cNvSpPr>
            <p:nvPr/>
          </p:nvSpPr>
          <p:spPr bwMode="auto">
            <a:xfrm>
              <a:off x="1159" y="2721"/>
              <a:ext cx="4250" cy="317"/>
            </a:xfrm>
            <a:prstGeom prst="rect">
              <a:avLst/>
            </a:prstGeom>
            <a:noFill/>
            <a:ln w="12700" cap="sq">
              <a:noFill/>
              <a:miter lim="800000"/>
              <a:headEnd type="none" w="sm" len="sm"/>
              <a:tailEnd type="none" w="sm" len="sm"/>
            </a:ln>
          </p:spPr>
          <p:txBody>
            <a:bodyPr>
              <a:spAutoFit/>
            </a:bodyPr>
            <a:lstStyle/>
            <a:p>
              <a:r>
                <a:rPr lang="zh-CN" altLang="en-US" sz="2700" dirty="0">
                  <a:solidFill>
                    <a:srgbClr val="003399"/>
                  </a:solidFill>
                  <a:ea typeface="幼圆" pitchFamily="49" charset="-122"/>
                </a:rPr>
                <a:t>对于查找表，只适用于有序连续顺序表。</a:t>
              </a:r>
              <a:endParaRPr lang="en-US" altLang="zh-CN" sz="2700" dirty="0">
                <a:solidFill>
                  <a:srgbClr val="003399"/>
                </a:solidFill>
                <a:ea typeface="幼圆" pitchFamily="49" charset="-122"/>
              </a:endParaRPr>
            </a:p>
          </p:txBody>
        </p:sp>
        <p:sp>
          <p:nvSpPr>
            <p:cNvPr id="30734" name="Oval 36"/>
            <p:cNvSpPr>
              <a:spLocks noChangeArrowheads="1"/>
            </p:cNvSpPr>
            <p:nvPr/>
          </p:nvSpPr>
          <p:spPr bwMode="auto">
            <a:xfrm>
              <a:off x="956" y="2825"/>
              <a:ext cx="144" cy="144"/>
            </a:xfrm>
            <a:prstGeom prst="ellipse">
              <a:avLst/>
            </a:prstGeom>
            <a:gradFill rotWithShape="0">
              <a:gsLst>
                <a:gs pos="0">
                  <a:srgbClr val="66FF33"/>
                </a:gs>
                <a:gs pos="100000">
                  <a:srgbClr val="2F7618"/>
                </a:gs>
              </a:gsLst>
              <a:lin ang="2700000" scaled="1"/>
            </a:gradFill>
            <a:ln w="25400" cap="sq">
              <a:solidFill>
                <a:srgbClr val="33CCCC"/>
              </a:solidFill>
              <a:round/>
              <a:headEnd type="none" w="sm" len="sm"/>
              <a:tailEnd type="none" w="sm" len="sm"/>
            </a:ln>
          </p:spPr>
          <p:txBody>
            <a:bodyPr wrap="none" anchor="ctr"/>
            <a:lstStyle/>
            <a:p>
              <a:endParaRPr lang="zh-CN" altLang="en-US"/>
            </a:p>
          </p:txBody>
        </p:sp>
      </p:grpSp>
      <p:grpSp>
        <p:nvGrpSpPr>
          <p:cNvPr id="7" name="Group 40"/>
          <p:cNvGrpSpPr>
            <a:grpSpLocks/>
          </p:cNvGrpSpPr>
          <p:nvPr/>
        </p:nvGrpSpPr>
        <p:grpSpPr bwMode="auto">
          <a:xfrm>
            <a:off x="3575050" y="2276476"/>
            <a:ext cx="6961188" cy="1731963"/>
            <a:chOff x="1292" y="1525"/>
            <a:chExt cx="4385" cy="1091"/>
          </a:xfrm>
        </p:grpSpPr>
        <p:sp>
          <p:nvSpPr>
            <p:cNvPr id="30730" name="Rectangle 14"/>
            <p:cNvSpPr>
              <a:spLocks noChangeArrowheads="1"/>
            </p:cNvSpPr>
            <p:nvPr/>
          </p:nvSpPr>
          <p:spPr bwMode="auto">
            <a:xfrm>
              <a:off x="2934" y="1616"/>
              <a:ext cx="2743" cy="520"/>
            </a:xfrm>
            <a:prstGeom prst="rect">
              <a:avLst/>
            </a:prstGeom>
            <a:noFill/>
            <a:ln w="12700" cap="sq">
              <a:noFill/>
              <a:miter lim="800000"/>
              <a:headEnd type="none" w="sm" len="sm"/>
              <a:tailEnd type="none" w="sm" len="sm"/>
            </a:ln>
          </p:spPr>
          <p:txBody>
            <a:bodyPr>
              <a:spAutoFit/>
            </a:bodyPr>
            <a:lstStyle/>
            <a:p>
              <a:pPr>
                <a:lnSpc>
                  <a:spcPct val="80000"/>
                </a:lnSpc>
              </a:pPr>
              <a:r>
                <a:rPr lang="en-US" altLang="zh-CN" sz="2000" dirty="0">
                  <a:solidFill>
                    <a:srgbClr val="CC0000"/>
                  </a:solidFill>
                  <a:ea typeface="幼圆" pitchFamily="49" charset="-122"/>
                </a:rPr>
                <a:t>      </a:t>
              </a:r>
              <a:r>
                <a:rPr lang="zh-CN" altLang="en-US" sz="2000" dirty="0">
                  <a:solidFill>
                    <a:srgbClr val="CC0000"/>
                  </a:solidFill>
                  <a:ea typeface="幼圆" pitchFamily="49" charset="-122"/>
                </a:rPr>
                <a:t>为了保持数据集为排序顺序</a:t>
              </a:r>
            </a:p>
            <a:p>
              <a:pPr>
                <a:lnSpc>
                  <a:spcPct val="80000"/>
                </a:lnSpc>
              </a:pPr>
              <a:r>
                <a:rPr lang="zh-CN" altLang="en-US" sz="2000" dirty="0">
                  <a:solidFill>
                    <a:srgbClr val="CC0000"/>
                  </a:solidFill>
                  <a:ea typeface="幼圆" pitchFamily="49" charset="-122"/>
                </a:rPr>
                <a:t>数据集，在数据集中插入和删除记录</a:t>
              </a:r>
            </a:p>
            <a:p>
              <a:pPr>
                <a:lnSpc>
                  <a:spcPct val="80000"/>
                </a:lnSpc>
              </a:pPr>
              <a:r>
                <a:rPr lang="zh-CN" altLang="en-US" sz="2000" dirty="0">
                  <a:solidFill>
                    <a:srgbClr val="CC0000"/>
                  </a:solidFill>
                  <a:ea typeface="幼圆" pitchFamily="49" charset="-122"/>
                </a:rPr>
                <a:t>   时需要移动大量的其它记录</a:t>
              </a:r>
              <a:endParaRPr lang="en-US" altLang="zh-CN" sz="2000" dirty="0">
                <a:solidFill>
                  <a:srgbClr val="CC0000"/>
                </a:solidFill>
                <a:ea typeface="幼圆" pitchFamily="49" charset="-122"/>
              </a:endParaRPr>
            </a:p>
          </p:txBody>
        </p:sp>
        <p:sp>
          <p:nvSpPr>
            <p:cNvPr id="30731" name="AutoShape 38"/>
            <p:cNvSpPr>
              <a:spLocks noChangeArrowheads="1"/>
            </p:cNvSpPr>
            <p:nvPr/>
          </p:nvSpPr>
          <p:spPr bwMode="auto">
            <a:xfrm>
              <a:off x="2835" y="1525"/>
              <a:ext cx="2540" cy="726"/>
            </a:xfrm>
            <a:prstGeom prst="wedgeEllipseCallout">
              <a:avLst>
                <a:gd name="adj1" fmla="val -39764"/>
                <a:gd name="adj2" fmla="val 62398"/>
              </a:avLst>
            </a:prstGeom>
            <a:noFill/>
            <a:ln w="63500" cap="sq">
              <a:solidFill>
                <a:srgbClr val="33CCCC"/>
              </a:solidFill>
              <a:miter lim="800000"/>
              <a:headEnd type="none" w="sm" len="sm"/>
              <a:tailEnd type="none" w="sm" len="sm"/>
            </a:ln>
          </p:spPr>
          <p:txBody>
            <a:bodyPr/>
            <a:lstStyle/>
            <a:p>
              <a:pPr algn="ctr"/>
              <a:endParaRPr lang="zh-CN" altLang="zh-CN"/>
            </a:p>
          </p:txBody>
        </p:sp>
        <p:sp>
          <p:nvSpPr>
            <p:cNvPr id="30732" name="Line 39"/>
            <p:cNvSpPr>
              <a:spLocks noChangeShapeType="1"/>
            </p:cNvSpPr>
            <p:nvPr/>
          </p:nvSpPr>
          <p:spPr bwMode="auto">
            <a:xfrm>
              <a:off x="1292" y="2616"/>
              <a:ext cx="3584" cy="0"/>
            </a:xfrm>
            <a:prstGeom prst="line">
              <a:avLst/>
            </a:prstGeom>
            <a:noFill/>
            <a:ln w="44450" cap="sq">
              <a:solidFill>
                <a:srgbClr val="FF0000"/>
              </a:solidFill>
              <a:round/>
              <a:headEnd type="none" w="sm" len="sm"/>
              <a:tailEnd type="none" w="sm" len="sm"/>
            </a:ln>
          </p:spPr>
          <p:txBody>
            <a:bodyPr/>
            <a:lstStyle/>
            <a:p>
              <a:endParaRPr lang="zh-CN" altLang="en-US"/>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7"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0" fill="hold"/>
                                        <p:tgtEl>
                                          <p:spTgt spid="5"/>
                                        </p:tgtEl>
                                        <p:attrNameLst>
                                          <p:attrName>ppt_x</p:attrName>
                                        </p:attrNameLst>
                                      </p:cBhvr>
                                      <p:tavLst>
                                        <p:tav tm="0">
                                          <p:val>
                                            <p:strVal val="#ppt_x"/>
                                          </p:val>
                                        </p:tav>
                                        <p:tav tm="100000">
                                          <p:val>
                                            <p:strVal val="#ppt_x"/>
                                          </p:val>
                                        </p:tav>
                                      </p:tavLst>
                                    </p:anim>
                                    <p:anim calcmode="lin" valueType="num">
                                      <p:cBhvr additive="base">
                                        <p:cTn id="28" dur="5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641600" y="1438275"/>
            <a:ext cx="7494588" cy="2592388"/>
            <a:chOff x="704" y="906"/>
            <a:chExt cx="4721" cy="1633"/>
          </a:xfrm>
        </p:grpSpPr>
        <p:sp>
          <p:nvSpPr>
            <p:cNvPr id="31756" name="Freeform 3"/>
            <p:cNvSpPr>
              <a:spLocks/>
            </p:cNvSpPr>
            <p:nvPr/>
          </p:nvSpPr>
          <p:spPr bwMode="auto">
            <a:xfrm>
              <a:off x="704" y="906"/>
              <a:ext cx="4535" cy="1633"/>
            </a:xfrm>
            <a:custGeom>
              <a:avLst/>
              <a:gdLst>
                <a:gd name="T0" fmla="*/ 203 w 4690"/>
                <a:gd name="T1" fmla="*/ 61 h 2219"/>
                <a:gd name="T2" fmla="*/ 579 w 4690"/>
                <a:gd name="T3" fmla="*/ 79 h 2219"/>
                <a:gd name="T4" fmla="*/ 1280 w 4690"/>
                <a:gd name="T5" fmla="*/ 73 h 2219"/>
                <a:gd name="T6" fmla="*/ 1443 w 4690"/>
                <a:gd name="T7" fmla="*/ 61 h 2219"/>
                <a:gd name="T8" fmla="*/ 1574 w 4690"/>
                <a:gd name="T9" fmla="*/ 49 h 2219"/>
                <a:gd name="T10" fmla="*/ 1889 w 4690"/>
                <a:gd name="T11" fmla="*/ 20 h 2219"/>
                <a:gd name="T12" fmla="*/ 2662 w 4690"/>
                <a:gd name="T13" fmla="*/ 61 h 2219"/>
                <a:gd name="T14" fmla="*/ 3597 w 4690"/>
                <a:gd name="T15" fmla="*/ 67 h 2219"/>
                <a:gd name="T16" fmla="*/ 4044 w 4690"/>
                <a:gd name="T17" fmla="*/ 26 h 2219"/>
                <a:gd name="T18" fmla="*/ 4309 w 4690"/>
                <a:gd name="T19" fmla="*/ 32 h 2219"/>
                <a:gd name="T20" fmla="*/ 4237 w 4690"/>
                <a:gd name="T21" fmla="*/ 297 h 2219"/>
                <a:gd name="T22" fmla="*/ 4267 w 4690"/>
                <a:gd name="T23" fmla="*/ 956 h 2219"/>
                <a:gd name="T24" fmla="*/ 4257 w 4690"/>
                <a:gd name="T25" fmla="*/ 1186 h 2219"/>
                <a:gd name="T26" fmla="*/ 1280 w 4690"/>
                <a:gd name="T27" fmla="*/ 1186 h 2219"/>
                <a:gd name="T28" fmla="*/ 1087 w 4690"/>
                <a:gd name="T29" fmla="*/ 1180 h 2219"/>
                <a:gd name="T30" fmla="*/ 1036 w 4690"/>
                <a:gd name="T31" fmla="*/ 1174 h 2219"/>
                <a:gd name="T32" fmla="*/ 1107 w 4690"/>
                <a:gd name="T33" fmla="*/ 1155 h 2219"/>
                <a:gd name="T34" fmla="*/ 854 w 4690"/>
                <a:gd name="T35" fmla="*/ 1168 h 2219"/>
                <a:gd name="T36" fmla="*/ 447 w 4690"/>
                <a:gd name="T37" fmla="*/ 1174 h 2219"/>
                <a:gd name="T38" fmla="*/ 111 w 4690"/>
                <a:gd name="T39" fmla="*/ 1168 h 2219"/>
                <a:gd name="T40" fmla="*/ 0 w 4690"/>
                <a:gd name="T41" fmla="*/ 1150 h 2219"/>
                <a:gd name="T42" fmla="*/ 10 w 4690"/>
                <a:gd name="T43" fmla="*/ 214 h 2219"/>
                <a:gd name="T44" fmla="*/ 41 w 4690"/>
                <a:gd name="T45" fmla="*/ 85 h 2219"/>
                <a:gd name="T46" fmla="*/ 50 w 4690"/>
                <a:gd name="T47" fmla="*/ 20 h 2219"/>
                <a:gd name="T48" fmla="*/ 274 w 4690"/>
                <a:gd name="T49" fmla="*/ 14 h 2219"/>
                <a:gd name="T50" fmla="*/ 508 w 4690"/>
                <a:gd name="T51" fmla="*/ 43 h 2219"/>
                <a:gd name="T52" fmla="*/ 721 w 4690"/>
                <a:gd name="T53" fmla="*/ 55 h 2219"/>
                <a:gd name="T54" fmla="*/ 1199 w 4690"/>
                <a:gd name="T55" fmla="*/ 67 h 221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690"/>
                <a:gd name="T85" fmla="*/ 0 h 2219"/>
                <a:gd name="T86" fmla="*/ 4690 w 4690"/>
                <a:gd name="T87" fmla="*/ 2219 h 221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690" h="2219">
                  <a:moveTo>
                    <a:pt x="217" y="113"/>
                  </a:moveTo>
                  <a:cubicBezTo>
                    <a:pt x="354" y="124"/>
                    <a:pt x="480" y="139"/>
                    <a:pt x="619" y="146"/>
                  </a:cubicBezTo>
                  <a:cubicBezTo>
                    <a:pt x="869" y="142"/>
                    <a:pt x="1119" y="144"/>
                    <a:pt x="1369" y="135"/>
                  </a:cubicBezTo>
                  <a:cubicBezTo>
                    <a:pt x="1427" y="133"/>
                    <a:pt x="1543" y="113"/>
                    <a:pt x="1543" y="113"/>
                  </a:cubicBezTo>
                  <a:cubicBezTo>
                    <a:pt x="1643" y="88"/>
                    <a:pt x="1516" y="118"/>
                    <a:pt x="1684" y="91"/>
                  </a:cubicBezTo>
                  <a:cubicBezTo>
                    <a:pt x="1798" y="73"/>
                    <a:pt x="1906" y="50"/>
                    <a:pt x="2021" y="37"/>
                  </a:cubicBezTo>
                  <a:cubicBezTo>
                    <a:pt x="2299" y="48"/>
                    <a:pt x="2568" y="95"/>
                    <a:pt x="2847" y="113"/>
                  </a:cubicBezTo>
                  <a:cubicBezTo>
                    <a:pt x="3263" y="183"/>
                    <a:pt x="2933" y="136"/>
                    <a:pt x="3847" y="124"/>
                  </a:cubicBezTo>
                  <a:cubicBezTo>
                    <a:pt x="4000" y="107"/>
                    <a:pt x="4178" y="97"/>
                    <a:pt x="4325" y="48"/>
                  </a:cubicBezTo>
                  <a:cubicBezTo>
                    <a:pt x="4451" y="62"/>
                    <a:pt x="4468" y="68"/>
                    <a:pt x="4608" y="59"/>
                  </a:cubicBezTo>
                  <a:cubicBezTo>
                    <a:pt x="4603" y="173"/>
                    <a:pt x="4608" y="429"/>
                    <a:pt x="4532" y="548"/>
                  </a:cubicBezTo>
                  <a:cubicBezTo>
                    <a:pt x="4544" y="954"/>
                    <a:pt x="4552" y="1359"/>
                    <a:pt x="4564" y="1765"/>
                  </a:cubicBezTo>
                  <a:cubicBezTo>
                    <a:pt x="4560" y="1906"/>
                    <a:pt x="4690" y="2154"/>
                    <a:pt x="4553" y="2189"/>
                  </a:cubicBezTo>
                  <a:cubicBezTo>
                    <a:pt x="4435" y="2219"/>
                    <a:pt x="1625" y="2191"/>
                    <a:pt x="1369" y="2189"/>
                  </a:cubicBezTo>
                  <a:cubicBezTo>
                    <a:pt x="1300" y="2185"/>
                    <a:pt x="1231" y="2184"/>
                    <a:pt x="1162" y="2178"/>
                  </a:cubicBezTo>
                  <a:cubicBezTo>
                    <a:pt x="1144" y="2176"/>
                    <a:pt x="1118" y="2182"/>
                    <a:pt x="1108" y="2167"/>
                  </a:cubicBezTo>
                  <a:cubicBezTo>
                    <a:pt x="1097" y="2150"/>
                    <a:pt x="1191" y="2134"/>
                    <a:pt x="1184" y="2134"/>
                  </a:cubicBezTo>
                  <a:cubicBezTo>
                    <a:pt x="1093" y="2134"/>
                    <a:pt x="1004" y="2153"/>
                    <a:pt x="913" y="2156"/>
                  </a:cubicBezTo>
                  <a:cubicBezTo>
                    <a:pt x="768" y="2161"/>
                    <a:pt x="623" y="2163"/>
                    <a:pt x="478" y="2167"/>
                  </a:cubicBezTo>
                  <a:cubicBezTo>
                    <a:pt x="357" y="2184"/>
                    <a:pt x="239" y="2170"/>
                    <a:pt x="119" y="2156"/>
                  </a:cubicBezTo>
                  <a:cubicBezTo>
                    <a:pt x="79" y="2146"/>
                    <a:pt x="40" y="2133"/>
                    <a:pt x="0" y="2124"/>
                  </a:cubicBezTo>
                  <a:cubicBezTo>
                    <a:pt x="3" y="1548"/>
                    <a:pt x="3" y="972"/>
                    <a:pt x="10" y="396"/>
                  </a:cubicBezTo>
                  <a:cubicBezTo>
                    <a:pt x="11" y="318"/>
                    <a:pt x="34" y="234"/>
                    <a:pt x="43" y="156"/>
                  </a:cubicBezTo>
                  <a:cubicBezTo>
                    <a:pt x="47" y="116"/>
                    <a:pt x="19" y="55"/>
                    <a:pt x="54" y="37"/>
                  </a:cubicBezTo>
                  <a:cubicBezTo>
                    <a:pt x="125" y="0"/>
                    <a:pt x="213" y="30"/>
                    <a:pt x="293" y="26"/>
                  </a:cubicBezTo>
                  <a:cubicBezTo>
                    <a:pt x="378" y="43"/>
                    <a:pt x="458" y="68"/>
                    <a:pt x="543" y="80"/>
                  </a:cubicBezTo>
                  <a:cubicBezTo>
                    <a:pt x="641" y="113"/>
                    <a:pt x="544" y="84"/>
                    <a:pt x="771" y="102"/>
                  </a:cubicBezTo>
                  <a:cubicBezTo>
                    <a:pt x="941" y="116"/>
                    <a:pt x="1111" y="124"/>
                    <a:pt x="1282" y="124"/>
                  </a:cubicBezTo>
                </a:path>
              </a:pathLst>
            </a:custGeom>
            <a:noFill/>
            <a:ln w="161925" cap="sq" cmpd="sng">
              <a:solidFill>
                <a:srgbClr val="C0C0C0"/>
              </a:solidFill>
              <a:prstDash val="solid"/>
              <a:round/>
              <a:headEnd type="none" w="sm" len="sm"/>
              <a:tailEnd type="none" w="sm" len="sm"/>
            </a:ln>
          </p:spPr>
          <p:txBody>
            <a:bodyPr/>
            <a:lstStyle/>
            <a:p>
              <a:endParaRPr lang="zh-CN" altLang="en-US"/>
            </a:p>
          </p:txBody>
        </p:sp>
        <p:sp>
          <p:nvSpPr>
            <p:cNvPr id="31757" name="Text Box 4"/>
            <p:cNvSpPr txBox="1">
              <a:spLocks noChangeArrowheads="1"/>
            </p:cNvSpPr>
            <p:nvPr/>
          </p:nvSpPr>
          <p:spPr bwMode="auto">
            <a:xfrm>
              <a:off x="963" y="1221"/>
              <a:ext cx="4462" cy="1096"/>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r>
                <a:rPr lang="en-US" altLang="zh-CN" sz="3600">
                  <a:solidFill>
                    <a:srgbClr val="FF3300"/>
                  </a:solidFill>
                  <a:ea typeface="黑体" pitchFamily="49" charset="-122"/>
                </a:rPr>
                <a:t>        </a:t>
              </a:r>
              <a:r>
                <a:rPr lang="zh-CN" altLang="en-US" sz="3600">
                  <a:solidFill>
                    <a:srgbClr val="FF3300"/>
                  </a:solidFill>
                  <a:latin typeface="黑体" pitchFamily="49" charset="-122"/>
                  <a:ea typeface="黑体" pitchFamily="49" charset="-122"/>
                </a:rPr>
                <a:t>在线性表中采用折半查找</a:t>
              </a:r>
            </a:p>
            <a:p>
              <a:r>
                <a:rPr lang="zh-CN" altLang="en-US" sz="3600">
                  <a:solidFill>
                    <a:srgbClr val="FF3300"/>
                  </a:solidFill>
                  <a:latin typeface="黑体" pitchFamily="49" charset="-122"/>
                  <a:ea typeface="黑体" pitchFamily="49" charset="-122"/>
                </a:rPr>
                <a:t>方法查找数据元素，该线性表</a:t>
              </a:r>
            </a:p>
            <a:p>
              <a:r>
                <a:rPr lang="zh-CN" altLang="en-US" sz="3600">
                  <a:solidFill>
                    <a:srgbClr val="FF3300"/>
                  </a:solidFill>
                  <a:latin typeface="黑体" pitchFamily="49" charset="-122"/>
                  <a:ea typeface="黑体" pitchFamily="49" charset="-122"/>
                </a:rPr>
                <a:t>应该满足什么条件？</a:t>
              </a:r>
            </a:p>
          </p:txBody>
        </p:sp>
      </p:grpSp>
      <p:grpSp>
        <p:nvGrpSpPr>
          <p:cNvPr id="3" name="Group 5"/>
          <p:cNvGrpSpPr>
            <a:grpSpLocks/>
          </p:cNvGrpSpPr>
          <p:nvPr/>
        </p:nvGrpSpPr>
        <p:grpSpPr bwMode="auto">
          <a:xfrm>
            <a:off x="3071813" y="4581525"/>
            <a:ext cx="3048000" cy="914400"/>
            <a:chOff x="912" y="1621"/>
            <a:chExt cx="1920" cy="576"/>
          </a:xfrm>
        </p:grpSpPr>
        <p:sp>
          <p:nvSpPr>
            <p:cNvPr id="31754" name="Cloud"/>
            <p:cNvSpPr>
              <a:spLocks noChangeAspect="1" noEditPoints="1" noChangeArrowheads="1"/>
            </p:cNvSpPr>
            <p:nvPr/>
          </p:nvSpPr>
          <p:spPr bwMode="auto">
            <a:xfrm>
              <a:off x="912" y="1621"/>
              <a:ext cx="1920" cy="576"/>
            </a:xfrm>
            <a:custGeom>
              <a:avLst/>
              <a:gdLst>
                <a:gd name="T0" fmla="*/ 6 w 21600"/>
                <a:gd name="T1" fmla="*/ 288 h 21600"/>
                <a:gd name="T2" fmla="*/ 960 w 21600"/>
                <a:gd name="T3" fmla="*/ 575 h 21600"/>
                <a:gd name="T4" fmla="*/ 1918 w 21600"/>
                <a:gd name="T5" fmla="*/ 288 h 21600"/>
                <a:gd name="T6" fmla="*/ 960 w 21600"/>
                <a:gd name="T7" fmla="*/ 33 h 21600"/>
                <a:gd name="T8" fmla="*/ 0 60000 65536"/>
                <a:gd name="T9" fmla="*/ 0 60000 65536"/>
                <a:gd name="T10" fmla="*/ 0 60000 65536"/>
                <a:gd name="T11" fmla="*/ 0 60000 65536"/>
                <a:gd name="T12" fmla="*/ 2981 w 21600"/>
                <a:gd name="T13" fmla="*/ 3263 h 21600"/>
                <a:gd name="T14" fmla="*/ 17089 w 21600"/>
                <a:gd name="T15" fmla="*/ 17325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28575">
              <a:solidFill>
                <a:srgbClr val="969696"/>
              </a:solidFill>
              <a:miter lim="800000"/>
              <a:headEnd/>
              <a:tailEnd/>
            </a:ln>
            <a:effectLst>
              <a:outerShdw dist="107763" dir="2700000" algn="ctr" rotWithShape="0">
                <a:srgbClr val="969696"/>
              </a:outerShdw>
            </a:effectLst>
          </p:spPr>
          <p:txBody>
            <a:bodyPr/>
            <a:lstStyle/>
            <a:p>
              <a:endParaRPr lang="zh-CN" altLang="en-US"/>
            </a:p>
          </p:txBody>
        </p:sp>
        <p:sp>
          <p:nvSpPr>
            <p:cNvPr id="31755" name="Text Box 7"/>
            <p:cNvSpPr txBox="1">
              <a:spLocks noChangeArrowheads="1"/>
            </p:cNvSpPr>
            <p:nvPr/>
          </p:nvSpPr>
          <p:spPr bwMode="auto">
            <a:xfrm>
              <a:off x="1219" y="1684"/>
              <a:ext cx="1584" cy="442"/>
            </a:xfrm>
            <a:prstGeom prst="rect">
              <a:avLst/>
            </a:prstGeom>
            <a:noFill/>
            <a:ln w="12700" cap="sq">
              <a:noFill/>
              <a:miter lim="800000"/>
              <a:headEnd type="none" w="sm" len="sm"/>
              <a:tailEnd type="none" w="sm" len="sm"/>
            </a:ln>
          </p:spPr>
          <p:txBody>
            <a:bodyPr>
              <a:spAutoFit/>
            </a:bodyPr>
            <a:lstStyle/>
            <a:p>
              <a:pPr>
                <a:lnSpc>
                  <a:spcPct val="80000"/>
                </a:lnSpc>
              </a:pPr>
              <a:r>
                <a:rPr lang="en-US" altLang="zh-CN" sz="2500" i="1">
                  <a:solidFill>
                    <a:srgbClr val="003399"/>
                  </a:solidFill>
                  <a:latin typeface="幼圆" pitchFamily="49" charset="-122"/>
                  <a:ea typeface="幼圆" pitchFamily="49" charset="-122"/>
                </a:rPr>
                <a:t>  </a:t>
              </a:r>
              <a:r>
                <a:rPr lang="zh-CN" altLang="en-US" sz="2500" i="1">
                  <a:solidFill>
                    <a:srgbClr val="003399"/>
                  </a:solidFill>
                  <a:latin typeface="幼圆" pitchFamily="49" charset="-122"/>
                  <a:ea typeface="幼圆" pitchFamily="49" charset="-122"/>
                </a:rPr>
                <a:t>数据元素按</a:t>
              </a:r>
            </a:p>
            <a:p>
              <a:pPr>
                <a:lnSpc>
                  <a:spcPct val="80000"/>
                </a:lnSpc>
              </a:pPr>
              <a:r>
                <a:rPr lang="zh-CN" altLang="en-US" sz="2500" i="1">
                  <a:solidFill>
                    <a:srgbClr val="003399"/>
                  </a:solidFill>
                  <a:latin typeface="幼圆" pitchFamily="49" charset="-122"/>
                  <a:ea typeface="幼圆" pitchFamily="49" charset="-122"/>
                </a:rPr>
                <a:t>值有序排列</a:t>
              </a:r>
            </a:p>
          </p:txBody>
        </p:sp>
      </p:grpSp>
      <p:grpSp>
        <p:nvGrpSpPr>
          <p:cNvPr id="4" name="Group 8"/>
          <p:cNvGrpSpPr>
            <a:grpSpLocks/>
          </p:cNvGrpSpPr>
          <p:nvPr/>
        </p:nvGrpSpPr>
        <p:grpSpPr bwMode="auto">
          <a:xfrm>
            <a:off x="6311900" y="4652964"/>
            <a:ext cx="3048000" cy="923925"/>
            <a:chOff x="3024" y="1632"/>
            <a:chExt cx="1920" cy="582"/>
          </a:xfrm>
        </p:grpSpPr>
        <p:sp>
          <p:nvSpPr>
            <p:cNvPr id="31752" name="Cloud"/>
            <p:cNvSpPr>
              <a:spLocks noChangeAspect="1" noEditPoints="1" noChangeArrowheads="1"/>
            </p:cNvSpPr>
            <p:nvPr/>
          </p:nvSpPr>
          <p:spPr bwMode="auto">
            <a:xfrm>
              <a:off x="3024" y="1632"/>
              <a:ext cx="1920" cy="582"/>
            </a:xfrm>
            <a:custGeom>
              <a:avLst/>
              <a:gdLst>
                <a:gd name="T0" fmla="*/ 6 w 21600"/>
                <a:gd name="T1" fmla="*/ 291 h 21600"/>
                <a:gd name="T2" fmla="*/ 960 w 21600"/>
                <a:gd name="T3" fmla="*/ 581 h 21600"/>
                <a:gd name="T4" fmla="*/ 1918 w 21600"/>
                <a:gd name="T5" fmla="*/ 291 h 21600"/>
                <a:gd name="T6" fmla="*/ 960 w 21600"/>
                <a:gd name="T7" fmla="*/ 33 h 21600"/>
                <a:gd name="T8" fmla="*/ 0 60000 65536"/>
                <a:gd name="T9" fmla="*/ 0 60000 65536"/>
                <a:gd name="T10" fmla="*/ 0 60000 65536"/>
                <a:gd name="T11" fmla="*/ 0 60000 65536"/>
                <a:gd name="T12" fmla="*/ 2981 w 21600"/>
                <a:gd name="T13" fmla="*/ 3266 h 21600"/>
                <a:gd name="T14" fmla="*/ 17089 w 21600"/>
                <a:gd name="T15" fmla="*/ 17332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22225">
              <a:solidFill>
                <a:srgbClr val="969696"/>
              </a:solidFill>
              <a:miter lim="800000"/>
              <a:headEnd/>
              <a:tailEnd/>
            </a:ln>
            <a:effectLst>
              <a:outerShdw dist="107763" dir="2700000" algn="ctr" rotWithShape="0">
                <a:srgbClr val="969696"/>
              </a:outerShdw>
            </a:effectLst>
          </p:spPr>
          <p:txBody>
            <a:bodyPr/>
            <a:lstStyle/>
            <a:p>
              <a:endParaRPr lang="zh-CN" altLang="en-US"/>
            </a:p>
          </p:txBody>
        </p:sp>
        <p:sp>
          <p:nvSpPr>
            <p:cNvPr id="31753" name="Text Box 10"/>
            <p:cNvSpPr txBox="1">
              <a:spLocks noChangeArrowheads="1"/>
            </p:cNvSpPr>
            <p:nvPr/>
          </p:nvSpPr>
          <p:spPr bwMode="auto">
            <a:xfrm>
              <a:off x="3386" y="1706"/>
              <a:ext cx="1414" cy="442"/>
            </a:xfrm>
            <a:prstGeom prst="rect">
              <a:avLst/>
            </a:prstGeom>
            <a:noFill/>
            <a:ln w="12700" cap="sq">
              <a:noFill/>
              <a:miter lim="800000"/>
              <a:headEnd type="none" w="sm" len="sm"/>
              <a:tailEnd type="none" w="sm" len="sm"/>
            </a:ln>
          </p:spPr>
          <p:txBody>
            <a:bodyPr>
              <a:spAutoFit/>
            </a:bodyPr>
            <a:lstStyle/>
            <a:p>
              <a:pPr>
                <a:lnSpc>
                  <a:spcPct val="80000"/>
                </a:lnSpc>
              </a:pPr>
              <a:r>
                <a:rPr lang="zh-CN" altLang="en-US" sz="2500" i="1">
                  <a:solidFill>
                    <a:srgbClr val="003399"/>
                  </a:solidFill>
                  <a:latin typeface="幼圆" pitchFamily="49" charset="-122"/>
                  <a:ea typeface="幼圆" pitchFamily="49" charset="-122"/>
                </a:rPr>
                <a:t>必须采用顺</a:t>
              </a:r>
            </a:p>
            <a:p>
              <a:pPr>
                <a:lnSpc>
                  <a:spcPct val="80000"/>
                </a:lnSpc>
              </a:pPr>
              <a:r>
                <a:rPr lang="zh-CN" altLang="en-US" sz="2500" i="1">
                  <a:solidFill>
                    <a:srgbClr val="003399"/>
                  </a:solidFill>
                  <a:latin typeface="幼圆" pitchFamily="49" charset="-122"/>
                  <a:ea typeface="幼圆" pitchFamily="49" charset="-122"/>
                </a:rPr>
                <a:t>序存储结构</a:t>
              </a:r>
            </a:p>
          </p:txBody>
        </p:sp>
      </p:grpSp>
      <p:grpSp>
        <p:nvGrpSpPr>
          <p:cNvPr id="5" name="Group 11"/>
          <p:cNvGrpSpPr>
            <a:grpSpLocks/>
          </p:cNvGrpSpPr>
          <p:nvPr/>
        </p:nvGrpSpPr>
        <p:grpSpPr bwMode="auto">
          <a:xfrm>
            <a:off x="3344864" y="692150"/>
            <a:ext cx="2174875" cy="793750"/>
            <a:chOff x="1078" y="314"/>
            <a:chExt cx="1370" cy="500"/>
          </a:xfrm>
        </p:grpSpPr>
        <p:sp>
          <p:nvSpPr>
            <p:cNvPr id="31750" name="Oval 12"/>
            <p:cNvSpPr>
              <a:spLocks noChangeArrowheads="1"/>
            </p:cNvSpPr>
            <p:nvPr/>
          </p:nvSpPr>
          <p:spPr bwMode="auto">
            <a:xfrm>
              <a:off x="1078" y="336"/>
              <a:ext cx="1200" cy="432"/>
            </a:xfrm>
            <a:prstGeom prst="ellipse">
              <a:avLst/>
            </a:prstGeom>
            <a:gradFill rotWithShape="0">
              <a:gsLst>
                <a:gs pos="0">
                  <a:srgbClr val="0000FF"/>
                </a:gs>
                <a:gs pos="50000">
                  <a:srgbClr val="000076"/>
                </a:gs>
                <a:gs pos="100000">
                  <a:srgbClr val="0000FF"/>
                </a:gs>
              </a:gsLst>
              <a:lin ang="18900000" scaled="1"/>
            </a:gradFill>
            <a:ln w="12700" cap="sq">
              <a:noFill/>
              <a:round/>
              <a:headEnd type="none" w="sm" len="sm"/>
              <a:tailEnd type="none" w="sm" len="sm"/>
            </a:ln>
            <a:effectLst>
              <a:outerShdw dist="45791" dir="2021404" algn="ctr" rotWithShape="0">
                <a:schemeClr val="bg1"/>
              </a:outerShdw>
            </a:effectLst>
          </p:spPr>
          <p:txBody>
            <a:bodyPr wrap="none" anchor="ctr"/>
            <a:lstStyle/>
            <a:p>
              <a:endParaRPr lang="zh-CN" altLang="en-US"/>
            </a:p>
          </p:txBody>
        </p:sp>
        <p:sp>
          <p:nvSpPr>
            <p:cNvPr id="31751" name="Text Box 13"/>
            <p:cNvSpPr txBox="1">
              <a:spLocks noChangeArrowheads="1"/>
            </p:cNvSpPr>
            <p:nvPr/>
          </p:nvSpPr>
          <p:spPr bwMode="auto">
            <a:xfrm>
              <a:off x="1171" y="314"/>
              <a:ext cx="1277" cy="500"/>
            </a:xfrm>
            <a:prstGeom prst="rect">
              <a:avLst/>
            </a:prstGeom>
            <a:noFill/>
            <a:ln w="12700" cap="sq">
              <a:noFill/>
              <a:miter lim="800000"/>
              <a:headEnd type="none" w="sm" len="sm"/>
              <a:tailEnd type="none" w="sm" len="sm"/>
            </a:ln>
            <a:effectLst>
              <a:outerShdw dist="45791" dir="2021404" algn="ctr" rotWithShape="0">
                <a:schemeClr val="bg1"/>
              </a:outerShdw>
            </a:effectLst>
          </p:spPr>
          <p:txBody>
            <a:bodyPr>
              <a:spAutoFit/>
            </a:bodyPr>
            <a:lstStyle/>
            <a:p>
              <a:r>
                <a:rPr lang="zh-CN" altLang="en-US" sz="4600">
                  <a:solidFill>
                    <a:srgbClr val="FFFF00"/>
                  </a:solidFill>
                  <a:latin typeface="华文行楷" pitchFamily="2" charset="-122"/>
                  <a:ea typeface="华文行楷" pitchFamily="2" charset="-122"/>
                </a:rPr>
                <a:t>思 考</a:t>
              </a:r>
            </a:p>
          </p:txBody>
        </p:sp>
      </p:grpSp>
      <p:grpSp>
        <p:nvGrpSpPr>
          <p:cNvPr id="14" name="Group 348"/>
          <p:cNvGrpSpPr>
            <a:grpSpLocks/>
          </p:cNvGrpSpPr>
          <p:nvPr/>
        </p:nvGrpSpPr>
        <p:grpSpPr bwMode="auto">
          <a:xfrm>
            <a:off x="6528049" y="1"/>
            <a:ext cx="4463799" cy="1929083"/>
            <a:chOff x="2205" y="2744"/>
            <a:chExt cx="1491" cy="732"/>
          </a:xfrm>
        </p:grpSpPr>
        <p:sp>
          <p:nvSpPr>
            <p:cNvPr id="15" name="Freeform 145"/>
            <p:cNvSpPr>
              <a:spLocks/>
            </p:cNvSpPr>
            <p:nvPr/>
          </p:nvSpPr>
          <p:spPr bwMode="auto">
            <a:xfrm>
              <a:off x="2205" y="2744"/>
              <a:ext cx="1491" cy="732"/>
            </a:xfrm>
            <a:custGeom>
              <a:avLst/>
              <a:gdLst>
                <a:gd name="T0" fmla="*/ 466 w 1177"/>
                <a:gd name="T1" fmla="*/ 84 h 558"/>
                <a:gd name="T2" fmla="*/ 319 w 1177"/>
                <a:gd name="T3" fmla="*/ 117 h 558"/>
                <a:gd name="T4" fmla="*/ 37 w 1177"/>
                <a:gd name="T5" fmla="*/ 163 h 558"/>
                <a:gd name="T6" fmla="*/ 25 w 1177"/>
                <a:gd name="T7" fmla="*/ 287 h 558"/>
                <a:gd name="T8" fmla="*/ 48 w 1177"/>
                <a:gd name="T9" fmla="*/ 377 h 558"/>
                <a:gd name="T10" fmla="*/ 59 w 1177"/>
                <a:gd name="T11" fmla="*/ 434 h 558"/>
                <a:gd name="T12" fmla="*/ 296 w 1177"/>
                <a:gd name="T13" fmla="*/ 524 h 558"/>
                <a:gd name="T14" fmla="*/ 443 w 1177"/>
                <a:gd name="T15" fmla="*/ 558 h 558"/>
                <a:gd name="T16" fmla="*/ 680 w 1177"/>
                <a:gd name="T17" fmla="*/ 547 h 558"/>
                <a:gd name="T18" fmla="*/ 725 w 1177"/>
                <a:gd name="T19" fmla="*/ 524 h 558"/>
                <a:gd name="T20" fmla="*/ 782 w 1177"/>
                <a:gd name="T21" fmla="*/ 513 h 558"/>
                <a:gd name="T22" fmla="*/ 1064 w 1177"/>
                <a:gd name="T23" fmla="*/ 501 h 558"/>
                <a:gd name="T24" fmla="*/ 1121 w 1177"/>
                <a:gd name="T25" fmla="*/ 422 h 558"/>
                <a:gd name="T26" fmla="*/ 1177 w 1177"/>
                <a:gd name="T27" fmla="*/ 321 h 558"/>
                <a:gd name="T28" fmla="*/ 1030 w 1177"/>
                <a:gd name="T29" fmla="*/ 174 h 558"/>
                <a:gd name="T30" fmla="*/ 884 w 1177"/>
                <a:gd name="T31" fmla="*/ 95 h 558"/>
                <a:gd name="T32" fmla="*/ 613 w 1177"/>
                <a:gd name="T33" fmla="*/ 50 h 558"/>
                <a:gd name="T34" fmla="*/ 466 w 1177"/>
                <a:gd name="T35" fmla="*/ 84 h 5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77" h="558">
                  <a:moveTo>
                    <a:pt x="466" y="84"/>
                  </a:moveTo>
                  <a:cubicBezTo>
                    <a:pt x="416" y="96"/>
                    <a:pt x="371" y="109"/>
                    <a:pt x="319" y="117"/>
                  </a:cubicBezTo>
                  <a:cubicBezTo>
                    <a:pt x="228" y="149"/>
                    <a:pt x="132" y="153"/>
                    <a:pt x="37" y="163"/>
                  </a:cubicBezTo>
                  <a:cubicBezTo>
                    <a:pt x="0" y="218"/>
                    <a:pt x="7" y="191"/>
                    <a:pt x="25" y="287"/>
                  </a:cubicBezTo>
                  <a:cubicBezTo>
                    <a:pt x="31" y="317"/>
                    <a:pt x="40" y="347"/>
                    <a:pt x="48" y="377"/>
                  </a:cubicBezTo>
                  <a:cubicBezTo>
                    <a:pt x="53" y="396"/>
                    <a:pt x="47" y="419"/>
                    <a:pt x="59" y="434"/>
                  </a:cubicBezTo>
                  <a:cubicBezTo>
                    <a:pt x="115" y="506"/>
                    <a:pt x="217" y="512"/>
                    <a:pt x="296" y="524"/>
                  </a:cubicBezTo>
                  <a:cubicBezTo>
                    <a:pt x="346" y="532"/>
                    <a:pt x="393" y="548"/>
                    <a:pt x="443" y="558"/>
                  </a:cubicBezTo>
                  <a:cubicBezTo>
                    <a:pt x="522" y="554"/>
                    <a:pt x="601" y="556"/>
                    <a:pt x="680" y="547"/>
                  </a:cubicBezTo>
                  <a:cubicBezTo>
                    <a:pt x="697" y="545"/>
                    <a:pt x="709" y="529"/>
                    <a:pt x="725" y="524"/>
                  </a:cubicBezTo>
                  <a:cubicBezTo>
                    <a:pt x="743" y="518"/>
                    <a:pt x="763" y="514"/>
                    <a:pt x="782" y="513"/>
                  </a:cubicBezTo>
                  <a:cubicBezTo>
                    <a:pt x="876" y="507"/>
                    <a:pt x="970" y="505"/>
                    <a:pt x="1064" y="501"/>
                  </a:cubicBezTo>
                  <a:cubicBezTo>
                    <a:pt x="1071" y="491"/>
                    <a:pt x="1113" y="438"/>
                    <a:pt x="1121" y="422"/>
                  </a:cubicBezTo>
                  <a:cubicBezTo>
                    <a:pt x="1147" y="370"/>
                    <a:pt x="1121" y="357"/>
                    <a:pt x="1177" y="321"/>
                  </a:cubicBezTo>
                  <a:cubicBezTo>
                    <a:pt x="1157" y="239"/>
                    <a:pt x="1110" y="200"/>
                    <a:pt x="1030" y="174"/>
                  </a:cubicBezTo>
                  <a:cubicBezTo>
                    <a:pt x="977" y="119"/>
                    <a:pt x="953" y="118"/>
                    <a:pt x="884" y="95"/>
                  </a:cubicBezTo>
                  <a:cubicBezTo>
                    <a:pt x="744" y="0"/>
                    <a:pt x="950" y="31"/>
                    <a:pt x="613" y="50"/>
                  </a:cubicBezTo>
                  <a:cubicBezTo>
                    <a:pt x="566" y="81"/>
                    <a:pt x="522" y="84"/>
                    <a:pt x="466" y="84"/>
                  </a:cubicBezTo>
                  <a:close/>
                </a:path>
              </a:pathLst>
            </a:custGeom>
            <a:solidFill>
              <a:srgbClr val="FFE6CD"/>
            </a:solidFill>
            <a:ln w="12700" cap="sq" cmpd="sng">
              <a:noFill/>
              <a:prstDash val="solid"/>
              <a:round/>
              <a:headEnd type="none" w="sm" len="sm"/>
              <a:tailEnd type="none" w="sm" len="sm"/>
            </a:ln>
            <a:effectLst>
              <a:outerShdw dist="99190" dir="3011666" algn="ctr" rotWithShape="0">
                <a:srgbClr val="B2B2B2"/>
              </a:outerShdw>
            </a:effectLst>
          </p:spPr>
          <p:txBody>
            <a:bodyPr/>
            <a:lstStyle/>
            <a:p>
              <a:endParaRPr lang="zh-CN" altLang="en-US"/>
            </a:p>
          </p:txBody>
        </p:sp>
        <p:sp>
          <p:nvSpPr>
            <p:cNvPr id="16" name="Rectangle 147"/>
            <p:cNvSpPr>
              <a:spLocks noChangeArrowheads="1"/>
            </p:cNvSpPr>
            <p:nvPr/>
          </p:nvSpPr>
          <p:spPr bwMode="auto">
            <a:xfrm>
              <a:off x="2379" y="2903"/>
              <a:ext cx="1171" cy="52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square">
              <a:spAutoFit/>
            </a:bodyPr>
            <a:lstStyle/>
            <a:p>
              <a:r>
                <a:rPr lang="zh-CN" altLang="en-US" sz="2800" dirty="0">
                  <a:solidFill>
                    <a:srgbClr val="FF3300"/>
                  </a:solidFill>
                  <a:latin typeface="华文新魏" pitchFamily="2" charset="-122"/>
                  <a:ea typeface="华文新魏" pitchFamily="2" charset="-122"/>
                </a:rPr>
                <a:t>有序连续顺序存储（数组）适合于静态查找表。</a:t>
              </a: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1000" fill="hold"/>
                                        <p:tgtEl>
                                          <p:spTgt spid="3"/>
                                        </p:tgtEl>
                                        <p:attrNameLst>
                                          <p:attrName>ppt_x</p:attrName>
                                        </p:attrNameLst>
                                      </p:cBhvr>
                                      <p:tavLst>
                                        <p:tav tm="0">
                                          <p:val>
                                            <p:strVal val="0-#ppt_w/2"/>
                                          </p:val>
                                        </p:tav>
                                        <p:tav tm="100000">
                                          <p:val>
                                            <p:strVal val="#ppt_x"/>
                                          </p:val>
                                        </p:tav>
                                      </p:tavLst>
                                    </p:anim>
                                    <p:anim calcmode="lin" valueType="num">
                                      <p:cBhvr additive="base">
                                        <p:cTn id="13" dur="10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1000" fill="hold"/>
                                        <p:tgtEl>
                                          <p:spTgt spid="4"/>
                                        </p:tgtEl>
                                        <p:attrNameLst>
                                          <p:attrName>ppt_x</p:attrName>
                                        </p:attrNameLst>
                                      </p:cBhvr>
                                      <p:tavLst>
                                        <p:tav tm="0">
                                          <p:val>
                                            <p:strVal val="1+#ppt_w/2"/>
                                          </p:val>
                                        </p:tav>
                                        <p:tav tm="100000">
                                          <p:val>
                                            <p:strVal val="#ppt_x"/>
                                          </p:val>
                                        </p:tav>
                                      </p:tavLst>
                                    </p:anim>
                                    <p:anim calcmode="lin" valueType="num">
                                      <p:cBhvr additive="base">
                                        <p:cTn id="19" dur="10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ntr" presetSubtype="528"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p:cTn id="24" dur="500" fill="hold"/>
                                        <p:tgtEl>
                                          <p:spTgt spid="14"/>
                                        </p:tgtEl>
                                        <p:attrNameLst>
                                          <p:attrName>ppt_w</p:attrName>
                                        </p:attrNameLst>
                                      </p:cBhvr>
                                      <p:tavLst>
                                        <p:tav tm="0">
                                          <p:val>
                                            <p:fltVal val="0"/>
                                          </p:val>
                                        </p:tav>
                                        <p:tav tm="100000">
                                          <p:val>
                                            <p:strVal val="#ppt_w"/>
                                          </p:val>
                                        </p:tav>
                                      </p:tavLst>
                                    </p:anim>
                                    <p:anim calcmode="lin" valueType="num">
                                      <p:cBhvr>
                                        <p:cTn id="25" dur="500" fill="hold"/>
                                        <p:tgtEl>
                                          <p:spTgt spid="14"/>
                                        </p:tgtEl>
                                        <p:attrNameLst>
                                          <p:attrName>ppt_h</p:attrName>
                                        </p:attrNameLst>
                                      </p:cBhvr>
                                      <p:tavLst>
                                        <p:tav tm="0">
                                          <p:val>
                                            <p:fltVal val="0"/>
                                          </p:val>
                                        </p:tav>
                                        <p:tav tm="100000">
                                          <p:val>
                                            <p:strVal val="#ppt_h"/>
                                          </p:val>
                                        </p:tav>
                                      </p:tavLst>
                                    </p:anim>
                                    <p:anim calcmode="lin" valueType="num">
                                      <p:cBhvr>
                                        <p:cTn id="26" dur="500" fill="hold"/>
                                        <p:tgtEl>
                                          <p:spTgt spid="14"/>
                                        </p:tgtEl>
                                        <p:attrNameLst>
                                          <p:attrName>ppt_x</p:attrName>
                                        </p:attrNameLst>
                                      </p:cBhvr>
                                      <p:tavLst>
                                        <p:tav tm="0">
                                          <p:val>
                                            <p:fltVal val="0.5"/>
                                          </p:val>
                                        </p:tav>
                                        <p:tav tm="100000">
                                          <p:val>
                                            <p:strVal val="#ppt_x"/>
                                          </p:val>
                                        </p:tav>
                                      </p:tavLst>
                                    </p:anim>
                                    <p:anim calcmode="lin" valueType="num">
                                      <p:cBhvr>
                                        <p:cTn id="27" dur="500" fill="hold"/>
                                        <p:tgtEl>
                                          <p:spTgt spid="14"/>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3</a:t>
            </a:fld>
            <a:endParaRPr lang="zh-CN" altLang="en-US"/>
          </a:p>
        </p:txBody>
      </p:sp>
      <p:pic>
        <p:nvPicPr>
          <p:cNvPr id="44034" name="Picture 2"/>
          <p:cNvPicPr>
            <a:picLocks noChangeAspect="1" noChangeArrowheads="1"/>
          </p:cNvPicPr>
          <p:nvPr/>
        </p:nvPicPr>
        <p:blipFill>
          <a:blip r:embed="rId2" cstate="print"/>
          <a:srcRect/>
          <a:stretch>
            <a:fillRect/>
          </a:stretch>
        </p:blipFill>
        <p:spPr bwMode="auto">
          <a:xfrm>
            <a:off x="1524000" y="-4539"/>
            <a:ext cx="6286500" cy="3638550"/>
          </a:xfrm>
          <a:prstGeom prst="rect">
            <a:avLst/>
          </a:prstGeom>
          <a:noFill/>
          <a:ln w="9525">
            <a:noFill/>
            <a:miter lim="800000"/>
            <a:headEnd/>
            <a:tailEnd/>
          </a:ln>
        </p:spPr>
      </p:pic>
      <p:pic>
        <p:nvPicPr>
          <p:cNvPr id="44035" name="Picture 3"/>
          <p:cNvPicPr>
            <a:picLocks noChangeAspect="1" noChangeArrowheads="1"/>
          </p:cNvPicPr>
          <p:nvPr/>
        </p:nvPicPr>
        <p:blipFill>
          <a:blip r:embed="rId3" cstate="print"/>
          <a:srcRect/>
          <a:stretch>
            <a:fillRect/>
          </a:stretch>
        </p:blipFill>
        <p:spPr bwMode="auto">
          <a:xfrm>
            <a:off x="5038726" y="1052737"/>
            <a:ext cx="5629275" cy="2581275"/>
          </a:xfrm>
          <a:prstGeom prst="rect">
            <a:avLst/>
          </a:prstGeom>
          <a:noFill/>
          <a:ln w="9525">
            <a:noFill/>
            <a:miter lim="800000"/>
            <a:headEnd/>
            <a:tailEnd/>
          </a:ln>
        </p:spPr>
      </p:pic>
      <p:pic>
        <p:nvPicPr>
          <p:cNvPr id="44036" name="Picture 4"/>
          <p:cNvPicPr>
            <a:picLocks noChangeAspect="1" noChangeArrowheads="1"/>
          </p:cNvPicPr>
          <p:nvPr/>
        </p:nvPicPr>
        <p:blipFill>
          <a:blip r:embed="rId4" cstate="print"/>
          <a:srcRect/>
          <a:stretch>
            <a:fillRect/>
          </a:stretch>
        </p:blipFill>
        <p:spPr bwMode="auto">
          <a:xfrm>
            <a:off x="2279576" y="3573017"/>
            <a:ext cx="7460332" cy="2981325"/>
          </a:xfrm>
          <a:prstGeom prst="rect">
            <a:avLst/>
          </a:prstGeom>
          <a:noFill/>
          <a:ln w="9525">
            <a:noFill/>
            <a:miter lim="800000"/>
            <a:headEnd/>
            <a:tailEnd/>
          </a:ln>
        </p:spPr>
      </p:pic>
      <p:grpSp>
        <p:nvGrpSpPr>
          <p:cNvPr id="6" name="Group 120"/>
          <p:cNvGrpSpPr>
            <a:grpSpLocks/>
          </p:cNvGrpSpPr>
          <p:nvPr/>
        </p:nvGrpSpPr>
        <p:grpSpPr bwMode="auto">
          <a:xfrm>
            <a:off x="7896202" y="188640"/>
            <a:ext cx="2771799" cy="1872208"/>
            <a:chOff x="3624" y="2907"/>
            <a:chExt cx="1976" cy="614"/>
          </a:xfrm>
        </p:grpSpPr>
        <p:sp>
          <p:nvSpPr>
            <p:cNvPr id="7" name="Freeform 121"/>
            <p:cNvSpPr>
              <a:spLocks/>
            </p:cNvSpPr>
            <p:nvPr/>
          </p:nvSpPr>
          <p:spPr bwMode="auto">
            <a:xfrm>
              <a:off x="3624" y="2907"/>
              <a:ext cx="1976" cy="614"/>
            </a:xfrm>
            <a:custGeom>
              <a:avLst/>
              <a:gdLst>
                <a:gd name="T0" fmla="*/ 104 w 1635"/>
                <a:gd name="T1" fmla="*/ 81 h 504"/>
                <a:gd name="T2" fmla="*/ 118 w 1635"/>
                <a:gd name="T3" fmla="*/ 61 h 504"/>
                <a:gd name="T4" fmla="*/ 163 w 1635"/>
                <a:gd name="T5" fmla="*/ 55 h 504"/>
                <a:gd name="T6" fmla="*/ 534 w 1635"/>
                <a:gd name="T7" fmla="*/ 24 h 504"/>
                <a:gd name="T8" fmla="*/ 1052 w 1635"/>
                <a:gd name="T9" fmla="*/ 24 h 504"/>
                <a:gd name="T10" fmla="*/ 1970 w 1635"/>
                <a:gd name="T11" fmla="*/ 49 h 504"/>
                <a:gd name="T12" fmla="*/ 2029 w 1635"/>
                <a:gd name="T13" fmla="*/ 130 h 504"/>
                <a:gd name="T14" fmla="*/ 2062 w 1635"/>
                <a:gd name="T15" fmla="*/ 168 h 504"/>
                <a:gd name="T16" fmla="*/ 2015 w 1635"/>
                <a:gd name="T17" fmla="*/ 207 h 504"/>
                <a:gd name="T18" fmla="*/ 1999 w 1635"/>
                <a:gd name="T19" fmla="*/ 233 h 504"/>
                <a:gd name="T20" fmla="*/ 1927 w 1635"/>
                <a:gd name="T21" fmla="*/ 238 h 504"/>
                <a:gd name="T22" fmla="*/ 1794 w 1635"/>
                <a:gd name="T23" fmla="*/ 245 h 504"/>
                <a:gd name="T24" fmla="*/ 1690 w 1635"/>
                <a:gd name="T25" fmla="*/ 263 h 504"/>
                <a:gd name="T26" fmla="*/ 1570 w 1635"/>
                <a:gd name="T27" fmla="*/ 277 h 504"/>
                <a:gd name="T28" fmla="*/ 1244 w 1635"/>
                <a:gd name="T29" fmla="*/ 257 h 504"/>
                <a:gd name="T30" fmla="*/ 474 w 1635"/>
                <a:gd name="T31" fmla="*/ 277 h 504"/>
                <a:gd name="T32" fmla="*/ 268 w 1635"/>
                <a:gd name="T33" fmla="*/ 271 h 504"/>
                <a:gd name="T34" fmla="*/ 88 w 1635"/>
                <a:gd name="T35" fmla="*/ 233 h 504"/>
                <a:gd name="T36" fmla="*/ 0 w 1635"/>
                <a:gd name="T37" fmla="*/ 176 h 504"/>
                <a:gd name="T38" fmla="*/ 104 w 1635"/>
                <a:gd name="T39" fmla="*/ 125 h 504"/>
                <a:gd name="T40" fmla="*/ 118 w 1635"/>
                <a:gd name="T41" fmla="*/ 106 h 504"/>
                <a:gd name="T42" fmla="*/ 104 w 1635"/>
                <a:gd name="T43" fmla="*/ 81 h 5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35" h="504">
                  <a:moveTo>
                    <a:pt x="81" y="147"/>
                  </a:moveTo>
                  <a:cubicBezTo>
                    <a:pt x="85" y="135"/>
                    <a:pt x="83" y="121"/>
                    <a:pt x="92" y="112"/>
                  </a:cubicBezTo>
                  <a:cubicBezTo>
                    <a:pt x="101" y="103"/>
                    <a:pt x="116" y="106"/>
                    <a:pt x="127" y="101"/>
                  </a:cubicBezTo>
                  <a:cubicBezTo>
                    <a:pt x="225" y="53"/>
                    <a:pt x="303" y="54"/>
                    <a:pt x="415" y="43"/>
                  </a:cubicBezTo>
                  <a:cubicBezTo>
                    <a:pt x="552" y="0"/>
                    <a:pt x="681" y="31"/>
                    <a:pt x="818" y="43"/>
                  </a:cubicBezTo>
                  <a:cubicBezTo>
                    <a:pt x="1050" y="91"/>
                    <a:pt x="1296" y="80"/>
                    <a:pt x="1532" y="89"/>
                  </a:cubicBezTo>
                  <a:cubicBezTo>
                    <a:pt x="1601" y="158"/>
                    <a:pt x="1550" y="92"/>
                    <a:pt x="1578" y="239"/>
                  </a:cubicBezTo>
                  <a:cubicBezTo>
                    <a:pt x="1583" y="263"/>
                    <a:pt x="1602" y="308"/>
                    <a:pt x="1602" y="308"/>
                  </a:cubicBezTo>
                  <a:cubicBezTo>
                    <a:pt x="1551" y="457"/>
                    <a:pt x="1635" y="221"/>
                    <a:pt x="1567" y="377"/>
                  </a:cubicBezTo>
                  <a:cubicBezTo>
                    <a:pt x="1561" y="392"/>
                    <a:pt x="1567" y="413"/>
                    <a:pt x="1555" y="423"/>
                  </a:cubicBezTo>
                  <a:cubicBezTo>
                    <a:pt x="1540" y="435"/>
                    <a:pt x="1517" y="432"/>
                    <a:pt x="1498" y="435"/>
                  </a:cubicBezTo>
                  <a:cubicBezTo>
                    <a:pt x="1463" y="440"/>
                    <a:pt x="1429" y="442"/>
                    <a:pt x="1394" y="446"/>
                  </a:cubicBezTo>
                  <a:cubicBezTo>
                    <a:pt x="1367" y="456"/>
                    <a:pt x="1342" y="472"/>
                    <a:pt x="1314" y="481"/>
                  </a:cubicBezTo>
                  <a:cubicBezTo>
                    <a:pt x="1284" y="491"/>
                    <a:pt x="1221" y="504"/>
                    <a:pt x="1221" y="504"/>
                  </a:cubicBezTo>
                  <a:cubicBezTo>
                    <a:pt x="1127" y="497"/>
                    <a:pt x="1056" y="492"/>
                    <a:pt x="968" y="469"/>
                  </a:cubicBezTo>
                  <a:cubicBezTo>
                    <a:pt x="773" y="481"/>
                    <a:pt x="557" y="459"/>
                    <a:pt x="369" y="504"/>
                  </a:cubicBezTo>
                  <a:cubicBezTo>
                    <a:pt x="315" y="500"/>
                    <a:pt x="261" y="502"/>
                    <a:pt x="208" y="493"/>
                  </a:cubicBezTo>
                  <a:cubicBezTo>
                    <a:pt x="202" y="492"/>
                    <a:pt x="83" y="429"/>
                    <a:pt x="69" y="423"/>
                  </a:cubicBezTo>
                  <a:cubicBezTo>
                    <a:pt x="35" y="389"/>
                    <a:pt x="16" y="365"/>
                    <a:pt x="0" y="320"/>
                  </a:cubicBezTo>
                  <a:cubicBezTo>
                    <a:pt x="17" y="270"/>
                    <a:pt x="43" y="265"/>
                    <a:pt x="81" y="228"/>
                  </a:cubicBezTo>
                  <a:cubicBezTo>
                    <a:pt x="85" y="216"/>
                    <a:pt x="94" y="205"/>
                    <a:pt x="92" y="193"/>
                  </a:cubicBezTo>
                  <a:cubicBezTo>
                    <a:pt x="83" y="138"/>
                    <a:pt x="52" y="173"/>
                    <a:pt x="81" y="147"/>
                  </a:cubicBezTo>
                  <a:close/>
                </a:path>
              </a:pathLst>
            </a:custGeom>
            <a:solidFill>
              <a:srgbClr val="FFFF99"/>
            </a:solidFill>
            <a:ln w="12700" cap="sq" cmpd="sng">
              <a:noFill/>
              <a:prstDash val="solid"/>
              <a:round/>
              <a:headEnd/>
              <a:tailEnd/>
            </a:ln>
            <a:effectLst>
              <a:outerShdw dist="71842" dir="2700000" algn="ctr" rotWithShape="0">
                <a:srgbClr val="B2B2B2"/>
              </a:outerShdw>
            </a:effectLst>
          </p:spPr>
          <p:txBody>
            <a:bodyPr wrap="none" anchor="ctr"/>
            <a:lstStyle/>
            <a:p>
              <a:endParaRPr lang="zh-CN" altLang="en-US"/>
            </a:p>
          </p:txBody>
        </p:sp>
        <p:sp>
          <p:nvSpPr>
            <p:cNvPr id="8" name="Rectangle 122"/>
            <p:cNvSpPr>
              <a:spLocks noChangeArrowheads="1"/>
            </p:cNvSpPr>
            <p:nvPr/>
          </p:nvSpPr>
          <p:spPr bwMode="auto">
            <a:xfrm rot="21569806">
              <a:off x="3695" y="3010"/>
              <a:ext cx="1862" cy="333"/>
            </a:xfrm>
            <a:prstGeom prst="rect">
              <a:avLst/>
            </a:prstGeom>
            <a:noFill/>
            <a:ln w="12700" cap="sq">
              <a:noFill/>
              <a:miter lim="800000"/>
              <a:headEnd/>
              <a:tailEnd/>
            </a:ln>
            <a:effectLst>
              <a:outerShdw dist="12700" dir="5400000" algn="ctr" rotWithShape="0">
                <a:srgbClr val="000000"/>
              </a:outerShdw>
            </a:effectLst>
          </p:spPr>
          <p:txBody>
            <a:bodyPr wrap="square">
              <a:spAutoFit/>
            </a:bodyPr>
            <a:lstStyle/>
            <a:p>
              <a:r>
                <a:rPr lang="zh-CN" altLang="en-US" sz="2000" dirty="0">
                  <a:solidFill>
                    <a:srgbClr val="FF3300"/>
                  </a:solidFill>
                  <a:ea typeface="幼圆" pitchFamily="49" charset="-122"/>
                </a:rPr>
                <a:t>互联网时代，几乎我们每个人都会要用到搜索。</a:t>
              </a:r>
              <a:endParaRPr lang="zh-CN" altLang="en-US" sz="2500" dirty="0">
                <a:solidFill>
                  <a:srgbClr val="FF3300"/>
                </a:solidFill>
                <a:ea typeface="幼圆" pitchFamily="49" charset="-122"/>
              </a:endParaRPr>
            </a:p>
          </p:txBody>
        </p:sp>
      </p:grpSp>
      <p:sp>
        <p:nvSpPr>
          <p:cNvPr id="3" name="椭圆 2">
            <a:extLst>
              <a:ext uri="{FF2B5EF4-FFF2-40B4-BE49-F238E27FC236}">
                <a16:creationId xmlns:a16="http://schemas.microsoft.com/office/drawing/2014/main" id="{D5BC3582-A593-439B-BA8C-5B9DCDF07567}"/>
              </a:ext>
            </a:extLst>
          </p:cNvPr>
          <p:cNvSpPr/>
          <p:nvPr/>
        </p:nvSpPr>
        <p:spPr bwMode="auto">
          <a:xfrm>
            <a:off x="2423592" y="0"/>
            <a:ext cx="2016224" cy="562630"/>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000" b="1">
              <a:ln>
                <a:solidFill>
                  <a:srgbClr val="C00000"/>
                </a:solidFill>
              </a:ln>
              <a:latin typeface="Arial" charset="0"/>
              <a:ea typeface="宋体" charset="-122"/>
            </a:endParaRPr>
          </a:p>
        </p:txBody>
      </p:sp>
      <p:sp>
        <p:nvSpPr>
          <p:cNvPr id="4" name="椭圆 3">
            <a:extLst>
              <a:ext uri="{FF2B5EF4-FFF2-40B4-BE49-F238E27FC236}">
                <a16:creationId xmlns:a16="http://schemas.microsoft.com/office/drawing/2014/main" id="{0E819BCB-05F9-4FA6-8C26-888D0EFD5061}"/>
              </a:ext>
            </a:extLst>
          </p:cNvPr>
          <p:cNvSpPr/>
          <p:nvPr/>
        </p:nvSpPr>
        <p:spPr bwMode="auto">
          <a:xfrm>
            <a:off x="2452092" y="0"/>
            <a:ext cx="1483668" cy="562630"/>
          </a:xfrm>
          <a:prstGeom prst="ellipse">
            <a:avLst/>
          </a:prstGeom>
          <a:no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000" b="1">
              <a:ln>
                <a:solidFill>
                  <a:srgbClr val="C00000"/>
                </a:solidFill>
              </a:ln>
              <a:latin typeface="Arial" charset="0"/>
              <a:ea typeface="宋体" charset="-122"/>
            </a:endParaRPr>
          </a:p>
        </p:txBody>
      </p:sp>
      <p:sp>
        <p:nvSpPr>
          <p:cNvPr id="5" name="椭圆 4">
            <a:extLst>
              <a:ext uri="{FF2B5EF4-FFF2-40B4-BE49-F238E27FC236}">
                <a16:creationId xmlns:a16="http://schemas.microsoft.com/office/drawing/2014/main" id="{3E303A2B-FB3C-45B0-989F-A4FCBF6321E8}"/>
              </a:ext>
            </a:extLst>
          </p:cNvPr>
          <p:cNvSpPr/>
          <p:nvPr/>
        </p:nvSpPr>
        <p:spPr bwMode="auto">
          <a:xfrm>
            <a:off x="3143672" y="491256"/>
            <a:ext cx="259766" cy="562630"/>
          </a:xfrm>
          <a:prstGeom prst="ellipse">
            <a:avLst/>
          </a:prstGeom>
          <a:no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000" b="1">
              <a:latin typeface="Arial" charset="0"/>
              <a:ea typeface="宋体" charset="-122"/>
            </a:endParaRPr>
          </a:p>
        </p:txBody>
      </p:sp>
      <p:sp>
        <p:nvSpPr>
          <p:cNvPr id="9" name="椭圆 8">
            <a:extLst>
              <a:ext uri="{FF2B5EF4-FFF2-40B4-BE49-F238E27FC236}">
                <a16:creationId xmlns:a16="http://schemas.microsoft.com/office/drawing/2014/main" id="{10773152-8AD3-4D07-8652-21DCFCD4D555}"/>
              </a:ext>
            </a:extLst>
          </p:cNvPr>
          <p:cNvSpPr/>
          <p:nvPr/>
        </p:nvSpPr>
        <p:spPr bwMode="auto">
          <a:xfrm>
            <a:off x="1919536" y="1124744"/>
            <a:ext cx="259766" cy="562630"/>
          </a:xfrm>
          <a:prstGeom prst="ellipse">
            <a:avLst/>
          </a:prstGeom>
          <a:no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000" b="1">
              <a:latin typeface="Arial" charset="0"/>
              <a:ea typeface="宋体" charset="-122"/>
            </a:endParaRPr>
          </a:p>
        </p:txBody>
      </p:sp>
      <p:sp>
        <p:nvSpPr>
          <p:cNvPr id="13" name="椭圆 12">
            <a:extLst>
              <a:ext uri="{FF2B5EF4-FFF2-40B4-BE49-F238E27FC236}">
                <a16:creationId xmlns:a16="http://schemas.microsoft.com/office/drawing/2014/main" id="{7BDF8FE5-EC53-4ED2-9BE3-2BDACAE94D6E}"/>
              </a:ext>
            </a:extLst>
          </p:cNvPr>
          <p:cNvSpPr/>
          <p:nvPr/>
        </p:nvSpPr>
        <p:spPr bwMode="auto">
          <a:xfrm>
            <a:off x="5447928" y="2535617"/>
            <a:ext cx="1483668" cy="562630"/>
          </a:xfrm>
          <a:prstGeom prst="ellipse">
            <a:avLst/>
          </a:prstGeom>
          <a:no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000" b="1">
              <a:ln>
                <a:solidFill>
                  <a:srgbClr val="C00000"/>
                </a:solidFill>
              </a:ln>
              <a:latin typeface="Arial" charset="0"/>
              <a:ea typeface="宋体" charset="-122"/>
            </a:endParaRPr>
          </a:p>
        </p:txBody>
      </p:sp>
      <p:sp>
        <p:nvSpPr>
          <p:cNvPr id="14" name="椭圆 13">
            <a:extLst>
              <a:ext uri="{FF2B5EF4-FFF2-40B4-BE49-F238E27FC236}">
                <a16:creationId xmlns:a16="http://schemas.microsoft.com/office/drawing/2014/main" id="{C0718306-F3BC-4179-9ED1-F879AE32FDA0}"/>
              </a:ext>
            </a:extLst>
          </p:cNvPr>
          <p:cNvSpPr/>
          <p:nvPr/>
        </p:nvSpPr>
        <p:spPr bwMode="auto">
          <a:xfrm>
            <a:off x="6931596" y="5081977"/>
            <a:ext cx="1483668" cy="562630"/>
          </a:xfrm>
          <a:prstGeom prst="ellipse">
            <a:avLst/>
          </a:prstGeom>
          <a:no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eaLnBrk="0" fontAlgn="base" hangingPunct="0">
              <a:spcBef>
                <a:spcPct val="0"/>
              </a:spcBef>
              <a:spcAft>
                <a:spcPct val="0"/>
              </a:spcAft>
            </a:pPr>
            <a:endParaRPr lang="zh-CN" altLang="en-US" sz="2000" b="1">
              <a:ln>
                <a:solidFill>
                  <a:srgbClr val="C00000"/>
                </a:solidFill>
              </a:ln>
              <a:latin typeface="Arial" charset="0"/>
              <a:ea typeface="宋体"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1424" y="127059"/>
            <a:ext cx="10515600" cy="749703"/>
          </a:xfrm>
        </p:spPr>
        <p:txBody>
          <a:bodyPr/>
          <a:lstStyle/>
          <a:p>
            <a:r>
              <a:rPr lang="zh-CN" altLang="en-US" sz="3200" dirty="0">
                <a:solidFill>
                  <a:srgbClr val="FF0000"/>
                </a:solidFill>
                <a:latin typeface="黑体" pitchFamily="2" charset="-122"/>
                <a:ea typeface="黑体" pitchFamily="2" charset="-122"/>
              </a:rPr>
              <a:t>插值查找</a:t>
            </a:r>
            <a:r>
              <a:rPr lang="en-US" altLang="zh-CN" sz="3200" dirty="0">
                <a:solidFill>
                  <a:srgbClr val="FF0000"/>
                </a:solidFill>
                <a:latin typeface="黑体" pitchFamily="2" charset="-122"/>
                <a:ea typeface="黑体" pitchFamily="2" charset="-122"/>
              </a:rPr>
              <a:t>(Interpolation Search)*</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30</a:t>
            </a:fld>
            <a:endParaRPr lang="zh-CN" altLang="en-US" dirty="0"/>
          </a:p>
        </p:txBody>
      </p:sp>
      <p:grpSp>
        <p:nvGrpSpPr>
          <p:cNvPr id="4" name="Group 38"/>
          <p:cNvGrpSpPr>
            <a:grpSpLocks/>
          </p:cNvGrpSpPr>
          <p:nvPr/>
        </p:nvGrpSpPr>
        <p:grpSpPr bwMode="auto">
          <a:xfrm>
            <a:off x="2351584" y="1412776"/>
            <a:ext cx="7560840" cy="1440160"/>
            <a:chOff x="289" y="1200"/>
            <a:chExt cx="5136" cy="2352"/>
          </a:xfrm>
        </p:grpSpPr>
        <p:sp>
          <p:nvSpPr>
            <p:cNvPr id="5" name="Freeform 9"/>
            <p:cNvSpPr>
              <a:spLocks/>
            </p:cNvSpPr>
            <p:nvPr/>
          </p:nvSpPr>
          <p:spPr bwMode="auto">
            <a:xfrm>
              <a:off x="289" y="120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6" name="Text Box 10"/>
            <p:cNvSpPr txBox="1">
              <a:spLocks noChangeArrowheads="1"/>
            </p:cNvSpPr>
            <p:nvPr/>
          </p:nvSpPr>
          <p:spPr bwMode="auto">
            <a:xfrm>
              <a:off x="387" y="1522"/>
              <a:ext cx="4809" cy="1458"/>
            </a:xfrm>
            <a:prstGeom prst="rect">
              <a:avLst/>
            </a:prstGeom>
            <a:noFill/>
            <a:ln w="9525">
              <a:noFill/>
              <a:miter lim="800000"/>
              <a:headEnd/>
              <a:tailEnd/>
            </a:ln>
          </p:spPr>
          <p:txBody>
            <a:bodyPr wrap="square">
              <a:spAutoFit/>
            </a:bodyPr>
            <a:lstStyle/>
            <a:p>
              <a:pPr algn="just" fontAlgn="base">
                <a:spcBef>
                  <a:spcPct val="0"/>
                </a:spcBef>
              </a:pPr>
              <a:r>
                <a:rPr lang="zh-CN" altLang="en-US" sz="2600" dirty="0">
                  <a:solidFill>
                    <a:srgbClr val="000080"/>
                  </a:solidFill>
                  <a:latin typeface="幼圆" pitchFamily="49" charset="-122"/>
                  <a:ea typeface="幼圆" pitchFamily="49" charset="-122"/>
                </a:rPr>
                <a:t> 对于有序顺序表，折半查找时：</a:t>
              </a:r>
              <a:endParaRPr lang="en-US" altLang="zh-CN" sz="2600" dirty="0">
                <a:solidFill>
                  <a:srgbClr val="000080"/>
                </a:solidFill>
                <a:latin typeface="幼圆" pitchFamily="49" charset="-122"/>
                <a:ea typeface="幼圆" pitchFamily="49" charset="-122"/>
              </a:endParaRPr>
            </a:p>
            <a:p>
              <a:pPr algn="just" fontAlgn="base">
                <a:spcBef>
                  <a:spcPct val="0"/>
                </a:spcBef>
              </a:pPr>
              <a:r>
                <a:rPr lang="en-US" altLang="zh-CN" sz="2600" b="1" dirty="0">
                  <a:solidFill>
                    <a:srgbClr val="000080"/>
                  </a:solidFill>
                  <a:latin typeface="幼圆" pitchFamily="49" charset="-122"/>
                  <a:ea typeface="幼圆" pitchFamily="49" charset="-122"/>
                </a:rPr>
                <a:t>    mid = low + (high-low)/2</a:t>
              </a:r>
              <a:endParaRPr lang="zh-CN" altLang="en-US" sz="2600" b="1" dirty="0">
                <a:solidFill>
                  <a:srgbClr val="000080"/>
                </a:solidFill>
                <a:latin typeface="幼圆" pitchFamily="49" charset="-122"/>
                <a:ea typeface="幼圆" pitchFamily="49" charset="-122"/>
              </a:endParaRPr>
            </a:p>
          </p:txBody>
        </p:sp>
      </p:grpSp>
      <p:grpSp>
        <p:nvGrpSpPr>
          <p:cNvPr id="7" name="Group 38"/>
          <p:cNvGrpSpPr>
            <a:grpSpLocks/>
          </p:cNvGrpSpPr>
          <p:nvPr/>
        </p:nvGrpSpPr>
        <p:grpSpPr bwMode="auto">
          <a:xfrm>
            <a:off x="1524250" y="3284985"/>
            <a:ext cx="9143751" cy="2485007"/>
            <a:chOff x="-273" y="1200"/>
            <a:chExt cx="5698" cy="2352"/>
          </a:xfrm>
        </p:grpSpPr>
        <p:sp>
          <p:nvSpPr>
            <p:cNvPr id="8" name="Freeform 9"/>
            <p:cNvSpPr>
              <a:spLocks/>
            </p:cNvSpPr>
            <p:nvPr/>
          </p:nvSpPr>
          <p:spPr bwMode="auto">
            <a:xfrm>
              <a:off x="-273" y="1200"/>
              <a:ext cx="5698"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9" name="Text Box 10"/>
            <p:cNvSpPr txBox="1">
              <a:spLocks noChangeArrowheads="1"/>
            </p:cNvSpPr>
            <p:nvPr/>
          </p:nvSpPr>
          <p:spPr bwMode="auto">
            <a:xfrm>
              <a:off x="-273" y="1522"/>
              <a:ext cx="5469" cy="1748"/>
            </a:xfrm>
            <a:prstGeom prst="rect">
              <a:avLst/>
            </a:prstGeom>
            <a:noFill/>
            <a:ln w="9525">
              <a:noFill/>
              <a:miter lim="800000"/>
              <a:headEnd/>
              <a:tailEnd/>
            </a:ln>
          </p:spPr>
          <p:txBody>
            <a:bodyPr wrap="square">
              <a:spAutoFit/>
            </a:bodyPr>
            <a:lstStyle/>
            <a:p>
              <a:pPr algn="just" fontAlgn="base">
                <a:spcBef>
                  <a:spcPct val="0"/>
                </a:spcBef>
              </a:pPr>
              <a:r>
                <a:rPr lang="zh-CN" altLang="en-US" sz="2600" dirty="0">
                  <a:solidFill>
                    <a:srgbClr val="000080"/>
                  </a:solidFill>
                  <a:latin typeface="幼圆" pitchFamily="49" charset="-122"/>
                  <a:ea typeface="幼圆" pitchFamily="49" charset="-122"/>
                </a:rPr>
                <a:t> 对于有序顺序表，</a:t>
              </a:r>
              <a:r>
                <a:rPr lang="zh-CN" altLang="en-US" sz="2800" dirty="0">
                  <a:solidFill>
                    <a:srgbClr val="FF0000"/>
                  </a:solidFill>
                  <a:latin typeface="黑体" pitchFamily="2" charset="-122"/>
                  <a:ea typeface="黑体" pitchFamily="2" charset="-122"/>
                </a:rPr>
                <a:t>插值查找</a:t>
              </a:r>
              <a:r>
                <a:rPr lang="zh-CN" altLang="en-US" sz="2600" dirty="0">
                  <a:solidFill>
                    <a:srgbClr val="000080"/>
                  </a:solidFill>
                  <a:latin typeface="幼圆" pitchFamily="49" charset="-122"/>
                  <a:ea typeface="幼圆" pitchFamily="49" charset="-122"/>
                </a:rPr>
                <a:t>时：</a:t>
              </a:r>
              <a:endParaRPr lang="en-US" altLang="zh-CN" sz="2600" dirty="0">
                <a:solidFill>
                  <a:srgbClr val="000080"/>
                </a:solidFill>
                <a:latin typeface="幼圆" pitchFamily="49" charset="-122"/>
                <a:ea typeface="幼圆" pitchFamily="49" charset="-122"/>
              </a:endParaRPr>
            </a:p>
            <a:p>
              <a:pPr algn="just" fontAlgn="base">
                <a:spcBef>
                  <a:spcPct val="0"/>
                </a:spcBef>
              </a:pPr>
              <a:r>
                <a:rPr lang="en-US" altLang="zh-CN" sz="2600" b="1" dirty="0">
                  <a:solidFill>
                    <a:srgbClr val="000080"/>
                  </a:solidFill>
                  <a:latin typeface="幼圆" pitchFamily="49" charset="-122"/>
                  <a:ea typeface="幼圆" pitchFamily="49" charset="-122"/>
                </a:rPr>
                <a:t>    </a:t>
              </a:r>
              <a:r>
                <a:rPr lang="en-US" altLang="zh-CN" sz="2600" b="1" dirty="0">
                  <a:solidFill>
                    <a:srgbClr val="FF0000"/>
                  </a:solidFill>
                  <a:latin typeface="幼圆" pitchFamily="49" charset="-122"/>
                  <a:ea typeface="幼圆" pitchFamily="49" charset="-122"/>
                </a:rPr>
                <a:t>mid=low + (high-low)*(k-a[low])/(a[high]-a[low])</a:t>
              </a:r>
            </a:p>
            <a:p>
              <a:pPr algn="just" fontAlgn="base">
                <a:spcBef>
                  <a:spcPct val="0"/>
                </a:spcBef>
              </a:pPr>
              <a:r>
                <a:rPr lang="zh-CN" altLang="en-US" sz="2000" b="1" dirty="0">
                  <a:latin typeface="幼圆" pitchFamily="49" charset="-122"/>
                  <a:ea typeface="幼圆" pitchFamily="49" charset="-122"/>
                </a:rPr>
                <a:t>插值查找</a:t>
              </a:r>
              <a:r>
                <a:rPr lang="zh-CN" altLang="en-US" sz="2000" dirty="0">
                  <a:latin typeface="幼圆" pitchFamily="49" charset="-122"/>
                  <a:ea typeface="幼圆" pitchFamily="49" charset="-122"/>
                </a:rPr>
                <a:t>（</a:t>
              </a:r>
              <a:r>
                <a:rPr lang="en-US" altLang="zh-CN" sz="2000" dirty="0">
                  <a:latin typeface="幼圆" pitchFamily="49" charset="-122"/>
                  <a:ea typeface="幼圆" pitchFamily="49" charset="-122"/>
                </a:rPr>
                <a:t>Interpolation </a:t>
              </a:r>
              <a:r>
                <a:rPr lang="en-US" altLang="zh-CN" sz="2000" dirty="0" err="1">
                  <a:latin typeface="幼圆" pitchFamily="49" charset="-122"/>
                  <a:ea typeface="幼圆" pitchFamily="49" charset="-122"/>
                </a:rPr>
                <a:t>Serach</a:t>
              </a:r>
              <a:r>
                <a:rPr lang="zh-CN" altLang="en-US" sz="2000" dirty="0">
                  <a:latin typeface="幼圆" pitchFamily="49" charset="-122"/>
                  <a:ea typeface="幼圆" pitchFamily="49" charset="-122"/>
                </a:rPr>
                <a:t>）是根据查找的关键字与查找表中最大最小记录关键字比较后的查找方法，其核心就在于插值的计算：</a:t>
              </a:r>
              <a:endParaRPr lang="en-US" altLang="zh-CN" sz="2000" dirty="0">
                <a:latin typeface="幼圆" pitchFamily="49" charset="-122"/>
                <a:ea typeface="幼圆" pitchFamily="49" charset="-122"/>
              </a:endParaRPr>
            </a:p>
            <a:p>
              <a:pPr algn="just" fontAlgn="base">
                <a:spcBef>
                  <a:spcPct val="0"/>
                </a:spcBef>
              </a:pPr>
              <a:r>
                <a:rPr lang="en-US" altLang="zh-CN" sz="2000" dirty="0">
                  <a:latin typeface="幼圆" pitchFamily="49" charset="-122"/>
                  <a:ea typeface="幼圆" pitchFamily="49" charset="-122"/>
                </a:rPr>
                <a:t>                 (key-a[low])/</a:t>
              </a:r>
              <a:r>
                <a:rPr lang="zh-CN" altLang="en-US" sz="2000" dirty="0">
                  <a:latin typeface="幼圆" pitchFamily="49" charset="-122"/>
                  <a:ea typeface="幼圆" pitchFamily="49" charset="-122"/>
                </a:rPr>
                <a:t>（</a:t>
              </a:r>
              <a:r>
                <a:rPr lang="en-US" altLang="zh-CN" sz="2000" dirty="0">
                  <a:latin typeface="幼圆" pitchFamily="49" charset="-122"/>
                  <a:ea typeface="幼圆" pitchFamily="49" charset="-122"/>
                </a:rPr>
                <a:t>a[high]-a[low])</a:t>
              </a:r>
              <a:endParaRPr lang="zh-CN" altLang="en-US" dirty="0">
                <a:latin typeface="幼圆" pitchFamily="49" charset="-122"/>
                <a:ea typeface="幼圆" pitchFamily="49"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righ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Text Box 2"/>
          <p:cNvSpPr txBox="1">
            <a:spLocks noChangeArrowheads="1"/>
          </p:cNvSpPr>
          <p:nvPr/>
        </p:nvSpPr>
        <p:spPr bwMode="auto">
          <a:xfrm>
            <a:off x="2133600" y="1295400"/>
            <a:ext cx="8382000" cy="4173450"/>
          </a:xfrm>
          <a:prstGeom prst="rect">
            <a:avLst/>
          </a:prstGeom>
          <a:noFill/>
          <a:ln w="12700" cap="sq">
            <a:noFill/>
            <a:miter lim="800000"/>
            <a:headEnd/>
            <a:tailEnd/>
          </a:ln>
        </p:spPr>
        <p:txBody>
          <a:bodyPr>
            <a:spAutoFit/>
          </a:bodyPr>
          <a:lstStyle/>
          <a:p>
            <a:pPr fontAlgn="base">
              <a:lnSpc>
                <a:spcPct val="80000"/>
              </a:lnSpc>
              <a:spcBef>
                <a:spcPct val="0"/>
              </a:spcBef>
            </a:pPr>
            <a:r>
              <a:rPr lang="en-US" altLang="zh-CN" sz="2400" dirty="0" err="1">
                <a:solidFill>
                  <a:srgbClr val="003399"/>
                </a:solidFill>
                <a:ea typeface="宋体" charset="-122"/>
              </a:rPr>
              <a:t>int</a:t>
            </a:r>
            <a:r>
              <a:rPr lang="en-US" altLang="zh-CN" sz="2400" dirty="0">
                <a:solidFill>
                  <a:srgbClr val="003399"/>
                </a:solidFill>
                <a:ea typeface="宋体" charset="-122"/>
              </a:rPr>
              <a:t> </a:t>
            </a:r>
            <a:r>
              <a:rPr lang="en-US" altLang="zh-CN" sz="2400" dirty="0" err="1">
                <a:solidFill>
                  <a:srgbClr val="003399"/>
                </a:solidFill>
                <a:ea typeface="宋体" charset="-122"/>
              </a:rPr>
              <a:t>insertElem</a:t>
            </a:r>
            <a:r>
              <a:rPr lang="en-US" altLang="zh-CN" sz="2400" dirty="0">
                <a:solidFill>
                  <a:srgbClr val="003399"/>
                </a:solidFill>
                <a:ea typeface="宋体" charset="-122"/>
              </a:rPr>
              <a:t>(</a:t>
            </a:r>
            <a:r>
              <a:rPr lang="en-US" altLang="zh-CN" sz="2400" dirty="0" err="1">
                <a:solidFill>
                  <a:srgbClr val="003399"/>
                </a:solidFill>
                <a:ea typeface="宋体" charset="-122"/>
              </a:rPr>
              <a:t>ElemType</a:t>
            </a:r>
            <a:r>
              <a:rPr lang="en-US" altLang="zh-CN" sz="2400" dirty="0">
                <a:solidFill>
                  <a:srgbClr val="003399"/>
                </a:solidFill>
                <a:ea typeface="宋体" charset="-122"/>
              </a:rPr>
              <a:t> list[ ],  </a:t>
            </a:r>
            <a:r>
              <a:rPr lang="en-US" altLang="zh-CN" sz="2400" dirty="0" err="1">
                <a:solidFill>
                  <a:srgbClr val="003399"/>
                </a:solidFill>
                <a:ea typeface="宋体" charset="-122"/>
              </a:rPr>
              <a:t>ElemType</a:t>
            </a:r>
            <a:r>
              <a:rPr lang="en-US" altLang="zh-CN" sz="2400" dirty="0">
                <a:solidFill>
                  <a:srgbClr val="003399"/>
                </a:solidFill>
                <a:ea typeface="宋体" charset="-122"/>
              </a:rPr>
              <a:t> item)</a:t>
            </a:r>
          </a:p>
          <a:p>
            <a:pPr fontAlgn="base">
              <a:lnSpc>
                <a:spcPct val="80000"/>
              </a:lnSpc>
              <a:spcBef>
                <a:spcPct val="0"/>
              </a:spcBef>
            </a:pPr>
            <a:r>
              <a:rPr lang="en-US" altLang="zh-CN" sz="2400" dirty="0">
                <a:solidFill>
                  <a:srgbClr val="003399"/>
                </a:solidFill>
                <a:ea typeface="宋体" charset="-122"/>
              </a:rPr>
              <a:t>{</a:t>
            </a:r>
          </a:p>
          <a:p>
            <a:pPr fontAlgn="base">
              <a:lnSpc>
                <a:spcPct val="80000"/>
              </a:lnSpc>
              <a:spcBef>
                <a:spcPct val="0"/>
              </a:spcBef>
            </a:pPr>
            <a:r>
              <a:rPr lang="en-US" altLang="zh-CN" sz="2400" dirty="0">
                <a:solidFill>
                  <a:srgbClr val="003399"/>
                </a:solidFill>
                <a:ea typeface="宋体" charset="-122"/>
              </a:rPr>
              <a:t>      </a:t>
            </a:r>
            <a:r>
              <a:rPr lang="en-US" altLang="zh-CN" sz="2400" dirty="0" err="1">
                <a:solidFill>
                  <a:srgbClr val="003399"/>
                </a:solidFill>
                <a:ea typeface="宋体" charset="-122"/>
              </a:rPr>
              <a:t>int</a:t>
            </a:r>
            <a:r>
              <a:rPr lang="en-US" altLang="zh-CN" sz="2400" dirty="0">
                <a:solidFill>
                  <a:srgbClr val="003399"/>
                </a:solidFill>
                <a:ea typeface="宋体" charset="-122"/>
              </a:rPr>
              <a:t> </a:t>
            </a:r>
            <a:r>
              <a:rPr lang="en-US" altLang="zh-CN" sz="2400" dirty="0" err="1">
                <a:solidFill>
                  <a:srgbClr val="003399"/>
                </a:solidFill>
                <a:ea typeface="宋体" charset="-122"/>
              </a:rPr>
              <a:t>i</a:t>
            </a:r>
            <a:r>
              <a:rPr lang="en-US" altLang="zh-CN" sz="2400" dirty="0">
                <a:solidFill>
                  <a:srgbClr val="003399"/>
                </a:solidFill>
                <a:ea typeface="宋体" charset="-122"/>
              </a:rPr>
              <a:t>=0,j;</a:t>
            </a:r>
          </a:p>
          <a:p>
            <a:pPr fontAlgn="base">
              <a:lnSpc>
                <a:spcPct val="80000"/>
              </a:lnSpc>
              <a:spcBef>
                <a:spcPct val="0"/>
              </a:spcBef>
            </a:pPr>
            <a:endParaRPr lang="en-US" altLang="zh-CN" sz="2400" dirty="0">
              <a:solidFill>
                <a:srgbClr val="003399"/>
              </a:solidFill>
              <a:ea typeface="宋体" charset="-122"/>
              <a:sym typeface="Symbol" pitchFamily="18" charset="2"/>
            </a:endParaRPr>
          </a:p>
          <a:p>
            <a:pPr fontAlgn="base">
              <a:lnSpc>
                <a:spcPct val="80000"/>
              </a:lnSpc>
              <a:spcBef>
                <a:spcPct val="0"/>
              </a:spcBef>
            </a:pPr>
            <a:r>
              <a:rPr lang="en-US" altLang="zh-CN" sz="2400" dirty="0">
                <a:solidFill>
                  <a:srgbClr val="003399"/>
                </a:solidFill>
                <a:ea typeface="宋体" charset="-122"/>
                <a:sym typeface="Symbol" pitchFamily="18" charset="2"/>
              </a:rPr>
              <a:t>      </a:t>
            </a:r>
            <a:r>
              <a:rPr lang="en-US" altLang="zh-CN" sz="2400" dirty="0">
                <a:solidFill>
                  <a:srgbClr val="003399"/>
                </a:solidFill>
                <a:ea typeface="宋体" charset="-122"/>
              </a:rPr>
              <a:t>if  (N == MAXSIZE) return -1;</a:t>
            </a:r>
            <a:r>
              <a:rPr lang="en-US" altLang="zh-CN" sz="2400" dirty="0">
                <a:solidFill>
                  <a:srgbClr val="003399"/>
                </a:solidFill>
                <a:ea typeface="宋体" charset="-122"/>
                <a:sym typeface="Symbol" pitchFamily="18" charset="2"/>
              </a:rPr>
              <a:t> </a:t>
            </a:r>
          </a:p>
          <a:p>
            <a:pPr fontAlgn="base">
              <a:lnSpc>
                <a:spcPct val="80000"/>
              </a:lnSpc>
              <a:spcBef>
                <a:spcPct val="0"/>
              </a:spcBef>
            </a:pPr>
            <a:r>
              <a:rPr lang="en-US" altLang="zh-CN" sz="2400" dirty="0">
                <a:solidFill>
                  <a:srgbClr val="003399"/>
                </a:solidFill>
                <a:ea typeface="宋体" charset="-122"/>
                <a:sym typeface="Symbol" pitchFamily="18" charset="2"/>
              </a:rPr>
              <a:t>     i = </a:t>
            </a:r>
            <a:r>
              <a:rPr lang="en-US" altLang="zh-CN" sz="2400" dirty="0" err="1">
                <a:solidFill>
                  <a:srgbClr val="003399"/>
                </a:solidFill>
                <a:ea typeface="宋体" charset="-122"/>
                <a:sym typeface="Symbol" pitchFamily="18" charset="2"/>
              </a:rPr>
              <a:t>searchElem</a:t>
            </a:r>
            <a:r>
              <a:rPr lang="en-US" altLang="zh-CN" sz="2400" dirty="0">
                <a:solidFill>
                  <a:srgbClr val="003399"/>
                </a:solidFill>
                <a:ea typeface="宋体" charset="-122"/>
                <a:sym typeface="Symbol" pitchFamily="18" charset="2"/>
              </a:rPr>
              <a:t>(list, item);          </a:t>
            </a:r>
            <a:r>
              <a:rPr lang="en-US" altLang="zh-CN" sz="2000" dirty="0">
                <a:solidFill>
                  <a:srgbClr val="007400"/>
                </a:solidFill>
                <a:ea typeface="宋体" charset="-122"/>
                <a:sym typeface="Symbol" pitchFamily="18" charset="2"/>
              </a:rPr>
              <a:t>/* </a:t>
            </a:r>
            <a:r>
              <a:rPr lang="zh-CN" altLang="en-US" sz="2000" dirty="0">
                <a:solidFill>
                  <a:srgbClr val="007400"/>
                </a:solidFill>
                <a:ea typeface="幼圆" pitchFamily="49" charset="-122"/>
                <a:sym typeface="Symbol" pitchFamily="18" charset="2"/>
              </a:rPr>
              <a:t>寻找</a:t>
            </a:r>
            <a:r>
              <a:rPr lang="en-US" altLang="zh-CN" sz="2000" dirty="0">
                <a:solidFill>
                  <a:srgbClr val="007400"/>
                </a:solidFill>
                <a:ea typeface="幼圆" pitchFamily="49" charset="-122"/>
                <a:sym typeface="Symbol" pitchFamily="18" charset="2"/>
              </a:rPr>
              <a:t>item</a:t>
            </a:r>
            <a:r>
              <a:rPr lang="zh-CN" altLang="en-US" sz="2000" dirty="0">
                <a:solidFill>
                  <a:srgbClr val="007400"/>
                </a:solidFill>
                <a:ea typeface="幼圆" pitchFamily="49" charset="-122"/>
                <a:sym typeface="Symbol" pitchFamily="18" charset="2"/>
              </a:rPr>
              <a:t>的合适位置 </a:t>
            </a:r>
            <a:r>
              <a:rPr lang="zh-CN" altLang="en-US" sz="2000" dirty="0">
                <a:solidFill>
                  <a:srgbClr val="007400"/>
                </a:solidFill>
                <a:ea typeface="宋体" charset="-122"/>
                <a:sym typeface="Symbol" pitchFamily="18" charset="2"/>
              </a:rPr>
              <a:t>*/</a:t>
            </a:r>
            <a:endParaRPr lang="zh-CN" altLang="en-US" sz="2400" dirty="0">
              <a:solidFill>
                <a:srgbClr val="007400"/>
              </a:solidFill>
              <a:ea typeface="宋体" charset="-122"/>
              <a:sym typeface="Symbol" pitchFamily="18" charset="2"/>
            </a:endParaRPr>
          </a:p>
          <a:p>
            <a:pPr fontAlgn="base">
              <a:lnSpc>
                <a:spcPct val="80000"/>
              </a:lnSpc>
              <a:spcBef>
                <a:spcPct val="0"/>
              </a:spcBef>
            </a:pPr>
            <a:r>
              <a:rPr lang="en-US" altLang="zh-CN" sz="2400" dirty="0">
                <a:solidFill>
                  <a:srgbClr val="003399"/>
                </a:solidFill>
                <a:ea typeface="宋体" charset="-122"/>
                <a:sym typeface="Symbol" pitchFamily="18" charset="2"/>
              </a:rPr>
              <a:t>         </a:t>
            </a:r>
          </a:p>
          <a:p>
            <a:pPr fontAlgn="base">
              <a:lnSpc>
                <a:spcPct val="80000"/>
              </a:lnSpc>
              <a:spcBef>
                <a:spcPct val="0"/>
              </a:spcBef>
            </a:pPr>
            <a:r>
              <a:rPr lang="en-US" altLang="zh-CN" sz="2400" dirty="0">
                <a:solidFill>
                  <a:srgbClr val="003399"/>
                </a:solidFill>
                <a:ea typeface="宋体" charset="-122"/>
                <a:sym typeface="Symbol" pitchFamily="18" charset="2"/>
              </a:rPr>
              <a:t>     for(j=N</a:t>
            </a:r>
            <a:r>
              <a:rPr lang="en-US" altLang="zh-CN" sz="2400" dirty="0">
                <a:solidFill>
                  <a:srgbClr val="003399"/>
                </a:solidFill>
                <a:latin typeface="宋体" charset="-122"/>
                <a:ea typeface="宋体" charset="-122"/>
                <a:sym typeface="Symbol" pitchFamily="18" charset="2"/>
              </a:rPr>
              <a:t>-</a:t>
            </a:r>
            <a:r>
              <a:rPr lang="en-US" altLang="zh-CN" sz="2400" dirty="0">
                <a:solidFill>
                  <a:srgbClr val="003399"/>
                </a:solidFill>
                <a:ea typeface="宋体" charset="-122"/>
                <a:sym typeface="Symbol" pitchFamily="18" charset="2"/>
              </a:rPr>
              <a:t>1; j&gt;=</a:t>
            </a:r>
            <a:r>
              <a:rPr lang="en-US" altLang="zh-CN" sz="2400" dirty="0" err="1">
                <a:solidFill>
                  <a:srgbClr val="003399"/>
                </a:solidFill>
                <a:ea typeface="宋体" charset="-122"/>
                <a:sym typeface="Symbol" pitchFamily="18" charset="2"/>
              </a:rPr>
              <a:t>i</a:t>
            </a:r>
            <a:r>
              <a:rPr lang="en-US" altLang="zh-CN" sz="2400" dirty="0">
                <a:solidFill>
                  <a:srgbClr val="003399"/>
                </a:solidFill>
                <a:ea typeface="宋体" charset="-122"/>
                <a:sym typeface="Symbol" pitchFamily="18" charset="2"/>
              </a:rPr>
              <a:t>; j</a:t>
            </a:r>
            <a:r>
              <a:rPr lang="en-US" altLang="zh-CN" sz="2400" dirty="0">
                <a:solidFill>
                  <a:srgbClr val="003399"/>
                </a:solidFill>
                <a:latin typeface="宋体" charset="-122"/>
                <a:ea typeface="宋体" charset="-122"/>
                <a:sym typeface="Symbol" pitchFamily="18" charset="2"/>
              </a:rPr>
              <a:t>--</a:t>
            </a:r>
            <a:r>
              <a:rPr lang="en-US" altLang="zh-CN" sz="2400" dirty="0">
                <a:solidFill>
                  <a:srgbClr val="003399"/>
                </a:solidFill>
                <a:ea typeface="宋体" charset="-122"/>
                <a:sym typeface="Symbol" pitchFamily="18" charset="2"/>
              </a:rPr>
              <a:t>)</a:t>
            </a:r>
          </a:p>
          <a:p>
            <a:pPr fontAlgn="base">
              <a:lnSpc>
                <a:spcPct val="80000"/>
              </a:lnSpc>
              <a:spcBef>
                <a:spcPct val="0"/>
              </a:spcBef>
            </a:pPr>
            <a:r>
              <a:rPr lang="en-US" altLang="zh-CN" sz="2400" dirty="0">
                <a:solidFill>
                  <a:srgbClr val="003399"/>
                </a:solidFill>
                <a:ea typeface="宋体" charset="-122"/>
                <a:sym typeface="Symbol" pitchFamily="18" charset="2"/>
              </a:rPr>
              <a:t>          list[j+1]=list[j];</a:t>
            </a:r>
          </a:p>
          <a:p>
            <a:pPr fontAlgn="base">
              <a:lnSpc>
                <a:spcPct val="80000"/>
              </a:lnSpc>
              <a:spcBef>
                <a:spcPct val="0"/>
              </a:spcBef>
            </a:pPr>
            <a:r>
              <a:rPr lang="en-US" altLang="zh-CN" sz="2400" dirty="0">
                <a:solidFill>
                  <a:srgbClr val="003399"/>
                </a:solidFill>
                <a:ea typeface="宋体" charset="-122"/>
                <a:sym typeface="Symbol" pitchFamily="18" charset="2"/>
              </a:rPr>
              <a:t>     </a:t>
            </a:r>
          </a:p>
          <a:p>
            <a:pPr fontAlgn="base">
              <a:lnSpc>
                <a:spcPct val="80000"/>
              </a:lnSpc>
              <a:spcBef>
                <a:spcPct val="0"/>
              </a:spcBef>
            </a:pPr>
            <a:r>
              <a:rPr lang="en-US" altLang="zh-CN" sz="2400" dirty="0">
                <a:solidFill>
                  <a:srgbClr val="003399"/>
                </a:solidFill>
                <a:ea typeface="宋体" charset="-122"/>
                <a:sym typeface="Symbol" pitchFamily="18" charset="2"/>
              </a:rPr>
              <a:t>     list[</a:t>
            </a:r>
            <a:r>
              <a:rPr lang="en-US" altLang="zh-CN" sz="2400" dirty="0" err="1">
                <a:solidFill>
                  <a:srgbClr val="003399"/>
                </a:solidFill>
                <a:ea typeface="宋体" charset="-122"/>
                <a:sym typeface="Symbol" pitchFamily="18" charset="2"/>
              </a:rPr>
              <a:t>i</a:t>
            </a:r>
            <a:r>
              <a:rPr lang="en-US" altLang="zh-CN" sz="2400" dirty="0">
                <a:solidFill>
                  <a:srgbClr val="003399"/>
                </a:solidFill>
                <a:ea typeface="宋体" charset="-122"/>
                <a:sym typeface="Symbol" pitchFamily="18" charset="2"/>
              </a:rPr>
              <a:t>]=item;                       </a:t>
            </a:r>
            <a:r>
              <a:rPr lang="en-US" altLang="zh-CN" sz="2000" dirty="0">
                <a:solidFill>
                  <a:srgbClr val="007400"/>
                </a:solidFill>
                <a:ea typeface="宋体" charset="-122"/>
                <a:sym typeface="Symbol" pitchFamily="18" charset="2"/>
              </a:rPr>
              <a:t>/* </a:t>
            </a:r>
            <a:r>
              <a:rPr lang="zh-CN" altLang="en-US" sz="2000" dirty="0">
                <a:solidFill>
                  <a:srgbClr val="007400"/>
                </a:solidFill>
                <a:ea typeface="宋体" charset="-122"/>
                <a:sym typeface="Symbol" pitchFamily="18" charset="2"/>
              </a:rPr>
              <a:t>将</a:t>
            </a:r>
            <a:r>
              <a:rPr lang="en-US" altLang="zh-CN" sz="2000" dirty="0">
                <a:solidFill>
                  <a:srgbClr val="007400"/>
                </a:solidFill>
                <a:ea typeface="宋体" charset="-122"/>
                <a:sym typeface="Symbol" pitchFamily="18" charset="2"/>
              </a:rPr>
              <a:t>item</a:t>
            </a:r>
            <a:r>
              <a:rPr lang="zh-CN" altLang="en-US" sz="2000" dirty="0">
                <a:solidFill>
                  <a:srgbClr val="007400"/>
                </a:solidFill>
                <a:ea typeface="幼圆" pitchFamily="49" charset="-122"/>
                <a:sym typeface="Symbol" pitchFamily="18" charset="2"/>
              </a:rPr>
              <a:t>插入表中</a:t>
            </a:r>
            <a:r>
              <a:rPr lang="zh-CN" altLang="en-US" sz="2000" dirty="0">
                <a:solidFill>
                  <a:srgbClr val="007400"/>
                </a:solidFill>
                <a:ea typeface="宋体" charset="-122"/>
                <a:sym typeface="Symbol" pitchFamily="18" charset="2"/>
              </a:rPr>
              <a:t> */</a:t>
            </a:r>
          </a:p>
          <a:p>
            <a:pPr fontAlgn="base">
              <a:lnSpc>
                <a:spcPct val="80000"/>
              </a:lnSpc>
              <a:spcBef>
                <a:spcPct val="0"/>
              </a:spcBef>
            </a:pPr>
            <a:r>
              <a:rPr lang="en-US" altLang="zh-CN" sz="2400" dirty="0">
                <a:solidFill>
                  <a:srgbClr val="003399"/>
                </a:solidFill>
                <a:ea typeface="宋体" charset="-122"/>
                <a:sym typeface="Symbol" pitchFamily="18" charset="2"/>
              </a:rPr>
              <a:t>     N+</a:t>
            </a:r>
            <a:r>
              <a:rPr lang="en-US" altLang="zh-CN" sz="2400" dirty="0">
                <a:solidFill>
                  <a:srgbClr val="003399"/>
                </a:solidFill>
                <a:ea typeface="宋体" charset="-122"/>
                <a:cs typeface="Times New Roman" pitchFamily="18" charset="0"/>
                <a:sym typeface="Symbol" pitchFamily="18" charset="2"/>
              </a:rPr>
              <a:t>+;</a:t>
            </a:r>
          </a:p>
          <a:p>
            <a:pPr fontAlgn="base">
              <a:lnSpc>
                <a:spcPct val="80000"/>
              </a:lnSpc>
              <a:spcBef>
                <a:spcPct val="0"/>
              </a:spcBef>
            </a:pPr>
            <a:r>
              <a:rPr lang="en-US" altLang="zh-CN" sz="2400" dirty="0">
                <a:solidFill>
                  <a:srgbClr val="003399"/>
                </a:solidFill>
                <a:ea typeface="宋体" charset="-122"/>
                <a:cs typeface="Times New Roman" pitchFamily="18" charset="0"/>
                <a:sym typeface="Symbol" pitchFamily="18" charset="2"/>
              </a:rPr>
              <a:t>     return 1;</a:t>
            </a:r>
          </a:p>
          <a:p>
            <a:pPr fontAlgn="base">
              <a:lnSpc>
                <a:spcPct val="65000"/>
              </a:lnSpc>
              <a:spcBef>
                <a:spcPct val="0"/>
              </a:spcBef>
            </a:pPr>
            <a:r>
              <a:rPr lang="en-US" altLang="zh-CN" sz="2400" dirty="0">
                <a:solidFill>
                  <a:srgbClr val="003399"/>
                </a:solidFill>
                <a:ea typeface="宋体" charset="-122"/>
                <a:cs typeface="Times New Roman" pitchFamily="18" charset="0"/>
                <a:sym typeface="Symbol" pitchFamily="18" charset="2"/>
              </a:rPr>
              <a:t>}</a:t>
            </a:r>
          </a:p>
        </p:txBody>
      </p:sp>
      <p:grpSp>
        <p:nvGrpSpPr>
          <p:cNvPr id="3" name="Group 16"/>
          <p:cNvGrpSpPr>
            <a:grpSpLocks/>
          </p:cNvGrpSpPr>
          <p:nvPr/>
        </p:nvGrpSpPr>
        <p:grpSpPr bwMode="auto">
          <a:xfrm>
            <a:off x="2135560" y="2564905"/>
            <a:ext cx="6962774" cy="1488609"/>
            <a:chOff x="899" y="2076"/>
            <a:chExt cx="4386" cy="932"/>
          </a:xfrm>
        </p:grpSpPr>
        <p:sp>
          <p:nvSpPr>
            <p:cNvPr id="73737" name="Freeform 17"/>
            <p:cNvSpPr>
              <a:spLocks/>
            </p:cNvSpPr>
            <p:nvPr/>
          </p:nvSpPr>
          <p:spPr bwMode="auto">
            <a:xfrm>
              <a:off x="899" y="2076"/>
              <a:ext cx="2338" cy="451"/>
            </a:xfrm>
            <a:custGeom>
              <a:avLst/>
              <a:gdLst>
                <a:gd name="T0" fmla="*/ 207 w 2338"/>
                <a:gd name="T1" fmla="*/ 21 h 693"/>
                <a:gd name="T2" fmla="*/ 368 w 2338"/>
                <a:gd name="T3" fmla="*/ 32 h 693"/>
                <a:gd name="T4" fmla="*/ 1451 w 2338"/>
                <a:gd name="T5" fmla="*/ 44 h 693"/>
                <a:gd name="T6" fmla="*/ 2073 w 2338"/>
                <a:gd name="T7" fmla="*/ 101 h 693"/>
                <a:gd name="T8" fmla="*/ 2292 w 2338"/>
                <a:gd name="T9" fmla="*/ 147 h 693"/>
                <a:gd name="T10" fmla="*/ 2338 w 2338"/>
                <a:gd name="T11" fmla="*/ 274 h 693"/>
                <a:gd name="T12" fmla="*/ 2292 w 2338"/>
                <a:gd name="T13" fmla="*/ 504 h 693"/>
                <a:gd name="T14" fmla="*/ 2246 w 2338"/>
                <a:gd name="T15" fmla="*/ 528 h 693"/>
                <a:gd name="T16" fmla="*/ 2154 w 2338"/>
                <a:gd name="T17" fmla="*/ 620 h 693"/>
                <a:gd name="T18" fmla="*/ 2131 w 2338"/>
                <a:gd name="T19" fmla="*/ 654 h 693"/>
                <a:gd name="T20" fmla="*/ 1082 w 2338"/>
                <a:gd name="T21" fmla="*/ 677 h 693"/>
                <a:gd name="T22" fmla="*/ 184 w 2338"/>
                <a:gd name="T23" fmla="*/ 666 h 693"/>
                <a:gd name="T24" fmla="*/ 92 w 2338"/>
                <a:gd name="T25" fmla="*/ 608 h 693"/>
                <a:gd name="T26" fmla="*/ 23 w 2338"/>
                <a:gd name="T27" fmla="*/ 470 h 693"/>
                <a:gd name="T28" fmla="*/ 11 w 2338"/>
                <a:gd name="T29" fmla="*/ 435 h 693"/>
                <a:gd name="T30" fmla="*/ 0 w 2338"/>
                <a:gd name="T31" fmla="*/ 401 h 693"/>
                <a:gd name="T32" fmla="*/ 69 w 2338"/>
                <a:gd name="T33" fmla="*/ 124 h 693"/>
                <a:gd name="T34" fmla="*/ 149 w 2338"/>
                <a:gd name="T35" fmla="*/ 32 h 693"/>
                <a:gd name="T36" fmla="*/ 276 w 2338"/>
                <a:gd name="T37" fmla="*/ 21 h 69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38"/>
                <a:gd name="T58" fmla="*/ 0 h 693"/>
                <a:gd name="T59" fmla="*/ 2338 w 2338"/>
                <a:gd name="T60" fmla="*/ 693 h 69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38" h="693">
                  <a:moveTo>
                    <a:pt x="207" y="21"/>
                  </a:moveTo>
                  <a:cubicBezTo>
                    <a:pt x="265" y="0"/>
                    <a:pt x="313" y="31"/>
                    <a:pt x="368" y="32"/>
                  </a:cubicBezTo>
                  <a:cubicBezTo>
                    <a:pt x="729" y="39"/>
                    <a:pt x="1090" y="40"/>
                    <a:pt x="1451" y="44"/>
                  </a:cubicBezTo>
                  <a:cubicBezTo>
                    <a:pt x="1662" y="55"/>
                    <a:pt x="1862" y="90"/>
                    <a:pt x="2073" y="101"/>
                  </a:cubicBezTo>
                  <a:cubicBezTo>
                    <a:pt x="2151" y="121"/>
                    <a:pt x="2211" y="137"/>
                    <a:pt x="2292" y="147"/>
                  </a:cubicBezTo>
                  <a:cubicBezTo>
                    <a:pt x="2307" y="191"/>
                    <a:pt x="2327" y="229"/>
                    <a:pt x="2338" y="274"/>
                  </a:cubicBezTo>
                  <a:cubicBezTo>
                    <a:pt x="2323" y="351"/>
                    <a:pt x="2319" y="430"/>
                    <a:pt x="2292" y="504"/>
                  </a:cubicBezTo>
                  <a:cubicBezTo>
                    <a:pt x="2286" y="520"/>
                    <a:pt x="2260" y="518"/>
                    <a:pt x="2246" y="528"/>
                  </a:cubicBezTo>
                  <a:cubicBezTo>
                    <a:pt x="2207" y="556"/>
                    <a:pt x="2194" y="593"/>
                    <a:pt x="2154" y="620"/>
                  </a:cubicBezTo>
                  <a:cubicBezTo>
                    <a:pt x="2146" y="631"/>
                    <a:pt x="2145" y="653"/>
                    <a:pt x="2131" y="654"/>
                  </a:cubicBezTo>
                  <a:cubicBezTo>
                    <a:pt x="1782" y="679"/>
                    <a:pt x="1432" y="668"/>
                    <a:pt x="1082" y="677"/>
                  </a:cubicBezTo>
                  <a:cubicBezTo>
                    <a:pt x="782" y="693"/>
                    <a:pt x="483" y="692"/>
                    <a:pt x="184" y="666"/>
                  </a:cubicBezTo>
                  <a:cubicBezTo>
                    <a:pt x="127" y="647"/>
                    <a:pt x="148" y="628"/>
                    <a:pt x="92" y="608"/>
                  </a:cubicBezTo>
                  <a:cubicBezTo>
                    <a:pt x="32" y="518"/>
                    <a:pt x="55" y="566"/>
                    <a:pt x="23" y="470"/>
                  </a:cubicBezTo>
                  <a:cubicBezTo>
                    <a:pt x="19" y="458"/>
                    <a:pt x="15" y="447"/>
                    <a:pt x="11" y="435"/>
                  </a:cubicBezTo>
                  <a:cubicBezTo>
                    <a:pt x="7" y="424"/>
                    <a:pt x="0" y="401"/>
                    <a:pt x="0" y="401"/>
                  </a:cubicBezTo>
                  <a:cubicBezTo>
                    <a:pt x="9" y="308"/>
                    <a:pt x="19" y="207"/>
                    <a:pt x="69" y="124"/>
                  </a:cubicBezTo>
                  <a:cubicBezTo>
                    <a:pt x="92" y="85"/>
                    <a:pt x="107" y="50"/>
                    <a:pt x="149" y="32"/>
                  </a:cubicBezTo>
                  <a:cubicBezTo>
                    <a:pt x="190" y="15"/>
                    <a:pt x="233" y="21"/>
                    <a:pt x="276" y="21"/>
                  </a:cubicBezTo>
                </a:path>
              </a:pathLst>
            </a:custGeom>
            <a:noFill/>
            <a:ln w="66675" cap="sq" cmpd="sng">
              <a:solidFill>
                <a:srgbClr val="2CB3B0"/>
              </a:solidFill>
              <a:prstDash val="solid"/>
              <a:round/>
              <a:headEnd/>
              <a:tailEnd/>
            </a:ln>
          </p:spPr>
          <p:txBody>
            <a:bodyPr wrap="none" anchor="ctr"/>
            <a:lstStyle/>
            <a:p>
              <a:endParaRPr lang="zh-CN" altLang="en-US"/>
            </a:p>
          </p:txBody>
        </p:sp>
        <p:sp>
          <p:nvSpPr>
            <p:cNvPr id="73738" name="Freeform 18"/>
            <p:cNvSpPr>
              <a:spLocks/>
            </p:cNvSpPr>
            <p:nvPr/>
          </p:nvSpPr>
          <p:spPr bwMode="auto">
            <a:xfrm rot="10007710" flipH="1">
              <a:off x="3162" y="2692"/>
              <a:ext cx="1396" cy="231"/>
            </a:xfrm>
            <a:custGeom>
              <a:avLst/>
              <a:gdLst>
                <a:gd name="T0" fmla="*/ 11 w 1441"/>
                <a:gd name="T1" fmla="*/ 1 h 1153"/>
                <a:gd name="T2" fmla="*/ 47 w 1441"/>
                <a:gd name="T3" fmla="*/ 1 h 1153"/>
                <a:gd name="T4" fmla="*/ 124 w 1441"/>
                <a:gd name="T5" fmla="*/ 1 h 1153"/>
                <a:gd name="T6" fmla="*/ 233 w 1441"/>
                <a:gd name="T7" fmla="*/ 1 h 1153"/>
                <a:gd name="T8" fmla="*/ 376 w 1441"/>
                <a:gd name="T9" fmla="*/ 1 h 1153"/>
                <a:gd name="T10" fmla="*/ 551 w 1441"/>
                <a:gd name="T11" fmla="*/ 1 h 1153"/>
                <a:gd name="T12" fmla="*/ 707 w 1441"/>
                <a:gd name="T13" fmla="*/ 1 h 1153"/>
                <a:gd name="T14" fmla="*/ 829 w 1441"/>
                <a:gd name="T15" fmla="*/ 1 h 1153"/>
                <a:gd name="T16" fmla="*/ 915 w 1441"/>
                <a:gd name="T17" fmla="*/ 1 h 1153"/>
                <a:gd name="T18" fmla="*/ 968 w 1441"/>
                <a:gd name="T19" fmla="*/ 1 h 1153"/>
                <a:gd name="T20" fmla="*/ 983 w 1441"/>
                <a:gd name="T21" fmla="*/ 1 h 1153"/>
                <a:gd name="T22" fmla="*/ 974 w 1441"/>
                <a:gd name="T23" fmla="*/ 1 h 1153"/>
                <a:gd name="T24" fmla="*/ 944 w 1441"/>
                <a:gd name="T25" fmla="*/ 1 h 1153"/>
                <a:gd name="T26" fmla="*/ 888 w 1441"/>
                <a:gd name="T27" fmla="*/ 1 h 1153"/>
                <a:gd name="T28" fmla="*/ 819 w 1441"/>
                <a:gd name="T29" fmla="*/ 1 h 1153"/>
                <a:gd name="T30" fmla="*/ 725 w 1441"/>
                <a:gd name="T31" fmla="*/ 1 h 1153"/>
                <a:gd name="T32" fmla="*/ 617 w 1441"/>
                <a:gd name="T33" fmla="*/ 1 h 1153"/>
                <a:gd name="T34" fmla="*/ 518 w 1441"/>
                <a:gd name="T35" fmla="*/ 1 h 1153"/>
                <a:gd name="T36" fmla="*/ 431 w 1441"/>
                <a:gd name="T37" fmla="*/ 1 h 1153"/>
                <a:gd name="T38" fmla="*/ 353 w 1441"/>
                <a:gd name="T39" fmla="*/ 2 h 1153"/>
                <a:gd name="T40" fmla="*/ 286 w 1441"/>
                <a:gd name="T41" fmla="*/ 2 h 1153"/>
                <a:gd name="T42" fmla="*/ 229 w 1441"/>
                <a:gd name="T43" fmla="*/ 2 h 1153"/>
                <a:gd name="T44" fmla="*/ 182 w 1441"/>
                <a:gd name="T45" fmla="*/ 2 h 1153"/>
                <a:gd name="T46" fmla="*/ 145 w 1441"/>
                <a:gd name="T47" fmla="*/ 2 h 1153"/>
                <a:gd name="T48" fmla="*/ 120 w 1441"/>
                <a:gd name="T49" fmla="*/ 3 h 1153"/>
                <a:gd name="T50" fmla="*/ 104 w 1441"/>
                <a:gd name="T51" fmla="*/ 3 h 1153"/>
                <a:gd name="T52" fmla="*/ 100 w 1441"/>
                <a:gd name="T53" fmla="*/ 3 h 1153"/>
                <a:gd name="T54" fmla="*/ 102 w 1441"/>
                <a:gd name="T55" fmla="*/ 3 h 1153"/>
                <a:gd name="T56" fmla="*/ 109 w 1441"/>
                <a:gd name="T57" fmla="*/ 3 h 1153"/>
                <a:gd name="T58" fmla="*/ 122 w 1441"/>
                <a:gd name="T59" fmla="*/ 2 h 1153"/>
                <a:gd name="T60" fmla="*/ 140 w 1441"/>
                <a:gd name="T61" fmla="*/ 2 h 1153"/>
                <a:gd name="T62" fmla="*/ 164 w 1441"/>
                <a:gd name="T63" fmla="*/ 2 h 1153"/>
                <a:gd name="T64" fmla="*/ 188 w 1441"/>
                <a:gd name="T65" fmla="*/ 2 h 1153"/>
                <a:gd name="T66" fmla="*/ 199 w 1441"/>
                <a:gd name="T67" fmla="*/ 2 h 1153"/>
                <a:gd name="T68" fmla="*/ 197 w 1441"/>
                <a:gd name="T69" fmla="*/ 1 h 1153"/>
                <a:gd name="T70" fmla="*/ 181 w 1441"/>
                <a:gd name="T71" fmla="*/ 1 h 1153"/>
                <a:gd name="T72" fmla="*/ 151 w 1441"/>
                <a:gd name="T73" fmla="*/ 1 h 1153"/>
                <a:gd name="T74" fmla="*/ 108 w 1441"/>
                <a:gd name="T75" fmla="*/ 1 h 1153"/>
                <a:gd name="T76" fmla="*/ 70 w 1441"/>
                <a:gd name="T77" fmla="*/ 1 h 1153"/>
                <a:gd name="T78" fmla="*/ 40 w 1441"/>
                <a:gd name="T79" fmla="*/ 1 h 1153"/>
                <a:gd name="T80" fmla="*/ 16 w 1441"/>
                <a:gd name="T81" fmla="*/ 1 h 1153"/>
                <a:gd name="T82" fmla="*/ 6 w 1441"/>
                <a:gd name="T83" fmla="*/ 1 h 1153"/>
                <a:gd name="T84" fmla="*/ 0 w 1441"/>
                <a:gd name="T85" fmla="*/ 1 h 115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41"/>
                <a:gd name="T130" fmla="*/ 0 h 1153"/>
                <a:gd name="T131" fmla="*/ 1441 w 1441"/>
                <a:gd name="T132" fmla="*/ 1153 h 115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41" h="1153">
                  <a:moveTo>
                    <a:pt x="0" y="288"/>
                  </a:moveTo>
                  <a:lnTo>
                    <a:pt x="3" y="253"/>
                  </a:lnTo>
                  <a:lnTo>
                    <a:pt x="11" y="221"/>
                  </a:lnTo>
                  <a:lnTo>
                    <a:pt x="25" y="190"/>
                  </a:lnTo>
                  <a:lnTo>
                    <a:pt x="45" y="162"/>
                  </a:lnTo>
                  <a:lnTo>
                    <a:pt x="70" y="136"/>
                  </a:lnTo>
                  <a:lnTo>
                    <a:pt x="101" y="113"/>
                  </a:lnTo>
                  <a:lnTo>
                    <a:pt x="138" y="91"/>
                  </a:lnTo>
                  <a:lnTo>
                    <a:pt x="180" y="72"/>
                  </a:lnTo>
                  <a:lnTo>
                    <a:pt x="228" y="55"/>
                  </a:lnTo>
                  <a:lnTo>
                    <a:pt x="281" y="41"/>
                  </a:lnTo>
                  <a:lnTo>
                    <a:pt x="340" y="28"/>
                  </a:lnTo>
                  <a:lnTo>
                    <a:pt x="405" y="18"/>
                  </a:lnTo>
                  <a:lnTo>
                    <a:pt x="475" y="10"/>
                  </a:lnTo>
                  <a:lnTo>
                    <a:pt x="551" y="5"/>
                  </a:lnTo>
                  <a:lnTo>
                    <a:pt x="633" y="1"/>
                  </a:lnTo>
                  <a:lnTo>
                    <a:pt x="720" y="0"/>
                  </a:lnTo>
                  <a:lnTo>
                    <a:pt x="807" y="1"/>
                  </a:lnTo>
                  <a:lnTo>
                    <a:pt x="889" y="5"/>
                  </a:lnTo>
                  <a:lnTo>
                    <a:pt x="965" y="10"/>
                  </a:lnTo>
                  <a:lnTo>
                    <a:pt x="1035" y="18"/>
                  </a:lnTo>
                  <a:lnTo>
                    <a:pt x="1100" y="28"/>
                  </a:lnTo>
                  <a:lnTo>
                    <a:pt x="1159" y="41"/>
                  </a:lnTo>
                  <a:lnTo>
                    <a:pt x="1212" y="55"/>
                  </a:lnTo>
                  <a:lnTo>
                    <a:pt x="1260" y="72"/>
                  </a:lnTo>
                  <a:lnTo>
                    <a:pt x="1302" y="91"/>
                  </a:lnTo>
                  <a:lnTo>
                    <a:pt x="1339" y="113"/>
                  </a:lnTo>
                  <a:lnTo>
                    <a:pt x="1370" y="136"/>
                  </a:lnTo>
                  <a:lnTo>
                    <a:pt x="1395" y="162"/>
                  </a:lnTo>
                  <a:lnTo>
                    <a:pt x="1415" y="190"/>
                  </a:lnTo>
                  <a:lnTo>
                    <a:pt x="1429" y="221"/>
                  </a:lnTo>
                  <a:lnTo>
                    <a:pt x="1437" y="253"/>
                  </a:lnTo>
                  <a:lnTo>
                    <a:pt x="1440" y="288"/>
                  </a:lnTo>
                  <a:lnTo>
                    <a:pt x="1438" y="323"/>
                  </a:lnTo>
                  <a:lnTo>
                    <a:pt x="1433" y="356"/>
                  </a:lnTo>
                  <a:lnTo>
                    <a:pt x="1425" y="386"/>
                  </a:lnTo>
                  <a:lnTo>
                    <a:pt x="1413" y="414"/>
                  </a:lnTo>
                  <a:lnTo>
                    <a:pt x="1398" y="440"/>
                  </a:lnTo>
                  <a:lnTo>
                    <a:pt x="1379" y="464"/>
                  </a:lnTo>
                  <a:lnTo>
                    <a:pt x="1357" y="485"/>
                  </a:lnTo>
                  <a:lnTo>
                    <a:pt x="1332" y="504"/>
                  </a:lnTo>
                  <a:lnTo>
                    <a:pt x="1303" y="521"/>
                  </a:lnTo>
                  <a:lnTo>
                    <a:pt x="1271" y="536"/>
                  </a:lnTo>
                  <a:lnTo>
                    <a:pt x="1236" y="548"/>
                  </a:lnTo>
                  <a:lnTo>
                    <a:pt x="1197" y="558"/>
                  </a:lnTo>
                  <a:lnTo>
                    <a:pt x="1155" y="566"/>
                  </a:lnTo>
                  <a:lnTo>
                    <a:pt x="1109" y="572"/>
                  </a:lnTo>
                  <a:lnTo>
                    <a:pt x="1060" y="575"/>
                  </a:lnTo>
                  <a:lnTo>
                    <a:pt x="1008" y="576"/>
                  </a:lnTo>
                  <a:lnTo>
                    <a:pt x="955" y="577"/>
                  </a:lnTo>
                  <a:lnTo>
                    <a:pt x="903" y="581"/>
                  </a:lnTo>
                  <a:lnTo>
                    <a:pt x="854" y="586"/>
                  </a:lnTo>
                  <a:lnTo>
                    <a:pt x="806" y="594"/>
                  </a:lnTo>
                  <a:lnTo>
                    <a:pt x="759" y="604"/>
                  </a:lnTo>
                  <a:lnTo>
                    <a:pt x="714" y="617"/>
                  </a:lnTo>
                  <a:lnTo>
                    <a:pt x="671" y="631"/>
                  </a:lnTo>
                  <a:lnTo>
                    <a:pt x="630" y="648"/>
                  </a:lnTo>
                  <a:lnTo>
                    <a:pt x="590" y="667"/>
                  </a:lnTo>
                  <a:lnTo>
                    <a:pt x="552" y="689"/>
                  </a:lnTo>
                  <a:lnTo>
                    <a:pt x="516" y="712"/>
                  </a:lnTo>
                  <a:lnTo>
                    <a:pt x="482" y="738"/>
                  </a:lnTo>
                  <a:lnTo>
                    <a:pt x="449" y="766"/>
                  </a:lnTo>
                  <a:lnTo>
                    <a:pt x="417" y="797"/>
                  </a:lnTo>
                  <a:lnTo>
                    <a:pt x="388" y="829"/>
                  </a:lnTo>
                  <a:lnTo>
                    <a:pt x="360" y="864"/>
                  </a:lnTo>
                  <a:lnTo>
                    <a:pt x="334" y="899"/>
                  </a:lnTo>
                  <a:lnTo>
                    <a:pt x="309" y="932"/>
                  </a:lnTo>
                  <a:lnTo>
                    <a:pt x="287" y="962"/>
                  </a:lnTo>
                  <a:lnTo>
                    <a:pt x="266" y="990"/>
                  </a:lnTo>
                  <a:lnTo>
                    <a:pt x="246" y="1016"/>
                  </a:lnTo>
                  <a:lnTo>
                    <a:pt x="228" y="1040"/>
                  </a:lnTo>
                  <a:lnTo>
                    <a:pt x="212" y="1061"/>
                  </a:lnTo>
                  <a:lnTo>
                    <a:pt x="198" y="1080"/>
                  </a:lnTo>
                  <a:lnTo>
                    <a:pt x="185" y="1097"/>
                  </a:lnTo>
                  <a:lnTo>
                    <a:pt x="174" y="1112"/>
                  </a:lnTo>
                  <a:lnTo>
                    <a:pt x="165" y="1124"/>
                  </a:lnTo>
                  <a:lnTo>
                    <a:pt x="158" y="1134"/>
                  </a:lnTo>
                  <a:lnTo>
                    <a:pt x="152" y="1142"/>
                  </a:lnTo>
                  <a:lnTo>
                    <a:pt x="147" y="1148"/>
                  </a:lnTo>
                  <a:lnTo>
                    <a:pt x="145" y="1151"/>
                  </a:lnTo>
                  <a:lnTo>
                    <a:pt x="144" y="1152"/>
                  </a:lnTo>
                  <a:lnTo>
                    <a:pt x="144" y="1151"/>
                  </a:lnTo>
                  <a:lnTo>
                    <a:pt x="146" y="1148"/>
                  </a:lnTo>
                  <a:lnTo>
                    <a:pt x="148" y="1142"/>
                  </a:lnTo>
                  <a:lnTo>
                    <a:pt x="151" y="1134"/>
                  </a:lnTo>
                  <a:lnTo>
                    <a:pt x="155" y="1124"/>
                  </a:lnTo>
                  <a:lnTo>
                    <a:pt x="159" y="1112"/>
                  </a:lnTo>
                  <a:lnTo>
                    <a:pt x="165" y="1097"/>
                  </a:lnTo>
                  <a:lnTo>
                    <a:pt x="171" y="1080"/>
                  </a:lnTo>
                  <a:lnTo>
                    <a:pt x="178" y="1061"/>
                  </a:lnTo>
                  <a:lnTo>
                    <a:pt x="186" y="1040"/>
                  </a:lnTo>
                  <a:lnTo>
                    <a:pt x="195" y="1016"/>
                  </a:lnTo>
                  <a:lnTo>
                    <a:pt x="205" y="990"/>
                  </a:lnTo>
                  <a:lnTo>
                    <a:pt x="215" y="962"/>
                  </a:lnTo>
                  <a:lnTo>
                    <a:pt x="227" y="932"/>
                  </a:lnTo>
                  <a:lnTo>
                    <a:pt x="239" y="899"/>
                  </a:lnTo>
                  <a:lnTo>
                    <a:pt x="252" y="864"/>
                  </a:lnTo>
                  <a:lnTo>
                    <a:pt x="264" y="829"/>
                  </a:lnTo>
                  <a:lnTo>
                    <a:pt x="275" y="797"/>
                  </a:lnTo>
                  <a:lnTo>
                    <a:pt x="282" y="766"/>
                  </a:lnTo>
                  <a:lnTo>
                    <a:pt x="288" y="738"/>
                  </a:lnTo>
                  <a:lnTo>
                    <a:pt x="291" y="712"/>
                  </a:lnTo>
                  <a:lnTo>
                    <a:pt x="293" y="689"/>
                  </a:lnTo>
                  <a:lnTo>
                    <a:pt x="291" y="667"/>
                  </a:lnTo>
                  <a:lnTo>
                    <a:pt x="288" y="648"/>
                  </a:lnTo>
                  <a:lnTo>
                    <a:pt x="282" y="631"/>
                  </a:lnTo>
                  <a:lnTo>
                    <a:pt x="275" y="617"/>
                  </a:lnTo>
                  <a:lnTo>
                    <a:pt x="264" y="604"/>
                  </a:lnTo>
                  <a:lnTo>
                    <a:pt x="252" y="594"/>
                  </a:lnTo>
                  <a:lnTo>
                    <a:pt x="237" y="586"/>
                  </a:lnTo>
                  <a:lnTo>
                    <a:pt x="221" y="581"/>
                  </a:lnTo>
                  <a:lnTo>
                    <a:pt x="201" y="577"/>
                  </a:lnTo>
                  <a:lnTo>
                    <a:pt x="180" y="576"/>
                  </a:lnTo>
                  <a:lnTo>
                    <a:pt x="158" y="575"/>
                  </a:lnTo>
                  <a:lnTo>
                    <a:pt x="138" y="572"/>
                  </a:lnTo>
                  <a:lnTo>
                    <a:pt x="119" y="566"/>
                  </a:lnTo>
                  <a:lnTo>
                    <a:pt x="101" y="558"/>
                  </a:lnTo>
                  <a:lnTo>
                    <a:pt x="85" y="548"/>
                  </a:lnTo>
                  <a:lnTo>
                    <a:pt x="70" y="536"/>
                  </a:lnTo>
                  <a:lnTo>
                    <a:pt x="57" y="521"/>
                  </a:lnTo>
                  <a:lnTo>
                    <a:pt x="45" y="504"/>
                  </a:lnTo>
                  <a:lnTo>
                    <a:pt x="34" y="485"/>
                  </a:lnTo>
                  <a:lnTo>
                    <a:pt x="25" y="464"/>
                  </a:lnTo>
                  <a:lnTo>
                    <a:pt x="18" y="440"/>
                  </a:lnTo>
                  <a:lnTo>
                    <a:pt x="11" y="414"/>
                  </a:lnTo>
                  <a:lnTo>
                    <a:pt x="6" y="386"/>
                  </a:lnTo>
                  <a:lnTo>
                    <a:pt x="3" y="356"/>
                  </a:lnTo>
                  <a:lnTo>
                    <a:pt x="1" y="323"/>
                  </a:lnTo>
                  <a:lnTo>
                    <a:pt x="0" y="288"/>
                  </a:lnTo>
                  <a:close/>
                </a:path>
              </a:pathLst>
            </a:custGeom>
            <a:noFill/>
            <a:ln w="57150" cap="flat">
              <a:solidFill>
                <a:srgbClr val="00CCFF"/>
              </a:solidFill>
              <a:prstDash val="solid"/>
              <a:round/>
              <a:headEnd/>
              <a:tailEnd/>
            </a:ln>
          </p:spPr>
          <p:txBody>
            <a:bodyPr anchor="ctr">
              <a:spAutoFit/>
            </a:bodyPr>
            <a:lstStyle/>
            <a:p>
              <a:endParaRPr lang="zh-CN" altLang="en-US"/>
            </a:p>
          </p:txBody>
        </p:sp>
        <p:sp>
          <p:nvSpPr>
            <p:cNvPr id="73739" name="Rectangle 19"/>
            <p:cNvSpPr>
              <a:spLocks noChangeArrowheads="1"/>
            </p:cNvSpPr>
            <p:nvPr/>
          </p:nvSpPr>
          <p:spPr bwMode="auto">
            <a:xfrm rot="20754294">
              <a:off x="3219" y="2729"/>
              <a:ext cx="2066" cy="279"/>
            </a:xfrm>
            <a:prstGeom prst="rect">
              <a:avLst/>
            </a:prstGeom>
            <a:noFill/>
            <a:ln w="12700" cap="sq">
              <a:noFill/>
              <a:miter lim="800000"/>
              <a:headEnd/>
              <a:tailEnd/>
            </a:ln>
          </p:spPr>
          <p:txBody>
            <a:bodyPr wrap="square">
              <a:spAutoFit/>
            </a:bodyPr>
            <a:lstStyle/>
            <a:p>
              <a:r>
                <a:rPr lang="zh-CN" altLang="en-US" sz="2300" dirty="0">
                  <a:solidFill>
                    <a:schemeClr val="accent2"/>
                  </a:solidFill>
                  <a:latin typeface="黑体" pitchFamily="2" charset="-122"/>
                  <a:ea typeface="黑体" pitchFamily="2" charset="-122"/>
                </a:rPr>
                <a:t>折半查找确定插入位置</a:t>
              </a:r>
            </a:p>
          </p:txBody>
        </p:sp>
      </p:grpSp>
      <p:grpSp>
        <p:nvGrpSpPr>
          <p:cNvPr id="4" name="Group 20"/>
          <p:cNvGrpSpPr>
            <a:grpSpLocks/>
          </p:cNvGrpSpPr>
          <p:nvPr/>
        </p:nvGrpSpPr>
        <p:grpSpPr bwMode="auto">
          <a:xfrm>
            <a:off x="5015112" y="-171449"/>
            <a:ext cx="5652888" cy="1656234"/>
            <a:chOff x="2013" y="3413"/>
            <a:chExt cx="2930" cy="1071"/>
          </a:xfrm>
        </p:grpSpPr>
        <p:sp>
          <p:nvSpPr>
            <p:cNvPr id="73735" name="Freeform 21"/>
            <p:cNvSpPr>
              <a:spLocks/>
            </p:cNvSpPr>
            <p:nvPr/>
          </p:nvSpPr>
          <p:spPr bwMode="auto">
            <a:xfrm>
              <a:off x="2013" y="3413"/>
              <a:ext cx="2930" cy="1071"/>
            </a:xfrm>
            <a:custGeom>
              <a:avLst/>
              <a:gdLst>
                <a:gd name="T0" fmla="*/ 282 w 809"/>
                <a:gd name="T1" fmla="*/ 314 h 659"/>
                <a:gd name="T2" fmla="*/ 258 w 809"/>
                <a:gd name="T3" fmla="*/ 534 h 659"/>
                <a:gd name="T4" fmla="*/ 1363 w 809"/>
                <a:gd name="T5" fmla="*/ 1073 h 659"/>
                <a:gd name="T6" fmla="*/ 1429 w 809"/>
                <a:gd name="T7" fmla="*/ 1087 h 659"/>
                <a:gd name="T8" fmla="*/ 1983 w 809"/>
                <a:gd name="T9" fmla="*/ 1031 h 659"/>
                <a:gd name="T10" fmla="*/ 2469 w 809"/>
                <a:gd name="T11" fmla="*/ 1018 h 659"/>
                <a:gd name="T12" fmla="*/ 2489 w 809"/>
                <a:gd name="T13" fmla="*/ 507 h 659"/>
                <a:gd name="T14" fmla="*/ 2336 w 809"/>
                <a:gd name="T15" fmla="*/ 464 h 659"/>
                <a:gd name="T16" fmla="*/ 2269 w 809"/>
                <a:gd name="T17" fmla="*/ 437 h 659"/>
                <a:gd name="T18" fmla="*/ 2159 w 809"/>
                <a:gd name="T19" fmla="*/ 423 h 659"/>
                <a:gd name="T20" fmla="*/ 2118 w 809"/>
                <a:gd name="T21" fmla="*/ 339 h 659"/>
                <a:gd name="T22" fmla="*/ 1983 w 809"/>
                <a:gd name="T23" fmla="*/ 286 h 659"/>
                <a:gd name="T24" fmla="*/ 1847 w 809"/>
                <a:gd name="T25" fmla="*/ 259 h 659"/>
                <a:gd name="T26" fmla="*/ 258 w 809"/>
                <a:gd name="T27" fmla="*/ 394 h 659"/>
                <a:gd name="T28" fmla="*/ 448 w 809"/>
                <a:gd name="T29" fmla="*/ 365 h 6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9" h="659">
                  <a:moveTo>
                    <a:pt x="89" y="159"/>
                  </a:moveTo>
                  <a:cubicBezTo>
                    <a:pt x="68" y="223"/>
                    <a:pt x="74" y="186"/>
                    <a:pt x="82" y="271"/>
                  </a:cubicBezTo>
                  <a:cubicBezTo>
                    <a:pt x="92" y="659"/>
                    <a:pt x="0" y="528"/>
                    <a:pt x="433" y="545"/>
                  </a:cubicBezTo>
                  <a:cubicBezTo>
                    <a:pt x="440" y="545"/>
                    <a:pt x="447" y="550"/>
                    <a:pt x="454" y="552"/>
                  </a:cubicBezTo>
                  <a:cubicBezTo>
                    <a:pt x="533" y="547"/>
                    <a:pt x="564" y="546"/>
                    <a:pt x="630" y="524"/>
                  </a:cubicBezTo>
                  <a:cubicBezTo>
                    <a:pt x="679" y="508"/>
                    <a:pt x="733" y="519"/>
                    <a:pt x="784" y="517"/>
                  </a:cubicBezTo>
                  <a:cubicBezTo>
                    <a:pt x="806" y="450"/>
                    <a:pt x="809" y="330"/>
                    <a:pt x="791" y="257"/>
                  </a:cubicBezTo>
                  <a:cubicBezTo>
                    <a:pt x="788" y="244"/>
                    <a:pt x="749" y="238"/>
                    <a:pt x="742" y="236"/>
                  </a:cubicBezTo>
                  <a:cubicBezTo>
                    <a:pt x="735" y="231"/>
                    <a:pt x="729" y="225"/>
                    <a:pt x="721" y="222"/>
                  </a:cubicBezTo>
                  <a:cubicBezTo>
                    <a:pt x="710" y="218"/>
                    <a:pt x="694" y="223"/>
                    <a:pt x="686" y="215"/>
                  </a:cubicBezTo>
                  <a:cubicBezTo>
                    <a:pt x="676" y="205"/>
                    <a:pt x="677" y="187"/>
                    <a:pt x="672" y="173"/>
                  </a:cubicBezTo>
                  <a:cubicBezTo>
                    <a:pt x="667" y="157"/>
                    <a:pt x="646" y="150"/>
                    <a:pt x="630" y="145"/>
                  </a:cubicBezTo>
                  <a:cubicBezTo>
                    <a:pt x="616" y="140"/>
                    <a:pt x="587" y="131"/>
                    <a:pt x="587" y="131"/>
                  </a:cubicBezTo>
                  <a:cubicBezTo>
                    <a:pt x="510" y="132"/>
                    <a:pt x="82" y="0"/>
                    <a:pt x="82" y="201"/>
                  </a:cubicBezTo>
                  <a:lnTo>
                    <a:pt x="143" y="184"/>
                  </a:lnTo>
                </a:path>
              </a:pathLst>
            </a:custGeom>
            <a:solidFill>
              <a:srgbClr val="FFCC99"/>
            </a:solidFill>
            <a:ln w="12700" cap="sq" cmpd="sng">
              <a:noFill/>
              <a:prstDash val="solid"/>
              <a:round/>
              <a:headEnd/>
              <a:tailEnd/>
            </a:ln>
            <a:effectLst>
              <a:outerShdw dist="53882" dir="2700000" algn="ctr" rotWithShape="0">
                <a:srgbClr val="B2B2B2"/>
              </a:outerShdw>
            </a:effectLst>
          </p:spPr>
          <p:txBody>
            <a:bodyPr wrap="none" anchor="ctr"/>
            <a:lstStyle/>
            <a:p>
              <a:endParaRPr lang="zh-CN" altLang="en-US"/>
            </a:p>
          </p:txBody>
        </p:sp>
        <p:sp>
          <p:nvSpPr>
            <p:cNvPr id="73736" name="Rectangle 22"/>
            <p:cNvSpPr>
              <a:spLocks noChangeArrowheads="1"/>
            </p:cNvSpPr>
            <p:nvPr/>
          </p:nvSpPr>
          <p:spPr bwMode="auto">
            <a:xfrm>
              <a:off x="2349" y="3646"/>
              <a:ext cx="2451" cy="657"/>
            </a:xfrm>
            <a:prstGeom prst="rect">
              <a:avLst/>
            </a:prstGeom>
            <a:noFill/>
            <a:ln w="12700" cap="sq">
              <a:noFill/>
              <a:miter lim="800000"/>
              <a:headEnd/>
              <a:tailEnd/>
            </a:ln>
            <a:effectLst>
              <a:outerShdw dist="12700" algn="ctr" rotWithShape="0">
                <a:srgbClr val="000000"/>
              </a:outerShdw>
            </a:effectLst>
          </p:spPr>
          <p:txBody>
            <a:bodyPr wrap="square">
              <a:spAutoFit/>
            </a:bodyPr>
            <a:lstStyle/>
            <a:p>
              <a:r>
                <a:rPr lang="zh-CN" altLang="en-US" sz="2000" dirty="0">
                  <a:solidFill>
                    <a:srgbClr val="FF3300"/>
                  </a:solidFill>
                  <a:ea typeface="幼圆" pitchFamily="49" charset="-122"/>
                </a:rPr>
                <a:t>对于动态表，通常元素没有查找到时要进行</a:t>
              </a:r>
              <a:r>
                <a:rPr lang="zh-CN" altLang="en-US" sz="2000" b="1" dirty="0">
                  <a:solidFill>
                    <a:srgbClr val="7030A0"/>
                  </a:solidFill>
                  <a:ea typeface="幼圆" pitchFamily="49" charset="-122"/>
                </a:rPr>
                <a:t>插入</a:t>
              </a:r>
              <a:r>
                <a:rPr lang="zh-CN" altLang="en-US" sz="2000" dirty="0">
                  <a:solidFill>
                    <a:srgbClr val="FF3300"/>
                  </a:solidFill>
                  <a:ea typeface="幼圆" pitchFamily="49" charset="-122"/>
                </a:rPr>
                <a:t>操作，基于折半查找算法，如何获取元素的</a:t>
              </a:r>
              <a:r>
                <a:rPr lang="zh-CN" altLang="en-US" sz="2000" b="1" dirty="0">
                  <a:solidFill>
                    <a:srgbClr val="7030A0"/>
                  </a:solidFill>
                  <a:ea typeface="幼圆" pitchFamily="49" charset="-122"/>
                </a:rPr>
                <a:t>插入位置</a:t>
              </a:r>
              <a:r>
                <a:rPr lang="zh-CN" altLang="en-US" sz="2000" dirty="0">
                  <a:solidFill>
                    <a:srgbClr val="FF3300"/>
                  </a:solidFill>
                  <a:ea typeface="幼圆" pitchFamily="49" charset="-122"/>
                </a:rPr>
                <a:t>？</a:t>
              </a:r>
              <a:endParaRPr lang="en-US" altLang="zh-CN" sz="2000" dirty="0">
                <a:solidFill>
                  <a:srgbClr val="FF3300"/>
                </a:solidFill>
                <a:ea typeface="幼圆" pitchFamily="49" charset="-122"/>
              </a:endParaRPr>
            </a:p>
          </p:txBody>
        </p:sp>
      </p:grpSp>
      <p:sp>
        <p:nvSpPr>
          <p:cNvPr id="18" name="矩形 17"/>
          <p:cNvSpPr/>
          <p:nvPr/>
        </p:nvSpPr>
        <p:spPr>
          <a:xfrm>
            <a:off x="6745216" y="2551923"/>
            <a:ext cx="4716016" cy="4216539"/>
          </a:xfrm>
          <a:prstGeom prst="rect">
            <a:avLst/>
          </a:prstGeom>
          <a:solidFill>
            <a:schemeClr val="accent1">
              <a:lumMod val="90000"/>
            </a:schemeClr>
          </a:solidFill>
        </p:spPr>
        <p:txBody>
          <a:bodyPr wrap="square">
            <a:spAutoFit/>
          </a:bodyPr>
          <a:lstStyle/>
          <a:p>
            <a:pPr>
              <a:buFont typeface="Wingdings" pitchFamily="2" charset="2"/>
              <a:buNone/>
            </a:pPr>
            <a:r>
              <a:rPr lang="zh-CN" altLang="en-US" sz="1600" b="1" dirty="0">
                <a:ea typeface="宋体" pitchFamily="2" charset="-122"/>
              </a:rPr>
              <a:t>折半查找算法如下</a:t>
            </a:r>
            <a:r>
              <a:rPr lang="en-US" altLang="zh-CN" sz="1600" b="1" dirty="0">
                <a:ea typeface="宋体" pitchFamily="2" charset="-122"/>
              </a:rPr>
              <a:t>:</a:t>
            </a:r>
          </a:p>
          <a:p>
            <a:pPr>
              <a:buFont typeface="Wingdings" pitchFamily="2" charset="2"/>
              <a:buNone/>
            </a:pPr>
            <a:r>
              <a:rPr lang="en-US" altLang="zh-CN" dirty="0" err="1">
                <a:ea typeface="宋体" pitchFamily="2" charset="-122"/>
              </a:rPr>
              <a:t>int</a:t>
            </a:r>
            <a:r>
              <a:rPr lang="en-US" altLang="zh-CN" dirty="0">
                <a:ea typeface="宋体" pitchFamily="2" charset="-122"/>
              </a:rPr>
              <a:t> </a:t>
            </a:r>
            <a:r>
              <a:rPr lang="en-US" altLang="zh-CN" dirty="0" err="1">
                <a:ea typeface="宋体" pitchFamily="2" charset="-122"/>
              </a:rPr>
              <a:t>searchElem</a:t>
            </a:r>
            <a:r>
              <a:rPr lang="en-US" altLang="zh-CN" dirty="0">
                <a:ea typeface="宋体" pitchFamily="2" charset="-122"/>
              </a:rPr>
              <a:t>(</a:t>
            </a:r>
            <a:r>
              <a:rPr lang="en-US" altLang="zh-CN" dirty="0" err="1">
                <a:ea typeface="宋体" pitchFamily="2" charset="-122"/>
              </a:rPr>
              <a:t>ElemType</a:t>
            </a:r>
            <a:r>
              <a:rPr lang="en-US" altLang="zh-CN" dirty="0">
                <a:ea typeface="宋体" pitchFamily="2" charset="-122"/>
              </a:rPr>
              <a:t> list[ ], </a:t>
            </a:r>
            <a:r>
              <a:rPr lang="en-US" altLang="zh-CN" dirty="0" err="1">
                <a:ea typeface="宋体" pitchFamily="2" charset="-122"/>
              </a:rPr>
              <a:t>ElemType</a:t>
            </a:r>
            <a:r>
              <a:rPr lang="en-US" altLang="zh-CN" dirty="0">
                <a:ea typeface="宋体" pitchFamily="2" charset="-122"/>
              </a:rPr>
              <a:t> item)</a:t>
            </a:r>
          </a:p>
          <a:p>
            <a:pPr>
              <a:buFont typeface="Wingdings" pitchFamily="2" charset="2"/>
              <a:buNone/>
            </a:pPr>
            <a:r>
              <a:rPr lang="en-US" altLang="zh-CN" dirty="0">
                <a:ea typeface="宋体" pitchFamily="2" charset="-122"/>
              </a:rPr>
              <a:t>{</a:t>
            </a:r>
          </a:p>
          <a:p>
            <a:pPr lvl="1">
              <a:buFont typeface="Wingdings" pitchFamily="2" charset="2"/>
              <a:buNone/>
            </a:pPr>
            <a:r>
              <a:rPr lang="en-US" altLang="zh-CN" dirty="0" err="1">
                <a:ea typeface="宋体" pitchFamily="2" charset="-122"/>
              </a:rPr>
              <a:t>int</a:t>
            </a:r>
            <a:r>
              <a:rPr lang="en-US" altLang="zh-CN" dirty="0">
                <a:ea typeface="宋体" pitchFamily="2" charset="-122"/>
              </a:rPr>
              <a:t> low=0, high=n-1, mid;</a:t>
            </a:r>
          </a:p>
          <a:p>
            <a:pPr lvl="1">
              <a:buFont typeface="Wingdings" pitchFamily="2" charset="2"/>
              <a:buNone/>
            </a:pPr>
            <a:r>
              <a:rPr lang="en-US" altLang="zh-CN" dirty="0">
                <a:ea typeface="宋体" pitchFamily="2" charset="-122"/>
              </a:rPr>
              <a:t>while(low &lt;= high){</a:t>
            </a:r>
          </a:p>
          <a:p>
            <a:pPr lvl="2"/>
            <a:r>
              <a:rPr lang="en-US" altLang="zh-CN" dirty="0">
                <a:ea typeface="宋体" pitchFamily="2" charset="-122"/>
              </a:rPr>
              <a:t>mid = (high + low) / 2;</a:t>
            </a:r>
          </a:p>
          <a:p>
            <a:pPr lvl="2"/>
            <a:r>
              <a:rPr lang="en-US" altLang="zh-CN" dirty="0">
                <a:ea typeface="宋体" pitchFamily="2" charset="-122"/>
              </a:rPr>
              <a:t>if(( item &lt; list[mid])</a:t>
            </a:r>
          </a:p>
          <a:p>
            <a:pPr lvl="3"/>
            <a:r>
              <a:rPr lang="en-US" altLang="zh-CN" dirty="0">
                <a:ea typeface="宋体" pitchFamily="2" charset="-122"/>
              </a:rPr>
              <a:t>   high = mid – 1;</a:t>
            </a:r>
          </a:p>
          <a:p>
            <a:pPr lvl="2"/>
            <a:r>
              <a:rPr lang="en-US" altLang="zh-CN" dirty="0">
                <a:ea typeface="宋体" pitchFamily="2" charset="-122"/>
              </a:rPr>
              <a:t>else if ( item &gt; list[mid])</a:t>
            </a:r>
          </a:p>
          <a:p>
            <a:pPr lvl="3"/>
            <a:r>
              <a:rPr lang="en-US" altLang="zh-CN" dirty="0">
                <a:ea typeface="宋体" pitchFamily="2" charset="-122"/>
              </a:rPr>
              <a:t>   low = mid + 1;</a:t>
            </a:r>
          </a:p>
          <a:p>
            <a:pPr lvl="2"/>
            <a:r>
              <a:rPr lang="en-US" altLang="zh-CN" dirty="0">
                <a:ea typeface="宋体" pitchFamily="2" charset="-122"/>
              </a:rPr>
              <a:t>else</a:t>
            </a:r>
          </a:p>
          <a:p>
            <a:pPr lvl="3"/>
            <a:r>
              <a:rPr lang="en-US" altLang="zh-CN" b="1" dirty="0">
                <a:solidFill>
                  <a:srgbClr val="7030A0"/>
                </a:solidFill>
                <a:ea typeface="宋体" pitchFamily="2" charset="-122"/>
              </a:rPr>
              <a:t>   return (mid);</a:t>
            </a:r>
          </a:p>
          <a:p>
            <a:pPr lvl="1">
              <a:buFont typeface="Wingdings" pitchFamily="2" charset="2"/>
              <a:buNone/>
            </a:pPr>
            <a:r>
              <a:rPr lang="en-US" altLang="zh-CN" dirty="0">
                <a:ea typeface="宋体" pitchFamily="2" charset="-122"/>
              </a:rPr>
              <a:t>}</a:t>
            </a:r>
          </a:p>
          <a:p>
            <a:pPr lvl="1">
              <a:buFont typeface="Wingdings" pitchFamily="2" charset="2"/>
              <a:buNone/>
            </a:pPr>
            <a:r>
              <a:rPr lang="en-US" altLang="zh-CN" b="1" dirty="0">
                <a:solidFill>
                  <a:srgbClr val="7030A0"/>
                </a:solidFill>
                <a:ea typeface="宋体" pitchFamily="2" charset="-122"/>
              </a:rPr>
              <a:t>return low</a:t>
            </a:r>
            <a:r>
              <a:rPr lang="en-US" altLang="zh-CN" b="1" dirty="0">
                <a:solidFill>
                  <a:srgbClr val="7030A0"/>
                </a:solidFill>
              </a:rPr>
              <a:t> </a:t>
            </a:r>
            <a:r>
              <a:rPr lang="en-US" altLang="zh-CN" b="1" dirty="0">
                <a:solidFill>
                  <a:srgbClr val="7030A0"/>
                </a:solidFill>
                <a:ea typeface="宋体" pitchFamily="2" charset="-122"/>
              </a:rPr>
              <a:t>;</a:t>
            </a:r>
          </a:p>
          <a:p>
            <a:pPr>
              <a:buFont typeface="Wingdings" pitchFamily="2" charset="2"/>
              <a:buNone/>
            </a:pPr>
            <a:r>
              <a:rPr lang="en-US" altLang="zh-CN" dirty="0">
                <a:ea typeface="宋体" pitchFamily="2" charset="-122"/>
              </a:rPr>
              <a:t>}</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32</a:t>
            </a:fld>
            <a:endParaRPr lang="zh-CN" altLang="en-US"/>
          </a:p>
        </p:txBody>
      </p:sp>
      <p:grpSp>
        <p:nvGrpSpPr>
          <p:cNvPr id="3" name="Group 123"/>
          <p:cNvGrpSpPr>
            <a:grpSpLocks/>
          </p:cNvGrpSpPr>
          <p:nvPr/>
        </p:nvGrpSpPr>
        <p:grpSpPr bwMode="auto">
          <a:xfrm>
            <a:off x="1775520" y="1340768"/>
            <a:ext cx="8496944" cy="3888432"/>
            <a:chOff x="1128" y="3475"/>
            <a:chExt cx="3357" cy="754"/>
          </a:xfrm>
        </p:grpSpPr>
        <p:sp>
          <p:nvSpPr>
            <p:cNvPr id="4" name="Freeform 124"/>
            <p:cNvSpPr>
              <a:spLocks/>
            </p:cNvSpPr>
            <p:nvPr/>
          </p:nvSpPr>
          <p:spPr bwMode="auto">
            <a:xfrm>
              <a:off x="1133" y="3475"/>
              <a:ext cx="3352" cy="754"/>
            </a:xfrm>
            <a:custGeom>
              <a:avLst/>
              <a:gdLst/>
              <a:ahLst/>
              <a:cxnLst>
                <a:cxn ang="0">
                  <a:pos x="113" y="69"/>
                </a:cxn>
                <a:cxn ang="0">
                  <a:pos x="146" y="58"/>
                </a:cxn>
                <a:cxn ang="0">
                  <a:pos x="214" y="80"/>
                </a:cxn>
                <a:cxn ang="0">
                  <a:pos x="1750" y="35"/>
                </a:cxn>
                <a:cxn ang="0">
                  <a:pos x="3286" y="46"/>
                </a:cxn>
                <a:cxn ang="0">
                  <a:pos x="3930" y="103"/>
                </a:cxn>
                <a:cxn ang="0">
                  <a:pos x="3953" y="216"/>
                </a:cxn>
                <a:cxn ang="0">
                  <a:pos x="3670" y="487"/>
                </a:cxn>
                <a:cxn ang="0">
                  <a:pos x="2959" y="498"/>
                </a:cxn>
                <a:cxn ang="0">
                  <a:pos x="2620" y="532"/>
                </a:cxn>
                <a:cxn ang="0">
                  <a:pos x="790" y="543"/>
                </a:cxn>
                <a:cxn ang="0">
                  <a:pos x="372" y="577"/>
                </a:cxn>
                <a:cxn ang="0">
                  <a:pos x="67" y="543"/>
                </a:cxn>
                <a:cxn ang="0">
                  <a:pos x="22" y="408"/>
                </a:cxn>
                <a:cxn ang="0">
                  <a:pos x="0" y="340"/>
                </a:cxn>
                <a:cxn ang="0">
                  <a:pos x="11" y="250"/>
                </a:cxn>
                <a:cxn ang="0">
                  <a:pos x="33" y="216"/>
                </a:cxn>
                <a:cxn ang="0">
                  <a:pos x="56" y="114"/>
                </a:cxn>
                <a:cxn ang="0">
                  <a:pos x="113" y="69"/>
                </a:cxn>
              </a:cxnLst>
              <a:rect l="0" t="0" r="r" b="b"/>
              <a:pathLst>
                <a:path w="3964" h="577">
                  <a:moveTo>
                    <a:pt x="113" y="69"/>
                  </a:moveTo>
                  <a:cubicBezTo>
                    <a:pt x="124" y="65"/>
                    <a:pt x="134" y="57"/>
                    <a:pt x="146" y="58"/>
                  </a:cubicBezTo>
                  <a:cubicBezTo>
                    <a:pt x="170" y="61"/>
                    <a:pt x="214" y="80"/>
                    <a:pt x="214" y="80"/>
                  </a:cubicBezTo>
                  <a:cubicBezTo>
                    <a:pt x="732" y="62"/>
                    <a:pt x="1221" y="41"/>
                    <a:pt x="1750" y="35"/>
                  </a:cubicBezTo>
                  <a:cubicBezTo>
                    <a:pt x="2250" y="0"/>
                    <a:pt x="2794" y="40"/>
                    <a:pt x="3286" y="46"/>
                  </a:cubicBezTo>
                  <a:cubicBezTo>
                    <a:pt x="3495" y="54"/>
                    <a:pt x="3727" y="37"/>
                    <a:pt x="3930" y="103"/>
                  </a:cubicBezTo>
                  <a:cubicBezTo>
                    <a:pt x="3943" y="143"/>
                    <a:pt x="3953" y="168"/>
                    <a:pt x="3953" y="216"/>
                  </a:cubicBezTo>
                  <a:cubicBezTo>
                    <a:pt x="3953" y="509"/>
                    <a:pt x="3964" y="480"/>
                    <a:pt x="3670" y="487"/>
                  </a:cubicBezTo>
                  <a:cubicBezTo>
                    <a:pt x="3433" y="493"/>
                    <a:pt x="3196" y="494"/>
                    <a:pt x="2959" y="498"/>
                  </a:cubicBezTo>
                  <a:cubicBezTo>
                    <a:pt x="2665" y="523"/>
                    <a:pt x="2777" y="507"/>
                    <a:pt x="2620" y="532"/>
                  </a:cubicBezTo>
                  <a:cubicBezTo>
                    <a:pt x="2009" y="518"/>
                    <a:pt x="1401" y="536"/>
                    <a:pt x="790" y="543"/>
                  </a:cubicBezTo>
                  <a:cubicBezTo>
                    <a:pt x="675" y="549"/>
                    <a:pt x="490" y="539"/>
                    <a:pt x="372" y="577"/>
                  </a:cubicBezTo>
                  <a:cubicBezTo>
                    <a:pt x="201" y="569"/>
                    <a:pt x="187" y="574"/>
                    <a:pt x="67" y="543"/>
                  </a:cubicBezTo>
                  <a:cubicBezTo>
                    <a:pt x="39" y="499"/>
                    <a:pt x="36" y="457"/>
                    <a:pt x="22" y="408"/>
                  </a:cubicBezTo>
                  <a:cubicBezTo>
                    <a:pt x="15" y="385"/>
                    <a:pt x="0" y="340"/>
                    <a:pt x="0" y="340"/>
                  </a:cubicBezTo>
                  <a:cubicBezTo>
                    <a:pt x="4" y="310"/>
                    <a:pt x="3" y="279"/>
                    <a:pt x="11" y="250"/>
                  </a:cubicBezTo>
                  <a:cubicBezTo>
                    <a:pt x="14" y="237"/>
                    <a:pt x="28" y="229"/>
                    <a:pt x="33" y="216"/>
                  </a:cubicBezTo>
                  <a:cubicBezTo>
                    <a:pt x="45" y="183"/>
                    <a:pt x="35" y="142"/>
                    <a:pt x="56" y="114"/>
                  </a:cubicBezTo>
                  <a:cubicBezTo>
                    <a:pt x="71" y="95"/>
                    <a:pt x="94" y="84"/>
                    <a:pt x="113" y="69"/>
                  </a:cubicBezTo>
                  <a:close/>
                </a:path>
              </a:pathLst>
            </a:custGeom>
            <a:solidFill>
              <a:srgbClr val="FFD88B"/>
            </a:solidFill>
            <a:ln w="66675" cap="flat" cmpd="sng">
              <a:noFill/>
              <a:prstDash val="solid"/>
              <a:round/>
              <a:headEnd/>
              <a:tailEnd/>
            </a:ln>
            <a:effectLst>
              <a:outerShdw dist="81320" dir="2319588" algn="ctr" rotWithShape="0">
                <a:srgbClr val="B2B2B2"/>
              </a:outerShdw>
            </a:effectLst>
          </p:spPr>
          <p:txBody>
            <a:bodyPr wrap="none" anchor="ctr"/>
            <a:lstStyle/>
            <a:p>
              <a:pPr>
                <a:defRPr/>
              </a:pPr>
              <a:endParaRPr lang="zh-CN" altLang="en-US"/>
            </a:p>
          </p:txBody>
        </p:sp>
        <p:sp>
          <p:nvSpPr>
            <p:cNvPr id="5" name="Rectangle 125"/>
            <p:cNvSpPr>
              <a:spLocks noChangeArrowheads="1"/>
            </p:cNvSpPr>
            <p:nvPr/>
          </p:nvSpPr>
          <p:spPr bwMode="auto">
            <a:xfrm>
              <a:off x="1128" y="3619"/>
              <a:ext cx="3294" cy="466"/>
            </a:xfrm>
            <a:prstGeom prst="rect">
              <a:avLst/>
            </a:prstGeom>
            <a:noFill/>
            <a:ln w="12700">
              <a:noFill/>
              <a:miter lim="800000"/>
              <a:headEnd/>
              <a:tailEnd/>
            </a:ln>
            <a:effectLst>
              <a:outerShdw dist="12700" dir="5400000" algn="ctr" rotWithShape="0">
                <a:srgbClr val="000000"/>
              </a:outerShdw>
            </a:effectLst>
          </p:spPr>
          <p:txBody>
            <a:bodyPr>
              <a:spAutoFit/>
            </a:bodyPr>
            <a:lstStyle/>
            <a:p>
              <a:pPr>
                <a:defRPr/>
              </a:pPr>
              <a:r>
                <a:rPr lang="zh-CN" altLang="en-US" sz="2500" dirty="0">
                  <a:solidFill>
                    <a:srgbClr val="FF0000"/>
                  </a:solidFill>
                  <a:latin typeface="黑体" pitchFamily="2" charset="-122"/>
                  <a:ea typeface="黑体" pitchFamily="2" charset="-122"/>
                </a:rPr>
                <a:t>延伸阅读</a:t>
              </a:r>
              <a:r>
                <a:rPr lang="en-US" altLang="zh-CN" sz="2500" baseline="30000" dirty="0">
                  <a:solidFill>
                    <a:srgbClr val="FF0000"/>
                  </a:solidFill>
                  <a:latin typeface="黑体" pitchFamily="2" charset="-122"/>
                  <a:ea typeface="黑体" pitchFamily="2" charset="-122"/>
                </a:rPr>
                <a:t>*</a:t>
              </a:r>
              <a:r>
                <a:rPr lang="zh-CN" altLang="en-US" sz="2500" dirty="0">
                  <a:solidFill>
                    <a:srgbClr val="FF0000"/>
                  </a:solidFill>
                  <a:latin typeface="黑体" pitchFamily="2" charset="-122"/>
                  <a:ea typeface="黑体" pitchFamily="2" charset="-122"/>
                </a:rPr>
                <a:t>：</a:t>
              </a:r>
              <a:endParaRPr lang="en-US" altLang="zh-CN" sz="2500" dirty="0">
                <a:solidFill>
                  <a:srgbClr val="FF0000"/>
                </a:solidFill>
                <a:latin typeface="黑体" pitchFamily="2" charset="-122"/>
                <a:ea typeface="黑体" pitchFamily="2" charset="-122"/>
              </a:endParaRPr>
            </a:p>
            <a:p>
              <a:pPr>
                <a:defRPr/>
              </a:pPr>
              <a:r>
                <a:rPr lang="zh-CN" altLang="en-US" sz="2500" dirty="0">
                  <a:solidFill>
                    <a:srgbClr val="7030A0"/>
                  </a:solidFill>
                  <a:latin typeface="黑体" pitchFamily="2" charset="-122"/>
                  <a:ea typeface="黑体" pitchFamily="2" charset="-122"/>
                </a:rPr>
                <a:t>    折半查找算法效率非常高（时间复杂度仅为</a:t>
              </a:r>
              <a:r>
                <a:rPr lang="en-US" altLang="zh-CN" sz="2500" dirty="0">
                  <a:solidFill>
                    <a:srgbClr val="FF0000"/>
                  </a:solidFill>
                  <a:latin typeface="黑体" pitchFamily="2" charset="-122"/>
                  <a:ea typeface="黑体" pitchFamily="2" charset="-122"/>
                </a:rPr>
                <a:t>O(log</a:t>
              </a:r>
              <a:r>
                <a:rPr lang="en-US" altLang="zh-CN" sz="2500" baseline="-25000" dirty="0">
                  <a:solidFill>
                    <a:srgbClr val="FF0000"/>
                  </a:solidFill>
                  <a:latin typeface="黑体" pitchFamily="2" charset="-122"/>
                  <a:ea typeface="黑体" pitchFamily="2" charset="-122"/>
                </a:rPr>
                <a:t>2</a:t>
              </a:r>
              <a:r>
                <a:rPr lang="en-US" altLang="zh-CN" sz="2500" dirty="0">
                  <a:solidFill>
                    <a:srgbClr val="FF0000"/>
                  </a:solidFill>
                  <a:latin typeface="黑体" pitchFamily="2" charset="-122"/>
                  <a:ea typeface="黑体" pitchFamily="2" charset="-122"/>
                </a:rPr>
                <a:t>n</a:t>
              </a:r>
              <a:r>
                <a:rPr lang="zh-CN" altLang="en-US" sz="2500" dirty="0">
                  <a:solidFill>
                    <a:srgbClr val="FF0000"/>
                  </a:solidFill>
                  <a:latin typeface="黑体" pitchFamily="2" charset="-122"/>
                  <a:ea typeface="黑体" pitchFamily="2" charset="-122"/>
                </a:rPr>
                <a:t>）</a:t>
              </a:r>
              <a:r>
                <a:rPr lang="en-US" altLang="zh-CN" sz="2500" dirty="0">
                  <a:solidFill>
                    <a:srgbClr val="7030A0"/>
                  </a:solidFill>
                  <a:latin typeface="黑体" pitchFamily="2" charset="-122"/>
                  <a:ea typeface="黑体" pitchFamily="2" charset="-122"/>
                </a:rPr>
                <a:t>)</a:t>
              </a:r>
              <a:r>
                <a:rPr lang="zh-CN" altLang="en-US" sz="2500" dirty="0">
                  <a:solidFill>
                    <a:srgbClr val="7030A0"/>
                  </a:solidFill>
                  <a:latin typeface="黑体" pitchFamily="2" charset="-122"/>
                  <a:ea typeface="黑体" pitchFamily="2" charset="-122"/>
                </a:rPr>
                <a:t>，针对一些特定的有序集，有没有更快的查找算法呢？</a:t>
              </a:r>
              <a:endParaRPr lang="en-US" altLang="zh-CN" sz="2500" dirty="0">
                <a:solidFill>
                  <a:srgbClr val="7030A0"/>
                </a:solidFill>
                <a:latin typeface="黑体" pitchFamily="2" charset="-122"/>
                <a:ea typeface="黑体" pitchFamily="2" charset="-122"/>
              </a:endParaRPr>
            </a:p>
            <a:p>
              <a:pPr>
                <a:defRPr/>
              </a:pPr>
              <a:r>
                <a:rPr lang="en-US" altLang="zh-CN" sz="2500" dirty="0">
                  <a:solidFill>
                    <a:srgbClr val="7030A0"/>
                  </a:solidFill>
                  <a:latin typeface="黑体" pitchFamily="2" charset="-122"/>
                  <a:ea typeface="黑体" pitchFamily="2" charset="-122"/>
                </a:rPr>
                <a:t>    </a:t>
              </a:r>
              <a:r>
                <a:rPr lang="zh-CN" altLang="en-US" sz="2500" dirty="0">
                  <a:solidFill>
                    <a:srgbClr val="7030A0"/>
                  </a:solidFill>
                  <a:latin typeface="黑体" pitchFamily="2" charset="-122"/>
                  <a:ea typeface="黑体" pitchFamily="2" charset="-122"/>
                </a:rPr>
                <a:t>请同学自学有关</a:t>
              </a:r>
              <a:r>
                <a:rPr lang="zh-CN" altLang="en-US" sz="2500" dirty="0">
                  <a:solidFill>
                    <a:srgbClr val="FF0000"/>
                  </a:solidFill>
                  <a:latin typeface="黑体" pitchFamily="2" charset="-122"/>
                  <a:ea typeface="黑体" pitchFamily="2" charset="-122"/>
                </a:rPr>
                <a:t>插值查找</a:t>
              </a:r>
              <a:r>
                <a:rPr lang="en-US" altLang="zh-CN" sz="2500" dirty="0">
                  <a:solidFill>
                    <a:srgbClr val="FF0000"/>
                  </a:solidFill>
                  <a:latin typeface="黑体" pitchFamily="2" charset="-122"/>
                  <a:ea typeface="黑体" pitchFamily="2" charset="-122"/>
                </a:rPr>
                <a:t>(Interpolation Search)</a:t>
              </a:r>
              <a:r>
                <a:rPr lang="zh-CN" altLang="en-US" sz="2500" dirty="0">
                  <a:solidFill>
                    <a:srgbClr val="7030A0"/>
                  </a:solidFill>
                  <a:latin typeface="黑体" pitchFamily="2" charset="-122"/>
                  <a:ea typeface="黑体" pitchFamily="2" charset="-122"/>
                </a:rPr>
                <a:t>及</a:t>
              </a:r>
              <a:r>
                <a:rPr lang="zh-CN" altLang="en-US" sz="2500" dirty="0">
                  <a:solidFill>
                    <a:srgbClr val="FF0000"/>
                  </a:solidFill>
                  <a:latin typeface="黑体" pitchFamily="2" charset="-122"/>
                  <a:ea typeface="黑体" pitchFamily="2" charset="-122"/>
                </a:rPr>
                <a:t>斐波那契查找（</a:t>
              </a:r>
              <a:r>
                <a:rPr lang="en-US" altLang="zh-CN" sz="2500" dirty="0">
                  <a:solidFill>
                    <a:srgbClr val="FF0000"/>
                  </a:solidFill>
                  <a:latin typeface="黑体" pitchFamily="2" charset="-122"/>
                  <a:ea typeface="黑体" pitchFamily="2" charset="-122"/>
                </a:rPr>
                <a:t>Fibonacci Search</a:t>
              </a:r>
              <a:r>
                <a:rPr lang="zh-CN" altLang="en-US" sz="2500" dirty="0">
                  <a:solidFill>
                    <a:srgbClr val="FF0000"/>
                  </a:solidFill>
                  <a:latin typeface="黑体" pitchFamily="2" charset="-122"/>
                  <a:ea typeface="黑体" pitchFamily="2" charset="-122"/>
                </a:rPr>
                <a:t>）算法</a:t>
              </a:r>
              <a:r>
                <a:rPr lang="zh-CN" altLang="en-US" sz="2500" dirty="0">
                  <a:solidFill>
                    <a:srgbClr val="7030A0"/>
                  </a:solidFill>
                  <a:latin typeface="黑体" pitchFamily="2" charset="-122"/>
                  <a:ea typeface="黑体" pitchFamily="2" charset="-122"/>
                </a:rPr>
                <a:t>原理及</a:t>
              </a:r>
              <a:r>
                <a:rPr lang="en-US" altLang="zh-CN" sz="2500" dirty="0">
                  <a:solidFill>
                    <a:srgbClr val="7030A0"/>
                  </a:solidFill>
                  <a:latin typeface="黑体" pitchFamily="2" charset="-122"/>
                  <a:ea typeface="黑体" pitchFamily="2" charset="-122"/>
                </a:rPr>
                <a:t>C</a:t>
              </a:r>
              <a:r>
                <a:rPr lang="zh-CN" altLang="en-US" sz="2500" dirty="0">
                  <a:solidFill>
                    <a:srgbClr val="7030A0"/>
                  </a:solidFill>
                  <a:latin typeface="黑体" pitchFamily="2" charset="-122"/>
                  <a:ea typeface="黑体" pitchFamily="2" charset="-122"/>
                </a:rPr>
                <a:t>实现。</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33</a:t>
            </a:fld>
            <a:endParaRPr lang="zh-CN" altLang="en-US"/>
          </a:p>
        </p:txBody>
      </p:sp>
      <p:grpSp>
        <p:nvGrpSpPr>
          <p:cNvPr id="3" name="Group 123"/>
          <p:cNvGrpSpPr>
            <a:grpSpLocks/>
          </p:cNvGrpSpPr>
          <p:nvPr/>
        </p:nvGrpSpPr>
        <p:grpSpPr bwMode="auto">
          <a:xfrm>
            <a:off x="1847528" y="1340768"/>
            <a:ext cx="8496944" cy="3888432"/>
            <a:chOff x="1128" y="3475"/>
            <a:chExt cx="3357" cy="754"/>
          </a:xfrm>
        </p:grpSpPr>
        <p:sp>
          <p:nvSpPr>
            <p:cNvPr id="4" name="Freeform 124"/>
            <p:cNvSpPr>
              <a:spLocks/>
            </p:cNvSpPr>
            <p:nvPr/>
          </p:nvSpPr>
          <p:spPr bwMode="auto">
            <a:xfrm>
              <a:off x="1133" y="3475"/>
              <a:ext cx="3352" cy="754"/>
            </a:xfrm>
            <a:custGeom>
              <a:avLst/>
              <a:gdLst/>
              <a:ahLst/>
              <a:cxnLst>
                <a:cxn ang="0">
                  <a:pos x="113" y="69"/>
                </a:cxn>
                <a:cxn ang="0">
                  <a:pos x="146" y="58"/>
                </a:cxn>
                <a:cxn ang="0">
                  <a:pos x="214" y="80"/>
                </a:cxn>
                <a:cxn ang="0">
                  <a:pos x="1750" y="35"/>
                </a:cxn>
                <a:cxn ang="0">
                  <a:pos x="3286" y="46"/>
                </a:cxn>
                <a:cxn ang="0">
                  <a:pos x="3930" y="103"/>
                </a:cxn>
                <a:cxn ang="0">
                  <a:pos x="3953" y="216"/>
                </a:cxn>
                <a:cxn ang="0">
                  <a:pos x="3670" y="487"/>
                </a:cxn>
                <a:cxn ang="0">
                  <a:pos x="2959" y="498"/>
                </a:cxn>
                <a:cxn ang="0">
                  <a:pos x="2620" y="532"/>
                </a:cxn>
                <a:cxn ang="0">
                  <a:pos x="790" y="543"/>
                </a:cxn>
                <a:cxn ang="0">
                  <a:pos x="372" y="577"/>
                </a:cxn>
                <a:cxn ang="0">
                  <a:pos x="67" y="543"/>
                </a:cxn>
                <a:cxn ang="0">
                  <a:pos x="22" y="408"/>
                </a:cxn>
                <a:cxn ang="0">
                  <a:pos x="0" y="340"/>
                </a:cxn>
                <a:cxn ang="0">
                  <a:pos x="11" y="250"/>
                </a:cxn>
                <a:cxn ang="0">
                  <a:pos x="33" y="216"/>
                </a:cxn>
                <a:cxn ang="0">
                  <a:pos x="56" y="114"/>
                </a:cxn>
                <a:cxn ang="0">
                  <a:pos x="113" y="69"/>
                </a:cxn>
              </a:cxnLst>
              <a:rect l="0" t="0" r="r" b="b"/>
              <a:pathLst>
                <a:path w="3964" h="577">
                  <a:moveTo>
                    <a:pt x="113" y="69"/>
                  </a:moveTo>
                  <a:cubicBezTo>
                    <a:pt x="124" y="65"/>
                    <a:pt x="134" y="57"/>
                    <a:pt x="146" y="58"/>
                  </a:cubicBezTo>
                  <a:cubicBezTo>
                    <a:pt x="170" y="61"/>
                    <a:pt x="214" y="80"/>
                    <a:pt x="214" y="80"/>
                  </a:cubicBezTo>
                  <a:cubicBezTo>
                    <a:pt x="732" y="62"/>
                    <a:pt x="1221" y="41"/>
                    <a:pt x="1750" y="35"/>
                  </a:cubicBezTo>
                  <a:cubicBezTo>
                    <a:pt x="2250" y="0"/>
                    <a:pt x="2794" y="40"/>
                    <a:pt x="3286" y="46"/>
                  </a:cubicBezTo>
                  <a:cubicBezTo>
                    <a:pt x="3495" y="54"/>
                    <a:pt x="3727" y="37"/>
                    <a:pt x="3930" y="103"/>
                  </a:cubicBezTo>
                  <a:cubicBezTo>
                    <a:pt x="3943" y="143"/>
                    <a:pt x="3953" y="168"/>
                    <a:pt x="3953" y="216"/>
                  </a:cubicBezTo>
                  <a:cubicBezTo>
                    <a:pt x="3953" y="509"/>
                    <a:pt x="3964" y="480"/>
                    <a:pt x="3670" y="487"/>
                  </a:cubicBezTo>
                  <a:cubicBezTo>
                    <a:pt x="3433" y="493"/>
                    <a:pt x="3196" y="494"/>
                    <a:pt x="2959" y="498"/>
                  </a:cubicBezTo>
                  <a:cubicBezTo>
                    <a:pt x="2665" y="523"/>
                    <a:pt x="2777" y="507"/>
                    <a:pt x="2620" y="532"/>
                  </a:cubicBezTo>
                  <a:cubicBezTo>
                    <a:pt x="2009" y="518"/>
                    <a:pt x="1401" y="536"/>
                    <a:pt x="790" y="543"/>
                  </a:cubicBezTo>
                  <a:cubicBezTo>
                    <a:pt x="675" y="549"/>
                    <a:pt x="490" y="539"/>
                    <a:pt x="372" y="577"/>
                  </a:cubicBezTo>
                  <a:cubicBezTo>
                    <a:pt x="201" y="569"/>
                    <a:pt x="187" y="574"/>
                    <a:pt x="67" y="543"/>
                  </a:cubicBezTo>
                  <a:cubicBezTo>
                    <a:pt x="39" y="499"/>
                    <a:pt x="36" y="457"/>
                    <a:pt x="22" y="408"/>
                  </a:cubicBezTo>
                  <a:cubicBezTo>
                    <a:pt x="15" y="385"/>
                    <a:pt x="0" y="340"/>
                    <a:pt x="0" y="340"/>
                  </a:cubicBezTo>
                  <a:cubicBezTo>
                    <a:pt x="4" y="310"/>
                    <a:pt x="3" y="279"/>
                    <a:pt x="11" y="250"/>
                  </a:cubicBezTo>
                  <a:cubicBezTo>
                    <a:pt x="14" y="237"/>
                    <a:pt x="28" y="229"/>
                    <a:pt x="33" y="216"/>
                  </a:cubicBezTo>
                  <a:cubicBezTo>
                    <a:pt x="45" y="183"/>
                    <a:pt x="35" y="142"/>
                    <a:pt x="56" y="114"/>
                  </a:cubicBezTo>
                  <a:cubicBezTo>
                    <a:pt x="71" y="95"/>
                    <a:pt x="94" y="84"/>
                    <a:pt x="113" y="69"/>
                  </a:cubicBezTo>
                  <a:close/>
                </a:path>
              </a:pathLst>
            </a:custGeom>
            <a:solidFill>
              <a:srgbClr val="FFD88B"/>
            </a:solidFill>
            <a:ln w="66675" cap="flat" cmpd="sng">
              <a:noFill/>
              <a:prstDash val="solid"/>
              <a:round/>
              <a:headEnd/>
              <a:tailEnd/>
            </a:ln>
            <a:effectLst>
              <a:outerShdw dist="81320" dir="2319588" algn="ctr" rotWithShape="0">
                <a:srgbClr val="B2B2B2"/>
              </a:outerShdw>
            </a:effectLst>
          </p:spPr>
          <p:txBody>
            <a:bodyPr wrap="none" anchor="ctr"/>
            <a:lstStyle/>
            <a:p>
              <a:pPr>
                <a:defRPr/>
              </a:pPr>
              <a:endParaRPr lang="zh-CN" altLang="en-US"/>
            </a:p>
          </p:txBody>
        </p:sp>
        <p:sp>
          <p:nvSpPr>
            <p:cNvPr id="5" name="Rectangle 125"/>
            <p:cNvSpPr>
              <a:spLocks noChangeArrowheads="1"/>
            </p:cNvSpPr>
            <p:nvPr/>
          </p:nvSpPr>
          <p:spPr bwMode="auto">
            <a:xfrm>
              <a:off x="1128" y="3619"/>
              <a:ext cx="3294" cy="316"/>
            </a:xfrm>
            <a:prstGeom prst="rect">
              <a:avLst/>
            </a:prstGeom>
            <a:noFill/>
            <a:ln w="12700">
              <a:noFill/>
              <a:miter lim="800000"/>
              <a:headEnd/>
              <a:tailEnd/>
            </a:ln>
            <a:effectLst>
              <a:outerShdw dist="12700" dir="5400000" algn="ctr" rotWithShape="0">
                <a:srgbClr val="000000"/>
              </a:outerShdw>
            </a:effectLst>
          </p:spPr>
          <p:txBody>
            <a:bodyPr>
              <a:spAutoFit/>
            </a:bodyPr>
            <a:lstStyle/>
            <a:p>
              <a:pPr>
                <a:defRPr/>
              </a:pPr>
              <a:r>
                <a:rPr lang="zh-CN" altLang="en-US" sz="2500" dirty="0">
                  <a:solidFill>
                    <a:srgbClr val="FF0000"/>
                  </a:solidFill>
                  <a:latin typeface="黑体" pitchFamily="2" charset="-122"/>
                  <a:ea typeface="黑体" pitchFamily="2" charset="-122"/>
                </a:rPr>
                <a:t>延伸阅读</a:t>
              </a:r>
              <a:r>
                <a:rPr lang="en-US" altLang="zh-CN" sz="2500" baseline="30000" dirty="0">
                  <a:solidFill>
                    <a:srgbClr val="FF0000"/>
                  </a:solidFill>
                  <a:latin typeface="黑体" pitchFamily="2" charset="-122"/>
                  <a:ea typeface="黑体" pitchFamily="2" charset="-122"/>
                </a:rPr>
                <a:t>*</a:t>
              </a:r>
              <a:r>
                <a:rPr lang="zh-CN" altLang="en-US" sz="2500" dirty="0">
                  <a:solidFill>
                    <a:srgbClr val="FF0000"/>
                  </a:solidFill>
                  <a:latin typeface="黑体" pitchFamily="2" charset="-122"/>
                  <a:ea typeface="黑体" pitchFamily="2" charset="-122"/>
                </a:rPr>
                <a:t>：</a:t>
              </a:r>
              <a:endParaRPr lang="en-US" altLang="zh-CN" sz="2500" dirty="0">
                <a:solidFill>
                  <a:srgbClr val="FF0000"/>
                </a:solidFill>
                <a:latin typeface="黑体" pitchFamily="2" charset="-122"/>
                <a:ea typeface="黑体" pitchFamily="2" charset="-122"/>
              </a:endParaRPr>
            </a:p>
            <a:p>
              <a:pPr>
                <a:defRPr/>
              </a:pPr>
              <a:r>
                <a:rPr lang="zh-CN" altLang="en-US" sz="2500" dirty="0">
                  <a:solidFill>
                    <a:srgbClr val="7030A0"/>
                  </a:solidFill>
                  <a:latin typeface="黑体" pitchFamily="2" charset="-122"/>
                  <a:ea typeface="黑体" pitchFamily="2" charset="-122"/>
                </a:rPr>
                <a:t>    </a:t>
              </a:r>
              <a:r>
                <a:rPr lang="zh-CN" altLang="en-US" sz="2500" dirty="0">
                  <a:solidFill>
                    <a:srgbClr val="FF0000"/>
                  </a:solidFill>
                  <a:latin typeface="黑体" pitchFamily="2" charset="-122"/>
                  <a:ea typeface="黑体" pitchFamily="2" charset="-122"/>
                </a:rPr>
                <a:t>倒排索引</a:t>
              </a:r>
              <a:r>
                <a:rPr lang="zh-CN" altLang="en-US" sz="2500" dirty="0">
                  <a:solidFill>
                    <a:srgbClr val="7030A0"/>
                  </a:solidFill>
                  <a:latin typeface="黑体" pitchFamily="2" charset="-122"/>
                  <a:ea typeface="黑体" pitchFamily="2" charset="-122"/>
                </a:rPr>
                <a:t>（</a:t>
              </a:r>
              <a:r>
                <a:rPr lang="en-US" altLang="zh-CN" sz="2500" dirty="0">
                  <a:solidFill>
                    <a:srgbClr val="7030A0"/>
                  </a:solidFill>
                  <a:latin typeface="黑体" pitchFamily="2" charset="-122"/>
                  <a:ea typeface="黑体" pitchFamily="2" charset="-122"/>
                </a:rPr>
                <a:t>inverted index</a:t>
              </a:r>
              <a:r>
                <a:rPr lang="zh-CN" altLang="en-US" sz="2500" dirty="0">
                  <a:solidFill>
                    <a:srgbClr val="7030A0"/>
                  </a:solidFill>
                  <a:latin typeface="黑体" pitchFamily="2" charset="-122"/>
                  <a:ea typeface="黑体" pitchFamily="2" charset="-122"/>
                </a:rPr>
                <a:t>）是目前搜索引擎中常用的搜索技术。</a:t>
              </a:r>
              <a:endParaRPr lang="en-US" altLang="zh-CN" sz="2500" dirty="0">
                <a:solidFill>
                  <a:srgbClr val="7030A0"/>
                </a:solidFill>
                <a:latin typeface="黑体" pitchFamily="2" charset="-122"/>
                <a:ea typeface="黑体" pitchFamily="2" charset="-122"/>
              </a:endParaRPr>
            </a:p>
            <a:p>
              <a:pPr>
                <a:defRPr/>
              </a:pPr>
              <a:r>
                <a:rPr lang="en-US" altLang="zh-CN" sz="2500" dirty="0">
                  <a:solidFill>
                    <a:srgbClr val="7030A0"/>
                  </a:solidFill>
                  <a:latin typeface="黑体" pitchFamily="2" charset="-122"/>
                  <a:ea typeface="黑体" pitchFamily="2" charset="-122"/>
                </a:rPr>
                <a:t>    </a:t>
              </a:r>
              <a:r>
                <a:rPr lang="zh-CN" altLang="en-US" sz="2500" dirty="0">
                  <a:solidFill>
                    <a:srgbClr val="7030A0"/>
                  </a:solidFill>
                  <a:latin typeface="黑体" pitchFamily="2" charset="-122"/>
                  <a:ea typeface="黑体" pitchFamily="2" charset="-122"/>
                </a:rPr>
                <a:t>请同学自学有关</a:t>
              </a:r>
              <a:r>
                <a:rPr lang="zh-CN" altLang="en-US" sz="2500" dirty="0">
                  <a:solidFill>
                    <a:srgbClr val="FF0000"/>
                  </a:solidFill>
                  <a:latin typeface="黑体" pitchFamily="2" charset="-122"/>
                  <a:ea typeface="黑体" pitchFamily="2" charset="-122"/>
                </a:rPr>
                <a:t>倒排索引</a:t>
              </a:r>
              <a:r>
                <a:rPr lang="zh-CN" altLang="en-US" sz="2500" dirty="0">
                  <a:solidFill>
                    <a:srgbClr val="7030A0"/>
                  </a:solidFill>
                  <a:latin typeface="黑体" pitchFamily="2" charset="-122"/>
                  <a:ea typeface="黑体" pitchFamily="2" charset="-122"/>
                </a:rPr>
                <a:t>的基本原理。</a:t>
              </a:r>
            </a:p>
          </p:txBody>
        </p:sp>
      </p:grpSp>
    </p:spTree>
    <p:extLst>
      <p:ext uri="{BB962C8B-B14F-4D97-AF65-F5344CB8AC3E}">
        <p14:creationId xmlns:p14="http://schemas.microsoft.com/office/powerpoint/2010/main" val="2598310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8"/>
          <p:cNvGrpSpPr>
            <a:grpSpLocks/>
          </p:cNvGrpSpPr>
          <p:nvPr/>
        </p:nvGrpSpPr>
        <p:grpSpPr bwMode="auto">
          <a:xfrm>
            <a:off x="969701" y="105220"/>
            <a:ext cx="4926013" cy="609600"/>
            <a:chOff x="312" y="480"/>
            <a:chExt cx="3103" cy="384"/>
          </a:xfrm>
        </p:grpSpPr>
        <p:sp>
          <p:nvSpPr>
            <p:cNvPr id="32816" name="Rectangle 3"/>
            <p:cNvSpPr>
              <a:spLocks noChangeArrowheads="1"/>
            </p:cNvSpPr>
            <p:nvPr/>
          </p:nvSpPr>
          <p:spPr bwMode="auto">
            <a:xfrm>
              <a:off x="312" y="480"/>
              <a:ext cx="2864" cy="384"/>
            </a:xfrm>
            <a:prstGeom prst="rect">
              <a:avLst/>
            </a:prstGeom>
            <a:gradFill rotWithShape="1">
              <a:gsLst>
                <a:gs pos="0">
                  <a:srgbClr val="FF0000"/>
                </a:gs>
                <a:gs pos="50000">
                  <a:srgbClr val="760000"/>
                </a:gs>
                <a:gs pos="100000">
                  <a:srgbClr val="FF0000"/>
                </a:gs>
              </a:gsLst>
              <a:lin ang="5400000" scaled="1"/>
            </a:gradFill>
            <a:ln w="12700" cap="sq">
              <a:noFill/>
              <a:miter lim="800000"/>
              <a:headEnd type="none" w="sm" len="sm"/>
              <a:tailEnd type="none" w="sm" len="sm"/>
            </a:ln>
            <a:effectLst>
              <a:outerShdw dist="81320" dir="3080412" algn="ctr" rotWithShape="0">
                <a:srgbClr val="B2B2B2"/>
              </a:outerShdw>
            </a:effectLst>
          </p:spPr>
          <p:txBody>
            <a:bodyPr wrap="none" anchor="ctr"/>
            <a:lstStyle/>
            <a:p>
              <a:endParaRPr lang="zh-CN" altLang="en-US"/>
            </a:p>
          </p:txBody>
        </p:sp>
        <p:sp>
          <p:nvSpPr>
            <p:cNvPr id="32817" name="Rectangle 4"/>
            <p:cNvSpPr>
              <a:spLocks noChangeArrowheads="1"/>
            </p:cNvSpPr>
            <p:nvPr/>
          </p:nvSpPr>
          <p:spPr bwMode="auto">
            <a:xfrm>
              <a:off x="424" y="498"/>
              <a:ext cx="2991" cy="346"/>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3000" dirty="0">
                  <a:solidFill>
                    <a:srgbClr val="FFFFFF"/>
                  </a:solidFill>
                  <a:latin typeface="黑体" pitchFamily="49" charset="-122"/>
                  <a:ea typeface="黑体" pitchFamily="49" charset="-122"/>
                </a:rPr>
                <a:t>三</a:t>
              </a:r>
              <a:r>
                <a:rPr lang="en-US" altLang="zh-CN" sz="3000" dirty="0">
                  <a:solidFill>
                    <a:srgbClr val="FFFFFF"/>
                  </a:solidFill>
                  <a:latin typeface="黑体" pitchFamily="49" charset="-122"/>
                  <a:ea typeface="黑体" pitchFamily="49" charset="-122"/>
                </a:rPr>
                <a:t>.</a:t>
              </a:r>
              <a:r>
                <a:rPr lang="zh-CN" altLang="en-US" sz="3000" dirty="0">
                  <a:solidFill>
                    <a:srgbClr val="FFFFFF"/>
                  </a:solidFill>
                  <a:latin typeface="黑体" pitchFamily="49" charset="-122"/>
                  <a:ea typeface="黑体" pitchFamily="49" charset="-122"/>
                </a:rPr>
                <a:t>链接顺序表的查找</a:t>
              </a:r>
            </a:p>
          </p:txBody>
        </p:sp>
      </p:grpSp>
      <p:grpSp>
        <p:nvGrpSpPr>
          <p:cNvPr id="3" name="Group 146"/>
          <p:cNvGrpSpPr>
            <a:grpSpLocks/>
          </p:cNvGrpSpPr>
          <p:nvPr/>
        </p:nvGrpSpPr>
        <p:grpSpPr bwMode="auto">
          <a:xfrm>
            <a:off x="2640014" y="3224215"/>
            <a:ext cx="6696075" cy="981075"/>
            <a:chOff x="703" y="1580"/>
            <a:chExt cx="4218" cy="618"/>
          </a:xfrm>
        </p:grpSpPr>
        <p:grpSp>
          <p:nvGrpSpPr>
            <p:cNvPr id="4" name="Group 115"/>
            <p:cNvGrpSpPr>
              <a:grpSpLocks/>
            </p:cNvGrpSpPr>
            <p:nvPr/>
          </p:nvGrpSpPr>
          <p:grpSpPr bwMode="auto">
            <a:xfrm>
              <a:off x="1004" y="1971"/>
              <a:ext cx="643" cy="226"/>
              <a:chOff x="1012" y="1979"/>
              <a:chExt cx="643" cy="226"/>
            </a:xfrm>
          </p:grpSpPr>
          <p:sp>
            <p:nvSpPr>
              <p:cNvPr id="32810" name="Line 109"/>
              <p:cNvSpPr>
                <a:spLocks noChangeShapeType="1"/>
              </p:cNvSpPr>
              <p:nvPr/>
            </p:nvSpPr>
            <p:spPr bwMode="auto">
              <a:xfrm>
                <a:off x="1020" y="1979"/>
                <a:ext cx="635"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2811" name="Line 110"/>
              <p:cNvSpPr>
                <a:spLocks noChangeShapeType="1"/>
              </p:cNvSpPr>
              <p:nvPr/>
            </p:nvSpPr>
            <p:spPr bwMode="auto">
              <a:xfrm>
                <a:off x="1012" y="2205"/>
                <a:ext cx="635"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2812" name="Line 111"/>
              <p:cNvSpPr>
                <a:spLocks noChangeShapeType="1"/>
              </p:cNvSpPr>
              <p:nvPr/>
            </p:nvSpPr>
            <p:spPr bwMode="auto">
              <a:xfrm>
                <a:off x="1012" y="1979"/>
                <a:ext cx="0" cy="226"/>
              </a:xfrm>
              <a:prstGeom prst="line">
                <a:avLst/>
              </a:prstGeom>
              <a:noFill/>
              <a:ln w="25400" cap="sq">
                <a:solidFill>
                  <a:schemeClr val="tx1"/>
                </a:solidFill>
                <a:round/>
                <a:headEnd type="none" w="sm" len="sm"/>
                <a:tailEnd type="none" w="sm" len="sm"/>
              </a:ln>
            </p:spPr>
            <p:txBody>
              <a:bodyPr/>
              <a:lstStyle/>
              <a:p>
                <a:endParaRPr lang="zh-CN" altLang="en-US"/>
              </a:p>
            </p:txBody>
          </p:sp>
          <p:sp>
            <p:nvSpPr>
              <p:cNvPr id="32813" name="Line 112"/>
              <p:cNvSpPr>
                <a:spLocks noChangeShapeType="1"/>
              </p:cNvSpPr>
              <p:nvPr/>
            </p:nvSpPr>
            <p:spPr bwMode="auto">
              <a:xfrm>
                <a:off x="1655" y="1979"/>
                <a:ext cx="0" cy="226"/>
              </a:xfrm>
              <a:prstGeom prst="line">
                <a:avLst/>
              </a:prstGeom>
              <a:noFill/>
              <a:ln w="25400" cap="sq">
                <a:solidFill>
                  <a:schemeClr val="tx1"/>
                </a:solidFill>
                <a:round/>
                <a:headEnd type="none" w="sm" len="sm"/>
                <a:tailEnd type="none" w="sm" len="sm"/>
              </a:ln>
            </p:spPr>
            <p:txBody>
              <a:bodyPr/>
              <a:lstStyle/>
              <a:p>
                <a:endParaRPr lang="zh-CN" altLang="en-US"/>
              </a:p>
            </p:txBody>
          </p:sp>
          <p:sp>
            <p:nvSpPr>
              <p:cNvPr id="32814" name="Line 113"/>
              <p:cNvSpPr>
                <a:spLocks noChangeShapeType="1"/>
              </p:cNvSpPr>
              <p:nvPr/>
            </p:nvSpPr>
            <p:spPr bwMode="auto">
              <a:xfrm>
                <a:off x="1263" y="1979"/>
                <a:ext cx="0" cy="226"/>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2815" name="Line 114"/>
              <p:cNvSpPr>
                <a:spLocks noChangeShapeType="1"/>
              </p:cNvSpPr>
              <p:nvPr/>
            </p:nvSpPr>
            <p:spPr bwMode="auto">
              <a:xfrm>
                <a:off x="1519" y="1979"/>
                <a:ext cx="0" cy="226"/>
              </a:xfrm>
              <a:prstGeom prst="line">
                <a:avLst/>
              </a:prstGeom>
              <a:noFill/>
              <a:ln w="22225" cap="sq">
                <a:solidFill>
                  <a:schemeClr val="tx1"/>
                </a:solidFill>
                <a:round/>
                <a:headEnd type="none" w="sm" len="sm"/>
                <a:tailEnd type="none" w="sm" len="sm"/>
              </a:ln>
            </p:spPr>
            <p:txBody>
              <a:bodyPr/>
              <a:lstStyle/>
              <a:p>
                <a:endParaRPr lang="zh-CN" altLang="en-US"/>
              </a:p>
            </p:txBody>
          </p:sp>
        </p:grpSp>
        <p:grpSp>
          <p:nvGrpSpPr>
            <p:cNvPr id="5" name="Group 116"/>
            <p:cNvGrpSpPr>
              <a:grpSpLocks/>
            </p:cNvGrpSpPr>
            <p:nvPr/>
          </p:nvGrpSpPr>
          <p:grpSpPr bwMode="auto">
            <a:xfrm>
              <a:off x="1882" y="1971"/>
              <a:ext cx="643" cy="226"/>
              <a:chOff x="1012" y="1979"/>
              <a:chExt cx="643" cy="226"/>
            </a:xfrm>
          </p:grpSpPr>
          <p:sp>
            <p:nvSpPr>
              <p:cNvPr id="32804" name="Line 117"/>
              <p:cNvSpPr>
                <a:spLocks noChangeShapeType="1"/>
              </p:cNvSpPr>
              <p:nvPr/>
            </p:nvSpPr>
            <p:spPr bwMode="auto">
              <a:xfrm>
                <a:off x="1020" y="1979"/>
                <a:ext cx="635"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2805" name="Line 118"/>
              <p:cNvSpPr>
                <a:spLocks noChangeShapeType="1"/>
              </p:cNvSpPr>
              <p:nvPr/>
            </p:nvSpPr>
            <p:spPr bwMode="auto">
              <a:xfrm>
                <a:off x="1012" y="2205"/>
                <a:ext cx="635"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2806" name="Line 119"/>
              <p:cNvSpPr>
                <a:spLocks noChangeShapeType="1"/>
              </p:cNvSpPr>
              <p:nvPr/>
            </p:nvSpPr>
            <p:spPr bwMode="auto">
              <a:xfrm>
                <a:off x="1012" y="1979"/>
                <a:ext cx="0" cy="226"/>
              </a:xfrm>
              <a:prstGeom prst="line">
                <a:avLst/>
              </a:prstGeom>
              <a:noFill/>
              <a:ln w="25400" cap="sq">
                <a:solidFill>
                  <a:schemeClr val="tx1"/>
                </a:solidFill>
                <a:round/>
                <a:headEnd type="none" w="sm" len="sm"/>
                <a:tailEnd type="none" w="sm" len="sm"/>
              </a:ln>
            </p:spPr>
            <p:txBody>
              <a:bodyPr/>
              <a:lstStyle/>
              <a:p>
                <a:endParaRPr lang="zh-CN" altLang="en-US"/>
              </a:p>
            </p:txBody>
          </p:sp>
          <p:sp>
            <p:nvSpPr>
              <p:cNvPr id="32807" name="Line 120"/>
              <p:cNvSpPr>
                <a:spLocks noChangeShapeType="1"/>
              </p:cNvSpPr>
              <p:nvPr/>
            </p:nvSpPr>
            <p:spPr bwMode="auto">
              <a:xfrm>
                <a:off x="1655" y="1979"/>
                <a:ext cx="0" cy="226"/>
              </a:xfrm>
              <a:prstGeom prst="line">
                <a:avLst/>
              </a:prstGeom>
              <a:noFill/>
              <a:ln w="25400" cap="sq">
                <a:solidFill>
                  <a:schemeClr val="tx1"/>
                </a:solidFill>
                <a:round/>
                <a:headEnd type="none" w="sm" len="sm"/>
                <a:tailEnd type="none" w="sm" len="sm"/>
              </a:ln>
            </p:spPr>
            <p:txBody>
              <a:bodyPr/>
              <a:lstStyle/>
              <a:p>
                <a:endParaRPr lang="zh-CN" altLang="en-US"/>
              </a:p>
            </p:txBody>
          </p:sp>
          <p:sp>
            <p:nvSpPr>
              <p:cNvPr id="32808" name="Line 121"/>
              <p:cNvSpPr>
                <a:spLocks noChangeShapeType="1"/>
              </p:cNvSpPr>
              <p:nvPr/>
            </p:nvSpPr>
            <p:spPr bwMode="auto">
              <a:xfrm>
                <a:off x="1263" y="1979"/>
                <a:ext cx="0" cy="226"/>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2809" name="Line 122"/>
              <p:cNvSpPr>
                <a:spLocks noChangeShapeType="1"/>
              </p:cNvSpPr>
              <p:nvPr/>
            </p:nvSpPr>
            <p:spPr bwMode="auto">
              <a:xfrm>
                <a:off x="1519" y="1979"/>
                <a:ext cx="0" cy="226"/>
              </a:xfrm>
              <a:prstGeom prst="line">
                <a:avLst/>
              </a:prstGeom>
              <a:noFill/>
              <a:ln w="22225" cap="sq">
                <a:solidFill>
                  <a:schemeClr val="tx1"/>
                </a:solidFill>
                <a:round/>
                <a:headEnd type="none" w="sm" len="sm"/>
                <a:tailEnd type="none" w="sm" len="sm"/>
              </a:ln>
            </p:spPr>
            <p:txBody>
              <a:bodyPr/>
              <a:lstStyle/>
              <a:p>
                <a:endParaRPr lang="zh-CN" altLang="en-US"/>
              </a:p>
            </p:txBody>
          </p:sp>
        </p:grpSp>
        <p:grpSp>
          <p:nvGrpSpPr>
            <p:cNvPr id="6" name="Group 123"/>
            <p:cNvGrpSpPr>
              <a:grpSpLocks/>
            </p:cNvGrpSpPr>
            <p:nvPr/>
          </p:nvGrpSpPr>
          <p:grpSpPr bwMode="auto">
            <a:xfrm>
              <a:off x="2773" y="1971"/>
              <a:ext cx="643" cy="226"/>
              <a:chOff x="1012" y="1979"/>
              <a:chExt cx="643" cy="226"/>
            </a:xfrm>
          </p:grpSpPr>
          <p:sp>
            <p:nvSpPr>
              <p:cNvPr id="32798" name="Line 124"/>
              <p:cNvSpPr>
                <a:spLocks noChangeShapeType="1"/>
              </p:cNvSpPr>
              <p:nvPr/>
            </p:nvSpPr>
            <p:spPr bwMode="auto">
              <a:xfrm>
                <a:off x="1020" y="1979"/>
                <a:ext cx="635"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2799" name="Line 125"/>
              <p:cNvSpPr>
                <a:spLocks noChangeShapeType="1"/>
              </p:cNvSpPr>
              <p:nvPr/>
            </p:nvSpPr>
            <p:spPr bwMode="auto">
              <a:xfrm>
                <a:off x="1012" y="2205"/>
                <a:ext cx="635"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2800" name="Line 126"/>
              <p:cNvSpPr>
                <a:spLocks noChangeShapeType="1"/>
              </p:cNvSpPr>
              <p:nvPr/>
            </p:nvSpPr>
            <p:spPr bwMode="auto">
              <a:xfrm>
                <a:off x="1012" y="1979"/>
                <a:ext cx="0" cy="226"/>
              </a:xfrm>
              <a:prstGeom prst="line">
                <a:avLst/>
              </a:prstGeom>
              <a:noFill/>
              <a:ln w="25400" cap="sq">
                <a:solidFill>
                  <a:schemeClr val="tx1"/>
                </a:solidFill>
                <a:round/>
                <a:headEnd type="none" w="sm" len="sm"/>
                <a:tailEnd type="none" w="sm" len="sm"/>
              </a:ln>
            </p:spPr>
            <p:txBody>
              <a:bodyPr/>
              <a:lstStyle/>
              <a:p>
                <a:endParaRPr lang="zh-CN" altLang="en-US"/>
              </a:p>
            </p:txBody>
          </p:sp>
          <p:sp>
            <p:nvSpPr>
              <p:cNvPr id="32801" name="Line 127"/>
              <p:cNvSpPr>
                <a:spLocks noChangeShapeType="1"/>
              </p:cNvSpPr>
              <p:nvPr/>
            </p:nvSpPr>
            <p:spPr bwMode="auto">
              <a:xfrm>
                <a:off x="1655" y="1979"/>
                <a:ext cx="0" cy="226"/>
              </a:xfrm>
              <a:prstGeom prst="line">
                <a:avLst/>
              </a:prstGeom>
              <a:noFill/>
              <a:ln w="25400" cap="sq">
                <a:solidFill>
                  <a:schemeClr val="tx1"/>
                </a:solidFill>
                <a:round/>
                <a:headEnd type="none" w="sm" len="sm"/>
                <a:tailEnd type="none" w="sm" len="sm"/>
              </a:ln>
            </p:spPr>
            <p:txBody>
              <a:bodyPr/>
              <a:lstStyle/>
              <a:p>
                <a:endParaRPr lang="zh-CN" altLang="en-US"/>
              </a:p>
            </p:txBody>
          </p:sp>
          <p:sp>
            <p:nvSpPr>
              <p:cNvPr id="32802" name="Line 128"/>
              <p:cNvSpPr>
                <a:spLocks noChangeShapeType="1"/>
              </p:cNvSpPr>
              <p:nvPr/>
            </p:nvSpPr>
            <p:spPr bwMode="auto">
              <a:xfrm>
                <a:off x="1263" y="1979"/>
                <a:ext cx="0" cy="226"/>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2803" name="Line 129"/>
              <p:cNvSpPr>
                <a:spLocks noChangeShapeType="1"/>
              </p:cNvSpPr>
              <p:nvPr/>
            </p:nvSpPr>
            <p:spPr bwMode="auto">
              <a:xfrm>
                <a:off x="1519" y="1979"/>
                <a:ext cx="0" cy="226"/>
              </a:xfrm>
              <a:prstGeom prst="line">
                <a:avLst/>
              </a:prstGeom>
              <a:noFill/>
              <a:ln w="22225" cap="sq">
                <a:solidFill>
                  <a:schemeClr val="tx1"/>
                </a:solidFill>
                <a:round/>
                <a:headEnd type="none" w="sm" len="sm"/>
                <a:tailEnd type="none" w="sm" len="sm"/>
              </a:ln>
            </p:spPr>
            <p:txBody>
              <a:bodyPr/>
              <a:lstStyle/>
              <a:p>
                <a:endParaRPr lang="zh-CN" altLang="en-US"/>
              </a:p>
            </p:txBody>
          </p:sp>
        </p:grpSp>
        <p:grpSp>
          <p:nvGrpSpPr>
            <p:cNvPr id="7" name="Group 130"/>
            <p:cNvGrpSpPr>
              <a:grpSpLocks/>
            </p:cNvGrpSpPr>
            <p:nvPr/>
          </p:nvGrpSpPr>
          <p:grpSpPr bwMode="auto">
            <a:xfrm>
              <a:off x="4278" y="1971"/>
              <a:ext cx="643" cy="226"/>
              <a:chOff x="1012" y="1979"/>
              <a:chExt cx="643" cy="226"/>
            </a:xfrm>
          </p:grpSpPr>
          <p:sp>
            <p:nvSpPr>
              <p:cNvPr id="32792" name="Line 131"/>
              <p:cNvSpPr>
                <a:spLocks noChangeShapeType="1"/>
              </p:cNvSpPr>
              <p:nvPr/>
            </p:nvSpPr>
            <p:spPr bwMode="auto">
              <a:xfrm>
                <a:off x="1020" y="1979"/>
                <a:ext cx="635"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2793" name="Line 132"/>
              <p:cNvSpPr>
                <a:spLocks noChangeShapeType="1"/>
              </p:cNvSpPr>
              <p:nvPr/>
            </p:nvSpPr>
            <p:spPr bwMode="auto">
              <a:xfrm>
                <a:off x="1012" y="2205"/>
                <a:ext cx="635"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2794" name="Line 133"/>
              <p:cNvSpPr>
                <a:spLocks noChangeShapeType="1"/>
              </p:cNvSpPr>
              <p:nvPr/>
            </p:nvSpPr>
            <p:spPr bwMode="auto">
              <a:xfrm>
                <a:off x="1012" y="1979"/>
                <a:ext cx="0" cy="226"/>
              </a:xfrm>
              <a:prstGeom prst="line">
                <a:avLst/>
              </a:prstGeom>
              <a:noFill/>
              <a:ln w="25400" cap="sq">
                <a:solidFill>
                  <a:schemeClr val="tx1"/>
                </a:solidFill>
                <a:round/>
                <a:headEnd type="none" w="sm" len="sm"/>
                <a:tailEnd type="none" w="sm" len="sm"/>
              </a:ln>
            </p:spPr>
            <p:txBody>
              <a:bodyPr/>
              <a:lstStyle/>
              <a:p>
                <a:endParaRPr lang="zh-CN" altLang="en-US"/>
              </a:p>
            </p:txBody>
          </p:sp>
          <p:sp>
            <p:nvSpPr>
              <p:cNvPr id="32795" name="Line 134"/>
              <p:cNvSpPr>
                <a:spLocks noChangeShapeType="1"/>
              </p:cNvSpPr>
              <p:nvPr/>
            </p:nvSpPr>
            <p:spPr bwMode="auto">
              <a:xfrm>
                <a:off x="1655" y="1979"/>
                <a:ext cx="0" cy="226"/>
              </a:xfrm>
              <a:prstGeom prst="line">
                <a:avLst/>
              </a:prstGeom>
              <a:noFill/>
              <a:ln w="25400" cap="sq">
                <a:solidFill>
                  <a:schemeClr val="tx1"/>
                </a:solidFill>
                <a:round/>
                <a:headEnd type="none" w="sm" len="sm"/>
                <a:tailEnd type="none" w="sm" len="sm"/>
              </a:ln>
            </p:spPr>
            <p:txBody>
              <a:bodyPr/>
              <a:lstStyle/>
              <a:p>
                <a:endParaRPr lang="zh-CN" altLang="en-US"/>
              </a:p>
            </p:txBody>
          </p:sp>
          <p:sp>
            <p:nvSpPr>
              <p:cNvPr id="32796" name="Line 135"/>
              <p:cNvSpPr>
                <a:spLocks noChangeShapeType="1"/>
              </p:cNvSpPr>
              <p:nvPr/>
            </p:nvSpPr>
            <p:spPr bwMode="auto">
              <a:xfrm>
                <a:off x="1263" y="1979"/>
                <a:ext cx="0" cy="226"/>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2797" name="Line 136"/>
              <p:cNvSpPr>
                <a:spLocks noChangeShapeType="1"/>
              </p:cNvSpPr>
              <p:nvPr/>
            </p:nvSpPr>
            <p:spPr bwMode="auto">
              <a:xfrm>
                <a:off x="1519" y="1979"/>
                <a:ext cx="0" cy="226"/>
              </a:xfrm>
              <a:prstGeom prst="line">
                <a:avLst/>
              </a:prstGeom>
              <a:noFill/>
              <a:ln w="22225" cap="sq">
                <a:solidFill>
                  <a:schemeClr val="tx1"/>
                </a:solidFill>
                <a:round/>
                <a:headEnd type="none" w="sm" len="sm"/>
                <a:tailEnd type="none" w="sm" len="sm"/>
              </a:ln>
            </p:spPr>
            <p:txBody>
              <a:bodyPr/>
              <a:lstStyle/>
              <a:p>
                <a:endParaRPr lang="zh-CN" altLang="en-US"/>
              </a:p>
            </p:txBody>
          </p:sp>
        </p:grpSp>
        <p:sp>
          <p:nvSpPr>
            <p:cNvPr id="32784" name="Line 138"/>
            <p:cNvSpPr>
              <a:spLocks noChangeShapeType="1"/>
            </p:cNvSpPr>
            <p:nvPr/>
          </p:nvSpPr>
          <p:spPr bwMode="auto">
            <a:xfrm>
              <a:off x="2488" y="2085"/>
              <a:ext cx="272" cy="0"/>
            </a:xfrm>
            <a:prstGeom prst="line">
              <a:avLst/>
            </a:prstGeom>
            <a:noFill/>
            <a:ln w="25400" cap="sq">
              <a:solidFill>
                <a:schemeClr val="tx1"/>
              </a:solidFill>
              <a:round/>
              <a:headEnd type="none" w="sm" len="sm"/>
              <a:tailEnd type="triangle" w="med" len="lg"/>
            </a:ln>
          </p:spPr>
          <p:txBody>
            <a:bodyPr/>
            <a:lstStyle/>
            <a:p>
              <a:endParaRPr lang="zh-CN" altLang="en-US"/>
            </a:p>
          </p:txBody>
        </p:sp>
        <p:sp>
          <p:nvSpPr>
            <p:cNvPr id="32785" name="Line 139"/>
            <p:cNvSpPr>
              <a:spLocks noChangeShapeType="1"/>
            </p:cNvSpPr>
            <p:nvPr/>
          </p:nvSpPr>
          <p:spPr bwMode="auto">
            <a:xfrm>
              <a:off x="1586" y="2077"/>
              <a:ext cx="272" cy="0"/>
            </a:xfrm>
            <a:prstGeom prst="line">
              <a:avLst/>
            </a:prstGeom>
            <a:noFill/>
            <a:ln w="25400" cap="sq">
              <a:solidFill>
                <a:schemeClr val="tx1"/>
              </a:solidFill>
              <a:round/>
              <a:headEnd type="none" w="sm" len="sm"/>
              <a:tailEnd type="triangle" w="med" len="lg"/>
            </a:ln>
          </p:spPr>
          <p:txBody>
            <a:bodyPr/>
            <a:lstStyle/>
            <a:p>
              <a:endParaRPr lang="zh-CN" altLang="en-US"/>
            </a:p>
          </p:txBody>
        </p:sp>
        <p:sp>
          <p:nvSpPr>
            <p:cNvPr id="32786" name="Line 140"/>
            <p:cNvSpPr>
              <a:spLocks noChangeShapeType="1"/>
            </p:cNvSpPr>
            <p:nvPr/>
          </p:nvSpPr>
          <p:spPr bwMode="auto">
            <a:xfrm>
              <a:off x="3350" y="2085"/>
              <a:ext cx="272" cy="0"/>
            </a:xfrm>
            <a:prstGeom prst="line">
              <a:avLst/>
            </a:prstGeom>
            <a:noFill/>
            <a:ln w="25400" cap="sq">
              <a:solidFill>
                <a:schemeClr val="tx1"/>
              </a:solidFill>
              <a:round/>
              <a:headEnd type="none" w="sm" len="sm"/>
              <a:tailEnd type="triangle" w="med" len="lg"/>
            </a:ln>
          </p:spPr>
          <p:txBody>
            <a:bodyPr/>
            <a:lstStyle/>
            <a:p>
              <a:endParaRPr lang="zh-CN" altLang="en-US"/>
            </a:p>
          </p:txBody>
        </p:sp>
        <p:sp>
          <p:nvSpPr>
            <p:cNvPr id="32787" name="Line 141"/>
            <p:cNvSpPr>
              <a:spLocks noChangeShapeType="1"/>
            </p:cNvSpPr>
            <p:nvPr/>
          </p:nvSpPr>
          <p:spPr bwMode="auto">
            <a:xfrm>
              <a:off x="3985" y="2085"/>
              <a:ext cx="272" cy="0"/>
            </a:xfrm>
            <a:prstGeom prst="line">
              <a:avLst/>
            </a:prstGeom>
            <a:noFill/>
            <a:ln w="25400" cap="sq">
              <a:solidFill>
                <a:schemeClr val="tx1"/>
              </a:solidFill>
              <a:round/>
              <a:headEnd type="none" w="sm" len="sm"/>
              <a:tailEnd type="triangle" w="med" len="lg"/>
            </a:ln>
          </p:spPr>
          <p:txBody>
            <a:bodyPr/>
            <a:lstStyle/>
            <a:p>
              <a:endParaRPr lang="zh-CN" altLang="en-US"/>
            </a:p>
          </p:txBody>
        </p:sp>
        <p:sp>
          <p:nvSpPr>
            <p:cNvPr id="32788" name="Rectangle 142"/>
            <p:cNvSpPr>
              <a:spLocks noChangeArrowheads="1"/>
            </p:cNvSpPr>
            <p:nvPr/>
          </p:nvSpPr>
          <p:spPr bwMode="auto">
            <a:xfrm>
              <a:off x="4732" y="1965"/>
              <a:ext cx="172" cy="233"/>
            </a:xfrm>
            <a:prstGeom prst="rect">
              <a:avLst/>
            </a:prstGeom>
            <a:noFill/>
            <a:ln w="12700" cap="sq">
              <a:noFill/>
              <a:miter lim="800000"/>
              <a:headEnd type="none" w="sm" len="sm"/>
              <a:tailEnd type="none" w="sm" len="sm"/>
            </a:ln>
          </p:spPr>
          <p:txBody>
            <a:bodyPr wrap="none">
              <a:spAutoFit/>
            </a:bodyPr>
            <a:lstStyle/>
            <a:p>
              <a:r>
                <a:rPr lang="en-US" altLang="zh-CN"/>
                <a:t>^</a:t>
              </a:r>
            </a:p>
          </p:txBody>
        </p:sp>
        <p:sp>
          <p:nvSpPr>
            <p:cNvPr id="32789" name="Text Box 143"/>
            <p:cNvSpPr txBox="1">
              <a:spLocks noChangeArrowheads="1"/>
            </p:cNvSpPr>
            <p:nvPr/>
          </p:nvSpPr>
          <p:spPr bwMode="auto">
            <a:xfrm>
              <a:off x="703" y="1580"/>
              <a:ext cx="164" cy="310"/>
            </a:xfrm>
            <a:prstGeom prst="rect">
              <a:avLst/>
            </a:prstGeom>
            <a:noFill/>
            <a:ln w="12700" cap="sq">
              <a:noFill/>
              <a:miter lim="800000"/>
              <a:headEnd type="none" w="sm" len="sm"/>
              <a:tailEnd type="none" w="sm" len="sm"/>
            </a:ln>
          </p:spPr>
          <p:txBody>
            <a:bodyPr wrap="none">
              <a:spAutoFit/>
            </a:bodyPr>
            <a:lstStyle/>
            <a:p>
              <a:r>
                <a:rPr lang="en-US" altLang="zh-CN" sz="2600">
                  <a:solidFill>
                    <a:srgbClr val="CC0000"/>
                  </a:solidFill>
                </a:rPr>
                <a:t>f</a:t>
              </a:r>
            </a:p>
          </p:txBody>
        </p:sp>
        <p:sp>
          <p:nvSpPr>
            <p:cNvPr id="32790" name="Line 144"/>
            <p:cNvSpPr>
              <a:spLocks noChangeShapeType="1"/>
            </p:cNvSpPr>
            <p:nvPr/>
          </p:nvSpPr>
          <p:spPr bwMode="auto">
            <a:xfrm>
              <a:off x="860" y="1805"/>
              <a:ext cx="136" cy="136"/>
            </a:xfrm>
            <a:prstGeom prst="line">
              <a:avLst/>
            </a:prstGeom>
            <a:noFill/>
            <a:ln w="25400" cap="sq">
              <a:solidFill>
                <a:schemeClr val="tx1"/>
              </a:solidFill>
              <a:round/>
              <a:headEnd type="none" w="sm" len="sm"/>
              <a:tailEnd type="triangle" w="med" len="lg"/>
            </a:ln>
          </p:spPr>
          <p:txBody>
            <a:bodyPr/>
            <a:lstStyle/>
            <a:p>
              <a:endParaRPr lang="zh-CN" altLang="en-US"/>
            </a:p>
          </p:txBody>
        </p:sp>
        <p:sp>
          <p:nvSpPr>
            <p:cNvPr id="32791" name="Rectangle 145"/>
            <p:cNvSpPr>
              <a:spLocks noChangeArrowheads="1"/>
            </p:cNvSpPr>
            <p:nvPr/>
          </p:nvSpPr>
          <p:spPr bwMode="auto">
            <a:xfrm>
              <a:off x="3651" y="1888"/>
              <a:ext cx="235" cy="233"/>
            </a:xfrm>
            <a:prstGeom prst="rect">
              <a:avLst/>
            </a:prstGeom>
            <a:noFill/>
            <a:ln w="12700" cap="sq">
              <a:noFill/>
              <a:miter lim="800000"/>
              <a:headEnd type="none" w="sm" len="sm"/>
              <a:tailEnd type="none" w="sm" len="sm"/>
            </a:ln>
          </p:spPr>
          <p:txBody>
            <a:bodyPr wrap="none">
              <a:spAutoFit/>
            </a:bodyPr>
            <a:lstStyle/>
            <a:p>
              <a:r>
                <a:rPr lang="en-US" altLang="zh-CN"/>
                <a:t>…</a:t>
              </a:r>
            </a:p>
          </p:txBody>
        </p:sp>
      </p:grpSp>
      <p:grpSp>
        <p:nvGrpSpPr>
          <p:cNvPr id="8" name="Group 147"/>
          <p:cNvGrpSpPr>
            <a:grpSpLocks/>
          </p:cNvGrpSpPr>
          <p:nvPr/>
        </p:nvGrpSpPr>
        <p:grpSpPr bwMode="auto">
          <a:xfrm>
            <a:off x="3359697" y="1772816"/>
            <a:ext cx="3914775" cy="1223962"/>
            <a:chOff x="1156" y="1117"/>
            <a:chExt cx="2466" cy="771"/>
          </a:xfrm>
        </p:grpSpPr>
        <p:grpSp>
          <p:nvGrpSpPr>
            <p:cNvPr id="9" name="Group 148"/>
            <p:cNvGrpSpPr>
              <a:grpSpLocks/>
            </p:cNvGrpSpPr>
            <p:nvPr/>
          </p:nvGrpSpPr>
          <p:grpSpPr bwMode="auto">
            <a:xfrm>
              <a:off x="2160" y="1525"/>
              <a:ext cx="1462" cy="363"/>
              <a:chOff x="1584" y="1411"/>
              <a:chExt cx="1462" cy="363"/>
            </a:xfrm>
          </p:grpSpPr>
          <p:sp>
            <p:nvSpPr>
              <p:cNvPr id="32776" name="Rectangle 149"/>
              <p:cNvSpPr>
                <a:spLocks noChangeArrowheads="1"/>
              </p:cNvSpPr>
              <p:nvPr/>
            </p:nvSpPr>
            <p:spPr bwMode="auto">
              <a:xfrm>
                <a:off x="1584" y="1440"/>
                <a:ext cx="480" cy="288"/>
              </a:xfrm>
              <a:prstGeom prst="rect">
                <a:avLst/>
              </a:prstGeom>
              <a:noFill/>
              <a:ln w="25400" cap="sq">
                <a:solidFill>
                  <a:schemeClr val="folHlink"/>
                </a:solidFill>
                <a:miter lim="800000"/>
                <a:headEnd type="none" w="sm" len="sm"/>
                <a:tailEnd type="none" w="sm" len="sm"/>
              </a:ln>
            </p:spPr>
            <p:txBody>
              <a:bodyPr wrap="none" anchor="ctr"/>
              <a:lstStyle/>
              <a:p>
                <a:endParaRPr lang="zh-CN" altLang="en-US"/>
              </a:p>
            </p:txBody>
          </p:sp>
          <p:sp>
            <p:nvSpPr>
              <p:cNvPr id="32777" name="Rectangle 150"/>
              <p:cNvSpPr>
                <a:spLocks noChangeArrowheads="1"/>
              </p:cNvSpPr>
              <p:nvPr/>
            </p:nvSpPr>
            <p:spPr bwMode="auto">
              <a:xfrm>
                <a:off x="2064" y="1440"/>
                <a:ext cx="480" cy="288"/>
              </a:xfrm>
              <a:prstGeom prst="rect">
                <a:avLst/>
              </a:prstGeom>
              <a:noFill/>
              <a:ln w="25400" cap="sq">
                <a:solidFill>
                  <a:schemeClr val="folHlink"/>
                </a:solidFill>
                <a:miter lim="800000"/>
                <a:headEnd type="none" w="sm" len="sm"/>
                <a:tailEnd type="none" w="sm" len="sm"/>
              </a:ln>
            </p:spPr>
            <p:txBody>
              <a:bodyPr wrap="none" anchor="ctr"/>
              <a:lstStyle/>
              <a:p>
                <a:endParaRPr lang="zh-CN" altLang="en-US"/>
              </a:p>
            </p:txBody>
          </p:sp>
          <p:sp>
            <p:nvSpPr>
              <p:cNvPr id="32778" name="Rectangle 151"/>
              <p:cNvSpPr>
                <a:spLocks noChangeArrowheads="1"/>
              </p:cNvSpPr>
              <p:nvPr/>
            </p:nvSpPr>
            <p:spPr bwMode="auto">
              <a:xfrm>
                <a:off x="2530" y="1411"/>
                <a:ext cx="480" cy="317"/>
              </a:xfrm>
              <a:prstGeom prst="rect">
                <a:avLst/>
              </a:prstGeom>
              <a:noFill/>
              <a:ln w="25400" cap="sq">
                <a:solidFill>
                  <a:srgbClr val="333399"/>
                </a:solidFill>
                <a:miter lim="800000"/>
                <a:headEnd type="none" w="sm" len="sm"/>
                <a:tailEnd type="none" w="sm" len="sm"/>
              </a:ln>
            </p:spPr>
            <p:txBody>
              <a:bodyPr wrap="none" anchor="ctr"/>
              <a:lstStyle/>
              <a:p>
                <a:endParaRPr lang="zh-CN" altLang="en-US"/>
              </a:p>
            </p:txBody>
          </p:sp>
          <p:sp>
            <p:nvSpPr>
              <p:cNvPr id="32779" name="Text Box 152"/>
              <p:cNvSpPr txBox="1">
                <a:spLocks noChangeArrowheads="1"/>
              </p:cNvSpPr>
              <p:nvPr/>
            </p:nvSpPr>
            <p:spPr bwMode="auto">
              <a:xfrm>
                <a:off x="1623" y="1502"/>
                <a:ext cx="1423" cy="272"/>
              </a:xfrm>
              <a:prstGeom prst="rect">
                <a:avLst/>
              </a:prstGeom>
              <a:noFill/>
              <a:ln w="12700" cap="sq">
                <a:noFill/>
                <a:miter lim="800000"/>
                <a:headEnd type="none" w="sm" len="sm"/>
                <a:tailEnd type="none" w="sm" len="sm"/>
              </a:ln>
            </p:spPr>
            <p:txBody>
              <a:bodyPr wrap="square">
                <a:spAutoFit/>
              </a:bodyPr>
              <a:lstStyle/>
              <a:p>
                <a:r>
                  <a:rPr lang="en-US" altLang="zh-CN" sz="2200" dirty="0"/>
                  <a:t>key     </a:t>
                </a:r>
                <a:r>
                  <a:rPr lang="en-US" altLang="zh-CN" sz="2200" dirty="0" err="1"/>
                  <a:t>rec</a:t>
                </a:r>
                <a:r>
                  <a:rPr lang="en-US" altLang="zh-CN" sz="2200" dirty="0"/>
                  <a:t>        link</a:t>
                </a:r>
              </a:p>
            </p:txBody>
          </p:sp>
        </p:grpSp>
        <p:sp>
          <p:nvSpPr>
            <p:cNvPr id="32775" name="Text Box 153"/>
            <p:cNvSpPr txBox="1">
              <a:spLocks noChangeArrowheads="1"/>
            </p:cNvSpPr>
            <p:nvPr/>
          </p:nvSpPr>
          <p:spPr bwMode="auto">
            <a:xfrm>
              <a:off x="1156" y="1117"/>
              <a:ext cx="1373" cy="233"/>
            </a:xfrm>
            <a:prstGeom prst="rect">
              <a:avLst/>
            </a:prstGeom>
            <a:noFill/>
            <a:ln w="12700" cap="sq">
              <a:noFill/>
              <a:miter lim="800000"/>
              <a:headEnd type="none" w="sm" len="sm"/>
              <a:tailEnd type="none" w="sm" len="sm"/>
            </a:ln>
          </p:spPr>
          <p:txBody>
            <a:bodyPr>
              <a:spAutoFit/>
            </a:bodyPr>
            <a:lstStyle/>
            <a:p>
              <a:r>
                <a:rPr lang="zh-CN" altLang="en-US">
                  <a:ea typeface="幼圆" pitchFamily="49" charset="-122"/>
                </a:rPr>
                <a:t>链结点构造</a:t>
              </a:r>
            </a:p>
          </p:txBody>
        </p:sp>
      </p:grpSp>
      <p:grpSp>
        <p:nvGrpSpPr>
          <p:cNvPr id="49" name="Group 348"/>
          <p:cNvGrpSpPr>
            <a:grpSpLocks/>
          </p:cNvGrpSpPr>
          <p:nvPr/>
        </p:nvGrpSpPr>
        <p:grpSpPr bwMode="auto">
          <a:xfrm>
            <a:off x="6240016" y="4693376"/>
            <a:ext cx="4463799" cy="1929083"/>
            <a:chOff x="2205" y="2744"/>
            <a:chExt cx="1491" cy="732"/>
          </a:xfrm>
        </p:grpSpPr>
        <p:sp>
          <p:nvSpPr>
            <p:cNvPr id="50" name="Freeform 145"/>
            <p:cNvSpPr>
              <a:spLocks/>
            </p:cNvSpPr>
            <p:nvPr/>
          </p:nvSpPr>
          <p:spPr bwMode="auto">
            <a:xfrm>
              <a:off x="2205" y="2744"/>
              <a:ext cx="1491" cy="732"/>
            </a:xfrm>
            <a:custGeom>
              <a:avLst/>
              <a:gdLst>
                <a:gd name="T0" fmla="*/ 466 w 1177"/>
                <a:gd name="T1" fmla="*/ 84 h 558"/>
                <a:gd name="T2" fmla="*/ 319 w 1177"/>
                <a:gd name="T3" fmla="*/ 117 h 558"/>
                <a:gd name="T4" fmla="*/ 37 w 1177"/>
                <a:gd name="T5" fmla="*/ 163 h 558"/>
                <a:gd name="T6" fmla="*/ 25 w 1177"/>
                <a:gd name="T7" fmla="*/ 287 h 558"/>
                <a:gd name="T8" fmla="*/ 48 w 1177"/>
                <a:gd name="T9" fmla="*/ 377 h 558"/>
                <a:gd name="T10" fmla="*/ 59 w 1177"/>
                <a:gd name="T11" fmla="*/ 434 h 558"/>
                <a:gd name="T12" fmla="*/ 296 w 1177"/>
                <a:gd name="T13" fmla="*/ 524 h 558"/>
                <a:gd name="T14" fmla="*/ 443 w 1177"/>
                <a:gd name="T15" fmla="*/ 558 h 558"/>
                <a:gd name="T16" fmla="*/ 680 w 1177"/>
                <a:gd name="T17" fmla="*/ 547 h 558"/>
                <a:gd name="T18" fmla="*/ 725 w 1177"/>
                <a:gd name="T19" fmla="*/ 524 h 558"/>
                <a:gd name="T20" fmla="*/ 782 w 1177"/>
                <a:gd name="T21" fmla="*/ 513 h 558"/>
                <a:gd name="T22" fmla="*/ 1064 w 1177"/>
                <a:gd name="T23" fmla="*/ 501 h 558"/>
                <a:gd name="T24" fmla="*/ 1121 w 1177"/>
                <a:gd name="T25" fmla="*/ 422 h 558"/>
                <a:gd name="T26" fmla="*/ 1177 w 1177"/>
                <a:gd name="T27" fmla="*/ 321 h 558"/>
                <a:gd name="T28" fmla="*/ 1030 w 1177"/>
                <a:gd name="T29" fmla="*/ 174 h 558"/>
                <a:gd name="T30" fmla="*/ 884 w 1177"/>
                <a:gd name="T31" fmla="*/ 95 h 558"/>
                <a:gd name="T32" fmla="*/ 613 w 1177"/>
                <a:gd name="T33" fmla="*/ 50 h 558"/>
                <a:gd name="T34" fmla="*/ 466 w 1177"/>
                <a:gd name="T35" fmla="*/ 84 h 5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77" h="558">
                  <a:moveTo>
                    <a:pt x="466" y="84"/>
                  </a:moveTo>
                  <a:cubicBezTo>
                    <a:pt x="416" y="96"/>
                    <a:pt x="371" y="109"/>
                    <a:pt x="319" y="117"/>
                  </a:cubicBezTo>
                  <a:cubicBezTo>
                    <a:pt x="228" y="149"/>
                    <a:pt x="132" y="153"/>
                    <a:pt x="37" y="163"/>
                  </a:cubicBezTo>
                  <a:cubicBezTo>
                    <a:pt x="0" y="218"/>
                    <a:pt x="7" y="191"/>
                    <a:pt x="25" y="287"/>
                  </a:cubicBezTo>
                  <a:cubicBezTo>
                    <a:pt x="31" y="317"/>
                    <a:pt x="40" y="347"/>
                    <a:pt x="48" y="377"/>
                  </a:cubicBezTo>
                  <a:cubicBezTo>
                    <a:pt x="53" y="396"/>
                    <a:pt x="47" y="419"/>
                    <a:pt x="59" y="434"/>
                  </a:cubicBezTo>
                  <a:cubicBezTo>
                    <a:pt x="115" y="506"/>
                    <a:pt x="217" y="512"/>
                    <a:pt x="296" y="524"/>
                  </a:cubicBezTo>
                  <a:cubicBezTo>
                    <a:pt x="346" y="532"/>
                    <a:pt x="393" y="548"/>
                    <a:pt x="443" y="558"/>
                  </a:cubicBezTo>
                  <a:cubicBezTo>
                    <a:pt x="522" y="554"/>
                    <a:pt x="601" y="556"/>
                    <a:pt x="680" y="547"/>
                  </a:cubicBezTo>
                  <a:cubicBezTo>
                    <a:pt x="697" y="545"/>
                    <a:pt x="709" y="529"/>
                    <a:pt x="725" y="524"/>
                  </a:cubicBezTo>
                  <a:cubicBezTo>
                    <a:pt x="743" y="518"/>
                    <a:pt x="763" y="514"/>
                    <a:pt x="782" y="513"/>
                  </a:cubicBezTo>
                  <a:cubicBezTo>
                    <a:pt x="876" y="507"/>
                    <a:pt x="970" y="505"/>
                    <a:pt x="1064" y="501"/>
                  </a:cubicBezTo>
                  <a:cubicBezTo>
                    <a:pt x="1071" y="491"/>
                    <a:pt x="1113" y="438"/>
                    <a:pt x="1121" y="422"/>
                  </a:cubicBezTo>
                  <a:cubicBezTo>
                    <a:pt x="1147" y="370"/>
                    <a:pt x="1121" y="357"/>
                    <a:pt x="1177" y="321"/>
                  </a:cubicBezTo>
                  <a:cubicBezTo>
                    <a:pt x="1157" y="239"/>
                    <a:pt x="1110" y="200"/>
                    <a:pt x="1030" y="174"/>
                  </a:cubicBezTo>
                  <a:cubicBezTo>
                    <a:pt x="977" y="119"/>
                    <a:pt x="953" y="118"/>
                    <a:pt x="884" y="95"/>
                  </a:cubicBezTo>
                  <a:cubicBezTo>
                    <a:pt x="744" y="0"/>
                    <a:pt x="950" y="31"/>
                    <a:pt x="613" y="50"/>
                  </a:cubicBezTo>
                  <a:cubicBezTo>
                    <a:pt x="566" y="81"/>
                    <a:pt x="522" y="84"/>
                    <a:pt x="466" y="84"/>
                  </a:cubicBezTo>
                  <a:close/>
                </a:path>
              </a:pathLst>
            </a:custGeom>
            <a:solidFill>
              <a:srgbClr val="FFE6CD"/>
            </a:solidFill>
            <a:ln w="12700" cap="sq" cmpd="sng">
              <a:noFill/>
              <a:prstDash val="solid"/>
              <a:round/>
              <a:headEnd type="none" w="sm" len="sm"/>
              <a:tailEnd type="none" w="sm" len="sm"/>
            </a:ln>
            <a:effectLst>
              <a:outerShdw dist="99190" dir="3011666" algn="ctr" rotWithShape="0">
                <a:srgbClr val="B2B2B2"/>
              </a:outerShdw>
            </a:effectLst>
          </p:spPr>
          <p:txBody>
            <a:bodyPr/>
            <a:lstStyle/>
            <a:p>
              <a:endParaRPr lang="zh-CN" altLang="en-US"/>
            </a:p>
          </p:txBody>
        </p:sp>
        <p:sp>
          <p:nvSpPr>
            <p:cNvPr id="51" name="Rectangle 147"/>
            <p:cNvSpPr>
              <a:spLocks noChangeArrowheads="1"/>
            </p:cNvSpPr>
            <p:nvPr/>
          </p:nvSpPr>
          <p:spPr bwMode="auto">
            <a:xfrm>
              <a:off x="2379" y="2903"/>
              <a:ext cx="1171" cy="52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square">
              <a:spAutoFit/>
            </a:bodyPr>
            <a:lstStyle/>
            <a:p>
              <a:r>
                <a:rPr lang="zh-CN" altLang="en-US" sz="2800" dirty="0">
                  <a:solidFill>
                    <a:srgbClr val="FF3300"/>
                  </a:solidFill>
                  <a:latin typeface="华文新魏" pitchFamily="2" charset="-122"/>
                  <a:ea typeface="华文新魏" pitchFamily="2" charset="-122"/>
                </a:rPr>
                <a:t>链接顺序表（链表）适合于动态查找表，但查找效率低。</a:t>
              </a:r>
            </a:p>
          </p:txBody>
        </p:sp>
      </p:gr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528"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p:cTn id="17" dur="500" fill="hold"/>
                                        <p:tgtEl>
                                          <p:spTgt spid="49"/>
                                        </p:tgtEl>
                                        <p:attrNameLst>
                                          <p:attrName>ppt_w</p:attrName>
                                        </p:attrNameLst>
                                      </p:cBhvr>
                                      <p:tavLst>
                                        <p:tav tm="0">
                                          <p:val>
                                            <p:fltVal val="0"/>
                                          </p:val>
                                        </p:tav>
                                        <p:tav tm="100000">
                                          <p:val>
                                            <p:strVal val="#ppt_w"/>
                                          </p:val>
                                        </p:tav>
                                      </p:tavLst>
                                    </p:anim>
                                    <p:anim calcmode="lin" valueType="num">
                                      <p:cBhvr>
                                        <p:cTn id="18" dur="500" fill="hold"/>
                                        <p:tgtEl>
                                          <p:spTgt spid="49"/>
                                        </p:tgtEl>
                                        <p:attrNameLst>
                                          <p:attrName>ppt_h</p:attrName>
                                        </p:attrNameLst>
                                      </p:cBhvr>
                                      <p:tavLst>
                                        <p:tav tm="0">
                                          <p:val>
                                            <p:fltVal val="0"/>
                                          </p:val>
                                        </p:tav>
                                        <p:tav tm="100000">
                                          <p:val>
                                            <p:strVal val="#ppt_h"/>
                                          </p:val>
                                        </p:tav>
                                      </p:tavLst>
                                    </p:anim>
                                    <p:anim calcmode="lin" valueType="num">
                                      <p:cBhvr>
                                        <p:cTn id="19" dur="500" fill="hold"/>
                                        <p:tgtEl>
                                          <p:spTgt spid="49"/>
                                        </p:tgtEl>
                                        <p:attrNameLst>
                                          <p:attrName>ppt_x</p:attrName>
                                        </p:attrNameLst>
                                      </p:cBhvr>
                                      <p:tavLst>
                                        <p:tav tm="0">
                                          <p:val>
                                            <p:fltVal val="0.5"/>
                                          </p:val>
                                        </p:tav>
                                        <p:tav tm="100000">
                                          <p:val>
                                            <p:strVal val="#ppt_x"/>
                                          </p:val>
                                        </p:tav>
                                      </p:tavLst>
                                    </p:anim>
                                    <p:anim calcmode="lin" valueType="num">
                                      <p:cBhvr>
                                        <p:cTn id="20" dur="500" fill="hold"/>
                                        <p:tgtEl>
                                          <p:spTgt spid="49"/>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9"/>
          <p:cNvGrpSpPr>
            <a:grpSpLocks/>
          </p:cNvGrpSpPr>
          <p:nvPr/>
        </p:nvGrpSpPr>
        <p:grpSpPr bwMode="auto">
          <a:xfrm>
            <a:off x="2286000" y="2349500"/>
            <a:ext cx="7696200" cy="3689350"/>
            <a:chOff x="480" y="1333"/>
            <a:chExt cx="4848" cy="2324"/>
          </a:xfrm>
        </p:grpSpPr>
        <p:sp>
          <p:nvSpPr>
            <p:cNvPr id="33801" name="Rectangle 6"/>
            <p:cNvSpPr>
              <a:spLocks noChangeArrowheads="1"/>
            </p:cNvSpPr>
            <p:nvPr/>
          </p:nvSpPr>
          <p:spPr bwMode="auto">
            <a:xfrm>
              <a:off x="480" y="1333"/>
              <a:ext cx="4704" cy="2324"/>
            </a:xfrm>
            <a:prstGeom prst="rect">
              <a:avLst/>
            </a:prstGeom>
            <a:noFill/>
            <a:ln w="92075" cap="sq">
              <a:solidFill>
                <a:srgbClr val="00CCFF"/>
              </a:solidFill>
              <a:miter lim="800000"/>
              <a:headEnd type="none" w="sm" len="sm"/>
              <a:tailEnd type="none" w="sm" len="sm"/>
            </a:ln>
            <a:effectLst>
              <a:outerShdw dist="71842" dir="2700000" algn="ctr" rotWithShape="0">
                <a:srgbClr val="B2B2B2"/>
              </a:outerShdw>
            </a:effectLst>
          </p:spPr>
          <p:txBody>
            <a:bodyPr wrap="none" anchor="ctr"/>
            <a:lstStyle/>
            <a:p>
              <a:endParaRPr lang="zh-CN" altLang="en-US"/>
            </a:p>
          </p:txBody>
        </p:sp>
        <p:sp>
          <p:nvSpPr>
            <p:cNvPr id="33802" name="Text Box 7"/>
            <p:cNvSpPr txBox="1">
              <a:spLocks noChangeArrowheads="1"/>
            </p:cNvSpPr>
            <p:nvPr/>
          </p:nvSpPr>
          <p:spPr bwMode="auto">
            <a:xfrm>
              <a:off x="672" y="1570"/>
              <a:ext cx="4656" cy="1415"/>
            </a:xfrm>
            <a:prstGeom prst="rect">
              <a:avLst/>
            </a:prstGeom>
            <a:noFill/>
            <a:ln w="12700" cap="sq">
              <a:noFill/>
              <a:miter lim="800000"/>
              <a:headEnd type="none" w="sm" len="sm"/>
              <a:tailEnd type="none" w="sm" len="sm"/>
            </a:ln>
          </p:spPr>
          <p:txBody>
            <a:bodyPr>
              <a:spAutoFit/>
            </a:bodyPr>
            <a:lstStyle/>
            <a:p>
              <a:pPr>
                <a:lnSpc>
                  <a:spcPct val="70000"/>
                </a:lnSpc>
              </a:pPr>
              <a:r>
                <a:rPr lang="en-US" altLang="zh-CN" sz="2500" dirty="0">
                  <a:solidFill>
                    <a:srgbClr val="000099"/>
                  </a:solidFill>
                </a:rPr>
                <a:t>  </a:t>
              </a:r>
              <a:r>
                <a:rPr lang="en-US" altLang="zh-CN" sz="2500" dirty="0" err="1">
                  <a:solidFill>
                    <a:srgbClr val="000099"/>
                  </a:solidFill>
                </a:rPr>
                <a:t>struct</a:t>
              </a:r>
              <a:r>
                <a:rPr lang="en-US" altLang="zh-CN" sz="2500" dirty="0">
                  <a:solidFill>
                    <a:srgbClr val="000099"/>
                  </a:solidFill>
                </a:rPr>
                <a:t> node *search(</a:t>
              </a:r>
              <a:r>
                <a:rPr lang="en-US" altLang="zh-CN" sz="2500" dirty="0" err="1">
                  <a:solidFill>
                    <a:srgbClr val="000099"/>
                  </a:solidFill>
                </a:rPr>
                <a:t>struct</a:t>
              </a:r>
              <a:r>
                <a:rPr lang="en-US" altLang="zh-CN" sz="2500" dirty="0">
                  <a:solidFill>
                    <a:srgbClr val="000099"/>
                  </a:solidFill>
                </a:rPr>
                <a:t> node * p, </a:t>
              </a:r>
              <a:r>
                <a:rPr lang="en-US" altLang="zh-CN" sz="2500" dirty="0" err="1">
                  <a:solidFill>
                    <a:srgbClr val="000099"/>
                  </a:solidFill>
                </a:rPr>
                <a:t>keytype</a:t>
              </a:r>
              <a:r>
                <a:rPr lang="en-US" altLang="zh-CN" sz="2500" dirty="0">
                  <a:solidFill>
                    <a:srgbClr val="000099"/>
                  </a:solidFill>
                </a:rPr>
                <a:t>  k)</a:t>
              </a:r>
            </a:p>
            <a:p>
              <a:pPr>
                <a:lnSpc>
                  <a:spcPct val="70000"/>
                </a:lnSpc>
              </a:pPr>
              <a:r>
                <a:rPr lang="en-US" altLang="zh-CN" sz="2500" dirty="0">
                  <a:solidFill>
                    <a:srgbClr val="000099"/>
                  </a:solidFill>
                </a:rPr>
                <a:t>  {</a:t>
              </a:r>
            </a:p>
            <a:p>
              <a:pPr>
                <a:lnSpc>
                  <a:spcPct val="70000"/>
                </a:lnSpc>
              </a:pPr>
              <a:r>
                <a:rPr lang="en-US" altLang="zh-CN" sz="2500" dirty="0">
                  <a:solidFill>
                    <a:srgbClr val="000099"/>
                  </a:solidFill>
                </a:rPr>
                <a:t>          for(; p!=NULL; p</a:t>
              </a:r>
              <a:r>
                <a:rPr lang="en-US" altLang="zh-CN" sz="2500" dirty="0">
                  <a:solidFill>
                    <a:srgbClr val="000099"/>
                  </a:solidFill>
                  <a:sym typeface="Symbol" pitchFamily="18" charset="2"/>
                </a:rPr>
                <a:t>=p</a:t>
              </a:r>
              <a:r>
                <a:rPr lang="en-US" altLang="zh-CN" sz="2500" dirty="0">
                  <a:solidFill>
                    <a:srgbClr val="000099"/>
                  </a:solidFill>
                  <a:latin typeface="宋体" charset="-122"/>
                  <a:sym typeface="Symbol" pitchFamily="18" charset="2"/>
                </a:rPr>
                <a:t>-</a:t>
              </a:r>
              <a:r>
                <a:rPr lang="en-US" altLang="zh-CN" sz="2500" dirty="0">
                  <a:solidFill>
                    <a:srgbClr val="000099"/>
                  </a:solidFill>
                  <a:sym typeface="Symbol" pitchFamily="18" charset="2"/>
                </a:rPr>
                <a:t>&gt;link</a:t>
              </a:r>
              <a:r>
                <a:rPr lang="en-US" altLang="zh-CN" sz="2500" dirty="0">
                  <a:solidFill>
                    <a:srgbClr val="000099"/>
                  </a:solidFill>
                </a:rPr>
                <a:t> )</a:t>
              </a:r>
            </a:p>
            <a:p>
              <a:pPr>
                <a:lnSpc>
                  <a:spcPct val="70000"/>
                </a:lnSpc>
              </a:pPr>
              <a:r>
                <a:rPr lang="en-US" altLang="zh-CN" sz="2500" dirty="0">
                  <a:solidFill>
                    <a:srgbClr val="000099"/>
                  </a:solidFill>
                </a:rPr>
                <a:t>                 if(p</a:t>
              </a:r>
              <a:r>
                <a:rPr lang="en-US" altLang="zh-CN" sz="2500" dirty="0">
                  <a:solidFill>
                    <a:srgbClr val="000099"/>
                  </a:solidFill>
                  <a:latin typeface="宋体" charset="-122"/>
                </a:rPr>
                <a:t>-</a:t>
              </a:r>
              <a:r>
                <a:rPr lang="en-US" altLang="zh-CN" sz="2500" dirty="0">
                  <a:solidFill>
                    <a:srgbClr val="000099"/>
                  </a:solidFill>
                </a:rPr>
                <a:t>&gt;key==k)</a:t>
              </a:r>
            </a:p>
            <a:p>
              <a:pPr>
                <a:lnSpc>
                  <a:spcPct val="70000"/>
                </a:lnSpc>
              </a:pPr>
              <a:r>
                <a:rPr lang="en-US" altLang="zh-CN" sz="2500" dirty="0">
                  <a:solidFill>
                    <a:srgbClr val="000099"/>
                  </a:solidFill>
                </a:rPr>
                <a:t>                       return p;              </a:t>
              </a:r>
              <a:r>
                <a:rPr lang="en-US" altLang="zh-CN" sz="2500" dirty="0">
                  <a:solidFill>
                    <a:srgbClr val="000099"/>
                  </a:solidFill>
                  <a:sym typeface="Symbol" pitchFamily="18" charset="2"/>
                </a:rPr>
                <a:t>/* </a:t>
              </a:r>
              <a:r>
                <a:rPr lang="zh-CN" altLang="en-US" sz="2500" dirty="0">
                  <a:solidFill>
                    <a:srgbClr val="000099"/>
                  </a:solidFill>
                  <a:ea typeface="幼圆" pitchFamily="49" charset="-122"/>
                  <a:sym typeface="Symbol" pitchFamily="18" charset="2"/>
                </a:rPr>
                <a:t>查找成功</a:t>
              </a:r>
              <a:r>
                <a:rPr lang="zh-CN" altLang="en-US" sz="2500" dirty="0">
                  <a:solidFill>
                    <a:srgbClr val="000099"/>
                  </a:solidFill>
                  <a:ea typeface="楷体_GB2312" pitchFamily="49" charset="-122"/>
                  <a:sym typeface="Symbol" pitchFamily="18" charset="2"/>
                </a:rPr>
                <a:t> </a:t>
              </a:r>
              <a:r>
                <a:rPr lang="zh-CN" altLang="en-US" sz="2500" dirty="0">
                  <a:solidFill>
                    <a:srgbClr val="000099"/>
                  </a:solidFill>
                  <a:sym typeface="Symbol" pitchFamily="18" charset="2"/>
                </a:rPr>
                <a:t>*</a:t>
              </a:r>
              <a:r>
                <a:rPr lang="en-US" altLang="zh-CN" sz="2500" dirty="0">
                  <a:solidFill>
                    <a:srgbClr val="000099"/>
                  </a:solidFill>
                  <a:sym typeface="Symbol" pitchFamily="18" charset="2"/>
                </a:rPr>
                <a:t>/ </a:t>
              </a:r>
            </a:p>
            <a:p>
              <a:pPr>
                <a:lnSpc>
                  <a:spcPct val="70000"/>
                </a:lnSpc>
              </a:pPr>
              <a:r>
                <a:rPr lang="en-US" altLang="zh-CN" sz="2500" dirty="0">
                  <a:solidFill>
                    <a:srgbClr val="000099"/>
                  </a:solidFill>
                  <a:sym typeface="Symbol" pitchFamily="18" charset="2"/>
                </a:rPr>
                <a:t>          </a:t>
              </a:r>
            </a:p>
            <a:p>
              <a:pPr>
                <a:lnSpc>
                  <a:spcPct val="70000"/>
                </a:lnSpc>
              </a:pPr>
              <a:r>
                <a:rPr lang="en-US" altLang="zh-CN" sz="2500" dirty="0">
                  <a:solidFill>
                    <a:srgbClr val="000099"/>
                  </a:solidFill>
                  <a:sym typeface="Symbol" pitchFamily="18" charset="2"/>
                </a:rPr>
                <a:t>          return NULL;                  /* </a:t>
              </a:r>
              <a:r>
                <a:rPr lang="zh-CN" altLang="en-US" sz="2500" dirty="0">
                  <a:solidFill>
                    <a:srgbClr val="000099"/>
                  </a:solidFill>
                  <a:ea typeface="幼圆" pitchFamily="49" charset="-122"/>
                  <a:sym typeface="Symbol" pitchFamily="18" charset="2"/>
                </a:rPr>
                <a:t>查找失败</a:t>
              </a:r>
              <a:r>
                <a:rPr lang="zh-CN" altLang="en-US" sz="2500" dirty="0">
                  <a:solidFill>
                    <a:srgbClr val="000099"/>
                  </a:solidFill>
                  <a:sym typeface="Symbol" pitchFamily="18" charset="2"/>
                </a:rPr>
                <a:t> *</a:t>
              </a:r>
              <a:r>
                <a:rPr lang="en-US" altLang="zh-CN" sz="2500" dirty="0">
                  <a:solidFill>
                    <a:srgbClr val="000099"/>
                  </a:solidFill>
                  <a:sym typeface="Symbol" pitchFamily="18" charset="2"/>
                </a:rPr>
                <a:t>/  </a:t>
              </a:r>
            </a:p>
            <a:p>
              <a:pPr>
                <a:lnSpc>
                  <a:spcPct val="70000"/>
                </a:lnSpc>
              </a:pPr>
              <a:r>
                <a:rPr lang="en-US" altLang="zh-CN" sz="2500" dirty="0">
                  <a:solidFill>
                    <a:srgbClr val="000099"/>
                  </a:solidFill>
                  <a:sym typeface="Symbol" pitchFamily="18" charset="2"/>
                </a:rPr>
                <a:t>  }</a:t>
              </a:r>
              <a:endParaRPr lang="en-US" altLang="zh-CN" sz="2300" dirty="0">
                <a:solidFill>
                  <a:srgbClr val="000099"/>
                </a:solidFill>
                <a:sym typeface="Symbol" pitchFamily="18" charset="2"/>
              </a:endParaRPr>
            </a:p>
          </p:txBody>
        </p:sp>
      </p:grpSp>
      <p:grpSp>
        <p:nvGrpSpPr>
          <p:cNvPr id="3" name="Group 40"/>
          <p:cNvGrpSpPr>
            <a:grpSpLocks/>
          </p:cNvGrpSpPr>
          <p:nvPr/>
        </p:nvGrpSpPr>
        <p:grpSpPr bwMode="auto">
          <a:xfrm>
            <a:off x="2508250" y="927100"/>
            <a:ext cx="2420938" cy="1004888"/>
            <a:chOff x="620" y="584"/>
            <a:chExt cx="1525" cy="633"/>
          </a:xfrm>
        </p:grpSpPr>
        <p:sp>
          <p:nvSpPr>
            <p:cNvPr id="33799" name="Cloud"/>
            <p:cNvSpPr>
              <a:spLocks noChangeAspect="1" noEditPoints="1" noChangeArrowheads="1"/>
            </p:cNvSpPr>
            <p:nvPr/>
          </p:nvSpPr>
          <p:spPr bwMode="auto">
            <a:xfrm>
              <a:off x="620" y="610"/>
              <a:ext cx="1406" cy="607"/>
            </a:xfrm>
            <a:custGeom>
              <a:avLst/>
              <a:gdLst>
                <a:gd name="T0" fmla="*/ 4 w 21600"/>
                <a:gd name="T1" fmla="*/ 304 h 21600"/>
                <a:gd name="T2" fmla="*/ 703 w 21600"/>
                <a:gd name="T3" fmla="*/ 606 h 21600"/>
                <a:gd name="T4" fmla="*/ 1405 w 21600"/>
                <a:gd name="T5" fmla="*/ 304 h 21600"/>
                <a:gd name="T6" fmla="*/ 703 w 21600"/>
                <a:gd name="T7" fmla="*/ 35 h 21600"/>
                <a:gd name="T8" fmla="*/ 0 60000 65536"/>
                <a:gd name="T9" fmla="*/ 0 60000 65536"/>
                <a:gd name="T10" fmla="*/ 0 60000 65536"/>
                <a:gd name="T11" fmla="*/ 0 60000 65536"/>
                <a:gd name="T12" fmla="*/ 2980 w 21600"/>
                <a:gd name="T13" fmla="*/ 3274 h 21600"/>
                <a:gd name="T14" fmla="*/ 17083 w 21600"/>
                <a:gd name="T15" fmla="*/ 17330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7DE1DF"/>
            </a:solidFill>
            <a:ln w="9525">
              <a:solidFill>
                <a:srgbClr val="808080"/>
              </a:solidFill>
              <a:miter lim="800000"/>
              <a:headEnd/>
              <a:tailEnd/>
            </a:ln>
            <a:effectLst>
              <a:outerShdw dist="74053" dir="1857825" algn="ctr" rotWithShape="0">
                <a:srgbClr val="B2B2B2"/>
              </a:outerShdw>
            </a:effectLst>
          </p:spPr>
          <p:txBody>
            <a:bodyPr/>
            <a:lstStyle/>
            <a:p>
              <a:endParaRPr lang="zh-CN" altLang="en-US"/>
            </a:p>
          </p:txBody>
        </p:sp>
        <p:sp>
          <p:nvSpPr>
            <p:cNvPr id="33800" name="Rectangle 11"/>
            <p:cNvSpPr>
              <a:spLocks noChangeArrowheads="1"/>
            </p:cNvSpPr>
            <p:nvPr/>
          </p:nvSpPr>
          <p:spPr bwMode="auto">
            <a:xfrm>
              <a:off x="822" y="584"/>
              <a:ext cx="1323" cy="538"/>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r>
                <a:rPr lang="zh-CN" altLang="en-US" sz="5000" i="1">
                  <a:solidFill>
                    <a:srgbClr val="FF0000"/>
                  </a:solidFill>
                  <a:latin typeface="黑体" pitchFamily="49" charset="-122"/>
                  <a:ea typeface="黑体" pitchFamily="49" charset="-122"/>
                </a:rPr>
                <a:t>算法</a:t>
              </a:r>
              <a:endParaRPr lang="en-US" sz="5000" i="1">
                <a:solidFill>
                  <a:srgbClr val="FF0000"/>
                </a:solidFill>
                <a:latin typeface="黑体" pitchFamily="49" charset="-122"/>
                <a:ea typeface="黑体" pitchFamily="49" charset="-122"/>
              </a:endParaRPr>
            </a:p>
          </p:txBody>
        </p:sp>
      </p:grpSp>
      <p:grpSp>
        <p:nvGrpSpPr>
          <p:cNvPr id="4" name="Group 38"/>
          <p:cNvGrpSpPr>
            <a:grpSpLocks/>
          </p:cNvGrpSpPr>
          <p:nvPr/>
        </p:nvGrpSpPr>
        <p:grpSpPr bwMode="auto">
          <a:xfrm>
            <a:off x="6664325" y="246064"/>
            <a:ext cx="3581400" cy="1887537"/>
            <a:chOff x="3238" y="155"/>
            <a:chExt cx="2256" cy="1189"/>
          </a:xfrm>
        </p:grpSpPr>
        <p:sp>
          <p:nvSpPr>
            <p:cNvPr id="33797" name="Rectangle 13"/>
            <p:cNvSpPr>
              <a:spLocks noChangeArrowheads="1"/>
            </p:cNvSpPr>
            <p:nvPr/>
          </p:nvSpPr>
          <p:spPr bwMode="auto">
            <a:xfrm>
              <a:off x="3238" y="155"/>
              <a:ext cx="2256" cy="1189"/>
            </a:xfrm>
            <a:prstGeom prst="rect">
              <a:avLst/>
            </a:prstGeom>
            <a:solidFill>
              <a:srgbClr val="FFFFC1"/>
            </a:solidFill>
            <a:ln w="12700" cap="sq">
              <a:noFill/>
              <a:miter lim="800000"/>
              <a:headEnd type="none" w="sm" len="sm"/>
              <a:tailEnd type="none" w="sm" len="sm"/>
            </a:ln>
            <a:effectLst>
              <a:outerShdw dist="125724" dir="2700000" algn="ctr" rotWithShape="0">
                <a:srgbClr val="B2B2B2"/>
              </a:outerShdw>
            </a:effectLst>
          </p:spPr>
          <p:txBody>
            <a:bodyPr wrap="none" anchor="ctr"/>
            <a:lstStyle/>
            <a:p>
              <a:endParaRPr lang="zh-CN" altLang="en-US"/>
            </a:p>
          </p:txBody>
        </p:sp>
        <p:sp>
          <p:nvSpPr>
            <p:cNvPr id="33798" name="Text Box 14"/>
            <p:cNvSpPr txBox="1">
              <a:spLocks noChangeArrowheads="1"/>
            </p:cNvSpPr>
            <p:nvPr/>
          </p:nvSpPr>
          <p:spPr bwMode="auto">
            <a:xfrm>
              <a:off x="3408" y="259"/>
              <a:ext cx="1266" cy="756"/>
            </a:xfrm>
            <a:prstGeom prst="rect">
              <a:avLst/>
            </a:prstGeom>
            <a:noFill/>
            <a:ln w="12700" cap="sq">
              <a:noFill/>
              <a:miter lim="800000"/>
              <a:headEnd type="none" w="sm" len="sm"/>
              <a:tailEnd type="none" w="sm" len="sm"/>
            </a:ln>
          </p:spPr>
          <p:txBody>
            <a:bodyPr wrap="none">
              <a:spAutoFit/>
            </a:bodyPr>
            <a:lstStyle/>
            <a:p>
              <a:pPr>
                <a:lnSpc>
                  <a:spcPct val="80000"/>
                </a:lnSpc>
              </a:pPr>
              <a:r>
                <a:rPr lang="en-US" altLang="zh-CN" dirty="0" err="1">
                  <a:solidFill>
                    <a:srgbClr val="000099"/>
                  </a:solidFill>
                </a:rPr>
                <a:t>struct</a:t>
              </a:r>
              <a:r>
                <a:rPr lang="en-US" altLang="zh-CN" dirty="0">
                  <a:solidFill>
                    <a:srgbClr val="000099"/>
                  </a:solidFill>
                </a:rPr>
                <a:t> node {</a:t>
              </a:r>
            </a:p>
            <a:p>
              <a:pPr>
                <a:lnSpc>
                  <a:spcPct val="80000"/>
                </a:lnSpc>
              </a:pPr>
              <a:r>
                <a:rPr lang="en-US" altLang="zh-CN" dirty="0">
                  <a:solidFill>
                    <a:srgbClr val="000099"/>
                  </a:solidFill>
                </a:rPr>
                <a:t>       </a:t>
              </a:r>
              <a:r>
                <a:rPr lang="en-US" altLang="zh-CN" dirty="0" err="1">
                  <a:solidFill>
                    <a:srgbClr val="000099"/>
                  </a:solidFill>
                </a:rPr>
                <a:t>keytype</a:t>
              </a:r>
              <a:r>
                <a:rPr lang="en-US" altLang="zh-CN" dirty="0">
                  <a:solidFill>
                    <a:srgbClr val="000099"/>
                  </a:solidFill>
                </a:rPr>
                <a:t>   key;</a:t>
              </a:r>
            </a:p>
            <a:p>
              <a:pPr>
                <a:lnSpc>
                  <a:spcPct val="80000"/>
                </a:lnSpc>
              </a:pPr>
              <a:r>
                <a:rPr lang="en-US" altLang="zh-CN" dirty="0">
                  <a:solidFill>
                    <a:srgbClr val="000099"/>
                  </a:solidFill>
                </a:rPr>
                <a:t>       </a:t>
              </a:r>
              <a:r>
                <a:rPr lang="en-US" altLang="zh-CN" dirty="0" err="1">
                  <a:solidFill>
                    <a:srgbClr val="000099"/>
                  </a:solidFill>
                </a:rPr>
                <a:t>rectype</a:t>
              </a:r>
              <a:r>
                <a:rPr lang="en-US" altLang="zh-CN" dirty="0">
                  <a:solidFill>
                    <a:srgbClr val="000099"/>
                  </a:solidFill>
                </a:rPr>
                <a:t>    </a:t>
              </a:r>
              <a:r>
                <a:rPr lang="en-US" altLang="zh-CN" dirty="0" err="1">
                  <a:solidFill>
                    <a:srgbClr val="000099"/>
                  </a:solidFill>
                </a:rPr>
                <a:t>rec</a:t>
              </a:r>
              <a:r>
                <a:rPr lang="en-US" altLang="zh-CN" dirty="0">
                  <a:solidFill>
                    <a:srgbClr val="000099"/>
                  </a:solidFill>
                </a:rPr>
                <a:t>;</a:t>
              </a:r>
            </a:p>
            <a:p>
              <a:pPr>
                <a:lnSpc>
                  <a:spcPct val="80000"/>
                </a:lnSpc>
              </a:pPr>
              <a:r>
                <a:rPr lang="en-US" altLang="zh-CN" dirty="0">
                  <a:solidFill>
                    <a:srgbClr val="000099"/>
                  </a:solidFill>
                </a:rPr>
                <a:t>       </a:t>
              </a:r>
              <a:r>
                <a:rPr lang="en-US" altLang="zh-CN" dirty="0" err="1">
                  <a:solidFill>
                    <a:srgbClr val="000099"/>
                  </a:solidFill>
                </a:rPr>
                <a:t>struct</a:t>
              </a:r>
              <a:r>
                <a:rPr lang="en-US" altLang="zh-CN" dirty="0">
                  <a:solidFill>
                    <a:srgbClr val="000099"/>
                  </a:solidFill>
                </a:rPr>
                <a:t> node  *link;</a:t>
              </a:r>
            </a:p>
            <a:p>
              <a:pPr>
                <a:lnSpc>
                  <a:spcPct val="80000"/>
                </a:lnSpc>
              </a:pPr>
              <a:r>
                <a:rPr lang="en-US" altLang="zh-CN" dirty="0">
                  <a:solidFill>
                    <a:srgbClr val="000099"/>
                  </a:solidFill>
                </a:rPr>
                <a:t>}  ; </a:t>
              </a: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6"/>
          <p:cNvGrpSpPr>
            <a:grpSpLocks/>
          </p:cNvGrpSpPr>
          <p:nvPr/>
        </p:nvGrpSpPr>
        <p:grpSpPr bwMode="auto">
          <a:xfrm>
            <a:off x="1981200" y="1350963"/>
            <a:ext cx="8509000" cy="1098816"/>
            <a:chOff x="288" y="432"/>
            <a:chExt cx="2819" cy="410"/>
          </a:xfrm>
        </p:grpSpPr>
        <p:sp>
          <p:nvSpPr>
            <p:cNvPr id="8204" name="AutoShape 131"/>
            <p:cNvSpPr>
              <a:spLocks noChangeArrowheads="1"/>
            </p:cNvSpPr>
            <p:nvPr/>
          </p:nvSpPr>
          <p:spPr bwMode="auto">
            <a:xfrm>
              <a:off x="288" y="432"/>
              <a:ext cx="2819" cy="410"/>
            </a:xfrm>
            <a:prstGeom prst="cloudCallout">
              <a:avLst>
                <a:gd name="adj1" fmla="val -20259"/>
                <a:gd name="adj2" fmla="val 17315"/>
              </a:avLst>
            </a:prstGeom>
            <a:solidFill>
              <a:srgbClr val="FFFFBD"/>
            </a:solidFill>
            <a:ln w="12700" cap="sq">
              <a:noFill/>
              <a:round/>
              <a:headEnd type="none" w="sm" len="sm"/>
              <a:tailEnd type="none" w="sm" len="sm"/>
            </a:ln>
            <a:effectLst>
              <a:outerShdw dist="132592" dir="1001955" algn="ctr" rotWithShape="0">
                <a:srgbClr val="B2B2B2"/>
              </a:outerShdw>
            </a:effectLst>
          </p:spPr>
          <p:txBody>
            <a:bodyPr wrap="none" anchor="ctr"/>
            <a:lstStyle/>
            <a:p>
              <a:pPr algn="ctr"/>
              <a:endParaRPr lang="en-US" altLang="zh-CN">
                <a:solidFill>
                  <a:srgbClr val="FFFFCC"/>
                </a:solidFill>
              </a:endParaRPr>
            </a:p>
          </p:txBody>
        </p:sp>
        <p:sp>
          <p:nvSpPr>
            <p:cNvPr id="8205" name="Text Box 132"/>
            <p:cNvSpPr txBox="1">
              <a:spLocks noChangeArrowheads="1"/>
            </p:cNvSpPr>
            <p:nvPr/>
          </p:nvSpPr>
          <p:spPr bwMode="auto">
            <a:xfrm>
              <a:off x="539" y="465"/>
              <a:ext cx="2496" cy="264"/>
            </a:xfrm>
            <a:prstGeom prst="rect">
              <a:avLst/>
            </a:prstGeom>
            <a:noFill/>
            <a:ln w="12700" cap="sq">
              <a:noFill/>
              <a:miter lim="800000"/>
              <a:headEnd type="none" w="sm" len="sm"/>
              <a:tailEnd type="none" w="sm" len="sm"/>
            </a:ln>
          </p:spPr>
          <p:txBody>
            <a:bodyPr>
              <a:spAutoFit/>
            </a:bodyPr>
            <a:lstStyle/>
            <a:p>
              <a:r>
                <a:rPr lang="zh-CN" altLang="en-US" sz="4000">
                  <a:solidFill>
                    <a:srgbClr val="002878"/>
                  </a:solidFill>
                  <a:latin typeface="黑体" pitchFamily="49" charset="-122"/>
                  <a:ea typeface="黑体" pitchFamily="49" charset="-122"/>
                </a:rPr>
                <a:t>如何在大规模数据集中快速查找？</a:t>
              </a:r>
            </a:p>
          </p:txBody>
        </p:sp>
      </p:grpSp>
      <p:grpSp>
        <p:nvGrpSpPr>
          <p:cNvPr id="3" name="Group 146"/>
          <p:cNvGrpSpPr>
            <a:grpSpLocks/>
          </p:cNvGrpSpPr>
          <p:nvPr/>
        </p:nvGrpSpPr>
        <p:grpSpPr bwMode="auto">
          <a:xfrm>
            <a:off x="1981200" y="2738439"/>
            <a:ext cx="7283450" cy="1100053"/>
            <a:chOff x="288" y="432"/>
            <a:chExt cx="2747" cy="410"/>
          </a:xfrm>
        </p:grpSpPr>
        <p:sp>
          <p:nvSpPr>
            <p:cNvPr id="8202" name="AutoShape 131"/>
            <p:cNvSpPr>
              <a:spLocks noChangeArrowheads="1"/>
            </p:cNvSpPr>
            <p:nvPr/>
          </p:nvSpPr>
          <p:spPr bwMode="auto">
            <a:xfrm>
              <a:off x="288" y="432"/>
              <a:ext cx="2666" cy="410"/>
            </a:xfrm>
            <a:prstGeom prst="cloudCallout">
              <a:avLst>
                <a:gd name="adj1" fmla="val -20259"/>
                <a:gd name="adj2" fmla="val 17315"/>
              </a:avLst>
            </a:prstGeom>
            <a:solidFill>
              <a:srgbClr val="FFFFBD"/>
            </a:solidFill>
            <a:ln w="12700" cap="sq">
              <a:noFill/>
              <a:round/>
              <a:headEnd type="none" w="sm" len="sm"/>
              <a:tailEnd type="none" w="sm" len="sm"/>
            </a:ln>
            <a:effectLst>
              <a:outerShdw dist="132592" dir="1001955" algn="ctr" rotWithShape="0">
                <a:srgbClr val="B2B2B2"/>
              </a:outerShdw>
            </a:effectLst>
          </p:spPr>
          <p:txBody>
            <a:bodyPr wrap="none" anchor="ctr"/>
            <a:lstStyle/>
            <a:p>
              <a:pPr algn="ctr"/>
              <a:endParaRPr lang="en-US" altLang="zh-CN">
                <a:solidFill>
                  <a:srgbClr val="FFFFCC"/>
                </a:solidFill>
              </a:endParaRPr>
            </a:p>
          </p:txBody>
        </p:sp>
        <p:sp>
          <p:nvSpPr>
            <p:cNvPr id="8203" name="Text Box 132"/>
            <p:cNvSpPr txBox="1">
              <a:spLocks noChangeArrowheads="1"/>
            </p:cNvSpPr>
            <p:nvPr/>
          </p:nvSpPr>
          <p:spPr bwMode="auto">
            <a:xfrm>
              <a:off x="539" y="465"/>
              <a:ext cx="2496" cy="264"/>
            </a:xfrm>
            <a:prstGeom prst="rect">
              <a:avLst/>
            </a:prstGeom>
            <a:noFill/>
            <a:ln w="12700" cap="sq">
              <a:noFill/>
              <a:miter lim="800000"/>
              <a:headEnd type="none" w="sm" len="sm"/>
              <a:tailEnd type="none" w="sm" len="sm"/>
            </a:ln>
          </p:spPr>
          <p:txBody>
            <a:bodyPr>
              <a:spAutoFit/>
            </a:bodyPr>
            <a:lstStyle/>
            <a:p>
              <a:r>
                <a:rPr lang="zh-CN" altLang="en-US" sz="4000">
                  <a:solidFill>
                    <a:srgbClr val="002878"/>
                  </a:solidFill>
                  <a:latin typeface="黑体" pitchFamily="49" charset="-122"/>
                  <a:ea typeface="黑体" pitchFamily="49" charset="-122"/>
                </a:rPr>
                <a:t>如何根据不同属性查找？</a:t>
              </a:r>
            </a:p>
          </p:txBody>
        </p:sp>
      </p:grpSp>
      <p:grpSp>
        <p:nvGrpSpPr>
          <p:cNvPr id="4" name="Group 146"/>
          <p:cNvGrpSpPr>
            <a:grpSpLocks/>
          </p:cNvGrpSpPr>
          <p:nvPr/>
        </p:nvGrpSpPr>
        <p:grpSpPr bwMode="auto">
          <a:xfrm>
            <a:off x="1992314" y="4251325"/>
            <a:ext cx="8351837" cy="1770754"/>
            <a:chOff x="288" y="432"/>
            <a:chExt cx="2747" cy="469"/>
          </a:xfrm>
        </p:grpSpPr>
        <p:sp>
          <p:nvSpPr>
            <p:cNvPr id="8200" name="AutoShape 131"/>
            <p:cNvSpPr>
              <a:spLocks noChangeArrowheads="1"/>
            </p:cNvSpPr>
            <p:nvPr/>
          </p:nvSpPr>
          <p:spPr bwMode="auto">
            <a:xfrm>
              <a:off x="288" y="432"/>
              <a:ext cx="2723" cy="469"/>
            </a:xfrm>
            <a:prstGeom prst="cloudCallout">
              <a:avLst>
                <a:gd name="adj1" fmla="val -20259"/>
                <a:gd name="adj2" fmla="val 17315"/>
              </a:avLst>
            </a:prstGeom>
            <a:solidFill>
              <a:srgbClr val="FFFFBD"/>
            </a:solidFill>
            <a:ln w="12700" cap="sq">
              <a:noFill/>
              <a:round/>
              <a:headEnd type="none" w="sm" len="sm"/>
              <a:tailEnd type="none" w="sm" len="sm"/>
            </a:ln>
            <a:effectLst>
              <a:outerShdw dist="132592" dir="1001955" algn="ctr" rotWithShape="0">
                <a:srgbClr val="B2B2B2"/>
              </a:outerShdw>
            </a:effectLst>
          </p:spPr>
          <p:txBody>
            <a:bodyPr wrap="none" anchor="ctr"/>
            <a:lstStyle/>
            <a:p>
              <a:pPr algn="ctr"/>
              <a:endParaRPr lang="en-US" altLang="zh-CN">
                <a:solidFill>
                  <a:srgbClr val="FFFFCC"/>
                </a:solidFill>
              </a:endParaRPr>
            </a:p>
          </p:txBody>
        </p:sp>
        <p:sp>
          <p:nvSpPr>
            <p:cNvPr id="8201" name="Text Box 132"/>
            <p:cNvSpPr txBox="1">
              <a:spLocks noChangeArrowheads="1"/>
            </p:cNvSpPr>
            <p:nvPr/>
          </p:nvSpPr>
          <p:spPr bwMode="auto">
            <a:xfrm>
              <a:off x="539" y="465"/>
              <a:ext cx="2496" cy="351"/>
            </a:xfrm>
            <a:prstGeom prst="rect">
              <a:avLst/>
            </a:prstGeom>
            <a:noFill/>
            <a:ln w="12700" cap="sq">
              <a:noFill/>
              <a:miter lim="800000"/>
              <a:headEnd type="none" w="sm" len="sm"/>
              <a:tailEnd type="none" w="sm" len="sm"/>
            </a:ln>
          </p:spPr>
          <p:txBody>
            <a:bodyPr>
              <a:spAutoFit/>
            </a:bodyPr>
            <a:lstStyle/>
            <a:p>
              <a:r>
                <a:rPr lang="zh-CN" altLang="en-US" sz="4000">
                  <a:solidFill>
                    <a:srgbClr val="002878"/>
                  </a:solidFill>
                  <a:latin typeface="黑体" pitchFamily="49" charset="-122"/>
                  <a:ea typeface="黑体" pitchFamily="49" charset="-122"/>
                </a:rPr>
                <a:t>如何利用不同存储介质的性能特性实现快速查找？</a:t>
              </a:r>
            </a:p>
          </p:txBody>
        </p:sp>
      </p:grpSp>
      <p:grpSp>
        <p:nvGrpSpPr>
          <p:cNvPr id="5" name="Group 2"/>
          <p:cNvGrpSpPr>
            <a:grpSpLocks/>
          </p:cNvGrpSpPr>
          <p:nvPr/>
        </p:nvGrpSpPr>
        <p:grpSpPr bwMode="auto">
          <a:xfrm>
            <a:off x="1055440" y="102673"/>
            <a:ext cx="3124200" cy="620713"/>
            <a:chOff x="576" y="192"/>
            <a:chExt cx="1968" cy="391"/>
          </a:xfrm>
        </p:grpSpPr>
        <p:sp>
          <p:nvSpPr>
            <p:cNvPr id="8198" name="Rectangle 3"/>
            <p:cNvSpPr>
              <a:spLocks noChangeArrowheads="1"/>
            </p:cNvSpPr>
            <p:nvPr/>
          </p:nvSpPr>
          <p:spPr bwMode="auto">
            <a:xfrm>
              <a:off x="632" y="192"/>
              <a:ext cx="1872" cy="384"/>
            </a:xfrm>
            <a:prstGeom prst="rect">
              <a:avLst/>
            </a:prstGeom>
            <a:solidFill>
              <a:srgbClr val="65FFE2"/>
            </a:solidFill>
            <a:ln w="12700" cap="sq">
              <a:noFill/>
              <a:miter lim="800000"/>
              <a:headEnd type="none" w="sm" len="sm"/>
              <a:tailEnd type="none" w="sm" len="sm"/>
            </a:ln>
            <a:effectLst>
              <a:outerShdw dist="63500" dir="2212194" algn="ctr" rotWithShape="0">
                <a:srgbClr val="969696"/>
              </a:outerShdw>
            </a:effectLst>
          </p:spPr>
          <p:txBody>
            <a:bodyPr wrap="none" anchor="ctr"/>
            <a:lstStyle/>
            <a:p>
              <a:endParaRPr lang="zh-CN" altLang="en-US"/>
            </a:p>
          </p:txBody>
        </p:sp>
        <p:sp>
          <p:nvSpPr>
            <p:cNvPr id="8199" name="Rectangle 4"/>
            <p:cNvSpPr>
              <a:spLocks noChangeArrowheads="1"/>
            </p:cNvSpPr>
            <p:nvPr/>
          </p:nvSpPr>
          <p:spPr bwMode="auto">
            <a:xfrm>
              <a:off x="576" y="199"/>
              <a:ext cx="1968" cy="384"/>
            </a:xfrm>
            <a:prstGeom prst="rect">
              <a:avLst/>
            </a:prstGeom>
            <a:noFill/>
            <a:ln w="9525">
              <a:noFill/>
              <a:miter lim="800000"/>
              <a:headEnd/>
              <a:tailEnd/>
            </a:ln>
            <a:effectLst>
              <a:outerShdw dist="17961" dir="2700000" algn="ctr" rotWithShape="0">
                <a:srgbClr val="000000"/>
              </a:outerShdw>
            </a:effectLst>
          </p:spPr>
          <p:txBody>
            <a:bodyPr lIns="92075" tIns="46038" rIns="92075" bIns="46038" anchor="b"/>
            <a:lstStyle/>
            <a:p>
              <a:r>
                <a:rPr lang="en-US" altLang="zh-CN" sz="3600" dirty="0">
                  <a:solidFill>
                    <a:srgbClr val="FF0000"/>
                  </a:solidFill>
                  <a:ea typeface="楷体_GB2312" pitchFamily="49" charset="-122"/>
                </a:rPr>
                <a:t>  </a:t>
              </a:r>
              <a:r>
                <a:rPr lang="en-US" altLang="zh-CN" sz="3300" dirty="0">
                  <a:solidFill>
                    <a:srgbClr val="FF0000"/>
                  </a:solidFill>
                  <a:ea typeface="楷体_GB2312" pitchFamily="49" charset="-122"/>
                </a:rPr>
                <a:t>7.3</a:t>
              </a:r>
              <a:r>
                <a:rPr lang="en-US" altLang="zh-CN" sz="3300" dirty="0">
                  <a:solidFill>
                    <a:srgbClr val="FF0000"/>
                  </a:solidFill>
                  <a:latin typeface="楷体_GB2312" pitchFamily="49" charset="-122"/>
                  <a:ea typeface="楷体_GB2312" pitchFamily="49" charset="-122"/>
                </a:rPr>
                <a:t> </a:t>
              </a:r>
              <a:r>
                <a:rPr lang="zh-CN" altLang="en-US" sz="3300" dirty="0">
                  <a:solidFill>
                    <a:srgbClr val="FF0000"/>
                  </a:solidFill>
                  <a:latin typeface="楷体_GB2312" pitchFamily="49" charset="-122"/>
                  <a:ea typeface="楷体_GB2312" pitchFamily="49" charset="-122"/>
                </a:rPr>
                <a:t>索引</a:t>
              </a:r>
              <a:endParaRPr lang="zh-CN" altLang="en-US" sz="4400" dirty="0">
                <a:solidFill>
                  <a:srgbClr val="FF6600"/>
                </a:solidFill>
              </a:endParaRPr>
            </a:p>
          </p:txBody>
        </p:sp>
      </p:grpSp>
    </p:spTree>
  </p:cSld>
  <p:clrMapOvr>
    <a:masterClrMapping/>
  </p:clrMapOvr>
  <p:transition>
    <p:wipe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14"/>
          <p:cNvSpPr>
            <a:spLocks noChangeArrowheads="1"/>
          </p:cNvSpPr>
          <p:nvPr/>
        </p:nvSpPr>
        <p:spPr bwMode="auto">
          <a:xfrm>
            <a:off x="5087938" y="1628776"/>
            <a:ext cx="1655762" cy="576263"/>
          </a:xfrm>
          <a:prstGeom prst="rect">
            <a:avLst/>
          </a:prstGeom>
          <a:solidFill>
            <a:schemeClr val="accent1"/>
          </a:solidFill>
          <a:ln w="12700" cap="sq" algn="ctr">
            <a:solidFill>
              <a:schemeClr val="tx1"/>
            </a:solidFill>
            <a:round/>
            <a:headEnd type="none" w="sm" len="sm"/>
            <a:tailEnd type="none" w="sm" len="sm"/>
          </a:ln>
        </p:spPr>
        <p:txBody>
          <a:bodyPr/>
          <a:lstStyle/>
          <a:p>
            <a:pPr algn="ctr"/>
            <a:r>
              <a:rPr lang="zh-CN" altLang="en-US" dirty="0"/>
              <a:t>硬盘</a:t>
            </a:r>
          </a:p>
        </p:txBody>
      </p:sp>
      <p:sp>
        <p:nvSpPr>
          <p:cNvPr id="9219" name="矩形 17"/>
          <p:cNvSpPr>
            <a:spLocks noChangeArrowheads="1"/>
          </p:cNvSpPr>
          <p:nvPr/>
        </p:nvSpPr>
        <p:spPr bwMode="auto">
          <a:xfrm>
            <a:off x="7805738" y="5657850"/>
            <a:ext cx="2862262" cy="923330"/>
          </a:xfrm>
          <a:prstGeom prst="rect">
            <a:avLst/>
          </a:prstGeom>
          <a:noFill/>
          <a:ln w="9525">
            <a:noFill/>
            <a:miter lim="800000"/>
            <a:headEnd/>
            <a:tailEnd/>
          </a:ln>
        </p:spPr>
        <p:txBody>
          <a:bodyPr>
            <a:spAutoFit/>
          </a:bodyPr>
          <a:lstStyle/>
          <a:p>
            <a:r>
              <a:rPr lang="zh-CN" altLang="en-US"/>
              <a:t>　　</a:t>
            </a:r>
            <a:r>
              <a:rPr lang="en-US" altLang="zh-CN"/>
              <a:t>1s = 1000ms </a:t>
            </a:r>
          </a:p>
          <a:p>
            <a:r>
              <a:rPr lang="zh-CN" altLang="en-US"/>
              <a:t>　　</a:t>
            </a:r>
            <a:r>
              <a:rPr lang="en-US" altLang="zh-CN"/>
              <a:t>1ms = 1000us </a:t>
            </a:r>
          </a:p>
          <a:p>
            <a:r>
              <a:rPr lang="zh-CN" altLang="en-US"/>
              <a:t>　　</a:t>
            </a:r>
            <a:r>
              <a:rPr lang="en-US" altLang="zh-CN"/>
              <a:t>1us = 1000ns </a:t>
            </a:r>
            <a:endParaRPr lang="zh-CN" altLang="en-US"/>
          </a:p>
        </p:txBody>
      </p:sp>
      <p:sp>
        <p:nvSpPr>
          <p:cNvPr id="9220" name="矩形 18"/>
          <p:cNvSpPr>
            <a:spLocks noChangeArrowheads="1"/>
          </p:cNvSpPr>
          <p:nvPr/>
        </p:nvSpPr>
        <p:spPr bwMode="auto">
          <a:xfrm>
            <a:off x="2208213" y="188913"/>
            <a:ext cx="1782860" cy="369332"/>
          </a:xfrm>
          <a:prstGeom prst="rect">
            <a:avLst/>
          </a:prstGeom>
          <a:noFill/>
          <a:ln w="9525">
            <a:noFill/>
            <a:miter lim="800000"/>
            <a:headEnd/>
            <a:tailEnd/>
          </a:ln>
        </p:spPr>
        <p:txBody>
          <a:bodyPr wrap="none">
            <a:spAutoFit/>
          </a:bodyPr>
          <a:lstStyle/>
          <a:p>
            <a:r>
              <a:rPr lang="zh-CN" altLang="zh-CN" dirty="0"/>
              <a:t>Memory Hierarchy </a:t>
            </a:r>
            <a:endParaRPr lang="zh-CN" altLang="en-US" dirty="0"/>
          </a:p>
        </p:txBody>
      </p:sp>
      <p:sp>
        <p:nvSpPr>
          <p:cNvPr id="9221" name="矩形 19"/>
          <p:cNvSpPr>
            <a:spLocks noChangeArrowheads="1"/>
          </p:cNvSpPr>
          <p:nvPr/>
        </p:nvSpPr>
        <p:spPr bwMode="auto">
          <a:xfrm>
            <a:off x="2208213" y="1052513"/>
            <a:ext cx="1107996" cy="369332"/>
          </a:xfrm>
          <a:prstGeom prst="rect">
            <a:avLst/>
          </a:prstGeom>
          <a:noFill/>
          <a:ln w="9525">
            <a:noFill/>
            <a:miter lim="800000"/>
            <a:headEnd/>
            <a:tailEnd/>
          </a:ln>
        </p:spPr>
        <p:txBody>
          <a:bodyPr wrap="none">
            <a:spAutoFit/>
          </a:bodyPr>
          <a:lstStyle/>
          <a:p>
            <a:r>
              <a:rPr lang="zh-CN" altLang="en-US" dirty="0"/>
              <a:t>典型容量</a:t>
            </a:r>
          </a:p>
        </p:txBody>
      </p:sp>
      <p:sp>
        <p:nvSpPr>
          <p:cNvPr id="9222" name="矩形 20"/>
          <p:cNvSpPr>
            <a:spLocks noChangeArrowheads="1"/>
          </p:cNvSpPr>
          <p:nvPr/>
        </p:nvSpPr>
        <p:spPr bwMode="auto">
          <a:xfrm>
            <a:off x="7967663" y="1052513"/>
            <a:ext cx="1569660" cy="369332"/>
          </a:xfrm>
          <a:prstGeom prst="rect">
            <a:avLst/>
          </a:prstGeom>
          <a:noFill/>
          <a:ln w="9525">
            <a:noFill/>
            <a:miter lim="800000"/>
            <a:headEnd/>
            <a:tailEnd/>
          </a:ln>
        </p:spPr>
        <p:txBody>
          <a:bodyPr wrap="none">
            <a:spAutoFit/>
          </a:bodyPr>
          <a:lstStyle/>
          <a:p>
            <a:r>
              <a:rPr lang="zh-CN" altLang="en-US"/>
              <a:t>典型访问时间</a:t>
            </a:r>
          </a:p>
        </p:txBody>
      </p:sp>
      <p:sp>
        <p:nvSpPr>
          <p:cNvPr id="9223" name="矩形 21"/>
          <p:cNvSpPr>
            <a:spLocks noChangeArrowheads="1"/>
          </p:cNvSpPr>
          <p:nvPr/>
        </p:nvSpPr>
        <p:spPr bwMode="auto">
          <a:xfrm>
            <a:off x="5087938" y="2600326"/>
            <a:ext cx="1655762" cy="576263"/>
          </a:xfrm>
          <a:prstGeom prst="rect">
            <a:avLst/>
          </a:prstGeom>
          <a:solidFill>
            <a:schemeClr val="accent1"/>
          </a:solidFill>
          <a:ln w="12700" cap="sq" algn="ctr">
            <a:solidFill>
              <a:schemeClr val="tx1"/>
            </a:solidFill>
            <a:round/>
            <a:headEnd type="none" w="sm" len="sm"/>
            <a:tailEnd type="none" w="sm" len="sm"/>
          </a:ln>
        </p:spPr>
        <p:txBody>
          <a:bodyPr/>
          <a:lstStyle/>
          <a:p>
            <a:pPr algn="ctr"/>
            <a:r>
              <a:rPr lang="zh-CN" altLang="en-US"/>
              <a:t>内存</a:t>
            </a:r>
          </a:p>
        </p:txBody>
      </p:sp>
      <p:sp>
        <p:nvSpPr>
          <p:cNvPr id="9224" name="矩形 22"/>
          <p:cNvSpPr>
            <a:spLocks noChangeArrowheads="1"/>
          </p:cNvSpPr>
          <p:nvPr/>
        </p:nvSpPr>
        <p:spPr bwMode="auto">
          <a:xfrm>
            <a:off x="5087938" y="3573463"/>
            <a:ext cx="1655762" cy="576262"/>
          </a:xfrm>
          <a:prstGeom prst="rect">
            <a:avLst/>
          </a:prstGeom>
          <a:solidFill>
            <a:schemeClr val="accent1"/>
          </a:solidFill>
          <a:ln w="12700" cap="sq" algn="ctr">
            <a:solidFill>
              <a:schemeClr val="tx1"/>
            </a:solidFill>
            <a:round/>
            <a:headEnd type="none" w="sm" len="sm"/>
            <a:tailEnd type="none" w="sm" len="sm"/>
          </a:ln>
        </p:spPr>
        <p:txBody>
          <a:bodyPr/>
          <a:lstStyle/>
          <a:p>
            <a:pPr algn="ctr"/>
            <a:r>
              <a:rPr lang="zh-CN" altLang="en-US"/>
              <a:t>二级</a:t>
            </a:r>
            <a:r>
              <a:rPr lang="en-US" altLang="zh-CN"/>
              <a:t>Cache</a:t>
            </a:r>
            <a:endParaRPr lang="zh-CN" altLang="en-US"/>
          </a:p>
        </p:txBody>
      </p:sp>
      <p:sp>
        <p:nvSpPr>
          <p:cNvPr id="9225" name="矩形 23"/>
          <p:cNvSpPr>
            <a:spLocks noChangeArrowheads="1"/>
          </p:cNvSpPr>
          <p:nvPr/>
        </p:nvSpPr>
        <p:spPr bwMode="auto">
          <a:xfrm>
            <a:off x="5087938" y="4545013"/>
            <a:ext cx="1655762" cy="576262"/>
          </a:xfrm>
          <a:prstGeom prst="rect">
            <a:avLst/>
          </a:prstGeom>
          <a:solidFill>
            <a:schemeClr val="accent1"/>
          </a:solidFill>
          <a:ln w="12700" cap="sq" algn="ctr">
            <a:solidFill>
              <a:schemeClr val="tx1"/>
            </a:solidFill>
            <a:round/>
            <a:headEnd type="none" w="sm" len="sm"/>
            <a:tailEnd type="none" w="sm" len="sm"/>
          </a:ln>
        </p:spPr>
        <p:txBody>
          <a:bodyPr/>
          <a:lstStyle/>
          <a:p>
            <a:pPr algn="ctr"/>
            <a:r>
              <a:rPr lang="zh-CN" altLang="en-US"/>
              <a:t>一级</a:t>
            </a:r>
            <a:r>
              <a:rPr lang="en-US" altLang="zh-CN"/>
              <a:t>Cache</a:t>
            </a:r>
            <a:endParaRPr lang="zh-CN" altLang="en-US"/>
          </a:p>
        </p:txBody>
      </p:sp>
      <p:sp>
        <p:nvSpPr>
          <p:cNvPr id="9226" name="矩形 24"/>
          <p:cNvSpPr>
            <a:spLocks noChangeArrowheads="1"/>
          </p:cNvSpPr>
          <p:nvPr/>
        </p:nvSpPr>
        <p:spPr bwMode="auto">
          <a:xfrm>
            <a:off x="5087938" y="5516563"/>
            <a:ext cx="1655762" cy="576262"/>
          </a:xfrm>
          <a:prstGeom prst="rect">
            <a:avLst/>
          </a:prstGeom>
          <a:solidFill>
            <a:schemeClr val="accent1"/>
          </a:solidFill>
          <a:ln w="12700" cap="sq" algn="ctr">
            <a:solidFill>
              <a:schemeClr val="tx1"/>
            </a:solidFill>
            <a:round/>
            <a:headEnd type="none" w="sm" len="sm"/>
            <a:tailEnd type="none" w="sm" len="sm"/>
          </a:ln>
        </p:spPr>
        <p:txBody>
          <a:bodyPr/>
          <a:lstStyle/>
          <a:p>
            <a:pPr algn="ctr"/>
            <a:r>
              <a:rPr lang="zh-CN" altLang="en-US"/>
              <a:t>寄存器</a:t>
            </a:r>
          </a:p>
        </p:txBody>
      </p:sp>
      <p:cxnSp>
        <p:nvCxnSpPr>
          <p:cNvPr id="9227" name="直接箭头连接符 26"/>
          <p:cNvCxnSpPr>
            <a:cxnSpLocks noChangeShapeType="1"/>
            <a:stCxn id="9218" idx="2"/>
            <a:endCxn id="9223" idx="0"/>
          </p:cNvCxnSpPr>
          <p:nvPr/>
        </p:nvCxnSpPr>
        <p:spPr bwMode="auto">
          <a:xfrm>
            <a:off x="5916613" y="2205039"/>
            <a:ext cx="0" cy="395287"/>
          </a:xfrm>
          <a:prstGeom prst="straightConnector1">
            <a:avLst/>
          </a:prstGeom>
          <a:noFill/>
          <a:ln w="12700" cap="sq" algn="ctr">
            <a:solidFill>
              <a:schemeClr val="tx1"/>
            </a:solidFill>
            <a:round/>
            <a:headEnd type="arrow" w="med" len="med"/>
            <a:tailEnd type="arrow" w="med" len="med"/>
          </a:ln>
        </p:spPr>
      </p:cxnSp>
      <p:cxnSp>
        <p:nvCxnSpPr>
          <p:cNvPr id="9228" name="直接箭头连接符 27"/>
          <p:cNvCxnSpPr>
            <a:cxnSpLocks noChangeShapeType="1"/>
            <a:stCxn id="9223" idx="2"/>
            <a:endCxn id="9224" idx="0"/>
          </p:cNvCxnSpPr>
          <p:nvPr/>
        </p:nvCxnSpPr>
        <p:spPr bwMode="auto">
          <a:xfrm>
            <a:off x="5916613" y="3176589"/>
            <a:ext cx="0" cy="396875"/>
          </a:xfrm>
          <a:prstGeom prst="straightConnector1">
            <a:avLst/>
          </a:prstGeom>
          <a:noFill/>
          <a:ln w="12700" cap="sq" algn="ctr">
            <a:solidFill>
              <a:schemeClr val="tx1"/>
            </a:solidFill>
            <a:round/>
            <a:headEnd type="arrow" w="med" len="med"/>
            <a:tailEnd type="arrow" w="med" len="med"/>
          </a:ln>
        </p:spPr>
      </p:cxnSp>
      <p:cxnSp>
        <p:nvCxnSpPr>
          <p:cNvPr id="9229" name="直接箭头连接符 31"/>
          <p:cNvCxnSpPr>
            <a:cxnSpLocks noChangeShapeType="1"/>
            <a:stCxn id="9224" idx="2"/>
            <a:endCxn id="9225" idx="0"/>
          </p:cNvCxnSpPr>
          <p:nvPr/>
        </p:nvCxnSpPr>
        <p:spPr bwMode="auto">
          <a:xfrm>
            <a:off x="5916613" y="4149725"/>
            <a:ext cx="0" cy="395288"/>
          </a:xfrm>
          <a:prstGeom prst="straightConnector1">
            <a:avLst/>
          </a:prstGeom>
          <a:noFill/>
          <a:ln w="12700" cap="sq" algn="ctr">
            <a:solidFill>
              <a:schemeClr val="tx1"/>
            </a:solidFill>
            <a:round/>
            <a:headEnd type="arrow" w="med" len="med"/>
            <a:tailEnd type="arrow" w="med" len="med"/>
          </a:ln>
        </p:spPr>
      </p:cxnSp>
      <p:cxnSp>
        <p:nvCxnSpPr>
          <p:cNvPr id="9230" name="直接箭头连接符 36"/>
          <p:cNvCxnSpPr>
            <a:cxnSpLocks noChangeShapeType="1"/>
            <a:stCxn id="9225" idx="2"/>
            <a:endCxn id="9226" idx="0"/>
          </p:cNvCxnSpPr>
          <p:nvPr/>
        </p:nvCxnSpPr>
        <p:spPr bwMode="auto">
          <a:xfrm>
            <a:off x="5916613" y="5121275"/>
            <a:ext cx="0" cy="395288"/>
          </a:xfrm>
          <a:prstGeom prst="straightConnector1">
            <a:avLst/>
          </a:prstGeom>
          <a:noFill/>
          <a:ln w="12700" cap="sq" algn="ctr">
            <a:solidFill>
              <a:schemeClr val="tx1"/>
            </a:solidFill>
            <a:round/>
            <a:headEnd type="arrow" w="med" len="med"/>
            <a:tailEnd type="arrow" w="med" len="med"/>
          </a:ln>
        </p:spPr>
      </p:cxnSp>
      <p:sp>
        <p:nvSpPr>
          <p:cNvPr id="9231" name="矩形 41"/>
          <p:cNvSpPr>
            <a:spLocks noChangeArrowheads="1"/>
          </p:cNvSpPr>
          <p:nvPr/>
        </p:nvSpPr>
        <p:spPr bwMode="auto">
          <a:xfrm>
            <a:off x="2855913" y="1700213"/>
            <a:ext cx="1455848" cy="369332"/>
          </a:xfrm>
          <a:prstGeom prst="rect">
            <a:avLst/>
          </a:prstGeom>
          <a:noFill/>
          <a:ln w="9525">
            <a:noFill/>
            <a:miter lim="800000"/>
            <a:headEnd/>
            <a:tailEnd/>
          </a:ln>
        </p:spPr>
        <p:txBody>
          <a:bodyPr wrap="none">
            <a:spAutoFit/>
          </a:bodyPr>
          <a:lstStyle/>
          <a:p>
            <a:r>
              <a:rPr lang="zh-CN" altLang="en-US"/>
              <a:t>几百</a:t>
            </a:r>
            <a:r>
              <a:rPr lang="en-US" altLang="zh-CN"/>
              <a:t>GB-</a:t>
            </a:r>
            <a:r>
              <a:rPr lang="zh-CN" altLang="en-US"/>
              <a:t>几</a:t>
            </a:r>
            <a:r>
              <a:rPr lang="en-US" altLang="zh-CN"/>
              <a:t>TB</a:t>
            </a:r>
            <a:endParaRPr lang="zh-CN" altLang="en-US"/>
          </a:p>
        </p:txBody>
      </p:sp>
      <p:sp>
        <p:nvSpPr>
          <p:cNvPr id="9232" name="矩形 42"/>
          <p:cNvSpPr>
            <a:spLocks noChangeArrowheads="1"/>
          </p:cNvSpPr>
          <p:nvPr/>
        </p:nvSpPr>
        <p:spPr bwMode="auto">
          <a:xfrm>
            <a:off x="6959601" y="1700213"/>
            <a:ext cx="816249" cy="369332"/>
          </a:xfrm>
          <a:prstGeom prst="rect">
            <a:avLst/>
          </a:prstGeom>
          <a:noFill/>
          <a:ln w="9525">
            <a:noFill/>
            <a:miter lim="800000"/>
            <a:headEnd/>
            <a:tailEnd/>
          </a:ln>
        </p:spPr>
        <p:txBody>
          <a:bodyPr wrap="none">
            <a:spAutoFit/>
          </a:bodyPr>
          <a:lstStyle/>
          <a:p>
            <a:r>
              <a:rPr lang="en-US" altLang="zh-CN"/>
              <a:t>3-15ms</a:t>
            </a:r>
            <a:endParaRPr lang="zh-CN" altLang="en-US"/>
          </a:p>
        </p:txBody>
      </p:sp>
      <p:sp>
        <p:nvSpPr>
          <p:cNvPr id="9233" name="矩形 43"/>
          <p:cNvSpPr>
            <a:spLocks noChangeArrowheads="1"/>
          </p:cNvSpPr>
          <p:nvPr/>
        </p:nvSpPr>
        <p:spPr bwMode="auto">
          <a:xfrm>
            <a:off x="2855913" y="2636838"/>
            <a:ext cx="1497526" cy="369332"/>
          </a:xfrm>
          <a:prstGeom prst="rect">
            <a:avLst/>
          </a:prstGeom>
          <a:noFill/>
          <a:ln w="9525">
            <a:noFill/>
            <a:miter lim="800000"/>
            <a:headEnd/>
            <a:tailEnd/>
          </a:ln>
        </p:spPr>
        <p:txBody>
          <a:bodyPr wrap="none">
            <a:spAutoFit/>
          </a:bodyPr>
          <a:lstStyle/>
          <a:p>
            <a:r>
              <a:rPr lang="zh-CN" altLang="en-US"/>
              <a:t>几百</a:t>
            </a:r>
            <a:r>
              <a:rPr lang="en-US" altLang="zh-CN"/>
              <a:t>MB-</a:t>
            </a:r>
            <a:r>
              <a:rPr lang="zh-CN" altLang="en-US"/>
              <a:t>几</a:t>
            </a:r>
            <a:r>
              <a:rPr lang="en-US" altLang="zh-CN"/>
              <a:t>GB</a:t>
            </a:r>
            <a:endParaRPr lang="zh-CN" altLang="en-US"/>
          </a:p>
        </p:txBody>
      </p:sp>
      <p:sp>
        <p:nvSpPr>
          <p:cNvPr id="9234" name="矩形 44"/>
          <p:cNvSpPr>
            <a:spLocks noChangeArrowheads="1"/>
          </p:cNvSpPr>
          <p:nvPr/>
        </p:nvSpPr>
        <p:spPr bwMode="auto">
          <a:xfrm>
            <a:off x="6959600" y="2636838"/>
            <a:ext cx="1082348" cy="369332"/>
          </a:xfrm>
          <a:prstGeom prst="rect">
            <a:avLst/>
          </a:prstGeom>
          <a:noFill/>
          <a:ln w="9525">
            <a:noFill/>
            <a:miter lim="800000"/>
            <a:headEnd/>
            <a:tailEnd/>
          </a:ln>
        </p:spPr>
        <p:txBody>
          <a:bodyPr wrap="none">
            <a:spAutoFit/>
          </a:bodyPr>
          <a:lstStyle/>
          <a:p>
            <a:r>
              <a:rPr lang="en-US" altLang="zh-CN" dirty="0"/>
              <a:t>100-150ns</a:t>
            </a:r>
            <a:endParaRPr lang="zh-CN" altLang="en-US" dirty="0"/>
          </a:p>
        </p:txBody>
      </p:sp>
      <p:sp>
        <p:nvSpPr>
          <p:cNvPr id="9235" name="矩形 45"/>
          <p:cNvSpPr>
            <a:spLocks noChangeArrowheads="1"/>
          </p:cNvSpPr>
          <p:nvPr/>
        </p:nvSpPr>
        <p:spPr bwMode="auto">
          <a:xfrm>
            <a:off x="2855913" y="3573463"/>
            <a:ext cx="1476686" cy="369332"/>
          </a:xfrm>
          <a:prstGeom prst="rect">
            <a:avLst/>
          </a:prstGeom>
          <a:noFill/>
          <a:ln w="9525">
            <a:noFill/>
            <a:miter lim="800000"/>
            <a:headEnd/>
            <a:tailEnd/>
          </a:ln>
        </p:spPr>
        <p:txBody>
          <a:bodyPr wrap="none">
            <a:spAutoFit/>
          </a:bodyPr>
          <a:lstStyle/>
          <a:p>
            <a:r>
              <a:rPr lang="zh-CN" altLang="en-US"/>
              <a:t>几百</a:t>
            </a:r>
            <a:r>
              <a:rPr lang="en-US" altLang="zh-CN"/>
              <a:t>KB-</a:t>
            </a:r>
            <a:r>
              <a:rPr lang="zh-CN" altLang="en-US"/>
              <a:t>几</a:t>
            </a:r>
            <a:r>
              <a:rPr lang="en-US" altLang="zh-CN"/>
              <a:t>MB</a:t>
            </a:r>
            <a:endParaRPr lang="zh-CN" altLang="en-US"/>
          </a:p>
        </p:txBody>
      </p:sp>
      <p:sp>
        <p:nvSpPr>
          <p:cNvPr id="9236" name="矩形 46"/>
          <p:cNvSpPr>
            <a:spLocks noChangeArrowheads="1"/>
          </p:cNvSpPr>
          <p:nvPr/>
        </p:nvSpPr>
        <p:spPr bwMode="auto">
          <a:xfrm>
            <a:off x="6959601" y="3644900"/>
            <a:ext cx="870751" cy="369332"/>
          </a:xfrm>
          <a:prstGeom prst="rect">
            <a:avLst/>
          </a:prstGeom>
          <a:noFill/>
          <a:ln w="9525">
            <a:noFill/>
            <a:miter lim="800000"/>
            <a:headEnd/>
            <a:tailEnd/>
          </a:ln>
        </p:spPr>
        <p:txBody>
          <a:bodyPr wrap="none">
            <a:spAutoFit/>
          </a:bodyPr>
          <a:lstStyle/>
          <a:p>
            <a:r>
              <a:rPr lang="en-US" altLang="zh-CN"/>
              <a:t>40-60ns</a:t>
            </a:r>
            <a:endParaRPr lang="zh-CN" altLang="en-US"/>
          </a:p>
        </p:txBody>
      </p:sp>
      <p:sp>
        <p:nvSpPr>
          <p:cNvPr id="9237" name="矩形 47"/>
          <p:cNvSpPr>
            <a:spLocks noChangeArrowheads="1"/>
          </p:cNvSpPr>
          <p:nvPr/>
        </p:nvSpPr>
        <p:spPr bwMode="auto">
          <a:xfrm>
            <a:off x="2855913" y="4581525"/>
            <a:ext cx="1423788" cy="369332"/>
          </a:xfrm>
          <a:prstGeom prst="rect">
            <a:avLst/>
          </a:prstGeom>
          <a:noFill/>
          <a:ln w="9525">
            <a:noFill/>
            <a:miter lim="800000"/>
            <a:headEnd/>
            <a:tailEnd/>
          </a:ln>
        </p:spPr>
        <p:txBody>
          <a:bodyPr wrap="none">
            <a:spAutoFit/>
          </a:bodyPr>
          <a:lstStyle/>
          <a:p>
            <a:r>
              <a:rPr lang="zh-CN" altLang="en-US"/>
              <a:t>几十</a:t>
            </a:r>
            <a:r>
              <a:rPr lang="en-US" altLang="zh-CN"/>
              <a:t>-</a:t>
            </a:r>
            <a:r>
              <a:rPr lang="zh-CN" altLang="en-US"/>
              <a:t>几百</a:t>
            </a:r>
            <a:r>
              <a:rPr lang="en-US" altLang="zh-CN"/>
              <a:t>KB</a:t>
            </a:r>
            <a:endParaRPr lang="zh-CN" altLang="en-US"/>
          </a:p>
        </p:txBody>
      </p:sp>
      <p:sp>
        <p:nvSpPr>
          <p:cNvPr id="9238" name="矩形 48"/>
          <p:cNvSpPr>
            <a:spLocks noChangeArrowheads="1"/>
          </p:cNvSpPr>
          <p:nvPr/>
        </p:nvSpPr>
        <p:spPr bwMode="auto">
          <a:xfrm>
            <a:off x="2855913" y="5516563"/>
            <a:ext cx="1297150" cy="369332"/>
          </a:xfrm>
          <a:prstGeom prst="rect">
            <a:avLst/>
          </a:prstGeom>
          <a:noFill/>
          <a:ln w="9525">
            <a:noFill/>
            <a:miter lim="800000"/>
            <a:headEnd/>
            <a:tailEnd/>
          </a:ln>
        </p:spPr>
        <p:txBody>
          <a:bodyPr wrap="none">
            <a:spAutoFit/>
          </a:bodyPr>
          <a:lstStyle/>
          <a:p>
            <a:r>
              <a:rPr lang="zh-CN" altLang="en-US"/>
              <a:t>几十</a:t>
            </a:r>
            <a:r>
              <a:rPr lang="en-US" altLang="zh-CN"/>
              <a:t>-</a:t>
            </a:r>
            <a:r>
              <a:rPr lang="zh-CN" altLang="en-US"/>
              <a:t>几百</a:t>
            </a:r>
            <a:r>
              <a:rPr lang="en-US" altLang="zh-CN"/>
              <a:t>B</a:t>
            </a:r>
            <a:endParaRPr lang="zh-CN" altLang="en-US"/>
          </a:p>
        </p:txBody>
      </p:sp>
      <p:sp>
        <p:nvSpPr>
          <p:cNvPr id="9239" name="矩形 49"/>
          <p:cNvSpPr>
            <a:spLocks noChangeArrowheads="1"/>
          </p:cNvSpPr>
          <p:nvPr/>
        </p:nvSpPr>
        <p:spPr bwMode="auto">
          <a:xfrm>
            <a:off x="6959601" y="4581525"/>
            <a:ext cx="764953" cy="369332"/>
          </a:xfrm>
          <a:prstGeom prst="rect">
            <a:avLst/>
          </a:prstGeom>
          <a:noFill/>
          <a:ln w="9525">
            <a:noFill/>
            <a:miter lim="800000"/>
            <a:headEnd/>
            <a:tailEnd/>
          </a:ln>
        </p:spPr>
        <p:txBody>
          <a:bodyPr wrap="none">
            <a:spAutoFit/>
          </a:bodyPr>
          <a:lstStyle/>
          <a:p>
            <a:r>
              <a:rPr lang="en-US" altLang="zh-CN"/>
              <a:t>5-10ns</a:t>
            </a:r>
            <a:endParaRPr lang="zh-CN" altLang="en-US"/>
          </a:p>
        </p:txBody>
      </p:sp>
      <p:sp>
        <p:nvSpPr>
          <p:cNvPr id="9240" name="矩形 50"/>
          <p:cNvSpPr>
            <a:spLocks noChangeArrowheads="1"/>
          </p:cNvSpPr>
          <p:nvPr/>
        </p:nvSpPr>
        <p:spPr bwMode="auto">
          <a:xfrm>
            <a:off x="6959600" y="5589588"/>
            <a:ext cx="490840" cy="369332"/>
          </a:xfrm>
          <a:prstGeom prst="rect">
            <a:avLst/>
          </a:prstGeom>
          <a:noFill/>
          <a:ln w="9525">
            <a:noFill/>
            <a:miter lim="800000"/>
            <a:headEnd/>
            <a:tailEnd/>
          </a:ln>
        </p:spPr>
        <p:txBody>
          <a:bodyPr wrap="none">
            <a:spAutoFit/>
          </a:bodyPr>
          <a:lstStyle/>
          <a:p>
            <a:r>
              <a:rPr lang="en-US" altLang="zh-CN"/>
              <a:t>1ns</a:t>
            </a:r>
            <a:endParaRPr lang="zh-CN" altLang="en-US"/>
          </a:p>
        </p:txBody>
      </p:sp>
    </p:spTree>
  </p:cSld>
  <p:clrMapOvr>
    <a:masterClrMapping/>
  </p:clrMapOvr>
  <p:transition>
    <p:wipe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055440" y="138906"/>
            <a:ext cx="3970784" cy="620713"/>
            <a:chOff x="576" y="192"/>
            <a:chExt cx="1968" cy="391"/>
          </a:xfrm>
        </p:grpSpPr>
        <p:sp>
          <p:nvSpPr>
            <p:cNvPr id="10254" name="Rectangle 3"/>
            <p:cNvSpPr>
              <a:spLocks noChangeArrowheads="1"/>
            </p:cNvSpPr>
            <p:nvPr/>
          </p:nvSpPr>
          <p:spPr bwMode="auto">
            <a:xfrm>
              <a:off x="632" y="192"/>
              <a:ext cx="1872" cy="384"/>
            </a:xfrm>
            <a:prstGeom prst="rect">
              <a:avLst/>
            </a:prstGeom>
            <a:solidFill>
              <a:srgbClr val="65FFE2"/>
            </a:solidFill>
            <a:ln w="12700" cap="sq">
              <a:noFill/>
              <a:miter lim="800000"/>
              <a:headEnd type="none" w="sm" len="sm"/>
              <a:tailEnd type="none" w="sm" len="sm"/>
            </a:ln>
            <a:effectLst>
              <a:outerShdw dist="63500" dir="2212194" algn="ctr" rotWithShape="0">
                <a:srgbClr val="969696"/>
              </a:outerShdw>
            </a:effectLst>
          </p:spPr>
          <p:txBody>
            <a:bodyPr wrap="none" anchor="ctr"/>
            <a:lstStyle/>
            <a:p>
              <a:endParaRPr lang="zh-CN" altLang="en-US"/>
            </a:p>
          </p:txBody>
        </p:sp>
        <p:sp>
          <p:nvSpPr>
            <p:cNvPr id="10255" name="Rectangle 4"/>
            <p:cNvSpPr>
              <a:spLocks noChangeArrowheads="1"/>
            </p:cNvSpPr>
            <p:nvPr/>
          </p:nvSpPr>
          <p:spPr bwMode="auto">
            <a:xfrm>
              <a:off x="576" y="199"/>
              <a:ext cx="1968" cy="384"/>
            </a:xfrm>
            <a:prstGeom prst="rect">
              <a:avLst/>
            </a:prstGeom>
            <a:noFill/>
            <a:ln w="9525">
              <a:noFill/>
              <a:miter lim="800000"/>
              <a:headEnd/>
              <a:tailEnd/>
            </a:ln>
            <a:effectLst>
              <a:outerShdw dist="17961" dir="2700000" algn="ctr" rotWithShape="0">
                <a:srgbClr val="000000"/>
              </a:outerShdw>
            </a:effectLst>
          </p:spPr>
          <p:txBody>
            <a:bodyPr lIns="92075" tIns="46038" rIns="92075" bIns="46038" anchor="b"/>
            <a:lstStyle/>
            <a:p>
              <a:r>
                <a:rPr lang="en-US" altLang="zh-CN" sz="3600" dirty="0">
                  <a:solidFill>
                    <a:srgbClr val="FF0000"/>
                  </a:solidFill>
                  <a:ea typeface="楷体_GB2312" pitchFamily="49" charset="-122"/>
                </a:rPr>
                <a:t>  </a:t>
              </a:r>
              <a:r>
                <a:rPr lang="en-US" altLang="zh-CN" sz="3300" dirty="0">
                  <a:solidFill>
                    <a:srgbClr val="FF0000"/>
                  </a:solidFill>
                  <a:ea typeface="楷体_GB2312" pitchFamily="49" charset="-122"/>
                </a:rPr>
                <a:t>7.3</a:t>
              </a:r>
              <a:r>
                <a:rPr lang="en-US" altLang="zh-CN" sz="3300" dirty="0">
                  <a:solidFill>
                    <a:srgbClr val="FF0000"/>
                  </a:solidFill>
                  <a:latin typeface="楷体_GB2312" pitchFamily="49" charset="-122"/>
                  <a:ea typeface="楷体_GB2312" pitchFamily="49" charset="-122"/>
                </a:rPr>
                <a:t> </a:t>
              </a:r>
              <a:r>
                <a:rPr lang="zh-CN" altLang="en-US" sz="3300" dirty="0">
                  <a:solidFill>
                    <a:srgbClr val="FF0000"/>
                  </a:solidFill>
                  <a:latin typeface="楷体_GB2312" pitchFamily="49" charset="-122"/>
                  <a:ea typeface="楷体_GB2312" pitchFamily="49" charset="-122"/>
                </a:rPr>
                <a:t>索引（</a:t>
              </a:r>
              <a:r>
                <a:rPr lang="en-US" altLang="zh-CN" sz="3300" dirty="0">
                  <a:solidFill>
                    <a:srgbClr val="FF0000"/>
                  </a:solidFill>
                  <a:latin typeface="楷体_GB2312" pitchFamily="49" charset="-122"/>
                  <a:ea typeface="楷体_GB2312" pitchFamily="49" charset="-122"/>
                </a:rPr>
                <a:t>Index</a:t>
              </a:r>
              <a:r>
                <a:rPr lang="zh-CN" altLang="en-US" sz="3300" dirty="0">
                  <a:solidFill>
                    <a:srgbClr val="FF0000"/>
                  </a:solidFill>
                  <a:latin typeface="楷体_GB2312" pitchFamily="49" charset="-122"/>
                  <a:ea typeface="楷体_GB2312" pitchFamily="49" charset="-122"/>
                </a:rPr>
                <a:t>）</a:t>
              </a:r>
              <a:endParaRPr lang="zh-CN" altLang="en-US" sz="4400" dirty="0">
                <a:solidFill>
                  <a:srgbClr val="FF6600"/>
                </a:solidFill>
              </a:endParaRPr>
            </a:p>
          </p:txBody>
        </p:sp>
      </p:grpSp>
      <p:grpSp>
        <p:nvGrpSpPr>
          <p:cNvPr id="16" name="组合 15"/>
          <p:cNvGrpSpPr/>
          <p:nvPr/>
        </p:nvGrpSpPr>
        <p:grpSpPr>
          <a:xfrm>
            <a:off x="2379663" y="2022476"/>
            <a:ext cx="7961312" cy="923925"/>
            <a:chOff x="855663" y="2022475"/>
            <a:chExt cx="7961312" cy="923925"/>
          </a:xfrm>
        </p:grpSpPr>
        <p:sp>
          <p:nvSpPr>
            <p:cNvPr id="281621" name="Text Box 21"/>
            <p:cNvSpPr txBox="1">
              <a:spLocks noChangeArrowheads="1"/>
            </p:cNvSpPr>
            <p:nvPr/>
          </p:nvSpPr>
          <p:spPr bwMode="auto">
            <a:xfrm>
              <a:off x="855663" y="2022475"/>
              <a:ext cx="1506537" cy="519113"/>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r>
                <a:rPr lang="en-US" altLang="zh-CN" sz="2800">
                  <a:solidFill>
                    <a:srgbClr val="FF3300"/>
                  </a:solidFill>
                  <a:ea typeface="楷体_GB2312" pitchFamily="49" charset="-122"/>
                </a:rPr>
                <a:t>1</a:t>
              </a:r>
              <a:r>
                <a:rPr lang="en-US" altLang="zh-CN" sz="2800">
                  <a:solidFill>
                    <a:srgbClr val="FF3300"/>
                  </a:solidFill>
                  <a:latin typeface="楷体_GB2312" pitchFamily="49" charset="-122"/>
                  <a:ea typeface="楷体_GB2312" pitchFamily="49" charset="-122"/>
                </a:rPr>
                <a:t>.</a:t>
              </a:r>
              <a:r>
                <a:rPr lang="zh-CN" altLang="en-US" sz="2800">
                  <a:solidFill>
                    <a:srgbClr val="FF3300"/>
                  </a:solidFill>
                  <a:latin typeface="黑体" pitchFamily="49" charset="-122"/>
                  <a:ea typeface="黑体" pitchFamily="49" charset="-122"/>
                </a:rPr>
                <a:t>索引</a:t>
              </a:r>
            </a:p>
          </p:txBody>
        </p:sp>
        <p:sp>
          <p:nvSpPr>
            <p:cNvPr id="281622" name="Text Box 22"/>
            <p:cNvSpPr txBox="1">
              <a:spLocks noChangeArrowheads="1"/>
            </p:cNvSpPr>
            <p:nvPr/>
          </p:nvSpPr>
          <p:spPr bwMode="auto">
            <a:xfrm>
              <a:off x="1612900" y="2473325"/>
              <a:ext cx="7204075" cy="473075"/>
            </a:xfrm>
            <a:prstGeom prst="rect">
              <a:avLst/>
            </a:prstGeom>
            <a:noFill/>
            <a:ln w="12700" cap="sq">
              <a:noFill/>
              <a:miter lim="800000"/>
              <a:headEnd type="none" w="sm" len="sm"/>
              <a:tailEnd type="none" w="sm" len="sm"/>
            </a:ln>
          </p:spPr>
          <p:txBody>
            <a:bodyPr wrap="none">
              <a:spAutoFit/>
            </a:bodyPr>
            <a:lstStyle/>
            <a:p>
              <a:r>
                <a:rPr lang="zh-CN" altLang="en-US" sz="2500">
                  <a:solidFill>
                    <a:srgbClr val="003399"/>
                  </a:solidFill>
                  <a:latin typeface="楷体_GB2312" pitchFamily="49" charset="-122"/>
                  <a:ea typeface="幼圆" pitchFamily="49" charset="-122"/>
                </a:rPr>
                <a:t>记录关键字值与记录的存储位置之间的对应关系。</a:t>
              </a:r>
              <a:endParaRPr lang="zh-CN" altLang="en-US" sz="2500">
                <a:solidFill>
                  <a:srgbClr val="003399"/>
                </a:solidFill>
                <a:ea typeface="幼圆" pitchFamily="49" charset="-122"/>
              </a:endParaRPr>
            </a:p>
          </p:txBody>
        </p:sp>
      </p:grpSp>
      <p:grpSp>
        <p:nvGrpSpPr>
          <p:cNvPr id="17" name="组合 16"/>
          <p:cNvGrpSpPr/>
          <p:nvPr/>
        </p:nvGrpSpPr>
        <p:grpSpPr>
          <a:xfrm>
            <a:off x="2362201" y="3097213"/>
            <a:ext cx="7796213" cy="1281112"/>
            <a:chOff x="838200" y="3097213"/>
            <a:chExt cx="7796213" cy="1281112"/>
          </a:xfrm>
        </p:grpSpPr>
        <p:sp>
          <p:nvSpPr>
            <p:cNvPr id="281623" name="Text Box 23"/>
            <p:cNvSpPr txBox="1">
              <a:spLocks noChangeArrowheads="1"/>
            </p:cNvSpPr>
            <p:nvPr/>
          </p:nvSpPr>
          <p:spPr bwMode="auto">
            <a:xfrm>
              <a:off x="838200" y="3097213"/>
              <a:ext cx="2438400" cy="519112"/>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r>
                <a:rPr lang="en-US" altLang="zh-CN" sz="2800" dirty="0">
                  <a:solidFill>
                    <a:srgbClr val="FF3300"/>
                  </a:solidFill>
                  <a:ea typeface="楷体_GB2312" pitchFamily="49" charset="-122"/>
                </a:rPr>
                <a:t>2</a:t>
              </a:r>
              <a:r>
                <a:rPr lang="en-US" altLang="zh-CN" sz="2800" dirty="0">
                  <a:solidFill>
                    <a:srgbClr val="FF3300"/>
                  </a:solidFill>
                  <a:latin typeface="楷体_GB2312" pitchFamily="49" charset="-122"/>
                  <a:ea typeface="楷体_GB2312" pitchFamily="49" charset="-122"/>
                </a:rPr>
                <a:t>.</a:t>
              </a:r>
              <a:r>
                <a:rPr lang="zh-CN" altLang="en-US" sz="2800" dirty="0">
                  <a:solidFill>
                    <a:srgbClr val="FF3300"/>
                  </a:solidFill>
                  <a:latin typeface="黑体" pitchFamily="49" charset="-122"/>
                  <a:ea typeface="黑体" pitchFamily="49" charset="-122"/>
                </a:rPr>
                <a:t>索引文件</a:t>
              </a:r>
            </a:p>
          </p:txBody>
        </p:sp>
        <p:sp>
          <p:nvSpPr>
            <p:cNvPr id="281624" name="Text Box 24"/>
            <p:cNvSpPr txBox="1">
              <a:spLocks noChangeArrowheads="1"/>
            </p:cNvSpPr>
            <p:nvPr/>
          </p:nvSpPr>
          <p:spPr bwMode="auto">
            <a:xfrm>
              <a:off x="985838" y="3524250"/>
              <a:ext cx="7648575" cy="854075"/>
            </a:xfrm>
            <a:prstGeom prst="rect">
              <a:avLst/>
            </a:prstGeom>
            <a:noFill/>
            <a:ln w="12700" cap="sq">
              <a:noFill/>
              <a:miter lim="800000"/>
              <a:headEnd type="none" w="sm" len="sm"/>
              <a:tailEnd type="none" w="sm" len="sm"/>
            </a:ln>
          </p:spPr>
          <p:txBody>
            <a:bodyPr>
              <a:spAutoFit/>
            </a:bodyPr>
            <a:lstStyle/>
            <a:p>
              <a:r>
                <a:rPr lang="en-US" altLang="zh-CN" sz="2500" dirty="0">
                  <a:solidFill>
                    <a:srgbClr val="003399"/>
                  </a:solidFill>
                  <a:latin typeface="幼圆" pitchFamily="49" charset="-122"/>
                  <a:ea typeface="幼圆" pitchFamily="49" charset="-122"/>
                </a:rPr>
                <a:t>    </a:t>
              </a:r>
              <a:r>
                <a:rPr lang="zh-CN" altLang="en-US" sz="2500" dirty="0">
                  <a:solidFill>
                    <a:srgbClr val="003399"/>
                  </a:solidFill>
                  <a:latin typeface="幼圆" pitchFamily="49" charset="-122"/>
                  <a:ea typeface="幼圆" pitchFamily="49" charset="-122"/>
                </a:rPr>
                <a:t>由</a:t>
              </a:r>
              <a:r>
                <a:rPr lang="zh-CN" altLang="en-US" sz="2500" dirty="0">
                  <a:solidFill>
                    <a:schemeClr val="accent2"/>
                  </a:solidFill>
                  <a:latin typeface="黑体" pitchFamily="49" charset="-122"/>
                  <a:ea typeface="黑体" pitchFamily="49" charset="-122"/>
                </a:rPr>
                <a:t>基本数据</a:t>
              </a:r>
              <a:r>
                <a:rPr lang="zh-CN" altLang="en-US" sz="2500" dirty="0">
                  <a:solidFill>
                    <a:srgbClr val="003399"/>
                  </a:solidFill>
                  <a:latin typeface="幼圆" pitchFamily="49" charset="-122"/>
                  <a:ea typeface="幼圆" pitchFamily="49" charset="-122"/>
                </a:rPr>
                <a:t>与</a:t>
              </a:r>
              <a:r>
                <a:rPr lang="zh-CN" altLang="en-US" sz="2500" dirty="0">
                  <a:solidFill>
                    <a:schemeClr val="accent2"/>
                  </a:solidFill>
                  <a:latin typeface="黑体" pitchFamily="49" charset="-122"/>
                  <a:ea typeface="黑体" pitchFamily="49" charset="-122"/>
                </a:rPr>
                <a:t>索引表</a:t>
              </a:r>
              <a:r>
                <a:rPr lang="zh-CN" altLang="en-US" sz="2500" dirty="0">
                  <a:solidFill>
                    <a:srgbClr val="003399"/>
                  </a:solidFill>
                  <a:latin typeface="幼圆" pitchFamily="49" charset="-122"/>
                  <a:ea typeface="幼圆" pitchFamily="49" charset="-122"/>
                </a:rPr>
                <a:t>两部分组成的数据集称为 </a:t>
              </a:r>
            </a:p>
            <a:p>
              <a:r>
                <a:rPr lang="zh-CN" altLang="en-US" sz="2500" dirty="0">
                  <a:solidFill>
                    <a:srgbClr val="003399"/>
                  </a:solidFill>
                  <a:latin typeface="幼圆" pitchFamily="49" charset="-122"/>
                  <a:ea typeface="幼圆" pitchFamily="49" charset="-122"/>
                </a:rPr>
                <a:t>    索引文件。</a:t>
              </a:r>
            </a:p>
          </p:txBody>
        </p:sp>
      </p:grpSp>
      <p:grpSp>
        <p:nvGrpSpPr>
          <p:cNvPr id="18" name="组合 17"/>
          <p:cNvGrpSpPr/>
          <p:nvPr/>
        </p:nvGrpSpPr>
        <p:grpSpPr>
          <a:xfrm>
            <a:off x="2362200" y="4556125"/>
            <a:ext cx="7004050" cy="1371600"/>
            <a:chOff x="838200" y="4556125"/>
            <a:chExt cx="7004050" cy="1371600"/>
          </a:xfrm>
        </p:grpSpPr>
        <p:sp>
          <p:nvSpPr>
            <p:cNvPr id="281625" name="Text Box 25"/>
            <p:cNvSpPr txBox="1">
              <a:spLocks noChangeArrowheads="1"/>
            </p:cNvSpPr>
            <p:nvPr/>
          </p:nvSpPr>
          <p:spPr bwMode="auto">
            <a:xfrm>
              <a:off x="838200" y="4556125"/>
              <a:ext cx="3124200" cy="519113"/>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r>
                <a:rPr lang="en-US" altLang="zh-CN" sz="2800">
                  <a:solidFill>
                    <a:srgbClr val="FF3300"/>
                  </a:solidFill>
                  <a:ea typeface="楷体_GB2312" pitchFamily="49" charset="-122"/>
                </a:rPr>
                <a:t>3</a:t>
              </a:r>
              <a:r>
                <a:rPr lang="en-US" altLang="zh-CN" sz="2800">
                  <a:solidFill>
                    <a:srgbClr val="FF3300"/>
                  </a:solidFill>
                  <a:latin typeface="楷体_GB2312" pitchFamily="49" charset="-122"/>
                  <a:ea typeface="楷体_GB2312" pitchFamily="49" charset="-122"/>
                </a:rPr>
                <a:t>.</a:t>
              </a:r>
              <a:r>
                <a:rPr lang="zh-CN" altLang="en-US" sz="2800">
                  <a:solidFill>
                    <a:srgbClr val="FF3300"/>
                  </a:solidFill>
                  <a:latin typeface="黑体" pitchFamily="49" charset="-122"/>
                  <a:ea typeface="黑体" pitchFamily="49" charset="-122"/>
                </a:rPr>
                <a:t>索引表的特点</a:t>
              </a:r>
            </a:p>
          </p:txBody>
        </p:sp>
        <p:sp>
          <p:nvSpPr>
            <p:cNvPr id="281626" name="Text Box 26"/>
            <p:cNvSpPr txBox="1">
              <a:spLocks noChangeArrowheads="1"/>
            </p:cNvSpPr>
            <p:nvPr/>
          </p:nvSpPr>
          <p:spPr bwMode="auto">
            <a:xfrm>
              <a:off x="1670050" y="5048250"/>
              <a:ext cx="5257800" cy="473075"/>
            </a:xfrm>
            <a:prstGeom prst="rect">
              <a:avLst/>
            </a:prstGeom>
            <a:noFill/>
            <a:ln w="12700" cap="sq">
              <a:noFill/>
              <a:miter lim="800000"/>
              <a:headEnd type="none" w="sm" len="sm"/>
              <a:tailEnd type="none" w="sm" len="sm"/>
            </a:ln>
          </p:spPr>
          <p:txBody>
            <a:bodyPr>
              <a:spAutoFit/>
            </a:bodyPr>
            <a:lstStyle/>
            <a:p>
              <a:r>
                <a:rPr lang="en-US" altLang="zh-CN" sz="2500">
                  <a:solidFill>
                    <a:srgbClr val="003399"/>
                  </a:solidFill>
                  <a:ea typeface="幼圆" pitchFamily="49" charset="-122"/>
                </a:rPr>
                <a:t>(1)</a:t>
              </a:r>
              <a:r>
                <a:rPr lang="en-US" altLang="zh-CN" sz="2500">
                  <a:solidFill>
                    <a:srgbClr val="003399"/>
                  </a:solidFill>
                  <a:latin typeface="幼圆" pitchFamily="49" charset="-122"/>
                  <a:ea typeface="幼圆" pitchFamily="49" charset="-122"/>
                </a:rPr>
                <a:t> </a:t>
              </a:r>
              <a:r>
                <a:rPr lang="zh-CN" altLang="en-US" sz="2500">
                  <a:solidFill>
                    <a:srgbClr val="003399"/>
                  </a:solidFill>
                  <a:latin typeface="幼圆" pitchFamily="49" charset="-122"/>
                  <a:ea typeface="幼圆" pitchFamily="49" charset="-122"/>
                </a:rPr>
                <a:t>索引表是由系统自动产生的；</a:t>
              </a:r>
            </a:p>
          </p:txBody>
        </p:sp>
        <p:sp>
          <p:nvSpPr>
            <p:cNvPr id="281627" name="Text Box 27"/>
            <p:cNvSpPr txBox="1">
              <a:spLocks noChangeArrowheads="1"/>
            </p:cNvSpPr>
            <p:nvPr/>
          </p:nvSpPr>
          <p:spPr bwMode="auto">
            <a:xfrm>
              <a:off x="1663700" y="5454650"/>
              <a:ext cx="6178550" cy="473075"/>
            </a:xfrm>
            <a:prstGeom prst="rect">
              <a:avLst/>
            </a:prstGeom>
            <a:noFill/>
            <a:ln w="12700" cap="sq">
              <a:noFill/>
              <a:miter lim="800000"/>
              <a:headEnd type="none" w="sm" len="sm"/>
              <a:tailEnd type="none" w="sm" len="sm"/>
            </a:ln>
          </p:spPr>
          <p:txBody>
            <a:bodyPr>
              <a:spAutoFit/>
            </a:bodyPr>
            <a:lstStyle/>
            <a:p>
              <a:r>
                <a:rPr lang="en-US" altLang="zh-CN" sz="2500">
                  <a:solidFill>
                    <a:srgbClr val="003399"/>
                  </a:solidFill>
                  <a:ea typeface="幼圆" pitchFamily="49" charset="-122"/>
                </a:rPr>
                <a:t>(2)</a:t>
              </a:r>
              <a:r>
                <a:rPr lang="en-US" altLang="zh-CN" sz="2500">
                  <a:solidFill>
                    <a:srgbClr val="003399"/>
                  </a:solidFill>
                  <a:latin typeface="幼圆" pitchFamily="49" charset="-122"/>
                  <a:ea typeface="幼圆" pitchFamily="49" charset="-122"/>
                </a:rPr>
                <a:t> </a:t>
              </a:r>
              <a:r>
                <a:rPr lang="zh-CN" altLang="en-US" sz="2500">
                  <a:solidFill>
                    <a:srgbClr val="003399"/>
                  </a:solidFill>
                  <a:latin typeface="幼圆" pitchFamily="49" charset="-122"/>
                  <a:ea typeface="幼圆" pitchFamily="49" charset="-122"/>
                </a:rPr>
                <a:t>索引表中表项按关键字值有序排列。</a:t>
              </a:r>
            </a:p>
          </p:txBody>
        </p:sp>
      </p:grpSp>
      <p:grpSp>
        <p:nvGrpSpPr>
          <p:cNvPr id="3" name="Group 29"/>
          <p:cNvGrpSpPr>
            <a:grpSpLocks/>
          </p:cNvGrpSpPr>
          <p:nvPr/>
        </p:nvGrpSpPr>
        <p:grpSpPr bwMode="auto">
          <a:xfrm>
            <a:off x="1939925" y="1219200"/>
            <a:ext cx="4660900" cy="685800"/>
            <a:chOff x="262" y="768"/>
            <a:chExt cx="2936" cy="432"/>
          </a:xfrm>
          <a:solidFill>
            <a:schemeClr val="accent1"/>
          </a:solidFill>
        </p:grpSpPr>
        <p:sp>
          <p:nvSpPr>
            <p:cNvPr id="10252" name="AutoShape 30"/>
            <p:cNvSpPr>
              <a:spLocks noChangeArrowheads="1"/>
            </p:cNvSpPr>
            <p:nvPr/>
          </p:nvSpPr>
          <p:spPr bwMode="auto">
            <a:xfrm>
              <a:off x="262" y="768"/>
              <a:ext cx="2880" cy="432"/>
            </a:xfrm>
            <a:prstGeom prst="cloudCallout">
              <a:avLst>
                <a:gd name="adj1" fmla="val -14685"/>
                <a:gd name="adj2" fmla="val 40046"/>
              </a:avLst>
            </a:prstGeom>
            <a:grpFill/>
            <a:ln w="12700" cap="sq">
              <a:noFill/>
              <a:round/>
              <a:headEnd type="none" w="sm" len="sm"/>
              <a:tailEnd type="none" w="sm" len="sm"/>
            </a:ln>
            <a:effectLst>
              <a:outerShdw dist="108509" dir="1233363" algn="ctr" rotWithShape="0">
                <a:srgbClr val="969696"/>
              </a:outerShdw>
            </a:effectLst>
          </p:spPr>
          <p:txBody>
            <a:bodyPr wrap="none" anchor="ctr"/>
            <a:lstStyle/>
            <a:p>
              <a:pPr algn="ctr"/>
              <a:endParaRPr lang="en-US" altLang="zh-CN"/>
            </a:p>
          </p:txBody>
        </p:sp>
        <p:sp>
          <p:nvSpPr>
            <p:cNvPr id="10253" name="Text Box 31"/>
            <p:cNvSpPr txBox="1">
              <a:spLocks noChangeArrowheads="1"/>
            </p:cNvSpPr>
            <p:nvPr/>
          </p:nvSpPr>
          <p:spPr bwMode="auto">
            <a:xfrm>
              <a:off x="412" y="802"/>
              <a:ext cx="2786" cy="317"/>
            </a:xfrm>
            <a:prstGeom prst="rect">
              <a:avLst/>
            </a:prstGeom>
            <a:grpFill/>
            <a:ln w="12700" cap="sq">
              <a:noFill/>
              <a:miter lim="800000"/>
              <a:headEnd type="none" w="sm" len="sm"/>
              <a:tailEnd type="none" w="sm" len="sm"/>
            </a:ln>
          </p:spPr>
          <p:txBody>
            <a:bodyPr>
              <a:spAutoFit/>
            </a:bodyPr>
            <a:lstStyle/>
            <a:p>
              <a:r>
                <a:rPr lang="zh-CN" altLang="en-US" sz="2700" dirty="0">
                  <a:latin typeface="黑体" pitchFamily="49" charset="-122"/>
                  <a:ea typeface="黑体" pitchFamily="49" charset="-122"/>
                </a:rPr>
                <a:t>一</a:t>
              </a:r>
              <a:r>
                <a:rPr lang="en-US" altLang="zh-CN" sz="2700" dirty="0">
                  <a:latin typeface="黑体" pitchFamily="49" charset="-122"/>
                  <a:ea typeface="黑体" pitchFamily="49" charset="-122"/>
                </a:rPr>
                <a:t>.</a:t>
              </a:r>
              <a:r>
                <a:rPr lang="zh-CN" altLang="en-US" sz="2700" dirty="0">
                  <a:latin typeface="黑体" pitchFamily="49" charset="-122"/>
                  <a:ea typeface="黑体" pitchFamily="49" charset="-122"/>
                </a:rPr>
                <a:t>索引的基本概念</a:t>
              </a:r>
              <a:endParaRPr lang="zh-CN" altLang="en-US" dirty="0">
                <a:latin typeface="黑体" pitchFamily="49" charset="-122"/>
                <a:ea typeface="黑体" pitchFamily="49" charset="-122"/>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145382" y="131422"/>
            <a:ext cx="4325937" cy="650875"/>
            <a:chOff x="214" y="240"/>
            <a:chExt cx="2725" cy="410"/>
          </a:xfrm>
          <a:solidFill>
            <a:schemeClr val="accent1"/>
          </a:solidFill>
        </p:grpSpPr>
        <p:sp>
          <p:nvSpPr>
            <p:cNvPr id="11465" name="AutoShape 3"/>
            <p:cNvSpPr>
              <a:spLocks noChangeArrowheads="1"/>
            </p:cNvSpPr>
            <p:nvPr/>
          </p:nvSpPr>
          <p:spPr bwMode="auto">
            <a:xfrm>
              <a:off x="214" y="240"/>
              <a:ext cx="2330" cy="410"/>
            </a:xfrm>
            <a:prstGeom prst="cloudCallout">
              <a:avLst>
                <a:gd name="adj1" fmla="val -20259"/>
                <a:gd name="adj2" fmla="val 17315"/>
              </a:avLst>
            </a:prstGeom>
            <a:grpFill/>
            <a:ln w="12700" cap="sq">
              <a:noFill/>
              <a:round/>
              <a:headEnd type="none" w="sm" len="sm"/>
              <a:tailEnd type="none" w="sm" len="sm"/>
            </a:ln>
            <a:effectLst>
              <a:outerShdw dist="132592" dir="1001955" algn="ctr" rotWithShape="0">
                <a:srgbClr val="969696"/>
              </a:outerShdw>
            </a:effectLst>
          </p:spPr>
          <p:txBody>
            <a:bodyPr wrap="none" anchor="ctr"/>
            <a:lstStyle/>
            <a:p>
              <a:pPr algn="ctr"/>
              <a:endParaRPr lang="en-US" altLang="zh-CN"/>
            </a:p>
          </p:txBody>
        </p:sp>
        <p:sp>
          <p:nvSpPr>
            <p:cNvPr id="11466" name="Text Box 4"/>
            <p:cNvSpPr txBox="1">
              <a:spLocks noChangeArrowheads="1"/>
            </p:cNvSpPr>
            <p:nvPr/>
          </p:nvSpPr>
          <p:spPr bwMode="auto">
            <a:xfrm>
              <a:off x="443" y="284"/>
              <a:ext cx="2496" cy="317"/>
            </a:xfrm>
            <a:prstGeom prst="rect">
              <a:avLst/>
            </a:prstGeom>
            <a:grpFill/>
            <a:ln w="12700" cap="sq">
              <a:noFill/>
              <a:miter lim="800000"/>
              <a:headEnd type="none" w="sm" len="sm"/>
              <a:tailEnd type="none" w="sm" len="sm"/>
            </a:ln>
          </p:spPr>
          <p:txBody>
            <a:bodyPr>
              <a:spAutoFit/>
            </a:bodyPr>
            <a:lstStyle/>
            <a:p>
              <a:r>
                <a:rPr lang="zh-CN" altLang="en-US" sz="2700" dirty="0">
                  <a:solidFill>
                    <a:srgbClr val="003399"/>
                  </a:solidFill>
                  <a:latin typeface="黑体" pitchFamily="49" charset="-122"/>
                  <a:ea typeface="黑体" pitchFamily="49" charset="-122"/>
                </a:rPr>
                <a:t>二</a:t>
              </a:r>
              <a:r>
                <a:rPr lang="en-US" altLang="zh-CN" sz="2700" dirty="0">
                  <a:solidFill>
                    <a:srgbClr val="003399"/>
                  </a:solidFill>
                  <a:latin typeface="黑体" pitchFamily="49" charset="-122"/>
                  <a:ea typeface="黑体" pitchFamily="49" charset="-122"/>
                </a:rPr>
                <a:t>.</a:t>
              </a:r>
              <a:r>
                <a:rPr lang="zh-CN" altLang="en-US" sz="2700" dirty="0">
                  <a:solidFill>
                    <a:srgbClr val="003399"/>
                  </a:solidFill>
                  <a:latin typeface="黑体" pitchFamily="49" charset="-122"/>
                  <a:ea typeface="黑体" pitchFamily="49" charset="-122"/>
                </a:rPr>
                <a:t>稠密索引</a:t>
              </a:r>
              <a:endParaRPr lang="zh-CN" altLang="en-US" dirty="0">
                <a:solidFill>
                  <a:srgbClr val="003399"/>
                </a:solidFill>
                <a:latin typeface="黑体" pitchFamily="49" charset="-122"/>
                <a:ea typeface="黑体" pitchFamily="49" charset="-122"/>
              </a:endParaRPr>
            </a:p>
          </p:txBody>
        </p:sp>
      </p:grpSp>
      <p:grpSp>
        <p:nvGrpSpPr>
          <p:cNvPr id="3" name="Group 6"/>
          <p:cNvGrpSpPr>
            <a:grpSpLocks/>
          </p:cNvGrpSpPr>
          <p:nvPr/>
        </p:nvGrpSpPr>
        <p:grpSpPr bwMode="auto">
          <a:xfrm>
            <a:off x="6329364" y="2289176"/>
            <a:ext cx="2947987" cy="4111625"/>
            <a:chOff x="3183" y="1582"/>
            <a:chExt cx="1857" cy="2590"/>
          </a:xfrm>
        </p:grpSpPr>
        <p:grpSp>
          <p:nvGrpSpPr>
            <p:cNvPr id="4" name="Group 7"/>
            <p:cNvGrpSpPr>
              <a:grpSpLocks/>
            </p:cNvGrpSpPr>
            <p:nvPr/>
          </p:nvGrpSpPr>
          <p:grpSpPr bwMode="auto">
            <a:xfrm>
              <a:off x="3600" y="1824"/>
              <a:ext cx="1440" cy="768"/>
              <a:chOff x="3072" y="1824"/>
              <a:chExt cx="1440" cy="768"/>
            </a:xfrm>
          </p:grpSpPr>
          <p:grpSp>
            <p:nvGrpSpPr>
              <p:cNvPr id="5" name="Group 8"/>
              <p:cNvGrpSpPr>
                <a:grpSpLocks/>
              </p:cNvGrpSpPr>
              <p:nvPr/>
            </p:nvGrpSpPr>
            <p:grpSpPr bwMode="auto">
              <a:xfrm>
                <a:off x="3072" y="1824"/>
                <a:ext cx="1440" cy="192"/>
                <a:chOff x="3072" y="2400"/>
                <a:chExt cx="1440" cy="192"/>
              </a:xfrm>
            </p:grpSpPr>
            <p:sp>
              <p:nvSpPr>
                <p:cNvPr id="11462" name="Rectangle 9"/>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63" name="Rectangle 10"/>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64" name="Rectangle 11"/>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6" name="Group 12"/>
              <p:cNvGrpSpPr>
                <a:grpSpLocks/>
              </p:cNvGrpSpPr>
              <p:nvPr/>
            </p:nvGrpSpPr>
            <p:grpSpPr bwMode="auto">
              <a:xfrm>
                <a:off x="3072" y="2016"/>
                <a:ext cx="1440" cy="192"/>
                <a:chOff x="3072" y="2400"/>
                <a:chExt cx="1440" cy="192"/>
              </a:xfrm>
            </p:grpSpPr>
            <p:sp>
              <p:nvSpPr>
                <p:cNvPr id="11459" name="Rectangle 13"/>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60" name="Rectangle 14"/>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61" name="Rectangle 15"/>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7" name="Group 16"/>
              <p:cNvGrpSpPr>
                <a:grpSpLocks/>
              </p:cNvGrpSpPr>
              <p:nvPr/>
            </p:nvGrpSpPr>
            <p:grpSpPr bwMode="auto">
              <a:xfrm>
                <a:off x="3072" y="2208"/>
                <a:ext cx="1440" cy="192"/>
                <a:chOff x="3072" y="2400"/>
                <a:chExt cx="1440" cy="192"/>
              </a:xfrm>
            </p:grpSpPr>
            <p:sp>
              <p:nvSpPr>
                <p:cNvPr id="11456" name="Rectangle 17"/>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57" name="Rectangle 18"/>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58" name="Rectangle 19"/>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8" name="Group 20"/>
              <p:cNvGrpSpPr>
                <a:grpSpLocks/>
              </p:cNvGrpSpPr>
              <p:nvPr/>
            </p:nvGrpSpPr>
            <p:grpSpPr bwMode="auto">
              <a:xfrm>
                <a:off x="3072" y="2400"/>
                <a:ext cx="1440" cy="192"/>
                <a:chOff x="3072" y="2400"/>
                <a:chExt cx="1440" cy="192"/>
              </a:xfrm>
            </p:grpSpPr>
            <p:sp>
              <p:nvSpPr>
                <p:cNvPr id="11453" name="Rectangle 21"/>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54" name="Rectangle 22"/>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55" name="Rectangle 23"/>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grpSp>
          <p:nvGrpSpPr>
            <p:cNvPr id="9" name="Group 24"/>
            <p:cNvGrpSpPr>
              <a:grpSpLocks/>
            </p:cNvGrpSpPr>
            <p:nvPr/>
          </p:nvGrpSpPr>
          <p:grpSpPr bwMode="auto">
            <a:xfrm>
              <a:off x="3600" y="2592"/>
              <a:ext cx="1440" cy="768"/>
              <a:chOff x="3072" y="1824"/>
              <a:chExt cx="1440" cy="768"/>
            </a:xfrm>
          </p:grpSpPr>
          <p:grpSp>
            <p:nvGrpSpPr>
              <p:cNvPr id="10" name="Group 25"/>
              <p:cNvGrpSpPr>
                <a:grpSpLocks/>
              </p:cNvGrpSpPr>
              <p:nvPr/>
            </p:nvGrpSpPr>
            <p:grpSpPr bwMode="auto">
              <a:xfrm>
                <a:off x="3072" y="1824"/>
                <a:ext cx="1440" cy="192"/>
                <a:chOff x="3072" y="2400"/>
                <a:chExt cx="1440" cy="192"/>
              </a:xfrm>
            </p:grpSpPr>
            <p:sp>
              <p:nvSpPr>
                <p:cNvPr id="11446" name="Rectangle 26"/>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47" name="Rectangle 27"/>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48" name="Rectangle 28"/>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1" name="Group 29"/>
              <p:cNvGrpSpPr>
                <a:grpSpLocks/>
              </p:cNvGrpSpPr>
              <p:nvPr/>
            </p:nvGrpSpPr>
            <p:grpSpPr bwMode="auto">
              <a:xfrm>
                <a:off x="3072" y="2016"/>
                <a:ext cx="1440" cy="192"/>
                <a:chOff x="3072" y="2400"/>
                <a:chExt cx="1440" cy="192"/>
              </a:xfrm>
            </p:grpSpPr>
            <p:sp>
              <p:nvSpPr>
                <p:cNvPr id="11443" name="Rectangle 30"/>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44" name="Rectangle 31"/>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45" name="Rectangle 32"/>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2" name="Group 33"/>
              <p:cNvGrpSpPr>
                <a:grpSpLocks/>
              </p:cNvGrpSpPr>
              <p:nvPr/>
            </p:nvGrpSpPr>
            <p:grpSpPr bwMode="auto">
              <a:xfrm>
                <a:off x="3072" y="2208"/>
                <a:ext cx="1440" cy="192"/>
                <a:chOff x="3072" y="2400"/>
                <a:chExt cx="1440" cy="192"/>
              </a:xfrm>
            </p:grpSpPr>
            <p:sp>
              <p:nvSpPr>
                <p:cNvPr id="11440" name="Rectangle 34"/>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41" name="Rectangle 35"/>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42" name="Rectangle 36"/>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3" name="Group 37"/>
              <p:cNvGrpSpPr>
                <a:grpSpLocks/>
              </p:cNvGrpSpPr>
              <p:nvPr/>
            </p:nvGrpSpPr>
            <p:grpSpPr bwMode="auto">
              <a:xfrm>
                <a:off x="3072" y="2400"/>
                <a:ext cx="1440" cy="192"/>
                <a:chOff x="3072" y="2400"/>
                <a:chExt cx="1440" cy="192"/>
              </a:xfrm>
            </p:grpSpPr>
            <p:sp>
              <p:nvSpPr>
                <p:cNvPr id="11437" name="Rectangle 38"/>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38" name="Rectangle 39"/>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39" name="Rectangle 40"/>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grpSp>
          <p:nvGrpSpPr>
            <p:cNvPr id="14" name="Group 41"/>
            <p:cNvGrpSpPr>
              <a:grpSpLocks/>
            </p:cNvGrpSpPr>
            <p:nvPr/>
          </p:nvGrpSpPr>
          <p:grpSpPr bwMode="auto">
            <a:xfrm>
              <a:off x="3600" y="3360"/>
              <a:ext cx="1440" cy="768"/>
              <a:chOff x="3072" y="1824"/>
              <a:chExt cx="1440" cy="768"/>
            </a:xfrm>
          </p:grpSpPr>
          <p:grpSp>
            <p:nvGrpSpPr>
              <p:cNvPr id="15" name="Group 42"/>
              <p:cNvGrpSpPr>
                <a:grpSpLocks/>
              </p:cNvGrpSpPr>
              <p:nvPr/>
            </p:nvGrpSpPr>
            <p:grpSpPr bwMode="auto">
              <a:xfrm>
                <a:off x="3072" y="1824"/>
                <a:ext cx="1440" cy="192"/>
                <a:chOff x="3072" y="2400"/>
                <a:chExt cx="1440" cy="192"/>
              </a:xfrm>
            </p:grpSpPr>
            <p:sp>
              <p:nvSpPr>
                <p:cNvPr id="11430" name="Rectangle 43"/>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31" name="Rectangle 44"/>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32" name="Rectangle 45"/>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6" name="Group 46"/>
              <p:cNvGrpSpPr>
                <a:grpSpLocks/>
              </p:cNvGrpSpPr>
              <p:nvPr/>
            </p:nvGrpSpPr>
            <p:grpSpPr bwMode="auto">
              <a:xfrm>
                <a:off x="3072" y="2016"/>
                <a:ext cx="1440" cy="192"/>
                <a:chOff x="3072" y="2400"/>
                <a:chExt cx="1440" cy="192"/>
              </a:xfrm>
            </p:grpSpPr>
            <p:sp>
              <p:nvSpPr>
                <p:cNvPr id="11427" name="Rectangle 47"/>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28" name="Rectangle 48"/>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29" name="Rectangle 49"/>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7" name="Group 50"/>
              <p:cNvGrpSpPr>
                <a:grpSpLocks/>
              </p:cNvGrpSpPr>
              <p:nvPr/>
            </p:nvGrpSpPr>
            <p:grpSpPr bwMode="auto">
              <a:xfrm>
                <a:off x="3072" y="2208"/>
                <a:ext cx="1440" cy="192"/>
                <a:chOff x="3072" y="2400"/>
                <a:chExt cx="1440" cy="192"/>
              </a:xfrm>
            </p:grpSpPr>
            <p:sp>
              <p:nvSpPr>
                <p:cNvPr id="11424" name="Rectangle 51"/>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25" name="Rectangle 52"/>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26" name="Rectangle 53"/>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8" name="Group 54"/>
              <p:cNvGrpSpPr>
                <a:grpSpLocks/>
              </p:cNvGrpSpPr>
              <p:nvPr/>
            </p:nvGrpSpPr>
            <p:grpSpPr bwMode="auto">
              <a:xfrm>
                <a:off x="3072" y="2400"/>
                <a:ext cx="1440" cy="192"/>
                <a:chOff x="3072" y="2400"/>
                <a:chExt cx="1440" cy="192"/>
              </a:xfrm>
            </p:grpSpPr>
            <p:sp>
              <p:nvSpPr>
                <p:cNvPr id="11421" name="Rectangle 55"/>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22" name="Rectangle 56"/>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23" name="Rectangle 57"/>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sp>
          <p:nvSpPr>
            <p:cNvPr id="11368" name="Text Box 58"/>
            <p:cNvSpPr txBox="1">
              <a:spLocks noChangeArrowheads="1"/>
            </p:cNvSpPr>
            <p:nvPr/>
          </p:nvSpPr>
          <p:spPr bwMode="auto">
            <a:xfrm>
              <a:off x="3578" y="1582"/>
              <a:ext cx="1325" cy="250"/>
            </a:xfrm>
            <a:prstGeom prst="rect">
              <a:avLst/>
            </a:prstGeom>
            <a:noFill/>
            <a:ln w="12700" cap="sq">
              <a:noFill/>
              <a:miter lim="800000"/>
              <a:headEnd type="none" w="sm" len="sm"/>
              <a:tailEnd type="none" w="sm" len="sm"/>
            </a:ln>
          </p:spPr>
          <p:txBody>
            <a:bodyPr wrap="none">
              <a:spAutoFit/>
            </a:bodyPr>
            <a:lstStyle/>
            <a:p>
              <a:r>
                <a:rPr lang="zh-CN" altLang="en-US" sz="2000">
                  <a:latin typeface="幼圆" pitchFamily="49" charset="-122"/>
                  <a:ea typeface="幼圆" pitchFamily="49" charset="-122"/>
                </a:rPr>
                <a:t>学号 姓名  其他</a:t>
              </a:r>
            </a:p>
          </p:txBody>
        </p:sp>
        <p:sp>
          <p:nvSpPr>
            <p:cNvPr id="11369" name="Rectangle 59"/>
            <p:cNvSpPr>
              <a:spLocks noChangeArrowheads="1"/>
            </p:cNvSpPr>
            <p:nvPr/>
          </p:nvSpPr>
          <p:spPr bwMode="auto">
            <a:xfrm>
              <a:off x="3634" y="1798"/>
              <a:ext cx="254" cy="252"/>
            </a:xfrm>
            <a:prstGeom prst="rect">
              <a:avLst/>
            </a:prstGeom>
            <a:noFill/>
            <a:ln w="12700" cap="sq">
              <a:noFill/>
              <a:miter lim="800000"/>
              <a:headEnd type="none" w="sm" len="sm"/>
              <a:tailEnd type="none" w="sm" len="sm"/>
            </a:ln>
          </p:spPr>
          <p:txBody>
            <a:bodyPr wrap="none">
              <a:spAutoFit/>
            </a:bodyPr>
            <a:lstStyle/>
            <a:p>
              <a:r>
                <a:rPr lang="en-US" altLang="zh-CN" sz="2000"/>
                <a:t>11</a:t>
              </a:r>
            </a:p>
          </p:txBody>
        </p:sp>
        <p:sp>
          <p:nvSpPr>
            <p:cNvPr id="11370" name="Rectangle 60"/>
            <p:cNvSpPr>
              <a:spLocks noChangeArrowheads="1"/>
            </p:cNvSpPr>
            <p:nvPr/>
          </p:nvSpPr>
          <p:spPr bwMode="auto">
            <a:xfrm>
              <a:off x="3633" y="1990"/>
              <a:ext cx="264" cy="252"/>
            </a:xfrm>
            <a:prstGeom prst="rect">
              <a:avLst/>
            </a:prstGeom>
            <a:noFill/>
            <a:ln w="12700" cap="sq">
              <a:noFill/>
              <a:miter lim="800000"/>
              <a:headEnd type="none" w="sm" len="sm"/>
              <a:tailEnd type="none" w="sm" len="sm"/>
            </a:ln>
          </p:spPr>
          <p:txBody>
            <a:bodyPr wrap="none">
              <a:spAutoFit/>
            </a:bodyPr>
            <a:lstStyle/>
            <a:p>
              <a:r>
                <a:rPr lang="en-US" altLang="zh-CN" sz="2000" dirty="0"/>
                <a:t>05</a:t>
              </a:r>
            </a:p>
          </p:txBody>
        </p:sp>
        <p:sp>
          <p:nvSpPr>
            <p:cNvPr id="11371" name="Rectangle 61"/>
            <p:cNvSpPr>
              <a:spLocks noChangeArrowheads="1"/>
            </p:cNvSpPr>
            <p:nvPr/>
          </p:nvSpPr>
          <p:spPr bwMode="auto">
            <a:xfrm>
              <a:off x="3626" y="2165"/>
              <a:ext cx="264" cy="252"/>
            </a:xfrm>
            <a:prstGeom prst="rect">
              <a:avLst/>
            </a:prstGeom>
            <a:noFill/>
            <a:ln w="12700" cap="sq">
              <a:noFill/>
              <a:miter lim="800000"/>
              <a:headEnd type="none" w="sm" len="sm"/>
              <a:tailEnd type="none" w="sm" len="sm"/>
            </a:ln>
          </p:spPr>
          <p:txBody>
            <a:bodyPr wrap="none">
              <a:spAutoFit/>
            </a:bodyPr>
            <a:lstStyle/>
            <a:p>
              <a:r>
                <a:rPr lang="en-US" altLang="zh-CN" sz="2000"/>
                <a:t>16</a:t>
              </a:r>
            </a:p>
          </p:txBody>
        </p:sp>
        <p:sp>
          <p:nvSpPr>
            <p:cNvPr id="11372" name="Rectangle 62"/>
            <p:cNvSpPr>
              <a:spLocks noChangeArrowheads="1"/>
            </p:cNvSpPr>
            <p:nvPr/>
          </p:nvSpPr>
          <p:spPr bwMode="auto">
            <a:xfrm>
              <a:off x="3626" y="2368"/>
              <a:ext cx="264" cy="252"/>
            </a:xfrm>
            <a:prstGeom prst="rect">
              <a:avLst/>
            </a:prstGeom>
            <a:noFill/>
            <a:ln w="12700" cap="sq">
              <a:noFill/>
              <a:miter lim="800000"/>
              <a:headEnd type="none" w="sm" len="sm"/>
              <a:tailEnd type="none" w="sm" len="sm"/>
            </a:ln>
          </p:spPr>
          <p:txBody>
            <a:bodyPr wrap="none">
              <a:spAutoFit/>
            </a:bodyPr>
            <a:lstStyle/>
            <a:p>
              <a:r>
                <a:rPr lang="en-US" altLang="zh-CN" sz="2000"/>
                <a:t>03</a:t>
              </a:r>
            </a:p>
          </p:txBody>
        </p:sp>
        <p:sp>
          <p:nvSpPr>
            <p:cNvPr id="11373" name="Rectangle 63"/>
            <p:cNvSpPr>
              <a:spLocks noChangeArrowheads="1"/>
            </p:cNvSpPr>
            <p:nvPr/>
          </p:nvSpPr>
          <p:spPr bwMode="auto">
            <a:xfrm>
              <a:off x="3626" y="2560"/>
              <a:ext cx="264" cy="252"/>
            </a:xfrm>
            <a:prstGeom prst="rect">
              <a:avLst/>
            </a:prstGeom>
            <a:noFill/>
            <a:ln w="12700" cap="sq">
              <a:noFill/>
              <a:miter lim="800000"/>
              <a:headEnd type="none" w="sm" len="sm"/>
              <a:tailEnd type="none" w="sm" len="sm"/>
            </a:ln>
          </p:spPr>
          <p:txBody>
            <a:bodyPr wrap="none">
              <a:spAutoFit/>
            </a:bodyPr>
            <a:lstStyle/>
            <a:p>
              <a:r>
                <a:rPr lang="en-US" altLang="zh-CN" sz="2000"/>
                <a:t>14</a:t>
              </a:r>
            </a:p>
          </p:txBody>
        </p:sp>
        <p:sp>
          <p:nvSpPr>
            <p:cNvPr id="11374" name="Rectangle 64"/>
            <p:cNvSpPr>
              <a:spLocks noChangeArrowheads="1"/>
            </p:cNvSpPr>
            <p:nvPr/>
          </p:nvSpPr>
          <p:spPr bwMode="auto">
            <a:xfrm>
              <a:off x="3626" y="2762"/>
              <a:ext cx="264" cy="252"/>
            </a:xfrm>
            <a:prstGeom prst="rect">
              <a:avLst/>
            </a:prstGeom>
            <a:noFill/>
            <a:ln w="12700" cap="sq">
              <a:noFill/>
              <a:miter lim="800000"/>
              <a:headEnd type="none" w="sm" len="sm"/>
              <a:tailEnd type="none" w="sm" len="sm"/>
            </a:ln>
          </p:spPr>
          <p:txBody>
            <a:bodyPr wrap="none">
              <a:spAutoFit/>
            </a:bodyPr>
            <a:lstStyle/>
            <a:p>
              <a:r>
                <a:rPr lang="en-US" altLang="zh-CN" sz="2000"/>
                <a:t>08</a:t>
              </a:r>
            </a:p>
          </p:txBody>
        </p:sp>
        <p:sp>
          <p:nvSpPr>
            <p:cNvPr id="11375" name="Rectangle 65"/>
            <p:cNvSpPr>
              <a:spLocks noChangeArrowheads="1"/>
            </p:cNvSpPr>
            <p:nvPr/>
          </p:nvSpPr>
          <p:spPr bwMode="auto">
            <a:xfrm>
              <a:off x="3622" y="2944"/>
              <a:ext cx="264" cy="252"/>
            </a:xfrm>
            <a:prstGeom prst="rect">
              <a:avLst/>
            </a:prstGeom>
            <a:noFill/>
            <a:ln w="12700" cap="sq">
              <a:noFill/>
              <a:miter lim="800000"/>
              <a:headEnd type="none" w="sm" len="sm"/>
              <a:tailEnd type="none" w="sm" len="sm"/>
            </a:ln>
          </p:spPr>
          <p:txBody>
            <a:bodyPr wrap="none">
              <a:spAutoFit/>
            </a:bodyPr>
            <a:lstStyle/>
            <a:p>
              <a:r>
                <a:rPr lang="en-US" altLang="zh-CN" sz="2000"/>
                <a:t>06</a:t>
              </a:r>
            </a:p>
          </p:txBody>
        </p:sp>
        <p:sp>
          <p:nvSpPr>
            <p:cNvPr id="11376" name="Rectangle 66"/>
            <p:cNvSpPr>
              <a:spLocks noChangeArrowheads="1"/>
            </p:cNvSpPr>
            <p:nvPr/>
          </p:nvSpPr>
          <p:spPr bwMode="auto">
            <a:xfrm>
              <a:off x="3622" y="3136"/>
              <a:ext cx="264" cy="252"/>
            </a:xfrm>
            <a:prstGeom prst="rect">
              <a:avLst/>
            </a:prstGeom>
            <a:noFill/>
            <a:ln w="12700" cap="sq">
              <a:noFill/>
              <a:miter lim="800000"/>
              <a:headEnd type="none" w="sm" len="sm"/>
              <a:tailEnd type="none" w="sm" len="sm"/>
            </a:ln>
          </p:spPr>
          <p:txBody>
            <a:bodyPr wrap="none">
              <a:spAutoFit/>
            </a:bodyPr>
            <a:lstStyle/>
            <a:p>
              <a:r>
                <a:rPr lang="en-US" altLang="zh-CN" sz="2000"/>
                <a:t>20</a:t>
              </a:r>
            </a:p>
          </p:txBody>
        </p:sp>
        <p:sp>
          <p:nvSpPr>
            <p:cNvPr id="11377" name="Rectangle 67"/>
            <p:cNvSpPr>
              <a:spLocks noChangeArrowheads="1"/>
            </p:cNvSpPr>
            <p:nvPr/>
          </p:nvSpPr>
          <p:spPr bwMode="auto">
            <a:xfrm>
              <a:off x="3637" y="3323"/>
              <a:ext cx="264" cy="252"/>
            </a:xfrm>
            <a:prstGeom prst="rect">
              <a:avLst/>
            </a:prstGeom>
            <a:noFill/>
            <a:ln w="12700" cap="sq">
              <a:noFill/>
              <a:miter lim="800000"/>
              <a:headEnd type="none" w="sm" len="sm"/>
              <a:tailEnd type="none" w="sm" len="sm"/>
            </a:ln>
          </p:spPr>
          <p:txBody>
            <a:bodyPr wrap="none">
              <a:spAutoFit/>
            </a:bodyPr>
            <a:lstStyle/>
            <a:p>
              <a:r>
                <a:rPr lang="en-US" altLang="zh-CN" sz="2000"/>
                <a:t>15</a:t>
              </a:r>
            </a:p>
          </p:txBody>
        </p:sp>
        <p:sp>
          <p:nvSpPr>
            <p:cNvPr id="11378" name="Rectangle 68"/>
            <p:cNvSpPr>
              <a:spLocks noChangeArrowheads="1"/>
            </p:cNvSpPr>
            <p:nvPr/>
          </p:nvSpPr>
          <p:spPr bwMode="auto">
            <a:xfrm>
              <a:off x="3633" y="3520"/>
              <a:ext cx="264" cy="252"/>
            </a:xfrm>
            <a:prstGeom prst="rect">
              <a:avLst/>
            </a:prstGeom>
            <a:noFill/>
            <a:ln w="12700" cap="sq">
              <a:noFill/>
              <a:miter lim="800000"/>
              <a:headEnd type="none" w="sm" len="sm"/>
              <a:tailEnd type="none" w="sm" len="sm"/>
            </a:ln>
          </p:spPr>
          <p:txBody>
            <a:bodyPr wrap="none">
              <a:spAutoFit/>
            </a:bodyPr>
            <a:lstStyle/>
            <a:p>
              <a:r>
                <a:rPr lang="en-US" altLang="zh-CN" sz="2000"/>
                <a:t>32</a:t>
              </a:r>
            </a:p>
          </p:txBody>
        </p:sp>
        <p:sp>
          <p:nvSpPr>
            <p:cNvPr id="11379" name="Rectangle 69"/>
            <p:cNvSpPr>
              <a:spLocks noChangeArrowheads="1"/>
            </p:cNvSpPr>
            <p:nvPr/>
          </p:nvSpPr>
          <p:spPr bwMode="auto">
            <a:xfrm>
              <a:off x="3638" y="3701"/>
              <a:ext cx="264" cy="252"/>
            </a:xfrm>
            <a:prstGeom prst="rect">
              <a:avLst/>
            </a:prstGeom>
            <a:noFill/>
            <a:ln w="12700" cap="sq">
              <a:noFill/>
              <a:miter lim="800000"/>
              <a:headEnd type="none" w="sm" len="sm"/>
              <a:tailEnd type="none" w="sm" len="sm"/>
            </a:ln>
          </p:spPr>
          <p:txBody>
            <a:bodyPr wrap="none">
              <a:spAutoFit/>
            </a:bodyPr>
            <a:lstStyle/>
            <a:p>
              <a:r>
                <a:rPr lang="en-US" altLang="zh-CN" sz="2000"/>
                <a:t>29</a:t>
              </a:r>
            </a:p>
          </p:txBody>
        </p:sp>
        <p:sp>
          <p:nvSpPr>
            <p:cNvPr id="11380" name="Rectangle 70"/>
            <p:cNvSpPr>
              <a:spLocks noChangeArrowheads="1"/>
            </p:cNvSpPr>
            <p:nvPr/>
          </p:nvSpPr>
          <p:spPr bwMode="auto">
            <a:xfrm>
              <a:off x="3637" y="3889"/>
              <a:ext cx="264" cy="252"/>
            </a:xfrm>
            <a:prstGeom prst="rect">
              <a:avLst/>
            </a:prstGeom>
            <a:noFill/>
            <a:ln w="12700" cap="sq">
              <a:noFill/>
              <a:miter lim="800000"/>
              <a:headEnd type="none" w="sm" len="sm"/>
              <a:tailEnd type="none" w="sm" len="sm"/>
            </a:ln>
          </p:spPr>
          <p:txBody>
            <a:bodyPr wrap="none">
              <a:spAutoFit/>
            </a:bodyPr>
            <a:lstStyle/>
            <a:p>
              <a:r>
                <a:rPr lang="en-US" altLang="zh-CN" sz="2000"/>
                <a:t>25</a:t>
              </a:r>
            </a:p>
          </p:txBody>
        </p:sp>
        <p:sp>
          <p:nvSpPr>
            <p:cNvPr id="11381" name="Rectangle 71"/>
            <p:cNvSpPr>
              <a:spLocks noChangeArrowheads="1"/>
            </p:cNvSpPr>
            <p:nvPr/>
          </p:nvSpPr>
          <p:spPr bwMode="auto">
            <a:xfrm>
              <a:off x="3933" y="1798"/>
              <a:ext cx="468" cy="269"/>
            </a:xfrm>
            <a:prstGeom prst="rect">
              <a:avLst/>
            </a:prstGeom>
            <a:noFill/>
            <a:ln w="12700" cap="sq">
              <a:noFill/>
              <a:miter lim="800000"/>
              <a:headEnd type="none" w="sm" len="sm"/>
              <a:tailEnd type="none" w="sm" len="sm"/>
            </a:ln>
          </p:spPr>
          <p:txBody>
            <a:bodyPr wrap="none">
              <a:spAutoFit/>
            </a:bodyPr>
            <a:lstStyle/>
            <a:p>
              <a:r>
                <a:rPr lang="zh-CN" altLang="en-US" sz="2200">
                  <a:ea typeface="楷体_GB2312" pitchFamily="49" charset="-122"/>
                </a:rPr>
                <a:t>王强</a:t>
              </a:r>
              <a:endParaRPr lang="en-US" altLang="zh-CN" sz="2200">
                <a:ea typeface="楷体_GB2312" pitchFamily="49" charset="-122"/>
              </a:endParaRPr>
            </a:p>
          </p:txBody>
        </p:sp>
        <p:sp>
          <p:nvSpPr>
            <p:cNvPr id="11382" name="Rectangle 72"/>
            <p:cNvSpPr>
              <a:spLocks noChangeArrowheads="1"/>
            </p:cNvSpPr>
            <p:nvPr/>
          </p:nvSpPr>
          <p:spPr bwMode="auto">
            <a:xfrm>
              <a:off x="3933" y="1979"/>
              <a:ext cx="468" cy="269"/>
            </a:xfrm>
            <a:prstGeom prst="rect">
              <a:avLst/>
            </a:prstGeom>
            <a:noFill/>
            <a:ln w="12700" cap="sq">
              <a:noFill/>
              <a:miter lim="800000"/>
              <a:headEnd type="none" w="sm" len="sm"/>
              <a:tailEnd type="none" w="sm" len="sm"/>
            </a:ln>
          </p:spPr>
          <p:txBody>
            <a:bodyPr wrap="none">
              <a:spAutoFit/>
            </a:bodyPr>
            <a:lstStyle/>
            <a:p>
              <a:r>
                <a:rPr lang="zh-CN" altLang="en-US" sz="2200">
                  <a:latin typeface="楷体_GB2312" pitchFamily="49" charset="-122"/>
                  <a:ea typeface="楷体_GB2312" pitchFamily="49" charset="-122"/>
                </a:rPr>
                <a:t>李军</a:t>
              </a:r>
              <a:endParaRPr lang="en-US" altLang="zh-CN" sz="2200">
                <a:latin typeface="楷体_GB2312" pitchFamily="49" charset="-122"/>
                <a:ea typeface="楷体_GB2312" pitchFamily="49" charset="-122"/>
              </a:endParaRPr>
            </a:p>
          </p:txBody>
        </p:sp>
        <p:sp>
          <p:nvSpPr>
            <p:cNvPr id="11383" name="Rectangle 73"/>
            <p:cNvSpPr>
              <a:spLocks noChangeArrowheads="1"/>
            </p:cNvSpPr>
            <p:nvPr/>
          </p:nvSpPr>
          <p:spPr bwMode="auto">
            <a:xfrm>
              <a:off x="3944" y="2168"/>
              <a:ext cx="468" cy="269"/>
            </a:xfrm>
            <a:prstGeom prst="rect">
              <a:avLst/>
            </a:prstGeom>
            <a:noFill/>
            <a:ln w="12700" cap="sq">
              <a:noFill/>
              <a:miter lim="800000"/>
              <a:headEnd type="none" w="sm" len="sm"/>
              <a:tailEnd type="none" w="sm" len="sm"/>
            </a:ln>
          </p:spPr>
          <p:txBody>
            <a:bodyPr wrap="none">
              <a:spAutoFit/>
            </a:bodyPr>
            <a:lstStyle/>
            <a:p>
              <a:r>
                <a:rPr lang="zh-CN" altLang="en-US" sz="2200">
                  <a:ea typeface="楷体_GB2312" pitchFamily="49" charset="-122"/>
                </a:rPr>
                <a:t>刘云</a:t>
              </a:r>
              <a:endParaRPr lang="en-US" altLang="zh-CN" sz="2200">
                <a:ea typeface="楷体_GB2312" pitchFamily="49" charset="-122"/>
              </a:endParaRPr>
            </a:p>
          </p:txBody>
        </p:sp>
        <p:sp>
          <p:nvSpPr>
            <p:cNvPr id="11384" name="Rectangle 74"/>
            <p:cNvSpPr>
              <a:spLocks noChangeArrowheads="1"/>
            </p:cNvSpPr>
            <p:nvPr/>
          </p:nvSpPr>
          <p:spPr bwMode="auto">
            <a:xfrm>
              <a:off x="3948" y="2363"/>
              <a:ext cx="468" cy="269"/>
            </a:xfrm>
            <a:prstGeom prst="rect">
              <a:avLst/>
            </a:prstGeom>
            <a:noFill/>
            <a:ln w="12700" cap="sq">
              <a:noFill/>
              <a:miter lim="800000"/>
              <a:headEnd type="none" w="sm" len="sm"/>
              <a:tailEnd type="none" w="sm" len="sm"/>
            </a:ln>
          </p:spPr>
          <p:txBody>
            <a:bodyPr wrap="none">
              <a:spAutoFit/>
            </a:bodyPr>
            <a:lstStyle/>
            <a:p>
              <a:r>
                <a:rPr lang="zh-CN" altLang="en-US" sz="2200">
                  <a:ea typeface="楷体_GB2312" pitchFamily="49" charset="-122"/>
                </a:rPr>
                <a:t>张丽</a:t>
              </a:r>
              <a:endParaRPr lang="en-US" altLang="zh-CN" sz="2200">
                <a:ea typeface="楷体_GB2312" pitchFamily="49" charset="-122"/>
              </a:endParaRPr>
            </a:p>
          </p:txBody>
        </p:sp>
        <p:sp>
          <p:nvSpPr>
            <p:cNvPr id="11385" name="Rectangle 75"/>
            <p:cNvSpPr>
              <a:spLocks noChangeArrowheads="1"/>
            </p:cNvSpPr>
            <p:nvPr/>
          </p:nvSpPr>
          <p:spPr bwMode="auto">
            <a:xfrm>
              <a:off x="3937" y="2563"/>
              <a:ext cx="468" cy="269"/>
            </a:xfrm>
            <a:prstGeom prst="rect">
              <a:avLst/>
            </a:prstGeom>
            <a:noFill/>
            <a:ln w="12700" cap="sq">
              <a:noFill/>
              <a:miter lim="800000"/>
              <a:headEnd type="none" w="sm" len="sm"/>
              <a:tailEnd type="none" w="sm" len="sm"/>
            </a:ln>
          </p:spPr>
          <p:txBody>
            <a:bodyPr wrap="none">
              <a:spAutoFit/>
            </a:bodyPr>
            <a:lstStyle/>
            <a:p>
              <a:r>
                <a:rPr lang="zh-CN" altLang="en-US" sz="2200">
                  <a:ea typeface="楷体_GB2312" pitchFamily="49" charset="-122"/>
                </a:rPr>
                <a:t>王义</a:t>
              </a:r>
              <a:endParaRPr lang="en-US" altLang="zh-CN" sz="2200">
                <a:ea typeface="楷体_GB2312" pitchFamily="49" charset="-122"/>
              </a:endParaRPr>
            </a:p>
          </p:txBody>
        </p:sp>
        <p:sp>
          <p:nvSpPr>
            <p:cNvPr id="11386" name="Rectangle 76"/>
            <p:cNvSpPr>
              <a:spLocks noChangeArrowheads="1"/>
            </p:cNvSpPr>
            <p:nvPr/>
          </p:nvSpPr>
          <p:spPr bwMode="auto">
            <a:xfrm>
              <a:off x="3948" y="2744"/>
              <a:ext cx="468" cy="269"/>
            </a:xfrm>
            <a:prstGeom prst="rect">
              <a:avLst/>
            </a:prstGeom>
            <a:noFill/>
            <a:ln w="12700" cap="sq">
              <a:noFill/>
              <a:miter lim="800000"/>
              <a:headEnd type="none" w="sm" len="sm"/>
              <a:tailEnd type="none" w="sm" len="sm"/>
            </a:ln>
          </p:spPr>
          <p:txBody>
            <a:bodyPr wrap="none">
              <a:spAutoFit/>
            </a:bodyPr>
            <a:lstStyle/>
            <a:p>
              <a:r>
                <a:rPr lang="zh-CN" altLang="en-US" sz="2200">
                  <a:ea typeface="楷体_GB2312" pitchFamily="49" charset="-122"/>
                </a:rPr>
                <a:t>何山</a:t>
              </a:r>
              <a:endParaRPr lang="en-US" altLang="zh-CN" sz="2200">
                <a:ea typeface="楷体_GB2312" pitchFamily="49" charset="-122"/>
              </a:endParaRPr>
            </a:p>
          </p:txBody>
        </p:sp>
        <p:sp>
          <p:nvSpPr>
            <p:cNvPr id="11387" name="Rectangle 77"/>
            <p:cNvSpPr>
              <a:spLocks noChangeArrowheads="1"/>
            </p:cNvSpPr>
            <p:nvPr/>
          </p:nvSpPr>
          <p:spPr bwMode="auto">
            <a:xfrm>
              <a:off x="3955" y="2939"/>
              <a:ext cx="468" cy="269"/>
            </a:xfrm>
            <a:prstGeom prst="rect">
              <a:avLst/>
            </a:prstGeom>
            <a:noFill/>
            <a:ln w="12700" cap="sq">
              <a:noFill/>
              <a:miter lim="800000"/>
              <a:headEnd type="none" w="sm" len="sm"/>
              <a:tailEnd type="none" w="sm" len="sm"/>
            </a:ln>
          </p:spPr>
          <p:txBody>
            <a:bodyPr wrap="none">
              <a:spAutoFit/>
            </a:bodyPr>
            <a:lstStyle/>
            <a:p>
              <a:r>
                <a:rPr lang="zh-CN" altLang="en-US" sz="2200">
                  <a:ea typeface="楷体_GB2312" pitchFamily="49" charset="-122"/>
                </a:rPr>
                <a:t>周鸣</a:t>
              </a:r>
              <a:endParaRPr lang="en-US" altLang="zh-CN" sz="2200">
                <a:ea typeface="楷体_GB2312" pitchFamily="49" charset="-122"/>
              </a:endParaRPr>
            </a:p>
          </p:txBody>
        </p:sp>
        <p:sp>
          <p:nvSpPr>
            <p:cNvPr id="11388" name="Rectangle 78"/>
            <p:cNvSpPr>
              <a:spLocks noChangeArrowheads="1"/>
            </p:cNvSpPr>
            <p:nvPr/>
          </p:nvSpPr>
          <p:spPr bwMode="auto">
            <a:xfrm>
              <a:off x="3948" y="3139"/>
              <a:ext cx="468" cy="269"/>
            </a:xfrm>
            <a:prstGeom prst="rect">
              <a:avLst/>
            </a:prstGeom>
            <a:noFill/>
            <a:ln w="12700" cap="sq">
              <a:noFill/>
              <a:miter lim="800000"/>
              <a:headEnd type="none" w="sm" len="sm"/>
              <a:tailEnd type="none" w="sm" len="sm"/>
            </a:ln>
          </p:spPr>
          <p:txBody>
            <a:bodyPr wrap="none">
              <a:spAutoFit/>
            </a:bodyPr>
            <a:lstStyle/>
            <a:p>
              <a:r>
                <a:rPr lang="zh-CN" altLang="en-US" sz="2200">
                  <a:ea typeface="楷体_GB2312" pitchFamily="49" charset="-122"/>
                </a:rPr>
                <a:t>葛树</a:t>
              </a:r>
              <a:endParaRPr lang="en-US" altLang="zh-CN" sz="2200">
                <a:ea typeface="楷体_GB2312" pitchFamily="49" charset="-122"/>
              </a:endParaRPr>
            </a:p>
          </p:txBody>
        </p:sp>
        <p:sp>
          <p:nvSpPr>
            <p:cNvPr id="11389" name="Rectangle 79"/>
            <p:cNvSpPr>
              <a:spLocks noChangeArrowheads="1"/>
            </p:cNvSpPr>
            <p:nvPr/>
          </p:nvSpPr>
          <p:spPr bwMode="auto">
            <a:xfrm>
              <a:off x="3948" y="3312"/>
              <a:ext cx="468" cy="269"/>
            </a:xfrm>
            <a:prstGeom prst="rect">
              <a:avLst/>
            </a:prstGeom>
            <a:noFill/>
            <a:ln w="12700" cap="sq">
              <a:noFill/>
              <a:miter lim="800000"/>
              <a:headEnd type="none" w="sm" len="sm"/>
              <a:tailEnd type="none" w="sm" len="sm"/>
            </a:ln>
          </p:spPr>
          <p:txBody>
            <a:bodyPr wrap="none">
              <a:spAutoFit/>
            </a:bodyPr>
            <a:lstStyle/>
            <a:p>
              <a:r>
                <a:rPr lang="zh-CN" altLang="en-US" sz="2200">
                  <a:ea typeface="楷体_GB2312" pitchFamily="49" charset="-122"/>
                </a:rPr>
                <a:t>高德</a:t>
              </a:r>
              <a:endParaRPr lang="en-US" altLang="zh-CN" sz="2200">
                <a:ea typeface="楷体_GB2312" pitchFamily="49" charset="-122"/>
              </a:endParaRPr>
            </a:p>
          </p:txBody>
        </p:sp>
        <p:sp>
          <p:nvSpPr>
            <p:cNvPr id="11390" name="Rectangle 80"/>
            <p:cNvSpPr>
              <a:spLocks noChangeArrowheads="1"/>
            </p:cNvSpPr>
            <p:nvPr/>
          </p:nvSpPr>
          <p:spPr bwMode="auto">
            <a:xfrm>
              <a:off x="3948" y="3504"/>
              <a:ext cx="468" cy="269"/>
            </a:xfrm>
            <a:prstGeom prst="rect">
              <a:avLst/>
            </a:prstGeom>
            <a:noFill/>
            <a:ln w="12700" cap="sq">
              <a:noFill/>
              <a:miter lim="800000"/>
              <a:headEnd type="none" w="sm" len="sm"/>
              <a:tailEnd type="none" w="sm" len="sm"/>
            </a:ln>
          </p:spPr>
          <p:txBody>
            <a:bodyPr wrap="none">
              <a:spAutoFit/>
            </a:bodyPr>
            <a:lstStyle/>
            <a:p>
              <a:r>
                <a:rPr lang="zh-CN" altLang="en-US" sz="2200">
                  <a:ea typeface="楷体_GB2312" pitchFamily="49" charset="-122"/>
                </a:rPr>
                <a:t>赵华</a:t>
              </a:r>
              <a:endParaRPr lang="en-US" altLang="zh-CN" sz="2200">
                <a:ea typeface="楷体_GB2312" pitchFamily="49" charset="-122"/>
              </a:endParaRPr>
            </a:p>
          </p:txBody>
        </p:sp>
        <p:sp>
          <p:nvSpPr>
            <p:cNvPr id="11391" name="Rectangle 81"/>
            <p:cNvSpPr>
              <a:spLocks noChangeArrowheads="1"/>
            </p:cNvSpPr>
            <p:nvPr/>
          </p:nvSpPr>
          <p:spPr bwMode="auto">
            <a:xfrm>
              <a:off x="3948" y="3707"/>
              <a:ext cx="468" cy="269"/>
            </a:xfrm>
            <a:prstGeom prst="rect">
              <a:avLst/>
            </a:prstGeom>
            <a:noFill/>
            <a:ln w="12700" cap="sq">
              <a:noFill/>
              <a:miter lim="800000"/>
              <a:headEnd type="none" w="sm" len="sm"/>
              <a:tailEnd type="none" w="sm" len="sm"/>
            </a:ln>
          </p:spPr>
          <p:txBody>
            <a:bodyPr wrap="none">
              <a:spAutoFit/>
            </a:bodyPr>
            <a:lstStyle/>
            <a:p>
              <a:r>
                <a:rPr lang="zh-CN" altLang="en-US" sz="2200">
                  <a:ea typeface="楷体_GB2312" pitchFamily="49" charset="-122"/>
                </a:rPr>
                <a:t>陈舸</a:t>
              </a:r>
              <a:endParaRPr lang="en-US" altLang="zh-CN" sz="2200">
                <a:ea typeface="楷体_GB2312" pitchFamily="49" charset="-122"/>
              </a:endParaRPr>
            </a:p>
          </p:txBody>
        </p:sp>
        <p:sp>
          <p:nvSpPr>
            <p:cNvPr id="11392" name="Rectangle 82"/>
            <p:cNvSpPr>
              <a:spLocks noChangeArrowheads="1"/>
            </p:cNvSpPr>
            <p:nvPr/>
          </p:nvSpPr>
          <p:spPr bwMode="auto">
            <a:xfrm>
              <a:off x="3948" y="3903"/>
              <a:ext cx="468" cy="269"/>
            </a:xfrm>
            <a:prstGeom prst="rect">
              <a:avLst/>
            </a:prstGeom>
            <a:noFill/>
            <a:ln w="12700" cap="sq">
              <a:noFill/>
              <a:miter lim="800000"/>
              <a:headEnd type="none" w="sm" len="sm"/>
              <a:tailEnd type="none" w="sm" len="sm"/>
            </a:ln>
          </p:spPr>
          <p:txBody>
            <a:bodyPr wrap="none">
              <a:spAutoFit/>
            </a:bodyPr>
            <a:lstStyle/>
            <a:p>
              <a:r>
                <a:rPr lang="zh-CN" altLang="en-US" sz="2200">
                  <a:ea typeface="楷体_GB2312" pitchFamily="49" charset="-122"/>
                </a:rPr>
                <a:t>于萍</a:t>
              </a:r>
              <a:endParaRPr lang="en-US" altLang="zh-CN" sz="2200">
                <a:ea typeface="楷体_GB2312" pitchFamily="49" charset="-122"/>
              </a:endParaRPr>
            </a:p>
          </p:txBody>
        </p:sp>
        <p:sp>
          <p:nvSpPr>
            <p:cNvPr id="11393" name="Rectangle 83"/>
            <p:cNvSpPr>
              <a:spLocks noChangeArrowheads="1"/>
            </p:cNvSpPr>
            <p:nvPr/>
          </p:nvSpPr>
          <p:spPr bwMode="auto">
            <a:xfrm>
              <a:off x="4551" y="1728"/>
              <a:ext cx="235" cy="233"/>
            </a:xfrm>
            <a:prstGeom prst="rect">
              <a:avLst/>
            </a:prstGeom>
            <a:noFill/>
            <a:ln w="12700" cap="sq">
              <a:noFill/>
              <a:miter lim="800000"/>
              <a:headEnd type="none" w="sm" len="sm"/>
              <a:tailEnd type="none" w="sm" len="sm"/>
            </a:ln>
          </p:spPr>
          <p:txBody>
            <a:bodyPr wrap="none">
              <a:spAutoFit/>
            </a:bodyPr>
            <a:lstStyle/>
            <a:p>
              <a:r>
                <a:rPr lang="en-US" altLang="zh-CN" dirty="0"/>
                <a:t>…</a:t>
              </a:r>
            </a:p>
          </p:txBody>
        </p:sp>
        <p:sp>
          <p:nvSpPr>
            <p:cNvPr id="11394" name="Rectangle 84"/>
            <p:cNvSpPr>
              <a:spLocks noChangeArrowheads="1"/>
            </p:cNvSpPr>
            <p:nvPr/>
          </p:nvSpPr>
          <p:spPr bwMode="auto">
            <a:xfrm>
              <a:off x="4560" y="1905"/>
              <a:ext cx="235" cy="233"/>
            </a:xfrm>
            <a:prstGeom prst="rect">
              <a:avLst/>
            </a:prstGeom>
            <a:noFill/>
            <a:ln w="12700" cap="sq">
              <a:noFill/>
              <a:miter lim="800000"/>
              <a:headEnd type="none" w="sm" len="sm"/>
              <a:tailEnd type="none" w="sm" len="sm"/>
            </a:ln>
          </p:spPr>
          <p:txBody>
            <a:bodyPr wrap="none">
              <a:spAutoFit/>
            </a:bodyPr>
            <a:lstStyle/>
            <a:p>
              <a:r>
                <a:rPr lang="en-US" altLang="zh-CN" dirty="0"/>
                <a:t>…</a:t>
              </a:r>
            </a:p>
          </p:txBody>
        </p:sp>
        <p:sp>
          <p:nvSpPr>
            <p:cNvPr id="11395" name="Rectangle 85"/>
            <p:cNvSpPr>
              <a:spLocks noChangeArrowheads="1"/>
            </p:cNvSpPr>
            <p:nvPr/>
          </p:nvSpPr>
          <p:spPr bwMode="auto">
            <a:xfrm>
              <a:off x="4560" y="2112"/>
              <a:ext cx="235" cy="233"/>
            </a:xfrm>
            <a:prstGeom prst="rect">
              <a:avLst/>
            </a:prstGeom>
            <a:noFill/>
            <a:ln w="12700" cap="sq">
              <a:noFill/>
              <a:miter lim="800000"/>
              <a:headEnd type="none" w="sm" len="sm"/>
              <a:tailEnd type="none" w="sm" len="sm"/>
            </a:ln>
          </p:spPr>
          <p:txBody>
            <a:bodyPr wrap="none">
              <a:spAutoFit/>
            </a:bodyPr>
            <a:lstStyle/>
            <a:p>
              <a:r>
                <a:rPr lang="en-US" altLang="zh-CN"/>
                <a:t>…</a:t>
              </a:r>
            </a:p>
          </p:txBody>
        </p:sp>
        <p:sp>
          <p:nvSpPr>
            <p:cNvPr id="11396" name="Rectangle 86"/>
            <p:cNvSpPr>
              <a:spLocks noChangeArrowheads="1"/>
            </p:cNvSpPr>
            <p:nvPr/>
          </p:nvSpPr>
          <p:spPr bwMode="auto">
            <a:xfrm>
              <a:off x="4560" y="2304"/>
              <a:ext cx="235" cy="233"/>
            </a:xfrm>
            <a:prstGeom prst="rect">
              <a:avLst/>
            </a:prstGeom>
            <a:noFill/>
            <a:ln w="12700" cap="sq">
              <a:noFill/>
              <a:miter lim="800000"/>
              <a:headEnd type="none" w="sm" len="sm"/>
              <a:tailEnd type="none" w="sm" len="sm"/>
            </a:ln>
          </p:spPr>
          <p:txBody>
            <a:bodyPr wrap="none">
              <a:spAutoFit/>
            </a:bodyPr>
            <a:lstStyle/>
            <a:p>
              <a:r>
                <a:rPr lang="en-US" altLang="zh-CN"/>
                <a:t>…</a:t>
              </a:r>
            </a:p>
          </p:txBody>
        </p:sp>
        <p:sp>
          <p:nvSpPr>
            <p:cNvPr id="11397" name="Rectangle 87"/>
            <p:cNvSpPr>
              <a:spLocks noChangeArrowheads="1"/>
            </p:cNvSpPr>
            <p:nvPr/>
          </p:nvSpPr>
          <p:spPr bwMode="auto">
            <a:xfrm>
              <a:off x="4560" y="2496"/>
              <a:ext cx="235" cy="233"/>
            </a:xfrm>
            <a:prstGeom prst="rect">
              <a:avLst/>
            </a:prstGeom>
            <a:noFill/>
            <a:ln w="12700" cap="sq">
              <a:noFill/>
              <a:miter lim="800000"/>
              <a:headEnd type="none" w="sm" len="sm"/>
              <a:tailEnd type="none" w="sm" len="sm"/>
            </a:ln>
          </p:spPr>
          <p:txBody>
            <a:bodyPr wrap="none">
              <a:spAutoFit/>
            </a:bodyPr>
            <a:lstStyle/>
            <a:p>
              <a:r>
                <a:rPr lang="en-US" altLang="zh-CN"/>
                <a:t>…</a:t>
              </a:r>
            </a:p>
          </p:txBody>
        </p:sp>
        <p:sp>
          <p:nvSpPr>
            <p:cNvPr id="11398" name="Rectangle 88"/>
            <p:cNvSpPr>
              <a:spLocks noChangeArrowheads="1"/>
            </p:cNvSpPr>
            <p:nvPr/>
          </p:nvSpPr>
          <p:spPr bwMode="auto">
            <a:xfrm>
              <a:off x="4560" y="2688"/>
              <a:ext cx="235" cy="233"/>
            </a:xfrm>
            <a:prstGeom prst="rect">
              <a:avLst/>
            </a:prstGeom>
            <a:noFill/>
            <a:ln w="12700" cap="sq">
              <a:noFill/>
              <a:miter lim="800000"/>
              <a:headEnd type="none" w="sm" len="sm"/>
              <a:tailEnd type="none" w="sm" len="sm"/>
            </a:ln>
          </p:spPr>
          <p:txBody>
            <a:bodyPr wrap="none">
              <a:spAutoFit/>
            </a:bodyPr>
            <a:lstStyle/>
            <a:p>
              <a:r>
                <a:rPr lang="en-US" altLang="zh-CN"/>
                <a:t>…</a:t>
              </a:r>
            </a:p>
          </p:txBody>
        </p:sp>
        <p:sp>
          <p:nvSpPr>
            <p:cNvPr id="11399" name="Rectangle 89"/>
            <p:cNvSpPr>
              <a:spLocks noChangeArrowheads="1"/>
            </p:cNvSpPr>
            <p:nvPr/>
          </p:nvSpPr>
          <p:spPr bwMode="auto">
            <a:xfrm>
              <a:off x="4560" y="3072"/>
              <a:ext cx="235" cy="233"/>
            </a:xfrm>
            <a:prstGeom prst="rect">
              <a:avLst/>
            </a:prstGeom>
            <a:noFill/>
            <a:ln w="12700" cap="sq">
              <a:noFill/>
              <a:miter lim="800000"/>
              <a:headEnd type="none" w="sm" len="sm"/>
              <a:tailEnd type="none" w="sm" len="sm"/>
            </a:ln>
          </p:spPr>
          <p:txBody>
            <a:bodyPr wrap="none">
              <a:spAutoFit/>
            </a:bodyPr>
            <a:lstStyle/>
            <a:p>
              <a:r>
                <a:rPr lang="en-US" altLang="zh-CN"/>
                <a:t>…</a:t>
              </a:r>
            </a:p>
          </p:txBody>
        </p:sp>
        <p:sp>
          <p:nvSpPr>
            <p:cNvPr id="11400" name="Rectangle 90"/>
            <p:cNvSpPr>
              <a:spLocks noChangeArrowheads="1"/>
            </p:cNvSpPr>
            <p:nvPr/>
          </p:nvSpPr>
          <p:spPr bwMode="auto">
            <a:xfrm>
              <a:off x="4560" y="2880"/>
              <a:ext cx="235" cy="233"/>
            </a:xfrm>
            <a:prstGeom prst="rect">
              <a:avLst/>
            </a:prstGeom>
            <a:noFill/>
            <a:ln w="12700" cap="sq">
              <a:noFill/>
              <a:miter lim="800000"/>
              <a:headEnd type="none" w="sm" len="sm"/>
              <a:tailEnd type="none" w="sm" len="sm"/>
            </a:ln>
          </p:spPr>
          <p:txBody>
            <a:bodyPr wrap="none">
              <a:spAutoFit/>
            </a:bodyPr>
            <a:lstStyle/>
            <a:p>
              <a:r>
                <a:rPr lang="en-US" altLang="zh-CN"/>
                <a:t>…</a:t>
              </a:r>
            </a:p>
          </p:txBody>
        </p:sp>
        <p:sp>
          <p:nvSpPr>
            <p:cNvPr id="11401" name="Rectangle 91"/>
            <p:cNvSpPr>
              <a:spLocks noChangeArrowheads="1"/>
            </p:cNvSpPr>
            <p:nvPr/>
          </p:nvSpPr>
          <p:spPr bwMode="auto">
            <a:xfrm>
              <a:off x="4560" y="3456"/>
              <a:ext cx="235" cy="233"/>
            </a:xfrm>
            <a:prstGeom prst="rect">
              <a:avLst/>
            </a:prstGeom>
            <a:noFill/>
            <a:ln w="12700" cap="sq">
              <a:noFill/>
              <a:miter lim="800000"/>
              <a:headEnd type="none" w="sm" len="sm"/>
              <a:tailEnd type="none" w="sm" len="sm"/>
            </a:ln>
          </p:spPr>
          <p:txBody>
            <a:bodyPr wrap="none">
              <a:spAutoFit/>
            </a:bodyPr>
            <a:lstStyle/>
            <a:p>
              <a:r>
                <a:rPr lang="en-US" altLang="zh-CN"/>
                <a:t>…</a:t>
              </a:r>
            </a:p>
          </p:txBody>
        </p:sp>
        <p:sp>
          <p:nvSpPr>
            <p:cNvPr id="11402" name="Rectangle 92"/>
            <p:cNvSpPr>
              <a:spLocks noChangeArrowheads="1"/>
            </p:cNvSpPr>
            <p:nvPr/>
          </p:nvSpPr>
          <p:spPr bwMode="auto">
            <a:xfrm>
              <a:off x="4560" y="3648"/>
              <a:ext cx="235" cy="233"/>
            </a:xfrm>
            <a:prstGeom prst="rect">
              <a:avLst/>
            </a:prstGeom>
            <a:noFill/>
            <a:ln w="12700" cap="sq">
              <a:noFill/>
              <a:miter lim="800000"/>
              <a:headEnd type="none" w="sm" len="sm"/>
              <a:tailEnd type="none" w="sm" len="sm"/>
            </a:ln>
          </p:spPr>
          <p:txBody>
            <a:bodyPr wrap="none">
              <a:spAutoFit/>
            </a:bodyPr>
            <a:lstStyle/>
            <a:p>
              <a:r>
                <a:rPr lang="en-US" altLang="zh-CN"/>
                <a:t>…</a:t>
              </a:r>
            </a:p>
          </p:txBody>
        </p:sp>
        <p:sp>
          <p:nvSpPr>
            <p:cNvPr id="11403" name="Rectangle 93"/>
            <p:cNvSpPr>
              <a:spLocks noChangeArrowheads="1"/>
            </p:cNvSpPr>
            <p:nvPr/>
          </p:nvSpPr>
          <p:spPr bwMode="auto">
            <a:xfrm>
              <a:off x="4560" y="3840"/>
              <a:ext cx="235" cy="233"/>
            </a:xfrm>
            <a:prstGeom prst="rect">
              <a:avLst/>
            </a:prstGeom>
            <a:noFill/>
            <a:ln w="12700" cap="sq">
              <a:noFill/>
              <a:miter lim="800000"/>
              <a:headEnd type="none" w="sm" len="sm"/>
              <a:tailEnd type="none" w="sm" len="sm"/>
            </a:ln>
          </p:spPr>
          <p:txBody>
            <a:bodyPr wrap="none">
              <a:spAutoFit/>
            </a:bodyPr>
            <a:lstStyle/>
            <a:p>
              <a:r>
                <a:rPr lang="en-US" altLang="zh-CN"/>
                <a:t>…</a:t>
              </a:r>
            </a:p>
          </p:txBody>
        </p:sp>
        <p:sp>
          <p:nvSpPr>
            <p:cNvPr id="11404" name="Rectangle 94"/>
            <p:cNvSpPr>
              <a:spLocks noChangeArrowheads="1"/>
            </p:cNvSpPr>
            <p:nvPr/>
          </p:nvSpPr>
          <p:spPr bwMode="auto">
            <a:xfrm>
              <a:off x="4560" y="3264"/>
              <a:ext cx="235" cy="233"/>
            </a:xfrm>
            <a:prstGeom prst="rect">
              <a:avLst/>
            </a:prstGeom>
            <a:noFill/>
            <a:ln w="12700" cap="sq">
              <a:noFill/>
              <a:miter lim="800000"/>
              <a:headEnd type="none" w="sm" len="sm"/>
              <a:tailEnd type="none" w="sm" len="sm"/>
            </a:ln>
          </p:spPr>
          <p:txBody>
            <a:bodyPr wrap="none">
              <a:spAutoFit/>
            </a:bodyPr>
            <a:lstStyle/>
            <a:p>
              <a:r>
                <a:rPr lang="en-US" altLang="zh-CN"/>
                <a:t>…</a:t>
              </a:r>
            </a:p>
          </p:txBody>
        </p:sp>
        <p:sp>
          <p:nvSpPr>
            <p:cNvPr id="11405" name="Rectangle 95"/>
            <p:cNvSpPr>
              <a:spLocks noChangeArrowheads="1"/>
            </p:cNvSpPr>
            <p:nvPr/>
          </p:nvSpPr>
          <p:spPr bwMode="auto">
            <a:xfrm>
              <a:off x="3190" y="1776"/>
              <a:ext cx="411" cy="252"/>
            </a:xfrm>
            <a:prstGeom prst="rect">
              <a:avLst/>
            </a:prstGeom>
            <a:noFill/>
            <a:ln w="12700" cap="sq">
              <a:noFill/>
              <a:miter lim="800000"/>
              <a:headEnd type="none" w="sm" len="sm"/>
              <a:tailEnd type="none" w="sm" len="sm"/>
            </a:ln>
          </p:spPr>
          <p:txBody>
            <a:bodyPr wrap="none">
              <a:spAutoFit/>
            </a:bodyPr>
            <a:lstStyle/>
            <a:p>
              <a:r>
                <a:rPr lang="en-US" altLang="zh-CN" sz="2000"/>
                <a:t>0101</a:t>
              </a:r>
            </a:p>
          </p:txBody>
        </p:sp>
        <p:sp>
          <p:nvSpPr>
            <p:cNvPr id="11406" name="Rectangle 96"/>
            <p:cNvSpPr>
              <a:spLocks noChangeArrowheads="1"/>
            </p:cNvSpPr>
            <p:nvPr/>
          </p:nvSpPr>
          <p:spPr bwMode="auto">
            <a:xfrm>
              <a:off x="3190" y="1988"/>
              <a:ext cx="411" cy="252"/>
            </a:xfrm>
            <a:prstGeom prst="rect">
              <a:avLst/>
            </a:prstGeom>
            <a:noFill/>
            <a:ln w="12700" cap="sq">
              <a:noFill/>
              <a:miter lim="800000"/>
              <a:headEnd type="none" w="sm" len="sm"/>
              <a:tailEnd type="none" w="sm" len="sm"/>
            </a:ln>
          </p:spPr>
          <p:txBody>
            <a:bodyPr wrap="none">
              <a:spAutoFit/>
            </a:bodyPr>
            <a:lstStyle/>
            <a:p>
              <a:r>
                <a:rPr lang="en-US" altLang="zh-CN" sz="2000"/>
                <a:t>0201</a:t>
              </a:r>
            </a:p>
          </p:txBody>
        </p:sp>
        <p:sp>
          <p:nvSpPr>
            <p:cNvPr id="11407" name="Rectangle 97"/>
            <p:cNvSpPr>
              <a:spLocks noChangeArrowheads="1"/>
            </p:cNvSpPr>
            <p:nvPr/>
          </p:nvSpPr>
          <p:spPr bwMode="auto">
            <a:xfrm>
              <a:off x="3194" y="2179"/>
              <a:ext cx="411" cy="252"/>
            </a:xfrm>
            <a:prstGeom prst="rect">
              <a:avLst/>
            </a:prstGeom>
            <a:noFill/>
            <a:ln w="12700" cap="sq">
              <a:noFill/>
              <a:miter lim="800000"/>
              <a:headEnd type="none" w="sm" len="sm"/>
              <a:tailEnd type="none" w="sm" len="sm"/>
            </a:ln>
          </p:spPr>
          <p:txBody>
            <a:bodyPr wrap="none">
              <a:spAutoFit/>
            </a:bodyPr>
            <a:lstStyle/>
            <a:p>
              <a:r>
                <a:rPr lang="en-US" altLang="zh-CN" sz="2000"/>
                <a:t>0301</a:t>
              </a:r>
            </a:p>
          </p:txBody>
        </p:sp>
        <p:sp>
          <p:nvSpPr>
            <p:cNvPr id="11408" name="Rectangle 98"/>
            <p:cNvSpPr>
              <a:spLocks noChangeArrowheads="1"/>
            </p:cNvSpPr>
            <p:nvPr/>
          </p:nvSpPr>
          <p:spPr bwMode="auto">
            <a:xfrm>
              <a:off x="3190" y="2379"/>
              <a:ext cx="411" cy="252"/>
            </a:xfrm>
            <a:prstGeom prst="rect">
              <a:avLst/>
            </a:prstGeom>
            <a:noFill/>
            <a:ln w="12700" cap="sq">
              <a:noFill/>
              <a:miter lim="800000"/>
              <a:headEnd type="none" w="sm" len="sm"/>
              <a:tailEnd type="none" w="sm" len="sm"/>
            </a:ln>
          </p:spPr>
          <p:txBody>
            <a:bodyPr wrap="none">
              <a:spAutoFit/>
            </a:bodyPr>
            <a:lstStyle/>
            <a:p>
              <a:r>
                <a:rPr lang="en-US" altLang="zh-CN" sz="2000"/>
                <a:t>0401</a:t>
              </a:r>
            </a:p>
          </p:txBody>
        </p:sp>
        <p:sp>
          <p:nvSpPr>
            <p:cNvPr id="11409" name="Rectangle 99"/>
            <p:cNvSpPr>
              <a:spLocks noChangeArrowheads="1"/>
            </p:cNvSpPr>
            <p:nvPr/>
          </p:nvSpPr>
          <p:spPr bwMode="auto">
            <a:xfrm>
              <a:off x="3190" y="2560"/>
              <a:ext cx="411" cy="252"/>
            </a:xfrm>
            <a:prstGeom prst="rect">
              <a:avLst/>
            </a:prstGeom>
            <a:noFill/>
            <a:ln w="12700" cap="sq">
              <a:noFill/>
              <a:miter lim="800000"/>
              <a:headEnd type="none" w="sm" len="sm"/>
              <a:tailEnd type="none" w="sm" len="sm"/>
            </a:ln>
          </p:spPr>
          <p:txBody>
            <a:bodyPr wrap="none">
              <a:spAutoFit/>
            </a:bodyPr>
            <a:lstStyle/>
            <a:p>
              <a:r>
                <a:rPr lang="en-US" altLang="zh-CN" sz="2000"/>
                <a:t>0501</a:t>
              </a:r>
            </a:p>
          </p:txBody>
        </p:sp>
        <p:sp>
          <p:nvSpPr>
            <p:cNvPr id="11410" name="Rectangle 100"/>
            <p:cNvSpPr>
              <a:spLocks noChangeArrowheads="1"/>
            </p:cNvSpPr>
            <p:nvPr/>
          </p:nvSpPr>
          <p:spPr bwMode="auto">
            <a:xfrm>
              <a:off x="3183" y="2737"/>
              <a:ext cx="411" cy="252"/>
            </a:xfrm>
            <a:prstGeom prst="rect">
              <a:avLst/>
            </a:prstGeom>
            <a:noFill/>
            <a:ln w="12700" cap="sq">
              <a:noFill/>
              <a:miter lim="800000"/>
              <a:headEnd type="none" w="sm" len="sm"/>
              <a:tailEnd type="none" w="sm" len="sm"/>
            </a:ln>
          </p:spPr>
          <p:txBody>
            <a:bodyPr wrap="none">
              <a:spAutoFit/>
            </a:bodyPr>
            <a:lstStyle/>
            <a:p>
              <a:r>
                <a:rPr lang="en-US" altLang="zh-CN" sz="2000"/>
                <a:t>0601</a:t>
              </a:r>
            </a:p>
          </p:txBody>
        </p:sp>
        <p:sp>
          <p:nvSpPr>
            <p:cNvPr id="11411" name="Rectangle 101"/>
            <p:cNvSpPr>
              <a:spLocks noChangeArrowheads="1"/>
            </p:cNvSpPr>
            <p:nvPr/>
          </p:nvSpPr>
          <p:spPr bwMode="auto">
            <a:xfrm>
              <a:off x="3190" y="2921"/>
              <a:ext cx="411" cy="252"/>
            </a:xfrm>
            <a:prstGeom prst="rect">
              <a:avLst/>
            </a:prstGeom>
            <a:noFill/>
            <a:ln w="12700" cap="sq">
              <a:noFill/>
              <a:miter lim="800000"/>
              <a:headEnd type="none" w="sm" len="sm"/>
              <a:tailEnd type="none" w="sm" len="sm"/>
            </a:ln>
          </p:spPr>
          <p:txBody>
            <a:bodyPr wrap="none">
              <a:spAutoFit/>
            </a:bodyPr>
            <a:lstStyle/>
            <a:p>
              <a:r>
                <a:rPr lang="en-US" altLang="zh-CN" sz="2000"/>
                <a:t>0701</a:t>
              </a:r>
            </a:p>
          </p:txBody>
        </p:sp>
        <p:sp>
          <p:nvSpPr>
            <p:cNvPr id="11412" name="Rectangle 102"/>
            <p:cNvSpPr>
              <a:spLocks noChangeArrowheads="1"/>
            </p:cNvSpPr>
            <p:nvPr/>
          </p:nvSpPr>
          <p:spPr bwMode="auto">
            <a:xfrm>
              <a:off x="3190" y="3120"/>
              <a:ext cx="411" cy="252"/>
            </a:xfrm>
            <a:prstGeom prst="rect">
              <a:avLst/>
            </a:prstGeom>
            <a:noFill/>
            <a:ln w="12700" cap="sq">
              <a:noFill/>
              <a:miter lim="800000"/>
              <a:headEnd type="none" w="sm" len="sm"/>
              <a:tailEnd type="none" w="sm" len="sm"/>
            </a:ln>
          </p:spPr>
          <p:txBody>
            <a:bodyPr wrap="none">
              <a:spAutoFit/>
            </a:bodyPr>
            <a:lstStyle/>
            <a:p>
              <a:r>
                <a:rPr lang="en-US" altLang="zh-CN" sz="2000"/>
                <a:t>0801</a:t>
              </a:r>
            </a:p>
          </p:txBody>
        </p:sp>
        <p:sp>
          <p:nvSpPr>
            <p:cNvPr id="11413" name="Rectangle 103"/>
            <p:cNvSpPr>
              <a:spLocks noChangeArrowheads="1"/>
            </p:cNvSpPr>
            <p:nvPr/>
          </p:nvSpPr>
          <p:spPr bwMode="auto">
            <a:xfrm>
              <a:off x="3190" y="3302"/>
              <a:ext cx="411" cy="252"/>
            </a:xfrm>
            <a:prstGeom prst="rect">
              <a:avLst/>
            </a:prstGeom>
            <a:noFill/>
            <a:ln w="12700" cap="sq">
              <a:noFill/>
              <a:miter lim="800000"/>
              <a:headEnd type="none" w="sm" len="sm"/>
              <a:tailEnd type="none" w="sm" len="sm"/>
            </a:ln>
          </p:spPr>
          <p:txBody>
            <a:bodyPr wrap="none">
              <a:spAutoFit/>
            </a:bodyPr>
            <a:lstStyle/>
            <a:p>
              <a:r>
                <a:rPr lang="en-US" altLang="zh-CN" sz="2000"/>
                <a:t>0901</a:t>
              </a:r>
            </a:p>
          </p:txBody>
        </p:sp>
        <p:sp>
          <p:nvSpPr>
            <p:cNvPr id="11414" name="Rectangle 104"/>
            <p:cNvSpPr>
              <a:spLocks noChangeArrowheads="1"/>
            </p:cNvSpPr>
            <p:nvPr/>
          </p:nvSpPr>
          <p:spPr bwMode="auto">
            <a:xfrm>
              <a:off x="3190" y="3494"/>
              <a:ext cx="411" cy="252"/>
            </a:xfrm>
            <a:prstGeom prst="rect">
              <a:avLst/>
            </a:prstGeom>
            <a:noFill/>
            <a:ln w="12700" cap="sq">
              <a:noFill/>
              <a:miter lim="800000"/>
              <a:headEnd type="none" w="sm" len="sm"/>
              <a:tailEnd type="none" w="sm" len="sm"/>
            </a:ln>
          </p:spPr>
          <p:txBody>
            <a:bodyPr wrap="none">
              <a:spAutoFit/>
            </a:bodyPr>
            <a:lstStyle/>
            <a:p>
              <a:r>
                <a:rPr lang="en-US" altLang="zh-CN" sz="2000"/>
                <a:t>1001</a:t>
              </a:r>
            </a:p>
          </p:txBody>
        </p:sp>
        <p:sp>
          <p:nvSpPr>
            <p:cNvPr id="11415" name="Rectangle 105"/>
            <p:cNvSpPr>
              <a:spLocks noChangeArrowheads="1"/>
            </p:cNvSpPr>
            <p:nvPr/>
          </p:nvSpPr>
          <p:spPr bwMode="auto">
            <a:xfrm>
              <a:off x="3190" y="3696"/>
              <a:ext cx="401" cy="252"/>
            </a:xfrm>
            <a:prstGeom prst="rect">
              <a:avLst/>
            </a:prstGeom>
            <a:noFill/>
            <a:ln w="12700" cap="sq">
              <a:noFill/>
              <a:miter lim="800000"/>
              <a:headEnd type="none" w="sm" len="sm"/>
              <a:tailEnd type="none" w="sm" len="sm"/>
            </a:ln>
          </p:spPr>
          <p:txBody>
            <a:bodyPr wrap="none">
              <a:spAutoFit/>
            </a:bodyPr>
            <a:lstStyle/>
            <a:p>
              <a:r>
                <a:rPr lang="en-US" altLang="zh-CN" sz="2000"/>
                <a:t>1101</a:t>
              </a:r>
            </a:p>
          </p:txBody>
        </p:sp>
        <p:sp>
          <p:nvSpPr>
            <p:cNvPr id="11416" name="Rectangle 106"/>
            <p:cNvSpPr>
              <a:spLocks noChangeArrowheads="1"/>
            </p:cNvSpPr>
            <p:nvPr/>
          </p:nvSpPr>
          <p:spPr bwMode="auto">
            <a:xfrm>
              <a:off x="3190" y="3878"/>
              <a:ext cx="411" cy="252"/>
            </a:xfrm>
            <a:prstGeom prst="rect">
              <a:avLst/>
            </a:prstGeom>
            <a:noFill/>
            <a:ln w="12700" cap="sq">
              <a:noFill/>
              <a:miter lim="800000"/>
              <a:headEnd type="none" w="sm" len="sm"/>
              <a:tailEnd type="none" w="sm" len="sm"/>
            </a:ln>
          </p:spPr>
          <p:txBody>
            <a:bodyPr wrap="none">
              <a:spAutoFit/>
            </a:bodyPr>
            <a:lstStyle/>
            <a:p>
              <a:r>
                <a:rPr lang="en-US" altLang="zh-CN" sz="2000"/>
                <a:t>1201</a:t>
              </a:r>
            </a:p>
          </p:txBody>
        </p:sp>
      </p:grpSp>
      <p:grpSp>
        <p:nvGrpSpPr>
          <p:cNvPr id="19" name="Group 107"/>
          <p:cNvGrpSpPr>
            <a:grpSpLocks/>
          </p:cNvGrpSpPr>
          <p:nvPr/>
        </p:nvGrpSpPr>
        <p:grpSpPr bwMode="auto">
          <a:xfrm>
            <a:off x="9623425" y="2822575"/>
            <a:ext cx="609600" cy="1652588"/>
            <a:chOff x="5102" y="1680"/>
            <a:chExt cx="384" cy="1041"/>
          </a:xfrm>
        </p:grpSpPr>
        <p:sp>
          <p:nvSpPr>
            <p:cNvPr id="11363" name="AutoShape 108"/>
            <p:cNvSpPr>
              <a:spLocks noChangeArrowheads="1"/>
            </p:cNvSpPr>
            <p:nvPr/>
          </p:nvSpPr>
          <p:spPr bwMode="auto">
            <a:xfrm>
              <a:off x="5102" y="1680"/>
              <a:ext cx="384" cy="1041"/>
            </a:xfrm>
            <a:prstGeom prst="wedgeEllipseCallout">
              <a:avLst>
                <a:gd name="adj1" fmla="val -166926"/>
                <a:gd name="adj2" fmla="val 815"/>
              </a:avLst>
            </a:prstGeom>
            <a:noFill/>
            <a:ln w="63500" cap="sq">
              <a:solidFill>
                <a:srgbClr val="00BFEC"/>
              </a:solidFill>
              <a:miter lim="800000"/>
              <a:headEnd type="none" w="sm" len="sm"/>
              <a:tailEnd type="none" w="sm" len="sm"/>
            </a:ln>
          </p:spPr>
          <p:txBody>
            <a:bodyPr/>
            <a:lstStyle/>
            <a:p>
              <a:pPr algn="ctr"/>
              <a:endParaRPr lang="en-US" altLang="zh-CN"/>
            </a:p>
          </p:txBody>
        </p:sp>
        <p:sp>
          <p:nvSpPr>
            <p:cNvPr id="11364" name="Text Box 109"/>
            <p:cNvSpPr txBox="1">
              <a:spLocks noChangeArrowheads="1"/>
            </p:cNvSpPr>
            <p:nvPr/>
          </p:nvSpPr>
          <p:spPr bwMode="auto">
            <a:xfrm>
              <a:off x="5108" y="1785"/>
              <a:ext cx="317" cy="874"/>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wrap="none">
              <a:spAutoFit/>
            </a:bodyPr>
            <a:lstStyle/>
            <a:p>
              <a:pPr>
                <a:lnSpc>
                  <a:spcPct val="85000"/>
                </a:lnSpc>
              </a:pPr>
              <a:r>
                <a:rPr lang="zh-CN" altLang="en-US" sz="2500" i="1">
                  <a:ea typeface="黑体" pitchFamily="49" charset="-122"/>
                </a:rPr>
                <a:t>基</a:t>
              </a:r>
            </a:p>
            <a:p>
              <a:pPr>
                <a:lnSpc>
                  <a:spcPct val="85000"/>
                </a:lnSpc>
              </a:pPr>
              <a:r>
                <a:rPr lang="zh-CN" altLang="en-US" sz="2500" i="1">
                  <a:ea typeface="黑体" pitchFamily="49" charset="-122"/>
                </a:rPr>
                <a:t>本</a:t>
              </a:r>
            </a:p>
            <a:p>
              <a:pPr>
                <a:lnSpc>
                  <a:spcPct val="85000"/>
                </a:lnSpc>
              </a:pPr>
              <a:r>
                <a:rPr lang="zh-CN" altLang="en-US" sz="2500" i="1">
                  <a:ea typeface="黑体" pitchFamily="49" charset="-122"/>
                </a:rPr>
                <a:t>数</a:t>
              </a:r>
            </a:p>
            <a:p>
              <a:pPr>
                <a:lnSpc>
                  <a:spcPct val="85000"/>
                </a:lnSpc>
              </a:pPr>
              <a:r>
                <a:rPr lang="zh-CN" altLang="en-US" sz="2500" i="1">
                  <a:ea typeface="黑体" pitchFamily="49" charset="-122"/>
                </a:rPr>
                <a:t>据</a:t>
              </a:r>
            </a:p>
          </p:txBody>
        </p:sp>
      </p:grpSp>
      <p:grpSp>
        <p:nvGrpSpPr>
          <p:cNvPr id="20" name="Group 110"/>
          <p:cNvGrpSpPr>
            <a:grpSpLocks/>
          </p:cNvGrpSpPr>
          <p:nvPr/>
        </p:nvGrpSpPr>
        <p:grpSpPr bwMode="auto">
          <a:xfrm>
            <a:off x="2279651" y="2349500"/>
            <a:ext cx="614363" cy="1371600"/>
            <a:chOff x="717" y="1776"/>
            <a:chExt cx="387" cy="864"/>
          </a:xfrm>
        </p:grpSpPr>
        <p:sp>
          <p:nvSpPr>
            <p:cNvPr id="11361" name="AutoShape 111"/>
            <p:cNvSpPr>
              <a:spLocks noChangeArrowheads="1"/>
            </p:cNvSpPr>
            <p:nvPr/>
          </p:nvSpPr>
          <p:spPr bwMode="auto">
            <a:xfrm>
              <a:off x="720" y="1776"/>
              <a:ext cx="384" cy="864"/>
            </a:xfrm>
            <a:prstGeom prst="wedgeEllipseCallout">
              <a:avLst>
                <a:gd name="adj1" fmla="val 167708"/>
                <a:gd name="adj2" fmla="val 42940"/>
              </a:avLst>
            </a:prstGeom>
            <a:noFill/>
            <a:ln w="63500" cap="sq">
              <a:solidFill>
                <a:srgbClr val="00BFEC"/>
              </a:solidFill>
              <a:miter lim="800000"/>
              <a:headEnd type="none" w="sm" len="sm"/>
              <a:tailEnd type="none" w="sm" len="sm"/>
            </a:ln>
          </p:spPr>
          <p:txBody>
            <a:bodyPr/>
            <a:lstStyle/>
            <a:p>
              <a:pPr algn="ctr"/>
              <a:endParaRPr lang="en-US" altLang="zh-CN"/>
            </a:p>
          </p:txBody>
        </p:sp>
        <p:sp>
          <p:nvSpPr>
            <p:cNvPr id="11362" name="Text Box 112"/>
            <p:cNvSpPr txBox="1">
              <a:spLocks noChangeArrowheads="1"/>
            </p:cNvSpPr>
            <p:nvPr/>
          </p:nvSpPr>
          <p:spPr bwMode="auto">
            <a:xfrm>
              <a:off x="717" y="1885"/>
              <a:ext cx="346" cy="65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nSpc>
                  <a:spcPct val="80000"/>
                </a:lnSpc>
              </a:pPr>
              <a:r>
                <a:rPr lang="zh-CN" altLang="en-US" sz="2600" i="1">
                  <a:solidFill>
                    <a:srgbClr val="FF3300"/>
                  </a:solidFill>
                  <a:ea typeface="黑体" pitchFamily="49" charset="-122"/>
                </a:rPr>
                <a:t>索</a:t>
              </a:r>
            </a:p>
            <a:p>
              <a:pPr>
                <a:lnSpc>
                  <a:spcPct val="80000"/>
                </a:lnSpc>
              </a:pPr>
              <a:r>
                <a:rPr lang="zh-CN" altLang="en-US" sz="2600" i="1">
                  <a:solidFill>
                    <a:srgbClr val="FF3300"/>
                  </a:solidFill>
                  <a:ea typeface="黑体" pitchFamily="49" charset="-122"/>
                </a:rPr>
                <a:t>引</a:t>
              </a:r>
            </a:p>
            <a:p>
              <a:pPr>
                <a:lnSpc>
                  <a:spcPct val="80000"/>
                </a:lnSpc>
              </a:pPr>
              <a:r>
                <a:rPr lang="zh-CN" altLang="en-US" sz="2600" i="1">
                  <a:solidFill>
                    <a:srgbClr val="FF3300"/>
                  </a:solidFill>
                  <a:ea typeface="黑体" pitchFamily="49" charset="-122"/>
                </a:rPr>
                <a:t>表</a:t>
              </a:r>
            </a:p>
          </p:txBody>
        </p:sp>
      </p:grpSp>
      <p:grpSp>
        <p:nvGrpSpPr>
          <p:cNvPr id="21" name="Group 113"/>
          <p:cNvGrpSpPr>
            <a:grpSpLocks/>
          </p:cNvGrpSpPr>
          <p:nvPr/>
        </p:nvGrpSpPr>
        <p:grpSpPr bwMode="auto">
          <a:xfrm>
            <a:off x="3738563" y="2289176"/>
            <a:ext cx="1377950" cy="4087813"/>
            <a:chOff x="1536" y="1566"/>
            <a:chExt cx="868" cy="2575"/>
          </a:xfrm>
        </p:grpSpPr>
        <p:grpSp>
          <p:nvGrpSpPr>
            <p:cNvPr id="22" name="Group 114"/>
            <p:cNvGrpSpPr>
              <a:grpSpLocks/>
            </p:cNvGrpSpPr>
            <p:nvPr/>
          </p:nvGrpSpPr>
          <p:grpSpPr bwMode="auto">
            <a:xfrm>
              <a:off x="1584" y="1824"/>
              <a:ext cx="768" cy="2293"/>
              <a:chOff x="1381" y="1680"/>
              <a:chExt cx="768" cy="2293"/>
            </a:xfrm>
          </p:grpSpPr>
          <p:grpSp>
            <p:nvGrpSpPr>
              <p:cNvPr id="23" name="Group 115"/>
              <p:cNvGrpSpPr>
                <a:grpSpLocks/>
              </p:cNvGrpSpPr>
              <p:nvPr/>
            </p:nvGrpSpPr>
            <p:grpSpPr bwMode="auto">
              <a:xfrm>
                <a:off x="1381" y="1680"/>
                <a:ext cx="768" cy="762"/>
                <a:chOff x="1392" y="1617"/>
                <a:chExt cx="768" cy="819"/>
              </a:xfrm>
            </p:grpSpPr>
            <p:grpSp>
              <p:nvGrpSpPr>
                <p:cNvPr id="24" name="Group 116"/>
                <p:cNvGrpSpPr>
                  <a:grpSpLocks/>
                </p:cNvGrpSpPr>
                <p:nvPr/>
              </p:nvGrpSpPr>
              <p:grpSpPr bwMode="auto">
                <a:xfrm>
                  <a:off x="1392" y="1824"/>
                  <a:ext cx="768" cy="206"/>
                  <a:chOff x="1392" y="1824"/>
                  <a:chExt cx="768" cy="206"/>
                </a:xfrm>
              </p:grpSpPr>
              <p:sp>
                <p:nvSpPr>
                  <p:cNvPr id="11359" name="Rectangle 117"/>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11360" name="Rectangle 118"/>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nvGrpSpPr>
                <p:cNvPr id="25" name="Group 119"/>
                <p:cNvGrpSpPr>
                  <a:grpSpLocks/>
                </p:cNvGrpSpPr>
                <p:nvPr/>
              </p:nvGrpSpPr>
              <p:grpSpPr bwMode="auto">
                <a:xfrm>
                  <a:off x="1392" y="1617"/>
                  <a:ext cx="768" cy="206"/>
                  <a:chOff x="1392" y="1824"/>
                  <a:chExt cx="768" cy="206"/>
                </a:xfrm>
              </p:grpSpPr>
              <p:sp>
                <p:nvSpPr>
                  <p:cNvPr id="11357" name="Rectangle 120"/>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11358" name="Rectangle 121"/>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nvGrpSpPr>
                <p:cNvPr id="26" name="Group 122"/>
                <p:cNvGrpSpPr>
                  <a:grpSpLocks/>
                </p:cNvGrpSpPr>
                <p:nvPr/>
              </p:nvGrpSpPr>
              <p:grpSpPr bwMode="auto">
                <a:xfrm>
                  <a:off x="1392" y="2027"/>
                  <a:ext cx="768" cy="206"/>
                  <a:chOff x="1392" y="1824"/>
                  <a:chExt cx="768" cy="206"/>
                </a:xfrm>
              </p:grpSpPr>
              <p:sp>
                <p:nvSpPr>
                  <p:cNvPr id="11355" name="Rectangle 123"/>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11356" name="Rectangle 124"/>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nvGrpSpPr>
                <p:cNvPr id="27" name="Group 125"/>
                <p:cNvGrpSpPr>
                  <a:grpSpLocks/>
                </p:cNvGrpSpPr>
                <p:nvPr/>
              </p:nvGrpSpPr>
              <p:grpSpPr bwMode="auto">
                <a:xfrm>
                  <a:off x="1392" y="2230"/>
                  <a:ext cx="768" cy="206"/>
                  <a:chOff x="1392" y="1824"/>
                  <a:chExt cx="768" cy="206"/>
                </a:xfrm>
              </p:grpSpPr>
              <p:sp>
                <p:nvSpPr>
                  <p:cNvPr id="11353" name="Rectangle 126"/>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11354" name="Rectangle 127"/>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grpSp>
            <p:nvGrpSpPr>
              <p:cNvPr id="28" name="Group 128"/>
              <p:cNvGrpSpPr>
                <a:grpSpLocks/>
              </p:cNvGrpSpPr>
              <p:nvPr/>
            </p:nvGrpSpPr>
            <p:grpSpPr bwMode="auto">
              <a:xfrm>
                <a:off x="1381" y="2443"/>
                <a:ext cx="768" cy="762"/>
                <a:chOff x="1392" y="1617"/>
                <a:chExt cx="768" cy="819"/>
              </a:xfrm>
            </p:grpSpPr>
            <p:grpSp>
              <p:nvGrpSpPr>
                <p:cNvPr id="29" name="Group 129"/>
                <p:cNvGrpSpPr>
                  <a:grpSpLocks/>
                </p:cNvGrpSpPr>
                <p:nvPr/>
              </p:nvGrpSpPr>
              <p:grpSpPr bwMode="auto">
                <a:xfrm>
                  <a:off x="1392" y="1824"/>
                  <a:ext cx="768" cy="206"/>
                  <a:chOff x="1392" y="1824"/>
                  <a:chExt cx="768" cy="206"/>
                </a:xfrm>
              </p:grpSpPr>
              <p:sp>
                <p:nvSpPr>
                  <p:cNvPr id="11347" name="Rectangle 130"/>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11348" name="Rectangle 131"/>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nvGrpSpPr>
                <p:cNvPr id="30" name="Group 132"/>
                <p:cNvGrpSpPr>
                  <a:grpSpLocks/>
                </p:cNvGrpSpPr>
                <p:nvPr/>
              </p:nvGrpSpPr>
              <p:grpSpPr bwMode="auto">
                <a:xfrm>
                  <a:off x="1392" y="1617"/>
                  <a:ext cx="768" cy="206"/>
                  <a:chOff x="1392" y="1824"/>
                  <a:chExt cx="768" cy="206"/>
                </a:xfrm>
              </p:grpSpPr>
              <p:sp>
                <p:nvSpPr>
                  <p:cNvPr id="11345" name="Rectangle 133"/>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11346" name="Rectangle 134"/>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nvGrpSpPr>
                <p:cNvPr id="31" name="Group 135"/>
                <p:cNvGrpSpPr>
                  <a:grpSpLocks/>
                </p:cNvGrpSpPr>
                <p:nvPr/>
              </p:nvGrpSpPr>
              <p:grpSpPr bwMode="auto">
                <a:xfrm>
                  <a:off x="1392" y="2027"/>
                  <a:ext cx="768" cy="206"/>
                  <a:chOff x="1392" y="1824"/>
                  <a:chExt cx="768" cy="206"/>
                </a:xfrm>
              </p:grpSpPr>
              <p:sp>
                <p:nvSpPr>
                  <p:cNvPr id="11343" name="Rectangle 136"/>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11344" name="Rectangle 137"/>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nvGrpSpPr>
                <p:cNvPr id="11264" name="Group 138"/>
                <p:cNvGrpSpPr>
                  <a:grpSpLocks/>
                </p:cNvGrpSpPr>
                <p:nvPr/>
              </p:nvGrpSpPr>
              <p:grpSpPr bwMode="auto">
                <a:xfrm>
                  <a:off x="1392" y="2230"/>
                  <a:ext cx="768" cy="206"/>
                  <a:chOff x="1392" y="1824"/>
                  <a:chExt cx="768" cy="206"/>
                </a:xfrm>
              </p:grpSpPr>
              <p:sp>
                <p:nvSpPr>
                  <p:cNvPr id="11341" name="Rectangle 139"/>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11342" name="Rectangle 140"/>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grpSp>
            <p:nvGrpSpPr>
              <p:cNvPr id="11265" name="Group 141"/>
              <p:cNvGrpSpPr>
                <a:grpSpLocks/>
              </p:cNvGrpSpPr>
              <p:nvPr/>
            </p:nvGrpSpPr>
            <p:grpSpPr bwMode="auto">
              <a:xfrm>
                <a:off x="1381" y="3211"/>
                <a:ext cx="768" cy="762"/>
                <a:chOff x="1392" y="1617"/>
                <a:chExt cx="768" cy="819"/>
              </a:xfrm>
            </p:grpSpPr>
            <p:grpSp>
              <p:nvGrpSpPr>
                <p:cNvPr id="11266" name="Group 142"/>
                <p:cNvGrpSpPr>
                  <a:grpSpLocks/>
                </p:cNvGrpSpPr>
                <p:nvPr/>
              </p:nvGrpSpPr>
              <p:grpSpPr bwMode="auto">
                <a:xfrm>
                  <a:off x="1392" y="1824"/>
                  <a:ext cx="768" cy="206"/>
                  <a:chOff x="1392" y="1824"/>
                  <a:chExt cx="768" cy="206"/>
                </a:xfrm>
              </p:grpSpPr>
              <p:sp>
                <p:nvSpPr>
                  <p:cNvPr id="11335" name="Rectangle 143"/>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11336" name="Rectangle 144"/>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nvGrpSpPr>
                <p:cNvPr id="11267" name="Group 145"/>
                <p:cNvGrpSpPr>
                  <a:grpSpLocks/>
                </p:cNvGrpSpPr>
                <p:nvPr/>
              </p:nvGrpSpPr>
              <p:grpSpPr bwMode="auto">
                <a:xfrm>
                  <a:off x="1392" y="1617"/>
                  <a:ext cx="768" cy="206"/>
                  <a:chOff x="1392" y="1824"/>
                  <a:chExt cx="768" cy="206"/>
                </a:xfrm>
              </p:grpSpPr>
              <p:sp>
                <p:nvSpPr>
                  <p:cNvPr id="11333" name="Rectangle 146"/>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11334" name="Rectangle 147"/>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nvGrpSpPr>
                <p:cNvPr id="11268" name="Group 148"/>
                <p:cNvGrpSpPr>
                  <a:grpSpLocks/>
                </p:cNvGrpSpPr>
                <p:nvPr/>
              </p:nvGrpSpPr>
              <p:grpSpPr bwMode="auto">
                <a:xfrm>
                  <a:off x="1392" y="2027"/>
                  <a:ext cx="768" cy="206"/>
                  <a:chOff x="1392" y="1824"/>
                  <a:chExt cx="768" cy="206"/>
                </a:xfrm>
              </p:grpSpPr>
              <p:sp>
                <p:nvSpPr>
                  <p:cNvPr id="11331" name="Rectangle 149"/>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11332" name="Rectangle 150"/>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nvGrpSpPr>
                <p:cNvPr id="11269" name="Group 151"/>
                <p:cNvGrpSpPr>
                  <a:grpSpLocks/>
                </p:cNvGrpSpPr>
                <p:nvPr/>
              </p:nvGrpSpPr>
              <p:grpSpPr bwMode="auto">
                <a:xfrm>
                  <a:off x="1392" y="2230"/>
                  <a:ext cx="768" cy="206"/>
                  <a:chOff x="1392" y="1824"/>
                  <a:chExt cx="768" cy="206"/>
                </a:xfrm>
              </p:grpSpPr>
              <p:sp>
                <p:nvSpPr>
                  <p:cNvPr id="11329" name="Rectangle 152"/>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11330" name="Rectangle 153"/>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grpSp>
        <p:sp>
          <p:nvSpPr>
            <p:cNvPr id="11297" name="Rectangle 154"/>
            <p:cNvSpPr>
              <a:spLocks noChangeArrowheads="1"/>
            </p:cNvSpPr>
            <p:nvPr/>
          </p:nvSpPr>
          <p:spPr bwMode="auto">
            <a:xfrm>
              <a:off x="1536" y="1566"/>
              <a:ext cx="868" cy="269"/>
            </a:xfrm>
            <a:prstGeom prst="rect">
              <a:avLst/>
            </a:prstGeom>
            <a:noFill/>
            <a:ln w="12700" cap="sq">
              <a:noFill/>
              <a:miter lim="800000"/>
              <a:headEnd type="none" w="sm" len="sm"/>
              <a:tailEnd type="none" w="sm" len="sm"/>
            </a:ln>
          </p:spPr>
          <p:txBody>
            <a:bodyPr wrap="none">
              <a:spAutoFit/>
            </a:bodyPr>
            <a:lstStyle/>
            <a:p>
              <a:r>
                <a:rPr lang="zh-CN" altLang="en-US" sz="2200">
                  <a:ea typeface="幼圆" pitchFamily="49" charset="-122"/>
                </a:rPr>
                <a:t>学号 地址</a:t>
              </a:r>
            </a:p>
          </p:txBody>
        </p:sp>
        <p:sp>
          <p:nvSpPr>
            <p:cNvPr id="11298" name="Rectangle 155"/>
            <p:cNvSpPr>
              <a:spLocks noChangeArrowheads="1"/>
            </p:cNvSpPr>
            <p:nvPr/>
          </p:nvSpPr>
          <p:spPr bwMode="auto">
            <a:xfrm>
              <a:off x="1632" y="1802"/>
              <a:ext cx="264" cy="252"/>
            </a:xfrm>
            <a:prstGeom prst="rect">
              <a:avLst/>
            </a:prstGeom>
            <a:noFill/>
            <a:ln w="12700" cap="sq">
              <a:noFill/>
              <a:miter lim="800000"/>
              <a:headEnd type="none" w="sm" len="sm"/>
              <a:tailEnd type="none" w="sm" len="sm"/>
            </a:ln>
          </p:spPr>
          <p:txBody>
            <a:bodyPr wrap="none">
              <a:spAutoFit/>
            </a:bodyPr>
            <a:lstStyle/>
            <a:p>
              <a:r>
                <a:rPr lang="en-US" altLang="zh-CN" sz="2000"/>
                <a:t>03</a:t>
              </a:r>
            </a:p>
          </p:txBody>
        </p:sp>
        <p:sp>
          <p:nvSpPr>
            <p:cNvPr id="11299" name="Rectangle 156"/>
            <p:cNvSpPr>
              <a:spLocks noChangeArrowheads="1"/>
            </p:cNvSpPr>
            <p:nvPr/>
          </p:nvSpPr>
          <p:spPr bwMode="auto">
            <a:xfrm>
              <a:off x="1632" y="1990"/>
              <a:ext cx="264" cy="252"/>
            </a:xfrm>
            <a:prstGeom prst="rect">
              <a:avLst/>
            </a:prstGeom>
            <a:noFill/>
            <a:ln w="12700" cap="sq">
              <a:noFill/>
              <a:miter lim="800000"/>
              <a:headEnd type="none" w="sm" len="sm"/>
              <a:tailEnd type="none" w="sm" len="sm"/>
            </a:ln>
          </p:spPr>
          <p:txBody>
            <a:bodyPr wrap="none">
              <a:spAutoFit/>
            </a:bodyPr>
            <a:lstStyle/>
            <a:p>
              <a:r>
                <a:rPr lang="en-US" altLang="zh-CN" sz="2000"/>
                <a:t>05</a:t>
              </a:r>
            </a:p>
          </p:txBody>
        </p:sp>
        <p:sp>
          <p:nvSpPr>
            <p:cNvPr id="11300" name="Rectangle 157"/>
            <p:cNvSpPr>
              <a:spLocks noChangeArrowheads="1"/>
            </p:cNvSpPr>
            <p:nvPr/>
          </p:nvSpPr>
          <p:spPr bwMode="auto">
            <a:xfrm>
              <a:off x="1632" y="2160"/>
              <a:ext cx="264" cy="252"/>
            </a:xfrm>
            <a:prstGeom prst="rect">
              <a:avLst/>
            </a:prstGeom>
            <a:noFill/>
            <a:ln w="12700" cap="sq">
              <a:noFill/>
              <a:miter lim="800000"/>
              <a:headEnd type="none" w="sm" len="sm"/>
              <a:tailEnd type="none" w="sm" len="sm"/>
            </a:ln>
          </p:spPr>
          <p:txBody>
            <a:bodyPr wrap="none">
              <a:spAutoFit/>
            </a:bodyPr>
            <a:lstStyle/>
            <a:p>
              <a:r>
                <a:rPr lang="en-US" altLang="zh-CN" sz="2000"/>
                <a:t>06</a:t>
              </a:r>
            </a:p>
          </p:txBody>
        </p:sp>
        <p:sp>
          <p:nvSpPr>
            <p:cNvPr id="11301" name="Rectangle 158"/>
            <p:cNvSpPr>
              <a:spLocks noChangeArrowheads="1"/>
            </p:cNvSpPr>
            <p:nvPr/>
          </p:nvSpPr>
          <p:spPr bwMode="auto">
            <a:xfrm>
              <a:off x="1632" y="2357"/>
              <a:ext cx="264" cy="252"/>
            </a:xfrm>
            <a:prstGeom prst="rect">
              <a:avLst/>
            </a:prstGeom>
            <a:noFill/>
            <a:ln w="12700" cap="sq">
              <a:noFill/>
              <a:miter lim="800000"/>
              <a:headEnd type="none" w="sm" len="sm"/>
              <a:tailEnd type="none" w="sm" len="sm"/>
            </a:ln>
          </p:spPr>
          <p:txBody>
            <a:bodyPr wrap="none">
              <a:spAutoFit/>
            </a:bodyPr>
            <a:lstStyle/>
            <a:p>
              <a:r>
                <a:rPr lang="en-US" altLang="zh-CN" sz="2000"/>
                <a:t>08</a:t>
              </a:r>
            </a:p>
          </p:txBody>
        </p:sp>
        <p:sp>
          <p:nvSpPr>
            <p:cNvPr id="11302" name="Rectangle 159"/>
            <p:cNvSpPr>
              <a:spLocks noChangeArrowheads="1"/>
            </p:cNvSpPr>
            <p:nvPr/>
          </p:nvSpPr>
          <p:spPr bwMode="auto">
            <a:xfrm>
              <a:off x="1632" y="2560"/>
              <a:ext cx="254" cy="252"/>
            </a:xfrm>
            <a:prstGeom prst="rect">
              <a:avLst/>
            </a:prstGeom>
            <a:noFill/>
            <a:ln w="12700" cap="sq">
              <a:noFill/>
              <a:miter lim="800000"/>
              <a:headEnd type="none" w="sm" len="sm"/>
              <a:tailEnd type="none" w="sm" len="sm"/>
            </a:ln>
          </p:spPr>
          <p:txBody>
            <a:bodyPr wrap="none">
              <a:spAutoFit/>
            </a:bodyPr>
            <a:lstStyle/>
            <a:p>
              <a:r>
                <a:rPr lang="en-US" altLang="zh-CN" sz="2000"/>
                <a:t>11</a:t>
              </a:r>
            </a:p>
          </p:txBody>
        </p:sp>
        <p:sp>
          <p:nvSpPr>
            <p:cNvPr id="11303" name="Rectangle 160"/>
            <p:cNvSpPr>
              <a:spLocks noChangeArrowheads="1"/>
            </p:cNvSpPr>
            <p:nvPr/>
          </p:nvSpPr>
          <p:spPr bwMode="auto">
            <a:xfrm>
              <a:off x="1632" y="2747"/>
              <a:ext cx="264" cy="252"/>
            </a:xfrm>
            <a:prstGeom prst="rect">
              <a:avLst/>
            </a:prstGeom>
            <a:noFill/>
            <a:ln w="12700" cap="sq">
              <a:noFill/>
              <a:miter lim="800000"/>
              <a:headEnd type="none" w="sm" len="sm"/>
              <a:tailEnd type="none" w="sm" len="sm"/>
            </a:ln>
          </p:spPr>
          <p:txBody>
            <a:bodyPr wrap="none">
              <a:spAutoFit/>
            </a:bodyPr>
            <a:lstStyle/>
            <a:p>
              <a:r>
                <a:rPr lang="en-US" altLang="zh-CN" sz="2000"/>
                <a:t>14</a:t>
              </a:r>
            </a:p>
          </p:txBody>
        </p:sp>
        <p:sp>
          <p:nvSpPr>
            <p:cNvPr id="11304" name="Rectangle 161"/>
            <p:cNvSpPr>
              <a:spLocks noChangeArrowheads="1"/>
            </p:cNvSpPr>
            <p:nvPr/>
          </p:nvSpPr>
          <p:spPr bwMode="auto">
            <a:xfrm>
              <a:off x="1632" y="2933"/>
              <a:ext cx="264" cy="252"/>
            </a:xfrm>
            <a:prstGeom prst="rect">
              <a:avLst/>
            </a:prstGeom>
            <a:noFill/>
            <a:ln w="12700" cap="sq">
              <a:noFill/>
              <a:miter lim="800000"/>
              <a:headEnd type="none" w="sm" len="sm"/>
              <a:tailEnd type="none" w="sm" len="sm"/>
            </a:ln>
          </p:spPr>
          <p:txBody>
            <a:bodyPr wrap="none">
              <a:spAutoFit/>
            </a:bodyPr>
            <a:lstStyle/>
            <a:p>
              <a:r>
                <a:rPr lang="en-US" altLang="zh-CN" sz="2000"/>
                <a:t>15</a:t>
              </a:r>
            </a:p>
          </p:txBody>
        </p:sp>
        <p:sp>
          <p:nvSpPr>
            <p:cNvPr id="11305" name="Rectangle 162"/>
            <p:cNvSpPr>
              <a:spLocks noChangeArrowheads="1"/>
            </p:cNvSpPr>
            <p:nvPr/>
          </p:nvSpPr>
          <p:spPr bwMode="auto">
            <a:xfrm>
              <a:off x="1628" y="3120"/>
              <a:ext cx="264" cy="252"/>
            </a:xfrm>
            <a:prstGeom prst="rect">
              <a:avLst/>
            </a:prstGeom>
            <a:noFill/>
            <a:ln w="12700" cap="sq">
              <a:noFill/>
              <a:miter lim="800000"/>
              <a:headEnd type="none" w="sm" len="sm"/>
              <a:tailEnd type="none" w="sm" len="sm"/>
            </a:ln>
          </p:spPr>
          <p:txBody>
            <a:bodyPr wrap="none">
              <a:spAutoFit/>
            </a:bodyPr>
            <a:lstStyle/>
            <a:p>
              <a:r>
                <a:rPr lang="en-US" altLang="zh-CN" sz="2000"/>
                <a:t>16</a:t>
              </a:r>
            </a:p>
          </p:txBody>
        </p:sp>
        <p:sp>
          <p:nvSpPr>
            <p:cNvPr id="11306" name="Rectangle 163"/>
            <p:cNvSpPr>
              <a:spLocks noChangeArrowheads="1"/>
            </p:cNvSpPr>
            <p:nvPr/>
          </p:nvSpPr>
          <p:spPr bwMode="auto">
            <a:xfrm>
              <a:off x="1632" y="3312"/>
              <a:ext cx="264" cy="252"/>
            </a:xfrm>
            <a:prstGeom prst="rect">
              <a:avLst/>
            </a:prstGeom>
            <a:noFill/>
            <a:ln w="12700" cap="sq">
              <a:noFill/>
              <a:miter lim="800000"/>
              <a:headEnd type="none" w="sm" len="sm"/>
              <a:tailEnd type="none" w="sm" len="sm"/>
            </a:ln>
          </p:spPr>
          <p:txBody>
            <a:bodyPr wrap="none">
              <a:spAutoFit/>
            </a:bodyPr>
            <a:lstStyle/>
            <a:p>
              <a:r>
                <a:rPr lang="en-US" altLang="zh-CN" sz="2000"/>
                <a:t>20</a:t>
              </a:r>
            </a:p>
          </p:txBody>
        </p:sp>
        <p:sp>
          <p:nvSpPr>
            <p:cNvPr id="11307" name="Rectangle 164"/>
            <p:cNvSpPr>
              <a:spLocks noChangeArrowheads="1"/>
            </p:cNvSpPr>
            <p:nvPr/>
          </p:nvSpPr>
          <p:spPr bwMode="auto">
            <a:xfrm>
              <a:off x="1632" y="3504"/>
              <a:ext cx="264" cy="252"/>
            </a:xfrm>
            <a:prstGeom prst="rect">
              <a:avLst/>
            </a:prstGeom>
            <a:noFill/>
            <a:ln w="12700" cap="sq">
              <a:noFill/>
              <a:miter lim="800000"/>
              <a:headEnd type="none" w="sm" len="sm"/>
              <a:tailEnd type="none" w="sm" len="sm"/>
            </a:ln>
          </p:spPr>
          <p:txBody>
            <a:bodyPr wrap="none">
              <a:spAutoFit/>
            </a:bodyPr>
            <a:lstStyle/>
            <a:p>
              <a:r>
                <a:rPr lang="en-US" altLang="zh-CN" sz="2000"/>
                <a:t>25</a:t>
              </a:r>
            </a:p>
          </p:txBody>
        </p:sp>
        <p:sp>
          <p:nvSpPr>
            <p:cNvPr id="11308" name="Rectangle 165"/>
            <p:cNvSpPr>
              <a:spLocks noChangeArrowheads="1"/>
            </p:cNvSpPr>
            <p:nvPr/>
          </p:nvSpPr>
          <p:spPr bwMode="auto">
            <a:xfrm>
              <a:off x="1632" y="3696"/>
              <a:ext cx="264" cy="252"/>
            </a:xfrm>
            <a:prstGeom prst="rect">
              <a:avLst/>
            </a:prstGeom>
            <a:noFill/>
            <a:ln w="12700" cap="sq">
              <a:noFill/>
              <a:miter lim="800000"/>
              <a:headEnd type="none" w="sm" len="sm"/>
              <a:tailEnd type="none" w="sm" len="sm"/>
            </a:ln>
          </p:spPr>
          <p:txBody>
            <a:bodyPr wrap="none">
              <a:spAutoFit/>
            </a:bodyPr>
            <a:lstStyle/>
            <a:p>
              <a:r>
                <a:rPr lang="en-US" altLang="zh-CN" sz="2000"/>
                <a:t>29</a:t>
              </a:r>
            </a:p>
          </p:txBody>
        </p:sp>
        <p:sp>
          <p:nvSpPr>
            <p:cNvPr id="11309" name="Rectangle 166"/>
            <p:cNvSpPr>
              <a:spLocks noChangeArrowheads="1"/>
            </p:cNvSpPr>
            <p:nvPr/>
          </p:nvSpPr>
          <p:spPr bwMode="auto">
            <a:xfrm>
              <a:off x="1632" y="3889"/>
              <a:ext cx="264" cy="252"/>
            </a:xfrm>
            <a:prstGeom prst="rect">
              <a:avLst/>
            </a:prstGeom>
            <a:noFill/>
            <a:ln w="12700" cap="sq">
              <a:noFill/>
              <a:miter lim="800000"/>
              <a:headEnd type="none" w="sm" len="sm"/>
              <a:tailEnd type="none" w="sm" len="sm"/>
            </a:ln>
          </p:spPr>
          <p:txBody>
            <a:bodyPr wrap="none">
              <a:spAutoFit/>
            </a:bodyPr>
            <a:lstStyle/>
            <a:p>
              <a:r>
                <a:rPr lang="en-US" altLang="zh-CN" sz="2000"/>
                <a:t>32</a:t>
              </a:r>
            </a:p>
          </p:txBody>
        </p:sp>
        <p:sp>
          <p:nvSpPr>
            <p:cNvPr id="11310" name="Rectangle 167"/>
            <p:cNvSpPr>
              <a:spLocks noChangeArrowheads="1"/>
            </p:cNvSpPr>
            <p:nvPr/>
          </p:nvSpPr>
          <p:spPr bwMode="auto">
            <a:xfrm>
              <a:off x="1946" y="1813"/>
              <a:ext cx="411" cy="252"/>
            </a:xfrm>
            <a:prstGeom prst="rect">
              <a:avLst/>
            </a:prstGeom>
            <a:noFill/>
            <a:ln w="12700" cap="sq">
              <a:noFill/>
              <a:miter lim="800000"/>
              <a:headEnd type="none" w="sm" len="sm"/>
              <a:tailEnd type="none" w="sm" len="sm"/>
            </a:ln>
          </p:spPr>
          <p:txBody>
            <a:bodyPr wrap="none">
              <a:spAutoFit/>
            </a:bodyPr>
            <a:lstStyle/>
            <a:p>
              <a:r>
                <a:rPr lang="en-US" altLang="zh-CN" sz="2000"/>
                <a:t>0401</a:t>
              </a:r>
            </a:p>
          </p:txBody>
        </p:sp>
        <p:sp>
          <p:nvSpPr>
            <p:cNvPr id="11311" name="Rectangle 168"/>
            <p:cNvSpPr>
              <a:spLocks noChangeArrowheads="1"/>
            </p:cNvSpPr>
            <p:nvPr/>
          </p:nvSpPr>
          <p:spPr bwMode="auto">
            <a:xfrm>
              <a:off x="1938" y="1979"/>
              <a:ext cx="411" cy="252"/>
            </a:xfrm>
            <a:prstGeom prst="rect">
              <a:avLst/>
            </a:prstGeom>
            <a:noFill/>
            <a:ln w="12700" cap="sq">
              <a:noFill/>
              <a:miter lim="800000"/>
              <a:headEnd type="none" w="sm" len="sm"/>
              <a:tailEnd type="none" w="sm" len="sm"/>
            </a:ln>
          </p:spPr>
          <p:txBody>
            <a:bodyPr wrap="none">
              <a:spAutoFit/>
            </a:bodyPr>
            <a:lstStyle/>
            <a:p>
              <a:r>
                <a:rPr lang="en-US" altLang="zh-CN" sz="2000"/>
                <a:t>0201</a:t>
              </a:r>
            </a:p>
          </p:txBody>
        </p:sp>
        <p:sp>
          <p:nvSpPr>
            <p:cNvPr id="11312" name="Rectangle 169"/>
            <p:cNvSpPr>
              <a:spLocks noChangeArrowheads="1"/>
            </p:cNvSpPr>
            <p:nvPr/>
          </p:nvSpPr>
          <p:spPr bwMode="auto">
            <a:xfrm>
              <a:off x="1946" y="2160"/>
              <a:ext cx="411" cy="252"/>
            </a:xfrm>
            <a:prstGeom prst="rect">
              <a:avLst/>
            </a:prstGeom>
            <a:noFill/>
            <a:ln w="12700" cap="sq">
              <a:noFill/>
              <a:miter lim="800000"/>
              <a:headEnd type="none" w="sm" len="sm"/>
              <a:tailEnd type="none" w="sm" len="sm"/>
            </a:ln>
          </p:spPr>
          <p:txBody>
            <a:bodyPr wrap="none">
              <a:spAutoFit/>
            </a:bodyPr>
            <a:lstStyle/>
            <a:p>
              <a:r>
                <a:rPr lang="en-US" altLang="zh-CN" sz="2000"/>
                <a:t>0701</a:t>
              </a:r>
            </a:p>
          </p:txBody>
        </p:sp>
        <p:sp>
          <p:nvSpPr>
            <p:cNvPr id="11313" name="Rectangle 170"/>
            <p:cNvSpPr>
              <a:spLocks noChangeArrowheads="1"/>
            </p:cNvSpPr>
            <p:nvPr/>
          </p:nvSpPr>
          <p:spPr bwMode="auto">
            <a:xfrm>
              <a:off x="1946" y="2352"/>
              <a:ext cx="411" cy="252"/>
            </a:xfrm>
            <a:prstGeom prst="rect">
              <a:avLst/>
            </a:prstGeom>
            <a:noFill/>
            <a:ln w="12700" cap="sq">
              <a:noFill/>
              <a:miter lim="800000"/>
              <a:headEnd type="none" w="sm" len="sm"/>
              <a:tailEnd type="none" w="sm" len="sm"/>
            </a:ln>
          </p:spPr>
          <p:txBody>
            <a:bodyPr wrap="none">
              <a:spAutoFit/>
            </a:bodyPr>
            <a:lstStyle/>
            <a:p>
              <a:r>
                <a:rPr lang="en-US" altLang="zh-CN" sz="2000"/>
                <a:t>0601</a:t>
              </a:r>
            </a:p>
          </p:txBody>
        </p:sp>
        <p:sp>
          <p:nvSpPr>
            <p:cNvPr id="11314" name="Rectangle 171"/>
            <p:cNvSpPr>
              <a:spLocks noChangeArrowheads="1"/>
            </p:cNvSpPr>
            <p:nvPr/>
          </p:nvSpPr>
          <p:spPr bwMode="auto">
            <a:xfrm>
              <a:off x="1942" y="2545"/>
              <a:ext cx="411" cy="252"/>
            </a:xfrm>
            <a:prstGeom prst="rect">
              <a:avLst/>
            </a:prstGeom>
            <a:noFill/>
            <a:ln w="12700" cap="sq">
              <a:noFill/>
              <a:miter lim="800000"/>
              <a:headEnd type="none" w="sm" len="sm"/>
              <a:tailEnd type="none" w="sm" len="sm"/>
            </a:ln>
          </p:spPr>
          <p:txBody>
            <a:bodyPr wrap="none">
              <a:spAutoFit/>
            </a:bodyPr>
            <a:lstStyle/>
            <a:p>
              <a:r>
                <a:rPr lang="en-US" altLang="zh-CN" sz="2000"/>
                <a:t>0101</a:t>
              </a:r>
            </a:p>
          </p:txBody>
        </p:sp>
        <p:sp>
          <p:nvSpPr>
            <p:cNvPr id="11315" name="Rectangle 172"/>
            <p:cNvSpPr>
              <a:spLocks noChangeArrowheads="1"/>
            </p:cNvSpPr>
            <p:nvPr/>
          </p:nvSpPr>
          <p:spPr bwMode="auto">
            <a:xfrm>
              <a:off x="1946" y="2737"/>
              <a:ext cx="411" cy="252"/>
            </a:xfrm>
            <a:prstGeom prst="rect">
              <a:avLst/>
            </a:prstGeom>
            <a:noFill/>
            <a:ln w="12700" cap="sq">
              <a:noFill/>
              <a:miter lim="800000"/>
              <a:headEnd type="none" w="sm" len="sm"/>
              <a:tailEnd type="none" w="sm" len="sm"/>
            </a:ln>
          </p:spPr>
          <p:txBody>
            <a:bodyPr wrap="none">
              <a:spAutoFit/>
            </a:bodyPr>
            <a:lstStyle/>
            <a:p>
              <a:r>
                <a:rPr lang="en-US" altLang="zh-CN" sz="2000"/>
                <a:t>0501</a:t>
              </a:r>
            </a:p>
          </p:txBody>
        </p:sp>
        <p:sp>
          <p:nvSpPr>
            <p:cNvPr id="11316" name="Rectangle 173"/>
            <p:cNvSpPr>
              <a:spLocks noChangeArrowheads="1"/>
            </p:cNvSpPr>
            <p:nvPr/>
          </p:nvSpPr>
          <p:spPr bwMode="auto">
            <a:xfrm>
              <a:off x="1942" y="2929"/>
              <a:ext cx="411" cy="252"/>
            </a:xfrm>
            <a:prstGeom prst="rect">
              <a:avLst/>
            </a:prstGeom>
            <a:noFill/>
            <a:ln w="12700" cap="sq">
              <a:noFill/>
              <a:miter lim="800000"/>
              <a:headEnd type="none" w="sm" len="sm"/>
              <a:tailEnd type="none" w="sm" len="sm"/>
            </a:ln>
          </p:spPr>
          <p:txBody>
            <a:bodyPr wrap="none">
              <a:spAutoFit/>
            </a:bodyPr>
            <a:lstStyle/>
            <a:p>
              <a:r>
                <a:rPr lang="en-US" altLang="zh-CN" sz="2000"/>
                <a:t>0901</a:t>
              </a:r>
            </a:p>
          </p:txBody>
        </p:sp>
        <p:sp>
          <p:nvSpPr>
            <p:cNvPr id="11317" name="Rectangle 174"/>
            <p:cNvSpPr>
              <a:spLocks noChangeArrowheads="1"/>
            </p:cNvSpPr>
            <p:nvPr/>
          </p:nvSpPr>
          <p:spPr bwMode="auto">
            <a:xfrm>
              <a:off x="1942" y="3121"/>
              <a:ext cx="411" cy="252"/>
            </a:xfrm>
            <a:prstGeom prst="rect">
              <a:avLst/>
            </a:prstGeom>
            <a:noFill/>
            <a:ln w="12700" cap="sq">
              <a:noFill/>
              <a:miter lim="800000"/>
              <a:headEnd type="none" w="sm" len="sm"/>
              <a:tailEnd type="none" w="sm" len="sm"/>
            </a:ln>
          </p:spPr>
          <p:txBody>
            <a:bodyPr wrap="none">
              <a:spAutoFit/>
            </a:bodyPr>
            <a:lstStyle/>
            <a:p>
              <a:r>
                <a:rPr lang="en-US" altLang="zh-CN" sz="2000"/>
                <a:t>0301</a:t>
              </a:r>
            </a:p>
          </p:txBody>
        </p:sp>
        <p:sp>
          <p:nvSpPr>
            <p:cNvPr id="11318" name="Rectangle 175"/>
            <p:cNvSpPr>
              <a:spLocks noChangeArrowheads="1"/>
            </p:cNvSpPr>
            <p:nvPr/>
          </p:nvSpPr>
          <p:spPr bwMode="auto">
            <a:xfrm>
              <a:off x="1946" y="3324"/>
              <a:ext cx="411" cy="252"/>
            </a:xfrm>
            <a:prstGeom prst="rect">
              <a:avLst/>
            </a:prstGeom>
            <a:noFill/>
            <a:ln w="12700" cap="sq">
              <a:noFill/>
              <a:miter lim="800000"/>
              <a:headEnd type="none" w="sm" len="sm"/>
              <a:tailEnd type="none" w="sm" len="sm"/>
            </a:ln>
          </p:spPr>
          <p:txBody>
            <a:bodyPr wrap="none">
              <a:spAutoFit/>
            </a:bodyPr>
            <a:lstStyle/>
            <a:p>
              <a:r>
                <a:rPr lang="en-US" altLang="zh-CN" sz="2000"/>
                <a:t>0801</a:t>
              </a:r>
            </a:p>
          </p:txBody>
        </p:sp>
        <p:sp>
          <p:nvSpPr>
            <p:cNvPr id="11319" name="Rectangle 176"/>
            <p:cNvSpPr>
              <a:spLocks noChangeArrowheads="1"/>
            </p:cNvSpPr>
            <p:nvPr/>
          </p:nvSpPr>
          <p:spPr bwMode="auto">
            <a:xfrm>
              <a:off x="1946" y="3519"/>
              <a:ext cx="411" cy="252"/>
            </a:xfrm>
            <a:prstGeom prst="rect">
              <a:avLst/>
            </a:prstGeom>
            <a:noFill/>
            <a:ln w="12700" cap="sq">
              <a:noFill/>
              <a:miter lim="800000"/>
              <a:headEnd type="none" w="sm" len="sm"/>
              <a:tailEnd type="none" w="sm" len="sm"/>
            </a:ln>
          </p:spPr>
          <p:txBody>
            <a:bodyPr wrap="none">
              <a:spAutoFit/>
            </a:bodyPr>
            <a:lstStyle/>
            <a:p>
              <a:r>
                <a:rPr lang="en-US" altLang="zh-CN" sz="2000"/>
                <a:t>1201</a:t>
              </a:r>
            </a:p>
          </p:txBody>
        </p:sp>
        <p:sp>
          <p:nvSpPr>
            <p:cNvPr id="11320" name="Rectangle 177"/>
            <p:cNvSpPr>
              <a:spLocks noChangeArrowheads="1"/>
            </p:cNvSpPr>
            <p:nvPr/>
          </p:nvSpPr>
          <p:spPr bwMode="auto">
            <a:xfrm>
              <a:off x="1942" y="3697"/>
              <a:ext cx="401" cy="252"/>
            </a:xfrm>
            <a:prstGeom prst="rect">
              <a:avLst/>
            </a:prstGeom>
            <a:noFill/>
            <a:ln w="12700" cap="sq">
              <a:noFill/>
              <a:miter lim="800000"/>
              <a:headEnd type="none" w="sm" len="sm"/>
              <a:tailEnd type="none" w="sm" len="sm"/>
            </a:ln>
          </p:spPr>
          <p:txBody>
            <a:bodyPr wrap="none">
              <a:spAutoFit/>
            </a:bodyPr>
            <a:lstStyle/>
            <a:p>
              <a:r>
                <a:rPr lang="en-US" altLang="zh-CN" sz="2000"/>
                <a:t>1101</a:t>
              </a:r>
            </a:p>
          </p:txBody>
        </p:sp>
        <p:sp>
          <p:nvSpPr>
            <p:cNvPr id="11321" name="Rectangle 178"/>
            <p:cNvSpPr>
              <a:spLocks noChangeArrowheads="1"/>
            </p:cNvSpPr>
            <p:nvPr/>
          </p:nvSpPr>
          <p:spPr bwMode="auto">
            <a:xfrm>
              <a:off x="1946" y="3878"/>
              <a:ext cx="411" cy="252"/>
            </a:xfrm>
            <a:prstGeom prst="rect">
              <a:avLst/>
            </a:prstGeom>
            <a:noFill/>
            <a:ln w="12700" cap="sq">
              <a:noFill/>
              <a:miter lim="800000"/>
              <a:headEnd type="none" w="sm" len="sm"/>
              <a:tailEnd type="none" w="sm" len="sm"/>
            </a:ln>
          </p:spPr>
          <p:txBody>
            <a:bodyPr wrap="none">
              <a:spAutoFit/>
            </a:bodyPr>
            <a:lstStyle/>
            <a:p>
              <a:r>
                <a:rPr lang="en-US" altLang="zh-CN" sz="2000"/>
                <a:t>1001</a:t>
              </a:r>
            </a:p>
          </p:txBody>
        </p:sp>
      </p:grpSp>
      <p:sp>
        <p:nvSpPr>
          <p:cNvPr id="283827" name="Line 179"/>
          <p:cNvSpPr>
            <a:spLocks noChangeShapeType="1"/>
          </p:cNvSpPr>
          <p:nvPr/>
        </p:nvSpPr>
        <p:spPr bwMode="auto">
          <a:xfrm>
            <a:off x="4957763" y="2822575"/>
            <a:ext cx="1447800" cy="914400"/>
          </a:xfrm>
          <a:prstGeom prst="line">
            <a:avLst/>
          </a:prstGeom>
          <a:noFill/>
          <a:ln w="22225" cap="sq">
            <a:solidFill>
              <a:srgbClr val="FF0000"/>
            </a:solidFill>
            <a:round/>
            <a:headEnd type="none" w="sm" len="sm"/>
            <a:tailEnd type="stealth" w="med" len="lg"/>
          </a:ln>
        </p:spPr>
        <p:txBody>
          <a:bodyPr/>
          <a:lstStyle/>
          <a:p>
            <a:endParaRPr lang="zh-CN" altLang="en-US"/>
          </a:p>
        </p:txBody>
      </p:sp>
      <p:sp>
        <p:nvSpPr>
          <p:cNvPr id="283828" name="Line 180"/>
          <p:cNvSpPr>
            <a:spLocks noChangeShapeType="1"/>
          </p:cNvSpPr>
          <p:nvPr/>
        </p:nvSpPr>
        <p:spPr bwMode="auto">
          <a:xfrm>
            <a:off x="4957763" y="3127375"/>
            <a:ext cx="1447800" cy="0"/>
          </a:xfrm>
          <a:prstGeom prst="line">
            <a:avLst/>
          </a:prstGeom>
          <a:noFill/>
          <a:ln w="22225" cap="sq">
            <a:solidFill>
              <a:srgbClr val="FF0000"/>
            </a:solidFill>
            <a:round/>
            <a:headEnd type="none" w="sm" len="sm"/>
            <a:tailEnd type="stealth" w="med" len="lg"/>
          </a:ln>
        </p:spPr>
        <p:txBody>
          <a:bodyPr/>
          <a:lstStyle/>
          <a:p>
            <a:endParaRPr lang="zh-CN" altLang="en-US"/>
          </a:p>
        </p:txBody>
      </p:sp>
      <p:sp>
        <p:nvSpPr>
          <p:cNvPr id="283829" name="Line 181"/>
          <p:cNvSpPr>
            <a:spLocks noChangeShapeType="1"/>
          </p:cNvSpPr>
          <p:nvPr/>
        </p:nvSpPr>
        <p:spPr bwMode="auto">
          <a:xfrm>
            <a:off x="4957763" y="3432175"/>
            <a:ext cx="1447800" cy="1143000"/>
          </a:xfrm>
          <a:prstGeom prst="line">
            <a:avLst/>
          </a:prstGeom>
          <a:noFill/>
          <a:ln w="22225" cap="sq">
            <a:solidFill>
              <a:srgbClr val="FF0000"/>
            </a:solidFill>
            <a:round/>
            <a:headEnd type="none" w="sm" len="sm"/>
            <a:tailEnd type="stealth" w="med" len="lg"/>
          </a:ln>
        </p:spPr>
        <p:txBody>
          <a:bodyPr/>
          <a:lstStyle/>
          <a:p>
            <a:endParaRPr lang="zh-CN" altLang="en-US"/>
          </a:p>
        </p:txBody>
      </p:sp>
      <p:sp>
        <p:nvSpPr>
          <p:cNvPr id="283830" name="Line 182"/>
          <p:cNvSpPr>
            <a:spLocks noChangeShapeType="1"/>
          </p:cNvSpPr>
          <p:nvPr/>
        </p:nvSpPr>
        <p:spPr bwMode="auto">
          <a:xfrm>
            <a:off x="4881563" y="3813175"/>
            <a:ext cx="1524000" cy="533400"/>
          </a:xfrm>
          <a:prstGeom prst="line">
            <a:avLst/>
          </a:prstGeom>
          <a:noFill/>
          <a:ln w="22225" cap="sq">
            <a:solidFill>
              <a:srgbClr val="FF0000"/>
            </a:solidFill>
            <a:round/>
            <a:headEnd type="none" w="sm" len="sm"/>
            <a:tailEnd type="stealth" w="med" len="lg"/>
          </a:ln>
        </p:spPr>
        <p:txBody>
          <a:bodyPr/>
          <a:lstStyle/>
          <a:p>
            <a:endParaRPr lang="zh-CN" altLang="en-US"/>
          </a:p>
        </p:txBody>
      </p:sp>
      <p:grpSp>
        <p:nvGrpSpPr>
          <p:cNvPr id="11270" name="Group 185"/>
          <p:cNvGrpSpPr>
            <a:grpSpLocks/>
          </p:cNvGrpSpPr>
          <p:nvPr/>
        </p:nvGrpSpPr>
        <p:grpSpPr bwMode="auto">
          <a:xfrm>
            <a:off x="5567363" y="4306889"/>
            <a:ext cx="266700" cy="833437"/>
            <a:chOff x="2688" y="2711"/>
            <a:chExt cx="168" cy="525"/>
          </a:xfrm>
        </p:grpSpPr>
        <p:sp>
          <p:nvSpPr>
            <p:cNvPr id="11293" name="Text Box 186"/>
            <p:cNvSpPr txBox="1">
              <a:spLocks noChangeArrowheads="1"/>
            </p:cNvSpPr>
            <p:nvPr/>
          </p:nvSpPr>
          <p:spPr bwMode="auto">
            <a:xfrm>
              <a:off x="2688" y="2711"/>
              <a:ext cx="168" cy="308"/>
            </a:xfrm>
            <a:prstGeom prst="rect">
              <a:avLst/>
            </a:prstGeom>
            <a:noFill/>
            <a:ln w="12700" cap="sq">
              <a:noFill/>
              <a:miter lim="800000"/>
              <a:headEnd type="none" w="sm" len="sm"/>
              <a:tailEnd type="none" w="sm" len="sm"/>
            </a:ln>
          </p:spPr>
          <p:txBody>
            <a:bodyPr wrap="none">
              <a:spAutoFit/>
            </a:bodyPr>
            <a:lstStyle/>
            <a:p>
              <a:r>
                <a:rPr lang="en-US" altLang="zh-CN" sz="2600"/>
                <a:t>.</a:t>
              </a:r>
            </a:p>
          </p:txBody>
        </p:sp>
        <p:sp>
          <p:nvSpPr>
            <p:cNvPr id="11294" name="Text Box 187"/>
            <p:cNvSpPr txBox="1">
              <a:spLocks noChangeArrowheads="1"/>
            </p:cNvSpPr>
            <p:nvPr/>
          </p:nvSpPr>
          <p:spPr bwMode="auto">
            <a:xfrm>
              <a:off x="2688" y="2829"/>
              <a:ext cx="168" cy="308"/>
            </a:xfrm>
            <a:prstGeom prst="rect">
              <a:avLst/>
            </a:prstGeom>
            <a:noFill/>
            <a:ln w="12700" cap="sq">
              <a:noFill/>
              <a:miter lim="800000"/>
              <a:headEnd type="none" w="sm" len="sm"/>
              <a:tailEnd type="none" w="sm" len="sm"/>
            </a:ln>
          </p:spPr>
          <p:txBody>
            <a:bodyPr wrap="none">
              <a:spAutoFit/>
            </a:bodyPr>
            <a:lstStyle/>
            <a:p>
              <a:r>
                <a:rPr lang="en-US" altLang="zh-CN" sz="2600"/>
                <a:t>.</a:t>
              </a:r>
            </a:p>
          </p:txBody>
        </p:sp>
        <p:sp>
          <p:nvSpPr>
            <p:cNvPr id="11295" name="Text Box 188"/>
            <p:cNvSpPr txBox="1">
              <a:spLocks noChangeArrowheads="1"/>
            </p:cNvSpPr>
            <p:nvPr/>
          </p:nvSpPr>
          <p:spPr bwMode="auto">
            <a:xfrm>
              <a:off x="2688" y="2928"/>
              <a:ext cx="168" cy="308"/>
            </a:xfrm>
            <a:prstGeom prst="rect">
              <a:avLst/>
            </a:prstGeom>
            <a:noFill/>
            <a:ln w="12700" cap="sq">
              <a:noFill/>
              <a:miter lim="800000"/>
              <a:headEnd type="none" w="sm" len="sm"/>
              <a:tailEnd type="none" w="sm" len="sm"/>
            </a:ln>
          </p:spPr>
          <p:txBody>
            <a:bodyPr wrap="none">
              <a:spAutoFit/>
            </a:bodyPr>
            <a:lstStyle/>
            <a:p>
              <a:r>
                <a:rPr lang="en-US" altLang="zh-CN" sz="2600"/>
                <a:t>.</a:t>
              </a:r>
            </a:p>
          </p:txBody>
        </p:sp>
      </p:grpSp>
      <p:sp>
        <p:nvSpPr>
          <p:cNvPr id="283837" name="Freeform 189"/>
          <p:cNvSpPr>
            <a:spLocks/>
          </p:cNvSpPr>
          <p:nvPr/>
        </p:nvSpPr>
        <p:spPr bwMode="auto">
          <a:xfrm>
            <a:off x="3814764" y="3584576"/>
            <a:ext cx="534987" cy="379413"/>
          </a:xfrm>
          <a:custGeom>
            <a:avLst/>
            <a:gdLst>
              <a:gd name="T0" fmla="*/ 2147483647 w 337"/>
              <a:gd name="T1" fmla="*/ 2147483647 h 239"/>
              <a:gd name="T2" fmla="*/ 2147483647 w 337"/>
              <a:gd name="T3" fmla="*/ 2147483647 h 239"/>
              <a:gd name="T4" fmla="*/ 2147483647 w 337"/>
              <a:gd name="T5" fmla="*/ 2147483647 h 239"/>
              <a:gd name="T6" fmla="*/ 2147483647 w 337"/>
              <a:gd name="T7" fmla="*/ 2147483647 h 239"/>
              <a:gd name="T8" fmla="*/ 2147483647 w 337"/>
              <a:gd name="T9" fmla="*/ 2147483647 h 239"/>
              <a:gd name="T10" fmla="*/ 2147483647 w 337"/>
              <a:gd name="T11" fmla="*/ 2147483647 h 239"/>
              <a:gd name="T12" fmla="*/ 2147483647 w 337"/>
              <a:gd name="T13" fmla="*/ 2147483647 h 239"/>
              <a:gd name="T14" fmla="*/ 2147483647 w 337"/>
              <a:gd name="T15" fmla="*/ 2147483647 h 239"/>
              <a:gd name="T16" fmla="*/ 0 60000 65536"/>
              <a:gd name="T17" fmla="*/ 0 60000 65536"/>
              <a:gd name="T18" fmla="*/ 0 60000 65536"/>
              <a:gd name="T19" fmla="*/ 0 60000 65536"/>
              <a:gd name="T20" fmla="*/ 0 60000 65536"/>
              <a:gd name="T21" fmla="*/ 0 60000 65536"/>
              <a:gd name="T22" fmla="*/ 0 60000 65536"/>
              <a:gd name="T23" fmla="*/ 0 60000 65536"/>
              <a:gd name="T24" fmla="*/ 0 w 337"/>
              <a:gd name="T25" fmla="*/ 0 h 239"/>
              <a:gd name="T26" fmla="*/ 337 w 337"/>
              <a:gd name="T27" fmla="*/ 239 h 2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7" h="239">
                <a:moveTo>
                  <a:pt x="228" y="10"/>
                </a:moveTo>
                <a:cubicBezTo>
                  <a:pt x="119" y="19"/>
                  <a:pt x="87" y="0"/>
                  <a:pt x="22" y="65"/>
                </a:cubicBezTo>
                <a:cubicBezTo>
                  <a:pt x="8" y="106"/>
                  <a:pt x="0" y="178"/>
                  <a:pt x="44" y="206"/>
                </a:cubicBezTo>
                <a:cubicBezTo>
                  <a:pt x="63" y="218"/>
                  <a:pt x="109" y="228"/>
                  <a:pt x="109" y="228"/>
                </a:cubicBezTo>
                <a:cubicBezTo>
                  <a:pt x="178" y="224"/>
                  <a:pt x="250" y="239"/>
                  <a:pt x="315" y="217"/>
                </a:cubicBezTo>
                <a:cubicBezTo>
                  <a:pt x="337" y="210"/>
                  <a:pt x="337" y="152"/>
                  <a:pt x="337" y="152"/>
                </a:cubicBezTo>
                <a:cubicBezTo>
                  <a:pt x="333" y="123"/>
                  <a:pt x="336" y="93"/>
                  <a:pt x="326" y="65"/>
                </a:cubicBezTo>
                <a:cubicBezTo>
                  <a:pt x="312" y="27"/>
                  <a:pt x="260" y="21"/>
                  <a:pt x="228" y="10"/>
                </a:cubicBezTo>
                <a:close/>
              </a:path>
            </a:pathLst>
          </a:custGeom>
          <a:noFill/>
          <a:ln w="50800" cap="sq" cmpd="sng">
            <a:solidFill>
              <a:srgbClr val="FF3300"/>
            </a:solidFill>
            <a:prstDash val="solid"/>
            <a:round/>
            <a:headEnd type="none" w="sm" len="sm"/>
            <a:tailEnd type="none" w="sm" len="sm"/>
          </a:ln>
        </p:spPr>
        <p:txBody>
          <a:bodyPr/>
          <a:lstStyle/>
          <a:p>
            <a:endParaRPr lang="zh-CN" altLang="en-US"/>
          </a:p>
        </p:txBody>
      </p:sp>
      <p:sp>
        <p:nvSpPr>
          <p:cNvPr id="283838" name="Freeform 190"/>
          <p:cNvSpPr>
            <a:spLocks/>
          </p:cNvSpPr>
          <p:nvPr/>
        </p:nvSpPr>
        <p:spPr bwMode="auto">
          <a:xfrm>
            <a:off x="4398964" y="3567113"/>
            <a:ext cx="617537" cy="379412"/>
          </a:xfrm>
          <a:custGeom>
            <a:avLst/>
            <a:gdLst>
              <a:gd name="T0" fmla="*/ 2147483647 w 337"/>
              <a:gd name="T1" fmla="*/ 2147483647 h 239"/>
              <a:gd name="T2" fmla="*/ 2147483647 w 337"/>
              <a:gd name="T3" fmla="*/ 2147483647 h 239"/>
              <a:gd name="T4" fmla="*/ 2147483647 w 337"/>
              <a:gd name="T5" fmla="*/ 2147483647 h 239"/>
              <a:gd name="T6" fmla="*/ 2147483647 w 337"/>
              <a:gd name="T7" fmla="*/ 2147483647 h 239"/>
              <a:gd name="T8" fmla="*/ 2147483647 w 337"/>
              <a:gd name="T9" fmla="*/ 2147483647 h 239"/>
              <a:gd name="T10" fmla="*/ 2147483647 w 337"/>
              <a:gd name="T11" fmla="*/ 2147483647 h 239"/>
              <a:gd name="T12" fmla="*/ 2147483647 w 337"/>
              <a:gd name="T13" fmla="*/ 2147483647 h 239"/>
              <a:gd name="T14" fmla="*/ 2147483647 w 337"/>
              <a:gd name="T15" fmla="*/ 2147483647 h 239"/>
              <a:gd name="T16" fmla="*/ 0 60000 65536"/>
              <a:gd name="T17" fmla="*/ 0 60000 65536"/>
              <a:gd name="T18" fmla="*/ 0 60000 65536"/>
              <a:gd name="T19" fmla="*/ 0 60000 65536"/>
              <a:gd name="T20" fmla="*/ 0 60000 65536"/>
              <a:gd name="T21" fmla="*/ 0 60000 65536"/>
              <a:gd name="T22" fmla="*/ 0 60000 65536"/>
              <a:gd name="T23" fmla="*/ 0 60000 65536"/>
              <a:gd name="T24" fmla="*/ 0 w 337"/>
              <a:gd name="T25" fmla="*/ 0 h 239"/>
              <a:gd name="T26" fmla="*/ 337 w 337"/>
              <a:gd name="T27" fmla="*/ 239 h 2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7" h="239">
                <a:moveTo>
                  <a:pt x="228" y="10"/>
                </a:moveTo>
                <a:cubicBezTo>
                  <a:pt x="119" y="19"/>
                  <a:pt x="87" y="0"/>
                  <a:pt x="22" y="65"/>
                </a:cubicBezTo>
                <a:cubicBezTo>
                  <a:pt x="8" y="106"/>
                  <a:pt x="0" y="178"/>
                  <a:pt x="44" y="206"/>
                </a:cubicBezTo>
                <a:cubicBezTo>
                  <a:pt x="63" y="218"/>
                  <a:pt x="109" y="228"/>
                  <a:pt x="109" y="228"/>
                </a:cubicBezTo>
                <a:cubicBezTo>
                  <a:pt x="178" y="224"/>
                  <a:pt x="250" y="239"/>
                  <a:pt x="315" y="217"/>
                </a:cubicBezTo>
                <a:cubicBezTo>
                  <a:pt x="337" y="210"/>
                  <a:pt x="337" y="152"/>
                  <a:pt x="337" y="152"/>
                </a:cubicBezTo>
                <a:cubicBezTo>
                  <a:pt x="333" y="123"/>
                  <a:pt x="336" y="93"/>
                  <a:pt x="326" y="65"/>
                </a:cubicBezTo>
                <a:cubicBezTo>
                  <a:pt x="312" y="27"/>
                  <a:pt x="260" y="21"/>
                  <a:pt x="228" y="10"/>
                </a:cubicBezTo>
                <a:close/>
              </a:path>
            </a:pathLst>
          </a:custGeom>
          <a:noFill/>
          <a:ln w="50800" cap="sq" cmpd="sng">
            <a:solidFill>
              <a:srgbClr val="FF3300"/>
            </a:solidFill>
            <a:prstDash val="solid"/>
            <a:round/>
            <a:headEnd type="none" w="sm" len="sm"/>
            <a:tailEnd type="none" w="sm" len="sm"/>
          </a:ln>
        </p:spPr>
        <p:txBody>
          <a:bodyPr/>
          <a:lstStyle/>
          <a:p>
            <a:endParaRPr lang="zh-CN" altLang="en-US"/>
          </a:p>
        </p:txBody>
      </p:sp>
      <p:sp>
        <p:nvSpPr>
          <p:cNvPr id="283839" name="Line 191"/>
          <p:cNvSpPr>
            <a:spLocks noChangeShapeType="1"/>
          </p:cNvSpPr>
          <p:nvPr/>
        </p:nvSpPr>
        <p:spPr bwMode="auto">
          <a:xfrm>
            <a:off x="4922838" y="3813175"/>
            <a:ext cx="1524000" cy="533400"/>
          </a:xfrm>
          <a:prstGeom prst="line">
            <a:avLst/>
          </a:prstGeom>
          <a:noFill/>
          <a:ln w="50800" cap="sq">
            <a:solidFill>
              <a:srgbClr val="009900"/>
            </a:solidFill>
            <a:round/>
            <a:headEnd type="none" w="sm" len="sm"/>
            <a:tailEnd type="stealth" w="med" len="lg"/>
          </a:ln>
        </p:spPr>
        <p:txBody>
          <a:bodyPr/>
          <a:lstStyle/>
          <a:p>
            <a:endParaRPr lang="zh-CN" altLang="en-US"/>
          </a:p>
        </p:txBody>
      </p:sp>
      <p:sp>
        <p:nvSpPr>
          <p:cNvPr id="283840" name="Freeform 192"/>
          <p:cNvSpPr>
            <a:spLocks/>
          </p:cNvSpPr>
          <p:nvPr/>
        </p:nvSpPr>
        <p:spPr bwMode="auto">
          <a:xfrm>
            <a:off x="6797675" y="4160838"/>
            <a:ext cx="2540000" cy="379412"/>
          </a:xfrm>
          <a:custGeom>
            <a:avLst/>
            <a:gdLst>
              <a:gd name="T0" fmla="*/ 2147483647 w 337"/>
              <a:gd name="T1" fmla="*/ 2147483647 h 239"/>
              <a:gd name="T2" fmla="*/ 2147483647 w 337"/>
              <a:gd name="T3" fmla="*/ 2147483647 h 239"/>
              <a:gd name="T4" fmla="*/ 2147483647 w 337"/>
              <a:gd name="T5" fmla="*/ 2147483647 h 239"/>
              <a:gd name="T6" fmla="*/ 2147483647 w 337"/>
              <a:gd name="T7" fmla="*/ 2147483647 h 239"/>
              <a:gd name="T8" fmla="*/ 2147483647 w 337"/>
              <a:gd name="T9" fmla="*/ 2147483647 h 239"/>
              <a:gd name="T10" fmla="*/ 2147483647 w 337"/>
              <a:gd name="T11" fmla="*/ 2147483647 h 239"/>
              <a:gd name="T12" fmla="*/ 2147483647 w 337"/>
              <a:gd name="T13" fmla="*/ 2147483647 h 239"/>
              <a:gd name="T14" fmla="*/ 2147483647 w 337"/>
              <a:gd name="T15" fmla="*/ 2147483647 h 239"/>
              <a:gd name="T16" fmla="*/ 0 60000 65536"/>
              <a:gd name="T17" fmla="*/ 0 60000 65536"/>
              <a:gd name="T18" fmla="*/ 0 60000 65536"/>
              <a:gd name="T19" fmla="*/ 0 60000 65536"/>
              <a:gd name="T20" fmla="*/ 0 60000 65536"/>
              <a:gd name="T21" fmla="*/ 0 60000 65536"/>
              <a:gd name="T22" fmla="*/ 0 60000 65536"/>
              <a:gd name="T23" fmla="*/ 0 60000 65536"/>
              <a:gd name="T24" fmla="*/ 0 w 337"/>
              <a:gd name="T25" fmla="*/ 0 h 239"/>
              <a:gd name="T26" fmla="*/ 337 w 337"/>
              <a:gd name="T27" fmla="*/ 239 h 2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7" h="239">
                <a:moveTo>
                  <a:pt x="228" y="10"/>
                </a:moveTo>
                <a:cubicBezTo>
                  <a:pt x="119" y="19"/>
                  <a:pt x="87" y="0"/>
                  <a:pt x="22" y="65"/>
                </a:cubicBezTo>
                <a:cubicBezTo>
                  <a:pt x="8" y="106"/>
                  <a:pt x="0" y="178"/>
                  <a:pt x="44" y="206"/>
                </a:cubicBezTo>
                <a:cubicBezTo>
                  <a:pt x="63" y="218"/>
                  <a:pt x="109" y="228"/>
                  <a:pt x="109" y="228"/>
                </a:cubicBezTo>
                <a:cubicBezTo>
                  <a:pt x="178" y="224"/>
                  <a:pt x="250" y="239"/>
                  <a:pt x="315" y="217"/>
                </a:cubicBezTo>
                <a:cubicBezTo>
                  <a:pt x="337" y="210"/>
                  <a:pt x="337" y="152"/>
                  <a:pt x="337" y="152"/>
                </a:cubicBezTo>
                <a:cubicBezTo>
                  <a:pt x="333" y="123"/>
                  <a:pt x="336" y="93"/>
                  <a:pt x="326" y="65"/>
                </a:cubicBezTo>
                <a:cubicBezTo>
                  <a:pt x="312" y="27"/>
                  <a:pt x="260" y="21"/>
                  <a:pt x="228" y="10"/>
                </a:cubicBezTo>
                <a:close/>
              </a:path>
            </a:pathLst>
          </a:custGeom>
          <a:noFill/>
          <a:ln w="50800" cap="sq" cmpd="sng">
            <a:solidFill>
              <a:srgbClr val="FF3300"/>
            </a:solidFill>
            <a:prstDash val="solid"/>
            <a:round/>
            <a:headEnd type="none" w="sm" len="sm"/>
            <a:tailEnd type="none" w="sm" len="sm"/>
          </a:ln>
        </p:spPr>
        <p:txBody>
          <a:bodyPr/>
          <a:lstStyle/>
          <a:p>
            <a:endParaRPr lang="zh-CN" altLang="en-US"/>
          </a:p>
        </p:txBody>
      </p:sp>
      <p:grpSp>
        <p:nvGrpSpPr>
          <p:cNvPr id="203" name="组合 202"/>
          <p:cNvGrpSpPr/>
          <p:nvPr/>
        </p:nvGrpSpPr>
        <p:grpSpPr>
          <a:xfrm>
            <a:off x="2133601" y="1125539"/>
            <a:ext cx="8283575" cy="701675"/>
            <a:chOff x="609600" y="1125538"/>
            <a:chExt cx="8283575" cy="701675"/>
          </a:xfrm>
        </p:grpSpPr>
        <p:sp>
          <p:nvSpPr>
            <p:cNvPr id="283653" name="Text Box 5"/>
            <p:cNvSpPr txBox="1">
              <a:spLocks noChangeArrowheads="1"/>
            </p:cNvSpPr>
            <p:nvPr/>
          </p:nvSpPr>
          <p:spPr bwMode="auto">
            <a:xfrm>
              <a:off x="1619250" y="1125538"/>
              <a:ext cx="7273925" cy="701675"/>
            </a:xfrm>
            <a:prstGeom prst="rect">
              <a:avLst/>
            </a:prstGeom>
            <a:noFill/>
            <a:ln w="12700" cap="sq">
              <a:noFill/>
              <a:miter lim="800000"/>
              <a:headEnd type="none" w="sm" len="sm"/>
              <a:tailEnd type="none" w="sm" len="sm"/>
            </a:ln>
          </p:spPr>
          <p:txBody>
            <a:bodyPr>
              <a:spAutoFit/>
            </a:bodyPr>
            <a:lstStyle/>
            <a:p>
              <a:pPr>
                <a:lnSpc>
                  <a:spcPct val="80000"/>
                </a:lnSpc>
              </a:pPr>
              <a:r>
                <a:rPr lang="en-US" altLang="zh-CN" sz="2500" dirty="0">
                  <a:solidFill>
                    <a:srgbClr val="000099"/>
                  </a:solidFill>
                  <a:latin typeface="幼圆" pitchFamily="49" charset="-122"/>
                  <a:ea typeface="幼圆" pitchFamily="49" charset="-122"/>
                </a:rPr>
                <a:t>   </a:t>
              </a:r>
              <a:r>
                <a:rPr lang="zh-CN" altLang="en-US" sz="2500" dirty="0">
                  <a:solidFill>
                    <a:srgbClr val="000099"/>
                  </a:solidFill>
                  <a:latin typeface="幼圆" pitchFamily="49" charset="-122"/>
                  <a:ea typeface="幼圆" pitchFamily="49" charset="-122"/>
                </a:rPr>
                <a:t>基本数据中的每一个记录在索引表中</a:t>
              </a:r>
            </a:p>
            <a:p>
              <a:pPr>
                <a:lnSpc>
                  <a:spcPct val="80000"/>
                </a:lnSpc>
              </a:pPr>
              <a:r>
                <a:rPr lang="zh-CN" altLang="en-US" sz="2500" dirty="0">
                  <a:solidFill>
                    <a:srgbClr val="000099"/>
                  </a:solidFill>
                  <a:latin typeface="幼圆" pitchFamily="49" charset="-122"/>
                  <a:ea typeface="幼圆" pitchFamily="49" charset="-122"/>
                </a:rPr>
                <a:t>   都占有一项。</a:t>
              </a:r>
            </a:p>
          </p:txBody>
        </p:sp>
        <p:grpSp>
          <p:nvGrpSpPr>
            <p:cNvPr id="11271" name="Group 193"/>
            <p:cNvGrpSpPr>
              <a:grpSpLocks/>
            </p:cNvGrpSpPr>
            <p:nvPr/>
          </p:nvGrpSpPr>
          <p:grpSpPr bwMode="auto">
            <a:xfrm>
              <a:off x="609600" y="1125538"/>
              <a:ext cx="1219200" cy="625475"/>
              <a:chOff x="384" y="748"/>
              <a:chExt cx="768" cy="394"/>
            </a:xfrm>
          </p:grpSpPr>
          <p:sp>
            <p:nvSpPr>
              <p:cNvPr id="11291" name="Oval 194"/>
              <p:cNvSpPr>
                <a:spLocks noChangeArrowheads="1"/>
              </p:cNvSpPr>
              <p:nvPr/>
            </p:nvSpPr>
            <p:spPr bwMode="auto">
              <a:xfrm>
                <a:off x="384" y="779"/>
                <a:ext cx="768" cy="336"/>
              </a:xfrm>
              <a:prstGeom prst="ellipse">
                <a:avLst/>
              </a:prstGeom>
              <a:solidFill>
                <a:srgbClr val="00FF00"/>
              </a:solidFill>
              <a:ln w="12700" cap="sq">
                <a:noFill/>
                <a:round/>
                <a:headEnd type="none" w="sm" len="sm"/>
                <a:tailEnd type="none" w="sm" len="sm"/>
              </a:ln>
              <a:effectLst>
                <a:outerShdw dist="53882" dir="2700000" algn="ctr" rotWithShape="0">
                  <a:srgbClr val="969696"/>
                </a:outerShdw>
              </a:effectLst>
            </p:spPr>
            <p:txBody>
              <a:bodyPr wrap="none" anchor="ctr"/>
              <a:lstStyle/>
              <a:p>
                <a:endParaRPr lang="zh-CN" altLang="en-US"/>
              </a:p>
            </p:txBody>
          </p:sp>
          <p:sp>
            <p:nvSpPr>
              <p:cNvPr id="11292" name="Rectangle 195"/>
              <p:cNvSpPr>
                <a:spLocks noChangeArrowheads="1"/>
              </p:cNvSpPr>
              <p:nvPr/>
            </p:nvSpPr>
            <p:spPr bwMode="auto">
              <a:xfrm>
                <a:off x="448" y="748"/>
                <a:ext cx="676" cy="394"/>
              </a:xfrm>
              <a:prstGeom prst="rect">
                <a:avLst/>
              </a:prstGeom>
              <a:noFill/>
              <a:ln w="12700" cap="sq">
                <a:noFill/>
                <a:miter lim="800000"/>
                <a:headEnd type="none" w="sm" len="sm"/>
                <a:tailEnd type="none" w="sm" len="sm"/>
              </a:ln>
              <a:effectLst>
                <a:outerShdw dist="17961" dir="2700000" algn="ctr" rotWithShape="0">
                  <a:schemeClr val="bg2"/>
                </a:outerShdw>
              </a:effectLst>
            </p:spPr>
            <p:txBody>
              <a:bodyPr wrap="none">
                <a:spAutoFit/>
              </a:bodyPr>
              <a:lstStyle/>
              <a:p>
                <a:r>
                  <a:rPr lang="zh-CN" altLang="en-US" sz="3500">
                    <a:solidFill>
                      <a:srgbClr val="FF0066"/>
                    </a:solidFill>
                    <a:latin typeface="华文新魏" pitchFamily="2" charset="-122"/>
                    <a:ea typeface="华文新魏" pitchFamily="2" charset="-122"/>
                  </a:rPr>
                  <a:t>特点</a:t>
                </a:r>
              </a:p>
            </p:txBody>
          </p:sp>
        </p:grpSp>
      </p:grpSp>
      <p:grpSp>
        <p:nvGrpSpPr>
          <p:cNvPr id="11272" name="Group 196"/>
          <p:cNvGrpSpPr>
            <a:grpSpLocks/>
          </p:cNvGrpSpPr>
          <p:nvPr/>
        </p:nvGrpSpPr>
        <p:grpSpPr bwMode="auto">
          <a:xfrm>
            <a:off x="6934200" y="1743076"/>
            <a:ext cx="2209800" cy="1000125"/>
            <a:chOff x="3408" y="1002"/>
            <a:chExt cx="1392" cy="630"/>
          </a:xfrm>
        </p:grpSpPr>
        <p:sp>
          <p:nvSpPr>
            <p:cNvPr id="11288" name="Freeform 197"/>
            <p:cNvSpPr>
              <a:spLocks/>
            </p:cNvSpPr>
            <p:nvPr/>
          </p:nvSpPr>
          <p:spPr bwMode="auto">
            <a:xfrm>
              <a:off x="3408" y="1296"/>
              <a:ext cx="480" cy="336"/>
            </a:xfrm>
            <a:custGeom>
              <a:avLst/>
              <a:gdLst>
                <a:gd name="T0" fmla="*/ 398 w 369"/>
                <a:gd name="T1" fmla="*/ 74 h 241"/>
                <a:gd name="T2" fmla="*/ 174 w 369"/>
                <a:gd name="T3" fmla="*/ 105 h 241"/>
                <a:gd name="T4" fmla="*/ 100 w 369"/>
                <a:gd name="T5" fmla="*/ 137 h 241"/>
                <a:gd name="T6" fmla="*/ 0 w 369"/>
                <a:gd name="T7" fmla="*/ 379 h 241"/>
                <a:gd name="T8" fmla="*/ 23 w 369"/>
                <a:gd name="T9" fmla="*/ 502 h 241"/>
                <a:gd name="T10" fmla="*/ 323 w 369"/>
                <a:gd name="T11" fmla="*/ 626 h 241"/>
                <a:gd name="T12" fmla="*/ 747 w 369"/>
                <a:gd name="T13" fmla="*/ 441 h 241"/>
                <a:gd name="T14" fmla="*/ 747 w 369"/>
                <a:gd name="T15" fmla="*/ 166 h 241"/>
                <a:gd name="T16" fmla="*/ 572 w 369"/>
                <a:gd name="T17" fmla="*/ 137 h 241"/>
                <a:gd name="T18" fmla="*/ 398 w 369"/>
                <a:gd name="T19" fmla="*/ 74 h 2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9"/>
                <a:gd name="T31" fmla="*/ 0 h 241"/>
                <a:gd name="T32" fmla="*/ 369 w 369"/>
                <a:gd name="T33" fmla="*/ 241 h 2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9" h="241">
                  <a:moveTo>
                    <a:pt x="181" y="27"/>
                  </a:moveTo>
                  <a:cubicBezTo>
                    <a:pt x="147" y="31"/>
                    <a:pt x="113" y="33"/>
                    <a:pt x="79" y="39"/>
                  </a:cubicBezTo>
                  <a:cubicBezTo>
                    <a:pt x="67" y="41"/>
                    <a:pt x="52" y="41"/>
                    <a:pt x="45" y="50"/>
                  </a:cubicBezTo>
                  <a:cubicBezTo>
                    <a:pt x="24" y="76"/>
                    <a:pt x="0" y="140"/>
                    <a:pt x="0" y="140"/>
                  </a:cubicBezTo>
                  <a:cubicBezTo>
                    <a:pt x="4" y="155"/>
                    <a:pt x="1" y="173"/>
                    <a:pt x="11" y="185"/>
                  </a:cubicBezTo>
                  <a:cubicBezTo>
                    <a:pt x="39" y="219"/>
                    <a:pt x="108" y="217"/>
                    <a:pt x="147" y="231"/>
                  </a:cubicBezTo>
                  <a:cubicBezTo>
                    <a:pt x="256" y="221"/>
                    <a:pt x="286" y="241"/>
                    <a:pt x="339" y="163"/>
                  </a:cubicBezTo>
                  <a:cubicBezTo>
                    <a:pt x="348" y="135"/>
                    <a:pt x="369" y="87"/>
                    <a:pt x="339" y="61"/>
                  </a:cubicBezTo>
                  <a:cubicBezTo>
                    <a:pt x="319" y="43"/>
                    <a:pt x="286" y="54"/>
                    <a:pt x="260" y="50"/>
                  </a:cubicBezTo>
                  <a:cubicBezTo>
                    <a:pt x="226" y="0"/>
                    <a:pt x="250" y="13"/>
                    <a:pt x="181" y="27"/>
                  </a:cubicBezTo>
                  <a:close/>
                </a:path>
              </a:pathLst>
            </a:custGeom>
            <a:noFill/>
            <a:ln w="53975" cap="sq" cmpd="sng">
              <a:solidFill>
                <a:srgbClr val="FF3300"/>
              </a:solidFill>
              <a:prstDash val="solid"/>
              <a:round/>
              <a:headEnd type="none" w="sm" len="sm"/>
              <a:tailEnd type="none" w="sm" len="sm"/>
            </a:ln>
          </p:spPr>
          <p:txBody>
            <a:bodyPr/>
            <a:lstStyle/>
            <a:p>
              <a:endParaRPr lang="zh-CN" altLang="en-US"/>
            </a:p>
          </p:txBody>
        </p:sp>
        <p:sp>
          <p:nvSpPr>
            <p:cNvPr id="11289" name="AutoShape 198"/>
            <p:cNvSpPr>
              <a:spLocks noChangeArrowheads="1"/>
            </p:cNvSpPr>
            <p:nvPr/>
          </p:nvSpPr>
          <p:spPr bwMode="auto">
            <a:xfrm>
              <a:off x="4080" y="1008"/>
              <a:ext cx="720" cy="288"/>
            </a:xfrm>
            <a:prstGeom prst="wedgeRoundRectCallout">
              <a:avLst>
                <a:gd name="adj1" fmla="val -90972"/>
                <a:gd name="adj2" fmla="val 76042"/>
                <a:gd name="adj3" fmla="val 16667"/>
              </a:avLst>
            </a:prstGeom>
            <a:noFill/>
            <a:ln w="57150" cap="sq">
              <a:solidFill>
                <a:srgbClr val="00B5E0"/>
              </a:solidFill>
              <a:miter lim="800000"/>
              <a:headEnd type="none" w="sm" len="sm"/>
              <a:tailEnd type="none" w="sm" len="sm"/>
            </a:ln>
          </p:spPr>
          <p:txBody>
            <a:bodyPr/>
            <a:lstStyle/>
            <a:p>
              <a:pPr algn="ctr"/>
              <a:endParaRPr lang="zh-CN" altLang="zh-CN"/>
            </a:p>
          </p:txBody>
        </p:sp>
        <p:sp>
          <p:nvSpPr>
            <p:cNvPr id="11290" name="Rectangle 199"/>
            <p:cNvSpPr>
              <a:spLocks noChangeArrowheads="1"/>
            </p:cNvSpPr>
            <p:nvPr/>
          </p:nvSpPr>
          <p:spPr bwMode="auto">
            <a:xfrm>
              <a:off x="4091" y="1002"/>
              <a:ext cx="671" cy="279"/>
            </a:xfrm>
            <a:prstGeom prst="rect">
              <a:avLst/>
            </a:prstGeom>
            <a:noFill/>
            <a:ln w="12700" cap="sq">
              <a:noFill/>
              <a:miter lim="800000"/>
              <a:headEnd type="none" w="sm" len="sm"/>
              <a:tailEnd type="none" w="sm" len="sm"/>
            </a:ln>
            <a:effectLst>
              <a:outerShdw dist="17961" dir="2700000" algn="ctr" rotWithShape="0">
                <a:schemeClr val="bg2"/>
              </a:outerShdw>
            </a:effectLst>
          </p:spPr>
          <p:txBody>
            <a:bodyPr wrap="none">
              <a:spAutoFit/>
            </a:bodyPr>
            <a:lstStyle/>
            <a:p>
              <a:r>
                <a:rPr lang="zh-CN" altLang="en-US" sz="2300">
                  <a:solidFill>
                    <a:srgbClr val="FF3300"/>
                  </a:solidFill>
                  <a:latin typeface="楷体_GB2312" pitchFamily="49" charset="-122"/>
                  <a:ea typeface="黑体" pitchFamily="49" charset="-122"/>
                </a:rPr>
                <a:t>关键字</a:t>
              </a:r>
            </a:p>
          </p:txBody>
        </p:sp>
      </p:grpSp>
      <p:grpSp>
        <p:nvGrpSpPr>
          <p:cNvPr id="11273" name="Group 200"/>
          <p:cNvGrpSpPr>
            <a:grpSpLocks/>
          </p:cNvGrpSpPr>
          <p:nvPr/>
        </p:nvGrpSpPr>
        <p:grpSpPr bwMode="auto">
          <a:xfrm>
            <a:off x="1600200" y="5257800"/>
            <a:ext cx="2381250" cy="966788"/>
            <a:chOff x="95" y="3574"/>
            <a:chExt cx="1500" cy="609"/>
          </a:xfrm>
        </p:grpSpPr>
        <p:sp>
          <p:nvSpPr>
            <p:cNvPr id="11286" name="Text Box 201"/>
            <p:cNvSpPr txBox="1">
              <a:spLocks noChangeArrowheads="1"/>
            </p:cNvSpPr>
            <p:nvPr/>
          </p:nvSpPr>
          <p:spPr bwMode="auto">
            <a:xfrm>
              <a:off x="96" y="3696"/>
              <a:ext cx="1440" cy="427"/>
            </a:xfrm>
            <a:prstGeom prst="rect">
              <a:avLst/>
            </a:prstGeom>
            <a:noFill/>
            <a:ln w="12700" cap="sq">
              <a:noFill/>
              <a:miter lim="800000"/>
              <a:headEnd type="none" w="sm" len="sm"/>
              <a:tailEnd type="none" w="sm" len="sm"/>
            </a:ln>
          </p:spPr>
          <p:txBody>
            <a:bodyPr>
              <a:spAutoFit/>
            </a:bodyPr>
            <a:lstStyle/>
            <a:p>
              <a:pPr>
                <a:lnSpc>
                  <a:spcPct val="95000"/>
                </a:lnSpc>
              </a:pPr>
              <a:r>
                <a:rPr lang="en-US" altLang="zh-CN" sz="2000">
                  <a:solidFill>
                    <a:srgbClr val="FF3300"/>
                  </a:solidFill>
                  <a:ea typeface="幼圆" pitchFamily="49" charset="-122"/>
                </a:rPr>
                <a:t>    </a:t>
              </a:r>
              <a:r>
                <a:rPr lang="zh-CN" altLang="en-US" sz="2000">
                  <a:solidFill>
                    <a:srgbClr val="FF3300"/>
                  </a:solidFill>
                  <a:ea typeface="幼圆" pitchFamily="49" charset="-122"/>
                </a:rPr>
                <a:t>例如查找：</a:t>
              </a:r>
            </a:p>
            <a:p>
              <a:pPr>
                <a:lnSpc>
                  <a:spcPct val="95000"/>
                </a:lnSpc>
              </a:pPr>
              <a:r>
                <a:rPr lang="zh-CN" altLang="en-US" sz="2000">
                  <a:solidFill>
                    <a:srgbClr val="000066"/>
                  </a:solidFill>
                  <a:ea typeface="幼圆" pitchFamily="49" charset="-122"/>
                </a:rPr>
                <a:t>    </a:t>
              </a:r>
              <a:r>
                <a:rPr lang="zh-CN" altLang="en-US" sz="2000">
                  <a:solidFill>
                    <a:srgbClr val="003399"/>
                  </a:solidFill>
                  <a:ea typeface="幼圆" pitchFamily="49" charset="-122"/>
                </a:rPr>
                <a:t>学号</a:t>
              </a:r>
              <a:r>
                <a:rPr lang="en-US" altLang="zh-CN" sz="2000">
                  <a:solidFill>
                    <a:srgbClr val="003399"/>
                  </a:solidFill>
                  <a:ea typeface="幼圆" pitchFamily="49" charset="-122"/>
                </a:rPr>
                <a:t>=08 </a:t>
              </a:r>
              <a:r>
                <a:rPr lang="zh-CN" altLang="en-US" sz="2000">
                  <a:solidFill>
                    <a:srgbClr val="003399"/>
                  </a:solidFill>
                  <a:ea typeface="幼圆" pitchFamily="49" charset="-122"/>
                </a:rPr>
                <a:t>的学生</a:t>
              </a:r>
            </a:p>
          </p:txBody>
        </p:sp>
        <p:sp>
          <p:nvSpPr>
            <p:cNvPr id="11287" name="Freeform 202"/>
            <p:cNvSpPr>
              <a:spLocks/>
            </p:cNvSpPr>
            <p:nvPr/>
          </p:nvSpPr>
          <p:spPr bwMode="auto">
            <a:xfrm>
              <a:off x="95" y="3574"/>
              <a:ext cx="1500" cy="609"/>
            </a:xfrm>
            <a:custGeom>
              <a:avLst/>
              <a:gdLst>
                <a:gd name="T0" fmla="*/ 357 w 1117"/>
                <a:gd name="T1" fmla="*/ 61 h 458"/>
                <a:gd name="T2" fmla="*/ 160 w 1117"/>
                <a:gd name="T3" fmla="*/ 76 h 458"/>
                <a:gd name="T4" fmla="*/ 130 w 1117"/>
                <a:gd name="T5" fmla="*/ 121 h 458"/>
                <a:gd name="T6" fmla="*/ 54 w 1117"/>
                <a:gd name="T7" fmla="*/ 226 h 458"/>
                <a:gd name="T8" fmla="*/ 70 w 1117"/>
                <a:gd name="T9" fmla="*/ 436 h 458"/>
                <a:gd name="T10" fmla="*/ 85 w 1117"/>
                <a:gd name="T11" fmla="*/ 481 h 458"/>
                <a:gd name="T12" fmla="*/ 145 w 1117"/>
                <a:gd name="T13" fmla="*/ 496 h 458"/>
                <a:gd name="T14" fmla="*/ 236 w 1117"/>
                <a:gd name="T15" fmla="*/ 556 h 458"/>
                <a:gd name="T16" fmla="*/ 418 w 1117"/>
                <a:gd name="T17" fmla="*/ 586 h 458"/>
                <a:gd name="T18" fmla="*/ 1297 w 1117"/>
                <a:gd name="T19" fmla="*/ 541 h 458"/>
                <a:gd name="T20" fmla="*/ 1403 w 1117"/>
                <a:gd name="T21" fmla="*/ 407 h 458"/>
                <a:gd name="T22" fmla="*/ 1434 w 1117"/>
                <a:gd name="T23" fmla="*/ 362 h 458"/>
                <a:gd name="T24" fmla="*/ 1389 w 1117"/>
                <a:gd name="T25" fmla="*/ 166 h 458"/>
                <a:gd name="T26" fmla="*/ 1328 w 1117"/>
                <a:gd name="T27" fmla="*/ 152 h 458"/>
                <a:gd name="T28" fmla="*/ 1282 w 1117"/>
                <a:gd name="T29" fmla="*/ 45 h 458"/>
                <a:gd name="T30" fmla="*/ 1131 w 1117"/>
                <a:gd name="T31" fmla="*/ 1 h 458"/>
                <a:gd name="T32" fmla="*/ 357 w 1117"/>
                <a:gd name="T33" fmla="*/ 61 h 45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17" h="458">
                  <a:moveTo>
                    <a:pt x="266" y="46"/>
                  </a:moveTo>
                  <a:cubicBezTo>
                    <a:pt x="217" y="50"/>
                    <a:pt x="166" y="44"/>
                    <a:pt x="119" y="57"/>
                  </a:cubicBezTo>
                  <a:cubicBezTo>
                    <a:pt x="106" y="60"/>
                    <a:pt x="105" y="80"/>
                    <a:pt x="97" y="91"/>
                  </a:cubicBezTo>
                  <a:cubicBezTo>
                    <a:pt x="0" y="228"/>
                    <a:pt x="113" y="62"/>
                    <a:pt x="40" y="170"/>
                  </a:cubicBezTo>
                  <a:cubicBezTo>
                    <a:pt x="44" y="223"/>
                    <a:pt x="46" y="276"/>
                    <a:pt x="52" y="328"/>
                  </a:cubicBezTo>
                  <a:cubicBezTo>
                    <a:pt x="53" y="340"/>
                    <a:pt x="54" y="355"/>
                    <a:pt x="63" y="362"/>
                  </a:cubicBezTo>
                  <a:cubicBezTo>
                    <a:pt x="75" y="372"/>
                    <a:pt x="93" y="369"/>
                    <a:pt x="108" y="373"/>
                  </a:cubicBezTo>
                  <a:cubicBezTo>
                    <a:pt x="137" y="417"/>
                    <a:pt x="120" y="407"/>
                    <a:pt x="176" y="418"/>
                  </a:cubicBezTo>
                  <a:cubicBezTo>
                    <a:pt x="221" y="426"/>
                    <a:pt x="311" y="441"/>
                    <a:pt x="311" y="441"/>
                  </a:cubicBezTo>
                  <a:cubicBezTo>
                    <a:pt x="403" y="439"/>
                    <a:pt x="808" y="458"/>
                    <a:pt x="966" y="407"/>
                  </a:cubicBezTo>
                  <a:cubicBezTo>
                    <a:pt x="1019" y="354"/>
                    <a:pt x="991" y="387"/>
                    <a:pt x="1045" y="306"/>
                  </a:cubicBezTo>
                  <a:cubicBezTo>
                    <a:pt x="1053" y="295"/>
                    <a:pt x="1068" y="272"/>
                    <a:pt x="1068" y="272"/>
                  </a:cubicBezTo>
                  <a:cubicBezTo>
                    <a:pt x="1091" y="205"/>
                    <a:pt x="1117" y="167"/>
                    <a:pt x="1034" y="125"/>
                  </a:cubicBezTo>
                  <a:cubicBezTo>
                    <a:pt x="1020" y="118"/>
                    <a:pt x="1004" y="118"/>
                    <a:pt x="989" y="114"/>
                  </a:cubicBezTo>
                  <a:cubicBezTo>
                    <a:pt x="983" y="96"/>
                    <a:pt x="968" y="44"/>
                    <a:pt x="955" y="34"/>
                  </a:cubicBezTo>
                  <a:cubicBezTo>
                    <a:pt x="942" y="24"/>
                    <a:pt x="865" y="7"/>
                    <a:pt x="842" y="1"/>
                  </a:cubicBezTo>
                  <a:cubicBezTo>
                    <a:pt x="817" y="2"/>
                    <a:pt x="312" y="0"/>
                    <a:pt x="266" y="46"/>
                  </a:cubicBezTo>
                  <a:close/>
                </a:path>
              </a:pathLst>
            </a:custGeom>
            <a:noFill/>
            <a:ln w="63500" cap="sq" cmpd="sng">
              <a:solidFill>
                <a:schemeClr val="accent2"/>
              </a:solidFill>
              <a:prstDash val="solid"/>
              <a:round/>
              <a:headEnd type="none" w="sm" len="sm"/>
              <a:tailEnd type="none" w="sm" len="sm"/>
            </a:ln>
            <a:effectLst>
              <a:outerShdw dist="45791" dir="2021404" algn="ctr" rotWithShape="0">
                <a:srgbClr val="B2B2B2"/>
              </a:outerShdw>
            </a:effectLst>
          </p:spPr>
          <p:txBody>
            <a:bodyPr/>
            <a:lstStyle/>
            <a:p>
              <a:endParaRPr lang="zh-CN" altLang="en-US"/>
            </a:p>
          </p:txBody>
        </p:sp>
      </p:gr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3"/>
                                        </p:tgtEl>
                                        <p:attrNameLst>
                                          <p:attrName>style.visibility</p:attrName>
                                        </p:attrNameLst>
                                      </p:cBhvr>
                                      <p:to>
                                        <p:strVal val="visible"/>
                                      </p:to>
                                    </p:set>
                                    <p:animEffect transition="in" filter="blinds(horizontal)">
                                      <p:cBhvr>
                                        <p:cTn id="7" dur="500"/>
                                        <p:tgtEl>
                                          <p:spTgt spid="20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lide(fromRigh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right)">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1272"/>
                                        </p:tgtEl>
                                        <p:attrNameLst>
                                          <p:attrName>style.visibility</p:attrName>
                                        </p:attrNameLst>
                                      </p:cBhvr>
                                      <p:to>
                                        <p:strVal val="visible"/>
                                      </p:to>
                                    </p:set>
                                    <p:animEffect transition="in" filter="dissolve">
                                      <p:cBhvr>
                                        <p:cTn id="22" dur="500"/>
                                        <p:tgtEl>
                                          <p:spTgt spid="11272"/>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slide(fromLeft)">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83827"/>
                                        </p:tgtEl>
                                        <p:attrNameLst>
                                          <p:attrName>style.visibility</p:attrName>
                                        </p:attrNameLst>
                                      </p:cBhvr>
                                      <p:to>
                                        <p:strVal val="visible"/>
                                      </p:to>
                                    </p:set>
                                    <p:animEffect transition="in" filter="wipe(left)">
                                      <p:cBhvr>
                                        <p:cTn id="37" dur="500"/>
                                        <p:tgtEl>
                                          <p:spTgt spid="28382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83828"/>
                                        </p:tgtEl>
                                        <p:attrNameLst>
                                          <p:attrName>style.visibility</p:attrName>
                                        </p:attrNameLst>
                                      </p:cBhvr>
                                      <p:to>
                                        <p:strVal val="visible"/>
                                      </p:to>
                                    </p:set>
                                    <p:animEffect transition="in" filter="wipe(left)">
                                      <p:cBhvr>
                                        <p:cTn id="42" dur="500"/>
                                        <p:tgtEl>
                                          <p:spTgt spid="28382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83829"/>
                                        </p:tgtEl>
                                        <p:attrNameLst>
                                          <p:attrName>style.visibility</p:attrName>
                                        </p:attrNameLst>
                                      </p:cBhvr>
                                      <p:to>
                                        <p:strVal val="visible"/>
                                      </p:to>
                                    </p:set>
                                    <p:animEffect transition="in" filter="wipe(left)">
                                      <p:cBhvr>
                                        <p:cTn id="47" dur="500"/>
                                        <p:tgtEl>
                                          <p:spTgt spid="28382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83830"/>
                                        </p:tgtEl>
                                        <p:attrNameLst>
                                          <p:attrName>style.visibility</p:attrName>
                                        </p:attrNameLst>
                                      </p:cBhvr>
                                      <p:to>
                                        <p:strVal val="visible"/>
                                      </p:to>
                                    </p:set>
                                    <p:animEffect transition="in" filter="wipe(left)">
                                      <p:cBhvr>
                                        <p:cTn id="52" dur="500"/>
                                        <p:tgtEl>
                                          <p:spTgt spid="28383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11270"/>
                                        </p:tgtEl>
                                        <p:attrNameLst>
                                          <p:attrName>style.visibility</p:attrName>
                                        </p:attrNameLst>
                                      </p:cBhvr>
                                      <p:to>
                                        <p:strVal val="visible"/>
                                      </p:to>
                                    </p:set>
                                    <p:animEffect transition="in" filter="wipe(up)">
                                      <p:cBhvr>
                                        <p:cTn id="57" dur="500"/>
                                        <p:tgtEl>
                                          <p:spTgt spid="11270"/>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12" fill="hold" nodeType="clickEffect">
                                  <p:stCondLst>
                                    <p:cond delay="0"/>
                                  </p:stCondLst>
                                  <p:childTnLst>
                                    <p:set>
                                      <p:cBhvr>
                                        <p:cTn id="61" dur="1" fill="hold">
                                          <p:stCondLst>
                                            <p:cond delay="0"/>
                                          </p:stCondLst>
                                        </p:cTn>
                                        <p:tgtEl>
                                          <p:spTgt spid="11273"/>
                                        </p:tgtEl>
                                        <p:attrNameLst>
                                          <p:attrName>style.visibility</p:attrName>
                                        </p:attrNameLst>
                                      </p:cBhvr>
                                      <p:to>
                                        <p:strVal val="visible"/>
                                      </p:to>
                                    </p:set>
                                    <p:anim calcmode="lin" valueType="num">
                                      <p:cBhvr additive="base">
                                        <p:cTn id="62" dur="500" fill="hold"/>
                                        <p:tgtEl>
                                          <p:spTgt spid="11273"/>
                                        </p:tgtEl>
                                        <p:attrNameLst>
                                          <p:attrName>ppt_x</p:attrName>
                                        </p:attrNameLst>
                                      </p:cBhvr>
                                      <p:tavLst>
                                        <p:tav tm="0">
                                          <p:val>
                                            <p:strVal val="0-#ppt_w/2"/>
                                          </p:val>
                                        </p:tav>
                                        <p:tav tm="100000">
                                          <p:val>
                                            <p:strVal val="#ppt_x"/>
                                          </p:val>
                                        </p:tav>
                                      </p:tavLst>
                                    </p:anim>
                                    <p:anim calcmode="lin" valueType="num">
                                      <p:cBhvr additive="base">
                                        <p:cTn id="63" dur="500" fill="hold"/>
                                        <p:tgtEl>
                                          <p:spTgt spid="11273"/>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83837"/>
                                        </p:tgtEl>
                                        <p:attrNameLst>
                                          <p:attrName>style.visibility</p:attrName>
                                        </p:attrNameLst>
                                      </p:cBhvr>
                                      <p:to>
                                        <p:strVal val="visible"/>
                                      </p:to>
                                    </p:set>
                                    <p:animEffect transition="in" filter="wipe(left)">
                                      <p:cBhvr>
                                        <p:cTn id="68" dur="500"/>
                                        <p:tgtEl>
                                          <p:spTgt spid="283837"/>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2" fill="hold" grpId="0" nodeType="clickEffect">
                                  <p:stCondLst>
                                    <p:cond delay="0"/>
                                  </p:stCondLst>
                                  <p:childTnLst>
                                    <p:set>
                                      <p:cBhvr>
                                        <p:cTn id="72" dur="1" fill="hold">
                                          <p:stCondLst>
                                            <p:cond delay="0"/>
                                          </p:stCondLst>
                                        </p:cTn>
                                        <p:tgtEl>
                                          <p:spTgt spid="283838"/>
                                        </p:tgtEl>
                                        <p:attrNameLst>
                                          <p:attrName>style.visibility</p:attrName>
                                        </p:attrNameLst>
                                      </p:cBhvr>
                                      <p:to>
                                        <p:strVal val="visible"/>
                                      </p:to>
                                    </p:set>
                                    <p:animEffect transition="in" filter="wipe(right)">
                                      <p:cBhvr>
                                        <p:cTn id="73" dur="500"/>
                                        <p:tgtEl>
                                          <p:spTgt spid="283838"/>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283839"/>
                                        </p:tgtEl>
                                        <p:attrNameLst>
                                          <p:attrName>style.visibility</p:attrName>
                                        </p:attrNameLst>
                                      </p:cBhvr>
                                      <p:to>
                                        <p:strVal val="visible"/>
                                      </p:to>
                                    </p:set>
                                    <p:animEffect transition="in" filter="wipe(left)">
                                      <p:cBhvr>
                                        <p:cTn id="78" dur="500"/>
                                        <p:tgtEl>
                                          <p:spTgt spid="283839"/>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2" fill="hold" grpId="0" nodeType="clickEffect">
                                  <p:stCondLst>
                                    <p:cond delay="0"/>
                                  </p:stCondLst>
                                  <p:childTnLst>
                                    <p:set>
                                      <p:cBhvr>
                                        <p:cTn id="82" dur="1" fill="hold">
                                          <p:stCondLst>
                                            <p:cond delay="0"/>
                                          </p:stCondLst>
                                        </p:cTn>
                                        <p:tgtEl>
                                          <p:spTgt spid="283840"/>
                                        </p:tgtEl>
                                        <p:attrNameLst>
                                          <p:attrName>style.visibility</p:attrName>
                                        </p:attrNameLst>
                                      </p:cBhvr>
                                      <p:to>
                                        <p:strVal val="visible"/>
                                      </p:to>
                                    </p:set>
                                    <p:animEffect transition="in" filter="wipe(right)">
                                      <p:cBhvr>
                                        <p:cTn id="83" dur="500"/>
                                        <p:tgtEl>
                                          <p:spTgt spid="2838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827" grpId="0" animBg="1"/>
      <p:bldP spid="283828" grpId="0" animBg="1"/>
      <p:bldP spid="283829" grpId="0" animBg="1"/>
      <p:bldP spid="283830" grpId="0" animBg="1"/>
      <p:bldP spid="283837" grpId="0" animBg="1"/>
      <p:bldP spid="283838" grpId="0" animBg="1"/>
      <p:bldP spid="283839" grpId="0" animBg="1"/>
      <p:bldP spid="28384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2711450" y="476250"/>
            <a:ext cx="6096000" cy="5029200"/>
          </a:xfrm>
          <a:prstGeom prst="rect">
            <a:avLst/>
          </a:prstGeom>
          <a:gradFill rotWithShape="0">
            <a:gsLst>
              <a:gs pos="0">
                <a:srgbClr val="FF3300"/>
              </a:gs>
              <a:gs pos="100000">
                <a:srgbClr val="761800"/>
              </a:gs>
            </a:gsLst>
            <a:lin ang="2700000" scaled="1"/>
          </a:gradFill>
          <a:ln w="12700" cap="sq">
            <a:noFill/>
            <a:miter lim="800000"/>
            <a:headEnd type="none" w="sm" len="sm"/>
            <a:tailEnd type="none" w="sm" len="sm"/>
          </a:ln>
          <a:effectLst>
            <a:outerShdw dist="296484" dir="2595858" algn="ctr" rotWithShape="0">
              <a:srgbClr val="969696"/>
            </a:outerShdw>
          </a:effectLst>
        </p:spPr>
        <p:txBody>
          <a:bodyPr wrap="none" anchor="ctr"/>
          <a:lstStyle/>
          <a:p>
            <a:pPr algn="ctr"/>
            <a:endParaRPr lang="en-US" altLang="zh-CN"/>
          </a:p>
        </p:txBody>
      </p:sp>
      <p:sp>
        <p:nvSpPr>
          <p:cNvPr id="4099" name="Oval 3"/>
          <p:cNvSpPr>
            <a:spLocks noChangeArrowheads="1"/>
          </p:cNvSpPr>
          <p:nvPr/>
        </p:nvSpPr>
        <p:spPr bwMode="auto">
          <a:xfrm>
            <a:off x="3397250" y="857250"/>
            <a:ext cx="2743200" cy="685800"/>
          </a:xfrm>
          <a:prstGeom prst="ellipse">
            <a:avLst/>
          </a:prstGeom>
          <a:gradFill rotWithShape="0">
            <a:gsLst>
              <a:gs pos="0">
                <a:srgbClr val="00FF00"/>
              </a:gs>
              <a:gs pos="100000">
                <a:srgbClr val="007600"/>
              </a:gs>
            </a:gsLst>
            <a:lin ang="2700000" scaled="1"/>
          </a:gradFill>
          <a:ln w="12700" cap="sq">
            <a:noFill/>
            <a:round/>
            <a:headEnd type="none" w="sm" len="sm"/>
            <a:tailEnd type="none" w="sm" len="sm"/>
          </a:ln>
        </p:spPr>
        <p:txBody>
          <a:bodyPr wrap="none" anchor="ctr"/>
          <a:lstStyle/>
          <a:p>
            <a:endParaRPr lang="zh-CN" altLang="en-US"/>
          </a:p>
        </p:txBody>
      </p:sp>
      <p:sp>
        <p:nvSpPr>
          <p:cNvPr id="4100" name="Text Box 4"/>
          <p:cNvSpPr txBox="1">
            <a:spLocks noChangeArrowheads="1"/>
          </p:cNvSpPr>
          <p:nvPr/>
        </p:nvSpPr>
        <p:spPr bwMode="auto">
          <a:xfrm>
            <a:off x="3702050" y="857250"/>
            <a:ext cx="2362200" cy="609600"/>
          </a:xfrm>
          <a:prstGeom prst="rect">
            <a:avLst/>
          </a:prstGeom>
          <a:noFill/>
          <a:ln w="12700" cap="sq">
            <a:noFill/>
            <a:miter lim="800000"/>
            <a:headEnd type="none" w="sm" len="sm"/>
            <a:tailEnd type="none" w="sm" len="sm"/>
          </a:ln>
          <a:effectLst>
            <a:outerShdw dist="45791" dir="2021404" algn="ctr" rotWithShape="0">
              <a:srgbClr val="000000"/>
            </a:outerShdw>
          </a:effectLst>
        </p:spPr>
        <p:txBody>
          <a:bodyPr>
            <a:spAutoFit/>
          </a:bodyPr>
          <a:lstStyle/>
          <a:p>
            <a:r>
              <a:rPr lang="zh-CN" altLang="en-US" sz="3400" i="1">
                <a:solidFill>
                  <a:srgbClr val="FFFF00"/>
                </a:solidFill>
                <a:ea typeface="黑体" pitchFamily="49" charset="-122"/>
              </a:rPr>
              <a:t>本章内容</a:t>
            </a:r>
          </a:p>
        </p:txBody>
      </p:sp>
      <p:sp>
        <p:nvSpPr>
          <p:cNvPr id="349189" name="Rectangle 5"/>
          <p:cNvSpPr>
            <a:spLocks noChangeArrowheads="1"/>
          </p:cNvSpPr>
          <p:nvPr/>
        </p:nvSpPr>
        <p:spPr bwMode="auto">
          <a:xfrm>
            <a:off x="3376613" y="1843089"/>
            <a:ext cx="4724400" cy="625475"/>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pPr>
              <a:spcBef>
                <a:spcPct val="20000"/>
              </a:spcBef>
              <a:buClr>
                <a:schemeClr val="tx2"/>
              </a:buClr>
            </a:pPr>
            <a:r>
              <a:rPr lang="en-US" altLang="zh-CN" sz="3500" dirty="0">
                <a:solidFill>
                  <a:srgbClr val="FFFF00"/>
                </a:solidFill>
                <a:ea typeface="楷体_GB2312" pitchFamily="49" charset="-122"/>
              </a:rPr>
              <a:t>7.1  </a:t>
            </a:r>
            <a:r>
              <a:rPr lang="zh-CN" altLang="en-US" sz="3500" dirty="0">
                <a:solidFill>
                  <a:srgbClr val="FFFF00"/>
                </a:solidFill>
                <a:ea typeface="幼圆" pitchFamily="49" charset="-122"/>
              </a:rPr>
              <a:t>查找的基本概念</a:t>
            </a:r>
            <a:endParaRPr lang="zh-CN" altLang="en-US" sz="3500" dirty="0">
              <a:solidFill>
                <a:srgbClr val="00FF00"/>
              </a:solidFill>
              <a:ea typeface="幼圆" pitchFamily="49" charset="-122"/>
            </a:endParaRPr>
          </a:p>
        </p:txBody>
      </p:sp>
      <p:sp>
        <p:nvSpPr>
          <p:cNvPr id="349190" name="Rectangle 6"/>
          <p:cNvSpPr>
            <a:spLocks noChangeArrowheads="1"/>
          </p:cNvSpPr>
          <p:nvPr/>
        </p:nvSpPr>
        <p:spPr bwMode="auto">
          <a:xfrm>
            <a:off x="3370263" y="2419351"/>
            <a:ext cx="3738562" cy="625475"/>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en-US" altLang="zh-CN" sz="3500" dirty="0">
                <a:solidFill>
                  <a:srgbClr val="FFFF00"/>
                </a:solidFill>
                <a:ea typeface="楷体_GB2312" pitchFamily="49" charset="-122"/>
              </a:rPr>
              <a:t>7.2  </a:t>
            </a:r>
            <a:r>
              <a:rPr lang="zh-CN" altLang="en-US" sz="3500" dirty="0">
                <a:solidFill>
                  <a:srgbClr val="FFFF00"/>
                </a:solidFill>
                <a:ea typeface="幼圆" pitchFamily="49" charset="-122"/>
              </a:rPr>
              <a:t>顺序表的查找</a:t>
            </a:r>
            <a:endParaRPr lang="zh-CN" altLang="en-US" sz="3500" dirty="0">
              <a:solidFill>
                <a:srgbClr val="00FF00"/>
              </a:solidFill>
              <a:ea typeface="幼圆" pitchFamily="49" charset="-122"/>
            </a:endParaRPr>
          </a:p>
        </p:txBody>
      </p:sp>
      <p:sp>
        <p:nvSpPr>
          <p:cNvPr id="349191" name="Rectangle 7"/>
          <p:cNvSpPr>
            <a:spLocks noChangeArrowheads="1"/>
          </p:cNvSpPr>
          <p:nvPr/>
        </p:nvSpPr>
        <p:spPr bwMode="auto">
          <a:xfrm>
            <a:off x="3376613" y="3019426"/>
            <a:ext cx="3732212" cy="625475"/>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en-US" altLang="zh-CN" sz="3500" dirty="0">
                <a:solidFill>
                  <a:srgbClr val="FFFF00"/>
                </a:solidFill>
                <a:ea typeface="楷体_GB2312" pitchFamily="49" charset="-122"/>
              </a:rPr>
              <a:t>7.3  </a:t>
            </a:r>
            <a:r>
              <a:rPr lang="zh-CN" altLang="en-US" sz="3500" dirty="0">
                <a:solidFill>
                  <a:srgbClr val="FFFF00"/>
                </a:solidFill>
                <a:ea typeface="幼圆" pitchFamily="49" charset="-122"/>
              </a:rPr>
              <a:t>索引</a:t>
            </a:r>
            <a:endParaRPr lang="zh-CN" altLang="en-US" sz="3500" dirty="0">
              <a:solidFill>
                <a:srgbClr val="00FF00"/>
              </a:solidFill>
              <a:ea typeface="幼圆" pitchFamily="49" charset="-122"/>
            </a:endParaRPr>
          </a:p>
        </p:txBody>
      </p:sp>
      <p:sp>
        <p:nvSpPr>
          <p:cNvPr id="349192" name="Rectangle 8">
            <a:hlinkClick r:id="rId2" action="ppaction://hlinksldjump"/>
          </p:cNvPr>
          <p:cNvSpPr>
            <a:spLocks noChangeArrowheads="1"/>
          </p:cNvSpPr>
          <p:nvPr/>
        </p:nvSpPr>
        <p:spPr bwMode="auto">
          <a:xfrm>
            <a:off x="3359151" y="3582989"/>
            <a:ext cx="4156075" cy="625475"/>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en-US" altLang="zh-CN" sz="3500" dirty="0">
                <a:solidFill>
                  <a:srgbClr val="FFFF00"/>
                </a:solidFill>
                <a:ea typeface="楷体_GB2312" pitchFamily="49" charset="-122"/>
              </a:rPr>
              <a:t>7.4  </a:t>
            </a:r>
            <a:r>
              <a:rPr lang="zh-CN" altLang="en-US" sz="3500" dirty="0">
                <a:solidFill>
                  <a:srgbClr val="FFFF00"/>
                </a:solidFill>
                <a:ea typeface="楷体_GB2312" pitchFamily="49" charset="-122"/>
              </a:rPr>
              <a:t>二叉查找</a:t>
            </a:r>
            <a:r>
              <a:rPr lang="zh-CN" altLang="en-US" sz="3500" dirty="0">
                <a:solidFill>
                  <a:srgbClr val="FFFF00"/>
                </a:solidFill>
                <a:ea typeface="幼圆" pitchFamily="49" charset="-122"/>
              </a:rPr>
              <a:t>树</a:t>
            </a:r>
            <a:r>
              <a:rPr lang="en-US" altLang="zh-CN" sz="3500" dirty="0">
                <a:solidFill>
                  <a:srgbClr val="FFFF00"/>
                </a:solidFill>
                <a:ea typeface="幼圆" pitchFamily="49" charset="-122"/>
              </a:rPr>
              <a:t>(BST)</a:t>
            </a:r>
            <a:endParaRPr lang="zh-CN" altLang="en-US" sz="3500" dirty="0">
              <a:solidFill>
                <a:srgbClr val="00FF00"/>
              </a:solidFill>
              <a:ea typeface="幼圆" pitchFamily="49" charset="-122"/>
            </a:endParaRPr>
          </a:p>
        </p:txBody>
      </p:sp>
      <p:sp>
        <p:nvSpPr>
          <p:cNvPr id="349193" name="Rectangle 9">
            <a:hlinkClick r:id="rId3" action="ppaction://hlinksldjump"/>
          </p:cNvPr>
          <p:cNvSpPr>
            <a:spLocks noChangeArrowheads="1"/>
          </p:cNvSpPr>
          <p:nvPr/>
        </p:nvSpPr>
        <p:spPr bwMode="auto">
          <a:xfrm>
            <a:off x="3359697" y="4869161"/>
            <a:ext cx="5005387" cy="625475"/>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r>
              <a:rPr lang="en-US" altLang="zh-CN" sz="3500" dirty="0">
                <a:solidFill>
                  <a:srgbClr val="FFFF00"/>
                </a:solidFill>
                <a:ea typeface="楷体_GB2312" pitchFamily="49" charset="-122"/>
              </a:rPr>
              <a:t>7.6  </a:t>
            </a:r>
            <a:r>
              <a:rPr lang="zh-CN" altLang="en-US" sz="3500" dirty="0">
                <a:solidFill>
                  <a:srgbClr val="FFFF00"/>
                </a:solidFill>
                <a:ea typeface="幼圆" pitchFamily="49" charset="-122"/>
              </a:rPr>
              <a:t>散列</a:t>
            </a:r>
            <a:r>
              <a:rPr lang="en-US" altLang="zh-CN" sz="3500" dirty="0">
                <a:solidFill>
                  <a:srgbClr val="FFFF00"/>
                </a:solidFill>
                <a:ea typeface="楷体_GB2312" pitchFamily="49" charset="-122"/>
              </a:rPr>
              <a:t>(Hash)</a:t>
            </a:r>
            <a:endParaRPr lang="zh-CN" altLang="en-US" sz="3500" dirty="0">
              <a:solidFill>
                <a:srgbClr val="00FF00"/>
              </a:solidFill>
              <a:ea typeface="幼圆" pitchFamily="49" charset="-122"/>
            </a:endParaRPr>
          </a:p>
        </p:txBody>
      </p:sp>
      <p:grpSp>
        <p:nvGrpSpPr>
          <p:cNvPr id="2" name="Group 10"/>
          <p:cNvGrpSpPr>
            <a:grpSpLocks/>
          </p:cNvGrpSpPr>
          <p:nvPr/>
        </p:nvGrpSpPr>
        <p:grpSpPr bwMode="auto">
          <a:xfrm>
            <a:off x="9048751" y="5300664"/>
            <a:ext cx="1293813" cy="1076325"/>
            <a:chOff x="3756" y="3310"/>
            <a:chExt cx="815" cy="678"/>
          </a:xfrm>
        </p:grpSpPr>
        <p:sp>
          <p:nvSpPr>
            <p:cNvPr id="4110" name="Rectangle 11"/>
            <p:cNvSpPr>
              <a:spLocks noChangeArrowheads="1"/>
            </p:cNvSpPr>
            <p:nvPr/>
          </p:nvSpPr>
          <p:spPr bwMode="auto">
            <a:xfrm>
              <a:off x="3855" y="3440"/>
              <a:ext cx="635" cy="408"/>
            </a:xfrm>
            <a:prstGeom prst="rect">
              <a:avLst/>
            </a:prstGeom>
            <a:solidFill>
              <a:srgbClr val="D9D9D9"/>
            </a:solidFill>
            <a:ln w="114300">
              <a:solidFill>
                <a:srgbClr val="FF0000"/>
              </a:solidFill>
              <a:miter lim="800000"/>
              <a:headEnd/>
              <a:tailEnd/>
            </a:ln>
          </p:spPr>
          <p:txBody>
            <a:bodyPr wrap="none" anchor="ctr"/>
            <a:lstStyle/>
            <a:p>
              <a:endParaRPr lang="zh-CN" altLang="en-US"/>
            </a:p>
          </p:txBody>
        </p:sp>
        <p:sp>
          <p:nvSpPr>
            <p:cNvPr id="4111" name="Freeform 12"/>
            <p:cNvSpPr>
              <a:spLocks/>
            </p:cNvSpPr>
            <p:nvPr/>
          </p:nvSpPr>
          <p:spPr bwMode="auto">
            <a:xfrm rot="-4617144">
              <a:off x="3760" y="3753"/>
              <a:ext cx="116" cy="34"/>
            </a:xfrm>
            <a:custGeom>
              <a:avLst/>
              <a:gdLst>
                <a:gd name="T0" fmla="*/ 40 w 248"/>
                <a:gd name="T1" fmla="*/ 1 h 191"/>
                <a:gd name="T2" fmla="*/ 24 w 248"/>
                <a:gd name="T3" fmla="*/ 2 h 191"/>
                <a:gd name="T4" fmla="*/ 19 w 248"/>
                <a:gd name="T5" fmla="*/ 2 h 191"/>
                <a:gd name="T6" fmla="*/ 12 w 248"/>
                <a:gd name="T7" fmla="*/ 2 h 191"/>
                <a:gd name="T8" fmla="*/ 5 w 248"/>
                <a:gd name="T9" fmla="*/ 4 h 191"/>
                <a:gd name="T10" fmla="*/ 0 w 248"/>
                <a:gd name="T11" fmla="*/ 4 h 191"/>
                <a:gd name="T12" fmla="*/ 5 w 248"/>
                <a:gd name="T13" fmla="*/ 4 h 191"/>
                <a:gd name="T14" fmla="*/ 9 w 248"/>
                <a:gd name="T15" fmla="*/ 4 h 191"/>
                <a:gd name="T16" fmla="*/ 10 w 248"/>
                <a:gd name="T17" fmla="*/ 5 h 191"/>
                <a:gd name="T18" fmla="*/ 16 w 248"/>
                <a:gd name="T19" fmla="*/ 4 h 191"/>
                <a:gd name="T20" fmla="*/ 21 w 248"/>
                <a:gd name="T21" fmla="*/ 4 h 191"/>
                <a:gd name="T22" fmla="*/ 24 w 248"/>
                <a:gd name="T23" fmla="*/ 5 h 191"/>
                <a:gd name="T24" fmla="*/ 37 w 248"/>
                <a:gd name="T25" fmla="*/ 2 h 191"/>
                <a:gd name="T26" fmla="*/ 38 w 248"/>
                <a:gd name="T27" fmla="*/ 4 h 191"/>
                <a:gd name="T28" fmla="*/ 44 w 248"/>
                <a:gd name="T29" fmla="*/ 3 h 191"/>
                <a:gd name="T30" fmla="*/ 54 w 248"/>
                <a:gd name="T31" fmla="*/ 2 h 191"/>
                <a:gd name="T32" fmla="*/ 40 w 248"/>
                <a:gd name="T33" fmla="*/ 1 h 191"/>
                <a:gd name="T34" fmla="*/ 38 w 248"/>
                <a:gd name="T35" fmla="*/ 0 h 191"/>
                <a:gd name="T36" fmla="*/ 30 w 248"/>
                <a:gd name="T37" fmla="*/ 2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12" name="Freeform 13"/>
            <p:cNvSpPr>
              <a:spLocks/>
            </p:cNvSpPr>
            <p:nvPr/>
          </p:nvSpPr>
          <p:spPr bwMode="auto">
            <a:xfrm rot="3000623">
              <a:off x="4413" y="3375"/>
              <a:ext cx="141" cy="59"/>
            </a:xfrm>
            <a:custGeom>
              <a:avLst/>
              <a:gdLst>
                <a:gd name="T0" fmla="*/ 60 w 248"/>
                <a:gd name="T1" fmla="*/ 3 h 191"/>
                <a:gd name="T2" fmla="*/ 36 w 248"/>
                <a:gd name="T3" fmla="*/ 6 h 191"/>
                <a:gd name="T4" fmla="*/ 28 w 248"/>
                <a:gd name="T5" fmla="*/ 5 h 191"/>
                <a:gd name="T6" fmla="*/ 18 w 248"/>
                <a:gd name="T7" fmla="*/ 5 h 191"/>
                <a:gd name="T8" fmla="*/ 8 w 248"/>
                <a:gd name="T9" fmla="*/ 12 h 191"/>
                <a:gd name="T10" fmla="*/ 0 w 248"/>
                <a:gd name="T11" fmla="*/ 13 h 191"/>
                <a:gd name="T12" fmla="*/ 8 w 248"/>
                <a:gd name="T13" fmla="*/ 11 h 191"/>
                <a:gd name="T14" fmla="*/ 13 w 248"/>
                <a:gd name="T15" fmla="*/ 13 h 191"/>
                <a:gd name="T16" fmla="*/ 15 w 248"/>
                <a:gd name="T17" fmla="*/ 16 h 191"/>
                <a:gd name="T18" fmla="*/ 23 w 248"/>
                <a:gd name="T19" fmla="*/ 13 h 191"/>
                <a:gd name="T20" fmla="*/ 31 w 248"/>
                <a:gd name="T21" fmla="*/ 13 h 191"/>
                <a:gd name="T22" fmla="*/ 36 w 248"/>
                <a:gd name="T23" fmla="*/ 14 h 191"/>
                <a:gd name="T24" fmla="*/ 55 w 248"/>
                <a:gd name="T25" fmla="*/ 7 h 191"/>
                <a:gd name="T26" fmla="*/ 57 w 248"/>
                <a:gd name="T27" fmla="*/ 11 h 191"/>
                <a:gd name="T28" fmla="*/ 65 w 248"/>
                <a:gd name="T29" fmla="*/ 10 h 191"/>
                <a:gd name="T30" fmla="*/ 80 w 248"/>
                <a:gd name="T31" fmla="*/ 5 h 191"/>
                <a:gd name="T32" fmla="*/ 60 w 248"/>
                <a:gd name="T33" fmla="*/ 3 h 191"/>
                <a:gd name="T34" fmla="*/ 57 w 248"/>
                <a:gd name="T35" fmla="*/ 0 h 191"/>
                <a:gd name="T36" fmla="*/ 44 w 248"/>
                <a:gd name="T37" fmla="*/ 6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13" name="Freeform 14"/>
            <p:cNvSpPr>
              <a:spLocks/>
            </p:cNvSpPr>
            <p:nvPr/>
          </p:nvSpPr>
          <p:spPr bwMode="auto">
            <a:xfrm rot="18599377" flipH="1">
              <a:off x="4453" y="3813"/>
              <a:ext cx="141" cy="77"/>
            </a:xfrm>
            <a:custGeom>
              <a:avLst/>
              <a:gdLst>
                <a:gd name="T0" fmla="*/ 60 w 248"/>
                <a:gd name="T1" fmla="*/ 6 h 191"/>
                <a:gd name="T2" fmla="*/ 36 w 248"/>
                <a:gd name="T3" fmla="*/ 11 h 191"/>
                <a:gd name="T4" fmla="*/ 28 w 248"/>
                <a:gd name="T5" fmla="*/ 8 h 191"/>
                <a:gd name="T6" fmla="*/ 18 w 248"/>
                <a:gd name="T7" fmla="*/ 8 h 191"/>
                <a:gd name="T8" fmla="*/ 8 w 248"/>
                <a:gd name="T9" fmla="*/ 20 h 191"/>
                <a:gd name="T10" fmla="*/ 0 w 248"/>
                <a:gd name="T11" fmla="*/ 21 h 191"/>
                <a:gd name="T12" fmla="*/ 8 w 248"/>
                <a:gd name="T13" fmla="*/ 19 h 191"/>
                <a:gd name="T14" fmla="*/ 13 w 248"/>
                <a:gd name="T15" fmla="*/ 23 h 191"/>
                <a:gd name="T16" fmla="*/ 15 w 248"/>
                <a:gd name="T17" fmla="*/ 27 h 191"/>
                <a:gd name="T18" fmla="*/ 23 w 248"/>
                <a:gd name="T19" fmla="*/ 23 h 191"/>
                <a:gd name="T20" fmla="*/ 31 w 248"/>
                <a:gd name="T21" fmla="*/ 21 h 191"/>
                <a:gd name="T22" fmla="*/ 36 w 248"/>
                <a:gd name="T23" fmla="*/ 24 h 191"/>
                <a:gd name="T24" fmla="*/ 55 w 248"/>
                <a:gd name="T25" fmla="*/ 12 h 191"/>
                <a:gd name="T26" fmla="*/ 57 w 248"/>
                <a:gd name="T27" fmla="*/ 19 h 191"/>
                <a:gd name="T28" fmla="*/ 65 w 248"/>
                <a:gd name="T29" fmla="*/ 18 h 191"/>
                <a:gd name="T30" fmla="*/ 80 w 248"/>
                <a:gd name="T31" fmla="*/ 8 h 191"/>
                <a:gd name="T32" fmla="*/ 60 w 248"/>
                <a:gd name="T33" fmla="*/ 6 h 191"/>
                <a:gd name="T34" fmla="*/ 57 w 248"/>
                <a:gd name="T35" fmla="*/ 1 h 191"/>
                <a:gd name="T36" fmla="*/ 44 w 248"/>
                <a:gd name="T37" fmla="*/ 1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14" name="Freeform 15"/>
            <p:cNvSpPr>
              <a:spLocks/>
            </p:cNvSpPr>
            <p:nvPr/>
          </p:nvSpPr>
          <p:spPr bwMode="auto">
            <a:xfrm rot="18599377" flipH="1">
              <a:off x="3965" y="3357"/>
              <a:ext cx="141" cy="48"/>
            </a:xfrm>
            <a:custGeom>
              <a:avLst/>
              <a:gdLst>
                <a:gd name="T0" fmla="*/ 60 w 248"/>
                <a:gd name="T1" fmla="*/ 2 h 191"/>
                <a:gd name="T2" fmla="*/ 36 w 248"/>
                <a:gd name="T3" fmla="*/ 4 h 191"/>
                <a:gd name="T4" fmla="*/ 28 w 248"/>
                <a:gd name="T5" fmla="*/ 3 h 191"/>
                <a:gd name="T6" fmla="*/ 18 w 248"/>
                <a:gd name="T7" fmla="*/ 3 h 191"/>
                <a:gd name="T8" fmla="*/ 8 w 248"/>
                <a:gd name="T9" fmla="*/ 8 h 191"/>
                <a:gd name="T10" fmla="*/ 0 w 248"/>
                <a:gd name="T11" fmla="*/ 8 h 191"/>
                <a:gd name="T12" fmla="*/ 8 w 248"/>
                <a:gd name="T13" fmla="*/ 7 h 191"/>
                <a:gd name="T14" fmla="*/ 13 w 248"/>
                <a:gd name="T15" fmla="*/ 9 h 191"/>
                <a:gd name="T16" fmla="*/ 15 w 248"/>
                <a:gd name="T17" fmla="*/ 10 h 191"/>
                <a:gd name="T18" fmla="*/ 23 w 248"/>
                <a:gd name="T19" fmla="*/ 9 h 191"/>
                <a:gd name="T20" fmla="*/ 31 w 248"/>
                <a:gd name="T21" fmla="*/ 8 h 191"/>
                <a:gd name="T22" fmla="*/ 36 w 248"/>
                <a:gd name="T23" fmla="*/ 9 h 191"/>
                <a:gd name="T24" fmla="*/ 55 w 248"/>
                <a:gd name="T25" fmla="*/ 5 h 191"/>
                <a:gd name="T26" fmla="*/ 57 w 248"/>
                <a:gd name="T27" fmla="*/ 7 h 191"/>
                <a:gd name="T28" fmla="*/ 65 w 248"/>
                <a:gd name="T29" fmla="*/ 7 h 191"/>
                <a:gd name="T30" fmla="*/ 80 w 248"/>
                <a:gd name="T31" fmla="*/ 3 h 191"/>
                <a:gd name="T32" fmla="*/ 60 w 248"/>
                <a:gd name="T33" fmla="*/ 2 h 191"/>
                <a:gd name="T34" fmla="*/ 57 w 248"/>
                <a:gd name="T35" fmla="*/ 0 h 191"/>
                <a:gd name="T36" fmla="*/ 44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15" name="Freeform 16"/>
            <p:cNvSpPr>
              <a:spLocks/>
            </p:cNvSpPr>
            <p:nvPr/>
          </p:nvSpPr>
          <p:spPr bwMode="auto">
            <a:xfrm rot="7962202">
              <a:off x="4451" y="3465"/>
              <a:ext cx="113" cy="43"/>
            </a:xfrm>
            <a:custGeom>
              <a:avLst/>
              <a:gdLst>
                <a:gd name="T0" fmla="*/ 38 w 248"/>
                <a:gd name="T1" fmla="*/ 2 h 191"/>
                <a:gd name="T2" fmla="*/ 23 w 248"/>
                <a:gd name="T3" fmla="*/ 3 h 191"/>
                <a:gd name="T4" fmla="*/ 18 w 248"/>
                <a:gd name="T5" fmla="*/ 3 h 191"/>
                <a:gd name="T6" fmla="*/ 12 w 248"/>
                <a:gd name="T7" fmla="*/ 3 h 191"/>
                <a:gd name="T8" fmla="*/ 5 w 248"/>
                <a:gd name="T9" fmla="*/ 6 h 191"/>
                <a:gd name="T10" fmla="*/ 0 w 248"/>
                <a:gd name="T11" fmla="*/ 7 h 191"/>
                <a:gd name="T12" fmla="*/ 5 w 248"/>
                <a:gd name="T13" fmla="*/ 6 h 191"/>
                <a:gd name="T14" fmla="*/ 8 w 248"/>
                <a:gd name="T15" fmla="*/ 7 h 191"/>
                <a:gd name="T16" fmla="*/ 10 w 248"/>
                <a:gd name="T17" fmla="*/ 8 h 191"/>
                <a:gd name="T18" fmla="*/ 15 w 248"/>
                <a:gd name="T19" fmla="*/ 7 h 191"/>
                <a:gd name="T20" fmla="*/ 20 w 248"/>
                <a:gd name="T21" fmla="*/ 7 h 191"/>
                <a:gd name="T22" fmla="*/ 23 w 248"/>
                <a:gd name="T23" fmla="*/ 7 h 191"/>
                <a:gd name="T24" fmla="*/ 35 w 248"/>
                <a:gd name="T25" fmla="*/ 4 h 191"/>
                <a:gd name="T26" fmla="*/ 36 w 248"/>
                <a:gd name="T27" fmla="*/ 6 h 191"/>
                <a:gd name="T28" fmla="*/ 41 w 248"/>
                <a:gd name="T29" fmla="*/ 5 h 191"/>
                <a:gd name="T30" fmla="*/ 51 w 248"/>
                <a:gd name="T31" fmla="*/ 3 h 191"/>
                <a:gd name="T32" fmla="*/ 38 w 248"/>
                <a:gd name="T33" fmla="*/ 2 h 191"/>
                <a:gd name="T34" fmla="*/ 36 w 248"/>
                <a:gd name="T35" fmla="*/ 0 h 191"/>
                <a:gd name="T36" fmla="*/ 28 w 248"/>
                <a:gd name="T37" fmla="*/ 3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16" name="Freeform 17"/>
            <p:cNvSpPr>
              <a:spLocks/>
            </p:cNvSpPr>
            <p:nvPr/>
          </p:nvSpPr>
          <p:spPr bwMode="auto">
            <a:xfrm rot="7513901">
              <a:off x="3779" y="3403"/>
              <a:ext cx="141" cy="36"/>
            </a:xfrm>
            <a:custGeom>
              <a:avLst/>
              <a:gdLst>
                <a:gd name="T0" fmla="*/ 60 w 248"/>
                <a:gd name="T1" fmla="*/ 1 h 191"/>
                <a:gd name="T2" fmla="*/ 36 w 248"/>
                <a:gd name="T3" fmla="*/ 2 h 191"/>
                <a:gd name="T4" fmla="*/ 28 w 248"/>
                <a:gd name="T5" fmla="*/ 2 h 191"/>
                <a:gd name="T6" fmla="*/ 18 w 248"/>
                <a:gd name="T7" fmla="*/ 2 h 191"/>
                <a:gd name="T8" fmla="*/ 8 w 248"/>
                <a:gd name="T9" fmla="*/ 4 h 191"/>
                <a:gd name="T10" fmla="*/ 0 w 248"/>
                <a:gd name="T11" fmla="*/ 5 h 191"/>
                <a:gd name="T12" fmla="*/ 8 w 248"/>
                <a:gd name="T13" fmla="*/ 4 h 191"/>
                <a:gd name="T14" fmla="*/ 13 w 248"/>
                <a:gd name="T15" fmla="*/ 5 h 191"/>
                <a:gd name="T16" fmla="*/ 15 w 248"/>
                <a:gd name="T17" fmla="*/ 6 h 191"/>
                <a:gd name="T18" fmla="*/ 23 w 248"/>
                <a:gd name="T19" fmla="*/ 5 h 191"/>
                <a:gd name="T20" fmla="*/ 31 w 248"/>
                <a:gd name="T21" fmla="*/ 5 h 191"/>
                <a:gd name="T22" fmla="*/ 36 w 248"/>
                <a:gd name="T23" fmla="*/ 5 h 191"/>
                <a:gd name="T24" fmla="*/ 55 w 248"/>
                <a:gd name="T25" fmla="*/ 3 h 191"/>
                <a:gd name="T26" fmla="*/ 57 w 248"/>
                <a:gd name="T27" fmla="*/ 4 h 191"/>
                <a:gd name="T28" fmla="*/ 65 w 248"/>
                <a:gd name="T29" fmla="*/ 4 h 191"/>
                <a:gd name="T30" fmla="*/ 80 w 248"/>
                <a:gd name="T31" fmla="*/ 2 h 191"/>
                <a:gd name="T32" fmla="*/ 60 w 248"/>
                <a:gd name="T33" fmla="*/ 1 h 191"/>
                <a:gd name="T34" fmla="*/ 57 w 248"/>
                <a:gd name="T35" fmla="*/ 0 h 191"/>
                <a:gd name="T36" fmla="*/ 44 w 248"/>
                <a:gd name="T37" fmla="*/ 2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17" name="Freeform 18"/>
            <p:cNvSpPr>
              <a:spLocks/>
            </p:cNvSpPr>
            <p:nvPr/>
          </p:nvSpPr>
          <p:spPr bwMode="auto">
            <a:xfrm rot="-5160831">
              <a:off x="4060" y="3850"/>
              <a:ext cx="100" cy="59"/>
            </a:xfrm>
            <a:custGeom>
              <a:avLst/>
              <a:gdLst>
                <a:gd name="T0" fmla="*/ 30 w 248"/>
                <a:gd name="T1" fmla="*/ 3 h 191"/>
                <a:gd name="T2" fmla="*/ 18 w 248"/>
                <a:gd name="T3" fmla="*/ 6 h 191"/>
                <a:gd name="T4" fmla="*/ 14 w 248"/>
                <a:gd name="T5" fmla="*/ 5 h 191"/>
                <a:gd name="T6" fmla="*/ 9 w 248"/>
                <a:gd name="T7" fmla="*/ 5 h 191"/>
                <a:gd name="T8" fmla="*/ 4 w 248"/>
                <a:gd name="T9" fmla="*/ 12 h 191"/>
                <a:gd name="T10" fmla="*/ 0 w 248"/>
                <a:gd name="T11" fmla="*/ 13 h 191"/>
                <a:gd name="T12" fmla="*/ 4 w 248"/>
                <a:gd name="T13" fmla="*/ 11 h 191"/>
                <a:gd name="T14" fmla="*/ 6 w 248"/>
                <a:gd name="T15" fmla="*/ 13 h 191"/>
                <a:gd name="T16" fmla="*/ 8 w 248"/>
                <a:gd name="T17" fmla="*/ 16 h 191"/>
                <a:gd name="T18" fmla="*/ 12 w 248"/>
                <a:gd name="T19" fmla="*/ 13 h 191"/>
                <a:gd name="T20" fmla="*/ 16 w 248"/>
                <a:gd name="T21" fmla="*/ 13 h 191"/>
                <a:gd name="T22" fmla="*/ 18 w 248"/>
                <a:gd name="T23" fmla="*/ 14 h 191"/>
                <a:gd name="T24" fmla="*/ 27 w 248"/>
                <a:gd name="T25" fmla="*/ 7 h 191"/>
                <a:gd name="T26" fmla="*/ 29 w 248"/>
                <a:gd name="T27" fmla="*/ 11 h 191"/>
                <a:gd name="T28" fmla="*/ 33 w 248"/>
                <a:gd name="T29" fmla="*/ 10 h 191"/>
                <a:gd name="T30" fmla="*/ 40 w 248"/>
                <a:gd name="T31" fmla="*/ 5 h 191"/>
                <a:gd name="T32" fmla="*/ 30 w 248"/>
                <a:gd name="T33" fmla="*/ 3 h 191"/>
                <a:gd name="T34" fmla="*/ 29 w 248"/>
                <a:gd name="T35" fmla="*/ 0 h 191"/>
                <a:gd name="T36" fmla="*/ 22 w 248"/>
                <a:gd name="T37" fmla="*/ 6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18" name="Freeform 19"/>
            <p:cNvSpPr>
              <a:spLocks/>
            </p:cNvSpPr>
            <p:nvPr/>
          </p:nvSpPr>
          <p:spPr bwMode="auto">
            <a:xfrm rot="-2250248">
              <a:off x="3851" y="3566"/>
              <a:ext cx="84" cy="36"/>
            </a:xfrm>
            <a:custGeom>
              <a:avLst/>
              <a:gdLst>
                <a:gd name="T0" fmla="*/ 21 w 248"/>
                <a:gd name="T1" fmla="*/ 1 h 191"/>
                <a:gd name="T2" fmla="*/ 13 w 248"/>
                <a:gd name="T3" fmla="*/ 2 h 191"/>
                <a:gd name="T4" fmla="*/ 10 w 248"/>
                <a:gd name="T5" fmla="*/ 2 h 191"/>
                <a:gd name="T6" fmla="*/ 6 w 248"/>
                <a:gd name="T7" fmla="*/ 2 h 191"/>
                <a:gd name="T8" fmla="*/ 3 w 248"/>
                <a:gd name="T9" fmla="*/ 4 h 191"/>
                <a:gd name="T10" fmla="*/ 0 w 248"/>
                <a:gd name="T11" fmla="*/ 5 h 191"/>
                <a:gd name="T12" fmla="*/ 3 w 248"/>
                <a:gd name="T13" fmla="*/ 4 h 191"/>
                <a:gd name="T14" fmla="*/ 5 w 248"/>
                <a:gd name="T15" fmla="*/ 5 h 191"/>
                <a:gd name="T16" fmla="*/ 5 w 248"/>
                <a:gd name="T17" fmla="*/ 6 h 191"/>
                <a:gd name="T18" fmla="*/ 8 w 248"/>
                <a:gd name="T19" fmla="*/ 5 h 191"/>
                <a:gd name="T20" fmla="*/ 11 w 248"/>
                <a:gd name="T21" fmla="*/ 5 h 191"/>
                <a:gd name="T22" fmla="*/ 13 w 248"/>
                <a:gd name="T23" fmla="*/ 5 h 191"/>
                <a:gd name="T24" fmla="*/ 19 w 248"/>
                <a:gd name="T25" fmla="*/ 3 h 191"/>
                <a:gd name="T26" fmla="*/ 20 w 248"/>
                <a:gd name="T27" fmla="*/ 4 h 191"/>
                <a:gd name="T28" fmla="*/ 23 w 248"/>
                <a:gd name="T29" fmla="*/ 4 h 191"/>
                <a:gd name="T30" fmla="*/ 28 w 248"/>
                <a:gd name="T31" fmla="*/ 2 h 191"/>
                <a:gd name="T32" fmla="*/ 21 w 248"/>
                <a:gd name="T33" fmla="*/ 1 h 191"/>
                <a:gd name="T34" fmla="*/ 20 w 248"/>
                <a:gd name="T35" fmla="*/ 0 h 191"/>
                <a:gd name="T36" fmla="*/ 16 w 248"/>
                <a:gd name="T37" fmla="*/ 2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19" name="Freeform 20"/>
            <p:cNvSpPr>
              <a:spLocks/>
            </p:cNvSpPr>
            <p:nvPr/>
          </p:nvSpPr>
          <p:spPr bwMode="auto">
            <a:xfrm rot="558124">
              <a:off x="4243" y="3859"/>
              <a:ext cx="109" cy="52"/>
            </a:xfrm>
            <a:custGeom>
              <a:avLst/>
              <a:gdLst>
                <a:gd name="T0" fmla="*/ 36 w 248"/>
                <a:gd name="T1" fmla="*/ 3 h 191"/>
                <a:gd name="T2" fmla="*/ 22 w 248"/>
                <a:gd name="T3" fmla="*/ 5 h 191"/>
                <a:gd name="T4" fmla="*/ 17 w 248"/>
                <a:gd name="T5" fmla="*/ 4 h 191"/>
                <a:gd name="T6" fmla="*/ 11 w 248"/>
                <a:gd name="T7" fmla="*/ 4 h 191"/>
                <a:gd name="T8" fmla="*/ 5 w 248"/>
                <a:gd name="T9" fmla="*/ 9 h 191"/>
                <a:gd name="T10" fmla="*/ 0 w 248"/>
                <a:gd name="T11" fmla="*/ 10 h 191"/>
                <a:gd name="T12" fmla="*/ 5 w 248"/>
                <a:gd name="T13" fmla="*/ 9 h 191"/>
                <a:gd name="T14" fmla="*/ 8 w 248"/>
                <a:gd name="T15" fmla="*/ 10 h 191"/>
                <a:gd name="T16" fmla="*/ 9 w 248"/>
                <a:gd name="T17" fmla="*/ 12 h 191"/>
                <a:gd name="T18" fmla="*/ 14 w 248"/>
                <a:gd name="T19" fmla="*/ 10 h 191"/>
                <a:gd name="T20" fmla="*/ 18 w 248"/>
                <a:gd name="T21" fmla="*/ 10 h 191"/>
                <a:gd name="T22" fmla="*/ 22 w 248"/>
                <a:gd name="T23" fmla="*/ 11 h 191"/>
                <a:gd name="T24" fmla="*/ 33 w 248"/>
                <a:gd name="T25" fmla="*/ 6 h 191"/>
                <a:gd name="T26" fmla="*/ 34 w 248"/>
                <a:gd name="T27" fmla="*/ 9 h 191"/>
                <a:gd name="T28" fmla="*/ 39 w 248"/>
                <a:gd name="T29" fmla="*/ 8 h 191"/>
                <a:gd name="T30" fmla="*/ 48 w 248"/>
                <a:gd name="T31" fmla="*/ 4 h 191"/>
                <a:gd name="T32" fmla="*/ 36 w 248"/>
                <a:gd name="T33" fmla="*/ 3 h 191"/>
                <a:gd name="T34" fmla="*/ 34 w 248"/>
                <a:gd name="T35" fmla="*/ 0 h 191"/>
                <a:gd name="T36" fmla="*/ 26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20" name="Freeform 21"/>
            <p:cNvSpPr>
              <a:spLocks/>
            </p:cNvSpPr>
            <p:nvPr/>
          </p:nvSpPr>
          <p:spPr bwMode="auto">
            <a:xfrm>
              <a:off x="4409" y="3673"/>
              <a:ext cx="63" cy="73"/>
            </a:xfrm>
            <a:custGeom>
              <a:avLst/>
              <a:gdLst>
                <a:gd name="T0" fmla="*/ 25 w 157"/>
                <a:gd name="T1" fmla="*/ 3 h 172"/>
                <a:gd name="T2" fmla="*/ 17 w 157"/>
                <a:gd name="T3" fmla="*/ 4 h 172"/>
                <a:gd name="T4" fmla="*/ 16 w 157"/>
                <a:gd name="T5" fmla="*/ 8 h 172"/>
                <a:gd name="T6" fmla="*/ 12 w 157"/>
                <a:gd name="T7" fmla="*/ 10 h 172"/>
                <a:gd name="T8" fmla="*/ 11 w 157"/>
                <a:gd name="T9" fmla="*/ 19 h 172"/>
                <a:gd name="T10" fmla="*/ 20 w 157"/>
                <a:gd name="T11" fmla="*/ 23 h 172"/>
                <a:gd name="T12" fmla="*/ 19 w 157"/>
                <a:gd name="T13" fmla="*/ 14 h 172"/>
                <a:gd name="T14" fmla="*/ 24 w 157"/>
                <a:gd name="T15" fmla="*/ 6 h 172"/>
                <a:gd name="T16" fmla="*/ 25 w 157"/>
                <a:gd name="T17" fmla="*/ 3 h 1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7"/>
                <a:gd name="T28" fmla="*/ 0 h 172"/>
                <a:gd name="T29" fmla="*/ 157 w 157"/>
                <a:gd name="T30" fmla="*/ 172 h 1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7" h="172">
                  <a:moveTo>
                    <a:pt x="156" y="16"/>
                  </a:moveTo>
                  <a:cubicBezTo>
                    <a:pt x="133" y="8"/>
                    <a:pt x="128" y="0"/>
                    <a:pt x="108" y="24"/>
                  </a:cubicBezTo>
                  <a:cubicBezTo>
                    <a:pt x="103" y="31"/>
                    <a:pt x="106" y="42"/>
                    <a:pt x="100" y="48"/>
                  </a:cubicBezTo>
                  <a:cubicBezTo>
                    <a:pt x="94" y="54"/>
                    <a:pt x="84" y="53"/>
                    <a:pt x="76" y="56"/>
                  </a:cubicBezTo>
                  <a:cubicBezTo>
                    <a:pt x="64" y="74"/>
                    <a:pt x="0" y="172"/>
                    <a:pt x="68" y="104"/>
                  </a:cubicBezTo>
                  <a:cubicBezTo>
                    <a:pt x="106" y="161"/>
                    <a:pt x="86" y="166"/>
                    <a:pt x="124" y="128"/>
                  </a:cubicBezTo>
                  <a:cubicBezTo>
                    <a:pt x="144" y="68"/>
                    <a:pt x="126" y="142"/>
                    <a:pt x="116" y="80"/>
                  </a:cubicBezTo>
                  <a:cubicBezTo>
                    <a:pt x="113" y="60"/>
                    <a:pt x="138" y="42"/>
                    <a:pt x="148" y="32"/>
                  </a:cubicBezTo>
                  <a:cubicBezTo>
                    <a:pt x="157" y="5"/>
                    <a:pt x="156" y="0"/>
                    <a:pt x="156" y="16"/>
                  </a:cubicBezTo>
                  <a:close/>
                </a:path>
              </a:pathLst>
            </a:custGeom>
            <a:solidFill>
              <a:srgbClr val="FFFFFF"/>
            </a:solidFill>
            <a:ln w="12700" cap="flat" cmpd="sng">
              <a:noFill/>
              <a:prstDash val="solid"/>
              <a:round/>
              <a:headEnd/>
              <a:tailEnd/>
            </a:ln>
          </p:spPr>
          <p:txBody>
            <a:bodyPr wrap="none" anchor="ctr"/>
            <a:lstStyle/>
            <a:p>
              <a:endParaRPr lang="zh-CN" altLang="en-US"/>
            </a:p>
          </p:txBody>
        </p:sp>
        <p:sp>
          <p:nvSpPr>
            <p:cNvPr id="4121" name="Freeform 22"/>
            <p:cNvSpPr>
              <a:spLocks/>
            </p:cNvSpPr>
            <p:nvPr/>
          </p:nvSpPr>
          <p:spPr bwMode="auto">
            <a:xfrm>
              <a:off x="3926" y="3780"/>
              <a:ext cx="88" cy="84"/>
            </a:xfrm>
            <a:custGeom>
              <a:avLst/>
              <a:gdLst>
                <a:gd name="T0" fmla="*/ 49 w 157"/>
                <a:gd name="T1" fmla="*/ 4 h 172"/>
                <a:gd name="T2" fmla="*/ 34 w 157"/>
                <a:gd name="T3" fmla="*/ 6 h 172"/>
                <a:gd name="T4" fmla="*/ 31 w 157"/>
                <a:gd name="T5" fmla="*/ 11 h 172"/>
                <a:gd name="T6" fmla="*/ 24 w 157"/>
                <a:gd name="T7" fmla="*/ 13 h 172"/>
                <a:gd name="T8" fmla="*/ 21 w 157"/>
                <a:gd name="T9" fmla="*/ 25 h 172"/>
                <a:gd name="T10" fmla="*/ 39 w 157"/>
                <a:gd name="T11" fmla="*/ 31 h 172"/>
                <a:gd name="T12" fmla="*/ 36 w 157"/>
                <a:gd name="T13" fmla="*/ 19 h 172"/>
                <a:gd name="T14" fmla="*/ 47 w 157"/>
                <a:gd name="T15" fmla="*/ 8 h 172"/>
                <a:gd name="T16" fmla="*/ 49 w 157"/>
                <a:gd name="T17" fmla="*/ 4 h 1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7"/>
                <a:gd name="T28" fmla="*/ 0 h 172"/>
                <a:gd name="T29" fmla="*/ 157 w 157"/>
                <a:gd name="T30" fmla="*/ 172 h 1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7" h="172">
                  <a:moveTo>
                    <a:pt x="156" y="16"/>
                  </a:moveTo>
                  <a:cubicBezTo>
                    <a:pt x="133" y="8"/>
                    <a:pt x="128" y="0"/>
                    <a:pt x="108" y="24"/>
                  </a:cubicBezTo>
                  <a:cubicBezTo>
                    <a:pt x="103" y="31"/>
                    <a:pt x="106" y="42"/>
                    <a:pt x="100" y="48"/>
                  </a:cubicBezTo>
                  <a:cubicBezTo>
                    <a:pt x="94" y="54"/>
                    <a:pt x="84" y="53"/>
                    <a:pt x="76" y="56"/>
                  </a:cubicBezTo>
                  <a:cubicBezTo>
                    <a:pt x="64" y="74"/>
                    <a:pt x="0" y="172"/>
                    <a:pt x="68" y="104"/>
                  </a:cubicBezTo>
                  <a:cubicBezTo>
                    <a:pt x="106" y="161"/>
                    <a:pt x="86" y="166"/>
                    <a:pt x="124" y="128"/>
                  </a:cubicBezTo>
                  <a:cubicBezTo>
                    <a:pt x="144" y="68"/>
                    <a:pt x="126" y="142"/>
                    <a:pt x="116" y="80"/>
                  </a:cubicBezTo>
                  <a:cubicBezTo>
                    <a:pt x="113" y="60"/>
                    <a:pt x="138" y="42"/>
                    <a:pt x="148" y="32"/>
                  </a:cubicBezTo>
                  <a:cubicBezTo>
                    <a:pt x="157" y="5"/>
                    <a:pt x="156" y="0"/>
                    <a:pt x="156" y="16"/>
                  </a:cubicBezTo>
                  <a:close/>
                </a:path>
              </a:pathLst>
            </a:custGeom>
            <a:solidFill>
              <a:srgbClr val="FFFFFF"/>
            </a:solidFill>
            <a:ln w="12700" cap="flat" cmpd="sng">
              <a:noFill/>
              <a:prstDash val="solid"/>
              <a:round/>
              <a:headEnd/>
              <a:tailEnd/>
            </a:ln>
          </p:spPr>
          <p:txBody>
            <a:bodyPr wrap="none" anchor="ctr"/>
            <a:lstStyle/>
            <a:p>
              <a:endParaRPr lang="zh-CN" altLang="en-US"/>
            </a:p>
          </p:txBody>
        </p:sp>
        <p:sp>
          <p:nvSpPr>
            <p:cNvPr id="4122" name="Freeform 23"/>
            <p:cNvSpPr>
              <a:spLocks/>
            </p:cNvSpPr>
            <p:nvPr/>
          </p:nvSpPr>
          <p:spPr bwMode="auto">
            <a:xfrm rot="6855375">
              <a:off x="4466" y="3558"/>
              <a:ext cx="141" cy="68"/>
            </a:xfrm>
            <a:custGeom>
              <a:avLst/>
              <a:gdLst>
                <a:gd name="T0" fmla="*/ 60 w 248"/>
                <a:gd name="T1" fmla="*/ 5 h 191"/>
                <a:gd name="T2" fmla="*/ 36 w 248"/>
                <a:gd name="T3" fmla="*/ 9 h 191"/>
                <a:gd name="T4" fmla="*/ 28 w 248"/>
                <a:gd name="T5" fmla="*/ 7 h 191"/>
                <a:gd name="T6" fmla="*/ 18 w 248"/>
                <a:gd name="T7" fmla="*/ 7 h 191"/>
                <a:gd name="T8" fmla="*/ 8 w 248"/>
                <a:gd name="T9" fmla="*/ 16 h 191"/>
                <a:gd name="T10" fmla="*/ 0 w 248"/>
                <a:gd name="T11" fmla="*/ 17 h 191"/>
                <a:gd name="T12" fmla="*/ 8 w 248"/>
                <a:gd name="T13" fmla="*/ 15 h 191"/>
                <a:gd name="T14" fmla="*/ 13 w 248"/>
                <a:gd name="T15" fmla="*/ 18 h 191"/>
                <a:gd name="T16" fmla="*/ 15 w 248"/>
                <a:gd name="T17" fmla="*/ 21 h 191"/>
                <a:gd name="T18" fmla="*/ 23 w 248"/>
                <a:gd name="T19" fmla="*/ 18 h 191"/>
                <a:gd name="T20" fmla="*/ 31 w 248"/>
                <a:gd name="T21" fmla="*/ 17 h 191"/>
                <a:gd name="T22" fmla="*/ 36 w 248"/>
                <a:gd name="T23" fmla="*/ 19 h 191"/>
                <a:gd name="T24" fmla="*/ 55 w 248"/>
                <a:gd name="T25" fmla="*/ 10 h 191"/>
                <a:gd name="T26" fmla="*/ 57 w 248"/>
                <a:gd name="T27" fmla="*/ 15 h 191"/>
                <a:gd name="T28" fmla="*/ 65 w 248"/>
                <a:gd name="T29" fmla="*/ 14 h 191"/>
                <a:gd name="T30" fmla="*/ 80 w 248"/>
                <a:gd name="T31" fmla="*/ 7 h 191"/>
                <a:gd name="T32" fmla="*/ 60 w 248"/>
                <a:gd name="T33" fmla="*/ 5 h 191"/>
                <a:gd name="T34" fmla="*/ 57 w 248"/>
                <a:gd name="T35" fmla="*/ 0 h 191"/>
                <a:gd name="T36" fmla="*/ 44 w 248"/>
                <a:gd name="T37" fmla="*/ 7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23" name="Freeform 24"/>
            <p:cNvSpPr>
              <a:spLocks/>
            </p:cNvSpPr>
            <p:nvPr/>
          </p:nvSpPr>
          <p:spPr bwMode="auto">
            <a:xfrm rot="6442629">
              <a:off x="3819" y="3833"/>
              <a:ext cx="84" cy="48"/>
            </a:xfrm>
            <a:custGeom>
              <a:avLst/>
              <a:gdLst>
                <a:gd name="T0" fmla="*/ 21 w 248"/>
                <a:gd name="T1" fmla="*/ 2 h 191"/>
                <a:gd name="T2" fmla="*/ 13 w 248"/>
                <a:gd name="T3" fmla="*/ 4 h 191"/>
                <a:gd name="T4" fmla="*/ 10 w 248"/>
                <a:gd name="T5" fmla="*/ 3 h 191"/>
                <a:gd name="T6" fmla="*/ 6 w 248"/>
                <a:gd name="T7" fmla="*/ 3 h 191"/>
                <a:gd name="T8" fmla="*/ 3 w 248"/>
                <a:gd name="T9" fmla="*/ 8 h 191"/>
                <a:gd name="T10" fmla="*/ 0 w 248"/>
                <a:gd name="T11" fmla="*/ 8 h 191"/>
                <a:gd name="T12" fmla="*/ 3 w 248"/>
                <a:gd name="T13" fmla="*/ 7 h 191"/>
                <a:gd name="T14" fmla="*/ 5 w 248"/>
                <a:gd name="T15" fmla="*/ 9 h 191"/>
                <a:gd name="T16" fmla="*/ 5 w 248"/>
                <a:gd name="T17" fmla="*/ 10 h 191"/>
                <a:gd name="T18" fmla="*/ 8 w 248"/>
                <a:gd name="T19" fmla="*/ 9 h 191"/>
                <a:gd name="T20" fmla="*/ 11 w 248"/>
                <a:gd name="T21" fmla="*/ 8 h 191"/>
                <a:gd name="T22" fmla="*/ 13 w 248"/>
                <a:gd name="T23" fmla="*/ 9 h 191"/>
                <a:gd name="T24" fmla="*/ 19 w 248"/>
                <a:gd name="T25" fmla="*/ 5 h 191"/>
                <a:gd name="T26" fmla="*/ 20 w 248"/>
                <a:gd name="T27" fmla="*/ 7 h 191"/>
                <a:gd name="T28" fmla="*/ 23 w 248"/>
                <a:gd name="T29" fmla="*/ 7 h 191"/>
                <a:gd name="T30" fmla="*/ 28 w 248"/>
                <a:gd name="T31" fmla="*/ 3 h 191"/>
                <a:gd name="T32" fmla="*/ 21 w 248"/>
                <a:gd name="T33" fmla="*/ 2 h 191"/>
                <a:gd name="T34" fmla="*/ 20 w 248"/>
                <a:gd name="T35" fmla="*/ 0 h 191"/>
                <a:gd name="T36" fmla="*/ 16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24" name="Freeform 25"/>
            <p:cNvSpPr>
              <a:spLocks/>
            </p:cNvSpPr>
            <p:nvPr/>
          </p:nvSpPr>
          <p:spPr bwMode="auto">
            <a:xfrm rot="558124">
              <a:off x="4195" y="3768"/>
              <a:ext cx="109" cy="86"/>
            </a:xfrm>
            <a:custGeom>
              <a:avLst/>
              <a:gdLst>
                <a:gd name="T0" fmla="*/ 36 w 248"/>
                <a:gd name="T1" fmla="*/ 7 h 191"/>
                <a:gd name="T2" fmla="*/ 22 w 248"/>
                <a:gd name="T3" fmla="*/ 14 h 191"/>
                <a:gd name="T4" fmla="*/ 17 w 248"/>
                <a:gd name="T5" fmla="*/ 10 h 191"/>
                <a:gd name="T6" fmla="*/ 11 w 248"/>
                <a:gd name="T7" fmla="*/ 10 h 191"/>
                <a:gd name="T8" fmla="*/ 5 w 248"/>
                <a:gd name="T9" fmla="*/ 25 h 191"/>
                <a:gd name="T10" fmla="*/ 0 w 248"/>
                <a:gd name="T11" fmla="*/ 27 h 191"/>
                <a:gd name="T12" fmla="*/ 5 w 248"/>
                <a:gd name="T13" fmla="*/ 23 h 191"/>
                <a:gd name="T14" fmla="*/ 8 w 248"/>
                <a:gd name="T15" fmla="*/ 28 h 191"/>
                <a:gd name="T16" fmla="*/ 9 w 248"/>
                <a:gd name="T17" fmla="*/ 33 h 191"/>
                <a:gd name="T18" fmla="*/ 14 w 248"/>
                <a:gd name="T19" fmla="*/ 28 h 191"/>
                <a:gd name="T20" fmla="*/ 18 w 248"/>
                <a:gd name="T21" fmla="*/ 27 h 191"/>
                <a:gd name="T22" fmla="*/ 22 w 248"/>
                <a:gd name="T23" fmla="*/ 30 h 191"/>
                <a:gd name="T24" fmla="*/ 33 w 248"/>
                <a:gd name="T25" fmla="*/ 15 h 191"/>
                <a:gd name="T26" fmla="*/ 34 w 248"/>
                <a:gd name="T27" fmla="*/ 23 h 191"/>
                <a:gd name="T28" fmla="*/ 39 w 248"/>
                <a:gd name="T29" fmla="*/ 22 h 191"/>
                <a:gd name="T30" fmla="*/ 48 w 248"/>
                <a:gd name="T31" fmla="*/ 10 h 191"/>
                <a:gd name="T32" fmla="*/ 36 w 248"/>
                <a:gd name="T33" fmla="*/ 7 h 191"/>
                <a:gd name="T34" fmla="*/ 34 w 248"/>
                <a:gd name="T35" fmla="*/ 1 h 191"/>
                <a:gd name="T36" fmla="*/ 26 w 248"/>
                <a:gd name="T37" fmla="*/ 12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25" name="Freeform 26"/>
            <p:cNvSpPr>
              <a:spLocks/>
            </p:cNvSpPr>
            <p:nvPr/>
          </p:nvSpPr>
          <p:spPr bwMode="auto">
            <a:xfrm rot="558124">
              <a:off x="4152" y="3449"/>
              <a:ext cx="77" cy="52"/>
            </a:xfrm>
            <a:custGeom>
              <a:avLst/>
              <a:gdLst>
                <a:gd name="T0" fmla="*/ 18 w 248"/>
                <a:gd name="T1" fmla="*/ 3 h 191"/>
                <a:gd name="T2" fmla="*/ 11 w 248"/>
                <a:gd name="T3" fmla="*/ 5 h 191"/>
                <a:gd name="T4" fmla="*/ 8 w 248"/>
                <a:gd name="T5" fmla="*/ 4 h 191"/>
                <a:gd name="T6" fmla="*/ 5 w 248"/>
                <a:gd name="T7" fmla="*/ 4 h 191"/>
                <a:gd name="T8" fmla="*/ 2 w 248"/>
                <a:gd name="T9" fmla="*/ 9 h 191"/>
                <a:gd name="T10" fmla="*/ 0 w 248"/>
                <a:gd name="T11" fmla="*/ 10 h 191"/>
                <a:gd name="T12" fmla="*/ 2 w 248"/>
                <a:gd name="T13" fmla="*/ 9 h 191"/>
                <a:gd name="T14" fmla="*/ 4 w 248"/>
                <a:gd name="T15" fmla="*/ 10 h 191"/>
                <a:gd name="T16" fmla="*/ 5 w 248"/>
                <a:gd name="T17" fmla="*/ 12 h 191"/>
                <a:gd name="T18" fmla="*/ 7 w 248"/>
                <a:gd name="T19" fmla="*/ 10 h 191"/>
                <a:gd name="T20" fmla="*/ 9 w 248"/>
                <a:gd name="T21" fmla="*/ 10 h 191"/>
                <a:gd name="T22" fmla="*/ 11 w 248"/>
                <a:gd name="T23" fmla="*/ 11 h 191"/>
                <a:gd name="T24" fmla="*/ 16 w 248"/>
                <a:gd name="T25" fmla="*/ 6 h 191"/>
                <a:gd name="T26" fmla="*/ 17 w 248"/>
                <a:gd name="T27" fmla="*/ 9 h 191"/>
                <a:gd name="T28" fmla="*/ 19 w 248"/>
                <a:gd name="T29" fmla="*/ 8 h 191"/>
                <a:gd name="T30" fmla="*/ 24 w 248"/>
                <a:gd name="T31" fmla="*/ 4 h 191"/>
                <a:gd name="T32" fmla="*/ 18 w 248"/>
                <a:gd name="T33" fmla="*/ 3 h 191"/>
                <a:gd name="T34" fmla="*/ 17 w 248"/>
                <a:gd name="T35" fmla="*/ 0 h 191"/>
                <a:gd name="T36" fmla="*/ 13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26" name="Freeform 27"/>
            <p:cNvSpPr>
              <a:spLocks/>
            </p:cNvSpPr>
            <p:nvPr/>
          </p:nvSpPr>
          <p:spPr bwMode="auto">
            <a:xfrm flipH="1">
              <a:off x="3766" y="3528"/>
              <a:ext cx="88" cy="84"/>
            </a:xfrm>
            <a:custGeom>
              <a:avLst/>
              <a:gdLst>
                <a:gd name="T0" fmla="*/ 49 w 157"/>
                <a:gd name="T1" fmla="*/ 4 h 172"/>
                <a:gd name="T2" fmla="*/ 34 w 157"/>
                <a:gd name="T3" fmla="*/ 6 h 172"/>
                <a:gd name="T4" fmla="*/ 31 w 157"/>
                <a:gd name="T5" fmla="*/ 11 h 172"/>
                <a:gd name="T6" fmla="*/ 24 w 157"/>
                <a:gd name="T7" fmla="*/ 13 h 172"/>
                <a:gd name="T8" fmla="*/ 21 w 157"/>
                <a:gd name="T9" fmla="*/ 25 h 172"/>
                <a:gd name="T10" fmla="*/ 39 w 157"/>
                <a:gd name="T11" fmla="*/ 31 h 172"/>
                <a:gd name="T12" fmla="*/ 36 w 157"/>
                <a:gd name="T13" fmla="*/ 19 h 172"/>
                <a:gd name="T14" fmla="*/ 47 w 157"/>
                <a:gd name="T15" fmla="*/ 8 h 172"/>
                <a:gd name="T16" fmla="*/ 49 w 157"/>
                <a:gd name="T17" fmla="*/ 4 h 1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7"/>
                <a:gd name="T28" fmla="*/ 0 h 172"/>
                <a:gd name="T29" fmla="*/ 157 w 157"/>
                <a:gd name="T30" fmla="*/ 172 h 1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7" h="172">
                  <a:moveTo>
                    <a:pt x="156" y="16"/>
                  </a:moveTo>
                  <a:cubicBezTo>
                    <a:pt x="133" y="8"/>
                    <a:pt x="128" y="0"/>
                    <a:pt x="108" y="24"/>
                  </a:cubicBezTo>
                  <a:cubicBezTo>
                    <a:pt x="103" y="31"/>
                    <a:pt x="106" y="42"/>
                    <a:pt x="100" y="48"/>
                  </a:cubicBezTo>
                  <a:cubicBezTo>
                    <a:pt x="94" y="54"/>
                    <a:pt x="84" y="53"/>
                    <a:pt x="76" y="56"/>
                  </a:cubicBezTo>
                  <a:cubicBezTo>
                    <a:pt x="64" y="74"/>
                    <a:pt x="0" y="172"/>
                    <a:pt x="68" y="104"/>
                  </a:cubicBezTo>
                  <a:cubicBezTo>
                    <a:pt x="106" y="161"/>
                    <a:pt x="86" y="166"/>
                    <a:pt x="124" y="128"/>
                  </a:cubicBezTo>
                  <a:cubicBezTo>
                    <a:pt x="144" y="68"/>
                    <a:pt x="126" y="142"/>
                    <a:pt x="116" y="80"/>
                  </a:cubicBezTo>
                  <a:cubicBezTo>
                    <a:pt x="113" y="60"/>
                    <a:pt x="138" y="42"/>
                    <a:pt x="148" y="32"/>
                  </a:cubicBezTo>
                  <a:cubicBezTo>
                    <a:pt x="157" y="5"/>
                    <a:pt x="156" y="0"/>
                    <a:pt x="156" y="16"/>
                  </a:cubicBezTo>
                  <a:close/>
                </a:path>
              </a:pathLst>
            </a:custGeom>
            <a:solidFill>
              <a:srgbClr val="FFFFFF"/>
            </a:solidFill>
            <a:ln w="12700" cap="flat" cmpd="sng">
              <a:noFill/>
              <a:prstDash val="solid"/>
              <a:round/>
              <a:headEnd/>
              <a:tailEnd/>
            </a:ln>
          </p:spPr>
          <p:txBody>
            <a:bodyPr wrap="none" anchor="ctr"/>
            <a:lstStyle/>
            <a:p>
              <a:endParaRPr lang="zh-CN" altLang="en-US"/>
            </a:p>
          </p:txBody>
        </p:sp>
        <p:sp>
          <p:nvSpPr>
            <p:cNvPr id="4127" name="Freeform 28"/>
            <p:cNvSpPr>
              <a:spLocks/>
            </p:cNvSpPr>
            <p:nvPr/>
          </p:nvSpPr>
          <p:spPr bwMode="auto">
            <a:xfrm rot="558124">
              <a:off x="3876" y="3655"/>
              <a:ext cx="77" cy="52"/>
            </a:xfrm>
            <a:custGeom>
              <a:avLst/>
              <a:gdLst>
                <a:gd name="T0" fmla="*/ 18 w 248"/>
                <a:gd name="T1" fmla="*/ 3 h 191"/>
                <a:gd name="T2" fmla="*/ 11 w 248"/>
                <a:gd name="T3" fmla="*/ 5 h 191"/>
                <a:gd name="T4" fmla="*/ 8 w 248"/>
                <a:gd name="T5" fmla="*/ 4 h 191"/>
                <a:gd name="T6" fmla="*/ 5 w 248"/>
                <a:gd name="T7" fmla="*/ 4 h 191"/>
                <a:gd name="T8" fmla="*/ 2 w 248"/>
                <a:gd name="T9" fmla="*/ 9 h 191"/>
                <a:gd name="T10" fmla="*/ 0 w 248"/>
                <a:gd name="T11" fmla="*/ 10 h 191"/>
                <a:gd name="T12" fmla="*/ 2 w 248"/>
                <a:gd name="T13" fmla="*/ 9 h 191"/>
                <a:gd name="T14" fmla="*/ 4 w 248"/>
                <a:gd name="T15" fmla="*/ 10 h 191"/>
                <a:gd name="T16" fmla="*/ 5 w 248"/>
                <a:gd name="T17" fmla="*/ 12 h 191"/>
                <a:gd name="T18" fmla="*/ 7 w 248"/>
                <a:gd name="T19" fmla="*/ 10 h 191"/>
                <a:gd name="T20" fmla="*/ 9 w 248"/>
                <a:gd name="T21" fmla="*/ 10 h 191"/>
                <a:gd name="T22" fmla="*/ 11 w 248"/>
                <a:gd name="T23" fmla="*/ 11 h 191"/>
                <a:gd name="T24" fmla="*/ 16 w 248"/>
                <a:gd name="T25" fmla="*/ 6 h 191"/>
                <a:gd name="T26" fmla="*/ 17 w 248"/>
                <a:gd name="T27" fmla="*/ 9 h 191"/>
                <a:gd name="T28" fmla="*/ 19 w 248"/>
                <a:gd name="T29" fmla="*/ 8 h 191"/>
                <a:gd name="T30" fmla="*/ 24 w 248"/>
                <a:gd name="T31" fmla="*/ 4 h 191"/>
                <a:gd name="T32" fmla="*/ 18 w 248"/>
                <a:gd name="T33" fmla="*/ 3 h 191"/>
                <a:gd name="T34" fmla="*/ 17 w 248"/>
                <a:gd name="T35" fmla="*/ 0 h 191"/>
                <a:gd name="T36" fmla="*/ 13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28" name="Freeform 29"/>
            <p:cNvSpPr>
              <a:spLocks/>
            </p:cNvSpPr>
            <p:nvPr/>
          </p:nvSpPr>
          <p:spPr bwMode="auto">
            <a:xfrm rot="558124">
              <a:off x="4422" y="3786"/>
              <a:ext cx="77" cy="52"/>
            </a:xfrm>
            <a:custGeom>
              <a:avLst/>
              <a:gdLst>
                <a:gd name="T0" fmla="*/ 18 w 248"/>
                <a:gd name="T1" fmla="*/ 3 h 191"/>
                <a:gd name="T2" fmla="*/ 11 w 248"/>
                <a:gd name="T3" fmla="*/ 5 h 191"/>
                <a:gd name="T4" fmla="*/ 8 w 248"/>
                <a:gd name="T5" fmla="*/ 4 h 191"/>
                <a:gd name="T6" fmla="*/ 5 w 248"/>
                <a:gd name="T7" fmla="*/ 4 h 191"/>
                <a:gd name="T8" fmla="*/ 2 w 248"/>
                <a:gd name="T9" fmla="*/ 9 h 191"/>
                <a:gd name="T10" fmla="*/ 0 w 248"/>
                <a:gd name="T11" fmla="*/ 10 h 191"/>
                <a:gd name="T12" fmla="*/ 2 w 248"/>
                <a:gd name="T13" fmla="*/ 9 h 191"/>
                <a:gd name="T14" fmla="*/ 4 w 248"/>
                <a:gd name="T15" fmla="*/ 10 h 191"/>
                <a:gd name="T16" fmla="*/ 5 w 248"/>
                <a:gd name="T17" fmla="*/ 12 h 191"/>
                <a:gd name="T18" fmla="*/ 7 w 248"/>
                <a:gd name="T19" fmla="*/ 10 h 191"/>
                <a:gd name="T20" fmla="*/ 9 w 248"/>
                <a:gd name="T21" fmla="*/ 10 h 191"/>
                <a:gd name="T22" fmla="*/ 11 w 248"/>
                <a:gd name="T23" fmla="*/ 11 h 191"/>
                <a:gd name="T24" fmla="*/ 16 w 248"/>
                <a:gd name="T25" fmla="*/ 6 h 191"/>
                <a:gd name="T26" fmla="*/ 17 w 248"/>
                <a:gd name="T27" fmla="*/ 9 h 191"/>
                <a:gd name="T28" fmla="*/ 19 w 248"/>
                <a:gd name="T29" fmla="*/ 8 h 191"/>
                <a:gd name="T30" fmla="*/ 24 w 248"/>
                <a:gd name="T31" fmla="*/ 4 h 191"/>
                <a:gd name="T32" fmla="*/ 18 w 248"/>
                <a:gd name="T33" fmla="*/ 3 h 191"/>
                <a:gd name="T34" fmla="*/ 17 w 248"/>
                <a:gd name="T35" fmla="*/ 0 h 191"/>
                <a:gd name="T36" fmla="*/ 13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29" name="Freeform 30"/>
            <p:cNvSpPr>
              <a:spLocks/>
            </p:cNvSpPr>
            <p:nvPr/>
          </p:nvSpPr>
          <p:spPr bwMode="auto">
            <a:xfrm rot="558124">
              <a:off x="3878" y="3457"/>
              <a:ext cx="109" cy="52"/>
            </a:xfrm>
            <a:custGeom>
              <a:avLst/>
              <a:gdLst>
                <a:gd name="T0" fmla="*/ 36 w 248"/>
                <a:gd name="T1" fmla="*/ 3 h 191"/>
                <a:gd name="T2" fmla="*/ 22 w 248"/>
                <a:gd name="T3" fmla="*/ 5 h 191"/>
                <a:gd name="T4" fmla="*/ 17 w 248"/>
                <a:gd name="T5" fmla="*/ 4 h 191"/>
                <a:gd name="T6" fmla="*/ 11 w 248"/>
                <a:gd name="T7" fmla="*/ 4 h 191"/>
                <a:gd name="T8" fmla="*/ 5 w 248"/>
                <a:gd name="T9" fmla="*/ 9 h 191"/>
                <a:gd name="T10" fmla="*/ 0 w 248"/>
                <a:gd name="T11" fmla="*/ 10 h 191"/>
                <a:gd name="T12" fmla="*/ 5 w 248"/>
                <a:gd name="T13" fmla="*/ 9 h 191"/>
                <a:gd name="T14" fmla="*/ 8 w 248"/>
                <a:gd name="T15" fmla="*/ 10 h 191"/>
                <a:gd name="T16" fmla="*/ 9 w 248"/>
                <a:gd name="T17" fmla="*/ 12 h 191"/>
                <a:gd name="T18" fmla="*/ 14 w 248"/>
                <a:gd name="T19" fmla="*/ 10 h 191"/>
                <a:gd name="T20" fmla="*/ 18 w 248"/>
                <a:gd name="T21" fmla="*/ 10 h 191"/>
                <a:gd name="T22" fmla="*/ 22 w 248"/>
                <a:gd name="T23" fmla="*/ 11 h 191"/>
                <a:gd name="T24" fmla="*/ 33 w 248"/>
                <a:gd name="T25" fmla="*/ 6 h 191"/>
                <a:gd name="T26" fmla="*/ 34 w 248"/>
                <a:gd name="T27" fmla="*/ 9 h 191"/>
                <a:gd name="T28" fmla="*/ 39 w 248"/>
                <a:gd name="T29" fmla="*/ 8 h 191"/>
                <a:gd name="T30" fmla="*/ 48 w 248"/>
                <a:gd name="T31" fmla="*/ 4 h 191"/>
                <a:gd name="T32" fmla="*/ 36 w 248"/>
                <a:gd name="T33" fmla="*/ 3 h 191"/>
                <a:gd name="T34" fmla="*/ 34 w 248"/>
                <a:gd name="T35" fmla="*/ 0 h 191"/>
                <a:gd name="T36" fmla="*/ 26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30" name="Freeform 31"/>
            <p:cNvSpPr>
              <a:spLocks/>
            </p:cNvSpPr>
            <p:nvPr/>
          </p:nvSpPr>
          <p:spPr bwMode="auto">
            <a:xfrm>
              <a:off x="4218" y="3383"/>
              <a:ext cx="113" cy="48"/>
            </a:xfrm>
            <a:custGeom>
              <a:avLst/>
              <a:gdLst>
                <a:gd name="T0" fmla="*/ 38 w 248"/>
                <a:gd name="T1" fmla="*/ 2 h 191"/>
                <a:gd name="T2" fmla="*/ 23 w 248"/>
                <a:gd name="T3" fmla="*/ 4 h 191"/>
                <a:gd name="T4" fmla="*/ 18 w 248"/>
                <a:gd name="T5" fmla="*/ 3 h 191"/>
                <a:gd name="T6" fmla="*/ 12 w 248"/>
                <a:gd name="T7" fmla="*/ 3 h 191"/>
                <a:gd name="T8" fmla="*/ 5 w 248"/>
                <a:gd name="T9" fmla="*/ 8 h 191"/>
                <a:gd name="T10" fmla="*/ 0 w 248"/>
                <a:gd name="T11" fmla="*/ 8 h 191"/>
                <a:gd name="T12" fmla="*/ 5 w 248"/>
                <a:gd name="T13" fmla="*/ 7 h 191"/>
                <a:gd name="T14" fmla="*/ 8 w 248"/>
                <a:gd name="T15" fmla="*/ 9 h 191"/>
                <a:gd name="T16" fmla="*/ 10 w 248"/>
                <a:gd name="T17" fmla="*/ 10 h 191"/>
                <a:gd name="T18" fmla="*/ 15 w 248"/>
                <a:gd name="T19" fmla="*/ 9 h 191"/>
                <a:gd name="T20" fmla="*/ 20 w 248"/>
                <a:gd name="T21" fmla="*/ 8 h 191"/>
                <a:gd name="T22" fmla="*/ 23 w 248"/>
                <a:gd name="T23" fmla="*/ 9 h 191"/>
                <a:gd name="T24" fmla="*/ 35 w 248"/>
                <a:gd name="T25" fmla="*/ 5 h 191"/>
                <a:gd name="T26" fmla="*/ 36 w 248"/>
                <a:gd name="T27" fmla="*/ 7 h 191"/>
                <a:gd name="T28" fmla="*/ 41 w 248"/>
                <a:gd name="T29" fmla="*/ 7 h 191"/>
                <a:gd name="T30" fmla="*/ 51 w 248"/>
                <a:gd name="T31" fmla="*/ 3 h 191"/>
                <a:gd name="T32" fmla="*/ 38 w 248"/>
                <a:gd name="T33" fmla="*/ 2 h 191"/>
                <a:gd name="T34" fmla="*/ 36 w 248"/>
                <a:gd name="T35" fmla="*/ 0 h 191"/>
                <a:gd name="T36" fmla="*/ 28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31" name="Freeform 32"/>
            <p:cNvSpPr>
              <a:spLocks/>
            </p:cNvSpPr>
            <p:nvPr/>
          </p:nvSpPr>
          <p:spPr bwMode="auto">
            <a:xfrm rot="-4012660">
              <a:off x="3872" y="3880"/>
              <a:ext cx="141" cy="48"/>
            </a:xfrm>
            <a:custGeom>
              <a:avLst/>
              <a:gdLst>
                <a:gd name="T0" fmla="*/ 60 w 248"/>
                <a:gd name="T1" fmla="*/ 2 h 191"/>
                <a:gd name="T2" fmla="*/ 36 w 248"/>
                <a:gd name="T3" fmla="*/ 4 h 191"/>
                <a:gd name="T4" fmla="*/ 28 w 248"/>
                <a:gd name="T5" fmla="*/ 3 h 191"/>
                <a:gd name="T6" fmla="*/ 18 w 248"/>
                <a:gd name="T7" fmla="*/ 3 h 191"/>
                <a:gd name="T8" fmla="*/ 8 w 248"/>
                <a:gd name="T9" fmla="*/ 8 h 191"/>
                <a:gd name="T10" fmla="*/ 0 w 248"/>
                <a:gd name="T11" fmla="*/ 8 h 191"/>
                <a:gd name="T12" fmla="*/ 8 w 248"/>
                <a:gd name="T13" fmla="*/ 7 h 191"/>
                <a:gd name="T14" fmla="*/ 13 w 248"/>
                <a:gd name="T15" fmla="*/ 9 h 191"/>
                <a:gd name="T16" fmla="*/ 15 w 248"/>
                <a:gd name="T17" fmla="*/ 10 h 191"/>
                <a:gd name="T18" fmla="*/ 23 w 248"/>
                <a:gd name="T19" fmla="*/ 9 h 191"/>
                <a:gd name="T20" fmla="*/ 31 w 248"/>
                <a:gd name="T21" fmla="*/ 8 h 191"/>
                <a:gd name="T22" fmla="*/ 36 w 248"/>
                <a:gd name="T23" fmla="*/ 9 h 191"/>
                <a:gd name="T24" fmla="*/ 55 w 248"/>
                <a:gd name="T25" fmla="*/ 5 h 191"/>
                <a:gd name="T26" fmla="*/ 57 w 248"/>
                <a:gd name="T27" fmla="*/ 7 h 191"/>
                <a:gd name="T28" fmla="*/ 65 w 248"/>
                <a:gd name="T29" fmla="*/ 7 h 191"/>
                <a:gd name="T30" fmla="*/ 80 w 248"/>
                <a:gd name="T31" fmla="*/ 3 h 191"/>
                <a:gd name="T32" fmla="*/ 60 w 248"/>
                <a:gd name="T33" fmla="*/ 2 h 191"/>
                <a:gd name="T34" fmla="*/ 57 w 248"/>
                <a:gd name="T35" fmla="*/ 0 h 191"/>
                <a:gd name="T36" fmla="*/ 44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32" name="Freeform 33"/>
            <p:cNvSpPr>
              <a:spLocks/>
            </p:cNvSpPr>
            <p:nvPr/>
          </p:nvSpPr>
          <p:spPr bwMode="auto">
            <a:xfrm rot="18599377" flipH="1">
              <a:off x="4009" y="3404"/>
              <a:ext cx="158" cy="27"/>
            </a:xfrm>
            <a:custGeom>
              <a:avLst/>
              <a:gdLst>
                <a:gd name="T0" fmla="*/ 75 w 248"/>
                <a:gd name="T1" fmla="*/ 1 h 191"/>
                <a:gd name="T2" fmla="*/ 45 w 248"/>
                <a:gd name="T3" fmla="*/ 1 h 191"/>
                <a:gd name="T4" fmla="*/ 36 w 248"/>
                <a:gd name="T5" fmla="*/ 1 h 191"/>
                <a:gd name="T6" fmla="*/ 23 w 248"/>
                <a:gd name="T7" fmla="*/ 1 h 191"/>
                <a:gd name="T8" fmla="*/ 10 w 248"/>
                <a:gd name="T9" fmla="*/ 3 h 191"/>
                <a:gd name="T10" fmla="*/ 0 w 248"/>
                <a:gd name="T11" fmla="*/ 3 h 191"/>
                <a:gd name="T12" fmla="*/ 10 w 248"/>
                <a:gd name="T13" fmla="*/ 2 h 191"/>
                <a:gd name="T14" fmla="*/ 16 w 248"/>
                <a:gd name="T15" fmla="*/ 3 h 191"/>
                <a:gd name="T16" fmla="*/ 20 w 248"/>
                <a:gd name="T17" fmla="*/ 3 h 191"/>
                <a:gd name="T18" fmla="*/ 29 w 248"/>
                <a:gd name="T19" fmla="*/ 3 h 191"/>
                <a:gd name="T20" fmla="*/ 39 w 248"/>
                <a:gd name="T21" fmla="*/ 3 h 191"/>
                <a:gd name="T22" fmla="*/ 45 w 248"/>
                <a:gd name="T23" fmla="*/ 3 h 191"/>
                <a:gd name="T24" fmla="*/ 68 w 248"/>
                <a:gd name="T25" fmla="*/ 2 h 191"/>
                <a:gd name="T26" fmla="*/ 71 w 248"/>
                <a:gd name="T27" fmla="*/ 2 h 191"/>
                <a:gd name="T28" fmla="*/ 81 w 248"/>
                <a:gd name="T29" fmla="*/ 2 h 191"/>
                <a:gd name="T30" fmla="*/ 101 w 248"/>
                <a:gd name="T31" fmla="*/ 1 h 191"/>
                <a:gd name="T32" fmla="*/ 75 w 248"/>
                <a:gd name="T33" fmla="*/ 1 h 191"/>
                <a:gd name="T34" fmla="*/ 71 w 248"/>
                <a:gd name="T35" fmla="*/ 0 h 191"/>
                <a:gd name="T36" fmla="*/ 55 w 248"/>
                <a:gd name="T37" fmla="*/ 1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33" name="Freeform 34"/>
            <p:cNvSpPr>
              <a:spLocks/>
            </p:cNvSpPr>
            <p:nvPr/>
          </p:nvSpPr>
          <p:spPr bwMode="auto">
            <a:xfrm rot="18599377" flipH="1">
              <a:off x="4077" y="3871"/>
              <a:ext cx="188" cy="45"/>
            </a:xfrm>
            <a:custGeom>
              <a:avLst/>
              <a:gdLst>
                <a:gd name="T0" fmla="*/ 105 w 248"/>
                <a:gd name="T1" fmla="*/ 2 h 191"/>
                <a:gd name="T2" fmla="*/ 64 w 248"/>
                <a:gd name="T3" fmla="*/ 4 h 191"/>
                <a:gd name="T4" fmla="*/ 51 w 248"/>
                <a:gd name="T5" fmla="*/ 3 h 191"/>
                <a:gd name="T6" fmla="*/ 32 w 248"/>
                <a:gd name="T7" fmla="*/ 3 h 191"/>
                <a:gd name="T8" fmla="*/ 14 w 248"/>
                <a:gd name="T9" fmla="*/ 7 h 191"/>
                <a:gd name="T10" fmla="*/ 0 w 248"/>
                <a:gd name="T11" fmla="*/ 7 h 191"/>
                <a:gd name="T12" fmla="*/ 14 w 248"/>
                <a:gd name="T13" fmla="*/ 6 h 191"/>
                <a:gd name="T14" fmla="*/ 23 w 248"/>
                <a:gd name="T15" fmla="*/ 8 h 191"/>
                <a:gd name="T16" fmla="*/ 27 w 248"/>
                <a:gd name="T17" fmla="*/ 9 h 191"/>
                <a:gd name="T18" fmla="*/ 42 w 248"/>
                <a:gd name="T19" fmla="*/ 8 h 191"/>
                <a:gd name="T20" fmla="*/ 55 w 248"/>
                <a:gd name="T21" fmla="*/ 7 h 191"/>
                <a:gd name="T22" fmla="*/ 64 w 248"/>
                <a:gd name="T23" fmla="*/ 8 h 191"/>
                <a:gd name="T24" fmla="*/ 96 w 248"/>
                <a:gd name="T25" fmla="*/ 4 h 191"/>
                <a:gd name="T26" fmla="*/ 101 w 248"/>
                <a:gd name="T27" fmla="*/ 6 h 191"/>
                <a:gd name="T28" fmla="*/ 115 w 248"/>
                <a:gd name="T29" fmla="*/ 6 h 191"/>
                <a:gd name="T30" fmla="*/ 143 w 248"/>
                <a:gd name="T31" fmla="*/ 3 h 191"/>
                <a:gd name="T32" fmla="*/ 105 w 248"/>
                <a:gd name="T33" fmla="*/ 2 h 191"/>
                <a:gd name="T34" fmla="*/ 101 w 248"/>
                <a:gd name="T35" fmla="*/ 0 h 191"/>
                <a:gd name="T36" fmla="*/ 78 w 248"/>
                <a:gd name="T37" fmla="*/ 3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34" name="Freeform 35"/>
            <p:cNvSpPr>
              <a:spLocks/>
            </p:cNvSpPr>
            <p:nvPr/>
          </p:nvSpPr>
          <p:spPr bwMode="auto">
            <a:xfrm rot="558124">
              <a:off x="3756" y="3657"/>
              <a:ext cx="77" cy="52"/>
            </a:xfrm>
            <a:custGeom>
              <a:avLst/>
              <a:gdLst>
                <a:gd name="T0" fmla="*/ 18 w 248"/>
                <a:gd name="T1" fmla="*/ 3 h 191"/>
                <a:gd name="T2" fmla="*/ 11 w 248"/>
                <a:gd name="T3" fmla="*/ 5 h 191"/>
                <a:gd name="T4" fmla="*/ 8 w 248"/>
                <a:gd name="T5" fmla="*/ 4 h 191"/>
                <a:gd name="T6" fmla="*/ 5 w 248"/>
                <a:gd name="T7" fmla="*/ 4 h 191"/>
                <a:gd name="T8" fmla="*/ 2 w 248"/>
                <a:gd name="T9" fmla="*/ 9 h 191"/>
                <a:gd name="T10" fmla="*/ 0 w 248"/>
                <a:gd name="T11" fmla="*/ 10 h 191"/>
                <a:gd name="T12" fmla="*/ 2 w 248"/>
                <a:gd name="T13" fmla="*/ 9 h 191"/>
                <a:gd name="T14" fmla="*/ 4 w 248"/>
                <a:gd name="T15" fmla="*/ 10 h 191"/>
                <a:gd name="T16" fmla="*/ 5 w 248"/>
                <a:gd name="T17" fmla="*/ 12 h 191"/>
                <a:gd name="T18" fmla="*/ 7 w 248"/>
                <a:gd name="T19" fmla="*/ 10 h 191"/>
                <a:gd name="T20" fmla="*/ 9 w 248"/>
                <a:gd name="T21" fmla="*/ 10 h 191"/>
                <a:gd name="T22" fmla="*/ 11 w 248"/>
                <a:gd name="T23" fmla="*/ 11 h 191"/>
                <a:gd name="T24" fmla="*/ 16 w 248"/>
                <a:gd name="T25" fmla="*/ 6 h 191"/>
                <a:gd name="T26" fmla="*/ 17 w 248"/>
                <a:gd name="T27" fmla="*/ 9 h 191"/>
                <a:gd name="T28" fmla="*/ 19 w 248"/>
                <a:gd name="T29" fmla="*/ 8 h 191"/>
                <a:gd name="T30" fmla="*/ 24 w 248"/>
                <a:gd name="T31" fmla="*/ 4 h 191"/>
                <a:gd name="T32" fmla="*/ 18 w 248"/>
                <a:gd name="T33" fmla="*/ 3 h 191"/>
                <a:gd name="T34" fmla="*/ 17 w 248"/>
                <a:gd name="T35" fmla="*/ 0 h 191"/>
                <a:gd name="T36" fmla="*/ 13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35" name="Freeform 36"/>
            <p:cNvSpPr>
              <a:spLocks/>
            </p:cNvSpPr>
            <p:nvPr/>
          </p:nvSpPr>
          <p:spPr bwMode="auto">
            <a:xfrm rot="558124">
              <a:off x="4379" y="3871"/>
              <a:ext cx="77" cy="52"/>
            </a:xfrm>
            <a:custGeom>
              <a:avLst/>
              <a:gdLst>
                <a:gd name="T0" fmla="*/ 18 w 248"/>
                <a:gd name="T1" fmla="*/ 3 h 191"/>
                <a:gd name="T2" fmla="*/ 11 w 248"/>
                <a:gd name="T3" fmla="*/ 5 h 191"/>
                <a:gd name="T4" fmla="*/ 8 w 248"/>
                <a:gd name="T5" fmla="*/ 4 h 191"/>
                <a:gd name="T6" fmla="*/ 5 w 248"/>
                <a:gd name="T7" fmla="*/ 4 h 191"/>
                <a:gd name="T8" fmla="*/ 2 w 248"/>
                <a:gd name="T9" fmla="*/ 9 h 191"/>
                <a:gd name="T10" fmla="*/ 0 w 248"/>
                <a:gd name="T11" fmla="*/ 10 h 191"/>
                <a:gd name="T12" fmla="*/ 2 w 248"/>
                <a:gd name="T13" fmla="*/ 9 h 191"/>
                <a:gd name="T14" fmla="*/ 4 w 248"/>
                <a:gd name="T15" fmla="*/ 10 h 191"/>
                <a:gd name="T16" fmla="*/ 5 w 248"/>
                <a:gd name="T17" fmla="*/ 12 h 191"/>
                <a:gd name="T18" fmla="*/ 7 w 248"/>
                <a:gd name="T19" fmla="*/ 10 h 191"/>
                <a:gd name="T20" fmla="*/ 9 w 248"/>
                <a:gd name="T21" fmla="*/ 10 h 191"/>
                <a:gd name="T22" fmla="*/ 11 w 248"/>
                <a:gd name="T23" fmla="*/ 11 h 191"/>
                <a:gd name="T24" fmla="*/ 16 w 248"/>
                <a:gd name="T25" fmla="*/ 6 h 191"/>
                <a:gd name="T26" fmla="*/ 17 w 248"/>
                <a:gd name="T27" fmla="*/ 9 h 191"/>
                <a:gd name="T28" fmla="*/ 19 w 248"/>
                <a:gd name="T29" fmla="*/ 8 h 191"/>
                <a:gd name="T30" fmla="*/ 24 w 248"/>
                <a:gd name="T31" fmla="*/ 4 h 191"/>
                <a:gd name="T32" fmla="*/ 18 w 248"/>
                <a:gd name="T33" fmla="*/ 3 h 191"/>
                <a:gd name="T34" fmla="*/ 17 w 248"/>
                <a:gd name="T35" fmla="*/ 0 h 191"/>
                <a:gd name="T36" fmla="*/ 13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36" name="Freeform 37"/>
            <p:cNvSpPr>
              <a:spLocks/>
            </p:cNvSpPr>
            <p:nvPr/>
          </p:nvSpPr>
          <p:spPr bwMode="auto">
            <a:xfrm rot="558124">
              <a:off x="4345" y="3463"/>
              <a:ext cx="77" cy="52"/>
            </a:xfrm>
            <a:custGeom>
              <a:avLst/>
              <a:gdLst>
                <a:gd name="T0" fmla="*/ 18 w 248"/>
                <a:gd name="T1" fmla="*/ 3 h 191"/>
                <a:gd name="T2" fmla="*/ 11 w 248"/>
                <a:gd name="T3" fmla="*/ 5 h 191"/>
                <a:gd name="T4" fmla="*/ 8 w 248"/>
                <a:gd name="T5" fmla="*/ 4 h 191"/>
                <a:gd name="T6" fmla="*/ 5 w 248"/>
                <a:gd name="T7" fmla="*/ 4 h 191"/>
                <a:gd name="T8" fmla="*/ 2 w 248"/>
                <a:gd name="T9" fmla="*/ 9 h 191"/>
                <a:gd name="T10" fmla="*/ 0 w 248"/>
                <a:gd name="T11" fmla="*/ 10 h 191"/>
                <a:gd name="T12" fmla="*/ 2 w 248"/>
                <a:gd name="T13" fmla="*/ 9 h 191"/>
                <a:gd name="T14" fmla="*/ 4 w 248"/>
                <a:gd name="T15" fmla="*/ 10 h 191"/>
                <a:gd name="T16" fmla="*/ 5 w 248"/>
                <a:gd name="T17" fmla="*/ 12 h 191"/>
                <a:gd name="T18" fmla="*/ 7 w 248"/>
                <a:gd name="T19" fmla="*/ 10 h 191"/>
                <a:gd name="T20" fmla="*/ 9 w 248"/>
                <a:gd name="T21" fmla="*/ 10 h 191"/>
                <a:gd name="T22" fmla="*/ 11 w 248"/>
                <a:gd name="T23" fmla="*/ 11 h 191"/>
                <a:gd name="T24" fmla="*/ 16 w 248"/>
                <a:gd name="T25" fmla="*/ 6 h 191"/>
                <a:gd name="T26" fmla="*/ 17 w 248"/>
                <a:gd name="T27" fmla="*/ 9 h 191"/>
                <a:gd name="T28" fmla="*/ 19 w 248"/>
                <a:gd name="T29" fmla="*/ 8 h 191"/>
                <a:gd name="T30" fmla="*/ 24 w 248"/>
                <a:gd name="T31" fmla="*/ 4 h 191"/>
                <a:gd name="T32" fmla="*/ 18 w 248"/>
                <a:gd name="T33" fmla="*/ 3 h 191"/>
                <a:gd name="T34" fmla="*/ 17 w 248"/>
                <a:gd name="T35" fmla="*/ 0 h 191"/>
                <a:gd name="T36" fmla="*/ 13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37" name="Freeform 38"/>
            <p:cNvSpPr>
              <a:spLocks/>
            </p:cNvSpPr>
            <p:nvPr/>
          </p:nvSpPr>
          <p:spPr bwMode="auto">
            <a:xfrm rot="-237609">
              <a:off x="4404" y="3579"/>
              <a:ext cx="77" cy="52"/>
            </a:xfrm>
            <a:custGeom>
              <a:avLst/>
              <a:gdLst>
                <a:gd name="T0" fmla="*/ 18 w 248"/>
                <a:gd name="T1" fmla="*/ 3 h 191"/>
                <a:gd name="T2" fmla="*/ 11 w 248"/>
                <a:gd name="T3" fmla="*/ 5 h 191"/>
                <a:gd name="T4" fmla="*/ 8 w 248"/>
                <a:gd name="T5" fmla="*/ 4 h 191"/>
                <a:gd name="T6" fmla="*/ 5 w 248"/>
                <a:gd name="T7" fmla="*/ 4 h 191"/>
                <a:gd name="T8" fmla="*/ 2 w 248"/>
                <a:gd name="T9" fmla="*/ 9 h 191"/>
                <a:gd name="T10" fmla="*/ 0 w 248"/>
                <a:gd name="T11" fmla="*/ 10 h 191"/>
                <a:gd name="T12" fmla="*/ 2 w 248"/>
                <a:gd name="T13" fmla="*/ 9 h 191"/>
                <a:gd name="T14" fmla="*/ 4 w 248"/>
                <a:gd name="T15" fmla="*/ 10 h 191"/>
                <a:gd name="T16" fmla="*/ 5 w 248"/>
                <a:gd name="T17" fmla="*/ 12 h 191"/>
                <a:gd name="T18" fmla="*/ 7 w 248"/>
                <a:gd name="T19" fmla="*/ 10 h 191"/>
                <a:gd name="T20" fmla="*/ 9 w 248"/>
                <a:gd name="T21" fmla="*/ 10 h 191"/>
                <a:gd name="T22" fmla="*/ 11 w 248"/>
                <a:gd name="T23" fmla="*/ 11 h 191"/>
                <a:gd name="T24" fmla="*/ 16 w 248"/>
                <a:gd name="T25" fmla="*/ 6 h 191"/>
                <a:gd name="T26" fmla="*/ 17 w 248"/>
                <a:gd name="T27" fmla="*/ 9 h 191"/>
                <a:gd name="T28" fmla="*/ 19 w 248"/>
                <a:gd name="T29" fmla="*/ 8 h 191"/>
                <a:gd name="T30" fmla="*/ 24 w 248"/>
                <a:gd name="T31" fmla="*/ 4 h 191"/>
                <a:gd name="T32" fmla="*/ 18 w 248"/>
                <a:gd name="T33" fmla="*/ 3 h 191"/>
                <a:gd name="T34" fmla="*/ 17 w 248"/>
                <a:gd name="T35" fmla="*/ 0 h 191"/>
                <a:gd name="T36" fmla="*/ 13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38" name="Freeform 39"/>
            <p:cNvSpPr>
              <a:spLocks/>
            </p:cNvSpPr>
            <p:nvPr/>
          </p:nvSpPr>
          <p:spPr bwMode="auto">
            <a:xfrm rot="558124">
              <a:off x="4014" y="3872"/>
              <a:ext cx="109" cy="52"/>
            </a:xfrm>
            <a:custGeom>
              <a:avLst/>
              <a:gdLst>
                <a:gd name="T0" fmla="*/ 36 w 248"/>
                <a:gd name="T1" fmla="*/ 3 h 191"/>
                <a:gd name="T2" fmla="*/ 22 w 248"/>
                <a:gd name="T3" fmla="*/ 5 h 191"/>
                <a:gd name="T4" fmla="*/ 17 w 248"/>
                <a:gd name="T5" fmla="*/ 4 h 191"/>
                <a:gd name="T6" fmla="*/ 11 w 248"/>
                <a:gd name="T7" fmla="*/ 4 h 191"/>
                <a:gd name="T8" fmla="*/ 5 w 248"/>
                <a:gd name="T9" fmla="*/ 9 h 191"/>
                <a:gd name="T10" fmla="*/ 0 w 248"/>
                <a:gd name="T11" fmla="*/ 10 h 191"/>
                <a:gd name="T12" fmla="*/ 5 w 248"/>
                <a:gd name="T13" fmla="*/ 9 h 191"/>
                <a:gd name="T14" fmla="*/ 8 w 248"/>
                <a:gd name="T15" fmla="*/ 10 h 191"/>
                <a:gd name="T16" fmla="*/ 9 w 248"/>
                <a:gd name="T17" fmla="*/ 12 h 191"/>
                <a:gd name="T18" fmla="*/ 14 w 248"/>
                <a:gd name="T19" fmla="*/ 10 h 191"/>
                <a:gd name="T20" fmla="*/ 18 w 248"/>
                <a:gd name="T21" fmla="*/ 10 h 191"/>
                <a:gd name="T22" fmla="*/ 22 w 248"/>
                <a:gd name="T23" fmla="*/ 11 h 191"/>
                <a:gd name="T24" fmla="*/ 33 w 248"/>
                <a:gd name="T25" fmla="*/ 6 h 191"/>
                <a:gd name="T26" fmla="*/ 34 w 248"/>
                <a:gd name="T27" fmla="*/ 9 h 191"/>
                <a:gd name="T28" fmla="*/ 39 w 248"/>
                <a:gd name="T29" fmla="*/ 8 h 191"/>
                <a:gd name="T30" fmla="*/ 48 w 248"/>
                <a:gd name="T31" fmla="*/ 4 h 191"/>
                <a:gd name="T32" fmla="*/ 36 w 248"/>
                <a:gd name="T33" fmla="*/ 3 h 191"/>
                <a:gd name="T34" fmla="*/ 34 w 248"/>
                <a:gd name="T35" fmla="*/ 0 h 191"/>
                <a:gd name="T36" fmla="*/ 26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39" name="Freeform 40"/>
            <p:cNvSpPr>
              <a:spLocks/>
            </p:cNvSpPr>
            <p:nvPr/>
          </p:nvSpPr>
          <p:spPr bwMode="auto">
            <a:xfrm rot="-4841876">
              <a:off x="4482" y="3702"/>
              <a:ext cx="109" cy="52"/>
            </a:xfrm>
            <a:custGeom>
              <a:avLst/>
              <a:gdLst>
                <a:gd name="T0" fmla="*/ 36 w 248"/>
                <a:gd name="T1" fmla="*/ 3 h 191"/>
                <a:gd name="T2" fmla="*/ 22 w 248"/>
                <a:gd name="T3" fmla="*/ 5 h 191"/>
                <a:gd name="T4" fmla="*/ 17 w 248"/>
                <a:gd name="T5" fmla="*/ 4 h 191"/>
                <a:gd name="T6" fmla="*/ 11 w 248"/>
                <a:gd name="T7" fmla="*/ 4 h 191"/>
                <a:gd name="T8" fmla="*/ 5 w 248"/>
                <a:gd name="T9" fmla="*/ 9 h 191"/>
                <a:gd name="T10" fmla="*/ 0 w 248"/>
                <a:gd name="T11" fmla="*/ 10 h 191"/>
                <a:gd name="T12" fmla="*/ 5 w 248"/>
                <a:gd name="T13" fmla="*/ 9 h 191"/>
                <a:gd name="T14" fmla="*/ 8 w 248"/>
                <a:gd name="T15" fmla="*/ 10 h 191"/>
                <a:gd name="T16" fmla="*/ 9 w 248"/>
                <a:gd name="T17" fmla="*/ 12 h 191"/>
                <a:gd name="T18" fmla="*/ 14 w 248"/>
                <a:gd name="T19" fmla="*/ 10 h 191"/>
                <a:gd name="T20" fmla="*/ 18 w 248"/>
                <a:gd name="T21" fmla="*/ 10 h 191"/>
                <a:gd name="T22" fmla="*/ 22 w 248"/>
                <a:gd name="T23" fmla="*/ 11 h 191"/>
                <a:gd name="T24" fmla="*/ 33 w 248"/>
                <a:gd name="T25" fmla="*/ 6 h 191"/>
                <a:gd name="T26" fmla="*/ 34 w 248"/>
                <a:gd name="T27" fmla="*/ 9 h 191"/>
                <a:gd name="T28" fmla="*/ 39 w 248"/>
                <a:gd name="T29" fmla="*/ 8 h 191"/>
                <a:gd name="T30" fmla="*/ 48 w 248"/>
                <a:gd name="T31" fmla="*/ 4 h 191"/>
                <a:gd name="T32" fmla="*/ 36 w 248"/>
                <a:gd name="T33" fmla="*/ 3 h 191"/>
                <a:gd name="T34" fmla="*/ 34 w 248"/>
                <a:gd name="T35" fmla="*/ 0 h 191"/>
                <a:gd name="T36" fmla="*/ 26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40" name="Freeform 41"/>
            <p:cNvSpPr>
              <a:spLocks/>
            </p:cNvSpPr>
            <p:nvPr/>
          </p:nvSpPr>
          <p:spPr bwMode="auto">
            <a:xfrm rot="-4617144">
              <a:off x="3843" y="3491"/>
              <a:ext cx="116" cy="34"/>
            </a:xfrm>
            <a:custGeom>
              <a:avLst/>
              <a:gdLst>
                <a:gd name="T0" fmla="*/ 40 w 248"/>
                <a:gd name="T1" fmla="*/ 1 h 191"/>
                <a:gd name="T2" fmla="*/ 24 w 248"/>
                <a:gd name="T3" fmla="*/ 2 h 191"/>
                <a:gd name="T4" fmla="*/ 19 w 248"/>
                <a:gd name="T5" fmla="*/ 2 h 191"/>
                <a:gd name="T6" fmla="*/ 12 w 248"/>
                <a:gd name="T7" fmla="*/ 2 h 191"/>
                <a:gd name="T8" fmla="*/ 5 w 248"/>
                <a:gd name="T9" fmla="*/ 4 h 191"/>
                <a:gd name="T10" fmla="*/ 0 w 248"/>
                <a:gd name="T11" fmla="*/ 4 h 191"/>
                <a:gd name="T12" fmla="*/ 5 w 248"/>
                <a:gd name="T13" fmla="*/ 4 h 191"/>
                <a:gd name="T14" fmla="*/ 9 w 248"/>
                <a:gd name="T15" fmla="*/ 4 h 191"/>
                <a:gd name="T16" fmla="*/ 10 w 248"/>
                <a:gd name="T17" fmla="*/ 5 h 191"/>
                <a:gd name="T18" fmla="*/ 16 w 248"/>
                <a:gd name="T19" fmla="*/ 4 h 191"/>
                <a:gd name="T20" fmla="*/ 21 w 248"/>
                <a:gd name="T21" fmla="*/ 4 h 191"/>
                <a:gd name="T22" fmla="*/ 24 w 248"/>
                <a:gd name="T23" fmla="*/ 5 h 191"/>
                <a:gd name="T24" fmla="*/ 37 w 248"/>
                <a:gd name="T25" fmla="*/ 2 h 191"/>
                <a:gd name="T26" fmla="*/ 38 w 248"/>
                <a:gd name="T27" fmla="*/ 4 h 191"/>
                <a:gd name="T28" fmla="*/ 44 w 248"/>
                <a:gd name="T29" fmla="*/ 3 h 191"/>
                <a:gd name="T30" fmla="*/ 54 w 248"/>
                <a:gd name="T31" fmla="*/ 2 h 191"/>
                <a:gd name="T32" fmla="*/ 40 w 248"/>
                <a:gd name="T33" fmla="*/ 1 h 191"/>
                <a:gd name="T34" fmla="*/ 38 w 248"/>
                <a:gd name="T35" fmla="*/ 0 h 191"/>
                <a:gd name="T36" fmla="*/ 30 w 248"/>
                <a:gd name="T37" fmla="*/ 2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41" name="Rectangle 42"/>
            <p:cNvSpPr>
              <a:spLocks noChangeArrowheads="1"/>
            </p:cNvSpPr>
            <p:nvPr/>
          </p:nvSpPr>
          <p:spPr bwMode="auto">
            <a:xfrm>
              <a:off x="3893" y="3477"/>
              <a:ext cx="553" cy="336"/>
            </a:xfrm>
            <a:prstGeom prst="rect">
              <a:avLst/>
            </a:prstGeom>
            <a:solidFill>
              <a:srgbClr val="D9D9D9"/>
            </a:solidFill>
            <a:ln w="12700">
              <a:noFill/>
              <a:miter lim="800000"/>
              <a:headEnd/>
              <a:tailEnd/>
            </a:ln>
          </p:spPr>
          <p:txBody>
            <a:bodyPr wrap="none" anchor="ctr"/>
            <a:lstStyle/>
            <a:p>
              <a:endParaRPr lang="zh-CN" altLang="en-US"/>
            </a:p>
          </p:txBody>
        </p:sp>
        <p:sp>
          <p:nvSpPr>
            <p:cNvPr id="4142" name="Text Box 43"/>
            <p:cNvSpPr txBox="1">
              <a:spLocks noChangeArrowheads="1"/>
            </p:cNvSpPr>
            <p:nvPr/>
          </p:nvSpPr>
          <p:spPr bwMode="auto">
            <a:xfrm>
              <a:off x="3851" y="3445"/>
              <a:ext cx="628" cy="365"/>
            </a:xfrm>
            <a:prstGeom prst="rect">
              <a:avLst/>
            </a:prstGeom>
            <a:noFill/>
            <a:ln w="12700">
              <a:noFill/>
              <a:miter lim="800000"/>
              <a:headEnd/>
              <a:tailEnd/>
            </a:ln>
            <a:effectLst>
              <a:outerShdw algn="ctr" rotWithShape="0">
                <a:srgbClr val="000000"/>
              </a:outerShdw>
            </a:effectLst>
          </p:spPr>
          <p:txBody>
            <a:bodyPr wrap="none">
              <a:spAutoFit/>
            </a:bodyPr>
            <a:lstStyle/>
            <a:p>
              <a:pPr algn="ctr"/>
              <a:r>
                <a:rPr lang="zh-CN" altLang="en-US" sz="3200">
                  <a:solidFill>
                    <a:srgbClr val="FF0000"/>
                  </a:solidFill>
                  <a:ea typeface="华文彩云" pitchFamily="2" charset="-122"/>
                </a:rPr>
                <a:t>重点</a:t>
              </a:r>
              <a:endParaRPr lang="zh-CN" altLang="en-US"/>
            </a:p>
          </p:txBody>
        </p:sp>
      </p:grpSp>
      <p:grpSp>
        <p:nvGrpSpPr>
          <p:cNvPr id="3" name="Group 44"/>
          <p:cNvGrpSpPr>
            <a:grpSpLocks/>
          </p:cNvGrpSpPr>
          <p:nvPr/>
        </p:nvGrpSpPr>
        <p:grpSpPr bwMode="auto">
          <a:xfrm>
            <a:off x="7821613" y="2098675"/>
            <a:ext cx="950912" cy="3202533"/>
            <a:chOff x="3914" y="1253"/>
            <a:chExt cx="599" cy="1588"/>
          </a:xfrm>
        </p:grpSpPr>
        <p:sp>
          <p:nvSpPr>
            <p:cNvPr id="4108" name="AutoShape 45"/>
            <p:cNvSpPr>
              <a:spLocks/>
            </p:cNvSpPr>
            <p:nvPr/>
          </p:nvSpPr>
          <p:spPr bwMode="auto">
            <a:xfrm>
              <a:off x="3914" y="1253"/>
              <a:ext cx="226" cy="1588"/>
            </a:xfrm>
            <a:prstGeom prst="rightBrace">
              <a:avLst>
                <a:gd name="adj1" fmla="val 58555"/>
                <a:gd name="adj2" fmla="val 50000"/>
              </a:avLst>
            </a:prstGeom>
            <a:noFill/>
            <a:ln w="41275" cap="sq">
              <a:solidFill>
                <a:srgbClr val="FFFFFF"/>
              </a:solidFill>
              <a:round/>
              <a:headEnd type="none" w="sm" len="sm"/>
              <a:tailEnd type="none" w="sm" len="sm"/>
            </a:ln>
          </p:spPr>
          <p:txBody>
            <a:bodyPr wrap="none" anchor="ctr"/>
            <a:lstStyle/>
            <a:p>
              <a:endParaRPr lang="zh-CN" altLang="en-US"/>
            </a:p>
          </p:txBody>
        </p:sp>
        <p:sp>
          <p:nvSpPr>
            <p:cNvPr id="4109" name="Text Box 46"/>
            <p:cNvSpPr txBox="1">
              <a:spLocks noChangeArrowheads="1"/>
            </p:cNvSpPr>
            <p:nvPr/>
          </p:nvSpPr>
          <p:spPr bwMode="auto">
            <a:xfrm>
              <a:off x="4140" y="1705"/>
              <a:ext cx="373" cy="488"/>
            </a:xfrm>
            <a:prstGeom prst="rect">
              <a:avLst/>
            </a:prstGeom>
            <a:noFill/>
            <a:ln w="12700" cap="sq">
              <a:noFill/>
              <a:miter lim="800000"/>
              <a:headEnd type="none" w="sm" len="sm"/>
              <a:tailEnd type="none" w="sm" len="sm"/>
            </a:ln>
            <a:effectLst>
              <a:outerShdw dist="35921" dir="2700000" algn="ctr" rotWithShape="0">
                <a:srgbClr val="000000"/>
              </a:outerShdw>
            </a:effectLst>
          </p:spPr>
          <p:txBody>
            <a:bodyPr>
              <a:spAutoFit/>
            </a:bodyPr>
            <a:lstStyle/>
            <a:p>
              <a:r>
                <a:rPr lang="zh-CN" altLang="en-US" sz="2900" dirty="0">
                  <a:solidFill>
                    <a:schemeClr val="bg1"/>
                  </a:solidFill>
                  <a:ea typeface="黑体" pitchFamily="49" charset="-122"/>
                </a:rPr>
                <a:t>查</a:t>
              </a:r>
            </a:p>
            <a:p>
              <a:r>
                <a:rPr lang="zh-CN" altLang="en-US" sz="2900" dirty="0">
                  <a:solidFill>
                    <a:schemeClr val="bg1"/>
                  </a:solidFill>
                  <a:ea typeface="黑体" pitchFamily="49" charset="-122"/>
                </a:rPr>
                <a:t>找</a:t>
              </a:r>
            </a:p>
          </p:txBody>
        </p:sp>
      </p:grpSp>
      <p:sp>
        <p:nvSpPr>
          <p:cNvPr id="47" name="Rectangle 8">
            <a:hlinkClick r:id="rId2" action="ppaction://hlinksldjump"/>
          </p:cNvPr>
          <p:cNvSpPr>
            <a:spLocks noChangeArrowheads="1"/>
          </p:cNvSpPr>
          <p:nvPr/>
        </p:nvSpPr>
        <p:spPr bwMode="auto">
          <a:xfrm>
            <a:off x="3359697" y="4221089"/>
            <a:ext cx="4156075" cy="625475"/>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en-US" altLang="zh-CN" sz="3500" dirty="0">
                <a:solidFill>
                  <a:srgbClr val="FFFF00"/>
                </a:solidFill>
                <a:ea typeface="楷体_GB2312" pitchFamily="49" charset="-122"/>
              </a:rPr>
              <a:t>7.5  B-</a:t>
            </a:r>
            <a:r>
              <a:rPr lang="zh-CN" altLang="en-US" sz="3500" dirty="0">
                <a:solidFill>
                  <a:srgbClr val="FFFF00"/>
                </a:solidFill>
                <a:ea typeface="幼圆" pitchFamily="49" charset="-122"/>
              </a:rPr>
              <a:t>树和</a:t>
            </a:r>
            <a:r>
              <a:rPr lang="en-US" altLang="zh-CN" sz="3500" dirty="0">
                <a:solidFill>
                  <a:srgbClr val="FFFF00"/>
                </a:solidFill>
                <a:ea typeface="楷体_GB2312" pitchFamily="49" charset="-122"/>
              </a:rPr>
              <a:t>B+</a:t>
            </a:r>
            <a:r>
              <a:rPr lang="zh-CN" altLang="en-US" sz="3500" dirty="0">
                <a:solidFill>
                  <a:srgbClr val="FFFF00"/>
                </a:solidFill>
                <a:ea typeface="幼圆" pitchFamily="49" charset="-122"/>
              </a:rPr>
              <a:t>树</a:t>
            </a:r>
            <a:endParaRPr lang="zh-CN" altLang="en-US" sz="3500" dirty="0">
              <a:solidFill>
                <a:srgbClr val="00FF00"/>
              </a:solidFill>
              <a:ea typeface="幼圆" pitchFamily="49" charset="-122"/>
            </a:endParaRP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52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ppt_w</p:attrName>
                                        </p:attrNameLst>
                                      </p:cBhvr>
                                      <p:tavLst>
                                        <p:tav tm="0">
                                          <p:val>
                                            <p:fltVal val="0"/>
                                          </p:val>
                                        </p:tav>
                                        <p:tav tm="100000">
                                          <p:val>
                                            <p:strVal val="#ppt_w"/>
                                          </p:val>
                                        </p:tav>
                                      </p:tavLst>
                                    </p:anim>
                                    <p:anim calcmode="lin" valueType="num">
                                      <p:cBhvr>
                                        <p:cTn id="13" dur="1000" fill="hold"/>
                                        <p:tgtEl>
                                          <p:spTgt spid="2"/>
                                        </p:tgtEl>
                                        <p:attrNameLst>
                                          <p:attrName>ppt_h</p:attrName>
                                        </p:attrNameLst>
                                      </p:cBhvr>
                                      <p:tavLst>
                                        <p:tav tm="0">
                                          <p:val>
                                            <p:fltVal val="0"/>
                                          </p:val>
                                        </p:tav>
                                        <p:tav tm="100000">
                                          <p:val>
                                            <p:strVal val="#ppt_h"/>
                                          </p:val>
                                        </p:tav>
                                      </p:tavLst>
                                    </p:anim>
                                    <p:anim calcmode="lin" valueType="num">
                                      <p:cBhvr>
                                        <p:cTn id="14" dur="1000" fill="hold"/>
                                        <p:tgtEl>
                                          <p:spTgt spid="2"/>
                                        </p:tgtEl>
                                        <p:attrNameLst>
                                          <p:attrName>ppt_x</p:attrName>
                                        </p:attrNameLst>
                                      </p:cBhvr>
                                      <p:tavLst>
                                        <p:tav tm="0">
                                          <p:val>
                                            <p:fltVal val="0.5"/>
                                          </p:val>
                                        </p:tav>
                                        <p:tav tm="100000">
                                          <p:val>
                                            <p:strVal val="#ppt_x"/>
                                          </p:val>
                                        </p:tav>
                                      </p:tavLst>
                                    </p:anim>
                                    <p:anim calcmode="lin" valueType="num">
                                      <p:cBhvr>
                                        <p:cTn id="15" dur="1000" fill="hold"/>
                                        <p:tgtEl>
                                          <p:spTgt spid="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5"/>
          <p:cNvGrpSpPr>
            <a:grpSpLocks/>
          </p:cNvGrpSpPr>
          <p:nvPr/>
        </p:nvGrpSpPr>
        <p:grpSpPr bwMode="auto">
          <a:xfrm>
            <a:off x="2667000" y="1219200"/>
            <a:ext cx="7219950" cy="3962400"/>
            <a:chOff x="720" y="768"/>
            <a:chExt cx="4548" cy="2496"/>
          </a:xfrm>
        </p:grpSpPr>
        <p:sp>
          <p:nvSpPr>
            <p:cNvPr id="12291" name="Freeform 17"/>
            <p:cNvSpPr>
              <a:spLocks/>
            </p:cNvSpPr>
            <p:nvPr/>
          </p:nvSpPr>
          <p:spPr bwMode="auto">
            <a:xfrm>
              <a:off x="720" y="768"/>
              <a:ext cx="4548" cy="2496"/>
            </a:xfrm>
            <a:custGeom>
              <a:avLst/>
              <a:gdLst>
                <a:gd name="T0" fmla="*/ 294 w 4404"/>
                <a:gd name="T1" fmla="*/ 262 h 2658"/>
                <a:gd name="T2" fmla="*/ 497 w 4404"/>
                <a:gd name="T3" fmla="*/ 231 h 2658"/>
                <a:gd name="T4" fmla="*/ 765 w 4404"/>
                <a:gd name="T5" fmla="*/ 160 h 2658"/>
                <a:gd name="T6" fmla="*/ 1237 w 4404"/>
                <a:gd name="T7" fmla="*/ 149 h 2658"/>
                <a:gd name="T8" fmla="*/ 1350 w 4404"/>
                <a:gd name="T9" fmla="*/ 129 h 2658"/>
                <a:gd name="T10" fmla="*/ 1440 w 4404"/>
                <a:gd name="T11" fmla="*/ 99 h 2658"/>
                <a:gd name="T12" fmla="*/ 2045 w 4404"/>
                <a:gd name="T13" fmla="*/ 7 h 2658"/>
                <a:gd name="T14" fmla="*/ 3044 w 4404"/>
                <a:gd name="T15" fmla="*/ 38 h 2658"/>
                <a:gd name="T16" fmla="*/ 3246 w 4404"/>
                <a:gd name="T17" fmla="*/ 88 h 2658"/>
                <a:gd name="T18" fmla="*/ 3908 w 4404"/>
                <a:gd name="T19" fmla="*/ 78 h 2658"/>
                <a:gd name="T20" fmla="*/ 4066 w 4404"/>
                <a:gd name="T21" fmla="*/ 149 h 2658"/>
                <a:gd name="T22" fmla="*/ 4110 w 4404"/>
                <a:gd name="T23" fmla="*/ 170 h 2658"/>
                <a:gd name="T24" fmla="*/ 4166 w 4404"/>
                <a:gd name="T25" fmla="*/ 262 h 2658"/>
                <a:gd name="T26" fmla="*/ 4200 w 4404"/>
                <a:gd name="T27" fmla="*/ 292 h 2658"/>
                <a:gd name="T28" fmla="*/ 4245 w 4404"/>
                <a:gd name="T29" fmla="*/ 353 h 2658"/>
                <a:gd name="T30" fmla="*/ 4324 w 4404"/>
                <a:gd name="T31" fmla="*/ 680 h 2658"/>
                <a:gd name="T32" fmla="*/ 4424 w 4404"/>
                <a:gd name="T33" fmla="*/ 854 h 2658"/>
                <a:gd name="T34" fmla="*/ 4458 w 4404"/>
                <a:gd name="T35" fmla="*/ 925 h 2658"/>
                <a:gd name="T36" fmla="*/ 4470 w 4404"/>
                <a:gd name="T37" fmla="*/ 966 h 2658"/>
                <a:gd name="T38" fmla="*/ 4503 w 4404"/>
                <a:gd name="T39" fmla="*/ 1007 h 2658"/>
                <a:gd name="T40" fmla="*/ 4514 w 4404"/>
                <a:gd name="T41" fmla="*/ 1068 h 2658"/>
                <a:gd name="T42" fmla="*/ 4537 w 4404"/>
                <a:gd name="T43" fmla="*/ 1129 h 2658"/>
                <a:gd name="T44" fmla="*/ 4548 w 4404"/>
                <a:gd name="T45" fmla="*/ 1170 h 2658"/>
                <a:gd name="T46" fmla="*/ 4537 w 4404"/>
                <a:gd name="T47" fmla="*/ 1588 h 2658"/>
                <a:gd name="T48" fmla="*/ 4435 w 4404"/>
                <a:gd name="T49" fmla="*/ 1793 h 2658"/>
                <a:gd name="T50" fmla="*/ 4334 w 4404"/>
                <a:gd name="T51" fmla="*/ 2017 h 2658"/>
                <a:gd name="T52" fmla="*/ 4256 w 4404"/>
                <a:gd name="T53" fmla="*/ 2201 h 2658"/>
                <a:gd name="T54" fmla="*/ 4177 w 4404"/>
                <a:gd name="T55" fmla="*/ 2221 h 2658"/>
                <a:gd name="T56" fmla="*/ 3998 w 4404"/>
                <a:gd name="T57" fmla="*/ 2242 h 2658"/>
                <a:gd name="T58" fmla="*/ 3234 w 4404"/>
                <a:gd name="T59" fmla="*/ 2283 h 2658"/>
                <a:gd name="T60" fmla="*/ 2909 w 4404"/>
                <a:gd name="T61" fmla="*/ 2374 h 2658"/>
                <a:gd name="T62" fmla="*/ 2393 w 4404"/>
                <a:gd name="T63" fmla="*/ 2426 h 2658"/>
                <a:gd name="T64" fmla="*/ 1562 w 4404"/>
                <a:gd name="T65" fmla="*/ 2395 h 2658"/>
                <a:gd name="T66" fmla="*/ 1192 w 4404"/>
                <a:gd name="T67" fmla="*/ 2283 h 2658"/>
                <a:gd name="T68" fmla="*/ 990 w 4404"/>
                <a:gd name="T69" fmla="*/ 2283 h 2658"/>
                <a:gd name="T70" fmla="*/ 968 w 4404"/>
                <a:gd name="T71" fmla="*/ 2221 h 2658"/>
                <a:gd name="T72" fmla="*/ 934 w 4404"/>
                <a:gd name="T73" fmla="*/ 2201 h 2658"/>
                <a:gd name="T74" fmla="*/ 485 w 4404"/>
                <a:gd name="T75" fmla="*/ 2231 h 2658"/>
                <a:gd name="T76" fmla="*/ 328 w 4404"/>
                <a:gd name="T77" fmla="*/ 2323 h 2658"/>
                <a:gd name="T78" fmla="*/ 216 w 4404"/>
                <a:gd name="T79" fmla="*/ 2242 h 2658"/>
                <a:gd name="T80" fmla="*/ 250 w 4404"/>
                <a:gd name="T81" fmla="*/ 2170 h 2658"/>
                <a:gd name="T82" fmla="*/ 126 w 4404"/>
                <a:gd name="T83" fmla="*/ 1640 h 2658"/>
                <a:gd name="T84" fmla="*/ 59 w 4404"/>
                <a:gd name="T85" fmla="*/ 1466 h 2658"/>
                <a:gd name="T86" fmla="*/ 13 w 4404"/>
                <a:gd name="T87" fmla="*/ 1282 h 2658"/>
                <a:gd name="T88" fmla="*/ 70 w 4404"/>
                <a:gd name="T89" fmla="*/ 854 h 2658"/>
                <a:gd name="T90" fmla="*/ 82 w 4404"/>
                <a:gd name="T91" fmla="*/ 751 h 2658"/>
                <a:gd name="T92" fmla="*/ 317 w 4404"/>
                <a:gd name="T93" fmla="*/ 119 h 2658"/>
                <a:gd name="T94" fmla="*/ 721 w 4404"/>
                <a:gd name="T95" fmla="*/ 109 h 2658"/>
                <a:gd name="T96" fmla="*/ 923 w 4404"/>
                <a:gd name="T97" fmla="*/ 68 h 2658"/>
                <a:gd name="T98" fmla="*/ 1080 w 4404"/>
                <a:gd name="T99" fmla="*/ 149 h 2658"/>
                <a:gd name="T100" fmla="*/ 1147 w 4404"/>
                <a:gd name="T101" fmla="*/ 170 h 265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404" h="2658">
                  <a:moveTo>
                    <a:pt x="285" y="279"/>
                  </a:moveTo>
                  <a:cubicBezTo>
                    <a:pt x="351" y="272"/>
                    <a:pt x="417" y="265"/>
                    <a:pt x="481" y="246"/>
                  </a:cubicBezTo>
                  <a:cubicBezTo>
                    <a:pt x="557" y="223"/>
                    <a:pt x="663" y="173"/>
                    <a:pt x="741" y="170"/>
                  </a:cubicBezTo>
                  <a:cubicBezTo>
                    <a:pt x="893" y="163"/>
                    <a:pt x="1046" y="163"/>
                    <a:pt x="1198" y="159"/>
                  </a:cubicBezTo>
                  <a:cubicBezTo>
                    <a:pt x="1234" y="152"/>
                    <a:pt x="1272" y="150"/>
                    <a:pt x="1307" y="137"/>
                  </a:cubicBezTo>
                  <a:cubicBezTo>
                    <a:pt x="1312" y="135"/>
                    <a:pt x="1379" y="108"/>
                    <a:pt x="1394" y="105"/>
                  </a:cubicBezTo>
                  <a:cubicBezTo>
                    <a:pt x="1587" y="66"/>
                    <a:pt x="1784" y="24"/>
                    <a:pt x="1980" y="7"/>
                  </a:cubicBezTo>
                  <a:cubicBezTo>
                    <a:pt x="2296" y="14"/>
                    <a:pt x="2633" y="0"/>
                    <a:pt x="2948" y="40"/>
                  </a:cubicBezTo>
                  <a:cubicBezTo>
                    <a:pt x="3012" y="60"/>
                    <a:pt x="3078" y="77"/>
                    <a:pt x="3143" y="94"/>
                  </a:cubicBezTo>
                  <a:cubicBezTo>
                    <a:pt x="3374" y="86"/>
                    <a:pt x="3556" y="73"/>
                    <a:pt x="3784" y="83"/>
                  </a:cubicBezTo>
                  <a:cubicBezTo>
                    <a:pt x="3831" y="114"/>
                    <a:pt x="3886" y="134"/>
                    <a:pt x="3937" y="159"/>
                  </a:cubicBezTo>
                  <a:cubicBezTo>
                    <a:pt x="3951" y="166"/>
                    <a:pt x="3980" y="181"/>
                    <a:pt x="3980" y="181"/>
                  </a:cubicBezTo>
                  <a:cubicBezTo>
                    <a:pt x="3999" y="213"/>
                    <a:pt x="4012" y="249"/>
                    <a:pt x="4034" y="279"/>
                  </a:cubicBezTo>
                  <a:cubicBezTo>
                    <a:pt x="4043" y="291"/>
                    <a:pt x="4057" y="299"/>
                    <a:pt x="4067" y="311"/>
                  </a:cubicBezTo>
                  <a:cubicBezTo>
                    <a:pt x="4083" y="331"/>
                    <a:pt x="4111" y="376"/>
                    <a:pt x="4111" y="376"/>
                  </a:cubicBezTo>
                  <a:cubicBezTo>
                    <a:pt x="4128" y="487"/>
                    <a:pt x="4121" y="628"/>
                    <a:pt x="4187" y="724"/>
                  </a:cubicBezTo>
                  <a:cubicBezTo>
                    <a:pt x="4208" y="794"/>
                    <a:pt x="4245" y="847"/>
                    <a:pt x="4284" y="909"/>
                  </a:cubicBezTo>
                  <a:cubicBezTo>
                    <a:pt x="4299" y="932"/>
                    <a:pt x="4304" y="960"/>
                    <a:pt x="4317" y="985"/>
                  </a:cubicBezTo>
                  <a:cubicBezTo>
                    <a:pt x="4321" y="1000"/>
                    <a:pt x="4321" y="1015"/>
                    <a:pt x="4328" y="1029"/>
                  </a:cubicBezTo>
                  <a:cubicBezTo>
                    <a:pt x="4336" y="1045"/>
                    <a:pt x="4353" y="1055"/>
                    <a:pt x="4360" y="1072"/>
                  </a:cubicBezTo>
                  <a:cubicBezTo>
                    <a:pt x="4368" y="1092"/>
                    <a:pt x="4366" y="1116"/>
                    <a:pt x="4371" y="1137"/>
                  </a:cubicBezTo>
                  <a:cubicBezTo>
                    <a:pt x="4377" y="1159"/>
                    <a:pt x="4387" y="1180"/>
                    <a:pt x="4393" y="1202"/>
                  </a:cubicBezTo>
                  <a:cubicBezTo>
                    <a:pt x="4397" y="1217"/>
                    <a:pt x="4400" y="1231"/>
                    <a:pt x="4404" y="1246"/>
                  </a:cubicBezTo>
                  <a:cubicBezTo>
                    <a:pt x="4400" y="1394"/>
                    <a:pt x="4400" y="1543"/>
                    <a:pt x="4393" y="1691"/>
                  </a:cubicBezTo>
                  <a:cubicBezTo>
                    <a:pt x="4388" y="1800"/>
                    <a:pt x="4324" y="1823"/>
                    <a:pt x="4295" y="1909"/>
                  </a:cubicBezTo>
                  <a:cubicBezTo>
                    <a:pt x="4267" y="1991"/>
                    <a:pt x="4225" y="2065"/>
                    <a:pt x="4197" y="2148"/>
                  </a:cubicBezTo>
                  <a:cubicBezTo>
                    <a:pt x="4190" y="2220"/>
                    <a:pt x="4197" y="2307"/>
                    <a:pt x="4121" y="2344"/>
                  </a:cubicBezTo>
                  <a:cubicBezTo>
                    <a:pt x="4111" y="2349"/>
                    <a:pt x="4051" y="2364"/>
                    <a:pt x="4045" y="2365"/>
                  </a:cubicBezTo>
                  <a:cubicBezTo>
                    <a:pt x="3987" y="2374"/>
                    <a:pt x="3871" y="2387"/>
                    <a:pt x="3871" y="2387"/>
                  </a:cubicBezTo>
                  <a:cubicBezTo>
                    <a:pt x="3632" y="2448"/>
                    <a:pt x="3377" y="2390"/>
                    <a:pt x="3132" y="2431"/>
                  </a:cubicBezTo>
                  <a:cubicBezTo>
                    <a:pt x="3033" y="2489"/>
                    <a:pt x="2926" y="2501"/>
                    <a:pt x="2817" y="2528"/>
                  </a:cubicBezTo>
                  <a:cubicBezTo>
                    <a:pt x="2693" y="2613"/>
                    <a:pt x="2399" y="2581"/>
                    <a:pt x="2317" y="2583"/>
                  </a:cubicBezTo>
                  <a:cubicBezTo>
                    <a:pt x="2099" y="2658"/>
                    <a:pt x="1760" y="2581"/>
                    <a:pt x="1513" y="2550"/>
                  </a:cubicBezTo>
                  <a:cubicBezTo>
                    <a:pt x="1393" y="2519"/>
                    <a:pt x="1275" y="2468"/>
                    <a:pt x="1154" y="2431"/>
                  </a:cubicBezTo>
                  <a:cubicBezTo>
                    <a:pt x="1101" y="2438"/>
                    <a:pt x="1005" y="2456"/>
                    <a:pt x="959" y="2431"/>
                  </a:cubicBezTo>
                  <a:cubicBezTo>
                    <a:pt x="939" y="2420"/>
                    <a:pt x="957" y="2377"/>
                    <a:pt x="937" y="2365"/>
                  </a:cubicBezTo>
                  <a:cubicBezTo>
                    <a:pt x="926" y="2358"/>
                    <a:pt x="915" y="2351"/>
                    <a:pt x="904" y="2344"/>
                  </a:cubicBezTo>
                  <a:cubicBezTo>
                    <a:pt x="760" y="2361"/>
                    <a:pt x="611" y="2340"/>
                    <a:pt x="470" y="2376"/>
                  </a:cubicBezTo>
                  <a:cubicBezTo>
                    <a:pt x="424" y="2422"/>
                    <a:pt x="381" y="2458"/>
                    <a:pt x="318" y="2474"/>
                  </a:cubicBezTo>
                  <a:cubicBezTo>
                    <a:pt x="225" y="2461"/>
                    <a:pt x="230" y="2473"/>
                    <a:pt x="209" y="2387"/>
                  </a:cubicBezTo>
                  <a:cubicBezTo>
                    <a:pt x="218" y="2361"/>
                    <a:pt x="241" y="2339"/>
                    <a:pt x="242" y="2311"/>
                  </a:cubicBezTo>
                  <a:cubicBezTo>
                    <a:pt x="247" y="2141"/>
                    <a:pt x="264" y="1884"/>
                    <a:pt x="122" y="1746"/>
                  </a:cubicBezTo>
                  <a:cubicBezTo>
                    <a:pt x="109" y="1679"/>
                    <a:pt x="74" y="1627"/>
                    <a:pt x="57" y="1561"/>
                  </a:cubicBezTo>
                  <a:cubicBezTo>
                    <a:pt x="40" y="1495"/>
                    <a:pt x="24" y="1432"/>
                    <a:pt x="13" y="1365"/>
                  </a:cubicBezTo>
                  <a:cubicBezTo>
                    <a:pt x="20" y="1211"/>
                    <a:pt x="19" y="1056"/>
                    <a:pt x="68" y="909"/>
                  </a:cubicBezTo>
                  <a:cubicBezTo>
                    <a:pt x="72" y="873"/>
                    <a:pt x="78" y="836"/>
                    <a:pt x="79" y="800"/>
                  </a:cubicBezTo>
                  <a:cubicBezTo>
                    <a:pt x="85" y="656"/>
                    <a:pt x="0" y="142"/>
                    <a:pt x="307" y="127"/>
                  </a:cubicBezTo>
                  <a:cubicBezTo>
                    <a:pt x="437" y="121"/>
                    <a:pt x="568" y="120"/>
                    <a:pt x="698" y="116"/>
                  </a:cubicBezTo>
                  <a:cubicBezTo>
                    <a:pt x="764" y="105"/>
                    <a:pt x="828" y="85"/>
                    <a:pt x="894" y="72"/>
                  </a:cubicBezTo>
                  <a:cubicBezTo>
                    <a:pt x="1031" y="175"/>
                    <a:pt x="927" y="110"/>
                    <a:pt x="1046" y="159"/>
                  </a:cubicBezTo>
                  <a:cubicBezTo>
                    <a:pt x="1108" y="184"/>
                    <a:pt x="1067" y="181"/>
                    <a:pt x="1111" y="181"/>
                  </a:cubicBezTo>
                </a:path>
              </a:pathLst>
            </a:custGeom>
            <a:solidFill>
              <a:srgbClr val="B9F2FF"/>
            </a:solidFill>
            <a:ln w="12700" cap="sq" cmpd="sng">
              <a:noFill/>
              <a:prstDash val="solid"/>
              <a:round/>
              <a:headEnd type="none" w="sm" len="sm"/>
              <a:tailEnd type="none" w="sm" len="sm"/>
            </a:ln>
            <a:effectLst>
              <a:outerShdw dist="176434" dir="1815386" algn="ctr" rotWithShape="0">
                <a:srgbClr val="808080"/>
              </a:outerShdw>
            </a:effectLst>
          </p:spPr>
          <p:txBody>
            <a:bodyPr/>
            <a:lstStyle/>
            <a:p>
              <a:endParaRPr lang="zh-CN" altLang="en-US"/>
            </a:p>
          </p:txBody>
        </p:sp>
        <p:sp>
          <p:nvSpPr>
            <p:cNvPr id="12292" name="Text Box 18"/>
            <p:cNvSpPr txBox="1">
              <a:spLocks noChangeArrowheads="1"/>
            </p:cNvSpPr>
            <p:nvPr/>
          </p:nvSpPr>
          <p:spPr bwMode="auto">
            <a:xfrm>
              <a:off x="1152" y="1391"/>
              <a:ext cx="3840" cy="1153"/>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r>
                <a:rPr lang="en-US" altLang="zh-CN" sz="3800" i="1">
                  <a:solidFill>
                    <a:srgbClr val="FF3300"/>
                  </a:solidFill>
                  <a:latin typeface="黑体" pitchFamily="49" charset="-122"/>
                  <a:ea typeface="黑体" pitchFamily="49" charset="-122"/>
                </a:rPr>
                <a:t>    </a:t>
              </a:r>
              <a:r>
                <a:rPr lang="zh-CN" altLang="en-US" sz="3800" i="1">
                  <a:solidFill>
                    <a:srgbClr val="FF3300"/>
                  </a:solidFill>
                  <a:latin typeface="黑体" pitchFamily="49" charset="-122"/>
                  <a:ea typeface="黑体" pitchFamily="49" charset="-122"/>
                </a:rPr>
                <a:t>在稠密索引文件中查</a:t>
              </a:r>
            </a:p>
            <a:p>
              <a:r>
                <a:rPr lang="zh-CN" altLang="en-US" sz="3800" i="1">
                  <a:solidFill>
                    <a:srgbClr val="FF3300"/>
                  </a:solidFill>
                  <a:latin typeface="黑体" pitchFamily="49" charset="-122"/>
                  <a:ea typeface="黑体" pitchFamily="49" charset="-122"/>
                </a:rPr>
                <a:t>找一个记录存在与否的过</a:t>
              </a:r>
            </a:p>
            <a:p>
              <a:r>
                <a:rPr lang="zh-CN" altLang="en-US" sz="3800" i="1">
                  <a:solidFill>
                    <a:srgbClr val="FF3300"/>
                  </a:solidFill>
                  <a:latin typeface="黑体" pitchFamily="49" charset="-122"/>
                  <a:ea typeface="黑体" pitchFamily="49" charset="-122"/>
                </a:rPr>
                <a:t>程是直接查找索引表。</a:t>
              </a:r>
            </a:p>
          </p:txBody>
        </p:sp>
        <p:sp>
          <p:nvSpPr>
            <p:cNvPr id="12293" name="Oval 53"/>
            <p:cNvSpPr>
              <a:spLocks noChangeArrowheads="1"/>
            </p:cNvSpPr>
            <p:nvPr/>
          </p:nvSpPr>
          <p:spPr bwMode="auto">
            <a:xfrm>
              <a:off x="1200" y="834"/>
              <a:ext cx="1152" cy="461"/>
            </a:xfrm>
            <a:prstGeom prst="ellipse">
              <a:avLst/>
            </a:prstGeom>
            <a:gradFill rotWithShape="0">
              <a:gsLst>
                <a:gs pos="0">
                  <a:srgbClr val="3366FF"/>
                </a:gs>
                <a:gs pos="50000">
                  <a:srgbClr val="182F76"/>
                </a:gs>
                <a:gs pos="100000">
                  <a:srgbClr val="3366FF"/>
                </a:gs>
              </a:gsLst>
              <a:lin ang="5400000" scaled="1"/>
            </a:gradFill>
            <a:ln w="12700" cap="sq">
              <a:noFill/>
              <a:round/>
              <a:headEnd type="none" w="sm" len="sm"/>
              <a:tailEnd type="none" w="sm" len="sm"/>
            </a:ln>
            <a:effectLst>
              <a:outerShdw dist="56796" dir="1593903" algn="ctr" rotWithShape="0">
                <a:srgbClr val="808080"/>
              </a:outerShdw>
            </a:effectLst>
          </p:spPr>
          <p:txBody>
            <a:bodyPr wrap="none" anchor="ctr"/>
            <a:lstStyle/>
            <a:p>
              <a:endParaRPr lang="zh-CN" altLang="en-US"/>
            </a:p>
          </p:txBody>
        </p:sp>
        <p:sp>
          <p:nvSpPr>
            <p:cNvPr id="12294" name="Text Box 54"/>
            <p:cNvSpPr txBox="1">
              <a:spLocks noChangeArrowheads="1"/>
            </p:cNvSpPr>
            <p:nvPr/>
          </p:nvSpPr>
          <p:spPr bwMode="auto">
            <a:xfrm rot="-82819">
              <a:off x="1325" y="779"/>
              <a:ext cx="1296" cy="490"/>
            </a:xfrm>
            <a:prstGeom prst="rect">
              <a:avLst/>
            </a:prstGeom>
            <a:noFill/>
            <a:ln w="12700" cap="sq">
              <a:noFill/>
              <a:miter lim="800000"/>
              <a:headEnd type="none" w="sm" len="sm"/>
              <a:tailEnd type="none" w="sm" len="sm"/>
            </a:ln>
            <a:effectLst>
              <a:outerShdw dist="63500" dir="2212194" algn="ctr" rotWithShape="0">
                <a:schemeClr val="bg1"/>
              </a:outerShdw>
            </a:effectLst>
          </p:spPr>
          <p:txBody>
            <a:bodyPr>
              <a:spAutoFit/>
            </a:bodyPr>
            <a:lstStyle/>
            <a:p>
              <a:r>
                <a:rPr lang="zh-CN" altLang="en-US" sz="4500" i="1">
                  <a:solidFill>
                    <a:srgbClr val="FFFF00"/>
                  </a:solidFill>
                  <a:ea typeface="黑体" pitchFamily="49" charset="-122"/>
                </a:rPr>
                <a:t>结论</a:t>
              </a:r>
            </a:p>
          </p:txBody>
        </p:sp>
      </p:grpSp>
    </p:spTree>
  </p:cSld>
  <p:clrMapOvr>
    <a:masterClrMapping/>
  </p:clrMapOvr>
  <p:transition>
    <p:zoom dir="in"/>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828801" y="152400"/>
            <a:ext cx="4537075" cy="692150"/>
            <a:chOff x="192" y="192"/>
            <a:chExt cx="2858" cy="436"/>
          </a:xfrm>
          <a:solidFill>
            <a:schemeClr val="accent1"/>
          </a:solidFill>
        </p:grpSpPr>
        <p:sp>
          <p:nvSpPr>
            <p:cNvPr id="13474" name="AutoShape 3"/>
            <p:cNvSpPr>
              <a:spLocks noChangeArrowheads="1"/>
            </p:cNvSpPr>
            <p:nvPr/>
          </p:nvSpPr>
          <p:spPr bwMode="auto">
            <a:xfrm>
              <a:off x="192" y="192"/>
              <a:ext cx="2858" cy="436"/>
            </a:xfrm>
            <a:prstGeom prst="cloudCallout">
              <a:avLst>
                <a:gd name="adj1" fmla="val -25750"/>
                <a:gd name="adj2" fmla="val 19264"/>
              </a:avLst>
            </a:prstGeom>
            <a:grpFill/>
            <a:ln w="12700" cap="sq">
              <a:noFill/>
              <a:round/>
              <a:headEnd type="none" w="sm" len="sm"/>
              <a:tailEnd type="none" w="sm" len="sm"/>
            </a:ln>
            <a:effectLst>
              <a:outerShdw dist="132592" dir="1001955" algn="ctr" rotWithShape="0">
                <a:srgbClr val="808080"/>
              </a:outerShdw>
            </a:effectLst>
          </p:spPr>
          <p:txBody>
            <a:bodyPr wrap="none" anchor="ctr"/>
            <a:lstStyle/>
            <a:p>
              <a:pPr algn="ctr"/>
              <a:endParaRPr lang="en-US" altLang="zh-CN"/>
            </a:p>
          </p:txBody>
        </p:sp>
        <p:sp>
          <p:nvSpPr>
            <p:cNvPr id="13475" name="Text Box 4"/>
            <p:cNvSpPr txBox="1">
              <a:spLocks noChangeArrowheads="1"/>
            </p:cNvSpPr>
            <p:nvPr/>
          </p:nvSpPr>
          <p:spPr bwMode="auto">
            <a:xfrm>
              <a:off x="366" y="240"/>
              <a:ext cx="2610" cy="317"/>
            </a:xfrm>
            <a:prstGeom prst="rect">
              <a:avLst/>
            </a:prstGeom>
            <a:grpFill/>
            <a:ln w="12700" cap="sq">
              <a:noFill/>
              <a:miter lim="800000"/>
              <a:headEnd type="none" w="sm" len="sm"/>
              <a:tailEnd type="none" w="sm" len="sm"/>
            </a:ln>
          </p:spPr>
          <p:txBody>
            <a:bodyPr>
              <a:spAutoFit/>
            </a:bodyPr>
            <a:lstStyle/>
            <a:p>
              <a:r>
                <a:rPr lang="zh-CN" altLang="en-US" sz="2700" dirty="0">
                  <a:solidFill>
                    <a:srgbClr val="002878"/>
                  </a:solidFill>
                  <a:latin typeface="黑体" pitchFamily="49" charset="-122"/>
                  <a:ea typeface="黑体" pitchFamily="49" charset="-122"/>
                </a:rPr>
                <a:t>三</a:t>
              </a:r>
              <a:r>
                <a:rPr lang="en-US" altLang="zh-CN" sz="2700" dirty="0">
                  <a:solidFill>
                    <a:srgbClr val="002878"/>
                  </a:solidFill>
                  <a:latin typeface="黑体" pitchFamily="49" charset="-122"/>
                  <a:ea typeface="黑体" pitchFamily="49" charset="-122"/>
                </a:rPr>
                <a:t>.</a:t>
              </a:r>
              <a:r>
                <a:rPr lang="zh-CN" altLang="en-US" sz="2700" dirty="0">
                  <a:solidFill>
                    <a:srgbClr val="002878"/>
                  </a:solidFill>
                  <a:latin typeface="黑体" pitchFamily="49" charset="-122"/>
                  <a:ea typeface="黑体" pitchFamily="49" charset="-122"/>
                </a:rPr>
                <a:t>非稠密索引</a:t>
              </a:r>
              <a:r>
                <a:rPr lang="en-US" altLang="zh-CN" sz="2700" dirty="0">
                  <a:solidFill>
                    <a:srgbClr val="002878"/>
                  </a:solidFill>
                  <a:latin typeface="黑体" pitchFamily="49" charset="-122"/>
                  <a:ea typeface="黑体" pitchFamily="49" charset="-122"/>
                </a:rPr>
                <a:t>-</a:t>
              </a:r>
              <a:r>
                <a:rPr lang="zh-CN" altLang="en-US" sz="2700" dirty="0">
                  <a:solidFill>
                    <a:srgbClr val="002878"/>
                  </a:solidFill>
                  <a:latin typeface="黑体" pitchFamily="49" charset="-122"/>
                  <a:ea typeface="黑体" pitchFamily="49" charset="-122"/>
                </a:rPr>
                <a:t>分块索引</a:t>
              </a:r>
              <a:endParaRPr lang="zh-CN" altLang="en-US" dirty="0">
                <a:solidFill>
                  <a:srgbClr val="002878"/>
                </a:solidFill>
                <a:latin typeface="黑体" pitchFamily="49" charset="-122"/>
                <a:ea typeface="黑体" pitchFamily="49" charset="-122"/>
              </a:endParaRPr>
            </a:p>
          </p:txBody>
        </p:sp>
      </p:grpSp>
      <p:grpSp>
        <p:nvGrpSpPr>
          <p:cNvPr id="3" name="Group 6"/>
          <p:cNvGrpSpPr>
            <a:grpSpLocks/>
          </p:cNvGrpSpPr>
          <p:nvPr/>
        </p:nvGrpSpPr>
        <p:grpSpPr bwMode="auto">
          <a:xfrm>
            <a:off x="6577014" y="2511426"/>
            <a:ext cx="2947987" cy="4111625"/>
            <a:chOff x="3183" y="1582"/>
            <a:chExt cx="1857" cy="2590"/>
          </a:xfrm>
        </p:grpSpPr>
        <p:grpSp>
          <p:nvGrpSpPr>
            <p:cNvPr id="4" name="Group 7"/>
            <p:cNvGrpSpPr>
              <a:grpSpLocks/>
            </p:cNvGrpSpPr>
            <p:nvPr/>
          </p:nvGrpSpPr>
          <p:grpSpPr bwMode="auto">
            <a:xfrm>
              <a:off x="3600" y="1824"/>
              <a:ext cx="1440" cy="768"/>
              <a:chOff x="3072" y="1824"/>
              <a:chExt cx="1440" cy="768"/>
            </a:xfrm>
          </p:grpSpPr>
          <p:grpSp>
            <p:nvGrpSpPr>
              <p:cNvPr id="5" name="Group 8"/>
              <p:cNvGrpSpPr>
                <a:grpSpLocks/>
              </p:cNvGrpSpPr>
              <p:nvPr/>
            </p:nvGrpSpPr>
            <p:grpSpPr bwMode="auto">
              <a:xfrm>
                <a:off x="3072" y="1824"/>
                <a:ext cx="1440" cy="192"/>
                <a:chOff x="3072" y="2400"/>
                <a:chExt cx="1440" cy="192"/>
              </a:xfrm>
            </p:grpSpPr>
            <p:sp>
              <p:nvSpPr>
                <p:cNvPr id="13471" name="Rectangle 9"/>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72" name="Rectangle 10"/>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73" name="Rectangle 11"/>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6" name="Group 12"/>
              <p:cNvGrpSpPr>
                <a:grpSpLocks/>
              </p:cNvGrpSpPr>
              <p:nvPr/>
            </p:nvGrpSpPr>
            <p:grpSpPr bwMode="auto">
              <a:xfrm>
                <a:off x="3072" y="2016"/>
                <a:ext cx="1440" cy="192"/>
                <a:chOff x="3072" y="2400"/>
                <a:chExt cx="1440" cy="192"/>
              </a:xfrm>
            </p:grpSpPr>
            <p:sp>
              <p:nvSpPr>
                <p:cNvPr id="13468" name="Rectangle 13"/>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69" name="Rectangle 14"/>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70" name="Rectangle 15"/>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7" name="Group 16"/>
              <p:cNvGrpSpPr>
                <a:grpSpLocks/>
              </p:cNvGrpSpPr>
              <p:nvPr/>
            </p:nvGrpSpPr>
            <p:grpSpPr bwMode="auto">
              <a:xfrm>
                <a:off x="3072" y="2208"/>
                <a:ext cx="1440" cy="192"/>
                <a:chOff x="3072" y="2400"/>
                <a:chExt cx="1440" cy="192"/>
              </a:xfrm>
            </p:grpSpPr>
            <p:sp>
              <p:nvSpPr>
                <p:cNvPr id="13465" name="Rectangle 17"/>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66" name="Rectangle 18"/>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67" name="Rectangle 19"/>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8" name="Group 20"/>
              <p:cNvGrpSpPr>
                <a:grpSpLocks/>
              </p:cNvGrpSpPr>
              <p:nvPr/>
            </p:nvGrpSpPr>
            <p:grpSpPr bwMode="auto">
              <a:xfrm>
                <a:off x="3072" y="2400"/>
                <a:ext cx="1440" cy="192"/>
                <a:chOff x="3072" y="2400"/>
                <a:chExt cx="1440" cy="192"/>
              </a:xfrm>
            </p:grpSpPr>
            <p:sp>
              <p:nvSpPr>
                <p:cNvPr id="13462" name="Rectangle 21"/>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63" name="Rectangle 22"/>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64" name="Rectangle 23"/>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grpSp>
          <p:nvGrpSpPr>
            <p:cNvPr id="9" name="Group 24"/>
            <p:cNvGrpSpPr>
              <a:grpSpLocks/>
            </p:cNvGrpSpPr>
            <p:nvPr/>
          </p:nvGrpSpPr>
          <p:grpSpPr bwMode="auto">
            <a:xfrm>
              <a:off x="3600" y="2592"/>
              <a:ext cx="1440" cy="768"/>
              <a:chOff x="3072" y="1824"/>
              <a:chExt cx="1440" cy="768"/>
            </a:xfrm>
          </p:grpSpPr>
          <p:grpSp>
            <p:nvGrpSpPr>
              <p:cNvPr id="10" name="Group 25"/>
              <p:cNvGrpSpPr>
                <a:grpSpLocks/>
              </p:cNvGrpSpPr>
              <p:nvPr/>
            </p:nvGrpSpPr>
            <p:grpSpPr bwMode="auto">
              <a:xfrm>
                <a:off x="3072" y="1824"/>
                <a:ext cx="1440" cy="192"/>
                <a:chOff x="3072" y="2400"/>
                <a:chExt cx="1440" cy="192"/>
              </a:xfrm>
            </p:grpSpPr>
            <p:sp>
              <p:nvSpPr>
                <p:cNvPr id="13455" name="Rectangle 26"/>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56" name="Rectangle 27"/>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57" name="Rectangle 28"/>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1" name="Group 29"/>
              <p:cNvGrpSpPr>
                <a:grpSpLocks/>
              </p:cNvGrpSpPr>
              <p:nvPr/>
            </p:nvGrpSpPr>
            <p:grpSpPr bwMode="auto">
              <a:xfrm>
                <a:off x="3072" y="2016"/>
                <a:ext cx="1440" cy="192"/>
                <a:chOff x="3072" y="2400"/>
                <a:chExt cx="1440" cy="192"/>
              </a:xfrm>
            </p:grpSpPr>
            <p:sp>
              <p:nvSpPr>
                <p:cNvPr id="13452" name="Rectangle 30"/>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53" name="Rectangle 31"/>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54" name="Rectangle 32"/>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2" name="Group 33"/>
              <p:cNvGrpSpPr>
                <a:grpSpLocks/>
              </p:cNvGrpSpPr>
              <p:nvPr/>
            </p:nvGrpSpPr>
            <p:grpSpPr bwMode="auto">
              <a:xfrm>
                <a:off x="3072" y="2208"/>
                <a:ext cx="1440" cy="192"/>
                <a:chOff x="3072" y="2400"/>
                <a:chExt cx="1440" cy="192"/>
              </a:xfrm>
            </p:grpSpPr>
            <p:sp>
              <p:nvSpPr>
                <p:cNvPr id="13449" name="Rectangle 34"/>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50" name="Rectangle 35"/>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51" name="Rectangle 36"/>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3" name="Group 37"/>
              <p:cNvGrpSpPr>
                <a:grpSpLocks/>
              </p:cNvGrpSpPr>
              <p:nvPr/>
            </p:nvGrpSpPr>
            <p:grpSpPr bwMode="auto">
              <a:xfrm>
                <a:off x="3072" y="2400"/>
                <a:ext cx="1440" cy="192"/>
                <a:chOff x="3072" y="2400"/>
                <a:chExt cx="1440" cy="192"/>
              </a:xfrm>
            </p:grpSpPr>
            <p:sp>
              <p:nvSpPr>
                <p:cNvPr id="13446" name="Rectangle 38"/>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47" name="Rectangle 39"/>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48" name="Rectangle 40"/>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grpSp>
          <p:nvGrpSpPr>
            <p:cNvPr id="14" name="Group 41"/>
            <p:cNvGrpSpPr>
              <a:grpSpLocks/>
            </p:cNvGrpSpPr>
            <p:nvPr/>
          </p:nvGrpSpPr>
          <p:grpSpPr bwMode="auto">
            <a:xfrm>
              <a:off x="3600" y="3360"/>
              <a:ext cx="1440" cy="768"/>
              <a:chOff x="3072" y="1824"/>
              <a:chExt cx="1440" cy="768"/>
            </a:xfrm>
          </p:grpSpPr>
          <p:grpSp>
            <p:nvGrpSpPr>
              <p:cNvPr id="15" name="Group 42"/>
              <p:cNvGrpSpPr>
                <a:grpSpLocks/>
              </p:cNvGrpSpPr>
              <p:nvPr/>
            </p:nvGrpSpPr>
            <p:grpSpPr bwMode="auto">
              <a:xfrm>
                <a:off x="3072" y="1824"/>
                <a:ext cx="1440" cy="192"/>
                <a:chOff x="3072" y="2400"/>
                <a:chExt cx="1440" cy="192"/>
              </a:xfrm>
            </p:grpSpPr>
            <p:sp>
              <p:nvSpPr>
                <p:cNvPr id="13439" name="Rectangle 43"/>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40" name="Rectangle 44"/>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41" name="Rectangle 45"/>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6" name="Group 46"/>
              <p:cNvGrpSpPr>
                <a:grpSpLocks/>
              </p:cNvGrpSpPr>
              <p:nvPr/>
            </p:nvGrpSpPr>
            <p:grpSpPr bwMode="auto">
              <a:xfrm>
                <a:off x="3072" y="2016"/>
                <a:ext cx="1440" cy="192"/>
                <a:chOff x="3072" y="2400"/>
                <a:chExt cx="1440" cy="192"/>
              </a:xfrm>
            </p:grpSpPr>
            <p:sp>
              <p:nvSpPr>
                <p:cNvPr id="13436" name="Rectangle 47"/>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37" name="Rectangle 48"/>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38" name="Rectangle 49"/>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7" name="Group 50"/>
              <p:cNvGrpSpPr>
                <a:grpSpLocks/>
              </p:cNvGrpSpPr>
              <p:nvPr/>
            </p:nvGrpSpPr>
            <p:grpSpPr bwMode="auto">
              <a:xfrm>
                <a:off x="3072" y="2208"/>
                <a:ext cx="1440" cy="192"/>
                <a:chOff x="3072" y="2400"/>
                <a:chExt cx="1440" cy="192"/>
              </a:xfrm>
            </p:grpSpPr>
            <p:sp>
              <p:nvSpPr>
                <p:cNvPr id="13433" name="Rectangle 51"/>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34" name="Rectangle 52"/>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35" name="Rectangle 53"/>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8" name="Group 54"/>
              <p:cNvGrpSpPr>
                <a:grpSpLocks/>
              </p:cNvGrpSpPr>
              <p:nvPr/>
            </p:nvGrpSpPr>
            <p:grpSpPr bwMode="auto">
              <a:xfrm>
                <a:off x="3072" y="2400"/>
                <a:ext cx="1440" cy="192"/>
                <a:chOff x="3072" y="2400"/>
                <a:chExt cx="1440" cy="192"/>
              </a:xfrm>
            </p:grpSpPr>
            <p:sp>
              <p:nvSpPr>
                <p:cNvPr id="13430" name="Rectangle 55"/>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31" name="Rectangle 56"/>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32" name="Rectangle 57"/>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sp>
          <p:nvSpPr>
            <p:cNvPr id="13377" name="Text Box 58"/>
            <p:cNvSpPr txBox="1">
              <a:spLocks noChangeArrowheads="1"/>
            </p:cNvSpPr>
            <p:nvPr/>
          </p:nvSpPr>
          <p:spPr bwMode="auto">
            <a:xfrm>
              <a:off x="3578" y="1582"/>
              <a:ext cx="1325" cy="250"/>
            </a:xfrm>
            <a:prstGeom prst="rect">
              <a:avLst/>
            </a:prstGeom>
            <a:noFill/>
            <a:ln w="12700" cap="sq">
              <a:noFill/>
              <a:miter lim="800000"/>
              <a:headEnd type="none" w="sm" len="sm"/>
              <a:tailEnd type="none" w="sm" len="sm"/>
            </a:ln>
          </p:spPr>
          <p:txBody>
            <a:bodyPr wrap="none">
              <a:spAutoFit/>
            </a:bodyPr>
            <a:lstStyle/>
            <a:p>
              <a:r>
                <a:rPr lang="zh-CN" altLang="en-US" sz="2000">
                  <a:latin typeface="幼圆" pitchFamily="49" charset="-122"/>
                  <a:ea typeface="幼圆" pitchFamily="49" charset="-122"/>
                </a:rPr>
                <a:t>学号 姓名  其他</a:t>
              </a:r>
            </a:p>
          </p:txBody>
        </p:sp>
        <p:sp>
          <p:nvSpPr>
            <p:cNvPr id="13378" name="Rectangle 59"/>
            <p:cNvSpPr>
              <a:spLocks noChangeArrowheads="1"/>
            </p:cNvSpPr>
            <p:nvPr/>
          </p:nvSpPr>
          <p:spPr bwMode="auto">
            <a:xfrm>
              <a:off x="3634" y="1798"/>
              <a:ext cx="264" cy="252"/>
            </a:xfrm>
            <a:prstGeom prst="rect">
              <a:avLst/>
            </a:prstGeom>
            <a:noFill/>
            <a:ln w="12700" cap="sq">
              <a:noFill/>
              <a:miter lim="800000"/>
              <a:headEnd type="none" w="sm" len="sm"/>
              <a:tailEnd type="none" w="sm" len="sm"/>
            </a:ln>
          </p:spPr>
          <p:txBody>
            <a:bodyPr wrap="none">
              <a:spAutoFit/>
            </a:bodyPr>
            <a:lstStyle/>
            <a:p>
              <a:r>
                <a:rPr lang="en-US" altLang="zh-CN" sz="2000"/>
                <a:t>03</a:t>
              </a:r>
            </a:p>
          </p:txBody>
        </p:sp>
        <p:sp>
          <p:nvSpPr>
            <p:cNvPr id="13379" name="Rectangle 60"/>
            <p:cNvSpPr>
              <a:spLocks noChangeArrowheads="1"/>
            </p:cNvSpPr>
            <p:nvPr/>
          </p:nvSpPr>
          <p:spPr bwMode="auto">
            <a:xfrm>
              <a:off x="3633" y="1990"/>
              <a:ext cx="264" cy="252"/>
            </a:xfrm>
            <a:prstGeom prst="rect">
              <a:avLst/>
            </a:prstGeom>
            <a:noFill/>
            <a:ln w="12700" cap="sq">
              <a:noFill/>
              <a:miter lim="800000"/>
              <a:headEnd type="none" w="sm" len="sm"/>
              <a:tailEnd type="none" w="sm" len="sm"/>
            </a:ln>
          </p:spPr>
          <p:txBody>
            <a:bodyPr wrap="none">
              <a:spAutoFit/>
            </a:bodyPr>
            <a:lstStyle/>
            <a:p>
              <a:r>
                <a:rPr lang="en-US" altLang="zh-CN" sz="2000"/>
                <a:t>05</a:t>
              </a:r>
            </a:p>
          </p:txBody>
        </p:sp>
        <p:sp>
          <p:nvSpPr>
            <p:cNvPr id="13380" name="Rectangle 61"/>
            <p:cNvSpPr>
              <a:spLocks noChangeArrowheads="1"/>
            </p:cNvSpPr>
            <p:nvPr/>
          </p:nvSpPr>
          <p:spPr bwMode="auto">
            <a:xfrm>
              <a:off x="3626" y="2165"/>
              <a:ext cx="264" cy="252"/>
            </a:xfrm>
            <a:prstGeom prst="rect">
              <a:avLst/>
            </a:prstGeom>
            <a:noFill/>
            <a:ln w="12700" cap="sq">
              <a:noFill/>
              <a:miter lim="800000"/>
              <a:headEnd type="none" w="sm" len="sm"/>
              <a:tailEnd type="none" w="sm" len="sm"/>
            </a:ln>
          </p:spPr>
          <p:txBody>
            <a:bodyPr wrap="none">
              <a:spAutoFit/>
            </a:bodyPr>
            <a:lstStyle/>
            <a:p>
              <a:r>
                <a:rPr lang="en-US" altLang="zh-CN" sz="2000"/>
                <a:t>06</a:t>
              </a:r>
            </a:p>
          </p:txBody>
        </p:sp>
        <p:sp>
          <p:nvSpPr>
            <p:cNvPr id="13381" name="Rectangle 62"/>
            <p:cNvSpPr>
              <a:spLocks noChangeArrowheads="1"/>
            </p:cNvSpPr>
            <p:nvPr/>
          </p:nvSpPr>
          <p:spPr bwMode="auto">
            <a:xfrm>
              <a:off x="3626" y="2368"/>
              <a:ext cx="264" cy="252"/>
            </a:xfrm>
            <a:prstGeom prst="rect">
              <a:avLst/>
            </a:prstGeom>
            <a:noFill/>
            <a:ln w="12700" cap="sq">
              <a:noFill/>
              <a:miter lim="800000"/>
              <a:headEnd type="none" w="sm" len="sm"/>
              <a:tailEnd type="none" w="sm" len="sm"/>
            </a:ln>
          </p:spPr>
          <p:txBody>
            <a:bodyPr wrap="none">
              <a:spAutoFit/>
            </a:bodyPr>
            <a:lstStyle/>
            <a:p>
              <a:r>
                <a:rPr lang="en-US" altLang="zh-CN" sz="2000"/>
                <a:t>08</a:t>
              </a:r>
            </a:p>
          </p:txBody>
        </p:sp>
        <p:sp>
          <p:nvSpPr>
            <p:cNvPr id="13382" name="Rectangle 63"/>
            <p:cNvSpPr>
              <a:spLocks noChangeArrowheads="1"/>
            </p:cNvSpPr>
            <p:nvPr/>
          </p:nvSpPr>
          <p:spPr bwMode="auto">
            <a:xfrm>
              <a:off x="3626" y="2560"/>
              <a:ext cx="254" cy="252"/>
            </a:xfrm>
            <a:prstGeom prst="rect">
              <a:avLst/>
            </a:prstGeom>
            <a:noFill/>
            <a:ln w="12700" cap="sq">
              <a:noFill/>
              <a:miter lim="800000"/>
              <a:headEnd type="none" w="sm" len="sm"/>
              <a:tailEnd type="none" w="sm" len="sm"/>
            </a:ln>
          </p:spPr>
          <p:txBody>
            <a:bodyPr wrap="none">
              <a:spAutoFit/>
            </a:bodyPr>
            <a:lstStyle/>
            <a:p>
              <a:r>
                <a:rPr lang="en-US" altLang="zh-CN" sz="2000"/>
                <a:t>11</a:t>
              </a:r>
            </a:p>
          </p:txBody>
        </p:sp>
        <p:sp>
          <p:nvSpPr>
            <p:cNvPr id="13383" name="Rectangle 64"/>
            <p:cNvSpPr>
              <a:spLocks noChangeArrowheads="1"/>
            </p:cNvSpPr>
            <p:nvPr/>
          </p:nvSpPr>
          <p:spPr bwMode="auto">
            <a:xfrm>
              <a:off x="3626" y="2762"/>
              <a:ext cx="264" cy="252"/>
            </a:xfrm>
            <a:prstGeom prst="rect">
              <a:avLst/>
            </a:prstGeom>
            <a:noFill/>
            <a:ln w="12700" cap="sq">
              <a:noFill/>
              <a:miter lim="800000"/>
              <a:headEnd type="none" w="sm" len="sm"/>
              <a:tailEnd type="none" w="sm" len="sm"/>
            </a:ln>
          </p:spPr>
          <p:txBody>
            <a:bodyPr wrap="none">
              <a:spAutoFit/>
            </a:bodyPr>
            <a:lstStyle/>
            <a:p>
              <a:r>
                <a:rPr lang="en-US" altLang="zh-CN" sz="2000"/>
                <a:t>14</a:t>
              </a:r>
            </a:p>
          </p:txBody>
        </p:sp>
        <p:sp>
          <p:nvSpPr>
            <p:cNvPr id="13384" name="Rectangle 65"/>
            <p:cNvSpPr>
              <a:spLocks noChangeArrowheads="1"/>
            </p:cNvSpPr>
            <p:nvPr/>
          </p:nvSpPr>
          <p:spPr bwMode="auto">
            <a:xfrm>
              <a:off x="3622" y="2944"/>
              <a:ext cx="264" cy="252"/>
            </a:xfrm>
            <a:prstGeom prst="rect">
              <a:avLst/>
            </a:prstGeom>
            <a:noFill/>
            <a:ln w="12700" cap="sq">
              <a:noFill/>
              <a:miter lim="800000"/>
              <a:headEnd type="none" w="sm" len="sm"/>
              <a:tailEnd type="none" w="sm" len="sm"/>
            </a:ln>
          </p:spPr>
          <p:txBody>
            <a:bodyPr wrap="none">
              <a:spAutoFit/>
            </a:bodyPr>
            <a:lstStyle/>
            <a:p>
              <a:r>
                <a:rPr lang="en-US" altLang="zh-CN" sz="2000" dirty="0"/>
                <a:t>15</a:t>
              </a:r>
            </a:p>
          </p:txBody>
        </p:sp>
        <p:sp>
          <p:nvSpPr>
            <p:cNvPr id="13385" name="Rectangle 66"/>
            <p:cNvSpPr>
              <a:spLocks noChangeArrowheads="1"/>
            </p:cNvSpPr>
            <p:nvPr/>
          </p:nvSpPr>
          <p:spPr bwMode="auto">
            <a:xfrm>
              <a:off x="3622" y="3136"/>
              <a:ext cx="264" cy="252"/>
            </a:xfrm>
            <a:prstGeom prst="rect">
              <a:avLst/>
            </a:prstGeom>
            <a:noFill/>
            <a:ln w="12700" cap="sq">
              <a:noFill/>
              <a:miter lim="800000"/>
              <a:headEnd type="none" w="sm" len="sm"/>
              <a:tailEnd type="none" w="sm" len="sm"/>
            </a:ln>
          </p:spPr>
          <p:txBody>
            <a:bodyPr wrap="none">
              <a:spAutoFit/>
            </a:bodyPr>
            <a:lstStyle/>
            <a:p>
              <a:r>
                <a:rPr lang="en-US" altLang="zh-CN" sz="2000"/>
                <a:t>16</a:t>
              </a:r>
            </a:p>
          </p:txBody>
        </p:sp>
        <p:sp>
          <p:nvSpPr>
            <p:cNvPr id="13386" name="Rectangle 67"/>
            <p:cNvSpPr>
              <a:spLocks noChangeArrowheads="1"/>
            </p:cNvSpPr>
            <p:nvPr/>
          </p:nvSpPr>
          <p:spPr bwMode="auto">
            <a:xfrm>
              <a:off x="3637" y="3323"/>
              <a:ext cx="264" cy="252"/>
            </a:xfrm>
            <a:prstGeom prst="rect">
              <a:avLst/>
            </a:prstGeom>
            <a:noFill/>
            <a:ln w="12700" cap="sq">
              <a:noFill/>
              <a:miter lim="800000"/>
              <a:headEnd type="none" w="sm" len="sm"/>
              <a:tailEnd type="none" w="sm" len="sm"/>
            </a:ln>
          </p:spPr>
          <p:txBody>
            <a:bodyPr wrap="none">
              <a:spAutoFit/>
            </a:bodyPr>
            <a:lstStyle/>
            <a:p>
              <a:r>
                <a:rPr lang="en-US" altLang="zh-CN" sz="2000"/>
                <a:t>20</a:t>
              </a:r>
            </a:p>
          </p:txBody>
        </p:sp>
        <p:sp>
          <p:nvSpPr>
            <p:cNvPr id="13387" name="Rectangle 68"/>
            <p:cNvSpPr>
              <a:spLocks noChangeArrowheads="1"/>
            </p:cNvSpPr>
            <p:nvPr/>
          </p:nvSpPr>
          <p:spPr bwMode="auto">
            <a:xfrm>
              <a:off x="3633" y="3520"/>
              <a:ext cx="264" cy="252"/>
            </a:xfrm>
            <a:prstGeom prst="rect">
              <a:avLst/>
            </a:prstGeom>
            <a:noFill/>
            <a:ln w="12700" cap="sq">
              <a:noFill/>
              <a:miter lim="800000"/>
              <a:headEnd type="none" w="sm" len="sm"/>
              <a:tailEnd type="none" w="sm" len="sm"/>
            </a:ln>
          </p:spPr>
          <p:txBody>
            <a:bodyPr wrap="none">
              <a:spAutoFit/>
            </a:bodyPr>
            <a:lstStyle/>
            <a:p>
              <a:r>
                <a:rPr lang="en-US" altLang="zh-CN" sz="2000"/>
                <a:t>25</a:t>
              </a:r>
            </a:p>
          </p:txBody>
        </p:sp>
        <p:sp>
          <p:nvSpPr>
            <p:cNvPr id="13388" name="Rectangle 69"/>
            <p:cNvSpPr>
              <a:spLocks noChangeArrowheads="1"/>
            </p:cNvSpPr>
            <p:nvPr/>
          </p:nvSpPr>
          <p:spPr bwMode="auto">
            <a:xfrm>
              <a:off x="3638" y="3701"/>
              <a:ext cx="264" cy="252"/>
            </a:xfrm>
            <a:prstGeom prst="rect">
              <a:avLst/>
            </a:prstGeom>
            <a:noFill/>
            <a:ln w="12700" cap="sq">
              <a:noFill/>
              <a:miter lim="800000"/>
              <a:headEnd type="none" w="sm" len="sm"/>
              <a:tailEnd type="none" w="sm" len="sm"/>
            </a:ln>
          </p:spPr>
          <p:txBody>
            <a:bodyPr wrap="none">
              <a:spAutoFit/>
            </a:bodyPr>
            <a:lstStyle/>
            <a:p>
              <a:r>
                <a:rPr lang="en-US" altLang="zh-CN" sz="2000"/>
                <a:t>29</a:t>
              </a:r>
            </a:p>
          </p:txBody>
        </p:sp>
        <p:sp>
          <p:nvSpPr>
            <p:cNvPr id="13389" name="Rectangle 70"/>
            <p:cNvSpPr>
              <a:spLocks noChangeArrowheads="1"/>
            </p:cNvSpPr>
            <p:nvPr/>
          </p:nvSpPr>
          <p:spPr bwMode="auto">
            <a:xfrm>
              <a:off x="3637" y="3889"/>
              <a:ext cx="264" cy="252"/>
            </a:xfrm>
            <a:prstGeom prst="rect">
              <a:avLst/>
            </a:prstGeom>
            <a:noFill/>
            <a:ln w="12700" cap="sq">
              <a:noFill/>
              <a:miter lim="800000"/>
              <a:headEnd type="none" w="sm" len="sm"/>
              <a:tailEnd type="none" w="sm" len="sm"/>
            </a:ln>
          </p:spPr>
          <p:txBody>
            <a:bodyPr wrap="none">
              <a:spAutoFit/>
            </a:bodyPr>
            <a:lstStyle/>
            <a:p>
              <a:r>
                <a:rPr lang="en-US" altLang="zh-CN" sz="2000"/>
                <a:t>32</a:t>
              </a:r>
            </a:p>
          </p:txBody>
        </p:sp>
        <p:sp>
          <p:nvSpPr>
            <p:cNvPr id="13390" name="Rectangle 71"/>
            <p:cNvSpPr>
              <a:spLocks noChangeArrowheads="1"/>
            </p:cNvSpPr>
            <p:nvPr/>
          </p:nvSpPr>
          <p:spPr bwMode="auto">
            <a:xfrm>
              <a:off x="3933" y="1798"/>
              <a:ext cx="468" cy="269"/>
            </a:xfrm>
            <a:prstGeom prst="rect">
              <a:avLst/>
            </a:prstGeom>
            <a:noFill/>
            <a:ln w="12700" cap="sq">
              <a:noFill/>
              <a:miter lim="800000"/>
              <a:headEnd type="none" w="sm" len="sm"/>
              <a:tailEnd type="none" w="sm" len="sm"/>
            </a:ln>
          </p:spPr>
          <p:txBody>
            <a:bodyPr wrap="none">
              <a:spAutoFit/>
            </a:bodyPr>
            <a:lstStyle/>
            <a:p>
              <a:r>
                <a:rPr lang="zh-CN" altLang="en-US" sz="2200">
                  <a:latin typeface="楷体_GB2312" pitchFamily="49" charset="-122"/>
                  <a:ea typeface="楷体_GB2312" pitchFamily="49" charset="-122"/>
                </a:rPr>
                <a:t>李义</a:t>
              </a:r>
              <a:endParaRPr lang="en-US" altLang="zh-CN" sz="2200">
                <a:latin typeface="楷体_GB2312" pitchFamily="49" charset="-122"/>
                <a:ea typeface="楷体_GB2312" pitchFamily="49" charset="-122"/>
              </a:endParaRPr>
            </a:p>
          </p:txBody>
        </p:sp>
        <p:sp>
          <p:nvSpPr>
            <p:cNvPr id="13391" name="Rectangle 72"/>
            <p:cNvSpPr>
              <a:spLocks noChangeArrowheads="1"/>
            </p:cNvSpPr>
            <p:nvPr/>
          </p:nvSpPr>
          <p:spPr bwMode="auto">
            <a:xfrm>
              <a:off x="3933" y="1979"/>
              <a:ext cx="468" cy="269"/>
            </a:xfrm>
            <a:prstGeom prst="rect">
              <a:avLst/>
            </a:prstGeom>
            <a:noFill/>
            <a:ln w="12700" cap="sq">
              <a:noFill/>
              <a:miter lim="800000"/>
              <a:headEnd type="none" w="sm" len="sm"/>
              <a:tailEnd type="none" w="sm" len="sm"/>
            </a:ln>
          </p:spPr>
          <p:txBody>
            <a:bodyPr wrap="none">
              <a:spAutoFit/>
            </a:bodyPr>
            <a:lstStyle/>
            <a:p>
              <a:r>
                <a:rPr lang="zh-CN" altLang="en-US" sz="2200">
                  <a:latin typeface="楷体_GB2312" pitchFamily="49" charset="-122"/>
                  <a:ea typeface="楷体_GB2312" pitchFamily="49" charset="-122"/>
                </a:rPr>
                <a:t>李春</a:t>
              </a:r>
              <a:endParaRPr lang="en-US" altLang="zh-CN" sz="2200">
                <a:latin typeface="楷体_GB2312" pitchFamily="49" charset="-122"/>
                <a:ea typeface="楷体_GB2312" pitchFamily="49" charset="-122"/>
              </a:endParaRPr>
            </a:p>
          </p:txBody>
        </p:sp>
        <p:sp>
          <p:nvSpPr>
            <p:cNvPr id="13392" name="Rectangle 73"/>
            <p:cNvSpPr>
              <a:spLocks noChangeArrowheads="1"/>
            </p:cNvSpPr>
            <p:nvPr/>
          </p:nvSpPr>
          <p:spPr bwMode="auto">
            <a:xfrm>
              <a:off x="3944" y="2168"/>
              <a:ext cx="468" cy="269"/>
            </a:xfrm>
            <a:prstGeom prst="rect">
              <a:avLst/>
            </a:prstGeom>
            <a:noFill/>
            <a:ln w="12700" cap="sq">
              <a:noFill/>
              <a:miter lim="800000"/>
              <a:headEnd type="none" w="sm" len="sm"/>
              <a:tailEnd type="none" w="sm" len="sm"/>
            </a:ln>
          </p:spPr>
          <p:txBody>
            <a:bodyPr wrap="none">
              <a:spAutoFit/>
            </a:bodyPr>
            <a:lstStyle/>
            <a:p>
              <a:r>
                <a:rPr lang="zh-CN" altLang="en-US" sz="2200">
                  <a:ea typeface="楷体_GB2312" pitchFamily="49" charset="-122"/>
                </a:rPr>
                <a:t>伍力</a:t>
              </a:r>
              <a:endParaRPr lang="en-US" altLang="zh-CN" sz="2200">
                <a:ea typeface="楷体_GB2312" pitchFamily="49" charset="-122"/>
              </a:endParaRPr>
            </a:p>
          </p:txBody>
        </p:sp>
        <p:sp>
          <p:nvSpPr>
            <p:cNvPr id="13393" name="Rectangle 74"/>
            <p:cNvSpPr>
              <a:spLocks noChangeArrowheads="1"/>
            </p:cNvSpPr>
            <p:nvPr/>
          </p:nvSpPr>
          <p:spPr bwMode="auto">
            <a:xfrm>
              <a:off x="3948" y="2363"/>
              <a:ext cx="468" cy="269"/>
            </a:xfrm>
            <a:prstGeom prst="rect">
              <a:avLst/>
            </a:prstGeom>
            <a:noFill/>
            <a:ln w="12700" cap="sq">
              <a:noFill/>
              <a:miter lim="800000"/>
              <a:headEnd type="none" w="sm" len="sm"/>
              <a:tailEnd type="none" w="sm" len="sm"/>
            </a:ln>
          </p:spPr>
          <p:txBody>
            <a:bodyPr wrap="none">
              <a:spAutoFit/>
            </a:bodyPr>
            <a:lstStyle/>
            <a:p>
              <a:r>
                <a:rPr lang="zh-CN" altLang="en-US" sz="2200">
                  <a:ea typeface="楷体_GB2312" pitchFamily="49" charset="-122"/>
                </a:rPr>
                <a:t>张莎</a:t>
              </a:r>
              <a:endParaRPr lang="en-US" altLang="zh-CN" sz="2200">
                <a:ea typeface="楷体_GB2312" pitchFamily="49" charset="-122"/>
              </a:endParaRPr>
            </a:p>
          </p:txBody>
        </p:sp>
        <p:sp>
          <p:nvSpPr>
            <p:cNvPr id="13394" name="Rectangle 75"/>
            <p:cNvSpPr>
              <a:spLocks noChangeArrowheads="1"/>
            </p:cNvSpPr>
            <p:nvPr/>
          </p:nvSpPr>
          <p:spPr bwMode="auto">
            <a:xfrm>
              <a:off x="3937" y="2563"/>
              <a:ext cx="468" cy="269"/>
            </a:xfrm>
            <a:prstGeom prst="rect">
              <a:avLst/>
            </a:prstGeom>
            <a:noFill/>
            <a:ln w="12700" cap="sq">
              <a:noFill/>
              <a:miter lim="800000"/>
              <a:headEnd type="none" w="sm" len="sm"/>
              <a:tailEnd type="none" w="sm" len="sm"/>
            </a:ln>
          </p:spPr>
          <p:txBody>
            <a:bodyPr wrap="none">
              <a:spAutoFit/>
            </a:bodyPr>
            <a:lstStyle/>
            <a:p>
              <a:r>
                <a:rPr lang="zh-CN" altLang="en-US" sz="2200">
                  <a:ea typeface="楷体_GB2312" pitchFamily="49" charset="-122"/>
                </a:rPr>
                <a:t>王强</a:t>
              </a:r>
              <a:endParaRPr lang="en-US" altLang="zh-CN" sz="2200">
                <a:ea typeface="楷体_GB2312" pitchFamily="49" charset="-122"/>
              </a:endParaRPr>
            </a:p>
          </p:txBody>
        </p:sp>
        <p:sp>
          <p:nvSpPr>
            <p:cNvPr id="13395" name="Rectangle 76"/>
            <p:cNvSpPr>
              <a:spLocks noChangeArrowheads="1"/>
            </p:cNvSpPr>
            <p:nvPr/>
          </p:nvSpPr>
          <p:spPr bwMode="auto">
            <a:xfrm>
              <a:off x="3948" y="2744"/>
              <a:ext cx="468" cy="269"/>
            </a:xfrm>
            <a:prstGeom prst="rect">
              <a:avLst/>
            </a:prstGeom>
            <a:noFill/>
            <a:ln w="12700" cap="sq">
              <a:noFill/>
              <a:miter lim="800000"/>
              <a:headEnd type="none" w="sm" len="sm"/>
              <a:tailEnd type="none" w="sm" len="sm"/>
            </a:ln>
          </p:spPr>
          <p:txBody>
            <a:bodyPr wrap="none">
              <a:spAutoFit/>
            </a:bodyPr>
            <a:lstStyle/>
            <a:p>
              <a:r>
                <a:rPr lang="zh-CN" altLang="en-US" sz="2200">
                  <a:ea typeface="楷体_GB2312" pitchFamily="49" charset="-122"/>
                </a:rPr>
                <a:t>何山</a:t>
              </a:r>
              <a:endParaRPr lang="en-US" altLang="zh-CN" sz="2200">
                <a:ea typeface="楷体_GB2312" pitchFamily="49" charset="-122"/>
              </a:endParaRPr>
            </a:p>
          </p:txBody>
        </p:sp>
        <p:sp>
          <p:nvSpPr>
            <p:cNvPr id="13396" name="Rectangle 77"/>
            <p:cNvSpPr>
              <a:spLocks noChangeArrowheads="1"/>
            </p:cNvSpPr>
            <p:nvPr/>
          </p:nvSpPr>
          <p:spPr bwMode="auto">
            <a:xfrm>
              <a:off x="3955" y="2939"/>
              <a:ext cx="468" cy="269"/>
            </a:xfrm>
            <a:prstGeom prst="rect">
              <a:avLst/>
            </a:prstGeom>
            <a:noFill/>
            <a:ln w="12700" cap="sq">
              <a:noFill/>
              <a:miter lim="800000"/>
              <a:headEnd type="none" w="sm" len="sm"/>
              <a:tailEnd type="none" w="sm" len="sm"/>
            </a:ln>
          </p:spPr>
          <p:txBody>
            <a:bodyPr wrap="none">
              <a:spAutoFit/>
            </a:bodyPr>
            <a:lstStyle/>
            <a:p>
              <a:r>
                <a:rPr lang="zh-CN" altLang="en-US" sz="2200">
                  <a:ea typeface="楷体_GB2312" pitchFamily="49" charset="-122"/>
                </a:rPr>
                <a:t>周海</a:t>
              </a:r>
              <a:endParaRPr lang="en-US" altLang="zh-CN" sz="2200">
                <a:ea typeface="楷体_GB2312" pitchFamily="49" charset="-122"/>
              </a:endParaRPr>
            </a:p>
          </p:txBody>
        </p:sp>
        <p:sp>
          <p:nvSpPr>
            <p:cNvPr id="13397" name="Rectangle 78"/>
            <p:cNvSpPr>
              <a:spLocks noChangeArrowheads="1"/>
            </p:cNvSpPr>
            <p:nvPr/>
          </p:nvSpPr>
          <p:spPr bwMode="auto">
            <a:xfrm>
              <a:off x="3948" y="3139"/>
              <a:ext cx="468" cy="269"/>
            </a:xfrm>
            <a:prstGeom prst="rect">
              <a:avLst/>
            </a:prstGeom>
            <a:noFill/>
            <a:ln w="12700" cap="sq">
              <a:noFill/>
              <a:miter lim="800000"/>
              <a:headEnd type="none" w="sm" len="sm"/>
              <a:tailEnd type="none" w="sm" len="sm"/>
            </a:ln>
          </p:spPr>
          <p:txBody>
            <a:bodyPr wrap="none">
              <a:spAutoFit/>
            </a:bodyPr>
            <a:lstStyle/>
            <a:p>
              <a:r>
                <a:rPr lang="zh-CN" altLang="en-US" sz="2200">
                  <a:ea typeface="楷体_GB2312" pitchFamily="49" charset="-122"/>
                </a:rPr>
                <a:t>刘云</a:t>
              </a:r>
              <a:endParaRPr lang="en-US" altLang="zh-CN" sz="2200">
                <a:ea typeface="楷体_GB2312" pitchFamily="49" charset="-122"/>
              </a:endParaRPr>
            </a:p>
          </p:txBody>
        </p:sp>
        <p:sp>
          <p:nvSpPr>
            <p:cNvPr id="13398" name="Rectangle 79"/>
            <p:cNvSpPr>
              <a:spLocks noChangeArrowheads="1"/>
            </p:cNvSpPr>
            <p:nvPr/>
          </p:nvSpPr>
          <p:spPr bwMode="auto">
            <a:xfrm>
              <a:off x="3948" y="3312"/>
              <a:ext cx="468" cy="269"/>
            </a:xfrm>
            <a:prstGeom prst="rect">
              <a:avLst/>
            </a:prstGeom>
            <a:noFill/>
            <a:ln w="12700" cap="sq">
              <a:noFill/>
              <a:miter lim="800000"/>
              <a:headEnd type="none" w="sm" len="sm"/>
              <a:tailEnd type="none" w="sm" len="sm"/>
            </a:ln>
          </p:spPr>
          <p:txBody>
            <a:bodyPr wrap="none">
              <a:spAutoFit/>
            </a:bodyPr>
            <a:lstStyle/>
            <a:p>
              <a:r>
                <a:rPr lang="zh-CN" altLang="en-US" sz="2200">
                  <a:ea typeface="楷体_GB2312" pitchFamily="49" charset="-122"/>
                </a:rPr>
                <a:t>高天</a:t>
              </a:r>
              <a:endParaRPr lang="en-US" altLang="zh-CN" sz="2200">
                <a:ea typeface="楷体_GB2312" pitchFamily="49" charset="-122"/>
              </a:endParaRPr>
            </a:p>
          </p:txBody>
        </p:sp>
        <p:sp>
          <p:nvSpPr>
            <p:cNvPr id="13399" name="Rectangle 80"/>
            <p:cNvSpPr>
              <a:spLocks noChangeArrowheads="1"/>
            </p:cNvSpPr>
            <p:nvPr/>
          </p:nvSpPr>
          <p:spPr bwMode="auto">
            <a:xfrm>
              <a:off x="3948" y="3504"/>
              <a:ext cx="468" cy="269"/>
            </a:xfrm>
            <a:prstGeom prst="rect">
              <a:avLst/>
            </a:prstGeom>
            <a:noFill/>
            <a:ln w="12700" cap="sq">
              <a:noFill/>
              <a:miter lim="800000"/>
              <a:headEnd type="none" w="sm" len="sm"/>
              <a:tailEnd type="none" w="sm" len="sm"/>
            </a:ln>
          </p:spPr>
          <p:txBody>
            <a:bodyPr wrap="none">
              <a:spAutoFit/>
            </a:bodyPr>
            <a:lstStyle/>
            <a:p>
              <a:r>
                <a:rPr lang="zh-CN" altLang="en-US" sz="2200">
                  <a:ea typeface="楷体_GB2312" pitchFamily="49" charset="-122"/>
                </a:rPr>
                <a:t>文华</a:t>
              </a:r>
              <a:endParaRPr lang="en-US" altLang="zh-CN" sz="2200">
                <a:ea typeface="楷体_GB2312" pitchFamily="49" charset="-122"/>
              </a:endParaRPr>
            </a:p>
          </p:txBody>
        </p:sp>
        <p:sp>
          <p:nvSpPr>
            <p:cNvPr id="13400" name="Rectangle 81"/>
            <p:cNvSpPr>
              <a:spLocks noChangeArrowheads="1"/>
            </p:cNvSpPr>
            <p:nvPr/>
          </p:nvSpPr>
          <p:spPr bwMode="auto">
            <a:xfrm>
              <a:off x="3948" y="3707"/>
              <a:ext cx="468" cy="269"/>
            </a:xfrm>
            <a:prstGeom prst="rect">
              <a:avLst/>
            </a:prstGeom>
            <a:noFill/>
            <a:ln w="12700" cap="sq">
              <a:noFill/>
              <a:miter lim="800000"/>
              <a:headEnd type="none" w="sm" len="sm"/>
              <a:tailEnd type="none" w="sm" len="sm"/>
            </a:ln>
          </p:spPr>
          <p:txBody>
            <a:bodyPr wrap="none">
              <a:spAutoFit/>
            </a:bodyPr>
            <a:lstStyle/>
            <a:p>
              <a:r>
                <a:rPr lang="zh-CN" altLang="en-US" sz="2200">
                  <a:ea typeface="楷体_GB2312" pitchFamily="49" charset="-122"/>
                </a:rPr>
                <a:t>陈舸</a:t>
              </a:r>
              <a:endParaRPr lang="en-US" altLang="zh-CN" sz="2200">
                <a:ea typeface="楷体_GB2312" pitchFamily="49" charset="-122"/>
              </a:endParaRPr>
            </a:p>
          </p:txBody>
        </p:sp>
        <p:sp>
          <p:nvSpPr>
            <p:cNvPr id="13401" name="Rectangle 82"/>
            <p:cNvSpPr>
              <a:spLocks noChangeArrowheads="1"/>
            </p:cNvSpPr>
            <p:nvPr/>
          </p:nvSpPr>
          <p:spPr bwMode="auto">
            <a:xfrm>
              <a:off x="3948" y="3903"/>
              <a:ext cx="468" cy="269"/>
            </a:xfrm>
            <a:prstGeom prst="rect">
              <a:avLst/>
            </a:prstGeom>
            <a:noFill/>
            <a:ln w="12700" cap="sq">
              <a:noFill/>
              <a:miter lim="800000"/>
              <a:headEnd type="none" w="sm" len="sm"/>
              <a:tailEnd type="none" w="sm" len="sm"/>
            </a:ln>
          </p:spPr>
          <p:txBody>
            <a:bodyPr wrap="none">
              <a:spAutoFit/>
            </a:bodyPr>
            <a:lstStyle/>
            <a:p>
              <a:r>
                <a:rPr lang="zh-CN" altLang="en-US" sz="2200">
                  <a:ea typeface="楷体_GB2312" pitchFamily="49" charset="-122"/>
                </a:rPr>
                <a:t>宋涛</a:t>
              </a:r>
              <a:endParaRPr lang="en-US" altLang="zh-CN" sz="2200">
                <a:ea typeface="楷体_GB2312" pitchFamily="49" charset="-122"/>
              </a:endParaRPr>
            </a:p>
          </p:txBody>
        </p:sp>
        <p:sp>
          <p:nvSpPr>
            <p:cNvPr id="13402" name="Rectangle 83"/>
            <p:cNvSpPr>
              <a:spLocks noChangeArrowheads="1"/>
            </p:cNvSpPr>
            <p:nvPr/>
          </p:nvSpPr>
          <p:spPr bwMode="auto">
            <a:xfrm>
              <a:off x="4551" y="1728"/>
              <a:ext cx="235" cy="233"/>
            </a:xfrm>
            <a:prstGeom prst="rect">
              <a:avLst/>
            </a:prstGeom>
            <a:noFill/>
            <a:ln w="12700" cap="sq">
              <a:noFill/>
              <a:miter lim="800000"/>
              <a:headEnd type="none" w="sm" len="sm"/>
              <a:tailEnd type="none" w="sm" len="sm"/>
            </a:ln>
          </p:spPr>
          <p:txBody>
            <a:bodyPr wrap="none">
              <a:spAutoFit/>
            </a:bodyPr>
            <a:lstStyle/>
            <a:p>
              <a:r>
                <a:rPr lang="en-US" altLang="zh-CN"/>
                <a:t>…</a:t>
              </a:r>
            </a:p>
          </p:txBody>
        </p:sp>
        <p:sp>
          <p:nvSpPr>
            <p:cNvPr id="13403" name="Rectangle 84"/>
            <p:cNvSpPr>
              <a:spLocks noChangeArrowheads="1"/>
            </p:cNvSpPr>
            <p:nvPr/>
          </p:nvSpPr>
          <p:spPr bwMode="auto">
            <a:xfrm>
              <a:off x="4560" y="1905"/>
              <a:ext cx="235" cy="233"/>
            </a:xfrm>
            <a:prstGeom prst="rect">
              <a:avLst/>
            </a:prstGeom>
            <a:noFill/>
            <a:ln w="12700" cap="sq">
              <a:noFill/>
              <a:miter lim="800000"/>
              <a:headEnd type="none" w="sm" len="sm"/>
              <a:tailEnd type="none" w="sm" len="sm"/>
            </a:ln>
          </p:spPr>
          <p:txBody>
            <a:bodyPr wrap="none">
              <a:spAutoFit/>
            </a:bodyPr>
            <a:lstStyle/>
            <a:p>
              <a:r>
                <a:rPr lang="en-US" altLang="zh-CN"/>
                <a:t>…</a:t>
              </a:r>
            </a:p>
          </p:txBody>
        </p:sp>
        <p:sp>
          <p:nvSpPr>
            <p:cNvPr id="13404" name="Rectangle 85"/>
            <p:cNvSpPr>
              <a:spLocks noChangeArrowheads="1"/>
            </p:cNvSpPr>
            <p:nvPr/>
          </p:nvSpPr>
          <p:spPr bwMode="auto">
            <a:xfrm>
              <a:off x="4560" y="2112"/>
              <a:ext cx="235" cy="233"/>
            </a:xfrm>
            <a:prstGeom prst="rect">
              <a:avLst/>
            </a:prstGeom>
            <a:noFill/>
            <a:ln w="12700" cap="sq">
              <a:noFill/>
              <a:miter lim="800000"/>
              <a:headEnd type="none" w="sm" len="sm"/>
              <a:tailEnd type="none" w="sm" len="sm"/>
            </a:ln>
          </p:spPr>
          <p:txBody>
            <a:bodyPr wrap="none">
              <a:spAutoFit/>
            </a:bodyPr>
            <a:lstStyle/>
            <a:p>
              <a:r>
                <a:rPr lang="en-US" altLang="zh-CN"/>
                <a:t>…</a:t>
              </a:r>
            </a:p>
          </p:txBody>
        </p:sp>
        <p:sp>
          <p:nvSpPr>
            <p:cNvPr id="13405" name="Rectangle 86"/>
            <p:cNvSpPr>
              <a:spLocks noChangeArrowheads="1"/>
            </p:cNvSpPr>
            <p:nvPr/>
          </p:nvSpPr>
          <p:spPr bwMode="auto">
            <a:xfrm>
              <a:off x="4560" y="2304"/>
              <a:ext cx="235" cy="233"/>
            </a:xfrm>
            <a:prstGeom prst="rect">
              <a:avLst/>
            </a:prstGeom>
            <a:noFill/>
            <a:ln w="12700" cap="sq">
              <a:noFill/>
              <a:miter lim="800000"/>
              <a:headEnd type="none" w="sm" len="sm"/>
              <a:tailEnd type="none" w="sm" len="sm"/>
            </a:ln>
          </p:spPr>
          <p:txBody>
            <a:bodyPr wrap="none">
              <a:spAutoFit/>
            </a:bodyPr>
            <a:lstStyle/>
            <a:p>
              <a:r>
                <a:rPr lang="en-US" altLang="zh-CN"/>
                <a:t>…</a:t>
              </a:r>
            </a:p>
          </p:txBody>
        </p:sp>
        <p:sp>
          <p:nvSpPr>
            <p:cNvPr id="13406" name="Rectangle 87"/>
            <p:cNvSpPr>
              <a:spLocks noChangeArrowheads="1"/>
            </p:cNvSpPr>
            <p:nvPr/>
          </p:nvSpPr>
          <p:spPr bwMode="auto">
            <a:xfrm>
              <a:off x="4560" y="2496"/>
              <a:ext cx="235" cy="233"/>
            </a:xfrm>
            <a:prstGeom prst="rect">
              <a:avLst/>
            </a:prstGeom>
            <a:noFill/>
            <a:ln w="12700" cap="sq">
              <a:noFill/>
              <a:miter lim="800000"/>
              <a:headEnd type="none" w="sm" len="sm"/>
              <a:tailEnd type="none" w="sm" len="sm"/>
            </a:ln>
          </p:spPr>
          <p:txBody>
            <a:bodyPr wrap="none">
              <a:spAutoFit/>
            </a:bodyPr>
            <a:lstStyle/>
            <a:p>
              <a:r>
                <a:rPr lang="en-US" altLang="zh-CN"/>
                <a:t>…</a:t>
              </a:r>
            </a:p>
          </p:txBody>
        </p:sp>
        <p:sp>
          <p:nvSpPr>
            <p:cNvPr id="13407" name="Rectangle 88"/>
            <p:cNvSpPr>
              <a:spLocks noChangeArrowheads="1"/>
            </p:cNvSpPr>
            <p:nvPr/>
          </p:nvSpPr>
          <p:spPr bwMode="auto">
            <a:xfrm>
              <a:off x="4560" y="2688"/>
              <a:ext cx="235" cy="233"/>
            </a:xfrm>
            <a:prstGeom prst="rect">
              <a:avLst/>
            </a:prstGeom>
            <a:noFill/>
            <a:ln w="12700" cap="sq">
              <a:noFill/>
              <a:miter lim="800000"/>
              <a:headEnd type="none" w="sm" len="sm"/>
              <a:tailEnd type="none" w="sm" len="sm"/>
            </a:ln>
          </p:spPr>
          <p:txBody>
            <a:bodyPr wrap="none">
              <a:spAutoFit/>
            </a:bodyPr>
            <a:lstStyle/>
            <a:p>
              <a:r>
                <a:rPr lang="en-US" altLang="zh-CN"/>
                <a:t>…</a:t>
              </a:r>
            </a:p>
          </p:txBody>
        </p:sp>
        <p:sp>
          <p:nvSpPr>
            <p:cNvPr id="13408" name="Rectangle 89"/>
            <p:cNvSpPr>
              <a:spLocks noChangeArrowheads="1"/>
            </p:cNvSpPr>
            <p:nvPr/>
          </p:nvSpPr>
          <p:spPr bwMode="auto">
            <a:xfrm>
              <a:off x="4560" y="3072"/>
              <a:ext cx="235" cy="233"/>
            </a:xfrm>
            <a:prstGeom prst="rect">
              <a:avLst/>
            </a:prstGeom>
            <a:noFill/>
            <a:ln w="12700" cap="sq">
              <a:noFill/>
              <a:miter lim="800000"/>
              <a:headEnd type="none" w="sm" len="sm"/>
              <a:tailEnd type="none" w="sm" len="sm"/>
            </a:ln>
          </p:spPr>
          <p:txBody>
            <a:bodyPr wrap="none">
              <a:spAutoFit/>
            </a:bodyPr>
            <a:lstStyle/>
            <a:p>
              <a:r>
                <a:rPr lang="en-US" altLang="zh-CN"/>
                <a:t>…</a:t>
              </a:r>
            </a:p>
          </p:txBody>
        </p:sp>
        <p:sp>
          <p:nvSpPr>
            <p:cNvPr id="13409" name="Rectangle 90"/>
            <p:cNvSpPr>
              <a:spLocks noChangeArrowheads="1"/>
            </p:cNvSpPr>
            <p:nvPr/>
          </p:nvSpPr>
          <p:spPr bwMode="auto">
            <a:xfrm>
              <a:off x="4560" y="2880"/>
              <a:ext cx="235" cy="233"/>
            </a:xfrm>
            <a:prstGeom prst="rect">
              <a:avLst/>
            </a:prstGeom>
            <a:noFill/>
            <a:ln w="12700" cap="sq">
              <a:noFill/>
              <a:miter lim="800000"/>
              <a:headEnd type="none" w="sm" len="sm"/>
              <a:tailEnd type="none" w="sm" len="sm"/>
            </a:ln>
          </p:spPr>
          <p:txBody>
            <a:bodyPr wrap="none">
              <a:spAutoFit/>
            </a:bodyPr>
            <a:lstStyle/>
            <a:p>
              <a:r>
                <a:rPr lang="en-US" altLang="zh-CN"/>
                <a:t>…</a:t>
              </a:r>
            </a:p>
          </p:txBody>
        </p:sp>
        <p:sp>
          <p:nvSpPr>
            <p:cNvPr id="13410" name="Rectangle 91"/>
            <p:cNvSpPr>
              <a:spLocks noChangeArrowheads="1"/>
            </p:cNvSpPr>
            <p:nvPr/>
          </p:nvSpPr>
          <p:spPr bwMode="auto">
            <a:xfrm>
              <a:off x="4560" y="3456"/>
              <a:ext cx="235" cy="233"/>
            </a:xfrm>
            <a:prstGeom prst="rect">
              <a:avLst/>
            </a:prstGeom>
            <a:noFill/>
            <a:ln w="12700" cap="sq">
              <a:noFill/>
              <a:miter lim="800000"/>
              <a:headEnd type="none" w="sm" len="sm"/>
              <a:tailEnd type="none" w="sm" len="sm"/>
            </a:ln>
          </p:spPr>
          <p:txBody>
            <a:bodyPr wrap="none">
              <a:spAutoFit/>
            </a:bodyPr>
            <a:lstStyle/>
            <a:p>
              <a:r>
                <a:rPr lang="en-US" altLang="zh-CN"/>
                <a:t>…</a:t>
              </a:r>
            </a:p>
          </p:txBody>
        </p:sp>
        <p:sp>
          <p:nvSpPr>
            <p:cNvPr id="13411" name="Rectangle 92"/>
            <p:cNvSpPr>
              <a:spLocks noChangeArrowheads="1"/>
            </p:cNvSpPr>
            <p:nvPr/>
          </p:nvSpPr>
          <p:spPr bwMode="auto">
            <a:xfrm>
              <a:off x="4560" y="3648"/>
              <a:ext cx="235" cy="233"/>
            </a:xfrm>
            <a:prstGeom prst="rect">
              <a:avLst/>
            </a:prstGeom>
            <a:noFill/>
            <a:ln w="12700" cap="sq">
              <a:noFill/>
              <a:miter lim="800000"/>
              <a:headEnd type="none" w="sm" len="sm"/>
              <a:tailEnd type="none" w="sm" len="sm"/>
            </a:ln>
          </p:spPr>
          <p:txBody>
            <a:bodyPr wrap="none">
              <a:spAutoFit/>
            </a:bodyPr>
            <a:lstStyle/>
            <a:p>
              <a:r>
                <a:rPr lang="en-US" altLang="zh-CN"/>
                <a:t>…</a:t>
              </a:r>
            </a:p>
          </p:txBody>
        </p:sp>
        <p:sp>
          <p:nvSpPr>
            <p:cNvPr id="13412" name="Rectangle 93"/>
            <p:cNvSpPr>
              <a:spLocks noChangeArrowheads="1"/>
            </p:cNvSpPr>
            <p:nvPr/>
          </p:nvSpPr>
          <p:spPr bwMode="auto">
            <a:xfrm>
              <a:off x="4560" y="3840"/>
              <a:ext cx="235" cy="233"/>
            </a:xfrm>
            <a:prstGeom prst="rect">
              <a:avLst/>
            </a:prstGeom>
            <a:noFill/>
            <a:ln w="12700" cap="sq">
              <a:noFill/>
              <a:miter lim="800000"/>
              <a:headEnd type="none" w="sm" len="sm"/>
              <a:tailEnd type="none" w="sm" len="sm"/>
            </a:ln>
          </p:spPr>
          <p:txBody>
            <a:bodyPr wrap="none">
              <a:spAutoFit/>
            </a:bodyPr>
            <a:lstStyle/>
            <a:p>
              <a:r>
                <a:rPr lang="en-US" altLang="zh-CN"/>
                <a:t>…</a:t>
              </a:r>
            </a:p>
          </p:txBody>
        </p:sp>
        <p:sp>
          <p:nvSpPr>
            <p:cNvPr id="13413" name="Rectangle 94"/>
            <p:cNvSpPr>
              <a:spLocks noChangeArrowheads="1"/>
            </p:cNvSpPr>
            <p:nvPr/>
          </p:nvSpPr>
          <p:spPr bwMode="auto">
            <a:xfrm>
              <a:off x="4560" y="3264"/>
              <a:ext cx="235" cy="233"/>
            </a:xfrm>
            <a:prstGeom prst="rect">
              <a:avLst/>
            </a:prstGeom>
            <a:noFill/>
            <a:ln w="12700" cap="sq">
              <a:noFill/>
              <a:miter lim="800000"/>
              <a:headEnd type="none" w="sm" len="sm"/>
              <a:tailEnd type="none" w="sm" len="sm"/>
            </a:ln>
          </p:spPr>
          <p:txBody>
            <a:bodyPr wrap="none">
              <a:spAutoFit/>
            </a:bodyPr>
            <a:lstStyle/>
            <a:p>
              <a:r>
                <a:rPr lang="en-US" altLang="zh-CN"/>
                <a:t>…</a:t>
              </a:r>
            </a:p>
          </p:txBody>
        </p:sp>
        <p:sp>
          <p:nvSpPr>
            <p:cNvPr id="13414" name="Rectangle 95"/>
            <p:cNvSpPr>
              <a:spLocks noChangeArrowheads="1"/>
            </p:cNvSpPr>
            <p:nvPr/>
          </p:nvSpPr>
          <p:spPr bwMode="auto">
            <a:xfrm>
              <a:off x="3190" y="1776"/>
              <a:ext cx="411" cy="252"/>
            </a:xfrm>
            <a:prstGeom prst="rect">
              <a:avLst/>
            </a:prstGeom>
            <a:noFill/>
            <a:ln w="12700" cap="sq">
              <a:noFill/>
              <a:miter lim="800000"/>
              <a:headEnd type="none" w="sm" len="sm"/>
              <a:tailEnd type="none" w="sm" len="sm"/>
            </a:ln>
          </p:spPr>
          <p:txBody>
            <a:bodyPr wrap="none">
              <a:spAutoFit/>
            </a:bodyPr>
            <a:lstStyle/>
            <a:p>
              <a:r>
                <a:rPr lang="en-US" altLang="zh-CN" sz="2000"/>
                <a:t>0101</a:t>
              </a:r>
            </a:p>
          </p:txBody>
        </p:sp>
        <p:sp>
          <p:nvSpPr>
            <p:cNvPr id="13415" name="Rectangle 96"/>
            <p:cNvSpPr>
              <a:spLocks noChangeArrowheads="1"/>
            </p:cNvSpPr>
            <p:nvPr/>
          </p:nvSpPr>
          <p:spPr bwMode="auto">
            <a:xfrm>
              <a:off x="3190" y="1988"/>
              <a:ext cx="411" cy="252"/>
            </a:xfrm>
            <a:prstGeom prst="rect">
              <a:avLst/>
            </a:prstGeom>
            <a:noFill/>
            <a:ln w="12700" cap="sq">
              <a:noFill/>
              <a:miter lim="800000"/>
              <a:headEnd type="none" w="sm" len="sm"/>
              <a:tailEnd type="none" w="sm" len="sm"/>
            </a:ln>
          </p:spPr>
          <p:txBody>
            <a:bodyPr wrap="none">
              <a:spAutoFit/>
            </a:bodyPr>
            <a:lstStyle/>
            <a:p>
              <a:r>
                <a:rPr lang="en-US" altLang="zh-CN" sz="2000"/>
                <a:t>0201</a:t>
              </a:r>
            </a:p>
          </p:txBody>
        </p:sp>
        <p:sp>
          <p:nvSpPr>
            <p:cNvPr id="13416" name="Rectangle 97"/>
            <p:cNvSpPr>
              <a:spLocks noChangeArrowheads="1"/>
            </p:cNvSpPr>
            <p:nvPr/>
          </p:nvSpPr>
          <p:spPr bwMode="auto">
            <a:xfrm>
              <a:off x="3194" y="2179"/>
              <a:ext cx="411" cy="252"/>
            </a:xfrm>
            <a:prstGeom prst="rect">
              <a:avLst/>
            </a:prstGeom>
            <a:noFill/>
            <a:ln w="12700" cap="sq">
              <a:noFill/>
              <a:miter lim="800000"/>
              <a:headEnd type="none" w="sm" len="sm"/>
              <a:tailEnd type="none" w="sm" len="sm"/>
            </a:ln>
          </p:spPr>
          <p:txBody>
            <a:bodyPr wrap="none">
              <a:spAutoFit/>
            </a:bodyPr>
            <a:lstStyle/>
            <a:p>
              <a:r>
                <a:rPr lang="en-US" altLang="zh-CN" sz="2000"/>
                <a:t>0301</a:t>
              </a:r>
            </a:p>
          </p:txBody>
        </p:sp>
        <p:sp>
          <p:nvSpPr>
            <p:cNvPr id="13417" name="Rectangle 98"/>
            <p:cNvSpPr>
              <a:spLocks noChangeArrowheads="1"/>
            </p:cNvSpPr>
            <p:nvPr/>
          </p:nvSpPr>
          <p:spPr bwMode="auto">
            <a:xfrm>
              <a:off x="3190" y="2379"/>
              <a:ext cx="411" cy="252"/>
            </a:xfrm>
            <a:prstGeom prst="rect">
              <a:avLst/>
            </a:prstGeom>
            <a:noFill/>
            <a:ln w="12700" cap="sq">
              <a:noFill/>
              <a:miter lim="800000"/>
              <a:headEnd type="none" w="sm" len="sm"/>
              <a:tailEnd type="none" w="sm" len="sm"/>
            </a:ln>
          </p:spPr>
          <p:txBody>
            <a:bodyPr wrap="none">
              <a:spAutoFit/>
            </a:bodyPr>
            <a:lstStyle/>
            <a:p>
              <a:r>
                <a:rPr lang="en-US" altLang="zh-CN" sz="2000"/>
                <a:t>0401</a:t>
              </a:r>
            </a:p>
          </p:txBody>
        </p:sp>
        <p:sp>
          <p:nvSpPr>
            <p:cNvPr id="13418" name="Rectangle 99"/>
            <p:cNvSpPr>
              <a:spLocks noChangeArrowheads="1"/>
            </p:cNvSpPr>
            <p:nvPr/>
          </p:nvSpPr>
          <p:spPr bwMode="auto">
            <a:xfrm>
              <a:off x="3190" y="2560"/>
              <a:ext cx="411" cy="252"/>
            </a:xfrm>
            <a:prstGeom prst="rect">
              <a:avLst/>
            </a:prstGeom>
            <a:noFill/>
            <a:ln w="12700" cap="sq">
              <a:noFill/>
              <a:miter lim="800000"/>
              <a:headEnd type="none" w="sm" len="sm"/>
              <a:tailEnd type="none" w="sm" len="sm"/>
            </a:ln>
          </p:spPr>
          <p:txBody>
            <a:bodyPr wrap="none">
              <a:spAutoFit/>
            </a:bodyPr>
            <a:lstStyle/>
            <a:p>
              <a:r>
                <a:rPr lang="en-US" altLang="zh-CN" sz="2000"/>
                <a:t>0501</a:t>
              </a:r>
            </a:p>
          </p:txBody>
        </p:sp>
        <p:sp>
          <p:nvSpPr>
            <p:cNvPr id="13419" name="Rectangle 100"/>
            <p:cNvSpPr>
              <a:spLocks noChangeArrowheads="1"/>
            </p:cNvSpPr>
            <p:nvPr/>
          </p:nvSpPr>
          <p:spPr bwMode="auto">
            <a:xfrm>
              <a:off x="3183" y="2737"/>
              <a:ext cx="411" cy="252"/>
            </a:xfrm>
            <a:prstGeom prst="rect">
              <a:avLst/>
            </a:prstGeom>
            <a:noFill/>
            <a:ln w="12700" cap="sq">
              <a:noFill/>
              <a:miter lim="800000"/>
              <a:headEnd type="none" w="sm" len="sm"/>
              <a:tailEnd type="none" w="sm" len="sm"/>
            </a:ln>
          </p:spPr>
          <p:txBody>
            <a:bodyPr wrap="none">
              <a:spAutoFit/>
            </a:bodyPr>
            <a:lstStyle/>
            <a:p>
              <a:r>
                <a:rPr lang="en-US" altLang="zh-CN" sz="2000"/>
                <a:t>0601</a:t>
              </a:r>
            </a:p>
          </p:txBody>
        </p:sp>
        <p:sp>
          <p:nvSpPr>
            <p:cNvPr id="13420" name="Rectangle 101"/>
            <p:cNvSpPr>
              <a:spLocks noChangeArrowheads="1"/>
            </p:cNvSpPr>
            <p:nvPr/>
          </p:nvSpPr>
          <p:spPr bwMode="auto">
            <a:xfrm>
              <a:off x="3190" y="2921"/>
              <a:ext cx="411" cy="252"/>
            </a:xfrm>
            <a:prstGeom prst="rect">
              <a:avLst/>
            </a:prstGeom>
            <a:noFill/>
            <a:ln w="12700" cap="sq">
              <a:noFill/>
              <a:miter lim="800000"/>
              <a:headEnd type="none" w="sm" len="sm"/>
              <a:tailEnd type="none" w="sm" len="sm"/>
            </a:ln>
          </p:spPr>
          <p:txBody>
            <a:bodyPr wrap="none">
              <a:spAutoFit/>
            </a:bodyPr>
            <a:lstStyle/>
            <a:p>
              <a:r>
                <a:rPr lang="en-US" altLang="zh-CN" sz="2000"/>
                <a:t>0701</a:t>
              </a:r>
            </a:p>
          </p:txBody>
        </p:sp>
        <p:sp>
          <p:nvSpPr>
            <p:cNvPr id="13421" name="Rectangle 102"/>
            <p:cNvSpPr>
              <a:spLocks noChangeArrowheads="1"/>
            </p:cNvSpPr>
            <p:nvPr/>
          </p:nvSpPr>
          <p:spPr bwMode="auto">
            <a:xfrm>
              <a:off x="3190" y="3120"/>
              <a:ext cx="411" cy="252"/>
            </a:xfrm>
            <a:prstGeom prst="rect">
              <a:avLst/>
            </a:prstGeom>
            <a:noFill/>
            <a:ln w="12700" cap="sq">
              <a:noFill/>
              <a:miter lim="800000"/>
              <a:headEnd type="none" w="sm" len="sm"/>
              <a:tailEnd type="none" w="sm" len="sm"/>
            </a:ln>
          </p:spPr>
          <p:txBody>
            <a:bodyPr wrap="none">
              <a:spAutoFit/>
            </a:bodyPr>
            <a:lstStyle/>
            <a:p>
              <a:r>
                <a:rPr lang="en-US" altLang="zh-CN" sz="2000"/>
                <a:t>0801</a:t>
              </a:r>
            </a:p>
          </p:txBody>
        </p:sp>
        <p:sp>
          <p:nvSpPr>
            <p:cNvPr id="13422" name="Rectangle 103"/>
            <p:cNvSpPr>
              <a:spLocks noChangeArrowheads="1"/>
            </p:cNvSpPr>
            <p:nvPr/>
          </p:nvSpPr>
          <p:spPr bwMode="auto">
            <a:xfrm>
              <a:off x="3190" y="3302"/>
              <a:ext cx="411" cy="252"/>
            </a:xfrm>
            <a:prstGeom prst="rect">
              <a:avLst/>
            </a:prstGeom>
            <a:noFill/>
            <a:ln w="12700" cap="sq">
              <a:noFill/>
              <a:miter lim="800000"/>
              <a:headEnd type="none" w="sm" len="sm"/>
              <a:tailEnd type="none" w="sm" len="sm"/>
            </a:ln>
          </p:spPr>
          <p:txBody>
            <a:bodyPr wrap="none">
              <a:spAutoFit/>
            </a:bodyPr>
            <a:lstStyle/>
            <a:p>
              <a:r>
                <a:rPr lang="en-US" altLang="zh-CN" sz="2000"/>
                <a:t>0901</a:t>
              </a:r>
            </a:p>
          </p:txBody>
        </p:sp>
        <p:sp>
          <p:nvSpPr>
            <p:cNvPr id="13423" name="Rectangle 104"/>
            <p:cNvSpPr>
              <a:spLocks noChangeArrowheads="1"/>
            </p:cNvSpPr>
            <p:nvPr/>
          </p:nvSpPr>
          <p:spPr bwMode="auto">
            <a:xfrm>
              <a:off x="3190" y="3494"/>
              <a:ext cx="411" cy="252"/>
            </a:xfrm>
            <a:prstGeom prst="rect">
              <a:avLst/>
            </a:prstGeom>
            <a:noFill/>
            <a:ln w="12700" cap="sq">
              <a:noFill/>
              <a:miter lim="800000"/>
              <a:headEnd type="none" w="sm" len="sm"/>
              <a:tailEnd type="none" w="sm" len="sm"/>
            </a:ln>
          </p:spPr>
          <p:txBody>
            <a:bodyPr wrap="none">
              <a:spAutoFit/>
            </a:bodyPr>
            <a:lstStyle/>
            <a:p>
              <a:r>
                <a:rPr lang="en-US" altLang="zh-CN" sz="2000"/>
                <a:t>1001</a:t>
              </a:r>
            </a:p>
          </p:txBody>
        </p:sp>
        <p:sp>
          <p:nvSpPr>
            <p:cNvPr id="13424" name="Rectangle 105"/>
            <p:cNvSpPr>
              <a:spLocks noChangeArrowheads="1"/>
            </p:cNvSpPr>
            <p:nvPr/>
          </p:nvSpPr>
          <p:spPr bwMode="auto">
            <a:xfrm>
              <a:off x="3190" y="3696"/>
              <a:ext cx="401" cy="252"/>
            </a:xfrm>
            <a:prstGeom prst="rect">
              <a:avLst/>
            </a:prstGeom>
            <a:noFill/>
            <a:ln w="12700" cap="sq">
              <a:noFill/>
              <a:miter lim="800000"/>
              <a:headEnd type="none" w="sm" len="sm"/>
              <a:tailEnd type="none" w="sm" len="sm"/>
            </a:ln>
          </p:spPr>
          <p:txBody>
            <a:bodyPr wrap="none">
              <a:spAutoFit/>
            </a:bodyPr>
            <a:lstStyle/>
            <a:p>
              <a:r>
                <a:rPr lang="en-US" altLang="zh-CN" sz="2000"/>
                <a:t>1101</a:t>
              </a:r>
            </a:p>
          </p:txBody>
        </p:sp>
        <p:sp>
          <p:nvSpPr>
            <p:cNvPr id="13425" name="Rectangle 106"/>
            <p:cNvSpPr>
              <a:spLocks noChangeArrowheads="1"/>
            </p:cNvSpPr>
            <p:nvPr/>
          </p:nvSpPr>
          <p:spPr bwMode="auto">
            <a:xfrm>
              <a:off x="3190" y="3878"/>
              <a:ext cx="411" cy="252"/>
            </a:xfrm>
            <a:prstGeom prst="rect">
              <a:avLst/>
            </a:prstGeom>
            <a:noFill/>
            <a:ln w="12700" cap="sq">
              <a:noFill/>
              <a:miter lim="800000"/>
              <a:headEnd type="none" w="sm" len="sm"/>
              <a:tailEnd type="none" w="sm" len="sm"/>
            </a:ln>
          </p:spPr>
          <p:txBody>
            <a:bodyPr wrap="none">
              <a:spAutoFit/>
            </a:bodyPr>
            <a:lstStyle/>
            <a:p>
              <a:r>
                <a:rPr lang="en-US" altLang="zh-CN" sz="2000"/>
                <a:t>1201</a:t>
              </a:r>
            </a:p>
          </p:txBody>
        </p:sp>
      </p:grpSp>
      <p:grpSp>
        <p:nvGrpSpPr>
          <p:cNvPr id="19" name="Group 107"/>
          <p:cNvGrpSpPr>
            <a:grpSpLocks/>
          </p:cNvGrpSpPr>
          <p:nvPr/>
        </p:nvGrpSpPr>
        <p:grpSpPr bwMode="auto">
          <a:xfrm>
            <a:off x="9821864" y="3429000"/>
            <a:ext cx="541337" cy="1676400"/>
            <a:chOff x="5227" y="2160"/>
            <a:chExt cx="341" cy="1056"/>
          </a:xfrm>
        </p:grpSpPr>
        <p:sp>
          <p:nvSpPr>
            <p:cNvPr id="13372" name="AutoShape 108"/>
            <p:cNvSpPr>
              <a:spLocks noChangeArrowheads="1"/>
            </p:cNvSpPr>
            <p:nvPr/>
          </p:nvSpPr>
          <p:spPr bwMode="auto">
            <a:xfrm>
              <a:off x="5232" y="2160"/>
              <a:ext cx="336" cy="1056"/>
            </a:xfrm>
            <a:prstGeom prst="wedgeEllipseCallout">
              <a:avLst>
                <a:gd name="adj1" fmla="val -170236"/>
                <a:gd name="adj2" fmla="val -30019"/>
              </a:avLst>
            </a:prstGeom>
            <a:noFill/>
            <a:ln w="63500" cap="sq">
              <a:solidFill>
                <a:srgbClr val="00A5CC"/>
              </a:solidFill>
              <a:miter lim="800000"/>
              <a:headEnd type="none" w="sm" len="sm"/>
              <a:tailEnd type="none" w="sm" len="sm"/>
            </a:ln>
          </p:spPr>
          <p:txBody>
            <a:bodyPr/>
            <a:lstStyle/>
            <a:p>
              <a:pPr algn="ctr"/>
              <a:endParaRPr lang="en-US" altLang="zh-CN"/>
            </a:p>
          </p:txBody>
        </p:sp>
        <p:sp>
          <p:nvSpPr>
            <p:cNvPr id="13373" name="Text Box 109"/>
            <p:cNvSpPr txBox="1">
              <a:spLocks noChangeArrowheads="1"/>
            </p:cNvSpPr>
            <p:nvPr/>
          </p:nvSpPr>
          <p:spPr bwMode="auto">
            <a:xfrm>
              <a:off x="5227" y="2305"/>
              <a:ext cx="301" cy="810"/>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wrap="none">
              <a:spAutoFit/>
            </a:bodyPr>
            <a:lstStyle/>
            <a:p>
              <a:pPr>
                <a:lnSpc>
                  <a:spcPct val="85000"/>
                </a:lnSpc>
              </a:pPr>
              <a:r>
                <a:rPr lang="zh-CN" altLang="en-US" sz="2300" i="1">
                  <a:ea typeface="黑体" pitchFamily="49" charset="-122"/>
                </a:rPr>
                <a:t>基</a:t>
              </a:r>
            </a:p>
            <a:p>
              <a:pPr>
                <a:lnSpc>
                  <a:spcPct val="85000"/>
                </a:lnSpc>
              </a:pPr>
              <a:r>
                <a:rPr lang="zh-CN" altLang="en-US" sz="2300" i="1">
                  <a:ea typeface="黑体" pitchFamily="49" charset="-122"/>
                </a:rPr>
                <a:t>本</a:t>
              </a:r>
            </a:p>
            <a:p>
              <a:pPr>
                <a:lnSpc>
                  <a:spcPct val="85000"/>
                </a:lnSpc>
              </a:pPr>
              <a:r>
                <a:rPr lang="zh-CN" altLang="en-US" sz="2300" i="1">
                  <a:ea typeface="黑体" pitchFamily="49" charset="-122"/>
                </a:rPr>
                <a:t>数</a:t>
              </a:r>
            </a:p>
            <a:p>
              <a:pPr>
                <a:lnSpc>
                  <a:spcPct val="85000"/>
                </a:lnSpc>
              </a:pPr>
              <a:r>
                <a:rPr lang="zh-CN" altLang="en-US" sz="2300" i="1">
                  <a:ea typeface="黑体" pitchFamily="49" charset="-122"/>
                </a:rPr>
                <a:t>据</a:t>
              </a:r>
            </a:p>
          </p:txBody>
        </p:sp>
      </p:grpSp>
      <p:sp>
        <p:nvSpPr>
          <p:cNvPr id="293998" name="Line 110"/>
          <p:cNvSpPr>
            <a:spLocks noChangeShapeType="1"/>
          </p:cNvSpPr>
          <p:nvPr/>
        </p:nvSpPr>
        <p:spPr bwMode="auto">
          <a:xfrm>
            <a:off x="7162800" y="4114800"/>
            <a:ext cx="2438400" cy="0"/>
          </a:xfrm>
          <a:prstGeom prst="line">
            <a:avLst/>
          </a:prstGeom>
          <a:noFill/>
          <a:ln w="57150" cap="sq">
            <a:solidFill>
              <a:srgbClr val="FF0000"/>
            </a:solidFill>
            <a:round/>
            <a:headEnd type="none" w="sm" len="sm"/>
            <a:tailEnd type="none" w="sm" len="sm"/>
          </a:ln>
        </p:spPr>
        <p:txBody>
          <a:bodyPr wrap="none" anchor="ctr"/>
          <a:lstStyle/>
          <a:p>
            <a:endParaRPr lang="zh-CN" altLang="en-US"/>
          </a:p>
        </p:txBody>
      </p:sp>
      <p:sp>
        <p:nvSpPr>
          <p:cNvPr id="293999" name="Line 111"/>
          <p:cNvSpPr>
            <a:spLocks noChangeShapeType="1"/>
          </p:cNvSpPr>
          <p:nvPr/>
        </p:nvSpPr>
        <p:spPr bwMode="auto">
          <a:xfrm>
            <a:off x="7162800" y="5334000"/>
            <a:ext cx="2438400" cy="0"/>
          </a:xfrm>
          <a:prstGeom prst="line">
            <a:avLst/>
          </a:prstGeom>
          <a:noFill/>
          <a:ln w="57150" cap="sq">
            <a:solidFill>
              <a:srgbClr val="FF0000"/>
            </a:solidFill>
            <a:round/>
            <a:headEnd type="none" w="sm" len="sm"/>
            <a:tailEnd type="none" w="sm" len="sm"/>
          </a:ln>
        </p:spPr>
        <p:txBody>
          <a:bodyPr wrap="none" anchor="ctr"/>
          <a:lstStyle/>
          <a:p>
            <a:endParaRPr lang="zh-CN" altLang="en-US"/>
          </a:p>
        </p:txBody>
      </p:sp>
      <p:grpSp>
        <p:nvGrpSpPr>
          <p:cNvPr id="20" name="Group 112"/>
          <p:cNvGrpSpPr>
            <a:grpSpLocks/>
          </p:cNvGrpSpPr>
          <p:nvPr/>
        </p:nvGrpSpPr>
        <p:grpSpPr bwMode="auto">
          <a:xfrm>
            <a:off x="4837114" y="2514601"/>
            <a:ext cx="1335087" cy="1408113"/>
            <a:chOff x="1602" y="1567"/>
            <a:chExt cx="841" cy="887"/>
          </a:xfrm>
        </p:grpSpPr>
        <p:grpSp>
          <p:nvGrpSpPr>
            <p:cNvPr id="21" name="Group 113"/>
            <p:cNvGrpSpPr>
              <a:grpSpLocks/>
            </p:cNvGrpSpPr>
            <p:nvPr/>
          </p:nvGrpSpPr>
          <p:grpSpPr bwMode="auto">
            <a:xfrm>
              <a:off x="1632" y="1820"/>
              <a:ext cx="768" cy="628"/>
              <a:chOff x="1488" y="1761"/>
              <a:chExt cx="768" cy="628"/>
            </a:xfrm>
          </p:grpSpPr>
          <p:grpSp>
            <p:nvGrpSpPr>
              <p:cNvPr id="22" name="Group 114"/>
              <p:cNvGrpSpPr>
                <a:grpSpLocks/>
              </p:cNvGrpSpPr>
              <p:nvPr/>
            </p:nvGrpSpPr>
            <p:grpSpPr bwMode="auto">
              <a:xfrm>
                <a:off x="1488" y="1968"/>
                <a:ext cx="768" cy="211"/>
                <a:chOff x="1488" y="1968"/>
                <a:chExt cx="768" cy="240"/>
              </a:xfrm>
            </p:grpSpPr>
            <p:sp>
              <p:nvSpPr>
                <p:cNvPr id="13370" name="Rectangle 115"/>
                <p:cNvSpPr>
                  <a:spLocks noChangeArrowheads="1"/>
                </p:cNvSpPr>
                <p:nvPr/>
              </p:nvSpPr>
              <p:spPr bwMode="auto">
                <a:xfrm>
                  <a:off x="1488" y="1968"/>
                  <a:ext cx="336" cy="240"/>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371" name="Rectangle 116"/>
                <p:cNvSpPr>
                  <a:spLocks noChangeArrowheads="1"/>
                </p:cNvSpPr>
                <p:nvPr/>
              </p:nvSpPr>
              <p:spPr bwMode="auto">
                <a:xfrm>
                  <a:off x="1824" y="1968"/>
                  <a:ext cx="432" cy="240"/>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23" name="Group 117"/>
              <p:cNvGrpSpPr>
                <a:grpSpLocks/>
              </p:cNvGrpSpPr>
              <p:nvPr/>
            </p:nvGrpSpPr>
            <p:grpSpPr bwMode="auto">
              <a:xfrm>
                <a:off x="1488" y="1761"/>
                <a:ext cx="768" cy="211"/>
                <a:chOff x="1488" y="1968"/>
                <a:chExt cx="768" cy="240"/>
              </a:xfrm>
            </p:grpSpPr>
            <p:sp>
              <p:nvSpPr>
                <p:cNvPr id="13368" name="Rectangle 118"/>
                <p:cNvSpPr>
                  <a:spLocks noChangeArrowheads="1"/>
                </p:cNvSpPr>
                <p:nvPr/>
              </p:nvSpPr>
              <p:spPr bwMode="auto">
                <a:xfrm>
                  <a:off x="1488" y="1968"/>
                  <a:ext cx="336" cy="240"/>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369" name="Rectangle 119"/>
                <p:cNvSpPr>
                  <a:spLocks noChangeArrowheads="1"/>
                </p:cNvSpPr>
                <p:nvPr/>
              </p:nvSpPr>
              <p:spPr bwMode="auto">
                <a:xfrm>
                  <a:off x="1824" y="1968"/>
                  <a:ext cx="432" cy="240"/>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24" name="Group 120"/>
              <p:cNvGrpSpPr>
                <a:grpSpLocks/>
              </p:cNvGrpSpPr>
              <p:nvPr/>
            </p:nvGrpSpPr>
            <p:grpSpPr bwMode="auto">
              <a:xfrm>
                <a:off x="1488" y="2178"/>
                <a:ext cx="768" cy="211"/>
                <a:chOff x="1488" y="1968"/>
                <a:chExt cx="768" cy="240"/>
              </a:xfrm>
            </p:grpSpPr>
            <p:sp>
              <p:nvSpPr>
                <p:cNvPr id="13366" name="Rectangle 121"/>
                <p:cNvSpPr>
                  <a:spLocks noChangeArrowheads="1"/>
                </p:cNvSpPr>
                <p:nvPr/>
              </p:nvSpPr>
              <p:spPr bwMode="auto">
                <a:xfrm>
                  <a:off x="1488" y="1968"/>
                  <a:ext cx="336" cy="240"/>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367" name="Rectangle 122"/>
                <p:cNvSpPr>
                  <a:spLocks noChangeArrowheads="1"/>
                </p:cNvSpPr>
                <p:nvPr/>
              </p:nvSpPr>
              <p:spPr bwMode="auto">
                <a:xfrm>
                  <a:off x="1824" y="1968"/>
                  <a:ext cx="432" cy="240"/>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sp>
          <p:nvSpPr>
            <p:cNvPr id="13356" name="Rectangle 123"/>
            <p:cNvSpPr>
              <a:spLocks noChangeArrowheads="1"/>
            </p:cNvSpPr>
            <p:nvPr/>
          </p:nvSpPr>
          <p:spPr bwMode="auto">
            <a:xfrm>
              <a:off x="1602" y="1567"/>
              <a:ext cx="841" cy="250"/>
            </a:xfrm>
            <a:prstGeom prst="rect">
              <a:avLst/>
            </a:prstGeom>
            <a:noFill/>
            <a:ln w="12700" cap="sq">
              <a:noFill/>
              <a:miter lim="800000"/>
              <a:headEnd type="none" w="sm" len="sm"/>
              <a:tailEnd type="none" w="sm" len="sm"/>
            </a:ln>
          </p:spPr>
          <p:txBody>
            <a:bodyPr wrap="none">
              <a:spAutoFit/>
            </a:bodyPr>
            <a:lstStyle/>
            <a:p>
              <a:r>
                <a:rPr lang="zh-CN" altLang="en-US" sz="2000">
                  <a:latin typeface="幼圆" pitchFamily="49" charset="-122"/>
                  <a:ea typeface="幼圆" pitchFamily="49" charset="-122"/>
                </a:rPr>
                <a:t>学号 地址</a:t>
              </a:r>
              <a:endParaRPr lang="en-US" altLang="zh-CN" sz="2000">
                <a:latin typeface="幼圆" pitchFamily="49" charset="-122"/>
                <a:ea typeface="幼圆" pitchFamily="49" charset="-122"/>
              </a:endParaRPr>
            </a:p>
          </p:txBody>
        </p:sp>
        <p:sp>
          <p:nvSpPr>
            <p:cNvPr id="13357" name="Rectangle 124"/>
            <p:cNvSpPr>
              <a:spLocks noChangeArrowheads="1"/>
            </p:cNvSpPr>
            <p:nvPr/>
          </p:nvSpPr>
          <p:spPr bwMode="auto">
            <a:xfrm>
              <a:off x="1669" y="1802"/>
              <a:ext cx="264" cy="252"/>
            </a:xfrm>
            <a:prstGeom prst="rect">
              <a:avLst/>
            </a:prstGeom>
            <a:noFill/>
            <a:ln w="12700" cap="sq">
              <a:noFill/>
              <a:miter lim="800000"/>
              <a:headEnd type="none" w="sm" len="sm"/>
              <a:tailEnd type="none" w="sm" len="sm"/>
            </a:ln>
          </p:spPr>
          <p:txBody>
            <a:bodyPr wrap="none">
              <a:spAutoFit/>
            </a:bodyPr>
            <a:lstStyle/>
            <a:p>
              <a:r>
                <a:rPr lang="en-US" altLang="zh-CN" sz="2000"/>
                <a:t>08</a:t>
              </a:r>
            </a:p>
          </p:txBody>
        </p:sp>
        <p:sp>
          <p:nvSpPr>
            <p:cNvPr id="13358" name="Rectangle 125"/>
            <p:cNvSpPr>
              <a:spLocks noChangeArrowheads="1"/>
            </p:cNvSpPr>
            <p:nvPr/>
          </p:nvSpPr>
          <p:spPr bwMode="auto">
            <a:xfrm>
              <a:off x="1669" y="1994"/>
              <a:ext cx="264" cy="252"/>
            </a:xfrm>
            <a:prstGeom prst="rect">
              <a:avLst/>
            </a:prstGeom>
            <a:noFill/>
            <a:ln w="12700" cap="sq">
              <a:noFill/>
              <a:miter lim="800000"/>
              <a:headEnd type="none" w="sm" len="sm"/>
              <a:tailEnd type="none" w="sm" len="sm"/>
            </a:ln>
          </p:spPr>
          <p:txBody>
            <a:bodyPr wrap="none">
              <a:spAutoFit/>
            </a:bodyPr>
            <a:lstStyle/>
            <a:p>
              <a:r>
                <a:rPr lang="en-US" altLang="zh-CN" sz="2000"/>
                <a:t>16</a:t>
              </a:r>
            </a:p>
          </p:txBody>
        </p:sp>
        <p:sp>
          <p:nvSpPr>
            <p:cNvPr id="13359" name="Rectangle 126"/>
            <p:cNvSpPr>
              <a:spLocks noChangeArrowheads="1"/>
            </p:cNvSpPr>
            <p:nvPr/>
          </p:nvSpPr>
          <p:spPr bwMode="auto">
            <a:xfrm>
              <a:off x="1669" y="2198"/>
              <a:ext cx="264" cy="252"/>
            </a:xfrm>
            <a:prstGeom prst="rect">
              <a:avLst/>
            </a:prstGeom>
            <a:noFill/>
            <a:ln w="12700" cap="sq">
              <a:noFill/>
              <a:miter lim="800000"/>
              <a:headEnd type="none" w="sm" len="sm"/>
              <a:tailEnd type="none" w="sm" len="sm"/>
            </a:ln>
          </p:spPr>
          <p:txBody>
            <a:bodyPr wrap="none">
              <a:spAutoFit/>
            </a:bodyPr>
            <a:lstStyle/>
            <a:p>
              <a:r>
                <a:rPr lang="en-US" altLang="zh-CN" sz="2000"/>
                <a:t>32</a:t>
              </a:r>
            </a:p>
          </p:txBody>
        </p:sp>
        <p:sp>
          <p:nvSpPr>
            <p:cNvPr id="13360" name="Rectangle 127"/>
            <p:cNvSpPr>
              <a:spLocks noChangeArrowheads="1"/>
            </p:cNvSpPr>
            <p:nvPr/>
          </p:nvSpPr>
          <p:spPr bwMode="auto">
            <a:xfrm>
              <a:off x="1979" y="1798"/>
              <a:ext cx="411" cy="252"/>
            </a:xfrm>
            <a:prstGeom prst="rect">
              <a:avLst/>
            </a:prstGeom>
            <a:noFill/>
            <a:ln w="12700" cap="sq">
              <a:noFill/>
              <a:miter lim="800000"/>
              <a:headEnd type="none" w="sm" len="sm"/>
              <a:tailEnd type="none" w="sm" len="sm"/>
            </a:ln>
          </p:spPr>
          <p:txBody>
            <a:bodyPr wrap="none">
              <a:spAutoFit/>
            </a:bodyPr>
            <a:lstStyle/>
            <a:p>
              <a:r>
                <a:rPr lang="en-US" altLang="zh-CN" sz="2000"/>
                <a:t>0101</a:t>
              </a:r>
            </a:p>
          </p:txBody>
        </p:sp>
        <p:sp>
          <p:nvSpPr>
            <p:cNvPr id="13361" name="Rectangle 128"/>
            <p:cNvSpPr>
              <a:spLocks noChangeArrowheads="1"/>
            </p:cNvSpPr>
            <p:nvPr/>
          </p:nvSpPr>
          <p:spPr bwMode="auto">
            <a:xfrm>
              <a:off x="1979" y="2005"/>
              <a:ext cx="411" cy="252"/>
            </a:xfrm>
            <a:prstGeom prst="rect">
              <a:avLst/>
            </a:prstGeom>
            <a:noFill/>
            <a:ln w="12700" cap="sq">
              <a:noFill/>
              <a:miter lim="800000"/>
              <a:headEnd type="none" w="sm" len="sm"/>
              <a:tailEnd type="none" w="sm" len="sm"/>
            </a:ln>
          </p:spPr>
          <p:txBody>
            <a:bodyPr wrap="none">
              <a:spAutoFit/>
            </a:bodyPr>
            <a:lstStyle/>
            <a:p>
              <a:r>
                <a:rPr lang="en-US" altLang="zh-CN" sz="2000"/>
                <a:t>0501</a:t>
              </a:r>
            </a:p>
          </p:txBody>
        </p:sp>
        <p:sp>
          <p:nvSpPr>
            <p:cNvPr id="13362" name="Rectangle 129"/>
            <p:cNvSpPr>
              <a:spLocks noChangeArrowheads="1"/>
            </p:cNvSpPr>
            <p:nvPr/>
          </p:nvSpPr>
          <p:spPr bwMode="auto">
            <a:xfrm>
              <a:off x="1979" y="2202"/>
              <a:ext cx="411" cy="252"/>
            </a:xfrm>
            <a:prstGeom prst="rect">
              <a:avLst/>
            </a:prstGeom>
            <a:noFill/>
            <a:ln w="12700" cap="sq">
              <a:noFill/>
              <a:miter lim="800000"/>
              <a:headEnd type="none" w="sm" len="sm"/>
              <a:tailEnd type="none" w="sm" len="sm"/>
            </a:ln>
          </p:spPr>
          <p:txBody>
            <a:bodyPr wrap="none">
              <a:spAutoFit/>
            </a:bodyPr>
            <a:lstStyle/>
            <a:p>
              <a:r>
                <a:rPr lang="en-US" altLang="zh-CN" sz="2000"/>
                <a:t>0901</a:t>
              </a:r>
            </a:p>
          </p:txBody>
        </p:sp>
      </p:grpSp>
      <p:grpSp>
        <p:nvGrpSpPr>
          <p:cNvPr id="25" name="Group 130"/>
          <p:cNvGrpSpPr>
            <a:grpSpLocks/>
          </p:cNvGrpSpPr>
          <p:nvPr/>
        </p:nvGrpSpPr>
        <p:grpSpPr bwMode="auto">
          <a:xfrm>
            <a:off x="2135189" y="2390775"/>
            <a:ext cx="1647825" cy="533400"/>
            <a:chOff x="631" y="1536"/>
            <a:chExt cx="1038" cy="336"/>
          </a:xfrm>
        </p:grpSpPr>
        <p:sp>
          <p:nvSpPr>
            <p:cNvPr id="13353" name="AutoShape 131"/>
            <p:cNvSpPr>
              <a:spLocks noChangeArrowheads="1"/>
            </p:cNvSpPr>
            <p:nvPr/>
          </p:nvSpPr>
          <p:spPr bwMode="auto">
            <a:xfrm>
              <a:off x="631" y="1536"/>
              <a:ext cx="1008" cy="336"/>
            </a:xfrm>
            <a:prstGeom prst="wedgeEllipseCallout">
              <a:avLst>
                <a:gd name="adj1" fmla="val 94843"/>
                <a:gd name="adj2" fmla="val 46130"/>
              </a:avLst>
            </a:prstGeom>
            <a:noFill/>
            <a:ln w="63500" cap="sq">
              <a:solidFill>
                <a:srgbClr val="00A5CC"/>
              </a:solidFill>
              <a:miter lim="800000"/>
              <a:headEnd type="none" w="sm" len="sm"/>
              <a:tailEnd type="none" w="sm" len="sm"/>
            </a:ln>
          </p:spPr>
          <p:txBody>
            <a:bodyPr/>
            <a:lstStyle/>
            <a:p>
              <a:pPr algn="ctr"/>
              <a:endParaRPr lang="en-US" altLang="zh-CN"/>
            </a:p>
          </p:txBody>
        </p:sp>
        <p:sp>
          <p:nvSpPr>
            <p:cNvPr id="13354" name="Text Box 132"/>
            <p:cNvSpPr txBox="1">
              <a:spLocks noChangeArrowheads="1"/>
            </p:cNvSpPr>
            <p:nvPr/>
          </p:nvSpPr>
          <p:spPr bwMode="auto">
            <a:xfrm>
              <a:off x="757" y="1562"/>
              <a:ext cx="912" cy="271"/>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nSpc>
                  <a:spcPct val="85000"/>
                </a:lnSpc>
              </a:pPr>
              <a:r>
                <a:rPr lang="zh-CN" altLang="en-US" sz="2600" i="1">
                  <a:solidFill>
                    <a:srgbClr val="FF3300"/>
                  </a:solidFill>
                  <a:ea typeface="黑体" pitchFamily="49" charset="-122"/>
                </a:rPr>
                <a:t>索引表</a:t>
              </a:r>
            </a:p>
          </p:txBody>
        </p:sp>
      </p:grpSp>
      <p:grpSp>
        <p:nvGrpSpPr>
          <p:cNvPr id="26" name="Group 133"/>
          <p:cNvGrpSpPr>
            <a:grpSpLocks/>
          </p:cNvGrpSpPr>
          <p:nvPr/>
        </p:nvGrpSpPr>
        <p:grpSpPr bwMode="auto">
          <a:xfrm>
            <a:off x="1541464" y="3429000"/>
            <a:ext cx="3411537" cy="1143000"/>
            <a:chOff x="11" y="2160"/>
            <a:chExt cx="2149" cy="720"/>
          </a:xfrm>
        </p:grpSpPr>
        <p:sp>
          <p:nvSpPr>
            <p:cNvPr id="13351" name="AutoShape 134"/>
            <p:cNvSpPr>
              <a:spLocks noChangeArrowheads="1"/>
            </p:cNvSpPr>
            <p:nvPr/>
          </p:nvSpPr>
          <p:spPr bwMode="auto">
            <a:xfrm>
              <a:off x="11" y="2160"/>
              <a:ext cx="2149" cy="720"/>
            </a:xfrm>
            <a:prstGeom prst="cloudCallout">
              <a:avLst>
                <a:gd name="adj1" fmla="val 46509"/>
                <a:gd name="adj2" fmla="val -67500"/>
              </a:avLst>
            </a:prstGeom>
            <a:solidFill>
              <a:srgbClr val="FFC5E2"/>
            </a:solidFill>
            <a:ln w="22225" cap="sq">
              <a:solidFill>
                <a:srgbClr val="FFFFFF"/>
              </a:solidFill>
              <a:round/>
              <a:headEnd type="none" w="sm" len="sm"/>
              <a:tailEnd type="none" w="sm" len="sm"/>
            </a:ln>
            <a:effectLst>
              <a:outerShdw dist="81320" dir="2319588" algn="ctr" rotWithShape="0">
                <a:srgbClr val="808080"/>
              </a:outerShdw>
            </a:effectLst>
          </p:spPr>
          <p:txBody>
            <a:bodyPr wrap="none" anchor="ctr"/>
            <a:lstStyle/>
            <a:p>
              <a:pPr algn="ctr"/>
              <a:endParaRPr lang="en-US" altLang="zh-CN"/>
            </a:p>
          </p:txBody>
        </p:sp>
        <p:sp>
          <p:nvSpPr>
            <p:cNvPr id="13352" name="Text Box 135"/>
            <p:cNvSpPr txBox="1">
              <a:spLocks noChangeArrowheads="1"/>
            </p:cNvSpPr>
            <p:nvPr/>
          </p:nvSpPr>
          <p:spPr bwMode="auto">
            <a:xfrm>
              <a:off x="210" y="2245"/>
              <a:ext cx="1794" cy="565"/>
            </a:xfrm>
            <a:prstGeom prst="rect">
              <a:avLst/>
            </a:prstGeom>
            <a:noFill/>
            <a:ln w="12700" cap="sq">
              <a:noFill/>
              <a:miter lim="800000"/>
              <a:headEnd type="none" w="sm" len="sm"/>
              <a:tailEnd type="none" w="sm" len="sm"/>
            </a:ln>
          </p:spPr>
          <p:txBody>
            <a:bodyPr>
              <a:spAutoFit/>
            </a:bodyPr>
            <a:lstStyle/>
            <a:p>
              <a:pPr>
                <a:lnSpc>
                  <a:spcPct val="80000"/>
                </a:lnSpc>
              </a:pPr>
              <a:r>
                <a:rPr lang="en-US" altLang="zh-CN" sz="2200">
                  <a:solidFill>
                    <a:srgbClr val="000099"/>
                  </a:solidFill>
                  <a:ea typeface="黑体" pitchFamily="49" charset="-122"/>
                </a:rPr>
                <a:t>     </a:t>
              </a:r>
              <a:r>
                <a:rPr lang="zh-CN" altLang="en-US" sz="2200">
                  <a:solidFill>
                    <a:srgbClr val="000099"/>
                  </a:solidFill>
                  <a:ea typeface="黑体" pitchFamily="49" charset="-122"/>
                </a:rPr>
                <a:t>对于每一项，给</a:t>
              </a:r>
            </a:p>
            <a:p>
              <a:pPr>
                <a:lnSpc>
                  <a:spcPct val="80000"/>
                </a:lnSpc>
              </a:pPr>
              <a:r>
                <a:rPr lang="zh-CN" altLang="en-US" sz="2200">
                  <a:solidFill>
                    <a:srgbClr val="000099"/>
                  </a:solidFill>
                  <a:ea typeface="黑体" pitchFamily="49" charset="-122"/>
                </a:rPr>
                <a:t>出该块最大关键字值</a:t>
              </a:r>
            </a:p>
            <a:p>
              <a:pPr>
                <a:lnSpc>
                  <a:spcPct val="80000"/>
                </a:lnSpc>
              </a:pPr>
              <a:r>
                <a:rPr lang="zh-CN" altLang="en-US" sz="2200">
                  <a:solidFill>
                    <a:srgbClr val="000099"/>
                  </a:solidFill>
                  <a:ea typeface="黑体" pitchFamily="49" charset="-122"/>
                </a:rPr>
                <a:t>     与该块首地址</a:t>
              </a:r>
            </a:p>
          </p:txBody>
        </p:sp>
      </p:grpSp>
      <p:grpSp>
        <p:nvGrpSpPr>
          <p:cNvPr id="27" name="Group 136"/>
          <p:cNvGrpSpPr>
            <a:grpSpLocks/>
          </p:cNvGrpSpPr>
          <p:nvPr/>
        </p:nvGrpSpPr>
        <p:grpSpPr bwMode="auto">
          <a:xfrm>
            <a:off x="1816101" y="4494213"/>
            <a:ext cx="4354513" cy="1295400"/>
            <a:chOff x="184" y="2831"/>
            <a:chExt cx="2743" cy="816"/>
          </a:xfrm>
        </p:grpSpPr>
        <p:sp>
          <p:nvSpPr>
            <p:cNvPr id="13348" name="AutoShape 137"/>
            <p:cNvSpPr>
              <a:spLocks noChangeArrowheads="1"/>
            </p:cNvSpPr>
            <p:nvPr/>
          </p:nvSpPr>
          <p:spPr bwMode="auto">
            <a:xfrm rot="-317686">
              <a:off x="184" y="2831"/>
              <a:ext cx="2743" cy="816"/>
            </a:xfrm>
            <a:prstGeom prst="irregularSeal2">
              <a:avLst/>
            </a:prstGeom>
            <a:gradFill rotWithShape="0">
              <a:gsLst>
                <a:gs pos="0">
                  <a:srgbClr val="760000"/>
                </a:gs>
                <a:gs pos="50000">
                  <a:srgbClr val="FF0000"/>
                </a:gs>
                <a:gs pos="100000">
                  <a:srgbClr val="760000"/>
                </a:gs>
              </a:gsLst>
              <a:lin ang="18900000" scaled="1"/>
            </a:gradFill>
            <a:ln w="60325" cap="sq">
              <a:solidFill>
                <a:srgbClr val="FFFF00"/>
              </a:solidFill>
              <a:miter lim="800000"/>
              <a:headEnd type="none" w="sm" len="sm"/>
              <a:tailEnd type="none" w="sm" len="sm"/>
            </a:ln>
            <a:effectLst>
              <a:outerShdw dist="135003" dir="2471156" algn="ctr" rotWithShape="0">
                <a:srgbClr val="B2B2B2"/>
              </a:outerShdw>
            </a:effectLst>
          </p:spPr>
          <p:txBody>
            <a:bodyPr wrap="none" anchor="ctr"/>
            <a:lstStyle/>
            <a:p>
              <a:endParaRPr lang="zh-CN" altLang="en-US"/>
            </a:p>
          </p:txBody>
        </p:sp>
        <p:sp>
          <p:nvSpPr>
            <p:cNvPr id="13349" name="Text Box 138"/>
            <p:cNvSpPr txBox="1">
              <a:spLocks noChangeArrowheads="1"/>
            </p:cNvSpPr>
            <p:nvPr/>
          </p:nvSpPr>
          <p:spPr bwMode="auto">
            <a:xfrm rot="20861046">
              <a:off x="668" y="3130"/>
              <a:ext cx="1835" cy="237"/>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pPr eaLnBrk="0" hangingPunct="0">
                <a:lnSpc>
                  <a:spcPct val="70000"/>
                </a:lnSpc>
              </a:pPr>
              <a:r>
                <a:rPr lang="en-US" altLang="zh-CN" sz="2600" dirty="0" err="1">
                  <a:solidFill>
                    <a:srgbClr val="FFFFFF"/>
                  </a:solidFill>
                </a:rPr>
                <a:t>k</a:t>
              </a:r>
              <a:r>
                <a:rPr lang="en-US" altLang="zh-CN" sz="2600" dirty="0" err="1">
                  <a:solidFill>
                    <a:srgbClr val="FFFFFF"/>
                  </a:solidFill>
                  <a:sym typeface="Symbol" pitchFamily="18" charset="2"/>
                </a:rPr>
                <a:t></a:t>
              </a:r>
              <a:r>
                <a:rPr lang="en-US" altLang="zh-CN" sz="2600" dirty="0" err="1">
                  <a:solidFill>
                    <a:srgbClr val="FFFFFF"/>
                  </a:solidFill>
                </a:rPr>
                <a:t>KEY</a:t>
              </a:r>
              <a:r>
                <a:rPr lang="en-US" altLang="zh-CN" sz="2600" dirty="0">
                  <a:solidFill>
                    <a:srgbClr val="FFFFFF"/>
                  </a:solidFill>
                </a:rPr>
                <a:t>[</a:t>
              </a:r>
              <a:r>
                <a:rPr lang="en-US" altLang="zh-CN" sz="2600" dirty="0" err="1">
                  <a:solidFill>
                    <a:srgbClr val="00FFFF"/>
                  </a:solidFill>
                </a:rPr>
                <a:t>i</a:t>
              </a:r>
              <a:r>
                <a:rPr lang="en-US" altLang="zh-CN" sz="2600" dirty="0">
                  <a:solidFill>
                    <a:srgbClr val="FFFFFF"/>
                  </a:solidFill>
                </a:rPr>
                <a:t>]</a:t>
              </a:r>
              <a:r>
                <a:rPr lang="en-US" altLang="zh-CN" dirty="0">
                  <a:solidFill>
                    <a:srgbClr val="FFFFFF"/>
                  </a:solidFill>
                </a:rPr>
                <a:t>   </a:t>
              </a:r>
              <a:r>
                <a:rPr lang="en-US" altLang="zh-CN" dirty="0" err="1">
                  <a:solidFill>
                    <a:srgbClr val="FFFFFF"/>
                  </a:solidFill>
                </a:rPr>
                <a:t>i</a:t>
              </a:r>
              <a:r>
                <a:rPr lang="en-US" altLang="zh-CN" dirty="0">
                  <a:solidFill>
                    <a:srgbClr val="FFFFFF"/>
                  </a:solidFill>
                </a:rPr>
                <a:t> =1, 2, </a:t>
              </a:r>
              <a:r>
                <a:rPr lang="en-US" altLang="zh-CN" dirty="0">
                  <a:solidFill>
                    <a:srgbClr val="FFFFFF"/>
                  </a:solidFill>
                  <a:sym typeface="Symbol" pitchFamily="18" charset="2"/>
                </a:rPr>
                <a:t></a:t>
              </a:r>
              <a:endParaRPr lang="en-US" altLang="zh-CN" sz="2200" dirty="0">
                <a:solidFill>
                  <a:srgbClr val="FFFFFF"/>
                </a:solidFill>
              </a:endParaRPr>
            </a:p>
          </p:txBody>
        </p:sp>
        <p:sp>
          <p:nvSpPr>
            <p:cNvPr id="13350" name="Text Box 139"/>
            <p:cNvSpPr txBox="1">
              <a:spLocks noChangeArrowheads="1"/>
            </p:cNvSpPr>
            <p:nvPr/>
          </p:nvSpPr>
          <p:spPr bwMode="auto">
            <a:xfrm rot="-695937">
              <a:off x="1031" y="2842"/>
              <a:ext cx="622" cy="327"/>
            </a:xfrm>
            <a:prstGeom prst="rect">
              <a:avLst/>
            </a:prstGeom>
            <a:noFill/>
            <a:ln w="12700" cap="sq">
              <a:noFill/>
              <a:miter lim="800000"/>
              <a:headEnd type="none" w="sm" len="sm"/>
              <a:tailEnd type="none" w="sm" len="sm"/>
            </a:ln>
            <a:effectLst>
              <a:outerShdw dist="35921" dir="2700000" algn="ctr" rotWithShape="0">
                <a:schemeClr val="bg1"/>
              </a:outerShdw>
            </a:effectLst>
          </p:spPr>
          <p:txBody>
            <a:bodyPr wrap="none">
              <a:spAutoFit/>
            </a:bodyPr>
            <a:lstStyle/>
            <a:p>
              <a:r>
                <a:rPr lang="zh-CN" altLang="en-US" sz="2800">
                  <a:solidFill>
                    <a:srgbClr val="00FF00"/>
                  </a:solidFill>
                  <a:ea typeface="黑体" pitchFamily="49" charset="-122"/>
                </a:rPr>
                <a:t>条 件</a:t>
              </a:r>
            </a:p>
          </p:txBody>
        </p:sp>
      </p:grpSp>
      <p:sp>
        <p:nvSpPr>
          <p:cNvPr id="294028" name="Freeform 140"/>
          <p:cNvSpPr>
            <a:spLocks/>
          </p:cNvSpPr>
          <p:nvPr/>
        </p:nvSpPr>
        <p:spPr bwMode="auto">
          <a:xfrm>
            <a:off x="4846638" y="3224213"/>
            <a:ext cx="1325562" cy="379412"/>
          </a:xfrm>
          <a:custGeom>
            <a:avLst/>
            <a:gdLst>
              <a:gd name="T0" fmla="*/ 2147483647 w 337"/>
              <a:gd name="T1" fmla="*/ 2147483647 h 239"/>
              <a:gd name="T2" fmla="*/ 2147483647 w 337"/>
              <a:gd name="T3" fmla="*/ 2147483647 h 239"/>
              <a:gd name="T4" fmla="*/ 2147483647 w 337"/>
              <a:gd name="T5" fmla="*/ 2147483647 h 239"/>
              <a:gd name="T6" fmla="*/ 2147483647 w 337"/>
              <a:gd name="T7" fmla="*/ 2147483647 h 239"/>
              <a:gd name="T8" fmla="*/ 2147483647 w 337"/>
              <a:gd name="T9" fmla="*/ 2147483647 h 239"/>
              <a:gd name="T10" fmla="*/ 2147483647 w 337"/>
              <a:gd name="T11" fmla="*/ 2147483647 h 239"/>
              <a:gd name="T12" fmla="*/ 2147483647 w 337"/>
              <a:gd name="T13" fmla="*/ 2147483647 h 239"/>
              <a:gd name="T14" fmla="*/ 2147483647 w 337"/>
              <a:gd name="T15" fmla="*/ 2147483647 h 239"/>
              <a:gd name="T16" fmla="*/ 0 60000 65536"/>
              <a:gd name="T17" fmla="*/ 0 60000 65536"/>
              <a:gd name="T18" fmla="*/ 0 60000 65536"/>
              <a:gd name="T19" fmla="*/ 0 60000 65536"/>
              <a:gd name="T20" fmla="*/ 0 60000 65536"/>
              <a:gd name="T21" fmla="*/ 0 60000 65536"/>
              <a:gd name="T22" fmla="*/ 0 60000 65536"/>
              <a:gd name="T23" fmla="*/ 0 60000 65536"/>
              <a:gd name="T24" fmla="*/ 0 w 337"/>
              <a:gd name="T25" fmla="*/ 0 h 239"/>
              <a:gd name="T26" fmla="*/ 337 w 337"/>
              <a:gd name="T27" fmla="*/ 239 h 2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7" h="239">
                <a:moveTo>
                  <a:pt x="228" y="10"/>
                </a:moveTo>
                <a:cubicBezTo>
                  <a:pt x="119" y="19"/>
                  <a:pt x="87" y="0"/>
                  <a:pt x="22" y="65"/>
                </a:cubicBezTo>
                <a:cubicBezTo>
                  <a:pt x="8" y="106"/>
                  <a:pt x="0" y="178"/>
                  <a:pt x="44" y="206"/>
                </a:cubicBezTo>
                <a:cubicBezTo>
                  <a:pt x="63" y="218"/>
                  <a:pt x="109" y="228"/>
                  <a:pt x="109" y="228"/>
                </a:cubicBezTo>
                <a:cubicBezTo>
                  <a:pt x="178" y="224"/>
                  <a:pt x="250" y="239"/>
                  <a:pt x="315" y="217"/>
                </a:cubicBezTo>
                <a:cubicBezTo>
                  <a:pt x="337" y="210"/>
                  <a:pt x="337" y="152"/>
                  <a:pt x="337" y="152"/>
                </a:cubicBezTo>
                <a:cubicBezTo>
                  <a:pt x="333" y="123"/>
                  <a:pt x="336" y="93"/>
                  <a:pt x="326" y="65"/>
                </a:cubicBezTo>
                <a:cubicBezTo>
                  <a:pt x="312" y="27"/>
                  <a:pt x="260" y="21"/>
                  <a:pt x="228" y="10"/>
                </a:cubicBezTo>
                <a:close/>
              </a:path>
            </a:pathLst>
          </a:custGeom>
          <a:noFill/>
          <a:ln w="44450" cap="sq" cmpd="sng">
            <a:solidFill>
              <a:srgbClr val="FF3300"/>
            </a:solidFill>
            <a:prstDash val="solid"/>
            <a:round/>
            <a:headEnd type="none" w="sm" len="sm"/>
            <a:tailEnd type="none" w="sm" len="sm"/>
          </a:ln>
        </p:spPr>
        <p:txBody>
          <a:bodyPr/>
          <a:lstStyle/>
          <a:p>
            <a:endParaRPr lang="zh-CN" altLang="en-US"/>
          </a:p>
        </p:txBody>
      </p:sp>
      <p:sp>
        <p:nvSpPr>
          <p:cNvPr id="294029" name="Freeform 141"/>
          <p:cNvSpPr>
            <a:spLocks/>
          </p:cNvSpPr>
          <p:nvPr/>
        </p:nvSpPr>
        <p:spPr bwMode="auto">
          <a:xfrm>
            <a:off x="6923088" y="4079875"/>
            <a:ext cx="2743200" cy="1295400"/>
          </a:xfrm>
          <a:custGeom>
            <a:avLst/>
            <a:gdLst>
              <a:gd name="T0" fmla="*/ 2147483647 w 337"/>
              <a:gd name="T1" fmla="*/ 2147483647 h 239"/>
              <a:gd name="T2" fmla="*/ 2147483647 w 337"/>
              <a:gd name="T3" fmla="*/ 2147483647 h 239"/>
              <a:gd name="T4" fmla="*/ 2147483647 w 337"/>
              <a:gd name="T5" fmla="*/ 2147483647 h 239"/>
              <a:gd name="T6" fmla="*/ 2147483647 w 337"/>
              <a:gd name="T7" fmla="*/ 2147483647 h 239"/>
              <a:gd name="T8" fmla="*/ 2147483647 w 337"/>
              <a:gd name="T9" fmla="*/ 2147483647 h 239"/>
              <a:gd name="T10" fmla="*/ 2147483647 w 337"/>
              <a:gd name="T11" fmla="*/ 2147483647 h 239"/>
              <a:gd name="T12" fmla="*/ 2147483647 w 337"/>
              <a:gd name="T13" fmla="*/ 2147483647 h 239"/>
              <a:gd name="T14" fmla="*/ 2147483647 w 337"/>
              <a:gd name="T15" fmla="*/ 2147483647 h 239"/>
              <a:gd name="T16" fmla="*/ 0 60000 65536"/>
              <a:gd name="T17" fmla="*/ 0 60000 65536"/>
              <a:gd name="T18" fmla="*/ 0 60000 65536"/>
              <a:gd name="T19" fmla="*/ 0 60000 65536"/>
              <a:gd name="T20" fmla="*/ 0 60000 65536"/>
              <a:gd name="T21" fmla="*/ 0 60000 65536"/>
              <a:gd name="T22" fmla="*/ 0 60000 65536"/>
              <a:gd name="T23" fmla="*/ 0 60000 65536"/>
              <a:gd name="T24" fmla="*/ 0 w 337"/>
              <a:gd name="T25" fmla="*/ 0 h 239"/>
              <a:gd name="T26" fmla="*/ 337 w 337"/>
              <a:gd name="T27" fmla="*/ 239 h 2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7" h="239">
                <a:moveTo>
                  <a:pt x="228" y="10"/>
                </a:moveTo>
                <a:cubicBezTo>
                  <a:pt x="119" y="19"/>
                  <a:pt x="87" y="0"/>
                  <a:pt x="22" y="65"/>
                </a:cubicBezTo>
                <a:cubicBezTo>
                  <a:pt x="8" y="106"/>
                  <a:pt x="0" y="178"/>
                  <a:pt x="44" y="206"/>
                </a:cubicBezTo>
                <a:cubicBezTo>
                  <a:pt x="63" y="218"/>
                  <a:pt x="109" y="228"/>
                  <a:pt x="109" y="228"/>
                </a:cubicBezTo>
                <a:cubicBezTo>
                  <a:pt x="178" y="224"/>
                  <a:pt x="250" y="239"/>
                  <a:pt x="315" y="217"/>
                </a:cubicBezTo>
                <a:cubicBezTo>
                  <a:pt x="337" y="210"/>
                  <a:pt x="337" y="152"/>
                  <a:pt x="337" y="152"/>
                </a:cubicBezTo>
                <a:cubicBezTo>
                  <a:pt x="333" y="123"/>
                  <a:pt x="336" y="93"/>
                  <a:pt x="326" y="65"/>
                </a:cubicBezTo>
                <a:cubicBezTo>
                  <a:pt x="312" y="27"/>
                  <a:pt x="260" y="21"/>
                  <a:pt x="228" y="10"/>
                </a:cubicBezTo>
                <a:close/>
              </a:path>
            </a:pathLst>
          </a:custGeom>
          <a:noFill/>
          <a:ln w="50800" cap="sq" cmpd="sng">
            <a:solidFill>
              <a:srgbClr val="00BA00"/>
            </a:solidFill>
            <a:prstDash val="solid"/>
            <a:round/>
            <a:headEnd type="none" w="sm" len="sm"/>
            <a:tailEnd type="none" w="sm" len="sm"/>
          </a:ln>
        </p:spPr>
        <p:txBody>
          <a:bodyPr/>
          <a:lstStyle/>
          <a:p>
            <a:endParaRPr lang="zh-CN" altLang="en-US"/>
          </a:p>
        </p:txBody>
      </p:sp>
      <p:grpSp>
        <p:nvGrpSpPr>
          <p:cNvPr id="164" name="组合 163"/>
          <p:cNvGrpSpPr/>
          <p:nvPr/>
        </p:nvGrpSpPr>
        <p:grpSpPr>
          <a:xfrm>
            <a:off x="2133600" y="1035051"/>
            <a:ext cx="8153326" cy="1210469"/>
            <a:chOff x="609600" y="1035050"/>
            <a:chExt cx="8153326" cy="1210469"/>
          </a:xfrm>
        </p:grpSpPr>
        <p:sp>
          <p:nvSpPr>
            <p:cNvPr id="293893" name="Text Box 5"/>
            <p:cNvSpPr txBox="1">
              <a:spLocks noChangeArrowheads="1"/>
            </p:cNvSpPr>
            <p:nvPr/>
          </p:nvSpPr>
          <p:spPr bwMode="auto">
            <a:xfrm>
              <a:off x="755576" y="1124744"/>
              <a:ext cx="8007350" cy="1120775"/>
            </a:xfrm>
            <a:prstGeom prst="rect">
              <a:avLst/>
            </a:prstGeom>
            <a:noFill/>
            <a:ln w="12700" cap="sq">
              <a:noFill/>
              <a:miter lim="800000"/>
              <a:headEnd type="none" w="sm" len="sm"/>
              <a:tailEnd type="none" w="sm" len="sm"/>
            </a:ln>
          </p:spPr>
          <p:txBody>
            <a:bodyPr>
              <a:spAutoFit/>
            </a:bodyPr>
            <a:lstStyle/>
            <a:p>
              <a:pPr>
                <a:lnSpc>
                  <a:spcPct val="90000"/>
                </a:lnSpc>
              </a:pPr>
              <a:r>
                <a:rPr lang="en-US" altLang="zh-CN" sz="2500" dirty="0">
                  <a:solidFill>
                    <a:srgbClr val="000099"/>
                  </a:solidFill>
                  <a:latin typeface="幼圆" pitchFamily="49" charset="-122"/>
                  <a:ea typeface="幼圆" pitchFamily="49" charset="-122"/>
                </a:rPr>
                <a:t>       </a:t>
              </a:r>
              <a:r>
                <a:rPr lang="zh-CN" altLang="en-US" sz="2500" dirty="0">
                  <a:solidFill>
                    <a:srgbClr val="000099"/>
                  </a:solidFill>
                  <a:latin typeface="幼圆" pitchFamily="49" charset="-122"/>
                  <a:ea typeface="幼圆" pitchFamily="49" charset="-122"/>
                </a:rPr>
                <a:t>将文件的基本数据中记录分成若干块</a:t>
              </a:r>
              <a:r>
                <a:rPr lang="en-US" altLang="zh-CN" sz="2500" dirty="0">
                  <a:solidFill>
                    <a:srgbClr val="000099"/>
                  </a:solidFill>
                  <a:latin typeface="幼圆" pitchFamily="49" charset="-122"/>
                  <a:ea typeface="幼圆" pitchFamily="49" charset="-122"/>
                </a:rPr>
                <a:t>(</a:t>
              </a:r>
              <a:r>
                <a:rPr lang="zh-CN" altLang="en-US" sz="2500" dirty="0">
                  <a:solidFill>
                    <a:srgbClr val="000099"/>
                  </a:solidFill>
                  <a:latin typeface="幼圆" pitchFamily="49" charset="-122"/>
                  <a:ea typeface="幼圆" pitchFamily="49" charset="-122"/>
                </a:rPr>
                <a:t>块与块之</a:t>
              </a:r>
            </a:p>
            <a:p>
              <a:pPr>
                <a:lnSpc>
                  <a:spcPct val="90000"/>
                </a:lnSpc>
              </a:pPr>
              <a:r>
                <a:rPr lang="zh-CN" altLang="en-US" sz="2500" dirty="0">
                  <a:solidFill>
                    <a:srgbClr val="000099"/>
                  </a:solidFill>
                  <a:latin typeface="幼圆" pitchFamily="49" charset="-122"/>
                  <a:ea typeface="幼圆" pitchFamily="49" charset="-122"/>
                </a:rPr>
                <a:t>       间记录按关键字值有序</a:t>
              </a:r>
              <a:r>
                <a:rPr lang="en-US" altLang="zh-CN" sz="2500" dirty="0">
                  <a:solidFill>
                    <a:srgbClr val="000099"/>
                  </a:solidFill>
                  <a:latin typeface="幼圆" pitchFamily="49" charset="-122"/>
                  <a:ea typeface="幼圆" pitchFamily="49" charset="-122"/>
                </a:rPr>
                <a:t>, </a:t>
              </a:r>
              <a:r>
                <a:rPr lang="zh-CN" altLang="en-US" sz="2500" dirty="0">
                  <a:solidFill>
                    <a:srgbClr val="000099"/>
                  </a:solidFill>
                  <a:latin typeface="幼圆" pitchFamily="49" charset="-122"/>
                  <a:ea typeface="幼圆" pitchFamily="49" charset="-122"/>
                </a:rPr>
                <a:t>块内记录是否按关键</a:t>
              </a:r>
            </a:p>
            <a:p>
              <a:pPr>
                <a:lnSpc>
                  <a:spcPct val="90000"/>
                </a:lnSpc>
              </a:pPr>
              <a:r>
                <a:rPr lang="zh-CN" altLang="en-US" sz="2500" dirty="0">
                  <a:solidFill>
                    <a:srgbClr val="000099"/>
                  </a:solidFill>
                  <a:latin typeface="幼圆" pitchFamily="49" charset="-122"/>
                  <a:ea typeface="幼圆" pitchFamily="49" charset="-122"/>
                </a:rPr>
                <a:t>       字值有序无所谓</a:t>
              </a:r>
              <a:r>
                <a:rPr lang="en-US" altLang="zh-CN" sz="2500" dirty="0">
                  <a:solidFill>
                    <a:srgbClr val="000099"/>
                  </a:solidFill>
                  <a:latin typeface="幼圆" pitchFamily="49" charset="-122"/>
                  <a:ea typeface="幼圆" pitchFamily="49" charset="-122"/>
                </a:rPr>
                <a:t>),</a:t>
              </a:r>
              <a:r>
                <a:rPr lang="zh-CN" altLang="en-US" sz="2500" dirty="0">
                  <a:solidFill>
                    <a:srgbClr val="000099"/>
                  </a:solidFill>
                  <a:latin typeface="幼圆" pitchFamily="49" charset="-122"/>
                  <a:ea typeface="幼圆" pitchFamily="49" charset="-122"/>
                </a:rPr>
                <a:t>索引表中为每一块建立一项。</a:t>
              </a:r>
            </a:p>
          </p:txBody>
        </p:sp>
        <p:grpSp>
          <p:nvGrpSpPr>
            <p:cNvPr id="28" name="Group 142"/>
            <p:cNvGrpSpPr>
              <a:grpSpLocks/>
            </p:cNvGrpSpPr>
            <p:nvPr/>
          </p:nvGrpSpPr>
          <p:grpSpPr bwMode="auto">
            <a:xfrm>
              <a:off x="609600" y="1035050"/>
              <a:ext cx="1219200" cy="625475"/>
              <a:chOff x="384" y="748"/>
              <a:chExt cx="768" cy="394"/>
            </a:xfrm>
          </p:grpSpPr>
          <p:sp>
            <p:nvSpPr>
              <p:cNvPr id="13346" name="Oval 143"/>
              <p:cNvSpPr>
                <a:spLocks noChangeArrowheads="1"/>
              </p:cNvSpPr>
              <p:nvPr/>
            </p:nvSpPr>
            <p:spPr bwMode="auto">
              <a:xfrm>
                <a:off x="384" y="779"/>
                <a:ext cx="768" cy="336"/>
              </a:xfrm>
              <a:prstGeom prst="ellipse">
                <a:avLst/>
              </a:prstGeom>
              <a:solidFill>
                <a:srgbClr val="00FF00"/>
              </a:solidFill>
              <a:ln w="12700" cap="sq">
                <a:noFill/>
                <a:round/>
                <a:headEnd type="none" w="sm" len="sm"/>
                <a:tailEnd type="none" w="sm" len="sm"/>
              </a:ln>
              <a:effectLst>
                <a:outerShdw dist="53882" dir="2700000" algn="ctr" rotWithShape="0">
                  <a:srgbClr val="969696"/>
                </a:outerShdw>
              </a:effectLst>
            </p:spPr>
            <p:txBody>
              <a:bodyPr wrap="none" anchor="ctr"/>
              <a:lstStyle/>
              <a:p>
                <a:endParaRPr lang="zh-CN" altLang="en-US"/>
              </a:p>
            </p:txBody>
          </p:sp>
          <p:sp>
            <p:nvSpPr>
              <p:cNvPr id="13347" name="Rectangle 144"/>
              <p:cNvSpPr>
                <a:spLocks noChangeArrowheads="1"/>
              </p:cNvSpPr>
              <p:nvPr/>
            </p:nvSpPr>
            <p:spPr bwMode="auto">
              <a:xfrm>
                <a:off x="448" y="748"/>
                <a:ext cx="676" cy="394"/>
              </a:xfrm>
              <a:prstGeom prst="rect">
                <a:avLst/>
              </a:prstGeom>
              <a:noFill/>
              <a:ln w="12700" cap="sq">
                <a:noFill/>
                <a:miter lim="800000"/>
                <a:headEnd type="none" w="sm" len="sm"/>
                <a:tailEnd type="none" w="sm" len="sm"/>
              </a:ln>
              <a:effectLst>
                <a:outerShdw dist="17961" dir="2700000" algn="ctr" rotWithShape="0">
                  <a:schemeClr val="bg2"/>
                </a:outerShdw>
              </a:effectLst>
            </p:spPr>
            <p:txBody>
              <a:bodyPr wrap="none">
                <a:spAutoFit/>
              </a:bodyPr>
              <a:lstStyle/>
              <a:p>
                <a:r>
                  <a:rPr lang="zh-CN" altLang="en-US" sz="3500">
                    <a:solidFill>
                      <a:srgbClr val="FF0066"/>
                    </a:solidFill>
                    <a:latin typeface="华文新魏" pitchFamily="2" charset="-122"/>
                    <a:ea typeface="华文新魏" pitchFamily="2" charset="-122"/>
                  </a:rPr>
                  <a:t>特点</a:t>
                </a:r>
              </a:p>
            </p:txBody>
          </p:sp>
        </p:grpSp>
      </p:grpSp>
      <p:sp>
        <p:nvSpPr>
          <p:cNvPr id="294033" name="Freeform 145"/>
          <p:cNvSpPr>
            <a:spLocks/>
          </p:cNvSpPr>
          <p:nvPr/>
        </p:nvSpPr>
        <p:spPr bwMode="auto">
          <a:xfrm>
            <a:off x="7021513" y="4386263"/>
            <a:ext cx="2540000" cy="379412"/>
          </a:xfrm>
          <a:custGeom>
            <a:avLst/>
            <a:gdLst>
              <a:gd name="T0" fmla="*/ 2147483647 w 337"/>
              <a:gd name="T1" fmla="*/ 2147483647 h 239"/>
              <a:gd name="T2" fmla="*/ 2147483647 w 337"/>
              <a:gd name="T3" fmla="*/ 2147483647 h 239"/>
              <a:gd name="T4" fmla="*/ 2147483647 w 337"/>
              <a:gd name="T5" fmla="*/ 2147483647 h 239"/>
              <a:gd name="T6" fmla="*/ 2147483647 w 337"/>
              <a:gd name="T7" fmla="*/ 2147483647 h 239"/>
              <a:gd name="T8" fmla="*/ 2147483647 w 337"/>
              <a:gd name="T9" fmla="*/ 2147483647 h 239"/>
              <a:gd name="T10" fmla="*/ 2147483647 w 337"/>
              <a:gd name="T11" fmla="*/ 2147483647 h 239"/>
              <a:gd name="T12" fmla="*/ 2147483647 w 337"/>
              <a:gd name="T13" fmla="*/ 2147483647 h 239"/>
              <a:gd name="T14" fmla="*/ 2147483647 w 337"/>
              <a:gd name="T15" fmla="*/ 2147483647 h 239"/>
              <a:gd name="T16" fmla="*/ 0 60000 65536"/>
              <a:gd name="T17" fmla="*/ 0 60000 65536"/>
              <a:gd name="T18" fmla="*/ 0 60000 65536"/>
              <a:gd name="T19" fmla="*/ 0 60000 65536"/>
              <a:gd name="T20" fmla="*/ 0 60000 65536"/>
              <a:gd name="T21" fmla="*/ 0 60000 65536"/>
              <a:gd name="T22" fmla="*/ 0 60000 65536"/>
              <a:gd name="T23" fmla="*/ 0 60000 65536"/>
              <a:gd name="T24" fmla="*/ 0 w 337"/>
              <a:gd name="T25" fmla="*/ 0 h 239"/>
              <a:gd name="T26" fmla="*/ 337 w 337"/>
              <a:gd name="T27" fmla="*/ 239 h 2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7" h="239">
                <a:moveTo>
                  <a:pt x="228" y="10"/>
                </a:moveTo>
                <a:cubicBezTo>
                  <a:pt x="119" y="19"/>
                  <a:pt x="87" y="0"/>
                  <a:pt x="22" y="65"/>
                </a:cubicBezTo>
                <a:cubicBezTo>
                  <a:pt x="8" y="106"/>
                  <a:pt x="0" y="178"/>
                  <a:pt x="44" y="206"/>
                </a:cubicBezTo>
                <a:cubicBezTo>
                  <a:pt x="63" y="218"/>
                  <a:pt x="109" y="228"/>
                  <a:pt x="109" y="228"/>
                </a:cubicBezTo>
                <a:cubicBezTo>
                  <a:pt x="178" y="224"/>
                  <a:pt x="250" y="239"/>
                  <a:pt x="315" y="217"/>
                </a:cubicBezTo>
                <a:cubicBezTo>
                  <a:pt x="337" y="210"/>
                  <a:pt x="337" y="152"/>
                  <a:pt x="337" y="152"/>
                </a:cubicBezTo>
                <a:cubicBezTo>
                  <a:pt x="333" y="123"/>
                  <a:pt x="336" y="93"/>
                  <a:pt x="326" y="65"/>
                </a:cubicBezTo>
                <a:cubicBezTo>
                  <a:pt x="312" y="27"/>
                  <a:pt x="260" y="21"/>
                  <a:pt x="228" y="10"/>
                </a:cubicBezTo>
                <a:close/>
              </a:path>
            </a:pathLst>
          </a:custGeom>
          <a:noFill/>
          <a:ln w="60325" cap="sq" cmpd="sng">
            <a:solidFill>
              <a:srgbClr val="2BB0AD"/>
            </a:solidFill>
            <a:prstDash val="solid"/>
            <a:round/>
            <a:headEnd type="none" w="sm" len="sm"/>
            <a:tailEnd type="none" w="sm" len="sm"/>
          </a:ln>
        </p:spPr>
        <p:txBody>
          <a:bodyPr/>
          <a:lstStyle/>
          <a:p>
            <a:endParaRPr lang="zh-CN" altLang="en-US"/>
          </a:p>
        </p:txBody>
      </p:sp>
      <p:grpSp>
        <p:nvGrpSpPr>
          <p:cNvPr id="29" name="Group 146"/>
          <p:cNvGrpSpPr>
            <a:grpSpLocks/>
          </p:cNvGrpSpPr>
          <p:nvPr/>
        </p:nvGrpSpPr>
        <p:grpSpPr bwMode="auto">
          <a:xfrm>
            <a:off x="5943600" y="3048001"/>
            <a:ext cx="1212850" cy="117475"/>
            <a:chOff x="2784" y="1824"/>
            <a:chExt cx="764" cy="74"/>
          </a:xfrm>
        </p:grpSpPr>
        <p:sp>
          <p:nvSpPr>
            <p:cNvPr id="13344" name="Line 147"/>
            <p:cNvSpPr>
              <a:spLocks noChangeShapeType="1"/>
            </p:cNvSpPr>
            <p:nvPr/>
          </p:nvSpPr>
          <p:spPr bwMode="auto">
            <a:xfrm flipV="1">
              <a:off x="2784" y="1824"/>
              <a:ext cx="480" cy="0"/>
            </a:xfrm>
            <a:prstGeom prst="line">
              <a:avLst/>
            </a:prstGeom>
            <a:noFill/>
            <a:ln w="22225" cap="sq">
              <a:solidFill>
                <a:srgbClr val="FF0000"/>
              </a:solidFill>
              <a:round/>
              <a:headEnd type="none" w="sm" len="sm"/>
              <a:tailEnd type="stealth" w="med" len="lg"/>
            </a:ln>
          </p:spPr>
          <p:txBody>
            <a:bodyPr/>
            <a:lstStyle/>
            <a:p>
              <a:endParaRPr lang="zh-CN" altLang="en-US"/>
            </a:p>
          </p:txBody>
        </p:sp>
        <p:sp>
          <p:nvSpPr>
            <p:cNvPr id="13345" name="Line 148"/>
            <p:cNvSpPr>
              <a:spLocks noChangeShapeType="1"/>
            </p:cNvSpPr>
            <p:nvPr/>
          </p:nvSpPr>
          <p:spPr bwMode="auto">
            <a:xfrm>
              <a:off x="3260" y="1898"/>
              <a:ext cx="288" cy="0"/>
            </a:xfrm>
            <a:prstGeom prst="line">
              <a:avLst/>
            </a:prstGeom>
            <a:noFill/>
            <a:ln w="34925" cap="sq">
              <a:solidFill>
                <a:srgbClr val="FF3300"/>
              </a:solidFill>
              <a:round/>
              <a:headEnd type="none" w="sm" len="sm"/>
              <a:tailEnd type="none" w="sm" len="sm"/>
            </a:ln>
          </p:spPr>
          <p:txBody>
            <a:bodyPr/>
            <a:lstStyle/>
            <a:p>
              <a:endParaRPr lang="zh-CN" altLang="en-US"/>
            </a:p>
          </p:txBody>
        </p:sp>
      </p:grpSp>
      <p:grpSp>
        <p:nvGrpSpPr>
          <p:cNvPr id="30" name="Group 149"/>
          <p:cNvGrpSpPr>
            <a:grpSpLocks/>
          </p:cNvGrpSpPr>
          <p:nvPr/>
        </p:nvGrpSpPr>
        <p:grpSpPr bwMode="auto">
          <a:xfrm>
            <a:off x="5943600" y="3810001"/>
            <a:ext cx="1219200" cy="1770063"/>
            <a:chOff x="2784" y="2304"/>
            <a:chExt cx="768" cy="1115"/>
          </a:xfrm>
        </p:grpSpPr>
        <p:sp>
          <p:nvSpPr>
            <p:cNvPr id="13342" name="Line 150"/>
            <p:cNvSpPr>
              <a:spLocks noChangeShapeType="1"/>
            </p:cNvSpPr>
            <p:nvPr/>
          </p:nvSpPr>
          <p:spPr bwMode="auto">
            <a:xfrm>
              <a:off x="2784" y="2304"/>
              <a:ext cx="528" cy="1008"/>
            </a:xfrm>
            <a:prstGeom prst="line">
              <a:avLst/>
            </a:prstGeom>
            <a:noFill/>
            <a:ln w="28575" cap="sq">
              <a:solidFill>
                <a:srgbClr val="FF0000"/>
              </a:solidFill>
              <a:round/>
              <a:headEnd type="none" w="sm" len="sm"/>
              <a:tailEnd type="stealth" w="med" len="lg"/>
            </a:ln>
          </p:spPr>
          <p:txBody>
            <a:bodyPr/>
            <a:lstStyle/>
            <a:p>
              <a:endParaRPr lang="zh-CN" altLang="en-US"/>
            </a:p>
          </p:txBody>
        </p:sp>
        <p:sp>
          <p:nvSpPr>
            <p:cNvPr id="13343" name="Line 151"/>
            <p:cNvSpPr>
              <a:spLocks noChangeShapeType="1"/>
            </p:cNvSpPr>
            <p:nvPr/>
          </p:nvSpPr>
          <p:spPr bwMode="auto">
            <a:xfrm>
              <a:off x="3264" y="3419"/>
              <a:ext cx="288" cy="0"/>
            </a:xfrm>
            <a:prstGeom prst="line">
              <a:avLst/>
            </a:prstGeom>
            <a:noFill/>
            <a:ln w="34925" cap="sq">
              <a:solidFill>
                <a:srgbClr val="FF3300"/>
              </a:solidFill>
              <a:round/>
              <a:headEnd type="none" w="sm" len="sm"/>
              <a:tailEnd type="none" w="sm" len="sm"/>
            </a:ln>
          </p:spPr>
          <p:txBody>
            <a:bodyPr/>
            <a:lstStyle/>
            <a:p>
              <a:endParaRPr lang="zh-CN" altLang="en-US"/>
            </a:p>
          </p:txBody>
        </p:sp>
      </p:grpSp>
      <p:grpSp>
        <p:nvGrpSpPr>
          <p:cNvPr id="31" name="Group 152"/>
          <p:cNvGrpSpPr>
            <a:grpSpLocks/>
          </p:cNvGrpSpPr>
          <p:nvPr/>
        </p:nvGrpSpPr>
        <p:grpSpPr bwMode="auto">
          <a:xfrm>
            <a:off x="5943600" y="3470276"/>
            <a:ext cx="1219200" cy="942975"/>
            <a:chOff x="2784" y="2090"/>
            <a:chExt cx="768" cy="594"/>
          </a:xfrm>
        </p:grpSpPr>
        <p:sp>
          <p:nvSpPr>
            <p:cNvPr id="13340" name="Line 153"/>
            <p:cNvSpPr>
              <a:spLocks noChangeShapeType="1"/>
            </p:cNvSpPr>
            <p:nvPr/>
          </p:nvSpPr>
          <p:spPr bwMode="auto">
            <a:xfrm>
              <a:off x="2784" y="2090"/>
              <a:ext cx="480" cy="432"/>
            </a:xfrm>
            <a:prstGeom prst="line">
              <a:avLst/>
            </a:prstGeom>
            <a:noFill/>
            <a:ln w="22225" cap="sq">
              <a:solidFill>
                <a:srgbClr val="FF0000"/>
              </a:solidFill>
              <a:round/>
              <a:headEnd type="none" w="sm" len="sm"/>
              <a:tailEnd type="stealth" w="med" len="lg"/>
            </a:ln>
          </p:spPr>
          <p:txBody>
            <a:bodyPr/>
            <a:lstStyle/>
            <a:p>
              <a:endParaRPr lang="zh-CN" altLang="en-US"/>
            </a:p>
          </p:txBody>
        </p:sp>
        <p:sp>
          <p:nvSpPr>
            <p:cNvPr id="13341" name="Line 154"/>
            <p:cNvSpPr>
              <a:spLocks noChangeShapeType="1"/>
            </p:cNvSpPr>
            <p:nvPr/>
          </p:nvSpPr>
          <p:spPr bwMode="auto">
            <a:xfrm>
              <a:off x="3264" y="2684"/>
              <a:ext cx="288" cy="0"/>
            </a:xfrm>
            <a:prstGeom prst="line">
              <a:avLst/>
            </a:prstGeom>
            <a:noFill/>
            <a:ln w="34925" cap="sq">
              <a:solidFill>
                <a:srgbClr val="FF3300"/>
              </a:solidFill>
              <a:round/>
              <a:headEnd type="none" w="sm" len="sm"/>
              <a:tailEnd type="none" w="sm" len="sm"/>
            </a:ln>
          </p:spPr>
          <p:txBody>
            <a:bodyPr/>
            <a:lstStyle/>
            <a:p>
              <a:endParaRPr lang="zh-CN" altLang="en-US"/>
            </a:p>
          </p:txBody>
        </p:sp>
      </p:grpSp>
      <p:sp>
        <p:nvSpPr>
          <p:cNvPr id="294043" name="Line 155"/>
          <p:cNvSpPr>
            <a:spLocks noChangeShapeType="1"/>
          </p:cNvSpPr>
          <p:nvPr/>
        </p:nvSpPr>
        <p:spPr bwMode="auto">
          <a:xfrm>
            <a:off x="5989638" y="3498850"/>
            <a:ext cx="762000" cy="685800"/>
          </a:xfrm>
          <a:prstGeom prst="line">
            <a:avLst/>
          </a:prstGeom>
          <a:noFill/>
          <a:ln w="44450" cap="sq">
            <a:solidFill>
              <a:srgbClr val="00BA00"/>
            </a:solidFill>
            <a:round/>
            <a:headEnd type="none" w="sm" len="sm"/>
            <a:tailEnd type="stealth" w="med" len="lg"/>
          </a:ln>
        </p:spPr>
        <p:txBody>
          <a:bodyPr/>
          <a:lstStyle/>
          <a:p>
            <a:endParaRPr lang="zh-CN" altLang="en-US"/>
          </a:p>
        </p:txBody>
      </p:sp>
      <p:grpSp>
        <p:nvGrpSpPr>
          <p:cNvPr id="13312" name="Group 156"/>
          <p:cNvGrpSpPr>
            <a:grpSpLocks/>
          </p:cNvGrpSpPr>
          <p:nvPr/>
        </p:nvGrpSpPr>
        <p:grpSpPr bwMode="auto">
          <a:xfrm>
            <a:off x="7186614" y="2130425"/>
            <a:ext cx="2262187" cy="827088"/>
            <a:chOff x="3567" y="1342"/>
            <a:chExt cx="1425" cy="521"/>
          </a:xfrm>
        </p:grpSpPr>
        <p:sp>
          <p:nvSpPr>
            <p:cNvPr id="13337" name="Freeform 157"/>
            <p:cNvSpPr>
              <a:spLocks/>
            </p:cNvSpPr>
            <p:nvPr/>
          </p:nvSpPr>
          <p:spPr bwMode="auto">
            <a:xfrm>
              <a:off x="3567" y="1527"/>
              <a:ext cx="480" cy="336"/>
            </a:xfrm>
            <a:custGeom>
              <a:avLst/>
              <a:gdLst>
                <a:gd name="T0" fmla="*/ 398 w 369"/>
                <a:gd name="T1" fmla="*/ 74 h 241"/>
                <a:gd name="T2" fmla="*/ 174 w 369"/>
                <a:gd name="T3" fmla="*/ 105 h 241"/>
                <a:gd name="T4" fmla="*/ 100 w 369"/>
                <a:gd name="T5" fmla="*/ 137 h 241"/>
                <a:gd name="T6" fmla="*/ 0 w 369"/>
                <a:gd name="T7" fmla="*/ 379 h 241"/>
                <a:gd name="T8" fmla="*/ 23 w 369"/>
                <a:gd name="T9" fmla="*/ 502 h 241"/>
                <a:gd name="T10" fmla="*/ 323 w 369"/>
                <a:gd name="T11" fmla="*/ 626 h 241"/>
                <a:gd name="T12" fmla="*/ 747 w 369"/>
                <a:gd name="T13" fmla="*/ 441 h 241"/>
                <a:gd name="T14" fmla="*/ 747 w 369"/>
                <a:gd name="T15" fmla="*/ 166 h 241"/>
                <a:gd name="T16" fmla="*/ 572 w 369"/>
                <a:gd name="T17" fmla="*/ 137 h 241"/>
                <a:gd name="T18" fmla="*/ 398 w 369"/>
                <a:gd name="T19" fmla="*/ 74 h 2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9"/>
                <a:gd name="T31" fmla="*/ 0 h 241"/>
                <a:gd name="T32" fmla="*/ 369 w 369"/>
                <a:gd name="T33" fmla="*/ 241 h 2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9" h="241">
                  <a:moveTo>
                    <a:pt x="181" y="27"/>
                  </a:moveTo>
                  <a:cubicBezTo>
                    <a:pt x="147" y="31"/>
                    <a:pt x="113" y="33"/>
                    <a:pt x="79" y="39"/>
                  </a:cubicBezTo>
                  <a:cubicBezTo>
                    <a:pt x="67" y="41"/>
                    <a:pt x="52" y="41"/>
                    <a:pt x="45" y="50"/>
                  </a:cubicBezTo>
                  <a:cubicBezTo>
                    <a:pt x="24" y="76"/>
                    <a:pt x="0" y="140"/>
                    <a:pt x="0" y="140"/>
                  </a:cubicBezTo>
                  <a:cubicBezTo>
                    <a:pt x="4" y="155"/>
                    <a:pt x="1" y="173"/>
                    <a:pt x="11" y="185"/>
                  </a:cubicBezTo>
                  <a:cubicBezTo>
                    <a:pt x="39" y="219"/>
                    <a:pt x="108" y="217"/>
                    <a:pt x="147" y="231"/>
                  </a:cubicBezTo>
                  <a:cubicBezTo>
                    <a:pt x="256" y="221"/>
                    <a:pt x="286" y="241"/>
                    <a:pt x="339" y="163"/>
                  </a:cubicBezTo>
                  <a:cubicBezTo>
                    <a:pt x="348" y="135"/>
                    <a:pt x="369" y="87"/>
                    <a:pt x="339" y="61"/>
                  </a:cubicBezTo>
                  <a:cubicBezTo>
                    <a:pt x="319" y="43"/>
                    <a:pt x="286" y="54"/>
                    <a:pt x="260" y="50"/>
                  </a:cubicBezTo>
                  <a:cubicBezTo>
                    <a:pt x="226" y="0"/>
                    <a:pt x="250" y="13"/>
                    <a:pt x="181" y="27"/>
                  </a:cubicBezTo>
                  <a:close/>
                </a:path>
              </a:pathLst>
            </a:custGeom>
            <a:noFill/>
            <a:ln w="53975" cap="sq" cmpd="sng">
              <a:solidFill>
                <a:srgbClr val="FF3300"/>
              </a:solidFill>
              <a:prstDash val="solid"/>
              <a:round/>
              <a:headEnd type="none" w="sm" len="sm"/>
              <a:tailEnd type="none" w="sm" len="sm"/>
            </a:ln>
          </p:spPr>
          <p:txBody>
            <a:bodyPr/>
            <a:lstStyle/>
            <a:p>
              <a:endParaRPr lang="zh-CN" altLang="en-US"/>
            </a:p>
          </p:txBody>
        </p:sp>
        <p:sp>
          <p:nvSpPr>
            <p:cNvPr id="13338" name="AutoShape 158"/>
            <p:cNvSpPr>
              <a:spLocks noChangeArrowheads="1"/>
            </p:cNvSpPr>
            <p:nvPr/>
          </p:nvSpPr>
          <p:spPr bwMode="auto">
            <a:xfrm>
              <a:off x="4272" y="1344"/>
              <a:ext cx="720" cy="288"/>
            </a:xfrm>
            <a:prstGeom prst="wedgeRoundRectCallout">
              <a:avLst>
                <a:gd name="adj1" fmla="val -72083"/>
                <a:gd name="adj2" fmla="val 44444"/>
                <a:gd name="adj3" fmla="val 16667"/>
              </a:avLst>
            </a:prstGeom>
            <a:noFill/>
            <a:ln w="57150" cap="sq">
              <a:solidFill>
                <a:srgbClr val="00B5E0"/>
              </a:solidFill>
              <a:miter lim="800000"/>
              <a:headEnd type="none" w="sm" len="sm"/>
              <a:tailEnd type="none" w="sm" len="sm"/>
            </a:ln>
          </p:spPr>
          <p:txBody>
            <a:bodyPr/>
            <a:lstStyle/>
            <a:p>
              <a:pPr algn="ctr"/>
              <a:endParaRPr lang="zh-CN" altLang="zh-CN"/>
            </a:p>
          </p:txBody>
        </p:sp>
        <p:sp>
          <p:nvSpPr>
            <p:cNvPr id="13339" name="Rectangle 159"/>
            <p:cNvSpPr>
              <a:spLocks noChangeArrowheads="1"/>
            </p:cNvSpPr>
            <p:nvPr/>
          </p:nvSpPr>
          <p:spPr bwMode="auto">
            <a:xfrm>
              <a:off x="4294" y="1342"/>
              <a:ext cx="671" cy="279"/>
            </a:xfrm>
            <a:prstGeom prst="rect">
              <a:avLst/>
            </a:prstGeom>
            <a:noFill/>
            <a:ln w="12700" cap="sq">
              <a:noFill/>
              <a:miter lim="800000"/>
              <a:headEnd type="none" w="sm" len="sm"/>
              <a:tailEnd type="none" w="sm" len="sm"/>
            </a:ln>
            <a:effectLst>
              <a:outerShdw dist="17961" dir="2700000" algn="ctr" rotWithShape="0">
                <a:schemeClr val="bg2"/>
              </a:outerShdw>
            </a:effectLst>
          </p:spPr>
          <p:txBody>
            <a:bodyPr wrap="none">
              <a:spAutoFit/>
            </a:bodyPr>
            <a:lstStyle/>
            <a:p>
              <a:r>
                <a:rPr lang="zh-CN" altLang="en-US" sz="2300">
                  <a:solidFill>
                    <a:srgbClr val="FF3300"/>
                  </a:solidFill>
                  <a:latin typeface="楷体_GB2312" pitchFamily="49" charset="-122"/>
                  <a:ea typeface="黑体" pitchFamily="49" charset="-122"/>
                </a:rPr>
                <a:t>关键字</a:t>
              </a:r>
            </a:p>
          </p:txBody>
        </p:sp>
      </p:grpSp>
      <p:grpSp>
        <p:nvGrpSpPr>
          <p:cNvPr id="13313" name="Group 170"/>
          <p:cNvGrpSpPr>
            <a:grpSpLocks/>
          </p:cNvGrpSpPr>
          <p:nvPr/>
        </p:nvGrpSpPr>
        <p:grpSpPr bwMode="auto">
          <a:xfrm>
            <a:off x="2235201" y="5994400"/>
            <a:ext cx="4024313" cy="744538"/>
            <a:chOff x="448" y="3776"/>
            <a:chExt cx="2535" cy="469"/>
          </a:xfrm>
        </p:grpSpPr>
        <p:sp>
          <p:nvSpPr>
            <p:cNvPr id="13335" name="Text Box 171"/>
            <p:cNvSpPr txBox="1">
              <a:spLocks noChangeArrowheads="1"/>
            </p:cNvSpPr>
            <p:nvPr/>
          </p:nvSpPr>
          <p:spPr bwMode="auto">
            <a:xfrm>
              <a:off x="576" y="3888"/>
              <a:ext cx="2400" cy="269"/>
            </a:xfrm>
            <a:prstGeom prst="rect">
              <a:avLst/>
            </a:prstGeom>
            <a:noFill/>
            <a:ln w="12700" cap="sq">
              <a:noFill/>
              <a:miter lim="800000"/>
              <a:headEnd type="none" w="sm" len="sm"/>
              <a:tailEnd type="none" w="sm" len="sm"/>
            </a:ln>
          </p:spPr>
          <p:txBody>
            <a:bodyPr>
              <a:spAutoFit/>
            </a:bodyPr>
            <a:lstStyle/>
            <a:p>
              <a:pPr>
                <a:spcAft>
                  <a:spcPct val="30000"/>
                </a:spcAft>
              </a:pPr>
              <a:r>
                <a:rPr lang="zh-CN" altLang="en-US" sz="2200">
                  <a:solidFill>
                    <a:srgbClr val="000066"/>
                  </a:solidFill>
                  <a:ea typeface="幼圆" pitchFamily="49" charset="-122"/>
                </a:rPr>
                <a:t>例如查找   </a:t>
              </a:r>
              <a:r>
                <a:rPr lang="zh-CN" altLang="en-US" sz="2200">
                  <a:solidFill>
                    <a:srgbClr val="FF3300"/>
                  </a:solidFill>
                  <a:ea typeface="幼圆" pitchFamily="49" charset="-122"/>
                </a:rPr>
                <a:t>学号</a:t>
              </a:r>
              <a:r>
                <a:rPr lang="en-US" altLang="zh-CN" sz="2200">
                  <a:solidFill>
                    <a:srgbClr val="FF3300"/>
                  </a:solidFill>
                  <a:ea typeface="幼圆" pitchFamily="49" charset="-122"/>
                </a:rPr>
                <a:t>k=14 </a:t>
              </a:r>
              <a:r>
                <a:rPr lang="zh-CN" altLang="en-US" sz="2200">
                  <a:solidFill>
                    <a:srgbClr val="FF3300"/>
                  </a:solidFill>
                  <a:ea typeface="幼圆" pitchFamily="49" charset="-122"/>
                </a:rPr>
                <a:t>的学生</a:t>
              </a:r>
            </a:p>
          </p:txBody>
        </p:sp>
        <p:sp>
          <p:nvSpPr>
            <p:cNvPr id="13336" name="Freeform 172"/>
            <p:cNvSpPr>
              <a:spLocks/>
            </p:cNvSpPr>
            <p:nvPr/>
          </p:nvSpPr>
          <p:spPr bwMode="auto">
            <a:xfrm>
              <a:off x="448" y="3776"/>
              <a:ext cx="2535" cy="469"/>
            </a:xfrm>
            <a:custGeom>
              <a:avLst/>
              <a:gdLst>
                <a:gd name="T0" fmla="*/ 217 w 2535"/>
                <a:gd name="T1" fmla="*/ 29 h 469"/>
                <a:gd name="T2" fmla="*/ 1764 w 2535"/>
                <a:gd name="T3" fmla="*/ 18 h 469"/>
                <a:gd name="T4" fmla="*/ 2295 w 2535"/>
                <a:gd name="T5" fmla="*/ 52 h 469"/>
                <a:gd name="T6" fmla="*/ 2340 w 2535"/>
                <a:gd name="T7" fmla="*/ 63 h 469"/>
                <a:gd name="T8" fmla="*/ 2408 w 2535"/>
                <a:gd name="T9" fmla="*/ 85 h 469"/>
                <a:gd name="T10" fmla="*/ 2464 w 2535"/>
                <a:gd name="T11" fmla="*/ 153 h 469"/>
                <a:gd name="T12" fmla="*/ 2510 w 2535"/>
                <a:gd name="T13" fmla="*/ 244 h 469"/>
                <a:gd name="T14" fmla="*/ 2385 w 2535"/>
                <a:gd name="T15" fmla="*/ 390 h 469"/>
                <a:gd name="T16" fmla="*/ 2092 w 2535"/>
                <a:gd name="T17" fmla="*/ 402 h 469"/>
                <a:gd name="T18" fmla="*/ 1188 w 2535"/>
                <a:gd name="T19" fmla="*/ 436 h 469"/>
                <a:gd name="T20" fmla="*/ 533 w 2535"/>
                <a:gd name="T21" fmla="*/ 469 h 469"/>
                <a:gd name="T22" fmla="*/ 81 w 2535"/>
                <a:gd name="T23" fmla="*/ 402 h 469"/>
                <a:gd name="T24" fmla="*/ 2 w 2535"/>
                <a:gd name="T25" fmla="*/ 323 h 469"/>
                <a:gd name="T26" fmla="*/ 25 w 2535"/>
                <a:gd name="T27" fmla="*/ 187 h 469"/>
                <a:gd name="T28" fmla="*/ 59 w 2535"/>
                <a:gd name="T29" fmla="*/ 153 h 469"/>
                <a:gd name="T30" fmla="*/ 127 w 2535"/>
                <a:gd name="T31" fmla="*/ 108 h 469"/>
                <a:gd name="T32" fmla="*/ 217 w 2535"/>
                <a:gd name="T33" fmla="*/ 29 h 46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535" h="469">
                  <a:moveTo>
                    <a:pt x="217" y="29"/>
                  </a:moveTo>
                  <a:cubicBezTo>
                    <a:pt x="751" y="24"/>
                    <a:pt x="1244" y="0"/>
                    <a:pt x="1764" y="18"/>
                  </a:cubicBezTo>
                  <a:cubicBezTo>
                    <a:pt x="1939" y="42"/>
                    <a:pt x="2118" y="42"/>
                    <a:pt x="2295" y="52"/>
                  </a:cubicBezTo>
                  <a:cubicBezTo>
                    <a:pt x="2310" y="56"/>
                    <a:pt x="2325" y="59"/>
                    <a:pt x="2340" y="63"/>
                  </a:cubicBezTo>
                  <a:cubicBezTo>
                    <a:pt x="2363" y="70"/>
                    <a:pt x="2408" y="85"/>
                    <a:pt x="2408" y="85"/>
                  </a:cubicBezTo>
                  <a:cubicBezTo>
                    <a:pt x="2439" y="116"/>
                    <a:pt x="2444" y="116"/>
                    <a:pt x="2464" y="153"/>
                  </a:cubicBezTo>
                  <a:cubicBezTo>
                    <a:pt x="2480" y="183"/>
                    <a:pt x="2510" y="244"/>
                    <a:pt x="2510" y="244"/>
                  </a:cubicBezTo>
                  <a:cubicBezTo>
                    <a:pt x="2535" y="348"/>
                    <a:pt x="2489" y="384"/>
                    <a:pt x="2385" y="390"/>
                  </a:cubicBezTo>
                  <a:cubicBezTo>
                    <a:pt x="2287" y="396"/>
                    <a:pt x="2190" y="398"/>
                    <a:pt x="2092" y="402"/>
                  </a:cubicBezTo>
                  <a:cubicBezTo>
                    <a:pt x="1793" y="434"/>
                    <a:pt x="1488" y="430"/>
                    <a:pt x="1188" y="436"/>
                  </a:cubicBezTo>
                  <a:cubicBezTo>
                    <a:pt x="972" y="450"/>
                    <a:pt x="741" y="418"/>
                    <a:pt x="533" y="469"/>
                  </a:cubicBezTo>
                  <a:cubicBezTo>
                    <a:pt x="283" y="459"/>
                    <a:pt x="269" y="463"/>
                    <a:pt x="81" y="402"/>
                  </a:cubicBezTo>
                  <a:cubicBezTo>
                    <a:pt x="4" y="349"/>
                    <a:pt x="23" y="381"/>
                    <a:pt x="2" y="323"/>
                  </a:cubicBezTo>
                  <a:cubicBezTo>
                    <a:pt x="7" y="277"/>
                    <a:pt x="0" y="225"/>
                    <a:pt x="25" y="187"/>
                  </a:cubicBezTo>
                  <a:cubicBezTo>
                    <a:pt x="34" y="174"/>
                    <a:pt x="46" y="163"/>
                    <a:pt x="59" y="153"/>
                  </a:cubicBezTo>
                  <a:cubicBezTo>
                    <a:pt x="80" y="136"/>
                    <a:pt x="127" y="108"/>
                    <a:pt x="127" y="108"/>
                  </a:cubicBezTo>
                  <a:cubicBezTo>
                    <a:pt x="181" y="27"/>
                    <a:pt x="146" y="46"/>
                    <a:pt x="217" y="29"/>
                  </a:cubicBezTo>
                  <a:close/>
                </a:path>
              </a:pathLst>
            </a:custGeom>
            <a:noFill/>
            <a:ln w="69850" cap="sq" cmpd="sng">
              <a:solidFill>
                <a:schemeClr val="accent2"/>
              </a:solidFill>
              <a:prstDash val="solid"/>
              <a:round/>
              <a:headEnd type="none" w="sm" len="sm"/>
              <a:tailEnd type="none" w="sm" len="sm"/>
            </a:ln>
            <a:effectLst>
              <a:outerShdw dist="28398" dir="1593903" algn="ctr" rotWithShape="0">
                <a:srgbClr val="B2B2B2"/>
              </a:outerShdw>
            </a:effectLst>
          </p:spPr>
          <p:txBody>
            <a:bodyPr/>
            <a:lstStyle/>
            <a:p>
              <a:endParaRPr lang="zh-CN" altLang="en-US"/>
            </a:p>
          </p:txBody>
        </p:sp>
      </p:grpSp>
      <p:sp>
        <p:nvSpPr>
          <p:cNvPr id="294061" name="Freeform 173"/>
          <p:cNvSpPr>
            <a:spLocks/>
          </p:cNvSpPr>
          <p:nvPr/>
        </p:nvSpPr>
        <p:spPr bwMode="auto">
          <a:xfrm>
            <a:off x="3714751" y="4916489"/>
            <a:ext cx="428625" cy="458787"/>
          </a:xfrm>
          <a:custGeom>
            <a:avLst/>
            <a:gdLst>
              <a:gd name="T0" fmla="*/ 2147483647 w 287"/>
              <a:gd name="T1" fmla="*/ 2147483647 h 265"/>
              <a:gd name="T2" fmla="*/ 2147483647 w 287"/>
              <a:gd name="T3" fmla="*/ 2147483647 h 265"/>
              <a:gd name="T4" fmla="*/ 2147483647 w 287"/>
              <a:gd name="T5" fmla="*/ 2147483647 h 265"/>
              <a:gd name="T6" fmla="*/ 2147483647 w 287"/>
              <a:gd name="T7" fmla="*/ 2147483647 h 265"/>
              <a:gd name="T8" fmla="*/ 2147483647 w 287"/>
              <a:gd name="T9" fmla="*/ 2147483647 h 265"/>
              <a:gd name="T10" fmla="*/ 2147483647 w 287"/>
              <a:gd name="T11" fmla="*/ 2147483647 h 265"/>
              <a:gd name="T12" fmla="*/ 2147483647 w 287"/>
              <a:gd name="T13" fmla="*/ 2147483647 h 265"/>
              <a:gd name="T14" fmla="*/ 2147483647 w 287"/>
              <a:gd name="T15" fmla="*/ 0 h 265"/>
              <a:gd name="T16" fmla="*/ 2147483647 w 287"/>
              <a:gd name="T17" fmla="*/ 2147483647 h 26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7"/>
              <a:gd name="T28" fmla="*/ 0 h 265"/>
              <a:gd name="T29" fmla="*/ 287 w 287"/>
              <a:gd name="T30" fmla="*/ 265 h 26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7" h="265">
                <a:moveTo>
                  <a:pt x="113" y="16"/>
                </a:moveTo>
                <a:cubicBezTo>
                  <a:pt x="47" y="38"/>
                  <a:pt x="82" y="30"/>
                  <a:pt x="9" y="40"/>
                </a:cubicBezTo>
                <a:cubicBezTo>
                  <a:pt x="6" y="48"/>
                  <a:pt x="1" y="56"/>
                  <a:pt x="1" y="64"/>
                </a:cubicBezTo>
                <a:cubicBezTo>
                  <a:pt x="1" y="107"/>
                  <a:pt x="0" y="150"/>
                  <a:pt x="9" y="192"/>
                </a:cubicBezTo>
                <a:cubicBezTo>
                  <a:pt x="24" y="259"/>
                  <a:pt x="85" y="250"/>
                  <a:pt x="137" y="256"/>
                </a:cubicBezTo>
                <a:cubicBezTo>
                  <a:pt x="215" y="249"/>
                  <a:pt x="257" y="265"/>
                  <a:pt x="281" y="192"/>
                </a:cubicBezTo>
                <a:cubicBezTo>
                  <a:pt x="278" y="152"/>
                  <a:pt x="287" y="110"/>
                  <a:pt x="273" y="72"/>
                </a:cubicBezTo>
                <a:cubicBezTo>
                  <a:pt x="267" y="56"/>
                  <a:pt x="152" y="6"/>
                  <a:pt x="137" y="0"/>
                </a:cubicBezTo>
                <a:cubicBezTo>
                  <a:pt x="110" y="9"/>
                  <a:pt x="113" y="0"/>
                  <a:pt x="113" y="16"/>
                </a:cubicBezTo>
                <a:close/>
              </a:path>
            </a:pathLst>
          </a:custGeom>
          <a:noFill/>
          <a:ln w="60325" cap="sq" cmpd="sng">
            <a:solidFill>
              <a:srgbClr val="00FFFF"/>
            </a:solidFill>
            <a:prstDash val="solid"/>
            <a:round/>
            <a:headEnd type="none" w="sm" len="sm"/>
            <a:tailEnd type="none" w="sm" len="sm"/>
          </a:ln>
        </p:spPr>
        <p:txBody>
          <a:bodyPr/>
          <a:lstStyle/>
          <a:p>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4"/>
                                        </p:tgtEl>
                                        <p:attrNameLst>
                                          <p:attrName>style.visibility</p:attrName>
                                        </p:attrNameLst>
                                      </p:cBhvr>
                                      <p:to>
                                        <p:strVal val="visible"/>
                                      </p:to>
                                    </p:set>
                                    <p:animEffect transition="in" filter="blinds(horizontal)">
                                      <p:cBhvr>
                                        <p:cTn id="7" dur="500"/>
                                        <p:tgtEl>
                                          <p:spTgt spid="16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lide(fromRigh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right)">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3312"/>
                                        </p:tgtEl>
                                        <p:attrNameLst>
                                          <p:attrName>style.visibility</p:attrName>
                                        </p:attrNameLst>
                                      </p:cBhvr>
                                      <p:to>
                                        <p:strVal val="visible"/>
                                      </p:to>
                                    </p:set>
                                    <p:animEffect transition="in" filter="dissolve">
                                      <p:cBhvr>
                                        <p:cTn id="22" dur="500"/>
                                        <p:tgtEl>
                                          <p:spTgt spid="133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293998"/>
                                        </p:tgtEl>
                                        <p:attrNameLst>
                                          <p:attrName>style.visibility</p:attrName>
                                        </p:attrNameLst>
                                      </p:cBhvr>
                                      <p:to>
                                        <p:strVal val="visible"/>
                                      </p:to>
                                    </p:set>
                                    <p:animEffect transition="in" filter="wipe(right)">
                                      <p:cBhvr>
                                        <p:cTn id="27" dur="500"/>
                                        <p:tgtEl>
                                          <p:spTgt spid="29399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93999"/>
                                        </p:tgtEl>
                                        <p:attrNameLst>
                                          <p:attrName>style.visibility</p:attrName>
                                        </p:attrNameLst>
                                      </p:cBhvr>
                                      <p:to>
                                        <p:strVal val="visible"/>
                                      </p:to>
                                    </p:set>
                                    <p:animEffect transition="in" filter="wipe(left)">
                                      <p:cBhvr>
                                        <p:cTn id="32" dur="500"/>
                                        <p:tgtEl>
                                          <p:spTgt spid="293999"/>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slide(fromLeft)">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left)">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wipe(down)">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left)">
                                      <p:cBhvr>
                                        <p:cTn id="52" dur="500"/>
                                        <p:tgtEl>
                                          <p:spTgt spid="2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wipe(left)">
                                      <p:cBhvr>
                                        <p:cTn id="57" dur="500"/>
                                        <p:tgtEl>
                                          <p:spTgt spid="3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wipe(left)">
                                      <p:cBhvr>
                                        <p:cTn id="62" dur="500"/>
                                        <p:tgtEl>
                                          <p:spTgt spid="30"/>
                                        </p:tgtEl>
                                      </p:cBhvr>
                                    </p:animEffect>
                                  </p:childTnLst>
                                </p:cTn>
                              </p:par>
                            </p:childTnLst>
                          </p:cTn>
                        </p:par>
                      </p:childTnLst>
                    </p:cTn>
                  </p:par>
                  <p:par>
                    <p:cTn id="63" fill="hold">
                      <p:stCondLst>
                        <p:cond delay="indefinite"/>
                      </p:stCondLst>
                      <p:childTnLst>
                        <p:par>
                          <p:cTn id="64" fill="hold">
                            <p:stCondLst>
                              <p:cond delay="0"/>
                            </p:stCondLst>
                            <p:childTnLst>
                              <p:par>
                                <p:cTn id="65" presetID="23" presetClass="entr" presetSubtype="528" fill="hold" nodeType="clickEffect">
                                  <p:stCondLst>
                                    <p:cond delay="0"/>
                                  </p:stCondLst>
                                  <p:childTnLst>
                                    <p:set>
                                      <p:cBhvr>
                                        <p:cTn id="66" dur="1" fill="hold">
                                          <p:stCondLst>
                                            <p:cond delay="0"/>
                                          </p:stCondLst>
                                        </p:cTn>
                                        <p:tgtEl>
                                          <p:spTgt spid="27"/>
                                        </p:tgtEl>
                                        <p:attrNameLst>
                                          <p:attrName>style.visibility</p:attrName>
                                        </p:attrNameLst>
                                      </p:cBhvr>
                                      <p:to>
                                        <p:strVal val="visible"/>
                                      </p:to>
                                    </p:set>
                                    <p:anim calcmode="lin" valueType="num">
                                      <p:cBhvr>
                                        <p:cTn id="67" dur="500" fill="hold"/>
                                        <p:tgtEl>
                                          <p:spTgt spid="27"/>
                                        </p:tgtEl>
                                        <p:attrNameLst>
                                          <p:attrName>ppt_w</p:attrName>
                                        </p:attrNameLst>
                                      </p:cBhvr>
                                      <p:tavLst>
                                        <p:tav tm="0">
                                          <p:val>
                                            <p:fltVal val="0"/>
                                          </p:val>
                                        </p:tav>
                                        <p:tav tm="100000">
                                          <p:val>
                                            <p:strVal val="#ppt_w"/>
                                          </p:val>
                                        </p:tav>
                                      </p:tavLst>
                                    </p:anim>
                                    <p:anim calcmode="lin" valueType="num">
                                      <p:cBhvr>
                                        <p:cTn id="68" dur="500" fill="hold"/>
                                        <p:tgtEl>
                                          <p:spTgt spid="27"/>
                                        </p:tgtEl>
                                        <p:attrNameLst>
                                          <p:attrName>ppt_h</p:attrName>
                                        </p:attrNameLst>
                                      </p:cBhvr>
                                      <p:tavLst>
                                        <p:tav tm="0">
                                          <p:val>
                                            <p:fltVal val="0"/>
                                          </p:val>
                                        </p:tav>
                                        <p:tav tm="100000">
                                          <p:val>
                                            <p:strVal val="#ppt_h"/>
                                          </p:val>
                                        </p:tav>
                                      </p:tavLst>
                                    </p:anim>
                                    <p:anim calcmode="lin" valueType="num">
                                      <p:cBhvr>
                                        <p:cTn id="69" dur="500" fill="hold"/>
                                        <p:tgtEl>
                                          <p:spTgt spid="27"/>
                                        </p:tgtEl>
                                        <p:attrNameLst>
                                          <p:attrName>ppt_x</p:attrName>
                                        </p:attrNameLst>
                                      </p:cBhvr>
                                      <p:tavLst>
                                        <p:tav tm="0">
                                          <p:val>
                                            <p:fltVal val="0.5"/>
                                          </p:val>
                                        </p:tav>
                                        <p:tav tm="100000">
                                          <p:val>
                                            <p:strVal val="#ppt_x"/>
                                          </p:val>
                                        </p:tav>
                                      </p:tavLst>
                                    </p:anim>
                                    <p:anim calcmode="lin" valueType="num">
                                      <p:cBhvr>
                                        <p:cTn id="70" dur="500" fill="hold"/>
                                        <p:tgtEl>
                                          <p:spTgt spid="27"/>
                                        </p:tgtEl>
                                        <p:attrNameLst>
                                          <p:attrName>ppt_y</p:attrName>
                                        </p:attrNameLst>
                                      </p:cBhvr>
                                      <p:tavLst>
                                        <p:tav tm="0">
                                          <p:val>
                                            <p:fltVal val="0.5"/>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3" presetClass="entr" presetSubtype="288" fill="hold" grpId="0" nodeType="clickEffect">
                                  <p:stCondLst>
                                    <p:cond delay="0"/>
                                  </p:stCondLst>
                                  <p:childTnLst>
                                    <p:set>
                                      <p:cBhvr>
                                        <p:cTn id="74" dur="1" fill="hold">
                                          <p:stCondLst>
                                            <p:cond delay="0"/>
                                          </p:stCondLst>
                                        </p:cTn>
                                        <p:tgtEl>
                                          <p:spTgt spid="294061"/>
                                        </p:tgtEl>
                                        <p:attrNameLst>
                                          <p:attrName>style.visibility</p:attrName>
                                        </p:attrNameLst>
                                      </p:cBhvr>
                                      <p:to>
                                        <p:strVal val="visible"/>
                                      </p:to>
                                    </p:set>
                                    <p:anim calcmode="lin" valueType="num">
                                      <p:cBhvr>
                                        <p:cTn id="75" dur="500" fill="hold"/>
                                        <p:tgtEl>
                                          <p:spTgt spid="294061"/>
                                        </p:tgtEl>
                                        <p:attrNameLst>
                                          <p:attrName>ppt_w</p:attrName>
                                        </p:attrNameLst>
                                      </p:cBhvr>
                                      <p:tavLst>
                                        <p:tav tm="0">
                                          <p:val>
                                            <p:strVal val="4/3*#ppt_w"/>
                                          </p:val>
                                        </p:tav>
                                        <p:tav tm="100000">
                                          <p:val>
                                            <p:strVal val="#ppt_w"/>
                                          </p:val>
                                        </p:tav>
                                      </p:tavLst>
                                    </p:anim>
                                    <p:anim calcmode="lin" valueType="num">
                                      <p:cBhvr>
                                        <p:cTn id="76" dur="500" fill="hold"/>
                                        <p:tgtEl>
                                          <p:spTgt spid="294061"/>
                                        </p:tgtEl>
                                        <p:attrNameLst>
                                          <p:attrName>ppt_h</p:attrName>
                                        </p:attrNameLst>
                                      </p:cBhvr>
                                      <p:tavLst>
                                        <p:tav tm="0">
                                          <p:val>
                                            <p:strVal val="4/3*#ppt_h"/>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12" fill="hold" nodeType="clickEffect">
                                  <p:stCondLst>
                                    <p:cond delay="0"/>
                                  </p:stCondLst>
                                  <p:childTnLst>
                                    <p:set>
                                      <p:cBhvr>
                                        <p:cTn id="80" dur="1" fill="hold">
                                          <p:stCondLst>
                                            <p:cond delay="0"/>
                                          </p:stCondLst>
                                        </p:cTn>
                                        <p:tgtEl>
                                          <p:spTgt spid="13313"/>
                                        </p:tgtEl>
                                        <p:attrNameLst>
                                          <p:attrName>style.visibility</p:attrName>
                                        </p:attrNameLst>
                                      </p:cBhvr>
                                      <p:to>
                                        <p:strVal val="visible"/>
                                      </p:to>
                                    </p:set>
                                    <p:anim calcmode="lin" valueType="num">
                                      <p:cBhvr additive="base">
                                        <p:cTn id="81" dur="1000" fill="hold"/>
                                        <p:tgtEl>
                                          <p:spTgt spid="13313"/>
                                        </p:tgtEl>
                                        <p:attrNameLst>
                                          <p:attrName>ppt_x</p:attrName>
                                        </p:attrNameLst>
                                      </p:cBhvr>
                                      <p:tavLst>
                                        <p:tav tm="0">
                                          <p:val>
                                            <p:strVal val="0-#ppt_w/2"/>
                                          </p:val>
                                        </p:tav>
                                        <p:tav tm="100000">
                                          <p:val>
                                            <p:strVal val="#ppt_x"/>
                                          </p:val>
                                        </p:tav>
                                      </p:tavLst>
                                    </p:anim>
                                    <p:anim calcmode="lin" valueType="num">
                                      <p:cBhvr additive="base">
                                        <p:cTn id="82" dur="1000" fill="hold"/>
                                        <p:tgtEl>
                                          <p:spTgt spid="13313"/>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94028"/>
                                        </p:tgtEl>
                                        <p:attrNameLst>
                                          <p:attrName>style.visibility</p:attrName>
                                        </p:attrNameLst>
                                      </p:cBhvr>
                                      <p:to>
                                        <p:strVal val="visible"/>
                                      </p:to>
                                    </p:set>
                                    <p:animEffect transition="in" filter="wipe(left)">
                                      <p:cBhvr>
                                        <p:cTn id="87" dur="500"/>
                                        <p:tgtEl>
                                          <p:spTgt spid="294028"/>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294043"/>
                                        </p:tgtEl>
                                        <p:attrNameLst>
                                          <p:attrName>style.visibility</p:attrName>
                                        </p:attrNameLst>
                                      </p:cBhvr>
                                      <p:to>
                                        <p:strVal val="visible"/>
                                      </p:to>
                                    </p:set>
                                    <p:animEffect transition="in" filter="wipe(left)">
                                      <p:cBhvr>
                                        <p:cTn id="92" dur="500"/>
                                        <p:tgtEl>
                                          <p:spTgt spid="294043"/>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294029"/>
                                        </p:tgtEl>
                                        <p:attrNameLst>
                                          <p:attrName>style.visibility</p:attrName>
                                        </p:attrNameLst>
                                      </p:cBhvr>
                                      <p:to>
                                        <p:strVal val="visible"/>
                                      </p:to>
                                    </p:set>
                                    <p:animEffect transition="in" filter="wipe(left)">
                                      <p:cBhvr>
                                        <p:cTn id="97" dur="500"/>
                                        <p:tgtEl>
                                          <p:spTgt spid="294029"/>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2" fill="hold" grpId="0" nodeType="clickEffect">
                                  <p:stCondLst>
                                    <p:cond delay="0"/>
                                  </p:stCondLst>
                                  <p:childTnLst>
                                    <p:set>
                                      <p:cBhvr>
                                        <p:cTn id="101" dur="1" fill="hold">
                                          <p:stCondLst>
                                            <p:cond delay="0"/>
                                          </p:stCondLst>
                                        </p:cTn>
                                        <p:tgtEl>
                                          <p:spTgt spid="294033"/>
                                        </p:tgtEl>
                                        <p:attrNameLst>
                                          <p:attrName>style.visibility</p:attrName>
                                        </p:attrNameLst>
                                      </p:cBhvr>
                                      <p:to>
                                        <p:strVal val="visible"/>
                                      </p:to>
                                    </p:set>
                                    <p:animEffect transition="in" filter="wipe(right)">
                                      <p:cBhvr>
                                        <p:cTn id="102" dur="500"/>
                                        <p:tgtEl>
                                          <p:spTgt spid="294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998" grpId="0" animBg="1"/>
      <p:bldP spid="293999" grpId="0" animBg="1"/>
      <p:bldP spid="294028" grpId="0" animBg="1"/>
      <p:bldP spid="294029" grpId="0" animBg="1"/>
      <p:bldP spid="294033" grpId="0" animBg="1"/>
      <p:bldP spid="294043" grpId="0" animBg="1"/>
      <p:bldP spid="29406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
          <p:cNvGrpSpPr>
            <a:grpSpLocks/>
          </p:cNvGrpSpPr>
          <p:nvPr/>
        </p:nvGrpSpPr>
        <p:grpSpPr bwMode="auto">
          <a:xfrm>
            <a:off x="2286000" y="1143001"/>
            <a:ext cx="7543800" cy="4448175"/>
            <a:chOff x="480" y="720"/>
            <a:chExt cx="4752" cy="2802"/>
          </a:xfrm>
        </p:grpSpPr>
        <p:sp>
          <p:nvSpPr>
            <p:cNvPr id="14340" name="Freeform 13"/>
            <p:cNvSpPr>
              <a:spLocks/>
            </p:cNvSpPr>
            <p:nvPr/>
          </p:nvSpPr>
          <p:spPr bwMode="auto">
            <a:xfrm>
              <a:off x="480" y="864"/>
              <a:ext cx="4752" cy="2658"/>
            </a:xfrm>
            <a:custGeom>
              <a:avLst/>
              <a:gdLst>
                <a:gd name="T0" fmla="*/ 308 w 4404"/>
                <a:gd name="T1" fmla="*/ 279 h 2658"/>
                <a:gd name="T2" fmla="*/ 519 w 4404"/>
                <a:gd name="T3" fmla="*/ 246 h 2658"/>
                <a:gd name="T4" fmla="*/ 800 w 4404"/>
                <a:gd name="T5" fmla="*/ 170 h 2658"/>
                <a:gd name="T6" fmla="*/ 1293 w 4404"/>
                <a:gd name="T7" fmla="*/ 159 h 2658"/>
                <a:gd name="T8" fmla="*/ 1410 w 4404"/>
                <a:gd name="T9" fmla="*/ 137 h 2658"/>
                <a:gd name="T10" fmla="*/ 1504 w 4404"/>
                <a:gd name="T11" fmla="*/ 105 h 2658"/>
                <a:gd name="T12" fmla="*/ 2136 w 4404"/>
                <a:gd name="T13" fmla="*/ 7 h 2658"/>
                <a:gd name="T14" fmla="*/ 3181 w 4404"/>
                <a:gd name="T15" fmla="*/ 40 h 2658"/>
                <a:gd name="T16" fmla="*/ 3391 w 4404"/>
                <a:gd name="T17" fmla="*/ 94 h 2658"/>
                <a:gd name="T18" fmla="*/ 4083 w 4404"/>
                <a:gd name="T19" fmla="*/ 83 h 2658"/>
                <a:gd name="T20" fmla="*/ 4248 w 4404"/>
                <a:gd name="T21" fmla="*/ 159 h 2658"/>
                <a:gd name="T22" fmla="*/ 4294 w 4404"/>
                <a:gd name="T23" fmla="*/ 181 h 2658"/>
                <a:gd name="T24" fmla="*/ 4353 w 4404"/>
                <a:gd name="T25" fmla="*/ 279 h 2658"/>
                <a:gd name="T26" fmla="*/ 4388 w 4404"/>
                <a:gd name="T27" fmla="*/ 311 h 2658"/>
                <a:gd name="T28" fmla="*/ 4436 w 4404"/>
                <a:gd name="T29" fmla="*/ 376 h 2658"/>
                <a:gd name="T30" fmla="*/ 4518 w 4404"/>
                <a:gd name="T31" fmla="*/ 724 h 2658"/>
                <a:gd name="T32" fmla="*/ 4623 w 4404"/>
                <a:gd name="T33" fmla="*/ 909 h 2658"/>
                <a:gd name="T34" fmla="*/ 4658 w 4404"/>
                <a:gd name="T35" fmla="*/ 985 h 2658"/>
                <a:gd name="T36" fmla="*/ 4670 w 4404"/>
                <a:gd name="T37" fmla="*/ 1029 h 2658"/>
                <a:gd name="T38" fmla="*/ 4705 w 4404"/>
                <a:gd name="T39" fmla="*/ 1072 h 2658"/>
                <a:gd name="T40" fmla="*/ 4716 w 4404"/>
                <a:gd name="T41" fmla="*/ 1137 h 2658"/>
                <a:gd name="T42" fmla="*/ 4740 w 4404"/>
                <a:gd name="T43" fmla="*/ 1202 h 2658"/>
                <a:gd name="T44" fmla="*/ 4752 w 4404"/>
                <a:gd name="T45" fmla="*/ 1246 h 2658"/>
                <a:gd name="T46" fmla="*/ 4740 w 4404"/>
                <a:gd name="T47" fmla="*/ 1691 h 2658"/>
                <a:gd name="T48" fmla="*/ 4634 w 4404"/>
                <a:gd name="T49" fmla="*/ 1909 h 2658"/>
                <a:gd name="T50" fmla="*/ 4529 w 4404"/>
                <a:gd name="T51" fmla="*/ 2148 h 2658"/>
                <a:gd name="T52" fmla="*/ 4447 w 4404"/>
                <a:gd name="T53" fmla="*/ 2344 h 2658"/>
                <a:gd name="T54" fmla="*/ 4365 w 4404"/>
                <a:gd name="T55" fmla="*/ 2365 h 2658"/>
                <a:gd name="T56" fmla="*/ 4177 w 4404"/>
                <a:gd name="T57" fmla="*/ 2387 h 2658"/>
                <a:gd name="T58" fmla="*/ 3379 w 4404"/>
                <a:gd name="T59" fmla="*/ 2431 h 2658"/>
                <a:gd name="T60" fmla="*/ 3040 w 4404"/>
                <a:gd name="T61" fmla="*/ 2528 h 2658"/>
                <a:gd name="T62" fmla="*/ 2500 w 4404"/>
                <a:gd name="T63" fmla="*/ 2583 h 2658"/>
                <a:gd name="T64" fmla="*/ 1633 w 4404"/>
                <a:gd name="T65" fmla="*/ 2550 h 2658"/>
                <a:gd name="T66" fmla="*/ 1245 w 4404"/>
                <a:gd name="T67" fmla="*/ 2431 h 2658"/>
                <a:gd name="T68" fmla="*/ 1035 w 4404"/>
                <a:gd name="T69" fmla="*/ 2431 h 2658"/>
                <a:gd name="T70" fmla="*/ 1011 w 4404"/>
                <a:gd name="T71" fmla="*/ 2365 h 2658"/>
                <a:gd name="T72" fmla="*/ 975 w 4404"/>
                <a:gd name="T73" fmla="*/ 2344 h 2658"/>
                <a:gd name="T74" fmla="*/ 507 w 4404"/>
                <a:gd name="T75" fmla="*/ 2376 h 2658"/>
                <a:gd name="T76" fmla="*/ 343 w 4404"/>
                <a:gd name="T77" fmla="*/ 2474 h 2658"/>
                <a:gd name="T78" fmla="*/ 226 w 4404"/>
                <a:gd name="T79" fmla="*/ 2387 h 2658"/>
                <a:gd name="T80" fmla="*/ 261 w 4404"/>
                <a:gd name="T81" fmla="*/ 2311 h 2658"/>
                <a:gd name="T82" fmla="*/ 132 w 4404"/>
                <a:gd name="T83" fmla="*/ 1746 h 2658"/>
                <a:gd name="T84" fmla="*/ 62 w 4404"/>
                <a:gd name="T85" fmla="*/ 1561 h 2658"/>
                <a:gd name="T86" fmla="*/ 14 w 4404"/>
                <a:gd name="T87" fmla="*/ 1365 h 2658"/>
                <a:gd name="T88" fmla="*/ 73 w 4404"/>
                <a:gd name="T89" fmla="*/ 909 h 2658"/>
                <a:gd name="T90" fmla="*/ 85 w 4404"/>
                <a:gd name="T91" fmla="*/ 800 h 2658"/>
                <a:gd name="T92" fmla="*/ 331 w 4404"/>
                <a:gd name="T93" fmla="*/ 127 h 2658"/>
                <a:gd name="T94" fmla="*/ 753 w 4404"/>
                <a:gd name="T95" fmla="*/ 116 h 2658"/>
                <a:gd name="T96" fmla="*/ 965 w 4404"/>
                <a:gd name="T97" fmla="*/ 72 h 2658"/>
                <a:gd name="T98" fmla="*/ 1129 w 4404"/>
                <a:gd name="T99" fmla="*/ 159 h 2658"/>
                <a:gd name="T100" fmla="*/ 1199 w 4404"/>
                <a:gd name="T101" fmla="*/ 181 h 265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404" h="2658">
                  <a:moveTo>
                    <a:pt x="285" y="279"/>
                  </a:moveTo>
                  <a:cubicBezTo>
                    <a:pt x="351" y="272"/>
                    <a:pt x="417" y="265"/>
                    <a:pt x="481" y="246"/>
                  </a:cubicBezTo>
                  <a:cubicBezTo>
                    <a:pt x="557" y="223"/>
                    <a:pt x="663" y="173"/>
                    <a:pt x="741" y="170"/>
                  </a:cubicBezTo>
                  <a:cubicBezTo>
                    <a:pt x="893" y="163"/>
                    <a:pt x="1046" y="163"/>
                    <a:pt x="1198" y="159"/>
                  </a:cubicBezTo>
                  <a:cubicBezTo>
                    <a:pt x="1234" y="152"/>
                    <a:pt x="1272" y="150"/>
                    <a:pt x="1307" y="137"/>
                  </a:cubicBezTo>
                  <a:cubicBezTo>
                    <a:pt x="1312" y="135"/>
                    <a:pt x="1379" y="108"/>
                    <a:pt x="1394" y="105"/>
                  </a:cubicBezTo>
                  <a:cubicBezTo>
                    <a:pt x="1587" y="66"/>
                    <a:pt x="1784" y="24"/>
                    <a:pt x="1980" y="7"/>
                  </a:cubicBezTo>
                  <a:cubicBezTo>
                    <a:pt x="2296" y="14"/>
                    <a:pt x="2633" y="0"/>
                    <a:pt x="2948" y="40"/>
                  </a:cubicBezTo>
                  <a:cubicBezTo>
                    <a:pt x="3012" y="60"/>
                    <a:pt x="3078" y="77"/>
                    <a:pt x="3143" y="94"/>
                  </a:cubicBezTo>
                  <a:cubicBezTo>
                    <a:pt x="3374" y="86"/>
                    <a:pt x="3556" y="73"/>
                    <a:pt x="3784" y="83"/>
                  </a:cubicBezTo>
                  <a:cubicBezTo>
                    <a:pt x="3831" y="114"/>
                    <a:pt x="3886" y="134"/>
                    <a:pt x="3937" y="159"/>
                  </a:cubicBezTo>
                  <a:cubicBezTo>
                    <a:pt x="3951" y="166"/>
                    <a:pt x="3980" y="181"/>
                    <a:pt x="3980" y="181"/>
                  </a:cubicBezTo>
                  <a:cubicBezTo>
                    <a:pt x="3999" y="213"/>
                    <a:pt x="4012" y="249"/>
                    <a:pt x="4034" y="279"/>
                  </a:cubicBezTo>
                  <a:cubicBezTo>
                    <a:pt x="4043" y="291"/>
                    <a:pt x="4057" y="299"/>
                    <a:pt x="4067" y="311"/>
                  </a:cubicBezTo>
                  <a:cubicBezTo>
                    <a:pt x="4083" y="331"/>
                    <a:pt x="4111" y="376"/>
                    <a:pt x="4111" y="376"/>
                  </a:cubicBezTo>
                  <a:cubicBezTo>
                    <a:pt x="4128" y="487"/>
                    <a:pt x="4121" y="628"/>
                    <a:pt x="4187" y="724"/>
                  </a:cubicBezTo>
                  <a:cubicBezTo>
                    <a:pt x="4208" y="794"/>
                    <a:pt x="4245" y="847"/>
                    <a:pt x="4284" y="909"/>
                  </a:cubicBezTo>
                  <a:cubicBezTo>
                    <a:pt x="4299" y="932"/>
                    <a:pt x="4304" y="960"/>
                    <a:pt x="4317" y="985"/>
                  </a:cubicBezTo>
                  <a:cubicBezTo>
                    <a:pt x="4321" y="1000"/>
                    <a:pt x="4321" y="1015"/>
                    <a:pt x="4328" y="1029"/>
                  </a:cubicBezTo>
                  <a:cubicBezTo>
                    <a:pt x="4336" y="1045"/>
                    <a:pt x="4353" y="1055"/>
                    <a:pt x="4360" y="1072"/>
                  </a:cubicBezTo>
                  <a:cubicBezTo>
                    <a:pt x="4368" y="1092"/>
                    <a:pt x="4366" y="1116"/>
                    <a:pt x="4371" y="1137"/>
                  </a:cubicBezTo>
                  <a:cubicBezTo>
                    <a:pt x="4377" y="1159"/>
                    <a:pt x="4387" y="1180"/>
                    <a:pt x="4393" y="1202"/>
                  </a:cubicBezTo>
                  <a:cubicBezTo>
                    <a:pt x="4397" y="1217"/>
                    <a:pt x="4400" y="1231"/>
                    <a:pt x="4404" y="1246"/>
                  </a:cubicBezTo>
                  <a:cubicBezTo>
                    <a:pt x="4400" y="1394"/>
                    <a:pt x="4400" y="1543"/>
                    <a:pt x="4393" y="1691"/>
                  </a:cubicBezTo>
                  <a:cubicBezTo>
                    <a:pt x="4388" y="1800"/>
                    <a:pt x="4324" y="1823"/>
                    <a:pt x="4295" y="1909"/>
                  </a:cubicBezTo>
                  <a:cubicBezTo>
                    <a:pt x="4267" y="1991"/>
                    <a:pt x="4225" y="2065"/>
                    <a:pt x="4197" y="2148"/>
                  </a:cubicBezTo>
                  <a:cubicBezTo>
                    <a:pt x="4190" y="2220"/>
                    <a:pt x="4197" y="2307"/>
                    <a:pt x="4121" y="2344"/>
                  </a:cubicBezTo>
                  <a:cubicBezTo>
                    <a:pt x="4111" y="2349"/>
                    <a:pt x="4051" y="2364"/>
                    <a:pt x="4045" y="2365"/>
                  </a:cubicBezTo>
                  <a:cubicBezTo>
                    <a:pt x="3987" y="2374"/>
                    <a:pt x="3871" y="2387"/>
                    <a:pt x="3871" y="2387"/>
                  </a:cubicBezTo>
                  <a:cubicBezTo>
                    <a:pt x="3632" y="2448"/>
                    <a:pt x="3377" y="2390"/>
                    <a:pt x="3132" y="2431"/>
                  </a:cubicBezTo>
                  <a:cubicBezTo>
                    <a:pt x="3033" y="2489"/>
                    <a:pt x="2926" y="2501"/>
                    <a:pt x="2817" y="2528"/>
                  </a:cubicBezTo>
                  <a:cubicBezTo>
                    <a:pt x="2693" y="2613"/>
                    <a:pt x="2399" y="2581"/>
                    <a:pt x="2317" y="2583"/>
                  </a:cubicBezTo>
                  <a:cubicBezTo>
                    <a:pt x="2099" y="2658"/>
                    <a:pt x="1760" y="2581"/>
                    <a:pt x="1513" y="2550"/>
                  </a:cubicBezTo>
                  <a:cubicBezTo>
                    <a:pt x="1393" y="2519"/>
                    <a:pt x="1275" y="2468"/>
                    <a:pt x="1154" y="2431"/>
                  </a:cubicBezTo>
                  <a:cubicBezTo>
                    <a:pt x="1101" y="2438"/>
                    <a:pt x="1005" y="2456"/>
                    <a:pt x="959" y="2431"/>
                  </a:cubicBezTo>
                  <a:cubicBezTo>
                    <a:pt x="939" y="2420"/>
                    <a:pt x="957" y="2377"/>
                    <a:pt x="937" y="2365"/>
                  </a:cubicBezTo>
                  <a:cubicBezTo>
                    <a:pt x="926" y="2358"/>
                    <a:pt x="915" y="2351"/>
                    <a:pt x="904" y="2344"/>
                  </a:cubicBezTo>
                  <a:cubicBezTo>
                    <a:pt x="760" y="2361"/>
                    <a:pt x="611" y="2340"/>
                    <a:pt x="470" y="2376"/>
                  </a:cubicBezTo>
                  <a:cubicBezTo>
                    <a:pt x="424" y="2422"/>
                    <a:pt x="381" y="2458"/>
                    <a:pt x="318" y="2474"/>
                  </a:cubicBezTo>
                  <a:cubicBezTo>
                    <a:pt x="225" y="2461"/>
                    <a:pt x="230" y="2473"/>
                    <a:pt x="209" y="2387"/>
                  </a:cubicBezTo>
                  <a:cubicBezTo>
                    <a:pt x="218" y="2361"/>
                    <a:pt x="241" y="2339"/>
                    <a:pt x="242" y="2311"/>
                  </a:cubicBezTo>
                  <a:cubicBezTo>
                    <a:pt x="247" y="2141"/>
                    <a:pt x="264" y="1884"/>
                    <a:pt x="122" y="1746"/>
                  </a:cubicBezTo>
                  <a:cubicBezTo>
                    <a:pt x="109" y="1679"/>
                    <a:pt x="74" y="1627"/>
                    <a:pt x="57" y="1561"/>
                  </a:cubicBezTo>
                  <a:cubicBezTo>
                    <a:pt x="40" y="1495"/>
                    <a:pt x="24" y="1432"/>
                    <a:pt x="13" y="1365"/>
                  </a:cubicBezTo>
                  <a:cubicBezTo>
                    <a:pt x="20" y="1211"/>
                    <a:pt x="19" y="1056"/>
                    <a:pt x="68" y="909"/>
                  </a:cubicBezTo>
                  <a:cubicBezTo>
                    <a:pt x="72" y="873"/>
                    <a:pt x="78" y="836"/>
                    <a:pt x="79" y="800"/>
                  </a:cubicBezTo>
                  <a:cubicBezTo>
                    <a:pt x="85" y="656"/>
                    <a:pt x="0" y="142"/>
                    <a:pt x="307" y="127"/>
                  </a:cubicBezTo>
                  <a:cubicBezTo>
                    <a:pt x="437" y="121"/>
                    <a:pt x="568" y="120"/>
                    <a:pt x="698" y="116"/>
                  </a:cubicBezTo>
                  <a:cubicBezTo>
                    <a:pt x="764" y="105"/>
                    <a:pt x="828" y="85"/>
                    <a:pt x="894" y="72"/>
                  </a:cubicBezTo>
                  <a:cubicBezTo>
                    <a:pt x="1031" y="175"/>
                    <a:pt x="927" y="110"/>
                    <a:pt x="1046" y="159"/>
                  </a:cubicBezTo>
                  <a:cubicBezTo>
                    <a:pt x="1108" y="184"/>
                    <a:pt x="1067" y="181"/>
                    <a:pt x="1111" y="181"/>
                  </a:cubicBezTo>
                </a:path>
              </a:pathLst>
            </a:custGeom>
            <a:solidFill>
              <a:srgbClr val="FFFFBD"/>
            </a:solidFill>
            <a:ln w="12700" cap="sq" cmpd="sng">
              <a:noFill/>
              <a:prstDash val="solid"/>
              <a:round/>
              <a:headEnd type="none" w="sm" len="sm"/>
              <a:tailEnd type="none" w="sm" len="sm"/>
            </a:ln>
            <a:effectLst>
              <a:outerShdw dist="170388" dir="1593903" algn="ctr" rotWithShape="0">
                <a:srgbClr val="969696"/>
              </a:outerShdw>
            </a:effectLst>
          </p:spPr>
          <p:txBody>
            <a:bodyPr/>
            <a:lstStyle/>
            <a:p>
              <a:endParaRPr lang="zh-CN" altLang="en-US"/>
            </a:p>
          </p:txBody>
        </p:sp>
        <p:sp>
          <p:nvSpPr>
            <p:cNvPr id="14341" name="Oval 14"/>
            <p:cNvSpPr>
              <a:spLocks noChangeArrowheads="1"/>
            </p:cNvSpPr>
            <p:nvPr/>
          </p:nvSpPr>
          <p:spPr bwMode="auto">
            <a:xfrm>
              <a:off x="1200" y="775"/>
              <a:ext cx="1152" cy="461"/>
            </a:xfrm>
            <a:prstGeom prst="ellipse">
              <a:avLst/>
            </a:prstGeom>
            <a:gradFill rotWithShape="0">
              <a:gsLst>
                <a:gs pos="0">
                  <a:srgbClr val="3366FF"/>
                </a:gs>
                <a:gs pos="50000">
                  <a:srgbClr val="182F76"/>
                </a:gs>
                <a:gs pos="100000">
                  <a:srgbClr val="3366FF"/>
                </a:gs>
              </a:gsLst>
              <a:lin ang="5400000" scaled="1"/>
            </a:gradFill>
            <a:ln w="12700" cap="sq">
              <a:noFill/>
              <a:round/>
              <a:headEnd type="none" w="sm" len="sm"/>
              <a:tailEnd type="none" w="sm" len="sm"/>
            </a:ln>
            <a:effectLst>
              <a:outerShdw dist="56796" dir="1593903" algn="ctr" rotWithShape="0">
                <a:srgbClr val="808080"/>
              </a:outerShdw>
            </a:effectLst>
          </p:spPr>
          <p:txBody>
            <a:bodyPr wrap="none" anchor="ctr"/>
            <a:lstStyle/>
            <a:p>
              <a:endParaRPr lang="zh-CN" altLang="en-US"/>
            </a:p>
          </p:txBody>
        </p:sp>
        <p:sp>
          <p:nvSpPr>
            <p:cNvPr id="14342" name="Text Box 15"/>
            <p:cNvSpPr txBox="1">
              <a:spLocks noChangeArrowheads="1"/>
            </p:cNvSpPr>
            <p:nvPr/>
          </p:nvSpPr>
          <p:spPr bwMode="auto">
            <a:xfrm rot="-82819">
              <a:off x="1325" y="720"/>
              <a:ext cx="1296" cy="490"/>
            </a:xfrm>
            <a:prstGeom prst="rect">
              <a:avLst/>
            </a:prstGeom>
            <a:noFill/>
            <a:ln w="12700" cap="sq">
              <a:noFill/>
              <a:miter lim="800000"/>
              <a:headEnd type="none" w="sm" len="sm"/>
              <a:tailEnd type="none" w="sm" len="sm"/>
            </a:ln>
            <a:effectLst>
              <a:outerShdw dist="63500" dir="2212194" algn="ctr" rotWithShape="0">
                <a:schemeClr val="bg1"/>
              </a:outerShdw>
            </a:effectLst>
          </p:spPr>
          <p:txBody>
            <a:bodyPr>
              <a:spAutoFit/>
            </a:bodyPr>
            <a:lstStyle/>
            <a:p>
              <a:r>
                <a:rPr lang="zh-CN" altLang="en-US" sz="4500" b="1" i="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黑体" pitchFamily="49" charset="-122"/>
                </a:rPr>
                <a:t>结论</a:t>
              </a:r>
            </a:p>
          </p:txBody>
        </p:sp>
      </p:grpSp>
      <p:sp>
        <p:nvSpPr>
          <p:cNvPr id="294928" name="Text Box 16"/>
          <p:cNvSpPr txBox="1">
            <a:spLocks noChangeArrowheads="1"/>
          </p:cNvSpPr>
          <p:nvPr/>
        </p:nvSpPr>
        <p:spPr bwMode="auto">
          <a:xfrm>
            <a:off x="2913063" y="2168526"/>
            <a:ext cx="6324600" cy="255454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3200" i="1">
                <a:solidFill>
                  <a:srgbClr val="FF3300"/>
                </a:solidFill>
                <a:latin typeface="黑体" pitchFamily="49" charset="-122"/>
                <a:ea typeface="黑体" pitchFamily="49" charset="-122"/>
              </a:rPr>
              <a:t>    </a:t>
            </a:r>
            <a:r>
              <a:rPr lang="zh-CN" altLang="en-US" sz="3200" i="1">
                <a:solidFill>
                  <a:srgbClr val="FF3300"/>
                </a:solidFill>
                <a:latin typeface="黑体" pitchFamily="49" charset="-122"/>
                <a:ea typeface="黑体" pitchFamily="49" charset="-122"/>
              </a:rPr>
              <a:t>在非稠密索引</a:t>
            </a:r>
            <a:r>
              <a:rPr lang="en-US" altLang="zh-CN" sz="3200" i="1">
                <a:solidFill>
                  <a:srgbClr val="FF3300"/>
                </a:solidFill>
                <a:latin typeface="黑体" pitchFamily="49" charset="-122"/>
                <a:ea typeface="黑体" pitchFamily="49" charset="-122"/>
              </a:rPr>
              <a:t>(</a:t>
            </a:r>
            <a:r>
              <a:rPr lang="zh-CN" altLang="en-US" sz="3200" i="1">
                <a:solidFill>
                  <a:srgbClr val="FF3300"/>
                </a:solidFill>
                <a:latin typeface="黑体" pitchFamily="49" charset="-122"/>
                <a:ea typeface="黑体" pitchFamily="49" charset="-122"/>
              </a:rPr>
              <a:t>分块</a:t>
            </a:r>
            <a:r>
              <a:rPr lang="en-US" altLang="zh-CN" sz="3200" i="1">
                <a:solidFill>
                  <a:srgbClr val="FF3300"/>
                </a:solidFill>
                <a:latin typeface="黑体" pitchFamily="49" charset="-122"/>
                <a:ea typeface="黑体" pitchFamily="49" charset="-122"/>
              </a:rPr>
              <a:t>)</a:t>
            </a:r>
            <a:r>
              <a:rPr lang="zh-CN" altLang="en-US" sz="3200" i="1">
                <a:solidFill>
                  <a:srgbClr val="FF3300"/>
                </a:solidFill>
                <a:latin typeface="黑体" pitchFamily="49" charset="-122"/>
                <a:ea typeface="黑体" pitchFamily="49" charset="-122"/>
              </a:rPr>
              <a:t>文件中</a:t>
            </a:r>
          </a:p>
          <a:p>
            <a:r>
              <a:rPr lang="zh-CN" altLang="en-US" sz="3200" i="1">
                <a:solidFill>
                  <a:srgbClr val="FF3300"/>
                </a:solidFill>
                <a:latin typeface="黑体" pitchFamily="49" charset="-122"/>
                <a:ea typeface="黑体" pitchFamily="49" charset="-122"/>
              </a:rPr>
              <a:t>查找一个记录存在与否的过程是：</a:t>
            </a:r>
          </a:p>
          <a:p>
            <a:r>
              <a:rPr lang="zh-CN" altLang="en-US" sz="3200" i="1">
                <a:solidFill>
                  <a:srgbClr val="FF3300"/>
                </a:solidFill>
                <a:latin typeface="黑体" pitchFamily="49" charset="-122"/>
                <a:ea typeface="黑体" pitchFamily="49" charset="-122"/>
              </a:rPr>
              <a:t>    先查找索引表</a:t>
            </a:r>
            <a:r>
              <a:rPr lang="en-US" altLang="zh-CN" sz="3200" i="1">
                <a:solidFill>
                  <a:srgbClr val="FF3300"/>
                </a:solidFill>
                <a:latin typeface="黑体" pitchFamily="49" charset="-122"/>
                <a:ea typeface="黑体" pitchFamily="49" charset="-122"/>
              </a:rPr>
              <a:t>(</a:t>
            </a:r>
            <a:r>
              <a:rPr lang="zh-CN" altLang="en-US" sz="3200" i="1">
                <a:solidFill>
                  <a:srgbClr val="FF3300"/>
                </a:solidFill>
                <a:latin typeface="黑体" pitchFamily="49" charset="-122"/>
                <a:ea typeface="黑体" pitchFamily="49" charset="-122"/>
              </a:rPr>
              <a:t>确定被查找记录所在块</a:t>
            </a:r>
            <a:r>
              <a:rPr lang="en-US" altLang="zh-CN" sz="3200" i="1">
                <a:solidFill>
                  <a:srgbClr val="FF3300"/>
                </a:solidFill>
                <a:latin typeface="黑体" pitchFamily="49" charset="-122"/>
                <a:ea typeface="黑体" pitchFamily="49" charset="-122"/>
              </a:rPr>
              <a:t>)</a:t>
            </a:r>
            <a:r>
              <a:rPr lang="zh-CN" altLang="en-US" sz="3200" i="1">
                <a:solidFill>
                  <a:srgbClr val="FF3300"/>
                </a:solidFill>
                <a:latin typeface="黑体" pitchFamily="49" charset="-122"/>
                <a:ea typeface="黑体" pitchFamily="49" charset="-122"/>
              </a:rPr>
              <a:t>，然后在相应块中查找被查记录存在与否。</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4928"/>
                                        </p:tgtEl>
                                        <p:attrNameLst>
                                          <p:attrName>style.visibility</p:attrName>
                                        </p:attrNameLst>
                                      </p:cBhvr>
                                      <p:to>
                                        <p:strVal val="visible"/>
                                      </p:to>
                                    </p:set>
                                    <p:animEffect transition="in" filter="wipe(up)">
                                      <p:cBhvr>
                                        <p:cTn id="7" dur="500"/>
                                        <p:tgtEl>
                                          <p:spTgt spid="2949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28"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6"/>
          <p:cNvGrpSpPr>
            <a:grpSpLocks/>
          </p:cNvGrpSpPr>
          <p:nvPr/>
        </p:nvGrpSpPr>
        <p:grpSpPr bwMode="auto">
          <a:xfrm>
            <a:off x="1127448" y="112712"/>
            <a:ext cx="4360863" cy="650875"/>
            <a:chOff x="288" y="432"/>
            <a:chExt cx="2747" cy="410"/>
          </a:xfrm>
        </p:grpSpPr>
        <p:sp>
          <p:nvSpPr>
            <p:cNvPr id="15372" name="AutoShape 131"/>
            <p:cNvSpPr>
              <a:spLocks noChangeArrowheads="1"/>
            </p:cNvSpPr>
            <p:nvPr/>
          </p:nvSpPr>
          <p:spPr bwMode="auto">
            <a:xfrm>
              <a:off x="288" y="432"/>
              <a:ext cx="2330" cy="410"/>
            </a:xfrm>
            <a:prstGeom prst="cloudCallout">
              <a:avLst>
                <a:gd name="adj1" fmla="val -20259"/>
                <a:gd name="adj2" fmla="val 17315"/>
              </a:avLst>
            </a:prstGeom>
            <a:solidFill>
              <a:srgbClr val="FFFFBD"/>
            </a:solidFill>
            <a:ln w="12700" cap="sq">
              <a:noFill/>
              <a:round/>
              <a:headEnd type="none" w="sm" len="sm"/>
              <a:tailEnd type="none" w="sm" len="sm"/>
            </a:ln>
            <a:effectLst>
              <a:outerShdw dist="132592" dir="1001955" algn="ctr" rotWithShape="0">
                <a:srgbClr val="B2B2B2"/>
              </a:outerShdw>
            </a:effectLst>
          </p:spPr>
          <p:txBody>
            <a:bodyPr wrap="none" anchor="ctr"/>
            <a:lstStyle/>
            <a:p>
              <a:pPr algn="ctr"/>
              <a:endParaRPr lang="en-US" altLang="zh-CN"/>
            </a:p>
          </p:txBody>
        </p:sp>
        <p:sp>
          <p:nvSpPr>
            <p:cNvPr id="15373" name="Text Box 132"/>
            <p:cNvSpPr txBox="1">
              <a:spLocks noChangeArrowheads="1"/>
            </p:cNvSpPr>
            <p:nvPr/>
          </p:nvSpPr>
          <p:spPr bwMode="auto">
            <a:xfrm>
              <a:off x="539" y="465"/>
              <a:ext cx="2496" cy="317"/>
            </a:xfrm>
            <a:prstGeom prst="rect">
              <a:avLst/>
            </a:prstGeom>
            <a:noFill/>
            <a:ln w="12700" cap="sq">
              <a:noFill/>
              <a:miter lim="800000"/>
              <a:headEnd type="none" w="sm" len="sm"/>
              <a:tailEnd type="none" w="sm" len="sm"/>
            </a:ln>
          </p:spPr>
          <p:txBody>
            <a:bodyPr>
              <a:spAutoFit/>
            </a:bodyPr>
            <a:lstStyle/>
            <a:p>
              <a:r>
                <a:rPr lang="zh-CN" altLang="en-US" sz="2700" dirty="0">
                  <a:solidFill>
                    <a:srgbClr val="002878"/>
                  </a:solidFill>
                  <a:latin typeface="黑体" pitchFamily="49" charset="-122"/>
                  <a:ea typeface="黑体" pitchFamily="49" charset="-122"/>
                </a:rPr>
                <a:t>四</a:t>
              </a:r>
              <a:r>
                <a:rPr lang="en-US" altLang="zh-CN" sz="2700" dirty="0">
                  <a:solidFill>
                    <a:srgbClr val="002878"/>
                  </a:solidFill>
                  <a:latin typeface="黑体" pitchFamily="49" charset="-122"/>
                  <a:ea typeface="黑体" pitchFamily="49" charset="-122"/>
                </a:rPr>
                <a:t>.</a:t>
              </a:r>
              <a:r>
                <a:rPr lang="zh-CN" altLang="en-US" sz="2700" dirty="0">
                  <a:solidFill>
                    <a:srgbClr val="002878"/>
                  </a:solidFill>
                  <a:latin typeface="黑体" pitchFamily="49" charset="-122"/>
                  <a:ea typeface="黑体" pitchFamily="49" charset="-122"/>
                </a:rPr>
                <a:t>多级索引</a:t>
              </a:r>
              <a:endParaRPr lang="zh-CN" altLang="en-US" dirty="0">
                <a:solidFill>
                  <a:srgbClr val="002878"/>
                </a:solidFill>
                <a:latin typeface="黑体" pitchFamily="49" charset="-122"/>
                <a:ea typeface="黑体" pitchFamily="49" charset="-122"/>
              </a:endParaRPr>
            </a:p>
          </p:txBody>
        </p:sp>
      </p:grpSp>
      <p:grpSp>
        <p:nvGrpSpPr>
          <p:cNvPr id="3" name="Group 147"/>
          <p:cNvGrpSpPr>
            <a:grpSpLocks/>
          </p:cNvGrpSpPr>
          <p:nvPr/>
        </p:nvGrpSpPr>
        <p:grpSpPr bwMode="auto">
          <a:xfrm>
            <a:off x="2209800" y="1219201"/>
            <a:ext cx="7772400" cy="1076326"/>
            <a:chOff x="432" y="912"/>
            <a:chExt cx="4896" cy="678"/>
          </a:xfrm>
        </p:grpSpPr>
        <p:sp>
          <p:nvSpPr>
            <p:cNvPr id="15370" name="Text Box 3"/>
            <p:cNvSpPr txBox="1">
              <a:spLocks noChangeArrowheads="1"/>
            </p:cNvSpPr>
            <p:nvPr/>
          </p:nvSpPr>
          <p:spPr bwMode="auto">
            <a:xfrm>
              <a:off x="432" y="912"/>
              <a:ext cx="4896" cy="620"/>
            </a:xfrm>
            <a:prstGeom prst="rect">
              <a:avLst/>
            </a:prstGeom>
            <a:noFill/>
            <a:ln w="12700" cap="sq">
              <a:noFill/>
              <a:miter lim="800000"/>
              <a:headEnd type="none" w="sm" len="sm"/>
              <a:tailEnd type="none" w="sm" len="sm"/>
            </a:ln>
          </p:spPr>
          <p:txBody>
            <a:bodyPr>
              <a:spAutoFit/>
            </a:bodyPr>
            <a:lstStyle/>
            <a:p>
              <a:pPr>
                <a:lnSpc>
                  <a:spcPct val="130000"/>
                </a:lnSpc>
              </a:pPr>
              <a:r>
                <a:rPr lang="en-US" altLang="zh-CN">
                  <a:solidFill>
                    <a:srgbClr val="000099"/>
                  </a:solidFill>
                  <a:latin typeface="幼圆" pitchFamily="49" charset="-122"/>
                  <a:ea typeface="幼圆" pitchFamily="49" charset="-122"/>
                </a:rPr>
                <a:t>     </a:t>
              </a:r>
              <a:r>
                <a:rPr lang="zh-CN" altLang="en-US" sz="2400">
                  <a:solidFill>
                    <a:srgbClr val="000099"/>
                  </a:solidFill>
                  <a:latin typeface="幼圆" pitchFamily="49" charset="-122"/>
                  <a:ea typeface="幼圆" pitchFamily="49" charset="-122"/>
                </a:rPr>
                <a:t>当索引文件的索引本身非常庞大时</a:t>
              </a:r>
              <a:r>
                <a:rPr lang="en-US" altLang="zh-CN" sz="2400">
                  <a:solidFill>
                    <a:srgbClr val="000099"/>
                  </a:solidFill>
                  <a:latin typeface="幼圆" pitchFamily="49" charset="-122"/>
                  <a:ea typeface="幼圆" pitchFamily="49" charset="-122"/>
                </a:rPr>
                <a:t>,</a:t>
              </a:r>
              <a:r>
                <a:rPr lang="zh-CN" altLang="en-US" sz="2400">
                  <a:solidFill>
                    <a:srgbClr val="000099"/>
                  </a:solidFill>
                  <a:latin typeface="幼圆" pitchFamily="49" charset="-122"/>
                  <a:ea typeface="幼圆" pitchFamily="49" charset="-122"/>
                </a:rPr>
                <a:t>可以把索引分块</a:t>
              </a:r>
              <a:r>
                <a:rPr lang="en-US" altLang="zh-CN" sz="2400">
                  <a:solidFill>
                    <a:srgbClr val="000099"/>
                  </a:solidFill>
                  <a:latin typeface="幼圆" pitchFamily="49" charset="-122"/>
                  <a:ea typeface="幼圆" pitchFamily="49" charset="-122"/>
                </a:rPr>
                <a:t>,</a:t>
              </a:r>
              <a:r>
                <a:rPr lang="zh-CN" altLang="en-US" sz="2400">
                  <a:solidFill>
                    <a:srgbClr val="000099"/>
                  </a:solidFill>
                  <a:latin typeface="幼圆" pitchFamily="49" charset="-122"/>
                  <a:ea typeface="幼圆" pitchFamily="49" charset="-122"/>
                </a:rPr>
                <a:t>建立索引的索引</a:t>
              </a:r>
              <a:r>
                <a:rPr lang="en-US" altLang="zh-CN" sz="2400">
                  <a:solidFill>
                    <a:srgbClr val="000099"/>
                  </a:solidFill>
                  <a:latin typeface="幼圆" pitchFamily="49" charset="-122"/>
                  <a:ea typeface="幼圆" pitchFamily="49" charset="-122"/>
                </a:rPr>
                <a:t>,</a:t>
              </a:r>
              <a:r>
                <a:rPr lang="zh-CN" altLang="en-US" sz="2400">
                  <a:solidFill>
                    <a:srgbClr val="000099"/>
                  </a:solidFill>
                  <a:latin typeface="幼圆" pitchFamily="49" charset="-122"/>
                  <a:ea typeface="幼圆" pitchFamily="49" charset="-122"/>
                </a:rPr>
                <a:t>形成                         </a:t>
              </a:r>
              <a:r>
                <a:rPr lang="zh-CN" altLang="en-US">
                  <a:solidFill>
                    <a:srgbClr val="000099"/>
                  </a:solidFill>
                  <a:latin typeface="幼圆" pitchFamily="49" charset="-122"/>
                  <a:ea typeface="幼圆" pitchFamily="49" charset="-122"/>
                </a:rPr>
                <a:t>。</a:t>
              </a:r>
              <a:endParaRPr lang="zh-CN" altLang="en-US" dirty="0">
                <a:solidFill>
                  <a:srgbClr val="000099"/>
                </a:solidFill>
                <a:latin typeface="幼圆" pitchFamily="49" charset="-122"/>
                <a:ea typeface="幼圆" pitchFamily="49" charset="-122"/>
              </a:endParaRPr>
            </a:p>
          </p:txBody>
        </p:sp>
        <p:sp>
          <p:nvSpPr>
            <p:cNvPr id="15371" name="Rectangle 134"/>
            <p:cNvSpPr>
              <a:spLocks noChangeArrowheads="1"/>
            </p:cNvSpPr>
            <p:nvPr/>
          </p:nvSpPr>
          <p:spPr bwMode="auto">
            <a:xfrm>
              <a:off x="2245" y="1215"/>
              <a:ext cx="2501" cy="375"/>
            </a:xfrm>
            <a:prstGeom prst="rect">
              <a:avLst/>
            </a:prstGeom>
            <a:noFill/>
            <a:ln w="12700" cap="sq">
              <a:noFill/>
              <a:miter lim="800000"/>
              <a:headEnd type="none" w="sm" len="sm"/>
              <a:tailEnd type="none" w="sm" len="sm"/>
            </a:ln>
            <a:effectLst>
              <a:outerShdw dist="17961" dir="2700000" algn="ctr" rotWithShape="0">
                <a:schemeClr val="bg2"/>
              </a:outerShdw>
            </a:effectLst>
          </p:spPr>
          <p:txBody>
            <a:bodyPr wrap="none">
              <a:spAutoFit/>
            </a:bodyPr>
            <a:lstStyle/>
            <a:p>
              <a:r>
                <a:rPr lang="zh-CN" altLang="en-US" sz="3300" i="1" dirty="0">
                  <a:solidFill>
                    <a:srgbClr val="FF3300"/>
                  </a:solidFill>
                  <a:latin typeface="黑体" pitchFamily="49" charset="-122"/>
                  <a:ea typeface="黑体" pitchFamily="49" charset="-122"/>
                </a:rPr>
                <a:t>树形结构的多级索引</a:t>
              </a:r>
              <a:endParaRPr lang="en-US" altLang="zh-CN" sz="3300" i="1" dirty="0">
                <a:solidFill>
                  <a:srgbClr val="FF3300"/>
                </a:solidFill>
                <a:latin typeface="黑体" pitchFamily="49" charset="-122"/>
                <a:ea typeface="黑体" pitchFamily="49" charset="-122"/>
              </a:endParaRPr>
            </a:p>
          </p:txBody>
        </p:sp>
      </p:grpSp>
      <p:grpSp>
        <p:nvGrpSpPr>
          <p:cNvPr id="4" name="Group 148"/>
          <p:cNvGrpSpPr>
            <a:grpSpLocks/>
          </p:cNvGrpSpPr>
          <p:nvPr/>
        </p:nvGrpSpPr>
        <p:grpSpPr bwMode="auto">
          <a:xfrm>
            <a:off x="3733800" y="5486400"/>
            <a:ext cx="4648200" cy="762000"/>
            <a:chOff x="1392" y="3456"/>
            <a:chExt cx="2928" cy="480"/>
          </a:xfrm>
        </p:grpSpPr>
        <p:sp>
          <p:nvSpPr>
            <p:cNvPr id="15368" name="AutoShape 137"/>
            <p:cNvSpPr>
              <a:spLocks noChangeArrowheads="1"/>
            </p:cNvSpPr>
            <p:nvPr/>
          </p:nvSpPr>
          <p:spPr bwMode="auto">
            <a:xfrm>
              <a:off x="1392" y="3456"/>
              <a:ext cx="2928" cy="480"/>
            </a:xfrm>
            <a:prstGeom prst="cloudCallout">
              <a:avLst>
                <a:gd name="adj1" fmla="val 15708"/>
                <a:gd name="adj2" fmla="val -132917"/>
              </a:avLst>
            </a:prstGeom>
            <a:noFill/>
            <a:ln w="73025" cap="sq">
              <a:solidFill>
                <a:srgbClr val="00A5CC"/>
              </a:solidFill>
              <a:round/>
              <a:headEnd type="none" w="sm" len="sm"/>
              <a:tailEnd type="none" w="sm" len="sm"/>
            </a:ln>
          </p:spPr>
          <p:txBody>
            <a:bodyPr/>
            <a:lstStyle/>
            <a:p>
              <a:pPr algn="ctr"/>
              <a:endParaRPr lang="en-US" altLang="zh-CN"/>
            </a:p>
          </p:txBody>
        </p:sp>
        <p:sp>
          <p:nvSpPr>
            <p:cNvPr id="15369" name="Rectangle 138"/>
            <p:cNvSpPr>
              <a:spLocks noChangeArrowheads="1"/>
            </p:cNvSpPr>
            <p:nvPr/>
          </p:nvSpPr>
          <p:spPr bwMode="auto">
            <a:xfrm>
              <a:off x="1573" y="3493"/>
              <a:ext cx="2610" cy="346"/>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3000">
                  <a:solidFill>
                    <a:srgbClr val="FF3300"/>
                  </a:solidFill>
                  <a:latin typeface="黑体" pitchFamily="49" charset="-122"/>
                  <a:ea typeface="黑体" pitchFamily="49" charset="-122"/>
                </a:rPr>
                <a:t> </a:t>
              </a:r>
              <a:r>
                <a:rPr lang="zh-CN" altLang="en-US" sz="3000">
                  <a:solidFill>
                    <a:srgbClr val="FF3300"/>
                  </a:solidFill>
                  <a:latin typeface="黑体" pitchFamily="49" charset="-122"/>
                  <a:ea typeface="黑体" pitchFamily="49" charset="-122"/>
                </a:rPr>
                <a:t>树形结构的多级索引</a:t>
              </a:r>
              <a:endParaRPr lang="en-US" altLang="zh-CN" sz="3000">
                <a:solidFill>
                  <a:srgbClr val="FF3300"/>
                </a:solidFill>
                <a:latin typeface="黑体" pitchFamily="49" charset="-122"/>
                <a:ea typeface="黑体" pitchFamily="49" charset="-122"/>
              </a:endParaRPr>
            </a:p>
          </p:txBody>
        </p:sp>
      </p:grpSp>
      <p:grpSp>
        <p:nvGrpSpPr>
          <p:cNvPr id="5" name="Group 142"/>
          <p:cNvGrpSpPr>
            <a:grpSpLocks/>
          </p:cNvGrpSpPr>
          <p:nvPr/>
        </p:nvGrpSpPr>
        <p:grpSpPr bwMode="auto">
          <a:xfrm>
            <a:off x="2514600" y="2895601"/>
            <a:ext cx="6934200" cy="1374775"/>
            <a:chOff x="624" y="2030"/>
            <a:chExt cx="4368" cy="866"/>
          </a:xfrm>
        </p:grpSpPr>
        <p:sp>
          <p:nvSpPr>
            <p:cNvPr id="15366" name="Text Box 143"/>
            <p:cNvSpPr txBox="1">
              <a:spLocks noChangeArrowheads="1"/>
            </p:cNvSpPr>
            <p:nvPr/>
          </p:nvSpPr>
          <p:spPr bwMode="auto">
            <a:xfrm rot="-439330">
              <a:off x="1248" y="2216"/>
              <a:ext cx="3744" cy="680"/>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pPr>
                <a:lnSpc>
                  <a:spcPct val="90000"/>
                </a:lnSpc>
              </a:pPr>
              <a:r>
                <a:rPr lang="zh-CN" altLang="en-US" sz="3600" i="1" dirty="0">
                  <a:latin typeface="黑体" pitchFamily="49" charset="-122"/>
                  <a:ea typeface="黑体" pitchFamily="49" charset="-122"/>
                </a:rPr>
                <a:t>二叉排序树多级索引结构、</a:t>
              </a:r>
            </a:p>
            <a:p>
              <a:pPr>
                <a:lnSpc>
                  <a:spcPct val="90000"/>
                </a:lnSpc>
              </a:pPr>
              <a:r>
                <a:rPr lang="zh-CN" altLang="en-US" sz="3600" i="1" dirty="0">
                  <a:latin typeface="黑体" pitchFamily="49" charset="-122"/>
                  <a:ea typeface="黑体" pitchFamily="49" charset="-122"/>
                </a:rPr>
                <a:t>    多分树索引结构</a:t>
              </a:r>
            </a:p>
          </p:txBody>
        </p:sp>
        <p:sp>
          <p:nvSpPr>
            <p:cNvPr id="15367" name="Text Box 144"/>
            <p:cNvSpPr txBox="1">
              <a:spLocks noChangeArrowheads="1"/>
            </p:cNvSpPr>
            <p:nvPr/>
          </p:nvSpPr>
          <p:spPr bwMode="auto">
            <a:xfrm rot="-16781">
              <a:off x="624" y="2030"/>
              <a:ext cx="596" cy="634"/>
            </a:xfrm>
            <a:prstGeom prst="rect">
              <a:avLst/>
            </a:prstGeom>
            <a:noFill/>
            <a:ln w="12700" cap="sq">
              <a:noFill/>
              <a:miter lim="800000"/>
              <a:headEnd type="none" w="sm" len="sm"/>
              <a:tailEnd type="none" w="sm" len="sm"/>
            </a:ln>
            <a:effectLst>
              <a:outerShdw dist="45791" dir="2021404" algn="ctr" rotWithShape="0">
                <a:schemeClr val="bg1"/>
              </a:outerShdw>
            </a:effectLst>
          </p:spPr>
          <p:txBody>
            <a:bodyPr wrap="none">
              <a:spAutoFit/>
            </a:bodyPr>
            <a:lstStyle/>
            <a:p>
              <a:r>
                <a:rPr lang="zh-CN" altLang="en-US" sz="6000">
                  <a:solidFill>
                    <a:srgbClr val="FF3300"/>
                  </a:solidFill>
                  <a:ea typeface="华文行楷" pitchFamily="2" charset="-122"/>
                </a:rPr>
                <a:t>如</a:t>
              </a: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44</a:t>
            </a:fld>
            <a:endParaRPr lang="zh-CN" altLang="en-US"/>
          </a:p>
        </p:txBody>
      </p:sp>
      <p:grpSp>
        <p:nvGrpSpPr>
          <p:cNvPr id="3" name="Group 38"/>
          <p:cNvGrpSpPr>
            <a:grpSpLocks/>
          </p:cNvGrpSpPr>
          <p:nvPr/>
        </p:nvGrpSpPr>
        <p:grpSpPr bwMode="auto">
          <a:xfrm>
            <a:off x="1991544" y="404665"/>
            <a:ext cx="8041288" cy="5222901"/>
            <a:chOff x="274" y="1218"/>
            <a:chExt cx="5136" cy="3302"/>
          </a:xfrm>
        </p:grpSpPr>
        <p:sp>
          <p:nvSpPr>
            <p:cNvPr id="4" name="Freeform 9"/>
            <p:cNvSpPr>
              <a:spLocks/>
            </p:cNvSpPr>
            <p:nvPr/>
          </p:nvSpPr>
          <p:spPr bwMode="auto">
            <a:xfrm>
              <a:off x="274" y="1218"/>
              <a:ext cx="5136" cy="3141"/>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5" name="Text Box 10"/>
            <p:cNvSpPr txBox="1">
              <a:spLocks noChangeArrowheads="1"/>
            </p:cNvSpPr>
            <p:nvPr/>
          </p:nvSpPr>
          <p:spPr bwMode="auto">
            <a:xfrm>
              <a:off x="412" y="1309"/>
              <a:ext cx="4784" cy="3211"/>
            </a:xfrm>
            <a:prstGeom prst="rect">
              <a:avLst/>
            </a:prstGeom>
            <a:noFill/>
            <a:ln w="9525">
              <a:noFill/>
              <a:miter lim="800000"/>
              <a:headEnd/>
              <a:tailEnd/>
            </a:ln>
          </p:spPr>
          <p:txBody>
            <a:bodyPr wrap="square">
              <a:spAutoFit/>
            </a:bodyPr>
            <a:lstStyle/>
            <a:p>
              <a:pPr algn="just" fontAlgn="base">
                <a:spcBef>
                  <a:spcPct val="0"/>
                </a:spcBef>
              </a:pPr>
              <a:r>
                <a:rPr lang="zh-CN" alt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幼圆" pitchFamily="49" charset="-122"/>
                  <a:ea typeface="幼圆" pitchFamily="49" charset="-122"/>
                </a:rPr>
                <a:t>在查找数据过程中有时同时要做</a:t>
              </a:r>
              <a:r>
                <a:rPr lang="zh-CN" altLang="en-US" sz="24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幼圆" pitchFamily="49" charset="-122"/>
                  <a:ea typeface="幼圆" pitchFamily="49" charset="-122"/>
                </a:rPr>
                <a:t>插入</a:t>
              </a:r>
              <a:r>
                <a:rPr lang="zh-CN" alt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幼圆" pitchFamily="49" charset="-122"/>
                  <a:ea typeface="幼圆" pitchFamily="49" charset="-122"/>
                </a:rPr>
                <a:t>或</a:t>
              </a:r>
              <a:r>
                <a:rPr lang="zh-CN" altLang="en-US" sz="24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幼圆" pitchFamily="49" charset="-122"/>
                  <a:ea typeface="幼圆" pitchFamily="49" charset="-122"/>
                </a:rPr>
                <a:t>删除</a:t>
              </a:r>
              <a:r>
                <a:rPr lang="zh-CN" alt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幼圆" pitchFamily="49" charset="-122"/>
                  <a:ea typeface="幼圆" pitchFamily="49" charset="-122"/>
                </a:rPr>
                <a:t>操作（插入表中不存在的元素或删除找到的元素），这种表称为</a:t>
              </a:r>
              <a:r>
                <a:rPr lang="zh-CN" altLang="en-US" sz="24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幼圆" pitchFamily="49" charset="-122"/>
                  <a:ea typeface="幼圆" pitchFamily="49" charset="-122"/>
                </a:rPr>
                <a:t>动态查找表</a:t>
              </a:r>
              <a:r>
                <a:rPr lang="zh-CN" alt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幼圆" pitchFamily="49" charset="-122"/>
                  <a:ea typeface="幼圆" pitchFamily="49" charset="-122"/>
                </a:rPr>
                <a:t>（</a:t>
              </a:r>
              <a:r>
                <a:rPr lang="en-US" altLang="zh-CN"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幼圆" pitchFamily="49" charset="-122"/>
                  <a:ea typeface="幼圆" pitchFamily="49" charset="-122"/>
                </a:rPr>
                <a:t>Dynamic Search Table</a:t>
              </a:r>
              <a:r>
                <a:rPr lang="zh-CN" alt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幼圆" pitchFamily="49" charset="-122"/>
                  <a:ea typeface="幼圆" pitchFamily="49" charset="-122"/>
                </a:rPr>
                <a:t>），与此对应，只做查询操作的表称为</a:t>
              </a:r>
              <a:r>
                <a:rPr lang="zh-CN" altLang="en-US" sz="24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幼圆" pitchFamily="49" charset="-122"/>
                  <a:ea typeface="幼圆" pitchFamily="49" charset="-122"/>
                </a:rPr>
                <a:t>静态查找表</a:t>
              </a:r>
              <a:r>
                <a:rPr lang="en-US" altLang="zh-CN"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幼圆" pitchFamily="49" charset="-122"/>
                  <a:ea typeface="幼圆" pitchFamily="49" charset="-122"/>
                </a:rPr>
                <a:t>(Static Search Table)</a:t>
              </a:r>
              <a:r>
                <a:rPr lang="zh-CN" alt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幼圆" pitchFamily="49" charset="-122"/>
                  <a:ea typeface="幼圆" pitchFamily="49" charset="-122"/>
                </a:rPr>
                <a:t>。对于</a:t>
              </a:r>
              <a:r>
                <a:rPr lang="zh-CN" altLang="en-US" sz="24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幼圆" pitchFamily="49" charset="-122"/>
                  <a:ea typeface="幼圆" pitchFamily="49" charset="-122"/>
                </a:rPr>
                <a:t>动态查找表</a:t>
              </a:r>
              <a:r>
                <a:rPr lang="zh-CN" alt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幼圆" pitchFamily="49" charset="-122"/>
                  <a:ea typeface="幼圆" pitchFamily="49" charset="-122"/>
                </a:rPr>
                <a:t>：</a:t>
              </a:r>
              <a:endParaRPr lang="en-US" altLang="zh-CN"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幼圆" pitchFamily="49" charset="-122"/>
                <a:ea typeface="幼圆" pitchFamily="49" charset="-122"/>
              </a:endParaRPr>
            </a:p>
            <a:p>
              <a:pPr algn="just" fontAlgn="base">
                <a:spcBef>
                  <a:spcPct val="0"/>
                </a:spcBef>
              </a:pPr>
              <a:endParaRPr lang="en-US" altLang="zh-CN" sz="2000" dirty="0">
                <a:solidFill>
                  <a:srgbClr val="000080"/>
                </a:solidFill>
                <a:latin typeface="幼圆" pitchFamily="49" charset="-122"/>
                <a:ea typeface="幼圆" pitchFamily="49" charset="-122"/>
              </a:endParaRPr>
            </a:p>
            <a:p>
              <a:pPr marL="357188" indent="-357188" algn="just" fontAlgn="base">
                <a:spcBef>
                  <a:spcPct val="0"/>
                </a:spcBef>
              </a:pPr>
              <a:r>
                <a:rPr lang="en-US" altLang="zh-CN" sz="2000" dirty="0">
                  <a:solidFill>
                    <a:srgbClr val="000080"/>
                  </a:solidFill>
                  <a:latin typeface="幼圆" pitchFamily="49" charset="-122"/>
                  <a:ea typeface="幼圆" pitchFamily="49" charset="-122"/>
                </a:rPr>
                <a:t>1</a:t>
              </a:r>
              <a:r>
                <a:rPr lang="zh-CN" altLang="en-US" sz="2000" dirty="0">
                  <a:solidFill>
                    <a:srgbClr val="000080"/>
                  </a:solidFill>
                  <a:latin typeface="幼圆" pitchFamily="49" charset="-122"/>
                  <a:ea typeface="幼圆" pitchFamily="49" charset="-122"/>
                </a:rPr>
                <a:t>）若表</a:t>
              </a:r>
              <a:r>
                <a:rPr lang="zh-CN" altLang="en-US" sz="2000" b="1" dirty="0">
                  <a:solidFill>
                    <a:srgbClr val="000080"/>
                  </a:solidFill>
                  <a:latin typeface="幼圆" pitchFamily="49" charset="-122"/>
                  <a:ea typeface="幼圆" pitchFamily="49" charset="-122"/>
                </a:rPr>
                <a:t>无序</a:t>
              </a:r>
              <a:r>
                <a:rPr lang="zh-CN" altLang="en-US" sz="2000" dirty="0">
                  <a:solidFill>
                    <a:srgbClr val="000080"/>
                  </a:solidFill>
                  <a:latin typeface="幼圆" pitchFamily="49" charset="-122"/>
                  <a:ea typeface="幼圆" pitchFamily="49" charset="-122"/>
                </a:rPr>
                <a:t>（无论是顺序存储还是链式存储），查找采用</a:t>
              </a:r>
              <a:r>
                <a:rPr lang="zh-CN" altLang="en-US" sz="2000" b="1" dirty="0">
                  <a:solidFill>
                    <a:srgbClr val="000080"/>
                  </a:solidFill>
                  <a:latin typeface="幼圆" pitchFamily="49" charset="-122"/>
                  <a:ea typeface="幼圆" pitchFamily="49" charset="-122"/>
                </a:rPr>
                <a:t>顺序查找</a:t>
              </a:r>
              <a:r>
                <a:rPr lang="zh-CN" altLang="en-US" sz="2000" dirty="0">
                  <a:solidFill>
                    <a:srgbClr val="000080"/>
                  </a:solidFill>
                  <a:latin typeface="幼圆" pitchFamily="49" charset="-122"/>
                  <a:ea typeface="幼圆" pitchFamily="49" charset="-122"/>
                </a:rPr>
                <a:t>方法，元素的</a:t>
              </a:r>
              <a:r>
                <a:rPr lang="zh-CN" altLang="en-US" sz="2000" b="1" dirty="0">
                  <a:solidFill>
                    <a:srgbClr val="000080"/>
                  </a:solidFill>
                  <a:latin typeface="幼圆" pitchFamily="49" charset="-122"/>
                  <a:ea typeface="幼圆" pitchFamily="49" charset="-122"/>
                </a:rPr>
                <a:t>插入</a:t>
              </a:r>
              <a:r>
                <a:rPr lang="zh-CN" altLang="en-US" sz="2000" dirty="0">
                  <a:solidFill>
                    <a:srgbClr val="000080"/>
                  </a:solidFill>
                  <a:latin typeface="幼圆" pitchFamily="49" charset="-122"/>
                  <a:ea typeface="幼圆" pitchFamily="49" charset="-122"/>
                </a:rPr>
                <a:t>和</a:t>
              </a:r>
              <a:r>
                <a:rPr lang="zh-CN" altLang="en-US" sz="2000" b="1" dirty="0">
                  <a:solidFill>
                    <a:srgbClr val="000080"/>
                  </a:solidFill>
                  <a:latin typeface="幼圆" pitchFamily="49" charset="-122"/>
                  <a:ea typeface="幼圆" pitchFamily="49" charset="-122"/>
                </a:rPr>
                <a:t>删除</a:t>
              </a:r>
              <a:r>
                <a:rPr lang="zh-CN" altLang="en-US" sz="2000" dirty="0">
                  <a:solidFill>
                    <a:srgbClr val="000080"/>
                  </a:solidFill>
                  <a:latin typeface="幼圆" pitchFamily="49" charset="-122"/>
                  <a:ea typeface="幼圆" pitchFamily="49" charset="-122"/>
                </a:rPr>
                <a:t>操作简单，但查找</a:t>
              </a:r>
              <a:r>
                <a:rPr lang="zh-CN" altLang="en-US" sz="2000" b="1" dirty="0">
                  <a:solidFill>
                    <a:srgbClr val="000080"/>
                  </a:solidFill>
                  <a:latin typeface="幼圆" pitchFamily="49" charset="-122"/>
                  <a:ea typeface="幼圆" pitchFamily="49" charset="-122"/>
                </a:rPr>
                <a:t>效率低</a:t>
              </a:r>
              <a:r>
                <a:rPr lang="zh-CN" altLang="en-US" sz="2000" dirty="0">
                  <a:solidFill>
                    <a:srgbClr val="000080"/>
                  </a:solidFill>
                  <a:latin typeface="幼圆" pitchFamily="49" charset="-122"/>
                  <a:ea typeface="幼圆" pitchFamily="49" charset="-122"/>
                </a:rPr>
                <a:t>；</a:t>
              </a:r>
              <a:endParaRPr lang="en-US" altLang="zh-CN" sz="2000" dirty="0">
                <a:solidFill>
                  <a:srgbClr val="000080"/>
                </a:solidFill>
                <a:latin typeface="幼圆" pitchFamily="49" charset="-122"/>
                <a:ea typeface="幼圆" pitchFamily="49" charset="-122"/>
              </a:endParaRPr>
            </a:p>
            <a:p>
              <a:pPr marL="357188" indent="-357188" algn="just" fontAlgn="base">
                <a:spcBef>
                  <a:spcPct val="0"/>
                </a:spcBef>
              </a:pPr>
              <a:r>
                <a:rPr lang="en-US" altLang="zh-CN" sz="2000" dirty="0">
                  <a:solidFill>
                    <a:srgbClr val="000080"/>
                  </a:solidFill>
                  <a:latin typeface="幼圆" pitchFamily="49" charset="-122"/>
                  <a:ea typeface="幼圆" pitchFamily="49" charset="-122"/>
                </a:rPr>
                <a:t>2</a:t>
              </a:r>
              <a:r>
                <a:rPr lang="zh-CN" altLang="en-US" sz="2000" dirty="0">
                  <a:solidFill>
                    <a:srgbClr val="000080"/>
                  </a:solidFill>
                  <a:latin typeface="幼圆" pitchFamily="49" charset="-122"/>
                  <a:ea typeface="幼圆" pitchFamily="49" charset="-122"/>
                </a:rPr>
                <a:t>）若表</a:t>
              </a:r>
              <a:r>
                <a:rPr lang="zh-CN" altLang="en-US" sz="2000" b="1" dirty="0">
                  <a:solidFill>
                    <a:srgbClr val="000080"/>
                  </a:solidFill>
                  <a:latin typeface="幼圆" pitchFamily="49" charset="-122"/>
                  <a:ea typeface="幼圆" pitchFamily="49" charset="-122"/>
                </a:rPr>
                <a:t>有序</a:t>
              </a:r>
              <a:r>
                <a:rPr lang="zh-CN" altLang="en-US" sz="2000" dirty="0">
                  <a:solidFill>
                    <a:srgbClr val="000080"/>
                  </a:solidFill>
                  <a:latin typeface="幼圆" pitchFamily="49" charset="-122"/>
                  <a:ea typeface="幼圆" pitchFamily="49" charset="-122"/>
                </a:rPr>
                <a:t>，如果采用</a:t>
              </a:r>
              <a:r>
                <a:rPr lang="zh-CN" altLang="en-US" sz="2000" b="1" dirty="0">
                  <a:solidFill>
                    <a:srgbClr val="000080"/>
                  </a:solidFill>
                  <a:latin typeface="幼圆" pitchFamily="49" charset="-122"/>
                  <a:ea typeface="幼圆" pitchFamily="49" charset="-122"/>
                </a:rPr>
                <a:t>顺序存储</a:t>
              </a:r>
              <a:r>
                <a:rPr lang="zh-CN" altLang="en-US" sz="2000" dirty="0">
                  <a:solidFill>
                    <a:srgbClr val="000080"/>
                  </a:solidFill>
                  <a:latin typeface="幼圆" pitchFamily="49" charset="-122"/>
                  <a:ea typeface="幼圆" pitchFamily="49" charset="-122"/>
                </a:rPr>
                <a:t>，可用折半查找方法，</a:t>
              </a:r>
              <a:r>
                <a:rPr lang="zh-CN" altLang="en-US" sz="2000" b="1" dirty="0">
                  <a:solidFill>
                    <a:srgbClr val="000080"/>
                  </a:solidFill>
                  <a:latin typeface="幼圆" pitchFamily="49" charset="-122"/>
                  <a:ea typeface="幼圆" pitchFamily="49" charset="-122"/>
                </a:rPr>
                <a:t>查找效率高</a:t>
              </a:r>
              <a:r>
                <a:rPr lang="zh-CN" altLang="en-US" sz="2000" dirty="0">
                  <a:solidFill>
                    <a:srgbClr val="000080"/>
                  </a:solidFill>
                  <a:latin typeface="幼圆" pitchFamily="49" charset="-122"/>
                  <a:ea typeface="幼圆" pitchFamily="49" charset="-122"/>
                </a:rPr>
                <a:t>，但</a:t>
              </a:r>
              <a:r>
                <a:rPr lang="zh-CN" altLang="en-US" sz="2000" b="1" dirty="0">
                  <a:solidFill>
                    <a:srgbClr val="000080"/>
                  </a:solidFill>
                  <a:latin typeface="幼圆" pitchFamily="49" charset="-122"/>
                  <a:ea typeface="幼圆" pitchFamily="49" charset="-122"/>
                </a:rPr>
                <a:t>插入和删除操作效率低</a:t>
              </a:r>
              <a:r>
                <a:rPr lang="zh-CN" altLang="en-US" sz="2000" dirty="0">
                  <a:solidFill>
                    <a:srgbClr val="000080"/>
                  </a:solidFill>
                  <a:latin typeface="幼圆" pitchFamily="49" charset="-122"/>
                  <a:ea typeface="幼圆" pitchFamily="49" charset="-122"/>
                </a:rPr>
                <a:t>；若采用</a:t>
              </a:r>
              <a:r>
                <a:rPr lang="zh-CN" altLang="en-US" sz="2000" b="1" dirty="0">
                  <a:solidFill>
                    <a:srgbClr val="000080"/>
                  </a:solidFill>
                  <a:latin typeface="幼圆" pitchFamily="49" charset="-122"/>
                  <a:ea typeface="幼圆" pitchFamily="49" charset="-122"/>
                </a:rPr>
                <a:t>链式存储</a:t>
              </a:r>
              <a:r>
                <a:rPr lang="zh-CN" altLang="en-US" sz="2000" dirty="0">
                  <a:solidFill>
                    <a:srgbClr val="000080"/>
                  </a:solidFill>
                  <a:latin typeface="幼圆" pitchFamily="49" charset="-122"/>
                  <a:ea typeface="幼圆" pitchFamily="49" charset="-122"/>
                </a:rPr>
                <a:t>，</a:t>
              </a:r>
              <a:r>
                <a:rPr lang="zh-CN" altLang="en-US" sz="2000" b="1" dirty="0">
                  <a:solidFill>
                    <a:srgbClr val="000080"/>
                  </a:solidFill>
                  <a:latin typeface="幼圆" pitchFamily="49" charset="-122"/>
                  <a:ea typeface="幼圆" pitchFamily="49" charset="-122"/>
                </a:rPr>
                <a:t>插入和删除操作效率高</a:t>
              </a:r>
              <a:r>
                <a:rPr lang="zh-CN" altLang="en-US" sz="2000" dirty="0">
                  <a:solidFill>
                    <a:srgbClr val="000080"/>
                  </a:solidFill>
                  <a:latin typeface="幼圆" pitchFamily="49" charset="-122"/>
                  <a:ea typeface="幼圆" pitchFamily="49" charset="-122"/>
                </a:rPr>
                <a:t>，但</a:t>
              </a:r>
              <a:r>
                <a:rPr lang="zh-CN" altLang="en-US" sz="2000" b="1" dirty="0">
                  <a:solidFill>
                    <a:srgbClr val="000080"/>
                  </a:solidFill>
                  <a:latin typeface="幼圆" pitchFamily="49" charset="-122"/>
                  <a:ea typeface="幼圆" pitchFamily="49" charset="-122"/>
                </a:rPr>
                <a:t>查找效率低</a:t>
              </a:r>
              <a:r>
                <a:rPr lang="zh-CN" altLang="en-US" sz="2000" dirty="0">
                  <a:solidFill>
                    <a:srgbClr val="000080"/>
                  </a:solidFill>
                  <a:latin typeface="幼圆" pitchFamily="49" charset="-122"/>
                  <a:ea typeface="幼圆" pitchFamily="49" charset="-122"/>
                </a:rPr>
                <a:t>（只能用顺序查找方法）；</a:t>
              </a:r>
              <a:endParaRPr lang="en-US" altLang="zh-CN" sz="2000" dirty="0">
                <a:solidFill>
                  <a:srgbClr val="000080"/>
                </a:solidFill>
                <a:latin typeface="幼圆" pitchFamily="49" charset="-122"/>
                <a:ea typeface="幼圆" pitchFamily="49" charset="-122"/>
              </a:endParaRPr>
            </a:p>
            <a:p>
              <a:pPr marL="357188" indent="-357188" algn="just" fontAlgn="base">
                <a:spcBef>
                  <a:spcPct val="0"/>
                </a:spcBef>
              </a:pPr>
              <a:endParaRPr lang="en-US" altLang="zh-CN" sz="2000" dirty="0">
                <a:solidFill>
                  <a:srgbClr val="000080"/>
                </a:solidFill>
                <a:latin typeface="幼圆" pitchFamily="49" charset="-122"/>
                <a:ea typeface="幼圆" pitchFamily="49" charset="-122"/>
              </a:endParaRPr>
            </a:p>
            <a:p>
              <a:pPr algn="just" fontAlgn="base">
                <a:spcBef>
                  <a:spcPct val="0"/>
                </a:spcBef>
              </a:pPr>
              <a:r>
                <a:rPr lang="zh-CN" altLang="en-US" sz="2000" dirty="0">
                  <a:solidFill>
                    <a:srgbClr val="000080"/>
                  </a:solidFill>
                  <a:latin typeface="幼圆" pitchFamily="49" charset="-122"/>
                  <a:ea typeface="幼圆" pitchFamily="49" charset="-122"/>
                </a:rPr>
                <a:t>有没有一种针对动态查找表的数据的组织方式，能够兼顾查找和插入、删除操作的效率？</a:t>
              </a:r>
              <a:endParaRPr lang="en-US" altLang="zh-CN" sz="2000" dirty="0">
                <a:solidFill>
                  <a:srgbClr val="000080"/>
                </a:solidFill>
                <a:latin typeface="幼圆" pitchFamily="49" charset="-122"/>
                <a:ea typeface="幼圆" pitchFamily="49" charset="-122"/>
              </a:endParaRPr>
            </a:p>
            <a:p>
              <a:pPr marL="357188" indent="-357188" algn="just" fontAlgn="base">
                <a:spcBef>
                  <a:spcPct val="0"/>
                </a:spcBef>
              </a:pPr>
              <a:endParaRPr lang="zh-CN" altLang="en-US" sz="2400" dirty="0">
                <a:solidFill>
                  <a:srgbClr val="000080"/>
                </a:solidFill>
                <a:latin typeface="幼圆" pitchFamily="49" charset="-122"/>
                <a:ea typeface="幼圆" pitchFamily="49" charset="-122"/>
              </a:endParaRPr>
            </a:p>
          </p:txBody>
        </p:sp>
      </p:grpSp>
      <p:grpSp>
        <p:nvGrpSpPr>
          <p:cNvPr id="6" name="Group 348"/>
          <p:cNvGrpSpPr>
            <a:grpSpLocks/>
          </p:cNvGrpSpPr>
          <p:nvPr/>
        </p:nvGrpSpPr>
        <p:grpSpPr bwMode="auto">
          <a:xfrm>
            <a:off x="6204202" y="4826139"/>
            <a:ext cx="4463799" cy="1929083"/>
            <a:chOff x="2205" y="2744"/>
            <a:chExt cx="1491" cy="732"/>
          </a:xfrm>
        </p:grpSpPr>
        <p:sp>
          <p:nvSpPr>
            <p:cNvPr id="7" name="Freeform 145"/>
            <p:cNvSpPr>
              <a:spLocks/>
            </p:cNvSpPr>
            <p:nvPr/>
          </p:nvSpPr>
          <p:spPr bwMode="auto">
            <a:xfrm>
              <a:off x="2205" y="2744"/>
              <a:ext cx="1491" cy="732"/>
            </a:xfrm>
            <a:custGeom>
              <a:avLst/>
              <a:gdLst>
                <a:gd name="T0" fmla="*/ 466 w 1177"/>
                <a:gd name="T1" fmla="*/ 84 h 558"/>
                <a:gd name="T2" fmla="*/ 319 w 1177"/>
                <a:gd name="T3" fmla="*/ 117 h 558"/>
                <a:gd name="T4" fmla="*/ 37 w 1177"/>
                <a:gd name="T5" fmla="*/ 163 h 558"/>
                <a:gd name="T6" fmla="*/ 25 w 1177"/>
                <a:gd name="T7" fmla="*/ 287 h 558"/>
                <a:gd name="T8" fmla="*/ 48 w 1177"/>
                <a:gd name="T9" fmla="*/ 377 h 558"/>
                <a:gd name="T10" fmla="*/ 59 w 1177"/>
                <a:gd name="T11" fmla="*/ 434 h 558"/>
                <a:gd name="T12" fmla="*/ 296 w 1177"/>
                <a:gd name="T13" fmla="*/ 524 h 558"/>
                <a:gd name="T14" fmla="*/ 443 w 1177"/>
                <a:gd name="T15" fmla="*/ 558 h 558"/>
                <a:gd name="T16" fmla="*/ 680 w 1177"/>
                <a:gd name="T17" fmla="*/ 547 h 558"/>
                <a:gd name="T18" fmla="*/ 725 w 1177"/>
                <a:gd name="T19" fmla="*/ 524 h 558"/>
                <a:gd name="T20" fmla="*/ 782 w 1177"/>
                <a:gd name="T21" fmla="*/ 513 h 558"/>
                <a:gd name="T22" fmla="*/ 1064 w 1177"/>
                <a:gd name="T23" fmla="*/ 501 h 558"/>
                <a:gd name="T24" fmla="*/ 1121 w 1177"/>
                <a:gd name="T25" fmla="*/ 422 h 558"/>
                <a:gd name="T26" fmla="*/ 1177 w 1177"/>
                <a:gd name="T27" fmla="*/ 321 h 558"/>
                <a:gd name="T28" fmla="*/ 1030 w 1177"/>
                <a:gd name="T29" fmla="*/ 174 h 558"/>
                <a:gd name="T30" fmla="*/ 884 w 1177"/>
                <a:gd name="T31" fmla="*/ 95 h 558"/>
                <a:gd name="T32" fmla="*/ 613 w 1177"/>
                <a:gd name="T33" fmla="*/ 50 h 558"/>
                <a:gd name="T34" fmla="*/ 466 w 1177"/>
                <a:gd name="T35" fmla="*/ 84 h 5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77" h="558">
                  <a:moveTo>
                    <a:pt x="466" y="84"/>
                  </a:moveTo>
                  <a:cubicBezTo>
                    <a:pt x="416" y="96"/>
                    <a:pt x="371" y="109"/>
                    <a:pt x="319" y="117"/>
                  </a:cubicBezTo>
                  <a:cubicBezTo>
                    <a:pt x="228" y="149"/>
                    <a:pt x="132" y="153"/>
                    <a:pt x="37" y="163"/>
                  </a:cubicBezTo>
                  <a:cubicBezTo>
                    <a:pt x="0" y="218"/>
                    <a:pt x="7" y="191"/>
                    <a:pt x="25" y="287"/>
                  </a:cubicBezTo>
                  <a:cubicBezTo>
                    <a:pt x="31" y="317"/>
                    <a:pt x="40" y="347"/>
                    <a:pt x="48" y="377"/>
                  </a:cubicBezTo>
                  <a:cubicBezTo>
                    <a:pt x="53" y="396"/>
                    <a:pt x="47" y="419"/>
                    <a:pt x="59" y="434"/>
                  </a:cubicBezTo>
                  <a:cubicBezTo>
                    <a:pt x="115" y="506"/>
                    <a:pt x="217" y="512"/>
                    <a:pt x="296" y="524"/>
                  </a:cubicBezTo>
                  <a:cubicBezTo>
                    <a:pt x="346" y="532"/>
                    <a:pt x="393" y="548"/>
                    <a:pt x="443" y="558"/>
                  </a:cubicBezTo>
                  <a:cubicBezTo>
                    <a:pt x="522" y="554"/>
                    <a:pt x="601" y="556"/>
                    <a:pt x="680" y="547"/>
                  </a:cubicBezTo>
                  <a:cubicBezTo>
                    <a:pt x="697" y="545"/>
                    <a:pt x="709" y="529"/>
                    <a:pt x="725" y="524"/>
                  </a:cubicBezTo>
                  <a:cubicBezTo>
                    <a:pt x="743" y="518"/>
                    <a:pt x="763" y="514"/>
                    <a:pt x="782" y="513"/>
                  </a:cubicBezTo>
                  <a:cubicBezTo>
                    <a:pt x="876" y="507"/>
                    <a:pt x="970" y="505"/>
                    <a:pt x="1064" y="501"/>
                  </a:cubicBezTo>
                  <a:cubicBezTo>
                    <a:pt x="1071" y="491"/>
                    <a:pt x="1113" y="438"/>
                    <a:pt x="1121" y="422"/>
                  </a:cubicBezTo>
                  <a:cubicBezTo>
                    <a:pt x="1147" y="370"/>
                    <a:pt x="1121" y="357"/>
                    <a:pt x="1177" y="321"/>
                  </a:cubicBezTo>
                  <a:cubicBezTo>
                    <a:pt x="1157" y="239"/>
                    <a:pt x="1110" y="200"/>
                    <a:pt x="1030" y="174"/>
                  </a:cubicBezTo>
                  <a:cubicBezTo>
                    <a:pt x="977" y="119"/>
                    <a:pt x="953" y="118"/>
                    <a:pt x="884" y="95"/>
                  </a:cubicBezTo>
                  <a:cubicBezTo>
                    <a:pt x="744" y="0"/>
                    <a:pt x="950" y="31"/>
                    <a:pt x="613" y="50"/>
                  </a:cubicBezTo>
                  <a:cubicBezTo>
                    <a:pt x="566" y="81"/>
                    <a:pt x="522" y="84"/>
                    <a:pt x="466" y="84"/>
                  </a:cubicBezTo>
                  <a:close/>
                </a:path>
              </a:pathLst>
            </a:custGeom>
            <a:solidFill>
              <a:srgbClr val="FFE6CD"/>
            </a:solidFill>
            <a:ln w="12700" cap="sq" cmpd="sng">
              <a:noFill/>
              <a:prstDash val="solid"/>
              <a:round/>
              <a:headEnd type="none" w="sm" len="sm"/>
              <a:tailEnd type="none" w="sm" len="sm"/>
            </a:ln>
            <a:effectLst>
              <a:outerShdw dist="99190" dir="3011666" algn="ctr" rotWithShape="0">
                <a:srgbClr val="B2B2B2"/>
              </a:outerShdw>
            </a:effectLst>
          </p:spPr>
          <p:txBody>
            <a:bodyPr/>
            <a:lstStyle/>
            <a:p>
              <a:endParaRPr lang="zh-CN" altLang="en-US"/>
            </a:p>
          </p:txBody>
        </p:sp>
        <p:sp>
          <p:nvSpPr>
            <p:cNvPr id="8" name="Rectangle 147"/>
            <p:cNvSpPr>
              <a:spLocks noChangeArrowheads="1"/>
            </p:cNvSpPr>
            <p:nvPr/>
          </p:nvSpPr>
          <p:spPr bwMode="auto">
            <a:xfrm>
              <a:off x="2379" y="2903"/>
              <a:ext cx="1171" cy="52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square">
              <a:spAutoFit/>
            </a:bodyPr>
            <a:lstStyle/>
            <a:p>
              <a:r>
                <a:rPr lang="zh-CN" altLang="en-US" sz="2800" dirty="0">
                  <a:solidFill>
                    <a:srgbClr val="FF3300"/>
                  </a:solidFill>
                  <a:latin typeface="华文新魏" pitchFamily="2" charset="-122"/>
                  <a:ea typeface="华文新魏" pitchFamily="2" charset="-122"/>
                </a:rPr>
                <a:t>二叉树排序树（二叉搜索树，</a:t>
              </a:r>
              <a:r>
                <a:rPr lang="en-US" altLang="zh-CN" sz="2800" dirty="0">
                  <a:solidFill>
                    <a:srgbClr val="FF3300"/>
                  </a:solidFill>
                  <a:latin typeface="华文新魏" pitchFamily="2" charset="-122"/>
                  <a:ea typeface="华文新魏" pitchFamily="2" charset="-122"/>
                </a:rPr>
                <a:t>Binary Search </a:t>
              </a:r>
              <a:r>
                <a:rPr lang="en-US" altLang="zh-CN" sz="2800" dirty="0" err="1">
                  <a:solidFill>
                    <a:srgbClr val="FF3300"/>
                  </a:solidFill>
                  <a:latin typeface="华文新魏" pitchFamily="2" charset="-122"/>
                  <a:ea typeface="华文新魏" pitchFamily="2" charset="-122"/>
                </a:rPr>
                <a:t>Tree,BST</a:t>
              </a:r>
              <a:r>
                <a:rPr lang="zh-CN" altLang="en-US" sz="2800" dirty="0">
                  <a:solidFill>
                    <a:srgbClr val="FF3300"/>
                  </a:solidFill>
                  <a:latin typeface="华文新魏" pitchFamily="2" charset="-122"/>
                  <a:ea typeface="华文新魏" pitchFamily="2" charset="-122"/>
                </a:rPr>
                <a:t>）</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52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 calcmode="lin" valueType="num">
                                      <p:cBhvr>
                                        <p:cTn id="14" dur="500" fill="hold"/>
                                        <p:tgtEl>
                                          <p:spTgt spid="6"/>
                                        </p:tgtEl>
                                        <p:attrNameLst>
                                          <p:attrName>ppt_x</p:attrName>
                                        </p:attrNameLst>
                                      </p:cBhvr>
                                      <p:tavLst>
                                        <p:tav tm="0">
                                          <p:val>
                                            <p:fltVal val="0.5"/>
                                          </p:val>
                                        </p:tav>
                                        <p:tav tm="100000">
                                          <p:val>
                                            <p:strVal val="#ppt_x"/>
                                          </p:val>
                                        </p:tav>
                                      </p:tavLst>
                                    </p:anim>
                                    <p:anim calcmode="lin" valueType="num">
                                      <p:cBhvr>
                                        <p:cTn id="15" dur="500" fill="hold"/>
                                        <p:tgtEl>
                                          <p:spTgt spid="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45</a:t>
            </a:fld>
            <a:endParaRPr lang="zh-CN" altLang="en-US"/>
          </a:p>
        </p:txBody>
      </p:sp>
      <p:grpSp>
        <p:nvGrpSpPr>
          <p:cNvPr id="6" name="Group 38"/>
          <p:cNvGrpSpPr>
            <a:grpSpLocks/>
          </p:cNvGrpSpPr>
          <p:nvPr/>
        </p:nvGrpSpPr>
        <p:grpSpPr bwMode="auto">
          <a:xfrm>
            <a:off x="1919536" y="1484784"/>
            <a:ext cx="8041288" cy="4585460"/>
            <a:chOff x="274" y="1218"/>
            <a:chExt cx="5136" cy="2899"/>
          </a:xfrm>
        </p:grpSpPr>
        <p:sp>
          <p:nvSpPr>
            <p:cNvPr id="7" name="Freeform 9"/>
            <p:cNvSpPr>
              <a:spLocks/>
            </p:cNvSpPr>
            <p:nvPr/>
          </p:nvSpPr>
          <p:spPr bwMode="auto">
            <a:xfrm>
              <a:off x="274" y="1218"/>
              <a:ext cx="5136" cy="2686"/>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8" name="Text Box 10"/>
            <p:cNvSpPr txBox="1">
              <a:spLocks noChangeArrowheads="1"/>
            </p:cNvSpPr>
            <p:nvPr/>
          </p:nvSpPr>
          <p:spPr bwMode="auto">
            <a:xfrm>
              <a:off x="412" y="1218"/>
              <a:ext cx="4784" cy="2899"/>
            </a:xfrm>
            <a:prstGeom prst="rect">
              <a:avLst/>
            </a:prstGeom>
            <a:noFill/>
            <a:ln w="9525">
              <a:noFill/>
              <a:miter lim="800000"/>
              <a:headEnd/>
              <a:tailEnd/>
            </a:ln>
          </p:spPr>
          <p:txBody>
            <a:bodyPr wrap="square">
              <a:spAutoFit/>
            </a:bodyPr>
            <a:lstStyle/>
            <a:p>
              <a:pPr algn="just" fontAlgn="base">
                <a:spcBef>
                  <a:spcPct val="0"/>
                </a:spcBef>
              </a:pPr>
              <a:r>
                <a:rPr lang="zh-CN" altLang="en-US" sz="2800" dirty="0">
                  <a:solidFill>
                    <a:srgbClr val="000080"/>
                  </a:solidFill>
                  <a:latin typeface="幼圆" pitchFamily="49" charset="-122"/>
                  <a:ea typeface="幼圆" pitchFamily="49" charset="-122"/>
                </a:rPr>
                <a:t>二叉查找（排序）树的构造原理及查找算法已在“第六讲 树与二叉树”中介绍，在此不再说明。</a:t>
              </a:r>
              <a:endParaRPr lang="en-US" altLang="zh-CN" sz="2800" dirty="0">
                <a:solidFill>
                  <a:srgbClr val="000080"/>
                </a:solidFill>
                <a:latin typeface="幼圆" pitchFamily="49" charset="-122"/>
                <a:ea typeface="幼圆" pitchFamily="49" charset="-122"/>
              </a:endParaRPr>
            </a:p>
            <a:p>
              <a:pPr marL="357188" indent="-357188" algn="just" fontAlgn="base">
                <a:spcBef>
                  <a:spcPct val="0"/>
                </a:spcBef>
              </a:pPr>
              <a:endParaRPr lang="en-US" altLang="zh-CN" sz="2800" dirty="0">
                <a:solidFill>
                  <a:srgbClr val="000080"/>
                </a:solidFill>
                <a:latin typeface="幼圆" pitchFamily="49" charset="-122"/>
                <a:ea typeface="幼圆" pitchFamily="49" charset="-122"/>
              </a:endParaRPr>
            </a:p>
            <a:p>
              <a:pPr algn="just" fontAlgn="base">
                <a:spcBef>
                  <a:spcPct val="0"/>
                </a:spcBef>
              </a:pPr>
              <a:r>
                <a:rPr lang="zh-CN" altLang="en-US" sz="2800" b="1" dirty="0">
                  <a:solidFill>
                    <a:srgbClr val="000080"/>
                  </a:solidFill>
                  <a:latin typeface="幼圆" pitchFamily="49" charset="-122"/>
                  <a:ea typeface="幼圆" pitchFamily="49" charset="-122"/>
                </a:rPr>
                <a:t>二叉查找（排序）树采用链式存储，元素插入与删除效率高，同时查找效率通常较高</a:t>
              </a:r>
              <a:r>
                <a:rPr lang="zh-CN" altLang="en-US" sz="2800" dirty="0">
                  <a:solidFill>
                    <a:srgbClr val="000080"/>
                  </a:solidFill>
                  <a:latin typeface="幼圆" pitchFamily="49" charset="-122"/>
                  <a:ea typeface="幼圆" pitchFamily="49" charset="-122"/>
                </a:rPr>
                <a:t>（平衡二叉排序树</a:t>
              </a:r>
              <a:r>
                <a:rPr lang="en-US" altLang="zh-CN" sz="2800" dirty="0">
                  <a:solidFill>
                    <a:srgbClr val="000080"/>
                  </a:solidFill>
                  <a:latin typeface="幼圆" pitchFamily="49" charset="-122"/>
                  <a:ea typeface="幼圆" pitchFamily="49" charset="-122"/>
                </a:rPr>
                <a:t>AVL</a:t>
              </a:r>
              <a:r>
                <a:rPr lang="zh-CN" altLang="en-US" sz="2800" dirty="0">
                  <a:solidFill>
                    <a:srgbClr val="000080"/>
                  </a:solidFill>
                  <a:latin typeface="幼圆" pitchFamily="49" charset="-122"/>
                  <a:ea typeface="幼圆" pitchFamily="49" charset="-122"/>
                </a:rPr>
                <a:t>的查找算法时间复杂度为</a:t>
              </a:r>
              <a:r>
                <a:rPr lang="en-US" altLang="zh-CN" sz="3600" b="1" dirty="0">
                  <a:solidFill>
                    <a:srgbClr val="FF0000"/>
                  </a:solidFill>
                  <a:latin typeface="幼圆" pitchFamily="49" charset="-122"/>
                  <a:ea typeface="幼圆" pitchFamily="49" charset="-122"/>
                </a:rPr>
                <a:t>O(log</a:t>
              </a:r>
              <a:r>
                <a:rPr lang="en-US" altLang="zh-CN" sz="3600" b="1" baseline="-25000" dirty="0">
                  <a:solidFill>
                    <a:srgbClr val="FF0000"/>
                  </a:solidFill>
                  <a:latin typeface="幼圆" pitchFamily="49" charset="-122"/>
                  <a:ea typeface="幼圆" pitchFamily="49" charset="-122"/>
                </a:rPr>
                <a:t>2</a:t>
              </a:r>
              <a:r>
                <a:rPr lang="en-US" altLang="zh-CN" sz="3600" b="1" dirty="0">
                  <a:solidFill>
                    <a:srgbClr val="FF0000"/>
                  </a:solidFill>
                  <a:latin typeface="幼圆" pitchFamily="49" charset="-122"/>
                  <a:ea typeface="幼圆" pitchFamily="49" charset="-122"/>
                </a:rPr>
                <a:t>n)</a:t>
              </a:r>
              <a:r>
                <a:rPr lang="zh-CN" altLang="en-US" sz="2800" dirty="0">
                  <a:solidFill>
                    <a:srgbClr val="000080"/>
                  </a:solidFill>
                  <a:latin typeface="幼圆" pitchFamily="49" charset="-122"/>
                  <a:ea typeface="幼圆" pitchFamily="49" charset="-122"/>
                </a:rPr>
                <a:t>），特别适合</a:t>
              </a:r>
              <a:r>
                <a:rPr lang="zh-CN" altLang="en-US" sz="2800" b="1" dirty="0">
                  <a:solidFill>
                    <a:srgbClr val="000080"/>
                  </a:solidFill>
                  <a:latin typeface="幼圆" pitchFamily="49" charset="-122"/>
                  <a:ea typeface="幼圆" pitchFamily="49" charset="-122"/>
                </a:rPr>
                <a:t>动态查找表</a:t>
              </a:r>
              <a:r>
                <a:rPr lang="zh-CN" altLang="en-US" sz="2800" dirty="0">
                  <a:solidFill>
                    <a:srgbClr val="000080"/>
                  </a:solidFill>
                  <a:latin typeface="幼圆" pitchFamily="49" charset="-122"/>
                  <a:ea typeface="幼圆" pitchFamily="49" charset="-122"/>
                </a:rPr>
                <a:t>的数据组织（如单词词频统计中单词表的构造）。</a:t>
              </a:r>
              <a:endParaRPr lang="en-US" altLang="zh-CN" sz="2800" dirty="0">
                <a:solidFill>
                  <a:srgbClr val="000080"/>
                </a:solidFill>
                <a:latin typeface="幼圆" pitchFamily="49" charset="-122"/>
                <a:ea typeface="幼圆" pitchFamily="49" charset="-122"/>
              </a:endParaRPr>
            </a:p>
            <a:p>
              <a:pPr marL="357188" indent="-357188" algn="just" fontAlgn="base">
                <a:spcBef>
                  <a:spcPct val="0"/>
                </a:spcBef>
              </a:pPr>
              <a:endParaRPr lang="zh-CN" altLang="en-US" sz="3200" dirty="0">
                <a:solidFill>
                  <a:srgbClr val="000080"/>
                </a:solidFill>
                <a:latin typeface="幼圆" pitchFamily="49" charset="-122"/>
                <a:ea typeface="幼圆" pitchFamily="49" charset="-122"/>
              </a:endParaRPr>
            </a:p>
          </p:txBody>
        </p:sp>
      </p:grpSp>
      <p:grpSp>
        <p:nvGrpSpPr>
          <p:cNvPr id="9" name="Group 2"/>
          <p:cNvGrpSpPr>
            <a:grpSpLocks/>
          </p:cNvGrpSpPr>
          <p:nvPr/>
        </p:nvGrpSpPr>
        <p:grpSpPr bwMode="auto">
          <a:xfrm>
            <a:off x="911424" y="167043"/>
            <a:ext cx="6347048" cy="620713"/>
            <a:chOff x="576" y="192"/>
            <a:chExt cx="1968" cy="391"/>
          </a:xfrm>
        </p:grpSpPr>
        <p:sp>
          <p:nvSpPr>
            <p:cNvPr id="10" name="Rectangle 3"/>
            <p:cNvSpPr>
              <a:spLocks noChangeArrowheads="1"/>
            </p:cNvSpPr>
            <p:nvPr/>
          </p:nvSpPr>
          <p:spPr bwMode="auto">
            <a:xfrm>
              <a:off x="632" y="192"/>
              <a:ext cx="1872" cy="384"/>
            </a:xfrm>
            <a:prstGeom prst="rect">
              <a:avLst/>
            </a:prstGeom>
            <a:solidFill>
              <a:srgbClr val="65FFE2"/>
            </a:solidFill>
            <a:ln w="12700" cap="sq">
              <a:noFill/>
              <a:miter lim="800000"/>
              <a:headEnd type="none" w="sm" len="sm"/>
              <a:tailEnd type="none" w="sm" len="sm"/>
            </a:ln>
            <a:effectLst>
              <a:outerShdw dist="63500" dir="2212194" algn="ctr" rotWithShape="0">
                <a:srgbClr val="969696"/>
              </a:outerShdw>
            </a:effectLst>
          </p:spPr>
          <p:txBody>
            <a:bodyPr wrap="none" anchor="ctr"/>
            <a:lstStyle/>
            <a:p>
              <a:endParaRPr lang="zh-CN" altLang="en-US"/>
            </a:p>
          </p:txBody>
        </p:sp>
        <p:sp>
          <p:nvSpPr>
            <p:cNvPr id="11" name="Rectangle 4"/>
            <p:cNvSpPr>
              <a:spLocks noChangeArrowheads="1"/>
            </p:cNvSpPr>
            <p:nvPr/>
          </p:nvSpPr>
          <p:spPr bwMode="auto">
            <a:xfrm>
              <a:off x="576" y="199"/>
              <a:ext cx="1968" cy="384"/>
            </a:xfrm>
            <a:prstGeom prst="rect">
              <a:avLst/>
            </a:prstGeom>
            <a:noFill/>
            <a:ln w="9525">
              <a:noFill/>
              <a:miter lim="800000"/>
              <a:headEnd/>
              <a:tailEnd/>
            </a:ln>
            <a:effectLst>
              <a:outerShdw dist="17961" dir="2700000" algn="ctr" rotWithShape="0">
                <a:srgbClr val="000000"/>
              </a:outerShdw>
            </a:effectLst>
          </p:spPr>
          <p:txBody>
            <a:bodyPr lIns="92075" tIns="46038" rIns="92075" bIns="46038" anchor="b"/>
            <a:lstStyle/>
            <a:p>
              <a:r>
                <a:rPr lang="en-US" altLang="zh-CN" sz="3600" dirty="0">
                  <a:solidFill>
                    <a:srgbClr val="FF0000"/>
                  </a:solidFill>
                  <a:ea typeface="楷体_GB2312" pitchFamily="49" charset="-122"/>
                </a:rPr>
                <a:t>  </a:t>
              </a:r>
              <a:r>
                <a:rPr lang="en-US" altLang="zh-CN" sz="3300" dirty="0">
                  <a:solidFill>
                    <a:srgbClr val="FF0000"/>
                  </a:solidFill>
                  <a:ea typeface="楷体_GB2312" pitchFamily="49" charset="-122"/>
                </a:rPr>
                <a:t>7.4</a:t>
              </a:r>
              <a:r>
                <a:rPr lang="en-US" altLang="zh-CN" sz="3300" dirty="0">
                  <a:solidFill>
                    <a:srgbClr val="FF0000"/>
                  </a:solidFill>
                  <a:latin typeface="楷体_GB2312" pitchFamily="49" charset="-122"/>
                  <a:ea typeface="楷体_GB2312" pitchFamily="49" charset="-122"/>
                </a:rPr>
                <a:t> </a:t>
              </a:r>
              <a:r>
                <a:rPr lang="zh-CN" altLang="en-US" sz="3300" dirty="0">
                  <a:solidFill>
                    <a:srgbClr val="FF0000"/>
                  </a:solidFill>
                  <a:latin typeface="楷体_GB2312" pitchFamily="49" charset="-122"/>
                  <a:ea typeface="楷体_GB2312" pitchFamily="49" charset="-122"/>
                </a:rPr>
                <a:t>二叉查找（排序）树（</a:t>
              </a:r>
              <a:r>
                <a:rPr lang="en-US" altLang="zh-CN" sz="3300" dirty="0">
                  <a:solidFill>
                    <a:srgbClr val="FF0000"/>
                  </a:solidFill>
                  <a:latin typeface="楷体_GB2312" pitchFamily="49" charset="-122"/>
                  <a:ea typeface="楷体_GB2312" pitchFamily="49" charset="-122"/>
                </a:rPr>
                <a:t>BST</a:t>
              </a:r>
              <a:r>
                <a:rPr lang="zh-CN" altLang="en-US" sz="3300" dirty="0">
                  <a:solidFill>
                    <a:srgbClr val="FF0000"/>
                  </a:solidFill>
                  <a:latin typeface="楷体_GB2312" pitchFamily="49" charset="-122"/>
                  <a:ea typeface="楷体_GB2312" pitchFamily="49" charset="-122"/>
                </a:rPr>
                <a:t>）</a:t>
              </a:r>
              <a:endParaRPr lang="zh-CN" altLang="en-US" sz="4400" dirty="0">
                <a:solidFill>
                  <a:srgbClr val="FF6600"/>
                </a:solidFill>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46</a:t>
            </a:fld>
            <a:endParaRPr lang="zh-CN" altLang="en-US"/>
          </a:p>
        </p:txBody>
      </p:sp>
      <p:sp>
        <p:nvSpPr>
          <p:cNvPr id="3" name="TextBox 2"/>
          <p:cNvSpPr txBox="1"/>
          <p:nvPr/>
        </p:nvSpPr>
        <p:spPr>
          <a:xfrm>
            <a:off x="4439816" y="456258"/>
            <a:ext cx="6550923" cy="5632311"/>
          </a:xfrm>
          <a:prstGeom prst="rect">
            <a:avLst/>
          </a:prstGeom>
          <a:solidFill>
            <a:schemeClr val="bg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altLang="zh-CN" sz="2400" dirty="0" err="1"/>
              <a:t>BTNodeptr</a:t>
            </a:r>
            <a:r>
              <a:rPr lang="en-US" altLang="zh-CN" sz="2400" dirty="0"/>
              <a:t>  </a:t>
            </a:r>
            <a:r>
              <a:rPr lang="en-US" altLang="zh-CN" sz="2400" dirty="0" err="1"/>
              <a:t>searchBST</a:t>
            </a:r>
            <a:r>
              <a:rPr lang="en-US" altLang="zh-CN" sz="2400" dirty="0"/>
              <a:t>(</a:t>
            </a:r>
            <a:r>
              <a:rPr lang="en-US" altLang="zh-CN" sz="2400" dirty="0" err="1"/>
              <a:t>BTNodeptr</a:t>
            </a:r>
            <a:r>
              <a:rPr lang="en-US" altLang="zh-CN" sz="2400" dirty="0"/>
              <a:t> p, </a:t>
            </a:r>
            <a:r>
              <a:rPr lang="en-US" altLang="zh-CN" sz="2400" dirty="0" err="1"/>
              <a:t>Datatype</a:t>
            </a:r>
            <a:r>
              <a:rPr lang="en-US" altLang="zh-CN" sz="2400" dirty="0"/>
              <a:t> item)</a:t>
            </a:r>
          </a:p>
          <a:p>
            <a:r>
              <a:rPr lang="en-US" altLang="zh-CN" sz="2400" dirty="0"/>
              <a:t>{</a:t>
            </a:r>
          </a:p>
          <a:p>
            <a:r>
              <a:rPr lang="en-US" altLang="zh-CN" sz="2400" dirty="0"/>
              <a:t>    if(p == NULL){</a:t>
            </a:r>
          </a:p>
          <a:p>
            <a:r>
              <a:rPr lang="en-US" altLang="zh-CN" sz="2400" dirty="0"/>
              <a:t>        p = (</a:t>
            </a:r>
            <a:r>
              <a:rPr lang="en-US" altLang="zh-CN" sz="2400" dirty="0" err="1"/>
              <a:t>BTNodeptr</a:t>
            </a:r>
            <a:r>
              <a:rPr lang="en-US" altLang="zh-CN" sz="2400" dirty="0"/>
              <a:t>)</a:t>
            </a:r>
            <a:r>
              <a:rPr lang="en-US" altLang="zh-CN" sz="2400" dirty="0" err="1"/>
              <a:t>malloc</a:t>
            </a:r>
            <a:r>
              <a:rPr lang="en-US" altLang="zh-CN" sz="2400" dirty="0"/>
              <a:t>(</a:t>
            </a:r>
            <a:r>
              <a:rPr lang="en-US" altLang="zh-CN" sz="2400" dirty="0" err="1"/>
              <a:t>sizeof</a:t>
            </a:r>
            <a:r>
              <a:rPr lang="en-US" altLang="zh-CN" sz="2400" dirty="0"/>
              <a:t>(</a:t>
            </a:r>
            <a:r>
              <a:rPr lang="en-US" altLang="zh-CN" sz="2400" dirty="0" err="1"/>
              <a:t>BTNode</a:t>
            </a:r>
            <a:r>
              <a:rPr lang="en-US" altLang="zh-CN" sz="2400" dirty="0"/>
              <a:t>));</a:t>
            </a:r>
          </a:p>
          <a:p>
            <a:r>
              <a:rPr lang="en-US" altLang="zh-CN" sz="2400" dirty="0"/>
              <a:t>        p-&gt;data = item;</a:t>
            </a:r>
          </a:p>
          <a:p>
            <a:r>
              <a:rPr lang="en-US" altLang="zh-CN" sz="2400" dirty="0"/>
              <a:t>        p-&gt;</a:t>
            </a:r>
            <a:r>
              <a:rPr lang="en-US" altLang="zh-CN" sz="2400" dirty="0" err="1"/>
              <a:t>lchild</a:t>
            </a:r>
            <a:r>
              <a:rPr lang="en-US" altLang="zh-CN" sz="2400" dirty="0"/>
              <a:t> = p-&gt;</a:t>
            </a:r>
            <a:r>
              <a:rPr lang="en-US" altLang="zh-CN" sz="2400" dirty="0" err="1"/>
              <a:t>rchild</a:t>
            </a:r>
            <a:r>
              <a:rPr lang="en-US" altLang="zh-CN" sz="2400" dirty="0"/>
              <a:t> = NULL;</a:t>
            </a:r>
          </a:p>
          <a:p>
            <a:r>
              <a:rPr lang="en-US" altLang="zh-CN" sz="2400" dirty="0"/>
              <a:t>    } </a:t>
            </a:r>
          </a:p>
          <a:p>
            <a:r>
              <a:rPr lang="en-US" altLang="zh-CN" sz="2400" dirty="0"/>
              <a:t>    else if( item &lt; p-&gt;data)</a:t>
            </a:r>
          </a:p>
          <a:p>
            <a:r>
              <a:rPr lang="en-US" altLang="zh-CN" sz="2400" dirty="0"/>
              <a:t>        p-&gt;</a:t>
            </a:r>
            <a:r>
              <a:rPr lang="en-US" altLang="zh-CN" sz="2400" dirty="0" err="1"/>
              <a:t>lchild</a:t>
            </a:r>
            <a:r>
              <a:rPr lang="en-US" altLang="zh-CN" sz="2400" dirty="0"/>
              <a:t> = </a:t>
            </a:r>
            <a:r>
              <a:rPr lang="en-US" altLang="zh-CN" sz="2400" dirty="0" err="1"/>
              <a:t>insertBST</a:t>
            </a:r>
            <a:r>
              <a:rPr lang="en-US" altLang="zh-CN" sz="2400" dirty="0"/>
              <a:t>(p-&gt;</a:t>
            </a:r>
            <a:r>
              <a:rPr lang="en-US" altLang="zh-CN" sz="2400" dirty="0" err="1"/>
              <a:t>lchild</a:t>
            </a:r>
            <a:r>
              <a:rPr lang="en-US" altLang="zh-CN" sz="2400" dirty="0"/>
              <a:t>, item);</a:t>
            </a:r>
          </a:p>
          <a:p>
            <a:r>
              <a:rPr lang="en-US" altLang="zh-CN" sz="2400" dirty="0"/>
              <a:t>    else if( item &gt; p-&gt;data)</a:t>
            </a:r>
          </a:p>
          <a:p>
            <a:r>
              <a:rPr lang="en-US" altLang="zh-CN" sz="2400" dirty="0"/>
              <a:t>       p-&gt;</a:t>
            </a:r>
            <a:r>
              <a:rPr lang="en-US" altLang="zh-CN" sz="2400" dirty="0" err="1"/>
              <a:t>rchild</a:t>
            </a:r>
            <a:r>
              <a:rPr lang="en-US" altLang="zh-CN" sz="2400" dirty="0"/>
              <a:t> = </a:t>
            </a:r>
            <a:r>
              <a:rPr lang="en-US" altLang="zh-CN" sz="2400" dirty="0" err="1"/>
              <a:t>insertBST</a:t>
            </a:r>
            <a:r>
              <a:rPr lang="en-US" altLang="zh-CN" sz="2400" dirty="0"/>
              <a:t>(p-&gt;</a:t>
            </a:r>
            <a:r>
              <a:rPr lang="en-US" altLang="zh-CN" sz="2400" dirty="0" err="1"/>
              <a:t>rchild,item</a:t>
            </a:r>
            <a:r>
              <a:rPr lang="en-US" altLang="zh-CN" sz="2400" dirty="0"/>
              <a:t>);</a:t>
            </a:r>
          </a:p>
          <a:p>
            <a:r>
              <a:rPr lang="en-US" altLang="zh-CN" sz="2400" dirty="0"/>
              <a:t>    else   </a:t>
            </a:r>
          </a:p>
          <a:p>
            <a:r>
              <a:rPr lang="en-US" altLang="zh-CN" sz="2400" dirty="0">
                <a:solidFill>
                  <a:srgbClr val="7030A0"/>
                </a:solidFill>
              </a:rPr>
              <a:t>       </a:t>
            </a:r>
            <a:r>
              <a:rPr lang="en-US" altLang="zh-CN" sz="2400" i="1" dirty="0">
                <a:solidFill>
                  <a:srgbClr val="7030A0"/>
                </a:solidFill>
              </a:rPr>
              <a:t>do-something</a:t>
            </a:r>
            <a:r>
              <a:rPr lang="en-US" altLang="zh-CN" sz="2400" i="1" dirty="0"/>
              <a:t>;</a:t>
            </a:r>
            <a:r>
              <a:rPr lang="en-US" altLang="zh-CN" sz="2400" dirty="0"/>
              <a:t> //</a:t>
            </a:r>
            <a:r>
              <a:rPr lang="zh-CN" altLang="en-US" sz="2400" dirty="0"/>
              <a:t>找到该元素</a:t>
            </a:r>
            <a:endParaRPr lang="en-US" altLang="zh-CN" sz="2400" dirty="0"/>
          </a:p>
          <a:p>
            <a:r>
              <a:rPr lang="en-US" altLang="zh-CN" sz="2400" dirty="0"/>
              <a:t>    return p;</a:t>
            </a:r>
          </a:p>
          <a:p>
            <a:r>
              <a:rPr lang="en-US" altLang="zh-CN" sz="2400" dirty="0"/>
              <a:t>} </a:t>
            </a:r>
            <a:endParaRPr lang="zh-CN" altLang="en-US" sz="2400" dirty="0"/>
          </a:p>
        </p:txBody>
      </p:sp>
      <p:grpSp>
        <p:nvGrpSpPr>
          <p:cNvPr id="4" name="Group 46"/>
          <p:cNvGrpSpPr>
            <a:grpSpLocks/>
          </p:cNvGrpSpPr>
          <p:nvPr/>
        </p:nvGrpSpPr>
        <p:grpSpPr bwMode="auto">
          <a:xfrm>
            <a:off x="1201261" y="2509783"/>
            <a:ext cx="3059832" cy="2447925"/>
            <a:chOff x="262" y="255"/>
            <a:chExt cx="3508" cy="1542"/>
          </a:xfrm>
        </p:grpSpPr>
        <p:sp>
          <p:nvSpPr>
            <p:cNvPr id="5" name="Rectangle 47"/>
            <p:cNvSpPr>
              <a:spLocks noChangeArrowheads="1"/>
            </p:cNvSpPr>
            <p:nvPr/>
          </p:nvSpPr>
          <p:spPr bwMode="auto">
            <a:xfrm>
              <a:off x="262" y="255"/>
              <a:ext cx="3508" cy="1542"/>
            </a:xfrm>
            <a:prstGeom prst="rect">
              <a:avLst/>
            </a:prstGeom>
            <a:solidFill>
              <a:srgbClr val="FFFF99"/>
            </a:solidFill>
            <a:ln w="12700">
              <a:noFill/>
              <a:miter lim="800000"/>
              <a:headEnd/>
              <a:tailEnd/>
            </a:ln>
            <a:effectLst>
              <a:outerShdw dist="107763" dir="2700000" algn="ctr" rotWithShape="0">
                <a:srgbClr val="C0C0C0"/>
              </a:outerShdw>
            </a:effectLst>
          </p:spPr>
          <p:txBody>
            <a:bodyPr wrap="none" anchor="ctr"/>
            <a:lstStyle/>
            <a:p>
              <a:pPr>
                <a:defRPr/>
              </a:pPr>
              <a:endParaRPr lang="zh-CN" altLang="en-US"/>
            </a:p>
          </p:txBody>
        </p:sp>
        <p:sp>
          <p:nvSpPr>
            <p:cNvPr id="7" name="Text Box 49"/>
            <p:cNvSpPr txBox="1">
              <a:spLocks noChangeArrowheads="1"/>
            </p:cNvSpPr>
            <p:nvPr/>
          </p:nvSpPr>
          <p:spPr bwMode="auto">
            <a:xfrm>
              <a:off x="262" y="255"/>
              <a:ext cx="3508" cy="1124"/>
            </a:xfrm>
            <a:prstGeom prst="rect">
              <a:avLst/>
            </a:prstGeom>
            <a:noFill/>
            <a:ln w="12700">
              <a:noFill/>
              <a:miter lim="800000"/>
              <a:headEnd type="none" w="sm" len="sm"/>
              <a:tailEnd type="none" w="sm" len="sm"/>
            </a:ln>
          </p:spPr>
          <p:txBody>
            <a:bodyPr wrap="square">
              <a:spAutoFit/>
            </a:bodyPr>
            <a:lstStyle/>
            <a:p>
              <a:pPr algn="just">
                <a:lnSpc>
                  <a:spcPts val="2200"/>
                </a:lnSpc>
              </a:pPr>
              <a:r>
                <a:rPr lang="zh-CN" altLang="en-US" sz="2200" dirty="0">
                  <a:solidFill>
                    <a:srgbClr val="FF3300"/>
                  </a:solidFill>
                  <a:latin typeface="黑体" pitchFamily="2" charset="-122"/>
                  <a:ea typeface="黑体" pitchFamily="2" charset="-122"/>
                </a:rPr>
                <a:t>功能：</a:t>
              </a:r>
              <a:r>
                <a:rPr lang="zh-CN" altLang="en-US" b="1" dirty="0">
                  <a:solidFill>
                    <a:srgbClr val="002B80"/>
                  </a:solidFill>
                  <a:latin typeface="幼圆" pitchFamily="49" charset="-122"/>
                  <a:ea typeface="幼圆" pitchFamily="49" charset="-122"/>
                </a:rPr>
                <a:t>在一个二叉查找树中查找某个元素。若该元素不存在，则将节点插入到二叉查找树中的相应位置上。</a:t>
              </a:r>
              <a:r>
                <a:rPr lang="zh-CN" altLang="en-US" b="1" dirty="0">
                  <a:solidFill>
                    <a:srgbClr val="FF0000"/>
                  </a:solidFill>
                  <a:latin typeface="幼圆" pitchFamily="49" charset="-122"/>
                  <a:ea typeface="幼圆" pitchFamily="49" charset="-122"/>
                </a:rPr>
                <a:t>（特别适合动态查找表的构造和查找）</a:t>
              </a:r>
            </a:p>
          </p:txBody>
        </p:sp>
      </p:grpSp>
      <p:grpSp>
        <p:nvGrpSpPr>
          <p:cNvPr id="8" name="Group 35"/>
          <p:cNvGrpSpPr>
            <a:grpSpLocks/>
          </p:cNvGrpSpPr>
          <p:nvPr/>
        </p:nvGrpSpPr>
        <p:grpSpPr bwMode="auto">
          <a:xfrm>
            <a:off x="2135560" y="404664"/>
            <a:ext cx="2057400" cy="1136650"/>
            <a:chOff x="192" y="96"/>
            <a:chExt cx="1296" cy="716"/>
          </a:xfrm>
        </p:grpSpPr>
        <p:sp>
          <p:nvSpPr>
            <p:cNvPr id="9" name="AutoShape 7"/>
            <p:cNvSpPr>
              <a:spLocks noChangeArrowheads="1"/>
            </p:cNvSpPr>
            <p:nvPr/>
          </p:nvSpPr>
          <p:spPr bwMode="auto">
            <a:xfrm rot="4009486">
              <a:off x="482" y="-194"/>
              <a:ext cx="716" cy="1296"/>
            </a:xfrm>
            <a:prstGeom prst="irregularSeal2">
              <a:avLst/>
            </a:prstGeom>
            <a:solidFill>
              <a:srgbClr val="CCFFCC"/>
            </a:solidFill>
            <a:ln w="82550">
              <a:solidFill>
                <a:srgbClr val="FFFF00"/>
              </a:solidFill>
              <a:miter lim="800000"/>
              <a:headEnd/>
              <a:tailEnd/>
            </a:ln>
            <a:effectLst>
              <a:outerShdw dist="129515" dir="678596" algn="ctr" rotWithShape="0">
                <a:srgbClr val="B2B2B2"/>
              </a:outerShdw>
            </a:effectLst>
          </p:spPr>
          <p:txBody>
            <a:bodyPr wrap="none" anchor="ctr"/>
            <a:lstStyle/>
            <a:p>
              <a:endParaRPr lang="zh-CN" altLang="en-US"/>
            </a:p>
          </p:txBody>
        </p:sp>
        <p:sp>
          <p:nvSpPr>
            <p:cNvPr id="10" name="Rectangle 8"/>
            <p:cNvSpPr>
              <a:spLocks noChangeArrowheads="1"/>
            </p:cNvSpPr>
            <p:nvPr/>
          </p:nvSpPr>
          <p:spPr bwMode="auto">
            <a:xfrm>
              <a:off x="368" y="156"/>
              <a:ext cx="1108" cy="490"/>
            </a:xfrm>
            <a:prstGeom prst="rect">
              <a:avLst/>
            </a:prstGeom>
            <a:noFill/>
            <a:ln w="9525">
              <a:noFill/>
              <a:miter lim="800000"/>
              <a:headEnd/>
              <a:tailEnd/>
            </a:ln>
            <a:effectLst>
              <a:outerShdw dist="35921" dir="2700000" algn="ctr" rotWithShape="0">
                <a:schemeClr val="bg2"/>
              </a:outerShdw>
            </a:effectLst>
          </p:spPr>
          <p:txBody>
            <a:bodyPr anchor="ctr">
              <a:spAutoFit/>
            </a:bodyPr>
            <a:lstStyle/>
            <a:p>
              <a:r>
                <a:rPr lang="zh-CN" altLang="en-US" sz="4500" i="1" dirty="0">
                  <a:solidFill>
                    <a:srgbClr val="FF3300"/>
                  </a:solidFill>
                  <a:ea typeface="黑体" pitchFamily="2" charset="-122"/>
                </a:rPr>
                <a:t>算法</a:t>
              </a:r>
            </a:p>
          </p:txBody>
        </p:sp>
      </p:gr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5951984" y="6400800"/>
            <a:ext cx="1905000" cy="457200"/>
          </a:xfrm>
        </p:spPr>
        <p:txBody>
          <a:bodyPr/>
          <a:lstStyle/>
          <a:p>
            <a:fld id="{0C913308-F349-4B6D-A68A-DD1791B4A57B}" type="slidenum">
              <a:rPr lang="zh-CN" altLang="en-US" smtClean="0"/>
              <a:pPr/>
              <a:t>47</a:t>
            </a:fld>
            <a:endParaRPr lang="zh-CN" altLang="en-US"/>
          </a:p>
        </p:txBody>
      </p:sp>
      <p:grpSp>
        <p:nvGrpSpPr>
          <p:cNvPr id="3" name="Group 348"/>
          <p:cNvGrpSpPr>
            <a:grpSpLocks/>
          </p:cNvGrpSpPr>
          <p:nvPr/>
        </p:nvGrpSpPr>
        <p:grpSpPr bwMode="auto">
          <a:xfrm>
            <a:off x="1524000" y="0"/>
            <a:ext cx="8892480" cy="2952328"/>
            <a:chOff x="1732" y="2678"/>
            <a:chExt cx="1964" cy="798"/>
          </a:xfrm>
        </p:grpSpPr>
        <p:sp>
          <p:nvSpPr>
            <p:cNvPr id="4" name="Freeform 145"/>
            <p:cNvSpPr>
              <a:spLocks/>
            </p:cNvSpPr>
            <p:nvPr/>
          </p:nvSpPr>
          <p:spPr bwMode="auto">
            <a:xfrm>
              <a:off x="1732" y="2678"/>
              <a:ext cx="1964" cy="798"/>
            </a:xfrm>
            <a:custGeom>
              <a:avLst/>
              <a:gdLst>
                <a:gd name="T0" fmla="*/ 466 w 1177"/>
                <a:gd name="T1" fmla="*/ 84 h 558"/>
                <a:gd name="T2" fmla="*/ 319 w 1177"/>
                <a:gd name="T3" fmla="*/ 117 h 558"/>
                <a:gd name="T4" fmla="*/ 37 w 1177"/>
                <a:gd name="T5" fmla="*/ 163 h 558"/>
                <a:gd name="T6" fmla="*/ 25 w 1177"/>
                <a:gd name="T7" fmla="*/ 287 h 558"/>
                <a:gd name="T8" fmla="*/ 48 w 1177"/>
                <a:gd name="T9" fmla="*/ 377 h 558"/>
                <a:gd name="T10" fmla="*/ 59 w 1177"/>
                <a:gd name="T11" fmla="*/ 434 h 558"/>
                <a:gd name="T12" fmla="*/ 296 w 1177"/>
                <a:gd name="T13" fmla="*/ 524 h 558"/>
                <a:gd name="T14" fmla="*/ 443 w 1177"/>
                <a:gd name="T15" fmla="*/ 558 h 558"/>
                <a:gd name="T16" fmla="*/ 680 w 1177"/>
                <a:gd name="T17" fmla="*/ 547 h 558"/>
                <a:gd name="T18" fmla="*/ 725 w 1177"/>
                <a:gd name="T19" fmla="*/ 524 h 558"/>
                <a:gd name="T20" fmla="*/ 782 w 1177"/>
                <a:gd name="T21" fmla="*/ 513 h 558"/>
                <a:gd name="T22" fmla="*/ 1064 w 1177"/>
                <a:gd name="T23" fmla="*/ 501 h 558"/>
                <a:gd name="T24" fmla="*/ 1121 w 1177"/>
                <a:gd name="T25" fmla="*/ 422 h 558"/>
                <a:gd name="T26" fmla="*/ 1177 w 1177"/>
                <a:gd name="T27" fmla="*/ 321 h 558"/>
                <a:gd name="T28" fmla="*/ 1030 w 1177"/>
                <a:gd name="T29" fmla="*/ 174 h 558"/>
                <a:gd name="T30" fmla="*/ 884 w 1177"/>
                <a:gd name="T31" fmla="*/ 95 h 558"/>
                <a:gd name="T32" fmla="*/ 613 w 1177"/>
                <a:gd name="T33" fmla="*/ 50 h 558"/>
                <a:gd name="T34" fmla="*/ 466 w 1177"/>
                <a:gd name="T35" fmla="*/ 84 h 5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77" h="558">
                  <a:moveTo>
                    <a:pt x="466" y="84"/>
                  </a:moveTo>
                  <a:cubicBezTo>
                    <a:pt x="416" y="96"/>
                    <a:pt x="371" y="109"/>
                    <a:pt x="319" y="117"/>
                  </a:cubicBezTo>
                  <a:cubicBezTo>
                    <a:pt x="228" y="149"/>
                    <a:pt x="132" y="153"/>
                    <a:pt x="37" y="163"/>
                  </a:cubicBezTo>
                  <a:cubicBezTo>
                    <a:pt x="0" y="218"/>
                    <a:pt x="7" y="191"/>
                    <a:pt x="25" y="287"/>
                  </a:cubicBezTo>
                  <a:cubicBezTo>
                    <a:pt x="31" y="317"/>
                    <a:pt x="40" y="347"/>
                    <a:pt x="48" y="377"/>
                  </a:cubicBezTo>
                  <a:cubicBezTo>
                    <a:pt x="53" y="396"/>
                    <a:pt x="47" y="419"/>
                    <a:pt x="59" y="434"/>
                  </a:cubicBezTo>
                  <a:cubicBezTo>
                    <a:pt x="115" y="506"/>
                    <a:pt x="217" y="512"/>
                    <a:pt x="296" y="524"/>
                  </a:cubicBezTo>
                  <a:cubicBezTo>
                    <a:pt x="346" y="532"/>
                    <a:pt x="393" y="548"/>
                    <a:pt x="443" y="558"/>
                  </a:cubicBezTo>
                  <a:cubicBezTo>
                    <a:pt x="522" y="554"/>
                    <a:pt x="601" y="556"/>
                    <a:pt x="680" y="547"/>
                  </a:cubicBezTo>
                  <a:cubicBezTo>
                    <a:pt x="697" y="545"/>
                    <a:pt x="709" y="529"/>
                    <a:pt x="725" y="524"/>
                  </a:cubicBezTo>
                  <a:cubicBezTo>
                    <a:pt x="743" y="518"/>
                    <a:pt x="763" y="514"/>
                    <a:pt x="782" y="513"/>
                  </a:cubicBezTo>
                  <a:cubicBezTo>
                    <a:pt x="876" y="507"/>
                    <a:pt x="970" y="505"/>
                    <a:pt x="1064" y="501"/>
                  </a:cubicBezTo>
                  <a:cubicBezTo>
                    <a:pt x="1071" y="491"/>
                    <a:pt x="1113" y="438"/>
                    <a:pt x="1121" y="422"/>
                  </a:cubicBezTo>
                  <a:cubicBezTo>
                    <a:pt x="1147" y="370"/>
                    <a:pt x="1121" y="357"/>
                    <a:pt x="1177" y="321"/>
                  </a:cubicBezTo>
                  <a:cubicBezTo>
                    <a:pt x="1157" y="239"/>
                    <a:pt x="1110" y="200"/>
                    <a:pt x="1030" y="174"/>
                  </a:cubicBezTo>
                  <a:cubicBezTo>
                    <a:pt x="977" y="119"/>
                    <a:pt x="953" y="118"/>
                    <a:pt x="884" y="95"/>
                  </a:cubicBezTo>
                  <a:cubicBezTo>
                    <a:pt x="744" y="0"/>
                    <a:pt x="950" y="31"/>
                    <a:pt x="613" y="50"/>
                  </a:cubicBezTo>
                  <a:cubicBezTo>
                    <a:pt x="566" y="81"/>
                    <a:pt x="522" y="84"/>
                    <a:pt x="466" y="84"/>
                  </a:cubicBezTo>
                  <a:close/>
                </a:path>
              </a:pathLst>
            </a:custGeom>
            <a:solidFill>
              <a:srgbClr val="FFE6CD"/>
            </a:solidFill>
            <a:ln w="12700" cap="sq" cmpd="sng">
              <a:noFill/>
              <a:prstDash val="solid"/>
              <a:round/>
              <a:headEnd type="none" w="sm" len="sm"/>
              <a:tailEnd type="none" w="sm" len="sm"/>
            </a:ln>
            <a:effectLst>
              <a:outerShdw dist="99190" dir="3011666" algn="ctr" rotWithShape="0">
                <a:srgbClr val="B2B2B2"/>
              </a:outerShdw>
            </a:effectLst>
          </p:spPr>
          <p:txBody>
            <a:bodyPr/>
            <a:lstStyle/>
            <a:p>
              <a:endParaRPr lang="zh-CN" altLang="en-US"/>
            </a:p>
          </p:txBody>
        </p:sp>
        <p:sp>
          <p:nvSpPr>
            <p:cNvPr id="5" name="Rectangle 147"/>
            <p:cNvSpPr>
              <a:spLocks noChangeArrowheads="1"/>
            </p:cNvSpPr>
            <p:nvPr/>
          </p:nvSpPr>
          <p:spPr bwMode="auto">
            <a:xfrm>
              <a:off x="1855" y="2842"/>
              <a:ext cx="1789" cy="491"/>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square">
              <a:spAutoFit/>
            </a:bodyPr>
            <a:lstStyle/>
            <a:p>
              <a:r>
                <a:rPr lang="en-US" altLang="zh-CN" sz="2800" dirty="0">
                  <a:solidFill>
                    <a:srgbClr val="FF3300"/>
                  </a:solidFill>
                  <a:latin typeface="华文新魏" pitchFamily="2" charset="-122"/>
                  <a:ea typeface="华文新魏" pitchFamily="2" charset="-122"/>
                </a:rPr>
                <a:t>BST</a:t>
              </a:r>
              <a:r>
                <a:rPr lang="zh-CN" altLang="en-US" sz="2800" dirty="0">
                  <a:solidFill>
                    <a:srgbClr val="FF3300"/>
                  </a:solidFill>
                  <a:latin typeface="华文新魏" pitchFamily="2" charset="-122"/>
                  <a:ea typeface="华文新魏" pitchFamily="2" charset="-122"/>
                </a:rPr>
                <a:t>通常不是一棵平衡树，它的树结构与输入数据的顺序有很大的关系，它很难达到理想的</a:t>
              </a:r>
              <a:r>
                <a:rPr lang="en-US" altLang="zh-CN" sz="2800" dirty="0">
                  <a:solidFill>
                    <a:srgbClr val="FF3300"/>
                  </a:solidFill>
                  <a:latin typeface="华文新魏" pitchFamily="2" charset="-122"/>
                  <a:ea typeface="华文新魏" pitchFamily="2" charset="-122"/>
                </a:rPr>
                <a:t>O(log2n)</a:t>
              </a:r>
              <a:r>
                <a:rPr lang="zh-CN" altLang="en-US" sz="2800" dirty="0">
                  <a:solidFill>
                    <a:srgbClr val="FF3300"/>
                  </a:solidFill>
                  <a:latin typeface="华文新魏" pitchFamily="2" charset="-122"/>
                  <a:ea typeface="华文新魏" pitchFamily="2" charset="-122"/>
                </a:rPr>
                <a:t>查找性能。对于像单词表（字典）这样的数据，有没有更好的数据结构呢？</a:t>
              </a:r>
            </a:p>
          </p:txBody>
        </p:sp>
      </p:grpSp>
      <p:grpSp>
        <p:nvGrpSpPr>
          <p:cNvPr id="16" name="组合 28"/>
          <p:cNvGrpSpPr/>
          <p:nvPr/>
        </p:nvGrpSpPr>
        <p:grpSpPr>
          <a:xfrm>
            <a:off x="1375201" y="3146850"/>
            <a:ext cx="4790853" cy="2601580"/>
            <a:chOff x="323528" y="3140968"/>
            <a:chExt cx="4790853" cy="2601580"/>
          </a:xfrm>
        </p:grpSpPr>
        <p:sp>
          <p:nvSpPr>
            <p:cNvPr id="6" name="矩形 5"/>
            <p:cNvSpPr/>
            <p:nvPr/>
          </p:nvSpPr>
          <p:spPr>
            <a:xfrm>
              <a:off x="323528" y="3140968"/>
              <a:ext cx="4790853" cy="369332"/>
            </a:xfrm>
            <a:prstGeom prst="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r>
                <a:rPr lang="zh-CN" altLang="en-US" dirty="0"/>
                <a:t>输入：</a:t>
              </a:r>
              <a:r>
                <a:rPr lang="en-US" altLang="zh-CN" dirty="0"/>
                <a:t>do not take to heart every thing you hear</a:t>
              </a:r>
              <a:endParaRPr lang="zh-CN" altLang="en-US" dirty="0"/>
            </a:p>
          </p:txBody>
        </p:sp>
        <p:sp>
          <p:nvSpPr>
            <p:cNvPr id="7" name="矩形 6"/>
            <p:cNvSpPr/>
            <p:nvPr/>
          </p:nvSpPr>
          <p:spPr>
            <a:xfrm>
              <a:off x="1475656" y="3573016"/>
              <a:ext cx="396262" cy="369332"/>
            </a:xfrm>
            <a:prstGeom prst="rect">
              <a:avLst/>
            </a:prstGeom>
          </p:spPr>
          <p:txBody>
            <a:bodyPr wrap="none">
              <a:spAutoFit/>
            </a:bodyPr>
            <a:lstStyle/>
            <a:p>
              <a:r>
                <a:rPr lang="en-US" altLang="zh-CN" dirty="0"/>
                <a:t>do</a:t>
              </a:r>
              <a:endParaRPr lang="zh-CN" altLang="en-US" dirty="0"/>
            </a:p>
          </p:txBody>
        </p:sp>
        <p:sp>
          <p:nvSpPr>
            <p:cNvPr id="8" name="矩形 7"/>
            <p:cNvSpPr/>
            <p:nvPr/>
          </p:nvSpPr>
          <p:spPr>
            <a:xfrm>
              <a:off x="1907704" y="4005064"/>
              <a:ext cx="449162" cy="369332"/>
            </a:xfrm>
            <a:prstGeom prst="rect">
              <a:avLst/>
            </a:prstGeom>
          </p:spPr>
          <p:txBody>
            <a:bodyPr wrap="none">
              <a:spAutoFit/>
            </a:bodyPr>
            <a:lstStyle/>
            <a:p>
              <a:r>
                <a:rPr lang="en-US" altLang="zh-CN" dirty="0"/>
                <a:t>not</a:t>
              </a:r>
              <a:endParaRPr lang="zh-CN" altLang="en-US" dirty="0"/>
            </a:p>
          </p:txBody>
        </p:sp>
        <p:sp>
          <p:nvSpPr>
            <p:cNvPr id="9" name="矩形 8"/>
            <p:cNvSpPr/>
            <p:nvPr/>
          </p:nvSpPr>
          <p:spPr>
            <a:xfrm>
              <a:off x="2267744" y="4437112"/>
              <a:ext cx="543739" cy="369332"/>
            </a:xfrm>
            <a:prstGeom prst="rect">
              <a:avLst/>
            </a:prstGeom>
          </p:spPr>
          <p:txBody>
            <a:bodyPr wrap="none">
              <a:spAutoFit/>
            </a:bodyPr>
            <a:lstStyle/>
            <a:p>
              <a:r>
                <a:rPr lang="en-US" altLang="zh-CN" dirty="0"/>
                <a:t>take</a:t>
              </a:r>
              <a:endParaRPr lang="zh-CN" altLang="en-US" dirty="0"/>
            </a:p>
          </p:txBody>
        </p:sp>
        <p:sp>
          <p:nvSpPr>
            <p:cNvPr id="10" name="矩形 9"/>
            <p:cNvSpPr/>
            <p:nvPr/>
          </p:nvSpPr>
          <p:spPr>
            <a:xfrm>
              <a:off x="2771800" y="4869160"/>
              <a:ext cx="343364" cy="369332"/>
            </a:xfrm>
            <a:prstGeom prst="rect">
              <a:avLst/>
            </a:prstGeom>
          </p:spPr>
          <p:txBody>
            <a:bodyPr wrap="none">
              <a:spAutoFit/>
            </a:bodyPr>
            <a:lstStyle/>
            <a:p>
              <a:r>
                <a:rPr lang="en-US" altLang="zh-CN" dirty="0"/>
                <a:t>to</a:t>
              </a:r>
              <a:endParaRPr lang="zh-CN" altLang="en-US" dirty="0"/>
            </a:p>
          </p:txBody>
        </p:sp>
        <p:sp>
          <p:nvSpPr>
            <p:cNvPr id="11" name="矩形 10"/>
            <p:cNvSpPr/>
            <p:nvPr/>
          </p:nvSpPr>
          <p:spPr>
            <a:xfrm>
              <a:off x="1475656" y="4437112"/>
              <a:ext cx="617477" cy="369332"/>
            </a:xfrm>
            <a:prstGeom prst="rect">
              <a:avLst/>
            </a:prstGeom>
          </p:spPr>
          <p:txBody>
            <a:bodyPr wrap="none">
              <a:spAutoFit/>
            </a:bodyPr>
            <a:lstStyle/>
            <a:p>
              <a:r>
                <a:rPr lang="en-US" altLang="zh-CN" dirty="0"/>
                <a:t>heart</a:t>
              </a:r>
              <a:endParaRPr lang="zh-CN" altLang="en-US" dirty="0"/>
            </a:p>
          </p:txBody>
        </p:sp>
        <p:sp>
          <p:nvSpPr>
            <p:cNvPr id="12" name="矩形 11"/>
            <p:cNvSpPr/>
            <p:nvPr/>
          </p:nvSpPr>
          <p:spPr>
            <a:xfrm>
              <a:off x="971600" y="4869160"/>
              <a:ext cx="720080" cy="369332"/>
            </a:xfrm>
            <a:prstGeom prst="rect">
              <a:avLst/>
            </a:prstGeom>
          </p:spPr>
          <p:txBody>
            <a:bodyPr wrap="square">
              <a:spAutoFit/>
            </a:bodyPr>
            <a:lstStyle/>
            <a:p>
              <a:r>
                <a:rPr lang="en-US" altLang="zh-CN" dirty="0"/>
                <a:t>every</a:t>
              </a:r>
              <a:endParaRPr lang="zh-CN" altLang="en-US" dirty="0"/>
            </a:p>
          </p:txBody>
        </p:sp>
        <p:sp>
          <p:nvSpPr>
            <p:cNvPr id="13" name="矩形 12"/>
            <p:cNvSpPr/>
            <p:nvPr/>
          </p:nvSpPr>
          <p:spPr>
            <a:xfrm>
              <a:off x="2123728" y="5373216"/>
              <a:ext cx="596638" cy="369332"/>
            </a:xfrm>
            <a:prstGeom prst="rect">
              <a:avLst/>
            </a:prstGeom>
          </p:spPr>
          <p:txBody>
            <a:bodyPr wrap="none">
              <a:spAutoFit/>
            </a:bodyPr>
            <a:lstStyle/>
            <a:p>
              <a:r>
                <a:rPr lang="en-US" altLang="zh-CN" dirty="0"/>
                <a:t>thing</a:t>
              </a:r>
              <a:endParaRPr lang="zh-CN" altLang="en-US" dirty="0"/>
            </a:p>
          </p:txBody>
        </p:sp>
        <p:sp>
          <p:nvSpPr>
            <p:cNvPr id="14" name="矩形 13"/>
            <p:cNvSpPr/>
            <p:nvPr/>
          </p:nvSpPr>
          <p:spPr>
            <a:xfrm>
              <a:off x="3275856" y="5373216"/>
              <a:ext cx="490840" cy="369332"/>
            </a:xfrm>
            <a:prstGeom prst="rect">
              <a:avLst/>
            </a:prstGeom>
          </p:spPr>
          <p:txBody>
            <a:bodyPr wrap="none">
              <a:spAutoFit/>
            </a:bodyPr>
            <a:lstStyle/>
            <a:p>
              <a:r>
                <a:rPr lang="en-US" altLang="zh-CN" dirty="0"/>
                <a:t>you</a:t>
              </a:r>
              <a:endParaRPr lang="zh-CN" altLang="en-US" dirty="0"/>
            </a:p>
          </p:txBody>
        </p:sp>
        <p:sp>
          <p:nvSpPr>
            <p:cNvPr id="15" name="矩形 14"/>
            <p:cNvSpPr/>
            <p:nvPr/>
          </p:nvSpPr>
          <p:spPr>
            <a:xfrm>
              <a:off x="1403648" y="5373216"/>
              <a:ext cx="564578" cy="369332"/>
            </a:xfrm>
            <a:prstGeom prst="rect">
              <a:avLst/>
            </a:prstGeom>
          </p:spPr>
          <p:txBody>
            <a:bodyPr wrap="none">
              <a:spAutoFit/>
            </a:bodyPr>
            <a:lstStyle/>
            <a:p>
              <a:r>
                <a:rPr lang="en-US" altLang="zh-CN" dirty="0"/>
                <a:t>hear</a:t>
              </a:r>
              <a:endParaRPr lang="zh-CN" altLang="en-US" dirty="0"/>
            </a:p>
          </p:txBody>
        </p:sp>
        <p:cxnSp>
          <p:nvCxnSpPr>
            <p:cNvPr id="17" name="直接连接符 16"/>
            <p:cNvCxnSpPr/>
            <p:nvPr/>
          </p:nvCxnSpPr>
          <p:spPr bwMode="auto">
            <a:xfrm>
              <a:off x="1835696" y="3933056"/>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19" name="直接连接符 18"/>
            <p:cNvCxnSpPr/>
            <p:nvPr/>
          </p:nvCxnSpPr>
          <p:spPr bwMode="auto">
            <a:xfrm>
              <a:off x="2267744" y="4365104"/>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21" name="直接连接符 20"/>
            <p:cNvCxnSpPr/>
            <p:nvPr/>
          </p:nvCxnSpPr>
          <p:spPr bwMode="auto">
            <a:xfrm>
              <a:off x="2627784" y="4797152"/>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22" name="直接连接符 21"/>
            <p:cNvCxnSpPr/>
            <p:nvPr/>
          </p:nvCxnSpPr>
          <p:spPr bwMode="auto">
            <a:xfrm>
              <a:off x="3131840" y="5229200"/>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23" name="直接连接符 22"/>
            <p:cNvCxnSpPr/>
            <p:nvPr/>
          </p:nvCxnSpPr>
          <p:spPr bwMode="auto">
            <a:xfrm>
              <a:off x="1475656" y="5229200"/>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25" name="直接连接符 24"/>
            <p:cNvCxnSpPr/>
            <p:nvPr/>
          </p:nvCxnSpPr>
          <p:spPr bwMode="auto">
            <a:xfrm flipH="1">
              <a:off x="1835696" y="4365104"/>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27" name="直接连接符 26"/>
            <p:cNvCxnSpPr/>
            <p:nvPr/>
          </p:nvCxnSpPr>
          <p:spPr bwMode="auto">
            <a:xfrm flipH="1">
              <a:off x="1403648" y="4725144"/>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28" name="直接连接符 27"/>
            <p:cNvCxnSpPr/>
            <p:nvPr/>
          </p:nvCxnSpPr>
          <p:spPr bwMode="auto">
            <a:xfrm flipH="1">
              <a:off x="2627784" y="5229200"/>
              <a:ext cx="144016" cy="144016"/>
            </a:xfrm>
            <a:prstGeom prst="line">
              <a:avLst/>
            </a:prstGeom>
            <a:noFill/>
            <a:ln w="9525" cap="flat" cmpd="sng" algn="ctr">
              <a:solidFill>
                <a:schemeClr val="tx1"/>
              </a:solidFill>
              <a:prstDash val="solid"/>
              <a:round/>
              <a:headEnd type="none" w="med" len="med"/>
              <a:tailEnd type="none" w="med" len="med"/>
            </a:ln>
            <a:effectLst/>
          </p:spPr>
        </p:cxnSp>
      </p:grpSp>
      <p:grpSp>
        <p:nvGrpSpPr>
          <p:cNvPr id="18" name="组合 47"/>
          <p:cNvGrpSpPr/>
          <p:nvPr/>
        </p:nvGrpSpPr>
        <p:grpSpPr>
          <a:xfrm>
            <a:off x="6273848" y="3140968"/>
            <a:ext cx="4862712" cy="3501008"/>
            <a:chOff x="4749848" y="3356992"/>
            <a:chExt cx="4862712" cy="3501008"/>
          </a:xfrm>
        </p:grpSpPr>
        <p:sp>
          <p:nvSpPr>
            <p:cNvPr id="30" name="矩形 29"/>
            <p:cNvSpPr/>
            <p:nvPr/>
          </p:nvSpPr>
          <p:spPr>
            <a:xfrm>
              <a:off x="4749848" y="3356992"/>
              <a:ext cx="4862712" cy="369332"/>
            </a:xfrm>
            <a:prstGeom prst="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r>
                <a:rPr lang="zh-CN" altLang="en-US" dirty="0"/>
                <a:t>输入：</a:t>
              </a:r>
              <a:r>
                <a:rPr lang="en-US" altLang="zh-CN" dirty="0"/>
                <a:t>do every hear  heart  not take thing to you</a:t>
              </a:r>
              <a:endParaRPr lang="zh-CN" altLang="en-US" dirty="0"/>
            </a:p>
          </p:txBody>
        </p:sp>
        <p:sp>
          <p:nvSpPr>
            <p:cNvPr id="31" name="矩形 30"/>
            <p:cNvSpPr/>
            <p:nvPr/>
          </p:nvSpPr>
          <p:spPr>
            <a:xfrm>
              <a:off x="4788024" y="3789040"/>
              <a:ext cx="396262" cy="369332"/>
            </a:xfrm>
            <a:prstGeom prst="rect">
              <a:avLst/>
            </a:prstGeom>
          </p:spPr>
          <p:txBody>
            <a:bodyPr wrap="none">
              <a:spAutoFit/>
            </a:bodyPr>
            <a:lstStyle/>
            <a:p>
              <a:r>
                <a:rPr lang="en-US" altLang="zh-CN" dirty="0"/>
                <a:t>do</a:t>
              </a:r>
              <a:endParaRPr lang="zh-CN" altLang="en-US" dirty="0"/>
            </a:p>
          </p:txBody>
        </p:sp>
        <p:sp>
          <p:nvSpPr>
            <p:cNvPr id="32" name="矩形 31"/>
            <p:cNvSpPr/>
            <p:nvPr/>
          </p:nvSpPr>
          <p:spPr>
            <a:xfrm>
              <a:off x="5076056" y="4149080"/>
              <a:ext cx="720080" cy="369332"/>
            </a:xfrm>
            <a:prstGeom prst="rect">
              <a:avLst/>
            </a:prstGeom>
          </p:spPr>
          <p:txBody>
            <a:bodyPr wrap="square">
              <a:spAutoFit/>
            </a:bodyPr>
            <a:lstStyle/>
            <a:p>
              <a:r>
                <a:rPr lang="en-US" altLang="zh-CN" dirty="0"/>
                <a:t>every</a:t>
              </a:r>
              <a:endParaRPr lang="zh-CN" altLang="en-US" dirty="0"/>
            </a:p>
          </p:txBody>
        </p:sp>
        <p:sp>
          <p:nvSpPr>
            <p:cNvPr id="33" name="矩形 32"/>
            <p:cNvSpPr/>
            <p:nvPr/>
          </p:nvSpPr>
          <p:spPr>
            <a:xfrm>
              <a:off x="5580112" y="4509120"/>
              <a:ext cx="564578" cy="369332"/>
            </a:xfrm>
            <a:prstGeom prst="rect">
              <a:avLst/>
            </a:prstGeom>
          </p:spPr>
          <p:txBody>
            <a:bodyPr wrap="none">
              <a:spAutoFit/>
            </a:bodyPr>
            <a:lstStyle/>
            <a:p>
              <a:r>
                <a:rPr lang="en-US" altLang="zh-CN" dirty="0"/>
                <a:t>hear</a:t>
              </a:r>
              <a:endParaRPr lang="zh-CN" altLang="en-US" dirty="0"/>
            </a:p>
          </p:txBody>
        </p:sp>
        <p:sp>
          <p:nvSpPr>
            <p:cNvPr id="34" name="矩形 33"/>
            <p:cNvSpPr/>
            <p:nvPr/>
          </p:nvSpPr>
          <p:spPr>
            <a:xfrm>
              <a:off x="6012160" y="4869160"/>
              <a:ext cx="617477" cy="369332"/>
            </a:xfrm>
            <a:prstGeom prst="rect">
              <a:avLst/>
            </a:prstGeom>
          </p:spPr>
          <p:txBody>
            <a:bodyPr wrap="none">
              <a:spAutoFit/>
            </a:bodyPr>
            <a:lstStyle/>
            <a:p>
              <a:r>
                <a:rPr lang="en-US" altLang="zh-CN" dirty="0"/>
                <a:t>heart</a:t>
              </a:r>
              <a:endParaRPr lang="zh-CN" altLang="en-US" dirty="0"/>
            </a:p>
          </p:txBody>
        </p:sp>
        <p:sp>
          <p:nvSpPr>
            <p:cNvPr id="35" name="矩形 34"/>
            <p:cNvSpPr/>
            <p:nvPr/>
          </p:nvSpPr>
          <p:spPr>
            <a:xfrm>
              <a:off x="6516216" y="5229200"/>
              <a:ext cx="449162" cy="369332"/>
            </a:xfrm>
            <a:prstGeom prst="rect">
              <a:avLst/>
            </a:prstGeom>
          </p:spPr>
          <p:txBody>
            <a:bodyPr wrap="none">
              <a:spAutoFit/>
            </a:bodyPr>
            <a:lstStyle/>
            <a:p>
              <a:r>
                <a:rPr lang="en-US" altLang="zh-CN" dirty="0"/>
                <a:t>not</a:t>
              </a:r>
              <a:endParaRPr lang="zh-CN" altLang="en-US" dirty="0"/>
            </a:p>
          </p:txBody>
        </p:sp>
        <p:sp>
          <p:nvSpPr>
            <p:cNvPr id="36" name="矩形 35"/>
            <p:cNvSpPr/>
            <p:nvPr/>
          </p:nvSpPr>
          <p:spPr>
            <a:xfrm>
              <a:off x="6948264" y="5589240"/>
              <a:ext cx="543739" cy="369332"/>
            </a:xfrm>
            <a:prstGeom prst="rect">
              <a:avLst/>
            </a:prstGeom>
          </p:spPr>
          <p:txBody>
            <a:bodyPr wrap="none">
              <a:spAutoFit/>
            </a:bodyPr>
            <a:lstStyle/>
            <a:p>
              <a:r>
                <a:rPr lang="en-US" altLang="zh-CN" dirty="0"/>
                <a:t>take</a:t>
              </a:r>
              <a:endParaRPr lang="zh-CN" altLang="en-US" dirty="0"/>
            </a:p>
          </p:txBody>
        </p:sp>
        <p:sp>
          <p:nvSpPr>
            <p:cNvPr id="37" name="矩形 36"/>
            <p:cNvSpPr/>
            <p:nvPr/>
          </p:nvSpPr>
          <p:spPr>
            <a:xfrm>
              <a:off x="7380312" y="5949280"/>
              <a:ext cx="596638" cy="369332"/>
            </a:xfrm>
            <a:prstGeom prst="rect">
              <a:avLst/>
            </a:prstGeom>
          </p:spPr>
          <p:txBody>
            <a:bodyPr wrap="none">
              <a:spAutoFit/>
            </a:bodyPr>
            <a:lstStyle/>
            <a:p>
              <a:r>
                <a:rPr lang="en-US" altLang="zh-CN" dirty="0"/>
                <a:t>thing</a:t>
              </a:r>
              <a:endParaRPr lang="zh-CN" altLang="en-US" dirty="0"/>
            </a:p>
          </p:txBody>
        </p:sp>
        <p:sp>
          <p:nvSpPr>
            <p:cNvPr id="38" name="矩形 37"/>
            <p:cNvSpPr/>
            <p:nvPr/>
          </p:nvSpPr>
          <p:spPr>
            <a:xfrm>
              <a:off x="7884368" y="6237312"/>
              <a:ext cx="343364" cy="369332"/>
            </a:xfrm>
            <a:prstGeom prst="rect">
              <a:avLst/>
            </a:prstGeom>
          </p:spPr>
          <p:txBody>
            <a:bodyPr wrap="none">
              <a:spAutoFit/>
            </a:bodyPr>
            <a:lstStyle/>
            <a:p>
              <a:r>
                <a:rPr lang="en-US" altLang="zh-CN" dirty="0"/>
                <a:t>to</a:t>
              </a:r>
              <a:endParaRPr lang="zh-CN" altLang="en-US" dirty="0"/>
            </a:p>
          </p:txBody>
        </p:sp>
        <p:sp>
          <p:nvSpPr>
            <p:cNvPr id="39" name="矩形 38"/>
            <p:cNvSpPr/>
            <p:nvPr/>
          </p:nvSpPr>
          <p:spPr>
            <a:xfrm>
              <a:off x="8244408" y="6488668"/>
              <a:ext cx="490840" cy="369332"/>
            </a:xfrm>
            <a:prstGeom prst="rect">
              <a:avLst/>
            </a:prstGeom>
          </p:spPr>
          <p:txBody>
            <a:bodyPr wrap="none">
              <a:spAutoFit/>
            </a:bodyPr>
            <a:lstStyle/>
            <a:p>
              <a:r>
                <a:rPr lang="en-US" altLang="zh-CN" dirty="0"/>
                <a:t>you</a:t>
              </a:r>
              <a:endParaRPr lang="zh-CN" altLang="en-US" dirty="0"/>
            </a:p>
          </p:txBody>
        </p:sp>
        <p:cxnSp>
          <p:nvCxnSpPr>
            <p:cNvPr id="40" name="直接连接符 39"/>
            <p:cNvCxnSpPr/>
            <p:nvPr/>
          </p:nvCxnSpPr>
          <p:spPr bwMode="auto">
            <a:xfrm>
              <a:off x="5148064" y="4077072"/>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41" name="直接连接符 40"/>
            <p:cNvCxnSpPr/>
            <p:nvPr/>
          </p:nvCxnSpPr>
          <p:spPr bwMode="auto">
            <a:xfrm>
              <a:off x="5580112" y="4509120"/>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42" name="直接连接符 41"/>
            <p:cNvCxnSpPr/>
            <p:nvPr/>
          </p:nvCxnSpPr>
          <p:spPr bwMode="auto">
            <a:xfrm>
              <a:off x="6012160" y="4797152"/>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43" name="直接连接符 42"/>
            <p:cNvCxnSpPr/>
            <p:nvPr/>
          </p:nvCxnSpPr>
          <p:spPr bwMode="auto">
            <a:xfrm>
              <a:off x="6444208" y="5157192"/>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44" name="直接连接符 43"/>
            <p:cNvCxnSpPr/>
            <p:nvPr/>
          </p:nvCxnSpPr>
          <p:spPr bwMode="auto">
            <a:xfrm>
              <a:off x="6876256" y="5517232"/>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45" name="直接连接符 44"/>
            <p:cNvCxnSpPr/>
            <p:nvPr/>
          </p:nvCxnSpPr>
          <p:spPr bwMode="auto">
            <a:xfrm>
              <a:off x="7308304" y="5877272"/>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46" name="直接连接符 45"/>
            <p:cNvCxnSpPr/>
            <p:nvPr/>
          </p:nvCxnSpPr>
          <p:spPr bwMode="auto">
            <a:xfrm>
              <a:off x="7812360" y="6309320"/>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47" name="直接连接符 46"/>
            <p:cNvCxnSpPr/>
            <p:nvPr/>
          </p:nvCxnSpPr>
          <p:spPr bwMode="auto">
            <a:xfrm>
              <a:off x="8172400" y="6525344"/>
              <a:ext cx="144016" cy="144016"/>
            </a:xfrm>
            <a:prstGeom prst="line">
              <a:avLst/>
            </a:prstGeom>
            <a:noFill/>
            <a:ln w="9525" cap="flat" cmpd="sng" algn="ctr">
              <a:solidFill>
                <a:schemeClr val="tx1"/>
              </a:solidFill>
              <a:prstDash val="solid"/>
              <a:round/>
              <a:headEnd type="none" w="med" len="med"/>
              <a:tailEnd type="none" w="med" len="med"/>
            </a:ln>
            <a:effectLst/>
          </p:spPr>
        </p:cxn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ppt_x</p:attrName>
                                        </p:attrNameLst>
                                      </p:cBhvr>
                                      <p:tavLst>
                                        <p:tav tm="0">
                                          <p:val>
                                            <p:fltVal val="0.5"/>
                                          </p:val>
                                        </p:tav>
                                        <p:tav tm="100000">
                                          <p:val>
                                            <p:strVal val="#ppt_x"/>
                                          </p:val>
                                        </p:tav>
                                      </p:tavLst>
                                    </p:anim>
                                    <p:anim calcmode="lin" valueType="num">
                                      <p:cBhvr>
                                        <p:cTn id="10"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48</a:t>
            </a:fld>
            <a:endParaRPr lang="zh-CN" altLang="en-US"/>
          </a:p>
        </p:txBody>
      </p:sp>
      <p:grpSp>
        <p:nvGrpSpPr>
          <p:cNvPr id="3" name="Group 108"/>
          <p:cNvGrpSpPr>
            <a:grpSpLocks/>
          </p:cNvGrpSpPr>
          <p:nvPr/>
        </p:nvGrpSpPr>
        <p:grpSpPr bwMode="auto">
          <a:xfrm>
            <a:off x="1271464" y="116632"/>
            <a:ext cx="5445126" cy="609600"/>
            <a:chOff x="312" y="480"/>
            <a:chExt cx="3430" cy="384"/>
          </a:xfrm>
        </p:grpSpPr>
        <p:sp>
          <p:nvSpPr>
            <p:cNvPr id="4" name="Rectangle 3"/>
            <p:cNvSpPr>
              <a:spLocks noChangeArrowheads="1"/>
            </p:cNvSpPr>
            <p:nvPr/>
          </p:nvSpPr>
          <p:spPr bwMode="auto">
            <a:xfrm>
              <a:off x="312" y="480"/>
              <a:ext cx="3384" cy="384"/>
            </a:xfrm>
            <a:prstGeom prst="rect">
              <a:avLst/>
            </a:prstGeom>
            <a:gradFill rotWithShape="1">
              <a:gsLst>
                <a:gs pos="0">
                  <a:srgbClr val="FF0000"/>
                </a:gs>
                <a:gs pos="50000">
                  <a:srgbClr val="760000"/>
                </a:gs>
                <a:gs pos="100000">
                  <a:srgbClr val="FF0000"/>
                </a:gs>
              </a:gsLst>
              <a:lin ang="5400000" scaled="1"/>
            </a:gradFill>
            <a:ln w="12700" cap="sq">
              <a:noFill/>
              <a:miter lim="800000"/>
              <a:headEnd type="none" w="sm" len="sm"/>
              <a:tailEnd type="none" w="sm" len="sm"/>
            </a:ln>
            <a:effectLst>
              <a:outerShdw dist="81320" dir="3080412" algn="ctr" rotWithShape="0">
                <a:srgbClr val="B2B2B2"/>
              </a:outerShdw>
            </a:effectLst>
          </p:spPr>
          <p:txBody>
            <a:bodyPr wrap="none" anchor="ctr"/>
            <a:lstStyle/>
            <a:p>
              <a:endParaRPr lang="zh-CN" altLang="en-US"/>
            </a:p>
          </p:txBody>
        </p:sp>
        <p:sp>
          <p:nvSpPr>
            <p:cNvPr id="5" name="Rectangle 4"/>
            <p:cNvSpPr>
              <a:spLocks noChangeArrowheads="1"/>
            </p:cNvSpPr>
            <p:nvPr/>
          </p:nvSpPr>
          <p:spPr bwMode="auto">
            <a:xfrm>
              <a:off x="424" y="498"/>
              <a:ext cx="3318" cy="349"/>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wrap="square">
              <a:spAutoFit/>
            </a:bodyPr>
            <a:lstStyle/>
            <a:p>
              <a:r>
                <a:rPr lang="en-US" altLang="zh-CN" sz="3000" dirty="0" err="1">
                  <a:solidFill>
                    <a:srgbClr val="FFFFFF"/>
                  </a:solidFill>
                  <a:latin typeface="黑体" pitchFamily="49" charset="-122"/>
                  <a:ea typeface="黑体" pitchFamily="49" charset="-122"/>
                </a:rPr>
                <a:t>Trie</a:t>
              </a:r>
              <a:r>
                <a:rPr lang="zh-CN" altLang="en-US" sz="3000" dirty="0">
                  <a:solidFill>
                    <a:srgbClr val="FFFFFF"/>
                  </a:solidFill>
                  <a:latin typeface="黑体" pitchFamily="49" charset="-122"/>
                  <a:ea typeface="黑体" pitchFamily="49" charset="-122"/>
                </a:rPr>
                <a:t>结构及查找</a:t>
              </a:r>
              <a:r>
                <a:rPr lang="en-US" altLang="zh-CN" sz="3000" dirty="0">
                  <a:solidFill>
                    <a:srgbClr val="FFFFFF"/>
                  </a:solidFill>
                  <a:latin typeface="黑体" pitchFamily="49" charset="-122"/>
                  <a:ea typeface="黑体" pitchFamily="49" charset="-122"/>
                </a:rPr>
                <a:t>*</a:t>
              </a:r>
              <a:endParaRPr lang="zh-CN" altLang="en-US" sz="3000" dirty="0">
                <a:solidFill>
                  <a:srgbClr val="FFFFFF"/>
                </a:solidFill>
                <a:latin typeface="黑体" pitchFamily="49" charset="-122"/>
                <a:ea typeface="黑体" pitchFamily="49" charset="-122"/>
              </a:endParaRPr>
            </a:p>
          </p:txBody>
        </p:sp>
      </p:grpSp>
      <p:grpSp>
        <p:nvGrpSpPr>
          <p:cNvPr id="6" name="Group 38"/>
          <p:cNvGrpSpPr>
            <a:grpSpLocks/>
          </p:cNvGrpSpPr>
          <p:nvPr/>
        </p:nvGrpSpPr>
        <p:grpSpPr bwMode="auto">
          <a:xfrm>
            <a:off x="1919536" y="1484784"/>
            <a:ext cx="8041288" cy="4745216"/>
            <a:chOff x="274" y="1218"/>
            <a:chExt cx="5136" cy="3000"/>
          </a:xfrm>
        </p:grpSpPr>
        <p:sp>
          <p:nvSpPr>
            <p:cNvPr id="7" name="Freeform 9"/>
            <p:cNvSpPr>
              <a:spLocks/>
            </p:cNvSpPr>
            <p:nvPr/>
          </p:nvSpPr>
          <p:spPr bwMode="auto">
            <a:xfrm>
              <a:off x="274" y="1218"/>
              <a:ext cx="5136" cy="3000"/>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8" name="Text Box 10"/>
            <p:cNvSpPr txBox="1">
              <a:spLocks noChangeArrowheads="1"/>
            </p:cNvSpPr>
            <p:nvPr/>
          </p:nvSpPr>
          <p:spPr bwMode="auto">
            <a:xfrm>
              <a:off x="412" y="1446"/>
              <a:ext cx="4784" cy="2393"/>
            </a:xfrm>
            <a:prstGeom prst="rect">
              <a:avLst/>
            </a:prstGeom>
            <a:noFill/>
            <a:ln w="9525">
              <a:noFill/>
              <a:miter lim="800000"/>
              <a:headEnd/>
              <a:tailEnd/>
            </a:ln>
          </p:spPr>
          <p:txBody>
            <a:bodyPr wrap="square">
              <a:spAutoFit/>
            </a:bodyPr>
            <a:lstStyle/>
            <a:p>
              <a:pPr marL="357188" indent="-357188" algn="just" fontAlgn="base">
                <a:spcBef>
                  <a:spcPct val="0"/>
                </a:spcBef>
                <a:buFont typeface="Wingdings" pitchFamily="2" charset="2"/>
                <a:buChar char="u"/>
              </a:pPr>
              <a:r>
                <a:rPr lang="zh-CN" altLang="en-US" sz="2400" dirty="0">
                  <a:solidFill>
                    <a:srgbClr val="000080"/>
                  </a:solidFill>
                  <a:latin typeface="幼圆" pitchFamily="49" charset="-122"/>
                  <a:ea typeface="幼圆" pitchFamily="49" charset="-122"/>
                </a:rPr>
                <a:t>在二叉树遍历中通常是通过比较整个键值来进行的，即每个节点包含一个键值，该键值与要查找的键值进行比较来在树中寻找正确的路径。而用键值的一部分来确定查找路径的树称为</a:t>
              </a:r>
              <a:r>
                <a:rPr lang="en-US" altLang="zh-CN" sz="2400" b="1" dirty="0" err="1">
                  <a:solidFill>
                    <a:srgbClr val="000080"/>
                  </a:solidFill>
                  <a:latin typeface="幼圆" pitchFamily="49" charset="-122"/>
                  <a:ea typeface="幼圆" pitchFamily="49" charset="-122"/>
                </a:rPr>
                <a:t>trie</a:t>
              </a:r>
              <a:r>
                <a:rPr lang="zh-CN" altLang="en-US" sz="2400" dirty="0">
                  <a:solidFill>
                    <a:srgbClr val="000080"/>
                  </a:solidFill>
                  <a:latin typeface="幼圆" pitchFamily="49" charset="-122"/>
                  <a:ea typeface="幼圆" pitchFamily="49" charset="-122"/>
                </a:rPr>
                <a:t>树（它来源于</a:t>
              </a:r>
              <a:r>
                <a:rPr lang="en-US" altLang="zh-CN" sz="2400" dirty="0">
                  <a:solidFill>
                    <a:srgbClr val="000080"/>
                  </a:solidFill>
                  <a:latin typeface="幼圆" pitchFamily="49" charset="-122"/>
                  <a:ea typeface="幼圆" pitchFamily="49" charset="-122"/>
                </a:rPr>
                <a:t>re</a:t>
              </a:r>
              <a:r>
                <a:rPr lang="en-US" altLang="zh-CN" sz="2400" b="1" dirty="0">
                  <a:solidFill>
                    <a:srgbClr val="000080"/>
                  </a:solidFill>
                  <a:latin typeface="幼圆" pitchFamily="49" charset="-122"/>
                  <a:ea typeface="幼圆" pitchFamily="49" charset="-122"/>
                </a:rPr>
                <a:t>trie</a:t>
              </a:r>
              <a:r>
                <a:rPr lang="en-US" altLang="zh-CN" sz="2400" dirty="0">
                  <a:solidFill>
                    <a:srgbClr val="000080"/>
                  </a:solidFill>
                  <a:latin typeface="幼圆" pitchFamily="49" charset="-122"/>
                  <a:ea typeface="幼圆" pitchFamily="49" charset="-122"/>
                </a:rPr>
                <a:t>val</a:t>
              </a:r>
              <a:r>
                <a:rPr lang="zh-CN" altLang="en-US" sz="2400" dirty="0">
                  <a:solidFill>
                    <a:srgbClr val="000080"/>
                  </a:solidFill>
                  <a:latin typeface="幼圆" pitchFamily="49" charset="-122"/>
                  <a:ea typeface="幼圆" pitchFamily="49" charset="-122"/>
                </a:rPr>
                <a:t>）。</a:t>
              </a:r>
              <a:r>
                <a:rPr lang="zh-CN" altLang="en-US" sz="2000" i="1" dirty="0">
                  <a:solidFill>
                    <a:srgbClr val="000080"/>
                  </a:solidFill>
                  <a:latin typeface="幼圆" pitchFamily="49" charset="-122"/>
                  <a:ea typeface="幼圆" pitchFamily="49" charset="-122"/>
                </a:rPr>
                <a:t>（为了在发音上区别</a:t>
              </a:r>
              <a:r>
                <a:rPr lang="en-US" altLang="zh-CN" sz="2000" i="1" dirty="0">
                  <a:solidFill>
                    <a:srgbClr val="000080"/>
                  </a:solidFill>
                  <a:latin typeface="幼圆" pitchFamily="49" charset="-122"/>
                  <a:ea typeface="幼圆" pitchFamily="49" charset="-122"/>
                </a:rPr>
                <a:t>tree</a:t>
              </a:r>
              <a:r>
                <a:rPr lang="zh-CN" altLang="en-US" sz="2000" i="1" dirty="0">
                  <a:solidFill>
                    <a:srgbClr val="000080"/>
                  </a:solidFill>
                  <a:latin typeface="幼圆" pitchFamily="49" charset="-122"/>
                  <a:ea typeface="幼圆" pitchFamily="49" charset="-122"/>
                </a:rPr>
                <a:t>，可读作</a:t>
              </a:r>
              <a:r>
                <a:rPr lang="en-US" altLang="zh-CN" sz="2000" b="1" i="1" dirty="0">
                  <a:solidFill>
                    <a:srgbClr val="000080"/>
                  </a:solidFill>
                  <a:latin typeface="幼圆" pitchFamily="49" charset="-122"/>
                  <a:ea typeface="幼圆" pitchFamily="49" charset="-122"/>
                </a:rPr>
                <a:t>try</a:t>
              </a:r>
              <a:r>
                <a:rPr lang="zh-CN" altLang="en-US" sz="2000" i="1" dirty="0">
                  <a:solidFill>
                    <a:srgbClr val="000080"/>
                  </a:solidFill>
                  <a:latin typeface="幼圆" pitchFamily="49" charset="-122"/>
                  <a:ea typeface="幼圆" pitchFamily="49" charset="-122"/>
                </a:rPr>
                <a:t>）</a:t>
              </a:r>
              <a:endParaRPr lang="en-US" altLang="zh-CN" sz="2400" dirty="0">
                <a:solidFill>
                  <a:srgbClr val="000080"/>
                </a:solidFill>
                <a:latin typeface="幼圆" pitchFamily="49" charset="-122"/>
                <a:ea typeface="幼圆" pitchFamily="49" charset="-122"/>
              </a:endParaRPr>
            </a:p>
            <a:p>
              <a:pPr marL="357188" indent="-357188" algn="just" fontAlgn="base">
                <a:spcBef>
                  <a:spcPct val="0"/>
                </a:spcBef>
                <a:buFont typeface="Wingdings" pitchFamily="2" charset="2"/>
                <a:buChar char="u"/>
              </a:pPr>
              <a:r>
                <a:rPr lang="zh-CN" altLang="en-US" sz="2400" dirty="0">
                  <a:solidFill>
                    <a:srgbClr val="000080"/>
                  </a:solidFill>
                  <a:latin typeface="幼圆" pitchFamily="49" charset="-122"/>
                  <a:ea typeface="幼圆" pitchFamily="49" charset="-122"/>
                </a:rPr>
                <a:t>主要应用</a:t>
              </a:r>
              <a:endParaRPr lang="en-US" altLang="zh-CN" sz="2400" dirty="0">
                <a:solidFill>
                  <a:srgbClr val="000080"/>
                </a:solidFill>
                <a:latin typeface="幼圆" pitchFamily="49" charset="-122"/>
                <a:ea typeface="幼圆" pitchFamily="49" charset="-122"/>
              </a:endParaRPr>
            </a:p>
            <a:p>
              <a:pPr marL="814388" lvl="1" indent="-357188" algn="just" fontAlgn="base">
                <a:spcBef>
                  <a:spcPct val="0"/>
                </a:spcBef>
                <a:buFont typeface="Wingdings" pitchFamily="2" charset="2"/>
                <a:buChar char="Ø"/>
              </a:pPr>
              <a:r>
                <a:rPr lang="zh-CN" altLang="en-US" sz="2400" dirty="0">
                  <a:solidFill>
                    <a:srgbClr val="000080"/>
                  </a:solidFill>
                  <a:latin typeface="幼圆" pitchFamily="49" charset="-122"/>
                  <a:ea typeface="幼圆" pitchFamily="49" charset="-122"/>
                </a:rPr>
                <a:t>信息检索（</a:t>
              </a:r>
              <a:r>
                <a:rPr lang="en-US" altLang="zh-CN" sz="2400" dirty="0">
                  <a:solidFill>
                    <a:srgbClr val="000080"/>
                  </a:solidFill>
                  <a:latin typeface="幼圆" pitchFamily="49" charset="-122"/>
                  <a:ea typeface="幼圆" pitchFamily="49" charset="-122"/>
                </a:rPr>
                <a:t>information retrieval</a:t>
              </a:r>
              <a:r>
                <a:rPr lang="zh-CN" altLang="en-US" sz="2400" dirty="0">
                  <a:solidFill>
                    <a:srgbClr val="000080"/>
                  </a:solidFill>
                  <a:latin typeface="幼圆" pitchFamily="49" charset="-122"/>
                  <a:ea typeface="幼圆" pitchFamily="49" charset="-122"/>
                </a:rPr>
                <a:t>）</a:t>
              </a:r>
              <a:endParaRPr lang="en-US" altLang="zh-CN" sz="2400" dirty="0">
                <a:solidFill>
                  <a:srgbClr val="000080"/>
                </a:solidFill>
                <a:latin typeface="幼圆" pitchFamily="49" charset="-122"/>
                <a:ea typeface="幼圆" pitchFamily="49" charset="-122"/>
              </a:endParaRPr>
            </a:p>
            <a:p>
              <a:pPr marL="814388" lvl="1" indent="-357188" algn="just" fontAlgn="base">
                <a:spcBef>
                  <a:spcPct val="0"/>
                </a:spcBef>
                <a:buFont typeface="Wingdings" pitchFamily="2" charset="2"/>
                <a:buChar char="Ø"/>
              </a:pPr>
              <a:r>
                <a:rPr lang="zh-CN" altLang="en-US" sz="2400" dirty="0">
                  <a:solidFill>
                    <a:srgbClr val="000080"/>
                  </a:solidFill>
                  <a:latin typeface="幼圆" pitchFamily="49" charset="-122"/>
                  <a:ea typeface="幼圆" pitchFamily="49" charset="-122"/>
                </a:rPr>
                <a:t>用来存储英文字符串，特别是大规模的英文词典（在自然语言理解软件中经常用到，如词频统计、拼写检查）</a:t>
              </a:r>
              <a:r>
                <a:rPr lang="en-US" altLang="zh-CN" sz="2400" dirty="0">
                  <a:solidFill>
                    <a:srgbClr val="000080"/>
                  </a:solidFill>
                  <a:latin typeface="幼圆" pitchFamily="49" charset="-122"/>
                  <a:ea typeface="幼圆" pitchFamily="49" charset="-122"/>
                </a:rPr>
                <a:t> </a:t>
              </a:r>
              <a:endParaRPr lang="zh-CN" altLang="en-US" sz="2400" dirty="0">
                <a:solidFill>
                  <a:srgbClr val="000080"/>
                </a:solidFill>
                <a:latin typeface="幼圆" pitchFamily="49" charset="-122"/>
                <a:ea typeface="幼圆" pitchFamily="49"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49</a:t>
            </a:fld>
            <a:endParaRPr lang="zh-CN" altLang="en-US"/>
          </a:p>
        </p:txBody>
      </p:sp>
      <p:grpSp>
        <p:nvGrpSpPr>
          <p:cNvPr id="3" name="Group 146"/>
          <p:cNvGrpSpPr>
            <a:grpSpLocks/>
          </p:cNvGrpSpPr>
          <p:nvPr/>
        </p:nvGrpSpPr>
        <p:grpSpPr bwMode="auto">
          <a:xfrm>
            <a:off x="1487488" y="141686"/>
            <a:ext cx="4762871" cy="739551"/>
            <a:chOff x="288" y="432"/>
            <a:chExt cx="2910" cy="410"/>
          </a:xfrm>
        </p:grpSpPr>
        <p:sp>
          <p:nvSpPr>
            <p:cNvPr id="4" name="AutoShape 131"/>
            <p:cNvSpPr>
              <a:spLocks noChangeArrowheads="1"/>
            </p:cNvSpPr>
            <p:nvPr/>
          </p:nvSpPr>
          <p:spPr bwMode="auto">
            <a:xfrm>
              <a:off x="288" y="432"/>
              <a:ext cx="2330" cy="410"/>
            </a:xfrm>
            <a:prstGeom prst="cloudCallout">
              <a:avLst>
                <a:gd name="adj1" fmla="val -20259"/>
                <a:gd name="adj2" fmla="val 17315"/>
              </a:avLst>
            </a:prstGeom>
            <a:solidFill>
              <a:srgbClr val="FFFFBD"/>
            </a:solidFill>
            <a:ln w="12700" cap="sq">
              <a:noFill/>
              <a:round/>
              <a:headEnd type="none" w="sm" len="sm"/>
              <a:tailEnd type="none" w="sm" len="sm"/>
            </a:ln>
            <a:effectLst>
              <a:outerShdw dist="132592" dir="1001955" algn="ctr" rotWithShape="0">
                <a:srgbClr val="B2B2B2"/>
              </a:outerShdw>
            </a:effectLst>
          </p:spPr>
          <p:txBody>
            <a:bodyPr wrap="none" anchor="ctr"/>
            <a:lstStyle/>
            <a:p>
              <a:pPr algn="ctr"/>
              <a:endParaRPr lang="en-US" altLang="zh-CN"/>
            </a:p>
          </p:txBody>
        </p:sp>
        <p:sp>
          <p:nvSpPr>
            <p:cNvPr id="5" name="Text Box 132"/>
            <p:cNvSpPr txBox="1">
              <a:spLocks noChangeArrowheads="1"/>
            </p:cNvSpPr>
            <p:nvPr/>
          </p:nvSpPr>
          <p:spPr bwMode="auto">
            <a:xfrm>
              <a:off x="539" y="465"/>
              <a:ext cx="2659" cy="320"/>
            </a:xfrm>
            <a:prstGeom prst="rect">
              <a:avLst/>
            </a:prstGeom>
            <a:noFill/>
            <a:ln w="12700" cap="sq">
              <a:noFill/>
              <a:miter lim="800000"/>
              <a:headEnd type="none" w="sm" len="sm"/>
              <a:tailEnd type="none" w="sm" len="sm"/>
            </a:ln>
          </p:spPr>
          <p:txBody>
            <a:bodyPr wrap="square">
              <a:spAutoFit/>
            </a:bodyPr>
            <a:lstStyle/>
            <a:p>
              <a:r>
                <a:rPr lang="en-US" altLang="zh-CN" sz="2700" dirty="0" err="1">
                  <a:solidFill>
                    <a:srgbClr val="002878"/>
                  </a:solidFill>
                  <a:latin typeface="黑体" pitchFamily="49" charset="-122"/>
                  <a:ea typeface="黑体" pitchFamily="49" charset="-122"/>
                </a:rPr>
                <a:t>Trie</a:t>
              </a:r>
              <a:r>
                <a:rPr lang="zh-CN" altLang="en-US" sz="2700" dirty="0">
                  <a:solidFill>
                    <a:srgbClr val="002878"/>
                  </a:solidFill>
                  <a:latin typeface="黑体" pitchFamily="49" charset="-122"/>
                  <a:ea typeface="黑体" pitchFamily="49" charset="-122"/>
                </a:rPr>
                <a:t>结构的适用情况</a:t>
              </a:r>
              <a:r>
                <a:rPr lang="en-US" altLang="zh-CN" sz="2700" dirty="0">
                  <a:solidFill>
                    <a:srgbClr val="002878"/>
                  </a:solidFill>
                  <a:latin typeface="黑体" pitchFamily="49" charset="-122"/>
                  <a:ea typeface="黑体" pitchFamily="49" charset="-122"/>
                </a:rPr>
                <a:t>*</a:t>
              </a:r>
              <a:endParaRPr lang="zh-CN" altLang="en-US" dirty="0">
                <a:solidFill>
                  <a:srgbClr val="002878"/>
                </a:solidFill>
                <a:latin typeface="黑体" pitchFamily="49" charset="-122"/>
                <a:ea typeface="黑体" pitchFamily="49" charset="-122"/>
              </a:endParaRPr>
            </a:p>
          </p:txBody>
        </p:sp>
      </p:grpSp>
      <p:grpSp>
        <p:nvGrpSpPr>
          <p:cNvPr id="6" name="Group 38"/>
          <p:cNvGrpSpPr>
            <a:grpSpLocks/>
          </p:cNvGrpSpPr>
          <p:nvPr/>
        </p:nvGrpSpPr>
        <p:grpSpPr bwMode="auto">
          <a:xfrm>
            <a:off x="1919536" y="1196752"/>
            <a:ext cx="8041288" cy="4248550"/>
            <a:chOff x="274" y="1218"/>
            <a:chExt cx="5136" cy="2686"/>
          </a:xfrm>
        </p:grpSpPr>
        <p:sp>
          <p:nvSpPr>
            <p:cNvPr id="7" name="Freeform 9"/>
            <p:cNvSpPr>
              <a:spLocks/>
            </p:cNvSpPr>
            <p:nvPr/>
          </p:nvSpPr>
          <p:spPr bwMode="auto">
            <a:xfrm>
              <a:off x="274" y="1218"/>
              <a:ext cx="5136" cy="2686"/>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8" name="Text Box 10"/>
            <p:cNvSpPr txBox="1">
              <a:spLocks noChangeArrowheads="1"/>
            </p:cNvSpPr>
            <p:nvPr/>
          </p:nvSpPr>
          <p:spPr bwMode="auto">
            <a:xfrm>
              <a:off x="412" y="1446"/>
              <a:ext cx="4784" cy="1732"/>
            </a:xfrm>
            <a:prstGeom prst="rect">
              <a:avLst/>
            </a:prstGeom>
            <a:noFill/>
            <a:ln w="9525">
              <a:noFill/>
              <a:miter lim="800000"/>
              <a:headEnd/>
              <a:tailEnd/>
            </a:ln>
          </p:spPr>
          <p:txBody>
            <a:bodyPr wrap="square">
              <a:spAutoFit/>
            </a:bodyPr>
            <a:lstStyle/>
            <a:p>
              <a:pPr marL="357188" indent="-357188" algn="just" fontAlgn="base">
                <a:spcBef>
                  <a:spcPct val="0"/>
                </a:spcBef>
                <a:buFont typeface="Wingdings" pitchFamily="2" charset="2"/>
                <a:buChar char="u"/>
              </a:pPr>
              <a:r>
                <a:rPr lang="en-US" altLang="zh-CN" sz="2400" dirty="0" err="1">
                  <a:solidFill>
                    <a:srgbClr val="000080"/>
                  </a:solidFill>
                  <a:latin typeface="幼圆" pitchFamily="49" charset="-122"/>
                  <a:ea typeface="幼圆" pitchFamily="49" charset="-122"/>
                </a:rPr>
                <a:t>Trie</a:t>
              </a:r>
              <a:r>
                <a:rPr lang="zh-CN" altLang="en-US" sz="2400" dirty="0">
                  <a:solidFill>
                    <a:srgbClr val="000080"/>
                  </a:solidFill>
                  <a:latin typeface="幼圆" pitchFamily="49" charset="-122"/>
                  <a:ea typeface="幼圆" pitchFamily="49" charset="-122"/>
                </a:rPr>
                <a:t>结构主要基于两个原则：</a:t>
              </a:r>
              <a:endParaRPr lang="en-US" altLang="zh-CN" sz="2400" dirty="0">
                <a:solidFill>
                  <a:srgbClr val="000080"/>
                </a:solidFill>
                <a:latin typeface="幼圆" pitchFamily="49" charset="-122"/>
                <a:ea typeface="幼圆" pitchFamily="49" charset="-122"/>
              </a:endParaRPr>
            </a:p>
            <a:p>
              <a:pPr marL="814388" lvl="1" indent="-357188" algn="just" fontAlgn="base">
                <a:spcBef>
                  <a:spcPct val="0"/>
                </a:spcBef>
                <a:buFont typeface="Wingdings" pitchFamily="2" charset="2"/>
                <a:buChar char="Ø"/>
              </a:pPr>
              <a:r>
                <a:rPr lang="zh-CN" altLang="en-US" sz="2000" dirty="0">
                  <a:solidFill>
                    <a:srgbClr val="000080"/>
                  </a:solidFill>
                  <a:latin typeface="幼圆" pitchFamily="49" charset="-122"/>
                  <a:ea typeface="幼圆" pitchFamily="49" charset="-122"/>
                </a:rPr>
                <a:t>键值由固定的字符序列组成（如数字或字母），如</a:t>
              </a:r>
              <a:r>
                <a:rPr lang="en-US" altLang="zh-CN" sz="2000" dirty="0">
                  <a:solidFill>
                    <a:srgbClr val="000080"/>
                  </a:solidFill>
                  <a:latin typeface="幼圆" pitchFamily="49" charset="-122"/>
                  <a:ea typeface="幼圆" pitchFamily="49" charset="-122"/>
                </a:rPr>
                <a:t>Huffman</a:t>
              </a:r>
              <a:r>
                <a:rPr lang="zh-CN" altLang="en-US" sz="2000" dirty="0">
                  <a:solidFill>
                    <a:srgbClr val="000080"/>
                  </a:solidFill>
                  <a:latin typeface="幼圆" pitchFamily="49" charset="-122"/>
                  <a:ea typeface="幼圆" pitchFamily="49" charset="-122"/>
                </a:rPr>
                <a:t>码</a:t>
              </a:r>
              <a:r>
                <a:rPr lang="en-US" altLang="zh-CN" sz="2000" dirty="0">
                  <a:solidFill>
                    <a:srgbClr val="000080"/>
                  </a:solidFill>
                  <a:latin typeface="幼圆" pitchFamily="49" charset="-122"/>
                  <a:ea typeface="幼圆" pitchFamily="49" charset="-122"/>
                </a:rPr>
                <a:t>(</a:t>
              </a:r>
              <a:r>
                <a:rPr lang="zh-CN" altLang="en-US" sz="2000" dirty="0">
                  <a:solidFill>
                    <a:srgbClr val="000080"/>
                  </a:solidFill>
                  <a:latin typeface="幼圆" pitchFamily="49" charset="-122"/>
                  <a:ea typeface="幼圆" pitchFamily="49" charset="-122"/>
                </a:rPr>
                <a:t>只由</a:t>
              </a:r>
              <a:r>
                <a:rPr lang="en-US" altLang="zh-CN" sz="2000" dirty="0">
                  <a:solidFill>
                    <a:srgbClr val="000080"/>
                  </a:solidFill>
                  <a:latin typeface="幼圆" pitchFamily="49" charset="-122"/>
                  <a:ea typeface="幼圆" pitchFamily="49" charset="-122"/>
                </a:rPr>
                <a:t>0,1</a:t>
              </a:r>
              <a:r>
                <a:rPr lang="zh-CN" altLang="en-US" sz="2000" dirty="0">
                  <a:solidFill>
                    <a:srgbClr val="000080"/>
                  </a:solidFill>
                  <a:latin typeface="幼圆" pitchFamily="49" charset="-122"/>
                  <a:ea typeface="幼圆" pitchFamily="49" charset="-122"/>
                </a:rPr>
                <a:t>组成</a:t>
              </a:r>
              <a:r>
                <a:rPr lang="en-US" altLang="zh-CN" sz="2000" dirty="0">
                  <a:solidFill>
                    <a:srgbClr val="000080"/>
                  </a:solidFill>
                  <a:latin typeface="幼圆" pitchFamily="49" charset="-122"/>
                  <a:ea typeface="幼圆" pitchFamily="49" charset="-122"/>
                </a:rPr>
                <a:t>)</a:t>
              </a:r>
              <a:r>
                <a:rPr lang="zh-CN" altLang="en-US" sz="2000" dirty="0">
                  <a:solidFill>
                    <a:srgbClr val="000080"/>
                  </a:solidFill>
                  <a:latin typeface="幼圆" pitchFamily="49" charset="-122"/>
                  <a:ea typeface="幼圆" pitchFamily="49" charset="-122"/>
                </a:rPr>
                <a:t>、英文单词（只由</a:t>
              </a:r>
              <a:r>
                <a:rPr lang="en-US" altLang="zh-CN" sz="2000" dirty="0">
                  <a:solidFill>
                    <a:srgbClr val="000080"/>
                  </a:solidFill>
                  <a:latin typeface="幼圆" pitchFamily="49" charset="-122"/>
                  <a:ea typeface="幼圆" pitchFamily="49" charset="-122"/>
                </a:rPr>
                <a:t>26</a:t>
              </a:r>
              <a:r>
                <a:rPr lang="zh-CN" altLang="en-US" sz="2000" dirty="0">
                  <a:solidFill>
                    <a:srgbClr val="000080"/>
                  </a:solidFill>
                  <a:latin typeface="幼圆" pitchFamily="49" charset="-122"/>
                  <a:ea typeface="幼圆" pitchFamily="49" charset="-122"/>
                </a:rPr>
                <a:t>个字母组成）；</a:t>
              </a:r>
              <a:endParaRPr lang="en-US" altLang="zh-CN" sz="2000" dirty="0">
                <a:solidFill>
                  <a:srgbClr val="000080"/>
                </a:solidFill>
                <a:latin typeface="幼圆" pitchFamily="49" charset="-122"/>
                <a:ea typeface="幼圆" pitchFamily="49" charset="-122"/>
              </a:endParaRPr>
            </a:p>
            <a:p>
              <a:pPr marL="814388" lvl="1" indent="-357188" algn="just" fontAlgn="base">
                <a:spcBef>
                  <a:spcPct val="0"/>
                </a:spcBef>
                <a:buFont typeface="Wingdings" pitchFamily="2" charset="2"/>
                <a:buChar char="Ø"/>
              </a:pPr>
              <a:r>
                <a:rPr lang="zh-CN" altLang="en-US" sz="2000" dirty="0">
                  <a:solidFill>
                    <a:srgbClr val="000080"/>
                  </a:solidFill>
                  <a:latin typeface="幼圆" pitchFamily="49" charset="-122"/>
                  <a:ea typeface="幼圆" pitchFamily="49" charset="-122"/>
                </a:rPr>
                <a:t>对应结点的分层标记；</a:t>
              </a:r>
              <a:endParaRPr lang="en-US" altLang="zh-CN" sz="2000" dirty="0">
                <a:solidFill>
                  <a:srgbClr val="000080"/>
                </a:solidFill>
                <a:latin typeface="幼圆" pitchFamily="49" charset="-122"/>
                <a:ea typeface="幼圆" pitchFamily="49" charset="-122"/>
              </a:endParaRPr>
            </a:p>
            <a:p>
              <a:pPr marL="357188" indent="-357188" algn="just" fontAlgn="base">
                <a:spcBef>
                  <a:spcPct val="0"/>
                </a:spcBef>
                <a:buFont typeface="Wingdings" pitchFamily="2" charset="2"/>
                <a:buChar char="u"/>
              </a:pPr>
              <a:r>
                <a:rPr lang="en-US" altLang="zh-CN" sz="2400" dirty="0" err="1">
                  <a:solidFill>
                    <a:srgbClr val="000080"/>
                  </a:solidFill>
                  <a:latin typeface="幼圆" pitchFamily="49" charset="-122"/>
                  <a:ea typeface="幼圆" pitchFamily="49" charset="-122"/>
                </a:rPr>
                <a:t>Trie</a:t>
              </a:r>
              <a:r>
                <a:rPr lang="zh-CN" altLang="en-US" sz="2400" dirty="0">
                  <a:solidFill>
                    <a:srgbClr val="000080"/>
                  </a:solidFill>
                  <a:latin typeface="幼圆" pitchFamily="49" charset="-122"/>
                  <a:ea typeface="幼圆" pitchFamily="49" charset="-122"/>
                </a:rPr>
                <a:t>结构典型应用“字典树”：英文单词仅由</a:t>
              </a:r>
              <a:r>
                <a:rPr lang="en-US" altLang="zh-CN" sz="2400" dirty="0">
                  <a:solidFill>
                    <a:srgbClr val="000080"/>
                  </a:solidFill>
                  <a:latin typeface="幼圆" pitchFamily="49" charset="-122"/>
                  <a:ea typeface="幼圆" pitchFamily="49" charset="-122"/>
                </a:rPr>
                <a:t>26</a:t>
              </a:r>
              <a:r>
                <a:rPr lang="zh-CN" altLang="en-US" sz="2400" dirty="0">
                  <a:solidFill>
                    <a:srgbClr val="000080"/>
                  </a:solidFill>
                  <a:latin typeface="幼圆" pitchFamily="49" charset="-122"/>
                  <a:ea typeface="幼圆" pitchFamily="49" charset="-122"/>
                </a:rPr>
                <a:t>个字母组成（不考虑大小写）</a:t>
              </a:r>
              <a:endParaRPr lang="en-US" altLang="zh-CN" sz="2400" dirty="0">
                <a:solidFill>
                  <a:srgbClr val="000080"/>
                </a:solidFill>
                <a:latin typeface="幼圆" pitchFamily="49" charset="-122"/>
                <a:ea typeface="幼圆" pitchFamily="49" charset="-122"/>
              </a:endParaRPr>
            </a:p>
            <a:p>
              <a:pPr marL="814388" lvl="1" indent="-357188" algn="just" fontAlgn="base">
                <a:spcBef>
                  <a:spcPct val="0"/>
                </a:spcBef>
                <a:buFont typeface="Wingdings" pitchFamily="2" charset="2"/>
                <a:buChar char="Ø"/>
              </a:pPr>
              <a:r>
                <a:rPr lang="zh-CN" altLang="en-US" sz="2000" dirty="0">
                  <a:solidFill>
                    <a:srgbClr val="000080"/>
                  </a:solidFill>
                  <a:latin typeface="幼圆" pitchFamily="49" charset="-122"/>
                  <a:ea typeface="幼圆" pitchFamily="49" charset="-122"/>
                </a:rPr>
                <a:t>字典树每个内部结点都有</a:t>
              </a:r>
              <a:r>
                <a:rPr lang="en-US" altLang="zh-CN" sz="2000" dirty="0">
                  <a:solidFill>
                    <a:srgbClr val="000080"/>
                  </a:solidFill>
                  <a:latin typeface="幼圆" pitchFamily="49" charset="-122"/>
                  <a:ea typeface="幼圆" pitchFamily="49" charset="-122"/>
                </a:rPr>
                <a:t>26</a:t>
              </a:r>
              <a:r>
                <a:rPr lang="zh-CN" altLang="en-US" sz="2000" dirty="0">
                  <a:solidFill>
                    <a:srgbClr val="000080"/>
                  </a:solidFill>
                  <a:latin typeface="幼圆" pitchFamily="49" charset="-122"/>
                  <a:ea typeface="幼圆" pitchFamily="49" charset="-122"/>
                </a:rPr>
                <a:t>个子结点 </a:t>
              </a:r>
              <a:r>
                <a:rPr lang="en-US" altLang="zh-CN" sz="2000" dirty="0">
                  <a:solidFill>
                    <a:srgbClr val="000080"/>
                  </a:solidFill>
                  <a:latin typeface="幼圆" pitchFamily="49" charset="-122"/>
                  <a:ea typeface="幼圆" pitchFamily="49" charset="-122"/>
                </a:rPr>
                <a:t>– </a:t>
              </a:r>
              <a:r>
                <a:rPr lang="zh-CN" altLang="en-US" sz="2000" dirty="0">
                  <a:solidFill>
                    <a:srgbClr val="000080"/>
                  </a:solidFill>
                  <a:latin typeface="幼圆" pitchFamily="49" charset="-122"/>
                  <a:ea typeface="幼圆" pitchFamily="49" charset="-122"/>
                </a:rPr>
                <a:t>多叉树</a:t>
              </a:r>
              <a:endParaRPr lang="en-US" altLang="zh-CN" sz="2000" dirty="0">
                <a:solidFill>
                  <a:srgbClr val="000080"/>
                </a:solidFill>
                <a:latin typeface="幼圆" pitchFamily="49" charset="-122"/>
                <a:ea typeface="幼圆" pitchFamily="49" charset="-122"/>
              </a:endParaRPr>
            </a:p>
            <a:p>
              <a:pPr marL="814388" lvl="1" indent="-357188" algn="just" fontAlgn="base">
                <a:spcBef>
                  <a:spcPct val="0"/>
                </a:spcBef>
                <a:buFont typeface="Wingdings" pitchFamily="2" charset="2"/>
                <a:buChar char="Ø"/>
              </a:pPr>
              <a:r>
                <a:rPr lang="zh-CN" altLang="en-US" sz="2000" dirty="0">
                  <a:solidFill>
                    <a:srgbClr val="000080"/>
                  </a:solidFill>
                  <a:latin typeface="幼圆" pitchFamily="49" charset="-122"/>
                  <a:ea typeface="幼圆" pitchFamily="49" charset="-122"/>
                </a:rPr>
                <a:t>树的高度为最长单词长度</a:t>
              </a:r>
              <a:endParaRPr lang="en-US" altLang="zh-CN" sz="2000" dirty="0">
                <a:solidFill>
                  <a:srgbClr val="000080"/>
                </a:solidFill>
                <a:latin typeface="幼圆" pitchFamily="49" charset="-122"/>
                <a:ea typeface="幼圆" pitchFamily="49" charset="-122"/>
              </a:endParaRPr>
            </a:p>
          </p:txBody>
        </p:sp>
      </p:grpSp>
      <p:grpSp>
        <p:nvGrpSpPr>
          <p:cNvPr id="9" name="Group 348"/>
          <p:cNvGrpSpPr>
            <a:grpSpLocks/>
          </p:cNvGrpSpPr>
          <p:nvPr/>
        </p:nvGrpSpPr>
        <p:grpSpPr bwMode="auto">
          <a:xfrm>
            <a:off x="7968208" y="5733257"/>
            <a:ext cx="2699790" cy="1041172"/>
            <a:chOff x="1732" y="2678"/>
            <a:chExt cx="1964" cy="813"/>
          </a:xfrm>
        </p:grpSpPr>
        <p:sp>
          <p:nvSpPr>
            <p:cNvPr id="10" name="Freeform 145"/>
            <p:cNvSpPr>
              <a:spLocks/>
            </p:cNvSpPr>
            <p:nvPr/>
          </p:nvSpPr>
          <p:spPr bwMode="auto">
            <a:xfrm>
              <a:off x="1732" y="2678"/>
              <a:ext cx="1964" cy="798"/>
            </a:xfrm>
            <a:custGeom>
              <a:avLst/>
              <a:gdLst>
                <a:gd name="T0" fmla="*/ 466 w 1177"/>
                <a:gd name="T1" fmla="*/ 84 h 558"/>
                <a:gd name="T2" fmla="*/ 319 w 1177"/>
                <a:gd name="T3" fmla="*/ 117 h 558"/>
                <a:gd name="T4" fmla="*/ 37 w 1177"/>
                <a:gd name="T5" fmla="*/ 163 h 558"/>
                <a:gd name="T6" fmla="*/ 25 w 1177"/>
                <a:gd name="T7" fmla="*/ 287 h 558"/>
                <a:gd name="T8" fmla="*/ 48 w 1177"/>
                <a:gd name="T9" fmla="*/ 377 h 558"/>
                <a:gd name="T10" fmla="*/ 59 w 1177"/>
                <a:gd name="T11" fmla="*/ 434 h 558"/>
                <a:gd name="T12" fmla="*/ 296 w 1177"/>
                <a:gd name="T13" fmla="*/ 524 h 558"/>
                <a:gd name="T14" fmla="*/ 443 w 1177"/>
                <a:gd name="T15" fmla="*/ 558 h 558"/>
                <a:gd name="T16" fmla="*/ 680 w 1177"/>
                <a:gd name="T17" fmla="*/ 547 h 558"/>
                <a:gd name="T18" fmla="*/ 725 w 1177"/>
                <a:gd name="T19" fmla="*/ 524 h 558"/>
                <a:gd name="T20" fmla="*/ 782 w 1177"/>
                <a:gd name="T21" fmla="*/ 513 h 558"/>
                <a:gd name="T22" fmla="*/ 1064 w 1177"/>
                <a:gd name="T23" fmla="*/ 501 h 558"/>
                <a:gd name="T24" fmla="*/ 1121 w 1177"/>
                <a:gd name="T25" fmla="*/ 422 h 558"/>
                <a:gd name="T26" fmla="*/ 1177 w 1177"/>
                <a:gd name="T27" fmla="*/ 321 h 558"/>
                <a:gd name="T28" fmla="*/ 1030 w 1177"/>
                <a:gd name="T29" fmla="*/ 174 h 558"/>
                <a:gd name="T30" fmla="*/ 884 w 1177"/>
                <a:gd name="T31" fmla="*/ 95 h 558"/>
                <a:gd name="T32" fmla="*/ 613 w 1177"/>
                <a:gd name="T33" fmla="*/ 50 h 558"/>
                <a:gd name="T34" fmla="*/ 466 w 1177"/>
                <a:gd name="T35" fmla="*/ 84 h 5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77" h="558">
                  <a:moveTo>
                    <a:pt x="466" y="84"/>
                  </a:moveTo>
                  <a:cubicBezTo>
                    <a:pt x="416" y="96"/>
                    <a:pt x="371" y="109"/>
                    <a:pt x="319" y="117"/>
                  </a:cubicBezTo>
                  <a:cubicBezTo>
                    <a:pt x="228" y="149"/>
                    <a:pt x="132" y="153"/>
                    <a:pt x="37" y="163"/>
                  </a:cubicBezTo>
                  <a:cubicBezTo>
                    <a:pt x="0" y="218"/>
                    <a:pt x="7" y="191"/>
                    <a:pt x="25" y="287"/>
                  </a:cubicBezTo>
                  <a:cubicBezTo>
                    <a:pt x="31" y="317"/>
                    <a:pt x="40" y="347"/>
                    <a:pt x="48" y="377"/>
                  </a:cubicBezTo>
                  <a:cubicBezTo>
                    <a:pt x="53" y="396"/>
                    <a:pt x="47" y="419"/>
                    <a:pt x="59" y="434"/>
                  </a:cubicBezTo>
                  <a:cubicBezTo>
                    <a:pt x="115" y="506"/>
                    <a:pt x="217" y="512"/>
                    <a:pt x="296" y="524"/>
                  </a:cubicBezTo>
                  <a:cubicBezTo>
                    <a:pt x="346" y="532"/>
                    <a:pt x="393" y="548"/>
                    <a:pt x="443" y="558"/>
                  </a:cubicBezTo>
                  <a:cubicBezTo>
                    <a:pt x="522" y="554"/>
                    <a:pt x="601" y="556"/>
                    <a:pt x="680" y="547"/>
                  </a:cubicBezTo>
                  <a:cubicBezTo>
                    <a:pt x="697" y="545"/>
                    <a:pt x="709" y="529"/>
                    <a:pt x="725" y="524"/>
                  </a:cubicBezTo>
                  <a:cubicBezTo>
                    <a:pt x="743" y="518"/>
                    <a:pt x="763" y="514"/>
                    <a:pt x="782" y="513"/>
                  </a:cubicBezTo>
                  <a:cubicBezTo>
                    <a:pt x="876" y="507"/>
                    <a:pt x="970" y="505"/>
                    <a:pt x="1064" y="501"/>
                  </a:cubicBezTo>
                  <a:cubicBezTo>
                    <a:pt x="1071" y="491"/>
                    <a:pt x="1113" y="438"/>
                    <a:pt x="1121" y="422"/>
                  </a:cubicBezTo>
                  <a:cubicBezTo>
                    <a:pt x="1147" y="370"/>
                    <a:pt x="1121" y="357"/>
                    <a:pt x="1177" y="321"/>
                  </a:cubicBezTo>
                  <a:cubicBezTo>
                    <a:pt x="1157" y="239"/>
                    <a:pt x="1110" y="200"/>
                    <a:pt x="1030" y="174"/>
                  </a:cubicBezTo>
                  <a:cubicBezTo>
                    <a:pt x="977" y="119"/>
                    <a:pt x="953" y="118"/>
                    <a:pt x="884" y="95"/>
                  </a:cubicBezTo>
                  <a:cubicBezTo>
                    <a:pt x="744" y="0"/>
                    <a:pt x="950" y="31"/>
                    <a:pt x="613" y="50"/>
                  </a:cubicBezTo>
                  <a:cubicBezTo>
                    <a:pt x="566" y="81"/>
                    <a:pt x="522" y="84"/>
                    <a:pt x="466" y="84"/>
                  </a:cubicBezTo>
                  <a:close/>
                </a:path>
              </a:pathLst>
            </a:custGeom>
            <a:solidFill>
              <a:srgbClr val="FFE6CD"/>
            </a:solidFill>
            <a:ln w="12700" cap="sq" cmpd="sng">
              <a:noFill/>
              <a:prstDash val="solid"/>
              <a:round/>
              <a:headEnd type="none" w="sm" len="sm"/>
              <a:tailEnd type="none" w="sm" len="sm"/>
            </a:ln>
            <a:effectLst>
              <a:outerShdw dist="99190" dir="3011666" algn="ctr" rotWithShape="0">
                <a:srgbClr val="B2B2B2"/>
              </a:outerShdw>
            </a:effectLst>
          </p:spPr>
          <p:txBody>
            <a:bodyPr/>
            <a:lstStyle/>
            <a:p>
              <a:endParaRPr lang="zh-CN" altLang="en-US"/>
            </a:p>
          </p:txBody>
        </p:sp>
        <p:sp>
          <p:nvSpPr>
            <p:cNvPr id="11" name="Rectangle 147"/>
            <p:cNvSpPr>
              <a:spLocks noChangeArrowheads="1"/>
            </p:cNvSpPr>
            <p:nvPr/>
          </p:nvSpPr>
          <p:spPr bwMode="auto">
            <a:xfrm>
              <a:off x="1855" y="2842"/>
              <a:ext cx="1789" cy="649"/>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square">
              <a:spAutoFit/>
            </a:bodyPr>
            <a:lstStyle/>
            <a:p>
              <a:r>
                <a:rPr lang="en-US" altLang="zh-CN" sz="2400" dirty="0">
                  <a:solidFill>
                    <a:srgbClr val="FF3300"/>
                  </a:solidFill>
                  <a:latin typeface="华文新魏" pitchFamily="2" charset="-122"/>
                  <a:ea typeface="华文新魏" pitchFamily="2" charset="-122"/>
                </a:rPr>
                <a:t>Tire</a:t>
              </a:r>
              <a:r>
                <a:rPr lang="zh-CN" altLang="en-US" sz="2400" dirty="0">
                  <a:solidFill>
                    <a:srgbClr val="FF3300"/>
                  </a:solidFill>
                  <a:latin typeface="华文新魏" pitchFamily="2" charset="-122"/>
                  <a:ea typeface="华文新魏" pitchFamily="2" charset="-122"/>
                </a:rPr>
                <a:t>实际上就是一个多叉树结构。</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52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 calcmode="lin" valueType="num">
                                      <p:cBhvr>
                                        <p:cTn id="14" dur="500" fill="hold"/>
                                        <p:tgtEl>
                                          <p:spTgt spid="9"/>
                                        </p:tgtEl>
                                        <p:attrNameLst>
                                          <p:attrName>ppt_x</p:attrName>
                                        </p:attrNameLst>
                                      </p:cBhvr>
                                      <p:tavLst>
                                        <p:tav tm="0">
                                          <p:val>
                                            <p:fltVal val="0.5"/>
                                          </p:val>
                                        </p:tav>
                                        <p:tav tm="100000">
                                          <p:val>
                                            <p:strVal val="#ppt_x"/>
                                          </p:val>
                                        </p:tav>
                                      </p:tavLst>
                                    </p:anim>
                                    <p:anim calcmode="lin" valueType="num">
                                      <p:cBhvr>
                                        <p:cTn id="15" dur="500" fill="hold"/>
                                        <p:tgtEl>
                                          <p:spTgt spid="9"/>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1031875" y="139657"/>
            <a:ext cx="4191000" cy="609600"/>
          </a:xfrm>
          <a:prstGeom prst="rect">
            <a:avLst/>
          </a:prstGeom>
          <a:gradFill rotWithShape="0">
            <a:gsLst>
              <a:gs pos="0">
                <a:srgbClr val="007600"/>
              </a:gs>
              <a:gs pos="50000">
                <a:srgbClr val="00FF00"/>
              </a:gs>
              <a:gs pos="100000">
                <a:srgbClr val="007600"/>
              </a:gs>
            </a:gsLst>
            <a:lin ang="5400000" scaled="1"/>
          </a:gradFill>
          <a:ln w="9525">
            <a:noFill/>
            <a:miter lim="800000"/>
            <a:headEnd/>
            <a:tailEnd/>
          </a:ln>
          <a:effectLst>
            <a:outerShdw dist="81320" dir="2319588" algn="ctr" rotWithShape="0">
              <a:srgbClr val="B2B2B2"/>
            </a:outerShdw>
          </a:effectLst>
        </p:spPr>
        <p:txBody>
          <a:bodyPr lIns="92075" tIns="46038" rIns="92075" bIns="46038" anchor="b"/>
          <a:lstStyle/>
          <a:p>
            <a:r>
              <a:rPr lang="en-US" altLang="zh-CN" sz="3300" dirty="0">
                <a:solidFill>
                  <a:srgbClr val="FF6600"/>
                </a:solidFill>
                <a:ea typeface="楷体_GB2312" pitchFamily="49" charset="-122"/>
              </a:rPr>
              <a:t> </a:t>
            </a:r>
            <a:r>
              <a:rPr lang="en-US" altLang="zh-CN" sz="3300" dirty="0">
                <a:solidFill>
                  <a:srgbClr val="FF0000"/>
                </a:solidFill>
                <a:ea typeface="楷体_GB2312" pitchFamily="49" charset="-122"/>
              </a:rPr>
              <a:t>7.1</a:t>
            </a:r>
            <a:r>
              <a:rPr lang="en-US" altLang="zh-CN" sz="3300" dirty="0">
                <a:solidFill>
                  <a:srgbClr val="FF0000"/>
                </a:solidFill>
                <a:latin typeface="楷体_GB2312" pitchFamily="49" charset="-122"/>
                <a:ea typeface="楷体_GB2312" pitchFamily="49" charset="-122"/>
              </a:rPr>
              <a:t> </a:t>
            </a:r>
            <a:r>
              <a:rPr lang="zh-CN" altLang="en-US" sz="3300" dirty="0">
                <a:solidFill>
                  <a:srgbClr val="FF0000"/>
                </a:solidFill>
                <a:latin typeface="楷体_GB2312" pitchFamily="49" charset="-122"/>
                <a:ea typeface="楷体_GB2312" pitchFamily="49" charset="-122"/>
              </a:rPr>
              <a:t>查找的基本概念</a:t>
            </a:r>
            <a:endParaRPr lang="zh-CN" altLang="en-US" sz="4400" dirty="0">
              <a:solidFill>
                <a:srgbClr val="FF6600"/>
              </a:solidFill>
            </a:endParaRPr>
          </a:p>
        </p:txBody>
      </p:sp>
      <p:sp>
        <p:nvSpPr>
          <p:cNvPr id="350211" name="Text Box 3"/>
          <p:cNvSpPr txBox="1">
            <a:spLocks noChangeArrowheads="1"/>
          </p:cNvSpPr>
          <p:nvPr/>
        </p:nvSpPr>
        <p:spPr bwMode="auto">
          <a:xfrm>
            <a:off x="3857625" y="1655764"/>
            <a:ext cx="1676400" cy="549275"/>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3000">
                <a:solidFill>
                  <a:srgbClr val="FF0000"/>
                </a:solidFill>
                <a:ea typeface="幼圆" pitchFamily="49" charset="-122"/>
              </a:rPr>
              <a:t>花名册</a:t>
            </a:r>
          </a:p>
        </p:txBody>
      </p:sp>
      <p:grpSp>
        <p:nvGrpSpPr>
          <p:cNvPr id="2" name="Group 4"/>
          <p:cNvGrpSpPr>
            <a:grpSpLocks/>
          </p:cNvGrpSpPr>
          <p:nvPr/>
        </p:nvGrpSpPr>
        <p:grpSpPr bwMode="auto">
          <a:xfrm>
            <a:off x="2424113" y="1371601"/>
            <a:ext cx="1295400" cy="703263"/>
            <a:chOff x="480" y="868"/>
            <a:chExt cx="816" cy="443"/>
          </a:xfrm>
        </p:grpSpPr>
        <p:sp>
          <p:nvSpPr>
            <p:cNvPr id="5142" name="Oval 5"/>
            <p:cNvSpPr>
              <a:spLocks noChangeArrowheads="1"/>
            </p:cNvSpPr>
            <p:nvPr/>
          </p:nvSpPr>
          <p:spPr bwMode="auto">
            <a:xfrm>
              <a:off x="480" y="927"/>
              <a:ext cx="816" cy="384"/>
            </a:xfrm>
            <a:prstGeom prst="ellipse">
              <a:avLst/>
            </a:prstGeom>
            <a:gradFill rotWithShape="0">
              <a:gsLst>
                <a:gs pos="0">
                  <a:srgbClr val="76002F"/>
                </a:gs>
                <a:gs pos="50000">
                  <a:srgbClr val="FF0066"/>
                </a:gs>
                <a:gs pos="100000">
                  <a:srgbClr val="76002F"/>
                </a:gs>
              </a:gsLst>
              <a:lin ang="5400000" scaled="1"/>
            </a:gradFill>
            <a:ln w="12700" cap="sq">
              <a:noFill/>
              <a:round/>
              <a:headEnd type="none" w="sm" len="sm"/>
              <a:tailEnd type="none" w="sm" len="sm"/>
            </a:ln>
          </p:spPr>
          <p:txBody>
            <a:bodyPr wrap="none" anchor="ctr"/>
            <a:lstStyle/>
            <a:p>
              <a:endParaRPr lang="zh-CN" altLang="en-US"/>
            </a:p>
          </p:txBody>
        </p:sp>
        <p:sp>
          <p:nvSpPr>
            <p:cNvPr id="5143" name="Text Box 6"/>
            <p:cNvSpPr txBox="1">
              <a:spLocks noChangeArrowheads="1"/>
            </p:cNvSpPr>
            <p:nvPr/>
          </p:nvSpPr>
          <p:spPr bwMode="auto">
            <a:xfrm>
              <a:off x="576" y="868"/>
              <a:ext cx="694" cy="442"/>
            </a:xfrm>
            <a:prstGeom prst="rect">
              <a:avLst/>
            </a:prstGeom>
            <a:noFill/>
            <a:ln w="12700" cap="sq">
              <a:noFill/>
              <a:miter lim="800000"/>
              <a:headEnd type="none" w="sm" len="sm"/>
              <a:tailEnd type="none" w="sm" len="sm"/>
            </a:ln>
            <a:effectLst>
              <a:outerShdw dist="45791" dir="2021404" algn="ctr" rotWithShape="0">
                <a:schemeClr val="bg2"/>
              </a:outerShdw>
            </a:effectLst>
          </p:spPr>
          <p:txBody>
            <a:bodyPr>
              <a:spAutoFit/>
            </a:bodyPr>
            <a:lstStyle/>
            <a:p>
              <a:r>
                <a:rPr lang="zh-CN" altLang="en-US" sz="4000" i="1">
                  <a:solidFill>
                    <a:srgbClr val="00FF00"/>
                  </a:solidFill>
                  <a:latin typeface="黑体" pitchFamily="49" charset="-122"/>
                  <a:ea typeface="黑体" pitchFamily="49" charset="-122"/>
                </a:rPr>
                <a:t>例</a:t>
              </a:r>
              <a:r>
                <a:rPr lang="en-US" altLang="zh-CN" sz="4000" i="1">
                  <a:solidFill>
                    <a:srgbClr val="00FF00"/>
                  </a:solidFill>
                  <a:latin typeface="黑体" pitchFamily="49" charset="-122"/>
                  <a:ea typeface="黑体" pitchFamily="49" charset="-122"/>
                </a:rPr>
                <a:t>1</a:t>
              </a:r>
            </a:p>
          </p:txBody>
        </p:sp>
      </p:grpSp>
      <p:grpSp>
        <p:nvGrpSpPr>
          <p:cNvPr id="3" name="Group 7"/>
          <p:cNvGrpSpPr>
            <a:grpSpLocks/>
          </p:cNvGrpSpPr>
          <p:nvPr/>
        </p:nvGrpSpPr>
        <p:grpSpPr bwMode="auto">
          <a:xfrm>
            <a:off x="4367213" y="2276476"/>
            <a:ext cx="5772150" cy="3394075"/>
            <a:chOff x="1557" y="763"/>
            <a:chExt cx="3636" cy="2138"/>
          </a:xfrm>
        </p:grpSpPr>
        <p:sp>
          <p:nvSpPr>
            <p:cNvPr id="5126" name="Line 8"/>
            <p:cNvSpPr>
              <a:spLocks noChangeShapeType="1"/>
            </p:cNvSpPr>
            <p:nvPr/>
          </p:nvSpPr>
          <p:spPr bwMode="auto">
            <a:xfrm>
              <a:off x="1565" y="1026"/>
              <a:ext cx="3175"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127" name="Line 9"/>
            <p:cNvSpPr>
              <a:spLocks noChangeShapeType="1"/>
            </p:cNvSpPr>
            <p:nvPr/>
          </p:nvSpPr>
          <p:spPr bwMode="auto">
            <a:xfrm>
              <a:off x="1565" y="2886"/>
              <a:ext cx="3175"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128" name="Line 10"/>
            <p:cNvSpPr>
              <a:spLocks noChangeShapeType="1"/>
            </p:cNvSpPr>
            <p:nvPr/>
          </p:nvSpPr>
          <p:spPr bwMode="auto">
            <a:xfrm>
              <a:off x="1565" y="1298"/>
              <a:ext cx="3175"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5129" name="Line 11"/>
            <p:cNvSpPr>
              <a:spLocks noChangeShapeType="1"/>
            </p:cNvSpPr>
            <p:nvPr/>
          </p:nvSpPr>
          <p:spPr bwMode="auto">
            <a:xfrm>
              <a:off x="1567" y="1562"/>
              <a:ext cx="3175"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5130" name="Line 12"/>
            <p:cNvSpPr>
              <a:spLocks noChangeShapeType="1"/>
            </p:cNvSpPr>
            <p:nvPr/>
          </p:nvSpPr>
          <p:spPr bwMode="auto">
            <a:xfrm>
              <a:off x="1565" y="1808"/>
              <a:ext cx="3175"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5131" name="Line 13"/>
            <p:cNvSpPr>
              <a:spLocks noChangeShapeType="1"/>
            </p:cNvSpPr>
            <p:nvPr/>
          </p:nvSpPr>
          <p:spPr bwMode="auto">
            <a:xfrm>
              <a:off x="1557" y="2085"/>
              <a:ext cx="3175"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5132" name="Line 14"/>
            <p:cNvSpPr>
              <a:spLocks noChangeShapeType="1"/>
            </p:cNvSpPr>
            <p:nvPr/>
          </p:nvSpPr>
          <p:spPr bwMode="auto">
            <a:xfrm>
              <a:off x="1562" y="2363"/>
              <a:ext cx="3175"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5133" name="Line 15"/>
            <p:cNvSpPr>
              <a:spLocks noChangeShapeType="1"/>
            </p:cNvSpPr>
            <p:nvPr/>
          </p:nvSpPr>
          <p:spPr bwMode="auto">
            <a:xfrm rot="-5400000">
              <a:off x="635" y="1956"/>
              <a:ext cx="1860"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134" name="Line 16"/>
            <p:cNvSpPr>
              <a:spLocks noChangeShapeType="1"/>
            </p:cNvSpPr>
            <p:nvPr/>
          </p:nvSpPr>
          <p:spPr bwMode="auto">
            <a:xfrm rot="-5400000">
              <a:off x="3810" y="1951"/>
              <a:ext cx="1860"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135" name="Line 17"/>
            <p:cNvSpPr>
              <a:spLocks noChangeShapeType="1"/>
            </p:cNvSpPr>
            <p:nvPr/>
          </p:nvSpPr>
          <p:spPr bwMode="auto">
            <a:xfrm rot="-5400000">
              <a:off x="1270" y="1953"/>
              <a:ext cx="186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5136" name="Line 18"/>
            <p:cNvSpPr>
              <a:spLocks noChangeShapeType="1"/>
            </p:cNvSpPr>
            <p:nvPr/>
          </p:nvSpPr>
          <p:spPr bwMode="auto">
            <a:xfrm rot="-5400000">
              <a:off x="1859" y="1956"/>
              <a:ext cx="186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5137" name="Line 19"/>
            <p:cNvSpPr>
              <a:spLocks noChangeShapeType="1"/>
            </p:cNvSpPr>
            <p:nvPr/>
          </p:nvSpPr>
          <p:spPr bwMode="auto">
            <a:xfrm rot="-5400000">
              <a:off x="2230" y="1956"/>
              <a:ext cx="186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5138" name="Line 20"/>
            <p:cNvSpPr>
              <a:spLocks noChangeShapeType="1"/>
            </p:cNvSpPr>
            <p:nvPr/>
          </p:nvSpPr>
          <p:spPr bwMode="auto">
            <a:xfrm rot="-5400000">
              <a:off x="2646" y="1956"/>
              <a:ext cx="186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5139" name="Line 21"/>
            <p:cNvSpPr>
              <a:spLocks noChangeShapeType="1"/>
            </p:cNvSpPr>
            <p:nvPr/>
          </p:nvSpPr>
          <p:spPr bwMode="auto">
            <a:xfrm>
              <a:off x="1565" y="2627"/>
              <a:ext cx="3175"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5140" name="Text Box 22"/>
            <p:cNvSpPr txBox="1">
              <a:spLocks noChangeArrowheads="1"/>
            </p:cNvSpPr>
            <p:nvPr/>
          </p:nvSpPr>
          <p:spPr bwMode="auto">
            <a:xfrm>
              <a:off x="1611" y="763"/>
              <a:ext cx="3129" cy="240"/>
            </a:xfrm>
            <a:prstGeom prst="rect">
              <a:avLst/>
            </a:prstGeom>
            <a:noFill/>
            <a:ln w="12700" cap="sq">
              <a:noFill/>
              <a:miter lim="800000"/>
              <a:headEnd type="none" w="sm" len="sm"/>
              <a:tailEnd type="none" w="sm" len="sm"/>
            </a:ln>
          </p:spPr>
          <p:txBody>
            <a:bodyPr>
              <a:spAutoFit/>
            </a:bodyPr>
            <a:lstStyle/>
            <a:p>
              <a:r>
                <a:rPr lang="zh-CN" altLang="en-US" sz="1900">
                  <a:solidFill>
                    <a:schemeClr val="accent2"/>
                  </a:solidFill>
                  <a:latin typeface="黑体" pitchFamily="49" charset="-122"/>
                  <a:ea typeface="黑体" pitchFamily="49" charset="-122"/>
                </a:rPr>
                <a:t>学 号   姓 名  性别 年龄    其  他</a:t>
              </a:r>
            </a:p>
          </p:txBody>
        </p:sp>
        <p:sp>
          <p:nvSpPr>
            <p:cNvPr id="5141" name="Text Box 23"/>
            <p:cNvSpPr txBox="1">
              <a:spLocks noChangeArrowheads="1"/>
            </p:cNvSpPr>
            <p:nvPr/>
          </p:nvSpPr>
          <p:spPr bwMode="auto">
            <a:xfrm>
              <a:off x="1610" y="1026"/>
              <a:ext cx="3583" cy="1875"/>
            </a:xfrm>
            <a:prstGeom prst="rect">
              <a:avLst/>
            </a:prstGeom>
            <a:noFill/>
            <a:ln w="12700" cap="sq">
              <a:noFill/>
              <a:miter lim="800000"/>
              <a:headEnd type="none" w="sm" len="sm"/>
              <a:tailEnd type="none" w="sm" len="sm"/>
            </a:ln>
          </p:spPr>
          <p:txBody>
            <a:bodyPr>
              <a:spAutoFit/>
            </a:bodyPr>
            <a:lstStyle/>
            <a:p>
              <a:pPr>
                <a:lnSpc>
                  <a:spcPct val="115000"/>
                </a:lnSpc>
              </a:pPr>
              <a:r>
                <a:rPr lang="en-US" altLang="zh-CN" sz="2200">
                  <a:solidFill>
                    <a:srgbClr val="000076"/>
                  </a:solidFill>
                  <a:ea typeface="幼圆" pitchFamily="49" charset="-122"/>
                </a:rPr>
                <a:t>99001    </a:t>
              </a:r>
              <a:r>
                <a:rPr lang="zh-CN" altLang="en-US" sz="2200">
                  <a:solidFill>
                    <a:srgbClr val="000076"/>
                  </a:solidFill>
                  <a:ea typeface="幼圆" pitchFamily="49" charset="-122"/>
                </a:rPr>
                <a:t>张 三     女     </a:t>
              </a:r>
              <a:r>
                <a:rPr lang="en-US" altLang="zh-CN" sz="2200">
                  <a:solidFill>
                    <a:srgbClr val="000076"/>
                  </a:solidFill>
                  <a:ea typeface="幼圆" pitchFamily="49" charset="-122"/>
                </a:rPr>
                <a:t>20          </a:t>
              </a:r>
              <a:r>
                <a:rPr lang="en-US" altLang="zh-CN" sz="2200">
                  <a:solidFill>
                    <a:srgbClr val="0000A2"/>
                  </a:solidFill>
                  <a:ea typeface="幼圆" pitchFamily="49" charset="-122"/>
                  <a:sym typeface="Symbol" pitchFamily="18" charset="2"/>
                </a:rPr>
                <a:t> </a:t>
              </a:r>
              <a:r>
                <a:rPr lang="en-US" altLang="zh-CN" sz="2200">
                  <a:solidFill>
                    <a:srgbClr val="000076"/>
                  </a:solidFill>
                  <a:ea typeface="幼圆" pitchFamily="49" charset="-122"/>
                </a:rPr>
                <a:t> </a:t>
              </a:r>
            </a:p>
            <a:p>
              <a:pPr>
                <a:lnSpc>
                  <a:spcPct val="115000"/>
                </a:lnSpc>
              </a:pPr>
              <a:r>
                <a:rPr lang="en-US" altLang="zh-CN" sz="2200">
                  <a:solidFill>
                    <a:srgbClr val="000076"/>
                  </a:solidFill>
                  <a:ea typeface="幼圆" pitchFamily="49" charset="-122"/>
                </a:rPr>
                <a:t>99002    </a:t>
              </a:r>
              <a:r>
                <a:rPr lang="zh-CN" altLang="en-US" sz="2200">
                  <a:solidFill>
                    <a:srgbClr val="000076"/>
                  </a:solidFill>
                  <a:ea typeface="幼圆" pitchFamily="49" charset="-122"/>
                </a:rPr>
                <a:t>李 四     男     </a:t>
              </a:r>
              <a:r>
                <a:rPr lang="en-US" altLang="zh-CN" sz="2200">
                  <a:solidFill>
                    <a:srgbClr val="000076"/>
                  </a:solidFill>
                  <a:ea typeface="幼圆" pitchFamily="49" charset="-122"/>
                </a:rPr>
                <a:t>18          </a:t>
              </a:r>
              <a:r>
                <a:rPr lang="en-US" altLang="zh-CN" sz="2200">
                  <a:solidFill>
                    <a:srgbClr val="0000A2"/>
                  </a:solidFill>
                  <a:ea typeface="幼圆" pitchFamily="49" charset="-122"/>
                  <a:sym typeface="Symbol" pitchFamily="18" charset="2"/>
                </a:rPr>
                <a:t> </a:t>
              </a:r>
              <a:r>
                <a:rPr lang="en-US" altLang="zh-CN" sz="2200">
                  <a:solidFill>
                    <a:srgbClr val="000076"/>
                  </a:solidFill>
                  <a:ea typeface="幼圆" pitchFamily="49" charset="-122"/>
                </a:rPr>
                <a:t> </a:t>
              </a:r>
            </a:p>
            <a:p>
              <a:pPr>
                <a:lnSpc>
                  <a:spcPct val="115000"/>
                </a:lnSpc>
                <a:spcBef>
                  <a:spcPct val="10000"/>
                </a:spcBef>
              </a:pPr>
              <a:r>
                <a:rPr lang="en-US" altLang="zh-CN" sz="2200">
                  <a:solidFill>
                    <a:srgbClr val="000076"/>
                  </a:solidFill>
                  <a:ea typeface="幼圆" pitchFamily="49" charset="-122"/>
                </a:rPr>
                <a:t>99003    </a:t>
              </a:r>
              <a:r>
                <a:rPr lang="zh-CN" altLang="en-US" sz="2200">
                  <a:solidFill>
                    <a:srgbClr val="000076"/>
                  </a:solidFill>
                  <a:ea typeface="幼圆" pitchFamily="49" charset="-122"/>
                </a:rPr>
                <a:t>王 五     男     </a:t>
              </a:r>
              <a:r>
                <a:rPr lang="en-US" altLang="zh-CN" sz="2200">
                  <a:solidFill>
                    <a:srgbClr val="000076"/>
                  </a:solidFill>
                  <a:ea typeface="幼圆" pitchFamily="49" charset="-122"/>
                </a:rPr>
                <a:t>17          </a:t>
              </a:r>
              <a:r>
                <a:rPr lang="en-US" altLang="zh-CN" sz="2200">
                  <a:solidFill>
                    <a:srgbClr val="0000A2"/>
                  </a:solidFill>
                  <a:ea typeface="幼圆" pitchFamily="49" charset="-122"/>
                  <a:sym typeface="Symbol" pitchFamily="18" charset="2"/>
                </a:rPr>
                <a:t> </a:t>
              </a:r>
            </a:p>
            <a:p>
              <a:pPr>
                <a:lnSpc>
                  <a:spcPct val="115000"/>
                </a:lnSpc>
              </a:pPr>
              <a:r>
                <a:rPr lang="en-US" altLang="zh-CN" sz="2200">
                  <a:solidFill>
                    <a:srgbClr val="0000A2"/>
                  </a:solidFill>
                  <a:ea typeface="幼圆" pitchFamily="49" charset="-122"/>
                  <a:sym typeface="Symbol" pitchFamily="18" charset="2"/>
                </a:rPr>
                <a:t>                                   </a:t>
              </a:r>
            </a:p>
            <a:p>
              <a:pPr>
                <a:lnSpc>
                  <a:spcPct val="115000"/>
                </a:lnSpc>
              </a:pPr>
              <a:r>
                <a:rPr lang="en-US" altLang="zh-CN" sz="2200">
                  <a:solidFill>
                    <a:srgbClr val="0000A2"/>
                  </a:solidFill>
                  <a:ea typeface="幼圆" pitchFamily="49" charset="-122"/>
                  <a:sym typeface="Symbol" pitchFamily="18" charset="2"/>
                </a:rPr>
                <a:t>                                   </a:t>
              </a:r>
            </a:p>
            <a:p>
              <a:pPr>
                <a:lnSpc>
                  <a:spcPct val="115000"/>
                </a:lnSpc>
                <a:spcBef>
                  <a:spcPct val="15000"/>
                </a:spcBef>
              </a:pPr>
              <a:r>
                <a:rPr lang="en-US" altLang="zh-CN" sz="2200">
                  <a:solidFill>
                    <a:srgbClr val="0000A2"/>
                  </a:solidFill>
                  <a:ea typeface="幼圆" pitchFamily="49" charset="-122"/>
                  <a:sym typeface="Symbol" pitchFamily="18" charset="2"/>
                </a:rPr>
                <a:t>                                   </a:t>
              </a:r>
            </a:p>
            <a:p>
              <a:pPr>
                <a:lnSpc>
                  <a:spcPct val="115000"/>
                </a:lnSpc>
                <a:spcBef>
                  <a:spcPct val="30000"/>
                </a:spcBef>
              </a:pPr>
              <a:r>
                <a:rPr lang="en-US" altLang="zh-CN" sz="2200">
                  <a:solidFill>
                    <a:srgbClr val="000076"/>
                  </a:solidFill>
                  <a:ea typeface="幼圆" pitchFamily="49" charset="-122"/>
                </a:rPr>
                <a:t>99030    </a:t>
              </a:r>
              <a:r>
                <a:rPr lang="zh-CN" altLang="en-US" sz="2200">
                  <a:solidFill>
                    <a:srgbClr val="000076"/>
                  </a:solidFill>
                  <a:ea typeface="幼圆" pitchFamily="49" charset="-122"/>
                </a:rPr>
                <a:t>刘 末     女      </a:t>
              </a:r>
              <a:r>
                <a:rPr lang="en-US" altLang="zh-CN" sz="2200">
                  <a:solidFill>
                    <a:srgbClr val="000076"/>
                  </a:solidFill>
                  <a:ea typeface="幼圆" pitchFamily="49" charset="-122"/>
                </a:rPr>
                <a:t>19         </a:t>
              </a:r>
              <a:r>
                <a:rPr lang="en-US" altLang="zh-CN" sz="2200">
                  <a:solidFill>
                    <a:srgbClr val="0000A2"/>
                  </a:solidFill>
                  <a:ea typeface="幼圆" pitchFamily="49" charset="-122"/>
                  <a:sym typeface="Symbol" pitchFamily="18" charset="2"/>
                </a:rPr>
                <a:t> </a:t>
              </a:r>
              <a:endParaRPr lang="en-US" altLang="zh-CN" sz="2200">
                <a:solidFill>
                  <a:srgbClr val="000076"/>
                </a:solidFill>
                <a:ea typeface="幼圆" pitchFamily="49" charset="-122"/>
              </a:endParaRP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ppt_x</p:attrName>
                                        </p:attrNameLst>
                                      </p:cBhvr>
                                      <p:tavLst>
                                        <p:tav tm="0">
                                          <p:val>
                                            <p:fltVal val="0.5"/>
                                          </p:val>
                                        </p:tav>
                                        <p:tav tm="100000">
                                          <p:val>
                                            <p:strVal val="#ppt_x"/>
                                          </p:val>
                                        </p:tav>
                                      </p:tavLst>
                                    </p:anim>
                                    <p:anim calcmode="lin" valueType="num">
                                      <p:cBhvr>
                                        <p:cTn id="10" dur="500" fill="hold"/>
                                        <p:tgtEl>
                                          <p:spTgt spid="2"/>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50211"/>
                                        </p:tgtEl>
                                        <p:attrNameLst>
                                          <p:attrName>style.visibility</p:attrName>
                                        </p:attrNameLst>
                                      </p:cBhvr>
                                      <p:to>
                                        <p:strVal val="visible"/>
                                      </p:to>
                                    </p:set>
                                    <p:animEffect transition="in" filter="dissolve">
                                      <p:cBhvr>
                                        <p:cTn id="15" dur="500"/>
                                        <p:tgtEl>
                                          <p:spTgt spid="35021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up)">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50</a:t>
            </a:fld>
            <a:endParaRPr lang="zh-CN" altLang="en-US"/>
          </a:p>
        </p:txBody>
      </p:sp>
      <p:grpSp>
        <p:nvGrpSpPr>
          <p:cNvPr id="3" name="Group 146"/>
          <p:cNvGrpSpPr>
            <a:grpSpLocks/>
          </p:cNvGrpSpPr>
          <p:nvPr/>
        </p:nvGrpSpPr>
        <p:grpSpPr bwMode="auto">
          <a:xfrm>
            <a:off x="1306635" y="194861"/>
            <a:ext cx="4360863" cy="650875"/>
            <a:chOff x="288" y="432"/>
            <a:chExt cx="2747" cy="410"/>
          </a:xfrm>
        </p:grpSpPr>
        <p:sp>
          <p:nvSpPr>
            <p:cNvPr id="4" name="AutoShape 131"/>
            <p:cNvSpPr>
              <a:spLocks noChangeArrowheads="1"/>
            </p:cNvSpPr>
            <p:nvPr/>
          </p:nvSpPr>
          <p:spPr bwMode="auto">
            <a:xfrm>
              <a:off x="288" y="432"/>
              <a:ext cx="2330" cy="410"/>
            </a:xfrm>
            <a:prstGeom prst="cloudCallout">
              <a:avLst>
                <a:gd name="adj1" fmla="val -20259"/>
                <a:gd name="adj2" fmla="val 17315"/>
              </a:avLst>
            </a:prstGeom>
            <a:solidFill>
              <a:srgbClr val="FFFFBD"/>
            </a:solidFill>
            <a:ln w="12700" cap="sq">
              <a:noFill/>
              <a:round/>
              <a:headEnd type="none" w="sm" len="sm"/>
              <a:tailEnd type="none" w="sm" len="sm"/>
            </a:ln>
            <a:effectLst>
              <a:outerShdw dist="132592" dir="1001955" algn="ctr" rotWithShape="0">
                <a:srgbClr val="B2B2B2"/>
              </a:outerShdw>
            </a:effectLst>
          </p:spPr>
          <p:txBody>
            <a:bodyPr wrap="none" anchor="ctr"/>
            <a:lstStyle/>
            <a:p>
              <a:pPr algn="ctr"/>
              <a:endParaRPr lang="en-US" altLang="zh-CN"/>
            </a:p>
          </p:txBody>
        </p:sp>
        <p:sp>
          <p:nvSpPr>
            <p:cNvPr id="5" name="Text Box 132"/>
            <p:cNvSpPr txBox="1">
              <a:spLocks noChangeArrowheads="1"/>
            </p:cNvSpPr>
            <p:nvPr/>
          </p:nvSpPr>
          <p:spPr bwMode="auto">
            <a:xfrm>
              <a:off x="539" y="465"/>
              <a:ext cx="2496" cy="317"/>
            </a:xfrm>
            <a:prstGeom prst="rect">
              <a:avLst/>
            </a:prstGeom>
            <a:noFill/>
            <a:ln w="12700" cap="sq">
              <a:noFill/>
              <a:miter lim="800000"/>
              <a:headEnd type="none" w="sm" len="sm"/>
              <a:tailEnd type="none" w="sm" len="sm"/>
            </a:ln>
          </p:spPr>
          <p:txBody>
            <a:bodyPr>
              <a:spAutoFit/>
            </a:bodyPr>
            <a:lstStyle/>
            <a:p>
              <a:r>
                <a:rPr lang="en-US" altLang="zh-CN" sz="2700" dirty="0" err="1">
                  <a:solidFill>
                    <a:srgbClr val="002878"/>
                  </a:solidFill>
                  <a:latin typeface="黑体" pitchFamily="49" charset="-122"/>
                  <a:ea typeface="黑体" pitchFamily="49" charset="-122"/>
                </a:rPr>
                <a:t>Trie</a:t>
              </a:r>
              <a:r>
                <a:rPr lang="zh-CN" altLang="en-US" sz="2700" dirty="0">
                  <a:solidFill>
                    <a:srgbClr val="002878"/>
                  </a:solidFill>
                  <a:latin typeface="黑体" pitchFamily="49" charset="-122"/>
                  <a:ea typeface="黑体" pitchFamily="49" charset="-122"/>
                </a:rPr>
                <a:t>结构的适用情况</a:t>
              </a:r>
              <a:r>
                <a:rPr lang="en-US" altLang="zh-CN" sz="2700" dirty="0">
                  <a:solidFill>
                    <a:srgbClr val="002878"/>
                  </a:solidFill>
                  <a:latin typeface="黑体" pitchFamily="49" charset="-122"/>
                  <a:ea typeface="黑体" pitchFamily="49" charset="-122"/>
                </a:rPr>
                <a:t>*</a:t>
              </a:r>
              <a:endParaRPr lang="zh-CN" altLang="en-US" dirty="0">
                <a:solidFill>
                  <a:srgbClr val="002878"/>
                </a:solidFill>
                <a:latin typeface="黑体" pitchFamily="49" charset="-122"/>
                <a:ea typeface="黑体" pitchFamily="49" charset="-122"/>
              </a:endParaRPr>
            </a:p>
          </p:txBody>
        </p:sp>
      </p:grpSp>
      <p:grpSp>
        <p:nvGrpSpPr>
          <p:cNvPr id="6" name="Group 38"/>
          <p:cNvGrpSpPr>
            <a:grpSpLocks/>
          </p:cNvGrpSpPr>
          <p:nvPr/>
        </p:nvGrpSpPr>
        <p:grpSpPr bwMode="auto">
          <a:xfrm>
            <a:off x="1919536" y="980728"/>
            <a:ext cx="8041288" cy="4392488"/>
            <a:chOff x="274" y="1218"/>
            <a:chExt cx="5136" cy="2686"/>
          </a:xfrm>
        </p:grpSpPr>
        <p:sp>
          <p:nvSpPr>
            <p:cNvPr id="7" name="Freeform 9"/>
            <p:cNvSpPr>
              <a:spLocks/>
            </p:cNvSpPr>
            <p:nvPr/>
          </p:nvSpPr>
          <p:spPr bwMode="auto">
            <a:xfrm>
              <a:off x="274" y="1218"/>
              <a:ext cx="5136" cy="2686"/>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8" name="Text Box 10"/>
            <p:cNvSpPr txBox="1">
              <a:spLocks noChangeArrowheads="1"/>
            </p:cNvSpPr>
            <p:nvPr/>
          </p:nvSpPr>
          <p:spPr bwMode="auto">
            <a:xfrm>
              <a:off x="412" y="1446"/>
              <a:ext cx="4784" cy="1732"/>
            </a:xfrm>
            <a:prstGeom prst="rect">
              <a:avLst/>
            </a:prstGeom>
            <a:noFill/>
            <a:ln w="9525">
              <a:noFill/>
              <a:miter lim="800000"/>
              <a:headEnd/>
              <a:tailEnd/>
            </a:ln>
          </p:spPr>
          <p:txBody>
            <a:bodyPr wrap="square">
              <a:spAutoFit/>
            </a:bodyPr>
            <a:lstStyle/>
            <a:p>
              <a:pPr marL="357188" indent="-357188" algn="just" fontAlgn="base">
                <a:spcBef>
                  <a:spcPct val="0"/>
                </a:spcBef>
                <a:buFont typeface="Wingdings" pitchFamily="2" charset="2"/>
                <a:buChar char="u"/>
              </a:pPr>
              <a:r>
                <a:rPr lang="en-US" altLang="zh-CN" sz="2400" dirty="0" err="1">
                  <a:solidFill>
                    <a:srgbClr val="000080"/>
                  </a:solidFill>
                  <a:latin typeface="幼圆" pitchFamily="49" charset="-122"/>
                  <a:ea typeface="幼圆" pitchFamily="49" charset="-122"/>
                </a:rPr>
                <a:t>Trie</a:t>
              </a:r>
              <a:r>
                <a:rPr lang="zh-CN" altLang="en-US" sz="2400" dirty="0">
                  <a:solidFill>
                    <a:srgbClr val="000080"/>
                  </a:solidFill>
                  <a:latin typeface="幼圆" pitchFamily="49" charset="-122"/>
                  <a:ea typeface="幼圆" pitchFamily="49" charset="-122"/>
                </a:rPr>
                <a:t>结构主要基于两个原则：</a:t>
              </a:r>
              <a:endParaRPr lang="en-US" altLang="zh-CN" sz="2400" dirty="0">
                <a:solidFill>
                  <a:srgbClr val="000080"/>
                </a:solidFill>
                <a:latin typeface="幼圆" pitchFamily="49" charset="-122"/>
                <a:ea typeface="幼圆" pitchFamily="49" charset="-122"/>
              </a:endParaRPr>
            </a:p>
            <a:p>
              <a:pPr marL="814388" lvl="1" indent="-357188" algn="just" fontAlgn="base">
                <a:spcBef>
                  <a:spcPct val="0"/>
                </a:spcBef>
                <a:buFont typeface="Wingdings" pitchFamily="2" charset="2"/>
                <a:buChar char="Ø"/>
              </a:pPr>
              <a:r>
                <a:rPr lang="zh-CN" altLang="en-US" sz="2000" dirty="0">
                  <a:solidFill>
                    <a:srgbClr val="000080"/>
                  </a:solidFill>
                  <a:latin typeface="幼圆" pitchFamily="49" charset="-122"/>
                  <a:ea typeface="幼圆" pitchFamily="49" charset="-122"/>
                </a:rPr>
                <a:t>键值由固定的字符序列组成（如数字或字母），如</a:t>
              </a:r>
              <a:r>
                <a:rPr lang="en-US" altLang="zh-CN" sz="2000" dirty="0">
                  <a:solidFill>
                    <a:srgbClr val="000080"/>
                  </a:solidFill>
                  <a:latin typeface="幼圆" pitchFamily="49" charset="-122"/>
                  <a:ea typeface="幼圆" pitchFamily="49" charset="-122"/>
                </a:rPr>
                <a:t>Huffman</a:t>
              </a:r>
              <a:r>
                <a:rPr lang="zh-CN" altLang="en-US" sz="2000" dirty="0">
                  <a:solidFill>
                    <a:srgbClr val="000080"/>
                  </a:solidFill>
                  <a:latin typeface="幼圆" pitchFamily="49" charset="-122"/>
                  <a:ea typeface="幼圆" pitchFamily="49" charset="-122"/>
                </a:rPr>
                <a:t>码、英文单词；</a:t>
              </a:r>
              <a:endParaRPr lang="en-US" altLang="zh-CN" sz="2000" dirty="0">
                <a:solidFill>
                  <a:srgbClr val="000080"/>
                </a:solidFill>
                <a:latin typeface="幼圆" pitchFamily="49" charset="-122"/>
                <a:ea typeface="幼圆" pitchFamily="49" charset="-122"/>
              </a:endParaRPr>
            </a:p>
            <a:p>
              <a:pPr marL="814388" lvl="1" indent="-357188" algn="just" fontAlgn="base">
                <a:spcBef>
                  <a:spcPct val="0"/>
                </a:spcBef>
                <a:buFont typeface="Wingdings" pitchFamily="2" charset="2"/>
                <a:buChar char="Ø"/>
              </a:pPr>
              <a:r>
                <a:rPr lang="zh-CN" altLang="en-US" sz="2000">
                  <a:solidFill>
                    <a:srgbClr val="000080"/>
                  </a:solidFill>
                  <a:latin typeface="幼圆" pitchFamily="49" charset="-122"/>
                  <a:ea typeface="幼圆" pitchFamily="49" charset="-122"/>
                </a:rPr>
                <a:t>对应结点</a:t>
              </a:r>
              <a:r>
                <a:rPr lang="zh-CN" altLang="en-US" sz="2000" dirty="0">
                  <a:solidFill>
                    <a:srgbClr val="000080"/>
                  </a:solidFill>
                  <a:latin typeface="幼圆" pitchFamily="49" charset="-122"/>
                  <a:ea typeface="幼圆" pitchFamily="49" charset="-122"/>
                </a:rPr>
                <a:t>的分层标记；</a:t>
              </a:r>
              <a:endParaRPr lang="en-US" altLang="zh-CN" sz="2000" dirty="0">
                <a:solidFill>
                  <a:srgbClr val="000080"/>
                </a:solidFill>
                <a:latin typeface="幼圆" pitchFamily="49" charset="-122"/>
                <a:ea typeface="幼圆" pitchFamily="49" charset="-122"/>
              </a:endParaRPr>
            </a:p>
            <a:p>
              <a:pPr marL="357188" indent="-357188" algn="just" fontAlgn="base">
                <a:spcBef>
                  <a:spcPct val="0"/>
                </a:spcBef>
                <a:buFont typeface="Wingdings" pitchFamily="2" charset="2"/>
                <a:buChar char="u"/>
              </a:pPr>
              <a:r>
                <a:rPr lang="en-US" altLang="zh-CN" sz="2400" dirty="0" err="1">
                  <a:solidFill>
                    <a:srgbClr val="000080"/>
                  </a:solidFill>
                  <a:latin typeface="幼圆" pitchFamily="49" charset="-122"/>
                  <a:ea typeface="幼圆" pitchFamily="49" charset="-122"/>
                </a:rPr>
                <a:t>Trie</a:t>
              </a:r>
              <a:r>
                <a:rPr lang="zh-CN" altLang="en-US" sz="2400" dirty="0">
                  <a:solidFill>
                    <a:srgbClr val="000080"/>
                  </a:solidFill>
                  <a:latin typeface="幼圆" pitchFamily="49" charset="-122"/>
                  <a:ea typeface="幼圆" pitchFamily="49" charset="-122"/>
                </a:rPr>
                <a:t>结构典型应用“字典树”：英文单词仅由</a:t>
              </a:r>
              <a:r>
                <a:rPr lang="en-US" altLang="zh-CN" sz="2400" dirty="0">
                  <a:solidFill>
                    <a:srgbClr val="000080"/>
                  </a:solidFill>
                  <a:latin typeface="幼圆" pitchFamily="49" charset="-122"/>
                  <a:ea typeface="幼圆" pitchFamily="49" charset="-122"/>
                </a:rPr>
                <a:t>26</a:t>
              </a:r>
              <a:r>
                <a:rPr lang="zh-CN" altLang="en-US" sz="2400" dirty="0">
                  <a:solidFill>
                    <a:srgbClr val="000080"/>
                  </a:solidFill>
                  <a:latin typeface="幼圆" pitchFamily="49" charset="-122"/>
                  <a:ea typeface="幼圆" pitchFamily="49" charset="-122"/>
                </a:rPr>
                <a:t>个字母组成（不考虑大小写）</a:t>
              </a:r>
              <a:endParaRPr lang="en-US" altLang="zh-CN" sz="2400" dirty="0">
                <a:solidFill>
                  <a:srgbClr val="000080"/>
                </a:solidFill>
                <a:latin typeface="幼圆" pitchFamily="49" charset="-122"/>
                <a:ea typeface="幼圆" pitchFamily="49" charset="-122"/>
              </a:endParaRPr>
            </a:p>
            <a:p>
              <a:pPr marL="814388" lvl="1" indent="-357188" algn="just" fontAlgn="base">
                <a:spcBef>
                  <a:spcPct val="0"/>
                </a:spcBef>
                <a:buFont typeface="Wingdings" pitchFamily="2" charset="2"/>
                <a:buChar char="Ø"/>
              </a:pPr>
              <a:r>
                <a:rPr lang="zh-CN" altLang="en-US" sz="2000" dirty="0">
                  <a:solidFill>
                    <a:srgbClr val="000080"/>
                  </a:solidFill>
                  <a:latin typeface="幼圆" pitchFamily="49" charset="-122"/>
                  <a:ea typeface="幼圆" pitchFamily="49" charset="-122"/>
                </a:rPr>
                <a:t>字典树每个内部结点都有</a:t>
              </a:r>
              <a:r>
                <a:rPr lang="en-US" altLang="zh-CN" sz="2000" dirty="0">
                  <a:solidFill>
                    <a:srgbClr val="000080"/>
                  </a:solidFill>
                  <a:latin typeface="幼圆" pitchFamily="49" charset="-122"/>
                  <a:ea typeface="幼圆" pitchFamily="49" charset="-122"/>
                </a:rPr>
                <a:t>26</a:t>
              </a:r>
              <a:r>
                <a:rPr lang="zh-CN" altLang="en-US" sz="2000" dirty="0">
                  <a:solidFill>
                    <a:srgbClr val="000080"/>
                  </a:solidFill>
                  <a:latin typeface="幼圆" pitchFamily="49" charset="-122"/>
                  <a:ea typeface="幼圆" pitchFamily="49" charset="-122"/>
                </a:rPr>
                <a:t>个子结点</a:t>
              </a:r>
              <a:endParaRPr lang="en-US" altLang="zh-CN" sz="2000" dirty="0">
                <a:solidFill>
                  <a:srgbClr val="000080"/>
                </a:solidFill>
                <a:latin typeface="幼圆" pitchFamily="49" charset="-122"/>
                <a:ea typeface="幼圆" pitchFamily="49" charset="-122"/>
              </a:endParaRPr>
            </a:p>
            <a:p>
              <a:pPr marL="814388" lvl="1" indent="-357188" algn="just" fontAlgn="base">
                <a:spcBef>
                  <a:spcPct val="0"/>
                </a:spcBef>
                <a:buFont typeface="Wingdings" pitchFamily="2" charset="2"/>
                <a:buChar char="Ø"/>
              </a:pPr>
              <a:r>
                <a:rPr lang="zh-CN" altLang="en-US" sz="2000" dirty="0">
                  <a:solidFill>
                    <a:srgbClr val="000080"/>
                  </a:solidFill>
                  <a:latin typeface="幼圆" pitchFamily="49" charset="-122"/>
                  <a:ea typeface="幼圆" pitchFamily="49" charset="-122"/>
                </a:rPr>
                <a:t>树的高度为最长单词长度</a:t>
              </a:r>
              <a:endParaRPr lang="en-US" altLang="zh-CN" sz="2000" dirty="0">
                <a:solidFill>
                  <a:srgbClr val="000080"/>
                </a:solidFill>
                <a:latin typeface="幼圆" pitchFamily="49" charset="-122"/>
                <a:ea typeface="幼圆" pitchFamily="49" charset="-122"/>
              </a:endParaRPr>
            </a:p>
          </p:txBody>
        </p:sp>
      </p:grpSp>
      <p:grpSp>
        <p:nvGrpSpPr>
          <p:cNvPr id="9" name="Group 348"/>
          <p:cNvGrpSpPr>
            <a:grpSpLocks/>
          </p:cNvGrpSpPr>
          <p:nvPr/>
        </p:nvGrpSpPr>
        <p:grpSpPr bwMode="auto">
          <a:xfrm>
            <a:off x="7968210" y="1"/>
            <a:ext cx="2699790" cy="1047575"/>
            <a:chOff x="1732" y="2678"/>
            <a:chExt cx="1964" cy="818"/>
          </a:xfrm>
        </p:grpSpPr>
        <p:sp>
          <p:nvSpPr>
            <p:cNvPr id="10" name="Freeform 145"/>
            <p:cNvSpPr>
              <a:spLocks/>
            </p:cNvSpPr>
            <p:nvPr/>
          </p:nvSpPr>
          <p:spPr bwMode="auto">
            <a:xfrm>
              <a:off x="1732" y="2678"/>
              <a:ext cx="1964" cy="798"/>
            </a:xfrm>
            <a:custGeom>
              <a:avLst/>
              <a:gdLst>
                <a:gd name="T0" fmla="*/ 466 w 1177"/>
                <a:gd name="T1" fmla="*/ 84 h 558"/>
                <a:gd name="T2" fmla="*/ 319 w 1177"/>
                <a:gd name="T3" fmla="*/ 117 h 558"/>
                <a:gd name="T4" fmla="*/ 37 w 1177"/>
                <a:gd name="T5" fmla="*/ 163 h 558"/>
                <a:gd name="T6" fmla="*/ 25 w 1177"/>
                <a:gd name="T7" fmla="*/ 287 h 558"/>
                <a:gd name="T8" fmla="*/ 48 w 1177"/>
                <a:gd name="T9" fmla="*/ 377 h 558"/>
                <a:gd name="T10" fmla="*/ 59 w 1177"/>
                <a:gd name="T11" fmla="*/ 434 h 558"/>
                <a:gd name="T12" fmla="*/ 296 w 1177"/>
                <a:gd name="T13" fmla="*/ 524 h 558"/>
                <a:gd name="T14" fmla="*/ 443 w 1177"/>
                <a:gd name="T15" fmla="*/ 558 h 558"/>
                <a:gd name="T16" fmla="*/ 680 w 1177"/>
                <a:gd name="T17" fmla="*/ 547 h 558"/>
                <a:gd name="T18" fmla="*/ 725 w 1177"/>
                <a:gd name="T19" fmla="*/ 524 h 558"/>
                <a:gd name="T20" fmla="*/ 782 w 1177"/>
                <a:gd name="T21" fmla="*/ 513 h 558"/>
                <a:gd name="T22" fmla="*/ 1064 w 1177"/>
                <a:gd name="T23" fmla="*/ 501 h 558"/>
                <a:gd name="T24" fmla="*/ 1121 w 1177"/>
                <a:gd name="T25" fmla="*/ 422 h 558"/>
                <a:gd name="T26" fmla="*/ 1177 w 1177"/>
                <a:gd name="T27" fmla="*/ 321 h 558"/>
                <a:gd name="T28" fmla="*/ 1030 w 1177"/>
                <a:gd name="T29" fmla="*/ 174 h 558"/>
                <a:gd name="T30" fmla="*/ 884 w 1177"/>
                <a:gd name="T31" fmla="*/ 95 h 558"/>
                <a:gd name="T32" fmla="*/ 613 w 1177"/>
                <a:gd name="T33" fmla="*/ 50 h 558"/>
                <a:gd name="T34" fmla="*/ 466 w 1177"/>
                <a:gd name="T35" fmla="*/ 84 h 5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77" h="558">
                  <a:moveTo>
                    <a:pt x="466" y="84"/>
                  </a:moveTo>
                  <a:cubicBezTo>
                    <a:pt x="416" y="96"/>
                    <a:pt x="371" y="109"/>
                    <a:pt x="319" y="117"/>
                  </a:cubicBezTo>
                  <a:cubicBezTo>
                    <a:pt x="228" y="149"/>
                    <a:pt x="132" y="153"/>
                    <a:pt x="37" y="163"/>
                  </a:cubicBezTo>
                  <a:cubicBezTo>
                    <a:pt x="0" y="218"/>
                    <a:pt x="7" y="191"/>
                    <a:pt x="25" y="287"/>
                  </a:cubicBezTo>
                  <a:cubicBezTo>
                    <a:pt x="31" y="317"/>
                    <a:pt x="40" y="347"/>
                    <a:pt x="48" y="377"/>
                  </a:cubicBezTo>
                  <a:cubicBezTo>
                    <a:pt x="53" y="396"/>
                    <a:pt x="47" y="419"/>
                    <a:pt x="59" y="434"/>
                  </a:cubicBezTo>
                  <a:cubicBezTo>
                    <a:pt x="115" y="506"/>
                    <a:pt x="217" y="512"/>
                    <a:pt x="296" y="524"/>
                  </a:cubicBezTo>
                  <a:cubicBezTo>
                    <a:pt x="346" y="532"/>
                    <a:pt x="393" y="548"/>
                    <a:pt x="443" y="558"/>
                  </a:cubicBezTo>
                  <a:cubicBezTo>
                    <a:pt x="522" y="554"/>
                    <a:pt x="601" y="556"/>
                    <a:pt x="680" y="547"/>
                  </a:cubicBezTo>
                  <a:cubicBezTo>
                    <a:pt x="697" y="545"/>
                    <a:pt x="709" y="529"/>
                    <a:pt x="725" y="524"/>
                  </a:cubicBezTo>
                  <a:cubicBezTo>
                    <a:pt x="743" y="518"/>
                    <a:pt x="763" y="514"/>
                    <a:pt x="782" y="513"/>
                  </a:cubicBezTo>
                  <a:cubicBezTo>
                    <a:pt x="876" y="507"/>
                    <a:pt x="970" y="505"/>
                    <a:pt x="1064" y="501"/>
                  </a:cubicBezTo>
                  <a:cubicBezTo>
                    <a:pt x="1071" y="491"/>
                    <a:pt x="1113" y="438"/>
                    <a:pt x="1121" y="422"/>
                  </a:cubicBezTo>
                  <a:cubicBezTo>
                    <a:pt x="1147" y="370"/>
                    <a:pt x="1121" y="357"/>
                    <a:pt x="1177" y="321"/>
                  </a:cubicBezTo>
                  <a:cubicBezTo>
                    <a:pt x="1157" y="239"/>
                    <a:pt x="1110" y="200"/>
                    <a:pt x="1030" y="174"/>
                  </a:cubicBezTo>
                  <a:cubicBezTo>
                    <a:pt x="977" y="119"/>
                    <a:pt x="953" y="118"/>
                    <a:pt x="884" y="95"/>
                  </a:cubicBezTo>
                  <a:cubicBezTo>
                    <a:pt x="744" y="0"/>
                    <a:pt x="950" y="31"/>
                    <a:pt x="613" y="50"/>
                  </a:cubicBezTo>
                  <a:cubicBezTo>
                    <a:pt x="566" y="81"/>
                    <a:pt x="522" y="84"/>
                    <a:pt x="466" y="84"/>
                  </a:cubicBezTo>
                  <a:close/>
                </a:path>
              </a:pathLst>
            </a:custGeom>
            <a:solidFill>
              <a:srgbClr val="FFE6CD"/>
            </a:solidFill>
            <a:ln w="12700" cap="sq" cmpd="sng">
              <a:noFill/>
              <a:prstDash val="solid"/>
              <a:round/>
              <a:headEnd type="none" w="sm" len="sm"/>
              <a:tailEnd type="none" w="sm" len="sm"/>
            </a:ln>
            <a:effectLst>
              <a:outerShdw dist="99190" dir="3011666" algn="ctr" rotWithShape="0">
                <a:srgbClr val="B2B2B2"/>
              </a:outerShdw>
            </a:effectLst>
          </p:spPr>
          <p:txBody>
            <a:bodyPr/>
            <a:lstStyle/>
            <a:p>
              <a:endParaRPr lang="zh-CN" altLang="en-US"/>
            </a:p>
          </p:txBody>
        </p:sp>
        <p:sp>
          <p:nvSpPr>
            <p:cNvPr id="11" name="Rectangle 147"/>
            <p:cNvSpPr>
              <a:spLocks noChangeArrowheads="1"/>
            </p:cNvSpPr>
            <p:nvPr/>
          </p:nvSpPr>
          <p:spPr bwMode="auto">
            <a:xfrm>
              <a:off x="1907" y="2847"/>
              <a:ext cx="1789" cy="649"/>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square">
              <a:spAutoFit/>
            </a:bodyPr>
            <a:lstStyle/>
            <a:p>
              <a:r>
                <a:rPr lang="en-US" altLang="zh-CN" sz="2400" dirty="0">
                  <a:solidFill>
                    <a:srgbClr val="FF3300"/>
                  </a:solidFill>
                  <a:latin typeface="华文新魏" pitchFamily="2" charset="-122"/>
                  <a:ea typeface="华文新魏" pitchFamily="2" charset="-122"/>
                </a:rPr>
                <a:t>Tire</a:t>
              </a:r>
              <a:r>
                <a:rPr lang="zh-CN" altLang="en-US" sz="2400" dirty="0">
                  <a:solidFill>
                    <a:srgbClr val="FF3300"/>
                  </a:solidFill>
                  <a:latin typeface="华文新魏" pitchFamily="2" charset="-122"/>
                  <a:ea typeface="华文新魏" pitchFamily="2" charset="-122"/>
                </a:rPr>
                <a:t>实际上就是一个多叉树结构。</a:t>
              </a:r>
            </a:p>
          </p:txBody>
        </p:sp>
      </p:grpSp>
      <p:pic>
        <p:nvPicPr>
          <p:cNvPr id="2050" name="Picture 2"/>
          <p:cNvPicPr>
            <a:picLocks noChangeAspect="1" noChangeArrowheads="1"/>
          </p:cNvPicPr>
          <p:nvPr/>
        </p:nvPicPr>
        <p:blipFill>
          <a:blip r:embed="rId2" cstate="print"/>
          <a:srcRect/>
          <a:stretch>
            <a:fillRect/>
          </a:stretch>
        </p:blipFill>
        <p:spPr bwMode="auto">
          <a:xfrm>
            <a:off x="5591944" y="4077072"/>
            <a:ext cx="5076056" cy="2780928"/>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52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 calcmode="lin" valueType="num">
                                      <p:cBhvr>
                                        <p:cTn id="14" dur="500" fill="hold"/>
                                        <p:tgtEl>
                                          <p:spTgt spid="9"/>
                                        </p:tgtEl>
                                        <p:attrNameLst>
                                          <p:attrName>ppt_x</p:attrName>
                                        </p:attrNameLst>
                                      </p:cBhvr>
                                      <p:tavLst>
                                        <p:tav tm="0">
                                          <p:val>
                                            <p:fltVal val="0.5"/>
                                          </p:val>
                                        </p:tav>
                                        <p:tav tm="100000">
                                          <p:val>
                                            <p:strVal val="#ppt_x"/>
                                          </p:val>
                                        </p:tav>
                                      </p:tavLst>
                                    </p:anim>
                                    <p:anim calcmode="lin" valueType="num">
                                      <p:cBhvr>
                                        <p:cTn id="15" dur="500" fill="hold"/>
                                        <p:tgtEl>
                                          <p:spTgt spid="9"/>
                                        </p:tgtEl>
                                        <p:attrNameLst>
                                          <p:attrName>ppt_y</p:attrName>
                                        </p:attrNameLst>
                                      </p:cBhvr>
                                      <p:tavLst>
                                        <p:tav tm="0">
                                          <p:val>
                                            <p:fltVal val="0.5"/>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050"/>
                                        </p:tgtEl>
                                        <p:attrNameLst>
                                          <p:attrName>style.visibility</p:attrName>
                                        </p:attrNameLst>
                                      </p:cBhvr>
                                      <p:to>
                                        <p:strVal val="visible"/>
                                      </p:to>
                                    </p:set>
                                    <p:animEffect transition="in" filter="blinds(horizontal)">
                                      <p:cBhvr>
                                        <p:cTn id="20"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51</a:t>
            </a:fld>
            <a:endParaRPr lang="zh-CN" altLang="en-US"/>
          </a:p>
        </p:txBody>
      </p:sp>
      <p:grpSp>
        <p:nvGrpSpPr>
          <p:cNvPr id="3" name="Group 146"/>
          <p:cNvGrpSpPr>
            <a:grpSpLocks/>
          </p:cNvGrpSpPr>
          <p:nvPr/>
        </p:nvGrpSpPr>
        <p:grpSpPr bwMode="auto">
          <a:xfrm>
            <a:off x="1199456" y="69254"/>
            <a:ext cx="4360863" cy="650875"/>
            <a:chOff x="288" y="432"/>
            <a:chExt cx="2747" cy="410"/>
          </a:xfrm>
        </p:grpSpPr>
        <p:sp>
          <p:nvSpPr>
            <p:cNvPr id="4" name="AutoShape 131"/>
            <p:cNvSpPr>
              <a:spLocks noChangeArrowheads="1"/>
            </p:cNvSpPr>
            <p:nvPr/>
          </p:nvSpPr>
          <p:spPr bwMode="auto">
            <a:xfrm>
              <a:off x="288" y="432"/>
              <a:ext cx="2330" cy="410"/>
            </a:xfrm>
            <a:prstGeom prst="cloudCallout">
              <a:avLst>
                <a:gd name="adj1" fmla="val -20259"/>
                <a:gd name="adj2" fmla="val 17315"/>
              </a:avLst>
            </a:prstGeom>
            <a:solidFill>
              <a:srgbClr val="FFFFBD"/>
            </a:solidFill>
            <a:ln w="12700" cap="sq">
              <a:noFill/>
              <a:round/>
              <a:headEnd type="none" w="sm" len="sm"/>
              <a:tailEnd type="none" w="sm" len="sm"/>
            </a:ln>
            <a:effectLst>
              <a:outerShdw dist="132592" dir="1001955" algn="ctr" rotWithShape="0">
                <a:srgbClr val="B2B2B2"/>
              </a:outerShdw>
            </a:effectLst>
          </p:spPr>
          <p:txBody>
            <a:bodyPr wrap="none" anchor="ctr"/>
            <a:lstStyle/>
            <a:p>
              <a:pPr algn="ctr"/>
              <a:endParaRPr lang="en-US" altLang="zh-CN"/>
            </a:p>
          </p:txBody>
        </p:sp>
        <p:sp>
          <p:nvSpPr>
            <p:cNvPr id="5" name="Text Box 132"/>
            <p:cNvSpPr txBox="1">
              <a:spLocks noChangeArrowheads="1"/>
            </p:cNvSpPr>
            <p:nvPr/>
          </p:nvSpPr>
          <p:spPr bwMode="auto">
            <a:xfrm>
              <a:off x="539" y="465"/>
              <a:ext cx="2496" cy="317"/>
            </a:xfrm>
            <a:prstGeom prst="rect">
              <a:avLst/>
            </a:prstGeom>
            <a:noFill/>
            <a:ln w="12700" cap="sq">
              <a:noFill/>
              <a:miter lim="800000"/>
              <a:headEnd type="none" w="sm" len="sm"/>
              <a:tailEnd type="none" w="sm" len="sm"/>
            </a:ln>
          </p:spPr>
          <p:txBody>
            <a:bodyPr>
              <a:spAutoFit/>
            </a:bodyPr>
            <a:lstStyle/>
            <a:p>
              <a:r>
                <a:rPr lang="en-US" altLang="zh-CN" sz="2700" dirty="0" err="1">
                  <a:solidFill>
                    <a:srgbClr val="002878"/>
                  </a:solidFill>
                  <a:latin typeface="黑体" pitchFamily="49" charset="-122"/>
                  <a:ea typeface="黑体" pitchFamily="49" charset="-122"/>
                </a:rPr>
                <a:t>Trie</a:t>
              </a:r>
              <a:r>
                <a:rPr lang="zh-CN" altLang="en-US" sz="2700" dirty="0">
                  <a:solidFill>
                    <a:srgbClr val="002878"/>
                  </a:solidFill>
                  <a:latin typeface="黑体" pitchFamily="49" charset="-122"/>
                  <a:ea typeface="黑体" pitchFamily="49" charset="-122"/>
                </a:rPr>
                <a:t>结构构造示例</a:t>
              </a:r>
              <a:r>
                <a:rPr lang="en-US" altLang="zh-CN" sz="2700" dirty="0">
                  <a:solidFill>
                    <a:srgbClr val="002878"/>
                  </a:solidFill>
                  <a:latin typeface="黑体" pitchFamily="49" charset="-122"/>
                  <a:ea typeface="黑体" pitchFamily="49" charset="-122"/>
                </a:rPr>
                <a:t>*</a:t>
              </a:r>
              <a:endParaRPr lang="zh-CN" altLang="en-US" dirty="0">
                <a:solidFill>
                  <a:srgbClr val="002878"/>
                </a:solidFill>
                <a:latin typeface="黑体" pitchFamily="49" charset="-122"/>
                <a:ea typeface="黑体" pitchFamily="49" charset="-122"/>
              </a:endParaRPr>
            </a:p>
          </p:txBody>
        </p:sp>
      </p:grpSp>
      <p:sp>
        <p:nvSpPr>
          <p:cNvPr id="6" name="矩形 5"/>
          <p:cNvSpPr/>
          <p:nvPr/>
        </p:nvSpPr>
        <p:spPr>
          <a:xfrm>
            <a:off x="1055440" y="1340768"/>
            <a:ext cx="5061198" cy="1754326"/>
          </a:xfrm>
          <a:prstGeom prst="rect">
            <a:avLst/>
          </a:prstGeom>
          <a:solidFill>
            <a:schemeClr val="bg2">
              <a:lumMod val="20000"/>
              <a:lumOff val="80000"/>
            </a:schemeClr>
          </a:solidFill>
          <a:effectLst>
            <a:outerShdw blurRad="50800" dist="38100" dir="2700000" algn="tl" rotWithShape="0">
              <a:prstClr val="black">
                <a:alpha val="40000"/>
              </a:prstClr>
            </a:outerShdw>
          </a:effectLst>
        </p:spPr>
        <p:txBody>
          <a:bodyPr wrap="square">
            <a:spAutoFit/>
          </a:bodyPr>
          <a:lstStyle/>
          <a:p>
            <a:r>
              <a:rPr lang="zh-CN" altLang="en-US" b="1" dirty="0"/>
              <a:t>一种用于描述单词的</a:t>
            </a:r>
            <a:r>
              <a:rPr lang="en-US" altLang="zh-CN" b="1" dirty="0" err="1"/>
              <a:t>trie</a:t>
            </a:r>
            <a:r>
              <a:rPr lang="zh-CN" altLang="en-US" b="1" dirty="0"/>
              <a:t>结构定义</a:t>
            </a:r>
            <a:endParaRPr lang="en-US" altLang="zh-CN" dirty="0"/>
          </a:p>
          <a:p>
            <a:r>
              <a:rPr lang="en-US" altLang="zh-CN" dirty="0" err="1"/>
              <a:t>struct</a:t>
            </a:r>
            <a:r>
              <a:rPr lang="en-US" altLang="zh-CN" dirty="0"/>
              <a:t> </a:t>
            </a:r>
            <a:r>
              <a:rPr lang="en-US" altLang="zh-CN" dirty="0" err="1"/>
              <a:t>tnode</a:t>
            </a:r>
            <a:r>
              <a:rPr lang="en-US" altLang="zh-CN" dirty="0"/>
              <a:t> {	// word tree </a:t>
            </a:r>
          </a:p>
          <a:p>
            <a:r>
              <a:rPr lang="en-US" altLang="zh-CN" dirty="0"/>
              <a:t>    char </a:t>
            </a:r>
            <a:r>
              <a:rPr lang="en-US" altLang="zh-CN" dirty="0" err="1"/>
              <a:t>isword</a:t>
            </a:r>
            <a:r>
              <a:rPr lang="en-US" altLang="zh-CN" dirty="0"/>
              <a:t>;	// is or not a word</a:t>
            </a:r>
          </a:p>
          <a:p>
            <a:r>
              <a:rPr lang="en-US" altLang="zh-CN" dirty="0"/>
              <a:t>    char </a:t>
            </a:r>
            <a:r>
              <a:rPr lang="en-US" altLang="zh-CN" dirty="0" err="1"/>
              <a:t>isleaf</a:t>
            </a:r>
            <a:r>
              <a:rPr lang="en-US" altLang="zh-CN" dirty="0"/>
              <a:t>;	// is or not a leaf node</a:t>
            </a:r>
          </a:p>
          <a:p>
            <a:r>
              <a:rPr lang="en-US" altLang="zh-CN" dirty="0"/>
              <a:t>    </a:t>
            </a:r>
            <a:r>
              <a:rPr lang="en-US" altLang="zh-CN" dirty="0" err="1"/>
              <a:t>struct</a:t>
            </a:r>
            <a:r>
              <a:rPr lang="en-US" altLang="zh-CN" dirty="0"/>
              <a:t> </a:t>
            </a:r>
            <a:r>
              <a:rPr lang="en-US" altLang="zh-CN" dirty="0" err="1"/>
              <a:t>tnode</a:t>
            </a:r>
            <a:r>
              <a:rPr lang="en-US" altLang="zh-CN" dirty="0"/>
              <a:t> *</a:t>
            </a:r>
            <a:r>
              <a:rPr lang="en-US" altLang="zh-CN" dirty="0" err="1"/>
              <a:t>ptr</a:t>
            </a:r>
            <a:r>
              <a:rPr lang="en-US" altLang="zh-CN" dirty="0"/>
              <a:t>[26];</a:t>
            </a:r>
          </a:p>
          <a:p>
            <a:r>
              <a:rPr lang="en-US" altLang="zh-CN" dirty="0"/>
              <a:t>};  </a:t>
            </a:r>
          </a:p>
        </p:txBody>
      </p:sp>
      <p:sp>
        <p:nvSpPr>
          <p:cNvPr id="7" name="矩形 6"/>
          <p:cNvSpPr/>
          <p:nvPr/>
        </p:nvSpPr>
        <p:spPr>
          <a:xfrm>
            <a:off x="6116637" y="329693"/>
            <a:ext cx="5343451" cy="6463308"/>
          </a:xfrm>
          <a:prstGeom prst="rect">
            <a:avLst/>
          </a:prstGeom>
          <a:solidFill>
            <a:schemeClr val="bg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r>
              <a:rPr lang="zh-CN" altLang="en-US" b="1" dirty="0"/>
              <a:t>基于</a:t>
            </a:r>
            <a:r>
              <a:rPr lang="en-US" altLang="zh-CN" b="1" dirty="0" err="1"/>
              <a:t>trie</a:t>
            </a:r>
            <a:r>
              <a:rPr lang="zh-CN" altLang="en-US" b="1" dirty="0"/>
              <a:t>结构的单词树的构造</a:t>
            </a:r>
            <a:endParaRPr lang="en-US" altLang="zh-CN" b="1" dirty="0"/>
          </a:p>
          <a:p>
            <a:r>
              <a:rPr lang="en-US" altLang="zh-CN" dirty="0"/>
              <a:t>void </a:t>
            </a:r>
            <a:r>
              <a:rPr lang="en-US" altLang="zh-CN" dirty="0" err="1"/>
              <a:t>wordTree</a:t>
            </a:r>
            <a:r>
              <a:rPr lang="en-US" altLang="zh-CN" dirty="0"/>
              <a:t>(</a:t>
            </a:r>
            <a:r>
              <a:rPr lang="en-US" altLang="zh-CN" dirty="0" err="1"/>
              <a:t>struct</a:t>
            </a:r>
            <a:r>
              <a:rPr lang="en-US" altLang="zh-CN" dirty="0"/>
              <a:t> </a:t>
            </a:r>
            <a:r>
              <a:rPr lang="en-US" altLang="zh-CN" dirty="0" err="1"/>
              <a:t>tnode</a:t>
            </a:r>
            <a:r>
              <a:rPr lang="en-US" altLang="zh-CN" dirty="0"/>
              <a:t> *</a:t>
            </a:r>
            <a:r>
              <a:rPr lang="en-US" altLang="zh-CN" dirty="0" err="1"/>
              <a:t>root,char</a:t>
            </a:r>
            <a:r>
              <a:rPr lang="en-US" altLang="zh-CN" dirty="0"/>
              <a:t> *w)  /* install w at or below p */</a:t>
            </a:r>
          </a:p>
          <a:p>
            <a:r>
              <a:rPr lang="en-US" altLang="zh-CN" dirty="0"/>
              <a:t>{</a:t>
            </a:r>
          </a:p>
          <a:p>
            <a:r>
              <a:rPr lang="en-US" altLang="zh-CN" dirty="0"/>
              <a:t>    </a:t>
            </a:r>
            <a:r>
              <a:rPr lang="en-US" altLang="zh-CN" dirty="0" err="1"/>
              <a:t>struct</a:t>
            </a:r>
            <a:r>
              <a:rPr lang="en-US" altLang="zh-CN" dirty="0"/>
              <a:t> </a:t>
            </a:r>
            <a:r>
              <a:rPr lang="en-US" altLang="zh-CN" dirty="0" err="1"/>
              <a:t>tnode</a:t>
            </a:r>
            <a:r>
              <a:rPr lang="en-US" altLang="zh-CN" dirty="0"/>
              <a:t> *p;</a:t>
            </a:r>
          </a:p>
          <a:p>
            <a:r>
              <a:rPr lang="en-US" altLang="zh-CN" dirty="0"/>
              <a:t>    for(p=root; *w != '\0'; w++){</a:t>
            </a:r>
          </a:p>
          <a:p>
            <a:r>
              <a:rPr lang="en-US" altLang="zh-CN" dirty="0"/>
              <a:t>        if(p-&gt;</a:t>
            </a:r>
            <a:r>
              <a:rPr lang="en-US" altLang="zh-CN" dirty="0" err="1"/>
              <a:t>ptr</a:t>
            </a:r>
            <a:r>
              <a:rPr lang="en-US" altLang="zh-CN" dirty="0"/>
              <a:t>[*w-'a'] == NULL) {</a:t>
            </a:r>
          </a:p>
          <a:p>
            <a:r>
              <a:rPr lang="en-US" altLang="zh-CN" dirty="0"/>
              <a:t>            p-&gt;</a:t>
            </a:r>
            <a:r>
              <a:rPr lang="en-US" altLang="zh-CN" dirty="0" err="1"/>
              <a:t>ptr</a:t>
            </a:r>
            <a:r>
              <a:rPr lang="en-US" altLang="zh-CN" dirty="0"/>
              <a:t>[*w-'a'] = </a:t>
            </a:r>
            <a:r>
              <a:rPr lang="en-US" altLang="zh-CN" dirty="0" err="1"/>
              <a:t>talloc</a:t>
            </a:r>
            <a:r>
              <a:rPr lang="en-US" altLang="zh-CN" dirty="0"/>
              <a:t>();</a:t>
            </a:r>
          </a:p>
          <a:p>
            <a:r>
              <a:rPr lang="en-US" altLang="zh-CN" dirty="0"/>
              <a:t>            p-&gt;</a:t>
            </a:r>
            <a:r>
              <a:rPr lang="en-US" altLang="zh-CN" dirty="0" err="1"/>
              <a:t>isleaf</a:t>
            </a:r>
            <a:r>
              <a:rPr lang="en-US" altLang="zh-CN" dirty="0"/>
              <a:t> = 0;</a:t>
            </a:r>
          </a:p>
          <a:p>
            <a:r>
              <a:rPr lang="en-US" altLang="zh-CN" dirty="0"/>
              <a:t>        }</a:t>
            </a:r>
          </a:p>
          <a:p>
            <a:r>
              <a:rPr lang="en-US" altLang="zh-CN" dirty="0"/>
              <a:t>        p = p-&gt;</a:t>
            </a:r>
            <a:r>
              <a:rPr lang="en-US" altLang="zh-CN" dirty="0" err="1"/>
              <a:t>ptr</a:t>
            </a:r>
            <a:r>
              <a:rPr lang="en-US" altLang="zh-CN" dirty="0"/>
              <a:t>[*w-'a'];	</a:t>
            </a:r>
          </a:p>
          <a:p>
            <a:r>
              <a:rPr lang="en-US" altLang="zh-CN" dirty="0"/>
              <a:t>    }</a:t>
            </a:r>
          </a:p>
          <a:p>
            <a:r>
              <a:rPr lang="en-US" altLang="zh-CN" dirty="0"/>
              <a:t>    p-&gt;</a:t>
            </a:r>
            <a:r>
              <a:rPr lang="en-US" altLang="zh-CN" dirty="0" err="1"/>
              <a:t>isword</a:t>
            </a:r>
            <a:r>
              <a:rPr lang="en-US" altLang="zh-CN" dirty="0"/>
              <a:t> = 1;</a:t>
            </a:r>
          </a:p>
          <a:p>
            <a:r>
              <a:rPr lang="en-US" altLang="zh-CN" dirty="0"/>
              <a:t>}</a:t>
            </a:r>
          </a:p>
          <a:p>
            <a:r>
              <a:rPr lang="en-US" altLang="zh-CN" dirty="0"/>
              <a:t>struct </a:t>
            </a:r>
            <a:r>
              <a:rPr lang="en-US" altLang="zh-CN" dirty="0" err="1"/>
              <a:t>tnode</a:t>
            </a:r>
            <a:r>
              <a:rPr lang="en-US" altLang="zh-CN" dirty="0"/>
              <a:t> *</a:t>
            </a:r>
            <a:r>
              <a:rPr lang="en-US" altLang="zh-CN" dirty="0" err="1"/>
              <a:t>talloc</a:t>
            </a:r>
            <a:r>
              <a:rPr lang="en-US" altLang="zh-CN" dirty="0"/>
              <a:t>()</a:t>
            </a:r>
          </a:p>
          <a:p>
            <a:r>
              <a:rPr lang="en-US" altLang="zh-CN" dirty="0"/>
              <a:t>{   int </a:t>
            </a:r>
            <a:r>
              <a:rPr lang="en-US" altLang="zh-CN" dirty="0" err="1"/>
              <a:t>i</a:t>
            </a:r>
            <a:r>
              <a:rPr lang="en-US" altLang="zh-CN" dirty="0"/>
              <a:t>;</a:t>
            </a:r>
          </a:p>
          <a:p>
            <a:r>
              <a:rPr lang="en-US" altLang="zh-CN" dirty="0"/>
              <a:t>    struct </a:t>
            </a:r>
            <a:r>
              <a:rPr lang="en-US" altLang="zh-CN" dirty="0" err="1"/>
              <a:t>tnode</a:t>
            </a:r>
            <a:r>
              <a:rPr lang="en-US" altLang="zh-CN" dirty="0"/>
              <a:t> *p;</a:t>
            </a:r>
          </a:p>
          <a:p>
            <a:r>
              <a:rPr lang="en-US" altLang="zh-CN" dirty="0"/>
              <a:t>    p = (struct </a:t>
            </a:r>
            <a:r>
              <a:rPr lang="en-US" altLang="zh-CN" dirty="0" err="1"/>
              <a:t>tnode</a:t>
            </a:r>
            <a:r>
              <a:rPr lang="en-US" altLang="zh-CN" dirty="0"/>
              <a:t> *)malloc(</a:t>
            </a:r>
            <a:r>
              <a:rPr lang="en-US" altLang="zh-CN" dirty="0" err="1"/>
              <a:t>sizeof</a:t>
            </a:r>
            <a:r>
              <a:rPr lang="en-US" altLang="zh-CN" dirty="0"/>
              <a:t>(struct </a:t>
            </a:r>
            <a:r>
              <a:rPr lang="en-US" altLang="zh-CN" dirty="0" err="1"/>
              <a:t>tnode</a:t>
            </a:r>
            <a:r>
              <a:rPr lang="en-US" altLang="zh-CN" dirty="0"/>
              <a:t>));</a:t>
            </a:r>
          </a:p>
          <a:p>
            <a:r>
              <a:rPr lang="en-US" altLang="zh-CN" dirty="0"/>
              <a:t>    </a:t>
            </a:r>
            <a:r>
              <a:rPr lang="en-US" altLang="zh-CN" dirty="0" err="1"/>
              <a:t>isword</a:t>
            </a:r>
            <a:r>
              <a:rPr lang="en-US" altLang="zh-CN" dirty="0"/>
              <a:t> = 0; </a:t>
            </a:r>
            <a:r>
              <a:rPr lang="en-US" altLang="zh-CN" dirty="0" err="1"/>
              <a:t>isleaf</a:t>
            </a:r>
            <a:r>
              <a:rPr lang="en-US" altLang="zh-CN" dirty="0"/>
              <a:t> = 1;</a:t>
            </a:r>
          </a:p>
          <a:p>
            <a:r>
              <a:rPr lang="en-US" altLang="zh-CN" dirty="0"/>
              <a:t>    for(</a:t>
            </a:r>
            <a:r>
              <a:rPr lang="en-US" altLang="zh-CN" dirty="0" err="1"/>
              <a:t>i</a:t>
            </a:r>
            <a:r>
              <a:rPr lang="en-US" altLang="zh-CN" dirty="0"/>
              <a:t>=0; </a:t>
            </a:r>
            <a:r>
              <a:rPr lang="en-US" altLang="zh-CN" dirty="0" err="1"/>
              <a:t>i</a:t>
            </a:r>
            <a:r>
              <a:rPr lang="en-US" altLang="zh-CN" dirty="0"/>
              <a:t>&lt;26; </a:t>
            </a:r>
            <a:r>
              <a:rPr lang="en-US" altLang="zh-CN" dirty="0" err="1"/>
              <a:t>i</a:t>
            </a:r>
            <a:r>
              <a:rPr lang="en-US" altLang="zh-CN" dirty="0"/>
              <a:t>++)</a:t>
            </a:r>
          </a:p>
          <a:p>
            <a:r>
              <a:rPr lang="en-US" altLang="zh-CN" dirty="0"/>
              <a:t>        </a:t>
            </a:r>
            <a:r>
              <a:rPr lang="en-US" altLang="zh-CN" dirty="0" err="1"/>
              <a:t>ptr</a:t>
            </a:r>
            <a:r>
              <a:rPr lang="en-US" altLang="zh-CN" dirty="0"/>
              <a:t>[</a:t>
            </a:r>
            <a:r>
              <a:rPr lang="en-US" altLang="zh-CN" dirty="0" err="1"/>
              <a:t>i</a:t>
            </a:r>
            <a:r>
              <a:rPr lang="en-US" altLang="zh-CN" dirty="0"/>
              <a:t>] = NULL;</a:t>
            </a:r>
          </a:p>
          <a:p>
            <a:r>
              <a:rPr lang="en-US" altLang="zh-CN" dirty="0"/>
              <a:t>    return p;</a:t>
            </a:r>
          </a:p>
          <a:p>
            <a:r>
              <a:rPr lang="en-US" altLang="zh-CN" dirty="0"/>
              <a:t>}</a:t>
            </a:r>
            <a:endParaRPr lang="zh-CN" altLang="en-US" dirty="0"/>
          </a:p>
        </p:txBody>
      </p:sp>
      <p:sp>
        <p:nvSpPr>
          <p:cNvPr id="8" name="矩形 7">
            <a:extLst>
              <a:ext uri="{FF2B5EF4-FFF2-40B4-BE49-F238E27FC236}">
                <a16:creationId xmlns:a16="http://schemas.microsoft.com/office/drawing/2014/main" id="{3C5AF23E-31EA-4E05-B86C-D2EB820FC488}"/>
              </a:ext>
            </a:extLst>
          </p:cNvPr>
          <p:cNvSpPr/>
          <p:nvPr/>
        </p:nvSpPr>
        <p:spPr>
          <a:xfrm>
            <a:off x="1055440" y="3099682"/>
            <a:ext cx="5061197" cy="3693319"/>
          </a:xfrm>
          <a:prstGeom prst="rect">
            <a:avLst/>
          </a:prstGeom>
          <a:solidFill>
            <a:schemeClr val="bg2">
              <a:lumMod val="20000"/>
              <a:lumOff val="80000"/>
            </a:schemeClr>
          </a:solidFill>
          <a:effectLst>
            <a:outerShdw blurRad="50800" dist="38100" dir="2700000" algn="tl" rotWithShape="0">
              <a:prstClr val="black">
                <a:alpha val="40000"/>
              </a:prstClr>
            </a:outerShdw>
          </a:effectLst>
        </p:spPr>
        <p:txBody>
          <a:bodyPr wrap="square">
            <a:spAutoFit/>
          </a:bodyPr>
          <a:lstStyle/>
          <a:p>
            <a:r>
              <a:rPr lang="en-US" altLang="zh-CN" dirty="0"/>
              <a:t>int main()</a:t>
            </a:r>
          </a:p>
          <a:p>
            <a:r>
              <a:rPr lang="en-US" altLang="zh-CN" dirty="0"/>
              <a:t>{</a:t>
            </a:r>
          </a:p>
          <a:p>
            <a:r>
              <a:rPr lang="en-US" altLang="zh-CN" dirty="0"/>
              <a:t>    char word[MAXWORD];</a:t>
            </a:r>
          </a:p>
          <a:p>
            <a:r>
              <a:rPr lang="en-US" altLang="zh-CN" dirty="0"/>
              <a:t>    struct </a:t>
            </a:r>
            <a:r>
              <a:rPr lang="en-US" altLang="zh-CN" dirty="0" err="1"/>
              <a:t>tnode</a:t>
            </a:r>
            <a:r>
              <a:rPr lang="en-US" altLang="zh-CN" dirty="0"/>
              <a:t> *root=NULL;</a:t>
            </a:r>
          </a:p>
          <a:p>
            <a:r>
              <a:rPr lang="en-US" altLang="zh-CN" dirty="0"/>
              <a:t>    FILE *</a:t>
            </a:r>
            <a:r>
              <a:rPr lang="en-US" altLang="zh-CN" dirty="0" err="1"/>
              <a:t>dict</a:t>
            </a:r>
            <a:r>
              <a:rPr lang="en-US" altLang="zh-CN" dirty="0"/>
              <a:t>;</a:t>
            </a:r>
          </a:p>
          <a:p>
            <a:r>
              <a:rPr lang="en-US" altLang="zh-CN" dirty="0"/>
              <a:t>    if((</a:t>
            </a:r>
            <a:r>
              <a:rPr lang="en-US" altLang="zh-CN" dirty="0" err="1"/>
              <a:t>dict</a:t>
            </a:r>
            <a:r>
              <a:rPr lang="en-US" altLang="zh-CN" dirty="0"/>
              <a:t> = </a:t>
            </a:r>
            <a:r>
              <a:rPr lang="en-US" altLang="zh-CN" dirty="0" err="1"/>
              <a:t>fopen</a:t>
            </a:r>
            <a:r>
              <a:rPr lang="en-US" altLang="zh-CN" dirty="0"/>
              <a:t>("dictionary.txt", "r")) == NULL){</a:t>
            </a:r>
          </a:p>
          <a:p>
            <a:r>
              <a:rPr lang="en-US" altLang="zh-CN" dirty="0"/>
              <a:t>        </a:t>
            </a:r>
            <a:r>
              <a:rPr lang="en-US" altLang="zh-CN" dirty="0" err="1"/>
              <a:t>fprintf</a:t>
            </a:r>
            <a:r>
              <a:rPr lang="en-US" altLang="zh-CN" dirty="0"/>
              <a:t>(stderr, "The dictionary don't exist!\n");</a:t>
            </a:r>
          </a:p>
          <a:p>
            <a:r>
              <a:rPr lang="en-US" altLang="zh-CN" dirty="0"/>
              <a:t>        return -1;</a:t>
            </a:r>
          </a:p>
          <a:p>
            <a:r>
              <a:rPr lang="en-US" altLang="zh-CN" dirty="0"/>
              <a:t>     }</a:t>
            </a:r>
          </a:p>
          <a:p>
            <a:r>
              <a:rPr lang="en-US" altLang="zh-CN" dirty="0"/>
              <a:t>    root = </a:t>
            </a:r>
            <a:r>
              <a:rPr lang="en-US" altLang="zh-CN" dirty="0" err="1"/>
              <a:t>talloc</a:t>
            </a:r>
            <a:r>
              <a:rPr lang="en-US" altLang="zh-CN" dirty="0"/>
              <a:t>();</a:t>
            </a:r>
          </a:p>
          <a:p>
            <a:r>
              <a:rPr lang="en-US" altLang="zh-CN" dirty="0"/>
              <a:t>    while(</a:t>
            </a:r>
            <a:r>
              <a:rPr lang="en-US" altLang="zh-CN" dirty="0" err="1"/>
              <a:t>getWord</a:t>
            </a:r>
            <a:r>
              <a:rPr lang="en-US" altLang="zh-CN" dirty="0"/>
              <a:t>(</a:t>
            </a:r>
            <a:r>
              <a:rPr lang="en-US" altLang="zh-CN" dirty="0" err="1"/>
              <a:t>dict,word</a:t>
            </a:r>
            <a:r>
              <a:rPr lang="en-US" altLang="zh-CN" dirty="0"/>
              <a:t>) != EOF) </a:t>
            </a:r>
            <a:endParaRPr lang="zh-CN" altLang="en-US" dirty="0"/>
          </a:p>
          <a:p>
            <a:r>
              <a:rPr lang="en-US" altLang="zh-CN" dirty="0"/>
              <a:t>        </a:t>
            </a:r>
            <a:r>
              <a:rPr lang="en-US" altLang="zh-CN" dirty="0" err="1"/>
              <a:t>wordTree</a:t>
            </a:r>
            <a:r>
              <a:rPr lang="en-US" altLang="zh-CN" dirty="0"/>
              <a:t>(</a:t>
            </a:r>
            <a:r>
              <a:rPr lang="en-US" altLang="zh-CN" dirty="0" err="1"/>
              <a:t>root,word</a:t>
            </a:r>
            <a:r>
              <a:rPr lang="en-US" altLang="zh-CN" dirty="0"/>
              <a:t>);</a:t>
            </a:r>
          </a:p>
          <a:p>
            <a:r>
              <a:rPr lang="en-US" altLang="zh-CN" dirty="0"/>
              <a:t>    ….</a:t>
            </a:r>
          </a:p>
        </p:txBody>
      </p:sp>
    </p:spTree>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52</a:t>
            </a:fld>
            <a:endParaRPr lang="zh-CN" altLang="en-US"/>
          </a:p>
        </p:txBody>
      </p:sp>
      <p:grpSp>
        <p:nvGrpSpPr>
          <p:cNvPr id="3" name="Group 146"/>
          <p:cNvGrpSpPr>
            <a:grpSpLocks/>
          </p:cNvGrpSpPr>
          <p:nvPr/>
        </p:nvGrpSpPr>
        <p:grpSpPr bwMode="auto">
          <a:xfrm>
            <a:off x="1981200" y="457201"/>
            <a:ext cx="5050904" cy="650875"/>
            <a:chOff x="288" y="432"/>
            <a:chExt cx="2747" cy="410"/>
          </a:xfrm>
        </p:grpSpPr>
        <p:sp>
          <p:nvSpPr>
            <p:cNvPr id="4" name="AutoShape 131"/>
            <p:cNvSpPr>
              <a:spLocks noChangeArrowheads="1"/>
            </p:cNvSpPr>
            <p:nvPr/>
          </p:nvSpPr>
          <p:spPr bwMode="auto">
            <a:xfrm>
              <a:off x="288" y="432"/>
              <a:ext cx="2330" cy="410"/>
            </a:xfrm>
            <a:prstGeom prst="cloudCallout">
              <a:avLst>
                <a:gd name="adj1" fmla="val -20259"/>
                <a:gd name="adj2" fmla="val 17315"/>
              </a:avLst>
            </a:prstGeom>
            <a:solidFill>
              <a:srgbClr val="FFFFBD"/>
            </a:solidFill>
            <a:ln w="12700" cap="sq">
              <a:noFill/>
              <a:round/>
              <a:headEnd type="none" w="sm" len="sm"/>
              <a:tailEnd type="none" w="sm" len="sm"/>
            </a:ln>
            <a:effectLst>
              <a:outerShdw dist="132592" dir="1001955" algn="ctr" rotWithShape="0">
                <a:srgbClr val="B2B2B2"/>
              </a:outerShdw>
            </a:effectLst>
          </p:spPr>
          <p:txBody>
            <a:bodyPr wrap="none" anchor="ctr"/>
            <a:lstStyle/>
            <a:p>
              <a:pPr algn="ctr"/>
              <a:endParaRPr lang="en-US" altLang="zh-CN"/>
            </a:p>
          </p:txBody>
        </p:sp>
        <p:sp>
          <p:nvSpPr>
            <p:cNvPr id="5" name="Text Box 132"/>
            <p:cNvSpPr txBox="1">
              <a:spLocks noChangeArrowheads="1"/>
            </p:cNvSpPr>
            <p:nvPr/>
          </p:nvSpPr>
          <p:spPr bwMode="auto">
            <a:xfrm>
              <a:off x="539" y="465"/>
              <a:ext cx="2496" cy="330"/>
            </a:xfrm>
            <a:prstGeom prst="rect">
              <a:avLst/>
            </a:prstGeom>
            <a:noFill/>
            <a:ln w="12700" cap="sq">
              <a:noFill/>
              <a:miter lim="800000"/>
              <a:headEnd type="none" w="sm" len="sm"/>
              <a:tailEnd type="none" w="sm" len="sm"/>
            </a:ln>
          </p:spPr>
          <p:txBody>
            <a:bodyPr>
              <a:spAutoFit/>
            </a:bodyPr>
            <a:lstStyle/>
            <a:p>
              <a:r>
                <a:rPr lang="en-US" altLang="zh-CN" sz="2800" dirty="0" err="1">
                  <a:solidFill>
                    <a:srgbClr val="002878"/>
                  </a:solidFill>
                  <a:latin typeface="黑体" pitchFamily="49" charset="-122"/>
                  <a:ea typeface="黑体" pitchFamily="49" charset="-122"/>
                </a:rPr>
                <a:t>Trie</a:t>
              </a:r>
              <a:r>
                <a:rPr lang="zh-CN" altLang="en-US" sz="2800" dirty="0">
                  <a:solidFill>
                    <a:srgbClr val="002878"/>
                  </a:solidFill>
                  <a:latin typeface="黑体" pitchFamily="49" charset="-122"/>
                  <a:ea typeface="黑体" pitchFamily="49" charset="-122"/>
                </a:rPr>
                <a:t>结构性能分析</a:t>
              </a:r>
              <a:r>
                <a:rPr lang="en-US" altLang="zh-CN" sz="2800" dirty="0">
                  <a:solidFill>
                    <a:srgbClr val="002878"/>
                  </a:solidFill>
                  <a:latin typeface="黑体" pitchFamily="49" charset="-122"/>
                  <a:ea typeface="黑体" pitchFamily="49" charset="-122"/>
                </a:rPr>
                <a:t>*</a:t>
              </a:r>
              <a:endParaRPr lang="zh-CN" altLang="en-US" dirty="0">
                <a:solidFill>
                  <a:srgbClr val="002878"/>
                </a:solidFill>
                <a:latin typeface="黑体" pitchFamily="49" charset="-122"/>
                <a:ea typeface="黑体" pitchFamily="49" charset="-122"/>
              </a:endParaRPr>
            </a:p>
          </p:txBody>
        </p:sp>
      </p:grpSp>
      <p:grpSp>
        <p:nvGrpSpPr>
          <p:cNvPr id="7" name="Group 38"/>
          <p:cNvGrpSpPr>
            <a:grpSpLocks/>
          </p:cNvGrpSpPr>
          <p:nvPr/>
        </p:nvGrpSpPr>
        <p:grpSpPr bwMode="auto">
          <a:xfrm>
            <a:off x="1919536" y="980728"/>
            <a:ext cx="8041288" cy="5472502"/>
            <a:chOff x="274" y="1218"/>
            <a:chExt cx="5136" cy="3008"/>
          </a:xfrm>
        </p:grpSpPr>
        <p:sp>
          <p:nvSpPr>
            <p:cNvPr id="8" name="Freeform 9"/>
            <p:cNvSpPr>
              <a:spLocks/>
            </p:cNvSpPr>
            <p:nvPr/>
          </p:nvSpPr>
          <p:spPr bwMode="auto">
            <a:xfrm>
              <a:off x="274" y="1218"/>
              <a:ext cx="5136" cy="3008"/>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9" name="Text Box 10"/>
            <p:cNvSpPr txBox="1">
              <a:spLocks noChangeArrowheads="1"/>
            </p:cNvSpPr>
            <p:nvPr/>
          </p:nvSpPr>
          <p:spPr bwMode="auto">
            <a:xfrm>
              <a:off x="412" y="1446"/>
              <a:ext cx="4784" cy="2690"/>
            </a:xfrm>
            <a:prstGeom prst="rect">
              <a:avLst/>
            </a:prstGeom>
            <a:noFill/>
            <a:ln w="9525">
              <a:noFill/>
              <a:miter lim="800000"/>
              <a:headEnd/>
              <a:tailEnd/>
            </a:ln>
          </p:spPr>
          <p:txBody>
            <a:bodyPr wrap="square">
              <a:spAutoFit/>
            </a:bodyPr>
            <a:lstStyle/>
            <a:p>
              <a:pPr marL="357188" indent="-357188" algn="just" fontAlgn="base">
                <a:spcBef>
                  <a:spcPct val="0"/>
                </a:spcBef>
                <a:buFont typeface="Wingdings" pitchFamily="2" charset="2"/>
                <a:buChar char="u"/>
              </a:pPr>
              <a:r>
                <a:rPr lang="zh-CN" altLang="en-US" sz="2400" dirty="0">
                  <a:solidFill>
                    <a:srgbClr val="000080"/>
                  </a:solidFill>
                  <a:latin typeface="幼圆" pitchFamily="49" charset="-122"/>
                  <a:ea typeface="幼圆" pitchFamily="49" charset="-122"/>
                </a:rPr>
                <a:t>采用</a:t>
              </a:r>
              <a:r>
                <a:rPr lang="en-US" altLang="zh-CN" sz="2400" dirty="0" err="1">
                  <a:solidFill>
                    <a:srgbClr val="000080"/>
                  </a:solidFill>
                  <a:latin typeface="幼圆" pitchFamily="49" charset="-122"/>
                  <a:ea typeface="幼圆" pitchFamily="49" charset="-122"/>
                </a:rPr>
                <a:t>Trie</a:t>
              </a:r>
              <a:r>
                <a:rPr lang="zh-CN" altLang="en-US" sz="2400" dirty="0">
                  <a:solidFill>
                    <a:srgbClr val="000080"/>
                  </a:solidFill>
                  <a:latin typeface="幼圆" pitchFamily="49" charset="-122"/>
                  <a:ea typeface="幼圆" pitchFamily="49" charset="-122"/>
                </a:rPr>
                <a:t>结构，对英文单词来说，树的高度取决于最长的单词长度。绝大多数常用单词通常都不是很长，一般访问几个节点（很可能是</a:t>
              </a:r>
              <a:r>
                <a:rPr lang="en-US" altLang="zh-CN" sz="2400" dirty="0">
                  <a:solidFill>
                    <a:srgbClr val="000080"/>
                  </a:solidFill>
                  <a:latin typeface="幼圆" pitchFamily="49" charset="-122"/>
                  <a:ea typeface="幼圆" pitchFamily="49" charset="-122"/>
                </a:rPr>
                <a:t>5~7</a:t>
              </a:r>
              <a:r>
                <a:rPr lang="zh-CN" altLang="en-US" sz="2400" dirty="0">
                  <a:solidFill>
                    <a:srgbClr val="000080"/>
                  </a:solidFill>
                  <a:latin typeface="幼圆" pitchFamily="49" charset="-122"/>
                  <a:ea typeface="幼圆" pitchFamily="49" charset="-122"/>
                </a:rPr>
                <a:t>个）就可以解决问题。</a:t>
              </a:r>
              <a:endParaRPr lang="en-US" altLang="zh-CN" sz="2400" dirty="0">
                <a:solidFill>
                  <a:srgbClr val="000080"/>
                </a:solidFill>
                <a:latin typeface="幼圆" pitchFamily="49" charset="-122"/>
                <a:ea typeface="幼圆" pitchFamily="49" charset="-122"/>
              </a:endParaRPr>
            </a:p>
            <a:p>
              <a:pPr marL="357188" indent="-357188" algn="just" fontAlgn="base">
                <a:spcBef>
                  <a:spcPct val="0"/>
                </a:spcBef>
                <a:buFont typeface="Wingdings" pitchFamily="2" charset="2"/>
                <a:buChar char="u"/>
              </a:pPr>
              <a:r>
                <a:rPr lang="zh-CN" altLang="en-US" sz="2400" dirty="0">
                  <a:solidFill>
                    <a:srgbClr val="000080"/>
                  </a:solidFill>
                  <a:latin typeface="幼圆" pitchFamily="49" charset="-122"/>
                  <a:ea typeface="幼圆" pitchFamily="49" charset="-122"/>
                </a:rPr>
                <a:t>而采用（最理想的）平衡二叉查找树，假设有</a:t>
              </a:r>
              <a:r>
                <a:rPr lang="en-US" altLang="zh-CN" sz="2400" dirty="0">
                  <a:solidFill>
                    <a:srgbClr val="000080"/>
                  </a:solidFill>
                  <a:latin typeface="幼圆" pitchFamily="49" charset="-122"/>
                  <a:ea typeface="幼圆" pitchFamily="49" charset="-122"/>
                </a:rPr>
                <a:t>10000</a:t>
              </a:r>
              <a:r>
                <a:rPr lang="zh-CN" altLang="en-US" sz="2400" dirty="0">
                  <a:solidFill>
                    <a:srgbClr val="000080"/>
                  </a:solidFill>
                  <a:latin typeface="幼圆" pitchFamily="49" charset="-122"/>
                  <a:ea typeface="幼圆" pitchFamily="49" charset="-122"/>
                </a:rPr>
                <a:t>个单词，则树的高度为</a:t>
              </a:r>
              <a:r>
                <a:rPr lang="en-US" altLang="zh-CN" sz="2400" dirty="0">
                  <a:solidFill>
                    <a:srgbClr val="000080"/>
                  </a:solidFill>
                  <a:latin typeface="幼圆" pitchFamily="49" charset="-122"/>
                  <a:ea typeface="幼圆" pitchFamily="49" charset="-122"/>
                </a:rPr>
                <a:t>14</a:t>
              </a:r>
              <a:r>
                <a:rPr lang="zh-CN" altLang="en-US" sz="2400" dirty="0">
                  <a:solidFill>
                    <a:srgbClr val="000080"/>
                  </a:solidFill>
                  <a:latin typeface="幼圆" pitchFamily="49" charset="-122"/>
                  <a:ea typeface="幼圆" pitchFamily="49" charset="-122"/>
                </a:rPr>
                <a:t>（</a:t>
              </a:r>
              <a:r>
                <a:rPr lang="en-US" altLang="zh-CN" sz="2400" dirty="0">
                  <a:solidFill>
                    <a:srgbClr val="000080"/>
                  </a:solidFill>
                  <a:latin typeface="幼圆" pitchFamily="49" charset="-122"/>
                  <a:ea typeface="幼圆" pitchFamily="49" charset="-122"/>
                </a:rPr>
                <a:t>lg10000</a:t>
              </a:r>
              <a:r>
                <a:rPr lang="zh-CN" altLang="en-US" sz="2400" dirty="0">
                  <a:solidFill>
                    <a:srgbClr val="000080"/>
                  </a:solidFill>
                  <a:latin typeface="幼圆" pitchFamily="49" charset="-122"/>
                  <a:ea typeface="幼圆" pitchFamily="49" charset="-122"/>
                </a:rPr>
                <a:t>）。由于大多数的单词都存储在树的最低层，因此平均查找单词需要访问</a:t>
              </a:r>
              <a:r>
                <a:rPr lang="en-US" altLang="zh-CN" sz="2400" dirty="0">
                  <a:solidFill>
                    <a:srgbClr val="000080"/>
                  </a:solidFill>
                  <a:latin typeface="幼圆" pitchFamily="49" charset="-122"/>
                  <a:ea typeface="幼圆" pitchFamily="49" charset="-122"/>
                </a:rPr>
                <a:t>13</a:t>
              </a:r>
              <a:r>
                <a:rPr lang="zh-CN" altLang="en-US" sz="2400" dirty="0">
                  <a:solidFill>
                    <a:srgbClr val="000080"/>
                  </a:solidFill>
                  <a:latin typeface="幼圆" pitchFamily="49" charset="-122"/>
                  <a:ea typeface="幼圆" pitchFamily="49" charset="-122"/>
                </a:rPr>
                <a:t>个节点，是</a:t>
              </a:r>
              <a:r>
                <a:rPr lang="en-US" altLang="zh-CN" sz="2400" dirty="0" err="1">
                  <a:solidFill>
                    <a:srgbClr val="000080"/>
                  </a:solidFill>
                  <a:latin typeface="幼圆" pitchFamily="49" charset="-122"/>
                  <a:ea typeface="幼圆" pitchFamily="49" charset="-122"/>
                </a:rPr>
                <a:t>trie</a:t>
              </a:r>
              <a:r>
                <a:rPr lang="zh-CN" altLang="en-US" sz="2400" dirty="0">
                  <a:solidFill>
                    <a:srgbClr val="000080"/>
                  </a:solidFill>
                  <a:latin typeface="幼圆" pitchFamily="49" charset="-122"/>
                  <a:ea typeface="幼圆" pitchFamily="49" charset="-122"/>
                </a:rPr>
                <a:t>树的两倍。</a:t>
              </a:r>
              <a:endParaRPr lang="en-US" altLang="zh-CN" sz="2400" dirty="0">
                <a:solidFill>
                  <a:srgbClr val="000080"/>
                </a:solidFill>
                <a:latin typeface="幼圆" pitchFamily="49" charset="-122"/>
                <a:ea typeface="幼圆" pitchFamily="49" charset="-122"/>
              </a:endParaRPr>
            </a:p>
            <a:p>
              <a:pPr marL="357188" indent="-357188" algn="just" fontAlgn="base">
                <a:spcBef>
                  <a:spcPct val="0"/>
                </a:spcBef>
                <a:buFont typeface="Wingdings" pitchFamily="2" charset="2"/>
                <a:buChar char="u"/>
              </a:pPr>
              <a:r>
                <a:rPr lang="zh-CN" altLang="en-US" sz="2400" dirty="0">
                  <a:solidFill>
                    <a:srgbClr val="000080"/>
                  </a:solidFill>
                  <a:latin typeface="幼圆" pitchFamily="49" charset="-122"/>
                  <a:ea typeface="幼圆" pitchFamily="49" charset="-122"/>
                </a:rPr>
                <a:t>此外，在</a:t>
              </a:r>
              <a:r>
                <a:rPr lang="en-US" altLang="zh-CN" sz="2400" dirty="0">
                  <a:solidFill>
                    <a:srgbClr val="000080"/>
                  </a:solidFill>
                  <a:latin typeface="幼圆" pitchFamily="49" charset="-122"/>
                  <a:ea typeface="幼圆" pitchFamily="49" charset="-122"/>
                </a:rPr>
                <a:t>BST</a:t>
              </a:r>
              <a:r>
                <a:rPr lang="zh-CN" altLang="en-US" sz="2400" dirty="0">
                  <a:solidFill>
                    <a:srgbClr val="000080"/>
                  </a:solidFill>
                  <a:latin typeface="幼圆" pitchFamily="49" charset="-122"/>
                  <a:ea typeface="幼圆" pitchFamily="49" charset="-122"/>
                </a:rPr>
                <a:t>树中，查找过程需要比较整个单词（串比较），而在</a:t>
              </a:r>
              <a:r>
                <a:rPr lang="en-US" altLang="zh-CN" sz="2400" dirty="0" err="1">
                  <a:solidFill>
                    <a:srgbClr val="000080"/>
                  </a:solidFill>
                  <a:latin typeface="幼圆" pitchFamily="49" charset="-122"/>
                  <a:ea typeface="幼圆" pitchFamily="49" charset="-122"/>
                </a:rPr>
                <a:t>trie</a:t>
              </a:r>
              <a:r>
                <a:rPr lang="zh-CN" altLang="en-US" sz="2400" dirty="0">
                  <a:solidFill>
                    <a:srgbClr val="000080"/>
                  </a:solidFill>
                  <a:latin typeface="幼圆" pitchFamily="49" charset="-122"/>
                  <a:ea typeface="幼圆" pitchFamily="49" charset="-122"/>
                </a:rPr>
                <a:t>结构中，每次比较只需要比较一个字母。</a:t>
              </a:r>
              <a:endParaRPr lang="en-US" altLang="zh-CN" sz="2400" dirty="0">
                <a:solidFill>
                  <a:srgbClr val="000080"/>
                </a:solidFill>
                <a:latin typeface="幼圆" pitchFamily="49" charset="-122"/>
                <a:ea typeface="幼圆" pitchFamily="49" charset="-122"/>
              </a:endParaRPr>
            </a:p>
            <a:p>
              <a:pPr marL="357188" indent="-357188" algn="just" fontAlgn="base">
                <a:spcBef>
                  <a:spcPct val="0"/>
                </a:spcBef>
                <a:buFont typeface="Wingdings" pitchFamily="2" charset="2"/>
                <a:buChar char="u"/>
              </a:pPr>
              <a:r>
                <a:rPr lang="zh-CN" altLang="en-US" sz="2400" dirty="0">
                  <a:solidFill>
                    <a:srgbClr val="000080"/>
                  </a:solidFill>
                  <a:latin typeface="幼圆" pitchFamily="49" charset="-122"/>
                  <a:ea typeface="幼圆" pitchFamily="49" charset="-122"/>
                </a:rPr>
                <a:t>因此，</a:t>
              </a:r>
              <a:r>
                <a:rPr lang="zh-CN" altLang="en-US" sz="2400" b="1" dirty="0">
                  <a:solidFill>
                    <a:srgbClr val="FF0000"/>
                  </a:solidFill>
                  <a:latin typeface="幼圆" pitchFamily="49" charset="-122"/>
                  <a:ea typeface="幼圆" pitchFamily="49" charset="-122"/>
                </a:rPr>
                <a:t>在访问速度要求很高的系统中，如拼写检查、词频统计中，</a:t>
              </a:r>
              <a:r>
                <a:rPr lang="en-US" altLang="zh-CN" sz="2400" b="1" dirty="0" err="1">
                  <a:solidFill>
                    <a:srgbClr val="FF0000"/>
                  </a:solidFill>
                  <a:latin typeface="幼圆" pitchFamily="49" charset="-122"/>
                  <a:ea typeface="幼圆" pitchFamily="49" charset="-122"/>
                </a:rPr>
                <a:t>trie</a:t>
              </a:r>
              <a:r>
                <a:rPr lang="zh-CN" altLang="en-US" sz="2400" b="1" dirty="0">
                  <a:solidFill>
                    <a:srgbClr val="FF0000"/>
                  </a:solidFill>
                  <a:latin typeface="幼圆" pitchFamily="49" charset="-122"/>
                  <a:ea typeface="幼圆" pitchFamily="49" charset="-122"/>
                </a:rPr>
                <a:t>结构是一个非常好的选择。</a:t>
              </a:r>
              <a:endParaRPr lang="en-US" altLang="zh-CN" sz="2400" b="1" dirty="0">
                <a:solidFill>
                  <a:srgbClr val="FF0000"/>
                </a:solidFill>
                <a:latin typeface="幼圆" pitchFamily="49" charset="-122"/>
                <a:ea typeface="幼圆" pitchFamily="49"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问题：词频统计 </a:t>
            </a:r>
            <a:r>
              <a:rPr lang="en-US" altLang="zh-CN" dirty="0"/>
              <a:t>– </a:t>
            </a:r>
            <a:r>
              <a:rPr lang="en-US" altLang="zh-CN" dirty="0" err="1"/>
              <a:t>Trie</a:t>
            </a:r>
            <a:r>
              <a:rPr lang="zh-CN" altLang="en-US" dirty="0"/>
              <a:t>树实现</a:t>
            </a:r>
            <a:r>
              <a:rPr lang="en-US" altLang="zh-CN" dirty="0"/>
              <a:t>*</a:t>
            </a:r>
            <a:endParaRPr lang="zh-CN" altLang="en-US" dirty="0"/>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53</a:t>
            </a:fld>
            <a:endParaRPr lang="en-US" altLang="zh-CN" dirty="0"/>
          </a:p>
        </p:txBody>
      </p:sp>
      <p:sp>
        <p:nvSpPr>
          <p:cNvPr id="5" name="Cloud"/>
          <p:cNvSpPr>
            <a:spLocks noChangeAspect="1" noEditPoints="1" noChangeArrowheads="1"/>
          </p:cNvSpPr>
          <p:nvPr/>
        </p:nvSpPr>
        <p:spPr bwMode="auto">
          <a:xfrm>
            <a:off x="1930107" y="1075477"/>
            <a:ext cx="8424936" cy="388843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A7EEFF"/>
          </a:solidFill>
          <a:ln w="28575">
            <a:solidFill>
              <a:srgbClr val="969696"/>
            </a:solidFill>
            <a:miter lim="800000"/>
            <a:headEnd/>
            <a:tailEnd/>
          </a:ln>
          <a:effectLst>
            <a:outerShdw dist="170388" dir="1593903" algn="ctr" rotWithShape="0">
              <a:srgbClr val="C3C3C3"/>
            </a:outerShdw>
          </a:effectLst>
        </p:spPr>
        <p:txBody>
          <a:bodyPr/>
          <a:lstStyle/>
          <a:p>
            <a:pPr eaLnBrk="0" fontAlgn="t" hangingPunct="0">
              <a:lnSpc>
                <a:spcPct val="95000"/>
              </a:lnSpc>
              <a:spcBef>
                <a:spcPct val="0"/>
              </a:spcBef>
              <a:spcAft>
                <a:spcPct val="0"/>
              </a:spcAft>
            </a:pPr>
            <a:r>
              <a:rPr lang="zh-CN" altLang="en-US" sz="2000" dirty="0">
                <a:solidFill>
                  <a:srgbClr val="7030A0"/>
                </a:solidFill>
                <a:latin typeface="黑体" pitchFamily="2" charset="-122"/>
                <a:ea typeface="黑体" pitchFamily="2" charset="-122"/>
              </a:rPr>
              <a:t>本问题有如下特点：</a:t>
            </a:r>
            <a:endParaRPr lang="en-US" altLang="zh-CN" sz="2000" dirty="0">
              <a:solidFill>
                <a:srgbClr val="7030A0"/>
              </a:solidFill>
              <a:latin typeface="黑体" pitchFamily="2" charset="-122"/>
              <a:ea typeface="黑体" pitchFamily="2" charset="-122"/>
            </a:endParaRPr>
          </a:p>
          <a:p>
            <a:pPr eaLnBrk="0" fontAlgn="t" hangingPunct="0">
              <a:lnSpc>
                <a:spcPct val="95000"/>
              </a:lnSpc>
              <a:spcBef>
                <a:spcPct val="0"/>
              </a:spcBef>
              <a:spcAft>
                <a:spcPct val="0"/>
              </a:spcAft>
            </a:pPr>
            <a:r>
              <a:rPr lang="en-US" altLang="zh-CN" sz="2000" dirty="0">
                <a:solidFill>
                  <a:srgbClr val="7030A0"/>
                </a:solidFill>
                <a:latin typeface="黑体" pitchFamily="2" charset="-122"/>
                <a:ea typeface="黑体" pitchFamily="2" charset="-122"/>
              </a:rPr>
              <a:t>1.</a:t>
            </a:r>
            <a:r>
              <a:rPr lang="zh-CN" altLang="en-US" sz="2000" dirty="0">
                <a:solidFill>
                  <a:srgbClr val="7030A0"/>
                </a:solidFill>
                <a:latin typeface="黑体" pitchFamily="2" charset="-122"/>
                <a:ea typeface="黑体" pitchFamily="2" charset="-122"/>
              </a:rPr>
              <a:t>问题规模不知（即需要统计的单词数量末知</a:t>
            </a:r>
            <a:r>
              <a:rPr lang="en-US" altLang="zh-CN" sz="2000" dirty="0">
                <a:solidFill>
                  <a:srgbClr val="7030A0"/>
                </a:solidFill>
                <a:latin typeface="黑体" pitchFamily="2" charset="-122"/>
                <a:ea typeface="黑体" pitchFamily="2" charset="-122"/>
              </a:rPr>
              <a:t>)</a:t>
            </a:r>
            <a:r>
              <a:rPr lang="zh-CN" altLang="en-US" sz="2000" dirty="0">
                <a:solidFill>
                  <a:srgbClr val="7030A0"/>
                </a:solidFill>
                <a:latin typeface="黑体" pitchFamily="2" charset="-122"/>
                <a:ea typeface="黑体" pitchFamily="2" charset="-122"/>
              </a:rPr>
              <a:t>，有可很大，如对一本小说进行词频统计；</a:t>
            </a:r>
            <a:endParaRPr lang="en-US" altLang="zh-CN" sz="2000" dirty="0">
              <a:solidFill>
                <a:srgbClr val="7030A0"/>
              </a:solidFill>
              <a:latin typeface="黑体" pitchFamily="2" charset="-122"/>
              <a:ea typeface="黑体" pitchFamily="2" charset="-122"/>
            </a:endParaRPr>
          </a:p>
          <a:p>
            <a:pPr eaLnBrk="0" fontAlgn="t" hangingPunct="0">
              <a:lnSpc>
                <a:spcPct val="95000"/>
              </a:lnSpc>
              <a:spcBef>
                <a:spcPct val="0"/>
              </a:spcBef>
              <a:spcAft>
                <a:spcPct val="0"/>
              </a:spcAft>
            </a:pPr>
            <a:r>
              <a:rPr lang="en-US" altLang="zh-CN" sz="2000" dirty="0">
                <a:solidFill>
                  <a:srgbClr val="7030A0"/>
                </a:solidFill>
                <a:latin typeface="黑体" pitchFamily="2" charset="-122"/>
                <a:ea typeface="黑体" pitchFamily="2" charset="-122"/>
              </a:rPr>
              <a:t>2.</a:t>
            </a:r>
            <a:r>
              <a:rPr lang="zh-CN" altLang="en-US" sz="2000" dirty="0">
                <a:solidFill>
                  <a:srgbClr val="7030A0"/>
                </a:solidFill>
                <a:latin typeface="黑体" pitchFamily="2" charset="-122"/>
                <a:ea typeface="黑体" pitchFamily="2" charset="-122"/>
              </a:rPr>
              <a:t>单词表在</a:t>
            </a:r>
            <a:r>
              <a:rPr lang="zh-CN" altLang="en-US" sz="2000" dirty="0">
                <a:solidFill>
                  <a:srgbClr val="FF0000"/>
                </a:solidFill>
                <a:latin typeface="黑体" pitchFamily="2" charset="-122"/>
                <a:ea typeface="黑体" pitchFamily="2" charset="-122"/>
              </a:rPr>
              <a:t>查找时需要频繁的执行插入操作</a:t>
            </a:r>
            <a:r>
              <a:rPr lang="zh-CN" altLang="en-US" sz="2000" dirty="0">
                <a:solidFill>
                  <a:srgbClr val="7030A0"/>
                </a:solidFill>
                <a:latin typeface="黑体" pitchFamily="2" charset="-122"/>
                <a:ea typeface="黑体" pitchFamily="2" charset="-122"/>
              </a:rPr>
              <a:t>，是一种典型的</a:t>
            </a:r>
            <a:r>
              <a:rPr lang="zh-CN" altLang="en-US" sz="2000" dirty="0">
                <a:solidFill>
                  <a:srgbClr val="FF0000"/>
                </a:solidFill>
                <a:latin typeface="黑体" pitchFamily="2" charset="-122"/>
                <a:ea typeface="黑体" pitchFamily="2" charset="-122"/>
              </a:rPr>
              <a:t>动态查找表</a:t>
            </a:r>
            <a:r>
              <a:rPr lang="zh-CN" altLang="en-US" sz="2000" dirty="0">
                <a:solidFill>
                  <a:srgbClr val="7030A0"/>
                </a:solidFill>
                <a:latin typeface="黑体" pitchFamily="2" charset="-122"/>
                <a:ea typeface="黑体" pitchFamily="2" charset="-122"/>
              </a:rPr>
              <a:t>。</a:t>
            </a:r>
            <a:endParaRPr lang="en-US" altLang="zh-CN" sz="2000" dirty="0">
              <a:solidFill>
                <a:srgbClr val="7030A0"/>
              </a:solidFill>
              <a:latin typeface="黑体" pitchFamily="2" charset="-122"/>
              <a:ea typeface="黑体" pitchFamily="2" charset="-122"/>
            </a:endParaRPr>
          </a:p>
          <a:p>
            <a:pPr eaLnBrk="0" fontAlgn="t" hangingPunct="0">
              <a:lnSpc>
                <a:spcPct val="95000"/>
              </a:lnSpc>
              <a:spcBef>
                <a:spcPct val="0"/>
              </a:spcBef>
              <a:spcAft>
                <a:spcPct val="0"/>
              </a:spcAft>
            </a:pPr>
            <a:endParaRPr lang="en-US" altLang="zh-CN" sz="2000" dirty="0">
              <a:solidFill>
                <a:srgbClr val="7030A0"/>
              </a:solidFill>
              <a:latin typeface="黑体" pitchFamily="2" charset="-122"/>
              <a:ea typeface="黑体" pitchFamily="2" charset="-122"/>
            </a:endParaRPr>
          </a:p>
          <a:p>
            <a:pPr eaLnBrk="0" fontAlgn="t" hangingPunct="0">
              <a:lnSpc>
                <a:spcPct val="95000"/>
              </a:lnSpc>
              <a:spcBef>
                <a:spcPct val="0"/>
              </a:spcBef>
              <a:spcAft>
                <a:spcPct val="0"/>
              </a:spcAft>
            </a:pPr>
            <a:r>
              <a:rPr lang="zh-CN" altLang="en-US" sz="2000" dirty="0">
                <a:solidFill>
                  <a:srgbClr val="7030A0"/>
                </a:solidFill>
                <a:latin typeface="黑体" pitchFamily="2" charset="-122"/>
                <a:ea typeface="黑体" pitchFamily="2" charset="-122"/>
              </a:rPr>
              <a:t>针对上述问题，在“线性表”一章采用了</a:t>
            </a:r>
            <a:r>
              <a:rPr lang="zh-CN" altLang="en-US" sz="2000" dirty="0">
                <a:solidFill>
                  <a:srgbClr val="FF0000"/>
                </a:solidFill>
                <a:latin typeface="黑体" pitchFamily="2" charset="-122"/>
                <a:ea typeface="黑体" pitchFamily="2" charset="-122"/>
              </a:rPr>
              <a:t>顺序表</a:t>
            </a:r>
            <a:r>
              <a:rPr lang="zh-CN" altLang="en-US" sz="2000" dirty="0">
                <a:solidFill>
                  <a:srgbClr val="7030A0"/>
                </a:solidFill>
                <a:latin typeface="黑体" pitchFamily="2" charset="-122"/>
                <a:ea typeface="黑体" pitchFamily="2" charset="-122"/>
              </a:rPr>
              <a:t>、</a:t>
            </a:r>
            <a:r>
              <a:rPr lang="zh-CN" altLang="en-US" sz="2000" dirty="0">
                <a:solidFill>
                  <a:srgbClr val="FF0000"/>
                </a:solidFill>
                <a:latin typeface="黑体" pitchFamily="2" charset="-122"/>
                <a:ea typeface="黑体" pitchFamily="2" charset="-122"/>
              </a:rPr>
              <a:t>链表</a:t>
            </a:r>
            <a:r>
              <a:rPr lang="zh-CN" altLang="en-US" sz="2000" dirty="0">
                <a:solidFill>
                  <a:srgbClr val="7030A0"/>
                </a:solidFill>
                <a:latin typeface="黑体" pitchFamily="2" charset="-122"/>
                <a:ea typeface="黑体" pitchFamily="2" charset="-122"/>
              </a:rPr>
              <a:t>来实现；在“树”一章中采用了</a:t>
            </a:r>
            <a:r>
              <a:rPr lang="zh-CN" altLang="en-US" sz="2000" dirty="0">
                <a:solidFill>
                  <a:srgbClr val="FF0000"/>
                </a:solidFill>
                <a:latin typeface="黑体" pitchFamily="2" charset="-122"/>
                <a:ea typeface="黑体" pitchFamily="2" charset="-122"/>
              </a:rPr>
              <a:t>二叉排序树</a:t>
            </a:r>
            <a:r>
              <a:rPr lang="zh-CN" altLang="en-US" sz="2000" dirty="0">
                <a:solidFill>
                  <a:srgbClr val="7030A0"/>
                </a:solidFill>
                <a:latin typeface="黑体" pitchFamily="2" charset="-122"/>
                <a:ea typeface="黑体" pitchFamily="2" charset="-122"/>
              </a:rPr>
              <a:t>（</a:t>
            </a:r>
            <a:r>
              <a:rPr lang="en-US" altLang="zh-CN" sz="2000" dirty="0">
                <a:solidFill>
                  <a:srgbClr val="7030A0"/>
                </a:solidFill>
                <a:latin typeface="黑体" pitchFamily="2" charset="-122"/>
                <a:ea typeface="黑体" pitchFamily="2" charset="-122"/>
              </a:rPr>
              <a:t>BST</a:t>
            </a:r>
            <a:r>
              <a:rPr lang="zh-CN" altLang="en-US" sz="2000" dirty="0">
                <a:solidFill>
                  <a:srgbClr val="7030A0"/>
                </a:solidFill>
                <a:latin typeface="黑体" pitchFamily="2" charset="-122"/>
                <a:ea typeface="黑体" pitchFamily="2" charset="-122"/>
              </a:rPr>
              <a:t>）来实现。</a:t>
            </a:r>
            <a:endParaRPr lang="en-US" altLang="zh-CN" sz="2000" dirty="0">
              <a:solidFill>
                <a:srgbClr val="7030A0"/>
              </a:solidFill>
              <a:latin typeface="黑体" pitchFamily="2" charset="-122"/>
              <a:ea typeface="黑体" pitchFamily="2" charset="-122"/>
            </a:endParaRPr>
          </a:p>
        </p:txBody>
      </p:sp>
      <p:sp>
        <p:nvSpPr>
          <p:cNvPr id="6" name="TextBox 5"/>
          <p:cNvSpPr txBox="1"/>
          <p:nvPr/>
        </p:nvSpPr>
        <p:spPr>
          <a:xfrm>
            <a:off x="2351584" y="4797153"/>
            <a:ext cx="7488832" cy="1200329"/>
          </a:xfrm>
          <a:prstGeom prst="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altLang="zh-CN" sz="2400" b="1" dirty="0">
                <a:solidFill>
                  <a:srgbClr val="FF0000"/>
                </a:solidFill>
                <a:latin typeface="楷体" pitchFamily="49" charset="-122"/>
                <a:ea typeface="楷体" pitchFamily="49" charset="-122"/>
              </a:rPr>
              <a:t>BST</a:t>
            </a:r>
            <a:r>
              <a:rPr lang="zh-CN" altLang="en-US" sz="2400" b="1" dirty="0">
                <a:solidFill>
                  <a:srgbClr val="FF0000"/>
                </a:solidFill>
                <a:latin typeface="楷体" pitchFamily="49" charset="-122"/>
                <a:ea typeface="楷体" pitchFamily="49" charset="-122"/>
              </a:rPr>
              <a:t>实现方式虽然查找效率较高</a:t>
            </a:r>
            <a:r>
              <a:rPr lang="zh-CN" altLang="en-US" sz="2400" b="1" dirty="0">
                <a:solidFill>
                  <a:srgbClr val="002060"/>
                </a:solidFill>
                <a:latin typeface="楷体" pitchFamily="49" charset="-122"/>
                <a:ea typeface="楷体" pitchFamily="49" charset="-122"/>
              </a:rPr>
              <a:t>，但由于树并不是理想的平衡树，查找效率不如折半查找。有没有更好的方法提高查找效率？</a:t>
            </a:r>
          </a:p>
        </p:txBody>
      </p:sp>
      <p:grpSp>
        <p:nvGrpSpPr>
          <p:cNvPr id="10" name="Group 120"/>
          <p:cNvGrpSpPr>
            <a:grpSpLocks/>
          </p:cNvGrpSpPr>
          <p:nvPr/>
        </p:nvGrpSpPr>
        <p:grpSpPr bwMode="auto">
          <a:xfrm>
            <a:off x="7211616" y="908720"/>
            <a:ext cx="3456384" cy="723900"/>
            <a:chOff x="3624" y="2907"/>
            <a:chExt cx="1932" cy="456"/>
          </a:xfrm>
        </p:grpSpPr>
        <p:sp>
          <p:nvSpPr>
            <p:cNvPr id="11" name="Freeform 121"/>
            <p:cNvSpPr>
              <a:spLocks/>
            </p:cNvSpPr>
            <p:nvPr/>
          </p:nvSpPr>
          <p:spPr bwMode="auto">
            <a:xfrm>
              <a:off x="3624" y="2907"/>
              <a:ext cx="1705" cy="456"/>
            </a:xfrm>
            <a:custGeom>
              <a:avLst/>
              <a:gdLst>
                <a:gd name="T0" fmla="*/ 104 w 1635"/>
                <a:gd name="T1" fmla="*/ 81 h 504"/>
                <a:gd name="T2" fmla="*/ 118 w 1635"/>
                <a:gd name="T3" fmla="*/ 61 h 504"/>
                <a:gd name="T4" fmla="*/ 163 w 1635"/>
                <a:gd name="T5" fmla="*/ 55 h 504"/>
                <a:gd name="T6" fmla="*/ 534 w 1635"/>
                <a:gd name="T7" fmla="*/ 24 h 504"/>
                <a:gd name="T8" fmla="*/ 1052 w 1635"/>
                <a:gd name="T9" fmla="*/ 24 h 504"/>
                <a:gd name="T10" fmla="*/ 1970 w 1635"/>
                <a:gd name="T11" fmla="*/ 49 h 504"/>
                <a:gd name="T12" fmla="*/ 2029 w 1635"/>
                <a:gd name="T13" fmla="*/ 130 h 504"/>
                <a:gd name="T14" fmla="*/ 2062 w 1635"/>
                <a:gd name="T15" fmla="*/ 168 h 504"/>
                <a:gd name="T16" fmla="*/ 2015 w 1635"/>
                <a:gd name="T17" fmla="*/ 207 h 504"/>
                <a:gd name="T18" fmla="*/ 1999 w 1635"/>
                <a:gd name="T19" fmla="*/ 233 h 504"/>
                <a:gd name="T20" fmla="*/ 1927 w 1635"/>
                <a:gd name="T21" fmla="*/ 238 h 504"/>
                <a:gd name="T22" fmla="*/ 1794 w 1635"/>
                <a:gd name="T23" fmla="*/ 245 h 504"/>
                <a:gd name="T24" fmla="*/ 1690 w 1635"/>
                <a:gd name="T25" fmla="*/ 263 h 504"/>
                <a:gd name="T26" fmla="*/ 1570 w 1635"/>
                <a:gd name="T27" fmla="*/ 277 h 504"/>
                <a:gd name="T28" fmla="*/ 1244 w 1635"/>
                <a:gd name="T29" fmla="*/ 257 h 504"/>
                <a:gd name="T30" fmla="*/ 474 w 1635"/>
                <a:gd name="T31" fmla="*/ 277 h 504"/>
                <a:gd name="T32" fmla="*/ 268 w 1635"/>
                <a:gd name="T33" fmla="*/ 271 h 504"/>
                <a:gd name="T34" fmla="*/ 88 w 1635"/>
                <a:gd name="T35" fmla="*/ 233 h 504"/>
                <a:gd name="T36" fmla="*/ 0 w 1635"/>
                <a:gd name="T37" fmla="*/ 176 h 504"/>
                <a:gd name="T38" fmla="*/ 104 w 1635"/>
                <a:gd name="T39" fmla="*/ 125 h 504"/>
                <a:gd name="T40" fmla="*/ 118 w 1635"/>
                <a:gd name="T41" fmla="*/ 106 h 504"/>
                <a:gd name="T42" fmla="*/ 104 w 1635"/>
                <a:gd name="T43" fmla="*/ 81 h 5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35" h="504">
                  <a:moveTo>
                    <a:pt x="81" y="147"/>
                  </a:moveTo>
                  <a:cubicBezTo>
                    <a:pt x="85" y="135"/>
                    <a:pt x="83" y="121"/>
                    <a:pt x="92" y="112"/>
                  </a:cubicBezTo>
                  <a:cubicBezTo>
                    <a:pt x="101" y="103"/>
                    <a:pt x="116" y="106"/>
                    <a:pt x="127" y="101"/>
                  </a:cubicBezTo>
                  <a:cubicBezTo>
                    <a:pt x="225" y="53"/>
                    <a:pt x="303" y="54"/>
                    <a:pt x="415" y="43"/>
                  </a:cubicBezTo>
                  <a:cubicBezTo>
                    <a:pt x="552" y="0"/>
                    <a:pt x="681" y="31"/>
                    <a:pt x="818" y="43"/>
                  </a:cubicBezTo>
                  <a:cubicBezTo>
                    <a:pt x="1050" y="91"/>
                    <a:pt x="1296" y="80"/>
                    <a:pt x="1532" y="89"/>
                  </a:cubicBezTo>
                  <a:cubicBezTo>
                    <a:pt x="1601" y="158"/>
                    <a:pt x="1550" y="92"/>
                    <a:pt x="1578" y="239"/>
                  </a:cubicBezTo>
                  <a:cubicBezTo>
                    <a:pt x="1583" y="263"/>
                    <a:pt x="1602" y="308"/>
                    <a:pt x="1602" y="308"/>
                  </a:cubicBezTo>
                  <a:cubicBezTo>
                    <a:pt x="1551" y="457"/>
                    <a:pt x="1635" y="221"/>
                    <a:pt x="1567" y="377"/>
                  </a:cubicBezTo>
                  <a:cubicBezTo>
                    <a:pt x="1561" y="392"/>
                    <a:pt x="1567" y="413"/>
                    <a:pt x="1555" y="423"/>
                  </a:cubicBezTo>
                  <a:cubicBezTo>
                    <a:pt x="1540" y="435"/>
                    <a:pt x="1517" y="432"/>
                    <a:pt x="1498" y="435"/>
                  </a:cubicBezTo>
                  <a:cubicBezTo>
                    <a:pt x="1463" y="440"/>
                    <a:pt x="1429" y="442"/>
                    <a:pt x="1394" y="446"/>
                  </a:cubicBezTo>
                  <a:cubicBezTo>
                    <a:pt x="1367" y="456"/>
                    <a:pt x="1342" y="472"/>
                    <a:pt x="1314" y="481"/>
                  </a:cubicBezTo>
                  <a:cubicBezTo>
                    <a:pt x="1284" y="491"/>
                    <a:pt x="1221" y="504"/>
                    <a:pt x="1221" y="504"/>
                  </a:cubicBezTo>
                  <a:cubicBezTo>
                    <a:pt x="1127" y="497"/>
                    <a:pt x="1056" y="492"/>
                    <a:pt x="968" y="469"/>
                  </a:cubicBezTo>
                  <a:cubicBezTo>
                    <a:pt x="773" y="481"/>
                    <a:pt x="557" y="459"/>
                    <a:pt x="369" y="504"/>
                  </a:cubicBezTo>
                  <a:cubicBezTo>
                    <a:pt x="315" y="500"/>
                    <a:pt x="261" y="502"/>
                    <a:pt x="208" y="493"/>
                  </a:cubicBezTo>
                  <a:cubicBezTo>
                    <a:pt x="202" y="492"/>
                    <a:pt x="83" y="429"/>
                    <a:pt x="69" y="423"/>
                  </a:cubicBezTo>
                  <a:cubicBezTo>
                    <a:pt x="35" y="389"/>
                    <a:pt x="16" y="365"/>
                    <a:pt x="0" y="320"/>
                  </a:cubicBezTo>
                  <a:cubicBezTo>
                    <a:pt x="17" y="270"/>
                    <a:pt x="43" y="265"/>
                    <a:pt x="81" y="228"/>
                  </a:cubicBezTo>
                  <a:cubicBezTo>
                    <a:pt x="85" y="216"/>
                    <a:pt x="94" y="205"/>
                    <a:pt x="92" y="193"/>
                  </a:cubicBezTo>
                  <a:cubicBezTo>
                    <a:pt x="83" y="138"/>
                    <a:pt x="52" y="173"/>
                    <a:pt x="81" y="147"/>
                  </a:cubicBezTo>
                  <a:close/>
                </a:path>
              </a:pathLst>
            </a:custGeom>
            <a:solidFill>
              <a:srgbClr val="FFFF99"/>
            </a:solidFill>
            <a:ln w="12700" cap="sq" cmpd="sng">
              <a:noFill/>
              <a:prstDash val="solid"/>
              <a:round/>
              <a:headEnd/>
              <a:tailEnd/>
            </a:ln>
            <a:effectLst>
              <a:outerShdw dist="71842" dir="2700000" algn="ctr" rotWithShape="0">
                <a:srgbClr val="B2B2B2"/>
              </a:outerShdw>
            </a:effectLst>
          </p:spPr>
          <p:txBody>
            <a:bodyPr wrap="none" anchor="ctr"/>
            <a:lstStyle/>
            <a:p>
              <a:endParaRPr lang="zh-CN" altLang="en-US"/>
            </a:p>
          </p:txBody>
        </p:sp>
        <p:sp>
          <p:nvSpPr>
            <p:cNvPr id="12" name="Rectangle 122"/>
            <p:cNvSpPr>
              <a:spLocks noChangeArrowheads="1"/>
            </p:cNvSpPr>
            <p:nvPr/>
          </p:nvSpPr>
          <p:spPr bwMode="auto">
            <a:xfrm rot="-30194">
              <a:off x="3694" y="3001"/>
              <a:ext cx="1862" cy="298"/>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lang="en-US" altLang="zh-CN" sz="2500" dirty="0" err="1">
                  <a:solidFill>
                    <a:srgbClr val="FF3300"/>
                  </a:solidFill>
                  <a:ea typeface="幼圆" pitchFamily="49" charset="-122"/>
                </a:rPr>
                <a:t>Trie</a:t>
              </a:r>
              <a:r>
                <a:rPr lang="zh-CN" altLang="en-US" sz="2500" dirty="0">
                  <a:solidFill>
                    <a:srgbClr val="FF3300"/>
                  </a:solidFill>
                  <a:ea typeface="幼圆" pitchFamily="49" charset="-122"/>
                </a:rPr>
                <a:t>查找！</a:t>
              </a:r>
            </a:p>
          </p:txBody>
        </p:sp>
      </p:grpSp>
    </p:spTree>
    <p:extLst>
      <p:ext uri="{BB962C8B-B14F-4D97-AF65-F5344CB8AC3E}">
        <p14:creationId xmlns:p14="http://schemas.microsoft.com/office/powerpoint/2010/main" val="8546928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1+#ppt_w/2"/>
                                          </p:val>
                                        </p:tav>
                                        <p:tav tm="100000">
                                          <p:val>
                                            <p:strVal val="#ppt_x"/>
                                          </p:val>
                                        </p:tav>
                                      </p:tavLst>
                                    </p:anim>
                                    <p:anim calcmode="lin" valueType="num">
                                      <p:cBhvr additive="base">
                                        <p:cTn id="19"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54</a:t>
            </a:fld>
            <a:endParaRPr lang="zh-CN" altLang="en-US"/>
          </a:p>
        </p:txBody>
      </p:sp>
      <p:pic>
        <p:nvPicPr>
          <p:cNvPr id="1026" name="Picture 2"/>
          <p:cNvPicPr>
            <a:picLocks noChangeAspect="1" noChangeArrowheads="1"/>
          </p:cNvPicPr>
          <p:nvPr/>
        </p:nvPicPr>
        <p:blipFill>
          <a:blip r:embed="rId2" cstate="print"/>
          <a:srcRect/>
          <a:stretch>
            <a:fillRect/>
          </a:stretch>
        </p:blipFill>
        <p:spPr bwMode="auto">
          <a:xfrm>
            <a:off x="1524000" y="476672"/>
            <a:ext cx="5777156" cy="3960440"/>
          </a:xfrm>
          <a:prstGeom prst="rect">
            <a:avLst/>
          </a:prstGeom>
          <a:noFill/>
          <a:ln w="9525">
            <a:noFill/>
            <a:miter lim="800000"/>
            <a:headEnd/>
            <a:tailEnd/>
          </a:ln>
        </p:spPr>
      </p:pic>
      <p:pic>
        <p:nvPicPr>
          <p:cNvPr id="4" name="内容占位符 3" descr="StorageHierarchy.jpg"/>
          <p:cNvPicPr>
            <a:picLocks noChangeAspect="1"/>
          </p:cNvPicPr>
          <p:nvPr/>
        </p:nvPicPr>
        <p:blipFill>
          <a:blip r:embed="rId3" cstate="print"/>
          <a:srcRect/>
          <a:stretch>
            <a:fillRect/>
          </a:stretch>
        </p:blipFill>
        <p:spPr>
          <a:xfrm>
            <a:off x="5524500" y="3645025"/>
            <a:ext cx="5143500" cy="3019425"/>
          </a:xfrm>
          <a:prstGeom prst="rect">
            <a:avLst/>
          </a:prstGeom>
        </p:spPr>
      </p:pic>
      <p:grpSp>
        <p:nvGrpSpPr>
          <p:cNvPr id="6" name="Group 120"/>
          <p:cNvGrpSpPr>
            <a:grpSpLocks/>
          </p:cNvGrpSpPr>
          <p:nvPr/>
        </p:nvGrpSpPr>
        <p:grpSpPr bwMode="auto">
          <a:xfrm>
            <a:off x="7608168" y="476672"/>
            <a:ext cx="2287708" cy="2304256"/>
            <a:chOff x="3624" y="2907"/>
            <a:chExt cx="1705" cy="456"/>
          </a:xfrm>
        </p:grpSpPr>
        <p:sp>
          <p:nvSpPr>
            <p:cNvPr id="7" name="Freeform 121"/>
            <p:cNvSpPr>
              <a:spLocks/>
            </p:cNvSpPr>
            <p:nvPr/>
          </p:nvSpPr>
          <p:spPr bwMode="auto">
            <a:xfrm>
              <a:off x="3624" y="2907"/>
              <a:ext cx="1705" cy="456"/>
            </a:xfrm>
            <a:custGeom>
              <a:avLst/>
              <a:gdLst>
                <a:gd name="T0" fmla="*/ 104 w 1635"/>
                <a:gd name="T1" fmla="*/ 81 h 504"/>
                <a:gd name="T2" fmla="*/ 118 w 1635"/>
                <a:gd name="T3" fmla="*/ 61 h 504"/>
                <a:gd name="T4" fmla="*/ 163 w 1635"/>
                <a:gd name="T5" fmla="*/ 55 h 504"/>
                <a:gd name="T6" fmla="*/ 534 w 1635"/>
                <a:gd name="T7" fmla="*/ 24 h 504"/>
                <a:gd name="T8" fmla="*/ 1052 w 1635"/>
                <a:gd name="T9" fmla="*/ 24 h 504"/>
                <a:gd name="T10" fmla="*/ 1970 w 1635"/>
                <a:gd name="T11" fmla="*/ 49 h 504"/>
                <a:gd name="T12" fmla="*/ 2029 w 1635"/>
                <a:gd name="T13" fmla="*/ 130 h 504"/>
                <a:gd name="T14" fmla="*/ 2062 w 1635"/>
                <a:gd name="T15" fmla="*/ 168 h 504"/>
                <a:gd name="T16" fmla="*/ 2015 w 1635"/>
                <a:gd name="T17" fmla="*/ 207 h 504"/>
                <a:gd name="T18" fmla="*/ 1999 w 1635"/>
                <a:gd name="T19" fmla="*/ 233 h 504"/>
                <a:gd name="T20" fmla="*/ 1927 w 1635"/>
                <a:gd name="T21" fmla="*/ 238 h 504"/>
                <a:gd name="T22" fmla="*/ 1794 w 1635"/>
                <a:gd name="T23" fmla="*/ 245 h 504"/>
                <a:gd name="T24" fmla="*/ 1690 w 1635"/>
                <a:gd name="T25" fmla="*/ 263 h 504"/>
                <a:gd name="T26" fmla="*/ 1570 w 1635"/>
                <a:gd name="T27" fmla="*/ 277 h 504"/>
                <a:gd name="T28" fmla="*/ 1244 w 1635"/>
                <a:gd name="T29" fmla="*/ 257 h 504"/>
                <a:gd name="T30" fmla="*/ 474 w 1635"/>
                <a:gd name="T31" fmla="*/ 277 h 504"/>
                <a:gd name="T32" fmla="*/ 268 w 1635"/>
                <a:gd name="T33" fmla="*/ 271 h 504"/>
                <a:gd name="T34" fmla="*/ 88 w 1635"/>
                <a:gd name="T35" fmla="*/ 233 h 504"/>
                <a:gd name="T36" fmla="*/ 0 w 1635"/>
                <a:gd name="T37" fmla="*/ 176 h 504"/>
                <a:gd name="T38" fmla="*/ 104 w 1635"/>
                <a:gd name="T39" fmla="*/ 125 h 504"/>
                <a:gd name="T40" fmla="*/ 118 w 1635"/>
                <a:gd name="T41" fmla="*/ 106 h 504"/>
                <a:gd name="T42" fmla="*/ 104 w 1635"/>
                <a:gd name="T43" fmla="*/ 81 h 5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35" h="504">
                  <a:moveTo>
                    <a:pt x="81" y="147"/>
                  </a:moveTo>
                  <a:cubicBezTo>
                    <a:pt x="85" y="135"/>
                    <a:pt x="83" y="121"/>
                    <a:pt x="92" y="112"/>
                  </a:cubicBezTo>
                  <a:cubicBezTo>
                    <a:pt x="101" y="103"/>
                    <a:pt x="116" y="106"/>
                    <a:pt x="127" y="101"/>
                  </a:cubicBezTo>
                  <a:cubicBezTo>
                    <a:pt x="225" y="53"/>
                    <a:pt x="303" y="54"/>
                    <a:pt x="415" y="43"/>
                  </a:cubicBezTo>
                  <a:cubicBezTo>
                    <a:pt x="552" y="0"/>
                    <a:pt x="681" y="31"/>
                    <a:pt x="818" y="43"/>
                  </a:cubicBezTo>
                  <a:cubicBezTo>
                    <a:pt x="1050" y="91"/>
                    <a:pt x="1296" y="80"/>
                    <a:pt x="1532" y="89"/>
                  </a:cubicBezTo>
                  <a:cubicBezTo>
                    <a:pt x="1601" y="158"/>
                    <a:pt x="1550" y="92"/>
                    <a:pt x="1578" y="239"/>
                  </a:cubicBezTo>
                  <a:cubicBezTo>
                    <a:pt x="1583" y="263"/>
                    <a:pt x="1602" y="308"/>
                    <a:pt x="1602" y="308"/>
                  </a:cubicBezTo>
                  <a:cubicBezTo>
                    <a:pt x="1551" y="457"/>
                    <a:pt x="1635" y="221"/>
                    <a:pt x="1567" y="377"/>
                  </a:cubicBezTo>
                  <a:cubicBezTo>
                    <a:pt x="1561" y="392"/>
                    <a:pt x="1567" y="413"/>
                    <a:pt x="1555" y="423"/>
                  </a:cubicBezTo>
                  <a:cubicBezTo>
                    <a:pt x="1540" y="435"/>
                    <a:pt x="1517" y="432"/>
                    <a:pt x="1498" y="435"/>
                  </a:cubicBezTo>
                  <a:cubicBezTo>
                    <a:pt x="1463" y="440"/>
                    <a:pt x="1429" y="442"/>
                    <a:pt x="1394" y="446"/>
                  </a:cubicBezTo>
                  <a:cubicBezTo>
                    <a:pt x="1367" y="456"/>
                    <a:pt x="1342" y="472"/>
                    <a:pt x="1314" y="481"/>
                  </a:cubicBezTo>
                  <a:cubicBezTo>
                    <a:pt x="1284" y="491"/>
                    <a:pt x="1221" y="504"/>
                    <a:pt x="1221" y="504"/>
                  </a:cubicBezTo>
                  <a:cubicBezTo>
                    <a:pt x="1127" y="497"/>
                    <a:pt x="1056" y="492"/>
                    <a:pt x="968" y="469"/>
                  </a:cubicBezTo>
                  <a:cubicBezTo>
                    <a:pt x="773" y="481"/>
                    <a:pt x="557" y="459"/>
                    <a:pt x="369" y="504"/>
                  </a:cubicBezTo>
                  <a:cubicBezTo>
                    <a:pt x="315" y="500"/>
                    <a:pt x="261" y="502"/>
                    <a:pt x="208" y="493"/>
                  </a:cubicBezTo>
                  <a:cubicBezTo>
                    <a:pt x="202" y="492"/>
                    <a:pt x="83" y="429"/>
                    <a:pt x="69" y="423"/>
                  </a:cubicBezTo>
                  <a:cubicBezTo>
                    <a:pt x="35" y="389"/>
                    <a:pt x="16" y="365"/>
                    <a:pt x="0" y="320"/>
                  </a:cubicBezTo>
                  <a:cubicBezTo>
                    <a:pt x="17" y="270"/>
                    <a:pt x="43" y="265"/>
                    <a:pt x="81" y="228"/>
                  </a:cubicBezTo>
                  <a:cubicBezTo>
                    <a:pt x="85" y="216"/>
                    <a:pt x="94" y="205"/>
                    <a:pt x="92" y="193"/>
                  </a:cubicBezTo>
                  <a:cubicBezTo>
                    <a:pt x="83" y="138"/>
                    <a:pt x="52" y="173"/>
                    <a:pt x="81" y="147"/>
                  </a:cubicBezTo>
                  <a:close/>
                </a:path>
              </a:pathLst>
            </a:custGeom>
            <a:solidFill>
              <a:srgbClr val="FFFF99"/>
            </a:solidFill>
            <a:ln w="12700" cap="sq" cmpd="sng">
              <a:noFill/>
              <a:prstDash val="solid"/>
              <a:round/>
              <a:headEnd/>
              <a:tailEnd/>
            </a:ln>
            <a:effectLst>
              <a:outerShdw dist="71842" dir="2700000" algn="ctr" rotWithShape="0">
                <a:srgbClr val="B2B2B2"/>
              </a:outerShdw>
            </a:effectLst>
          </p:spPr>
          <p:txBody>
            <a:bodyPr wrap="none" anchor="ctr"/>
            <a:lstStyle/>
            <a:p>
              <a:endParaRPr lang="zh-CN" altLang="en-US" dirty="0"/>
            </a:p>
          </p:txBody>
        </p:sp>
        <p:sp>
          <p:nvSpPr>
            <p:cNvPr id="8" name="Rectangle 122"/>
            <p:cNvSpPr>
              <a:spLocks noChangeArrowheads="1"/>
            </p:cNvSpPr>
            <p:nvPr/>
          </p:nvSpPr>
          <p:spPr bwMode="auto">
            <a:xfrm rot="21569806">
              <a:off x="3694" y="3065"/>
              <a:ext cx="1486" cy="171"/>
            </a:xfrm>
            <a:prstGeom prst="rect">
              <a:avLst/>
            </a:prstGeom>
            <a:noFill/>
            <a:ln w="12700" cap="sq">
              <a:noFill/>
              <a:miter lim="800000"/>
              <a:headEnd/>
              <a:tailEnd/>
            </a:ln>
            <a:effectLst>
              <a:outerShdw dist="12700" dir="5400000" algn="ctr" rotWithShape="0">
                <a:srgbClr val="000000"/>
              </a:outerShdw>
            </a:effectLst>
          </p:spPr>
          <p:txBody>
            <a:bodyPr wrap="square">
              <a:spAutoFit/>
            </a:bodyPr>
            <a:lstStyle/>
            <a:p>
              <a:r>
                <a:rPr lang="zh-CN" altLang="en-US" sz="2500" dirty="0">
                  <a:solidFill>
                    <a:srgbClr val="FF3300"/>
                  </a:solidFill>
                  <a:ea typeface="幼圆" pitchFamily="49" charset="-122"/>
                </a:rPr>
                <a:t>计算机结构与存储性能</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blinds(horizontal)">
                                      <p:cBhvr>
                                        <p:cTn id="13" dur="500"/>
                                        <p:tgtEl>
                                          <p:spTgt spid="1026"/>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strips(downRight)">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55</a:t>
            </a:fld>
            <a:endParaRPr lang="zh-CN" altLang="en-US"/>
          </a:p>
        </p:txBody>
      </p:sp>
      <p:grpSp>
        <p:nvGrpSpPr>
          <p:cNvPr id="3" name="Group 123"/>
          <p:cNvGrpSpPr>
            <a:grpSpLocks/>
          </p:cNvGrpSpPr>
          <p:nvPr/>
        </p:nvGrpSpPr>
        <p:grpSpPr bwMode="auto">
          <a:xfrm>
            <a:off x="1775520" y="980728"/>
            <a:ext cx="8496944" cy="3888432"/>
            <a:chOff x="1128" y="3475"/>
            <a:chExt cx="3357" cy="754"/>
          </a:xfrm>
        </p:grpSpPr>
        <p:sp>
          <p:nvSpPr>
            <p:cNvPr id="4" name="Freeform 124"/>
            <p:cNvSpPr>
              <a:spLocks/>
            </p:cNvSpPr>
            <p:nvPr/>
          </p:nvSpPr>
          <p:spPr bwMode="auto">
            <a:xfrm>
              <a:off x="1133" y="3475"/>
              <a:ext cx="3352" cy="754"/>
            </a:xfrm>
            <a:custGeom>
              <a:avLst/>
              <a:gdLst/>
              <a:ahLst/>
              <a:cxnLst>
                <a:cxn ang="0">
                  <a:pos x="113" y="69"/>
                </a:cxn>
                <a:cxn ang="0">
                  <a:pos x="146" y="58"/>
                </a:cxn>
                <a:cxn ang="0">
                  <a:pos x="214" y="80"/>
                </a:cxn>
                <a:cxn ang="0">
                  <a:pos x="1750" y="35"/>
                </a:cxn>
                <a:cxn ang="0">
                  <a:pos x="3286" y="46"/>
                </a:cxn>
                <a:cxn ang="0">
                  <a:pos x="3930" y="103"/>
                </a:cxn>
                <a:cxn ang="0">
                  <a:pos x="3953" y="216"/>
                </a:cxn>
                <a:cxn ang="0">
                  <a:pos x="3670" y="487"/>
                </a:cxn>
                <a:cxn ang="0">
                  <a:pos x="2959" y="498"/>
                </a:cxn>
                <a:cxn ang="0">
                  <a:pos x="2620" y="532"/>
                </a:cxn>
                <a:cxn ang="0">
                  <a:pos x="790" y="543"/>
                </a:cxn>
                <a:cxn ang="0">
                  <a:pos x="372" y="577"/>
                </a:cxn>
                <a:cxn ang="0">
                  <a:pos x="67" y="543"/>
                </a:cxn>
                <a:cxn ang="0">
                  <a:pos x="22" y="408"/>
                </a:cxn>
                <a:cxn ang="0">
                  <a:pos x="0" y="340"/>
                </a:cxn>
                <a:cxn ang="0">
                  <a:pos x="11" y="250"/>
                </a:cxn>
                <a:cxn ang="0">
                  <a:pos x="33" y="216"/>
                </a:cxn>
                <a:cxn ang="0">
                  <a:pos x="56" y="114"/>
                </a:cxn>
                <a:cxn ang="0">
                  <a:pos x="113" y="69"/>
                </a:cxn>
              </a:cxnLst>
              <a:rect l="0" t="0" r="r" b="b"/>
              <a:pathLst>
                <a:path w="3964" h="577">
                  <a:moveTo>
                    <a:pt x="113" y="69"/>
                  </a:moveTo>
                  <a:cubicBezTo>
                    <a:pt x="124" y="65"/>
                    <a:pt x="134" y="57"/>
                    <a:pt x="146" y="58"/>
                  </a:cubicBezTo>
                  <a:cubicBezTo>
                    <a:pt x="170" y="61"/>
                    <a:pt x="214" y="80"/>
                    <a:pt x="214" y="80"/>
                  </a:cubicBezTo>
                  <a:cubicBezTo>
                    <a:pt x="732" y="62"/>
                    <a:pt x="1221" y="41"/>
                    <a:pt x="1750" y="35"/>
                  </a:cubicBezTo>
                  <a:cubicBezTo>
                    <a:pt x="2250" y="0"/>
                    <a:pt x="2794" y="40"/>
                    <a:pt x="3286" y="46"/>
                  </a:cubicBezTo>
                  <a:cubicBezTo>
                    <a:pt x="3495" y="54"/>
                    <a:pt x="3727" y="37"/>
                    <a:pt x="3930" y="103"/>
                  </a:cubicBezTo>
                  <a:cubicBezTo>
                    <a:pt x="3943" y="143"/>
                    <a:pt x="3953" y="168"/>
                    <a:pt x="3953" y="216"/>
                  </a:cubicBezTo>
                  <a:cubicBezTo>
                    <a:pt x="3953" y="509"/>
                    <a:pt x="3964" y="480"/>
                    <a:pt x="3670" y="487"/>
                  </a:cubicBezTo>
                  <a:cubicBezTo>
                    <a:pt x="3433" y="493"/>
                    <a:pt x="3196" y="494"/>
                    <a:pt x="2959" y="498"/>
                  </a:cubicBezTo>
                  <a:cubicBezTo>
                    <a:pt x="2665" y="523"/>
                    <a:pt x="2777" y="507"/>
                    <a:pt x="2620" y="532"/>
                  </a:cubicBezTo>
                  <a:cubicBezTo>
                    <a:pt x="2009" y="518"/>
                    <a:pt x="1401" y="536"/>
                    <a:pt x="790" y="543"/>
                  </a:cubicBezTo>
                  <a:cubicBezTo>
                    <a:pt x="675" y="549"/>
                    <a:pt x="490" y="539"/>
                    <a:pt x="372" y="577"/>
                  </a:cubicBezTo>
                  <a:cubicBezTo>
                    <a:pt x="201" y="569"/>
                    <a:pt x="187" y="574"/>
                    <a:pt x="67" y="543"/>
                  </a:cubicBezTo>
                  <a:cubicBezTo>
                    <a:pt x="39" y="499"/>
                    <a:pt x="36" y="457"/>
                    <a:pt x="22" y="408"/>
                  </a:cubicBezTo>
                  <a:cubicBezTo>
                    <a:pt x="15" y="385"/>
                    <a:pt x="0" y="340"/>
                    <a:pt x="0" y="340"/>
                  </a:cubicBezTo>
                  <a:cubicBezTo>
                    <a:pt x="4" y="310"/>
                    <a:pt x="3" y="279"/>
                    <a:pt x="11" y="250"/>
                  </a:cubicBezTo>
                  <a:cubicBezTo>
                    <a:pt x="14" y="237"/>
                    <a:pt x="28" y="229"/>
                    <a:pt x="33" y="216"/>
                  </a:cubicBezTo>
                  <a:cubicBezTo>
                    <a:pt x="45" y="183"/>
                    <a:pt x="35" y="142"/>
                    <a:pt x="56" y="114"/>
                  </a:cubicBezTo>
                  <a:cubicBezTo>
                    <a:pt x="71" y="95"/>
                    <a:pt x="94" y="84"/>
                    <a:pt x="113" y="69"/>
                  </a:cubicBezTo>
                  <a:close/>
                </a:path>
              </a:pathLst>
            </a:custGeom>
            <a:solidFill>
              <a:srgbClr val="FFD88B"/>
            </a:solidFill>
            <a:ln w="66675" cap="flat" cmpd="sng">
              <a:noFill/>
              <a:prstDash val="solid"/>
              <a:round/>
              <a:headEnd/>
              <a:tailEnd/>
            </a:ln>
            <a:effectLst>
              <a:outerShdw dist="81320" dir="2319588" algn="ctr" rotWithShape="0">
                <a:srgbClr val="B2B2B2"/>
              </a:outerShdw>
            </a:effectLst>
          </p:spPr>
          <p:txBody>
            <a:bodyPr wrap="none" anchor="ctr"/>
            <a:lstStyle/>
            <a:p>
              <a:pPr>
                <a:defRPr/>
              </a:pPr>
              <a:endParaRPr lang="zh-CN" altLang="en-US"/>
            </a:p>
          </p:txBody>
        </p:sp>
        <p:sp>
          <p:nvSpPr>
            <p:cNvPr id="5" name="Rectangle 125"/>
            <p:cNvSpPr>
              <a:spLocks noChangeArrowheads="1"/>
            </p:cNvSpPr>
            <p:nvPr/>
          </p:nvSpPr>
          <p:spPr bwMode="auto">
            <a:xfrm>
              <a:off x="1128" y="3619"/>
              <a:ext cx="3294" cy="531"/>
            </a:xfrm>
            <a:prstGeom prst="rect">
              <a:avLst/>
            </a:prstGeom>
            <a:noFill/>
            <a:ln w="12700">
              <a:noFill/>
              <a:miter lim="800000"/>
              <a:headEnd/>
              <a:tailEnd/>
            </a:ln>
            <a:effectLst>
              <a:outerShdw dist="12700" dir="5400000" algn="ctr" rotWithShape="0">
                <a:srgbClr val="000000"/>
              </a:outerShdw>
            </a:effectLst>
          </p:spPr>
          <p:txBody>
            <a:bodyPr>
              <a:spAutoFit/>
            </a:bodyPr>
            <a:lstStyle/>
            <a:p>
              <a:pPr>
                <a:defRPr/>
              </a:pPr>
              <a:r>
                <a:rPr lang="zh-CN" altLang="en-US" sz="4400" dirty="0">
                  <a:solidFill>
                    <a:srgbClr val="FF0000"/>
                  </a:solidFill>
                  <a:latin typeface="黑体" pitchFamily="2" charset="-122"/>
                  <a:ea typeface="黑体" pitchFamily="2" charset="-122"/>
                </a:rPr>
                <a:t>问题：</a:t>
              </a:r>
              <a:endParaRPr lang="en-US" altLang="zh-CN" sz="4400" dirty="0">
                <a:solidFill>
                  <a:srgbClr val="FF0000"/>
                </a:solidFill>
                <a:latin typeface="黑体" pitchFamily="2" charset="-122"/>
                <a:ea typeface="黑体" pitchFamily="2" charset="-122"/>
              </a:endParaRPr>
            </a:p>
            <a:p>
              <a:pPr>
                <a:defRPr/>
              </a:pPr>
              <a:r>
                <a:rPr lang="zh-CN" altLang="en-US" sz="2500" dirty="0">
                  <a:solidFill>
                    <a:srgbClr val="7030A0"/>
                  </a:solidFill>
                  <a:latin typeface="黑体" pitchFamily="2" charset="-122"/>
                  <a:ea typeface="黑体" pitchFamily="2" charset="-122"/>
                </a:rPr>
                <a:t>    </a:t>
              </a:r>
              <a:r>
                <a:rPr lang="zh-CN" altLang="en-US" sz="3200" dirty="0">
                  <a:solidFill>
                    <a:srgbClr val="7030A0"/>
                  </a:solidFill>
                  <a:latin typeface="黑体" pitchFamily="2" charset="-122"/>
                  <a:ea typeface="黑体" pitchFamily="2" charset="-122"/>
                </a:rPr>
                <a:t>对于一次不能加载至内存中的大数据（如数据库、文件系统）（实际存储在硬盘上，访问速度慢），如何构造索引，使得以尽可能少的硬盘访问次数，找到所要的数据</a:t>
              </a:r>
              <a:endParaRPr lang="zh-CN" altLang="en-US" sz="2500" dirty="0">
                <a:solidFill>
                  <a:srgbClr val="7030A0"/>
                </a:solidFill>
                <a:latin typeface="黑体" pitchFamily="2" charset="-122"/>
                <a:ea typeface="黑体" pitchFamily="2" charset="-122"/>
              </a:endParaRPr>
            </a:p>
          </p:txBody>
        </p:sp>
      </p:grpSp>
      <p:grpSp>
        <p:nvGrpSpPr>
          <p:cNvPr id="6" name="Group 21"/>
          <p:cNvGrpSpPr>
            <a:grpSpLocks/>
          </p:cNvGrpSpPr>
          <p:nvPr/>
        </p:nvGrpSpPr>
        <p:grpSpPr bwMode="auto">
          <a:xfrm rot="724173">
            <a:off x="8471142" y="4090626"/>
            <a:ext cx="900113" cy="773169"/>
            <a:chOff x="2995" y="2106"/>
            <a:chExt cx="989" cy="768"/>
          </a:xfrm>
        </p:grpSpPr>
        <p:sp>
          <p:nvSpPr>
            <p:cNvPr id="7" name="Freeform 22"/>
            <p:cNvSpPr>
              <a:spLocks/>
            </p:cNvSpPr>
            <p:nvPr/>
          </p:nvSpPr>
          <p:spPr bwMode="auto">
            <a:xfrm rot="421002">
              <a:off x="2995" y="2106"/>
              <a:ext cx="989" cy="768"/>
            </a:xfrm>
            <a:custGeom>
              <a:avLst/>
              <a:gdLst>
                <a:gd name="T0" fmla="*/ 3861 w 439"/>
                <a:gd name="T1" fmla="*/ 296 h 683"/>
                <a:gd name="T2" fmla="*/ 4995 w 439"/>
                <a:gd name="T3" fmla="*/ 220 h 683"/>
                <a:gd name="T4" fmla="*/ 7009 w 439"/>
                <a:gd name="T5" fmla="*/ 266 h 683"/>
                <a:gd name="T6" fmla="*/ 6826 w 439"/>
                <a:gd name="T7" fmla="*/ 389 h 683"/>
                <a:gd name="T8" fmla="*/ 4400 w 439"/>
                <a:gd name="T9" fmla="*/ 487 h 683"/>
                <a:gd name="T10" fmla="*/ 3942 w 439"/>
                <a:gd name="T11" fmla="*/ 758 h 683"/>
                <a:gd name="T12" fmla="*/ 4400 w 439"/>
                <a:gd name="T13" fmla="*/ 843 h 683"/>
                <a:gd name="T14" fmla="*/ 3605 w 439"/>
                <a:gd name="T15" fmla="*/ 936 h 683"/>
                <a:gd name="T16" fmla="*/ 3787 w 439"/>
                <a:gd name="T17" fmla="*/ 1030 h 683"/>
                <a:gd name="T18" fmla="*/ 5486 w 439"/>
                <a:gd name="T19" fmla="*/ 1093 h 683"/>
                <a:gd name="T20" fmla="*/ 7730 w 439"/>
                <a:gd name="T21" fmla="*/ 1049 h 683"/>
                <a:gd name="T22" fmla="*/ 8450 w 439"/>
                <a:gd name="T23" fmla="*/ 936 h 683"/>
                <a:gd name="T24" fmla="*/ 7547 w 439"/>
                <a:gd name="T25" fmla="*/ 826 h 683"/>
                <a:gd name="T26" fmla="*/ 8532 w 439"/>
                <a:gd name="T27" fmla="*/ 768 h 683"/>
                <a:gd name="T28" fmla="*/ 8532 w 439"/>
                <a:gd name="T29" fmla="*/ 618 h 683"/>
                <a:gd name="T30" fmla="*/ 11043 w 439"/>
                <a:gd name="T31" fmla="*/ 491 h 683"/>
                <a:gd name="T32" fmla="*/ 11307 w 439"/>
                <a:gd name="T33" fmla="*/ 299 h 683"/>
                <a:gd name="T34" fmla="*/ 9683 w 439"/>
                <a:gd name="T35" fmla="*/ 93 h 683"/>
                <a:gd name="T36" fmla="*/ 6461 w 439"/>
                <a:gd name="T37" fmla="*/ 0 h 683"/>
                <a:gd name="T38" fmla="*/ 2884 w 439"/>
                <a:gd name="T39" fmla="*/ 61 h 683"/>
                <a:gd name="T40" fmla="*/ 802 w 439"/>
                <a:gd name="T41" fmla="*/ 183 h 683"/>
                <a:gd name="T42" fmla="*/ 0 w 439"/>
                <a:gd name="T43" fmla="*/ 374 h 683"/>
                <a:gd name="T44" fmla="*/ 101 w 439"/>
                <a:gd name="T45" fmla="*/ 487 h 683"/>
                <a:gd name="T46" fmla="*/ 3787 w 439"/>
                <a:gd name="T47" fmla="*/ 473 h 683"/>
                <a:gd name="T48" fmla="*/ 3861 w 439"/>
                <a:gd name="T49" fmla="*/ 296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45791" dir="2021404" algn="ctr" rotWithShape="0">
                <a:srgbClr val="808080"/>
              </a:outerShdw>
            </a:effectLst>
          </p:spPr>
          <p:txBody>
            <a:bodyPr/>
            <a:lstStyle/>
            <a:p>
              <a:endParaRPr lang="zh-CN" altLang="en-US"/>
            </a:p>
          </p:txBody>
        </p:sp>
        <p:sp>
          <p:nvSpPr>
            <p:cNvPr id="8" name="Freeform 23"/>
            <p:cNvSpPr>
              <a:spLocks/>
            </p:cNvSpPr>
            <p:nvPr/>
          </p:nvSpPr>
          <p:spPr bwMode="auto">
            <a:xfrm rot="421002">
              <a:off x="3042" y="2101"/>
              <a:ext cx="881" cy="537"/>
            </a:xfrm>
            <a:custGeom>
              <a:avLst/>
              <a:gdLst>
                <a:gd name="T0" fmla="*/ 0 w 390"/>
                <a:gd name="T1" fmla="*/ 386 h 477"/>
                <a:gd name="T2" fmla="*/ 1484 w 390"/>
                <a:gd name="T3" fmla="*/ 370 h 477"/>
                <a:gd name="T4" fmla="*/ 2318 w 390"/>
                <a:gd name="T5" fmla="*/ 386 h 477"/>
                <a:gd name="T6" fmla="*/ 2270 w 390"/>
                <a:gd name="T7" fmla="*/ 281 h 477"/>
                <a:gd name="T8" fmla="*/ 2894 w 390"/>
                <a:gd name="T9" fmla="*/ 162 h 477"/>
                <a:gd name="T10" fmla="*/ 5358 w 390"/>
                <a:gd name="T11" fmla="*/ 118 h 477"/>
                <a:gd name="T12" fmla="*/ 6537 w 390"/>
                <a:gd name="T13" fmla="*/ 169 h 477"/>
                <a:gd name="T14" fmla="*/ 7782 w 390"/>
                <a:gd name="T15" fmla="*/ 245 h 477"/>
                <a:gd name="T16" fmla="*/ 7425 w 390"/>
                <a:gd name="T17" fmla="*/ 382 h 477"/>
                <a:gd name="T18" fmla="*/ 5083 w 390"/>
                <a:gd name="T19" fmla="*/ 444 h 477"/>
                <a:gd name="T20" fmla="*/ 4450 w 390"/>
                <a:gd name="T21" fmla="*/ 537 h 477"/>
                <a:gd name="T22" fmla="*/ 4633 w 390"/>
                <a:gd name="T23" fmla="*/ 635 h 477"/>
                <a:gd name="T24" fmla="*/ 4321 w 390"/>
                <a:gd name="T25" fmla="*/ 767 h 477"/>
                <a:gd name="T26" fmla="*/ 6664 w 390"/>
                <a:gd name="T27" fmla="*/ 767 h 477"/>
                <a:gd name="T28" fmla="*/ 6976 w 390"/>
                <a:gd name="T29" fmla="*/ 668 h 477"/>
                <a:gd name="T30" fmla="*/ 6802 w 390"/>
                <a:gd name="T31" fmla="*/ 554 h 477"/>
                <a:gd name="T32" fmla="*/ 8232 w 390"/>
                <a:gd name="T33" fmla="*/ 494 h 477"/>
                <a:gd name="T34" fmla="*/ 9327 w 390"/>
                <a:gd name="T35" fmla="*/ 462 h 477"/>
                <a:gd name="T36" fmla="*/ 10154 w 390"/>
                <a:gd name="T37" fmla="*/ 315 h 477"/>
                <a:gd name="T38" fmla="*/ 9395 w 390"/>
                <a:gd name="T39" fmla="*/ 158 h 477"/>
                <a:gd name="T40" fmla="*/ 6870 w 390"/>
                <a:gd name="T41" fmla="*/ 0 h 477"/>
                <a:gd name="T42" fmla="*/ 3802 w 390"/>
                <a:gd name="T43" fmla="*/ 12 h 477"/>
                <a:gd name="T44" fmla="*/ 1326 w 390"/>
                <a:gd name="T45" fmla="*/ 107 h 477"/>
                <a:gd name="T46" fmla="*/ 264 w 390"/>
                <a:gd name="T47" fmla="*/ 225 h 477"/>
                <a:gd name="T48" fmla="*/ 0 w 390"/>
                <a:gd name="T49" fmla="*/ 386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45791" dir="2021404" algn="ctr" rotWithShape="0">
                <a:srgbClr val="808080"/>
              </a:outerShdw>
            </a:effectLst>
          </p:spPr>
          <p:txBody>
            <a:bodyPr/>
            <a:lstStyle/>
            <a:p>
              <a:endParaRPr lang="zh-CN" altLang="en-US"/>
            </a:p>
          </p:txBody>
        </p:sp>
        <p:sp>
          <p:nvSpPr>
            <p:cNvPr id="9" name="Freeform 24"/>
            <p:cNvSpPr>
              <a:spLocks/>
            </p:cNvSpPr>
            <p:nvPr/>
          </p:nvSpPr>
          <p:spPr bwMode="auto">
            <a:xfrm rot="421002">
              <a:off x="3330" y="2709"/>
              <a:ext cx="284" cy="122"/>
            </a:xfrm>
            <a:custGeom>
              <a:avLst/>
              <a:gdLst>
                <a:gd name="T0" fmla="*/ 1159 w 126"/>
                <a:gd name="T1" fmla="*/ 0 h 109"/>
                <a:gd name="T2" fmla="*/ 228 w 126"/>
                <a:gd name="T3" fmla="*/ 31 h 109"/>
                <a:gd name="T4" fmla="*/ 0 w 126"/>
                <a:gd name="T5" fmla="*/ 115 h 109"/>
                <a:gd name="T6" fmla="*/ 721 w 126"/>
                <a:gd name="T7" fmla="*/ 171 h 109"/>
                <a:gd name="T8" fmla="*/ 2529 w 126"/>
                <a:gd name="T9" fmla="*/ 171 h 109"/>
                <a:gd name="T10" fmla="*/ 3252 w 126"/>
                <a:gd name="T11" fmla="*/ 104 h 109"/>
                <a:gd name="T12" fmla="*/ 2633 w 126"/>
                <a:gd name="T13" fmla="*/ 22 h 109"/>
                <a:gd name="T14" fmla="*/ 1159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45791" dir="2021404" algn="ctr" rotWithShape="0">
                <a:srgbClr val="808080"/>
              </a:outerShdw>
            </a:effectLst>
          </p:spPr>
          <p:txBody>
            <a:bodyPr/>
            <a:lstStyle/>
            <a:p>
              <a:endParaRPr lang="zh-CN" altLang="en-US"/>
            </a:p>
          </p:txBody>
        </p:sp>
      </p:grpSp>
      <p:grpSp>
        <p:nvGrpSpPr>
          <p:cNvPr id="10" name="Group 120"/>
          <p:cNvGrpSpPr>
            <a:grpSpLocks/>
          </p:cNvGrpSpPr>
          <p:nvPr/>
        </p:nvGrpSpPr>
        <p:grpSpPr bwMode="auto">
          <a:xfrm>
            <a:off x="7392144" y="5107110"/>
            <a:ext cx="2160240" cy="1016364"/>
            <a:chOff x="3624" y="2880"/>
            <a:chExt cx="1932" cy="541"/>
          </a:xfrm>
        </p:grpSpPr>
        <p:sp>
          <p:nvSpPr>
            <p:cNvPr id="11" name="Freeform 121"/>
            <p:cNvSpPr>
              <a:spLocks/>
            </p:cNvSpPr>
            <p:nvPr/>
          </p:nvSpPr>
          <p:spPr bwMode="auto">
            <a:xfrm>
              <a:off x="3624" y="2907"/>
              <a:ext cx="1705" cy="456"/>
            </a:xfrm>
            <a:custGeom>
              <a:avLst/>
              <a:gdLst>
                <a:gd name="T0" fmla="*/ 104 w 1635"/>
                <a:gd name="T1" fmla="*/ 81 h 504"/>
                <a:gd name="T2" fmla="*/ 118 w 1635"/>
                <a:gd name="T3" fmla="*/ 61 h 504"/>
                <a:gd name="T4" fmla="*/ 163 w 1635"/>
                <a:gd name="T5" fmla="*/ 55 h 504"/>
                <a:gd name="T6" fmla="*/ 534 w 1635"/>
                <a:gd name="T7" fmla="*/ 24 h 504"/>
                <a:gd name="T8" fmla="*/ 1052 w 1635"/>
                <a:gd name="T9" fmla="*/ 24 h 504"/>
                <a:gd name="T10" fmla="*/ 1970 w 1635"/>
                <a:gd name="T11" fmla="*/ 49 h 504"/>
                <a:gd name="T12" fmla="*/ 2029 w 1635"/>
                <a:gd name="T13" fmla="*/ 130 h 504"/>
                <a:gd name="T14" fmla="*/ 2062 w 1635"/>
                <a:gd name="T15" fmla="*/ 168 h 504"/>
                <a:gd name="T16" fmla="*/ 2015 w 1635"/>
                <a:gd name="T17" fmla="*/ 207 h 504"/>
                <a:gd name="T18" fmla="*/ 1999 w 1635"/>
                <a:gd name="T19" fmla="*/ 233 h 504"/>
                <a:gd name="T20" fmla="*/ 1927 w 1635"/>
                <a:gd name="T21" fmla="*/ 238 h 504"/>
                <a:gd name="T22" fmla="*/ 1794 w 1635"/>
                <a:gd name="T23" fmla="*/ 245 h 504"/>
                <a:gd name="T24" fmla="*/ 1690 w 1635"/>
                <a:gd name="T25" fmla="*/ 263 h 504"/>
                <a:gd name="T26" fmla="*/ 1570 w 1635"/>
                <a:gd name="T27" fmla="*/ 277 h 504"/>
                <a:gd name="T28" fmla="*/ 1244 w 1635"/>
                <a:gd name="T29" fmla="*/ 257 h 504"/>
                <a:gd name="T30" fmla="*/ 474 w 1635"/>
                <a:gd name="T31" fmla="*/ 277 h 504"/>
                <a:gd name="T32" fmla="*/ 268 w 1635"/>
                <a:gd name="T33" fmla="*/ 271 h 504"/>
                <a:gd name="T34" fmla="*/ 88 w 1635"/>
                <a:gd name="T35" fmla="*/ 233 h 504"/>
                <a:gd name="T36" fmla="*/ 0 w 1635"/>
                <a:gd name="T37" fmla="*/ 176 h 504"/>
                <a:gd name="T38" fmla="*/ 104 w 1635"/>
                <a:gd name="T39" fmla="*/ 125 h 504"/>
                <a:gd name="T40" fmla="*/ 118 w 1635"/>
                <a:gd name="T41" fmla="*/ 106 h 504"/>
                <a:gd name="T42" fmla="*/ 104 w 1635"/>
                <a:gd name="T43" fmla="*/ 81 h 5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35" h="504">
                  <a:moveTo>
                    <a:pt x="81" y="147"/>
                  </a:moveTo>
                  <a:cubicBezTo>
                    <a:pt x="85" y="135"/>
                    <a:pt x="83" y="121"/>
                    <a:pt x="92" y="112"/>
                  </a:cubicBezTo>
                  <a:cubicBezTo>
                    <a:pt x="101" y="103"/>
                    <a:pt x="116" y="106"/>
                    <a:pt x="127" y="101"/>
                  </a:cubicBezTo>
                  <a:cubicBezTo>
                    <a:pt x="225" y="53"/>
                    <a:pt x="303" y="54"/>
                    <a:pt x="415" y="43"/>
                  </a:cubicBezTo>
                  <a:cubicBezTo>
                    <a:pt x="552" y="0"/>
                    <a:pt x="681" y="31"/>
                    <a:pt x="818" y="43"/>
                  </a:cubicBezTo>
                  <a:cubicBezTo>
                    <a:pt x="1050" y="91"/>
                    <a:pt x="1296" y="80"/>
                    <a:pt x="1532" y="89"/>
                  </a:cubicBezTo>
                  <a:cubicBezTo>
                    <a:pt x="1601" y="158"/>
                    <a:pt x="1550" y="92"/>
                    <a:pt x="1578" y="239"/>
                  </a:cubicBezTo>
                  <a:cubicBezTo>
                    <a:pt x="1583" y="263"/>
                    <a:pt x="1602" y="308"/>
                    <a:pt x="1602" y="308"/>
                  </a:cubicBezTo>
                  <a:cubicBezTo>
                    <a:pt x="1551" y="457"/>
                    <a:pt x="1635" y="221"/>
                    <a:pt x="1567" y="377"/>
                  </a:cubicBezTo>
                  <a:cubicBezTo>
                    <a:pt x="1561" y="392"/>
                    <a:pt x="1567" y="413"/>
                    <a:pt x="1555" y="423"/>
                  </a:cubicBezTo>
                  <a:cubicBezTo>
                    <a:pt x="1540" y="435"/>
                    <a:pt x="1517" y="432"/>
                    <a:pt x="1498" y="435"/>
                  </a:cubicBezTo>
                  <a:cubicBezTo>
                    <a:pt x="1463" y="440"/>
                    <a:pt x="1429" y="442"/>
                    <a:pt x="1394" y="446"/>
                  </a:cubicBezTo>
                  <a:cubicBezTo>
                    <a:pt x="1367" y="456"/>
                    <a:pt x="1342" y="472"/>
                    <a:pt x="1314" y="481"/>
                  </a:cubicBezTo>
                  <a:cubicBezTo>
                    <a:pt x="1284" y="491"/>
                    <a:pt x="1221" y="504"/>
                    <a:pt x="1221" y="504"/>
                  </a:cubicBezTo>
                  <a:cubicBezTo>
                    <a:pt x="1127" y="497"/>
                    <a:pt x="1056" y="492"/>
                    <a:pt x="968" y="469"/>
                  </a:cubicBezTo>
                  <a:cubicBezTo>
                    <a:pt x="773" y="481"/>
                    <a:pt x="557" y="459"/>
                    <a:pt x="369" y="504"/>
                  </a:cubicBezTo>
                  <a:cubicBezTo>
                    <a:pt x="315" y="500"/>
                    <a:pt x="261" y="502"/>
                    <a:pt x="208" y="493"/>
                  </a:cubicBezTo>
                  <a:cubicBezTo>
                    <a:pt x="202" y="492"/>
                    <a:pt x="83" y="429"/>
                    <a:pt x="69" y="423"/>
                  </a:cubicBezTo>
                  <a:cubicBezTo>
                    <a:pt x="35" y="389"/>
                    <a:pt x="16" y="365"/>
                    <a:pt x="0" y="320"/>
                  </a:cubicBezTo>
                  <a:cubicBezTo>
                    <a:pt x="17" y="270"/>
                    <a:pt x="43" y="265"/>
                    <a:pt x="81" y="228"/>
                  </a:cubicBezTo>
                  <a:cubicBezTo>
                    <a:pt x="85" y="216"/>
                    <a:pt x="94" y="205"/>
                    <a:pt x="92" y="193"/>
                  </a:cubicBezTo>
                  <a:cubicBezTo>
                    <a:pt x="83" y="138"/>
                    <a:pt x="52" y="173"/>
                    <a:pt x="81" y="147"/>
                  </a:cubicBezTo>
                  <a:close/>
                </a:path>
              </a:pathLst>
            </a:custGeom>
            <a:solidFill>
              <a:srgbClr val="FFFF99"/>
            </a:solidFill>
            <a:ln w="12700" cap="sq" cmpd="sng">
              <a:noFill/>
              <a:prstDash val="solid"/>
              <a:round/>
              <a:headEnd/>
              <a:tailEnd/>
            </a:ln>
            <a:effectLst>
              <a:outerShdw dist="71842" dir="2700000" algn="ctr" rotWithShape="0">
                <a:srgbClr val="B2B2B2"/>
              </a:outerShdw>
            </a:effectLst>
          </p:spPr>
          <p:txBody>
            <a:bodyPr wrap="none" anchor="ctr"/>
            <a:lstStyle/>
            <a:p>
              <a:endParaRPr lang="zh-CN" altLang="en-US"/>
            </a:p>
          </p:txBody>
        </p:sp>
        <p:sp>
          <p:nvSpPr>
            <p:cNvPr id="12" name="Rectangle 122"/>
            <p:cNvSpPr>
              <a:spLocks noChangeArrowheads="1"/>
            </p:cNvSpPr>
            <p:nvPr/>
          </p:nvSpPr>
          <p:spPr bwMode="auto">
            <a:xfrm rot="21569806">
              <a:off x="3694" y="2880"/>
              <a:ext cx="1862" cy="541"/>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lang="en-US" altLang="zh-CN" sz="6000" b="1" dirty="0">
                  <a:solidFill>
                    <a:srgbClr val="FF3300"/>
                  </a:solidFill>
                  <a:ea typeface="幼圆" pitchFamily="49" charset="-122"/>
                </a:rPr>
                <a:t>B</a:t>
              </a:r>
              <a:r>
                <a:rPr lang="zh-CN" altLang="en-US" sz="6000" b="1" dirty="0">
                  <a:solidFill>
                    <a:srgbClr val="FF3300"/>
                  </a:solidFill>
                  <a:ea typeface="幼圆" pitchFamily="49" charset="-122"/>
                </a:rPr>
                <a:t>树</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52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ppt_x</p:attrName>
                                        </p:attrNameLst>
                                      </p:cBhvr>
                                      <p:tavLst>
                                        <p:tav tm="0">
                                          <p:val>
                                            <p:fltVal val="0.5"/>
                                          </p:val>
                                        </p:tav>
                                        <p:tav tm="100000">
                                          <p:val>
                                            <p:strVal val="#ppt_x"/>
                                          </p:val>
                                        </p:tav>
                                      </p:tavLst>
                                    </p:anim>
                                    <p:anim calcmode="lin" valueType="num">
                                      <p:cBhvr>
                                        <p:cTn id="16" dur="500" fill="hold"/>
                                        <p:tgtEl>
                                          <p:spTgt spid="6"/>
                                        </p:tgtEl>
                                        <p:attrNameLst>
                                          <p:attrName>ppt_y</p:attrName>
                                        </p:attrNameLst>
                                      </p:cBhvr>
                                      <p:tavLst>
                                        <p:tav tm="0">
                                          <p:val>
                                            <p:fltVal val="0.5"/>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1+#ppt_w/2"/>
                                          </p:val>
                                        </p:tav>
                                        <p:tav tm="100000">
                                          <p:val>
                                            <p:strVal val="#ppt_x"/>
                                          </p:val>
                                        </p:tav>
                                      </p:tavLst>
                                    </p:anim>
                                    <p:anim calcmode="lin" valueType="num">
                                      <p:cBhvr additive="base">
                                        <p:cTn id="2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294064" y="2895600"/>
            <a:ext cx="2039937" cy="762000"/>
            <a:chOff x="912" y="1532"/>
            <a:chExt cx="1285" cy="480"/>
          </a:xfrm>
        </p:grpSpPr>
        <p:sp>
          <p:nvSpPr>
            <p:cNvPr id="16451" name="Rectangle 3"/>
            <p:cNvSpPr>
              <a:spLocks noChangeArrowheads="1"/>
            </p:cNvSpPr>
            <p:nvPr/>
          </p:nvSpPr>
          <p:spPr bwMode="auto">
            <a:xfrm>
              <a:off x="912" y="1532"/>
              <a:ext cx="1248" cy="480"/>
            </a:xfrm>
            <a:prstGeom prst="rect">
              <a:avLst/>
            </a:prstGeom>
            <a:noFill/>
            <a:ln w="76200" cap="sq">
              <a:solidFill>
                <a:srgbClr val="30C3C0"/>
              </a:solidFill>
              <a:miter lim="800000"/>
              <a:headEnd type="none" w="sm" len="sm"/>
              <a:tailEnd type="none" w="sm" len="sm"/>
            </a:ln>
            <a:effectLst>
              <a:outerShdw dist="45791" dir="2021404" algn="ctr" rotWithShape="0">
                <a:srgbClr val="B2B2B2"/>
              </a:outerShdw>
            </a:effectLst>
          </p:spPr>
          <p:txBody>
            <a:bodyPr wrap="none" anchor="ctr"/>
            <a:lstStyle/>
            <a:p>
              <a:endParaRPr lang="zh-CN" altLang="en-US">
                <a:solidFill>
                  <a:srgbClr val="FFFFCC"/>
                </a:solidFill>
              </a:endParaRPr>
            </a:p>
          </p:txBody>
        </p:sp>
        <p:sp>
          <p:nvSpPr>
            <p:cNvPr id="16452" name="Text Box 4"/>
            <p:cNvSpPr txBox="1">
              <a:spLocks noChangeArrowheads="1"/>
            </p:cNvSpPr>
            <p:nvPr/>
          </p:nvSpPr>
          <p:spPr bwMode="auto">
            <a:xfrm>
              <a:off x="1005" y="1584"/>
              <a:ext cx="1192" cy="33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900">
                  <a:solidFill>
                    <a:srgbClr val="FF3300"/>
                  </a:solidFill>
                  <a:ea typeface="黑体" pitchFamily="49" charset="-122"/>
                </a:rPr>
                <a:t>基本数据</a:t>
              </a:r>
            </a:p>
          </p:txBody>
        </p:sp>
      </p:grpSp>
      <p:grpSp>
        <p:nvGrpSpPr>
          <p:cNvPr id="3" name="Group 5"/>
          <p:cNvGrpSpPr>
            <a:grpSpLocks/>
          </p:cNvGrpSpPr>
          <p:nvPr/>
        </p:nvGrpSpPr>
        <p:grpSpPr bwMode="auto">
          <a:xfrm>
            <a:off x="5575300" y="2971800"/>
            <a:ext cx="2349500" cy="609600"/>
            <a:chOff x="2360" y="1595"/>
            <a:chExt cx="1480" cy="384"/>
          </a:xfrm>
        </p:grpSpPr>
        <p:sp>
          <p:nvSpPr>
            <p:cNvPr id="16447" name="Rectangle 6"/>
            <p:cNvSpPr>
              <a:spLocks noChangeArrowheads="1"/>
            </p:cNvSpPr>
            <p:nvPr/>
          </p:nvSpPr>
          <p:spPr bwMode="auto">
            <a:xfrm>
              <a:off x="2697" y="1595"/>
              <a:ext cx="867" cy="384"/>
            </a:xfrm>
            <a:prstGeom prst="rect">
              <a:avLst/>
            </a:prstGeom>
            <a:noFill/>
            <a:ln w="76200" cap="sq">
              <a:solidFill>
                <a:schemeClr val="accent2"/>
              </a:solidFill>
              <a:miter lim="800000"/>
              <a:headEnd type="none" w="sm" len="sm"/>
              <a:tailEnd type="none" w="sm" len="sm"/>
            </a:ln>
            <a:effectLst>
              <a:outerShdw dist="35921" dir="2700000" algn="ctr" rotWithShape="0">
                <a:srgbClr val="B2B2B2"/>
              </a:outerShdw>
            </a:effectLst>
          </p:spPr>
          <p:txBody>
            <a:bodyPr wrap="none" anchor="ctr"/>
            <a:lstStyle/>
            <a:p>
              <a:endParaRPr lang="zh-CN" altLang="en-US">
                <a:solidFill>
                  <a:srgbClr val="FFFFCC"/>
                </a:solidFill>
              </a:endParaRPr>
            </a:p>
          </p:txBody>
        </p:sp>
        <p:sp>
          <p:nvSpPr>
            <p:cNvPr id="16448" name="Text Box 7"/>
            <p:cNvSpPr txBox="1">
              <a:spLocks noChangeArrowheads="1"/>
            </p:cNvSpPr>
            <p:nvPr/>
          </p:nvSpPr>
          <p:spPr bwMode="auto">
            <a:xfrm>
              <a:off x="2726" y="1610"/>
              <a:ext cx="1114" cy="327"/>
            </a:xfrm>
            <a:prstGeom prst="rect">
              <a:avLst/>
            </a:prstGeom>
            <a:noFill/>
            <a:ln w="12700" cap="sq">
              <a:noFill/>
              <a:miter lim="800000"/>
              <a:headEnd type="none" w="sm" len="sm"/>
              <a:tailEnd type="none" w="sm" len="sm"/>
            </a:ln>
          </p:spPr>
          <p:txBody>
            <a:bodyPr>
              <a:spAutoFit/>
            </a:bodyPr>
            <a:lstStyle/>
            <a:p>
              <a:r>
                <a:rPr lang="zh-CN" altLang="en-US" sz="2800">
                  <a:solidFill>
                    <a:srgbClr val="003399"/>
                  </a:solidFill>
                  <a:ea typeface="黑体" pitchFamily="49" charset="-122"/>
                </a:rPr>
                <a:t>索引表</a:t>
              </a:r>
            </a:p>
          </p:txBody>
        </p:sp>
        <p:sp>
          <p:nvSpPr>
            <p:cNvPr id="16449" name="Line 8"/>
            <p:cNvSpPr>
              <a:spLocks noChangeShapeType="1"/>
            </p:cNvSpPr>
            <p:nvPr/>
          </p:nvSpPr>
          <p:spPr bwMode="auto">
            <a:xfrm>
              <a:off x="2360" y="1769"/>
              <a:ext cx="144" cy="0"/>
            </a:xfrm>
            <a:prstGeom prst="line">
              <a:avLst/>
            </a:prstGeom>
            <a:noFill/>
            <a:ln w="63500" cap="sq">
              <a:solidFill>
                <a:srgbClr val="000080"/>
              </a:solidFill>
              <a:round/>
              <a:headEnd type="none" w="sm" len="sm"/>
              <a:tailEnd type="none" w="sm" len="sm"/>
            </a:ln>
          </p:spPr>
          <p:txBody>
            <a:bodyPr/>
            <a:lstStyle/>
            <a:p>
              <a:endParaRPr lang="zh-CN" altLang="en-US"/>
            </a:p>
          </p:txBody>
        </p:sp>
        <p:sp>
          <p:nvSpPr>
            <p:cNvPr id="16450" name="Line 9"/>
            <p:cNvSpPr>
              <a:spLocks noChangeShapeType="1"/>
            </p:cNvSpPr>
            <p:nvPr/>
          </p:nvSpPr>
          <p:spPr bwMode="auto">
            <a:xfrm rot="-5400000">
              <a:off x="2358" y="1771"/>
              <a:ext cx="144" cy="0"/>
            </a:xfrm>
            <a:prstGeom prst="line">
              <a:avLst/>
            </a:prstGeom>
            <a:noFill/>
            <a:ln w="63500" cap="sq">
              <a:solidFill>
                <a:srgbClr val="000080"/>
              </a:solidFill>
              <a:round/>
              <a:headEnd type="none" w="sm" len="sm"/>
              <a:tailEnd type="none" w="sm" len="sm"/>
            </a:ln>
          </p:spPr>
          <p:txBody>
            <a:bodyPr/>
            <a:lstStyle/>
            <a:p>
              <a:endParaRPr lang="zh-CN" altLang="en-US"/>
            </a:p>
          </p:txBody>
        </p:sp>
      </p:grpSp>
      <p:grpSp>
        <p:nvGrpSpPr>
          <p:cNvPr id="4" name="Group 10"/>
          <p:cNvGrpSpPr>
            <a:grpSpLocks/>
          </p:cNvGrpSpPr>
          <p:nvPr/>
        </p:nvGrpSpPr>
        <p:grpSpPr bwMode="auto">
          <a:xfrm>
            <a:off x="2895600" y="2278064"/>
            <a:ext cx="5105400" cy="2293937"/>
            <a:chOff x="635" y="1193"/>
            <a:chExt cx="3216" cy="1445"/>
          </a:xfrm>
        </p:grpSpPr>
        <p:sp>
          <p:nvSpPr>
            <p:cNvPr id="16445" name="Freeform 11"/>
            <p:cNvSpPr>
              <a:spLocks/>
            </p:cNvSpPr>
            <p:nvPr/>
          </p:nvSpPr>
          <p:spPr bwMode="auto">
            <a:xfrm>
              <a:off x="635" y="1193"/>
              <a:ext cx="3216" cy="1100"/>
            </a:xfrm>
            <a:custGeom>
              <a:avLst/>
              <a:gdLst>
                <a:gd name="T0" fmla="*/ 3457 w 1388"/>
                <a:gd name="T1" fmla="*/ 120 h 587"/>
                <a:gd name="T2" fmla="*/ 1096 w 1388"/>
                <a:gd name="T3" fmla="*/ 317 h 587"/>
                <a:gd name="T4" fmla="*/ 913 w 1388"/>
                <a:gd name="T5" fmla="*/ 397 h 587"/>
                <a:gd name="T6" fmla="*/ 424 w 1388"/>
                <a:gd name="T7" fmla="*/ 474 h 587"/>
                <a:gd name="T8" fmla="*/ 0 w 1388"/>
                <a:gd name="T9" fmla="*/ 871 h 587"/>
                <a:gd name="T10" fmla="*/ 366 w 1388"/>
                <a:gd name="T11" fmla="*/ 1823 h 587"/>
                <a:gd name="T12" fmla="*/ 730 w 1388"/>
                <a:gd name="T13" fmla="*/ 1981 h 587"/>
                <a:gd name="T14" fmla="*/ 1520 w 1388"/>
                <a:gd name="T15" fmla="*/ 2061 h 587"/>
                <a:gd name="T16" fmla="*/ 6249 w 1388"/>
                <a:gd name="T17" fmla="*/ 1904 h 587"/>
                <a:gd name="T18" fmla="*/ 7157 w 1388"/>
                <a:gd name="T19" fmla="*/ 1627 h 587"/>
                <a:gd name="T20" fmla="*/ 6974 w 1388"/>
                <a:gd name="T21" fmla="*/ 751 h 587"/>
                <a:gd name="T22" fmla="*/ 6856 w 1388"/>
                <a:gd name="T23" fmla="*/ 632 h 587"/>
                <a:gd name="T24" fmla="*/ 6791 w 1388"/>
                <a:gd name="T25" fmla="*/ 515 h 587"/>
                <a:gd name="T26" fmla="*/ 5702 w 1388"/>
                <a:gd name="T27" fmla="*/ 0 h 587"/>
                <a:gd name="T28" fmla="*/ 3274 w 1388"/>
                <a:gd name="T29" fmla="*/ 39 h 587"/>
                <a:gd name="T30" fmla="*/ 2910 w 1388"/>
                <a:gd name="T31" fmla="*/ 157 h 587"/>
                <a:gd name="T32" fmla="*/ 4671 w 1388"/>
                <a:gd name="T33" fmla="*/ 39 h 5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88"/>
                <a:gd name="T52" fmla="*/ 0 h 587"/>
                <a:gd name="T53" fmla="*/ 1388 w 1388"/>
                <a:gd name="T54" fmla="*/ 587 h 5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88" h="587">
                  <a:moveTo>
                    <a:pt x="644" y="34"/>
                  </a:moveTo>
                  <a:cubicBezTo>
                    <a:pt x="465" y="41"/>
                    <a:pt x="358" y="40"/>
                    <a:pt x="204" y="90"/>
                  </a:cubicBezTo>
                  <a:cubicBezTo>
                    <a:pt x="193" y="98"/>
                    <a:pt x="183" y="108"/>
                    <a:pt x="170" y="113"/>
                  </a:cubicBezTo>
                  <a:cubicBezTo>
                    <a:pt x="141" y="124"/>
                    <a:pt x="79" y="135"/>
                    <a:pt x="79" y="135"/>
                  </a:cubicBezTo>
                  <a:cubicBezTo>
                    <a:pt x="1" y="214"/>
                    <a:pt x="20" y="172"/>
                    <a:pt x="0" y="248"/>
                  </a:cubicBezTo>
                  <a:cubicBezTo>
                    <a:pt x="5" y="314"/>
                    <a:pt x="3" y="462"/>
                    <a:pt x="68" y="519"/>
                  </a:cubicBezTo>
                  <a:cubicBezTo>
                    <a:pt x="88" y="537"/>
                    <a:pt x="109" y="560"/>
                    <a:pt x="136" y="564"/>
                  </a:cubicBezTo>
                  <a:cubicBezTo>
                    <a:pt x="185" y="572"/>
                    <a:pt x="283" y="587"/>
                    <a:pt x="283" y="587"/>
                  </a:cubicBezTo>
                  <a:cubicBezTo>
                    <a:pt x="609" y="580"/>
                    <a:pt x="857" y="558"/>
                    <a:pt x="1164" y="542"/>
                  </a:cubicBezTo>
                  <a:cubicBezTo>
                    <a:pt x="1241" y="529"/>
                    <a:pt x="1278" y="518"/>
                    <a:pt x="1333" y="463"/>
                  </a:cubicBezTo>
                  <a:cubicBezTo>
                    <a:pt x="1355" y="377"/>
                    <a:pt x="1388" y="274"/>
                    <a:pt x="1299" y="214"/>
                  </a:cubicBezTo>
                  <a:cubicBezTo>
                    <a:pt x="1292" y="203"/>
                    <a:pt x="1283" y="192"/>
                    <a:pt x="1277" y="180"/>
                  </a:cubicBezTo>
                  <a:cubicBezTo>
                    <a:pt x="1272" y="170"/>
                    <a:pt x="1271" y="157"/>
                    <a:pt x="1265" y="147"/>
                  </a:cubicBezTo>
                  <a:cubicBezTo>
                    <a:pt x="1203" y="50"/>
                    <a:pt x="1174" y="22"/>
                    <a:pt x="1062" y="0"/>
                  </a:cubicBezTo>
                  <a:cubicBezTo>
                    <a:pt x="911" y="4"/>
                    <a:pt x="760" y="0"/>
                    <a:pt x="610" y="11"/>
                  </a:cubicBezTo>
                  <a:cubicBezTo>
                    <a:pt x="585" y="13"/>
                    <a:pt x="542" y="45"/>
                    <a:pt x="542" y="45"/>
                  </a:cubicBezTo>
                  <a:lnTo>
                    <a:pt x="870" y="11"/>
                  </a:lnTo>
                </a:path>
              </a:pathLst>
            </a:custGeom>
            <a:noFill/>
            <a:ln w="88900" cap="sq" cmpd="sng">
              <a:solidFill>
                <a:srgbClr val="FF3300"/>
              </a:solidFill>
              <a:prstDash val="solid"/>
              <a:round/>
              <a:headEnd type="none" w="sm" len="sm"/>
              <a:tailEnd type="none" w="sm" len="sm"/>
            </a:ln>
          </p:spPr>
          <p:txBody>
            <a:bodyPr/>
            <a:lstStyle/>
            <a:p>
              <a:endParaRPr lang="zh-CN" altLang="en-US"/>
            </a:p>
          </p:txBody>
        </p:sp>
        <p:sp>
          <p:nvSpPr>
            <p:cNvPr id="16446" name="Rectangle 12"/>
            <p:cNvSpPr>
              <a:spLocks noChangeArrowheads="1"/>
            </p:cNvSpPr>
            <p:nvPr/>
          </p:nvSpPr>
          <p:spPr bwMode="auto">
            <a:xfrm>
              <a:off x="1694" y="2330"/>
              <a:ext cx="1344" cy="30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600">
                  <a:solidFill>
                    <a:srgbClr val="FF3300"/>
                  </a:solidFill>
                  <a:ea typeface="黑体" pitchFamily="49" charset="-122"/>
                </a:rPr>
                <a:t>索引文件</a:t>
              </a:r>
            </a:p>
          </p:txBody>
        </p:sp>
      </p:grpSp>
      <p:grpSp>
        <p:nvGrpSpPr>
          <p:cNvPr id="5" name="Group 13"/>
          <p:cNvGrpSpPr>
            <a:grpSpLocks/>
          </p:cNvGrpSpPr>
          <p:nvPr/>
        </p:nvGrpSpPr>
        <p:grpSpPr bwMode="auto">
          <a:xfrm>
            <a:off x="6300788" y="1143000"/>
            <a:ext cx="4138612" cy="1066800"/>
            <a:chOff x="2961" y="336"/>
            <a:chExt cx="2607" cy="672"/>
          </a:xfrm>
        </p:grpSpPr>
        <p:sp>
          <p:nvSpPr>
            <p:cNvPr id="16439" name="AutoShape 14"/>
            <p:cNvSpPr>
              <a:spLocks noChangeArrowheads="1"/>
            </p:cNvSpPr>
            <p:nvPr/>
          </p:nvSpPr>
          <p:spPr bwMode="auto">
            <a:xfrm>
              <a:off x="3323" y="336"/>
              <a:ext cx="1824" cy="672"/>
            </a:xfrm>
            <a:prstGeom prst="wedgeRectCallout">
              <a:avLst>
                <a:gd name="adj1" fmla="val -43366"/>
                <a:gd name="adj2" fmla="val 108333"/>
              </a:avLst>
            </a:prstGeom>
            <a:noFill/>
            <a:ln w="63500" cap="sq">
              <a:solidFill>
                <a:srgbClr val="006699"/>
              </a:solidFill>
              <a:miter lim="800000"/>
              <a:headEnd type="none" w="sm" len="sm"/>
              <a:tailEnd type="none" w="sm" len="sm"/>
            </a:ln>
          </p:spPr>
          <p:txBody>
            <a:bodyPr/>
            <a:lstStyle/>
            <a:p>
              <a:pPr algn="ctr"/>
              <a:endParaRPr lang="zh-CN" altLang="zh-CN">
                <a:solidFill>
                  <a:srgbClr val="FFFFCC"/>
                </a:solidFill>
              </a:endParaRPr>
            </a:p>
          </p:txBody>
        </p:sp>
        <p:sp>
          <p:nvSpPr>
            <p:cNvPr id="16440" name="Rectangle 15"/>
            <p:cNvSpPr>
              <a:spLocks noChangeArrowheads="1"/>
            </p:cNvSpPr>
            <p:nvPr/>
          </p:nvSpPr>
          <p:spPr bwMode="auto">
            <a:xfrm>
              <a:off x="3536" y="347"/>
              <a:ext cx="1526" cy="269"/>
            </a:xfrm>
            <a:prstGeom prst="rect">
              <a:avLst/>
            </a:prstGeom>
            <a:noFill/>
            <a:ln w="12700" cap="sq">
              <a:noFill/>
              <a:miter lim="800000"/>
              <a:headEnd type="none" w="sm" len="sm"/>
              <a:tailEnd type="none" w="sm" len="sm"/>
            </a:ln>
          </p:spPr>
          <p:txBody>
            <a:bodyPr>
              <a:spAutoFit/>
            </a:bodyPr>
            <a:lstStyle/>
            <a:p>
              <a:r>
                <a:rPr lang="zh-CN" altLang="en-US" sz="2200">
                  <a:solidFill>
                    <a:srgbClr val="003399"/>
                  </a:solidFill>
                  <a:latin typeface="黑体" pitchFamily="49" charset="-122"/>
                  <a:ea typeface="黑体" pitchFamily="49" charset="-122"/>
                </a:rPr>
                <a:t>系统自动产生的</a:t>
              </a:r>
            </a:p>
          </p:txBody>
        </p:sp>
        <p:sp>
          <p:nvSpPr>
            <p:cNvPr id="16441" name="Rectangle 16"/>
            <p:cNvSpPr>
              <a:spLocks noChangeArrowheads="1"/>
            </p:cNvSpPr>
            <p:nvPr/>
          </p:nvSpPr>
          <p:spPr bwMode="auto">
            <a:xfrm>
              <a:off x="3536" y="572"/>
              <a:ext cx="2032" cy="396"/>
            </a:xfrm>
            <a:prstGeom prst="rect">
              <a:avLst/>
            </a:prstGeom>
            <a:noFill/>
            <a:ln w="12700" cap="sq">
              <a:noFill/>
              <a:miter lim="800000"/>
              <a:headEnd type="none" w="sm" len="sm"/>
              <a:tailEnd type="none" w="sm" len="sm"/>
            </a:ln>
          </p:spPr>
          <p:txBody>
            <a:bodyPr>
              <a:spAutoFit/>
            </a:bodyPr>
            <a:lstStyle/>
            <a:p>
              <a:pPr>
                <a:lnSpc>
                  <a:spcPct val="80000"/>
                </a:lnSpc>
              </a:pPr>
              <a:r>
                <a:rPr lang="zh-CN" altLang="en-US" sz="2200">
                  <a:solidFill>
                    <a:srgbClr val="003399"/>
                  </a:solidFill>
                  <a:latin typeface="黑体" pitchFamily="49" charset="-122"/>
                  <a:ea typeface="黑体" pitchFamily="49" charset="-122"/>
                </a:rPr>
                <a:t>索引项按关键字值</a:t>
              </a:r>
            </a:p>
            <a:p>
              <a:pPr>
                <a:lnSpc>
                  <a:spcPct val="80000"/>
                </a:lnSpc>
              </a:pPr>
              <a:r>
                <a:rPr lang="zh-CN" altLang="en-US" sz="2200">
                  <a:solidFill>
                    <a:srgbClr val="003399"/>
                  </a:solidFill>
                  <a:latin typeface="黑体" pitchFamily="49" charset="-122"/>
                  <a:ea typeface="黑体" pitchFamily="49" charset="-122"/>
                </a:rPr>
                <a:t>有序排列</a:t>
              </a:r>
            </a:p>
          </p:txBody>
        </p:sp>
        <p:sp>
          <p:nvSpPr>
            <p:cNvPr id="16442" name="Oval 17"/>
            <p:cNvSpPr>
              <a:spLocks noChangeArrowheads="1"/>
            </p:cNvSpPr>
            <p:nvPr/>
          </p:nvSpPr>
          <p:spPr bwMode="auto">
            <a:xfrm>
              <a:off x="3434" y="461"/>
              <a:ext cx="96" cy="96"/>
            </a:xfrm>
            <a:prstGeom prst="ellipse">
              <a:avLst/>
            </a:prstGeom>
            <a:solidFill>
              <a:srgbClr val="FF3300"/>
            </a:solidFill>
            <a:ln w="12700" cap="sq">
              <a:noFill/>
              <a:round/>
              <a:headEnd type="none" w="sm" len="sm"/>
              <a:tailEnd type="none" w="sm" len="sm"/>
            </a:ln>
          </p:spPr>
          <p:txBody>
            <a:bodyPr wrap="none" anchor="ctr"/>
            <a:lstStyle/>
            <a:p>
              <a:endParaRPr lang="zh-CN" altLang="en-US">
                <a:solidFill>
                  <a:srgbClr val="FFFFCC"/>
                </a:solidFill>
              </a:endParaRPr>
            </a:p>
          </p:txBody>
        </p:sp>
        <p:sp>
          <p:nvSpPr>
            <p:cNvPr id="16443" name="Oval 18"/>
            <p:cNvSpPr>
              <a:spLocks noChangeArrowheads="1"/>
            </p:cNvSpPr>
            <p:nvPr/>
          </p:nvSpPr>
          <p:spPr bwMode="auto">
            <a:xfrm>
              <a:off x="3423" y="650"/>
              <a:ext cx="96" cy="96"/>
            </a:xfrm>
            <a:prstGeom prst="ellipse">
              <a:avLst/>
            </a:prstGeom>
            <a:solidFill>
              <a:srgbClr val="FF3300"/>
            </a:solidFill>
            <a:ln w="12700" cap="sq">
              <a:noFill/>
              <a:round/>
              <a:headEnd type="none" w="sm" len="sm"/>
              <a:tailEnd type="none" w="sm" len="sm"/>
            </a:ln>
          </p:spPr>
          <p:txBody>
            <a:bodyPr wrap="none" anchor="ctr"/>
            <a:lstStyle/>
            <a:p>
              <a:pPr algn="ctr"/>
              <a:endParaRPr lang="zh-CN" altLang="zh-CN">
                <a:solidFill>
                  <a:srgbClr val="3366CC"/>
                </a:solidFill>
              </a:endParaRPr>
            </a:p>
          </p:txBody>
        </p:sp>
        <p:sp>
          <p:nvSpPr>
            <p:cNvPr id="16444" name="Text Box 19"/>
            <p:cNvSpPr txBox="1">
              <a:spLocks noChangeArrowheads="1"/>
            </p:cNvSpPr>
            <p:nvPr/>
          </p:nvSpPr>
          <p:spPr bwMode="auto">
            <a:xfrm>
              <a:off x="2961" y="398"/>
              <a:ext cx="375" cy="561"/>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pPr>
                <a:lnSpc>
                  <a:spcPct val="80000"/>
                </a:lnSpc>
              </a:pPr>
              <a:r>
                <a:rPr lang="zh-CN" altLang="en-US" sz="3200">
                  <a:solidFill>
                    <a:srgbClr val="FF3300"/>
                  </a:solidFill>
                  <a:ea typeface="华文新魏" pitchFamily="2" charset="-122"/>
                </a:rPr>
                <a:t>特</a:t>
              </a:r>
            </a:p>
            <a:p>
              <a:pPr>
                <a:lnSpc>
                  <a:spcPct val="80000"/>
                </a:lnSpc>
              </a:pPr>
              <a:r>
                <a:rPr lang="zh-CN" altLang="en-US" sz="3200">
                  <a:solidFill>
                    <a:srgbClr val="FF3300"/>
                  </a:solidFill>
                  <a:ea typeface="华文新魏" pitchFamily="2" charset="-122"/>
                </a:rPr>
                <a:t>点</a:t>
              </a:r>
            </a:p>
          </p:txBody>
        </p:sp>
      </p:grpSp>
      <p:grpSp>
        <p:nvGrpSpPr>
          <p:cNvPr id="6" name="Group 20"/>
          <p:cNvGrpSpPr>
            <a:grpSpLocks/>
          </p:cNvGrpSpPr>
          <p:nvPr/>
        </p:nvGrpSpPr>
        <p:grpSpPr bwMode="auto">
          <a:xfrm>
            <a:off x="2362200" y="4724400"/>
            <a:ext cx="3429000" cy="1219200"/>
            <a:chOff x="598" y="2618"/>
            <a:chExt cx="2160" cy="768"/>
          </a:xfrm>
        </p:grpSpPr>
        <p:sp>
          <p:nvSpPr>
            <p:cNvPr id="16437" name="AutoShape 21"/>
            <p:cNvSpPr>
              <a:spLocks noChangeArrowheads="1"/>
            </p:cNvSpPr>
            <p:nvPr/>
          </p:nvSpPr>
          <p:spPr bwMode="auto">
            <a:xfrm>
              <a:off x="598" y="2618"/>
              <a:ext cx="2160" cy="768"/>
            </a:xfrm>
            <a:prstGeom prst="irregularSeal2">
              <a:avLst/>
            </a:prstGeom>
            <a:solidFill>
              <a:srgbClr val="9FFFFF"/>
            </a:solidFill>
            <a:ln w="76200" cap="sq">
              <a:solidFill>
                <a:srgbClr val="FFFF00"/>
              </a:solidFill>
              <a:miter lim="800000"/>
              <a:headEnd type="none" w="sm" len="sm"/>
              <a:tailEnd type="none" w="sm" len="sm"/>
            </a:ln>
            <a:effectLst>
              <a:outerShdw dist="120483" dir="1106097" algn="ctr" rotWithShape="0">
                <a:srgbClr val="969696"/>
              </a:outerShdw>
            </a:effectLst>
          </p:spPr>
          <p:txBody>
            <a:bodyPr wrap="none" anchor="ctr"/>
            <a:lstStyle/>
            <a:p>
              <a:endParaRPr lang="zh-CN" altLang="en-US">
                <a:solidFill>
                  <a:srgbClr val="FFFFCC"/>
                </a:solidFill>
              </a:endParaRPr>
            </a:p>
          </p:txBody>
        </p:sp>
        <p:sp>
          <p:nvSpPr>
            <p:cNvPr id="16438" name="Text Box 22"/>
            <p:cNvSpPr txBox="1">
              <a:spLocks noChangeArrowheads="1"/>
            </p:cNvSpPr>
            <p:nvPr/>
          </p:nvSpPr>
          <p:spPr bwMode="auto">
            <a:xfrm rot="-813103">
              <a:off x="945" y="2815"/>
              <a:ext cx="1402" cy="327"/>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r>
                <a:rPr lang="zh-CN" altLang="en-US" sz="2800">
                  <a:solidFill>
                    <a:srgbClr val="FF3300"/>
                  </a:solidFill>
                  <a:ea typeface="黑体" pitchFamily="49" charset="-122"/>
                </a:rPr>
                <a:t>先查索引表</a:t>
              </a:r>
            </a:p>
          </p:txBody>
        </p:sp>
      </p:grpSp>
      <p:grpSp>
        <p:nvGrpSpPr>
          <p:cNvPr id="7" name="Group 23"/>
          <p:cNvGrpSpPr>
            <a:grpSpLocks/>
          </p:cNvGrpSpPr>
          <p:nvPr/>
        </p:nvGrpSpPr>
        <p:grpSpPr bwMode="auto">
          <a:xfrm>
            <a:off x="6096000" y="4835525"/>
            <a:ext cx="3429000" cy="946150"/>
            <a:chOff x="2880" y="2544"/>
            <a:chExt cx="2160" cy="596"/>
          </a:xfrm>
        </p:grpSpPr>
        <p:sp>
          <p:nvSpPr>
            <p:cNvPr id="16432" name="Rectangle 24"/>
            <p:cNvSpPr>
              <a:spLocks noChangeArrowheads="1"/>
            </p:cNvSpPr>
            <p:nvPr/>
          </p:nvSpPr>
          <p:spPr bwMode="auto">
            <a:xfrm>
              <a:off x="2880" y="2544"/>
              <a:ext cx="2160" cy="59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gn="ctr">
                <a:lnSpc>
                  <a:spcPct val="80000"/>
                </a:lnSpc>
              </a:pPr>
              <a:r>
                <a:rPr lang="zh-CN" altLang="en-US" sz="3500" i="1">
                  <a:solidFill>
                    <a:srgbClr val="FF3300"/>
                  </a:solidFill>
                  <a:latin typeface="黑体" pitchFamily="49" charset="-122"/>
                  <a:ea typeface="黑体" pitchFamily="49" charset="-122"/>
                </a:rPr>
                <a:t>树形结构的</a:t>
              </a:r>
            </a:p>
            <a:p>
              <a:pPr algn="ctr">
                <a:lnSpc>
                  <a:spcPct val="80000"/>
                </a:lnSpc>
              </a:pPr>
              <a:r>
                <a:rPr lang="zh-CN" altLang="en-US" sz="3500" i="1">
                  <a:solidFill>
                    <a:srgbClr val="FF3300"/>
                  </a:solidFill>
                  <a:latin typeface="黑体" pitchFamily="49" charset="-122"/>
                  <a:ea typeface="黑体" pitchFamily="49" charset="-122"/>
                </a:rPr>
                <a:t>多级索引</a:t>
              </a:r>
            </a:p>
          </p:txBody>
        </p:sp>
        <p:grpSp>
          <p:nvGrpSpPr>
            <p:cNvPr id="8" name="Group 25"/>
            <p:cNvGrpSpPr>
              <a:grpSpLocks/>
            </p:cNvGrpSpPr>
            <p:nvPr/>
          </p:nvGrpSpPr>
          <p:grpSpPr bwMode="auto">
            <a:xfrm>
              <a:off x="2957" y="2653"/>
              <a:ext cx="1092" cy="287"/>
              <a:chOff x="3036" y="2389"/>
              <a:chExt cx="563" cy="253"/>
            </a:xfrm>
          </p:grpSpPr>
          <p:sp>
            <p:nvSpPr>
              <p:cNvPr id="16434" name="Freeform 26"/>
              <p:cNvSpPr>
                <a:spLocks/>
              </p:cNvSpPr>
              <p:nvPr/>
            </p:nvSpPr>
            <p:spPr bwMode="auto">
              <a:xfrm>
                <a:off x="3044" y="2417"/>
                <a:ext cx="60" cy="205"/>
              </a:xfrm>
              <a:custGeom>
                <a:avLst/>
                <a:gdLst>
                  <a:gd name="T0" fmla="*/ 605 w 1036"/>
                  <a:gd name="T1" fmla="*/ 827 h 905"/>
                  <a:gd name="T2" fmla="*/ 638 w 1036"/>
                  <a:gd name="T3" fmla="*/ 827 h 905"/>
                  <a:gd name="T4" fmla="*/ 664 w 1036"/>
                  <a:gd name="T5" fmla="*/ 808 h 905"/>
                  <a:gd name="T6" fmla="*/ 683 w 1036"/>
                  <a:gd name="T7" fmla="*/ 802 h 905"/>
                  <a:gd name="T8" fmla="*/ 755 w 1036"/>
                  <a:gd name="T9" fmla="*/ 846 h 905"/>
                  <a:gd name="T10" fmla="*/ 840 w 1036"/>
                  <a:gd name="T11" fmla="*/ 833 h 905"/>
                  <a:gd name="T12" fmla="*/ 892 w 1036"/>
                  <a:gd name="T13" fmla="*/ 814 h 905"/>
                  <a:gd name="T14" fmla="*/ 976 w 1036"/>
                  <a:gd name="T15" fmla="*/ 852 h 905"/>
                  <a:gd name="T16" fmla="*/ 1015 w 1036"/>
                  <a:gd name="T17" fmla="*/ 776 h 905"/>
                  <a:gd name="T18" fmla="*/ 989 w 1036"/>
                  <a:gd name="T19" fmla="*/ 720 h 905"/>
                  <a:gd name="T20" fmla="*/ 976 w 1036"/>
                  <a:gd name="T21" fmla="*/ 701 h 905"/>
                  <a:gd name="T22" fmla="*/ 1002 w 1036"/>
                  <a:gd name="T23" fmla="*/ 688 h 905"/>
                  <a:gd name="T24" fmla="*/ 976 w 1036"/>
                  <a:gd name="T25" fmla="*/ 637 h 905"/>
                  <a:gd name="T26" fmla="*/ 970 w 1036"/>
                  <a:gd name="T27" fmla="*/ 625 h 905"/>
                  <a:gd name="T28" fmla="*/ 1035 w 1036"/>
                  <a:gd name="T29" fmla="*/ 511 h 905"/>
                  <a:gd name="T30" fmla="*/ 1002 w 1036"/>
                  <a:gd name="T31" fmla="*/ 392 h 905"/>
                  <a:gd name="T32" fmla="*/ 931 w 1036"/>
                  <a:gd name="T33" fmla="*/ 360 h 905"/>
                  <a:gd name="T34" fmla="*/ 1002 w 1036"/>
                  <a:gd name="T35" fmla="*/ 316 h 905"/>
                  <a:gd name="T36" fmla="*/ 970 w 1036"/>
                  <a:gd name="T37" fmla="*/ 259 h 905"/>
                  <a:gd name="T38" fmla="*/ 924 w 1036"/>
                  <a:gd name="T39" fmla="*/ 240 h 905"/>
                  <a:gd name="T40" fmla="*/ 1002 w 1036"/>
                  <a:gd name="T41" fmla="*/ 240 h 905"/>
                  <a:gd name="T42" fmla="*/ 1022 w 1036"/>
                  <a:gd name="T43" fmla="*/ 164 h 905"/>
                  <a:gd name="T44" fmla="*/ 976 w 1036"/>
                  <a:gd name="T45" fmla="*/ 88 h 905"/>
                  <a:gd name="T46" fmla="*/ 892 w 1036"/>
                  <a:gd name="T47" fmla="*/ 82 h 905"/>
                  <a:gd name="T48" fmla="*/ 872 w 1036"/>
                  <a:gd name="T49" fmla="*/ 94 h 905"/>
                  <a:gd name="T50" fmla="*/ 827 w 1036"/>
                  <a:gd name="T51" fmla="*/ 56 h 905"/>
                  <a:gd name="T52" fmla="*/ 788 w 1036"/>
                  <a:gd name="T53" fmla="*/ 126 h 905"/>
                  <a:gd name="T54" fmla="*/ 755 w 1036"/>
                  <a:gd name="T55" fmla="*/ 31 h 905"/>
                  <a:gd name="T56" fmla="*/ 618 w 1036"/>
                  <a:gd name="T57" fmla="*/ 0 h 905"/>
                  <a:gd name="T58" fmla="*/ 527 w 1036"/>
                  <a:gd name="T59" fmla="*/ 50 h 905"/>
                  <a:gd name="T60" fmla="*/ 495 w 1036"/>
                  <a:gd name="T61" fmla="*/ 75 h 905"/>
                  <a:gd name="T62" fmla="*/ 449 w 1036"/>
                  <a:gd name="T63" fmla="*/ 44 h 905"/>
                  <a:gd name="T64" fmla="*/ 384 w 1036"/>
                  <a:gd name="T65" fmla="*/ 126 h 905"/>
                  <a:gd name="T66" fmla="*/ 371 w 1036"/>
                  <a:gd name="T67" fmla="*/ 94 h 905"/>
                  <a:gd name="T68" fmla="*/ 332 w 1036"/>
                  <a:gd name="T69" fmla="*/ 126 h 905"/>
                  <a:gd name="T70" fmla="*/ 299 w 1036"/>
                  <a:gd name="T71" fmla="*/ 101 h 905"/>
                  <a:gd name="T72" fmla="*/ 247 w 1036"/>
                  <a:gd name="T73" fmla="*/ 44 h 905"/>
                  <a:gd name="T74" fmla="*/ 169 w 1036"/>
                  <a:gd name="T75" fmla="*/ 44 h 905"/>
                  <a:gd name="T76" fmla="*/ 97 w 1036"/>
                  <a:gd name="T77" fmla="*/ 101 h 905"/>
                  <a:gd name="T78" fmla="*/ 123 w 1036"/>
                  <a:gd name="T79" fmla="*/ 208 h 905"/>
                  <a:gd name="T80" fmla="*/ 78 w 1036"/>
                  <a:gd name="T81" fmla="*/ 202 h 905"/>
                  <a:gd name="T82" fmla="*/ 58 w 1036"/>
                  <a:gd name="T83" fmla="*/ 234 h 905"/>
                  <a:gd name="T84" fmla="*/ 84 w 1036"/>
                  <a:gd name="T85" fmla="*/ 290 h 905"/>
                  <a:gd name="T86" fmla="*/ 65 w 1036"/>
                  <a:gd name="T87" fmla="*/ 303 h 905"/>
                  <a:gd name="T88" fmla="*/ 0 w 1036"/>
                  <a:gd name="T89" fmla="*/ 398 h 905"/>
                  <a:gd name="T90" fmla="*/ 52 w 1036"/>
                  <a:gd name="T91" fmla="*/ 517 h 905"/>
                  <a:gd name="T92" fmla="*/ 136 w 1036"/>
                  <a:gd name="T93" fmla="*/ 511 h 905"/>
                  <a:gd name="T94" fmla="*/ 71 w 1036"/>
                  <a:gd name="T95" fmla="*/ 555 h 905"/>
                  <a:gd name="T96" fmla="*/ 65 w 1036"/>
                  <a:gd name="T97" fmla="*/ 606 h 905"/>
                  <a:gd name="T98" fmla="*/ 91 w 1036"/>
                  <a:gd name="T99" fmla="*/ 625 h 905"/>
                  <a:gd name="T100" fmla="*/ 143 w 1036"/>
                  <a:gd name="T101" fmla="*/ 637 h 905"/>
                  <a:gd name="T102" fmla="*/ 91 w 1036"/>
                  <a:gd name="T103" fmla="*/ 694 h 905"/>
                  <a:gd name="T104" fmla="*/ 97 w 1036"/>
                  <a:gd name="T105" fmla="*/ 770 h 905"/>
                  <a:gd name="T106" fmla="*/ 156 w 1036"/>
                  <a:gd name="T107" fmla="*/ 821 h 905"/>
                  <a:gd name="T108" fmla="*/ 214 w 1036"/>
                  <a:gd name="T109" fmla="*/ 821 h 905"/>
                  <a:gd name="T110" fmla="*/ 234 w 1036"/>
                  <a:gd name="T111" fmla="*/ 802 h 905"/>
                  <a:gd name="T112" fmla="*/ 371 w 1036"/>
                  <a:gd name="T113" fmla="*/ 897 h 905"/>
                  <a:gd name="T114" fmla="*/ 508 w 1036"/>
                  <a:gd name="T115" fmla="*/ 878 h 905"/>
                  <a:gd name="T116" fmla="*/ 573 w 1036"/>
                  <a:gd name="T117" fmla="*/ 808 h 905"/>
                  <a:gd name="T118" fmla="*/ 592 w 1036"/>
                  <a:gd name="T119" fmla="*/ 808 h 90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036" h="905">
                    <a:moveTo>
                      <a:pt x="592" y="809"/>
                    </a:moveTo>
                    <a:lnTo>
                      <a:pt x="605" y="828"/>
                    </a:lnTo>
                    <a:lnTo>
                      <a:pt x="618" y="828"/>
                    </a:lnTo>
                    <a:lnTo>
                      <a:pt x="638" y="828"/>
                    </a:lnTo>
                    <a:lnTo>
                      <a:pt x="651" y="815"/>
                    </a:lnTo>
                    <a:lnTo>
                      <a:pt x="664" y="809"/>
                    </a:lnTo>
                    <a:lnTo>
                      <a:pt x="670" y="765"/>
                    </a:lnTo>
                    <a:lnTo>
                      <a:pt x="683" y="803"/>
                    </a:lnTo>
                    <a:lnTo>
                      <a:pt x="716" y="828"/>
                    </a:lnTo>
                    <a:lnTo>
                      <a:pt x="755" y="847"/>
                    </a:lnTo>
                    <a:lnTo>
                      <a:pt x="807" y="841"/>
                    </a:lnTo>
                    <a:lnTo>
                      <a:pt x="840" y="834"/>
                    </a:lnTo>
                    <a:lnTo>
                      <a:pt x="892" y="777"/>
                    </a:lnTo>
                    <a:lnTo>
                      <a:pt x="892" y="815"/>
                    </a:lnTo>
                    <a:lnTo>
                      <a:pt x="911" y="853"/>
                    </a:lnTo>
                    <a:lnTo>
                      <a:pt x="976" y="853"/>
                    </a:lnTo>
                    <a:lnTo>
                      <a:pt x="1009" y="822"/>
                    </a:lnTo>
                    <a:lnTo>
                      <a:pt x="1015" y="777"/>
                    </a:lnTo>
                    <a:lnTo>
                      <a:pt x="1009" y="746"/>
                    </a:lnTo>
                    <a:lnTo>
                      <a:pt x="989" y="721"/>
                    </a:lnTo>
                    <a:lnTo>
                      <a:pt x="963" y="702"/>
                    </a:lnTo>
                    <a:lnTo>
                      <a:pt x="976" y="702"/>
                    </a:lnTo>
                    <a:lnTo>
                      <a:pt x="996" y="695"/>
                    </a:lnTo>
                    <a:lnTo>
                      <a:pt x="1002" y="689"/>
                    </a:lnTo>
                    <a:lnTo>
                      <a:pt x="1002" y="664"/>
                    </a:lnTo>
                    <a:lnTo>
                      <a:pt x="976" y="638"/>
                    </a:lnTo>
                    <a:lnTo>
                      <a:pt x="937" y="626"/>
                    </a:lnTo>
                    <a:lnTo>
                      <a:pt x="970" y="626"/>
                    </a:lnTo>
                    <a:lnTo>
                      <a:pt x="1009" y="594"/>
                    </a:lnTo>
                    <a:lnTo>
                      <a:pt x="1035" y="512"/>
                    </a:lnTo>
                    <a:lnTo>
                      <a:pt x="1035" y="449"/>
                    </a:lnTo>
                    <a:lnTo>
                      <a:pt x="1002" y="392"/>
                    </a:lnTo>
                    <a:lnTo>
                      <a:pt x="970" y="373"/>
                    </a:lnTo>
                    <a:lnTo>
                      <a:pt x="931" y="360"/>
                    </a:lnTo>
                    <a:lnTo>
                      <a:pt x="989" y="341"/>
                    </a:lnTo>
                    <a:lnTo>
                      <a:pt x="1002" y="316"/>
                    </a:lnTo>
                    <a:lnTo>
                      <a:pt x="996" y="278"/>
                    </a:lnTo>
                    <a:lnTo>
                      <a:pt x="970" y="259"/>
                    </a:lnTo>
                    <a:lnTo>
                      <a:pt x="931" y="259"/>
                    </a:lnTo>
                    <a:lnTo>
                      <a:pt x="924" y="240"/>
                    </a:lnTo>
                    <a:lnTo>
                      <a:pt x="950" y="246"/>
                    </a:lnTo>
                    <a:lnTo>
                      <a:pt x="1002" y="240"/>
                    </a:lnTo>
                    <a:lnTo>
                      <a:pt x="1022" y="208"/>
                    </a:lnTo>
                    <a:lnTo>
                      <a:pt x="1022" y="164"/>
                    </a:lnTo>
                    <a:lnTo>
                      <a:pt x="1009" y="120"/>
                    </a:lnTo>
                    <a:lnTo>
                      <a:pt x="976" y="88"/>
                    </a:lnTo>
                    <a:lnTo>
                      <a:pt x="937" y="75"/>
                    </a:lnTo>
                    <a:lnTo>
                      <a:pt x="892" y="82"/>
                    </a:lnTo>
                    <a:lnTo>
                      <a:pt x="859" y="132"/>
                    </a:lnTo>
                    <a:lnTo>
                      <a:pt x="872" y="94"/>
                    </a:lnTo>
                    <a:lnTo>
                      <a:pt x="859" y="56"/>
                    </a:lnTo>
                    <a:lnTo>
                      <a:pt x="827" y="56"/>
                    </a:lnTo>
                    <a:lnTo>
                      <a:pt x="794" y="75"/>
                    </a:lnTo>
                    <a:lnTo>
                      <a:pt x="788" y="126"/>
                    </a:lnTo>
                    <a:lnTo>
                      <a:pt x="775" y="63"/>
                    </a:lnTo>
                    <a:lnTo>
                      <a:pt x="755" y="31"/>
                    </a:lnTo>
                    <a:lnTo>
                      <a:pt x="709" y="12"/>
                    </a:lnTo>
                    <a:lnTo>
                      <a:pt x="618" y="0"/>
                    </a:lnTo>
                    <a:lnTo>
                      <a:pt x="553" y="25"/>
                    </a:lnTo>
                    <a:lnTo>
                      <a:pt x="527" y="50"/>
                    </a:lnTo>
                    <a:lnTo>
                      <a:pt x="508" y="101"/>
                    </a:lnTo>
                    <a:lnTo>
                      <a:pt x="495" y="75"/>
                    </a:lnTo>
                    <a:lnTo>
                      <a:pt x="475" y="50"/>
                    </a:lnTo>
                    <a:lnTo>
                      <a:pt x="449" y="44"/>
                    </a:lnTo>
                    <a:lnTo>
                      <a:pt x="397" y="69"/>
                    </a:lnTo>
                    <a:lnTo>
                      <a:pt x="384" y="126"/>
                    </a:lnTo>
                    <a:lnTo>
                      <a:pt x="377" y="101"/>
                    </a:lnTo>
                    <a:lnTo>
                      <a:pt x="371" y="94"/>
                    </a:lnTo>
                    <a:lnTo>
                      <a:pt x="351" y="101"/>
                    </a:lnTo>
                    <a:lnTo>
                      <a:pt x="332" y="126"/>
                    </a:lnTo>
                    <a:lnTo>
                      <a:pt x="319" y="158"/>
                    </a:lnTo>
                    <a:lnTo>
                      <a:pt x="299" y="101"/>
                    </a:lnTo>
                    <a:lnTo>
                      <a:pt x="280" y="69"/>
                    </a:lnTo>
                    <a:lnTo>
                      <a:pt x="247" y="44"/>
                    </a:lnTo>
                    <a:lnTo>
                      <a:pt x="201" y="38"/>
                    </a:lnTo>
                    <a:lnTo>
                      <a:pt x="169" y="44"/>
                    </a:lnTo>
                    <a:lnTo>
                      <a:pt x="130" y="63"/>
                    </a:lnTo>
                    <a:lnTo>
                      <a:pt x="97" y="101"/>
                    </a:lnTo>
                    <a:lnTo>
                      <a:pt x="91" y="164"/>
                    </a:lnTo>
                    <a:lnTo>
                      <a:pt x="123" y="208"/>
                    </a:lnTo>
                    <a:lnTo>
                      <a:pt x="91" y="202"/>
                    </a:lnTo>
                    <a:lnTo>
                      <a:pt x="78" y="202"/>
                    </a:lnTo>
                    <a:lnTo>
                      <a:pt x="65" y="208"/>
                    </a:lnTo>
                    <a:lnTo>
                      <a:pt x="58" y="234"/>
                    </a:lnTo>
                    <a:lnTo>
                      <a:pt x="65" y="265"/>
                    </a:lnTo>
                    <a:lnTo>
                      <a:pt x="84" y="290"/>
                    </a:lnTo>
                    <a:lnTo>
                      <a:pt x="110" y="290"/>
                    </a:lnTo>
                    <a:lnTo>
                      <a:pt x="65" y="303"/>
                    </a:lnTo>
                    <a:lnTo>
                      <a:pt x="32" y="335"/>
                    </a:lnTo>
                    <a:lnTo>
                      <a:pt x="0" y="398"/>
                    </a:lnTo>
                    <a:lnTo>
                      <a:pt x="13" y="461"/>
                    </a:lnTo>
                    <a:lnTo>
                      <a:pt x="52" y="518"/>
                    </a:lnTo>
                    <a:lnTo>
                      <a:pt x="78" y="524"/>
                    </a:lnTo>
                    <a:lnTo>
                      <a:pt x="136" y="512"/>
                    </a:lnTo>
                    <a:lnTo>
                      <a:pt x="104" y="524"/>
                    </a:lnTo>
                    <a:lnTo>
                      <a:pt x="71" y="556"/>
                    </a:lnTo>
                    <a:lnTo>
                      <a:pt x="65" y="575"/>
                    </a:lnTo>
                    <a:lnTo>
                      <a:pt x="65" y="607"/>
                    </a:lnTo>
                    <a:lnTo>
                      <a:pt x="71" y="613"/>
                    </a:lnTo>
                    <a:lnTo>
                      <a:pt x="91" y="626"/>
                    </a:lnTo>
                    <a:lnTo>
                      <a:pt x="117" y="632"/>
                    </a:lnTo>
                    <a:lnTo>
                      <a:pt x="143" y="638"/>
                    </a:lnTo>
                    <a:lnTo>
                      <a:pt x="117" y="664"/>
                    </a:lnTo>
                    <a:lnTo>
                      <a:pt x="91" y="695"/>
                    </a:lnTo>
                    <a:lnTo>
                      <a:pt x="91" y="733"/>
                    </a:lnTo>
                    <a:lnTo>
                      <a:pt x="97" y="771"/>
                    </a:lnTo>
                    <a:lnTo>
                      <a:pt x="117" y="803"/>
                    </a:lnTo>
                    <a:lnTo>
                      <a:pt x="156" y="822"/>
                    </a:lnTo>
                    <a:lnTo>
                      <a:pt x="182" y="828"/>
                    </a:lnTo>
                    <a:lnTo>
                      <a:pt x="214" y="822"/>
                    </a:lnTo>
                    <a:lnTo>
                      <a:pt x="228" y="815"/>
                    </a:lnTo>
                    <a:lnTo>
                      <a:pt x="234" y="803"/>
                    </a:lnTo>
                    <a:lnTo>
                      <a:pt x="312" y="885"/>
                    </a:lnTo>
                    <a:lnTo>
                      <a:pt x="371" y="898"/>
                    </a:lnTo>
                    <a:lnTo>
                      <a:pt x="436" y="904"/>
                    </a:lnTo>
                    <a:lnTo>
                      <a:pt x="508" y="879"/>
                    </a:lnTo>
                    <a:lnTo>
                      <a:pt x="553" y="841"/>
                    </a:lnTo>
                    <a:lnTo>
                      <a:pt x="573" y="809"/>
                    </a:lnTo>
                    <a:lnTo>
                      <a:pt x="586" y="765"/>
                    </a:lnTo>
                    <a:lnTo>
                      <a:pt x="592" y="809"/>
                    </a:lnTo>
                    <a:close/>
                  </a:path>
                </a:pathLst>
              </a:custGeom>
              <a:noFill/>
              <a:ln w="47625" cap="flat">
                <a:solidFill>
                  <a:srgbClr val="00CCFF"/>
                </a:solidFill>
                <a:prstDash val="solid"/>
                <a:round/>
                <a:headEnd/>
                <a:tailEnd/>
              </a:ln>
              <a:effectLst>
                <a:outerShdw dist="45791" dir="2021404" algn="ctr" rotWithShape="0">
                  <a:srgbClr val="B2B2B2"/>
                </a:outerShdw>
              </a:effectLst>
            </p:spPr>
            <p:txBody>
              <a:bodyPr wrap="none" anchor="ctr">
                <a:spAutoFit/>
              </a:bodyPr>
              <a:lstStyle/>
              <a:p>
                <a:endParaRPr lang="zh-CN" altLang="en-US"/>
              </a:p>
            </p:txBody>
          </p:sp>
          <p:sp>
            <p:nvSpPr>
              <p:cNvPr id="16435" name="Freeform 27"/>
              <p:cNvSpPr>
                <a:spLocks/>
              </p:cNvSpPr>
              <p:nvPr/>
            </p:nvSpPr>
            <p:spPr bwMode="auto">
              <a:xfrm>
                <a:off x="3036" y="2437"/>
                <a:ext cx="60" cy="205"/>
              </a:xfrm>
              <a:custGeom>
                <a:avLst/>
                <a:gdLst>
                  <a:gd name="T0" fmla="*/ 586 w 607"/>
                  <a:gd name="T1" fmla="*/ 791 h 905"/>
                  <a:gd name="T2" fmla="*/ 469 w 607"/>
                  <a:gd name="T3" fmla="*/ 873 h 905"/>
                  <a:gd name="T4" fmla="*/ 345 w 607"/>
                  <a:gd name="T5" fmla="*/ 873 h 905"/>
                  <a:gd name="T6" fmla="*/ 241 w 607"/>
                  <a:gd name="T7" fmla="*/ 797 h 905"/>
                  <a:gd name="T8" fmla="*/ 170 w 607"/>
                  <a:gd name="T9" fmla="*/ 803 h 905"/>
                  <a:gd name="T10" fmla="*/ 104 w 607"/>
                  <a:gd name="T11" fmla="*/ 715 h 905"/>
                  <a:gd name="T12" fmla="*/ 156 w 607"/>
                  <a:gd name="T13" fmla="*/ 620 h 905"/>
                  <a:gd name="T14" fmla="*/ 78 w 607"/>
                  <a:gd name="T15" fmla="*/ 588 h 905"/>
                  <a:gd name="T16" fmla="*/ 117 w 607"/>
                  <a:gd name="T17" fmla="*/ 512 h 905"/>
                  <a:gd name="T18" fmla="*/ 91 w 607"/>
                  <a:gd name="T19" fmla="*/ 493 h 905"/>
                  <a:gd name="T20" fmla="*/ 26 w 607"/>
                  <a:gd name="T21" fmla="*/ 417 h 905"/>
                  <a:gd name="T22" fmla="*/ 52 w 607"/>
                  <a:gd name="T23" fmla="*/ 316 h 905"/>
                  <a:gd name="T24" fmla="*/ 124 w 607"/>
                  <a:gd name="T25" fmla="*/ 272 h 905"/>
                  <a:gd name="T26" fmla="*/ 78 w 607"/>
                  <a:gd name="T27" fmla="*/ 247 h 905"/>
                  <a:gd name="T28" fmla="*/ 91 w 607"/>
                  <a:gd name="T29" fmla="*/ 183 h 905"/>
                  <a:gd name="T30" fmla="*/ 111 w 607"/>
                  <a:gd name="T31" fmla="*/ 133 h 905"/>
                  <a:gd name="T32" fmla="*/ 189 w 607"/>
                  <a:gd name="T33" fmla="*/ 38 h 905"/>
                  <a:gd name="T34" fmla="*/ 287 w 607"/>
                  <a:gd name="T35" fmla="*/ 57 h 905"/>
                  <a:gd name="T36" fmla="*/ 332 w 607"/>
                  <a:gd name="T37" fmla="*/ 139 h 905"/>
                  <a:gd name="T38" fmla="*/ 384 w 607"/>
                  <a:gd name="T39" fmla="*/ 76 h 905"/>
                  <a:gd name="T40" fmla="*/ 417 w 607"/>
                  <a:gd name="T41" fmla="*/ 51 h 905"/>
                  <a:gd name="T42" fmla="*/ 495 w 607"/>
                  <a:gd name="T43" fmla="*/ 51 h 905"/>
                  <a:gd name="T44" fmla="*/ 541 w 607"/>
                  <a:gd name="T45" fmla="*/ 38 h 905"/>
                  <a:gd name="T46" fmla="*/ 469 w 607"/>
                  <a:gd name="T47" fmla="*/ 6 h 905"/>
                  <a:gd name="T48" fmla="*/ 397 w 607"/>
                  <a:gd name="T49" fmla="*/ 44 h 905"/>
                  <a:gd name="T50" fmla="*/ 339 w 607"/>
                  <a:gd name="T51" fmla="*/ 70 h 905"/>
                  <a:gd name="T52" fmla="*/ 313 w 607"/>
                  <a:gd name="T53" fmla="*/ 57 h 905"/>
                  <a:gd name="T54" fmla="*/ 261 w 607"/>
                  <a:gd name="T55" fmla="*/ 6 h 905"/>
                  <a:gd name="T56" fmla="*/ 156 w 607"/>
                  <a:gd name="T57" fmla="*/ 13 h 905"/>
                  <a:gd name="T58" fmla="*/ 98 w 607"/>
                  <a:gd name="T59" fmla="*/ 89 h 905"/>
                  <a:gd name="T60" fmla="*/ 78 w 607"/>
                  <a:gd name="T61" fmla="*/ 114 h 905"/>
                  <a:gd name="T62" fmla="*/ 65 w 607"/>
                  <a:gd name="T63" fmla="*/ 145 h 905"/>
                  <a:gd name="T64" fmla="*/ 59 w 607"/>
                  <a:gd name="T65" fmla="*/ 171 h 905"/>
                  <a:gd name="T66" fmla="*/ 52 w 607"/>
                  <a:gd name="T67" fmla="*/ 259 h 905"/>
                  <a:gd name="T68" fmla="*/ 20 w 607"/>
                  <a:gd name="T69" fmla="*/ 316 h 905"/>
                  <a:gd name="T70" fmla="*/ 26 w 607"/>
                  <a:gd name="T71" fmla="*/ 474 h 905"/>
                  <a:gd name="T72" fmla="*/ 65 w 607"/>
                  <a:gd name="T73" fmla="*/ 544 h 905"/>
                  <a:gd name="T74" fmla="*/ 59 w 607"/>
                  <a:gd name="T75" fmla="*/ 601 h 905"/>
                  <a:gd name="T76" fmla="*/ 111 w 607"/>
                  <a:gd name="T77" fmla="*/ 632 h 905"/>
                  <a:gd name="T78" fmla="*/ 78 w 607"/>
                  <a:gd name="T79" fmla="*/ 734 h 905"/>
                  <a:gd name="T80" fmla="*/ 156 w 607"/>
                  <a:gd name="T81" fmla="*/ 835 h 905"/>
                  <a:gd name="T82" fmla="*/ 267 w 607"/>
                  <a:gd name="T83" fmla="*/ 847 h 905"/>
                  <a:gd name="T84" fmla="*/ 391 w 607"/>
                  <a:gd name="T85" fmla="*/ 904 h 905"/>
                  <a:gd name="T86" fmla="*/ 541 w 607"/>
                  <a:gd name="T87" fmla="*/ 873 h 905"/>
                  <a:gd name="T88" fmla="*/ 606 w 607"/>
                  <a:gd name="T89" fmla="*/ 791 h 90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607" h="905">
                    <a:moveTo>
                      <a:pt x="606" y="791"/>
                    </a:moveTo>
                    <a:lnTo>
                      <a:pt x="599" y="746"/>
                    </a:lnTo>
                    <a:lnTo>
                      <a:pt x="586" y="791"/>
                    </a:lnTo>
                    <a:lnTo>
                      <a:pt x="567" y="822"/>
                    </a:lnTo>
                    <a:lnTo>
                      <a:pt x="521" y="854"/>
                    </a:lnTo>
                    <a:lnTo>
                      <a:pt x="469" y="873"/>
                    </a:lnTo>
                    <a:lnTo>
                      <a:pt x="417" y="879"/>
                    </a:lnTo>
                    <a:lnTo>
                      <a:pt x="365" y="873"/>
                    </a:lnTo>
                    <a:lnTo>
                      <a:pt x="345" y="873"/>
                    </a:lnTo>
                    <a:lnTo>
                      <a:pt x="326" y="866"/>
                    </a:lnTo>
                    <a:lnTo>
                      <a:pt x="248" y="784"/>
                    </a:lnTo>
                    <a:lnTo>
                      <a:pt x="241" y="797"/>
                    </a:lnTo>
                    <a:lnTo>
                      <a:pt x="228" y="803"/>
                    </a:lnTo>
                    <a:lnTo>
                      <a:pt x="196" y="810"/>
                    </a:lnTo>
                    <a:lnTo>
                      <a:pt x="170" y="803"/>
                    </a:lnTo>
                    <a:lnTo>
                      <a:pt x="130" y="784"/>
                    </a:lnTo>
                    <a:lnTo>
                      <a:pt x="111" y="753"/>
                    </a:lnTo>
                    <a:lnTo>
                      <a:pt x="104" y="715"/>
                    </a:lnTo>
                    <a:lnTo>
                      <a:pt x="104" y="677"/>
                    </a:lnTo>
                    <a:lnTo>
                      <a:pt x="130" y="645"/>
                    </a:lnTo>
                    <a:lnTo>
                      <a:pt x="156" y="620"/>
                    </a:lnTo>
                    <a:lnTo>
                      <a:pt x="130" y="613"/>
                    </a:lnTo>
                    <a:lnTo>
                      <a:pt x="104" y="607"/>
                    </a:lnTo>
                    <a:lnTo>
                      <a:pt x="78" y="588"/>
                    </a:lnTo>
                    <a:lnTo>
                      <a:pt x="78" y="557"/>
                    </a:lnTo>
                    <a:lnTo>
                      <a:pt x="85" y="538"/>
                    </a:lnTo>
                    <a:lnTo>
                      <a:pt x="117" y="512"/>
                    </a:lnTo>
                    <a:lnTo>
                      <a:pt x="150" y="493"/>
                    </a:lnTo>
                    <a:lnTo>
                      <a:pt x="111" y="493"/>
                    </a:lnTo>
                    <a:lnTo>
                      <a:pt x="91" y="493"/>
                    </a:lnTo>
                    <a:lnTo>
                      <a:pt x="78" y="493"/>
                    </a:lnTo>
                    <a:lnTo>
                      <a:pt x="46" y="462"/>
                    </a:lnTo>
                    <a:lnTo>
                      <a:pt x="26" y="417"/>
                    </a:lnTo>
                    <a:lnTo>
                      <a:pt x="26" y="373"/>
                    </a:lnTo>
                    <a:lnTo>
                      <a:pt x="39" y="335"/>
                    </a:lnTo>
                    <a:lnTo>
                      <a:pt x="52" y="316"/>
                    </a:lnTo>
                    <a:lnTo>
                      <a:pt x="78" y="291"/>
                    </a:lnTo>
                    <a:lnTo>
                      <a:pt x="98" y="285"/>
                    </a:lnTo>
                    <a:lnTo>
                      <a:pt x="124" y="272"/>
                    </a:lnTo>
                    <a:lnTo>
                      <a:pt x="104" y="266"/>
                    </a:lnTo>
                    <a:lnTo>
                      <a:pt x="85" y="259"/>
                    </a:lnTo>
                    <a:lnTo>
                      <a:pt x="78" y="247"/>
                    </a:lnTo>
                    <a:lnTo>
                      <a:pt x="72" y="215"/>
                    </a:lnTo>
                    <a:lnTo>
                      <a:pt x="78" y="190"/>
                    </a:lnTo>
                    <a:lnTo>
                      <a:pt x="91" y="183"/>
                    </a:lnTo>
                    <a:lnTo>
                      <a:pt x="104" y="183"/>
                    </a:lnTo>
                    <a:lnTo>
                      <a:pt x="137" y="190"/>
                    </a:lnTo>
                    <a:lnTo>
                      <a:pt x="111" y="133"/>
                    </a:lnTo>
                    <a:lnTo>
                      <a:pt x="130" y="70"/>
                    </a:lnTo>
                    <a:lnTo>
                      <a:pt x="156" y="51"/>
                    </a:lnTo>
                    <a:lnTo>
                      <a:pt x="189" y="38"/>
                    </a:lnTo>
                    <a:lnTo>
                      <a:pt x="228" y="32"/>
                    </a:lnTo>
                    <a:lnTo>
                      <a:pt x="261" y="38"/>
                    </a:lnTo>
                    <a:lnTo>
                      <a:pt x="287" y="57"/>
                    </a:lnTo>
                    <a:lnTo>
                      <a:pt x="313" y="82"/>
                    </a:lnTo>
                    <a:lnTo>
                      <a:pt x="319" y="114"/>
                    </a:lnTo>
                    <a:lnTo>
                      <a:pt x="332" y="139"/>
                    </a:lnTo>
                    <a:lnTo>
                      <a:pt x="345" y="108"/>
                    </a:lnTo>
                    <a:lnTo>
                      <a:pt x="365" y="82"/>
                    </a:lnTo>
                    <a:lnTo>
                      <a:pt x="384" y="76"/>
                    </a:lnTo>
                    <a:lnTo>
                      <a:pt x="391" y="82"/>
                    </a:lnTo>
                    <a:lnTo>
                      <a:pt x="397" y="108"/>
                    </a:lnTo>
                    <a:lnTo>
                      <a:pt x="417" y="51"/>
                    </a:lnTo>
                    <a:lnTo>
                      <a:pt x="469" y="32"/>
                    </a:lnTo>
                    <a:lnTo>
                      <a:pt x="482" y="38"/>
                    </a:lnTo>
                    <a:lnTo>
                      <a:pt x="495" y="51"/>
                    </a:lnTo>
                    <a:lnTo>
                      <a:pt x="515" y="82"/>
                    </a:lnTo>
                    <a:lnTo>
                      <a:pt x="521" y="114"/>
                    </a:lnTo>
                    <a:lnTo>
                      <a:pt x="541" y="38"/>
                    </a:lnTo>
                    <a:lnTo>
                      <a:pt x="521" y="19"/>
                    </a:lnTo>
                    <a:lnTo>
                      <a:pt x="495" y="13"/>
                    </a:lnTo>
                    <a:lnTo>
                      <a:pt x="469" y="6"/>
                    </a:lnTo>
                    <a:lnTo>
                      <a:pt x="443" y="6"/>
                    </a:lnTo>
                    <a:lnTo>
                      <a:pt x="423" y="25"/>
                    </a:lnTo>
                    <a:lnTo>
                      <a:pt x="397" y="44"/>
                    </a:lnTo>
                    <a:lnTo>
                      <a:pt x="384" y="44"/>
                    </a:lnTo>
                    <a:lnTo>
                      <a:pt x="365" y="51"/>
                    </a:lnTo>
                    <a:lnTo>
                      <a:pt x="339" y="70"/>
                    </a:lnTo>
                    <a:lnTo>
                      <a:pt x="332" y="95"/>
                    </a:lnTo>
                    <a:lnTo>
                      <a:pt x="319" y="63"/>
                    </a:lnTo>
                    <a:lnTo>
                      <a:pt x="313" y="57"/>
                    </a:lnTo>
                    <a:lnTo>
                      <a:pt x="313" y="51"/>
                    </a:lnTo>
                    <a:lnTo>
                      <a:pt x="293" y="19"/>
                    </a:lnTo>
                    <a:lnTo>
                      <a:pt x="261" y="6"/>
                    </a:lnTo>
                    <a:lnTo>
                      <a:pt x="228" y="0"/>
                    </a:lnTo>
                    <a:lnTo>
                      <a:pt x="189" y="6"/>
                    </a:lnTo>
                    <a:lnTo>
                      <a:pt x="156" y="13"/>
                    </a:lnTo>
                    <a:lnTo>
                      <a:pt x="130" y="38"/>
                    </a:lnTo>
                    <a:lnTo>
                      <a:pt x="111" y="57"/>
                    </a:lnTo>
                    <a:lnTo>
                      <a:pt x="98" y="89"/>
                    </a:lnTo>
                    <a:lnTo>
                      <a:pt x="91" y="101"/>
                    </a:lnTo>
                    <a:lnTo>
                      <a:pt x="78" y="114"/>
                    </a:lnTo>
                    <a:lnTo>
                      <a:pt x="78" y="127"/>
                    </a:lnTo>
                    <a:lnTo>
                      <a:pt x="78" y="139"/>
                    </a:lnTo>
                    <a:lnTo>
                      <a:pt x="65" y="145"/>
                    </a:lnTo>
                    <a:lnTo>
                      <a:pt x="65" y="158"/>
                    </a:lnTo>
                    <a:lnTo>
                      <a:pt x="59" y="164"/>
                    </a:lnTo>
                    <a:lnTo>
                      <a:pt x="59" y="171"/>
                    </a:lnTo>
                    <a:lnTo>
                      <a:pt x="52" y="202"/>
                    </a:lnTo>
                    <a:lnTo>
                      <a:pt x="46" y="240"/>
                    </a:lnTo>
                    <a:lnTo>
                      <a:pt x="52" y="259"/>
                    </a:lnTo>
                    <a:lnTo>
                      <a:pt x="65" y="272"/>
                    </a:lnTo>
                    <a:lnTo>
                      <a:pt x="52" y="278"/>
                    </a:lnTo>
                    <a:lnTo>
                      <a:pt x="20" y="316"/>
                    </a:lnTo>
                    <a:lnTo>
                      <a:pt x="0" y="367"/>
                    </a:lnTo>
                    <a:lnTo>
                      <a:pt x="0" y="424"/>
                    </a:lnTo>
                    <a:lnTo>
                      <a:pt x="26" y="474"/>
                    </a:lnTo>
                    <a:lnTo>
                      <a:pt x="46" y="500"/>
                    </a:lnTo>
                    <a:lnTo>
                      <a:pt x="78" y="519"/>
                    </a:lnTo>
                    <a:lnTo>
                      <a:pt x="65" y="544"/>
                    </a:lnTo>
                    <a:lnTo>
                      <a:pt x="52" y="563"/>
                    </a:lnTo>
                    <a:lnTo>
                      <a:pt x="52" y="582"/>
                    </a:lnTo>
                    <a:lnTo>
                      <a:pt x="59" y="601"/>
                    </a:lnTo>
                    <a:lnTo>
                      <a:pt x="72" y="620"/>
                    </a:lnTo>
                    <a:lnTo>
                      <a:pt x="91" y="626"/>
                    </a:lnTo>
                    <a:lnTo>
                      <a:pt x="111" y="632"/>
                    </a:lnTo>
                    <a:lnTo>
                      <a:pt x="104" y="645"/>
                    </a:lnTo>
                    <a:lnTo>
                      <a:pt x="78" y="689"/>
                    </a:lnTo>
                    <a:lnTo>
                      <a:pt x="78" y="734"/>
                    </a:lnTo>
                    <a:lnTo>
                      <a:pt x="91" y="778"/>
                    </a:lnTo>
                    <a:lnTo>
                      <a:pt x="130" y="822"/>
                    </a:lnTo>
                    <a:lnTo>
                      <a:pt x="156" y="835"/>
                    </a:lnTo>
                    <a:lnTo>
                      <a:pt x="196" y="841"/>
                    </a:lnTo>
                    <a:lnTo>
                      <a:pt x="261" y="829"/>
                    </a:lnTo>
                    <a:lnTo>
                      <a:pt x="267" y="847"/>
                    </a:lnTo>
                    <a:lnTo>
                      <a:pt x="306" y="879"/>
                    </a:lnTo>
                    <a:lnTo>
                      <a:pt x="352" y="898"/>
                    </a:lnTo>
                    <a:lnTo>
                      <a:pt x="391" y="904"/>
                    </a:lnTo>
                    <a:lnTo>
                      <a:pt x="443" y="898"/>
                    </a:lnTo>
                    <a:lnTo>
                      <a:pt x="495" y="892"/>
                    </a:lnTo>
                    <a:lnTo>
                      <a:pt x="541" y="873"/>
                    </a:lnTo>
                    <a:lnTo>
                      <a:pt x="580" y="835"/>
                    </a:lnTo>
                    <a:lnTo>
                      <a:pt x="606" y="791"/>
                    </a:lnTo>
                    <a:close/>
                  </a:path>
                </a:pathLst>
              </a:custGeom>
              <a:noFill/>
              <a:ln w="47625" cap="flat">
                <a:solidFill>
                  <a:srgbClr val="00CCFF"/>
                </a:solidFill>
                <a:prstDash val="solid"/>
                <a:round/>
                <a:headEnd/>
                <a:tailEnd/>
              </a:ln>
              <a:effectLst>
                <a:outerShdw dist="45791" dir="2021404" algn="ctr" rotWithShape="0">
                  <a:srgbClr val="B2B2B2"/>
                </a:outerShdw>
              </a:effectLst>
            </p:spPr>
            <p:txBody>
              <a:bodyPr wrap="none" anchor="ctr">
                <a:spAutoFit/>
              </a:bodyPr>
              <a:lstStyle/>
              <a:p>
                <a:endParaRPr lang="zh-CN" altLang="en-US"/>
              </a:p>
            </p:txBody>
          </p:sp>
          <p:sp>
            <p:nvSpPr>
              <p:cNvPr id="16436" name="Freeform 28"/>
              <p:cNvSpPr>
                <a:spLocks/>
              </p:cNvSpPr>
              <p:nvPr/>
            </p:nvSpPr>
            <p:spPr bwMode="auto">
              <a:xfrm>
                <a:off x="3539" y="2389"/>
                <a:ext cx="60" cy="205"/>
              </a:xfrm>
              <a:custGeom>
                <a:avLst/>
                <a:gdLst>
                  <a:gd name="T0" fmla="*/ 84 w 561"/>
                  <a:gd name="T1" fmla="*/ 879 h 899"/>
                  <a:gd name="T2" fmla="*/ 156 w 561"/>
                  <a:gd name="T3" fmla="*/ 879 h 899"/>
                  <a:gd name="T4" fmla="*/ 214 w 561"/>
                  <a:gd name="T5" fmla="*/ 885 h 899"/>
                  <a:gd name="T6" fmla="*/ 319 w 561"/>
                  <a:gd name="T7" fmla="*/ 879 h 899"/>
                  <a:gd name="T8" fmla="*/ 436 w 561"/>
                  <a:gd name="T9" fmla="*/ 898 h 899"/>
                  <a:gd name="T10" fmla="*/ 533 w 561"/>
                  <a:gd name="T11" fmla="*/ 841 h 899"/>
                  <a:gd name="T12" fmla="*/ 540 w 561"/>
                  <a:gd name="T13" fmla="*/ 777 h 899"/>
                  <a:gd name="T14" fmla="*/ 520 w 561"/>
                  <a:gd name="T15" fmla="*/ 714 h 899"/>
                  <a:gd name="T16" fmla="*/ 501 w 561"/>
                  <a:gd name="T17" fmla="*/ 657 h 899"/>
                  <a:gd name="T18" fmla="*/ 553 w 561"/>
                  <a:gd name="T19" fmla="*/ 588 h 899"/>
                  <a:gd name="T20" fmla="*/ 553 w 561"/>
                  <a:gd name="T21" fmla="*/ 480 h 899"/>
                  <a:gd name="T22" fmla="*/ 507 w 561"/>
                  <a:gd name="T23" fmla="*/ 379 h 899"/>
                  <a:gd name="T24" fmla="*/ 520 w 561"/>
                  <a:gd name="T25" fmla="*/ 309 h 899"/>
                  <a:gd name="T26" fmla="*/ 540 w 561"/>
                  <a:gd name="T27" fmla="*/ 240 h 899"/>
                  <a:gd name="T28" fmla="*/ 527 w 561"/>
                  <a:gd name="T29" fmla="*/ 120 h 899"/>
                  <a:gd name="T30" fmla="*/ 468 w 561"/>
                  <a:gd name="T31" fmla="*/ 82 h 899"/>
                  <a:gd name="T32" fmla="*/ 377 w 561"/>
                  <a:gd name="T33" fmla="*/ 50 h 899"/>
                  <a:gd name="T34" fmla="*/ 319 w 561"/>
                  <a:gd name="T35" fmla="*/ 63 h 899"/>
                  <a:gd name="T36" fmla="*/ 234 w 561"/>
                  <a:gd name="T37" fmla="*/ 6 h 899"/>
                  <a:gd name="T38" fmla="*/ 52 w 561"/>
                  <a:gd name="T39" fmla="*/ 25 h 899"/>
                  <a:gd name="T40" fmla="*/ 45 w 561"/>
                  <a:gd name="T41" fmla="*/ 56 h 899"/>
                  <a:gd name="T42" fmla="*/ 247 w 561"/>
                  <a:gd name="T43" fmla="*/ 63 h 899"/>
                  <a:gd name="T44" fmla="*/ 299 w 561"/>
                  <a:gd name="T45" fmla="*/ 120 h 899"/>
                  <a:gd name="T46" fmla="*/ 351 w 561"/>
                  <a:gd name="T47" fmla="*/ 94 h 899"/>
                  <a:gd name="T48" fmla="*/ 358 w 561"/>
                  <a:gd name="T49" fmla="*/ 158 h 899"/>
                  <a:gd name="T50" fmla="*/ 436 w 561"/>
                  <a:gd name="T51" fmla="*/ 107 h 899"/>
                  <a:gd name="T52" fmla="*/ 507 w 561"/>
                  <a:gd name="T53" fmla="*/ 170 h 899"/>
                  <a:gd name="T54" fmla="*/ 501 w 561"/>
                  <a:gd name="T55" fmla="*/ 259 h 899"/>
                  <a:gd name="T56" fmla="*/ 429 w 561"/>
                  <a:gd name="T57" fmla="*/ 284 h 899"/>
                  <a:gd name="T58" fmla="*/ 494 w 561"/>
                  <a:gd name="T59" fmla="*/ 335 h 899"/>
                  <a:gd name="T60" fmla="*/ 429 w 561"/>
                  <a:gd name="T61" fmla="*/ 385 h 899"/>
                  <a:gd name="T62" fmla="*/ 527 w 561"/>
                  <a:gd name="T63" fmla="*/ 493 h 899"/>
                  <a:gd name="T64" fmla="*/ 475 w 561"/>
                  <a:gd name="T65" fmla="*/ 638 h 899"/>
                  <a:gd name="T66" fmla="*/ 475 w 561"/>
                  <a:gd name="T67" fmla="*/ 664 h 899"/>
                  <a:gd name="T68" fmla="*/ 501 w 561"/>
                  <a:gd name="T69" fmla="*/ 714 h 899"/>
                  <a:gd name="T70" fmla="*/ 462 w 561"/>
                  <a:gd name="T71" fmla="*/ 727 h 899"/>
                  <a:gd name="T72" fmla="*/ 501 w 561"/>
                  <a:gd name="T73" fmla="*/ 847 h 899"/>
                  <a:gd name="T74" fmla="*/ 429 w 561"/>
                  <a:gd name="T75" fmla="*/ 872 h 899"/>
                  <a:gd name="T76" fmla="*/ 390 w 561"/>
                  <a:gd name="T77" fmla="*/ 803 h 899"/>
                  <a:gd name="T78" fmla="*/ 293 w 561"/>
                  <a:gd name="T79" fmla="*/ 866 h 899"/>
                  <a:gd name="T80" fmla="*/ 169 w 561"/>
                  <a:gd name="T81" fmla="*/ 790 h 899"/>
                  <a:gd name="T82" fmla="*/ 136 w 561"/>
                  <a:gd name="T83" fmla="*/ 853 h 899"/>
                  <a:gd name="T84" fmla="*/ 91 w 561"/>
                  <a:gd name="T85" fmla="*/ 834 h 8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61" h="899">
                    <a:moveTo>
                      <a:pt x="91" y="834"/>
                    </a:moveTo>
                    <a:lnTo>
                      <a:pt x="78" y="866"/>
                    </a:lnTo>
                    <a:lnTo>
                      <a:pt x="84" y="879"/>
                    </a:lnTo>
                    <a:lnTo>
                      <a:pt x="110" y="891"/>
                    </a:lnTo>
                    <a:lnTo>
                      <a:pt x="136" y="885"/>
                    </a:lnTo>
                    <a:lnTo>
                      <a:pt x="156" y="879"/>
                    </a:lnTo>
                    <a:lnTo>
                      <a:pt x="182" y="847"/>
                    </a:lnTo>
                    <a:lnTo>
                      <a:pt x="195" y="866"/>
                    </a:lnTo>
                    <a:lnTo>
                      <a:pt x="214" y="885"/>
                    </a:lnTo>
                    <a:lnTo>
                      <a:pt x="260" y="891"/>
                    </a:lnTo>
                    <a:lnTo>
                      <a:pt x="293" y="891"/>
                    </a:lnTo>
                    <a:lnTo>
                      <a:pt x="319" y="879"/>
                    </a:lnTo>
                    <a:lnTo>
                      <a:pt x="371" y="841"/>
                    </a:lnTo>
                    <a:lnTo>
                      <a:pt x="410" y="891"/>
                    </a:lnTo>
                    <a:lnTo>
                      <a:pt x="436" y="898"/>
                    </a:lnTo>
                    <a:lnTo>
                      <a:pt x="468" y="898"/>
                    </a:lnTo>
                    <a:lnTo>
                      <a:pt x="507" y="879"/>
                    </a:lnTo>
                    <a:lnTo>
                      <a:pt x="533" y="841"/>
                    </a:lnTo>
                    <a:lnTo>
                      <a:pt x="540" y="822"/>
                    </a:lnTo>
                    <a:lnTo>
                      <a:pt x="540" y="796"/>
                    </a:lnTo>
                    <a:lnTo>
                      <a:pt x="540" y="777"/>
                    </a:lnTo>
                    <a:lnTo>
                      <a:pt x="527" y="758"/>
                    </a:lnTo>
                    <a:lnTo>
                      <a:pt x="514" y="733"/>
                    </a:lnTo>
                    <a:lnTo>
                      <a:pt x="520" y="714"/>
                    </a:lnTo>
                    <a:lnTo>
                      <a:pt x="527" y="702"/>
                    </a:lnTo>
                    <a:lnTo>
                      <a:pt x="514" y="676"/>
                    </a:lnTo>
                    <a:lnTo>
                      <a:pt x="501" y="657"/>
                    </a:lnTo>
                    <a:lnTo>
                      <a:pt x="507" y="651"/>
                    </a:lnTo>
                    <a:lnTo>
                      <a:pt x="533" y="619"/>
                    </a:lnTo>
                    <a:lnTo>
                      <a:pt x="553" y="588"/>
                    </a:lnTo>
                    <a:lnTo>
                      <a:pt x="553" y="556"/>
                    </a:lnTo>
                    <a:lnTo>
                      <a:pt x="560" y="512"/>
                    </a:lnTo>
                    <a:lnTo>
                      <a:pt x="553" y="480"/>
                    </a:lnTo>
                    <a:lnTo>
                      <a:pt x="547" y="442"/>
                    </a:lnTo>
                    <a:lnTo>
                      <a:pt x="527" y="411"/>
                    </a:lnTo>
                    <a:lnTo>
                      <a:pt x="507" y="379"/>
                    </a:lnTo>
                    <a:lnTo>
                      <a:pt x="520" y="360"/>
                    </a:lnTo>
                    <a:lnTo>
                      <a:pt x="520" y="335"/>
                    </a:lnTo>
                    <a:lnTo>
                      <a:pt x="520" y="309"/>
                    </a:lnTo>
                    <a:lnTo>
                      <a:pt x="501" y="284"/>
                    </a:lnTo>
                    <a:lnTo>
                      <a:pt x="527" y="259"/>
                    </a:lnTo>
                    <a:lnTo>
                      <a:pt x="540" y="240"/>
                    </a:lnTo>
                    <a:lnTo>
                      <a:pt x="547" y="189"/>
                    </a:lnTo>
                    <a:lnTo>
                      <a:pt x="540" y="145"/>
                    </a:lnTo>
                    <a:lnTo>
                      <a:pt x="527" y="120"/>
                    </a:lnTo>
                    <a:lnTo>
                      <a:pt x="507" y="107"/>
                    </a:lnTo>
                    <a:lnTo>
                      <a:pt x="488" y="88"/>
                    </a:lnTo>
                    <a:lnTo>
                      <a:pt x="468" y="82"/>
                    </a:lnTo>
                    <a:lnTo>
                      <a:pt x="397" y="75"/>
                    </a:lnTo>
                    <a:lnTo>
                      <a:pt x="390" y="56"/>
                    </a:lnTo>
                    <a:lnTo>
                      <a:pt x="377" y="50"/>
                    </a:lnTo>
                    <a:lnTo>
                      <a:pt x="351" y="44"/>
                    </a:lnTo>
                    <a:lnTo>
                      <a:pt x="332" y="50"/>
                    </a:lnTo>
                    <a:lnTo>
                      <a:pt x="319" y="63"/>
                    </a:lnTo>
                    <a:lnTo>
                      <a:pt x="293" y="82"/>
                    </a:lnTo>
                    <a:lnTo>
                      <a:pt x="266" y="38"/>
                    </a:lnTo>
                    <a:lnTo>
                      <a:pt x="234" y="6"/>
                    </a:lnTo>
                    <a:lnTo>
                      <a:pt x="169" y="0"/>
                    </a:lnTo>
                    <a:lnTo>
                      <a:pt x="110" y="0"/>
                    </a:lnTo>
                    <a:lnTo>
                      <a:pt x="52" y="25"/>
                    </a:lnTo>
                    <a:lnTo>
                      <a:pt x="0" y="63"/>
                    </a:lnTo>
                    <a:lnTo>
                      <a:pt x="26" y="82"/>
                    </a:lnTo>
                    <a:lnTo>
                      <a:pt x="45" y="56"/>
                    </a:lnTo>
                    <a:lnTo>
                      <a:pt x="123" y="31"/>
                    </a:lnTo>
                    <a:lnTo>
                      <a:pt x="208" y="44"/>
                    </a:lnTo>
                    <a:lnTo>
                      <a:pt x="247" y="63"/>
                    </a:lnTo>
                    <a:lnTo>
                      <a:pt x="266" y="107"/>
                    </a:lnTo>
                    <a:lnTo>
                      <a:pt x="286" y="151"/>
                    </a:lnTo>
                    <a:lnTo>
                      <a:pt x="299" y="120"/>
                    </a:lnTo>
                    <a:lnTo>
                      <a:pt x="319" y="94"/>
                    </a:lnTo>
                    <a:lnTo>
                      <a:pt x="332" y="82"/>
                    </a:lnTo>
                    <a:lnTo>
                      <a:pt x="351" y="94"/>
                    </a:lnTo>
                    <a:lnTo>
                      <a:pt x="358" y="107"/>
                    </a:lnTo>
                    <a:lnTo>
                      <a:pt x="364" y="132"/>
                    </a:lnTo>
                    <a:lnTo>
                      <a:pt x="358" y="158"/>
                    </a:lnTo>
                    <a:lnTo>
                      <a:pt x="377" y="132"/>
                    </a:lnTo>
                    <a:lnTo>
                      <a:pt x="403" y="107"/>
                    </a:lnTo>
                    <a:lnTo>
                      <a:pt x="436" y="107"/>
                    </a:lnTo>
                    <a:lnTo>
                      <a:pt x="468" y="113"/>
                    </a:lnTo>
                    <a:lnTo>
                      <a:pt x="494" y="139"/>
                    </a:lnTo>
                    <a:lnTo>
                      <a:pt x="507" y="170"/>
                    </a:lnTo>
                    <a:lnTo>
                      <a:pt x="514" y="202"/>
                    </a:lnTo>
                    <a:lnTo>
                      <a:pt x="507" y="234"/>
                    </a:lnTo>
                    <a:lnTo>
                      <a:pt x="501" y="259"/>
                    </a:lnTo>
                    <a:lnTo>
                      <a:pt x="462" y="265"/>
                    </a:lnTo>
                    <a:lnTo>
                      <a:pt x="423" y="265"/>
                    </a:lnTo>
                    <a:lnTo>
                      <a:pt x="429" y="284"/>
                    </a:lnTo>
                    <a:lnTo>
                      <a:pt x="468" y="290"/>
                    </a:lnTo>
                    <a:lnTo>
                      <a:pt x="488" y="309"/>
                    </a:lnTo>
                    <a:lnTo>
                      <a:pt x="494" y="335"/>
                    </a:lnTo>
                    <a:lnTo>
                      <a:pt x="494" y="354"/>
                    </a:lnTo>
                    <a:lnTo>
                      <a:pt x="462" y="373"/>
                    </a:lnTo>
                    <a:lnTo>
                      <a:pt x="429" y="385"/>
                    </a:lnTo>
                    <a:lnTo>
                      <a:pt x="468" y="398"/>
                    </a:lnTo>
                    <a:lnTo>
                      <a:pt x="507" y="436"/>
                    </a:lnTo>
                    <a:lnTo>
                      <a:pt x="527" y="493"/>
                    </a:lnTo>
                    <a:lnTo>
                      <a:pt x="520" y="556"/>
                    </a:lnTo>
                    <a:lnTo>
                      <a:pt x="501" y="613"/>
                    </a:lnTo>
                    <a:lnTo>
                      <a:pt x="475" y="638"/>
                    </a:lnTo>
                    <a:lnTo>
                      <a:pt x="436" y="651"/>
                    </a:lnTo>
                    <a:lnTo>
                      <a:pt x="455" y="664"/>
                    </a:lnTo>
                    <a:lnTo>
                      <a:pt x="475" y="664"/>
                    </a:lnTo>
                    <a:lnTo>
                      <a:pt x="501" y="689"/>
                    </a:lnTo>
                    <a:lnTo>
                      <a:pt x="501" y="695"/>
                    </a:lnTo>
                    <a:lnTo>
                      <a:pt x="501" y="714"/>
                    </a:lnTo>
                    <a:lnTo>
                      <a:pt x="494" y="721"/>
                    </a:lnTo>
                    <a:lnTo>
                      <a:pt x="475" y="727"/>
                    </a:lnTo>
                    <a:lnTo>
                      <a:pt x="462" y="727"/>
                    </a:lnTo>
                    <a:lnTo>
                      <a:pt x="501" y="765"/>
                    </a:lnTo>
                    <a:lnTo>
                      <a:pt x="507" y="828"/>
                    </a:lnTo>
                    <a:lnTo>
                      <a:pt x="501" y="847"/>
                    </a:lnTo>
                    <a:lnTo>
                      <a:pt x="475" y="866"/>
                    </a:lnTo>
                    <a:lnTo>
                      <a:pt x="455" y="872"/>
                    </a:lnTo>
                    <a:lnTo>
                      <a:pt x="429" y="872"/>
                    </a:lnTo>
                    <a:lnTo>
                      <a:pt x="410" y="866"/>
                    </a:lnTo>
                    <a:lnTo>
                      <a:pt x="397" y="841"/>
                    </a:lnTo>
                    <a:lnTo>
                      <a:pt x="390" y="803"/>
                    </a:lnTo>
                    <a:lnTo>
                      <a:pt x="364" y="828"/>
                    </a:lnTo>
                    <a:lnTo>
                      <a:pt x="332" y="853"/>
                    </a:lnTo>
                    <a:lnTo>
                      <a:pt x="293" y="866"/>
                    </a:lnTo>
                    <a:lnTo>
                      <a:pt x="260" y="866"/>
                    </a:lnTo>
                    <a:lnTo>
                      <a:pt x="208" y="841"/>
                    </a:lnTo>
                    <a:lnTo>
                      <a:pt x="169" y="790"/>
                    </a:lnTo>
                    <a:lnTo>
                      <a:pt x="162" y="834"/>
                    </a:lnTo>
                    <a:lnTo>
                      <a:pt x="149" y="841"/>
                    </a:lnTo>
                    <a:lnTo>
                      <a:pt x="136" y="853"/>
                    </a:lnTo>
                    <a:lnTo>
                      <a:pt x="117" y="853"/>
                    </a:lnTo>
                    <a:lnTo>
                      <a:pt x="104" y="853"/>
                    </a:lnTo>
                    <a:lnTo>
                      <a:pt x="91" y="834"/>
                    </a:lnTo>
                    <a:close/>
                  </a:path>
                </a:pathLst>
              </a:custGeom>
              <a:noFill/>
              <a:ln w="47625" cap="flat">
                <a:solidFill>
                  <a:srgbClr val="00CCFF"/>
                </a:solidFill>
                <a:prstDash val="solid"/>
                <a:round/>
                <a:headEnd/>
                <a:tailEnd/>
              </a:ln>
              <a:effectLst>
                <a:outerShdw dist="45791" dir="2021404" algn="ctr" rotWithShape="0">
                  <a:srgbClr val="B2B2B2"/>
                </a:outerShdw>
              </a:effectLst>
            </p:spPr>
            <p:txBody>
              <a:bodyPr wrap="none" anchor="ctr">
                <a:spAutoFit/>
              </a:bodyPr>
              <a:lstStyle/>
              <a:p>
                <a:endParaRPr lang="zh-CN" altLang="en-US"/>
              </a:p>
            </p:txBody>
          </p:sp>
        </p:grpSp>
      </p:grpSp>
      <p:grpSp>
        <p:nvGrpSpPr>
          <p:cNvPr id="9" name="Group 32"/>
          <p:cNvGrpSpPr>
            <a:grpSpLocks/>
          </p:cNvGrpSpPr>
          <p:nvPr/>
        </p:nvGrpSpPr>
        <p:grpSpPr bwMode="auto">
          <a:xfrm>
            <a:off x="2057400" y="939801"/>
            <a:ext cx="8001000" cy="5267325"/>
            <a:chOff x="336" y="592"/>
            <a:chExt cx="5040" cy="3318"/>
          </a:xfrm>
        </p:grpSpPr>
        <p:sp>
          <p:nvSpPr>
            <p:cNvPr id="16430" name="Rectangle 33"/>
            <p:cNvSpPr>
              <a:spLocks noChangeArrowheads="1"/>
            </p:cNvSpPr>
            <p:nvPr/>
          </p:nvSpPr>
          <p:spPr bwMode="auto">
            <a:xfrm>
              <a:off x="432" y="598"/>
              <a:ext cx="4944" cy="3312"/>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16431" name="Text Box 34"/>
            <p:cNvSpPr txBox="1">
              <a:spLocks noChangeArrowheads="1"/>
            </p:cNvSpPr>
            <p:nvPr/>
          </p:nvSpPr>
          <p:spPr bwMode="auto">
            <a:xfrm>
              <a:off x="336" y="592"/>
              <a:ext cx="1824" cy="327"/>
            </a:xfrm>
            <a:prstGeom prst="rect">
              <a:avLst/>
            </a:prstGeom>
            <a:noFill/>
            <a:ln w="12700" cap="sq">
              <a:noFill/>
              <a:miter lim="800000"/>
              <a:headEnd type="none" w="sm" len="sm"/>
              <a:tailEnd type="none" w="sm" len="sm"/>
            </a:ln>
          </p:spPr>
          <p:txBody>
            <a:bodyPr>
              <a:spAutoFit/>
            </a:bodyPr>
            <a:lstStyle/>
            <a:p>
              <a:r>
                <a:rPr lang="zh-CN" altLang="en-US" sz="2800">
                  <a:solidFill>
                    <a:srgbClr val="CC0066"/>
                  </a:solidFill>
                  <a:latin typeface="黑体" pitchFamily="49" charset="-122"/>
                  <a:ea typeface="黑体" pitchFamily="49" charset="-122"/>
                </a:rPr>
                <a:t>一</a:t>
              </a:r>
              <a:r>
                <a:rPr lang="en-US" altLang="zh-CN" sz="2800">
                  <a:solidFill>
                    <a:srgbClr val="CC0066"/>
                  </a:solidFill>
                  <a:latin typeface="楷体_GB2312" pitchFamily="49" charset="-122"/>
                  <a:ea typeface="楷体_GB2312" pitchFamily="49" charset="-122"/>
                </a:rPr>
                <a:t>. </a:t>
              </a:r>
              <a:r>
                <a:rPr lang="en-US" altLang="zh-CN" sz="2800">
                  <a:solidFill>
                    <a:srgbClr val="CC0066"/>
                  </a:solidFill>
                  <a:ea typeface="楷体_GB2312" pitchFamily="49" charset="-122"/>
                </a:rPr>
                <a:t>B-</a:t>
              </a:r>
              <a:r>
                <a:rPr lang="zh-CN" altLang="zh-CN" sz="2800">
                  <a:solidFill>
                    <a:srgbClr val="CC0066"/>
                  </a:solidFill>
                  <a:latin typeface="黑体" pitchFamily="49" charset="-122"/>
                  <a:ea typeface="黑体" pitchFamily="49" charset="-122"/>
                </a:rPr>
                <a:t>树的定义</a:t>
              </a:r>
              <a:endParaRPr lang="zh-CN" altLang="en-US" sz="2800">
                <a:solidFill>
                  <a:srgbClr val="CC0066"/>
                </a:solidFill>
                <a:latin typeface="黑体" pitchFamily="49" charset="-122"/>
                <a:ea typeface="黑体" pitchFamily="49" charset="-122"/>
              </a:endParaRPr>
            </a:p>
          </p:txBody>
        </p:sp>
      </p:grpSp>
      <p:sp>
        <p:nvSpPr>
          <p:cNvPr id="308259" name="Text Box 35"/>
          <p:cNvSpPr txBox="1">
            <a:spLocks noChangeArrowheads="1"/>
          </p:cNvSpPr>
          <p:nvPr/>
        </p:nvSpPr>
        <p:spPr bwMode="auto">
          <a:xfrm>
            <a:off x="2286000" y="1425575"/>
            <a:ext cx="6858000" cy="488950"/>
          </a:xfrm>
          <a:prstGeom prst="rect">
            <a:avLst/>
          </a:prstGeom>
          <a:noFill/>
          <a:ln w="12700" cap="sq">
            <a:noFill/>
            <a:miter lim="800000"/>
            <a:headEnd type="none" w="sm" len="sm"/>
            <a:tailEnd type="none" w="sm" len="sm"/>
          </a:ln>
        </p:spPr>
        <p:txBody>
          <a:bodyPr>
            <a:spAutoFit/>
          </a:bodyPr>
          <a:lstStyle/>
          <a:p>
            <a:r>
              <a:rPr lang="zh-CN" altLang="en-US" sz="2600">
                <a:solidFill>
                  <a:srgbClr val="000084"/>
                </a:solidFill>
                <a:latin typeface="幼圆" pitchFamily="49" charset="-122"/>
                <a:ea typeface="幼圆" pitchFamily="49" charset="-122"/>
              </a:rPr>
              <a:t>一个</a:t>
            </a:r>
            <a:r>
              <a:rPr lang="en-US" altLang="zh-CN" sz="2600">
                <a:solidFill>
                  <a:srgbClr val="000084"/>
                </a:solidFill>
                <a:ea typeface="幼圆" pitchFamily="49" charset="-122"/>
              </a:rPr>
              <a:t>m</a:t>
            </a:r>
            <a:r>
              <a:rPr lang="zh-CN" altLang="en-US" sz="2600">
                <a:solidFill>
                  <a:srgbClr val="000084"/>
                </a:solidFill>
                <a:latin typeface="幼圆" pitchFamily="49" charset="-122"/>
                <a:ea typeface="幼圆" pitchFamily="49" charset="-122"/>
              </a:rPr>
              <a:t>阶的</a:t>
            </a:r>
            <a:r>
              <a:rPr lang="en-US" altLang="zh-CN" sz="2600">
                <a:solidFill>
                  <a:srgbClr val="000084"/>
                </a:solidFill>
                <a:ea typeface="幼圆" pitchFamily="49" charset="-122"/>
              </a:rPr>
              <a:t>B-</a:t>
            </a:r>
            <a:r>
              <a:rPr lang="zh-CN" altLang="en-US" sz="2600">
                <a:solidFill>
                  <a:srgbClr val="000084"/>
                </a:solidFill>
                <a:latin typeface="幼圆" pitchFamily="49" charset="-122"/>
                <a:ea typeface="幼圆" pitchFamily="49" charset="-122"/>
              </a:rPr>
              <a:t>树为满足下列条件的</a:t>
            </a:r>
            <a:r>
              <a:rPr lang="en-US" altLang="zh-CN" sz="2600">
                <a:solidFill>
                  <a:srgbClr val="000084"/>
                </a:solidFill>
                <a:ea typeface="幼圆" pitchFamily="49" charset="-122"/>
              </a:rPr>
              <a:t>m</a:t>
            </a:r>
            <a:r>
              <a:rPr lang="zh-CN" altLang="en-US" sz="2600">
                <a:solidFill>
                  <a:srgbClr val="000084"/>
                </a:solidFill>
                <a:latin typeface="幼圆" pitchFamily="49" charset="-122"/>
                <a:ea typeface="幼圆" pitchFamily="49" charset="-122"/>
              </a:rPr>
              <a:t>叉树：</a:t>
            </a:r>
          </a:p>
        </p:txBody>
      </p:sp>
      <p:sp>
        <p:nvSpPr>
          <p:cNvPr id="308260" name="Text Box 36"/>
          <p:cNvSpPr txBox="1">
            <a:spLocks noChangeArrowheads="1"/>
          </p:cNvSpPr>
          <p:nvPr/>
        </p:nvSpPr>
        <p:spPr bwMode="auto">
          <a:xfrm>
            <a:off x="2449513" y="1878013"/>
            <a:ext cx="5734050" cy="369332"/>
          </a:xfrm>
          <a:prstGeom prst="rect">
            <a:avLst/>
          </a:prstGeom>
          <a:noFill/>
          <a:ln w="12700" cap="sq">
            <a:noFill/>
            <a:miter lim="800000"/>
            <a:headEnd type="none" w="sm" len="sm"/>
            <a:tailEnd type="none" w="sm" len="sm"/>
          </a:ln>
        </p:spPr>
        <p:txBody>
          <a:bodyPr>
            <a:spAutoFit/>
          </a:bodyPr>
          <a:lstStyle/>
          <a:p>
            <a:r>
              <a:rPr lang="en-US" altLang="zh-CN">
                <a:solidFill>
                  <a:srgbClr val="000099"/>
                </a:solidFill>
                <a:latin typeface="楷体_GB2312" pitchFamily="49" charset="-122"/>
                <a:ea typeface="楷体_GB2312" pitchFamily="49" charset="-122"/>
              </a:rPr>
              <a:t>(</a:t>
            </a:r>
            <a:r>
              <a:rPr lang="en-US" altLang="zh-CN">
                <a:solidFill>
                  <a:srgbClr val="000099"/>
                </a:solidFill>
                <a:ea typeface="楷体_GB2312" pitchFamily="49" charset="-122"/>
              </a:rPr>
              <a:t>1</a:t>
            </a:r>
            <a:r>
              <a:rPr lang="en-US" altLang="zh-CN">
                <a:solidFill>
                  <a:srgbClr val="000099"/>
                </a:solidFill>
                <a:latin typeface="楷体_GB2312" pitchFamily="49" charset="-122"/>
                <a:ea typeface="楷体_GB2312" pitchFamily="49" charset="-122"/>
              </a:rPr>
              <a:t>) </a:t>
            </a:r>
            <a:r>
              <a:rPr lang="zh-CN" altLang="en-US">
                <a:solidFill>
                  <a:srgbClr val="000099"/>
                </a:solidFill>
                <a:latin typeface="幼圆" pitchFamily="49" charset="-122"/>
                <a:ea typeface="幼圆" pitchFamily="49" charset="-122"/>
              </a:rPr>
              <a:t>每个分支结点最多有</a:t>
            </a:r>
            <a:r>
              <a:rPr lang="en-US" altLang="zh-CN">
                <a:solidFill>
                  <a:srgbClr val="000099"/>
                </a:solidFill>
                <a:ea typeface="楷体_GB2312" pitchFamily="49" charset="-122"/>
              </a:rPr>
              <a:t>m </a:t>
            </a:r>
            <a:r>
              <a:rPr lang="zh-CN" altLang="en-US">
                <a:solidFill>
                  <a:srgbClr val="000099"/>
                </a:solidFill>
                <a:latin typeface="幼圆" pitchFamily="49" charset="-122"/>
                <a:ea typeface="幼圆" pitchFamily="49" charset="-122"/>
              </a:rPr>
              <a:t>棵子树</a:t>
            </a:r>
            <a:r>
              <a:rPr lang="zh-CN" altLang="en-US">
                <a:solidFill>
                  <a:srgbClr val="000099"/>
                </a:solidFill>
                <a:latin typeface="楷体_GB2312" pitchFamily="49" charset="-122"/>
                <a:ea typeface="楷体_GB2312" pitchFamily="49" charset="-122"/>
              </a:rPr>
              <a:t>；</a:t>
            </a:r>
            <a:endParaRPr lang="zh-CN" altLang="en-US">
              <a:solidFill>
                <a:srgbClr val="000099"/>
              </a:solidFill>
            </a:endParaRPr>
          </a:p>
        </p:txBody>
      </p:sp>
      <p:sp>
        <p:nvSpPr>
          <p:cNvPr id="308261" name="Text Box 37"/>
          <p:cNvSpPr txBox="1">
            <a:spLocks noChangeArrowheads="1"/>
          </p:cNvSpPr>
          <p:nvPr/>
        </p:nvSpPr>
        <p:spPr bwMode="auto">
          <a:xfrm>
            <a:off x="2425700" y="2241550"/>
            <a:ext cx="7558088" cy="369332"/>
          </a:xfrm>
          <a:prstGeom prst="rect">
            <a:avLst/>
          </a:prstGeom>
          <a:noFill/>
          <a:ln w="12700" cap="sq">
            <a:noFill/>
            <a:miter lim="800000"/>
            <a:headEnd type="none" w="sm" len="sm"/>
            <a:tailEnd type="none" w="sm" len="sm"/>
          </a:ln>
        </p:spPr>
        <p:txBody>
          <a:bodyPr>
            <a:spAutoFit/>
          </a:bodyPr>
          <a:lstStyle/>
          <a:p>
            <a:r>
              <a:rPr lang="en-US" altLang="zh-CN">
                <a:solidFill>
                  <a:srgbClr val="000099"/>
                </a:solidFill>
                <a:latin typeface="楷体_GB2312" pitchFamily="49" charset="-122"/>
                <a:ea typeface="楷体_GB2312" pitchFamily="49" charset="-122"/>
              </a:rPr>
              <a:t>(</a:t>
            </a:r>
            <a:r>
              <a:rPr lang="en-US" altLang="zh-CN">
                <a:solidFill>
                  <a:srgbClr val="000099"/>
                </a:solidFill>
                <a:ea typeface="楷体_GB2312" pitchFamily="49" charset="-122"/>
              </a:rPr>
              <a:t>2</a:t>
            </a:r>
            <a:r>
              <a:rPr lang="en-US" altLang="zh-CN">
                <a:solidFill>
                  <a:srgbClr val="000099"/>
                </a:solidFill>
                <a:latin typeface="楷体_GB2312" pitchFamily="49" charset="-122"/>
                <a:ea typeface="楷体_GB2312" pitchFamily="49" charset="-122"/>
              </a:rPr>
              <a:t>) </a:t>
            </a:r>
            <a:r>
              <a:rPr lang="zh-CN" altLang="en-US">
                <a:solidFill>
                  <a:srgbClr val="000099"/>
                </a:solidFill>
                <a:latin typeface="幼圆" pitchFamily="49" charset="-122"/>
                <a:ea typeface="幼圆" pitchFamily="49" charset="-122"/>
              </a:rPr>
              <a:t>除根结点外，每个分支结点最少有</a:t>
            </a:r>
            <a:r>
              <a:rPr lang="zh-CN" altLang="en-US">
                <a:solidFill>
                  <a:srgbClr val="000099"/>
                </a:solidFill>
                <a:latin typeface="楷体_GB2312" pitchFamily="49" charset="-122"/>
                <a:ea typeface="楷体_GB2312" pitchFamily="49" charset="-122"/>
                <a:sym typeface="Symbol" pitchFamily="18" charset="2"/>
              </a:rPr>
              <a:t></a:t>
            </a:r>
            <a:r>
              <a:rPr lang="en-US" altLang="zh-CN">
                <a:solidFill>
                  <a:srgbClr val="000099"/>
                </a:solidFill>
                <a:ea typeface="楷体_GB2312" pitchFamily="49" charset="-122"/>
              </a:rPr>
              <a:t>m/2</a:t>
            </a:r>
            <a:r>
              <a:rPr lang="en-US" altLang="zh-CN">
                <a:solidFill>
                  <a:srgbClr val="000099"/>
                </a:solidFill>
                <a:ea typeface="楷体_GB2312" pitchFamily="49" charset="-122"/>
                <a:sym typeface="Symbol" pitchFamily="18" charset="2"/>
              </a:rPr>
              <a:t></a:t>
            </a:r>
            <a:r>
              <a:rPr lang="zh-CN" altLang="en-US">
                <a:solidFill>
                  <a:srgbClr val="000099"/>
                </a:solidFill>
                <a:latin typeface="幼圆" pitchFamily="49" charset="-122"/>
                <a:ea typeface="幼圆" pitchFamily="49" charset="-122"/>
              </a:rPr>
              <a:t>棵子树</a:t>
            </a:r>
            <a:r>
              <a:rPr lang="zh-CN" altLang="en-US">
                <a:solidFill>
                  <a:srgbClr val="000099"/>
                </a:solidFill>
                <a:latin typeface="楷体_GB2312" pitchFamily="49" charset="-122"/>
                <a:ea typeface="楷体_GB2312" pitchFamily="49" charset="-122"/>
              </a:rPr>
              <a:t>；</a:t>
            </a:r>
            <a:endParaRPr lang="zh-CN" altLang="en-US">
              <a:solidFill>
                <a:srgbClr val="000099"/>
              </a:solidFill>
            </a:endParaRPr>
          </a:p>
        </p:txBody>
      </p:sp>
      <p:sp>
        <p:nvSpPr>
          <p:cNvPr id="308262" name="Text Box 38"/>
          <p:cNvSpPr txBox="1">
            <a:spLocks noChangeArrowheads="1"/>
          </p:cNvSpPr>
          <p:nvPr/>
        </p:nvSpPr>
        <p:spPr bwMode="auto">
          <a:xfrm>
            <a:off x="2438400" y="2651126"/>
            <a:ext cx="7924800" cy="590931"/>
          </a:xfrm>
          <a:prstGeom prst="rect">
            <a:avLst/>
          </a:prstGeom>
          <a:noFill/>
          <a:ln w="12700" cap="sq">
            <a:noFill/>
            <a:miter lim="800000"/>
            <a:headEnd type="none" w="sm" len="sm"/>
            <a:tailEnd type="none" w="sm" len="sm"/>
          </a:ln>
        </p:spPr>
        <p:txBody>
          <a:bodyPr>
            <a:spAutoFit/>
          </a:bodyPr>
          <a:lstStyle/>
          <a:p>
            <a:pPr>
              <a:lnSpc>
                <a:spcPct val="90000"/>
              </a:lnSpc>
            </a:pPr>
            <a:r>
              <a:rPr lang="en-US" altLang="zh-CN">
                <a:solidFill>
                  <a:srgbClr val="000099"/>
                </a:solidFill>
                <a:latin typeface="幼圆" pitchFamily="49" charset="-122"/>
                <a:ea typeface="幼圆" pitchFamily="49" charset="-122"/>
              </a:rPr>
              <a:t>(</a:t>
            </a:r>
            <a:r>
              <a:rPr lang="en-US" altLang="zh-CN">
                <a:solidFill>
                  <a:srgbClr val="000099"/>
                </a:solidFill>
                <a:ea typeface="幼圆" pitchFamily="49" charset="-122"/>
              </a:rPr>
              <a:t>3</a:t>
            </a:r>
            <a:r>
              <a:rPr lang="en-US" altLang="zh-CN">
                <a:solidFill>
                  <a:srgbClr val="000099"/>
                </a:solidFill>
                <a:latin typeface="幼圆" pitchFamily="49" charset="-122"/>
                <a:ea typeface="幼圆" pitchFamily="49" charset="-122"/>
              </a:rPr>
              <a:t>) </a:t>
            </a:r>
            <a:r>
              <a:rPr lang="zh-CN" altLang="en-US">
                <a:solidFill>
                  <a:srgbClr val="000099"/>
                </a:solidFill>
                <a:latin typeface="幼圆" pitchFamily="49" charset="-122"/>
                <a:ea typeface="幼圆" pitchFamily="49" charset="-122"/>
              </a:rPr>
              <a:t>根结点最少有两棵子树</a:t>
            </a:r>
            <a:r>
              <a:rPr lang="en-US" altLang="zh-CN">
                <a:solidFill>
                  <a:srgbClr val="000099"/>
                </a:solidFill>
                <a:latin typeface="幼圆" pitchFamily="49" charset="-122"/>
                <a:ea typeface="幼圆" pitchFamily="49" charset="-122"/>
              </a:rPr>
              <a:t>(</a:t>
            </a:r>
            <a:r>
              <a:rPr lang="zh-CN" altLang="en-US">
                <a:solidFill>
                  <a:srgbClr val="000099"/>
                </a:solidFill>
                <a:latin typeface="幼圆" pitchFamily="49" charset="-122"/>
                <a:ea typeface="幼圆" pitchFamily="49" charset="-122"/>
              </a:rPr>
              <a:t>除非根为叶结点</a:t>
            </a:r>
            <a:r>
              <a:rPr lang="en-US" altLang="zh-CN">
                <a:solidFill>
                  <a:srgbClr val="000099"/>
                </a:solidFill>
                <a:latin typeface="幼圆" pitchFamily="49" charset="-122"/>
                <a:ea typeface="幼圆" pitchFamily="49" charset="-122"/>
              </a:rPr>
              <a:t>,</a:t>
            </a:r>
            <a:r>
              <a:rPr lang="zh-CN" altLang="en-US">
                <a:solidFill>
                  <a:srgbClr val="000099"/>
                </a:solidFill>
                <a:latin typeface="幼圆" pitchFamily="49" charset="-122"/>
                <a:ea typeface="幼圆" pitchFamily="49" charset="-122"/>
              </a:rPr>
              <a:t>此时</a:t>
            </a:r>
            <a:r>
              <a:rPr lang="en-US" altLang="zh-CN">
                <a:solidFill>
                  <a:srgbClr val="000099"/>
                </a:solidFill>
                <a:ea typeface="幼圆" pitchFamily="49" charset="-122"/>
              </a:rPr>
              <a:t>B-</a:t>
            </a:r>
          </a:p>
          <a:p>
            <a:pPr>
              <a:lnSpc>
                <a:spcPct val="90000"/>
              </a:lnSpc>
            </a:pPr>
            <a:r>
              <a:rPr lang="en-US" altLang="zh-CN">
                <a:solidFill>
                  <a:srgbClr val="000099"/>
                </a:solidFill>
                <a:latin typeface="幼圆" pitchFamily="49" charset="-122"/>
                <a:ea typeface="幼圆" pitchFamily="49" charset="-122"/>
              </a:rPr>
              <a:t>    </a:t>
            </a:r>
            <a:r>
              <a:rPr lang="zh-CN" altLang="zh-CN">
                <a:solidFill>
                  <a:srgbClr val="000099"/>
                </a:solidFill>
                <a:latin typeface="幼圆" pitchFamily="49" charset="-122"/>
                <a:ea typeface="幼圆" pitchFamily="49" charset="-122"/>
              </a:rPr>
              <a:t>树只有一个结点</a:t>
            </a:r>
            <a:r>
              <a:rPr lang="en-US" altLang="zh-CN">
                <a:solidFill>
                  <a:srgbClr val="000099"/>
                </a:solidFill>
                <a:latin typeface="幼圆" pitchFamily="49" charset="-122"/>
                <a:ea typeface="幼圆" pitchFamily="49" charset="-122"/>
              </a:rPr>
              <a:t>)</a:t>
            </a:r>
            <a:r>
              <a:rPr lang="zh-CN" altLang="en-US">
                <a:solidFill>
                  <a:srgbClr val="000099"/>
                </a:solidFill>
                <a:latin typeface="幼圆" pitchFamily="49" charset="-122"/>
                <a:ea typeface="幼圆" pitchFamily="49" charset="-122"/>
              </a:rPr>
              <a:t>；</a:t>
            </a:r>
          </a:p>
        </p:txBody>
      </p:sp>
      <p:sp>
        <p:nvSpPr>
          <p:cNvPr id="308263" name="Text Box 39"/>
          <p:cNvSpPr txBox="1">
            <a:spLocks noChangeArrowheads="1"/>
          </p:cNvSpPr>
          <p:nvPr/>
        </p:nvSpPr>
        <p:spPr bwMode="auto">
          <a:xfrm>
            <a:off x="2424114" y="3348038"/>
            <a:ext cx="7939087" cy="840230"/>
          </a:xfrm>
          <a:prstGeom prst="rect">
            <a:avLst/>
          </a:prstGeom>
          <a:noFill/>
          <a:ln w="12700" cap="sq">
            <a:noFill/>
            <a:miter lim="800000"/>
            <a:headEnd type="none" w="sm" len="sm"/>
            <a:tailEnd type="none" w="sm" len="sm"/>
          </a:ln>
        </p:spPr>
        <p:txBody>
          <a:bodyPr>
            <a:spAutoFit/>
          </a:bodyPr>
          <a:lstStyle/>
          <a:p>
            <a:pPr>
              <a:lnSpc>
                <a:spcPct val="90000"/>
              </a:lnSpc>
            </a:pPr>
            <a:r>
              <a:rPr lang="en-US" altLang="zh-CN">
                <a:solidFill>
                  <a:srgbClr val="000099"/>
                </a:solidFill>
                <a:latin typeface="幼圆" pitchFamily="49" charset="-122"/>
                <a:ea typeface="幼圆" pitchFamily="49" charset="-122"/>
              </a:rPr>
              <a:t>(</a:t>
            </a:r>
            <a:r>
              <a:rPr lang="en-US" altLang="zh-CN">
                <a:solidFill>
                  <a:srgbClr val="000099"/>
                </a:solidFill>
                <a:ea typeface="幼圆" pitchFamily="49" charset="-122"/>
              </a:rPr>
              <a:t>4</a:t>
            </a:r>
            <a:r>
              <a:rPr lang="en-US" altLang="zh-CN">
                <a:solidFill>
                  <a:srgbClr val="000099"/>
                </a:solidFill>
                <a:latin typeface="幼圆" pitchFamily="49" charset="-122"/>
                <a:ea typeface="幼圆" pitchFamily="49" charset="-122"/>
              </a:rPr>
              <a:t>) </a:t>
            </a:r>
            <a:r>
              <a:rPr lang="zh-CN" altLang="en-US">
                <a:solidFill>
                  <a:srgbClr val="000099"/>
                </a:solidFill>
                <a:latin typeface="幼圆" pitchFamily="49" charset="-122"/>
                <a:ea typeface="幼圆" pitchFamily="49" charset="-122"/>
              </a:rPr>
              <a:t>所有</a:t>
            </a:r>
            <a:r>
              <a:rPr lang="zh-CN" altLang="en-US">
                <a:solidFill>
                  <a:srgbClr val="000099"/>
                </a:solidFill>
                <a:ea typeface="幼圆" pitchFamily="49" charset="-122"/>
              </a:rPr>
              <a:t>“</a:t>
            </a:r>
            <a:r>
              <a:rPr lang="zh-CN" altLang="en-US">
                <a:solidFill>
                  <a:srgbClr val="000099"/>
                </a:solidFill>
                <a:latin typeface="幼圆" pitchFamily="49" charset="-122"/>
                <a:ea typeface="幼圆" pitchFamily="49" charset="-122"/>
              </a:rPr>
              <a:t>叶结点</a:t>
            </a:r>
            <a:r>
              <a:rPr lang="zh-CN" altLang="en-US">
                <a:solidFill>
                  <a:srgbClr val="000099"/>
                </a:solidFill>
                <a:ea typeface="幼圆" pitchFamily="49" charset="-122"/>
              </a:rPr>
              <a:t>”</a:t>
            </a:r>
            <a:r>
              <a:rPr lang="zh-CN" altLang="en-US">
                <a:solidFill>
                  <a:srgbClr val="000099"/>
                </a:solidFill>
                <a:latin typeface="幼圆" pitchFamily="49" charset="-122"/>
                <a:ea typeface="幼圆" pitchFamily="49" charset="-122"/>
              </a:rPr>
              <a:t>都在同一层上，叶结点不包含任何</a:t>
            </a:r>
          </a:p>
          <a:p>
            <a:pPr>
              <a:lnSpc>
                <a:spcPct val="90000"/>
              </a:lnSpc>
            </a:pPr>
            <a:r>
              <a:rPr lang="zh-CN" altLang="en-US">
                <a:solidFill>
                  <a:srgbClr val="000099"/>
                </a:solidFill>
                <a:latin typeface="幼圆" pitchFamily="49" charset="-122"/>
                <a:ea typeface="幼圆" pitchFamily="49" charset="-122"/>
              </a:rPr>
              <a:t>    关键字信息（可以把叶结点视为实际上不存在的</a:t>
            </a:r>
          </a:p>
          <a:p>
            <a:pPr>
              <a:lnSpc>
                <a:spcPct val="90000"/>
              </a:lnSpc>
            </a:pPr>
            <a:r>
              <a:rPr lang="zh-CN" altLang="en-US">
                <a:solidFill>
                  <a:srgbClr val="000099"/>
                </a:solidFill>
                <a:latin typeface="幼圆" pitchFamily="49" charset="-122"/>
                <a:ea typeface="幼圆" pitchFamily="49" charset="-122"/>
              </a:rPr>
              <a:t>    外部结点</a:t>
            </a:r>
            <a:r>
              <a:rPr lang="en-US" altLang="zh-CN">
                <a:solidFill>
                  <a:srgbClr val="000099"/>
                </a:solidFill>
                <a:latin typeface="幼圆" pitchFamily="49" charset="-122"/>
                <a:ea typeface="幼圆" pitchFamily="49" charset="-122"/>
              </a:rPr>
              <a:t>,</a:t>
            </a:r>
            <a:r>
              <a:rPr lang="zh-CN" altLang="en-US">
                <a:solidFill>
                  <a:srgbClr val="000099"/>
                </a:solidFill>
                <a:latin typeface="幼圆" pitchFamily="49" charset="-122"/>
                <a:ea typeface="幼圆" pitchFamily="49" charset="-122"/>
              </a:rPr>
              <a:t>指向这些“叶结点”的指针为空</a:t>
            </a:r>
            <a:r>
              <a:rPr lang="en-US" altLang="zh-CN">
                <a:solidFill>
                  <a:srgbClr val="000099"/>
                </a:solidFill>
                <a:latin typeface="幼圆" pitchFamily="49" charset="-122"/>
                <a:ea typeface="幼圆" pitchFamily="49" charset="-122"/>
              </a:rPr>
              <a:t>)</a:t>
            </a:r>
            <a:r>
              <a:rPr lang="zh-CN" altLang="en-US">
                <a:solidFill>
                  <a:srgbClr val="000099"/>
                </a:solidFill>
                <a:latin typeface="幼圆" pitchFamily="49" charset="-122"/>
                <a:ea typeface="幼圆" pitchFamily="49" charset="-122"/>
              </a:rPr>
              <a:t>；</a:t>
            </a:r>
          </a:p>
        </p:txBody>
      </p:sp>
      <p:grpSp>
        <p:nvGrpSpPr>
          <p:cNvPr id="10" name="Group 40"/>
          <p:cNvGrpSpPr>
            <a:grpSpLocks/>
          </p:cNvGrpSpPr>
          <p:nvPr/>
        </p:nvGrpSpPr>
        <p:grpSpPr bwMode="auto">
          <a:xfrm>
            <a:off x="2438400" y="4384675"/>
            <a:ext cx="8229600" cy="1887538"/>
            <a:chOff x="576" y="2820"/>
            <a:chExt cx="5184" cy="1189"/>
          </a:xfrm>
        </p:grpSpPr>
        <p:sp>
          <p:nvSpPr>
            <p:cNvPr id="16425" name="Text Box 41"/>
            <p:cNvSpPr txBox="1">
              <a:spLocks noChangeArrowheads="1"/>
            </p:cNvSpPr>
            <p:nvPr/>
          </p:nvSpPr>
          <p:spPr bwMode="auto">
            <a:xfrm>
              <a:off x="576" y="2820"/>
              <a:ext cx="5184" cy="1189"/>
            </a:xfrm>
            <a:prstGeom prst="rect">
              <a:avLst/>
            </a:prstGeom>
            <a:noFill/>
            <a:ln w="12700" cap="sq">
              <a:noFill/>
              <a:miter lim="800000"/>
              <a:headEnd type="none" w="sm" len="sm"/>
              <a:tailEnd type="none" w="sm" len="sm"/>
            </a:ln>
          </p:spPr>
          <p:txBody>
            <a:bodyPr>
              <a:spAutoFit/>
            </a:bodyPr>
            <a:lstStyle/>
            <a:p>
              <a:pPr>
                <a:spcAft>
                  <a:spcPct val="10000"/>
                </a:spcAft>
              </a:pPr>
              <a:r>
                <a:rPr lang="en-US" altLang="zh-CN" sz="2300" dirty="0">
                  <a:solidFill>
                    <a:srgbClr val="000099"/>
                  </a:solidFill>
                  <a:latin typeface="楷体_GB2312" pitchFamily="49" charset="-122"/>
                  <a:ea typeface="楷体_GB2312" pitchFamily="49" charset="-122"/>
                </a:rPr>
                <a:t>(</a:t>
              </a:r>
              <a:r>
                <a:rPr lang="en-US" altLang="zh-CN" sz="2300" dirty="0">
                  <a:solidFill>
                    <a:srgbClr val="000099"/>
                  </a:solidFill>
                  <a:ea typeface="楷体_GB2312" pitchFamily="49" charset="-122"/>
                </a:rPr>
                <a:t>5</a:t>
              </a:r>
              <a:r>
                <a:rPr lang="en-US" altLang="zh-CN" sz="2300" dirty="0">
                  <a:solidFill>
                    <a:srgbClr val="000099"/>
                  </a:solidFill>
                  <a:latin typeface="楷体_GB2312" pitchFamily="49" charset="-122"/>
                  <a:ea typeface="楷体_GB2312" pitchFamily="49" charset="-122"/>
                </a:rPr>
                <a:t>) </a:t>
              </a:r>
              <a:r>
                <a:rPr lang="zh-CN" altLang="en-US" dirty="0">
                  <a:solidFill>
                    <a:srgbClr val="000099"/>
                  </a:solidFill>
                  <a:latin typeface="幼圆" pitchFamily="49" charset="-122"/>
                  <a:ea typeface="幼圆" pitchFamily="49" charset="-122"/>
                </a:rPr>
                <a:t>所有分支结点中包含下列信息：</a:t>
              </a:r>
            </a:p>
            <a:p>
              <a:r>
                <a:rPr lang="zh-CN" altLang="en-US" sz="2300" dirty="0">
                  <a:solidFill>
                    <a:srgbClr val="000099"/>
                  </a:solidFill>
                  <a:latin typeface="楷体_GB2312" pitchFamily="49" charset="-122"/>
                  <a:ea typeface="楷体_GB2312" pitchFamily="49" charset="-122"/>
                </a:rPr>
                <a:t>          </a:t>
              </a:r>
              <a:r>
                <a:rPr lang="en-US" altLang="zh-CN" sz="2300" dirty="0">
                  <a:solidFill>
                    <a:srgbClr val="FF3300"/>
                  </a:solidFill>
                  <a:ea typeface="楷体_GB2312" pitchFamily="49" charset="-122"/>
                </a:rPr>
                <a:t>n</a:t>
              </a:r>
              <a:r>
                <a:rPr lang="en-US" altLang="zh-CN" sz="2300" dirty="0">
                  <a:solidFill>
                    <a:srgbClr val="000099"/>
                  </a:solidFill>
                  <a:ea typeface="楷体_GB2312" pitchFamily="49" charset="-122"/>
                </a:rPr>
                <a:t>,   p</a:t>
              </a:r>
              <a:r>
                <a:rPr lang="en-US" altLang="zh-CN" sz="2300" baseline="-30000" dirty="0">
                  <a:solidFill>
                    <a:srgbClr val="000099"/>
                  </a:solidFill>
                  <a:ea typeface="楷体_GB2312" pitchFamily="49" charset="-122"/>
                </a:rPr>
                <a:t>0</a:t>
              </a:r>
              <a:r>
                <a:rPr lang="en-US" altLang="zh-CN" sz="2300" dirty="0">
                  <a:solidFill>
                    <a:srgbClr val="000099"/>
                  </a:solidFill>
                  <a:ea typeface="楷体_GB2312" pitchFamily="49" charset="-122"/>
                </a:rPr>
                <a:t>,   key</a:t>
              </a:r>
              <a:r>
                <a:rPr lang="en-US" altLang="zh-CN" sz="2300" baseline="-34000" dirty="0">
                  <a:solidFill>
                    <a:srgbClr val="000099"/>
                  </a:solidFill>
                  <a:ea typeface="楷体_GB2312" pitchFamily="49" charset="-122"/>
                </a:rPr>
                <a:t>1</a:t>
              </a:r>
              <a:r>
                <a:rPr lang="en-US" altLang="zh-CN" sz="2300" dirty="0">
                  <a:solidFill>
                    <a:srgbClr val="000099"/>
                  </a:solidFill>
                  <a:ea typeface="楷体_GB2312" pitchFamily="49" charset="-122"/>
                </a:rPr>
                <a:t>,  p</a:t>
              </a:r>
              <a:r>
                <a:rPr lang="en-US" altLang="zh-CN" sz="2300" baseline="-34000" dirty="0">
                  <a:solidFill>
                    <a:srgbClr val="000099"/>
                  </a:solidFill>
                  <a:ea typeface="楷体_GB2312" pitchFamily="49" charset="-122"/>
                </a:rPr>
                <a:t>1</a:t>
              </a:r>
              <a:r>
                <a:rPr lang="en-US" altLang="zh-CN" sz="2300" dirty="0">
                  <a:solidFill>
                    <a:srgbClr val="000099"/>
                  </a:solidFill>
                  <a:ea typeface="楷体_GB2312" pitchFamily="49" charset="-122"/>
                </a:rPr>
                <a:t>,   key</a:t>
              </a:r>
              <a:r>
                <a:rPr lang="en-US" altLang="zh-CN" sz="2300" baseline="-30000" dirty="0">
                  <a:solidFill>
                    <a:srgbClr val="000099"/>
                  </a:solidFill>
                  <a:ea typeface="楷体_GB2312" pitchFamily="49" charset="-122"/>
                </a:rPr>
                <a:t>2</a:t>
              </a:r>
              <a:r>
                <a:rPr lang="en-US" altLang="zh-CN" sz="2300" dirty="0">
                  <a:solidFill>
                    <a:srgbClr val="000099"/>
                  </a:solidFill>
                  <a:ea typeface="楷体_GB2312" pitchFamily="49" charset="-122"/>
                </a:rPr>
                <a:t>,  p</a:t>
              </a:r>
              <a:r>
                <a:rPr lang="en-US" altLang="zh-CN" sz="2300" baseline="-34000" dirty="0">
                  <a:solidFill>
                    <a:srgbClr val="000099"/>
                  </a:solidFill>
                  <a:ea typeface="楷体_GB2312" pitchFamily="49" charset="-122"/>
                </a:rPr>
                <a:t>2</a:t>
              </a:r>
              <a:r>
                <a:rPr lang="en-US" altLang="zh-CN" sz="2300" dirty="0">
                  <a:solidFill>
                    <a:srgbClr val="000099"/>
                  </a:solidFill>
                  <a:ea typeface="楷体_GB2312" pitchFamily="49" charset="-122"/>
                </a:rPr>
                <a:t>, </a:t>
              </a:r>
              <a:r>
                <a:rPr lang="en-US" altLang="zh-CN" sz="2300" dirty="0">
                  <a:solidFill>
                    <a:srgbClr val="000099"/>
                  </a:solidFill>
                  <a:ea typeface="楷体_GB2312" pitchFamily="49" charset="-122"/>
                  <a:sym typeface="Symbol" pitchFamily="18" charset="2"/>
                </a:rPr>
                <a:t>,  </a:t>
              </a:r>
              <a:r>
                <a:rPr lang="en-US" altLang="zh-CN" sz="2300" dirty="0" err="1">
                  <a:solidFill>
                    <a:srgbClr val="000099"/>
                  </a:solidFill>
                  <a:ea typeface="楷体_GB2312" pitchFamily="49" charset="-122"/>
                  <a:sym typeface="Symbol" pitchFamily="18" charset="2"/>
                </a:rPr>
                <a:t>key</a:t>
              </a:r>
              <a:r>
                <a:rPr lang="en-US" altLang="zh-CN" sz="2300" baseline="-30000" dirty="0" err="1">
                  <a:solidFill>
                    <a:srgbClr val="000099"/>
                  </a:solidFill>
                  <a:ea typeface="楷体_GB2312" pitchFamily="49" charset="-122"/>
                  <a:sym typeface="Symbol" pitchFamily="18" charset="2"/>
                </a:rPr>
                <a:t>n</a:t>
              </a:r>
              <a:r>
                <a:rPr lang="en-US" altLang="zh-CN" sz="2300" dirty="0">
                  <a:solidFill>
                    <a:srgbClr val="000099"/>
                  </a:solidFill>
                  <a:ea typeface="楷体_GB2312" pitchFamily="49" charset="-122"/>
                  <a:sym typeface="Symbol" pitchFamily="18" charset="2"/>
                </a:rPr>
                <a:t>,  </a:t>
              </a:r>
              <a:r>
                <a:rPr lang="en-US" altLang="zh-CN" sz="2300" dirty="0" err="1">
                  <a:solidFill>
                    <a:srgbClr val="000099"/>
                  </a:solidFill>
                  <a:ea typeface="楷体_GB2312" pitchFamily="49" charset="-122"/>
                  <a:sym typeface="Symbol" pitchFamily="18" charset="2"/>
                </a:rPr>
                <a:t>p</a:t>
              </a:r>
              <a:r>
                <a:rPr lang="en-US" altLang="zh-CN" sz="2300" baseline="-30000" dirty="0" err="1">
                  <a:solidFill>
                    <a:srgbClr val="000099"/>
                  </a:solidFill>
                  <a:ea typeface="楷体_GB2312" pitchFamily="49" charset="-122"/>
                  <a:sym typeface="Symbol" pitchFamily="18" charset="2"/>
                </a:rPr>
                <a:t>n</a:t>
              </a:r>
              <a:endParaRPr lang="en-US" altLang="zh-CN" sz="2300" baseline="-22000" dirty="0">
                <a:solidFill>
                  <a:srgbClr val="000099"/>
                </a:solidFill>
                <a:ea typeface="楷体_GB2312" pitchFamily="49" charset="-122"/>
                <a:sym typeface="Symbol" pitchFamily="18" charset="2"/>
              </a:endParaRPr>
            </a:p>
            <a:p>
              <a:pPr>
                <a:lnSpc>
                  <a:spcPct val="90000"/>
                </a:lnSpc>
                <a:spcBef>
                  <a:spcPct val="60000"/>
                </a:spcBef>
              </a:pPr>
              <a:r>
                <a:rPr lang="en-US" altLang="zh-CN" sz="2300" baseline="-22000" dirty="0">
                  <a:solidFill>
                    <a:srgbClr val="000099"/>
                  </a:solidFill>
                  <a:ea typeface="楷体_GB2312" pitchFamily="49" charset="-122"/>
                  <a:sym typeface="Symbol" pitchFamily="18" charset="2"/>
                </a:rPr>
                <a:t>             </a:t>
              </a:r>
              <a:r>
                <a:rPr lang="zh-CN" altLang="en-US" dirty="0">
                  <a:solidFill>
                    <a:srgbClr val="000099"/>
                  </a:solidFill>
                  <a:latin typeface="幼圆" pitchFamily="49" charset="-122"/>
                  <a:ea typeface="幼圆" pitchFamily="49" charset="-122"/>
                  <a:sym typeface="Symbol" pitchFamily="18" charset="2"/>
                </a:rPr>
                <a:t>其中</a:t>
              </a:r>
              <a:r>
                <a:rPr lang="en-US" altLang="zh-CN" dirty="0">
                  <a:solidFill>
                    <a:srgbClr val="000099"/>
                  </a:solidFill>
                  <a:latin typeface="幼圆" pitchFamily="49" charset="-122"/>
                  <a:ea typeface="幼圆" pitchFamily="49" charset="-122"/>
                  <a:sym typeface="Symbol" pitchFamily="18" charset="2"/>
                </a:rPr>
                <a:t>,</a:t>
              </a:r>
              <a:r>
                <a:rPr lang="en-US" altLang="zh-CN" dirty="0">
                  <a:solidFill>
                    <a:srgbClr val="000099"/>
                  </a:solidFill>
                  <a:ea typeface="幼圆" pitchFamily="49" charset="-122"/>
                  <a:sym typeface="Symbol" pitchFamily="18" charset="2"/>
                </a:rPr>
                <a:t>n</a:t>
              </a:r>
              <a:r>
                <a:rPr lang="zh-CN" altLang="en-US" dirty="0">
                  <a:solidFill>
                    <a:srgbClr val="000099"/>
                  </a:solidFill>
                  <a:latin typeface="幼圆" pitchFamily="49" charset="-122"/>
                  <a:ea typeface="幼圆" pitchFamily="49" charset="-122"/>
                  <a:sym typeface="Symbol" pitchFamily="18" charset="2"/>
                </a:rPr>
                <a:t>为结点中关键字值的个数</a:t>
              </a:r>
              <a:r>
                <a:rPr lang="en-US" altLang="zh-CN" dirty="0">
                  <a:solidFill>
                    <a:srgbClr val="000099"/>
                  </a:solidFill>
                  <a:latin typeface="幼圆" pitchFamily="49" charset="-122"/>
                  <a:ea typeface="幼圆" pitchFamily="49" charset="-122"/>
                  <a:sym typeface="Symbol" pitchFamily="18" charset="2"/>
                </a:rPr>
                <a:t>, </a:t>
              </a:r>
              <a:r>
                <a:rPr lang="en-US" altLang="zh-CN" dirty="0">
                  <a:solidFill>
                    <a:srgbClr val="000099"/>
                  </a:solidFill>
                  <a:ea typeface="幼圆" pitchFamily="49" charset="-122"/>
                  <a:sym typeface="Symbol" pitchFamily="18" charset="2"/>
                </a:rPr>
                <a:t>nm-1</a:t>
              </a:r>
            </a:p>
            <a:p>
              <a:pPr>
                <a:lnSpc>
                  <a:spcPct val="90000"/>
                </a:lnSpc>
              </a:pPr>
              <a:r>
                <a:rPr lang="en-US" altLang="zh-CN" dirty="0">
                  <a:solidFill>
                    <a:srgbClr val="000099"/>
                  </a:solidFill>
                  <a:ea typeface="幼圆" pitchFamily="49" charset="-122"/>
                  <a:sym typeface="Symbol" pitchFamily="18" charset="2"/>
                </a:rPr>
                <a:t>                  </a:t>
              </a:r>
              <a:r>
                <a:rPr lang="en-US" altLang="zh-CN" dirty="0" err="1">
                  <a:solidFill>
                    <a:srgbClr val="000099"/>
                  </a:solidFill>
                  <a:ea typeface="幼圆" pitchFamily="49" charset="-122"/>
                  <a:sym typeface="Symbol" pitchFamily="18" charset="2"/>
                </a:rPr>
                <a:t>key</a:t>
              </a:r>
              <a:r>
                <a:rPr lang="en-US" altLang="zh-CN" baseline="-24000" dirty="0" err="1">
                  <a:solidFill>
                    <a:srgbClr val="000099"/>
                  </a:solidFill>
                  <a:ea typeface="幼圆" pitchFamily="49" charset="-122"/>
                  <a:sym typeface="Symbol" pitchFamily="18" charset="2"/>
                </a:rPr>
                <a:t>i</a:t>
              </a:r>
              <a:r>
                <a:rPr lang="zh-CN" altLang="en-US" dirty="0">
                  <a:solidFill>
                    <a:srgbClr val="000099"/>
                  </a:solidFill>
                  <a:latin typeface="幼圆" pitchFamily="49" charset="-122"/>
                  <a:ea typeface="幼圆" pitchFamily="49" charset="-122"/>
                  <a:sym typeface="Symbol" pitchFamily="18" charset="2"/>
                </a:rPr>
                <a:t>为关键字，且满足 </a:t>
              </a:r>
              <a:r>
                <a:rPr lang="en-US" altLang="zh-CN" dirty="0" err="1">
                  <a:solidFill>
                    <a:srgbClr val="000099"/>
                  </a:solidFill>
                  <a:ea typeface="幼圆" pitchFamily="49" charset="-122"/>
                  <a:sym typeface="Symbol" pitchFamily="18" charset="2"/>
                </a:rPr>
                <a:t>key</a:t>
              </a:r>
              <a:r>
                <a:rPr lang="en-US" altLang="zh-CN" baseline="-24000" dirty="0" err="1">
                  <a:solidFill>
                    <a:srgbClr val="000099"/>
                  </a:solidFill>
                  <a:ea typeface="幼圆" pitchFamily="49" charset="-122"/>
                  <a:sym typeface="Symbol" pitchFamily="18" charset="2"/>
                </a:rPr>
                <a:t>i</a:t>
              </a:r>
              <a:r>
                <a:rPr lang="en-US" altLang="zh-CN" dirty="0">
                  <a:solidFill>
                    <a:srgbClr val="000099"/>
                  </a:solidFill>
                  <a:ea typeface="幼圆" pitchFamily="49" charset="-122"/>
                  <a:sym typeface="Symbol" pitchFamily="18" charset="2"/>
                </a:rPr>
                <a:t>&lt;key</a:t>
              </a:r>
              <a:r>
                <a:rPr lang="en-US" altLang="zh-CN" baseline="-24000" dirty="0">
                  <a:solidFill>
                    <a:srgbClr val="000099"/>
                  </a:solidFill>
                  <a:ea typeface="幼圆" pitchFamily="49" charset="-122"/>
                  <a:sym typeface="Symbol" pitchFamily="18" charset="2"/>
                </a:rPr>
                <a:t>i+1</a:t>
              </a:r>
              <a:r>
                <a:rPr lang="en-US" altLang="zh-CN" sz="2300" baseline="-24000" dirty="0">
                  <a:solidFill>
                    <a:srgbClr val="000099"/>
                  </a:solidFill>
                  <a:ea typeface="楷体_GB2312" pitchFamily="49" charset="-122"/>
                  <a:sym typeface="Symbol" pitchFamily="18" charset="2"/>
                </a:rPr>
                <a:t>     </a:t>
              </a:r>
              <a:r>
                <a:rPr lang="en-US" altLang="zh-CN" dirty="0">
                  <a:solidFill>
                    <a:srgbClr val="000099"/>
                  </a:solidFill>
                  <a:ea typeface="楷体_GB2312" pitchFamily="49" charset="-122"/>
                  <a:sym typeface="Symbol" pitchFamily="18" charset="2"/>
                </a:rPr>
                <a:t>1i&lt;n</a:t>
              </a:r>
              <a:r>
                <a:rPr lang="en-US" altLang="zh-CN" sz="2300" dirty="0">
                  <a:solidFill>
                    <a:srgbClr val="000099"/>
                  </a:solidFill>
                  <a:ea typeface="楷体_GB2312" pitchFamily="49" charset="-122"/>
                </a:rPr>
                <a:t>  </a:t>
              </a:r>
              <a:r>
                <a:rPr lang="en-US" altLang="zh-CN" sz="2300" dirty="0">
                  <a:solidFill>
                    <a:srgbClr val="000099"/>
                  </a:solidFill>
                </a:rPr>
                <a:t>                            </a:t>
              </a:r>
            </a:p>
            <a:p>
              <a:pPr>
                <a:lnSpc>
                  <a:spcPct val="90000"/>
                </a:lnSpc>
              </a:pPr>
              <a:r>
                <a:rPr lang="en-US" altLang="zh-CN" sz="2300" dirty="0">
                  <a:solidFill>
                    <a:srgbClr val="000099"/>
                  </a:solidFill>
                </a:rPr>
                <a:t>                   </a:t>
              </a:r>
              <a:r>
                <a:rPr lang="en-US" altLang="zh-CN" dirty="0">
                  <a:solidFill>
                    <a:srgbClr val="000099"/>
                  </a:solidFill>
                  <a:ea typeface="幼圆" pitchFamily="49" charset="-122"/>
                </a:rPr>
                <a:t>p</a:t>
              </a:r>
              <a:r>
                <a:rPr lang="en-US" altLang="zh-CN" baseline="-24000" dirty="0">
                  <a:solidFill>
                    <a:srgbClr val="000099"/>
                  </a:solidFill>
                  <a:ea typeface="幼圆" pitchFamily="49" charset="-122"/>
                </a:rPr>
                <a:t>i</a:t>
              </a:r>
              <a:r>
                <a:rPr lang="zh-CN" altLang="zh-CN" dirty="0">
                  <a:solidFill>
                    <a:srgbClr val="000099"/>
                  </a:solidFill>
                  <a:latin typeface="幼圆" pitchFamily="49" charset="-122"/>
                  <a:ea typeface="幼圆" pitchFamily="49" charset="-122"/>
                </a:rPr>
                <a:t>为指向该结点的第</a:t>
              </a:r>
              <a:r>
                <a:rPr lang="en-US" altLang="zh-CN" dirty="0">
                  <a:solidFill>
                    <a:srgbClr val="000099"/>
                  </a:solidFill>
                  <a:ea typeface="幼圆" pitchFamily="49" charset="-122"/>
                </a:rPr>
                <a:t>i+1</a:t>
              </a:r>
              <a:r>
                <a:rPr lang="zh-CN" altLang="zh-CN" dirty="0">
                  <a:solidFill>
                    <a:srgbClr val="000099"/>
                  </a:solidFill>
                  <a:latin typeface="幼圆" pitchFamily="49" charset="-122"/>
                  <a:ea typeface="幼圆" pitchFamily="49" charset="-122"/>
                </a:rPr>
                <a:t>棵子树的根的指针</a:t>
              </a:r>
              <a:r>
                <a:rPr lang="zh-CN" altLang="en-US" dirty="0">
                  <a:solidFill>
                    <a:srgbClr val="000099"/>
                  </a:solidFill>
                  <a:latin typeface="幼圆" pitchFamily="49" charset="-122"/>
                  <a:ea typeface="楷体_GB2312" pitchFamily="49" charset="-122"/>
                </a:rPr>
                <a:t>（</a:t>
              </a:r>
              <a:r>
                <a:rPr lang="en-US" altLang="zh-CN" dirty="0">
                  <a:solidFill>
                    <a:srgbClr val="000099"/>
                  </a:solidFill>
                  <a:ea typeface="楷体_GB2312" pitchFamily="49" charset="-122"/>
                  <a:sym typeface="Symbol" pitchFamily="18" charset="2"/>
                </a:rPr>
                <a:t>0in</a:t>
              </a:r>
              <a:r>
                <a:rPr lang="zh-CN" altLang="en-US" dirty="0">
                  <a:solidFill>
                    <a:srgbClr val="000099"/>
                  </a:solidFill>
                  <a:ea typeface="楷体_GB2312" pitchFamily="49" charset="-122"/>
                  <a:sym typeface="Symbol" pitchFamily="18" charset="2"/>
                </a:rPr>
                <a:t>）</a:t>
              </a:r>
              <a:endParaRPr lang="en-US" altLang="zh-CN" dirty="0">
                <a:solidFill>
                  <a:srgbClr val="000099"/>
                </a:solidFill>
                <a:ea typeface="楷体_GB2312" pitchFamily="49" charset="-122"/>
                <a:sym typeface="Symbol" pitchFamily="18" charset="2"/>
              </a:endParaRPr>
            </a:p>
          </p:txBody>
        </p:sp>
        <p:sp>
          <p:nvSpPr>
            <p:cNvPr id="16426" name="Line 42"/>
            <p:cNvSpPr>
              <a:spLocks noChangeShapeType="1"/>
            </p:cNvSpPr>
            <p:nvPr/>
          </p:nvSpPr>
          <p:spPr bwMode="auto">
            <a:xfrm>
              <a:off x="1392" y="3108"/>
              <a:ext cx="3456" cy="0"/>
            </a:xfrm>
            <a:prstGeom prst="line">
              <a:avLst/>
            </a:prstGeom>
            <a:noFill/>
            <a:ln w="6350" cap="sq">
              <a:solidFill>
                <a:srgbClr val="008000"/>
              </a:solidFill>
              <a:round/>
              <a:headEnd type="none" w="sm" len="sm"/>
              <a:tailEnd type="none" w="sm" len="sm"/>
            </a:ln>
          </p:spPr>
          <p:txBody>
            <a:bodyPr/>
            <a:lstStyle/>
            <a:p>
              <a:endParaRPr lang="zh-CN" altLang="en-US"/>
            </a:p>
          </p:txBody>
        </p:sp>
        <p:sp>
          <p:nvSpPr>
            <p:cNvPr id="16427" name="Line 43"/>
            <p:cNvSpPr>
              <a:spLocks noChangeShapeType="1"/>
            </p:cNvSpPr>
            <p:nvPr/>
          </p:nvSpPr>
          <p:spPr bwMode="auto">
            <a:xfrm>
              <a:off x="1392" y="3408"/>
              <a:ext cx="3456" cy="0"/>
            </a:xfrm>
            <a:prstGeom prst="line">
              <a:avLst/>
            </a:prstGeom>
            <a:noFill/>
            <a:ln w="6350" cap="sq">
              <a:solidFill>
                <a:srgbClr val="008000"/>
              </a:solidFill>
              <a:round/>
              <a:headEnd type="none" w="sm" len="sm"/>
              <a:tailEnd type="none" w="sm" len="sm"/>
            </a:ln>
          </p:spPr>
          <p:txBody>
            <a:bodyPr/>
            <a:lstStyle/>
            <a:p>
              <a:endParaRPr lang="zh-CN" altLang="en-US"/>
            </a:p>
          </p:txBody>
        </p:sp>
        <p:sp>
          <p:nvSpPr>
            <p:cNvPr id="16428" name="Line 44"/>
            <p:cNvSpPr>
              <a:spLocks noChangeShapeType="1"/>
            </p:cNvSpPr>
            <p:nvPr/>
          </p:nvSpPr>
          <p:spPr bwMode="auto">
            <a:xfrm>
              <a:off x="1392" y="3108"/>
              <a:ext cx="0" cy="288"/>
            </a:xfrm>
            <a:prstGeom prst="line">
              <a:avLst/>
            </a:prstGeom>
            <a:noFill/>
            <a:ln w="6350" cap="sq">
              <a:solidFill>
                <a:srgbClr val="008000"/>
              </a:solidFill>
              <a:round/>
              <a:headEnd type="none" w="sm" len="sm"/>
              <a:tailEnd type="none" w="sm" len="sm"/>
            </a:ln>
          </p:spPr>
          <p:txBody>
            <a:bodyPr/>
            <a:lstStyle/>
            <a:p>
              <a:endParaRPr lang="zh-CN" altLang="en-US"/>
            </a:p>
          </p:txBody>
        </p:sp>
        <p:sp>
          <p:nvSpPr>
            <p:cNvPr id="16429" name="Line 45"/>
            <p:cNvSpPr>
              <a:spLocks noChangeShapeType="1"/>
            </p:cNvSpPr>
            <p:nvPr/>
          </p:nvSpPr>
          <p:spPr bwMode="auto">
            <a:xfrm>
              <a:off x="4848" y="3120"/>
              <a:ext cx="0" cy="288"/>
            </a:xfrm>
            <a:prstGeom prst="line">
              <a:avLst/>
            </a:prstGeom>
            <a:noFill/>
            <a:ln w="6350" cap="sq">
              <a:solidFill>
                <a:srgbClr val="008000"/>
              </a:solidFill>
              <a:round/>
              <a:headEnd type="none" w="sm" len="sm"/>
              <a:tailEnd type="none" w="sm" len="sm"/>
            </a:ln>
          </p:spPr>
          <p:txBody>
            <a:bodyPr/>
            <a:lstStyle/>
            <a:p>
              <a:endParaRPr lang="zh-CN" altLang="en-US"/>
            </a:p>
          </p:txBody>
        </p:sp>
      </p:grpSp>
      <p:grpSp>
        <p:nvGrpSpPr>
          <p:cNvPr id="11" name="Group 49"/>
          <p:cNvGrpSpPr>
            <a:grpSpLocks/>
          </p:cNvGrpSpPr>
          <p:nvPr/>
        </p:nvGrpSpPr>
        <p:grpSpPr bwMode="auto">
          <a:xfrm>
            <a:off x="3962400" y="300038"/>
            <a:ext cx="6172200" cy="6100762"/>
            <a:chOff x="1584" y="189"/>
            <a:chExt cx="3888" cy="3843"/>
          </a:xfrm>
        </p:grpSpPr>
        <p:grpSp>
          <p:nvGrpSpPr>
            <p:cNvPr id="12" name="Group 50"/>
            <p:cNvGrpSpPr>
              <a:grpSpLocks/>
            </p:cNvGrpSpPr>
            <p:nvPr/>
          </p:nvGrpSpPr>
          <p:grpSpPr bwMode="auto">
            <a:xfrm>
              <a:off x="3312" y="189"/>
              <a:ext cx="2160" cy="3625"/>
              <a:chOff x="3408" y="189"/>
              <a:chExt cx="2160" cy="3625"/>
            </a:xfrm>
          </p:grpSpPr>
          <p:sp>
            <p:nvSpPr>
              <p:cNvPr id="16421" name="AutoShape 51"/>
              <p:cNvSpPr>
                <a:spLocks noChangeArrowheads="1"/>
              </p:cNvSpPr>
              <p:nvPr/>
            </p:nvSpPr>
            <p:spPr bwMode="auto">
              <a:xfrm>
                <a:off x="3408" y="189"/>
                <a:ext cx="2160" cy="672"/>
              </a:xfrm>
              <a:prstGeom prst="cloudCallout">
                <a:avLst>
                  <a:gd name="adj1" fmla="val -3194"/>
                  <a:gd name="adj2" fmla="val 43602"/>
                </a:avLst>
              </a:prstGeom>
              <a:solidFill>
                <a:srgbClr val="FFFFFF"/>
              </a:solidFill>
              <a:ln w="28575" cap="sq">
                <a:solidFill>
                  <a:srgbClr val="C0C0C0"/>
                </a:solidFill>
                <a:round/>
                <a:headEnd type="none" w="sm" len="sm"/>
                <a:tailEnd type="none" w="sm" len="sm"/>
              </a:ln>
              <a:effectLst>
                <a:outerShdw dist="129515" dir="678596" algn="ctr" rotWithShape="0">
                  <a:schemeClr val="bg2"/>
                </a:outerShdw>
              </a:effectLst>
            </p:spPr>
            <p:txBody>
              <a:bodyPr wrap="none" anchor="ctr"/>
              <a:lstStyle/>
              <a:p>
                <a:pPr algn="ctr"/>
                <a:endParaRPr lang="en-US" altLang="zh-CN">
                  <a:solidFill>
                    <a:srgbClr val="FFFFCC"/>
                  </a:solidFill>
                </a:endParaRPr>
              </a:p>
            </p:txBody>
          </p:sp>
          <p:sp>
            <p:nvSpPr>
              <p:cNvPr id="16422" name="Text Box 52"/>
              <p:cNvSpPr txBox="1">
                <a:spLocks noChangeArrowheads="1"/>
              </p:cNvSpPr>
              <p:nvPr/>
            </p:nvSpPr>
            <p:spPr bwMode="auto">
              <a:xfrm>
                <a:off x="3604" y="291"/>
                <a:ext cx="1824" cy="463"/>
              </a:xfrm>
              <a:prstGeom prst="rect">
                <a:avLst/>
              </a:prstGeom>
              <a:noFill/>
              <a:ln w="12700" cap="sq">
                <a:noFill/>
                <a:miter lim="800000"/>
                <a:headEnd type="none" w="sm" len="sm"/>
                <a:tailEnd type="none" w="sm" len="sm"/>
              </a:ln>
              <a:effectLst>
                <a:outerShdw dist="12700" dir="5400000" algn="ctr" rotWithShape="0">
                  <a:schemeClr val="bg2"/>
                </a:outerShdw>
              </a:effectLst>
            </p:spPr>
            <p:txBody>
              <a:bodyPr wrap="none">
                <a:spAutoFit/>
              </a:bodyPr>
              <a:lstStyle/>
              <a:p>
                <a:pPr>
                  <a:lnSpc>
                    <a:spcPct val="95000"/>
                  </a:lnSpc>
                </a:pPr>
                <a:r>
                  <a:rPr lang="zh-CN" altLang="zh-CN" sz="2200">
                    <a:solidFill>
                      <a:srgbClr val="FF3300"/>
                    </a:solidFill>
                    <a:latin typeface="黑体" pitchFamily="49" charset="-122"/>
                    <a:ea typeface="黑体" pitchFamily="49" charset="-122"/>
                  </a:rPr>
                  <a:t>   </a:t>
                </a:r>
                <a:r>
                  <a:rPr lang="en-US" altLang="zh-CN" sz="2200">
                    <a:solidFill>
                      <a:srgbClr val="FF3300"/>
                    </a:solidFill>
                    <a:ea typeface="黑体" pitchFamily="49" charset="-122"/>
                  </a:rPr>
                  <a:t>p</a:t>
                </a:r>
                <a:r>
                  <a:rPr lang="en-US" altLang="zh-CN" sz="2200" baseline="-25000">
                    <a:solidFill>
                      <a:srgbClr val="FF3300"/>
                    </a:solidFill>
                    <a:ea typeface="黑体" pitchFamily="49" charset="-122"/>
                  </a:rPr>
                  <a:t>i</a:t>
                </a:r>
                <a:r>
                  <a:rPr lang="zh-CN" altLang="zh-CN" sz="2200">
                    <a:solidFill>
                      <a:srgbClr val="FF3300"/>
                    </a:solidFill>
                    <a:latin typeface="黑体" pitchFamily="49" charset="-122"/>
                    <a:ea typeface="黑体" pitchFamily="49" charset="-122"/>
                  </a:rPr>
                  <a:t>指的结点中所有</a:t>
                </a:r>
              </a:p>
              <a:p>
                <a:pPr>
                  <a:lnSpc>
                    <a:spcPct val="95000"/>
                  </a:lnSpc>
                </a:pPr>
                <a:r>
                  <a:rPr lang="zh-CN" altLang="zh-CN" sz="2200">
                    <a:solidFill>
                      <a:srgbClr val="FF3300"/>
                    </a:solidFill>
                    <a:latin typeface="黑体" pitchFamily="49" charset="-122"/>
                    <a:ea typeface="黑体" pitchFamily="49" charset="-122"/>
                  </a:rPr>
                  <a:t>关键字值都大于</a:t>
                </a:r>
                <a:r>
                  <a:rPr lang="en-US" altLang="zh-CN" sz="2200">
                    <a:solidFill>
                      <a:srgbClr val="FF3300"/>
                    </a:solidFill>
                    <a:ea typeface="黑体" pitchFamily="49" charset="-122"/>
                  </a:rPr>
                  <a:t>key</a:t>
                </a:r>
                <a:r>
                  <a:rPr lang="en-US" altLang="zh-CN" sz="2200" baseline="-25000">
                    <a:solidFill>
                      <a:srgbClr val="FF3300"/>
                    </a:solidFill>
                    <a:latin typeface="黑体" pitchFamily="49" charset="-122"/>
                    <a:ea typeface="黑体" pitchFamily="49" charset="-122"/>
                  </a:rPr>
                  <a:t>i</a:t>
                </a:r>
                <a:r>
                  <a:rPr lang="en-US" altLang="zh-CN" sz="2200">
                    <a:solidFill>
                      <a:srgbClr val="FF3300"/>
                    </a:solidFill>
                    <a:latin typeface="黑体" pitchFamily="49" charset="-122"/>
                    <a:ea typeface="黑体" pitchFamily="49" charset="-122"/>
                  </a:rPr>
                  <a:t>  </a:t>
                </a:r>
              </a:p>
            </p:txBody>
          </p:sp>
          <p:sp>
            <p:nvSpPr>
              <p:cNvPr id="16423" name="Line 53"/>
              <p:cNvSpPr>
                <a:spLocks noChangeShapeType="1"/>
              </p:cNvSpPr>
              <p:nvPr/>
            </p:nvSpPr>
            <p:spPr bwMode="auto">
              <a:xfrm>
                <a:off x="4944" y="790"/>
                <a:ext cx="576" cy="624"/>
              </a:xfrm>
              <a:prstGeom prst="line">
                <a:avLst/>
              </a:prstGeom>
              <a:noFill/>
              <a:ln w="50800" cap="sq">
                <a:solidFill>
                  <a:srgbClr val="FF0000"/>
                </a:solidFill>
                <a:round/>
                <a:headEnd type="none" w="sm" len="sm"/>
                <a:tailEnd type="none" w="sm" len="sm"/>
              </a:ln>
            </p:spPr>
            <p:txBody>
              <a:bodyPr wrap="none" anchor="ctr"/>
              <a:lstStyle/>
              <a:p>
                <a:endParaRPr lang="zh-CN" altLang="en-US"/>
              </a:p>
            </p:txBody>
          </p:sp>
          <p:sp>
            <p:nvSpPr>
              <p:cNvPr id="16424" name="Line 54"/>
              <p:cNvSpPr>
                <a:spLocks noChangeShapeType="1"/>
              </p:cNvSpPr>
              <p:nvPr/>
            </p:nvSpPr>
            <p:spPr bwMode="auto">
              <a:xfrm flipH="1">
                <a:off x="5040" y="1418"/>
                <a:ext cx="480" cy="2396"/>
              </a:xfrm>
              <a:prstGeom prst="line">
                <a:avLst/>
              </a:prstGeom>
              <a:noFill/>
              <a:ln w="50800" cap="sq">
                <a:solidFill>
                  <a:srgbClr val="FF0000"/>
                </a:solidFill>
                <a:round/>
                <a:headEnd type="none" w="sm" len="sm"/>
                <a:tailEnd type="stealth" w="med" len="lg"/>
              </a:ln>
            </p:spPr>
            <p:txBody>
              <a:bodyPr wrap="none" anchor="ctr"/>
              <a:lstStyle/>
              <a:p>
                <a:endParaRPr lang="zh-CN" altLang="en-US"/>
              </a:p>
            </p:txBody>
          </p:sp>
        </p:grpSp>
        <p:sp>
          <p:nvSpPr>
            <p:cNvPr id="16420" name="Line 55"/>
            <p:cNvSpPr>
              <a:spLocks noChangeShapeType="1"/>
            </p:cNvSpPr>
            <p:nvPr/>
          </p:nvSpPr>
          <p:spPr bwMode="auto">
            <a:xfrm flipV="1">
              <a:off x="1584" y="4032"/>
              <a:ext cx="3408" cy="0"/>
            </a:xfrm>
            <a:prstGeom prst="line">
              <a:avLst/>
            </a:prstGeom>
            <a:noFill/>
            <a:ln w="38100" cap="sq">
              <a:solidFill>
                <a:srgbClr val="FF0000"/>
              </a:solidFill>
              <a:round/>
              <a:headEnd type="none" w="sm" len="sm"/>
              <a:tailEnd type="none" w="sm" len="sm"/>
            </a:ln>
          </p:spPr>
          <p:txBody>
            <a:bodyPr/>
            <a:lstStyle/>
            <a:p>
              <a:endParaRPr lang="zh-CN" altLang="en-US"/>
            </a:p>
          </p:txBody>
        </p:sp>
      </p:grpSp>
      <p:grpSp>
        <p:nvGrpSpPr>
          <p:cNvPr id="13" name="Group 56"/>
          <p:cNvGrpSpPr>
            <a:grpSpLocks/>
          </p:cNvGrpSpPr>
          <p:nvPr/>
        </p:nvGrpSpPr>
        <p:grpSpPr bwMode="auto">
          <a:xfrm>
            <a:off x="2208213" y="1916113"/>
            <a:ext cx="7391400" cy="2514600"/>
            <a:chOff x="480" y="1200"/>
            <a:chExt cx="4656" cy="1584"/>
          </a:xfrm>
        </p:grpSpPr>
        <p:sp>
          <p:nvSpPr>
            <p:cNvPr id="16415" name="Rectangle 57"/>
            <p:cNvSpPr>
              <a:spLocks noChangeArrowheads="1"/>
            </p:cNvSpPr>
            <p:nvPr/>
          </p:nvSpPr>
          <p:spPr bwMode="auto">
            <a:xfrm>
              <a:off x="480" y="1200"/>
              <a:ext cx="4656" cy="1584"/>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16416" name="AutoShape 58"/>
            <p:cNvSpPr>
              <a:spLocks noChangeArrowheads="1"/>
            </p:cNvSpPr>
            <p:nvPr/>
          </p:nvSpPr>
          <p:spPr bwMode="auto">
            <a:xfrm>
              <a:off x="624" y="1488"/>
              <a:ext cx="4368" cy="960"/>
            </a:xfrm>
            <a:prstGeom prst="wedgeRectCallout">
              <a:avLst>
                <a:gd name="adj1" fmla="val -12773"/>
                <a:gd name="adj2" fmla="val 106356"/>
              </a:avLst>
            </a:prstGeom>
            <a:noFill/>
            <a:ln w="57150" cap="sq">
              <a:solidFill>
                <a:srgbClr val="33CCCC"/>
              </a:solidFill>
              <a:miter lim="800000"/>
              <a:headEnd type="none" w="sm" len="sm"/>
              <a:tailEnd type="none" w="sm" len="sm"/>
            </a:ln>
          </p:spPr>
          <p:txBody>
            <a:bodyPr/>
            <a:lstStyle/>
            <a:p>
              <a:pPr algn="ctr"/>
              <a:endParaRPr lang="zh-CN" altLang="zh-CN">
                <a:solidFill>
                  <a:srgbClr val="FFFFCC"/>
                </a:solidFill>
              </a:endParaRPr>
            </a:p>
          </p:txBody>
        </p:sp>
        <p:sp>
          <p:nvSpPr>
            <p:cNvPr id="16417" name="Rectangle 59"/>
            <p:cNvSpPr>
              <a:spLocks noChangeArrowheads="1"/>
            </p:cNvSpPr>
            <p:nvPr/>
          </p:nvSpPr>
          <p:spPr bwMode="auto">
            <a:xfrm>
              <a:off x="864" y="1728"/>
              <a:ext cx="3888" cy="432"/>
            </a:xfrm>
            <a:prstGeom prst="rect">
              <a:avLst/>
            </a:prstGeom>
            <a:noFill/>
            <a:ln w="34925" cap="sq">
              <a:solidFill>
                <a:srgbClr val="008000"/>
              </a:solidFill>
              <a:miter lim="800000"/>
              <a:headEnd type="none" w="sm" len="sm"/>
              <a:tailEnd type="none" w="sm" len="sm"/>
            </a:ln>
          </p:spPr>
          <p:txBody>
            <a:bodyPr wrap="none" anchor="ctr"/>
            <a:lstStyle/>
            <a:p>
              <a:endParaRPr lang="zh-CN" altLang="en-US">
                <a:solidFill>
                  <a:srgbClr val="FFFFCC"/>
                </a:solidFill>
              </a:endParaRPr>
            </a:p>
          </p:txBody>
        </p:sp>
        <p:sp>
          <p:nvSpPr>
            <p:cNvPr id="16418" name="Rectangle 60"/>
            <p:cNvSpPr>
              <a:spLocks noChangeArrowheads="1"/>
            </p:cNvSpPr>
            <p:nvPr/>
          </p:nvSpPr>
          <p:spPr bwMode="auto">
            <a:xfrm>
              <a:off x="968" y="1738"/>
              <a:ext cx="3784" cy="308"/>
            </a:xfrm>
            <a:prstGeom prst="rect">
              <a:avLst/>
            </a:prstGeom>
            <a:noFill/>
            <a:ln w="12700" cap="sq">
              <a:noFill/>
              <a:miter lim="800000"/>
              <a:headEnd type="none" w="sm" len="sm"/>
              <a:tailEnd type="none" w="sm" len="sm"/>
            </a:ln>
          </p:spPr>
          <p:txBody>
            <a:bodyPr>
              <a:spAutoFit/>
            </a:bodyPr>
            <a:lstStyle/>
            <a:p>
              <a:r>
                <a:rPr lang="en-US" altLang="zh-CN" sz="2600">
                  <a:solidFill>
                    <a:srgbClr val="FF3300"/>
                  </a:solidFill>
                  <a:ea typeface="楷体_GB2312" pitchFamily="49" charset="-122"/>
                </a:rPr>
                <a:t>n</a:t>
              </a:r>
              <a:r>
                <a:rPr lang="en-US" altLang="zh-CN" sz="2600">
                  <a:solidFill>
                    <a:srgbClr val="000084"/>
                  </a:solidFill>
                  <a:ea typeface="楷体_GB2312" pitchFamily="49" charset="-122"/>
                </a:rPr>
                <a:t>,   p</a:t>
              </a:r>
              <a:r>
                <a:rPr lang="en-US" altLang="zh-CN" sz="2600" baseline="-30000">
                  <a:solidFill>
                    <a:srgbClr val="000084"/>
                  </a:solidFill>
                  <a:ea typeface="楷体_GB2312" pitchFamily="49" charset="-122"/>
                </a:rPr>
                <a:t>0</a:t>
              </a:r>
              <a:r>
                <a:rPr lang="en-US" altLang="zh-CN" sz="2600">
                  <a:solidFill>
                    <a:srgbClr val="000084"/>
                  </a:solidFill>
                  <a:ea typeface="楷体_GB2312" pitchFamily="49" charset="-122"/>
                </a:rPr>
                <a:t>,   key</a:t>
              </a:r>
              <a:r>
                <a:rPr lang="en-US" altLang="zh-CN" sz="2600" baseline="-34000">
                  <a:solidFill>
                    <a:srgbClr val="000084"/>
                  </a:solidFill>
                  <a:ea typeface="楷体_GB2312" pitchFamily="49" charset="-122"/>
                </a:rPr>
                <a:t>1</a:t>
              </a:r>
              <a:r>
                <a:rPr lang="en-US" altLang="zh-CN" sz="2600">
                  <a:solidFill>
                    <a:srgbClr val="000084"/>
                  </a:solidFill>
                  <a:ea typeface="楷体_GB2312" pitchFamily="49" charset="-122"/>
                </a:rPr>
                <a:t>,  p</a:t>
              </a:r>
              <a:r>
                <a:rPr lang="en-US" altLang="zh-CN" sz="2600" baseline="-34000">
                  <a:solidFill>
                    <a:srgbClr val="000084"/>
                  </a:solidFill>
                  <a:ea typeface="楷体_GB2312" pitchFamily="49" charset="-122"/>
                </a:rPr>
                <a:t>1</a:t>
              </a:r>
              <a:r>
                <a:rPr lang="en-US" altLang="zh-CN" sz="2600">
                  <a:solidFill>
                    <a:srgbClr val="000084"/>
                  </a:solidFill>
                  <a:ea typeface="楷体_GB2312" pitchFamily="49" charset="-122"/>
                </a:rPr>
                <a:t>,   key</a:t>
              </a:r>
              <a:r>
                <a:rPr lang="en-US" altLang="zh-CN" sz="2600" baseline="-30000">
                  <a:solidFill>
                    <a:srgbClr val="000084"/>
                  </a:solidFill>
                  <a:ea typeface="楷体_GB2312" pitchFamily="49" charset="-122"/>
                </a:rPr>
                <a:t>2</a:t>
              </a:r>
              <a:r>
                <a:rPr lang="en-US" altLang="zh-CN" sz="2600">
                  <a:solidFill>
                    <a:srgbClr val="000084"/>
                  </a:solidFill>
                  <a:ea typeface="楷体_GB2312" pitchFamily="49" charset="-122"/>
                </a:rPr>
                <a:t>,  p</a:t>
              </a:r>
              <a:r>
                <a:rPr lang="en-US" altLang="zh-CN" sz="2600" baseline="-34000">
                  <a:solidFill>
                    <a:srgbClr val="000084"/>
                  </a:solidFill>
                  <a:ea typeface="楷体_GB2312" pitchFamily="49" charset="-122"/>
                </a:rPr>
                <a:t>2</a:t>
              </a:r>
              <a:r>
                <a:rPr lang="en-US" altLang="zh-CN" sz="2600">
                  <a:solidFill>
                    <a:srgbClr val="000084"/>
                  </a:solidFill>
                  <a:ea typeface="楷体_GB2312" pitchFamily="49" charset="-122"/>
                </a:rPr>
                <a:t>, </a:t>
              </a:r>
              <a:r>
                <a:rPr lang="en-US" altLang="zh-CN" sz="2600">
                  <a:solidFill>
                    <a:srgbClr val="000084"/>
                  </a:solidFill>
                  <a:ea typeface="楷体_GB2312" pitchFamily="49" charset="-122"/>
                  <a:sym typeface="Symbol" pitchFamily="18" charset="2"/>
                </a:rPr>
                <a:t>,  key</a:t>
              </a:r>
              <a:r>
                <a:rPr lang="en-US" altLang="zh-CN" sz="2600" baseline="-30000">
                  <a:solidFill>
                    <a:srgbClr val="000084"/>
                  </a:solidFill>
                  <a:ea typeface="楷体_GB2312" pitchFamily="49" charset="-122"/>
                  <a:sym typeface="Symbol" pitchFamily="18" charset="2"/>
                </a:rPr>
                <a:t>n</a:t>
              </a:r>
              <a:r>
                <a:rPr lang="en-US" altLang="zh-CN" sz="2600">
                  <a:solidFill>
                    <a:srgbClr val="000084"/>
                  </a:solidFill>
                  <a:ea typeface="楷体_GB2312" pitchFamily="49" charset="-122"/>
                  <a:sym typeface="Symbol" pitchFamily="18" charset="2"/>
                </a:rPr>
                <a:t>,  p</a:t>
              </a:r>
              <a:r>
                <a:rPr lang="en-US" altLang="zh-CN" sz="2600" baseline="-30000">
                  <a:solidFill>
                    <a:srgbClr val="000084"/>
                  </a:solidFill>
                  <a:ea typeface="楷体_GB2312" pitchFamily="49" charset="-122"/>
                  <a:sym typeface="Symbol" pitchFamily="18" charset="2"/>
                </a:rPr>
                <a:t>n</a:t>
              </a:r>
            </a:p>
          </p:txBody>
        </p:sp>
      </p:grpSp>
      <p:grpSp>
        <p:nvGrpSpPr>
          <p:cNvPr id="14" name="Group 61"/>
          <p:cNvGrpSpPr>
            <a:grpSpLocks/>
          </p:cNvGrpSpPr>
          <p:nvPr/>
        </p:nvGrpSpPr>
        <p:grpSpPr bwMode="auto">
          <a:xfrm>
            <a:off x="3692525" y="3263901"/>
            <a:ext cx="4859338" cy="404813"/>
            <a:chOff x="1536" y="2592"/>
            <a:chExt cx="3061" cy="255"/>
          </a:xfrm>
        </p:grpSpPr>
        <p:sp>
          <p:nvSpPr>
            <p:cNvPr id="16411" name="Line 62"/>
            <p:cNvSpPr>
              <a:spLocks noChangeShapeType="1"/>
            </p:cNvSpPr>
            <p:nvPr/>
          </p:nvSpPr>
          <p:spPr bwMode="auto">
            <a:xfrm>
              <a:off x="1536" y="2607"/>
              <a:ext cx="0" cy="240"/>
            </a:xfrm>
            <a:prstGeom prst="line">
              <a:avLst/>
            </a:prstGeom>
            <a:noFill/>
            <a:ln w="38100" cap="sq">
              <a:solidFill>
                <a:srgbClr val="FF3300"/>
              </a:solidFill>
              <a:round/>
              <a:headEnd type="none" w="sm" len="sm"/>
              <a:tailEnd type="triangle" w="sm" len="sm"/>
            </a:ln>
          </p:spPr>
          <p:txBody>
            <a:bodyPr/>
            <a:lstStyle/>
            <a:p>
              <a:endParaRPr lang="zh-CN" altLang="en-US"/>
            </a:p>
          </p:txBody>
        </p:sp>
        <p:sp>
          <p:nvSpPr>
            <p:cNvPr id="16412" name="Line 63"/>
            <p:cNvSpPr>
              <a:spLocks noChangeShapeType="1"/>
            </p:cNvSpPr>
            <p:nvPr/>
          </p:nvSpPr>
          <p:spPr bwMode="auto">
            <a:xfrm>
              <a:off x="2481" y="2603"/>
              <a:ext cx="0" cy="240"/>
            </a:xfrm>
            <a:prstGeom prst="line">
              <a:avLst/>
            </a:prstGeom>
            <a:noFill/>
            <a:ln w="38100" cap="sq">
              <a:solidFill>
                <a:srgbClr val="FF3300"/>
              </a:solidFill>
              <a:round/>
              <a:headEnd type="none" w="sm" len="sm"/>
              <a:tailEnd type="triangle" w="sm" len="sm"/>
            </a:ln>
          </p:spPr>
          <p:txBody>
            <a:bodyPr/>
            <a:lstStyle/>
            <a:p>
              <a:endParaRPr lang="zh-CN" altLang="en-US"/>
            </a:p>
          </p:txBody>
        </p:sp>
        <p:sp>
          <p:nvSpPr>
            <p:cNvPr id="16413" name="Line 64"/>
            <p:cNvSpPr>
              <a:spLocks noChangeShapeType="1"/>
            </p:cNvSpPr>
            <p:nvPr/>
          </p:nvSpPr>
          <p:spPr bwMode="auto">
            <a:xfrm>
              <a:off x="3397" y="2592"/>
              <a:ext cx="0" cy="240"/>
            </a:xfrm>
            <a:prstGeom prst="line">
              <a:avLst/>
            </a:prstGeom>
            <a:noFill/>
            <a:ln w="38100" cap="sq">
              <a:solidFill>
                <a:srgbClr val="FF3300"/>
              </a:solidFill>
              <a:round/>
              <a:headEnd type="none" w="sm" len="sm"/>
              <a:tailEnd type="triangle" w="sm" len="sm"/>
            </a:ln>
          </p:spPr>
          <p:txBody>
            <a:bodyPr/>
            <a:lstStyle/>
            <a:p>
              <a:endParaRPr lang="zh-CN" altLang="en-US"/>
            </a:p>
          </p:txBody>
        </p:sp>
        <p:sp>
          <p:nvSpPr>
            <p:cNvPr id="16414" name="Line 65"/>
            <p:cNvSpPr>
              <a:spLocks noChangeShapeType="1"/>
            </p:cNvSpPr>
            <p:nvPr/>
          </p:nvSpPr>
          <p:spPr bwMode="auto">
            <a:xfrm>
              <a:off x="4597" y="2592"/>
              <a:ext cx="0" cy="240"/>
            </a:xfrm>
            <a:prstGeom prst="line">
              <a:avLst/>
            </a:prstGeom>
            <a:noFill/>
            <a:ln w="38100" cap="sq">
              <a:solidFill>
                <a:srgbClr val="FF3300"/>
              </a:solidFill>
              <a:round/>
              <a:headEnd type="none" w="sm" len="sm"/>
              <a:tailEnd type="triangle" w="sm" len="sm"/>
            </a:ln>
          </p:spPr>
          <p:txBody>
            <a:bodyPr/>
            <a:lstStyle/>
            <a:p>
              <a:endParaRPr lang="zh-CN" altLang="en-US"/>
            </a:p>
          </p:txBody>
        </p:sp>
      </p:grpSp>
      <p:sp>
        <p:nvSpPr>
          <p:cNvPr id="308290" name="Line 66"/>
          <p:cNvSpPr>
            <a:spLocks noChangeShapeType="1"/>
          </p:cNvSpPr>
          <p:nvPr/>
        </p:nvSpPr>
        <p:spPr bwMode="auto">
          <a:xfrm>
            <a:off x="4191000" y="3282950"/>
            <a:ext cx="0" cy="381000"/>
          </a:xfrm>
          <a:prstGeom prst="line">
            <a:avLst/>
          </a:prstGeom>
          <a:noFill/>
          <a:ln w="47625" cap="sq">
            <a:solidFill>
              <a:srgbClr val="00D000"/>
            </a:solidFill>
            <a:round/>
            <a:headEnd type="none" w="sm" len="sm"/>
            <a:tailEnd type="triangle" w="sm" len="sm"/>
          </a:ln>
        </p:spPr>
        <p:txBody>
          <a:bodyPr/>
          <a:lstStyle/>
          <a:p>
            <a:endParaRPr lang="zh-CN" altLang="en-US"/>
          </a:p>
        </p:txBody>
      </p:sp>
      <p:sp>
        <p:nvSpPr>
          <p:cNvPr id="308291" name="Line 67"/>
          <p:cNvSpPr>
            <a:spLocks noChangeShapeType="1"/>
          </p:cNvSpPr>
          <p:nvPr/>
        </p:nvSpPr>
        <p:spPr bwMode="auto">
          <a:xfrm>
            <a:off x="5689600" y="3265488"/>
            <a:ext cx="0" cy="381000"/>
          </a:xfrm>
          <a:prstGeom prst="line">
            <a:avLst/>
          </a:prstGeom>
          <a:noFill/>
          <a:ln w="47625" cap="sq">
            <a:solidFill>
              <a:srgbClr val="00D000"/>
            </a:solidFill>
            <a:round/>
            <a:headEnd type="none" w="sm" len="sm"/>
            <a:tailEnd type="triangle" w="sm" len="sm"/>
          </a:ln>
        </p:spPr>
        <p:txBody>
          <a:bodyPr/>
          <a:lstStyle/>
          <a:p>
            <a:endParaRPr lang="zh-CN" altLang="en-US"/>
          </a:p>
        </p:txBody>
      </p:sp>
      <p:sp>
        <p:nvSpPr>
          <p:cNvPr id="308292" name="Line 68"/>
          <p:cNvSpPr>
            <a:spLocks noChangeShapeType="1"/>
          </p:cNvSpPr>
          <p:nvPr/>
        </p:nvSpPr>
        <p:spPr bwMode="auto">
          <a:xfrm>
            <a:off x="7583488" y="3241675"/>
            <a:ext cx="0" cy="381000"/>
          </a:xfrm>
          <a:prstGeom prst="line">
            <a:avLst/>
          </a:prstGeom>
          <a:noFill/>
          <a:ln w="47625" cap="sq">
            <a:solidFill>
              <a:srgbClr val="00D000"/>
            </a:solidFill>
            <a:round/>
            <a:headEnd type="none" w="sm" len="sm"/>
            <a:tailEnd type="triangle" w="sm" len="sm"/>
          </a:ln>
        </p:spPr>
        <p:txBody>
          <a:bodyPr/>
          <a:lstStyle/>
          <a:p>
            <a:endParaRPr lang="zh-CN" altLang="en-US"/>
          </a:p>
        </p:txBody>
      </p:sp>
      <p:grpSp>
        <p:nvGrpSpPr>
          <p:cNvPr id="15" name="Group 69"/>
          <p:cNvGrpSpPr>
            <a:grpSpLocks/>
          </p:cNvGrpSpPr>
          <p:nvPr/>
        </p:nvGrpSpPr>
        <p:grpSpPr bwMode="auto">
          <a:xfrm>
            <a:off x="928836" y="109010"/>
            <a:ext cx="5441677" cy="609600"/>
            <a:chOff x="314" y="156"/>
            <a:chExt cx="2203" cy="384"/>
          </a:xfrm>
        </p:grpSpPr>
        <p:sp>
          <p:nvSpPr>
            <p:cNvPr id="16409" name="Rectangle 70"/>
            <p:cNvSpPr>
              <a:spLocks noChangeArrowheads="1"/>
            </p:cNvSpPr>
            <p:nvPr/>
          </p:nvSpPr>
          <p:spPr bwMode="auto">
            <a:xfrm>
              <a:off x="333" y="192"/>
              <a:ext cx="1957" cy="335"/>
            </a:xfrm>
            <a:prstGeom prst="rect">
              <a:avLst/>
            </a:prstGeom>
            <a:solidFill>
              <a:srgbClr val="87FFE8"/>
            </a:solidFill>
            <a:ln w="12700" cap="sq">
              <a:noFill/>
              <a:miter lim="800000"/>
              <a:headEnd type="none" w="sm" len="sm"/>
              <a:tailEnd type="none" w="sm" len="sm"/>
            </a:ln>
            <a:effectLst>
              <a:outerShdw dist="71842" dir="2700000" algn="ctr" rotWithShape="0">
                <a:srgbClr val="969696"/>
              </a:outerShdw>
            </a:effectLst>
          </p:spPr>
          <p:txBody>
            <a:bodyPr wrap="none" anchor="ctr"/>
            <a:lstStyle/>
            <a:p>
              <a:endParaRPr lang="zh-CN" altLang="en-US">
                <a:solidFill>
                  <a:srgbClr val="FFFFCC"/>
                </a:solidFill>
              </a:endParaRPr>
            </a:p>
          </p:txBody>
        </p:sp>
        <p:sp>
          <p:nvSpPr>
            <p:cNvPr id="16410" name="Rectangle 71"/>
            <p:cNvSpPr>
              <a:spLocks noChangeArrowheads="1"/>
            </p:cNvSpPr>
            <p:nvPr/>
          </p:nvSpPr>
          <p:spPr bwMode="auto">
            <a:xfrm>
              <a:off x="314" y="156"/>
              <a:ext cx="2203" cy="384"/>
            </a:xfrm>
            <a:prstGeom prst="rect">
              <a:avLst/>
            </a:prstGeom>
            <a:noFill/>
            <a:ln w="9525">
              <a:noFill/>
              <a:miter lim="800000"/>
              <a:headEnd/>
              <a:tailEnd/>
            </a:ln>
            <a:effectLst>
              <a:outerShdw dist="17961" dir="2700000" algn="ctr" rotWithShape="0">
                <a:srgbClr val="000000"/>
              </a:outerShdw>
            </a:effectLst>
          </p:spPr>
          <p:txBody>
            <a:bodyPr lIns="92075" tIns="46038" rIns="92075" bIns="46038" anchor="b"/>
            <a:lstStyle/>
            <a:p>
              <a:r>
                <a:rPr lang="en-US" altLang="zh-CN" sz="2900" dirty="0">
                  <a:solidFill>
                    <a:srgbClr val="FF0000"/>
                  </a:solidFill>
                  <a:ea typeface="楷体_GB2312" pitchFamily="49" charset="-122"/>
                </a:rPr>
                <a:t>  7.4</a:t>
              </a:r>
              <a:r>
                <a:rPr lang="en-US" altLang="zh-CN" sz="2900" dirty="0">
                  <a:solidFill>
                    <a:srgbClr val="FF0000"/>
                  </a:solidFill>
                  <a:latin typeface="楷体_GB2312" pitchFamily="49" charset="-122"/>
                  <a:ea typeface="楷体_GB2312" pitchFamily="49" charset="-122"/>
                </a:rPr>
                <a:t> </a:t>
              </a:r>
              <a:r>
                <a:rPr lang="en-US" altLang="zh-CN" sz="2900" dirty="0">
                  <a:solidFill>
                    <a:srgbClr val="FF0000"/>
                  </a:solidFill>
                  <a:ea typeface="楷体_GB2312" pitchFamily="49" charset="-122"/>
                </a:rPr>
                <a:t>B-</a:t>
              </a:r>
              <a:r>
                <a:rPr lang="zh-CN" altLang="en-US" sz="2900" dirty="0">
                  <a:solidFill>
                    <a:srgbClr val="FF0000"/>
                  </a:solidFill>
                  <a:ea typeface="楷体_GB2312" pitchFamily="49" charset="-122"/>
                </a:rPr>
                <a:t>树和</a:t>
              </a:r>
              <a:r>
                <a:rPr lang="en-US" altLang="zh-CN" sz="2900" dirty="0">
                  <a:solidFill>
                    <a:srgbClr val="FF0000"/>
                  </a:solidFill>
                  <a:ea typeface="楷体_GB2312" pitchFamily="49" charset="-122"/>
                </a:rPr>
                <a:t>B+</a:t>
              </a:r>
              <a:r>
                <a:rPr lang="zh-CN" altLang="en-US" sz="2900" dirty="0">
                  <a:solidFill>
                    <a:srgbClr val="FF0000"/>
                  </a:solidFill>
                  <a:ea typeface="楷体_GB2312" pitchFamily="49" charset="-122"/>
                </a:rPr>
                <a:t>树 </a:t>
              </a:r>
              <a:r>
                <a:rPr lang="en-US" altLang="zh-CN" sz="2900" dirty="0">
                  <a:solidFill>
                    <a:srgbClr val="FF0000"/>
                  </a:solidFill>
                  <a:ea typeface="楷体_GB2312" pitchFamily="49" charset="-122"/>
                </a:rPr>
                <a:t>– </a:t>
              </a:r>
              <a:r>
                <a:rPr lang="zh-CN" altLang="en-US" sz="2900" dirty="0">
                  <a:solidFill>
                    <a:srgbClr val="FF0000"/>
                  </a:solidFill>
                  <a:ea typeface="楷体_GB2312" pitchFamily="49" charset="-122"/>
                </a:rPr>
                <a:t>多路查找树</a:t>
              </a:r>
              <a:endParaRPr lang="zh-CN" altLang="en-US" sz="2900" dirty="0">
                <a:solidFill>
                  <a:srgbClr val="FF6600"/>
                </a:solidFill>
              </a:endParaRPr>
            </a:p>
          </p:txBody>
        </p:sp>
      </p:grpSp>
      <p:grpSp>
        <p:nvGrpSpPr>
          <p:cNvPr id="16" name="Group 72"/>
          <p:cNvGrpSpPr>
            <a:grpSpLocks/>
          </p:cNvGrpSpPr>
          <p:nvPr/>
        </p:nvGrpSpPr>
        <p:grpSpPr bwMode="auto">
          <a:xfrm>
            <a:off x="1703388" y="4932364"/>
            <a:ext cx="1401762" cy="936625"/>
            <a:chOff x="113" y="3022"/>
            <a:chExt cx="883" cy="590"/>
          </a:xfrm>
        </p:grpSpPr>
        <p:sp>
          <p:nvSpPr>
            <p:cNvPr id="16407" name="AutoShape 73"/>
            <p:cNvSpPr>
              <a:spLocks noChangeArrowheads="1"/>
            </p:cNvSpPr>
            <p:nvPr/>
          </p:nvSpPr>
          <p:spPr bwMode="auto">
            <a:xfrm>
              <a:off x="113" y="3022"/>
              <a:ext cx="862" cy="590"/>
            </a:xfrm>
            <a:prstGeom prst="wedgeRectCallout">
              <a:avLst>
                <a:gd name="adj1" fmla="val 98491"/>
                <a:gd name="adj2" fmla="val -26949"/>
              </a:avLst>
            </a:prstGeom>
            <a:noFill/>
            <a:ln w="57150" cap="sq">
              <a:solidFill>
                <a:srgbClr val="2DB8B5"/>
              </a:solidFill>
              <a:miter lim="800000"/>
              <a:headEnd type="none" w="sm" len="sm"/>
              <a:tailEnd type="none" w="sm" len="sm"/>
            </a:ln>
          </p:spPr>
          <p:txBody>
            <a:bodyPr/>
            <a:lstStyle/>
            <a:p>
              <a:pPr algn="ctr"/>
              <a:endParaRPr lang="zh-CN" altLang="zh-CN">
                <a:solidFill>
                  <a:srgbClr val="FFFFCC"/>
                </a:solidFill>
              </a:endParaRPr>
            </a:p>
          </p:txBody>
        </p:sp>
        <p:sp>
          <p:nvSpPr>
            <p:cNvPr id="16408" name="Rectangle 74"/>
            <p:cNvSpPr>
              <a:spLocks noChangeArrowheads="1"/>
            </p:cNvSpPr>
            <p:nvPr/>
          </p:nvSpPr>
          <p:spPr bwMode="auto">
            <a:xfrm>
              <a:off x="134" y="3046"/>
              <a:ext cx="862" cy="544"/>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nSpc>
                  <a:spcPct val="80000"/>
                </a:lnSpc>
              </a:pPr>
              <a:r>
                <a:rPr lang="en-US" altLang="zh-CN" sz="2100">
                  <a:solidFill>
                    <a:srgbClr val="FF3300"/>
                  </a:solidFill>
                  <a:latin typeface="黑体" pitchFamily="49" charset="-122"/>
                  <a:ea typeface="黑体" pitchFamily="49" charset="-122"/>
                </a:rPr>
                <a:t> </a:t>
              </a:r>
              <a:r>
                <a:rPr lang="zh-CN" altLang="en-US" sz="2100">
                  <a:solidFill>
                    <a:srgbClr val="FF3300"/>
                  </a:solidFill>
                  <a:latin typeface="黑体" pitchFamily="49" charset="-122"/>
                  <a:ea typeface="黑体" pitchFamily="49" charset="-122"/>
                </a:rPr>
                <a:t>还含有</a:t>
              </a:r>
              <a:r>
                <a:rPr lang="en-US" altLang="zh-CN" sz="2100">
                  <a:solidFill>
                    <a:srgbClr val="FF3300"/>
                  </a:solidFill>
                  <a:ea typeface="黑体" pitchFamily="49" charset="-122"/>
                </a:rPr>
                <a:t>n</a:t>
              </a:r>
            </a:p>
            <a:p>
              <a:pPr>
                <a:lnSpc>
                  <a:spcPct val="80000"/>
                </a:lnSpc>
              </a:pPr>
              <a:r>
                <a:rPr lang="zh-CN" altLang="zh-CN" sz="2100">
                  <a:solidFill>
                    <a:srgbClr val="FF3300"/>
                  </a:solidFill>
                  <a:latin typeface="黑体" pitchFamily="49" charset="-122"/>
                  <a:ea typeface="黑体" pitchFamily="49" charset="-122"/>
                </a:rPr>
                <a:t>个指向记</a:t>
              </a:r>
              <a:endParaRPr lang="zh-CN" altLang="en-US" sz="2100">
                <a:solidFill>
                  <a:srgbClr val="FF3300"/>
                </a:solidFill>
                <a:latin typeface="黑体" pitchFamily="49" charset="-122"/>
                <a:ea typeface="黑体" pitchFamily="49" charset="-122"/>
              </a:endParaRPr>
            </a:p>
            <a:p>
              <a:pPr>
                <a:lnSpc>
                  <a:spcPct val="80000"/>
                </a:lnSpc>
              </a:pPr>
              <a:r>
                <a:rPr lang="zh-CN" altLang="zh-CN" sz="2100">
                  <a:solidFill>
                    <a:srgbClr val="FF3300"/>
                  </a:solidFill>
                  <a:latin typeface="黑体" pitchFamily="49" charset="-122"/>
                  <a:ea typeface="黑体" pitchFamily="49" charset="-122"/>
                </a:rPr>
                <a:t>录的指针</a:t>
              </a:r>
              <a:endParaRPr lang="zh-CN" altLang="en-US" sz="2100">
                <a:solidFill>
                  <a:srgbClr val="FF3300"/>
                </a:solidFill>
                <a:latin typeface="黑体" pitchFamily="49" charset="-122"/>
                <a:ea typeface="黑体" pitchFamily="49" charset="-122"/>
              </a:endParaRP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28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strVal val="4/3*#ppt_w"/>
                                          </p:val>
                                        </p:tav>
                                        <p:tav tm="100000">
                                          <p:val>
                                            <p:strVal val="#ppt_w"/>
                                          </p:val>
                                        </p:tav>
                                      </p:tavLst>
                                    </p:anim>
                                    <p:anim calcmode="lin" valueType="num">
                                      <p:cBhvr>
                                        <p:cTn id="18" dur="500" fill="hold"/>
                                        <p:tgtEl>
                                          <p:spTgt spid="4"/>
                                        </p:tgtEl>
                                        <p:attrNameLst>
                                          <p:attrName>ppt_h</p:attrName>
                                        </p:attrNameLst>
                                      </p:cBhvr>
                                      <p:tavLst>
                                        <p:tav tm="0">
                                          <p:val>
                                            <p:strVal val="4/3*#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up)">
                                      <p:cBhvr>
                                        <p:cTn id="23" dur="500"/>
                                        <p:tgtEl>
                                          <p:spTgt spid="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3" presetClass="entr" presetSubtype="528"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 calcmode="lin" valueType="num">
                                      <p:cBhvr>
                                        <p:cTn id="30" dur="500" fill="hold"/>
                                        <p:tgtEl>
                                          <p:spTgt spid="6"/>
                                        </p:tgtEl>
                                        <p:attrNameLst>
                                          <p:attrName>ppt_x</p:attrName>
                                        </p:attrNameLst>
                                      </p:cBhvr>
                                      <p:tavLst>
                                        <p:tav tm="0">
                                          <p:val>
                                            <p:fltVal val="0.5"/>
                                          </p:val>
                                        </p:tav>
                                        <p:tav tm="100000">
                                          <p:val>
                                            <p:strVal val="#ppt_x"/>
                                          </p:val>
                                        </p:tav>
                                      </p:tavLst>
                                    </p:anim>
                                    <p:anim calcmode="lin" valueType="num">
                                      <p:cBhvr>
                                        <p:cTn id="31" dur="500" fill="hold"/>
                                        <p:tgtEl>
                                          <p:spTgt spid="6"/>
                                        </p:tgtEl>
                                        <p:attrNameLst>
                                          <p:attrName>ppt_y</p:attrName>
                                        </p:attrNameLst>
                                      </p:cBhvr>
                                      <p:tavLst>
                                        <p:tav tm="0">
                                          <p:val>
                                            <p:fltVal val="0.5"/>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3" presetClass="entr" presetSubtype="528"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p:cTn id="36" dur="500" fill="hold"/>
                                        <p:tgtEl>
                                          <p:spTgt spid="7"/>
                                        </p:tgtEl>
                                        <p:attrNameLst>
                                          <p:attrName>ppt_w</p:attrName>
                                        </p:attrNameLst>
                                      </p:cBhvr>
                                      <p:tavLst>
                                        <p:tav tm="0">
                                          <p:val>
                                            <p:fltVal val="0"/>
                                          </p:val>
                                        </p:tav>
                                        <p:tav tm="100000">
                                          <p:val>
                                            <p:strVal val="#ppt_w"/>
                                          </p:val>
                                        </p:tav>
                                      </p:tavLst>
                                    </p:anim>
                                    <p:anim calcmode="lin" valueType="num">
                                      <p:cBhvr>
                                        <p:cTn id="37" dur="500" fill="hold"/>
                                        <p:tgtEl>
                                          <p:spTgt spid="7"/>
                                        </p:tgtEl>
                                        <p:attrNameLst>
                                          <p:attrName>ppt_h</p:attrName>
                                        </p:attrNameLst>
                                      </p:cBhvr>
                                      <p:tavLst>
                                        <p:tav tm="0">
                                          <p:val>
                                            <p:fltVal val="0"/>
                                          </p:val>
                                        </p:tav>
                                        <p:tav tm="100000">
                                          <p:val>
                                            <p:strVal val="#ppt_h"/>
                                          </p:val>
                                        </p:tav>
                                      </p:tavLst>
                                    </p:anim>
                                    <p:anim calcmode="lin" valueType="num">
                                      <p:cBhvr>
                                        <p:cTn id="38" dur="500" fill="hold"/>
                                        <p:tgtEl>
                                          <p:spTgt spid="7"/>
                                        </p:tgtEl>
                                        <p:attrNameLst>
                                          <p:attrName>ppt_x</p:attrName>
                                        </p:attrNameLst>
                                      </p:cBhvr>
                                      <p:tavLst>
                                        <p:tav tm="0">
                                          <p:val>
                                            <p:fltVal val="0.5"/>
                                          </p:val>
                                        </p:tav>
                                        <p:tav tm="100000">
                                          <p:val>
                                            <p:strVal val="#ppt_x"/>
                                          </p:val>
                                        </p:tav>
                                      </p:tavLst>
                                    </p:anim>
                                    <p:anim calcmode="lin" valueType="num">
                                      <p:cBhvr>
                                        <p:cTn id="39" dur="500" fill="hold"/>
                                        <p:tgtEl>
                                          <p:spTgt spid="7"/>
                                        </p:tgtEl>
                                        <p:attrNameLst>
                                          <p:attrName>ppt_y</p:attrName>
                                        </p:attrNameLst>
                                      </p:cBhvr>
                                      <p:tavLst>
                                        <p:tav tm="0">
                                          <p:val>
                                            <p:fltVal val="0.5"/>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wipe(left)">
                                      <p:cBhvr>
                                        <p:cTn id="44" dur="500"/>
                                        <p:tgtEl>
                                          <p:spTgt spid="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308259"/>
                                        </p:tgtEl>
                                        <p:attrNameLst>
                                          <p:attrName>style.visibility</p:attrName>
                                        </p:attrNameLst>
                                      </p:cBhvr>
                                      <p:to>
                                        <p:strVal val="visible"/>
                                      </p:to>
                                    </p:set>
                                    <p:animEffect transition="in" filter="dissolve">
                                      <p:cBhvr>
                                        <p:cTn id="49" dur="500"/>
                                        <p:tgtEl>
                                          <p:spTgt spid="308259"/>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308260"/>
                                        </p:tgtEl>
                                        <p:attrNameLst>
                                          <p:attrName>style.visibility</p:attrName>
                                        </p:attrNameLst>
                                      </p:cBhvr>
                                      <p:to>
                                        <p:strVal val="visible"/>
                                      </p:to>
                                    </p:set>
                                    <p:animEffect transition="in" filter="wipe(left)">
                                      <p:cBhvr>
                                        <p:cTn id="54" dur="500"/>
                                        <p:tgtEl>
                                          <p:spTgt spid="308260"/>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2" fill="hold" grpId="0" nodeType="clickEffect">
                                  <p:stCondLst>
                                    <p:cond delay="0"/>
                                  </p:stCondLst>
                                  <p:childTnLst>
                                    <p:set>
                                      <p:cBhvr>
                                        <p:cTn id="58" dur="1" fill="hold">
                                          <p:stCondLst>
                                            <p:cond delay="0"/>
                                          </p:stCondLst>
                                        </p:cTn>
                                        <p:tgtEl>
                                          <p:spTgt spid="308261"/>
                                        </p:tgtEl>
                                        <p:attrNameLst>
                                          <p:attrName>style.visibility</p:attrName>
                                        </p:attrNameLst>
                                      </p:cBhvr>
                                      <p:to>
                                        <p:strVal val="visible"/>
                                      </p:to>
                                    </p:set>
                                    <p:animEffect transition="in" filter="wipe(right)">
                                      <p:cBhvr>
                                        <p:cTn id="59" dur="500"/>
                                        <p:tgtEl>
                                          <p:spTgt spid="308261"/>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308262"/>
                                        </p:tgtEl>
                                        <p:attrNameLst>
                                          <p:attrName>style.visibility</p:attrName>
                                        </p:attrNameLst>
                                      </p:cBhvr>
                                      <p:to>
                                        <p:strVal val="visible"/>
                                      </p:to>
                                    </p:set>
                                    <p:animEffect transition="in" filter="wipe(left)">
                                      <p:cBhvr>
                                        <p:cTn id="64" dur="500"/>
                                        <p:tgtEl>
                                          <p:spTgt spid="308262"/>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2" fill="hold" grpId="0" nodeType="clickEffect">
                                  <p:stCondLst>
                                    <p:cond delay="0"/>
                                  </p:stCondLst>
                                  <p:childTnLst>
                                    <p:set>
                                      <p:cBhvr>
                                        <p:cTn id="68" dur="1" fill="hold">
                                          <p:stCondLst>
                                            <p:cond delay="0"/>
                                          </p:stCondLst>
                                        </p:cTn>
                                        <p:tgtEl>
                                          <p:spTgt spid="308263"/>
                                        </p:tgtEl>
                                        <p:attrNameLst>
                                          <p:attrName>style.visibility</p:attrName>
                                        </p:attrNameLst>
                                      </p:cBhvr>
                                      <p:to>
                                        <p:strVal val="visible"/>
                                      </p:to>
                                    </p:set>
                                    <p:animEffect transition="in" filter="wipe(right)">
                                      <p:cBhvr>
                                        <p:cTn id="69" dur="500"/>
                                        <p:tgtEl>
                                          <p:spTgt spid="308263"/>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nodeType="clickEffect">
                                  <p:stCondLst>
                                    <p:cond delay="0"/>
                                  </p:stCondLst>
                                  <p:childTnLst>
                                    <p:set>
                                      <p:cBhvr>
                                        <p:cTn id="73" dur="1" fill="hold">
                                          <p:stCondLst>
                                            <p:cond delay="0"/>
                                          </p:stCondLst>
                                        </p:cTn>
                                        <p:tgtEl>
                                          <p:spTgt spid="10"/>
                                        </p:tgtEl>
                                        <p:attrNameLst>
                                          <p:attrName>style.visibility</p:attrName>
                                        </p:attrNameLst>
                                      </p:cBhvr>
                                      <p:to>
                                        <p:strVal val="visible"/>
                                      </p:to>
                                    </p:set>
                                    <p:animEffect transition="in" filter="wipe(left)">
                                      <p:cBhvr>
                                        <p:cTn id="74" dur="500"/>
                                        <p:tgtEl>
                                          <p:spTgt spid="10"/>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1" fill="hold" nodeType="click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wipe(up)">
                                      <p:cBhvr>
                                        <p:cTn id="79" dur="1000"/>
                                        <p:tgtEl>
                                          <p:spTgt spid="11"/>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nodeType="clickEffect">
                                  <p:stCondLst>
                                    <p:cond delay="0"/>
                                  </p:stCondLst>
                                  <p:childTnLst>
                                    <p:set>
                                      <p:cBhvr>
                                        <p:cTn id="83" dur="1" fill="hold">
                                          <p:stCondLst>
                                            <p:cond delay="0"/>
                                          </p:stCondLst>
                                        </p:cTn>
                                        <p:tgtEl>
                                          <p:spTgt spid="16"/>
                                        </p:tgtEl>
                                        <p:attrNameLst>
                                          <p:attrName>style.visibility</p:attrName>
                                        </p:attrNameLst>
                                      </p:cBhvr>
                                      <p:to>
                                        <p:strVal val="visible"/>
                                      </p:to>
                                    </p:set>
                                    <p:animEffect transition="in" filter="wipe(left)">
                                      <p:cBhvr>
                                        <p:cTn id="84" dur="500"/>
                                        <p:tgtEl>
                                          <p:spTgt spid="16"/>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1" fill="hold" nodeType="clickEffect">
                                  <p:stCondLst>
                                    <p:cond delay="0"/>
                                  </p:stCondLst>
                                  <p:childTnLst>
                                    <p:set>
                                      <p:cBhvr>
                                        <p:cTn id="88" dur="1" fill="hold">
                                          <p:stCondLst>
                                            <p:cond delay="0"/>
                                          </p:stCondLst>
                                        </p:cTn>
                                        <p:tgtEl>
                                          <p:spTgt spid="13"/>
                                        </p:tgtEl>
                                        <p:attrNameLst>
                                          <p:attrName>style.visibility</p:attrName>
                                        </p:attrNameLst>
                                      </p:cBhvr>
                                      <p:to>
                                        <p:strVal val="visible"/>
                                      </p:to>
                                    </p:set>
                                    <p:animEffect transition="in" filter="wipe(up)">
                                      <p:cBhvr>
                                        <p:cTn id="89" dur="500"/>
                                        <p:tgtEl>
                                          <p:spTgt spid="13"/>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1" fill="hold" nodeType="clickEffect">
                                  <p:stCondLst>
                                    <p:cond delay="0"/>
                                  </p:stCondLst>
                                  <p:childTnLst>
                                    <p:set>
                                      <p:cBhvr>
                                        <p:cTn id="93" dur="1" fill="hold">
                                          <p:stCondLst>
                                            <p:cond delay="0"/>
                                          </p:stCondLst>
                                        </p:cTn>
                                        <p:tgtEl>
                                          <p:spTgt spid="14"/>
                                        </p:tgtEl>
                                        <p:attrNameLst>
                                          <p:attrName>style.visibility</p:attrName>
                                        </p:attrNameLst>
                                      </p:cBhvr>
                                      <p:to>
                                        <p:strVal val="visible"/>
                                      </p:to>
                                    </p:set>
                                    <p:animEffect transition="in" filter="wipe(up)">
                                      <p:cBhvr>
                                        <p:cTn id="94" dur="500"/>
                                        <p:tgtEl>
                                          <p:spTgt spid="14"/>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1" fill="hold" grpId="0" nodeType="clickEffect">
                                  <p:stCondLst>
                                    <p:cond delay="0"/>
                                  </p:stCondLst>
                                  <p:childTnLst>
                                    <p:set>
                                      <p:cBhvr>
                                        <p:cTn id="98" dur="1" fill="hold">
                                          <p:stCondLst>
                                            <p:cond delay="0"/>
                                          </p:stCondLst>
                                        </p:cTn>
                                        <p:tgtEl>
                                          <p:spTgt spid="308290"/>
                                        </p:tgtEl>
                                        <p:attrNameLst>
                                          <p:attrName>style.visibility</p:attrName>
                                        </p:attrNameLst>
                                      </p:cBhvr>
                                      <p:to>
                                        <p:strVal val="visible"/>
                                      </p:to>
                                    </p:set>
                                    <p:animEffect transition="in" filter="wipe(up)">
                                      <p:cBhvr>
                                        <p:cTn id="99" dur="500"/>
                                        <p:tgtEl>
                                          <p:spTgt spid="308290"/>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1" fill="hold" grpId="0" nodeType="clickEffect">
                                  <p:stCondLst>
                                    <p:cond delay="0"/>
                                  </p:stCondLst>
                                  <p:childTnLst>
                                    <p:set>
                                      <p:cBhvr>
                                        <p:cTn id="103" dur="1" fill="hold">
                                          <p:stCondLst>
                                            <p:cond delay="0"/>
                                          </p:stCondLst>
                                        </p:cTn>
                                        <p:tgtEl>
                                          <p:spTgt spid="308291"/>
                                        </p:tgtEl>
                                        <p:attrNameLst>
                                          <p:attrName>style.visibility</p:attrName>
                                        </p:attrNameLst>
                                      </p:cBhvr>
                                      <p:to>
                                        <p:strVal val="visible"/>
                                      </p:to>
                                    </p:set>
                                    <p:animEffect transition="in" filter="wipe(up)">
                                      <p:cBhvr>
                                        <p:cTn id="104" dur="500"/>
                                        <p:tgtEl>
                                          <p:spTgt spid="308291"/>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1" fill="hold" grpId="0" nodeType="clickEffect">
                                  <p:stCondLst>
                                    <p:cond delay="0"/>
                                  </p:stCondLst>
                                  <p:childTnLst>
                                    <p:set>
                                      <p:cBhvr>
                                        <p:cTn id="108" dur="1" fill="hold">
                                          <p:stCondLst>
                                            <p:cond delay="0"/>
                                          </p:stCondLst>
                                        </p:cTn>
                                        <p:tgtEl>
                                          <p:spTgt spid="308292"/>
                                        </p:tgtEl>
                                        <p:attrNameLst>
                                          <p:attrName>style.visibility</p:attrName>
                                        </p:attrNameLst>
                                      </p:cBhvr>
                                      <p:to>
                                        <p:strVal val="visible"/>
                                      </p:to>
                                    </p:set>
                                    <p:animEffect transition="in" filter="wipe(up)">
                                      <p:cBhvr>
                                        <p:cTn id="109" dur="500"/>
                                        <p:tgtEl>
                                          <p:spTgt spid="308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59" grpId="0" autoUpdateAnimBg="0"/>
      <p:bldP spid="308260" grpId="0" autoUpdateAnimBg="0"/>
      <p:bldP spid="308261" grpId="0" autoUpdateAnimBg="0"/>
      <p:bldP spid="308262" grpId="0" autoUpdateAnimBg="0"/>
      <p:bldP spid="308263" grpId="0" autoUpdateAnimBg="0"/>
      <p:bldP spid="308290" grpId="0" animBg="1"/>
      <p:bldP spid="308291" grpId="0" animBg="1"/>
      <p:bldP spid="308292"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6"/>
          <p:cNvGrpSpPr>
            <a:grpSpLocks/>
          </p:cNvGrpSpPr>
          <p:nvPr/>
        </p:nvGrpSpPr>
        <p:grpSpPr bwMode="auto">
          <a:xfrm>
            <a:off x="1611313" y="914401"/>
            <a:ext cx="8915400" cy="4659313"/>
            <a:chOff x="55" y="658"/>
            <a:chExt cx="5616" cy="2935"/>
          </a:xfrm>
        </p:grpSpPr>
        <p:grpSp>
          <p:nvGrpSpPr>
            <p:cNvPr id="3" name="Group 6"/>
            <p:cNvGrpSpPr>
              <a:grpSpLocks/>
            </p:cNvGrpSpPr>
            <p:nvPr/>
          </p:nvGrpSpPr>
          <p:grpSpPr bwMode="auto">
            <a:xfrm>
              <a:off x="2263" y="1396"/>
              <a:ext cx="768" cy="192"/>
              <a:chOff x="1344" y="1872"/>
              <a:chExt cx="768" cy="192"/>
            </a:xfrm>
          </p:grpSpPr>
          <p:sp>
            <p:nvSpPr>
              <p:cNvPr id="17576" name="Rectangle 2"/>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77" name="Rectangle 3"/>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78" name="Rectangle 4"/>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79" name="Rectangle 5"/>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4" name="Group 15"/>
            <p:cNvGrpSpPr>
              <a:grpSpLocks/>
            </p:cNvGrpSpPr>
            <p:nvPr/>
          </p:nvGrpSpPr>
          <p:grpSpPr bwMode="auto">
            <a:xfrm>
              <a:off x="679" y="2116"/>
              <a:ext cx="1152" cy="192"/>
              <a:chOff x="1008" y="1776"/>
              <a:chExt cx="1152" cy="192"/>
            </a:xfrm>
          </p:grpSpPr>
          <p:sp>
            <p:nvSpPr>
              <p:cNvPr id="17570" name="Rectangle 9"/>
              <p:cNvSpPr>
                <a:spLocks noChangeArrowheads="1"/>
              </p:cNvSpPr>
              <p:nvPr/>
            </p:nvSpPr>
            <p:spPr bwMode="auto">
              <a:xfrm>
                <a:off x="1392"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71" name="Rectangle 10"/>
              <p:cNvSpPr>
                <a:spLocks noChangeArrowheads="1"/>
              </p:cNvSpPr>
              <p:nvPr/>
            </p:nvSpPr>
            <p:spPr bwMode="auto">
              <a:xfrm>
                <a:off x="1584"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72" name="Rectangle 11"/>
              <p:cNvSpPr>
                <a:spLocks noChangeArrowheads="1"/>
              </p:cNvSpPr>
              <p:nvPr/>
            </p:nvSpPr>
            <p:spPr bwMode="auto">
              <a:xfrm>
                <a:off x="1776"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73" name="Rectangle 12"/>
              <p:cNvSpPr>
                <a:spLocks noChangeArrowheads="1"/>
              </p:cNvSpPr>
              <p:nvPr/>
            </p:nvSpPr>
            <p:spPr bwMode="auto">
              <a:xfrm>
                <a:off x="1968"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74" name="Rectangle 13"/>
              <p:cNvSpPr>
                <a:spLocks noChangeArrowheads="1"/>
              </p:cNvSpPr>
              <p:nvPr/>
            </p:nvSpPr>
            <p:spPr bwMode="auto">
              <a:xfrm>
                <a:off x="1200"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75" name="Rectangle 14"/>
              <p:cNvSpPr>
                <a:spLocks noChangeArrowheads="1"/>
              </p:cNvSpPr>
              <p:nvPr/>
            </p:nvSpPr>
            <p:spPr bwMode="auto">
              <a:xfrm>
                <a:off x="1008"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5" name="Group 16"/>
            <p:cNvGrpSpPr>
              <a:grpSpLocks/>
            </p:cNvGrpSpPr>
            <p:nvPr/>
          </p:nvGrpSpPr>
          <p:grpSpPr bwMode="auto">
            <a:xfrm>
              <a:off x="3463" y="2116"/>
              <a:ext cx="1152" cy="192"/>
              <a:chOff x="1008" y="1776"/>
              <a:chExt cx="1152" cy="192"/>
            </a:xfrm>
          </p:grpSpPr>
          <p:sp>
            <p:nvSpPr>
              <p:cNvPr id="17564" name="Rectangle 17"/>
              <p:cNvSpPr>
                <a:spLocks noChangeArrowheads="1"/>
              </p:cNvSpPr>
              <p:nvPr/>
            </p:nvSpPr>
            <p:spPr bwMode="auto">
              <a:xfrm>
                <a:off x="1392"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65" name="Rectangle 18"/>
              <p:cNvSpPr>
                <a:spLocks noChangeArrowheads="1"/>
              </p:cNvSpPr>
              <p:nvPr/>
            </p:nvSpPr>
            <p:spPr bwMode="auto">
              <a:xfrm>
                <a:off x="1584"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66" name="Rectangle 19"/>
              <p:cNvSpPr>
                <a:spLocks noChangeArrowheads="1"/>
              </p:cNvSpPr>
              <p:nvPr/>
            </p:nvSpPr>
            <p:spPr bwMode="auto">
              <a:xfrm>
                <a:off x="1776"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67" name="Rectangle 20"/>
              <p:cNvSpPr>
                <a:spLocks noChangeArrowheads="1"/>
              </p:cNvSpPr>
              <p:nvPr/>
            </p:nvSpPr>
            <p:spPr bwMode="auto">
              <a:xfrm>
                <a:off x="1968"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68" name="Rectangle 21"/>
              <p:cNvSpPr>
                <a:spLocks noChangeArrowheads="1"/>
              </p:cNvSpPr>
              <p:nvPr/>
            </p:nvSpPr>
            <p:spPr bwMode="auto">
              <a:xfrm>
                <a:off x="1200"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69" name="Rectangle 22"/>
              <p:cNvSpPr>
                <a:spLocks noChangeArrowheads="1"/>
              </p:cNvSpPr>
              <p:nvPr/>
            </p:nvSpPr>
            <p:spPr bwMode="auto">
              <a:xfrm>
                <a:off x="1008"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6" name="Group 24"/>
            <p:cNvGrpSpPr>
              <a:grpSpLocks/>
            </p:cNvGrpSpPr>
            <p:nvPr/>
          </p:nvGrpSpPr>
          <p:grpSpPr bwMode="auto">
            <a:xfrm>
              <a:off x="55" y="2884"/>
              <a:ext cx="768" cy="192"/>
              <a:chOff x="1344" y="1872"/>
              <a:chExt cx="768" cy="192"/>
            </a:xfrm>
          </p:grpSpPr>
          <p:sp>
            <p:nvSpPr>
              <p:cNvPr id="17560" name="Rectangle 25"/>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61" name="Rectangle 26"/>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62" name="Rectangle 27"/>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63" name="Rectangle 28"/>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7" name="Group 29"/>
            <p:cNvGrpSpPr>
              <a:grpSpLocks/>
            </p:cNvGrpSpPr>
            <p:nvPr/>
          </p:nvGrpSpPr>
          <p:grpSpPr bwMode="auto">
            <a:xfrm>
              <a:off x="871" y="2884"/>
              <a:ext cx="768" cy="192"/>
              <a:chOff x="1344" y="1872"/>
              <a:chExt cx="768" cy="192"/>
            </a:xfrm>
          </p:grpSpPr>
          <p:sp>
            <p:nvSpPr>
              <p:cNvPr id="17556" name="Rectangle 30"/>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57" name="Rectangle 31"/>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58" name="Rectangle 32"/>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59" name="Rectangle 33"/>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8" name="Group 34"/>
            <p:cNvGrpSpPr>
              <a:grpSpLocks/>
            </p:cNvGrpSpPr>
            <p:nvPr/>
          </p:nvGrpSpPr>
          <p:grpSpPr bwMode="auto">
            <a:xfrm>
              <a:off x="1687" y="2884"/>
              <a:ext cx="768" cy="192"/>
              <a:chOff x="1344" y="1872"/>
              <a:chExt cx="768" cy="192"/>
            </a:xfrm>
          </p:grpSpPr>
          <p:sp>
            <p:nvSpPr>
              <p:cNvPr id="17552" name="Rectangle 35"/>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53" name="Rectangle 36"/>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54" name="Rectangle 37"/>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55" name="Rectangle 38"/>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9" name="Group 39"/>
            <p:cNvGrpSpPr>
              <a:grpSpLocks/>
            </p:cNvGrpSpPr>
            <p:nvPr/>
          </p:nvGrpSpPr>
          <p:grpSpPr bwMode="auto">
            <a:xfrm>
              <a:off x="2503" y="2884"/>
              <a:ext cx="768" cy="192"/>
              <a:chOff x="1344" y="1872"/>
              <a:chExt cx="768" cy="192"/>
            </a:xfrm>
          </p:grpSpPr>
          <p:sp>
            <p:nvSpPr>
              <p:cNvPr id="17548" name="Rectangle 40"/>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49" name="Rectangle 41"/>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50" name="Rectangle 42"/>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51" name="Rectangle 43"/>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0" name="Group 44"/>
            <p:cNvGrpSpPr>
              <a:grpSpLocks/>
            </p:cNvGrpSpPr>
            <p:nvPr/>
          </p:nvGrpSpPr>
          <p:grpSpPr bwMode="auto">
            <a:xfrm>
              <a:off x="4903" y="2884"/>
              <a:ext cx="768" cy="192"/>
              <a:chOff x="1344" y="1872"/>
              <a:chExt cx="768" cy="192"/>
            </a:xfrm>
          </p:grpSpPr>
          <p:sp>
            <p:nvSpPr>
              <p:cNvPr id="17544" name="Rectangle 45"/>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45" name="Rectangle 46"/>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46" name="Rectangle 47"/>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47" name="Rectangle 48"/>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1" name="Group 58"/>
            <p:cNvGrpSpPr>
              <a:grpSpLocks/>
            </p:cNvGrpSpPr>
            <p:nvPr/>
          </p:nvGrpSpPr>
          <p:grpSpPr bwMode="auto">
            <a:xfrm>
              <a:off x="3319" y="2884"/>
              <a:ext cx="1536" cy="192"/>
              <a:chOff x="3456" y="528"/>
              <a:chExt cx="1536" cy="192"/>
            </a:xfrm>
          </p:grpSpPr>
          <p:sp>
            <p:nvSpPr>
              <p:cNvPr id="17536" name="Rectangle 50"/>
              <p:cNvSpPr>
                <a:spLocks noChangeArrowheads="1"/>
              </p:cNvSpPr>
              <p:nvPr/>
            </p:nvSpPr>
            <p:spPr bwMode="auto">
              <a:xfrm>
                <a:off x="4032"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37" name="Rectangle 51"/>
              <p:cNvSpPr>
                <a:spLocks noChangeArrowheads="1"/>
              </p:cNvSpPr>
              <p:nvPr/>
            </p:nvSpPr>
            <p:spPr bwMode="auto">
              <a:xfrm>
                <a:off x="4224"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38" name="Rectangle 52"/>
              <p:cNvSpPr>
                <a:spLocks noChangeArrowheads="1"/>
              </p:cNvSpPr>
              <p:nvPr/>
            </p:nvSpPr>
            <p:spPr bwMode="auto">
              <a:xfrm>
                <a:off x="4416"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39" name="Rectangle 53"/>
              <p:cNvSpPr>
                <a:spLocks noChangeArrowheads="1"/>
              </p:cNvSpPr>
              <p:nvPr/>
            </p:nvSpPr>
            <p:spPr bwMode="auto">
              <a:xfrm>
                <a:off x="4608"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40" name="Rectangle 54"/>
              <p:cNvSpPr>
                <a:spLocks noChangeArrowheads="1"/>
              </p:cNvSpPr>
              <p:nvPr/>
            </p:nvSpPr>
            <p:spPr bwMode="auto">
              <a:xfrm>
                <a:off x="3840"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41" name="Rectangle 55"/>
              <p:cNvSpPr>
                <a:spLocks noChangeArrowheads="1"/>
              </p:cNvSpPr>
              <p:nvPr/>
            </p:nvSpPr>
            <p:spPr bwMode="auto">
              <a:xfrm>
                <a:off x="3648"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42" name="Rectangle 56"/>
              <p:cNvSpPr>
                <a:spLocks noChangeArrowheads="1"/>
              </p:cNvSpPr>
              <p:nvPr/>
            </p:nvSpPr>
            <p:spPr bwMode="auto">
              <a:xfrm>
                <a:off x="3456"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43" name="Rectangle 57"/>
              <p:cNvSpPr>
                <a:spLocks noChangeArrowheads="1"/>
              </p:cNvSpPr>
              <p:nvPr/>
            </p:nvSpPr>
            <p:spPr bwMode="auto">
              <a:xfrm>
                <a:off x="4800"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sp>
          <p:nvSpPr>
            <p:cNvPr id="17433" name="Line 59"/>
            <p:cNvSpPr>
              <a:spLocks noChangeShapeType="1"/>
            </p:cNvSpPr>
            <p:nvPr/>
          </p:nvSpPr>
          <p:spPr bwMode="auto">
            <a:xfrm flipH="1">
              <a:off x="1543" y="1540"/>
              <a:ext cx="1008" cy="576"/>
            </a:xfrm>
            <a:prstGeom prst="line">
              <a:avLst/>
            </a:prstGeom>
            <a:noFill/>
            <a:ln w="25400" cap="sq">
              <a:solidFill>
                <a:srgbClr val="000080"/>
              </a:solidFill>
              <a:round/>
              <a:headEnd type="none" w="sm" len="sm"/>
              <a:tailEnd type="stealth" w="med" len="lg"/>
            </a:ln>
          </p:spPr>
          <p:txBody>
            <a:bodyPr/>
            <a:lstStyle/>
            <a:p>
              <a:endParaRPr lang="zh-CN" altLang="en-US"/>
            </a:p>
          </p:txBody>
        </p:sp>
        <p:sp>
          <p:nvSpPr>
            <p:cNvPr id="17434" name="Line 60"/>
            <p:cNvSpPr>
              <a:spLocks noChangeShapeType="1"/>
            </p:cNvSpPr>
            <p:nvPr/>
          </p:nvSpPr>
          <p:spPr bwMode="auto">
            <a:xfrm>
              <a:off x="2935" y="1540"/>
              <a:ext cx="757" cy="528"/>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7435" name="Line 61"/>
            <p:cNvSpPr>
              <a:spLocks noChangeShapeType="1"/>
            </p:cNvSpPr>
            <p:nvPr/>
          </p:nvSpPr>
          <p:spPr bwMode="auto">
            <a:xfrm flipH="1">
              <a:off x="295" y="2212"/>
              <a:ext cx="720" cy="672"/>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7436" name="Line 62"/>
            <p:cNvSpPr>
              <a:spLocks noChangeShapeType="1"/>
            </p:cNvSpPr>
            <p:nvPr/>
          </p:nvSpPr>
          <p:spPr bwMode="auto">
            <a:xfrm>
              <a:off x="1351" y="2186"/>
              <a:ext cx="0" cy="672"/>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7437" name="Line 63"/>
            <p:cNvSpPr>
              <a:spLocks noChangeShapeType="1"/>
            </p:cNvSpPr>
            <p:nvPr/>
          </p:nvSpPr>
          <p:spPr bwMode="auto">
            <a:xfrm>
              <a:off x="1735" y="2212"/>
              <a:ext cx="384" cy="624"/>
            </a:xfrm>
            <a:prstGeom prst="line">
              <a:avLst/>
            </a:prstGeom>
            <a:noFill/>
            <a:ln w="28575" cap="sq">
              <a:solidFill>
                <a:srgbClr val="000080"/>
              </a:solidFill>
              <a:round/>
              <a:headEnd type="none" w="sm" len="sm"/>
              <a:tailEnd type="stealth" w="sm" len="lg"/>
            </a:ln>
          </p:spPr>
          <p:txBody>
            <a:bodyPr/>
            <a:lstStyle/>
            <a:p>
              <a:endParaRPr lang="zh-CN" altLang="en-US"/>
            </a:p>
          </p:txBody>
        </p:sp>
        <p:sp>
          <p:nvSpPr>
            <p:cNvPr id="17438" name="Line 64"/>
            <p:cNvSpPr>
              <a:spLocks noChangeShapeType="1"/>
            </p:cNvSpPr>
            <p:nvPr/>
          </p:nvSpPr>
          <p:spPr bwMode="auto">
            <a:xfrm flipH="1">
              <a:off x="3031" y="2212"/>
              <a:ext cx="768" cy="672"/>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7439" name="Line 65"/>
            <p:cNvSpPr>
              <a:spLocks noChangeShapeType="1"/>
            </p:cNvSpPr>
            <p:nvPr/>
          </p:nvSpPr>
          <p:spPr bwMode="auto">
            <a:xfrm>
              <a:off x="4135" y="2212"/>
              <a:ext cx="0" cy="672"/>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7440" name="Line 66"/>
            <p:cNvSpPr>
              <a:spLocks noChangeShapeType="1"/>
            </p:cNvSpPr>
            <p:nvPr/>
          </p:nvSpPr>
          <p:spPr bwMode="auto">
            <a:xfrm>
              <a:off x="4519" y="2212"/>
              <a:ext cx="624" cy="672"/>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7441" name="Text Box 67"/>
            <p:cNvSpPr txBox="1">
              <a:spLocks noChangeArrowheads="1"/>
            </p:cNvSpPr>
            <p:nvPr/>
          </p:nvSpPr>
          <p:spPr bwMode="auto">
            <a:xfrm>
              <a:off x="1853" y="1078"/>
              <a:ext cx="189" cy="233"/>
            </a:xfrm>
            <a:prstGeom prst="rect">
              <a:avLst/>
            </a:prstGeom>
            <a:noFill/>
            <a:ln w="12700" cap="sq">
              <a:noFill/>
              <a:miter lim="800000"/>
              <a:headEnd type="none" w="sm" len="sm"/>
              <a:tailEnd type="none" w="sm" len="sm"/>
            </a:ln>
            <a:effectLst>
              <a:outerShdw dist="28398" dir="1593903" algn="ctr" rotWithShape="0">
                <a:schemeClr val="bg2"/>
              </a:outerShdw>
            </a:effectLst>
          </p:spPr>
          <p:txBody>
            <a:bodyPr wrap="none">
              <a:spAutoFit/>
            </a:bodyPr>
            <a:lstStyle/>
            <a:p>
              <a:r>
                <a:rPr lang="en-US" altLang="zh-CN">
                  <a:solidFill>
                    <a:srgbClr val="FF3300"/>
                  </a:solidFill>
                </a:rPr>
                <a:t>T</a:t>
              </a:r>
            </a:p>
          </p:txBody>
        </p:sp>
        <p:sp>
          <p:nvSpPr>
            <p:cNvPr id="17442" name="Line 68"/>
            <p:cNvSpPr>
              <a:spLocks noChangeShapeType="1"/>
            </p:cNvSpPr>
            <p:nvPr/>
          </p:nvSpPr>
          <p:spPr bwMode="auto">
            <a:xfrm>
              <a:off x="2049" y="1248"/>
              <a:ext cx="170" cy="100"/>
            </a:xfrm>
            <a:prstGeom prst="line">
              <a:avLst/>
            </a:prstGeom>
            <a:noFill/>
            <a:ln w="25400" cap="sq">
              <a:solidFill>
                <a:schemeClr val="accent2"/>
              </a:solidFill>
              <a:round/>
              <a:headEnd type="none" w="sm" len="sm"/>
              <a:tailEnd type="stealth" w="sm" len="lg"/>
            </a:ln>
          </p:spPr>
          <p:txBody>
            <a:bodyPr/>
            <a:lstStyle/>
            <a:p>
              <a:endParaRPr lang="zh-CN" altLang="en-US"/>
            </a:p>
          </p:txBody>
        </p:sp>
        <p:grpSp>
          <p:nvGrpSpPr>
            <p:cNvPr id="12" name="Group 76"/>
            <p:cNvGrpSpPr>
              <a:grpSpLocks/>
            </p:cNvGrpSpPr>
            <p:nvPr/>
          </p:nvGrpSpPr>
          <p:grpSpPr bwMode="auto">
            <a:xfrm>
              <a:off x="247" y="2980"/>
              <a:ext cx="192" cy="602"/>
              <a:chOff x="240" y="2640"/>
              <a:chExt cx="192" cy="602"/>
            </a:xfrm>
          </p:grpSpPr>
          <p:grpSp>
            <p:nvGrpSpPr>
              <p:cNvPr id="13" name="Group 71"/>
              <p:cNvGrpSpPr>
                <a:grpSpLocks/>
              </p:cNvGrpSpPr>
              <p:nvPr/>
            </p:nvGrpSpPr>
            <p:grpSpPr bwMode="auto">
              <a:xfrm>
                <a:off x="240" y="3009"/>
                <a:ext cx="192" cy="233"/>
                <a:chOff x="240" y="3009"/>
                <a:chExt cx="192" cy="233"/>
              </a:xfrm>
            </p:grpSpPr>
            <p:sp>
              <p:nvSpPr>
                <p:cNvPr id="17534" name="Rectangle 6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535" name="Text Box 70"/>
                <p:cNvSpPr txBox="1">
                  <a:spLocks noChangeArrowheads="1"/>
                </p:cNvSpPr>
                <p:nvPr/>
              </p:nvSpPr>
              <p:spPr bwMode="auto">
                <a:xfrm>
                  <a:off x="240" y="3009"/>
                  <a:ext cx="172"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sp>
            <p:nvSpPr>
              <p:cNvPr id="17533" name="Line 75"/>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4" name="Group 77"/>
            <p:cNvGrpSpPr>
              <a:grpSpLocks/>
            </p:cNvGrpSpPr>
            <p:nvPr/>
          </p:nvGrpSpPr>
          <p:grpSpPr bwMode="auto">
            <a:xfrm>
              <a:off x="628" y="2980"/>
              <a:ext cx="192" cy="602"/>
              <a:chOff x="240" y="2640"/>
              <a:chExt cx="192" cy="602"/>
            </a:xfrm>
          </p:grpSpPr>
          <p:grpSp>
            <p:nvGrpSpPr>
              <p:cNvPr id="15" name="Group 78"/>
              <p:cNvGrpSpPr>
                <a:grpSpLocks/>
              </p:cNvGrpSpPr>
              <p:nvPr/>
            </p:nvGrpSpPr>
            <p:grpSpPr bwMode="auto">
              <a:xfrm>
                <a:off x="240" y="3009"/>
                <a:ext cx="192" cy="233"/>
                <a:chOff x="240" y="3009"/>
                <a:chExt cx="192" cy="233"/>
              </a:xfrm>
            </p:grpSpPr>
            <p:sp>
              <p:nvSpPr>
                <p:cNvPr id="17530" name="Rectangle 7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531" name="Text Box 80"/>
                <p:cNvSpPr txBox="1">
                  <a:spLocks noChangeArrowheads="1"/>
                </p:cNvSpPr>
                <p:nvPr/>
              </p:nvSpPr>
              <p:spPr bwMode="auto">
                <a:xfrm>
                  <a:off x="240" y="3009"/>
                  <a:ext cx="172"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sp>
            <p:nvSpPr>
              <p:cNvPr id="17529" name="Line 8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6" name="Group 82"/>
            <p:cNvGrpSpPr>
              <a:grpSpLocks/>
            </p:cNvGrpSpPr>
            <p:nvPr/>
          </p:nvGrpSpPr>
          <p:grpSpPr bwMode="auto">
            <a:xfrm>
              <a:off x="1064" y="2980"/>
              <a:ext cx="192" cy="602"/>
              <a:chOff x="240" y="2640"/>
              <a:chExt cx="192" cy="602"/>
            </a:xfrm>
          </p:grpSpPr>
          <p:grpSp>
            <p:nvGrpSpPr>
              <p:cNvPr id="17" name="Group 83"/>
              <p:cNvGrpSpPr>
                <a:grpSpLocks/>
              </p:cNvGrpSpPr>
              <p:nvPr/>
            </p:nvGrpSpPr>
            <p:grpSpPr bwMode="auto">
              <a:xfrm>
                <a:off x="240" y="3009"/>
                <a:ext cx="192" cy="233"/>
                <a:chOff x="240" y="3009"/>
                <a:chExt cx="192" cy="233"/>
              </a:xfrm>
            </p:grpSpPr>
            <p:sp>
              <p:nvSpPr>
                <p:cNvPr id="17526" name="Rectangle 8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527" name="Text Box 85"/>
                <p:cNvSpPr txBox="1">
                  <a:spLocks noChangeArrowheads="1"/>
                </p:cNvSpPr>
                <p:nvPr/>
              </p:nvSpPr>
              <p:spPr bwMode="auto">
                <a:xfrm>
                  <a:off x="240" y="3009"/>
                  <a:ext cx="172"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sp>
            <p:nvSpPr>
              <p:cNvPr id="17525" name="Line 8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8" name="Group 87"/>
            <p:cNvGrpSpPr>
              <a:grpSpLocks/>
            </p:cNvGrpSpPr>
            <p:nvPr/>
          </p:nvGrpSpPr>
          <p:grpSpPr bwMode="auto">
            <a:xfrm>
              <a:off x="1444" y="2980"/>
              <a:ext cx="192" cy="602"/>
              <a:chOff x="240" y="2640"/>
              <a:chExt cx="192" cy="602"/>
            </a:xfrm>
          </p:grpSpPr>
          <p:grpSp>
            <p:nvGrpSpPr>
              <p:cNvPr id="19" name="Group 88"/>
              <p:cNvGrpSpPr>
                <a:grpSpLocks/>
              </p:cNvGrpSpPr>
              <p:nvPr/>
            </p:nvGrpSpPr>
            <p:grpSpPr bwMode="auto">
              <a:xfrm>
                <a:off x="240" y="3009"/>
                <a:ext cx="192" cy="233"/>
                <a:chOff x="240" y="3009"/>
                <a:chExt cx="192" cy="233"/>
              </a:xfrm>
            </p:grpSpPr>
            <p:sp>
              <p:nvSpPr>
                <p:cNvPr id="17522" name="Rectangle 8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523" name="Text Box 90"/>
                <p:cNvSpPr txBox="1">
                  <a:spLocks noChangeArrowheads="1"/>
                </p:cNvSpPr>
                <p:nvPr/>
              </p:nvSpPr>
              <p:spPr bwMode="auto">
                <a:xfrm>
                  <a:off x="240" y="3009"/>
                  <a:ext cx="172"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sp>
            <p:nvSpPr>
              <p:cNvPr id="17521" name="Line 9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20" name="Group 92"/>
            <p:cNvGrpSpPr>
              <a:grpSpLocks/>
            </p:cNvGrpSpPr>
            <p:nvPr/>
          </p:nvGrpSpPr>
          <p:grpSpPr bwMode="auto">
            <a:xfrm>
              <a:off x="1876" y="2980"/>
              <a:ext cx="192" cy="602"/>
              <a:chOff x="240" y="2640"/>
              <a:chExt cx="192" cy="602"/>
            </a:xfrm>
          </p:grpSpPr>
          <p:grpSp>
            <p:nvGrpSpPr>
              <p:cNvPr id="21" name="Group 93"/>
              <p:cNvGrpSpPr>
                <a:grpSpLocks/>
              </p:cNvGrpSpPr>
              <p:nvPr/>
            </p:nvGrpSpPr>
            <p:grpSpPr bwMode="auto">
              <a:xfrm>
                <a:off x="240" y="3009"/>
                <a:ext cx="192" cy="233"/>
                <a:chOff x="240" y="3009"/>
                <a:chExt cx="192" cy="233"/>
              </a:xfrm>
            </p:grpSpPr>
            <p:sp>
              <p:nvSpPr>
                <p:cNvPr id="17518" name="Rectangle 9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519" name="Text Box 95"/>
                <p:cNvSpPr txBox="1">
                  <a:spLocks noChangeArrowheads="1"/>
                </p:cNvSpPr>
                <p:nvPr/>
              </p:nvSpPr>
              <p:spPr bwMode="auto">
                <a:xfrm>
                  <a:off x="240" y="3009"/>
                  <a:ext cx="172"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sp>
            <p:nvSpPr>
              <p:cNvPr id="17517" name="Line 9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22" name="Group 97"/>
            <p:cNvGrpSpPr>
              <a:grpSpLocks/>
            </p:cNvGrpSpPr>
            <p:nvPr/>
          </p:nvGrpSpPr>
          <p:grpSpPr bwMode="auto">
            <a:xfrm>
              <a:off x="2271" y="2980"/>
              <a:ext cx="192" cy="602"/>
              <a:chOff x="240" y="2640"/>
              <a:chExt cx="192" cy="602"/>
            </a:xfrm>
          </p:grpSpPr>
          <p:grpSp>
            <p:nvGrpSpPr>
              <p:cNvPr id="23" name="Group 98"/>
              <p:cNvGrpSpPr>
                <a:grpSpLocks/>
              </p:cNvGrpSpPr>
              <p:nvPr/>
            </p:nvGrpSpPr>
            <p:grpSpPr bwMode="auto">
              <a:xfrm>
                <a:off x="240" y="3009"/>
                <a:ext cx="192" cy="233"/>
                <a:chOff x="240" y="3009"/>
                <a:chExt cx="192" cy="233"/>
              </a:xfrm>
            </p:grpSpPr>
            <p:sp>
              <p:nvSpPr>
                <p:cNvPr id="17514" name="Rectangle 9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515" name="Text Box 100"/>
                <p:cNvSpPr txBox="1">
                  <a:spLocks noChangeArrowheads="1"/>
                </p:cNvSpPr>
                <p:nvPr/>
              </p:nvSpPr>
              <p:spPr bwMode="auto">
                <a:xfrm>
                  <a:off x="240" y="3009"/>
                  <a:ext cx="172"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sp>
            <p:nvSpPr>
              <p:cNvPr id="17513" name="Line 10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24" name="Group 102"/>
            <p:cNvGrpSpPr>
              <a:grpSpLocks/>
            </p:cNvGrpSpPr>
            <p:nvPr/>
          </p:nvGrpSpPr>
          <p:grpSpPr bwMode="auto">
            <a:xfrm>
              <a:off x="2692" y="2980"/>
              <a:ext cx="192" cy="602"/>
              <a:chOff x="240" y="2640"/>
              <a:chExt cx="192" cy="602"/>
            </a:xfrm>
          </p:grpSpPr>
          <p:grpSp>
            <p:nvGrpSpPr>
              <p:cNvPr id="25" name="Group 103"/>
              <p:cNvGrpSpPr>
                <a:grpSpLocks/>
              </p:cNvGrpSpPr>
              <p:nvPr/>
            </p:nvGrpSpPr>
            <p:grpSpPr bwMode="auto">
              <a:xfrm>
                <a:off x="240" y="3009"/>
                <a:ext cx="192" cy="233"/>
                <a:chOff x="240" y="3009"/>
                <a:chExt cx="192" cy="233"/>
              </a:xfrm>
            </p:grpSpPr>
            <p:sp>
              <p:nvSpPr>
                <p:cNvPr id="17510" name="Rectangle 10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511" name="Text Box 105"/>
                <p:cNvSpPr txBox="1">
                  <a:spLocks noChangeArrowheads="1"/>
                </p:cNvSpPr>
                <p:nvPr/>
              </p:nvSpPr>
              <p:spPr bwMode="auto">
                <a:xfrm>
                  <a:off x="240" y="3009"/>
                  <a:ext cx="172"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sp>
            <p:nvSpPr>
              <p:cNvPr id="17509" name="Line 10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26" name="Group 107"/>
            <p:cNvGrpSpPr>
              <a:grpSpLocks/>
            </p:cNvGrpSpPr>
            <p:nvPr/>
          </p:nvGrpSpPr>
          <p:grpSpPr bwMode="auto">
            <a:xfrm>
              <a:off x="3079" y="2984"/>
              <a:ext cx="192" cy="602"/>
              <a:chOff x="240" y="2640"/>
              <a:chExt cx="192" cy="602"/>
            </a:xfrm>
          </p:grpSpPr>
          <p:grpSp>
            <p:nvGrpSpPr>
              <p:cNvPr id="27" name="Group 108"/>
              <p:cNvGrpSpPr>
                <a:grpSpLocks/>
              </p:cNvGrpSpPr>
              <p:nvPr/>
            </p:nvGrpSpPr>
            <p:grpSpPr bwMode="auto">
              <a:xfrm>
                <a:off x="240" y="3009"/>
                <a:ext cx="192" cy="233"/>
                <a:chOff x="240" y="3009"/>
                <a:chExt cx="192" cy="233"/>
              </a:xfrm>
            </p:grpSpPr>
            <p:sp>
              <p:nvSpPr>
                <p:cNvPr id="17506" name="Rectangle 10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507" name="Text Box 110"/>
                <p:cNvSpPr txBox="1">
                  <a:spLocks noChangeArrowheads="1"/>
                </p:cNvSpPr>
                <p:nvPr/>
              </p:nvSpPr>
              <p:spPr bwMode="auto">
                <a:xfrm>
                  <a:off x="240" y="3009"/>
                  <a:ext cx="172"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sp>
            <p:nvSpPr>
              <p:cNvPr id="17505" name="Line 11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28" name="Group 112"/>
            <p:cNvGrpSpPr>
              <a:grpSpLocks/>
            </p:cNvGrpSpPr>
            <p:nvPr/>
          </p:nvGrpSpPr>
          <p:grpSpPr bwMode="auto">
            <a:xfrm>
              <a:off x="3522" y="2984"/>
              <a:ext cx="192" cy="602"/>
              <a:chOff x="240" y="2640"/>
              <a:chExt cx="192" cy="602"/>
            </a:xfrm>
          </p:grpSpPr>
          <p:grpSp>
            <p:nvGrpSpPr>
              <p:cNvPr id="29" name="Group 113"/>
              <p:cNvGrpSpPr>
                <a:grpSpLocks/>
              </p:cNvGrpSpPr>
              <p:nvPr/>
            </p:nvGrpSpPr>
            <p:grpSpPr bwMode="auto">
              <a:xfrm>
                <a:off x="240" y="3009"/>
                <a:ext cx="192" cy="233"/>
                <a:chOff x="240" y="3009"/>
                <a:chExt cx="192" cy="233"/>
              </a:xfrm>
            </p:grpSpPr>
            <p:sp>
              <p:nvSpPr>
                <p:cNvPr id="17502" name="Rectangle 11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503" name="Text Box 115"/>
                <p:cNvSpPr txBox="1">
                  <a:spLocks noChangeArrowheads="1"/>
                </p:cNvSpPr>
                <p:nvPr/>
              </p:nvSpPr>
              <p:spPr bwMode="auto">
                <a:xfrm>
                  <a:off x="240" y="3009"/>
                  <a:ext cx="172"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sp>
            <p:nvSpPr>
              <p:cNvPr id="17501" name="Line 11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30" name="Group 117"/>
            <p:cNvGrpSpPr>
              <a:grpSpLocks/>
            </p:cNvGrpSpPr>
            <p:nvPr/>
          </p:nvGrpSpPr>
          <p:grpSpPr bwMode="auto">
            <a:xfrm>
              <a:off x="3896" y="2980"/>
              <a:ext cx="192" cy="602"/>
              <a:chOff x="240" y="2640"/>
              <a:chExt cx="192" cy="602"/>
            </a:xfrm>
          </p:grpSpPr>
          <p:grpSp>
            <p:nvGrpSpPr>
              <p:cNvPr id="31" name="Group 118"/>
              <p:cNvGrpSpPr>
                <a:grpSpLocks/>
              </p:cNvGrpSpPr>
              <p:nvPr/>
            </p:nvGrpSpPr>
            <p:grpSpPr bwMode="auto">
              <a:xfrm>
                <a:off x="240" y="3009"/>
                <a:ext cx="192" cy="233"/>
                <a:chOff x="240" y="3009"/>
                <a:chExt cx="192" cy="233"/>
              </a:xfrm>
            </p:grpSpPr>
            <p:sp>
              <p:nvSpPr>
                <p:cNvPr id="17498" name="Rectangle 11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499" name="Text Box 120"/>
                <p:cNvSpPr txBox="1">
                  <a:spLocks noChangeArrowheads="1"/>
                </p:cNvSpPr>
                <p:nvPr/>
              </p:nvSpPr>
              <p:spPr bwMode="auto">
                <a:xfrm>
                  <a:off x="240" y="3009"/>
                  <a:ext cx="172"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sp>
            <p:nvSpPr>
              <p:cNvPr id="17497" name="Line 12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7480" name="Group 122"/>
            <p:cNvGrpSpPr>
              <a:grpSpLocks/>
            </p:cNvGrpSpPr>
            <p:nvPr/>
          </p:nvGrpSpPr>
          <p:grpSpPr bwMode="auto">
            <a:xfrm>
              <a:off x="4279" y="2980"/>
              <a:ext cx="192" cy="602"/>
              <a:chOff x="240" y="2640"/>
              <a:chExt cx="192" cy="602"/>
            </a:xfrm>
          </p:grpSpPr>
          <p:grpSp>
            <p:nvGrpSpPr>
              <p:cNvPr id="17484" name="Group 123"/>
              <p:cNvGrpSpPr>
                <a:grpSpLocks/>
              </p:cNvGrpSpPr>
              <p:nvPr/>
            </p:nvGrpSpPr>
            <p:grpSpPr bwMode="auto">
              <a:xfrm>
                <a:off x="240" y="3009"/>
                <a:ext cx="192" cy="233"/>
                <a:chOff x="240" y="3009"/>
                <a:chExt cx="192" cy="233"/>
              </a:xfrm>
            </p:grpSpPr>
            <p:sp>
              <p:nvSpPr>
                <p:cNvPr id="17494" name="Rectangle 12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495" name="Text Box 125"/>
                <p:cNvSpPr txBox="1">
                  <a:spLocks noChangeArrowheads="1"/>
                </p:cNvSpPr>
                <p:nvPr/>
              </p:nvSpPr>
              <p:spPr bwMode="auto">
                <a:xfrm>
                  <a:off x="240" y="3009"/>
                  <a:ext cx="172"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sp>
            <p:nvSpPr>
              <p:cNvPr id="17493" name="Line 12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7488" name="Group 127"/>
            <p:cNvGrpSpPr>
              <a:grpSpLocks/>
            </p:cNvGrpSpPr>
            <p:nvPr/>
          </p:nvGrpSpPr>
          <p:grpSpPr bwMode="auto">
            <a:xfrm>
              <a:off x="4671" y="2980"/>
              <a:ext cx="192" cy="602"/>
              <a:chOff x="240" y="2640"/>
              <a:chExt cx="192" cy="602"/>
            </a:xfrm>
          </p:grpSpPr>
          <p:grpSp>
            <p:nvGrpSpPr>
              <p:cNvPr id="17492" name="Group 128"/>
              <p:cNvGrpSpPr>
                <a:grpSpLocks/>
              </p:cNvGrpSpPr>
              <p:nvPr/>
            </p:nvGrpSpPr>
            <p:grpSpPr bwMode="auto">
              <a:xfrm>
                <a:off x="240" y="3009"/>
                <a:ext cx="192" cy="233"/>
                <a:chOff x="240" y="3009"/>
                <a:chExt cx="192" cy="233"/>
              </a:xfrm>
            </p:grpSpPr>
            <p:sp>
              <p:nvSpPr>
                <p:cNvPr id="17490" name="Rectangle 12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491" name="Text Box 130"/>
                <p:cNvSpPr txBox="1">
                  <a:spLocks noChangeArrowheads="1"/>
                </p:cNvSpPr>
                <p:nvPr/>
              </p:nvSpPr>
              <p:spPr bwMode="auto">
                <a:xfrm>
                  <a:off x="240" y="3009"/>
                  <a:ext cx="172"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sp>
            <p:nvSpPr>
              <p:cNvPr id="17489" name="Line 13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7496" name="Group 132"/>
            <p:cNvGrpSpPr>
              <a:grpSpLocks/>
            </p:cNvGrpSpPr>
            <p:nvPr/>
          </p:nvGrpSpPr>
          <p:grpSpPr bwMode="auto">
            <a:xfrm>
              <a:off x="5095" y="2984"/>
              <a:ext cx="192" cy="602"/>
              <a:chOff x="240" y="2640"/>
              <a:chExt cx="192" cy="602"/>
            </a:xfrm>
          </p:grpSpPr>
          <p:grpSp>
            <p:nvGrpSpPr>
              <p:cNvPr id="17500" name="Group 133"/>
              <p:cNvGrpSpPr>
                <a:grpSpLocks/>
              </p:cNvGrpSpPr>
              <p:nvPr/>
            </p:nvGrpSpPr>
            <p:grpSpPr bwMode="auto">
              <a:xfrm>
                <a:off x="240" y="3009"/>
                <a:ext cx="192" cy="233"/>
                <a:chOff x="240" y="3009"/>
                <a:chExt cx="192" cy="233"/>
              </a:xfrm>
            </p:grpSpPr>
            <p:sp>
              <p:nvSpPr>
                <p:cNvPr id="17486" name="Rectangle 13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487" name="Text Box 135"/>
                <p:cNvSpPr txBox="1">
                  <a:spLocks noChangeArrowheads="1"/>
                </p:cNvSpPr>
                <p:nvPr/>
              </p:nvSpPr>
              <p:spPr bwMode="auto">
                <a:xfrm>
                  <a:off x="240" y="3009"/>
                  <a:ext cx="172"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sp>
            <p:nvSpPr>
              <p:cNvPr id="17485" name="Line 13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7504" name="Group 137"/>
            <p:cNvGrpSpPr>
              <a:grpSpLocks/>
            </p:cNvGrpSpPr>
            <p:nvPr/>
          </p:nvGrpSpPr>
          <p:grpSpPr bwMode="auto">
            <a:xfrm>
              <a:off x="5465" y="2991"/>
              <a:ext cx="192" cy="602"/>
              <a:chOff x="240" y="2640"/>
              <a:chExt cx="192" cy="602"/>
            </a:xfrm>
          </p:grpSpPr>
          <p:grpSp>
            <p:nvGrpSpPr>
              <p:cNvPr id="17508" name="Group 138"/>
              <p:cNvGrpSpPr>
                <a:grpSpLocks/>
              </p:cNvGrpSpPr>
              <p:nvPr/>
            </p:nvGrpSpPr>
            <p:grpSpPr bwMode="auto">
              <a:xfrm>
                <a:off x="240" y="3009"/>
                <a:ext cx="192" cy="233"/>
                <a:chOff x="240" y="3009"/>
                <a:chExt cx="192" cy="233"/>
              </a:xfrm>
            </p:grpSpPr>
            <p:sp>
              <p:nvSpPr>
                <p:cNvPr id="17482" name="Rectangle 13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483" name="Text Box 140"/>
                <p:cNvSpPr txBox="1">
                  <a:spLocks noChangeArrowheads="1"/>
                </p:cNvSpPr>
                <p:nvPr/>
              </p:nvSpPr>
              <p:spPr bwMode="auto">
                <a:xfrm>
                  <a:off x="240" y="3009"/>
                  <a:ext cx="172"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sp>
            <p:nvSpPr>
              <p:cNvPr id="17481" name="Line 14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sp>
          <p:nvSpPr>
            <p:cNvPr id="17457" name="Text Box 142"/>
            <p:cNvSpPr txBox="1">
              <a:spLocks noChangeArrowheads="1"/>
            </p:cNvSpPr>
            <p:nvPr/>
          </p:nvSpPr>
          <p:spPr bwMode="auto">
            <a:xfrm>
              <a:off x="2611" y="1368"/>
              <a:ext cx="264"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35</a:t>
              </a:r>
            </a:p>
          </p:txBody>
        </p:sp>
        <p:sp>
          <p:nvSpPr>
            <p:cNvPr id="17458" name="Text Box 143"/>
            <p:cNvSpPr txBox="1">
              <a:spLocks noChangeArrowheads="1"/>
            </p:cNvSpPr>
            <p:nvPr/>
          </p:nvSpPr>
          <p:spPr bwMode="auto">
            <a:xfrm>
              <a:off x="1410" y="2091"/>
              <a:ext cx="264"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30</a:t>
              </a:r>
            </a:p>
          </p:txBody>
        </p:sp>
        <p:sp>
          <p:nvSpPr>
            <p:cNvPr id="17459" name="Text Box 144"/>
            <p:cNvSpPr txBox="1">
              <a:spLocks noChangeArrowheads="1"/>
            </p:cNvSpPr>
            <p:nvPr/>
          </p:nvSpPr>
          <p:spPr bwMode="auto">
            <a:xfrm>
              <a:off x="1019" y="2083"/>
              <a:ext cx="264"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18</a:t>
              </a:r>
            </a:p>
          </p:txBody>
        </p:sp>
        <p:sp>
          <p:nvSpPr>
            <p:cNvPr id="17460" name="Text Box 145"/>
            <p:cNvSpPr txBox="1">
              <a:spLocks noChangeArrowheads="1"/>
            </p:cNvSpPr>
            <p:nvPr/>
          </p:nvSpPr>
          <p:spPr bwMode="auto">
            <a:xfrm>
              <a:off x="3811" y="2083"/>
              <a:ext cx="264"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43</a:t>
              </a:r>
            </a:p>
          </p:txBody>
        </p:sp>
        <p:sp>
          <p:nvSpPr>
            <p:cNvPr id="17461" name="Text Box 146"/>
            <p:cNvSpPr txBox="1">
              <a:spLocks noChangeArrowheads="1"/>
            </p:cNvSpPr>
            <p:nvPr/>
          </p:nvSpPr>
          <p:spPr bwMode="auto">
            <a:xfrm>
              <a:off x="4194" y="2083"/>
              <a:ext cx="264"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78</a:t>
              </a:r>
            </a:p>
          </p:txBody>
        </p:sp>
        <p:sp>
          <p:nvSpPr>
            <p:cNvPr id="17462" name="Text Box 147"/>
            <p:cNvSpPr txBox="1">
              <a:spLocks noChangeArrowheads="1"/>
            </p:cNvSpPr>
            <p:nvPr/>
          </p:nvSpPr>
          <p:spPr bwMode="auto">
            <a:xfrm>
              <a:off x="402" y="2858"/>
              <a:ext cx="254"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11</a:t>
              </a:r>
            </a:p>
          </p:txBody>
        </p:sp>
        <p:sp>
          <p:nvSpPr>
            <p:cNvPr id="17463" name="Text Box 148"/>
            <p:cNvSpPr txBox="1">
              <a:spLocks noChangeArrowheads="1"/>
            </p:cNvSpPr>
            <p:nvPr/>
          </p:nvSpPr>
          <p:spPr bwMode="auto">
            <a:xfrm>
              <a:off x="1222" y="2859"/>
              <a:ext cx="264"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27</a:t>
              </a:r>
            </a:p>
          </p:txBody>
        </p:sp>
        <p:sp>
          <p:nvSpPr>
            <p:cNvPr id="17464" name="Text Box 149"/>
            <p:cNvSpPr txBox="1">
              <a:spLocks noChangeArrowheads="1"/>
            </p:cNvSpPr>
            <p:nvPr/>
          </p:nvSpPr>
          <p:spPr bwMode="auto">
            <a:xfrm>
              <a:off x="2035" y="2862"/>
              <a:ext cx="264"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33</a:t>
              </a:r>
            </a:p>
          </p:txBody>
        </p:sp>
        <p:sp>
          <p:nvSpPr>
            <p:cNvPr id="17465" name="Text Box 150"/>
            <p:cNvSpPr txBox="1">
              <a:spLocks noChangeArrowheads="1"/>
            </p:cNvSpPr>
            <p:nvPr/>
          </p:nvSpPr>
          <p:spPr bwMode="auto">
            <a:xfrm>
              <a:off x="2851" y="2862"/>
              <a:ext cx="264"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39</a:t>
              </a:r>
            </a:p>
          </p:txBody>
        </p:sp>
        <p:sp>
          <p:nvSpPr>
            <p:cNvPr id="17466" name="Text Box 151"/>
            <p:cNvSpPr txBox="1">
              <a:spLocks noChangeArrowheads="1"/>
            </p:cNvSpPr>
            <p:nvPr/>
          </p:nvSpPr>
          <p:spPr bwMode="auto">
            <a:xfrm>
              <a:off x="3671" y="2862"/>
              <a:ext cx="264"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47</a:t>
              </a:r>
            </a:p>
          </p:txBody>
        </p:sp>
        <p:sp>
          <p:nvSpPr>
            <p:cNvPr id="17467" name="Text Box 152"/>
            <p:cNvSpPr txBox="1">
              <a:spLocks noChangeArrowheads="1"/>
            </p:cNvSpPr>
            <p:nvPr/>
          </p:nvSpPr>
          <p:spPr bwMode="auto">
            <a:xfrm>
              <a:off x="4051" y="2862"/>
              <a:ext cx="264"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53</a:t>
              </a:r>
            </a:p>
          </p:txBody>
        </p:sp>
        <p:sp>
          <p:nvSpPr>
            <p:cNvPr id="17468" name="Text Box 153"/>
            <p:cNvSpPr txBox="1">
              <a:spLocks noChangeArrowheads="1"/>
            </p:cNvSpPr>
            <p:nvPr/>
          </p:nvSpPr>
          <p:spPr bwMode="auto">
            <a:xfrm>
              <a:off x="4438" y="2862"/>
              <a:ext cx="264"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64</a:t>
              </a:r>
            </a:p>
          </p:txBody>
        </p:sp>
        <p:sp>
          <p:nvSpPr>
            <p:cNvPr id="17469" name="Text Box 154"/>
            <p:cNvSpPr txBox="1">
              <a:spLocks noChangeArrowheads="1"/>
            </p:cNvSpPr>
            <p:nvPr/>
          </p:nvSpPr>
          <p:spPr bwMode="auto">
            <a:xfrm>
              <a:off x="5251" y="2858"/>
              <a:ext cx="264"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99</a:t>
              </a:r>
            </a:p>
          </p:txBody>
        </p:sp>
        <p:sp>
          <p:nvSpPr>
            <p:cNvPr id="17470" name="Text Box 164"/>
            <p:cNvSpPr txBox="1">
              <a:spLocks noChangeArrowheads="1"/>
            </p:cNvSpPr>
            <p:nvPr/>
          </p:nvSpPr>
          <p:spPr bwMode="auto">
            <a:xfrm>
              <a:off x="2263" y="1370"/>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17471" name="Text Box 165"/>
            <p:cNvSpPr txBox="1">
              <a:spLocks noChangeArrowheads="1"/>
            </p:cNvSpPr>
            <p:nvPr/>
          </p:nvSpPr>
          <p:spPr bwMode="auto">
            <a:xfrm>
              <a:off x="55" y="2859"/>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17472" name="Text Box 166"/>
            <p:cNvSpPr txBox="1">
              <a:spLocks noChangeArrowheads="1"/>
            </p:cNvSpPr>
            <p:nvPr/>
          </p:nvSpPr>
          <p:spPr bwMode="auto">
            <a:xfrm>
              <a:off x="878" y="2862"/>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17473" name="Text Box 167"/>
            <p:cNvSpPr txBox="1">
              <a:spLocks noChangeArrowheads="1"/>
            </p:cNvSpPr>
            <p:nvPr/>
          </p:nvSpPr>
          <p:spPr bwMode="auto">
            <a:xfrm>
              <a:off x="1683" y="2862"/>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17474" name="Text Box 168"/>
            <p:cNvSpPr txBox="1">
              <a:spLocks noChangeArrowheads="1"/>
            </p:cNvSpPr>
            <p:nvPr/>
          </p:nvSpPr>
          <p:spPr bwMode="auto">
            <a:xfrm>
              <a:off x="2499" y="2862"/>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17475" name="Text Box 169"/>
            <p:cNvSpPr txBox="1">
              <a:spLocks noChangeArrowheads="1"/>
            </p:cNvSpPr>
            <p:nvPr/>
          </p:nvSpPr>
          <p:spPr bwMode="auto">
            <a:xfrm>
              <a:off x="4899" y="2862"/>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17476" name="Text Box 170"/>
            <p:cNvSpPr txBox="1">
              <a:spLocks noChangeArrowheads="1"/>
            </p:cNvSpPr>
            <p:nvPr/>
          </p:nvSpPr>
          <p:spPr bwMode="auto">
            <a:xfrm>
              <a:off x="690" y="2084"/>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2</a:t>
              </a:r>
            </a:p>
          </p:txBody>
        </p:sp>
        <p:sp>
          <p:nvSpPr>
            <p:cNvPr id="17477" name="Text Box 171"/>
            <p:cNvSpPr txBox="1">
              <a:spLocks noChangeArrowheads="1"/>
            </p:cNvSpPr>
            <p:nvPr/>
          </p:nvSpPr>
          <p:spPr bwMode="auto">
            <a:xfrm>
              <a:off x="3463" y="2083"/>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2</a:t>
              </a:r>
            </a:p>
          </p:txBody>
        </p:sp>
        <p:sp>
          <p:nvSpPr>
            <p:cNvPr id="17478" name="Text Box 172"/>
            <p:cNvSpPr txBox="1">
              <a:spLocks noChangeArrowheads="1"/>
            </p:cNvSpPr>
            <p:nvPr/>
          </p:nvSpPr>
          <p:spPr bwMode="auto">
            <a:xfrm>
              <a:off x="3319" y="2863"/>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3</a:t>
              </a:r>
            </a:p>
          </p:txBody>
        </p:sp>
        <p:sp>
          <p:nvSpPr>
            <p:cNvPr id="17479" name="Text Box 174"/>
            <p:cNvSpPr txBox="1">
              <a:spLocks noChangeArrowheads="1"/>
            </p:cNvSpPr>
            <p:nvPr/>
          </p:nvSpPr>
          <p:spPr bwMode="auto">
            <a:xfrm rot="-1058155">
              <a:off x="152" y="658"/>
              <a:ext cx="2245" cy="442"/>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r>
                <a:rPr lang="zh-CN" altLang="en-US" sz="4000" i="1">
                  <a:solidFill>
                    <a:srgbClr val="FF3300"/>
                  </a:solidFill>
                  <a:latin typeface="黑体" pitchFamily="49" charset="-122"/>
                  <a:ea typeface="黑体" pitchFamily="49" charset="-122"/>
                </a:rPr>
                <a:t>一棵</a:t>
              </a:r>
              <a:r>
                <a:rPr lang="en-US" altLang="zh-CN" sz="4000" i="1">
                  <a:solidFill>
                    <a:srgbClr val="FF3300"/>
                  </a:solidFill>
                  <a:ea typeface="黑体" pitchFamily="49" charset="-122"/>
                </a:rPr>
                <a:t>4</a:t>
              </a:r>
              <a:r>
                <a:rPr lang="zh-CN" altLang="en-US" sz="4000" i="1">
                  <a:solidFill>
                    <a:srgbClr val="FF3300"/>
                  </a:solidFill>
                  <a:latin typeface="黑体" pitchFamily="49" charset="-122"/>
                  <a:ea typeface="黑体" pitchFamily="49" charset="-122"/>
                </a:rPr>
                <a:t>阶</a:t>
              </a:r>
              <a:r>
                <a:rPr lang="en-US" altLang="zh-CN" sz="4000" i="1">
                  <a:solidFill>
                    <a:srgbClr val="FF3300"/>
                  </a:solidFill>
                  <a:ea typeface="黑体" pitchFamily="49" charset="-122"/>
                </a:rPr>
                <a:t>B-</a:t>
              </a:r>
              <a:r>
                <a:rPr lang="zh-CN" altLang="en-US" sz="4000" i="1">
                  <a:solidFill>
                    <a:srgbClr val="FF3300"/>
                  </a:solidFill>
                  <a:latin typeface="黑体" pitchFamily="49" charset="-122"/>
                  <a:ea typeface="黑体" pitchFamily="49" charset="-122"/>
                </a:rPr>
                <a:t>树</a:t>
              </a:r>
            </a:p>
          </p:txBody>
        </p:sp>
      </p:grpSp>
      <p:sp>
        <p:nvSpPr>
          <p:cNvPr id="155867" name="Oval 219"/>
          <p:cNvSpPr>
            <a:spLocks noChangeArrowheads="1"/>
          </p:cNvSpPr>
          <p:nvPr/>
        </p:nvSpPr>
        <p:spPr bwMode="auto">
          <a:xfrm>
            <a:off x="1524000" y="5046664"/>
            <a:ext cx="9144000" cy="668337"/>
          </a:xfrm>
          <a:prstGeom prst="ellipse">
            <a:avLst/>
          </a:prstGeom>
          <a:noFill/>
          <a:ln w="34925">
            <a:solidFill>
              <a:srgbClr val="FF0000"/>
            </a:solidFill>
            <a:prstDash val="lgDash"/>
            <a:round/>
            <a:headEnd/>
            <a:tailEnd/>
          </a:ln>
        </p:spPr>
        <p:txBody>
          <a:bodyPr wrap="none" anchor="ctr"/>
          <a:lstStyle/>
          <a:p>
            <a:endParaRPr lang="zh-CN" altLang="en-US">
              <a:solidFill>
                <a:srgbClr val="FFFFCC"/>
              </a:solidFill>
            </a:endParaRPr>
          </a:p>
        </p:txBody>
      </p:sp>
      <p:grpSp>
        <p:nvGrpSpPr>
          <p:cNvPr id="17512" name="Group 223"/>
          <p:cNvGrpSpPr>
            <a:grpSpLocks/>
          </p:cNvGrpSpPr>
          <p:nvPr/>
        </p:nvGrpSpPr>
        <p:grpSpPr bwMode="auto">
          <a:xfrm>
            <a:off x="6575426" y="798514"/>
            <a:ext cx="3897313" cy="427037"/>
            <a:chOff x="3216" y="510"/>
            <a:chExt cx="2455" cy="269"/>
          </a:xfrm>
        </p:grpSpPr>
        <p:sp>
          <p:nvSpPr>
            <p:cNvPr id="17422" name="Text Box 224"/>
            <p:cNvSpPr txBox="1">
              <a:spLocks noChangeArrowheads="1"/>
            </p:cNvSpPr>
            <p:nvPr/>
          </p:nvSpPr>
          <p:spPr bwMode="auto">
            <a:xfrm>
              <a:off x="3343" y="510"/>
              <a:ext cx="2328" cy="269"/>
            </a:xfrm>
            <a:prstGeom prst="rect">
              <a:avLst/>
            </a:prstGeom>
            <a:noFill/>
            <a:ln w="12700" cap="sq">
              <a:noFill/>
              <a:miter lim="800000"/>
              <a:headEnd type="none" w="sm" len="sm"/>
              <a:tailEnd type="none" w="sm" len="sm"/>
            </a:ln>
          </p:spPr>
          <p:txBody>
            <a:bodyPr wrap="none">
              <a:spAutoFit/>
            </a:bodyPr>
            <a:lstStyle/>
            <a:p>
              <a:r>
                <a:rPr lang="zh-CN" altLang="en-US" sz="2200">
                  <a:solidFill>
                    <a:srgbClr val="000000"/>
                  </a:solidFill>
                  <a:latin typeface="幼圆" pitchFamily="49" charset="-122"/>
                  <a:ea typeface="幼圆" pitchFamily="49" charset="-122"/>
                </a:rPr>
                <a:t>每个分支结点最少有</a:t>
              </a:r>
              <a:r>
                <a:rPr lang="en-US" altLang="zh-CN" sz="2200">
                  <a:solidFill>
                    <a:srgbClr val="000000"/>
                  </a:solidFill>
                  <a:ea typeface="幼圆" pitchFamily="49" charset="-122"/>
                </a:rPr>
                <a:t>2</a:t>
              </a:r>
              <a:r>
                <a:rPr lang="zh-CN" altLang="en-US" sz="2200">
                  <a:solidFill>
                    <a:srgbClr val="000000"/>
                  </a:solidFill>
                  <a:latin typeface="幼圆" pitchFamily="49" charset="-122"/>
                  <a:ea typeface="幼圆" pitchFamily="49" charset="-122"/>
                </a:rPr>
                <a:t>棵子树</a:t>
              </a:r>
            </a:p>
          </p:txBody>
        </p:sp>
        <p:sp>
          <p:nvSpPr>
            <p:cNvPr id="17423" name="Oval 225"/>
            <p:cNvSpPr>
              <a:spLocks noChangeArrowheads="1"/>
            </p:cNvSpPr>
            <p:nvPr/>
          </p:nvSpPr>
          <p:spPr bwMode="auto">
            <a:xfrm>
              <a:off x="3216" y="591"/>
              <a:ext cx="116" cy="116"/>
            </a:xfrm>
            <a:prstGeom prst="ellipse">
              <a:avLst/>
            </a:prstGeom>
            <a:gradFill rotWithShape="0">
              <a:gsLst>
                <a:gs pos="0">
                  <a:srgbClr val="FF0000"/>
                </a:gs>
                <a:gs pos="100000">
                  <a:srgbClr val="760000"/>
                </a:gs>
              </a:gsLst>
              <a:lin ang="0" scaled="1"/>
            </a:gradFill>
            <a:ln w="12700" cap="sq">
              <a:noFill/>
              <a:round/>
              <a:headEnd type="none" w="sm" len="sm"/>
              <a:tailEnd type="none" w="sm" len="sm"/>
            </a:ln>
          </p:spPr>
          <p:txBody>
            <a:bodyPr wrap="none" anchor="ctr"/>
            <a:lstStyle/>
            <a:p>
              <a:endParaRPr lang="zh-CN" altLang="en-US">
                <a:solidFill>
                  <a:srgbClr val="FFFFCC"/>
                </a:solidFill>
              </a:endParaRPr>
            </a:p>
          </p:txBody>
        </p:sp>
      </p:grpSp>
      <p:grpSp>
        <p:nvGrpSpPr>
          <p:cNvPr id="17516" name="Group 226"/>
          <p:cNvGrpSpPr>
            <a:grpSpLocks/>
          </p:cNvGrpSpPr>
          <p:nvPr/>
        </p:nvGrpSpPr>
        <p:grpSpPr bwMode="auto">
          <a:xfrm>
            <a:off x="6572251" y="1149350"/>
            <a:ext cx="3255963" cy="427038"/>
            <a:chOff x="3216" y="746"/>
            <a:chExt cx="1935" cy="269"/>
          </a:xfrm>
        </p:grpSpPr>
        <p:sp>
          <p:nvSpPr>
            <p:cNvPr id="17420" name="Oval 227"/>
            <p:cNvSpPr>
              <a:spLocks noChangeArrowheads="1"/>
            </p:cNvSpPr>
            <p:nvPr/>
          </p:nvSpPr>
          <p:spPr bwMode="auto">
            <a:xfrm>
              <a:off x="3216" y="816"/>
              <a:ext cx="116" cy="116"/>
            </a:xfrm>
            <a:prstGeom prst="ellipse">
              <a:avLst/>
            </a:prstGeom>
            <a:gradFill rotWithShape="0">
              <a:gsLst>
                <a:gs pos="0">
                  <a:srgbClr val="FF0000"/>
                </a:gs>
                <a:gs pos="100000">
                  <a:srgbClr val="760000"/>
                </a:gs>
              </a:gsLst>
              <a:lin ang="0" scaled="1"/>
            </a:gradFill>
            <a:ln w="12700" cap="sq">
              <a:noFill/>
              <a:round/>
              <a:headEnd type="none" w="sm" len="sm"/>
              <a:tailEnd type="none" w="sm" len="sm"/>
            </a:ln>
          </p:spPr>
          <p:txBody>
            <a:bodyPr wrap="none" anchor="ctr"/>
            <a:lstStyle/>
            <a:p>
              <a:endParaRPr lang="zh-CN" altLang="en-US">
                <a:solidFill>
                  <a:srgbClr val="FFFFCC"/>
                </a:solidFill>
              </a:endParaRPr>
            </a:p>
          </p:txBody>
        </p:sp>
        <p:sp>
          <p:nvSpPr>
            <p:cNvPr id="17421" name="Rectangle 228"/>
            <p:cNvSpPr>
              <a:spLocks noChangeArrowheads="1"/>
            </p:cNvSpPr>
            <p:nvPr/>
          </p:nvSpPr>
          <p:spPr bwMode="auto">
            <a:xfrm>
              <a:off x="3354" y="746"/>
              <a:ext cx="1797" cy="269"/>
            </a:xfrm>
            <a:prstGeom prst="rect">
              <a:avLst/>
            </a:prstGeom>
            <a:noFill/>
            <a:ln w="12700" cap="sq">
              <a:noFill/>
              <a:miter lim="800000"/>
              <a:headEnd type="none" w="sm" len="sm"/>
              <a:tailEnd type="none" w="sm" len="sm"/>
            </a:ln>
          </p:spPr>
          <p:txBody>
            <a:bodyPr>
              <a:spAutoFit/>
            </a:bodyPr>
            <a:lstStyle/>
            <a:p>
              <a:r>
                <a:rPr lang="zh-CN" altLang="en-US" sz="2200">
                  <a:solidFill>
                    <a:srgbClr val="000000"/>
                  </a:solidFill>
                  <a:latin typeface="幼圆" pitchFamily="49" charset="-122"/>
                  <a:ea typeface="幼圆" pitchFamily="49" charset="-122"/>
                </a:rPr>
                <a:t>根结点最少有</a:t>
              </a:r>
              <a:r>
                <a:rPr lang="en-US" altLang="zh-CN" sz="2200">
                  <a:solidFill>
                    <a:srgbClr val="000000"/>
                  </a:solidFill>
                  <a:ea typeface="幼圆" pitchFamily="49" charset="-122"/>
                </a:rPr>
                <a:t>2</a:t>
              </a:r>
              <a:r>
                <a:rPr lang="zh-CN" altLang="en-US" sz="2200">
                  <a:solidFill>
                    <a:srgbClr val="000000"/>
                  </a:solidFill>
                  <a:latin typeface="幼圆" pitchFamily="49" charset="-122"/>
                  <a:ea typeface="幼圆" pitchFamily="49" charset="-122"/>
                </a:rPr>
                <a:t>棵子树</a:t>
              </a:r>
            </a:p>
          </p:txBody>
        </p:sp>
      </p:grpSp>
      <p:grpSp>
        <p:nvGrpSpPr>
          <p:cNvPr id="17520" name="Group 229"/>
          <p:cNvGrpSpPr>
            <a:grpSpLocks/>
          </p:cNvGrpSpPr>
          <p:nvPr/>
        </p:nvGrpSpPr>
        <p:grpSpPr bwMode="auto">
          <a:xfrm>
            <a:off x="6570665" y="1484314"/>
            <a:ext cx="4221163" cy="446087"/>
            <a:chOff x="2993" y="816"/>
            <a:chExt cx="2659" cy="281"/>
          </a:xfrm>
        </p:grpSpPr>
        <p:sp>
          <p:nvSpPr>
            <p:cNvPr id="17418" name="Rectangle 230"/>
            <p:cNvSpPr>
              <a:spLocks noChangeArrowheads="1"/>
            </p:cNvSpPr>
            <p:nvPr/>
          </p:nvSpPr>
          <p:spPr bwMode="auto">
            <a:xfrm>
              <a:off x="3120" y="816"/>
              <a:ext cx="2532" cy="281"/>
            </a:xfrm>
            <a:prstGeom prst="rect">
              <a:avLst/>
            </a:prstGeom>
            <a:noFill/>
            <a:ln w="12700" cap="sq">
              <a:noFill/>
              <a:miter lim="800000"/>
              <a:headEnd type="none" w="sm" len="sm"/>
              <a:tailEnd type="none" w="sm" len="sm"/>
            </a:ln>
          </p:spPr>
          <p:txBody>
            <a:bodyPr wrap="none">
              <a:spAutoFit/>
            </a:bodyPr>
            <a:lstStyle/>
            <a:p>
              <a:r>
                <a:rPr lang="zh-CN" altLang="en-US" sz="2300">
                  <a:solidFill>
                    <a:srgbClr val="000000"/>
                  </a:solidFill>
                  <a:latin typeface="幼圆" pitchFamily="49" charset="-122"/>
                  <a:ea typeface="幼圆" pitchFamily="49" charset="-122"/>
                </a:rPr>
                <a:t>所有</a:t>
              </a:r>
              <a:r>
                <a:rPr lang="zh-CN" altLang="en-US" sz="2300">
                  <a:solidFill>
                    <a:srgbClr val="000000"/>
                  </a:solidFill>
                  <a:ea typeface="幼圆" pitchFamily="49" charset="-122"/>
                </a:rPr>
                <a:t>“</a:t>
              </a:r>
              <a:r>
                <a:rPr lang="zh-CN" altLang="en-US" sz="2300">
                  <a:solidFill>
                    <a:srgbClr val="000000"/>
                  </a:solidFill>
                  <a:latin typeface="幼圆" pitchFamily="49" charset="-122"/>
                  <a:ea typeface="幼圆" pitchFamily="49" charset="-122"/>
                </a:rPr>
                <a:t>叶结点</a:t>
              </a:r>
              <a:r>
                <a:rPr lang="zh-CN" altLang="en-US" sz="2300">
                  <a:solidFill>
                    <a:srgbClr val="000000"/>
                  </a:solidFill>
                  <a:ea typeface="幼圆" pitchFamily="49" charset="-122"/>
                </a:rPr>
                <a:t>”</a:t>
              </a:r>
              <a:r>
                <a:rPr lang="zh-CN" altLang="en-US" sz="2300">
                  <a:solidFill>
                    <a:srgbClr val="000000"/>
                  </a:solidFill>
                  <a:latin typeface="幼圆" pitchFamily="49" charset="-122"/>
                  <a:ea typeface="幼圆" pitchFamily="49" charset="-122"/>
                </a:rPr>
                <a:t>都在同一层上</a:t>
              </a:r>
            </a:p>
          </p:txBody>
        </p:sp>
        <p:sp>
          <p:nvSpPr>
            <p:cNvPr id="17419" name="Oval 231"/>
            <p:cNvSpPr>
              <a:spLocks noChangeArrowheads="1"/>
            </p:cNvSpPr>
            <p:nvPr/>
          </p:nvSpPr>
          <p:spPr bwMode="auto">
            <a:xfrm>
              <a:off x="2993" y="892"/>
              <a:ext cx="116" cy="116"/>
            </a:xfrm>
            <a:prstGeom prst="ellipse">
              <a:avLst/>
            </a:prstGeom>
            <a:gradFill rotWithShape="0">
              <a:gsLst>
                <a:gs pos="0">
                  <a:srgbClr val="FF0000"/>
                </a:gs>
                <a:gs pos="100000">
                  <a:srgbClr val="760000"/>
                </a:gs>
              </a:gsLst>
              <a:lin ang="0" scaled="1"/>
            </a:gradFill>
            <a:ln w="12700" cap="sq">
              <a:noFill/>
              <a:round/>
              <a:headEnd type="none" w="sm" len="sm"/>
              <a:tailEnd type="none" w="sm" len="sm"/>
            </a:ln>
          </p:spPr>
          <p:txBody>
            <a:bodyPr wrap="none" anchor="ctr"/>
            <a:lstStyle/>
            <a:p>
              <a:endParaRPr lang="zh-CN" altLang="en-US">
                <a:solidFill>
                  <a:srgbClr val="FFFFCC"/>
                </a:solidFill>
              </a:endParaRPr>
            </a:p>
          </p:txBody>
        </p:sp>
      </p:grpSp>
      <p:grpSp>
        <p:nvGrpSpPr>
          <p:cNvPr id="17524" name="Group 232"/>
          <p:cNvGrpSpPr>
            <a:grpSpLocks/>
          </p:cNvGrpSpPr>
          <p:nvPr/>
        </p:nvGrpSpPr>
        <p:grpSpPr bwMode="auto">
          <a:xfrm>
            <a:off x="6570663" y="188913"/>
            <a:ext cx="3898899" cy="668338"/>
            <a:chOff x="3157" y="217"/>
            <a:chExt cx="2456" cy="421"/>
          </a:xfrm>
        </p:grpSpPr>
        <p:sp>
          <p:nvSpPr>
            <p:cNvPr id="17416" name="Text Box 233"/>
            <p:cNvSpPr txBox="1">
              <a:spLocks noChangeArrowheads="1"/>
            </p:cNvSpPr>
            <p:nvPr/>
          </p:nvSpPr>
          <p:spPr bwMode="auto">
            <a:xfrm>
              <a:off x="3283" y="217"/>
              <a:ext cx="2330" cy="421"/>
            </a:xfrm>
            <a:prstGeom prst="rect">
              <a:avLst/>
            </a:prstGeom>
            <a:noFill/>
            <a:ln w="12700" cap="sq">
              <a:noFill/>
              <a:miter lim="800000"/>
              <a:headEnd type="none" w="sm" len="sm"/>
              <a:tailEnd type="none" w="sm" len="sm"/>
            </a:ln>
          </p:spPr>
          <p:txBody>
            <a:bodyPr wrap="none">
              <a:spAutoFit/>
            </a:bodyPr>
            <a:lstStyle/>
            <a:p>
              <a:pPr algn="just">
                <a:lnSpc>
                  <a:spcPct val="85000"/>
                </a:lnSpc>
              </a:pPr>
              <a:r>
                <a:rPr lang="zh-CN" altLang="en-US" sz="2200">
                  <a:solidFill>
                    <a:srgbClr val="000000"/>
                  </a:solidFill>
                  <a:latin typeface="幼圆" pitchFamily="49" charset="-122"/>
                  <a:ea typeface="幼圆" pitchFamily="49" charset="-122"/>
                </a:rPr>
                <a:t>每个分支结点最多有</a:t>
              </a:r>
              <a:r>
                <a:rPr lang="en-US" altLang="zh-CN" sz="2200">
                  <a:solidFill>
                    <a:srgbClr val="000000"/>
                  </a:solidFill>
                  <a:ea typeface="幼圆" pitchFamily="49" charset="-122"/>
                </a:rPr>
                <a:t>4</a:t>
              </a:r>
              <a:r>
                <a:rPr lang="zh-CN" altLang="en-US" sz="2200">
                  <a:solidFill>
                    <a:srgbClr val="000000"/>
                  </a:solidFill>
                  <a:latin typeface="幼圆" pitchFamily="49" charset="-122"/>
                  <a:ea typeface="幼圆" pitchFamily="49" charset="-122"/>
                </a:rPr>
                <a:t>棵子树</a:t>
              </a:r>
            </a:p>
            <a:p>
              <a:pPr algn="just">
                <a:lnSpc>
                  <a:spcPct val="85000"/>
                </a:lnSpc>
              </a:pPr>
              <a:r>
                <a:rPr lang="en-US" altLang="zh-CN" sz="2200">
                  <a:solidFill>
                    <a:srgbClr val="000000"/>
                  </a:solidFill>
                  <a:latin typeface="幼圆" pitchFamily="49" charset="-122"/>
                  <a:ea typeface="幼圆" pitchFamily="49" charset="-122"/>
                </a:rPr>
                <a:t>(</a:t>
              </a:r>
              <a:r>
                <a:rPr lang="zh-CN" altLang="en-US" sz="2200">
                  <a:solidFill>
                    <a:srgbClr val="000000"/>
                  </a:solidFill>
                  <a:latin typeface="幼圆" pitchFamily="49" charset="-122"/>
                  <a:ea typeface="幼圆" pitchFamily="49" charset="-122"/>
                </a:rPr>
                <a:t>即最多有</a:t>
              </a:r>
              <a:r>
                <a:rPr lang="en-US" altLang="zh-CN" sz="2200">
                  <a:solidFill>
                    <a:srgbClr val="000000"/>
                  </a:solidFill>
                  <a:ea typeface="幼圆" pitchFamily="49" charset="-122"/>
                </a:rPr>
                <a:t>m-1</a:t>
              </a:r>
              <a:r>
                <a:rPr lang="zh-CN" altLang="en-US" sz="2200">
                  <a:solidFill>
                    <a:srgbClr val="000000"/>
                  </a:solidFill>
                  <a:latin typeface="幼圆" pitchFamily="49" charset="-122"/>
                  <a:ea typeface="幼圆" pitchFamily="49" charset="-122"/>
                </a:rPr>
                <a:t>个关键字值</a:t>
              </a:r>
              <a:r>
                <a:rPr lang="en-US" altLang="zh-CN" sz="2200">
                  <a:solidFill>
                    <a:srgbClr val="000000"/>
                  </a:solidFill>
                  <a:latin typeface="幼圆" pitchFamily="49" charset="-122"/>
                  <a:ea typeface="幼圆" pitchFamily="49" charset="-122"/>
                </a:rPr>
                <a:t>)</a:t>
              </a:r>
            </a:p>
          </p:txBody>
        </p:sp>
        <p:sp>
          <p:nvSpPr>
            <p:cNvPr id="17417" name="Oval 234"/>
            <p:cNvSpPr>
              <a:spLocks noChangeArrowheads="1"/>
            </p:cNvSpPr>
            <p:nvPr/>
          </p:nvSpPr>
          <p:spPr bwMode="auto">
            <a:xfrm>
              <a:off x="3157" y="273"/>
              <a:ext cx="116" cy="116"/>
            </a:xfrm>
            <a:prstGeom prst="ellipse">
              <a:avLst/>
            </a:prstGeom>
            <a:gradFill rotWithShape="0">
              <a:gsLst>
                <a:gs pos="0">
                  <a:srgbClr val="FF0000"/>
                </a:gs>
                <a:gs pos="100000">
                  <a:srgbClr val="760000"/>
                </a:gs>
              </a:gsLst>
              <a:lin ang="0" scaled="1"/>
            </a:gradFill>
            <a:ln w="12700" cap="sq">
              <a:noFill/>
              <a:round/>
              <a:headEnd type="none" w="sm" len="sm"/>
              <a:tailEnd type="none" w="sm" len="sm"/>
            </a:ln>
          </p:spPr>
          <p:txBody>
            <a:bodyPr wrap="none" anchor="ctr"/>
            <a:lstStyle/>
            <a:p>
              <a:endParaRPr lang="zh-CN" altLang="en-US">
                <a:solidFill>
                  <a:srgbClr val="FFFFCC"/>
                </a:solidFill>
              </a:endParaRP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7524"/>
                                        </p:tgtEl>
                                        <p:attrNameLst>
                                          <p:attrName>style.visibility</p:attrName>
                                        </p:attrNameLst>
                                      </p:cBhvr>
                                      <p:to>
                                        <p:strVal val="visible"/>
                                      </p:to>
                                    </p:set>
                                    <p:anim calcmode="lin" valueType="num">
                                      <p:cBhvr additive="base">
                                        <p:cTn id="7" dur="500" fill="hold"/>
                                        <p:tgtEl>
                                          <p:spTgt spid="17524"/>
                                        </p:tgtEl>
                                        <p:attrNameLst>
                                          <p:attrName>ppt_x</p:attrName>
                                        </p:attrNameLst>
                                      </p:cBhvr>
                                      <p:tavLst>
                                        <p:tav tm="0">
                                          <p:val>
                                            <p:strVal val="1+#ppt_w/2"/>
                                          </p:val>
                                        </p:tav>
                                        <p:tav tm="100000">
                                          <p:val>
                                            <p:strVal val="#ppt_x"/>
                                          </p:val>
                                        </p:tav>
                                      </p:tavLst>
                                    </p:anim>
                                    <p:anim calcmode="lin" valueType="num">
                                      <p:cBhvr additive="base">
                                        <p:cTn id="8" dur="500" fill="hold"/>
                                        <p:tgtEl>
                                          <p:spTgt spid="1752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2" fill="hold" nodeType="clickEffect">
                                  <p:stCondLst>
                                    <p:cond delay="0"/>
                                  </p:stCondLst>
                                  <p:childTnLst>
                                    <p:set>
                                      <p:cBhvr>
                                        <p:cTn id="12" dur="1" fill="hold">
                                          <p:stCondLst>
                                            <p:cond delay="0"/>
                                          </p:stCondLst>
                                        </p:cTn>
                                        <p:tgtEl>
                                          <p:spTgt spid="17512"/>
                                        </p:tgtEl>
                                        <p:attrNameLst>
                                          <p:attrName>style.visibility</p:attrName>
                                        </p:attrNameLst>
                                      </p:cBhvr>
                                      <p:to>
                                        <p:strVal val="visible"/>
                                      </p:to>
                                    </p:set>
                                    <p:animEffect transition="in" filter="slide(fromRight)">
                                      <p:cBhvr>
                                        <p:cTn id="13" dur="500"/>
                                        <p:tgtEl>
                                          <p:spTgt spid="1751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2" fill="hold" nodeType="clickEffect">
                                  <p:stCondLst>
                                    <p:cond delay="0"/>
                                  </p:stCondLst>
                                  <p:childTnLst>
                                    <p:set>
                                      <p:cBhvr>
                                        <p:cTn id="17" dur="1" fill="hold">
                                          <p:stCondLst>
                                            <p:cond delay="0"/>
                                          </p:stCondLst>
                                        </p:cTn>
                                        <p:tgtEl>
                                          <p:spTgt spid="17516"/>
                                        </p:tgtEl>
                                        <p:attrNameLst>
                                          <p:attrName>style.visibility</p:attrName>
                                        </p:attrNameLst>
                                      </p:cBhvr>
                                      <p:to>
                                        <p:strVal val="visible"/>
                                      </p:to>
                                    </p:set>
                                    <p:animEffect transition="in" filter="slide(fromRight)">
                                      <p:cBhvr>
                                        <p:cTn id="18" dur="500"/>
                                        <p:tgtEl>
                                          <p:spTgt spid="1751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2" fill="hold" nodeType="clickEffect">
                                  <p:stCondLst>
                                    <p:cond delay="0"/>
                                  </p:stCondLst>
                                  <p:childTnLst>
                                    <p:set>
                                      <p:cBhvr>
                                        <p:cTn id="22" dur="1" fill="hold">
                                          <p:stCondLst>
                                            <p:cond delay="0"/>
                                          </p:stCondLst>
                                        </p:cTn>
                                        <p:tgtEl>
                                          <p:spTgt spid="17520"/>
                                        </p:tgtEl>
                                        <p:attrNameLst>
                                          <p:attrName>style.visibility</p:attrName>
                                        </p:attrNameLst>
                                      </p:cBhvr>
                                      <p:to>
                                        <p:strVal val="visible"/>
                                      </p:to>
                                    </p:set>
                                    <p:animEffect transition="in" filter="slide(fromRight)">
                                      <p:cBhvr>
                                        <p:cTn id="23" dur="500"/>
                                        <p:tgtEl>
                                          <p:spTgt spid="1752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55867"/>
                                        </p:tgtEl>
                                        <p:attrNameLst>
                                          <p:attrName>style.visibility</p:attrName>
                                        </p:attrNameLst>
                                      </p:cBhvr>
                                      <p:to>
                                        <p:strVal val="visible"/>
                                      </p:to>
                                    </p:set>
                                    <p:animEffect transition="in" filter="dissolve">
                                      <p:cBhvr>
                                        <p:cTn id="28" dur="500"/>
                                        <p:tgtEl>
                                          <p:spTgt spid="155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86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7"/>
          <p:cNvGrpSpPr>
            <a:grpSpLocks/>
          </p:cNvGrpSpPr>
          <p:nvPr/>
        </p:nvGrpSpPr>
        <p:grpSpPr bwMode="auto">
          <a:xfrm>
            <a:off x="3503614" y="1357313"/>
            <a:ext cx="4251325" cy="3735388"/>
            <a:chOff x="1427" y="695"/>
            <a:chExt cx="2678" cy="2353"/>
          </a:xfrm>
        </p:grpSpPr>
        <p:grpSp>
          <p:nvGrpSpPr>
            <p:cNvPr id="3" name="Group 11"/>
            <p:cNvGrpSpPr>
              <a:grpSpLocks/>
            </p:cNvGrpSpPr>
            <p:nvPr/>
          </p:nvGrpSpPr>
          <p:grpSpPr bwMode="auto">
            <a:xfrm>
              <a:off x="2517" y="912"/>
              <a:ext cx="499" cy="252"/>
              <a:chOff x="2290" y="754"/>
              <a:chExt cx="499" cy="252"/>
            </a:xfrm>
          </p:grpSpPr>
          <p:sp>
            <p:nvSpPr>
              <p:cNvPr id="18586" name="Line 4"/>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87" name="Line 5"/>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88" name="Line 6"/>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89" name="Line 7"/>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90" name="Line 8"/>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91" name="Line 9"/>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92" name="Text Box 10"/>
              <p:cNvSpPr txBox="1">
                <a:spLocks noChangeArrowheads="1"/>
              </p:cNvSpPr>
              <p:nvPr/>
            </p:nvSpPr>
            <p:spPr bwMode="auto">
              <a:xfrm>
                <a:off x="2402" y="754"/>
                <a:ext cx="264"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50</a:t>
                </a:r>
              </a:p>
            </p:txBody>
          </p:sp>
        </p:grpSp>
        <p:grpSp>
          <p:nvGrpSpPr>
            <p:cNvPr id="4" name="Group 12"/>
            <p:cNvGrpSpPr>
              <a:grpSpLocks/>
            </p:cNvGrpSpPr>
            <p:nvPr/>
          </p:nvGrpSpPr>
          <p:grpSpPr bwMode="auto">
            <a:xfrm>
              <a:off x="1837" y="1382"/>
              <a:ext cx="499" cy="252"/>
              <a:chOff x="2290" y="754"/>
              <a:chExt cx="499" cy="252"/>
            </a:xfrm>
          </p:grpSpPr>
          <p:sp>
            <p:nvSpPr>
              <p:cNvPr id="18579" name="Line 13"/>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80" name="Line 14"/>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81" name="Line 15"/>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82" name="Line 16"/>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83" name="Line 17"/>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84" name="Line 18"/>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85" name="Text Box 19"/>
              <p:cNvSpPr txBox="1">
                <a:spLocks noChangeArrowheads="1"/>
              </p:cNvSpPr>
              <p:nvPr/>
            </p:nvSpPr>
            <p:spPr bwMode="auto">
              <a:xfrm>
                <a:off x="2402" y="754"/>
                <a:ext cx="264"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35</a:t>
                </a:r>
              </a:p>
            </p:txBody>
          </p:sp>
        </p:grpSp>
        <p:grpSp>
          <p:nvGrpSpPr>
            <p:cNvPr id="5" name="Group 20"/>
            <p:cNvGrpSpPr>
              <a:grpSpLocks/>
            </p:cNvGrpSpPr>
            <p:nvPr/>
          </p:nvGrpSpPr>
          <p:grpSpPr bwMode="auto">
            <a:xfrm>
              <a:off x="3197" y="1374"/>
              <a:ext cx="499" cy="252"/>
              <a:chOff x="2290" y="754"/>
              <a:chExt cx="499" cy="252"/>
            </a:xfrm>
          </p:grpSpPr>
          <p:sp>
            <p:nvSpPr>
              <p:cNvPr id="18572" name="Line 21"/>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73" name="Line 22"/>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74" name="Line 23"/>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75" name="Line 24"/>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76" name="Line 25"/>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77" name="Line 26"/>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78" name="Text Box 27"/>
              <p:cNvSpPr txBox="1">
                <a:spLocks noChangeArrowheads="1"/>
              </p:cNvSpPr>
              <p:nvPr/>
            </p:nvSpPr>
            <p:spPr bwMode="auto">
              <a:xfrm>
                <a:off x="2402" y="754"/>
                <a:ext cx="264"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75</a:t>
                </a:r>
              </a:p>
            </p:txBody>
          </p:sp>
        </p:grpSp>
        <p:grpSp>
          <p:nvGrpSpPr>
            <p:cNvPr id="6" name="Group 28"/>
            <p:cNvGrpSpPr>
              <a:grpSpLocks/>
            </p:cNvGrpSpPr>
            <p:nvPr/>
          </p:nvGrpSpPr>
          <p:grpSpPr bwMode="auto">
            <a:xfrm>
              <a:off x="1519" y="1850"/>
              <a:ext cx="499" cy="252"/>
              <a:chOff x="2290" y="754"/>
              <a:chExt cx="499" cy="252"/>
            </a:xfrm>
          </p:grpSpPr>
          <p:sp>
            <p:nvSpPr>
              <p:cNvPr id="18565" name="Line 29"/>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66" name="Line 30"/>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67" name="Line 31"/>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68" name="Line 32"/>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69" name="Line 33"/>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70" name="Line 34"/>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71" name="Text Box 35"/>
              <p:cNvSpPr txBox="1">
                <a:spLocks noChangeArrowheads="1"/>
              </p:cNvSpPr>
              <p:nvPr/>
            </p:nvSpPr>
            <p:spPr bwMode="auto">
              <a:xfrm>
                <a:off x="2402" y="754"/>
                <a:ext cx="264"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24</a:t>
                </a:r>
              </a:p>
            </p:txBody>
          </p:sp>
        </p:grpSp>
        <p:grpSp>
          <p:nvGrpSpPr>
            <p:cNvPr id="7" name="Group 36"/>
            <p:cNvGrpSpPr>
              <a:grpSpLocks/>
            </p:cNvGrpSpPr>
            <p:nvPr/>
          </p:nvGrpSpPr>
          <p:grpSpPr bwMode="auto">
            <a:xfrm>
              <a:off x="2200" y="1843"/>
              <a:ext cx="499" cy="252"/>
              <a:chOff x="2290" y="754"/>
              <a:chExt cx="499" cy="252"/>
            </a:xfrm>
          </p:grpSpPr>
          <p:sp>
            <p:nvSpPr>
              <p:cNvPr id="18558" name="Line 37"/>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59" name="Line 38"/>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60" name="Line 39"/>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61" name="Line 40"/>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62" name="Line 41"/>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63" name="Line 42"/>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64" name="Text Box 43"/>
              <p:cNvSpPr txBox="1">
                <a:spLocks noChangeArrowheads="1"/>
              </p:cNvSpPr>
              <p:nvPr/>
            </p:nvSpPr>
            <p:spPr bwMode="auto">
              <a:xfrm>
                <a:off x="2402" y="754"/>
                <a:ext cx="264"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40</a:t>
                </a:r>
              </a:p>
            </p:txBody>
          </p:sp>
        </p:grpSp>
        <p:grpSp>
          <p:nvGrpSpPr>
            <p:cNvPr id="8" name="Group 44"/>
            <p:cNvGrpSpPr>
              <a:grpSpLocks/>
            </p:cNvGrpSpPr>
            <p:nvPr/>
          </p:nvGrpSpPr>
          <p:grpSpPr bwMode="auto">
            <a:xfrm>
              <a:off x="2843" y="1837"/>
              <a:ext cx="499" cy="252"/>
              <a:chOff x="2290" y="754"/>
              <a:chExt cx="499" cy="252"/>
            </a:xfrm>
          </p:grpSpPr>
          <p:sp>
            <p:nvSpPr>
              <p:cNvPr id="18551" name="Line 45"/>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52" name="Line 46"/>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53" name="Line 47"/>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54" name="Line 48"/>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55" name="Line 49"/>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56" name="Line 50"/>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57" name="Text Box 51"/>
              <p:cNvSpPr txBox="1">
                <a:spLocks noChangeArrowheads="1"/>
              </p:cNvSpPr>
              <p:nvPr/>
            </p:nvSpPr>
            <p:spPr bwMode="auto">
              <a:xfrm>
                <a:off x="2402" y="754"/>
                <a:ext cx="264"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65</a:t>
                </a:r>
              </a:p>
            </p:txBody>
          </p:sp>
        </p:grpSp>
        <p:grpSp>
          <p:nvGrpSpPr>
            <p:cNvPr id="9" name="Group 52"/>
            <p:cNvGrpSpPr>
              <a:grpSpLocks/>
            </p:cNvGrpSpPr>
            <p:nvPr/>
          </p:nvGrpSpPr>
          <p:grpSpPr bwMode="auto">
            <a:xfrm>
              <a:off x="3568" y="1838"/>
              <a:ext cx="499" cy="252"/>
              <a:chOff x="2290" y="754"/>
              <a:chExt cx="499" cy="252"/>
            </a:xfrm>
          </p:grpSpPr>
          <p:sp>
            <p:nvSpPr>
              <p:cNvPr id="18544" name="Line 53"/>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45" name="Line 54"/>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46" name="Line 55"/>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47" name="Line 56"/>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48" name="Line 57"/>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49" name="Line 58"/>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50" name="Text Box 59"/>
              <p:cNvSpPr txBox="1">
                <a:spLocks noChangeArrowheads="1"/>
              </p:cNvSpPr>
              <p:nvPr/>
            </p:nvSpPr>
            <p:spPr bwMode="auto">
              <a:xfrm>
                <a:off x="2402" y="754"/>
                <a:ext cx="264"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80</a:t>
                </a:r>
              </a:p>
            </p:txBody>
          </p:sp>
        </p:grpSp>
        <p:grpSp>
          <p:nvGrpSpPr>
            <p:cNvPr id="10" name="Group 60"/>
            <p:cNvGrpSpPr>
              <a:grpSpLocks/>
            </p:cNvGrpSpPr>
            <p:nvPr/>
          </p:nvGrpSpPr>
          <p:grpSpPr bwMode="auto">
            <a:xfrm>
              <a:off x="1805" y="2318"/>
              <a:ext cx="499" cy="252"/>
              <a:chOff x="2290" y="754"/>
              <a:chExt cx="499" cy="252"/>
            </a:xfrm>
          </p:grpSpPr>
          <p:sp>
            <p:nvSpPr>
              <p:cNvPr id="18537" name="Line 61"/>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38" name="Line 62"/>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39" name="Line 63"/>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40" name="Line 64"/>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41" name="Line 65"/>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42" name="Line 66"/>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43" name="Text Box 67"/>
              <p:cNvSpPr txBox="1">
                <a:spLocks noChangeArrowheads="1"/>
              </p:cNvSpPr>
              <p:nvPr/>
            </p:nvSpPr>
            <p:spPr bwMode="auto">
              <a:xfrm>
                <a:off x="2402" y="754"/>
                <a:ext cx="264"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38</a:t>
                </a:r>
              </a:p>
            </p:txBody>
          </p:sp>
        </p:grpSp>
        <p:grpSp>
          <p:nvGrpSpPr>
            <p:cNvPr id="11" name="Group 68"/>
            <p:cNvGrpSpPr>
              <a:grpSpLocks/>
            </p:cNvGrpSpPr>
            <p:nvPr/>
          </p:nvGrpSpPr>
          <p:grpSpPr bwMode="auto">
            <a:xfrm>
              <a:off x="3197" y="2318"/>
              <a:ext cx="499" cy="252"/>
              <a:chOff x="2290" y="754"/>
              <a:chExt cx="499" cy="252"/>
            </a:xfrm>
          </p:grpSpPr>
          <p:sp>
            <p:nvSpPr>
              <p:cNvPr id="18530" name="Line 69"/>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31" name="Line 70"/>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32" name="Line 71"/>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33" name="Line 72"/>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34" name="Line 73"/>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35" name="Line 74"/>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36" name="Text Box 75"/>
              <p:cNvSpPr txBox="1">
                <a:spLocks noChangeArrowheads="1"/>
              </p:cNvSpPr>
              <p:nvPr/>
            </p:nvSpPr>
            <p:spPr bwMode="auto">
              <a:xfrm>
                <a:off x="2402" y="754"/>
                <a:ext cx="264"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70</a:t>
                </a:r>
              </a:p>
            </p:txBody>
          </p:sp>
        </p:grpSp>
        <p:grpSp>
          <p:nvGrpSpPr>
            <p:cNvPr id="12" name="Group 76"/>
            <p:cNvGrpSpPr>
              <a:grpSpLocks/>
            </p:cNvGrpSpPr>
            <p:nvPr/>
          </p:nvGrpSpPr>
          <p:grpSpPr bwMode="auto">
            <a:xfrm>
              <a:off x="1474" y="2788"/>
              <a:ext cx="499" cy="252"/>
              <a:chOff x="2290" y="754"/>
              <a:chExt cx="499" cy="252"/>
            </a:xfrm>
          </p:grpSpPr>
          <p:sp>
            <p:nvSpPr>
              <p:cNvPr id="18523" name="Line 77"/>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24" name="Line 78"/>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25" name="Line 79"/>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26" name="Line 80"/>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27" name="Line 81"/>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28" name="Line 82"/>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29" name="Text Box 83"/>
              <p:cNvSpPr txBox="1">
                <a:spLocks noChangeArrowheads="1"/>
              </p:cNvSpPr>
              <p:nvPr/>
            </p:nvSpPr>
            <p:spPr bwMode="auto">
              <a:xfrm>
                <a:off x="2402" y="754"/>
                <a:ext cx="264"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36</a:t>
                </a:r>
              </a:p>
            </p:txBody>
          </p:sp>
        </p:grpSp>
        <p:grpSp>
          <p:nvGrpSpPr>
            <p:cNvPr id="13" name="Group 84"/>
            <p:cNvGrpSpPr>
              <a:grpSpLocks/>
            </p:cNvGrpSpPr>
            <p:nvPr/>
          </p:nvGrpSpPr>
          <p:grpSpPr bwMode="auto">
            <a:xfrm>
              <a:off x="2835" y="2795"/>
              <a:ext cx="499" cy="252"/>
              <a:chOff x="2290" y="754"/>
              <a:chExt cx="499" cy="252"/>
            </a:xfrm>
          </p:grpSpPr>
          <p:sp>
            <p:nvSpPr>
              <p:cNvPr id="18516" name="Line 85"/>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17" name="Line 86"/>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18" name="Line 87"/>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19" name="Line 88"/>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20" name="Line 89"/>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21" name="Line 90"/>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22" name="Text Box 91"/>
              <p:cNvSpPr txBox="1">
                <a:spLocks noChangeArrowheads="1"/>
              </p:cNvSpPr>
              <p:nvPr/>
            </p:nvSpPr>
            <p:spPr bwMode="auto">
              <a:xfrm>
                <a:off x="2402" y="754"/>
                <a:ext cx="264"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66</a:t>
                </a:r>
              </a:p>
            </p:txBody>
          </p:sp>
        </p:grpSp>
        <p:grpSp>
          <p:nvGrpSpPr>
            <p:cNvPr id="14" name="Group 92"/>
            <p:cNvGrpSpPr>
              <a:grpSpLocks/>
            </p:cNvGrpSpPr>
            <p:nvPr/>
          </p:nvGrpSpPr>
          <p:grpSpPr bwMode="auto">
            <a:xfrm>
              <a:off x="3606" y="2796"/>
              <a:ext cx="499" cy="252"/>
              <a:chOff x="2290" y="754"/>
              <a:chExt cx="499" cy="252"/>
            </a:xfrm>
          </p:grpSpPr>
          <p:sp>
            <p:nvSpPr>
              <p:cNvPr id="18509" name="Line 93"/>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10" name="Line 94"/>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11" name="Line 95"/>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12" name="Line 96"/>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13" name="Line 97"/>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14" name="Line 98"/>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15" name="Text Box 99"/>
              <p:cNvSpPr txBox="1">
                <a:spLocks noChangeArrowheads="1"/>
              </p:cNvSpPr>
              <p:nvPr/>
            </p:nvSpPr>
            <p:spPr bwMode="auto">
              <a:xfrm>
                <a:off x="2402" y="754"/>
                <a:ext cx="264"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72</a:t>
                </a:r>
              </a:p>
            </p:txBody>
          </p:sp>
        </p:grpSp>
        <p:sp>
          <p:nvSpPr>
            <p:cNvPr id="18483" name="Line 101"/>
            <p:cNvSpPr>
              <a:spLocks noChangeShapeType="1"/>
            </p:cNvSpPr>
            <p:nvPr/>
          </p:nvSpPr>
          <p:spPr bwMode="auto">
            <a:xfrm flipH="1">
              <a:off x="2290" y="1071"/>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18484" name="Line 102"/>
            <p:cNvSpPr>
              <a:spLocks noChangeShapeType="1"/>
            </p:cNvSpPr>
            <p:nvPr/>
          </p:nvSpPr>
          <p:spPr bwMode="auto">
            <a:xfrm flipH="1">
              <a:off x="1647" y="1540"/>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18485" name="Line 103"/>
            <p:cNvSpPr>
              <a:spLocks noChangeShapeType="1"/>
            </p:cNvSpPr>
            <p:nvPr/>
          </p:nvSpPr>
          <p:spPr bwMode="auto">
            <a:xfrm flipH="1">
              <a:off x="2018" y="2010"/>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18486" name="Line 104"/>
            <p:cNvSpPr>
              <a:spLocks noChangeShapeType="1"/>
            </p:cNvSpPr>
            <p:nvPr/>
          </p:nvSpPr>
          <p:spPr bwMode="auto">
            <a:xfrm flipH="1">
              <a:off x="1610" y="2477"/>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18487" name="Line 105"/>
            <p:cNvSpPr>
              <a:spLocks noChangeShapeType="1"/>
            </p:cNvSpPr>
            <p:nvPr/>
          </p:nvSpPr>
          <p:spPr bwMode="auto">
            <a:xfrm flipH="1">
              <a:off x="3016" y="1538"/>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18488" name="Line 106"/>
            <p:cNvSpPr>
              <a:spLocks noChangeShapeType="1"/>
            </p:cNvSpPr>
            <p:nvPr/>
          </p:nvSpPr>
          <p:spPr bwMode="auto">
            <a:xfrm flipH="1">
              <a:off x="3016" y="2477"/>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18489" name="Line 107"/>
            <p:cNvSpPr>
              <a:spLocks noChangeShapeType="1"/>
            </p:cNvSpPr>
            <p:nvPr/>
          </p:nvSpPr>
          <p:spPr bwMode="auto">
            <a:xfrm>
              <a:off x="2971" y="1071"/>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18490" name="Line 108"/>
            <p:cNvSpPr>
              <a:spLocks noChangeShapeType="1"/>
            </p:cNvSpPr>
            <p:nvPr/>
          </p:nvSpPr>
          <p:spPr bwMode="auto">
            <a:xfrm>
              <a:off x="2245" y="1524"/>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18491" name="Line 109"/>
            <p:cNvSpPr>
              <a:spLocks noChangeShapeType="1"/>
            </p:cNvSpPr>
            <p:nvPr/>
          </p:nvSpPr>
          <p:spPr bwMode="auto">
            <a:xfrm>
              <a:off x="3651" y="1517"/>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18492" name="Line 110"/>
            <p:cNvSpPr>
              <a:spLocks noChangeShapeType="1"/>
            </p:cNvSpPr>
            <p:nvPr/>
          </p:nvSpPr>
          <p:spPr bwMode="auto">
            <a:xfrm>
              <a:off x="3243" y="2013"/>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18493" name="Line 111"/>
            <p:cNvSpPr>
              <a:spLocks noChangeShapeType="1"/>
            </p:cNvSpPr>
            <p:nvPr/>
          </p:nvSpPr>
          <p:spPr bwMode="auto">
            <a:xfrm>
              <a:off x="3606" y="2448"/>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18494" name="Text Box 112"/>
            <p:cNvSpPr txBox="1">
              <a:spLocks noChangeArrowheads="1"/>
            </p:cNvSpPr>
            <p:nvPr/>
          </p:nvSpPr>
          <p:spPr bwMode="auto">
            <a:xfrm>
              <a:off x="1474" y="1842"/>
              <a:ext cx="172"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495" name="Text Box 113"/>
            <p:cNvSpPr txBox="1">
              <a:spLocks noChangeArrowheads="1"/>
            </p:cNvSpPr>
            <p:nvPr/>
          </p:nvSpPr>
          <p:spPr bwMode="auto">
            <a:xfrm>
              <a:off x="1836" y="1850"/>
              <a:ext cx="172"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496" name="Text Box 114"/>
            <p:cNvSpPr txBox="1">
              <a:spLocks noChangeArrowheads="1"/>
            </p:cNvSpPr>
            <p:nvPr/>
          </p:nvSpPr>
          <p:spPr bwMode="auto">
            <a:xfrm>
              <a:off x="2516" y="1834"/>
              <a:ext cx="172"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497" name="Text Box 115"/>
            <p:cNvSpPr txBox="1">
              <a:spLocks noChangeArrowheads="1"/>
            </p:cNvSpPr>
            <p:nvPr/>
          </p:nvSpPr>
          <p:spPr bwMode="auto">
            <a:xfrm>
              <a:off x="2124" y="2325"/>
              <a:ext cx="172"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498" name="Text Box 116"/>
            <p:cNvSpPr txBox="1">
              <a:spLocks noChangeArrowheads="1"/>
            </p:cNvSpPr>
            <p:nvPr/>
          </p:nvSpPr>
          <p:spPr bwMode="auto">
            <a:xfrm>
              <a:off x="1427" y="2779"/>
              <a:ext cx="172"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499" name="Text Box 117"/>
            <p:cNvSpPr txBox="1">
              <a:spLocks noChangeArrowheads="1"/>
            </p:cNvSpPr>
            <p:nvPr/>
          </p:nvSpPr>
          <p:spPr bwMode="auto">
            <a:xfrm>
              <a:off x="1791" y="2779"/>
              <a:ext cx="172"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500" name="Text Box 118"/>
            <p:cNvSpPr txBox="1">
              <a:spLocks noChangeArrowheads="1"/>
            </p:cNvSpPr>
            <p:nvPr/>
          </p:nvSpPr>
          <p:spPr bwMode="auto">
            <a:xfrm>
              <a:off x="2788" y="1842"/>
              <a:ext cx="172"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501" name="Text Box 119"/>
            <p:cNvSpPr txBox="1">
              <a:spLocks noChangeArrowheads="1"/>
            </p:cNvSpPr>
            <p:nvPr/>
          </p:nvSpPr>
          <p:spPr bwMode="auto">
            <a:xfrm>
              <a:off x="2783" y="2787"/>
              <a:ext cx="172"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502" name="Text Box 120"/>
            <p:cNvSpPr txBox="1">
              <a:spLocks noChangeArrowheads="1"/>
            </p:cNvSpPr>
            <p:nvPr/>
          </p:nvSpPr>
          <p:spPr bwMode="auto">
            <a:xfrm>
              <a:off x="3151" y="2785"/>
              <a:ext cx="172"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503" name="Text Box 121"/>
            <p:cNvSpPr txBox="1">
              <a:spLocks noChangeArrowheads="1"/>
            </p:cNvSpPr>
            <p:nvPr/>
          </p:nvSpPr>
          <p:spPr bwMode="auto">
            <a:xfrm>
              <a:off x="3514" y="1842"/>
              <a:ext cx="172"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504" name="Text Box 122"/>
            <p:cNvSpPr txBox="1">
              <a:spLocks noChangeArrowheads="1"/>
            </p:cNvSpPr>
            <p:nvPr/>
          </p:nvSpPr>
          <p:spPr bwMode="auto">
            <a:xfrm>
              <a:off x="3877" y="1850"/>
              <a:ext cx="172"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505" name="Text Box 123"/>
            <p:cNvSpPr txBox="1">
              <a:spLocks noChangeArrowheads="1"/>
            </p:cNvSpPr>
            <p:nvPr/>
          </p:nvSpPr>
          <p:spPr bwMode="auto">
            <a:xfrm>
              <a:off x="3568" y="2793"/>
              <a:ext cx="172"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506" name="Text Box 124"/>
            <p:cNvSpPr txBox="1">
              <a:spLocks noChangeArrowheads="1"/>
            </p:cNvSpPr>
            <p:nvPr/>
          </p:nvSpPr>
          <p:spPr bwMode="auto">
            <a:xfrm>
              <a:off x="3922" y="2795"/>
              <a:ext cx="172"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507" name="Line 125"/>
            <p:cNvSpPr>
              <a:spLocks noChangeShapeType="1"/>
            </p:cNvSpPr>
            <p:nvPr/>
          </p:nvSpPr>
          <p:spPr bwMode="auto">
            <a:xfrm>
              <a:off x="2290" y="845"/>
              <a:ext cx="182" cy="90"/>
            </a:xfrm>
            <a:prstGeom prst="line">
              <a:avLst/>
            </a:prstGeom>
            <a:noFill/>
            <a:ln w="19050" cap="sq">
              <a:solidFill>
                <a:srgbClr val="FF0000"/>
              </a:solidFill>
              <a:round/>
              <a:headEnd type="none" w="sm" len="sm"/>
              <a:tailEnd type="triangle" w="med" len="lg"/>
            </a:ln>
          </p:spPr>
          <p:txBody>
            <a:bodyPr/>
            <a:lstStyle/>
            <a:p>
              <a:endParaRPr lang="zh-CN" altLang="en-US"/>
            </a:p>
          </p:txBody>
        </p:sp>
        <p:sp>
          <p:nvSpPr>
            <p:cNvPr id="18508" name="Text Box 126"/>
            <p:cNvSpPr txBox="1">
              <a:spLocks noChangeArrowheads="1"/>
            </p:cNvSpPr>
            <p:nvPr/>
          </p:nvSpPr>
          <p:spPr bwMode="auto">
            <a:xfrm>
              <a:off x="2084" y="695"/>
              <a:ext cx="205" cy="271"/>
            </a:xfrm>
            <a:prstGeom prst="rect">
              <a:avLst/>
            </a:prstGeom>
            <a:noFill/>
            <a:ln w="12700" cap="sq">
              <a:noFill/>
              <a:miter lim="800000"/>
              <a:headEnd type="none" w="sm" len="sm"/>
              <a:tailEnd type="none" w="sm" len="sm"/>
            </a:ln>
          </p:spPr>
          <p:txBody>
            <a:bodyPr wrap="none">
              <a:spAutoFit/>
            </a:bodyPr>
            <a:lstStyle/>
            <a:p>
              <a:r>
                <a:rPr lang="en-US" altLang="zh-CN" sz="2200">
                  <a:solidFill>
                    <a:srgbClr val="FF0000"/>
                  </a:solidFill>
                </a:rPr>
                <a:t>T</a:t>
              </a:r>
            </a:p>
          </p:txBody>
        </p:sp>
      </p:grpSp>
      <p:grpSp>
        <p:nvGrpSpPr>
          <p:cNvPr id="15" name="Group 128"/>
          <p:cNvGrpSpPr>
            <a:grpSpLocks/>
          </p:cNvGrpSpPr>
          <p:nvPr/>
        </p:nvGrpSpPr>
        <p:grpSpPr bwMode="auto">
          <a:xfrm>
            <a:off x="4730751" y="5411788"/>
            <a:ext cx="2251075" cy="609600"/>
            <a:chOff x="3142" y="2980"/>
            <a:chExt cx="1418" cy="384"/>
          </a:xfrm>
        </p:grpSpPr>
        <p:sp>
          <p:nvSpPr>
            <p:cNvPr id="18468" name="Oval 129"/>
            <p:cNvSpPr>
              <a:spLocks noChangeArrowheads="1"/>
            </p:cNvSpPr>
            <p:nvPr/>
          </p:nvSpPr>
          <p:spPr bwMode="auto">
            <a:xfrm>
              <a:off x="3648" y="2980"/>
              <a:ext cx="912" cy="384"/>
            </a:xfrm>
            <a:prstGeom prst="ellipse">
              <a:avLst/>
            </a:prstGeom>
            <a:solidFill>
              <a:srgbClr val="FFFFD5"/>
            </a:solidFill>
            <a:ln w="12700">
              <a:noFill/>
              <a:round/>
              <a:headEnd type="none" w="sm" len="sm"/>
              <a:tailEnd type="none" w="sm" len="sm"/>
            </a:ln>
            <a:effectLst>
              <a:outerShdw dist="56796" dir="1593903" algn="ctr" rotWithShape="0">
                <a:srgbClr val="B2B2B2"/>
              </a:outerShdw>
            </a:effectLst>
          </p:spPr>
          <p:txBody>
            <a:bodyPr wrap="none" anchor="ctr"/>
            <a:lstStyle/>
            <a:p>
              <a:endParaRPr lang="zh-CN" altLang="en-US">
                <a:solidFill>
                  <a:srgbClr val="FFFFCC"/>
                </a:solidFill>
              </a:endParaRPr>
            </a:p>
          </p:txBody>
        </p:sp>
        <p:sp>
          <p:nvSpPr>
            <p:cNvPr id="18469" name="Text Box 130"/>
            <p:cNvSpPr txBox="1">
              <a:spLocks noChangeArrowheads="1"/>
            </p:cNvSpPr>
            <p:nvPr/>
          </p:nvSpPr>
          <p:spPr bwMode="auto">
            <a:xfrm>
              <a:off x="3715" y="3026"/>
              <a:ext cx="700" cy="320"/>
            </a:xfrm>
            <a:prstGeom prst="rect">
              <a:avLst/>
            </a:prstGeom>
            <a:noFill/>
            <a:ln w="12700">
              <a:noFill/>
              <a:miter lim="800000"/>
              <a:headEnd type="none" w="sm" len="sm"/>
              <a:tailEnd type="none" w="sm" len="sm"/>
            </a:ln>
            <a:effectLst>
              <a:outerShdw dist="12700" dir="5400000" algn="ctr" rotWithShape="0">
                <a:srgbClr val="000000"/>
              </a:outerShdw>
            </a:effectLst>
          </p:spPr>
          <p:txBody>
            <a:bodyPr wrap="none">
              <a:spAutoFit/>
            </a:bodyPr>
            <a:lstStyle/>
            <a:p>
              <a:r>
                <a:rPr lang="en-US" altLang="zh-CN" sz="2700">
                  <a:solidFill>
                    <a:srgbClr val="FF0066"/>
                  </a:solidFill>
                  <a:ea typeface="华文行楷" pitchFamily="2" charset="-122"/>
                </a:rPr>
                <a:t>key=70</a:t>
              </a:r>
            </a:p>
          </p:txBody>
        </p:sp>
        <p:sp>
          <p:nvSpPr>
            <p:cNvPr id="18470" name="Text Box 131"/>
            <p:cNvSpPr txBox="1">
              <a:spLocks noChangeArrowheads="1"/>
            </p:cNvSpPr>
            <p:nvPr/>
          </p:nvSpPr>
          <p:spPr bwMode="auto">
            <a:xfrm>
              <a:off x="3142" y="3035"/>
              <a:ext cx="672" cy="308"/>
            </a:xfrm>
            <a:prstGeom prst="rect">
              <a:avLst/>
            </a:prstGeom>
            <a:noFill/>
            <a:ln w="12700">
              <a:noFill/>
              <a:miter lim="800000"/>
              <a:headEnd/>
              <a:tailEnd/>
            </a:ln>
          </p:spPr>
          <p:txBody>
            <a:bodyPr>
              <a:spAutoFit/>
            </a:bodyPr>
            <a:lstStyle/>
            <a:p>
              <a:r>
                <a:rPr lang="zh-CN" altLang="en-US" sz="2600">
                  <a:solidFill>
                    <a:srgbClr val="000099"/>
                  </a:solidFill>
                  <a:ea typeface="黑体" pitchFamily="49" charset="-122"/>
                </a:rPr>
                <a:t>查找</a:t>
              </a:r>
            </a:p>
          </p:txBody>
        </p:sp>
      </p:grpSp>
      <p:sp>
        <p:nvSpPr>
          <p:cNvPr id="325764" name="Text Box 132"/>
          <p:cNvSpPr txBox="1">
            <a:spLocks noChangeArrowheads="1"/>
          </p:cNvSpPr>
          <p:nvPr/>
        </p:nvSpPr>
        <p:spPr bwMode="auto">
          <a:xfrm>
            <a:off x="5175250" y="1300164"/>
            <a:ext cx="312906" cy="430887"/>
          </a:xfrm>
          <a:prstGeom prst="rect">
            <a:avLst/>
          </a:prstGeom>
          <a:noFill/>
          <a:ln w="12700" cap="sq">
            <a:noFill/>
            <a:miter lim="800000"/>
            <a:headEnd type="none" w="sm" len="sm"/>
            <a:tailEnd type="none" w="sm" len="sm"/>
          </a:ln>
        </p:spPr>
        <p:txBody>
          <a:bodyPr wrap="none">
            <a:spAutoFit/>
          </a:bodyPr>
          <a:lstStyle/>
          <a:p>
            <a:r>
              <a:rPr lang="en-US" altLang="zh-CN" sz="2200">
                <a:solidFill>
                  <a:srgbClr val="FF0000"/>
                </a:solidFill>
              </a:rPr>
              <a:t>p</a:t>
            </a:r>
          </a:p>
        </p:txBody>
      </p:sp>
      <p:grpSp>
        <p:nvGrpSpPr>
          <p:cNvPr id="16" name="Group 137"/>
          <p:cNvGrpSpPr>
            <a:grpSpLocks/>
          </p:cNvGrpSpPr>
          <p:nvPr/>
        </p:nvGrpSpPr>
        <p:grpSpPr bwMode="auto">
          <a:xfrm>
            <a:off x="5175249" y="1344614"/>
            <a:ext cx="1498600" cy="1087437"/>
            <a:chOff x="2480" y="687"/>
            <a:chExt cx="944" cy="685"/>
          </a:xfrm>
        </p:grpSpPr>
        <p:sp>
          <p:nvSpPr>
            <p:cNvPr id="18466" name="Rectangle 138"/>
            <p:cNvSpPr>
              <a:spLocks noChangeArrowheads="1"/>
            </p:cNvSpPr>
            <p:nvPr/>
          </p:nvSpPr>
          <p:spPr bwMode="auto">
            <a:xfrm>
              <a:off x="2480" y="687"/>
              <a:ext cx="182" cy="213"/>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18467" name="Text Box 139"/>
            <p:cNvSpPr txBox="1">
              <a:spLocks noChangeArrowheads="1"/>
            </p:cNvSpPr>
            <p:nvPr/>
          </p:nvSpPr>
          <p:spPr bwMode="auto">
            <a:xfrm>
              <a:off x="3227" y="1101"/>
              <a:ext cx="197" cy="271"/>
            </a:xfrm>
            <a:prstGeom prst="rect">
              <a:avLst/>
            </a:prstGeom>
            <a:noFill/>
            <a:ln w="12700" cap="sq">
              <a:noFill/>
              <a:miter lim="800000"/>
              <a:headEnd type="none" w="sm" len="sm"/>
              <a:tailEnd type="none" w="sm" len="sm"/>
            </a:ln>
          </p:spPr>
          <p:txBody>
            <a:bodyPr wrap="none">
              <a:spAutoFit/>
            </a:bodyPr>
            <a:lstStyle/>
            <a:p>
              <a:r>
                <a:rPr lang="en-US" altLang="zh-CN" sz="2200">
                  <a:solidFill>
                    <a:srgbClr val="FF0000"/>
                  </a:solidFill>
                </a:rPr>
                <a:t>p</a:t>
              </a:r>
            </a:p>
          </p:txBody>
        </p:sp>
      </p:grpSp>
      <p:grpSp>
        <p:nvGrpSpPr>
          <p:cNvPr id="17" name="Group 142"/>
          <p:cNvGrpSpPr>
            <a:grpSpLocks/>
          </p:cNvGrpSpPr>
          <p:nvPr/>
        </p:nvGrpSpPr>
        <p:grpSpPr bwMode="auto">
          <a:xfrm>
            <a:off x="5665789" y="2074864"/>
            <a:ext cx="1030287" cy="1093787"/>
            <a:chOff x="2789" y="1147"/>
            <a:chExt cx="649" cy="689"/>
          </a:xfrm>
        </p:grpSpPr>
        <p:sp>
          <p:nvSpPr>
            <p:cNvPr id="18464" name="Rectangle 143"/>
            <p:cNvSpPr>
              <a:spLocks noChangeArrowheads="1"/>
            </p:cNvSpPr>
            <p:nvPr/>
          </p:nvSpPr>
          <p:spPr bwMode="auto">
            <a:xfrm>
              <a:off x="3256" y="1147"/>
              <a:ext cx="182" cy="213"/>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18465" name="Text Box 144"/>
            <p:cNvSpPr txBox="1">
              <a:spLocks noChangeArrowheads="1"/>
            </p:cNvSpPr>
            <p:nvPr/>
          </p:nvSpPr>
          <p:spPr bwMode="auto">
            <a:xfrm>
              <a:off x="2789" y="1565"/>
              <a:ext cx="197" cy="271"/>
            </a:xfrm>
            <a:prstGeom prst="rect">
              <a:avLst/>
            </a:prstGeom>
            <a:noFill/>
            <a:ln w="12700" cap="sq">
              <a:noFill/>
              <a:miter lim="800000"/>
              <a:headEnd type="none" w="sm" len="sm"/>
              <a:tailEnd type="none" w="sm" len="sm"/>
            </a:ln>
          </p:spPr>
          <p:txBody>
            <a:bodyPr wrap="none">
              <a:spAutoFit/>
            </a:bodyPr>
            <a:lstStyle/>
            <a:p>
              <a:r>
                <a:rPr lang="en-US" altLang="zh-CN" sz="2200">
                  <a:solidFill>
                    <a:srgbClr val="FF0000"/>
                  </a:solidFill>
                </a:rPr>
                <a:t>p</a:t>
              </a:r>
            </a:p>
          </p:txBody>
        </p:sp>
      </p:grpSp>
      <p:grpSp>
        <p:nvGrpSpPr>
          <p:cNvPr id="18" name="Group 146"/>
          <p:cNvGrpSpPr>
            <a:grpSpLocks/>
          </p:cNvGrpSpPr>
          <p:nvPr/>
        </p:nvGrpSpPr>
        <p:grpSpPr bwMode="auto">
          <a:xfrm>
            <a:off x="5665792" y="2819400"/>
            <a:ext cx="817563" cy="1123950"/>
            <a:chOff x="2789" y="1616"/>
            <a:chExt cx="515" cy="708"/>
          </a:xfrm>
        </p:grpSpPr>
        <p:sp>
          <p:nvSpPr>
            <p:cNvPr id="18462" name="Rectangle 147"/>
            <p:cNvSpPr>
              <a:spLocks noChangeArrowheads="1"/>
            </p:cNvSpPr>
            <p:nvPr/>
          </p:nvSpPr>
          <p:spPr bwMode="auto">
            <a:xfrm>
              <a:off x="2789" y="1616"/>
              <a:ext cx="182" cy="213"/>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18463" name="Text Box 148"/>
            <p:cNvSpPr txBox="1">
              <a:spLocks noChangeArrowheads="1"/>
            </p:cNvSpPr>
            <p:nvPr/>
          </p:nvSpPr>
          <p:spPr bwMode="auto">
            <a:xfrm>
              <a:off x="3107" y="2053"/>
              <a:ext cx="197" cy="271"/>
            </a:xfrm>
            <a:prstGeom prst="rect">
              <a:avLst/>
            </a:prstGeom>
            <a:noFill/>
            <a:ln w="12700" cap="sq">
              <a:noFill/>
              <a:miter lim="800000"/>
              <a:headEnd type="none" w="sm" len="sm"/>
              <a:tailEnd type="none" w="sm" len="sm"/>
            </a:ln>
          </p:spPr>
          <p:txBody>
            <a:bodyPr wrap="none">
              <a:spAutoFit/>
            </a:bodyPr>
            <a:lstStyle/>
            <a:p>
              <a:r>
                <a:rPr lang="en-US" altLang="zh-CN" sz="2200">
                  <a:solidFill>
                    <a:srgbClr val="FF0000"/>
                  </a:solidFill>
                </a:rPr>
                <a:t>p</a:t>
              </a:r>
            </a:p>
          </p:txBody>
        </p:sp>
      </p:grpSp>
      <p:sp>
        <p:nvSpPr>
          <p:cNvPr id="325781" name="Freeform 149"/>
          <p:cNvSpPr>
            <a:spLocks/>
          </p:cNvSpPr>
          <p:nvPr/>
        </p:nvSpPr>
        <p:spPr bwMode="auto">
          <a:xfrm>
            <a:off x="6097589" y="3898901"/>
            <a:ext cx="1152525" cy="576263"/>
          </a:xfrm>
          <a:custGeom>
            <a:avLst/>
            <a:gdLst>
              <a:gd name="T0" fmla="*/ 1290691125 w 581"/>
              <a:gd name="T1" fmla="*/ 0 h 318"/>
              <a:gd name="T2" fmla="*/ 503685164 w 581"/>
              <a:gd name="T3" fmla="*/ 26270707 h 318"/>
              <a:gd name="T4" fmla="*/ 0 w 581"/>
              <a:gd name="T5" fmla="*/ 367795329 h 318"/>
              <a:gd name="T6" fmla="*/ 220362383 w 581"/>
              <a:gd name="T7" fmla="*/ 656776727 h 318"/>
              <a:gd name="T8" fmla="*/ 409243576 w 581"/>
              <a:gd name="T9" fmla="*/ 709318140 h 318"/>
              <a:gd name="T10" fmla="*/ 2147483647 w 581"/>
              <a:gd name="T11" fmla="*/ 551692088 h 318"/>
              <a:gd name="T12" fmla="*/ 2147483647 w 581"/>
              <a:gd name="T13" fmla="*/ 236439984 h 318"/>
              <a:gd name="T14" fmla="*/ 1951776291 w 581"/>
              <a:gd name="T15" fmla="*/ 105084639 h 318"/>
              <a:gd name="T16" fmla="*/ 1762895099 w 581"/>
              <a:gd name="T17" fmla="*/ 0 h 318"/>
              <a:gd name="T18" fmla="*/ 1385132713 w 581"/>
              <a:gd name="T19" fmla="*/ 52541413 h 318"/>
              <a:gd name="T20" fmla="*/ 1007368344 w 581"/>
              <a:gd name="T21" fmla="*/ 26270707 h 3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1"/>
              <a:gd name="T34" fmla="*/ 0 h 318"/>
              <a:gd name="T35" fmla="*/ 581 w 581"/>
              <a:gd name="T36" fmla="*/ 318 h 3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1" h="318">
                <a:moveTo>
                  <a:pt x="328" y="0"/>
                </a:moveTo>
                <a:cubicBezTo>
                  <a:pt x="261" y="3"/>
                  <a:pt x="195" y="3"/>
                  <a:pt x="128" y="8"/>
                </a:cubicBezTo>
                <a:cubicBezTo>
                  <a:pt x="54" y="13"/>
                  <a:pt x="53" y="94"/>
                  <a:pt x="0" y="112"/>
                </a:cubicBezTo>
                <a:cubicBezTo>
                  <a:pt x="8" y="150"/>
                  <a:pt x="17" y="183"/>
                  <a:pt x="56" y="200"/>
                </a:cubicBezTo>
                <a:cubicBezTo>
                  <a:pt x="71" y="207"/>
                  <a:pt x="104" y="216"/>
                  <a:pt x="104" y="216"/>
                </a:cubicBezTo>
                <a:cubicBezTo>
                  <a:pt x="262" y="213"/>
                  <a:pt x="526" y="318"/>
                  <a:pt x="576" y="168"/>
                </a:cubicBezTo>
                <a:cubicBezTo>
                  <a:pt x="573" y="136"/>
                  <a:pt x="581" y="101"/>
                  <a:pt x="568" y="72"/>
                </a:cubicBezTo>
                <a:cubicBezTo>
                  <a:pt x="552" y="36"/>
                  <a:pt x="521" y="46"/>
                  <a:pt x="496" y="32"/>
                </a:cubicBezTo>
                <a:cubicBezTo>
                  <a:pt x="479" y="23"/>
                  <a:pt x="448" y="0"/>
                  <a:pt x="448" y="0"/>
                </a:cubicBezTo>
                <a:cubicBezTo>
                  <a:pt x="416" y="4"/>
                  <a:pt x="384" y="16"/>
                  <a:pt x="352" y="16"/>
                </a:cubicBezTo>
                <a:cubicBezTo>
                  <a:pt x="320" y="16"/>
                  <a:pt x="288" y="8"/>
                  <a:pt x="256" y="8"/>
                </a:cubicBezTo>
              </a:path>
            </a:pathLst>
          </a:custGeom>
          <a:noFill/>
          <a:ln w="44450" cap="sq" cmpd="sng">
            <a:solidFill>
              <a:srgbClr val="FF0000"/>
            </a:solidFill>
            <a:prstDash val="solid"/>
            <a:round/>
            <a:headEnd type="none" w="sm" len="sm"/>
            <a:tailEnd type="none" w="sm" len="sm"/>
          </a:ln>
        </p:spPr>
        <p:txBody>
          <a:bodyPr/>
          <a:lstStyle/>
          <a:p>
            <a:endParaRPr lang="zh-CN" altLang="en-US"/>
          </a:p>
        </p:txBody>
      </p:sp>
      <p:grpSp>
        <p:nvGrpSpPr>
          <p:cNvPr id="19" name="Group 192"/>
          <p:cNvGrpSpPr>
            <a:grpSpLocks/>
          </p:cNvGrpSpPr>
          <p:nvPr/>
        </p:nvGrpSpPr>
        <p:grpSpPr bwMode="auto">
          <a:xfrm>
            <a:off x="7535864" y="3467100"/>
            <a:ext cx="2808287" cy="1524000"/>
            <a:chOff x="3787" y="2184"/>
            <a:chExt cx="1769" cy="960"/>
          </a:xfrm>
        </p:grpSpPr>
        <p:sp>
          <p:nvSpPr>
            <p:cNvPr id="18460" name="AutoShape 151"/>
            <p:cNvSpPr>
              <a:spLocks noChangeArrowheads="1"/>
            </p:cNvSpPr>
            <p:nvPr/>
          </p:nvSpPr>
          <p:spPr bwMode="auto">
            <a:xfrm>
              <a:off x="3787" y="2184"/>
              <a:ext cx="1536" cy="960"/>
            </a:xfrm>
            <a:prstGeom prst="irregularSeal1">
              <a:avLst/>
            </a:prstGeom>
            <a:gradFill rotWithShape="0">
              <a:gsLst>
                <a:gs pos="0">
                  <a:srgbClr val="760000"/>
                </a:gs>
                <a:gs pos="100000">
                  <a:srgbClr val="FF0000"/>
                </a:gs>
              </a:gsLst>
              <a:path path="shape">
                <a:fillToRect l="50000" t="50000" r="50000" b="50000"/>
              </a:path>
            </a:gradFill>
            <a:ln w="69850">
              <a:solidFill>
                <a:srgbClr val="FFFF00"/>
              </a:solidFill>
              <a:miter lim="800000"/>
              <a:headEnd/>
              <a:tailEnd/>
            </a:ln>
            <a:effectLst>
              <a:outerShdw dist="113592" dir="1593903" algn="ctr" rotWithShape="0">
                <a:srgbClr val="C0C0C0"/>
              </a:outerShdw>
            </a:effectLst>
          </p:spPr>
          <p:txBody>
            <a:bodyPr wrap="none" anchor="ctr"/>
            <a:lstStyle/>
            <a:p>
              <a:endParaRPr lang="zh-CN" altLang="en-US">
                <a:solidFill>
                  <a:srgbClr val="FFFFCC"/>
                </a:solidFill>
              </a:endParaRPr>
            </a:p>
          </p:txBody>
        </p:sp>
        <p:sp>
          <p:nvSpPr>
            <p:cNvPr id="18461" name="Rectangle 152"/>
            <p:cNvSpPr>
              <a:spLocks noChangeArrowheads="1"/>
            </p:cNvSpPr>
            <p:nvPr/>
          </p:nvSpPr>
          <p:spPr bwMode="auto">
            <a:xfrm>
              <a:off x="3979" y="2446"/>
              <a:ext cx="1577" cy="346"/>
            </a:xfrm>
            <a:prstGeom prst="rect">
              <a:avLst/>
            </a:prstGeom>
            <a:noFill/>
            <a:ln w="12700">
              <a:noFill/>
              <a:miter lim="800000"/>
              <a:headEnd/>
              <a:tailEnd/>
            </a:ln>
            <a:effectLst>
              <a:outerShdw dist="35921" dir="2700000" algn="ctr" rotWithShape="0">
                <a:schemeClr val="bg1"/>
              </a:outerShdw>
            </a:effectLst>
          </p:spPr>
          <p:txBody>
            <a:bodyPr>
              <a:spAutoFit/>
            </a:bodyPr>
            <a:lstStyle/>
            <a:p>
              <a:r>
                <a:rPr lang="zh-CN" altLang="en-US" sz="3000">
                  <a:solidFill>
                    <a:srgbClr val="FFFFFF"/>
                  </a:solidFill>
                  <a:ea typeface="隶书" pitchFamily="49" charset="-122"/>
                </a:rPr>
                <a:t>查找成功！</a:t>
              </a:r>
              <a:endParaRPr lang="en-US" altLang="zh-CN" sz="3000">
                <a:solidFill>
                  <a:srgbClr val="FFFFFF"/>
                </a:solidFill>
                <a:ea typeface="隶书" pitchFamily="49" charset="-122"/>
              </a:endParaRPr>
            </a:p>
          </p:txBody>
        </p:sp>
      </p:grpSp>
      <p:grpSp>
        <p:nvGrpSpPr>
          <p:cNvPr id="20" name="Group 165"/>
          <p:cNvGrpSpPr>
            <a:grpSpLocks/>
          </p:cNvGrpSpPr>
          <p:nvPr/>
        </p:nvGrpSpPr>
        <p:grpSpPr bwMode="auto">
          <a:xfrm>
            <a:off x="2135188" y="1052513"/>
            <a:ext cx="8280400" cy="5040312"/>
            <a:chOff x="340" y="799"/>
            <a:chExt cx="5216" cy="3175"/>
          </a:xfrm>
        </p:grpSpPr>
        <p:sp>
          <p:nvSpPr>
            <p:cNvPr id="18454" name="Rectangle 166"/>
            <p:cNvSpPr>
              <a:spLocks noChangeArrowheads="1"/>
            </p:cNvSpPr>
            <p:nvPr/>
          </p:nvSpPr>
          <p:spPr bwMode="auto">
            <a:xfrm>
              <a:off x="340" y="799"/>
              <a:ext cx="5216" cy="3175"/>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nvGrpSpPr>
            <p:cNvPr id="21" name="Group 167"/>
            <p:cNvGrpSpPr>
              <a:grpSpLocks/>
            </p:cNvGrpSpPr>
            <p:nvPr/>
          </p:nvGrpSpPr>
          <p:grpSpPr bwMode="auto">
            <a:xfrm>
              <a:off x="576" y="838"/>
              <a:ext cx="4822" cy="2592"/>
              <a:chOff x="602" y="816"/>
              <a:chExt cx="4822" cy="2592"/>
            </a:xfrm>
          </p:grpSpPr>
          <p:sp>
            <p:nvSpPr>
              <p:cNvPr id="18456" name="Rectangle 168"/>
              <p:cNvSpPr>
                <a:spLocks noChangeArrowheads="1"/>
              </p:cNvSpPr>
              <p:nvPr/>
            </p:nvSpPr>
            <p:spPr bwMode="auto">
              <a:xfrm>
                <a:off x="602" y="816"/>
                <a:ext cx="4593" cy="2592"/>
              </a:xfrm>
              <a:prstGeom prst="rect">
                <a:avLst/>
              </a:prstGeom>
              <a:solidFill>
                <a:srgbClr val="C5FFF4"/>
              </a:solidFill>
              <a:ln w="12700" cap="sq">
                <a:noFill/>
                <a:miter lim="800000"/>
                <a:headEnd type="none" w="sm" len="sm"/>
                <a:tailEnd type="none" w="sm" len="sm"/>
              </a:ln>
              <a:effectLst>
                <a:outerShdw dist="206741" dir="2550627" algn="ctr" rotWithShape="0">
                  <a:srgbClr val="969696"/>
                </a:outerShdw>
              </a:effectLst>
            </p:spPr>
            <p:txBody>
              <a:bodyPr wrap="none" anchor="ctr"/>
              <a:lstStyle/>
              <a:p>
                <a:endParaRPr lang="zh-CN" altLang="en-US">
                  <a:solidFill>
                    <a:srgbClr val="FFFFCC"/>
                  </a:solidFill>
                </a:endParaRPr>
              </a:p>
            </p:txBody>
          </p:sp>
          <p:sp>
            <p:nvSpPr>
              <p:cNvPr id="18457" name="Text Box 169"/>
              <p:cNvSpPr txBox="1">
                <a:spLocks noChangeArrowheads="1"/>
              </p:cNvSpPr>
              <p:nvPr/>
            </p:nvSpPr>
            <p:spPr bwMode="auto">
              <a:xfrm>
                <a:off x="912" y="1157"/>
                <a:ext cx="4512" cy="1890"/>
              </a:xfrm>
              <a:prstGeom prst="rect">
                <a:avLst/>
              </a:prstGeom>
              <a:noFill/>
              <a:ln w="12700" cap="sq">
                <a:noFill/>
                <a:miter lim="800000"/>
                <a:headEnd type="none" w="sm" len="sm"/>
                <a:tailEnd type="none" w="sm" len="sm"/>
              </a:ln>
            </p:spPr>
            <p:txBody>
              <a:bodyPr>
                <a:spAutoFit/>
              </a:bodyPr>
              <a:lstStyle/>
              <a:p>
                <a:r>
                  <a:rPr lang="en-US" altLang="zh-CN" sz="2700">
                    <a:solidFill>
                      <a:srgbClr val="002878"/>
                    </a:solidFill>
                    <a:latin typeface="幼圆" pitchFamily="49" charset="-122"/>
                    <a:ea typeface="幼圆" pitchFamily="49" charset="-122"/>
                  </a:rPr>
                  <a:t>    </a:t>
                </a:r>
                <a:r>
                  <a:rPr lang="zh-CN" altLang="en-US" sz="2700">
                    <a:solidFill>
                      <a:srgbClr val="002878"/>
                    </a:solidFill>
                    <a:latin typeface="幼圆" pitchFamily="49" charset="-122"/>
                    <a:ea typeface="幼圆" pitchFamily="49" charset="-122"/>
                  </a:rPr>
                  <a:t>首先将给定的关键字</a:t>
                </a:r>
                <a:r>
                  <a:rPr lang="en-US" altLang="zh-CN" sz="2700">
                    <a:solidFill>
                      <a:srgbClr val="002878"/>
                    </a:solidFill>
                    <a:ea typeface="幼圆" pitchFamily="49" charset="-122"/>
                  </a:rPr>
                  <a:t>k</a:t>
                </a:r>
                <a:r>
                  <a:rPr lang="zh-CN" altLang="en-US" sz="2700">
                    <a:solidFill>
                      <a:srgbClr val="002878"/>
                    </a:solidFill>
                    <a:latin typeface="幼圆" pitchFamily="49" charset="-122"/>
                    <a:ea typeface="幼圆" pitchFamily="49" charset="-122"/>
                  </a:rPr>
                  <a:t>在</a:t>
                </a:r>
                <a:r>
                  <a:rPr lang="en-US" altLang="zh-CN" sz="2700">
                    <a:solidFill>
                      <a:srgbClr val="002878"/>
                    </a:solidFill>
                    <a:ea typeface="幼圆" pitchFamily="49" charset="-122"/>
                  </a:rPr>
                  <a:t>B-</a:t>
                </a:r>
                <a:r>
                  <a:rPr lang="zh-CN" altLang="en-US" sz="2700">
                    <a:solidFill>
                      <a:srgbClr val="002878"/>
                    </a:solidFill>
                    <a:latin typeface="幼圆" pitchFamily="49" charset="-122"/>
                    <a:ea typeface="幼圆" pitchFamily="49" charset="-122"/>
                  </a:rPr>
                  <a:t>树的根结</a:t>
                </a:r>
              </a:p>
              <a:p>
                <a:r>
                  <a:rPr lang="zh-CN" altLang="en-US" sz="2700">
                    <a:solidFill>
                      <a:srgbClr val="002878"/>
                    </a:solidFill>
                    <a:latin typeface="幼圆" pitchFamily="49" charset="-122"/>
                    <a:ea typeface="幼圆" pitchFamily="49" charset="-122"/>
                  </a:rPr>
                  <a:t>点的关键字集合中采用           或者       </a:t>
                </a:r>
              </a:p>
              <a:p>
                <a:r>
                  <a:rPr lang="zh-CN" altLang="en-US" sz="2700">
                    <a:solidFill>
                      <a:srgbClr val="002878"/>
                    </a:solidFill>
                    <a:latin typeface="幼圆" pitchFamily="49" charset="-122"/>
                    <a:ea typeface="幼圆" pitchFamily="49" charset="-122"/>
                  </a:rPr>
                  <a:t>          进行查找，若有</a:t>
                </a:r>
                <a:r>
                  <a:rPr lang="en-US" altLang="zh-CN" sz="2700">
                    <a:solidFill>
                      <a:srgbClr val="002878"/>
                    </a:solidFill>
                    <a:ea typeface="幼圆" pitchFamily="49" charset="-122"/>
                  </a:rPr>
                  <a:t>k=key</a:t>
                </a:r>
                <a:r>
                  <a:rPr lang="en-US" altLang="zh-CN" sz="2700" baseline="-25000">
                    <a:solidFill>
                      <a:srgbClr val="002878"/>
                    </a:solidFill>
                    <a:ea typeface="幼圆" pitchFamily="49" charset="-122"/>
                  </a:rPr>
                  <a:t>i</a:t>
                </a:r>
                <a:r>
                  <a:rPr lang="en-US" altLang="zh-CN" sz="2700">
                    <a:solidFill>
                      <a:srgbClr val="002878"/>
                    </a:solidFill>
                    <a:ea typeface="幼圆" pitchFamily="49" charset="-122"/>
                  </a:rPr>
                  <a:t> , </a:t>
                </a:r>
                <a:r>
                  <a:rPr lang="zh-CN" altLang="en-US" sz="2700">
                    <a:solidFill>
                      <a:srgbClr val="002878"/>
                    </a:solidFill>
                    <a:latin typeface="幼圆" pitchFamily="49" charset="-122"/>
                    <a:ea typeface="幼圆" pitchFamily="49" charset="-122"/>
                  </a:rPr>
                  <a:t>则查</a:t>
                </a:r>
              </a:p>
              <a:p>
                <a:r>
                  <a:rPr lang="zh-CN" altLang="en-US" sz="2700">
                    <a:solidFill>
                      <a:srgbClr val="002878"/>
                    </a:solidFill>
                    <a:latin typeface="幼圆" pitchFamily="49" charset="-122"/>
                    <a:ea typeface="幼圆" pitchFamily="49" charset="-122"/>
                  </a:rPr>
                  <a:t>找成功，根据相应的指针取得记录</a:t>
                </a:r>
                <a:r>
                  <a:rPr lang="en-US" altLang="zh-CN" sz="2700">
                    <a:solidFill>
                      <a:srgbClr val="002878"/>
                    </a:solidFill>
                    <a:latin typeface="幼圆" pitchFamily="49" charset="-122"/>
                    <a:ea typeface="幼圆" pitchFamily="49" charset="-122"/>
                  </a:rPr>
                  <a:t>.</a:t>
                </a:r>
                <a:r>
                  <a:rPr lang="zh-CN" altLang="en-US" sz="2700">
                    <a:solidFill>
                      <a:srgbClr val="002878"/>
                    </a:solidFill>
                    <a:latin typeface="幼圆" pitchFamily="49" charset="-122"/>
                    <a:ea typeface="幼圆" pitchFamily="49" charset="-122"/>
                  </a:rPr>
                  <a:t>否则，</a:t>
                </a:r>
              </a:p>
              <a:p>
                <a:r>
                  <a:rPr lang="zh-CN" altLang="en-US" sz="2700">
                    <a:solidFill>
                      <a:srgbClr val="002878"/>
                    </a:solidFill>
                    <a:latin typeface="幼圆" pitchFamily="49" charset="-122"/>
                    <a:ea typeface="幼圆" pitchFamily="49" charset="-122"/>
                  </a:rPr>
                  <a:t>若</a:t>
                </a:r>
                <a:r>
                  <a:rPr lang="en-US" altLang="zh-CN" sz="2700">
                    <a:solidFill>
                      <a:srgbClr val="002878"/>
                    </a:solidFill>
                    <a:ea typeface="幼圆" pitchFamily="49" charset="-122"/>
                  </a:rPr>
                  <a:t>k</a:t>
                </a:r>
                <a:r>
                  <a:rPr lang="en-US" altLang="zh-CN" sz="2700">
                    <a:solidFill>
                      <a:srgbClr val="002878"/>
                    </a:solidFill>
                    <a:latin typeface="幼圆" pitchFamily="49" charset="-122"/>
                    <a:ea typeface="幼圆" pitchFamily="49" charset="-122"/>
                    <a:sym typeface="Symbol" pitchFamily="18" charset="2"/>
                  </a:rPr>
                  <a:t></a:t>
                </a:r>
                <a:r>
                  <a:rPr lang="en-US" altLang="zh-CN" sz="2700">
                    <a:solidFill>
                      <a:srgbClr val="002878"/>
                    </a:solidFill>
                    <a:ea typeface="幼圆" pitchFamily="49" charset="-122"/>
                  </a:rPr>
                  <a:t>key</a:t>
                </a:r>
                <a:r>
                  <a:rPr lang="en-US" altLang="zh-CN" sz="2700" baseline="-22000">
                    <a:solidFill>
                      <a:srgbClr val="002878"/>
                    </a:solidFill>
                    <a:ea typeface="幼圆" pitchFamily="49" charset="-122"/>
                  </a:rPr>
                  <a:t>i</a:t>
                </a:r>
                <a:r>
                  <a:rPr lang="en-US" altLang="zh-CN" sz="2700">
                    <a:solidFill>
                      <a:srgbClr val="002878"/>
                    </a:solidFill>
                    <a:latin typeface="幼圆" pitchFamily="49" charset="-122"/>
                    <a:ea typeface="幼圆" pitchFamily="49" charset="-122"/>
                  </a:rPr>
                  <a:t>,</a:t>
                </a:r>
                <a:r>
                  <a:rPr lang="zh-CN" altLang="en-US" sz="2700">
                    <a:solidFill>
                      <a:srgbClr val="002878"/>
                    </a:solidFill>
                    <a:latin typeface="幼圆" pitchFamily="49" charset="-122"/>
                    <a:ea typeface="幼圆" pitchFamily="49" charset="-122"/>
                  </a:rPr>
                  <a:t>则在指针</a:t>
                </a:r>
                <a:r>
                  <a:rPr lang="en-US" altLang="zh-CN" sz="2700">
                    <a:solidFill>
                      <a:srgbClr val="002878"/>
                    </a:solidFill>
                    <a:ea typeface="幼圆" pitchFamily="49" charset="-122"/>
                  </a:rPr>
                  <a:t>p</a:t>
                </a:r>
                <a:r>
                  <a:rPr lang="en-US" altLang="zh-CN" sz="2700" baseline="-22000">
                    <a:solidFill>
                      <a:srgbClr val="002878"/>
                    </a:solidFill>
                    <a:ea typeface="幼圆" pitchFamily="49" charset="-122"/>
                  </a:rPr>
                  <a:t>i-1</a:t>
                </a:r>
                <a:r>
                  <a:rPr lang="zh-CN" altLang="en-US" sz="2700">
                    <a:solidFill>
                      <a:srgbClr val="002878"/>
                    </a:solidFill>
                    <a:latin typeface="幼圆" pitchFamily="49" charset="-122"/>
                    <a:ea typeface="幼圆" pitchFamily="49" charset="-122"/>
                  </a:rPr>
                  <a:t>所指的结点中重复</a:t>
                </a:r>
              </a:p>
              <a:p>
                <a:r>
                  <a:rPr lang="zh-CN" altLang="en-US" sz="2700">
                    <a:solidFill>
                      <a:srgbClr val="002878"/>
                    </a:solidFill>
                    <a:latin typeface="幼圆" pitchFamily="49" charset="-122"/>
                    <a:ea typeface="幼圆" pitchFamily="49" charset="-122"/>
                  </a:rPr>
                  <a:t>上述查找过程</a:t>
                </a:r>
                <a:r>
                  <a:rPr lang="en-US" altLang="zh-CN" sz="2700">
                    <a:solidFill>
                      <a:srgbClr val="002878"/>
                    </a:solidFill>
                    <a:latin typeface="幼圆" pitchFamily="49" charset="-122"/>
                    <a:ea typeface="幼圆" pitchFamily="49" charset="-122"/>
                  </a:rPr>
                  <a:t>,</a:t>
                </a:r>
                <a:r>
                  <a:rPr lang="zh-CN" altLang="en-US" sz="2700">
                    <a:solidFill>
                      <a:srgbClr val="002878"/>
                    </a:solidFill>
                    <a:latin typeface="幼圆" pitchFamily="49" charset="-122"/>
                    <a:ea typeface="幼圆" pitchFamily="49" charset="-122"/>
                  </a:rPr>
                  <a:t>直到在某结点中查找成功，</a:t>
                </a:r>
              </a:p>
              <a:p>
                <a:r>
                  <a:rPr lang="zh-CN" altLang="en-US" sz="2700">
                    <a:solidFill>
                      <a:srgbClr val="002878"/>
                    </a:solidFill>
                    <a:latin typeface="幼圆" pitchFamily="49" charset="-122"/>
                    <a:ea typeface="幼圆" pitchFamily="49" charset="-122"/>
                  </a:rPr>
                  <a:t>或者有</a:t>
                </a:r>
                <a:r>
                  <a:rPr lang="en-US" altLang="zh-CN" sz="2700">
                    <a:solidFill>
                      <a:srgbClr val="002878"/>
                    </a:solidFill>
                    <a:ea typeface="幼圆" pitchFamily="49" charset="-122"/>
                  </a:rPr>
                  <a:t>p</a:t>
                </a:r>
                <a:r>
                  <a:rPr lang="en-US" altLang="zh-CN" sz="2700" baseline="-22000">
                    <a:solidFill>
                      <a:srgbClr val="002878"/>
                    </a:solidFill>
                    <a:ea typeface="幼圆" pitchFamily="49" charset="-122"/>
                  </a:rPr>
                  <a:t>i-1</a:t>
                </a:r>
                <a:r>
                  <a:rPr lang="en-US" altLang="zh-CN" sz="2700">
                    <a:solidFill>
                      <a:srgbClr val="002878"/>
                    </a:solidFill>
                    <a:ea typeface="幼圆" pitchFamily="49" charset="-122"/>
                  </a:rPr>
                  <a:t>=NULL</a:t>
                </a:r>
                <a:r>
                  <a:rPr lang="zh-CN" altLang="en-US" sz="2700">
                    <a:solidFill>
                      <a:srgbClr val="002878"/>
                    </a:solidFill>
                    <a:latin typeface="幼圆" pitchFamily="49" charset="-122"/>
                    <a:ea typeface="幼圆" pitchFamily="49" charset="-122"/>
                  </a:rPr>
                  <a:t>，查找失败。</a:t>
                </a:r>
              </a:p>
            </p:txBody>
          </p:sp>
          <p:sp>
            <p:nvSpPr>
              <p:cNvPr id="18458" name="Rectangle 170"/>
              <p:cNvSpPr>
                <a:spLocks noChangeArrowheads="1"/>
              </p:cNvSpPr>
              <p:nvPr/>
            </p:nvSpPr>
            <p:spPr bwMode="auto">
              <a:xfrm>
                <a:off x="3120" y="1414"/>
                <a:ext cx="1536" cy="327"/>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800">
                    <a:solidFill>
                      <a:srgbClr val="FF3300"/>
                    </a:solidFill>
                    <a:latin typeface="黑体" pitchFamily="49" charset="-122"/>
                    <a:ea typeface="黑体" pitchFamily="49" charset="-122"/>
                  </a:rPr>
                  <a:t>顺序查找法</a:t>
                </a:r>
              </a:p>
            </p:txBody>
          </p:sp>
          <p:sp>
            <p:nvSpPr>
              <p:cNvPr id="18459" name="Rectangle 171"/>
              <p:cNvSpPr>
                <a:spLocks noChangeArrowheads="1"/>
              </p:cNvSpPr>
              <p:nvPr/>
            </p:nvSpPr>
            <p:spPr bwMode="auto">
              <a:xfrm>
                <a:off x="894" y="1650"/>
                <a:ext cx="2034" cy="327"/>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800">
                    <a:solidFill>
                      <a:srgbClr val="FF3300"/>
                    </a:solidFill>
                    <a:latin typeface="黑体" pitchFamily="49" charset="-122"/>
                    <a:ea typeface="黑体" pitchFamily="49" charset="-122"/>
                  </a:rPr>
                  <a:t>折半查找法</a:t>
                </a:r>
              </a:p>
            </p:txBody>
          </p:sp>
        </p:grpSp>
      </p:grpSp>
      <p:grpSp>
        <p:nvGrpSpPr>
          <p:cNvPr id="22" name="Group 175"/>
          <p:cNvGrpSpPr>
            <a:grpSpLocks/>
          </p:cNvGrpSpPr>
          <p:nvPr/>
        </p:nvGrpSpPr>
        <p:grpSpPr bwMode="auto">
          <a:xfrm>
            <a:off x="6816725" y="404814"/>
            <a:ext cx="3240088" cy="1152525"/>
            <a:chOff x="2653" y="391"/>
            <a:chExt cx="2041" cy="726"/>
          </a:xfrm>
        </p:grpSpPr>
        <p:sp>
          <p:nvSpPr>
            <p:cNvPr id="18452" name="Cloud"/>
            <p:cNvSpPr>
              <a:spLocks noChangeAspect="1" noEditPoints="1" noChangeArrowheads="1"/>
            </p:cNvSpPr>
            <p:nvPr/>
          </p:nvSpPr>
          <p:spPr bwMode="auto">
            <a:xfrm>
              <a:off x="2653" y="391"/>
              <a:ext cx="2041" cy="726"/>
            </a:xfrm>
            <a:custGeom>
              <a:avLst/>
              <a:gdLst>
                <a:gd name="T0" fmla="*/ 1 w 21600"/>
                <a:gd name="T1" fmla="*/ 12 h 21600"/>
                <a:gd name="T2" fmla="*/ 96 w 21600"/>
                <a:gd name="T3" fmla="*/ 24 h 21600"/>
                <a:gd name="T4" fmla="*/ 193 w 21600"/>
                <a:gd name="T5" fmla="*/ 12 h 21600"/>
                <a:gd name="T6" fmla="*/ 96 w 21600"/>
                <a:gd name="T7" fmla="*/ 1 h 21600"/>
                <a:gd name="T8" fmla="*/ 0 60000 65536"/>
                <a:gd name="T9" fmla="*/ 0 60000 65536"/>
                <a:gd name="T10" fmla="*/ 0 60000 65536"/>
                <a:gd name="T11" fmla="*/ 0 60000 65536"/>
                <a:gd name="T12" fmla="*/ 2974 w 21600"/>
                <a:gd name="T13" fmla="*/ 3273 h 21600"/>
                <a:gd name="T14" fmla="*/ 17092 w 21600"/>
                <a:gd name="T15" fmla="*/ 17345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19050">
              <a:solidFill>
                <a:srgbClr val="969696"/>
              </a:solidFill>
              <a:miter lim="800000"/>
              <a:headEnd/>
              <a:tailEnd/>
            </a:ln>
            <a:effectLst>
              <a:outerShdw dist="99190" dir="2388334" algn="ctr" rotWithShape="0">
                <a:srgbClr val="B2B2B2"/>
              </a:outerShdw>
            </a:effectLst>
          </p:spPr>
          <p:txBody>
            <a:bodyPr/>
            <a:lstStyle/>
            <a:p>
              <a:endParaRPr lang="zh-CN" altLang="en-US"/>
            </a:p>
          </p:txBody>
        </p:sp>
        <p:sp>
          <p:nvSpPr>
            <p:cNvPr id="18453" name="Text Box 174"/>
            <p:cNvSpPr txBox="1">
              <a:spLocks noChangeArrowheads="1"/>
            </p:cNvSpPr>
            <p:nvPr/>
          </p:nvSpPr>
          <p:spPr bwMode="auto">
            <a:xfrm>
              <a:off x="2835" y="512"/>
              <a:ext cx="1695" cy="479"/>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nSpc>
                  <a:spcPct val="70000"/>
                </a:lnSpc>
              </a:pPr>
              <a:r>
                <a:rPr lang="en-US" altLang="zh-CN" sz="3000">
                  <a:solidFill>
                    <a:srgbClr val="FF3300"/>
                  </a:solidFill>
                  <a:ea typeface="华文新魏" pitchFamily="2" charset="-122"/>
                </a:rPr>
                <a:t>  </a:t>
              </a:r>
              <a:r>
                <a:rPr lang="zh-CN" altLang="en-US" sz="3000">
                  <a:solidFill>
                    <a:srgbClr val="FF3300"/>
                  </a:solidFill>
                  <a:ea typeface="华文新魏" pitchFamily="2" charset="-122"/>
                </a:rPr>
                <a:t>类似于二叉</a:t>
              </a:r>
            </a:p>
            <a:p>
              <a:pPr>
                <a:lnSpc>
                  <a:spcPct val="70000"/>
                </a:lnSpc>
              </a:pPr>
              <a:r>
                <a:rPr lang="zh-CN" altLang="en-US" sz="3000">
                  <a:solidFill>
                    <a:srgbClr val="FF3300"/>
                  </a:solidFill>
                  <a:ea typeface="华文新魏" pitchFamily="2" charset="-122"/>
                </a:rPr>
                <a:t>排序树的查找</a:t>
              </a:r>
            </a:p>
          </p:txBody>
        </p:sp>
      </p:grpSp>
      <p:grpSp>
        <p:nvGrpSpPr>
          <p:cNvPr id="23" name="Group 189"/>
          <p:cNvGrpSpPr>
            <a:grpSpLocks/>
          </p:cNvGrpSpPr>
          <p:nvPr/>
        </p:nvGrpSpPr>
        <p:grpSpPr bwMode="auto">
          <a:xfrm>
            <a:off x="2905126" y="5830888"/>
            <a:ext cx="6646863" cy="576262"/>
            <a:chOff x="689" y="3673"/>
            <a:chExt cx="4187" cy="363"/>
          </a:xfrm>
        </p:grpSpPr>
        <p:sp>
          <p:nvSpPr>
            <p:cNvPr id="18450" name="Rectangle 187"/>
            <p:cNvSpPr>
              <a:spLocks noChangeArrowheads="1"/>
            </p:cNvSpPr>
            <p:nvPr/>
          </p:nvSpPr>
          <p:spPr bwMode="auto">
            <a:xfrm>
              <a:off x="689" y="3673"/>
              <a:ext cx="4014" cy="363"/>
            </a:xfrm>
            <a:prstGeom prst="rect">
              <a:avLst/>
            </a:prstGeom>
            <a:noFill/>
            <a:ln w="53975" cap="sq">
              <a:solidFill>
                <a:srgbClr val="008000"/>
              </a:solidFill>
              <a:miter lim="800000"/>
              <a:headEnd type="none" w="sm" len="sm"/>
              <a:tailEnd type="none" w="sm" len="sm"/>
            </a:ln>
          </p:spPr>
          <p:txBody>
            <a:bodyPr wrap="none" anchor="ctr"/>
            <a:lstStyle/>
            <a:p>
              <a:endParaRPr lang="zh-CN" altLang="en-US">
                <a:solidFill>
                  <a:srgbClr val="FFFFCC"/>
                </a:solidFill>
              </a:endParaRPr>
            </a:p>
          </p:txBody>
        </p:sp>
        <p:sp>
          <p:nvSpPr>
            <p:cNvPr id="18451" name="Rectangle 188"/>
            <p:cNvSpPr>
              <a:spLocks noChangeArrowheads="1"/>
            </p:cNvSpPr>
            <p:nvPr/>
          </p:nvSpPr>
          <p:spPr bwMode="auto">
            <a:xfrm>
              <a:off x="748" y="3679"/>
              <a:ext cx="4128" cy="308"/>
            </a:xfrm>
            <a:prstGeom prst="rect">
              <a:avLst/>
            </a:prstGeom>
            <a:noFill/>
            <a:ln w="12700" cap="sq">
              <a:noFill/>
              <a:miter lim="800000"/>
              <a:headEnd type="none" w="sm" len="sm"/>
              <a:tailEnd type="none" w="sm" len="sm"/>
            </a:ln>
          </p:spPr>
          <p:txBody>
            <a:bodyPr>
              <a:spAutoFit/>
            </a:bodyPr>
            <a:lstStyle/>
            <a:p>
              <a:r>
                <a:rPr lang="en-US" altLang="zh-CN" sz="2600">
                  <a:solidFill>
                    <a:srgbClr val="FF3300"/>
                  </a:solidFill>
                  <a:ea typeface="楷体_GB2312" pitchFamily="49" charset="-122"/>
                </a:rPr>
                <a:t>n</a:t>
              </a:r>
              <a:r>
                <a:rPr lang="en-US" altLang="zh-CN">
                  <a:solidFill>
                    <a:srgbClr val="000084"/>
                  </a:solidFill>
                  <a:ea typeface="楷体_GB2312" pitchFamily="49" charset="-122"/>
                </a:rPr>
                <a:t>,  p</a:t>
              </a:r>
              <a:r>
                <a:rPr lang="en-US" altLang="zh-CN" baseline="-30000">
                  <a:solidFill>
                    <a:srgbClr val="000084"/>
                  </a:solidFill>
                  <a:ea typeface="楷体_GB2312" pitchFamily="49" charset="-122"/>
                </a:rPr>
                <a:t>0</a:t>
              </a:r>
              <a:r>
                <a:rPr lang="en-US" altLang="zh-CN">
                  <a:solidFill>
                    <a:srgbClr val="000084"/>
                  </a:solidFill>
                  <a:ea typeface="楷体_GB2312" pitchFamily="49" charset="-122"/>
                </a:rPr>
                <a:t>,  key</a:t>
              </a:r>
              <a:r>
                <a:rPr lang="en-US" altLang="zh-CN" baseline="-34000">
                  <a:solidFill>
                    <a:srgbClr val="000084"/>
                  </a:solidFill>
                  <a:ea typeface="楷体_GB2312" pitchFamily="49" charset="-122"/>
                </a:rPr>
                <a:t>1</a:t>
              </a:r>
              <a:r>
                <a:rPr lang="en-US" altLang="zh-CN">
                  <a:solidFill>
                    <a:srgbClr val="000084"/>
                  </a:solidFill>
                  <a:ea typeface="楷体_GB2312" pitchFamily="49" charset="-122"/>
                </a:rPr>
                <a:t>, </a:t>
              </a:r>
              <a:r>
                <a:rPr lang="en-US" altLang="zh-CN">
                  <a:solidFill>
                    <a:srgbClr val="000084"/>
                  </a:solidFill>
                </a:rPr>
                <a:t>p</a:t>
              </a:r>
              <a:r>
                <a:rPr lang="en-US" altLang="zh-CN" baseline="-25000">
                  <a:solidFill>
                    <a:srgbClr val="000084"/>
                  </a:solidFill>
                </a:rPr>
                <a:t>1</a:t>
              </a:r>
              <a:r>
                <a:rPr lang="en-US" altLang="zh-CN">
                  <a:solidFill>
                    <a:srgbClr val="000084"/>
                  </a:solidFill>
                </a:rPr>
                <a:t>,</a:t>
              </a:r>
              <a:r>
                <a:rPr lang="en-US" altLang="zh-CN">
                  <a:solidFill>
                    <a:srgbClr val="000084"/>
                  </a:solidFill>
                  <a:ea typeface="楷体_GB2312" pitchFamily="49" charset="-122"/>
                </a:rPr>
                <a:t>   </a:t>
              </a:r>
              <a:r>
                <a:rPr lang="en-US" altLang="zh-CN">
                  <a:solidFill>
                    <a:srgbClr val="000084"/>
                  </a:solidFill>
                  <a:ea typeface="楷体_GB2312" pitchFamily="49" charset="-122"/>
                  <a:sym typeface="Symbol" pitchFamily="18" charset="2"/>
                </a:rPr>
                <a:t>, </a:t>
              </a:r>
              <a:r>
                <a:rPr lang="en-US" altLang="zh-CN">
                  <a:solidFill>
                    <a:srgbClr val="000084"/>
                  </a:solidFill>
                  <a:sym typeface="Symbol" pitchFamily="18" charset="2"/>
                </a:rPr>
                <a:t>  p</a:t>
              </a:r>
              <a:r>
                <a:rPr lang="en-US" altLang="zh-CN" baseline="-25000">
                  <a:solidFill>
                    <a:srgbClr val="000084"/>
                  </a:solidFill>
                  <a:sym typeface="Symbol" pitchFamily="18" charset="2"/>
                </a:rPr>
                <a:t>i</a:t>
              </a:r>
              <a:r>
                <a:rPr lang="en-US" altLang="zh-CN" baseline="-25000">
                  <a:solidFill>
                    <a:srgbClr val="000084"/>
                  </a:solidFill>
                  <a:latin typeface="宋体" charset="-122"/>
                  <a:sym typeface="Symbol" pitchFamily="18" charset="2"/>
                </a:rPr>
                <a:t>-</a:t>
              </a:r>
              <a:r>
                <a:rPr lang="en-US" altLang="zh-CN" baseline="-25000">
                  <a:solidFill>
                    <a:srgbClr val="000084"/>
                  </a:solidFill>
                  <a:sym typeface="Symbol" pitchFamily="18" charset="2"/>
                </a:rPr>
                <a:t>1</a:t>
              </a:r>
              <a:r>
                <a:rPr lang="en-US" altLang="zh-CN">
                  <a:solidFill>
                    <a:srgbClr val="000084"/>
                  </a:solidFill>
                  <a:sym typeface="Symbol" pitchFamily="18" charset="2"/>
                </a:rPr>
                <a:t>,</a:t>
              </a:r>
              <a:r>
                <a:rPr lang="en-US" altLang="zh-CN">
                  <a:solidFill>
                    <a:srgbClr val="000084"/>
                  </a:solidFill>
                  <a:ea typeface="楷体_GB2312" pitchFamily="49" charset="-122"/>
                  <a:sym typeface="Symbol" pitchFamily="18" charset="2"/>
                </a:rPr>
                <a:t>  </a:t>
              </a:r>
              <a:r>
                <a:rPr lang="en-US" altLang="zh-CN">
                  <a:solidFill>
                    <a:srgbClr val="000084"/>
                  </a:solidFill>
                  <a:sym typeface="Symbol" pitchFamily="18" charset="2"/>
                </a:rPr>
                <a:t>key</a:t>
              </a:r>
              <a:r>
                <a:rPr lang="en-US" altLang="zh-CN" baseline="-25000">
                  <a:solidFill>
                    <a:srgbClr val="000084"/>
                  </a:solidFill>
                  <a:sym typeface="Symbol" pitchFamily="18" charset="2"/>
                </a:rPr>
                <a:t>i</a:t>
              </a:r>
              <a:r>
                <a:rPr lang="en-US" altLang="zh-CN">
                  <a:solidFill>
                    <a:srgbClr val="000084"/>
                  </a:solidFill>
                  <a:sym typeface="Symbol" pitchFamily="18" charset="2"/>
                </a:rPr>
                <a:t>,     ,</a:t>
              </a:r>
              <a:r>
                <a:rPr lang="en-US" altLang="zh-CN">
                  <a:solidFill>
                    <a:srgbClr val="FFFFCC"/>
                  </a:solidFill>
                  <a:sym typeface="Symbol" pitchFamily="18" charset="2"/>
                </a:rPr>
                <a:t>  </a:t>
              </a:r>
              <a:r>
                <a:rPr lang="en-US" altLang="zh-CN">
                  <a:solidFill>
                    <a:srgbClr val="000084"/>
                  </a:solidFill>
                  <a:ea typeface="楷体_GB2312" pitchFamily="49" charset="-122"/>
                  <a:sym typeface="Symbol" pitchFamily="18" charset="2"/>
                </a:rPr>
                <a:t>key</a:t>
              </a:r>
              <a:r>
                <a:rPr lang="en-US" altLang="zh-CN" baseline="-30000">
                  <a:solidFill>
                    <a:srgbClr val="000084"/>
                  </a:solidFill>
                  <a:ea typeface="楷体_GB2312" pitchFamily="49" charset="-122"/>
                  <a:sym typeface="Symbol" pitchFamily="18" charset="2"/>
                </a:rPr>
                <a:t>n</a:t>
              </a:r>
              <a:r>
                <a:rPr lang="en-US" altLang="zh-CN">
                  <a:solidFill>
                    <a:srgbClr val="000084"/>
                  </a:solidFill>
                  <a:ea typeface="楷体_GB2312" pitchFamily="49" charset="-122"/>
                  <a:sym typeface="Symbol" pitchFamily="18" charset="2"/>
                </a:rPr>
                <a:t>,  p</a:t>
              </a:r>
              <a:r>
                <a:rPr lang="en-US" altLang="zh-CN" baseline="-30000">
                  <a:solidFill>
                    <a:srgbClr val="000084"/>
                  </a:solidFill>
                  <a:ea typeface="楷体_GB2312" pitchFamily="49" charset="-122"/>
                  <a:sym typeface="Symbol" pitchFamily="18" charset="2"/>
                </a:rPr>
                <a:t>n</a:t>
              </a:r>
            </a:p>
          </p:txBody>
        </p:sp>
      </p:grpSp>
      <p:sp>
        <p:nvSpPr>
          <p:cNvPr id="325822" name="Line 190"/>
          <p:cNvSpPr>
            <a:spLocks noChangeShapeType="1"/>
          </p:cNvSpPr>
          <p:nvPr/>
        </p:nvSpPr>
        <p:spPr bwMode="auto">
          <a:xfrm flipV="1">
            <a:off x="6569075" y="6308725"/>
            <a:ext cx="534988" cy="0"/>
          </a:xfrm>
          <a:prstGeom prst="line">
            <a:avLst/>
          </a:prstGeom>
          <a:noFill/>
          <a:ln w="41275" cap="sq">
            <a:solidFill>
              <a:srgbClr val="FF0000"/>
            </a:solidFill>
            <a:round/>
            <a:headEnd type="none" w="sm" len="sm"/>
            <a:tailEnd type="none" w="sm" len="sm"/>
          </a:ln>
        </p:spPr>
        <p:txBody>
          <a:bodyPr/>
          <a:lstStyle/>
          <a:p>
            <a:endParaRPr lang="zh-CN" altLang="en-US"/>
          </a:p>
        </p:txBody>
      </p:sp>
      <p:sp>
        <p:nvSpPr>
          <p:cNvPr id="325823" name="Line 191"/>
          <p:cNvSpPr>
            <a:spLocks noChangeShapeType="1"/>
          </p:cNvSpPr>
          <p:nvPr/>
        </p:nvSpPr>
        <p:spPr bwMode="auto">
          <a:xfrm>
            <a:off x="6048375" y="6300788"/>
            <a:ext cx="0" cy="360362"/>
          </a:xfrm>
          <a:prstGeom prst="line">
            <a:avLst/>
          </a:prstGeom>
          <a:noFill/>
          <a:ln w="41275" cap="sq">
            <a:solidFill>
              <a:srgbClr val="FF0000"/>
            </a:solidFill>
            <a:round/>
            <a:headEnd type="none" w="sm" len="sm"/>
            <a:tailEnd type="triangle" w="med" len="lg"/>
          </a:ln>
        </p:spPr>
        <p:txBody>
          <a:bodyPr/>
          <a:lstStyle/>
          <a:p>
            <a:endParaRPr lang="zh-CN" altLang="en-US"/>
          </a:p>
        </p:txBody>
      </p:sp>
      <p:grpSp>
        <p:nvGrpSpPr>
          <p:cNvPr id="24" name="Group 193"/>
          <p:cNvGrpSpPr>
            <a:grpSpLocks/>
          </p:cNvGrpSpPr>
          <p:nvPr/>
        </p:nvGrpSpPr>
        <p:grpSpPr bwMode="auto">
          <a:xfrm>
            <a:off x="1260521" y="198437"/>
            <a:ext cx="3248025" cy="609600"/>
            <a:chOff x="672" y="432"/>
            <a:chExt cx="2046" cy="384"/>
          </a:xfrm>
        </p:grpSpPr>
        <p:sp>
          <p:nvSpPr>
            <p:cNvPr id="18448" name="Oval 194"/>
            <p:cNvSpPr>
              <a:spLocks noChangeArrowheads="1"/>
            </p:cNvSpPr>
            <p:nvPr/>
          </p:nvSpPr>
          <p:spPr bwMode="auto">
            <a:xfrm>
              <a:off x="672" y="432"/>
              <a:ext cx="1872" cy="384"/>
            </a:xfrm>
            <a:prstGeom prst="ellipse">
              <a:avLst/>
            </a:prstGeom>
            <a:gradFill rotWithShape="0">
              <a:gsLst>
                <a:gs pos="0">
                  <a:srgbClr val="FF0000"/>
                </a:gs>
                <a:gs pos="50000">
                  <a:srgbClr val="760000"/>
                </a:gs>
                <a:gs pos="100000">
                  <a:srgbClr val="FF0000"/>
                </a:gs>
              </a:gsLst>
              <a:lin ang="5400000" scaled="1"/>
            </a:gradFill>
            <a:ln w="12700" cap="sq">
              <a:noFill/>
              <a:round/>
              <a:headEnd type="none" w="sm" len="sm"/>
              <a:tailEnd type="none" w="sm" len="sm"/>
            </a:ln>
          </p:spPr>
          <p:txBody>
            <a:bodyPr wrap="none" anchor="ctr"/>
            <a:lstStyle/>
            <a:p>
              <a:endParaRPr lang="zh-CN" altLang="en-US">
                <a:solidFill>
                  <a:srgbClr val="FFFFCC"/>
                </a:solidFill>
              </a:endParaRPr>
            </a:p>
          </p:txBody>
        </p:sp>
        <p:sp>
          <p:nvSpPr>
            <p:cNvPr id="18449" name="Text Box 195"/>
            <p:cNvSpPr txBox="1">
              <a:spLocks noChangeArrowheads="1"/>
            </p:cNvSpPr>
            <p:nvPr/>
          </p:nvSpPr>
          <p:spPr bwMode="auto">
            <a:xfrm>
              <a:off x="791" y="454"/>
              <a:ext cx="1927" cy="327"/>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zh-CN" altLang="en-US" sz="2800">
                  <a:solidFill>
                    <a:srgbClr val="FFFFFF"/>
                  </a:solidFill>
                  <a:latin typeface="黑体" pitchFamily="49" charset="-122"/>
                  <a:ea typeface="黑体" pitchFamily="49" charset="-122"/>
                </a:rPr>
                <a:t>二</a:t>
              </a:r>
              <a:r>
                <a:rPr lang="en-US" altLang="zh-CN" sz="2800">
                  <a:solidFill>
                    <a:srgbClr val="FFFFFF"/>
                  </a:solidFill>
                  <a:latin typeface="楷体_GB2312" pitchFamily="49" charset="-122"/>
                  <a:ea typeface="楷体_GB2312" pitchFamily="49" charset="-122"/>
                </a:rPr>
                <a:t>.</a:t>
              </a:r>
              <a:r>
                <a:rPr lang="en-US" altLang="zh-CN" sz="2800">
                  <a:solidFill>
                    <a:srgbClr val="FFFFFF"/>
                  </a:solidFill>
                  <a:ea typeface="楷体_GB2312" pitchFamily="49" charset="-122"/>
                </a:rPr>
                <a:t>B-</a:t>
              </a:r>
              <a:r>
                <a:rPr lang="zh-CN" altLang="zh-CN" sz="2800">
                  <a:solidFill>
                    <a:srgbClr val="FFFFFF"/>
                  </a:solidFill>
                  <a:latin typeface="黑体" pitchFamily="49" charset="-122"/>
                  <a:ea typeface="黑体" pitchFamily="49" charset="-122"/>
                </a:rPr>
                <a:t>树的查找</a:t>
              </a:r>
              <a:endParaRPr lang="zh-CN" altLang="en-US" sz="2800">
                <a:solidFill>
                  <a:srgbClr val="FFFFFF"/>
                </a:solidFill>
                <a:latin typeface="黑体" pitchFamily="49" charset="-122"/>
                <a:ea typeface="黑体" pitchFamily="49" charset="-122"/>
              </a:endParaRP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slide(fromBottom)">
                                      <p:cBhvr>
                                        <p:cTn id="17" dur="500"/>
                                        <p:tgtEl>
                                          <p:spTgt spid="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25764"/>
                                        </p:tgtEl>
                                        <p:attrNameLst>
                                          <p:attrName>style.visibility</p:attrName>
                                        </p:attrNameLst>
                                      </p:cBhvr>
                                      <p:to>
                                        <p:strVal val="visible"/>
                                      </p:to>
                                    </p:set>
                                    <p:animEffect transition="in" filter="dissolve">
                                      <p:cBhvr>
                                        <p:cTn id="22" dur="500"/>
                                        <p:tgtEl>
                                          <p:spTgt spid="32576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up)">
                                      <p:cBhvr>
                                        <p:cTn id="27" dur="500"/>
                                        <p:tgtEl>
                                          <p:spTgt spid="1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up)">
                                      <p:cBhvr>
                                        <p:cTn id="32" dur="500"/>
                                        <p:tgtEl>
                                          <p:spTgt spid="1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up)">
                                      <p:cBhvr>
                                        <p:cTn id="37" dur="500"/>
                                        <p:tgtEl>
                                          <p:spTgt spid="1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3" presetClass="entr" presetSubtype="288" fill="hold" grpId="0" nodeType="clickEffect">
                                  <p:stCondLst>
                                    <p:cond delay="0"/>
                                  </p:stCondLst>
                                  <p:childTnLst>
                                    <p:set>
                                      <p:cBhvr>
                                        <p:cTn id="41" dur="1" fill="hold">
                                          <p:stCondLst>
                                            <p:cond delay="0"/>
                                          </p:stCondLst>
                                        </p:cTn>
                                        <p:tgtEl>
                                          <p:spTgt spid="325781"/>
                                        </p:tgtEl>
                                        <p:attrNameLst>
                                          <p:attrName>style.visibility</p:attrName>
                                        </p:attrNameLst>
                                      </p:cBhvr>
                                      <p:to>
                                        <p:strVal val="visible"/>
                                      </p:to>
                                    </p:set>
                                    <p:anim calcmode="lin" valueType="num">
                                      <p:cBhvr>
                                        <p:cTn id="42" dur="500" fill="hold"/>
                                        <p:tgtEl>
                                          <p:spTgt spid="325781"/>
                                        </p:tgtEl>
                                        <p:attrNameLst>
                                          <p:attrName>ppt_w</p:attrName>
                                        </p:attrNameLst>
                                      </p:cBhvr>
                                      <p:tavLst>
                                        <p:tav tm="0">
                                          <p:val>
                                            <p:strVal val="4/3*#ppt_w"/>
                                          </p:val>
                                        </p:tav>
                                        <p:tav tm="100000">
                                          <p:val>
                                            <p:strVal val="#ppt_w"/>
                                          </p:val>
                                        </p:tav>
                                      </p:tavLst>
                                    </p:anim>
                                    <p:anim calcmode="lin" valueType="num">
                                      <p:cBhvr>
                                        <p:cTn id="43" dur="500" fill="hold"/>
                                        <p:tgtEl>
                                          <p:spTgt spid="325781"/>
                                        </p:tgtEl>
                                        <p:attrNameLst>
                                          <p:attrName>ppt_h</p:attrName>
                                        </p:attrNameLst>
                                      </p:cBhvr>
                                      <p:tavLst>
                                        <p:tav tm="0">
                                          <p:val>
                                            <p:strVal val="4/3*#ppt_h"/>
                                          </p:val>
                                        </p:tav>
                                        <p:tav tm="100000">
                                          <p:val>
                                            <p:strVal val="#ppt_h"/>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3" presetClass="entr" presetSubtype="528" fill="hold" nodeType="clickEffect">
                                  <p:stCondLst>
                                    <p:cond delay="0"/>
                                  </p:stCondLst>
                                  <p:childTnLst>
                                    <p:set>
                                      <p:cBhvr>
                                        <p:cTn id="47" dur="1" fill="hold">
                                          <p:stCondLst>
                                            <p:cond delay="0"/>
                                          </p:stCondLst>
                                        </p:cTn>
                                        <p:tgtEl>
                                          <p:spTgt spid="19"/>
                                        </p:tgtEl>
                                        <p:attrNameLst>
                                          <p:attrName>style.visibility</p:attrName>
                                        </p:attrNameLst>
                                      </p:cBhvr>
                                      <p:to>
                                        <p:strVal val="visible"/>
                                      </p:to>
                                    </p:set>
                                    <p:anim calcmode="lin" valueType="num">
                                      <p:cBhvr>
                                        <p:cTn id="48" dur="500" fill="hold"/>
                                        <p:tgtEl>
                                          <p:spTgt spid="19"/>
                                        </p:tgtEl>
                                        <p:attrNameLst>
                                          <p:attrName>ppt_w</p:attrName>
                                        </p:attrNameLst>
                                      </p:cBhvr>
                                      <p:tavLst>
                                        <p:tav tm="0">
                                          <p:val>
                                            <p:fltVal val="0"/>
                                          </p:val>
                                        </p:tav>
                                        <p:tav tm="100000">
                                          <p:val>
                                            <p:strVal val="#ppt_w"/>
                                          </p:val>
                                        </p:tav>
                                      </p:tavLst>
                                    </p:anim>
                                    <p:anim calcmode="lin" valueType="num">
                                      <p:cBhvr>
                                        <p:cTn id="49" dur="500" fill="hold"/>
                                        <p:tgtEl>
                                          <p:spTgt spid="19"/>
                                        </p:tgtEl>
                                        <p:attrNameLst>
                                          <p:attrName>ppt_h</p:attrName>
                                        </p:attrNameLst>
                                      </p:cBhvr>
                                      <p:tavLst>
                                        <p:tav tm="0">
                                          <p:val>
                                            <p:fltVal val="0"/>
                                          </p:val>
                                        </p:tav>
                                        <p:tav tm="100000">
                                          <p:val>
                                            <p:strVal val="#ppt_h"/>
                                          </p:val>
                                        </p:tav>
                                      </p:tavLst>
                                    </p:anim>
                                    <p:anim calcmode="lin" valueType="num">
                                      <p:cBhvr>
                                        <p:cTn id="50" dur="500" fill="hold"/>
                                        <p:tgtEl>
                                          <p:spTgt spid="19"/>
                                        </p:tgtEl>
                                        <p:attrNameLst>
                                          <p:attrName>ppt_x</p:attrName>
                                        </p:attrNameLst>
                                      </p:cBhvr>
                                      <p:tavLst>
                                        <p:tav tm="0">
                                          <p:val>
                                            <p:fltVal val="0.5"/>
                                          </p:val>
                                        </p:tav>
                                        <p:tav tm="100000">
                                          <p:val>
                                            <p:strVal val="#ppt_x"/>
                                          </p:val>
                                        </p:tav>
                                      </p:tavLst>
                                    </p:anim>
                                    <p:anim calcmode="lin" valueType="num">
                                      <p:cBhvr>
                                        <p:cTn id="51" dur="500" fill="hold"/>
                                        <p:tgtEl>
                                          <p:spTgt spid="19"/>
                                        </p:tgtEl>
                                        <p:attrNameLst>
                                          <p:attrName>ppt_y</p:attrName>
                                        </p:attrNameLst>
                                      </p:cBhvr>
                                      <p:tavLst>
                                        <p:tav tm="0">
                                          <p:val>
                                            <p:fltVal val="0.5"/>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nodeType="click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dissolve">
                                      <p:cBhvr>
                                        <p:cTn id="56" dur="500"/>
                                        <p:tgtEl>
                                          <p:spTgt spid="20"/>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wipe(left)">
                                      <p:cBhvr>
                                        <p:cTn id="61" dur="500"/>
                                        <p:tgtEl>
                                          <p:spTgt spid="2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325822"/>
                                        </p:tgtEl>
                                        <p:attrNameLst>
                                          <p:attrName>style.visibility</p:attrName>
                                        </p:attrNameLst>
                                      </p:cBhvr>
                                      <p:to>
                                        <p:strVal val="visible"/>
                                      </p:to>
                                    </p:set>
                                    <p:animEffect transition="in" filter="wipe(left)">
                                      <p:cBhvr>
                                        <p:cTn id="66" dur="500"/>
                                        <p:tgtEl>
                                          <p:spTgt spid="325822"/>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325823"/>
                                        </p:tgtEl>
                                        <p:attrNameLst>
                                          <p:attrName>style.visibility</p:attrName>
                                        </p:attrNameLst>
                                      </p:cBhvr>
                                      <p:to>
                                        <p:strVal val="visible"/>
                                      </p:to>
                                    </p:set>
                                    <p:animEffect transition="in" filter="wipe(up)">
                                      <p:cBhvr>
                                        <p:cTn id="71" dur="500"/>
                                        <p:tgtEl>
                                          <p:spTgt spid="3258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764" grpId="0"/>
      <p:bldP spid="325781" grpId="0" animBg="1"/>
      <p:bldP spid="325822" grpId="0" animBg="1"/>
      <p:bldP spid="325823"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565276" y="76200"/>
            <a:ext cx="8950325" cy="4249738"/>
            <a:chOff x="26" y="772"/>
            <a:chExt cx="5638" cy="2677"/>
          </a:xfrm>
        </p:grpSpPr>
        <p:sp>
          <p:nvSpPr>
            <p:cNvPr id="19489" name="Rectangle 3"/>
            <p:cNvSpPr>
              <a:spLocks noChangeArrowheads="1"/>
            </p:cNvSpPr>
            <p:nvPr/>
          </p:nvSpPr>
          <p:spPr bwMode="auto">
            <a:xfrm>
              <a:off x="26" y="2502"/>
              <a:ext cx="201" cy="281"/>
            </a:xfrm>
            <a:prstGeom prst="rect">
              <a:avLst/>
            </a:prstGeom>
            <a:noFill/>
            <a:ln w="12700" cap="sq">
              <a:noFill/>
              <a:miter lim="800000"/>
              <a:headEnd type="none" w="sm" len="sm"/>
              <a:tailEnd type="none" w="sm" len="sm"/>
            </a:ln>
          </p:spPr>
          <p:txBody>
            <a:bodyPr wrap="none">
              <a:spAutoFit/>
            </a:bodyPr>
            <a:lstStyle/>
            <a:p>
              <a:r>
                <a:rPr lang="en-US" altLang="zh-CN" sz="2300">
                  <a:solidFill>
                    <a:srgbClr val="669900"/>
                  </a:solidFill>
                </a:rPr>
                <a:t>d</a:t>
              </a:r>
            </a:p>
          </p:txBody>
        </p:sp>
        <p:grpSp>
          <p:nvGrpSpPr>
            <p:cNvPr id="3" name="Group 4"/>
            <p:cNvGrpSpPr>
              <a:grpSpLocks/>
            </p:cNvGrpSpPr>
            <p:nvPr/>
          </p:nvGrpSpPr>
          <p:grpSpPr bwMode="auto">
            <a:xfrm>
              <a:off x="2256" y="1252"/>
              <a:ext cx="768" cy="192"/>
              <a:chOff x="1344" y="1872"/>
              <a:chExt cx="768" cy="192"/>
            </a:xfrm>
          </p:grpSpPr>
          <p:sp>
            <p:nvSpPr>
              <p:cNvPr id="19649" name="Rectangle 5"/>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50" name="Rectangle 6"/>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51" name="Rectangle 7"/>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52" name="Rectangle 8"/>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4" name="Group 9"/>
            <p:cNvGrpSpPr>
              <a:grpSpLocks/>
            </p:cNvGrpSpPr>
            <p:nvPr/>
          </p:nvGrpSpPr>
          <p:grpSpPr bwMode="auto">
            <a:xfrm>
              <a:off x="672" y="1972"/>
              <a:ext cx="1152" cy="192"/>
              <a:chOff x="1008" y="1776"/>
              <a:chExt cx="1152" cy="192"/>
            </a:xfrm>
          </p:grpSpPr>
          <p:sp>
            <p:nvSpPr>
              <p:cNvPr id="19643" name="Rectangle 10"/>
              <p:cNvSpPr>
                <a:spLocks noChangeArrowheads="1"/>
              </p:cNvSpPr>
              <p:nvPr/>
            </p:nvSpPr>
            <p:spPr bwMode="auto">
              <a:xfrm>
                <a:off x="1392"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44" name="Rectangle 11"/>
              <p:cNvSpPr>
                <a:spLocks noChangeArrowheads="1"/>
              </p:cNvSpPr>
              <p:nvPr/>
            </p:nvSpPr>
            <p:spPr bwMode="auto">
              <a:xfrm>
                <a:off x="1584"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45" name="Rectangle 12"/>
              <p:cNvSpPr>
                <a:spLocks noChangeArrowheads="1"/>
              </p:cNvSpPr>
              <p:nvPr/>
            </p:nvSpPr>
            <p:spPr bwMode="auto">
              <a:xfrm>
                <a:off x="1776"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46" name="Rectangle 13"/>
              <p:cNvSpPr>
                <a:spLocks noChangeArrowheads="1"/>
              </p:cNvSpPr>
              <p:nvPr/>
            </p:nvSpPr>
            <p:spPr bwMode="auto">
              <a:xfrm>
                <a:off x="1968"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47" name="Rectangle 14"/>
              <p:cNvSpPr>
                <a:spLocks noChangeArrowheads="1"/>
              </p:cNvSpPr>
              <p:nvPr/>
            </p:nvSpPr>
            <p:spPr bwMode="auto">
              <a:xfrm>
                <a:off x="1200"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48" name="Rectangle 15"/>
              <p:cNvSpPr>
                <a:spLocks noChangeArrowheads="1"/>
              </p:cNvSpPr>
              <p:nvPr/>
            </p:nvSpPr>
            <p:spPr bwMode="auto">
              <a:xfrm>
                <a:off x="1008"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5" name="Group 16"/>
            <p:cNvGrpSpPr>
              <a:grpSpLocks/>
            </p:cNvGrpSpPr>
            <p:nvPr/>
          </p:nvGrpSpPr>
          <p:grpSpPr bwMode="auto">
            <a:xfrm>
              <a:off x="3456" y="1972"/>
              <a:ext cx="1152" cy="192"/>
              <a:chOff x="1008" y="1776"/>
              <a:chExt cx="1152" cy="192"/>
            </a:xfrm>
          </p:grpSpPr>
          <p:sp>
            <p:nvSpPr>
              <p:cNvPr id="19637" name="Rectangle 17"/>
              <p:cNvSpPr>
                <a:spLocks noChangeArrowheads="1"/>
              </p:cNvSpPr>
              <p:nvPr/>
            </p:nvSpPr>
            <p:spPr bwMode="auto">
              <a:xfrm>
                <a:off x="1392"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38" name="Rectangle 18"/>
              <p:cNvSpPr>
                <a:spLocks noChangeArrowheads="1"/>
              </p:cNvSpPr>
              <p:nvPr/>
            </p:nvSpPr>
            <p:spPr bwMode="auto">
              <a:xfrm>
                <a:off x="1584"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39" name="Rectangle 19"/>
              <p:cNvSpPr>
                <a:spLocks noChangeArrowheads="1"/>
              </p:cNvSpPr>
              <p:nvPr/>
            </p:nvSpPr>
            <p:spPr bwMode="auto">
              <a:xfrm>
                <a:off x="1776"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40" name="Rectangle 20"/>
              <p:cNvSpPr>
                <a:spLocks noChangeArrowheads="1"/>
              </p:cNvSpPr>
              <p:nvPr/>
            </p:nvSpPr>
            <p:spPr bwMode="auto">
              <a:xfrm>
                <a:off x="1968"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41" name="Rectangle 21"/>
              <p:cNvSpPr>
                <a:spLocks noChangeArrowheads="1"/>
              </p:cNvSpPr>
              <p:nvPr/>
            </p:nvSpPr>
            <p:spPr bwMode="auto">
              <a:xfrm>
                <a:off x="1200"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42" name="Rectangle 22"/>
              <p:cNvSpPr>
                <a:spLocks noChangeArrowheads="1"/>
              </p:cNvSpPr>
              <p:nvPr/>
            </p:nvSpPr>
            <p:spPr bwMode="auto">
              <a:xfrm>
                <a:off x="1008"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6" name="Group 23"/>
            <p:cNvGrpSpPr>
              <a:grpSpLocks/>
            </p:cNvGrpSpPr>
            <p:nvPr/>
          </p:nvGrpSpPr>
          <p:grpSpPr bwMode="auto">
            <a:xfrm>
              <a:off x="48" y="2740"/>
              <a:ext cx="768" cy="192"/>
              <a:chOff x="1344" y="1872"/>
              <a:chExt cx="768" cy="192"/>
            </a:xfrm>
          </p:grpSpPr>
          <p:sp>
            <p:nvSpPr>
              <p:cNvPr id="19633" name="Rectangle 24"/>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34" name="Rectangle 25"/>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35" name="Rectangle 26"/>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36" name="Rectangle 27"/>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7" name="Group 28"/>
            <p:cNvGrpSpPr>
              <a:grpSpLocks/>
            </p:cNvGrpSpPr>
            <p:nvPr/>
          </p:nvGrpSpPr>
          <p:grpSpPr bwMode="auto">
            <a:xfrm>
              <a:off x="864" y="2740"/>
              <a:ext cx="768" cy="192"/>
              <a:chOff x="1344" y="1872"/>
              <a:chExt cx="768" cy="192"/>
            </a:xfrm>
          </p:grpSpPr>
          <p:sp>
            <p:nvSpPr>
              <p:cNvPr id="19629" name="Rectangle 29"/>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30" name="Rectangle 30"/>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31" name="Rectangle 31"/>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32" name="Rectangle 32"/>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8" name="Group 33"/>
            <p:cNvGrpSpPr>
              <a:grpSpLocks/>
            </p:cNvGrpSpPr>
            <p:nvPr/>
          </p:nvGrpSpPr>
          <p:grpSpPr bwMode="auto">
            <a:xfrm>
              <a:off x="1680" y="2740"/>
              <a:ext cx="768" cy="192"/>
              <a:chOff x="1344" y="1872"/>
              <a:chExt cx="768" cy="192"/>
            </a:xfrm>
          </p:grpSpPr>
          <p:sp>
            <p:nvSpPr>
              <p:cNvPr id="19625" name="Rectangle 34"/>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26" name="Rectangle 35"/>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27" name="Rectangle 36"/>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28" name="Rectangle 37"/>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9" name="Group 38"/>
            <p:cNvGrpSpPr>
              <a:grpSpLocks/>
            </p:cNvGrpSpPr>
            <p:nvPr/>
          </p:nvGrpSpPr>
          <p:grpSpPr bwMode="auto">
            <a:xfrm>
              <a:off x="2496" y="2740"/>
              <a:ext cx="768" cy="192"/>
              <a:chOff x="1344" y="1872"/>
              <a:chExt cx="768" cy="192"/>
            </a:xfrm>
          </p:grpSpPr>
          <p:sp>
            <p:nvSpPr>
              <p:cNvPr id="19621" name="Rectangle 39"/>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22" name="Rectangle 40"/>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23" name="Rectangle 41"/>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24" name="Rectangle 42"/>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0" name="Group 43"/>
            <p:cNvGrpSpPr>
              <a:grpSpLocks/>
            </p:cNvGrpSpPr>
            <p:nvPr/>
          </p:nvGrpSpPr>
          <p:grpSpPr bwMode="auto">
            <a:xfrm>
              <a:off x="4896" y="2740"/>
              <a:ext cx="768" cy="192"/>
              <a:chOff x="1344" y="1872"/>
              <a:chExt cx="768" cy="192"/>
            </a:xfrm>
          </p:grpSpPr>
          <p:sp>
            <p:nvSpPr>
              <p:cNvPr id="19617" name="Rectangle 44"/>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18" name="Rectangle 45"/>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19" name="Rectangle 46"/>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20" name="Rectangle 47"/>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1" name="Group 48"/>
            <p:cNvGrpSpPr>
              <a:grpSpLocks/>
            </p:cNvGrpSpPr>
            <p:nvPr/>
          </p:nvGrpSpPr>
          <p:grpSpPr bwMode="auto">
            <a:xfrm>
              <a:off x="3312" y="2740"/>
              <a:ext cx="1536" cy="192"/>
              <a:chOff x="3456" y="528"/>
              <a:chExt cx="1536" cy="192"/>
            </a:xfrm>
          </p:grpSpPr>
          <p:sp>
            <p:nvSpPr>
              <p:cNvPr id="19609" name="Rectangle 49"/>
              <p:cNvSpPr>
                <a:spLocks noChangeArrowheads="1"/>
              </p:cNvSpPr>
              <p:nvPr/>
            </p:nvSpPr>
            <p:spPr bwMode="auto">
              <a:xfrm>
                <a:off x="4032"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10" name="Rectangle 50"/>
              <p:cNvSpPr>
                <a:spLocks noChangeArrowheads="1"/>
              </p:cNvSpPr>
              <p:nvPr/>
            </p:nvSpPr>
            <p:spPr bwMode="auto">
              <a:xfrm>
                <a:off x="4224"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11" name="Rectangle 51"/>
              <p:cNvSpPr>
                <a:spLocks noChangeArrowheads="1"/>
              </p:cNvSpPr>
              <p:nvPr/>
            </p:nvSpPr>
            <p:spPr bwMode="auto">
              <a:xfrm>
                <a:off x="4416"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12" name="Rectangle 52"/>
              <p:cNvSpPr>
                <a:spLocks noChangeArrowheads="1"/>
              </p:cNvSpPr>
              <p:nvPr/>
            </p:nvSpPr>
            <p:spPr bwMode="auto">
              <a:xfrm>
                <a:off x="4608"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13" name="Rectangle 53"/>
              <p:cNvSpPr>
                <a:spLocks noChangeArrowheads="1"/>
              </p:cNvSpPr>
              <p:nvPr/>
            </p:nvSpPr>
            <p:spPr bwMode="auto">
              <a:xfrm>
                <a:off x="3840"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14" name="Rectangle 54"/>
              <p:cNvSpPr>
                <a:spLocks noChangeArrowheads="1"/>
              </p:cNvSpPr>
              <p:nvPr/>
            </p:nvSpPr>
            <p:spPr bwMode="auto">
              <a:xfrm>
                <a:off x="3648"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15" name="Rectangle 55"/>
              <p:cNvSpPr>
                <a:spLocks noChangeArrowheads="1"/>
              </p:cNvSpPr>
              <p:nvPr/>
            </p:nvSpPr>
            <p:spPr bwMode="auto">
              <a:xfrm>
                <a:off x="3456"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16" name="Rectangle 56"/>
              <p:cNvSpPr>
                <a:spLocks noChangeArrowheads="1"/>
              </p:cNvSpPr>
              <p:nvPr/>
            </p:nvSpPr>
            <p:spPr bwMode="auto">
              <a:xfrm>
                <a:off x="4800"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sp>
          <p:nvSpPr>
            <p:cNvPr id="19499" name="Line 57"/>
            <p:cNvSpPr>
              <a:spLocks noChangeShapeType="1"/>
            </p:cNvSpPr>
            <p:nvPr/>
          </p:nvSpPr>
          <p:spPr bwMode="auto">
            <a:xfrm flipH="1">
              <a:off x="1536" y="1396"/>
              <a:ext cx="1008" cy="576"/>
            </a:xfrm>
            <a:prstGeom prst="line">
              <a:avLst/>
            </a:prstGeom>
            <a:noFill/>
            <a:ln w="25400" cap="sq">
              <a:solidFill>
                <a:srgbClr val="000080"/>
              </a:solidFill>
              <a:round/>
              <a:headEnd type="none" w="sm" len="sm"/>
              <a:tailEnd type="stealth" w="med" len="lg"/>
            </a:ln>
          </p:spPr>
          <p:txBody>
            <a:bodyPr/>
            <a:lstStyle/>
            <a:p>
              <a:endParaRPr lang="zh-CN" altLang="en-US"/>
            </a:p>
          </p:txBody>
        </p:sp>
        <p:sp>
          <p:nvSpPr>
            <p:cNvPr id="19500" name="Line 58"/>
            <p:cNvSpPr>
              <a:spLocks noChangeShapeType="1"/>
            </p:cNvSpPr>
            <p:nvPr/>
          </p:nvSpPr>
          <p:spPr bwMode="auto">
            <a:xfrm>
              <a:off x="2928" y="1396"/>
              <a:ext cx="757" cy="528"/>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9501" name="Line 59"/>
            <p:cNvSpPr>
              <a:spLocks noChangeShapeType="1"/>
            </p:cNvSpPr>
            <p:nvPr/>
          </p:nvSpPr>
          <p:spPr bwMode="auto">
            <a:xfrm flipH="1">
              <a:off x="288" y="2068"/>
              <a:ext cx="720" cy="672"/>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9502" name="Line 60"/>
            <p:cNvSpPr>
              <a:spLocks noChangeShapeType="1"/>
            </p:cNvSpPr>
            <p:nvPr/>
          </p:nvSpPr>
          <p:spPr bwMode="auto">
            <a:xfrm>
              <a:off x="1344" y="2042"/>
              <a:ext cx="0" cy="672"/>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9503" name="Line 61"/>
            <p:cNvSpPr>
              <a:spLocks noChangeShapeType="1"/>
            </p:cNvSpPr>
            <p:nvPr/>
          </p:nvSpPr>
          <p:spPr bwMode="auto">
            <a:xfrm>
              <a:off x="1728" y="2068"/>
              <a:ext cx="384" cy="624"/>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9504" name="Line 62"/>
            <p:cNvSpPr>
              <a:spLocks noChangeShapeType="1"/>
            </p:cNvSpPr>
            <p:nvPr/>
          </p:nvSpPr>
          <p:spPr bwMode="auto">
            <a:xfrm flipH="1">
              <a:off x="3024" y="2068"/>
              <a:ext cx="768" cy="672"/>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9505" name="Line 63"/>
            <p:cNvSpPr>
              <a:spLocks noChangeShapeType="1"/>
            </p:cNvSpPr>
            <p:nvPr/>
          </p:nvSpPr>
          <p:spPr bwMode="auto">
            <a:xfrm>
              <a:off x="4128" y="2068"/>
              <a:ext cx="0" cy="672"/>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9506" name="Line 64"/>
            <p:cNvSpPr>
              <a:spLocks noChangeShapeType="1"/>
            </p:cNvSpPr>
            <p:nvPr/>
          </p:nvSpPr>
          <p:spPr bwMode="auto">
            <a:xfrm>
              <a:off x="4512" y="2068"/>
              <a:ext cx="624" cy="672"/>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9507" name="Text Box 65"/>
            <p:cNvSpPr txBox="1">
              <a:spLocks noChangeArrowheads="1"/>
            </p:cNvSpPr>
            <p:nvPr/>
          </p:nvSpPr>
          <p:spPr bwMode="auto">
            <a:xfrm>
              <a:off x="1766" y="772"/>
              <a:ext cx="189" cy="233"/>
            </a:xfrm>
            <a:prstGeom prst="rect">
              <a:avLst/>
            </a:prstGeom>
            <a:noFill/>
            <a:ln w="12700" cap="sq">
              <a:noFill/>
              <a:miter lim="800000"/>
              <a:headEnd type="none" w="sm" len="sm"/>
              <a:tailEnd type="none" w="sm" len="sm"/>
            </a:ln>
            <a:effectLst>
              <a:outerShdw dist="28398" dir="1593903" algn="ctr" rotWithShape="0">
                <a:schemeClr val="bg2"/>
              </a:outerShdw>
            </a:effectLst>
          </p:spPr>
          <p:txBody>
            <a:bodyPr wrap="none">
              <a:spAutoFit/>
            </a:bodyPr>
            <a:lstStyle/>
            <a:p>
              <a:r>
                <a:rPr lang="en-US" altLang="zh-CN">
                  <a:solidFill>
                    <a:srgbClr val="FF3300"/>
                  </a:solidFill>
                </a:rPr>
                <a:t>T</a:t>
              </a:r>
            </a:p>
          </p:txBody>
        </p:sp>
        <p:sp>
          <p:nvSpPr>
            <p:cNvPr id="19508" name="Line 66"/>
            <p:cNvSpPr>
              <a:spLocks noChangeShapeType="1"/>
            </p:cNvSpPr>
            <p:nvPr/>
          </p:nvSpPr>
          <p:spPr bwMode="auto">
            <a:xfrm>
              <a:off x="1972" y="1012"/>
              <a:ext cx="240" cy="192"/>
            </a:xfrm>
            <a:prstGeom prst="line">
              <a:avLst/>
            </a:prstGeom>
            <a:noFill/>
            <a:ln w="25400" cap="sq">
              <a:solidFill>
                <a:schemeClr val="accent2"/>
              </a:solidFill>
              <a:round/>
              <a:headEnd type="none" w="sm" len="sm"/>
              <a:tailEnd type="stealth" w="sm" len="lg"/>
            </a:ln>
          </p:spPr>
          <p:txBody>
            <a:bodyPr/>
            <a:lstStyle/>
            <a:p>
              <a:endParaRPr lang="zh-CN" altLang="en-US"/>
            </a:p>
          </p:txBody>
        </p:sp>
        <p:grpSp>
          <p:nvGrpSpPr>
            <p:cNvPr id="12" name="Group 67"/>
            <p:cNvGrpSpPr>
              <a:grpSpLocks/>
            </p:cNvGrpSpPr>
            <p:nvPr/>
          </p:nvGrpSpPr>
          <p:grpSpPr bwMode="auto">
            <a:xfrm>
              <a:off x="240" y="2836"/>
              <a:ext cx="192" cy="602"/>
              <a:chOff x="240" y="2640"/>
              <a:chExt cx="192" cy="602"/>
            </a:xfrm>
          </p:grpSpPr>
          <p:grpSp>
            <p:nvGrpSpPr>
              <p:cNvPr id="13" name="Group 68"/>
              <p:cNvGrpSpPr>
                <a:grpSpLocks/>
              </p:cNvGrpSpPr>
              <p:nvPr/>
            </p:nvGrpSpPr>
            <p:grpSpPr bwMode="auto">
              <a:xfrm>
                <a:off x="240" y="3009"/>
                <a:ext cx="192" cy="233"/>
                <a:chOff x="240" y="3009"/>
                <a:chExt cx="192" cy="233"/>
              </a:xfrm>
            </p:grpSpPr>
            <p:sp>
              <p:nvSpPr>
                <p:cNvPr id="19607" name="Rectangle 6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608" name="Text Box 70"/>
                <p:cNvSpPr txBox="1">
                  <a:spLocks noChangeArrowheads="1"/>
                </p:cNvSpPr>
                <p:nvPr/>
              </p:nvSpPr>
              <p:spPr bwMode="auto">
                <a:xfrm>
                  <a:off x="240" y="3009"/>
                  <a:ext cx="172"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sp>
            <p:nvSpPr>
              <p:cNvPr id="19606" name="Line 7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4" name="Group 72"/>
            <p:cNvGrpSpPr>
              <a:grpSpLocks/>
            </p:cNvGrpSpPr>
            <p:nvPr/>
          </p:nvGrpSpPr>
          <p:grpSpPr bwMode="auto">
            <a:xfrm>
              <a:off x="621" y="2836"/>
              <a:ext cx="192" cy="602"/>
              <a:chOff x="240" y="2640"/>
              <a:chExt cx="192" cy="602"/>
            </a:xfrm>
          </p:grpSpPr>
          <p:grpSp>
            <p:nvGrpSpPr>
              <p:cNvPr id="15" name="Group 73"/>
              <p:cNvGrpSpPr>
                <a:grpSpLocks/>
              </p:cNvGrpSpPr>
              <p:nvPr/>
            </p:nvGrpSpPr>
            <p:grpSpPr bwMode="auto">
              <a:xfrm>
                <a:off x="240" y="3009"/>
                <a:ext cx="192" cy="233"/>
                <a:chOff x="240" y="3009"/>
                <a:chExt cx="192" cy="233"/>
              </a:xfrm>
            </p:grpSpPr>
            <p:sp>
              <p:nvSpPr>
                <p:cNvPr id="19603" name="Rectangle 7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604" name="Text Box 75"/>
                <p:cNvSpPr txBox="1">
                  <a:spLocks noChangeArrowheads="1"/>
                </p:cNvSpPr>
                <p:nvPr/>
              </p:nvSpPr>
              <p:spPr bwMode="auto">
                <a:xfrm>
                  <a:off x="240" y="3009"/>
                  <a:ext cx="172"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sp>
            <p:nvSpPr>
              <p:cNvPr id="19602" name="Line 7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6" name="Group 77"/>
            <p:cNvGrpSpPr>
              <a:grpSpLocks/>
            </p:cNvGrpSpPr>
            <p:nvPr/>
          </p:nvGrpSpPr>
          <p:grpSpPr bwMode="auto">
            <a:xfrm>
              <a:off x="1057" y="2836"/>
              <a:ext cx="192" cy="602"/>
              <a:chOff x="240" y="2640"/>
              <a:chExt cx="192" cy="602"/>
            </a:xfrm>
          </p:grpSpPr>
          <p:grpSp>
            <p:nvGrpSpPr>
              <p:cNvPr id="17" name="Group 78"/>
              <p:cNvGrpSpPr>
                <a:grpSpLocks/>
              </p:cNvGrpSpPr>
              <p:nvPr/>
            </p:nvGrpSpPr>
            <p:grpSpPr bwMode="auto">
              <a:xfrm>
                <a:off x="240" y="3009"/>
                <a:ext cx="192" cy="233"/>
                <a:chOff x="240" y="3009"/>
                <a:chExt cx="192" cy="233"/>
              </a:xfrm>
            </p:grpSpPr>
            <p:sp>
              <p:nvSpPr>
                <p:cNvPr id="19599" name="Rectangle 7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600" name="Text Box 80"/>
                <p:cNvSpPr txBox="1">
                  <a:spLocks noChangeArrowheads="1"/>
                </p:cNvSpPr>
                <p:nvPr/>
              </p:nvSpPr>
              <p:spPr bwMode="auto">
                <a:xfrm>
                  <a:off x="240" y="3009"/>
                  <a:ext cx="172"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sp>
            <p:nvSpPr>
              <p:cNvPr id="19598" name="Line 8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8" name="Group 82"/>
            <p:cNvGrpSpPr>
              <a:grpSpLocks/>
            </p:cNvGrpSpPr>
            <p:nvPr/>
          </p:nvGrpSpPr>
          <p:grpSpPr bwMode="auto">
            <a:xfrm>
              <a:off x="1437" y="2836"/>
              <a:ext cx="192" cy="602"/>
              <a:chOff x="240" y="2640"/>
              <a:chExt cx="192" cy="602"/>
            </a:xfrm>
          </p:grpSpPr>
          <p:grpSp>
            <p:nvGrpSpPr>
              <p:cNvPr id="19" name="Group 83"/>
              <p:cNvGrpSpPr>
                <a:grpSpLocks/>
              </p:cNvGrpSpPr>
              <p:nvPr/>
            </p:nvGrpSpPr>
            <p:grpSpPr bwMode="auto">
              <a:xfrm>
                <a:off x="240" y="3009"/>
                <a:ext cx="192" cy="233"/>
                <a:chOff x="240" y="3009"/>
                <a:chExt cx="192" cy="233"/>
              </a:xfrm>
            </p:grpSpPr>
            <p:sp>
              <p:nvSpPr>
                <p:cNvPr id="19595" name="Rectangle 8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596" name="Text Box 85"/>
                <p:cNvSpPr txBox="1">
                  <a:spLocks noChangeArrowheads="1"/>
                </p:cNvSpPr>
                <p:nvPr/>
              </p:nvSpPr>
              <p:spPr bwMode="auto">
                <a:xfrm>
                  <a:off x="240" y="3009"/>
                  <a:ext cx="172"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sp>
            <p:nvSpPr>
              <p:cNvPr id="19594" name="Line 8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20" name="Group 87"/>
            <p:cNvGrpSpPr>
              <a:grpSpLocks/>
            </p:cNvGrpSpPr>
            <p:nvPr/>
          </p:nvGrpSpPr>
          <p:grpSpPr bwMode="auto">
            <a:xfrm>
              <a:off x="1869" y="2836"/>
              <a:ext cx="192" cy="602"/>
              <a:chOff x="240" y="2640"/>
              <a:chExt cx="192" cy="602"/>
            </a:xfrm>
          </p:grpSpPr>
          <p:grpSp>
            <p:nvGrpSpPr>
              <p:cNvPr id="21" name="Group 88"/>
              <p:cNvGrpSpPr>
                <a:grpSpLocks/>
              </p:cNvGrpSpPr>
              <p:nvPr/>
            </p:nvGrpSpPr>
            <p:grpSpPr bwMode="auto">
              <a:xfrm>
                <a:off x="240" y="3009"/>
                <a:ext cx="192" cy="233"/>
                <a:chOff x="240" y="3009"/>
                <a:chExt cx="192" cy="233"/>
              </a:xfrm>
            </p:grpSpPr>
            <p:sp>
              <p:nvSpPr>
                <p:cNvPr id="19591" name="Rectangle 8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592" name="Text Box 90"/>
                <p:cNvSpPr txBox="1">
                  <a:spLocks noChangeArrowheads="1"/>
                </p:cNvSpPr>
                <p:nvPr/>
              </p:nvSpPr>
              <p:spPr bwMode="auto">
                <a:xfrm>
                  <a:off x="240" y="3009"/>
                  <a:ext cx="172"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sp>
            <p:nvSpPr>
              <p:cNvPr id="19590" name="Line 9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22" name="Group 92"/>
            <p:cNvGrpSpPr>
              <a:grpSpLocks/>
            </p:cNvGrpSpPr>
            <p:nvPr/>
          </p:nvGrpSpPr>
          <p:grpSpPr bwMode="auto">
            <a:xfrm>
              <a:off x="2264" y="2836"/>
              <a:ext cx="192" cy="602"/>
              <a:chOff x="240" y="2640"/>
              <a:chExt cx="192" cy="602"/>
            </a:xfrm>
          </p:grpSpPr>
          <p:grpSp>
            <p:nvGrpSpPr>
              <p:cNvPr id="23" name="Group 93"/>
              <p:cNvGrpSpPr>
                <a:grpSpLocks/>
              </p:cNvGrpSpPr>
              <p:nvPr/>
            </p:nvGrpSpPr>
            <p:grpSpPr bwMode="auto">
              <a:xfrm>
                <a:off x="240" y="3009"/>
                <a:ext cx="192" cy="233"/>
                <a:chOff x="240" y="3009"/>
                <a:chExt cx="192" cy="233"/>
              </a:xfrm>
            </p:grpSpPr>
            <p:sp>
              <p:nvSpPr>
                <p:cNvPr id="19587" name="Rectangle 9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588" name="Text Box 95"/>
                <p:cNvSpPr txBox="1">
                  <a:spLocks noChangeArrowheads="1"/>
                </p:cNvSpPr>
                <p:nvPr/>
              </p:nvSpPr>
              <p:spPr bwMode="auto">
                <a:xfrm>
                  <a:off x="240" y="3009"/>
                  <a:ext cx="172"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sp>
            <p:nvSpPr>
              <p:cNvPr id="19586" name="Line 9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24" name="Group 97"/>
            <p:cNvGrpSpPr>
              <a:grpSpLocks/>
            </p:cNvGrpSpPr>
            <p:nvPr/>
          </p:nvGrpSpPr>
          <p:grpSpPr bwMode="auto">
            <a:xfrm>
              <a:off x="2685" y="2836"/>
              <a:ext cx="192" cy="602"/>
              <a:chOff x="240" y="2640"/>
              <a:chExt cx="192" cy="602"/>
            </a:xfrm>
          </p:grpSpPr>
          <p:grpSp>
            <p:nvGrpSpPr>
              <p:cNvPr id="25" name="Group 98"/>
              <p:cNvGrpSpPr>
                <a:grpSpLocks/>
              </p:cNvGrpSpPr>
              <p:nvPr/>
            </p:nvGrpSpPr>
            <p:grpSpPr bwMode="auto">
              <a:xfrm>
                <a:off x="240" y="3009"/>
                <a:ext cx="192" cy="233"/>
                <a:chOff x="240" y="3009"/>
                <a:chExt cx="192" cy="233"/>
              </a:xfrm>
            </p:grpSpPr>
            <p:sp>
              <p:nvSpPr>
                <p:cNvPr id="19583" name="Rectangle 9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584" name="Text Box 100"/>
                <p:cNvSpPr txBox="1">
                  <a:spLocks noChangeArrowheads="1"/>
                </p:cNvSpPr>
                <p:nvPr/>
              </p:nvSpPr>
              <p:spPr bwMode="auto">
                <a:xfrm>
                  <a:off x="240" y="3009"/>
                  <a:ext cx="172"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sp>
            <p:nvSpPr>
              <p:cNvPr id="19582" name="Line 10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26" name="Group 102"/>
            <p:cNvGrpSpPr>
              <a:grpSpLocks/>
            </p:cNvGrpSpPr>
            <p:nvPr/>
          </p:nvGrpSpPr>
          <p:grpSpPr bwMode="auto">
            <a:xfrm>
              <a:off x="3072" y="2840"/>
              <a:ext cx="192" cy="602"/>
              <a:chOff x="240" y="2640"/>
              <a:chExt cx="192" cy="602"/>
            </a:xfrm>
          </p:grpSpPr>
          <p:grpSp>
            <p:nvGrpSpPr>
              <p:cNvPr id="27" name="Group 103"/>
              <p:cNvGrpSpPr>
                <a:grpSpLocks/>
              </p:cNvGrpSpPr>
              <p:nvPr/>
            </p:nvGrpSpPr>
            <p:grpSpPr bwMode="auto">
              <a:xfrm>
                <a:off x="240" y="3009"/>
                <a:ext cx="192" cy="233"/>
                <a:chOff x="240" y="3009"/>
                <a:chExt cx="192" cy="233"/>
              </a:xfrm>
            </p:grpSpPr>
            <p:sp>
              <p:nvSpPr>
                <p:cNvPr id="19579" name="Rectangle 10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580" name="Text Box 105"/>
                <p:cNvSpPr txBox="1">
                  <a:spLocks noChangeArrowheads="1"/>
                </p:cNvSpPr>
                <p:nvPr/>
              </p:nvSpPr>
              <p:spPr bwMode="auto">
                <a:xfrm>
                  <a:off x="240" y="3009"/>
                  <a:ext cx="172"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sp>
            <p:nvSpPr>
              <p:cNvPr id="19578" name="Line 10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28" name="Group 107"/>
            <p:cNvGrpSpPr>
              <a:grpSpLocks/>
            </p:cNvGrpSpPr>
            <p:nvPr/>
          </p:nvGrpSpPr>
          <p:grpSpPr bwMode="auto">
            <a:xfrm>
              <a:off x="3515" y="2840"/>
              <a:ext cx="192" cy="602"/>
              <a:chOff x="240" y="2640"/>
              <a:chExt cx="192" cy="602"/>
            </a:xfrm>
          </p:grpSpPr>
          <p:grpSp>
            <p:nvGrpSpPr>
              <p:cNvPr id="29" name="Group 108"/>
              <p:cNvGrpSpPr>
                <a:grpSpLocks/>
              </p:cNvGrpSpPr>
              <p:nvPr/>
            </p:nvGrpSpPr>
            <p:grpSpPr bwMode="auto">
              <a:xfrm>
                <a:off x="240" y="3009"/>
                <a:ext cx="192" cy="233"/>
                <a:chOff x="240" y="3009"/>
                <a:chExt cx="192" cy="233"/>
              </a:xfrm>
            </p:grpSpPr>
            <p:sp>
              <p:nvSpPr>
                <p:cNvPr id="19575" name="Rectangle 10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576" name="Text Box 110"/>
                <p:cNvSpPr txBox="1">
                  <a:spLocks noChangeArrowheads="1"/>
                </p:cNvSpPr>
                <p:nvPr/>
              </p:nvSpPr>
              <p:spPr bwMode="auto">
                <a:xfrm>
                  <a:off x="240" y="3009"/>
                  <a:ext cx="172"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sp>
            <p:nvSpPr>
              <p:cNvPr id="19574" name="Line 11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30" name="Group 112"/>
            <p:cNvGrpSpPr>
              <a:grpSpLocks/>
            </p:cNvGrpSpPr>
            <p:nvPr/>
          </p:nvGrpSpPr>
          <p:grpSpPr bwMode="auto">
            <a:xfrm>
              <a:off x="3889" y="2836"/>
              <a:ext cx="192" cy="602"/>
              <a:chOff x="240" y="2640"/>
              <a:chExt cx="192" cy="602"/>
            </a:xfrm>
          </p:grpSpPr>
          <p:grpSp>
            <p:nvGrpSpPr>
              <p:cNvPr id="31" name="Group 113"/>
              <p:cNvGrpSpPr>
                <a:grpSpLocks/>
              </p:cNvGrpSpPr>
              <p:nvPr/>
            </p:nvGrpSpPr>
            <p:grpSpPr bwMode="auto">
              <a:xfrm>
                <a:off x="240" y="3009"/>
                <a:ext cx="192" cy="233"/>
                <a:chOff x="240" y="3009"/>
                <a:chExt cx="192" cy="233"/>
              </a:xfrm>
            </p:grpSpPr>
            <p:sp>
              <p:nvSpPr>
                <p:cNvPr id="19571" name="Rectangle 11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572" name="Text Box 115"/>
                <p:cNvSpPr txBox="1">
                  <a:spLocks noChangeArrowheads="1"/>
                </p:cNvSpPr>
                <p:nvPr/>
              </p:nvSpPr>
              <p:spPr bwMode="auto">
                <a:xfrm>
                  <a:off x="240" y="3009"/>
                  <a:ext cx="172"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sp>
            <p:nvSpPr>
              <p:cNvPr id="19570" name="Line 11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9456" name="Group 117"/>
            <p:cNvGrpSpPr>
              <a:grpSpLocks/>
            </p:cNvGrpSpPr>
            <p:nvPr/>
          </p:nvGrpSpPr>
          <p:grpSpPr bwMode="auto">
            <a:xfrm>
              <a:off x="4272" y="2836"/>
              <a:ext cx="192" cy="602"/>
              <a:chOff x="240" y="2640"/>
              <a:chExt cx="192" cy="602"/>
            </a:xfrm>
          </p:grpSpPr>
          <p:grpSp>
            <p:nvGrpSpPr>
              <p:cNvPr id="19457" name="Group 118"/>
              <p:cNvGrpSpPr>
                <a:grpSpLocks/>
              </p:cNvGrpSpPr>
              <p:nvPr/>
            </p:nvGrpSpPr>
            <p:grpSpPr bwMode="auto">
              <a:xfrm>
                <a:off x="240" y="3009"/>
                <a:ext cx="192" cy="233"/>
                <a:chOff x="240" y="3009"/>
                <a:chExt cx="192" cy="233"/>
              </a:xfrm>
            </p:grpSpPr>
            <p:sp>
              <p:nvSpPr>
                <p:cNvPr id="19567" name="Rectangle 11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568" name="Text Box 120"/>
                <p:cNvSpPr txBox="1">
                  <a:spLocks noChangeArrowheads="1"/>
                </p:cNvSpPr>
                <p:nvPr/>
              </p:nvSpPr>
              <p:spPr bwMode="auto">
                <a:xfrm>
                  <a:off x="240" y="3009"/>
                  <a:ext cx="172"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sp>
            <p:nvSpPr>
              <p:cNvPr id="19566" name="Line 12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9458" name="Group 122"/>
            <p:cNvGrpSpPr>
              <a:grpSpLocks/>
            </p:cNvGrpSpPr>
            <p:nvPr/>
          </p:nvGrpSpPr>
          <p:grpSpPr bwMode="auto">
            <a:xfrm>
              <a:off x="4664" y="2836"/>
              <a:ext cx="192" cy="602"/>
              <a:chOff x="240" y="2640"/>
              <a:chExt cx="192" cy="602"/>
            </a:xfrm>
          </p:grpSpPr>
          <p:grpSp>
            <p:nvGrpSpPr>
              <p:cNvPr id="19459" name="Group 123"/>
              <p:cNvGrpSpPr>
                <a:grpSpLocks/>
              </p:cNvGrpSpPr>
              <p:nvPr/>
            </p:nvGrpSpPr>
            <p:grpSpPr bwMode="auto">
              <a:xfrm>
                <a:off x="240" y="3009"/>
                <a:ext cx="192" cy="233"/>
                <a:chOff x="240" y="3009"/>
                <a:chExt cx="192" cy="233"/>
              </a:xfrm>
            </p:grpSpPr>
            <p:sp>
              <p:nvSpPr>
                <p:cNvPr id="19563" name="Rectangle 12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564" name="Text Box 125"/>
                <p:cNvSpPr txBox="1">
                  <a:spLocks noChangeArrowheads="1"/>
                </p:cNvSpPr>
                <p:nvPr/>
              </p:nvSpPr>
              <p:spPr bwMode="auto">
                <a:xfrm>
                  <a:off x="240" y="3009"/>
                  <a:ext cx="172"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sp>
            <p:nvSpPr>
              <p:cNvPr id="19562" name="Line 12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9460" name="Group 127"/>
            <p:cNvGrpSpPr>
              <a:grpSpLocks/>
            </p:cNvGrpSpPr>
            <p:nvPr/>
          </p:nvGrpSpPr>
          <p:grpSpPr bwMode="auto">
            <a:xfrm>
              <a:off x="5088" y="2840"/>
              <a:ext cx="192" cy="602"/>
              <a:chOff x="240" y="2640"/>
              <a:chExt cx="192" cy="602"/>
            </a:xfrm>
          </p:grpSpPr>
          <p:grpSp>
            <p:nvGrpSpPr>
              <p:cNvPr id="19461" name="Group 128"/>
              <p:cNvGrpSpPr>
                <a:grpSpLocks/>
              </p:cNvGrpSpPr>
              <p:nvPr/>
            </p:nvGrpSpPr>
            <p:grpSpPr bwMode="auto">
              <a:xfrm>
                <a:off x="240" y="3009"/>
                <a:ext cx="192" cy="233"/>
                <a:chOff x="240" y="3009"/>
                <a:chExt cx="192" cy="233"/>
              </a:xfrm>
            </p:grpSpPr>
            <p:sp>
              <p:nvSpPr>
                <p:cNvPr id="19559" name="Rectangle 12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560" name="Text Box 130"/>
                <p:cNvSpPr txBox="1">
                  <a:spLocks noChangeArrowheads="1"/>
                </p:cNvSpPr>
                <p:nvPr/>
              </p:nvSpPr>
              <p:spPr bwMode="auto">
                <a:xfrm>
                  <a:off x="240" y="3009"/>
                  <a:ext cx="172"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sp>
            <p:nvSpPr>
              <p:cNvPr id="19558" name="Line 13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9462" name="Group 132"/>
            <p:cNvGrpSpPr>
              <a:grpSpLocks/>
            </p:cNvGrpSpPr>
            <p:nvPr/>
          </p:nvGrpSpPr>
          <p:grpSpPr bwMode="auto">
            <a:xfrm>
              <a:off x="5458" y="2847"/>
              <a:ext cx="192" cy="602"/>
              <a:chOff x="240" y="2640"/>
              <a:chExt cx="192" cy="602"/>
            </a:xfrm>
          </p:grpSpPr>
          <p:grpSp>
            <p:nvGrpSpPr>
              <p:cNvPr id="19463" name="Group 133"/>
              <p:cNvGrpSpPr>
                <a:grpSpLocks/>
              </p:cNvGrpSpPr>
              <p:nvPr/>
            </p:nvGrpSpPr>
            <p:grpSpPr bwMode="auto">
              <a:xfrm>
                <a:off x="240" y="3009"/>
                <a:ext cx="192" cy="233"/>
                <a:chOff x="240" y="3009"/>
                <a:chExt cx="192" cy="233"/>
              </a:xfrm>
            </p:grpSpPr>
            <p:sp>
              <p:nvSpPr>
                <p:cNvPr id="19555" name="Rectangle 13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556" name="Text Box 135"/>
                <p:cNvSpPr txBox="1">
                  <a:spLocks noChangeArrowheads="1"/>
                </p:cNvSpPr>
                <p:nvPr/>
              </p:nvSpPr>
              <p:spPr bwMode="auto">
                <a:xfrm>
                  <a:off x="240" y="3009"/>
                  <a:ext cx="172"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sp>
            <p:nvSpPr>
              <p:cNvPr id="19554" name="Line 13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sp>
          <p:nvSpPr>
            <p:cNvPr id="19523" name="Text Box 137"/>
            <p:cNvSpPr txBox="1">
              <a:spLocks noChangeArrowheads="1"/>
            </p:cNvSpPr>
            <p:nvPr/>
          </p:nvSpPr>
          <p:spPr bwMode="auto">
            <a:xfrm>
              <a:off x="2604" y="1224"/>
              <a:ext cx="264"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35</a:t>
              </a:r>
            </a:p>
          </p:txBody>
        </p:sp>
        <p:sp>
          <p:nvSpPr>
            <p:cNvPr id="19524" name="Text Box 138"/>
            <p:cNvSpPr txBox="1">
              <a:spLocks noChangeArrowheads="1"/>
            </p:cNvSpPr>
            <p:nvPr/>
          </p:nvSpPr>
          <p:spPr bwMode="auto">
            <a:xfrm>
              <a:off x="1403" y="1947"/>
              <a:ext cx="264"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30</a:t>
              </a:r>
            </a:p>
          </p:txBody>
        </p:sp>
        <p:sp>
          <p:nvSpPr>
            <p:cNvPr id="19525" name="Text Box 139"/>
            <p:cNvSpPr txBox="1">
              <a:spLocks noChangeArrowheads="1"/>
            </p:cNvSpPr>
            <p:nvPr/>
          </p:nvSpPr>
          <p:spPr bwMode="auto">
            <a:xfrm>
              <a:off x="1023" y="1939"/>
              <a:ext cx="264"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18</a:t>
              </a:r>
            </a:p>
          </p:txBody>
        </p:sp>
        <p:sp>
          <p:nvSpPr>
            <p:cNvPr id="19526" name="Text Box 140"/>
            <p:cNvSpPr txBox="1">
              <a:spLocks noChangeArrowheads="1"/>
            </p:cNvSpPr>
            <p:nvPr/>
          </p:nvSpPr>
          <p:spPr bwMode="auto">
            <a:xfrm>
              <a:off x="3804" y="1939"/>
              <a:ext cx="264"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43</a:t>
              </a:r>
            </a:p>
          </p:txBody>
        </p:sp>
        <p:sp>
          <p:nvSpPr>
            <p:cNvPr id="19527" name="Text Box 141"/>
            <p:cNvSpPr txBox="1">
              <a:spLocks noChangeArrowheads="1"/>
            </p:cNvSpPr>
            <p:nvPr/>
          </p:nvSpPr>
          <p:spPr bwMode="auto">
            <a:xfrm>
              <a:off x="4187" y="1939"/>
              <a:ext cx="264"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78</a:t>
              </a:r>
            </a:p>
          </p:txBody>
        </p:sp>
        <p:sp>
          <p:nvSpPr>
            <p:cNvPr id="19528" name="Text Box 142"/>
            <p:cNvSpPr txBox="1">
              <a:spLocks noChangeArrowheads="1"/>
            </p:cNvSpPr>
            <p:nvPr/>
          </p:nvSpPr>
          <p:spPr bwMode="auto">
            <a:xfrm>
              <a:off x="395" y="2714"/>
              <a:ext cx="254"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11</a:t>
              </a:r>
            </a:p>
          </p:txBody>
        </p:sp>
        <p:sp>
          <p:nvSpPr>
            <p:cNvPr id="19529" name="Text Box 143"/>
            <p:cNvSpPr txBox="1">
              <a:spLocks noChangeArrowheads="1"/>
            </p:cNvSpPr>
            <p:nvPr/>
          </p:nvSpPr>
          <p:spPr bwMode="auto">
            <a:xfrm>
              <a:off x="1215" y="2715"/>
              <a:ext cx="264"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27</a:t>
              </a:r>
            </a:p>
          </p:txBody>
        </p:sp>
        <p:sp>
          <p:nvSpPr>
            <p:cNvPr id="19530" name="Text Box 144"/>
            <p:cNvSpPr txBox="1">
              <a:spLocks noChangeArrowheads="1"/>
            </p:cNvSpPr>
            <p:nvPr/>
          </p:nvSpPr>
          <p:spPr bwMode="auto">
            <a:xfrm>
              <a:off x="2028" y="2718"/>
              <a:ext cx="264"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33</a:t>
              </a:r>
            </a:p>
          </p:txBody>
        </p:sp>
        <p:sp>
          <p:nvSpPr>
            <p:cNvPr id="19531" name="Text Box 145"/>
            <p:cNvSpPr txBox="1">
              <a:spLocks noChangeArrowheads="1"/>
            </p:cNvSpPr>
            <p:nvPr/>
          </p:nvSpPr>
          <p:spPr bwMode="auto">
            <a:xfrm>
              <a:off x="2844" y="2718"/>
              <a:ext cx="264"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39</a:t>
              </a:r>
            </a:p>
          </p:txBody>
        </p:sp>
        <p:sp>
          <p:nvSpPr>
            <p:cNvPr id="19532" name="Text Box 146"/>
            <p:cNvSpPr txBox="1">
              <a:spLocks noChangeArrowheads="1"/>
            </p:cNvSpPr>
            <p:nvPr/>
          </p:nvSpPr>
          <p:spPr bwMode="auto">
            <a:xfrm>
              <a:off x="3664" y="2718"/>
              <a:ext cx="264"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47</a:t>
              </a:r>
            </a:p>
          </p:txBody>
        </p:sp>
        <p:sp>
          <p:nvSpPr>
            <p:cNvPr id="19533" name="Text Box 147"/>
            <p:cNvSpPr txBox="1">
              <a:spLocks noChangeArrowheads="1"/>
            </p:cNvSpPr>
            <p:nvPr/>
          </p:nvSpPr>
          <p:spPr bwMode="auto">
            <a:xfrm>
              <a:off x="4044" y="2718"/>
              <a:ext cx="264"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53</a:t>
              </a:r>
            </a:p>
          </p:txBody>
        </p:sp>
        <p:sp>
          <p:nvSpPr>
            <p:cNvPr id="19534" name="Text Box 148"/>
            <p:cNvSpPr txBox="1">
              <a:spLocks noChangeArrowheads="1"/>
            </p:cNvSpPr>
            <p:nvPr/>
          </p:nvSpPr>
          <p:spPr bwMode="auto">
            <a:xfrm>
              <a:off x="4431" y="2718"/>
              <a:ext cx="264"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64</a:t>
              </a:r>
            </a:p>
          </p:txBody>
        </p:sp>
        <p:sp>
          <p:nvSpPr>
            <p:cNvPr id="19535" name="Text Box 149"/>
            <p:cNvSpPr txBox="1">
              <a:spLocks noChangeArrowheads="1"/>
            </p:cNvSpPr>
            <p:nvPr/>
          </p:nvSpPr>
          <p:spPr bwMode="auto">
            <a:xfrm>
              <a:off x="5255" y="2725"/>
              <a:ext cx="264"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99</a:t>
              </a:r>
            </a:p>
          </p:txBody>
        </p:sp>
        <p:sp>
          <p:nvSpPr>
            <p:cNvPr id="19536" name="Rectangle 150"/>
            <p:cNvSpPr>
              <a:spLocks noChangeArrowheads="1"/>
            </p:cNvSpPr>
            <p:nvPr/>
          </p:nvSpPr>
          <p:spPr bwMode="auto">
            <a:xfrm>
              <a:off x="2208" y="1012"/>
              <a:ext cx="183" cy="233"/>
            </a:xfrm>
            <a:prstGeom prst="rect">
              <a:avLst/>
            </a:prstGeom>
            <a:noFill/>
            <a:ln w="12700" cap="sq">
              <a:noFill/>
              <a:miter lim="800000"/>
              <a:headEnd type="none" w="sm" len="sm"/>
              <a:tailEnd type="none" w="sm" len="sm"/>
            </a:ln>
          </p:spPr>
          <p:txBody>
            <a:bodyPr wrap="none">
              <a:spAutoFit/>
            </a:bodyPr>
            <a:lstStyle/>
            <a:p>
              <a:r>
                <a:rPr lang="en-US" altLang="zh-CN">
                  <a:solidFill>
                    <a:srgbClr val="669900"/>
                  </a:solidFill>
                </a:rPr>
                <a:t>a</a:t>
              </a:r>
            </a:p>
          </p:txBody>
        </p:sp>
        <p:sp>
          <p:nvSpPr>
            <p:cNvPr id="19537" name="Rectangle 151"/>
            <p:cNvSpPr>
              <a:spLocks noChangeArrowheads="1"/>
            </p:cNvSpPr>
            <p:nvPr/>
          </p:nvSpPr>
          <p:spPr bwMode="auto">
            <a:xfrm>
              <a:off x="661" y="1747"/>
              <a:ext cx="197" cy="271"/>
            </a:xfrm>
            <a:prstGeom prst="rect">
              <a:avLst/>
            </a:prstGeom>
            <a:noFill/>
            <a:ln w="12700" cap="sq">
              <a:noFill/>
              <a:miter lim="800000"/>
              <a:headEnd type="none" w="sm" len="sm"/>
              <a:tailEnd type="none" w="sm" len="sm"/>
            </a:ln>
          </p:spPr>
          <p:txBody>
            <a:bodyPr wrap="none">
              <a:spAutoFit/>
            </a:bodyPr>
            <a:lstStyle/>
            <a:p>
              <a:r>
                <a:rPr lang="en-US" altLang="zh-CN" sz="2200">
                  <a:solidFill>
                    <a:srgbClr val="669900"/>
                  </a:solidFill>
                </a:rPr>
                <a:t>b</a:t>
              </a:r>
            </a:p>
          </p:txBody>
        </p:sp>
        <p:sp>
          <p:nvSpPr>
            <p:cNvPr id="19538" name="Rectangle 152"/>
            <p:cNvSpPr>
              <a:spLocks noChangeArrowheads="1"/>
            </p:cNvSpPr>
            <p:nvPr/>
          </p:nvSpPr>
          <p:spPr bwMode="auto">
            <a:xfrm>
              <a:off x="3400" y="1746"/>
              <a:ext cx="198" cy="279"/>
            </a:xfrm>
            <a:prstGeom prst="rect">
              <a:avLst/>
            </a:prstGeom>
            <a:noFill/>
            <a:ln w="12700" cap="sq">
              <a:noFill/>
              <a:miter lim="800000"/>
              <a:headEnd type="none" w="sm" len="sm"/>
              <a:tailEnd type="none" w="sm" len="sm"/>
            </a:ln>
          </p:spPr>
          <p:txBody>
            <a:bodyPr wrap="none">
              <a:spAutoFit/>
            </a:bodyPr>
            <a:lstStyle/>
            <a:p>
              <a:r>
                <a:rPr lang="en-US" altLang="zh-CN" sz="2300">
                  <a:solidFill>
                    <a:srgbClr val="669900"/>
                  </a:solidFill>
                </a:rPr>
                <a:t>c</a:t>
              </a:r>
            </a:p>
          </p:txBody>
        </p:sp>
        <p:sp>
          <p:nvSpPr>
            <p:cNvPr id="19539" name="Rectangle 153"/>
            <p:cNvSpPr>
              <a:spLocks noChangeArrowheads="1"/>
            </p:cNvSpPr>
            <p:nvPr/>
          </p:nvSpPr>
          <p:spPr bwMode="auto">
            <a:xfrm>
              <a:off x="838" y="2504"/>
              <a:ext cx="201" cy="281"/>
            </a:xfrm>
            <a:prstGeom prst="rect">
              <a:avLst/>
            </a:prstGeom>
            <a:noFill/>
            <a:ln w="12700" cap="sq">
              <a:noFill/>
              <a:miter lim="800000"/>
              <a:headEnd type="none" w="sm" len="sm"/>
              <a:tailEnd type="none" w="sm" len="sm"/>
            </a:ln>
          </p:spPr>
          <p:txBody>
            <a:bodyPr wrap="none">
              <a:spAutoFit/>
            </a:bodyPr>
            <a:lstStyle/>
            <a:p>
              <a:r>
                <a:rPr lang="en-US" altLang="zh-CN" sz="2300">
                  <a:solidFill>
                    <a:srgbClr val="669900"/>
                  </a:solidFill>
                </a:rPr>
                <a:t>e</a:t>
              </a:r>
            </a:p>
          </p:txBody>
        </p:sp>
        <p:sp>
          <p:nvSpPr>
            <p:cNvPr id="19540" name="Rectangle 154"/>
            <p:cNvSpPr>
              <a:spLocks noChangeArrowheads="1"/>
            </p:cNvSpPr>
            <p:nvPr/>
          </p:nvSpPr>
          <p:spPr bwMode="auto">
            <a:xfrm>
              <a:off x="1674" y="2500"/>
              <a:ext cx="159" cy="281"/>
            </a:xfrm>
            <a:prstGeom prst="rect">
              <a:avLst/>
            </a:prstGeom>
            <a:noFill/>
            <a:ln w="12700" cap="sq">
              <a:noFill/>
              <a:miter lim="800000"/>
              <a:headEnd type="none" w="sm" len="sm"/>
              <a:tailEnd type="none" w="sm" len="sm"/>
            </a:ln>
          </p:spPr>
          <p:txBody>
            <a:bodyPr wrap="none">
              <a:spAutoFit/>
            </a:bodyPr>
            <a:lstStyle/>
            <a:p>
              <a:r>
                <a:rPr lang="en-US" altLang="zh-CN" sz="2300">
                  <a:solidFill>
                    <a:srgbClr val="669900"/>
                  </a:solidFill>
                </a:rPr>
                <a:t>f</a:t>
              </a:r>
            </a:p>
          </p:txBody>
        </p:sp>
        <p:sp>
          <p:nvSpPr>
            <p:cNvPr id="19541" name="Rectangle 155"/>
            <p:cNvSpPr>
              <a:spLocks noChangeArrowheads="1"/>
            </p:cNvSpPr>
            <p:nvPr/>
          </p:nvSpPr>
          <p:spPr bwMode="auto">
            <a:xfrm>
              <a:off x="2490" y="2490"/>
              <a:ext cx="204"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669900"/>
                  </a:solidFill>
                </a:rPr>
                <a:t>g</a:t>
              </a:r>
            </a:p>
          </p:txBody>
        </p:sp>
        <p:sp>
          <p:nvSpPr>
            <p:cNvPr id="19542" name="Rectangle 156"/>
            <p:cNvSpPr>
              <a:spLocks noChangeArrowheads="1"/>
            </p:cNvSpPr>
            <p:nvPr/>
          </p:nvSpPr>
          <p:spPr bwMode="auto">
            <a:xfrm>
              <a:off x="3301" y="2500"/>
              <a:ext cx="197" cy="271"/>
            </a:xfrm>
            <a:prstGeom prst="rect">
              <a:avLst/>
            </a:prstGeom>
            <a:noFill/>
            <a:ln w="12700" cap="sq">
              <a:noFill/>
              <a:miter lim="800000"/>
              <a:headEnd type="none" w="sm" len="sm"/>
              <a:tailEnd type="none" w="sm" len="sm"/>
            </a:ln>
          </p:spPr>
          <p:txBody>
            <a:bodyPr wrap="none">
              <a:spAutoFit/>
            </a:bodyPr>
            <a:lstStyle/>
            <a:p>
              <a:r>
                <a:rPr lang="en-US" altLang="zh-CN" sz="2200">
                  <a:solidFill>
                    <a:srgbClr val="669900"/>
                  </a:solidFill>
                </a:rPr>
                <a:t>h</a:t>
              </a:r>
            </a:p>
          </p:txBody>
        </p:sp>
        <p:sp>
          <p:nvSpPr>
            <p:cNvPr id="19543" name="Rectangle 157"/>
            <p:cNvSpPr>
              <a:spLocks noChangeArrowheads="1"/>
            </p:cNvSpPr>
            <p:nvPr/>
          </p:nvSpPr>
          <p:spPr bwMode="auto">
            <a:xfrm>
              <a:off x="4870" y="2511"/>
              <a:ext cx="149" cy="271"/>
            </a:xfrm>
            <a:prstGeom prst="rect">
              <a:avLst/>
            </a:prstGeom>
            <a:noFill/>
            <a:ln w="12700" cap="sq">
              <a:noFill/>
              <a:miter lim="800000"/>
              <a:headEnd type="none" w="sm" len="sm"/>
              <a:tailEnd type="none" w="sm" len="sm"/>
            </a:ln>
          </p:spPr>
          <p:txBody>
            <a:bodyPr wrap="none">
              <a:spAutoFit/>
            </a:bodyPr>
            <a:lstStyle/>
            <a:p>
              <a:r>
                <a:rPr lang="en-US" altLang="zh-CN" sz="2200">
                  <a:solidFill>
                    <a:srgbClr val="669900"/>
                  </a:solidFill>
                </a:rPr>
                <a:t>i</a:t>
              </a:r>
            </a:p>
          </p:txBody>
        </p:sp>
        <p:sp>
          <p:nvSpPr>
            <p:cNvPr id="19544" name="Text Box 158"/>
            <p:cNvSpPr txBox="1">
              <a:spLocks noChangeArrowheads="1"/>
            </p:cNvSpPr>
            <p:nvPr/>
          </p:nvSpPr>
          <p:spPr bwMode="auto">
            <a:xfrm>
              <a:off x="2256" y="1226"/>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19545" name="Text Box 159"/>
            <p:cNvSpPr txBox="1">
              <a:spLocks noChangeArrowheads="1"/>
            </p:cNvSpPr>
            <p:nvPr/>
          </p:nvSpPr>
          <p:spPr bwMode="auto">
            <a:xfrm>
              <a:off x="48" y="2715"/>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19546" name="Text Box 160"/>
            <p:cNvSpPr txBox="1">
              <a:spLocks noChangeArrowheads="1"/>
            </p:cNvSpPr>
            <p:nvPr/>
          </p:nvSpPr>
          <p:spPr bwMode="auto">
            <a:xfrm>
              <a:off x="871" y="2718"/>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19547" name="Text Box 161"/>
            <p:cNvSpPr txBox="1">
              <a:spLocks noChangeArrowheads="1"/>
            </p:cNvSpPr>
            <p:nvPr/>
          </p:nvSpPr>
          <p:spPr bwMode="auto">
            <a:xfrm>
              <a:off x="1676" y="2718"/>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19548" name="Text Box 162"/>
            <p:cNvSpPr txBox="1">
              <a:spLocks noChangeArrowheads="1"/>
            </p:cNvSpPr>
            <p:nvPr/>
          </p:nvSpPr>
          <p:spPr bwMode="auto">
            <a:xfrm>
              <a:off x="2492" y="2729"/>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19549" name="Text Box 163"/>
            <p:cNvSpPr txBox="1">
              <a:spLocks noChangeArrowheads="1"/>
            </p:cNvSpPr>
            <p:nvPr/>
          </p:nvSpPr>
          <p:spPr bwMode="auto">
            <a:xfrm>
              <a:off x="4892" y="2718"/>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19550" name="Text Box 164"/>
            <p:cNvSpPr txBox="1">
              <a:spLocks noChangeArrowheads="1"/>
            </p:cNvSpPr>
            <p:nvPr/>
          </p:nvSpPr>
          <p:spPr bwMode="auto">
            <a:xfrm>
              <a:off x="694" y="1940"/>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2</a:t>
              </a:r>
            </a:p>
          </p:txBody>
        </p:sp>
        <p:sp>
          <p:nvSpPr>
            <p:cNvPr id="19551" name="Text Box 165"/>
            <p:cNvSpPr txBox="1">
              <a:spLocks noChangeArrowheads="1"/>
            </p:cNvSpPr>
            <p:nvPr/>
          </p:nvSpPr>
          <p:spPr bwMode="auto">
            <a:xfrm>
              <a:off x="3456" y="1939"/>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2</a:t>
              </a:r>
            </a:p>
          </p:txBody>
        </p:sp>
        <p:sp>
          <p:nvSpPr>
            <p:cNvPr id="19552" name="Text Box 166"/>
            <p:cNvSpPr txBox="1">
              <a:spLocks noChangeArrowheads="1"/>
            </p:cNvSpPr>
            <p:nvPr/>
          </p:nvSpPr>
          <p:spPr bwMode="auto">
            <a:xfrm>
              <a:off x="3312" y="2719"/>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3</a:t>
              </a:r>
            </a:p>
          </p:txBody>
        </p:sp>
      </p:grpSp>
      <p:sp>
        <p:nvSpPr>
          <p:cNvPr id="226474" name="Text Box 170"/>
          <p:cNvSpPr txBox="1">
            <a:spLocks noChangeArrowheads="1"/>
          </p:cNvSpPr>
          <p:nvPr/>
        </p:nvSpPr>
        <p:spPr bwMode="auto">
          <a:xfrm>
            <a:off x="2855913" y="4657725"/>
            <a:ext cx="4222750" cy="369332"/>
          </a:xfrm>
          <a:prstGeom prst="rect">
            <a:avLst/>
          </a:prstGeom>
          <a:noFill/>
          <a:ln w="12700" cap="sq">
            <a:noFill/>
            <a:miter lim="800000"/>
            <a:headEnd type="none" w="sm" len="sm"/>
            <a:tailEnd type="none" w="sm" len="sm"/>
          </a:ln>
        </p:spPr>
        <p:txBody>
          <a:bodyPr>
            <a:spAutoFit/>
          </a:bodyPr>
          <a:lstStyle/>
          <a:p>
            <a:r>
              <a:rPr lang="zh-CN" altLang="en-US">
                <a:solidFill>
                  <a:srgbClr val="000000"/>
                </a:solidFill>
                <a:latin typeface="幼圆" pitchFamily="49" charset="-122"/>
                <a:ea typeface="幼圆" pitchFamily="49" charset="-122"/>
              </a:rPr>
              <a:t>例如，查找关键字值</a:t>
            </a:r>
            <a:r>
              <a:rPr lang="en-US" altLang="zh-CN">
                <a:solidFill>
                  <a:srgbClr val="FF3300"/>
                </a:solidFill>
                <a:ea typeface="楷体_GB2312" pitchFamily="49" charset="-122"/>
              </a:rPr>
              <a:t>k=47</a:t>
            </a:r>
          </a:p>
        </p:txBody>
      </p:sp>
      <p:sp>
        <p:nvSpPr>
          <p:cNvPr id="226475" name="Line 171"/>
          <p:cNvSpPr>
            <a:spLocks noChangeShapeType="1"/>
          </p:cNvSpPr>
          <p:nvPr/>
        </p:nvSpPr>
        <p:spPr bwMode="auto">
          <a:xfrm>
            <a:off x="6096000" y="990601"/>
            <a:ext cx="1295400" cy="955675"/>
          </a:xfrm>
          <a:prstGeom prst="line">
            <a:avLst/>
          </a:prstGeom>
          <a:noFill/>
          <a:ln w="50800" cap="sq">
            <a:solidFill>
              <a:srgbClr val="FF3300"/>
            </a:solidFill>
            <a:round/>
            <a:headEnd type="none" w="sm" len="sm"/>
            <a:tailEnd type="triangle" w="med" len="med"/>
          </a:ln>
        </p:spPr>
        <p:txBody>
          <a:bodyPr/>
          <a:lstStyle/>
          <a:p>
            <a:endParaRPr lang="zh-CN" altLang="en-US"/>
          </a:p>
        </p:txBody>
      </p:sp>
      <p:sp>
        <p:nvSpPr>
          <p:cNvPr id="226476" name="Line 172"/>
          <p:cNvSpPr>
            <a:spLocks noChangeShapeType="1"/>
          </p:cNvSpPr>
          <p:nvPr/>
        </p:nvSpPr>
        <p:spPr bwMode="auto">
          <a:xfrm>
            <a:off x="8077200" y="2133601"/>
            <a:ext cx="0" cy="1108075"/>
          </a:xfrm>
          <a:prstGeom prst="line">
            <a:avLst/>
          </a:prstGeom>
          <a:noFill/>
          <a:ln w="50800" cap="sq">
            <a:solidFill>
              <a:srgbClr val="FF3300"/>
            </a:solidFill>
            <a:round/>
            <a:headEnd type="none" w="sm" len="sm"/>
            <a:tailEnd type="triangle" w="med" len="med"/>
          </a:ln>
        </p:spPr>
        <p:txBody>
          <a:bodyPr/>
          <a:lstStyle/>
          <a:p>
            <a:endParaRPr lang="zh-CN" altLang="en-US"/>
          </a:p>
        </p:txBody>
      </p:sp>
      <p:sp>
        <p:nvSpPr>
          <p:cNvPr id="226477" name="Text Box 173"/>
          <p:cNvSpPr txBox="1">
            <a:spLocks noChangeArrowheads="1"/>
          </p:cNvSpPr>
          <p:nvPr/>
        </p:nvSpPr>
        <p:spPr bwMode="auto">
          <a:xfrm>
            <a:off x="6716713" y="4581526"/>
            <a:ext cx="2444750" cy="519113"/>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r>
              <a:rPr lang="zh-CN" altLang="en-US" sz="2800">
                <a:solidFill>
                  <a:srgbClr val="FF3300"/>
                </a:solidFill>
                <a:latin typeface="黑体" pitchFamily="49" charset="-122"/>
                <a:ea typeface="黑体" pitchFamily="49" charset="-122"/>
              </a:rPr>
              <a:t>查找成功 ！</a:t>
            </a:r>
          </a:p>
        </p:txBody>
      </p:sp>
      <p:sp>
        <p:nvSpPr>
          <p:cNvPr id="226478" name="Text Box 174"/>
          <p:cNvSpPr txBox="1">
            <a:spLocks noChangeArrowheads="1"/>
          </p:cNvSpPr>
          <p:nvPr/>
        </p:nvSpPr>
        <p:spPr bwMode="auto">
          <a:xfrm>
            <a:off x="2855914" y="5038725"/>
            <a:ext cx="4149725" cy="369332"/>
          </a:xfrm>
          <a:prstGeom prst="rect">
            <a:avLst/>
          </a:prstGeom>
          <a:noFill/>
          <a:ln w="12700" cap="sq">
            <a:noFill/>
            <a:miter lim="800000"/>
            <a:headEnd type="none" w="sm" len="sm"/>
            <a:tailEnd type="none" w="sm" len="sm"/>
          </a:ln>
        </p:spPr>
        <p:txBody>
          <a:bodyPr>
            <a:spAutoFit/>
          </a:bodyPr>
          <a:lstStyle/>
          <a:p>
            <a:r>
              <a:rPr lang="zh-CN" altLang="en-US">
                <a:solidFill>
                  <a:srgbClr val="000000"/>
                </a:solidFill>
                <a:latin typeface="幼圆" pitchFamily="49" charset="-122"/>
                <a:ea typeface="幼圆" pitchFamily="49" charset="-122"/>
              </a:rPr>
              <a:t>例如，查找关键字值</a:t>
            </a:r>
            <a:r>
              <a:rPr lang="en-US" altLang="zh-CN">
                <a:solidFill>
                  <a:srgbClr val="FF3300"/>
                </a:solidFill>
                <a:ea typeface="楷体_GB2312" pitchFamily="49" charset="-122"/>
              </a:rPr>
              <a:t>k=23</a:t>
            </a:r>
          </a:p>
        </p:txBody>
      </p:sp>
      <p:sp>
        <p:nvSpPr>
          <p:cNvPr id="226479" name="Text Box 175"/>
          <p:cNvSpPr txBox="1">
            <a:spLocks noChangeArrowheads="1"/>
          </p:cNvSpPr>
          <p:nvPr/>
        </p:nvSpPr>
        <p:spPr bwMode="auto">
          <a:xfrm>
            <a:off x="6716713" y="4962526"/>
            <a:ext cx="2520950" cy="519113"/>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r>
              <a:rPr lang="zh-CN" altLang="en-US" sz="2800">
                <a:solidFill>
                  <a:srgbClr val="669900"/>
                </a:solidFill>
                <a:latin typeface="黑体" pitchFamily="49" charset="-122"/>
                <a:ea typeface="黑体" pitchFamily="49" charset="-122"/>
              </a:rPr>
              <a:t>查找失败 ！</a:t>
            </a:r>
          </a:p>
        </p:txBody>
      </p:sp>
      <p:sp>
        <p:nvSpPr>
          <p:cNvPr id="226481" name="Line 177"/>
          <p:cNvSpPr>
            <a:spLocks noChangeShapeType="1"/>
          </p:cNvSpPr>
          <p:nvPr/>
        </p:nvSpPr>
        <p:spPr bwMode="auto">
          <a:xfrm flipH="1">
            <a:off x="3962400" y="1066800"/>
            <a:ext cx="1600200" cy="914400"/>
          </a:xfrm>
          <a:prstGeom prst="line">
            <a:avLst/>
          </a:prstGeom>
          <a:noFill/>
          <a:ln w="50800" cap="sq">
            <a:solidFill>
              <a:srgbClr val="21C705"/>
            </a:solidFill>
            <a:round/>
            <a:headEnd type="none" w="sm" len="sm"/>
            <a:tailEnd type="triangle" w="med" len="med"/>
          </a:ln>
        </p:spPr>
        <p:txBody>
          <a:bodyPr/>
          <a:lstStyle/>
          <a:p>
            <a:endParaRPr lang="zh-CN" altLang="en-US"/>
          </a:p>
        </p:txBody>
      </p:sp>
      <p:sp>
        <p:nvSpPr>
          <p:cNvPr id="226482" name="Line 178"/>
          <p:cNvSpPr>
            <a:spLocks noChangeShapeType="1"/>
          </p:cNvSpPr>
          <p:nvPr/>
        </p:nvSpPr>
        <p:spPr bwMode="auto">
          <a:xfrm>
            <a:off x="3657600" y="2133600"/>
            <a:ext cx="0" cy="990600"/>
          </a:xfrm>
          <a:prstGeom prst="line">
            <a:avLst/>
          </a:prstGeom>
          <a:noFill/>
          <a:ln w="50800" cap="sq">
            <a:solidFill>
              <a:srgbClr val="21C705"/>
            </a:solidFill>
            <a:round/>
            <a:headEnd type="none" w="sm" len="sm"/>
            <a:tailEnd type="stealth" w="med" len="lg"/>
          </a:ln>
        </p:spPr>
        <p:txBody>
          <a:bodyPr/>
          <a:lstStyle/>
          <a:p>
            <a:endParaRPr lang="zh-CN" altLang="en-US"/>
          </a:p>
        </p:txBody>
      </p:sp>
      <p:sp>
        <p:nvSpPr>
          <p:cNvPr id="226483" name="Line 179"/>
          <p:cNvSpPr>
            <a:spLocks noChangeShapeType="1"/>
          </p:cNvSpPr>
          <p:nvPr/>
        </p:nvSpPr>
        <p:spPr bwMode="auto">
          <a:xfrm>
            <a:off x="3352800" y="3352800"/>
            <a:ext cx="0" cy="533400"/>
          </a:xfrm>
          <a:prstGeom prst="line">
            <a:avLst/>
          </a:prstGeom>
          <a:noFill/>
          <a:ln w="50800" cap="sq">
            <a:solidFill>
              <a:srgbClr val="21C705"/>
            </a:solidFill>
            <a:round/>
            <a:headEnd type="none" w="sm" len="sm"/>
            <a:tailEnd type="stealth" w="med" len="lg"/>
          </a:ln>
        </p:spPr>
        <p:txBody>
          <a:bodyPr/>
          <a:lstStyle/>
          <a:p>
            <a:endParaRPr lang="zh-CN" altLang="en-US"/>
          </a:p>
        </p:txBody>
      </p:sp>
      <p:grpSp>
        <p:nvGrpSpPr>
          <p:cNvPr id="19464" name="Group 180"/>
          <p:cNvGrpSpPr>
            <a:grpSpLocks/>
          </p:cNvGrpSpPr>
          <p:nvPr/>
        </p:nvGrpSpPr>
        <p:grpSpPr bwMode="auto">
          <a:xfrm>
            <a:off x="7321550" y="3048000"/>
            <a:ext cx="457200" cy="609600"/>
            <a:chOff x="3652" y="2352"/>
            <a:chExt cx="288" cy="384"/>
          </a:xfrm>
        </p:grpSpPr>
        <p:sp>
          <p:nvSpPr>
            <p:cNvPr id="19487" name="Rectangle 181"/>
            <p:cNvSpPr>
              <a:spLocks noChangeArrowheads="1"/>
            </p:cNvSpPr>
            <p:nvPr/>
          </p:nvSpPr>
          <p:spPr bwMode="auto">
            <a:xfrm>
              <a:off x="3660" y="2426"/>
              <a:ext cx="264" cy="252"/>
            </a:xfrm>
            <a:prstGeom prst="rect">
              <a:avLst/>
            </a:prstGeom>
            <a:noFill/>
            <a:ln w="41275" cap="sq">
              <a:noFill/>
              <a:miter lim="800000"/>
              <a:headEnd type="none" w="sm" len="sm"/>
              <a:tailEnd type="none" w="sm" len="sm"/>
            </a:ln>
          </p:spPr>
          <p:txBody>
            <a:bodyPr wrap="none">
              <a:spAutoFit/>
            </a:bodyPr>
            <a:lstStyle/>
            <a:p>
              <a:r>
                <a:rPr lang="en-US" altLang="zh-CN" sz="2000">
                  <a:solidFill>
                    <a:srgbClr val="FF3300"/>
                  </a:solidFill>
                </a:rPr>
                <a:t>47</a:t>
              </a:r>
            </a:p>
          </p:txBody>
        </p:sp>
        <p:sp>
          <p:nvSpPr>
            <p:cNvPr id="19488" name="Oval 182"/>
            <p:cNvSpPr>
              <a:spLocks noChangeArrowheads="1"/>
            </p:cNvSpPr>
            <p:nvPr/>
          </p:nvSpPr>
          <p:spPr bwMode="auto">
            <a:xfrm>
              <a:off x="3652" y="2352"/>
              <a:ext cx="288" cy="384"/>
            </a:xfrm>
            <a:prstGeom prst="ellipse">
              <a:avLst/>
            </a:prstGeom>
            <a:noFill/>
            <a:ln w="41275">
              <a:solidFill>
                <a:srgbClr val="FF0000"/>
              </a:solidFill>
              <a:prstDash val="lgDash"/>
              <a:round/>
              <a:headEnd type="none" w="sm" len="sm"/>
              <a:tailEnd type="none" w="sm" len="sm"/>
            </a:ln>
          </p:spPr>
          <p:txBody>
            <a:bodyPr wrap="none" anchor="ctr"/>
            <a:lstStyle/>
            <a:p>
              <a:endParaRPr lang="zh-CN" altLang="en-US">
                <a:solidFill>
                  <a:srgbClr val="FFFFCC"/>
                </a:solidFill>
              </a:endParaRPr>
            </a:p>
          </p:txBody>
        </p:sp>
      </p:grpSp>
      <p:sp>
        <p:nvSpPr>
          <p:cNvPr id="226487" name="Oval 183"/>
          <p:cNvSpPr>
            <a:spLocks noChangeArrowheads="1"/>
          </p:cNvSpPr>
          <p:nvPr/>
        </p:nvSpPr>
        <p:spPr bwMode="auto">
          <a:xfrm>
            <a:off x="3124200" y="3810001"/>
            <a:ext cx="457200" cy="625475"/>
          </a:xfrm>
          <a:prstGeom prst="ellipse">
            <a:avLst/>
          </a:prstGeom>
          <a:noFill/>
          <a:ln w="44450">
            <a:solidFill>
              <a:srgbClr val="008000"/>
            </a:solidFill>
            <a:prstDash val="lgDash"/>
            <a:round/>
            <a:headEnd type="none" w="sm" len="sm"/>
            <a:tailEnd type="none" w="sm" len="sm"/>
          </a:ln>
        </p:spPr>
        <p:txBody>
          <a:bodyPr wrap="none" anchor="ctr"/>
          <a:lstStyle/>
          <a:p>
            <a:endParaRPr lang="zh-CN" altLang="en-US">
              <a:solidFill>
                <a:srgbClr val="FFFFCC"/>
              </a:solidFill>
            </a:endParaRPr>
          </a:p>
        </p:txBody>
      </p:sp>
      <p:grpSp>
        <p:nvGrpSpPr>
          <p:cNvPr id="19465" name="Group 230"/>
          <p:cNvGrpSpPr>
            <a:grpSpLocks/>
          </p:cNvGrpSpPr>
          <p:nvPr/>
        </p:nvGrpSpPr>
        <p:grpSpPr bwMode="auto">
          <a:xfrm>
            <a:off x="2765426" y="5635626"/>
            <a:ext cx="6138863" cy="1008063"/>
            <a:chOff x="747" y="3550"/>
            <a:chExt cx="3867" cy="635"/>
          </a:xfrm>
        </p:grpSpPr>
        <p:sp>
          <p:nvSpPr>
            <p:cNvPr id="19484" name="Rectangle 185"/>
            <p:cNvSpPr>
              <a:spLocks noChangeArrowheads="1"/>
            </p:cNvSpPr>
            <p:nvPr/>
          </p:nvSpPr>
          <p:spPr bwMode="auto">
            <a:xfrm>
              <a:off x="747" y="3550"/>
              <a:ext cx="3766" cy="635"/>
            </a:xfrm>
            <a:prstGeom prst="rect">
              <a:avLst/>
            </a:prstGeom>
            <a:noFill/>
            <a:ln w="63500" cap="sq">
              <a:solidFill>
                <a:srgbClr val="00CCFF"/>
              </a:solidFill>
              <a:miter lim="800000"/>
              <a:headEnd/>
              <a:tailEnd/>
            </a:ln>
            <a:effectLst>
              <a:outerShdw dist="35921" dir="2700000" algn="ctr" rotWithShape="0">
                <a:srgbClr val="B2B2B2"/>
              </a:outerShdw>
            </a:effectLst>
          </p:spPr>
          <p:txBody>
            <a:bodyPr wrap="none" anchor="ctr"/>
            <a:lstStyle/>
            <a:p>
              <a:endParaRPr lang="zh-CN" altLang="en-US">
                <a:solidFill>
                  <a:srgbClr val="FFFFCC"/>
                </a:solidFill>
              </a:endParaRPr>
            </a:p>
          </p:txBody>
        </p:sp>
        <p:sp>
          <p:nvSpPr>
            <p:cNvPr id="19485" name="Text Box 186"/>
            <p:cNvSpPr txBox="1">
              <a:spLocks noChangeArrowheads="1"/>
            </p:cNvSpPr>
            <p:nvPr/>
          </p:nvSpPr>
          <p:spPr bwMode="auto">
            <a:xfrm>
              <a:off x="1212" y="3628"/>
              <a:ext cx="3402" cy="475"/>
            </a:xfrm>
            <a:prstGeom prst="rect">
              <a:avLst/>
            </a:prstGeom>
            <a:noFill/>
            <a:ln w="28575" cap="sq">
              <a:noFill/>
              <a:miter lim="800000"/>
              <a:headEnd type="none" w="sm" len="sm"/>
              <a:tailEnd type="none" w="sm" len="sm"/>
            </a:ln>
          </p:spPr>
          <p:txBody>
            <a:bodyPr>
              <a:spAutoFit/>
            </a:bodyPr>
            <a:lstStyle/>
            <a:p>
              <a:pPr marL="457200" indent="-457200">
                <a:lnSpc>
                  <a:spcPct val="85000"/>
                </a:lnSpc>
                <a:buFontTx/>
                <a:buAutoNum type="arabicParenBoth"/>
              </a:pPr>
              <a:r>
                <a:rPr lang="en-US" altLang="zh-CN" sz="2500" dirty="0">
                  <a:solidFill>
                    <a:srgbClr val="000074"/>
                  </a:solidFill>
                </a:rPr>
                <a:t>k=</a:t>
              </a:r>
              <a:r>
                <a:rPr lang="en-US" altLang="zh-CN" sz="2500" dirty="0" err="1">
                  <a:solidFill>
                    <a:srgbClr val="000074"/>
                  </a:solidFill>
                </a:rPr>
                <a:t>key</a:t>
              </a:r>
              <a:r>
                <a:rPr lang="en-US" altLang="zh-CN" sz="2500" baseline="-24000" dirty="0" err="1">
                  <a:solidFill>
                    <a:srgbClr val="000074"/>
                  </a:solidFill>
                </a:rPr>
                <a:t>i</a:t>
              </a:r>
              <a:r>
                <a:rPr lang="en-US" altLang="zh-CN" sz="2500" dirty="0">
                  <a:solidFill>
                    <a:srgbClr val="000074"/>
                  </a:solidFill>
                </a:rPr>
                <a:t>    </a:t>
              </a:r>
              <a:r>
                <a:rPr lang="zh-CN" altLang="en-US" sz="2500" dirty="0">
                  <a:solidFill>
                    <a:srgbClr val="000074"/>
                  </a:solidFill>
                  <a:ea typeface="幼圆" pitchFamily="49" charset="-122"/>
                </a:rPr>
                <a:t>查找成功</a:t>
              </a:r>
              <a:r>
                <a:rPr lang="zh-CN" altLang="en-US" sz="2500" dirty="0">
                  <a:solidFill>
                    <a:srgbClr val="000074"/>
                  </a:solidFill>
                </a:rPr>
                <a:t>      </a:t>
              </a:r>
            </a:p>
            <a:p>
              <a:pPr marL="457200" indent="-457200">
                <a:lnSpc>
                  <a:spcPct val="85000"/>
                </a:lnSpc>
              </a:pPr>
              <a:r>
                <a:rPr lang="en-US" altLang="zh-CN" sz="2500" dirty="0">
                  <a:solidFill>
                    <a:srgbClr val="000074"/>
                  </a:solidFill>
                </a:rPr>
                <a:t>(2) k&lt;</a:t>
              </a:r>
              <a:r>
                <a:rPr lang="en-US" altLang="zh-CN" sz="2500" dirty="0" err="1">
                  <a:solidFill>
                    <a:srgbClr val="000074"/>
                  </a:solidFill>
                </a:rPr>
                <a:t>key</a:t>
              </a:r>
              <a:r>
                <a:rPr lang="en-US" altLang="zh-CN" sz="2500" baseline="-25000" dirty="0" err="1">
                  <a:solidFill>
                    <a:srgbClr val="000074"/>
                  </a:solidFill>
                </a:rPr>
                <a:t>i</a:t>
              </a:r>
              <a:r>
                <a:rPr lang="en-US" altLang="zh-CN" sz="2500" baseline="-25000" dirty="0">
                  <a:solidFill>
                    <a:srgbClr val="000074"/>
                  </a:solidFill>
                </a:rPr>
                <a:t>      </a:t>
              </a:r>
              <a:r>
                <a:rPr lang="zh-CN" altLang="en-US" sz="2500" dirty="0">
                  <a:solidFill>
                    <a:srgbClr val="000074"/>
                  </a:solidFill>
                  <a:ea typeface="幼圆" pitchFamily="49" charset="-122"/>
                </a:rPr>
                <a:t>在</a:t>
              </a:r>
              <a:r>
                <a:rPr lang="en-US" altLang="zh-CN" sz="2600" dirty="0">
                  <a:solidFill>
                    <a:srgbClr val="000074"/>
                  </a:solidFill>
                </a:rPr>
                <a:t>p</a:t>
              </a:r>
              <a:r>
                <a:rPr lang="en-US" altLang="zh-CN" sz="2500" baseline="-25000" dirty="0">
                  <a:solidFill>
                    <a:srgbClr val="000074"/>
                  </a:solidFill>
                </a:rPr>
                <a:t>i-1</a:t>
              </a:r>
              <a:r>
                <a:rPr lang="zh-CN" altLang="en-US" sz="2500" dirty="0">
                  <a:solidFill>
                    <a:srgbClr val="000074"/>
                  </a:solidFill>
                  <a:ea typeface="幼圆" pitchFamily="49" charset="-122"/>
                </a:rPr>
                <a:t>所指的结点中查找</a:t>
              </a:r>
              <a:r>
                <a:rPr lang="zh-CN" altLang="en-US" sz="2500" baseline="-25000" dirty="0">
                  <a:solidFill>
                    <a:srgbClr val="000074"/>
                  </a:solidFill>
                </a:rPr>
                <a:t>  </a:t>
              </a:r>
            </a:p>
          </p:txBody>
        </p:sp>
        <p:sp>
          <p:nvSpPr>
            <p:cNvPr id="19486" name="Rectangle 187"/>
            <p:cNvSpPr>
              <a:spLocks noChangeArrowheads="1"/>
            </p:cNvSpPr>
            <p:nvPr/>
          </p:nvSpPr>
          <p:spPr bwMode="auto">
            <a:xfrm>
              <a:off x="793" y="3606"/>
              <a:ext cx="603" cy="523"/>
            </a:xfrm>
            <a:prstGeom prst="rect">
              <a:avLst/>
            </a:prstGeom>
            <a:noFill/>
            <a:ln w="12700" cap="sq">
              <a:noFill/>
              <a:miter lim="800000"/>
              <a:headEnd type="none" w="sm" len="sm"/>
              <a:tailEnd type="none" w="sm" len="sm"/>
            </a:ln>
            <a:effectLst>
              <a:outerShdw dist="17961" dir="2700000" algn="ctr" rotWithShape="0">
                <a:srgbClr val="000000">
                  <a:alpha val="50000"/>
                </a:srgbClr>
              </a:outerShdw>
            </a:effectLst>
          </p:spPr>
          <p:txBody>
            <a:bodyPr>
              <a:spAutoFit/>
            </a:bodyPr>
            <a:lstStyle/>
            <a:p>
              <a:pPr>
                <a:lnSpc>
                  <a:spcPct val="80000"/>
                </a:lnSpc>
              </a:pPr>
              <a:r>
                <a:rPr lang="zh-CN" altLang="en-US" sz="3000">
                  <a:solidFill>
                    <a:srgbClr val="FF3300"/>
                  </a:solidFill>
                  <a:ea typeface="黑体" pitchFamily="49" charset="-122"/>
                </a:rPr>
                <a:t>原</a:t>
              </a:r>
            </a:p>
            <a:p>
              <a:pPr>
                <a:lnSpc>
                  <a:spcPct val="80000"/>
                </a:lnSpc>
              </a:pPr>
              <a:r>
                <a:rPr lang="zh-CN" altLang="en-US" sz="3000">
                  <a:solidFill>
                    <a:srgbClr val="FF3300"/>
                  </a:solidFill>
                  <a:ea typeface="黑体" pitchFamily="49" charset="-122"/>
                </a:rPr>
                <a:t>则</a:t>
              </a:r>
              <a:endParaRPr lang="en-US" altLang="zh-CN" sz="3000">
                <a:solidFill>
                  <a:srgbClr val="FF3300"/>
                </a:solidFill>
                <a:ea typeface="楷体_GB2312" pitchFamily="49" charset="-122"/>
              </a:endParaRPr>
            </a:p>
          </p:txBody>
        </p:sp>
      </p:grpSp>
      <p:grpSp>
        <p:nvGrpSpPr>
          <p:cNvPr id="19466" name="Group 237"/>
          <p:cNvGrpSpPr>
            <a:grpSpLocks/>
          </p:cNvGrpSpPr>
          <p:nvPr/>
        </p:nvGrpSpPr>
        <p:grpSpPr bwMode="auto">
          <a:xfrm>
            <a:off x="9151938" y="309563"/>
            <a:ext cx="1047750" cy="887412"/>
            <a:chOff x="4760" y="315"/>
            <a:chExt cx="660" cy="559"/>
          </a:xfrm>
        </p:grpSpPr>
        <p:sp>
          <p:nvSpPr>
            <p:cNvPr id="19482" name="AutoShape 200"/>
            <p:cNvSpPr>
              <a:spLocks noChangeArrowheads="1"/>
            </p:cNvSpPr>
            <p:nvPr/>
          </p:nvSpPr>
          <p:spPr bwMode="auto">
            <a:xfrm rot="2010894">
              <a:off x="4760" y="315"/>
              <a:ext cx="589" cy="559"/>
            </a:xfrm>
            <a:prstGeom prst="irregularSeal2">
              <a:avLst/>
            </a:prstGeom>
            <a:solidFill>
              <a:srgbClr val="00CCFF"/>
            </a:solidFill>
            <a:ln w="57150" cap="sq">
              <a:solidFill>
                <a:srgbClr val="FFFF99"/>
              </a:solidFill>
              <a:miter lim="800000"/>
              <a:headEnd type="none" w="sm" len="sm"/>
              <a:tailEnd type="none" w="sm" len="sm"/>
            </a:ln>
            <a:effectLst>
              <a:outerShdw dist="53882" dir="2700000" algn="ctr" rotWithShape="0">
                <a:srgbClr val="B2B2B2"/>
              </a:outerShdw>
            </a:effectLst>
          </p:spPr>
          <p:txBody>
            <a:bodyPr wrap="none" anchor="ctr"/>
            <a:lstStyle/>
            <a:p>
              <a:endParaRPr lang="zh-CN" altLang="en-US">
                <a:solidFill>
                  <a:srgbClr val="FFFFCC"/>
                </a:solidFill>
              </a:endParaRPr>
            </a:p>
          </p:txBody>
        </p:sp>
        <p:sp>
          <p:nvSpPr>
            <p:cNvPr id="19483" name="Text Box 201"/>
            <p:cNvSpPr txBox="1">
              <a:spLocks noChangeArrowheads="1"/>
            </p:cNvSpPr>
            <p:nvPr/>
          </p:nvSpPr>
          <p:spPr bwMode="auto">
            <a:xfrm rot="128614">
              <a:off x="4807" y="346"/>
              <a:ext cx="613" cy="490"/>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zh-CN" altLang="en-US" sz="4500">
                  <a:solidFill>
                    <a:srgbClr val="FF3300"/>
                  </a:solidFill>
                  <a:latin typeface="华文新魏" pitchFamily="2" charset="-122"/>
                  <a:ea typeface="华文新魏" pitchFamily="2" charset="-122"/>
                </a:rPr>
                <a:t>例</a:t>
              </a:r>
            </a:p>
          </p:txBody>
        </p:sp>
      </p:grpSp>
      <p:sp>
        <p:nvSpPr>
          <p:cNvPr id="19472" name="Oval 202"/>
          <p:cNvSpPr>
            <a:spLocks noChangeArrowheads="1"/>
          </p:cNvSpPr>
          <p:nvPr/>
        </p:nvSpPr>
        <p:spPr bwMode="auto">
          <a:xfrm>
            <a:off x="5159896" y="6165304"/>
            <a:ext cx="647700" cy="431800"/>
          </a:xfrm>
          <a:prstGeom prst="ellipse">
            <a:avLst/>
          </a:prstGeom>
          <a:noFill/>
          <a:ln w="53975">
            <a:solidFill>
              <a:srgbClr val="FF3300"/>
            </a:solidFill>
            <a:round/>
            <a:headEnd type="none" w="sm" len="sm"/>
            <a:tailEnd type="none" w="sm" len="sm"/>
          </a:ln>
        </p:spPr>
        <p:txBody>
          <a:bodyPr wrap="none" anchor="ctr"/>
          <a:lstStyle/>
          <a:p>
            <a:endParaRPr lang="zh-CN" altLang="en-US">
              <a:solidFill>
                <a:srgbClr val="FFFFCC"/>
              </a:solidFill>
            </a:endParaRPr>
          </a:p>
        </p:txBody>
      </p:sp>
      <p:grpSp>
        <p:nvGrpSpPr>
          <p:cNvPr id="19467" name="Group 228"/>
          <p:cNvGrpSpPr>
            <a:grpSpLocks/>
          </p:cNvGrpSpPr>
          <p:nvPr/>
        </p:nvGrpSpPr>
        <p:grpSpPr bwMode="auto">
          <a:xfrm>
            <a:off x="1992314" y="404813"/>
            <a:ext cx="2058987" cy="514350"/>
            <a:chOff x="358" y="284"/>
            <a:chExt cx="1297" cy="324"/>
          </a:xfrm>
        </p:grpSpPr>
        <p:sp>
          <p:nvSpPr>
            <p:cNvPr id="19480" name="Rectangle 226"/>
            <p:cNvSpPr>
              <a:spLocks noChangeArrowheads="1"/>
            </p:cNvSpPr>
            <p:nvPr/>
          </p:nvSpPr>
          <p:spPr bwMode="auto">
            <a:xfrm>
              <a:off x="358" y="284"/>
              <a:ext cx="905" cy="318"/>
            </a:xfrm>
            <a:prstGeom prst="rect">
              <a:avLst/>
            </a:prstGeom>
            <a:solidFill>
              <a:srgbClr val="FFFF00"/>
            </a:solidFill>
            <a:ln w="12700" cap="sq">
              <a:noFill/>
              <a:miter lim="800000"/>
              <a:headEnd type="none" w="sm" len="sm"/>
              <a:tailEnd type="none" w="sm" len="sm"/>
            </a:ln>
            <a:effectLst>
              <a:outerShdw dist="53882" dir="2700000" algn="ctr" rotWithShape="0">
                <a:srgbClr val="B2B2B2"/>
              </a:outerShdw>
            </a:effectLst>
          </p:spPr>
          <p:txBody>
            <a:bodyPr wrap="none" anchor="ctr"/>
            <a:lstStyle/>
            <a:p>
              <a:endParaRPr lang="zh-CN" altLang="en-US">
                <a:solidFill>
                  <a:srgbClr val="FFFFCC"/>
                </a:solidFill>
              </a:endParaRPr>
            </a:p>
          </p:txBody>
        </p:sp>
        <p:sp>
          <p:nvSpPr>
            <p:cNvPr id="19481" name="Rectangle 227"/>
            <p:cNvSpPr>
              <a:spLocks noChangeArrowheads="1"/>
            </p:cNvSpPr>
            <p:nvPr/>
          </p:nvSpPr>
          <p:spPr bwMode="auto">
            <a:xfrm>
              <a:off x="385" y="300"/>
              <a:ext cx="1270" cy="308"/>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r>
                <a:rPr lang="en-US" altLang="zh-CN" sz="2600">
                  <a:solidFill>
                    <a:srgbClr val="FF3300"/>
                  </a:solidFill>
                </a:rPr>
                <a:t>4</a:t>
              </a:r>
              <a:r>
                <a:rPr lang="zh-CN" altLang="en-US" sz="2600">
                  <a:solidFill>
                    <a:srgbClr val="FF3300"/>
                  </a:solidFill>
                  <a:ea typeface="幼圆" pitchFamily="49" charset="-122"/>
                </a:rPr>
                <a:t>阶</a:t>
              </a:r>
              <a:r>
                <a:rPr lang="en-US" altLang="zh-CN" sz="2600">
                  <a:solidFill>
                    <a:srgbClr val="FF3300"/>
                  </a:solidFill>
                </a:rPr>
                <a:t>B-</a:t>
              </a:r>
              <a:r>
                <a:rPr lang="zh-CN" altLang="en-US" sz="2600">
                  <a:solidFill>
                    <a:srgbClr val="FF3300"/>
                  </a:solidFill>
                  <a:ea typeface="幼圆" pitchFamily="49" charset="-122"/>
                </a:rPr>
                <a:t>树</a:t>
              </a:r>
            </a:p>
          </p:txBody>
        </p:sp>
      </p:grpSp>
      <p:grpSp>
        <p:nvGrpSpPr>
          <p:cNvPr id="19468" name="Group 231"/>
          <p:cNvGrpSpPr>
            <a:grpSpLocks/>
          </p:cNvGrpSpPr>
          <p:nvPr/>
        </p:nvGrpSpPr>
        <p:grpSpPr bwMode="auto">
          <a:xfrm>
            <a:off x="6257925" y="804864"/>
            <a:ext cx="647700" cy="346075"/>
            <a:chOff x="2982" y="507"/>
            <a:chExt cx="408" cy="218"/>
          </a:xfrm>
        </p:grpSpPr>
        <p:sp>
          <p:nvSpPr>
            <p:cNvPr id="19476" name="Line 232"/>
            <p:cNvSpPr>
              <a:spLocks noChangeShapeType="1"/>
            </p:cNvSpPr>
            <p:nvPr/>
          </p:nvSpPr>
          <p:spPr bwMode="auto">
            <a:xfrm>
              <a:off x="3048" y="535"/>
              <a:ext cx="184" cy="0"/>
            </a:xfrm>
            <a:prstGeom prst="line">
              <a:avLst/>
            </a:prstGeom>
            <a:noFill/>
            <a:ln w="19050">
              <a:solidFill>
                <a:srgbClr val="003366"/>
              </a:solidFill>
              <a:prstDash val="sysDot"/>
              <a:round/>
              <a:headEnd type="none" w="sm" len="sm"/>
              <a:tailEnd type="none" w="sm" len="sm"/>
            </a:ln>
          </p:spPr>
          <p:txBody>
            <a:bodyPr/>
            <a:lstStyle/>
            <a:p>
              <a:endParaRPr lang="zh-CN" altLang="en-US"/>
            </a:p>
          </p:txBody>
        </p:sp>
        <p:sp>
          <p:nvSpPr>
            <p:cNvPr id="19477" name="Line 233"/>
            <p:cNvSpPr>
              <a:spLocks noChangeShapeType="1"/>
            </p:cNvSpPr>
            <p:nvPr/>
          </p:nvSpPr>
          <p:spPr bwMode="auto">
            <a:xfrm rot="5400000">
              <a:off x="3176" y="626"/>
              <a:ext cx="166" cy="0"/>
            </a:xfrm>
            <a:prstGeom prst="line">
              <a:avLst/>
            </a:prstGeom>
            <a:noFill/>
            <a:ln w="19050">
              <a:solidFill>
                <a:srgbClr val="003366"/>
              </a:solidFill>
              <a:prstDash val="sysDot"/>
              <a:round/>
              <a:headEnd type="none" w="sm" len="sm"/>
              <a:tailEnd type="none" w="sm" len="sm"/>
            </a:ln>
          </p:spPr>
          <p:txBody>
            <a:bodyPr/>
            <a:lstStyle/>
            <a:p>
              <a:endParaRPr lang="zh-CN" altLang="en-US"/>
            </a:p>
          </p:txBody>
        </p:sp>
        <p:sp>
          <p:nvSpPr>
            <p:cNvPr id="19478" name="Line 234"/>
            <p:cNvSpPr>
              <a:spLocks noChangeShapeType="1"/>
            </p:cNvSpPr>
            <p:nvPr/>
          </p:nvSpPr>
          <p:spPr bwMode="auto">
            <a:xfrm>
              <a:off x="3061" y="725"/>
              <a:ext cx="184" cy="0"/>
            </a:xfrm>
            <a:prstGeom prst="line">
              <a:avLst/>
            </a:prstGeom>
            <a:noFill/>
            <a:ln w="19050">
              <a:solidFill>
                <a:srgbClr val="003366"/>
              </a:solidFill>
              <a:prstDash val="sysDot"/>
              <a:round/>
              <a:headEnd type="none" w="sm" len="sm"/>
              <a:tailEnd type="none" w="sm" len="sm"/>
            </a:ln>
          </p:spPr>
          <p:txBody>
            <a:bodyPr/>
            <a:lstStyle/>
            <a:p>
              <a:endParaRPr lang="zh-CN" altLang="en-US"/>
            </a:p>
          </p:txBody>
        </p:sp>
        <p:sp>
          <p:nvSpPr>
            <p:cNvPr id="19479" name="Text Box 235"/>
            <p:cNvSpPr txBox="1">
              <a:spLocks noChangeArrowheads="1"/>
            </p:cNvSpPr>
            <p:nvPr/>
          </p:nvSpPr>
          <p:spPr bwMode="auto">
            <a:xfrm>
              <a:off x="2982" y="507"/>
              <a:ext cx="408" cy="202"/>
            </a:xfrm>
            <a:prstGeom prst="rect">
              <a:avLst/>
            </a:prstGeom>
            <a:noFill/>
            <a:ln w="12700" cap="sq">
              <a:noFill/>
              <a:miter lim="800000"/>
              <a:headEnd type="none" w="sm" len="sm"/>
              <a:tailEnd type="none" w="sm" len="sm"/>
            </a:ln>
          </p:spPr>
          <p:txBody>
            <a:bodyPr>
              <a:spAutoFit/>
            </a:bodyPr>
            <a:lstStyle/>
            <a:p>
              <a:r>
                <a:rPr lang="en-US" altLang="zh-CN" sz="1500">
                  <a:solidFill>
                    <a:srgbClr val="000074"/>
                  </a:solidFill>
                </a:rPr>
                <a:t>key</a:t>
              </a:r>
              <a:r>
                <a:rPr lang="en-US" altLang="zh-CN" sz="1500" baseline="-25000">
                  <a:solidFill>
                    <a:srgbClr val="000074"/>
                  </a:solidFill>
                </a:rPr>
                <a:t>2</a:t>
              </a:r>
            </a:p>
          </p:txBody>
        </p:sp>
      </p:grpSp>
      <p:sp>
        <p:nvSpPr>
          <p:cNvPr id="226542" name="Text Box 238"/>
          <p:cNvSpPr txBox="1">
            <a:spLocks noChangeArrowheads="1"/>
          </p:cNvSpPr>
          <p:nvPr/>
        </p:nvSpPr>
        <p:spPr bwMode="auto">
          <a:xfrm>
            <a:off x="6626225" y="790575"/>
            <a:ext cx="1676400" cy="350838"/>
          </a:xfrm>
          <a:prstGeom prst="rect">
            <a:avLst/>
          </a:prstGeom>
          <a:noFill/>
          <a:ln w="12700" cap="sq">
            <a:noFill/>
            <a:miter lim="800000"/>
            <a:headEnd type="none" w="sm" len="sm"/>
            <a:tailEnd type="none" w="sm" len="sm"/>
          </a:ln>
        </p:spPr>
        <p:txBody>
          <a:bodyPr>
            <a:spAutoFit/>
          </a:bodyPr>
          <a:lstStyle/>
          <a:p>
            <a:r>
              <a:rPr lang="en-US" altLang="zh-CN" sz="1700">
                <a:solidFill>
                  <a:srgbClr val="CC0066"/>
                </a:solidFill>
              </a:rPr>
              <a:t>=Maxkey</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6474"/>
                                        </p:tgtEl>
                                        <p:attrNameLst>
                                          <p:attrName>style.visibility</p:attrName>
                                        </p:attrNameLst>
                                      </p:cBhvr>
                                      <p:to>
                                        <p:strVal val="visible"/>
                                      </p:to>
                                    </p:set>
                                    <p:animEffect transition="in" filter="dissolve">
                                      <p:cBhvr>
                                        <p:cTn id="7" dur="500"/>
                                        <p:tgtEl>
                                          <p:spTgt spid="2264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19468"/>
                                        </p:tgtEl>
                                        <p:attrNameLst>
                                          <p:attrName>style.visibility</p:attrName>
                                        </p:attrNameLst>
                                      </p:cBhvr>
                                      <p:to>
                                        <p:strVal val="visible"/>
                                      </p:to>
                                    </p:set>
                                    <p:animEffect transition="in" filter="wipe(right)">
                                      <p:cBhvr>
                                        <p:cTn id="12" dur="500"/>
                                        <p:tgtEl>
                                          <p:spTgt spid="194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6542"/>
                                        </p:tgtEl>
                                        <p:attrNameLst>
                                          <p:attrName>style.visibility</p:attrName>
                                        </p:attrNameLst>
                                      </p:cBhvr>
                                      <p:to>
                                        <p:strVal val="visible"/>
                                      </p:to>
                                    </p:set>
                                    <p:animEffect transition="in" filter="wipe(left)">
                                      <p:cBhvr>
                                        <p:cTn id="17" dur="500"/>
                                        <p:tgtEl>
                                          <p:spTgt spid="22654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26475"/>
                                        </p:tgtEl>
                                        <p:attrNameLst>
                                          <p:attrName>style.visibility</p:attrName>
                                        </p:attrNameLst>
                                      </p:cBhvr>
                                      <p:to>
                                        <p:strVal val="visible"/>
                                      </p:to>
                                    </p:set>
                                    <p:animEffect transition="in" filter="wipe(up)">
                                      <p:cBhvr>
                                        <p:cTn id="22" dur="500"/>
                                        <p:tgtEl>
                                          <p:spTgt spid="22647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26476"/>
                                        </p:tgtEl>
                                        <p:attrNameLst>
                                          <p:attrName>style.visibility</p:attrName>
                                        </p:attrNameLst>
                                      </p:cBhvr>
                                      <p:to>
                                        <p:strVal val="visible"/>
                                      </p:to>
                                    </p:set>
                                    <p:animEffect transition="in" filter="wipe(up)">
                                      <p:cBhvr>
                                        <p:cTn id="27" dur="500"/>
                                        <p:tgtEl>
                                          <p:spTgt spid="22647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3" presetClass="entr" presetSubtype="288" fill="hold" nodeType="clickEffect">
                                  <p:stCondLst>
                                    <p:cond delay="0"/>
                                  </p:stCondLst>
                                  <p:childTnLst>
                                    <p:set>
                                      <p:cBhvr>
                                        <p:cTn id="31" dur="1" fill="hold">
                                          <p:stCondLst>
                                            <p:cond delay="0"/>
                                          </p:stCondLst>
                                        </p:cTn>
                                        <p:tgtEl>
                                          <p:spTgt spid="19464"/>
                                        </p:tgtEl>
                                        <p:attrNameLst>
                                          <p:attrName>style.visibility</p:attrName>
                                        </p:attrNameLst>
                                      </p:cBhvr>
                                      <p:to>
                                        <p:strVal val="visible"/>
                                      </p:to>
                                    </p:set>
                                    <p:anim calcmode="lin" valueType="num">
                                      <p:cBhvr>
                                        <p:cTn id="32" dur="500" fill="hold"/>
                                        <p:tgtEl>
                                          <p:spTgt spid="19464"/>
                                        </p:tgtEl>
                                        <p:attrNameLst>
                                          <p:attrName>ppt_w</p:attrName>
                                        </p:attrNameLst>
                                      </p:cBhvr>
                                      <p:tavLst>
                                        <p:tav tm="0">
                                          <p:val>
                                            <p:strVal val="4/3*#ppt_w"/>
                                          </p:val>
                                        </p:tav>
                                        <p:tav tm="100000">
                                          <p:val>
                                            <p:strVal val="#ppt_w"/>
                                          </p:val>
                                        </p:tav>
                                      </p:tavLst>
                                    </p:anim>
                                    <p:anim calcmode="lin" valueType="num">
                                      <p:cBhvr>
                                        <p:cTn id="33" dur="500" fill="hold"/>
                                        <p:tgtEl>
                                          <p:spTgt spid="19464"/>
                                        </p:tgtEl>
                                        <p:attrNameLst>
                                          <p:attrName>ppt_h</p:attrName>
                                        </p:attrNameLst>
                                      </p:cBhvr>
                                      <p:tavLst>
                                        <p:tav tm="0">
                                          <p:val>
                                            <p:strVal val="4/3*#ppt_h"/>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3" presetClass="entr" presetSubtype="528" fill="hold" grpId="0" nodeType="clickEffect">
                                  <p:stCondLst>
                                    <p:cond delay="0"/>
                                  </p:stCondLst>
                                  <p:childTnLst>
                                    <p:set>
                                      <p:cBhvr>
                                        <p:cTn id="37" dur="1" fill="hold">
                                          <p:stCondLst>
                                            <p:cond delay="0"/>
                                          </p:stCondLst>
                                        </p:cTn>
                                        <p:tgtEl>
                                          <p:spTgt spid="226477"/>
                                        </p:tgtEl>
                                        <p:attrNameLst>
                                          <p:attrName>style.visibility</p:attrName>
                                        </p:attrNameLst>
                                      </p:cBhvr>
                                      <p:to>
                                        <p:strVal val="visible"/>
                                      </p:to>
                                    </p:set>
                                    <p:anim calcmode="lin" valueType="num">
                                      <p:cBhvr>
                                        <p:cTn id="38" dur="500" fill="hold"/>
                                        <p:tgtEl>
                                          <p:spTgt spid="226477"/>
                                        </p:tgtEl>
                                        <p:attrNameLst>
                                          <p:attrName>ppt_w</p:attrName>
                                        </p:attrNameLst>
                                      </p:cBhvr>
                                      <p:tavLst>
                                        <p:tav tm="0">
                                          <p:val>
                                            <p:fltVal val="0"/>
                                          </p:val>
                                        </p:tav>
                                        <p:tav tm="100000">
                                          <p:val>
                                            <p:strVal val="#ppt_w"/>
                                          </p:val>
                                        </p:tav>
                                      </p:tavLst>
                                    </p:anim>
                                    <p:anim calcmode="lin" valueType="num">
                                      <p:cBhvr>
                                        <p:cTn id="39" dur="500" fill="hold"/>
                                        <p:tgtEl>
                                          <p:spTgt spid="226477"/>
                                        </p:tgtEl>
                                        <p:attrNameLst>
                                          <p:attrName>ppt_h</p:attrName>
                                        </p:attrNameLst>
                                      </p:cBhvr>
                                      <p:tavLst>
                                        <p:tav tm="0">
                                          <p:val>
                                            <p:fltVal val="0"/>
                                          </p:val>
                                        </p:tav>
                                        <p:tav tm="100000">
                                          <p:val>
                                            <p:strVal val="#ppt_h"/>
                                          </p:val>
                                        </p:tav>
                                      </p:tavLst>
                                    </p:anim>
                                    <p:anim calcmode="lin" valueType="num">
                                      <p:cBhvr>
                                        <p:cTn id="40" dur="500" fill="hold"/>
                                        <p:tgtEl>
                                          <p:spTgt spid="226477"/>
                                        </p:tgtEl>
                                        <p:attrNameLst>
                                          <p:attrName>ppt_x</p:attrName>
                                        </p:attrNameLst>
                                      </p:cBhvr>
                                      <p:tavLst>
                                        <p:tav tm="0">
                                          <p:val>
                                            <p:fltVal val="0.5"/>
                                          </p:val>
                                        </p:tav>
                                        <p:tav tm="100000">
                                          <p:val>
                                            <p:strVal val="#ppt_x"/>
                                          </p:val>
                                        </p:tav>
                                      </p:tavLst>
                                    </p:anim>
                                    <p:anim calcmode="lin" valueType="num">
                                      <p:cBhvr>
                                        <p:cTn id="41" dur="500" fill="hold"/>
                                        <p:tgtEl>
                                          <p:spTgt spid="226477"/>
                                        </p:tgtEl>
                                        <p:attrNameLst>
                                          <p:attrName>ppt_y</p:attrName>
                                        </p:attrNameLst>
                                      </p:cBhvr>
                                      <p:tavLst>
                                        <p:tav tm="0">
                                          <p:val>
                                            <p:fltVal val="0.5"/>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226478"/>
                                        </p:tgtEl>
                                        <p:attrNameLst>
                                          <p:attrName>style.visibility</p:attrName>
                                        </p:attrNameLst>
                                      </p:cBhvr>
                                      <p:to>
                                        <p:strVal val="visible"/>
                                      </p:to>
                                    </p:set>
                                    <p:animEffect transition="in" filter="dissolve">
                                      <p:cBhvr>
                                        <p:cTn id="46" dur="500"/>
                                        <p:tgtEl>
                                          <p:spTgt spid="226478"/>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226481"/>
                                        </p:tgtEl>
                                        <p:attrNameLst>
                                          <p:attrName>style.visibility</p:attrName>
                                        </p:attrNameLst>
                                      </p:cBhvr>
                                      <p:to>
                                        <p:strVal val="visible"/>
                                      </p:to>
                                    </p:set>
                                    <p:animEffect transition="in" filter="wipe(up)">
                                      <p:cBhvr>
                                        <p:cTn id="51" dur="500"/>
                                        <p:tgtEl>
                                          <p:spTgt spid="226481"/>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226482"/>
                                        </p:tgtEl>
                                        <p:attrNameLst>
                                          <p:attrName>style.visibility</p:attrName>
                                        </p:attrNameLst>
                                      </p:cBhvr>
                                      <p:to>
                                        <p:strVal val="visible"/>
                                      </p:to>
                                    </p:set>
                                    <p:animEffect transition="in" filter="wipe(up)">
                                      <p:cBhvr>
                                        <p:cTn id="56" dur="500"/>
                                        <p:tgtEl>
                                          <p:spTgt spid="226482"/>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226483"/>
                                        </p:tgtEl>
                                        <p:attrNameLst>
                                          <p:attrName>style.visibility</p:attrName>
                                        </p:attrNameLst>
                                      </p:cBhvr>
                                      <p:to>
                                        <p:strVal val="visible"/>
                                      </p:to>
                                    </p:set>
                                    <p:animEffect transition="in" filter="wipe(up)">
                                      <p:cBhvr>
                                        <p:cTn id="61" dur="500"/>
                                        <p:tgtEl>
                                          <p:spTgt spid="22648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3" presetClass="entr" presetSubtype="288" fill="hold" grpId="0" nodeType="clickEffect">
                                  <p:stCondLst>
                                    <p:cond delay="0"/>
                                  </p:stCondLst>
                                  <p:childTnLst>
                                    <p:set>
                                      <p:cBhvr>
                                        <p:cTn id="65" dur="1" fill="hold">
                                          <p:stCondLst>
                                            <p:cond delay="0"/>
                                          </p:stCondLst>
                                        </p:cTn>
                                        <p:tgtEl>
                                          <p:spTgt spid="226487"/>
                                        </p:tgtEl>
                                        <p:attrNameLst>
                                          <p:attrName>style.visibility</p:attrName>
                                        </p:attrNameLst>
                                      </p:cBhvr>
                                      <p:to>
                                        <p:strVal val="visible"/>
                                      </p:to>
                                    </p:set>
                                    <p:anim calcmode="lin" valueType="num">
                                      <p:cBhvr>
                                        <p:cTn id="66" dur="500" fill="hold"/>
                                        <p:tgtEl>
                                          <p:spTgt spid="226487"/>
                                        </p:tgtEl>
                                        <p:attrNameLst>
                                          <p:attrName>ppt_w</p:attrName>
                                        </p:attrNameLst>
                                      </p:cBhvr>
                                      <p:tavLst>
                                        <p:tav tm="0">
                                          <p:val>
                                            <p:strVal val="4/3*#ppt_w"/>
                                          </p:val>
                                        </p:tav>
                                        <p:tav tm="100000">
                                          <p:val>
                                            <p:strVal val="#ppt_w"/>
                                          </p:val>
                                        </p:tav>
                                      </p:tavLst>
                                    </p:anim>
                                    <p:anim calcmode="lin" valueType="num">
                                      <p:cBhvr>
                                        <p:cTn id="67" dur="500" fill="hold"/>
                                        <p:tgtEl>
                                          <p:spTgt spid="226487"/>
                                        </p:tgtEl>
                                        <p:attrNameLst>
                                          <p:attrName>ppt_h</p:attrName>
                                        </p:attrNameLst>
                                      </p:cBhvr>
                                      <p:tavLst>
                                        <p:tav tm="0">
                                          <p:val>
                                            <p:strVal val="4/3*#ppt_h"/>
                                          </p:val>
                                        </p:tav>
                                        <p:tav tm="100000">
                                          <p:val>
                                            <p:strVal val="#ppt_h"/>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23" presetClass="entr" presetSubtype="288" fill="hold" grpId="0" nodeType="clickEffect">
                                  <p:stCondLst>
                                    <p:cond delay="0"/>
                                  </p:stCondLst>
                                  <p:childTnLst>
                                    <p:set>
                                      <p:cBhvr>
                                        <p:cTn id="71" dur="1" fill="hold">
                                          <p:stCondLst>
                                            <p:cond delay="0"/>
                                          </p:stCondLst>
                                        </p:cTn>
                                        <p:tgtEl>
                                          <p:spTgt spid="226479"/>
                                        </p:tgtEl>
                                        <p:attrNameLst>
                                          <p:attrName>style.visibility</p:attrName>
                                        </p:attrNameLst>
                                      </p:cBhvr>
                                      <p:to>
                                        <p:strVal val="visible"/>
                                      </p:to>
                                    </p:set>
                                    <p:anim calcmode="lin" valueType="num">
                                      <p:cBhvr>
                                        <p:cTn id="72" dur="500" fill="hold"/>
                                        <p:tgtEl>
                                          <p:spTgt spid="226479"/>
                                        </p:tgtEl>
                                        <p:attrNameLst>
                                          <p:attrName>ppt_w</p:attrName>
                                        </p:attrNameLst>
                                      </p:cBhvr>
                                      <p:tavLst>
                                        <p:tav tm="0">
                                          <p:val>
                                            <p:strVal val="4/3*#ppt_w"/>
                                          </p:val>
                                        </p:tav>
                                        <p:tav tm="100000">
                                          <p:val>
                                            <p:strVal val="#ppt_w"/>
                                          </p:val>
                                        </p:tav>
                                      </p:tavLst>
                                    </p:anim>
                                    <p:anim calcmode="lin" valueType="num">
                                      <p:cBhvr>
                                        <p:cTn id="73" dur="500" fill="hold"/>
                                        <p:tgtEl>
                                          <p:spTgt spid="226479"/>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474" grpId="0" autoUpdateAnimBg="0"/>
      <p:bldP spid="226475" grpId="0" animBg="1"/>
      <p:bldP spid="226476" grpId="0" animBg="1"/>
      <p:bldP spid="226477" grpId="0" autoUpdateAnimBg="0"/>
      <p:bldP spid="226478" grpId="0" autoUpdateAnimBg="0"/>
      <p:bldP spid="226479" grpId="0" autoUpdateAnimBg="0"/>
      <p:bldP spid="226481" grpId="0" animBg="1"/>
      <p:bldP spid="226482" grpId="0" animBg="1"/>
      <p:bldP spid="226483" grpId="0" animBg="1"/>
      <p:bldP spid="226487" grpId="0" animBg="1"/>
      <p:bldP spid="22654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Text Box 2"/>
          <p:cNvSpPr txBox="1">
            <a:spLocks noChangeArrowheads="1"/>
          </p:cNvSpPr>
          <p:nvPr/>
        </p:nvSpPr>
        <p:spPr bwMode="auto">
          <a:xfrm>
            <a:off x="3657601" y="1066801"/>
            <a:ext cx="2943225" cy="549275"/>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3000">
                <a:solidFill>
                  <a:srgbClr val="FF3300"/>
                </a:solidFill>
                <a:ea typeface="幼圆" pitchFamily="49" charset="-122"/>
              </a:rPr>
              <a:t>商品清单</a:t>
            </a:r>
          </a:p>
        </p:txBody>
      </p:sp>
      <p:grpSp>
        <p:nvGrpSpPr>
          <p:cNvPr id="2" name="Group 6"/>
          <p:cNvGrpSpPr>
            <a:grpSpLocks/>
          </p:cNvGrpSpPr>
          <p:nvPr/>
        </p:nvGrpSpPr>
        <p:grpSpPr bwMode="auto">
          <a:xfrm>
            <a:off x="2133601" y="762001"/>
            <a:ext cx="1336675" cy="701675"/>
            <a:chOff x="384" y="480"/>
            <a:chExt cx="842" cy="442"/>
          </a:xfrm>
        </p:grpSpPr>
        <p:sp>
          <p:nvSpPr>
            <p:cNvPr id="6165" name="Oval 4"/>
            <p:cNvSpPr>
              <a:spLocks noChangeArrowheads="1"/>
            </p:cNvSpPr>
            <p:nvPr/>
          </p:nvSpPr>
          <p:spPr bwMode="auto">
            <a:xfrm>
              <a:off x="384" y="528"/>
              <a:ext cx="816" cy="384"/>
            </a:xfrm>
            <a:prstGeom prst="ellipse">
              <a:avLst/>
            </a:prstGeom>
            <a:gradFill rotWithShape="0">
              <a:gsLst>
                <a:gs pos="0">
                  <a:srgbClr val="76002F"/>
                </a:gs>
                <a:gs pos="50000">
                  <a:srgbClr val="FF0066"/>
                </a:gs>
                <a:gs pos="100000">
                  <a:srgbClr val="76002F"/>
                </a:gs>
              </a:gsLst>
              <a:lin ang="5400000" scaled="1"/>
            </a:gradFill>
            <a:ln w="12700" cap="sq">
              <a:noFill/>
              <a:round/>
              <a:headEnd type="none" w="sm" len="sm"/>
              <a:tailEnd type="none" w="sm" len="sm"/>
            </a:ln>
            <a:effectLst>
              <a:outerShdw dist="56796" dir="1593903" algn="ctr" rotWithShape="0">
                <a:srgbClr val="969696"/>
              </a:outerShdw>
            </a:effectLst>
          </p:spPr>
          <p:txBody>
            <a:bodyPr wrap="none" anchor="ctr"/>
            <a:lstStyle/>
            <a:p>
              <a:endParaRPr lang="zh-CN" altLang="en-US"/>
            </a:p>
          </p:txBody>
        </p:sp>
        <p:sp>
          <p:nvSpPr>
            <p:cNvPr id="6166" name="Text Box 5"/>
            <p:cNvSpPr txBox="1">
              <a:spLocks noChangeArrowheads="1"/>
            </p:cNvSpPr>
            <p:nvPr/>
          </p:nvSpPr>
          <p:spPr bwMode="auto">
            <a:xfrm>
              <a:off x="458" y="480"/>
              <a:ext cx="768" cy="442"/>
            </a:xfrm>
            <a:prstGeom prst="rect">
              <a:avLst/>
            </a:prstGeom>
            <a:noFill/>
            <a:ln w="12700" cap="sq">
              <a:noFill/>
              <a:miter lim="800000"/>
              <a:headEnd type="none" w="sm" len="sm"/>
              <a:tailEnd type="none" w="sm" len="sm"/>
            </a:ln>
            <a:effectLst>
              <a:outerShdw dist="45791" dir="2021404" algn="ctr" rotWithShape="0">
                <a:schemeClr val="bg2"/>
              </a:outerShdw>
            </a:effectLst>
          </p:spPr>
          <p:txBody>
            <a:bodyPr>
              <a:spAutoFit/>
            </a:bodyPr>
            <a:lstStyle/>
            <a:p>
              <a:r>
                <a:rPr lang="zh-CN" altLang="en-US" sz="4000" i="1">
                  <a:solidFill>
                    <a:srgbClr val="00FF00"/>
                  </a:solidFill>
                  <a:latin typeface="黑体" pitchFamily="49" charset="-122"/>
                  <a:ea typeface="黑体" pitchFamily="49" charset="-122"/>
                </a:rPr>
                <a:t>例</a:t>
              </a:r>
              <a:r>
                <a:rPr lang="en-US" altLang="zh-CN" sz="4000" i="1">
                  <a:solidFill>
                    <a:srgbClr val="00FF00"/>
                  </a:solidFill>
                  <a:latin typeface="黑体" pitchFamily="49" charset="-122"/>
                  <a:ea typeface="黑体" pitchFamily="49" charset="-122"/>
                </a:rPr>
                <a:t>2</a:t>
              </a:r>
            </a:p>
          </p:txBody>
        </p:sp>
      </p:grpSp>
      <p:grpSp>
        <p:nvGrpSpPr>
          <p:cNvPr id="3" name="Group 24"/>
          <p:cNvGrpSpPr>
            <a:grpSpLocks/>
          </p:cNvGrpSpPr>
          <p:nvPr/>
        </p:nvGrpSpPr>
        <p:grpSpPr bwMode="auto">
          <a:xfrm>
            <a:off x="3348039" y="1884364"/>
            <a:ext cx="5608637" cy="3373437"/>
            <a:chOff x="835" y="1379"/>
            <a:chExt cx="3533" cy="2125"/>
          </a:xfrm>
        </p:grpSpPr>
        <p:sp>
          <p:nvSpPr>
            <p:cNvPr id="6149" name="Line 7"/>
            <p:cNvSpPr>
              <a:spLocks noChangeShapeType="1"/>
            </p:cNvSpPr>
            <p:nvPr/>
          </p:nvSpPr>
          <p:spPr bwMode="auto">
            <a:xfrm>
              <a:off x="864" y="1680"/>
              <a:ext cx="3504" cy="0"/>
            </a:xfrm>
            <a:prstGeom prst="line">
              <a:avLst/>
            </a:prstGeom>
            <a:noFill/>
            <a:ln w="41275" cap="sq">
              <a:solidFill>
                <a:srgbClr val="003366"/>
              </a:solidFill>
              <a:round/>
              <a:headEnd type="none" w="sm" len="sm"/>
              <a:tailEnd type="none" w="sm" len="sm"/>
            </a:ln>
          </p:spPr>
          <p:txBody>
            <a:bodyPr/>
            <a:lstStyle/>
            <a:p>
              <a:endParaRPr lang="zh-CN" altLang="en-US"/>
            </a:p>
          </p:txBody>
        </p:sp>
        <p:sp>
          <p:nvSpPr>
            <p:cNvPr id="6150" name="Line 9"/>
            <p:cNvSpPr>
              <a:spLocks noChangeShapeType="1"/>
            </p:cNvSpPr>
            <p:nvPr/>
          </p:nvSpPr>
          <p:spPr bwMode="auto">
            <a:xfrm>
              <a:off x="4368" y="1684"/>
              <a:ext cx="0" cy="1820"/>
            </a:xfrm>
            <a:prstGeom prst="line">
              <a:avLst/>
            </a:prstGeom>
            <a:noFill/>
            <a:ln w="38100" cap="sq">
              <a:solidFill>
                <a:srgbClr val="003366"/>
              </a:solidFill>
              <a:round/>
              <a:headEnd type="none" w="sm" len="sm"/>
              <a:tailEnd type="none" w="sm" len="sm"/>
            </a:ln>
          </p:spPr>
          <p:txBody>
            <a:bodyPr/>
            <a:lstStyle/>
            <a:p>
              <a:endParaRPr lang="zh-CN" altLang="en-US"/>
            </a:p>
          </p:txBody>
        </p:sp>
        <p:sp>
          <p:nvSpPr>
            <p:cNvPr id="6151" name="Line 10"/>
            <p:cNvSpPr>
              <a:spLocks noChangeShapeType="1"/>
            </p:cNvSpPr>
            <p:nvPr/>
          </p:nvSpPr>
          <p:spPr bwMode="auto">
            <a:xfrm>
              <a:off x="853" y="1953"/>
              <a:ext cx="3504" cy="0"/>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6152" name="Line 11"/>
            <p:cNvSpPr>
              <a:spLocks noChangeShapeType="1"/>
            </p:cNvSpPr>
            <p:nvPr/>
          </p:nvSpPr>
          <p:spPr bwMode="auto">
            <a:xfrm>
              <a:off x="853" y="2219"/>
              <a:ext cx="3504" cy="0"/>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6153" name="Line 12"/>
            <p:cNvSpPr>
              <a:spLocks noChangeShapeType="1"/>
            </p:cNvSpPr>
            <p:nvPr/>
          </p:nvSpPr>
          <p:spPr bwMode="auto">
            <a:xfrm>
              <a:off x="853" y="2474"/>
              <a:ext cx="3504" cy="0"/>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6154" name="Line 13"/>
            <p:cNvSpPr>
              <a:spLocks noChangeShapeType="1"/>
            </p:cNvSpPr>
            <p:nvPr/>
          </p:nvSpPr>
          <p:spPr bwMode="auto">
            <a:xfrm>
              <a:off x="853" y="2747"/>
              <a:ext cx="3504" cy="0"/>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6155" name="Line 14"/>
            <p:cNvSpPr>
              <a:spLocks noChangeShapeType="1"/>
            </p:cNvSpPr>
            <p:nvPr/>
          </p:nvSpPr>
          <p:spPr bwMode="auto">
            <a:xfrm>
              <a:off x="853" y="3002"/>
              <a:ext cx="3504" cy="0"/>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6156" name="Line 15"/>
            <p:cNvSpPr>
              <a:spLocks noChangeShapeType="1"/>
            </p:cNvSpPr>
            <p:nvPr/>
          </p:nvSpPr>
          <p:spPr bwMode="auto">
            <a:xfrm>
              <a:off x="853" y="3253"/>
              <a:ext cx="3504" cy="0"/>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6157" name="Line 16"/>
            <p:cNvSpPr>
              <a:spLocks noChangeShapeType="1"/>
            </p:cNvSpPr>
            <p:nvPr/>
          </p:nvSpPr>
          <p:spPr bwMode="auto">
            <a:xfrm>
              <a:off x="853" y="3504"/>
              <a:ext cx="3504" cy="0"/>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6158" name="Line 17"/>
            <p:cNvSpPr>
              <a:spLocks noChangeShapeType="1"/>
            </p:cNvSpPr>
            <p:nvPr/>
          </p:nvSpPr>
          <p:spPr bwMode="auto">
            <a:xfrm>
              <a:off x="838" y="1680"/>
              <a:ext cx="0" cy="1820"/>
            </a:xfrm>
            <a:prstGeom prst="line">
              <a:avLst/>
            </a:prstGeom>
            <a:noFill/>
            <a:ln w="38100" cap="sq">
              <a:solidFill>
                <a:srgbClr val="003366"/>
              </a:solidFill>
              <a:round/>
              <a:headEnd type="none" w="sm" len="sm"/>
              <a:tailEnd type="none" w="sm" len="sm"/>
            </a:ln>
          </p:spPr>
          <p:txBody>
            <a:bodyPr/>
            <a:lstStyle/>
            <a:p>
              <a:endParaRPr lang="zh-CN" altLang="en-US"/>
            </a:p>
          </p:txBody>
        </p:sp>
        <p:sp>
          <p:nvSpPr>
            <p:cNvPr id="6159" name="Line 18"/>
            <p:cNvSpPr>
              <a:spLocks noChangeShapeType="1"/>
            </p:cNvSpPr>
            <p:nvPr/>
          </p:nvSpPr>
          <p:spPr bwMode="auto">
            <a:xfrm>
              <a:off x="1462" y="1680"/>
              <a:ext cx="0" cy="1820"/>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6160" name="Line 19"/>
            <p:cNvSpPr>
              <a:spLocks noChangeShapeType="1"/>
            </p:cNvSpPr>
            <p:nvPr/>
          </p:nvSpPr>
          <p:spPr bwMode="auto">
            <a:xfrm>
              <a:off x="2112" y="1680"/>
              <a:ext cx="0" cy="1820"/>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6161" name="Line 20"/>
            <p:cNvSpPr>
              <a:spLocks noChangeShapeType="1"/>
            </p:cNvSpPr>
            <p:nvPr/>
          </p:nvSpPr>
          <p:spPr bwMode="auto">
            <a:xfrm>
              <a:off x="2754" y="1684"/>
              <a:ext cx="0" cy="1820"/>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6162" name="Line 21"/>
            <p:cNvSpPr>
              <a:spLocks noChangeShapeType="1"/>
            </p:cNvSpPr>
            <p:nvPr/>
          </p:nvSpPr>
          <p:spPr bwMode="auto">
            <a:xfrm>
              <a:off x="3456" y="1680"/>
              <a:ext cx="0" cy="1820"/>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6163" name="Text Box 22"/>
            <p:cNvSpPr txBox="1">
              <a:spLocks noChangeArrowheads="1"/>
            </p:cNvSpPr>
            <p:nvPr/>
          </p:nvSpPr>
          <p:spPr bwMode="auto">
            <a:xfrm>
              <a:off x="922" y="1379"/>
              <a:ext cx="3404" cy="252"/>
            </a:xfrm>
            <a:prstGeom prst="rect">
              <a:avLst/>
            </a:prstGeom>
            <a:noFill/>
            <a:ln w="12700" cap="sq">
              <a:noFill/>
              <a:miter lim="800000"/>
              <a:headEnd type="none" w="sm" len="sm"/>
              <a:tailEnd type="none" w="sm" len="sm"/>
            </a:ln>
          </p:spPr>
          <p:txBody>
            <a:bodyPr wrap="none">
              <a:spAutoFit/>
            </a:bodyPr>
            <a:lstStyle/>
            <a:p>
              <a:r>
                <a:rPr lang="zh-CN" altLang="en-US" sz="2000">
                  <a:solidFill>
                    <a:schemeClr val="accent2"/>
                  </a:solidFill>
                  <a:latin typeface="黑体" pitchFamily="49" charset="-122"/>
                  <a:ea typeface="黑体" pitchFamily="49" charset="-122"/>
                </a:rPr>
                <a:t>编 号  名 称  库存数量 入库时间  其 他</a:t>
              </a:r>
              <a:r>
                <a:rPr lang="zh-CN" altLang="en-US">
                  <a:solidFill>
                    <a:schemeClr val="accent2"/>
                  </a:solidFill>
                  <a:latin typeface="黑体" pitchFamily="49" charset="-122"/>
                  <a:ea typeface="黑体" pitchFamily="49" charset="-122"/>
                </a:rPr>
                <a:t>   </a:t>
              </a:r>
            </a:p>
          </p:txBody>
        </p:sp>
        <p:sp>
          <p:nvSpPr>
            <p:cNvPr id="6164" name="Rectangle 23"/>
            <p:cNvSpPr>
              <a:spLocks noChangeArrowheads="1"/>
            </p:cNvSpPr>
            <p:nvPr/>
          </p:nvSpPr>
          <p:spPr bwMode="auto">
            <a:xfrm>
              <a:off x="835" y="1650"/>
              <a:ext cx="3400" cy="1806"/>
            </a:xfrm>
            <a:prstGeom prst="rect">
              <a:avLst/>
            </a:prstGeom>
            <a:noFill/>
            <a:ln w="12700" cap="sq">
              <a:noFill/>
              <a:miter lim="800000"/>
              <a:headEnd type="none" w="sm" len="sm"/>
              <a:tailEnd type="none" w="sm" len="sm"/>
            </a:ln>
          </p:spPr>
          <p:txBody>
            <a:bodyPr>
              <a:spAutoFit/>
            </a:bodyPr>
            <a:lstStyle/>
            <a:p>
              <a:pPr>
                <a:lnSpc>
                  <a:spcPct val="130000"/>
                </a:lnSpc>
              </a:pPr>
              <a:r>
                <a:rPr lang="en-US" altLang="zh-CN" sz="2100">
                  <a:solidFill>
                    <a:srgbClr val="000084"/>
                  </a:solidFill>
                  <a:sym typeface="Symbol" pitchFamily="18" charset="2"/>
                </a:rPr>
                <a:t>010020    </a:t>
              </a:r>
              <a:r>
                <a:rPr lang="zh-CN" altLang="en-US" sz="2100">
                  <a:solidFill>
                    <a:srgbClr val="000084"/>
                  </a:solidFill>
                  <a:ea typeface="幼圆" pitchFamily="49" charset="-122"/>
                  <a:sym typeface="Symbol" pitchFamily="18" charset="2"/>
                </a:rPr>
                <a:t>电视机</a:t>
              </a:r>
              <a:r>
                <a:rPr lang="zh-CN" altLang="en-US" sz="2100">
                  <a:solidFill>
                    <a:srgbClr val="000084"/>
                  </a:solidFill>
                  <a:sym typeface="Symbol" pitchFamily="18" charset="2"/>
                </a:rPr>
                <a:t>     </a:t>
              </a:r>
              <a:r>
                <a:rPr lang="en-US" altLang="zh-CN" sz="2100">
                  <a:solidFill>
                    <a:srgbClr val="000084"/>
                  </a:solidFill>
                  <a:sym typeface="Symbol" pitchFamily="18" charset="2"/>
                </a:rPr>
                <a:t>300        2005.7           </a:t>
              </a:r>
            </a:p>
            <a:p>
              <a:pPr>
                <a:lnSpc>
                  <a:spcPct val="130000"/>
                </a:lnSpc>
              </a:pPr>
              <a:r>
                <a:rPr lang="en-US" altLang="zh-CN" sz="2100">
                  <a:solidFill>
                    <a:srgbClr val="000084"/>
                  </a:solidFill>
                  <a:sym typeface="Symbol" pitchFamily="18" charset="2"/>
                </a:rPr>
                <a:t>010021    </a:t>
              </a:r>
              <a:r>
                <a:rPr lang="zh-CN" altLang="en-US" sz="2100">
                  <a:solidFill>
                    <a:srgbClr val="000084"/>
                  </a:solidFill>
                  <a:ea typeface="幼圆" pitchFamily="49" charset="-122"/>
                  <a:sym typeface="Symbol" pitchFamily="18" charset="2"/>
                </a:rPr>
                <a:t>洗衣机</a:t>
              </a:r>
              <a:r>
                <a:rPr lang="zh-CN" altLang="en-US" sz="2100">
                  <a:solidFill>
                    <a:srgbClr val="000084"/>
                  </a:solidFill>
                  <a:sym typeface="Symbol" pitchFamily="18" charset="2"/>
                </a:rPr>
                <a:t>     </a:t>
              </a:r>
              <a:r>
                <a:rPr lang="en-US" altLang="zh-CN" sz="2100">
                  <a:solidFill>
                    <a:srgbClr val="000084"/>
                  </a:solidFill>
                  <a:sym typeface="Symbol" pitchFamily="18" charset="2"/>
                </a:rPr>
                <a:t>100        2006.1           </a:t>
              </a:r>
            </a:p>
            <a:p>
              <a:pPr>
                <a:lnSpc>
                  <a:spcPct val="130000"/>
                </a:lnSpc>
              </a:pPr>
              <a:r>
                <a:rPr lang="en-US" altLang="zh-CN" sz="2100">
                  <a:solidFill>
                    <a:srgbClr val="000084"/>
                  </a:solidFill>
                  <a:sym typeface="Symbol" pitchFamily="18" charset="2"/>
                </a:rPr>
                <a:t>010023    </a:t>
              </a:r>
              <a:r>
                <a:rPr lang="zh-CN" altLang="en-US" sz="2100">
                  <a:solidFill>
                    <a:srgbClr val="000084"/>
                  </a:solidFill>
                  <a:ea typeface="幼圆" pitchFamily="49" charset="-122"/>
                  <a:sym typeface="Symbol" pitchFamily="18" charset="2"/>
                </a:rPr>
                <a:t>空调机</a:t>
              </a:r>
              <a:r>
                <a:rPr lang="zh-CN" altLang="en-US" sz="2100">
                  <a:solidFill>
                    <a:srgbClr val="000084"/>
                  </a:solidFill>
                  <a:sym typeface="Symbol" pitchFamily="18" charset="2"/>
                </a:rPr>
                <a:t>       </a:t>
              </a:r>
              <a:r>
                <a:rPr lang="en-US" altLang="zh-CN" sz="2100">
                  <a:solidFill>
                    <a:srgbClr val="000084"/>
                  </a:solidFill>
                  <a:sym typeface="Symbol" pitchFamily="18" charset="2"/>
                </a:rPr>
                <a:t>50        2006.5           </a:t>
              </a:r>
            </a:p>
            <a:p>
              <a:pPr>
                <a:lnSpc>
                  <a:spcPct val="130000"/>
                </a:lnSpc>
              </a:pPr>
              <a:r>
                <a:rPr lang="en-US" altLang="zh-CN" sz="2100">
                  <a:solidFill>
                    <a:srgbClr val="000084"/>
                  </a:solidFill>
                  <a:sym typeface="Symbol" pitchFamily="18" charset="2"/>
                </a:rPr>
                <a:t>010025    </a:t>
              </a:r>
              <a:r>
                <a:rPr lang="zh-CN" altLang="en-US" sz="2100">
                  <a:solidFill>
                    <a:srgbClr val="000084"/>
                  </a:solidFill>
                  <a:ea typeface="幼圆" pitchFamily="49" charset="-122"/>
                  <a:sym typeface="Symbol" pitchFamily="18" charset="2"/>
                </a:rPr>
                <a:t>电冰箱</a:t>
              </a:r>
              <a:r>
                <a:rPr lang="zh-CN" altLang="en-US" sz="2100">
                  <a:solidFill>
                    <a:srgbClr val="000084"/>
                  </a:solidFill>
                  <a:sym typeface="Symbol" pitchFamily="18" charset="2"/>
                </a:rPr>
                <a:t>       </a:t>
              </a:r>
              <a:r>
                <a:rPr lang="en-US" altLang="zh-CN" sz="2100">
                  <a:solidFill>
                    <a:srgbClr val="000084"/>
                  </a:solidFill>
                  <a:sym typeface="Symbol" pitchFamily="18" charset="2"/>
                </a:rPr>
                <a:t>30        2006.9           </a:t>
              </a:r>
            </a:p>
            <a:p>
              <a:pPr>
                <a:lnSpc>
                  <a:spcPct val="115000"/>
                </a:lnSpc>
              </a:pPr>
              <a:r>
                <a:rPr lang="en-US" altLang="zh-CN" sz="2100">
                  <a:solidFill>
                    <a:srgbClr val="000084"/>
                  </a:solidFill>
                  <a:sym typeface="Symbol" pitchFamily="18" charset="2"/>
                </a:rPr>
                <a:t>                                                     </a:t>
              </a:r>
            </a:p>
            <a:p>
              <a:pPr>
                <a:lnSpc>
                  <a:spcPct val="115000"/>
                </a:lnSpc>
              </a:pPr>
              <a:r>
                <a:rPr lang="en-US" altLang="zh-CN" sz="2100">
                  <a:solidFill>
                    <a:srgbClr val="000084"/>
                  </a:solidFill>
                  <a:sym typeface="Symbol" pitchFamily="18" charset="2"/>
                </a:rPr>
                <a:t>                                                     </a:t>
              </a:r>
            </a:p>
            <a:p>
              <a:pPr>
                <a:lnSpc>
                  <a:spcPct val="115000"/>
                </a:lnSpc>
              </a:pPr>
              <a:r>
                <a:rPr lang="en-US" altLang="zh-CN" sz="2100">
                  <a:solidFill>
                    <a:srgbClr val="000084"/>
                  </a:solidFill>
                  <a:sym typeface="Symbol" pitchFamily="18" charset="2"/>
                </a:rPr>
                <a:t>                                                     </a:t>
              </a:r>
            </a:p>
          </p:txBody>
        </p:sp>
      </p:gr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72386"/>
                                        </p:tgtEl>
                                        <p:attrNameLst>
                                          <p:attrName>style.visibility</p:attrName>
                                        </p:attrNameLst>
                                      </p:cBhvr>
                                      <p:to>
                                        <p:strVal val="visible"/>
                                      </p:to>
                                    </p:set>
                                    <p:animEffect transition="in" filter="slide(fromLeft)">
                                      <p:cBhvr>
                                        <p:cTn id="7" dur="500"/>
                                        <p:tgtEl>
                                          <p:spTgt spid="2723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6"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9"/>
          <p:cNvGrpSpPr>
            <a:grpSpLocks/>
          </p:cNvGrpSpPr>
          <p:nvPr/>
        </p:nvGrpSpPr>
        <p:grpSpPr bwMode="auto">
          <a:xfrm>
            <a:off x="2921000" y="1073067"/>
            <a:ext cx="6159500" cy="4444164"/>
            <a:chOff x="880" y="668"/>
            <a:chExt cx="3880" cy="2354"/>
          </a:xfrm>
        </p:grpSpPr>
        <p:sp>
          <p:nvSpPr>
            <p:cNvPr id="20483" name="Rectangle 3"/>
            <p:cNvSpPr>
              <a:spLocks noChangeArrowheads="1"/>
            </p:cNvSpPr>
            <p:nvPr/>
          </p:nvSpPr>
          <p:spPr bwMode="auto">
            <a:xfrm>
              <a:off x="1310" y="1198"/>
              <a:ext cx="3450" cy="1824"/>
            </a:xfrm>
            <a:prstGeom prst="rect">
              <a:avLst/>
            </a:prstGeom>
            <a:solidFill>
              <a:srgbClr val="CCFFCC"/>
            </a:solidFill>
            <a:ln w="12700" cap="sq">
              <a:noFill/>
              <a:miter lim="800000"/>
              <a:headEnd/>
              <a:tailEnd/>
            </a:ln>
            <a:effectLst>
              <a:outerShdw dist="206741" dir="2550627" algn="ctr" rotWithShape="0">
                <a:srgbClr val="969696"/>
              </a:outerShdw>
            </a:effectLst>
          </p:spPr>
          <p:txBody>
            <a:bodyPr wrap="none" anchor="ctr"/>
            <a:lstStyle/>
            <a:p>
              <a:endParaRPr lang="zh-CN" altLang="en-US">
                <a:solidFill>
                  <a:srgbClr val="FFFFCC"/>
                </a:solidFill>
              </a:endParaRPr>
            </a:p>
          </p:txBody>
        </p:sp>
        <p:sp>
          <p:nvSpPr>
            <p:cNvPr id="20484" name="Text Box 4"/>
            <p:cNvSpPr txBox="1">
              <a:spLocks noChangeArrowheads="1"/>
            </p:cNvSpPr>
            <p:nvPr/>
          </p:nvSpPr>
          <p:spPr bwMode="auto">
            <a:xfrm>
              <a:off x="1695" y="1421"/>
              <a:ext cx="2777" cy="1204"/>
            </a:xfrm>
            <a:prstGeom prst="rect">
              <a:avLst/>
            </a:prstGeom>
            <a:noFill/>
            <a:ln w="12700" cap="sq">
              <a:noFill/>
              <a:miter lim="800000"/>
              <a:headEnd/>
              <a:tailEnd/>
            </a:ln>
          </p:spPr>
          <p:txBody>
            <a:bodyPr>
              <a:spAutoFit/>
            </a:bodyPr>
            <a:lstStyle/>
            <a:p>
              <a:pPr eaLnBrk="0" fontAlgn="t" hangingPunct="0">
                <a:lnSpc>
                  <a:spcPct val="75000"/>
                </a:lnSpc>
              </a:pPr>
              <a:r>
                <a:rPr lang="en-US" altLang="zh-CN" sz="4000" baseline="-10000" dirty="0">
                  <a:solidFill>
                    <a:srgbClr val="002878"/>
                  </a:solidFill>
                  <a:ea typeface="楷体_GB2312" pitchFamily="49" charset="-122"/>
                </a:rPr>
                <a:t>#define M     1000</a:t>
              </a:r>
            </a:p>
            <a:p>
              <a:pPr eaLnBrk="0" fontAlgn="t" hangingPunct="0">
                <a:lnSpc>
                  <a:spcPct val="75000"/>
                </a:lnSpc>
              </a:pPr>
              <a:r>
                <a:rPr lang="en-US" altLang="zh-CN" sz="4000" baseline="-10000" dirty="0" err="1">
                  <a:solidFill>
                    <a:srgbClr val="002878"/>
                  </a:solidFill>
                  <a:ea typeface="楷体_GB2312" pitchFamily="49" charset="-122"/>
                </a:rPr>
                <a:t>typedef</a:t>
              </a:r>
              <a:r>
                <a:rPr lang="en-US" altLang="zh-CN" sz="4000" baseline="-10000" dirty="0">
                  <a:solidFill>
                    <a:srgbClr val="002878"/>
                  </a:solidFill>
                  <a:ea typeface="楷体_GB2312" pitchFamily="49" charset="-122"/>
                </a:rPr>
                <a:t> </a:t>
              </a:r>
              <a:r>
                <a:rPr lang="en-US" altLang="zh-CN" sz="4000" baseline="-10000" dirty="0" err="1">
                  <a:solidFill>
                    <a:srgbClr val="002878"/>
                  </a:solidFill>
                  <a:ea typeface="楷体_GB2312" pitchFamily="49" charset="-122"/>
                </a:rPr>
                <a:t>struct</a:t>
              </a:r>
              <a:r>
                <a:rPr lang="en-US" altLang="zh-CN" sz="4000" baseline="-10000" dirty="0">
                  <a:solidFill>
                    <a:srgbClr val="002878"/>
                  </a:solidFill>
                  <a:ea typeface="楷体_GB2312" pitchFamily="49" charset="-122"/>
                </a:rPr>
                <a:t> node {</a:t>
              </a:r>
            </a:p>
            <a:p>
              <a:pPr eaLnBrk="0" fontAlgn="t" hangingPunct="0">
                <a:lnSpc>
                  <a:spcPct val="75000"/>
                </a:lnSpc>
              </a:pPr>
              <a:r>
                <a:rPr lang="en-US" altLang="zh-CN" sz="4000" baseline="-10000" dirty="0">
                  <a:solidFill>
                    <a:srgbClr val="002878"/>
                  </a:solidFill>
                  <a:ea typeface="楷体_GB2312" pitchFamily="49" charset="-122"/>
                </a:rPr>
                <a:t>      </a:t>
              </a:r>
              <a:r>
                <a:rPr lang="en-US" altLang="zh-CN" sz="4000" baseline="-10000" dirty="0" err="1">
                  <a:solidFill>
                    <a:srgbClr val="002878"/>
                  </a:solidFill>
                  <a:ea typeface="楷体_GB2312" pitchFamily="49" charset="-122"/>
                </a:rPr>
                <a:t>int</a:t>
              </a:r>
              <a:r>
                <a:rPr lang="en-US" altLang="zh-CN" sz="4000" baseline="-10000" dirty="0">
                  <a:solidFill>
                    <a:srgbClr val="002878"/>
                  </a:solidFill>
                  <a:ea typeface="楷体_GB2312" pitchFamily="49" charset="-122"/>
                </a:rPr>
                <a:t>  </a:t>
              </a:r>
              <a:r>
                <a:rPr lang="en-US" altLang="zh-CN" sz="4000" baseline="-10000" dirty="0" err="1">
                  <a:solidFill>
                    <a:srgbClr val="002878"/>
                  </a:solidFill>
                  <a:ea typeface="楷体_GB2312" pitchFamily="49" charset="-122"/>
                </a:rPr>
                <a:t>keynum</a:t>
              </a:r>
              <a:r>
                <a:rPr lang="en-US" altLang="zh-CN" sz="4000" baseline="-10000" dirty="0">
                  <a:solidFill>
                    <a:srgbClr val="002878"/>
                  </a:solidFill>
                  <a:ea typeface="楷体_GB2312" pitchFamily="49" charset="-122"/>
                </a:rPr>
                <a:t>; </a:t>
              </a:r>
            </a:p>
            <a:p>
              <a:pPr eaLnBrk="0" fontAlgn="t" hangingPunct="0">
                <a:lnSpc>
                  <a:spcPct val="75000"/>
                </a:lnSpc>
              </a:pPr>
              <a:r>
                <a:rPr lang="en-US" altLang="zh-CN" sz="4000" baseline="-10000" dirty="0">
                  <a:solidFill>
                    <a:srgbClr val="002878"/>
                  </a:solidFill>
                  <a:ea typeface="楷体_GB2312" pitchFamily="49" charset="-122"/>
                </a:rPr>
                <a:t>      </a:t>
              </a:r>
              <a:r>
                <a:rPr lang="en-US" altLang="zh-CN" sz="4000" baseline="-10000" dirty="0" err="1">
                  <a:solidFill>
                    <a:srgbClr val="002878"/>
                  </a:solidFill>
                  <a:ea typeface="楷体_GB2312" pitchFamily="49" charset="-122"/>
                </a:rPr>
                <a:t>keytype</a:t>
              </a:r>
              <a:r>
                <a:rPr lang="en-US" altLang="zh-CN" sz="4000" baseline="-10000" dirty="0">
                  <a:solidFill>
                    <a:srgbClr val="002878"/>
                  </a:solidFill>
                  <a:ea typeface="楷体_GB2312" pitchFamily="49" charset="-122"/>
                </a:rPr>
                <a:t>  key[M+1];</a:t>
              </a:r>
            </a:p>
            <a:p>
              <a:pPr eaLnBrk="0" fontAlgn="t" hangingPunct="0">
                <a:lnSpc>
                  <a:spcPct val="75000"/>
                </a:lnSpc>
              </a:pPr>
              <a:r>
                <a:rPr lang="en-US" altLang="zh-CN" sz="4000" baseline="-10000" dirty="0">
                  <a:solidFill>
                    <a:srgbClr val="002878"/>
                  </a:solidFill>
                  <a:ea typeface="楷体_GB2312" pitchFamily="49" charset="-122"/>
                </a:rPr>
                <a:t>      </a:t>
              </a:r>
              <a:r>
                <a:rPr lang="en-US" altLang="zh-CN" sz="4000" baseline="-10000" dirty="0" err="1">
                  <a:solidFill>
                    <a:srgbClr val="002878"/>
                  </a:solidFill>
                  <a:ea typeface="楷体_GB2312" pitchFamily="49" charset="-122"/>
                </a:rPr>
                <a:t>struct</a:t>
              </a:r>
              <a:r>
                <a:rPr lang="en-US" altLang="zh-CN" sz="4000" baseline="-10000" dirty="0">
                  <a:solidFill>
                    <a:srgbClr val="002878"/>
                  </a:solidFill>
                  <a:ea typeface="楷体_GB2312" pitchFamily="49" charset="-122"/>
                </a:rPr>
                <a:t> node  *</a:t>
              </a:r>
              <a:r>
                <a:rPr lang="en-US" altLang="zh-CN" sz="4000" baseline="-10000" dirty="0" err="1">
                  <a:solidFill>
                    <a:srgbClr val="002878"/>
                  </a:solidFill>
                  <a:ea typeface="楷体_GB2312" pitchFamily="49" charset="-122"/>
                </a:rPr>
                <a:t>ptr</a:t>
              </a:r>
              <a:r>
                <a:rPr lang="en-US" altLang="zh-CN" sz="4000" baseline="-10000" dirty="0">
                  <a:solidFill>
                    <a:srgbClr val="002878"/>
                  </a:solidFill>
                  <a:ea typeface="楷体_GB2312" pitchFamily="49" charset="-122"/>
                </a:rPr>
                <a:t>[M+1];</a:t>
              </a:r>
            </a:p>
            <a:p>
              <a:pPr eaLnBrk="0" fontAlgn="t" hangingPunct="0">
                <a:lnSpc>
                  <a:spcPct val="75000"/>
                </a:lnSpc>
              </a:pPr>
              <a:r>
                <a:rPr lang="en-US" altLang="zh-CN" sz="4000" baseline="-10000" dirty="0">
                  <a:solidFill>
                    <a:srgbClr val="CC0066"/>
                  </a:solidFill>
                  <a:ea typeface="楷体_GB2312" pitchFamily="49" charset="-122"/>
                </a:rPr>
                <a:t>      </a:t>
              </a:r>
              <a:r>
                <a:rPr lang="en-US" altLang="zh-CN" sz="4000" baseline="-10000" dirty="0" err="1">
                  <a:solidFill>
                    <a:srgbClr val="CC0066"/>
                  </a:solidFill>
                  <a:ea typeface="楷体_GB2312" pitchFamily="49" charset="-122"/>
                </a:rPr>
                <a:t>rectype</a:t>
              </a:r>
              <a:r>
                <a:rPr lang="en-US" altLang="zh-CN" sz="4000" baseline="-10000" dirty="0">
                  <a:solidFill>
                    <a:srgbClr val="CC0066"/>
                  </a:solidFill>
                  <a:ea typeface="楷体_GB2312" pitchFamily="49" charset="-122"/>
                </a:rPr>
                <a:t>  *</a:t>
              </a:r>
              <a:r>
                <a:rPr lang="en-US" altLang="zh-CN" sz="4000" baseline="-10000" dirty="0" err="1">
                  <a:solidFill>
                    <a:srgbClr val="CC0066"/>
                  </a:solidFill>
                  <a:ea typeface="楷体_GB2312" pitchFamily="49" charset="-122"/>
                </a:rPr>
                <a:t>recptr</a:t>
              </a:r>
              <a:r>
                <a:rPr lang="en-US" altLang="zh-CN" sz="4000" baseline="-10000" dirty="0">
                  <a:solidFill>
                    <a:srgbClr val="CC0066"/>
                  </a:solidFill>
                  <a:ea typeface="楷体_GB2312" pitchFamily="49" charset="-122"/>
                </a:rPr>
                <a:t>[M+1];</a:t>
              </a:r>
            </a:p>
            <a:p>
              <a:pPr eaLnBrk="0" fontAlgn="t" hangingPunct="0">
                <a:lnSpc>
                  <a:spcPct val="75000"/>
                </a:lnSpc>
              </a:pPr>
              <a:r>
                <a:rPr lang="en-US" altLang="zh-CN" sz="4000" baseline="-10000" dirty="0">
                  <a:solidFill>
                    <a:srgbClr val="002878"/>
                  </a:solidFill>
                  <a:ea typeface="楷体_GB2312" pitchFamily="49" charset="-122"/>
                </a:rPr>
                <a:t>} </a:t>
              </a:r>
              <a:r>
                <a:rPr lang="en-US" altLang="zh-CN" sz="4000" baseline="-10000" dirty="0" err="1">
                  <a:solidFill>
                    <a:srgbClr val="002878"/>
                  </a:solidFill>
                  <a:ea typeface="楷体_GB2312" pitchFamily="49" charset="-122"/>
                </a:rPr>
                <a:t>BNode</a:t>
              </a:r>
              <a:r>
                <a:rPr lang="en-US" altLang="zh-CN" sz="4000" baseline="-10000" dirty="0">
                  <a:solidFill>
                    <a:srgbClr val="002878"/>
                  </a:solidFill>
                  <a:ea typeface="楷体_GB2312" pitchFamily="49" charset="-122"/>
                </a:rPr>
                <a:t>;</a:t>
              </a:r>
            </a:p>
          </p:txBody>
        </p:sp>
        <p:sp>
          <p:nvSpPr>
            <p:cNvPr id="20485" name="Text Box 5"/>
            <p:cNvSpPr txBox="1">
              <a:spLocks noChangeArrowheads="1"/>
            </p:cNvSpPr>
            <p:nvPr/>
          </p:nvSpPr>
          <p:spPr bwMode="auto">
            <a:xfrm rot="20918261">
              <a:off x="880" y="668"/>
              <a:ext cx="2177" cy="484"/>
            </a:xfrm>
            <a:prstGeom prst="rect">
              <a:avLst/>
            </a:prstGeom>
            <a:noFill/>
            <a:ln w="12700" cap="sq">
              <a:noFill/>
              <a:miter lim="800000"/>
              <a:headEnd/>
              <a:tailEnd/>
            </a:ln>
            <a:effectLst>
              <a:outerShdw dist="35921" dir="2700000" algn="ctr" rotWithShape="0">
                <a:schemeClr val="bg1"/>
              </a:outerShdw>
            </a:effectLst>
          </p:spPr>
          <p:txBody>
            <a:bodyPr>
              <a:spAutoFit/>
            </a:bodyPr>
            <a:lstStyle/>
            <a:p>
              <a:pPr algn="ctr" eaLnBrk="0" fontAlgn="t" hangingPunct="0">
                <a:spcBef>
                  <a:spcPct val="50000"/>
                </a:spcBef>
              </a:pPr>
              <a:r>
                <a:rPr lang="zh-CN" altLang="en-US" sz="8000" baseline="-10000">
                  <a:solidFill>
                    <a:srgbClr val="FF0000"/>
                  </a:solidFill>
                  <a:ea typeface="华文新魏" pitchFamily="2" charset="-122"/>
                </a:rPr>
                <a:t>类型定义</a:t>
              </a:r>
            </a:p>
          </p:txBody>
        </p:sp>
        <p:sp>
          <p:nvSpPr>
            <p:cNvPr id="20486" name="Line 148"/>
            <p:cNvSpPr>
              <a:spLocks noChangeShapeType="1"/>
            </p:cNvSpPr>
            <p:nvPr/>
          </p:nvSpPr>
          <p:spPr bwMode="auto">
            <a:xfrm flipV="1">
              <a:off x="2426" y="2450"/>
              <a:ext cx="1271" cy="0"/>
            </a:xfrm>
            <a:prstGeom prst="line">
              <a:avLst/>
            </a:prstGeom>
            <a:noFill/>
            <a:ln w="60325" cap="sq">
              <a:solidFill>
                <a:srgbClr val="21C705"/>
              </a:solidFill>
              <a:round/>
              <a:headEnd type="none" w="sm" len="sm"/>
              <a:tailEnd type="none" w="sm" len="sm"/>
            </a:ln>
          </p:spPr>
          <p:txBody>
            <a:bodyPr/>
            <a:lstStyle/>
            <a:p>
              <a:endParaRPr lang="zh-CN" altLang="en-US"/>
            </a:p>
          </p:txBody>
        </p:sp>
      </p:grpSp>
    </p:spTree>
  </p:cSld>
  <p:clrMapOvr>
    <a:masterClrMapping/>
  </p:clrMapOvr>
  <p:transition>
    <p:zoom dir="in"/>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Text Box 2"/>
          <p:cNvSpPr txBox="1">
            <a:spLocks noChangeArrowheads="1"/>
          </p:cNvSpPr>
          <p:nvPr/>
        </p:nvSpPr>
        <p:spPr bwMode="auto">
          <a:xfrm>
            <a:off x="2025651" y="476250"/>
            <a:ext cx="5870575" cy="5115246"/>
          </a:xfrm>
          <a:prstGeom prst="rect">
            <a:avLst/>
          </a:prstGeom>
          <a:noFill/>
          <a:ln w="12700" cap="sq">
            <a:noFill/>
            <a:miter lim="800000"/>
            <a:headEnd type="none" w="sm" len="sm"/>
            <a:tailEnd type="none" w="sm" len="sm"/>
          </a:ln>
        </p:spPr>
        <p:txBody>
          <a:bodyPr>
            <a:spAutoFit/>
          </a:bodyPr>
          <a:lstStyle/>
          <a:p>
            <a:pPr>
              <a:lnSpc>
                <a:spcPct val="80000"/>
              </a:lnSpc>
            </a:pPr>
            <a:r>
              <a:rPr lang="en-US" altLang="zh-CN" sz="2400" dirty="0" err="1">
                <a:solidFill>
                  <a:srgbClr val="002878"/>
                </a:solidFill>
              </a:rPr>
              <a:t>keytype</a:t>
            </a:r>
            <a:r>
              <a:rPr lang="en-US" altLang="zh-CN" sz="2400" dirty="0">
                <a:solidFill>
                  <a:srgbClr val="002878"/>
                </a:solidFill>
              </a:rPr>
              <a:t>  </a:t>
            </a:r>
            <a:r>
              <a:rPr lang="en-US" altLang="zh-CN" sz="2400" dirty="0" err="1">
                <a:solidFill>
                  <a:srgbClr val="002878"/>
                </a:solidFill>
              </a:rPr>
              <a:t>searchBTree</a:t>
            </a:r>
            <a:r>
              <a:rPr lang="en-US" altLang="zh-CN" sz="2400" dirty="0">
                <a:solidFill>
                  <a:srgbClr val="002878"/>
                </a:solidFill>
              </a:rPr>
              <a:t>(</a:t>
            </a:r>
            <a:r>
              <a:rPr lang="en-US" altLang="zh-CN" sz="2400" dirty="0" err="1">
                <a:solidFill>
                  <a:srgbClr val="002878"/>
                </a:solidFill>
              </a:rPr>
              <a:t>BNode</a:t>
            </a:r>
            <a:r>
              <a:rPr lang="en-US" altLang="zh-CN" sz="2400" dirty="0">
                <a:solidFill>
                  <a:srgbClr val="002878"/>
                </a:solidFill>
              </a:rPr>
              <a:t> *</a:t>
            </a:r>
            <a:r>
              <a:rPr lang="en-US" altLang="zh-CN" sz="2400" dirty="0" err="1">
                <a:solidFill>
                  <a:srgbClr val="002878"/>
                </a:solidFill>
              </a:rPr>
              <a:t>t,keytype</a:t>
            </a:r>
            <a:r>
              <a:rPr lang="en-US" altLang="zh-CN" sz="2400" dirty="0">
                <a:solidFill>
                  <a:srgbClr val="002878"/>
                </a:solidFill>
              </a:rPr>
              <a:t> k)</a:t>
            </a:r>
          </a:p>
          <a:p>
            <a:pPr>
              <a:lnSpc>
                <a:spcPct val="80000"/>
              </a:lnSpc>
            </a:pPr>
            <a:r>
              <a:rPr lang="en-US" altLang="zh-CN" sz="2400" dirty="0">
                <a:solidFill>
                  <a:srgbClr val="002878"/>
                </a:solidFill>
              </a:rPr>
              <a:t>{</a:t>
            </a:r>
          </a:p>
          <a:p>
            <a:pPr>
              <a:lnSpc>
                <a:spcPct val="80000"/>
              </a:lnSpc>
            </a:pPr>
            <a:r>
              <a:rPr lang="en-US" altLang="zh-CN" sz="2400" dirty="0">
                <a:solidFill>
                  <a:srgbClr val="002878"/>
                </a:solidFill>
              </a:rPr>
              <a:t>       </a:t>
            </a:r>
            <a:r>
              <a:rPr lang="en-US" altLang="zh-CN" sz="2400" dirty="0" err="1">
                <a:solidFill>
                  <a:srgbClr val="002878"/>
                </a:solidFill>
              </a:rPr>
              <a:t>int</a:t>
            </a:r>
            <a:r>
              <a:rPr lang="en-US" altLang="zh-CN" sz="2400" dirty="0">
                <a:solidFill>
                  <a:srgbClr val="002878"/>
                </a:solidFill>
              </a:rPr>
              <a:t> </a:t>
            </a:r>
            <a:r>
              <a:rPr lang="en-US" altLang="zh-CN" sz="2400" dirty="0" err="1">
                <a:solidFill>
                  <a:srgbClr val="002878"/>
                </a:solidFill>
              </a:rPr>
              <a:t>i,n</a:t>
            </a:r>
            <a:r>
              <a:rPr lang="en-US" altLang="zh-CN" sz="2400" dirty="0">
                <a:solidFill>
                  <a:srgbClr val="002878"/>
                </a:solidFill>
              </a:rPr>
              <a:t>;</a:t>
            </a:r>
          </a:p>
          <a:p>
            <a:pPr>
              <a:lnSpc>
                <a:spcPct val="80000"/>
              </a:lnSpc>
            </a:pPr>
            <a:r>
              <a:rPr lang="en-US" altLang="zh-CN" sz="2400" dirty="0">
                <a:solidFill>
                  <a:srgbClr val="002878"/>
                </a:solidFill>
              </a:rPr>
              <a:t>       </a:t>
            </a:r>
            <a:r>
              <a:rPr lang="en-US" altLang="zh-CN" sz="2400" dirty="0" err="1">
                <a:solidFill>
                  <a:srgbClr val="002878"/>
                </a:solidFill>
              </a:rPr>
              <a:t>BNode</a:t>
            </a:r>
            <a:r>
              <a:rPr lang="en-US" altLang="zh-CN" sz="2400" dirty="0">
                <a:solidFill>
                  <a:srgbClr val="002878"/>
                </a:solidFill>
              </a:rPr>
              <a:t> *p=t;</a:t>
            </a:r>
          </a:p>
          <a:p>
            <a:pPr>
              <a:lnSpc>
                <a:spcPct val="80000"/>
              </a:lnSpc>
            </a:pPr>
            <a:r>
              <a:rPr lang="en-US" altLang="zh-CN" sz="2400" dirty="0">
                <a:solidFill>
                  <a:srgbClr val="002878"/>
                </a:solidFill>
              </a:rPr>
              <a:t>       while(p!=NULL){</a:t>
            </a:r>
          </a:p>
          <a:p>
            <a:pPr>
              <a:lnSpc>
                <a:spcPct val="80000"/>
              </a:lnSpc>
            </a:pPr>
            <a:r>
              <a:rPr lang="en-US" altLang="zh-CN" sz="2400" dirty="0">
                <a:solidFill>
                  <a:srgbClr val="002878"/>
                </a:solidFill>
              </a:rPr>
              <a:t>            n=p</a:t>
            </a:r>
            <a:r>
              <a:rPr lang="en-US" altLang="zh-CN" sz="2400" dirty="0">
                <a:solidFill>
                  <a:srgbClr val="002878"/>
                </a:solidFill>
                <a:latin typeface="宋体" charset="-122"/>
              </a:rPr>
              <a:t>-</a:t>
            </a:r>
            <a:r>
              <a:rPr lang="en-US" altLang="zh-CN" sz="2400" dirty="0">
                <a:solidFill>
                  <a:srgbClr val="002878"/>
                </a:solidFill>
              </a:rPr>
              <a:t>&gt;</a:t>
            </a:r>
            <a:r>
              <a:rPr lang="en-US" altLang="zh-CN" sz="2400" dirty="0" err="1">
                <a:solidFill>
                  <a:srgbClr val="002878"/>
                </a:solidFill>
              </a:rPr>
              <a:t>keynum</a:t>
            </a:r>
            <a:r>
              <a:rPr lang="en-US" altLang="zh-CN" sz="2400" dirty="0">
                <a:solidFill>
                  <a:srgbClr val="002878"/>
                </a:solidFill>
              </a:rPr>
              <a:t>;</a:t>
            </a:r>
          </a:p>
          <a:p>
            <a:pPr>
              <a:lnSpc>
                <a:spcPct val="80000"/>
              </a:lnSpc>
            </a:pPr>
            <a:r>
              <a:rPr lang="en-US" altLang="zh-CN" sz="2400" dirty="0">
                <a:solidFill>
                  <a:srgbClr val="002878"/>
                </a:solidFill>
              </a:rPr>
              <a:t>            p</a:t>
            </a:r>
            <a:r>
              <a:rPr lang="en-US" altLang="zh-CN" sz="2400" dirty="0">
                <a:solidFill>
                  <a:srgbClr val="002878"/>
                </a:solidFill>
                <a:latin typeface="宋体" charset="-122"/>
              </a:rPr>
              <a:t>-</a:t>
            </a:r>
            <a:r>
              <a:rPr lang="en-US" altLang="zh-CN" sz="2400" dirty="0">
                <a:solidFill>
                  <a:srgbClr val="002878"/>
                </a:solidFill>
              </a:rPr>
              <a:t>&gt;key[n+1]=</a:t>
            </a:r>
            <a:r>
              <a:rPr lang="en-US" altLang="zh-CN" sz="2400" dirty="0" err="1">
                <a:solidFill>
                  <a:srgbClr val="002878"/>
                </a:solidFill>
              </a:rPr>
              <a:t>Maxkey</a:t>
            </a:r>
            <a:r>
              <a:rPr lang="en-US" altLang="zh-CN" sz="2400" dirty="0">
                <a:solidFill>
                  <a:srgbClr val="002878"/>
                </a:solidFill>
              </a:rPr>
              <a:t>;</a:t>
            </a:r>
          </a:p>
          <a:p>
            <a:pPr>
              <a:lnSpc>
                <a:spcPct val="80000"/>
              </a:lnSpc>
            </a:pPr>
            <a:r>
              <a:rPr lang="en-US" altLang="zh-CN" sz="2400" dirty="0">
                <a:solidFill>
                  <a:srgbClr val="002878"/>
                </a:solidFill>
              </a:rPr>
              <a:t>            </a:t>
            </a:r>
            <a:r>
              <a:rPr lang="en-US" altLang="zh-CN" sz="2400" dirty="0" err="1">
                <a:solidFill>
                  <a:srgbClr val="002878"/>
                </a:solidFill>
              </a:rPr>
              <a:t>i</a:t>
            </a:r>
            <a:r>
              <a:rPr lang="en-US" altLang="zh-CN" sz="2400" dirty="0">
                <a:solidFill>
                  <a:srgbClr val="002878"/>
                </a:solidFill>
              </a:rPr>
              <a:t>=1;</a:t>
            </a:r>
          </a:p>
          <a:p>
            <a:pPr>
              <a:lnSpc>
                <a:spcPct val="80000"/>
              </a:lnSpc>
            </a:pPr>
            <a:r>
              <a:rPr lang="en-US" altLang="zh-CN" sz="2400" dirty="0">
                <a:solidFill>
                  <a:srgbClr val="002878"/>
                </a:solidFill>
              </a:rPr>
              <a:t>            while(k&gt;p</a:t>
            </a:r>
            <a:r>
              <a:rPr lang="en-US" altLang="zh-CN" sz="2400" dirty="0">
                <a:solidFill>
                  <a:srgbClr val="002878"/>
                </a:solidFill>
                <a:latin typeface="宋体" charset="-122"/>
              </a:rPr>
              <a:t>-</a:t>
            </a:r>
            <a:r>
              <a:rPr lang="en-US" altLang="zh-CN" sz="2400" dirty="0">
                <a:solidFill>
                  <a:srgbClr val="002878"/>
                </a:solidFill>
              </a:rPr>
              <a:t>&gt;key[</a:t>
            </a:r>
            <a:r>
              <a:rPr lang="en-US" altLang="zh-CN" sz="2400" dirty="0" err="1">
                <a:solidFill>
                  <a:srgbClr val="002878"/>
                </a:solidFill>
              </a:rPr>
              <a:t>i</a:t>
            </a:r>
            <a:r>
              <a:rPr lang="en-US" altLang="zh-CN" sz="2400" dirty="0">
                <a:solidFill>
                  <a:srgbClr val="002878"/>
                </a:solidFill>
              </a:rPr>
              <a:t>])</a:t>
            </a:r>
          </a:p>
          <a:p>
            <a:pPr>
              <a:lnSpc>
                <a:spcPct val="80000"/>
              </a:lnSpc>
            </a:pPr>
            <a:r>
              <a:rPr lang="en-US" altLang="zh-CN" sz="2400" dirty="0">
                <a:solidFill>
                  <a:srgbClr val="002878"/>
                </a:solidFill>
              </a:rPr>
              <a:t>                   </a:t>
            </a:r>
            <a:r>
              <a:rPr lang="en-US" altLang="zh-CN" sz="2400" dirty="0" err="1">
                <a:solidFill>
                  <a:srgbClr val="002878"/>
                </a:solidFill>
              </a:rPr>
              <a:t>i</a:t>
            </a:r>
            <a:r>
              <a:rPr lang="en-US" altLang="zh-CN" sz="2400" dirty="0">
                <a:solidFill>
                  <a:srgbClr val="002878"/>
                </a:solidFill>
              </a:rPr>
              <a:t>++;</a:t>
            </a:r>
          </a:p>
          <a:p>
            <a:pPr>
              <a:lnSpc>
                <a:spcPct val="80000"/>
              </a:lnSpc>
            </a:pPr>
            <a:r>
              <a:rPr lang="en-US" altLang="zh-CN" sz="2400" dirty="0">
                <a:solidFill>
                  <a:srgbClr val="002878"/>
                </a:solidFill>
              </a:rPr>
              <a:t>            if(p</a:t>
            </a:r>
            <a:r>
              <a:rPr lang="en-US" altLang="zh-CN" sz="2400" dirty="0">
                <a:solidFill>
                  <a:srgbClr val="002878"/>
                </a:solidFill>
                <a:latin typeface="宋体" charset="-122"/>
              </a:rPr>
              <a:t>-</a:t>
            </a:r>
            <a:r>
              <a:rPr lang="en-US" altLang="zh-CN" sz="2400" dirty="0">
                <a:solidFill>
                  <a:srgbClr val="002878"/>
                </a:solidFill>
              </a:rPr>
              <a:t>&gt;key[</a:t>
            </a:r>
            <a:r>
              <a:rPr lang="en-US" altLang="zh-CN" sz="2400" dirty="0" err="1">
                <a:solidFill>
                  <a:srgbClr val="002878"/>
                </a:solidFill>
              </a:rPr>
              <a:t>i</a:t>
            </a:r>
            <a:r>
              <a:rPr lang="en-US" altLang="zh-CN" sz="2400" dirty="0">
                <a:solidFill>
                  <a:srgbClr val="002878"/>
                </a:solidFill>
              </a:rPr>
              <a:t>]==k)</a:t>
            </a:r>
          </a:p>
          <a:p>
            <a:pPr>
              <a:lnSpc>
                <a:spcPct val="80000"/>
              </a:lnSpc>
            </a:pPr>
            <a:r>
              <a:rPr lang="en-US" altLang="zh-CN" sz="2400" dirty="0">
                <a:solidFill>
                  <a:srgbClr val="002878"/>
                </a:solidFill>
              </a:rPr>
              <a:t>                   return  p</a:t>
            </a:r>
            <a:r>
              <a:rPr lang="en-US" altLang="zh-CN" sz="2400" dirty="0">
                <a:solidFill>
                  <a:srgbClr val="002878"/>
                </a:solidFill>
                <a:latin typeface="宋体" charset="-122"/>
              </a:rPr>
              <a:t>-</a:t>
            </a:r>
            <a:r>
              <a:rPr lang="en-US" altLang="zh-CN" sz="2400" dirty="0">
                <a:solidFill>
                  <a:srgbClr val="002878"/>
                </a:solidFill>
              </a:rPr>
              <a:t>&gt;key[</a:t>
            </a:r>
            <a:r>
              <a:rPr lang="en-US" altLang="zh-CN" sz="2400" dirty="0" err="1">
                <a:solidFill>
                  <a:srgbClr val="002878"/>
                </a:solidFill>
              </a:rPr>
              <a:t>i</a:t>
            </a:r>
            <a:r>
              <a:rPr lang="en-US" altLang="zh-CN" sz="2400" dirty="0">
                <a:solidFill>
                  <a:srgbClr val="002878"/>
                </a:solidFill>
              </a:rPr>
              <a:t>];</a:t>
            </a:r>
          </a:p>
          <a:p>
            <a:pPr>
              <a:lnSpc>
                <a:spcPct val="80000"/>
              </a:lnSpc>
            </a:pPr>
            <a:r>
              <a:rPr lang="en-US" altLang="zh-CN" sz="2400" dirty="0">
                <a:solidFill>
                  <a:srgbClr val="002878"/>
                </a:solidFill>
              </a:rPr>
              <a:t>            else</a:t>
            </a:r>
          </a:p>
          <a:p>
            <a:pPr>
              <a:lnSpc>
                <a:spcPct val="80000"/>
              </a:lnSpc>
            </a:pPr>
            <a:r>
              <a:rPr lang="en-US" altLang="zh-CN" sz="2400" dirty="0">
                <a:solidFill>
                  <a:srgbClr val="002878"/>
                </a:solidFill>
              </a:rPr>
              <a:t>                   p=p</a:t>
            </a:r>
            <a:r>
              <a:rPr lang="en-US" altLang="zh-CN" sz="2400" dirty="0">
                <a:solidFill>
                  <a:srgbClr val="002878"/>
                </a:solidFill>
                <a:latin typeface="宋体" charset="-122"/>
              </a:rPr>
              <a:t>-</a:t>
            </a:r>
            <a:r>
              <a:rPr lang="en-US" altLang="zh-CN" sz="2400" dirty="0">
                <a:solidFill>
                  <a:srgbClr val="002878"/>
                </a:solidFill>
              </a:rPr>
              <a:t>&gt;</a:t>
            </a:r>
            <a:r>
              <a:rPr lang="en-US" altLang="zh-CN" sz="2400" dirty="0" err="1">
                <a:solidFill>
                  <a:srgbClr val="002878"/>
                </a:solidFill>
              </a:rPr>
              <a:t>ptr</a:t>
            </a:r>
            <a:r>
              <a:rPr lang="en-US" altLang="zh-CN" sz="2400" dirty="0">
                <a:solidFill>
                  <a:srgbClr val="002878"/>
                </a:solidFill>
              </a:rPr>
              <a:t>[i</a:t>
            </a:r>
            <a:r>
              <a:rPr lang="en-US" altLang="zh-CN" sz="2400" dirty="0">
                <a:solidFill>
                  <a:srgbClr val="002878"/>
                </a:solidFill>
                <a:latin typeface="宋体" charset="-122"/>
              </a:rPr>
              <a:t>-</a:t>
            </a:r>
            <a:r>
              <a:rPr lang="en-US" altLang="zh-CN" sz="2400" dirty="0">
                <a:solidFill>
                  <a:srgbClr val="002878"/>
                </a:solidFill>
              </a:rPr>
              <a:t>1];           </a:t>
            </a:r>
          </a:p>
          <a:p>
            <a:pPr>
              <a:lnSpc>
                <a:spcPct val="80000"/>
              </a:lnSpc>
            </a:pPr>
            <a:r>
              <a:rPr lang="en-US" altLang="zh-CN" sz="2400" dirty="0">
                <a:solidFill>
                  <a:srgbClr val="002878"/>
                </a:solidFill>
              </a:rPr>
              <a:t>       }</a:t>
            </a:r>
          </a:p>
          <a:p>
            <a:pPr>
              <a:lnSpc>
                <a:spcPct val="80000"/>
              </a:lnSpc>
            </a:pPr>
            <a:r>
              <a:rPr lang="en-US" altLang="zh-CN" sz="2400" dirty="0">
                <a:solidFill>
                  <a:srgbClr val="002878"/>
                </a:solidFill>
              </a:rPr>
              <a:t>       return  </a:t>
            </a:r>
            <a:r>
              <a:rPr lang="en-US" altLang="zh-CN" sz="2400" dirty="0">
                <a:solidFill>
                  <a:srgbClr val="002878"/>
                </a:solidFill>
                <a:latin typeface="宋体" charset="-122"/>
              </a:rPr>
              <a:t>-</a:t>
            </a:r>
            <a:r>
              <a:rPr lang="en-US" altLang="zh-CN" sz="2400" dirty="0">
                <a:solidFill>
                  <a:srgbClr val="002878"/>
                </a:solidFill>
              </a:rPr>
              <a:t>1;</a:t>
            </a:r>
          </a:p>
          <a:p>
            <a:pPr>
              <a:lnSpc>
                <a:spcPct val="80000"/>
              </a:lnSpc>
            </a:pPr>
            <a:r>
              <a:rPr lang="en-US" altLang="zh-CN" sz="2400" dirty="0">
                <a:solidFill>
                  <a:srgbClr val="002878"/>
                </a:solidFill>
              </a:rPr>
              <a:t>}</a:t>
            </a:r>
          </a:p>
        </p:txBody>
      </p:sp>
      <p:grpSp>
        <p:nvGrpSpPr>
          <p:cNvPr id="2" name="Group 3"/>
          <p:cNvGrpSpPr>
            <a:grpSpLocks/>
          </p:cNvGrpSpPr>
          <p:nvPr/>
        </p:nvGrpSpPr>
        <p:grpSpPr bwMode="auto">
          <a:xfrm>
            <a:off x="8328026" y="4652963"/>
            <a:ext cx="1223963" cy="488950"/>
            <a:chOff x="3945" y="2839"/>
            <a:chExt cx="771" cy="308"/>
          </a:xfrm>
        </p:grpSpPr>
        <p:sp>
          <p:nvSpPr>
            <p:cNvPr id="21599" name="Oval 4"/>
            <p:cNvSpPr>
              <a:spLocks noChangeArrowheads="1"/>
            </p:cNvSpPr>
            <p:nvPr/>
          </p:nvSpPr>
          <p:spPr bwMode="auto">
            <a:xfrm>
              <a:off x="3945" y="2856"/>
              <a:ext cx="771" cy="273"/>
            </a:xfrm>
            <a:prstGeom prst="ellipse">
              <a:avLst/>
            </a:prstGeom>
            <a:gradFill rotWithShape="0">
              <a:gsLst>
                <a:gs pos="0">
                  <a:srgbClr val="FF0000"/>
                </a:gs>
                <a:gs pos="50000">
                  <a:srgbClr val="760000"/>
                </a:gs>
                <a:gs pos="100000">
                  <a:srgbClr val="FF0000"/>
                </a:gs>
              </a:gsLst>
              <a:lin ang="5400000" scaled="1"/>
            </a:gradFill>
            <a:ln w="12700" cap="sq">
              <a:noFill/>
              <a:round/>
              <a:headEnd type="none" w="sm" len="sm"/>
              <a:tailEnd type="none" w="sm" len="sm"/>
            </a:ln>
            <a:effectLst>
              <a:outerShdw dist="53882" dir="2700000" algn="ctr" rotWithShape="0">
                <a:srgbClr val="969696"/>
              </a:outerShdw>
            </a:effectLst>
          </p:spPr>
          <p:txBody>
            <a:bodyPr wrap="none" anchor="ctr"/>
            <a:lstStyle/>
            <a:p>
              <a:endParaRPr lang="zh-CN" altLang="en-US">
                <a:solidFill>
                  <a:srgbClr val="FFFFCC"/>
                </a:solidFill>
              </a:endParaRPr>
            </a:p>
          </p:txBody>
        </p:sp>
        <p:sp>
          <p:nvSpPr>
            <p:cNvPr id="21600" name="Text Box 5"/>
            <p:cNvSpPr txBox="1">
              <a:spLocks noChangeArrowheads="1"/>
            </p:cNvSpPr>
            <p:nvPr/>
          </p:nvSpPr>
          <p:spPr bwMode="auto">
            <a:xfrm>
              <a:off x="4035" y="2839"/>
              <a:ext cx="569" cy="30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2600">
                  <a:solidFill>
                    <a:srgbClr val="FFFF00"/>
                  </a:solidFill>
                </a:rPr>
                <a:t>k=53</a:t>
              </a:r>
            </a:p>
          </p:txBody>
        </p:sp>
      </p:grpSp>
      <p:sp>
        <p:nvSpPr>
          <p:cNvPr id="345094" name="Text Box 6"/>
          <p:cNvSpPr txBox="1">
            <a:spLocks noChangeArrowheads="1"/>
          </p:cNvSpPr>
          <p:nvPr/>
        </p:nvSpPr>
        <p:spPr bwMode="auto">
          <a:xfrm>
            <a:off x="8832851" y="5100638"/>
            <a:ext cx="2112963" cy="488950"/>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2600">
                <a:solidFill>
                  <a:srgbClr val="FF3300"/>
                </a:solidFill>
                <a:ea typeface="黑体" pitchFamily="49" charset="-122"/>
              </a:rPr>
              <a:t>查找成功！</a:t>
            </a:r>
          </a:p>
        </p:txBody>
      </p:sp>
      <p:grpSp>
        <p:nvGrpSpPr>
          <p:cNvPr id="3" name="Group 17"/>
          <p:cNvGrpSpPr>
            <a:grpSpLocks/>
          </p:cNvGrpSpPr>
          <p:nvPr/>
        </p:nvGrpSpPr>
        <p:grpSpPr bwMode="auto">
          <a:xfrm>
            <a:off x="2711624" y="1052736"/>
            <a:ext cx="5638800" cy="2386012"/>
            <a:chOff x="912" y="757"/>
            <a:chExt cx="3552" cy="1503"/>
          </a:xfrm>
        </p:grpSpPr>
        <p:sp>
          <p:nvSpPr>
            <p:cNvPr id="21596" name="Rectangle 18"/>
            <p:cNvSpPr>
              <a:spLocks noChangeArrowheads="1"/>
            </p:cNvSpPr>
            <p:nvPr/>
          </p:nvSpPr>
          <p:spPr bwMode="auto">
            <a:xfrm>
              <a:off x="912" y="1732"/>
              <a:ext cx="1776" cy="528"/>
            </a:xfrm>
            <a:prstGeom prst="rect">
              <a:avLst/>
            </a:prstGeom>
            <a:noFill/>
            <a:ln w="38100">
              <a:solidFill>
                <a:srgbClr val="FF0000"/>
              </a:solidFill>
              <a:prstDash val="lgDash"/>
              <a:miter lim="800000"/>
              <a:headEnd type="none" w="sm" len="sm"/>
              <a:tailEnd type="none" w="sm" len="sm"/>
            </a:ln>
          </p:spPr>
          <p:txBody>
            <a:bodyPr wrap="none" anchor="ctr"/>
            <a:lstStyle/>
            <a:p>
              <a:endParaRPr lang="zh-CN" altLang="en-US">
                <a:solidFill>
                  <a:srgbClr val="FFFFCC"/>
                </a:solidFill>
              </a:endParaRPr>
            </a:p>
          </p:txBody>
        </p:sp>
        <p:sp>
          <p:nvSpPr>
            <p:cNvPr id="21597" name="AutoShape 19"/>
            <p:cNvSpPr>
              <a:spLocks noChangeArrowheads="1"/>
            </p:cNvSpPr>
            <p:nvPr/>
          </p:nvSpPr>
          <p:spPr bwMode="auto">
            <a:xfrm>
              <a:off x="2832" y="757"/>
              <a:ext cx="1632" cy="576"/>
            </a:xfrm>
            <a:prstGeom prst="wedgeRectCallout">
              <a:avLst>
                <a:gd name="adj1" fmla="val -57231"/>
                <a:gd name="adj2" fmla="val 134551"/>
              </a:avLst>
            </a:prstGeom>
            <a:noFill/>
            <a:ln w="63500" cap="sq">
              <a:solidFill>
                <a:srgbClr val="00B9E4"/>
              </a:solidFill>
              <a:miter lim="800000"/>
              <a:headEnd type="none" w="sm" len="sm"/>
              <a:tailEnd type="none" w="sm" len="sm"/>
            </a:ln>
          </p:spPr>
          <p:txBody>
            <a:bodyPr/>
            <a:lstStyle/>
            <a:p>
              <a:pPr algn="ctr"/>
              <a:endParaRPr lang="zh-CN" altLang="zh-CN">
                <a:solidFill>
                  <a:srgbClr val="FFFFCC"/>
                </a:solidFill>
              </a:endParaRPr>
            </a:p>
          </p:txBody>
        </p:sp>
        <p:sp>
          <p:nvSpPr>
            <p:cNvPr id="21598" name="Text Box 20"/>
            <p:cNvSpPr txBox="1">
              <a:spLocks noChangeArrowheads="1"/>
            </p:cNvSpPr>
            <p:nvPr/>
          </p:nvSpPr>
          <p:spPr bwMode="auto">
            <a:xfrm>
              <a:off x="2832" y="816"/>
              <a:ext cx="1201" cy="372"/>
            </a:xfrm>
            <a:prstGeom prst="rect">
              <a:avLst/>
            </a:prstGeom>
            <a:noFill/>
            <a:ln w="12700" cap="sq">
              <a:noFill/>
              <a:miter lim="800000"/>
              <a:headEnd type="none" w="sm" len="sm"/>
              <a:tailEnd type="none" w="sm" len="sm"/>
            </a:ln>
            <a:effectLst>
              <a:outerShdw dist="12700" algn="ctr" rotWithShape="0">
                <a:schemeClr val="bg1"/>
              </a:outerShdw>
            </a:effectLst>
          </p:spPr>
          <p:txBody>
            <a:bodyPr wrap="none">
              <a:spAutoFit/>
            </a:bodyPr>
            <a:lstStyle/>
            <a:p>
              <a:pPr>
                <a:lnSpc>
                  <a:spcPct val="90000"/>
                </a:lnSpc>
              </a:pPr>
              <a:r>
                <a:rPr lang="en-US" altLang="zh-CN">
                  <a:solidFill>
                    <a:srgbClr val="FF3300"/>
                  </a:solidFill>
                  <a:latin typeface="黑体" pitchFamily="49" charset="-122"/>
                  <a:ea typeface="黑体" pitchFamily="49" charset="-122"/>
                </a:rPr>
                <a:t>  </a:t>
              </a:r>
              <a:r>
                <a:rPr lang="zh-CN" altLang="en-US">
                  <a:solidFill>
                    <a:srgbClr val="FF3300"/>
                  </a:solidFill>
                  <a:latin typeface="黑体" pitchFamily="49" charset="-122"/>
                  <a:ea typeface="黑体" pitchFamily="49" charset="-122"/>
                </a:rPr>
                <a:t>在</a:t>
              </a:r>
              <a:r>
                <a:rPr lang="en-US" altLang="zh-CN">
                  <a:solidFill>
                    <a:srgbClr val="FF3300"/>
                  </a:solidFill>
                  <a:ea typeface="黑体" pitchFamily="49" charset="-122"/>
                </a:rPr>
                <a:t>p</a:t>
              </a:r>
              <a:r>
                <a:rPr lang="zh-CN" altLang="en-US">
                  <a:solidFill>
                    <a:srgbClr val="FF3300"/>
                  </a:solidFill>
                  <a:latin typeface="黑体" pitchFamily="49" charset="-122"/>
                  <a:ea typeface="黑体" pitchFamily="49" charset="-122"/>
                </a:rPr>
                <a:t>指结点的关</a:t>
              </a:r>
            </a:p>
            <a:p>
              <a:pPr>
                <a:lnSpc>
                  <a:spcPct val="90000"/>
                </a:lnSpc>
              </a:pPr>
              <a:r>
                <a:rPr lang="zh-CN" altLang="en-US">
                  <a:solidFill>
                    <a:srgbClr val="FF3300"/>
                  </a:solidFill>
                  <a:latin typeface="黑体" pitchFamily="49" charset="-122"/>
                  <a:ea typeface="黑体" pitchFamily="49" charset="-122"/>
                </a:rPr>
                <a:t>键字集合中查找</a:t>
              </a:r>
              <a:r>
                <a:rPr lang="en-US" altLang="zh-CN">
                  <a:solidFill>
                    <a:srgbClr val="FF3300"/>
                  </a:solidFill>
                  <a:ea typeface="黑体" pitchFamily="49" charset="-122"/>
                </a:rPr>
                <a:t>k</a:t>
              </a:r>
            </a:p>
          </p:txBody>
        </p:sp>
      </p:grpSp>
      <p:sp>
        <p:nvSpPr>
          <p:cNvPr id="345109" name="Text Box 21"/>
          <p:cNvSpPr txBox="1">
            <a:spLocks noChangeArrowheads="1"/>
          </p:cNvSpPr>
          <p:nvPr/>
        </p:nvSpPr>
        <p:spPr bwMode="auto">
          <a:xfrm>
            <a:off x="3429000" y="5867400"/>
            <a:ext cx="2306638" cy="628650"/>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lnSpc>
                <a:spcPct val="80000"/>
              </a:lnSpc>
            </a:pPr>
            <a:r>
              <a:rPr lang="en-US" altLang="zh-CN" sz="2200">
                <a:solidFill>
                  <a:srgbClr val="CC0066"/>
                </a:solidFill>
                <a:ea typeface="黑体" pitchFamily="49" charset="-122"/>
              </a:rPr>
              <a:t>   </a:t>
            </a:r>
            <a:r>
              <a:rPr lang="zh-CN" altLang="en-US" sz="2200">
                <a:solidFill>
                  <a:srgbClr val="CC0066"/>
                </a:solidFill>
                <a:ea typeface="黑体" pitchFamily="49" charset="-122"/>
              </a:rPr>
              <a:t>沿着新的指</a:t>
            </a:r>
          </a:p>
          <a:p>
            <a:pPr>
              <a:lnSpc>
                <a:spcPct val="80000"/>
              </a:lnSpc>
            </a:pPr>
            <a:r>
              <a:rPr lang="zh-CN" altLang="en-US" sz="2200">
                <a:solidFill>
                  <a:srgbClr val="CC0066"/>
                </a:solidFill>
                <a:ea typeface="黑体" pitchFamily="49" charset="-122"/>
              </a:rPr>
              <a:t>针</a:t>
            </a:r>
            <a:r>
              <a:rPr lang="en-US" altLang="zh-CN" sz="2200">
                <a:solidFill>
                  <a:srgbClr val="CC0066"/>
                </a:solidFill>
                <a:ea typeface="黑体" pitchFamily="49" charset="-122"/>
              </a:rPr>
              <a:t>p</a:t>
            </a:r>
            <a:r>
              <a:rPr lang="en-US" altLang="zh-CN" sz="2200" baseline="-25000">
                <a:solidFill>
                  <a:srgbClr val="CC0066"/>
                </a:solidFill>
                <a:ea typeface="黑体" pitchFamily="49" charset="-122"/>
              </a:rPr>
              <a:t>2</a:t>
            </a:r>
            <a:r>
              <a:rPr lang="zh-CN" altLang="en-US" sz="2200">
                <a:solidFill>
                  <a:srgbClr val="CC0066"/>
                </a:solidFill>
                <a:ea typeface="黑体" pitchFamily="49" charset="-122"/>
              </a:rPr>
              <a:t>继续查找！</a:t>
            </a:r>
          </a:p>
        </p:txBody>
      </p:sp>
      <p:sp>
        <p:nvSpPr>
          <p:cNvPr id="345110" name="Rectangle 22"/>
          <p:cNvSpPr>
            <a:spLocks noChangeArrowheads="1"/>
          </p:cNvSpPr>
          <p:nvPr/>
        </p:nvSpPr>
        <p:spPr bwMode="auto">
          <a:xfrm>
            <a:off x="9759950" y="2895601"/>
            <a:ext cx="619080" cy="276999"/>
          </a:xfrm>
          <a:prstGeom prst="rect">
            <a:avLst/>
          </a:prstGeom>
          <a:noFill/>
          <a:ln w="12700" cap="sq">
            <a:noFill/>
            <a:miter lim="800000"/>
            <a:headEnd/>
            <a:tailEnd/>
          </a:ln>
        </p:spPr>
        <p:txBody>
          <a:bodyPr wrap="none">
            <a:spAutoFit/>
          </a:bodyPr>
          <a:lstStyle/>
          <a:p>
            <a:r>
              <a:rPr lang="en-US" altLang="zh-CN" sz="1200">
                <a:solidFill>
                  <a:srgbClr val="CC00CC"/>
                </a:solidFill>
              </a:rPr>
              <a:t>Maxkey</a:t>
            </a:r>
          </a:p>
        </p:txBody>
      </p:sp>
      <p:grpSp>
        <p:nvGrpSpPr>
          <p:cNvPr id="4" name="Group 23"/>
          <p:cNvGrpSpPr>
            <a:grpSpLocks/>
          </p:cNvGrpSpPr>
          <p:nvPr/>
        </p:nvGrpSpPr>
        <p:grpSpPr bwMode="auto">
          <a:xfrm>
            <a:off x="5503864" y="5257801"/>
            <a:ext cx="2954337" cy="384175"/>
            <a:chOff x="3024" y="3072"/>
            <a:chExt cx="1861" cy="242"/>
          </a:xfrm>
        </p:grpSpPr>
        <p:sp>
          <p:nvSpPr>
            <p:cNvPr id="21585" name="Rectangle 24"/>
            <p:cNvSpPr>
              <a:spLocks noChangeArrowheads="1"/>
            </p:cNvSpPr>
            <p:nvPr/>
          </p:nvSpPr>
          <p:spPr bwMode="auto">
            <a:xfrm>
              <a:off x="3024" y="3072"/>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86" name="Rectangle 25"/>
            <p:cNvSpPr>
              <a:spLocks noChangeArrowheads="1"/>
            </p:cNvSpPr>
            <p:nvPr/>
          </p:nvSpPr>
          <p:spPr bwMode="auto">
            <a:xfrm>
              <a:off x="3312" y="3072"/>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87" name="Rectangle 26"/>
            <p:cNvSpPr>
              <a:spLocks noChangeArrowheads="1"/>
            </p:cNvSpPr>
            <p:nvPr/>
          </p:nvSpPr>
          <p:spPr bwMode="auto">
            <a:xfrm>
              <a:off x="3600" y="3072"/>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88" name="Rectangle 27"/>
            <p:cNvSpPr>
              <a:spLocks noChangeArrowheads="1"/>
            </p:cNvSpPr>
            <p:nvPr/>
          </p:nvSpPr>
          <p:spPr bwMode="auto">
            <a:xfrm>
              <a:off x="3888" y="3072"/>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89" name="Rectangle 28"/>
            <p:cNvSpPr>
              <a:spLocks noChangeArrowheads="1"/>
            </p:cNvSpPr>
            <p:nvPr/>
          </p:nvSpPr>
          <p:spPr bwMode="auto">
            <a:xfrm>
              <a:off x="4176" y="3072"/>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90" name="Line 29"/>
            <p:cNvSpPr>
              <a:spLocks noChangeShapeType="1"/>
            </p:cNvSpPr>
            <p:nvPr/>
          </p:nvSpPr>
          <p:spPr bwMode="auto">
            <a:xfrm>
              <a:off x="4464" y="3072"/>
              <a:ext cx="240"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21591" name="Line 30"/>
            <p:cNvSpPr>
              <a:spLocks noChangeShapeType="1"/>
            </p:cNvSpPr>
            <p:nvPr/>
          </p:nvSpPr>
          <p:spPr bwMode="auto">
            <a:xfrm>
              <a:off x="4479" y="3312"/>
              <a:ext cx="406"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21592" name="Rectangle 31"/>
            <p:cNvSpPr>
              <a:spLocks noChangeArrowheads="1"/>
            </p:cNvSpPr>
            <p:nvPr/>
          </p:nvSpPr>
          <p:spPr bwMode="auto">
            <a:xfrm>
              <a:off x="3327" y="3072"/>
              <a:ext cx="256" cy="242"/>
            </a:xfrm>
            <a:prstGeom prst="rect">
              <a:avLst/>
            </a:prstGeom>
            <a:noFill/>
            <a:ln w="12700" cap="sq">
              <a:noFill/>
              <a:miter lim="800000"/>
              <a:headEnd type="none" w="sm" len="sm"/>
              <a:tailEnd type="none" w="sm" len="sm"/>
            </a:ln>
          </p:spPr>
          <p:txBody>
            <a:bodyPr wrap="none">
              <a:spAutoFit/>
            </a:bodyPr>
            <a:lstStyle/>
            <a:p>
              <a:r>
                <a:rPr lang="en-US" altLang="zh-CN" sz="1900">
                  <a:solidFill>
                    <a:srgbClr val="000000"/>
                  </a:solidFill>
                </a:rPr>
                <a:t>47</a:t>
              </a:r>
            </a:p>
          </p:txBody>
        </p:sp>
        <p:sp>
          <p:nvSpPr>
            <p:cNvPr id="21593" name="Rectangle 32"/>
            <p:cNvSpPr>
              <a:spLocks noChangeArrowheads="1"/>
            </p:cNvSpPr>
            <p:nvPr/>
          </p:nvSpPr>
          <p:spPr bwMode="auto">
            <a:xfrm>
              <a:off x="3908" y="3072"/>
              <a:ext cx="256" cy="242"/>
            </a:xfrm>
            <a:prstGeom prst="rect">
              <a:avLst/>
            </a:prstGeom>
            <a:noFill/>
            <a:ln w="12700" cap="sq">
              <a:noFill/>
              <a:miter lim="800000"/>
              <a:headEnd type="none" w="sm" len="sm"/>
              <a:tailEnd type="none" w="sm" len="sm"/>
            </a:ln>
          </p:spPr>
          <p:txBody>
            <a:bodyPr wrap="none">
              <a:spAutoFit/>
            </a:bodyPr>
            <a:lstStyle/>
            <a:p>
              <a:r>
                <a:rPr lang="en-US" altLang="zh-CN" sz="1900">
                  <a:solidFill>
                    <a:srgbClr val="000000"/>
                  </a:solidFill>
                </a:rPr>
                <a:t>64</a:t>
              </a:r>
            </a:p>
          </p:txBody>
        </p:sp>
        <p:sp>
          <p:nvSpPr>
            <p:cNvPr id="21594" name="Rectangle 33"/>
            <p:cNvSpPr>
              <a:spLocks noChangeArrowheads="1"/>
            </p:cNvSpPr>
            <p:nvPr/>
          </p:nvSpPr>
          <p:spPr bwMode="auto">
            <a:xfrm>
              <a:off x="3604" y="3072"/>
              <a:ext cx="256" cy="242"/>
            </a:xfrm>
            <a:prstGeom prst="rect">
              <a:avLst/>
            </a:prstGeom>
            <a:noFill/>
            <a:ln w="12700" cap="sq">
              <a:noFill/>
              <a:miter lim="800000"/>
              <a:headEnd type="none" w="sm" len="sm"/>
              <a:tailEnd type="none" w="sm" len="sm"/>
            </a:ln>
          </p:spPr>
          <p:txBody>
            <a:bodyPr wrap="none">
              <a:spAutoFit/>
            </a:bodyPr>
            <a:lstStyle/>
            <a:p>
              <a:r>
                <a:rPr lang="en-US" altLang="zh-CN" sz="1900">
                  <a:solidFill>
                    <a:srgbClr val="000000"/>
                  </a:solidFill>
                </a:rPr>
                <a:t>53</a:t>
              </a:r>
            </a:p>
          </p:txBody>
        </p:sp>
        <p:sp>
          <p:nvSpPr>
            <p:cNvPr id="21595" name="Rectangle 34"/>
            <p:cNvSpPr>
              <a:spLocks noChangeArrowheads="1"/>
            </p:cNvSpPr>
            <p:nvPr/>
          </p:nvSpPr>
          <p:spPr bwMode="auto">
            <a:xfrm>
              <a:off x="4128" y="3128"/>
              <a:ext cx="390" cy="174"/>
            </a:xfrm>
            <a:prstGeom prst="rect">
              <a:avLst/>
            </a:prstGeom>
            <a:noFill/>
            <a:ln w="12700" cap="sq">
              <a:noFill/>
              <a:miter lim="800000"/>
              <a:headEnd/>
              <a:tailEnd/>
            </a:ln>
          </p:spPr>
          <p:txBody>
            <a:bodyPr wrap="none">
              <a:spAutoFit/>
            </a:bodyPr>
            <a:lstStyle/>
            <a:p>
              <a:r>
                <a:rPr lang="en-US" altLang="zh-CN" sz="1200">
                  <a:solidFill>
                    <a:srgbClr val="CC00CC"/>
                  </a:solidFill>
                </a:rPr>
                <a:t>Maxkey</a:t>
              </a:r>
            </a:p>
          </p:txBody>
        </p:sp>
      </p:grpSp>
      <p:grpSp>
        <p:nvGrpSpPr>
          <p:cNvPr id="5" name="Group 35"/>
          <p:cNvGrpSpPr>
            <a:grpSpLocks/>
          </p:cNvGrpSpPr>
          <p:nvPr/>
        </p:nvGrpSpPr>
        <p:grpSpPr bwMode="auto">
          <a:xfrm>
            <a:off x="5486400" y="5791201"/>
            <a:ext cx="2895600" cy="703263"/>
            <a:chOff x="2400" y="3648"/>
            <a:chExt cx="1824" cy="443"/>
          </a:xfrm>
        </p:grpSpPr>
        <p:grpSp>
          <p:nvGrpSpPr>
            <p:cNvPr id="6" name="Group 36"/>
            <p:cNvGrpSpPr>
              <a:grpSpLocks/>
            </p:cNvGrpSpPr>
            <p:nvPr/>
          </p:nvGrpSpPr>
          <p:grpSpPr bwMode="auto">
            <a:xfrm>
              <a:off x="2400" y="3648"/>
              <a:ext cx="1824" cy="288"/>
              <a:chOff x="2880" y="3456"/>
              <a:chExt cx="1824" cy="288"/>
            </a:xfrm>
          </p:grpSpPr>
          <p:sp>
            <p:nvSpPr>
              <p:cNvPr id="21574" name="Rectangle 37"/>
              <p:cNvSpPr>
                <a:spLocks noChangeArrowheads="1"/>
              </p:cNvSpPr>
              <p:nvPr/>
            </p:nvSpPr>
            <p:spPr bwMode="auto">
              <a:xfrm>
                <a:off x="2880" y="3504"/>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75" name="Rectangle 38"/>
              <p:cNvSpPr>
                <a:spLocks noChangeArrowheads="1"/>
              </p:cNvSpPr>
              <p:nvPr/>
            </p:nvSpPr>
            <p:spPr bwMode="auto">
              <a:xfrm>
                <a:off x="3168" y="3504"/>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76" name="Rectangle 39"/>
              <p:cNvSpPr>
                <a:spLocks noChangeArrowheads="1"/>
              </p:cNvSpPr>
              <p:nvPr/>
            </p:nvSpPr>
            <p:spPr bwMode="auto">
              <a:xfrm>
                <a:off x="3456" y="3504"/>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77" name="Rectangle 40"/>
              <p:cNvSpPr>
                <a:spLocks noChangeArrowheads="1"/>
              </p:cNvSpPr>
              <p:nvPr/>
            </p:nvSpPr>
            <p:spPr bwMode="auto">
              <a:xfrm>
                <a:off x="3744" y="3504"/>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78" name="Rectangle 41"/>
              <p:cNvSpPr>
                <a:spLocks noChangeArrowheads="1"/>
              </p:cNvSpPr>
              <p:nvPr/>
            </p:nvSpPr>
            <p:spPr bwMode="auto">
              <a:xfrm>
                <a:off x="4032" y="3504"/>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79" name="Line 42"/>
              <p:cNvSpPr>
                <a:spLocks noChangeShapeType="1"/>
              </p:cNvSpPr>
              <p:nvPr/>
            </p:nvSpPr>
            <p:spPr bwMode="auto">
              <a:xfrm>
                <a:off x="4320" y="3504"/>
                <a:ext cx="240"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21580" name="Line 43"/>
              <p:cNvSpPr>
                <a:spLocks noChangeShapeType="1"/>
              </p:cNvSpPr>
              <p:nvPr/>
            </p:nvSpPr>
            <p:spPr bwMode="auto">
              <a:xfrm>
                <a:off x="4335" y="3744"/>
                <a:ext cx="36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21581" name="Rectangle 44"/>
              <p:cNvSpPr>
                <a:spLocks noChangeArrowheads="1"/>
              </p:cNvSpPr>
              <p:nvPr/>
            </p:nvSpPr>
            <p:spPr bwMode="auto">
              <a:xfrm>
                <a:off x="2924" y="3471"/>
                <a:ext cx="232" cy="242"/>
              </a:xfrm>
              <a:prstGeom prst="rect">
                <a:avLst/>
              </a:prstGeom>
              <a:noFill/>
              <a:ln w="12700" cap="sq">
                <a:noFill/>
                <a:miter lim="800000"/>
                <a:headEnd type="none" w="sm" len="sm"/>
                <a:tailEnd type="none" w="sm" len="sm"/>
              </a:ln>
            </p:spPr>
            <p:txBody>
              <a:bodyPr wrap="none">
                <a:spAutoFit/>
              </a:bodyPr>
              <a:lstStyle/>
              <a:p>
                <a:r>
                  <a:rPr lang="en-US" altLang="zh-CN" sz="1900">
                    <a:solidFill>
                      <a:srgbClr val="003399"/>
                    </a:solidFill>
                  </a:rPr>
                  <a:t>p</a:t>
                </a:r>
                <a:r>
                  <a:rPr lang="en-US" altLang="zh-CN" sz="1900" baseline="-25000">
                    <a:solidFill>
                      <a:srgbClr val="003399"/>
                    </a:solidFill>
                  </a:rPr>
                  <a:t>0</a:t>
                </a:r>
              </a:p>
            </p:txBody>
          </p:sp>
          <p:sp>
            <p:nvSpPr>
              <p:cNvPr id="21582" name="Rectangle 45"/>
              <p:cNvSpPr>
                <a:spLocks noChangeArrowheads="1"/>
              </p:cNvSpPr>
              <p:nvPr/>
            </p:nvSpPr>
            <p:spPr bwMode="auto">
              <a:xfrm>
                <a:off x="3192" y="3467"/>
                <a:ext cx="232" cy="242"/>
              </a:xfrm>
              <a:prstGeom prst="rect">
                <a:avLst/>
              </a:prstGeom>
              <a:noFill/>
              <a:ln w="12700" cap="sq">
                <a:noFill/>
                <a:miter lim="800000"/>
                <a:headEnd type="none" w="sm" len="sm"/>
                <a:tailEnd type="none" w="sm" len="sm"/>
              </a:ln>
            </p:spPr>
            <p:txBody>
              <a:bodyPr wrap="none">
                <a:spAutoFit/>
              </a:bodyPr>
              <a:lstStyle/>
              <a:p>
                <a:r>
                  <a:rPr lang="en-US" altLang="zh-CN" sz="1900">
                    <a:solidFill>
                      <a:srgbClr val="003399"/>
                    </a:solidFill>
                  </a:rPr>
                  <a:t>p</a:t>
                </a:r>
                <a:r>
                  <a:rPr lang="en-US" altLang="zh-CN" sz="1900" baseline="-25000">
                    <a:solidFill>
                      <a:srgbClr val="003399"/>
                    </a:solidFill>
                  </a:rPr>
                  <a:t>1</a:t>
                </a:r>
              </a:p>
            </p:txBody>
          </p:sp>
          <p:sp>
            <p:nvSpPr>
              <p:cNvPr id="21583" name="Rectangle 46"/>
              <p:cNvSpPr>
                <a:spLocks noChangeArrowheads="1"/>
              </p:cNvSpPr>
              <p:nvPr/>
            </p:nvSpPr>
            <p:spPr bwMode="auto">
              <a:xfrm>
                <a:off x="3491" y="3482"/>
                <a:ext cx="232" cy="242"/>
              </a:xfrm>
              <a:prstGeom prst="rect">
                <a:avLst/>
              </a:prstGeom>
              <a:noFill/>
              <a:ln w="12700" cap="sq">
                <a:noFill/>
                <a:miter lim="800000"/>
                <a:headEnd type="none" w="sm" len="sm"/>
                <a:tailEnd type="none" w="sm" len="sm"/>
              </a:ln>
            </p:spPr>
            <p:txBody>
              <a:bodyPr wrap="none">
                <a:spAutoFit/>
              </a:bodyPr>
              <a:lstStyle/>
              <a:p>
                <a:r>
                  <a:rPr lang="en-US" altLang="zh-CN" sz="1900">
                    <a:solidFill>
                      <a:srgbClr val="003399"/>
                    </a:solidFill>
                  </a:rPr>
                  <a:t>p</a:t>
                </a:r>
                <a:r>
                  <a:rPr lang="en-US" altLang="zh-CN" sz="1900" baseline="-25000">
                    <a:solidFill>
                      <a:srgbClr val="003399"/>
                    </a:solidFill>
                  </a:rPr>
                  <a:t>2</a:t>
                </a:r>
              </a:p>
            </p:txBody>
          </p:sp>
          <p:sp>
            <p:nvSpPr>
              <p:cNvPr id="21584" name="Rectangle 47"/>
              <p:cNvSpPr>
                <a:spLocks noChangeArrowheads="1"/>
              </p:cNvSpPr>
              <p:nvPr/>
            </p:nvSpPr>
            <p:spPr bwMode="auto">
              <a:xfrm>
                <a:off x="3779" y="3456"/>
                <a:ext cx="232" cy="242"/>
              </a:xfrm>
              <a:prstGeom prst="rect">
                <a:avLst/>
              </a:prstGeom>
              <a:noFill/>
              <a:ln w="12700" cap="sq">
                <a:noFill/>
                <a:miter lim="800000"/>
                <a:headEnd type="none" w="sm" len="sm"/>
                <a:tailEnd type="none" w="sm" len="sm"/>
              </a:ln>
            </p:spPr>
            <p:txBody>
              <a:bodyPr wrap="none">
                <a:spAutoFit/>
              </a:bodyPr>
              <a:lstStyle/>
              <a:p>
                <a:r>
                  <a:rPr lang="en-US" altLang="zh-CN" sz="1900">
                    <a:solidFill>
                      <a:srgbClr val="003399"/>
                    </a:solidFill>
                  </a:rPr>
                  <a:t>p</a:t>
                </a:r>
                <a:r>
                  <a:rPr lang="en-US" altLang="zh-CN" sz="1900" baseline="-25000">
                    <a:solidFill>
                      <a:srgbClr val="003399"/>
                    </a:solidFill>
                  </a:rPr>
                  <a:t>3</a:t>
                </a:r>
              </a:p>
            </p:txBody>
          </p:sp>
        </p:grpSp>
        <p:sp>
          <p:nvSpPr>
            <p:cNvPr id="21570" name="Line 48"/>
            <p:cNvSpPr>
              <a:spLocks noChangeShapeType="1"/>
            </p:cNvSpPr>
            <p:nvPr/>
          </p:nvSpPr>
          <p:spPr bwMode="auto">
            <a:xfrm>
              <a:off x="2548" y="3888"/>
              <a:ext cx="0" cy="192"/>
            </a:xfrm>
            <a:prstGeom prst="line">
              <a:avLst/>
            </a:prstGeom>
            <a:noFill/>
            <a:ln w="22225" cap="sq">
              <a:solidFill>
                <a:srgbClr val="FF0000"/>
              </a:solidFill>
              <a:round/>
              <a:headEnd type="none" w="sm" len="sm"/>
              <a:tailEnd type="stealth" w="sm" len="sm"/>
            </a:ln>
          </p:spPr>
          <p:txBody>
            <a:bodyPr/>
            <a:lstStyle/>
            <a:p>
              <a:endParaRPr lang="zh-CN" altLang="en-US"/>
            </a:p>
          </p:txBody>
        </p:sp>
        <p:sp>
          <p:nvSpPr>
            <p:cNvPr id="21571" name="Line 49"/>
            <p:cNvSpPr>
              <a:spLocks noChangeShapeType="1"/>
            </p:cNvSpPr>
            <p:nvPr/>
          </p:nvSpPr>
          <p:spPr bwMode="auto">
            <a:xfrm>
              <a:off x="2810" y="3888"/>
              <a:ext cx="0" cy="192"/>
            </a:xfrm>
            <a:prstGeom prst="line">
              <a:avLst/>
            </a:prstGeom>
            <a:noFill/>
            <a:ln w="22225" cap="sq">
              <a:solidFill>
                <a:srgbClr val="FF0000"/>
              </a:solidFill>
              <a:round/>
              <a:headEnd type="none" w="sm" len="sm"/>
              <a:tailEnd type="stealth" w="sm" len="sm"/>
            </a:ln>
          </p:spPr>
          <p:txBody>
            <a:bodyPr/>
            <a:lstStyle/>
            <a:p>
              <a:endParaRPr lang="zh-CN" altLang="en-US"/>
            </a:p>
          </p:txBody>
        </p:sp>
        <p:sp>
          <p:nvSpPr>
            <p:cNvPr id="21572" name="Line 50"/>
            <p:cNvSpPr>
              <a:spLocks noChangeShapeType="1"/>
            </p:cNvSpPr>
            <p:nvPr/>
          </p:nvSpPr>
          <p:spPr bwMode="auto">
            <a:xfrm>
              <a:off x="3120" y="3899"/>
              <a:ext cx="0" cy="192"/>
            </a:xfrm>
            <a:prstGeom prst="line">
              <a:avLst/>
            </a:prstGeom>
            <a:noFill/>
            <a:ln w="22225" cap="sq">
              <a:solidFill>
                <a:srgbClr val="FF0000"/>
              </a:solidFill>
              <a:round/>
              <a:headEnd type="none" w="sm" len="sm"/>
              <a:tailEnd type="stealth" w="sm" len="sm"/>
            </a:ln>
          </p:spPr>
          <p:txBody>
            <a:bodyPr/>
            <a:lstStyle/>
            <a:p>
              <a:endParaRPr lang="zh-CN" altLang="en-US"/>
            </a:p>
          </p:txBody>
        </p:sp>
        <p:sp>
          <p:nvSpPr>
            <p:cNvPr id="21573" name="Line 51"/>
            <p:cNvSpPr>
              <a:spLocks noChangeShapeType="1"/>
            </p:cNvSpPr>
            <p:nvPr/>
          </p:nvSpPr>
          <p:spPr bwMode="auto">
            <a:xfrm>
              <a:off x="3408" y="3888"/>
              <a:ext cx="0" cy="192"/>
            </a:xfrm>
            <a:prstGeom prst="line">
              <a:avLst/>
            </a:prstGeom>
            <a:noFill/>
            <a:ln w="22225" cap="sq">
              <a:solidFill>
                <a:srgbClr val="FF0000"/>
              </a:solidFill>
              <a:round/>
              <a:headEnd type="none" w="sm" len="sm"/>
              <a:tailEnd type="stealth" w="sm" len="sm"/>
            </a:ln>
          </p:spPr>
          <p:txBody>
            <a:bodyPr/>
            <a:lstStyle/>
            <a:p>
              <a:endParaRPr lang="zh-CN" altLang="en-US"/>
            </a:p>
          </p:txBody>
        </p:sp>
      </p:grpSp>
      <p:sp>
        <p:nvSpPr>
          <p:cNvPr id="345140" name="Oval 52"/>
          <p:cNvSpPr>
            <a:spLocks noChangeArrowheads="1"/>
          </p:cNvSpPr>
          <p:nvPr/>
        </p:nvSpPr>
        <p:spPr bwMode="auto">
          <a:xfrm>
            <a:off x="6400800" y="5924550"/>
            <a:ext cx="457200" cy="609600"/>
          </a:xfrm>
          <a:prstGeom prst="ellipse">
            <a:avLst/>
          </a:prstGeom>
          <a:noFill/>
          <a:ln w="50800">
            <a:solidFill>
              <a:srgbClr val="21C705"/>
            </a:solidFill>
            <a:round/>
            <a:headEnd type="none" w="sm" len="sm"/>
            <a:tailEnd type="none" w="sm" len="sm"/>
          </a:ln>
        </p:spPr>
        <p:txBody>
          <a:bodyPr wrap="none" anchor="ctr"/>
          <a:lstStyle/>
          <a:p>
            <a:endParaRPr lang="zh-CN" altLang="en-US">
              <a:solidFill>
                <a:srgbClr val="FFFFCC"/>
              </a:solidFill>
            </a:endParaRPr>
          </a:p>
        </p:txBody>
      </p:sp>
      <p:grpSp>
        <p:nvGrpSpPr>
          <p:cNvPr id="7" name="Group 53"/>
          <p:cNvGrpSpPr>
            <a:grpSpLocks/>
          </p:cNvGrpSpPr>
          <p:nvPr/>
        </p:nvGrpSpPr>
        <p:grpSpPr bwMode="auto">
          <a:xfrm>
            <a:off x="9390064" y="476251"/>
            <a:ext cx="820737" cy="1584325"/>
            <a:chOff x="4955" y="300"/>
            <a:chExt cx="517" cy="998"/>
          </a:xfrm>
        </p:grpSpPr>
        <p:sp>
          <p:nvSpPr>
            <p:cNvPr id="21567" name="AutoShape 54"/>
            <p:cNvSpPr>
              <a:spLocks noChangeArrowheads="1"/>
            </p:cNvSpPr>
            <p:nvPr/>
          </p:nvSpPr>
          <p:spPr bwMode="auto">
            <a:xfrm>
              <a:off x="4967" y="300"/>
              <a:ext cx="505" cy="998"/>
            </a:xfrm>
            <a:prstGeom prst="cloudCallout">
              <a:avLst>
                <a:gd name="adj1" fmla="val -45051"/>
                <a:gd name="adj2" fmla="val 17634"/>
              </a:avLst>
            </a:prstGeom>
            <a:solidFill>
              <a:srgbClr val="FFCC99"/>
            </a:solidFill>
            <a:ln w="50800" cap="sq">
              <a:solidFill>
                <a:srgbClr val="FFFF00"/>
              </a:solidFill>
              <a:round/>
              <a:headEnd type="none" w="sm" len="sm"/>
              <a:tailEnd type="none" w="sm" len="sm"/>
            </a:ln>
            <a:effectLst>
              <a:outerShdw dist="117088" dir="2963922" algn="ctr" rotWithShape="0">
                <a:srgbClr val="B2B2B2"/>
              </a:outerShdw>
            </a:effectLst>
          </p:spPr>
          <p:txBody>
            <a:bodyPr/>
            <a:lstStyle/>
            <a:p>
              <a:pPr algn="ctr"/>
              <a:endParaRPr lang="zh-CN" altLang="zh-CN">
                <a:solidFill>
                  <a:srgbClr val="FFFFCC"/>
                </a:solidFill>
              </a:endParaRPr>
            </a:p>
          </p:txBody>
        </p:sp>
        <p:sp>
          <p:nvSpPr>
            <p:cNvPr id="21568" name="Text Box 55"/>
            <p:cNvSpPr txBox="1">
              <a:spLocks noChangeArrowheads="1"/>
            </p:cNvSpPr>
            <p:nvPr/>
          </p:nvSpPr>
          <p:spPr bwMode="auto">
            <a:xfrm>
              <a:off x="4955" y="484"/>
              <a:ext cx="480" cy="740"/>
            </a:xfrm>
            <a:prstGeom prst="rect">
              <a:avLst/>
            </a:prstGeom>
            <a:noFill/>
            <a:ln w="12700" cap="sq">
              <a:noFill/>
              <a:miter lim="800000"/>
              <a:headEnd type="none" w="sm" len="sm"/>
              <a:tailEnd type="none" w="sm" len="sm"/>
            </a:ln>
            <a:effectLst>
              <a:outerShdw dist="35921" dir="2700000" algn="ctr" rotWithShape="0">
                <a:schemeClr val="bg1"/>
              </a:outerShdw>
            </a:effectLst>
          </p:spPr>
          <p:txBody>
            <a:bodyPr wrap="none">
              <a:spAutoFit/>
            </a:bodyPr>
            <a:lstStyle/>
            <a:p>
              <a:pPr>
                <a:lnSpc>
                  <a:spcPct val="75000"/>
                </a:lnSpc>
              </a:pPr>
              <a:r>
                <a:rPr lang="zh-CN" altLang="en-US" sz="4500">
                  <a:solidFill>
                    <a:srgbClr val="FF3300"/>
                  </a:solidFill>
                  <a:ea typeface="华文行楷" pitchFamily="2" charset="-122"/>
                </a:rPr>
                <a:t>算</a:t>
              </a:r>
            </a:p>
            <a:p>
              <a:pPr>
                <a:lnSpc>
                  <a:spcPct val="75000"/>
                </a:lnSpc>
              </a:pPr>
              <a:r>
                <a:rPr lang="zh-CN" altLang="en-US" sz="4500">
                  <a:solidFill>
                    <a:srgbClr val="FF3300"/>
                  </a:solidFill>
                  <a:ea typeface="华文行楷" pitchFamily="2" charset="-122"/>
                </a:rPr>
                <a:t>法</a:t>
              </a:r>
            </a:p>
          </p:txBody>
        </p:sp>
      </p:grpSp>
      <p:grpSp>
        <p:nvGrpSpPr>
          <p:cNvPr id="8" name="Group 56"/>
          <p:cNvGrpSpPr>
            <a:grpSpLocks/>
          </p:cNvGrpSpPr>
          <p:nvPr/>
        </p:nvGrpSpPr>
        <p:grpSpPr bwMode="auto">
          <a:xfrm>
            <a:off x="6411913" y="4876800"/>
            <a:ext cx="457200" cy="744538"/>
            <a:chOff x="3079" y="3072"/>
            <a:chExt cx="288" cy="469"/>
          </a:xfrm>
        </p:grpSpPr>
        <p:sp>
          <p:nvSpPr>
            <p:cNvPr id="21565" name="Oval 57"/>
            <p:cNvSpPr>
              <a:spLocks noChangeArrowheads="1"/>
            </p:cNvSpPr>
            <p:nvPr/>
          </p:nvSpPr>
          <p:spPr bwMode="auto">
            <a:xfrm>
              <a:off x="3079" y="3301"/>
              <a:ext cx="288" cy="240"/>
            </a:xfrm>
            <a:prstGeom prst="ellipse">
              <a:avLst/>
            </a:prstGeom>
            <a:noFill/>
            <a:ln w="28575" cap="sq">
              <a:solidFill>
                <a:srgbClr val="FF3300"/>
              </a:solidFill>
              <a:round/>
              <a:headEnd type="none" w="sm" len="sm"/>
              <a:tailEnd type="none" w="sm" len="sm"/>
            </a:ln>
          </p:spPr>
          <p:txBody>
            <a:bodyPr wrap="none" anchor="ctr"/>
            <a:lstStyle/>
            <a:p>
              <a:endParaRPr lang="zh-CN" altLang="en-US">
                <a:solidFill>
                  <a:srgbClr val="FFFFCC"/>
                </a:solidFill>
              </a:endParaRPr>
            </a:p>
          </p:txBody>
        </p:sp>
        <p:sp>
          <p:nvSpPr>
            <p:cNvPr id="21566" name="Rectangle 58"/>
            <p:cNvSpPr>
              <a:spLocks noChangeArrowheads="1"/>
            </p:cNvSpPr>
            <p:nvPr/>
          </p:nvSpPr>
          <p:spPr bwMode="auto">
            <a:xfrm>
              <a:off x="3143" y="3072"/>
              <a:ext cx="143" cy="233"/>
            </a:xfrm>
            <a:prstGeom prst="rect">
              <a:avLst/>
            </a:prstGeom>
            <a:noFill/>
            <a:ln w="12700" cap="sq">
              <a:noFill/>
              <a:miter lim="800000"/>
              <a:headEnd type="none" w="sm" len="sm"/>
              <a:tailEnd type="none" w="sm" len="sm"/>
            </a:ln>
          </p:spPr>
          <p:txBody>
            <a:bodyPr wrap="none">
              <a:spAutoFit/>
            </a:bodyPr>
            <a:lstStyle/>
            <a:p>
              <a:r>
                <a:rPr lang="en-US" altLang="zh-CN">
                  <a:solidFill>
                    <a:srgbClr val="FF3300"/>
                  </a:solidFill>
                </a:rPr>
                <a:t>i</a:t>
              </a:r>
            </a:p>
          </p:txBody>
        </p:sp>
      </p:grpSp>
      <p:grpSp>
        <p:nvGrpSpPr>
          <p:cNvPr id="9" name="Group 59"/>
          <p:cNvGrpSpPr>
            <a:grpSpLocks/>
          </p:cNvGrpSpPr>
          <p:nvPr/>
        </p:nvGrpSpPr>
        <p:grpSpPr bwMode="auto">
          <a:xfrm>
            <a:off x="6629400" y="2498726"/>
            <a:ext cx="3803650" cy="739775"/>
            <a:chOff x="3216" y="1574"/>
            <a:chExt cx="2396" cy="466"/>
          </a:xfrm>
        </p:grpSpPr>
        <p:grpSp>
          <p:nvGrpSpPr>
            <p:cNvPr id="10" name="Group 60"/>
            <p:cNvGrpSpPr>
              <a:grpSpLocks/>
            </p:cNvGrpSpPr>
            <p:nvPr/>
          </p:nvGrpSpPr>
          <p:grpSpPr bwMode="auto">
            <a:xfrm>
              <a:off x="3216" y="1574"/>
              <a:ext cx="2304" cy="466"/>
              <a:chOff x="3216" y="2160"/>
              <a:chExt cx="2304" cy="466"/>
            </a:xfrm>
          </p:grpSpPr>
          <p:sp>
            <p:nvSpPr>
              <p:cNvPr id="21550" name="Rectangle 61"/>
              <p:cNvSpPr>
                <a:spLocks noChangeArrowheads="1"/>
              </p:cNvSpPr>
              <p:nvPr/>
            </p:nvSpPr>
            <p:spPr bwMode="auto">
              <a:xfrm>
                <a:off x="3597" y="2384"/>
                <a:ext cx="347"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key</a:t>
                </a:r>
                <a:r>
                  <a:rPr lang="en-US" altLang="zh-CN" baseline="-25000">
                    <a:solidFill>
                      <a:srgbClr val="000000"/>
                    </a:solidFill>
                  </a:rPr>
                  <a:t>1</a:t>
                </a:r>
              </a:p>
            </p:txBody>
          </p:sp>
          <p:sp>
            <p:nvSpPr>
              <p:cNvPr id="21551" name="Rectangle 62"/>
              <p:cNvSpPr>
                <a:spLocks noChangeArrowheads="1"/>
              </p:cNvSpPr>
              <p:nvPr/>
            </p:nvSpPr>
            <p:spPr bwMode="auto">
              <a:xfrm>
                <a:off x="3888" y="2382"/>
                <a:ext cx="347"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key</a:t>
                </a:r>
                <a:r>
                  <a:rPr lang="en-US" altLang="zh-CN" baseline="-25000">
                    <a:solidFill>
                      <a:srgbClr val="000000"/>
                    </a:solidFill>
                  </a:rPr>
                  <a:t>2</a:t>
                </a:r>
              </a:p>
            </p:txBody>
          </p:sp>
          <p:sp>
            <p:nvSpPr>
              <p:cNvPr id="21552" name="Rectangle 63"/>
              <p:cNvSpPr>
                <a:spLocks noChangeArrowheads="1"/>
              </p:cNvSpPr>
              <p:nvPr/>
            </p:nvSpPr>
            <p:spPr bwMode="auto">
              <a:xfrm>
                <a:off x="4176" y="2382"/>
                <a:ext cx="347"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key</a:t>
                </a:r>
                <a:r>
                  <a:rPr lang="en-US" altLang="zh-CN" baseline="-25000">
                    <a:solidFill>
                      <a:srgbClr val="000000"/>
                    </a:solidFill>
                  </a:rPr>
                  <a:t>3</a:t>
                </a:r>
              </a:p>
            </p:txBody>
          </p:sp>
          <p:sp>
            <p:nvSpPr>
              <p:cNvPr id="21553" name="Rectangle 64"/>
              <p:cNvSpPr>
                <a:spLocks noChangeArrowheads="1"/>
              </p:cNvSpPr>
              <p:nvPr/>
            </p:nvSpPr>
            <p:spPr bwMode="auto">
              <a:xfrm>
                <a:off x="4896" y="2393"/>
                <a:ext cx="347"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key</a:t>
                </a:r>
                <a:r>
                  <a:rPr lang="en-US" altLang="zh-CN" baseline="-25000">
                    <a:solidFill>
                      <a:srgbClr val="000000"/>
                    </a:solidFill>
                  </a:rPr>
                  <a:t>n</a:t>
                </a:r>
              </a:p>
            </p:txBody>
          </p:sp>
          <p:grpSp>
            <p:nvGrpSpPr>
              <p:cNvPr id="11" name="Group 65"/>
              <p:cNvGrpSpPr>
                <a:grpSpLocks/>
              </p:cNvGrpSpPr>
              <p:nvPr/>
            </p:nvGrpSpPr>
            <p:grpSpPr bwMode="auto">
              <a:xfrm>
                <a:off x="3216" y="2160"/>
                <a:ext cx="2304" cy="464"/>
                <a:chOff x="3264" y="2512"/>
                <a:chExt cx="2304" cy="464"/>
              </a:xfrm>
            </p:grpSpPr>
            <p:sp>
              <p:nvSpPr>
                <p:cNvPr id="21555" name="Rectangle 66"/>
                <p:cNvSpPr>
                  <a:spLocks noChangeArrowheads="1"/>
                </p:cNvSpPr>
                <p:nvPr/>
              </p:nvSpPr>
              <p:spPr bwMode="auto">
                <a:xfrm>
                  <a:off x="3264" y="2512"/>
                  <a:ext cx="738"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p</a:t>
                  </a:r>
                  <a:r>
                    <a:rPr lang="en-US" altLang="zh-CN" sz="2000">
                      <a:solidFill>
                        <a:srgbClr val="FF3300"/>
                      </a:solidFill>
                      <a:latin typeface="宋体" charset="-122"/>
                    </a:rPr>
                    <a:t>-</a:t>
                  </a:r>
                  <a:r>
                    <a:rPr lang="en-US" altLang="zh-CN" sz="2000">
                      <a:solidFill>
                        <a:srgbClr val="FF3300"/>
                      </a:solidFill>
                    </a:rPr>
                    <a:t>&gt;key[M]</a:t>
                  </a:r>
                </a:p>
              </p:txBody>
            </p:sp>
            <p:sp>
              <p:nvSpPr>
                <p:cNvPr id="21556" name="Rectangle 67"/>
                <p:cNvSpPr>
                  <a:spLocks noChangeArrowheads="1"/>
                </p:cNvSpPr>
                <p:nvPr/>
              </p:nvSpPr>
              <p:spPr bwMode="auto">
                <a:xfrm>
                  <a:off x="3696"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57" name="Rectangle 68"/>
                <p:cNvSpPr>
                  <a:spLocks noChangeArrowheads="1"/>
                </p:cNvSpPr>
                <p:nvPr/>
              </p:nvSpPr>
              <p:spPr bwMode="auto">
                <a:xfrm>
                  <a:off x="3984"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58" name="Rectangle 69"/>
                <p:cNvSpPr>
                  <a:spLocks noChangeArrowheads="1"/>
                </p:cNvSpPr>
                <p:nvPr/>
              </p:nvSpPr>
              <p:spPr bwMode="auto">
                <a:xfrm>
                  <a:off x="4272"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59" name="Rectangle 70"/>
                <p:cNvSpPr>
                  <a:spLocks noChangeArrowheads="1"/>
                </p:cNvSpPr>
                <p:nvPr/>
              </p:nvSpPr>
              <p:spPr bwMode="auto">
                <a:xfrm>
                  <a:off x="5280"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60" name="Rectangle 71"/>
                <p:cNvSpPr>
                  <a:spLocks noChangeArrowheads="1"/>
                </p:cNvSpPr>
                <p:nvPr/>
              </p:nvSpPr>
              <p:spPr bwMode="auto">
                <a:xfrm>
                  <a:off x="3408"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61" name="Rectangle 72"/>
                <p:cNvSpPr>
                  <a:spLocks noChangeArrowheads="1"/>
                </p:cNvSpPr>
                <p:nvPr/>
              </p:nvSpPr>
              <p:spPr bwMode="auto">
                <a:xfrm>
                  <a:off x="4992"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62" name="Line 73"/>
                <p:cNvSpPr>
                  <a:spLocks noChangeShapeType="1"/>
                </p:cNvSpPr>
                <p:nvPr/>
              </p:nvSpPr>
              <p:spPr bwMode="auto">
                <a:xfrm>
                  <a:off x="4560" y="2736"/>
                  <a:ext cx="432"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21563" name="Line 74"/>
                <p:cNvSpPr>
                  <a:spLocks noChangeShapeType="1"/>
                </p:cNvSpPr>
                <p:nvPr/>
              </p:nvSpPr>
              <p:spPr bwMode="auto">
                <a:xfrm>
                  <a:off x="4560" y="2976"/>
                  <a:ext cx="432"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21564" name="Text Box 75"/>
                <p:cNvSpPr txBox="1">
                  <a:spLocks noChangeArrowheads="1"/>
                </p:cNvSpPr>
                <p:nvPr/>
              </p:nvSpPr>
              <p:spPr bwMode="auto">
                <a:xfrm>
                  <a:off x="4608" y="2673"/>
                  <a:ext cx="262"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sym typeface="Symbol" pitchFamily="18" charset="2"/>
                    </a:rPr>
                    <a:t></a:t>
                  </a:r>
                  <a:endParaRPr lang="en-US" altLang="zh-CN">
                    <a:solidFill>
                      <a:srgbClr val="000000"/>
                    </a:solidFill>
                  </a:endParaRPr>
                </a:p>
              </p:txBody>
            </p:sp>
          </p:grpSp>
        </p:grpSp>
        <p:sp>
          <p:nvSpPr>
            <p:cNvPr id="21548" name="Line 76"/>
            <p:cNvSpPr>
              <a:spLocks noChangeShapeType="1"/>
            </p:cNvSpPr>
            <p:nvPr/>
          </p:nvSpPr>
          <p:spPr bwMode="auto">
            <a:xfrm>
              <a:off x="5431" y="1802"/>
              <a:ext cx="144"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21549" name="Line 77"/>
            <p:cNvSpPr>
              <a:spLocks noChangeShapeType="1"/>
            </p:cNvSpPr>
            <p:nvPr/>
          </p:nvSpPr>
          <p:spPr bwMode="auto">
            <a:xfrm>
              <a:off x="5468" y="2038"/>
              <a:ext cx="144" cy="0"/>
            </a:xfrm>
            <a:prstGeom prst="line">
              <a:avLst/>
            </a:prstGeom>
            <a:noFill/>
            <a:ln w="22225" cap="sq">
              <a:solidFill>
                <a:srgbClr val="000080"/>
              </a:solidFill>
              <a:round/>
              <a:headEnd type="none" w="sm" len="sm"/>
              <a:tailEnd type="none" w="sm" len="sm"/>
            </a:ln>
          </p:spPr>
          <p:txBody>
            <a:bodyPr/>
            <a:lstStyle/>
            <a:p>
              <a:endParaRPr lang="zh-CN" altLang="en-US"/>
            </a:p>
          </p:txBody>
        </p:sp>
      </p:grpSp>
      <p:grpSp>
        <p:nvGrpSpPr>
          <p:cNvPr id="12" name="Group 78"/>
          <p:cNvGrpSpPr>
            <a:grpSpLocks/>
          </p:cNvGrpSpPr>
          <p:nvPr/>
        </p:nvGrpSpPr>
        <p:grpSpPr bwMode="auto">
          <a:xfrm>
            <a:off x="6629401" y="3276600"/>
            <a:ext cx="3827463" cy="1066800"/>
            <a:chOff x="3216" y="2064"/>
            <a:chExt cx="2411" cy="672"/>
          </a:xfrm>
        </p:grpSpPr>
        <p:grpSp>
          <p:nvGrpSpPr>
            <p:cNvPr id="13" name="Group 79"/>
            <p:cNvGrpSpPr>
              <a:grpSpLocks/>
            </p:cNvGrpSpPr>
            <p:nvPr/>
          </p:nvGrpSpPr>
          <p:grpSpPr bwMode="auto">
            <a:xfrm>
              <a:off x="3216" y="2064"/>
              <a:ext cx="2304" cy="672"/>
              <a:chOff x="3216" y="2736"/>
              <a:chExt cx="2304" cy="672"/>
            </a:xfrm>
          </p:grpSpPr>
          <p:grpSp>
            <p:nvGrpSpPr>
              <p:cNvPr id="14" name="Group 80"/>
              <p:cNvGrpSpPr>
                <a:grpSpLocks/>
              </p:cNvGrpSpPr>
              <p:nvPr/>
            </p:nvGrpSpPr>
            <p:grpSpPr bwMode="auto">
              <a:xfrm>
                <a:off x="3216" y="2736"/>
                <a:ext cx="2304" cy="464"/>
                <a:chOff x="3264" y="2512"/>
                <a:chExt cx="2304" cy="464"/>
              </a:xfrm>
            </p:grpSpPr>
            <p:sp>
              <p:nvSpPr>
                <p:cNvPr id="21537" name="Rectangle 81"/>
                <p:cNvSpPr>
                  <a:spLocks noChangeArrowheads="1"/>
                </p:cNvSpPr>
                <p:nvPr/>
              </p:nvSpPr>
              <p:spPr bwMode="auto">
                <a:xfrm>
                  <a:off x="3264" y="2512"/>
                  <a:ext cx="686"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p</a:t>
                  </a:r>
                  <a:r>
                    <a:rPr lang="en-US" altLang="zh-CN" sz="2000">
                      <a:solidFill>
                        <a:srgbClr val="FF3300"/>
                      </a:solidFill>
                      <a:latin typeface="宋体" charset="-122"/>
                    </a:rPr>
                    <a:t>-</a:t>
                  </a:r>
                  <a:r>
                    <a:rPr lang="en-US" altLang="zh-CN" sz="2000">
                      <a:solidFill>
                        <a:srgbClr val="FF3300"/>
                      </a:solidFill>
                    </a:rPr>
                    <a:t>&gt;ptr[M]</a:t>
                  </a:r>
                </a:p>
              </p:txBody>
            </p:sp>
            <p:sp>
              <p:nvSpPr>
                <p:cNvPr id="21538" name="Rectangle 82"/>
                <p:cNvSpPr>
                  <a:spLocks noChangeArrowheads="1"/>
                </p:cNvSpPr>
                <p:nvPr/>
              </p:nvSpPr>
              <p:spPr bwMode="auto">
                <a:xfrm>
                  <a:off x="3696"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39" name="Rectangle 83"/>
                <p:cNvSpPr>
                  <a:spLocks noChangeArrowheads="1"/>
                </p:cNvSpPr>
                <p:nvPr/>
              </p:nvSpPr>
              <p:spPr bwMode="auto">
                <a:xfrm>
                  <a:off x="3984"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40" name="Rectangle 84"/>
                <p:cNvSpPr>
                  <a:spLocks noChangeArrowheads="1"/>
                </p:cNvSpPr>
                <p:nvPr/>
              </p:nvSpPr>
              <p:spPr bwMode="auto">
                <a:xfrm>
                  <a:off x="4272"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41" name="Rectangle 85"/>
                <p:cNvSpPr>
                  <a:spLocks noChangeArrowheads="1"/>
                </p:cNvSpPr>
                <p:nvPr/>
              </p:nvSpPr>
              <p:spPr bwMode="auto">
                <a:xfrm>
                  <a:off x="5280"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42" name="Rectangle 86"/>
                <p:cNvSpPr>
                  <a:spLocks noChangeArrowheads="1"/>
                </p:cNvSpPr>
                <p:nvPr/>
              </p:nvSpPr>
              <p:spPr bwMode="auto">
                <a:xfrm>
                  <a:off x="3408"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43" name="Rectangle 87"/>
                <p:cNvSpPr>
                  <a:spLocks noChangeArrowheads="1"/>
                </p:cNvSpPr>
                <p:nvPr/>
              </p:nvSpPr>
              <p:spPr bwMode="auto">
                <a:xfrm>
                  <a:off x="4992"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44" name="Line 88"/>
                <p:cNvSpPr>
                  <a:spLocks noChangeShapeType="1"/>
                </p:cNvSpPr>
                <p:nvPr/>
              </p:nvSpPr>
              <p:spPr bwMode="auto">
                <a:xfrm>
                  <a:off x="4560" y="2736"/>
                  <a:ext cx="432"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21545" name="Line 89"/>
                <p:cNvSpPr>
                  <a:spLocks noChangeShapeType="1"/>
                </p:cNvSpPr>
                <p:nvPr/>
              </p:nvSpPr>
              <p:spPr bwMode="auto">
                <a:xfrm>
                  <a:off x="4560" y="2976"/>
                  <a:ext cx="432"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21546" name="Text Box 90"/>
                <p:cNvSpPr txBox="1">
                  <a:spLocks noChangeArrowheads="1"/>
                </p:cNvSpPr>
                <p:nvPr/>
              </p:nvSpPr>
              <p:spPr bwMode="auto">
                <a:xfrm>
                  <a:off x="4608" y="2673"/>
                  <a:ext cx="262"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sym typeface="Symbol" pitchFamily="18" charset="2"/>
                    </a:rPr>
                    <a:t></a:t>
                  </a:r>
                  <a:endParaRPr lang="en-US" altLang="zh-CN">
                    <a:solidFill>
                      <a:srgbClr val="000000"/>
                    </a:solidFill>
                  </a:endParaRPr>
                </a:p>
              </p:txBody>
            </p:sp>
          </p:grpSp>
          <p:sp>
            <p:nvSpPr>
              <p:cNvPr id="21527" name="Rectangle 91"/>
              <p:cNvSpPr>
                <a:spLocks noChangeArrowheads="1"/>
              </p:cNvSpPr>
              <p:nvPr/>
            </p:nvSpPr>
            <p:spPr bwMode="auto">
              <a:xfrm>
                <a:off x="3410" y="2917"/>
                <a:ext cx="232" cy="242"/>
              </a:xfrm>
              <a:prstGeom prst="rect">
                <a:avLst/>
              </a:prstGeom>
              <a:noFill/>
              <a:ln w="12700" cap="sq">
                <a:noFill/>
                <a:miter lim="800000"/>
                <a:headEnd type="none" w="sm" len="sm"/>
                <a:tailEnd type="none" w="sm" len="sm"/>
              </a:ln>
            </p:spPr>
            <p:txBody>
              <a:bodyPr wrap="none">
                <a:spAutoFit/>
              </a:bodyPr>
              <a:lstStyle/>
              <a:p>
                <a:r>
                  <a:rPr lang="en-US" altLang="zh-CN" sz="1900">
                    <a:solidFill>
                      <a:srgbClr val="003399"/>
                    </a:solidFill>
                  </a:rPr>
                  <a:t>p</a:t>
                </a:r>
                <a:r>
                  <a:rPr lang="en-US" altLang="zh-CN" sz="1900" baseline="-25000">
                    <a:solidFill>
                      <a:srgbClr val="003399"/>
                    </a:solidFill>
                  </a:rPr>
                  <a:t>0</a:t>
                </a:r>
              </a:p>
            </p:txBody>
          </p:sp>
          <p:sp>
            <p:nvSpPr>
              <p:cNvPr id="21528" name="Rectangle 92"/>
              <p:cNvSpPr>
                <a:spLocks noChangeArrowheads="1"/>
              </p:cNvSpPr>
              <p:nvPr/>
            </p:nvSpPr>
            <p:spPr bwMode="auto">
              <a:xfrm>
                <a:off x="3683" y="2917"/>
                <a:ext cx="232" cy="242"/>
              </a:xfrm>
              <a:prstGeom prst="rect">
                <a:avLst/>
              </a:prstGeom>
              <a:noFill/>
              <a:ln w="12700" cap="sq">
                <a:noFill/>
                <a:miter lim="800000"/>
                <a:headEnd type="none" w="sm" len="sm"/>
                <a:tailEnd type="none" w="sm" len="sm"/>
              </a:ln>
            </p:spPr>
            <p:txBody>
              <a:bodyPr wrap="none">
                <a:spAutoFit/>
              </a:bodyPr>
              <a:lstStyle/>
              <a:p>
                <a:r>
                  <a:rPr lang="en-US" altLang="zh-CN" sz="1900">
                    <a:solidFill>
                      <a:srgbClr val="003399"/>
                    </a:solidFill>
                  </a:rPr>
                  <a:t>p</a:t>
                </a:r>
                <a:r>
                  <a:rPr lang="en-US" altLang="zh-CN" sz="1900" baseline="-25000">
                    <a:solidFill>
                      <a:srgbClr val="003399"/>
                    </a:solidFill>
                  </a:rPr>
                  <a:t>1</a:t>
                </a:r>
              </a:p>
            </p:txBody>
          </p:sp>
          <p:sp>
            <p:nvSpPr>
              <p:cNvPr id="21529" name="Rectangle 93"/>
              <p:cNvSpPr>
                <a:spLocks noChangeArrowheads="1"/>
              </p:cNvSpPr>
              <p:nvPr/>
            </p:nvSpPr>
            <p:spPr bwMode="auto">
              <a:xfrm>
                <a:off x="3971" y="2928"/>
                <a:ext cx="232" cy="242"/>
              </a:xfrm>
              <a:prstGeom prst="rect">
                <a:avLst/>
              </a:prstGeom>
              <a:noFill/>
              <a:ln w="12700" cap="sq">
                <a:noFill/>
                <a:miter lim="800000"/>
                <a:headEnd type="none" w="sm" len="sm"/>
                <a:tailEnd type="none" w="sm" len="sm"/>
              </a:ln>
            </p:spPr>
            <p:txBody>
              <a:bodyPr wrap="none">
                <a:spAutoFit/>
              </a:bodyPr>
              <a:lstStyle/>
              <a:p>
                <a:r>
                  <a:rPr lang="en-US" altLang="zh-CN" sz="1900">
                    <a:solidFill>
                      <a:srgbClr val="003399"/>
                    </a:solidFill>
                  </a:rPr>
                  <a:t>p</a:t>
                </a:r>
                <a:r>
                  <a:rPr lang="en-US" altLang="zh-CN" sz="1900" baseline="-25000">
                    <a:solidFill>
                      <a:srgbClr val="003399"/>
                    </a:solidFill>
                  </a:rPr>
                  <a:t>2</a:t>
                </a:r>
              </a:p>
            </p:txBody>
          </p:sp>
          <p:sp>
            <p:nvSpPr>
              <p:cNvPr id="21530" name="Rectangle 94"/>
              <p:cNvSpPr>
                <a:spLocks noChangeArrowheads="1"/>
              </p:cNvSpPr>
              <p:nvPr/>
            </p:nvSpPr>
            <p:spPr bwMode="auto">
              <a:xfrm>
                <a:off x="4259" y="2924"/>
                <a:ext cx="232" cy="242"/>
              </a:xfrm>
              <a:prstGeom prst="rect">
                <a:avLst/>
              </a:prstGeom>
              <a:noFill/>
              <a:ln w="12700" cap="sq">
                <a:noFill/>
                <a:miter lim="800000"/>
                <a:headEnd type="none" w="sm" len="sm"/>
                <a:tailEnd type="none" w="sm" len="sm"/>
              </a:ln>
            </p:spPr>
            <p:txBody>
              <a:bodyPr wrap="none">
                <a:spAutoFit/>
              </a:bodyPr>
              <a:lstStyle/>
              <a:p>
                <a:r>
                  <a:rPr lang="en-US" altLang="zh-CN" sz="1900">
                    <a:solidFill>
                      <a:srgbClr val="003399"/>
                    </a:solidFill>
                  </a:rPr>
                  <a:t>p</a:t>
                </a:r>
                <a:r>
                  <a:rPr lang="en-US" altLang="zh-CN" sz="1900" baseline="-25000">
                    <a:solidFill>
                      <a:srgbClr val="003399"/>
                    </a:solidFill>
                  </a:rPr>
                  <a:t>3</a:t>
                </a:r>
              </a:p>
            </p:txBody>
          </p:sp>
          <p:sp>
            <p:nvSpPr>
              <p:cNvPr id="21531" name="Rectangle 95"/>
              <p:cNvSpPr>
                <a:spLocks noChangeArrowheads="1"/>
              </p:cNvSpPr>
              <p:nvPr/>
            </p:nvSpPr>
            <p:spPr bwMode="auto">
              <a:xfrm>
                <a:off x="4970" y="2917"/>
                <a:ext cx="232" cy="242"/>
              </a:xfrm>
              <a:prstGeom prst="rect">
                <a:avLst/>
              </a:prstGeom>
              <a:noFill/>
              <a:ln w="12700" cap="sq">
                <a:noFill/>
                <a:miter lim="800000"/>
                <a:headEnd type="none" w="sm" len="sm"/>
                <a:tailEnd type="none" w="sm" len="sm"/>
              </a:ln>
            </p:spPr>
            <p:txBody>
              <a:bodyPr wrap="none">
                <a:spAutoFit/>
              </a:bodyPr>
              <a:lstStyle/>
              <a:p>
                <a:r>
                  <a:rPr lang="en-US" altLang="zh-CN" sz="1900">
                    <a:solidFill>
                      <a:srgbClr val="003399"/>
                    </a:solidFill>
                  </a:rPr>
                  <a:t>p</a:t>
                </a:r>
                <a:r>
                  <a:rPr lang="en-US" altLang="zh-CN" sz="1900" baseline="-25000">
                    <a:solidFill>
                      <a:srgbClr val="003399"/>
                    </a:solidFill>
                  </a:rPr>
                  <a:t>n</a:t>
                </a:r>
              </a:p>
            </p:txBody>
          </p:sp>
          <p:sp>
            <p:nvSpPr>
              <p:cNvPr id="21532" name="Line 96"/>
              <p:cNvSpPr>
                <a:spLocks noChangeShapeType="1"/>
              </p:cNvSpPr>
              <p:nvPr/>
            </p:nvSpPr>
            <p:spPr bwMode="auto">
              <a:xfrm>
                <a:off x="3519" y="3131"/>
                <a:ext cx="0" cy="240"/>
              </a:xfrm>
              <a:prstGeom prst="line">
                <a:avLst/>
              </a:prstGeom>
              <a:noFill/>
              <a:ln w="22225" cap="sq">
                <a:solidFill>
                  <a:srgbClr val="FF0000"/>
                </a:solidFill>
                <a:round/>
                <a:headEnd type="none" w="sm" len="sm"/>
                <a:tailEnd type="triangle" w="sm" len="sm"/>
              </a:ln>
            </p:spPr>
            <p:txBody>
              <a:bodyPr/>
              <a:lstStyle/>
              <a:p>
                <a:endParaRPr lang="zh-CN" altLang="en-US"/>
              </a:p>
            </p:txBody>
          </p:sp>
          <p:sp>
            <p:nvSpPr>
              <p:cNvPr id="21533" name="Line 97"/>
              <p:cNvSpPr>
                <a:spLocks noChangeShapeType="1"/>
              </p:cNvSpPr>
              <p:nvPr/>
            </p:nvSpPr>
            <p:spPr bwMode="auto">
              <a:xfrm>
                <a:off x="3792" y="3131"/>
                <a:ext cx="0" cy="240"/>
              </a:xfrm>
              <a:prstGeom prst="line">
                <a:avLst/>
              </a:prstGeom>
              <a:noFill/>
              <a:ln w="22225" cap="sq">
                <a:solidFill>
                  <a:srgbClr val="FF0000"/>
                </a:solidFill>
                <a:round/>
                <a:headEnd type="none" w="sm" len="sm"/>
                <a:tailEnd type="triangle" w="sm" len="sm"/>
              </a:ln>
            </p:spPr>
            <p:txBody>
              <a:bodyPr/>
              <a:lstStyle/>
              <a:p>
                <a:endParaRPr lang="zh-CN" altLang="en-US"/>
              </a:p>
            </p:txBody>
          </p:sp>
          <p:sp>
            <p:nvSpPr>
              <p:cNvPr id="21534" name="Line 98"/>
              <p:cNvSpPr>
                <a:spLocks noChangeShapeType="1"/>
              </p:cNvSpPr>
              <p:nvPr/>
            </p:nvSpPr>
            <p:spPr bwMode="auto">
              <a:xfrm>
                <a:off x="4080" y="3146"/>
                <a:ext cx="0" cy="240"/>
              </a:xfrm>
              <a:prstGeom prst="line">
                <a:avLst/>
              </a:prstGeom>
              <a:noFill/>
              <a:ln w="22225" cap="sq">
                <a:solidFill>
                  <a:srgbClr val="FF0000"/>
                </a:solidFill>
                <a:round/>
                <a:headEnd type="none" w="sm" len="sm"/>
                <a:tailEnd type="triangle" w="sm" len="sm"/>
              </a:ln>
            </p:spPr>
            <p:txBody>
              <a:bodyPr/>
              <a:lstStyle/>
              <a:p>
                <a:endParaRPr lang="zh-CN" altLang="en-US"/>
              </a:p>
            </p:txBody>
          </p:sp>
          <p:sp>
            <p:nvSpPr>
              <p:cNvPr id="21535" name="Line 99"/>
              <p:cNvSpPr>
                <a:spLocks noChangeShapeType="1"/>
              </p:cNvSpPr>
              <p:nvPr/>
            </p:nvSpPr>
            <p:spPr bwMode="auto">
              <a:xfrm>
                <a:off x="4368" y="3131"/>
                <a:ext cx="0" cy="240"/>
              </a:xfrm>
              <a:prstGeom prst="line">
                <a:avLst/>
              </a:prstGeom>
              <a:noFill/>
              <a:ln w="22225" cap="sq">
                <a:solidFill>
                  <a:srgbClr val="FF0000"/>
                </a:solidFill>
                <a:round/>
                <a:headEnd type="none" w="sm" len="sm"/>
                <a:tailEnd type="triangle" w="sm" len="sm"/>
              </a:ln>
            </p:spPr>
            <p:txBody>
              <a:bodyPr/>
              <a:lstStyle/>
              <a:p>
                <a:endParaRPr lang="zh-CN" altLang="en-US"/>
              </a:p>
            </p:txBody>
          </p:sp>
          <p:sp>
            <p:nvSpPr>
              <p:cNvPr id="21536" name="Line 100"/>
              <p:cNvSpPr>
                <a:spLocks noChangeShapeType="1"/>
              </p:cNvSpPr>
              <p:nvPr/>
            </p:nvSpPr>
            <p:spPr bwMode="auto">
              <a:xfrm>
                <a:off x="5088" y="3168"/>
                <a:ext cx="0" cy="240"/>
              </a:xfrm>
              <a:prstGeom prst="line">
                <a:avLst/>
              </a:prstGeom>
              <a:noFill/>
              <a:ln w="22225" cap="sq">
                <a:solidFill>
                  <a:srgbClr val="FF0000"/>
                </a:solidFill>
                <a:round/>
                <a:headEnd type="none" w="sm" len="sm"/>
                <a:tailEnd type="triangle" w="sm" len="sm"/>
              </a:ln>
            </p:spPr>
            <p:txBody>
              <a:bodyPr/>
              <a:lstStyle/>
              <a:p>
                <a:endParaRPr lang="zh-CN" altLang="en-US"/>
              </a:p>
            </p:txBody>
          </p:sp>
        </p:grpSp>
        <p:sp>
          <p:nvSpPr>
            <p:cNvPr id="21524" name="Line 101"/>
            <p:cNvSpPr>
              <a:spLocks noChangeShapeType="1"/>
            </p:cNvSpPr>
            <p:nvPr/>
          </p:nvSpPr>
          <p:spPr bwMode="auto">
            <a:xfrm>
              <a:off x="5435" y="2293"/>
              <a:ext cx="144"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21525" name="Line 102"/>
            <p:cNvSpPr>
              <a:spLocks noChangeShapeType="1"/>
            </p:cNvSpPr>
            <p:nvPr/>
          </p:nvSpPr>
          <p:spPr bwMode="auto">
            <a:xfrm>
              <a:off x="5483" y="2529"/>
              <a:ext cx="144" cy="0"/>
            </a:xfrm>
            <a:prstGeom prst="line">
              <a:avLst/>
            </a:prstGeom>
            <a:noFill/>
            <a:ln w="22225" cap="sq">
              <a:solidFill>
                <a:srgbClr val="000080"/>
              </a:solidFill>
              <a:round/>
              <a:headEnd type="none" w="sm" len="sm"/>
              <a:tailEnd type="none" w="sm" len="sm"/>
            </a:ln>
          </p:spPr>
          <p:txBody>
            <a:bodyPr/>
            <a:lstStyle/>
            <a:p>
              <a:endParaRPr lang="zh-CN" altLang="en-US"/>
            </a:p>
          </p:txBody>
        </p:sp>
      </p:grpSp>
      <p:grpSp>
        <p:nvGrpSpPr>
          <p:cNvPr id="15" name="Group 103"/>
          <p:cNvGrpSpPr>
            <a:grpSpLocks/>
          </p:cNvGrpSpPr>
          <p:nvPr/>
        </p:nvGrpSpPr>
        <p:grpSpPr bwMode="auto">
          <a:xfrm>
            <a:off x="2063751" y="5892800"/>
            <a:ext cx="1223963" cy="488950"/>
            <a:chOff x="340" y="3712"/>
            <a:chExt cx="771" cy="308"/>
          </a:xfrm>
        </p:grpSpPr>
        <p:sp>
          <p:nvSpPr>
            <p:cNvPr id="21521" name="Oval 104"/>
            <p:cNvSpPr>
              <a:spLocks noChangeArrowheads="1"/>
            </p:cNvSpPr>
            <p:nvPr/>
          </p:nvSpPr>
          <p:spPr bwMode="auto">
            <a:xfrm>
              <a:off x="340" y="3729"/>
              <a:ext cx="771" cy="273"/>
            </a:xfrm>
            <a:prstGeom prst="ellipse">
              <a:avLst/>
            </a:prstGeom>
            <a:gradFill rotWithShape="1">
              <a:gsLst>
                <a:gs pos="0">
                  <a:srgbClr val="00CCFF"/>
                </a:gs>
                <a:gs pos="50000">
                  <a:srgbClr val="005E76"/>
                </a:gs>
                <a:gs pos="100000">
                  <a:srgbClr val="00CCFF"/>
                </a:gs>
              </a:gsLst>
              <a:lin ang="5400000" scaled="1"/>
            </a:gradFill>
            <a:ln w="12700" cap="sq">
              <a:noFill/>
              <a:round/>
              <a:headEnd type="none" w="sm" len="sm"/>
              <a:tailEnd type="none" w="sm" len="sm"/>
            </a:ln>
            <a:effectLst>
              <a:outerShdw dist="53882" dir="2700000" algn="ctr" rotWithShape="0">
                <a:srgbClr val="969696"/>
              </a:outerShdw>
            </a:effectLst>
          </p:spPr>
          <p:txBody>
            <a:bodyPr wrap="none" anchor="ctr"/>
            <a:lstStyle/>
            <a:p>
              <a:endParaRPr lang="zh-CN" altLang="en-US">
                <a:solidFill>
                  <a:srgbClr val="FFFFCC"/>
                </a:solidFill>
              </a:endParaRPr>
            </a:p>
          </p:txBody>
        </p:sp>
        <p:sp>
          <p:nvSpPr>
            <p:cNvPr id="21522" name="Text Box 105"/>
            <p:cNvSpPr txBox="1">
              <a:spLocks noChangeArrowheads="1"/>
            </p:cNvSpPr>
            <p:nvPr/>
          </p:nvSpPr>
          <p:spPr bwMode="auto">
            <a:xfrm>
              <a:off x="430" y="3712"/>
              <a:ext cx="569" cy="30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2600">
                  <a:solidFill>
                    <a:srgbClr val="FFFF00"/>
                  </a:solidFill>
                </a:rPr>
                <a:t>k=62</a:t>
              </a:r>
            </a:p>
          </p:txBody>
        </p:sp>
      </p:grpSp>
      <p:sp>
        <p:nvSpPr>
          <p:cNvPr id="345194" name="Oval 106"/>
          <p:cNvSpPr>
            <a:spLocks noChangeArrowheads="1"/>
          </p:cNvSpPr>
          <p:nvPr/>
        </p:nvSpPr>
        <p:spPr bwMode="auto">
          <a:xfrm>
            <a:off x="6888163" y="5241926"/>
            <a:ext cx="457200" cy="384175"/>
          </a:xfrm>
          <a:prstGeom prst="ellipse">
            <a:avLst/>
          </a:prstGeom>
          <a:noFill/>
          <a:ln w="50800">
            <a:solidFill>
              <a:srgbClr val="21C705"/>
            </a:solidFill>
            <a:round/>
            <a:headEnd type="none" w="sm" len="sm"/>
            <a:tailEnd type="none" w="sm" len="sm"/>
          </a:ln>
        </p:spPr>
        <p:txBody>
          <a:bodyPr wrap="none" anchor="ctr"/>
          <a:lstStyle/>
          <a:p>
            <a:endParaRPr lang="zh-CN" altLang="en-US">
              <a:solidFill>
                <a:srgbClr val="FFFFCC"/>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5090"/>
                                        </p:tgtEl>
                                        <p:attrNameLst>
                                          <p:attrName>style.visibility</p:attrName>
                                        </p:attrNameLst>
                                      </p:cBhvr>
                                      <p:to>
                                        <p:strVal val="visible"/>
                                      </p:to>
                                    </p:set>
                                    <p:animEffect transition="in" filter="wipe(up)">
                                      <p:cBhvr>
                                        <p:cTn id="7" dur="500"/>
                                        <p:tgtEl>
                                          <p:spTgt spid="3450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right)">
                                      <p:cBhvr>
                                        <p:cTn id="22" dur="500"/>
                                        <p:tgtEl>
                                          <p:spTgt spid="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345110"/>
                                        </p:tgtEl>
                                        <p:attrNameLst>
                                          <p:attrName>style.visibility</p:attrName>
                                        </p:attrNameLst>
                                      </p:cBhvr>
                                      <p:to>
                                        <p:strVal val="visible"/>
                                      </p:to>
                                    </p:set>
                                    <p:anim calcmode="lin" valueType="num">
                                      <p:cBhvr additive="base">
                                        <p:cTn id="27" dur="500" fill="hold"/>
                                        <p:tgtEl>
                                          <p:spTgt spid="345110"/>
                                        </p:tgtEl>
                                        <p:attrNameLst>
                                          <p:attrName>ppt_x</p:attrName>
                                        </p:attrNameLst>
                                      </p:cBhvr>
                                      <p:tavLst>
                                        <p:tav tm="0">
                                          <p:val>
                                            <p:strVal val="1+#ppt_w/2"/>
                                          </p:val>
                                        </p:tav>
                                        <p:tav tm="100000">
                                          <p:val>
                                            <p:strVal val="#ppt_x"/>
                                          </p:val>
                                        </p:tav>
                                      </p:tavLst>
                                    </p:anim>
                                    <p:anim calcmode="lin" valueType="num">
                                      <p:cBhvr additive="base">
                                        <p:cTn id="28" dur="500" fill="hold"/>
                                        <p:tgtEl>
                                          <p:spTgt spid="345110"/>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dissolve">
                                      <p:cBhvr>
                                        <p:cTn id="33" dur="500"/>
                                        <p:tgtEl>
                                          <p:spTgt spid="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dissolve">
                                      <p:cBhvr>
                                        <p:cTn id="38" dur="500"/>
                                        <p:tgtEl>
                                          <p:spTgt spid="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528"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p:cTn id="43" dur="500" fill="hold"/>
                                        <p:tgtEl>
                                          <p:spTgt spid="2"/>
                                        </p:tgtEl>
                                        <p:attrNameLst>
                                          <p:attrName>ppt_w</p:attrName>
                                        </p:attrNameLst>
                                      </p:cBhvr>
                                      <p:tavLst>
                                        <p:tav tm="0">
                                          <p:val>
                                            <p:fltVal val="0"/>
                                          </p:val>
                                        </p:tav>
                                        <p:tav tm="100000">
                                          <p:val>
                                            <p:strVal val="#ppt_w"/>
                                          </p:val>
                                        </p:tav>
                                      </p:tavLst>
                                    </p:anim>
                                    <p:anim calcmode="lin" valueType="num">
                                      <p:cBhvr>
                                        <p:cTn id="44" dur="500" fill="hold"/>
                                        <p:tgtEl>
                                          <p:spTgt spid="2"/>
                                        </p:tgtEl>
                                        <p:attrNameLst>
                                          <p:attrName>ppt_h</p:attrName>
                                        </p:attrNameLst>
                                      </p:cBhvr>
                                      <p:tavLst>
                                        <p:tav tm="0">
                                          <p:val>
                                            <p:fltVal val="0"/>
                                          </p:val>
                                        </p:tav>
                                        <p:tav tm="100000">
                                          <p:val>
                                            <p:strVal val="#ppt_h"/>
                                          </p:val>
                                        </p:tav>
                                      </p:tavLst>
                                    </p:anim>
                                    <p:anim calcmode="lin" valueType="num">
                                      <p:cBhvr>
                                        <p:cTn id="45" dur="500" fill="hold"/>
                                        <p:tgtEl>
                                          <p:spTgt spid="2"/>
                                        </p:tgtEl>
                                        <p:attrNameLst>
                                          <p:attrName>ppt_x</p:attrName>
                                        </p:attrNameLst>
                                      </p:cBhvr>
                                      <p:tavLst>
                                        <p:tav tm="0">
                                          <p:val>
                                            <p:fltVal val="0.5"/>
                                          </p:val>
                                        </p:tav>
                                        <p:tav tm="100000">
                                          <p:val>
                                            <p:strVal val="#ppt_x"/>
                                          </p:val>
                                        </p:tav>
                                      </p:tavLst>
                                    </p:anim>
                                    <p:anim calcmode="lin" valueType="num">
                                      <p:cBhvr>
                                        <p:cTn id="46" dur="500" fill="hold"/>
                                        <p:tgtEl>
                                          <p:spTgt spid="2"/>
                                        </p:tgtEl>
                                        <p:attrNameLst>
                                          <p:attrName>ppt_y</p:attrName>
                                        </p:attrNameLst>
                                      </p:cBhvr>
                                      <p:tavLst>
                                        <p:tav tm="0">
                                          <p:val>
                                            <p:fltVal val="0.5"/>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3" presetClass="entr" presetSubtype="288"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p:cTn id="51" dur="500" fill="hold"/>
                                        <p:tgtEl>
                                          <p:spTgt spid="8"/>
                                        </p:tgtEl>
                                        <p:attrNameLst>
                                          <p:attrName>ppt_w</p:attrName>
                                        </p:attrNameLst>
                                      </p:cBhvr>
                                      <p:tavLst>
                                        <p:tav tm="0">
                                          <p:val>
                                            <p:strVal val="4/3*#ppt_w"/>
                                          </p:val>
                                        </p:tav>
                                        <p:tav tm="100000">
                                          <p:val>
                                            <p:strVal val="#ppt_w"/>
                                          </p:val>
                                        </p:tav>
                                      </p:tavLst>
                                    </p:anim>
                                    <p:anim calcmode="lin" valueType="num">
                                      <p:cBhvr>
                                        <p:cTn id="52" dur="500" fill="hold"/>
                                        <p:tgtEl>
                                          <p:spTgt spid="8"/>
                                        </p:tgtEl>
                                        <p:attrNameLst>
                                          <p:attrName>ppt_h</p:attrName>
                                        </p:attrNameLst>
                                      </p:cBhvr>
                                      <p:tavLst>
                                        <p:tav tm="0">
                                          <p:val>
                                            <p:strVal val="4/3*#ppt_h"/>
                                          </p:val>
                                        </p:tav>
                                        <p:tav tm="100000">
                                          <p:val>
                                            <p:strVal val="#ppt_h"/>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3" presetClass="entr" presetSubtype="16" fill="hold" grpId="0" nodeType="clickEffect">
                                  <p:stCondLst>
                                    <p:cond delay="0"/>
                                  </p:stCondLst>
                                  <p:childTnLst>
                                    <p:set>
                                      <p:cBhvr>
                                        <p:cTn id="56" dur="1" fill="hold">
                                          <p:stCondLst>
                                            <p:cond delay="0"/>
                                          </p:stCondLst>
                                        </p:cTn>
                                        <p:tgtEl>
                                          <p:spTgt spid="345094"/>
                                        </p:tgtEl>
                                        <p:attrNameLst>
                                          <p:attrName>style.visibility</p:attrName>
                                        </p:attrNameLst>
                                      </p:cBhvr>
                                      <p:to>
                                        <p:strVal val="visible"/>
                                      </p:to>
                                    </p:set>
                                    <p:anim calcmode="lin" valueType="num">
                                      <p:cBhvr>
                                        <p:cTn id="57" dur="500" fill="hold"/>
                                        <p:tgtEl>
                                          <p:spTgt spid="345094"/>
                                        </p:tgtEl>
                                        <p:attrNameLst>
                                          <p:attrName>ppt_w</p:attrName>
                                        </p:attrNameLst>
                                      </p:cBhvr>
                                      <p:tavLst>
                                        <p:tav tm="0">
                                          <p:val>
                                            <p:fltVal val="0"/>
                                          </p:val>
                                        </p:tav>
                                        <p:tav tm="100000">
                                          <p:val>
                                            <p:strVal val="#ppt_w"/>
                                          </p:val>
                                        </p:tav>
                                      </p:tavLst>
                                    </p:anim>
                                    <p:anim calcmode="lin" valueType="num">
                                      <p:cBhvr>
                                        <p:cTn id="58" dur="500" fill="hold"/>
                                        <p:tgtEl>
                                          <p:spTgt spid="345094"/>
                                        </p:tgtEl>
                                        <p:attrNameLst>
                                          <p:attrName>ppt_h</p:attrName>
                                        </p:attrNameLst>
                                      </p:cBhvr>
                                      <p:tavLst>
                                        <p:tav tm="0">
                                          <p:val>
                                            <p:fltVal val="0"/>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3" presetClass="entr" presetSubtype="528" fill="hold"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p:cTn id="63" dur="500" fill="hold"/>
                                        <p:tgtEl>
                                          <p:spTgt spid="15"/>
                                        </p:tgtEl>
                                        <p:attrNameLst>
                                          <p:attrName>ppt_w</p:attrName>
                                        </p:attrNameLst>
                                      </p:cBhvr>
                                      <p:tavLst>
                                        <p:tav tm="0">
                                          <p:val>
                                            <p:fltVal val="0"/>
                                          </p:val>
                                        </p:tav>
                                        <p:tav tm="100000">
                                          <p:val>
                                            <p:strVal val="#ppt_w"/>
                                          </p:val>
                                        </p:tav>
                                      </p:tavLst>
                                    </p:anim>
                                    <p:anim calcmode="lin" valueType="num">
                                      <p:cBhvr>
                                        <p:cTn id="64" dur="500" fill="hold"/>
                                        <p:tgtEl>
                                          <p:spTgt spid="15"/>
                                        </p:tgtEl>
                                        <p:attrNameLst>
                                          <p:attrName>ppt_h</p:attrName>
                                        </p:attrNameLst>
                                      </p:cBhvr>
                                      <p:tavLst>
                                        <p:tav tm="0">
                                          <p:val>
                                            <p:fltVal val="0"/>
                                          </p:val>
                                        </p:tav>
                                        <p:tav tm="100000">
                                          <p:val>
                                            <p:strVal val="#ppt_h"/>
                                          </p:val>
                                        </p:tav>
                                      </p:tavLst>
                                    </p:anim>
                                    <p:anim calcmode="lin" valueType="num">
                                      <p:cBhvr>
                                        <p:cTn id="65" dur="500" fill="hold"/>
                                        <p:tgtEl>
                                          <p:spTgt spid="15"/>
                                        </p:tgtEl>
                                        <p:attrNameLst>
                                          <p:attrName>ppt_x</p:attrName>
                                        </p:attrNameLst>
                                      </p:cBhvr>
                                      <p:tavLst>
                                        <p:tav tm="0">
                                          <p:val>
                                            <p:fltVal val="0.5"/>
                                          </p:val>
                                        </p:tav>
                                        <p:tav tm="100000">
                                          <p:val>
                                            <p:strVal val="#ppt_x"/>
                                          </p:val>
                                        </p:tav>
                                      </p:tavLst>
                                    </p:anim>
                                    <p:anim calcmode="lin" valueType="num">
                                      <p:cBhvr>
                                        <p:cTn id="66" dur="500" fill="hold"/>
                                        <p:tgtEl>
                                          <p:spTgt spid="15"/>
                                        </p:tgtEl>
                                        <p:attrNameLst>
                                          <p:attrName>ppt_y</p:attrName>
                                        </p:attrNameLst>
                                      </p:cBhvr>
                                      <p:tavLst>
                                        <p:tav tm="0">
                                          <p:val>
                                            <p:fltVal val="0.5"/>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345194"/>
                                        </p:tgtEl>
                                        <p:attrNameLst>
                                          <p:attrName>style.visibility</p:attrName>
                                        </p:attrNameLst>
                                      </p:cBhvr>
                                      <p:to>
                                        <p:strVal val="visible"/>
                                      </p:to>
                                    </p:set>
                                    <p:animEffect transition="in" filter="wipe(left)">
                                      <p:cBhvr>
                                        <p:cTn id="71" dur="500"/>
                                        <p:tgtEl>
                                          <p:spTgt spid="345194"/>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3" presetClass="entr" presetSubtype="16" fill="hold" grpId="0" nodeType="clickEffect">
                                  <p:stCondLst>
                                    <p:cond delay="0"/>
                                  </p:stCondLst>
                                  <p:childTnLst>
                                    <p:set>
                                      <p:cBhvr>
                                        <p:cTn id="75" dur="1" fill="hold">
                                          <p:stCondLst>
                                            <p:cond delay="0"/>
                                          </p:stCondLst>
                                        </p:cTn>
                                        <p:tgtEl>
                                          <p:spTgt spid="345109"/>
                                        </p:tgtEl>
                                        <p:attrNameLst>
                                          <p:attrName>style.visibility</p:attrName>
                                        </p:attrNameLst>
                                      </p:cBhvr>
                                      <p:to>
                                        <p:strVal val="visible"/>
                                      </p:to>
                                    </p:set>
                                    <p:anim calcmode="lin" valueType="num">
                                      <p:cBhvr>
                                        <p:cTn id="76" dur="500" fill="hold"/>
                                        <p:tgtEl>
                                          <p:spTgt spid="345109"/>
                                        </p:tgtEl>
                                        <p:attrNameLst>
                                          <p:attrName>ppt_w</p:attrName>
                                        </p:attrNameLst>
                                      </p:cBhvr>
                                      <p:tavLst>
                                        <p:tav tm="0">
                                          <p:val>
                                            <p:fltVal val="0"/>
                                          </p:val>
                                        </p:tav>
                                        <p:tav tm="100000">
                                          <p:val>
                                            <p:strVal val="#ppt_w"/>
                                          </p:val>
                                        </p:tav>
                                      </p:tavLst>
                                    </p:anim>
                                    <p:anim calcmode="lin" valueType="num">
                                      <p:cBhvr>
                                        <p:cTn id="77" dur="500" fill="hold"/>
                                        <p:tgtEl>
                                          <p:spTgt spid="345109"/>
                                        </p:tgtEl>
                                        <p:attrNameLst>
                                          <p:attrName>ppt_h</p:attrName>
                                        </p:attrNameLst>
                                      </p:cBhvr>
                                      <p:tavLst>
                                        <p:tav tm="0">
                                          <p:val>
                                            <p:fltVal val="0"/>
                                          </p:val>
                                        </p:tav>
                                        <p:tav tm="100000">
                                          <p:val>
                                            <p:strVal val="#ppt_h"/>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345140"/>
                                        </p:tgtEl>
                                        <p:attrNameLst>
                                          <p:attrName>style.visibility</p:attrName>
                                        </p:attrNameLst>
                                      </p:cBhvr>
                                      <p:to>
                                        <p:strVal val="visible"/>
                                      </p:to>
                                    </p:set>
                                    <p:animEffect transition="in" filter="wipe(up)">
                                      <p:cBhvr>
                                        <p:cTn id="82" dur="500"/>
                                        <p:tgtEl>
                                          <p:spTgt spid="345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0" grpId="0" autoUpdateAnimBg="0"/>
      <p:bldP spid="345094" grpId="0" autoUpdateAnimBg="0"/>
      <p:bldP spid="345109" grpId="0" autoUpdateAnimBg="0"/>
      <p:bldP spid="345110" grpId="0" autoUpdateAnimBg="0"/>
      <p:bldP spid="345140" grpId="0" animBg="1"/>
      <p:bldP spid="34519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090613" y="168277"/>
            <a:ext cx="3305175" cy="488950"/>
            <a:chOff x="200" y="155"/>
            <a:chExt cx="2082" cy="308"/>
          </a:xfrm>
        </p:grpSpPr>
        <p:sp>
          <p:nvSpPr>
            <p:cNvPr id="343043" name="Oval 3"/>
            <p:cNvSpPr>
              <a:spLocks noChangeArrowheads="1"/>
            </p:cNvSpPr>
            <p:nvPr/>
          </p:nvSpPr>
          <p:spPr bwMode="auto">
            <a:xfrm>
              <a:off x="200" y="168"/>
              <a:ext cx="1735" cy="292"/>
            </a:xfrm>
            <a:prstGeom prst="ellipse">
              <a:avLst/>
            </a:prstGeom>
            <a:gradFill rotWithShape="0">
              <a:gsLst>
                <a:gs pos="0">
                  <a:schemeClr val="hlink"/>
                </a:gs>
                <a:gs pos="50000">
                  <a:schemeClr val="hlink">
                    <a:gamma/>
                    <a:shade val="46275"/>
                    <a:invGamma/>
                  </a:schemeClr>
                </a:gs>
                <a:gs pos="100000">
                  <a:schemeClr val="hlink"/>
                </a:gs>
              </a:gsLst>
              <a:lin ang="5400000" scaled="1"/>
            </a:gradFill>
            <a:ln w="12700" cap="sq">
              <a:noFill/>
              <a:round/>
              <a:headEnd type="none" w="sm" len="sm"/>
              <a:tailEnd type="none" w="sm" len="sm"/>
            </a:ln>
            <a:effectLst>
              <a:outerShdw dist="45791" dir="2021404" algn="ctr" rotWithShape="0">
                <a:srgbClr val="B2B2B2"/>
              </a:outerShdw>
            </a:effectLst>
          </p:spPr>
          <p:txBody>
            <a:bodyPr wrap="none" anchor="ctr"/>
            <a:lstStyle/>
            <a:p>
              <a:pPr>
                <a:defRPr/>
              </a:pPr>
              <a:endParaRPr lang="zh-CN" altLang="en-US">
                <a:solidFill>
                  <a:srgbClr val="FFFFCC"/>
                </a:solidFill>
                <a:ea typeface="宋体" pitchFamily="2" charset="-122"/>
              </a:endParaRPr>
            </a:p>
          </p:txBody>
        </p:sp>
        <p:sp>
          <p:nvSpPr>
            <p:cNvPr id="22581" name="Text Box 4"/>
            <p:cNvSpPr txBox="1">
              <a:spLocks noChangeArrowheads="1"/>
            </p:cNvSpPr>
            <p:nvPr/>
          </p:nvSpPr>
          <p:spPr bwMode="auto">
            <a:xfrm>
              <a:off x="355" y="155"/>
              <a:ext cx="1927" cy="30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2600" dirty="0">
                  <a:solidFill>
                    <a:srgbClr val="FFFF00"/>
                  </a:solidFill>
                  <a:latin typeface="黑体" pitchFamily="49" charset="-122"/>
                  <a:ea typeface="黑体" pitchFamily="49" charset="-122"/>
                </a:rPr>
                <a:t>三</a:t>
              </a:r>
              <a:r>
                <a:rPr lang="en-US" altLang="zh-CN" sz="2600" dirty="0">
                  <a:solidFill>
                    <a:srgbClr val="FFFF00"/>
                  </a:solidFill>
                  <a:latin typeface="楷体_GB2312" pitchFamily="49" charset="-122"/>
                  <a:ea typeface="楷体_GB2312" pitchFamily="49" charset="-122"/>
                </a:rPr>
                <a:t>.</a:t>
              </a:r>
              <a:r>
                <a:rPr lang="en-US" altLang="zh-CN" sz="2600" dirty="0">
                  <a:solidFill>
                    <a:srgbClr val="FFFF00"/>
                  </a:solidFill>
                  <a:ea typeface="楷体_GB2312" pitchFamily="49" charset="-122"/>
                </a:rPr>
                <a:t>B-</a:t>
              </a:r>
              <a:r>
                <a:rPr lang="zh-CN" altLang="zh-CN" sz="2600" dirty="0">
                  <a:solidFill>
                    <a:srgbClr val="FFFF00"/>
                  </a:solidFill>
                  <a:latin typeface="黑体" pitchFamily="49" charset="-122"/>
                  <a:ea typeface="黑体" pitchFamily="49" charset="-122"/>
                </a:rPr>
                <a:t>树的插入</a:t>
              </a:r>
              <a:endParaRPr lang="zh-CN" altLang="en-US" sz="2600" dirty="0">
                <a:solidFill>
                  <a:srgbClr val="FFFF00"/>
                </a:solidFill>
                <a:latin typeface="黑体" pitchFamily="49" charset="-122"/>
                <a:ea typeface="黑体" pitchFamily="49" charset="-122"/>
              </a:endParaRPr>
            </a:p>
          </p:txBody>
        </p:sp>
      </p:grpSp>
      <p:sp>
        <p:nvSpPr>
          <p:cNvPr id="343049" name="Text Box 9"/>
          <p:cNvSpPr txBox="1">
            <a:spLocks noChangeArrowheads="1"/>
          </p:cNvSpPr>
          <p:nvPr/>
        </p:nvSpPr>
        <p:spPr bwMode="auto">
          <a:xfrm>
            <a:off x="2495551" y="4581525"/>
            <a:ext cx="7580313" cy="1554272"/>
          </a:xfrm>
          <a:prstGeom prst="rect">
            <a:avLst/>
          </a:prstGeom>
          <a:noFill/>
          <a:ln w="12700" cap="sq">
            <a:noFill/>
            <a:miter lim="800000"/>
            <a:headEnd type="none" w="sm" len="sm"/>
            <a:tailEnd type="none" w="sm" len="sm"/>
          </a:ln>
        </p:spPr>
        <p:txBody>
          <a:bodyPr>
            <a:spAutoFit/>
          </a:bodyPr>
          <a:lstStyle/>
          <a:p>
            <a:pPr>
              <a:lnSpc>
                <a:spcPct val="95000"/>
              </a:lnSpc>
            </a:pPr>
            <a:r>
              <a:rPr lang="en-US" altLang="zh-CN" sz="2000">
                <a:solidFill>
                  <a:srgbClr val="00008C"/>
                </a:solidFill>
                <a:latin typeface="幼圆" pitchFamily="49" charset="-122"/>
                <a:ea typeface="幼圆" pitchFamily="49" charset="-122"/>
              </a:rPr>
              <a:t>    </a:t>
            </a:r>
            <a:r>
              <a:rPr lang="zh-CN" altLang="en-US" sz="2000">
                <a:solidFill>
                  <a:srgbClr val="00008C"/>
                </a:solidFill>
                <a:latin typeface="幼圆" pitchFamily="49" charset="-122"/>
                <a:ea typeface="幼圆" pitchFamily="49" charset="-122"/>
              </a:rPr>
              <a:t>若将</a:t>
            </a:r>
            <a:r>
              <a:rPr lang="en-US" altLang="zh-CN" sz="2000">
                <a:solidFill>
                  <a:srgbClr val="00008C"/>
                </a:solidFill>
                <a:ea typeface="幼圆" pitchFamily="49" charset="-122"/>
              </a:rPr>
              <a:t>k</a:t>
            </a:r>
            <a:r>
              <a:rPr lang="zh-CN" altLang="en-US" sz="2000">
                <a:solidFill>
                  <a:srgbClr val="00008C"/>
                </a:solidFill>
                <a:latin typeface="幼圆" pitchFamily="49" charset="-122"/>
                <a:ea typeface="幼圆" pitchFamily="49" charset="-122"/>
              </a:rPr>
              <a:t>插入到某结点后使得该结点中关键字值数目超过</a:t>
            </a:r>
            <a:r>
              <a:rPr lang="en-US" altLang="zh-CN" sz="2000">
                <a:solidFill>
                  <a:srgbClr val="00008C"/>
                </a:solidFill>
                <a:ea typeface="幼圆" pitchFamily="49" charset="-122"/>
              </a:rPr>
              <a:t>m-1</a:t>
            </a:r>
            <a:r>
              <a:rPr lang="zh-CN" altLang="en-US" sz="2000">
                <a:solidFill>
                  <a:srgbClr val="00008C"/>
                </a:solidFill>
                <a:latin typeface="幼圆" pitchFamily="49" charset="-122"/>
                <a:ea typeface="幼圆" pitchFamily="49" charset="-122"/>
              </a:rPr>
              <a:t>时，则要以该结点</a:t>
            </a:r>
            <a:r>
              <a:rPr lang="zh-CN" altLang="en-US" sz="2000">
                <a:solidFill>
                  <a:srgbClr val="FF0000"/>
                </a:solidFill>
                <a:latin typeface="黑体" pitchFamily="49" charset="-122"/>
                <a:ea typeface="黑体" pitchFamily="49" charset="-122"/>
              </a:rPr>
              <a:t>位置居中</a:t>
            </a:r>
            <a:r>
              <a:rPr lang="zh-CN" altLang="en-US" sz="2000">
                <a:solidFill>
                  <a:srgbClr val="00008C"/>
                </a:solidFill>
                <a:latin typeface="幼圆" pitchFamily="49" charset="-122"/>
                <a:ea typeface="幼圆" pitchFamily="49" charset="-122"/>
              </a:rPr>
              <a:t>的那个关键字值为界将该结点</a:t>
            </a:r>
            <a:r>
              <a:rPr lang="zh-CN" altLang="en-US" sz="2000">
                <a:solidFill>
                  <a:srgbClr val="FF0000"/>
                </a:solidFill>
                <a:latin typeface="黑体" pitchFamily="49" charset="-122"/>
                <a:ea typeface="黑体" pitchFamily="49" charset="-122"/>
              </a:rPr>
              <a:t>一分</a:t>
            </a:r>
          </a:p>
          <a:p>
            <a:pPr>
              <a:lnSpc>
                <a:spcPct val="95000"/>
              </a:lnSpc>
            </a:pPr>
            <a:r>
              <a:rPr lang="zh-CN" altLang="en-US" sz="2000">
                <a:solidFill>
                  <a:srgbClr val="FF0000"/>
                </a:solidFill>
                <a:latin typeface="黑体" pitchFamily="49" charset="-122"/>
                <a:ea typeface="黑体" pitchFamily="49" charset="-122"/>
              </a:rPr>
              <a:t>为二</a:t>
            </a:r>
            <a:r>
              <a:rPr lang="en-US" altLang="zh-CN" sz="2000">
                <a:solidFill>
                  <a:srgbClr val="00008C"/>
                </a:solidFill>
                <a:latin typeface="幼圆" pitchFamily="49" charset="-122"/>
                <a:ea typeface="幼圆" pitchFamily="49" charset="-122"/>
              </a:rPr>
              <a:t>,</a:t>
            </a:r>
            <a:r>
              <a:rPr lang="zh-CN" altLang="en-US" sz="2000">
                <a:solidFill>
                  <a:srgbClr val="00008C"/>
                </a:solidFill>
                <a:latin typeface="幼圆" pitchFamily="49" charset="-122"/>
                <a:ea typeface="幼圆" pitchFamily="49" charset="-122"/>
              </a:rPr>
              <a:t>产生一个新结点，并把位置居中的那个关键字值插入到双</a:t>
            </a:r>
          </a:p>
          <a:p>
            <a:pPr>
              <a:lnSpc>
                <a:spcPct val="95000"/>
              </a:lnSpc>
            </a:pPr>
            <a:r>
              <a:rPr lang="zh-CN" altLang="en-US" sz="2000">
                <a:solidFill>
                  <a:srgbClr val="00008C"/>
                </a:solidFill>
                <a:latin typeface="幼圆" pitchFamily="49" charset="-122"/>
                <a:ea typeface="幼圆" pitchFamily="49" charset="-122"/>
              </a:rPr>
              <a:t>亲结点中</a:t>
            </a:r>
            <a:r>
              <a:rPr lang="en-US" altLang="zh-CN" sz="2000">
                <a:solidFill>
                  <a:srgbClr val="00008C"/>
                </a:solidFill>
                <a:latin typeface="幼圆" pitchFamily="49" charset="-122"/>
                <a:ea typeface="幼圆" pitchFamily="49" charset="-122"/>
              </a:rPr>
              <a:t>;</a:t>
            </a:r>
            <a:r>
              <a:rPr lang="zh-CN" altLang="en-US" sz="2000">
                <a:solidFill>
                  <a:srgbClr val="00008C"/>
                </a:solidFill>
                <a:latin typeface="幼圆" pitchFamily="49" charset="-122"/>
                <a:ea typeface="幼圆" pitchFamily="49" charset="-122"/>
              </a:rPr>
              <a:t>如双亲结点也出现上述情况</a:t>
            </a:r>
            <a:r>
              <a:rPr lang="en-US" altLang="zh-CN" sz="2000">
                <a:solidFill>
                  <a:srgbClr val="00008C"/>
                </a:solidFill>
                <a:latin typeface="幼圆" pitchFamily="49" charset="-122"/>
                <a:ea typeface="幼圆" pitchFamily="49" charset="-122"/>
              </a:rPr>
              <a:t>,</a:t>
            </a:r>
            <a:r>
              <a:rPr lang="zh-CN" altLang="en-US" sz="2000">
                <a:solidFill>
                  <a:srgbClr val="00008C"/>
                </a:solidFill>
                <a:latin typeface="幼圆" pitchFamily="49" charset="-122"/>
                <a:ea typeface="幼圆" pitchFamily="49" charset="-122"/>
              </a:rPr>
              <a:t>则需要再次进行分裂</a:t>
            </a:r>
            <a:r>
              <a:rPr lang="en-US" altLang="zh-CN" sz="2000">
                <a:solidFill>
                  <a:srgbClr val="00008C"/>
                </a:solidFill>
                <a:latin typeface="幼圆" pitchFamily="49" charset="-122"/>
                <a:ea typeface="幼圆" pitchFamily="49" charset="-122"/>
              </a:rPr>
              <a:t>.</a:t>
            </a:r>
            <a:r>
              <a:rPr lang="zh-CN" altLang="en-US" sz="2000">
                <a:solidFill>
                  <a:srgbClr val="00008C"/>
                </a:solidFill>
                <a:latin typeface="幼圆" pitchFamily="49" charset="-122"/>
                <a:ea typeface="幼圆" pitchFamily="49" charset="-122"/>
              </a:rPr>
              <a:t>最</a:t>
            </a:r>
          </a:p>
          <a:p>
            <a:pPr>
              <a:lnSpc>
                <a:spcPct val="95000"/>
              </a:lnSpc>
            </a:pPr>
            <a:r>
              <a:rPr lang="zh-CN" altLang="en-US" sz="2000">
                <a:solidFill>
                  <a:srgbClr val="00008C"/>
                </a:solidFill>
                <a:latin typeface="幼圆" pitchFamily="49" charset="-122"/>
                <a:ea typeface="幼圆" pitchFamily="49" charset="-122"/>
              </a:rPr>
              <a:t>坏情况下</a:t>
            </a:r>
            <a:r>
              <a:rPr lang="en-US" altLang="zh-CN" sz="2000">
                <a:solidFill>
                  <a:srgbClr val="00008C"/>
                </a:solidFill>
                <a:latin typeface="幼圆" pitchFamily="49" charset="-122"/>
                <a:ea typeface="幼圆" pitchFamily="49" charset="-122"/>
              </a:rPr>
              <a:t>,</a:t>
            </a:r>
            <a:r>
              <a:rPr lang="zh-CN" altLang="en-US" sz="2000">
                <a:solidFill>
                  <a:srgbClr val="00008C"/>
                </a:solidFill>
                <a:latin typeface="幼圆" pitchFamily="49" charset="-122"/>
                <a:ea typeface="幼圆" pitchFamily="49" charset="-122"/>
              </a:rPr>
              <a:t>需要一直分裂到根结点，以致于使得</a:t>
            </a:r>
            <a:r>
              <a:rPr lang="en-US" altLang="zh-CN" sz="2000">
                <a:solidFill>
                  <a:srgbClr val="00008C"/>
                </a:solidFill>
                <a:ea typeface="幼圆" pitchFamily="49" charset="-122"/>
              </a:rPr>
              <a:t>B-</a:t>
            </a:r>
            <a:r>
              <a:rPr lang="zh-CN" altLang="en-US" sz="2000">
                <a:solidFill>
                  <a:srgbClr val="00008C"/>
                </a:solidFill>
                <a:latin typeface="幼圆" pitchFamily="49" charset="-122"/>
                <a:ea typeface="幼圆" pitchFamily="49" charset="-122"/>
              </a:rPr>
              <a:t>树的深度加</a:t>
            </a:r>
            <a:r>
              <a:rPr lang="en-US" altLang="zh-CN" sz="2000">
                <a:solidFill>
                  <a:srgbClr val="00008C"/>
                </a:solidFill>
                <a:ea typeface="幼圆" pitchFamily="49" charset="-122"/>
              </a:rPr>
              <a:t>1</a:t>
            </a:r>
            <a:r>
              <a:rPr lang="zh-CN" altLang="en-US" sz="2000">
                <a:solidFill>
                  <a:srgbClr val="00008C"/>
                </a:solidFill>
                <a:latin typeface="幼圆" pitchFamily="49" charset="-122"/>
                <a:ea typeface="幼圆" pitchFamily="49" charset="-122"/>
              </a:rPr>
              <a:t>。</a:t>
            </a:r>
          </a:p>
        </p:txBody>
      </p:sp>
      <p:grpSp>
        <p:nvGrpSpPr>
          <p:cNvPr id="3" name="Group 13"/>
          <p:cNvGrpSpPr>
            <a:grpSpLocks/>
          </p:cNvGrpSpPr>
          <p:nvPr/>
        </p:nvGrpSpPr>
        <p:grpSpPr bwMode="auto">
          <a:xfrm>
            <a:off x="2667000" y="1577975"/>
            <a:ext cx="4776788" cy="1697038"/>
            <a:chOff x="624" y="805"/>
            <a:chExt cx="3009" cy="1069"/>
          </a:xfrm>
        </p:grpSpPr>
        <p:grpSp>
          <p:nvGrpSpPr>
            <p:cNvPr id="4" name="Group 14"/>
            <p:cNvGrpSpPr>
              <a:grpSpLocks/>
            </p:cNvGrpSpPr>
            <p:nvPr/>
          </p:nvGrpSpPr>
          <p:grpSpPr bwMode="auto">
            <a:xfrm>
              <a:off x="1728" y="805"/>
              <a:ext cx="1905" cy="1069"/>
              <a:chOff x="1728" y="805"/>
              <a:chExt cx="1905" cy="1069"/>
            </a:xfrm>
          </p:grpSpPr>
          <p:grpSp>
            <p:nvGrpSpPr>
              <p:cNvPr id="5" name="Group 15"/>
              <p:cNvGrpSpPr>
                <a:grpSpLocks/>
              </p:cNvGrpSpPr>
              <p:nvPr/>
            </p:nvGrpSpPr>
            <p:grpSpPr bwMode="auto">
              <a:xfrm>
                <a:off x="2367" y="1064"/>
                <a:ext cx="576" cy="271"/>
                <a:chOff x="2016" y="1130"/>
                <a:chExt cx="576" cy="271"/>
              </a:xfrm>
            </p:grpSpPr>
            <p:sp>
              <p:nvSpPr>
                <p:cNvPr id="22578" name="AutoShape 16"/>
                <p:cNvSpPr>
                  <a:spLocks noChangeArrowheads="1"/>
                </p:cNvSpPr>
                <p:nvPr/>
              </p:nvSpPr>
              <p:spPr bwMode="auto">
                <a:xfrm>
                  <a:off x="2016" y="1152"/>
                  <a:ext cx="57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2579" name="Text Box 17"/>
                <p:cNvSpPr txBox="1">
                  <a:spLocks noChangeArrowheads="1"/>
                </p:cNvSpPr>
                <p:nvPr/>
              </p:nvSpPr>
              <p:spPr bwMode="auto">
                <a:xfrm>
                  <a:off x="2027" y="1130"/>
                  <a:ext cx="520" cy="271"/>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10  20</a:t>
                  </a:r>
                </a:p>
              </p:txBody>
            </p:sp>
          </p:grpSp>
          <p:grpSp>
            <p:nvGrpSpPr>
              <p:cNvPr id="6" name="Group 18"/>
              <p:cNvGrpSpPr>
                <a:grpSpLocks/>
              </p:cNvGrpSpPr>
              <p:nvPr/>
            </p:nvGrpSpPr>
            <p:grpSpPr bwMode="auto">
              <a:xfrm>
                <a:off x="2378" y="1592"/>
                <a:ext cx="576" cy="271"/>
                <a:chOff x="2016" y="1130"/>
                <a:chExt cx="576" cy="271"/>
              </a:xfrm>
            </p:grpSpPr>
            <p:sp>
              <p:nvSpPr>
                <p:cNvPr id="22576" name="AutoShape 19"/>
                <p:cNvSpPr>
                  <a:spLocks noChangeArrowheads="1"/>
                </p:cNvSpPr>
                <p:nvPr/>
              </p:nvSpPr>
              <p:spPr bwMode="auto">
                <a:xfrm>
                  <a:off x="2016" y="1152"/>
                  <a:ext cx="57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2577" name="Text Box 20"/>
                <p:cNvSpPr txBox="1">
                  <a:spLocks noChangeArrowheads="1"/>
                </p:cNvSpPr>
                <p:nvPr/>
              </p:nvSpPr>
              <p:spPr bwMode="auto">
                <a:xfrm>
                  <a:off x="2027" y="1130"/>
                  <a:ext cx="520" cy="271"/>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12  16</a:t>
                  </a:r>
                </a:p>
              </p:txBody>
            </p:sp>
          </p:grpSp>
          <p:grpSp>
            <p:nvGrpSpPr>
              <p:cNvPr id="7" name="Group 21"/>
              <p:cNvGrpSpPr>
                <a:grpSpLocks/>
              </p:cNvGrpSpPr>
              <p:nvPr/>
            </p:nvGrpSpPr>
            <p:grpSpPr bwMode="auto">
              <a:xfrm>
                <a:off x="1728" y="1603"/>
                <a:ext cx="336" cy="269"/>
                <a:chOff x="1440" y="1669"/>
                <a:chExt cx="336" cy="269"/>
              </a:xfrm>
            </p:grpSpPr>
            <p:sp>
              <p:nvSpPr>
                <p:cNvPr id="22574" name="AutoShape 22"/>
                <p:cNvSpPr>
                  <a:spLocks noChangeArrowheads="1"/>
                </p:cNvSpPr>
                <p:nvPr/>
              </p:nvSpPr>
              <p:spPr bwMode="auto">
                <a:xfrm>
                  <a:off x="1440" y="1680"/>
                  <a:ext cx="33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2575" name="Rectangle 23"/>
                <p:cNvSpPr>
                  <a:spLocks noChangeArrowheads="1"/>
                </p:cNvSpPr>
                <p:nvPr/>
              </p:nvSpPr>
              <p:spPr bwMode="auto">
                <a:xfrm>
                  <a:off x="1495" y="1669"/>
                  <a:ext cx="204"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5</a:t>
                  </a:r>
                </a:p>
              </p:txBody>
            </p:sp>
          </p:grpSp>
          <p:sp>
            <p:nvSpPr>
              <p:cNvPr id="22567" name="AutoShape 24"/>
              <p:cNvSpPr>
                <a:spLocks noChangeArrowheads="1"/>
              </p:cNvSpPr>
              <p:nvPr/>
            </p:nvSpPr>
            <p:spPr bwMode="auto">
              <a:xfrm>
                <a:off x="3297" y="1614"/>
                <a:ext cx="33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2568" name="Rectangle 25"/>
              <p:cNvSpPr>
                <a:spLocks noChangeArrowheads="1"/>
              </p:cNvSpPr>
              <p:nvPr/>
            </p:nvSpPr>
            <p:spPr bwMode="auto">
              <a:xfrm>
                <a:off x="3330" y="1603"/>
                <a:ext cx="278" cy="271"/>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30</a:t>
                </a:r>
              </a:p>
            </p:txBody>
          </p:sp>
          <p:sp>
            <p:nvSpPr>
              <p:cNvPr id="22569" name="Line 26"/>
              <p:cNvSpPr>
                <a:spLocks noChangeShapeType="1"/>
              </p:cNvSpPr>
              <p:nvPr/>
            </p:nvSpPr>
            <p:spPr bwMode="auto">
              <a:xfrm flipH="1">
                <a:off x="1957" y="1237"/>
                <a:ext cx="465" cy="366"/>
              </a:xfrm>
              <a:prstGeom prst="line">
                <a:avLst/>
              </a:prstGeom>
              <a:noFill/>
              <a:ln w="28575" cap="sq">
                <a:solidFill>
                  <a:srgbClr val="333399"/>
                </a:solidFill>
                <a:round/>
                <a:headEnd type="none" w="sm" len="sm"/>
                <a:tailEnd type="triangle" w="sm" len="lg"/>
              </a:ln>
            </p:spPr>
            <p:txBody>
              <a:bodyPr/>
              <a:lstStyle/>
              <a:p>
                <a:endParaRPr lang="zh-CN" altLang="en-US"/>
              </a:p>
            </p:txBody>
          </p:sp>
          <p:sp>
            <p:nvSpPr>
              <p:cNvPr id="22570" name="Line 27"/>
              <p:cNvSpPr>
                <a:spLocks noChangeShapeType="1"/>
              </p:cNvSpPr>
              <p:nvPr/>
            </p:nvSpPr>
            <p:spPr bwMode="auto">
              <a:xfrm>
                <a:off x="2651" y="1237"/>
                <a:ext cx="15" cy="355"/>
              </a:xfrm>
              <a:prstGeom prst="line">
                <a:avLst/>
              </a:prstGeom>
              <a:noFill/>
              <a:ln w="28575" cap="sq">
                <a:solidFill>
                  <a:srgbClr val="333399"/>
                </a:solidFill>
                <a:round/>
                <a:headEnd type="none" w="sm" len="sm"/>
                <a:tailEnd type="triangle" w="sm" len="lg"/>
              </a:ln>
            </p:spPr>
            <p:txBody>
              <a:bodyPr/>
              <a:lstStyle/>
              <a:p>
                <a:endParaRPr lang="zh-CN" altLang="en-US"/>
              </a:p>
            </p:txBody>
          </p:sp>
          <p:sp>
            <p:nvSpPr>
              <p:cNvPr id="22571" name="Line 28"/>
              <p:cNvSpPr>
                <a:spLocks noChangeShapeType="1"/>
              </p:cNvSpPr>
              <p:nvPr/>
            </p:nvSpPr>
            <p:spPr bwMode="auto">
              <a:xfrm>
                <a:off x="2895" y="1230"/>
                <a:ext cx="432" cy="384"/>
              </a:xfrm>
              <a:prstGeom prst="line">
                <a:avLst/>
              </a:prstGeom>
              <a:noFill/>
              <a:ln w="28575" cap="sq">
                <a:solidFill>
                  <a:srgbClr val="333399"/>
                </a:solidFill>
                <a:round/>
                <a:headEnd type="none" w="sm" len="sm"/>
                <a:tailEnd type="triangle" w="sm" len="lg"/>
              </a:ln>
            </p:spPr>
            <p:txBody>
              <a:bodyPr/>
              <a:lstStyle/>
              <a:p>
                <a:endParaRPr lang="zh-CN" altLang="en-US"/>
              </a:p>
            </p:txBody>
          </p:sp>
          <p:sp>
            <p:nvSpPr>
              <p:cNvPr id="22572" name="Text Box 29"/>
              <p:cNvSpPr txBox="1">
                <a:spLocks noChangeArrowheads="1"/>
              </p:cNvSpPr>
              <p:nvPr/>
            </p:nvSpPr>
            <p:spPr bwMode="auto">
              <a:xfrm>
                <a:off x="2038" y="805"/>
                <a:ext cx="201" cy="262"/>
              </a:xfrm>
              <a:prstGeom prst="rect">
                <a:avLst/>
              </a:prstGeom>
              <a:noFill/>
              <a:ln w="12700" cap="sq">
                <a:noFill/>
                <a:miter lim="800000"/>
                <a:headEnd type="none" w="sm" len="sm"/>
                <a:tailEnd type="none" w="sm" len="sm"/>
              </a:ln>
            </p:spPr>
            <p:txBody>
              <a:bodyPr wrap="none">
                <a:spAutoFit/>
              </a:bodyPr>
              <a:lstStyle/>
              <a:p>
                <a:r>
                  <a:rPr lang="en-US" altLang="zh-CN" sz="2100">
                    <a:solidFill>
                      <a:srgbClr val="FF3300"/>
                    </a:solidFill>
                  </a:rPr>
                  <a:t>T</a:t>
                </a:r>
              </a:p>
            </p:txBody>
          </p:sp>
          <p:sp>
            <p:nvSpPr>
              <p:cNvPr id="22573" name="Line 30"/>
              <p:cNvSpPr>
                <a:spLocks noChangeShapeType="1"/>
              </p:cNvSpPr>
              <p:nvPr/>
            </p:nvSpPr>
            <p:spPr bwMode="auto">
              <a:xfrm>
                <a:off x="2212" y="986"/>
                <a:ext cx="144" cy="96"/>
              </a:xfrm>
              <a:prstGeom prst="line">
                <a:avLst/>
              </a:prstGeom>
              <a:noFill/>
              <a:ln w="28575" cap="sq">
                <a:solidFill>
                  <a:srgbClr val="FF0000"/>
                </a:solidFill>
                <a:round/>
                <a:headEnd type="none" w="sm" len="sm"/>
                <a:tailEnd type="triangle" w="sm" len="sm"/>
              </a:ln>
            </p:spPr>
            <p:txBody>
              <a:bodyPr/>
              <a:lstStyle/>
              <a:p>
                <a:endParaRPr lang="zh-CN" altLang="en-US"/>
              </a:p>
            </p:txBody>
          </p:sp>
        </p:grpSp>
        <p:sp>
          <p:nvSpPr>
            <p:cNvPr id="22563" name="Text Box 31"/>
            <p:cNvSpPr txBox="1">
              <a:spLocks noChangeArrowheads="1"/>
            </p:cNvSpPr>
            <p:nvPr/>
          </p:nvSpPr>
          <p:spPr bwMode="auto">
            <a:xfrm>
              <a:off x="624" y="864"/>
              <a:ext cx="1152" cy="269"/>
            </a:xfrm>
            <a:prstGeom prst="rect">
              <a:avLst/>
            </a:prstGeom>
            <a:noFill/>
            <a:ln w="12700" cap="sq">
              <a:noFill/>
              <a:miter lim="800000"/>
              <a:headEnd type="none" w="sm" len="sm"/>
              <a:tailEnd type="none" w="sm" len="sm"/>
            </a:ln>
          </p:spPr>
          <p:txBody>
            <a:bodyPr>
              <a:spAutoFit/>
            </a:bodyPr>
            <a:lstStyle/>
            <a:p>
              <a:r>
                <a:rPr lang="zh-CN" altLang="en-US" sz="2200">
                  <a:solidFill>
                    <a:srgbClr val="000099"/>
                  </a:solidFill>
                  <a:ea typeface="幼圆" pitchFamily="49" charset="-122"/>
                </a:rPr>
                <a:t>一棵</a:t>
              </a:r>
              <a:r>
                <a:rPr lang="en-US" altLang="zh-CN" sz="2200">
                  <a:solidFill>
                    <a:srgbClr val="000099"/>
                  </a:solidFill>
                </a:rPr>
                <a:t>3</a:t>
              </a:r>
              <a:r>
                <a:rPr lang="zh-CN" altLang="en-US" sz="2200">
                  <a:solidFill>
                    <a:srgbClr val="000099"/>
                  </a:solidFill>
                  <a:ea typeface="幼圆" pitchFamily="49" charset="-122"/>
                </a:rPr>
                <a:t>阶</a:t>
              </a:r>
              <a:r>
                <a:rPr lang="en-US" altLang="zh-CN" sz="2200">
                  <a:solidFill>
                    <a:srgbClr val="000099"/>
                  </a:solidFill>
                </a:rPr>
                <a:t>B-</a:t>
              </a:r>
              <a:r>
                <a:rPr lang="zh-CN" altLang="en-US" sz="2200">
                  <a:solidFill>
                    <a:srgbClr val="000099"/>
                  </a:solidFill>
                  <a:ea typeface="幼圆" pitchFamily="49" charset="-122"/>
                </a:rPr>
                <a:t>树</a:t>
              </a:r>
            </a:p>
          </p:txBody>
        </p:sp>
      </p:grpSp>
      <p:grpSp>
        <p:nvGrpSpPr>
          <p:cNvPr id="8" name="Group 32"/>
          <p:cNvGrpSpPr>
            <a:grpSpLocks/>
          </p:cNvGrpSpPr>
          <p:nvPr/>
        </p:nvGrpSpPr>
        <p:grpSpPr bwMode="auto">
          <a:xfrm>
            <a:off x="5680076" y="3025776"/>
            <a:ext cx="454025" cy="766763"/>
            <a:chOff x="2629" y="1728"/>
            <a:chExt cx="286" cy="483"/>
          </a:xfrm>
        </p:grpSpPr>
        <p:sp>
          <p:nvSpPr>
            <p:cNvPr id="22560" name="AutoShape 33"/>
            <p:cNvSpPr>
              <a:spLocks noChangeArrowheads="1"/>
            </p:cNvSpPr>
            <p:nvPr/>
          </p:nvSpPr>
          <p:spPr bwMode="auto">
            <a:xfrm>
              <a:off x="2688" y="1728"/>
              <a:ext cx="192" cy="240"/>
            </a:xfrm>
            <a:prstGeom prst="upArrow">
              <a:avLst>
                <a:gd name="adj1" fmla="val 50000"/>
                <a:gd name="adj2" fmla="val 31250"/>
              </a:avLst>
            </a:prstGeom>
            <a:solidFill>
              <a:srgbClr val="FF0000"/>
            </a:solidFill>
            <a:ln w="25400" cap="sq">
              <a:solidFill>
                <a:srgbClr val="FFFF00"/>
              </a:solidFill>
              <a:miter lim="800000"/>
              <a:headEnd type="none" w="sm" len="sm"/>
              <a:tailEnd type="none" w="sm" len="sm"/>
            </a:ln>
          </p:spPr>
          <p:txBody>
            <a:bodyPr vert="eaVert" wrap="none" anchor="ctr"/>
            <a:lstStyle/>
            <a:p>
              <a:endParaRPr lang="zh-CN" altLang="en-US">
                <a:solidFill>
                  <a:srgbClr val="FFFFCC"/>
                </a:solidFill>
              </a:endParaRPr>
            </a:p>
          </p:txBody>
        </p:sp>
        <p:sp>
          <p:nvSpPr>
            <p:cNvPr id="22561" name="Rectangle 34"/>
            <p:cNvSpPr>
              <a:spLocks noChangeArrowheads="1"/>
            </p:cNvSpPr>
            <p:nvPr/>
          </p:nvSpPr>
          <p:spPr bwMode="auto">
            <a:xfrm>
              <a:off x="2629" y="1930"/>
              <a:ext cx="286" cy="281"/>
            </a:xfrm>
            <a:prstGeom prst="rect">
              <a:avLst/>
            </a:prstGeom>
            <a:noFill/>
            <a:ln w="12700" cap="sq">
              <a:noFill/>
              <a:miter lim="800000"/>
              <a:headEnd type="none" w="sm" len="sm"/>
              <a:tailEnd type="none" w="sm" len="sm"/>
            </a:ln>
          </p:spPr>
          <p:txBody>
            <a:bodyPr wrap="none">
              <a:spAutoFit/>
            </a:bodyPr>
            <a:lstStyle/>
            <a:p>
              <a:r>
                <a:rPr lang="en-US" altLang="zh-CN" sz="2300">
                  <a:solidFill>
                    <a:srgbClr val="FF3300"/>
                  </a:solidFill>
                </a:rPr>
                <a:t>15</a:t>
              </a:r>
            </a:p>
          </p:txBody>
        </p:sp>
      </p:grpSp>
      <p:grpSp>
        <p:nvGrpSpPr>
          <p:cNvPr id="9" name="Group 35"/>
          <p:cNvGrpSpPr>
            <a:grpSpLocks/>
          </p:cNvGrpSpPr>
          <p:nvPr/>
        </p:nvGrpSpPr>
        <p:grpSpPr bwMode="auto">
          <a:xfrm>
            <a:off x="5205413" y="2832100"/>
            <a:ext cx="1371600" cy="914400"/>
            <a:chOff x="3984" y="1632"/>
            <a:chExt cx="864" cy="576"/>
          </a:xfrm>
        </p:grpSpPr>
        <p:sp>
          <p:nvSpPr>
            <p:cNvPr id="22557" name="Rectangle 36"/>
            <p:cNvSpPr>
              <a:spLocks noChangeArrowheads="1"/>
            </p:cNvSpPr>
            <p:nvPr/>
          </p:nvSpPr>
          <p:spPr bwMode="auto">
            <a:xfrm>
              <a:off x="3984" y="1647"/>
              <a:ext cx="864" cy="561"/>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22558" name="AutoShape 37"/>
            <p:cNvSpPr>
              <a:spLocks noChangeArrowheads="1"/>
            </p:cNvSpPr>
            <p:nvPr/>
          </p:nvSpPr>
          <p:spPr bwMode="auto">
            <a:xfrm>
              <a:off x="4028" y="1647"/>
              <a:ext cx="81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2559" name="Text Box 38"/>
            <p:cNvSpPr txBox="1">
              <a:spLocks noChangeArrowheads="1"/>
            </p:cNvSpPr>
            <p:nvPr/>
          </p:nvSpPr>
          <p:spPr bwMode="auto">
            <a:xfrm>
              <a:off x="4028" y="1632"/>
              <a:ext cx="763" cy="271"/>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12  </a:t>
              </a:r>
              <a:r>
                <a:rPr lang="en-US" altLang="zh-CN" sz="2200">
                  <a:solidFill>
                    <a:srgbClr val="FF3300"/>
                  </a:solidFill>
                </a:rPr>
                <a:t>15</a:t>
              </a:r>
              <a:r>
                <a:rPr lang="en-US" altLang="zh-CN" sz="2200">
                  <a:solidFill>
                    <a:srgbClr val="000000"/>
                  </a:solidFill>
                </a:rPr>
                <a:t>  16</a:t>
              </a:r>
            </a:p>
          </p:txBody>
        </p:sp>
      </p:grpSp>
      <p:grpSp>
        <p:nvGrpSpPr>
          <p:cNvPr id="10" name="Group 39"/>
          <p:cNvGrpSpPr>
            <a:grpSpLocks/>
          </p:cNvGrpSpPr>
          <p:nvPr/>
        </p:nvGrpSpPr>
        <p:grpSpPr bwMode="auto">
          <a:xfrm>
            <a:off x="2328864" y="2501902"/>
            <a:ext cx="1328737" cy="566738"/>
            <a:chOff x="507" y="1114"/>
            <a:chExt cx="837" cy="357"/>
          </a:xfrm>
        </p:grpSpPr>
        <p:sp>
          <p:nvSpPr>
            <p:cNvPr id="22554" name="Oval 40"/>
            <p:cNvSpPr>
              <a:spLocks noChangeArrowheads="1"/>
            </p:cNvSpPr>
            <p:nvPr/>
          </p:nvSpPr>
          <p:spPr bwMode="auto">
            <a:xfrm>
              <a:off x="768" y="1218"/>
              <a:ext cx="576" cy="240"/>
            </a:xfrm>
            <a:prstGeom prst="ellipse">
              <a:avLst/>
            </a:prstGeom>
            <a:solidFill>
              <a:srgbClr val="CCFFCC"/>
            </a:solidFill>
            <a:ln w="12700" cap="sq">
              <a:noFill/>
              <a:round/>
              <a:headEnd type="none" w="sm" len="sm"/>
              <a:tailEnd type="none" w="sm" len="sm"/>
            </a:ln>
            <a:effectLst>
              <a:outerShdw dist="45791" dir="2021404" algn="ctr" rotWithShape="0">
                <a:srgbClr val="969696"/>
              </a:outerShdw>
            </a:effectLst>
          </p:spPr>
          <p:txBody>
            <a:bodyPr wrap="none" anchor="ctr"/>
            <a:lstStyle/>
            <a:p>
              <a:endParaRPr lang="zh-CN" altLang="en-US">
                <a:solidFill>
                  <a:srgbClr val="FFFFCC"/>
                </a:solidFill>
              </a:endParaRPr>
            </a:p>
          </p:txBody>
        </p:sp>
        <p:sp>
          <p:nvSpPr>
            <p:cNvPr id="22555" name="Text Box 41"/>
            <p:cNvSpPr txBox="1">
              <a:spLocks noChangeArrowheads="1"/>
            </p:cNvSpPr>
            <p:nvPr/>
          </p:nvSpPr>
          <p:spPr bwMode="auto">
            <a:xfrm>
              <a:off x="827" y="1200"/>
              <a:ext cx="435" cy="271"/>
            </a:xfrm>
            <a:prstGeom prst="rect">
              <a:avLst/>
            </a:prstGeom>
            <a:noFill/>
            <a:ln w="12700" cap="sq">
              <a:noFill/>
              <a:miter lim="800000"/>
              <a:headEnd type="none" w="sm" len="sm"/>
              <a:tailEnd type="none" w="sm" len="sm"/>
            </a:ln>
          </p:spPr>
          <p:txBody>
            <a:bodyPr wrap="none">
              <a:spAutoFit/>
            </a:bodyPr>
            <a:lstStyle/>
            <a:p>
              <a:r>
                <a:rPr lang="en-US" altLang="zh-CN" sz="2200">
                  <a:solidFill>
                    <a:srgbClr val="002C84"/>
                  </a:solidFill>
                </a:rPr>
                <a:t>k=</a:t>
              </a:r>
              <a:r>
                <a:rPr lang="en-US" altLang="zh-CN" sz="2200">
                  <a:solidFill>
                    <a:srgbClr val="FF3300"/>
                  </a:solidFill>
                </a:rPr>
                <a:t>15</a:t>
              </a:r>
            </a:p>
          </p:txBody>
        </p:sp>
        <p:sp>
          <p:nvSpPr>
            <p:cNvPr id="22556" name="Text Box 42"/>
            <p:cNvSpPr txBox="1">
              <a:spLocks noChangeArrowheads="1"/>
            </p:cNvSpPr>
            <p:nvPr/>
          </p:nvSpPr>
          <p:spPr bwMode="auto">
            <a:xfrm>
              <a:off x="507" y="1114"/>
              <a:ext cx="262" cy="337"/>
            </a:xfrm>
            <a:prstGeom prst="rect">
              <a:avLst/>
            </a:prstGeom>
            <a:noFill/>
            <a:ln w="12700" cap="sq">
              <a:noFill/>
              <a:miter lim="800000"/>
              <a:headEnd type="none" w="sm" len="sm"/>
              <a:tailEnd type="none" w="sm" len="sm"/>
            </a:ln>
          </p:spPr>
          <p:txBody>
            <a:bodyPr wrap="none">
              <a:spAutoFit/>
            </a:bodyPr>
            <a:lstStyle/>
            <a:p>
              <a:pPr>
                <a:lnSpc>
                  <a:spcPct val="80000"/>
                </a:lnSpc>
              </a:pPr>
              <a:r>
                <a:rPr lang="zh-CN" altLang="en-US">
                  <a:solidFill>
                    <a:srgbClr val="000000"/>
                  </a:solidFill>
                  <a:ea typeface="黑体" pitchFamily="49" charset="-122"/>
                </a:rPr>
                <a:t>插</a:t>
              </a:r>
            </a:p>
            <a:p>
              <a:pPr>
                <a:lnSpc>
                  <a:spcPct val="80000"/>
                </a:lnSpc>
              </a:pPr>
              <a:r>
                <a:rPr lang="zh-CN" altLang="en-US">
                  <a:solidFill>
                    <a:srgbClr val="000000"/>
                  </a:solidFill>
                  <a:ea typeface="黑体" pitchFamily="49" charset="-122"/>
                </a:rPr>
                <a:t>入</a:t>
              </a:r>
            </a:p>
          </p:txBody>
        </p:sp>
      </p:grpSp>
      <p:grpSp>
        <p:nvGrpSpPr>
          <p:cNvPr id="11" name="Group 43"/>
          <p:cNvGrpSpPr>
            <a:grpSpLocks/>
          </p:cNvGrpSpPr>
          <p:nvPr/>
        </p:nvGrpSpPr>
        <p:grpSpPr bwMode="auto">
          <a:xfrm rot="-251583">
            <a:off x="7132638" y="1517650"/>
            <a:ext cx="2874962" cy="1119188"/>
            <a:chOff x="3533" y="823"/>
            <a:chExt cx="1811" cy="705"/>
          </a:xfrm>
        </p:grpSpPr>
        <p:sp>
          <p:nvSpPr>
            <p:cNvPr id="22549" name="Rectangle 44"/>
            <p:cNvSpPr>
              <a:spLocks noChangeArrowheads="1"/>
            </p:cNvSpPr>
            <p:nvPr/>
          </p:nvSpPr>
          <p:spPr bwMode="auto">
            <a:xfrm rot="227597">
              <a:off x="3532" y="898"/>
              <a:ext cx="1768" cy="544"/>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lgn="ctr">
                <a:lnSpc>
                  <a:spcPct val="80000"/>
                </a:lnSpc>
              </a:pPr>
              <a:r>
                <a:rPr lang="en-US" altLang="zh-CN" sz="2100">
                  <a:solidFill>
                    <a:srgbClr val="FF3300"/>
                  </a:solidFill>
                  <a:latin typeface="幼圆" pitchFamily="49" charset="-122"/>
                  <a:ea typeface="幼圆" pitchFamily="49" charset="-122"/>
                </a:rPr>
                <a:t> </a:t>
              </a:r>
              <a:r>
                <a:rPr lang="zh-CN" altLang="en-US" sz="2100">
                  <a:solidFill>
                    <a:srgbClr val="FF3300"/>
                  </a:solidFill>
                  <a:latin typeface="幼圆" pitchFamily="49" charset="-122"/>
                  <a:ea typeface="幼圆" pitchFamily="49" charset="-122"/>
                </a:rPr>
                <a:t>一棵</a:t>
              </a:r>
              <a:r>
                <a:rPr lang="en-US" altLang="zh-CN" sz="2100">
                  <a:solidFill>
                    <a:srgbClr val="FF3300"/>
                  </a:solidFill>
                  <a:ea typeface="幼圆" pitchFamily="49" charset="-122"/>
                </a:rPr>
                <a:t>m</a:t>
              </a:r>
              <a:r>
                <a:rPr lang="zh-CN" altLang="en-US" sz="2100">
                  <a:solidFill>
                    <a:srgbClr val="FF3300"/>
                  </a:solidFill>
                  <a:latin typeface="幼圆" pitchFamily="49" charset="-122"/>
                  <a:ea typeface="幼圆" pitchFamily="49" charset="-122"/>
                </a:rPr>
                <a:t>阶</a:t>
              </a:r>
              <a:r>
                <a:rPr lang="en-US" altLang="zh-CN" sz="2100">
                  <a:solidFill>
                    <a:srgbClr val="FF3300"/>
                  </a:solidFill>
                  <a:ea typeface="幼圆" pitchFamily="49" charset="-122"/>
                </a:rPr>
                <a:t>B-</a:t>
              </a:r>
              <a:r>
                <a:rPr lang="zh-CN" altLang="en-US" sz="2100">
                  <a:solidFill>
                    <a:srgbClr val="FF3300"/>
                  </a:solidFill>
                  <a:latin typeface="幼圆" pitchFamily="49" charset="-122"/>
                  <a:ea typeface="幼圆" pitchFamily="49" charset="-122"/>
                </a:rPr>
                <a:t>树的</a:t>
              </a:r>
            </a:p>
            <a:p>
              <a:pPr algn="ctr">
                <a:lnSpc>
                  <a:spcPct val="80000"/>
                </a:lnSpc>
              </a:pPr>
              <a:r>
                <a:rPr lang="zh-CN" altLang="en-US" sz="2100">
                  <a:solidFill>
                    <a:srgbClr val="FF3300"/>
                  </a:solidFill>
                  <a:latin typeface="幼圆" pitchFamily="49" charset="-122"/>
                  <a:ea typeface="幼圆" pitchFamily="49" charset="-122"/>
                </a:rPr>
                <a:t>结点中最多有</a:t>
              </a:r>
              <a:r>
                <a:rPr lang="en-US" altLang="zh-CN" sz="2100">
                  <a:solidFill>
                    <a:srgbClr val="FF3300"/>
                  </a:solidFill>
                  <a:ea typeface="幼圆" pitchFamily="49" charset="-122"/>
                </a:rPr>
                <a:t>m</a:t>
              </a:r>
              <a:r>
                <a:rPr lang="en-US" altLang="zh-CN" sz="2100">
                  <a:solidFill>
                    <a:srgbClr val="FF3300"/>
                  </a:solidFill>
                  <a:latin typeface="宋体" charset="-122"/>
                </a:rPr>
                <a:t>-</a:t>
              </a:r>
              <a:r>
                <a:rPr lang="en-US" altLang="zh-CN" sz="2100">
                  <a:solidFill>
                    <a:srgbClr val="FF3300"/>
                  </a:solidFill>
                  <a:ea typeface="幼圆" pitchFamily="49" charset="-122"/>
                </a:rPr>
                <a:t>1</a:t>
              </a:r>
            </a:p>
            <a:p>
              <a:pPr algn="ctr">
                <a:lnSpc>
                  <a:spcPct val="80000"/>
                </a:lnSpc>
              </a:pPr>
              <a:r>
                <a:rPr lang="zh-CN" altLang="en-US" sz="2100">
                  <a:solidFill>
                    <a:srgbClr val="FF3300"/>
                  </a:solidFill>
                  <a:ea typeface="幼圆" pitchFamily="49" charset="-122"/>
                </a:rPr>
                <a:t>个关键字值</a:t>
              </a:r>
            </a:p>
          </p:txBody>
        </p:sp>
        <p:sp>
          <p:nvSpPr>
            <p:cNvPr id="22550" name="Freeform 45"/>
            <p:cNvSpPr>
              <a:spLocks/>
            </p:cNvSpPr>
            <p:nvPr/>
          </p:nvSpPr>
          <p:spPr bwMode="auto">
            <a:xfrm rot="439973">
              <a:off x="3572" y="822"/>
              <a:ext cx="1771" cy="705"/>
            </a:xfrm>
            <a:custGeom>
              <a:avLst/>
              <a:gdLst>
                <a:gd name="T0" fmla="*/ 99 w 2121"/>
                <a:gd name="T1" fmla="*/ 245 h 905"/>
                <a:gd name="T2" fmla="*/ 13 w 2121"/>
                <a:gd name="T3" fmla="*/ 296 h 905"/>
                <a:gd name="T4" fmla="*/ 0 w 2121"/>
                <a:gd name="T5" fmla="*/ 333 h 905"/>
                <a:gd name="T6" fmla="*/ 24 w 2121"/>
                <a:gd name="T7" fmla="*/ 380 h 905"/>
                <a:gd name="T8" fmla="*/ 86 w 2121"/>
                <a:gd name="T9" fmla="*/ 413 h 905"/>
                <a:gd name="T10" fmla="*/ 49 w 2121"/>
                <a:gd name="T11" fmla="*/ 446 h 905"/>
                <a:gd name="T12" fmla="*/ 37 w 2121"/>
                <a:gd name="T13" fmla="*/ 478 h 905"/>
                <a:gd name="T14" fmla="*/ 49 w 2121"/>
                <a:gd name="T15" fmla="*/ 519 h 905"/>
                <a:gd name="T16" fmla="*/ 148 w 2121"/>
                <a:gd name="T17" fmla="*/ 569 h 905"/>
                <a:gd name="T18" fmla="*/ 215 w 2121"/>
                <a:gd name="T19" fmla="*/ 577 h 905"/>
                <a:gd name="T20" fmla="*/ 240 w 2121"/>
                <a:gd name="T21" fmla="*/ 577 h 905"/>
                <a:gd name="T22" fmla="*/ 289 w 2121"/>
                <a:gd name="T23" fmla="*/ 614 h 905"/>
                <a:gd name="T24" fmla="*/ 430 w 2121"/>
                <a:gd name="T25" fmla="*/ 654 h 905"/>
                <a:gd name="T26" fmla="*/ 596 w 2121"/>
                <a:gd name="T27" fmla="*/ 657 h 905"/>
                <a:gd name="T28" fmla="*/ 676 w 2121"/>
                <a:gd name="T29" fmla="*/ 639 h 905"/>
                <a:gd name="T30" fmla="*/ 775 w 2121"/>
                <a:gd name="T31" fmla="*/ 686 h 905"/>
                <a:gd name="T32" fmla="*/ 903 w 2121"/>
                <a:gd name="T33" fmla="*/ 705 h 905"/>
                <a:gd name="T34" fmla="*/ 989 w 2121"/>
                <a:gd name="T35" fmla="*/ 697 h 905"/>
                <a:gd name="T36" fmla="*/ 1131 w 2121"/>
                <a:gd name="T37" fmla="*/ 643 h 905"/>
                <a:gd name="T38" fmla="*/ 1168 w 2121"/>
                <a:gd name="T39" fmla="*/ 599 h 905"/>
                <a:gd name="T40" fmla="*/ 1230 w 2121"/>
                <a:gd name="T41" fmla="*/ 614 h 905"/>
                <a:gd name="T42" fmla="*/ 1346 w 2121"/>
                <a:gd name="T43" fmla="*/ 614 h 905"/>
                <a:gd name="T44" fmla="*/ 1426 w 2121"/>
                <a:gd name="T45" fmla="*/ 595 h 905"/>
                <a:gd name="T46" fmla="*/ 1494 w 2121"/>
                <a:gd name="T47" fmla="*/ 562 h 905"/>
                <a:gd name="T48" fmla="*/ 1525 w 2121"/>
                <a:gd name="T49" fmla="*/ 515 h 905"/>
                <a:gd name="T50" fmla="*/ 1531 w 2121"/>
                <a:gd name="T51" fmla="*/ 489 h 905"/>
                <a:gd name="T52" fmla="*/ 1623 w 2121"/>
                <a:gd name="T53" fmla="*/ 471 h 905"/>
                <a:gd name="T54" fmla="*/ 1703 w 2121"/>
                <a:gd name="T55" fmla="*/ 439 h 905"/>
                <a:gd name="T56" fmla="*/ 1752 w 2121"/>
                <a:gd name="T57" fmla="*/ 394 h 905"/>
                <a:gd name="T58" fmla="*/ 1771 w 2121"/>
                <a:gd name="T59" fmla="*/ 344 h 905"/>
                <a:gd name="T60" fmla="*/ 1758 w 2121"/>
                <a:gd name="T61" fmla="*/ 292 h 905"/>
                <a:gd name="T62" fmla="*/ 1715 w 2121"/>
                <a:gd name="T63" fmla="*/ 249 h 905"/>
                <a:gd name="T64" fmla="*/ 1722 w 2121"/>
                <a:gd name="T65" fmla="*/ 227 h 905"/>
                <a:gd name="T66" fmla="*/ 1715 w 2121"/>
                <a:gd name="T67" fmla="*/ 164 h 905"/>
                <a:gd name="T68" fmla="*/ 1636 w 2121"/>
                <a:gd name="T69" fmla="*/ 106 h 905"/>
                <a:gd name="T70" fmla="*/ 1568 w 2121"/>
                <a:gd name="T71" fmla="*/ 88 h 905"/>
                <a:gd name="T72" fmla="*/ 1543 w 2121"/>
                <a:gd name="T73" fmla="*/ 51 h 905"/>
                <a:gd name="T74" fmla="*/ 1445 w 2121"/>
                <a:gd name="T75" fmla="*/ 8 h 905"/>
                <a:gd name="T76" fmla="*/ 1328 w 2121"/>
                <a:gd name="T77" fmla="*/ 4 h 905"/>
                <a:gd name="T78" fmla="*/ 1254 w 2121"/>
                <a:gd name="T79" fmla="*/ 23 h 905"/>
                <a:gd name="T80" fmla="*/ 1223 w 2121"/>
                <a:gd name="T81" fmla="*/ 37 h 905"/>
                <a:gd name="T82" fmla="*/ 1162 w 2121"/>
                <a:gd name="T83" fmla="*/ 11 h 905"/>
                <a:gd name="T84" fmla="*/ 1082 w 2121"/>
                <a:gd name="T85" fmla="*/ 0 h 905"/>
                <a:gd name="T86" fmla="*/ 989 w 2121"/>
                <a:gd name="T87" fmla="*/ 15 h 905"/>
                <a:gd name="T88" fmla="*/ 922 w 2121"/>
                <a:gd name="T89" fmla="*/ 55 h 905"/>
                <a:gd name="T90" fmla="*/ 885 w 2121"/>
                <a:gd name="T91" fmla="*/ 41 h 905"/>
                <a:gd name="T92" fmla="*/ 812 w 2121"/>
                <a:gd name="T93" fmla="*/ 26 h 905"/>
                <a:gd name="T94" fmla="*/ 713 w 2121"/>
                <a:gd name="T95" fmla="*/ 26 h 905"/>
                <a:gd name="T96" fmla="*/ 609 w 2121"/>
                <a:gd name="T97" fmla="*/ 58 h 905"/>
                <a:gd name="T98" fmla="*/ 572 w 2121"/>
                <a:gd name="T99" fmla="*/ 84 h 905"/>
                <a:gd name="T100" fmla="*/ 437 w 2121"/>
                <a:gd name="T101" fmla="*/ 66 h 905"/>
                <a:gd name="T102" fmla="*/ 326 w 2121"/>
                <a:gd name="T103" fmla="*/ 77 h 905"/>
                <a:gd name="T104" fmla="*/ 240 w 2121"/>
                <a:gd name="T105" fmla="*/ 110 h 905"/>
                <a:gd name="T106" fmla="*/ 178 w 2121"/>
                <a:gd name="T107" fmla="*/ 157 h 905"/>
                <a:gd name="T108" fmla="*/ 154 w 2121"/>
                <a:gd name="T109" fmla="*/ 216 h 905"/>
                <a:gd name="T110" fmla="*/ 159 w 2121"/>
                <a:gd name="T111" fmla="*/ 234 h 90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121" h="905">
                  <a:moveTo>
                    <a:pt x="191" y="300"/>
                  </a:moveTo>
                  <a:lnTo>
                    <a:pt x="118" y="314"/>
                  </a:lnTo>
                  <a:lnTo>
                    <a:pt x="51" y="342"/>
                  </a:lnTo>
                  <a:lnTo>
                    <a:pt x="15" y="380"/>
                  </a:lnTo>
                  <a:lnTo>
                    <a:pt x="7" y="403"/>
                  </a:lnTo>
                  <a:lnTo>
                    <a:pt x="0" y="427"/>
                  </a:lnTo>
                  <a:lnTo>
                    <a:pt x="7" y="460"/>
                  </a:lnTo>
                  <a:lnTo>
                    <a:pt x="29" y="488"/>
                  </a:lnTo>
                  <a:lnTo>
                    <a:pt x="59" y="511"/>
                  </a:lnTo>
                  <a:lnTo>
                    <a:pt x="103" y="530"/>
                  </a:lnTo>
                  <a:lnTo>
                    <a:pt x="59" y="572"/>
                  </a:lnTo>
                  <a:lnTo>
                    <a:pt x="51" y="591"/>
                  </a:lnTo>
                  <a:lnTo>
                    <a:pt x="44" y="614"/>
                  </a:lnTo>
                  <a:lnTo>
                    <a:pt x="51" y="638"/>
                  </a:lnTo>
                  <a:lnTo>
                    <a:pt x="59" y="666"/>
                  </a:lnTo>
                  <a:lnTo>
                    <a:pt x="110" y="703"/>
                  </a:lnTo>
                  <a:lnTo>
                    <a:pt x="177" y="731"/>
                  </a:lnTo>
                  <a:lnTo>
                    <a:pt x="213" y="736"/>
                  </a:lnTo>
                  <a:lnTo>
                    <a:pt x="258" y="741"/>
                  </a:lnTo>
                  <a:lnTo>
                    <a:pt x="272" y="741"/>
                  </a:lnTo>
                  <a:lnTo>
                    <a:pt x="287" y="741"/>
                  </a:lnTo>
                  <a:lnTo>
                    <a:pt x="346" y="788"/>
                  </a:lnTo>
                  <a:lnTo>
                    <a:pt x="427" y="820"/>
                  </a:lnTo>
                  <a:lnTo>
                    <a:pt x="515" y="839"/>
                  </a:lnTo>
                  <a:lnTo>
                    <a:pt x="611" y="848"/>
                  </a:lnTo>
                  <a:lnTo>
                    <a:pt x="714" y="844"/>
                  </a:lnTo>
                  <a:lnTo>
                    <a:pt x="810" y="820"/>
                  </a:lnTo>
                  <a:lnTo>
                    <a:pt x="861" y="853"/>
                  </a:lnTo>
                  <a:lnTo>
                    <a:pt x="928" y="881"/>
                  </a:lnTo>
                  <a:lnTo>
                    <a:pt x="1001" y="900"/>
                  </a:lnTo>
                  <a:lnTo>
                    <a:pt x="1082" y="905"/>
                  </a:lnTo>
                  <a:lnTo>
                    <a:pt x="1134" y="900"/>
                  </a:lnTo>
                  <a:lnTo>
                    <a:pt x="1185" y="895"/>
                  </a:lnTo>
                  <a:lnTo>
                    <a:pt x="1281" y="867"/>
                  </a:lnTo>
                  <a:lnTo>
                    <a:pt x="1355" y="825"/>
                  </a:lnTo>
                  <a:lnTo>
                    <a:pt x="1377" y="797"/>
                  </a:lnTo>
                  <a:lnTo>
                    <a:pt x="1399" y="769"/>
                  </a:lnTo>
                  <a:lnTo>
                    <a:pt x="1473" y="788"/>
                  </a:lnTo>
                  <a:lnTo>
                    <a:pt x="1554" y="792"/>
                  </a:lnTo>
                  <a:lnTo>
                    <a:pt x="1612" y="788"/>
                  </a:lnTo>
                  <a:lnTo>
                    <a:pt x="1664" y="778"/>
                  </a:lnTo>
                  <a:lnTo>
                    <a:pt x="1708" y="764"/>
                  </a:lnTo>
                  <a:lnTo>
                    <a:pt x="1752" y="745"/>
                  </a:lnTo>
                  <a:lnTo>
                    <a:pt x="1789" y="722"/>
                  </a:lnTo>
                  <a:lnTo>
                    <a:pt x="1811" y="694"/>
                  </a:lnTo>
                  <a:lnTo>
                    <a:pt x="1826" y="661"/>
                  </a:lnTo>
                  <a:lnTo>
                    <a:pt x="1833" y="628"/>
                  </a:lnTo>
                  <a:lnTo>
                    <a:pt x="1892" y="619"/>
                  </a:lnTo>
                  <a:lnTo>
                    <a:pt x="1944" y="605"/>
                  </a:lnTo>
                  <a:lnTo>
                    <a:pt x="1995" y="586"/>
                  </a:lnTo>
                  <a:lnTo>
                    <a:pt x="2040" y="563"/>
                  </a:lnTo>
                  <a:lnTo>
                    <a:pt x="2069" y="539"/>
                  </a:lnTo>
                  <a:lnTo>
                    <a:pt x="2098" y="506"/>
                  </a:lnTo>
                  <a:lnTo>
                    <a:pt x="2113" y="474"/>
                  </a:lnTo>
                  <a:lnTo>
                    <a:pt x="2121" y="441"/>
                  </a:lnTo>
                  <a:lnTo>
                    <a:pt x="2113" y="408"/>
                  </a:lnTo>
                  <a:lnTo>
                    <a:pt x="2106" y="375"/>
                  </a:lnTo>
                  <a:lnTo>
                    <a:pt x="2084" y="347"/>
                  </a:lnTo>
                  <a:lnTo>
                    <a:pt x="2054" y="319"/>
                  </a:lnTo>
                  <a:lnTo>
                    <a:pt x="2062" y="291"/>
                  </a:lnTo>
                  <a:lnTo>
                    <a:pt x="2069" y="263"/>
                  </a:lnTo>
                  <a:lnTo>
                    <a:pt x="2054" y="211"/>
                  </a:lnTo>
                  <a:lnTo>
                    <a:pt x="2017" y="169"/>
                  </a:lnTo>
                  <a:lnTo>
                    <a:pt x="1959" y="136"/>
                  </a:lnTo>
                  <a:lnTo>
                    <a:pt x="1878" y="113"/>
                  </a:lnTo>
                  <a:lnTo>
                    <a:pt x="1870" y="89"/>
                  </a:lnTo>
                  <a:lnTo>
                    <a:pt x="1848" y="66"/>
                  </a:lnTo>
                  <a:lnTo>
                    <a:pt x="1797" y="33"/>
                  </a:lnTo>
                  <a:lnTo>
                    <a:pt x="1730" y="10"/>
                  </a:lnTo>
                  <a:lnTo>
                    <a:pt x="1642" y="0"/>
                  </a:lnTo>
                  <a:lnTo>
                    <a:pt x="1590" y="5"/>
                  </a:lnTo>
                  <a:lnTo>
                    <a:pt x="1546" y="14"/>
                  </a:lnTo>
                  <a:lnTo>
                    <a:pt x="1502" y="29"/>
                  </a:lnTo>
                  <a:lnTo>
                    <a:pt x="1465" y="47"/>
                  </a:lnTo>
                  <a:lnTo>
                    <a:pt x="1428" y="29"/>
                  </a:lnTo>
                  <a:lnTo>
                    <a:pt x="1392" y="14"/>
                  </a:lnTo>
                  <a:lnTo>
                    <a:pt x="1347" y="5"/>
                  </a:lnTo>
                  <a:lnTo>
                    <a:pt x="1296" y="0"/>
                  </a:lnTo>
                  <a:lnTo>
                    <a:pt x="1237" y="5"/>
                  </a:lnTo>
                  <a:lnTo>
                    <a:pt x="1185" y="19"/>
                  </a:lnTo>
                  <a:lnTo>
                    <a:pt x="1141" y="43"/>
                  </a:lnTo>
                  <a:lnTo>
                    <a:pt x="1104" y="71"/>
                  </a:lnTo>
                  <a:lnTo>
                    <a:pt x="1060" y="52"/>
                  </a:lnTo>
                  <a:lnTo>
                    <a:pt x="1016" y="38"/>
                  </a:lnTo>
                  <a:lnTo>
                    <a:pt x="972" y="33"/>
                  </a:lnTo>
                  <a:lnTo>
                    <a:pt x="920" y="29"/>
                  </a:lnTo>
                  <a:lnTo>
                    <a:pt x="854" y="33"/>
                  </a:lnTo>
                  <a:lnTo>
                    <a:pt x="788" y="47"/>
                  </a:lnTo>
                  <a:lnTo>
                    <a:pt x="729" y="75"/>
                  </a:lnTo>
                  <a:lnTo>
                    <a:pt x="685" y="108"/>
                  </a:lnTo>
                  <a:lnTo>
                    <a:pt x="604" y="89"/>
                  </a:lnTo>
                  <a:lnTo>
                    <a:pt x="523" y="85"/>
                  </a:lnTo>
                  <a:lnTo>
                    <a:pt x="456" y="89"/>
                  </a:lnTo>
                  <a:lnTo>
                    <a:pt x="390" y="99"/>
                  </a:lnTo>
                  <a:lnTo>
                    <a:pt x="331" y="118"/>
                  </a:lnTo>
                  <a:lnTo>
                    <a:pt x="287" y="141"/>
                  </a:lnTo>
                  <a:lnTo>
                    <a:pt x="243" y="169"/>
                  </a:lnTo>
                  <a:lnTo>
                    <a:pt x="213" y="202"/>
                  </a:lnTo>
                  <a:lnTo>
                    <a:pt x="191" y="239"/>
                  </a:lnTo>
                  <a:lnTo>
                    <a:pt x="184" y="277"/>
                  </a:lnTo>
                  <a:lnTo>
                    <a:pt x="191" y="291"/>
                  </a:lnTo>
                  <a:lnTo>
                    <a:pt x="191" y="300"/>
                  </a:lnTo>
                  <a:close/>
                </a:path>
              </a:pathLst>
            </a:custGeom>
            <a:noFill/>
            <a:ln w="74676">
              <a:solidFill>
                <a:srgbClr val="00CCFF"/>
              </a:solidFill>
              <a:prstDash val="solid"/>
              <a:round/>
              <a:headEnd/>
              <a:tailEnd/>
            </a:ln>
            <a:effectLst>
              <a:outerShdw dist="56796" dir="1593903" algn="ctr" rotWithShape="0">
                <a:srgbClr val="B2B2B2"/>
              </a:outerShdw>
            </a:effectLst>
          </p:spPr>
          <p:txBody>
            <a:bodyPr/>
            <a:lstStyle/>
            <a:p>
              <a:endParaRPr lang="zh-CN" altLang="en-US"/>
            </a:p>
          </p:txBody>
        </p:sp>
        <p:grpSp>
          <p:nvGrpSpPr>
            <p:cNvPr id="12" name="Group 46"/>
            <p:cNvGrpSpPr>
              <a:grpSpLocks/>
            </p:cNvGrpSpPr>
            <p:nvPr/>
          </p:nvGrpSpPr>
          <p:grpSpPr bwMode="auto">
            <a:xfrm rot="577961">
              <a:off x="4870" y="1292"/>
              <a:ext cx="136" cy="227"/>
              <a:chOff x="3703" y="3411"/>
              <a:chExt cx="254" cy="414"/>
            </a:xfrm>
          </p:grpSpPr>
          <p:sp>
            <p:nvSpPr>
              <p:cNvPr id="22552" name="Freeform 47"/>
              <p:cNvSpPr>
                <a:spLocks/>
              </p:cNvSpPr>
              <p:nvPr/>
            </p:nvSpPr>
            <p:spPr bwMode="auto">
              <a:xfrm rot="1102032">
                <a:off x="3763" y="3408"/>
                <a:ext cx="192" cy="295"/>
              </a:xfrm>
              <a:custGeom>
                <a:avLst/>
                <a:gdLst>
                  <a:gd name="T0" fmla="*/ 45 w 291"/>
                  <a:gd name="T1" fmla="*/ 44 h 562"/>
                  <a:gd name="T2" fmla="*/ 181 w 291"/>
                  <a:gd name="T3" fmla="*/ 27 h 562"/>
                  <a:gd name="T4" fmla="*/ 174 w 291"/>
                  <a:gd name="T5" fmla="*/ 113 h 562"/>
                  <a:gd name="T6" fmla="*/ 160 w 291"/>
                  <a:gd name="T7" fmla="*/ 147 h 562"/>
                  <a:gd name="T8" fmla="*/ 152 w 291"/>
                  <a:gd name="T9" fmla="*/ 193 h 562"/>
                  <a:gd name="T10" fmla="*/ 138 w 291"/>
                  <a:gd name="T11" fmla="*/ 227 h 562"/>
                  <a:gd name="T12" fmla="*/ 131 w 291"/>
                  <a:gd name="T13" fmla="*/ 278 h 562"/>
                  <a:gd name="T14" fmla="*/ 45 w 291"/>
                  <a:gd name="T15" fmla="*/ 278 h 562"/>
                  <a:gd name="T16" fmla="*/ 23 w 291"/>
                  <a:gd name="T17" fmla="*/ 135 h 562"/>
                  <a:gd name="T18" fmla="*/ 45 w 291"/>
                  <a:gd name="T19" fmla="*/ 44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FFFFA7"/>
              </a:solidFill>
              <a:ln w="73025" cap="sq" cmpd="sng">
                <a:solidFill>
                  <a:srgbClr val="FF3300"/>
                </a:solidFill>
                <a:prstDash val="solid"/>
                <a:round/>
                <a:headEnd/>
                <a:tailEnd/>
              </a:ln>
              <a:effectLst>
                <a:outerShdw dist="28398" dir="1593903" algn="ctr" rotWithShape="0">
                  <a:srgbClr val="969696"/>
                </a:outerShdw>
              </a:effectLst>
            </p:spPr>
            <p:txBody>
              <a:bodyPr wrap="none" anchor="ctr"/>
              <a:lstStyle/>
              <a:p>
                <a:endParaRPr lang="zh-CN" altLang="en-US"/>
              </a:p>
            </p:txBody>
          </p:sp>
          <p:sp>
            <p:nvSpPr>
              <p:cNvPr id="22553" name="Freeform 48"/>
              <p:cNvSpPr>
                <a:spLocks/>
              </p:cNvSpPr>
              <p:nvPr/>
            </p:nvSpPr>
            <p:spPr bwMode="auto">
              <a:xfrm rot="1102032">
                <a:off x="3700" y="3726"/>
                <a:ext cx="133" cy="97"/>
              </a:xfrm>
              <a:custGeom>
                <a:avLst/>
                <a:gdLst>
                  <a:gd name="T0" fmla="*/ 56 w 200"/>
                  <a:gd name="T1" fmla="*/ 0 h 184"/>
                  <a:gd name="T2" fmla="*/ 20 w 200"/>
                  <a:gd name="T3" fmla="*/ 69 h 184"/>
                  <a:gd name="T4" fmla="*/ 27 w 200"/>
                  <a:gd name="T5" fmla="*/ 86 h 184"/>
                  <a:gd name="T6" fmla="*/ 70 w 200"/>
                  <a:gd name="T7" fmla="*/ 97 h 184"/>
                  <a:gd name="T8" fmla="*/ 121 w 200"/>
                  <a:gd name="T9" fmla="*/ 91 h 184"/>
                  <a:gd name="T10" fmla="*/ 128 w 200"/>
                  <a:gd name="T11" fmla="*/ 74 h 184"/>
                  <a:gd name="T12" fmla="*/ 114 w 200"/>
                  <a:gd name="T13" fmla="*/ 11 h 184"/>
                  <a:gd name="T14" fmla="*/ 56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FFA7"/>
              </a:solidFill>
              <a:ln w="73025" cap="sq" cmpd="sng">
                <a:solidFill>
                  <a:srgbClr val="FF3300"/>
                </a:solidFill>
                <a:prstDash val="solid"/>
                <a:round/>
                <a:headEnd/>
                <a:tailEnd/>
              </a:ln>
              <a:effectLst>
                <a:outerShdw dist="28398" dir="1593903" algn="ctr" rotWithShape="0">
                  <a:srgbClr val="969696"/>
                </a:outerShdw>
              </a:effectLst>
            </p:spPr>
            <p:txBody>
              <a:bodyPr wrap="none" anchor="ctr"/>
              <a:lstStyle/>
              <a:p>
                <a:endParaRPr lang="zh-CN" altLang="en-US"/>
              </a:p>
            </p:txBody>
          </p:sp>
        </p:grpSp>
      </p:grpSp>
      <p:grpSp>
        <p:nvGrpSpPr>
          <p:cNvPr id="13" name="Group 49"/>
          <p:cNvGrpSpPr>
            <a:grpSpLocks/>
          </p:cNvGrpSpPr>
          <p:nvPr/>
        </p:nvGrpSpPr>
        <p:grpSpPr bwMode="auto">
          <a:xfrm>
            <a:off x="7967664" y="2946400"/>
            <a:ext cx="2016125" cy="1130300"/>
            <a:chOff x="4211" y="1389"/>
            <a:chExt cx="1270" cy="712"/>
          </a:xfrm>
        </p:grpSpPr>
        <p:sp>
          <p:nvSpPr>
            <p:cNvPr id="22547" name="AutoShape 50"/>
            <p:cNvSpPr>
              <a:spLocks noChangeArrowheads="1"/>
            </p:cNvSpPr>
            <p:nvPr/>
          </p:nvSpPr>
          <p:spPr bwMode="auto">
            <a:xfrm>
              <a:off x="4211" y="1389"/>
              <a:ext cx="1270" cy="712"/>
            </a:xfrm>
            <a:prstGeom prst="irregularSeal1">
              <a:avLst/>
            </a:prstGeom>
            <a:solidFill>
              <a:srgbClr val="FF0000"/>
            </a:solidFill>
            <a:ln w="44450" cap="sq">
              <a:solidFill>
                <a:srgbClr val="FFFF00"/>
              </a:solidFill>
              <a:miter lim="800000"/>
              <a:headEnd type="none" w="sm" len="sm"/>
              <a:tailEnd type="none" w="sm" len="sm"/>
            </a:ln>
            <a:effectLst>
              <a:outerShdw dist="45791" dir="2021404" algn="ctr" rotWithShape="0">
                <a:srgbClr val="969696"/>
              </a:outerShdw>
            </a:effectLst>
          </p:spPr>
          <p:txBody>
            <a:bodyPr wrap="none" anchor="ctr"/>
            <a:lstStyle/>
            <a:p>
              <a:endParaRPr lang="zh-CN" altLang="en-US">
                <a:solidFill>
                  <a:srgbClr val="FFFFCC"/>
                </a:solidFill>
              </a:endParaRPr>
            </a:p>
          </p:txBody>
        </p:sp>
        <p:sp>
          <p:nvSpPr>
            <p:cNvPr id="22548" name="Text Box 51"/>
            <p:cNvSpPr txBox="1">
              <a:spLocks noChangeArrowheads="1"/>
            </p:cNvSpPr>
            <p:nvPr/>
          </p:nvSpPr>
          <p:spPr bwMode="auto">
            <a:xfrm>
              <a:off x="4379" y="1576"/>
              <a:ext cx="966" cy="233"/>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a:solidFill>
                    <a:srgbClr val="FFFFCC"/>
                  </a:solidFill>
                  <a:ea typeface="黑体" pitchFamily="49" charset="-122"/>
                </a:rPr>
                <a:t>结点分裂</a:t>
              </a:r>
            </a:p>
          </p:txBody>
        </p:sp>
      </p:grpSp>
      <p:grpSp>
        <p:nvGrpSpPr>
          <p:cNvPr id="14" name="Group 52"/>
          <p:cNvGrpSpPr>
            <a:grpSpLocks/>
          </p:cNvGrpSpPr>
          <p:nvPr/>
        </p:nvGrpSpPr>
        <p:grpSpPr bwMode="auto">
          <a:xfrm>
            <a:off x="5300664" y="404813"/>
            <a:ext cx="4611687" cy="792162"/>
            <a:chOff x="2379" y="255"/>
            <a:chExt cx="2905" cy="499"/>
          </a:xfrm>
        </p:grpSpPr>
        <p:sp>
          <p:nvSpPr>
            <p:cNvPr id="22545" name="Rectangle 53"/>
            <p:cNvSpPr>
              <a:spLocks noChangeArrowheads="1"/>
            </p:cNvSpPr>
            <p:nvPr/>
          </p:nvSpPr>
          <p:spPr bwMode="auto">
            <a:xfrm>
              <a:off x="2379" y="255"/>
              <a:ext cx="2724" cy="499"/>
            </a:xfrm>
            <a:prstGeom prst="rect">
              <a:avLst/>
            </a:prstGeom>
            <a:solidFill>
              <a:srgbClr val="DEDEDE"/>
            </a:solidFill>
            <a:ln w="12700" cap="sq">
              <a:noFill/>
              <a:miter lim="800000"/>
              <a:headEnd type="none" w="sm" len="sm"/>
              <a:tailEnd type="none" w="sm" len="sm"/>
            </a:ln>
            <a:effectLst>
              <a:outerShdw dist="53882" dir="2700000" algn="ctr" rotWithShape="0">
                <a:srgbClr val="C0C0C0"/>
              </a:outerShdw>
            </a:effectLst>
          </p:spPr>
          <p:txBody>
            <a:bodyPr wrap="none" anchor="ctr"/>
            <a:lstStyle/>
            <a:p>
              <a:endParaRPr lang="zh-CN" altLang="en-US">
                <a:solidFill>
                  <a:srgbClr val="FFFFCC"/>
                </a:solidFill>
              </a:endParaRPr>
            </a:p>
          </p:txBody>
        </p:sp>
        <p:sp>
          <p:nvSpPr>
            <p:cNvPr id="22546" name="Text Box 54"/>
            <p:cNvSpPr txBox="1">
              <a:spLocks noChangeArrowheads="1"/>
            </p:cNvSpPr>
            <p:nvPr/>
          </p:nvSpPr>
          <p:spPr bwMode="auto">
            <a:xfrm>
              <a:off x="2536" y="341"/>
              <a:ext cx="2748" cy="368"/>
            </a:xfrm>
            <a:prstGeom prst="rect">
              <a:avLst/>
            </a:prstGeom>
            <a:noFill/>
            <a:ln w="12700" cap="sq">
              <a:noFill/>
              <a:miter lim="800000"/>
              <a:headEnd type="none" w="sm" len="sm"/>
              <a:tailEnd type="none" w="sm" len="sm"/>
            </a:ln>
          </p:spPr>
          <p:txBody>
            <a:bodyPr>
              <a:spAutoFit/>
            </a:bodyPr>
            <a:lstStyle/>
            <a:p>
              <a:pPr>
                <a:lnSpc>
                  <a:spcPct val="85000"/>
                </a:lnSpc>
              </a:pPr>
              <a:r>
                <a:rPr lang="en-US" altLang="zh-CN" sz="1900">
                  <a:solidFill>
                    <a:srgbClr val="000074"/>
                  </a:solidFill>
                  <a:ea typeface="幼圆" pitchFamily="49" charset="-122"/>
                </a:rPr>
                <a:t>B-</a:t>
              </a:r>
              <a:r>
                <a:rPr lang="zh-CN" altLang="en-US" sz="1900">
                  <a:solidFill>
                    <a:srgbClr val="000074"/>
                  </a:solidFill>
                  <a:latin typeface="幼圆" pitchFamily="49" charset="-122"/>
                  <a:ea typeface="幼圆" pitchFamily="49" charset="-122"/>
                </a:rPr>
                <a:t>树的生成从空树开始，即逐个在</a:t>
              </a:r>
            </a:p>
            <a:p>
              <a:pPr>
                <a:lnSpc>
                  <a:spcPct val="85000"/>
                </a:lnSpc>
              </a:pPr>
              <a:r>
                <a:rPr lang="zh-CN" altLang="en-US" sz="1900">
                  <a:solidFill>
                    <a:srgbClr val="000074"/>
                  </a:solidFill>
                  <a:latin typeface="幼圆" pitchFamily="49" charset="-122"/>
                  <a:ea typeface="幼圆" pitchFamily="49" charset="-122"/>
                </a:rPr>
                <a:t>叶结点中插入结点</a:t>
              </a:r>
              <a:r>
                <a:rPr lang="en-US" altLang="zh-CN" sz="1900">
                  <a:solidFill>
                    <a:srgbClr val="000074"/>
                  </a:solidFill>
                  <a:latin typeface="幼圆" pitchFamily="49" charset="-122"/>
                  <a:ea typeface="幼圆" pitchFamily="49" charset="-122"/>
                </a:rPr>
                <a:t>(</a:t>
              </a:r>
              <a:r>
                <a:rPr lang="zh-CN" altLang="en-US" sz="1900">
                  <a:solidFill>
                    <a:srgbClr val="000074"/>
                  </a:solidFill>
                  <a:latin typeface="幼圆" pitchFamily="49" charset="-122"/>
                  <a:ea typeface="幼圆" pitchFamily="49" charset="-122"/>
                </a:rPr>
                <a:t>关键字</a:t>
              </a:r>
              <a:r>
                <a:rPr lang="en-US" altLang="zh-CN" sz="1900">
                  <a:solidFill>
                    <a:srgbClr val="000074"/>
                  </a:solidFill>
                  <a:latin typeface="幼圆" pitchFamily="49" charset="-122"/>
                  <a:ea typeface="幼圆" pitchFamily="49" charset="-122"/>
                </a:rPr>
                <a:t>)</a:t>
              </a:r>
              <a:r>
                <a:rPr lang="zh-CN" altLang="en-US" sz="1900">
                  <a:solidFill>
                    <a:srgbClr val="000074"/>
                  </a:solidFill>
                  <a:latin typeface="幼圆" pitchFamily="49" charset="-122"/>
                  <a:ea typeface="幼圆" pitchFamily="49" charset="-122"/>
                </a:rPr>
                <a:t>而得到</a:t>
              </a:r>
            </a:p>
          </p:txBody>
        </p:sp>
      </p:grpSp>
      <p:grpSp>
        <p:nvGrpSpPr>
          <p:cNvPr id="15" name="Group 55"/>
          <p:cNvGrpSpPr>
            <a:grpSpLocks/>
          </p:cNvGrpSpPr>
          <p:nvPr/>
        </p:nvGrpSpPr>
        <p:grpSpPr bwMode="auto">
          <a:xfrm>
            <a:off x="2208214" y="4062413"/>
            <a:ext cx="7932737" cy="2317750"/>
            <a:chOff x="431" y="2559"/>
            <a:chExt cx="4997" cy="1460"/>
          </a:xfrm>
        </p:grpSpPr>
        <p:grpSp>
          <p:nvGrpSpPr>
            <p:cNvPr id="16" name="Group 56"/>
            <p:cNvGrpSpPr>
              <a:grpSpLocks/>
            </p:cNvGrpSpPr>
            <p:nvPr/>
          </p:nvGrpSpPr>
          <p:grpSpPr bwMode="auto">
            <a:xfrm>
              <a:off x="431" y="2559"/>
              <a:ext cx="4997" cy="1460"/>
              <a:chOff x="521" y="2559"/>
              <a:chExt cx="4997" cy="1460"/>
            </a:xfrm>
          </p:grpSpPr>
          <p:sp>
            <p:nvSpPr>
              <p:cNvPr id="22542" name="Rectangle 57"/>
              <p:cNvSpPr>
                <a:spLocks noChangeArrowheads="1"/>
              </p:cNvSpPr>
              <p:nvPr/>
            </p:nvSpPr>
            <p:spPr bwMode="auto">
              <a:xfrm>
                <a:off x="521" y="2704"/>
                <a:ext cx="4997" cy="1315"/>
              </a:xfrm>
              <a:prstGeom prst="rect">
                <a:avLst/>
              </a:prstGeom>
              <a:solidFill>
                <a:srgbClr val="9CE8E6"/>
              </a:solidFill>
              <a:ln w="88900" cap="sq">
                <a:solidFill>
                  <a:srgbClr val="FFFF00"/>
                </a:solidFill>
                <a:miter lim="800000"/>
                <a:headEnd type="none" w="sm" len="sm"/>
                <a:tailEnd type="none" w="sm" len="sm"/>
              </a:ln>
            </p:spPr>
            <p:txBody>
              <a:bodyPr wrap="none" anchor="ctr"/>
              <a:lstStyle/>
              <a:p>
                <a:endParaRPr lang="zh-CN" altLang="en-US">
                  <a:solidFill>
                    <a:srgbClr val="FFFFCC"/>
                  </a:solidFill>
                </a:endParaRPr>
              </a:p>
            </p:txBody>
          </p:sp>
          <p:sp>
            <p:nvSpPr>
              <p:cNvPr id="22543" name="Oval 58"/>
              <p:cNvSpPr>
                <a:spLocks noChangeArrowheads="1"/>
              </p:cNvSpPr>
              <p:nvPr/>
            </p:nvSpPr>
            <p:spPr bwMode="auto">
              <a:xfrm>
                <a:off x="748" y="2574"/>
                <a:ext cx="1200" cy="290"/>
              </a:xfrm>
              <a:prstGeom prst="ellipse">
                <a:avLst/>
              </a:prstGeom>
              <a:solidFill>
                <a:srgbClr val="FFFF99"/>
              </a:solidFill>
              <a:ln w="25400" cap="sq">
                <a:solidFill>
                  <a:srgbClr val="99CCFF"/>
                </a:solidFill>
                <a:round/>
                <a:headEnd type="none" w="sm" len="sm"/>
                <a:tailEnd type="none" w="sm" len="sm"/>
              </a:ln>
            </p:spPr>
            <p:txBody>
              <a:bodyPr wrap="none" anchor="ctr"/>
              <a:lstStyle/>
              <a:p>
                <a:endParaRPr lang="zh-CN" altLang="en-US">
                  <a:solidFill>
                    <a:srgbClr val="FFFFCC"/>
                  </a:solidFill>
                </a:endParaRPr>
              </a:p>
            </p:txBody>
          </p:sp>
          <p:sp>
            <p:nvSpPr>
              <p:cNvPr id="22544" name="Text Box 59"/>
              <p:cNvSpPr txBox="1">
                <a:spLocks noChangeArrowheads="1"/>
              </p:cNvSpPr>
              <p:nvPr/>
            </p:nvSpPr>
            <p:spPr bwMode="auto">
              <a:xfrm>
                <a:off x="833" y="2559"/>
                <a:ext cx="1126" cy="327"/>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800">
                    <a:solidFill>
                      <a:srgbClr val="FF3300"/>
                    </a:solidFill>
                    <a:ea typeface="华文行楷" pitchFamily="2" charset="-122"/>
                  </a:rPr>
                  <a:t>基本思想</a:t>
                </a:r>
              </a:p>
            </p:txBody>
          </p:sp>
        </p:grpSp>
        <p:sp>
          <p:nvSpPr>
            <p:cNvPr id="22541" name="Text Box 60"/>
            <p:cNvSpPr txBox="1">
              <a:spLocks noChangeArrowheads="1"/>
            </p:cNvSpPr>
            <p:nvPr/>
          </p:nvSpPr>
          <p:spPr bwMode="auto">
            <a:xfrm>
              <a:off x="612" y="2886"/>
              <a:ext cx="4775" cy="979"/>
            </a:xfrm>
            <a:prstGeom prst="rect">
              <a:avLst/>
            </a:prstGeom>
            <a:noFill/>
            <a:ln w="12700" cap="sq">
              <a:noFill/>
              <a:miter lim="800000"/>
              <a:headEnd type="none" w="sm" len="sm"/>
              <a:tailEnd type="none" w="sm" len="sm"/>
            </a:ln>
          </p:spPr>
          <p:txBody>
            <a:bodyPr>
              <a:spAutoFit/>
            </a:bodyPr>
            <a:lstStyle/>
            <a:p>
              <a:pPr>
                <a:lnSpc>
                  <a:spcPct val="95000"/>
                </a:lnSpc>
              </a:pPr>
              <a:r>
                <a:rPr lang="en-US" altLang="zh-CN" sz="2000">
                  <a:solidFill>
                    <a:srgbClr val="00008C"/>
                  </a:solidFill>
                  <a:latin typeface="幼圆" pitchFamily="49" charset="-122"/>
                  <a:ea typeface="幼圆" pitchFamily="49" charset="-122"/>
                </a:rPr>
                <a:t>    </a:t>
              </a:r>
              <a:r>
                <a:rPr lang="zh-CN" altLang="en-US" sz="2000">
                  <a:solidFill>
                    <a:srgbClr val="00008C"/>
                  </a:solidFill>
                  <a:latin typeface="幼圆" pitchFamily="49" charset="-122"/>
                  <a:ea typeface="幼圆" pitchFamily="49" charset="-122"/>
                </a:rPr>
                <a:t>若将</a:t>
              </a:r>
              <a:r>
                <a:rPr lang="en-US" altLang="zh-CN" sz="2000">
                  <a:solidFill>
                    <a:srgbClr val="00008C"/>
                  </a:solidFill>
                  <a:ea typeface="幼圆" pitchFamily="49" charset="-122"/>
                </a:rPr>
                <a:t>k</a:t>
              </a:r>
              <a:r>
                <a:rPr lang="zh-CN" altLang="en-US" sz="2000">
                  <a:solidFill>
                    <a:srgbClr val="00008C"/>
                  </a:solidFill>
                  <a:latin typeface="幼圆" pitchFamily="49" charset="-122"/>
                  <a:ea typeface="幼圆" pitchFamily="49" charset="-122"/>
                </a:rPr>
                <a:t>插入到某结点后使得该结点中关键字值数目超过</a:t>
              </a:r>
              <a:r>
                <a:rPr lang="en-US" altLang="zh-CN" sz="2000">
                  <a:solidFill>
                    <a:srgbClr val="00008C"/>
                  </a:solidFill>
                  <a:ea typeface="幼圆" pitchFamily="49" charset="-122"/>
                </a:rPr>
                <a:t>m-1</a:t>
              </a:r>
              <a:r>
                <a:rPr lang="zh-CN" altLang="en-US" sz="2000">
                  <a:solidFill>
                    <a:srgbClr val="00008C"/>
                  </a:solidFill>
                  <a:latin typeface="幼圆" pitchFamily="49" charset="-122"/>
                  <a:ea typeface="幼圆" pitchFamily="49" charset="-122"/>
                </a:rPr>
                <a:t>时，则要以该结点</a:t>
              </a:r>
              <a:r>
                <a:rPr lang="zh-CN" altLang="en-US" sz="2000">
                  <a:solidFill>
                    <a:srgbClr val="FF0000"/>
                  </a:solidFill>
                  <a:latin typeface="黑体" pitchFamily="49" charset="-122"/>
                  <a:ea typeface="黑体" pitchFamily="49" charset="-122"/>
                </a:rPr>
                <a:t>位置居中</a:t>
              </a:r>
              <a:r>
                <a:rPr lang="zh-CN" altLang="en-US" sz="2000">
                  <a:solidFill>
                    <a:srgbClr val="00008C"/>
                  </a:solidFill>
                  <a:latin typeface="幼圆" pitchFamily="49" charset="-122"/>
                  <a:ea typeface="幼圆" pitchFamily="49" charset="-122"/>
                </a:rPr>
                <a:t>的那个关键字值为界将该结点</a:t>
              </a:r>
              <a:r>
                <a:rPr lang="zh-CN" altLang="en-US" sz="2000">
                  <a:solidFill>
                    <a:srgbClr val="FF0000"/>
                  </a:solidFill>
                  <a:latin typeface="黑体" pitchFamily="49" charset="-122"/>
                  <a:ea typeface="黑体" pitchFamily="49" charset="-122"/>
                </a:rPr>
                <a:t>一分</a:t>
              </a:r>
            </a:p>
            <a:p>
              <a:pPr>
                <a:lnSpc>
                  <a:spcPct val="95000"/>
                </a:lnSpc>
              </a:pPr>
              <a:r>
                <a:rPr lang="zh-CN" altLang="en-US" sz="2000">
                  <a:solidFill>
                    <a:srgbClr val="FF0000"/>
                  </a:solidFill>
                  <a:latin typeface="黑体" pitchFamily="49" charset="-122"/>
                  <a:ea typeface="黑体" pitchFamily="49" charset="-122"/>
                </a:rPr>
                <a:t>为二</a:t>
              </a:r>
              <a:r>
                <a:rPr lang="en-US" altLang="zh-CN" sz="2000">
                  <a:solidFill>
                    <a:srgbClr val="00008C"/>
                  </a:solidFill>
                  <a:latin typeface="幼圆" pitchFamily="49" charset="-122"/>
                  <a:ea typeface="幼圆" pitchFamily="49" charset="-122"/>
                </a:rPr>
                <a:t>,</a:t>
              </a:r>
              <a:r>
                <a:rPr lang="zh-CN" altLang="en-US" sz="2000">
                  <a:solidFill>
                    <a:srgbClr val="00008C"/>
                  </a:solidFill>
                  <a:latin typeface="幼圆" pitchFamily="49" charset="-122"/>
                  <a:ea typeface="幼圆" pitchFamily="49" charset="-122"/>
                </a:rPr>
                <a:t>产生一个新结点，并把位置居中的那个关键字值插入到双</a:t>
              </a:r>
            </a:p>
            <a:p>
              <a:pPr>
                <a:lnSpc>
                  <a:spcPct val="95000"/>
                </a:lnSpc>
              </a:pPr>
              <a:r>
                <a:rPr lang="zh-CN" altLang="en-US" sz="2000">
                  <a:solidFill>
                    <a:srgbClr val="00008C"/>
                  </a:solidFill>
                  <a:latin typeface="幼圆" pitchFamily="49" charset="-122"/>
                  <a:ea typeface="幼圆" pitchFamily="49" charset="-122"/>
                </a:rPr>
                <a:t>亲结点中</a:t>
              </a:r>
              <a:r>
                <a:rPr lang="en-US" altLang="zh-CN" sz="2000">
                  <a:solidFill>
                    <a:srgbClr val="00008C"/>
                  </a:solidFill>
                  <a:latin typeface="幼圆" pitchFamily="49" charset="-122"/>
                  <a:ea typeface="幼圆" pitchFamily="49" charset="-122"/>
                </a:rPr>
                <a:t>;</a:t>
              </a:r>
              <a:r>
                <a:rPr lang="zh-CN" altLang="en-US" sz="2000">
                  <a:solidFill>
                    <a:srgbClr val="00008C"/>
                  </a:solidFill>
                  <a:latin typeface="幼圆" pitchFamily="49" charset="-122"/>
                  <a:ea typeface="幼圆" pitchFamily="49" charset="-122"/>
                </a:rPr>
                <a:t>如双亲结点也出现上述情况</a:t>
              </a:r>
              <a:r>
                <a:rPr lang="en-US" altLang="zh-CN" sz="2000">
                  <a:solidFill>
                    <a:srgbClr val="00008C"/>
                  </a:solidFill>
                  <a:latin typeface="幼圆" pitchFamily="49" charset="-122"/>
                  <a:ea typeface="幼圆" pitchFamily="49" charset="-122"/>
                </a:rPr>
                <a:t>,</a:t>
              </a:r>
              <a:r>
                <a:rPr lang="zh-CN" altLang="en-US" sz="2000">
                  <a:solidFill>
                    <a:srgbClr val="00008C"/>
                  </a:solidFill>
                  <a:latin typeface="幼圆" pitchFamily="49" charset="-122"/>
                  <a:ea typeface="幼圆" pitchFamily="49" charset="-122"/>
                </a:rPr>
                <a:t>则需要再次进行分裂</a:t>
              </a:r>
              <a:r>
                <a:rPr lang="en-US" altLang="zh-CN" sz="2000">
                  <a:solidFill>
                    <a:srgbClr val="00008C"/>
                  </a:solidFill>
                  <a:latin typeface="幼圆" pitchFamily="49" charset="-122"/>
                  <a:ea typeface="幼圆" pitchFamily="49" charset="-122"/>
                </a:rPr>
                <a:t>.</a:t>
              </a:r>
              <a:r>
                <a:rPr lang="zh-CN" altLang="en-US" sz="2000">
                  <a:solidFill>
                    <a:srgbClr val="00008C"/>
                  </a:solidFill>
                  <a:latin typeface="幼圆" pitchFamily="49" charset="-122"/>
                  <a:ea typeface="幼圆" pitchFamily="49" charset="-122"/>
                </a:rPr>
                <a:t>最</a:t>
              </a:r>
            </a:p>
            <a:p>
              <a:pPr>
                <a:lnSpc>
                  <a:spcPct val="95000"/>
                </a:lnSpc>
              </a:pPr>
              <a:r>
                <a:rPr lang="zh-CN" altLang="en-US" sz="2000">
                  <a:solidFill>
                    <a:srgbClr val="00008C"/>
                  </a:solidFill>
                  <a:latin typeface="幼圆" pitchFamily="49" charset="-122"/>
                  <a:ea typeface="幼圆" pitchFamily="49" charset="-122"/>
                </a:rPr>
                <a:t>坏情况下</a:t>
              </a:r>
              <a:r>
                <a:rPr lang="en-US" altLang="zh-CN" sz="2000">
                  <a:solidFill>
                    <a:srgbClr val="00008C"/>
                  </a:solidFill>
                  <a:latin typeface="幼圆" pitchFamily="49" charset="-122"/>
                  <a:ea typeface="幼圆" pitchFamily="49" charset="-122"/>
                </a:rPr>
                <a:t>,</a:t>
              </a:r>
              <a:r>
                <a:rPr lang="zh-CN" altLang="en-US" sz="2000">
                  <a:solidFill>
                    <a:srgbClr val="00008C"/>
                  </a:solidFill>
                  <a:latin typeface="幼圆" pitchFamily="49" charset="-122"/>
                  <a:ea typeface="幼圆" pitchFamily="49" charset="-122"/>
                </a:rPr>
                <a:t>需要一直分裂到根结点，以致于使得</a:t>
              </a:r>
              <a:r>
                <a:rPr lang="en-US" altLang="zh-CN" sz="2000">
                  <a:solidFill>
                    <a:srgbClr val="00008C"/>
                  </a:solidFill>
                  <a:ea typeface="幼圆" pitchFamily="49" charset="-122"/>
                </a:rPr>
                <a:t>B-</a:t>
              </a:r>
              <a:r>
                <a:rPr lang="zh-CN" altLang="en-US" sz="2000">
                  <a:solidFill>
                    <a:srgbClr val="00008C"/>
                  </a:solidFill>
                  <a:latin typeface="幼圆" pitchFamily="49" charset="-122"/>
                  <a:ea typeface="幼圆" pitchFamily="49" charset="-122"/>
                </a:rPr>
                <a:t>树的深度加</a:t>
              </a:r>
              <a:r>
                <a:rPr lang="en-US" altLang="zh-CN" sz="2000">
                  <a:solidFill>
                    <a:srgbClr val="00008C"/>
                  </a:solidFill>
                  <a:ea typeface="幼圆" pitchFamily="49" charset="-122"/>
                </a:rPr>
                <a:t>1</a:t>
              </a:r>
              <a:r>
                <a:rPr lang="zh-CN" altLang="en-US" sz="2000">
                  <a:solidFill>
                    <a:srgbClr val="00008C"/>
                  </a:solidFill>
                  <a:latin typeface="幼圆" pitchFamily="49" charset="-122"/>
                  <a:ea typeface="幼圆" pitchFamily="49" charset="-122"/>
                </a:rPr>
                <a:t>。</a:t>
              </a: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0-#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00"/>
                                        <p:tgtEl>
                                          <p:spTgt spid="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528"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ppt_w</p:attrName>
                                        </p:attrNameLst>
                                      </p:cBhvr>
                                      <p:tavLst>
                                        <p:tav tm="0">
                                          <p:val>
                                            <p:fltVal val="0"/>
                                          </p:val>
                                        </p:tav>
                                        <p:tav tm="100000">
                                          <p:val>
                                            <p:strVal val="#ppt_w"/>
                                          </p:val>
                                        </p:tav>
                                      </p:tavLst>
                                    </p:anim>
                                    <p:anim calcmode="lin" valueType="num">
                                      <p:cBhvr>
                                        <p:cTn id="34" dur="500" fill="hold"/>
                                        <p:tgtEl>
                                          <p:spTgt spid="11"/>
                                        </p:tgtEl>
                                        <p:attrNameLst>
                                          <p:attrName>ppt_h</p:attrName>
                                        </p:attrNameLst>
                                      </p:cBhvr>
                                      <p:tavLst>
                                        <p:tav tm="0">
                                          <p:val>
                                            <p:fltVal val="0"/>
                                          </p:val>
                                        </p:tav>
                                        <p:tav tm="100000">
                                          <p:val>
                                            <p:strVal val="#ppt_h"/>
                                          </p:val>
                                        </p:tav>
                                      </p:tavLst>
                                    </p:anim>
                                    <p:anim calcmode="lin" valueType="num">
                                      <p:cBhvr>
                                        <p:cTn id="35" dur="500" fill="hold"/>
                                        <p:tgtEl>
                                          <p:spTgt spid="11"/>
                                        </p:tgtEl>
                                        <p:attrNameLst>
                                          <p:attrName>ppt_x</p:attrName>
                                        </p:attrNameLst>
                                      </p:cBhvr>
                                      <p:tavLst>
                                        <p:tav tm="0">
                                          <p:val>
                                            <p:fltVal val="0.5"/>
                                          </p:val>
                                        </p:tav>
                                        <p:tav tm="100000">
                                          <p:val>
                                            <p:strVal val="#ppt_x"/>
                                          </p:val>
                                        </p:tav>
                                      </p:tavLst>
                                    </p:anim>
                                    <p:anim calcmode="lin" valueType="num">
                                      <p:cBhvr>
                                        <p:cTn id="36" dur="500" fill="hold"/>
                                        <p:tgtEl>
                                          <p:spTgt spid="11"/>
                                        </p:tgtEl>
                                        <p:attrNameLst>
                                          <p:attrName>ppt_y</p:attrName>
                                        </p:attrNameLst>
                                      </p:cBhvr>
                                      <p:tavLst>
                                        <p:tav tm="0">
                                          <p:val>
                                            <p:fltVal val="0.5"/>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6" presetClass="entr" presetSubtype="37"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barn(outVertical)">
                                      <p:cBhvr>
                                        <p:cTn id="41" dur="500"/>
                                        <p:tgtEl>
                                          <p:spTgt spid="1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2" fill="hold" grpId="0" nodeType="clickEffect">
                                  <p:stCondLst>
                                    <p:cond delay="0"/>
                                  </p:stCondLst>
                                  <p:childTnLst>
                                    <p:set>
                                      <p:cBhvr>
                                        <p:cTn id="45" dur="1" fill="hold">
                                          <p:stCondLst>
                                            <p:cond delay="0"/>
                                          </p:stCondLst>
                                        </p:cTn>
                                        <p:tgtEl>
                                          <p:spTgt spid="343049"/>
                                        </p:tgtEl>
                                        <p:attrNameLst>
                                          <p:attrName>style.visibility</p:attrName>
                                        </p:attrNameLst>
                                      </p:cBhvr>
                                      <p:to>
                                        <p:strVal val="visible"/>
                                      </p:to>
                                    </p:set>
                                    <p:animEffect transition="in" filter="wipe(right)">
                                      <p:cBhvr>
                                        <p:cTn id="46" dur="500"/>
                                        <p:tgtEl>
                                          <p:spTgt spid="34304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wipe(left)">
                                      <p:cBhvr>
                                        <p:cTn id="5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9"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ChangeArrowheads="1"/>
          </p:cNvSpPr>
          <p:nvPr/>
        </p:nvSpPr>
        <p:spPr bwMode="auto">
          <a:xfrm>
            <a:off x="2057400" y="547689"/>
            <a:ext cx="8153400" cy="4249737"/>
          </a:xfrm>
          <a:prstGeom prst="rect">
            <a:avLst/>
          </a:prstGeom>
          <a:solidFill>
            <a:srgbClr val="B9F2FF"/>
          </a:solidFill>
          <a:ln w="76200" cap="sq">
            <a:noFill/>
            <a:miter lim="800000"/>
            <a:headEnd type="none" w="sm" len="sm"/>
            <a:tailEnd type="none" w="sm" len="sm"/>
          </a:ln>
          <a:effectLst>
            <a:outerShdw dist="188799" dir="2536421" algn="ctr" rotWithShape="0">
              <a:srgbClr val="969696"/>
            </a:outerShdw>
          </a:effectLst>
        </p:spPr>
        <p:txBody>
          <a:bodyPr wrap="none" anchor="ctr"/>
          <a:lstStyle/>
          <a:p>
            <a:endParaRPr lang="zh-CN" altLang="en-US">
              <a:solidFill>
                <a:srgbClr val="FFFFCC"/>
              </a:solidFill>
            </a:endParaRPr>
          </a:p>
        </p:txBody>
      </p:sp>
      <p:grpSp>
        <p:nvGrpSpPr>
          <p:cNvPr id="2" name="Group 63"/>
          <p:cNvGrpSpPr>
            <a:grpSpLocks/>
          </p:cNvGrpSpPr>
          <p:nvPr/>
        </p:nvGrpSpPr>
        <p:grpSpPr bwMode="auto">
          <a:xfrm>
            <a:off x="2514600" y="231775"/>
            <a:ext cx="2286000" cy="533400"/>
            <a:chOff x="624" y="170"/>
            <a:chExt cx="1440" cy="336"/>
          </a:xfrm>
        </p:grpSpPr>
        <p:sp>
          <p:nvSpPr>
            <p:cNvPr id="23601" name="Oval 4"/>
            <p:cNvSpPr>
              <a:spLocks noChangeArrowheads="1"/>
            </p:cNvSpPr>
            <p:nvPr/>
          </p:nvSpPr>
          <p:spPr bwMode="auto">
            <a:xfrm>
              <a:off x="624" y="196"/>
              <a:ext cx="1392" cy="288"/>
            </a:xfrm>
            <a:prstGeom prst="ellipse">
              <a:avLst/>
            </a:prstGeom>
            <a:solidFill>
              <a:srgbClr val="ECFFB5"/>
            </a:solidFill>
            <a:ln w="12700" cap="sq">
              <a:noFill/>
              <a:round/>
              <a:headEnd type="none" w="sm" len="sm"/>
              <a:tailEnd type="none" w="sm" len="sm"/>
            </a:ln>
            <a:effectLst>
              <a:outerShdw dist="68392" dir="1308085" algn="ctr" rotWithShape="0">
                <a:srgbClr val="969696"/>
              </a:outerShdw>
            </a:effectLst>
          </p:spPr>
          <p:txBody>
            <a:bodyPr wrap="none" anchor="ctr"/>
            <a:lstStyle/>
            <a:p>
              <a:endParaRPr lang="zh-CN" altLang="en-US">
                <a:solidFill>
                  <a:srgbClr val="FFFFCC"/>
                </a:solidFill>
              </a:endParaRPr>
            </a:p>
          </p:txBody>
        </p:sp>
        <p:sp>
          <p:nvSpPr>
            <p:cNvPr id="23602" name="Rectangle 5"/>
            <p:cNvSpPr>
              <a:spLocks noChangeArrowheads="1"/>
            </p:cNvSpPr>
            <p:nvPr/>
          </p:nvSpPr>
          <p:spPr bwMode="auto">
            <a:xfrm>
              <a:off x="652" y="170"/>
              <a:ext cx="1412" cy="33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900">
                  <a:solidFill>
                    <a:srgbClr val="FF3300"/>
                  </a:solidFill>
                  <a:ea typeface="华文新魏" pitchFamily="2" charset="-122"/>
                </a:rPr>
                <a:t>一般情况下</a:t>
              </a:r>
            </a:p>
          </p:txBody>
        </p:sp>
      </p:grpSp>
      <p:grpSp>
        <p:nvGrpSpPr>
          <p:cNvPr id="3" name="Group 6"/>
          <p:cNvGrpSpPr>
            <a:grpSpLocks/>
          </p:cNvGrpSpPr>
          <p:nvPr/>
        </p:nvGrpSpPr>
        <p:grpSpPr bwMode="auto">
          <a:xfrm>
            <a:off x="2508251" y="911225"/>
            <a:ext cx="7807325" cy="1219200"/>
            <a:chOff x="576" y="624"/>
            <a:chExt cx="4918" cy="768"/>
          </a:xfrm>
        </p:grpSpPr>
        <p:sp>
          <p:nvSpPr>
            <p:cNvPr id="23597" name="Text Box 7"/>
            <p:cNvSpPr txBox="1">
              <a:spLocks noChangeArrowheads="1"/>
            </p:cNvSpPr>
            <p:nvPr/>
          </p:nvSpPr>
          <p:spPr bwMode="auto">
            <a:xfrm>
              <a:off x="598" y="624"/>
              <a:ext cx="4896" cy="372"/>
            </a:xfrm>
            <a:prstGeom prst="rect">
              <a:avLst/>
            </a:prstGeom>
            <a:noFill/>
            <a:ln w="12700" cap="sq">
              <a:noFill/>
              <a:miter lim="800000"/>
              <a:headEnd type="none" w="sm" len="sm"/>
              <a:tailEnd type="none" w="sm" len="sm"/>
            </a:ln>
          </p:spPr>
          <p:txBody>
            <a:bodyPr>
              <a:spAutoFit/>
            </a:bodyPr>
            <a:lstStyle/>
            <a:p>
              <a:pPr>
                <a:lnSpc>
                  <a:spcPct val="90000"/>
                </a:lnSpc>
              </a:pPr>
              <a:r>
                <a:rPr lang="en-US" altLang="zh-CN">
                  <a:solidFill>
                    <a:srgbClr val="000066"/>
                  </a:solidFill>
                  <a:ea typeface="幼圆" pitchFamily="49" charset="-122"/>
                </a:rPr>
                <a:t>        </a:t>
              </a:r>
              <a:r>
                <a:rPr lang="zh-CN" altLang="en-US">
                  <a:solidFill>
                    <a:srgbClr val="000066"/>
                  </a:solidFill>
                  <a:ea typeface="幼圆" pitchFamily="49" charset="-122"/>
                </a:rPr>
                <a:t>若某结点已有</a:t>
              </a:r>
              <a:r>
                <a:rPr lang="en-US" altLang="zh-CN">
                  <a:solidFill>
                    <a:srgbClr val="000066"/>
                  </a:solidFill>
                  <a:ea typeface="幼圆" pitchFamily="49" charset="-122"/>
                </a:rPr>
                <a:t>m</a:t>
              </a:r>
              <a:r>
                <a:rPr lang="en-US" altLang="zh-CN">
                  <a:solidFill>
                    <a:srgbClr val="000066"/>
                  </a:solidFill>
                  <a:latin typeface="宋体" charset="-122"/>
                </a:rPr>
                <a:t>-</a:t>
              </a:r>
              <a:r>
                <a:rPr lang="en-US" altLang="zh-CN">
                  <a:solidFill>
                    <a:srgbClr val="000066"/>
                  </a:solidFill>
                  <a:ea typeface="幼圆" pitchFamily="49" charset="-122"/>
                </a:rPr>
                <a:t>1</a:t>
              </a:r>
              <a:r>
                <a:rPr lang="zh-CN" altLang="en-US">
                  <a:solidFill>
                    <a:srgbClr val="000066"/>
                  </a:solidFill>
                  <a:ea typeface="幼圆" pitchFamily="49" charset="-122"/>
                </a:rPr>
                <a:t>个关键字值，在该结点中插入</a:t>
              </a:r>
            </a:p>
            <a:p>
              <a:pPr>
                <a:lnSpc>
                  <a:spcPct val="90000"/>
                </a:lnSpc>
              </a:pPr>
              <a:r>
                <a:rPr lang="zh-CN" altLang="en-US">
                  <a:solidFill>
                    <a:srgbClr val="000066"/>
                  </a:solidFill>
                  <a:ea typeface="幼圆" pitchFamily="49" charset="-122"/>
                </a:rPr>
                <a:t>一个新的关键字值，使得该结点内容为</a:t>
              </a:r>
            </a:p>
          </p:txBody>
        </p:sp>
        <p:sp>
          <p:nvSpPr>
            <p:cNvPr id="23598" name="Rectangle 8"/>
            <p:cNvSpPr>
              <a:spLocks noChangeArrowheads="1"/>
            </p:cNvSpPr>
            <p:nvPr/>
          </p:nvSpPr>
          <p:spPr bwMode="auto">
            <a:xfrm>
              <a:off x="760" y="1123"/>
              <a:ext cx="4324" cy="269"/>
            </a:xfrm>
            <a:prstGeom prst="rect">
              <a:avLst/>
            </a:prstGeom>
            <a:noFill/>
            <a:ln w="25400" cap="sq">
              <a:solidFill>
                <a:srgbClr val="333399"/>
              </a:solidFill>
              <a:miter lim="800000"/>
              <a:headEnd type="none" w="sm" len="sm"/>
              <a:tailEnd type="none" w="sm" len="sm"/>
            </a:ln>
          </p:spPr>
          <p:txBody>
            <a:bodyPr wrap="none" anchor="ctr"/>
            <a:lstStyle/>
            <a:p>
              <a:endParaRPr lang="zh-CN" altLang="en-US">
                <a:solidFill>
                  <a:srgbClr val="FFFFCC"/>
                </a:solidFill>
              </a:endParaRPr>
            </a:p>
          </p:txBody>
        </p:sp>
        <p:sp>
          <p:nvSpPr>
            <p:cNvPr id="23599" name="Text Box 9"/>
            <p:cNvSpPr txBox="1">
              <a:spLocks noChangeArrowheads="1"/>
            </p:cNvSpPr>
            <p:nvPr/>
          </p:nvSpPr>
          <p:spPr bwMode="auto">
            <a:xfrm>
              <a:off x="790" y="1109"/>
              <a:ext cx="3728" cy="271"/>
            </a:xfrm>
            <a:prstGeom prst="rect">
              <a:avLst/>
            </a:prstGeom>
            <a:noFill/>
            <a:ln w="12700" cap="sq">
              <a:noFill/>
              <a:miter lim="800000"/>
              <a:headEnd type="none" w="sm" len="sm"/>
              <a:tailEnd type="none" w="sm" len="sm"/>
            </a:ln>
          </p:spPr>
          <p:txBody>
            <a:bodyPr wrap="none">
              <a:spAutoFit/>
            </a:bodyPr>
            <a:lstStyle/>
            <a:p>
              <a:r>
                <a:rPr lang="en-US" altLang="zh-CN" sz="2200">
                  <a:solidFill>
                    <a:srgbClr val="FF3300"/>
                  </a:solidFill>
                </a:rPr>
                <a:t>m</a:t>
              </a:r>
              <a:r>
                <a:rPr lang="en-US" altLang="zh-CN" sz="2200">
                  <a:solidFill>
                    <a:srgbClr val="00007C"/>
                  </a:solidFill>
                </a:rPr>
                <a:t>  key</a:t>
              </a:r>
              <a:r>
                <a:rPr lang="en-US" altLang="zh-CN" sz="2200" baseline="-25000">
                  <a:solidFill>
                    <a:srgbClr val="00007C"/>
                  </a:solidFill>
                </a:rPr>
                <a:t>1</a:t>
              </a:r>
              <a:r>
                <a:rPr lang="en-US" altLang="zh-CN" sz="2200">
                  <a:solidFill>
                    <a:srgbClr val="00007C"/>
                  </a:solidFill>
                </a:rPr>
                <a:t>  key</a:t>
              </a:r>
              <a:r>
                <a:rPr lang="en-US" altLang="zh-CN" sz="2200" baseline="-25000">
                  <a:solidFill>
                    <a:srgbClr val="00007C"/>
                  </a:solidFill>
                </a:rPr>
                <a:t>2</a:t>
              </a:r>
              <a:r>
                <a:rPr lang="en-US" altLang="zh-CN" sz="2200">
                  <a:solidFill>
                    <a:srgbClr val="00007C"/>
                  </a:solidFill>
                </a:rPr>
                <a:t>  key</a:t>
              </a:r>
              <a:r>
                <a:rPr lang="en-US" altLang="zh-CN" sz="2200" baseline="-25000">
                  <a:solidFill>
                    <a:srgbClr val="00007C"/>
                  </a:solidFill>
                </a:rPr>
                <a:t>3</a:t>
              </a:r>
              <a:r>
                <a:rPr lang="en-US" altLang="zh-CN" sz="2200">
                  <a:solidFill>
                    <a:srgbClr val="00007C"/>
                  </a:solidFill>
                </a:rPr>
                <a:t>     </a:t>
              </a:r>
              <a:r>
                <a:rPr lang="en-US" altLang="zh-CN" sz="2200">
                  <a:solidFill>
                    <a:srgbClr val="00007C"/>
                  </a:solidFill>
                  <a:cs typeface="Times New Roman" pitchFamily="18" charset="0"/>
                </a:rPr>
                <a:t>…</a:t>
              </a:r>
              <a:r>
                <a:rPr lang="en-US" altLang="zh-CN" sz="2200">
                  <a:solidFill>
                    <a:srgbClr val="00007C"/>
                  </a:solidFill>
                  <a:sym typeface="Symbol" pitchFamily="18" charset="2"/>
                </a:rPr>
                <a:t>   </a:t>
              </a:r>
              <a:r>
                <a:rPr lang="en-US" altLang="zh-CN" sz="2200">
                  <a:solidFill>
                    <a:srgbClr val="00007C"/>
                  </a:solidFill>
                </a:rPr>
                <a:t>key</a:t>
              </a:r>
              <a:r>
                <a:rPr lang="en-US" altLang="zh-CN" sz="2200" baseline="-25000">
                  <a:solidFill>
                    <a:srgbClr val="00007C"/>
                  </a:solidFill>
                </a:rPr>
                <a:t>i   </a:t>
              </a:r>
              <a:r>
                <a:rPr lang="en-US" altLang="zh-CN" sz="2200">
                  <a:solidFill>
                    <a:srgbClr val="00007C"/>
                  </a:solidFill>
                </a:rPr>
                <a:t>key</a:t>
              </a:r>
              <a:r>
                <a:rPr lang="en-US" altLang="zh-CN" sz="2200" baseline="-25000">
                  <a:solidFill>
                    <a:srgbClr val="00007C"/>
                  </a:solidFill>
                </a:rPr>
                <a:t>i+1</a:t>
              </a:r>
              <a:r>
                <a:rPr lang="en-US" altLang="zh-CN" sz="2200">
                  <a:solidFill>
                    <a:srgbClr val="00007C"/>
                  </a:solidFill>
                </a:rPr>
                <a:t>   </a:t>
              </a:r>
              <a:r>
                <a:rPr lang="en-US" altLang="zh-CN" sz="2200">
                  <a:solidFill>
                    <a:srgbClr val="00007C"/>
                  </a:solidFill>
                  <a:cs typeface="Times New Roman" pitchFamily="18" charset="0"/>
                </a:rPr>
                <a:t>…  </a:t>
              </a:r>
              <a:r>
                <a:rPr lang="en-US" altLang="zh-CN" sz="2200">
                  <a:solidFill>
                    <a:srgbClr val="00007C"/>
                  </a:solidFill>
                </a:rPr>
                <a:t>  key</a:t>
              </a:r>
              <a:r>
                <a:rPr lang="en-US" altLang="zh-CN" sz="2200" baseline="-25000">
                  <a:solidFill>
                    <a:srgbClr val="00007C"/>
                  </a:solidFill>
                </a:rPr>
                <a:t>m-1</a:t>
              </a:r>
              <a:r>
                <a:rPr lang="en-US" altLang="zh-CN" sz="2200">
                  <a:solidFill>
                    <a:srgbClr val="00007C"/>
                  </a:solidFill>
                </a:rPr>
                <a:t>  key</a:t>
              </a:r>
              <a:r>
                <a:rPr lang="en-US" altLang="zh-CN" sz="2200" baseline="-25000">
                  <a:solidFill>
                    <a:srgbClr val="00007C"/>
                  </a:solidFill>
                </a:rPr>
                <a:t>m</a:t>
              </a:r>
              <a:r>
                <a:rPr lang="en-US" altLang="zh-CN" sz="2200">
                  <a:solidFill>
                    <a:srgbClr val="00007C"/>
                  </a:solidFill>
                </a:rPr>
                <a:t> </a:t>
              </a:r>
            </a:p>
          </p:txBody>
        </p:sp>
        <p:sp>
          <p:nvSpPr>
            <p:cNvPr id="23600" name="Text Box 10"/>
            <p:cNvSpPr txBox="1">
              <a:spLocks noChangeArrowheads="1"/>
            </p:cNvSpPr>
            <p:nvPr/>
          </p:nvSpPr>
          <p:spPr bwMode="auto">
            <a:xfrm>
              <a:off x="576" y="960"/>
              <a:ext cx="197" cy="271"/>
            </a:xfrm>
            <a:prstGeom prst="rect">
              <a:avLst/>
            </a:prstGeom>
            <a:noFill/>
            <a:ln w="12700" cap="sq">
              <a:noFill/>
              <a:miter lim="800000"/>
              <a:headEnd type="none" w="sm" len="sm"/>
              <a:tailEnd type="none" w="sm" len="sm"/>
            </a:ln>
          </p:spPr>
          <p:txBody>
            <a:bodyPr wrap="none">
              <a:spAutoFit/>
            </a:bodyPr>
            <a:lstStyle/>
            <a:p>
              <a:r>
                <a:rPr lang="en-US" altLang="zh-CN" sz="2200">
                  <a:solidFill>
                    <a:srgbClr val="CC0066"/>
                  </a:solidFill>
                </a:rPr>
                <a:t>q</a:t>
              </a:r>
            </a:p>
          </p:txBody>
        </p:sp>
      </p:grpSp>
      <p:grpSp>
        <p:nvGrpSpPr>
          <p:cNvPr id="4" name="Group 11"/>
          <p:cNvGrpSpPr>
            <a:grpSpLocks/>
          </p:cNvGrpSpPr>
          <p:nvPr/>
        </p:nvGrpSpPr>
        <p:grpSpPr bwMode="auto">
          <a:xfrm>
            <a:off x="2541588" y="1989140"/>
            <a:ext cx="7129462" cy="538163"/>
            <a:chOff x="597" y="1111"/>
            <a:chExt cx="4491" cy="339"/>
          </a:xfrm>
        </p:grpSpPr>
        <p:sp>
          <p:nvSpPr>
            <p:cNvPr id="23595" name="Rectangle 12"/>
            <p:cNvSpPr>
              <a:spLocks noChangeArrowheads="1"/>
            </p:cNvSpPr>
            <p:nvPr/>
          </p:nvSpPr>
          <p:spPr bwMode="auto">
            <a:xfrm>
              <a:off x="597" y="1235"/>
              <a:ext cx="4491" cy="215"/>
            </a:xfrm>
            <a:prstGeom prst="rect">
              <a:avLst/>
            </a:prstGeom>
            <a:noFill/>
            <a:ln w="12700" cap="sq">
              <a:noFill/>
              <a:miter lim="800000"/>
              <a:headEnd type="none" w="sm" len="sm"/>
              <a:tailEnd type="none" w="sm" len="sm"/>
            </a:ln>
          </p:spPr>
          <p:txBody>
            <a:bodyPr>
              <a:spAutoFit/>
            </a:bodyPr>
            <a:lstStyle/>
            <a:p>
              <a:pPr>
                <a:lnSpc>
                  <a:spcPct val="90000"/>
                </a:lnSpc>
              </a:pPr>
              <a:r>
                <a:rPr lang="zh-CN" altLang="en-US">
                  <a:solidFill>
                    <a:srgbClr val="000066"/>
                  </a:solidFill>
                  <a:ea typeface="幼圆" pitchFamily="49" charset="-122"/>
                </a:rPr>
                <a:t>则需要将该结点分解为两个结点</a:t>
              </a:r>
              <a:r>
                <a:rPr lang="en-US" altLang="zh-CN">
                  <a:solidFill>
                    <a:srgbClr val="CC0066"/>
                  </a:solidFill>
                  <a:ea typeface="幼圆" pitchFamily="49" charset="-122"/>
                </a:rPr>
                <a:t>q</a:t>
              </a:r>
              <a:r>
                <a:rPr lang="zh-CN" altLang="en-US">
                  <a:solidFill>
                    <a:srgbClr val="000066"/>
                  </a:solidFill>
                  <a:ea typeface="幼圆" pitchFamily="49" charset="-122"/>
                </a:rPr>
                <a:t>与</a:t>
              </a:r>
              <a:r>
                <a:rPr lang="en-US" altLang="zh-CN">
                  <a:solidFill>
                    <a:srgbClr val="CC0066"/>
                  </a:solidFill>
                  <a:ea typeface="幼圆" pitchFamily="49" charset="-122"/>
                </a:rPr>
                <a:t>q  </a:t>
              </a:r>
              <a:r>
                <a:rPr lang="en-US" altLang="zh-CN">
                  <a:solidFill>
                    <a:srgbClr val="000066"/>
                  </a:solidFill>
                  <a:ea typeface="幼圆" pitchFamily="49" charset="-122"/>
                </a:rPr>
                <a:t>, </a:t>
              </a:r>
              <a:r>
                <a:rPr lang="zh-CN" altLang="en-US">
                  <a:solidFill>
                    <a:srgbClr val="000066"/>
                  </a:solidFill>
                  <a:ea typeface="幼圆" pitchFamily="49" charset="-122"/>
                </a:rPr>
                <a:t>即</a:t>
              </a:r>
            </a:p>
          </p:txBody>
        </p:sp>
        <p:sp>
          <p:nvSpPr>
            <p:cNvPr id="23596" name="Text Box 13"/>
            <p:cNvSpPr txBox="1">
              <a:spLocks noChangeArrowheads="1"/>
            </p:cNvSpPr>
            <p:nvPr/>
          </p:nvSpPr>
          <p:spPr bwMode="auto">
            <a:xfrm>
              <a:off x="2903" y="1111"/>
              <a:ext cx="295" cy="233"/>
            </a:xfrm>
            <a:prstGeom prst="rect">
              <a:avLst/>
            </a:prstGeom>
            <a:noFill/>
            <a:ln w="12700" cap="sq">
              <a:noFill/>
              <a:miter lim="800000"/>
              <a:headEnd type="none" w="sm" len="sm"/>
              <a:tailEnd type="none" w="sm" len="sm"/>
            </a:ln>
          </p:spPr>
          <p:txBody>
            <a:bodyPr wrap="none">
              <a:spAutoFit/>
            </a:bodyPr>
            <a:lstStyle/>
            <a:p>
              <a:r>
                <a:rPr lang="zh-CN" altLang="en-US" dirty="0">
                  <a:solidFill>
                    <a:srgbClr val="CC0066"/>
                  </a:solidFill>
                </a:rPr>
                <a:t>， </a:t>
              </a:r>
            </a:p>
          </p:txBody>
        </p:sp>
      </p:grpSp>
      <p:grpSp>
        <p:nvGrpSpPr>
          <p:cNvPr id="5" name="Group 14"/>
          <p:cNvGrpSpPr>
            <a:grpSpLocks/>
          </p:cNvGrpSpPr>
          <p:nvPr/>
        </p:nvGrpSpPr>
        <p:grpSpPr bwMode="auto">
          <a:xfrm>
            <a:off x="3065463" y="2470150"/>
            <a:ext cx="6189662" cy="1284288"/>
            <a:chOff x="901" y="1436"/>
            <a:chExt cx="3899" cy="809"/>
          </a:xfrm>
        </p:grpSpPr>
        <p:sp>
          <p:nvSpPr>
            <p:cNvPr id="23588" name="Rectangle 15"/>
            <p:cNvSpPr>
              <a:spLocks noChangeArrowheads="1"/>
            </p:cNvSpPr>
            <p:nvPr/>
          </p:nvSpPr>
          <p:spPr bwMode="auto">
            <a:xfrm>
              <a:off x="1096" y="1566"/>
              <a:ext cx="3704" cy="269"/>
            </a:xfrm>
            <a:prstGeom prst="rect">
              <a:avLst/>
            </a:prstGeom>
            <a:noFill/>
            <a:ln w="25400" cap="sq">
              <a:solidFill>
                <a:srgbClr val="333399"/>
              </a:solidFill>
              <a:miter lim="800000"/>
              <a:headEnd type="none" w="sm" len="sm"/>
              <a:tailEnd type="none" w="sm" len="sm"/>
            </a:ln>
          </p:spPr>
          <p:txBody>
            <a:bodyPr wrap="none" anchor="ctr"/>
            <a:lstStyle/>
            <a:p>
              <a:endParaRPr lang="zh-CN" altLang="en-US">
                <a:solidFill>
                  <a:srgbClr val="FFFFCC"/>
                </a:solidFill>
              </a:endParaRPr>
            </a:p>
          </p:txBody>
        </p:sp>
        <p:sp>
          <p:nvSpPr>
            <p:cNvPr id="23589" name="Text Box 16"/>
            <p:cNvSpPr txBox="1">
              <a:spLocks noChangeArrowheads="1"/>
            </p:cNvSpPr>
            <p:nvPr/>
          </p:nvSpPr>
          <p:spPr bwMode="auto">
            <a:xfrm>
              <a:off x="1126" y="1544"/>
              <a:ext cx="3300" cy="271"/>
            </a:xfrm>
            <a:prstGeom prst="rect">
              <a:avLst/>
            </a:prstGeom>
            <a:noFill/>
            <a:ln w="12700" cap="sq">
              <a:noFill/>
              <a:miter lim="800000"/>
              <a:headEnd type="none" w="sm" len="sm"/>
              <a:tailEnd type="none" w="sm" len="sm"/>
            </a:ln>
          </p:spPr>
          <p:txBody>
            <a:bodyPr wrap="none">
              <a:spAutoFit/>
            </a:bodyPr>
            <a:lstStyle/>
            <a:p>
              <a:r>
                <a:rPr lang="en-US" altLang="zh-CN" sz="2200">
                  <a:solidFill>
                    <a:srgbClr val="FF3300"/>
                  </a:solidFill>
                  <a:sym typeface="Symbol" pitchFamily="18" charset="2"/>
                </a:rPr>
                <a:t></a:t>
              </a:r>
              <a:r>
                <a:rPr lang="en-US" altLang="zh-CN" sz="2200">
                  <a:solidFill>
                    <a:srgbClr val="FF3300"/>
                  </a:solidFill>
                </a:rPr>
                <a:t>m/2</a:t>
              </a:r>
              <a:r>
                <a:rPr lang="en-US" altLang="zh-CN" sz="2200">
                  <a:solidFill>
                    <a:srgbClr val="FF3300"/>
                  </a:solidFill>
                  <a:sym typeface="Symbol" pitchFamily="18" charset="2"/>
                </a:rPr>
                <a:t></a:t>
              </a:r>
              <a:r>
                <a:rPr lang="en-US" altLang="zh-CN" sz="2200">
                  <a:solidFill>
                    <a:srgbClr val="FF3300"/>
                  </a:solidFill>
                  <a:latin typeface="宋体" charset="-122"/>
                  <a:sym typeface="Symbol" pitchFamily="18" charset="2"/>
                </a:rPr>
                <a:t>-</a:t>
              </a:r>
              <a:r>
                <a:rPr lang="en-US" altLang="zh-CN" sz="2200">
                  <a:solidFill>
                    <a:srgbClr val="FF3300"/>
                  </a:solidFill>
                  <a:sym typeface="Symbol" pitchFamily="18" charset="2"/>
                </a:rPr>
                <a:t>1</a:t>
              </a:r>
              <a:r>
                <a:rPr lang="en-US" altLang="zh-CN" sz="2200">
                  <a:solidFill>
                    <a:srgbClr val="00007C"/>
                  </a:solidFill>
                </a:rPr>
                <a:t>  key</a:t>
              </a:r>
              <a:r>
                <a:rPr lang="en-US" altLang="zh-CN" sz="2200" baseline="-25000">
                  <a:solidFill>
                    <a:srgbClr val="00007C"/>
                  </a:solidFill>
                </a:rPr>
                <a:t>1</a:t>
              </a:r>
              <a:r>
                <a:rPr lang="en-US" altLang="zh-CN" sz="2200">
                  <a:solidFill>
                    <a:srgbClr val="00007C"/>
                  </a:solidFill>
                </a:rPr>
                <a:t>  key</a:t>
              </a:r>
              <a:r>
                <a:rPr lang="en-US" altLang="zh-CN" sz="2200" baseline="-25000">
                  <a:solidFill>
                    <a:srgbClr val="00007C"/>
                  </a:solidFill>
                </a:rPr>
                <a:t>2</a:t>
              </a:r>
              <a:r>
                <a:rPr lang="en-US" altLang="zh-CN" sz="2200">
                  <a:solidFill>
                    <a:srgbClr val="00007C"/>
                  </a:solidFill>
                </a:rPr>
                <a:t>      </a:t>
              </a:r>
              <a:r>
                <a:rPr lang="en-US" altLang="zh-CN" sz="2200">
                  <a:solidFill>
                    <a:srgbClr val="00007C"/>
                  </a:solidFill>
                  <a:cs typeface="Times New Roman" pitchFamily="18" charset="0"/>
                </a:rPr>
                <a:t>…  </a:t>
              </a:r>
              <a:r>
                <a:rPr lang="en-US" altLang="zh-CN" sz="2200">
                  <a:solidFill>
                    <a:srgbClr val="00007C"/>
                  </a:solidFill>
                </a:rPr>
                <a:t>   key</a:t>
              </a:r>
              <a:r>
                <a:rPr lang="en-US" altLang="zh-CN" sz="2200" baseline="-25000">
                  <a:solidFill>
                    <a:srgbClr val="00007C"/>
                  </a:solidFill>
                  <a:sym typeface="Symbol" pitchFamily="18" charset="2"/>
                </a:rPr>
                <a:t></a:t>
              </a:r>
              <a:r>
                <a:rPr lang="en-US" altLang="zh-CN" sz="2200" baseline="-25000">
                  <a:solidFill>
                    <a:srgbClr val="00007C"/>
                  </a:solidFill>
                </a:rPr>
                <a:t>m/2</a:t>
              </a:r>
              <a:r>
                <a:rPr lang="en-US" altLang="zh-CN" sz="2200" baseline="-25000">
                  <a:solidFill>
                    <a:srgbClr val="00007C"/>
                  </a:solidFill>
                  <a:sym typeface="Symbol" pitchFamily="18" charset="2"/>
                </a:rPr>
                <a:t>-2</a:t>
              </a:r>
              <a:r>
                <a:rPr lang="en-US" altLang="zh-CN" sz="2200">
                  <a:solidFill>
                    <a:srgbClr val="00007C"/>
                  </a:solidFill>
                </a:rPr>
                <a:t>   key</a:t>
              </a:r>
              <a:r>
                <a:rPr lang="en-US" altLang="zh-CN" sz="2200" baseline="-25000">
                  <a:solidFill>
                    <a:srgbClr val="00007C"/>
                  </a:solidFill>
                  <a:sym typeface="Symbol" pitchFamily="18" charset="2"/>
                </a:rPr>
                <a:t></a:t>
              </a:r>
              <a:r>
                <a:rPr lang="en-US" altLang="zh-CN" sz="2200" baseline="-25000">
                  <a:solidFill>
                    <a:srgbClr val="00007C"/>
                  </a:solidFill>
                </a:rPr>
                <a:t>m/2</a:t>
              </a:r>
              <a:r>
                <a:rPr lang="en-US" altLang="zh-CN" sz="2200" baseline="-25000">
                  <a:solidFill>
                    <a:srgbClr val="00007C"/>
                  </a:solidFill>
                  <a:sym typeface="Symbol" pitchFamily="18" charset="2"/>
                </a:rPr>
                <a:t></a:t>
              </a:r>
              <a:r>
                <a:rPr lang="en-US" altLang="zh-CN" sz="2200" baseline="-25000">
                  <a:solidFill>
                    <a:srgbClr val="00007C"/>
                  </a:solidFill>
                  <a:latin typeface="宋体" charset="-122"/>
                  <a:sym typeface="Symbol" pitchFamily="18" charset="2"/>
                </a:rPr>
                <a:t>-</a:t>
              </a:r>
              <a:r>
                <a:rPr lang="en-US" altLang="zh-CN" sz="2200" baseline="-25000">
                  <a:solidFill>
                    <a:srgbClr val="00007C"/>
                  </a:solidFill>
                  <a:sym typeface="Symbol" pitchFamily="18" charset="2"/>
                </a:rPr>
                <a:t>1</a:t>
              </a:r>
              <a:r>
                <a:rPr lang="en-US" altLang="zh-CN" sz="2200">
                  <a:solidFill>
                    <a:srgbClr val="00007C"/>
                  </a:solidFill>
                </a:rPr>
                <a:t> </a:t>
              </a:r>
            </a:p>
          </p:txBody>
        </p:sp>
        <p:sp>
          <p:nvSpPr>
            <p:cNvPr id="23590" name="Text Box 17"/>
            <p:cNvSpPr txBox="1">
              <a:spLocks noChangeArrowheads="1"/>
            </p:cNvSpPr>
            <p:nvPr/>
          </p:nvSpPr>
          <p:spPr bwMode="auto">
            <a:xfrm>
              <a:off x="901" y="1436"/>
              <a:ext cx="197" cy="271"/>
            </a:xfrm>
            <a:prstGeom prst="rect">
              <a:avLst/>
            </a:prstGeom>
            <a:noFill/>
            <a:ln w="12700" cap="sq">
              <a:noFill/>
              <a:miter lim="800000"/>
              <a:headEnd type="none" w="sm" len="sm"/>
              <a:tailEnd type="none" w="sm" len="sm"/>
            </a:ln>
          </p:spPr>
          <p:txBody>
            <a:bodyPr wrap="none">
              <a:spAutoFit/>
            </a:bodyPr>
            <a:lstStyle/>
            <a:p>
              <a:r>
                <a:rPr lang="en-US" altLang="zh-CN" sz="2200">
                  <a:solidFill>
                    <a:srgbClr val="CC0066"/>
                  </a:solidFill>
                </a:rPr>
                <a:t>q</a:t>
              </a:r>
            </a:p>
          </p:txBody>
        </p:sp>
        <p:sp>
          <p:nvSpPr>
            <p:cNvPr id="23591" name="Rectangle 18"/>
            <p:cNvSpPr>
              <a:spLocks noChangeArrowheads="1"/>
            </p:cNvSpPr>
            <p:nvPr/>
          </p:nvSpPr>
          <p:spPr bwMode="auto">
            <a:xfrm>
              <a:off x="1096" y="1976"/>
              <a:ext cx="3704" cy="269"/>
            </a:xfrm>
            <a:prstGeom prst="rect">
              <a:avLst/>
            </a:prstGeom>
            <a:noFill/>
            <a:ln w="25400" cap="sq">
              <a:solidFill>
                <a:srgbClr val="333399"/>
              </a:solidFill>
              <a:miter lim="800000"/>
              <a:headEnd type="none" w="sm" len="sm"/>
              <a:tailEnd type="none" w="sm" len="sm"/>
            </a:ln>
          </p:spPr>
          <p:txBody>
            <a:bodyPr wrap="none" anchor="ctr"/>
            <a:lstStyle/>
            <a:p>
              <a:endParaRPr lang="zh-CN" altLang="en-US">
                <a:solidFill>
                  <a:srgbClr val="FFFFCC"/>
                </a:solidFill>
              </a:endParaRPr>
            </a:p>
          </p:txBody>
        </p:sp>
        <p:sp>
          <p:nvSpPr>
            <p:cNvPr id="23592" name="Text Box 19"/>
            <p:cNvSpPr txBox="1">
              <a:spLocks noChangeArrowheads="1"/>
            </p:cNvSpPr>
            <p:nvPr/>
          </p:nvSpPr>
          <p:spPr bwMode="auto">
            <a:xfrm>
              <a:off x="1126" y="1954"/>
              <a:ext cx="3198" cy="271"/>
            </a:xfrm>
            <a:prstGeom prst="rect">
              <a:avLst/>
            </a:prstGeom>
            <a:noFill/>
            <a:ln w="12700" cap="sq">
              <a:noFill/>
              <a:miter lim="800000"/>
              <a:headEnd type="none" w="sm" len="sm"/>
              <a:tailEnd type="none" w="sm" len="sm"/>
            </a:ln>
          </p:spPr>
          <p:txBody>
            <a:bodyPr wrap="none">
              <a:spAutoFit/>
            </a:bodyPr>
            <a:lstStyle/>
            <a:p>
              <a:r>
                <a:rPr lang="en-US" altLang="zh-CN" sz="2200">
                  <a:solidFill>
                    <a:srgbClr val="FF3300"/>
                  </a:solidFill>
                  <a:sym typeface="Symbol" pitchFamily="18" charset="2"/>
                </a:rPr>
                <a:t>m</a:t>
              </a:r>
              <a:r>
                <a:rPr lang="en-US" altLang="zh-CN" sz="2200">
                  <a:solidFill>
                    <a:srgbClr val="FF3300"/>
                  </a:solidFill>
                  <a:latin typeface="宋体" charset="-122"/>
                  <a:sym typeface="Symbol" pitchFamily="18" charset="2"/>
                </a:rPr>
                <a:t>-</a:t>
              </a:r>
              <a:r>
                <a:rPr lang="en-US" altLang="zh-CN" sz="2200">
                  <a:solidFill>
                    <a:srgbClr val="FF3300"/>
                  </a:solidFill>
                  <a:sym typeface="Symbol" pitchFamily="18" charset="2"/>
                </a:rPr>
                <a:t></a:t>
              </a:r>
              <a:r>
                <a:rPr lang="en-US" altLang="zh-CN" sz="2200">
                  <a:solidFill>
                    <a:srgbClr val="FF3300"/>
                  </a:solidFill>
                </a:rPr>
                <a:t>m/2</a:t>
              </a:r>
              <a:r>
                <a:rPr lang="en-US" altLang="zh-CN" sz="2200">
                  <a:solidFill>
                    <a:srgbClr val="FF3300"/>
                  </a:solidFill>
                  <a:sym typeface="Symbol" pitchFamily="18" charset="2"/>
                </a:rPr>
                <a:t></a:t>
              </a:r>
              <a:r>
                <a:rPr lang="en-US" altLang="zh-CN" sz="2200">
                  <a:solidFill>
                    <a:srgbClr val="00007C"/>
                  </a:solidFill>
                </a:rPr>
                <a:t>  key</a:t>
              </a:r>
              <a:r>
                <a:rPr lang="en-US" altLang="zh-CN" sz="2200" baseline="-25000">
                  <a:solidFill>
                    <a:srgbClr val="00007C"/>
                  </a:solidFill>
                  <a:sym typeface="Symbol" pitchFamily="18" charset="2"/>
                </a:rPr>
                <a:t></a:t>
              </a:r>
              <a:r>
                <a:rPr lang="en-US" altLang="zh-CN" sz="2200" baseline="-25000">
                  <a:solidFill>
                    <a:srgbClr val="00007C"/>
                  </a:solidFill>
                </a:rPr>
                <a:t>m/2</a:t>
              </a:r>
              <a:r>
                <a:rPr lang="en-US" altLang="zh-CN" sz="2200" baseline="-25000">
                  <a:solidFill>
                    <a:srgbClr val="00007C"/>
                  </a:solidFill>
                  <a:sym typeface="Symbol" pitchFamily="18" charset="2"/>
                </a:rPr>
                <a:t></a:t>
              </a:r>
              <a:r>
                <a:rPr lang="en-US" altLang="zh-CN" sz="2200" baseline="-25000">
                  <a:solidFill>
                    <a:srgbClr val="00007C"/>
                  </a:solidFill>
                  <a:latin typeface="宋体" charset="-122"/>
                  <a:sym typeface="Symbol" pitchFamily="18" charset="2"/>
                </a:rPr>
                <a:t>+</a:t>
              </a:r>
              <a:r>
                <a:rPr lang="en-US" altLang="zh-CN" sz="2200" baseline="-25000">
                  <a:solidFill>
                    <a:srgbClr val="00007C"/>
                  </a:solidFill>
                  <a:sym typeface="Symbol" pitchFamily="18" charset="2"/>
                </a:rPr>
                <a:t>1</a:t>
              </a:r>
              <a:r>
                <a:rPr lang="en-US" altLang="zh-CN" sz="2200">
                  <a:solidFill>
                    <a:srgbClr val="00007C"/>
                  </a:solidFill>
                </a:rPr>
                <a:t> key</a:t>
              </a:r>
              <a:r>
                <a:rPr lang="en-US" altLang="zh-CN" sz="2200" baseline="-25000">
                  <a:solidFill>
                    <a:srgbClr val="00007C"/>
                  </a:solidFill>
                  <a:sym typeface="Symbol" pitchFamily="18" charset="2"/>
                </a:rPr>
                <a:t></a:t>
              </a:r>
              <a:r>
                <a:rPr lang="en-US" altLang="zh-CN" sz="2200" baseline="-25000">
                  <a:solidFill>
                    <a:srgbClr val="00007C"/>
                  </a:solidFill>
                </a:rPr>
                <a:t>m/2</a:t>
              </a:r>
              <a:r>
                <a:rPr lang="en-US" altLang="zh-CN" sz="2200" baseline="-25000">
                  <a:solidFill>
                    <a:srgbClr val="00007C"/>
                  </a:solidFill>
                  <a:sym typeface="Symbol" pitchFamily="18" charset="2"/>
                </a:rPr>
                <a:t></a:t>
              </a:r>
              <a:r>
                <a:rPr lang="en-US" altLang="zh-CN" sz="2200" baseline="-25000">
                  <a:solidFill>
                    <a:srgbClr val="00007C"/>
                  </a:solidFill>
                  <a:latin typeface="宋体" charset="-122"/>
                  <a:sym typeface="Symbol" pitchFamily="18" charset="2"/>
                </a:rPr>
                <a:t>+</a:t>
              </a:r>
              <a:r>
                <a:rPr lang="en-US" altLang="zh-CN" sz="2200" baseline="-25000">
                  <a:solidFill>
                    <a:srgbClr val="00007C"/>
                  </a:solidFill>
                </a:rPr>
                <a:t>2</a:t>
              </a:r>
              <a:r>
                <a:rPr lang="en-US" altLang="zh-CN" sz="2200">
                  <a:solidFill>
                    <a:srgbClr val="00007C"/>
                  </a:solidFill>
                </a:rPr>
                <a:t>    </a:t>
              </a:r>
              <a:r>
                <a:rPr lang="en-US" altLang="zh-CN" sz="2200">
                  <a:solidFill>
                    <a:srgbClr val="00007C"/>
                  </a:solidFill>
                  <a:cs typeface="Times New Roman" pitchFamily="18" charset="0"/>
                </a:rPr>
                <a:t>…  </a:t>
              </a:r>
              <a:r>
                <a:rPr lang="en-US" altLang="zh-CN" sz="2200">
                  <a:solidFill>
                    <a:srgbClr val="00007C"/>
                  </a:solidFill>
                </a:rPr>
                <a:t> key</a:t>
              </a:r>
              <a:r>
                <a:rPr lang="en-US" altLang="zh-CN" sz="2200" baseline="-25000">
                  <a:solidFill>
                    <a:srgbClr val="00007C"/>
                  </a:solidFill>
                </a:rPr>
                <a:t>m</a:t>
              </a:r>
              <a:r>
                <a:rPr lang="en-US" altLang="zh-CN" sz="2200" baseline="-25000">
                  <a:solidFill>
                    <a:srgbClr val="00007C"/>
                  </a:solidFill>
                  <a:latin typeface="宋体" charset="-122"/>
                </a:rPr>
                <a:t>-</a:t>
              </a:r>
              <a:r>
                <a:rPr lang="en-US" altLang="zh-CN" sz="2200" baseline="-25000">
                  <a:solidFill>
                    <a:srgbClr val="00007C"/>
                  </a:solidFill>
                </a:rPr>
                <a:t>1 </a:t>
              </a:r>
              <a:r>
                <a:rPr lang="en-US" altLang="zh-CN" sz="2200">
                  <a:solidFill>
                    <a:srgbClr val="00007C"/>
                  </a:solidFill>
                </a:rPr>
                <a:t>key</a:t>
              </a:r>
              <a:r>
                <a:rPr lang="en-US" altLang="zh-CN" sz="2200" baseline="-25000">
                  <a:solidFill>
                    <a:srgbClr val="00007C"/>
                  </a:solidFill>
                </a:rPr>
                <a:t>m</a:t>
              </a:r>
            </a:p>
          </p:txBody>
        </p:sp>
        <p:sp>
          <p:nvSpPr>
            <p:cNvPr id="23593" name="Text Box 20"/>
            <p:cNvSpPr txBox="1">
              <a:spLocks noChangeArrowheads="1"/>
            </p:cNvSpPr>
            <p:nvPr/>
          </p:nvSpPr>
          <p:spPr bwMode="auto">
            <a:xfrm>
              <a:off x="901" y="1824"/>
              <a:ext cx="197" cy="271"/>
            </a:xfrm>
            <a:prstGeom prst="rect">
              <a:avLst/>
            </a:prstGeom>
            <a:noFill/>
            <a:ln w="12700" cap="sq">
              <a:noFill/>
              <a:miter lim="800000"/>
              <a:headEnd type="none" w="sm" len="sm"/>
              <a:tailEnd type="none" w="sm" len="sm"/>
            </a:ln>
          </p:spPr>
          <p:txBody>
            <a:bodyPr wrap="none">
              <a:spAutoFit/>
            </a:bodyPr>
            <a:lstStyle/>
            <a:p>
              <a:r>
                <a:rPr lang="en-US" altLang="zh-CN" sz="2200">
                  <a:solidFill>
                    <a:srgbClr val="CC0066"/>
                  </a:solidFill>
                </a:rPr>
                <a:t>q</a:t>
              </a:r>
            </a:p>
          </p:txBody>
        </p:sp>
        <p:sp>
          <p:nvSpPr>
            <p:cNvPr id="23594" name="Rectangle 21"/>
            <p:cNvSpPr>
              <a:spLocks noChangeArrowheads="1"/>
            </p:cNvSpPr>
            <p:nvPr/>
          </p:nvSpPr>
          <p:spPr bwMode="auto">
            <a:xfrm>
              <a:off x="975" y="1717"/>
              <a:ext cx="262" cy="233"/>
            </a:xfrm>
            <a:prstGeom prst="rect">
              <a:avLst/>
            </a:prstGeom>
            <a:noFill/>
            <a:ln w="12700" cap="sq">
              <a:noFill/>
              <a:miter lim="800000"/>
              <a:headEnd type="none" w="sm" len="sm"/>
              <a:tailEnd type="none" w="sm" len="sm"/>
            </a:ln>
          </p:spPr>
          <p:txBody>
            <a:bodyPr wrap="none">
              <a:spAutoFit/>
            </a:bodyPr>
            <a:lstStyle/>
            <a:p>
              <a:r>
                <a:rPr lang="zh-CN" altLang="en-US">
                  <a:solidFill>
                    <a:srgbClr val="CC0066"/>
                  </a:solidFill>
                </a:rPr>
                <a:t>，</a:t>
              </a:r>
            </a:p>
          </p:txBody>
        </p:sp>
      </p:grpSp>
      <p:grpSp>
        <p:nvGrpSpPr>
          <p:cNvPr id="6" name="Group 22"/>
          <p:cNvGrpSpPr>
            <a:grpSpLocks/>
          </p:cNvGrpSpPr>
          <p:nvPr/>
        </p:nvGrpSpPr>
        <p:grpSpPr bwMode="auto">
          <a:xfrm>
            <a:off x="2571751" y="3587751"/>
            <a:ext cx="7673975" cy="866775"/>
            <a:chOff x="590" y="2939"/>
            <a:chExt cx="4834" cy="546"/>
          </a:xfrm>
        </p:grpSpPr>
        <p:sp>
          <p:nvSpPr>
            <p:cNvPr id="23586" name="Rectangle 23"/>
            <p:cNvSpPr>
              <a:spLocks noChangeArrowheads="1"/>
            </p:cNvSpPr>
            <p:nvPr/>
          </p:nvSpPr>
          <p:spPr bwMode="auto">
            <a:xfrm>
              <a:off x="590" y="3039"/>
              <a:ext cx="4834" cy="446"/>
            </a:xfrm>
            <a:prstGeom prst="rect">
              <a:avLst/>
            </a:prstGeom>
            <a:noFill/>
            <a:ln w="12700" cap="sq">
              <a:noFill/>
              <a:miter lim="800000"/>
              <a:headEnd type="none" w="sm" len="sm"/>
              <a:tailEnd type="none" w="sm" len="sm"/>
            </a:ln>
          </p:spPr>
          <p:txBody>
            <a:bodyPr>
              <a:spAutoFit/>
            </a:bodyPr>
            <a:lstStyle/>
            <a:p>
              <a:r>
                <a:rPr lang="zh-CN" altLang="en-US">
                  <a:solidFill>
                    <a:srgbClr val="000066"/>
                  </a:solidFill>
                  <a:ea typeface="幼圆" pitchFamily="49" charset="-122"/>
                </a:rPr>
                <a:t>并且将关键字值</a:t>
              </a:r>
              <a:r>
                <a:rPr lang="en-US" altLang="zh-CN" sz="2200">
                  <a:solidFill>
                    <a:srgbClr val="CC0066"/>
                  </a:solidFill>
                </a:rPr>
                <a:t>key</a:t>
              </a:r>
              <a:r>
                <a:rPr lang="en-US" altLang="zh-CN" sz="2200" baseline="-25000">
                  <a:solidFill>
                    <a:srgbClr val="CC0066"/>
                  </a:solidFill>
                  <a:sym typeface="Symbol" pitchFamily="18" charset="2"/>
                </a:rPr>
                <a:t></a:t>
              </a:r>
              <a:r>
                <a:rPr lang="en-US" altLang="zh-CN" sz="2200" baseline="-25000">
                  <a:solidFill>
                    <a:srgbClr val="CC0066"/>
                  </a:solidFill>
                </a:rPr>
                <a:t>m/2</a:t>
              </a:r>
              <a:r>
                <a:rPr lang="en-US" altLang="zh-CN" sz="2200" baseline="-25000">
                  <a:solidFill>
                    <a:srgbClr val="CC0066"/>
                  </a:solidFill>
                  <a:sym typeface="Symbol" pitchFamily="18" charset="2"/>
                </a:rPr>
                <a:t></a:t>
              </a:r>
              <a:r>
                <a:rPr lang="zh-CN" altLang="en-US">
                  <a:solidFill>
                    <a:srgbClr val="000066"/>
                  </a:solidFill>
                  <a:ea typeface="幼圆" pitchFamily="49" charset="-122"/>
                  <a:sym typeface="Symbol" pitchFamily="18" charset="2"/>
                </a:rPr>
                <a:t>与一个指向</a:t>
              </a:r>
              <a:r>
                <a:rPr lang="en-US" altLang="zh-CN">
                  <a:solidFill>
                    <a:srgbClr val="CC0066"/>
                  </a:solidFill>
                  <a:ea typeface="幼圆" pitchFamily="49" charset="-122"/>
                  <a:sym typeface="Symbol" pitchFamily="18" charset="2"/>
                </a:rPr>
                <a:t>q</a:t>
              </a:r>
              <a:r>
                <a:rPr lang="en-US" altLang="zh-CN">
                  <a:solidFill>
                    <a:srgbClr val="000066"/>
                  </a:solidFill>
                  <a:ea typeface="幼圆" pitchFamily="49" charset="-122"/>
                  <a:sym typeface="Symbol" pitchFamily="18" charset="2"/>
                </a:rPr>
                <a:t>  </a:t>
              </a:r>
              <a:r>
                <a:rPr lang="zh-CN" altLang="en-US">
                  <a:solidFill>
                    <a:srgbClr val="000066"/>
                  </a:solidFill>
                  <a:ea typeface="幼圆" pitchFamily="49" charset="-122"/>
                  <a:sym typeface="Symbol" pitchFamily="18" charset="2"/>
                </a:rPr>
                <a:t>的指针插入到</a:t>
              </a:r>
              <a:r>
                <a:rPr lang="en-US" altLang="zh-CN">
                  <a:solidFill>
                    <a:srgbClr val="CC0066"/>
                  </a:solidFill>
                  <a:ea typeface="幼圆" pitchFamily="49" charset="-122"/>
                  <a:sym typeface="Symbol" pitchFamily="18" charset="2"/>
                </a:rPr>
                <a:t>q</a:t>
              </a:r>
              <a:r>
                <a:rPr lang="zh-CN" altLang="en-US">
                  <a:solidFill>
                    <a:srgbClr val="000066"/>
                  </a:solidFill>
                  <a:ea typeface="幼圆" pitchFamily="49" charset="-122"/>
                  <a:sym typeface="Symbol" pitchFamily="18" charset="2"/>
                </a:rPr>
                <a:t>的</a:t>
              </a:r>
            </a:p>
            <a:p>
              <a:r>
                <a:rPr lang="zh-CN" altLang="en-US">
                  <a:solidFill>
                    <a:srgbClr val="000066"/>
                  </a:solidFill>
                  <a:ea typeface="幼圆" pitchFamily="49" charset="-122"/>
                  <a:sym typeface="Symbol" pitchFamily="18" charset="2"/>
                </a:rPr>
                <a:t>双亲结点中。</a:t>
              </a:r>
            </a:p>
          </p:txBody>
        </p:sp>
        <p:sp>
          <p:nvSpPr>
            <p:cNvPr id="23587" name="Rectangle 24"/>
            <p:cNvSpPr>
              <a:spLocks noChangeArrowheads="1"/>
            </p:cNvSpPr>
            <p:nvPr/>
          </p:nvSpPr>
          <p:spPr bwMode="auto">
            <a:xfrm>
              <a:off x="3563" y="2939"/>
              <a:ext cx="262" cy="233"/>
            </a:xfrm>
            <a:prstGeom prst="rect">
              <a:avLst/>
            </a:prstGeom>
            <a:noFill/>
            <a:ln w="12700" cap="sq">
              <a:noFill/>
              <a:miter lim="800000"/>
              <a:headEnd type="none" w="sm" len="sm"/>
              <a:tailEnd type="none" w="sm" len="sm"/>
            </a:ln>
          </p:spPr>
          <p:txBody>
            <a:bodyPr wrap="none">
              <a:spAutoFit/>
            </a:bodyPr>
            <a:lstStyle/>
            <a:p>
              <a:r>
                <a:rPr lang="zh-CN" altLang="en-US">
                  <a:solidFill>
                    <a:srgbClr val="CC0066"/>
                  </a:solidFill>
                </a:rPr>
                <a:t>，</a:t>
              </a:r>
            </a:p>
          </p:txBody>
        </p:sp>
      </p:grpSp>
      <p:grpSp>
        <p:nvGrpSpPr>
          <p:cNvPr id="7" name="Group 64"/>
          <p:cNvGrpSpPr>
            <a:grpSpLocks/>
          </p:cNvGrpSpPr>
          <p:nvPr/>
        </p:nvGrpSpPr>
        <p:grpSpPr bwMode="auto">
          <a:xfrm>
            <a:off x="1992313" y="5084763"/>
            <a:ext cx="8272462" cy="912812"/>
            <a:chOff x="300" y="2856"/>
            <a:chExt cx="5211" cy="575"/>
          </a:xfrm>
        </p:grpSpPr>
        <p:grpSp>
          <p:nvGrpSpPr>
            <p:cNvPr id="8" name="Group 65"/>
            <p:cNvGrpSpPr>
              <a:grpSpLocks/>
            </p:cNvGrpSpPr>
            <p:nvPr/>
          </p:nvGrpSpPr>
          <p:grpSpPr bwMode="auto">
            <a:xfrm>
              <a:off x="340" y="3113"/>
              <a:ext cx="5171" cy="318"/>
              <a:chOff x="340" y="3113"/>
              <a:chExt cx="5171" cy="318"/>
            </a:xfrm>
          </p:grpSpPr>
          <p:sp>
            <p:nvSpPr>
              <p:cNvPr id="23584" name="Rectangle 66"/>
              <p:cNvSpPr>
                <a:spLocks noChangeArrowheads="1"/>
              </p:cNvSpPr>
              <p:nvPr/>
            </p:nvSpPr>
            <p:spPr bwMode="auto">
              <a:xfrm>
                <a:off x="353" y="3113"/>
                <a:ext cx="5125" cy="318"/>
              </a:xfrm>
              <a:prstGeom prst="rect">
                <a:avLst/>
              </a:prstGeom>
              <a:noFill/>
              <a:ln w="3175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3585" name="Text Box 67"/>
              <p:cNvSpPr txBox="1">
                <a:spLocks noChangeArrowheads="1"/>
              </p:cNvSpPr>
              <p:nvPr/>
            </p:nvSpPr>
            <p:spPr bwMode="auto">
              <a:xfrm>
                <a:off x="340" y="3147"/>
                <a:ext cx="5171" cy="240"/>
              </a:xfrm>
              <a:prstGeom prst="rect">
                <a:avLst/>
              </a:prstGeom>
              <a:noFill/>
              <a:ln w="12700" cap="sq">
                <a:noFill/>
                <a:miter lim="800000"/>
                <a:headEnd type="none" w="sm" len="sm"/>
                <a:tailEnd type="none" w="sm" len="sm"/>
              </a:ln>
            </p:spPr>
            <p:txBody>
              <a:bodyPr>
                <a:spAutoFit/>
              </a:bodyPr>
              <a:lstStyle/>
              <a:p>
                <a:r>
                  <a:rPr lang="en-US" altLang="zh-CN" sz="1900">
                    <a:solidFill>
                      <a:srgbClr val="000074"/>
                    </a:solidFill>
                  </a:rPr>
                  <a:t>key</a:t>
                </a:r>
                <a:r>
                  <a:rPr lang="en-US" altLang="zh-CN" sz="1900" baseline="-25000">
                    <a:solidFill>
                      <a:srgbClr val="000074"/>
                    </a:solidFill>
                  </a:rPr>
                  <a:t>1</a:t>
                </a:r>
                <a:r>
                  <a:rPr lang="en-US" altLang="zh-CN" sz="1900">
                    <a:solidFill>
                      <a:srgbClr val="000074"/>
                    </a:solidFill>
                  </a:rPr>
                  <a:t>  key</a:t>
                </a:r>
                <a:r>
                  <a:rPr lang="en-US" altLang="zh-CN" sz="1900" baseline="-25000">
                    <a:solidFill>
                      <a:srgbClr val="000074"/>
                    </a:solidFill>
                  </a:rPr>
                  <a:t>2</a:t>
                </a:r>
                <a:r>
                  <a:rPr lang="en-US" altLang="zh-CN" sz="1900">
                    <a:solidFill>
                      <a:srgbClr val="000074"/>
                    </a:solidFill>
                  </a:rPr>
                  <a:t>  …  key</a:t>
                </a:r>
                <a:r>
                  <a:rPr lang="en-US" altLang="zh-CN" sz="1900" baseline="-25000">
                    <a:solidFill>
                      <a:srgbClr val="000074"/>
                    </a:solidFill>
                    <a:sym typeface="Symbol" pitchFamily="18" charset="2"/>
                  </a:rPr>
                  <a:t>m/2-2</a:t>
                </a:r>
                <a:r>
                  <a:rPr lang="en-US" altLang="zh-CN" sz="1900">
                    <a:solidFill>
                      <a:srgbClr val="FFFFCC"/>
                    </a:solidFill>
                  </a:rPr>
                  <a:t> </a:t>
                </a:r>
                <a:r>
                  <a:rPr lang="en-US" altLang="zh-CN" sz="1900">
                    <a:solidFill>
                      <a:srgbClr val="000074"/>
                    </a:solidFill>
                  </a:rPr>
                  <a:t>key</a:t>
                </a:r>
                <a:r>
                  <a:rPr lang="en-US" altLang="zh-CN" sz="1900" baseline="-25000">
                    <a:solidFill>
                      <a:srgbClr val="000074"/>
                    </a:solidFill>
                    <a:sym typeface="Symbol" pitchFamily="18" charset="2"/>
                  </a:rPr>
                  <a:t>m/2-1</a:t>
                </a:r>
                <a:r>
                  <a:rPr lang="en-US" altLang="zh-CN" sz="1900">
                    <a:solidFill>
                      <a:srgbClr val="000074"/>
                    </a:solidFill>
                    <a:sym typeface="Symbol" pitchFamily="18" charset="2"/>
                  </a:rPr>
                  <a:t>  </a:t>
                </a:r>
                <a:r>
                  <a:rPr lang="en-US" altLang="zh-CN" sz="1900">
                    <a:solidFill>
                      <a:srgbClr val="FF0000"/>
                    </a:solidFill>
                  </a:rPr>
                  <a:t>key</a:t>
                </a:r>
                <a:r>
                  <a:rPr lang="en-US" altLang="zh-CN" sz="1900" baseline="-25000">
                    <a:solidFill>
                      <a:srgbClr val="FF0000"/>
                    </a:solidFill>
                    <a:sym typeface="Symbol" pitchFamily="18" charset="2"/>
                  </a:rPr>
                  <a:t>m/2</a:t>
                </a:r>
                <a:r>
                  <a:rPr lang="en-US" altLang="zh-CN" sz="1900">
                    <a:solidFill>
                      <a:srgbClr val="FF0000"/>
                    </a:solidFill>
                    <a:sym typeface="Symbol" pitchFamily="18" charset="2"/>
                  </a:rPr>
                  <a:t> </a:t>
                </a:r>
                <a:r>
                  <a:rPr lang="en-US" altLang="zh-CN" sz="1900">
                    <a:solidFill>
                      <a:srgbClr val="000074"/>
                    </a:solidFill>
                    <a:sym typeface="Symbol" pitchFamily="18" charset="2"/>
                  </a:rPr>
                  <a:t> </a:t>
                </a:r>
                <a:r>
                  <a:rPr lang="en-US" altLang="zh-CN" sz="1900">
                    <a:solidFill>
                      <a:srgbClr val="000074"/>
                    </a:solidFill>
                  </a:rPr>
                  <a:t>key</a:t>
                </a:r>
                <a:r>
                  <a:rPr lang="en-US" altLang="zh-CN" sz="1900" baseline="-25000">
                    <a:solidFill>
                      <a:srgbClr val="000074"/>
                    </a:solidFill>
                    <a:sym typeface="Symbol" pitchFamily="18" charset="2"/>
                  </a:rPr>
                  <a:t>m/2+1</a:t>
                </a:r>
                <a:r>
                  <a:rPr lang="en-US" altLang="zh-CN" sz="1900">
                    <a:solidFill>
                      <a:srgbClr val="000074"/>
                    </a:solidFill>
                    <a:sym typeface="Symbol" pitchFamily="18" charset="2"/>
                  </a:rPr>
                  <a:t> </a:t>
                </a:r>
                <a:r>
                  <a:rPr lang="en-US" altLang="zh-CN" sz="1900">
                    <a:solidFill>
                      <a:srgbClr val="000074"/>
                    </a:solidFill>
                  </a:rPr>
                  <a:t>key</a:t>
                </a:r>
                <a:r>
                  <a:rPr lang="en-US" altLang="zh-CN" sz="1900" baseline="-25000">
                    <a:solidFill>
                      <a:srgbClr val="000074"/>
                    </a:solidFill>
                    <a:sym typeface="Symbol" pitchFamily="18" charset="2"/>
                  </a:rPr>
                  <a:t>m/2+2 </a:t>
                </a:r>
                <a:r>
                  <a:rPr lang="en-US" altLang="zh-CN" sz="1900">
                    <a:solidFill>
                      <a:srgbClr val="FFFFCC"/>
                    </a:solidFill>
                    <a:sym typeface="Symbol" pitchFamily="18" charset="2"/>
                  </a:rPr>
                  <a:t>  </a:t>
                </a:r>
                <a:r>
                  <a:rPr lang="en-US" altLang="zh-CN" sz="1900">
                    <a:solidFill>
                      <a:srgbClr val="000074"/>
                    </a:solidFill>
                  </a:rPr>
                  <a:t>…</a:t>
                </a:r>
                <a:r>
                  <a:rPr lang="en-US" altLang="zh-CN" sz="1900">
                    <a:solidFill>
                      <a:srgbClr val="FFFFCC"/>
                    </a:solidFill>
                  </a:rPr>
                  <a:t>  </a:t>
                </a:r>
                <a:r>
                  <a:rPr lang="en-US" altLang="zh-CN" sz="1900">
                    <a:solidFill>
                      <a:srgbClr val="000074"/>
                    </a:solidFill>
                  </a:rPr>
                  <a:t>key</a:t>
                </a:r>
                <a:r>
                  <a:rPr lang="en-US" altLang="zh-CN" sz="1900" baseline="-25000">
                    <a:solidFill>
                      <a:srgbClr val="000074"/>
                    </a:solidFill>
                    <a:sym typeface="Symbol" pitchFamily="18" charset="2"/>
                  </a:rPr>
                  <a:t>m-1</a:t>
                </a:r>
                <a:r>
                  <a:rPr lang="en-US" altLang="zh-CN" sz="1900">
                    <a:solidFill>
                      <a:srgbClr val="FFFFCC"/>
                    </a:solidFill>
                  </a:rPr>
                  <a:t> </a:t>
                </a:r>
                <a:r>
                  <a:rPr lang="en-US" altLang="zh-CN" sz="1900">
                    <a:solidFill>
                      <a:srgbClr val="000074"/>
                    </a:solidFill>
                  </a:rPr>
                  <a:t>key</a:t>
                </a:r>
                <a:r>
                  <a:rPr lang="en-US" altLang="zh-CN" sz="1900" baseline="-25000">
                    <a:solidFill>
                      <a:srgbClr val="000074"/>
                    </a:solidFill>
                    <a:sym typeface="Symbol" pitchFamily="18" charset="2"/>
                  </a:rPr>
                  <a:t>m</a:t>
                </a:r>
              </a:p>
            </p:txBody>
          </p:sp>
        </p:grpSp>
        <p:sp>
          <p:nvSpPr>
            <p:cNvPr id="23583" name="Text Box 68"/>
            <p:cNvSpPr txBox="1">
              <a:spLocks noChangeArrowheads="1"/>
            </p:cNvSpPr>
            <p:nvPr/>
          </p:nvSpPr>
          <p:spPr bwMode="auto">
            <a:xfrm>
              <a:off x="300" y="2856"/>
              <a:ext cx="190"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FF0000"/>
                  </a:solidFill>
                </a:rPr>
                <a:t>q</a:t>
              </a:r>
            </a:p>
          </p:txBody>
        </p:sp>
      </p:grpSp>
      <p:grpSp>
        <p:nvGrpSpPr>
          <p:cNvPr id="9" name="Group 69"/>
          <p:cNvGrpSpPr>
            <a:grpSpLocks/>
          </p:cNvGrpSpPr>
          <p:nvPr/>
        </p:nvGrpSpPr>
        <p:grpSpPr bwMode="auto">
          <a:xfrm>
            <a:off x="2025651" y="5076825"/>
            <a:ext cx="8810625" cy="1079500"/>
            <a:chOff x="308" y="2251"/>
            <a:chExt cx="5550" cy="680"/>
          </a:xfrm>
        </p:grpSpPr>
        <p:sp>
          <p:nvSpPr>
            <p:cNvPr id="23569" name="Rectangle 70"/>
            <p:cNvSpPr>
              <a:spLocks noChangeArrowheads="1"/>
            </p:cNvSpPr>
            <p:nvPr/>
          </p:nvSpPr>
          <p:spPr bwMode="auto">
            <a:xfrm>
              <a:off x="3114" y="2517"/>
              <a:ext cx="2358" cy="318"/>
            </a:xfrm>
            <a:prstGeom prst="rect">
              <a:avLst/>
            </a:prstGeom>
            <a:solidFill>
              <a:srgbClr val="D1D1D1"/>
            </a:solidFill>
            <a:ln w="25400" cap="sq">
              <a:noFill/>
              <a:miter lim="800000"/>
              <a:headEnd type="none" w="sm" len="sm"/>
              <a:tailEnd type="none" w="sm" len="sm"/>
            </a:ln>
          </p:spPr>
          <p:txBody>
            <a:bodyPr wrap="none" anchor="ctr"/>
            <a:lstStyle/>
            <a:p>
              <a:endParaRPr lang="zh-CN" altLang="en-US">
                <a:solidFill>
                  <a:srgbClr val="FFFFCC"/>
                </a:solidFill>
              </a:endParaRPr>
            </a:p>
          </p:txBody>
        </p:sp>
        <p:sp>
          <p:nvSpPr>
            <p:cNvPr id="23570" name="Rectangle 71"/>
            <p:cNvSpPr>
              <a:spLocks noChangeArrowheads="1"/>
            </p:cNvSpPr>
            <p:nvPr/>
          </p:nvSpPr>
          <p:spPr bwMode="auto">
            <a:xfrm>
              <a:off x="3113" y="2516"/>
              <a:ext cx="2358" cy="318"/>
            </a:xfrm>
            <a:prstGeom prst="rect">
              <a:avLst/>
            </a:prstGeom>
            <a:noFill/>
            <a:ln w="3175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nvGrpSpPr>
            <p:cNvPr id="10" name="Group 72"/>
            <p:cNvGrpSpPr>
              <a:grpSpLocks/>
            </p:cNvGrpSpPr>
            <p:nvPr/>
          </p:nvGrpSpPr>
          <p:grpSpPr bwMode="auto">
            <a:xfrm>
              <a:off x="3070" y="2251"/>
              <a:ext cx="334" cy="257"/>
              <a:chOff x="3272" y="3385"/>
              <a:chExt cx="334" cy="257"/>
            </a:xfrm>
          </p:grpSpPr>
          <p:sp>
            <p:nvSpPr>
              <p:cNvPr id="23580" name="Text Box 73"/>
              <p:cNvSpPr txBox="1">
                <a:spLocks noChangeArrowheads="1"/>
              </p:cNvSpPr>
              <p:nvPr/>
            </p:nvSpPr>
            <p:spPr bwMode="auto">
              <a:xfrm>
                <a:off x="3272" y="3390"/>
                <a:ext cx="190"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FF0000"/>
                    </a:solidFill>
                  </a:rPr>
                  <a:t>q</a:t>
                </a:r>
              </a:p>
            </p:txBody>
          </p:sp>
          <p:sp>
            <p:nvSpPr>
              <p:cNvPr id="23581" name="Text Box 74"/>
              <p:cNvSpPr txBox="1">
                <a:spLocks noChangeArrowheads="1"/>
              </p:cNvSpPr>
              <p:nvPr/>
            </p:nvSpPr>
            <p:spPr bwMode="auto">
              <a:xfrm>
                <a:off x="3330" y="3385"/>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0000"/>
                    </a:solidFill>
                    <a:latin typeface="宋体" charset="-122"/>
                  </a:rPr>
                  <a:t>′</a:t>
                </a:r>
              </a:p>
            </p:txBody>
          </p:sp>
        </p:grpSp>
        <p:sp>
          <p:nvSpPr>
            <p:cNvPr id="23572" name="Text Box 75"/>
            <p:cNvSpPr txBox="1">
              <a:spLocks noChangeArrowheads="1"/>
            </p:cNvSpPr>
            <p:nvPr/>
          </p:nvSpPr>
          <p:spPr bwMode="auto">
            <a:xfrm>
              <a:off x="3091" y="2536"/>
              <a:ext cx="2767" cy="240"/>
            </a:xfrm>
            <a:prstGeom prst="rect">
              <a:avLst/>
            </a:prstGeom>
            <a:noFill/>
            <a:ln w="12700" cap="sq">
              <a:noFill/>
              <a:miter lim="800000"/>
              <a:headEnd type="none" w="sm" len="sm"/>
              <a:tailEnd type="none" w="sm" len="sm"/>
            </a:ln>
          </p:spPr>
          <p:txBody>
            <a:bodyPr>
              <a:spAutoFit/>
            </a:bodyPr>
            <a:lstStyle/>
            <a:p>
              <a:r>
                <a:rPr lang="en-US" altLang="zh-CN" sz="1900">
                  <a:solidFill>
                    <a:srgbClr val="000074"/>
                  </a:solidFill>
                </a:rPr>
                <a:t>key</a:t>
              </a:r>
              <a:r>
                <a:rPr lang="en-US" altLang="zh-CN" sz="1900" baseline="-25000">
                  <a:solidFill>
                    <a:srgbClr val="000074"/>
                  </a:solidFill>
                  <a:sym typeface="Symbol" pitchFamily="18" charset="2"/>
                </a:rPr>
                <a:t>m/2+1</a:t>
              </a:r>
              <a:r>
                <a:rPr lang="en-US" altLang="zh-CN" sz="1900">
                  <a:solidFill>
                    <a:srgbClr val="000074"/>
                  </a:solidFill>
                  <a:sym typeface="Symbol" pitchFamily="18" charset="2"/>
                </a:rPr>
                <a:t> </a:t>
              </a:r>
              <a:r>
                <a:rPr lang="en-US" altLang="zh-CN" sz="1900">
                  <a:solidFill>
                    <a:srgbClr val="000074"/>
                  </a:solidFill>
                </a:rPr>
                <a:t>key</a:t>
              </a:r>
              <a:r>
                <a:rPr lang="en-US" altLang="zh-CN" sz="1900" baseline="-25000">
                  <a:solidFill>
                    <a:srgbClr val="000074"/>
                  </a:solidFill>
                  <a:sym typeface="Symbol" pitchFamily="18" charset="2"/>
                </a:rPr>
                <a:t>m/2+2 </a:t>
              </a:r>
              <a:r>
                <a:rPr lang="en-US" altLang="zh-CN" sz="1900">
                  <a:solidFill>
                    <a:srgbClr val="FFFFCC"/>
                  </a:solidFill>
                  <a:sym typeface="Symbol" pitchFamily="18" charset="2"/>
                </a:rPr>
                <a:t>  </a:t>
              </a:r>
              <a:r>
                <a:rPr lang="en-US" altLang="zh-CN" sz="1900">
                  <a:solidFill>
                    <a:srgbClr val="000074"/>
                  </a:solidFill>
                </a:rPr>
                <a:t>…</a:t>
              </a:r>
              <a:r>
                <a:rPr lang="en-US" altLang="zh-CN" sz="1900">
                  <a:solidFill>
                    <a:srgbClr val="FFFFCC"/>
                  </a:solidFill>
                </a:rPr>
                <a:t>  </a:t>
              </a:r>
              <a:r>
                <a:rPr lang="en-US" altLang="zh-CN" sz="1900">
                  <a:solidFill>
                    <a:srgbClr val="000074"/>
                  </a:solidFill>
                </a:rPr>
                <a:t>key</a:t>
              </a:r>
              <a:r>
                <a:rPr lang="en-US" altLang="zh-CN" sz="1900" baseline="-25000">
                  <a:solidFill>
                    <a:srgbClr val="000074"/>
                  </a:solidFill>
                  <a:sym typeface="Symbol" pitchFamily="18" charset="2"/>
                </a:rPr>
                <a:t>m-1</a:t>
              </a:r>
              <a:r>
                <a:rPr lang="en-US" altLang="zh-CN" sz="1900">
                  <a:solidFill>
                    <a:srgbClr val="FFFFCC"/>
                  </a:solidFill>
                </a:rPr>
                <a:t> </a:t>
              </a:r>
              <a:r>
                <a:rPr lang="en-US" altLang="zh-CN" sz="1900">
                  <a:solidFill>
                    <a:srgbClr val="000074"/>
                  </a:solidFill>
                </a:rPr>
                <a:t>key</a:t>
              </a:r>
              <a:r>
                <a:rPr lang="en-US" altLang="zh-CN" sz="1900" baseline="-25000">
                  <a:solidFill>
                    <a:srgbClr val="000074"/>
                  </a:solidFill>
                  <a:sym typeface="Symbol" pitchFamily="18" charset="2"/>
                </a:rPr>
                <a:t>m</a:t>
              </a:r>
            </a:p>
          </p:txBody>
        </p:sp>
        <p:sp>
          <p:nvSpPr>
            <p:cNvPr id="23573" name="Rectangle 76"/>
            <p:cNvSpPr>
              <a:spLocks noChangeArrowheads="1"/>
            </p:cNvSpPr>
            <p:nvPr/>
          </p:nvSpPr>
          <p:spPr bwMode="auto">
            <a:xfrm>
              <a:off x="340" y="2530"/>
              <a:ext cx="2177" cy="318"/>
            </a:xfrm>
            <a:prstGeom prst="rect">
              <a:avLst/>
            </a:prstGeom>
            <a:solidFill>
              <a:srgbClr val="CFCFCF"/>
            </a:solidFill>
            <a:ln w="25400" cap="sq">
              <a:noFill/>
              <a:miter lim="800000"/>
              <a:headEnd type="none" w="sm" len="sm"/>
              <a:tailEnd type="none" w="sm" len="sm"/>
            </a:ln>
          </p:spPr>
          <p:txBody>
            <a:bodyPr wrap="none" anchor="ctr"/>
            <a:lstStyle/>
            <a:p>
              <a:endParaRPr lang="zh-CN" altLang="en-US">
                <a:solidFill>
                  <a:srgbClr val="FFFFCC"/>
                </a:solidFill>
              </a:endParaRPr>
            </a:p>
          </p:txBody>
        </p:sp>
        <p:sp>
          <p:nvSpPr>
            <p:cNvPr id="23574" name="Rectangle 77"/>
            <p:cNvSpPr>
              <a:spLocks noChangeArrowheads="1"/>
            </p:cNvSpPr>
            <p:nvPr/>
          </p:nvSpPr>
          <p:spPr bwMode="auto">
            <a:xfrm>
              <a:off x="340" y="2524"/>
              <a:ext cx="2177" cy="318"/>
            </a:xfrm>
            <a:prstGeom prst="rect">
              <a:avLst/>
            </a:prstGeom>
            <a:noFill/>
            <a:ln w="3175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3575" name="Text Box 78"/>
            <p:cNvSpPr txBox="1">
              <a:spLocks noChangeArrowheads="1"/>
            </p:cNvSpPr>
            <p:nvPr/>
          </p:nvSpPr>
          <p:spPr bwMode="auto">
            <a:xfrm>
              <a:off x="311" y="2536"/>
              <a:ext cx="2404" cy="240"/>
            </a:xfrm>
            <a:prstGeom prst="rect">
              <a:avLst/>
            </a:prstGeom>
            <a:noFill/>
            <a:ln w="12700" cap="sq">
              <a:noFill/>
              <a:miter lim="800000"/>
              <a:headEnd type="none" w="sm" len="sm"/>
              <a:tailEnd type="none" w="sm" len="sm"/>
            </a:ln>
          </p:spPr>
          <p:txBody>
            <a:bodyPr>
              <a:spAutoFit/>
            </a:bodyPr>
            <a:lstStyle/>
            <a:p>
              <a:r>
                <a:rPr lang="en-US" altLang="zh-CN" sz="1900">
                  <a:solidFill>
                    <a:srgbClr val="000074"/>
                  </a:solidFill>
                </a:rPr>
                <a:t>key</a:t>
              </a:r>
              <a:r>
                <a:rPr lang="en-US" altLang="zh-CN" sz="1900" baseline="-25000">
                  <a:solidFill>
                    <a:srgbClr val="000074"/>
                  </a:solidFill>
                </a:rPr>
                <a:t>1</a:t>
              </a:r>
              <a:r>
                <a:rPr lang="en-US" altLang="zh-CN" sz="1900">
                  <a:solidFill>
                    <a:srgbClr val="000074"/>
                  </a:solidFill>
                </a:rPr>
                <a:t>  key</a:t>
              </a:r>
              <a:r>
                <a:rPr lang="en-US" altLang="zh-CN" sz="1900" baseline="-25000">
                  <a:solidFill>
                    <a:srgbClr val="000074"/>
                  </a:solidFill>
                </a:rPr>
                <a:t>2</a:t>
              </a:r>
              <a:r>
                <a:rPr lang="en-US" altLang="zh-CN" sz="1900">
                  <a:solidFill>
                    <a:srgbClr val="000074"/>
                  </a:solidFill>
                </a:rPr>
                <a:t>  …  key</a:t>
              </a:r>
              <a:r>
                <a:rPr lang="en-US" altLang="zh-CN" sz="1900" baseline="-25000">
                  <a:solidFill>
                    <a:srgbClr val="000074"/>
                  </a:solidFill>
                  <a:sym typeface="Symbol" pitchFamily="18" charset="2"/>
                </a:rPr>
                <a:t>m/2-2</a:t>
              </a:r>
              <a:r>
                <a:rPr lang="en-US" altLang="zh-CN" sz="1900">
                  <a:solidFill>
                    <a:srgbClr val="FFFFCC"/>
                  </a:solidFill>
                </a:rPr>
                <a:t> </a:t>
              </a:r>
              <a:r>
                <a:rPr lang="en-US" altLang="zh-CN" sz="1900">
                  <a:solidFill>
                    <a:srgbClr val="000074"/>
                  </a:solidFill>
                </a:rPr>
                <a:t>key</a:t>
              </a:r>
              <a:r>
                <a:rPr lang="en-US" altLang="zh-CN" sz="1900" baseline="-25000">
                  <a:solidFill>
                    <a:srgbClr val="000074"/>
                  </a:solidFill>
                  <a:sym typeface="Symbol" pitchFamily="18" charset="2"/>
                </a:rPr>
                <a:t>m/2-1</a:t>
              </a:r>
            </a:p>
          </p:txBody>
        </p:sp>
        <p:sp>
          <p:nvSpPr>
            <p:cNvPr id="23576" name="Rectangle 79"/>
            <p:cNvSpPr>
              <a:spLocks noChangeArrowheads="1"/>
            </p:cNvSpPr>
            <p:nvPr/>
          </p:nvSpPr>
          <p:spPr bwMode="auto">
            <a:xfrm>
              <a:off x="2530" y="2496"/>
              <a:ext cx="574" cy="435"/>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23577" name="Text Box 80"/>
            <p:cNvSpPr txBox="1">
              <a:spLocks noChangeArrowheads="1"/>
            </p:cNvSpPr>
            <p:nvPr/>
          </p:nvSpPr>
          <p:spPr bwMode="auto">
            <a:xfrm>
              <a:off x="2517" y="2541"/>
              <a:ext cx="861" cy="240"/>
            </a:xfrm>
            <a:prstGeom prst="rect">
              <a:avLst/>
            </a:prstGeom>
            <a:noFill/>
            <a:ln w="12700" cap="sq">
              <a:noFill/>
              <a:miter lim="800000"/>
              <a:headEnd type="none" w="sm" len="sm"/>
              <a:tailEnd type="none" w="sm" len="sm"/>
            </a:ln>
          </p:spPr>
          <p:txBody>
            <a:bodyPr>
              <a:spAutoFit/>
            </a:bodyPr>
            <a:lstStyle/>
            <a:p>
              <a:r>
                <a:rPr lang="en-US" altLang="zh-CN" sz="1900">
                  <a:solidFill>
                    <a:srgbClr val="FF0000"/>
                  </a:solidFill>
                </a:rPr>
                <a:t>key</a:t>
              </a:r>
              <a:r>
                <a:rPr lang="en-US" altLang="zh-CN" sz="1900" baseline="-25000">
                  <a:solidFill>
                    <a:srgbClr val="FF0000"/>
                  </a:solidFill>
                  <a:sym typeface="Symbol" pitchFamily="18" charset="2"/>
                </a:rPr>
                <a:t>m/2</a:t>
              </a:r>
              <a:endParaRPr lang="en-US" altLang="zh-CN" sz="1900" baseline="-25000">
                <a:solidFill>
                  <a:srgbClr val="000074"/>
                </a:solidFill>
                <a:sym typeface="Symbol" pitchFamily="18" charset="2"/>
              </a:endParaRPr>
            </a:p>
          </p:txBody>
        </p:sp>
        <p:sp>
          <p:nvSpPr>
            <p:cNvPr id="23578" name="Rectangle 81"/>
            <p:cNvSpPr>
              <a:spLocks noChangeArrowheads="1"/>
            </p:cNvSpPr>
            <p:nvPr/>
          </p:nvSpPr>
          <p:spPr bwMode="auto">
            <a:xfrm>
              <a:off x="330" y="2293"/>
              <a:ext cx="181" cy="214"/>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23579" name="Text Box 82"/>
            <p:cNvSpPr txBox="1">
              <a:spLocks noChangeArrowheads="1"/>
            </p:cNvSpPr>
            <p:nvPr/>
          </p:nvSpPr>
          <p:spPr bwMode="auto">
            <a:xfrm>
              <a:off x="308" y="2273"/>
              <a:ext cx="190"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FF0000"/>
                  </a:solidFill>
                </a:rPr>
                <a:t>q</a:t>
              </a:r>
            </a:p>
          </p:txBody>
        </p:sp>
      </p:grpSp>
      <p:grpSp>
        <p:nvGrpSpPr>
          <p:cNvPr id="11" name="Group 92"/>
          <p:cNvGrpSpPr>
            <a:grpSpLocks/>
          </p:cNvGrpSpPr>
          <p:nvPr/>
        </p:nvGrpSpPr>
        <p:grpSpPr bwMode="auto">
          <a:xfrm>
            <a:off x="5387976" y="4437063"/>
            <a:ext cx="1851025" cy="1574800"/>
            <a:chOff x="2434" y="2891"/>
            <a:chExt cx="1166" cy="992"/>
          </a:xfrm>
        </p:grpSpPr>
        <p:sp>
          <p:nvSpPr>
            <p:cNvPr id="23563" name="Oval 85"/>
            <p:cNvSpPr>
              <a:spLocks noChangeArrowheads="1"/>
            </p:cNvSpPr>
            <p:nvPr/>
          </p:nvSpPr>
          <p:spPr bwMode="auto">
            <a:xfrm>
              <a:off x="2517" y="3565"/>
              <a:ext cx="621" cy="318"/>
            </a:xfrm>
            <a:prstGeom prst="ellipse">
              <a:avLst/>
            </a:prstGeom>
            <a:noFill/>
            <a:ln w="34925" cap="sq">
              <a:solidFill>
                <a:srgbClr val="FF0000"/>
              </a:solidFill>
              <a:round/>
              <a:headEnd type="none" w="sm" len="sm"/>
              <a:tailEnd type="none" w="sm" len="sm"/>
            </a:ln>
          </p:spPr>
          <p:txBody>
            <a:bodyPr wrap="none" anchor="ctr"/>
            <a:lstStyle/>
            <a:p>
              <a:endParaRPr lang="zh-CN" altLang="en-US">
                <a:solidFill>
                  <a:srgbClr val="FFFFCC"/>
                </a:solidFill>
              </a:endParaRPr>
            </a:p>
          </p:txBody>
        </p:sp>
        <p:sp>
          <p:nvSpPr>
            <p:cNvPr id="23564" name="Oval 86"/>
            <p:cNvSpPr>
              <a:spLocks noChangeArrowheads="1"/>
            </p:cNvSpPr>
            <p:nvPr/>
          </p:nvSpPr>
          <p:spPr bwMode="auto">
            <a:xfrm>
              <a:off x="3099" y="3323"/>
              <a:ext cx="182" cy="226"/>
            </a:xfrm>
            <a:prstGeom prst="ellipse">
              <a:avLst/>
            </a:prstGeom>
            <a:noFill/>
            <a:ln w="34925" cap="sq">
              <a:solidFill>
                <a:srgbClr val="FF0000"/>
              </a:solidFill>
              <a:round/>
              <a:headEnd type="none" w="sm" len="sm"/>
              <a:tailEnd type="none" w="sm" len="sm"/>
            </a:ln>
          </p:spPr>
          <p:txBody>
            <a:bodyPr wrap="none" anchor="ctr"/>
            <a:lstStyle/>
            <a:p>
              <a:endParaRPr lang="zh-CN" altLang="en-US">
                <a:solidFill>
                  <a:srgbClr val="FFFFCC"/>
                </a:solidFill>
              </a:endParaRPr>
            </a:p>
          </p:txBody>
        </p:sp>
        <p:sp>
          <p:nvSpPr>
            <p:cNvPr id="23565" name="Rectangle 88"/>
            <p:cNvSpPr>
              <a:spLocks noChangeArrowheads="1"/>
            </p:cNvSpPr>
            <p:nvPr/>
          </p:nvSpPr>
          <p:spPr bwMode="auto">
            <a:xfrm>
              <a:off x="2434" y="2915"/>
              <a:ext cx="817" cy="272"/>
            </a:xfrm>
            <a:prstGeom prst="rect">
              <a:avLst/>
            </a:prstGeom>
            <a:solidFill>
              <a:srgbClr val="FFFFFF"/>
            </a:solidFill>
            <a:ln w="28575" cap="sq">
              <a:solidFill>
                <a:srgbClr val="333399"/>
              </a:solidFill>
              <a:miter lim="800000"/>
              <a:headEnd type="none" w="sm" len="sm"/>
              <a:tailEnd type="none" w="sm" len="sm"/>
            </a:ln>
          </p:spPr>
          <p:txBody>
            <a:bodyPr wrap="none" anchor="ctr"/>
            <a:lstStyle/>
            <a:p>
              <a:endParaRPr lang="zh-CN" altLang="en-US">
                <a:solidFill>
                  <a:srgbClr val="FFFFCC"/>
                </a:solidFill>
              </a:endParaRPr>
            </a:p>
          </p:txBody>
        </p:sp>
        <p:sp>
          <p:nvSpPr>
            <p:cNvPr id="23566" name="AutoShape 89"/>
            <p:cNvSpPr>
              <a:spLocks noChangeArrowheads="1"/>
            </p:cNvSpPr>
            <p:nvPr/>
          </p:nvSpPr>
          <p:spPr bwMode="auto">
            <a:xfrm>
              <a:off x="2691" y="3113"/>
              <a:ext cx="256" cy="412"/>
            </a:xfrm>
            <a:prstGeom prst="upArrow">
              <a:avLst>
                <a:gd name="adj1" fmla="val 50000"/>
                <a:gd name="adj2" fmla="val 40234"/>
              </a:avLst>
            </a:prstGeom>
            <a:solidFill>
              <a:srgbClr val="FF0000"/>
            </a:solidFill>
            <a:ln w="31750" cap="sq">
              <a:solidFill>
                <a:srgbClr val="FFFF00"/>
              </a:solidFill>
              <a:miter lim="800000"/>
              <a:headEnd type="none" w="sm" len="sm"/>
              <a:tailEnd type="none" w="sm" len="sm"/>
            </a:ln>
          </p:spPr>
          <p:txBody>
            <a:bodyPr wrap="none" anchor="ctr"/>
            <a:lstStyle/>
            <a:p>
              <a:endParaRPr lang="zh-CN" altLang="en-US">
                <a:solidFill>
                  <a:srgbClr val="FFFFCC"/>
                </a:solidFill>
              </a:endParaRPr>
            </a:p>
          </p:txBody>
        </p:sp>
        <p:sp>
          <p:nvSpPr>
            <p:cNvPr id="23567" name="AutoShape 90"/>
            <p:cNvSpPr>
              <a:spLocks noChangeArrowheads="1"/>
            </p:cNvSpPr>
            <p:nvPr/>
          </p:nvSpPr>
          <p:spPr bwMode="auto">
            <a:xfrm rot="-2172833">
              <a:off x="2957" y="3108"/>
              <a:ext cx="182" cy="243"/>
            </a:xfrm>
            <a:prstGeom prst="upArrow">
              <a:avLst>
                <a:gd name="adj1" fmla="val 50000"/>
                <a:gd name="adj2" fmla="val 33379"/>
              </a:avLst>
            </a:prstGeom>
            <a:solidFill>
              <a:srgbClr val="FF0000"/>
            </a:solidFill>
            <a:ln w="31750" cap="sq">
              <a:solidFill>
                <a:srgbClr val="FFFF00"/>
              </a:solidFill>
              <a:miter lim="800000"/>
              <a:headEnd type="none" w="sm" len="sm"/>
              <a:tailEnd type="none" w="sm" len="sm"/>
            </a:ln>
          </p:spPr>
          <p:txBody>
            <a:bodyPr wrap="none" anchor="ctr"/>
            <a:lstStyle/>
            <a:p>
              <a:endParaRPr lang="zh-CN" altLang="en-US">
                <a:solidFill>
                  <a:srgbClr val="FFFFCC"/>
                </a:solidFill>
              </a:endParaRPr>
            </a:p>
          </p:txBody>
        </p:sp>
        <p:sp>
          <p:nvSpPr>
            <p:cNvPr id="23568" name="Text Box 91"/>
            <p:cNvSpPr txBox="1">
              <a:spLocks noChangeArrowheads="1"/>
            </p:cNvSpPr>
            <p:nvPr/>
          </p:nvSpPr>
          <p:spPr bwMode="auto">
            <a:xfrm>
              <a:off x="2453" y="2891"/>
              <a:ext cx="1147" cy="250"/>
            </a:xfrm>
            <a:prstGeom prst="rect">
              <a:avLst/>
            </a:prstGeom>
            <a:noFill/>
            <a:ln w="12700" cap="sq">
              <a:noFill/>
              <a:miter lim="800000"/>
              <a:headEnd type="none" w="sm" len="sm"/>
              <a:tailEnd type="none" w="sm" len="sm"/>
            </a:ln>
          </p:spPr>
          <p:txBody>
            <a:bodyPr>
              <a:spAutoFit/>
            </a:bodyPr>
            <a:lstStyle/>
            <a:p>
              <a:r>
                <a:rPr lang="zh-CN" altLang="en-US" sz="2000">
                  <a:solidFill>
                    <a:srgbClr val="FF0000"/>
                  </a:solidFill>
                  <a:ea typeface="幼圆" pitchFamily="49" charset="-122"/>
                </a:rPr>
                <a:t>双亲结点</a:t>
              </a: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outVertical)">
                                      <p:cBhvr>
                                        <p:cTn id="27" dur="1000"/>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3"/>
          <p:cNvGrpSpPr>
            <a:grpSpLocks/>
          </p:cNvGrpSpPr>
          <p:nvPr/>
        </p:nvGrpSpPr>
        <p:grpSpPr bwMode="auto">
          <a:xfrm>
            <a:off x="2640013" y="1076326"/>
            <a:ext cx="3275012" cy="2416175"/>
            <a:chOff x="703" y="845"/>
            <a:chExt cx="2063" cy="1522"/>
          </a:xfrm>
        </p:grpSpPr>
        <p:sp>
          <p:nvSpPr>
            <p:cNvPr id="24656" name="Text Box 44"/>
            <p:cNvSpPr txBox="1">
              <a:spLocks noChangeArrowheads="1"/>
            </p:cNvSpPr>
            <p:nvPr/>
          </p:nvSpPr>
          <p:spPr bwMode="auto">
            <a:xfrm>
              <a:off x="703" y="845"/>
              <a:ext cx="1179" cy="25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nSpc>
                  <a:spcPct val="80000"/>
                </a:lnSpc>
              </a:pPr>
              <a:r>
                <a:rPr lang="en-US" altLang="zh-CN" sz="2500">
                  <a:solidFill>
                    <a:srgbClr val="FF3300"/>
                  </a:solidFill>
                </a:rPr>
                <a:t> 3</a:t>
              </a:r>
              <a:r>
                <a:rPr lang="zh-CN" altLang="en-US" sz="2500">
                  <a:solidFill>
                    <a:srgbClr val="FF3300"/>
                  </a:solidFill>
                  <a:ea typeface="黑体" pitchFamily="49" charset="-122"/>
                </a:rPr>
                <a:t>阶</a:t>
              </a:r>
              <a:r>
                <a:rPr lang="en-US" altLang="zh-CN" sz="2500">
                  <a:solidFill>
                    <a:srgbClr val="FF3300"/>
                  </a:solidFill>
                </a:rPr>
                <a:t>B-</a:t>
              </a:r>
              <a:r>
                <a:rPr lang="zh-CN" altLang="en-US" sz="2500">
                  <a:solidFill>
                    <a:srgbClr val="FF3300"/>
                  </a:solidFill>
                  <a:ea typeface="黑体" pitchFamily="49" charset="-122"/>
                </a:rPr>
                <a:t>树</a:t>
              </a:r>
            </a:p>
          </p:txBody>
        </p:sp>
        <p:grpSp>
          <p:nvGrpSpPr>
            <p:cNvPr id="3" name="Group 45"/>
            <p:cNvGrpSpPr>
              <a:grpSpLocks/>
            </p:cNvGrpSpPr>
            <p:nvPr/>
          </p:nvGrpSpPr>
          <p:grpSpPr bwMode="auto">
            <a:xfrm>
              <a:off x="1500" y="1557"/>
              <a:ext cx="576" cy="271"/>
              <a:chOff x="2016" y="1130"/>
              <a:chExt cx="576" cy="271"/>
            </a:xfrm>
          </p:grpSpPr>
          <p:sp>
            <p:nvSpPr>
              <p:cNvPr id="24672" name="AutoShape 46"/>
              <p:cNvSpPr>
                <a:spLocks noChangeArrowheads="1"/>
              </p:cNvSpPr>
              <p:nvPr/>
            </p:nvSpPr>
            <p:spPr bwMode="auto">
              <a:xfrm>
                <a:off x="2016" y="1152"/>
                <a:ext cx="57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4673" name="Text Box 47"/>
              <p:cNvSpPr txBox="1">
                <a:spLocks noChangeArrowheads="1"/>
              </p:cNvSpPr>
              <p:nvPr/>
            </p:nvSpPr>
            <p:spPr bwMode="auto">
              <a:xfrm>
                <a:off x="2027" y="1130"/>
                <a:ext cx="520" cy="271"/>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10  20</a:t>
                </a:r>
              </a:p>
            </p:txBody>
          </p:sp>
        </p:grpSp>
        <p:grpSp>
          <p:nvGrpSpPr>
            <p:cNvPr id="4" name="Group 48"/>
            <p:cNvGrpSpPr>
              <a:grpSpLocks/>
            </p:cNvGrpSpPr>
            <p:nvPr/>
          </p:nvGrpSpPr>
          <p:grpSpPr bwMode="auto">
            <a:xfrm>
              <a:off x="1511" y="2085"/>
              <a:ext cx="576" cy="271"/>
              <a:chOff x="2016" y="1130"/>
              <a:chExt cx="576" cy="271"/>
            </a:xfrm>
          </p:grpSpPr>
          <p:sp>
            <p:nvSpPr>
              <p:cNvPr id="24670" name="AutoShape 49"/>
              <p:cNvSpPr>
                <a:spLocks noChangeArrowheads="1"/>
              </p:cNvSpPr>
              <p:nvPr/>
            </p:nvSpPr>
            <p:spPr bwMode="auto">
              <a:xfrm>
                <a:off x="2016" y="1152"/>
                <a:ext cx="57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4671" name="Text Box 50"/>
              <p:cNvSpPr txBox="1">
                <a:spLocks noChangeArrowheads="1"/>
              </p:cNvSpPr>
              <p:nvPr/>
            </p:nvSpPr>
            <p:spPr bwMode="auto">
              <a:xfrm>
                <a:off x="2027" y="1130"/>
                <a:ext cx="520" cy="271"/>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12  16</a:t>
                </a:r>
              </a:p>
            </p:txBody>
          </p:sp>
        </p:grpSp>
        <p:grpSp>
          <p:nvGrpSpPr>
            <p:cNvPr id="5" name="Group 51"/>
            <p:cNvGrpSpPr>
              <a:grpSpLocks/>
            </p:cNvGrpSpPr>
            <p:nvPr/>
          </p:nvGrpSpPr>
          <p:grpSpPr bwMode="auto">
            <a:xfrm>
              <a:off x="861" y="2096"/>
              <a:ext cx="336" cy="269"/>
              <a:chOff x="1440" y="1669"/>
              <a:chExt cx="336" cy="269"/>
            </a:xfrm>
          </p:grpSpPr>
          <p:sp>
            <p:nvSpPr>
              <p:cNvPr id="24668" name="AutoShape 52"/>
              <p:cNvSpPr>
                <a:spLocks noChangeArrowheads="1"/>
              </p:cNvSpPr>
              <p:nvPr/>
            </p:nvSpPr>
            <p:spPr bwMode="auto">
              <a:xfrm>
                <a:off x="1440" y="1680"/>
                <a:ext cx="33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4669" name="Rectangle 53"/>
              <p:cNvSpPr>
                <a:spLocks noChangeArrowheads="1"/>
              </p:cNvSpPr>
              <p:nvPr/>
            </p:nvSpPr>
            <p:spPr bwMode="auto">
              <a:xfrm>
                <a:off x="1495" y="1669"/>
                <a:ext cx="204"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5</a:t>
                </a:r>
              </a:p>
            </p:txBody>
          </p:sp>
        </p:grpSp>
        <p:sp>
          <p:nvSpPr>
            <p:cNvPr id="24660" name="AutoShape 54"/>
            <p:cNvSpPr>
              <a:spLocks noChangeArrowheads="1"/>
            </p:cNvSpPr>
            <p:nvPr/>
          </p:nvSpPr>
          <p:spPr bwMode="auto">
            <a:xfrm>
              <a:off x="2430" y="2107"/>
              <a:ext cx="33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4661" name="Rectangle 55"/>
            <p:cNvSpPr>
              <a:spLocks noChangeArrowheads="1"/>
            </p:cNvSpPr>
            <p:nvPr/>
          </p:nvSpPr>
          <p:spPr bwMode="auto">
            <a:xfrm>
              <a:off x="2463" y="2096"/>
              <a:ext cx="278" cy="271"/>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30</a:t>
              </a:r>
            </a:p>
          </p:txBody>
        </p:sp>
        <p:sp>
          <p:nvSpPr>
            <p:cNvPr id="24662" name="Line 56"/>
            <p:cNvSpPr>
              <a:spLocks noChangeShapeType="1"/>
            </p:cNvSpPr>
            <p:nvPr/>
          </p:nvSpPr>
          <p:spPr bwMode="auto">
            <a:xfrm flipH="1">
              <a:off x="1090" y="1730"/>
              <a:ext cx="465" cy="366"/>
            </a:xfrm>
            <a:prstGeom prst="line">
              <a:avLst/>
            </a:prstGeom>
            <a:noFill/>
            <a:ln w="28575" cap="sq">
              <a:solidFill>
                <a:srgbClr val="333399"/>
              </a:solidFill>
              <a:round/>
              <a:headEnd type="none" w="sm" len="sm"/>
              <a:tailEnd type="triangle" w="sm" len="lg"/>
            </a:ln>
          </p:spPr>
          <p:txBody>
            <a:bodyPr/>
            <a:lstStyle/>
            <a:p>
              <a:endParaRPr lang="zh-CN" altLang="en-US"/>
            </a:p>
          </p:txBody>
        </p:sp>
        <p:sp>
          <p:nvSpPr>
            <p:cNvPr id="24663" name="Line 57"/>
            <p:cNvSpPr>
              <a:spLocks noChangeShapeType="1"/>
            </p:cNvSpPr>
            <p:nvPr/>
          </p:nvSpPr>
          <p:spPr bwMode="auto">
            <a:xfrm>
              <a:off x="1784" y="1730"/>
              <a:ext cx="15" cy="355"/>
            </a:xfrm>
            <a:prstGeom prst="line">
              <a:avLst/>
            </a:prstGeom>
            <a:noFill/>
            <a:ln w="28575" cap="sq">
              <a:solidFill>
                <a:srgbClr val="333399"/>
              </a:solidFill>
              <a:round/>
              <a:headEnd type="none" w="sm" len="sm"/>
              <a:tailEnd type="triangle" w="sm" len="lg"/>
            </a:ln>
          </p:spPr>
          <p:txBody>
            <a:bodyPr/>
            <a:lstStyle/>
            <a:p>
              <a:endParaRPr lang="zh-CN" altLang="en-US"/>
            </a:p>
          </p:txBody>
        </p:sp>
        <p:sp>
          <p:nvSpPr>
            <p:cNvPr id="24664" name="Line 58"/>
            <p:cNvSpPr>
              <a:spLocks noChangeShapeType="1"/>
            </p:cNvSpPr>
            <p:nvPr/>
          </p:nvSpPr>
          <p:spPr bwMode="auto">
            <a:xfrm>
              <a:off x="2018" y="1752"/>
              <a:ext cx="442" cy="355"/>
            </a:xfrm>
            <a:prstGeom prst="line">
              <a:avLst/>
            </a:prstGeom>
            <a:noFill/>
            <a:ln w="28575" cap="sq">
              <a:solidFill>
                <a:srgbClr val="333399"/>
              </a:solidFill>
              <a:round/>
              <a:headEnd type="none" w="sm" len="sm"/>
              <a:tailEnd type="triangle" w="sm" len="lg"/>
            </a:ln>
          </p:spPr>
          <p:txBody>
            <a:bodyPr/>
            <a:lstStyle/>
            <a:p>
              <a:endParaRPr lang="zh-CN" altLang="en-US"/>
            </a:p>
          </p:txBody>
        </p:sp>
        <p:sp>
          <p:nvSpPr>
            <p:cNvPr id="24665" name="Text Box 59"/>
            <p:cNvSpPr txBox="1">
              <a:spLocks noChangeArrowheads="1"/>
            </p:cNvSpPr>
            <p:nvPr/>
          </p:nvSpPr>
          <p:spPr bwMode="auto">
            <a:xfrm>
              <a:off x="1155" y="1290"/>
              <a:ext cx="201" cy="262"/>
            </a:xfrm>
            <a:prstGeom prst="rect">
              <a:avLst/>
            </a:prstGeom>
            <a:noFill/>
            <a:ln w="12700" cap="sq">
              <a:noFill/>
              <a:miter lim="800000"/>
              <a:headEnd type="none" w="sm" len="sm"/>
              <a:tailEnd type="none" w="sm" len="sm"/>
            </a:ln>
          </p:spPr>
          <p:txBody>
            <a:bodyPr wrap="none">
              <a:spAutoFit/>
            </a:bodyPr>
            <a:lstStyle/>
            <a:p>
              <a:r>
                <a:rPr lang="en-US" altLang="zh-CN" sz="2100">
                  <a:solidFill>
                    <a:srgbClr val="FF3300"/>
                  </a:solidFill>
                </a:rPr>
                <a:t>T</a:t>
              </a:r>
            </a:p>
          </p:txBody>
        </p:sp>
        <p:sp>
          <p:nvSpPr>
            <p:cNvPr id="24666" name="Line 60"/>
            <p:cNvSpPr>
              <a:spLocks noChangeShapeType="1"/>
            </p:cNvSpPr>
            <p:nvPr/>
          </p:nvSpPr>
          <p:spPr bwMode="auto">
            <a:xfrm>
              <a:off x="1345" y="1450"/>
              <a:ext cx="145" cy="120"/>
            </a:xfrm>
            <a:prstGeom prst="line">
              <a:avLst/>
            </a:prstGeom>
            <a:noFill/>
            <a:ln w="28575" cap="sq">
              <a:solidFill>
                <a:srgbClr val="FF0000"/>
              </a:solidFill>
              <a:round/>
              <a:headEnd type="none" w="sm" len="sm"/>
              <a:tailEnd type="stealth" w="med" len="lg"/>
            </a:ln>
          </p:spPr>
          <p:txBody>
            <a:bodyPr/>
            <a:lstStyle/>
            <a:p>
              <a:endParaRPr lang="zh-CN" altLang="en-US"/>
            </a:p>
          </p:txBody>
        </p:sp>
        <p:sp>
          <p:nvSpPr>
            <p:cNvPr id="24667" name="Text Box 61"/>
            <p:cNvSpPr txBox="1">
              <a:spLocks noChangeArrowheads="1"/>
            </p:cNvSpPr>
            <p:nvPr/>
          </p:nvSpPr>
          <p:spPr bwMode="auto">
            <a:xfrm>
              <a:off x="1438" y="1838"/>
              <a:ext cx="194" cy="262"/>
            </a:xfrm>
            <a:prstGeom prst="rect">
              <a:avLst/>
            </a:prstGeom>
            <a:noFill/>
            <a:ln w="12700" cap="sq">
              <a:noFill/>
              <a:miter lim="800000"/>
              <a:headEnd type="none" w="sm" len="sm"/>
              <a:tailEnd type="none" w="sm" len="sm"/>
            </a:ln>
          </p:spPr>
          <p:txBody>
            <a:bodyPr wrap="none">
              <a:spAutoFit/>
            </a:bodyPr>
            <a:lstStyle/>
            <a:p>
              <a:r>
                <a:rPr lang="en-US" altLang="zh-CN" sz="2100">
                  <a:solidFill>
                    <a:srgbClr val="FF0000"/>
                  </a:solidFill>
                </a:rPr>
                <a:t>q</a:t>
              </a:r>
            </a:p>
          </p:txBody>
        </p:sp>
      </p:grpSp>
      <p:grpSp>
        <p:nvGrpSpPr>
          <p:cNvPr id="6" name="Group 62"/>
          <p:cNvGrpSpPr>
            <a:grpSpLocks/>
          </p:cNvGrpSpPr>
          <p:nvPr/>
        </p:nvGrpSpPr>
        <p:grpSpPr bwMode="auto">
          <a:xfrm>
            <a:off x="4141789" y="3500439"/>
            <a:ext cx="454025" cy="752475"/>
            <a:chOff x="884" y="2816"/>
            <a:chExt cx="286" cy="474"/>
          </a:xfrm>
        </p:grpSpPr>
        <p:sp>
          <p:nvSpPr>
            <p:cNvPr id="24654" name="AutoShape 63"/>
            <p:cNvSpPr>
              <a:spLocks noChangeArrowheads="1"/>
            </p:cNvSpPr>
            <p:nvPr/>
          </p:nvSpPr>
          <p:spPr bwMode="auto">
            <a:xfrm>
              <a:off x="943" y="2816"/>
              <a:ext cx="192" cy="240"/>
            </a:xfrm>
            <a:prstGeom prst="upArrow">
              <a:avLst>
                <a:gd name="adj1" fmla="val 50000"/>
                <a:gd name="adj2" fmla="val 31250"/>
              </a:avLst>
            </a:prstGeom>
            <a:solidFill>
              <a:srgbClr val="FF0000"/>
            </a:solidFill>
            <a:ln w="25400" cap="sq">
              <a:solidFill>
                <a:srgbClr val="FFFF00"/>
              </a:solidFill>
              <a:miter lim="800000"/>
              <a:headEnd type="none" w="sm" len="sm"/>
              <a:tailEnd type="none" w="sm" len="sm"/>
            </a:ln>
          </p:spPr>
          <p:txBody>
            <a:bodyPr vert="eaVert" wrap="none" anchor="ctr"/>
            <a:lstStyle/>
            <a:p>
              <a:endParaRPr lang="zh-CN" altLang="en-US">
                <a:solidFill>
                  <a:srgbClr val="FFFFCC"/>
                </a:solidFill>
              </a:endParaRPr>
            </a:p>
          </p:txBody>
        </p:sp>
        <p:sp>
          <p:nvSpPr>
            <p:cNvPr id="24655" name="Rectangle 64"/>
            <p:cNvSpPr>
              <a:spLocks noChangeArrowheads="1"/>
            </p:cNvSpPr>
            <p:nvPr/>
          </p:nvSpPr>
          <p:spPr bwMode="auto">
            <a:xfrm>
              <a:off x="884" y="3009"/>
              <a:ext cx="286" cy="281"/>
            </a:xfrm>
            <a:prstGeom prst="rect">
              <a:avLst/>
            </a:prstGeom>
            <a:noFill/>
            <a:ln w="12700" cap="sq">
              <a:noFill/>
              <a:miter lim="800000"/>
              <a:headEnd type="none" w="sm" len="sm"/>
              <a:tailEnd type="none" w="sm" len="sm"/>
            </a:ln>
          </p:spPr>
          <p:txBody>
            <a:bodyPr wrap="none">
              <a:spAutoFit/>
            </a:bodyPr>
            <a:lstStyle/>
            <a:p>
              <a:r>
                <a:rPr lang="en-US" altLang="zh-CN" sz="2300">
                  <a:solidFill>
                    <a:srgbClr val="FF3300"/>
                  </a:solidFill>
                </a:rPr>
                <a:t>15</a:t>
              </a:r>
            </a:p>
          </p:txBody>
        </p:sp>
      </p:grpSp>
      <p:grpSp>
        <p:nvGrpSpPr>
          <p:cNvPr id="7" name="Group 65"/>
          <p:cNvGrpSpPr>
            <a:grpSpLocks/>
          </p:cNvGrpSpPr>
          <p:nvPr/>
        </p:nvGrpSpPr>
        <p:grpSpPr bwMode="auto">
          <a:xfrm>
            <a:off x="3694113" y="3041650"/>
            <a:ext cx="1371600" cy="1150938"/>
            <a:chOff x="620" y="2614"/>
            <a:chExt cx="864" cy="725"/>
          </a:xfrm>
        </p:grpSpPr>
        <p:sp>
          <p:nvSpPr>
            <p:cNvPr id="24651" name="Rectangle 66"/>
            <p:cNvSpPr>
              <a:spLocks noChangeArrowheads="1"/>
            </p:cNvSpPr>
            <p:nvPr/>
          </p:nvSpPr>
          <p:spPr bwMode="auto">
            <a:xfrm>
              <a:off x="620" y="2629"/>
              <a:ext cx="864" cy="71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24652" name="AutoShape 67"/>
            <p:cNvSpPr>
              <a:spLocks noChangeArrowheads="1"/>
            </p:cNvSpPr>
            <p:nvPr/>
          </p:nvSpPr>
          <p:spPr bwMode="auto">
            <a:xfrm>
              <a:off x="656" y="2629"/>
              <a:ext cx="81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4653" name="Text Box 68"/>
            <p:cNvSpPr txBox="1">
              <a:spLocks noChangeArrowheads="1"/>
            </p:cNvSpPr>
            <p:nvPr/>
          </p:nvSpPr>
          <p:spPr bwMode="auto">
            <a:xfrm>
              <a:off x="656" y="2614"/>
              <a:ext cx="763" cy="271"/>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12  </a:t>
              </a:r>
              <a:r>
                <a:rPr lang="en-US" altLang="zh-CN" sz="2200">
                  <a:solidFill>
                    <a:srgbClr val="FF3300"/>
                  </a:solidFill>
                </a:rPr>
                <a:t>15</a:t>
              </a:r>
              <a:r>
                <a:rPr lang="en-US" altLang="zh-CN" sz="2200">
                  <a:solidFill>
                    <a:srgbClr val="000000"/>
                  </a:solidFill>
                </a:rPr>
                <a:t>  16</a:t>
              </a:r>
            </a:p>
          </p:txBody>
        </p:sp>
      </p:grpSp>
      <p:grpSp>
        <p:nvGrpSpPr>
          <p:cNvPr id="8" name="Group 69"/>
          <p:cNvGrpSpPr>
            <a:grpSpLocks/>
          </p:cNvGrpSpPr>
          <p:nvPr/>
        </p:nvGrpSpPr>
        <p:grpSpPr bwMode="auto">
          <a:xfrm>
            <a:off x="9191625" y="260351"/>
            <a:ext cx="1022350" cy="887413"/>
            <a:chOff x="431" y="3430"/>
            <a:chExt cx="644" cy="559"/>
          </a:xfrm>
        </p:grpSpPr>
        <p:sp>
          <p:nvSpPr>
            <p:cNvPr id="24649" name="AutoShape 70"/>
            <p:cNvSpPr>
              <a:spLocks noChangeArrowheads="1"/>
            </p:cNvSpPr>
            <p:nvPr/>
          </p:nvSpPr>
          <p:spPr bwMode="auto">
            <a:xfrm rot="2010894">
              <a:off x="431" y="3430"/>
              <a:ext cx="589" cy="559"/>
            </a:xfrm>
            <a:prstGeom prst="irregularSeal2">
              <a:avLst/>
            </a:prstGeom>
            <a:solidFill>
              <a:srgbClr val="00CCFF"/>
            </a:solidFill>
            <a:ln w="50800" cap="sq">
              <a:solidFill>
                <a:srgbClr val="FFFF00"/>
              </a:solidFill>
              <a:miter lim="800000"/>
              <a:headEnd type="none" w="sm" len="sm"/>
              <a:tailEnd type="none" w="sm" len="sm"/>
            </a:ln>
            <a:effectLst>
              <a:outerShdw dist="53882" dir="2700000" algn="ctr" rotWithShape="0">
                <a:srgbClr val="B2B2B2"/>
              </a:outerShdw>
            </a:effectLst>
          </p:spPr>
          <p:txBody>
            <a:bodyPr wrap="none" anchor="ctr"/>
            <a:lstStyle/>
            <a:p>
              <a:endParaRPr lang="zh-CN" altLang="en-US">
                <a:solidFill>
                  <a:srgbClr val="FFFFCC"/>
                </a:solidFill>
              </a:endParaRPr>
            </a:p>
          </p:txBody>
        </p:sp>
        <p:sp>
          <p:nvSpPr>
            <p:cNvPr id="24650" name="Text Box 71"/>
            <p:cNvSpPr txBox="1">
              <a:spLocks noChangeArrowheads="1"/>
            </p:cNvSpPr>
            <p:nvPr/>
          </p:nvSpPr>
          <p:spPr bwMode="auto">
            <a:xfrm rot="128614">
              <a:off x="462" y="3461"/>
              <a:ext cx="613" cy="490"/>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zh-CN" altLang="en-US" sz="4500">
                  <a:solidFill>
                    <a:srgbClr val="FF3300"/>
                  </a:solidFill>
                  <a:latin typeface="华文新魏" pitchFamily="2" charset="-122"/>
                  <a:ea typeface="华文新魏" pitchFamily="2" charset="-122"/>
                </a:rPr>
                <a:t>例</a:t>
              </a:r>
            </a:p>
          </p:txBody>
        </p:sp>
      </p:grpSp>
      <p:grpSp>
        <p:nvGrpSpPr>
          <p:cNvPr id="9" name="Group 72"/>
          <p:cNvGrpSpPr>
            <a:grpSpLocks/>
          </p:cNvGrpSpPr>
          <p:nvPr/>
        </p:nvGrpSpPr>
        <p:grpSpPr bwMode="auto">
          <a:xfrm>
            <a:off x="3627438" y="2544764"/>
            <a:ext cx="1689100" cy="1430337"/>
            <a:chOff x="1309" y="2847"/>
            <a:chExt cx="1064" cy="901"/>
          </a:xfrm>
        </p:grpSpPr>
        <p:sp>
          <p:nvSpPr>
            <p:cNvPr id="24638" name="Rectangle 73"/>
            <p:cNvSpPr>
              <a:spLocks noChangeArrowheads="1"/>
            </p:cNvSpPr>
            <p:nvPr/>
          </p:nvSpPr>
          <p:spPr bwMode="auto">
            <a:xfrm>
              <a:off x="1309" y="3156"/>
              <a:ext cx="925" cy="592"/>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24639" name="Text Box 74"/>
            <p:cNvSpPr txBox="1">
              <a:spLocks noChangeArrowheads="1"/>
            </p:cNvSpPr>
            <p:nvPr/>
          </p:nvSpPr>
          <p:spPr bwMode="auto">
            <a:xfrm>
              <a:off x="1599" y="3172"/>
              <a:ext cx="363" cy="269"/>
            </a:xfrm>
            <a:prstGeom prst="rect">
              <a:avLst/>
            </a:prstGeom>
            <a:noFill/>
            <a:ln w="12700" cap="sq">
              <a:noFill/>
              <a:miter lim="800000"/>
              <a:headEnd type="none" w="sm" len="sm"/>
              <a:tailEnd type="none" w="sm" len="sm"/>
            </a:ln>
          </p:spPr>
          <p:txBody>
            <a:bodyPr>
              <a:spAutoFit/>
            </a:bodyPr>
            <a:lstStyle/>
            <a:p>
              <a:r>
                <a:rPr lang="en-US" altLang="zh-CN" sz="2200">
                  <a:solidFill>
                    <a:srgbClr val="000000"/>
                  </a:solidFill>
                </a:rPr>
                <a:t> </a:t>
              </a:r>
              <a:r>
                <a:rPr lang="en-US" altLang="zh-CN" sz="2200">
                  <a:solidFill>
                    <a:srgbClr val="FF3300"/>
                  </a:solidFill>
                </a:rPr>
                <a:t>15</a:t>
              </a:r>
              <a:endParaRPr lang="en-US" altLang="zh-CN" sz="2200">
                <a:solidFill>
                  <a:srgbClr val="000000"/>
                </a:solidFill>
              </a:endParaRPr>
            </a:p>
          </p:txBody>
        </p:sp>
        <p:sp>
          <p:nvSpPr>
            <p:cNvPr id="24640" name="Text Box 75"/>
            <p:cNvSpPr txBox="1">
              <a:spLocks noChangeArrowheads="1"/>
            </p:cNvSpPr>
            <p:nvPr/>
          </p:nvSpPr>
          <p:spPr bwMode="auto">
            <a:xfrm>
              <a:off x="1375" y="3175"/>
              <a:ext cx="998" cy="269"/>
            </a:xfrm>
            <a:prstGeom prst="rect">
              <a:avLst/>
            </a:prstGeom>
            <a:noFill/>
            <a:ln w="12700" cap="sq">
              <a:noFill/>
              <a:miter lim="800000"/>
              <a:headEnd type="none" w="sm" len="sm"/>
              <a:tailEnd type="none" w="sm" len="sm"/>
            </a:ln>
          </p:spPr>
          <p:txBody>
            <a:bodyPr>
              <a:spAutoFit/>
            </a:bodyPr>
            <a:lstStyle/>
            <a:p>
              <a:r>
                <a:rPr lang="en-US" altLang="zh-CN" sz="2200">
                  <a:solidFill>
                    <a:srgbClr val="000000"/>
                  </a:solidFill>
                </a:rPr>
                <a:t>12        16</a:t>
              </a:r>
            </a:p>
          </p:txBody>
        </p:sp>
        <p:sp>
          <p:nvSpPr>
            <p:cNvPr id="24641" name="AutoShape 76"/>
            <p:cNvSpPr>
              <a:spLocks noChangeArrowheads="1"/>
            </p:cNvSpPr>
            <p:nvPr/>
          </p:nvSpPr>
          <p:spPr bwMode="auto">
            <a:xfrm>
              <a:off x="1927" y="3191"/>
              <a:ext cx="291" cy="240"/>
            </a:xfrm>
            <a:prstGeom prst="roundRect">
              <a:avLst>
                <a:gd name="adj" fmla="val 16667"/>
              </a:avLst>
            </a:prstGeom>
            <a:noFill/>
            <a:ln w="31750" cap="sq">
              <a:solidFill>
                <a:srgbClr val="FF3300"/>
              </a:solidFill>
              <a:round/>
              <a:headEnd type="none" w="sm" len="sm"/>
              <a:tailEnd type="none" w="sm" len="sm"/>
            </a:ln>
          </p:spPr>
          <p:txBody>
            <a:bodyPr wrap="none" anchor="ctr"/>
            <a:lstStyle/>
            <a:p>
              <a:endParaRPr lang="zh-CN" altLang="en-US">
                <a:solidFill>
                  <a:srgbClr val="FFFFCC"/>
                </a:solidFill>
              </a:endParaRPr>
            </a:p>
          </p:txBody>
        </p:sp>
        <p:sp>
          <p:nvSpPr>
            <p:cNvPr id="24642" name="AutoShape 77"/>
            <p:cNvSpPr>
              <a:spLocks noChangeArrowheads="1"/>
            </p:cNvSpPr>
            <p:nvPr/>
          </p:nvSpPr>
          <p:spPr bwMode="auto">
            <a:xfrm>
              <a:off x="1380" y="3191"/>
              <a:ext cx="291" cy="240"/>
            </a:xfrm>
            <a:prstGeom prst="roundRect">
              <a:avLst>
                <a:gd name="adj" fmla="val 16667"/>
              </a:avLst>
            </a:prstGeom>
            <a:noFill/>
            <a:ln w="31750" cap="sq">
              <a:solidFill>
                <a:srgbClr val="FF3300"/>
              </a:solidFill>
              <a:round/>
              <a:headEnd type="none" w="sm" len="sm"/>
              <a:tailEnd type="none" w="sm" len="sm"/>
            </a:ln>
          </p:spPr>
          <p:txBody>
            <a:bodyPr wrap="none" anchor="ctr"/>
            <a:lstStyle/>
            <a:p>
              <a:endParaRPr lang="zh-CN" altLang="en-US">
                <a:solidFill>
                  <a:srgbClr val="FFFFCC"/>
                </a:solidFill>
              </a:endParaRPr>
            </a:p>
          </p:txBody>
        </p:sp>
        <p:sp>
          <p:nvSpPr>
            <p:cNvPr id="24643" name="AutoShape 78"/>
            <p:cNvSpPr>
              <a:spLocks noChangeArrowheads="1"/>
            </p:cNvSpPr>
            <p:nvPr/>
          </p:nvSpPr>
          <p:spPr bwMode="auto">
            <a:xfrm>
              <a:off x="1692" y="2847"/>
              <a:ext cx="181" cy="317"/>
            </a:xfrm>
            <a:prstGeom prst="upArrow">
              <a:avLst>
                <a:gd name="adj1" fmla="val 50000"/>
                <a:gd name="adj2" fmla="val 43785"/>
              </a:avLst>
            </a:prstGeom>
            <a:solidFill>
              <a:srgbClr val="FF3300"/>
            </a:solidFill>
            <a:ln w="28575" cap="sq">
              <a:solidFill>
                <a:srgbClr val="FFFF00"/>
              </a:solidFill>
              <a:miter lim="800000"/>
              <a:headEnd type="none" w="sm" len="sm"/>
              <a:tailEnd type="none" w="sm" len="sm"/>
            </a:ln>
            <a:effectLst>
              <a:outerShdw dist="28398" dir="1593903" algn="ctr" rotWithShape="0">
                <a:schemeClr val="bg2"/>
              </a:outerShdw>
            </a:effectLst>
          </p:spPr>
          <p:txBody>
            <a:bodyPr vert="eaVert" wrap="none" anchor="ctr"/>
            <a:lstStyle/>
            <a:p>
              <a:endParaRPr lang="zh-CN" altLang="en-US">
                <a:solidFill>
                  <a:srgbClr val="FFFFCC"/>
                </a:solidFill>
              </a:endParaRPr>
            </a:p>
          </p:txBody>
        </p:sp>
        <p:sp>
          <p:nvSpPr>
            <p:cNvPr id="24644" name="Rectangle 79"/>
            <p:cNvSpPr>
              <a:spLocks noChangeArrowheads="1"/>
            </p:cNvSpPr>
            <p:nvPr/>
          </p:nvSpPr>
          <p:spPr bwMode="auto">
            <a:xfrm>
              <a:off x="1373" y="2966"/>
              <a:ext cx="344" cy="198"/>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24645" name="Text Box 80"/>
            <p:cNvSpPr txBox="1">
              <a:spLocks noChangeArrowheads="1"/>
            </p:cNvSpPr>
            <p:nvPr/>
          </p:nvSpPr>
          <p:spPr bwMode="auto">
            <a:xfrm>
              <a:off x="1343" y="2931"/>
              <a:ext cx="194" cy="262"/>
            </a:xfrm>
            <a:prstGeom prst="rect">
              <a:avLst/>
            </a:prstGeom>
            <a:noFill/>
            <a:ln w="12700" cap="sq">
              <a:noFill/>
              <a:miter lim="800000"/>
              <a:headEnd type="none" w="sm" len="sm"/>
              <a:tailEnd type="none" w="sm" len="sm"/>
            </a:ln>
          </p:spPr>
          <p:txBody>
            <a:bodyPr wrap="none">
              <a:spAutoFit/>
            </a:bodyPr>
            <a:lstStyle/>
            <a:p>
              <a:r>
                <a:rPr lang="en-US" altLang="zh-CN" sz="2100">
                  <a:solidFill>
                    <a:srgbClr val="FF0000"/>
                  </a:solidFill>
                </a:rPr>
                <a:t>q</a:t>
              </a:r>
            </a:p>
          </p:txBody>
        </p:sp>
        <p:grpSp>
          <p:nvGrpSpPr>
            <p:cNvPr id="10" name="Group 81"/>
            <p:cNvGrpSpPr>
              <a:grpSpLocks/>
            </p:cNvGrpSpPr>
            <p:nvPr/>
          </p:nvGrpSpPr>
          <p:grpSpPr bwMode="auto">
            <a:xfrm>
              <a:off x="1866" y="2918"/>
              <a:ext cx="319" cy="267"/>
              <a:chOff x="1900" y="3697"/>
              <a:chExt cx="319" cy="267"/>
            </a:xfrm>
          </p:grpSpPr>
          <p:sp>
            <p:nvSpPr>
              <p:cNvPr id="24647" name="Text Box 82"/>
              <p:cNvSpPr txBox="1">
                <a:spLocks noChangeArrowheads="1"/>
              </p:cNvSpPr>
              <p:nvPr/>
            </p:nvSpPr>
            <p:spPr bwMode="auto">
              <a:xfrm>
                <a:off x="1900" y="3702"/>
                <a:ext cx="194" cy="262"/>
              </a:xfrm>
              <a:prstGeom prst="rect">
                <a:avLst/>
              </a:prstGeom>
              <a:noFill/>
              <a:ln w="12700" cap="sq">
                <a:noFill/>
                <a:miter lim="800000"/>
                <a:headEnd type="none" w="sm" len="sm"/>
                <a:tailEnd type="none" w="sm" len="sm"/>
              </a:ln>
            </p:spPr>
            <p:txBody>
              <a:bodyPr wrap="none">
                <a:spAutoFit/>
              </a:bodyPr>
              <a:lstStyle/>
              <a:p>
                <a:r>
                  <a:rPr lang="en-US" altLang="zh-CN" sz="2100">
                    <a:solidFill>
                      <a:srgbClr val="FF0000"/>
                    </a:solidFill>
                  </a:rPr>
                  <a:t>q</a:t>
                </a:r>
              </a:p>
            </p:txBody>
          </p:sp>
          <p:sp>
            <p:nvSpPr>
              <p:cNvPr id="24648" name="Text Box 83"/>
              <p:cNvSpPr txBox="1">
                <a:spLocks noChangeArrowheads="1"/>
              </p:cNvSpPr>
              <p:nvPr/>
            </p:nvSpPr>
            <p:spPr bwMode="auto">
              <a:xfrm>
                <a:off x="1957" y="3697"/>
                <a:ext cx="262" cy="233"/>
              </a:xfrm>
              <a:prstGeom prst="rect">
                <a:avLst/>
              </a:prstGeom>
              <a:noFill/>
              <a:ln w="12700" cap="sq">
                <a:noFill/>
                <a:miter lim="800000"/>
                <a:headEnd type="none" w="sm" len="sm"/>
                <a:tailEnd type="none" w="sm" len="sm"/>
              </a:ln>
            </p:spPr>
            <p:txBody>
              <a:bodyPr wrap="none">
                <a:spAutoFit/>
              </a:bodyPr>
              <a:lstStyle/>
              <a:p>
                <a:r>
                  <a:rPr lang="en-US" altLang="zh-CN">
                    <a:solidFill>
                      <a:srgbClr val="FF0000"/>
                    </a:solidFill>
                    <a:latin typeface="宋体" charset="-122"/>
                  </a:rPr>
                  <a:t>′</a:t>
                </a:r>
              </a:p>
            </p:txBody>
          </p:sp>
        </p:grpSp>
      </p:grpSp>
      <p:grpSp>
        <p:nvGrpSpPr>
          <p:cNvPr id="11" name="Group 84"/>
          <p:cNvGrpSpPr>
            <a:grpSpLocks/>
          </p:cNvGrpSpPr>
          <p:nvPr/>
        </p:nvGrpSpPr>
        <p:grpSpPr bwMode="auto">
          <a:xfrm>
            <a:off x="3792538" y="209551"/>
            <a:ext cx="1727200" cy="555625"/>
            <a:chOff x="1520" y="279"/>
            <a:chExt cx="1088" cy="350"/>
          </a:xfrm>
        </p:grpSpPr>
        <p:sp>
          <p:nvSpPr>
            <p:cNvPr id="24636" name="AutoShape 85"/>
            <p:cNvSpPr>
              <a:spLocks noChangeArrowheads="1"/>
            </p:cNvSpPr>
            <p:nvPr/>
          </p:nvSpPr>
          <p:spPr bwMode="auto">
            <a:xfrm>
              <a:off x="1520" y="292"/>
              <a:ext cx="1088" cy="318"/>
            </a:xfrm>
            <a:prstGeom prst="wedgeRoundRectCallout">
              <a:avLst>
                <a:gd name="adj1" fmla="val -42741"/>
                <a:gd name="adj2" fmla="val 114468"/>
                <a:gd name="adj3" fmla="val 16667"/>
              </a:avLst>
            </a:prstGeom>
            <a:noFill/>
            <a:ln w="44450" cap="sq">
              <a:solidFill>
                <a:srgbClr val="00AAD2"/>
              </a:solidFill>
              <a:miter lim="800000"/>
              <a:headEnd type="none" w="sm" len="sm"/>
              <a:tailEnd type="none" w="sm" len="sm"/>
            </a:ln>
          </p:spPr>
          <p:txBody>
            <a:bodyPr/>
            <a:lstStyle/>
            <a:p>
              <a:pPr algn="ctr"/>
              <a:endParaRPr lang="zh-CN" altLang="zh-CN">
                <a:solidFill>
                  <a:srgbClr val="FFFFCC"/>
                </a:solidFill>
              </a:endParaRPr>
            </a:p>
          </p:txBody>
        </p:sp>
        <p:sp>
          <p:nvSpPr>
            <p:cNvPr id="24637" name="Text Box 86"/>
            <p:cNvSpPr txBox="1">
              <a:spLocks noChangeArrowheads="1"/>
            </p:cNvSpPr>
            <p:nvPr/>
          </p:nvSpPr>
          <p:spPr bwMode="auto">
            <a:xfrm>
              <a:off x="1528" y="279"/>
              <a:ext cx="1080" cy="350"/>
            </a:xfrm>
            <a:prstGeom prst="rect">
              <a:avLst/>
            </a:prstGeom>
            <a:noFill/>
            <a:ln w="12700" cap="sq">
              <a:noFill/>
              <a:miter lim="800000"/>
              <a:headEnd type="none" w="sm" len="sm"/>
              <a:tailEnd type="none" w="sm" len="sm"/>
            </a:ln>
          </p:spPr>
          <p:txBody>
            <a:bodyPr>
              <a:spAutoFit/>
            </a:bodyPr>
            <a:lstStyle/>
            <a:p>
              <a:pPr algn="ctr">
                <a:lnSpc>
                  <a:spcPct val="95000"/>
                </a:lnSpc>
              </a:pPr>
              <a:r>
                <a:rPr lang="zh-CN" altLang="en-US" sz="1600">
                  <a:solidFill>
                    <a:srgbClr val="000080"/>
                  </a:solidFill>
                  <a:ea typeface="幼圆" pitchFamily="49" charset="-122"/>
                </a:rPr>
                <a:t>每个分支结点中</a:t>
              </a:r>
            </a:p>
            <a:p>
              <a:pPr algn="ctr">
                <a:lnSpc>
                  <a:spcPct val="95000"/>
                </a:lnSpc>
              </a:pPr>
              <a:r>
                <a:rPr lang="zh-CN" altLang="en-US" sz="1600">
                  <a:solidFill>
                    <a:srgbClr val="000080"/>
                  </a:solidFill>
                  <a:ea typeface="幼圆" pitchFamily="49" charset="-122"/>
                </a:rPr>
                <a:t>关键字个数</a:t>
              </a:r>
              <a:r>
                <a:rPr lang="en-US" altLang="zh-CN" sz="1600">
                  <a:solidFill>
                    <a:srgbClr val="000080"/>
                  </a:solidFill>
                </a:rPr>
                <a:t>&lt; 3</a:t>
              </a:r>
            </a:p>
          </p:txBody>
        </p:sp>
      </p:grpSp>
      <p:grpSp>
        <p:nvGrpSpPr>
          <p:cNvPr id="12" name="Group 87"/>
          <p:cNvGrpSpPr>
            <a:grpSpLocks/>
          </p:cNvGrpSpPr>
          <p:nvPr/>
        </p:nvGrpSpPr>
        <p:grpSpPr bwMode="auto">
          <a:xfrm>
            <a:off x="4283076" y="1028700"/>
            <a:ext cx="1450975" cy="412750"/>
            <a:chOff x="1738" y="815"/>
            <a:chExt cx="914" cy="260"/>
          </a:xfrm>
        </p:grpSpPr>
        <p:sp>
          <p:nvSpPr>
            <p:cNvPr id="24634" name="Oval 88"/>
            <p:cNvSpPr>
              <a:spLocks noChangeArrowheads="1"/>
            </p:cNvSpPr>
            <p:nvPr/>
          </p:nvSpPr>
          <p:spPr bwMode="auto">
            <a:xfrm>
              <a:off x="1738" y="823"/>
              <a:ext cx="726" cy="248"/>
            </a:xfrm>
            <a:prstGeom prst="ellipse">
              <a:avLst/>
            </a:prstGeom>
            <a:solidFill>
              <a:srgbClr val="FFFF00"/>
            </a:solidFill>
            <a:ln w="12700" cap="sq">
              <a:noFill/>
              <a:round/>
              <a:headEnd type="none" w="sm" len="sm"/>
              <a:tailEnd type="none" w="sm" len="sm"/>
            </a:ln>
          </p:spPr>
          <p:txBody>
            <a:bodyPr wrap="none" anchor="ctr"/>
            <a:lstStyle/>
            <a:p>
              <a:endParaRPr lang="zh-CN" altLang="en-US">
                <a:solidFill>
                  <a:srgbClr val="FFFFCC"/>
                </a:solidFill>
              </a:endParaRPr>
            </a:p>
          </p:txBody>
        </p:sp>
        <p:sp>
          <p:nvSpPr>
            <p:cNvPr id="24635" name="Rectangle 89"/>
            <p:cNvSpPr>
              <a:spLocks noChangeArrowheads="1"/>
            </p:cNvSpPr>
            <p:nvPr/>
          </p:nvSpPr>
          <p:spPr bwMode="auto">
            <a:xfrm>
              <a:off x="1791" y="815"/>
              <a:ext cx="861" cy="260"/>
            </a:xfrm>
            <a:prstGeom prst="rect">
              <a:avLst/>
            </a:prstGeom>
            <a:noFill/>
            <a:ln w="12700" cap="sq">
              <a:noFill/>
              <a:miter lim="800000"/>
              <a:headEnd type="none" w="sm" len="sm"/>
              <a:tailEnd type="none" w="sm" len="sm"/>
            </a:ln>
          </p:spPr>
          <p:txBody>
            <a:bodyPr>
              <a:spAutoFit/>
            </a:bodyPr>
            <a:lstStyle/>
            <a:p>
              <a:r>
                <a:rPr lang="zh-CN" altLang="en-US" sz="2100">
                  <a:solidFill>
                    <a:srgbClr val="FF0000"/>
                  </a:solidFill>
                  <a:ea typeface="幼圆" pitchFamily="49" charset="-122"/>
                </a:rPr>
                <a:t>插入</a:t>
              </a:r>
              <a:r>
                <a:rPr lang="en-US" altLang="zh-CN" sz="2100">
                  <a:solidFill>
                    <a:srgbClr val="FF0000"/>
                  </a:solidFill>
                </a:rPr>
                <a:t>15</a:t>
              </a:r>
            </a:p>
          </p:txBody>
        </p:sp>
      </p:grpSp>
      <p:grpSp>
        <p:nvGrpSpPr>
          <p:cNvPr id="13" name="Group 90"/>
          <p:cNvGrpSpPr>
            <a:grpSpLocks/>
          </p:cNvGrpSpPr>
          <p:nvPr/>
        </p:nvGrpSpPr>
        <p:grpSpPr bwMode="auto">
          <a:xfrm>
            <a:off x="6049964" y="1651001"/>
            <a:ext cx="3862387" cy="1846263"/>
            <a:chOff x="2851" y="1207"/>
            <a:chExt cx="2433" cy="1163"/>
          </a:xfrm>
        </p:grpSpPr>
        <p:grpSp>
          <p:nvGrpSpPr>
            <p:cNvPr id="14" name="Group 91"/>
            <p:cNvGrpSpPr>
              <a:grpSpLocks/>
            </p:cNvGrpSpPr>
            <p:nvPr/>
          </p:nvGrpSpPr>
          <p:grpSpPr bwMode="auto">
            <a:xfrm>
              <a:off x="3379" y="2099"/>
              <a:ext cx="336" cy="269"/>
              <a:chOff x="1440" y="1669"/>
              <a:chExt cx="336" cy="269"/>
            </a:xfrm>
          </p:grpSpPr>
          <p:sp>
            <p:nvSpPr>
              <p:cNvPr id="24632" name="AutoShape 92"/>
              <p:cNvSpPr>
                <a:spLocks noChangeArrowheads="1"/>
              </p:cNvSpPr>
              <p:nvPr/>
            </p:nvSpPr>
            <p:spPr bwMode="auto">
              <a:xfrm>
                <a:off x="1440" y="1680"/>
                <a:ext cx="33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4633" name="Rectangle 93"/>
              <p:cNvSpPr>
                <a:spLocks noChangeArrowheads="1"/>
              </p:cNvSpPr>
              <p:nvPr/>
            </p:nvSpPr>
            <p:spPr bwMode="auto">
              <a:xfrm>
                <a:off x="1495" y="1669"/>
                <a:ext cx="204"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5</a:t>
                </a:r>
              </a:p>
            </p:txBody>
          </p:sp>
        </p:grpSp>
        <p:sp>
          <p:nvSpPr>
            <p:cNvPr id="24613" name="AutoShape 94"/>
            <p:cNvSpPr>
              <a:spLocks noChangeArrowheads="1"/>
            </p:cNvSpPr>
            <p:nvPr/>
          </p:nvSpPr>
          <p:spPr bwMode="auto">
            <a:xfrm>
              <a:off x="4948" y="2110"/>
              <a:ext cx="33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4614" name="Rectangle 95"/>
            <p:cNvSpPr>
              <a:spLocks noChangeArrowheads="1"/>
            </p:cNvSpPr>
            <p:nvPr/>
          </p:nvSpPr>
          <p:spPr bwMode="auto">
            <a:xfrm>
              <a:off x="4981" y="2099"/>
              <a:ext cx="278" cy="271"/>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30</a:t>
              </a:r>
            </a:p>
          </p:txBody>
        </p:sp>
        <p:sp>
          <p:nvSpPr>
            <p:cNvPr id="24615" name="AutoShape 96"/>
            <p:cNvSpPr>
              <a:spLocks noChangeArrowheads="1"/>
            </p:cNvSpPr>
            <p:nvPr/>
          </p:nvSpPr>
          <p:spPr bwMode="auto">
            <a:xfrm>
              <a:off x="3881" y="2110"/>
              <a:ext cx="336" cy="240"/>
            </a:xfrm>
            <a:prstGeom prst="roundRect">
              <a:avLst>
                <a:gd name="adj" fmla="val 16667"/>
              </a:avLst>
            </a:prstGeom>
            <a:noFill/>
            <a:ln w="31750" cap="sq">
              <a:solidFill>
                <a:srgbClr val="FF0000"/>
              </a:solidFill>
              <a:round/>
              <a:headEnd type="none" w="sm" len="sm"/>
              <a:tailEnd type="none" w="sm" len="sm"/>
            </a:ln>
          </p:spPr>
          <p:txBody>
            <a:bodyPr wrap="none" anchor="ctr"/>
            <a:lstStyle/>
            <a:p>
              <a:endParaRPr lang="zh-CN" altLang="en-US">
                <a:solidFill>
                  <a:srgbClr val="FFFFCC"/>
                </a:solidFill>
              </a:endParaRPr>
            </a:p>
          </p:txBody>
        </p:sp>
        <p:sp>
          <p:nvSpPr>
            <p:cNvPr id="24616" name="Rectangle 97"/>
            <p:cNvSpPr>
              <a:spLocks noChangeArrowheads="1"/>
            </p:cNvSpPr>
            <p:nvPr/>
          </p:nvSpPr>
          <p:spPr bwMode="auto">
            <a:xfrm>
              <a:off x="3898" y="2099"/>
              <a:ext cx="278" cy="271"/>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12</a:t>
              </a:r>
            </a:p>
          </p:txBody>
        </p:sp>
        <p:sp>
          <p:nvSpPr>
            <p:cNvPr id="24617" name="AutoShape 98"/>
            <p:cNvSpPr>
              <a:spLocks noChangeArrowheads="1"/>
            </p:cNvSpPr>
            <p:nvPr/>
          </p:nvSpPr>
          <p:spPr bwMode="auto">
            <a:xfrm>
              <a:off x="4409" y="2110"/>
              <a:ext cx="336" cy="240"/>
            </a:xfrm>
            <a:prstGeom prst="roundRect">
              <a:avLst>
                <a:gd name="adj" fmla="val 16667"/>
              </a:avLst>
            </a:prstGeom>
            <a:noFill/>
            <a:ln w="31750" cap="sq">
              <a:solidFill>
                <a:srgbClr val="FF0000"/>
              </a:solidFill>
              <a:round/>
              <a:headEnd type="none" w="sm" len="sm"/>
              <a:tailEnd type="none" w="sm" len="sm"/>
            </a:ln>
          </p:spPr>
          <p:txBody>
            <a:bodyPr wrap="none" anchor="ctr"/>
            <a:lstStyle/>
            <a:p>
              <a:endParaRPr lang="zh-CN" altLang="en-US">
                <a:solidFill>
                  <a:srgbClr val="FFFFCC"/>
                </a:solidFill>
              </a:endParaRPr>
            </a:p>
          </p:txBody>
        </p:sp>
        <p:sp>
          <p:nvSpPr>
            <p:cNvPr id="24618" name="Rectangle 99"/>
            <p:cNvSpPr>
              <a:spLocks noChangeArrowheads="1"/>
            </p:cNvSpPr>
            <p:nvPr/>
          </p:nvSpPr>
          <p:spPr bwMode="auto">
            <a:xfrm>
              <a:off x="4445" y="2091"/>
              <a:ext cx="278" cy="271"/>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16</a:t>
              </a:r>
            </a:p>
          </p:txBody>
        </p:sp>
        <p:sp>
          <p:nvSpPr>
            <p:cNvPr id="24619" name="AutoShape 100"/>
            <p:cNvSpPr>
              <a:spLocks noChangeArrowheads="1"/>
            </p:cNvSpPr>
            <p:nvPr/>
          </p:nvSpPr>
          <p:spPr bwMode="auto">
            <a:xfrm>
              <a:off x="3888" y="1541"/>
              <a:ext cx="81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4620" name="Text Box 101"/>
            <p:cNvSpPr txBox="1">
              <a:spLocks noChangeArrowheads="1"/>
            </p:cNvSpPr>
            <p:nvPr/>
          </p:nvSpPr>
          <p:spPr bwMode="auto">
            <a:xfrm>
              <a:off x="3888" y="1523"/>
              <a:ext cx="763" cy="271"/>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10  </a:t>
              </a:r>
              <a:r>
                <a:rPr lang="en-US" altLang="zh-CN" sz="2200">
                  <a:solidFill>
                    <a:srgbClr val="FF3300"/>
                  </a:solidFill>
                </a:rPr>
                <a:t>15</a:t>
              </a:r>
              <a:r>
                <a:rPr lang="en-US" altLang="zh-CN" sz="2200">
                  <a:solidFill>
                    <a:srgbClr val="000000"/>
                  </a:solidFill>
                </a:rPr>
                <a:t>  20</a:t>
              </a:r>
            </a:p>
          </p:txBody>
        </p:sp>
        <p:sp>
          <p:nvSpPr>
            <p:cNvPr id="24621" name="Line 102"/>
            <p:cNvSpPr>
              <a:spLocks noChangeShapeType="1"/>
            </p:cNvSpPr>
            <p:nvPr/>
          </p:nvSpPr>
          <p:spPr bwMode="auto">
            <a:xfrm>
              <a:off x="4675" y="1744"/>
              <a:ext cx="303" cy="366"/>
            </a:xfrm>
            <a:prstGeom prst="line">
              <a:avLst/>
            </a:prstGeom>
            <a:noFill/>
            <a:ln w="28575" cap="sq">
              <a:solidFill>
                <a:srgbClr val="333399"/>
              </a:solidFill>
              <a:round/>
              <a:headEnd type="none" w="sm" len="sm"/>
              <a:tailEnd type="triangle" w="sm" len="lg"/>
            </a:ln>
          </p:spPr>
          <p:txBody>
            <a:bodyPr/>
            <a:lstStyle/>
            <a:p>
              <a:endParaRPr lang="zh-CN" altLang="en-US"/>
            </a:p>
          </p:txBody>
        </p:sp>
        <p:sp>
          <p:nvSpPr>
            <p:cNvPr id="24622" name="Line 103"/>
            <p:cNvSpPr>
              <a:spLocks noChangeShapeType="1"/>
            </p:cNvSpPr>
            <p:nvPr/>
          </p:nvSpPr>
          <p:spPr bwMode="auto">
            <a:xfrm flipH="1">
              <a:off x="3608" y="1744"/>
              <a:ext cx="347" cy="355"/>
            </a:xfrm>
            <a:prstGeom prst="line">
              <a:avLst/>
            </a:prstGeom>
            <a:noFill/>
            <a:ln w="28575" cap="sq">
              <a:solidFill>
                <a:srgbClr val="333399"/>
              </a:solidFill>
              <a:round/>
              <a:headEnd type="none" w="sm" len="sm"/>
              <a:tailEnd type="triangle" w="sm" len="lg"/>
            </a:ln>
          </p:spPr>
          <p:txBody>
            <a:bodyPr/>
            <a:lstStyle/>
            <a:p>
              <a:endParaRPr lang="zh-CN" altLang="en-US"/>
            </a:p>
          </p:txBody>
        </p:sp>
        <p:sp>
          <p:nvSpPr>
            <p:cNvPr id="24623" name="Line 104"/>
            <p:cNvSpPr>
              <a:spLocks noChangeShapeType="1"/>
            </p:cNvSpPr>
            <p:nvPr/>
          </p:nvSpPr>
          <p:spPr bwMode="auto">
            <a:xfrm flipH="1">
              <a:off x="4003" y="1718"/>
              <a:ext cx="192" cy="384"/>
            </a:xfrm>
            <a:prstGeom prst="line">
              <a:avLst/>
            </a:prstGeom>
            <a:noFill/>
            <a:ln w="28575" cap="sq">
              <a:solidFill>
                <a:srgbClr val="333399"/>
              </a:solidFill>
              <a:round/>
              <a:headEnd type="none" w="sm" len="sm"/>
              <a:tailEnd type="triangle" w="sm" len="lg"/>
            </a:ln>
          </p:spPr>
          <p:txBody>
            <a:bodyPr/>
            <a:lstStyle/>
            <a:p>
              <a:endParaRPr lang="zh-CN" altLang="en-US"/>
            </a:p>
          </p:txBody>
        </p:sp>
        <p:sp>
          <p:nvSpPr>
            <p:cNvPr id="24624" name="Line 105"/>
            <p:cNvSpPr>
              <a:spLocks noChangeShapeType="1"/>
            </p:cNvSpPr>
            <p:nvPr/>
          </p:nvSpPr>
          <p:spPr bwMode="auto">
            <a:xfrm>
              <a:off x="4435" y="1696"/>
              <a:ext cx="192" cy="432"/>
            </a:xfrm>
            <a:prstGeom prst="line">
              <a:avLst/>
            </a:prstGeom>
            <a:noFill/>
            <a:ln w="38100" cap="sq">
              <a:solidFill>
                <a:srgbClr val="FF0000"/>
              </a:solidFill>
              <a:round/>
              <a:headEnd type="none" w="sm" len="sm"/>
              <a:tailEnd type="triangle" w="sm" len="lg"/>
            </a:ln>
          </p:spPr>
          <p:txBody>
            <a:bodyPr/>
            <a:lstStyle/>
            <a:p>
              <a:endParaRPr lang="zh-CN" altLang="en-US"/>
            </a:p>
          </p:txBody>
        </p:sp>
        <p:sp>
          <p:nvSpPr>
            <p:cNvPr id="24625" name="Line 106"/>
            <p:cNvSpPr>
              <a:spLocks noChangeShapeType="1"/>
            </p:cNvSpPr>
            <p:nvPr/>
          </p:nvSpPr>
          <p:spPr bwMode="auto">
            <a:xfrm>
              <a:off x="3787" y="1389"/>
              <a:ext cx="141" cy="136"/>
            </a:xfrm>
            <a:prstGeom prst="line">
              <a:avLst/>
            </a:prstGeom>
            <a:noFill/>
            <a:ln w="28575" cap="sq">
              <a:solidFill>
                <a:srgbClr val="FF0000"/>
              </a:solidFill>
              <a:round/>
              <a:headEnd type="none" w="sm" len="sm"/>
              <a:tailEnd type="triangle" w="med" len="lg"/>
            </a:ln>
          </p:spPr>
          <p:txBody>
            <a:bodyPr/>
            <a:lstStyle/>
            <a:p>
              <a:endParaRPr lang="zh-CN" altLang="en-US"/>
            </a:p>
          </p:txBody>
        </p:sp>
        <p:sp>
          <p:nvSpPr>
            <p:cNvPr id="24626" name="Text Box 107"/>
            <p:cNvSpPr txBox="1">
              <a:spLocks noChangeArrowheads="1"/>
            </p:cNvSpPr>
            <p:nvPr/>
          </p:nvSpPr>
          <p:spPr bwMode="auto">
            <a:xfrm>
              <a:off x="3608" y="1207"/>
              <a:ext cx="201" cy="262"/>
            </a:xfrm>
            <a:prstGeom prst="rect">
              <a:avLst/>
            </a:prstGeom>
            <a:noFill/>
            <a:ln w="12700" cap="sq">
              <a:noFill/>
              <a:miter lim="800000"/>
              <a:headEnd type="none" w="sm" len="sm"/>
              <a:tailEnd type="none" w="sm" len="sm"/>
            </a:ln>
          </p:spPr>
          <p:txBody>
            <a:bodyPr wrap="none">
              <a:spAutoFit/>
            </a:bodyPr>
            <a:lstStyle/>
            <a:p>
              <a:r>
                <a:rPr lang="en-US" altLang="zh-CN" sz="2100">
                  <a:solidFill>
                    <a:srgbClr val="FF3300"/>
                  </a:solidFill>
                </a:rPr>
                <a:t>T</a:t>
              </a:r>
            </a:p>
          </p:txBody>
        </p:sp>
        <p:sp>
          <p:nvSpPr>
            <p:cNvPr id="24627" name="AutoShape 108"/>
            <p:cNvSpPr>
              <a:spLocks noChangeArrowheads="1"/>
            </p:cNvSpPr>
            <p:nvPr/>
          </p:nvSpPr>
          <p:spPr bwMode="auto">
            <a:xfrm>
              <a:off x="2851" y="1587"/>
              <a:ext cx="528" cy="350"/>
            </a:xfrm>
            <a:prstGeom prst="rightArrow">
              <a:avLst>
                <a:gd name="adj1" fmla="val 50000"/>
                <a:gd name="adj2" fmla="val 37714"/>
              </a:avLst>
            </a:prstGeom>
            <a:gradFill rotWithShape="0">
              <a:gsLst>
                <a:gs pos="0">
                  <a:srgbClr val="760000"/>
                </a:gs>
                <a:gs pos="50000">
                  <a:srgbClr val="FF0000"/>
                </a:gs>
                <a:gs pos="100000">
                  <a:srgbClr val="760000"/>
                </a:gs>
              </a:gsLst>
              <a:lin ang="5400000" scaled="1"/>
            </a:gradFill>
            <a:ln w="41275" cap="sq">
              <a:solidFill>
                <a:srgbClr val="FFFF00"/>
              </a:solidFill>
              <a:miter lim="800000"/>
              <a:headEnd type="none" w="sm" len="sm"/>
              <a:tailEnd type="none" w="sm" len="sm"/>
            </a:ln>
            <a:effectLst>
              <a:outerShdw dist="40161" dir="1106097" algn="ctr" rotWithShape="0">
                <a:srgbClr val="969696"/>
              </a:outerShdw>
            </a:effectLst>
          </p:spPr>
          <p:txBody>
            <a:bodyPr wrap="none" anchor="ctr"/>
            <a:lstStyle/>
            <a:p>
              <a:endParaRPr lang="zh-CN" altLang="en-US">
                <a:solidFill>
                  <a:srgbClr val="FFFFCC"/>
                </a:solidFill>
              </a:endParaRPr>
            </a:p>
          </p:txBody>
        </p:sp>
        <p:sp>
          <p:nvSpPr>
            <p:cNvPr id="24628" name="Text Box 109"/>
            <p:cNvSpPr txBox="1">
              <a:spLocks noChangeArrowheads="1"/>
            </p:cNvSpPr>
            <p:nvPr/>
          </p:nvSpPr>
          <p:spPr bwMode="auto">
            <a:xfrm>
              <a:off x="3803" y="1866"/>
              <a:ext cx="194" cy="262"/>
            </a:xfrm>
            <a:prstGeom prst="rect">
              <a:avLst/>
            </a:prstGeom>
            <a:noFill/>
            <a:ln w="12700" cap="sq">
              <a:noFill/>
              <a:miter lim="800000"/>
              <a:headEnd type="none" w="sm" len="sm"/>
              <a:tailEnd type="none" w="sm" len="sm"/>
            </a:ln>
          </p:spPr>
          <p:txBody>
            <a:bodyPr wrap="none">
              <a:spAutoFit/>
            </a:bodyPr>
            <a:lstStyle/>
            <a:p>
              <a:r>
                <a:rPr lang="en-US" altLang="zh-CN" sz="2100">
                  <a:solidFill>
                    <a:srgbClr val="FF0000"/>
                  </a:solidFill>
                </a:rPr>
                <a:t>q</a:t>
              </a:r>
            </a:p>
          </p:txBody>
        </p:sp>
        <p:grpSp>
          <p:nvGrpSpPr>
            <p:cNvPr id="15" name="Group 110"/>
            <p:cNvGrpSpPr>
              <a:grpSpLocks/>
            </p:cNvGrpSpPr>
            <p:nvPr/>
          </p:nvGrpSpPr>
          <p:grpSpPr bwMode="auto">
            <a:xfrm>
              <a:off x="4334" y="1858"/>
              <a:ext cx="319" cy="267"/>
              <a:chOff x="1900" y="3697"/>
              <a:chExt cx="319" cy="267"/>
            </a:xfrm>
          </p:grpSpPr>
          <p:sp>
            <p:nvSpPr>
              <p:cNvPr id="24630" name="Text Box 111"/>
              <p:cNvSpPr txBox="1">
                <a:spLocks noChangeArrowheads="1"/>
              </p:cNvSpPr>
              <p:nvPr/>
            </p:nvSpPr>
            <p:spPr bwMode="auto">
              <a:xfrm>
                <a:off x="1900" y="3702"/>
                <a:ext cx="194" cy="262"/>
              </a:xfrm>
              <a:prstGeom prst="rect">
                <a:avLst/>
              </a:prstGeom>
              <a:noFill/>
              <a:ln w="12700" cap="sq">
                <a:noFill/>
                <a:miter lim="800000"/>
                <a:headEnd type="none" w="sm" len="sm"/>
                <a:tailEnd type="none" w="sm" len="sm"/>
              </a:ln>
            </p:spPr>
            <p:txBody>
              <a:bodyPr wrap="none">
                <a:spAutoFit/>
              </a:bodyPr>
              <a:lstStyle/>
              <a:p>
                <a:r>
                  <a:rPr lang="en-US" altLang="zh-CN" sz="2100">
                    <a:solidFill>
                      <a:srgbClr val="FF0000"/>
                    </a:solidFill>
                  </a:rPr>
                  <a:t>q</a:t>
                </a:r>
              </a:p>
            </p:txBody>
          </p:sp>
          <p:sp>
            <p:nvSpPr>
              <p:cNvPr id="24631" name="Text Box 112"/>
              <p:cNvSpPr txBox="1">
                <a:spLocks noChangeArrowheads="1"/>
              </p:cNvSpPr>
              <p:nvPr/>
            </p:nvSpPr>
            <p:spPr bwMode="auto">
              <a:xfrm>
                <a:off x="1957" y="3697"/>
                <a:ext cx="262" cy="233"/>
              </a:xfrm>
              <a:prstGeom prst="rect">
                <a:avLst/>
              </a:prstGeom>
              <a:noFill/>
              <a:ln w="12700" cap="sq">
                <a:noFill/>
                <a:miter lim="800000"/>
                <a:headEnd type="none" w="sm" len="sm"/>
                <a:tailEnd type="none" w="sm" len="sm"/>
              </a:ln>
            </p:spPr>
            <p:txBody>
              <a:bodyPr wrap="none">
                <a:spAutoFit/>
              </a:bodyPr>
              <a:lstStyle/>
              <a:p>
                <a:r>
                  <a:rPr lang="en-US" altLang="zh-CN">
                    <a:solidFill>
                      <a:srgbClr val="FF0000"/>
                    </a:solidFill>
                    <a:latin typeface="宋体" charset="-122"/>
                  </a:rPr>
                  <a:t>′</a:t>
                </a:r>
              </a:p>
            </p:txBody>
          </p:sp>
        </p:grpSp>
      </p:grpSp>
      <p:grpSp>
        <p:nvGrpSpPr>
          <p:cNvPr id="16" name="Group 113"/>
          <p:cNvGrpSpPr>
            <a:grpSpLocks/>
          </p:cNvGrpSpPr>
          <p:nvPr/>
        </p:nvGrpSpPr>
        <p:grpSpPr bwMode="auto">
          <a:xfrm>
            <a:off x="1992313" y="5540376"/>
            <a:ext cx="8272462" cy="912813"/>
            <a:chOff x="300" y="2856"/>
            <a:chExt cx="5211" cy="575"/>
          </a:xfrm>
        </p:grpSpPr>
        <p:grpSp>
          <p:nvGrpSpPr>
            <p:cNvPr id="17" name="Group 114"/>
            <p:cNvGrpSpPr>
              <a:grpSpLocks/>
            </p:cNvGrpSpPr>
            <p:nvPr/>
          </p:nvGrpSpPr>
          <p:grpSpPr bwMode="auto">
            <a:xfrm>
              <a:off x="340" y="3113"/>
              <a:ext cx="5171" cy="318"/>
              <a:chOff x="340" y="3113"/>
              <a:chExt cx="5171" cy="318"/>
            </a:xfrm>
          </p:grpSpPr>
          <p:sp>
            <p:nvSpPr>
              <p:cNvPr id="24610" name="Rectangle 115"/>
              <p:cNvSpPr>
                <a:spLocks noChangeArrowheads="1"/>
              </p:cNvSpPr>
              <p:nvPr/>
            </p:nvSpPr>
            <p:spPr bwMode="auto">
              <a:xfrm>
                <a:off x="353" y="3113"/>
                <a:ext cx="5125" cy="318"/>
              </a:xfrm>
              <a:prstGeom prst="rect">
                <a:avLst/>
              </a:prstGeom>
              <a:noFill/>
              <a:ln w="3175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4611" name="Text Box 116"/>
              <p:cNvSpPr txBox="1">
                <a:spLocks noChangeArrowheads="1"/>
              </p:cNvSpPr>
              <p:nvPr/>
            </p:nvSpPr>
            <p:spPr bwMode="auto">
              <a:xfrm>
                <a:off x="340" y="3147"/>
                <a:ext cx="5171" cy="240"/>
              </a:xfrm>
              <a:prstGeom prst="rect">
                <a:avLst/>
              </a:prstGeom>
              <a:noFill/>
              <a:ln w="12700" cap="sq">
                <a:noFill/>
                <a:miter lim="800000"/>
                <a:headEnd type="none" w="sm" len="sm"/>
                <a:tailEnd type="none" w="sm" len="sm"/>
              </a:ln>
            </p:spPr>
            <p:txBody>
              <a:bodyPr>
                <a:spAutoFit/>
              </a:bodyPr>
              <a:lstStyle/>
              <a:p>
                <a:r>
                  <a:rPr lang="en-US" altLang="zh-CN" sz="1900">
                    <a:solidFill>
                      <a:srgbClr val="000074"/>
                    </a:solidFill>
                  </a:rPr>
                  <a:t>key</a:t>
                </a:r>
                <a:r>
                  <a:rPr lang="en-US" altLang="zh-CN" sz="1900" baseline="-25000">
                    <a:solidFill>
                      <a:srgbClr val="000074"/>
                    </a:solidFill>
                  </a:rPr>
                  <a:t>1</a:t>
                </a:r>
                <a:r>
                  <a:rPr lang="en-US" altLang="zh-CN" sz="1900">
                    <a:solidFill>
                      <a:srgbClr val="000074"/>
                    </a:solidFill>
                  </a:rPr>
                  <a:t>  key</a:t>
                </a:r>
                <a:r>
                  <a:rPr lang="en-US" altLang="zh-CN" sz="1900" baseline="-25000">
                    <a:solidFill>
                      <a:srgbClr val="000074"/>
                    </a:solidFill>
                  </a:rPr>
                  <a:t>2</a:t>
                </a:r>
                <a:r>
                  <a:rPr lang="en-US" altLang="zh-CN" sz="1900">
                    <a:solidFill>
                      <a:srgbClr val="000074"/>
                    </a:solidFill>
                  </a:rPr>
                  <a:t>  …  key</a:t>
                </a:r>
                <a:r>
                  <a:rPr lang="en-US" altLang="zh-CN" sz="1900" baseline="-25000">
                    <a:solidFill>
                      <a:srgbClr val="000074"/>
                    </a:solidFill>
                    <a:sym typeface="Symbol" pitchFamily="18" charset="2"/>
                  </a:rPr>
                  <a:t>m/2-2</a:t>
                </a:r>
                <a:r>
                  <a:rPr lang="en-US" altLang="zh-CN" sz="1900">
                    <a:solidFill>
                      <a:srgbClr val="FFFFCC"/>
                    </a:solidFill>
                  </a:rPr>
                  <a:t> </a:t>
                </a:r>
                <a:r>
                  <a:rPr lang="en-US" altLang="zh-CN" sz="1900">
                    <a:solidFill>
                      <a:srgbClr val="000074"/>
                    </a:solidFill>
                  </a:rPr>
                  <a:t>key</a:t>
                </a:r>
                <a:r>
                  <a:rPr lang="en-US" altLang="zh-CN" sz="1900" baseline="-25000">
                    <a:solidFill>
                      <a:srgbClr val="000074"/>
                    </a:solidFill>
                    <a:sym typeface="Symbol" pitchFamily="18" charset="2"/>
                  </a:rPr>
                  <a:t>m/2-1</a:t>
                </a:r>
                <a:r>
                  <a:rPr lang="en-US" altLang="zh-CN" sz="1900">
                    <a:solidFill>
                      <a:srgbClr val="000074"/>
                    </a:solidFill>
                    <a:sym typeface="Symbol" pitchFamily="18" charset="2"/>
                  </a:rPr>
                  <a:t>  </a:t>
                </a:r>
                <a:r>
                  <a:rPr lang="en-US" altLang="zh-CN" sz="1900">
                    <a:solidFill>
                      <a:srgbClr val="FF0000"/>
                    </a:solidFill>
                  </a:rPr>
                  <a:t>key</a:t>
                </a:r>
                <a:r>
                  <a:rPr lang="en-US" altLang="zh-CN" sz="1900" baseline="-25000">
                    <a:solidFill>
                      <a:srgbClr val="FF0000"/>
                    </a:solidFill>
                    <a:sym typeface="Symbol" pitchFamily="18" charset="2"/>
                  </a:rPr>
                  <a:t>m/2</a:t>
                </a:r>
                <a:r>
                  <a:rPr lang="en-US" altLang="zh-CN" sz="1900">
                    <a:solidFill>
                      <a:srgbClr val="FF0000"/>
                    </a:solidFill>
                    <a:sym typeface="Symbol" pitchFamily="18" charset="2"/>
                  </a:rPr>
                  <a:t> </a:t>
                </a:r>
                <a:r>
                  <a:rPr lang="en-US" altLang="zh-CN" sz="1900">
                    <a:solidFill>
                      <a:srgbClr val="000074"/>
                    </a:solidFill>
                    <a:sym typeface="Symbol" pitchFamily="18" charset="2"/>
                  </a:rPr>
                  <a:t> </a:t>
                </a:r>
                <a:r>
                  <a:rPr lang="en-US" altLang="zh-CN" sz="1900">
                    <a:solidFill>
                      <a:srgbClr val="000074"/>
                    </a:solidFill>
                  </a:rPr>
                  <a:t>key</a:t>
                </a:r>
                <a:r>
                  <a:rPr lang="en-US" altLang="zh-CN" sz="1900" baseline="-25000">
                    <a:solidFill>
                      <a:srgbClr val="000074"/>
                    </a:solidFill>
                    <a:sym typeface="Symbol" pitchFamily="18" charset="2"/>
                  </a:rPr>
                  <a:t>m/2+1</a:t>
                </a:r>
                <a:r>
                  <a:rPr lang="en-US" altLang="zh-CN" sz="1900">
                    <a:solidFill>
                      <a:srgbClr val="000074"/>
                    </a:solidFill>
                    <a:sym typeface="Symbol" pitchFamily="18" charset="2"/>
                  </a:rPr>
                  <a:t> </a:t>
                </a:r>
                <a:r>
                  <a:rPr lang="en-US" altLang="zh-CN" sz="1900">
                    <a:solidFill>
                      <a:srgbClr val="000074"/>
                    </a:solidFill>
                  </a:rPr>
                  <a:t>key</a:t>
                </a:r>
                <a:r>
                  <a:rPr lang="en-US" altLang="zh-CN" sz="1900" baseline="-25000">
                    <a:solidFill>
                      <a:srgbClr val="000074"/>
                    </a:solidFill>
                    <a:sym typeface="Symbol" pitchFamily="18" charset="2"/>
                  </a:rPr>
                  <a:t>m/2+2 </a:t>
                </a:r>
                <a:r>
                  <a:rPr lang="en-US" altLang="zh-CN" sz="1900">
                    <a:solidFill>
                      <a:srgbClr val="FFFFCC"/>
                    </a:solidFill>
                    <a:sym typeface="Symbol" pitchFamily="18" charset="2"/>
                  </a:rPr>
                  <a:t>  </a:t>
                </a:r>
                <a:r>
                  <a:rPr lang="en-US" altLang="zh-CN" sz="1900">
                    <a:solidFill>
                      <a:srgbClr val="000074"/>
                    </a:solidFill>
                  </a:rPr>
                  <a:t>…</a:t>
                </a:r>
                <a:r>
                  <a:rPr lang="en-US" altLang="zh-CN" sz="1900">
                    <a:solidFill>
                      <a:srgbClr val="FFFFCC"/>
                    </a:solidFill>
                  </a:rPr>
                  <a:t>  </a:t>
                </a:r>
                <a:r>
                  <a:rPr lang="en-US" altLang="zh-CN" sz="1900">
                    <a:solidFill>
                      <a:srgbClr val="000074"/>
                    </a:solidFill>
                  </a:rPr>
                  <a:t>key</a:t>
                </a:r>
                <a:r>
                  <a:rPr lang="en-US" altLang="zh-CN" sz="1900" baseline="-25000">
                    <a:solidFill>
                      <a:srgbClr val="000074"/>
                    </a:solidFill>
                    <a:sym typeface="Symbol" pitchFamily="18" charset="2"/>
                  </a:rPr>
                  <a:t>m-1</a:t>
                </a:r>
                <a:r>
                  <a:rPr lang="en-US" altLang="zh-CN" sz="1900">
                    <a:solidFill>
                      <a:srgbClr val="FFFFCC"/>
                    </a:solidFill>
                  </a:rPr>
                  <a:t> </a:t>
                </a:r>
                <a:r>
                  <a:rPr lang="en-US" altLang="zh-CN" sz="1900">
                    <a:solidFill>
                      <a:srgbClr val="000074"/>
                    </a:solidFill>
                  </a:rPr>
                  <a:t>key</a:t>
                </a:r>
                <a:r>
                  <a:rPr lang="en-US" altLang="zh-CN" sz="1900" baseline="-25000">
                    <a:solidFill>
                      <a:srgbClr val="000074"/>
                    </a:solidFill>
                    <a:sym typeface="Symbol" pitchFamily="18" charset="2"/>
                  </a:rPr>
                  <a:t>m</a:t>
                </a:r>
              </a:p>
            </p:txBody>
          </p:sp>
        </p:grpSp>
        <p:sp>
          <p:nvSpPr>
            <p:cNvPr id="24609" name="Text Box 117"/>
            <p:cNvSpPr txBox="1">
              <a:spLocks noChangeArrowheads="1"/>
            </p:cNvSpPr>
            <p:nvPr/>
          </p:nvSpPr>
          <p:spPr bwMode="auto">
            <a:xfrm>
              <a:off x="300" y="2856"/>
              <a:ext cx="190"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FF0000"/>
                  </a:solidFill>
                </a:rPr>
                <a:t>q</a:t>
              </a:r>
            </a:p>
          </p:txBody>
        </p:sp>
      </p:grpSp>
      <p:grpSp>
        <p:nvGrpSpPr>
          <p:cNvPr id="18" name="Group 118"/>
          <p:cNvGrpSpPr>
            <a:grpSpLocks/>
          </p:cNvGrpSpPr>
          <p:nvPr/>
        </p:nvGrpSpPr>
        <p:grpSpPr bwMode="auto">
          <a:xfrm>
            <a:off x="2025651" y="4652963"/>
            <a:ext cx="8810625" cy="1079500"/>
            <a:chOff x="308" y="2251"/>
            <a:chExt cx="5550" cy="680"/>
          </a:xfrm>
        </p:grpSpPr>
        <p:sp>
          <p:nvSpPr>
            <p:cNvPr id="24595" name="Rectangle 119"/>
            <p:cNvSpPr>
              <a:spLocks noChangeArrowheads="1"/>
            </p:cNvSpPr>
            <p:nvPr/>
          </p:nvSpPr>
          <p:spPr bwMode="auto">
            <a:xfrm>
              <a:off x="3114" y="2517"/>
              <a:ext cx="2358" cy="318"/>
            </a:xfrm>
            <a:prstGeom prst="rect">
              <a:avLst/>
            </a:prstGeom>
            <a:solidFill>
              <a:srgbClr val="D1D1D1"/>
            </a:solidFill>
            <a:ln w="25400" cap="sq">
              <a:noFill/>
              <a:miter lim="800000"/>
              <a:headEnd type="none" w="sm" len="sm"/>
              <a:tailEnd type="none" w="sm" len="sm"/>
            </a:ln>
          </p:spPr>
          <p:txBody>
            <a:bodyPr wrap="none" anchor="ctr"/>
            <a:lstStyle/>
            <a:p>
              <a:endParaRPr lang="zh-CN" altLang="en-US">
                <a:solidFill>
                  <a:srgbClr val="FFFFCC"/>
                </a:solidFill>
              </a:endParaRPr>
            </a:p>
          </p:txBody>
        </p:sp>
        <p:sp>
          <p:nvSpPr>
            <p:cNvPr id="24596" name="Rectangle 120"/>
            <p:cNvSpPr>
              <a:spLocks noChangeArrowheads="1"/>
            </p:cNvSpPr>
            <p:nvPr/>
          </p:nvSpPr>
          <p:spPr bwMode="auto">
            <a:xfrm>
              <a:off x="3113" y="2516"/>
              <a:ext cx="2358" cy="318"/>
            </a:xfrm>
            <a:prstGeom prst="rect">
              <a:avLst/>
            </a:prstGeom>
            <a:noFill/>
            <a:ln w="3175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nvGrpSpPr>
            <p:cNvPr id="19" name="Group 121"/>
            <p:cNvGrpSpPr>
              <a:grpSpLocks/>
            </p:cNvGrpSpPr>
            <p:nvPr/>
          </p:nvGrpSpPr>
          <p:grpSpPr bwMode="auto">
            <a:xfrm>
              <a:off x="3070" y="2251"/>
              <a:ext cx="334" cy="257"/>
              <a:chOff x="3272" y="3385"/>
              <a:chExt cx="334" cy="257"/>
            </a:xfrm>
          </p:grpSpPr>
          <p:sp>
            <p:nvSpPr>
              <p:cNvPr id="24606" name="Text Box 122"/>
              <p:cNvSpPr txBox="1">
                <a:spLocks noChangeArrowheads="1"/>
              </p:cNvSpPr>
              <p:nvPr/>
            </p:nvSpPr>
            <p:spPr bwMode="auto">
              <a:xfrm>
                <a:off x="3272" y="3390"/>
                <a:ext cx="190"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FF0000"/>
                    </a:solidFill>
                  </a:rPr>
                  <a:t>q</a:t>
                </a:r>
              </a:p>
            </p:txBody>
          </p:sp>
          <p:sp>
            <p:nvSpPr>
              <p:cNvPr id="24607" name="Text Box 123"/>
              <p:cNvSpPr txBox="1">
                <a:spLocks noChangeArrowheads="1"/>
              </p:cNvSpPr>
              <p:nvPr/>
            </p:nvSpPr>
            <p:spPr bwMode="auto">
              <a:xfrm>
                <a:off x="3330" y="3385"/>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0000"/>
                    </a:solidFill>
                    <a:latin typeface="宋体" charset="-122"/>
                  </a:rPr>
                  <a:t>′</a:t>
                </a:r>
              </a:p>
            </p:txBody>
          </p:sp>
        </p:grpSp>
        <p:sp>
          <p:nvSpPr>
            <p:cNvPr id="24598" name="Text Box 124"/>
            <p:cNvSpPr txBox="1">
              <a:spLocks noChangeArrowheads="1"/>
            </p:cNvSpPr>
            <p:nvPr/>
          </p:nvSpPr>
          <p:spPr bwMode="auto">
            <a:xfrm>
              <a:off x="3091" y="2536"/>
              <a:ext cx="2767" cy="240"/>
            </a:xfrm>
            <a:prstGeom prst="rect">
              <a:avLst/>
            </a:prstGeom>
            <a:noFill/>
            <a:ln w="12700" cap="sq">
              <a:noFill/>
              <a:miter lim="800000"/>
              <a:headEnd type="none" w="sm" len="sm"/>
              <a:tailEnd type="none" w="sm" len="sm"/>
            </a:ln>
          </p:spPr>
          <p:txBody>
            <a:bodyPr>
              <a:spAutoFit/>
            </a:bodyPr>
            <a:lstStyle/>
            <a:p>
              <a:r>
                <a:rPr lang="en-US" altLang="zh-CN" sz="1900">
                  <a:solidFill>
                    <a:srgbClr val="000074"/>
                  </a:solidFill>
                </a:rPr>
                <a:t>key</a:t>
              </a:r>
              <a:r>
                <a:rPr lang="en-US" altLang="zh-CN" sz="1900" baseline="-25000">
                  <a:solidFill>
                    <a:srgbClr val="000074"/>
                  </a:solidFill>
                  <a:sym typeface="Symbol" pitchFamily="18" charset="2"/>
                </a:rPr>
                <a:t>m/2+1</a:t>
              </a:r>
              <a:r>
                <a:rPr lang="en-US" altLang="zh-CN" sz="1900">
                  <a:solidFill>
                    <a:srgbClr val="000074"/>
                  </a:solidFill>
                  <a:sym typeface="Symbol" pitchFamily="18" charset="2"/>
                </a:rPr>
                <a:t> </a:t>
              </a:r>
              <a:r>
                <a:rPr lang="en-US" altLang="zh-CN" sz="1900">
                  <a:solidFill>
                    <a:srgbClr val="000074"/>
                  </a:solidFill>
                </a:rPr>
                <a:t>key</a:t>
              </a:r>
              <a:r>
                <a:rPr lang="en-US" altLang="zh-CN" sz="1900" baseline="-25000">
                  <a:solidFill>
                    <a:srgbClr val="000074"/>
                  </a:solidFill>
                  <a:sym typeface="Symbol" pitchFamily="18" charset="2"/>
                </a:rPr>
                <a:t>m/2+2 </a:t>
              </a:r>
              <a:r>
                <a:rPr lang="en-US" altLang="zh-CN" sz="1900">
                  <a:solidFill>
                    <a:srgbClr val="FFFFCC"/>
                  </a:solidFill>
                  <a:sym typeface="Symbol" pitchFamily="18" charset="2"/>
                </a:rPr>
                <a:t>  </a:t>
              </a:r>
              <a:r>
                <a:rPr lang="en-US" altLang="zh-CN" sz="1900">
                  <a:solidFill>
                    <a:srgbClr val="000074"/>
                  </a:solidFill>
                </a:rPr>
                <a:t>…</a:t>
              </a:r>
              <a:r>
                <a:rPr lang="en-US" altLang="zh-CN" sz="1900">
                  <a:solidFill>
                    <a:srgbClr val="FFFFCC"/>
                  </a:solidFill>
                </a:rPr>
                <a:t>  </a:t>
              </a:r>
              <a:r>
                <a:rPr lang="en-US" altLang="zh-CN" sz="1900">
                  <a:solidFill>
                    <a:srgbClr val="000074"/>
                  </a:solidFill>
                </a:rPr>
                <a:t>key</a:t>
              </a:r>
              <a:r>
                <a:rPr lang="en-US" altLang="zh-CN" sz="1900" baseline="-25000">
                  <a:solidFill>
                    <a:srgbClr val="000074"/>
                  </a:solidFill>
                  <a:sym typeface="Symbol" pitchFamily="18" charset="2"/>
                </a:rPr>
                <a:t>m-1</a:t>
              </a:r>
              <a:r>
                <a:rPr lang="en-US" altLang="zh-CN" sz="1900">
                  <a:solidFill>
                    <a:srgbClr val="FFFFCC"/>
                  </a:solidFill>
                </a:rPr>
                <a:t> </a:t>
              </a:r>
              <a:r>
                <a:rPr lang="en-US" altLang="zh-CN" sz="1900">
                  <a:solidFill>
                    <a:srgbClr val="000074"/>
                  </a:solidFill>
                </a:rPr>
                <a:t>key</a:t>
              </a:r>
              <a:r>
                <a:rPr lang="en-US" altLang="zh-CN" sz="1900" baseline="-25000">
                  <a:solidFill>
                    <a:srgbClr val="000074"/>
                  </a:solidFill>
                  <a:sym typeface="Symbol" pitchFamily="18" charset="2"/>
                </a:rPr>
                <a:t>m</a:t>
              </a:r>
            </a:p>
          </p:txBody>
        </p:sp>
        <p:sp>
          <p:nvSpPr>
            <p:cNvPr id="24599" name="Rectangle 125"/>
            <p:cNvSpPr>
              <a:spLocks noChangeArrowheads="1"/>
            </p:cNvSpPr>
            <p:nvPr/>
          </p:nvSpPr>
          <p:spPr bwMode="auto">
            <a:xfrm>
              <a:off x="340" y="2530"/>
              <a:ext cx="2177" cy="318"/>
            </a:xfrm>
            <a:prstGeom prst="rect">
              <a:avLst/>
            </a:prstGeom>
            <a:solidFill>
              <a:srgbClr val="CFCFCF"/>
            </a:solidFill>
            <a:ln w="25400" cap="sq">
              <a:noFill/>
              <a:miter lim="800000"/>
              <a:headEnd type="none" w="sm" len="sm"/>
              <a:tailEnd type="none" w="sm" len="sm"/>
            </a:ln>
          </p:spPr>
          <p:txBody>
            <a:bodyPr wrap="none" anchor="ctr"/>
            <a:lstStyle/>
            <a:p>
              <a:endParaRPr lang="zh-CN" altLang="en-US">
                <a:solidFill>
                  <a:srgbClr val="FFFFCC"/>
                </a:solidFill>
              </a:endParaRPr>
            </a:p>
          </p:txBody>
        </p:sp>
        <p:sp>
          <p:nvSpPr>
            <p:cNvPr id="24600" name="Rectangle 126"/>
            <p:cNvSpPr>
              <a:spLocks noChangeArrowheads="1"/>
            </p:cNvSpPr>
            <p:nvPr/>
          </p:nvSpPr>
          <p:spPr bwMode="auto">
            <a:xfrm>
              <a:off x="340" y="2524"/>
              <a:ext cx="2177" cy="318"/>
            </a:xfrm>
            <a:prstGeom prst="rect">
              <a:avLst/>
            </a:prstGeom>
            <a:noFill/>
            <a:ln w="3175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4601" name="Text Box 127"/>
            <p:cNvSpPr txBox="1">
              <a:spLocks noChangeArrowheads="1"/>
            </p:cNvSpPr>
            <p:nvPr/>
          </p:nvSpPr>
          <p:spPr bwMode="auto">
            <a:xfrm>
              <a:off x="311" y="2536"/>
              <a:ext cx="2404" cy="240"/>
            </a:xfrm>
            <a:prstGeom prst="rect">
              <a:avLst/>
            </a:prstGeom>
            <a:noFill/>
            <a:ln w="12700" cap="sq">
              <a:noFill/>
              <a:miter lim="800000"/>
              <a:headEnd type="none" w="sm" len="sm"/>
              <a:tailEnd type="none" w="sm" len="sm"/>
            </a:ln>
          </p:spPr>
          <p:txBody>
            <a:bodyPr>
              <a:spAutoFit/>
            </a:bodyPr>
            <a:lstStyle/>
            <a:p>
              <a:r>
                <a:rPr lang="en-US" altLang="zh-CN" sz="1900">
                  <a:solidFill>
                    <a:srgbClr val="000074"/>
                  </a:solidFill>
                </a:rPr>
                <a:t>key</a:t>
              </a:r>
              <a:r>
                <a:rPr lang="en-US" altLang="zh-CN" sz="1900" baseline="-25000">
                  <a:solidFill>
                    <a:srgbClr val="000074"/>
                  </a:solidFill>
                </a:rPr>
                <a:t>1</a:t>
              </a:r>
              <a:r>
                <a:rPr lang="en-US" altLang="zh-CN" sz="1900">
                  <a:solidFill>
                    <a:srgbClr val="000074"/>
                  </a:solidFill>
                </a:rPr>
                <a:t>  key</a:t>
              </a:r>
              <a:r>
                <a:rPr lang="en-US" altLang="zh-CN" sz="1900" baseline="-25000">
                  <a:solidFill>
                    <a:srgbClr val="000074"/>
                  </a:solidFill>
                </a:rPr>
                <a:t>2</a:t>
              </a:r>
              <a:r>
                <a:rPr lang="en-US" altLang="zh-CN" sz="1900">
                  <a:solidFill>
                    <a:srgbClr val="000074"/>
                  </a:solidFill>
                </a:rPr>
                <a:t>  …  key</a:t>
              </a:r>
              <a:r>
                <a:rPr lang="en-US" altLang="zh-CN" sz="1900" baseline="-25000">
                  <a:solidFill>
                    <a:srgbClr val="000074"/>
                  </a:solidFill>
                  <a:sym typeface="Symbol" pitchFamily="18" charset="2"/>
                </a:rPr>
                <a:t>m/2-2</a:t>
              </a:r>
              <a:r>
                <a:rPr lang="en-US" altLang="zh-CN" sz="1900">
                  <a:solidFill>
                    <a:srgbClr val="FFFFCC"/>
                  </a:solidFill>
                </a:rPr>
                <a:t> </a:t>
              </a:r>
              <a:r>
                <a:rPr lang="en-US" altLang="zh-CN" sz="1900">
                  <a:solidFill>
                    <a:srgbClr val="000074"/>
                  </a:solidFill>
                </a:rPr>
                <a:t>key</a:t>
              </a:r>
              <a:r>
                <a:rPr lang="en-US" altLang="zh-CN" sz="1900" baseline="-25000">
                  <a:solidFill>
                    <a:srgbClr val="000074"/>
                  </a:solidFill>
                  <a:sym typeface="Symbol" pitchFamily="18" charset="2"/>
                </a:rPr>
                <a:t>m/2-1</a:t>
              </a:r>
            </a:p>
          </p:txBody>
        </p:sp>
        <p:sp>
          <p:nvSpPr>
            <p:cNvPr id="24602" name="Rectangle 128"/>
            <p:cNvSpPr>
              <a:spLocks noChangeArrowheads="1"/>
            </p:cNvSpPr>
            <p:nvPr/>
          </p:nvSpPr>
          <p:spPr bwMode="auto">
            <a:xfrm>
              <a:off x="2530" y="2496"/>
              <a:ext cx="574" cy="435"/>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24603" name="Text Box 129"/>
            <p:cNvSpPr txBox="1">
              <a:spLocks noChangeArrowheads="1"/>
            </p:cNvSpPr>
            <p:nvPr/>
          </p:nvSpPr>
          <p:spPr bwMode="auto">
            <a:xfrm>
              <a:off x="2517" y="2541"/>
              <a:ext cx="861" cy="240"/>
            </a:xfrm>
            <a:prstGeom prst="rect">
              <a:avLst/>
            </a:prstGeom>
            <a:noFill/>
            <a:ln w="12700" cap="sq">
              <a:noFill/>
              <a:miter lim="800000"/>
              <a:headEnd type="none" w="sm" len="sm"/>
              <a:tailEnd type="none" w="sm" len="sm"/>
            </a:ln>
          </p:spPr>
          <p:txBody>
            <a:bodyPr>
              <a:spAutoFit/>
            </a:bodyPr>
            <a:lstStyle/>
            <a:p>
              <a:r>
                <a:rPr lang="en-US" altLang="zh-CN" sz="1900">
                  <a:solidFill>
                    <a:srgbClr val="FF0000"/>
                  </a:solidFill>
                </a:rPr>
                <a:t>key</a:t>
              </a:r>
              <a:r>
                <a:rPr lang="en-US" altLang="zh-CN" sz="1900" baseline="-25000">
                  <a:solidFill>
                    <a:srgbClr val="FF0000"/>
                  </a:solidFill>
                  <a:sym typeface="Symbol" pitchFamily="18" charset="2"/>
                </a:rPr>
                <a:t>m/2</a:t>
              </a:r>
              <a:endParaRPr lang="en-US" altLang="zh-CN" sz="1900" baseline="-25000">
                <a:solidFill>
                  <a:srgbClr val="000074"/>
                </a:solidFill>
                <a:sym typeface="Symbol" pitchFamily="18" charset="2"/>
              </a:endParaRPr>
            </a:p>
          </p:txBody>
        </p:sp>
        <p:sp>
          <p:nvSpPr>
            <p:cNvPr id="24604" name="Rectangle 130"/>
            <p:cNvSpPr>
              <a:spLocks noChangeArrowheads="1"/>
            </p:cNvSpPr>
            <p:nvPr/>
          </p:nvSpPr>
          <p:spPr bwMode="auto">
            <a:xfrm>
              <a:off x="330" y="2293"/>
              <a:ext cx="181" cy="214"/>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24605" name="Text Box 131"/>
            <p:cNvSpPr txBox="1">
              <a:spLocks noChangeArrowheads="1"/>
            </p:cNvSpPr>
            <p:nvPr/>
          </p:nvSpPr>
          <p:spPr bwMode="auto">
            <a:xfrm>
              <a:off x="308" y="2273"/>
              <a:ext cx="190"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FF0000"/>
                  </a:solidFill>
                </a:rPr>
                <a:t>q</a:t>
              </a:r>
            </a:p>
          </p:txBody>
        </p:sp>
      </p:grpSp>
      <p:grpSp>
        <p:nvGrpSpPr>
          <p:cNvPr id="20" name="Group 132"/>
          <p:cNvGrpSpPr>
            <a:grpSpLocks/>
          </p:cNvGrpSpPr>
          <p:nvPr/>
        </p:nvGrpSpPr>
        <p:grpSpPr bwMode="auto">
          <a:xfrm>
            <a:off x="5387976" y="4005263"/>
            <a:ext cx="1851025" cy="1574800"/>
            <a:chOff x="2434" y="2891"/>
            <a:chExt cx="1166" cy="992"/>
          </a:xfrm>
        </p:grpSpPr>
        <p:sp>
          <p:nvSpPr>
            <p:cNvPr id="24589" name="Oval 133"/>
            <p:cNvSpPr>
              <a:spLocks noChangeArrowheads="1"/>
            </p:cNvSpPr>
            <p:nvPr/>
          </p:nvSpPr>
          <p:spPr bwMode="auto">
            <a:xfrm>
              <a:off x="2517" y="3565"/>
              <a:ext cx="621" cy="318"/>
            </a:xfrm>
            <a:prstGeom prst="ellipse">
              <a:avLst/>
            </a:prstGeom>
            <a:noFill/>
            <a:ln w="34925" cap="sq">
              <a:solidFill>
                <a:srgbClr val="FF0000"/>
              </a:solidFill>
              <a:round/>
              <a:headEnd type="none" w="sm" len="sm"/>
              <a:tailEnd type="none" w="sm" len="sm"/>
            </a:ln>
          </p:spPr>
          <p:txBody>
            <a:bodyPr wrap="none" anchor="ctr"/>
            <a:lstStyle/>
            <a:p>
              <a:endParaRPr lang="zh-CN" altLang="en-US">
                <a:solidFill>
                  <a:srgbClr val="FFFFCC"/>
                </a:solidFill>
              </a:endParaRPr>
            </a:p>
          </p:txBody>
        </p:sp>
        <p:sp>
          <p:nvSpPr>
            <p:cNvPr id="24590" name="Oval 134"/>
            <p:cNvSpPr>
              <a:spLocks noChangeArrowheads="1"/>
            </p:cNvSpPr>
            <p:nvPr/>
          </p:nvSpPr>
          <p:spPr bwMode="auto">
            <a:xfrm>
              <a:off x="3099" y="3323"/>
              <a:ext cx="182" cy="226"/>
            </a:xfrm>
            <a:prstGeom prst="ellipse">
              <a:avLst/>
            </a:prstGeom>
            <a:noFill/>
            <a:ln w="34925" cap="sq">
              <a:solidFill>
                <a:srgbClr val="FF0000"/>
              </a:solidFill>
              <a:round/>
              <a:headEnd type="none" w="sm" len="sm"/>
              <a:tailEnd type="none" w="sm" len="sm"/>
            </a:ln>
          </p:spPr>
          <p:txBody>
            <a:bodyPr wrap="none" anchor="ctr"/>
            <a:lstStyle/>
            <a:p>
              <a:endParaRPr lang="zh-CN" altLang="en-US">
                <a:solidFill>
                  <a:srgbClr val="FFFFCC"/>
                </a:solidFill>
              </a:endParaRPr>
            </a:p>
          </p:txBody>
        </p:sp>
        <p:sp>
          <p:nvSpPr>
            <p:cNvPr id="24591" name="Rectangle 135"/>
            <p:cNvSpPr>
              <a:spLocks noChangeArrowheads="1"/>
            </p:cNvSpPr>
            <p:nvPr/>
          </p:nvSpPr>
          <p:spPr bwMode="auto">
            <a:xfrm>
              <a:off x="2434" y="2915"/>
              <a:ext cx="817" cy="272"/>
            </a:xfrm>
            <a:prstGeom prst="rect">
              <a:avLst/>
            </a:prstGeom>
            <a:solidFill>
              <a:srgbClr val="FFFFFF"/>
            </a:solidFill>
            <a:ln w="28575" cap="sq">
              <a:solidFill>
                <a:srgbClr val="333399"/>
              </a:solidFill>
              <a:miter lim="800000"/>
              <a:headEnd type="none" w="sm" len="sm"/>
              <a:tailEnd type="none" w="sm" len="sm"/>
            </a:ln>
          </p:spPr>
          <p:txBody>
            <a:bodyPr wrap="none" anchor="ctr"/>
            <a:lstStyle/>
            <a:p>
              <a:endParaRPr lang="zh-CN" altLang="en-US">
                <a:solidFill>
                  <a:srgbClr val="FFFFCC"/>
                </a:solidFill>
              </a:endParaRPr>
            </a:p>
          </p:txBody>
        </p:sp>
        <p:sp>
          <p:nvSpPr>
            <p:cNvPr id="24592" name="AutoShape 136"/>
            <p:cNvSpPr>
              <a:spLocks noChangeArrowheads="1"/>
            </p:cNvSpPr>
            <p:nvPr/>
          </p:nvSpPr>
          <p:spPr bwMode="auto">
            <a:xfrm>
              <a:off x="2691" y="3113"/>
              <a:ext cx="256" cy="412"/>
            </a:xfrm>
            <a:prstGeom prst="upArrow">
              <a:avLst>
                <a:gd name="adj1" fmla="val 50000"/>
                <a:gd name="adj2" fmla="val 40234"/>
              </a:avLst>
            </a:prstGeom>
            <a:solidFill>
              <a:srgbClr val="FF0000"/>
            </a:solidFill>
            <a:ln w="31750" cap="sq">
              <a:solidFill>
                <a:srgbClr val="FFFF00"/>
              </a:solidFill>
              <a:miter lim="800000"/>
              <a:headEnd type="none" w="sm" len="sm"/>
              <a:tailEnd type="none" w="sm" len="sm"/>
            </a:ln>
          </p:spPr>
          <p:txBody>
            <a:bodyPr wrap="none" anchor="ctr"/>
            <a:lstStyle/>
            <a:p>
              <a:endParaRPr lang="zh-CN" altLang="en-US">
                <a:solidFill>
                  <a:srgbClr val="FFFFCC"/>
                </a:solidFill>
              </a:endParaRPr>
            </a:p>
          </p:txBody>
        </p:sp>
        <p:sp>
          <p:nvSpPr>
            <p:cNvPr id="24593" name="AutoShape 137"/>
            <p:cNvSpPr>
              <a:spLocks noChangeArrowheads="1"/>
            </p:cNvSpPr>
            <p:nvPr/>
          </p:nvSpPr>
          <p:spPr bwMode="auto">
            <a:xfrm rot="-2172833">
              <a:off x="2957" y="3108"/>
              <a:ext cx="182" cy="243"/>
            </a:xfrm>
            <a:prstGeom prst="upArrow">
              <a:avLst>
                <a:gd name="adj1" fmla="val 50000"/>
                <a:gd name="adj2" fmla="val 33379"/>
              </a:avLst>
            </a:prstGeom>
            <a:solidFill>
              <a:srgbClr val="FF0000"/>
            </a:solidFill>
            <a:ln w="31750" cap="sq">
              <a:solidFill>
                <a:srgbClr val="FFFF00"/>
              </a:solidFill>
              <a:miter lim="800000"/>
              <a:headEnd type="none" w="sm" len="sm"/>
              <a:tailEnd type="none" w="sm" len="sm"/>
            </a:ln>
          </p:spPr>
          <p:txBody>
            <a:bodyPr wrap="none" anchor="ctr"/>
            <a:lstStyle/>
            <a:p>
              <a:endParaRPr lang="zh-CN" altLang="en-US">
                <a:solidFill>
                  <a:srgbClr val="FFFFCC"/>
                </a:solidFill>
              </a:endParaRPr>
            </a:p>
          </p:txBody>
        </p:sp>
        <p:sp>
          <p:nvSpPr>
            <p:cNvPr id="24594" name="Text Box 138"/>
            <p:cNvSpPr txBox="1">
              <a:spLocks noChangeArrowheads="1"/>
            </p:cNvSpPr>
            <p:nvPr/>
          </p:nvSpPr>
          <p:spPr bwMode="auto">
            <a:xfrm>
              <a:off x="2453" y="2891"/>
              <a:ext cx="1147" cy="250"/>
            </a:xfrm>
            <a:prstGeom prst="rect">
              <a:avLst/>
            </a:prstGeom>
            <a:noFill/>
            <a:ln w="12700" cap="sq">
              <a:noFill/>
              <a:miter lim="800000"/>
              <a:headEnd type="none" w="sm" len="sm"/>
              <a:tailEnd type="none" w="sm" len="sm"/>
            </a:ln>
          </p:spPr>
          <p:txBody>
            <a:bodyPr>
              <a:spAutoFit/>
            </a:bodyPr>
            <a:lstStyle/>
            <a:p>
              <a:r>
                <a:rPr lang="zh-CN" altLang="en-US" sz="2000">
                  <a:solidFill>
                    <a:srgbClr val="FF0000"/>
                  </a:solidFill>
                  <a:ea typeface="幼圆" pitchFamily="49" charset="-122"/>
                </a:rPr>
                <a:t>双亲结点</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2"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slide(fromRight)">
                                      <p:cBhvr>
                                        <p:cTn id="12" dur="5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357564" y="620714"/>
            <a:ext cx="6626225" cy="1728787"/>
            <a:chOff x="884" y="1138"/>
            <a:chExt cx="4174" cy="1089"/>
          </a:xfrm>
        </p:grpSpPr>
        <p:sp>
          <p:nvSpPr>
            <p:cNvPr id="25616" name="Rectangle 3"/>
            <p:cNvSpPr>
              <a:spLocks noChangeArrowheads="1"/>
            </p:cNvSpPr>
            <p:nvPr/>
          </p:nvSpPr>
          <p:spPr bwMode="auto">
            <a:xfrm>
              <a:off x="884" y="1138"/>
              <a:ext cx="4174" cy="1089"/>
            </a:xfrm>
            <a:prstGeom prst="rect">
              <a:avLst/>
            </a:prstGeom>
            <a:solidFill>
              <a:srgbClr val="75E5FF"/>
            </a:solidFill>
            <a:ln w="9525">
              <a:noFill/>
              <a:miter lim="800000"/>
              <a:headEnd/>
              <a:tailEnd/>
            </a:ln>
            <a:effectLst>
              <a:outerShdw dist="143684" dir="2700000" algn="ctr" rotWithShape="0">
                <a:srgbClr val="BEBEBE"/>
              </a:outerShdw>
            </a:effectLst>
          </p:spPr>
          <p:txBody>
            <a:bodyPr wrap="none" anchor="ctr"/>
            <a:lstStyle/>
            <a:p>
              <a:endParaRPr lang="zh-CN" altLang="en-US">
                <a:solidFill>
                  <a:srgbClr val="FFFFCC"/>
                </a:solidFill>
              </a:endParaRPr>
            </a:p>
          </p:txBody>
        </p:sp>
        <p:sp>
          <p:nvSpPr>
            <p:cNvPr id="25617" name="Text Box 4"/>
            <p:cNvSpPr txBox="1">
              <a:spLocks noChangeArrowheads="1"/>
            </p:cNvSpPr>
            <p:nvPr/>
          </p:nvSpPr>
          <p:spPr bwMode="auto">
            <a:xfrm>
              <a:off x="1111" y="1325"/>
              <a:ext cx="3675" cy="784"/>
            </a:xfrm>
            <a:prstGeom prst="rect">
              <a:avLst/>
            </a:prstGeom>
            <a:noFill/>
            <a:ln w="9525">
              <a:noFill/>
              <a:miter lim="800000"/>
              <a:headEnd/>
              <a:tailEnd/>
            </a:ln>
          </p:spPr>
          <p:txBody>
            <a:bodyPr wrap="none">
              <a:spAutoFit/>
            </a:bodyPr>
            <a:lstStyle/>
            <a:p>
              <a:pPr>
                <a:lnSpc>
                  <a:spcPct val="90000"/>
                </a:lnSpc>
              </a:pPr>
              <a:r>
                <a:rPr lang="en-US" altLang="zh-CN" sz="2800">
                  <a:solidFill>
                    <a:srgbClr val="000099"/>
                  </a:solidFill>
                  <a:ea typeface="幼圆" pitchFamily="49" charset="-122"/>
                </a:rPr>
                <a:t>        </a:t>
              </a:r>
              <a:r>
                <a:rPr lang="zh-CN" altLang="en-US" sz="2800">
                  <a:solidFill>
                    <a:srgbClr val="000099"/>
                  </a:solidFill>
                  <a:ea typeface="幼圆" pitchFamily="49" charset="-122"/>
                </a:rPr>
                <a:t>请画出依次插入关键字序列</a:t>
              </a:r>
              <a:r>
                <a:rPr lang="en-US" altLang="zh-CN" sz="2800">
                  <a:solidFill>
                    <a:srgbClr val="000099"/>
                  </a:solidFill>
                </a:rPr>
                <a:t>(5,6,</a:t>
              </a:r>
            </a:p>
            <a:p>
              <a:pPr>
                <a:lnSpc>
                  <a:spcPct val="90000"/>
                </a:lnSpc>
              </a:pPr>
              <a:r>
                <a:rPr lang="en-US" altLang="zh-CN" sz="2800">
                  <a:solidFill>
                    <a:srgbClr val="000099"/>
                  </a:solidFill>
                </a:rPr>
                <a:t>9,13,8,1,12,4,3,10)</a:t>
              </a:r>
              <a:r>
                <a:rPr lang="zh-CN" altLang="en-US" sz="2800">
                  <a:solidFill>
                    <a:srgbClr val="000099"/>
                  </a:solidFill>
                  <a:ea typeface="幼圆" pitchFamily="49" charset="-122"/>
                </a:rPr>
                <a:t>中各关键字值以后</a:t>
              </a:r>
            </a:p>
            <a:p>
              <a:pPr>
                <a:lnSpc>
                  <a:spcPct val="90000"/>
                </a:lnSpc>
              </a:pPr>
              <a:r>
                <a:rPr lang="zh-CN" altLang="en-US" sz="2800">
                  <a:solidFill>
                    <a:srgbClr val="000099"/>
                  </a:solidFill>
                  <a:ea typeface="幼圆" pitchFamily="49" charset="-122"/>
                </a:rPr>
                <a:t>的</a:t>
              </a:r>
              <a:r>
                <a:rPr lang="en-US" altLang="zh-CN" sz="2800">
                  <a:solidFill>
                    <a:srgbClr val="000099"/>
                  </a:solidFill>
                </a:rPr>
                <a:t>4</a:t>
              </a:r>
              <a:r>
                <a:rPr lang="zh-CN" altLang="en-US" sz="2800">
                  <a:solidFill>
                    <a:srgbClr val="000099"/>
                  </a:solidFill>
                  <a:ea typeface="幼圆" pitchFamily="49" charset="-122"/>
                </a:rPr>
                <a:t>阶</a:t>
              </a:r>
              <a:r>
                <a:rPr lang="en-US" altLang="zh-CN" sz="2800">
                  <a:solidFill>
                    <a:srgbClr val="000099"/>
                  </a:solidFill>
                </a:rPr>
                <a:t>B-</a:t>
              </a:r>
              <a:r>
                <a:rPr lang="zh-CN" altLang="en-US" sz="2800">
                  <a:solidFill>
                    <a:srgbClr val="000099"/>
                  </a:solidFill>
                  <a:ea typeface="幼圆" pitchFamily="49" charset="-122"/>
                </a:rPr>
                <a:t>树</a:t>
              </a:r>
              <a:r>
                <a:rPr lang="zh-CN" altLang="en-US" sz="2800">
                  <a:solidFill>
                    <a:srgbClr val="000099"/>
                  </a:solidFill>
                </a:rPr>
                <a:t>。</a:t>
              </a:r>
            </a:p>
          </p:txBody>
        </p:sp>
      </p:grpSp>
      <p:sp>
        <p:nvSpPr>
          <p:cNvPr id="357381" name="Text Box 5"/>
          <p:cNvSpPr txBox="1">
            <a:spLocks noChangeArrowheads="1"/>
          </p:cNvSpPr>
          <p:nvPr/>
        </p:nvSpPr>
        <p:spPr bwMode="auto">
          <a:xfrm>
            <a:off x="2927351" y="4149726"/>
            <a:ext cx="7559675" cy="442913"/>
          </a:xfrm>
          <a:prstGeom prst="rect">
            <a:avLst/>
          </a:prstGeom>
          <a:noFill/>
          <a:ln w="9525">
            <a:noFill/>
            <a:miter lim="800000"/>
            <a:headEnd/>
            <a:tailEnd/>
          </a:ln>
        </p:spPr>
        <p:txBody>
          <a:bodyPr>
            <a:spAutoFit/>
          </a:bodyPr>
          <a:lstStyle/>
          <a:p>
            <a:r>
              <a:rPr lang="en-US" altLang="zh-CN" sz="2300">
                <a:solidFill>
                  <a:srgbClr val="000099"/>
                </a:solidFill>
              </a:rPr>
              <a:t>1.  4</a:t>
            </a:r>
            <a:r>
              <a:rPr lang="zh-CN" altLang="en-US" sz="2300">
                <a:solidFill>
                  <a:srgbClr val="000099"/>
                </a:solidFill>
                <a:ea typeface="幼圆" pitchFamily="49" charset="-122"/>
              </a:rPr>
              <a:t>阶</a:t>
            </a:r>
            <a:r>
              <a:rPr lang="en-US" altLang="zh-CN" sz="2300">
                <a:solidFill>
                  <a:srgbClr val="000099"/>
                </a:solidFill>
              </a:rPr>
              <a:t>B-</a:t>
            </a:r>
            <a:r>
              <a:rPr lang="zh-CN" altLang="en-US" sz="2300">
                <a:solidFill>
                  <a:srgbClr val="000099"/>
                </a:solidFill>
                <a:ea typeface="幼圆" pitchFamily="49" charset="-122"/>
              </a:rPr>
              <a:t>树的每个分支结点中关键字个数不能超过</a:t>
            </a:r>
            <a:r>
              <a:rPr lang="en-US" altLang="zh-CN" sz="2300">
                <a:solidFill>
                  <a:srgbClr val="000099"/>
                </a:solidFill>
              </a:rPr>
              <a:t>3</a:t>
            </a:r>
            <a:r>
              <a:rPr lang="zh-CN" altLang="en-US" sz="2300">
                <a:solidFill>
                  <a:srgbClr val="000099"/>
                </a:solidFill>
              </a:rPr>
              <a:t>；</a:t>
            </a:r>
          </a:p>
        </p:txBody>
      </p:sp>
      <p:sp>
        <p:nvSpPr>
          <p:cNvPr id="357382" name="Text Box 6"/>
          <p:cNvSpPr txBox="1">
            <a:spLocks noChangeArrowheads="1"/>
          </p:cNvSpPr>
          <p:nvPr/>
        </p:nvSpPr>
        <p:spPr bwMode="auto">
          <a:xfrm>
            <a:off x="2928939" y="4530726"/>
            <a:ext cx="7559675" cy="442913"/>
          </a:xfrm>
          <a:prstGeom prst="rect">
            <a:avLst/>
          </a:prstGeom>
          <a:noFill/>
          <a:ln w="9525">
            <a:noFill/>
            <a:miter lim="800000"/>
            <a:headEnd/>
            <a:tailEnd/>
          </a:ln>
        </p:spPr>
        <p:txBody>
          <a:bodyPr>
            <a:spAutoFit/>
          </a:bodyPr>
          <a:lstStyle/>
          <a:p>
            <a:r>
              <a:rPr lang="en-US" altLang="zh-CN" sz="2300">
                <a:solidFill>
                  <a:srgbClr val="000099"/>
                </a:solidFill>
              </a:rPr>
              <a:t>2.  </a:t>
            </a:r>
            <a:r>
              <a:rPr lang="zh-CN" altLang="en-US" sz="2300">
                <a:solidFill>
                  <a:srgbClr val="000099"/>
                </a:solidFill>
                <a:ea typeface="幼圆" pitchFamily="49" charset="-122"/>
              </a:rPr>
              <a:t>生成</a:t>
            </a:r>
            <a:r>
              <a:rPr lang="en-US" altLang="zh-CN" sz="2300">
                <a:solidFill>
                  <a:srgbClr val="000099"/>
                </a:solidFill>
              </a:rPr>
              <a:t>B-</a:t>
            </a:r>
            <a:r>
              <a:rPr lang="zh-CN" altLang="en-US" sz="2300">
                <a:solidFill>
                  <a:srgbClr val="000099"/>
                </a:solidFill>
                <a:ea typeface="幼圆" pitchFamily="49" charset="-122"/>
              </a:rPr>
              <a:t>树从空树开始，逐个插入关键字而得到的；</a:t>
            </a:r>
            <a:endParaRPr lang="zh-CN" altLang="en-US" sz="2300">
              <a:solidFill>
                <a:srgbClr val="000099"/>
              </a:solidFill>
            </a:endParaRPr>
          </a:p>
        </p:txBody>
      </p:sp>
      <p:sp>
        <p:nvSpPr>
          <p:cNvPr id="357383" name="Text Box 7"/>
          <p:cNvSpPr txBox="1">
            <a:spLocks noChangeArrowheads="1"/>
          </p:cNvSpPr>
          <p:nvPr/>
        </p:nvSpPr>
        <p:spPr bwMode="auto">
          <a:xfrm>
            <a:off x="2927351" y="4929188"/>
            <a:ext cx="7559675" cy="1039812"/>
          </a:xfrm>
          <a:prstGeom prst="rect">
            <a:avLst/>
          </a:prstGeom>
          <a:noFill/>
          <a:ln w="9525">
            <a:noFill/>
            <a:miter lim="800000"/>
            <a:headEnd/>
            <a:tailEnd/>
          </a:ln>
        </p:spPr>
        <p:txBody>
          <a:bodyPr>
            <a:spAutoFit/>
          </a:bodyPr>
          <a:lstStyle/>
          <a:p>
            <a:pPr marL="457200" indent="-457200">
              <a:lnSpc>
                <a:spcPct val="90000"/>
              </a:lnSpc>
            </a:pPr>
            <a:r>
              <a:rPr lang="en-US" altLang="zh-CN" sz="2300">
                <a:solidFill>
                  <a:srgbClr val="000099"/>
                </a:solidFill>
                <a:ea typeface="幼圆" pitchFamily="49" charset="-122"/>
              </a:rPr>
              <a:t>3.  </a:t>
            </a:r>
            <a:r>
              <a:rPr lang="zh-CN" altLang="en-US" sz="2300">
                <a:solidFill>
                  <a:srgbClr val="000099"/>
                </a:solidFill>
                <a:ea typeface="幼圆" pitchFamily="49" charset="-122"/>
              </a:rPr>
              <a:t>每次在最下面一层的某个分支结点中添加一个关</a:t>
            </a:r>
          </a:p>
          <a:p>
            <a:pPr marL="457200" indent="-457200">
              <a:lnSpc>
                <a:spcPct val="90000"/>
              </a:lnSpc>
            </a:pPr>
            <a:r>
              <a:rPr lang="zh-CN" altLang="en-US" sz="2300">
                <a:solidFill>
                  <a:srgbClr val="000099"/>
                </a:solidFill>
                <a:ea typeface="幼圆" pitchFamily="49" charset="-122"/>
              </a:rPr>
              <a:t>     键字</a:t>
            </a:r>
            <a:r>
              <a:rPr lang="en-US" altLang="zh-CN" sz="2300">
                <a:solidFill>
                  <a:srgbClr val="000099"/>
                </a:solidFill>
                <a:ea typeface="幼圆" pitchFamily="49" charset="-122"/>
              </a:rPr>
              <a:t>;</a:t>
            </a:r>
            <a:r>
              <a:rPr lang="zh-CN" altLang="en-US" sz="2300">
                <a:solidFill>
                  <a:srgbClr val="000099"/>
                </a:solidFill>
                <a:ea typeface="幼圆" pitchFamily="49" charset="-122"/>
              </a:rPr>
              <a:t>若添加后该分支结点中关键字个数不超过</a:t>
            </a:r>
            <a:r>
              <a:rPr lang="en-US" altLang="zh-CN" sz="2300">
                <a:solidFill>
                  <a:srgbClr val="000099"/>
                </a:solidFill>
                <a:ea typeface="幼圆" pitchFamily="49" charset="-122"/>
              </a:rPr>
              <a:t>3,</a:t>
            </a:r>
          </a:p>
          <a:p>
            <a:pPr marL="457200" indent="-457200">
              <a:lnSpc>
                <a:spcPct val="90000"/>
              </a:lnSpc>
            </a:pPr>
            <a:r>
              <a:rPr lang="en-US" altLang="zh-CN" sz="2300">
                <a:solidFill>
                  <a:srgbClr val="000099"/>
                </a:solidFill>
                <a:ea typeface="幼圆" pitchFamily="49" charset="-122"/>
              </a:rPr>
              <a:t>     </a:t>
            </a:r>
            <a:r>
              <a:rPr lang="zh-CN" altLang="en-US" sz="2300">
                <a:solidFill>
                  <a:srgbClr val="000099"/>
                </a:solidFill>
                <a:ea typeface="幼圆" pitchFamily="49" charset="-122"/>
              </a:rPr>
              <a:t>则本次插入成功，否则，进行</a:t>
            </a:r>
            <a:r>
              <a:rPr lang="zh-CN" altLang="en-US" sz="2300">
                <a:solidFill>
                  <a:srgbClr val="FF0000"/>
                </a:solidFill>
                <a:ea typeface="黑体" pitchFamily="49" charset="-122"/>
              </a:rPr>
              <a:t>结点分裂</a:t>
            </a:r>
            <a:r>
              <a:rPr lang="zh-CN" altLang="en-US" sz="2300">
                <a:solidFill>
                  <a:srgbClr val="000099"/>
                </a:solidFill>
                <a:ea typeface="幼圆" pitchFamily="49" charset="-122"/>
              </a:rPr>
              <a:t>。</a:t>
            </a:r>
            <a:endParaRPr lang="zh-CN" altLang="en-US" sz="2300">
              <a:solidFill>
                <a:srgbClr val="000099"/>
              </a:solidFill>
            </a:endParaRPr>
          </a:p>
        </p:txBody>
      </p:sp>
      <p:grpSp>
        <p:nvGrpSpPr>
          <p:cNvPr id="3" name="Group 8"/>
          <p:cNvGrpSpPr>
            <a:grpSpLocks/>
          </p:cNvGrpSpPr>
          <p:nvPr/>
        </p:nvGrpSpPr>
        <p:grpSpPr bwMode="auto">
          <a:xfrm>
            <a:off x="2566989" y="3346450"/>
            <a:ext cx="7488237" cy="2890838"/>
            <a:chOff x="612" y="1881"/>
            <a:chExt cx="4717" cy="1821"/>
          </a:xfrm>
        </p:grpSpPr>
        <p:sp>
          <p:nvSpPr>
            <p:cNvPr id="25613" name="Rectangle 9"/>
            <p:cNvSpPr>
              <a:spLocks noChangeArrowheads="1"/>
            </p:cNvSpPr>
            <p:nvPr/>
          </p:nvSpPr>
          <p:spPr bwMode="auto">
            <a:xfrm>
              <a:off x="612" y="2115"/>
              <a:ext cx="4717" cy="1587"/>
            </a:xfrm>
            <a:prstGeom prst="rect">
              <a:avLst/>
            </a:prstGeom>
            <a:noFill/>
            <a:ln w="120650">
              <a:solidFill>
                <a:srgbClr val="FFB871"/>
              </a:solidFill>
              <a:miter lim="800000"/>
              <a:headEnd/>
              <a:tailEnd/>
            </a:ln>
            <a:effectLst>
              <a:outerShdw dist="71842" dir="2700000" algn="ctr" rotWithShape="0">
                <a:srgbClr val="BEBEBE"/>
              </a:outerShdw>
            </a:effectLst>
          </p:spPr>
          <p:txBody>
            <a:bodyPr wrap="none" anchor="ctr"/>
            <a:lstStyle/>
            <a:p>
              <a:endParaRPr lang="zh-CN" altLang="en-US">
                <a:solidFill>
                  <a:srgbClr val="FFFFCC"/>
                </a:solidFill>
              </a:endParaRPr>
            </a:p>
          </p:txBody>
        </p:sp>
        <p:sp>
          <p:nvSpPr>
            <p:cNvPr id="25614" name="Oval 10"/>
            <p:cNvSpPr>
              <a:spLocks noChangeArrowheads="1"/>
            </p:cNvSpPr>
            <p:nvPr/>
          </p:nvSpPr>
          <p:spPr bwMode="auto">
            <a:xfrm>
              <a:off x="826" y="1933"/>
              <a:ext cx="953" cy="362"/>
            </a:xfrm>
            <a:prstGeom prst="ellipse">
              <a:avLst/>
            </a:prstGeom>
            <a:solidFill>
              <a:srgbClr val="FFFF00"/>
            </a:solidFill>
            <a:ln w="9525">
              <a:noFill/>
              <a:round/>
              <a:headEnd/>
              <a:tailEnd/>
            </a:ln>
            <a:effectLst>
              <a:outerShdw dist="45791" dir="2021404" algn="ctr" rotWithShape="0">
                <a:srgbClr val="BEBEBE"/>
              </a:outerShdw>
            </a:effectLst>
          </p:spPr>
          <p:txBody>
            <a:bodyPr wrap="none" anchor="ctr"/>
            <a:lstStyle/>
            <a:p>
              <a:endParaRPr lang="zh-CN" altLang="en-US">
                <a:solidFill>
                  <a:srgbClr val="FFFFCC"/>
                </a:solidFill>
              </a:endParaRPr>
            </a:p>
          </p:txBody>
        </p:sp>
        <p:sp>
          <p:nvSpPr>
            <p:cNvPr id="25615" name="Text Box 11"/>
            <p:cNvSpPr txBox="1">
              <a:spLocks noChangeArrowheads="1"/>
            </p:cNvSpPr>
            <p:nvPr/>
          </p:nvSpPr>
          <p:spPr bwMode="auto">
            <a:xfrm>
              <a:off x="920" y="1881"/>
              <a:ext cx="917" cy="442"/>
            </a:xfrm>
            <a:prstGeom prst="rect">
              <a:avLst/>
            </a:prstGeom>
            <a:noFill/>
            <a:ln w="9525">
              <a:noFill/>
              <a:miter lim="800000"/>
              <a:headEnd/>
              <a:tailEnd/>
            </a:ln>
            <a:effectLst>
              <a:outerShdw dist="17961" dir="2700000" algn="ctr" rotWithShape="0">
                <a:srgbClr val="000000"/>
              </a:outerShdw>
            </a:effectLst>
          </p:spPr>
          <p:txBody>
            <a:bodyPr>
              <a:spAutoFit/>
            </a:bodyPr>
            <a:lstStyle/>
            <a:p>
              <a:r>
                <a:rPr lang="zh-CN" altLang="en-US" sz="4000">
                  <a:solidFill>
                    <a:srgbClr val="FF0000"/>
                  </a:solidFill>
                  <a:ea typeface="华文新魏" pitchFamily="2" charset="-122"/>
                </a:rPr>
                <a:t>原则</a:t>
              </a:r>
            </a:p>
          </p:txBody>
        </p:sp>
      </p:grpSp>
      <p:grpSp>
        <p:nvGrpSpPr>
          <p:cNvPr id="4" name="Group 150"/>
          <p:cNvGrpSpPr>
            <a:grpSpLocks/>
          </p:cNvGrpSpPr>
          <p:nvPr/>
        </p:nvGrpSpPr>
        <p:grpSpPr bwMode="auto">
          <a:xfrm>
            <a:off x="1919288" y="333375"/>
            <a:ext cx="2089150" cy="990600"/>
            <a:chOff x="200" y="210"/>
            <a:chExt cx="1316" cy="624"/>
          </a:xfrm>
        </p:grpSpPr>
        <p:sp>
          <p:nvSpPr>
            <p:cNvPr id="25611" name="AutoShape 151"/>
            <p:cNvSpPr>
              <a:spLocks noChangeArrowheads="1"/>
            </p:cNvSpPr>
            <p:nvPr/>
          </p:nvSpPr>
          <p:spPr bwMode="auto">
            <a:xfrm>
              <a:off x="200" y="210"/>
              <a:ext cx="1183" cy="624"/>
            </a:xfrm>
            <a:prstGeom prst="irregularSeal2">
              <a:avLst/>
            </a:prstGeom>
            <a:solidFill>
              <a:srgbClr val="FF0000"/>
            </a:solidFill>
            <a:ln w="63500" cap="sq">
              <a:solidFill>
                <a:srgbClr val="FFFF00"/>
              </a:solidFill>
              <a:miter lim="800000"/>
              <a:headEnd/>
              <a:tailEnd/>
            </a:ln>
            <a:effectLst>
              <a:outerShdw dist="148650" dir="1198986" algn="ctr" rotWithShape="0">
                <a:srgbClr val="969696"/>
              </a:outerShdw>
            </a:effectLst>
          </p:spPr>
          <p:txBody>
            <a:bodyPr wrap="none" anchor="ctr"/>
            <a:lstStyle/>
            <a:p>
              <a:endParaRPr lang="zh-CN" altLang="en-US">
                <a:solidFill>
                  <a:srgbClr val="FFFFCC"/>
                </a:solidFill>
              </a:endParaRPr>
            </a:p>
          </p:txBody>
        </p:sp>
        <p:sp>
          <p:nvSpPr>
            <p:cNvPr id="25612" name="Rectangle 152"/>
            <p:cNvSpPr>
              <a:spLocks noChangeArrowheads="1"/>
            </p:cNvSpPr>
            <p:nvPr/>
          </p:nvSpPr>
          <p:spPr bwMode="auto">
            <a:xfrm rot="-1090258">
              <a:off x="366" y="255"/>
              <a:ext cx="1150" cy="394"/>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0" hangingPunct="0"/>
              <a:r>
                <a:rPr lang="zh-CN" altLang="en-US" sz="3500" i="1">
                  <a:solidFill>
                    <a:srgbClr val="FFFFFF"/>
                  </a:solidFill>
                  <a:latin typeface="黑体" pitchFamily="49" charset="-122"/>
                  <a:ea typeface="黑体" pitchFamily="49" charset="-122"/>
                </a:rPr>
                <a:t>练习</a:t>
              </a:r>
              <a:endParaRPr lang="zh-CN" altLang="en-US" sz="3500">
                <a:solidFill>
                  <a:srgbClr val="FFFFFF"/>
                </a:solidFill>
              </a:endParaRPr>
            </a:p>
          </p:txBody>
        </p:sp>
      </p:grpSp>
      <p:grpSp>
        <p:nvGrpSpPr>
          <p:cNvPr id="5" name="Group 153"/>
          <p:cNvGrpSpPr>
            <a:grpSpLocks/>
          </p:cNvGrpSpPr>
          <p:nvPr/>
        </p:nvGrpSpPr>
        <p:grpSpPr bwMode="auto">
          <a:xfrm>
            <a:off x="5567364" y="2636838"/>
            <a:ext cx="4560887" cy="792162"/>
            <a:chOff x="2472" y="1298"/>
            <a:chExt cx="2873" cy="499"/>
          </a:xfrm>
        </p:grpSpPr>
        <p:sp>
          <p:nvSpPr>
            <p:cNvPr id="25609" name="Rectangle 154"/>
            <p:cNvSpPr>
              <a:spLocks noChangeArrowheads="1"/>
            </p:cNvSpPr>
            <p:nvPr/>
          </p:nvSpPr>
          <p:spPr bwMode="auto">
            <a:xfrm>
              <a:off x="2472" y="1298"/>
              <a:ext cx="2724" cy="499"/>
            </a:xfrm>
            <a:prstGeom prst="rect">
              <a:avLst/>
            </a:prstGeom>
            <a:solidFill>
              <a:srgbClr val="F2F2F2"/>
            </a:solidFill>
            <a:ln w="60325" cap="sq">
              <a:solidFill>
                <a:srgbClr val="FF0000"/>
              </a:solidFill>
              <a:miter lim="800000"/>
              <a:headEnd type="none" w="sm" len="sm"/>
              <a:tailEnd type="none" w="sm" len="sm"/>
            </a:ln>
            <a:effectLst>
              <a:outerShdw dist="35921" dir="2700000" algn="ctr" rotWithShape="0">
                <a:srgbClr val="C0C0C0"/>
              </a:outerShdw>
            </a:effectLst>
          </p:spPr>
          <p:txBody>
            <a:bodyPr wrap="none" anchor="ctr"/>
            <a:lstStyle/>
            <a:p>
              <a:endParaRPr lang="zh-CN" altLang="en-US">
                <a:solidFill>
                  <a:srgbClr val="FFFFCC"/>
                </a:solidFill>
              </a:endParaRPr>
            </a:p>
          </p:txBody>
        </p:sp>
        <p:sp>
          <p:nvSpPr>
            <p:cNvPr id="25610" name="Text Box 155"/>
            <p:cNvSpPr txBox="1">
              <a:spLocks noChangeArrowheads="1"/>
            </p:cNvSpPr>
            <p:nvPr/>
          </p:nvSpPr>
          <p:spPr bwMode="auto">
            <a:xfrm>
              <a:off x="2597" y="1352"/>
              <a:ext cx="2748" cy="384"/>
            </a:xfrm>
            <a:prstGeom prst="rect">
              <a:avLst/>
            </a:prstGeom>
            <a:noFill/>
            <a:ln w="12700" cap="sq">
              <a:noFill/>
              <a:miter lim="800000"/>
              <a:headEnd type="none" w="sm" len="sm"/>
              <a:tailEnd type="none" w="sm" len="sm"/>
            </a:ln>
          </p:spPr>
          <p:txBody>
            <a:bodyPr>
              <a:spAutoFit/>
            </a:bodyPr>
            <a:lstStyle/>
            <a:p>
              <a:pPr>
                <a:lnSpc>
                  <a:spcPct val="85000"/>
                </a:lnSpc>
              </a:pPr>
              <a:r>
                <a:rPr lang="en-US" altLang="zh-CN" sz="2000">
                  <a:solidFill>
                    <a:srgbClr val="000074"/>
                  </a:solidFill>
                  <a:ea typeface="幼圆" pitchFamily="49" charset="-122"/>
                </a:rPr>
                <a:t>B-</a:t>
              </a:r>
              <a:r>
                <a:rPr lang="zh-CN" altLang="en-US" sz="2000">
                  <a:solidFill>
                    <a:srgbClr val="000074"/>
                  </a:solidFill>
                  <a:latin typeface="幼圆" pitchFamily="49" charset="-122"/>
                  <a:ea typeface="幼圆" pitchFamily="49" charset="-122"/>
                </a:rPr>
                <a:t>树的生成从空树开始，即逐个在</a:t>
              </a:r>
            </a:p>
            <a:p>
              <a:pPr>
                <a:lnSpc>
                  <a:spcPct val="85000"/>
                </a:lnSpc>
              </a:pPr>
              <a:r>
                <a:rPr lang="zh-CN" altLang="en-US" sz="2000">
                  <a:solidFill>
                    <a:srgbClr val="000074"/>
                  </a:solidFill>
                  <a:latin typeface="幼圆" pitchFamily="49" charset="-122"/>
                  <a:ea typeface="幼圆" pitchFamily="49" charset="-122"/>
                </a:rPr>
                <a:t>叶结点中插入结点</a:t>
              </a:r>
              <a:r>
                <a:rPr lang="en-US" altLang="zh-CN" sz="2000">
                  <a:solidFill>
                    <a:srgbClr val="000074"/>
                  </a:solidFill>
                  <a:latin typeface="幼圆" pitchFamily="49" charset="-122"/>
                  <a:ea typeface="幼圆" pitchFamily="49" charset="-122"/>
                </a:rPr>
                <a:t>(</a:t>
              </a:r>
              <a:r>
                <a:rPr lang="zh-CN" altLang="en-US" sz="2000">
                  <a:solidFill>
                    <a:srgbClr val="000074"/>
                  </a:solidFill>
                  <a:latin typeface="幼圆" pitchFamily="49" charset="-122"/>
                  <a:ea typeface="幼圆" pitchFamily="49" charset="-122"/>
                </a:rPr>
                <a:t>关键字</a:t>
              </a:r>
              <a:r>
                <a:rPr lang="en-US" altLang="zh-CN" sz="2000">
                  <a:solidFill>
                    <a:srgbClr val="000074"/>
                  </a:solidFill>
                  <a:latin typeface="幼圆" pitchFamily="49" charset="-122"/>
                  <a:ea typeface="幼圆" pitchFamily="49" charset="-122"/>
                </a:rPr>
                <a:t>)</a:t>
              </a:r>
              <a:r>
                <a:rPr lang="zh-CN" altLang="en-US" sz="2000">
                  <a:solidFill>
                    <a:srgbClr val="000074"/>
                  </a:solidFill>
                  <a:latin typeface="幼圆" pitchFamily="49" charset="-122"/>
                  <a:ea typeface="幼圆" pitchFamily="49" charset="-122"/>
                </a:rPr>
                <a:t>而得到</a:t>
              </a:r>
            </a:p>
          </p:txBody>
        </p:sp>
      </p:gr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7381"/>
                                        </p:tgtEl>
                                        <p:attrNameLst>
                                          <p:attrName>style.visibility</p:attrName>
                                        </p:attrNameLst>
                                      </p:cBhvr>
                                      <p:to>
                                        <p:strVal val="visible"/>
                                      </p:to>
                                    </p:set>
                                    <p:animEffect transition="in" filter="wipe(left)">
                                      <p:cBhvr>
                                        <p:cTn id="22" dur="500"/>
                                        <p:tgtEl>
                                          <p:spTgt spid="35738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357382"/>
                                        </p:tgtEl>
                                        <p:attrNameLst>
                                          <p:attrName>style.visibility</p:attrName>
                                        </p:attrNameLst>
                                      </p:cBhvr>
                                      <p:to>
                                        <p:strVal val="visible"/>
                                      </p:to>
                                    </p:set>
                                    <p:animEffect transition="in" filter="wipe(right)">
                                      <p:cBhvr>
                                        <p:cTn id="27" dur="500"/>
                                        <p:tgtEl>
                                          <p:spTgt spid="35738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57383"/>
                                        </p:tgtEl>
                                        <p:attrNameLst>
                                          <p:attrName>style.visibility</p:attrName>
                                        </p:attrNameLst>
                                      </p:cBhvr>
                                      <p:to>
                                        <p:strVal val="visible"/>
                                      </p:to>
                                    </p:set>
                                    <p:animEffect transition="in" filter="wipe(left)">
                                      <p:cBhvr>
                                        <p:cTn id="32" dur="500"/>
                                        <p:tgtEl>
                                          <p:spTgt spid="3573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81" grpId="0"/>
      <p:bldP spid="357382" grpId="0"/>
      <p:bldP spid="357383"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143251" y="549276"/>
            <a:ext cx="6697663" cy="720725"/>
            <a:chOff x="1202" y="119"/>
            <a:chExt cx="3901" cy="454"/>
          </a:xfrm>
        </p:grpSpPr>
        <p:sp>
          <p:nvSpPr>
            <p:cNvPr id="26806" name="Rectangle 3"/>
            <p:cNvSpPr>
              <a:spLocks noChangeArrowheads="1"/>
            </p:cNvSpPr>
            <p:nvPr/>
          </p:nvSpPr>
          <p:spPr bwMode="auto">
            <a:xfrm>
              <a:off x="1202" y="119"/>
              <a:ext cx="3901" cy="454"/>
            </a:xfrm>
            <a:prstGeom prst="rect">
              <a:avLst/>
            </a:prstGeom>
            <a:gradFill rotWithShape="1">
              <a:gsLst>
                <a:gs pos="0">
                  <a:srgbClr val="E20071"/>
                </a:gs>
                <a:gs pos="50000">
                  <a:srgbClr val="690034"/>
                </a:gs>
                <a:gs pos="100000">
                  <a:srgbClr val="E20071"/>
                </a:gs>
              </a:gsLst>
              <a:lin ang="5400000" scaled="1"/>
            </a:gradFill>
            <a:ln w="9525">
              <a:noFill/>
              <a:miter lim="800000"/>
              <a:headEnd/>
              <a:tailEnd/>
            </a:ln>
            <a:effectLst>
              <a:outerShdw dist="107763" dir="2700000" algn="ctr" rotWithShape="0">
                <a:srgbClr val="BEBEBE"/>
              </a:outerShdw>
            </a:effectLst>
          </p:spPr>
          <p:txBody>
            <a:bodyPr wrap="none" anchor="ctr"/>
            <a:lstStyle/>
            <a:p>
              <a:endParaRPr lang="zh-CN" altLang="en-US">
                <a:solidFill>
                  <a:srgbClr val="FFFFCC"/>
                </a:solidFill>
              </a:endParaRPr>
            </a:p>
          </p:txBody>
        </p:sp>
        <p:sp>
          <p:nvSpPr>
            <p:cNvPr id="26807" name="Rectangle 4"/>
            <p:cNvSpPr>
              <a:spLocks noChangeArrowheads="1"/>
            </p:cNvSpPr>
            <p:nvPr/>
          </p:nvSpPr>
          <p:spPr bwMode="auto">
            <a:xfrm>
              <a:off x="1277" y="140"/>
              <a:ext cx="3765" cy="365"/>
            </a:xfrm>
            <a:prstGeom prst="rect">
              <a:avLst/>
            </a:prstGeom>
            <a:noFill/>
            <a:ln w="9525">
              <a:noFill/>
              <a:miter lim="800000"/>
              <a:headEnd/>
              <a:tailEnd/>
            </a:ln>
            <a:effectLst>
              <a:outerShdw dist="17961" dir="2700000" algn="ctr" rotWithShape="0">
                <a:srgbClr val="000000"/>
              </a:outerShdw>
            </a:effectLst>
          </p:spPr>
          <p:txBody>
            <a:bodyPr>
              <a:spAutoFit/>
            </a:bodyPr>
            <a:lstStyle/>
            <a:p>
              <a:r>
                <a:rPr lang="zh-CN" altLang="en-US" sz="3200">
                  <a:solidFill>
                    <a:srgbClr val="FFFF00"/>
                  </a:solidFill>
                </a:rPr>
                <a:t>（</a:t>
              </a:r>
              <a:r>
                <a:rPr lang="en-US" altLang="zh-CN" sz="3200">
                  <a:solidFill>
                    <a:srgbClr val="FFFF00"/>
                  </a:solidFill>
                </a:rPr>
                <a:t>5, 6, 9, 13, 8, 1, 12, 14, 10, 4, 3</a:t>
              </a:r>
              <a:r>
                <a:rPr lang="zh-CN" altLang="en-US" sz="3200">
                  <a:solidFill>
                    <a:srgbClr val="FFFF00"/>
                  </a:solidFill>
                </a:rPr>
                <a:t>）</a:t>
              </a:r>
            </a:p>
          </p:txBody>
        </p:sp>
      </p:grpSp>
      <p:sp>
        <p:nvSpPr>
          <p:cNvPr id="360453" name="Line 5"/>
          <p:cNvSpPr>
            <a:spLocks noChangeShapeType="1"/>
          </p:cNvSpPr>
          <p:nvPr/>
        </p:nvSpPr>
        <p:spPr bwMode="auto">
          <a:xfrm>
            <a:off x="3744914" y="1138238"/>
            <a:ext cx="287337" cy="0"/>
          </a:xfrm>
          <a:prstGeom prst="line">
            <a:avLst/>
          </a:prstGeom>
          <a:noFill/>
          <a:ln w="44450">
            <a:solidFill>
              <a:srgbClr val="FFFFFF"/>
            </a:solidFill>
            <a:round/>
            <a:headEnd/>
            <a:tailEnd/>
          </a:ln>
        </p:spPr>
        <p:txBody>
          <a:bodyPr wrap="none" anchor="ctr"/>
          <a:lstStyle/>
          <a:p>
            <a:endParaRPr lang="zh-CN" altLang="en-US"/>
          </a:p>
        </p:txBody>
      </p:sp>
      <p:grpSp>
        <p:nvGrpSpPr>
          <p:cNvPr id="3" name="Group 6"/>
          <p:cNvGrpSpPr>
            <a:grpSpLocks/>
          </p:cNvGrpSpPr>
          <p:nvPr/>
        </p:nvGrpSpPr>
        <p:grpSpPr bwMode="auto">
          <a:xfrm>
            <a:off x="5072064" y="4508500"/>
            <a:ext cx="503237" cy="488950"/>
            <a:chOff x="1927" y="2979"/>
            <a:chExt cx="317" cy="308"/>
          </a:xfrm>
        </p:grpSpPr>
        <p:sp>
          <p:nvSpPr>
            <p:cNvPr id="26804" name="Text Box 7"/>
            <p:cNvSpPr txBox="1">
              <a:spLocks noChangeArrowheads="1"/>
            </p:cNvSpPr>
            <p:nvPr/>
          </p:nvSpPr>
          <p:spPr bwMode="auto">
            <a:xfrm>
              <a:off x="1981" y="2979"/>
              <a:ext cx="220" cy="308"/>
            </a:xfrm>
            <a:prstGeom prst="rect">
              <a:avLst/>
            </a:prstGeom>
            <a:noFill/>
            <a:ln w="9525">
              <a:noFill/>
              <a:miter lim="800000"/>
              <a:headEnd/>
              <a:tailEnd/>
            </a:ln>
          </p:spPr>
          <p:txBody>
            <a:bodyPr wrap="none">
              <a:spAutoFit/>
            </a:bodyPr>
            <a:lstStyle/>
            <a:p>
              <a:pPr algn="ctr"/>
              <a:r>
                <a:rPr lang="en-US" altLang="zh-CN" sz="2600">
                  <a:solidFill>
                    <a:srgbClr val="F20000"/>
                  </a:solidFill>
                </a:rPr>
                <a:t>5</a:t>
              </a:r>
            </a:p>
          </p:txBody>
        </p:sp>
        <p:sp>
          <p:nvSpPr>
            <p:cNvPr id="26805" name="AutoShape 8"/>
            <p:cNvSpPr>
              <a:spLocks noChangeArrowheads="1"/>
            </p:cNvSpPr>
            <p:nvPr/>
          </p:nvSpPr>
          <p:spPr bwMode="auto">
            <a:xfrm>
              <a:off x="1927" y="3022"/>
              <a:ext cx="317"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grpSp>
      <p:sp>
        <p:nvSpPr>
          <p:cNvPr id="360457" name="Line 9"/>
          <p:cNvSpPr>
            <a:spLocks noChangeShapeType="1"/>
          </p:cNvSpPr>
          <p:nvPr/>
        </p:nvSpPr>
        <p:spPr bwMode="auto">
          <a:xfrm>
            <a:off x="4156075" y="1133475"/>
            <a:ext cx="287338" cy="0"/>
          </a:xfrm>
          <a:prstGeom prst="line">
            <a:avLst/>
          </a:prstGeom>
          <a:noFill/>
          <a:ln w="44450">
            <a:solidFill>
              <a:srgbClr val="FFFFFF"/>
            </a:solidFill>
            <a:round/>
            <a:headEnd/>
            <a:tailEnd/>
          </a:ln>
        </p:spPr>
        <p:txBody>
          <a:bodyPr wrap="none" anchor="ctr"/>
          <a:lstStyle/>
          <a:p>
            <a:endParaRPr lang="zh-CN" altLang="en-US"/>
          </a:p>
        </p:txBody>
      </p:sp>
      <p:grpSp>
        <p:nvGrpSpPr>
          <p:cNvPr id="4" name="Group 10"/>
          <p:cNvGrpSpPr>
            <a:grpSpLocks/>
          </p:cNvGrpSpPr>
          <p:nvPr/>
        </p:nvGrpSpPr>
        <p:grpSpPr bwMode="auto">
          <a:xfrm>
            <a:off x="4881564" y="4508501"/>
            <a:ext cx="1335087" cy="504825"/>
            <a:chOff x="1927" y="2840"/>
            <a:chExt cx="841" cy="318"/>
          </a:xfrm>
        </p:grpSpPr>
        <p:sp>
          <p:nvSpPr>
            <p:cNvPr id="26800" name="Rectangle 11"/>
            <p:cNvSpPr>
              <a:spLocks noChangeArrowheads="1"/>
            </p:cNvSpPr>
            <p:nvPr/>
          </p:nvSpPr>
          <p:spPr bwMode="auto">
            <a:xfrm>
              <a:off x="1927" y="2840"/>
              <a:ext cx="726"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5" name="Group 12"/>
            <p:cNvGrpSpPr>
              <a:grpSpLocks/>
            </p:cNvGrpSpPr>
            <p:nvPr/>
          </p:nvGrpSpPr>
          <p:grpSpPr bwMode="auto">
            <a:xfrm>
              <a:off x="2018" y="2840"/>
              <a:ext cx="750" cy="308"/>
              <a:chOff x="2744" y="3067"/>
              <a:chExt cx="750" cy="308"/>
            </a:xfrm>
          </p:grpSpPr>
          <p:sp>
            <p:nvSpPr>
              <p:cNvPr id="26802" name="AutoShape 13"/>
              <p:cNvSpPr>
                <a:spLocks noChangeArrowheads="1"/>
              </p:cNvSpPr>
              <p:nvPr/>
            </p:nvSpPr>
            <p:spPr bwMode="auto">
              <a:xfrm>
                <a:off x="2744" y="3113"/>
                <a:ext cx="590"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803" name="Rectangle 14"/>
              <p:cNvSpPr>
                <a:spLocks noChangeArrowheads="1"/>
              </p:cNvSpPr>
              <p:nvPr/>
            </p:nvSpPr>
            <p:spPr bwMode="auto">
              <a:xfrm>
                <a:off x="2801" y="3067"/>
                <a:ext cx="693" cy="308"/>
              </a:xfrm>
              <a:prstGeom prst="rect">
                <a:avLst/>
              </a:prstGeom>
              <a:noFill/>
              <a:ln w="9525">
                <a:noFill/>
                <a:miter lim="800000"/>
                <a:headEnd/>
                <a:tailEnd/>
              </a:ln>
            </p:spPr>
            <p:txBody>
              <a:bodyPr>
                <a:spAutoFit/>
              </a:bodyPr>
              <a:lstStyle/>
              <a:p>
                <a:r>
                  <a:rPr lang="en-US" altLang="zh-CN" sz="2600">
                    <a:solidFill>
                      <a:srgbClr val="F20000"/>
                    </a:solidFill>
                  </a:rPr>
                  <a:t>5   6</a:t>
                </a:r>
              </a:p>
            </p:txBody>
          </p:sp>
        </p:grpSp>
      </p:grpSp>
      <p:sp>
        <p:nvSpPr>
          <p:cNvPr id="360463" name="Line 15"/>
          <p:cNvSpPr>
            <a:spLocks noChangeShapeType="1"/>
          </p:cNvSpPr>
          <p:nvPr/>
        </p:nvSpPr>
        <p:spPr bwMode="auto">
          <a:xfrm>
            <a:off x="4549775" y="1133475"/>
            <a:ext cx="287338" cy="0"/>
          </a:xfrm>
          <a:prstGeom prst="line">
            <a:avLst/>
          </a:prstGeom>
          <a:noFill/>
          <a:ln w="44450">
            <a:solidFill>
              <a:srgbClr val="FFFFFF"/>
            </a:solidFill>
            <a:round/>
            <a:headEnd/>
            <a:tailEnd/>
          </a:ln>
        </p:spPr>
        <p:txBody>
          <a:bodyPr wrap="none" anchor="ctr"/>
          <a:lstStyle/>
          <a:p>
            <a:endParaRPr lang="zh-CN" altLang="en-US"/>
          </a:p>
        </p:txBody>
      </p:sp>
      <p:grpSp>
        <p:nvGrpSpPr>
          <p:cNvPr id="6" name="Group 16"/>
          <p:cNvGrpSpPr>
            <a:grpSpLocks/>
          </p:cNvGrpSpPr>
          <p:nvPr/>
        </p:nvGrpSpPr>
        <p:grpSpPr bwMode="auto">
          <a:xfrm>
            <a:off x="4640264" y="4505326"/>
            <a:ext cx="2135187" cy="504825"/>
            <a:chOff x="1951" y="2840"/>
            <a:chExt cx="1345" cy="318"/>
          </a:xfrm>
        </p:grpSpPr>
        <p:sp>
          <p:nvSpPr>
            <p:cNvPr id="26796" name="Rectangle 17"/>
            <p:cNvSpPr>
              <a:spLocks noChangeArrowheads="1"/>
            </p:cNvSpPr>
            <p:nvPr/>
          </p:nvSpPr>
          <p:spPr bwMode="auto">
            <a:xfrm>
              <a:off x="1951" y="2840"/>
              <a:ext cx="1134"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7" name="Group 18"/>
            <p:cNvGrpSpPr>
              <a:grpSpLocks/>
            </p:cNvGrpSpPr>
            <p:nvPr/>
          </p:nvGrpSpPr>
          <p:grpSpPr bwMode="auto">
            <a:xfrm>
              <a:off x="2106" y="2840"/>
              <a:ext cx="1190" cy="308"/>
              <a:chOff x="3243" y="2614"/>
              <a:chExt cx="1190" cy="308"/>
            </a:xfrm>
          </p:grpSpPr>
          <p:sp>
            <p:nvSpPr>
              <p:cNvPr id="26798" name="AutoShape 19"/>
              <p:cNvSpPr>
                <a:spLocks noChangeArrowheads="1"/>
              </p:cNvSpPr>
              <p:nvPr/>
            </p:nvSpPr>
            <p:spPr bwMode="auto">
              <a:xfrm>
                <a:off x="3243" y="2659"/>
                <a:ext cx="862"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99" name="Rectangle 20"/>
              <p:cNvSpPr>
                <a:spLocks noChangeArrowheads="1"/>
              </p:cNvSpPr>
              <p:nvPr/>
            </p:nvSpPr>
            <p:spPr bwMode="auto">
              <a:xfrm>
                <a:off x="3292" y="2614"/>
                <a:ext cx="1141" cy="308"/>
              </a:xfrm>
              <a:prstGeom prst="rect">
                <a:avLst/>
              </a:prstGeom>
              <a:noFill/>
              <a:ln w="9525">
                <a:noFill/>
                <a:miter lim="800000"/>
                <a:headEnd/>
                <a:tailEnd/>
              </a:ln>
            </p:spPr>
            <p:txBody>
              <a:bodyPr>
                <a:spAutoFit/>
              </a:bodyPr>
              <a:lstStyle/>
              <a:p>
                <a:r>
                  <a:rPr lang="en-US" altLang="zh-CN" sz="2600">
                    <a:solidFill>
                      <a:srgbClr val="F20000"/>
                    </a:solidFill>
                  </a:rPr>
                  <a:t>5   6   9</a:t>
                </a:r>
              </a:p>
            </p:txBody>
          </p:sp>
        </p:grpSp>
      </p:grpSp>
      <p:sp>
        <p:nvSpPr>
          <p:cNvPr id="360469" name="Line 21"/>
          <p:cNvSpPr>
            <a:spLocks noChangeShapeType="1"/>
          </p:cNvSpPr>
          <p:nvPr/>
        </p:nvSpPr>
        <p:spPr bwMode="auto">
          <a:xfrm>
            <a:off x="4979195" y="1133475"/>
            <a:ext cx="287337" cy="0"/>
          </a:xfrm>
          <a:prstGeom prst="line">
            <a:avLst/>
          </a:prstGeom>
          <a:noFill/>
          <a:ln w="44450">
            <a:solidFill>
              <a:srgbClr val="FFFFFF"/>
            </a:solidFill>
            <a:round/>
            <a:headEnd/>
            <a:tailEnd/>
          </a:ln>
        </p:spPr>
        <p:txBody>
          <a:bodyPr wrap="none" anchor="ctr"/>
          <a:lstStyle/>
          <a:p>
            <a:endParaRPr lang="zh-CN" altLang="en-US"/>
          </a:p>
        </p:txBody>
      </p:sp>
      <p:grpSp>
        <p:nvGrpSpPr>
          <p:cNvPr id="8" name="Group 22"/>
          <p:cNvGrpSpPr>
            <a:grpSpLocks/>
          </p:cNvGrpSpPr>
          <p:nvPr/>
        </p:nvGrpSpPr>
        <p:grpSpPr bwMode="auto">
          <a:xfrm>
            <a:off x="4424364" y="4529139"/>
            <a:ext cx="2535237" cy="504825"/>
            <a:chOff x="1941" y="2840"/>
            <a:chExt cx="1597" cy="318"/>
          </a:xfrm>
        </p:grpSpPr>
        <p:sp>
          <p:nvSpPr>
            <p:cNvPr id="26792" name="Rectangle 23"/>
            <p:cNvSpPr>
              <a:spLocks noChangeArrowheads="1"/>
            </p:cNvSpPr>
            <p:nvPr/>
          </p:nvSpPr>
          <p:spPr bwMode="auto">
            <a:xfrm>
              <a:off x="1941" y="2840"/>
              <a:ext cx="1451"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9" name="Group 24"/>
            <p:cNvGrpSpPr>
              <a:grpSpLocks/>
            </p:cNvGrpSpPr>
            <p:nvPr/>
          </p:nvGrpSpPr>
          <p:grpSpPr bwMode="auto">
            <a:xfrm>
              <a:off x="2064" y="2840"/>
              <a:ext cx="1474" cy="308"/>
              <a:chOff x="3590" y="2931"/>
              <a:chExt cx="1474" cy="308"/>
            </a:xfrm>
          </p:grpSpPr>
          <p:sp>
            <p:nvSpPr>
              <p:cNvPr id="26794" name="Rectangle 25"/>
              <p:cNvSpPr>
                <a:spLocks noChangeArrowheads="1"/>
              </p:cNvSpPr>
              <p:nvPr/>
            </p:nvSpPr>
            <p:spPr bwMode="auto">
              <a:xfrm>
                <a:off x="3651" y="2931"/>
                <a:ext cx="1413" cy="308"/>
              </a:xfrm>
              <a:prstGeom prst="rect">
                <a:avLst/>
              </a:prstGeom>
              <a:noFill/>
              <a:ln w="9525">
                <a:noFill/>
                <a:miter lim="800000"/>
                <a:headEnd/>
                <a:tailEnd/>
              </a:ln>
            </p:spPr>
            <p:txBody>
              <a:bodyPr>
                <a:spAutoFit/>
              </a:bodyPr>
              <a:lstStyle/>
              <a:p>
                <a:r>
                  <a:rPr lang="en-US" altLang="zh-CN" sz="2600">
                    <a:solidFill>
                      <a:srgbClr val="F20000"/>
                    </a:solidFill>
                  </a:rPr>
                  <a:t>5   6   9   13</a:t>
                </a:r>
              </a:p>
            </p:txBody>
          </p:sp>
          <p:sp>
            <p:nvSpPr>
              <p:cNvPr id="26795" name="AutoShape 26"/>
              <p:cNvSpPr>
                <a:spLocks noChangeArrowheads="1"/>
              </p:cNvSpPr>
              <p:nvPr/>
            </p:nvSpPr>
            <p:spPr bwMode="auto">
              <a:xfrm>
                <a:off x="3590" y="2976"/>
                <a:ext cx="1224"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grpSp>
      </p:grpSp>
      <p:grpSp>
        <p:nvGrpSpPr>
          <p:cNvPr id="10" name="Group 27"/>
          <p:cNvGrpSpPr>
            <a:grpSpLocks/>
          </p:cNvGrpSpPr>
          <p:nvPr/>
        </p:nvGrpSpPr>
        <p:grpSpPr bwMode="auto">
          <a:xfrm>
            <a:off x="2063751" y="5275264"/>
            <a:ext cx="2366963" cy="496887"/>
            <a:chOff x="340" y="3323"/>
            <a:chExt cx="1491" cy="313"/>
          </a:xfrm>
        </p:grpSpPr>
        <p:sp>
          <p:nvSpPr>
            <p:cNvPr id="26790" name="AutoShape 28"/>
            <p:cNvSpPr>
              <a:spLocks noChangeArrowheads="1"/>
            </p:cNvSpPr>
            <p:nvPr/>
          </p:nvSpPr>
          <p:spPr bwMode="auto">
            <a:xfrm>
              <a:off x="340" y="3323"/>
              <a:ext cx="1315" cy="313"/>
            </a:xfrm>
            <a:prstGeom prst="wedgeRoundRectCallout">
              <a:avLst>
                <a:gd name="adj1" fmla="val 55778"/>
                <a:gd name="adj2" fmla="val -91852"/>
                <a:gd name="adj3" fmla="val 16667"/>
              </a:avLst>
            </a:prstGeom>
            <a:noFill/>
            <a:ln w="57150">
              <a:solidFill>
                <a:srgbClr val="33CCCC"/>
              </a:solidFill>
              <a:miter lim="800000"/>
              <a:headEnd/>
              <a:tailEnd/>
            </a:ln>
          </p:spPr>
          <p:txBody>
            <a:bodyPr anchor="ctr"/>
            <a:lstStyle/>
            <a:p>
              <a:pPr algn="ctr"/>
              <a:endParaRPr lang="zh-CN" altLang="zh-CN" sz="4400">
                <a:solidFill>
                  <a:srgbClr val="FFFFCC"/>
                </a:solidFill>
              </a:endParaRPr>
            </a:p>
          </p:txBody>
        </p:sp>
        <p:sp>
          <p:nvSpPr>
            <p:cNvPr id="26791" name="Text Box 29"/>
            <p:cNvSpPr txBox="1">
              <a:spLocks noChangeArrowheads="1"/>
            </p:cNvSpPr>
            <p:nvPr/>
          </p:nvSpPr>
          <p:spPr bwMode="auto">
            <a:xfrm>
              <a:off x="372" y="3334"/>
              <a:ext cx="1459" cy="279"/>
            </a:xfrm>
            <a:prstGeom prst="rect">
              <a:avLst/>
            </a:prstGeom>
            <a:noFill/>
            <a:ln w="9525">
              <a:noFill/>
              <a:miter lim="800000"/>
              <a:headEnd/>
              <a:tailEnd/>
            </a:ln>
          </p:spPr>
          <p:txBody>
            <a:bodyPr>
              <a:spAutoFit/>
            </a:bodyPr>
            <a:lstStyle/>
            <a:p>
              <a:r>
                <a:rPr lang="zh-CN" altLang="en-US" sz="2300">
                  <a:solidFill>
                    <a:srgbClr val="F20000"/>
                  </a:solidFill>
                  <a:ea typeface="幼圆" pitchFamily="49" charset="-122"/>
                </a:rPr>
                <a:t>关键字个数</a:t>
              </a:r>
              <a:r>
                <a:rPr lang="en-US" altLang="zh-CN" sz="2300">
                  <a:solidFill>
                    <a:srgbClr val="F20000"/>
                  </a:solidFill>
                </a:rPr>
                <a:t>&gt;3</a:t>
              </a:r>
            </a:p>
          </p:txBody>
        </p:sp>
      </p:grpSp>
      <p:grpSp>
        <p:nvGrpSpPr>
          <p:cNvPr id="11" name="Group 30"/>
          <p:cNvGrpSpPr>
            <a:grpSpLocks/>
          </p:cNvGrpSpPr>
          <p:nvPr/>
        </p:nvGrpSpPr>
        <p:grpSpPr bwMode="auto">
          <a:xfrm rot="724619">
            <a:off x="7391400" y="1989138"/>
            <a:ext cx="2770188" cy="914400"/>
            <a:chOff x="3833" y="2750"/>
            <a:chExt cx="1745" cy="576"/>
          </a:xfrm>
        </p:grpSpPr>
        <p:sp>
          <p:nvSpPr>
            <p:cNvPr id="26788" name="AutoShape 31"/>
            <p:cNvSpPr>
              <a:spLocks noChangeArrowheads="1"/>
            </p:cNvSpPr>
            <p:nvPr/>
          </p:nvSpPr>
          <p:spPr bwMode="auto">
            <a:xfrm>
              <a:off x="3832" y="2749"/>
              <a:ext cx="1678" cy="576"/>
            </a:xfrm>
            <a:prstGeom prst="irregularSeal2">
              <a:avLst/>
            </a:prstGeom>
            <a:gradFill rotWithShape="1">
              <a:gsLst>
                <a:gs pos="0">
                  <a:srgbClr val="E20071"/>
                </a:gs>
                <a:gs pos="50000">
                  <a:srgbClr val="690034"/>
                </a:gs>
                <a:gs pos="100000">
                  <a:srgbClr val="E20071"/>
                </a:gs>
              </a:gsLst>
              <a:lin ang="5400000" scaled="1"/>
            </a:gradFill>
            <a:ln w="41275">
              <a:solidFill>
                <a:srgbClr val="FFFF00"/>
              </a:solidFill>
              <a:miter lim="800000"/>
              <a:headEnd/>
              <a:tailEnd/>
            </a:ln>
            <a:effectLst>
              <a:outerShdw dist="56796" dir="1593903" algn="ctr" rotWithShape="0">
                <a:srgbClr val="BEBEBE"/>
              </a:outerShdw>
            </a:effectLst>
          </p:spPr>
          <p:txBody>
            <a:bodyPr wrap="none" anchor="ctr"/>
            <a:lstStyle/>
            <a:p>
              <a:endParaRPr lang="zh-CN" altLang="en-US">
                <a:solidFill>
                  <a:srgbClr val="FFFFCC"/>
                </a:solidFill>
              </a:endParaRPr>
            </a:p>
          </p:txBody>
        </p:sp>
        <p:sp>
          <p:nvSpPr>
            <p:cNvPr id="26789" name="Text Box 32"/>
            <p:cNvSpPr txBox="1">
              <a:spLocks noChangeArrowheads="1"/>
            </p:cNvSpPr>
            <p:nvPr/>
          </p:nvSpPr>
          <p:spPr bwMode="auto">
            <a:xfrm rot="-592201">
              <a:off x="4043" y="2839"/>
              <a:ext cx="1534" cy="327"/>
            </a:xfrm>
            <a:prstGeom prst="rect">
              <a:avLst/>
            </a:prstGeom>
            <a:noFill/>
            <a:ln w="9525">
              <a:noFill/>
              <a:miter lim="800000"/>
              <a:headEnd/>
              <a:tailEnd/>
            </a:ln>
            <a:effectLst>
              <a:outerShdw dist="17961" dir="2700000" algn="ctr" rotWithShape="0">
                <a:srgbClr val="000000"/>
              </a:outerShdw>
            </a:effectLst>
          </p:spPr>
          <p:txBody>
            <a:bodyPr>
              <a:spAutoFit/>
            </a:bodyPr>
            <a:lstStyle/>
            <a:p>
              <a:r>
                <a:rPr lang="zh-CN" altLang="en-US" sz="2800">
                  <a:solidFill>
                    <a:srgbClr val="FFFFFF"/>
                  </a:solidFill>
                  <a:ea typeface="黑体" pitchFamily="49" charset="-122"/>
                </a:rPr>
                <a:t>结点分裂</a:t>
              </a:r>
            </a:p>
          </p:txBody>
        </p:sp>
      </p:grpSp>
      <p:sp>
        <p:nvSpPr>
          <p:cNvPr id="360481" name="Line 33"/>
          <p:cNvSpPr>
            <a:spLocks noChangeShapeType="1"/>
          </p:cNvSpPr>
          <p:nvPr/>
        </p:nvSpPr>
        <p:spPr bwMode="auto">
          <a:xfrm>
            <a:off x="5414013" y="1124744"/>
            <a:ext cx="287337" cy="0"/>
          </a:xfrm>
          <a:prstGeom prst="line">
            <a:avLst/>
          </a:prstGeom>
          <a:noFill/>
          <a:ln w="44450">
            <a:solidFill>
              <a:srgbClr val="FFFFFF"/>
            </a:solidFill>
            <a:round/>
            <a:headEnd/>
            <a:tailEnd/>
          </a:ln>
        </p:spPr>
        <p:txBody>
          <a:bodyPr wrap="none" anchor="ctr"/>
          <a:lstStyle/>
          <a:p>
            <a:endParaRPr lang="zh-CN" altLang="en-US"/>
          </a:p>
        </p:txBody>
      </p:sp>
      <p:sp>
        <p:nvSpPr>
          <p:cNvPr id="360482" name="Line 34"/>
          <p:cNvSpPr>
            <a:spLocks noChangeShapeType="1"/>
          </p:cNvSpPr>
          <p:nvPr/>
        </p:nvSpPr>
        <p:spPr bwMode="auto">
          <a:xfrm>
            <a:off x="5831611" y="1120299"/>
            <a:ext cx="287338" cy="0"/>
          </a:xfrm>
          <a:prstGeom prst="line">
            <a:avLst/>
          </a:prstGeom>
          <a:noFill/>
          <a:ln w="44450">
            <a:solidFill>
              <a:srgbClr val="FFFFFF"/>
            </a:solidFill>
            <a:round/>
            <a:headEnd/>
            <a:tailEnd/>
          </a:ln>
        </p:spPr>
        <p:txBody>
          <a:bodyPr wrap="none" anchor="ctr"/>
          <a:lstStyle/>
          <a:p>
            <a:endParaRPr lang="zh-CN" altLang="en-US"/>
          </a:p>
        </p:txBody>
      </p:sp>
      <p:sp>
        <p:nvSpPr>
          <p:cNvPr id="360483" name="Line 35"/>
          <p:cNvSpPr>
            <a:spLocks noChangeShapeType="1"/>
          </p:cNvSpPr>
          <p:nvPr/>
        </p:nvSpPr>
        <p:spPr bwMode="auto">
          <a:xfrm>
            <a:off x="6299201" y="1120299"/>
            <a:ext cx="287337" cy="0"/>
          </a:xfrm>
          <a:prstGeom prst="line">
            <a:avLst/>
          </a:prstGeom>
          <a:noFill/>
          <a:ln w="44450">
            <a:solidFill>
              <a:srgbClr val="FFFFFF"/>
            </a:solidFill>
            <a:round/>
            <a:headEnd/>
            <a:tailEnd/>
          </a:ln>
        </p:spPr>
        <p:txBody>
          <a:bodyPr wrap="none" anchor="ctr"/>
          <a:lstStyle/>
          <a:p>
            <a:endParaRPr lang="zh-CN" altLang="en-US"/>
          </a:p>
        </p:txBody>
      </p:sp>
      <p:sp>
        <p:nvSpPr>
          <p:cNvPr id="360484" name="Line 36"/>
          <p:cNvSpPr>
            <a:spLocks noChangeShapeType="1"/>
          </p:cNvSpPr>
          <p:nvPr/>
        </p:nvSpPr>
        <p:spPr bwMode="auto">
          <a:xfrm>
            <a:off x="6846094" y="1120299"/>
            <a:ext cx="287338" cy="0"/>
          </a:xfrm>
          <a:prstGeom prst="line">
            <a:avLst/>
          </a:prstGeom>
          <a:noFill/>
          <a:ln w="44450">
            <a:solidFill>
              <a:srgbClr val="FFFFFF"/>
            </a:solidFill>
            <a:round/>
            <a:headEnd/>
            <a:tailEnd/>
          </a:ln>
        </p:spPr>
        <p:txBody>
          <a:bodyPr wrap="none" anchor="ctr"/>
          <a:lstStyle/>
          <a:p>
            <a:endParaRPr lang="zh-CN" altLang="en-US"/>
          </a:p>
        </p:txBody>
      </p:sp>
      <p:sp>
        <p:nvSpPr>
          <p:cNvPr id="360485" name="Line 37"/>
          <p:cNvSpPr>
            <a:spLocks noChangeShapeType="1"/>
          </p:cNvSpPr>
          <p:nvPr/>
        </p:nvSpPr>
        <p:spPr bwMode="auto">
          <a:xfrm>
            <a:off x="7391401" y="1120299"/>
            <a:ext cx="287337" cy="0"/>
          </a:xfrm>
          <a:prstGeom prst="line">
            <a:avLst/>
          </a:prstGeom>
          <a:noFill/>
          <a:ln w="44450">
            <a:solidFill>
              <a:srgbClr val="FFFFFF"/>
            </a:solidFill>
            <a:round/>
            <a:headEnd/>
            <a:tailEnd/>
          </a:ln>
        </p:spPr>
        <p:txBody>
          <a:bodyPr wrap="none" anchor="ctr"/>
          <a:lstStyle/>
          <a:p>
            <a:endParaRPr lang="zh-CN" altLang="en-US"/>
          </a:p>
        </p:txBody>
      </p:sp>
      <p:sp>
        <p:nvSpPr>
          <p:cNvPr id="360486" name="Line 38"/>
          <p:cNvSpPr>
            <a:spLocks noChangeShapeType="1"/>
          </p:cNvSpPr>
          <p:nvPr/>
        </p:nvSpPr>
        <p:spPr bwMode="auto">
          <a:xfrm>
            <a:off x="7815265" y="1127443"/>
            <a:ext cx="287337" cy="0"/>
          </a:xfrm>
          <a:prstGeom prst="line">
            <a:avLst/>
          </a:prstGeom>
          <a:noFill/>
          <a:ln w="44450">
            <a:solidFill>
              <a:srgbClr val="FFFFFF"/>
            </a:solidFill>
            <a:round/>
            <a:headEnd/>
            <a:tailEnd/>
          </a:ln>
        </p:spPr>
        <p:txBody>
          <a:bodyPr wrap="none" anchor="ctr"/>
          <a:lstStyle/>
          <a:p>
            <a:endParaRPr lang="zh-CN" altLang="en-US"/>
          </a:p>
        </p:txBody>
      </p:sp>
      <p:sp>
        <p:nvSpPr>
          <p:cNvPr id="360487" name="Line 39"/>
          <p:cNvSpPr>
            <a:spLocks noChangeShapeType="1"/>
          </p:cNvSpPr>
          <p:nvPr/>
        </p:nvSpPr>
        <p:spPr bwMode="auto">
          <a:xfrm>
            <a:off x="8184233" y="1124744"/>
            <a:ext cx="287337" cy="0"/>
          </a:xfrm>
          <a:prstGeom prst="line">
            <a:avLst/>
          </a:prstGeom>
          <a:noFill/>
          <a:ln w="44450">
            <a:solidFill>
              <a:srgbClr val="FFFFFF"/>
            </a:solidFill>
            <a:round/>
            <a:headEnd/>
            <a:tailEnd/>
          </a:ln>
        </p:spPr>
        <p:txBody>
          <a:bodyPr wrap="none" anchor="ctr"/>
          <a:lstStyle/>
          <a:p>
            <a:endParaRPr lang="zh-CN" altLang="en-US"/>
          </a:p>
        </p:txBody>
      </p:sp>
      <p:sp>
        <p:nvSpPr>
          <p:cNvPr id="360488" name="Oval 40"/>
          <p:cNvSpPr>
            <a:spLocks noChangeArrowheads="1"/>
          </p:cNvSpPr>
          <p:nvPr/>
        </p:nvSpPr>
        <p:spPr bwMode="auto">
          <a:xfrm>
            <a:off x="5122863" y="4627564"/>
            <a:ext cx="431800" cy="338137"/>
          </a:xfrm>
          <a:prstGeom prst="ellipse">
            <a:avLst/>
          </a:prstGeom>
          <a:noFill/>
          <a:ln w="50800">
            <a:solidFill>
              <a:srgbClr val="33CCCC"/>
            </a:solidFill>
            <a:round/>
            <a:headEnd/>
            <a:tailEnd/>
          </a:ln>
        </p:spPr>
        <p:txBody>
          <a:bodyPr wrap="none" anchor="ctr"/>
          <a:lstStyle/>
          <a:p>
            <a:endParaRPr lang="zh-CN" altLang="en-US">
              <a:solidFill>
                <a:srgbClr val="FFFFCC"/>
              </a:solidFill>
            </a:endParaRPr>
          </a:p>
        </p:txBody>
      </p:sp>
      <p:grpSp>
        <p:nvGrpSpPr>
          <p:cNvPr id="12" name="Group 41"/>
          <p:cNvGrpSpPr>
            <a:grpSpLocks/>
          </p:cNvGrpSpPr>
          <p:nvPr/>
        </p:nvGrpSpPr>
        <p:grpSpPr bwMode="auto">
          <a:xfrm>
            <a:off x="1774825" y="3605213"/>
            <a:ext cx="5335588" cy="2259012"/>
            <a:chOff x="295" y="2280"/>
            <a:chExt cx="3361" cy="1423"/>
          </a:xfrm>
        </p:grpSpPr>
        <p:sp>
          <p:nvSpPr>
            <p:cNvPr id="26774" name="Rectangle 42"/>
            <p:cNvSpPr>
              <a:spLocks noChangeArrowheads="1"/>
            </p:cNvSpPr>
            <p:nvPr/>
          </p:nvSpPr>
          <p:spPr bwMode="auto">
            <a:xfrm>
              <a:off x="295" y="3022"/>
              <a:ext cx="1724" cy="681"/>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13" name="Group 43"/>
            <p:cNvGrpSpPr>
              <a:grpSpLocks/>
            </p:cNvGrpSpPr>
            <p:nvPr/>
          </p:nvGrpSpPr>
          <p:grpSpPr bwMode="auto">
            <a:xfrm>
              <a:off x="2018" y="2280"/>
              <a:ext cx="1638" cy="898"/>
              <a:chOff x="2018" y="2623"/>
              <a:chExt cx="1638" cy="898"/>
            </a:xfrm>
          </p:grpSpPr>
          <p:grpSp>
            <p:nvGrpSpPr>
              <p:cNvPr id="14" name="Group 44"/>
              <p:cNvGrpSpPr>
                <a:grpSpLocks/>
              </p:cNvGrpSpPr>
              <p:nvPr/>
            </p:nvGrpSpPr>
            <p:grpSpPr bwMode="auto">
              <a:xfrm>
                <a:off x="2421" y="2623"/>
                <a:ext cx="468" cy="308"/>
                <a:chOff x="2064" y="2251"/>
                <a:chExt cx="468" cy="308"/>
              </a:xfrm>
            </p:grpSpPr>
            <p:sp>
              <p:nvSpPr>
                <p:cNvPr id="26786" name="AutoShape 45"/>
                <p:cNvSpPr>
                  <a:spLocks noChangeArrowheads="1"/>
                </p:cNvSpPr>
                <p:nvPr/>
              </p:nvSpPr>
              <p:spPr bwMode="auto">
                <a:xfrm>
                  <a:off x="2064" y="2296"/>
                  <a:ext cx="317"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87" name="Text Box 46"/>
                <p:cNvSpPr txBox="1">
                  <a:spLocks noChangeArrowheads="1"/>
                </p:cNvSpPr>
                <p:nvPr/>
              </p:nvSpPr>
              <p:spPr bwMode="auto">
                <a:xfrm>
                  <a:off x="2104" y="2251"/>
                  <a:ext cx="428" cy="308"/>
                </a:xfrm>
                <a:prstGeom prst="rect">
                  <a:avLst/>
                </a:prstGeom>
                <a:noFill/>
                <a:ln w="9525">
                  <a:noFill/>
                  <a:miter lim="800000"/>
                  <a:headEnd/>
                  <a:tailEnd/>
                </a:ln>
              </p:spPr>
              <p:txBody>
                <a:bodyPr>
                  <a:spAutoFit/>
                </a:bodyPr>
                <a:lstStyle/>
                <a:p>
                  <a:r>
                    <a:rPr lang="en-US" altLang="zh-CN" sz="2600">
                      <a:solidFill>
                        <a:srgbClr val="F20000"/>
                      </a:solidFill>
                    </a:rPr>
                    <a:t>6</a:t>
                  </a:r>
                </a:p>
              </p:txBody>
            </p:sp>
          </p:grpSp>
          <p:sp>
            <p:nvSpPr>
              <p:cNvPr id="26777" name="Rectangle 47"/>
              <p:cNvSpPr>
                <a:spLocks noChangeArrowheads="1"/>
              </p:cNvSpPr>
              <p:nvPr/>
            </p:nvSpPr>
            <p:spPr bwMode="auto">
              <a:xfrm>
                <a:off x="2018" y="3203"/>
                <a:ext cx="1542"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15" name="Group 48"/>
              <p:cNvGrpSpPr>
                <a:grpSpLocks/>
              </p:cNvGrpSpPr>
              <p:nvPr/>
            </p:nvGrpSpPr>
            <p:grpSpPr bwMode="auto">
              <a:xfrm>
                <a:off x="2112" y="3198"/>
                <a:ext cx="468" cy="308"/>
                <a:chOff x="2064" y="2251"/>
                <a:chExt cx="468" cy="308"/>
              </a:xfrm>
            </p:grpSpPr>
            <p:sp>
              <p:nvSpPr>
                <p:cNvPr id="26784" name="AutoShape 49"/>
                <p:cNvSpPr>
                  <a:spLocks noChangeArrowheads="1"/>
                </p:cNvSpPr>
                <p:nvPr/>
              </p:nvSpPr>
              <p:spPr bwMode="auto">
                <a:xfrm>
                  <a:off x="2064" y="2296"/>
                  <a:ext cx="317"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85" name="Text Box 50"/>
                <p:cNvSpPr txBox="1">
                  <a:spLocks noChangeArrowheads="1"/>
                </p:cNvSpPr>
                <p:nvPr/>
              </p:nvSpPr>
              <p:spPr bwMode="auto">
                <a:xfrm>
                  <a:off x="2104" y="2251"/>
                  <a:ext cx="428" cy="308"/>
                </a:xfrm>
                <a:prstGeom prst="rect">
                  <a:avLst/>
                </a:prstGeom>
                <a:noFill/>
                <a:ln w="9525">
                  <a:noFill/>
                  <a:miter lim="800000"/>
                  <a:headEnd/>
                  <a:tailEnd/>
                </a:ln>
              </p:spPr>
              <p:txBody>
                <a:bodyPr>
                  <a:spAutoFit/>
                </a:bodyPr>
                <a:lstStyle/>
                <a:p>
                  <a:r>
                    <a:rPr lang="en-US" altLang="zh-CN" sz="2600">
                      <a:solidFill>
                        <a:srgbClr val="F20000"/>
                      </a:solidFill>
                    </a:rPr>
                    <a:t>5</a:t>
                  </a:r>
                </a:p>
              </p:txBody>
            </p:sp>
          </p:grpSp>
          <p:grpSp>
            <p:nvGrpSpPr>
              <p:cNvPr id="16" name="Group 51"/>
              <p:cNvGrpSpPr>
                <a:grpSpLocks/>
              </p:cNvGrpSpPr>
              <p:nvPr/>
            </p:nvGrpSpPr>
            <p:grpSpPr bwMode="auto">
              <a:xfrm>
                <a:off x="2685" y="3191"/>
                <a:ext cx="971" cy="308"/>
                <a:chOff x="2538" y="1525"/>
                <a:chExt cx="971" cy="308"/>
              </a:xfrm>
            </p:grpSpPr>
            <p:sp>
              <p:nvSpPr>
                <p:cNvPr id="26782" name="Text Box 52"/>
                <p:cNvSpPr txBox="1">
                  <a:spLocks noChangeArrowheads="1"/>
                </p:cNvSpPr>
                <p:nvPr/>
              </p:nvSpPr>
              <p:spPr bwMode="auto">
                <a:xfrm>
                  <a:off x="2562" y="1525"/>
                  <a:ext cx="947" cy="308"/>
                </a:xfrm>
                <a:prstGeom prst="rect">
                  <a:avLst/>
                </a:prstGeom>
                <a:noFill/>
                <a:ln w="9525">
                  <a:noFill/>
                  <a:miter lim="800000"/>
                  <a:headEnd/>
                  <a:tailEnd/>
                </a:ln>
              </p:spPr>
              <p:txBody>
                <a:bodyPr>
                  <a:spAutoFit/>
                </a:bodyPr>
                <a:lstStyle/>
                <a:p>
                  <a:r>
                    <a:rPr lang="en-US" altLang="zh-CN" sz="2600">
                      <a:solidFill>
                        <a:srgbClr val="F20000"/>
                      </a:solidFill>
                    </a:rPr>
                    <a:t>9  13</a:t>
                  </a:r>
                </a:p>
              </p:txBody>
            </p:sp>
            <p:sp>
              <p:nvSpPr>
                <p:cNvPr id="26783" name="AutoShape 53"/>
                <p:cNvSpPr>
                  <a:spLocks noChangeArrowheads="1"/>
                </p:cNvSpPr>
                <p:nvPr/>
              </p:nvSpPr>
              <p:spPr bwMode="auto">
                <a:xfrm>
                  <a:off x="2538" y="1576"/>
                  <a:ext cx="590"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grpSp>
          <p:sp>
            <p:nvSpPr>
              <p:cNvPr id="26780" name="Line 54"/>
              <p:cNvSpPr>
                <a:spLocks noChangeShapeType="1"/>
              </p:cNvSpPr>
              <p:nvPr/>
            </p:nvSpPr>
            <p:spPr bwMode="auto">
              <a:xfrm>
                <a:off x="2654" y="2840"/>
                <a:ext cx="181" cy="363"/>
              </a:xfrm>
              <a:prstGeom prst="line">
                <a:avLst/>
              </a:prstGeom>
              <a:noFill/>
              <a:ln w="19050">
                <a:solidFill>
                  <a:srgbClr val="000080"/>
                </a:solidFill>
                <a:round/>
                <a:headEnd/>
                <a:tailEnd type="triangle" w="med" len="lg"/>
              </a:ln>
            </p:spPr>
            <p:txBody>
              <a:bodyPr wrap="none" anchor="ctr"/>
              <a:lstStyle/>
              <a:p>
                <a:endParaRPr lang="zh-CN" altLang="en-US"/>
              </a:p>
            </p:txBody>
          </p:sp>
          <p:sp>
            <p:nvSpPr>
              <p:cNvPr id="26781" name="Line 55"/>
              <p:cNvSpPr>
                <a:spLocks noChangeShapeType="1"/>
              </p:cNvSpPr>
              <p:nvPr/>
            </p:nvSpPr>
            <p:spPr bwMode="auto">
              <a:xfrm flipH="1">
                <a:off x="2290" y="2840"/>
                <a:ext cx="182" cy="363"/>
              </a:xfrm>
              <a:prstGeom prst="line">
                <a:avLst/>
              </a:prstGeom>
              <a:noFill/>
              <a:ln w="19050">
                <a:solidFill>
                  <a:srgbClr val="000080"/>
                </a:solidFill>
                <a:round/>
                <a:headEnd/>
                <a:tailEnd type="triangle" w="med" len="lg"/>
              </a:ln>
            </p:spPr>
            <p:txBody>
              <a:bodyPr wrap="none" anchor="ctr"/>
              <a:lstStyle/>
              <a:p>
                <a:endParaRPr lang="zh-CN" altLang="en-US"/>
              </a:p>
            </p:txBody>
          </p:sp>
        </p:grpSp>
      </p:grpSp>
      <p:grpSp>
        <p:nvGrpSpPr>
          <p:cNvPr id="17" name="Group 56"/>
          <p:cNvGrpSpPr>
            <a:grpSpLocks/>
          </p:cNvGrpSpPr>
          <p:nvPr/>
        </p:nvGrpSpPr>
        <p:grpSpPr bwMode="auto">
          <a:xfrm>
            <a:off x="5426076" y="4530726"/>
            <a:ext cx="1719263" cy="504825"/>
            <a:chOff x="2608" y="2856"/>
            <a:chExt cx="1083" cy="318"/>
          </a:xfrm>
        </p:grpSpPr>
        <p:sp>
          <p:nvSpPr>
            <p:cNvPr id="26770" name="Rectangle 57"/>
            <p:cNvSpPr>
              <a:spLocks noChangeArrowheads="1"/>
            </p:cNvSpPr>
            <p:nvPr/>
          </p:nvSpPr>
          <p:spPr bwMode="auto">
            <a:xfrm>
              <a:off x="2608" y="2856"/>
              <a:ext cx="862"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18" name="Group 58"/>
            <p:cNvGrpSpPr>
              <a:grpSpLocks/>
            </p:cNvGrpSpPr>
            <p:nvPr/>
          </p:nvGrpSpPr>
          <p:grpSpPr bwMode="auto">
            <a:xfrm>
              <a:off x="2677" y="2856"/>
              <a:ext cx="1014" cy="308"/>
              <a:chOff x="2835" y="3708"/>
              <a:chExt cx="1014" cy="308"/>
            </a:xfrm>
          </p:grpSpPr>
          <p:sp>
            <p:nvSpPr>
              <p:cNvPr id="26772" name="AutoShape 59"/>
              <p:cNvSpPr>
                <a:spLocks noChangeArrowheads="1"/>
              </p:cNvSpPr>
              <p:nvPr/>
            </p:nvSpPr>
            <p:spPr bwMode="auto">
              <a:xfrm>
                <a:off x="2835" y="3748"/>
                <a:ext cx="862"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73" name="Rectangle 60"/>
              <p:cNvSpPr>
                <a:spLocks noChangeArrowheads="1"/>
              </p:cNvSpPr>
              <p:nvPr/>
            </p:nvSpPr>
            <p:spPr bwMode="auto">
              <a:xfrm>
                <a:off x="2891" y="3708"/>
                <a:ext cx="958" cy="308"/>
              </a:xfrm>
              <a:prstGeom prst="rect">
                <a:avLst/>
              </a:prstGeom>
              <a:noFill/>
              <a:ln w="9525">
                <a:noFill/>
                <a:miter lim="800000"/>
                <a:headEnd/>
                <a:tailEnd/>
              </a:ln>
            </p:spPr>
            <p:txBody>
              <a:bodyPr>
                <a:spAutoFit/>
              </a:bodyPr>
              <a:lstStyle/>
              <a:p>
                <a:r>
                  <a:rPr lang="en-US" altLang="zh-CN" sz="2600">
                    <a:solidFill>
                      <a:srgbClr val="F20000"/>
                    </a:solidFill>
                  </a:rPr>
                  <a:t>8  9  13</a:t>
                </a:r>
              </a:p>
            </p:txBody>
          </p:sp>
        </p:grpSp>
      </p:grpSp>
      <p:grpSp>
        <p:nvGrpSpPr>
          <p:cNvPr id="19" name="Group 61"/>
          <p:cNvGrpSpPr>
            <a:grpSpLocks/>
          </p:cNvGrpSpPr>
          <p:nvPr/>
        </p:nvGrpSpPr>
        <p:grpSpPr bwMode="auto">
          <a:xfrm>
            <a:off x="4210050" y="4521201"/>
            <a:ext cx="1309688" cy="517525"/>
            <a:chOff x="1927" y="2854"/>
            <a:chExt cx="825" cy="326"/>
          </a:xfrm>
        </p:grpSpPr>
        <p:sp>
          <p:nvSpPr>
            <p:cNvPr id="26766" name="Rectangle 62"/>
            <p:cNvSpPr>
              <a:spLocks noChangeArrowheads="1"/>
            </p:cNvSpPr>
            <p:nvPr/>
          </p:nvSpPr>
          <p:spPr bwMode="auto">
            <a:xfrm>
              <a:off x="1927" y="2862"/>
              <a:ext cx="680"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20" name="Group 63"/>
            <p:cNvGrpSpPr>
              <a:grpSpLocks/>
            </p:cNvGrpSpPr>
            <p:nvPr/>
          </p:nvGrpSpPr>
          <p:grpSpPr bwMode="auto">
            <a:xfrm>
              <a:off x="1957" y="2854"/>
              <a:ext cx="795" cy="308"/>
              <a:chOff x="2608" y="3523"/>
              <a:chExt cx="795" cy="308"/>
            </a:xfrm>
          </p:grpSpPr>
          <p:sp>
            <p:nvSpPr>
              <p:cNvPr id="26768" name="AutoShape 64"/>
              <p:cNvSpPr>
                <a:spLocks noChangeArrowheads="1"/>
              </p:cNvSpPr>
              <p:nvPr/>
            </p:nvSpPr>
            <p:spPr bwMode="auto">
              <a:xfrm>
                <a:off x="2608" y="3566"/>
                <a:ext cx="590"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69" name="Rectangle 65"/>
              <p:cNvSpPr>
                <a:spLocks noChangeArrowheads="1"/>
              </p:cNvSpPr>
              <p:nvPr/>
            </p:nvSpPr>
            <p:spPr bwMode="auto">
              <a:xfrm>
                <a:off x="2677" y="3523"/>
                <a:ext cx="726" cy="308"/>
              </a:xfrm>
              <a:prstGeom prst="rect">
                <a:avLst/>
              </a:prstGeom>
              <a:noFill/>
              <a:ln w="9525">
                <a:noFill/>
                <a:miter lim="800000"/>
                <a:headEnd/>
                <a:tailEnd/>
              </a:ln>
            </p:spPr>
            <p:txBody>
              <a:bodyPr>
                <a:spAutoFit/>
              </a:bodyPr>
              <a:lstStyle/>
              <a:p>
                <a:r>
                  <a:rPr lang="en-US" altLang="zh-CN" sz="2600">
                    <a:solidFill>
                      <a:srgbClr val="F20000"/>
                    </a:solidFill>
                  </a:rPr>
                  <a:t>1  5</a:t>
                </a:r>
              </a:p>
            </p:txBody>
          </p:sp>
        </p:grpSp>
      </p:grpSp>
      <p:grpSp>
        <p:nvGrpSpPr>
          <p:cNvPr id="21" name="Group 66"/>
          <p:cNvGrpSpPr>
            <a:grpSpLocks/>
          </p:cNvGrpSpPr>
          <p:nvPr/>
        </p:nvGrpSpPr>
        <p:grpSpPr bwMode="auto">
          <a:xfrm>
            <a:off x="5487988" y="4508500"/>
            <a:ext cx="2336800" cy="539750"/>
            <a:chOff x="2645" y="2848"/>
            <a:chExt cx="1472" cy="340"/>
          </a:xfrm>
        </p:grpSpPr>
        <p:sp>
          <p:nvSpPr>
            <p:cNvPr id="26762" name="Rectangle 67"/>
            <p:cNvSpPr>
              <a:spLocks noChangeArrowheads="1"/>
            </p:cNvSpPr>
            <p:nvPr/>
          </p:nvSpPr>
          <p:spPr bwMode="auto">
            <a:xfrm>
              <a:off x="2645" y="2870"/>
              <a:ext cx="1089"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22" name="Group 68"/>
            <p:cNvGrpSpPr>
              <a:grpSpLocks/>
            </p:cNvGrpSpPr>
            <p:nvPr/>
          </p:nvGrpSpPr>
          <p:grpSpPr bwMode="auto">
            <a:xfrm>
              <a:off x="2669" y="2848"/>
              <a:ext cx="1448" cy="308"/>
              <a:chOff x="2653" y="3430"/>
              <a:chExt cx="1448" cy="308"/>
            </a:xfrm>
          </p:grpSpPr>
          <p:sp>
            <p:nvSpPr>
              <p:cNvPr id="26764" name="AutoShape 69"/>
              <p:cNvSpPr>
                <a:spLocks noChangeArrowheads="1"/>
              </p:cNvSpPr>
              <p:nvPr/>
            </p:nvSpPr>
            <p:spPr bwMode="auto">
              <a:xfrm>
                <a:off x="2653" y="3475"/>
                <a:ext cx="1224"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65" name="Rectangle 70"/>
              <p:cNvSpPr>
                <a:spLocks noChangeArrowheads="1"/>
              </p:cNvSpPr>
              <p:nvPr/>
            </p:nvSpPr>
            <p:spPr bwMode="auto">
              <a:xfrm>
                <a:off x="2744" y="3430"/>
                <a:ext cx="1357" cy="308"/>
              </a:xfrm>
              <a:prstGeom prst="rect">
                <a:avLst/>
              </a:prstGeom>
              <a:noFill/>
              <a:ln w="9525">
                <a:noFill/>
                <a:miter lim="800000"/>
                <a:headEnd/>
                <a:tailEnd/>
              </a:ln>
            </p:spPr>
            <p:txBody>
              <a:bodyPr>
                <a:spAutoFit/>
              </a:bodyPr>
              <a:lstStyle/>
              <a:p>
                <a:r>
                  <a:rPr lang="en-US" altLang="zh-CN" sz="2600">
                    <a:solidFill>
                      <a:srgbClr val="F20000"/>
                    </a:solidFill>
                  </a:rPr>
                  <a:t>8  9  12  13</a:t>
                </a:r>
              </a:p>
            </p:txBody>
          </p:sp>
        </p:grpSp>
      </p:grpSp>
      <p:grpSp>
        <p:nvGrpSpPr>
          <p:cNvPr id="23" name="Group 71"/>
          <p:cNvGrpSpPr>
            <a:grpSpLocks/>
          </p:cNvGrpSpPr>
          <p:nvPr/>
        </p:nvGrpSpPr>
        <p:grpSpPr bwMode="auto">
          <a:xfrm>
            <a:off x="6311901" y="5589589"/>
            <a:ext cx="2366963" cy="496887"/>
            <a:chOff x="3022" y="3566"/>
            <a:chExt cx="1491" cy="313"/>
          </a:xfrm>
        </p:grpSpPr>
        <p:sp>
          <p:nvSpPr>
            <p:cNvPr id="26760" name="AutoShape 72"/>
            <p:cNvSpPr>
              <a:spLocks noChangeArrowheads="1"/>
            </p:cNvSpPr>
            <p:nvPr/>
          </p:nvSpPr>
          <p:spPr bwMode="auto">
            <a:xfrm>
              <a:off x="3022" y="3566"/>
              <a:ext cx="1315" cy="313"/>
            </a:xfrm>
            <a:prstGeom prst="wedgeRoundRectCallout">
              <a:avLst>
                <a:gd name="adj1" fmla="val -37301"/>
                <a:gd name="adj2" fmla="val -153194"/>
                <a:gd name="adj3" fmla="val 16667"/>
              </a:avLst>
            </a:prstGeom>
            <a:noFill/>
            <a:ln w="57150">
              <a:solidFill>
                <a:srgbClr val="33CCCC"/>
              </a:solidFill>
              <a:miter lim="800000"/>
              <a:headEnd/>
              <a:tailEnd/>
            </a:ln>
          </p:spPr>
          <p:txBody>
            <a:bodyPr anchor="ctr"/>
            <a:lstStyle/>
            <a:p>
              <a:pPr algn="ctr"/>
              <a:endParaRPr lang="zh-CN" altLang="zh-CN" sz="4400">
                <a:solidFill>
                  <a:srgbClr val="FFFFCC"/>
                </a:solidFill>
              </a:endParaRPr>
            </a:p>
          </p:txBody>
        </p:sp>
        <p:sp>
          <p:nvSpPr>
            <p:cNvPr id="26761" name="Text Box 73"/>
            <p:cNvSpPr txBox="1">
              <a:spLocks noChangeArrowheads="1"/>
            </p:cNvSpPr>
            <p:nvPr/>
          </p:nvSpPr>
          <p:spPr bwMode="auto">
            <a:xfrm>
              <a:off x="3054" y="3577"/>
              <a:ext cx="1459" cy="279"/>
            </a:xfrm>
            <a:prstGeom prst="rect">
              <a:avLst/>
            </a:prstGeom>
            <a:noFill/>
            <a:ln w="9525">
              <a:noFill/>
              <a:miter lim="800000"/>
              <a:headEnd/>
              <a:tailEnd/>
            </a:ln>
          </p:spPr>
          <p:txBody>
            <a:bodyPr>
              <a:spAutoFit/>
            </a:bodyPr>
            <a:lstStyle/>
            <a:p>
              <a:r>
                <a:rPr lang="zh-CN" altLang="en-US" sz="2300">
                  <a:solidFill>
                    <a:srgbClr val="F20000"/>
                  </a:solidFill>
                  <a:ea typeface="幼圆" pitchFamily="49" charset="-122"/>
                </a:rPr>
                <a:t>关键字个数</a:t>
              </a:r>
              <a:r>
                <a:rPr lang="en-US" altLang="zh-CN" sz="2300">
                  <a:solidFill>
                    <a:srgbClr val="F20000"/>
                  </a:solidFill>
                </a:rPr>
                <a:t>&gt;3</a:t>
              </a:r>
            </a:p>
          </p:txBody>
        </p:sp>
      </p:grpSp>
      <p:sp>
        <p:nvSpPr>
          <p:cNvPr id="360522" name="Oval 74"/>
          <p:cNvSpPr>
            <a:spLocks noChangeArrowheads="1"/>
          </p:cNvSpPr>
          <p:nvPr/>
        </p:nvSpPr>
        <p:spPr bwMode="auto">
          <a:xfrm>
            <a:off x="5964238" y="4584700"/>
            <a:ext cx="431800" cy="338138"/>
          </a:xfrm>
          <a:prstGeom prst="ellipse">
            <a:avLst/>
          </a:prstGeom>
          <a:noFill/>
          <a:ln w="50800">
            <a:solidFill>
              <a:srgbClr val="33CCCC"/>
            </a:solidFill>
            <a:round/>
            <a:headEnd/>
            <a:tailEnd/>
          </a:ln>
        </p:spPr>
        <p:txBody>
          <a:bodyPr wrap="none" anchor="ctr"/>
          <a:lstStyle/>
          <a:p>
            <a:endParaRPr lang="zh-CN" altLang="en-US">
              <a:solidFill>
                <a:srgbClr val="FFFFCC"/>
              </a:solidFill>
            </a:endParaRPr>
          </a:p>
        </p:txBody>
      </p:sp>
      <p:grpSp>
        <p:nvGrpSpPr>
          <p:cNvPr id="24" name="Group 75"/>
          <p:cNvGrpSpPr>
            <a:grpSpLocks/>
          </p:cNvGrpSpPr>
          <p:nvPr/>
        </p:nvGrpSpPr>
        <p:grpSpPr bwMode="auto">
          <a:xfrm>
            <a:off x="4511675" y="3500438"/>
            <a:ext cx="4032250" cy="3097212"/>
            <a:chOff x="2018" y="2205"/>
            <a:chExt cx="2540" cy="1951"/>
          </a:xfrm>
        </p:grpSpPr>
        <p:grpSp>
          <p:nvGrpSpPr>
            <p:cNvPr id="25" name="Group 76"/>
            <p:cNvGrpSpPr>
              <a:grpSpLocks/>
            </p:cNvGrpSpPr>
            <p:nvPr/>
          </p:nvGrpSpPr>
          <p:grpSpPr bwMode="auto">
            <a:xfrm>
              <a:off x="2018" y="2205"/>
              <a:ext cx="2132" cy="953"/>
              <a:chOff x="2018" y="2205"/>
              <a:chExt cx="2132" cy="953"/>
            </a:xfrm>
          </p:grpSpPr>
          <p:sp>
            <p:nvSpPr>
              <p:cNvPr id="26746" name="Rectangle 77"/>
              <p:cNvSpPr>
                <a:spLocks noChangeArrowheads="1"/>
              </p:cNvSpPr>
              <p:nvPr/>
            </p:nvSpPr>
            <p:spPr bwMode="auto">
              <a:xfrm>
                <a:off x="2608" y="2840"/>
                <a:ext cx="1542"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sp>
            <p:nvSpPr>
              <p:cNvPr id="26747" name="Rectangle 78"/>
              <p:cNvSpPr>
                <a:spLocks noChangeArrowheads="1"/>
              </p:cNvSpPr>
              <p:nvPr/>
            </p:nvSpPr>
            <p:spPr bwMode="auto">
              <a:xfrm>
                <a:off x="2018" y="2205"/>
                <a:ext cx="1225" cy="662"/>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26" name="Group 79"/>
              <p:cNvGrpSpPr>
                <a:grpSpLocks/>
              </p:cNvGrpSpPr>
              <p:nvPr/>
            </p:nvGrpSpPr>
            <p:grpSpPr bwMode="auto">
              <a:xfrm>
                <a:off x="2525" y="2284"/>
                <a:ext cx="876" cy="308"/>
                <a:chOff x="4661" y="3576"/>
                <a:chExt cx="876" cy="308"/>
              </a:xfrm>
            </p:grpSpPr>
            <p:sp>
              <p:nvSpPr>
                <p:cNvPr id="26758" name="AutoShape 80"/>
                <p:cNvSpPr>
                  <a:spLocks noChangeArrowheads="1"/>
                </p:cNvSpPr>
                <p:nvPr/>
              </p:nvSpPr>
              <p:spPr bwMode="auto">
                <a:xfrm>
                  <a:off x="4661" y="3622"/>
                  <a:ext cx="590"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59" name="Rectangle 81"/>
                <p:cNvSpPr>
                  <a:spLocks noChangeArrowheads="1"/>
                </p:cNvSpPr>
                <p:nvPr/>
              </p:nvSpPr>
              <p:spPr bwMode="auto">
                <a:xfrm>
                  <a:off x="4721" y="3576"/>
                  <a:ext cx="816" cy="308"/>
                </a:xfrm>
                <a:prstGeom prst="rect">
                  <a:avLst/>
                </a:prstGeom>
                <a:noFill/>
                <a:ln w="9525">
                  <a:noFill/>
                  <a:miter lim="800000"/>
                  <a:headEnd/>
                  <a:tailEnd/>
                </a:ln>
              </p:spPr>
              <p:txBody>
                <a:bodyPr>
                  <a:spAutoFit/>
                </a:bodyPr>
                <a:lstStyle/>
                <a:p>
                  <a:r>
                    <a:rPr lang="en-US" altLang="zh-CN" sz="2600">
                      <a:solidFill>
                        <a:srgbClr val="F20000"/>
                      </a:solidFill>
                    </a:rPr>
                    <a:t>6  9</a:t>
                  </a:r>
                </a:p>
              </p:txBody>
            </p:sp>
          </p:grpSp>
          <p:sp>
            <p:nvSpPr>
              <p:cNvPr id="26749" name="Line 82"/>
              <p:cNvSpPr>
                <a:spLocks noChangeShapeType="1"/>
              </p:cNvSpPr>
              <p:nvPr/>
            </p:nvSpPr>
            <p:spPr bwMode="auto">
              <a:xfrm>
                <a:off x="3016" y="2478"/>
                <a:ext cx="272" cy="362"/>
              </a:xfrm>
              <a:prstGeom prst="line">
                <a:avLst/>
              </a:prstGeom>
              <a:noFill/>
              <a:ln w="22225">
                <a:solidFill>
                  <a:srgbClr val="000080"/>
                </a:solidFill>
                <a:round/>
                <a:headEnd/>
                <a:tailEnd type="triangle" w="med" len="med"/>
              </a:ln>
            </p:spPr>
            <p:txBody>
              <a:bodyPr wrap="none" anchor="ctr"/>
              <a:lstStyle/>
              <a:p>
                <a:endParaRPr lang="zh-CN" altLang="en-US"/>
              </a:p>
            </p:txBody>
          </p:sp>
          <p:sp>
            <p:nvSpPr>
              <p:cNvPr id="26750" name="Line 83"/>
              <p:cNvSpPr>
                <a:spLocks noChangeShapeType="1"/>
              </p:cNvSpPr>
              <p:nvPr/>
            </p:nvSpPr>
            <p:spPr bwMode="auto">
              <a:xfrm>
                <a:off x="2797" y="2478"/>
                <a:ext cx="38" cy="362"/>
              </a:xfrm>
              <a:prstGeom prst="line">
                <a:avLst/>
              </a:prstGeom>
              <a:noFill/>
              <a:ln w="22225">
                <a:solidFill>
                  <a:srgbClr val="000080"/>
                </a:solidFill>
                <a:round/>
                <a:headEnd/>
                <a:tailEnd type="triangle" w="med" len="med"/>
              </a:ln>
            </p:spPr>
            <p:txBody>
              <a:bodyPr wrap="none" anchor="ctr"/>
              <a:lstStyle/>
              <a:p>
                <a:endParaRPr lang="zh-CN" altLang="en-US"/>
              </a:p>
            </p:txBody>
          </p:sp>
          <p:sp>
            <p:nvSpPr>
              <p:cNvPr id="26751" name="Line 84"/>
              <p:cNvSpPr>
                <a:spLocks noChangeShapeType="1"/>
              </p:cNvSpPr>
              <p:nvPr/>
            </p:nvSpPr>
            <p:spPr bwMode="auto">
              <a:xfrm flipH="1">
                <a:off x="2386" y="2478"/>
                <a:ext cx="227" cy="362"/>
              </a:xfrm>
              <a:prstGeom prst="line">
                <a:avLst/>
              </a:prstGeom>
              <a:noFill/>
              <a:ln w="22225">
                <a:solidFill>
                  <a:srgbClr val="000080"/>
                </a:solidFill>
                <a:round/>
                <a:headEnd/>
                <a:tailEnd type="triangle" w="med" len="med"/>
              </a:ln>
            </p:spPr>
            <p:txBody>
              <a:bodyPr wrap="none" anchor="ctr"/>
              <a:lstStyle/>
              <a:p>
                <a:endParaRPr lang="zh-CN" altLang="en-US"/>
              </a:p>
            </p:txBody>
          </p:sp>
          <p:grpSp>
            <p:nvGrpSpPr>
              <p:cNvPr id="27" name="Group 85"/>
              <p:cNvGrpSpPr>
                <a:grpSpLocks/>
              </p:cNvGrpSpPr>
              <p:nvPr/>
            </p:nvGrpSpPr>
            <p:grpSpPr bwMode="auto">
              <a:xfrm>
                <a:off x="3265" y="2840"/>
                <a:ext cx="816" cy="308"/>
                <a:chOff x="4818" y="3203"/>
                <a:chExt cx="816" cy="308"/>
              </a:xfrm>
            </p:grpSpPr>
            <p:sp>
              <p:nvSpPr>
                <p:cNvPr id="26756" name="AutoShape 86"/>
                <p:cNvSpPr>
                  <a:spLocks noChangeArrowheads="1"/>
                </p:cNvSpPr>
                <p:nvPr/>
              </p:nvSpPr>
              <p:spPr bwMode="auto">
                <a:xfrm>
                  <a:off x="4830" y="3249"/>
                  <a:ext cx="590"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57" name="Rectangle 87"/>
                <p:cNvSpPr>
                  <a:spLocks noChangeArrowheads="1"/>
                </p:cNvSpPr>
                <p:nvPr/>
              </p:nvSpPr>
              <p:spPr bwMode="auto">
                <a:xfrm>
                  <a:off x="4818" y="3203"/>
                  <a:ext cx="816" cy="308"/>
                </a:xfrm>
                <a:prstGeom prst="rect">
                  <a:avLst/>
                </a:prstGeom>
                <a:noFill/>
                <a:ln w="9525">
                  <a:noFill/>
                  <a:miter lim="800000"/>
                  <a:headEnd/>
                  <a:tailEnd/>
                </a:ln>
              </p:spPr>
              <p:txBody>
                <a:bodyPr>
                  <a:spAutoFit/>
                </a:bodyPr>
                <a:lstStyle/>
                <a:p>
                  <a:r>
                    <a:rPr lang="en-US" altLang="zh-CN" sz="2600">
                      <a:solidFill>
                        <a:srgbClr val="F20000"/>
                      </a:solidFill>
                    </a:rPr>
                    <a:t>12 13</a:t>
                  </a:r>
                </a:p>
              </p:txBody>
            </p:sp>
          </p:grpSp>
          <p:grpSp>
            <p:nvGrpSpPr>
              <p:cNvPr id="28" name="Group 88"/>
              <p:cNvGrpSpPr>
                <a:grpSpLocks/>
              </p:cNvGrpSpPr>
              <p:nvPr/>
            </p:nvGrpSpPr>
            <p:grpSpPr bwMode="auto">
              <a:xfrm>
                <a:off x="2707" y="2840"/>
                <a:ext cx="317" cy="308"/>
                <a:chOff x="4785" y="3702"/>
                <a:chExt cx="317" cy="308"/>
              </a:xfrm>
            </p:grpSpPr>
            <p:sp>
              <p:nvSpPr>
                <p:cNvPr id="26754" name="AutoShape 89"/>
                <p:cNvSpPr>
                  <a:spLocks noChangeArrowheads="1"/>
                </p:cNvSpPr>
                <p:nvPr/>
              </p:nvSpPr>
              <p:spPr bwMode="auto">
                <a:xfrm>
                  <a:off x="4785" y="3748"/>
                  <a:ext cx="317"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55" name="Rectangle 90"/>
                <p:cNvSpPr>
                  <a:spLocks noChangeArrowheads="1"/>
                </p:cNvSpPr>
                <p:nvPr/>
              </p:nvSpPr>
              <p:spPr bwMode="auto">
                <a:xfrm>
                  <a:off x="4836" y="3702"/>
                  <a:ext cx="220" cy="308"/>
                </a:xfrm>
                <a:prstGeom prst="rect">
                  <a:avLst/>
                </a:prstGeom>
                <a:noFill/>
                <a:ln w="9525">
                  <a:noFill/>
                  <a:miter lim="800000"/>
                  <a:headEnd/>
                  <a:tailEnd/>
                </a:ln>
              </p:spPr>
              <p:txBody>
                <a:bodyPr wrap="none">
                  <a:spAutoFit/>
                </a:bodyPr>
                <a:lstStyle/>
                <a:p>
                  <a:pPr algn="ctr"/>
                  <a:r>
                    <a:rPr lang="en-US" altLang="zh-CN" sz="2600">
                      <a:solidFill>
                        <a:srgbClr val="F20000"/>
                      </a:solidFill>
                    </a:rPr>
                    <a:t>8</a:t>
                  </a:r>
                </a:p>
              </p:txBody>
            </p:sp>
          </p:grpSp>
        </p:grpSp>
        <p:sp>
          <p:nvSpPr>
            <p:cNvPr id="26745" name="Rectangle 91"/>
            <p:cNvSpPr>
              <a:spLocks noChangeArrowheads="1"/>
            </p:cNvSpPr>
            <p:nvPr/>
          </p:nvSpPr>
          <p:spPr bwMode="auto">
            <a:xfrm>
              <a:off x="2789" y="3158"/>
              <a:ext cx="1769" cy="99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grpSp>
        <p:nvGrpSpPr>
          <p:cNvPr id="29" name="Group 92"/>
          <p:cNvGrpSpPr>
            <a:grpSpLocks/>
          </p:cNvGrpSpPr>
          <p:nvPr/>
        </p:nvGrpSpPr>
        <p:grpSpPr bwMode="auto">
          <a:xfrm>
            <a:off x="6299200" y="4508500"/>
            <a:ext cx="2160588" cy="520700"/>
            <a:chOff x="3107" y="2838"/>
            <a:chExt cx="1361" cy="328"/>
          </a:xfrm>
        </p:grpSpPr>
        <p:sp>
          <p:nvSpPr>
            <p:cNvPr id="26740" name="Rectangle 93"/>
            <p:cNvSpPr>
              <a:spLocks noChangeArrowheads="1"/>
            </p:cNvSpPr>
            <p:nvPr/>
          </p:nvSpPr>
          <p:spPr bwMode="auto">
            <a:xfrm>
              <a:off x="3107" y="2848"/>
              <a:ext cx="1361"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30" name="Group 94"/>
            <p:cNvGrpSpPr>
              <a:grpSpLocks/>
            </p:cNvGrpSpPr>
            <p:nvPr/>
          </p:nvGrpSpPr>
          <p:grpSpPr bwMode="auto">
            <a:xfrm>
              <a:off x="3232" y="2838"/>
              <a:ext cx="1011" cy="308"/>
              <a:chOff x="4604" y="2843"/>
              <a:chExt cx="1011" cy="308"/>
            </a:xfrm>
          </p:grpSpPr>
          <p:sp>
            <p:nvSpPr>
              <p:cNvPr id="26742" name="AutoShape 95"/>
              <p:cNvSpPr>
                <a:spLocks noChangeArrowheads="1"/>
              </p:cNvSpPr>
              <p:nvPr/>
            </p:nvSpPr>
            <p:spPr bwMode="auto">
              <a:xfrm>
                <a:off x="4604" y="2886"/>
                <a:ext cx="862"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43" name="Rectangle 96"/>
              <p:cNvSpPr>
                <a:spLocks noChangeArrowheads="1"/>
              </p:cNvSpPr>
              <p:nvPr/>
            </p:nvSpPr>
            <p:spPr bwMode="auto">
              <a:xfrm>
                <a:off x="4604" y="2843"/>
                <a:ext cx="1011" cy="308"/>
              </a:xfrm>
              <a:prstGeom prst="rect">
                <a:avLst/>
              </a:prstGeom>
              <a:noFill/>
              <a:ln w="9525">
                <a:noFill/>
                <a:miter lim="800000"/>
                <a:headEnd/>
                <a:tailEnd/>
              </a:ln>
            </p:spPr>
            <p:txBody>
              <a:bodyPr>
                <a:spAutoFit/>
              </a:bodyPr>
              <a:lstStyle/>
              <a:p>
                <a:r>
                  <a:rPr lang="en-US" altLang="zh-CN" sz="2600">
                    <a:solidFill>
                      <a:srgbClr val="F20000"/>
                    </a:solidFill>
                  </a:rPr>
                  <a:t>12 13 14</a:t>
                </a:r>
              </a:p>
            </p:txBody>
          </p:sp>
        </p:grpSp>
      </p:grpSp>
      <p:grpSp>
        <p:nvGrpSpPr>
          <p:cNvPr id="31" name="Group 97"/>
          <p:cNvGrpSpPr>
            <a:grpSpLocks/>
          </p:cNvGrpSpPr>
          <p:nvPr/>
        </p:nvGrpSpPr>
        <p:grpSpPr bwMode="auto">
          <a:xfrm>
            <a:off x="6261100" y="4518026"/>
            <a:ext cx="2381250" cy="504825"/>
            <a:chOff x="3061" y="2840"/>
            <a:chExt cx="1500" cy="318"/>
          </a:xfrm>
        </p:grpSpPr>
        <p:sp>
          <p:nvSpPr>
            <p:cNvPr id="26736" name="Rectangle 98"/>
            <p:cNvSpPr>
              <a:spLocks noChangeArrowheads="1"/>
            </p:cNvSpPr>
            <p:nvPr/>
          </p:nvSpPr>
          <p:spPr bwMode="auto">
            <a:xfrm>
              <a:off x="3061" y="2840"/>
              <a:ext cx="1225"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26656" name="Group 99"/>
            <p:cNvGrpSpPr>
              <a:grpSpLocks/>
            </p:cNvGrpSpPr>
            <p:nvPr/>
          </p:nvGrpSpPr>
          <p:grpSpPr bwMode="auto">
            <a:xfrm>
              <a:off x="3198" y="2840"/>
              <a:ext cx="1363" cy="308"/>
              <a:chOff x="4241" y="3022"/>
              <a:chExt cx="1363" cy="308"/>
            </a:xfrm>
          </p:grpSpPr>
          <p:sp>
            <p:nvSpPr>
              <p:cNvPr id="26738" name="AutoShape 100"/>
              <p:cNvSpPr>
                <a:spLocks noChangeArrowheads="1"/>
              </p:cNvSpPr>
              <p:nvPr/>
            </p:nvSpPr>
            <p:spPr bwMode="auto">
              <a:xfrm>
                <a:off x="4241" y="3067"/>
                <a:ext cx="1224"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39" name="Rectangle 101"/>
              <p:cNvSpPr>
                <a:spLocks noChangeArrowheads="1"/>
              </p:cNvSpPr>
              <p:nvPr/>
            </p:nvSpPr>
            <p:spPr bwMode="auto">
              <a:xfrm>
                <a:off x="4275" y="3022"/>
                <a:ext cx="1329" cy="308"/>
              </a:xfrm>
              <a:prstGeom prst="rect">
                <a:avLst/>
              </a:prstGeom>
              <a:noFill/>
              <a:ln w="9525">
                <a:noFill/>
                <a:miter lim="800000"/>
                <a:headEnd/>
                <a:tailEnd/>
              </a:ln>
            </p:spPr>
            <p:txBody>
              <a:bodyPr>
                <a:spAutoFit/>
              </a:bodyPr>
              <a:lstStyle/>
              <a:p>
                <a:r>
                  <a:rPr lang="en-US" altLang="zh-CN" sz="2600">
                    <a:solidFill>
                      <a:srgbClr val="F20000"/>
                    </a:solidFill>
                  </a:rPr>
                  <a:t>10 12 13 14</a:t>
                </a:r>
              </a:p>
            </p:txBody>
          </p:sp>
        </p:grpSp>
      </p:grpSp>
      <p:grpSp>
        <p:nvGrpSpPr>
          <p:cNvPr id="26657" name="Group 102"/>
          <p:cNvGrpSpPr>
            <a:grpSpLocks/>
          </p:cNvGrpSpPr>
          <p:nvPr/>
        </p:nvGrpSpPr>
        <p:grpSpPr bwMode="auto">
          <a:xfrm>
            <a:off x="4440238" y="5445125"/>
            <a:ext cx="2366962" cy="496888"/>
            <a:chOff x="521" y="3805"/>
            <a:chExt cx="1491" cy="313"/>
          </a:xfrm>
        </p:grpSpPr>
        <p:sp>
          <p:nvSpPr>
            <p:cNvPr id="26734" name="AutoShape 103"/>
            <p:cNvSpPr>
              <a:spLocks noChangeArrowheads="1"/>
            </p:cNvSpPr>
            <p:nvPr/>
          </p:nvSpPr>
          <p:spPr bwMode="auto">
            <a:xfrm>
              <a:off x="521" y="3805"/>
              <a:ext cx="1315" cy="313"/>
            </a:xfrm>
            <a:prstGeom prst="wedgeRoundRectCallout">
              <a:avLst>
                <a:gd name="adj1" fmla="val 46653"/>
                <a:gd name="adj2" fmla="val -140417"/>
                <a:gd name="adj3" fmla="val 16667"/>
              </a:avLst>
            </a:prstGeom>
            <a:noFill/>
            <a:ln w="57150">
              <a:solidFill>
                <a:srgbClr val="33CCCC"/>
              </a:solidFill>
              <a:miter lim="800000"/>
              <a:headEnd/>
              <a:tailEnd/>
            </a:ln>
          </p:spPr>
          <p:txBody>
            <a:bodyPr anchor="ctr"/>
            <a:lstStyle/>
            <a:p>
              <a:pPr algn="ctr"/>
              <a:endParaRPr lang="zh-CN" altLang="zh-CN" sz="4400">
                <a:solidFill>
                  <a:srgbClr val="FFFFCC"/>
                </a:solidFill>
              </a:endParaRPr>
            </a:p>
          </p:txBody>
        </p:sp>
        <p:sp>
          <p:nvSpPr>
            <p:cNvPr id="26735" name="Text Box 104"/>
            <p:cNvSpPr txBox="1">
              <a:spLocks noChangeArrowheads="1"/>
            </p:cNvSpPr>
            <p:nvPr/>
          </p:nvSpPr>
          <p:spPr bwMode="auto">
            <a:xfrm>
              <a:off x="553" y="3831"/>
              <a:ext cx="1459" cy="279"/>
            </a:xfrm>
            <a:prstGeom prst="rect">
              <a:avLst/>
            </a:prstGeom>
            <a:noFill/>
            <a:ln w="9525">
              <a:noFill/>
              <a:miter lim="800000"/>
              <a:headEnd/>
              <a:tailEnd/>
            </a:ln>
          </p:spPr>
          <p:txBody>
            <a:bodyPr>
              <a:spAutoFit/>
            </a:bodyPr>
            <a:lstStyle/>
            <a:p>
              <a:r>
                <a:rPr lang="zh-CN" altLang="en-US" sz="2300">
                  <a:solidFill>
                    <a:srgbClr val="F20000"/>
                  </a:solidFill>
                  <a:ea typeface="幼圆" pitchFamily="49" charset="-122"/>
                </a:rPr>
                <a:t>关键字个数</a:t>
              </a:r>
              <a:r>
                <a:rPr lang="en-US" altLang="zh-CN" sz="2300">
                  <a:solidFill>
                    <a:srgbClr val="F20000"/>
                  </a:solidFill>
                </a:rPr>
                <a:t>&gt;3</a:t>
              </a:r>
            </a:p>
          </p:txBody>
        </p:sp>
      </p:grpSp>
      <p:sp>
        <p:nvSpPr>
          <p:cNvPr id="360553" name="Oval 105"/>
          <p:cNvSpPr>
            <a:spLocks noChangeArrowheads="1"/>
          </p:cNvSpPr>
          <p:nvPr/>
        </p:nvSpPr>
        <p:spPr bwMode="auto">
          <a:xfrm>
            <a:off x="6994525" y="4606925"/>
            <a:ext cx="431800" cy="338138"/>
          </a:xfrm>
          <a:prstGeom prst="ellipse">
            <a:avLst/>
          </a:prstGeom>
          <a:noFill/>
          <a:ln w="50800">
            <a:solidFill>
              <a:srgbClr val="33CCCC"/>
            </a:solidFill>
            <a:round/>
            <a:headEnd/>
            <a:tailEnd/>
          </a:ln>
        </p:spPr>
        <p:txBody>
          <a:bodyPr wrap="none" anchor="ctr"/>
          <a:lstStyle/>
          <a:p>
            <a:endParaRPr lang="zh-CN" altLang="en-US">
              <a:solidFill>
                <a:srgbClr val="FFFFCC"/>
              </a:solidFill>
            </a:endParaRPr>
          </a:p>
        </p:txBody>
      </p:sp>
      <p:grpSp>
        <p:nvGrpSpPr>
          <p:cNvPr id="26658" name="Group 106"/>
          <p:cNvGrpSpPr>
            <a:grpSpLocks/>
          </p:cNvGrpSpPr>
          <p:nvPr/>
        </p:nvGrpSpPr>
        <p:grpSpPr bwMode="auto">
          <a:xfrm>
            <a:off x="3846513" y="3479800"/>
            <a:ext cx="4773612" cy="2566988"/>
            <a:chOff x="1671" y="2205"/>
            <a:chExt cx="3007" cy="1617"/>
          </a:xfrm>
        </p:grpSpPr>
        <p:sp>
          <p:nvSpPr>
            <p:cNvPr id="26718" name="Rectangle 107"/>
            <p:cNvSpPr>
              <a:spLocks noChangeArrowheads="1"/>
            </p:cNvSpPr>
            <p:nvPr/>
          </p:nvSpPr>
          <p:spPr bwMode="auto">
            <a:xfrm>
              <a:off x="3136" y="2840"/>
              <a:ext cx="1542"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sp>
          <p:nvSpPr>
            <p:cNvPr id="26719" name="Rectangle 108"/>
            <p:cNvSpPr>
              <a:spLocks noChangeArrowheads="1"/>
            </p:cNvSpPr>
            <p:nvPr/>
          </p:nvSpPr>
          <p:spPr bwMode="auto">
            <a:xfrm>
              <a:off x="1671" y="3142"/>
              <a:ext cx="1724" cy="680"/>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sp>
          <p:nvSpPr>
            <p:cNvPr id="26720" name="Rectangle 109"/>
            <p:cNvSpPr>
              <a:spLocks noChangeArrowheads="1"/>
            </p:cNvSpPr>
            <p:nvPr/>
          </p:nvSpPr>
          <p:spPr bwMode="auto">
            <a:xfrm>
              <a:off x="2109" y="2205"/>
              <a:ext cx="1542" cy="635"/>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sp>
          <p:nvSpPr>
            <p:cNvPr id="26721" name="Line 110"/>
            <p:cNvSpPr>
              <a:spLocks noChangeShapeType="1"/>
            </p:cNvSpPr>
            <p:nvPr/>
          </p:nvSpPr>
          <p:spPr bwMode="auto">
            <a:xfrm>
              <a:off x="3379" y="2470"/>
              <a:ext cx="400" cy="378"/>
            </a:xfrm>
            <a:prstGeom prst="line">
              <a:avLst/>
            </a:prstGeom>
            <a:noFill/>
            <a:ln w="25400">
              <a:solidFill>
                <a:srgbClr val="000080"/>
              </a:solidFill>
              <a:round/>
              <a:headEnd/>
              <a:tailEnd type="triangle" w="med" len="med"/>
            </a:ln>
          </p:spPr>
          <p:txBody>
            <a:bodyPr wrap="none" anchor="ctr"/>
            <a:lstStyle/>
            <a:p>
              <a:endParaRPr lang="zh-CN" altLang="en-US"/>
            </a:p>
          </p:txBody>
        </p:sp>
        <p:grpSp>
          <p:nvGrpSpPr>
            <p:cNvPr id="26659" name="Group 111"/>
            <p:cNvGrpSpPr>
              <a:grpSpLocks/>
            </p:cNvGrpSpPr>
            <p:nvPr/>
          </p:nvGrpSpPr>
          <p:grpSpPr bwMode="auto">
            <a:xfrm>
              <a:off x="2608" y="2293"/>
              <a:ext cx="952" cy="308"/>
              <a:chOff x="2971" y="1526"/>
              <a:chExt cx="952" cy="308"/>
            </a:xfrm>
          </p:grpSpPr>
          <p:sp>
            <p:nvSpPr>
              <p:cNvPr id="26732" name="AutoShape 112"/>
              <p:cNvSpPr>
                <a:spLocks noChangeArrowheads="1"/>
              </p:cNvSpPr>
              <p:nvPr/>
            </p:nvSpPr>
            <p:spPr bwMode="auto">
              <a:xfrm>
                <a:off x="2971" y="1570"/>
                <a:ext cx="862"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33" name="Rectangle 113"/>
              <p:cNvSpPr>
                <a:spLocks noChangeArrowheads="1"/>
              </p:cNvSpPr>
              <p:nvPr/>
            </p:nvSpPr>
            <p:spPr bwMode="auto">
              <a:xfrm>
                <a:off x="3057" y="1526"/>
                <a:ext cx="866" cy="308"/>
              </a:xfrm>
              <a:prstGeom prst="rect">
                <a:avLst/>
              </a:prstGeom>
              <a:noFill/>
              <a:ln w="9525">
                <a:noFill/>
                <a:miter lim="800000"/>
                <a:headEnd/>
                <a:tailEnd/>
              </a:ln>
            </p:spPr>
            <p:txBody>
              <a:bodyPr>
                <a:spAutoFit/>
              </a:bodyPr>
              <a:lstStyle/>
              <a:p>
                <a:r>
                  <a:rPr lang="en-US" altLang="zh-CN" sz="2600">
                    <a:solidFill>
                      <a:srgbClr val="F20000"/>
                    </a:solidFill>
                  </a:rPr>
                  <a:t>6  9 12</a:t>
                </a:r>
              </a:p>
            </p:txBody>
          </p:sp>
        </p:grpSp>
        <p:sp>
          <p:nvSpPr>
            <p:cNvPr id="26723" name="Line 114"/>
            <p:cNvSpPr>
              <a:spLocks noChangeShapeType="1"/>
            </p:cNvSpPr>
            <p:nvPr/>
          </p:nvSpPr>
          <p:spPr bwMode="auto">
            <a:xfrm flipH="1">
              <a:off x="2835" y="2486"/>
              <a:ext cx="74" cy="362"/>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26724" name="Line 115"/>
            <p:cNvSpPr>
              <a:spLocks noChangeShapeType="1"/>
            </p:cNvSpPr>
            <p:nvPr/>
          </p:nvSpPr>
          <p:spPr bwMode="auto">
            <a:xfrm flipH="1">
              <a:off x="2456" y="2478"/>
              <a:ext cx="272" cy="362"/>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26725" name="Line 116"/>
            <p:cNvSpPr>
              <a:spLocks noChangeShapeType="1"/>
            </p:cNvSpPr>
            <p:nvPr/>
          </p:nvSpPr>
          <p:spPr bwMode="auto">
            <a:xfrm>
              <a:off x="3099" y="2478"/>
              <a:ext cx="219" cy="362"/>
            </a:xfrm>
            <a:prstGeom prst="line">
              <a:avLst/>
            </a:prstGeom>
            <a:noFill/>
            <a:ln w="25400">
              <a:solidFill>
                <a:srgbClr val="000080"/>
              </a:solidFill>
              <a:round/>
              <a:headEnd/>
              <a:tailEnd type="triangle" w="med" len="med"/>
            </a:ln>
          </p:spPr>
          <p:txBody>
            <a:bodyPr wrap="none" anchor="ctr"/>
            <a:lstStyle/>
            <a:p>
              <a:endParaRPr lang="zh-CN" altLang="en-US"/>
            </a:p>
          </p:txBody>
        </p:sp>
        <p:grpSp>
          <p:nvGrpSpPr>
            <p:cNvPr id="26660" name="Group 117"/>
            <p:cNvGrpSpPr>
              <a:grpSpLocks/>
            </p:cNvGrpSpPr>
            <p:nvPr/>
          </p:nvGrpSpPr>
          <p:grpSpPr bwMode="auto">
            <a:xfrm>
              <a:off x="3203" y="2832"/>
              <a:ext cx="317" cy="310"/>
              <a:chOff x="4830" y="3292"/>
              <a:chExt cx="317" cy="310"/>
            </a:xfrm>
          </p:grpSpPr>
          <p:sp>
            <p:nvSpPr>
              <p:cNvPr id="26730" name="AutoShape 118"/>
              <p:cNvSpPr>
                <a:spLocks noChangeArrowheads="1"/>
              </p:cNvSpPr>
              <p:nvPr/>
            </p:nvSpPr>
            <p:spPr bwMode="auto">
              <a:xfrm>
                <a:off x="4830" y="3339"/>
                <a:ext cx="317"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31" name="Rectangle 119"/>
              <p:cNvSpPr>
                <a:spLocks noChangeArrowheads="1"/>
              </p:cNvSpPr>
              <p:nvPr/>
            </p:nvSpPr>
            <p:spPr bwMode="auto">
              <a:xfrm>
                <a:off x="4830" y="3292"/>
                <a:ext cx="308" cy="310"/>
              </a:xfrm>
              <a:prstGeom prst="rect">
                <a:avLst/>
              </a:prstGeom>
              <a:noFill/>
              <a:ln w="9525">
                <a:noFill/>
                <a:miter lim="800000"/>
                <a:headEnd/>
                <a:tailEnd/>
              </a:ln>
            </p:spPr>
            <p:txBody>
              <a:bodyPr wrap="none">
                <a:spAutoFit/>
              </a:bodyPr>
              <a:lstStyle/>
              <a:p>
                <a:pPr algn="ctr"/>
                <a:r>
                  <a:rPr lang="en-US" altLang="zh-CN" sz="2600">
                    <a:solidFill>
                      <a:srgbClr val="F20000"/>
                    </a:solidFill>
                  </a:rPr>
                  <a:t>10</a:t>
                </a:r>
              </a:p>
            </p:txBody>
          </p:sp>
        </p:grpSp>
        <p:grpSp>
          <p:nvGrpSpPr>
            <p:cNvPr id="26661" name="Group 120"/>
            <p:cNvGrpSpPr>
              <a:grpSpLocks/>
            </p:cNvGrpSpPr>
            <p:nvPr/>
          </p:nvGrpSpPr>
          <p:grpSpPr bwMode="auto">
            <a:xfrm>
              <a:off x="3726" y="2840"/>
              <a:ext cx="655" cy="308"/>
              <a:chOff x="4756" y="3657"/>
              <a:chExt cx="655" cy="308"/>
            </a:xfrm>
          </p:grpSpPr>
          <p:sp>
            <p:nvSpPr>
              <p:cNvPr id="26728" name="AutoShape 121"/>
              <p:cNvSpPr>
                <a:spLocks noChangeArrowheads="1"/>
              </p:cNvSpPr>
              <p:nvPr/>
            </p:nvSpPr>
            <p:spPr bwMode="auto">
              <a:xfrm>
                <a:off x="4785" y="3702"/>
                <a:ext cx="590"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29" name="Rectangle 122"/>
              <p:cNvSpPr>
                <a:spLocks noChangeArrowheads="1"/>
              </p:cNvSpPr>
              <p:nvPr/>
            </p:nvSpPr>
            <p:spPr bwMode="auto">
              <a:xfrm>
                <a:off x="4756" y="3657"/>
                <a:ext cx="655" cy="308"/>
              </a:xfrm>
              <a:prstGeom prst="rect">
                <a:avLst/>
              </a:prstGeom>
              <a:noFill/>
              <a:ln w="9525">
                <a:noFill/>
                <a:miter lim="800000"/>
                <a:headEnd/>
                <a:tailEnd/>
              </a:ln>
            </p:spPr>
            <p:txBody>
              <a:bodyPr>
                <a:spAutoFit/>
              </a:bodyPr>
              <a:lstStyle/>
              <a:p>
                <a:pPr algn="ctr"/>
                <a:r>
                  <a:rPr lang="en-US" altLang="zh-CN" sz="2600">
                    <a:solidFill>
                      <a:srgbClr val="F20000"/>
                    </a:solidFill>
                  </a:rPr>
                  <a:t>13 14</a:t>
                </a:r>
              </a:p>
            </p:txBody>
          </p:sp>
        </p:grpSp>
      </p:grpSp>
      <p:grpSp>
        <p:nvGrpSpPr>
          <p:cNvPr id="26662" name="Group 123"/>
          <p:cNvGrpSpPr>
            <a:grpSpLocks/>
          </p:cNvGrpSpPr>
          <p:nvPr/>
        </p:nvGrpSpPr>
        <p:grpSpPr bwMode="auto">
          <a:xfrm>
            <a:off x="3648075" y="4492626"/>
            <a:ext cx="1728788" cy="504825"/>
            <a:chOff x="1565" y="2840"/>
            <a:chExt cx="1089" cy="318"/>
          </a:xfrm>
        </p:grpSpPr>
        <p:sp>
          <p:nvSpPr>
            <p:cNvPr id="26714" name="Rectangle 124"/>
            <p:cNvSpPr>
              <a:spLocks noChangeArrowheads="1"/>
            </p:cNvSpPr>
            <p:nvPr/>
          </p:nvSpPr>
          <p:spPr bwMode="auto">
            <a:xfrm>
              <a:off x="1565" y="2840"/>
              <a:ext cx="1089"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26663" name="Group 125"/>
            <p:cNvGrpSpPr>
              <a:grpSpLocks/>
            </p:cNvGrpSpPr>
            <p:nvPr/>
          </p:nvGrpSpPr>
          <p:grpSpPr bwMode="auto">
            <a:xfrm>
              <a:off x="1679" y="2848"/>
              <a:ext cx="970" cy="308"/>
              <a:chOff x="4740" y="3294"/>
              <a:chExt cx="970" cy="308"/>
            </a:xfrm>
          </p:grpSpPr>
          <p:sp>
            <p:nvSpPr>
              <p:cNvPr id="26716" name="Rectangle 126"/>
              <p:cNvSpPr>
                <a:spLocks noChangeArrowheads="1"/>
              </p:cNvSpPr>
              <p:nvPr/>
            </p:nvSpPr>
            <p:spPr bwMode="auto">
              <a:xfrm>
                <a:off x="4833" y="3294"/>
                <a:ext cx="877" cy="308"/>
              </a:xfrm>
              <a:prstGeom prst="rect">
                <a:avLst/>
              </a:prstGeom>
              <a:noFill/>
              <a:ln w="9525">
                <a:noFill/>
                <a:miter lim="800000"/>
                <a:headEnd/>
                <a:tailEnd/>
              </a:ln>
            </p:spPr>
            <p:txBody>
              <a:bodyPr>
                <a:spAutoFit/>
              </a:bodyPr>
              <a:lstStyle/>
              <a:p>
                <a:r>
                  <a:rPr lang="en-US" altLang="zh-CN" sz="2600">
                    <a:solidFill>
                      <a:srgbClr val="F20000"/>
                    </a:solidFill>
                  </a:rPr>
                  <a:t>1  4  5</a:t>
                </a:r>
              </a:p>
            </p:txBody>
          </p:sp>
          <p:sp>
            <p:nvSpPr>
              <p:cNvPr id="26717" name="AutoShape 127"/>
              <p:cNvSpPr>
                <a:spLocks noChangeArrowheads="1"/>
              </p:cNvSpPr>
              <p:nvPr/>
            </p:nvSpPr>
            <p:spPr bwMode="auto">
              <a:xfrm>
                <a:off x="4740" y="3339"/>
                <a:ext cx="862"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grpSp>
      </p:grpSp>
      <p:grpSp>
        <p:nvGrpSpPr>
          <p:cNvPr id="26664" name="Group 128"/>
          <p:cNvGrpSpPr>
            <a:grpSpLocks/>
          </p:cNvGrpSpPr>
          <p:nvPr/>
        </p:nvGrpSpPr>
        <p:grpSpPr bwMode="auto">
          <a:xfrm>
            <a:off x="3287714" y="4483100"/>
            <a:ext cx="2219325" cy="539750"/>
            <a:chOff x="1301" y="2840"/>
            <a:chExt cx="1398" cy="340"/>
          </a:xfrm>
        </p:grpSpPr>
        <p:sp>
          <p:nvSpPr>
            <p:cNvPr id="26710" name="Rectangle 129"/>
            <p:cNvSpPr>
              <a:spLocks noChangeArrowheads="1"/>
            </p:cNvSpPr>
            <p:nvPr/>
          </p:nvSpPr>
          <p:spPr bwMode="auto">
            <a:xfrm>
              <a:off x="1383" y="2862"/>
              <a:ext cx="1316"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26665" name="Group 130"/>
            <p:cNvGrpSpPr>
              <a:grpSpLocks/>
            </p:cNvGrpSpPr>
            <p:nvPr/>
          </p:nvGrpSpPr>
          <p:grpSpPr bwMode="auto">
            <a:xfrm>
              <a:off x="1301" y="2840"/>
              <a:ext cx="1224" cy="308"/>
              <a:chOff x="113" y="2205"/>
              <a:chExt cx="1224" cy="308"/>
            </a:xfrm>
          </p:grpSpPr>
          <p:sp>
            <p:nvSpPr>
              <p:cNvPr id="26712" name="AutoShape 131"/>
              <p:cNvSpPr>
                <a:spLocks noChangeArrowheads="1"/>
              </p:cNvSpPr>
              <p:nvPr/>
            </p:nvSpPr>
            <p:spPr bwMode="auto">
              <a:xfrm>
                <a:off x="113" y="2251"/>
                <a:ext cx="1224"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13" name="Rectangle 132"/>
              <p:cNvSpPr>
                <a:spLocks noChangeArrowheads="1"/>
              </p:cNvSpPr>
              <p:nvPr/>
            </p:nvSpPr>
            <p:spPr bwMode="auto">
              <a:xfrm>
                <a:off x="220" y="2205"/>
                <a:ext cx="1043" cy="308"/>
              </a:xfrm>
              <a:prstGeom prst="rect">
                <a:avLst/>
              </a:prstGeom>
              <a:noFill/>
              <a:ln w="9525">
                <a:noFill/>
                <a:miter lim="800000"/>
                <a:headEnd/>
                <a:tailEnd/>
              </a:ln>
            </p:spPr>
            <p:txBody>
              <a:bodyPr>
                <a:spAutoFit/>
              </a:bodyPr>
              <a:lstStyle/>
              <a:p>
                <a:r>
                  <a:rPr lang="en-US" altLang="zh-CN" sz="2600">
                    <a:solidFill>
                      <a:srgbClr val="F20000"/>
                    </a:solidFill>
                  </a:rPr>
                  <a:t>1   3  4   5</a:t>
                </a:r>
              </a:p>
            </p:txBody>
          </p:sp>
        </p:grpSp>
      </p:grpSp>
      <p:grpSp>
        <p:nvGrpSpPr>
          <p:cNvPr id="26671" name="Group 133"/>
          <p:cNvGrpSpPr>
            <a:grpSpLocks/>
          </p:cNvGrpSpPr>
          <p:nvPr/>
        </p:nvGrpSpPr>
        <p:grpSpPr bwMode="auto">
          <a:xfrm>
            <a:off x="2063751" y="5373689"/>
            <a:ext cx="2366963" cy="496887"/>
            <a:chOff x="1843" y="3385"/>
            <a:chExt cx="1491" cy="313"/>
          </a:xfrm>
        </p:grpSpPr>
        <p:sp>
          <p:nvSpPr>
            <p:cNvPr id="26708" name="AutoShape 134"/>
            <p:cNvSpPr>
              <a:spLocks noChangeArrowheads="1"/>
            </p:cNvSpPr>
            <p:nvPr/>
          </p:nvSpPr>
          <p:spPr bwMode="auto">
            <a:xfrm>
              <a:off x="1843" y="3385"/>
              <a:ext cx="1315" cy="313"/>
            </a:xfrm>
            <a:prstGeom prst="wedgeRoundRectCallout">
              <a:avLst>
                <a:gd name="adj1" fmla="val 55171"/>
                <a:gd name="adj2" fmla="val -109745"/>
                <a:gd name="adj3" fmla="val 16667"/>
              </a:avLst>
            </a:prstGeom>
            <a:noFill/>
            <a:ln w="57150">
              <a:solidFill>
                <a:srgbClr val="33CCCC"/>
              </a:solidFill>
              <a:miter lim="800000"/>
              <a:headEnd/>
              <a:tailEnd/>
            </a:ln>
          </p:spPr>
          <p:txBody>
            <a:bodyPr anchor="ctr"/>
            <a:lstStyle/>
            <a:p>
              <a:pPr algn="ctr"/>
              <a:endParaRPr lang="zh-CN" altLang="zh-CN" sz="4400">
                <a:solidFill>
                  <a:srgbClr val="FFFFCC"/>
                </a:solidFill>
              </a:endParaRPr>
            </a:p>
          </p:txBody>
        </p:sp>
        <p:sp>
          <p:nvSpPr>
            <p:cNvPr id="26709" name="Text Box 135"/>
            <p:cNvSpPr txBox="1">
              <a:spLocks noChangeArrowheads="1"/>
            </p:cNvSpPr>
            <p:nvPr/>
          </p:nvSpPr>
          <p:spPr bwMode="auto">
            <a:xfrm>
              <a:off x="1875" y="3396"/>
              <a:ext cx="1459" cy="279"/>
            </a:xfrm>
            <a:prstGeom prst="rect">
              <a:avLst/>
            </a:prstGeom>
            <a:noFill/>
            <a:ln w="9525">
              <a:noFill/>
              <a:miter lim="800000"/>
              <a:headEnd/>
              <a:tailEnd/>
            </a:ln>
          </p:spPr>
          <p:txBody>
            <a:bodyPr>
              <a:spAutoFit/>
            </a:bodyPr>
            <a:lstStyle/>
            <a:p>
              <a:r>
                <a:rPr lang="zh-CN" altLang="en-US" sz="2300">
                  <a:solidFill>
                    <a:srgbClr val="F20000"/>
                  </a:solidFill>
                  <a:ea typeface="幼圆" pitchFamily="49" charset="-122"/>
                </a:rPr>
                <a:t>关键字个数</a:t>
              </a:r>
              <a:r>
                <a:rPr lang="en-US" altLang="zh-CN" sz="2300">
                  <a:solidFill>
                    <a:srgbClr val="F20000"/>
                  </a:solidFill>
                </a:rPr>
                <a:t>&gt;3</a:t>
              </a:r>
            </a:p>
          </p:txBody>
        </p:sp>
      </p:grpSp>
      <p:sp>
        <p:nvSpPr>
          <p:cNvPr id="360584" name="Oval 136"/>
          <p:cNvSpPr>
            <a:spLocks noChangeArrowheads="1"/>
          </p:cNvSpPr>
          <p:nvPr/>
        </p:nvSpPr>
        <p:spPr bwMode="auto">
          <a:xfrm>
            <a:off x="3838575" y="4568825"/>
            <a:ext cx="431800" cy="338138"/>
          </a:xfrm>
          <a:prstGeom prst="ellipse">
            <a:avLst/>
          </a:prstGeom>
          <a:noFill/>
          <a:ln w="50800">
            <a:solidFill>
              <a:srgbClr val="33CCCC"/>
            </a:solidFill>
            <a:round/>
            <a:headEnd/>
            <a:tailEnd/>
          </a:ln>
        </p:spPr>
        <p:txBody>
          <a:bodyPr wrap="none" anchor="ctr"/>
          <a:lstStyle/>
          <a:p>
            <a:endParaRPr lang="zh-CN" altLang="en-US">
              <a:solidFill>
                <a:srgbClr val="FFFFCC"/>
              </a:solidFill>
            </a:endParaRPr>
          </a:p>
        </p:txBody>
      </p:sp>
      <p:grpSp>
        <p:nvGrpSpPr>
          <p:cNvPr id="26672" name="Group 137"/>
          <p:cNvGrpSpPr>
            <a:grpSpLocks/>
          </p:cNvGrpSpPr>
          <p:nvPr/>
        </p:nvGrpSpPr>
        <p:grpSpPr bwMode="auto">
          <a:xfrm>
            <a:off x="1919288" y="3070225"/>
            <a:ext cx="5327650" cy="3060700"/>
            <a:chOff x="431" y="1932"/>
            <a:chExt cx="3356" cy="1928"/>
          </a:xfrm>
        </p:grpSpPr>
        <p:grpSp>
          <p:nvGrpSpPr>
            <p:cNvPr id="26673" name="Group 138"/>
            <p:cNvGrpSpPr>
              <a:grpSpLocks/>
            </p:cNvGrpSpPr>
            <p:nvPr/>
          </p:nvGrpSpPr>
          <p:grpSpPr bwMode="auto">
            <a:xfrm>
              <a:off x="1028" y="1932"/>
              <a:ext cx="2759" cy="1234"/>
              <a:chOff x="1028" y="1932"/>
              <a:chExt cx="2759" cy="1234"/>
            </a:xfrm>
          </p:grpSpPr>
          <p:sp>
            <p:nvSpPr>
              <p:cNvPr id="26691" name="Rectangle 139"/>
              <p:cNvSpPr>
                <a:spLocks noChangeArrowheads="1"/>
              </p:cNvSpPr>
              <p:nvPr/>
            </p:nvSpPr>
            <p:spPr bwMode="auto">
              <a:xfrm>
                <a:off x="1028" y="2848"/>
                <a:ext cx="1542"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26689" name="Group 140"/>
              <p:cNvGrpSpPr>
                <a:grpSpLocks/>
              </p:cNvGrpSpPr>
              <p:nvPr/>
            </p:nvGrpSpPr>
            <p:grpSpPr bwMode="auto">
              <a:xfrm>
                <a:off x="1917" y="2845"/>
                <a:ext cx="771" cy="308"/>
                <a:chOff x="2835" y="1442"/>
                <a:chExt cx="771" cy="308"/>
              </a:xfrm>
            </p:grpSpPr>
            <p:sp>
              <p:nvSpPr>
                <p:cNvPr id="26706" name="AutoShape 141"/>
                <p:cNvSpPr>
                  <a:spLocks noChangeArrowheads="1"/>
                </p:cNvSpPr>
                <p:nvPr/>
              </p:nvSpPr>
              <p:spPr bwMode="auto">
                <a:xfrm>
                  <a:off x="2835" y="1480"/>
                  <a:ext cx="590"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07" name="Rectangle 142"/>
                <p:cNvSpPr>
                  <a:spLocks noChangeArrowheads="1"/>
                </p:cNvSpPr>
                <p:nvPr/>
              </p:nvSpPr>
              <p:spPr bwMode="auto">
                <a:xfrm>
                  <a:off x="2909" y="1442"/>
                  <a:ext cx="697" cy="308"/>
                </a:xfrm>
                <a:prstGeom prst="rect">
                  <a:avLst/>
                </a:prstGeom>
                <a:noFill/>
                <a:ln w="9525">
                  <a:noFill/>
                  <a:miter lim="800000"/>
                  <a:headEnd/>
                  <a:tailEnd/>
                </a:ln>
              </p:spPr>
              <p:txBody>
                <a:bodyPr>
                  <a:spAutoFit/>
                </a:bodyPr>
                <a:lstStyle/>
                <a:p>
                  <a:r>
                    <a:rPr lang="en-US" altLang="zh-CN" sz="2600">
                      <a:solidFill>
                        <a:srgbClr val="F20000"/>
                      </a:solidFill>
                    </a:rPr>
                    <a:t>4  5</a:t>
                  </a:r>
                </a:p>
              </p:txBody>
            </p:sp>
          </p:grpSp>
          <p:grpSp>
            <p:nvGrpSpPr>
              <p:cNvPr id="26692" name="Group 143"/>
              <p:cNvGrpSpPr>
                <a:grpSpLocks/>
              </p:cNvGrpSpPr>
              <p:nvPr/>
            </p:nvGrpSpPr>
            <p:grpSpPr bwMode="auto">
              <a:xfrm>
                <a:off x="1384" y="2843"/>
                <a:ext cx="317" cy="308"/>
                <a:chOff x="612" y="2024"/>
                <a:chExt cx="317" cy="308"/>
              </a:xfrm>
            </p:grpSpPr>
            <p:sp>
              <p:nvSpPr>
                <p:cNvPr id="26704" name="AutoShape 144"/>
                <p:cNvSpPr>
                  <a:spLocks noChangeArrowheads="1"/>
                </p:cNvSpPr>
                <p:nvPr/>
              </p:nvSpPr>
              <p:spPr bwMode="auto">
                <a:xfrm>
                  <a:off x="612" y="2069"/>
                  <a:ext cx="317"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05" name="Rectangle 145"/>
                <p:cNvSpPr>
                  <a:spLocks noChangeArrowheads="1"/>
                </p:cNvSpPr>
                <p:nvPr/>
              </p:nvSpPr>
              <p:spPr bwMode="auto">
                <a:xfrm>
                  <a:off x="665" y="2024"/>
                  <a:ext cx="220" cy="308"/>
                </a:xfrm>
                <a:prstGeom prst="rect">
                  <a:avLst/>
                </a:prstGeom>
                <a:noFill/>
                <a:ln w="9525">
                  <a:noFill/>
                  <a:miter lim="800000"/>
                  <a:headEnd/>
                  <a:tailEnd/>
                </a:ln>
              </p:spPr>
              <p:txBody>
                <a:bodyPr wrap="none">
                  <a:spAutoFit/>
                </a:bodyPr>
                <a:lstStyle/>
                <a:p>
                  <a:pPr algn="ctr"/>
                  <a:r>
                    <a:rPr lang="en-US" altLang="zh-CN" sz="2600">
                      <a:solidFill>
                        <a:srgbClr val="F20000"/>
                      </a:solidFill>
                    </a:rPr>
                    <a:t>1</a:t>
                  </a:r>
                </a:p>
              </p:txBody>
            </p:sp>
          </p:grpSp>
          <p:sp>
            <p:nvSpPr>
              <p:cNvPr id="26694" name="Rectangle 146"/>
              <p:cNvSpPr>
                <a:spLocks noChangeArrowheads="1"/>
              </p:cNvSpPr>
              <p:nvPr/>
            </p:nvSpPr>
            <p:spPr bwMode="auto">
              <a:xfrm>
                <a:off x="2064" y="1932"/>
                <a:ext cx="1723" cy="90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26693" name="Group 147"/>
              <p:cNvGrpSpPr>
                <a:grpSpLocks/>
              </p:cNvGrpSpPr>
              <p:nvPr/>
            </p:nvGrpSpPr>
            <p:grpSpPr bwMode="auto">
              <a:xfrm>
                <a:off x="1701" y="2298"/>
                <a:ext cx="2041" cy="580"/>
                <a:chOff x="1701" y="2306"/>
                <a:chExt cx="2041" cy="580"/>
              </a:xfrm>
            </p:grpSpPr>
            <p:grpSp>
              <p:nvGrpSpPr>
                <p:cNvPr id="26695" name="Group 148"/>
                <p:cNvGrpSpPr>
                  <a:grpSpLocks/>
                </p:cNvGrpSpPr>
                <p:nvPr/>
              </p:nvGrpSpPr>
              <p:grpSpPr bwMode="auto">
                <a:xfrm>
                  <a:off x="2258" y="2306"/>
                  <a:ext cx="1393" cy="308"/>
                  <a:chOff x="2258" y="1483"/>
                  <a:chExt cx="1393" cy="308"/>
                </a:xfrm>
              </p:grpSpPr>
              <p:sp>
                <p:nvSpPr>
                  <p:cNvPr id="26702" name="AutoShape 149"/>
                  <p:cNvSpPr>
                    <a:spLocks noChangeArrowheads="1"/>
                  </p:cNvSpPr>
                  <p:nvPr/>
                </p:nvSpPr>
                <p:spPr bwMode="auto">
                  <a:xfrm>
                    <a:off x="2258" y="1517"/>
                    <a:ext cx="1224"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03" name="Rectangle 150"/>
                  <p:cNvSpPr>
                    <a:spLocks noChangeArrowheads="1"/>
                  </p:cNvSpPr>
                  <p:nvPr/>
                </p:nvSpPr>
                <p:spPr bwMode="auto">
                  <a:xfrm>
                    <a:off x="2336" y="1483"/>
                    <a:ext cx="1315" cy="308"/>
                  </a:xfrm>
                  <a:prstGeom prst="rect">
                    <a:avLst/>
                  </a:prstGeom>
                  <a:noFill/>
                  <a:ln w="9525">
                    <a:noFill/>
                    <a:miter lim="800000"/>
                    <a:headEnd/>
                    <a:tailEnd/>
                  </a:ln>
                </p:spPr>
                <p:txBody>
                  <a:bodyPr>
                    <a:spAutoFit/>
                  </a:bodyPr>
                  <a:lstStyle/>
                  <a:p>
                    <a:r>
                      <a:rPr lang="en-US" altLang="zh-CN" sz="2600">
                        <a:solidFill>
                          <a:srgbClr val="F20000"/>
                        </a:solidFill>
                      </a:rPr>
                      <a:t>3   6   9  12</a:t>
                    </a:r>
                  </a:p>
                </p:txBody>
              </p:sp>
            </p:grpSp>
            <p:sp>
              <p:nvSpPr>
                <p:cNvPr id="26697" name="Line 151"/>
                <p:cNvSpPr>
                  <a:spLocks noChangeShapeType="1"/>
                </p:cNvSpPr>
                <p:nvPr/>
              </p:nvSpPr>
              <p:spPr bwMode="auto">
                <a:xfrm flipH="1">
                  <a:off x="2835" y="2478"/>
                  <a:ext cx="45" cy="362"/>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26698" name="Line 152"/>
                <p:cNvSpPr>
                  <a:spLocks noChangeShapeType="1"/>
                </p:cNvSpPr>
                <p:nvPr/>
              </p:nvSpPr>
              <p:spPr bwMode="auto">
                <a:xfrm>
                  <a:off x="3107" y="2478"/>
                  <a:ext cx="227" cy="362"/>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26699" name="Line 153"/>
                <p:cNvSpPr>
                  <a:spLocks noChangeShapeType="1"/>
                </p:cNvSpPr>
                <p:nvPr/>
              </p:nvSpPr>
              <p:spPr bwMode="auto">
                <a:xfrm>
                  <a:off x="3379" y="2478"/>
                  <a:ext cx="363" cy="362"/>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26700" name="Line 154"/>
                <p:cNvSpPr>
                  <a:spLocks noChangeShapeType="1"/>
                </p:cNvSpPr>
                <p:nvPr/>
              </p:nvSpPr>
              <p:spPr bwMode="auto">
                <a:xfrm flipH="1">
                  <a:off x="1701" y="2478"/>
                  <a:ext cx="635" cy="408"/>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26701" name="Line 155"/>
                <p:cNvSpPr>
                  <a:spLocks noChangeShapeType="1"/>
                </p:cNvSpPr>
                <p:nvPr/>
              </p:nvSpPr>
              <p:spPr bwMode="auto">
                <a:xfrm flipH="1">
                  <a:off x="2335" y="2478"/>
                  <a:ext cx="227" cy="362"/>
                </a:xfrm>
                <a:prstGeom prst="line">
                  <a:avLst/>
                </a:prstGeom>
                <a:noFill/>
                <a:ln w="25400">
                  <a:solidFill>
                    <a:srgbClr val="000080"/>
                  </a:solidFill>
                  <a:round/>
                  <a:headEnd/>
                  <a:tailEnd type="triangle" w="med" len="med"/>
                </a:ln>
              </p:spPr>
              <p:txBody>
                <a:bodyPr wrap="none" anchor="ctr"/>
                <a:lstStyle/>
                <a:p>
                  <a:endParaRPr lang="zh-CN" altLang="en-US"/>
                </a:p>
              </p:txBody>
            </p:sp>
          </p:grpSp>
        </p:grpSp>
        <p:sp>
          <p:nvSpPr>
            <p:cNvPr id="26690" name="Rectangle 156"/>
            <p:cNvSpPr>
              <a:spLocks noChangeArrowheads="1"/>
            </p:cNvSpPr>
            <p:nvPr/>
          </p:nvSpPr>
          <p:spPr bwMode="auto">
            <a:xfrm>
              <a:off x="431" y="3134"/>
              <a:ext cx="1587" cy="726"/>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grpSp>
        <p:nvGrpSpPr>
          <p:cNvPr id="26696" name="Group 157"/>
          <p:cNvGrpSpPr>
            <a:grpSpLocks/>
          </p:cNvGrpSpPr>
          <p:nvPr/>
        </p:nvGrpSpPr>
        <p:grpSpPr bwMode="auto">
          <a:xfrm>
            <a:off x="3071813" y="2716214"/>
            <a:ext cx="2366962" cy="496887"/>
            <a:chOff x="1156" y="1162"/>
            <a:chExt cx="1491" cy="313"/>
          </a:xfrm>
        </p:grpSpPr>
        <p:sp>
          <p:nvSpPr>
            <p:cNvPr id="26687" name="AutoShape 158"/>
            <p:cNvSpPr>
              <a:spLocks noChangeArrowheads="1"/>
            </p:cNvSpPr>
            <p:nvPr/>
          </p:nvSpPr>
          <p:spPr bwMode="auto">
            <a:xfrm>
              <a:off x="1156" y="1162"/>
              <a:ext cx="1315" cy="313"/>
            </a:xfrm>
            <a:prstGeom prst="wedgeRoundRectCallout">
              <a:avLst>
                <a:gd name="adj1" fmla="val 43005"/>
                <a:gd name="adj2" fmla="val 120287"/>
                <a:gd name="adj3" fmla="val 16667"/>
              </a:avLst>
            </a:prstGeom>
            <a:noFill/>
            <a:ln w="57150">
              <a:solidFill>
                <a:srgbClr val="33CCCC"/>
              </a:solidFill>
              <a:miter lim="800000"/>
              <a:headEnd/>
              <a:tailEnd/>
            </a:ln>
          </p:spPr>
          <p:txBody>
            <a:bodyPr anchor="ctr"/>
            <a:lstStyle/>
            <a:p>
              <a:pPr algn="ctr"/>
              <a:endParaRPr lang="zh-CN" altLang="zh-CN" sz="4400">
                <a:solidFill>
                  <a:srgbClr val="FFFFCC"/>
                </a:solidFill>
              </a:endParaRPr>
            </a:p>
          </p:txBody>
        </p:sp>
        <p:sp>
          <p:nvSpPr>
            <p:cNvPr id="26688" name="Text Box 159"/>
            <p:cNvSpPr txBox="1">
              <a:spLocks noChangeArrowheads="1"/>
            </p:cNvSpPr>
            <p:nvPr/>
          </p:nvSpPr>
          <p:spPr bwMode="auto">
            <a:xfrm>
              <a:off x="1188" y="1173"/>
              <a:ext cx="1459" cy="279"/>
            </a:xfrm>
            <a:prstGeom prst="rect">
              <a:avLst/>
            </a:prstGeom>
            <a:noFill/>
            <a:ln w="9525">
              <a:noFill/>
              <a:miter lim="800000"/>
              <a:headEnd/>
              <a:tailEnd/>
            </a:ln>
          </p:spPr>
          <p:txBody>
            <a:bodyPr>
              <a:spAutoFit/>
            </a:bodyPr>
            <a:lstStyle/>
            <a:p>
              <a:r>
                <a:rPr lang="zh-CN" altLang="en-US" sz="2300">
                  <a:solidFill>
                    <a:srgbClr val="F20000"/>
                  </a:solidFill>
                  <a:ea typeface="幼圆" pitchFamily="49" charset="-122"/>
                </a:rPr>
                <a:t>关键字个数</a:t>
              </a:r>
              <a:r>
                <a:rPr lang="en-US" altLang="zh-CN" sz="2300">
                  <a:solidFill>
                    <a:srgbClr val="F20000"/>
                  </a:solidFill>
                </a:rPr>
                <a:t>&gt;3</a:t>
              </a:r>
            </a:p>
          </p:txBody>
        </p:sp>
      </p:grpSp>
      <p:sp>
        <p:nvSpPr>
          <p:cNvPr id="360608" name="Oval 160"/>
          <p:cNvSpPr>
            <a:spLocks noChangeArrowheads="1"/>
          </p:cNvSpPr>
          <p:nvPr/>
        </p:nvSpPr>
        <p:spPr bwMode="auto">
          <a:xfrm>
            <a:off x="5341938" y="3716339"/>
            <a:ext cx="431800" cy="338137"/>
          </a:xfrm>
          <a:prstGeom prst="ellipse">
            <a:avLst/>
          </a:prstGeom>
          <a:noFill/>
          <a:ln w="50800">
            <a:solidFill>
              <a:srgbClr val="33CCCC"/>
            </a:solidFill>
            <a:round/>
            <a:headEnd/>
            <a:tailEnd/>
          </a:ln>
        </p:spPr>
        <p:txBody>
          <a:bodyPr wrap="none" anchor="ctr"/>
          <a:lstStyle/>
          <a:p>
            <a:endParaRPr lang="zh-CN" altLang="en-US">
              <a:solidFill>
                <a:srgbClr val="FFFFCC"/>
              </a:solidFill>
            </a:endParaRPr>
          </a:p>
        </p:txBody>
      </p:sp>
      <p:grpSp>
        <p:nvGrpSpPr>
          <p:cNvPr id="26711" name="Group 161"/>
          <p:cNvGrpSpPr>
            <a:grpSpLocks/>
          </p:cNvGrpSpPr>
          <p:nvPr/>
        </p:nvGrpSpPr>
        <p:grpSpPr bwMode="auto">
          <a:xfrm>
            <a:off x="2566989" y="2565401"/>
            <a:ext cx="4897437" cy="2016125"/>
            <a:chOff x="884" y="1616"/>
            <a:chExt cx="3085" cy="1270"/>
          </a:xfrm>
        </p:grpSpPr>
        <p:sp>
          <p:nvSpPr>
            <p:cNvPr id="26668" name="Rectangle 162"/>
            <p:cNvSpPr>
              <a:spLocks noChangeArrowheads="1"/>
            </p:cNvSpPr>
            <p:nvPr/>
          </p:nvSpPr>
          <p:spPr bwMode="auto">
            <a:xfrm>
              <a:off x="1701" y="2160"/>
              <a:ext cx="2268" cy="681"/>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sp>
          <p:nvSpPr>
            <p:cNvPr id="26669" name="Rectangle 163"/>
            <p:cNvSpPr>
              <a:spLocks noChangeArrowheads="1"/>
            </p:cNvSpPr>
            <p:nvPr/>
          </p:nvSpPr>
          <p:spPr bwMode="auto">
            <a:xfrm>
              <a:off x="1693" y="2614"/>
              <a:ext cx="181" cy="272"/>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sp>
          <p:nvSpPr>
            <p:cNvPr id="26670" name="Rectangle 164"/>
            <p:cNvSpPr>
              <a:spLocks noChangeArrowheads="1"/>
            </p:cNvSpPr>
            <p:nvPr/>
          </p:nvSpPr>
          <p:spPr bwMode="auto">
            <a:xfrm>
              <a:off x="884" y="1616"/>
              <a:ext cx="1860" cy="680"/>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26715" name="Group 165"/>
            <p:cNvGrpSpPr>
              <a:grpSpLocks/>
            </p:cNvGrpSpPr>
            <p:nvPr/>
          </p:nvGrpSpPr>
          <p:grpSpPr bwMode="auto">
            <a:xfrm>
              <a:off x="2518" y="1852"/>
              <a:ext cx="317" cy="308"/>
              <a:chOff x="567" y="1483"/>
              <a:chExt cx="317" cy="308"/>
            </a:xfrm>
          </p:grpSpPr>
          <p:sp>
            <p:nvSpPr>
              <p:cNvPr id="26685" name="AutoShape 166"/>
              <p:cNvSpPr>
                <a:spLocks noChangeArrowheads="1"/>
              </p:cNvSpPr>
              <p:nvPr/>
            </p:nvSpPr>
            <p:spPr bwMode="auto">
              <a:xfrm>
                <a:off x="567" y="1525"/>
                <a:ext cx="317"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686" name="Rectangle 167"/>
              <p:cNvSpPr>
                <a:spLocks noChangeArrowheads="1"/>
              </p:cNvSpPr>
              <p:nvPr/>
            </p:nvSpPr>
            <p:spPr bwMode="auto">
              <a:xfrm>
                <a:off x="619" y="1483"/>
                <a:ext cx="220" cy="308"/>
              </a:xfrm>
              <a:prstGeom prst="rect">
                <a:avLst/>
              </a:prstGeom>
              <a:noFill/>
              <a:ln w="9525">
                <a:noFill/>
                <a:miter lim="800000"/>
                <a:headEnd/>
                <a:tailEnd/>
              </a:ln>
            </p:spPr>
            <p:txBody>
              <a:bodyPr wrap="none">
                <a:spAutoFit/>
              </a:bodyPr>
              <a:lstStyle/>
              <a:p>
                <a:pPr algn="ctr"/>
                <a:r>
                  <a:rPr lang="en-US" altLang="zh-CN" sz="2600">
                    <a:solidFill>
                      <a:srgbClr val="F20000"/>
                    </a:solidFill>
                  </a:rPr>
                  <a:t>6</a:t>
                </a:r>
              </a:p>
            </p:txBody>
          </p:sp>
        </p:grpSp>
        <p:grpSp>
          <p:nvGrpSpPr>
            <p:cNvPr id="26722" name="Group 168"/>
            <p:cNvGrpSpPr>
              <a:grpSpLocks/>
            </p:cNvGrpSpPr>
            <p:nvPr/>
          </p:nvGrpSpPr>
          <p:grpSpPr bwMode="auto">
            <a:xfrm>
              <a:off x="3106" y="2311"/>
              <a:ext cx="817" cy="308"/>
              <a:chOff x="3560" y="1344"/>
              <a:chExt cx="817" cy="308"/>
            </a:xfrm>
          </p:grpSpPr>
          <p:sp>
            <p:nvSpPr>
              <p:cNvPr id="26683" name="AutoShape 169"/>
              <p:cNvSpPr>
                <a:spLocks noChangeArrowheads="1"/>
              </p:cNvSpPr>
              <p:nvPr/>
            </p:nvSpPr>
            <p:spPr bwMode="auto">
              <a:xfrm>
                <a:off x="3560" y="1389"/>
                <a:ext cx="590"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684" name="Rectangle 170"/>
              <p:cNvSpPr>
                <a:spLocks noChangeArrowheads="1"/>
              </p:cNvSpPr>
              <p:nvPr/>
            </p:nvSpPr>
            <p:spPr bwMode="auto">
              <a:xfrm>
                <a:off x="3612" y="1344"/>
                <a:ext cx="765" cy="308"/>
              </a:xfrm>
              <a:prstGeom prst="rect">
                <a:avLst/>
              </a:prstGeom>
              <a:noFill/>
              <a:ln w="9525">
                <a:noFill/>
                <a:miter lim="800000"/>
                <a:headEnd/>
                <a:tailEnd/>
              </a:ln>
            </p:spPr>
            <p:txBody>
              <a:bodyPr>
                <a:spAutoFit/>
              </a:bodyPr>
              <a:lstStyle/>
              <a:p>
                <a:r>
                  <a:rPr lang="en-US" altLang="zh-CN" sz="2600">
                    <a:solidFill>
                      <a:srgbClr val="F20000"/>
                    </a:solidFill>
                  </a:rPr>
                  <a:t>9 12</a:t>
                </a:r>
              </a:p>
            </p:txBody>
          </p:sp>
        </p:grpSp>
        <p:grpSp>
          <p:nvGrpSpPr>
            <p:cNvPr id="26726" name="Group 171"/>
            <p:cNvGrpSpPr>
              <a:grpSpLocks/>
            </p:cNvGrpSpPr>
            <p:nvPr/>
          </p:nvGrpSpPr>
          <p:grpSpPr bwMode="auto">
            <a:xfrm>
              <a:off x="1746" y="2312"/>
              <a:ext cx="317" cy="308"/>
              <a:chOff x="567" y="1483"/>
              <a:chExt cx="317" cy="308"/>
            </a:xfrm>
          </p:grpSpPr>
          <p:sp>
            <p:nvSpPr>
              <p:cNvPr id="26681" name="AutoShape 172"/>
              <p:cNvSpPr>
                <a:spLocks noChangeArrowheads="1"/>
              </p:cNvSpPr>
              <p:nvPr/>
            </p:nvSpPr>
            <p:spPr bwMode="auto">
              <a:xfrm>
                <a:off x="567" y="1525"/>
                <a:ext cx="317"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682" name="Rectangle 173"/>
              <p:cNvSpPr>
                <a:spLocks noChangeArrowheads="1"/>
              </p:cNvSpPr>
              <p:nvPr/>
            </p:nvSpPr>
            <p:spPr bwMode="auto">
              <a:xfrm>
                <a:off x="619" y="1483"/>
                <a:ext cx="220" cy="308"/>
              </a:xfrm>
              <a:prstGeom prst="rect">
                <a:avLst/>
              </a:prstGeom>
              <a:noFill/>
              <a:ln w="9525">
                <a:noFill/>
                <a:miter lim="800000"/>
                <a:headEnd/>
                <a:tailEnd/>
              </a:ln>
            </p:spPr>
            <p:txBody>
              <a:bodyPr wrap="none">
                <a:spAutoFit/>
              </a:bodyPr>
              <a:lstStyle/>
              <a:p>
                <a:pPr algn="ctr"/>
                <a:r>
                  <a:rPr lang="en-US" altLang="zh-CN" sz="2600">
                    <a:solidFill>
                      <a:srgbClr val="F20000"/>
                    </a:solidFill>
                  </a:rPr>
                  <a:t>3</a:t>
                </a:r>
              </a:p>
            </p:txBody>
          </p:sp>
        </p:grpSp>
        <p:sp>
          <p:nvSpPr>
            <p:cNvPr id="26674" name="Line 174"/>
            <p:cNvSpPr>
              <a:spLocks noChangeShapeType="1"/>
            </p:cNvSpPr>
            <p:nvPr/>
          </p:nvSpPr>
          <p:spPr bwMode="auto">
            <a:xfrm flipH="1">
              <a:off x="2064" y="2069"/>
              <a:ext cx="498" cy="318"/>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26675" name="Line 175"/>
            <p:cNvSpPr>
              <a:spLocks noChangeShapeType="1"/>
            </p:cNvSpPr>
            <p:nvPr/>
          </p:nvSpPr>
          <p:spPr bwMode="auto">
            <a:xfrm>
              <a:off x="2789" y="2069"/>
              <a:ext cx="363" cy="272"/>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26676" name="Line 176"/>
            <p:cNvSpPr>
              <a:spLocks noChangeShapeType="1"/>
            </p:cNvSpPr>
            <p:nvPr/>
          </p:nvSpPr>
          <p:spPr bwMode="auto">
            <a:xfrm flipH="1">
              <a:off x="1565" y="2523"/>
              <a:ext cx="272" cy="363"/>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26677" name="Line 177"/>
            <p:cNvSpPr>
              <a:spLocks noChangeShapeType="1"/>
            </p:cNvSpPr>
            <p:nvPr/>
          </p:nvSpPr>
          <p:spPr bwMode="auto">
            <a:xfrm>
              <a:off x="1973" y="2523"/>
              <a:ext cx="181" cy="363"/>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26678" name="Line 178"/>
            <p:cNvSpPr>
              <a:spLocks noChangeShapeType="1"/>
            </p:cNvSpPr>
            <p:nvPr/>
          </p:nvSpPr>
          <p:spPr bwMode="auto">
            <a:xfrm flipH="1">
              <a:off x="2971" y="2523"/>
              <a:ext cx="227" cy="363"/>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26679" name="Line 179"/>
            <p:cNvSpPr>
              <a:spLocks noChangeShapeType="1"/>
            </p:cNvSpPr>
            <p:nvPr/>
          </p:nvSpPr>
          <p:spPr bwMode="auto">
            <a:xfrm>
              <a:off x="3379" y="2539"/>
              <a:ext cx="0" cy="333"/>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26680" name="Line 180"/>
            <p:cNvSpPr>
              <a:spLocks noChangeShapeType="1"/>
            </p:cNvSpPr>
            <p:nvPr/>
          </p:nvSpPr>
          <p:spPr bwMode="auto">
            <a:xfrm>
              <a:off x="3606" y="2523"/>
              <a:ext cx="181" cy="336"/>
            </a:xfrm>
            <a:prstGeom prst="line">
              <a:avLst/>
            </a:prstGeom>
            <a:noFill/>
            <a:ln w="25400">
              <a:solidFill>
                <a:srgbClr val="000080"/>
              </a:solidFill>
              <a:round/>
              <a:headEnd/>
              <a:tailEnd type="triangle" w="med" len="med"/>
            </a:ln>
          </p:spPr>
          <p:txBody>
            <a:bodyPr wrap="none" anchor="ctr"/>
            <a:lstStyle/>
            <a:p>
              <a:endParaRPr lang="zh-CN" altLang="en-US"/>
            </a:p>
          </p:txBody>
        </p:sp>
      </p:grpSp>
      <p:grpSp>
        <p:nvGrpSpPr>
          <p:cNvPr id="26727" name="Group 191"/>
          <p:cNvGrpSpPr>
            <a:grpSpLocks/>
          </p:cNvGrpSpPr>
          <p:nvPr/>
        </p:nvGrpSpPr>
        <p:grpSpPr bwMode="auto">
          <a:xfrm>
            <a:off x="2152651" y="1700214"/>
            <a:ext cx="2024063" cy="503237"/>
            <a:chOff x="396" y="1149"/>
            <a:chExt cx="1275" cy="317"/>
          </a:xfrm>
        </p:grpSpPr>
        <p:sp>
          <p:nvSpPr>
            <p:cNvPr id="26666" name="Freeform 192"/>
            <p:cNvSpPr>
              <a:spLocks/>
            </p:cNvSpPr>
            <p:nvPr/>
          </p:nvSpPr>
          <p:spPr bwMode="auto">
            <a:xfrm>
              <a:off x="396" y="1149"/>
              <a:ext cx="942" cy="317"/>
            </a:xfrm>
            <a:custGeom>
              <a:avLst/>
              <a:gdLst>
                <a:gd name="T0" fmla="*/ 52 w 2121"/>
                <a:gd name="T1" fmla="*/ 110 h 905"/>
                <a:gd name="T2" fmla="*/ 7 w 2121"/>
                <a:gd name="T3" fmla="*/ 133 h 905"/>
                <a:gd name="T4" fmla="*/ 0 w 2121"/>
                <a:gd name="T5" fmla="*/ 150 h 905"/>
                <a:gd name="T6" fmla="*/ 13 w 2121"/>
                <a:gd name="T7" fmla="*/ 171 h 905"/>
                <a:gd name="T8" fmla="*/ 46 w 2121"/>
                <a:gd name="T9" fmla="*/ 186 h 905"/>
                <a:gd name="T10" fmla="*/ 26 w 2121"/>
                <a:gd name="T11" fmla="*/ 200 h 905"/>
                <a:gd name="T12" fmla="*/ 20 w 2121"/>
                <a:gd name="T13" fmla="*/ 215 h 905"/>
                <a:gd name="T14" fmla="*/ 26 w 2121"/>
                <a:gd name="T15" fmla="*/ 233 h 905"/>
                <a:gd name="T16" fmla="*/ 79 w 2121"/>
                <a:gd name="T17" fmla="*/ 256 h 905"/>
                <a:gd name="T18" fmla="*/ 115 w 2121"/>
                <a:gd name="T19" fmla="*/ 260 h 905"/>
                <a:gd name="T20" fmla="*/ 127 w 2121"/>
                <a:gd name="T21" fmla="*/ 260 h 905"/>
                <a:gd name="T22" fmla="*/ 154 w 2121"/>
                <a:gd name="T23" fmla="*/ 276 h 905"/>
                <a:gd name="T24" fmla="*/ 229 w 2121"/>
                <a:gd name="T25" fmla="*/ 294 h 905"/>
                <a:gd name="T26" fmla="*/ 317 w 2121"/>
                <a:gd name="T27" fmla="*/ 296 h 905"/>
                <a:gd name="T28" fmla="*/ 360 w 2121"/>
                <a:gd name="T29" fmla="*/ 287 h 905"/>
                <a:gd name="T30" fmla="*/ 412 w 2121"/>
                <a:gd name="T31" fmla="*/ 309 h 905"/>
                <a:gd name="T32" fmla="*/ 481 w 2121"/>
                <a:gd name="T33" fmla="*/ 317 h 905"/>
                <a:gd name="T34" fmla="*/ 526 w 2121"/>
                <a:gd name="T35" fmla="*/ 313 h 905"/>
                <a:gd name="T36" fmla="*/ 602 w 2121"/>
                <a:gd name="T37" fmla="*/ 289 h 905"/>
                <a:gd name="T38" fmla="*/ 621 w 2121"/>
                <a:gd name="T39" fmla="*/ 269 h 905"/>
                <a:gd name="T40" fmla="*/ 654 w 2121"/>
                <a:gd name="T41" fmla="*/ 276 h 905"/>
                <a:gd name="T42" fmla="*/ 716 w 2121"/>
                <a:gd name="T43" fmla="*/ 276 h 905"/>
                <a:gd name="T44" fmla="*/ 759 w 2121"/>
                <a:gd name="T45" fmla="*/ 268 h 905"/>
                <a:gd name="T46" fmla="*/ 795 w 2121"/>
                <a:gd name="T47" fmla="*/ 253 h 905"/>
                <a:gd name="T48" fmla="*/ 811 w 2121"/>
                <a:gd name="T49" fmla="*/ 232 h 905"/>
                <a:gd name="T50" fmla="*/ 814 w 2121"/>
                <a:gd name="T51" fmla="*/ 220 h 905"/>
                <a:gd name="T52" fmla="*/ 863 w 2121"/>
                <a:gd name="T53" fmla="*/ 212 h 905"/>
                <a:gd name="T54" fmla="*/ 906 w 2121"/>
                <a:gd name="T55" fmla="*/ 197 h 905"/>
                <a:gd name="T56" fmla="*/ 932 w 2121"/>
                <a:gd name="T57" fmla="*/ 177 h 905"/>
                <a:gd name="T58" fmla="*/ 942 w 2121"/>
                <a:gd name="T59" fmla="*/ 154 h 905"/>
                <a:gd name="T60" fmla="*/ 935 w 2121"/>
                <a:gd name="T61" fmla="*/ 131 h 905"/>
                <a:gd name="T62" fmla="*/ 912 w 2121"/>
                <a:gd name="T63" fmla="*/ 112 h 905"/>
                <a:gd name="T64" fmla="*/ 916 w 2121"/>
                <a:gd name="T65" fmla="*/ 102 h 905"/>
                <a:gd name="T66" fmla="*/ 912 w 2121"/>
                <a:gd name="T67" fmla="*/ 74 h 905"/>
                <a:gd name="T68" fmla="*/ 870 w 2121"/>
                <a:gd name="T69" fmla="*/ 48 h 905"/>
                <a:gd name="T70" fmla="*/ 834 w 2121"/>
                <a:gd name="T71" fmla="*/ 40 h 905"/>
                <a:gd name="T72" fmla="*/ 821 w 2121"/>
                <a:gd name="T73" fmla="*/ 23 h 905"/>
                <a:gd name="T74" fmla="*/ 768 w 2121"/>
                <a:gd name="T75" fmla="*/ 4 h 905"/>
                <a:gd name="T76" fmla="*/ 706 w 2121"/>
                <a:gd name="T77" fmla="*/ 2 h 905"/>
                <a:gd name="T78" fmla="*/ 667 w 2121"/>
                <a:gd name="T79" fmla="*/ 10 h 905"/>
                <a:gd name="T80" fmla="*/ 651 w 2121"/>
                <a:gd name="T81" fmla="*/ 16 h 905"/>
                <a:gd name="T82" fmla="*/ 618 w 2121"/>
                <a:gd name="T83" fmla="*/ 5 h 905"/>
                <a:gd name="T84" fmla="*/ 576 w 2121"/>
                <a:gd name="T85" fmla="*/ 0 h 905"/>
                <a:gd name="T86" fmla="*/ 526 w 2121"/>
                <a:gd name="T87" fmla="*/ 7 h 905"/>
                <a:gd name="T88" fmla="*/ 490 w 2121"/>
                <a:gd name="T89" fmla="*/ 25 h 905"/>
                <a:gd name="T90" fmla="*/ 471 w 2121"/>
                <a:gd name="T91" fmla="*/ 18 h 905"/>
                <a:gd name="T92" fmla="*/ 432 w 2121"/>
                <a:gd name="T93" fmla="*/ 12 h 905"/>
                <a:gd name="T94" fmla="*/ 379 w 2121"/>
                <a:gd name="T95" fmla="*/ 12 h 905"/>
                <a:gd name="T96" fmla="*/ 324 w 2121"/>
                <a:gd name="T97" fmla="*/ 26 h 905"/>
                <a:gd name="T98" fmla="*/ 304 w 2121"/>
                <a:gd name="T99" fmla="*/ 38 h 905"/>
                <a:gd name="T100" fmla="*/ 232 w 2121"/>
                <a:gd name="T101" fmla="*/ 30 h 905"/>
                <a:gd name="T102" fmla="*/ 173 w 2121"/>
                <a:gd name="T103" fmla="*/ 35 h 905"/>
                <a:gd name="T104" fmla="*/ 127 w 2121"/>
                <a:gd name="T105" fmla="*/ 49 h 905"/>
                <a:gd name="T106" fmla="*/ 95 w 2121"/>
                <a:gd name="T107" fmla="*/ 71 h 905"/>
                <a:gd name="T108" fmla="*/ 82 w 2121"/>
                <a:gd name="T109" fmla="*/ 97 h 905"/>
                <a:gd name="T110" fmla="*/ 85 w 2121"/>
                <a:gd name="T111" fmla="*/ 105 h 90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121" h="905">
                  <a:moveTo>
                    <a:pt x="191" y="300"/>
                  </a:moveTo>
                  <a:lnTo>
                    <a:pt x="118" y="314"/>
                  </a:lnTo>
                  <a:lnTo>
                    <a:pt x="51" y="342"/>
                  </a:lnTo>
                  <a:lnTo>
                    <a:pt x="15" y="380"/>
                  </a:lnTo>
                  <a:lnTo>
                    <a:pt x="7" y="403"/>
                  </a:lnTo>
                  <a:lnTo>
                    <a:pt x="0" y="427"/>
                  </a:lnTo>
                  <a:lnTo>
                    <a:pt x="7" y="460"/>
                  </a:lnTo>
                  <a:lnTo>
                    <a:pt x="29" y="488"/>
                  </a:lnTo>
                  <a:lnTo>
                    <a:pt x="59" y="511"/>
                  </a:lnTo>
                  <a:lnTo>
                    <a:pt x="103" y="530"/>
                  </a:lnTo>
                  <a:lnTo>
                    <a:pt x="59" y="572"/>
                  </a:lnTo>
                  <a:lnTo>
                    <a:pt x="51" y="591"/>
                  </a:lnTo>
                  <a:lnTo>
                    <a:pt x="44" y="614"/>
                  </a:lnTo>
                  <a:lnTo>
                    <a:pt x="51" y="638"/>
                  </a:lnTo>
                  <a:lnTo>
                    <a:pt x="59" y="666"/>
                  </a:lnTo>
                  <a:lnTo>
                    <a:pt x="110" y="703"/>
                  </a:lnTo>
                  <a:lnTo>
                    <a:pt x="177" y="731"/>
                  </a:lnTo>
                  <a:lnTo>
                    <a:pt x="213" y="736"/>
                  </a:lnTo>
                  <a:lnTo>
                    <a:pt x="258" y="741"/>
                  </a:lnTo>
                  <a:lnTo>
                    <a:pt x="272" y="741"/>
                  </a:lnTo>
                  <a:lnTo>
                    <a:pt x="287" y="741"/>
                  </a:lnTo>
                  <a:lnTo>
                    <a:pt x="346" y="788"/>
                  </a:lnTo>
                  <a:lnTo>
                    <a:pt x="427" y="820"/>
                  </a:lnTo>
                  <a:lnTo>
                    <a:pt x="515" y="839"/>
                  </a:lnTo>
                  <a:lnTo>
                    <a:pt x="611" y="848"/>
                  </a:lnTo>
                  <a:lnTo>
                    <a:pt x="714" y="844"/>
                  </a:lnTo>
                  <a:lnTo>
                    <a:pt x="810" y="820"/>
                  </a:lnTo>
                  <a:lnTo>
                    <a:pt x="861" y="853"/>
                  </a:lnTo>
                  <a:lnTo>
                    <a:pt x="928" y="881"/>
                  </a:lnTo>
                  <a:lnTo>
                    <a:pt x="1001" y="900"/>
                  </a:lnTo>
                  <a:lnTo>
                    <a:pt x="1082" y="905"/>
                  </a:lnTo>
                  <a:lnTo>
                    <a:pt x="1134" y="900"/>
                  </a:lnTo>
                  <a:lnTo>
                    <a:pt x="1185" y="895"/>
                  </a:lnTo>
                  <a:lnTo>
                    <a:pt x="1281" y="867"/>
                  </a:lnTo>
                  <a:lnTo>
                    <a:pt x="1355" y="825"/>
                  </a:lnTo>
                  <a:lnTo>
                    <a:pt x="1377" y="797"/>
                  </a:lnTo>
                  <a:lnTo>
                    <a:pt x="1399" y="769"/>
                  </a:lnTo>
                  <a:lnTo>
                    <a:pt x="1473" y="788"/>
                  </a:lnTo>
                  <a:lnTo>
                    <a:pt x="1554" y="792"/>
                  </a:lnTo>
                  <a:lnTo>
                    <a:pt x="1612" y="788"/>
                  </a:lnTo>
                  <a:lnTo>
                    <a:pt x="1664" y="778"/>
                  </a:lnTo>
                  <a:lnTo>
                    <a:pt x="1708" y="764"/>
                  </a:lnTo>
                  <a:lnTo>
                    <a:pt x="1752" y="745"/>
                  </a:lnTo>
                  <a:lnTo>
                    <a:pt x="1789" y="722"/>
                  </a:lnTo>
                  <a:lnTo>
                    <a:pt x="1811" y="694"/>
                  </a:lnTo>
                  <a:lnTo>
                    <a:pt x="1826" y="661"/>
                  </a:lnTo>
                  <a:lnTo>
                    <a:pt x="1833" y="628"/>
                  </a:lnTo>
                  <a:lnTo>
                    <a:pt x="1892" y="619"/>
                  </a:lnTo>
                  <a:lnTo>
                    <a:pt x="1944" y="605"/>
                  </a:lnTo>
                  <a:lnTo>
                    <a:pt x="1995" y="586"/>
                  </a:lnTo>
                  <a:lnTo>
                    <a:pt x="2040" y="563"/>
                  </a:lnTo>
                  <a:lnTo>
                    <a:pt x="2069" y="539"/>
                  </a:lnTo>
                  <a:lnTo>
                    <a:pt x="2098" y="506"/>
                  </a:lnTo>
                  <a:lnTo>
                    <a:pt x="2113" y="474"/>
                  </a:lnTo>
                  <a:lnTo>
                    <a:pt x="2121" y="441"/>
                  </a:lnTo>
                  <a:lnTo>
                    <a:pt x="2113" y="408"/>
                  </a:lnTo>
                  <a:lnTo>
                    <a:pt x="2106" y="375"/>
                  </a:lnTo>
                  <a:lnTo>
                    <a:pt x="2084" y="347"/>
                  </a:lnTo>
                  <a:lnTo>
                    <a:pt x="2054" y="319"/>
                  </a:lnTo>
                  <a:lnTo>
                    <a:pt x="2062" y="291"/>
                  </a:lnTo>
                  <a:lnTo>
                    <a:pt x="2069" y="263"/>
                  </a:lnTo>
                  <a:lnTo>
                    <a:pt x="2054" y="211"/>
                  </a:lnTo>
                  <a:lnTo>
                    <a:pt x="2017" y="169"/>
                  </a:lnTo>
                  <a:lnTo>
                    <a:pt x="1959" y="136"/>
                  </a:lnTo>
                  <a:lnTo>
                    <a:pt x="1878" y="113"/>
                  </a:lnTo>
                  <a:lnTo>
                    <a:pt x="1870" y="89"/>
                  </a:lnTo>
                  <a:lnTo>
                    <a:pt x="1848" y="66"/>
                  </a:lnTo>
                  <a:lnTo>
                    <a:pt x="1797" y="33"/>
                  </a:lnTo>
                  <a:lnTo>
                    <a:pt x="1730" y="10"/>
                  </a:lnTo>
                  <a:lnTo>
                    <a:pt x="1642" y="0"/>
                  </a:lnTo>
                  <a:lnTo>
                    <a:pt x="1590" y="5"/>
                  </a:lnTo>
                  <a:lnTo>
                    <a:pt x="1546" y="14"/>
                  </a:lnTo>
                  <a:lnTo>
                    <a:pt x="1502" y="29"/>
                  </a:lnTo>
                  <a:lnTo>
                    <a:pt x="1465" y="47"/>
                  </a:lnTo>
                  <a:lnTo>
                    <a:pt x="1428" y="29"/>
                  </a:lnTo>
                  <a:lnTo>
                    <a:pt x="1392" y="14"/>
                  </a:lnTo>
                  <a:lnTo>
                    <a:pt x="1347" y="5"/>
                  </a:lnTo>
                  <a:lnTo>
                    <a:pt x="1296" y="0"/>
                  </a:lnTo>
                  <a:lnTo>
                    <a:pt x="1237" y="5"/>
                  </a:lnTo>
                  <a:lnTo>
                    <a:pt x="1185" y="19"/>
                  </a:lnTo>
                  <a:lnTo>
                    <a:pt x="1141" y="43"/>
                  </a:lnTo>
                  <a:lnTo>
                    <a:pt x="1104" y="71"/>
                  </a:lnTo>
                  <a:lnTo>
                    <a:pt x="1060" y="52"/>
                  </a:lnTo>
                  <a:lnTo>
                    <a:pt x="1016" y="38"/>
                  </a:lnTo>
                  <a:lnTo>
                    <a:pt x="972" y="33"/>
                  </a:lnTo>
                  <a:lnTo>
                    <a:pt x="920" y="29"/>
                  </a:lnTo>
                  <a:lnTo>
                    <a:pt x="854" y="33"/>
                  </a:lnTo>
                  <a:lnTo>
                    <a:pt x="788" y="47"/>
                  </a:lnTo>
                  <a:lnTo>
                    <a:pt x="729" y="75"/>
                  </a:lnTo>
                  <a:lnTo>
                    <a:pt x="685" y="108"/>
                  </a:lnTo>
                  <a:lnTo>
                    <a:pt x="604" y="89"/>
                  </a:lnTo>
                  <a:lnTo>
                    <a:pt x="523" y="85"/>
                  </a:lnTo>
                  <a:lnTo>
                    <a:pt x="456" y="89"/>
                  </a:lnTo>
                  <a:lnTo>
                    <a:pt x="390" y="99"/>
                  </a:lnTo>
                  <a:lnTo>
                    <a:pt x="331" y="118"/>
                  </a:lnTo>
                  <a:lnTo>
                    <a:pt x="287" y="141"/>
                  </a:lnTo>
                  <a:lnTo>
                    <a:pt x="243" y="169"/>
                  </a:lnTo>
                  <a:lnTo>
                    <a:pt x="213" y="202"/>
                  </a:lnTo>
                  <a:lnTo>
                    <a:pt x="191" y="239"/>
                  </a:lnTo>
                  <a:lnTo>
                    <a:pt x="184" y="277"/>
                  </a:lnTo>
                  <a:lnTo>
                    <a:pt x="191" y="291"/>
                  </a:lnTo>
                  <a:lnTo>
                    <a:pt x="191" y="300"/>
                  </a:lnTo>
                  <a:close/>
                </a:path>
              </a:pathLst>
            </a:custGeom>
            <a:noFill/>
            <a:ln w="42926">
              <a:solidFill>
                <a:srgbClr val="00CCFF"/>
              </a:solidFill>
              <a:prstDash val="solid"/>
              <a:round/>
              <a:headEnd/>
              <a:tailEnd/>
            </a:ln>
            <a:effectLst>
              <a:outerShdw dist="40161" dir="1106097" algn="ctr" rotWithShape="0">
                <a:srgbClr val="B2B2B2"/>
              </a:outerShdw>
            </a:effectLst>
          </p:spPr>
          <p:txBody>
            <a:bodyPr/>
            <a:lstStyle/>
            <a:p>
              <a:endParaRPr lang="zh-CN" altLang="en-US"/>
            </a:p>
          </p:txBody>
        </p:sp>
        <p:sp>
          <p:nvSpPr>
            <p:cNvPr id="26667" name="Rectangle 193"/>
            <p:cNvSpPr>
              <a:spLocks noChangeArrowheads="1"/>
            </p:cNvSpPr>
            <p:nvPr/>
          </p:nvSpPr>
          <p:spPr bwMode="auto">
            <a:xfrm>
              <a:off x="446" y="1157"/>
              <a:ext cx="1225" cy="298"/>
            </a:xfrm>
            <a:prstGeom prst="rect">
              <a:avLst/>
            </a:prstGeom>
            <a:noFill/>
            <a:ln w="9525">
              <a:noFill/>
              <a:miter lim="800000"/>
              <a:headEnd/>
              <a:tailEnd/>
            </a:ln>
            <a:effectLst>
              <a:outerShdw dist="12700" algn="ctr" rotWithShape="0">
                <a:srgbClr val="000000"/>
              </a:outerShdw>
            </a:effectLst>
          </p:spPr>
          <p:txBody>
            <a:bodyPr>
              <a:spAutoFit/>
            </a:bodyPr>
            <a:lstStyle/>
            <a:p>
              <a:r>
                <a:rPr lang="en-US" altLang="zh-CN" sz="2500">
                  <a:solidFill>
                    <a:srgbClr val="F20000"/>
                  </a:solidFill>
                </a:rPr>
                <a:t>4</a:t>
              </a:r>
              <a:r>
                <a:rPr lang="zh-CN" altLang="en-US" sz="2500">
                  <a:solidFill>
                    <a:srgbClr val="F20000"/>
                  </a:solidFill>
                  <a:ea typeface="幼圆" pitchFamily="49" charset="-122"/>
                </a:rPr>
                <a:t>阶</a:t>
              </a:r>
              <a:r>
                <a:rPr lang="en-US" altLang="zh-CN" sz="2500">
                  <a:solidFill>
                    <a:srgbClr val="F20000"/>
                  </a:solidFill>
                </a:rPr>
                <a:t>B-</a:t>
              </a:r>
              <a:r>
                <a:rPr lang="zh-CN" altLang="en-US" sz="2500">
                  <a:solidFill>
                    <a:srgbClr val="F20000"/>
                  </a:solidFill>
                  <a:ea typeface="幼圆" pitchFamily="49" charset="-122"/>
                </a:rPr>
                <a:t>树</a:t>
              </a:r>
            </a:p>
          </p:txBody>
        </p:sp>
      </p:gr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0453"/>
                                        </p:tgtEl>
                                        <p:attrNameLst>
                                          <p:attrName>style.visibility</p:attrName>
                                        </p:attrNameLst>
                                      </p:cBhvr>
                                      <p:to>
                                        <p:strVal val="visible"/>
                                      </p:to>
                                    </p:set>
                                    <p:animEffect transition="in" filter="wipe(left)">
                                      <p:cBhvr>
                                        <p:cTn id="7" dur="500"/>
                                        <p:tgtEl>
                                          <p:spTgt spid="3604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lide(fromBottom)">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0457"/>
                                        </p:tgtEl>
                                        <p:attrNameLst>
                                          <p:attrName>style.visibility</p:attrName>
                                        </p:attrNameLst>
                                      </p:cBhvr>
                                      <p:to>
                                        <p:strVal val="visible"/>
                                      </p:to>
                                    </p:set>
                                    <p:animEffect transition="in" filter="wipe(left)">
                                      <p:cBhvr>
                                        <p:cTn id="17" dur="500"/>
                                        <p:tgtEl>
                                          <p:spTgt spid="3604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outVertical)">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60463"/>
                                        </p:tgtEl>
                                        <p:attrNameLst>
                                          <p:attrName>style.visibility</p:attrName>
                                        </p:attrNameLst>
                                      </p:cBhvr>
                                      <p:to>
                                        <p:strVal val="visible"/>
                                      </p:to>
                                    </p:set>
                                    <p:animEffect transition="in" filter="wipe(left)">
                                      <p:cBhvr>
                                        <p:cTn id="27" dur="500"/>
                                        <p:tgtEl>
                                          <p:spTgt spid="36046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arn(outVertical)">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60469"/>
                                        </p:tgtEl>
                                        <p:attrNameLst>
                                          <p:attrName>style.visibility</p:attrName>
                                        </p:attrNameLst>
                                      </p:cBhvr>
                                      <p:to>
                                        <p:strVal val="visible"/>
                                      </p:to>
                                    </p:set>
                                    <p:animEffect transition="in" filter="wipe(left)">
                                      <p:cBhvr>
                                        <p:cTn id="37" dur="500"/>
                                        <p:tgtEl>
                                          <p:spTgt spid="36046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37"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barn(outVertical)">
                                      <p:cBhvr>
                                        <p:cTn id="42" dur="500"/>
                                        <p:tgtEl>
                                          <p:spTgt spid="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left)">
                                      <p:cBhvr>
                                        <p:cTn id="47" dur="500"/>
                                        <p:tgtEl>
                                          <p:spTgt spid="1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6" presetClass="entr" presetSubtype="37"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barn(outVertical)">
                                      <p:cBhvr>
                                        <p:cTn id="52" dur="500"/>
                                        <p:tgtEl>
                                          <p:spTgt spid="1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3" presetClass="entr" presetSubtype="288" fill="hold" grpId="0" nodeType="clickEffect">
                                  <p:stCondLst>
                                    <p:cond delay="0"/>
                                  </p:stCondLst>
                                  <p:childTnLst>
                                    <p:set>
                                      <p:cBhvr>
                                        <p:cTn id="56" dur="1" fill="hold">
                                          <p:stCondLst>
                                            <p:cond delay="0"/>
                                          </p:stCondLst>
                                        </p:cTn>
                                        <p:tgtEl>
                                          <p:spTgt spid="360488"/>
                                        </p:tgtEl>
                                        <p:attrNameLst>
                                          <p:attrName>style.visibility</p:attrName>
                                        </p:attrNameLst>
                                      </p:cBhvr>
                                      <p:to>
                                        <p:strVal val="visible"/>
                                      </p:to>
                                    </p:set>
                                    <p:anim calcmode="lin" valueType="num">
                                      <p:cBhvr>
                                        <p:cTn id="57" dur="500" fill="hold"/>
                                        <p:tgtEl>
                                          <p:spTgt spid="360488"/>
                                        </p:tgtEl>
                                        <p:attrNameLst>
                                          <p:attrName>ppt_w</p:attrName>
                                        </p:attrNameLst>
                                      </p:cBhvr>
                                      <p:tavLst>
                                        <p:tav tm="0">
                                          <p:val>
                                            <p:strVal val="4/3*#ppt_w"/>
                                          </p:val>
                                        </p:tav>
                                        <p:tav tm="100000">
                                          <p:val>
                                            <p:strVal val="#ppt_w"/>
                                          </p:val>
                                        </p:tav>
                                      </p:tavLst>
                                    </p:anim>
                                    <p:anim calcmode="lin" valueType="num">
                                      <p:cBhvr>
                                        <p:cTn id="58" dur="500" fill="hold"/>
                                        <p:tgtEl>
                                          <p:spTgt spid="360488"/>
                                        </p:tgtEl>
                                        <p:attrNameLst>
                                          <p:attrName>ppt_h</p:attrName>
                                        </p:attrNameLst>
                                      </p:cBhvr>
                                      <p:tavLst>
                                        <p:tav tm="0">
                                          <p:val>
                                            <p:strVal val="4/3*#ppt_h"/>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4" fill="hold" nodeType="click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wipe(down)">
                                      <p:cBhvr>
                                        <p:cTn id="63" dur="500"/>
                                        <p:tgtEl>
                                          <p:spTgt spid="12"/>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360481"/>
                                        </p:tgtEl>
                                        <p:attrNameLst>
                                          <p:attrName>style.visibility</p:attrName>
                                        </p:attrNameLst>
                                      </p:cBhvr>
                                      <p:to>
                                        <p:strVal val="visible"/>
                                      </p:to>
                                    </p:set>
                                    <p:animEffect transition="in" filter="wipe(left)">
                                      <p:cBhvr>
                                        <p:cTn id="68" dur="500"/>
                                        <p:tgtEl>
                                          <p:spTgt spid="360481"/>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6" presetClass="entr" presetSubtype="37" fill="hold" nodeType="clickEffect">
                                  <p:stCondLst>
                                    <p:cond delay="0"/>
                                  </p:stCondLst>
                                  <p:childTnLst>
                                    <p:set>
                                      <p:cBhvr>
                                        <p:cTn id="72" dur="1" fill="hold">
                                          <p:stCondLst>
                                            <p:cond delay="0"/>
                                          </p:stCondLst>
                                        </p:cTn>
                                        <p:tgtEl>
                                          <p:spTgt spid="17"/>
                                        </p:tgtEl>
                                        <p:attrNameLst>
                                          <p:attrName>style.visibility</p:attrName>
                                        </p:attrNameLst>
                                      </p:cBhvr>
                                      <p:to>
                                        <p:strVal val="visible"/>
                                      </p:to>
                                    </p:set>
                                    <p:animEffect transition="in" filter="barn(outVertical)">
                                      <p:cBhvr>
                                        <p:cTn id="73" dur="500"/>
                                        <p:tgtEl>
                                          <p:spTgt spid="17"/>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360482"/>
                                        </p:tgtEl>
                                        <p:attrNameLst>
                                          <p:attrName>style.visibility</p:attrName>
                                        </p:attrNameLst>
                                      </p:cBhvr>
                                      <p:to>
                                        <p:strVal val="visible"/>
                                      </p:to>
                                    </p:set>
                                    <p:animEffect transition="in" filter="wipe(left)">
                                      <p:cBhvr>
                                        <p:cTn id="78" dur="500"/>
                                        <p:tgtEl>
                                          <p:spTgt spid="360482"/>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6" presetClass="entr" presetSubtype="37" fill="hold" nodeType="clickEffect">
                                  <p:stCondLst>
                                    <p:cond delay="0"/>
                                  </p:stCondLst>
                                  <p:childTnLst>
                                    <p:set>
                                      <p:cBhvr>
                                        <p:cTn id="82" dur="1" fill="hold">
                                          <p:stCondLst>
                                            <p:cond delay="0"/>
                                          </p:stCondLst>
                                        </p:cTn>
                                        <p:tgtEl>
                                          <p:spTgt spid="19"/>
                                        </p:tgtEl>
                                        <p:attrNameLst>
                                          <p:attrName>style.visibility</p:attrName>
                                        </p:attrNameLst>
                                      </p:cBhvr>
                                      <p:to>
                                        <p:strVal val="visible"/>
                                      </p:to>
                                    </p:set>
                                    <p:animEffect transition="in" filter="barn(outVertical)">
                                      <p:cBhvr>
                                        <p:cTn id="83" dur="500"/>
                                        <p:tgtEl>
                                          <p:spTgt spid="19"/>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360483"/>
                                        </p:tgtEl>
                                        <p:attrNameLst>
                                          <p:attrName>style.visibility</p:attrName>
                                        </p:attrNameLst>
                                      </p:cBhvr>
                                      <p:to>
                                        <p:strVal val="visible"/>
                                      </p:to>
                                    </p:set>
                                    <p:animEffect transition="in" filter="wipe(left)">
                                      <p:cBhvr>
                                        <p:cTn id="88" dur="500"/>
                                        <p:tgtEl>
                                          <p:spTgt spid="360483"/>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16" presetClass="entr" presetSubtype="37" fill="hold" nodeType="clickEffect">
                                  <p:stCondLst>
                                    <p:cond delay="0"/>
                                  </p:stCondLst>
                                  <p:childTnLst>
                                    <p:set>
                                      <p:cBhvr>
                                        <p:cTn id="92" dur="1" fill="hold">
                                          <p:stCondLst>
                                            <p:cond delay="0"/>
                                          </p:stCondLst>
                                        </p:cTn>
                                        <p:tgtEl>
                                          <p:spTgt spid="21"/>
                                        </p:tgtEl>
                                        <p:attrNameLst>
                                          <p:attrName>style.visibility</p:attrName>
                                        </p:attrNameLst>
                                      </p:cBhvr>
                                      <p:to>
                                        <p:strVal val="visible"/>
                                      </p:to>
                                    </p:set>
                                    <p:animEffect transition="in" filter="barn(outVertical)">
                                      <p:cBhvr>
                                        <p:cTn id="93" dur="500"/>
                                        <p:tgtEl>
                                          <p:spTgt spid="21"/>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4" fill="hold" nodeType="clickEffect">
                                  <p:stCondLst>
                                    <p:cond delay="0"/>
                                  </p:stCondLst>
                                  <p:childTnLst>
                                    <p:set>
                                      <p:cBhvr>
                                        <p:cTn id="97" dur="1" fill="hold">
                                          <p:stCondLst>
                                            <p:cond delay="0"/>
                                          </p:stCondLst>
                                        </p:cTn>
                                        <p:tgtEl>
                                          <p:spTgt spid="23"/>
                                        </p:tgtEl>
                                        <p:attrNameLst>
                                          <p:attrName>style.visibility</p:attrName>
                                        </p:attrNameLst>
                                      </p:cBhvr>
                                      <p:to>
                                        <p:strVal val="visible"/>
                                      </p:to>
                                    </p:set>
                                    <p:animEffect transition="in" filter="wipe(down)">
                                      <p:cBhvr>
                                        <p:cTn id="98" dur="500"/>
                                        <p:tgtEl>
                                          <p:spTgt spid="23"/>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3" presetClass="entr" presetSubtype="288" fill="hold" grpId="0" nodeType="clickEffect">
                                  <p:stCondLst>
                                    <p:cond delay="0"/>
                                  </p:stCondLst>
                                  <p:childTnLst>
                                    <p:set>
                                      <p:cBhvr>
                                        <p:cTn id="102" dur="1" fill="hold">
                                          <p:stCondLst>
                                            <p:cond delay="0"/>
                                          </p:stCondLst>
                                        </p:cTn>
                                        <p:tgtEl>
                                          <p:spTgt spid="360522"/>
                                        </p:tgtEl>
                                        <p:attrNameLst>
                                          <p:attrName>style.visibility</p:attrName>
                                        </p:attrNameLst>
                                      </p:cBhvr>
                                      <p:to>
                                        <p:strVal val="visible"/>
                                      </p:to>
                                    </p:set>
                                    <p:anim calcmode="lin" valueType="num">
                                      <p:cBhvr>
                                        <p:cTn id="103" dur="500" fill="hold"/>
                                        <p:tgtEl>
                                          <p:spTgt spid="360522"/>
                                        </p:tgtEl>
                                        <p:attrNameLst>
                                          <p:attrName>ppt_w</p:attrName>
                                        </p:attrNameLst>
                                      </p:cBhvr>
                                      <p:tavLst>
                                        <p:tav tm="0">
                                          <p:val>
                                            <p:strVal val="4/3*#ppt_w"/>
                                          </p:val>
                                        </p:tav>
                                        <p:tav tm="100000">
                                          <p:val>
                                            <p:strVal val="#ppt_w"/>
                                          </p:val>
                                        </p:tav>
                                      </p:tavLst>
                                    </p:anim>
                                    <p:anim calcmode="lin" valueType="num">
                                      <p:cBhvr>
                                        <p:cTn id="104" dur="500" fill="hold"/>
                                        <p:tgtEl>
                                          <p:spTgt spid="360522"/>
                                        </p:tgtEl>
                                        <p:attrNameLst>
                                          <p:attrName>ppt_h</p:attrName>
                                        </p:attrNameLst>
                                      </p:cBhvr>
                                      <p:tavLst>
                                        <p:tav tm="0">
                                          <p:val>
                                            <p:strVal val="4/3*#ppt_h"/>
                                          </p:val>
                                        </p:tav>
                                        <p:tav tm="100000">
                                          <p:val>
                                            <p:strVal val="#ppt_h"/>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4" fill="hold" nodeType="clickEffect">
                                  <p:stCondLst>
                                    <p:cond delay="0"/>
                                  </p:stCondLst>
                                  <p:childTnLst>
                                    <p:set>
                                      <p:cBhvr>
                                        <p:cTn id="108" dur="1" fill="hold">
                                          <p:stCondLst>
                                            <p:cond delay="0"/>
                                          </p:stCondLst>
                                        </p:cTn>
                                        <p:tgtEl>
                                          <p:spTgt spid="24"/>
                                        </p:tgtEl>
                                        <p:attrNameLst>
                                          <p:attrName>style.visibility</p:attrName>
                                        </p:attrNameLst>
                                      </p:cBhvr>
                                      <p:to>
                                        <p:strVal val="visible"/>
                                      </p:to>
                                    </p:set>
                                    <p:animEffect transition="in" filter="wipe(down)">
                                      <p:cBhvr>
                                        <p:cTn id="109" dur="500"/>
                                        <p:tgtEl>
                                          <p:spTgt spid="24"/>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360484"/>
                                        </p:tgtEl>
                                        <p:attrNameLst>
                                          <p:attrName>style.visibility</p:attrName>
                                        </p:attrNameLst>
                                      </p:cBhvr>
                                      <p:to>
                                        <p:strVal val="visible"/>
                                      </p:to>
                                    </p:set>
                                    <p:animEffect transition="in" filter="wipe(left)">
                                      <p:cBhvr>
                                        <p:cTn id="114" dur="500"/>
                                        <p:tgtEl>
                                          <p:spTgt spid="360484"/>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6" presetClass="entr" presetSubtype="37" fill="hold" nodeType="clickEffect">
                                  <p:stCondLst>
                                    <p:cond delay="0"/>
                                  </p:stCondLst>
                                  <p:childTnLst>
                                    <p:set>
                                      <p:cBhvr>
                                        <p:cTn id="118" dur="1" fill="hold">
                                          <p:stCondLst>
                                            <p:cond delay="0"/>
                                          </p:stCondLst>
                                        </p:cTn>
                                        <p:tgtEl>
                                          <p:spTgt spid="29"/>
                                        </p:tgtEl>
                                        <p:attrNameLst>
                                          <p:attrName>style.visibility</p:attrName>
                                        </p:attrNameLst>
                                      </p:cBhvr>
                                      <p:to>
                                        <p:strVal val="visible"/>
                                      </p:to>
                                    </p:set>
                                    <p:animEffect transition="in" filter="barn(outVertical)">
                                      <p:cBhvr>
                                        <p:cTn id="119" dur="500"/>
                                        <p:tgtEl>
                                          <p:spTgt spid="29"/>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360485"/>
                                        </p:tgtEl>
                                        <p:attrNameLst>
                                          <p:attrName>style.visibility</p:attrName>
                                        </p:attrNameLst>
                                      </p:cBhvr>
                                      <p:to>
                                        <p:strVal val="visible"/>
                                      </p:to>
                                    </p:set>
                                    <p:animEffect transition="in" filter="wipe(left)">
                                      <p:cBhvr>
                                        <p:cTn id="124" dur="500"/>
                                        <p:tgtEl>
                                          <p:spTgt spid="360485"/>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6" presetClass="entr" presetSubtype="37" fill="hold" nodeType="clickEffect">
                                  <p:stCondLst>
                                    <p:cond delay="0"/>
                                  </p:stCondLst>
                                  <p:childTnLst>
                                    <p:set>
                                      <p:cBhvr>
                                        <p:cTn id="128" dur="1" fill="hold">
                                          <p:stCondLst>
                                            <p:cond delay="0"/>
                                          </p:stCondLst>
                                        </p:cTn>
                                        <p:tgtEl>
                                          <p:spTgt spid="31"/>
                                        </p:tgtEl>
                                        <p:attrNameLst>
                                          <p:attrName>style.visibility</p:attrName>
                                        </p:attrNameLst>
                                      </p:cBhvr>
                                      <p:to>
                                        <p:strVal val="visible"/>
                                      </p:to>
                                    </p:set>
                                    <p:animEffect transition="in" filter="barn(outVertical)">
                                      <p:cBhvr>
                                        <p:cTn id="129" dur="500"/>
                                        <p:tgtEl>
                                          <p:spTgt spid="31"/>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22" presetClass="entr" presetSubtype="8" fill="hold" nodeType="clickEffect">
                                  <p:stCondLst>
                                    <p:cond delay="0"/>
                                  </p:stCondLst>
                                  <p:childTnLst>
                                    <p:set>
                                      <p:cBhvr>
                                        <p:cTn id="133" dur="1" fill="hold">
                                          <p:stCondLst>
                                            <p:cond delay="0"/>
                                          </p:stCondLst>
                                        </p:cTn>
                                        <p:tgtEl>
                                          <p:spTgt spid="26657"/>
                                        </p:tgtEl>
                                        <p:attrNameLst>
                                          <p:attrName>style.visibility</p:attrName>
                                        </p:attrNameLst>
                                      </p:cBhvr>
                                      <p:to>
                                        <p:strVal val="visible"/>
                                      </p:to>
                                    </p:set>
                                    <p:animEffect transition="in" filter="wipe(left)">
                                      <p:cBhvr>
                                        <p:cTn id="134" dur="500"/>
                                        <p:tgtEl>
                                          <p:spTgt spid="26657"/>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3" presetClass="entr" presetSubtype="288" fill="hold" grpId="0" nodeType="clickEffect">
                                  <p:stCondLst>
                                    <p:cond delay="0"/>
                                  </p:stCondLst>
                                  <p:childTnLst>
                                    <p:set>
                                      <p:cBhvr>
                                        <p:cTn id="138" dur="1" fill="hold">
                                          <p:stCondLst>
                                            <p:cond delay="0"/>
                                          </p:stCondLst>
                                        </p:cTn>
                                        <p:tgtEl>
                                          <p:spTgt spid="360553"/>
                                        </p:tgtEl>
                                        <p:attrNameLst>
                                          <p:attrName>style.visibility</p:attrName>
                                        </p:attrNameLst>
                                      </p:cBhvr>
                                      <p:to>
                                        <p:strVal val="visible"/>
                                      </p:to>
                                    </p:set>
                                    <p:anim calcmode="lin" valueType="num">
                                      <p:cBhvr>
                                        <p:cTn id="139" dur="500" fill="hold"/>
                                        <p:tgtEl>
                                          <p:spTgt spid="360553"/>
                                        </p:tgtEl>
                                        <p:attrNameLst>
                                          <p:attrName>ppt_w</p:attrName>
                                        </p:attrNameLst>
                                      </p:cBhvr>
                                      <p:tavLst>
                                        <p:tav tm="0">
                                          <p:val>
                                            <p:strVal val="4/3*#ppt_w"/>
                                          </p:val>
                                        </p:tav>
                                        <p:tav tm="100000">
                                          <p:val>
                                            <p:strVal val="#ppt_w"/>
                                          </p:val>
                                        </p:tav>
                                      </p:tavLst>
                                    </p:anim>
                                    <p:anim calcmode="lin" valueType="num">
                                      <p:cBhvr>
                                        <p:cTn id="140" dur="500" fill="hold"/>
                                        <p:tgtEl>
                                          <p:spTgt spid="360553"/>
                                        </p:tgtEl>
                                        <p:attrNameLst>
                                          <p:attrName>ppt_h</p:attrName>
                                        </p:attrNameLst>
                                      </p:cBhvr>
                                      <p:tavLst>
                                        <p:tav tm="0">
                                          <p:val>
                                            <p:strVal val="4/3*#ppt_h"/>
                                          </p:val>
                                        </p:tav>
                                        <p:tav tm="100000">
                                          <p:val>
                                            <p:strVal val="#ppt_h"/>
                                          </p:val>
                                        </p:tav>
                                      </p:tavLst>
                                    </p:anim>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2" presetClass="entr" presetSubtype="4" fill="hold" nodeType="clickEffect">
                                  <p:stCondLst>
                                    <p:cond delay="0"/>
                                  </p:stCondLst>
                                  <p:childTnLst>
                                    <p:set>
                                      <p:cBhvr>
                                        <p:cTn id="144" dur="1" fill="hold">
                                          <p:stCondLst>
                                            <p:cond delay="0"/>
                                          </p:stCondLst>
                                        </p:cTn>
                                        <p:tgtEl>
                                          <p:spTgt spid="26658"/>
                                        </p:tgtEl>
                                        <p:attrNameLst>
                                          <p:attrName>style.visibility</p:attrName>
                                        </p:attrNameLst>
                                      </p:cBhvr>
                                      <p:to>
                                        <p:strVal val="visible"/>
                                      </p:to>
                                    </p:set>
                                    <p:animEffect transition="in" filter="wipe(down)">
                                      <p:cBhvr>
                                        <p:cTn id="145" dur="500"/>
                                        <p:tgtEl>
                                          <p:spTgt spid="26658"/>
                                        </p:tgtEl>
                                      </p:cBhvr>
                                    </p:animEffec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22" presetClass="entr" presetSubtype="8" fill="hold" grpId="0" nodeType="clickEffect">
                                  <p:stCondLst>
                                    <p:cond delay="0"/>
                                  </p:stCondLst>
                                  <p:childTnLst>
                                    <p:set>
                                      <p:cBhvr>
                                        <p:cTn id="149" dur="1" fill="hold">
                                          <p:stCondLst>
                                            <p:cond delay="0"/>
                                          </p:stCondLst>
                                        </p:cTn>
                                        <p:tgtEl>
                                          <p:spTgt spid="360486"/>
                                        </p:tgtEl>
                                        <p:attrNameLst>
                                          <p:attrName>style.visibility</p:attrName>
                                        </p:attrNameLst>
                                      </p:cBhvr>
                                      <p:to>
                                        <p:strVal val="visible"/>
                                      </p:to>
                                    </p:set>
                                    <p:animEffect transition="in" filter="wipe(left)">
                                      <p:cBhvr>
                                        <p:cTn id="150" dur="500"/>
                                        <p:tgtEl>
                                          <p:spTgt spid="360486"/>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6" presetClass="entr" presetSubtype="37" fill="hold" nodeType="clickEffect">
                                  <p:stCondLst>
                                    <p:cond delay="0"/>
                                  </p:stCondLst>
                                  <p:childTnLst>
                                    <p:set>
                                      <p:cBhvr>
                                        <p:cTn id="154" dur="1" fill="hold">
                                          <p:stCondLst>
                                            <p:cond delay="0"/>
                                          </p:stCondLst>
                                        </p:cTn>
                                        <p:tgtEl>
                                          <p:spTgt spid="26662"/>
                                        </p:tgtEl>
                                        <p:attrNameLst>
                                          <p:attrName>style.visibility</p:attrName>
                                        </p:attrNameLst>
                                      </p:cBhvr>
                                      <p:to>
                                        <p:strVal val="visible"/>
                                      </p:to>
                                    </p:set>
                                    <p:animEffect transition="in" filter="barn(outVertical)">
                                      <p:cBhvr>
                                        <p:cTn id="155" dur="500"/>
                                        <p:tgtEl>
                                          <p:spTgt spid="26662"/>
                                        </p:tgtEl>
                                      </p:cBhvr>
                                    </p:animEffec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22" presetClass="entr" presetSubtype="8" fill="hold" grpId="0" nodeType="clickEffect">
                                  <p:stCondLst>
                                    <p:cond delay="0"/>
                                  </p:stCondLst>
                                  <p:childTnLst>
                                    <p:set>
                                      <p:cBhvr>
                                        <p:cTn id="159" dur="1" fill="hold">
                                          <p:stCondLst>
                                            <p:cond delay="0"/>
                                          </p:stCondLst>
                                        </p:cTn>
                                        <p:tgtEl>
                                          <p:spTgt spid="360487"/>
                                        </p:tgtEl>
                                        <p:attrNameLst>
                                          <p:attrName>style.visibility</p:attrName>
                                        </p:attrNameLst>
                                      </p:cBhvr>
                                      <p:to>
                                        <p:strVal val="visible"/>
                                      </p:to>
                                    </p:set>
                                    <p:animEffect transition="in" filter="wipe(left)">
                                      <p:cBhvr>
                                        <p:cTn id="160" dur="500"/>
                                        <p:tgtEl>
                                          <p:spTgt spid="360487"/>
                                        </p:tgtEl>
                                      </p:cBhvr>
                                    </p:animEffec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16" presetClass="entr" presetSubtype="37" fill="hold" nodeType="clickEffect">
                                  <p:stCondLst>
                                    <p:cond delay="0"/>
                                  </p:stCondLst>
                                  <p:childTnLst>
                                    <p:set>
                                      <p:cBhvr>
                                        <p:cTn id="164" dur="1" fill="hold">
                                          <p:stCondLst>
                                            <p:cond delay="0"/>
                                          </p:stCondLst>
                                        </p:cTn>
                                        <p:tgtEl>
                                          <p:spTgt spid="26664"/>
                                        </p:tgtEl>
                                        <p:attrNameLst>
                                          <p:attrName>style.visibility</p:attrName>
                                        </p:attrNameLst>
                                      </p:cBhvr>
                                      <p:to>
                                        <p:strVal val="visible"/>
                                      </p:to>
                                    </p:set>
                                    <p:animEffect transition="in" filter="barn(outVertical)">
                                      <p:cBhvr>
                                        <p:cTn id="165" dur="500"/>
                                        <p:tgtEl>
                                          <p:spTgt spid="26664"/>
                                        </p:tgtEl>
                                      </p:cBhvr>
                                    </p:animEffec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22" presetClass="entr" presetSubtype="8" fill="hold" nodeType="clickEffect">
                                  <p:stCondLst>
                                    <p:cond delay="0"/>
                                  </p:stCondLst>
                                  <p:childTnLst>
                                    <p:set>
                                      <p:cBhvr>
                                        <p:cTn id="169" dur="1" fill="hold">
                                          <p:stCondLst>
                                            <p:cond delay="0"/>
                                          </p:stCondLst>
                                        </p:cTn>
                                        <p:tgtEl>
                                          <p:spTgt spid="26671"/>
                                        </p:tgtEl>
                                        <p:attrNameLst>
                                          <p:attrName>style.visibility</p:attrName>
                                        </p:attrNameLst>
                                      </p:cBhvr>
                                      <p:to>
                                        <p:strVal val="visible"/>
                                      </p:to>
                                    </p:set>
                                    <p:animEffect transition="in" filter="wipe(left)">
                                      <p:cBhvr>
                                        <p:cTn id="170" dur="500"/>
                                        <p:tgtEl>
                                          <p:spTgt spid="26671"/>
                                        </p:tgtEl>
                                      </p:cBhvr>
                                    </p:animEffec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23" presetClass="entr" presetSubtype="288" fill="hold" grpId="0" nodeType="clickEffect">
                                  <p:stCondLst>
                                    <p:cond delay="0"/>
                                  </p:stCondLst>
                                  <p:childTnLst>
                                    <p:set>
                                      <p:cBhvr>
                                        <p:cTn id="174" dur="1" fill="hold">
                                          <p:stCondLst>
                                            <p:cond delay="0"/>
                                          </p:stCondLst>
                                        </p:cTn>
                                        <p:tgtEl>
                                          <p:spTgt spid="360584"/>
                                        </p:tgtEl>
                                        <p:attrNameLst>
                                          <p:attrName>style.visibility</p:attrName>
                                        </p:attrNameLst>
                                      </p:cBhvr>
                                      <p:to>
                                        <p:strVal val="visible"/>
                                      </p:to>
                                    </p:set>
                                    <p:anim calcmode="lin" valueType="num">
                                      <p:cBhvr>
                                        <p:cTn id="175" dur="500" fill="hold"/>
                                        <p:tgtEl>
                                          <p:spTgt spid="360584"/>
                                        </p:tgtEl>
                                        <p:attrNameLst>
                                          <p:attrName>ppt_w</p:attrName>
                                        </p:attrNameLst>
                                      </p:cBhvr>
                                      <p:tavLst>
                                        <p:tav tm="0">
                                          <p:val>
                                            <p:strVal val="4/3*#ppt_w"/>
                                          </p:val>
                                        </p:tav>
                                        <p:tav tm="100000">
                                          <p:val>
                                            <p:strVal val="#ppt_w"/>
                                          </p:val>
                                        </p:tav>
                                      </p:tavLst>
                                    </p:anim>
                                    <p:anim calcmode="lin" valueType="num">
                                      <p:cBhvr>
                                        <p:cTn id="176" dur="500" fill="hold"/>
                                        <p:tgtEl>
                                          <p:spTgt spid="360584"/>
                                        </p:tgtEl>
                                        <p:attrNameLst>
                                          <p:attrName>ppt_h</p:attrName>
                                        </p:attrNameLst>
                                      </p:cBhvr>
                                      <p:tavLst>
                                        <p:tav tm="0">
                                          <p:val>
                                            <p:strVal val="4/3*#ppt_h"/>
                                          </p:val>
                                        </p:tav>
                                        <p:tav tm="100000">
                                          <p:val>
                                            <p:strVal val="#ppt_h"/>
                                          </p:val>
                                        </p:tav>
                                      </p:tavLst>
                                    </p:anim>
                                  </p:childTnLst>
                                </p:cTn>
                              </p:par>
                            </p:childTnLst>
                          </p:cTn>
                        </p:par>
                      </p:childTnLst>
                    </p:cTn>
                  </p:par>
                  <p:par>
                    <p:cTn id="177" fill="hold" nodeType="clickPar">
                      <p:stCondLst>
                        <p:cond delay="indefinite"/>
                      </p:stCondLst>
                      <p:childTnLst>
                        <p:par>
                          <p:cTn id="178" fill="hold" nodeType="withGroup">
                            <p:stCondLst>
                              <p:cond delay="0"/>
                            </p:stCondLst>
                            <p:childTnLst>
                              <p:par>
                                <p:cTn id="179" presetID="22" presetClass="entr" presetSubtype="1" fill="hold" nodeType="clickEffect">
                                  <p:stCondLst>
                                    <p:cond delay="0"/>
                                  </p:stCondLst>
                                  <p:childTnLst>
                                    <p:set>
                                      <p:cBhvr>
                                        <p:cTn id="180" dur="1" fill="hold">
                                          <p:stCondLst>
                                            <p:cond delay="0"/>
                                          </p:stCondLst>
                                        </p:cTn>
                                        <p:tgtEl>
                                          <p:spTgt spid="26672"/>
                                        </p:tgtEl>
                                        <p:attrNameLst>
                                          <p:attrName>style.visibility</p:attrName>
                                        </p:attrNameLst>
                                      </p:cBhvr>
                                      <p:to>
                                        <p:strVal val="visible"/>
                                      </p:to>
                                    </p:set>
                                    <p:animEffect transition="in" filter="wipe(up)">
                                      <p:cBhvr>
                                        <p:cTn id="181" dur="500"/>
                                        <p:tgtEl>
                                          <p:spTgt spid="26672"/>
                                        </p:tgtEl>
                                      </p:cBhvr>
                                    </p:animEffect>
                                  </p:childTnLst>
                                </p:cTn>
                              </p:par>
                            </p:childTnLst>
                          </p:cTn>
                        </p:par>
                      </p:childTnLst>
                    </p:cTn>
                  </p:par>
                  <p:par>
                    <p:cTn id="182" fill="hold" nodeType="clickPar">
                      <p:stCondLst>
                        <p:cond delay="indefinite"/>
                      </p:stCondLst>
                      <p:childTnLst>
                        <p:par>
                          <p:cTn id="183" fill="hold" nodeType="withGroup">
                            <p:stCondLst>
                              <p:cond delay="0"/>
                            </p:stCondLst>
                            <p:childTnLst>
                              <p:par>
                                <p:cTn id="184" presetID="22" presetClass="entr" presetSubtype="1" fill="hold" nodeType="clickEffect">
                                  <p:stCondLst>
                                    <p:cond delay="0"/>
                                  </p:stCondLst>
                                  <p:childTnLst>
                                    <p:set>
                                      <p:cBhvr>
                                        <p:cTn id="185" dur="1" fill="hold">
                                          <p:stCondLst>
                                            <p:cond delay="0"/>
                                          </p:stCondLst>
                                        </p:cTn>
                                        <p:tgtEl>
                                          <p:spTgt spid="26696"/>
                                        </p:tgtEl>
                                        <p:attrNameLst>
                                          <p:attrName>style.visibility</p:attrName>
                                        </p:attrNameLst>
                                      </p:cBhvr>
                                      <p:to>
                                        <p:strVal val="visible"/>
                                      </p:to>
                                    </p:set>
                                    <p:animEffect transition="in" filter="wipe(up)">
                                      <p:cBhvr>
                                        <p:cTn id="186" dur="500"/>
                                        <p:tgtEl>
                                          <p:spTgt spid="26696"/>
                                        </p:tgtEl>
                                      </p:cBhvr>
                                    </p:animEffect>
                                  </p:childTnLst>
                                </p:cTn>
                              </p:par>
                            </p:childTnLst>
                          </p:cTn>
                        </p:par>
                      </p:childTnLst>
                    </p:cTn>
                  </p:par>
                  <p:par>
                    <p:cTn id="187" fill="hold" nodeType="clickPar">
                      <p:stCondLst>
                        <p:cond delay="indefinite"/>
                      </p:stCondLst>
                      <p:childTnLst>
                        <p:par>
                          <p:cTn id="188" fill="hold" nodeType="withGroup">
                            <p:stCondLst>
                              <p:cond delay="0"/>
                            </p:stCondLst>
                            <p:childTnLst>
                              <p:par>
                                <p:cTn id="189" presetID="23" presetClass="entr" presetSubtype="288" fill="hold" grpId="0" nodeType="clickEffect">
                                  <p:stCondLst>
                                    <p:cond delay="0"/>
                                  </p:stCondLst>
                                  <p:childTnLst>
                                    <p:set>
                                      <p:cBhvr>
                                        <p:cTn id="190" dur="1" fill="hold">
                                          <p:stCondLst>
                                            <p:cond delay="0"/>
                                          </p:stCondLst>
                                        </p:cTn>
                                        <p:tgtEl>
                                          <p:spTgt spid="360608"/>
                                        </p:tgtEl>
                                        <p:attrNameLst>
                                          <p:attrName>style.visibility</p:attrName>
                                        </p:attrNameLst>
                                      </p:cBhvr>
                                      <p:to>
                                        <p:strVal val="visible"/>
                                      </p:to>
                                    </p:set>
                                    <p:anim calcmode="lin" valueType="num">
                                      <p:cBhvr>
                                        <p:cTn id="191" dur="500" fill="hold"/>
                                        <p:tgtEl>
                                          <p:spTgt spid="360608"/>
                                        </p:tgtEl>
                                        <p:attrNameLst>
                                          <p:attrName>ppt_w</p:attrName>
                                        </p:attrNameLst>
                                      </p:cBhvr>
                                      <p:tavLst>
                                        <p:tav tm="0">
                                          <p:val>
                                            <p:strVal val="4/3*#ppt_w"/>
                                          </p:val>
                                        </p:tav>
                                        <p:tav tm="100000">
                                          <p:val>
                                            <p:strVal val="#ppt_w"/>
                                          </p:val>
                                        </p:tav>
                                      </p:tavLst>
                                    </p:anim>
                                    <p:anim calcmode="lin" valueType="num">
                                      <p:cBhvr>
                                        <p:cTn id="192" dur="500" fill="hold"/>
                                        <p:tgtEl>
                                          <p:spTgt spid="360608"/>
                                        </p:tgtEl>
                                        <p:attrNameLst>
                                          <p:attrName>ppt_h</p:attrName>
                                        </p:attrNameLst>
                                      </p:cBhvr>
                                      <p:tavLst>
                                        <p:tav tm="0">
                                          <p:val>
                                            <p:strVal val="4/3*#ppt_h"/>
                                          </p:val>
                                        </p:tav>
                                        <p:tav tm="100000">
                                          <p:val>
                                            <p:strVal val="#ppt_h"/>
                                          </p:val>
                                        </p:tav>
                                      </p:tavLst>
                                    </p:anim>
                                  </p:childTnLst>
                                </p:cTn>
                              </p:par>
                            </p:childTnLst>
                          </p:cTn>
                        </p:par>
                      </p:childTnLst>
                    </p:cTn>
                  </p:par>
                  <p:par>
                    <p:cTn id="193" fill="hold" nodeType="clickPar">
                      <p:stCondLst>
                        <p:cond delay="indefinite"/>
                      </p:stCondLst>
                      <p:childTnLst>
                        <p:par>
                          <p:cTn id="194" fill="hold" nodeType="withGroup">
                            <p:stCondLst>
                              <p:cond delay="0"/>
                            </p:stCondLst>
                            <p:childTnLst>
                              <p:par>
                                <p:cTn id="195" presetID="22" presetClass="entr" presetSubtype="1" fill="hold" nodeType="clickEffect">
                                  <p:stCondLst>
                                    <p:cond delay="0"/>
                                  </p:stCondLst>
                                  <p:childTnLst>
                                    <p:set>
                                      <p:cBhvr>
                                        <p:cTn id="196" dur="1" fill="hold">
                                          <p:stCondLst>
                                            <p:cond delay="0"/>
                                          </p:stCondLst>
                                        </p:cTn>
                                        <p:tgtEl>
                                          <p:spTgt spid="26711"/>
                                        </p:tgtEl>
                                        <p:attrNameLst>
                                          <p:attrName>style.visibility</p:attrName>
                                        </p:attrNameLst>
                                      </p:cBhvr>
                                      <p:to>
                                        <p:strVal val="visible"/>
                                      </p:to>
                                    </p:set>
                                    <p:animEffect transition="in" filter="wipe(up)">
                                      <p:cBhvr>
                                        <p:cTn id="197" dur="500"/>
                                        <p:tgtEl>
                                          <p:spTgt spid="267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3" grpId="0" animBg="1"/>
      <p:bldP spid="360457" grpId="0" animBg="1"/>
      <p:bldP spid="360463" grpId="0" animBg="1"/>
      <p:bldP spid="360469" grpId="0" animBg="1"/>
      <p:bldP spid="360481" grpId="0" animBg="1"/>
      <p:bldP spid="360482" grpId="0" animBg="1"/>
      <p:bldP spid="360483" grpId="0" animBg="1"/>
      <p:bldP spid="360484" grpId="0" animBg="1"/>
      <p:bldP spid="360485" grpId="0" animBg="1"/>
      <p:bldP spid="360486" grpId="0" animBg="1"/>
      <p:bldP spid="360487" grpId="0" animBg="1"/>
      <p:bldP spid="360488" grpId="0" animBg="1"/>
      <p:bldP spid="360522" grpId="0" animBg="1"/>
      <p:bldP spid="360553" grpId="0" animBg="1"/>
      <p:bldP spid="360584" grpId="0" animBg="1"/>
      <p:bldP spid="36060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Text Box 3"/>
          <p:cNvSpPr txBox="1">
            <a:spLocks noChangeArrowheads="1"/>
          </p:cNvSpPr>
          <p:nvPr/>
        </p:nvSpPr>
        <p:spPr bwMode="auto">
          <a:xfrm>
            <a:off x="2436813" y="1025526"/>
            <a:ext cx="6699250" cy="473075"/>
          </a:xfrm>
          <a:prstGeom prst="rect">
            <a:avLst/>
          </a:prstGeom>
          <a:noFill/>
          <a:ln w="12700" cap="sq">
            <a:noFill/>
            <a:miter lim="800000"/>
            <a:headEnd type="none" w="sm" len="sm"/>
            <a:tailEnd type="none" w="sm" len="sm"/>
          </a:ln>
        </p:spPr>
        <p:txBody>
          <a:bodyPr>
            <a:spAutoFit/>
          </a:bodyPr>
          <a:lstStyle/>
          <a:p>
            <a:r>
              <a:rPr lang="zh-CN" altLang="en-US" sz="2500">
                <a:solidFill>
                  <a:srgbClr val="000000"/>
                </a:solidFill>
                <a:latin typeface="幼圆" pitchFamily="49" charset="-122"/>
                <a:ea typeface="幼圆" pitchFamily="49" charset="-122"/>
              </a:rPr>
              <a:t>一个</a:t>
            </a:r>
            <a:r>
              <a:rPr lang="en-US" altLang="zh-CN" sz="2500">
                <a:solidFill>
                  <a:srgbClr val="000000"/>
                </a:solidFill>
                <a:ea typeface="幼圆" pitchFamily="49" charset="-122"/>
              </a:rPr>
              <a:t>m</a:t>
            </a:r>
            <a:r>
              <a:rPr lang="zh-CN" altLang="en-US" sz="2500">
                <a:solidFill>
                  <a:srgbClr val="000000"/>
                </a:solidFill>
                <a:latin typeface="幼圆" pitchFamily="49" charset="-122"/>
                <a:ea typeface="幼圆" pitchFamily="49" charset="-122"/>
              </a:rPr>
              <a:t>阶的</a:t>
            </a:r>
            <a:r>
              <a:rPr lang="en-US" altLang="zh-CN" sz="2500">
                <a:solidFill>
                  <a:srgbClr val="000000"/>
                </a:solidFill>
                <a:ea typeface="幼圆" pitchFamily="49" charset="-122"/>
              </a:rPr>
              <a:t>B+</a:t>
            </a:r>
            <a:r>
              <a:rPr lang="zh-CN" altLang="en-US" sz="2500">
                <a:solidFill>
                  <a:srgbClr val="000000"/>
                </a:solidFill>
                <a:latin typeface="幼圆" pitchFamily="49" charset="-122"/>
                <a:ea typeface="幼圆" pitchFamily="49" charset="-122"/>
              </a:rPr>
              <a:t>树为满足下列条件的</a:t>
            </a:r>
            <a:r>
              <a:rPr lang="en-US" altLang="zh-CN" sz="2500">
                <a:solidFill>
                  <a:srgbClr val="000000"/>
                </a:solidFill>
                <a:ea typeface="幼圆" pitchFamily="49" charset="-122"/>
              </a:rPr>
              <a:t>m</a:t>
            </a:r>
            <a:r>
              <a:rPr lang="zh-CN" altLang="en-US" sz="2500">
                <a:solidFill>
                  <a:srgbClr val="000000"/>
                </a:solidFill>
                <a:latin typeface="幼圆" pitchFamily="49" charset="-122"/>
                <a:ea typeface="幼圆" pitchFamily="49" charset="-122"/>
              </a:rPr>
              <a:t>叉树：</a:t>
            </a:r>
          </a:p>
        </p:txBody>
      </p:sp>
      <p:grpSp>
        <p:nvGrpSpPr>
          <p:cNvPr id="2" name="Group 58"/>
          <p:cNvGrpSpPr>
            <a:grpSpLocks/>
          </p:cNvGrpSpPr>
          <p:nvPr/>
        </p:nvGrpSpPr>
        <p:grpSpPr bwMode="auto">
          <a:xfrm>
            <a:off x="2735263" y="1524000"/>
            <a:ext cx="7681912" cy="1555750"/>
            <a:chOff x="576" y="960"/>
            <a:chExt cx="4656" cy="980"/>
          </a:xfrm>
        </p:grpSpPr>
        <p:sp>
          <p:nvSpPr>
            <p:cNvPr id="27669" name="Text Box 5"/>
            <p:cNvSpPr txBox="1">
              <a:spLocks noChangeArrowheads="1"/>
            </p:cNvSpPr>
            <p:nvPr/>
          </p:nvSpPr>
          <p:spPr bwMode="auto">
            <a:xfrm>
              <a:off x="576" y="960"/>
              <a:ext cx="2852" cy="281"/>
            </a:xfrm>
            <a:prstGeom prst="rect">
              <a:avLst/>
            </a:prstGeom>
            <a:noFill/>
            <a:ln w="12700" cap="sq">
              <a:noFill/>
              <a:miter lim="800000"/>
              <a:headEnd type="none" w="sm" len="sm"/>
              <a:tailEnd type="none" w="sm" len="sm"/>
            </a:ln>
          </p:spPr>
          <p:txBody>
            <a:bodyPr wrap="none">
              <a:spAutoFit/>
            </a:bodyPr>
            <a:lstStyle/>
            <a:p>
              <a:r>
                <a:rPr lang="en-US" altLang="zh-CN" sz="2300">
                  <a:solidFill>
                    <a:srgbClr val="004488"/>
                  </a:solidFill>
                  <a:latin typeface="楷体_GB2312" pitchFamily="49" charset="-122"/>
                  <a:ea typeface="楷体_GB2312" pitchFamily="49" charset="-122"/>
                </a:rPr>
                <a:t>(</a:t>
              </a:r>
              <a:r>
                <a:rPr lang="en-US" altLang="zh-CN" sz="2300">
                  <a:solidFill>
                    <a:srgbClr val="004488"/>
                  </a:solidFill>
                  <a:ea typeface="楷体_GB2312" pitchFamily="49" charset="-122"/>
                </a:rPr>
                <a:t>1</a:t>
              </a:r>
              <a:r>
                <a:rPr lang="en-US" altLang="zh-CN" sz="2300">
                  <a:solidFill>
                    <a:srgbClr val="004488"/>
                  </a:solidFill>
                  <a:latin typeface="楷体_GB2312" pitchFamily="49" charset="-122"/>
                  <a:ea typeface="楷体_GB2312" pitchFamily="49" charset="-122"/>
                </a:rPr>
                <a:t>) </a:t>
              </a:r>
              <a:r>
                <a:rPr lang="zh-CN" altLang="en-US" sz="2300">
                  <a:solidFill>
                    <a:srgbClr val="004488"/>
                  </a:solidFill>
                  <a:latin typeface="幼圆" pitchFamily="49" charset="-122"/>
                  <a:ea typeface="幼圆" pitchFamily="49" charset="-122"/>
                </a:rPr>
                <a:t>每个分支结点最多有</a:t>
              </a:r>
              <a:r>
                <a:rPr lang="en-US" altLang="zh-CN" sz="2300">
                  <a:solidFill>
                    <a:srgbClr val="004488"/>
                  </a:solidFill>
                  <a:ea typeface="楷体_GB2312" pitchFamily="49" charset="-122"/>
                </a:rPr>
                <a:t>m </a:t>
              </a:r>
              <a:r>
                <a:rPr lang="zh-CN" altLang="en-US" sz="2300">
                  <a:solidFill>
                    <a:srgbClr val="004488"/>
                  </a:solidFill>
                  <a:latin typeface="幼圆" pitchFamily="49" charset="-122"/>
                  <a:ea typeface="幼圆" pitchFamily="49" charset="-122"/>
                </a:rPr>
                <a:t>棵子树；</a:t>
              </a:r>
            </a:p>
          </p:txBody>
        </p:sp>
        <p:sp>
          <p:nvSpPr>
            <p:cNvPr id="27670" name="Text Box 6"/>
            <p:cNvSpPr txBox="1">
              <a:spLocks noChangeArrowheads="1"/>
            </p:cNvSpPr>
            <p:nvPr/>
          </p:nvSpPr>
          <p:spPr bwMode="auto">
            <a:xfrm>
              <a:off x="576" y="1200"/>
              <a:ext cx="4440" cy="279"/>
            </a:xfrm>
            <a:prstGeom prst="rect">
              <a:avLst/>
            </a:prstGeom>
            <a:noFill/>
            <a:ln w="12700" cap="sq">
              <a:noFill/>
              <a:miter lim="800000"/>
              <a:headEnd type="none" w="sm" len="sm"/>
              <a:tailEnd type="none" w="sm" len="sm"/>
            </a:ln>
          </p:spPr>
          <p:txBody>
            <a:bodyPr>
              <a:spAutoFit/>
            </a:bodyPr>
            <a:lstStyle/>
            <a:p>
              <a:r>
                <a:rPr lang="en-US" altLang="zh-CN" sz="2300">
                  <a:solidFill>
                    <a:srgbClr val="004488"/>
                  </a:solidFill>
                  <a:latin typeface="楷体_GB2312" pitchFamily="49" charset="-122"/>
                  <a:ea typeface="楷体_GB2312" pitchFamily="49" charset="-122"/>
                </a:rPr>
                <a:t>(</a:t>
              </a:r>
              <a:r>
                <a:rPr lang="en-US" altLang="zh-CN" sz="2300">
                  <a:solidFill>
                    <a:srgbClr val="004488"/>
                  </a:solidFill>
                  <a:ea typeface="楷体_GB2312" pitchFamily="49" charset="-122"/>
                </a:rPr>
                <a:t>2</a:t>
              </a:r>
              <a:r>
                <a:rPr lang="en-US" altLang="zh-CN" sz="2300">
                  <a:solidFill>
                    <a:srgbClr val="004488"/>
                  </a:solidFill>
                  <a:latin typeface="楷体_GB2312" pitchFamily="49" charset="-122"/>
                  <a:ea typeface="楷体_GB2312" pitchFamily="49" charset="-122"/>
                </a:rPr>
                <a:t>) </a:t>
              </a:r>
              <a:r>
                <a:rPr lang="zh-CN" altLang="en-US" sz="2300">
                  <a:solidFill>
                    <a:srgbClr val="004488"/>
                  </a:solidFill>
                  <a:latin typeface="幼圆" pitchFamily="49" charset="-122"/>
                  <a:ea typeface="幼圆" pitchFamily="49" charset="-122"/>
                </a:rPr>
                <a:t>除根结点外，每个分支结点最少有</a:t>
              </a:r>
              <a:r>
                <a:rPr lang="zh-CN" altLang="en-US" sz="2300">
                  <a:solidFill>
                    <a:srgbClr val="004488"/>
                  </a:solidFill>
                  <a:latin typeface="楷体_GB2312" pitchFamily="49" charset="-122"/>
                  <a:ea typeface="楷体_GB2312" pitchFamily="49" charset="-122"/>
                  <a:sym typeface="Symbol" pitchFamily="18" charset="2"/>
                </a:rPr>
                <a:t></a:t>
              </a:r>
              <a:r>
                <a:rPr lang="en-US" altLang="zh-CN" sz="2300">
                  <a:solidFill>
                    <a:srgbClr val="004488"/>
                  </a:solidFill>
                  <a:ea typeface="楷体_GB2312" pitchFamily="49" charset="-122"/>
                </a:rPr>
                <a:t>m/2</a:t>
              </a:r>
              <a:r>
                <a:rPr lang="en-US" altLang="zh-CN" sz="2300">
                  <a:solidFill>
                    <a:srgbClr val="004488"/>
                  </a:solidFill>
                  <a:ea typeface="楷体_GB2312" pitchFamily="49" charset="-122"/>
                  <a:sym typeface="Symbol" pitchFamily="18" charset="2"/>
                </a:rPr>
                <a:t></a:t>
              </a:r>
              <a:r>
                <a:rPr lang="zh-CN" altLang="en-US" sz="2300">
                  <a:solidFill>
                    <a:srgbClr val="004488"/>
                  </a:solidFill>
                  <a:latin typeface="幼圆" pitchFamily="49" charset="-122"/>
                  <a:ea typeface="幼圆" pitchFamily="49" charset="-122"/>
                </a:rPr>
                <a:t>棵子树</a:t>
              </a:r>
              <a:r>
                <a:rPr lang="zh-CN" altLang="en-US" sz="2300">
                  <a:solidFill>
                    <a:srgbClr val="004488"/>
                  </a:solidFill>
                  <a:latin typeface="楷体_GB2312" pitchFamily="49" charset="-122"/>
                  <a:ea typeface="楷体_GB2312" pitchFamily="49" charset="-122"/>
                </a:rPr>
                <a:t>；</a:t>
              </a:r>
              <a:endParaRPr lang="zh-CN" altLang="en-US" sz="2300">
                <a:solidFill>
                  <a:srgbClr val="004488"/>
                </a:solidFill>
              </a:endParaRPr>
            </a:p>
          </p:txBody>
        </p:sp>
        <p:sp>
          <p:nvSpPr>
            <p:cNvPr id="27671" name="Text Box 7"/>
            <p:cNvSpPr txBox="1">
              <a:spLocks noChangeArrowheads="1"/>
            </p:cNvSpPr>
            <p:nvPr/>
          </p:nvSpPr>
          <p:spPr bwMode="auto">
            <a:xfrm>
              <a:off x="576" y="1440"/>
              <a:ext cx="4656" cy="500"/>
            </a:xfrm>
            <a:prstGeom prst="rect">
              <a:avLst/>
            </a:prstGeom>
            <a:noFill/>
            <a:ln w="12700" cap="sq">
              <a:noFill/>
              <a:miter lim="800000"/>
              <a:headEnd type="none" w="sm" len="sm"/>
              <a:tailEnd type="none" w="sm" len="sm"/>
            </a:ln>
          </p:spPr>
          <p:txBody>
            <a:bodyPr>
              <a:spAutoFit/>
            </a:bodyPr>
            <a:lstStyle/>
            <a:p>
              <a:r>
                <a:rPr lang="en-US" altLang="zh-CN" sz="2300">
                  <a:solidFill>
                    <a:srgbClr val="004488"/>
                  </a:solidFill>
                  <a:latin typeface="楷体_GB2312" pitchFamily="49" charset="-122"/>
                  <a:ea typeface="楷体_GB2312" pitchFamily="49" charset="-122"/>
                </a:rPr>
                <a:t>(</a:t>
              </a:r>
              <a:r>
                <a:rPr lang="en-US" altLang="zh-CN" sz="2300">
                  <a:solidFill>
                    <a:srgbClr val="004488"/>
                  </a:solidFill>
                  <a:ea typeface="楷体_GB2312" pitchFamily="49" charset="-122"/>
                </a:rPr>
                <a:t>3</a:t>
              </a:r>
              <a:r>
                <a:rPr lang="en-US" altLang="zh-CN" sz="2300">
                  <a:solidFill>
                    <a:srgbClr val="004488"/>
                  </a:solidFill>
                  <a:latin typeface="楷体_GB2312" pitchFamily="49" charset="-122"/>
                  <a:ea typeface="楷体_GB2312" pitchFamily="49" charset="-122"/>
                </a:rPr>
                <a:t>) </a:t>
              </a:r>
              <a:r>
                <a:rPr lang="zh-CN" altLang="en-US" sz="2300">
                  <a:solidFill>
                    <a:srgbClr val="004488"/>
                  </a:solidFill>
                  <a:latin typeface="幼圆" pitchFamily="49" charset="-122"/>
                  <a:ea typeface="幼圆" pitchFamily="49" charset="-122"/>
                </a:rPr>
                <a:t>根结点最少有两棵子树</a:t>
              </a:r>
              <a:r>
                <a:rPr lang="en-US" altLang="zh-CN" sz="2300">
                  <a:solidFill>
                    <a:srgbClr val="004488"/>
                  </a:solidFill>
                  <a:latin typeface="幼圆" pitchFamily="49" charset="-122"/>
                  <a:ea typeface="幼圆" pitchFamily="49" charset="-122"/>
                </a:rPr>
                <a:t>(</a:t>
              </a:r>
              <a:r>
                <a:rPr lang="zh-CN" altLang="en-US" sz="2300">
                  <a:solidFill>
                    <a:srgbClr val="004488"/>
                  </a:solidFill>
                  <a:latin typeface="幼圆" pitchFamily="49" charset="-122"/>
                  <a:ea typeface="幼圆" pitchFamily="49" charset="-122"/>
                </a:rPr>
                <a:t>除非根为叶结点结点</a:t>
              </a:r>
              <a:r>
                <a:rPr lang="en-US" altLang="zh-CN" sz="2300">
                  <a:solidFill>
                    <a:srgbClr val="004488"/>
                  </a:solidFill>
                  <a:latin typeface="幼圆" pitchFamily="49" charset="-122"/>
                  <a:ea typeface="幼圆" pitchFamily="49" charset="-122"/>
                </a:rPr>
                <a:t>,</a:t>
              </a:r>
              <a:r>
                <a:rPr lang="zh-CN" altLang="en-US" sz="2300">
                  <a:solidFill>
                    <a:srgbClr val="004488"/>
                  </a:solidFill>
                  <a:latin typeface="幼圆" pitchFamily="49" charset="-122"/>
                  <a:ea typeface="幼圆" pitchFamily="49" charset="-122"/>
                </a:rPr>
                <a:t>此</a:t>
              </a:r>
            </a:p>
            <a:p>
              <a:r>
                <a:rPr lang="zh-CN" altLang="en-US" sz="2300">
                  <a:solidFill>
                    <a:srgbClr val="004488"/>
                  </a:solidFill>
                  <a:latin typeface="幼圆" pitchFamily="49" charset="-122"/>
                  <a:ea typeface="幼圆" pitchFamily="49" charset="-122"/>
                </a:rPr>
                <a:t>    时</a:t>
              </a:r>
              <a:r>
                <a:rPr lang="en-US" altLang="zh-CN" sz="2300">
                  <a:solidFill>
                    <a:srgbClr val="004488"/>
                  </a:solidFill>
                  <a:ea typeface="楷体_GB2312" pitchFamily="49" charset="-122"/>
                </a:rPr>
                <a:t>B+</a:t>
              </a:r>
              <a:r>
                <a:rPr lang="zh-CN" altLang="zh-CN" sz="2300">
                  <a:solidFill>
                    <a:srgbClr val="004488"/>
                  </a:solidFill>
                  <a:latin typeface="幼圆" pitchFamily="49" charset="-122"/>
                  <a:ea typeface="幼圆" pitchFamily="49" charset="-122"/>
                </a:rPr>
                <a:t>树只有一个结点</a:t>
              </a:r>
              <a:r>
                <a:rPr lang="en-US" altLang="zh-CN" sz="2300">
                  <a:solidFill>
                    <a:srgbClr val="004488"/>
                  </a:solidFill>
                  <a:latin typeface="楷体_GB2312" pitchFamily="49" charset="-122"/>
                  <a:ea typeface="楷体_GB2312" pitchFamily="49" charset="-122"/>
                </a:rPr>
                <a:t>)</a:t>
              </a:r>
              <a:r>
                <a:rPr lang="zh-CN" altLang="en-US" sz="2300">
                  <a:solidFill>
                    <a:srgbClr val="004488"/>
                  </a:solidFill>
                  <a:latin typeface="楷体_GB2312" pitchFamily="49" charset="-122"/>
                  <a:ea typeface="楷体_GB2312" pitchFamily="49" charset="-122"/>
                </a:rPr>
                <a:t>；</a:t>
              </a:r>
              <a:endParaRPr lang="zh-CN" altLang="en-US" sz="2300">
                <a:solidFill>
                  <a:srgbClr val="004488"/>
                </a:solidFill>
              </a:endParaRPr>
            </a:p>
          </p:txBody>
        </p:sp>
      </p:grpSp>
      <p:sp>
        <p:nvSpPr>
          <p:cNvPr id="125960" name="Text Box 8"/>
          <p:cNvSpPr txBox="1">
            <a:spLocks noChangeArrowheads="1"/>
          </p:cNvSpPr>
          <p:nvPr/>
        </p:nvSpPr>
        <p:spPr bwMode="auto">
          <a:xfrm>
            <a:off x="2747963" y="2971801"/>
            <a:ext cx="6445250" cy="442913"/>
          </a:xfrm>
          <a:prstGeom prst="rect">
            <a:avLst/>
          </a:prstGeom>
          <a:noFill/>
          <a:ln w="12700" cap="sq">
            <a:noFill/>
            <a:miter lim="800000"/>
            <a:headEnd type="none" w="sm" len="sm"/>
            <a:tailEnd type="none" w="sm" len="sm"/>
          </a:ln>
        </p:spPr>
        <p:txBody>
          <a:bodyPr>
            <a:spAutoFit/>
          </a:bodyPr>
          <a:lstStyle/>
          <a:p>
            <a:r>
              <a:rPr lang="en-US" altLang="zh-CN" sz="2300">
                <a:solidFill>
                  <a:srgbClr val="004488"/>
                </a:solidFill>
                <a:latin typeface="楷体_GB2312" pitchFamily="49" charset="-122"/>
                <a:ea typeface="楷体_GB2312" pitchFamily="49" charset="-122"/>
              </a:rPr>
              <a:t>(</a:t>
            </a:r>
            <a:r>
              <a:rPr lang="en-US" altLang="zh-CN" sz="2300">
                <a:solidFill>
                  <a:srgbClr val="004488"/>
                </a:solidFill>
                <a:ea typeface="楷体_GB2312" pitchFamily="49" charset="-122"/>
              </a:rPr>
              <a:t>4</a:t>
            </a:r>
            <a:r>
              <a:rPr lang="en-US" altLang="zh-CN" sz="2300">
                <a:solidFill>
                  <a:srgbClr val="004488"/>
                </a:solidFill>
                <a:latin typeface="楷体_GB2312" pitchFamily="49" charset="-122"/>
                <a:ea typeface="楷体_GB2312" pitchFamily="49" charset="-122"/>
              </a:rPr>
              <a:t>) </a:t>
            </a:r>
            <a:r>
              <a:rPr lang="zh-CN" altLang="en-US" sz="2300">
                <a:solidFill>
                  <a:srgbClr val="004488"/>
                </a:solidFill>
                <a:latin typeface="幼圆" pitchFamily="49" charset="-122"/>
                <a:ea typeface="幼圆" pitchFamily="49" charset="-122"/>
              </a:rPr>
              <a:t>具有</a:t>
            </a:r>
            <a:r>
              <a:rPr lang="en-US" altLang="zh-CN" sz="2300">
                <a:solidFill>
                  <a:srgbClr val="004488"/>
                </a:solidFill>
                <a:ea typeface="楷体_GB2312" pitchFamily="49" charset="-122"/>
              </a:rPr>
              <a:t>n </a:t>
            </a:r>
            <a:r>
              <a:rPr lang="zh-CN" altLang="en-US" sz="2300">
                <a:solidFill>
                  <a:srgbClr val="004488"/>
                </a:solidFill>
                <a:latin typeface="幼圆" pitchFamily="49" charset="-122"/>
                <a:ea typeface="幼圆" pitchFamily="49" charset="-122"/>
              </a:rPr>
              <a:t>棵子树的结点中一定有</a:t>
            </a:r>
            <a:r>
              <a:rPr lang="en-US" altLang="zh-CN" sz="2300">
                <a:solidFill>
                  <a:srgbClr val="004488"/>
                </a:solidFill>
                <a:ea typeface="楷体_GB2312" pitchFamily="49" charset="-122"/>
              </a:rPr>
              <a:t>n </a:t>
            </a:r>
            <a:r>
              <a:rPr lang="zh-CN" altLang="en-US" sz="2300">
                <a:solidFill>
                  <a:srgbClr val="004488"/>
                </a:solidFill>
                <a:latin typeface="幼圆" pitchFamily="49" charset="-122"/>
                <a:ea typeface="幼圆" pitchFamily="49" charset="-122"/>
              </a:rPr>
              <a:t>个关键字</a:t>
            </a:r>
            <a:r>
              <a:rPr lang="zh-CN" altLang="en-US" sz="2300">
                <a:solidFill>
                  <a:srgbClr val="004488"/>
                </a:solidFill>
                <a:latin typeface="楷体_GB2312" pitchFamily="49" charset="-122"/>
                <a:ea typeface="楷体_GB2312" pitchFamily="49" charset="-122"/>
              </a:rPr>
              <a:t>；</a:t>
            </a:r>
            <a:endParaRPr lang="zh-CN" altLang="en-US" sz="2300">
              <a:solidFill>
                <a:srgbClr val="004488"/>
              </a:solidFill>
            </a:endParaRPr>
          </a:p>
        </p:txBody>
      </p:sp>
      <p:sp>
        <p:nvSpPr>
          <p:cNvPr id="125961" name="Text Box 9"/>
          <p:cNvSpPr txBox="1">
            <a:spLocks noChangeArrowheads="1"/>
          </p:cNvSpPr>
          <p:nvPr/>
        </p:nvSpPr>
        <p:spPr bwMode="auto">
          <a:xfrm>
            <a:off x="2728914" y="5281614"/>
            <a:ext cx="7399337" cy="1144587"/>
          </a:xfrm>
          <a:prstGeom prst="rect">
            <a:avLst/>
          </a:prstGeom>
          <a:noFill/>
          <a:ln w="12700" cap="sq">
            <a:noFill/>
            <a:miter lim="800000"/>
            <a:headEnd type="none" w="sm" len="sm"/>
            <a:tailEnd type="none" w="sm" len="sm"/>
          </a:ln>
        </p:spPr>
        <p:txBody>
          <a:bodyPr>
            <a:spAutoFit/>
          </a:bodyPr>
          <a:lstStyle/>
          <a:p>
            <a:r>
              <a:rPr lang="en-US" altLang="zh-CN" sz="2300">
                <a:solidFill>
                  <a:srgbClr val="004488"/>
                </a:solidFill>
                <a:latin typeface="楷体_GB2312" pitchFamily="49" charset="-122"/>
                <a:ea typeface="楷体_GB2312" pitchFamily="49" charset="-122"/>
              </a:rPr>
              <a:t>(</a:t>
            </a:r>
            <a:r>
              <a:rPr lang="en-US" altLang="zh-CN" sz="2300">
                <a:solidFill>
                  <a:srgbClr val="004488"/>
                </a:solidFill>
                <a:ea typeface="楷体_GB2312" pitchFamily="49" charset="-122"/>
              </a:rPr>
              <a:t>6</a:t>
            </a:r>
            <a:r>
              <a:rPr lang="en-US" altLang="zh-CN" sz="2300">
                <a:solidFill>
                  <a:srgbClr val="004488"/>
                </a:solidFill>
                <a:latin typeface="楷体_GB2312" pitchFamily="49" charset="-122"/>
                <a:ea typeface="楷体_GB2312" pitchFamily="49" charset="-122"/>
              </a:rPr>
              <a:t>) </a:t>
            </a:r>
            <a:r>
              <a:rPr lang="zh-CN" altLang="en-US" sz="2300">
                <a:solidFill>
                  <a:srgbClr val="004488"/>
                </a:solidFill>
                <a:latin typeface="幼圆" pitchFamily="49" charset="-122"/>
                <a:ea typeface="幼圆" pitchFamily="49" charset="-122"/>
              </a:rPr>
              <a:t>所有分支结点可以看成是索引的索引，结点中仅</a:t>
            </a:r>
          </a:p>
          <a:p>
            <a:r>
              <a:rPr lang="zh-CN" altLang="en-US" sz="2300">
                <a:solidFill>
                  <a:srgbClr val="004488"/>
                </a:solidFill>
                <a:latin typeface="幼圆" pitchFamily="49" charset="-122"/>
                <a:ea typeface="幼圆" pitchFamily="49" charset="-122"/>
              </a:rPr>
              <a:t>    包含它的各个孩子结点中最大</a:t>
            </a:r>
            <a:r>
              <a:rPr lang="en-US" altLang="zh-CN" sz="2300">
                <a:solidFill>
                  <a:srgbClr val="004488"/>
                </a:solidFill>
                <a:latin typeface="幼圆" pitchFamily="49" charset="-122"/>
                <a:ea typeface="幼圆" pitchFamily="49" charset="-122"/>
              </a:rPr>
              <a:t>(</a:t>
            </a:r>
            <a:r>
              <a:rPr lang="zh-CN" altLang="en-US" sz="2300">
                <a:solidFill>
                  <a:srgbClr val="004488"/>
                </a:solidFill>
                <a:latin typeface="幼圆" pitchFamily="49" charset="-122"/>
                <a:ea typeface="幼圆" pitchFamily="49" charset="-122"/>
              </a:rPr>
              <a:t>或最小</a:t>
            </a:r>
            <a:r>
              <a:rPr lang="en-US" altLang="zh-CN" sz="2300">
                <a:solidFill>
                  <a:srgbClr val="004488"/>
                </a:solidFill>
                <a:latin typeface="幼圆" pitchFamily="49" charset="-122"/>
                <a:ea typeface="幼圆" pitchFamily="49" charset="-122"/>
              </a:rPr>
              <a:t>)</a:t>
            </a:r>
            <a:r>
              <a:rPr lang="zh-CN" altLang="en-US" sz="2300">
                <a:solidFill>
                  <a:srgbClr val="004488"/>
                </a:solidFill>
                <a:latin typeface="幼圆" pitchFamily="49" charset="-122"/>
                <a:ea typeface="幼圆" pitchFamily="49" charset="-122"/>
              </a:rPr>
              <a:t>关键字值  </a:t>
            </a:r>
          </a:p>
          <a:p>
            <a:r>
              <a:rPr lang="zh-CN" altLang="en-US" sz="2300">
                <a:solidFill>
                  <a:srgbClr val="004488"/>
                </a:solidFill>
                <a:latin typeface="幼圆" pitchFamily="49" charset="-122"/>
                <a:ea typeface="幼圆" pitchFamily="49" charset="-122"/>
              </a:rPr>
              <a:t>    和指向孩子结点的指针。</a:t>
            </a:r>
          </a:p>
        </p:txBody>
      </p:sp>
      <p:grpSp>
        <p:nvGrpSpPr>
          <p:cNvPr id="3" name="Group 10"/>
          <p:cNvGrpSpPr>
            <a:grpSpLocks/>
          </p:cNvGrpSpPr>
          <p:nvPr/>
        </p:nvGrpSpPr>
        <p:grpSpPr bwMode="auto">
          <a:xfrm>
            <a:off x="2735264" y="3335339"/>
            <a:ext cx="7089775" cy="1881187"/>
            <a:chOff x="588" y="2238"/>
            <a:chExt cx="4466" cy="1185"/>
          </a:xfrm>
        </p:grpSpPr>
        <p:sp>
          <p:nvSpPr>
            <p:cNvPr id="27664" name="Text Box 11"/>
            <p:cNvSpPr txBox="1">
              <a:spLocks noChangeArrowheads="1"/>
            </p:cNvSpPr>
            <p:nvPr/>
          </p:nvSpPr>
          <p:spPr bwMode="auto">
            <a:xfrm>
              <a:off x="588" y="2238"/>
              <a:ext cx="4466" cy="1185"/>
            </a:xfrm>
            <a:prstGeom prst="rect">
              <a:avLst/>
            </a:prstGeom>
            <a:noFill/>
            <a:ln w="12700" cap="sq">
              <a:noFill/>
              <a:miter lim="800000"/>
              <a:headEnd type="none" w="sm" len="sm"/>
              <a:tailEnd type="none" w="sm" len="sm"/>
            </a:ln>
          </p:spPr>
          <p:txBody>
            <a:bodyPr wrap="none">
              <a:spAutoFit/>
            </a:bodyPr>
            <a:lstStyle/>
            <a:p>
              <a:r>
                <a:rPr lang="en-US" altLang="zh-CN" sz="2300">
                  <a:solidFill>
                    <a:srgbClr val="004488"/>
                  </a:solidFill>
                  <a:latin typeface="楷体_GB2312" pitchFamily="49" charset="-122"/>
                  <a:ea typeface="楷体_GB2312" pitchFamily="49" charset="-122"/>
                </a:rPr>
                <a:t>(</a:t>
              </a:r>
              <a:r>
                <a:rPr lang="en-US" altLang="zh-CN" sz="2300">
                  <a:solidFill>
                    <a:srgbClr val="004488"/>
                  </a:solidFill>
                  <a:ea typeface="楷体_GB2312" pitchFamily="49" charset="-122"/>
                </a:rPr>
                <a:t>5</a:t>
              </a:r>
              <a:r>
                <a:rPr lang="en-US" altLang="zh-CN" sz="2300">
                  <a:solidFill>
                    <a:srgbClr val="004488"/>
                  </a:solidFill>
                  <a:latin typeface="楷体_GB2312" pitchFamily="49" charset="-122"/>
                  <a:ea typeface="楷体_GB2312" pitchFamily="49" charset="-122"/>
                </a:rPr>
                <a:t>) </a:t>
              </a:r>
              <a:r>
                <a:rPr lang="zh-CN" altLang="en-US" sz="2300">
                  <a:solidFill>
                    <a:srgbClr val="004488"/>
                  </a:solidFill>
                  <a:latin typeface="幼圆" pitchFamily="49" charset="-122"/>
                  <a:ea typeface="幼圆" pitchFamily="49" charset="-122"/>
                </a:rPr>
                <a:t>叶结点中存放记录的关键字以及指向记录的指针</a:t>
              </a:r>
              <a:r>
                <a:rPr lang="en-US" altLang="zh-CN" sz="2300">
                  <a:solidFill>
                    <a:srgbClr val="004488"/>
                  </a:solidFill>
                  <a:latin typeface="幼圆" pitchFamily="49" charset="-122"/>
                  <a:ea typeface="幼圆" pitchFamily="49" charset="-122"/>
                </a:rPr>
                <a:t>,</a:t>
              </a:r>
            </a:p>
            <a:p>
              <a:r>
                <a:rPr lang="en-US" altLang="zh-CN" sz="2300">
                  <a:solidFill>
                    <a:srgbClr val="004488"/>
                  </a:solidFill>
                  <a:latin typeface="幼圆" pitchFamily="49" charset="-122"/>
                  <a:ea typeface="幼圆" pitchFamily="49" charset="-122"/>
                </a:rPr>
                <a:t>    </a:t>
              </a:r>
              <a:r>
                <a:rPr lang="zh-CN" altLang="en-US" sz="2300">
                  <a:solidFill>
                    <a:srgbClr val="004488"/>
                  </a:solidFill>
                  <a:latin typeface="幼圆" pitchFamily="49" charset="-122"/>
                  <a:ea typeface="幼圆" pitchFamily="49" charset="-122"/>
                </a:rPr>
                <a:t>或者数据分块后每块的最大关键字值及指向该块</a:t>
              </a:r>
            </a:p>
            <a:p>
              <a:r>
                <a:rPr lang="zh-CN" altLang="en-US" sz="2300">
                  <a:solidFill>
                    <a:srgbClr val="004488"/>
                  </a:solidFill>
                  <a:latin typeface="幼圆" pitchFamily="49" charset="-122"/>
                  <a:ea typeface="幼圆" pitchFamily="49" charset="-122"/>
                </a:rPr>
                <a:t>    的指针，并且叶结点按关键字值的大小顺序链接</a:t>
              </a:r>
            </a:p>
            <a:p>
              <a:r>
                <a:rPr lang="zh-CN" altLang="en-US" sz="2300">
                  <a:solidFill>
                    <a:srgbClr val="004488"/>
                  </a:solidFill>
                  <a:latin typeface="幼圆" pitchFamily="49" charset="-122"/>
                  <a:ea typeface="幼圆" pitchFamily="49" charset="-122"/>
                </a:rPr>
                <a:t>    成线性链表。</a:t>
              </a:r>
            </a:p>
            <a:p>
              <a:pPr>
                <a:spcBef>
                  <a:spcPct val="10000"/>
                </a:spcBef>
                <a:spcAft>
                  <a:spcPct val="5000"/>
                </a:spcAft>
              </a:pPr>
              <a:r>
                <a:rPr lang="zh-CN" altLang="en-US" sz="2300">
                  <a:solidFill>
                    <a:srgbClr val="004488"/>
                  </a:solidFill>
                </a:rPr>
                <a:t>                      </a:t>
              </a:r>
              <a:r>
                <a:rPr lang="en-US" altLang="zh-CN" sz="2200">
                  <a:solidFill>
                    <a:srgbClr val="004488"/>
                  </a:solidFill>
                </a:rPr>
                <a:t>key</a:t>
              </a:r>
              <a:r>
                <a:rPr lang="en-US" altLang="zh-CN" sz="2200" baseline="-25000">
                  <a:solidFill>
                    <a:srgbClr val="004488"/>
                  </a:solidFill>
                </a:rPr>
                <a:t>1</a:t>
              </a:r>
              <a:r>
                <a:rPr lang="en-US" altLang="zh-CN" sz="2200">
                  <a:solidFill>
                    <a:srgbClr val="004488"/>
                  </a:solidFill>
                </a:rPr>
                <a:t>   p</a:t>
              </a:r>
              <a:r>
                <a:rPr lang="en-US" altLang="zh-CN" sz="2200" baseline="-25000">
                  <a:solidFill>
                    <a:srgbClr val="004488"/>
                  </a:solidFill>
                </a:rPr>
                <a:t>1</a:t>
              </a:r>
              <a:r>
                <a:rPr lang="en-US" altLang="zh-CN" sz="2200">
                  <a:solidFill>
                    <a:srgbClr val="004488"/>
                  </a:solidFill>
                </a:rPr>
                <a:t>   key</a:t>
              </a:r>
              <a:r>
                <a:rPr lang="en-US" altLang="zh-CN" sz="2200" baseline="-25000">
                  <a:solidFill>
                    <a:srgbClr val="004488"/>
                  </a:solidFill>
                </a:rPr>
                <a:t>2</a:t>
              </a:r>
              <a:r>
                <a:rPr lang="en-US" altLang="zh-CN" sz="2200">
                  <a:solidFill>
                    <a:srgbClr val="004488"/>
                  </a:solidFill>
                </a:rPr>
                <a:t>   p</a:t>
              </a:r>
              <a:r>
                <a:rPr lang="en-US" altLang="zh-CN" sz="2200" baseline="-25000">
                  <a:solidFill>
                    <a:srgbClr val="004488"/>
                  </a:solidFill>
                </a:rPr>
                <a:t>2</a:t>
              </a:r>
              <a:r>
                <a:rPr lang="en-US" altLang="zh-CN" sz="2200">
                  <a:solidFill>
                    <a:srgbClr val="004488"/>
                  </a:solidFill>
                </a:rPr>
                <a:t>   </a:t>
              </a:r>
              <a:r>
                <a:rPr lang="en-US" altLang="zh-CN" sz="2200">
                  <a:solidFill>
                    <a:srgbClr val="004488"/>
                  </a:solidFill>
                  <a:cs typeface="Times New Roman" pitchFamily="18" charset="0"/>
                </a:rPr>
                <a:t>……  key</a:t>
              </a:r>
              <a:r>
                <a:rPr lang="en-US" altLang="zh-CN" sz="2200" baseline="-25000">
                  <a:solidFill>
                    <a:srgbClr val="004488"/>
                  </a:solidFill>
                </a:rPr>
                <a:t>n</a:t>
              </a:r>
              <a:r>
                <a:rPr lang="en-US" altLang="zh-CN" sz="2200">
                  <a:solidFill>
                    <a:srgbClr val="004488"/>
                  </a:solidFill>
                  <a:cs typeface="Times New Roman" pitchFamily="18" charset="0"/>
                </a:rPr>
                <a:t>    p</a:t>
              </a:r>
              <a:r>
                <a:rPr lang="en-US" altLang="zh-CN" sz="2200" baseline="-25000">
                  <a:solidFill>
                    <a:srgbClr val="004488"/>
                  </a:solidFill>
                </a:rPr>
                <a:t>n   </a:t>
              </a:r>
            </a:p>
          </p:txBody>
        </p:sp>
        <p:sp>
          <p:nvSpPr>
            <p:cNvPr id="27665" name="Line 12"/>
            <p:cNvSpPr>
              <a:spLocks noChangeShapeType="1"/>
            </p:cNvSpPr>
            <p:nvPr/>
          </p:nvSpPr>
          <p:spPr bwMode="auto">
            <a:xfrm>
              <a:off x="1584" y="3205"/>
              <a:ext cx="2688" cy="0"/>
            </a:xfrm>
            <a:prstGeom prst="line">
              <a:avLst/>
            </a:prstGeom>
            <a:noFill/>
            <a:ln w="3175" cap="sq">
              <a:solidFill>
                <a:srgbClr val="000080"/>
              </a:solidFill>
              <a:round/>
              <a:headEnd type="none" w="sm" len="sm"/>
              <a:tailEnd type="none" w="sm" len="sm"/>
            </a:ln>
          </p:spPr>
          <p:txBody>
            <a:bodyPr/>
            <a:lstStyle/>
            <a:p>
              <a:endParaRPr lang="zh-CN" altLang="en-US"/>
            </a:p>
          </p:txBody>
        </p:sp>
        <p:sp>
          <p:nvSpPr>
            <p:cNvPr id="27666" name="Line 13"/>
            <p:cNvSpPr>
              <a:spLocks noChangeShapeType="1"/>
            </p:cNvSpPr>
            <p:nvPr/>
          </p:nvSpPr>
          <p:spPr bwMode="auto">
            <a:xfrm>
              <a:off x="1584" y="3408"/>
              <a:ext cx="2688" cy="0"/>
            </a:xfrm>
            <a:prstGeom prst="line">
              <a:avLst/>
            </a:prstGeom>
            <a:noFill/>
            <a:ln w="3175" cap="sq">
              <a:solidFill>
                <a:srgbClr val="000080"/>
              </a:solidFill>
              <a:round/>
              <a:headEnd type="none" w="sm" len="sm"/>
              <a:tailEnd type="none" w="sm" len="sm"/>
            </a:ln>
          </p:spPr>
          <p:txBody>
            <a:bodyPr/>
            <a:lstStyle/>
            <a:p>
              <a:endParaRPr lang="zh-CN" altLang="en-US"/>
            </a:p>
          </p:txBody>
        </p:sp>
        <p:sp>
          <p:nvSpPr>
            <p:cNvPr id="27667" name="Line 14"/>
            <p:cNvSpPr>
              <a:spLocks noChangeShapeType="1"/>
            </p:cNvSpPr>
            <p:nvPr/>
          </p:nvSpPr>
          <p:spPr bwMode="auto">
            <a:xfrm>
              <a:off x="1584" y="3216"/>
              <a:ext cx="0" cy="192"/>
            </a:xfrm>
            <a:prstGeom prst="line">
              <a:avLst/>
            </a:prstGeom>
            <a:noFill/>
            <a:ln w="3175" cap="sq">
              <a:solidFill>
                <a:srgbClr val="000080"/>
              </a:solidFill>
              <a:round/>
              <a:headEnd type="none" w="sm" len="sm"/>
              <a:tailEnd type="none" w="sm" len="sm"/>
            </a:ln>
          </p:spPr>
          <p:txBody>
            <a:bodyPr/>
            <a:lstStyle/>
            <a:p>
              <a:endParaRPr lang="zh-CN" altLang="en-US"/>
            </a:p>
          </p:txBody>
        </p:sp>
        <p:sp>
          <p:nvSpPr>
            <p:cNvPr id="27668" name="Line 15"/>
            <p:cNvSpPr>
              <a:spLocks noChangeShapeType="1"/>
            </p:cNvSpPr>
            <p:nvPr/>
          </p:nvSpPr>
          <p:spPr bwMode="auto">
            <a:xfrm>
              <a:off x="4272" y="3223"/>
              <a:ext cx="0" cy="192"/>
            </a:xfrm>
            <a:prstGeom prst="line">
              <a:avLst/>
            </a:prstGeom>
            <a:noFill/>
            <a:ln w="3175" cap="sq">
              <a:solidFill>
                <a:srgbClr val="333399"/>
              </a:solidFill>
              <a:round/>
              <a:headEnd type="none" w="sm" len="sm"/>
              <a:tailEnd type="none" w="sm" len="sm"/>
            </a:ln>
          </p:spPr>
          <p:txBody>
            <a:bodyPr/>
            <a:lstStyle/>
            <a:p>
              <a:endParaRPr lang="zh-CN" altLang="en-US"/>
            </a:p>
          </p:txBody>
        </p:sp>
      </p:grpSp>
      <p:grpSp>
        <p:nvGrpSpPr>
          <p:cNvPr id="4" name="Group 65"/>
          <p:cNvGrpSpPr>
            <a:grpSpLocks/>
          </p:cNvGrpSpPr>
          <p:nvPr/>
        </p:nvGrpSpPr>
        <p:grpSpPr bwMode="auto">
          <a:xfrm>
            <a:off x="1763713" y="1600200"/>
            <a:ext cx="819150" cy="1295400"/>
            <a:chOff x="60" y="1008"/>
            <a:chExt cx="516" cy="816"/>
          </a:xfrm>
        </p:grpSpPr>
        <p:sp>
          <p:nvSpPr>
            <p:cNvPr id="27662" name="AutoShape 33"/>
            <p:cNvSpPr>
              <a:spLocks/>
            </p:cNvSpPr>
            <p:nvPr/>
          </p:nvSpPr>
          <p:spPr bwMode="auto">
            <a:xfrm>
              <a:off x="432" y="1008"/>
              <a:ext cx="144" cy="816"/>
            </a:xfrm>
            <a:prstGeom prst="leftBrace">
              <a:avLst>
                <a:gd name="adj1" fmla="val 47222"/>
                <a:gd name="adj2" fmla="val 50000"/>
              </a:avLst>
            </a:prstGeom>
            <a:noFill/>
            <a:ln w="34925" cap="sq">
              <a:solidFill>
                <a:srgbClr val="FF3300"/>
              </a:solidFill>
              <a:round/>
              <a:headEnd type="none" w="sm" len="sm"/>
              <a:tailEnd type="none" w="sm" len="sm"/>
            </a:ln>
          </p:spPr>
          <p:txBody>
            <a:bodyPr wrap="none" anchor="ctr"/>
            <a:lstStyle/>
            <a:p>
              <a:endParaRPr lang="zh-CN" altLang="en-US">
                <a:solidFill>
                  <a:srgbClr val="FFFFCC"/>
                </a:solidFill>
              </a:endParaRPr>
            </a:p>
          </p:txBody>
        </p:sp>
        <p:sp>
          <p:nvSpPr>
            <p:cNvPr id="27663" name="Text Box 34"/>
            <p:cNvSpPr txBox="1">
              <a:spLocks noChangeArrowheads="1"/>
            </p:cNvSpPr>
            <p:nvPr/>
          </p:nvSpPr>
          <p:spPr bwMode="auto">
            <a:xfrm>
              <a:off x="60" y="1056"/>
              <a:ext cx="468" cy="622"/>
            </a:xfrm>
            <a:prstGeom prst="rect">
              <a:avLst/>
            </a:prstGeom>
            <a:noFill/>
            <a:ln w="12700" cap="sq">
              <a:noFill/>
              <a:miter lim="800000"/>
              <a:headEnd type="none" w="sm" len="sm"/>
              <a:tailEnd type="none" w="sm" len="sm"/>
            </a:ln>
            <a:effectLst>
              <a:outerShdw algn="ctr" rotWithShape="0">
                <a:srgbClr val="000000"/>
              </a:outerShdw>
            </a:effectLst>
          </p:spPr>
          <p:txBody>
            <a:bodyPr>
              <a:spAutoFit/>
            </a:bodyPr>
            <a:lstStyle/>
            <a:p>
              <a:pPr algn="ctr">
                <a:lnSpc>
                  <a:spcPct val="85000"/>
                </a:lnSpc>
              </a:pPr>
              <a:r>
                <a:rPr lang="zh-CN" altLang="en-US" sz="2300">
                  <a:solidFill>
                    <a:srgbClr val="FF3300"/>
                  </a:solidFill>
                  <a:latin typeface="黑体" pitchFamily="49" charset="-122"/>
                  <a:ea typeface="黑体" pitchFamily="49" charset="-122"/>
                </a:rPr>
                <a:t>同</a:t>
              </a:r>
            </a:p>
            <a:p>
              <a:pPr algn="ctr">
                <a:lnSpc>
                  <a:spcPct val="85000"/>
                </a:lnSpc>
              </a:pPr>
              <a:r>
                <a:rPr lang="en-US" altLang="zh-CN" sz="2300">
                  <a:solidFill>
                    <a:srgbClr val="FF3300"/>
                  </a:solidFill>
                  <a:ea typeface="黑体" pitchFamily="49" charset="-122"/>
                </a:rPr>
                <a:t>B</a:t>
              </a:r>
              <a:r>
                <a:rPr lang="en-US" altLang="zh-CN" sz="2300">
                  <a:solidFill>
                    <a:srgbClr val="FF3300"/>
                  </a:solidFill>
                  <a:latin typeface="黑体" pitchFamily="49" charset="-122"/>
                  <a:ea typeface="黑体" pitchFamily="49" charset="-122"/>
                </a:rPr>
                <a:t>-</a:t>
              </a:r>
            </a:p>
            <a:p>
              <a:pPr algn="ctr">
                <a:lnSpc>
                  <a:spcPct val="85000"/>
                </a:lnSpc>
              </a:pPr>
              <a:r>
                <a:rPr lang="zh-CN" altLang="en-US" sz="2300">
                  <a:solidFill>
                    <a:srgbClr val="FF3300"/>
                  </a:solidFill>
                  <a:latin typeface="黑体" pitchFamily="49" charset="-122"/>
                  <a:ea typeface="黑体" pitchFamily="49" charset="-122"/>
                </a:rPr>
                <a:t>树</a:t>
              </a:r>
            </a:p>
          </p:txBody>
        </p:sp>
      </p:grpSp>
      <p:grpSp>
        <p:nvGrpSpPr>
          <p:cNvPr id="5" name="Group 63"/>
          <p:cNvGrpSpPr>
            <a:grpSpLocks/>
          </p:cNvGrpSpPr>
          <p:nvPr/>
        </p:nvGrpSpPr>
        <p:grpSpPr bwMode="auto">
          <a:xfrm>
            <a:off x="1127448" y="130989"/>
            <a:ext cx="3382963" cy="568325"/>
            <a:chOff x="218" y="277"/>
            <a:chExt cx="2131" cy="358"/>
          </a:xfrm>
        </p:grpSpPr>
        <p:sp>
          <p:nvSpPr>
            <p:cNvPr id="27660" name="Oval 60"/>
            <p:cNvSpPr>
              <a:spLocks noChangeArrowheads="1"/>
            </p:cNvSpPr>
            <p:nvPr/>
          </p:nvSpPr>
          <p:spPr bwMode="auto">
            <a:xfrm>
              <a:off x="218" y="277"/>
              <a:ext cx="2131" cy="358"/>
            </a:xfrm>
            <a:prstGeom prst="ellipse">
              <a:avLst/>
            </a:prstGeom>
            <a:solidFill>
              <a:srgbClr val="CCFFFF"/>
            </a:solidFill>
            <a:ln w="12700" cap="sq">
              <a:noFill/>
              <a:round/>
              <a:headEnd type="none" w="sm" len="sm"/>
              <a:tailEnd type="none" w="sm" len="sm"/>
            </a:ln>
            <a:effectLst>
              <a:outerShdw dist="63500" dir="2212194" algn="ctr" rotWithShape="0">
                <a:srgbClr val="969696"/>
              </a:outerShdw>
            </a:effectLst>
          </p:spPr>
          <p:txBody>
            <a:bodyPr wrap="none" anchor="ctr"/>
            <a:lstStyle/>
            <a:p>
              <a:endParaRPr lang="zh-CN" altLang="en-US">
                <a:solidFill>
                  <a:srgbClr val="FFFFCC"/>
                </a:solidFill>
              </a:endParaRPr>
            </a:p>
          </p:txBody>
        </p:sp>
        <p:sp>
          <p:nvSpPr>
            <p:cNvPr id="27661" name="Text Box 62"/>
            <p:cNvSpPr txBox="1">
              <a:spLocks noChangeArrowheads="1"/>
            </p:cNvSpPr>
            <p:nvPr/>
          </p:nvSpPr>
          <p:spPr bwMode="auto">
            <a:xfrm>
              <a:off x="362" y="288"/>
              <a:ext cx="1942" cy="346"/>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3000" dirty="0">
                  <a:solidFill>
                    <a:srgbClr val="FF3300"/>
                  </a:solidFill>
                  <a:latin typeface="黑体" pitchFamily="49" charset="-122"/>
                  <a:ea typeface="黑体" pitchFamily="49" charset="-122"/>
                </a:rPr>
                <a:t>四</a:t>
              </a:r>
              <a:r>
                <a:rPr lang="en-US" altLang="zh-CN" sz="3000" dirty="0">
                  <a:solidFill>
                    <a:srgbClr val="FF3300"/>
                  </a:solidFill>
                  <a:latin typeface="楷体_GB2312" pitchFamily="49" charset="-122"/>
                  <a:ea typeface="楷体_GB2312" pitchFamily="49" charset="-122"/>
                </a:rPr>
                <a:t>.</a:t>
              </a:r>
              <a:r>
                <a:rPr lang="en-US" altLang="zh-CN" sz="3000" dirty="0">
                  <a:solidFill>
                    <a:srgbClr val="FF3300"/>
                  </a:solidFill>
                  <a:ea typeface="楷体_GB2312" pitchFamily="49" charset="-122"/>
                </a:rPr>
                <a:t>B</a:t>
              </a:r>
              <a:r>
                <a:rPr lang="en-US" altLang="zh-CN" sz="3000" dirty="0">
                  <a:solidFill>
                    <a:srgbClr val="FF3300"/>
                  </a:solidFill>
                  <a:cs typeface="Times New Roman" pitchFamily="18" charset="0"/>
                </a:rPr>
                <a:t>+</a:t>
              </a:r>
              <a:r>
                <a:rPr lang="zh-CN" altLang="zh-CN" sz="3000" dirty="0">
                  <a:solidFill>
                    <a:srgbClr val="FF3300"/>
                  </a:solidFill>
                  <a:latin typeface="黑体" pitchFamily="49" charset="-122"/>
                  <a:ea typeface="黑体" pitchFamily="49" charset="-122"/>
                </a:rPr>
                <a:t>树的定义</a:t>
              </a:r>
              <a:endParaRPr lang="zh-CN" altLang="en-US" sz="3000" dirty="0">
                <a:solidFill>
                  <a:srgbClr val="FF3300"/>
                </a:solidFill>
                <a:latin typeface="黑体" pitchFamily="49" charset="-122"/>
                <a:ea typeface="黑体" pitchFamily="49" charset="-122"/>
              </a:endParaRPr>
            </a:p>
          </p:txBody>
        </p:sp>
      </p:grpSp>
      <p:grpSp>
        <p:nvGrpSpPr>
          <p:cNvPr id="6" name="Group 68"/>
          <p:cNvGrpSpPr>
            <a:grpSpLocks/>
          </p:cNvGrpSpPr>
          <p:nvPr/>
        </p:nvGrpSpPr>
        <p:grpSpPr bwMode="auto">
          <a:xfrm>
            <a:off x="3440113" y="3754439"/>
            <a:ext cx="6100762" cy="9525"/>
            <a:chOff x="1116" y="2365"/>
            <a:chExt cx="3843" cy="6"/>
          </a:xfrm>
        </p:grpSpPr>
        <p:sp>
          <p:nvSpPr>
            <p:cNvPr id="27658" name="Line 66"/>
            <p:cNvSpPr>
              <a:spLocks noChangeShapeType="1"/>
            </p:cNvSpPr>
            <p:nvPr/>
          </p:nvSpPr>
          <p:spPr bwMode="auto">
            <a:xfrm>
              <a:off x="1116" y="2371"/>
              <a:ext cx="499" cy="0"/>
            </a:xfrm>
            <a:prstGeom prst="line">
              <a:avLst/>
            </a:prstGeom>
            <a:noFill/>
            <a:ln w="50800" cap="sq">
              <a:solidFill>
                <a:srgbClr val="FF0000"/>
              </a:solidFill>
              <a:round/>
              <a:headEnd type="none" w="sm" len="sm"/>
              <a:tailEnd type="none" w="sm" len="sm"/>
            </a:ln>
          </p:spPr>
          <p:txBody>
            <a:bodyPr/>
            <a:lstStyle/>
            <a:p>
              <a:endParaRPr lang="zh-CN" altLang="en-US"/>
            </a:p>
          </p:txBody>
        </p:sp>
        <p:sp>
          <p:nvSpPr>
            <p:cNvPr id="27659" name="Line 67"/>
            <p:cNvSpPr>
              <a:spLocks noChangeShapeType="1"/>
            </p:cNvSpPr>
            <p:nvPr/>
          </p:nvSpPr>
          <p:spPr bwMode="auto">
            <a:xfrm>
              <a:off x="3688" y="2365"/>
              <a:ext cx="1271" cy="0"/>
            </a:xfrm>
            <a:prstGeom prst="line">
              <a:avLst/>
            </a:prstGeom>
            <a:noFill/>
            <a:ln w="50800" cap="sq">
              <a:solidFill>
                <a:srgbClr val="FF0000"/>
              </a:solidFill>
              <a:round/>
              <a:headEnd type="none" w="sm" len="sm"/>
              <a:tailEnd type="none" w="sm" len="sm"/>
            </a:ln>
          </p:spPr>
          <p:txBody>
            <a:bodyPr/>
            <a:lstStyle/>
            <a:p>
              <a:endParaRPr lang="zh-CN" altLang="en-US"/>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25955"/>
                                        </p:tgtEl>
                                        <p:attrNameLst>
                                          <p:attrName>style.visibility</p:attrName>
                                        </p:attrNameLst>
                                      </p:cBhvr>
                                      <p:to>
                                        <p:strVal val="visible"/>
                                      </p:to>
                                    </p:set>
                                    <p:animEffect transition="in" filter="wipe(right)">
                                      <p:cBhvr>
                                        <p:cTn id="7" dur="500"/>
                                        <p:tgtEl>
                                          <p:spTgt spid="1259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outHorizontal)">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25960"/>
                                        </p:tgtEl>
                                        <p:attrNameLst>
                                          <p:attrName>style.visibility</p:attrName>
                                        </p:attrNameLst>
                                      </p:cBhvr>
                                      <p:to>
                                        <p:strVal val="visible"/>
                                      </p:to>
                                    </p:set>
                                    <p:animEffect transition="in" filter="wipe(right)">
                                      <p:cBhvr>
                                        <p:cTn id="22" dur="500"/>
                                        <p:tgtEl>
                                          <p:spTgt spid="12596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strips(downRight)">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12" fill="hold" grpId="0" nodeType="clickEffect">
                                  <p:stCondLst>
                                    <p:cond delay="0"/>
                                  </p:stCondLst>
                                  <p:childTnLst>
                                    <p:set>
                                      <p:cBhvr>
                                        <p:cTn id="36" dur="1" fill="hold">
                                          <p:stCondLst>
                                            <p:cond delay="0"/>
                                          </p:stCondLst>
                                        </p:cTn>
                                        <p:tgtEl>
                                          <p:spTgt spid="125961"/>
                                        </p:tgtEl>
                                        <p:attrNameLst>
                                          <p:attrName>style.visibility</p:attrName>
                                        </p:attrNameLst>
                                      </p:cBhvr>
                                      <p:to>
                                        <p:strVal val="visible"/>
                                      </p:to>
                                    </p:set>
                                    <p:animEffect transition="in" filter="strips(downLeft)">
                                      <p:cBhvr>
                                        <p:cTn id="37" dur="500"/>
                                        <p:tgtEl>
                                          <p:spTgt spid="1259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autoUpdateAnimBg="0"/>
      <p:bldP spid="125960" grpId="0" autoUpdateAnimBg="0"/>
      <p:bldP spid="125961"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2"/>
          <p:cNvGrpSpPr>
            <a:grpSpLocks/>
          </p:cNvGrpSpPr>
          <p:nvPr/>
        </p:nvGrpSpPr>
        <p:grpSpPr bwMode="auto">
          <a:xfrm>
            <a:off x="7432675" y="568325"/>
            <a:ext cx="2667000" cy="990600"/>
            <a:chOff x="3722" y="358"/>
            <a:chExt cx="1680" cy="624"/>
          </a:xfrm>
        </p:grpSpPr>
        <p:sp>
          <p:nvSpPr>
            <p:cNvPr id="28809" name="Cloud"/>
            <p:cNvSpPr>
              <a:spLocks noChangeAspect="1" noEditPoints="1" noChangeArrowheads="1"/>
            </p:cNvSpPr>
            <p:nvPr/>
          </p:nvSpPr>
          <p:spPr bwMode="auto">
            <a:xfrm>
              <a:off x="3722" y="358"/>
              <a:ext cx="1680" cy="624"/>
            </a:xfrm>
            <a:custGeom>
              <a:avLst/>
              <a:gdLst>
                <a:gd name="T0" fmla="*/ 0 w 21600"/>
                <a:gd name="T1" fmla="*/ 9 h 21600"/>
                <a:gd name="T2" fmla="*/ 65 w 21600"/>
                <a:gd name="T3" fmla="*/ 18 h 21600"/>
                <a:gd name="T4" fmla="*/ 131 w 21600"/>
                <a:gd name="T5" fmla="*/ 9 h 21600"/>
                <a:gd name="T6" fmla="*/ 65 w 21600"/>
                <a:gd name="T7" fmla="*/ 1 h 21600"/>
                <a:gd name="T8" fmla="*/ 0 60000 65536"/>
                <a:gd name="T9" fmla="*/ 0 60000 65536"/>
                <a:gd name="T10" fmla="*/ 0 60000 65536"/>
                <a:gd name="T11" fmla="*/ 0 60000 65536"/>
                <a:gd name="T12" fmla="*/ 2983 w 21600"/>
                <a:gd name="T13" fmla="*/ 3254 h 21600"/>
                <a:gd name="T14" fmla="*/ 17087 w 21600"/>
                <a:gd name="T15" fmla="*/ 17342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9CE8E6"/>
            </a:solidFill>
            <a:ln w="25400">
              <a:solidFill>
                <a:srgbClr val="C0C0C0"/>
              </a:solidFill>
              <a:miter lim="800000"/>
              <a:headEnd/>
              <a:tailEnd/>
            </a:ln>
            <a:effectLst>
              <a:outerShdw dist="108509" dir="1233363" algn="ctr" rotWithShape="0">
                <a:srgbClr val="C0C0C0"/>
              </a:outerShdw>
            </a:effectLst>
          </p:spPr>
          <p:txBody>
            <a:bodyPr/>
            <a:lstStyle/>
            <a:p>
              <a:endParaRPr lang="zh-CN" altLang="en-US"/>
            </a:p>
          </p:txBody>
        </p:sp>
        <p:sp>
          <p:nvSpPr>
            <p:cNvPr id="28810" name="Text Box 4"/>
            <p:cNvSpPr txBox="1">
              <a:spLocks noChangeArrowheads="1"/>
            </p:cNvSpPr>
            <p:nvPr/>
          </p:nvSpPr>
          <p:spPr bwMode="auto">
            <a:xfrm>
              <a:off x="3840" y="480"/>
              <a:ext cx="1488" cy="327"/>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800">
                  <a:solidFill>
                    <a:srgbClr val="FF3300"/>
                  </a:solidFill>
                  <a:latin typeface="黑体" pitchFamily="49" charset="-122"/>
                  <a:ea typeface="黑体" pitchFamily="49" charset="-122"/>
                </a:rPr>
                <a:t>一棵</a:t>
              </a:r>
              <a:r>
                <a:rPr lang="en-US" altLang="zh-CN" sz="2800">
                  <a:solidFill>
                    <a:srgbClr val="FF3300"/>
                  </a:solidFill>
                  <a:ea typeface="黑体" pitchFamily="49" charset="-122"/>
                </a:rPr>
                <a:t>3</a:t>
              </a:r>
              <a:r>
                <a:rPr lang="zh-CN" altLang="en-US" sz="2800">
                  <a:solidFill>
                    <a:srgbClr val="FF3300"/>
                  </a:solidFill>
                  <a:latin typeface="黑体" pitchFamily="49" charset="-122"/>
                  <a:ea typeface="黑体" pitchFamily="49" charset="-122"/>
                </a:rPr>
                <a:t>阶</a:t>
              </a:r>
              <a:r>
                <a:rPr lang="en-US" altLang="zh-CN" sz="2800">
                  <a:solidFill>
                    <a:srgbClr val="FF3300"/>
                  </a:solidFill>
                  <a:ea typeface="黑体" pitchFamily="49" charset="-122"/>
                </a:rPr>
                <a:t>B</a:t>
              </a:r>
              <a:r>
                <a:rPr lang="en-US" altLang="zh-CN" sz="2800">
                  <a:solidFill>
                    <a:srgbClr val="FF3300"/>
                  </a:solidFill>
                  <a:latin typeface="黑体" pitchFamily="49" charset="-122"/>
                  <a:ea typeface="黑体" pitchFamily="49" charset="-122"/>
                </a:rPr>
                <a:t>+</a:t>
              </a:r>
              <a:r>
                <a:rPr lang="zh-CN" altLang="en-US" sz="2800">
                  <a:solidFill>
                    <a:srgbClr val="FF3300"/>
                  </a:solidFill>
                  <a:latin typeface="黑体" pitchFamily="49" charset="-122"/>
                  <a:ea typeface="黑体" pitchFamily="49" charset="-122"/>
                </a:rPr>
                <a:t>树</a:t>
              </a:r>
            </a:p>
          </p:txBody>
        </p:sp>
      </p:grpSp>
      <p:grpSp>
        <p:nvGrpSpPr>
          <p:cNvPr id="3" name="Group 174"/>
          <p:cNvGrpSpPr>
            <a:grpSpLocks/>
          </p:cNvGrpSpPr>
          <p:nvPr/>
        </p:nvGrpSpPr>
        <p:grpSpPr bwMode="auto">
          <a:xfrm>
            <a:off x="1676400" y="1219201"/>
            <a:ext cx="8763000" cy="3986213"/>
            <a:chOff x="96" y="768"/>
            <a:chExt cx="5520" cy="2511"/>
          </a:xfrm>
        </p:grpSpPr>
        <p:grpSp>
          <p:nvGrpSpPr>
            <p:cNvPr id="4" name="Group 13"/>
            <p:cNvGrpSpPr>
              <a:grpSpLocks/>
            </p:cNvGrpSpPr>
            <p:nvPr/>
          </p:nvGrpSpPr>
          <p:grpSpPr bwMode="auto">
            <a:xfrm>
              <a:off x="2544" y="1200"/>
              <a:ext cx="768" cy="192"/>
              <a:chOff x="960" y="2352"/>
              <a:chExt cx="768" cy="192"/>
            </a:xfrm>
          </p:grpSpPr>
          <p:sp>
            <p:nvSpPr>
              <p:cNvPr id="28805" name="Rectangle 9"/>
              <p:cNvSpPr>
                <a:spLocks noChangeArrowheads="1"/>
              </p:cNvSpPr>
              <p:nvPr/>
            </p:nvSpPr>
            <p:spPr bwMode="auto">
              <a:xfrm>
                <a:off x="1152"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806" name="Rectangle 10"/>
              <p:cNvSpPr>
                <a:spLocks noChangeArrowheads="1"/>
              </p:cNvSpPr>
              <p:nvPr/>
            </p:nvSpPr>
            <p:spPr bwMode="auto">
              <a:xfrm>
                <a:off x="1344"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807" name="Rectangle 11"/>
              <p:cNvSpPr>
                <a:spLocks noChangeArrowheads="1"/>
              </p:cNvSpPr>
              <p:nvPr/>
            </p:nvSpPr>
            <p:spPr bwMode="auto">
              <a:xfrm>
                <a:off x="1536"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808" name="Rectangle 12"/>
              <p:cNvSpPr>
                <a:spLocks noChangeArrowheads="1"/>
              </p:cNvSpPr>
              <p:nvPr/>
            </p:nvSpPr>
            <p:spPr bwMode="auto">
              <a:xfrm>
                <a:off x="960"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5" name="Group 14"/>
            <p:cNvGrpSpPr>
              <a:grpSpLocks/>
            </p:cNvGrpSpPr>
            <p:nvPr/>
          </p:nvGrpSpPr>
          <p:grpSpPr bwMode="auto">
            <a:xfrm>
              <a:off x="4032" y="1968"/>
              <a:ext cx="768" cy="192"/>
              <a:chOff x="960" y="2352"/>
              <a:chExt cx="768" cy="192"/>
            </a:xfrm>
          </p:grpSpPr>
          <p:sp>
            <p:nvSpPr>
              <p:cNvPr id="28801" name="Rectangle 15"/>
              <p:cNvSpPr>
                <a:spLocks noChangeArrowheads="1"/>
              </p:cNvSpPr>
              <p:nvPr/>
            </p:nvSpPr>
            <p:spPr bwMode="auto">
              <a:xfrm>
                <a:off x="1152"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802" name="Rectangle 16"/>
              <p:cNvSpPr>
                <a:spLocks noChangeArrowheads="1"/>
              </p:cNvSpPr>
              <p:nvPr/>
            </p:nvSpPr>
            <p:spPr bwMode="auto">
              <a:xfrm>
                <a:off x="1344"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803" name="Rectangle 17"/>
              <p:cNvSpPr>
                <a:spLocks noChangeArrowheads="1"/>
              </p:cNvSpPr>
              <p:nvPr/>
            </p:nvSpPr>
            <p:spPr bwMode="auto">
              <a:xfrm>
                <a:off x="1536"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804" name="Rectangle 18"/>
              <p:cNvSpPr>
                <a:spLocks noChangeArrowheads="1"/>
              </p:cNvSpPr>
              <p:nvPr/>
            </p:nvSpPr>
            <p:spPr bwMode="auto">
              <a:xfrm>
                <a:off x="960"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6" name="Group 27"/>
            <p:cNvGrpSpPr>
              <a:grpSpLocks/>
            </p:cNvGrpSpPr>
            <p:nvPr/>
          </p:nvGrpSpPr>
          <p:grpSpPr bwMode="auto">
            <a:xfrm>
              <a:off x="1008" y="1968"/>
              <a:ext cx="1152" cy="192"/>
              <a:chOff x="1104" y="1968"/>
              <a:chExt cx="1152" cy="192"/>
            </a:xfrm>
          </p:grpSpPr>
          <p:sp>
            <p:nvSpPr>
              <p:cNvPr id="28795" name="Rectangle 20"/>
              <p:cNvSpPr>
                <a:spLocks noChangeArrowheads="1"/>
              </p:cNvSpPr>
              <p:nvPr/>
            </p:nvSpPr>
            <p:spPr bwMode="auto">
              <a:xfrm>
                <a:off x="1488"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96" name="Rectangle 21"/>
              <p:cNvSpPr>
                <a:spLocks noChangeArrowheads="1"/>
              </p:cNvSpPr>
              <p:nvPr/>
            </p:nvSpPr>
            <p:spPr bwMode="auto">
              <a:xfrm>
                <a:off x="1680"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97" name="Rectangle 22"/>
              <p:cNvSpPr>
                <a:spLocks noChangeArrowheads="1"/>
              </p:cNvSpPr>
              <p:nvPr/>
            </p:nvSpPr>
            <p:spPr bwMode="auto">
              <a:xfrm>
                <a:off x="1872"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98" name="Rectangle 23"/>
              <p:cNvSpPr>
                <a:spLocks noChangeArrowheads="1"/>
              </p:cNvSpPr>
              <p:nvPr/>
            </p:nvSpPr>
            <p:spPr bwMode="auto">
              <a:xfrm>
                <a:off x="1296"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99" name="Rectangle 25"/>
              <p:cNvSpPr>
                <a:spLocks noChangeArrowheads="1"/>
              </p:cNvSpPr>
              <p:nvPr/>
            </p:nvSpPr>
            <p:spPr bwMode="auto">
              <a:xfrm>
                <a:off x="2064"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800" name="Rectangle 26"/>
              <p:cNvSpPr>
                <a:spLocks noChangeArrowheads="1"/>
              </p:cNvSpPr>
              <p:nvPr/>
            </p:nvSpPr>
            <p:spPr bwMode="auto">
              <a:xfrm>
                <a:off x="1104"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7" name="Group 28"/>
            <p:cNvGrpSpPr>
              <a:grpSpLocks/>
            </p:cNvGrpSpPr>
            <p:nvPr/>
          </p:nvGrpSpPr>
          <p:grpSpPr bwMode="auto">
            <a:xfrm>
              <a:off x="1008" y="2688"/>
              <a:ext cx="1152" cy="192"/>
              <a:chOff x="1104" y="1968"/>
              <a:chExt cx="1152" cy="192"/>
            </a:xfrm>
          </p:grpSpPr>
          <p:sp>
            <p:nvSpPr>
              <p:cNvPr id="28789" name="Rectangle 29"/>
              <p:cNvSpPr>
                <a:spLocks noChangeArrowheads="1"/>
              </p:cNvSpPr>
              <p:nvPr/>
            </p:nvSpPr>
            <p:spPr bwMode="auto">
              <a:xfrm>
                <a:off x="1488"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90" name="Rectangle 30"/>
              <p:cNvSpPr>
                <a:spLocks noChangeArrowheads="1"/>
              </p:cNvSpPr>
              <p:nvPr/>
            </p:nvSpPr>
            <p:spPr bwMode="auto">
              <a:xfrm>
                <a:off x="1680"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91" name="Rectangle 31"/>
              <p:cNvSpPr>
                <a:spLocks noChangeArrowheads="1"/>
              </p:cNvSpPr>
              <p:nvPr/>
            </p:nvSpPr>
            <p:spPr bwMode="auto">
              <a:xfrm>
                <a:off x="1872"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92" name="Rectangle 32"/>
              <p:cNvSpPr>
                <a:spLocks noChangeArrowheads="1"/>
              </p:cNvSpPr>
              <p:nvPr/>
            </p:nvSpPr>
            <p:spPr bwMode="auto">
              <a:xfrm>
                <a:off x="1296"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93" name="Rectangle 33"/>
              <p:cNvSpPr>
                <a:spLocks noChangeArrowheads="1"/>
              </p:cNvSpPr>
              <p:nvPr/>
            </p:nvSpPr>
            <p:spPr bwMode="auto">
              <a:xfrm>
                <a:off x="2064"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94" name="Rectangle 34"/>
              <p:cNvSpPr>
                <a:spLocks noChangeArrowheads="1"/>
              </p:cNvSpPr>
              <p:nvPr/>
            </p:nvSpPr>
            <p:spPr bwMode="auto">
              <a:xfrm>
                <a:off x="1104"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8" name="Group 35"/>
            <p:cNvGrpSpPr>
              <a:grpSpLocks/>
            </p:cNvGrpSpPr>
            <p:nvPr/>
          </p:nvGrpSpPr>
          <p:grpSpPr bwMode="auto">
            <a:xfrm>
              <a:off x="2282" y="2688"/>
              <a:ext cx="1152" cy="192"/>
              <a:chOff x="1104" y="1968"/>
              <a:chExt cx="1152" cy="192"/>
            </a:xfrm>
          </p:grpSpPr>
          <p:sp>
            <p:nvSpPr>
              <p:cNvPr id="28783" name="Rectangle 36"/>
              <p:cNvSpPr>
                <a:spLocks noChangeArrowheads="1"/>
              </p:cNvSpPr>
              <p:nvPr/>
            </p:nvSpPr>
            <p:spPr bwMode="auto">
              <a:xfrm>
                <a:off x="1488"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84" name="Rectangle 37"/>
              <p:cNvSpPr>
                <a:spLocks noChangeArrowheads="1"/>
              </p:cNvSpPr>
              <p:nvPr/>
            </p:nvSpPr>
            <p:spPr bwMode="auto">
              <a:xfrm>
                <a:off x="1680"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85" name="Rectangle 38"/>
              <p:cNvSpPr>
                <a:spLocks noChangeArrowheads="1"/>
              </p:cNvSpPr>
              <p:nvPr/>
            </p:nvSpPr>
            <p:spPr bwMode="auto">
              <a:xfrm>
                <a:off x="1872"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86" name="Rectangle 39"/>
              <p:cNvSpPr>
                <a:spLocks noChangeArrowheads="1"/>
              </p:cNvSpPr>
              <p:nvPr/>
            </p:nvSpPr>
            <p:spPr bwMode="auto">
              <a:xfrm>
                <a:off x="1296"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87" name="Rectangle 40"/>
              <p:cNvSpPr>
                <a:spLocks noChangeArrowheads="1"/>
              </p:cNvSpPr>
              <p:nvPr/>
            </p:nvSpPr>
            <p:spPr bwMode="auto">
              <a:xfrm>
                <a:off x="2064"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88" name="Rectangle 41"/>
              <p:cNvSpPr>
                <a:spLocks noChangeArrowheads="1"/>
              </p:cNvSpPr>
              <p:nvPr/>
            </p:nvSpPr>
            <p:spPr bwMode="auto">
              <a:xfrm>
                <a:off x="1104"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9" name="Group 42"/>
            <p:cNvGrpSpPr>
              <a:grpSpLocks/>
            </p:cNvGrpSpPr>
            <p:nvPr/>
          </p:nvGrpSpPr>
          <p:grpSpPr bwMode="auto">
            <a:xfrm>
              <a:off x="3578" y="2688"/>
              <a:ext cx="1152" cy="192"/>
              <a:chOff x="1104" y="1968"/>
              <a:chExt cx="1152" cy="192"/>
            </a:xfrm>
          </p:grpSpPr>
          <p:sp>
            <p:nvSpPr>
              <p:cNvPr id="28777" name="Rectangle 43"/>
              <p:cNvSpPr>
                <a:spLocks noChangeArrowheads="1"/>
              </p:cNvSpPr>
              <p:nvPr/>
            </p:nvSpPr>
            <p:spPr bwMode="auto">
              <a:xfrm>
                <a:off x="1488"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78" name="Rectangle 44"/>
              <p:cNvSpPr>
                <a:spLocks noChangeArrowheads="1"/>
              </p:cNvSpPr>
              <p:nvPr/>
            </p:nvSpPr>
            <p:spPr bwMode="auto">
              <a:xfrm>
                <a:off x="1680"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79" name="Rectangle 45"/>
              <p:cNvSpPr>
                <a:spLocks noChangeArrowheads="1"/>
              </p:cNvSpPr>
              <p:nvPr/>
            </p:nvSpPr>
            <p:spPr bwMode="auto">
              <a:xfrm>
                <a:off x="1872"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80" name="Rectangle 46"/>
              <p:cNvSpPr>
                <a:spLocks noChangeArrowheads="1"/>
              </p:cNvSpPr>
              <p:nvPr/>
            </p:nvSpPr>
            <p:spPr bwMode="auto">
              <a:xfrm>
                <a:off x="1296"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81" name="Rectangle 47"/>
              <p:cNvSpPr>
                <a:spLocks noChangeArrowheads="1"/>
              </p:cNvSpPr>
              <p:nvPr/>
            </p:nvSpPr>
            <p:spPr bwMode="auto">
              <a:xfrm>
                <a:off x="2064"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82" name="Rectangle 48"/>
              <p:cNvSpPr>
                <a:spLocks noChangeArrowheads="1"/>
              </p:cNvSpPr>
              <p:nvPr/>
            </p:nvSpPr>
            <p:spPr bwMode="auto">
              <a:xfrm>
                <a:off x="1104"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0" name="Group 49"/>
            <p:cNvGrpSpPr>
              <a:grpSpLocks/>
            </p:cNvGrpSpPr>
            <p:nvPr/>
          </p:nvGrpSpPr>
          <p:grpSpPr bwMode="auto">
            <a:xfrm>
              <a:off x="122" y="2688"/>
              <a:ext cx="768" cy="192"/>
              <a:chOff x="960" y="2352"/>
              <a:chExt cx="768" cy="192"/>
            </a:xfrm>
          </p:grpSpPr>
          <p:sp>
            <p:nvSpPr>
              <p:cNvPr id="28773" name="Rectangle 50"/>
              <p:cNvSpPr>
                <a:spLocks noChangeArrowheads="1"/>
              </p:cNvSpPr>
              <p:nvPr/>
            </p:nvSpPr>
            <p:spPr bwMode="auto">
              <a:xfrm>
                <a:off x="1152"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74" name="Rectangle 51"/>
              <p:cNvSpPr>
                <a:spLocks noChangeArrowheads="1"/>
              </p:cNvSpPr>
              <p:nvPr/>
            </p:nvSpPr>
            <p:spPr bwMode="auto">
              <a:xfrm>
                <a:off x="1344"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75" name="Rectangle 52"/>
              <p:cNvSpPr>
                <a:spLocks noChangeArrowheads="1"/>
              </p:cNvSpPr>
              <p:nvPr/>
            </p:nvSpPr>
            <p:spPr bwMode="auto">
              <a:xfrm>
                <a:off x="1536"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76" name="Rectangle 53"/>
              <p:cNvSpPr>
                <a:spLocks noChangeArrowheads="1"/>
              </p:cNvSpPr>
              <p:nvPr/>
            </p:nvSpPr>
            <p:spPr bwMode="auto">
              <a:xfrm>
                <a:off x="960"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1" name="Group 54"/>
            <p:cNvGrpSpPr>
              <a:grpSpLocks/>
            </p:cNvGrpSpPr>
            <p:nvPr/>
          </p:nvGrpSpPr>
          <p:grpSpPr bwMode="auto">
            <a:xfrm>
              <a:off x="4848" y="2688"/>
              <a:ext cx="768" cy="192"/>
              <a:chOff x="960" y="2352"/>
              <a:chExt cx="768" cy="192"/>
            </a:xfrm>
          </p:grpSpPr>
          <p:sp>
            <p:nvSpPr>
              <p:cNvPr id="28769" name="Rectangle 55"/>
              <p:cNvSpPr>
                <a:spLocks noChangeArrowheads="1"/>
              </p:cNvSpPr>
              <p:nvPr/>
            </p:nvSpPr>
            <p:spPr bwMode="auto">
              <a:xfrm>
                <a:off x="1152"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70" name="Rectangle 56"/>
              <p:cNvSpPr>
                <a:spLocks noChangeArrowheads="1"/>
              </p:cNvSpPr>
              <p:nvPr/>
            </p:nvSpPr>
            <p:spPr bwMode="auto">
              <a:xfrm>
                <a:off x="1344"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71" name="Rectangle 57"/>
              <p:cNvSpPr>
                <a:spLocks noChangeArrowheads="1"/>
              </p:cNvSpPr>
              <p:nvPr/>
            </p:nvSpPr>
            <p:spPr bwMode="auto">
              <a:xfrm>
                <a:off x="1536"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72" name="Rectangle 58"/>
              <p:cNvSpPr>
                <a:spLocks noChangeArrowheads="1"/>
              </p:cNvSpPr>
              <p:nvPr/>
            </p:nvSpPr>
            <p:spPr bwMode="auto">
              <a:xfrm>
                <a:off x="960"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2" name="Group 74"/>
            <p:cNvGrpSpPr>
              <a:grpSpLocks/>
            </p:cNvGrpSpPr>
            <p:nvPr/>
          </p:nvGrpSpPr>
          <p:grpSpPr bwMode="auto">
            <a:xfrm>
              <a:off x="299" y="2784"/>
              <a:ext cx="181" cy="495"/>
              <a:chOff x="299" y="2784"/>
              <a:chExt cx="181" cy="495"/>
            </a:xfrm>
          </p:grpSpPr>
          <p:sp>
            <p:nvSpPr>
              <p:cNvPr id="28766" name="Rectangle 63"/>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67" name="Line 65"/>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68" name="Text Box 73"/>
              <p:cNvSpPr txBox="1">
                <a:spLocks noChangeArrowheads="1"/>
              </p:cNvSpPr>
              <p:nvPr/>
            </p:nvSpPr>
            <p:spPr bwMode="auto">
              <a:xfrm>
                <a:off x="299" y="3046"/>
                <a:ext cx="172"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grpSp>
          <p:nvGrpSpPr>
            <p:cNvPr id="13" name="Group 75"/>
            <p:cNvGrpSpPr>
              <a:grpSpLocks/>
            </p:cNvGrpSpPr>
            <p:nvPr/>
          </p:nvGrpSpPr>
          <p:grpSpPr bwMode="auto">
            <a:xfrm>
              <a:off x="684" y="2784"/>
              <a:ext cx="181" cy="495"/>
              <a:chOff x="299" y="2784"/>
              <a:chExt cx="181" cy="495"/>
            </a:xfrm>
          </p:grpSpPr>
          <p:sp>
            <p:nvSpPr>
              <p:cNvPr id="28763" name="Rectangle 76"/>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64" name="Line 77"/>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65" name="Text Box 78"/>
              <p:cNvSpPr txBox="1">
                <a:spLocks noChangeArrowheads="1"/>
              </p:cNvSpPr>
              <p:nvPr/>
            </p:nvSpPr>
            <p:spPr bwMode="auto">
              <a:xfrm>
                <a:off x="299" y="3046"/>
                <a:ext cx="172"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grpSp>
          <p:nvGrpSpPr>
            <p:cNvPr id="14" name="Group 79"/>
            <p:cNvGrpSpPr>
              <a:grpSpLocks/>
            </p:cNvGrpSpPr>
            <p:nvPr/>
          </p:nvGrpSpPr>
          <p:grpSpPr bwMode="auto">
            <a:xfrm>
              <a:off x="1190" y="2784"/>
              <a:ext cx="181" cy="495"/>
              <a:chOff x="299" y="2784"/>
              <a:chExt cx="181" cy="495"/>
            </a:xfrm>
          </p:grpSpPr>
          <p:sp>
            <p:nvSpPr>
              <p:cNvPr id="28760" name="Rectangle 80"/>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61" name="Line 81"/>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62" name="Text Box 82"/>
              <p:cNvSpPr txBox="1">
                <a:spLocks noChangeArrowheads="1"/>
              </p:cNvSpPr>
              <p:nvPr/>
            </p:nvSpPr>
            <p:spPr bwMode="auto">
              <a:xfrm>
                <a:off x="299" y="3046"/>
                <a:ext cx="172"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grpSp>
          <p:nvGrpSpPr>
            <p:cNvPr id="15" name="Group 83"/>
            <p:cNvGrpSpPr>
              <a:grpSpLocks/>
            </p:cNvGrpSpPr>
            <p:nvPr/>
          </p:nvGrpSpPr>
          <p:grpSpPr bwMode="auto">
            <a:xfrm>
              <a:off x="1563" y="2784"/>
              <a:ext cx="181" cy="495"/>
              <a:chOff x="299" y="2784"/>
              <a:chExt cx="181" cy="495"/>
            </a:xfrm>
          </p:grpSpPr>
          <p:sp>
            <p:nvSpPr>
              <p:cNvPr id="28757" name="Rectangle 84"/>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58" name="Line 85"/>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59" name="Text Box 86"/>
              <p:cNvSpPr txBox="1">
                <a:spLocks noChangeArrowheads="1"/>
              </p:cNvSpPr>
              <p:nvPr/>
            </p:nvSpPr>
            <p:spPr bwMode="auto">
              <a:xfrm>
                <a:off x="299" y="3046"/>
                <a:ext cx="172"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grpSp>
          <p:nvGrpSpPr>
            <p:cNvPr id="16" name="Group 87"/>
            <p:cNvGrpSpPr>
              <a:grpSpLocks/>
            </p:cNvGrpSpPr>
            <p:nvPr/>
          </p:nvGrpSpPr>
          <p:grpSpPr bwMode="auto">
            <a:xfrm>
              <a:off x="1958" y="2784"/>
              <a:ext cx="181" cy="495"/>
              <a:chOff x="299" y="2784"/>
              <a:chExt cx="181" cy="495"/>
            </a:xfrm>
          </p:grpSpPr>
          <p:sp>
            <p:nvSpPr>
              <p:cNvPr id="28754" name="Rectangle 88"/>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55" name="Line 89"/>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56" name="Text Box 90"/>
              <p:cNvSpPr txBox="1">
                <a:spLocks noChangeArrowheads="1"/>
              </p:cNvSpPr>
              <p:nvPr/>
            </p:nvSpPr>
            <p:spPr bwMode="auto">
              <a:xfrm>
                <a:off x="299" y="3046"/>
                <a:ext cx="172"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grpSp>
          <p:nvGrpSpPr>
            <p:cNvPr id="17" name="Group 91"/>
            <p:cNvGrpSpPr>
              <a:grpSpLocks/>
            </p:cNvGrpSpPr>
            <p:nvPr/>
          </p:nvGrpSpPr>
          <p:grpSpPr bwMode="auto">
            <a:xfrm>
              <a:off x="2471" y="2784"/>
              <a:ext cx="181" cy="495"/>
              <a:chOff x="299" y="2784"/>
              <a:chExt cx="181" cy="495"/>
            </a:xfrm>
          </p:grpSpPr>
          <p:sp>
            <p:nvSpPr>
              <p:cNvPr id="28751" name="Rectangle 92"/>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52" name="Line 93"/>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53" name="Text Box 94"/>
              <p:cNvSpPr txBox="1">
                <a:spLocks noChangeArrowheads="1"/>
              </p:cNvSpPr>
              <p:nvPr/>
            </p:nvSpPr>
            <p:spPr bwMode="auto">
              <a:xfrm>
                <a:off x="299" y="3046"/>
                <a:ext cx="172"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grpSp>
          <p:nvGrpSpPr>
            <p:cNvPr id="18" name="Group 95"/>
            <p:cNvGrpSpPr>
              <a:grpSpLocks/>
            </p:cNvGrpSpPr>
            <p:nvPr/>
          </p:nvGrpSpPr>
          <p:grpSpPr bwMode="auto">
            <a:xfrm>
              <a:off x="2854" y="2784"/>
              <a:ext cx="181" cy="495"/>
              <a:chOff x="299" y="2784"/>
              <a:chExt cx="181" cy="495"/>
            </a:xfrm>
          </p:grpSpPr>
          <p:sp>
            <p:nvSpPr>
              <p:cNvPr id="28748" name="Rectangle 96"/>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49" name="Line 97"/>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50" name="Text Box 98"/>
              <p:cNvSpPr txBox="1">
                <a:spLocks noChangeArrowheads="1"/>
              </p:cNvSpPr>
              <p:nvPr/>
            </p:nvSpPr>
            <p:spPr bwMode="auto">
              <a:xfrm>
                <a:off x="299" y="3046"/>
                <a:ext cx="172"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grpSp>
          <p:nvGrpSpPr>
            <p:cNvPr id="19" name="Group 99"/>
            <p:cNvGrpSpPr>
              <a:grpSpLocks/>
            </p:cNvGrpSpPr>
            <p:nvPr/>
          </p:nvGrpSpPr>
          <p:grpSpPr bwMode="auto">
            <a:xfrm>
              <a:off x="3227" y="2784"/>
              <a:ext cx="181" cy="495"/>
              <a:chOff x="299" y="2784"/>
              <a:chExt cx="181" cy="495"/>
            </a:xfrm>
          </p:grpSpPr>
          <p:sp>
            <p:nvSpPr>
              <p:cNvPr id="28745" name="Rectangle 100"/>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46" name="Line 101"/>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47" name="Text Box 102"/>
              <p:cNvSpPr txBox="1">
                <a:spLocks noChangeArrowheads="1"/>
              </p:cNvSpPr>
              <p:nvPr/>
            </p:nvSpPr>
            <p:spPr bwMode="auto">
              <a:xfrm>
                <a:off x="299" y="3046"/>
                <a:ext cx="172"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grpSp>
          <p:nvGrpSpPr>
            <p:cNvPr id="20" name="Group 103"/>
            <p:cNvGrpSpPr>
              <a:grpSpLocks/>
            </p:cNvGrpSpPr>
            <p:nvPr/>
          </p:nvGrpSpPr>
          <p:grpSpPr bwMode="auto">
            <a:xfrm>
              <a:off x="3755" y="2784"/>
              <a:ext cx="181" cy="495"/>
              <a:chOff x="299" y="2784"/>
              <a:chExt cx="181" cy="495"/>
            </a:xfrm>
          </p:grpSpPr>
          <p:sp>
            <p:nvSpPr>
              <p:cNvPr id="28742" name="Rectangle 104"/>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43" name="Line 105"/>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44" name="Text Box 106"/>
              <p:cNvSpPr txBox="1">
                <a:spLocks noChangeArrowheads="1"/>
              </p:cNvSpPr>
              <p:nvPr/>
            </p:nvSpPr>
            <p:spPr bwMode="auto">
              <a:xfrm>
                <a:off x="299" y="3046"/>
                <a:ext cx="172"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grpSp>
          <p:nvGrpSpPr>
            <p:cNvPr id="21" name="Group 107"/>
            <p:cNvGrpSpPr>
              <a:grpSpLocks/>
            </p:cNvGrpSpPr>
            <p:nvPr/>
          </p:nvGrpSpPr>
          <p:grpSpPr bwMode="auto">
            <a:xfrm>
              <a:off x="4151" y="2784"/>
              <a:ext cx="181" cy="495"/>
              <a:chOff x="299" y="2784"/>
              <a:chExt cx="181" cy="495"/>
            </a:xfrm>
          </p:grpSpPr>
          <p:sp>
            <p:nvSpPr>
              <p:cNvPr id="28739" name="Rectangle 108"/>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40" name="Line 109"/>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41" name="Text Box 110"/>
              <p:cNvSpPr txBox="1">
                <a:spLocks noChangeArrowheads="1"/>
              </p:cNvSpPr>
              <p:nvPr/>
            </p:nvSpPr>
            <p:spPr bwMode="auto">
              <a:xfrm>
                <a:off x="299" y="3046"/>
                <a:ext cx="172"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grpSp>
          <p:nvGrpSpPr>
            <p:cNvPr id="22" name="Group 111"/>
            <p:cNvGrpSpPr>
              <a:grpSpLocks/>
            </p:cNvGrpSpPr>
            <p:nvPr/>
          </p:nvGrpSpPr>
          <p:grpSpPr bwMode="auto">
            <a:xfrm>
              <a:off x="4538" y="2784"/>
              <a:ext cx="181" cy="495"/>
              <a:chOff x="299" y="2784"/>
              <a:chExt cx="181" cy="495"/>
            </a:xfrm>
          </p:grpSpPr>
          <p:sp>
            <p:nvSpPr>
              <p:cNvPr id="28736" name="Rectangle 112"/>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37" name="Line 113"/>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38" name="Text Box 114"/>
              <p:cNvSpPr txBox="1">
                <a:spLocks noChangeArrowheads="1"/>
              </p:cNvSpPr>
              <p:nvPr/>
            </p:nvSpPr>
            <p:spPr bwMode="auto">
              <a:xfrm>
                <a:off x="299" y="3046"/>
                <a:ext cx="172"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grpSp>
          <p:nvGrpSpPr>
            <p:cNvPr id="23" name="Group 115"/>
            <p:cNvGrpSpPr>
              <a:grpSpLocks/>
            </p:cNvGrpSpPr>
            <p:nvPr/>
          </p:nvGrpSpPr>
          <p:grpSpPr bwMode="auto">
            <a:xfrm>
              <a:off x="5037" y="2784"/>
              <a:ext cx="181" cy="495"/>
              <a:chOff x="299" y="2784"/>
              <a:chExt cx="181" cy="495"/>
            </a:xfrm>
          </p:grpSpPr>
          <p:sp>
            <p:nvSpPr>
              <p:cNvPr id="28733" name="Rectangle 116"/>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34" name="Line 117"/>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35" name="Text Box 118"/>
              <p:cNvSpPr txBox="1">
                <a:spLocks noChangeArrowheads="1"/>
              </p:cNvSpPr>
              <p:nvPr/>
            </p:nvSpPr>
            <p:spPr bwMode="auto">
              <a:xfrm>
                <a:off x="299" y="3046"/>
                <a:ext cx="172"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grpSp>
          <p:nvGrpSpPr>
            <p:cNvPr id="24" name="Group 119"/>
            <p:cNvGrpSpPr>
              <a:grpSpLocks/>
            </p:cNvGrpSpPr>
            <p:nvPr/>
          </p:nvGrpSpPr>
          <p:grpSpPr bwMode="auto">
            <a:xfrm>
              <a:off x="5413" y="2784"/>
              <a:ext cx="181" cy="495"/>
              <a:chOff x="299" y="2784"/>
              <a:chExt cx="181" cy="495"/>
            </a:xfrm>
          </p:grpSpPr>
          <p:sp>
            <p:nvSpPr>
              <p:cNvPr id="28730" name="Rectangle 120"/>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31" name="Line 121"/>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32" name="Text Box 122"/>
              <p:cNvSpPr txBox="1">
                <a:spLocks noChangeArrowheads="1"/>
              </p:cNvSpPr>
              <p:nvPr/>
            </p:nvSpPr>
            <p:spPr bwMode="auto">
              <a:xfrm>
                <a:off x="299" y="3046"/>
                <a:ext cx="172"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sp>
          <p:nvSpPr>
            <p:cNvPr id="28713" name="Line 123"/>
            <p:cNvSpPr>
              <a:spLocks noChangeShapeType="1"/>
            </p:cNvSpPr>
            <p:nvPr/>
          </p:nvSpPr>
          <p:spPr bwMode="auto">
            <a:xfrm flipH="1">
              <a:off x="2112" y="1296"/>
              <a:ext cx="720" cy="672"/>
            </a:xfrm>
            <a:prstGeom prst="line">
              <a:avLst/>
            </a:prstGeom>
            <a:noFill/>
            <a:ln w="25400" cap="sq">
              <a:solidFill>
                <a:srgbClr val="800000"/>
              </a:solidFill>
              <a:round/>
              <a:headEnd type="none" w="sm" len="sm"/>
              <a:tailEnd type="triangle" w="sm" len="sm"/>
            </a:ln>
          </p:spPr>
          <p:txBody>
            <a:bodyPr/>
            <a:lstStyle/>
            <a:p>
              <a:endParaRPr lang="zh-CN" altLang="en-US"/>
            </a:p>
          </p:txBody>
        </p:sp>
        <p:sp>
          <p:nvSpPr>
            <p:cNvPr id="28714" name="Line 124"/>
            <p:cNvSpPr>
              <a:spLocks noChangeShapeType="1"/>
            </p:cNvSpPr>
            <p:nvPr/>
          </p:nvSpPr>
          <p:spPr bwMode="auto">
            <a:xfrm>
              <a:off x="3216" y="1296"/>
              <a:ext cx="816" cy="624"/>
            </a:xfrm>
            <a:prstGeom prst="line">
              <a:avLst/>
            </a:prstGeom>
            <a:noFill/>
            <a:ln w="25400" cap="sq">
              <a:solidFill>
                <a:srgbClr val="800000"/>
              </a:solidFill>
              <a:round/>
              <a:headEnd type="none" w="sm" len="sm"/>
              <a:tailEnd type="triangle" w="sm" len="sm"/>
            </a:ln>
          </p:spPr>
          <p:txBody>
            <a:bodyPr/>
            <a:lstStyle/>
            <a:p>
              <a:endParaRPr lang="zh-CN" altLang="en-US"/>
            </a:p>
          </p:txBody>
        </p:sp>
        <p:sp>
          <p:nvSpPr>
            <p:cNvPr id="28715" name="Line 125"/>
            <p:cNvSpPr>
              <a:spLocks noChangeShapeType="1"/>
            </p:cNvSpPr>
            <p:nvPr/>
          </p:nvSpPr>
          <p:spPr bwMode="auto">
            <a:xfrm flipH="1">
              <a:off x="624" y="2064"/>
              <a:ext cx="720" cy="576"/>
            </a:xfrm>
            <a:prstGeom prst="line">
              <a:avLst/>
            </a:prstGeom>
            <a:noFill/>
            <a:ln w="25400" cap="sq">
              <a:solidFill>
                <a:srgbClr val="800000"/>
              </a:solidFill>
              <a:round/>
              <a:headEnd type="none" w="sm" len="sm"/>
              <a:tailEnd type="triangle" w="sm" len="sm"/>
            </a:ln>
          </p:spPr>
          <p:txBody>
            <a:bodyPr/>
            <a:lstStyle/>
            <a:p>
              <a:endParaRPr lang="zh-CN" altLang="en-US"/>
            </a:p>
          </p:txBody>
        </p:sp>
        <p:sp>
          <p:nvSpPr>
            <p:cNvPr id="28716" name="Line 126"/>
            <p:cNvSpPr>
              <a:spLocks noChangeShapeType="1"/>
            </p:cNvSpPr>
            <p:nvPr/>
          </p:nvSpPr>
          <p:spPr bwMode="auto">
            <a:xfrm>
              <a:off x="1680" y="2064"/>
              <a:ext cx="0" cy="576"/>
            </a:xfrm>
            <a:prstGeom prst="line">
              <a:avLst/>
            </a:prstGeom>
            <a:noFill/>
            <a:ln w="25400" cap="sq">
              <a:solidFill>
                <a:srgbClr val="800000"/>
              </a:solidFill>
              <a:round/>
              <a:headEnd type="none" w="sm" len="sm"/>
              <a:tailEnd type="triangle" w="sm" len="sm"/>
            </a:ln>
          </p:spPr>
          <p:txBody>
            <a:bodyPr/>
            <a:lstStyle/>
            <a:p>
              <a:endParaRPr lang="zh-CN" altLang="en-US"/>
            </a:p>
          </p:txBody>
        </p:sp>
        <p:sp>
          <p:nvSpPr>
            <p:cNvPr id="28717" name="Line 127"/>
            <p:cNvSpPr>
              <a:spLocks noChangeShapeType="1"/>
            </p:cNvSpPr>
            <p:nvPr/>
          </p:nvSpPr>
          <p:spPr bwMode="auto">
            <a:xfrm>
              <a:off x="2064" y="2112"/>
              <a:ext cx="624" cy="528"/>
            </a:xfrm>
            <a:prstGeom prst="line">
              <a:avLst/>
            </a:prstGeom>
            <a:noFill/>
            <a:ln w="25400" cap="sq">
              <a:solidFill>
                <a:srgbClr val="800000"/>
              </a:solidFill>
              <a:round/>
              <a:headEnd type="none" w="sm" len="sm"/>
              <a:tailEnd type="triangle" w="sm" len="sm"/>
            </a:ln>
          </p:spPr>
          <p:txBody>
            <a:bodyPr/>
            <a:lstStyle/>
            <a:p>
              <a:endParaRPr lang="zh-CN" altLang="en-US"/>
            </a:p>
          </p:txBody>
        </p:sp>
        <p:sp>
          <p:nvSpPr>
            <p:cNvPr id="28718" name="Line 128"/>
            <p:cNvSpPr>
              <a:spLocks noChangeShapeType="1"/>
            </p:cNvSpPr>
            <p:nvPr/>
          </p:nvSpPr>
          <p:spPr bwMode="auto">
            <a:xfrm flipH="1">
              <a:off x="3696" y="2112"/>
              <a:ext cx="624" cy="528"/>
            </a:xfrm>
            <a:prstGeom prst="line">
              <a:avLst/>
            </a:prstGeom>
            <a:noFill/>
            <a:ln w="25400" cap="sq">
              <a:solidFill>
                <a:srgbClr val="800000"/>
              </a:solidFill>
              <a:round/>
              <a:headEnd type="none" w="sm" len="sm"/>
              <a:tailEnd type="triangle" w="sm" len="sm"/>
            </a:ln>
          </p:spPr>
          <p:txBody>
            <a:bodyPr/>
            <a:lstStyle/>
            <a:p>
              <a:endParaRPr lang="zh-CN" altLang="en-US"/>
            </a:p>
          </p:txBody>
        </p:sp>
        <p:sp>
          <p:nvSpPr>
            <p:cNvPr id="28719" name="Line 129"/>
            <p:cNvSpPr>
              <a:spLocks noChangeShapeType="1"/>
            </p:cNvSpPr>
            <p:nvPr/>
          </p:nvSpPr>
          <p:spPr bwMode="auto">
            <a:xfrm>
              <a:off x="4704" y="2112"/>
              <a:ext cx="480" cy="528"/>
            </a:xfrm>
            <a:prstGeom prst="line">
              <a:avLst/>
            </a:prstGeom>
            <a:noFill/>
            <a:ln w="25400" cap="sq">
              <a:solidFill>
                <a:srgbClr val="800000"/>
              </a:solidFill>
              <a:round/>
              <a:headEnd type="none" w="sm" len="sm"/>
              <a:tailEnd type="triangle" w="sm" len="sm"/>
            </a:ln>
          </p:spPr>
          <p:txBody>
            <a:bodyPr/>
            <a:lstStyle/>
            <a:p>
              <a:endParaRPr lang="zh-CN" altLang="en-US"/>
            </a:p>
          </p:txBody>
        </p:sp>
        <p:sp>
          <p:nvSpPr>
            <p:cNvPr id="28720" name="Text Box 130"/>
            <p:cNvSpPr txBox="1">
              <a:spLocks noChangeArrowheads="1"/>
            </p:cNvSpPr>
            <p:nvPr/>
          </p:nvSpPr>
          <p:spPr bwMode="auto">
            <a:xfrm>
              <a:off x="2112" y="768"/>
              <a:ext cx="205" cy="271"/>
            </a:xfrm>
            <a:prstGeom prst="rect">
              <a:avLst/>
            </a:prstGeom>
            <a:noFill/>
            <a:ln w="12700" cap="sq">
              <a:noFill/>
              <a:miter lim="800000"/>
              <a:headEnd type="none" w="sm" len="sm"/>
              <a:tailEnd type="none" w="sm" len="sm"/>
            </a:ln>
            <a:effectLst>
              <a:outerShdw dist="28398" dir="1593903" algn="ctr" rotWithShape="0">
                <a:schemeClr val="bg2"/>
              </a:outerShdw>
            </a:effectLst>
          </p:spPr>
          <p:txBody>
            <a:bodyPr wrap="none">
              <a:spAutoFit/>
            </a:bodyPr>
            <a:lstStyle/>
            <a:p>
              <a:r>
                <a:rPr lang="en-US" altLang="zh-CN" sz="2200">
                  <a:solidFill>
                    <a:srgbClr val="FF3300"/>
                  </a:solidFill>
                </a:rPr>
                <a:t>T</a:t>
              </a:r>
            </a:p>
          </p:txBody>
        </p:sp>
        <p:sp>
          <p:nvSpPr>
            <p:cNvPr id="28721" name="Line 131"/>
            <p:cNvSpPr>
              <a:spLocks noChangeShapeType="1"/>
            </p:cNvSpPr>
            <p:nvPr/>
          </p:nvSpPr>
          <p:spPr bwMode="auto">
            <a:xfrm>
              <a:off x="2304" y="960"/>
              <a:ext cx="240" cy="192"/>
            </a:xfrm>
            <a:prstGeom prst="line">
              <a:avLst/>
            </a:prstGeom>
            <a:noFill/>
            <a:ln w="25400" cap="sq">
              <a:solidFill>
                <a:srgbClr val="FF0000"/>
              </a:solidFill>
              <a:round/>
              <a:headEnd type="none" w="sm" len="sm"/>
              <a:tailEnd type="triangle" w="sm" len="sm"/>
            </a:ln>
          </p:spPr>
          <p:txBody>
            <a:bodyPr/>
            <a:lstStyle/>
            <a:p>
              <a:endParaRPr lang="zh-CN" altLang="en-US"/>
            </a:p>
          </p:txBody>
        </p:sp>
        <p:sp>
          <p:nvSpPr>
            <p:cNvPr id="28722" name="Text Box 132"/>
            <p:cNvSpPr txBox="1">
              <a:spLocks noChangeArrowheads="1"/>
            </p:cNvSpPr>
            <p:nvPr/>
          </p:nvSpPr>
          <p:spPr bwMode="auto">
            <a:xfrm>
              <a:off x="2507" y="1178"/>
              <a:ext cx="656" cy="231"/>
            </a:xfrm>
            <a:prstGeom prst="rect">
              <a:avLst/>
            </a:prstGeom>
            <a:noFill/>
            <a:ln w="12700" cap="sq">
              <a:noFill/>
              <a:miter lim="800000"/>
              <a:headEnd type="none" w="sm" len="sm"/>
              <a:tailEnd type="none" w="sm" len="sm"/>
            </a:ln>
          </p:spPr>
          <p:txBody>
            <a:bodyPr wrap="none">
              <a:spAutoFit/>
            </a:bodyPr>
            <a:lstStyle/>
            <a:p>
              <a:r>
                <a:rPr lang="en-US" altLang="zh-CN" dirty="0">
                  <a:solidFill>
                    <a:srgbClr val="000099"/>
                  </a:solidFill>
                </a:rPr>
                <a:t>60        99</a:t>
              </a:r>
            </a:p>
          </p:txBody>
        </p:sp>
        <p:sp>
          <p:nvSpPr>
            <p:cNvPr id="28723" name="Text Box 133"/>
            <p:cNvSpPr txBox="1">
              <a:spLocks noChangeArrowheads="1"/>
            </p:cNvSpPr>
            <p:nvPr/>
          </p:nvSpPr>
          <p:spPr bwMode="auto">
            <a:xfrm>
              <a:off x="4014" y="1933"/>
              <a:ext cx="649" cy="233"/>
            </a:xfrm>
            <a:prstGeom prst="rect">
              <a:avLst/>
            </a:prstGeom>
            <a:noFill/>
            <a:ln w="12700" cap="sq">
              <a:noFill/>
              <a:miter lim="800000"/>
              <a:headEnd type="none" w="sm" len="sm"/>
              <a:tailEnd type="none" w="sm" len="sm"/>
            </a:ln>
          </p:spPr>
          <p:txBody>
            <a:bodyPr wrap="none">
              <a:spAutoFit/>
            </a:bodyPr>
            <a:lstStyle/>
            <a:p>
              <a:r>
                <a:rPr lang="en-US" altLang="zh-CN" dirty="0">
                  <a:solidFill>
                    <a:srgbClr val="000099"/>
                  </a:solidFill>
                </a:rPr>
                <a:t>85        99</a:t>
              </a:r>
            </a:p>
          </p:txBody>
        </p:sp>
        <p:sp>
          <p:nvSpPr>
            <p:cNvPr id="28724" name="Text Box 134"/>
            <p:cNvSpPr txBox="1">
              <a:spLocks noChangeArrowheads="1"/>
            </p:cNvSpPr>
            <p:nvPr/>
          </p:nvSpPr>
          <p:spPr bwMode="auto">
            <a:xfrm>
              <a:off x="96" y="2675"/>
              <a:ext cx="616" cy="233"/>
            </a:xfrm>
            <a:prstGeom prst="rect">
              <a:avLst/>
            </a:prstGeom>
            <a:noFill/>
            <a:ln w="12700" cap="sq">
              <a:noFill/>
              <a:miter lim="800000"/>
              <a:headEnd type="none" w="sm" len="sm"/>
              <a:tailEnd type="none" w="sm" len="sm"/>
            </a:ln>
          </p:spPr>
          <p:txBody>
            <a:bodyPr wrap="none">
              <a:spAutoFit/>
            </a:bodyPr>
            <a:lstStyle/>
            <a:p>
              <a:r>
                <a:rPr lang="en-US" altLang="zh-CN">
                  <a:solidFill>
                    <a:srgbClr val="000099"/>
                  </a:solidFill>
                </a:rPr>
                <a:t>10       20</a:t>
              </a:r>
            </a:p>
          </p:txBody>
        </p:sp>
        <p:sp>
          <p:nvSpPr>
            <p:cNvPr id="28725" name="Text Box 135"/>
            <p:cNvSpPr txBox="1">
              <a:spLocks noChangeArrowheads="1"/>
            </p:cNvSpPr>
            <p:nvPr/>
          </p:nvSpPr>
          <p:spPr bwMode="auto">
            <a:xfrm>
              <a:off x="4816" y="2688"/>
              <a:ext cx="656" cy="231"/>
            </a:xfrm>
            <a:prstGeom prst="rect">
              <a:avLst/>
            </a:prstGeom>
            <a:noFill/>
            <a:ln w="12700" cap="sq">
              <a:noFill/>
              <a:miter lim="800000"/>
              <a:headEnd type="none" w="sm" len="sm"/>
              <a:tailEnd type="none" w="sm" len="sm"/>
            </a:ln>
          </p:spPr>
          <p:txBody>
            <a:bodyPr wrap="none">
              <a:spAutoFit/>
            </a:bodyPr>
            <a:lstStyle/>
            <a:p>
              <a:r>
                <a:rPr lang="en-US" altLang="zh-CN" dirty="0">
                  <a:solidFill>
                    <a:srgbClr val="000099"/>
                  </a:solidFill>
                </a:rPr>
                <a:t>92        99</a:t>
              </a:r>
            </a:p>
          </p:txBody>
        </p:sp>
        <p:sp>
          <p:nvSpPr>
            <p:cNvPr id="28726" name="Text Box 136"/>
            <p:cNvSpPr txBox="1">
              <a:spLocks noChangeArrowheads="1"/>
            </p:cNvSpPr>
            <p:nvPr/>
          </p:nvSpPr>
          <p:spPr bwMode="auto">
            <a:xfrm>
              <a:off x="1020" y="1933"/>
              <a:ext cx="1016" cy="231"/>
            </a:xfrm>
            <a:prstGeom prst="rect">
              <a:avLst/>
            </a:prstGeom>
            <a:noFill/>
            <a:ln w="12700" cap="sq">
              <a:noFill/>
              <a:miter lim="800000"/>
              <a:headEnd type="none" w="sm" len="sm"/>
              <a:tailEnd type="none" w="sm" len="sm"/>
            </a:ln>
          </p:spPr>
          <p:txBody>
            <a:bodyPr wrap="none">
              <a:spAutoFit/>
            </a:bodyPr>
            <a:lstStyle/>
            <a:p>
              <a:r>
                <a:rPr lang="en-US" altLang="zh-CN" dirty="0">
                  <a:solidFill>
                    <a:srgbClr val="000099"/>
                  </a:solidFill>
                </a:rPr>
                <a:t>20       41       60</a:t>
              </a:r>
            </a:p>
          </p:txBody>
        </p:sp>
        <p:sp>
          <p:nvSpPr>
            <p:cNvPr id="28727" name="Text Box 137"/>
            <p:cNvSpPr txBox="1">
              <a:spLocks noChangeArrowheads="1"/>
            </p:cNvSpPr>
            <p:nvPr/>
          </p:nvSpPr>
          <p:spPr bwMode="auto">
            <a:xfrm>
              <a:off x="986" y="2675"/>
              <a:ext cx="1016" cy="231"/>
            </a:xfrm>
            <a:prstGeom prst="rect">
              <a:avLst/>
            </a:prstGeom>
            <a:noFill/>
            <a:ln w="12700" cap="sq">
              <a:noFill/>
              <a:miter lim="800000"/>
              <a:headEnd type="none" w="sm" len="sm"/>
              <a:tailEnd type="none" w="sm" len="sm"/>
            </a:ln>
          </p:spPr>
          <p:txBody>
            <a:bodyPr wrap="none">
              <a:spAutoFit/>
            </a:bodyPr>
            <a:lstStyle/>
            <a:p>
              <a:r>
                <a:rPr lang="en-US" altLang="zh-CN" dirty="0">
                  <a:solidFill>
                    <a:srgbClr val="000099"/>
                  </a:solidFill>
                </a:rPr>
                <a:t>27        36       41</a:t>
              </a:r>
            </a:p>
          </p:txBody>
        </p:sp>
        <p:sp>
          <p:nvSpPr>
            <p:cNvPr id="28728" name="Text Box 138"/>
            <p:cNvSpPr txBox="1">
              <a:spLocks noChangeArrowheads="1"/>
            </p:cNvSpPr>
            <p:nvPr/>
          </p:nvSpPr>
          <p:spPr bwMode="auto">
            <a:xfrm>
              <a:off x="2256" y="2678"/>
              <a:ext cx="1016" cy="231"/>
            </a:xfrm>
            <a:prstGeom prst="rect">
              <a:avLst/>
            </a:prstGeom>
            <a:noFill/>
            <a:ln w="12700" cap="sq">
              <a:noFill/>
              <a:miter lim="800000"/>
              <a:headEnd type="none" w="sm" len="sm"/>
              <a:tailEnd type="none" w="sm" len="sm"/>
            </a:ln>
          </p:spPr>
          <p:txBody>
            <a:bodyPr wrap="none">
              <a:spAutoFit/>
            </a:bodyPr>
            <a:lstStyle/>
            <a:p>
              <a:r>
                <a:rPr lang="en-US" altLang="zh-CN" dirty="0">
                  <a:solidFill>
                    <a:srgbClr val="000099"/>
                  </a:solidFill>
                </a:rPr>
                <a:t>46        51       60</a:t>
              </a:r>
            </a:p>
          </p:txBody>
        </p:sp>
        <p:sp>
          <p:nvSpPr>
            <p:cNvPr id="28729" name="Text Box 139"/>
            <p:cNvSpPr txBox="1">
              <a:spLocks noChangeArrowheads="1"/>
            </p:cNvSpPr>
            <p:nvPr/>
          </p:nvSpPr>
          <p:spPr bwMode="auto">
            <a:xfrm>
              <a:off x="3555" y="2675"/>
              <a:ext cx="1016" cy="231"/>
            </a:xfrm>
            <a:prstGeom prst="rect">
              <a:avLst/>
            </a:prstGeom>
            <a:noFill/>
            <a:ln w="12700" cap="sq">
              <a:noFill/>
              <a:miter lim="800000"/>
              <a:headEnd type="none" w="sm" len="sm"/>
              <a:tailEnd type="none" w="sm" len="sm"/>
            </a:ln>
          </p:spPr>
          <p:txBody>
            <a:bodyPr wrap="none">
              <a:spAutoFit/>
            </a:bodyPr>
            <a:lstStyle/>
            <a:p>
              <a:r>
                <a:rPr lang="en-US" altLang="zh-CN" dirty="0">
                  <a:solidFill>
                    <a:srgbClr val="000099"/>
                  </a:solidFill>
                </a:rPr>
                <a:t>65        79       85</a:t>
              </a:r>
            </a:p>
          </p:txBody>
        </p:sp>
      </p:grpSp>
      <p:grpSp>
        <p:nvGrpSpPr>
          <p:cNvPr id="25" name="Group 188"/>
          <p:cNvGrpSpPr>
            <a:grpSpLocks/>
          </p:cNvGrpSpPr>
          <p:nvPr/>
        </p:nvGrpSpPr>
        <p:grpSpPr bwMode="auto">
          <a:xfrm>
            <a:off x="2743201" y="5791200"/>
            <a:ext cx="5357813" cy="609600"/>
            <a:chOff x="768" y="3648"/>
            <a:chExt cx="3375" cy="384"/>
          </a:xfrm>
        </p:grpSpPr>
        <p:sp>
          <p:nvSpPr>
            <p:cNvPr id="28690" name="AutoShape 142"/>
            <p:cNvSpPr>
              <a:spLocks noChangeArrowheads="1"/>
            </p:cNvSpPr>
            <p:nvPr/>
          </p:nvSpPr>
          <p:spPr bwMode="auto">
            <a:xfrm>
              <a:off x="768" y="3648"/>
              <a:ext cx="3264" cy="384"/>
            </a:xfrm>
            <a:prstGeom prst="wedgeRectCallout">
              <a:avLst>
                <a:gd name="adj1" fmla="val 43690"/>
                <a:gd name="adj2" fmla="val -244009"/>
              </a:avLst>
            </a:prstGeom>
            <a:noFill/>
            <a:ln w="50800" cap="sq">
              <a:solidFill>
                <a:srgbClr val="2AADAA"/>
              </a:solidFill>
              <a:miter lim="800000"/>
              <a:headEnd type="none" w="sm" len="sm"/>
              <a:tailEnd type="none" w="sm" len="sm"/>
            </a:ln>
          </p:spPr>
          <p:txBody>
            <a:bodyPr/>
            <a:lstStyle/>
            <a:p>
              <a:pPr algn="ctr"/>
              <a:endParaRPr lang="en-US" altLang="zh-CN">
                <a:solidFill>
                  <a:srgbClr val="FFFFCC"/>
                </a:solidFill>
              </a:endParaRPr>
            </a:p>
          </p:txBody>
        </p:sp>
        <p:sp>
          <p:nvSpPr>
            <p:cNvPr id="28691" name="Text Box 143"/>
            <p:cNvSpPr txBox="1">
              <a:spLocks noChangeArrowheads="1"/>
            </p:cNvSpPr>
            <p:nvPr/>
          </p:nvSpPr>
          <p:spPr bwMode="auto">
            <a:xfrm>
              <a:off x="805" y="3679"/>
              <a:ext cx="3338" cy="233"/>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r>
                <a:rPr lang="zh-CN" altLang="en-US">
                  <a:solidFill>
                    <a:srgbClr val="FF3300"/>
                  </a:solidFill>
                  <a:ea typeface="幼圆" pitchFamily="49" charset="-122"/>
                </a:rPr>
                <a:t>只有叶结点含有指向相应记录的指针</a:t>
              </a:r>
            </a:p>
          </p:txBody>
        </p:sp>
      </p:grpSp>
      <p:grpSp>
        <p:nvGrpSpPr>
          <p:cNvPr id="26" name="Group 194"/>
          <p:cNvGrpSpPr>
            <a:grpSpLocks/>
          </p:cNvGrpSpPr>
          <p:nvPr/>
        </p:nvGrpSpPr>
        <p:grpSpPr bwMode="auto">
          <a:xfrm>
            <a:off x="2051050" y="1143001"/>
            <a:ext cx="2679700" cy="620713"/>
            <a:chOff x="332" y="757"/>
            <a:chExt cx="1688" cy="391"/>
          </a:xfrm>
        </p:grpSpPr>
        <p:sp>
          <p:nvSpPr>
            <p:cNvPr id="28685" name="AutoShape 183"/>
            <p:cNvSpPr>
              <a:spLocks noChangeArrowheads="1"/>
            </p:cNvSpPr>
            <p:nvPr/>
          </p:nvSpPr>
          <p:spPr bwMode="auto">
            <a:xfrm>
              <a:off x="340" y="757"/>
              <a:ext cx="1008" cy="384"/>
            </a:xfrm>
            <a:prstGeom prst="wedgeRectCallout">
              <a:avLst>
                <a:gd name="adj1" fmla="val -50199"/>
                <a:gd name="adj2" fmla="val 304426"/>
              </a:avLst>
            </a:prstGeom>
            <a:noFill/>
            <a:ln w="57150" cap="sq">
              <a:solidFill>
                <a:schemeClr val="accent2"/>
              </a:solidFill>
              <a:miter lim="800000"/>
              <a:headEnd type="none" w="sm" len="sm"/>
              <a:tailEnd type="none" w="sm" len="sm"/>
            </a:ln>
          </p:spPr>
          <p:txBody>
            <a:bodyPr/>
            <a:lstStyle/>
            <a:p>
              <a:pPr algn="ctr"/>
              <a:endParaRPr lang="en-US" altLang="zh-CN">
                <a:solidFill>
                  <a:srgbClr val="FFFFCC"/>
                </a:solidFill>
              </a:endParaRPr>
            </a:p>
          </p:txBody>
        </p:sp>
        <p:sp>
          <p:nvSpPr>
            <p:cNvPr id="28686" name="AutoShape 184"/>
            <p:cNvSpPr>
              <a:spLocks noChangeArrowheads="1"/>
            </p:cNvSpPr>
            <p:nvPr/>
          </p:nvSpPr>
          <p:spPr bwMode="auto">
            <a:xfrm rot="16688047" flipV="1">
              <a:off x="1516" y="622"/>
              <a:ext cx="240" cy="768"/>
            </a:xfrm>
            <a:prstGeom prst="triangle">
              <a:avLst>
                <a:gd name="adj" fmla="val 100000"/>
              </a:avLst>
            </a:prstGeom>
            <a:noFill/>
            <a:ln w="57150" cap="sq">
              <a:solidFill>
                <a:schemeClr val="accent2"/>
              </a:solidFill>
              <a:miter lim="800000"/>
              <a:headEnd type="none" w="sm" len="sm"/>
              <a:tailEnd type="none" w="sm" len="sm"/>
            </a:ln>
          </p:spPr>
          <p:txBody>
            <a:bodyPr wrap="none" anchor="ctr"/>
            <a:lstStyle/>
            <a:p>
              <a:endParaRPr lang="zh-CN" altLang="en-US">
                <a:solidFill>
                  <a:srgbClr val="FFFFCC"/>
                </a:solidFill>
              </a:endParaRPr>
            </a:p>
          </p:txBody>
        </p:sp>
        <p:sp>
          <p:nvSpPr>
            <p:cNvPr id="28687" name="Rectangle 189"/>
            <p:cNvSpPr>
              <a:spLocks noChangeArrowheads="1"/>
            </p:cNvSpPr>
            <p:nvPr/>
          </p:nvSpPr>
          <p:spPr bwMode="auto">
            <a:xfrm>
              <a:off x="1138" y="806"/>
              <a:ext cx="192" cy="288"/>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28688" name="AutoShape 191"/>
            <p:cNvSpPr>
              <a:spLocks noChangeArrowheads="1"/>
            </p:cNvSpPr>
            <p:nvPr/>
          </p:nvSpPr>
          <p:spPr bwMode="auto">
            <a:xfrm rot="16688047" flipV="1">
              <a:off x="1257" y="814"/>
              <a:ext cx="284" cy="384"/>
            </a:xfrm>
            <a:prstGeom prst="triangle">
              <a:avLst>
                <a:gd name="adj" fmla="val 100000"/>
              </a:avLst>
            </a:prstGeom>
            <a:solidFill>
              <a:srgbClr val="FFFFFF"/>
            </a:solidFill>
            <a:ln w="57150" cap="sq">
              <a:noFill/>
              <a:miter lim="800000"/>
              <a:headEnd type="none" w="sm" len="sm"/>
              <a:tailEnd type="none" w="sm" len="sm"/>
            </a:ln>
          </p:spPr>
          <p:txBody>
            <a:bodyPr wrap="none" anchor="ctr"/>
            <a:lstStyle/>
            <a:p>
              <a:endParaRPr lang="zh-CN" altLang="en-US">
                <a:solidFill>
                  <a:srgbClr val="FFFFCC"/>
                </a:solidFill>
              </a:endParaRPr>
            </a:p>
          </p:txBody>
        </p:sp>
        <p:sp>
          <p:nvSpPr>
            <p:cNvPr id="28689" name="Text Box 192"/>
            <p:cNvSpPr txBox="1">
              <a:spLocks noChangeArrowheads="1"/>
            </p:cNvSpPr>
            <p:nvPr/>
          </p:nvSpPr>
          <p:spPr bwMode="auto">
            <a:xfrm>
              <a:off x="332" y="767"/>
              <a:ext cx="1052" cy="317"/>
            </a:xfrm>
            <a:prstGeom prst="rect">
              <a:avLst/>
            </a:prstGeom>
            <a:noFill/>
            <a:ln w="12700" cap="sq">
              <a:noFill/>
              <a:miter lim="800000"/>
              <a:headEnd type="none" w="sm" len="sm"/>
              <a:tailEnd type="none" w="sm" len="sm"/>
            </a:ln>
            <a:effectLst>
              <a:outerShdw dist="28398" dir="1593903" algn="ctr" rotWithShape="0">
                <a:srgbClr val="FFFF00"/>
              </a:outerShdw>
            </a:effectLst>
          </p:spPr>
          <p:txBody>
            <a:bodyPr>
              <a:spAutoFit/>
            </a:bodyPr>
            <a:lstStyle/>
            <a:p>
              <a:r>
                <a:rPr lang="zh-CN" altLang="en-US" sz="2700" i="1">
                  <a:solidFill>
                    <a:srgbClr val="003399"/>
                  </a:solidFill>
                  <a:ea typeface="黑体" pitchFamily="49" charset="-122"/>
                </a:rPr>
                <a:t>两个入口</a:t>
              </a:r>
            </a:p>
          </p:txBody>
        </p:sp>
      </p:grpSp>
      <p:grpSp>
        <p:nvGrpSpPr>
          <p:cNvPr id="27" name="Group 195"/>
          <p:cNvGrpSpPr>
            <a:grpSpLocks/>
          </p:cNvGrpSpPr>
          <p:nvPr/>
        </p:nvGrpSpPr>
        <p:grpSpPr bwMode="auto">
          <a:xfrm>
            <a:off x="1703388" y="3581400"/>
            <a:ext cx="7499350" cy="838200"/>
            <a:chOff x="113" y="2256"/>
            <a:chExt cx="4724" cy="528"/>
          </a:xfrm>
        </p:grpSpPr>
        <p:sp>
          <p:nvSpPr>
            <p:cNvPr id="28679" name="Text Box 196"/>
            <p:cNvSpPr txBox="1">
              <a:spLocks noChangeArrowheads="1"/>
            </p:cNvSpPr>
            <p:nvPr/>
          </p:nvSpPr>
          <p:spPr bwMode="auto">
            <a:xfrm>
              <a:off x="113" y="2256"/>
              <a:ext cx="463" cy="269"/>
            </a:xfrm>
            <a:prstGeom prst="rect">
              <a:avLst/>
            </a:prstGeom>
            <a:noFill/>
            <a:ln w="12700" cap="sq">
              <a:noFill/>
              <a:miter lim="800000"/>
              <a:headEnd type="none" w="sm" len="sm"/>
              <a:tailEnd type="none" w="sm" len="sm"/>
            </a:ln>
          </p:spPr>
          <p:txBody>
            <a:bodyPr>
              <a:spAutoFit/>
            </a:bodyPr>
            <a:lstStyle/>
            <a:p>
              <a:r>
                <a:rPr lang="en-US" altLang="zh-CN" sz="2200">
                  <a:solidFill>
                    <a:srgbClr val="FF3300"/>
                  </a:solidFill>
                </a:rPr>
                <a:t>list</a:t>
              </a:r>
            </a:p>
          </p:txBody>
        </p:sp>
        <p:sp>
          <p:nvSpPr>
            <p:cNvPr id="28680" name="Line 197"/>
            <p:cNvSpPr>
              <a:spLocks noChangeShapeType="1"/>
            </p:cNvSpPr>
            <p:nvPr/>
          </p:nvSpPr>
          <p:spPr bwMode="auto">
            <a:xfrm flipH="1">
              <a:off x="144" y="2496"/>
              <a:ext cx="96" cy="192"/>
            </a:xfrm>
            <a:prstGeom prst="line">
              <a:avLst/>
            </a:prstGeom>
            <a:noFill/>
            <a:ln w="31750" cap="sq">
              <a:solidFill>
                <a:srgbClr val="FF0000"/>
              </a:solidFill>
              <a:round/>
              <a:headEnd type="none" w="sm" len="sm"/>
              <a:tailEnd type="triangle" w="sm" len="lg"/>
            </a:ln>
          </p:spPr>
          <p:txBody>
            <a:bodyPr/>
            <a:lstStyle/>
            <a:p>
              <a:endParaRPr lang="zh-CN" altLang="en-US"/>
            </a:p>
          </p:txBody>
        </p:sp>
        <p:sp>
          <p:nvSpPr>
            <p:cNvPr id="28681" name="Line 198"/>
            <p:cNvSpPr>
              <a:spLocks noChangeShapeType="1"/>
            </p:cNvSpPr>
            <p:nvPr/>
          </p:nvSpPr>
          <p:spPr bwMode="auto">
            <a:xfrm>
              <a:off x="816" y="2784"/>
              <a:ext cx="192" cy="0"/>
            </a:xfrm>
            <a:prstGeom prst="line">
              <a:avLst/>
            </a:prstGeom>
            <a:noFill/>
            <a:ln w="34925" cap="sq">
              <a:solidFill>
                <a:srgbClr val="FF0000"/>
              </a:solidFill>
              <a:round/>
              <a:headEnd type="none" w="sm" len="sm"/>
              <a:tailEnd type="triangle" w="sm" len="lg"/>
            </a:ln>
          </p:spPr>
          <p:txBody>
            <a:bodyPr/>
            <a:lstStyle/>
            <a:p>
              <a:endParaRPr lang="zh-CN" altLang="en-US"/>
            </a:p>
          </p:txBody>
        </p:sp>
        <p:sp>
          <p:nvSpPr>
            <p:cNvPr id="28682" name="Line 199"/>
            <p:cNvSpPr>
              <a:spLocks noChangeShapeType="1"/>
            </p:cNvSpPr>
            <p:nvPr/>
          </p:nvSpPr>
          <p:spPr bwMode="auto">
            <a:xfrm>
              <a:off x="2090" y="2784"/>
              <a:ext cx="192" cy="0"/>
            </a:xfrm>
            <a:prstGeom prst="line">
              <a:avLst/>
            </a:prstGeom>
            <a:noFill/>
            <a:ln w="34925" cap="sq">
              <a:solidFill>
                <a:srgbClr val="FF0000"/>
              </a:solidFill>
              <a:round/>
              <a:headEnd type="none" w="sm" len="sm"/>
              <a:tailEnd type="triangle" w="sm" len="lg"/>
            </a:ln>
          </p:spPr>
          <p:txBody>
            <a:bodyPr/>
            <a:lstStyle/>
            <a:p>
              <a:endParaRPr lang="zh-CN" altLang="en-US"/>
            </a:p>
          </p:txBody>
        </p:sp>
        <p:sp>
          <p:nvSpPr>
            <p:cNvPr id="28683" name="Line 200"/>
            <p:cNvSpPr>
              <a:spLocks noChangeShapeType="1"/>
            </p:cNvSpPr>
            <p:nvPr/>
          </p:nvSpPr>
          <p:spPr bwMode="auto">
            <a:xfrm>
              <a:off x="3360" y="2784"/>
              <a:ext cx="192" cy="0"/>
            </a:xfrm>
            <a:prstGeom prst="line">
              <a:avLst/>
            </a:prstGeom>
            <a:noFill/>
            <a:ln w="34925" cap="sq">
              <a:solidFill>
                <a:srgbClr val="FF0000"/>
              </a:solidFill>
              <a:round/>
              <a:headEnd type="none" w="sm" len="sm"/>
              <a:tailEnd type="triangle" w="sm" len="lg"/>
            </a:ln>
          </p:spPr>
          <p:txBody>
            <a:bodyPr/>
            <a:lstStyle/>
            <a:p>
              <a:endParaRPr lang="zh-CN" altLang="en-US"/>
            </a:p>
          </p:txBody>
        </p:sp>
        <p:sp>
          <p:nvSpPr>
            <p:cNvPr id="28684" name="Line 201"/>
            <p:cNvSpPr>
              <a:spLocks noChangeShapeType="1"/>
            </p:cNvSpPr>
            <p:nvPr/>
          </p:nvSpPr>
          <p:spPr bwMode="auto">
            <a:xfrm>
              <a:off x="4645" y="2784"/>
              <a:ext cx="192" cy="0"/>
            </a:xfrm>
            <a:prstGeom prst="line">
              <a:avLst/>
            </a:prstGeom>
            <a:noFill/>
            <a:ln w="34925" cap="sq">
              <a:solidFill>
                <a:srgbClr val="FF0000"/>
              </a:solidFill>
              <a:round/>
              <a:headEnd type="none" w="sm" len="sm"/>
              <a:tailEnd type="triangle" w="sm" len="lg"/>
            </a:ln>
          </p:spPr>
          <p:txBody>
            <a:bodyPr/>
            <a:lstStyle/>
            <a:p>
              <a:endParaRPr lang="zh-CN" altLang="en-US"/>
            </a:p>
          </p:txBody>
        </p:sp>
      </p:gr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ppt_x</p:attrName>
                                        </p:attrNameLst>
                                      </p:cBhvr>
                                      <p:tavLst>
                                        <p:tav tm="0">
                                          <p:val>
                                            <p:fltVal val="0.5"/>
                                          </p:val>
                                        </p:tav>
                                        <p:tav tm="100000">
                                          <p:val>
                                            <p:strVal val="#ppt_x"/>
                                          </p:val>
                                        </p:tav>
                                      </p:tavLst>
                                    </p:anim>
                                    <p:anim calcmode="lin" valueType="num">
                                      <p:cBhvr>
                                        <p:cTn id="10" dur="500" fill="hold"/>
                                        <p:tgtEl>
                                          <p:spTgt spid="3"/>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down)">
                                      <p:cBhvr>
                                        <p:cTn id="15" dur="500"/>
                                        <p:tgtEl>
                                          <p:spTgt spid="2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wipe(left)">
                                      <p:cBhvr>
                                        <p:cTn id="20" dur="1000"/>
                                        <p:tgtEl>
                                          <p:spTgt spid="2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6"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strips(downRight)">
                                      <p:cBhvr>
                                        <p:cTn id="25"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5"/>
          <p:cNvGrpSpPr>
            <a:grpSpLocks/>
          </p:cNvGrpSpPr>
          <p:nvPr/>
        </p:nvGrpSpPr>
        <p:grpSpPr bwMode="auto">
          <a:xfrm>
            <a:off x="1946276" y="228600"/>
            <a:ext cx="8340725" cy="2865438"/>
            <a:chOff x="266" y="192"/>
            <a:chExt cx="5254" cy="1805"/>
          </a:xfrm>
        </p:grpSpPr>
        <p:grpSp>
          <p:nvGrpSpPr>
            <p:cNvPr id="3" name="Group 66"/>
            <p:cNvGrpSpPr>
              <a:grpSpLocks/>
            </p:cNvGrpSpPr>
            <p:nvPr/>
          </p:nvGrpSpPr>
          <p:grpSpPr bwMode="auto">
            <a:xfrm>
              <a:off x="266" y="200"/>
              <a:ext cx="2436" cy="1458"/>
              <a:chOff x="362" y="314"/>
              <a:chExt cx="2436" cy="1458"/>
            </a:xfrm>
          </p:grpSpPr>
          <p:grpSp>
            <p:nvGrpSpPr>
              <p:cNvPr id="4" name="Group 11"/>
              <p:cNvGrpSpPr>
                <a:grpSpLocks/>
              </p:cNvGrpSpPr>
              <p:nvPr/>
            </p:nvGrpSpPr>
            <p:grpSpPr bwMode="auto">
              <a:xfrm>
                <a:off x="1248" y="576"/>
                <a:ext cx="576" cy="144"/>
                <a:chOff x="1584" y="1440"/>
                <a:chExt cx="576" cy="144"/>
              </a:xfrm>
            </p:grpSpPr>
            <p:sp>
              <p:nvSpPr>
                <p:cNvPr id="29854" name="Rectangle 6"/>
                <p:cNvSpPr>
                  <a:spLocks noChangeArrowheads="1"/>
                </p:cNvSpPr>
                <p:nvPr/>
              </p:nvSpPr>
              <p:spPr bwMode="auto">
                <a:xfrm>
                  <a:off x="1584"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55" name="Rectangle 8"/>
                <p:cNvSpPr>
                  <a:spLocks noChangeArrowheads="1"/>
                </p:cNvSpPr>
                <p:nvPr/>
              </p:nvSpPr>
              <p:spPr bwMode="auto">
                <a:xfrm>
                  <a:off x="1728"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56" name="Rectangle 9"/>
                <p:cNvSpPr>
                  <a:spLocks noChangeArrowheads="1"/>
                </p:cNvSpPr>
                <p:nvPr/>
              </p:nvSpPr>
              <p:spPr bwMode="auto">
                <a:xfrm>
                  <a:off x="1872"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57" name="Rectangle 10"/>
                <p:cNvSpPr>
                  <a:spLocks noChangeArrowheads="1"/>
                </p:cNvSpPr>
                <p:nvPr/>
              </p:nvSpPr>
              <p:spPr bwMode="auto">
                <a:xfrm>
                  <a:off x="2016"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5" name="Group 17"/>
              <p:cNvGrpSpPr>
                <a:grpSpLocks/>
              </p:cNvGrpSpPr>
              <p:nvPr/>
            </p:nvGrpSpPr>
            <p:grpSpPr bwMode="auto">
              <a:xfrm>
                <a:off x="384" y="1584"/>
                <a:ext cx="576" cy="144"/>
                <a:chOff x="1584" y="1440"/>
                <a:chExt cx="576" cy="144"/>
              </a:xfrm>
            </p:grpSpPr>
            <p:sp>
              <p:nvSpPr>
                <p:cNvPr id="29850" name="Rectangle 18"/>
                <p:cNvSpPr>
                  <a:spLocks noChangeArrowheads="1"/>
                </p:cNvSpPr>
                <p:nvPr/>
              </p:nvSpPr>
              <p:spPr bwMode="auto">
                <a:xfrm>
                  <a:off x="1584"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51" name="Rectangle 19"/>
                <p:cNvSpPr>
                  <a:spLocks noChangeArrowheads="1"/>
                </p:cNvSpPr>
                <p:nvPr/>
              </p:nvSpPr>
              <p:spPr bwMode="auto">
                <a:xfrm>
                  <a:off x="1728"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52" name="Rectangle 20"/>
                <p:cNvSpPr>
                  <a:spLocks noChangeArrowheads="1"/>
                </p:cNvSpPr>
                <p:nvPr/>
              </p:nvSpPr>
              <p:spPr bwMode="auto">
                <a:xfrm>
                  <a:off x="1872"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53" name="Rectangle 21"/>
                <p:cNvSpPr>
                  <a:spLocks noChangeArrowheads="1"/>
                </p:cNvSpPr>
                <p:nvPr/>
              </p:nvSpPr>
              <p:spPr bwMode="auto">
                <a:xfrm>
                  <a:off x="2016"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6" name="Group 24"/>
              <p:cNvGrpSpPr>
                <a:grpSpLocks/>
              </p:cNvGrpSpPr>
              <p:nvPr/>
            </p:nvGrpSpPr>
            <p:grpSpPr bwMode="auto">
              <a:xfrm>
                <a:off x="576" y="960"/>
                <a:ext cx="864" cy="144"/>
                <a:chOff x="528" y="960"/>
                <a:chExt cx="864" cy="144"/>
              </a:xfrm>
            </p:grpSpPr>
            <p:sp>
              <p:nvSpPr>
                <p:cNvPr id="29844" name="Rectangle 13"/>
                <p:cNvSpPr>
                  <a:spLocks noChangeArrowheads="1"/>
                </p:cNvSpPr>
                <p:nvPr/>
              </p:nvSpPr>
              <p:spPr bwMode="auto">
                <a:xfrm>
                  <a:off x="672"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45" name="Rectangle 14"/>
                <p:cNvSpPr>
                  <a:spLocks noChangeArrowheads="1"/>
                </p:cNvSpPr>
                <p:nvPr/>
              </p:nvSpPr>
              <p:spPr bwMode="auto">
                <a:xfrm>
                  <a:off x="816"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46" name="Rectangle 15"/>
                <p:cNvSpPr>
                  <a:spLocks noChangeArrowheads="1"/>
                </p:cNvSpPr>
                <p:nvPr/>
              </p:nvSpPr>
              <p:spPr bwMode="auto">
                <a:xfrm>
                  <a:off x="960"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47" name="Rectangle 16"/>
                <p:cNvSpPr>
                  <a:spLocks noChangeArrowheads="1"/>
                </p:cNvSpPr>
                <p:nvPr/>
              </p:nvSpPr>
              <p:spPr bwMode="auto">
                <a:xfrm>
                  <a:off x="1104"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48" name="Rectangle 22"/>
                <p:cNvSpPr>
                  <a:spLocks noChangeArrowheads="1"/>
                </p:cNvSpPr>
                <p:nvPr/>
              </p:nvSpPr>
              <p:spPr bwMode="auto">
                <a:xfrm>
                  <a:off x="124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49" name="Rectangle 23"/>
                <p:cNvSpPr>
                  <a:spLocks noChangeArrowheads="1"/>
                </p:cNvSpPr>
                <p:nvPr/>
              </p:nvSpPr>
              <p:spPr bwMode="auto">
                <a:xfrm>
                  <a:off x="52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7" name="Group 25"/>
              <p:cNvGrpSpPr>
                <a:grpSpLocks/>
              </p:cNvGrpSpPr>
              <p:nvPr/>
            </p:nvGrpSpPr>
            <p:grpSpPr bwMode="auto">
              <a:xfrm>
                <a:off x="1632" y="960"/>
                <a:ext cx="864" cy="144"/>
                <a:chOff x="528" y="960"/>
                <a:chExt cx="864" cy="144"/>
              </a:xfrm>
            </p:grpSpPr>
            <p:sp>
              <p:nvSpPr>
                <p:cNvPr id="29838" name="Rectangle 26"/>
                <p:cNvSpPr>
                  <a:spLocks noChangeArrowheads="1"/>
                </p:cNvSpPr>
                <p:nvPr/>
              </p:nvSpPr>
              <p:spPr bwMode="auto">
                <a:xfrm>
                  <a:off x="672"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39" name="Rectangle 27"/>
                <p:cNvSpPr>
                  <a:spLocks noChangeArrowheads="1"/>
                </p:cNvSpPr>
                <p:nvPr/>
              </p:nvSpPr>
              <p:spPr bwMode="auto">
                <a:xfrm>
                  <a:off x="816"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40" name="Rectangle 28"/>
                <p:cNvSpPr>
                  <a:spLocks noChangeArrowheads="1"/>
                </p:cNvSpPr>
                <p:nvPr/>
              </p:nvSpPr>
              <p:spPr bwMode="auto">
                <a:xfrm>
                  <a:off x="960"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41" name="Rectangle 29"/>
                <p:cNvSpPr>
                  <a:spLocks noChangeArrowheads="1"/>
                </p:cNvSpPr>
                <p:nvPr/>
              </p:nvSpPr>
              <p:spPr bwMode="auto">
                <a:xfrm>
                  <a:off x="1104"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42" name="Rectangle 30"/>
                <p:cNvSpPr>
                  <a:spLocks noChangeArrowheads="1"/>
                </p:cNvSpPr>
                <p:nvPr/>
              </p:nvSpPr>
              <p:spPr bwMode="auto">
                <a:xfrm>
                  <a:off x="124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43" name="Rectangle 31"/>
                <p:cNvSpPr>
                  <a:spLocks noChangeArrowheads="1"/>
                </p:cNvSpPr>
                <p:nvPr/>
              </p:nvSpPr>
              <p:spPr bwMode="auto">
                <a:xfrm>
                  <a:off x="52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8" name="Group 32"/>
              <p:cNvGrpSpPr>
                <a:grpSpLocks/>
              </p:cNvGrpSpPr>
              <p:nvPr/>
            </p:nvGrpSpPr>
            <p:grpSpPr bwMode="auto">
              <a:xfrm>
                <a:off x="1296" y="1584"/>
                <a:ext cx="864" cy="144"/>
                <a:chOff x="528" y="960"/>
                <a:chExt cx="864" cy="144"/>
              </a:xfrm>
            </p:grpSpPr>
            <p:sp>
              <p:nvSpPr>
                <p:cNvPr id="29832" name="Rectangle 33"/>
                <p:cNvSpPr>
                  <a:spLocks noChangeArrowheads="1"/>
                </p:cNvSpPr>
                <p:nvPr/>
              </p:nvSpPr>
              <p:spPr bwMode="auto">
                <a:xfrm>
                  <a:off x="672"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33" name="Rectangle 34"/>
                <p:cNvSpPr>
                  <a:spLocks noChangeArrowheads="1"/>
                </p:cNvSpPr>
                <p:nvPr/>
              </p:nvSpPr>
              <p:spPr bwMode="auto">
                <a:xfrm>
                  <a:off x="816"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34" name="Rectangle 35"/>
                <p:cNvSpPr>
                  <a:spLocks noChangeArrowheads="1"/>
                </p:cNvSpPr>
                <p:nvPr/>
              </p:nvSpPr>
              <p:spPr bwMode="auto">
                <a:xfrm>
                  <a:off x="960"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35" name="Rectangle 36"/>
                <p:cNvSpPr>
                  <a:spLocks noChangeArrowheads="1"/>
                </p:cNvSpPr>
                <p:nvPr/>
              </p:nvSpPr>
              <p:spPr bwMode="auto">
                <a:xfrm>
                  <a:off x="1104"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36" name="Rectangle 37"/>
                <p:cNvSpPr>
                  <a:spLocks noChangeArrowheads="1"/>
                </p:cNvSpPr>
                <p:nvPr/>
              </p:nvSpPr>
              <p:spPr bwMode="auto">
                <a:xfrm>
                  <a:off x="124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37" name="Rectangle 38"/>
                <p:cNvSpPr>
                  <a:spLocks noChangeArrowheads="1"/>
                </p:cNvSpPr>
                <p:nvPr/>
              </p:nvSpPr>
              <p:spPr bwMode="auto">
                <a:xfrm>
                  <a:off x="52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9" name="Group 40"/>
              <p:cNvGrpSpPr>
                <a:grpSpLocks/>
              </p:cNvGrpSpPr>
              <p:nvPr/>
            </p:nvGrpSpPr>
            <p:grpSpPr bwMode="auto">
              <a:xfrm>
                <a:off x="2222" y="1584"/>
                <a:ext cx="576" cy="144"/>
                <a:chOff x="1584" y="1440"/>
                <a:chExt cx="576" cy="144"/>
              </a:xfrm>
            </p:grpSpPr>
            <p:sp>
              <p:nvSpPr>
                <p:cNvPr id="29828" name="Rectangle 41"/>
                <p:cNvSpPr>
                  <a:spLocks noChangeArrowheads="1"/>
                </p:cNvSpPr>
                <p:nvPr/>
              </p:nvSpPr>
              <p:spPr bwMode="auto">
                <a:xfrm>
                  <a:off x="1584"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29" name="Rectangle 42"/>
                <p:cNvSpPr>
                  <a:spLocks noChangeArrowheads="1"/>
                </p:cNvSpPr>
                <p:nvPr/>
              </p:nvSpPr>
              <p:spPr bwMode="auto">
                <a:xfrm>
                  <a:off x="1728"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30" name="Rectangle 43"/>
                <p:cNvSpPr>
                  <a:spLocks noChangeArrowheads="1"/>
                </p:cNvSpPr>
                <p:nvPr/>
              </p:nvSpPr>
              <p:spPr bwMode="auto">
                <a:xfrm>
                  <a:off x="1872"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31" name="Rectangle 44"/>
                <p:cNvSpPr>
                  <a:spLocks noChangeArrowheads="1"/>
                </p:cNvSpPr>
                <p:nvPr/>
              </p:nvSpPr>
              <p:spPr bwMode="auto">
                <a:xfrm>
                  <a:off x="2016"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sp>
            <p:nvSpPr>
              <p:cNvPr id="29807" name="Line 45"/>
              <p:cNvSpPr>
                <a:spLocks noChangeShapeType="1"/>
              </p:cNvSpPr>
              <p:nvPr/>
            </p:nvSpPr>
            <p:spPr bwMode="auto">
              <a:xfrm flipH="1">
                <a:off x="1152" y="672"/>
                <a:ext cx="336" cy="288"/>
              </a:xfrm>
              <a:prstGeom prst="line">
                <a:avLst/>
              </a:prstGeom>
              <a:noFill/>
              <a:ln w="15875" cap="sq">
                <a:solidFill>
                  <a:srgbClr val="003366"/>
                </a:solidFill>
                <a:round/>
                <a:headEnd type="none" w="sm" len="sm"/>
                <a:tailEnd type="stealth" w="med" len="lg"/>
              </a:ln>
            </p:spPr>
            <p:txBody>
              <a:bodyPr/>
              <a:lstStyle/>
              <a:p>
                <a:endParaRPr lang="zh-CN" altLang="en-US"/>
              </a:p>
            </p:txBody>
          </p:sp>
          <p:sp>
            <p:nvSpPr>
              <p:cNvPr id="29808" name="Line 46"/>
              <p:cNvSpPr>
                <a:spLocks noChangeShapeType="1"/>
              </p:cNvSpPr>
              <p:nvPr/>
            </p:nvSpPr>
            <p:spPr bwMode="auto">
              <a:xfrm>
                <a:off x="1728" y="672"/>
                <a:ext cx="288" cy="288"/>
              </a:xfrm>
              <a:prstGeom prst="line">
                <a:avLst/>
              </a:prstGeom>
              <a:noFill/>
              <a:ln w="15875" cap="sq">
                <a:solidFill>
                  <a:srgbClr val="003366"/>
                </a:solidFill>
                <a:round/>
                <a:headEnd type="none" w="sm" len="sm"/>
                <a:tailEnd type="stealth" w="med" len="lg"/>
              </a:ln>
            </p:spPr>
            <p:txBody>
              <a:bodyPr/>
              <a:lstStyle/>
              <a:p>
                <a:endParaRPr lang="zh-CN" altLang="en-US"/>
              </a:p>
            </p:txBody>
          </p:sp>
          <p:sp>
            <p:nvSpPr>
              <p:cNvPr id="29809" name="Line 47"/>
              <p:cNvSpPr>
                <a:spLocks noChangeShapeType="1"/>
              </p:cNvSpPr>
              <p:nvPr/>
            </p:nvSpPr>
            <p:spPr bwMode="auto">
              <a:xfrm flipH="1">
                <a:off x="683" y="1030"/>
                <a:ext cx="144" cy="240"/>
              </a:xfrm>
              <a:prstGeom prst="line">
                <a:avLst/>
              </a:prstGeom>
              <a:noFill/>
              <a:ln w="15875" cap="sq">
                <a:solidFill>
                  <a:srgbClr val="003366"/>
                </a:solidFill>
                <a:round/>
                <a:headEnd type="none" w="sm" len="sm"/>
                <a:tailEnd type="triangle" w="sm" len="lg"/>
              </a:ln>
            </p:spPr>
            <p:txBody>
              <a:bodyPr/>
              <a:lstStyle/>
              <a:p>
                <a:endParaRPr lang="zh-CN" altLang="en-US"/>
              </a:p>
            </p:txBody>
          </p:sp>
          <p:sp>
            <p:nvSpPr>
              <p:cNvPr id="29810" name="Line 48"/>
              <p:cNvSpPr>
                <a:spLocks noChangeShapeType="1"/>
              </p:cNvSpPr>
              <p:nvPr/>
            </p:nvSpPr>
            <p:spPr bwMode="auto">
              <a:xfrm>
                <a:off x="1344" y="1041"/>
                <a:ext cx="144" cy="192"/>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811" name="Line 49"/>
              <p:cNvSpPr>
                <a:spLocks noChangeShapeType="1"/>
              </p:cNvSpPr>
              <p:nvPr/>
            </p:nvSpPr>
            <p:spPr bwMode="auto">
              <a:xfrm>
                <a:off x="1056" y="1008"/>
                <a:ext cx="96" cy="240"/>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812" name="Line 50"/>
              <p:cNvSpPr>
                <a:spLocks noChangeShapeType="1"/>
              </p:cNvSpPr>
              <p:nvPr/>
            </p:nvSpPr>
            <p:spPr bwMode="auto">
              <a:xfrm>
                <a:off x="2411" y="1034"/>
                <a:ext cx="144" cy="192"/>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813" name="Line 51"/>
              <p:cNvSpPr>
                <a:spLocks noChangeShapeType="1"/>
              </p:cNvSpPr>
              <p:nvPr/>
            </p:nvSpPr>
            <p:spPr bwMode="auto">
              <a:xfrm>
                <a:off x="2123" y="1041"/>
                <a:ext cx="96" cy="240"/>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814" name="Line 52"/>
              <p:cNvSpPr>
                <a:spLocks noChangeShapeType="1"/>
              </p:cNvSpPr>
              <p:nvPr/>
            </p:nvSpPr>
            <p:spPr bwMode="auto">
              <a:xfrm flipH="1">
                <a:off x="1728" y="1030"/>
                <a:ext cx="144" cy="240"/>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815" name="Text Box 53"/>
              <p:cNvSpPr txBox="1">
                <a:spLocks noChangeArrowheads="1"/>
              </p:cNvSpPr>
              <p:nvPr/>
            </p:nvSpPr>
            <p:spPr bwMode="auto">
              <a:xfrm>
                <a:off x="1233" y="550"/>
                <a:ext cx="180" cy="212"/>
              </a:xfrm>
              <a:prstGeom prst="rect">
                <a:avLst/>
              </a:prstGeom>
              <a:noFill/>
              <a:ln w="12700" cap="sq">
                <a:noFill/>
                <a:miter lim="800000"/>
                <a:headEnd type="none" w="sm" len="sm"/>
                <a:tailEnd type="none" w="sm" len="sm"/>
              </a:ln>
            </p:spPr>
            <p:txBody>
              <a:bodyPr wrap="none">
                <a:spAutoFit/>
              </a:bodyPr>
              <a:lstStyle/>
              <a:p>
                <a:r>
                  <a:rPr lang="en-US" altLang="zh-CN" sz="1600">
                    <a:solidFill>
                      <a:srgbClr val="CC0066"/>
                    </a:solidFill>
                  </a:rPr>
                  <a:t>1</a:t>
                </a:r>
              </a:p>
            </p:txBody>
          </p:sp>
          <p:sp>
            <p:nvSpPr>
              <p:cNvPr id="29816" name="Text Box 54"/>
              <p:cNvSpPr txBox="1">
                <a:spLocks noChangeArrowheads="1"/>
              </p:cNvSpPr>
              <p:nvPr/>
            </p:nvSpPr>
            <p:spPr bwMode="auto">
              <a:xfrm>
                <a:off x="565" y="936"/>
                <a:ext cx="180" cy="212"/>
              </a:xfrm>
              <a:prstGeom prst="rect">
                <a:avLst/>
              </a:prstGeom>
              <a:noFill/>
              <a:ln w="12700" cap="sq">
                <a:noFill/>
                <a:miter lim="800000"/>
                <a:headEnd type="none" w="sm" len="sm"/>
                <a:tailEnd type="none" w="sm" len="sm"/>
              </a:ln>
            </p:spPr>
            <p:txBody>
              <a:bodyPr wrap="none">
                <a:spAutoFit/>
              </a:bodyPr>
              <a:lstStyle/>
              <a:p>
                <a:r>
                  <a:rPr lang="en-US" altLang="zh-CN" sz="1600">
                    <a:solidFill>
                      <a:srgbClr val="CC0066"/>
                    </a:solidFill>
                  </a:rPr>
                  <a:t>2</a:t>
                </a:r>
              </a:p>
            </p:txBody>
          </p:sp>
          <p:sp>
            <p:nvSpPr>
              <p:cNvPr id="29817" name="Text Box 55"/>
              <p:cNvSpPr txBox="1">
                <a:spLocks noChangeArrowheads="1"/>
              </p:cNvSpPr>
              <p:nvPr/>
            </p:nvSpPr>
            <p:spPr bwMode="auto">
              <a:xfrm>
                <a:off x="1618" y="927"/>
                <a:ext cx="180" cy="212"/>
              </a:xfrm>
              <a:prstGeom prst="rect">
                <a:avLst/>
              </a:prstGeom>
              <a:noFill/>
              <a:ln w="12700" cap="sq">
                <a:noFill/>
                <a:miter lim="800000"/>
                <a:headEnd type="none" w="sm" len="sm"/>
                <a:tailEnd type="none" w="sm" len="sm"/>
              </a:ln>
            </p:spPr>
            <p:txBody>
              <a:bodyPr wrap="none">
                <a:spAutoFit/>
              </a:bodyPr>
              <a:lstStyle/>
              <a:p>
                <a:r>
                  <a:rPr lang="en-US" altLang="zh-CN" sz="1600">
                    <a:solidFill>
                      <a:srgbClr val="CC0066"/>
                    </a:solidFill>
                  </a:rPr>
                  <a:t>2</a:t>
                </a:r>
              </a:p>
            </p:txBody>
          </p:sp>
          <p:sp>
            <p:nvSpPr>
              <p:cNvPr id="29818" name="Text Box 56"/>
              <p:cNvSpPr txBox="1">
                <a:spLocks noChangeArrowheads="1"/>
              </p:cNvSpPr>
              <p:nvPr/>
            </p:nvSpPr>
            <p:spPr bwMode="auto">
              <a:xfrm>
                <a:off x="1286" y="1560"/>
                <a:ext cx="180" cy="212"/>
              </a:xfrm>
              <a:prstGeom prst="rect">
                <a:avLst/>
              </a:prstGeom>
              <a:noFill/>
              <a:ln w="12700" cap="sq">
                <a:noFill/>
                <a:miter lim="800000"/>
                <a:headEnd type="none" w="sm" len="sm"/>
                <a:tailEnd type="none" w="sm" len="sm"/>
              </a:ln>
            </p:spPr>
            <p:txBody>
              <a:bodyPr wrap="none">
                <a:spAutoFit/>
              </a:bodyPr>
              <a:lstStyle/>
              <a:p>
                <a:r>
                  <a:rPr lang="en-US" altLang="zh-CN" sz="1600">
                    <a:solidFill>
                      <a:srgbClr val="CC0066"/>
                    </a:solidFill>
                  </a:rPr>
                  <a:t>3</a:t>
                </a:r>
              </a:p>
            </p:txBody>
          </p:sp>
          <p:sp>
            <p:nvSpPr>
              <p:cNvPr id="29819" name="Text Box 57"/>
              <p:cNvSpPr txBox="1">
                <a:spLocks noChangeArrowheads="1"/>
              </p:cNvSpPr>
              <p:nvPr/>
            </p:nvSpPr>
            <p:spPr bwMode="auto">
              <a:xfrm>
                <a:off x="362" y="1553"/>
                <a:ext cx="180" cy="212"/>
              </a:xfrm>
              <a:prstGeom prst="rect">
                <a:avLst/>
              </a:prstGeom>
              <a:noFill/>
              <a:ln w="12700" cap="sq">
                <a:noFill/>
                <a:miter lim="800000"/>
                <a:headEnd type="none" w="sm" len="sm"/>
                <a:tailEnd type="none" w="sm" len="sm"/>
              </a:ln>
            </p:spPr>
            <p:txBody>
              <a:bodyPr wrap="none">
                <a:spAutoFit/>
              </a:bodyPr>
              <a:lstStyle/>
              <a:p>
                <a:r>
                  <a:rPr lang="en-US" altLang="zh-CN" sz="1600">
                    <a:solidFill>
                      <a:srgbClr val="CC0066"/>
                    </a:solidFill>
                  </a:rPr>
                  <a:t>2</a:t>
                </a:r>
              </a:p>
            </p:txBody>
          </p:sp>
          <p:sp>
            <p:nvSpPr>
              <p:cNvPr id="29820" name="Text Box 58"/>
              <p:cNvSpPr txBox="1">
                <a:spLocks noChangeArrowheads="1"/>
              </p:cNvSpPr>
              <p:nvPr/>
            </p:nvSpPr>
            <p:spPr bwMode="auto">
              <a:xfrm>
                <a:off x="2208" y="1560"/>
                <a:ext cx="180" cy="212"/>
              </a:xfrm>
              <a:prstGeom prst="rect">
                <a:avLst/>
              </a:prstGeom>
              <a:noFill/>
              <a:ln w="12700" cap="sq">
                <a:noFill/>
                <a:miter lim="800000"/>
                <a:headEnd type="none" w="sm" len="sm"/>
                <a:tailEnd type="none" w="sm" len="sm"/>
              </a:ln>
            </p:spPr>
            <p:txBody>
              <a:bodyPr wrap="none">
                <a:spAutoFit/>
              </a:bodyPr>
              <a:lstStyle/>
              <a:p>
                <a:r>
                  <a:rPr lang="en-US" altLang="zh-CN" sz="1600">
                    <a:solidFill>
                      <a:srgbClr val="CC0066"/>
                    </a:solidFill>
                  </a:rPr>
                  <a:t>2</a:t>
                </a:r>
              </a:p>
            </p:txBody>
          </p:sp>
          <p:sp>
            <p:nvSpPr>
              <p:cNvPr id="29821" name="Line 59"/>
              <p:cNvSpPr>
                <a:spLocks noChangeShapeType="1"/>
              </p:cNvSpPr>
              <p:nvPr/>
            </p:nvSpPr>
            <p:spPr bwMode="auto">
              <a:xfrm flipH="1">
                <a:off x="491" y="1418"/>
                <a:ext cx="96" cy="181"/>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822" name="Text Box 60"/>
              <p:cNvSpPr txBox="1">
                <a:spLocks noChangeArrowheads="1"/>
              </p:cNvSpPr>
              <p:nvPr/>
            </p:nvSpPr>
            <p:spPr bwMode="auto">
              <a:xfrm>
                <a:off x="938" y="314"/>
                <a:ext cx="205" cy="271"/>
              </a:xfrm>
              <a:prstGeom prst="rect">
                <a:avLst/>
              </a:prstGeom>
              <a:noFill/>
              <a:ln w="12700" cap="sq">
                <a:noFill/>
                <a:miter lim="800000"/>
                <a:headEnd type="none" w="sm" len="sm"/>
                <a:tailEnd type="none" w="sm" len="sm"/>
              </a:ln>
            </p:spPr>
            <p:txBody>
              <a:bodyPr wrap="none">
                <a:spAutoFit/>
              </a:bodyPr>
              <a:lstStyle/>
              <a:p>
                <a:r>
                  <a:rPr lang="en-US" altLang="zh-CN" sz="2200">
                    <a:solidFill>
                      <a:srgbClr val="FF3300"/>
                    </a:solidFill>
                  </a:rPr>
                  <a:t>T</a:t>
                </a:r>
              </a:p>
            </p:txBody>
          </p:sp>
          <p:sp>
            <p:nvSpPr>
              <p:cNvPr id="29823" name="Line 61"/>
              <p:cNvSpPr>
                <a:spLocks noChangeShapeType="1"/>
              </p:cNvSpPr>
              <p:nvPr/>
            </p:nvSpPr>
            <p:spPr bwMode="auto">
              <a:xfrm>
                <a:off x="1119" y="447"/>
                <a:ext cx="129" cy="129"/>
              </a:xfrm>
              <a:prstGeom prst="line">
                <a:avLst/>
              </a:prstGeom>
              <a:noFill/>
              <a:ln w="15875" cap="sq">
                <a:solidFill>
                  <a:srgbClr val="FF3300"/>
                </a:solidFill>
                <a:round/>
                <a:headEnd type="none" w="sm" len="sm"/>
                <a:tailEnd type="stealth" w="sm" len="lg"/>
              </a:ln>
            </p:spPr>
            <p:txBody>
              <a:bodyPr/>
              <a:lstStyle/>
              <a:p>
                <a:endParaRPr lang="zh-CN" altLang="en-US"/>
              </a:p>
            </p:txBody>
          </p:sp>
          <p:sp>
            <p:nvSpPr>
              <p:cNvPr id="29824" name="Line 62"/>
              <p:cNvSpPr>
                <a:spLocks noChangeShapeType="1"/>
              </p:cNvSpPr>
              <p:nvPr/>
            </p:nvSpPr>
            <p:spPr bwMode="auto">
              <a:xfrm flipH="1">
                <a:off x="1414" y="1440"/>
                <a:ext cx="122" cy="137"/>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825" name="Line 63"/>
              <p:cNvSpPr>
                <a:spLocks noChangeShapeType="1"/>
              </p:cNvSpPr>
              <p:nvPr/>
            </p:nvSpPr>
            <p:spPr bwMode="auto">
              <a:xfrm>
                <a:off x="2270" y="1440"/>
                <a:ext cx="96" cy="133"/>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826" name="Text Box 64"/>
              <p:cNvSpPr txBox="1">
                <a:spLocks noChangeArrowheads="1"/>
              </p:cNvSpPr>
              <p:nvPr/>
            </p:nvSpPr>
            <p:spPr bwMode="auto">
              <a:xfrm>
                <a:off x="1115" y="1138"/>
                <a:ext cx="335"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29827" name="Text Box 65"/>
              <p:cNvSpPr txBox="1">
                <a:spLocks noChangeArrowheads="1"/>
              </p:cNvSpPr>
              <p:nvPr/>
            </p:nvSpPr>
            <p:spPr bwMode="auto">
              <a:xfrm>
                <a:off x="978" y="1466"/>
                <a:ext cx="235"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grpSp>
          <p:nvGrpSpPr>
            <p:cNvPr id="10" name="Group 68"/>
            <p:cNvGrpSpPr>
              <a:grpSpLocks/>
            </p:cNvGrpSpPr>
            <p:nvPr/>
          </p:nvGrpSpPr>
          <p:grpSpPr bwMode="auto">
            <a:xfrm>
              <a:off x="3970" y="454"/>
              <a:ext cx="576" cy="144"/>
              <a:chOff x="1584" y="1440"/>
              <a:chExt cx="576" cy="144"/>
            </a:xfrm>
          </p:grpSpPr>
          <p:sp>
            <p:nvSpPr>
              <p:cNvPr id="29797" name="Rectangle 69"/>
              <p:cNvSpPr>
                <a:spLocks noChangeArrowheads="1"/>
              </p:cNvSpPr>
              <p:nvPr/>
            </p:nvSpPr>
            <p:spPr bwMode="auto">
              <a:xfrm>
                <a:off x="1584"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98" name="Rectangle 70"/>
              <p:cNvSpPr>
                <a:spLocks noChangeArrowheads="1"/>
              </p:cNvSpPr>
              <p:nvPr/>
            </p:nvSpPr>
            <p:spPr bwMode="auto">
              <a:xfrm>
                <a:off x="1728"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99" name="Rectangle 71"/>
              <p:cNvSpPr>
                <a:spLocks noChangeArrowheads="1"/>
              </p:cNvSpPr>
              <p:nvPr/>
            </p:nvSpPr>
            <p:spPr bwMode="auto">
              <a:xfrm>
                <a:off x="1872"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00" name="Rectangle 72"/>
              <p:cNvSpPr>
                <a:spLocks noChangeArrowheads="1"/>
              </p:cNvSpPr>
              <p:nvPr/>
            </p:nvSpPr>
            <p:spPr bwMode="auto">
              <a:xfrm>
                <a:off x="2016"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1" name="Group 73"/>
            <p:cNvGrpSpPr>
              <a:grpSpLocks/>
            </p:cNvGrpSpPr>
            <p:nvPr/>
          </p:nvGrpSpPr>
          <p:grpSpPr bwMode="auto">
            <a:xfrm>
              <a:off x="3013" y="1462"/>
              <a:ext cx="576" cy="144"/>
              <a:chOff x="1584" y="1440"/>
              <a:chExt cx="576" cy="144"/>
            </a:xfrm>
          </p:grpSpPr>
          <p:sp>
            <p:nvSpPr>
              <p:cNvPr id="29793" name="Rectangle 74"/>
              <p:cNvSpPr>
                <a:spLocks noChangeArrowheads="1"/>
              </p:cNvSpPr>
              <p:nvPr/>
            </p:nvSpPr>
            <p:spPr bwMode="auto">
              <a:xfrm>
                <a:off x="1584"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94" name="Rectangle 75"/>
              <p:cNvSpPr>
                <a:spLocks noChangeArrowheads="1"/>
              </p:cNvSpPr>
              <p:nvPr/>
            </p:nvSpPr>
            <p:spPr bwMode="auto">
              <a:xfrm>
                <a:off x="1728"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95" name="Rectangle 76"/>
              <p:cNvSpPr>
                <a:spLocks noChangeArrowheads="1"/>
              </p:cNvSpPr>
              <p:nvPr/>
            </p:nvSpPr>
            <p:spPr bwMode="auto">
              <a:xfrm>
                <a:off x="1872"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96" name="Rectangle 77"/>
              <p:cNvSpPr>
                <a:spLocks noChangeArrowheads="1"/>
              </p:cNvSpPr>
              <p:nvPr/>
            </p:nvSpPr>
            <p:spPr bwMode="auto">
              <a:xfrm>
                <a:off x="2016"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2" name="Group 78"/>
            <p:cNvGrpSpPr>
              <a:grpSpLocks/>
            </p:cNvGrpSpPr>
            <p:nvPr/>
          </p:nvGrpSpPr>
          <p:grpSpPr bwMode="auto">
            <a:xfrm>
              <a:off x="3298" y="838"/>
              <a:ext cx="864" cy="144"/>
              <a:chOff x="528" y="960"/>
              <a:chExt cx="864" cy="144"/>
            </a:xfrm>
          </p:grpSpPr>
          <p:sp>
            <p:nvSpPr>
              <p:cNvPr id="29787" name="Rectangle 79"/>
              <p:cNvSpPr>
                <a:spLocks noChangeArrowheads="1"/>
              </p:cNvSpPr>
              <p:nvPr/>
            </p:nvSpPr>
            <p:spPr bwMode="auto">
              <a:xfrm>
                <a:off x="672"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88" name="Rectangle 80"/>
              <p:cNvSpPr>
                <a:spLocks noChangeArrowheads="1"/>
              </p:cNvSpPr>
              <p:nvPr/>
            </p:nvSpPr>
            <p:spPr bwMode="auto">
              <a:xfrm>
                <a:off x="816"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89" name="Rectangle 81"/>
              <p:cNvSpPr>
                <a:spLocks noChangeArrowheads="1"/>
              </p:cNvSpPr>
              <p:nvPr/>
            </p:nvSpPr>
            <p:spPr bwMode="auto">
              <a:xfrm>
                <a:off x="960"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90" name="Rectangle 82"/>
              <p:cNvSpPr>
                <a:spLocks noChangeArrowheads="1"/>
              </p:cNvSpPr>
              <p:nvPr/>
            </p:nvSpPr>
            <p:spPr bwMode="auto">
              <a:xfrm>
                <a:off x="1104"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91" name="Rectangle 83"/>
              <p:cNvSpPr>
                <a:spLocks noChangeArrowheads="1"/>
              </p:cNvSpPr>
              <p:nvPr/>
            </p:nvSpPr>
            <p:spPr bwMode="auto">
              <a:xfrm>
                <a:off x="124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92" name="Rectangle 84"/>
              <p:cNvSpPr>
                <a:spLocks noChangeArrowheads="1"/>
              </p:cNvSpPr>
              <p:nvPr/>
            </p:nvSpPr>
            <p:spPr bwMode="auto">
              <a:xfrm>
                <a:off x="52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3" name="Group 85"/>
            <p:cNvGrpSpPr>
              <a:grpSpLocks/>
            </p:cNvGrpSpPr>
            <p:nvPr/>
          </p:nvGrpSpPr>
          <p:grpSpPr bwMode="auto">
            <a:xfrm>
              <a:off x="4354" y="838"/>
              <a:ext cx="864" cy="144"/>
              <a:chOff x="528" y="960"/>
              <a:chExt cx="864" cy="144"/>
            </a:xfrm>
          </p:grpSpPr>
          <p:sp>
            <p:nvSpPr>
              <p:cNvPr id="29781" name="Rectangle 86"/>
              <p:cNvSpPr>
                <a:spLocks noChangeArrowheads="1"/>
              </p:cNvSpPr>
              <p:nvPr/>
            </p:nvSpPr>
            <p:spPr bwMode="auto">
              <a:xfrm>
                <a:off x="672"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82" name="Rectangle 87"/>
              <p:cNvSpPr>
                <a:spLocks noChangeArrowheads="1"/>
              </p:cNvSpPr>
              <p:nvPr/>
            </p:nvSpPr>
            <p:spPr bwMode="auto">
              <a:xfrm>
                <a:off x="816"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83" name="Rectangle 88"/>
              <p:cNvSpPr>
                <a:spLocks noChangeArrowheads="1"/>
              </p:cNvSpPr>
              <p:nvPr/>
            </p:nvSpPr>
            <p:spPr bwMode="auto">
              <a:xfrm>
                <a:off x="960"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84" name="Rectangle 89"/>
              <p:cNvSpPr>
                <a:spLocks noChangeArrowheads="1"/>
              </p:cNvSpPr>
              <p:nvPr/>
            </p:nvSpPr>
            <p:spPr bwMode="auto">
              <a:xfrm>
                <a:off x="1104"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85" name="Rectangle 90"/>
              <p:cNvSpPr>
                <a:spLocks noChangeArrowheads="1"/>
              </p:cNvSpPr>
              <p:nvPr/>
            </p:nvSpPr>
            <p:spPr bwMode="auto">
              <a:xfrm>
                <a:off x="124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86" name="Rectangle 91"/>
              <p:cNvSpPr>
                <a:spLocks noChangeArrowheads="1"/>
              </p:cNvSpPr>
              <p:nvPr/>
            </p:nvSpPr>
            <p:spPr bwMode="auto">
              <a:xfrm>
                <a:off x="52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4" name="Group 92"/>
            <p:cNvGrpSpPr>
              <a:grpSpLocks/>
            </p:cNvGrpSpPr>
            <p:nvPr/>
          </p:nvGrpSpPr>
          <p:grpSpPr bwMode="auto">
            <a:xfrm>
              <a:off x="4018" y="1462"/>
              <a:ext cx="864" cy="144"/>
              <a:chOff x="528" y="960"/>
              <a:chExt cx="864" cy="144"/>
            </a:xfrm>
          </p:grpSpPr>
          <p:sp>
            <p:nvSpPr>
              <p:cNvPr id="29775" name="Rectangle 93"/>
              <p:cNvSpPr>
                <a:spLocks noChangeArrowheads="1"/>
              </p:cNvSpPr>
              <p:nvPr/>
            </p:nvSpPr>
            <p:spPr bwMode="auto">
              <a:xfrm>
                <a:off x="672"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76" name="Rectangle 94"/>
              <p:cNvSpPr>
                <a:spLocks noChangeArrowheads="1"/>
              </p:cNvSpPr>
              <p:nvPr/>
            </p:nvSpPr>
            <p:spPr bwMode="auto">
              <a:xfrm>
                <a:off x="816"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77" name="Rectangle 95"/>
              <p:cNvSpPr>
                <a:spLocks noChangeArrowheads="1"/>
              </p:cNvSpPr>
              <p:nvPr/>
            </p:nvSpPr>
            <p:spPr bwMode="auto">
              <a:xfrm>
                <a:off x="960"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78" name="Rectangle 96"/>
              <p:cNvSpPr>
                <a:spLocks noChangeArrowheads="1"/>
              </p:cNvSpPr>
              <p:nvPr/>
            </p:nvSpPr>
            <p:spPr bwMode="auto">
              <a:xfrm>
                <a:off x="1104"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79" name="Rectangle 97"/>
              <p:cNvSpPr>
                <a:spLocks noChangeArrowheads="1"/>
              </p:cNvSpPr>
              <p:nvPr/>
            </p:nvSpPr>
            <p:spPr bwMode="auto">
              <a:xfrm>
                <a:off x="124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80" name="Rectangle 98"/>
              <p:cNvSpPr>
                <a:spLocks noChangeArrowheads="1"/>
              </p:cNvSpPr>
              <p:nvPr/>
            </p:nvSpPr>
            <p:spPr bwMode="auto">
              <a:xfrm>
                <a:off x="52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5" name="Group 99"/>
            <p:cNvGrpSpPr>
              <a:grpSpLocks/>
            </p:cNvGrpSpPr>
            <p:nvPr/>
          </p:nvGrpSpPr>
          <p:grpSpPr bwMode="auto">
            <a:xfrm>
              <a:off x="4944" y="1462"/>
              <a:ext cx="576" cy="144"/>
              <a:chOff x="1584" y="1440"/>
              <a:chExt cx="576" cy="144"/>
            </a:xfrm>
          </p:grpSpPr>
          <p:sp>
            <p:nvSpPr>
              <p:cNvPr id="29771" name="Rectangle 100"/>
              <p:cNvSpPr>
                <a:spLocks noChangeArrowheads="1"/>
              </p:cNvSpPr>
              <p:nvPr/>
            </p:nvSpPr>
            <p:spPr bwMode="auto">
              <a:xfrm>
                <a:off x="1584"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72" name="Rectangle 101"/>
              <p:cNvSpPr>
                <a:spLocks noChangeArrowheads="1"/>
              </p:cNvSpPr>
              <p:nvPr/>
            </p:nvSpPr>
            <p:spPr bwMode="auto">
              <a:xfrm>
                <a:off x="1728"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73" name="Rectangle 102"/>
              <p:cNvSpPr>
                <a:spLocks noChangeArrowheads="1"/>
              </p:cNvSpPr>
              <p:nvPr/>
            </p:nvSpPr>
            <p:spPr bwMode="auto">
              <a:xfrm>
                <a:off x="1872"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74" name="Rectangle 103"/>
              <p:cNvSpPr>
                <a:spLocks noChangeArrowheads="1"/>
              </p:cNvSpPr>
              <p:nvPr/>
            </p:nvSpPr>
            <p:spPr bwMode="auto">
              <a:xfrm>
                <a:off x="2016"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sp>
          <p:nvSpPr>
            <p:cNvPr id="29749" name="Line 104"/>
            <p:cNvSpPr>
              <a:spLocks noChangeShapeType="1"/>
            </p:cNvSpPr>
            <p:nvPr/>
          </p:nvSpPr>
          <p:spPr bwMode="auto">
            <a:xfrm flipH="1">
              <a:off x="3874" y="550"/>
              <a:ext cx="336" cy="288"/>
            </a:xfrm>
            <a:prstGeom prst="line">
              <a:avLst/>
            </a:prstGeom>
            <a:noFill/>
            <a:ln w="15875" cap="sq">
              <a:solidFill>
                <a:srgbClr val="003366"/>
              </a:solidFill>
              <a:round/>
              <a:headEnd type="none" w="sm" len="sm"/>
              <a:tailEnd type="stealth" w="med" len="lg"/>
            </a:ln>
          </p:spPr>
          <p:txBody>
            <a:bodyPr/>
            <a:lstStyle/>
            <a:p>
              <a:endParaRPr lang="zh-CN" altLang="en-US"/>
            </a:p>
          </p:txBody>
        </p:sp>
        <p:sp>
          <p:nvSpPr>
            <p:cNvPr id="29750" name="Line 105"/>
            <p:cNvSpPr>
              <a:spLocks noChangeShapeType="1"/>
            </p:cNvSpPr>
            <p:nvPr/>
          </p:nvSpPr>
          <p:spPr bwMode="auto">
            <a:xfrm>
              <a:off x="4450" y="550"/>
              <a:ext cx="288" cy="288"/>
            </a:xfrm>
            <a:prstGeom prst="line">
              <a:avLst/>
            </a:prstGeom>
            <a:noFill/>
            <a:ln w="15875" cap="sq">
              <a:solidFill>
                <a:srgbClr val="003366"/>
              </a:solidFill>
              <a:round/>
              <a:headEnd type="none" w="sm" len="sm"/>
              <a:tailEnd type="stealth" w="med" len="lg"/>
            </a:ln>
          </p:spPr>
          <p:txBody>
            <a:bodyPr/>
            <a:lstStyle/>
            <a:p>
              <a:endParaRPr lang="zh-CN" altLang="en-US"/>
            </a:p>
          </p:txBody>
        </p:sp>
        <p:sp>
          <p:nvSpPr>
            <p:cNvPr id="29751" name="Line 106"/>
            <p:cNvSpPr>
              <a:spLocks noChangeShapeType="1"/>
            </p:cNvSpPr>
            <p:nvPr/>
          </p:nvSpPr>
          <p:spPr bwMode="auto">
            <a:xfrm flipH="1">
              <a:off x="3405" y="908"/>
              <a:ext cx="144" cy="240"/>
            </a:xfrm>
            <a:prstGeom prst="line">
              <a:avLst/>
            </a:prstGeom>
            <a:noFill/>
            <a:ln w="15875" cap="sq">
              <a:solidFill>
                <a:srgbClr val="003366"/>
              </a:solidFill>
              <a:round/>
              <a:headEnd type="none" w="sm" len="sm"/>
              <a:tailEnd type="triangle" w="sm" len="lg"/>
            </a:ln>
          </p:spPr>
          <p:txBody>
            <a:bodyPr/>
            <a:lstStyle/>
            <a:p>
              <a:endParaRPr lang="zh-CN" altLang="en-US"/>
            </a:p>
          </p:txBody>
        </p:sp>
        <p:sp>
          <p:nvSpPr>
            <p:cNvPr id="29752" name="Line 107"/>
            <p:cNvSpPr>
              <a:spLocks noChangeShapeType="1"/>
            </p:cNvSpPr>
            <p:nvPr/>
          </p:nvSpPr>
          <p:spPr bwMode="auto">
            <a:xfrm>
              <a:off x="4066" y="919"/>
              <a:ext cx="144" cy="192"/>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753" name="Line 108"/>
            <p:cNvSpPr>
              <a:spLocks noChangeShapeType="1"/>
            </p:cNvSpPr>
            <p:nvPr/>
          </p:nvSpPr>
          <p:spPr bwMode="auto">
            <a:xfrm>
              <a:off x="3778" y="886"/>
              <a:ext cx="96" cy="240"/>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754" name="Line 109"/>
            <p:cNvSpPr>
              <a:spLocks noChangeShapeType="1"/>
            </p:cNvSpPr>
            <p:nvPr/>
          </p:nvSpPr>
          <p:spPr bwMode="auto">
            <a:xfrm>
              <a:off x="5133" y="912"/>
              <a:ext cx="144" cy="192"/>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755" name="Line 110"/>
            <p:cNvSpPr>
              <a:spLocks noChangeShapeType="1"/>
            </p:cNvSpPr>
            <p:nvPr/>
          </p:nvSpPr>
          <p:spPr bwMode="auto">
            <a:xfrm>
              <a:off x="4845" y="919"/>
              <a:ext cx="96" cy="240"/>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756" name="Line 111"/>
            <p:cNvSpPr>
              <a:spLocks noChangeShapeType="1"/>
            </p:cNvSpPr>
            <p:nvPr/>
          </p:nvSpPr>
          <p:spPr bwMode="auto">
            <a:xfrm flipH="1">
              <a:off x="4450" y="908"/>
              <a:ext cx="144" cy="240"/>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757" name="Line 118"/>
            <p:cNvSpPr>
              <a:spLocks noChangeShapeType="1"/>
            </p:cNvSpPr>
            <p:nvPr/>
          </p:nvSpPr>
          <p:spPr bwMode="auto">
            <a:xfrm flipH="1">
              <a:off x="3213" y="1296"/>
              <a:ext cx="96" cy="181"/>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758" name="Text Box 119"/>
            <p:cNvSpPr txBox="1">
              <a:spLocks noChangeArrowheads="1"/>
            </p:cNvSpPr>
            <p:nvPr/>
          </p:nvSpPr>
          <p:spPr bwMode="auto">
            <a:xfrm>
              <a:off x="3660" y="192"/>
              <a:ext cx="205" cy="271"/>
            </a:xfrm>
            <a:prstGeom prst="rect">
              <a:avLst/>
            </a:prstGeom>
            <a:noFill/>
            <a:ln w="12700" cap="sq">
              <a:noFill/>
              <a:miter lim="800000"/>
              <a:headEnd type="none" w="sm" len="sm"/>
              <a:tailEnd type="none" w="sm" len="sm"/>
            </a:ln>
          </p:spPr>
          <p:txBody>
            <a:bodyPr wrap="none">
              <a:spAutoFit/>
            </a:bodyPr>
            <a:lstStyle/>
            <a:p>
              <a:r>
                <a:rPr lang="en-US" altLang="zh-CN" sz="2200">
                  <a:solidFill>
                    <a:srgbClr val="FF3300"/>
                  </a:solidFill>
                </a:rPr>
                <a:t>T</a:t>
              </a:r>
            </a:p>
          </p:txBody>
        </p:sp>
        <p:sp>
          <p:nvSpPr>
            <p:cNvPr id="29759" name="Line 120"/>
            <p:cNvSpPr>
              <a:spLocks noChangeShapeType="1"/>
            </p:cNvSpPr>
            <p:nvPr/>
          </p:nvSpPr>
          <p:spPr bwMode="auto">
            <a:xfrm>
              <a:off x="3841" y="325"/>
              <a:ext cx="129" cy="129"/>
            </a:xfrm>
            <a:prstGeom prst="line">
              <a:avLst/>
            </a:prstGeom>
            <a:noFill/>
            <a:ln w="15875" cap="sq">
              <a:solidFill>
                <a:srgbClr val="FF3300"/>
              </a:solidFill>
              <a:round/>
              <a:headEnd type="none" w="sm" len="sm"/>
              <a:tailEnd type="stealth" w="sm" len="lg"/>
            </a:ln>
          </p:spPr>
          <p:txBody>
            <a:bodyPr/>
            <a:lstStyle/>
            <a:p>
              <a:endParaRPr lang="zh-CN" altLang="en-US"/>
            </a:p>
          </p:txBody>
        </p:sp>
        <p:sp>
          <p:nvSpPr>
            <p:cNvPr id="29760" name="Line 121"/>
            <p:cNvSpPr>
              <a:spLocks noChangeShapeType="1"/>
            </p:cNvSpPr>
            <p:nvPr/>
          </p:nvSpPr>
          <p:spPr bwMode="auto">
            <a:xfrm flipH="1">
              <a:off x="4136" y="1318"/>
              <a:ext cx="122" cy="137"/>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761" name="Line 122"/>
            <p:cNvSpPr>
              <a:spLocks noChangeShapeType="1"/>
            </p:cNvSpPr>
            <p:nvPr/>
          </p:nvSpPr>
          <p:spPr bwMode="auto">
            <a:xfrm>
              <a:off x="4992" y="1318"/>
              <a:ext cx="96" cy="133"/>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762" name="Text Box 123"/>
            <p:cNvSpPr txBox="1">
              <a:spLocks noChangeArrowheads="1"/>
            </p:cNvSpPr>
            <p:nvPr/>
          </p:nvSpPr>
          <p:spPr bwMode="auto">
            <a:xfrm>
              <a:off x="3837" y="1016"/>
              <a:ext cx="335" cy="233"/>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29763" name="Text Box 126"/>
            <p:cNvSpPr txBox="1">
              <a:spLocks noChangeArrowheads="1"/>
            </p:cNvSpPr>
            <p:nvPr/>
          </p:nvSpPr>
          <p:spPr bwMode="auto">
            <a:xfrm>
              <a:off x="960" y="1728"/>
              <a:ext cx="816" cy="269"/>
            </a:xfrm>
            <a:prstGeom prst="rect">
              <a:avLst/>
            </a:prstGeom>
            <a:noFill/>
            <a:ln w="12700" cap="sq">
              <a:noFill/>
              <a:miter lim="800000"/>
              <a:headEnd type="none" w="sm" len="sm"/>
              <a:tailEnd type="none" w="sm" len="sm"/>
            </a:ln>
          </p:spPr>
          <p:txBody>
            <a:bodyPr>
              <a:spAutoFit/>
            </a:bodyPr>
            <a:lstStyle/>
            <a:p>
              <a:r>
                <a:rPr lang="en-US" altLang="zh-CN" sz="2200">
                  <a:solidFill>
                    <a:srgbClr val="008000"/>
                  </a:solidFill>
                  <a:ea typeface="黑体" pitchFamily="49" charset="-122"/>
                </a:rPr>
                <a:t>4</a:t>
              </a:r>
              <a:r>
                <a:rPr lang="zh-CN" altLang="en-US" sz="2200">
                  <a:solidFill>
                    <a:srgbClr val="008000"/>
                  </a:solidFill>
                  <a:latin typeface="黑体" pitchFamily="49" charset="-122"/>
                  <a:ea typeface="黑体" pitchFamily="49" charset="-122"/>
                </a:rPr>
                <a:t>阶</a:t>
              </a:r>
              <a:r>
                <a:rPr lang="en-US" altLang="zh-CN" sz="2200">
                  <a:solidFill>
                    <a:srgbClr val="008000"/>
                  </a:solidFill>
                  <a:ea typeface="黑体" pitchFamily="49" charset="-122"/>
                </a:rPr>
                <a:t>B-</a:t>
              </a:r>
              <a:r>
                <a:rPr lang="zh-CN" altLang="en-US" sz="2200">
                  <a:solidFill>
                    <a:srgbClr val="008000"/>
                  </a:solidFill>
                  <a:latin typeface="黑体" pitchFamily="49" charset="-122"/>
                  <a:ea typeface="黑体" pitchFamily="49" charset="-122"/>
                </a:rPr>
                <a:t>树</a:t>
              </a:r>
            </a:p>
          </p:txBody>
        </p:sp>
        <p:sp>
          <p:nvSpPr>
            <p:cNvPr id="29764" name="Text Box 128"/>
            <p:cNvSpPr txBox="1">
              <a:spLocks noChangeArrowheads="1"/>
            </p:cNvSpPr>
            <p:nvPr/>
          </p:nvSpPr>
          <p:spPr bwMode="auto">
            <a:xfrm>
              <a:off x="3888" y="1728"/>
              <a:ext cx="816" cy="269"/>
            </a:xfrm>
            <a:prstGeom prst="rect">
              <a:avLst/>
            </a:prstGeom>
            <a:noFill/>
            <a:ln w="12700" cap="sq">
              <a:noFill/>
              <a:miter lim="800000"/>
              <a:headEnd type="none" w="sm" len="sm"/>
              <a:tailEnd type="none" w="sm" len="sm"/>
            </a:ln>
          </p:spPr>
          <p:txBody>
            <a:bodyPr>
              <a:spAutoFit/>
            </a:bodyPr>
            <a:lstStyle/>
            <a:p>
              <a:r>
                <a:rPr lang="en-US" altLang="zh-CN" sz="2200">
                  <a:solidFill>
                    <a:srgbClr val="008000"/>
                  </a:solidFill>
                  <a:ea typeface="黑体" pitchFamily="49" charset="-122"/>
                </a:rPr>
                <a:t>3</a:t>
              </a:r>
              <a:r>
                <a:rPr lang="zh-CN" altLang="en-US" sz="2200">
                  <a:solidFill>
                    <a:srgbClr val="008000"/>
                  </a:solidFill>
                  <a:latin typeface="黑体" pitchFamily="49" charset="-122"/>
                  <a:ea typeface="黑体" pitchFamily="49" charset="-122"/>
                </a:rPr>
                <a:t>阶</a:t>
              </a:r>
              <a:r>
                <a:rPr lang="en-US" altLang="zh-CN" sz="2200">
                  <a:solidFill>
                    <a:srgbClr val="008000"/>
                  </a:solidFill>
                  <a:ea typeface="黑体" pitchFamily="49" charset="-122"/>
                </a:rPr>
                <a:t>B+</a:t>
              </a:r>
              <a:r>
                <a:rPr lang="zh-CN" altLang="en-US" sz="2200">
                  <a:solidFill>
                    <a:srgbClr val="008000"/>
                  </a:solidFill>
                  <a:latin typeface="黑体" pitchFamily="49" charset="-122"/>
                  <a:ea typeface="黑体" pitchFamily="49" charset="-122"/>
                </a:rPr>
                <a:t>树</a:t>
              </a:r>
            </a:p>
          </p:txBody>
        </p:sp>
        <p:sp>
          <p:nvSpPr>
            <p:cNvPr id="29765" name="Line 129"/>
            <p:cNvSpPr>
              <a:spLocks noChangeShapeType="1"/>
            </p:cNvSpPr>
            <p:nvPr/>
          </p:nvSpPr>
          <p:spPr bwMode="auto">
            <a:xfrm>
              <a:off x="3541" y="1547"/>
              <a:ext cx="144" cy="0"/>
            </a:xfrm>
            <a:prstGeom prst="line">
              <a:avLst/>
            </a:prstGeom>
            <a:noFill/>
            <a:ln w="15875" cap="sq">
              <a:solidFill>
                <a:srgbClr val="FF3300"/>
              </a:solidFill>
              <a:round/>
              <a:headEnd type="none" w="sm" len="sm"/>
              <a:tailEnd type="triangle" w="sm" len="sm"/>
            </a:ln>
          </p:spPr>
          <p:txBody>
            <a:bodyPr/>
            <a:lstStyle/>
            <a:p>
              <a:endParaRPr lang="zh-CN" altLang="en-US"/>
            </a:p>
          </p:txBody>
        </p:sp>
        <p:sp>
          <p:nvSpPr>
            <p:cNvPr id="29766" name="Line 130"/>
            <p:cNvSpPr>
              <a:spLocks noChangeShapeType="1"/>
            </p:cNvSpPr>
            <p:nvPr/>
          </p:nvSpPr>
          <p:spPr bwMode="auto">
            <a:xfrm>
              <a:off x="3866" y="1547"/>
              <a:ext cx="144" cy="0"/>
            </a:xfrm>
            <a:prstGeom prst="line">
              <a:avLst/>
            </a:prstGeom>
            <a:noFill/>
            <a:ln w="15875" cap="sq">
              <a:solidFill>
                <a:srgbClr val="FF3300"/>
              </a:solidFill>
              <a:round/>
              <a:headEnd type="none" w="sm" len="sm"/>
              <a:tailEnd type="triangle" w="sm" len="sm"/>
            </a:ln>
          </p:spPr>
          <p:txBody>
            <a:bodyPr/>
            <a:lstStyle/>
            <a:p>
              <a:endParaRPr lang="zh-CN" altLang="en-US"/>
            </a:p>
          </p:txBody>
        </p:sp>
        <p:sp>
          <p:nvSpPr>
            <p:cNvPr id="29767" name="Line 131"/>
            <p:cNvSpPr>
              <a:spLocks noChangeShapeType="1"/>
            </p:cNvSpPr>
            <p:nvPr/>
          </p:nvSpPr>
          <p:spPr bwMode="auto">
            <a:xfrm>
              <a:off x="4800" y="1547"/>
              <a:ext cx="144" cy="0"/>
            </a:xfrm>
            <a:prstGeom prst="line">
              <a:avLst/>
            </a:prstGeom>
            <a:noFill/>
            <a:ln w="15875" cap="sq">
              <a:solidFill>
                <a:srgbClr val="FF3300"/>
              </a:solidFill>
              <a:round/>
              <a:headEnd type="none" w="sm" len="sm"/>
              <a:tailEnd type="triangle" w="sm" len="sm"/>
            </a:ln>
          </p:spPr>
          <p:txBody>
            <a:bodyPr/>
            <a:lstStyle/>
            <a:p>
              <a:endParaRPr lang="zh-CN" altLang="en-US"/>
            </a:p>
          </p:txBody>
        </p:sp>
        <p:sp>
          <p:nvSpPr>
            <p:cNvPr id="29768" name="Line 132"/>
            <p:cNvSpPr>
              <a:spLocks noChangeShapeType="1"/>
            </p:cNvSpPr>
            <p:nvPr/>
          </p:nvSpPr>
          <p:spPr bwMode="auto">
            <a:xfrm>
              <a:off x="2987" y="1344"/>
              <a:ext cx="129" cy="129"/>
            </a:xfrm>
            <a:prstGeom prst="line">
              <a:avLst/>
            </a:prstGeom>
            <a:noFill/>
            <a:ln w="15875" cap="sq">
              <a:solidFill>
                <a:srgbClr val="FF3300"/>
              </a:solidFill>
              <a:round/>
              <a:headEnd type="none" w="sm" len="sm"/>
              <a:tailEnd type="stealth" w="sm" len="lg"/>
            </a:ln>
          </p:spPr>
          <p:txBody>
            <a:bodyPr/>
            <a:lstStyle/>
            <a:p>
              <a:endParaRPr lang="zh-CN" altLang="en-US"/>
            </a:p>
          </p:txBody>
        </p:sp>
        <p:sp>
          <p:nvSpPr>
            <p:cNvPr id="29769" name="Text Box 133"/>
            <p:cNvSpPr txBox="1">
              <a:spLocks noChangeArrowheads="1"/>
            </p:cNvSpPr>
            <p:nvPr/>
          </p:nvSpPr>
          <p:spPr bwMode="auto">
            <a:xfrm>
              <a:off x="2832" y="1159"/>
              <a:ext cx="278"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list</a:t>
              </a:r>
            </a:p>
          </p:txBody>
        </p:sp>
        <p:sp>
          <p:nvSpPr>
            <p:cNvPr id="29770" name="Rectangle 134"/>
            <p:cNvSpPr>
              <a:spLocks noChangeArrowheads="1"/>
            </p:cNvSpPr>
            <p:nvPr/>
          </p:nvSpPr>
          <p:spPr bwMode="auto">
            <a:xfrm>
              <a:off x="3644" y="1366"/>
              <a:ext cx="262" cy="271"/>
            </a:xfrm>
            <a:prstGeom prst="rect">
              <a:avLst/>
            </a:prstGeom>
            <a:noFill/>
            <a:ln w="12700" cap="sq">
              <a:noFill/>
              <a:miter lim="800000"/>
              <a:headEnd type="none" w="sm" len="sm"/>
              <a:tailEnd type="none" w="sm" len="sm"/>
            </a:ln>
          </p:spPr>
          <p:txBody>
            <a:bodyPr wrap="none">
              <a:spAutoFit/>
            </a:bodyPr>
            <a:lstStyle/>
            <a:p>
              <a:r>
                <a:rPr lang="en-US" altLang="zh-CN" sz="2200">
                  <a:solidFill>
                    <a:srgbClr val="FF3300"/>
                  </a:solidFill>
                </a:rPr>
                <a:t>…</a:t>
              </a:r>
            </a:p>
          </p:txBody>
        </p:sp>
      </p:grpSp>
      <p:sp>
        <p:nvSpPr>
          <p:cNvPr id="256136" name="Text Box 136"/>
          <p:cNvSpPr txBox="1">
            <a:spLocks noChangeArrowheads="1"/>
          </p:cNvSpPr>
          <p:nvPr/>
        </p:nvSpPr>
        <p:spPr bwMode="auto">
          <a:xfrm>
            <a:off x="1905000" y="4244975"/>
            <a:ext cx="8763000" cy="427038"/>
          </a:xfrm>
          <a:prstGeom prst="rect">
            <a:avLst/>
          </a:prstGeom>
          <a:noFill/>
          <a:ln w="12700" cap="sq">
            <a:noFill/>
            <a:miter lim="800000"/>
            <a:headEnd type="none" w="sm" len="sm"/>
            <a:tailEnd type="none" w="sm" len="sm"/>
          </a:ln>
        </p:spPr>
        <p:txBody>
          <a:bodyPr>
            <a:spAutoFit/>
          </a:bodyPr>
          <a:lstStyle/>
          <a:p>
            <a:r>
              <a:rPr lang="en-US" altLang="zh-CN" sz="2200">
                <a:solidFill>
                  <a:srgbClr val="002C84"/>
                </a:solidFill>
                <a:ea typeface="幼圆" pitchFamily="49" charset="-122"/>
              </a:rPr>
              <a:t>1</a:t>
            </a:r>
            <a:r>
              <a:rPr lang="en-US" altLang="zh-CN" sz="2200">
                <a:solidFill>
                  <a:srgbClr val="002C84"/>
                </a:solidFill>
                <a:latin typeface="幼圆" pitchFamily="49" charset="-122"/>
                <a:ea typeface="幼圆" pitchFamily="49" charset="-122"/>
              </a:rPr>
              <a:t>.</a:t>
            </a:r>
            <a:r>
              <a:rPr lang="en-US" altLang="zh-CN" sz="2200">
                <a:solidFill>
                  <a:srgbClr val="002C84"/>
                </a:solidFill>
                <a:ea typeface="幼圆" pitchFamily="49" charset="-122"/>
              </a:rPr>
              <a:t>B-</a:t>
            </a:r>
            <a:r>
              <a:rPr lang="zh-CN" altLang="en-US" sz="2200">
                <a:solidFill>
                  <a:srgbClr val="002C84"/>
                </a:solidFill>
                <a:latin typeface="幼圆" pitchFamily="49" charset="-122"/>
                <a:ea typeface="幼圆" pitchFamily="49" charset="-122"/>
              </a:rPr>
              <a:t>树的每个分支结点中含有该结点中关键字值的个数</a:t>
            </a:r>
            <a:r>
              <a:rPr lang="en-US" altLang="zh-CN" sz="2200">
                <a:solidFill>
                  <a:srgbClr val="002C84"/>
                </a:solidFill>
                <a:latin typeface="幼圆" pitchFamily="49" charset="-122"/>
                <a:ea typeface="幼圆" pitchFamily="49" charset="-122"/>
              </a:rPr>
              <a:t>,</a:t>
            </a:r>
            <a:r>
              <a:rPr lang="en-US" altLang="zh-CN" sz="2200">
                <a:solidFill>
                  <a:srgbClr val="002C84"/>
                </a:solidFill>
                <a:ea typeface="幼圆" pitchFamily="49" charset="-122"/>
              </a:rPr>
              <a:t>B+</a:t>
            </a:r>
            <a:r>
              <a:rPr lang="zh-CN" altLang="en-US" sz="2200">
                <a:solidFill>
                  <a:srgbClr val="002C84"/>
                </a:solidFill>
                <a:ea typeface="幼圆" pitchFamily="49" charset="-122"/>
              </a:rPr>
              <a:t>树</a:t>
            </a:r>
            <a:r>
              <a:rPr lang="zh-CN" altLang="en-US" sz="2200">
                <a:solidFill>
                  <a:srgbClr val="002C84"/>
                </a:solidFill>
                <a:latin typeface="幼圆" pitchFamily="49" charset="-122"/>
                <a:ea typeface="幼圆" pitchFamily="49" charset="-122"/>
              </a:rPr>
              <a:t>没有；</a:t>
            </a:r>
          </a:p>
        </p:txBody>
      </p:sp>
      <p:sp>
        <p:nvSpPr>
          <p:cNvPr id="256137" name="Text Box 137"/>
          <p:cNvSpPr txBox="1">
            <a:spLocks noChangeArrowheads="1"/>
          </p:cNvSpPr>
          <p:nvPr/>
        </p:nvSpPr>
        <p:spPr bwMode="auto">
          <a:xfrm>
            <a:off x="1898650" y="4654550"/>
            <a:ext cx="8464550" cy="380104"/>
          </a:xfrm>
          <a:prstGeom prst="rect">
            <a:avLst/>
          </a:prstGeom>
          <a:noFill/>
          <a:ln w="12700" cap="sq">
            <a:noFill/>
            <a:miter lim="800000"/>
            <a:headEnd type="none" w="sm" len="sm"/>
            <a:tailEnd type="none" w="sm" len="sm"/>
          </a:ln>
        </p:spPr>
        <p:txBody>
          <a:bodyPr>
            <a:spAutoFit/>
          </a:bodyPr>
          <a:lstStyle/>
          <a:p>
            <a:pPr marL="457200" indent="-457200">
              <a:lnSpc>
                <a:spcPct val="85000"/>
              </a:lnSpc>
            </a:pPr>
            <a:r>
              <a:rPr lang="en-US" altLang="zh-CN" sz="2200">
                <a:solidFill>
                  <a:srgbClr val="002C84"/>
                </a:solidFill>
                <a:ea typeface="幼圆" pitchFamily="49" charset="-122"/>
              </a:rPr>
              <a:t>2. B-</a:t>
            </a:r>
            <a:r>
              <a:rPr lang="zh-CN" altLang="en-US" sz="2200">
                <a:solidFill>
                  <a:srgbClr val="002C84"/>
                </a:solidFill>
                <a:latin typeface="幼圆" pitchFamily="49" charset="-122"/>
                <a:ea typeface="幼圆" pitchFamily="49" charset="-122"/>
              </a:rPr>
              <a:t>树的每个分支结点中含有指向关键字值对应记录的指针</a:t>
            </a:r>
            <a:r>
              <a:rPr lang="en-US" altLang="zh-CN" sz="2200">
                <a:solidFill>
                  <a:srgbClr val="002C84"/>
                </a:solidFill>
                <a:latin typeface="幼圆" pitchFamily="49" charset="-122"/>
                <a:ea typeface="幼圆" pitchFamily="49" charset="-122"/>
              </a:rPr>
              <a:t>,</a:t>
            </a:r>
            <a:r>
              <a:rPr lang="en-US" altLang="zh-CN" sz="2200">
                <a:solidFill>
                  <a:srgbClr val="002C84"/>
                </a:solidFill>
                <a:ea typeface="幼圆" pitchFamily="49" charset="-122"/>
              </a:rPr>
              <a:t> </a:t>
            </a:r>
            <a:endParaRPr lang="en-US" altLang="zh-CN" sz="2200">
              <a:solidFill>
                <a:srgbClr val="002C84"/>
              </a:solidFill>
              <a:latin typeface="幼圆" pitchFamily="49" charset="-122"/>
              <a:ea typeface="幼圆" pitchFamily="49" charset="-122"/>
            </a:endParaRPr>
          </a:p>
        </p:txBody>
      </p:sp>
      <p:grpSp>
        <p:nvGrpSpPr>
          <p:cNvPr id="16" name="Group 153"/>
          <p:cNvGrpSpPr>
            <a:grpSpLocks/>
          </p:cNvGrpSpPr>
          <p:nvPr/>
        </p:nvGrpSpPr>
        <p:grpSpPr bwMode="auto">
          <a:xfrm>
            <a:off x="2423592" y="764705"/>
            <a:ext cx="3352800" cy="1939925"/>
            <a:chOff x="432" y="539"/>
            <a:chExt cx="2112" cy="1222"/>
          </a:xfrm>
        </p:grpSpPr>
        <p:sp>
          <p:nvSpPr>
            <p:cNvPr id="29727" name="Line 154"/>
            <p:cNvSpPr>
              <a:spLocks noChangeShapeType="1"/>
            </p:cNvSpPr>
            <p:nvPr/>
          </p:nvSpPr>
          <p:spPr bwMode="auto">
            <a:xfrm>
              <a:off x="2544" y="1569"/>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28" name="Line 155"/>
            <p:cNvSpPr>
              <a:spLocks noChangeShapeType="1"/>
            </p:cNvSpPr>
            <p:nvPr/>
          </p:nvSpPr>
          <p:spPr bwMode="auto">
            <a:xfrm>
              <a:off x="2304" y="1562"/>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29" name="Line 156"/>
            <p:cNvSpPr>
              <a:spLocks noChangeShapeType="1"/>
            </p:cNvSpPr>
            <p:nvPr/>
          </p:nvSpPr>
          <p:spPr bwMode="auto">
            <a:xfrm>
              <a:off x="1920" y="1558"/>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30" name="Line 157"/>
            <p:cNvSpPr>
              <a:spLocks noChangeShapeType="1"/>
            </p:cNvSpPr>
            <p:nvPr/>
          </p:nvSpPr>
          <p:spPr bwMode="auto">
            <a:xfrm>
              <a:off x="1665" y="1558"/>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31" name="Line 158"/>
            <p:cNvSpPr>
              <a:spLocks noChangeShapeType="1"/>
            </p:cNvSpPr>
            <p:nvPr/>
          </p:nvSpPr>
          <p:spPr bwMode="auto">
            <a:xfrm>
              <a:off x="1429" y="1558"/>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32" name="Line 159"/>
            <p:cNvSpPr>
              <a:spLocks noChangeShapeType="1"/>
            </p:cNvSpPr>
            <p:nvPr/>
          </p:nvSpPr>
          <p:spPr bwMode="auto">
            <a:xfrm>
              <a:off x="661" y="1558"/>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33" name="Line 160"/>
            <p:cNvSpPr>
              <a:spLocks noChangeShapeType="1"/>
            </p:cNvSpPr>
            <p:nvPr/>
          </p:nvSpPr>
          <p:spPr bwMode="auto">
            <a:xfrm>
              <a:off x="432" y="1562"/>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34" name="Line 161"/>
            <p:cNvSpPr>
              <a:spLocks noChangeShapeType="1"/>
            </p:cNvSpPr>
            <p:nvPr/>
          </p:nvSpPr>
          <p:spPr bwMode="auto">
            <a:xfrm>
              <a:off x="2256" y="912"/>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35" name="Line 162"/>
            <p:cNvSpPr>
              <a:spLocks noChangeShapeType="1"/>
            </p:cNvSpPr>
            <p:nvPr/>
          </p:nvSpPr>
          <p:spPr bwMode="auto">
            <a:xfrm>
              <a:off x="1979" y="912"/>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36" name="Line 163"/>
            <p:cNvSpPr>
              <a:spLocks noChangeShapeType="1"/>
            </p:cNvSpPr>
            <p:nvPr/>
          </p:nvSpPr>
          <p:spPr bwMode="auto">
            <a:xfrm>
              <a:off x="1739" y="912"/>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37" name="Line 164"/>
            <p:cNvSpPr>
              <a:spLocks noChangeShapeType="1"/>
            </p:cNvSpPr>
            <p:nvPr/>
          </p:nvSpPr>
          <p:spPr bwMode="auto">
            <a:xfrm>
              <a:off x="1200" y="912"/>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38" name="Line 165"/>
            <p:cNvSpPr>
              <a:spLocks noChangeShapeType="1"/>
            </p:cNvSpPr>
            <p:nvPr/>
          </p:nvSpPr>
          <p:spPr bwMode="auto">
            <a:xfrm>
              <a:off x="971" y="934"/>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39" name="Line 166"/>
            <p:cNvSpPr>
              <a:spLocks noChangeShapeType="1"/>
            </p:cNvSpPr>
            <p:nvPr/>
          </p:nvSpPr>
          <p:spPr bwMode="auto">
            <a:xfrm>
              <a:off x="739" y="938"/>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40" name="Line 167"/>
            <p:cNvSpPr>
              <a:spLocks noChangeShapeType="1"/>
            </p:cNvSpPr>
            <p:nvPr/>
          </p:nvSpPr>
          <p:spPr bwMode="auto">
            <a:xfrm>
              <a:off x="1403" y="543"/>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41" name="Line 168"/>
            <p:cNvSpPr>
              <a:spLocks noChangeShapeType="1"/>
            </p:cNvSpPr>
            <p:nvPr/>
          </p:nvSpPr>
          <p:spPr bwMode="auto">
            <a:xfrm>
              <a:off x="1632" y="539"/>
              <a:ext cx="0" cy="192"/>
            </a:xfrm>
            <a:prstGeom prst="line">
              <a:avLst/>
            </a:prstGeom>
            <a:noFill/>
            <a:ln w="31750" cap="sq">
              <a:solidFill>
                <a:srgbClr val="FF3300"/>
              </a:solidFill>
              <a:round/>
              <a:headEnd type="none" w="sm" len="sm"/>
              <a:tailEnd type="stealth" w="med" len="lg"/>
            </a:ln>
          </p:spPr>
          <p:txBody>
            <a:bodyPr/>
            <a:lstStyle/>
            <a:p>
              <a:endParaRPr lang="zh-CN" altLang="en-US"/>
            </a:p>
          </p:txBody>
        </p:sp>
      </p:grpSp>
      <p:grpSp>
        <p:nvGrpSpPr>
          <p:cNvPr id="17" name="Group 176"/>
          <p:cNvGrpSpPr>
            <a:grpSpLocks/>
          </p:cNvGrpSpPr>
          <p:nvPr/>
        </p:nvGrpSpPr>
        <p:grpSpPr bwMode="auto">
          <a:xfrm>
            <a:off x="6672064" y="2348881"/>
            <a:ext cx="3522662" cy="339725"/>
            <a:chOff x="3157" y="1536"/>
            <a:chExt cx="2219" cy="214"/>
          </a:xfrm>
        </p:grpSpPr>
        <p:sp>
          <p:nvSpPr>
            <p:cNvPr id="29720" name="Line 177"/>
            <p:cNvSpPr>
              <a:spLocks noChangeShapeType="1"/>
            </p:cNvSpPr>
            <p:nvPr/>
          </p:nvSpPr>
          <p:spPr bwMode="auto">
            <a:xfrm>
              <a:off x="3157" y="1558"/>
              <a:ext cx="0" cy="192"/>
            </a:xfrm>
            <a:prstGeom prst="line">
              <a:avLst/>
            </a:prstGeom>
            <a:noFill/>
            <a:ln w="28575" cap="sq">
              <a:solidFill>
                <a:srgbClr val="FF3300"/>
              </a:solidFill>
              <a:round/>
              <a:headEnd type="none" w="sm" len="sm"/>
              <a:tailEnd type="stealth" w="med" len="lg"/>
            </a:ln>
          </p:spPr>
          <p:txBody>
            <a:bodyPr/>
            <a:lstStyle/>
            <a:p>
              <a:endParaRPr lang="zh-CN" altLang="en-US"/>
            </a:p>
          </p:txBody>
        </p:sp>
        <p:sp>
          <p:nvSpPr>
            <p:cNvPr id="29721" name="Line 178"/>
            <p:cNvSpPr>
              <a:spLocks noChangeShapeType="1"/>
            </p:cNvSpPr>
            <p:nvPr/>
          </p:nvSpPr>
          <p:spPr bwMode="auto">
            <a:xfrm>
              <a:off x="4176" y="1547"/>
              <a:ext cx="0" cy="192"/>
            </a:xfrm>
            <a:prstGeom prst="line">
              <a:avLst/>
            </a:prstGeom>
            <a:noFill/>
            <a:ln w="28575" cap="sq">
              <a:solidFill>
                <a:srgbClr val="FF3300"/>
              </a:solidFill>
              <a:round/>
              <a:headEnd type="none" w="sm" len="sm"/>
              <a:tailEnd type="stealth" w="med" len="lg"/>
            </a:ln>
          </p:spPr>
          <p:txBody>
            <a:bodyPr/>
            <a:lstStyle/>
            <a:p>
              <a:endParaRPr lang="zh-CN" altLang="en-US"/>
            </a:p>
          </p:txBody>
        </p:sp>
        <p:sp>
          <p:nvSpPr>
            <p:cNvPr id="29722" name="Line 179"/>
            <p:cNvSpPr>
              <a:spLocks noChangeShapeType="1"/>
            </p:cNvSpPr>
            <p:nvPr/>
          </p:nvSpPr>
          <p:spPr bwMode="auto">
            <a:xfrm>
              <a:off x="3434" y="1554"/>
              <a:ext cx="0" cy="192"/>
            </a:xfrm>
            <a:prstGeom prst="line">
              <a:avLst/>
            </a:prstGeom>
            <a:noFill/>
            <a:ln w="28575" cap="sq">
              <a:solidFill>
                <a:srgbClr val="FF3300"/>
              </a:solidFill>
              <a:round/>
              <a:headEnd type="none" w="sm" len="sm"/>
              <a:tailEnd type="stealth" w="med" len="lg"/>
            </a:ln>
          </p:spPr>
          <p:txBody>
            <a:bodyPr/>
            <a:lstStyle/>
            <a:p>
              <a:endParaRPr lang="zh-CN" altLang="en-US"/>
            </a:p>
          </p:txBody>
        </p:sp>
        <p:sp>
          <p:nvSpPr>
            <p:cNvPr id="29723" name="Line 180"/>
            <p:cNvSpPr>
              <a:spLocks noChangeShapeType="1"/>
            </p:cNvSpPr>
            <p:nvPr/>
          </p:nvSpPr>
          <p:spPr bwMode="auto">
            <a:xfrm>
              <a:off x="4449" y="1536"/>
              <a:ext cx="0" cy="192"/>
            </a:xfrm>
            <a:prstGeom prst="line">
              <a:avLst/>
            </a:prstGeom>
            <a:noFill/>
            <a:ln w="28575" cap="sq">
              <a:solidFill>
                <a:srgbClr val="FF3300"/>
              </a:solidFill>
              <a:round/>
              <a:headEnd type="none" w="sm" len="sm"/>
              <a:tailEnd type="stealth" w="med" len="lg"/>
            </a:ln>
          </p:spPr>
          <p:txBody>
            <a:bodyPr/>
            <a:lstStyle/>
            <a:p>
              <a:endParaRPr lang="zh-CN" altLang="en-US"/>
            </a:p>
          </p:txBody>
        </p:sp>
        <p:sp>
          <p:nvSpPr>
            <p:cNvPr id="29724" name="Line 181"/>
            <p:cNvSpPr>
              <a:spLocks noChangeShapeType="1"/>
            </p:cNvSpPr>
            <p:nvPr/>
          </p:nvSpPr>
          <p:spPr bwMode="auto">
            <a:xfrm>
              <a:off x="4741" y="1547"/>
              <a:ext cx="0" cy="192"/>
            </a:xfrm>
            <a:prstGeom prst="line">
              <a:avLst/>
            </a:prstGeom>
            <a:noFill/>
            <a:ln w="38100" cap="sq">
              <a:solidFill>
                <a:srgbClr val="FF3300"/>
              </a:solidFill>
              <a:round/>
              <a:headEnd type="none" w="sm" len="sm"/>
              <a:tailEnd type="stealth" w="med" len="lg"/>
            </a:ln>
          </p:spPr>
          <p:txBody>
            <a:bodyPr/>
            <a:lstStyle/>
            <a:p>
              <a:endParaRPr lang="zh-CN" altLang="en-US"/>
            </a:p>
          </p:txBody>
        </p:sp>
        <p:sp>
          <p:nvSpPr>
            <p:cNvPr id="29725" name="Line 182"/>
            <p:cNvSpPr>
              <a:spLocks noChangeShapeType="1"/>
            </p:cNvSpPr>
            <p:nvPr/>
          </p:nvSpPr>
          <p:spPr bwMode="auto">
            <a:xfrm>
              <a:off x="5088" y="1547"/>
              <a:ext cx="0" cy="192"/>
            </a:xfrm>
            <a:prstGeom prst="line">
              <a:avLst/>
            </a:prstGeom>
            <a:noFill/>
            <a:ln w="34925" cap="sq">
              <a:solidFill>
                <a:srgbClr val="FF3300"/>
              </a:solidFill>
              <a:round/>
              <a:headEnd type="none" w="sm" len="sm"/>
              <a:tailEnd type="stealth" w="med" len="lg"/>
            </a:ln>
          </p:spPr>
          <p:txBody>
            <a:bodyPr/>
            <a:lstStyle/>
            <a:p>
              <a:endParaRPr lang="zh-CN" altLang="en-US"/>
            </a:p>
          </p:txBody>
        </p:sp>
        <p:sp>
          <p:nvSpPr>
            <p:cNvPr id="29726" name="Line 183"/>
            <p:cNvSpPr>
              <a:spLocks noChangeShapeType="1"/>
            </p:cNvSpPr>
            <p:nvPr/>
          </p:nvSpPr>
          <p:spPr bwMode="auto">
            <a:xfrm>
              <a:off x="5376" y="1551"/>
              <a:ext cx="0" cy="192"/>
            </a:xfrm>
            <a:prstGeom prst="line">
              <a:avLst/>
            </a:prstGeom>
            <a:noFill/>
            <a:ln w="28575" cap="sq">
              <a:solidFill>
                <a:srgbClr val="FF3300"/>
              </a:solidFill>
              <a:round/>
              <a:headEnd type="none" w="sm" len="sm"/>
              <a:tailEnd type="stealth" w="med" len="lg"/>
            </a:ln>
          </p:spPr>
          <p:txBody>
            <a:bodyPr/>
            <a:lstStyle/>
            <a:p>
              <a:endParaRPr lang="zh-CN" altLang="en-US"/>
            </a:p>
          </p:txBody>
        </p:sp>
      </p:grpSp>
      <p:sp>
        <p:nvSpPr>
          <p:cNvPr id="256184" name="Text Box 184"/>
          <p:cNvSpPr txBox="1">
            <a:spLocks noChangeArrowheads="1"/>
          </p:cNvSpPr>
          <p:nvPr/>
        </p:nvSpPr>
        <p:spPr bwMode="auto">
          <a:xfrm>
            <a:off x="1905000" y="5334000"/>
            <a:ext cx="8464550" cy="380104"/>
          </a:xfrm>
          <a:prstGeom prst="rect">
            <a:avLst/>
          </a:prstGeom>
          <a:noFill/>
          <a:ln w="12700" cap="sq">
            <a:noFill/>
            <a:miter lim="800000"/>
            <a:headEnd type="none" w="sm" len="sm"/>
            <a:tailEnd type="none" w="sm" len="sm"/>
          </a:ln>
        </p:spPr>
        <p:txBody>
          <a:bodyPr>
            <a:spAutoFit/>
          </a:bodyPr>
          <a:lstStyle/>
          <a:p>
            <a:pPr marL="457200" indent="-457200">
              <a:lnSpc>
                <a:spcPct val="85000"/>
              </a:lnSpc>
            </a:pPr>
            <a:r>
              <a:rPr lang="en-US" altLang="zh-CN" sz="2200">
                <a:solidFill>
                  <a:srgbClr val="002C84"/>
                </a:solidFill>
                <a:ea typeface="幼圆" pitchFamily="49" charset="-122"/>
              </a:rPr>
              <a:t>3. B-</a:t>
            </a:r>
            <a:r>
              <a:rPr lang="zh-CN" altLang="en-US" sz="2200">
                <a:solidFill>
                  <a:srgbClr val="002C84"/>
                </a:solidFill>
                <a:latin typeface="幼圆" pitchFamily="49" charset="-122"/>
                <a:ea typeface="幼圆" pitchFamily="49" charset="-122"/>
              </a:rPr>
              <a:t>树只有一个指向根结点的入口</a:t>
            </a:r>
            <a:r>
              <a:rPr lang="en-US" altLang="zh-CN" sz="2200">
                <a:solidFill>
                  <a:srgbClr val="002C84"/>
                </a:solidFill>
                <a:latin typeface="幼圆" pitchFamily="49" charset="-122"/>
                <a:ea typeface="幼圆" pitchFamily="49" charset="-122"/>
              </a:rPr>
              <a:t>,</a:t>
            </a:r>
            <a:r>
              <a:rPr lang="en-US" altLang="zh-CN" sz="2200">
                <a:solidFill>
                  <a:srgbClr val="002C84"/>
                </a:solidFill>
                <a:ea typeface="幼圆" pitchFamily="49" charset="-122"/>
              </a:rPr>
              <a:t> </a:t>
            </a:r>
            <a:endParaRPr lang="en-US" altLang="zh-CN" sz="2200">
              <a:solidFill>
                <a:srgbClr val="002C84"/>
              </a:solidFill>
              <a:latin typeface="幼圆" pitchFamily="49" charset="-122"/>
              <a:ea typeface="幼圆" pitchFamily="49" charset="-122"/>
            </a:endParaRPr>
          </a:p>
        </p:txBody>
      </p:sp>
      <p:sp>
        <p:nvSpPr>
          <p:cNvPr id="256185" name="Rectangle 185"/>
          <p:cNvSpPr>
            <a:spLocks noChangeArrowheads="1"/>
          </p:cNvSpPr>
          <p:nvPr/>
        </p:nvSpPr>
        <p:spPr bwMode="auto">
          <a:xfrm>
            <a:off x="1839913" y="5340350"/>
            <a:ext cx="9448800" cy="955646"/>
          </a:xfrm>
          <a:prstGeom prst="rect">
            <a:avLst/>
          </a:prstGeom>
          <a:noFill/>
          <a:ln w="12700" cap="sq">
            <a:noFill/>
            <a:miter lim="800000"/>
            <a:headEnd type="none" w="sm" len="sm"/>
            <a:tailEnd type="none" w="sm" len="sm"/>
          </a:ln>
        </p:spPr>
        <p:txBody>
          <a:bodyPr>
            <a:spAutoFit/>
          </a:bodyPr>
          <a:lstStyle/>
          <a:p>
            <a:pPr>
              <a:lnSpc>
                <a:spcPct val="85000"/>
              </a:lnSpc>
            </a:pPr>
            <a:r>
              <a:rPr lang="en-US" altLang="zh-CN" sz="2200" dirty="0">
                <a:solidFill>
                  <a:srgbClr val="002C84"/>
                </a:solidFill>
                <a:ea typeface="幼圆" pitchFamily="49" charset="-122"/>
              </a:rPr>
              <a:t>                                                                       </a:t>
            </a:r>
            <a:r>
              <a:rPr lang="zh-CN" altLang="en-US" sz="2200" dirty="0">
                <a:solidFill>
                  <a:srgbClr val="002C84"/>
                </a:solidFill>
                <a:ea typeface="幼圆" pitchFamily="49" charset="-122"/>
              </a:rPr>
              <a:t>而</a:t>
            </a:r>
            <a:r>
              <a:rPr lang="en-US" altLang="zh-CN" sz="2200" dirty="0">
                <a:solidFill>
                  <a:srgbClr val="002C84"/>
                </a:solidFill>
                <a:ea typeface="幼圆" pitchFamily="49" charset="-122"/>
              </a:rPr>
              <a:t>B+</a:t>
            </a:r>
            <a:r>
              <a:rPr lang="zh-CN" altLang="en-US" sz="2200" dirty="0">
                <a:solidFill>
                  <a:srgbClr val="002C84"/>
                </a:solidFill>
                <a:ea typeface="幼圆" pitchFamily="49" charset="-122"/>
              </a:rPr>
              <a:t>树的叶结点被链接成为一</a:t>
            </a:r>
          </a:p>
          <a:p>
            <a:pPr>
              <a:lnSpc>
                <a:spcPct val="85000"/>
              </a:lnSpc>
            </a:pPr>
            <a:r>
              <a:rPr lang="zh-CN" altLang="en-US" sz="2200" dirty="0">
                <a:solidFill>
                  <a:srgbClr val="002C84"/>
                </a:solidFill>
                <a:ea typeface="幼圆" pitchFamily="49" charset="-122"/>
              </a:rPr>
              <a:t>    个不等长的链表， 因此，</a:t>
            </a:r>
            <a:r>
              <a:rPr lang="en-US" altLang="zh-CN" sz="2200" dirty="0">
                <a:solidFill>
                  <a:srgbClr val="002C84"/>
                </a:solidFill>
                <a:ea typeface="幼圆" pitchFamily="49" charset="-122"/>
              </a:rPr>
              <a:t>B+</a:t>
            </a:r>
            <a:r>
              <a:rPr lang="zh-CN" altLang="en-US" sz="2200" dirty="0">
                <a:solidFill>
                  <a:srgbClr val="002C84"/>
                </a:solidFill>
                <a:ea typeface="幼圆" pitchFamily="49" charset="-122"/>
              </a:rPr>
              <a:t>树</a:t>
            </a:r>
            <a:r>
              <a:rPr lang="zh-CN" altLang="en-US" sz="2200" dirty="0">
                <a:solidFill>
                  <a:srgbClr val="002C84"/>
                </a:solidFill>
                <a:latin typeface="幼圆" pitchFamily="49" charset="-122"/>
                <a:ea typeface="幼圆" pitchFamily="49" charset="-122"/>
              </a:rPr>
              <a:t>有两个入口，一个指向根结点，另</a:t>
            </a:r>
          </a:p>
          <a:p>
            <a:pPr>
              <a:lnSpc>
                <a:spcPct val="85000"/>
              </a:lnSpc>
            </a:pPr>
            <a:r>
              <a:rPr lang="zh-CN" altLang="en-US" sz="2200" dirty="0">
                <a:solidFill>
                  <a:srgbClr val="002C84"/>
                </a:solidFill>
                <a:latin typeface="幼圆" pitchFamily="49" charset="-122"/>
                <a:ea typeface="幼圆" pitchFamily="49" charset="-122"/>
              </a:rPr>
              <a:t>  一个指向最左边的叶结点</a:t>
            </a:r>
            <a:r>
              <a:rPr lang="en-US" altLang="zh-CN" sz="2200" dirty="0">
                <a:solidFill>
                  <a:srgbClr val="002C84"/>
                </a:solidFill>
                <a:latin typeface="幼圆" pitchFamily="49" charset="-122"/>
                <a:ea typeface="幼圆" pitchFamily="49" charset="-122"/>
              </a:rPr>
              <a:t>(</a:t>
            </a:r>
            <a:r>
              <a:rPr lang="zh-CN" altLang="en-US" sz="2200" dirty="0">
                <a:solidFill>
                  <a:srgbClr val="002C84"/>
                </a:solidFill>
                <a:latin typeface="幼圆" pitchFamily="49" charset="-122"/>
                <a:ea typeface="幼圆" pitchFamily="49" charset="-122"/>
              </a:rPr>
              <a:t>即最小关键字所在的叶结点</a:t>
            </a:r>
            <a:r>
              <a:rPr lang="en-US" altLang="zh-CN" sz="2200" dirty="0">
                <a:solidFill>
                  <a:srgbClr val="002C84"/>
                </a:solidFill>
                <a:latin typeface="幼圆" pitchFamily="49" charset="-122"/>
                <a:ea typeface="幼圆" pitchFamily="49" charset="-122"/>
              </a:rPr>
              <a:t>)</a:t>
            </a:r>
            <a:r>
              <a:rPr lang="zh-CN" altLang="en-US" sz="2200" dirty="0">
                <a:solidFill>
                  <a:srgbClr val="002C84"/>
                </a:solidFill>
                <a:latin typeface="幼圆" pitchFamily="49" charset="-122"/>
                <a:ea typeface="幼圆" pitchFamily="49" charset="-122"/>
              </a:rPr>
              <a:t>。</a:t>
            </a:r>
          </a:p>
        </p:txBody>
      </p:sp>
      <p:sp>
        <p:nvSpPr>
          <p:cNvPr id="256189" name="AutoShape 189"/>
          <p:cNvSpPr>
            <a:spLocks noChangeArrowheads="1"/>
          </p:cNvSpPr>
          <p:nvPr/>
        </p:nvSpPr>
        <p:spPr bwMode="auto">
          <a:xfrm>
            <a:off x="2173288" y="260351"/>
            <a:ext cx="609600" cy="485775"/>
          </a:xfrm>
          <a:prstGeom prst="rightArrow">
            <a:avLst>
              <a:gd name="adj1" fmla="val 50000"/>
              <a:gd name="adj2" fmla="val 31373"/>
            </a:avLst>
          </a:prstGeom>
          <a:solidFill>
            <a:srgbClr val="FFFF00"/>
          </a:solidFill>
          <a:ln w="63500" cap="sq">
            <a:solidFill>
              <a:srgbClr val="FF3300"/>
            </a:solidFill>
            <a:miter lim="800000"/>
            <a:headEnd type="none" w="sm" len="sm"/>
            <a:tailEnd type="none" w="sm" len="sm"/>
          </a:ln>
          <a:effectLst>
            <a:outerShdw dist="45791" dir="2021404" algn="ctr" rotWithShape="0">
              <a:srgbClr val="B2B2B2"/>
            </a:outerShdw>
          </a:effectLst>
        </p:spPr>
        <p:txBody>
          <a:bodyPr wrap="none" anchor="ctr"/>
          <a:lstStyle/>
          <a:p>
            <a:endParaRPr lang="zh-CN" altLang="en-US">
              <a:solidFill>
                <a:srgbClr val="FFFFCC"/>
              </a:solidFill>
            </a:endParaRPr>
          </a:p>
        </p:txBody>
      </p:sp>
      <p:sp>
        <p:nvSpPr>
          <p:cNvPr id="29706" name="Rectangle 3"/>
          <p:cNvSpPr>
            <a:spLocks noChangeArrowheads="1"/>
          </p:cNvSpPr>
          <p:nvPr/>
        </p:nvSpPr>
        <p:spPr bwMode="auto">
          <a:xfrm>
            <a:off x="1905000" y="3429000"/>
            <a:ext cx="3657600" cy="609600"/>
          </a:xfrm>
          <a:prstGeom prst="rect">
            <a:avLst/>
          </a:prstGeom>
          <a:solidFill>
            <a:srgbClr val="CCFFFF"/>
          </a:solidFill>
          <a:ln w="12700" cap="sq">
            <a:noFill/>
            <a:miter lim="800000"/>
            <a:headEnd type="none" w="sm" len="sm"/>
            <a:tailEnd type="none" w="sm" len="sm"/>
          </a:ln>
          <a:effectLst>
            <a:outerShdw dist="89803" dir="2700000" algn="ctr" rotWithShape="0">
              <a:srgbClr val="B2B2B2"/>
            </a:outerShdw>
          </a:effectLst>
        </p:spPr>
        <p:txBody>
          <a:bodyPr wrap="none" anchor="ctr"/>
          <a:lstStyle/>
          <a:p>
            <a:endParaRPr lang="zh-CN" altLang="en-US">
              <a:solidFill>
                <a:srgbClr val="FFFFCC"/>
              </a:solidFill>
            </a:endParaRPr>
          </a:p>
        </p:txBody>
      </p:sp>
      <p:sp>
        <p:nvSpPr>
          <p:cNvPr id="29707" name="Text Box 4"/>
          <p:cNvSpPr txBox="1">
            <a:spLocks noChangeArrowheads="1"/>
          </p:cNvSpPr>
          <p:nvPr/>
        </p:nvSpPr>
        <p:spPr bwMode="auto">
          <a:xfrm>
            <a:off x="2011364" y="3459163"/>
            <a:ext cx="3698875" cy="56515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sz="3100" dirty="0">
                <a:solidFill>
                  <a:srgbClr val="FF3300"/>
                </a:solidFill>
                <a:ea typeface="华文新魏" pitchFamily="2" charset="-122"/>
              </a:rPr>
              <a:t>B-</a:t>
            </a:r>
            <a:r>
              <a:rPr lang="zh-CN" altLang="en-US" sz="3100" dirty="0">
                <a:solidFill>
                  <a:srgbClr val="FF3300"/>
                </a:solidFill>
                <a:latin typeface="华文新魏" pitchFamily="2" charset="-122"/>
                <a:ea typeface="华文新魏" pitchFamily="2" charset="-122"/>
              </a:rPr>
              <a:t>树与</a:t>
            </a:r>
            <a:r>
              <a:rPr lang="en-US" altLang="zh-CN" sz="3100" dirty="0">
                <a:solidFill>
                  <a:srgbClr val="FF3300"/>
                </a:solidFill>
                <a:ea typeface="华文新魏" pitchFamily="2" charset="-122"/>
              </a:rPr>
              <a:t>B+</a:t>
            </a:r>
            <a:r>
              <a:rPr lang="zh-CN" altLang="en-US" sz="3100" dirty="0">
                <a:solidFill>
                  <a:srgbClr val="FF3300"/>
                </a:solidFill>
                <a:latin typeface="华文新魏" pitchFamily="2" charset="-122"/>
                <a:ea typeface="华文新魏" pitchFamily="2" charset="-122"/>
              </a:rPr>
              <a:t>树的区别</a:t>
            </a:r>
          </a:p>
        </p:txBody>
      </p:sp>
      <p:sp>
        <p:nvSpPr>
          <p:cNvPr id="29708" name="Rectangle 214"/>
          <p:cNvSpPr>
            <a:spLocks noChangeArrowheads="1"/>
          </p:cNvSpPr>
          <p:nvPr/>
        </p:nvSpPr>
        <p:spPr bwMode="auto">
          <a:xfrm>
            <a:off x="5481638" y="3494089"/>
            <a:ext cx="3351212" cy="503237"/>
          </a:xfrm>
          <a:prstGeom prst="rect">
            <a:avLst/>
          </a:prstGeom>
          <a:noFill/>
          <a:ln w="12700" cap="sq">
            <a:noFill/>
            <a:miter lim="800000"/>
            <a:headEnd type="none" w="sm" len="sm"/>
            <a:tailEnd type="none" w="sm" len="sm"/>
          </a:ln>
        </p:spPr>
        <p:txBody>
          <a:bodyPr>
            <a:spAutoFit/>
          </a:bodyPr>
          <a:lstStyle/>
          <a:p>
            <a:r>
              <a:rPr lang="zh-CN" altLang="en-US" sz="2700">
                <a:solidFill>
                  <a:srgbClr val="CC0066"/>
                </a:solidFill>
                <a:ea typeface="幼圆" pitchFamily="49" charset="-122"/>
              </a:rPr>
              <a:t>（</a:t>
            </a:r>
            <a:r>
              <a:rPr lang="zh-CN" altLang="en-US" sz="2700">
                <a:solidFill>
                  <a:srgbClr val="CC0066"/>
                </a:solidFill>
                <a:latin typeface="华文新魏" pitchFamily="2" charset="-122"/>
                <a:ea typeface="幼圆" pitchFamily="49" charset="-122"/>
              </a:rPr>
              <a:t>从结构上看</a:t>
            </a:r>
            <a:r>
              <a:rPr lang="zh-CN" altLang="en-US" sz="2700">
                <a:solidFill>
                  <a:srgbClr val="CC0066"/>
                </a:solidFill>
                <a:ea typeface="幼圆" pitchFamily="49" charset="-122"/>
              </a:rPr>
              <a:t>）</a:t>
            </a:r>
          </a:p>
        </p:txBody>
      </p:sp>
      <p:sp>
        <p:nvSpPr>
          <p:cNvPr id="256215" name="Rectangle 215"/>
          <p:cNvSpPr>
            <a:spLocks noChangeArrowheads="1"/>
          </p:cNvSpPr>
          <p:nvPr/>
        </p:nvSpPr>
        <p:spPr bwMode="auto">
          <a:xfrm>
            <a:off x="1885950" y="4656139"/>
            <a:ext cx="8782050" cy="695325"/>
          </a:xfrm>
          <a:prstGeom prst="rect">
            <a:avLst/>
          </a:prstGeom>
          <a:noFill/>
          <a:ln w="12700" cap="sq">
            <a:noFill/>
            <a:miter lim="800000"/>
            <a:headEnd type="none" w="sm" len="sm"/>
            <a:tailEnd type="none" w="sm" len="sm"/>
          </a:ln>
        </p:spPr>
        <p:txBody>
          <a:bodyPr>
            <a:spAutoFit/>
          </a:bodyPr>
          <a:lstStyle/>
          <a:p>
            <a:pPr>
              <a:lnSpc>
                <a:spcPct val="90000"/>
              </a:lnSpc>
            </a:pPr>
            <a:r>
              <a:rPr lang="en-US" altLang="zh-CN" sz="2200" dirty="0">
                <a:solidFill>
                  <a:srgbClr val="002C84"/>
                </a:solidFill>
                <a:ea typeface="幼圆" pitchFamily="49" charset="-122"/>
              </a:rPr>
              <a:t>                                                                                                                     </a:t>
            </a:r>
            <a:r>
              <a:rPr lang="zh-CN" altLang="en-US" sz="2200" dirty="0">
                <a:solidFill>
                  <a:srgbClr val="002C84"/>
                </a:solidFill>
                <a:ea typeface="幼圆" pitchFamily="49" charset="-122"/>
              </a:rPr>
              <a:t>而</a:t>
            </a:r>
            <a:r>
              <a:rPr lang="en-US" altLang="zh-CN" sz="2200" dirty="0">
                <a:solidFill>
                  <a:srgbClr val="002C84"/>
                </a:solidFill>
                <a:ea typeface="幼圆" pitchFamily="49" charset="-122"/>
              </a:rPr>
              <a:t>B+</a:t>
            </a:r>
          </a:p>
          <a:p>
            <a:pPr>
              <a:lnSpc>
                <a:spcPct val="90000"/>
              </a:lnSpc>
            </a:pPr>
            <a:r>
              <a:rPr lang="en-US" altLang="zh-CN" sz="2200" dirty="0">
                <a:solidFill>
                  <a:srgbClr val="002C84"/>
                </a:solidFill>
                <a:ea typeface="幼圆" pitchFamily="49" charset="-122"/>
              </a:rPr>
              <a:t>    </a:t>
            </a:r>
            <a:r>
              <a:rPr lang="zh-CN" altLang="en-US" sz="2200" dirty="0">
                <a:solidFill>
                  <a:srgbClr val="002C84"/>
                </a:solidFill>
                <a:ea typeface="幼圆" pitchFamily="49" charset="-122"/>
              </a:rPr>
              <a:t>树</a:t>
            </a:r>
            <a:r>
              <a:rPr lang="zh-CN" altLang="en-US" sz="2200" dirty="0">
                <a:solidFill>
                  <a:srgbClr val="002C84"/>
                </a:solidFill>
                <a:latin typeface="幼圆" pitchFamily="49" charset="-122"/>
                <a:ea typeface="幼圆" pitchFamily="49" charset="-122"/>
              </a:rPr>
              <a:t>只有叶结点有指向关键字值对应记录的指针；</a:t>
            </a:r>
          </a:p>
        </p:txBody>
      </p:sp>
      <p:grpSp>
        <p:nvGrpSpPr>
          <p:cNvPr id="18" name="Group 221"/>
          <p:cNvGrpSpPr>
            <a:grpSpLocks/>
          </p:cNvGrpSpPr>
          <p:nvPr/>
        </p:nvGrpSpPr>
        <p:grpSpPr bwMode="auto">
          <a:xfrm>
            <a:off x="5880101" y="320676"/>
            <a:ext cx="1489075" cy="1476375"/>
            <a:chOff x="2714" y="213"/>
            <a:chExt cx="938" cy="930"/>
          </a:xfrm>
        </p:grpSpPr>
        <p:sp>
          <p:nvSpPr>
            <p:cNvPr id="29718" name="AutoShape 222"/>
            <p:cNvSpPr>
              <a:spLocks noChangeArrowheads="1"/>
            </p:cNvSpPr>
            <p:nvPr/>
          </p:nvSpPr>
          <p:spPr bwMode="auto">
            <a:xfrm rot="-894406">
              <a:off x="3268" y="213"/>
              <a:ext cx="384" cy="306"/>
            </a:xfrm>
            <a:prstGeom prst="rightArrow">
              <a:avLst>
                <a:gd name="adj1" fmla="val 50000"/>
                <a:gd name="adj2" fmla="val 31373"/>
              </a:avLst>
            </a:prstGeom>
            <a:solidFill>
              <a:srgbClr val="FFFF00"/>
            </a:solidFill>
            <a:ln w="63500" cap="sq">
              <a:solidFill>
                <a:srgbClr val="FF3300"/>
              </a:solidFill>
              <a:miter lim="800000"/>
              <a:headEnd type="none" w="sm" len="sm"/>
              <a:tailEnd type="none" w="sm" len="sm"/>
            </a:ln>
          </p:spPr>
          <p:txBody>
            <a:bodyPr wrap="none" anchor="ctr"/>
            <a:lstStyle/>
            <a:p>
              <a:endParaRPr lang="zh-CN" altLang="en-US">
                <a:solidFill>
                  <a:srgbClr val="FFFFCC"/>
                </a:solidFill>
              </a:endParaRPr>
            </a:p>
          </p:txBody>
        </p:sp>
        <p:sp>
          <p:nvSpPr>
            <p:cNvPr id="29719" name="AutoShape 223"/>
            <p:cNvSpPr>
              <a:spLocks noChangeArrowheads="1"/>
            </p:cNvSpPr>
            <p:nvPr/>
          </p:nvSpPr>
          <p:spPr bwMode="auto">
            <a:xfrm rot="4600126">
              <a:off x="2675" y="798"/>
              <a:ext cx="384" cy="306"/>
            </a:xfrm>
            <a:prstGeom prst="rightArrow">
              <a:avLst>
                <a:gd name="adj1" fmla="val 50000"/>
                <a:gd name="adj2" fmla="val 31373"/>
              </a:avLst>
            </a:prstGeom>
            <a:solidFill>
              <a:srgbClr val="FFFF00"/>
            </a:solidFill>
            <a:ln w="63500" cap="sq">
              <a:solidFill>
                <a:srgbClr val="FF33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9" name="Group 224"/>
          <p:cNvGrpSpPr>
            <a:grpSpLocks/>
          </p:cNvGrpSpPr>
          <p:nvPr/>
        </p:nvGrpSpPr>
        <p:grpSpPr bwMode="auto">
          <a:xfrm>
            <a:off x="1860550" y="587375"/>
            <a:ext cx="3333750" cy="1963738"/>
            <a:chOff x="212" y="370"/>
            <a:chExt cx="2100" cy="1237"/>
          </a:xfrm>
        </p:grpSpPr>
        <p:sp>
          <p:nvSpPr>
            <p:cNvPr id="29712" name="Freeform 225"/>
            <p:cNvSpPr>
              <a:spLocks/>
            </p:cNvSpPr>
            <p:nvPr/>
          </p:nvSpPr>
          <p:spPr bwMode="auto">
            <a:xfrm>
              <a:off x="2069" y="1376"/>
              <a:ext cx="243" cy="218"/>
            </a:xfrm>
            <a:custGeom>
              <a:avLst/>
              <a:gdLst>
                <a:gd name="T0" fmla="*/ 132 w 214"/>
                <a:gd name="T1" fmla="*/ 19 h 147"/>
                <a:gd name="T2" fmla="*/ 59 w 214"/>
                <a:gd name="T3" fmla="*/ 283 h 147"/>
                <a:gd name="T4" fmla="*/ 122 w 214"/>
                <a:gd name="T5" fmla="*/ 319 h 147"/>
                <a:gd name="T6" fmla="*/ 266 w 214"/>
                <a:gd name="T7" fmla="*/ 301 h 147"/>
                <a:gd name="T8" fmla="*/ 276 w 214"/>
                <a:gd name="T9" fmla="*/ 249 h 147"/>
                <a:gd name="T10" fmla="*/ 266 w 214"/>
                <a:gd name="T11" fmla="*/ 108 h 147"/>
                <a:gd name="T12" fmla="*/ 132 w 214"/>
                <a:gd name="T13" fmla="*/ 19 h 147"/>
                <a:gd name="T14" fmla="*/ 0 60000 65536"/>
                <a:gd name="T15" fmla="*/ 0 60000 65536"/>
                <a:gd name="T16" fmla="*/ 0 60000 65536"/>
                <a:gd name="T17" fmla="*/ 0 60000 65536"/>
                <a:gd name="T18" fmla="*/ 0 60000 65536"/>
                <a:gd name="T19" fmla="*/ 0 60000 65536"/>
                <a:gd name="T20" fmla="*/ 0 60000 65536"/>
                <a:gd name="T21" fmla="*/ 0 w 214"/>
                <a:gd name="T22" fmla="*/ 0 h 147"/>
                <a:gd name="T23" fmla="*/ 214 w 214"/>
                <a:gd name="T24" fmla="*/ 147 h 1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4" h="147">
                  <a:moveTo>
                    <a:pt x="102" y="9"/>
                  </a:moveTo>
                  <a:cubicBezTo>
                    <a:pt x="41" y="19"/>
                    <a:pt x="0" y="44"/>
                    <a:pt x="46" y="129"/>
                  </a:cubicBezTo>
                  <a:cubicBezTo>
                    <a:pt x="54" y="144"/>
                    <a:pt x="94" y="145"/>
                    <a:pt x="94" y="145"/>
                  </a:cubicBezTo>
                  <a:cubicBezTo>
                    <a:pt x="131" y="142"/>
                    <a:pt x="170" y="147"/>
                    <a:pt x="206" y="137"/>
                  </a:cubicBezTo>
                  <a:cubicBezTo>
                    <a:pt x="214" y="135"/>
                    <a:pt x="214" y="121"/>
                    <a:pt x="214" y="113"/>
                  </a:cubicBezTo>
                  <a:cubicBezTo>
                    <a:pt x="214" y="92"/>
                    <a:pt x="212" y="70"/>
                    <a:pt x="206" y="49"/>
                  </a:cubicBezTo>
                  <a:cubicBezTo>
                    <a:pt x="193" y="0"/>
                    <a:pt x="139" y="9"/>
                    <a:pt x="102" y="9"/>
                  </a:cubicBezTo>
                  <a:close/>
                </a:path>
              </a:pathLst>
            </a:custGeom>
            <a:noFill/>
            <a:ln w="38100" cap="sq" cmpd="sng">
              <a:solidFill>
                <a:srgbClr val="FF0000"/>
              </a:solidFill>
              <a:prstDash val="solid"/>
              <a:round/>
              <a:headEnd type="none" w="sm" len="sm"/>
              <a:tailEnd type="none" w="sm" len="sm"/>
            </a:ln>
          </p:spPr>
          <p:txBody>
            <a:bodyPr/>
            <a:lstStyle/>
            <a:p>
              <a:endParaRPr lang="zh-CN" altLang="en-US"/>
            </a:p>
          </p:txBody>
        </p:sp>
        <p:sp>
          <p:nvSpPr>
            <p:cNvPr id="29713" name="Freeform 226"/>
            <p:cNvSpPr>
              <a:spLocks/>
            </p:cNvSpPr>
            <p:nvPr/>
          </p:nvSpPr>
          <p:spPr bwMode="auto">
            <a:xfrm>
              <a:off x="1140" y="1389"/>
              <a:ext cx="243" cy="218"/>
            </a:xfrm>
            <a:custGeom>
              <a:avLst/>
              <a:gdLst>
                <a:gd name="T0" fmla="*/ 132 w 214"/>
                <a:gd name="T1" fmla="*/ 19 h 147"/>
                <a:gd name="T2" fmla="*/ 59 w 214"/>
                <a:gd name="T3" fmla="*/ 283 h 147"/>
                <a:gd name="T4" fmla="*/ 122 w 214"/>
                <a:gd name="T5" fmla="*/ 319 h 147"/>
                <a:gd name="T6" fmla="*/ 266 w 214"/>
                <a:gd name="T7" fmla="*/ 301 h 147"/>
                <a:gd name="T8" fmla="*/ 276 w 214"/>
                <a:gd name="T9" fmla="*/ 249 h 147"/>
                <a:gd name="T10" fmla="*/ 266 w 214"/>
                <a:gd name="T11" fmla="*/ 108 h 147"/>
                <a:gd name="T12" fmla="*/ 132 w 214"/>
                <a:gd name="T13" fmla="*/ 19 h 147"/>
                <a:gd name="T14" fmla="*/ 0 60000 65536"/>
                <a:gd name="T15" fmla="*/ 0 60000 65536"/>
                <a:gd name="T16" fmla="*/ 0 60000 65536"/>
                <a:gd name="T17" fmla="*/ 0 60000 65536"/>
                <a:gd name="T18" fmla="*/ 0 60000 65536"/>
                <a:gd name="T19" fmla="*/ 0 60000 65536"/>
                <a:gd name="T20" fmla="*/ 0 60000 65536"/>
                <a:gd name="T21" fmla="*/ 0 w 214"/>
                <a:gd name="T22" fmla="*/ 0 h 147"/>
                <a:gd name="T23" fmla="*/ 214 w 214"/>
                <a:gd name="T24" fmla="*/ 147 h 1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4" h="147">
                  <a:moveTo>
                    <a:pt x="102" y="9"/>
                  </a:moveTo>
                  <a:cubicBezTo>
                    <a:pt x="41" y="19"/>
                    <a:pt x="0" y="44"/>
                    <a:pt x="46" y="129"/>
                  </a:cubicBezTo>
                  <a:cubicBezTo>
                    <a:pt x="54" y="144"/>
                    <a:pt x="94" y="145"/>
                    <a:pt x="94" y="145"/>
                  </a:cubicBezTo>
                  <a:cubicBezTo>
                    <a:pt x="131" y="142"/>
                    <a:pt x="170" y="147"/>
                    <a:pt x="206" y="137"/>
                  </a:cubicBezTo>
                  <a:cubicBezTo>
                    <a:pt x="214" y="135"/>
                    <a:pt x="214" y="121"/>
                    <a:pt x="214" y="113"/>
                  </a:cubicBezTo>
                  <a:cubicBezTo>
                    <a:pt x="214" y="92"/>
                    <a:pt x="212" y="70"/>
                    <a:pt x="206" y="49"/>
                  </a:cubicBezTo>
                  <a:cubicBezTo>
                    <a:pt x="193" y="0"/>
                    <a:pt x="139" y="9"/>
                    <a:pt x="102" y="9"/>
                  </a:cubicBezTo>
                  <a:close/>
                </a:path>
              </a:pathLst>
            </a:custGeom>
            <a:noFill/>
            <a:ln w="38100" cap="sq" cmpd="sng">
              <a:solidFill>
                <a:srgbClr val="FF0000"/>
              </a:solidFill>
              <a:prstDash val="solid"/>
              <a:round/>
              <a:headEnd type="none" w="sm" len="sm"/>
              <a:tailEnd type="none" w="sm" len="sm"/>
            </a:ln>
          </p:spPr>
          <p:txBody>
            <a:bodyPr/>
            <a:lstStyle/>
            <a:p>
              <a:endParaRPr lang="zh-CN" altLang="en-US"/>
            </a:p>
          </p:txBody>
        </p:sp>
        <p:sp>
          <p:nvSpPr>
            <p:cNvPr id="29714" name="Freeform 227"/>
            <p:cNvSpPr>
              <a:spLocks/>
            </p:cNvSpPr>
            <p:nvPr/>
          </p:nvSpPr>
          <p:spPr bwMode="auto">
            <a:xfrm>
              <a:off x="212" y="1382"/>
              <a:ext cx="243" cy="218"/>
            </a:xfrm>
            <a:custGeom>
              <a:avLst/>
              <a:gdLst>
                <a:gd name="T0" fmla="*/ 132 w 214"/>
                <a:gd name="T1" fmla="*/ 19 h 147"/>
                <a:gd name="T2" fmla="*/ 59 w 214"/>
                <a:gd name="T3" fmla="*/ 283 h 147"/>
                <a:gd name="T4" fmla="*/ 122 w 214"/>
                <a:gd name="T5" fmla="*/ 319 h 147"/>
                <a:gd name="T6" fmla="*/ 266 w 214"/>
                <a:gd name="T7" fmla="*/ 301 h 147"/>
                <a:gd name="T8" fmla="*/ 276 w 214"/>
                <a:gd name="T9" fmla="*/ 249 h 147"/>
                <a:gd name="T10" fmla="*/ 266 w 214"/>
                <a:gd name="T11" fmla="*/ 108 h 147"/>
                <a:gd name="T12" fmla="*/ 132 w 214"/>
                <a:gd name="T13" fmla="*/ 19 h 147"/>
                <a:gd name="T14" fmla="*/ 0 60000 65536"/>
                <a:gd name="T15" fmla="*/ 0 60000 65536"/>
                <a:gd name="T16" fmla="*/ 0 60000 65536"/>
                <a:gd name="T17" fmla="*/ 0 60000 65536"/>
                <a:gd name="T18" fmla="*/ 0 60000 65536"/>
                <a:gd name="T19" fmla="*/ 0 60000 65536"/>
                <a:gd name="T20" fmla="*/ 0 60000 65536"/>
                <a:gd name="T21" fmla="*/ 0 w 214"/>
                <a:gd name="T22" fmla="*/ 0 h 147"/>
                <a:gd name="T23" fmla="*/ 214 w 214"/>
                <a:gd name="T24" fmla="*/ 147 h 1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4" h="147">
                  <a:moveTo>
                    <a:pt x="102" y="9"/>
                  </a:moveTo>
                  <a:cubicBezTo>
                    <a:pt x="41" y="19"/>
                    <a:pt x="0" y="44"/>
                    <a:pt x="46" y="129"/>
                  </a:cubicBezTo>
                  <a:cubicBezTo>
                    <a:pt x="54" y="144"/>
                    <a:pt x="94" y="145"/>
                    <a:pt x="94" y="145"/>
                  </a:cubicBezTo>
                  <a:cubicBezTo>
                    <a:pt x="131" y="142"/>
                    <a:pt x="170" y="147"/>
                    <a:pt x="206" y="137"/>
                  </a:cubicBezTo>
                  <a:cubicBezTo>
                    <a:pt x="214" y="135"/>
                    <a:pt x="214" y="121"/>
                    <a:pt x="214" y="113"/>
                  </a:cubicBezTo>
                  <a:cubicBezTo>
                    <a:pt x="214" y="92"/>
                    <a:pt x="212" y="70"/>
                    <a:pt x="206" y="49"/>
                  </a:cubicBezTo>
                  <a:cubicBezTo>
                    <a:pt x="193" y="0"/>
                    <a:pt x="139" y="9"/>
                    <a:pt x="102" y="9"/>
                  </a:cubicBezTo>
                  <a:close/>
                </a:path>
              </a:pathLst>
            </a:custGeom>
            <a:noFill/>
            <a:ln w="38100" cap="sq" cmpd="sng">
              <a:solidFill>
                <a:srgbClr val="FF0000"/>
              </a:solidFill>
              <a:prstDash val="solid"/>
              <a:round/>
              <a:headEnd type="none" w="sm" len="sm"/>
              <a:tailEnd type="none" w="sm" len="sm"/>
            </a:ln>
          </p:spPr>
          <p:txBody>
            <a:bodyPr/>
            <a:lstStyle/>
            <a:p>
              <a:endParaRPr lang="zh-CN" altLang="en-US"/>
            </a:p>
          </p:txBody>
        </p:sp>
        <p:sp>
          <p:nvSpPr>
            <p:cNvPr id="29715" name="Freeform 228"/>
            <p:cNvSpPr>
              <a:spLocks/>
            </p:cNvSpPr>
            <p:nvPr/>
          </p:nvSpPr>
          <p:spPr bwMode="auto">
            <a:xfrm>
              <a:off x="414" y="755"/>
              <a:ext cx="243" cy="218"/>
            </a:xfrm>
            <a:custGeom>
              <a:avLst/>
              <a:gdLst>
                <a:gd name="T0" fmla="*/ 132 w 214"/>
                <a:gd name="T1" fmla="*/ 19 h 147"/>
                <a:gd name="T2" fmla="*/ 59 w 214"/>
                <a:gd name="T3" fmla="*/ 283 h 147"/>
                <a:gd name="T4" fmla="*/ 122 w 214"/>
                <a:gd name="T5" fmla="*/ 319 h 147"/>
                <a:gd name="T6" fmla="*/ 266 w 214"/>
                <a:gd name="T7" fmla="*/ 301 h 147"/>
                <a:gd name="T8" fmla="*/ 276 w 214"/>
                <a:gd name="T9" fmla="*/ 249 h 147"/>
                <a:gd name="T10" fmla="*/ 266 w 214"/>
                <a:gd name="T11" fmla="*/ 108 h 147"/>
                <a:gd name="T12" fmla="*/ 132 w 214"/>
                <a:gd name="T13" fmla="*/ 19 h 147"/>
                <a:gd name="T14" fmla="*/ 0 60000 65536"/>
                <a:gd name="T15" fmla="*/ 0 60000 65536"/>
                <a:gd name="T16" fmla="*/ 0 60000 65536"/>
                <a:gd name="T17" fmla="*/ 0 60000 65536"/>
                <a:gd name="T18" fmla="*/ 0 60000 65536"/>
                <a:gd name="T19" fmla="*/ 0 60000 65536"/>
                <a:gd name="T20" fmla="*/ 0 60000 65536"/>
                <a:gd name="T21" fmla="*/ 0 w 214"/>
                <a:gd name="T22" fmla="*/ 0 h 147"/>
                <a:gd name="T23" fmla="*/ 214 w 214"/>
                <a:gd name="T24" fmla="*/ 147 h 1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4" h="147">
                  <a:moveTo>
                    <a:pt x="102" y="9"/>
                  </a:moveTo>
                  <a:cubicBezTo>
                    <a:pt x="41" y="19"/>
                    <a:pt x="0" y="44"/>
                    <a:pt x="46" y="129"/>
                  </a:cubicBezTo>
                  <a:cubicBezTo>
                    <a:pt x="54" y="144"/>
                    <a:pt x="94" y="145"/>
                    <a:pt x="94" y="145"/>
                  </a:cubicBezTo>
                  <a:cubicBezTo>
                    <a:pt x="131" y="142"/>
                    <a:pt x="170" y="147"/>
                    <a:pt x="206" y="137"/>
                  </a:cubicBezTo>
                  <a:cubicBezTo>
                    <a:pt x="214" y="135"/>
                    <a:pt x="214" y="121"/>
                    <a:pt x="214" y="113"/>
                  </a:cubicBezTo>
                  <a:cubicBezTo>
                    <a:pt x="214" y="92"/>
                    <a:pt x="212" y="70"/>
                    <a:pt x="206" y="49"/>
                  </a:cubicBezTo>
                  <a:cubicBezTo>
                    <a:pt x="193" y="0"/>
                    <a:pt x="139" y="9"/>
                    <a:pt x="102" y="9"/>
                  </a:cubicBezTo>
                  <a:close/>
                </a:path>
              </a:pathLst>
            </a:custGeom>
            <a:noFill/>
            <a:ln w="38100" cap="sq" cmpd="sng">
              <a:solidFill>
                <a:srgbClr val="FF0000"/>
              </a:solidFill>
              <a:prstDash val="solid"/>
              <a:round/>
              <a:headEnd type="none" w="sm" len="sm"/>
              <a:tailEnd type="none" w="sm" len="sm"/>
            </a:ln>
          </p:spPr>
          <p:txBody>
            <a:bodyPr/>
            <a:lstStyle/>
            <a:p>
              <a:endParaRPr lang="zh-CN" altLang="en-US"/>
            </a:p>
          </p:txBody>
        </p:sp>
        <p:sp>
          <p:nvSpPr>
            <p:cNvPr id="29716" name="Freeform 229"/>
            <p:cNvSpPr>
              <a:spLocks/>
            </p:cNvSpPr>
            <p:nvPr/>
          </p:nvSpPr>
          <p:spPr bwMode="auto">
            <a:xfrm>
              <a:off x="1474" y="755"/>
              <a:ext cx="243" cy="218"/>
            </a:xfrm>
            <a:custGeom>
              <a:avLst/>
              <a:gdLst>
                <a:gd name="T0" fmla="*/ 132 w 214"/>
                <a:gd name="T1" fmla="*/ 19 h 147"/>
                <a:gd name="T2" fmla="*/ 59 w 214"/>
                <a:gd name="T3" fmla="*/ 283 h 147"/>
                <a:gd name="T4" fmla="*/ 122 w 214"/>
                <a:gd name="T5" fmla="*/ 319 h 147"/>
                <a:gd name="T6" fmla="*/ 266 w 214"/>
                <a:gd name="T7" fmla="*/ 301 h 147"/>
                <a:gd name="T8" fmla="*/ 276 w 214"/>
                <a:gd name="T9" fmla="*/ 249 h 147"/>
                <a:gd name="T10" fmla="*/ 266 w 214"/>
                <a:gd name="T11" fmla="*/ 108 h 147"/>
                <a:gd name="T12" fmla="*/ 132 w 214"/>
                <a:gd name="T13" fmla="*/ 19 h 147"/>
                <a:gd name="T14" fmla="*/ 0 60000 65536"/>
                <a:gd name="T15" fmla="*/ 0 60000 65536"/>
                <a:gd name="T16" fmla="*/ 0 60000 65536"/>
                <a:gd name="T17" fmla="*/ 0 60000 65536"/>
                <a:gd name="T18" fmla="*/ 0 60000 65536"/>
                <a:gd name="T19" fmla="*/ 0 60000 65536"/>
                <a:gd name="T20" fmla="*/ 0 60000 65536"/>
                <a:gd name="T21" fmla="*/ 0 w 214"/>
                <a:gd name="T22" fmla="*/ 0 h 147"/>
                <a:gd name="T23" fmla="*/ 214 w 214"/>
                <a:gd name="T24" fmla="*/ 147 h 1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4" h="147">
                  <a:moveTo>
                    <a:pt x="102" y="9"/>
                  </a:moveTo>
                  <a:cubicBezTo>
                    <a:pt x="41" y="19"/>
                    <a:pt x="0" y="44"/>
                    <a:pt x="46" y="129"/>
                  </a:cubicBezTo>
                  <a:cubicBezTo>
                    <a:pt x="54" y="144"/>
                    <a:pt x="94" y="145"/>
                    <a:pt x="94" y="145"/>
                  </a:cubicBezTo>
                  <a:cubicBezTo>
                    <a:pt x="131" y="142"/>
                    <a:pt x="170" y="147"/>
                    <a:pt x="206" y="137"/>
                  </a:cubicBezTo>
                  <a:cubicBezTo>
                    <a:pt x="214" y="135"/>
                    <a:pt x="214" y="121"/>
                    <a:pt x="214" y="113"/>
                  </a:cubicBezTo>
                  <a:cubicBezTo>
                    <a:pt x="214" y="92"/>
                    <a:pt x="212" y="70"/>
                    <a:pt x="206" y="49"/>
                  </a:cubicBezTo>
                  <a:cubicBezTo>
                    <a:pt x="193" y="0"/>
                    <a:pt x="139" y="9"/>
                    <a:pt x="102" y="9"/>
                  </a:cubicBezTo>
                  <a:close/>
                </a:path>
              </a:pathLst>
            </a:custGeom>
            <a:noFill/>
            <a:ln w="38100" cap="sq" cmpd="sng">
              <a:solidFill>
                <a:srgbClr val="FF0000"/>
              </a:solidFill>
              <a:prstDash val="solid"/>
              <a:round/>
              <a:headEnd type="none" w="sm" len="sm"/>
              <a:tailEnd type="none" w="sm" len="sm"/>
            </a:ln>
          </p:spPr>
          <p:txBody>
            <a:bodyPr/>
            <a:lstStyle/>
            <a:p>
              <a:endParaRPr lang="zh-CN" altLang="en-US"/>
            </a:p>
          </p:txBody>
        </p:sp>
        <p:sp>
          <p:nvSpPr>
            <p:cNvPr id="29717" name="Freeform 230"/>
            <p:cNvSpPr>
              <a:spLocks/>
            </p:cNvSpPr>
            <p:nvPr/>
          </p:nvSpPr>
          <p:spPr bwMode="auto">
            <a:xfrm>
              <a:off x="1079" y="370"/>
              <a:ext cx="243" cy="218"/>
            </a:xfrm>
            <a:custGeom>
              <a:avLst/>
              <a:gdLst>
                <a:gd name="T0" fmla="*/ 132 w 214"/>
                <a:gd name="T1" fmla="*/ 19 h 147"/>
                <a:gd name="T2" fmla="*/ 59 w 214"/>
                <a:gd name="T3" fmla="*/ 283 h 147"/>
                <a:gd name="T4" fmla="*/ 122 w 214"/>
                <a:gd name="T5" fmla="*/ 319 h 147"/>
                <a:gd name="T6" fmla="*/ 266 w 214"/>
                <a:gd name="T7" fmla="*/ 301 h 147"/>
                <a:gd name="T8" fmla="*/ 276 w 214"/>
                <a:gd name="T9" fmla="*/ 249 h 147"/>
                <a:gd name="T10" fmla="*/ 266 w 214"/>
                <a:gd name="T11" fmla="*/ 108 h 147"/>
                <a:gd name="T12" fmla="*/ 132 w 214"/>
                <a:gd name="T13" fmla="*/ 19 h 147"/>
                <a:gd name="T14" fmla="*/ 0 60000 65536"/>
                <a:gd name="T15" fmla="*/ 0 60000 65536"/>
                <a:gd name="T16" fmla="*/ 0 60000 65536"/>
                <a:gd name="T17" fmla="*/ 0 60000 65536"/>
                <a:gd name="T18" fmla="*/ 0 60000 65536"/>
                <a:gd name="T19" fmla="*/ 0 60000 65536"/>
                <a:gd name="T20" fmla="*/ 0 60000 65536"/>
                <a:gd name="T21" fmla="*/ 0 w 214"/>
                <a:gd name="T22" fmla="*/ 0 h 147"/>
                <a:gd name="T23" fmla="*/ 214 w 214"/>
                <a:gd name="T24" fmla="*/ 147 h 1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4" h="147">
                  <a:moveTo>
                    <a:pt x="102" y="9"/>
                  </a:moveTo>
                  <a:cubicBezTo>
                    <a:pt x="41" y="19"/>
                    <a:pt x="0" y="44"/>
                    <a:pt x="46" y="129"/>
                  </a:cubicBezTo>
                  <a:cubicBezTo>
                    <a:pt x="54" y="144"/>
                    <a:pt x="94" y="145"/>
                    <a:pt x="94" y="145"/>
                  </a:cubicBezTo>
                  <a:cubicBezTo>
                    <a:pt x="131" y="142"/>
                    <a:pt x="170" y="147"/>
                    <a:pt x="206" y="137"/>
                  </a:cubicBezTo>
                  <a:cubicBezTo>
                    <a:pt x="214" y="135"/>
                    <a:pt x="214" y="121"/>
                    <a:pt x="214" y="113"/>
                  </a:cubicBezTo>
                  <a:cubicBezTo>
                    <a:pt x="214" y="92"/>
                    <a:pt x="212" y="70"/>
                    <a:pt x="206" y="49"/>
                  </a:cubicBezTo>
                  <a:cubicBezTo>
                    <a:pt x="193" y="0"/>
                    <a:pt x="139" y="9"/>
                    <a:pt x="102" y="9"/>
                  </a:cubicBezTo>
                  <a:close/>
                </a:path>
              </a:pathLst>
            </a:custGeom>
            <a:noFill/>
            <a:ln w="38100" cap="sq" cmpd="sng">
              <a:solidFill>
                <a:srgbClr val="FF0000"/>
              </a:solidFill>
              <a:prstDash val="solid"/>
              <a:round/>
              <a:headEnd type="none" w="sm" len="sm"/>
              <a:tailEnd type="none" w="sm" len="sm"/>
            </a:ln>
          </p:spPr>
          <p:txBody>
            <a:bodyPr/>
            <a:lstStyle/>
            <a:p>
              <a:endParaRPr lang="zh-CN" altLang="en-US"/>
            </a:p>
          </p:txBody>
        </p:sp>
      </p:gr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56136"/>
                                        </p:tgtEl>
                                        <p:attrNameLst>
                                          <p:attrName>style.visibility</p:attrName>
                                        </p:attrNameLst>
                                      </p:cBhvr>
                                      <p:to>
                                        <p:strVal val="visible"/>
                                      </p:to>
                                    </p:set>
                                    <p:animEffect transition="in" filter="wipe(right)">
                                      <p:cBhvr>
                                        <p:cTn id="7" dur="500"/>
                                        <p:tgtEl>
                                          <p:spTgt spid="2561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dissolve">
                                      <p:cBhvr>
                                        <p:cTn id="12" dur="500"/>
                                        <p:tgtEl>
                                          <p:spTgt spid="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6137"/>
                                        </p:tgtEl>
                                        <p:attrNameLst>
                                          <p:attrName>style.visibility</p:attrName>
                                        </p:attrNameLst>
                                      </p:cBhvr>
                                      <p:to>
                                        <p:strVal val="visible"/>
                                      </p:to>
                                    </p:set>
                                    <p:animEffect transition="in" filter="wipe(left)">
                                      <p:cBhvr>
                                        <p:cTn id="17" dur="500"/>
                                        <p:tgtEl>
                                          <p:spTgt spid="2561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up)">
                                      <p:cBhvr>
                                        <p:cTn id="22" dur="500"/>
                                        <p:tgtEl>
                                          <p:spTgt spid="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56215"/>
                                        </p:tgtEl>
                                        <p:attrNameLst>
                                          <p:attrName>style.visibility</p:attrName>
                                        </p:attrNameLst>
                                      </p:cBhvr>
                                      <p:to>
                                        <p:strVal val="visible"/>
                                      </p:to>
                                    </p:set>
                                    <p:animEffect transition="in" filter="dissolve">
                                      <p:cBhvr>
                                        <p:cTn id="27" dur="500"/>
                                        <p:tgtEl>
                                          <p:spTgt spid="2562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up)">
                                      <p:cBhvr>
                                        <p:cTn id="32" dur="500"/>
                                        <p:tgtEl>
                                          <p:spTgt spid="1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6184"/>
                                        </p:tgtEl>
                                        <p:attrNameLst>
                                          <p:attrName>style.visibility</p:attrName>
                                        </p:attrNameLst>
                                      </p:cBhvr>
                                      <p:to>
                                        <p:strVal val="visible"/>
                                      </p:to>
                                    </p:set>
                                    <p:animEffect transition="in" filter="wipe(left)">
                                      <p:cBhvr>
                                        <p:cTn id="37" dur="500"/>
                                        <p:tgtEl>
                                          <p:spTgt spid="25618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56189"/>
                                        </p:tgtEl>
                                        <p:attrNameLst>
                                          <p:attrName>style.visibility</p:attrName>
                                        </p:attrNameLst>
                                      </p:cBhvr>
                                      <p:to>
                                        <p:strVal val="visible"/>
                                      </p:to>
                                    </p:set>
                                    <p:animEffect transition="in" filter="wipe(left)">
                                      <p:cBhvr>
                                        <p:cTn id="42" dur="500"/>
                                        <p:tgtEl>
                                          <p:spTgt spid="25618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56185"/>
                                        </p:tgtEl>
                                        <p:attrNameLst>
                                          <p:attrName>style.visibility</p:attrName>
                                        </p:attrNameLst>
                                      </p:cBhvr>
                                      <p:to>
                                        <p:strVal val="visible"/>
                                      </p:to>
                                    </p:set>
                                    <p:animEffect transition="in" filter="dissolve">
                                      <p:cBhvr>
                                        <p:cTn id="47" dur="500"/>
                                        <p:tgtEl>
                                          <p:spTgt spid="25618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left)">
                                      <p:cBhvr>
                                        <p:cTn id="5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36" grpId="0" autoUpdateAnimBg="0"/>
      <p:bldP spid="256137" grpId="0" autoUpdateAnimBg="0"/>
      <p:bldP spid="256184" grpId="0" autoUpdateAnimBg="0"/>
      <p:bldP spid="256185" grpId="0" autoUpdateAnimBg="0"/>
      <p:bldP spid="256189" grpId="0" animBg="1"/>
      <p:bldP spid="256215"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3"/>
          <p:cNvGrpSpPr>
            <a:grpSpLocks/>
          </p:cNvGrpSpPr>
          <p:nvPr/>
        </p:nvGrpSpPr>
        <p:grpSpPr bwMode="auto">
          <a:xfrm>
            <a:off x="972349" y="128558"/>
            <a:ext cx="3100387" cy="609600"/>
            <a:chOff x="336" y="144"/>
            <a:chExt cx="1953" cy="384"/>
          </a:xfrm>
        </p:grpSpPr>
        <p:sp>
          <p:nvSpPr>
            <p:cNvPr id="7234" name="Rectangle 17"/>
            <p:cNvSpPr>
              <a:spLocks noChangeArrowheads="1"/>
            </p:cNvSpPr>
            <p:nvPr/>
          </p:nvSpPr>
          <p:spPr bwMode="auto">
            <a:xfrm>
              <a:off x="336" y="144"/>
              <a:ext cx="1824" cy="384"/>
            </a:xfrm>
            <a:prstGeom prst="rect">
              <a:avLst/>
            </a:prstGeom>
            <a:gradFill rotWithShape="0">
              <a:gsLst>
                <a:gs pos="0">
                  <a:srgbClr val="760000"/>
                </a:gs>
                <a:gs pos="50000">
                  <a:srgbClr val="FF0000"/>
                </a:gs>
                <a:gs pos="100000">
                  <a:srgbClr val="760000"/>
                </a:gs>
              </a:gsLst>
              <a:lin ang="18900000" scaled="1"/>
            </a:gradFill>
            <a:ln w="12700" cap="sq">
              <a:noFill/>
              <a:miter lim="800000"/>
              <a:headEnd type="none" w="sm" len="sm"/>
              <a:tailEnd type="none" w="sm" len="sm"/>
            </a:ln>
            <a:effectLst>
              <a:outerShdw dist="107763" dir="2700000" algn="ctr" rotWithShape="0">
                <a:srgbClr val="969696"/>
              </a:outerShdw>
            </a:effectLst>
          </p:spPr>
          <p:txBody>
            <a:bodyPr wrap="none" anchor="ctr"/>
            <a:lstStyle/>
            <a:p>
              <a:endParaRPr lang="zh-CN" altLang="en-US"/>
            </a:p>
          </p:txBody>
        </p:sp>
        <p:sp>
          <p:nvSpPr>
            <p:cNvPr id="7235" name="Rectangle 18"/>
            <p:cNvSpPr>
              <a:spLocks noChangeArrowheads="1"/>
            </p:cNvSpPr>
            <p:nvPr/>
          </p:nvSpPr>
          <p:spPr bwMode="auto">
            <a:xfrm>
              <a:off x="465" y="152"/>
              <a:ext cx="1824" cy="365"/>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r>
                <a:rPr lang="zh-CN" altLang="en-US" sz="3200" dirty="0">
                  <a:solidFill>
                    <a:srgbClr val="FFFF00"/>
                  </a:solidFill>
                  <a:latin typeface="黑体" pitchFamily="49" charset="-122"/>
                  <a:ea typeface="黑体" pitchFamily="49" charset="-122"/>
                </a:rPr>
                <a:t>一</a:t>
              </a:r>
              <a:r>
                <a:rPr lang="en-US" altLang="zh-CN" sz="3200" dirty="0">
                  <a:solidFill>
                    <a:srgbClr val="FFFF00"/>
                  </a:solidFill>
                  <a:latin typeface="黑体" pitchFamily="49" charset="-122"/>
                  <a:ea typeface="黑体" pitchFamily="49" charset="-122"/>
                </a:rPr>
                <a:t>.</a:t>
              </a:r>
              <a:r>
                <a:rPr lang="zh-CN" altLang="en-US" sz="3200" dirty="0">
                  <a:solidFill>
                    <a:srgbClr val="FFFF00"/>
                  </a:solidFill>
                  <a:latin typeface="黑体" pitchFamily="49" charset="-122"/>
                  <a:ea typeface="黑体" pitchFamily="49" charset="-122"/>
                </a:rPr>
                <a:t>名词术语</a:t>
              </a:r>
              <a:endParaRPr lang="en-US" sz="3200" dirty="0">
                <a:solidFill>
                  <a:srgbClr val="FFFF00"/>
                </a:solidFill>
                <a:latin typeface="黑体" pitchFamily="49" charset="-122"/>
                <a:ea typeface="黑体" pitchFamily="49" charset="-122"/>
              </a:endParaRPr>
            </a:p>
          </p:txBody>
        </p:sp>
      </p:grpSp>
      <p:grpSp>
        <p:nvGrpSpPr>
          <p:cNvPr id="4" name="Group 78"/>
          <p:cNvGrpSpPr>
            <a:grpSpLocks/>
          </p:cNvGrpSpPr>
          <p:nvPr/>
        </p:nvGrpSpPr>
        <p:grpSpPr bwMode="auto">
          <a:xfrm>
            <a:off x="3259138" y="1125539"/>
            <a:ext cx="5357812" cy="2128837"/>
            <a:chOff x="1093" y="672"/>
            <a:chExt cx="3375" cy="1341"/>
          </a:xfrm>
        </p:grpSpPr>
        <p:sp>
          <p:nvSpPr>
            <p:cNvPr id="7194" name="Rectangle 32"/>
            <p:cNvSpPr>
              <a:spLocks noChangeArrowheads="1"/>
            </p:cNvSpPr>
            <p:nvPr/>
          </p:nvSpPr>
          <p:spPr bwMode="auto">
            <a:xfrm>
              <a:off x="3312" y="892"/>
              <a:ext cx="994" cy="216"/>
            </a:xfrm>
            <a:prstGeom prst="rect">
              <a:avLst/>
            </a:prstGeom>
            <a:noFill/>
            <a:ln w="12700" cap="sq">
              <a:noFill/>
              <a:miter lim="800000"/>
              <a:headEnd type="none" w="sm" len="sm"/>
              <a:tailEnd type="none" w="sm" len="sm"/>
            </a:ln>
          </p:spPr>
          <p:txBody>
            <a:bodyPr wrap="none" anchor="ctr"/>
            <a:lstStyle/>
            <a:p>
              <a:r>
                <a:rPr lang="en-US" altLang="zh-CN" sz="2300">
                  <a:solidFill>
                    <a:srgbClr val="000099"/>
                  </a:solidFill>
                </a:rPr>
                <a:t>     ……</a:t>
              </a:r>
            </a:p>
          </p:txBody>
        </p:sp>
        <p:sp>
          <p:nvSpPr>
            <p:cNvPr id="7195" name="Line 33"/>
            <p:cNvSpPr>
              <a:spLocks noChangeShapeType="1"/>
            </p:cNvSpPr>
            <p:nvPr/>
          </p:nvSpPr>
          <p:spPr bwMode="auto">
            <a:xfrm>
              <a:off x="1200" y="903"/>
              <a:ext cx="3216" cy="0"/>
            </a:xfrm>
            <a:prstGeom prst="line">
              <a:avLst/>
            </a:prstGeom>
            <a:noFill/>
            <a:ln w="22225" cap="sq">
              <a:solidFill>
                <a:schemeClr val="bg1"/>
              </a:solidFill>
              <a:round/>
              <a:headEnd/>
              <a:tailEnd/>
            </a:ln>
          </p:spPr>
          <p:txBody>
            <a:bodyPr wrap="none" anchor="ctr"/>
            <a:lstStyle/>
            <a:p>
              <a:endParaRPr lang="zh-CN" altLang="en-US"/>
            </a:p>
          </p:txBody>
        </p:sp>
        <p:sp>
          <p:nvSpPr>
            <p:cNvPr id="7196" name="Line 34"/>
            <p:cNvSpPr>
              <a:spLocks noChangeShapeType="1"/>
            </p:cNvSpPr>
            <p:nvPr/>
          </p:nvSpPr>
          <p:spPr bwMode="auto">
            <a:xfrm>
              <a:off x="1200" y="1132"/>
              <a:ext cx="3216" cy="0"/>
            </a:xfrm>
            <a:prstGeom prst="line">
              <a:avLst/>
            </a:prstGeom>
            <a:noFill/>
            <a:ln w="22225" cap="sq">
              <a:solidFill>
                <a:schemeClr val="bg1"/>
              </a:solidFill>
              <a:round/>
              <a:headEnd/>
              <a:tailEnd/>
            </a:ln>
          </p:spPr>
          <p:txBody>
            <a:bodyPr wrap="none" anchor="ctr"/>
            <a:lstStyle/>
            <a:p>
              <a:endParaRPr lang="zh-CN" altLang="en-US"/>
            </a:p>
          </p:txBody>
        </p:sp>
        <p:sp>
          <p:nvSpPr>
            <p:cNvPr id="7197" name="Line 35"/>
            <p:cNvSpPr>
              <a:spLocks noChangeShapeType="1"/>
            </p:cNvSpPr>
            <p:nvPr/>
          </p:nvSpPr>
          <p:spPr bwMode="auto">
            <a:xfrm>
              <a:off x="1200" y="1335"/>
              <a:ext cx="3216" cy="0"/>
            </a:xfrm>
            <a:prstGeom prst="line">
              <a:avLst/>
            </a:prstGeom>
            <a:noFill/>
            <a:ln w="22225" cap="sq">
              <a:solidFill>
                <a:schemeClr val="bg1"/>
              </a:solidFill>
              <a:round/>
              <a:headEnd/>
              <a:tailEnd/>
            </a:ln>
          </p:spPr>
          <p:txBody>
            <a:bodyPr wrap="none" anchor="ctr"/>
            <a:lstStyle/>
            <a:p>
              <a:endParaRPr lang="zh-CN" altLang="en-US"/>
            </a:p>
          </p:txBody>
        </p:sp>
        <p:sp>
          <p:nvSpPr>
            <p:cNvPr id="7198" name="Line 36"/>
            <p:cNvSpPr>
              <a:spLocks noChangeShapeType="1"/>
            </p:cNvSpPr>
            <p:nvPr/>
          </p:nvSpPr>
          <p:spPr bwMode="auto">
            <a:xfrm>
              <a:off x="1200" y="1542"/>
              <a:ext cx="3216" cy="0"/>
            </a:xfrm>
            <a:prstGeom prst="line">
              <a:avLst/>
            </a:prstGeom>
            <a:noFill/>
            <a:ln w="22225" cap="sq">
              <a:solidFill>
                <a:schemeClr val="bg1"/>
              </a:solidFill>
              <a:round/>
              <a:headEnd/>
              <a:tailEnd/>
            </a:ln>
          </p:spPr>
          <p:txBody>
            <a:bodyPr wrap="none" anchor="ctr"/>
            <a:lstStyle/>
            <a:p>
              <a:endParaRPr lang="zh-CN" altLang="en-US"/>
            </a:p>
          </p:txBody>
        </p:sp>
        <p:sp>
          <p:nvSpPr>
            <p:cNvPr id="7199" name="Line 37"/>
            <p:cNvSpPr>
              <a:spLocks noChangeShapeType="1"/>
            </p:cNvSpPr>
            <p:nvPr/>
          </p:nvSpPr>
          <p:spPr bwMode="auto">
            <a:xfrm>
              <a:off x="1200" y="1764"/>
              <a:ext cx="3216" cy="0"/>
            </a:xfrm>
            <a:prstGeom prst="line">
              <a:avLst/>
            </a:prstGeom>
            <a:noFill/>
            <a:ln w="22225" cap="sq">
              <a:solidFill>
                <a:schemeClr val="bg1"/>
              </a:solidFill>
              <a:round/>
              <a:headEnd/>
              <a:tailEnd/>
            </a:ln>
          </p:spPr>
          <p:txBody>
            <a:bodyPr wrap="none" anchor="ctr"/>
            <a:lstStyle/>
            <a:p>
              <a:endParaRPr lang="zh-CN" altLang="en-US"/>
            </a:p>
          </p:txBody>
        </p:sp>
        <p:sp>
          <p:nvSpPr>
            <p:cNvPr id="7200" name="Line 38"/>
            <p:cNvSpPr>
              <a:spLocks noChangeShapeType="1"/>
            </p:cNvSpPr>
            <p:nvPr/>
          </p:nvSpPr>
          <p:spPr bwMode="auto">
            <a:xfrm>
              <a:off x="1200" y="1974"/>
              <a:ext cx="3216" cy="0"/>
            </a:xfrm>
            <a:prstGeom prst="line">
              <a:avLst/>
            </a:prstGeom>
            <a:noFill/>
            <a:ln w="22225" cap="sq">
              <a:solidFill>
                <a:schemeClr val="bg1"/>
              </a:solidFill>
              <a:round/>
              <a:headEnd/>
              <a:tailEnd/>
            </a:ln>
          </p:spPr>
          <p:txBody>
            <a:bodyPr wrap="none" anchor="ctr"/>
            <a:lstStyle/>
            <a:p>
              <a:endParaRPr lang="zh-CN" altLang="en-US"/>
            </a:p>
          </p:txBody>
        </p:sp>
        <p:sp>
          <p:nvSpPr>
            <p:cNvPr id="7201" name="Line 39"/>
            <p:cNvSpPr>
              <a:spLocks noChangeShapeType="1"/>
            </p:cNvSpPr>
            <p:nvPr/>
          </p:nvSpPr>
          <p:spPr bwMode="auto">
            <a:xfrm>
              <a:off x="1200" y="907"/>
              <a:ext cx="0" cy="1056"/>
            </a:xfrm>
            <a:prstGeom prst="line">
              <a:avLst/>
            </a:prstGeom>
            <a:noFill/>
            <a:ln w="25400" cap="sq">
              <a:solidFill>
                <a:schemeClr val="bg1"/>
              </a:solidFill>
              <a:round/>
              <a:headEnd/>
              <a:tailEnd/>
            </a:ln>
          </p:spPr>
          <p:txBody>
            <a:bodyPr wrap="none" anchor="ctr"/>
            <a:lstStyle/>
            <a:p>
              <a:endParaRPr lang="zh-CN" altLang="en-US"/>
            </a:p>
          </p:txBody>
        </p:sp>
        <p:sp>
          <p:nvSpPr>
            <p:cNvPr id="7202" name="Line 40"/>
            <p:cNvSpPr>
              <a:spLocks noChangeShapeType="1"/>
            </p:cNvSpPr>
            <p:nvPr/>
          </p:nvSpPr>
          <p:spPr bwMode="auto">
            <a:xfrm>
              <a:off x="1872" y="914"/>
              <a:ext cx="0" cy="1056"/>
            </a:xfrm>
            <a:prstGeom prst="line">
              <a:avLst/>
            </a:prstGeom>
            <a:noFill/>
            <a:ln w="22225" cap="sq">
              <a:solidFill>
                <a:schemeClr val="bg1"/>
              </a:solidFill>
              <a:round/>
              <a:headEnd/>
              <a:tailEnd/>
            </a:ln>
          </p:spPr>
          <p:txBody>
            <a:bodyPr wrap="none" anchor="ctr"/>
            <a:lstStyle/>
            <a:p>
              <a:endParaRPr lang="zh-CN" altLang="en-US"/>
            </a:p>
          </p:txBody>
        </p:sp>
        <p:sp>
          <p:nvSpPr>
            <p:cNvPr id="7203" name="Line 41"/>
            <p:cNvSpPr>
              <a:spLocks noChangeShapeType="1"/>
            </p:cNvSpPr>
            <p:nvPr/>
          </p:nvSpPr>
          <p:spPr bwMode="auto">
            <a:xfrm>
              <a:off x="2544" y="914"/>
              <a:ext cx="0" cy="1056"/>
            </a:xfrm>
            <a:prstGeom prst="line">
              <a:avLst/>
            </a:prstGeom>
            <a:noFill/>
            <a:ln w="22225" cap="sq">
              <a:solidFill>
                <a:schemeClr val="bg1"/>
              </a:solidFill>
              <a:round/>
              <a:headEnd/>
              <a:tailEnd/>
            </a:ln>
          </p:spPr>
          <p:txBody>
            <a:bodyPr wrap="none" anchor="ctr"/>
            <a:lstStyle/>
            <a:p>
              <a:endParaRPr lang="zh-CN" altLang="en-US"/>
            </a:p>
          </p:txBody>
        </p:sp>
        <p:sp>
          <p:nvSpPr>
            <p:cNvPr id="7204" name="Line 42"/>
            <p:cNvSpPr>
              <a:spLocks noChangeShapeType="1"/>
            </p:cNvSpPr>
            <p:nvPr/>
          </p:nvSpPr>
          <p:spPr bwMode="auto">
            <a:xfrm>
              <a:off x="2899" y="918"/>
              <a:ext cx="0" cy="1056"/>
            </a:xfrm>
            <a:prstGeom prst="line">
              <a:avLst/>
            </a:prstGeom>
            <a:noFill/>
            <a:ln w="22225" cap="sq">
              <a:solidFill>
                <a:schemeClr val="bg1"/>
              </a:solidFill>
              <a:round/>
              <a:headEnd/>
              <a:tailEnd/>
            </a:ln>
          </p:spPr>
          <p:txBody>
            <a:bodyPr wrap="none" anchor="ctr"/>
            <a:lstStyle/>
            <a:p>
              <a:endParaRPr lang="zh-CN" altLang="en-US"/>
            </a:p>
          </p:txBody>
        </p:sp>
        <p:sp>
          <p:nvSpPr>
            <p:cNvPr id="7205" name="Line 43"/>
            <p:cNvSpPr>
              <a:spLocks noChangeShapeType="1"/>
            </p:cNvSpPr>
            <p:nvPr/>
          </p:nvSpPr>
          <p:spPr bwMode="auto">
            <a:xfrm>
              <a:off x="3264" y="918"/>
              <a:ext cx="0" cy="1056"/>
            </a:xfrm>
            <a:prstGeom prst="line">
              <a:avLst/>
            </a:prstGeom>
            <a:noFill/>
            <a:ln w="22225" cap="sq">
              <a:solidFill>
                <a:schemeClr val="bg1"/>
              </a:solidFill>
              <a:round/>
              <a:headEnd/>
              <a:tailEnd/>
            </a:ln>
          </p:spPr>
          <p:txBody>
            <a:bodyPr wrap="none" anchor="ctr"/>
            <a:lstStyle/>
            <a:p>
              <a:endParaRPr lang="zh-CN" altLang="en-US"/>
            </a:p>
          </p:txBody>
        </p:sp>
        <p:sp>
          <p:nvSpPr>
            <p:cNvPr id="7206" name="Line 44"/>
            <p:cNvSpPr>
              <a:spLocks noChangeShapeType="1"/>
            </p:cNvSpPr>
            <p:nvPr/>
          </p:nvSpPr>
          <p:spPr bwMode="auto">
            <a:xfrm>
              <a:off x="4416" y="903"/>
              <a:ext cx="0" cy="1056"/>
            </a:xfrm>
            <a:prstGeom prst="line">
              <a:avLst/>
            </a:prstGeom>
            <a:noFill/>
            <a:ln w="25400" cap="sq">
              <a:solidFill>
                <a:schemeClr val="bg1"/>
              </a:solidFill>
              <a:round/>
              <a:headEnd/>
              <a:tailEnd/>
            </a:ln>
          </p:spPr>
          <p:txBody>
            <a:bodyPr wrap="none" anchor="ctr"/>
            <a:lstStyle/>
            <a:p>
              <a:endParaRPr lang="zh-CN" altLang="en-US"/>
            </a:p>
          </p:txBody>
        </p:sp>
        <p:sp>
          <p:nvSpPr>
            <p:cNvPr id="7207" name="Text Box 45"/>
            <p:cNvSpPr txBox="1">
              <a:spLocks noChangeArrowheads="1"/>
            </p:cNvSpPr>
            <p:nvPr/>
          </p:nvSpPr>
          <p:spPr bwMode="auto">
            <a:xfrm>
              <a:off x="1270" y="672"/>
              <a:ext cx="3198" cy="231"/>
            </a:xfrm>
            <a:prstGeom prst="rect">
              <a:avLst/>
            </a:prstGeom>
            <a:noFill/>
            <a:ln w="12700" cap="sq">
              <a:noFill/>
              <a:miter lim="800000"/>
              <a:headEnd/>
              <a:tailEnd/>
            </a:ln>
          </p:spPr>
          <p:txBody>
            <a:bodyPr>
              <a:spAutoFit/>
            </a:bodyPr>
            <a:lstStyle/>
            <a:p>
              <a:r>
                <a:rPr lang="zh-CN" altLang="en-US">
                  <a:solidFill>
                    <a:schemeClr val="accent2"/>
                  </a:solidFill>
                  <a:latin typeface="幼圆" pitchFamily="49" charset="-122"/>
                  <a:ea typeface="幼圆" pitchFamily="49" charset="-122"/>
                </a:rPr>
                <a:t>学 号</a:t>
              </a:r>
              <a:r>
                <a:rPr lang="zh-CN" altLang="en-US">
                  <a:solidFill>
                    <a:schemeClr val="bg1"/>
                  </a:solidFill>
                  <a:latin typeface="幼圆" pitchFamily="49" charset="-122"/>
                  <a:ea typeface="幼圆" pitchFamily="49" charset="-122"/>
                </a:rPr>
                <a:t>    </a:t>
              </a:r>
              <a:r>
                <a:rPr lang="zh-CN" altLang="en-US">
                  <a:solidFill>
                    <a:schemeClr val="accent2"/>
                  </a:solidFill>
                  <a:latin typeface="幼圆" pitchFamily="49" charset="-122"/>
                  <a:ea typeface="幼圆" pitchFamily="49" charset="-122"/>
                </a:rPr>
                <a:t>姓 名</a:t>
              </a:r>
              <a:r>
                <a:rPr lang="zh-CN" altLang="en-US">
                  <a:solidFill>
                    <a:schemeClr val="bg1"/>
                  </a:solidFill>
                  <a:latin typeface="幼圆" pitchFamily="49" charset="-122"/>
                  <a:ea typeface="幼圆" pitchFamily="49" charset="-122"/>
                </a:rPr>
                <a:t>   </a:t>
              </a:r>
              <a:r>
                <a:rPr lang="zh-CN" altLang="en-US">
                  <a:solidFill>
                    <a:schemeClr val="accent2"/>
                  </a:solidFill>
                  <a:latin typeface="幼圆" pitchFamily="49" charset="-122"/>
                  <a:ea typeface="幼圆" pitchFamily="49" charset="-122"/>
                </a:rPr>
                <a:t>性别</a:t>
              </a:r>
              <a:r>
                <a:rPr lang="zh-CN" altLang="en-US">
                  <a:solidFill>
                    <a:schemeClr val="bg1"/>
                  </a:solidFill>
                  <a:latin typeface="幼圆" pitchFamily="49" charset="-122"/>
                  <a:ea typeface="幼圆" pitchFamily="49" charset="-122"/>
                </a:rPr>
                <a:t> </a:t>
              </a:r>
              <a:r>
                <a:rPr lang="zh-CN" altLang="en-US">
                  <a:solidFill>
                    <a:schemeClr val="accent2"/>
                  </a:solidFill>
                  <a:latin typeface="幼圆" pitchFamily="49" charset="-122"/>
                  <a:ea typeface="幼圆" pitchFamily="49" charset="-122"/>
                </a:rPr>
                <a:t>年龄</a:t>
              </a:r>
              <a:r>
                <a:rPr lang="zh-CN" altLang="en-US">
                  <a:solidFill>
                    <a:schemeClr val="bg1"/>
                  </a:solidFill>
                  <a:latin typeface="幼圆" pitchFamily="49" charset="-122"/>
                  <a:ea typeface="幼圆" pitchFamily="49" charset="-122"/>
                </a:rPr>
                <a:t>     </a:t>
              </a:r>
              <a:r>
                <a:rPr lang="zh-CN" altLang="en-US">
                  <a:solidFill>
                    <a:schemeClr val="accent2"/>
                  </a:solidFill>
                  <a:latin typeface="幼圆" pitchFamily="49" charset="-122"/>
                  <a:ea typeface="幼圆" pitchFamily="49" charset="-122"/>
                </a:rPr>
                <a:t>其 他</a:t>
              </a:r>
            </a:p>
          </p:txBody>
        </p:sp>
        <p:sp>
          <p:nvSpPr>
            <p:cNvPr id="7208" name="Rectangle 46"/>
            <p:cNvSpPr>
              <a:spLocks noChangeArrowheads="1"/>
            </p:cNvSpPr>
            <p:nvPr/>
          </p:nvSpPr>
          <p:spPr bwMode="auto">
            <a:xfrm>
              <a:off x="1285" y="892"/>
              <a:ext cx="520" cy="271"/>
            </a:xfrm>
            <a:prstGeom prst="rect">
              <a:avLst/>
            </a:prstGeom>
            <a:noFill/>
            <a:ln w="12700" cap="sq">
              <a:noFill/>
              <a:miter lim="800000"/>
              <a:headEnd/>
              <a:tailEnd/>
            </a:ln>
          </p:spPr>
          <p:txBody>
            <a:bodyPr wrap="none">
              <a:spAutoFit/>
            </a:bodyPr>
            <a:lstStyle/>
            <a:p>
              <a:r>
                <a:rPr lang="en-US" altLang="zh-CN" sz="2200">
                  <a:solidFill>
                    <a:srgbClr val="0000A2"/>
                  </a:solidFill>
                </a:rPr>
                <a:t>99001</a:t>
              </a:r>
            </a:p>
          </p:txBody>
        </p:sp>
        <p:sp>
          <p:nvSpPr>
            <p:cNvPr id="7209" name="Rectangle 47"/>
            <p:cNvSpPr>
              <a:spLocks noChangeArrowheads="1"/>
            </p:cNvSpPr>
            <p:nvPr/>
          </p:nvSpPr>
          <p:spPr bwMode="auto">
            <a:xfrm>
              <a:off x="1281" y="1103"/>
              <a:ext cx="520" cy="271"/>
            </a:xfrm>
            <a:prstGeom prst="rect">
              <a:avLst/>
            </a:prstGeom>
            <a:noFill/>
            <a:ln w="12700" cap="sq">
              <a:noFill/>
              <a:miter lim="800000"/>
              <a:headEnd/>
              <a:tailEnd/>
            </a:ln>
          </p:spPr>
          <p:txBody>
            <a:bodyPr wrap="none">
              <a:spAutoFit/>
            </a:bodyPr>
            <a:lstStyle/>
            <a:p>
              <a:r>
                <a:rPr lang="en-US" altLang="zh-CN" sz="2200">
                  <a:solidFill>
                    <a:srgbClr val="0000A2"/>
                  </a:solidFill>
                </a:rPr>
                <a:t>99002</a:t>
              </a:r>
            </a:p>
          </p:txBody>
        </p:sp>
        <p:sp>
          <p:nvSpPr>
            <p:cNvPr id="7210" name="Rectangle 48"/>
            <p:cNvSpPr>
              <a:spLocks noChangeArrowheads="1"/>
            </p:cNvSpPr>
            <p:nvPr/>
          </p:nvSpPr>
          <p:spPr bwMode="auto">
            <a:xfrm>
              <a:off x="1274" y="1310"/>
              <a:ext cx="520" cy="271"/>
            </a:xfrm>
            <a:prstGeom prst="rect">
              <a:avLst/>
            </a:prstGeom>
            <a:noFill/>
            <a:ln w="12700" cap="sq">
              <a:noFill/>
              <a:miter lim="800000"/>
              <a:headEnd/>
              <a:tailEnd/>
            </a:ln>
          </p:spPr>
          <p:txBody>
            <a:bodyPr wrap="none">
              <a:spAutoFit/>
            </a:bodyPr>
            <a:lstStyle/>
            <a:p>
              <a:r>
                <a:rPr lang="en-US" altLang="zh-CN" sz="2200">
                  <a:solidFill>
                    <a:srgbClr val="0000A2"/>
                  </a:solidFill>
                </a:rPr>
                <a:t>99003</a:t>
              </a:r>
            </a:p>
          </p:txBody>
        </p:sp>
        <p:sp>
          <p:nvSpPr>
            <p:cNvPr id="7211" name="Rectangle 49"/>
            <p:cNvSpPr>
              <a:spLocks noChangeArrowheads="1"/>
            </p:cNvSpPr>
            <p:nvPr/>
          </p:nvSpPr>
          <p:spPr bwMode="auto">
            <a:xfrm>
              <a:off x="1274" y="1723"/>
              <a:ext cx="520" cy="271"/>
            </a:xfrm>
            <a:prstGeom prst="rect">
              <a:avLst/>
            </a:prstGeom>
            <a:noFill/>
            <a:ln w="12700" cap="sq">
              <a:noFill/>
              <a:miter lim="800000"/>
              <a:headEnd/>
              <a:tailEnd/>
            </a:ln>
          </p:spPr>
          <p:txBody>
            <a:bodyPr wrap="none">
              <a:spAutoFit/>
            </a:bodyPr>
            <a:lstStyle/>
            <a:p>
              <a:r>
                <a:rPr lang="en-US" altLang="zh-CN" sz="2200">
                  <a:solidFill>
                    <a:srgbClr val="0000A2"/>
                  </a:solidFill>
                </a:rPr>
                <a:t>99030</a:t>
              </a:r>
            </a:p>
          </p:txBody>
        </p:sp>
        <p:sp>
          <p:nvSpPr>
            <p:cNvPr id="7212" name="Rectangle 50"/>
            <p:cNvSpPr>
              <a:spLocks noChangeArrowheads="1"/>
            </p:cNvSpPr>
            <p:nvPr/>
          </p:nvSpPr>
          <p:spPr bwMode="auto">
            <a:xfrm>
              <a:off x="1874" y="886"/>
              <a:ext cx="870" cy="260"/>
            </a:xfrm>
            <a:prstGeom prst="rect">
              <a:avLst/>
            </a:prstGeom>
            <a:noFill/>
            <a:ln w="12700" cap="sq">
              <a:noFill/>
              <a:miter lim="800000"/>
              <a:headEnd/>
              <a:tailEnd/>
            </a:ln>
          </p:spPr>
          <p:txBody>
            <a:bodyPr>
              <a:spAutoFit/>
            </a:bodyPr>
            <a:lstStyle/>
            <a:p>
              <a:r>
                <a:rPr lang="zh-CN" altLang="en-US" sz="2100">
                  <a:solidFill>
                    <a:srgbClr val="0000A2"/>
                  </a:solidFill>
                  <a:latin typeface="幼圆" pitchFamily="49" charset="-122"/>
                  <a:ea typeface="幼圆" pitchFamily="49" charset="-122"/>
                </a:rPr>
                <a:t>张  三</a:t>
              </a:r>
            </a:p>
          </p:txBody>
        </p:sp>
        <p:sp>
          <p:nvSpPr>
            <p:cNvPr id="7213" name="Rectangle 51"/>
            <p:cNvSpPr>
              <a:spLocks noChangeArrowheads="1"/>
            </p:cNvSpPr>
            <p:nvPr/>
          </p:nvSpPr>
          <p:spPr bwMode="auto">
            <a:xfrm>
              <a:off x="1869" y="1095"/>
              <a:ext cx="838" cy="260"/>
            </a:xfrm>
            <a:prstGeom prst="rect">
              <a:avLst/>
            </a:prstGeom>
            <a:noFill/>
            <a:ln w="12700" cap="sq">
              <a:noFill/>
              <a:miter lim="800000"/>
              <a:headEnd/>
              <a:tailEnd/>
            </a:ln>
          </p:spPr>
          <p:txBody>
            <a:bodyPr>
              <a:spAutoFit/>
            </a:bodyPr>
            <a:lstStyle/>
            <a:p>
              <a:r>
                <a:rPr lang="zh-CN" altLang="en-US" sz="2100">
                  <a:solidFill>
                    <a:srgbClr val="0000A2"/>
                  </a:solidFill>
                  <a:latin typeface="幼圆" pitchFamily="49" charset="-122"/>
                  <a:ea typeface="幼圆" pitchFamily="49" charset="-122"/>
                </a:rPr>
                <a:t>李  四</a:t>
              </a:r>
            </a:p>
          </p:txBody>
        </p:sp>
        <p:sp>
          <p:nvSpPr>
            <p:cNvPr id="7214" name="Rectangle 52"/>
            <p:cNvSpPr>
              <a:spLocks noChangeArrowheads="1"/>
            </p:cNvSpPr>
            <p:nvPr/>
          </p:nvSpPr>
          <p:spPr bwMode="auto">
            <a:xfrm>
              <a:off x="1861" y="1302"/>
              <a:ext cx="974" cy="260"/>
            </a:xfrm>
            <a:prstGeom prst="rect">
              <a:avLst/>
            </a:prstGeom>
            <a:noFill/>
            <a:ln w="12700" cap="sq">
              <a:noFill/>
              <a:miter lim="800000"/>
              <a:headEnd/>
              <a:tailEnd/>
            </a:ln>
          </p:spPr>
          <p:txBody>
            <a:bodyPr>
              <a:spAutoFit/>
            </a:bodyPr>
            <a:lstStyle/>
            <a:p>
              <a:r>
                <a:rPr lang="zh-CN" altLang="en-US" sz="2100">
                  <a:solidFill>
                    <a:srgbClr val="0000A2"/>
                  </a:solidFill>
                  <a:latin typeface="幼圆" pitchFamily="49" charset="-122"/>
                  <a:ea typeface="幼圆" pitchFamily="49" charset="-122"/>
                </a:rPr>
                <a:t>王  五</a:t>
              </a:r>
            </a:p>
          </p:txBody>
        </p:sp>
        <p:sp>
          <p:nvSpPr>
            <p:cNvPr id="7215" name="Rectangle 53"/>
            <p:cNvSpPr>
              <a:spLocks noChangeArrowheads="1"/>
            </p:cNvSpPr>
            <p:nvPr/>
          </p:nvSpPr>
          <p:spPr bwMode="auto">
            <a:xfrm>
              <a:off x="1880" y="1723"/>
              <a:ext cx="827" cy="260"/>
            </a:xfrm>
            <a:prstGeom prst="rect">
              <a:avLst/>
            </a:prstGeom>
            <a:noFill/>
            <a:ln w="12700" cap="sq">
              <a:noFill/>
              <a:miter lim="800000"/>
              <a:headEnd/>
              <a:tailEnd/>
            </a:ln>
          </p:spPr>
          <p:txBody>
            <a:bodyPr>
              <a:spAutoFit/>
            </a:bodyPr>
            <a:lstStyle/>
            <a:p>
              <a:r>
                <a:rPr lang="zh-CN" altLang="en-US" sz="2100">
                  <a:solidFill>
                    <a:srgbClr val="0000A2"/>
                  </a:solidFill>
                  <a:latin typeface="幼圆" pitchFamily="49" charset="-122"/>
                  <a:ea typeface="幼圆" pitchFamily="49" charset="-122"/>
                </a:rPr>
                <a:t>刘  末</a:t>
              </a:r>
            </a:p>
          </p:txBody>
        </p:sp>
        <p:sp>
          <p:nvSpPr>
            <p:cNvPr id="7216" name="Rectangle 54"/>
            <p:cNvSpPr>
              <a:spLocks noChangeArrowheads="1"/>
            </p:cNvSpPr>
            <p:nvPr/>
          </p:nvSpPr>
          <p:spPr bwMode="auto">
            <a:xfrm>
              <a:off x="2581" y="888"/>
              <a:ext cx="344" cy="260"/>
            </a:xfrm>
            <a:prstGeom prst="rect">
              <a:avLst/>
            </a:prstGeom>
            <a:noFill/>
            <a:ln w="12700" cap="sq">
              <a:noFill/>
              <a:miter lim="800000"/>
              <a:headEnd/>
              <a:tailEnd/>
            </a:ln>
          </p:spPr>
          <p:txBody>
            <a:bodyPr>
              <a:spAutoFit/>
            </a:bodyPr>
            <a:lstStyle/>
            <a:p>
              <a:r>
                <a:rPr lang="zh-CN" altLang="en-US" sz="2100">
                  <a:solidFill>
                    <a:srgbClr val="0000A2"/>
                  </a:solidFill>
                  <a:latin typeface="幼圆" pitchFamily="49" charset="-122"/>
                  <a:ea typeface="幼圆" pitchFamily="49" charset="-122"/>
                </a:rPr>
                <a:t>女</a:t>
              </a:r>
            </a:p>
          </p:txBody>
        </p:sp>
        <p:sp>
          <p:nvSpPr>
            <p:cNvPr id="7217" name="Rectangle 55"/>
            <p:cNvSpPr>
              <a:spLocks noChangeArrowheads="1"/>
            </p:cNvSpPr>
            <p:nvPr/>
          </p:nvSpPr>
          <p:spPr bwMode="auto">
            <a:xfrm>
              <a:off x="2585" y="1730"/>
              <a:ext cx="386" cy="260"/>
            </a:xfrm>
            <a:prstGeom prst="rect">
              <a:avLst/>
            </a:prstGeom>
            <a:noFill/>
            <a:ln w="12700" cap="sq">
              <a:noFill/>
              <a:miter lim="800000"/>
              <a:headEnd/>
              <a:tailEnd/>
            </a:ln>
          </p:spPr>
          <p:txBody>
            <a:bodyPr>
              <a:spAutoFit/>
            </a:bodyPr>
            <a:lstStyle/>
            <a:p>
              <a:r>
                <a:rPr lang="zh-CN" altLang="en-US" sz="2100">
                  <a:solidFill>
                    <a:srgbClr val="0000A2"/>
                  </a:solidFill>
                  <a:latin typeface="幼圆" pitchFamily="49" charset="-122"/>
                  <a:ea typeface="幼圆" pitchFamily="49" charset="-122"/>
                </a:rPr>
                <a:t>女</a:t>
              </a:r>
            </a:p>
          </p:txBody>
        </p:sp>
        <p:sp>
          <p:nvSpPr>
            <p:cNvPr id="7218" name="Rectangle 56"/>
            <p:cNvSpPr>
              <a:spLocks noChangeArrowheads="1"/>
            </p:cNvSpPr>
            <p:nvPr/>
          </p:nvSpPr>
          <p:spPr bwMode="auto">
            <a:xfrm>
              <a:off x="2581" y="1095"/>
              <a:ext cx="390" cy="260"/>
            </a:xfrm>
            <a:prstGeom prst="rect">
              <a:avLst/>
            </a:prstGeom>
            <a:noFill/>
            <a:ln w="12700" cap="sq">
              <a:noFill/>
              <a:miter lim="800000"/>
              <a:headEnd/>
              <a:tailEnd/>
            </a:ln>
          </p:spPr>
          <p:txBody>
            <a:bodyPr>
              <a:spAutoFit/>
            </a:bodyPr>
            <a:lstStyle/>
            <a:p>
              <a:r>
                <a:rPr lang="zh-CN" altLang="en-US" sz="2100">
                  <a:solidFill>
                    <a:srgbClr val="0000A2"/>
                  </a:solidFill>
                  <a:latin typeface="幼圆" pitchFamily="49" charset="-122"/>
                  <a:ea typeface="幼圆" pitchFamily="49" charset="-122"/>
                </a:rPr>
                <a:t>男</a:t>
              </a:r>
            </a:p>
          </p:txBody>
        </p:sp>
        <p:sp>
          <p:nvSpPr>
            <p:cNvPr id="7219" name="Rectangle 57"/>
            <p:cNvSpPr>
              <a:spLocks noChangeArrowheads="1"/>
            </p:cNvSpPr>
            <p:nvPr/>
          </p:nvSpPr>
          <p:spPr bwMode="auto">
            <a:xfrm>
              <a:off x="2581" y="1302"/>
              <a:ext cx="435" cy="260"/>
            </a:xfrm>
            <a:prstGeom prst="rect">
              <a:avLst/>
            </a:prstGeom>
            <a:noFill/>
            <a:ln w="12700" cap="sq">
              <a:noFill/>
              <a:miter lim="800000"/>
              <a:headEnd/>
              <a:tailEnd/>
            </a:ln>
          </p:spPr>
          <p:txBody>
            <a:bodyPr>
              <a:spAutoFit/>
            </a:bodyPr>
            <a:lstStyle/>
            <a:p>
              <a:r>
                <a:rPr lang="zh-CN" altLang="en-US" sz="2100">
                  <a:solidFill>
                    <a:srgbClr val="0000A2"/>
                  </a:solidFill>
                  <a:latin typeface="幼圆" pitchFamily="49" charset="-122"/>
                  <a:ea typeface="幼圆" pitchFamily="49" charset="-122"/>
                </a:rPr>
                <a:t>男</a:t>
              </a:r>
            </a:p>
          </p:txBody>
        </p:sp>
        <p:sp>
          <p:nvSpPr>
            <p:cNvPr id="7220" name="Rectangle 58"/>
            <p:cNvSpPr>
              <a:spLocks noChangeArrowheads="1"/>
            </p:cNvSpPr>
            <p:nvPr/>
          </p:nvSpPr>
          <p:spPr bwMode="auto">
            <a:xfrm>
              <a:off x="2923" y="903"/>
              <a:ext cx="278" cy="271"/>
            </a:xfrm>
            <a:prstGeom prst="rect">
              <a:avLst/>
            </a:prstGeom>
            <a:noFill/>
            <a:ln w="12700" cap="sq">
              <a:noFill/>
              <a:miter lim="800000"/>
              <a:headEnd/>
              <a:tailEnd/>
            </a:ln>
          </p:spPr>
          <p:txBody>
            <a:bodyPr wrap="none">
              <a:spAutoFit/>
            </a:bodyPr>
            <a:lstStyle/>
            <a:p>
              <a:r>
                <a:rPr lang="en-US" altLang="zh-CN" sz="2200">
                  <a:solidFill>
                    <a:srgbClr val="0000A2"/>
                  </a:solidFill>
                  <a:ea typeface="楷体_GB2312" pitchFamily="49" charset="-122"/>
                </a:rPr>
                <a:t>20</a:t>
              </a:r>
            </a:p>
          </p:txBody>
        </p:sp>
        <p:sp>
          <p:nvSpPr>
            <p:cNvPr id="7221" name="Rectangle 59"/>
            <p:cNvSpPr>
              <a:spLocks noChangeArrowheads="1"/>
            </p:cNvSpPr>
            <p:nvPr/>
          </p:nvSpPr>
          <p:spPr bwMode="auto">
            <a:xfrm>
              <a:off x="2917" y="1317"/>
              <a:ext cx="278" cy="271"/>
            </a:xfrm>
            <a:prstGeom prst="rect">
              <a:avLst/>
            </a:prstGeom>
            <a:noFill/>
            <a:ln w="12700" cap="sq">
              <a:noFill/>
              <a:miter lim="800000"/>
              <a:headEnd/>
              <a:tailEnd/>
            </a:ln>
          </p:spPr>
          <p:txBody>
            <a:bodyPr wrap="none">
              <a:spAutoFit/>
            </a:bodyPr>
            <a:lstStyle/>
            <a:p>
              <a:r>
                <a:rPr lang="en-US" altLang="zh-CN" sz="2200">
                  <a:solidFill>
                    <a:srgbClr val="0000A2"/>
                  </a:solidFill>
                  <a:ea typeface="楷体_GB2312" pitchFamily="49" charset="-122"/>
                </a:rPr>
                <a:t>18</a:t>
              </a:r>
            </a:p>
          </p:txBody>
        </p:sp>
        <p:sp>
          <p:nvSpPr>
            <p:cNvPr id="7222" name="Rectangle 60"/>
            <p:cNvSpPr>
              <a:spLocks noChangeArrowheads="1"/>
            </p:cNvSpPr>
            <p:nvPr/>
          </p:nvSpPr>
          <p:spPr bwMode="auto">
            <a:xfrm>
              <a:off x="2917" y="1114"/>
              <a:ext cx="278" cy="271"/>
            </a:xfrm>
            <a:prstGeom prst="rect">
              <a:avLst/>
            </a:prstGeom>
            <a:noFill/>
            <a:ln w="12700" cap="sq">
              <a:noFill/>
              <a:miter lim="800000"/>
              <a:headEnd/>
              <a:tailEnd/>
            </a:ln>
          </p:spPr>
          <p:txBody>
            <a:bodyPr wrap="none">
              <a:spAutoFit/>
            </a:bodyPr>
            <a:lstStyle/>
            <a:p>
              <a:r>
                <a:rPr lang="en-US" altLang="zh-CN" sz="2200">
                  <a:solidFill>
                    <a:srgbClr val="0000A2"/>
                  </a:solidFill>
                  <a:ea typeface="楷体_GB2312" pitchFamily="49" charset="-122"/>
                </a:rPr>
                <a:t>17</a:t>
              </a:r>
            </a:p>
          </p:txBody>
        </p:sp>
        <p:sp>
          <p:nvSpPr>
            <p:cNvPr id="7223" name="Rectangle 61"/>
            <p:cNvSpPr>
              <a:spLocks noChangeArrowheads="1"/>
            </p:cNvSpPr>
            <p:nvPr/>
          </p:nvSpPr>
          <p:spPr bwMode="auto">
            <a:xfrm>
              <a:off x="2913" y="1742"/>
              <a:ext cx="278" cy="271"/>
            </a:xfrm>
            <a:prstGeom prst="rect">
              <a:avLst/>
            </a:prstGeom>
            <a:noFill/>
            <a:ln w="12700" cap="sq">
              <a:noFill/>
              <a:miter lim="800000"/>
              <a:headEnd/>
              <a:tailEnd/>
            </a:ln>
          </p:spPr>
          <p:txBody>
            <a:bodyPr wrap="none">
              <a:spAutoFit/>
            </a:bodyPr>
            <a:lstStyle/>
            <a:p>
              <a:r>
                <a:rPr lang="en-US" altLang="zh-CN" sz="2200">
                  <a:solidFill>
                    <a:srgbClr val="0000A2"/>
                  </a:solidFill>
                  <a:ea typeface="楷体_GB2312" pitchFamily="49" charset="-122"/>
                </a:rPr>
                <a:t>19</a:t>
              </a:r>
            </a:p>
          </p:txBody>
        </p:sp>
        <p:sp>
          <p:nvSpPr>
            <p:cNvPr id="7224" name="Rectangle 62"/>
            <p:cNvSpPr>
              <a:spLocks noChangeArrowheads="1"/>
            </p:cNvSpPr>
            <p:nvPr/>
          </p:nvSpPr>
          <p:spPr bwMode="auto">
            <a:xfrm>
              <a:off x="3312" y="1073"/>
              <a:ext cx="994" cy="216"/>
            </a:xfrm>
            <a:prstGeom prst="rect">
              <a:avLst/>
            </a:prstGeom>
            <a:noFill/>
            <a:ln w="12700" cap="sq">
              <a:noFill/>
              <a:miter lim="800000"/>
              <a:headEnd type="none" w="sm" len="sm"/>
              <a:tailEnd type="none" w="sm" len="sm"/>
            </a:ln>
          </p:spPr>
          <p:txBody>
            <a:bodyPr wrap="none" anchor="ctr"/>
            <a:lstStyle/>
            <a:p>
              <a:r>
                <a:rPr lang="en-US" altLang="zh-CN" sz="2300">
                  <a:solidFill>
                    <a:srgbClr val="000099"/>
                  </a:solidFill>
                </a:rPr>
                <a:t>     ……</a:t>
              </a:r>
            </a:p>
          </p:txBody>
        </p:sp>
        <p:sp>
          <p:nvSpPr>
            <p:cNvPr id="7225" name="Rectangle 63"/>
            <p:cNvSpPr>
              <a:spLocks noChangeArrowheads="1"/>
            </p:cNvSpPr>
            <p:nvPr/>
          </p:nvSpPr>
          <p:spPr bwMode="auto">
            <a:xfrm>
              <a:off x="3312" y="1289"/>
              <a:ext cx="994" cy="216"/>
            </a:xfrm>
            <a:prstGeom prst="rect">
              <a:avLst/>
            </a:prstGeom>
            <a:noFill/>
            <a:ln w="12700" cap="sq">
              <a:noFill/>
              <a:miter lim="800000"/>
              <a:headEnd type="none" w="sm" len="sm"/>
              <a:tailEnd type="none" w="sm" len="sm"/>
            </a:ln>
          </p:spPr>
          <p:txBody>
            <a:bodyPr wrap="none" anchor="ctr"/>
            <a:lstStyle/>
            <a:p>
              <a:r>
                <a:rPr lang="en-US" altLang="zh-CN" sz="2300">
                  <a:solidFill>
                    <a:srgbClr val="000099"/>
                  </a:solidFill>
                </a:rPr>
                <a:t>     ……</a:t>
              </a:r>
            </a:p>
          </p:txBody>
        </p:sp>
        <p:sp>
          <p:nvSpPr>
            <p:cNvPr id="7226" name="Rectangle 64"/>
            <p:cNvSpPr>
              <a:spLocks noChangeArrowheads="1"/>
            </p:cNvSpPr>
            <p:nvPr/>
          </p:nvSpPr>
          <p:spPr bwMode="auto">
            <a:xfrm>
              <a:off x="3323" y="1721"/>
              <a:ext cx="994" cy="216"/>
            </a:xfrm>
            <a:prstGeom prst="rect">
              <a:avLst/>
            </a:prstGeom>
            <a:noFill/>
            <a:ln w="12700" cap="sq">
              <a:noFill/>
              <a:miter lim="800000"/>
              <a:headEnd type="none" w="sm" len="sm"/>
              <a:tailEnd type="none" w="sm" len="sm"/>
            </a:ln>
          </p:spPr>
          <p:txBody>
            <a:bodyPr wrap="none" anchor="ctr"/>
            <a:lstStyle/>
            <a:p>
              <a:r>
                <a:rPr lang="en-US" altLang="zh-CN" sz="2300">
                  <a:solidFill>
                    <a:srgbClr val="000099"/>
                  </a:solidFill>
                </a:rPr>
                <a:t>     ……</a:t>
              </a:r>
            </a:p>
          </p:txBody>
        </p:sp>
        <p:sp>
          <p:nvSpPr>
            <p:cNvPr id="7227" name="Rectangle 65"/>
            <p:cNvSpPr>
              <a:spLocks noChangeArrowheads="1"/>
            </p:cNvSpPr>
            <p:nvPr/>
          </p:nvSpPr>
          <p:spPr bwMode="auto">
            <a:xfrm>
              <a:off x="1093" y="1488"/>
              <a:ext cx="994" cy="216"/>
            </a:xfrm>
            <a:prstGeom prst="rect">
              <a:avLst/>
            </a:prstGeom>
            <a:noFill/>
            <a:ln w="12700" cap="sq">
              <a:noFill/>
              <a:miter lim="800000"/>
              <a:headEnd type="none" w="sm" len="sm"/>
              <a:tailEnd type="none" w="sm" len="sm"/>
            </a:ln>
          </p:spPr>
          <p:txBody>
            <a:bodyPr wrap="none" anchor="ctr"/>
            <a:lstStyle/>
            <a:p>
              <a:r>
                <a:rPr lang="en-US" altLang="zh-CN" sz="2300">
                  <a:solidFill>
                    <a:srgbClr val="000099"/>
                  </a:solidFill>
                </a:rPr>
                <a:t>     ……</a:t>
              </a:r>
            </a:p>
          </p:txBody>
        </p:sp>
        <p:sp>
          <p:nvSpPr>
            <p:cNvPr id="7228" name="Rectangle 66"/>
            <p:cNvSpPr>
              <a:spLocks noChangeArrowheads="1"/>
            </p:cNvSpPr>
            <p:nvPr/>
          </p:nvSpPr>
          <p:spPr bwMode="auto">
            <a:xfrm>
              <a:off x="1728" y="1488"/>
              <a:ext cx="994" cy="216"/>
            </a:xfrm>
            <a:prstGeom prst="rect">
              <a:avLst/>
            </a:prstGeom>
            <a:noFill/>
            <a:ln w="12700" cap="sq">
              <a:noFill/>
              <a:miter lim="800000"/>
              <a:headEnd type="none" w="sm" len="sm"/>
              <a:tailEnd type="none" w="sm" len="sm"/>
            </a:ln>
          </p:spPr>
          <p:txBody>
            <a:bodyPr wrap="none" anchor="ctr"/>
            <a:lstStyle/>
            <a:p>
              <a:r>
                <a:rPr lang="en-US" altLang="zh-CN" sz="2300">
                  <a:solidFill>
                    <a:srgbClr val="000099"/>
                  </a:solidFill>
                </a:rPr>
                <a:t>     ……</a:t>
              </a:r>
            </a:p>
          </p:txBody>
        </p:sp>
        <p:sp>
          <p:nvSpPr>
            <p:cNvPr id="7229" name="Rectangle 67"/>
            <p:cNvSpPr>
              <a:spLocks noChangeArrowheads="1"/>
            </p:cNvSpPr>
            <p:nvPr/>
          </p:nvSpPr>
          <p:spPr bwMode="auto">
            <a:xfrm>
              <a:off x="2381" y="1505"/>
              <a:ext cx="632" cy="168"/>
            </a:xfrm>
            <a:prstGeom prst="rect">
              <a:avLst/>
            </a:prstGeom>
            <a:noFill/>
            <a:ln w="12700" cap="sq">
              <a:noFill/>
              <a:miter lim="800000"/>
              <a:headEnd type="none" w="sm" len="sm"/>
              <a:tailEnd type="none" w="sm" len="sm"/>
            </a:ln>
          </p:spPr>
          <p:txBody>
            <a:bodyPr wrap="none" anchor="ctr"/>
            <a:lstStyle/>
            <a:p>
              <a:r>
                <a:rPr lang="en-US" altLang="zh-CN" sz="2300">
                  <a:solidFill>
                    <a:srgbClr val="000099"/>
                  </a:solidFill>
                </a:rPr>
                <a:t>     …</a:t>
              </a:r>
            </a:p>
          </p:txBody>
        </p:sp>
        <p:sp>
          <p:nvSpPr>
            <p:cNvPr id="7230" name="Rectangle 68"/>
            <p:cNvSpPr>
              <a:spLocks noChangeArrowheads="1"/>
            </p:cNvSpPr>
            <p:nvPr/>
          </p:nvSpPr>
          <p:spPr bwMode="auto">
            <a:xfrm>
              <a:off x="2702" y="1512"/>
              <a:ext cx="632" cy="168"/>
            </a:xfrm>
            <a:prstGeom prst="rect">
              <a:avLst/>
            </a:prstGeom>
            <a:noFill/>
            <a:ln w="12700" cap="sq">
              <a:noFill/>
              <a:miter lim="800000"/>
              <a:headEnd type="none" w="sm" len="sm"/>
              <a:tailEnd type="none" w="sm" len="sm"/>
            </a:ln>
          </p:spPr>
          <p:txBody>
            <a:bodyPr wrap="none" anchor="ctr"/>
            <a:lstStyle/>
            <a:p>
              <a:r>
                <a:rPr lang="en-US" altLang="zh-CN" sz="2300">
                  <a:solidFill>
                    <a:srgbClr val="000099"/>
                  </a:solidFill>
                </a:rPr>
                <a:t>     …</a:t>
              </a:r>
            </a:p>
          </p:txBody>
        </p:sp>
        <p:sp>
          <p:nvSpPr>
            <p:cNvPr id="7231" name="Rectangle 69"/>
            <p:cNvSpPr>
              <a:spLocks noChangeArrowheads="1"/>
            </p:cNvSpPr>
            <p:nvPr/>
          </p:nvSpPr>
          <p:spPr bwMode="auto">
            <a:xfrm>
              <a:off x="3312" y="1507"/>
              <a:ext cx="994" cy="216"/>
            </a:xfrm>
            <a:prstGeom prst="rect">
              <a:avLst/>
            </a:prstGeom>
            <a:noFill/>
            <a:ln w="12700" cap="sq">
              <a:noFill/>
              <a:miter lim="800000"/>
              <a:headEnd type="none" w="sm" len="sm"/>
              <a:tailEnd type="none" w="sm" len="sm"/>
            </a:ln>
          </p:spPr>
          <p:txBody>
            <a:bodyPr wrap="none" anchor="ctr"/>
            <a:lstStyle/>
            <a:p>
              <a:r>
                <a:rPr lang="en-US" altLang="zh-CN" sz="2300">
                  <a:solidFill>
                    <a:srgbClr val="000099"/>
                  </a:solidFill>
                </a:rPr>
                <a:t>     ……</a:t>
              </a:r>
            </a:p>
          </p:txBody>
        </p:sp>
      </p:grpSp>
      <p:grpSp>
        <p:nvGrpSpPr>
          <p:cNvPr id="5" name="Group 92"/>
          <p:cNvGrpSpPr>
            <a:grpSpLocks/>
          </p:cNvGrpSpPr>
          <p:nvPr/>
        </p:nvGrpSpPr>
        <p:grpSpPr bwMode="auto">
          <a:xfrm>
            <a:off x="7464425" y="2925763"/>
            <a:ext cx="2667000" cy="647700"/>
            <a:chOff x="3888" y="1797"/>
            <a:chExt cx="1680" cy="408"/>
          </a:xfrm>
        </p:grpSpPr>
        <p:sp>
          <p:nvSpPr>
            <p:cNvPr id="7192" name="AutoShape 71"/>
            <p:cNvSpPr>
              <a:spLocks noChangeArrowheads="1"/>
            </p:cNvSpPr>
            <p:nvPr/>
          </p:nvSpPr>
          <p:spPr bwMode="auto">
            <a:xfrm>
              <a:off x="3888" y="1797"/>
              <a:ext cx="1680" cy="408"/>
            </a:xfrm>
            <a:prstGeom prst="cloudCallout">
              <a:avLst>
                <a:gd name="adj1" fmla="val -44046"/>
                <a:gd name="adj2" fmla="val 76472"/>
              </a:avLst>
            </a:prstGeom>
            <a:solidFill>
              <a:srgbClr val="FFFFFF"/>
            </a:solidFill>
            <a:ln w="25400" cap="sq">
              <a:solidFill>
                <a:srgbClr val="C0C0C0"/>
              </a:solidFill>
              <a:round/>
              <a:headEnd type="none" w="sm" len="sm"/>
              <a:tailEnd type="none" w="sm" len="sm"/>
            </a:ln>
            <a:effectLst>
              <a:outerShdw dist="102391" dir="1784693" algn="ctr" rotWithShape="0">
                <a:srgbClr val="B2B2B2"/>
              </a:outerShdw>
            </a:effectLst>
          </p:spPr>
          <p:txBody>
            <a:bodyPr wrap="none" anchor="ctr"/>
            <a:lstStyle/>
            <a:p>
              <a:pPr algn="ctr"/>
              <a:endParaRPr lang="en-US" altLang="zh-CN"/>
            </a:p>
          </p:txBody>
        </p:sp>
        <p:sp>
          <p:nvSpPr>
            <p:cNvPr id="7193" name="Text Box 72"/>
            <p:cNvSpPr txBox="1">
              <a:spLocks noChangeArrowheads="1"/>
            </p:cNvSpPr>
            <p:nvPr/>
          </p:nvSpPr>
          <p:spPr bwMode="auto">
            <a:xfrm>
              <a:off x="4013" y="1834"/>
              <a:ext cx="1476" cy="298"/>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r>
                <a:rPr lang="zh-CN" altLang="en-US" sz="2500" i="1">
                  <a:solidFill>
                    <a:srgbClr val="FF3300"/>
                  </a:solidFill>
                  <a:ea typeface="黑体" pitchFamily="49" charset="-122"/>
                </a:rPr>
                <a:t>字段、数据项</a:t>
              </a:r>
            </a:p>
          </p:txBody>
        </p:sp>
      </p:grpSp>
      <p:grpSp>
        <p:nvGrpSpPr>
          <p:cNvPr id="76" name="组合 75"/>
          <p:cNvGrpSpPr/>
          <p:nvPr/>
        </p:nvGrpSpPr>
        <p:grpSpPr>
          <a:xfrm>
            <a:off x="2224634" y="4177854"/>
            <a:ext cx="6680200" cy="614362"/>
            <a:chOff x="700634" y="4177854"/>
            <a:chExt cx="6680200" cy="614362"/>
          </a:xfrm>
        </p:grpSpPr>
        <p:sp>
          <p:nvSpPr>
            <p:cNvPr id="222214" name="Rectangle 6"/>
            <p:cNvSpPr>
              <a:spLocks noChangeArrowheads="1"/>
            </p:cNvSpPr>
            <p:nvPr/>
          </p:nvSpPr>
          <p:spPr bwMode="auto">
            <a:xfrm>
              <a:off x="1835696" y="4177854"/>
              <a:ext cx="5545138" cy="473075"/>
            </a:xfrm>
            <a:prstGeom prst="rect">
              <a:avLst/>
            </a:prstGeom>
            <a:noFill/>
            <a:ln w="12700" cap="sq">
              <a:noFill/>
              <a:miter lim="800000"/>
              <a:headEnd type="none" w="sm" len="sm"/>
              <a:tailEnd type="none" w="sm" len="sm"/>
            </a:ln>
          </p:spPr>
          <p:txBody>
            <a:bodyPr>
              <a:spAutoFit/>
            </a:bodyPr>
            <a:lstStyle/>
            <a:p>
              <a:r>
                <a:rPr lang="zh-CN" altLang="en-US" sz="2500">
                  <a:solidFill>
                    <a:srgbClr val="0000A2"/>
                  </a:solidFill>
                  <a:latin typeface="幼圆" pitchFamily="49" charset="-122"/>
                  <a:ea typeface="幼圆" pitchFamily="49" charset="-122"/>
                </a:rPr>
                <a:t>：反映一个客体数据信息的集合。</a:t>
              </a:r>
            </a:p>
          </p:txBody>
        </p:sp>
        <p:grpSp>
          <p:nvGrpSpPr>
            <p:cNvPr id="6" name="Group 84"/>
            <p:cNvGrpSpPr>
              <a:grpSpLocks/>
            </p:cNvGrpSpPr>
            <p:nvPr/>
          </p:nvGrpSpPr>
          <p:grpSpPr bwMode="auto">
            <a:xfrm>
              <a:off x="700634" y="4182616"/>
              <a:ext cx="1739900" cy="609600"/>
              <a:chOff x="249" y="1616"/>
              <a:chExt cx="1096" cy="384"/>
            </a:xfrm>
          </p:grpSpPr>
          <p:sp>
            <p:nvSpPr>
              <p:cNvPr id="7190" name="Rectangle 82"/>
              <p:cNvSpPr>
                <a:spLocks noChangeArrowheads="1"/>
              </p:cNvSpPr>
              <p:nvPr/>
            </p:nvSpPr>
            <p:spPr bwMode="auto">
              <a:xfrm>
                <a:off x="249" y="1627"/>
                <a:ext cx="720" cy="336"/>
              </a:xfrm>
              <a:prstGeom prst="rect">
                <a:avLst/>
              </a:prstGeom>
              <a:solidFill>
                <a:srgbClr val="4FDDFF"/>
              </a:solidFill>
              <a:ln w="12700" cap="sq">
                <a:noFill/>
                <a:miter lim="800000"/>
                <a:headEnd type="none" w="sm" len="sm"/>
                <a:tailEnd type="none" w="sm" len="sm"/>
              </a:ln>
              <a:effectLst>
                <a:outerShdw dist="71842" dir="2700000" algn="ctr" rotWithShape="0">
                  <a:srgbClr val="969696"/>
                </a:outerShdw>
              </a:effectLst>
            </p:spPr>
            <p:txBody>
              <a:bodyPr wrap="none" anchor="ctr"/>
              <a:lstStyle/>
              <a:p>
                <a:endParaRPr lang="zh-CN" altLang="en-US"/>
              </a:p>
            </p:txBody>
          </p:sp>
          <p:sp>
            <p:nvSpPr>
              <p:cNvPr id="7191" name="Rectangle 83"/>
              <p:cNvSpPr>
                <a:spLocks noChangeArrowheads="1"/>
              </p:cNvSpPr>
              <p:nvPr/>
            </p:nvSpPr>
            <p:spPr bwMode="auto">
              <a:xfrm>
                <a:off x="325" y="1616"/>
                <a:ext cx="1020" cy="384"/>
              </a:xfrm>
              <a:prstGeom prst="rect">
                <a:avLst/>
              </a:prstGeom>
              <a:noFill/>
              <a:ln w="9525">
                <a:noFill/>
                <a:miter lim="800000"/>
                <a:headEnd/>
                <a:tailEnd/>
              </a:ln>
              <a:effectLst>
                <a:outerShdw dist="12700" algn="ctr" rotWithShape="0">
                  <a:schemeClr val="bg1"/>
                </a:outerShdw>
              </a:effectLst>
            </p:spPr>
            <p:txBody>
              <a:bodyPr lIns="92075" tIns="46038" rIns="92075" bIns="46038"/>
              <a:lstStyle/>
              <a:p>
                <a:pPr marL="342900" indent="-342900">
                  <a:spcBef>
                    <a:spcPct val="20000"/>
                  </a:spcBef>
                  <a:buClr>
                    <a:schemeClr val="tx2"/>
                  </a:buClr>
                </a:pPr>
                <a:r>
                  <a:rPr lang="zh-CN" altLang="en-US" sz="2800">
                    <a:solidFill>
                      <a:srgbClr val="FF0000"/>
                    </a:solidFill>
                    <a:latin typeface="楷体_GB2312" pitchFamily="49" charset="-122"/>
                    <a:ea typeface="幼圆" pitchFamily="49" charset="-122"/>
                  </a:rPr>
                  <a:t>记录</a:t>
                </a:r>
                <a:endParaRPr lang="zh-CN" altLang="en-US" sz="2800">
                  <a:solidFill>
                    <a:srgbClr val="FF0000"/>
                  </a:solidFill>
                  <a:ea typeface="幼圆" pitchFamily="49" charset="-122"/>
                </a:endParaRPr>
              </a:p>
            </p:txBody>
          </p:sp>
        </p:grpSp>
      </p:grpSp>
      <p:grpSp>
        <p:nvGrpSpPr>
          <p:cNvPr id="77" name="组合 76"/>
          <p:cNvGrpSpPr/>
          <p:nvPr/>
        </p:nvGrpSpPr>
        <p:grpSpPr>
          <a:xfrm>
            <a:off x="2219870" y="4820791"/>
            <a:ext cx="7261450" cy="609600"/>
            <a:chOff x="695870" y="4820791"/>
            <a:chExt cx="7261450" cy="609600"/>
          </a:xfrm>
        </p:grpSpPr>
        <p:sp>
          <p:nvSpPr>
            <p:cNvPr id="222213" name="Rectangle 5"/>
            <p:cNvSpPr>
              <a:spLocks noChangeArrowheads="1"/>
            </p:cNvSpPr>
            <p:nvPr/>
          </p:nvSpPr>
          <p:spPr bwMode="auto">
            <a:xfrm>
              <a:off x="2196282" y="4838675"/>
              <a:ext cx="5761038" cy="473075"/>
            </a:xfrm>
            <a:prstGeom prst="rect">
              <a:avLst/>
            </a:prstGeom>
            <a:noFill/>
            <a:ln w="12700" cap="sq">
              <a:noFill/>
              <a:miter lim="800000"/>
              <a:headEnd type="none" w="sm" len="sm"/>
              <a:tailEnd type="none" w="sm" len="sm"/>
            </a:ln>
          </p:spPr>
          <p:txBody>
            <a:bodyPr>
              <a:spAutoFit/>
            </a:bodyPr>
            <a:lstStyle/>
            <a:p>
              <a:r>
                <a:rPr lang="zh-CN" altLang="en-US" sz="2500" dirty="0">
                  <a:solidFill>
                    <a:srgbClr val="0000A2"/>
                  </a:solidFill>
                  <a:latin typeface="幼圆" pitchFamily="49" charset="-122"/>
                  <a:ea typeface="幼圆" pitchFamily="49" charset="-122"/>
                </a:rPr>
                <a:t>：具有相同</a:t>
              </a:r>
              <a:r>
                <a:rPr lang="zh-CN" altLang="en-US" dirty="0">
                  <a:solidFill>
                    <a:srgbClr val="0000A2"/>
                  </a:solidFill>
                </a:rPr>
                <a:t>属性定义</a:t>
              </a:r>
              <a:r>
                <a:rPr lang="zh-CN" altLang="en-US" sz="2500" dirty="0">
                  <a:solidFill>
                    <a:srgbClr val="0000A2"/>
                  </a:solidFill>
                  <a:latin typeface="幼圆" pitchFamily="49" charset="-122"/>
                  <a:ea typeface="幼圆" pitchFamily="49" charset="-122"/>
                </a:rPr>
                <a:t>的记录的集合。</a:t>
              </a:r>
            </a:p>
          </p:txBody>
        </p:sp>
        <p:grpSp>
          <p:nvGrpSpPr>
            <p:cNvPr id="7" name="Group 85"/>
            <p:cNvGrpSpPr>
              <a:grpSpLocks/>
            </p:cNvGrpSpPr>
            <p:nvPr/>
          </p:nvGrpSpPr>
          <p:grpSpPr bwMode="auto">
            <a:xfrm>
              <a:off x="695870" y="4820791"/>
              <a:ext cx="2292500" cy="609600"/>
              <a:chOff x="528" y="2341"/>
              <a:chExt cx="1096" cy="384"/>
            </a:xfrm>
          </p:grpSpPr>
          <p:sp>
            <p:nvSpPr>
              <p:cNvPr id="7188" name="Rectangle 86"/>
              <p:cNvSpPr>
                <a:spLocks noChangeArrowheads="1"/>
              </p:cNvSpPr>
              <p:nvPr/>
            </p:nvSpPr>
            <p:spPr bwMode="auto">
              <a:xfrm>
                <a:off x="528" y="2352"/>
                <a:ext cx="720" cy="336"/>
              </a:xfrm>
              <a:prstGeom prst="rect">
                <a:avLst/>
              </a:prstGeom>
              <a:solidFill>
                <a:srgbClr val="4FDDFF"/>
              </a:solidFill>
              <a:ln w="12700" cap="sq">
                <a:noFill/>
                <a:miter lim="800000"/>
                <a:headEnd type="none" w="sm" len="sm"/>
                <a:tailEnd type="none" w="sm" len="sm"/>
              </a:ln>
              <a:effectLst>
                <a:outerShdw dist="71842" dir="2700000" algn="ctr" rotWithShape="0">
                  <a:srgbClr val="969696"/>
                </a:outerShdw>
              </a:effectLst>
            </p:spPr>
            <p:txBody>
              <a:bodyPr wrap="none" anchor="ctr"/>
              <a:lstStyle/>
              <a:p>
                <a:endParaRPr lang="zh-CN" altLang="en-US"/>
              </a:p>
            </p:txBody>
          </p:sp>
          <p:sp>
            <p:nvSpPr>
              <p:cNvPr id="7189" name="Rectangle 87"/>
              <p:cNvSpPr>
                <a:spLocks noChangeArrowheads="1"/>
              </p:cNvSpPr>
              <p:nvPr/>
            </p:nvSpPr>
            <p:spPr bwMode="auto">
              <a:xfrm>
                <a:off x="604" y="2341"/>
                <a:ext cx="1020" cy="384"/>
              </a:xfrm>
              <a:prstGeom prst="rect">
                <a:avLst/>
              </a:prstGeom>
              <a:noFill/>
              <a:ln w="9525">
                <a:noFill/>
                <a:miter lim="800000"/>
                <a:headEnd/>
                <a:tailEnd/>
              </a:ln>
              <a:effectLst>
                <a:outerShdw dist="12700" algn="ctr" rotWithShape="0">
                  <a:schemeClr val="bg1"/>
                </a:outerShdw>
              </a:effectLst>
            </p:spPr>
            <p:txBody>
              <a:bodyPr lIns="92075" tIns="46038" rIns="92075" bIns="46038"/>
              <a:lstStyle/>
              <a:p>
                <a:pPr marL="342900" indent="-342900">
                  <a:spcBef>
                    <a:spcPct val="20000"/>
                  </a:spcBef>
                  <a:buClr>
                    <a:schemeClr val="tx2"/>
                  </a:buClr>
                </a:pPr>
                <a:r>
                  <a:rPr lang="zh-CN" altLang="en-US" sz="2800" dirty="0">
                    <a:solidFill>
                      <a:srgbClr val="FF0000"/>
                    </a:solidFill>
                    <a:latin typeface="楷体_GB2312" pitchFamily="49" charset="-122"/>
                    <a:ea typeface="幼圆" pitchFamily="49" charset="-122"/>
                  </a:rPr>
                  <a:t>查找表</a:t>
                </a:r>
                <a:endParaRPr lang="zh-CN" altLang="en-US" sz="2800" dirty="0">
                  <a:solidFill>
                    <a:srgbClr val="FF0000"/>
                  </a:solidFill>
                  <a:ea typeface="幼圆" pitchFamily="49" charset="-122"/>
                </a:endParaRPr>
              </a:p>
            </p:txBody>
          </p:sp>
        </p:grpSp>
      </p:grpSp>
      <p:grpSp>
        <p:nvGrpSpPr>
          <p:cNvPr id="78" name="组合 77"/>
          <p:cNvGrpSpPr/>
          <p:nvPr/>
        </p:nvGrpSpPr>
        <p:grpSpPr>
          <a:xfrm>
            <a:off x="2223046" y="5452616"/>
            <a:ext cx="6965950" cy="609600"/>
            <a:chOff x="699046" y="5452616"/>
            <a:chExt cx="6965950" cy="609600"/>
          </a:xfrm>
        </p:grpSpPr>
        <p:sp>
          <p:nvSpPr>
            <p:cNvPr id="222211" name="Rectangle 3"/>
            <p:cNvSpPr>
              <a:spLocks noChangeArrowheads="1"/>
            </p:cNvSpPr>
            <p:nvPr/>
          </p:nvSpPr>
          <p:spPr bwMode="auto">
            <a:xfrm>
              <a:off x="2124621" y="5484366"/>
              <a:ext cx="5540375" cy="473075"/>
            </a:xfrm>
            <a:prstGeom prst="rect">
              <a:avLst/>
            </a:prstGeom>
            <a:noFill/>
            <a:ln w="12700" cap="sq">
              <a:noFill/>
              <a:miter lim="800000"/>
              <a:headEnd type="none" w="sm" len="sm"/>
              <a:tailEnd type="none" w="sm" len="sm"/>
            </a:ln>
          </p:spPr>
          <p:txBody>
            <a:bodyPr>
              <a:spAutoFit/>
            </a:bodyPr>
            <a:lstStyle/>
            <a:p>
              <a:r>
                <a:rPr lang="zh-CN" altLang="en-US" sz="2500" dirty="0">
                  <a:solidFill>
                    <a:srgbClr val="0000A2"/>
                  </a:solidFill>
                  <a:latin typeface="幼圆" pitchFamily="49" charset="-122"/>
                  <a:ea typeface="幼圆" pitchFamily="49" charset="-122"/>
                </a:rPr>
                <a:t>：区分不同记录的属性或属性组。</a:t>
              </a:r>
            </a:p>
          </p:txBody>
        </p:sp>
        <p:grpSp>
          <p:nvGrpSpPr>
            <p:cNvPr id="8" name="Group 91"/>
            <p:cNvGrpSpPr>
              <a:grpSpLocks/>
            </p:cNvGrpSpPr>
            <p:nvPr/>
          </p:nvGrpSpPr>
          <p:grpSpPr bwMode="auto">
            <a:xfrm>
              <a:off x="699046" y="5452616"/>
              <a:ext cx="1668463" cy="609600"/>
              <a:chOff x="664" y="3636"/>
              <a:chExt cx="1051" cy="384"/>
            </a:xfrm>
          </p:grpSpPr>
          <p:sp>
            <p:nvSpPr>
              <p:cNvPr id="7186" name="Rectangle 89"/>
              <p:cNvSpPr>
                <a:spLocks noChangeArrowheads="1"/>
              </p:cNvSpPr>
              <p:nvPr/>
            </p:nvSpPr>
            <p:spPr bwMode="auto">
              <a:xfrm>
                <a:off x="664" y="3647"/>
                <a:ext cx="901" cy="336"/>
              </a:xfrm>
              <a:prstGeom prst="rect">
                <a:avLst/>
              </a:prstGeom>
              <a:solidFill>
                <a:srgbClr val="4FDDFF"/>
              </a:solidFill>
              <a:ln w="12700" cap="sq">
                <a:noFill/>
                <a:miter lim="800000"/>
                <a:headEnd type="none" w="sm" len="sm"/>
                <a:tailEnd type="none" w="sm" len="sm"/>
              </a:ln>
              <a:effectLst>
                <a:outerShdw dist="71842" dir="2700000" algn="ctr" rotWithShape="0">
                  <a:srgbClr val="969696"/>
                </a:outerShdw>
              </a:effectLst>
            </p:spPr>
            <p:txBody>
              <a:bodyPr wrap="none" anchor="ctr"/>
              <a:lstStyle/>
              <a:p>
                <a:endParaRPr lang="zh-CN" altLang="en-US"/>
              </a:p>
            </p:txBody>
          </p:sp>
          <p:sp>
            <p:nvSpPr>
              <p:cNvPr id="7187" name="Rectangle 90"/>
              <p:cNvSpPr>
                <a:spLocks noChangeArrowheads="1"/>
              </p:cNvSpPr>
              <p:nvPr/>
            </p:nvSpPr>
            <p:spPr bwMode="auto">
              <a:xfrm>
                <a:off x="695" y="3636"/>
                <a:ext cx="1020" cy="384"/>
              </a:xfrm>
              <a:prstGeom prst="rect">
                <a:avLst/>
              </a:prstGeom>
              <a:noFill/>
              <a:ln w="9525">
                <a:noFill/>
                <a:miter lim="800000"/>
                <a:headEnd/>
                <a:tailEnd/>
              </a:ln>
              <a:effectLst>
                <a:outerShdw dist="12700" algn="ctr" rotWithShape="0">
                  <a:schemeClr val="bg1"/>
                </a:outerShdw>
              </a:effectLst>
            </p:spPr>
            <p:txBody>
              <a:bodyPr lIns="92075" tIns="46038" rIns="92075" bIns="46038"/>
              <a:lstStyle/>
              <a:p>
                <a:pPr marL="342900" indent="-342900">
                  <a:spcBef>
                    <a:spcPct val="20000"/>
                  </a:spcBef>
                  <a:buClr>
                    <a:schemeClr val="tx2"/>
                  </a:buClr>
                </a:pPr>
                <a:r>
                  <a:rPr lang="zh-CN" altLang="en-US" sz="2800">
                    <a:solidFill>
                      <a:srgbClr val="FF0000"/>
                    </a:solidFill>
                    <a:latin typeface="楷体_GB2312" pitchFamily="49" charset="-122"/>
                    <a:ea typeface="幼圆" pitchFamily="49" charset="-122"/>
                  </a:rPr>
                  <a:t>关键字</a:t>
                </a:r>
                <a:endParaRPr lang="zh-CN" altLang="en-US" sz="2800">
                  <a:solidFill>
                    <a:srgbClr val="FF0000"/>
                  </a:solidFill>
                  <a:ea typeface="幼圆" pitchFamily="49" charset="-122"/>
                </a:endParaRPr>
              </a:p>
            </p:txBody>
          </p:sp>
        </p:grpSp>
      </p:grpSp>
      <p:grpSp>
        <p:nvGrpSpPr>
          <p:cNvPr id="9" name="Group 95"/>
          <p:cNvGrpSpPr>
            <a:grpSpLocks/>
          </p:cNvGrpSpPr>
          <p:nvPr/>
        </p:nvGrpSpPr>
        <p:grpSpPr bwMode="auto">
          <a:xfrm>
            <a:off x="8256588" y="4764088"/>
            <a:ext cx="2525712" cy="609600"/>
            <a:chOff x="4241" y="3001"/>
            <a:chExt cx="1591" cy="384"/>
          </a:xfrm>
        </p:grpSpPr>
        <p:sp>
          <p:nvSpPr>
            <p:cNvPr id="7184" name="AutoShape 93"/>
            <p:cNvSpPr>
              <a:spLocks noChangeArrowheads="1"/>
            </p:cNvSpPr>
            <p:nvPr/>
          </p:nvSpPr>
          <p:spPr bwMode="auto">
            <a:xfrm>
              <a:off x="4241" y="3001"/>
              <a:ext cx="1361" cy="384"/>
            </a:xfrm>
            <a:prstGeom prst="cloudCallout">
              <a:avLst>
                <a:gd name="adj1" fmla="val -61829"/>
                <a:gd name="adj2" fmla="val -63282"/>
              </a:avLst>
            </a:prstGeom>
            <a:solidFill>
              <a:srgbClr val="FFFFFF"/>
            </a:solidFill>
            <a:ln w="25400" cap="sq">
              <a:solidFill>
                <a:srgbClr val="C0C0C0"/>
              </a:solidFill>
              <a:round/>
              <a:headEnd type="none" w="sm" len="sm"/>
              <a:tailEnd type="none" w="sm" len="sm"/>
            </a:ln>
            <a:effectLst>
              <a:outerShdw dist="56796" dir="1593903" algn="ctr" rotWithShape="0">
                <a:srgbClr val="B2B2B2"/>
              </a:outerShdw>
            </a:effectLst>
          </p:spPr>
          <p:txBody>
            <a:bodyPr/>
            <a:lstStyle/>
            <a:p>
              <a:pPr algn="ctr"/>
              <a:endParaRPr lang="zh-CN" altLang="zh-CN"/>
            </a:p>
          </p:txBody>
        </p:sp>
        <p:sp>
          <p:nvSpPr>
            <p:cNvPr id="7185" name="Rectangle 94"/>
            <p:cNvSpPr>
              <a:spLocks noChangeArrowheads="1"/>
            </p:cNvSpPr>
            <p:nvPr/>
          </p:nvSpPr>
          <p:spPr bwMode="auto">
            <a:xfrm>
              <a:off x="4357" y="3024"/>
              <a:ext cx="1475" cy="233"/>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r>
                <a:rPr lang="zh-CN" altLang="en-US" i="1">
                  <a:solidFill>
                    <a:srgbClr val="FF0000"/>
                  </a:solidFill>
                  <a:ea typeface="黑体" pitchFamily="49" charset="-122"/>
                </a:rPr>
                <a:t>属性的集合</a:t>
              </a:r>
            </a:p>
          </p:txBody>
        </p:sp>
      </p:grpSp>
      <p:grpSp>
        <p:nvGrpSpPr>
          <p:cNvPr id="75" name="组合 74"/>
          <p:cNvGrpSpPr/>
          <p:nvPr/>
        </p:nvGrpSpPr>
        <p:grpSpPr>
          <a:xfrm>
            <a:off x="2208760" y="3541266"/>
            <a:ext cx="7559675" cy="609600"/>
            <a:chOff x="684759" y="3541266"/>
            <a:chExt cx="7559675" cy="609600"/>
          </a:xfrm>
        </p:grpSpPr>
        <p:sp>
          <p:nvSpPr>
            <p:cNvPr id="222210" name="Rectangle 2"/>
            <p:cNvSpPr>
              <a:spLocks noChangeArrowheads="1"/>
            </p:cNvSpPr>
            <p:nvPr/>
          </p:nvSpPr>
          <p:spPr bwMode="auto">
            <a:xfrm>
              <a:off x="1835696" y="3573016"/>
              <a:ext cx="6408738" cy="473075"/>
            </a:xfrm>
            <a:prstGeom prst="rect">
              <a:avLst/>
            </a:prstGeom>
            <a:noFill/>
            <a:ln w="12700" cap="sq">
              <a:noFill/>
              <a:miter lim="800000"/>
              <a:headEnd type="none" w="sm" len="sm"/>
              <a:tailEnd type="none" w="sm" len="sm"/>
            </a:ln>
          </p:spPr>
          <p:txBody>
            <a:bodyPr>
              <a:spAutoFit/>
            </a:bodyPr>
            <a:lstStyle/>
            <a:p>
              <a:r>
                <a:rPr lang="zh-CN" altLang="en-US" sz="2500" dirty="0">
                  <a:solidFill>
                    <a:srgbClr val="0000A2"/>
                  </a:solidFill>
                  <a:latin typeface="幼圆" pitchFamily="49" charset="-122"/>
                  <a:ea typeface="幼圆" pitchFamily="49" charset="-122"/>
                </a:rPr>
                <a:t>：描述一个客体某一方面特征的数据信息。</a:t>
              </a:r>
            </a:p>
          </p:txBody>
        </p:sp>
        <p:grpSp>
          <p:nvGrpSpPr>
            <p:cNvPr id="3" name="Group 80"/>
            <p:cNvGrpSpPr>
              <a:grpSpLocks/>
            </p:cNvGrpSpPr>
            <p:nvPr/>
          </p:nvGrpSpPr>
          <p:grpSpPr bwMode="auto">
            <a:xfrm>
              <a:off x="684759" y="3541266"/>
              <a:ext cx="1739900" cy="609600"/>
              <a:chOff x="528" y="2341"/>
              <a:chExt cx="1096" cy="384"/>
            </a:xfrm>
          </p:grpSpPr>
          <p:sp>
            <p:nvSpPr>
              <p:cNvPr id="7232" name="Rectangle 20"/>
              <p:cNvSpPr>
                <a:spLocks noChangeArrowheads="1"/>
              </p:cNvSpPr>
              <p:nvPr/>
            </p:nvSpPr>
            <p:spPr bwMode="auto">
              <a:xfrm>
                <a:off x="528" y="2352"/>
                <a:ext cx="720" cy="336"/>
              </a:xfrm>
              <a:prstGeom prst="rect">
                <a:avLst/>
              </a:prstGeom>
              <a:solidFill>
                <a:srgbClr val="4FDDFF"/>
              </a:solidFill>
              <a:ln w="12700" cap="sq">
                <a:noFill/>
                <a:miter lim="800000"/>
                <a:headEnd type="none" w="sm" len="sm"/>
                <a:tailEnd type="none" w="sm" len="sm"/>
              </a:ln>
              <a:effectLst>
                <a:outerShdw dist="71842" dir="2700000" algn="ctr" rotWithShape="0">
                  <a:srgbClr val="969696"/>
                </a:outerShdw>
              </a:effectLst>
            </p:spPr>
            <p:txBody>
              <a:bodyPr wrap="none" anchor="ctr"/>
              <a:lstStyle/>
              <a:p>
                <a:endParaRPr lang="zh-CN" altLang="en-US"/>
              </a:p>
            </p:txBody>
          </p:sp>
          <p:sp>
            <p:nvSpPr>
              <p:cNvPr id="7233" name="Rectangle 21"/>
              <p:cNvSpPr>
                <a:spLocks noChangeArrowheads="1"/>
              </p:cNvSpPr>
              <p:nvPr/>
            </p:nvSpPr>
            <p:spPr bwMode="auto">
              <a:xfrm>
                <a:off x="604" y="2341"/>
                <a:ext cx="1020" cy="384"/>
              </a:xfrm>
              <a:prstGeom prst="rect">
                <a:avLst/>
              </a:prstGeom>
              <a:noFill/>
              <a:ln w="9525">
                <a:noFill/>
                <a:miter lim="800000"/>
                <a:headEnd/>
                <a:tailEnd/>
              </a:ln>
              <a:effectLst>
                <a:outerShdw dist="12700" algn="ctr" rotWithShape="0">
                  <a:schemeClr val="bg1"/>
                </a:outerShdw>
              </a:effectLst>
            </p:spPr>
            <p:txBody>
              <a:bodyPr lIns="92075" tIns="46038" rIns="92075" bIns="46038"/>
              <a:lstStyle/>
              <a:p>
                <a:pPr marL="342900" indent="-342900">
                  <a:spcBef>
                    <a:spcPct val="20000"/>
                  </a:spcBef>
                  <a:buClr>
                    <a:schemeClr val="tx2"/>
                  </a:buClr>
                </a:pPr>
                <a:r>
                  <a:rPr lang="zh-CN" altLang="en-US" sz="2800" dirty="0">
                    <a:solidFill>
                      <a:srgbClr val="FF0000"/>
                    </a:solidFill>
                    <a:latin typeface="楷体_GB2312" pitchFamily="49" charset="-122"/>
                    <a:ea typeface="幼圆" pitchFamily="49" charset="-122"/>
                  </a:rPr>
                  <a:t>属性</a:t>
                </a:r>
                <a:endParaRPr lang="zh-CN" altLang="en-US" sz="2800" dirty="0">
                  <a:solidFill>
                    <a:srgbClr val="FF0000"/>
                  </a:solidFill>
                  <a:ea typeface="幼圆" pitchFamily="49" charset="-122"/>
                </a:endParaRPr>
              </a:p>
            </p:txBody>
          </p:sp>
        </p:grpSp>
        <p:sp>
          <p:nvSpPr>
            <p:cNvPr id="222304" name="Line 96"/>
            <p:cNvSpPr>
              <a:spLocks noChangeShapeType="1"/>
            </p:cNvSpPr>
            <p:nvPr/>
          </p:nvSpPr>
          <p:spPr bwMode="auto">
            <a:xfrm>
              <a:off x="3470821" y="4046091"/>
              <a:ext cx="720725" cy="0"/>
            </a:xfrm>
            <a:prstGeom prst="line">
              <a:avLst/>
            </a:prstGeom>
            <a:noFill/>
            <a:ln w="44450" cap="sq">
              <a:solidFill>
                <a:srgbClr val="FF3300"/>
              </a:solidFill>
              <a:round/>
              <a:headEnd type="none" w="sm" len="sm"/>
              <a:tailEnd type="none" w="sm" len="sm"/>
            </a:ln>
          </p:spPr>
          <p:txBody>
            <a:bodyPr/>
            <a:lstStyle/>
            <a:p>
              <a:endParaRPr lang="zh-CN" altLang="en-US"/>
            </a:p>
          </p:txBody>
        </p:sp>
      </p:grpSp>
      <p:sp>
        <p:nvSpPr>
          <p:cNvPr id="222305" name="Text Box 97"/>
          <p:cNvSpPr txBox="1">
            <a:spLocks noChangeArrowheads="1"/>
          </p:cNvSpPr>
          <p:nvPr/>
        </p:nvSpPr>
        <p:spPr bwMode="auto">
          <a:xfrm>
            <a:off x="3839121" y="5876480"/>
            <a:ext cx="3676650" cy="427037"/>
          </a:xfrm>
          <a:prstGeom prst="rect">
            <a:avLst/>
          </a:prstGeom>
          <a:noFill/>
          <a:ln w="12700" cap="sq">
            <a:noFill/>
            <a:miter lim="800000"/>
            <a:headEnd type="none" w="sm" len="sm"/>
            <a:tailEnd type="none" w="sm" len="sm"/>
          </a:ln>
        </p:spPr>
        <p:txBody>
          <a:bodyPr>
            <a:spAutoFit/>
          </a:bodyPr>
          <a:lstStyle/>
          <a:p>
            <a:r>
              <a:rPr lang="zh-CN" altLang="en-US" sz="2200" dirty="0">
                <a:solidFill>
                  <a:srgbClr val="FF0000"/>
                </a:solidFill>
                <a:ea typeface="幼圆" pitchFamily="49" charset="-122"/>
              </a:rPr>
              <a:t>（主关键字、次关键字）</a:t>
            </a:r>
          </a:p>
        </p:txBody>
      </p:sp>
      <p:grpSp>
        <p:nvGrpSpPr>
          <p:cNvPr id="68" name="Group 95"/>
          <p:cNvGrpSpPr>
            <a:grpSpLocks/>
          </p:cNvGrpSpPr>
          <p:nvPr/>
        </p:nvGrpSpPr>
        <p:grpSpPr bwMode="auto">
          <a:xfrm>
            <a:off x="1775520" y="1628800"/>
            <a:ext cx="1872208" cy="609600"/>
            <a:chOff x="4241" y="3001"/>
            <a:chExt cx="1591" cy="384"/>
          </a:xfrm>
        </p:grpSpPr>
        <p:sp>
          <p:nvSpPr>
            <p:cNvPr id="69" name="AutoShape 93"/>
            <p:cNvSpPr>
              <a:spLocks noChangeArrowheads="1"/>
            </p:cNvSpPr>
            <p:nvPr/>
          </p:nvSpPr>
          <p:spPr bwMode="auto">
            <a:xfrm>
              <a:off x="4241" y="3001"/>
              <a:ext cx="1361" cy="384"/>
            </a:xfrm>
            <a:prstGeom prst="cloudCallout">
              <a:avLst>
                <a:gd name="adj1" fmla="val 61916"/>
                <a:gd name="adj2" fmla="val -37858"/>
              </a:avLst>
            </a:prstGeom>
            <a:solidFill>
              <a:srgbClr val="FFFFFF"/>
            </a:solidFill>
            <a:ln w="25400" cap="sq">
              <a:solidFill>
                <a:srgbClr val="C0C0C0"/>
              </a:solidFill>
              <a:round/>
              <a:headEnd type="none" w="sm" len="sm"/>
              <a:tailEnd type="none" w="sm" len="sm"/>
            </a:ln>
            <a:effectLst>
              <a:outerShdw dist="56796" dir="1593903" algn="ctr" rotWithShape="0">
                <a:srgbClr val="B2B2B2"/>
              </a:outerShdw>
            </a:effectLst>
          </p:spPr>
          <p:txBody>
            <a:bodyPr/>
            <a:lstStyle/>
            <a:p>
              <a:pPr algn="ctr"/>
              <a:endParaRPr lang="zh-CN" altLang="zh-CN"/>
            </a:p>
          </p:txBody>
        </p:sp>
        <p:sp>
          <p:nvSpPr>
            <p:cNvPr id="70" name="Rectangle 94"/>
            <p:cNvSpPr>
              <a:spLocks noChangeArrowheads="1"/>
            </p:cNvSpPr>
            <p:nvPr/>
          </p:nvSpPr>
          <p:spPr bwMode="auto">
            <a:xfrm>
              <a:off x="4357" y="3024"/>
              <a:ext cx="1475" cy="233"/>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r>
                <a:rPr lang="zh-CN" altLang="en-US" i="1" dirty="0">
                  <a:solidFill>
                    <a:srgbClr val="FF0000"/>
                  </a:solidFill>
                  <a:ea typeface="黑体" pitchFamily="49" charset="-122"/>
                </a:rPr>
                <a:t>主关键字</a:t>
              </a:r>
            </a:p>
          </p:txBody>
        </p:sp>
      </p:grpSp>
      <p:grpSp>
        <p:nvGrpSpPr>
          <p:cNvPr id="71" name="Group 95"/>
          <p:cNvGrpSpPr>
            <a:grpSpLocks/>
          </p:cNvGrpSpPr>
          <p:nvPr/>
        </p:nvGrpSpPr>
        <p:grpSpPr bwMode="auto">
          <a:xfrm>
            <a:off x="5879976" y="404664"/>
            <a:ext cx="1656184" cy="609600"/>
            <a:chOff x="4241" y="3001"/>
            <a:chExt cx="1591" cy="384"/>
          </a:xfrm>
        </p:grpSpPr>
        <p:sp>
          <p:nvSpPr>
            <p:cNvPr id="72" name="AutoShape 93"/>
            <p:cNvSpPr>
              <a:spLocks noChangeArrowheads="1"/>
            </p:cNvSpPr>
            <p:nvPr/>
          </p:nvSpPr>
          <p:spPr bwMode="auto">
            <a:xfrm>
              <a:off x="4241" y="3001"/>
              <a:ext cx="1361" cy="384"/>
            </a:xfrm>
            <a:prstGeom prst="cloudCallout">
              <a:avLst>
                <a:gd name="adj1" fmla="val -66133"/>
                <a:gd name="adj2" fmla="val 63837"/>
              </a:avLst>
            </a:prstGeom>
            <a:solidFill>
              <a:srgbClr val="FFFFFF"/>
            </a:solidFill>
            <a:ln w="25400" cap="sq">
              <a:solidFill>
                <a:srgbClr val="C0C0C0"/>
              </a:solidFill>
              <a:round/>
              <a:headEnd type="none" w="sm" len="sm"/>
              <a:tailEnd type="none" w="sm" len="sm"/>
            </a:ln>
            <a:effectLst>
              <a:outerShdw dist="56796" dir="1593903" algn="ctr" rotWithShape="0">
                <a:srgbClr val="B2B2B2"/>
              </a:outerShdw>
            </a:effectLst>
          </p:spPr>
          <p:txBody>
            <a:bodyPr/>
            <a:lstStyle/>
            <a:p>
              <a:pPr algn="ctr"/>
              <a:endParaRPr lang="zh-CN" altLang="zh-CN"/>
            </a:p>
          </p:txBody>
        </p:sp>
        <p:sp>
          <p:nvSpPr>
            <p:cNvPr id="73" name="Rectangle 94"/>
            <p:cNvSpPr>
              <a:spLocks noChangeArrowheads="1"/>
            </p:cNvSpPr>
            <p:nvPr/>
          </p:nvSpPr>
          <p:spPr bwMode="auto">
            <a:xfrm>
              <a:off x="4357" y="3024"/>
              <a:ext cx="1475" cy="233"/>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r>
                <a:rPr lang="zh-CN" altLang="en-US" i="1" dirty="0">
                  <a:solidFill>
                    <a:srgbClr val="FF0000"/>
                  </a:solidFill>
                  <a:ea typeface="黑体" pitchFamily="49" charset="-122"/>
                </a:rPr>
                <a:t>次关键字</a:t>
              </a:r>
            </a:p>
          </p:txBody>
        </p:sp>
      </p:grpSp>
      <p:sp>
        <p:nvSpPr>
          <p:cNvPr id="74" name="矩形 73"/>
          <p:cNvSpPr/>
          <p:nvPr/>
        </p:nvSpPr>
        <p:spPr>
          <a:xfrm>
            <a:off x="2567609" y="6309320"/>
            <a:ext cx="5607625" cy="369332"/>
          </a:xfrm>
          <a:prstGeom prst="rect">
            <a:avLst/>
          </a:prstGeom>
          <a:solidFill>
            <a:schemeClr val="accent1"/>
          </a:solidFill>
        </p:spPr>
        <p:txBody>
          <a:bodyPr wrap="none">
            <a:spAutoFit/>
          </a:bodyPr>
          <a:lstStyle/>
          <a:p>
            <a:r>
              <a:rPr lang="zh-CN" altLang="en-US" b="1" dirty="0">
                <a:solidFill>
                  <a:srgbClr val="FF0000"/>
                </a:solidFill>
                <a:ea typeface="幼圆" pitchFamily="49" charset="-122"/>
              </a:rPr>
              <a:t>主关键字</a:t>
            </a:r>
            <a:r>
              <a:rPr lang="zh-CN" altLang="en-US" dirty="0">
                <a:solidFill>
                  <a:srgbClr val="FF0000"/>
                </a:solidFill>
                <a:ea typeface="幼圆" pitchFamily="49" charset="-122"/>
              </a:rPr>
              <a:t>（</a:t>
            </a:r>
            <a:r>
              <a:rPr lang="en-US" altLang="zh-CN" dirty="0">
                <a:solidFill>
                  <a:srgbClr val="FF0000"/>
                </a:solidFill>
                <a:ea typeface="幼圆" pitchFamily="49" charset="-122"/>
              </a:rPr>
              <a:t>Primary Key</a:t>
            </a:r>
            <a:r>
              <a:rPr lang="zh-CN" altLang="en-US" dirty="0">
                <a:solidFill>
                  <a:srgbClr val="FF0000"/>
                </a:solidFill>
                <a:ea typeface="幼圆" pitchFamily="49" charset="-122"/>
              </a:rPr>
              <a:t>）：可以唯一的标识一个记录。</a:t>
            </a:r>
            <a:endParaRPr lang="zh-CN" altLang="en-US"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blinds(horizontal)">
                                      <p:cBhvr>
                                        <p:cTn id="7" dur="500"/>
                                        <p:tgtEl>
                                          <p:spTgt spid="7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blinds(horizontal)">
                                      <p:cBhvr>
                                        <p:cTn id="17" dur="500"/>
                                        <p:tgtEl>
                                          <p:spTgt spid="7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blinds(horizontal)">
                                      <p:cBhvr>
                                        <p:cTn id="27" dur="500"/>
                                        <p:tgtEl>
                                          <p:spTgt spid="7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8"/>
                                        </p:tgtEl>
                                        <p:attrNameLst>
                                          <p:attrName>style.visibility</p:attrName>
                                        </p:attrNameLst>
                                      </p:cBhvr>
                                      <p:to>
                                        <p:strVal val="visible"/>
                                      </p:to>
                                    </p:set>
                                    <p:animEffect transition="in" filter="blinds(horizontal)">
                                      <p:cBhvr>
                                        <p:cTn id="32" dur="500"/>
                                        <p:tgtEl>
                                          <p:spTgt spid="78"/>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22305"/>
                                        </p:tgtEl>
                                        <p:attrNameLst>
                                          <p:attrName>style.visibility</p:attrName>
                                        </p:attrNameLst>
                                      </p:cBhvr>
                                      <p:to>
                                        <p:strVal val="visible"/>
                                      </p:to>
                                    </p:set>
                                    <p:anim calcmode="lin" valueType="num">
                                      <p:cBhvr additive="base">
                                        <p:cTn id="37" dur="500" fill="hold"/>
                                        <p:tgtEl>
                                          <p:spTgt spid="222305"/>
                                        </p:tgtEl>
                                        <p:attrNameLst>
                                          <p:attrName>ppt_x</p:attrName>
                                        </p:attrNameLst>
                                      </p:cBhvr>
                                      <p:tavLst>
                                        <p:tav tm="0">
                                          <p:val>
                                            <p:strVal val="#ppt_x"/>
                                          </p:val>
                                        </p:tav>
                                        <p:tav tm="100000">
                                          <p:val>
                                            <p:strVal val="#ppt_x"/>
                                          </p:val>
                                        </p:tav>
                                      </p:tavLst>
                                    </p:anim>
                                    <p:anim calcmode="lin" valueType="num">
                                      <p:cBhvr additive="base">
                                        <p:cTn id="38" dur="500" fill="hold"/>
                                        <p:tgtEl>
                                          <p:spTgt spid="22230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nodeType="clickEffect">
                                  <p:stCondLst>
                                    <p:cond delay="0"/>
                                  </p:stCondLst>
                                  <p:childTnLst>
                                    <p:set>
                                      <p:cBhvr>
                                        <p:cTn id="42" dur="1" fill="hold">
                                          <p:stCondLst>
                                            <p:cond delay="0"/>
                                          </p:stCondLst>
                                        </p:cTn>
                                        <p:tgtEl>
                                          <p:spTgt spid="68"/>
                                        </p:tgtEl>
                                        <p:attrNameLst>
                                          <p:attrName>style.visibility</p:attrName>
                                        </p:attrNameLst>
                                      </p:cBhvr>
                                      <p:to>
                                        <p:strVal val="visible"/>
                                      </p:to>
                                    </p:set>
                                    <p:animEffect transition="in" filter="wipe(right)">
                                      <p:cBhvr>
                                        <p:cTn id="43" dur="500"/>
                                        <p:tgtEl>
                                          <p:spTgt spid="6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2" fill="hold" nodeType="clickEffect">
                                  <p:stCondLst>
                                    <p:cond delay="0"/>
                                  </p:stCondLst>
                                  <p:childTnLst>
                                    <p:set>
                                      <p:cBhvr>
                                        <p:cTn id="47" dur="1" fill="hold">
                                          <p:stCondLst>
                                            <p:cond delay="0"/>
                                          </p:stCondLst>
                                        </p:cTn>
                                        <p:tgtEl>
                                          <p:spTgt spid="71"/>
                                        </p:tgtEl>
                                        <p:attrNameLst>
                                          <p:attrName>style.visibility</p:attrName>
                                        </p:attrNameLst>
                                      </p:cBhvr>
                                      <p:to>
                                        <p:strVal val="visible"/>
                                      </p:to>
                                    </p:set>
                                    <p:animEffect transition="in" filter="wipe(right)">
                                      <p:cBhvr>
                                        <p:cTn id="48"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30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70</a:t>
            </a:fld>
            <a:endParaRPr lang="zh-CN" altLang="en-US"/>
          </a:p>
        </p:txBody>
      </p:sp>
      <p:grpSp>
        <p:nvGrpSpPr>
          <p:cNvPr id="3" name="Group 123"/>
          <p:cNvGrpSpPr>
            <a:grpSpLocks/>
          </p:cNvGrpSpPr>
          <p:nvPr/>
        </p:nvGrpSpPr>
        <p:grpSpPr bwMode="auto">
          <a:xfrm>
            <a:off x="2063552" y="980728"/>
            <a:ext cx="8136904" cy="3744416"/>
            <a:chOff x="1128" y="3475"/>
            <a:chExt cx="3357" cy="754"/>
          </a:xfrm>
        </p:grpSpPr>
        <p:sp>
          <p:nvSpPr>
            <p:cNvPr id="4" name="Freeform 124"/>
            <p:cNvSpPr>
              <a:spLocks/>
            </p:cNvSpPr>
            <p:nvPr/>
          </p:nvSpPr>
          <p:spPr bwMode="auto">
            <a:xfrm>
              <a:off x="1133" y="3475"/>
              <a:ext cx="3352" cy="754"/>
            </a:xfrm>
            <a:custGeom>
              <a:avLst/>
              <a:gdLst/>
              <a:ahLst/>
              <a:cxnLst>
                <a:cxn ang="0">
                  <a:pos x="113" y="69"/>
                </a:cxn>
                <a:cxn ang="0">
                  <a:pos x="146" y="58"/>
                </a:cxn>
                <a:cxn ang="0">
                  <a:pos x="214" y="80"/>
                </a:cxn>
                <a:cxn ang="0">
                  <a:pos x="1750" y="35"/>
                </a:cxn>
                <a:cxn ang="0">
                  <a:pos x="3286" y="46"/>
                </a:cxn>
                <a:cxn ang="0">
                  <a:pos x="3930" y="103"/>
                </a:cxn>
                <a:cxn ang="0">
                  <a:pos x="3953" y="216"/>
                </a:cxn>
                <a:cxn ang="0">
                  <a:pos x="3670" y="487"/>
                </a:cxn>
                <a:cxn ang="0">
                  <a:pos x="2959" y="498"/>
                </a:cxn>
                <a:cxn ang="0">
                  <a:pos x="2620" y="532"/>
                </a:cxn>
                <a:cxn ang="0">
                  <a:pos x="790" y="543"/>
                </a:cxn>
                <a:cxn ang="0">
                  <a:pos x="372" y="577"/>
                </a:cxn>
                <a:cxn ang="0">
                  <a:pos x="67" y="543"/>
                </a:cxn>
                <a:cxn ang="0">
                  <a:pos x="22" y="408"/>
                </a:cxn>
                <a:cxn ang="0">
                  <a:pos x="0" y="340"/>
                </a:cxn>
                <a:cxn ang="0">
                  <a:pos x="11" y="250"/>
                </a:cxn>
                <a:cxn ang="0">
                  <a:pos x="33" y="216"/>
                </a:cxn>
                <a:cxn ang="0">
                  <a:pos x="56" y="114"/>
                </a:cxn>
                <a:cxn ang="0">
                  <a:pos x="113" y="69"/>
                </a:cxn>
              </a:cxnLst>
              <a:rect l="0" t="0" r="r" b="b"/>
              <a:pathLst>
                <a:path w="3964" h="577">
                  <a:moveTo>
                    <a:pt x="113" y="69"/>
                  </a:moveTo>
                  <a:cubicBezTo>
                    <a:pt x="124" y="65"/>
                    <a:pt x="134" y="57"/>
                    <a:pt x="146" y="58"/>
                  </a:cubicBezTo>
                  <a:cubicBezTo>
                    <a:pt x="170" y="61"/>
                    <a:pt x="214" y="80"/>
                    <a:pt x="214" y="80"/>
                  </a:cubicBezTo>
                  <a:cubicBezTo>
                    <a:pt x="732" y="62"/>
                    <a:pt x="1221" y="41"/>
                    <a:pt x="1750" y="35"/>
                  </a:cubicBezTo>
                  <a:cubicBezTo>
                    <a:pt x="2250" y="0"/>
                    <a:pt x="2794" y="40"/>
                    <a:pt x="3286" y="46"/>
                  </a:cubicBezTo>
                  <a:cubicBezTo>
                    <a:pt x="3495" y="54"/>
                    <a:pt x="3727" y="37"/>
                    <a:pt x="3930" y="103"/>
                  </a:cubicBezTo>
                  <a:cubicBezTo>
                    <a:pt x="3943" y="143"/>
                    <a:pt x="3953" y="168"/>
                    <a:pt x="3953" y="216"/>
                  </a:cubicBezTo>
                  <a:cubicBezTo>
                    <a:pt x="3953" y="509"/>
                    <a:pt x="3964" y="480"/>
                    <a:pt x="3670" y="487"/>
                  </a:cubicBezTo>
                  <a:cubicBezTo>
                    <a:pt x="3433" y="493"/>
                    <a:pt x="3196" y="494"/>
                    <a:pt x="2959" y="498"/>
                  </a:cubicBezTo>
                  <a:cubicBezTo>
                    <a:pt x="2665" y="523"/>
                    <a:pt x="2777" y="507"/>
                    <a:pt x="2620" y="532"/>
                  </a:cubicBezTo>
                  <a:cubicBezTo>
                    <a:pt x="2009" y="518"/>
                    <a:pt x="1401" y="536"/>
                    <a:pt x="790" y="543"/>
                  </a:cubicBezTo>
                  <a:cubicBezTo>
                    <a:pt x="675" y="549"/>
                    <a:pt x="490" y="539"/>
                    <a:pt x="372" y="577"/>
                  </a:cubicBezTo>
                  <a:cubicBezTo>
                    <a:pt x="201" y="569"/>
                    <a:pt x="187" y="574"/>
                    <a:pt x="67" y="543"/>
                  </a:cubicBezTo>
                  <a:cubicBezTo>
                    <a:pt x="39" y="499"/>
                    <a:pt x="36" y="457"/>
                    <a:pt x="22" y="408"/>
                  </a:cubicBezTo>
                  <a:cubicBezTo>
                    <a:pt x="15" y="385"/>
                    <a:pt x="0" y="340"/>
                    <a:pt x="0" y="340"/>
                  </a:cubicBezTo>
                  <a:cubicBezTo>
                    <a:pt x="4" y="310"/>
                    <a:pt x="3" y="279"/>
                    <a:pt x="11" y="250"/>
                  </a:cubicBezTo>
                  <a:cubicBezTo>
                    <a:pt x="14" y="237"/>
                    <a:pt x="28" y="229"/>
                    <a:pt x="33" y="216"/>
                  </a:cubicBezTo>
                  <a:cubicBezTo>
                    <a:pt x="45" y="183"/>
                    <a:pt x="35" y="142"/>
                    <a:pt x="56" y="114"/>
                  </a:cubicBezTo>
                  <a:cubicBezTo>
                    <a:pt x="71" y="95"/>
                    <a:pt x="94" y="84"/>
                    <a:pt x="113" y="69"/>
                  </a:cubicBezTo>
                  <a:close/>
                </a:path>
              </a:pathLst>
            </a:custGeom>
            <a:solidFill>
              <a:srgbClr val="FFD88B"/>
            </a:solidFill>
            <a:ln w="66675" cap="flat" cmpd="sng">
              <a:noFill/>
              <a:prstDash val="solid"/>
              <a:round/>
              <a:headEnd/>
              <a:tailEnd/>
            </a:ln>
            <a:effectLst>
              <a:outerShdw dist="81320" dir="2319588" algn="ctr" rotWithShape="0">
                <a:srgbClr val="B2B2B2"/>
              </a:outerShdw>
            </a:effectLst>
          </p:spPr>
          <p:txBody>
            <a:bodyPr wrap="none" anchor="ctr"/>
            <a:lstStyle/>
            <a:p>
              <a:pPr>
                <a:defRPr/>
              </a:pPr>
              <a:endParaRPr lang="zh-CN" altLang="en-US"/>
            </a:p>
          </p:txBody>
        </p:sp>
        <p:sp>
          <p:nvSpPr>
            <p:cNvPr id="5" name="Rectangle 125"/>
            <p:cNvSpPr>
              <a:spLocks noChangeArrowheads="1"/>
            </p:cNvSpPr>
            <p:nvPr/>
          </p:nvSpPr>
          <p:spPr bwMode="auto">
            <a:xfrm>
              <a:off x="1128" y="3619"/>
              <a:ext cx="3270" cy="406"/>
            </a:xfrm>
            <a:prstGeom prst="rect">
              <a:avLst/>
            </a:prstGeom>
            <a:noFill/>
            <a:ln w="12700">
              <a:noFill/>
              <a:miter lim="800000"/>
              <a:headEnd/>
              <a:tailEnd/>
            </a:ln>
            <a:effectLst>
              <a:outerShdw dist="12700" dir="5400000" algn="ctr" rotWithShape="0">
                <a:srgbClr val="000000"/>
              </a:outerShdw>
            </a:effectLst>
          </p:spPr>
          <p:txBody>
            <a:bodyPr wrap="square">
              <a:spAutoFit/>
            </a:bodyPr>
            <a:lstStyle/>
            <a:p>
              <a:pPr>
                <a:defRPr/>
              </a:pPr>
              <a:r>
                <a:rPr lang="zh-CN" altLang="en-US" sz="2500" dirty="0">
                  <a:solidFill>
                    <a:srgbClr val="FF0000"/>
                  </a:solidFill>
                  <a:latin typeface="黑体" pitchFamily="2" charset="-122"/>
                  <a:ea typeface="黑体" pitchFamily="2" charset="-122"/>
                </a:rPr>
                <a:t>背景</a:t>
              </a:r>
              <a:r>
                <a:rPr lang="en-US" altLang="zh-CN" sz="2500" baseline="30000" dirty="0">
                  <a:solidFill>
                    <a:srgbClr val="FF0000"/>
                  </a:solidFill>
                  <a:latin typeface="黑体" pitchFamily="2" charset="-122"/>
                  <a:ea typeface="黑体" pitchFamily="2" charset="-122"/>
                </a:rPr>
                <a:t>*</a:t>
              </a:r>
              <a:r>
                <a:rPr lang="zh-CN" altLang="en-US" sz="2500" dirty="0">
                  <a:solidFill>
                    <a:srgbClr val="FF0000"/>
                  </a:solidFill>
                  <a:latin typeface="黑体" pitchFamily="2" charset="-122"/>
                  <a:ea typeface="黑体" pitchFamily="2" charset="-122"/>
                </a:rPr>
                <a:t>：</a:t>
              </a:r>
              <a:r>
                <a:rPr lang="en-US" altLang="zh-CN" sz="2500" dirty="0">
                  <a:solidFill>
                    <a:srgbClr val="7030A0"/>
                  </a:solidFill>
                  <a:latin typeface="楷体" pitchFamily="49" charset="-122"/>
                  <a:ea typeface="楷体" pitchFamily="49" charset="-122"/>
                </a:rPr>
                <a:t>B-</a:t>
              </a:r>
              <a:r>
                <a:rPr lang="zh-CN" altLang="en-US" sz="2500" dirty="0">
                  <a:solidFill>
                    <a:srgbClr val="7030A0"/>
                  </a:solidFill>
                  <a:latin typeface="楷体" pitchFamily="49" charset="-122"/>
                  <a:ea typeface="楷体" pitchFamily="49" charset="-122"/>
                </a:rPr>
                <a:t>树是</a:t>
              </a:r>
              <a:r>
                <a:rPr lang="en-US" altLang="zh-CN" sz="2500" dirty="0">
                  <a:solidFill>
                    <a:srgbClr val="7030A0"/>
                  </a:solidFill>
                  <a:latin typeface="楷体" pitchFamily="49" charset="-122"/>
                  <a:ea typeface="楷体" pitchFamily="49" charset="-122"/>
                </a:rPr>
                <a:t>1970</a:t>
              </a:r>
              <a:r>
                <a:rPr lang="zh-CN" altLang="en-US" sz="2500" dirty="0">
                  <a:solidFill>
                    <a:srgbClr val="7030A0"/>
                  </a:solidFill>
                  <a:latin typeface="楷体" pitchFamily="49" charset="-122"/>
                  <a:ea typeface="楷体" pitchFamily="49" charset="-122"/>
                </a:rPr>
                <a:t>年由</a:t>
              </a:r>
              <a:r>
                <a:rPr lang="en-US" altLang="zh-CN" sz="2500" dirty="0" err="1">
                  <a:solidFill>
                    <a:srgbClr val="7030A0"/>
                  </a:solidFill>
                  <a:latin typeface="楷体" pitchFamily="49" charset="-122"/>
                  <a:ea typeface="楷体" pitchFamily="49" charset="-122"/>
                </a:rPr>
                <a:t>R.Bayer</a:t>
              </a:r>
              <a:r>
                <a:rPr lang="zh-CN" altLang="en-US" sz="2500" dirty="0">
                  <a:solidFill>
                    <a:srgbClr val="7030A0"/>
                  </a:solidFill>
                  <a:latin typeface="楷体" pitchFamily="49" charset="-122"/>
                  <a:ea typeface="楷体" pitchFamily="49" charset="-122"/>
                </a:rPr>
                <a:t>和</a:t>
              </a:r>
              <a:r>
                <a:rPr lang="en-US" altLang="zh-CN" sz="2500" dirty="0" err="1">
                  <a:solidFill>
                    <a:srgbClr val="7030A0"/>
                  </a:solidFill>
                  <a:latin typeface="楷体" pitchFamily="49" charset="-122"/>
                  <a:ea typeface="楷体" pitchFamily="49" charset="-122"/>
                </a:rPr>
                <a:t>E.MacCreight</a:t>
              </a:r>
              <a:r>
                <a:rPr lang="zh-CN" altLang="en-US" sz="2500" dirty="0">
                  <a:solidFill>
                    <a:srgbClr val="7030A0"/>
                  </a:solidFill>
                  <a:latin typeface="楷体" pitchFamily="49" charset="-122"/>
                  <a:ea typeface="楷体" pitchFamily="49" charset="-122"/>
                </a:rPr>
                <a:t>提出的，是一种平衡的多路树。为什么叫</a:t>
              </a:r>
              <a:r>
                <a:rPr lang="en-US" altLang="zh-CN" sz="2500" dirty="0">
                  <a:solidFill>
                    <a:srgbClr val="7030A0"/>
                  </a:solidFill>
                  <a:latin typeface="楷体" pitchFamily="49" charset="-122"/>
                  <a:ea typeface="楷体" pitchFamily="49" charset="-122"/>
                </a:rPr>
                <a:t>B-</a:t>
              </a:r>
              <a:r>
                <a:rPr lang="zh-CN" altLang="en-US" sz="2500" dirty="0">
                  <a:solidFill>
                    <a:srgbClr val="7030A0"/>
                  </a:solidFill>
                  <a:latin typeface="楷体" pitchFamily="49" charset="-122"/>
                  <a:ea typeface="楷体" pitchFamily="49" charset="-122"/>
                </a:rPr>
                <a:t>树，有人认为是由“平衡</a:t>
              </a:r>
              <a:r>
                <a:rPr lang="en-US" altLang="zh-CN" sz="2500" dirty="0">
                  <a:solidFill>
                    <a:srgbClr val="7030A0"/>
                  </a:solidFill>
                  <a:latin typeface="楷体" pitchFamily="49" charset="-122"/>
                  <a:ea typeface="楷体" pitchFamily="49" charset="-122"/>
                </a:rPr>
                <a:t>(Balanced)</a:t>
              </a:r>
              <a:r>
                <a:rPr lang="zh-CN" altLang="en-US" sz="2500" dirty="0">
                  <a:solidFill>
                    <a:srgbClr val="7030A0"/>
                  </a:solidFill>
                  <a:latin typeface="楷体" pitchFamily="49" charset="-122"/>
                  <a:ea typeface="楷体" pitchFamily="49" charset="-122"/>
                </a:rPr>
                <a:t>”而来，而更多认为是因为他们是在</a:t>
              </a:r>
              <a:r>
                <a:rPr lang="en-US" altLang="zh-CN" sz="2500" dirty="0">
                  <a:solidFill>
                    <a:srgbClr val="7030A0"/>
                  </a:solidFill>
                  <a:latin typeface="楷体" pitchFamily="49" charset="-122"/>
                  <a:ea typeface="楷体" pitchFamily="49" charset="-122"/>
                </a:rPr>
                <a:t>Boeing</a:t>
              </a:r>
              <a:r>
                <a:rPr lang="zh-CN" altLang="en-US" sz="2500" dirty="0">
                  <a:solidFill>
                    <a:srgbClr val="7030A0"/>
                  </a:solidFill>
                  <a:latin typeface="楷体" pitchFamily="49" charset="-122"/>
                  <a:ea typeface="楷体" pitchFamily="49" charset="-122"/>
                </a:rPr>
                <a:t>科学研究实验发明的此概念并以此命名的。</a:t>
              </a:r>
              <a:endParaRPr lang="en-US" altLang="zh-CN" sz="2500" dirty="0">
                <a:solidFill>
                  <a:srgbClr val="7030A0"/>
                </a:solidFill>
                <a:latin typeface="楷体" pitchFamily="49" charset="-122"/>
                <a:ea typeface="楷体" pitchFamily="49" charset="-122"/>
              </a:endParaRPr>
            </a:p>
            <a:p>
              <a:pPr>
                <a:defRPr/>
              </a:pPr>
              <a:r>
                <a:rPr lang="en-US" altLang="zh-CN" sz="2500" dirty="0">
                  <a:solidFill>
                    <a:srgbClr val="7030A0"/>
                  </a:solidFill>
                  <a:latin typeface="楷体" pitchFamily="49" charset="-122"/>
                  <a:ea typeface="楷体" pitchFamily="49" charset="-122"/>
                </a:rPr>
                <a:t>    B-</a:t>
              </a:r>
              <a:r>
                <a:rPr lang="zh-CN" altLang="en-US" sz="2500" dirty="0">
                  <a:solidFill>
                    <a:srgbClr val="7030A0"/>
                  </a:solidFill>
                  <a:latin typeface="楷体" pitchFamily="49" charset="-122"/>
                  <a:ea typeface="楷体" pitchFamily="49" charset="-122"/>
                </a:rPr>
                <a:t>树多用于文件系统或数据库系统的索引结构。</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a:grpSpLocks/>
          </p:cNvGrpSpPr>
          <p:nvPr/>
        </p:nvGrpSpPr>
        <p:grpSpPr bwMode="auto">
          <a:xfrm>
            <a:off x="1199456" y="125413"/>
            <a:ext cx="4430713" cy="615950"/>
            <a:chOff x="336" y="439"/>
            <a:chExt cx="2791" cy="388"/>
          </a:xfrm>
        </p:grpSpPr>
        <p:sp>
          <p:nvSpPr>
            <p:cNvPr id="30753" name="Rectangle 3"/>
            <p:cNvSpPr>
              <a:spLocks noChangeArrowheads="1"/>
            </p:cNvSpPr>
            <p:nvPr/>
          </p:nvSpPr>
          <p:spPr bwMode="auto">
            <a:xfrm>
              <a:off x="336" y="439"/>
              <a:ext cx="2669" cy="384"/>
            </a:xfrm>
            <a:prstGeom prst="rect">
              <a:avLst/>
            </a:prstGeom>
            <a:solidFill>
              <a:srgbClr val="87FFE8"/>
            </a:solidFill>
            <a:ln w="12700" cap="sq">
              <a:noFill/>
              <a:miter lim="800000"/>
              <a:headEnd type="none" w="sm" len="sm"/>
              <a:tailEnd type="none" w="sm" len="sm"/>
            </a:ln>
            <a:effectLst>
              <a:outerShdw dist="71842" dir="2700000" algn="ctr" rotWithShape="0">
                <a:srgbClr val="969696"/>
              </a:outerShdw>
            </a:effectLst>
          </p:spPr>
          <p:txBody>
            <a:bodyPr wrap="none" anchor="ctr"/>
            <a:lstStyle/>
            <a:p>
              <a:endParaRPr lang="zh-CN" altLang="en-US">
                <a:solidFill>
                  <a:srgbClr val="FFFFCC"/>
                </a:solidFill>
              </a:endParaRPr>
            </a:p>
          </p:txBody>
        </p:sp>
        <p:sp>
          <p:nvSpPr>
            <p:cNvPr id="30754" name="Rectangle 5"/>
            <p:cNvSpPr>
              <a:spLocks noChangeArrowheads="1"/>
            </p:cNvSpPr>
            <p:nvPr/>
          </p:nvSpPr>
          <p:spPr bwMode="auto">
            <a:xfrm>
              <a:off x="391" y="443"/>
              <a:ext cx="2736" cy="384"/>
            </a:xfrm>
            <a:prstGeom prst="rect">
              <a:avLst/>
            </a:prstGeom>
            <a:noFill/>
            <a:ln w="9525">
              <a:noFill/>
              <a:miter lim="800000"/>
              <a:headEnd/>
              <a:tailEnd/>
            </a:ln>
            <a:effectLst>
              <a:outerShdw dist="17961" dir="2700000" algn="ctr" rotWithShape="0">
                <a:srgbClr val="000000"/>
              </a:outerShdw>
            </a:effectLst>
          </p:spPr>
          <p:txBody>
            <a:bodyPr lIns="92075" tIns="46038" rIns="92075" bIns="46038" anchor="b"/>
            <a:lstStyle/>
            <a:p>
              <a:r>
                <a:rPr lang="en-US" altLang="zh-CN" sz="3300" dirty="0">
                  <a:solidFill>
                    <a:srgbClr val="FF0000"/>
                  </a:solidFill>
                  <a:ea typeface="楷体_GB2312" pitchFamily="49" charset="-122"/>
                </a:rPr>
                <a:t> 7.5</a:t>
              </a:r>
              <a:r>
                <a:rPr lang="en-US" altLang="zh-CN" sz="3300" dirty="0">
                  <a:solidFill>
                    <a:srgbClr val="FF0000"/>
                  </a:solidFill>
                  <a:latin typeface="楷体_GB2312" pitchFamily="49" charset="-122"/>
                  <a:ea typeface="楷体_GB2312" pitchFamily="49" charset="-122"/>
                </a:rPr>
                <a:t> </a:t>
              </a:r>
              <a:r>
                <a:rPr lang="zh-CN" altLang="en-US" sz="3300" dirty="0">
                  <a:solidFill>
                    <a:srgbClr val="FF0000"/>
                  </a:solidFill>
                  <a:ea typeface="楷体_GB2312" pitchFamily="49" charset="-122"/>
                </a:rPr>
                <a:t>散列</a:t>
              </a:r>
              <a:r>
                <a:rPr lang="en-US" altLang="zh-CN" sz="3300" dirty="0">
                  <a:solidFill>
                    <a:srgbClr val="FF0000"/>
                  </a:solidFill>
                  <a:ea typeface="楷体_GB2312" pitchFamily="49" charset="-122"/>
                </a:rPr>
                <a:t>(Hash)</a:t>
              </a:r>
              <a:r>
                <a:rPr lang="zh-CN" altLang="en-US" sz="3300" dirty="0">
                  <a:solidFill>
                    <a:srgbClr val="FF0000"/>
                  </a:solidFill>
                  <a:ea typeface="楷体_GB2312" pitchFamily="49" charset="-122"/>
                </a:rPr>
                <a:t>查找</a:t>
              </a:r>
              <a:endParaRPr lang="zh-CN" altLang="en-US" sz="3300" dirty="0">
                <a:solidFill>
                  <a:srgbClr val="FF6600"/>
                </a:solidFill>
              </a:endParaRPr>
            </a:p>
          </p:txBody>
        </p:sp>
      </p:grpSp>
      <p:grpSp>
        <p:nvGrpSpPr>
          <p:cNvPr id="3" name="Group 69"/>
          <p:cNvGrpSpPr>
            <a:grpSpLocks/>
          </p:cNvGrpSpPr>
          <p:nvPr/>
        </p:nvGrpSpPr>
        <p:grpSpPr bwMode="auto">
          <a:xfrm>
            <a:off x="7123114" y="819150"/>
            <a:ext cx="3087687" cy="2681288"/>
            <a:chOff x="3305" y="310"/>
            <a:chExt cx="1945" cy="1689"/>
          </a:xfrm>
        </p:grpSpPr>
        <p:sp>
          <p:nvSpPr>
            <p:cNvPr id="30738" name="Line 54"/>
            <p:cNvSpPr>
              <a:spLocks noChangeShapeType="1"/>
            </p:cNvSpPr>
            <p:nvPr/>
          </p:nvSpPr>
          <p:spPr bwMode="auto">
            <a:xfrm>
              <a:off x="3312" y="517"/>
              <a:ext cx="1920" cy="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0739" name="Line 55"/>
            <p:cNvSpPr>
              <a:spLocks noChangeShapeType="1"/>
            </p:cNvSpPr>
            <p:nvPr/>
          </p:nvSpPr>
          <p:spPr bwMode="auto">
            <a:xfrm>
              <a:off x="3312" y="521"/>
              <a:ext cx="0" cy="1447"/>
            </a:xfrm>
            <a:prstGeom prst="line">
              <a:avLst/>
            </a:prstGeom>
            <a:noFill/>
            <a:ln w="31750" cap="sq">
              <a:solidFill>
                <a:srgbClr val="000080"/>
              </a:solidFill>
              <a:round/>
              <a:headEnd type="none" w="sm" len="sm"/>
              <a:tailEnd type="none" w="sm" len="sm"/>
            </a:ln>
          </p:spPr>
          <p:txBody>
            <a:bodyPr/>
            <a:lstStyle/>
            <a:p>
              <a:endParaRPr lang="zh-CN" altLang="en-US"/>
            </a:p>
          </p:txBody>
        </p:sp>
        <p:sp>
          <p:nvSpPr>
            <p:cNvPr id="30740" name="Line 56"/>
            <p:cNvSpPr>
              <a:spLocks noChangeShapeType="1"/>
            </p:cNvSpPr>
            <p:nvPr/>
          </p:nvSpPr>
          <p:spPr bwMode="auto">
            <a:xfrm>
              <a:off x="3323" y="705"/>
              <a:ext cx="192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30741" name="Line 57"/>
            <p:cNvSpPr>
              <a:spLocks noChangeShapeType="1"/>
            </p:cNvSpPr>
            <p:nvPr/>
          </p:nvSpPr>
          <p:spPr bwMode="auto">
            <a:xfrm>
              <a:off x="3312" y="901"/>
              <a:ext cx="192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30742" name="Line 58"/>
            <p:cNvSpPr>
              <a:spLocks noChangeShapeType="1"/>
            </p:cNvSpPr>
            <p:nvPr/>
          </p:nvSpPr>
          <p:spPr bwMode="auto">
            <a:xfrm>
              <a:off x="3312" y="1104"/>
              <a:ext cx="192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30743" name="Line 59"/>
            <p:cNvSpPr>
              <a:spLocks noChangeShapeType="1"/>
            </p:cNvSpPr>
            <p:nvPr/>
          </p:nvSpPr>
          <p:spPr bwMode="auto">
            <a:xfrm>
              <a:off x="3316" y="1296"/>
              <a:ext cx="192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30744" name="Line 60"/>
            <p:cNvSpPr>
              <a:spLocks noChangeShapeType="1"/>
            </p:cNvSpPr>
            <p:nvPr/>
          </p:nvSpPr>
          <p:spPr bwMode="auto">
            <a:xfrm>
              <a:off x="3312" y="1613"/>
              <a:ext cx="192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30745" name="Line 61"/>
            <p:cNvSpPr>
              <a:spLocks noChangeShapeType="1"/>
            </p:cNvSpPr>
            <p:nvPr/>
          </p:nvSpPr>
          <p:spPr bwMode="auto">
            <a:xfrm>
              <a:off x="3323" y="1798"/>
              <a:ext cx="192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30746" name="Line 62"/>
            <p:cNvSpPr>
              <a:spLocks noChangeShapeType="1"/>
            </p:cNvSpPr>
            <p:nvPr/>
          </p:nvSpPr>
          <p:spPr bwMode="auto">
            <a:xfrm>
              <a:off x="3312" y="1979"/>
              <a:ext cx="192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30747" name="Line 63"/>
            <p:cNvSpPr>
              <a:spLocks noChangeShapeType="1"/>
            </p:cNvSpPr>
            <p:nvPr/>
          </p:nvSpPr>
          <p:spPr bwMode="auto">
            <a:xfrm>
              <a:off x="5243" y="528"/>
              <a:ext cx="0" cy="1447"/>
            </a:xfrm>
            <a:prstGeom prst="line">
              <a:avLst/>
            </a:prstGeom>
            <a:noFill/>
            <a:ln w="31750" cap="sq">
              <a:solidFill>
                <a:srgbClr val="000080"/>
              </a:solidFill>
              <a:round/>
              <a:headEnd type="none" w="sm" len="sm"/>
              <a:tailEnd type="none" w="sm" len="sm"/>
            </a:ln>
          </p:spPr>
          <p:txBody>
            <a:bodyPr/>
            <a:lstStyle/>
            <a:p>
              <a:endParaRPr lang="zh-CN" altLang="en-US"/>
            </a:p>
          </p:txBody>
        </p:sp>
        <p:sp>
          <p:nvSpPr>
            <p:cNvPr id="30748" name="Line 64"/>
            <p:cNvSpPr>
              <a:spLocks noChangeShapeType="1"/>
            </p:cNvSpPr>
            <p:nvPr/>
          </p:nvSpPr>
          <p:spPr bwMode="auto">
            <a:xfrm>
              <a:off x="3792" y="528"/>
              <a:ext cx="0" cy="1447"/>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30749" name="Line 65"/>
            <p:cNvSpPr>
              <a:spLocks noChangeShapeType="1"/>
            </p:cNvSpPr>
            <p:nvPr/>
          </p:nvSpPr>
          <p:spPr bwMode="auto">
            <a:xfrm>
              <a:off x="4283" y="528"/>
              <a:ext cx="0" cy="1447"/>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30750" name="Line 66"/>
            <p:cNvSpPr>
              <a:spLocks noChangeShapeType="1"/>
            </p:cNvSpPr>
            <p:nvPr/>
          </p:nvSpPr>
          <p:spPr bwMode="auto">
            <a:xfrm>
              <a:off x="4608" y="524"/>
              <a:ext cx="0" cy="1447"/>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30751" name="Text Box 67"/>
            <p:cNvSpPr txBox="1">
              <a:spLocks noChangeArrowheads="1"/>
            </p:cNvSpPr>
            <p:nvPr/>
          </p:nvSpPr>
          <p:spPr bwMode="auto">
            <a:xfrm>
              <a:off x="3334" y="310"/>
              <a:ext cx="1802" cy="231"/>
            </a:xfrm>
            <a:prstGeom prst="rect">
              <a:avLst/>
            </a:prstGeom>
            <a:noFill/>
            <a:ln w="12700" cap="sq">
              <a:noFill/>
              <a:miter lim="800000"/>
              <a:headEnd type="none" w="sm" len="sm"/>
              <a:tailEnd type="none" w="sm" len="sm"/>
            </a:ln>
          </p:spPr>
          <p:txBody>
            <a:bodyPr>
              <a:spAutoFit/>
            </a:bodyPr>
            <a:lstStyle/>
            <a:p>
              <a:r>
                <a:rPr lang="zh-CN" altLang="en-US">
                  <a:solidFill>
                    <a:srgbClr val="CC0066"/>
                  </a:solidFill>
                  <a:ea typeface="黑体" pitchFamily="49" charset="-122"/>
                </a:rPr>
                <a:t>学 号    姓 名   年龄      </a:t>
              </a:r>
              <a:r>
                <a:rPr lang="en-US" altLang="zh-CN">
                  <a:solidFill>
                    <a:srgbClr val="CC0066"/>
                  </a:solidFill>
                  <a:cs typeface="Times New Roman" pitchFamily="18" charset="0"/>
                </a:rPr>
                <a:t>…</a:t>
              </a:r>
              <a:endParaRPr lang="en-US" altLang="zh-CN">
                <a:solidFill>
                  <a:srgbClr val="CC0066"/>
                </a:solidFill>
                <a:ea typeface="黑体" pitchFamily="49" charset="-122"/>
              </a:endParaRPr>
            </a:p>
          </p:txBody>
        </p:sp>
        <p:sp>
          <p:nvSpPr>
            <p:cNvPr id="30752" name="Text Box 68"/>
            <p:cNvSpPr txBox="1">
              <a:spLocks noChangeArrowheads="1"/>
            </p:cNvSpPr>
            <p:nvPr/>
          </p:nvSpPr>
          <p:spPr bwMode="auto">
            <a:xfrm>
              <a:off x="3305" y="480"/>
              <a:ext cx="1945" cy="1519"/>
            </a:xfrm>
            <a:prstGeom prst="rect">
              <a:avLst/>
            </a:prstGeom>
            <a:noFill/>
            <a:ln w="12700" cap="sq">
              <a:noFill/>
              <a:miter lim="800000"/>
              <a:headEnd type="none" w="sm" len="sm"/>
              <a:tailEnd type="none" w="sm" len="sm"/>
            </a:ln>
          </p:spPr>
          <p:txBody>
            <a:bodyPr>
              <a:spAutoFit/>
            </a:bodyPr>
            <a:lstStyle/>
            <a:p>
              <a:pPr>
                <a:lnSpc>
                  <a:spcPct val="110000"/>
                </a:lnSpc>
              </a:pPr>
              <a:r>
                <a:rPr lang="en-US" altLang="zh-CN">
                  <a:solidFill>
                    <a:srgbClr val="002B80"/>
                  </a:solidFill>
                </a:rPr>
                <a:t>99001   </a:t>
              </a:r>
              <a:r>
                <a:rPr lang="zh-CN" altLang="en-US">
                  <a:solidFill>
                    <a:srgbClr val="002B80"/>
                  </a:solidFill>
                </a:rPr>
                <a:t>王   亮    </a:t>
              </a:r>
              <a:r>
                <a:rPr lang="en-US" altLang="zh-CN">
                  <a:solidFill>
                    <a:srgbClr val="002B80"/>
                  </a:solidFill>
                </a:rPr>
                <a:t>17         </a:t>
              </a:r>
              <a:r>
                <a:rPr lang="en-US" altLang="zh-CN">
                  <a:solidFill>
                    <a:srgbClr val="002B80"/>
                  </a:solidFill>
                  <a:cs typeface="Times New Roman" pitchFamily="18" charset="0"/>
                </a:rPr>
                <a:t>…</a:t>
              </a:r>
            </a:p>
            <a:p>
              <a:pPr>
                <a:lnSpc>
                  <a:spcPct val="110000"/>
                </a:lnSpc>
              </a:pPr>
              <a:r>
                <a:rPr lang="en-US" altLang="zh-CN">
                  <a:solidFill>
                    <a:srgbClr val="002B80"/>
                  </a:solidFill>
                </a:rPr>
                <a:t>99002   </a:t>
              </a:r>
              <a:r>
                <a:rPr lang="zh-CN" altLang="en-US">
                  <a:solidFill>
                    <a:srgbClr val="002B80"/>
                  </a:solidFill>
                </a:rPr>
                <a:t>张   云    </a:t>
              </a:r>
              <a:r>
                <a:rPr lang="en-US" altLang="zh-CN">
                  <a:solidFill>
                    <a:srgbClr val="002B80"/>
                  </a:solidFill>
                </a:rPr>
                <a:t>18         </a:t>
              </a:r>
              <a:r>
                <a:rPr lang="en-US" altLang="zh-CN">
                  <a:solidFill>
                    <a:srgbClr val="002B80"/>
                  </a:solidFill>
                  <a:cs typeface="Times New Roman" pitchFamily="18" charset="0"/>
                </a:rPr>
                <a:t>…</a:t>
              </a:r>
              <a:endParaRPr lang="en-US" altLang="zh-CN">
                <a:solidFill>
                  <a:srgbClr val="002B80"/>
                </a:solidFill>
              </a:endParaRPr>
            </a:p>
            <a:p>
              <a:pPr>
                <a:lnSpc>
                  <a:spcPct val="110000"/>
                </a:lnSpc>
              </a:pPr>
              <a:r>
                <a:rPr lang="en-US" altLang="zh-CN">
                  <a:solidFill>
                    <a:srgbClr val="002B80"/>
                  </a:solidFill>
                </a:rPr>
                <a:t>99003   </a:t>
              </a:r>
              <a:r>
                <a:rPr lang="zh-CN" altLang="en-US">
                  <a:solidFill>
                    <a:srgbClr val="002B80"/>
                  </a:solidFill>
                </a:rPr>
                <a:t>李海民   </a:t>
              </a:r>
              <a:r>
                <a:rPr lang="en-US" altLang="zh-CN">
                  <a:solidFill>
                    <a:srgbClr val="002B80"/>
                  </a:solidFill>
                </a:rPr>
                <a:t>20         </a:t>
              </a:r>
              <a:r>
                <a:rPr lang="en-US" altLang="zh-CN">
                  <a:solidFill>
                    <a:srgbClr val="002B80"/>
                  </a:solidFill>
                  <a:cs typeface="Times New Roman" pitchFamily="18" charset="0"/>
                </a:rPr>
                <a:t>…</a:t>
              </a:r>
              <a:endParaRPr lang="en-US" altLang="zh-CN">
                <a:solidFill>
                  <a:srgbClr val="002B80"/>
                </a:solidFill>
              </a:endParaRPr>
            </a:p>
            <a:p>
              <a:pPr>
                <a:lnSpc>
                  <a:spcPct val="110000"/>
                </a:lnSpc>
                <a:spcBef>
                  <a:spcPct val="5000"/>
                </a:spcBef>
              </a:pPr>
              <a:r>
                <a:rPr lang="en-US" altLang="zh-CN">
                  <a:solidFill>
                    <a:srgbClr val="002B80"/>
                  </a:solidFill>
                </a:rPr>
                <a:t>99004   </a:t>
              </a:r>
              <a:r>
                <a:rPr lang="zh-CN" altLang="en-US">
                  <a:solidFill>
                    <a:srgbClr val="002B80"/>
                  </a:solidFill>
                </a:rPr>
                <a:t>刘志军   </a:t>
              </a:r>
              <a:r>
                <a:rPr lang="en-US" altLang="zh-CN">
                  <a:solidFill>
                    <a:srgbClr val="002B80"/>
                  </a:solidFill>
                </a:rPr>
                <a:t>19         </a:t>
              </a:r>
              <a:r>
                <a:rPr lang="en-US" altLang="zh-CN">
                  <a:solidFill>
                    <a:srgbClr val="002B80"/>
                  </a:solidFill>
                  <a:cs typeface="Times New Roman" pitchFamily="18" charset="0"/>
                </a:rPr>
                <a:t>…</a:t>
              </a:r>
              <a:endParaRPr lang="en-US" altLang="zh-CN">
                <a:solidFill>
                  <a:srgbClr val="002B80"/>
                </a:solidFill>
              </a:endParaRPr>
            </a:p>
            <a:p>
              <a:r>
                <a:rPr lang="en-US" altLang="zh-CN">
                  <a:solidFill>
                    <a:srgbClr val="002B80"/>
                  </a:solidFill>
                  <a:cs typeface="Times New Roman" pitchFamily="18" charset="0"/>
                </a:rPr>
                <a:t>   …          …</a:t>
              </a:r>
              <a:endParaRPr lang="en-US" altLang="zh-CN">
                <a:solidFill>
                  <a:srgbClr val="002B80"/>
                </a:solidFill>
              </a:endParaRPr>
            </a:p>
            <a:p>
              <a:endParaRPr lang="en-US" altLang="zh-CN">
                <a:solidFill>
                  <a:srgbClr val="002B80"/>
                </a:solidFill>
              </a:endParaRPr>
            </a:p>
            <a:p>
              <a:r>
                <a:rPr lang="en-US" altLang="zh-CN">
                  <a:solidFill>
                    <a:srgbClr val="002B80"/>
                  </a:solidFill>
                </a:rPr>
                <a:t>99049   </a:t>
              </a:r>
              <a:r>
                <a:rPr lang="zh-CN" altLang="en-US">
                  <a:solidFill>
                    <a:srgbClr val="002B80"/>
                  </a:solidFill>
                </a:rPr>
                <a:t>周    颖   </a:t>
              </a:r>
              <a:r>
                <a:rPr lang="en-US" altLang="zh-CN">
                  <a:solidFill>
                    <a:srgbClr val="002B80"/>
                  </a:solidFill>
                </a:rPr>
                <a:t>18        </a:t>
              </a:r>
              <a:r>
                <a:rPr lang="en-US" altLang="zh-CN">
                  <a:solidFill>
                    <a:srgbClr val="002B80"/>
                  </a:solidFill>
                  <a:cs typeface="Times New Roman" pitchFamily="18" charset="0"/>
                </a:rPr>
                <a:t>…</a:t>
              </a:r>
              <a:endParaRPr lang="en-US" altLang="zh-CN">
                <a:solidFill>
                  <a:srgbClr val="002B80"/>
                </a:solidFill>
              </a:endParaRPr>
            </a:p>
            <a:p>
              <a:r>
                <a:rPr lang="en-US" altLang="zh-CN">
                  <a:solidFill>
                    <a:srgbClr val="002B80"/>
                  </a:solidFill>
                </a:rPr>
                <a:t>99050   </a:t>
              </a:r>
              <a:r>
                <a:rPr lang="zh-CN" altLang="en-US">
                  <a:solidFill>
                    <a:srgbClr val="002B80"/>
                  </a:solidFill>
                </a:rPr>
                <a:t>罗    杰   </a:t>
              </a:r>
              <a:r>
                <a:rPr lang="en-US" altLang="zh-CN">
                  <a:solidFill>
                    <a:srgbClr val="002B80"/>
                  </a:solidFill>
                </a:rPr>
                <a:t>16        </a:t>
              </a:r>
              <a:r>
                <a:rPr lang="en-US" altLang="zh-CN">
                  <a:solidFill>
                    <a:srgbClr val="002B80"/>
                  </a:solidFill>
                  <a:cs typeface="Times New Roman" pitchFamily="18" charset="0"/>
                </a:rPr>
                <a:t>…</a:t>
              </a:r>
            </a:p>
          </p:txBody>
        </p:sp>
      </p:grpSp>
      <p:grpSp>
        <p:nvGrpSpPr>
          <p:cNvPr id="4" name="Group 112"/>
          <p:cNvGrpSpPr>
            <a:grpSpLocks/>
          </p:cNvGrpSpPr>
          <p:nvPr/>
        </p:nvGrpSpPr>
        <p:grpSpPr bwMode="auto">
          <a:xfrm>
            <a:off x="1865314" y="1219200"/>
            <a:ext cx="4243387" cy="554038"/>
            <a:chOff x="215" y="768"/>
            <a:chExt cx="2673" cy="349"/>
          </a:xfrm>
        </p:grpSpPr>
        <p:sp>
          <p:nvSpPr>
            <p:cNvPr id="30736" name="Oval 71"/>
            <p:cNvSpPr>
              <a:spLocks noChangeArrowheads="1"/>
            </p:cNvSpPr>
            <p:nvPr/>
          </p:nvSpPr>
          <p:spPr bwMode="auto">
            <a:xfrm>
              <a:off x="215" y="768"/>
              <a:ext cx="2673" cy="349"/>
            </a:xfrm>
            <a:prstGeom prst="ellipse">
              <a:avLst/>
            </a:prstGeom>
            <a:solidFill>
              <a:srgbClr val="FFDAB5"/>
            </a:solidFill>
            <a:ln w="12700" cap="sq">
              <a:noFill/>
              <a:round/>
              <a:headEnd type="none" w="sm" len="sm"/>
              <a:tailEnd type="none" w="sm" len="sm"/>
            </a:ln>
            <a:effectLst>
              <a:outerShdw dist="45791" dir="2021404" algn="ctr" rotWithShape="0">
                <a:srgbClr val="B2B2B2"/>
              </a:outerShdw>
            </a:effectLst>
          </p:spPr>
          <p:txBody>
            <a:bodyPr wrap="none" anchor="ctr"/>
            <a:lstStyle/>
            <a:p>
              <a:endParaRPr lang="zh-CN" altLang="en-US">
                <a:solidFill>
                  <a:srgbClr val="FFFFCC"/>
                </a:solidFill>
              </a:endParaRPr>
            </a:p>
          </p:txBody>
        </p:sp>
        <p:sp>
          <p:nvSpPr>
            <p:cNvPr id="30737" name="Text Box 72"/>
            <p:cNvSpPr txBox="1">
              <a:spLocks noChangeArrowheads="1"/>
            </p:cNvSpPr>
            <p:nvPr/>
          </p:nvSpPr>
          <p:spPr bwMode="auto">
            <a:xfrm>
              <a:off x="343" y="783"/>
              <a:ext cx="2492" cy="308"/>
            </a:xfrm>
            <a:prstGeom prst="rect">
              <a:avLst/>
            </a:prstGeom>
            <a:noFill/>
            <a:ln w="12700" cap="sq">
              <a:noFill/>
              <a:miter lim="800000"/>
              <a:headEnd type="none" w="sm" len="sm"/>
              <a:tailEnd type="none" w="sm" len="sm"/>
            </a:ln>
          </p:spPr>
          <p:txBody>
            <a:bodyPr>
              <a:spAutoFit/>
            </a:bodyPr>
            <a:lstStyle/>
            <a:p>
              <a:r>
                <a:rPr lang="zh-CN" altLang="en-US" sz="2600" dirty="0">
                  <a:solidFill>
                    <a:srgbClr val="002B80"/>
                  </a:solidFill>
                  <a:latin typeface="黑体" pitchFamily="49" charset="-122"/>
                  <a:ea typeface="黑体" pitchFamily="49" charset="-122"/>
                </a:rPr>
                <a:t>一</a:t>
              </a:r>
              <a:r>
                <a:rPr lang="en-US" altLang="zh-CN" sz="2600" dirty="0">
                  <a:solidFill>
                    <a:srgbClr val="002B80"/>
                  </a:solidFill>
                  <a:latin typeface="黑体" pitchFamily="49" charset="-122"/>
                  <a:ea typeface="黑体" pitchFamily="49" charset="-122"/>
                </a:rPr>
                <a:t>.</a:t>
              </a:r>
              <a:r>
                <a:rPr lang="zh-CN" altLang="en-US" sz="2600" dirty="0">
                  <a:solidFill>
                    <a:srgbClr val="002B80"/>
                  </a:solidFill>
                  <a:latin typeface="黑体" pitchFamily="49" charset="-122"/>
                  <a:ea typeface="黑体" pitchFamily="49" charset="-122"/>
                </a:rPr>
                <a:t>散列查找的基本概念</a:t>
              </a:r>
            </a:p>
          </p:txBody>
        </p:sp>
      </p:grpSp>
      <p:grpSp>
        <p:nvGrpSpPr>
          <p:cNvPr id="5" name="Group 110"/>
          <p:cNvGrpSpPr>
            <a:grpSpLocks/>
          </p:cNvGrpSpPr>
          <p:nvPr/>
        </p:nvGrpSpPr>
        <p:grpSpPr bwMode="auto">
          <a:xfrm>
            <a:off x="2216151" y="2057400"/>
            <a:ext cx="4240213" cy="1752600"/>
            <a:chOff x="436" y="1296"/>
            <a:chExt cx="2671" cy="1104"/>
          </a:xfrm>
        </p:grpSpPr>
        <p:sp>
          <p:nvSpPr>
            <p:cNvPr id="30734" name="Rectangle 75"/>
            <p:cNvSpPr>
              <a:spLocks noChangeArrowheads="1"/>
            </p:cNvSpPr>
            <p:nvPr/>
          </p:nvSpPr>
          <p:spPr bwMode="auto">
            <a:xfrm>
              <a:off x="436" y="1296"/>
              <a:ext cx="2588" cy="1104"/>
            </a:xfrm>
            <a:prstGeom prst="rect">
              <a:avLst/>
            </a:prstGeom>
            <a:noFill/>
            <a:ln w="88900" cap="sq">
              <a:solidFill>
                <a:srgbClr val="33CCCC"/>
              </a:solidFill>
              <a:miter lim="800000"/>
              <a:headEnd type="none" w="sm" len="sm"/>
              <a:tailEnd type="none" w="sm" len="sm"/>
            </a:ln>
            <a:effectLst>
              <a:outerShdw dist="45791" dir="2021404" algn="ctr" rotWithShape="0">
                <a:srgbClr val="808080">
                  <a:alpha val="50000"/>
                </a:srgbClr>
              </a:outerShdw>
            </a:effectLst>
          </p:spPr>
          <p:txBody>
            <a:bodyPr wrap="none" anchor="ctr"/>
            <a:lstStyle/>
            <a:p>
              <a:endParaRPr lang="zh-CN" altLang="en-US">
                <a:solidFill>
                  <a:srgbClr val="FFFFCC"/>
                </a:solidFill>
              </a:endParaRPr>
            </a:p>
          </p:txBody>
        </p:sp>
        <p:sp>
          <p:nvSpPr>
            <p:cNvPr id="30735" name="Text Box 76"/>
            <p:cNvSpPr txBox="1">
              <a:spLocks noChangeArrowheads="1"/>
            </p:cNvSpPr>
            <p:nvPr/>
          </p:nvSpPr>
          <p:spPr bwMode="auto">
            <a:xfrm>
              <a:off x="594" y="1410"/>
              <a:ext cx="2513" cy="480"/>
            </a:xfrm>
            <a:prstGeom prst="rect">
              <a:avLst/>
            </a:prstGeom>
            <a:noFill/>
            <a:ln w="12700" cap="sq">
              <a:noFill/>
              <a:miter lim="800000"/>
              <a:headEnd type="none" w="sm" len="sm"/>
              <a:tailEnd type="none" w="sm" len="sm"/>
            </a:ln>
          </p:spPr>
          <p:txBody>
            <a:bodyPr>
              <a:spAutoFit/>
            </a:bodyPr>
            <a:lstStyle/>
            <a:p>
              <a:r>
                <a:rPr lang="en-US" altLang="zh-CN" sz="2200" dirty="0">
                  <a:solidFill>
                    <a:srgbClr val="002B80"/>
                  </a:solidFill>
                  <a:latin typeface="楷体_GB2312" pitchFamily="49" charset="-122"/>
                  <a:ea typeface="楷体_GB2312" pitchFamily="49" charset="-122"/>
                </a:rPr>
                <a:t>    </a:t>
              </a:r>
              <a:r>
                <a:rPr lang="zh-CN" altLang="en-US" sz="2200" dirty="0">
                  <a:solidFill>
                    <a:srgbClr val="002B80"/>
                  </a:solidFill>
                  <a:latin typeface="幼圆" pitchFamily="49" charset="-122"/>
                  <a:ea typeface="幼圆" pitchFamily="49" charset="-122"/>
                </a:rPr>
                <a:t>顺序存储的</a:t>
              </a:r>
              <a:r>
                <a:rPr lang="zh-CN" altLang="en-US" sz="2200" dirty="0">
                  <a:solidFill>
                    <a:srgbClr val="FF3300"/>
                  </a:solidFill>
                  <a:latin typeface="黑体" pitchFamily="49" charset="-122"/>
                  <a:ea typeface="黑体" pitchFamily="49" charset="-122"/>
                </a:rPr>
                <a:t>顺序查找法</a:t>
              </a:r>
            </a:p>
            <a:p>
              <a:r>
                <a:rPr lang="zh-CN" altLang="en-US" sz="2200" dirty="0">
                  <a:solidFill>
                    <a:srgbClr val="002B80"/>
                  </a:solidFill>
                  <a:latin typeface="幼圆" pitchFamily="49" charset="-122"/>
                  <a:ea typeface="幼圆" pitchFamily="49" charset="-122"/>
                </a:rPr>
                <a:t>和</a:t>
              </a:r>
              <a:r>
                <a:rPr lang="zh-CN" altLang="en-US" sz="2200" dirty="0">
                  <a:solidFill>
                    <a:srgbClr val="FF3300"/>
                  </a:solidFill>
                  <a:latin typeface="黑体" pitchFamily="49" charset="-122"/>
                  <a:ea typeface="黑体" pitchFamily="49" charset="-122"/>
                </a:rPr>
                <a:t>折半查找法</a:t>
              </a:r>
            </a:p>
          </p:txBody>
        </p:sp>
      </p:grpSp>
      <p:sp>
        <p:nvSpPr>
          <p:cNvPr id="287822" name="Text Box 78"/>
          <p:cNvSpPr txBox="1">
            <a:spLocks noChangeArrowheads="1"/>
          </p:cNvSpPr>
          <p:nvPr/>
        </p:nvSpPr>
        <p:spPr bwMode="auto">
          <a:xfrm>
            <a:off x="3257550" y="2593960"/>
            <a:ext cx="3733800" cy="430887"/>
          </a:xfrm>
          <a:prstGeom prst="rect">
            <a:avLst/>
          </a:prstGeom>
          <a:noFill/>
          <a:ln w="12700" cap="sq">
            <a:noFill/>
            <a:miter lim="800000"/>
            <a:headEnd type="none" w="sm" len="sm"/>
            <a:tailEnd type="none" w="sm" len="sm"/>
          </a:ln>
        </p:spPr>
        <p:txBody>
          <a:bodyPr>
            <a:spAutoFit/>
          </a:bodyPr>
          <a:lstStyle/>
          <a:p>
            <a:r>
              <a:rPr lang="en-US" altLang="zh-CN" sz="2200" dirty="0">
                <a:solidFill>
                  <a:srgbClr val="FF3300"/>
                </a:solidFill>
                <a:latin typeface="楷体_GB2312" pitchFamily="49" charset="-122"/>
                <a:ea typeface="楷体_GB2312" pitchFamily="49" charset="-122"/>
              </a:rPr>
              <a:t>            </a:t>
            </a:r>
            <a:r>
              <a:rPr lang="zh-CN" altLang="en-US" sz="2200" dirty="0">
                <a:solidFill>
                  <a:srgbClr val="002B80"/>
                </a:solidFill>
                <a:latin typeface="楷体_GB2312" pitchFamily="49" charset="-122"/>
                <a:ea typeface="楷体_GB2312" pitchFamily="49" charset="-122"/>
              </a:rPr>
              <a:t>、</a:t>
            </a:r>
            <a:r>
              <a:rPr lang="zh-CN" altLang="en-US" sz="2200" dirty="0">
                <a:solidFill>
                  <a:srgbClr val="FF3300"/>
                </a:solidFill>
                <a:latin typeface="黑体" pitchFamily="49" charset="-122"/>
                <a:ea typeface="黑体" pitchFamily="49" charset="-122"/>
              </a:rPr>
              <a:t>索引查找法</a:t>
            </a:r>
          </a:p>
        </p:txBody>
      </p:sp>
      <p:sp>
        <p:nvSpPr>
          <p:cNvPr id="287823" name="Text Box 79"/>
          <p:cNvSpPr txBox="1">
            <a:spLocks noChangeArrowheads="1"/>
          </p:cNvSpPr>
          <p:nvPr/>
        </p:nvSpPr>
        <p:spPr bwMode="auto">
          <a:xfrm>
            <a:off x="2470151" y="2903539"/>
            <a:ext cx="3770313" cy="769441"/>
          </a:xfrm>
          <a:prstGeom prst="rect">
            <a:avLst/>
          </a:prstGeom>
          <a:noFill/>
          <a:ln w="12700" cap="sq">
            <a:noFill/>
            <a:miter lim="800000"/>
            <a:headEnd type="none" w="sm" len="sm"/>
            <a:tailEnd type="none" w="sm" len="sm"/>
          </a:ln>
        </p:spPr>
        <p:txBody>
          <a:bodyPr>
            <a:spAutoFit/>
          </a:bodyPr>
          <a:lstStyle/>
          <a:p>
            <a:r>
              <a:rPr lang="zh-CN" altLang="en-US" sz="2200" dirty="0">
                <a:solidFill>
                  <a:srgbClr val="002B80"/>
                </a:solidFill>
                <a:latin typeface="幼圆" pitchFamily="49" charset="-122"/>
                <a:ea typeface="幼圆" pitchFamily="49" charset="-122"/>
              </a:rPr>
              <a:t>以及</a:t>
            </a:r>
            <a:r>
              <a:rPr lang="zh-CN" altLang="en-US" sz="2200" dirty="0">
                <a:solidFill>
                  <a:srgbClr val="FF3300"/>
                </a:solidFill>
                <a:latin typeface="黑体" pitchFamily="49" charset="-122"/>
                <a:ea typeface="黑体" pitchFamily="49" charset="-122"/>
              </a:rPr>
              <a:t>基于树的</a:t>
            </a:r>
            <a:r>
              <a:rPr lang="zh-CN" altLang="en-US" sz="2200" dirty="0">
                <a:solidFill>
                  <a:srgbClr val="002B80"/>
                </a:solidFill>
                <a:latin typeface="幼圆" pitchFamily="49" charset="-122"/>
                <a:ea typeface="幼圆" pitchFamily="49" charset="-122"/>
              </a:rPr>
              <a:t>（</a:t>
            </a:r>
            <a:r>
              <a:rPr lang="en-US" altLang="zh-CN" sz="2200" dirty="0">
                <a:solidFill>
                  <a:srgbClr val="FF3300"/>
                </a:solidFill>
                <a:latin typeface="黑体" pitchFamily="49" charset="-122"/>
                <a:ea typeface="黑体" pitchFamily="49" charset="-122"/>
              </a:rPr>
              <a:t>BST</a:t>
            </a:r>
            <a:r>
              <a:rPr lang="zh-CN" altLang="en-US" sz="2200" dirty="0">
                <a:solidFill>
                  <a:srgbClr val="FF3300"/>
                </a:solidFill>
                <a:latin typeface="黑体" pitchFamily="49" charset="-122"/>
                <a:ea typeface="黑体" pitchFamily="49" charset="-122"/>
              </a:rPr>
              <a:t>树</a:t>
            </a:r>
            <a:r>
              <a:rPr lang="zh-CN" altLang="en-US" sz="2200" dirty="0">
                <a:solidFill>
                  <a:srgbClr val="002B80"/>
                </a:solidFill>
                <a:latin typeface="幼圆" pitchFamily="49" charset="-122"/>
                <a:ea typeface="幼圆" pitchFamily="49" charset="-122"/>
              </a:rPr>
              <a:t>、</a:t>
            </a:r>
            <a:r>
              <a:rPr lang="en-US" altLang="zh-CN" sz="2200" dirty="0" err="1">
                <a:solidFill>
                  <a:srgbClr val="FF3300"/>
                </a:solidFill>
                <a:latin typeface="黑体" pitchFamily="49" charset="-122"/>
                <a:ea typeface="黑体" pitchFamily="49" charset="-122"/>
              </a:rPr>
              <a:t>Trie</a:t>
            </a:r>
            <a:r>
              <a:rPr lang="zh-CN" altLang="en-US" sz="2200" dirty="0">
                <a:solidFill>
                  <a:srgbClr val="FF3300"/>
                </a:solidFill>
                <a:latin typeface="黑体" pitchFamily="49" charset="-122"/>
                <a:ea typeface="黑体" pitchFamily="49" charset="-122"/>
              </a:rPr>
              <a:t>树</a:t>
            </a:r>
            <a:r>
              <a:rPr lang="zh-CN" altLang="en-US" sz="2200" dirty="0">
                <a:solidFill>
                  <a:srgbClr val="002B80"/>
                </a:solidFill>
                <a:latin typeface="幼圆" pitchFamily="49" charset="-122"/>
                <a:ea typeface="幼圆" pitchFamily="49" charset="-122"/>
              </a:rPr>
              <a:t>、</a:t>
            </a:r>
            <a:r>
              <a:rPr lang="en-US" altLang="zh-CN" sz="2200" dirty="0">
                <a:solidFill>
                  <a:srgbClr val="FF3300"/>
                </a:solidFill>
                <a:latin typeface="黑体" pitchFamily="49" charset="-122"/>
                <a:ea typeface="黑体" pitchFamily="49" charset="-122"/>
              </a:rPr>
              <a:t>B-</a:t>
            </a:r>
            <a:r>
              <a:rPr lang="zh-CN" altLang="en-US" sz="2200" dirty="0">
                <a:solidFill>
                  <a:srgbClr val="FF3300"/>
                </a:solidFill>
                <a:latin typeface="黑体" pitchFamily="49" charset="-122"/>
                <a:ea typeface="黑体" pitchFamily="49" charset="-122"/>
              </a:rPr>
              <a:t>树</a:t>
            </a:r>
            <a:r>
              <a:rPr lang="en-US" altLang="zh-CN" sz="2200" dirty="0">
                <a:solidFill>
                  <a:srgbClr val="FF3300"/>
                </a:solidFill>
                <a:latin typeface="黑体" pitchFamily="49" charset="-122"/>
                <a:ea typeface="黑体" pitchFamily="49" charset="-122"/>
              </a:rPr>
              <a:t>B+</a:t>
            </a:r>
            <a:r>
              <a:rPr lang="zh-CN" altLang="en-US" sz="2200" dirty="0">
                <a:solidFill>
                  <a:srgbClr val="FF3300"/>
                </a:solidFill>
                <a:latin typeface="黑体" pitchFamily="49" charset="-122"/>
                <a:ea typeface="黑体" pitchFamily="49" charset="-122"/>
              </a:rPr>
              <a:t>树）的查找</a:t>
            </a:r>
            <a:r>
              <a:rPr lang="zh-CN" altLang="en-US" sz="2200" dirty="0">
                <a:solidFill>
                  <a:srgbClr val="FF0000"/>
                </a:solidFill>
                <a:latin typeface="黑体" pitchFamily="49" charset="-122"/>
                <a:ea typeface="黑体" pitchFamily="49" charset="-122"/>
              </a:rPr>
              <a:t>方法</a:t>
            </a:r>
            <a:r>
              <a:rPr lang="zh-CN" altLang="en-US" sz="2200" dirty="0">
                <a:solidFill>
                  <a:srgbClr val="002B80"/>
                </a:solidFill>
                <a:latin typeface="黑体" pitchFamily="49" charset="-122"/>
                <a:ea typeface="黑体" pitchFamily="49" charset="-122"/>
              </a:rPr>
              <a:t>。</a:t>
            </a:r>
          </a:p>
        </p:txBody>
      </p:sp>
      <p:grpSp>
        <p:nvGrpSpPr>
          <p:cNvPr id="6" name="Group 113"/>
          <p:cNvGrpSpPr>
            <a:grpSpLocks/>
          </p:cNvGrpSpPr>
          <p:nvPr/>
        </p:nvGrpSpPr>
        <p:grpSpPr bwMode="auto">
          <a:xfrm>
            <a:off x="2207568" y="4077072"/>
            <a:ext cx="4248150" cy="1911350"/>
            <a:chOff x="522" y="2692"/>
            <a:chExt cx="2676" cy="1204"/>
          </a:xfrm>
        </p:grpSpPr>
        <p:sp>
          <p:nvSpPr>
            <p:cNvPr id="30732" name="AutoShape 82"/>
            <p:cNvSpPr>
              <a:spLocks noChangeArrowheads="1"/>
            </p:cNvSpPr>
            <p:nvPr/>
          </p:nvSpPr>
          <p:spPr bwMode="auto">
            <a:xfrm rot="355347">
              <a:off x="522" y="2692"/>
              <a:ext cx="2676" cy="1204"/>
            </a:xfrm>
            <a:prstGeom prst="irregularSeal2">
              <a:avLst/>
            </a:prstGeom>
            <a:noFill/>
            <a:ln w="76200" cap="sq">
              <a:solidFill>
                <a:srgbClr val="33CCCC"/>
              </a:solidFill>
              <a:miter lim="800000"/>
              <a:headEnd type="none" w="sm" len="sm"/>
              <a:tailEnd type="none" w="sm" len="sm"/>
            </a:ln>
            <a:effectLst>
              <a:outerShdw dist="71842" dir="2700000" algn="ctr" rotWithShape="0">
                <a:srgbClr val="969696"/>
              </a:outerShdw>
            </a:effectLst>
          </p:spPr>
          <p:txBody>
            <a:bodyPr wrap="none" anchor="ctr"/>
            <a:lstStyle/>
            <a:p>
              <a:endParaRPr lang="zh-CN" altLang="en-US">
                <a:solidFill>
                  <a:srgbClr val="FFFFCC"/>
                </a:solidFill>
              </a:endParaRPr>
            </a:p>
          </p:txBody>
        </p:sp>
        <p:sp>
          <p:nvSpPr>
            <p:cNvPr id="30733" name="Text Box 83"/>
            <p:cNvSpPr txBox="1">
              <a:spLocks noChangeArrowheads="1"/>
            </p:cNvSpPr>
            <p:nvPr/>
          </p:nvSpPr>
          <p:spPr bwMode="auto">
            <a:xfrm>
              <a:off x="852" y="3119"/>
              <a:ext cx="2028" cy="434"/>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lnSpc>
                  <a:spcPct val="75000"/>
                </a:lnSpc>
              </a:pPr>
              <a:r>
                <a:rPr lang="en-US" altLang="zh-CN" sz="2600">
                  <a:solidFill>
                    <a:srgbClr val="FF0000"/>
                  </a:solidFill>
                  <a:ea typeface="黑体" pitchFamily="49" charset="-122"/>
                </a:rPr>
                <a:t>      </a:t>
              </a:r>
              <a:r>
                <a:rPr lang="zh-CN" altLang="en-US" sz="2600">
                  <a:solidFill>
                    <a:srgbClr val="FF0000"/>
                  </a:solidFill>
                  <a:ea typeface="黑体" pitchFamily="49" charset="-122"/>
                </a:rPr>
                <a:t>基于关键字值</a:t>
              </a:r>
            </a:p>
            <a:p>
              <a:pPr>
                <a:lnSpc>
                  <a:spcPct val="75000"/>
                </a:lnSpc>
              </a:pPr>
              <a:r>
                <a:rPr lang="zh-CN" altLang="en-US" sz="2600">
                  <a:solidFill>
                    <a:srgbClr val="FF0000"/>
                  </a:solidFill>
                  <a:ea typeface="黑体" pitchFamily="49" charset="-122"/>
                </a:rPr>
                <a:t>比较的查找方法</a:t>
              </a:r>
            </a:p>
          </p:txBody>
        </p:sp>
      </p:grpSp>
      <p:grpSp>
        <p:nvGrpSpPr>
          <p:cNvPr id="7" name="Group 108"/>
          <p:cNvGrpSpPr>
            <a:grpSpLocks/>
          </p:cNvGrpSpPr>
          <p:nvPr/>
        </p:nvGrpSpPr>
        <p:grpSpPr bwMode="auto">
          <a:xfrm>
            <a:off x="6888088" y="3717032"/>
            <a:ext cx="3398838" cy="1752600"/>
            <a:chOff x="3410" y="2400"/>
            <a:chExt cx="2141" cy="1104"/>
          </a:xfrm>
        </p:grpSpPr>
        <p:sp>
          <p:nvSpPr>
            <p:cNvPr id="30730" name="Freeform 95"/>
            <p:cNvSpPr>
              <a:spLocks/>
            </p:cNvSpPr>
            <p:nvPr/>
          </p:nvSpPr>
          <p:spPr bwMode="auto">
            <a:xfrm>
              <a:off x="3410" y="2400"/>
              <a:ext cx="2014" cy="1104"/>
            </a:xfrm>
            <a:custGeom>
              <a:avLst/>
              <a:gdLst>
                <a:gd name="T0" fmla="*/ 144 w 2166"/>
                <a:gd name="T1" fmla="*/ 99 h 916"/>
                <a:gd name="T2" fmla="*/ 1093 w 2166"/>
                <a:gd name="T3" fmla="*/ 151 h 916"/>
                <a:gd name="T4" fmla="*/ 1922 w 2166"/>
                <a:gd name="T5" fmla="*/ 72 h 916"/>
                <a:gd name="T6" fmla="*/ 1994 w 2166"/>
                <a:gd name="T7" fmla="*/ 99 h 916"/>
                <a:gd name="T8" fmla="*/ 1973 w 2166"/>
                <a:gd name="T9" fmla="*/ 465 h 916"/>
                <a:gd name="T10" fmla="*/ 2013 w 2166"/>
                <a:gd name="T11" fmla="*/ 885 h 916"/>
                <a:gd name="T12" fmla="*/ 1892 w 2166"/>
                <a:gd name="T13" fmla="*/ 1028 h 916"/>
                <a:gd name="T14" fmla="*/ 1438 w 2166"/>
                <a:gd name="T15" fmla="*/ 1015 h 916"/>
                <a:gd name="T16" fmla="*/ 922 w 2166"/>
                <a:gd name="T17" fmla="*/ 1015 h 916"/>
                <a:gd name="T18" fmla="*/ 234 w 2166"/>
                <a:gd name="T19" fmla="*/ 1055 h 916"/>
                <a:gd name="T20" fmla="*/ 134 w 2166"/>
                <a:gd name="T21" fmla="*/ 1041 h 916"/>
                <a:gd name="T22" fmla="*/ 33 w 2166"/>
                <a:gd name="T23" fmla="*/ 1015 h 916"/>
                <a:gd name="T24" fmla="*/ 73 w 2166"/>
                <a:gd name="T25" fmla="*/ 858 h 916"/>
                <a:gd name="T26" fmla="*/ 22 w 2166"/>
                <a:gd name="T27" fmla="*/ 216 h 916"/>
                <a:gd name="T28" fmla="*/ 124 w 2166"/>
                <a:gd name="T29" fmla="*/ 72 h 916"/>
                <a:gd name="T30" fmla="*/ 144 w 2166"/>
                <a:gd name="T31" fmla="*/ 99 h 91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66" h="916">
                  <a:moveTo>
                    <a:pt x="155" y="82"/>
                  </a:moveTo>
                  <a:cubicBezTo>
                    <a:pt x="498" y="89"/>
                    <a:pt x="835" y="102"/>
                    <a:pt x="1176" y="125"/>
                  </a:cubicBezTo>
                  <a:cubicBezTo>
                    <a:pt x="1486" y="120"/>
                    <a:pt x="1779" y="159"/>
                    <a:pt x="2067" y="60"/>
                  </a:cubicBezTo>
                  <a:cubicBezTo>
                    <a:pt x="2092" y="68"/>
                    <a:pt x="2141" y="55"/>
                    <a:pt x="2144" y="82"/>
                  </a:cubicBezTo>
                  <a:cubicBezTo>
                    <a:pt x="2165" y="266"/>
                    <a:pt x="2157" y="280"/>
                    <a:pt x="2122" y="386"/>
                  </a:cubicBezTo>
                  <a:cubicBezTo>
                    <a:pt x="2129" y="506"/>
                    <a:pt x="2136" y="618"/>
                    <a:pt x="2165" y="734"/>
                  </a:cubicBezTo>
                  <a:cubicBezTo>
                    <a:pt x="2150" y="868"/>
                    <a:pt x="2166" y="836"/>
                    <a:pt x="2035" y="853"/>
                  </a:cubicBezTo>
                  <a:cubicBezTo>
                    <a:pt x="1868" y="844"/>
                    <a:pt x="1713" y="830"/>
                    <a:pt x="1546" y="842"/>
                  </a:cubicBezTo>
                  <a:cubicBezTo>
                    <a:pt x="1326" y="916"/>
                    <a:pt x="1504" y="865"/>
                    <a:pt x="992" y="842"/>
                  </a:cubicBezTo>
                  <a:cubicBezTo>
                    <a:pt x="742" y="759"/>
                    <a:pt x="496" y="834"/>
                    <a:pt x="252" y="875"/>
                  </a:cubicBezTo>
                  <a:cubicBezTo>
                    <a:pt x="216" y="871"/>
                    <a:pt x="180" y="869"/>
                    <a:pt x="144" y="864"/>
                  </a:cubicBezTo>
                  <a:cubicBezTo>
                    <a:pt x="107" y="858"/>
                    <a:pt x="35" y="842"/>
                    <a:pt x="35" y="842"/>
                  </a:cubicBezTo>
                  <a:cubicBezTo>
                    <a:pt x="45" y="792"/>
                    <a:pt x="67" y="761"/>
                    <a:pt x="79" y="712"/>
                  </a:cubicBezTo>
                  <a:cubicBezTo>
                    <a:pt x="70" y="456"/>
                    <a:pt x="66" y="389"/>
                    <a:pt x="24" y="179"/>
                  </a:cubicBezTo>
                  <a:cubicBezTo>
                    <a:pt x="38" y="0"/>
                    <a:pt x="0" y="27"/>
                    <a:pt x="133" y="60"/>
                  </a:cubicBezTo>
                  <a:cubicBezTo>
                    <a:pt x="169" y="84"/>
                    <a:pt x="179" y="82"/>
                    <a:pt x="155" y="82"/>
                  </a:cubicBezTo>
                  <a:close/>
                </a:path>
              </a:pathLst>
            </a:custGeom>
            <a:noFill/>
            <a:ln w="66675" cap="sq" cmpd="sng">
              <a:solidFill>
                <a:srgbClr val="00B9E4"/>
              </a:solidFill>
              <a:prstDash val="solid"/>
              <a:round/>
              <a:headEnd type="none" w="sm" len="sm"/>
              <a:tailEnd type="none" w="sm" len="sm"/>
            </a:ln>
            <a:effectLst>
              <a:outerShdw dist="63500" dir="2212194" algn="ctr" rotWithShape="0">
                <a:srgbClr val="B2B2B2"/>
              </a:outerShdw>
            </a:effectLst>
          </p:spPr>
          <p:txBody>
            <a:bodyPr/>
            <a:lstStyle/>
            <a:p>
              <a:endParaRPr lang="zh-CN" altLang="en-US"/>
            </a:p>
          </p:txBody>
        </p:sp>
        <p:sp>
          <p:nvSpPr>
            <p:cNvPr id="30731" name="Text Box 96"/>
            <p:cNvSpPr txBox="1">
              <a:spLocks noChangeArrowheads="1"/>
            </p:cNvSpPr>
            <p:nvPr/>
          </p:nvSpPr>
          <p:spPr bwMode="auto">
            <a:xfrm>
              <a:off x="3592" y="2651"/>
              <a:ext cx="1959" cy="634"/>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a:lnSpc>
                  <a:spcPct val="80000"/>
                </a:lnSpc>
              </a:pPr>
              <a:r>
                <a:rPr lang="zh-CN" altLang="en-US" sz="2500">
                  <a:solidFill>
                    <a:srgbClr val="FF3300"/>
                  </a:solidFill>
                  <a:ea typeface="黑体" pitchFamily="49" charset="-122"/>
                </a:rPr>
                <a:t>查找的时间效率主</a:t>
              </a:r>
            </a:p>
            <a:p>
              <a:pPr>
                <a:lnSpc>
                  <a:spcPct val="80000"/>
                </a:lnSpc>
              </a:pPr>
              <a:r>
                <a:rPr lang="zh-CN" altLang="en-US" sz="2500">
                  <a:solidFill>
                    <a:srgbClr val="FF3300"/>
                  </a:solidFill>
                  <a:ea typeface="黑体" pitchFamily="49" charset="-122"/>
                </a:rPr>
                <a:t>要取决于查找过程</a:t>
              </a:r>
            </a:p>
            <a:p>
              <a:pPr>
                <a:lnSpc>
                  <a:spcPct val="80000"/>
                </a:lnSpc>
              </a:pPr>
              <a:r>
                <a:rPr lang="zh-CN" altLang="en-US" sz="2500">
                  <a:solidFill>
                    <a:srgbClr val="FF3300"/>
                  </a:solidFill>
                  <a:ea typeface="黑体" pitchFamily="49" charset="-122"/>
                </a:rPr>
                <a:t>中进行的比较次数</a:t>
              </a:r>
            </a:p>
          </p:txBody>
        </p:sp>
      </p:grpSp>
      <p:grpSp>
        <p:nvGrpSpPr>
          <p:cNvPr id="36" name="Group 123"/>
          <p:cNvGrpSpPr>
            <a:grpSpLocks/>
          </p:cNvGrpSpPr>
          <p:nvPr/>
        </p:nvGrpSpPr>
        <p:grpSpPr bwMode="auto">
          <a:xfrm>
            <a:off x="1524596" y="5842145"/>
            <a:ext cx="9143404" cy="1016083"/>
            <a:chOff x="1061" y="3448"/>
            <a:chExt cx="3424" cy="781"/>
          </a:xfrm>
        </p:grpSpPr>
        <p:sp>
          <p:nvSpPr>
            <p:cNvPr id="37" name="Freeform 124"/>
            <p:cNvSpPr>
              <a:spLocks/>
            </p:cNvSpPr>
            <p:nvPr/>
          </p:nvSpPr>
          <p:spPr bwMode="auto">
            <a:xfrm>
              <a:off x="1133" y="3475"/>
              <a:ext cx="3352" cy="754"/>
            </a:xfrm>
            <a:custGeom>
              <a:avLst/>
              <a:gdLst/>
              <a:ahLst/>
              <a:cxnLst>
                <a:cxn ang="0">
                  <a:pos x="113" y="69"/>
                </a:cxn>
                <a:cxn ang="0">
                  <a:pos x="146" y="58"/>
                </a:cxn>
                <a:cxn ang="0">
                  <a:pos x="214" y="80"/>
                </a:cxn>
                <a:cxn ang="0">
                  <a:pos x="1750" y="35"/>
                </a:cxn>
                <a:cxn ang="0">
                  <a:pos x="3286" y="46"/>
                </a:cxn>
                <a:cxn ang="0">
                  <a:pos x="3930" y="103"/>
                </a:cxn>
                <a:cxn ang="0">
                  <a:pos x="3953" y="216"/>
                </a:cxn>
                <a:cxn ang="0">
                  <a:pos x="3670" y="487"/>
                </a:cxn>
                <a:cxn ang="0">
                  <a:pos x="2959" y="498"/>
                </a:cxn>
                <a:cxn ang="0">
                  <a:pos x="2620" y="532"/>
                </a:cxn>
                <a:cxn ang="0">
                  <a:pos x="790" y="543"/>
                </a:cxn>
                <a:cxn ang="0">
                  <a:pos x="372" y="577"/>
                </a:cxn>
                <a:cxn ang="0">
                  <a:pos x="67" y="543"/>
                </a:cxn>
                <a:cxn ang="0">
                  <a:pos x="22" y="408"/>
                </a:cxn>
                <a:cxn ang="0">
                  <a:pos x="0" y="340"/>
                </a:cxn>
                <a:cxn ang="0">
                  <a:pos x="11" y="250"/>
                </a:cxn>
                <a:cxn ang="0">
                  <a:pos x="33" y="216"/>
                </a:cxn>
                <a:cxn ang="0">
                  <a:pos x="56" y="114"/>
                </a:cxn>
                <a:cxn ang="0">
                  <a:pos x="113" y="69"/>
                </a:cxn>
              </a:cxnLst>
              <a:rect l="0" t="0" r="r" b="b"/>
              <a:pathLst>
                <a:path w="3964" h="577">
                  <a:moveTo>
                    <a:pt x="113" y="69"/>
                  </a:moveTo>
                  <a:cubicBezTo>
                    <a:pt x="124" y="65"/>
                    <a:pt x="134" y="57"/>
                    <a:pt x="146" y="58"/>
                  </a:cubicBezTo>
                  <a:cubicBezTo>
                    <a:pt x="170" y="61"/>
                    <a:pt x="214" y="80"/>
                    <a:pt x="214" y="80"/>
                  </a:cubicBezTo>
                  <a:cubicBezTo>
                    <a:pt x="732" y="62"/>
                    <a:pt x="1221" y="41"/>
                    <a:pt x="1750" y="35"/>
                  </a:cubicBezTo>
                  <a:cubicBezTo>
                    <a:pt x="2250" y="0"/>
                    <a:pt x="2794" y="40"/>
                    <a:pt x="3286" y="46"/>
                  </a:cubicBezTo>
                  <a:cubicBezTo>
                    <a:pt x="3495" y="54"/>
                    <a:pt x="3727" y="37"/>
                    <a:pt x="3930" y="103"/>
                  </a:cubicBezTo>
                  <a:cubicBezTo>
                    <a:pt x="3943" y="143"/>
                    <a:pt x="3953" y="168"/>
                    <a:pt x="3953" y="216"/>
                  </a:cubicBezTo>
                  <a:cubicBezTo>
                    <a:pt x="3953" y="509"/>
                    <a:pt x="3964" y="480"/>
                    <a:pt x="3670" y="487"/>
                  </a:cubicBezTo>
                  <a:cubicBezTo>
                    <a:pt x="3433" y="493"/>
                    <a:pt x="3196" y="494"/>
                    <a:pt x="2959" y="498"/>
                  </a:cubicBezTo>
                  <a:cubicBezTo>
                    <a:pt x="2665" y="523"/>
                    <a:pt x="2777" y="507"/>
                    <a:pt x="2620" y="532"/>
                  </a:cubicBezTo>
                  <a:cubicBezTo>
                    <a:pt x="2009" y="518"/>
                    <a:pt x="1401" y="536"/>
                    <a:pt x="790" y="543"/>
                  </a:cubicBezTo>
                  <a:cubicBezTo>
                    <a:pt x="675" y="549"/>
                    <a:pt x="490" y="539"/>
                    <a:pt x="372" y="577"/>
                  </a:cubicBezTo>
                  <a:cubicBezTo>
                    <a:pt x="201" y="569"/>
                    <a:pt x="187" y="574"/>
                    <a:pt x="67" y="543"/>
                  </a:cubicBezTo>
                  <a:cubicBezTo>
                    <a:pt x="39" y="499"/>
                    <a:pt x="36" y="457"/>
                    <a:pt x="22" y="408"/>
                  </a:cubicBezTo>
                  <a:cubicBezTo>
                    <a:pt x="15" y="385"/>
                    <a:pt x="0" y="340"/>
                    <a:pt x="0" y="340"/>
                  </a:cubicBezTo>
                  <a:cubicBezTo>
                    <a:pt x="4" y="310"/>
                    <a:pt x="3" y="279"/>
                    <a:pt x="11" y="250"/>
                  </a:cubicBezTo>
                  <a:cubicBezTo>
                    <a:pt x="14" y="237"/>
                    <a:pt x="28" y="229"/>
                    <a:pt x="33" y="216"/>
                  </a:cubicBezTo>
                  <a:cubicBezTo>
                    <a:pt x="45" y="183"/>
                    <a:pt x="35" y="142"/>
                    <a:pt x="56" y="114"/>
                  </a:cubicBezTo>
                  <a:cubicBezTo>
                    <a:pt x="71" y="95"/>
                    <a:pt x="94" y="84"/>
                    <a:pt x="113" y="69"/>
                  </a:cubicBezTo>
                  <a:close/>
                </a:path>
              </a:pathLst>
            </a:custGeom>
            <a:solidFill>
              <a:srgbClr val="FFD88B"/>
            </a:solidFill>
            <a:ln w="66675" cap="flat" cmpd="sng">
              <a:noFill/>
              <a:prstDash val="solid"/>
              <a:round/>
              <a:headEnd/>
              <a:tailEnd/>
            </a:ln>
            <a:effectLst>
              <a:outerShdw dist="81320" dir="2319588" algn="ctr" rotWithShape="0">
                <a:srgbClr val="B2B2B2"/>
              </a:outerShdw>
            </a:effectLst>
          </p:spPr>
          <p:txBody>
            <a:bodyPr wrap="none" anchor="ctr"/>
            <a:lstStyle/>
            <a:p>
              <a:pPr>
                <a:defRPr/>
              </a:pPr>
              <a:endParaRPr lang="zh-CN" altLang="en-US"/>
            </a:p>
          </p:txBody>
        </p:sp>
        <p:sp>
          <p:nvSpPr>
            <p:cNvPr id="38" name="Rectangle 125"/>
            <p:cNvSpPr>
              <a:spLocks noChangeArrowheads="1"/>
            </p:cNvSpPr>
            <p:nvPr/>
          </p:nvSpPr>
          <p:spPr bwMode="auto">
            <a:xfrm>
              <a:off x="1061" y="3448"/>
              <a:ext cx="3294" cy="781"/>
            </a:xfrm>
            <a:prstGeom prst="rect">
              <a:avLst/>
            </a:prstGeom>
            <a:noFill/>
            <a:ln w="12700">
              <a:noFill/>
              <a:miter lim="800000"/>
              <a:headEnd/>
              <a:tailEnd/>
            </a:ln>
            <a:effectLst>
              <a:outerShdw dist="12700" dir="5400000" algn="ctr" rotWithShape="0">
                <a:srgbClr val="000000"/>
              </a:outerShdw>
            </a:effectLst>
          </p:spPr>
          <p:txBody>
            <a:bodyPr>
              <a:spAutoFit/>
            </a:bodyPr>
            <a:lstStyle/>
            <a:p>
              <a:pPr>
                <a:defRPr/>
              </a:pPr>
              <a:r>
                <a:rPr lang="zh-CN" altLang="en-US" sz="2000" dirty="0">
                  <a:solidFill>
                    <a:srgbClr val="FF0000"/>
                  </a:solidFill>
                  <a:latin typeface="黑体" pitchFamily="2" charset="-122"/>
                  <a:ea typeface="黑体" pitchFamily="2" charset="-122"/>
                </a:rPr>
                <a:t>散列表</a:t>
              </a:r>
              <a:r>
                <a:rPr lang="zh-CN" altLang="en-US" sz="2000" dirty="0">
                  <a:solidFill>
                    <a:srgbClr val="7030A0"/>
                  </a:solidFill>
                  <a:latin typeface="黑体" pitchFamily="2" charset="-122"/>
                  <a:ea typeface="黑体" pitchFamily="2" charset="-122"/>
                </a:rPr>
                <a:t>是计算机科学里的一个伟大发明，它是由数组、链表和一些数学方法相结合，构造起来的一种能够高效支持动态数据的存储和查找的结构，在程序设计中经常使用。</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87822"/>
                                        </p:tgtEl>
                                        <p:attrNameLst>
                                          <p:attrName>style.visibility</p:attrName>
                                        </p:attrNameLst>
                                      </p:cBhvr>
                                      <p:to>
                                        <p:strVal val="visible"/>
                                      </p:to>
                                    </p:set>
                                    <p:animEffect transition="in" filter="wipe(up)">
                                      <p:cBhvr>
                                        <p:cTn id="12" dur="500"/>
                                        <p:tgtEl>
                                          <p:spTgt spid="2878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87823"/>
                                        </p:tgtEl>
                                        <p:attrNameLst>
                                          <p:attrName>style.visibility</p:attrName>
                                        </p:attrNameLst>
                                      </p:cBhvr>
                                      <p:to>
                                        <p:strVal val="visible"/>
                                      </p:to>
                                    </p:set>
                                    <p:animEffect transition="in" filter="wipe(up)">
                                      <p:cBhvr>
                                        <p:cTn id="17" dur="500"/>
                                        <p:tgtEl>
                                          <p:spTgt spid="28782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16"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3" presetClass="entr" presetSubtype="528"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anim calcmode="lin" valueType="num">
                                      <p:cBhvr>
                                        <p:cTn id="30" dur="500" fill="hold"/>
                                        <p:tgtEl>
                                          <p:spTgt spid="7"/>
                                        </p:tgtEl>
                                        <p:attrNameLst>
                                          <p:attrName>ppt_x</p:attrName>
                                        </p:attrNameLst>
                                      </p:cBhvr>
                                      <p:tavLst>
                                        <p:tav tm="0">
                                          <p:val>
                                            <p:fltVal val="0.5"/>
                                          </p:val>
                                        </p:tav>
                                        <p:tav tm="100000">
                                          <p:val>
                                            <p:strVal val="#ppt_x"/>
                                          </p:val>
                                        </p:tav>
                                      </p:tavLst>
                                    </p:anim>
                                    <p:anim calcmode="lin" valueType="num">
                                      <p:cBhvr>
                                        <p:cTn id="31" dur="500" fill="hold"/>
                                        <p:tgtEl>
                                          <p:spTgt spid="7"/>
                                        </p:tgtEl>
                                        <p:attrNameLst>
                                          <p:attrName>ppt_y</p:attrName>
                                        </p:attrNameLst>
                                      </p:cBhvr>
                                      <p:tavLst>
                                        <p:tav tm="0">
                                          <p:val>
                                            <p:fltVal val="0.5"/>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6"/>
                                        </p:tgtEl>
                                        <p:attrNameLst>
                                          <p:attrName>style.visibility</p:attrName>
                                        </p:attrNameLst>
                                      </p:cBhvr>
                                      <p:to>
                                        <p:strVal val="visible"/>
                                      </p:to>
                                    </p:set>
                                    <p:anim calcmode="lin" valueType="num">
                                      <p:cBhvr additive="base">
                                        <p:cTn id="36" dur="500" fill="hold"/>
                                        <p:tgtEl>
                                          <p:spTgt spid="36"/>
                                        </p:tgtEl>
                                        <p:attrNameLst>
                                          <p:attrName>ppt_x</p:attrName>
                                        </p:attrNameLst>
                                      </p:cBhvr>
                                      <p:tavLst>
                                        <p:tav tm="0">
                                          <p:val>
                                            <p:strVal val="#ppt_x"/>
                                          </p:val>
                                        </p:tav>
                                        <p:tav tm="100000">
                                          <p:val>
                                            <p:strVal val="#ppt_x"/>
                                          </p:val>
                                        </p:tav>
                                      </p:tavLst>
                                    </p:anim>
                                    <p:anim calcmode="lin" valueType="num">
                                      <p:cBhvr additive="base">
                                        <p:cTn id="37"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822" grpId="0" autoUpdateAnimBg="0"/>
      <p:bldP spid="287823"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7"/>
          <p:cNvGrpSpPr>
            <a:grpSpLocks/>
          </p:cNvGrpSpPr>
          <p:nvPr/>
        </p:nvGrpSpPr>
        <p:grpSpPr bwMode="auto">
          <a:xfrm>
            <a:off x="2482851" y="4183064"/>
            <a:ext cx="7491413" cy="1944687"/>
            <a:chOff x="604" y="2635"/>
            <a:chExt cx="4719" cy="1225"/>
          </a:xfrm>
        </p:grpSpPr>
        <p:sp>
          <p:nvSpPr>
            <p:cNvPr id="31761" name="Rectangle 3"/>
            <p:cNvSpPr>
              <a:spLocks noChangeArrowheads="1"/>
            </p:cNvSpPr>
            <p:nvPr/>
          </p:nvSpPr>
          <p:spPr bwMode="auto">
            <a:xfrm>
              <a:off x="604" y="2635"/>
              <a:ext cx="4719" cy="1225"/>
            </a:xfrm>
            <a:prstGeom prst="rect">
              <a:avLst/>
            </a:prstGeom>
            <a:noFill/>
            <a:ln w="98425" cap="sq">
              <a:solidFill>
                <a:srgbClr val="00CCFF"/>
              </a:solidFill>
              <a:miter lim="800000"/>
              <a:headEnd type="none" w="sm" len="sm"/>
              <a:tailEnd type="none" w="sm" len="sm"/>
            </a:ln>
            <a:effectLst>
              <a:outerShdw dist="63500" dir="3187806" algn="ctr" rotWithShape="0">
                <a:srgbClr val="B2B2B2"/>
              </a:outerShdw>
            </a:effectLst>
          </p:spPr>
          <p:txBody>
            <a:bodyPr wrap="none" anchor="ctr"/>
            <a:lstStyle/>
            <a:p>
              <a:endParaRPr lang="zh-CN" altLang="en-US">
                <a:solidFill>
                  <a:srgbClr val="FFFFCC"/>
                </a:solidFill>
              </a:endParaRPr>
            </a:p>
          </p:txBody>
        </p:sp>
        <p:sp>
          <p:nvSpPr>
            <p:cNvPr id="31762" name="Text Box 4"/>
            <p:cNvSpPr txBox="1">
              <a:spLocks noChangeArrowheads="1"/>
            </p:cNvSpPr>
            <p:nvPr/>
          </p:nvSpPr>
          <p:spPr bwMode="auto">
            <a:xfrm>
              <a:off x="864" y="2699"/>
              <a:ext cx="4368" cy="1042"/>
            </a:xfrm>
            <a:prstGeom prst="rect">
              <a:avLst/>
            </a:prstGeom>
            <a:noFill/>
            <a:ln w="12700" cap="sq">
              <a:noFill/>
              <a:miter lim="800000"/>
              <a:headEnd type="none" w="sm" len="sm"/>
              <a:tailEnd type="none" w="sm" len="sm"/>
            </a:ln>
          </p:spPr>
          <p:txBody>
            <a:bodyPr>
              <a:spAutoFit/>
            </a:bodyPr>
            <a:lstStyle/>
            <a:p>
              <a:pPr>
                <a:lnSpc>
                  <a:spcPct val="90000"/>
                </a:lnSpc>
                <a:spcAft>
                  <a:spcPct val="35000"/>
                </a:spcAft>
              </a:pPr>
              <a:endParaRPr lang="en-US" altLang="zh-CN" sz="2800" dirty="0">
                <a:solidFill>
                  <a:srgbClr val="FFFF00"/>
                </a:solidFill>
                <a:ea typeface="楷体_GB2312" pitchFamily="49" charset="-122"/>
              </a:endParaRPr>
            </a:p>
            <a:p>
              <a:pPr>
                <a:lnSpc>
                  <a:spcPct val="90000"/>
                </a:lnSpc>
              </a:pPr>
              <a:r>
                <a:rPr lang="en-US" altLang="zh-CN" sz="2500" dirty="0">
                  <a:solidFill>
                    <a:srgbClr val="003399"/>
                  </a:solidFill>
                  <a:latin typeface="楷体_GB2312" pitchFamily="49" charset="-122"/>
                  <a:ea typeface="楷体_GB2312" pitchFamily="49" charset="-122"/>
                </a:rPr>
                <a:t>    </a:t>
              </a:r>
              <a:r>
                <a:rPr lang="zh-CN" altLang="en-US" sz="2500" dirty="0">
                  <a:solidFill>
                    <a:srgbClr val="003399"/>
                  </a:solidFill>
                  <a:latin typeface="幼圆" pitchFamily="49" charset="-122"/>
                  <a:ea typeface="幼圆" pitchFamily="49" charset="-122"/>
                </a:rPr>
                <a:t>其中</a:t>
              </a:r>
              <a:r>
                <a:rPr lang="zh-CN" altLang="en-US" sz="2500" dirty="0">
                  <a:solidFill>
                    <a:srgbClr val="003399"/>
                  </a:solidFill>
                  <a:latin typeface="楷体_GB2312" pitchFamily="49" charset="-122"/>
                  <a:ea typeface="楷体_GB2312" pitchFamily="49" charset="-122"/>
                </a:rPr>
                <a:t>，</a:t>
              </a:r>
              <a:r>
                <a:rPr lang="en-US" altLang="zh-CN" sz="2500" dirty="0">
                  <a:solidFill>
                    <a:srgbClr val="003399"/>
                  </a:solidFill>
                  <a:ea typeface="楷体_GB2312" pitchFamily="49" charset="-122"/>
                </a:rPr>
                <a:t>k </a:t>
              </a:r>
              <a:r>
                <a:rPr lang="zh-CN" altLang="en-US" sz="2500" dirty="0">
                  <a:solidFill>
                    <a:srgbClr val="003399"/>
                  </a:solidFill>
                  <a:latin typeface="幼圆" pitchFamily="49" charset="-122"/>
                  <a:ea typeface="幼圆" pitchFamily="49" charset="-122"/>
                </a:rPr>
                <a:t>为记录的关键字</a:t>
              </a:r>
              <a:r>
                <a:rPr lang="zh-CN" altLang="en-US" sz="2500" dirty="0">
                  <a:solidFill>
                    <a:srgbClr val="003399"/>
                  </a:solidFill>
                  <a:latin typeface="楷体_GB2312" pitchFamily="49" charset="-122"/>
                  <a:ea typeface="楷体_GB2312" pitchFamily="49" charset="-122"/>
                </a:rPr>
                <a:t>，</a:t>
              </a:r>
              <a:r>
                <a:rPr lang="en-US" altLang="zh-CN" sz="2500" dirty="0">
                  <a:solidFill>
                    <a:srgbClr val="003399"/>
                  </a:solidFill>
                  <a:ea typeface="楷体_GB2312" pitchFamily="49" charset="-122"/>
                </a:rPr>
                <a:t>H(k)</a:t>
              </a:r>
              <a:r>
                <a:rPr lang="zh-CN" altLang="en-US" sz="2500" dirty="0">
                  <a:solidFill>
                    <a:srgbClr val="003399"/>
                  </a:solidFill>
                  <a:ea typeface="幼圆" pitchFamily="49" charset="-122"/>
                </a:rPr>
                <a:t>称</a:t>
              </a:r>
              <a:r>
                <a:rPr lang="zh-CN" altLang="en-US" sz="2500" dirty="0">
                  <a:solidFill>
                    <a:srgbClr val="003399"/>
                  </a:solidFill>
                  <a:latin typeface="楷体_GB2312" pitchFamily="49" charset="-122"/>
                  <a:ea typeface="幼圆" pitchFamily="49" charset="-122"/>
                </a:rPr>
                <a:t>为散列</a:t>
              </a:r>
            </a:p>
            <a:p>
              <a:pPr>
                <a:lnSpc>
                  <a:spcPct val="90000"/>
                </a:lnSpc>
              </a:pPr>
              <a:r>
                <a:rPr lang="zh-CN" altLang="en-US" sz="2500" dirty="0">
                  <a:solidFill>
                    <a:srgbClr val="003399"/>
                  </a:solidFill>
                  <a:latin typeface="楷体_GB2312" pitchFamily="49" charset="-122"/>
                  <a:ea typeface="幼圆" pitchFamily="49" charset="-122"/>
                </a:rPr>
                <a:t>函数</a:t>
              </a:r>
              <a:r>
                <a:rPr lang="zh-CN" altLang="en-US" sz="2500" dirty="0">
                  <a:solidFill>
                    <a:srgbClr val="003399"/>
                  </a:solidFill>
                  <a:latin typeface="楷体_GB2312" pitchFamily="49" charset="-122"/>
                  <a:ea typeface="楷体_GB2312" pitchFamily="49" charset="-122"/>
                </a:rPr>
                <a:t>，</a:t>
              </a:r>
              <a:r>
                <a:rPr lang="zh-CN" altLang="en-US" sz="2500" dirty="0">
                  <a:solidFill>
                    <a:srgbClr val="003399"/>
                  </a:solidFill>
                  <a:latin typeface="幼圆" pitchFamily="49" charset="-122"/>
                  <a:ea typeface="幼圆" pitchFamily="49" charset="-122"/>
                </a:rPr>
                <a:t>或哈希</a:t>
              </a:r>
              <a:r>
                <a:rPr lang="en-US" altLang="zh-CN" sz="2500" dirty="0">
                  <a:solidFill>
                    <a:srgbClr val="003399"/>
                  </a:solidFill>
                  <a:ea typeface="楷体_GB2312" pitchFamily="49" charset="-122"/>
                </a:rPr>
                <a:t>(Hash)</a:t>
              </a:r>
              <a:r>
                <a:rPr lang="zh-CN" altLang="en-US" sz="2500" dirty="0">
                  <a:solidFill>
                    <a:srgbClr val="003399"/>
                  </a:solidFill>
                  <a:latin typeface="幼圆" pitchFamily="49" charset="-122"/>
                  <a:ea typeface="幼圆" pitchFamily="49" charset="-122"/>
                </a:rPr>
                <a:t>函数，或杂凑函数</a:t>
              </a:r>
              <a:r>
                <a:rPr lang="zh-CN" altLang="en-US" sz="2500" dirty="0">
                  <a:solidFill>
                    <a:srgbClr val="003399"/>
                  </a:solidFill>
                  <a:latin typeface="楷体_GB2312" pitchFamily="49" charset="-122"/>
                  <a:ea typeface="楷体_GB2312" pitchFamily="49" charset="-122"/>
                </a:rPr>
                <a:t>。</a:t>
              </a:r>
              <a:r>
                <a:rPr lang="zh-CN" altLang="en-US" sz="2500" dirty="0">
                  <a:solidFill>
                    <a:srgbClr val="003399"/>
                  </a:solidFill>
                  <a:latin typeface="幼圆" pitchFamily="49" charset="-122"/>
                  <a:ea typeface="幼圆" pitchFamily="49" charset="-122"/>
                </a:rPr>
                <a:t>函数</a:t>
              </a:r>
            </a:p>
            <a:p>
              <a:pPr>
                <a:lnSpc>
                  <a:spcPct val="90000"/>
                </a:lnSpc>
              </a:pPr>
              <a:r>
                <a:rPr lang="zh-CN" altLang="en-US" sz="2500" dirty="0">
                  <a:solidFill>
                    <a:srgbClr val="003399"/>
                  </a:solidFill>
                  <a:latin typeface="幼圆" pitchFamily="49" charset="-122"/>
                  <a:ea typeface="幼圆" pitchFamily="49" charset="-122"/>
                </a:rPr>
                <a:t>值</a:t>
              </a:r>
              <a:r>
                <a:rPr lang="en-US" altLang="zh-CN" sz="2500" dirty="0">
                  <a:solidFill>
                    <a:srgbClr val="003399"/>
                  </a:solidFill>
                  <a:ea typeface="幼圆" pitchFamily="49" charset="-122"/>
                </a:rPr>
                <a:t>A</a:t>
              </a:r>
              <a:r>
                <a:rPr lang="zh-CN" altLang="en-US" sz="2500" dirty="0">
                  <a:solidFill>
                    <a:srgbClr val="003399"/>
                  </a:solidFill>
                  <a:latin typeface="幼圆" pitchFamily="49" charset="-122"/>
                  <a:ea typeface="幼圆" pitchFamily="49" charset="-122"/>
                </a:rPr>
                <a:t>为</a:t>
              </a:r>
              <a:r>
                <a:rPr lang="en-US" altLang="zh-CN" sz="2500" dirty="0">
                  <a:solidFill>
                    <a:srgbClr val="003399"/>
                  </a:solidFill>
                  <a:ea typeface="幼圆" pitchFamily="49" charset="-122"/>
                </a:rPr>
                <a:t>k</a:t>
              </a:r>
              <a:r>
                <a:rPr lang="zh-CN" altLang="en-US" sz="2500" dirty="0">
                  <a:solidFill>
                    <a:srgbClr val="003399"/>
                  </a:solidFill>
                  <a:latin typeface="幼圆" pitchFamily="49" charset="-122"/>
                  <a:ea typeface="幼圆" pitchFamily="49" charset="-122"/>
                </a:rPr>
                <a:t>对应的记录在查找表中位置。</a:t>
              </a:r>
            </a:p>
          </p:txBody>
        </p:sp>
        <p:sp>
          <p:nvSpPr>
            <p:cNvPr id="31763" name="Rectangle 31"/>
            <p:cNvSpPr>
              <a:spLocks noChangeArrowheads="1"/>
            </p:cNvSpPr>
            <p:nvPr/>
          </p:nvSpPr>
          <p:spPr bwMode="auto">
            <a:xfrm>
              <a:off x="2435" y="2701"/>
              <a:ext cx="1320" cy="346"/>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r>
                <a:rPr lang="en-US" altLang="zh-CN" sz="3000">
                  <a:solidFill>
                    <a:srgbClr val="FF3300"/>
                  </a:solidFill>
                  <a:ea typeface="楷体_GB2312" pitchFamily="49" charset="-122"/>
                </a:rPr>
                <a:t> A = H(k)</a:t>
              </a:r>
            </a:p>
          </p:txBody>
        </p:sp>
      </p:grpSp>
      <p:grpSp>
        <p:nvGrpSpPr>
          <p:cNvPr id="3" name="Group 50"/>
          <p:cNvGrpSpPr>
            <a:grpSpLocks/>
          </p:cNvGrpSpPr>
          <p:nvPr/>
        </p:nvGrpSpPr>
        <p:grpSpPr bwMode="auto">
          <a:xfrm>
            <a:off x="2159001" y="3475039"/>
            <a:ext cx="2301875" cy="504825"/>
            <a:chOff x="400" y="2189"/>
            <a:chExt cx="1450" cy="318"/>
          </a:xfrm>
        </p:grpSpPr>
        <p:sp>
          <p:nvSpPr>
            <p:cNvPr id="31759" name="Oval 34"/>
            <p:cNvSpPr>
              <a:spLocks noChangeArrowheads="1"/>
            </p:cNvSpPr>
            <p:nvPr/>
          </p:nvSpPr>
          <p:spPr bwMode="auto">
            <a:xfrm>
              <a:off x="400" y="2189"/>
              <a:ext cx="1450" cy="318"/>
            </a:xfrm>
            <a:prstGeom prst="ellipse">
              <a:avLst/>
            </a:prstGeom>
            <a:gradFill rotWithShape="0">
              <a:gsLst>
                <a:gs pos="0">
                  <a:srgbClr val="760000"/>
                </a:gs>
                <a:gs pos="50000">
                  <a:srgbClr val="FF0000"/>
                </a:gs>
                <a:gs pos="100000">
                  <a:srgbClr val="760000"/>
                </a:gs>
              </a:gsLst>
              <a:lin ang="18900000" scaled="1"/>
            </a:gradFill>
            <a:ln w="12700" cap="sq">
              <a:noFill/>
              <a:round/>
              <a:headEnd type="none" w="sm" len="sm"/>
              <a:tailEnd type="none" w="sm" len="sm"/>
            </a:ln>
            <a:effectLst>
              <a:outerShdw dist="74053" dir="1857825" algn="ctr" rotWithShape="0">
                <a:srgbClr val="969696">
                  <a:alpha val="50000"/>
                </a:srgbClr>
              </a:outerShdw>
            </a:effectLst>
          </p:spPr>
          <p:txBody>
            <a:bodyPr wrap="none" anchor="ctr"/>
            <a:lstStyle/>
            <a:p>
              <a:endParaRPr lang="zh-CN" altLang="en-US" sz="2400">
                <a:solidFill>
                  <a:srgbClr val="FFFFCC"/>
                </a:solidFill>
              </a:endParaRPr>
            </a:p>
          </p:txBody>
        </p:sp>
        <p:sp>
          <p:nvSpPr>
            <p:cNvPr id="31760" name="Text Box 35"/>
            <p:cNvSpPr txBox="1">
              <a:spLocks noChangeArrowheads="1"/>
            </p:cNvSpPr>
            <p:nvPr/>
          </p:nvSpPr>
          <p:spPr bwMode="auto">
            <a:xfrm>
              <a:off x="525" y="2207"/>
              <a:ext cx="1221" cy="291"/>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2400">
                  <a:solidFill>
                    <a:srgbClr val="FFFF00"/>
                  </a:solidFill>
                  <a:ea typeface="黑体" pitchFamily="49" charset="-122"/>
                </a:rPr>
                <a:t>1</a:t>
              </a:r>
              <a:r>
                <a:rPr lang="en-US" altLang="zh-CN" sz="2400">
                  <a:solidFill>
                    <a:srgbClr val="FFFF00"/>
                  </a:solidFill>
                  <a:latin typeface="黑体" pitchFamily="49" charset="-122"/>
                  <a:ea typeface="黑体" pitchFamily="49" charset="-122"/>
                </a:rPr>
                <a:t>.</a:t>
              </a:r>
              <a:r>
                <a:rPr lang="zh-CN" altLang="en-US" sz="2400">
                  <a:solidFill>
                    <a:srgbClr val="FFFF00"/>
                  </a:solidFill>
                  <a:latin typeface="黑体" pitchFamily="49" charset="-122"/>
                  <a:ea typeface="黑体" pitchFamily="49" charset="-122"/>
                </a:rPr>
                <a:t>基本概念</a:t>
              </a:r>
            </a:p>
          </p:txBody>
        </p:sp>
      </p:grpSp>
      <p:grpSp>
        <p:nvGrpSpPr>
          <p:cNvPr id="4" name="Group 58"/>
          <p:cNvGrpSpPr>
            <a:grpSpLocks/>
          </p:cNvGrpSpPr>
          <p:nvPr/>
        </p:nvGrpSpPr>
        <p:grpSpPr bwMode="auto">
          <a:xfrm>
            <a:off x="3138488" y="2060576"/>
            <a:ext cx="6342062" cy="1368425"/>
            <a:chOff x="937" y="1245"/>
            <a:chExt cx="3995" cy="862"/>
          </a:xfrm>
        </p:grpSpPr>
        <p:sp>
          <p:nvSpPr>
            <p:cNvPr id="31756" name="Oval 59"/>
            <p:cNvSpPr>
              <a:spLocks noChangeArrowheads="1"/>
            </p:cNvSpPr>
            <p:nvPr/>
          </p:nvSpPr>
          <p:spPr bwMode="auto">
            <a:xfrm>
              <a:off x="937" y="1245"/>
              <a:ext cx="3995" cy="862"/>
            </a:xfrm>
            <a:prstGeom prst="ellipse">
              <a:avLst/>
            </a:prstGeom>
            <a:solidFill>
              <a:srgbClr val="CCFFFF"/>
            </a:solidFill>
            <a:ln w="12700" cap="sq">
              <a:noFill/>
              <a:round/>
              <a:headEnd type="none" w="sm" len="sm"/>
              <a:tailEnd type="none" w="sm" len="sm"/>
            </a:ln>
            <a:effectLst>
              <a:outerShdw dist="91581" dir="2021404" algn="ctr" rotWithShape="0">
                <a:srgbClr val="969696"/>
              </a:outerShdw>
            </a:effectLst>
          </p:spPr>
          <p:txBody>
            <a:bodyPr wrap="none" anchor="ctr"/>
            <a:lstStyle/>
            <a:p>
              <a:endParaRPr lang="zh-CN" altLang="en-US">
                <a:solidFill>
                  <a:srgbClr val="FFFFCC"/>
                </a:solidFill>
              </a:endParaRPr>
            </a:p>
          </p:txBody>
        </p:sp>
        <p:sp>
          <p:nvSpPr>
            <p:cNvPr id="31757" name="Text Box 60"/>
            <p:cNvSpPr txBox="1">
              <a:spLocks noChangeArrowheads="1"/>
            </p:cNvSpPr>
            <p:nvPr/>
          </p:nvSpPr>
          <p:spPr bwMode="auto">
            <a:xfrm>
              <a:off x="1331" y="1416"/>
              <a:ext cx="3412" cy="518"/>
            </a:xfrm>
            <a:prstGeom prst="rect">
              <a:avLst/>
            </a:prstGeom>
            <a:noFill/>
            <a:ln w="12700" cap="sq">
              <a:noFill/>
              <a:miter lim="800000"/>
              <a:headEnd type="none" w="sm" len="sm"/>
              <a:tailEnd type="none" w="sm" len="sm"/>
            </a:ln>
          </p:spPr>
          <p:txBody>
            <a:bodyPr wrap="none">
              <a:spAutoFit/>
            </a:bodyPr>
            <a:lstStyle/>
            <a:p>
              <a:pPr>
                <a:lnSpc>
                  <a:spcPct val="105000"/>
                </a:lnSpc>
              </a:pPr>
              <a:r>
                <a:rPr lang="en-US" altLang="zh-CN" sz="2400" dirty="0">
                  <a:solidFill>
                    <a:srgbClr val="000099"/>
                  </a:solidFill>
                  <a:latin typeface="黑体" pitchFamily="49" charset="-122"/>
                  <a:ea typeface="黑体" pitchFamily="49" charset="-122"/>
                </a:rPr>
                <a:t>                 </a:t>
              </a:r>
              <a:r>
                <a:rPr lang="zh-CN" altLang="en-US" sz="2400" dirty="0">
                  <a:solidFill>
                    <a:srgbClr val="000099"/>
                  </a:solidFill>
                  <a:latin typeface="黑体" pitchFamily="49" charset="-122"/>
                  <a:ea typeface="黑体" pitchFamily="49" charset="-122"/>
                </a:rPr>
                <a:t>需要建立记录的</a:t>
              </a:r>
            </a:p>
            <a:p>
              <a:pPr>
                <a:lnSpc>
                  <a:spcPct val="105000"/>
                </a:lnSpc>
              </a:pPr>
              <a:r>
                <a:rPr lang="zh-CN" altLang="en-US" sz="2400" dirty="0">
                  <a:solidFill>
                    <a:srgbClr val="000099"/>
                  </a:solidFill>
                  <a:latin typeface="黑体" pitchFamily="49" charset="-122"/>
                  <a:ea typeface="黑体" pitchFamily="49" charset="-122"/>
                </a:rPr>
                <a:t>关键字与记录的存储位置之间的关系。</a:t>
              </a:r>
            </a:p>
          </p:txBody>
        </p:sp>
        <p:sp>
          <p:nvSpPr>
            <p:cNvPr id="31758" name="Rectangle 61"/>
            <p:cNvSpPr>
              <a:spLocks noChangeArrowheads="1"/>
            </p:cNvSpPr>
            <p:nvPr/>
          </p:nvSpPr>
          <p:spPr bwMode="auto">
            <a:xfrm>
              <a:off x="1212" y="1336"/>
              <a:ext cx="2045" cy="346"/>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wrap="none">
              <a:spAutoFit/>
            </a:bodyPr>
            <a:lstStyle/>
            <a:p>
              <a:r>
                <a:rPr lang="en-US" altLang="zh-CN" sz="3000" dirty="0">
                  <a:solidFill>
                    <a:srgbClr val="FF3300"/>
                  </a:solidFill>
                  <a:latin typeface="黑体" pitchFamily="49" charset="-122"/>
                  <a:ea typeface="黑体" pitchFamily="49" charset="-122"/>
                </a:rPr>
                <a:t> </a:t>
              </a:r>
              <a:r>
                <a:rPr lang="zh-CN" altLang="en-US" sz="3000" dirty="0">
                  <a:solidFill>
                    <a:srgbClr val="FF3300"/>
                  </a:solidFill>
                  <a:latin typeface="黑体" pitchFamily="49" charset="-122"/>
                  <a:ea typeface="黑体" pitchFamily="49" charset="-122"/>
                </a:rPr>
                <a:t>答案是肯定的。 </a:t>
              </a:r>
            </a:p>
          </p:txBody>
        </p:sp>
      </p:grpSp>
      <p:grpSp>
        <p:nvGrpSpPr>
          <p:cNvPr id="5" name="Group 62"/>
          <p:cNvGrpSpPr>
            <a:grpSpLocks/>
          </p:cNvGrpSpPr>
          <p:nvPr/>
        </p:nvGrpSpPr>
        <p:grpSpPr bwMode="auto">
          <a:xfrm>
            <a:off x="3195638" y="300039"/>
            <a:ext cx="6069012" cy="1616075"/>
            <a:chOff x="962" y="144"/>
            <a:chExt cx="3823" cy="1018"/>
          </a:xfrm>
        </p:grpSpPr>
        <p:sp>
          <p:nvSpPr>
            <p:cNvPr id="31750" name="Cloud"/>
            <p:cNvSpPr>
              <a:spLocks noChangeAspect="1" noEditPoints="1" noChangeArrowheads="1"/>
            </p:cNvSpPr>
            <p:nvPr/>
          </p:nvSpPr>
          <p:spPr bwMode="auto">
            <a:xfrm>
              <a:off x="962" y="144"/>
              <a:ext cx="3823" cy="1018"/>
            </a:xfrm>
            <a:custGeom>
              <a:avLst/>
              <a:gdLst>
                <a:gd name="T0" fmla="*/ 2 w 21600"/>
                <a:gd name="T1" fmla="*/ 24 h 21600"/>
                <a:gd name="T2" fmla="*/ 338 w 21600"/>
                <a:gd name="T3" fmla="*/ 48 h 21600"/>
                <a:gd name="T4" fmla="*/ 676 w 21600"/>
                <a:gd name="T5" fmla="*/ 24 h 21600"/>
                <a:gd name="T6" fmla="*/ 338 w 21600"/>
                <a:gd name="T7" fmla="*/ 3 h 21600"/>
                <a:gd name="T8" fmla="*/ 0 60000 65536"/>
                <a:gd name="T9" fmla="*/ 0 60000 65536"/>
                <a:gd name="T10" fmla="*/ 0 60000 65536"/>
                <a:gd name="T11" fmla="*/ 0 60000 65536"/>
                <a:gd name="T12" fmla="*/ 2978 w 21600"/>
                <a:gd name="T13" fmla="*/ 3268 h 21600"/>
                <a:gd name="T14" fmla="*/ 17086 w 21600"/>
                <a:gd name="T15" fmla="*/ 17335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2F2F2"/>
            </a:solidFill>
            <a:ln w="28575">
              <a:solidFill>
                <a:srgbClr val="DEDEDE"/>
              </a:solidFill>
              <a:miter lim="800000"/>
              <a:headEnd/>
              <a:tailEnd/>
            </a:ln>
            <a:effectLst>
              <a:outerShdw dist="91581" dir="2021404" algn="ctr" rotWithShape="0">
                <a:srgbClr val="C0C0C0"/>
              </a:outerShdw>
            </a:effectLst>
          </p:spPr>
          <p:txBody>
            <a:bodyPr/>
            <a:lstStyle/>
            <a:p>
              <a:endParaRPr lang="zh-CN" altLang="en-US"/>
            </a:p>
          </p:txBody>
        </p:sp>
        <p:sp>
          <p:nvSpPr>
            <p:cNvPr id="31751" name="Text Box 64"/>
            <p:cNvSpPr txBox="1">
              <a:spLocks noChangeArrowheads="1"/>
            </p:cNvSpPr>
            <p:nvPr/>
          </p:nvSpPr>
          <p:spPr bwMode="auto">
            <a:xfrm>
              <a:off x="1141" y="300"/>
              <a:ext cx="3508" cy="686"/>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a:lnSpc>
                  <a:spcPct val="90000"/>
                </a:lnSpc>
              </a:pPr>
              <a:r>
                <a:rPr lang="en-US" altLang="zh-CN" sz="2400" dirty="0">
                  <a:solidFill>
                    <a:srgbClr val="FF3300"/>
                  </a:solidFill>
                  <a:latin typeface="幼圆" pitchFamily="49" charset="-122"/>
                  <a:ea typeface="幼圆" pitchFamily="49" charset="-122"/>
                </a:rPr>
                <a:t>    </a:t>
              </a:r>
              <a:r>
                <a:rPr lang="zh-CN" altLang="en-US" sz="2400" dirty="0">
                  <a:solidFill>
                    <a:srgbClr val="FF3300"/>
                  </a:solidFill>
                  <a:latin typeface="幼圆" pitchFamily="49" charset="-122"/>
                  <a:ea typeface="幼圆" pitchFamily="49" charset="-122"/>
                </a:rPr>
                <a:t>能否有一种不经过任何关键字</a:t>
              </a:r>
            </a:p>
            <a:p>
              <a:pPr>
                <a:lnSpc>
                  <a:spcPct val="90000"/>
                </a:lnSpc>
              </a:pPr>
              <a:r>
                <a:rPr lang="zh-CN" altLang="en-US" sz="2400" dirty="0">
                  <a:solidFill>
                    <a:srgbClr val="FF3300"/>
                  </a:solidFill>
                  <a:latin typeface="幼圆" pitchFamily="49" charset="-122"/>
                  <a:ea typeface="幼圆" pitchFamily="49" charset="-122"/>
                </a:rPr>
                <a:t>值的比较或者经过很少次的关键字值的</a:t>
              </a:r>
            </a:p>
            <a:p>
              <a:pPr>
                <a:lnSpc>
                  <a:spcPct val="90000"/>
                </a:lnSpc>
              </a:pPr>
              <a:r>
                <a:rPr lang="zh-CN" altLang="en-US" sz="2400" dirty="0">
                  <a:solidFill>
                    <a:srgbClr val="FF3300"/>
                  </a:solidFill>
                  <a:latin typeface="幼圆" pitchFamily="49" charset="-122"/>
                  <a:ea typeface="幼圆" pitchFamily="49" charset="-122"/>
                </a:rPr>
                <a:t>    比较就能够达到目的方法</a:t>
              </a:r>
            </a:p>
          </p:txBody>
        </p:sp>
        <p:grpSp>
          <p:nvGrpSpPr>
            <p:cNvPr id="6" name="Group 65"/>
            <p:cNvGrpSpPr>
              <a:grpSpLocks/>
            </p:cNvGrpSpPr>
            <p:nvPr/>
          </p:nvGrpSpPr>
          <p:grpSpPr bwMode="auto">
            <a:xfrm rot="562900">
              <a:off x="3787" y="805"/>
              <a:ext cx="499" cy="312"/>
              <a:chOff x="2995" y="2106"/>
              <a:chExt cx="989" cy="768"/>
            </a:xfrm>
          </p:grpSpPr>
          <p:sp>
            <p:nvSpPr>
              <p:cNvPr id="31753" name="Freeform 66"/>
              <p:cNvSpPr>
                <a:spLocks/>
              </p:cNvSpPr>
              <p:nvPr/>
            </p:nvSpPr>
            <p:spPr bwMode="auto">
              <a:xfrm rot="421002">
                <a:off x="2995" y="2106"/>
                <a:ext cx="989" cy="768"/>
              </a:xfrm>
              <a:custGeom>
                <a:avLst/>
                <a:gdLst>
                  <a:gd name="T0" fmla="*/ 338 w 439"/>
                  <a:gd name="T1" fmla="*/ 208 h 683"/>
                  <a:gd name="T2" fmla="*/ 437 w 439"/>
                  <a:gd name="T3" fmla="*/ 155 h 683"/>
                  <a:gd name="T4" fmla="*/ 613 w 439"/>
                  <a:gd name="T5" fmla="*/ 188 h 683"/>
                  <a:gd name="T6" fmla="*/ 597 w 439"/>
                  <a:gd name="T7" fmla="*/ 274 h 683"/>
                  <a:gd name="T8" fmla="*/ 385 w 439"/>
                  <a:gd name="T9" fmla="*/ 342 h 683"/>
                  <a:gd name="T10" fmla="*/ 345 w 439"/>
                  <a:gd name="T11" fmla="*/ 533 h 683"/>
                  <a:gd name="T12" fmla="*/ 385 w 439"/>
                  <a:gd name="T13" fmla="*/ 593 h 683"/>
                  <a:gd name="T14" fmla="*/ 315 w 439"/>
                  <a:gd name="T15" fmla="*/ 658 h 683"/>
                  <a:gd name="T16" fmla="*/ 331 w 439"/>
                  <a:gd name="T17" fmla="*/ 725 h 683"/>
                  <a:gd name="T18" fmla="*/ 480 w 439"/>
                  <a:gd name="T19" fmla="*/ 768 h 683"/>
                  <a:gd name="T20" fmla="*/ 676 w 439"/>
                  <a:gd name="T21" fmla="*/ 738 h 683"/>
                  <a:gd name="T22" fmla="*/ 739 w 439"/>
                  <a:gd name="T23" fmla="*/ 658 h 683"/>
                  <a:gd name="T24" fmla="*/ 660 w 439"/>
                  <a:gd name="T25" fmla="*/ 582 h 683"/>
                  <a:gd name="T26" fmla="*/ 746 w 439"/>
                  <a:gd name="T27" fmla="*/ 540 h 683"/>
                  <a:gd name="T28" fmla="*/ 746 w 439"/>
                  <a:gd name="T29" fmla="*/ 435 h 683"/>
                  <a:gd name="T30" fmla="*/ 966 w 439"/>
                  <a:gd name="T31" fmla="*/ 346 h 683"/>
                  <a:gd name="T32" fmla="*/ 989 w 439"/>
                  <a:gd name="T33" fmla="*/ 211 h 683"/>
                  <a:gd name="T34" fmla="*/ 847 w 439"/>
                  <a:gd name="T35" fmla="*/ 66 h 683"/>
                  <a:gd name="T36" fmla="*/ 565 w 439"/>
                  <a:gd name="T37" fmla="*/ 0 h 683"/>
                  <a:gd name="T38" fmla="*/ 252 w 439"/>
                  <a:gd name="T39" fmla="*/ 43 h 683"/>
                  <a:gd name="T40" fmla="*/ 70 w 439"/>
                  <a:gd name="T41" fmla="*/ 129 h 683"/>
                  <a:gd name="T42" fmla="*/ 0 w 439"/>
                  <a:gd name="T43" fmla="*/ 263 h 683"/>
                  <a:gd name="T44" fmla="*/ 9 w 439"/>
                  <a:gd name="T45" fmla="*/ 342 h 683"/>
                  <a:gd name="T46" fmla="*/ 331 w 439"/>
                  <a:gd name="T47" fmla="*/ 333 h 683"/>
                  <a:gd name="T48" fmla="*/ 338 w 439"/>
                  <a:gd name="T49" fmla="*/ 208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52363" dir="842175" algn="ctr" rotWithShape="0">
                  <a:srgbClr val="969696"/>
                </a:outerShdw>
              </a:effectLst>
            </p:spPr>
            <p:txBody>
              <a:bodyPr/>
              <a:lstStyle/>
              <a:p>
                <a:endParaRPr lang="zh-CN" altLang="en-US"/>
              </a:p>
            </p:txBody>
          </p:sp>
          <p:sp>
            <p:nvSpPr>
              <p:cNvPr id="31754" name="Freeform 67"/>
              <p:cNvSpPr>
                <a:spLocks/>
              </p:cNvSpPr>
              <p:nvPr/>
            </p:nvSpPr>
            <p:spPr bwMode="auto">
              <a:xfrm rot="421002">
                <a:off x="3041" y="2106"/>
                <a:ext cx="882" cy="534"/>
              </a:xfrm>
              <a:custGeom>
                <a:avLst/>
                <a:gdLst>
                  <a:gd name="T0" fmla="*/ 0 w 390"/>
                  <a:gd name="T1" fmla="*/ 270 h 477"/>
                  <a:gd name="T2" fmla="*/ 129 w 390"/>
                  <a:gd name="T3" fmla="*/ 257 h 477"/>
                  <a:gd name="T4" fmla="*/ 201 w 390"/>
                  <a:gd name="T5" fmla="*/ 270 h 477"/>
                  <a:gd name="T6" fmla="*/ 197 w 390"/>
                  <a:gd name="T7" fmla="*/ 196 h 477"/>
                  <a:gd name="T8" fmla="*/ 251 w 390"/>
                  <a:gd name="T9" fmla="*/ 113 h 477"/>
                  <a:gd name="T10" fmla="*/ 466 w 390"/>
                  <a:gd name="T11" fmla="*/ 83 h 477"/>
                  <a:gd name="T12" fmla="*/ 568 w 390"/>
                  <a:gd name="T13" fmla="*/ 118 h 477"/>
                  <a:gd name="T14" fmla="*/ 676 w 390"/>
                  <a:gd name="T15" fmla="*/ 171 h 477"/>
                  <a:gd name="T16" fmla="*/ 645 w 390"/>
                  <a:gd name="T17" fmla="*/ 265 h 477"/>
                  <a:gd name="T18" fmla="*/ 441 w 390"/>
                  <a:gd name="T19" fmla="*/ 309 h 477"/>
                  <a:gd name="T20" fmla="*/ 387 w 390"/>
                  <a:gd name="T21" fmla="*/ 375 h 477"/>
                  <a:gd name="T22" fmla="*/ 403 w 390"/>
                  <a:gd name="T23" fmla="*/ 442 h 477"/>
                  <a:gd name="T24" fmla="*/ 375 w 390"/>
                  <a:gd name="T25" fmla="*/ 534 h 477"/>
                  <a:gd name="T26" fmla="*/ 579 w 390"/>
                  <a:gd name="T27" fmla="*/ 534 h 477"/>
                  <a:gd name="T28" fmla="*/ 606 w 390"/>
                  <a:gd name="T29" fmla="*/ 466 h 477"/>
                  <a:gd name="T30" fmla="*/ 590 w 390"/>
                  <a:gd name="T31" fmla="*/ 386 h 477"/>
                  <a:gd name="T32" fmla="*/ 715 w 390"/>
                  <a:gd name="T33" fmla="*/ 344 h 477"/>
                  <a:gd name="T34" fmla="*/ 810 w 390"/>
                  <a:gd name="T35" fmla="*/ 321 h 477"/>
                  <a:gd name="T36" fmla="*/ 882 w 390"/>
                  <a:gd name="T37" fmla="*/ 219 h 477"/>
                  <a:gd name="T38" fmla="*/ 816 w 390"/>
                  <a:gd name="T39" fmla="*/ 110 h 477"/>
                  <a:gd name="T40" fmla="*/ 597 w 390"/>
                  <a:gd name="T41" fmla="*/ 0 h 477"/>
                  <a:gd name="T42" fmla="*/ 330 w 390"/>
                  <a:gd name="T43" fmla="*/ 9 h 477"/>
                  <a:gd name="T44" fmla="*/ 115 w 390"/>
                  <a:gd name="T45" fmla="*/ 75 h 477"/>
                  <a:gd name="T46" fmla="*/ 23 w 390"/>
                  <a:gd name="T47" fmla="*/ 157 h 477"/>
                  <a:gd name="T48" fmla="*/ 0 w 390"/>
                  <a:gd name="T49" fmla="*/ 270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52363" dir="842175" algn="ctr" rotWithShape="0">
                  <a:srgbClr val="969696"/>
                </a:outerShdw>
              </a:effectLst>
            </p:spPr>
            <p:txBody>
              <a:bodyPr/>
              <a:lstStyle/>
              <a:p>
                <a:endParaRPr lang="zh-CN" altLang="en-US"/>
              </a:p>
            </p:txBody>
          </p:sp>
          <p:sp>
            <p:nvSpPr>
              <p:cNvPr id="31755" name="Freeform 68"/>
              <p:cNvSpPr>
                <a:spLocks/>
              </p:cNvSpPr>
              <p:nvPr/>
            </p:nvSpPr>
            <p:spPr bwMode="auto">
              <a:xfrm rot="421002">
                <a:off x="3335" y="2710"/>
                <a:ext cx="283" cy="123"/>
              </a:xfrm>
              <a:custGeom>
                <a:avLst/>
                <a:gdLst>
                  <a:gd name="T0" fmla="*/ 101 w 126"/>
                  <a:gd name="T1" fmla="*/ 0 h 109"/>
                  <a:gd name="T2" fmla="*/ 20 w 126"/>
                  <a:gd name="T3" fmla="*/ 23 h 109"/>
                  <a:gd name="T4" fmla="*/ 0 w 126"/>
                  <a:gd name="T5" fmla="*/ 82 h 109"/>
                  <a:gd name="T6" fmla="*/ 63 w 126"/>
                  <a:gd name="T7" fmla="*/ 123 h 109"/>
                  <a:gd name="T8" fmla="*/ 220 w 126"/>
                  <a:gd name="T9" fmla="*/ 123 h 109"/>
                  <a:gd name="T10" fmla="*/ 283 w 126"/>
                  <a:gd name="T11" fmla="*/ 74 h 109"/>
                  <a:gd name="T12" fmla="*/ 229 w 126"/>
                  <a:gd name="T13" fmla="*/ 16 h 109"/>
                  <a:gd name="T14" fmla="*/ 101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52363" dir="842175" algn="ctr" rotWithShape="0">
                  <a:srgbClr val="969696"/>
                </a:outerShdw>
              </a:effectLst>
            </p:spPr>
            <p:txBody>
              <a:bodyPr/>
              <a:lstStyle/>
              <a:p>
                <a:endParaRPr lang="zh-CN" altLang="en-US"/>
              </a:p>
            </p:txBody>
          </p:sp>
        </p:gr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12"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strips(downLeft)">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7"/>
          <p:cNvGrpSpPr>
            <a:grpSpLocks/>
          </p:cNvGrpSpPr>
          <p:nvPr/>
        </p:nvGrpSpPr>
        <p:grpSpPr bwMode="auto">
          <a:xfrm>
            <a:off x="1854201" y="333375"/>
            <a:ext cx="1514475" cy="992188"/>
            <a:chOff x="208" y="279"/>
            <a:chExt cx="954" cy="625"/>
          </a:xfrm>
        </p:grpSpPr>
        <p:sp>
          <p:nvSpPr>
            <p:cNvPr id="32812" name="AutoShape 3"/>
            <p:cNvSpPr>
              <a:spLocks noChangeArrowheads="1"/>
            </p:cNvSpPr>
            <p:nvPr/>
          </p:nvSpPr>
          <p:spPr bwMode="auto">
            <a:xfrm rot="323393">
              <a:off x="208" y="279"/>
              <a:ext cx="953" cy="625"/>
            </a:xfrm>
            <a:prstGeom prst="irregularSeal2">
              <a:avLst/>
            </a:prstGeom>
            <a:solidFill>
              <a:srgbClr val="00CCFF"/>
            </a:solidFill>
            <a:ln w="44450" cap="sq">
              <a:solidFill>
                <a:srgbClr val="FFFF99"/>
              </a:solidFill>
              <a:miter lim="800000"/>
              <a:headEnd type="none" w="sm" len="sm"/>
              <a:tailEnd type="none" w="sm" len="sm"/>
            </a:ln>
            <a:effectLst>
              <a:outerShdw dist="96720" dir="1391915" algn="ctr" rotWithShape="0">
                <a:srgbClr val="969696"/>
              </a:outerShdw>
            </a:effectLst>
          </p:spPr>
          <p:txBody>
            <a:bodyPr wrap="none" anchor="ctr"/>
            <a:lstStyle/>
            <a:p>
              <a:endParaRPr lang="zh-CN" altLang="en-US">
                <a:solidFill>
                  <a:srgbClr val="FFFFCC"/>
                </a:solidFill>
              </a:endParaRPr>
            </a:p>
          </p:txBody>
        </p:sp>
        <p:sp>
          <p:nvSpPr>
            <p:cNvPr id="32813" name="Text Box 4"/>
            <p:cNvSpPr txBox="1">
              <a:spLocks noChangeArrowheads="1"/>
            </p:cNvSpPr>
            <p:nvPr/>
          </p:nvSpPr>
          <p:spPr bwMode="auto">
            <a:xfrm rot="-1168372">
              <a:off x="302" y="328"/>
              <a:ext cx="860" cy="442"/>
            </a:xfrm>
            <a:prstGeom prst="rect">
              <a:avLst/>
            </a:prstGeom>
            <a:noFill/>
            <a:ln w="12700" cap="sq">
              <a:noFill/>
              <a:miter lim="800000"/>
              <a:headEnd type="none" w="sm" len="sm"/>
              <a:tailEnd type="none" w="sm" len="sm"/>
            </a:ln>
            <a:effectLst>
              <a:outerShdw dist="40161" dir="1106097" algn="ctr" rotWithShape="0">
                <a:srgbClr val="000074"/>
              </a:outerShdw>
            </a:effectLst>
          </p:spPr>
          <p:txBody>
            <a:bodyPr>
              <a:spAutoFit/>
            </a:bodyPr>
            <a:lstStyle/>
            <a:p>
              <a:r>
                <a:rPr lang="zh-CN" altLang="en-US" sz="4000" i="1">
                  <a:solidFill>
                    <a:srgbClr val="FF3300"/>
                  </a:solidFill>
                  <a:latin typeface="黑体" pitchFamily="49" charset="-122"/>
                  <a:ea typeface="黑体" pitchFamily="49" charset="-122"/>
                </a:rPr>
                <a:t>例</a:t>
              </a:r>
              <a:r>
                <a:rPr lang="en-US" altLang="zh-CN" sz="4000" i="1">
                  <a:solidFill>
                    <a:srgbClr val="FF3300"/>
                  </a:solidFill>
                  <a:latin typeface="黑体" pitchFamily="49" charset="-122"/>
                  <a:ea typeface="黑体" pitchFamily="49" charset="-122"/>
                </a:rPr>
                <a:t>1</a:t>
              </a:r>
            </a:p>
          </p:txBody>
        </p:sp>
      </p:grpSp>
      <p:grpSp>
        <p:nvGrpSpPr>
          <p:cNvPr id="3" name="Group 74"/>
          <p:cNvGrpSpPr>
            <a:grpSpLocks/>
          </p:cNvGrpSpPr>
          <p:nvPr/>
        </p:nvGrpSpPr>
        <p:grpSpPr bwMode="auto">
          <a:xfrm>
            <a:off x="2779714" y="1082676"/>
            <a:ext cx="2549525" cy="1044575"/>
            <a:chOff x="698" y="667"/>
            <a:chExt cx="1606" cy="658"/>
          </a:xfrm>
        </p:grpSpPr>
        <p:sp>
          <p:nvSpPr>
            <p:cNvPr id="32809" name="Oval 44"/>
            <p:cNvSpPr>
              <a:spLocks noChangeArrowheads="1"/>
            </p:cNvSpPr>
            <p:nvPr/>
          </p:nvSpPr>
          <p:spPr bwMode="auto">
            <a:xfrm>
              <a:off x="698" y="1078"/>
              <a:ext cx="432" cy="247"/>
            </a:xfrm>
            <a:prstGeom prst="ellipse">
              <a:avLst/>
            </a:prstGeom>
            <a:noFill/>
            <a:ln w="50800" cap="sq">
              <a:solidFill>
                <a:srgbClr val="2EBEBB"/>
              </a:solidFill>
              <a:round/>
              <a:headEnd type="none" w="sm" len="sm"/>
              <a:tailEnd type="none" w="sm" len="sm"/>
            </a:ln>
          </p:spPr>
          <p:txBody>
            <a:bodyPr wrap="none" anchor="ctr"/>
            <a:lstStyle/>
            <a:p>
              <a:endParaRPr lang="zh-CN" altLang="en-US">
                <a:solidFill>
                  <a:srgbClr val="FFFFCC"/>
                </a:solidFill>
              </a:endParaRPr>
            </a:p>
          </p:txBody>
        </p:sp>
        <p:sp>
          <p:nvSpPr>
            <p:cNvPr id="32810" name="AutoShape 45"/>
            <p:cNvSpPr>
              <a:spLocks noChangeArrowheads="1"/>
            </p:cNvSpPr>
            <p:nvPr/>
          </p:nvSpPr>
          <p:spPr bwMode="auto">
            <a:xfrm>
              <a:off x="1440" y="672"/>
              <a:ext cx="864" cy="288"/>
            </a:xfrm>
            <a:prstGeom prst="wedgeEllipseCallout">
              <a:avLst>
                <a:gd name="adj1" fmla="val -87037"/>
                <a:gd name="adj2" fmla="val 124653"/>
              </a:avLst>
            </a:prstGeom>
            <a:noFill/>
            <a:ln w="50800" cap="sq">
              <a:solidFill>
                <a:srgbClr val="2FC0BD"/>
              </a:solidFill>
              <a:miter lim="800000"/>
              <a:headEnd type="none" w="sm" len="sm"/>
              <a:tailEnd type="none" w="sm" len="sm"/>
            </a:ln>
          </p:spPr>
          <p:txBody>
            <a:bodyPr wrap="none" anchor="ctr"/>
            <a:lstStyle/>
            <a:p>
              <a:pPr algn="ctr"/>
              <a:endParaRPr lang="en-US" altLang="zh-CN">
                <a:solidFill>
                  <a:srgbClr val="FFFFCC"/>
                </a:solidFill>
              </a:endParaRPr>
            </a:p>
          </p:txBody>
        </p:sp>
        <p:sp>
          <p:nvSpPr>
            <p:cNvPr id="32811" name="Text Box 46"/>
            <p:cNvSpPr txBox="1">
              <a:spLocks noChangeArrowheads="1"/>
            </p:cNvSpPr>
            <p:nvPr/>
          </p:nvSpPr>
          <p:spPr bwMode="auto">
            <a:xfrm>
              <a:off x="1507" y="667"/>
              <a:ext cx="709" cy="269"/>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r>
                <a:rPr lang="zh-CN" altLang="en-US" sz="2200" i="1">
                  <a:solidFill>
                    <a:srgbClr val="FF3300"/>
                  </a:solidFill>
                  <a:ea typeface="黑体" pitchFamily="49" charset="-122"/>
                </a:rPr>
                <a:t>关键字</a:t>
              </a:r>
            </a:p>
          </p:txBody>
        </p:sp>
      </p:grpSp>
      <p:sp>
        <p:nvSpPr>
          <p:cNvPr id="246831" name="Rectangle 47"/>
          <p:cNvSpPr>
            <a:spLocks noChangeArrowheads="1"/>
          </p:cNvSpPr>
          <p:nvPr/>
        </p:nvSpPr>
        <p:spPr bwMode="auto">
          <a:xfrm>
            <a:off x="3429000" y="5232400"/>
            <a:ext cx="3429000" cy="488950"/>
          </a:xfrm>
          <a:prstGeom prst="rect">
            <a:avLst/>
          </a:prstGeom>
          <a:noFill/>
          <a:ln w="12700" cap="sq">
            <a:noFill/>
            <a:miter lim="800000"/>
            <a:headEnd type="none" w="sm" len="sm"/>
            <a:tailEnd type="none" w="sm" len="sm"/>
          </a:ln>
        </p:spPr>
        <p:txBody>
          <a:bodyPr>
            <a:spAutoFit/>
          </a:bodyPr>
          <a:lstStyle/>
          <a:p>
            <a:r>
              <a:rPr lang="zh-CN" altLang="en-US" sz="2600" i="1">
                <a:solidFill>
                  <a:srgbClr val="CC0066"/>
                </a:solidFill>
                <a:ea typeface="黑体" pitchFamily="49" charset="-122"/>
              </a:rPr>
              <a:t>地址范围</a:t>
            </a:r>
            <a:r>
              <a:rPr lang="zh-CN" altLang="en-US" sz="2600">
                <a:solidFill>
                  <a:srgbClr val="CC0066"/>
                </a:solidFill>
              </a:rPr>
              <a:t>：    </a:t>
            </a:r>
            <a:r>
              <a:rPr lang="en-US" altLang="zh-CN" sz="2600">
                <a:solidFill>
                  <a:srgbClr val="CC0066"/>
                </a:solidFill>
              </a:rPr>
              <a:t>[1..30]</a:t>
            </a:r>
          </a:p>
        </p:txBody>
      </p:sp>
      <p:sp>
        <p:nvSpPr>
          <p:cNvPr id="246832" name="Text Box 48"/>
          <p:cNvSpPr txBox="1">
            <a:spLocks noChangeArrowheads="1"/>
          </p:cNvSpPr>
          <p:nvPr/>
        </p:nvSpPr>
        <p:spPr bwMode="auto">
          <a:xfrm>
            <a:off x="3200400" y="5718200"/>
            <a:ext cx="5416550" cy="519113"/>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sz="2800" i="1" dirty="0">
                <a:solidFill>
                  <a:srgbClr val="FF3300"/>
                </a:solidFill>
                <a:latin typeface="黑体" pitchFamily="49" charset="-122"/>
                <a:ea typeface="黑体" pitchFamily="49" charset="-122"/>
              </a:rPr>
              <a:t> </a:t>
            </a:r>
            <a:r>
              <a:rPr lang="zh-CN" altLang="en-US" sz="2800" i="1" dirty="0">
                <a:solidFill>
                  <a:srgbClr val="FF3300"/>
                </a:solidFill>
                <a:latin typeface="黑体" pitchFamily="49" charset="-122"/>
                <a:ea typeface="黑体" pitchFamily="49" charset="-122"/>
              </a:rPr>
              <a:t>散列函数：</a:t>
            </a:r>
            <a:r>
              <a:rPr lang="zh-CN" altLang="en-US" sz="2800" dirty="0">
                <a:solidFill>
                  <a:srgbClr val="FF3300"/>
                </a:solidFill>
              </a:rPr>
              <a:t>   </a:t>
            </a:r>
            <a:r>
              <a:rPr lang="en-US" altLang="zh-CN" sz="2800" dirty="0">
                <a:solidFill>
                  <a:srgbClr val="FF3300"/>
                </a:solidFill>
              </a:rPr>
              <a:t>H(k)=k</a:t>
            </a:r>
            <a:r>
              <a:rPr lang="en-US" altLang="zh-CN" sz="2800" dirty="0">
                <a:solidFill>
                  <a:srgbClr val="FF3300"/>
                </a:solidFill>
                <a:cs typeface="Times New Roman" pitchFamily="18" charset="0"/>
              </a:rPr>
              <a:t>–</a:t>
            </a:r>
            <a:r>
              <a:rPr lang="en-US" altLang="zh-CN" sz="2800" dirty="0">
                <a:solidFill>
                  <a:srgbClr val="FF3300"/>
                </a:solidFill>
              </a:rPr>
              <a:t>99000</a:t>
            </a:r>
          </a:p>
        </p:txBody>
      </p:sp>
      <p:grpSp>
        <p:nvGrpSpPr>
          <p:cNvPr id="46" name="组合 45"/>
          <p:cNvGrpSpPr/>
          <p:nvPr/>
        </p:nvGrpSpPr>
        <p:grpSpPr>
          <a:xfrm>
            <a:off x="6858000" y="2028826"/>
            <a:ext cx="2514600" cy="2854325"/>
            <a:chOff x="5334000" y="2028825"/>
            <a:chExt cx="2514600" cy="2854325"/>
          </a:xfrm>
        </p:grpSpPr>
        <p:sp>
          <p:nvSpPr>
            <p:cNvPr id="246833" name="Text Box 49"/>
            <p:cNvSpPr txBox="1">
              <a:spLocks noChangeArrowheads="1"/>
            </p:cNvSpPr>
            <p:nvPr/>
          </p:nvSpPr>
          <p:spPr bwMode="auto">
            <a:xfrm>
              <a:off x="5815013" y="2162175"/>
              <a:ext cx="1524000" cy="396875"/>
            </a:xfrm>
            <a:prstGeom prst="rect">
              <a:avLst/>
            </a:prstGeom>
            <a:noFill/>
            <a:ln w="12700" cap="sq">
              <a:noFill/>
              <a:miter lim="800000"/>
              <a:headEnd type="none" w="sm" len="sm"/>
              <a:tailEnd type="none" w="sm" len="sm"/>
            </a:ln>
          </p:spPr>
          <p:txBody>
            <a:bodyPr>
              <a:spAutoFit/>
            </a:bodyPr>
            <a:lstStyle/>
            <a:p>
              <a:r>
                <a:rPr lang="zh-CN" altLang="en-US" sz="2000">
                  <a:solidFill>
                    <a:srgbClr val="000000"/>
                  </a:solidFill>
                  <a:latin typeface="楷体_GB2312" pitchFamily="49" charset="-122"/>
                  <a:ea typeface="楷体_GB2312" pitchFamily="49" charset="-122"/>
                </a:rPr>
                <a:t>张  云 </a:t>
              </a:r>
              <a:r>
                <a:rPr lang="zh-CN" altLang="en-US" sz="2000">
                  <a:solidFill>
                    <a:srgbClr val="000000"/>
                  </a:solidFill>
                  <a:latin typeface="楷体_GB2312" pitchFamily="49" charset="-122"/>
                  <a:ea typeface="楷体_GB2312" pitchFamily="49" charset="-122"/>
                  <a:sym typeface="Symbol" pitchFamily="18" charset="2"/>
                </a:rPr>
                <a:t></a:t>
              </a:r>
              <a:endParaRPr lang="zh-CN" altLang="en-US" sz="2000">
                <a:solidFill>
                  <a:srgbClr val="000000"/>
                </a:solidFill>
                <a:latin typeface="楷体_GB2312" pitchFamily="49" charset="-122"/>
                <a:ea typeface="楷体_GB2312" pitchFamily="49" charset="-122"/>
              </a:endParaRPr>
            </a:p>
          </p:txBody>
        </p:sp>
        <p:sp>
          <p:nvSpPr>
            <p:cNvPr id="246834" name="Text Box 50"/>
            <p:cNvSpPr txBox="1">
              <a:spLocks noChangeArrowheads="1"/>
            </p:cNvSpPr>
            <p:nvPr/>
          </p:nvSpPr>
          <p:spPr bwMode="auto">
            <a:xfrm>
              <a:off x="5791200" y="2514600"/>
              <a:ext cx="1524000" cy="396875"/>
            </a:xfrm>
            <a:prstGeom prst="rect">
              <a:avLst/>
            </a:prstGeom>
            <a:noFill/>
            <a:ln w="12700" cap="sq">
              <a:noFill/>
              <a:miter lim="800000"/>
              <a:headEnd type="none" w="sm" len="sm"/>
              <a:tailEnd type="none" w="sm" len="sm"/>
            </a:ln>
          </p:spPr>
          <p:txBody>
            <a:bodyPr>
              <a:spAutoFit/>
            </a:bodyPr>
            <a:lstStyle/>
            <a:p>
              <a:r>
                <a:rPr lang="zh-CN" altLang="en-US" sz="2000">
                  <a:solidFill>
                    <a:srgbClr val="000000"/>
                  </a:solidFill>
                  <a:latin typeface="楷体_GB2312" pitchFamily="49" charset="-122"/>
                  <a:ea typeface="楷体_GB2312" pitchFamily="49" charset="-122"/>
                </a:rPr>
                <a:t>王  民 </a:t>
              </a:r>
              <a:r>
                <a:rPr lang="zh-CN" altLang="en-US" sz="2000">
                  <a:solidFill>
                    <a:srgbClr val="000000"/>
                  </a:solidFill>
                  <a:latin typeface="楷体_GB2312" pitchFamily="49" charset="-122"/>
                  <a:ea typeface="楷体_GB2312" pitchFamily="49" charset="-122"/>
                  <a:sym typeface="Symbol" pitchFamily="18" charset="2"/>
                </a:rPr>
                <a:t></a:t>
              </a:r>
              <a:endParaRPr lang="zh-CN" altLang="en-US" sz="2000">
                <a:solidFill>
                  <a:srgbClr val="000000"/>
                </a:solidFill>
                <a:latin typeface="楷体_GB2312" pitchFamily="49" charset="-122"/>
                <a:ea typeface="楷体_GB2312" pitchFamily="49" charset="-122"/>
              </a:endParaRPr>
            </a:p>
          </p:txBody>
        </p:sp>
        <p:sp>
          <p:nvSpPr>
            <p:cNvPr id="246835" name="Text Box 51"/>
            <p:cNvSpPr txBox="1">
              <a:spLocks noChangeArrowheads="1"/>
            </p:cNvSpPr>
            <p:nvPr/>
          </p:nvSpPr>
          <p:spPr bwMode="auto">
            <a:xfrm>
              <a:off x="5808663" y="2895600"/>
              <a:ext cx="1524000" cy="396875"/>
            </a:xfrm>
            <a:prstGeom prst="rect">
              <a:avLst/>
            </a:prstGeom>
            <a:noFill/>
            <a:ln w="12700" cap="sq">
              <a:noFill/>
              <a:miter lim="800000"/>
              <a:headEnd type="none" w="sm" len="sm"/>
              <a:tailEnd type="none" w="sm" len="sm"/>
            </a:ln>
          </p:spPr>
          <p:txBody>
            <a:bodyPr>
              <a:spAutoFit/>
            </a:bodyPr>
            <a:lstStyle/>
            <a:p>
              <a:r>
                <a:rPr lang="zh-CN" altLang="en-US" sz="2000">
                  <a:solidFill>
                    <a:srgbClr val="000000"/>
                  </a:solidFill>
                  <a:latin typeface="楷体_GB2312" pitchFamily="49" charset="-122"/>
                  <a:ea typeface="楷体_GB2312" pitchFamily="49" charset="-122"/>
                </a:rPr>
                <a:t>李  军 </a:t>
              </a:r>
              <a:r>
                <a:rPr lang="zh-CN" altLang="en-US" sz="2000">
                  <a:solidFill>
                    <a:srgbClr val="000000"/>
                  </a:solidFill>
                  <a:latin typeface="楷体_GB2312" pitchFamily="49" charset="-122"/>
                  <a:ea typeface="楷体_GB2312" pitchFamily="49" charset="-122"/>
                  <a:sym typeface="Symbol" pitchFamily="18" charset="2"/>
                </a:rPr>
                <a:t></a:t>
              </a:r>
              <a:endParaRPr lang="zh-CN" altLang="en-US" sz="2000">
                <a:solidFill>
                  <a:srgbClr val="000000"/>
                </a:solidFill>
                <a:latin typeface="楷体_GB2312" pitchFamily="49" charset="-122"/>
                <a:ea typeface="楷体_GB2312" pitchFamily="49" charset="-122"/>
              </a:endParaRPr>
            </a:p>
          </p:txBody>
        </p:sp>
        <p:sp>
          <p:nvSpPr>
            <p:cNvPr id="246836" name="Text Box 52"/>
            <p:cNvSpPr txBox="1">
              <a:spLocks noChangeArrowheads="1"/>
            </p:cNvSpPr>
            <p:nvPr/>
          </p:nvSpPr>
          <p:spPr bwMode="auto">
            <a:xfrm>
              <a:off x="5808663" y="3252788"/>
              <a:ext cx="1524000" cy="396875"/>
            </a:xfrm>
            <a:prstGeom prst="rect">
              <a:avLst/>
            </a:prstGeom>
            <a:noFill/>
            <a:ln w="12700" cap="sq">
              <a:noFill/>
              <a:miter lim="800000"/>
              <a:headEnd type="none" w="sm" len="sm"/>
              <a:tailEnd type="none" w="sm" len="sm"/>
            </a:ln>
          </p:spPr>
          <p:txBody>
            <a:bodyPr>
              <a:spAutoFit/>
            </a:bodyPr>
            <a:lstStyle/>
            <a:p>
              <a:r>
                <a:rPr lang="zh-CN" altLang="en-US" sz="2000">
                  <a:solidFill>
                    <a:srgbClr val="000000"/>
                  </a:solidFill>
                  <a:latin typeface="楷体_GB2312" pitchFamily="49" charset="-122"/>
                  <a:ea typeface="楷体_GB2312" pitchFamily="49" charset="-122"/>
                </a:rPr>
                <a:t>汪  敏 </a:t>
              </a:r>
              <a:r>
                <a:rPr lang="zh-CN" altLang="en-US" sz="2000">
                  <a:solidFill>
                    <a:srgbClr val="000000"/>
                  </a:solidFill>
                  <a:latin typeface="楷体_GB2312" pitchFamily="49" charset="-122"/>
                  <a:ea typeface="楷体_GB2312" pitchFamily="49" charset="-122"/>
                  <a:sym typeface="Symbol" pitchFamily="18" charset="2"/>
                </a:rPr>
                <a:t></a:t>
              </a:r>
              <a:endParaRPr lang="zh-CN" altLang="en-US" sz="2000">
                <a:solidFill>
                  <a:srgbClr val="000000"/>
                </a:solidFill>
                <a:latin typeface="楷体_GB2312" pitchFamily="49" charset="-122"/>
                <a:ea typeface="楷体_GB2312" pitchFamily="49" charset="-122"/>
              </a:endParaRPr>
            </a:p>
          </p:txBody>
        </p:sp>
        <p:sp>
          <p:nvSpPr>
            <p:cNvPr id="246837" name="Text Box 53"/>
            <p:cNvSpPr txBox="1">
              <a:spLocks noChangeArrowheads="1"/>
            </p:cNvSpPr>
            <p:nvPr/>
          </p:nvSpPr>
          <p:spPr bwMode="auto">
            <a:xfrm>
              <a:off x="5815013" y="4479925"/>
              <a:ext cx="1524000" cy="396875"/>
            </a:xfrm>
            <a:prstGeom prst="rect">
              <a:avLst/>
            </a:prstGeom>
            <a:noFill/>
            <a:ln w="12700" cap="sq">
              <a:noFill/>
              <a:miter lim="800000"/>
              <a:headEnd type="none" w="sm" len="sm"/>
              <a:tailEnd type="none" w="sm" len="sm"/>
            </a:ln>
          </p:spPr>
          <p:txBody>
            <a:bodyPr>
              <a:spAutoFit/>
            </a:bodyPr>
            <a:lstStyle/>
            <a:p>
              <a:r>
                <a:rPr lang="zh-CN" altLang="en-US" sz="2000">
                  <a:solidFill>
                    <a:srgbClr val="000000"/>
                  </a:solidFill>
                  <a:latin typeface="楷体_GB2312" pitchFamily="49" charset="-122"/>
                  <a:ea typeface="楷体_GB2312" pitchFamily="49" charset="-122"/>
                </a:rPr>
                <a:t>刘小春 </a:t>
              </a:r>
              <a:r>
                <a:rPr lang="zh-CN" altLang="en-US" sz="2000">
                  <a:solidFill>
                    <a:srgbClr val="000000"/>
                  </a:solidFill>
                  <a:latin typeface="楷体_GB2312" pitchFamily="49" charset="-122"/>
                  <a:ea typeface="楷体_GB2312" pitchFamily="49" charset="-122"/>
                  <a:sym typeface="Symbol" pitchFamily="18" charset="2"/>
                </a:rPr>
                <a:t></a:t>
              </a:r>
              <a:endParaRPr lang="zh-CN" altLang="en-US" sz="2000">
                <a:solidFill>
                  <a:srgbClr val="000000"/>
                </a:solidFill>
                <a:latin typeface="楷体_GB2312" pitchFamily="49" charset="-122"/>
                <a:ea typeface="楷体_GB2312" pitchFamily="49" charset="-122"/>
              </a:endParaRPr>
            </a:p>
          </p:txBody>
        </p:sp>
        <p:grpSp>
          <p:nvGrpSpPr>
            <p:cNvPr id="4" name="Group 54"/>
            <p:cNvGrpSpPr>
              <a:grpSpLocks/>
            </p:cNvGrpSpPr>
            <p:nvPr/>
          </p:nvGrpSpPr>
          <p:grpSpPr bwMode="auto">
            <a:xfrm>
              <a:off x="5334000" y="2028825"/>
              <a:ext cx="2514600" cy="2854325"/>
              <a:chOff x="3360" y="1278"/>
              <a:chExt cx="1584" cy="1798"/>
            </a:xfrm>
          </p:grpSpPr>
          <p:sp>
            <p:nvSpPr>
              <p:cNvPr id="32800" name="Rectangle 55"/>
              <p:cNvSpPr>
                <a:spLocks noChangeArrowheads="1"/>
              </p:cNvSpPr>
              <p:nvPr/>
            </p:nvSpPr>
            <p:spPr bwMode="auto">
              <a:xfrm>
                <a:off x="3600" y="1344"/>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2801" name="Rectangle 56"/>
              <p:cNvSpPr>
                <a:spLocks noChangeArrowheads="1"/>
              </p:cNvSpPr>
              <p:nvPr/>
            </p:nvSpPr>
            <p:spPr bwMode="auto">
              <a:xfrm>
                <a:off x="3600" y="1584"/>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2802" name="Rectangle 57"/>
              <p:cNvSpPr>
                <a:spLocks noChangeArrowheads="1"/>
              </p:cNvSpPr>
              <p:nvPr/>
            </p:nvSpPr>
            <p:spPr bwMode="auto">
              <a:xfrm>
                <a:off x="3600" y="1824"/>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2803" name="Rectangle 58"/>
              <p:cNvSpPr>
                <a:spLocks noChangeArrowheads="1"/>
              </p:cNvSpPr>
              <p:nvPr/>
            </p:nvSpPr>
            <p:spPr bwMode="auto">
              <a:xfrm>
                <a:off x="3600" y="2064"/>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2804" name="Rectangle 59"/>
              <p:cNvSpPr>
                <a:spLocks noChangeArrowheads="1"/>
              </p:cNvSpPr>
              <p:nvPr/>
            </p:nvSpPr>
            <p:spPr bwMode="auto">
              <a:xfrm>
                <a:off x="3600" y="2832"/>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2805" name="Line 60"/>
              <p:cNvSpPr>
                <a:spLocks noChangeShapeType="1"/>
              </p:cNvSpPr>
              <p:nvPr/>
            </p:nvSpPr>
            <p:spPr bwMode="auto">
              <a:xfrm>
                <a:off x="3600" y="2304"/>
                <a:ext cx="0" cy="528"/>
              </a:xfrm>
              <a:prstGeom prst="line">
                <a:avLst/>
              </a:prstGeom>
              <a:noFill/>
              <a:ln w="25400" cap="sq">
                <a:solidFill>
                  <a:srgbClr val="000000"/>
                </a:solidFill>
                <a:round/>
                <a:headEnd type="none" w="sm" len="sm"/>
                <a:tailEnd type="none" w="sm" len="sm"/>
              </a:ln>
            </p:spPr>
            <p:txBody>
              <a:bodyPr/>
              <a:lstStyle/>
              <a:p>
                <a:endParaRPr lang="zh-CN" altLang="en-US"/>
              </a:p>
            </p:txBody>
          </p:sp>
          <p:sp>
            <p:nvSpPr>
              <p:cNvPr id="32806" name="Line 61"/>
              <p:cNvSpPr>
                <a:spLocks noChangeShapeType="1"/>
              </p:cNvSpPr>
              <p:nvPr/>
            </p:nvSpPr>
            <p:spPr bwMode="auto">
              <a:xfrm>
                <a:off x="4944" y="2304"/>
                <a:ext cx="0" cy="528"/>
              </a:xfrm>
              <a:prstGeom prst="line">
                <a:avLst/>
              </a:prstGeom>
              <a:noFill/>
              <a:ln w="25400" cap="sq">
                <a:solidFill>
                  <a:srgbClr val="000000"/>
                </a:solidFill>
                <a:round/>
                <a:headEnd type="none" w="sm" len="sm"/>
                <a:tailEnd type="none" w="sm" len="sm"/>
              </a:ln>
            </p:spPr>
            <p:txBody>
              <a:bodyPr/>
              <a:lstStyle/>
              <a:p>
                <a:endParaRPr lang="zh-CN" altLang="en-US"/>
              </a:p>
            </p:txBody>
          </p:sp>
          <p:sp>
            <p:nvSpPr>
              <p:cNvPr id="32807" name="Text Box 62"/>
              <p:cNvSpPr txBox="1">
                <a:spLocks noChangeArrowheads="1"/>
              </p:cNvSpPr>
              <p:nvPr/>
            </p:nvSpPr>
            <p:spPr bwMode="auto">
              <a:xfrm>
                <a:off x="3360" y="1278"/>
                <a:ext cx="250" cy="1798"/>
              </a:xfrm>
              <a:prstGeom prst="rect">
                <a:avLst/>
              </a:prstGeom>
              <a:noFill/>
              <a:ln w="12700" cap="sq">
                <a:noFill/>
                <a:miter lim="800000"/>
                <a:headEnd type="none" w="sm" len="sm"/>
                <a:tailEnd type="none" w="sm" len="sm"/>
              </a:ln>
            </p:spPr>
            <p:txBody>
              <a:bodyPr wrap="none">
                <a:spAutoFit/>
              </a:bodyPr>
              <a:lstStyle/>
              <a:p>
                <a:pPr>
                  <a:lnSpc>
                    <a:spcPct val="145000"/>
                  </a:lnSpc>
                </a:pPr>
                <a:r>
                  <a:rPr lang="en-US" altLang="zh-CN">
                    <a:solidFill>
                      <a:srgbClr val="CC0066"/>
                    </a:solidFill>
                  </a:rPr>
                  <a:t>  1</a:t>
                </a:r>
              </a:p>
              <a:p>
                <a:pPr>
                  <a:lnSpc>
                    <a:spcPct val="145000"/>
                  </a:lnSpc>
                </a:pPr>
                <a:r>
                  <a:rPr lang="en-US" altLang="zh-CN">
                    <a:solidFill>
                      <a:srgbClr val="CC0066"/>
                    </a:solidFill>
                  </a:rPr>
                  <a:t>  2</a:t>
                </a:r>
              </a:p>
              <a:p>
                <a:pPr>
                  <a:lnSpc>
                    <a:spcPct val="145000"/>
                  </a:lnSpc>
                </a:pPr>
                <a:r>
                  <a:rPr lang="en-US" altLang="zh-CN">
                    <a:solidFill>
                      <a:srgbClr val="CC0066"/>
                    </a:solidFill>
                  </a:rPr>
                  <a:t>  3</a:t>
                </a:r>
              </a:p>
              <a:p>
                <a:pPr>
                  <a:lnSpc>
                    <a:spcPct val="145000"/>
                  </a:lnSpc>
                </a:pPr>
                <a:r>
                  <a:rPr lang="en-US" altLang="zh-CN">
                    <a:solidFill>
                      <a:srgbClr val="CC0066"/>
                    </a:solidFill>
                  </a:rPr>
                  <a:t>  4</a:t>
                </a:r>
              </a:p>
              <a:p>
                <a:pPr>
                  <a:lnSpc>
                    <a:spcPct val="145000"/>
                  </a:lnSpc>
                </a:pPr>
                <a:r>
                  <a:rPr lang="en-US" altLang="zh-CN">
                    <a:solidFill>
                      <a:srgbClr val="CC0066"/>
                    </a:solidFill>
                    <a:cs typeface="Times New Roman" pitchFamily="18" charset="0"/>
                  </a:rPr>
                  <a:t>  :</a:t>
                </a:r>
              </a:p>
              <a:p>
                <a:pPr>
                  <a:lnSpc>
                    <a:spcPct val="145000"/>
                  </a:lnSpc>
                </a:pPr>
                <a:r>
                  <a:rPr lang="en-US" altLang="zh-CN">
                    <a:solidFill>
                      <a:srgbClr val="CC0066"/>
                    </a:solidFill>
                    <a:cs typeface="Times New Roman" pitchFamily="18" charset="0"/>
                  </a:rPr>
                  <a:t>  :</a:t>
                </a:r>
                <a:endParaRPr lang="en-US" altLang="zh-CN">
                  <a:solidFill>
                    <a:srgbClr val="CC0066"/>
                  </a:solidFill>
                </a:endParaRPr>
              </a:p>
              <a:p>
                <a:pPr>
                  <a:lnSpc>
                    <a:spcPct val="145000"/>
                  </a:lnSpc>
                </a:pPr>
                <a:r>
                  <a:rPr lang="en-US" altLang="zh-CN">
                    <a:solidFill>
                      <a:srgbClr val="CC0066"/>
                    </a:solidFill>
                  </a:rPr>
                  <a:t>30</a:t>
                </a:r>
              </a:p>
            </p:txBody>
          </p:sp>
          <p:sp>
            <p:nvSpPr>
              <p:cNvPr id="32808" name="Rectangle 63"/>
              <p:cNvSpPr>
                <a:spLocks noChangeArrowheads="1"/>
              </p:cNvSpPr>
              <p:nvPr/>
            </p:nvSpPr>
            <p:spPr bwMode="auto">
              <a:xfrm>
                <a:off x="4044" y="2400"/>
                <a:ext cx="369" cy="242"/>
              </a:xfrm>
              <a:prstGeom prst="rect">
                <a:avLst/>
              </a:prstGeom>
              <a:noFill/>
              <a:ln w="12700" cap="sq">
                <a:noFill/>
                <a:miter lim="800000"/>
                <a:headEnd type="none" w="sm" len="sm"/>
                <a:tailEnd type="none" w="sm" len="sm"/>
              </a:ln>
            </p:spPr>
            <p:txBody>
              <a:bodyPr wrap="none">
                <a:spAutoFit/>
              </a:bodyPr>
              <a:lstStyle/>
              <a:p>
                <a:r>
                  <a:rPr lang="en-US" altLang="zh-CN" sz="1900">
                    <a:solidFill>
                      <a:srgbClr val="000000"/>
                    </a:solidFill>
                    <a:cs typeface="Times New Roman" pitchFamily="18" charset="0"/>
                  </a:rPr>
                  <a:t>……</a:t>
                </a:r>
              </a:p>
            </p:txBody>
          </p:sp>
        </p:grpSp>
      </p:grpSp>
      <p:grpSp>
        <p:nvGrpSpPr>
          <p:cNvPr id="5" name="Group 77"/>
          <p:cNvGrpSpPr>
            <a:grpSpLocks/>
          </p:cNvGrpSpPr>
          <p:nvPr/>
        </p:nvGrpSpPr>
        <p:grpSpPr bwMode="auto">
          <a:xfrm>
            <a:off x="2655888" y="1773238"/>
            <a:ext cx="3694112" cy="3136900"/>
            <a:chOff x="3134" y="1071"/>
            <a:chExt cx="2327" cy="1976"/>
          </a:xfrm>
        </p:grpSpPr>
        <p:sp>
          <p:nvSpPr>
            <p:cNvPr id="32781" name="Text Box 78"/>
            <p:cNvSpPr txBox="1">
              <a:spLocks noChangeArrowheads="1"/>
            </p:cNvSpPr>
            <p:nvPr/>
          </p:nvSpPr>
          <p:spPr bwMode="auto">
            <a:xfrm>
              <a:off x="3134" y="1071"/>
              <a:ext cx="2327" cy="240"/>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r>
                <a:rPr lang="en-US" altLang="zh-CN" sz="1900">
                  <a:solidFill>
                    <a:srgbClr val="CC0066"/>
                  </a:solidFill>
                  <a:latin typeface="黑体" pitchFamily="49" charset="-122"/>
                  <a:ea typeface="黑体" pitchFamily="49" charset="-122"/>
                </a:rPr>
                <a:t> </a:t>
              </a:r>
              <a:r>
                <a:rPr lang="zh-CN" altLang="en-US" sz="1900">
                  <a:solidFill>
                    <a:srgbClr val="CC0066"/>
                  </a:solidFill>
                  <a:latin typeface="黑体" pitchFamily="49" charset="-122"/>
                  <a:ea typeface="黑体" pitchFamily="49" charset="-122"/>
                </a:rPr>
                <a:t>学号    姓名  性别   </a:t>
              </a:r>
              <a:r>
                <a:rPr lang="en-US" altLang="zh-CN" sz="1900">
                  <a:solidFill>
                    <a:srgbClr val="CC0066"/>
                  </a:solidFill>
                  <a:ea typeface="黑体" pitchFamily="49" charset="-122"/>
                </a:rPr>
                <a:t>…</a:t>
              </a:r>
              <a:endParaRPr lang="en-US" altLang="zh-CN" sz="1900">
                <a:solidFill>
                  <a:srgbClr val="CC0066"/>
                </a:solidFill>
                <a:latin typeface="黑体" pitchFamily="49" charset="-122"/>
                <a:ea typeface="黑体" pitchFamily="49" charset="-122"/>
              </a:endParaRPr>
            </a:p>
          </p:txBody>
        </p:sp>
        <p:sp>
          <p:nvSpPr>
            <p:cNvPr id="32782" name="Text Box 79"/>
            <p:cNvSpPr txBox="1">
              <a:spLocks noChangeArrowheads="1"/>
            </p:cNvSpPr>
            <p:nvPr/>
          </p:nvSpPr>
          <p:spPr bwMode="auto">
            <a:xfrm>
              <a:off x="3211" y="1298"/>
              <a:ext cx="2028" cy="250"/>
            </a:xfrm>
            <a:prstGeom prst="rect">
              <a:avLst/>
            </a:prstGeom>
            <a:noFill/>
            <a:ln w="12700" cap="sq">
              <a:noFill/>
              <a:miter lim="800000"/>
              <a:headEnd type="none" w="sm" len="sm"/>
              <a:tailEnd type="none" w="sm" len="sm"/>
            </a:ln>
          </p:spPr>
          <p:txBody>
            <a:bodyPr>
              <a:spAutoFit/>
            </a:bodyPr>
            <a:lstStyle/>
            <a:p>
              <a:r>
                <a:rPr lang="en-US" altLang="zh-CN" sz="2000" dirty="0">
                  <a:solidFill>
                    <a:srgbClr val="000000"/>
                  </a:solidFill>
                  <a:ea typeface="楷体_GB2312" pitchFamily="49" charset="-122"/>
                </a:rPr>
                <a:t>99001</a:t>
              </a:r>
              <a:r>
                <a:rPr lang="en-US" altLang="zh-CN" sz="2000" dirty="0">
                  <a:solidFill>
                    <a:srgbClr val="000000"/>
                  </a:solidFill>
                  <a:latin typeface="楷体_GB2312" pitchFamily="49" charset="-122"/>
                  <a:ea typeface="楷体_GB2312" pitchFamily="49" charset="-122"/>
                </a:rPr>
                <a:t>    </a:t>
              </a:r>
              <a:r>
                <a:rPr lang="zh-CN" altLang="en-US" sz="2000" dirty="0">
                  <a:solidFill>
                    <a:srgbClr val="000000"/>
                  </a:solidFill>
                  <a:latin typeface="楷体_GB2312" pitchFamily="49" charset="-122"/>
                  <a:ea typeface="楷体_GB2312" pitchFamily="49" charset="-122"/>
                </a:rPr>
                <a:t>张 云   女    </a:t>
              </a:r>
              <a:r>
                <a:rPr lang="en-US" altLang="zh-CN" sz="2000" dirty="0">
                  <a:solidFill>
                    <a:srgbClr val="000000"/>
                  </a:solidFill>
                  <a:ea typeface="楷体_GB2312" pitchFamily="49" charset="-122"/>
                </a:rPr>
                <a:t>…</a:t>
              </a:r>
              <a:endParaRPr lang="en-US" altLang="zh-CN" sz="2000" dirty="0">
                <a:solidFill>
                  <a:srgbClr val="000000"/>
                </a:solidFill>
                <a:latin typeface="楷体_GB2312" pitchFamily="49" charset="-122"/>
                <a:ea typeface="楷体_GB2312" pitchFamily="49" charset="-122"/>
              </a:endParaRPr>
            </a:p>
          </p:txBody>
        </p:sp>
        <p:sp>
          <p:nvSpPr>
            <p:cNvPr id="32783" name="Text Box 80"/>
            <p:cNvSpPr txBox="1">
              <a:spLocks noChangeArrowheads="1"/>
            </p:cNvSpPr>
            <p:nvPr/>
          </p:nvSpPr>
          <p:spPr bwMode="auto">
            <a:xfrm>
              <a:off x="3208" y="1797"/>
              <a:ext cx="2001" cy="250"/>
            </a:xfrm>
            <a:prstGeom prst="rect">
              <a:avLst/>
            </a:prstGeom>
            <a:noFill/>
            <a:ln w="12700" cap="sq">
              <a:noFill/>
              <a:miter lim="800000"/>
              <a:headEnd type="none" w="sm" len="sm"/>
              <a:tailEnd type="none" w="sm" len="sm"/>
            </a:ln>
          </p:spPr>
          <p:txBody>
            <a:bodyPr>
              <a:spAutoFit/>
            </a:bodyPr>
            <a:lstStyle/>
            <a:p>
              <a:r>
                <a:rPr lang="en-US" altLang="zh-CN" sz="2000" dirty="0">
                  <a:solidFill>
                    <a:srgbClr val="000000"/>
                  </a:solidFill>
                  <a:ea typeface="楷体_GB2312" pitchFamily="49" charset="-122"/>
                </a:rPr>
                <a:t>99003  </a:t>
              </a:r>
              <a:r>
                <a:rPr lang="en-US" altLang="zh-CN" sz="2000" dirty="0">
                  <a:solidFill>
                    <a:srgbClr val="000000"/>
                  </a:solidFill>
                  <a:latin typeface="楷体_GB2312" pitchFamily="49" charset="-122"/>
                  <a:ea typeface="楷体_GB2312" pitchFamily="49" charset="-122"/>
                </a:rPr>
                <a:t>  </a:t>
              </a:r>
              <a:r>
                <a:rPr lang="zh-CN" altLang="en-US" sz="2000" dirty="0">
                  <a:solidFill>
                    <a:srgbClr val="000000"/>
                  </a:solidFill>
                  <a:latin typeface="楷体_GB2312" pitchFamily="49" charset="-122"/>
                  <a:ea typeface="楷体_GB2312" pitchFamily="49" charset="-122"/>
                </a:rPr>
                <a:t>李 军    男    </a:t>
              </a:r>
              <a:r>
                <a:rPr lang="en-US" altLang="zh-CN" sz="2000" dirty="0">
                  <a:solidFill>
                    <a:srgbClr val="000000"/>
                  </a:solidFill>
                  <a:ea typeface="楷体_GB2312" pitchFamily="49" charset="-122"/>
                </a:rPr>
                <a:t>…</a:t>
              </a:r>
              <a:endParaRPr lang="en-US" altLang="zh-CN" sz="2000" dirty="0">
                <a:solidFill>
                  <a:srgbClr val="000000"/>
                </a:solidFill>
                <a:latin typeface="楷体_GB2312" pitchFamily="49" charset="-122"/>
                <a:ea typeface="楷体_GB2312" pitchFamily="49" charset="-122"/>
              </a:endParaRPr>
            </a:p>
          </p:txBody>
        </p:sp>
        <p:sp>
          <p:nvSpPr>
            <p:cNvPr id="32784" name="Text Box 81"/>
            <p:cNvSpPr txBox="1">
              <a:spLocks noChangeArrowheads="1"/>
            </p:cNvSpPr>
            <p:nvPr/>
          </p:nvSpPr>
          <p:spPr bwMode="auto">
            <a:xfrm>
              <a:off x="3205" y="2024"/>
              <a:ext cx="1951" cy="250"/>
            </a:xfrm>
            <a:prstGeom prst="rect">
              <a:avLst/>
            </a:prstGeom>
            <a:noFill/>
            <a:ln w="12700" cap="sq">
              <a:noFill/>
              <a:miter lim="800000"/>
              <a:headEnd type="none" w="sm" len="sm"/>
              <a:tailEnd type="none" w="sm" len="sm"/>
            </a:ln>
          </p:spPr>
          <p:txBody>
            <a:bodyPr>
              <a:spAutoFit/>
            </a:bodyPr>
            <a:lstStyle/>
            <a:p>
              <a:r>
                <a:rPr lang="en-US" altLang="zh-CN" sz="2000" dirty="0">
                  <a:solidFill>
                    <a:srgbClr val="000000"/>
                  </a:solidFill>
                  <a:ea typeface="楷体_GB2312" pitchFamily="49" charset="-122"/>
                </a:rPr>
                <a:t>99004</a:t>
              </a:r>
              <a:r>
                <a:rPr lang="en-US" altLang="zh-CN" sz="2000" dirty="0">
                  <a:solidFill>
                    <a:srgbClr val="000000"/>
                  </a:solidFill>
                  <a:latin typeface="楷体_GB2312" pitchFamily="49" charset="-122"/>
                  <a:ea typeface="楷体_GB2312" pitchFamily="49" charset="-122"/>
                </a:rPr>
                <a:t>    </a:t>
              </a:r>
              <a:r>
                <a:rPr lang="zh-CN" altLang="en-US" sz="2000" dirty="0">
                  <a:solidFill>
                    <a:srgbClr val="000000"/>
                  </a:solidFill>
                  <a:latin typeface="楷体_GB2312" pitchFamily="49" charset="-122"/>
                  <a:ea typeface="楷体_GB2312" pitchFamily="49" charset="-122"/>
                </a:rPr>
                <a:t>汪 敏    女    </a:t>
              </a:r>
              <a:r>
                <a:rPr lang="en-US" altLang="zh-CN" sz="2000" dirty="0">
                  <a:solidFill>
                    <a:srgbClr val="000000"/>
                  </a:solidFill>
                  <a:ea typeface="楷体_GB2312" pitchFamily="49" charset="-122"/>
                </a:rPr>
                <a:t>…</a:t>
              </a:r>
              <a:endParaRPr lang="en-US" altLang="zh-CN" sz="2000" dirty="0">
                <a:solidFill>
                  <a:srgbClr val="000000"/>
                </a:solidFill>
                <a:latin typeface="楷体_GB2312" pitchFamily="49" charset="-122"/>
                <a:ea typeface="楷体_GB2312" pitchFamily="49" charset="-122"/>
              </a:endParaRPr>
            </a:p>
          </p:txBody>
        </p:sp>
        <p:sp>
          <p:nvSpPr>
            <p:cNvPr id="32785" name="Text Box 82"/>
            <p:cNvSpPr txBox="1">
              <a:spLocks noChangeArrowheads="1"/>
            </p:cNvSpPr>
            <p:nvPr/>
          </p:nvSpPr>
          <p:spPr bwMode="auto">
            <a:xfrm>
              <a:off x="3214" y="2795"/>
              <a:ext cx="1752" cy="252"/>
            </a:xfrm>
            <a:prstGeom prst="rect">
              <a:avLst/>
            </a:prstGeom>
            <a:noFill/>
            <a:ln w="12700" cap="sq">
              <a:noFill/>
              <a:miter lim="800000"/>
              <a:headEnd type="none" w="sm" len="sm"/>
              <a:tailEnd type="none" w="sm" len="sm"/>
            </a:ln>
          </p:spPr>
          <p:txBody>
            <a:bodyPr wrap="none">
              <a:spAutoFit/>
            </a:bodyPr>
            <a:lstStyle/>
            <a:p>
              <a:r>
                <a:rPr lang="en-US" altLang="zh-CN" sz="2000" dirty="0">
                  <a:solidFill>
                    <a:srgbClr val="000000"/>
                  </a:solidFill>
                  <a:ea typeface="楷体_GB2312" pitchFamily="49" charset="-122"/>
                </a:rPr>
                <a:t>99030   </a:t>
              </a:r>
              <a:r>
                <a:rPr lang="en-US" altLang="zh-CN" sz="2000" dirty="0">
                  <a:solidFill>
                    <a:srgbClr val="000000"/>
                  </a:solidFill>
                  <a:latin typeface="楷体_GB2312" pitchFamily="49" charset="-122"/>
                  <a:ea typeface="楷体_GB2312" pitchFamily="49" charset="-122"/>
                </a:rPr>
                <a:t> </a:t>
              </a:r>
              <a:r>
                <a:rPr lang="zh-CN" altLang="en-US" sz="2000" dirty="0">
                  <a:solidFill>
                    <a:srgbClr val="000000"/>
                  </a:solidFill>
                  <a:latin typeface="楷体_GB2312" pitchFamily="49" charset="-122"/>
                  <a:ea typeface="楷体_GB2312" pitchFamily="49" charset="-122"/>
                </a:rPr>
                <a:t>刘小春   男    </a:t>
              </a:r>
              <a:r>
                <a:rPr lang="en-US" altLang="zh-CN" sz="2000" dirty="0">
                  <a:solidFill>
                    <a:srgbClr val="000000"/>
                  </a:solidFill>
                  <a:ea typeface="楷体_GB2312" pitchFamily="49" charset="-122"/>
                </a:rPr>
                <a:t>…</a:t>
              </a:r>
              <a:endParaRPr lang="en-US" altLang="zh-CN" sz="2000" dirty="0">
                <a:solidFill>
                  <a:srgbClr val="000000"/>
                </a:solidFill>
                <a:latin typeface="楷体_GB2312" pitchFamily="49" charset="-122"/>
                <a:ea typeface="楷体_GB2312" pitchFamily="49" charset="-122"/>
              </a:endParaRPr>
            </a:p>
          </p:txBody>
        </p:sp>
        <p:sp>
          <p:nvSpPr>
            <p:cNvPr id="32786" name="Text Box 83"/>
            <p:cNvSpPr txBox="1">
              <a:spLocks noChangeArrowheads="1"/>
            </p:cNvSpPr>
            <p:nvPr/>
          </p:nvSpPr>
          <p:spPr bwMode="auto">
            <a:xfrm>
              <a:off x="3243" y="2384"/>
              <a:ext cx="2041" cy="240"/>
            </a:xfrm>
            <a:prstGeom prst="rect">
              <a:avLst/>
            </a:prstGeom>
            <a:noFill/>
            <a:ln w="12700" cap="sq">
              <a:noFill/>
              <a:miter lim="800000"/>
              <a:headEnd type="none" w="sm" len="sm"/>
              <a:tailEnd type="none" w="sm" len="sm"/>
            </a:ln>
          </p:spPr>
          <p:txBody>
            <a:bodyPr>
              <a:spAutoFit/>
            </a:bodyPr>
            <a:lstStyle/>
            <a:p>
              <a:r>
                <a:rPr lang="en-US" altLang="zh-CN" sz="1900">
                  <a:solidFill>
                    <a:srgbClr val="000000"/>
                  </a:solidFill>
                  <a:cs typeface="Times New Roman" pitchFamily="18" charset="0"/>
                </a:rPr>
                <a:t>……         …        …        …</a:t>
              </a:r>
            </a:p>
          </p:txBody>
        </p:sp>
        <p:sp>
          <p:nvSpPr>
            <p:cNvPr id="32787" name="Line 84"/>
            <p:cNvSpPr>
              <a:spLocks noChangeShapeType="1"/>
            </p:cNvSpPr>
            <p:nvPr/>
          </p:nvSpPr>
          <p:spPr bwMode="auto">
            <a:xfrm>
              <a:off x="3198" y="1298"/>
              <a:ext cx="2131" cy="0"/>
            </a:xfrm>
            <a:prstGeom prst="line">
              <a:avLst/>
            </a:prstGeom>
            <a:noFill/>
            <a:ln w="31750" cap="sq">
              <a:solidFill>
                <a:srgbClr val="969696"/>
              </a:solidFill>
              <a:round/>
              <a:headEnd type="none" w="sm" len="sm"/>
              <a:tailEnd type="none" w="sm" len="sm"/>
            </a:ln>
          </p:spPr>
          <p:txBody>
            <a:bodyPr/>
            <a:lstStyle/>
            <a:p>
              <a:endParaRPr lang="zh-CN" altLang="en-US"/>
            </a:p>
          </p:txBody>
        </p:sp>
        <p:sp>
          <p:nvSpPr>
            <p:cNvPr id="32788" name="Line 85"/>
            <p:cNvSpPr>
              <a:spLocks noChangeShapeType="1"/>
            </p:cNvSpPr>
            <p:nvPr/>
          </p:nvSpPr>
          <p:spPr bwMode="auto">
            <a:xfrm>
              <a:off x="3184" y="3043"/>
              <a:ext cx="2131" cy="0"/>
            </a:xfrm>
            <a:prstGeom prst="line">
              <a:avLst/>
            </a:prstGeom>
            <a:noFill/>
            <a:ln w="31750" cap="sq">
              <a:solidFill>
                <a:srgbClr val="969696"/>
              </a:solidFill>
              <a:round/>
              <a:headEnd type="none" w="sm" len="sm"/>
              <a:tailEnd type="none" w="sm" len="sm"/>
            </a:ln>
          </p:spPr>
          <p:txBody>
            <a:bodyPr/>
            <a:lstStyle/>
            <a:p>
              <a:endParaRPr lang="zh-CN" altLang="en-US"/>
            </a:p>
          </p:txBody>
        </p:sp>
        <p:sp>
          <p:nvSpPr>
            <p:cNvPr id="32789" name="Line 86"/>
            <p:cNvSpPr>
              <a:spLocks noChangeShapeType="1"/>
            </p:cNvSpPr>
            <p:nvPr/>
          </p:nvSpPr>
          <p:spPr bwMode="auto">
            <a:xfrm>
              <a:off x="3198" y="1560"/>
              <a:ext cx="2131" cy="0"/>
            </a:xfrm>
            <a:prstGeom prst="line">
              <a:avLst/>
            </a:prstGeom>
            <a:noFill/>
            <a:ln w="22225" cap="sq">
              <a:solidFill>
                <a:srgbClr val="969696"/>
              </a:solidFill>
              <a:round/>
              <a:headEnd type="none" w="sm" len="sm"/>
              <a:tailEnd type="none" w="sm" len="sm"/>
            </a:ln>
          </p:spPr>
          <p:txBody>
            <a:bodyPr/>
            <a:lstStyle/>
            <a:p>
              <a:endParaRPr lang="zh-CN" altLang="en-US"/>
            </a:p>
          </p:txBody>
        </p:sp>
        <p:sp>
          <p:nvSpPr>
            <p:cNvPr id="32790" name="Line 87"/>
            <p:cNvSpPr>
              <a:spLocks noChangeShapeType="1"/>
            </p:cNvSpPr>
            <p:nvPr/>
          </p:nvSpPr>
          <p:spPr bwMode="auto">
            <a:xfrm>
              <a:off x="3198" y="1805"/>
              <a:ext cx="2131" cy="0"/>
            </a:xfrm>
            <a:prstGeom prst="line">
              <a:avLst/>
            </a:prstGeom>
            <a:noFill/>
            <a:ln w="22225" cap="sq">
              <a:solidFill>
                <a:srgbClr val="969696"/>
              </a:solidFill>
              <a:round/>
              <a:headEnd type="none" w="sm" len="sm"/>
              <a:tailEnd type="none" w="sm" len="sm"/>
            </a:ln>
          </p:spPr>
          <p:txBody>
            <a:bodyPr/>
            <a:lstStyle/>
            <a:p>
              <a:endParaRPr lang="zh-CN" altLang="en-US"/>
            </a:p>
          </p:txBody>
        </p:sp>
        <p:sp>
          <p:nvSpPr>
            <p:cNvPr id="32791" name="Line 88"/>
            <p:cNvSpPr>
              <a:spLocks noChangeShapeType="1"/>
            </p:cNvSpPr>
            <p:nvPr/>
          </p:nvSpPr>
          <p:spPr bwMode="auto">
            <a:xfrm>
              <a:off x="3195" y="2045"/>
              <a:ext cx="2131" cy="0"/>
            </a:xfrm>
            <a:prstGeom prst="line">
              <a:avLst/>
            </a:prstGeom>
            <a:noFill/>
            <a:ln w="22225" cap="sq">
              <a:solidFill>
                <a:srgbClr val="969696"/>
              </a:solidFill>
              <a:round/>
              <a:headEnd type="none" w="sm" len="sm"/>
              <a:tailEnd type="none" w="sm" len="sm"/>
            </a:ln>
          </p:spPr>
          <p:txBody>
            <a:bodyPr/>
            <a:lstStyle/>
            <a:p>
              <a:endParaRPr lang="zh-CN" altLang="en-US"/>
            </a:p>
          </p:txBody>
        </p:sp>
        <p:sp>
          <p:nvSpPr>
            <p:cNvPr id="32792" name="Line 89"/>
            <p:cNvSpPr>
              <a:spLocks noChangeShapeType="1"/>
            </p:cNvSpPr>
            <p:nvPr/>
          </p:nvSpPr>
          <p:spPr bwMode="auto">
            <a:xfrm>
              <a:off x="3190" y="2296"/>
              <a:ext cx="2131" cy="0"/>
            </a:xfrm>
            <a:prstGeom prst="line">
              <a:avLst/>
            </a:prstGeom>
            <a:noFill/>
            <a:ln w="22225" cap="sq">
              <a:solidFill>
                <a:srgbClr val="969696"/>
              </a:solidFill>
              <a:round/>
              <a:headEnd type="none" w="sm" len="sm"/>
              <a:tailEnd type="none" w="sm" len="sm"/>
            </a:ln>
          </p:spPr>
          <p:txBody>
            <a:bodyPr/>
            <a:lstStyle/>
            <a:p>
              <a:endParaRPr lang="zh-CN" altLang="en-US"/>
            </a:p>
          </p:txBody>
        </p:sp>
        <p:sp>
          <p:nvSpPr>
            <p:cNvPr id="32793" name="Line 90"/>
            <p:cNvSpPr>
              <a:spLocks noChangeShapeType="1"/>
            </p:cNvSpPr>
            <p:nvPr/>
          </p:nvSpPr>
          <p:spPr bwMode="auto">
            <a:xfrm>
              <a:off x="3190" y="2803"/>
              <a:ext cx="2131" cy="0"/>
            </a:xfrm>
            <a:prstGeom prst="line">
              <a:avLst/>
            </a:prstGeom>
            <a:noFill/>
            <a:ln w="22225" cap="sq">
              <a:solidFill>
                <a:srgbClr val="969696"/>
              </a:solidFill>
              <a:round/>
              <a:headEnd type="none" w="sm" len="sm"/>
              <a:tailEnd type="none" w="sm" len="sm"/>
            </a:ln>
          </p:spPr>
          <p:txBody>
            <a:bodyPr/>
            <a:lstStyle/>
            <a:p>
              <a:endParaRPr lang="zh-CN" altLang="en-US"/>
            </a:p>
          </p:txBody>
        </p:sp>
        <p:sp>
          <p:nvSpPr>
            <p:cNvPr id="32794" name="Line 91"/>
            <p:cNvSpPr>
              <a:spLocks noChangeShapeType="1"/>
            </p:cNvSpPr>
            <p:nvPr/>
          </p:nvSpPr>
          <p:spPr bwMode="auto">
            <a:xfrm rot="-5400000" flipH="1" flipV="1">
              <a:off x="2322" y="2169"/>
              <a:ext cx="1723" cy="0"/>
            </a:xfrm>
            <a:prstGeom prst="line">
              <a:avLst/>
            </a:prstGeom>
            <a:noFill/>
            <a:ln w="34925" cap="sq">
              <a:solidFill>
                <a:srgbClr val="969696"/>
              </a:solidFill>
              <a:round/>
              <a:headEnd type="none" w="sm" len="sm"/>
              <a:tailEnd type="none" w="sm" len="sm"/>
            </a:ln>
          </p:spPr>
          <p:txBody>
            <a:bodyPr/>
            <a:lstStyle/>
            <a:p>
              <a:endParaRPr lang="zh-CN" altLang="en-US"/>
            </a:p>
          </p:txBody>
        </p:sp>
        <p:sp>
          <p:nvSpPr>
            <p:cNvPr id="32795" name="Line 92"/>
            <p:cNvSpPr>
              <a:spLocks noChangeShapeType="1"/>
            </p:cNvSpPr>
            <p:nvPr/>
          </p:nvSpPr>
          <p:spPr bwMode="auto">
            <a:xfrm rot="-5400000" flipH="1" flipV="1">
              <a:off x="4459" y="2160"/>
              <a:ext cx="1723" cy="0"/>
            </a:xfrm>
            <a:prstGeom prst="line">
              <a:avLst/>
            </a:prstGeom>
            <a:noFill/>
            <a:ln w="34925" cap="sq">
              <a:solidFill>
                <a:srgbClr val="969696"/>
              </a:solidFill>
              <a:round/>
              <a:headEnd type="none" w="sm" len="sm"/>
              <a:tailEnd type="none" w="sm" len="sm"/>
            </a:ln>
          </p:spPr>
          <p:txBody>
            <a:bodyPr/>
            <a:lstStyle/>
            <a:p>
              <a:endParaRPr lang="zh-CN" altLang="en-US"/>
            </a:p>
          </p:txBody>
        </p:sp>
        <p:sp>
          <p:nvSpPr>
            <p:cNvPr id="32796" name="Text Box 93"/>
            <p:cNvSpPr txBox="1">
              <a:spLocks noChangeArrowheads="1"/>
            </p:cNvSpPr>
            <p:nvPr/>
          </p:nvSpPr>
          <p:spPr bwMode="auto">
            <a:xfrm>
              <a:off x="3205" y="1546"/>
              <a:ext cx="2034" cy="250"/>
            </a:xfrm>
            <a:prstGeom prst="rect">
              <a:avLst/>
            </a:prstGeom>
            <a:noFill/>
            <a:ln w="12700" cap="sq">
              <a:noFill/>
              <a:miter lim="800000"/>
              <a:headEnd type="none" w="sm" len="sm"/>
              <a:tailEnd type="none" w="sm" len="sm"/>
            </a:ln>
          </p:spPr>
          <p:txBody>
            <a:bodyPr>
              <a:spAutoFit/>
            </a:bodyPr>
            <a:lstStyle/>
            <a:p>
              <a:r>
                <a:rPr lang="en-US" altLang="zh-CN" sz="2000" dirty="0">
                  <a:solidFill>
                    <a:srgbClr val="000000"/>
                  </a:solidFill>
                  <a:ea typeface="楷体_GB2312" pitchFamily="49" charset="-122"/>
                </a:rPr>
                <a:t>99002  </a:t>
              </a:r>
              <a:r>
                <a:rPr lang="en-US" altLang="zh-CN" sz="2000" dirty="0">
                  <a:solidFill>
                    <a:srgbClr val="000000"/>
                  </a:solidFill>
                  <a:latin typeface="楷体_GB2312" pitchFamily="49" charset="-122"/>
                  <a:ea typeface="楷体_GB2312" pitchFamily="49" charset="-122"/>
                </a:rPr>
                <a:t>  </a:t>
              </a:r>
              <a:r>
                <a:rPr lang="zh-CN" altLang="en-US" sz="2000" dirty="0">
                  <a:solidFill>
                    <a:srgbClr val="000000"/>
                  </a:solidFill>
                  <a:latin typeface="楷体_GB2312" pitchFamily="49" charset="-122"/>
                  <a:ea typeface="楷体_GB2312" pitchFamily="49" charset="-122"/>
                </a:rPr>
                <a:t>王 民    男    </a:t>
              </a:r>
              <a:r>
                <a:rPr lang="en-US" altLang="zh-CN" sz="2000" dirty="0">
                  <a:solidFill>
                    <a:srgbClr val="000000"/>
                  </a:solidFill>
                  <a:ea typeface="楷体_GB2312" pitchFamily="49" charset="-122"/>
                </a:rPr>
                <a:t>…</a:t>
              </a:r>
              <a:endParaRPr lang="en-US" altLang="zh-CN" sz="2000" dirty="0">
                <a:solidFill>
                  <a:srgbClr val="000000"/>
                </a:solidFill>
                <a:latin typeface="楷体_GB2312" pitchFamily="49" charset="-122"/>
                <a:ea typeface="楷体_GB2312" pitchFamily="49" charset="-122"/>
              </a:endParaRPr>
            </a:p>
          </p:txBody>
        </p:sp>
        <p:sp>
          <p:nvSpPr>
            <p:cNvPr id="32797" name="Line 94"/>
            <p:cNvSpPr>
              <a:spLocks noChangeShapeType="1"/>
            </p:cNvSpPr>
            <p:nvPr/>
          </p:nvSpPr>
          <p:spPr bwMode="auto">
            <a:xfrm rot="-5400000" flipH="1" flipV="1">
              <a:off x="2893" y="2160"/>
              <a:ext cx="1723" cy="0"/>
            </a:xfrm>
            <a:prstGeom prst="line">
              <a:avLst/>
            </a:prstGeom>
            <a:noFill/>
            <a:ln w="22225" cap="sq">
              <a:solidFill>
                <a:srgbClr val="969696"/>
              </a:solidFill>
              <a:round/>
              <a:headEnd type="none" w="sm" len="sm"/>
              <a:tailEnd type="none" w="sm" len="sm"/>
            </a:ln>
          </p:spPr>
          <p:txBody>
            <a:bodyPr/>
            <a:lstStyle/>
            <a:p>
              <a:endParaRPr lang="zh-CN" altLang="en-US"/>
            </a:p>
          </p:txBody>
        </p:sp>
        <p:sp>
          <p:nvSpPr>
            <p:cNvPr id="32798" name="Line 95"/>
            <p:cNvSpPr>
              <a:spLocks noChangeShapeType="1"/>
            </p:cNvSpPr>
            <p:nvPr/>
          </p:nvSpPr>
          <p:spPr bwMode="auto">
            <a:xfrm rot="-5400000" flipH="1" flipV="1">
              <a:off x="3470" y="2174"/>
              <a:ext cx="1723" cy="0"/>
            </a:xfrm>
            <a:prstGeom prst="line">
              <a:avLst/>
            </a:prstGeom>
            <a:noFill/>
            <a:ln w="22225" cap="sq">
              <a:solidFill>
                <a:srgbClr val="969696"/>
              </a:solidFill>
              <a:round/>
              <a:headEnd type="none" w="sm" len="sm"/>
              <a:tailEnd type="none" w="sm" len="sm"/>
            </a:ln>
          </p:spPr>
          <p:txBody>
            <a:bodyPr/>
            <a:lstStyle/>
            <a:p>
              <a:endParaRPr lang="zh-CN" altLang="en-US"/>
            </a:p>
          </p:txBody>
        </p:sp>
        <p:sp>
          <p:nvSpPr>
            <p:cNvPr id="32799" name="Line 96"/>
            <p:cNvSpPr>
              <a:spLocks noChangeShapeType="1"/>
            </p:cNvSpPr>
            <p:nvPr/>
          </p:nvSpPr>
          <p:spPr bwMode="auto">
            <a:xfrm rot="-5400000" flipH="1" flipV="1">
              <a:off x="3771" y="2168"/>
              <a:ext cx="1723" cy="0"/>
            </a:xfrm>
            <a:prstGeom prst="line">
              <a:avLst/>
            </a:prstGeom>
            <a:noFill/>
            <a:ln w="22225" cap="sq">
              <a:solidFill>
                <a:srgbClr val="969696"/>
              </a:solidFill>
              <a:round/>
              <a:headEnd type="none" w="sm" len="sm"/>
              <a:tailEnd type="none" w="sm" len="sm"/>
            </a:ln>
          </p:spPr>
          <p:txBody>
            <a:bodyPr/>
            <a:lstStyle/>
            <a:p>
              <a:endParaRPr lang="zh-CN" altLang="en-US"/>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6831"/>
                                        </p:tgtEl>
                                        <p:attrNameLst>
                                          <p:attrName>style.visibility</p:attrName>
                                        </p:attrNameLst>
                                      </p:cBhvr>
                                      <p:to>
                                        <p:strVal val="visible"/>
                                      </p:to>
                                    </p:set>
                                    <p:animEffect transition="in" filter="wipe(left)">
                                      <p:cBhvr>
                                        <p:cTn id="17" dur="500"/>
                                        <p:tgtEl>
                                          <p:spTgt spid="2468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246832"/>
                                        </p:tgtEl>
                                        <p:attrNameLst>
                                          <p:attrName>style.visibility</p:attrName>
                                        </p:attrNameLst>
                                      </p:cBhvr>
                                      <p:to>
                                        <p:strVal val="visible"/>
                                      </p:to>
                                    </p:set>
                                    <p:animEffect transition="in" filter="barn(outVertical)">
                                      <p:cBhvr>
                                        <p:cTn id="22" dur="500"/>
                                        <p:tgtEl>
                                          <p:spTgt spid="24683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blinds(horizontal)">
                                      <p:cBhvr>
                                        <p:cTn id="2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831" grpId="0"/>
      <p:bldP spid="246832"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497138" y="1095376"/>
            <a:ext cx="3429000" cy="3116263"/>
            <a:chOff x="624" y="1161"/>
            <a:chExt cx="2160" cy="1963"/>
          </a:xfrm>
        </p:grpSpPr>
        <p:grpSp>
          <p:nvGrpSpPr>
            <p:cNvPr id="3" name="Group 3"/>
            <p:cNvGrpSpPr>
              <a:grpSpLocks/>
            </p:cNvGrpSpPr>
            <p:nvPr/>
          </p:nvGrpSpPr>
          <p:grpSpPr bwMode="auto">
            <a:xfrm>
              <a:off x="624" y="1392"/>
              <a:ext cx="2160" cy="240"/>
              <a:chOff x="624" y="1536"/>
              <a:chExt cx="2160" cy="240"/>
            </a:xfrm>
          </p:grpSpPr>
          <p:sp>
            <p:nvSpPr>
              <p:cNvPr id="33865" name="Rectangle 4"/>
              <p:cNvSpPr>
                <a:spLocks noChangeArrowheads="1"/>
              </p:cNvSpPr>
              <p:nvPr/>
            </p:nvSpPr>
            <p:spPr bwMode="auto">
              <a:xfrm>
                <a:off x="624"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66" name="Rectangle 5"/>
              <p:cNvSpPr>
                <a:spLocks noChangeArrowheads="1"/>
              </p:cNvSpPr>
              <p:nvPr/>
            </p:nvSpPr>
            <p:spPr bwMode="auto">
              <a:xfrm>
                <a:off x="1248" y="1536"/>
                <a:ext cx="528"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67" name="Rectangle 6"/>
              <p:cNvSpPr>
                <a:spLocks noChangeArrowheads="1"/>
              </p:cNvSpPr>
              <p:nvPr/>
            </p:nvSpPr>
            <p:spPr bwMode="auto">
              <a:xfrm>
                <a:off x="1776" y="1536"/>
                <a:ext cx="38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68" name="Rectangle 7"/>
              <p:cNvSpPr>
                <a:spLocks noChangeArrowheads="1"/>
              </p:cNvSpPr>
              <p:nvPr/>
            </p:nvSpPr>
            <p:spPr bwMode="auto">
              <a:xfrm>
                <a:off x="2160"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4" name="Group 8"/>
            <p:cNvGrpSpPr>
              <a:grpSpLocks/>
            </p:cNvGrpSpPr>
            <p:nvPr/>
          </p:nvGrpSpPr>
          <p:grpSpPr bwMode="auto">
            <a:xfrm>
              <a:off x="624" y="1632"/>
              <a:ext cx="2160" cy="240"/>
              <a:chOff x="624" y="1536"/>
              <a:chExt cx="2160" cy="240"/>
            </a:xfrm>
          </p:grpSpPr>
          <p:sp>
            <p:nvSpPr>
              <p:cNvPr id="33861" name="Rectangle 9"/>
              <p:cNvSpPr>
                <a:spLocks noChangeArrowheads="1"/>
              </p:cNvSpPr>
              <p:nvPr/>
            </p:nvSpPr>
            <p:spPr bwMode="auto">
              <a:xfrm>
                <a:off x="624"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62" name="Rectangle 10"/>
              <p:cNvSpPr>
                <a:spLocks noChangeArrowheads="1"/>
              </p:cNvSpPr>
              <p:nvPr/>
            </p:nvSpPr>
            <p:spPr bwMode="auto">
              <a:xfrm>
                <a:off x="1248" y="1536"/>
                <a:ext cx="528"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63" name="Rectangle 11"/>
              <p:cNvSpPr>
                <a:spLocks noChangeArrowheads="1"/>
              </p:cNvSpPr>
              <p:nvPr/>
            </p:nvSpPr>
            <p:spPr bwMode="auto">
              <a:xfrm>
                <a:off x="1776" y="1536"/>
                <a:ext cx="38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64" name="Rectangle 12"/>
              <p:cNvSpPr>
                <a:spLocks noChangeArrowheads="1"/>
              </p:cNvSpPr>
              <p:nvPr/>
            </p:nvSpPr>
            <p:spPr bwMode="auto">
              <a:xfrm>
                <a:off x="2160"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5" name="Group 13"/>
            <p:cNvGrpSpPr>
              <a:grpSpLocks/>
            </p:cNvGrpSpPr>
            <p:nvPr/>
          </p:nvGrpSpPr>
          <p:grpSpPr bwMode="auto">
            <a:xfrm>
              <a:off x="624" y="1872"/>
              <a:ext cx="2160" cy="240"/>
              <a:chOff x="624" y="1536"/>
              <a:chExt cx="2160" cy="240"/>
            </a:xfrm>
          </p:grpSpPr>
          <p:sp>
            <p:nvSpPr>
              <p:cNvPr id="33857" name="Rectangle 14"/>
              <p:cNvSpPr>
                <a:spLocks noChangeArrowheads="1"/>
              </p:cNvSpPr>
              <p:nvPr/>
            </p:nvSpPr>
            <p:spPr bwMode="auto">
              <a:xfrm>
                <a:off x="624"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58" name="Rectangle 15"/>
              <p:cNvSpPr>
                <a:spLocks noChangeArrowheads="1"/>
              </p:cNvSpPr>
              <p:nvPr/>
            </p:nvSpPr>
            <p:spPr bwMode="auto">
              <a:xfrm>
                <a:off x="1248" y="1536"/>
                <a:ext cx="528"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59" name="Rectangle 16"/>
              <p:cNvSpPr>
                <a:spLocks noChangeArrowheads="1"/>
              </p:cNvSpPr>
              <p:nvPr/>
            </p:nvSpPr>
            <p:spPr bwMode="auto">
              <a:xfrm>
                <a:off x="1776" y="1536"/>
                <a:ext cx="38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60" name="Rectangle 17"/>
              <p:cNvSpPr>
                <a:spLocks noChangeArrowheads="1"/>
              </p:cNvSpPr>
              <p:nvPr/>
            </p:nvSpPr>
            <p:spPr bwMode="auto">
              <a:xfrm>
                <a:off x="2160"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6" name="Group 18"/>
            <p:cNvGrpSpPr>
              <a:grpSpLocks/>
            </p:cNvGrpSpPr>
            <p:nvPr/>
          </p:nvGrpSpPr>
          <p:grpSpPr bwMode="auto">
            <a:xfrm>
              <a:off x="624" y="2112"/>
              <a:ext cx="2160" cy="240"/>
              <a:chOff x="624" y="1536"/>
              <a:chExt cx="2160" cy="240"/>
            </a:xfrm>
          </p:grpSpPr>
          <p:sp>
            <p:nvSpPr>
              <p:cNvPr id="33853" name="Rectangle 19"/>
              <p:cNvSpPr>
                <a:spLocks noChangeArrowheads="1"/>
              </p:cNvSpPr>
              <p:nvPr/>
            </p:nvSpPr>
            <p:spPr bwMode="auto">
              <a:xfrm>
                <a:off x="624"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54" name="Rectangle 20"/>
              <p:cNvSpPr>
                <a:spLocks noChangeArrowheads="1"/>
              </p:cNvSpPr>
              <p:nvPr/>
            </p:nvSpPr>
            <p:spPr bwMode="auto">
              <a:xfrm>
                <a:off x="1248" y="1536"/>
                <a:ext cx="528"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55" name="Rectangle 21"/>
              <p:cNvSpPr>
                <a:spLocks noChangeArrowheads="1"/>
              </p:cNvSpPr>
              <p:nvPr/>
            </p:nvSpPr>
            <p:spPr bwMode="auto">
              <a:xfrm>
                <a:off x="1776" y="1536"/>
                <a:ext cx="38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56" name="Rectangle 22"/>
              <p:cNvSpPr>
                <a:spLocks noChangeArrowheads="1"/>
              </p:cNvSpPr>
              <p:nvPr/>
            </p:nvSpPr>
            <p:spPr bwMode="auto">
              <a:xfrm>
                <a:off x="2160"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7" name="Group 23"/>
            <p:cNvGrpSpPr>
              <a:grpSpLocks/>
            </p:cNvGrpSpPr>
            <p:nvPr/>
          </p:nvGrpSpPr>
          <p:grpSpPr bwMode="auto">
            <a:xfrm>
              <a:off x="624" y="2880"/>
              <a:ext cx="2160" cy="240"/>
              <a:chOff x="624" y="1536"/>
              <a:chExt cx="2160" cy="240"/>
            </a:xfrm>
          </p:grpSpPr>
          <p:sp>
            <p:nvSpPr>
              <p:cNvPr id="33849" name="Rectangle 24"/>
              <p:cNvSpPr>
                <a:spLocks noChangeArrowheads="1"/>
              </p:cNvSpPr>
              <p:nvPr/>
            </p:nvSpPr>
            <p:spPr bwMode="auto">
              <a:xfrm>
                <a:off x="624"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50" name="Rectangle 25"/>
              <p:cNvSpPr>
                <a:spLocks noChangeArrowheads="1"/>
              </p:cNvSpPr>
              <p:nvPr/>
            </p:nvSpPr>
            <p:spPr bwMode="auto">
              <a:xfrm>
                <a:off x="1248" y="1536"/>
                <a:ext cx="528"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51" name="Rectangle 26"/>
              <p:cNvSpPr>
                <a:spLocks noChangeArrowheads="1"/>
              </p:cNvSpPr>
              <p:nvPr/>
            </p:nvSpPr>
            <p:spPr bwMode="auto">
              <a:xfrm>
                <a:off x="1776" y="1536"/>
                <a:ext cx="38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52" name="Rectangle 27"/>
              <p:cNvSpPr>
                <a:spLocks noChangeArrowheads="1"/>
              </p:cNvSpPr>
              <p:nvPr/>
            </p:nvSpPr>
            <p:spPr bwMode="auto">
              <a:xfrm>
                <a:off x="2160"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sp>
          <p:nvSpPr>
            <p:cNvPr id="33837" name="Line 28"/>
            <p:cNvSpPr>
              <a:spLocks noChangeShapeType="1"/>
            </p:cNvSpPr>
            <p:nvPr/>
          </p:nvSpPr>
          <p:spPr bwMode="auto">
            <a:xfrm>
              <a:off x="624" y="2304"/>
              <a:ext cx="0" cy="624"/>
            </a:xfrm>
            <a:prstGeom prst="line">
              <a:avLst/>
            </a:prstGeom>
            <a:noFill/>
            <a:ln w="25400" cap="sq">
              <a:solidFill>
                <a:srgbClr val="000000"/>
              </a:solidFill>
              <a:round/>
              <a:headEnd type="none" w="sm" len="sm"/>
              <a:tailEnd type="none" w="sm" len="sm"/>
            </a:ln>
          </p:spPr>
          <p:txBody>
            <a:bodyPr/>
            <a:lstStyle/>
            <a:p>
              <a:endParaRPr lang="zh-CN" altLang="en-US"/>
            </a:p>
          </p:txBody>
        </p:sp>
        <p:sp>
          <p:nvSpPr>
            <p:cNvPr id="33838" name="Line 29"/>
            <p:cNvSpPr>
              <a:spLocks noChangeShapeType="1"/>
            </p:cNvSpPr>
            <p:nvPr/>
          </p:nvSpPr>
          <p:spPr bwMode="auto">
            <a:xfrm>
              <a:off x="1248" y="2352"/>
              <a:ext cx="0" cy="624"/>
            </a:xfrm>
            <a:prstGeom prst="line">
              <a:avLst/>
            </a:prstGeom>
            <a:noFill/>
            <a:ln w="25400" cap="sq">
              <a:solidFill>
                <a:srgbClr val="000000"/>
              </a:solidFill>
              <a:round/>
              <a:headEnd type="none" w="sm" len="sm"/>
              <a:tailEnd type="none" w="sm" len="sm"/>
            </a:ln>
          </p:spPr>
          <p:txBody>
            <a:bodyPr/>
            <a:lstStyle/>
            <a:p>
              <a:endParaRPr lang="zh-CN" altLang="en-US"/>
            </a:p>
          </p:txBody>
        </p:sp>
        <p:sp>
          <p:nvSpPr>
            <p:cNvPr id="33839" name="Line 30"/>
            <p:cNvSpPr>
              <a:spLocks noChangeShapeType="1"/>
            </p:cNvSpPr>
            <p:nvPr/>
          </p:nvSpPr>
          <p:spPr bwMode="auto">
            <a:xfrm>
              <a:off x="1776" y="2352"/>
              <a:ext cx="0" cy="624"/>
            </a:xfrm>
            <a:prstGeom prst="line">
              <a:avLst/>
            </a:prstGeom>
            <a:noFill/>
            <a:ln w="25400" cap="sq">
              <a:solidFill>
                <a:srgbClr val="000000"/>
              </a:solidFill>
              <a:round/>
              <a:headEnd type="none" w="sm" len="sm"/>
              <a:tailEnd type="none" w="sm" len="sm"/>
            </a:ln>
          </p:spPr>
          <p:txBody>
            <a:bodyPr/>
            <a:lstStyle/>
            <a:p>
              <a:endParaRPr lang="zh-CN" altLang="en-US"/>
            </a:p>
          </p:txBody>
        </p:sp>
        <p:sp>
          <p:nvSpPr>
            <p:cNvPr id="33840" name="Line 31"/>
            <p:cNvSpPr>
              <a:spLocks noChangeShapeType="1"/>
            </p:cNvSpPr>
            <p:nvPr/>
          </p:nvSpPr>
          <p:spPr bwMode="auto">
            <a:xfrm>
              <a:off x="2160" y="2352"/>
              <a:ext cx="0" cy="624"/>
            </a:xfrm>
            <a:prstGeom prst="line">
              <a:avLst/>
            </a:prstGeom>
            <a:noFill/>
            <a:ln w="25400" cap="sq">
              <a:solidFill>
                <a:srgbClr val="000000"/>
              </a:solidFill>
              <a:round/>
              <a:headEnd type="none" w="sm" len="sm"/>
              <a:tailEnd type="none" w="sm" len="sm"/>
            </a:ln>
          </p:spPr>
          <p:txBody>
            <a:bodyPr/>
            <a:lstStyle/>
            <a:p>
              <a:endParaRPr lang="zh-CN" altLang="en-US"/>
            </a:p>
          </p:txBody>
        </p:sp>
        <p:sp>
          <p:nvSpPr>
            <p:cNvPr id="33841" name="Line 32"/>
            <p:cNvSpPr>
              <a:spLocks noChangeShapeType="1"/>
            </p:cNvSpPr>
            <p:nvPr/>
          </p:nvSpPr>
          <p:spPr bwMode="auto">
            <a:xfrm>
              <a:off x="2784" y="2304"/>
              <a:ext cx="0" cy="624"/>
            </a:xfrm>
            <a:prstGeom prst="line">
              <a:avLst/>
            </a:prstGeom>
            <a:noFill/>
            <a:ln w="25400" cap="sq">
              <a:solidFill>
                <a:srgbClr val="000000"/>
              </a:solidFill>
              <a:round/>
              <a:headEnd type="none" w="sm" len="sm"/>
              <a:tailEnd type="none" w="sm" len="sm"/>
            </a:ln>
          </p:spPr>
          <p:txBody>
            <a:bodyPr/>
            <a:lstStyle/>
            <a:p>
              <a:endParaRPr lang="zh-CN" altLang="en-US"/>
            </a:p>
          </p:txBody>
        </p:sp>
        <p:sp>
          <p:nvSpPr>
            <p:cNvPr id="33842" name="Text Box 33"/>
            <p:cNvSpPr txBox="1">
              <a:spLocks noChangeArrowheads="1"/>
            </p:cNvSpPr>
            <p:nvPr/>
          </p:nvSpPr>
          <p:spPr bwMode="auto">
            <a:xfrm>
              <a:off x="670" y="1161"/>
              <a:ext cx="1889" cy="231"/>
            </a:xfrm>
            <a:prstGeom prst="rect">
              <a:avLst/>
            </a:prstGeom>
            <a:noFill/>
            <a:ln w="12700" cap="sq">
              <a:noFill/>
              <a:miter lim="800000"/>
              <a:headEnd type="none" w="sm" len="sm"/>
              <a:tailEnd type="none" w="sm" len="sm"/>
            </a:ln>
          </p:spPr>
          <p:txBody>
            <a:bodyPr wrap="none">
              <a:spAutoFit/>
            </a:bodyPr>
            <a:lstStyle/>
            <a:p>
              <a:r>
                <a:rPr lang="en-US" altLang="zh-CN">
                  <a:solidFill>
                    <a:srgbClr val="FF3300"/>
                  </a:solidFill>
                </a:rPr>
                <a:t> </a:t>
              </a:r>
              <a:r>
                <a:rPr lang="zh-CN" altLang="en-US">
                  <a:solidFill>
                    <a:srgbClr val="FF3300"/>
                  </a:solidFill>
                  <a:latin typeface="黑体" pitchFamily="49" charset="-122"/>
                  <a:ea typeface="黑体" pitchFamily="49" charset="-122"/>
                </a:rPr>
                <a:t>学 号</a:t>
              </a:r>
              <a:r>
                <a:rPr lang="zh-CN" altLang="en-US">
                  <a:solidFill>
                    <a:srgbClr val="FF3300"/>
                  </a:solidFill>
                </a:rPr>
                <a:t>       </a:t>
              </a:r>
              <a:r>
                <a:rPr lang="zh-CN" altLang="en-US">
                  <a:solidFill>
                    <a:srgbClr val="FF3300"/>
                  </a:solidFill>
                  <a:latin typeface="黑体" pitchFamily="49" charset="-122"/>
                  <a:ea typeface="黑体" pitchFamily="49" charset="-122"/>
                </a:rPr>
                <a:t>姓名  性别</a:t>
              </a:r>
              <a:r>
                <a:rPr lang="zh-CN" altLang="en-US">
                  <a:solidFill>
                    <a:srgbClr val="FF3300"/>
                  </a:solidFill>
                </a:rPr>
                <a:t>       </a:t>
              </a:r>
              <a:r>
                <a:rPr lang="en-US" altLang="zh-CN">
                  <a:solidFill>
                    <a:srgbClr val="FF3300"/>
                  </a:solidFill>
                  <a:cs typeface="Times New Roman" pitchFamily="18" charset="0"/>
                </a:rPr>
                <a:t>…</a:t>
              </a:r>
              <a:endParaRPr lang="en-US" altLang="zh-CN">
                <a:solidFill>
                  <a:srgbClr val="FF3300"/>
                </a:solidFill>
              </a:endParaRPr>
            </a:p>
          </p:txBody>
        </p:sp>
        <p:sp>
          <p:nvSpPr>
            <p:cNvPr id="33843" name="Text Box 34"/>
            <p:cNvSpPr txBox="1">
              <a:spLocks noChangeArrowheads="1"/>
            </p:cNvSpPr>
            <p:nvPr/>
          </p:nvSpPr>
          <p:spPr bwMode="auto">
            <a:xfrm>
              <a:off x="646" y="1393"/>
              <a:ext cx="1766" cy="252"/>
            </a:xfrm>
            <a:prstGeom prst="rect">
              <a:avLst/>
            </a:prstGeom>
            <a:noFill/>
            <a:ln w="12700" cap="sq">
              <a:noFill/>
              <a:miter lim="800000"/>
              <a:headEnd type="none" w="sm" len="sm"/>
              <a:tailEnd type="none" w="sm" len="sm"/>
            </a:ln>
          </p:spPr>
          <p:txBody>
            <a:bodyPr wrap="none">
              <a:spAutoFit/>
            </a:bodyPr>
            <a:lstStyle/>
            <a:p>
              <a:r>
                <a:rPr lang="en-US" altLang="zh-CN" sz="2000" dirty="0">
                  <a:solidFill>
                    <a:srgbClr val="000000"/>
                  </a:solidFill>
                  <a:ea typeface="楷体_GB2312" pitchFamily="49" charset="-122"/>
                </a:rPr>
                <a:t>99001</a:t>
              </a:r>
              <a:r>
                <a:rPr lang="en-US" altLang="zh-CN" sz="2000" dirty="0">
                  <a:solidFill>
                    <a:srgbClr val="000000"/>
                  </a:solidFill>
                  <a:latin typeface="楷体_GB2312" pitchFamily="49" charset="-122"/>
                  <a:ea typeface="楷体_GB2312" pitchFamily="49" charset="-122"/>
                </a:rPr>
                <a:t>     </a:t>
              </a:r>
              <a:r>
                <a:rPr lang="zh-CN" altLang="en-US" sz="2000" dirty="0">
                  <a:solidFill>
                    <a:srgbClr val="000000"/>
                  </a:solidFill>
                  <a:latin typeface="楷体_GB2312" pitchFamily="49" charset="-122"/>
                  <a:ea typeface="楷体_GB2312" pitchFamily="49" charset="-122"/>
                </a:rPr>
                <a:t>张 云   女    </a:t>
              </a:r>
              <a:r>
                <a:rPr lang="en-US" altLang="zh-CN" sz="2000" dirty="0">
                  <a:solidFill>
                    <a:srgbClr val="000000"/>
                  </a:solidFill>
                  <a:ea typeface="楷体_GB2312" pitchFamily="49" charset="-122"/>
                </a:rPr>
                <a:t>…</a:t>
              </a:r>
              <a:endParaRPr lang="en-US" altLang="zh-CN" sz="2000" dirty="0">
                <a:solidFill>
                  <a:srgbClr val="000000"/>
                </a:solidFill>
                <a:latin typeface="楷体_GB2312" pitchFamily="49" charset="-122"/>
                <a:ea typeface="楷体_GB2312" pitchFamily="49" charset="-122"/>
              </a:endParaRPr>
            </a:p>
          </p:txBody>
        </p:sp>
        <p:sp>
          <p:nvSpPr>
            <p:cNvPr id="33844" name="Text Box 35"/>
            <p:cNvSpPr txBox="1">
              <a:spLocks noChangeArrowheads="1"/>
            </p:cNvSpPr>
            <p:nvPr/>
          </p:nvSpPr>
          <p:spPr bwMode="auto">
            <a:xfrm>
              <a:off x="646" y="1624"/>
              <a:ext cx="1719" cy="252"/>
            </a:xfrm>
            <a:prstGeom prst="rect">
              <a:avLst/>
            </a:prstGeom>
            <a:noFill/>
            <a:ln w="12700" cap="sq">
              <a:noFill/>
              <a:miter lim="800000"/>
              <a:headEnd type="none" w="sm" len="sm"/>
              <a:tailEnd type="none" w="sm" len="sm"/>
            </a:ln>
          </p:spPr>
          <p:txBody>
            <a:bodyPr wrap="none">
              <a:spAutoFit/>
            </a:bodyPr>
            <a:lstStyle/>
            <a:p>
              <a:r>
                <a:rPr lang="en-US" altLang="zh-CN" sz="2000" dirty="0">
                  <a:solidFill>
                    <a:srgbClr val="000000"/>
                  </a:solidFill>
                  <a:ea typeface="楷体_GB2312" pitchFamily="49" charset="-122"/>
                </a:rPr>
                <a:t>99002</a:t>
              </a:r>
              <a:r>
                <a:rPr lang="en-US" altLang="zh-CN" sz="2000" dirty="0">
                  <a:solidFill>
                    <a:srgbClr val="000000"/>
                  </a:solidFill>
                  <a:latin typeface="楷体_GB2312" pitchFamily="49" charset="-122"/>
                  <a:ea typeface="楷体_GB2312" pitchFamily="49" charset="-122"/>
                </a:rPr>
                <a:t>     </a:t>
              </a:r>
              <a:r>
                <a:rPr lang="zh-CN" altLang="en-US" sz="2000" dirty="0">
                  <a:solidFill>
                    <a:srgbClr val="000000"/>
                  </a:solidFill>
                  <a:latin typeface="楷体_GB2312" pitchFamily="49" charset="-122"/>
                  <a:ea typeface="楷体_GB2312" pitchFamily="49" charset="-122"/>
                </a:rPr>
                <a:t>王 民   男    </a:t>
              </a:r>
              <a:r>
                <a:rPr lang="en-US" altLang="zh-CN" sz="2000" dirty="0">
                  <a:solidFill>
                    <a:srgbClr val="000000"/>
                  </a:solidFill>
                  <a:ea typeface="楷体_GB2312" pitchFamily="49" charset="-122"/>
                </a:rPr>
                <a:t>…</a:t>
              </a:r>
              <a:endParaRPr lang="en-US" altLang="zh-CN" sz="2000" dirty="0">
                <a:solidFill>
                  <a:srgbClr val="000000"/>
                </a:solidFill>
                <a:latin typeface="楷体_GB2312" pitchFamily="49" charset="-122"/>
                <a:ea typeface="楷体_GB2312" pitchFamily="49" charset="-122"/>
              </a:endParaRPr>
            </a:p>
          </p:txBody>
        </p:sp>
        <p:sp>
          <p:nvSpPr>
            <p:cNvPr id="33845" name="Text Box 36"/>
            <p:cNvSpPr txBox="1">
              <a:spLocks noChangeArrowheads="1"/>
            </p:cNvSpPr>
            <p:nvPr/>
          </p:nvSpPr>
          <p:spPr bwMode="auto">
            <a:xfrm>
              <a:off x="650" y="1862"/>
              <a:ext cx="1719" cy="252"/>
            </a:xfrm>
            <a:prstGeom prst="rect">
              <a:avLst/>
            </a:prstGeom>
            <a:noFill/>
            <a:ln w="12700" cap="sq">
              <a:noFill/>
              <a:miter lim="800000"/>
              <a:headEnd type="none" w="sm" len="sm"/>
              <a:tailEnd type="none" w="sm" len="sm"/>
            </a:ln>
          </p:spPr>
          <p:txBody>
            <a:bodyPr wrap="none">
              <a:spAutoFit/>
            </a:bodyPr>
            <a:lstStyle/>
            <a:p>
              <a:r>
                <a:rPr lang="en-US" altLang="zh-CN" sz="2000" dirty="0">
                  <a:solidFill>
                    <a:srgbClr val="000000"/>
                  </a:solidFill>
                  <a:ea typeface="楷体_GB2312" pitchFamily="49" charset="-122"/>
                </a:rPr>
                <a:t>99003</a:t>
              </a:r>
              <a:r>
                <a:rPr lang="en-US" altLang="zh-CN" sz="2000" dirty="0">
                  <a:solidFill>
                    <a:srgbClr val="000000"/>
                  </a:solidFill>
                  <a:latin typeface="楷体_GB2312" pitchFamily="49" charset="-122"/>
                  <a:ea typeface="楷体_GB2312" pitchFamily="49" charset="-122"/>
                </a:rPr>
                <a:t>     </a:t>
              </a:r>
              <a:r>
                <a:rPr lang="zh-CN" altLang="en-US" sz="2000" dirty="0">
                  <a:solidFill>
                    <a:srgbClr val="000000"/>
                  </a:solidFill>
                  <a:latin typeface="楷体_GB2312" pitchFamily="49" charset="-122"/>
                  <a:ea typeface="楷体_GB2312" pitchFamily="49" charset="-122"/>
                </a:rPr>
                <a:t>李 军   男    </a:t>
              </a:r>
              <a:r>
                <a:rPr lang="en-US" altLang="zh-CN" sz="2000" dirty="0">
                  <a:solidFill>
                    <a:srgbClr val="000000"/>
                  </a:solidFill>
                  <a:ea typeface="楷体_GB2312" pitchFamily="49" charset="-122"/>
                </a:rPr>
                <a:t>…</a:t>
              </a:r>
              <a:endParaRPr lang="en-US" altLang="zh-CN" sz="2000" dirty="0">
                <a:solidFill>
                  <a:srgbClr val="000000"/>
                </a:solidFill>
                <a:latin typeface="楷体_GB2312" pitchFamily="49" charset="-122"/>
                <a:ea typeface="楷体_GB2312" pitchFamily="49" charset="-122"/>
              </a:endParaRPr>
            </a:p>
          </p:txBody>
        </p:sp>
        <p:sp>
          <p:nvSpPr>
            <p:cNvPr id="33846" name="Text Box 37"/>
            <p:cNvSpPr txBox="1">
              <a:spLocks noChangeArrowheads="1"/>
            </p:cNvSpPr>
            <p:nvPr/>
          </p:nvSpPr>
          <p:spPr bwMode="auto">
            <a:xfrm>
              <a:off x="635" y="2087"/>
              <a:ext cx="1719" cy="252"/>
            </a:xfrm>
            <a:prstGeom prst="rect">
              <a:avLst/>
            </a:prstGeom>
            <a:noFill/>
            <a:ln w="12700" cap="sq">
              <a:noFill/>
              <a:miter lim="800000"/>
              <a:headEnd type="none" w="sm" len="sm"/>
              <a:tailEnd type="none" w="sm" len="sm"/>
            </a:ln>
          </p:spPr>
          <p:txBody>
            <a:bodyPr wrap="none">
              <a:spAutoFit/>
            </a:bodyPr>
            <a:lstStyle/>
            <a:p>
              <a:r>
                <a:rPr lang="en-US" altLang="zh-CN" sz="2000" dirty="0">
                  <a:solidFill>
                    <a:srgbClr val="000000"/>
                  </a:solidFill>
                  <a:ea typeface="楷体_GB2312" pitchFamily="49" charset="-122"/>
                </a:rPr>
                <a:t>99004</a:t>
              </a:r>
              <a:r>
                <a:rPr lang="en-US" altLang="zh-CN" sz="2000" dirty="0">
                  <a:solidFill>
                    <a:srgbClr val="000000"/>
                  </a:solidFill>
                  <a:latin typeface="楷体_GB2312" pitchFamily="49" charset="-122"/>
                  <a:ea typeface="楷体_GB2312" pitchFamily="49" charset="-122"/>
                </a:rPr>
                <a:t>     </a:t>
              </a:r>
              <a:r>
                <a:rPr lang="zh-CN" altLang="en-US" sz="2000" dirty="0">
                  <a:solidFill>
                    <a:srgbClr val="000000"/>
                  </a:solidFill>
                  <a:latin typeface="楷体_GB2312" pitchFamily="49" charset="-122"/>
                  <a:ea typeface="楷体_GB2312" pitchFamily="49" charset="-122"/>
                </a:rPr>
                <a:t>汪 敏   女    </a:t>
              </a:r>
              <a:r>
                <a:rPr lang="en-US" altLang="zh-CN" sz="2000" dirty="0">
                  <a:solidFill>
                    <a:srgbClr val="000000"/>
                  </a:solidFill>
                  <a:ea typeface="楷体_GB2312" pitchFamily="49" charset="-122"/>
                </a:rPr>
                <a:t>…</a:t>
              </a:r>
              <a:endParaRPr lang="en-US" altLang="zh-CN" sz="2000" dirty="0">
                <a:solidFill>
                  <a:srgbClr val="000000"/>
                </a:solidFill>
                <a:latin typeface="楷体_GB2312" pitchFamily="49" charset="-122"/>
                <a:ea typeface="楷体_GB2312" pitchFamily="49" charset="-122"/>
              </a:endParaRPr>
            </a:p>
          </p:txBody>
        </p:sp>
        <p:sp>
          <p:nvSpPr>
            <p:cNvPr id="33847" name="Text Box 38"/>
            <p:cNvSpPr txBox="1">
              <a:spLocks noChangeArrowheads="1"/>
            </p:cNvSpPr>
            <p:nvPr/>
          </p:nvSpPr>
          <p:spPr bwMode="auto">
            <a:xfrm>
              <a:off x="639" y="2872"/>
              <a:ext cx="1741" cy="252"/>
            </a:xfrm>
            <a:prstGeom prst="rect">
              <a:avLst/>
            </a:prstGeom>
            <a:noFill/>
            <a:ln w="12700" cap="sq">
              <a:noFill/>
              <a:miter lim="800000"/>
              <a:headEnd type="none" w="sm" len="sm"/>
              <a:tailEnd type="none" w="sm" len="sm"/>
            </a:ln>
          </p:spPr>
          <p:txBody>
            <a:bodyPr wrap="none">
              <a:spAutoFit/>
            </a:bodyPr>
            <a:lstStyle/>
            <a:p>
              <a:r>
                <a:rPr lang="en-US" altLang="zh-CN" sz="2000" dirty="0">
                  <a:solidFill>
                    <a:srgbClr val="000000"/>
                  </a:solidFill>
                  <a:ea typeface="楷体_GB2312" pitchFamily="49" charset="-122"/>
                </a:rPr>
                <a:t>99030    </a:t>
              </a:r>
              <a:r>
                <a:rPr lang="en-US" altLang="zh-CN" sz="2000" dirty="0">
                  <a:solidFill>
                    <a:srgbClr val="000000"/>
                  </a:solidFill>
                  <a:latin typeface="楷体_GB2312" pitchFamily="49" charset="-122"/>
                  <a:ea typeface="楷体_GB2312" pitchFamily="49" charset="-122"/>
                </a:rPr>
                <a:t> </a:t>
              </a:r>
              <a:r>
                <a:rPr lang="zh-CN" altLang="en-US" sz="2000" dirty="0">
                  <a:solidFill>
                    <a:srgbClr val="000000"/>
                  </a:solidFill>
                  <a:latin typeface="楷体_GB2312" pitchFamily="49" charset="-122"/>
                  <a:ea typeface="楷体_GB2312" pitchFamily="49" charset="-122"/>
                </a:rPr>
                <a:t>刘小春  男   </a:t>
              </a:r>
              <a:r>
                <a:rPr lang="en-US" altLang="zh-CN" sz="2000" dirty="0">
                  <a:solidFill>
                    <a:srgbClr val="000000"/>
                  </a:solidFill>
                  <a:ea typeface="楷体_GB2312" pitchFamily="49" charset="-122"/>
                </a:rPr>
                <a:t>…</a:t>
              </a:r>
              <a:endParaRPr lang="en-US" altLang="zh-CN" sz="2000" dirty="0">
                <a:solidFill>
                  <a:srgbClr val="000000"/>
                </a:solidFill>
                <a:latin typeface="楷体_GB2312" pitchFamily="49" charset="-122"/>
                <a:ea typeface="楷体_GB2312" pitchFamily="49" charset="-122"/>
              </a:endParaRPr>
            </a:p>
          </p:txBody>
        </p:sp>
        <p:sp>
          <p:nvSpPr>
            <p:cNvPr id="33848" name="Text Box 39"/>
            <p:cNvSpPr txBox="1">
              <a:spLocks noChangeArrowheads="1"/>
            </p:cNvSpPr>
            <p:nvPr/>
          </p:nvSpPr>
          <p:spPr bwMode="auto">
            <a:xfrm>
              <a:off x="676" y="2400"/>
              <a:ext cx="1666" cy="242"/>
            </a:xfrm>
            <a:prstGeom prst="rect">
              <a:avLst/>
            </a:prstGeom>
            <a:noFill/>
            <a:ln w="12700" cap="sq">
              <a:noFill/>
              <a:miter lim="800000"/>
              <a:headEnd type="none" w="sm" len="sm"/>
              <a:tailEnd type="none" w="sm" len="sm"/>
            </a:ln>
          </p:spPr>
          <p:txBody>
            <a:bodyPr wrap="none">
              <a:spAutoFit/>
            </a:bodyPr>
            <a:lstStyle/>
            <a:p>
              <a:r>
                <a:rPr lang="en-US" altLang="zh-CN" sz="1900">
                  <a:solidFill>
                    <a:srgbClr val="000000"/>
                  </a:solidFill>
                  <a:cs typeface="Times New Roman" pitchFamily="18" charset="0"/>
                </a:rPr>
                <a:t>……          …       …         …</a:t>
              </a:r>
            </a:p>
          </p:txBody>
        </p:sp>
      </p:grpSp>
      <p:grpSp>
        <p:nvGrpSpPr>
          <p:cNvPr id="8" name="Group 85"/>
          <p:cNvGrpSpPr>
            <a:grpSpLocks/>
          </p:cNvGrpSpPr>
          <p:nvPr/>
        </p:nvGrpSpPr>
        <p:grpSpPr bwMode="auto">
          <a:xfrm>
            <a:off x="3581400" y="257175"/>
            <a:ext cx="2286000" cy="1195388"/>
            <a:chOff x="1296" y="218"/>
            <a:chExt cx="1440" cy="753"/>
          </a:xfrm>
        </p:grpSpPr>
        <p:sp>
          <p:nvSpPr>
            <p:cNvPr id="33829" name="Oval 41"/>
            <p:cNvSpPr>
              <a:spLocks noChangeArrowheads="1"/>
            </p:cNvSpPr>
            <p:nvPr/>
          </p:nvSpPr>
          <p:spPr bwMode="auto">
            <a:xfrm>
              <a:off x="1296" y="746"/>
              <a:ext cx="432" cy="225"/>
            </a:xfrm>
            <a:prstGeom prst="ellipse">
              <a:avLst/>
            </a:prstGeom>
            <a:noFill/>
            <a:ln w="50800" cap="sq">
              <a:solidFill>
                <a:srgbClr val="27A19E"/>
              </a:solidFill>
              <a:round/>
              <a:headEnd type="none" w="sm" len="sm"/>
              <a:tailEnd type="none" w="sm" len="sm"/>
            </a:ln>
          </p:spPr>
          <p:txBody>
            <a:bodyPr wrap="none" anchor="ctr"/>
            <a:lstStyle/>
            <a:p>
              <a:endParaRPr lang="zh-CN" altLang="en-US">
                <a:solidFill>
                  <a:srgbClr val="FFFFCC"/>
                </a:solidFill>
              </a:endParaRPr>
            </a:p>
          </p:txBody>
        </p:sp>
        <p:sp>
          <p:nvSpPr>
            <p:cNvPr id="33830" name="AutoShape 42"/>
            <p:cNvSpPr>
              <a:spLocks noChangeArrowheads="1"/>
            </p:cNvSpPr>
            <p:nvPr/>
          </p:nvSpPr>
          <p:spPr bwMode="auto">
            <a:xfrm>
              <a:off x="1739" y="225"/>
              <a:ext cx="997" cy="281"/>
            </a:xfrm>
            <a:prstGeom prst="wedgeEllipseCallout">
              <a:avLst>
                <a:gd name="adj1" fmla="val -63639"/>
                <a:gd name="adj2" fmla="val 132560"/>
              </a:avLst>
            </a:prstGeom>
            <a:noFill/>
            <a:ln w="50800" cap="sq">
              <a:solidFill>
                <a:srgbClr val="2DBBB8"/>
              </a:solidFill>
              <a:miter lim="800000"/>
              <a:headEnd type="none" w="sm" len="sm"/>
              <a:tailEnd type="none" w="sm" len="sm"/>
            </a:ln>
          </p:spPr>
          <p:txBody>
            <a:bodyPr wrap="none" anchor="ctr"/>
            <a:lstStyle/>
            <a:p>
              <a:pPr algn="ctr"/>
              <a:endParaRPr lang="en-US" altLang="zh-CN">
                <a:solidFill>
                  <a:srgbClr val="FFFFCC"/>
                </a:solidFill>
              </a:endParaRPr>
            </a:p>
          </p:txBody>
        </p:sp>
        <p:sp>
          <p:nvSpPr>
            <p:cNvPr id="33831" name="Text Box 43"/>
            <p:cNvSpPr txBox="1">
              <a:spLocks noChangeArrowheads="1"/>
            </p:cNvSpPr>
            <p:nvPr/>
          </p:nvSpPr>
          <p:spPr bwMode="auto">
            <a:xfrm>
              <a:off x="1846" y="218"/>
              <a:ext cx="890" cy="233"/>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i="1">
                  <a:solidFill>
                    <a:srgbClr val="FF3300"/>
                  </a:solidFill>
                  <a:ea typeface="黑体" pitchFamily="49" charset="-122"/>
                </a:rPr>
                <a:t>关键字</a:t>
              </a:r>
            </a:p>
          </p:txBody>
        </p:sp>
      </p:grpSp>
      <p:grpSp>
        <p:nvGrpSpPr>
          <p:cNvPr id="9" name="Group 44"/>
          <p:cNvGrpSpPr>
            <a:grpSpLocks/>
          </p:cNvGrpSpPr>
          <p:nvPr/>
        </p:nvGrpSpPr>
        <p:grpSpPr bwMode="auto">
          <a:xfrm>
            <a:off x="6705600" y="1358901"/>
            <a:ext cx="2514600" cy="2854325"/>
            <a:chOff x="3360" y="1278"/>
            <a:chExt cx="1584" cy="1798"/>
          </a:xfrm>
        </p:grpSpPr>
        <p:sp>
          <p:nvSpPr>
            <p:cNvPr id="33820" name="Rectangle 45"/>
            <p:cNvSpPr>
              <a:spLocks noChangeArrowheads="1"/>
            </p:cNvSpPr>
            <p:nvPr/>
          </p:nvSpPr>
          <p:spPr bwMode="auto">
            <a:xfrm>
              <a:off x="3600" y="1344"/>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21" name="Rectangle 46"/>
            <p:cNvSpPr>
              <a:spLocks noChangeArrowheads="1"/>
            </p:cNvSpPr>
            <p:nvPr/>
          </p:nvSpPr>
          <p:spPr bwMode="auto">
            <a:xfrm>
              <a:off x="3600" y="1584"/>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22" name="Rectangle 47"/>
            <p:cNvSpPr>
              <a:spLocks noChangeArrowheads="1"/>
            </p:cNvSpPr>
            <p:nvPr/>
          </p:nvSpPr>
          <p:spPr bwMode="auto">
            <a:xfrm>
              <a:off x="3600" y="1824"/>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23" name="Rectangle 48"/>
            <p:cNvSpPr>
              <a:spLocks noChangeArrowheads="1"/>
            </p:cNvSpPr>
            <p:nvPr/>
          </p:nvSpPr>
          <p:spPr bwMode="auto">
            <a:xfrm>
              <a:off x="3600" y="2064"/>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24" name="Rectangle 49"/>
            <p:cNvSpPr>
              <a:spLocks noChangeArrowheads="1"/>
            </p:cNvSpPr>
            <p:nvPr/>
          </p:nvSpPr>
          <p:spPr bwMode="auto">
            <a:xfrm>
              <a:off x="3600" y="2832"/>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25" name="Line 50"/>
            <p:cNvSpPr>
              <a:spLocks noChangeShapeType="1"/>
            </p:cNvSpPr>
            <p:nvPr/>
          </p:nvSpPr>
          <p:spPr bwMode="auto">
            <a:xfrm>
              <a:off x="3600" y="2304"/>
              <a:ext cx="0" cy="528"/>
            </a:xfrm>
            <a:prstGeom prst="line">
              <a:avLst/>
            </a:prstGeom>
            <a:noFill/>
            <a:ln w="25400" cap="sq">
              <a:solidFill>
                <a:srgbClr val="000000"/>
              </a:solidFill>
              <a:round/>
              <a:headEnd type="none" w="sm" len="sm"/>
              <a:tailEnd type="none" w="sm" len="sm"/>
            </a:ln>
          </p:spPr>
          <p:txBody>
            <a:bodyPr/>
            <a:lstStyle/>
            <a:p>
              <a:endParaRPr lang="zh-CN" altLang="en-US"/>
            </a:p>
          </p:txBody>
        </p:sp>
        <p:sp>
          <p:nvSpPr>
            <p:cNvPr id="33826" name="Line 51"/>
            <p:cNvSpPr>
              <a:spLocks noChangeShapeType="1"/>
            </p:cNvSpPr>
            <p:nvPr/>
          </p:nvSpPr>
          <p:spPr bwMode="auto">
            <a:xfrm>
              <a:off x="4944" y="2304"/>
              <a:ext cx="0" cy="528"/>
            </a:xfrm>
            <a:prstGeom prst="line">
              <a:avLst/>
            </a:prstGeom>
            <a:noFill/>
            <a:ln w="25400" cap="sq">
              <a:solidFill>
                <a:srgbClr val="000000"/>
              </a:solidFill>
              <a:round/>
              <a:headEnd type="none" w="sm" len="sm"/>
              <a:tailEnd type="none" w="sm" len="sm"/>
            </a:ln>
          </p:spPr>
          <p:txBody>
            <a:bodyPr/>
            <a:lstStyle/>
            <a:p>
              <a:endParaRPr lang="zh-CN" altLang="en-US"/>
            </a:p>
          </p:txBody>
        </p:sp>
        <p:sp>
          <p:nvSpPr>
            <p:cNvPr id="33827" name="Text Box 52"/>
            <p:cNvSpPr txBox="1">
              <a:spLocks noChangeArrowheads="1"/>
            </p:cNvSpPr>
            <p:nvPr/>
          </p:nvSpPr>
          <p:spPr bwMode="auto">
            <a:xfrm>
              <a:off x="3360" y="1278"/>
              <a:ext cx="250" cy="1798"/>
            </a:xfrm>
            <a:prstGeom prst="rect">
              <a:avLst/>
            </a:prstGeom>
            <a:noFill/>
            <a:ln w="12700" cap="sq">
              <a:noFill/>
              <a:miter lim="800000"/>
              <a:headEnd type="none" w="sm" len="sm"/>
              <a:tailEnd type="none" w="sm" len="sm"/>
            </a:ln>
          </p:spPr>
          <p:txBody>
            <a:bodyPr wrap="none">
              <a:spAutoFit/>
            </a:bodyPr>
            <a:lstStyle/>
            <a:p>
              <a:pPr>
                <a:lnSpc>
                  <a:spcPct val="145000"/>
                </a:lnSpc>
              </a:pPr>
              <a:r>
                <a:rPr lang="en-US" altLang="zh-CN">
                  <a:solidFill>
                    <a:srgbClr val="CC0066"/>
                  </a:solidFill>
                </a:rPr>
                <a:t>  1</a:t>
              </a:r>
            </a:p>
            <a:p>
              <a:pPr>
                <a:lnSpc>
                  <a:spcPct val="145000"/>
                </a:lnSpc>
              </a:pPr>
              <a:r>
                <a:rPr lang="en-US" altLang="zh-CN">
                  <a:solidFill>
                    <a:srgbClr val="CC0066"/>
                  </a:solidFill>
                </a:rPr>
                <a:t>  2</a:t>
              </a:r>
            </a:p>
            <a:p>
              <a:pPr>
                <a:lnSpc>
                  <a:spcPct val="145000"/>
                </a:lnSpc>
              </a:pPr>
              <a:r>
                <a:rPr lang="en-US" altLang="zh-CN">
                  <a:solidFill>
                    <a:srgbClr val="CC0066"/>
                  </a:solidFill>
                </a:rPr>
                <a:t>  3</a:t>
              </a:r>
            </a:p>
            <a:p>
              <a:pPr>
                <a:lnSpc>
                  <a:spcPct val="145000"/>
                </a:lnSpc>
              </a:pPr>
              <a:r>
                <a:rPr lang="en-US" altLang="zh-CN">
                  <a:solidFill>
                    <a:srgbClr val="CC0066"/>
                  </a:solidFill>
                </a:rPr>
                <a:t>  4</a:t>
              </a:r>
            </a:p>
            <a:p>
              <a:pPr>
                <a:lnSpc>
                  <a:spcPct val="145000"/>
                </a:lnSpc>
              </a:pPr>
              <a:r>
                <a:rPr lang="en-US" altLang="zh-CN">
                  <a:solidFill>
                    <a:srgbClr val="CC0066"/>
                  </a:solidFill>
                  <a:cs typeface="Times New Roman" pitchFamily="18" charset="0"/>
                </a:rPr>
                <a:t>  :</a:t>
              </a:r>
            </a:p>
            <a:p>
              <a:pPr>
                <a:lnSpc>
                  <a:spcPct val="145000"/>
                </a:lnSpc>
              </a:pPr>
              <a:r>
                <a:rPr lang="en-US" altLang="zh-CN">
                  <a:solidFill>
                    <a:srgbClr val="CC0066"/>
                  </a:solidFill>
                  <a:cs typeface="Times New Roman" pitchFamily="18" charset="0"/>
                </a:rPr>
                <a:t>  :</a:t>
              </a:r>
              <a:endParaRPr lang="en-US" altLang="zh-CN">
                <a:solidFill>
                  <a:srgbClr val="CC0066"/>
                </a:solidFill>
              </a:endParaRPr>
            </a:p>
            <a:p>
              <a:pPr>
                <a:lnSpc>
                  <a:spcPct val="145000"/>
                </a:lnSpc>
              </a:pPr>
              <a:r>
                <a:rPr lang="en-US" altLang="zh-CN">
                  <a:solidFill>
                    <a:srgbClr val="CC0066"/>
                  </a:solidFill>
                </a:rPr>
                <a:t>30</a:t>
              </a:r>
            </a:p>
          </p:txBody>
        </p:sp>
        <p:sp>
          <p:nvSpPr>
            <p:cNvPr id="33828" name="Rectangle 53"/>
            <p:cNvSpPr>
              <a:spLocks noChangeArrowheads="1"/>
            </p:cNvSpPr>
            <p:nvPr/>
          </p:nvSpPr>
          <p:spPr bwMode="auto">
            <a:xfrm>
              <a:off x="4044" y="2400"/>
              <a:ext cx="369" cy="242"/>
            </a:xfrm>
            <a:prstGeom prst="rect">
              <a:avLst/>
            </a:prstGeom>
            <a:noFill/>
            <a:ln w="12700" cap="sq">
              <a:noFill/>
              <a:miter lim="800000"/>
              <a:headEnd type="none" w="sm" len="sm"/>
              <a:tailEnd type="none" w="sm" len="sm"/>
            </a:ln>
          </p:spPr>
          <p:txBody>
            <a:bodyPr wrap="none">
              <a:spAutoFit/>
            </a:bodyPr>
            <a:lstStyle/>
            <a:p>
              <a:r>
                <a:rPr lang="en-US" altLang="zh-CN" sz="1900">
                  <a:solidFill>
                    <a:srgbClr val="000000"/>
                  </a:solidFill>
                  <a:cs typeface="Times New Roman" pitchFamily="18" charset="0"/>
                </a:rPr>
                <a:t>……</a:t>
              </a:r>
            </a:p>
          </p:txBody>
        </p:sp>
      </p:grpSp>
      <p:sp>
        <p:nvSpPr>
          <p:cNvPr id="247862" name="Text Box 54"/>
          <p:cNvSpPr txBox="1">
            <a:spLocks noChangeArrowheads="1"/>
          </p:cNvSpPr>
          <p:nvPr/>
        </p:nvSpPr>
        <p:spPr bwMode="auto">
          <a:xfrm>
            <a:off x="3048001" y="5045076"/>
            <a:ext cx="4487863" cy="1061829"/>
          </a:xfrm>
          <a:prstGeom prst="rect">
            <a:avLst/>
          </a:prstGeom>
          <a:noFill/>
          <a:ln w="12700" cap="sq">
            <a:noFill/>
            <a:miter lim="800000"/>
            <a:headEnd type="none" w="sm" len="sm"/>
            <a:tailEnd type="none" w="sm" len="sm"/>
          </a:ln>
          <a:effectLst>
            <a:outerShdw algn="ctr" rotWithShape="0">
              <a:srgbClr val="000000"/>
            </a:outerShdw>
          </a:effectLst>
        </p:spPr>
        <p:txBody>
          <a:bodyPr>
            <a:spAutoFit/>
          </a:bodyPr>
          <a:lstStyle/>
          <a:p>
            <a:pPr>
              <a:lnSpc>
                <a:spcPct val="80000"/>
              </a:lnSpc>
              <a:spcAft>
                <a:spcPct val="30000"/>
              </a:spcAft>
            </a:pPr>
            <a:r>
              <a:rPr lang="zh-CN" altLang="en-US" i="1">
                <a:solidFill>
                  <a:srgbClr val="FF3300"/>
                </a:solidFill>
                <a:ea typeface="黑体" pitchFamily="49" charset="-122"/>
              </a:rPr>
              <a:t>散列函数：</a:t>
            </a:r>
          </a:p>
          <a:p>
            <a:pPr>
              <a:lnSpc>
                <a:spcPct val="80000"/>
              </a:lnSpc>
            </a:pPr>
            <a:r>
              <a:rPr lang="zh-CN" altLang="en-US">
                <a:solidFill>
                  <a:srgbClr val="FF3300"/>
                </a:solidFill>
              </a:rPr>
              <a:t> </a:t>
            </a:r>
            <a:r>
              <a:rPr lang="en-US" altLang="zh-CN">
                <a:solidFill>
                  <a:srgbClr val="FF3300"/>
                </a:solidFill>
              </a:rPr>
              <a:t>H(k) = “ </a:t>
            </a:r>
            <a:r>
              <a:rPr lang="zh-CN" altLang="en-US">
                <a:solidFill>
                  <a:srgbClr val="FF3300"/>
                </a:solidFill>
                <a:latin typeface="幼圆" pitchFamily="49" charset="-122"/>
                <a:ea typeface="幼圆" pitchFamily="49" charset="-122"/>
              </a:rPr>
              <a:t>将组成关键字</a:t>
            </a:r>
            <a:r>
              <a:rPr lang="en-US" altLang="zh-CN">
                <a:solidFill>
                  <a:srgbClr val="FF3300"/>
                </a:solidFill>
                <a:ea typeface="楷体_GB2312" pitchFamily="49" charset="-122"/>
              </a:rPr>
              <a:t>k</a:t>
            </a:r>
            <a:r>
              <a:rPr lang="zh-CN" altLang="en-US">
                <a:solidFill>
                  <a:srgbClr val="FF3300"/>
                </a:solidFill>
                <a:latin typeface="幼圆" pitchFamily="49" charset="-122"/>
                <a:ea typeface="幼圆" pitchFamily="49" charset="-122"/>
              </a:rPr>
              <a:t>的</a:t>
            </a:r>
          </a:p>
          <a:p>
            <a:pPr>
              <a:lnSpc>
                <a:spcPct val="80000"/>
              </a:lnSpc>
            </a:pPr>
            <a:r>
              <a:rPr lang="zh-CN" altLang="en-US">
                <a:solidFill>
                  <a:srgbClr val="FF3300"/>
                </a:solidFill>
                <a:latin typeface="幼圆" pitchFamily="49" charset="-122"/>
                <a:ea typeface="幼圆" pitchFamily="49" charset="-122"/>
              </a:rPr>
              <a:t>        串转换为一个</a:t>
            </a:r>
            <a:r>
              <a:rPr lang="en-US" altLang="zh-CN">
                <a:solidFill>
                  <a:srgbClr val="FF3300"/>
                </a:solidFill>
                <a:ea typeface="楷体_GB2312" pitchFamily="49" charset="-122"/>
              </a:rPr>
              <a:t>1</a:t>
            </a:r>
            <a:r>
              <a:rPr lang="en-US" altLang="zh-CN">
                <a:solidFill>
                  <a:srgbClr val="FF3300"/>
                </a:solidFill>
                <a:ea typeface="PMingLiU" pitchFamily="18" charset="-120"/>
              </a:rPr>
              <a:t>―</a:t>
            </a:r>
            <a:r>
              <a:rPr lang="en-US" altLang="zh-CN">
                <a:solidFill>
                  <a:srgbClr val="FF3300"/>
                </a:solidFill>
                <a:ea typeface="楷体_GB2312" pitchFamily="49" charset="-122"/>
              </a:rPr>
              <a:t>30</a:t>
            </a:r>
          </a:p>
          <a:p>
            <a:pPr>
              <a:lnSpc>
                <a:spcPct val="80000"/>
              </a:lnSpc>
            </a:pPr>
            <a:r>
              <a:rPr lang="en-US" altLang="zh-CN">
                <a:solidFill>
                  <a:srgbClr val="FF3300"/>
                </a:solidFill>
                <a:ea typeface="楷体_GB2312" pitchFamily="49" charset="-122"/>
              </a:rPr>
              <a:t>                     </a:t>
            </a:r>
            <a:r>
              <a:rPr lang="zh-CN" altLang="en-US">
                <a:solidFill>
                  <a:srgbClr val="FF3300"/>
                </a:solidFill>
                <a:latin typeface="幼圆" pitchFamily="49" charset="-122"/>
                <a:ea typeface="幼圆" pitchFamily="49" charset="-122"/>
              </a:rPr>
              <a:t>之间的代码</a:t>
            </a:r>
            <a:r>
              <a:rPr lang="zh-CN" altLang="en-US">
                <a:solidFill>
                  <a:srgbClr val="FF3300"/>
                </a:solidFill>
                <a:latin typeface="楷体_GB2312" pitchFamily="49" charset="-122"/>
                <a:ea typeface="楷体_GB2312" pitchFamily="49" charset="-122"/>
              </a:rPr>
              <a:t> </a:t>
            </a:r>
            <a:r>
              <a:rPr lang="zh-CN" altLang="en-US">
                <a:solidFill>
                  <a:srgbClr val="FF3300"/>
                </a:solidFill>
                <a:ea typeface="楷体_GB2312" pitchFamily="49" charset="-122"/>
              </a:rPr>
              <a:t>”</a:t>
            </a:r>
            <a:endParaRPr lang="zh-CN" altLang="en-US">
              <a:solidFill>
                <a:srgbClr val="FF3300"/>
              </a:solidFill>
              <a:latin typeface="楷体_GB2312" pitchFamily="49" charset="-122"/>
              <a:ea typeface="楷体_GB2312" pitchFamily="49" charset="-122"/>
            </a:endParaRPr>
          </a:p>
        </p:txBody>
      </p:sp>
      <p:sp>
        <p:nvSpPr>
          <p:cNvPr id="247863" name="Text Box 55"/>
          <p:cNvSpPr txBox="1">
            <a:spLocks noChangeArrowheads="1"/>
          </p:cNvSpPr>
          <p:nvPr/>
        </p:nvSpPr>
        <p:spPr bwMode="auto">
          <a:xfrm>
            <a:off x="7466014" y="4365625"/>
            <a:ext cx="1754187" cy="427038"/>
          </a:xfrm>
          <a:prstGeom prst="rect">
            <a:avLst/>
          </a:prstGeom>
          <a:noFill/>
          <a:ln w="12700" cap="sq">
            <a:noFill/>
            <a:miter lim="800000"/>
            <a:headEnd type="none" w="sm" len="sm"/>
            <a:tailEnd type="none" w="sm" len="sm"/>
          </a:ln>
        </p:spPr>
        <p:txBody>
          <a:bodyPr>
            <a:spAutoFit/>
          </a:bodyPr>
          <a:lstStyle/>
          <a:p>
            <a:r>
              <a:rPr lang="en-US" altLang="zh-CN" sz="2200">
                <a:solidFill>
                  <a:srgbClr val="000000"/>
                </a:solidFill>
              </a:rPr>
              <a:t>H(</a:t>
            </a:r>
            <a:r>
              <a:rPr lang="zh-CN" altLang="en-US" sz="2200">
                <a:solidFill>
                  <a:srgbClr val="000000"/>
                </a:solidFill>
                <a:ea typeface="楷体_GB2312" pitchFamily="49" charset="-122"/>
              </a:rPr>
              <a:t>张云</a:t>
            </a:r>
            <a:r>
              <a:rPr lang="en-US" altLang="zh-CN" sz="2200">
                <a:solidFill>
                  <a:srgbClr val="000000"/>
                </a:solidFill>
              </a:rPr>
              <a:t>)=2</a:t>
            </a:r>
          </a:p>
        </p:txBody>
      </p:sp>
      <p:sp>
        <p:nvSpPr>
          <p:cNvPr id="247864" name="Text Box 56"/>
          <p:cNvSpPr txBox="1">
            <a:spLocks noChangeArrowheads="1"/>
          </p:cNvSpPr>
          <p:nvPr/>
        </p:nvSpPr>
        <p:spPr bwMode="auto">
          <a:xfrm>
            <a:off x="7239000" y="1857376"/>
            <a:ext cx="1524000" cy="396875"/>
          </a:xfrm>
          <a:prstGeom prst="rect">
            <a:avLst/>
          </a:prstGeom>
          <a:noFill/>
          <a:ln w="12700" cap="sq">
            <a:noFill/>
            <a:miter lim="800000"/>
            <a:headEnd type="none" w="sm" len="sm"/>
            <a:tailEnd type="none" w="sm" len="sm"/>
          </a:ln>
        </p:spPr>
        <p:txBody>
          <a:bodyPr>
            <a:spAutoFit/>
          </a:bodyPr>
          <a:lstStyle/>
          <a:p>
            <a:r>
              <a:rPr lang="zh-CN" altLang="en-US" sz="2000">
                <a:solidFill>
                  <a:srgbClr val="000000"/>
                </a:solidFill>
                <a:latin typeface="楷体_GB2312" pitchFamily="49" charset="-122"/>
                <a:ea typeface="楷体_GB2312" pitchFamily="49" charset="-122"/>
              </a:rPr>
              <a:t>张  云 </a:t>
            </a:r>
            <a:r>
              <a:rPr lang="zh-CN" altLang="en-US" sz="2000">
                <a:solidFill>
                  <a:srgbClr val="000000"/>
                </a:solidFill>
                <a:latin typeface="楷体_GB2312" pitchFamily="49" charset="-122"/>
                <a:ea typeface="楷体_GB2312" pitchFamily="49" charset="-122"/>
                <a:sym typeface="Symbol" pitchFamily="18" charset="2"/>
              </a:rPr>
              <a:t></a:t>
            </a:r>
            <a:endParaRPr lang="zh-CN" altLang="en-US" sz="2000">
              <a:solidFill>
                <a:srgbClr val="000000"/>
              </a:solidFill>
              <a:latin typeface="楷体_GB2312" pitchFamily="49" charset="-122"/>
              <a:ea typeface="楷体_GB2312" pitchFamily="49" charset="-122"/>
            </a:endParaRPr>
          </a:p>
        </p:txBody>
      </p:sp>
      <p:sp>
        <p:nvSpPr>
          <p:cNvPr id="247865" name="Text Box 57"/>
          <p:cNvSpPr txBox="1">
            <a:spLocks noChangeArrowheads="1"/>
          </p:cNvSpPr>
          <p:nvPr/>
        </p:nvSpPr>
        <p:spPr bwMode="auto">
          <a:xfrm>
            <a:off x="7466014" y="4670425"/>
            <a:ext cx="1906587" cy="427038"/>
          </a:xfrm>
          <a:prstGeom prst="rect">
            <a:avLst/>
          </a:prstGeom>
          <a:noFill/>
          <a:ln w="12700" cap="sq">
            <a:noFill/>
            <a:miter lim="800000"/>
            <a:headEnd type="none" w="sm" len="sm"/>
            <a:tailEnd type="none" w="sm" len="sm"/>
          </a:ln>
        </p:spPr>
        <p:txBody>
          <a:bodyPr>
            <a:spAutoFit/>
          </a:bodyPr>
          <a:lstStyle/>
          <a:p>
            <a:r>
              <a:rPr lang="en-US" altLang="zh-CN" sz="2200">
                <a:solidFill>
                  <a:srgbClr val="000000"/>
                </a:solidFill>
              </a:rPr>
              <a:t>H(</a:t>
            </a:r>
            <a:r>
              <a:rPr lang="zh-CN" altLang="en-US" sz="2200">
                <a:solidFill>
                  <a:srgbClr val="000000"/>
                </a:solidFill>
                <a:ea typeface="楷体_GB2312" pitchFamily="49" charset="-122"/>
              </a:rPr>
              <a:t>王民</a:t>
            </a:r>
            <a:r>
              <a:rPr lang="en-US" altLang="zh-CN" sz="2200">
                <a:solidFill>
                  <a:srgbClr val="000000"/>
                </a:solidFill>
              </a:rPr>
              <a:t>)=4</a:t>
            </a:r>
          </a:p>
        </p:txBody>
      </p:sp>
      <p:sp>
        <p:nvSpPr>
          <p:cNvPr id="247866" name="Text Box 58"/>
          <p:cNvSpPr txBox="1">
            <a:spLocks noChangeArrowheads="1"/>
          </p:cNvSpPr>
          <p:nvPr/>
        </p:nvSpPr>
        <p:spPr bwMode="auto">
          <a:xfrm>
            <a:off x="7239000" y="2619376"/>
            <a:ext cx="1524000" cy="396875"/>
          </a:xfrm>
          <a:prstGeom prst="rect">
            <a:avLst/>
          </a:prstGeom>
          <a:noFill/>
          <a:ln w="12700" cap="sq">
            <a:noFill/>
            <a:miter lim="800000"/>
            <a:headEnd type="none" w="sm" len="sm"/>
            <a:tailEnd type="none" w="sm" len="sm"/>
          </a:ln>
        </p:spPr>
        <p:txBody>
          <a:bodyPr>
            <a:spAutoFit/>
          </a:bodyPr>
          <a:lstStyle/>
          <a:p>
            <a:r>
              <a:rPr lang="zh-CN" altLang="en-US" sz="2000">
                <a:solidFill>
                  <a:srgbClr val="000000"/>
                </a:solidFill>
                <a:latin typeface="楷体_GB2312" pitchFamily="49" charset="-122"/>
                <a:ea typeface="楷体_GB2312" pitchFamily="49" charset="-122"/>
              </a:rPr>
              <a:t>王  民 </a:t>
            </a:r>
            <a:r>
              <a:rPr lang="zh-CN" altLang="en-US" sz="2000">
                <a:solidFill>
                  <a:srgbClr val="000000"/>
                </a:solidFill>
                <a:latin typeface="楷体_GB2312" pitchFamily="49" charset="-122"/>
                <a:ea typeface="楷体_GB2312" pitchFamily="49" charset="-122"/>
                <a:sym typeface="Symbol" pitchFamily="18" charset="2"/>
              </a:rPr>
              <a:t></a:t>
            </a:r>
            <a:endParaRPr lang="zh-CN" altLang="en-US" sz="2000">
              <a:solidFill>
                <a:srgbClr val="000000"/>
              </a:solidFill>
              <a:latin typeface="楷体_GB2312" pitchFamily="49" charset="-122"/>
              <a:ea typeface="楷体_GB2312" pitchFamily="49" charset="-122"/>
            </a:endParaRPr>
          </a:p>
        </p:txBody>
      </p:sp>
      <p:sp>
        <p:nvSpPr>
          <p:cNvPr id="247867" name="Text Box 59"/>
          <p:cNvSpPr txBox="1">
            <a:spLocks noChangeArrowheads="1"/>
          </p:cNvSpPr>
          <p:nvPr/>
        </p:nvSpPr>
        <p:spPr bwMode="auto">
          <a:xfrm>
            <a:off x="7466014" y="4975225"/>
            <a:ext cx="1754187" cy="427038"/>
          </a:xfrm>
          <a:prstGeom prst="rect">
            <a:avLst/>
          </a:prstGeom>
          <a:noFill/>
          <a:ln w="12700" cap="sq">
            <a:noFill/>
            <a:miter lim="800000"/>
            <a:headEnd type="none" w="sm" len="sm"/>
            <a:tailEnd type="none" w="sm" len="sm"/>
          </a:ln>
        </p:spPr>
        <p:txBody>
          <a:bodyPr>
            <a:spAutoFit/>
          </a:bodyPr>
          <a:lstStyle/>
          <a:p>
            <a:r>
              <a:rPr lang="en-US" altLang="zh-CN" sz="2200">
                <a:solidFill>
                  <a:srgbClr val="000000"/>
                </a:solidFill>
              </a:rPr>
              <a:t>H(</a:t>
            </a:r>
            <a:r>
              <a:rPr lang="zh-CN" altLang="en-US" sz="2200">
                <a:solidFill>
                  <a:srgbClr val="000000"/>
                </a:solidFill>
                <a:ea typeface="楷体_GB2312" pitchFamily="49" charset="-122"/>
              </a:rPr>
              <a:t>李军</a:t>
            </a:r>
            <a:r>
              <a:rPr lang="en-US" altLang="zh-CN" sz="2200">
                <a:solidFill>
                  <a:srgbClr val="000000"/>
                </a:solidFill>
              </a:rPr>
              <a:t>)=1</a:t>
            </a:r>
          </a:p>
        </p:txBody>
      </p:sp>
      <p:sp>
        <p:nvSpPr>
          <p:cNvPr id="247868" name="Text Box 60"/>
          <p:cNvSpPr txBox="1">
            <a:spLocks noChangeArrowheads="1"/>
          </p:cNvSpPr>
          <p:nvPr/>
        </p:nvSpPr>
        <p:spPr bwMode="auto">
          <a:xfrm>
            <a:off x="7239000" y="1476376"/>
            <a:ext cx="1524000" cy="396875"/>
          </a:xfrm>
          <a:prstGeom prst="rect">
            <a:avLst/>
          </a:prstGeom>
          <a:noFill/>
          <a:ln w="12700" cap="sq">
            <a:noFill/>
            <a:miter lim="800000"/>
            <a:headEnd type="none" w="sm" len="sm"/>
            <a:tailEnd type="none" w="sm" len="sm"/>
          </a:ln>
        </p:spPr>
        <p:txBody>
          <a:bodyPr>
            <a:spAutoFit/>
          </a:bodyPr>
          <a:lstStyle/>
          <a:p>
            <a:r>
              <a:rPr lang="zh-CN" altLang="en-US" sz="2000">
                <a:solidFill>
                  <a:srgbClr val="000000"/>
                </a:solidFill>
                <a:latin typeface="楷体_GB2312" pitchFamily="49" charset="-122"/>
                <a:ea typeface="楷体_GB2312" pitchFamily="49" charset="-122"/>
              </a:rPr>
              <a:t>李  军 </a:t>
            </a:r>
            <a:r>
              <a:rPr lang="zh-CN" altLang="en-US" sz="2000">
                <a:solidFill>
                  <a:srgbClr val="000000"/>
                </a:solidFill>
                <a:latin typeface="楷体_GB2312" pitchFamily="49" charset="-122"/>
                <a:ea typeface="楷体_GB2312" pitchFamily="49" charset="-122"/>
                <a:sym typeface="Symbol" pitchFamily="18" charset="2"/>
              </a:rPr>
              <a:t></a:t>
            </a:r>
            <a:endParaRPr lang="zh-CN" altLang="en-US" sz="2000">
              <a:solidFill>
                <a:srgbClr val="000000"/>
              </a:solidFill>
              <a:latin typeface="楷体_GB2312" pitchFamily="49" charset="-122"/>
              <a:ea typeface="楷体_GB2312" pitchFamily="49" charset="-122"/>
            </a:endParaRPr>
          </a:p>
        </p:txBody>
      </p:sp>
      <p:sp>
        <p:nvSpPr>
          <p:cNvPr id="247869" name="Text Box 61"/>
          <p:cNvSpPr txBox="1">
            <a:spLocks noChangeArrowheads="1"/>
          </p:cNvSpPr>
          <p:nvPr/>
        </p:nvSpPr>
        <p:spPr bwMode="auto">
          <a:xfrm>
            <a:off x="7466014" y="5280025"/>
            <a:ext cx="1677987" cy="427038"/>
          </a:xfrm>
          <a:prstGeom prst="rect">
            <a:avLst/>
          </a:prstGeom>
          <a:noFill/>
          <a:ln w="12700" cap="sq">
            <a:noFill/>
            <a:miter lim="800000"/>
            <a:headEnd type="none" w="sm" len="sm"/>
            <a:tailEnd type="none" w="sm" len="sm"/>
          </a:ln>
        </p:spPr>
        <p:txBody>
          <a:bodyPr>
            <a:spAutoFit/>
          </a:bodyPr>
          <a:lstStyle/>
          <a:p>
            <a:r>
              <a:rPr lang="en-US" altLang="zh-CN" sz="2200">
                <a:solidFill>
                  <a:srgbClr val="000000"/>
                </a:solidFill>
              </a:rPr>
              <a:t>H(</a:t>
            </a:r>
            <a:r>
              <a:rPr lang="zh-CN" altLang="en-US" sz="2200">
                <a:solidFill>
                  <a:srgbClr val="000000"/>
                </a:solidFill>
                <a:ea typeface="楷体_GB2312" pitchFamily="49" charset="-122"/>
              </a:rPr>
              <a:t>汪敏</a:t>
            </a:r>
            <a:r>
              <a:rPr lang="en-US" altLang="zh-CN" sz="2200">
                <a:solidFill>
                  <a:srgbClr val="000000"/>
                </a:solidFill>
              </a:rPr>
              <a:t>)=</a:t>
            </a:r>
            <a:r>
              <a:rPr lang="en-US" altLang="zh-CN" sz="2200">
                <a:solidFill>
                  <a:srgbClr val="FF3300"/>
                </a:solidFill>
              </a:rPr>
              <a:t>4</a:t>
            </a:r>
          </a:p>
        </p:txBody>
      </p:sp>
      <p:sp>
        <p:nvSpPr>
          <p:cNvPr id="247870" name="Text Box 62"/>
          <p:cNvSpPr txBox="1">
            <a:spLocks noChangeArrowheads="1"/>
          </p:cNvSpPr>
          <p:nvPr/>
        </p:nvSpPr>
        <p:spPr bwMode="auto">
          <a:xfrm>
            <a:off x="7391400" y="2619376"/>
            <a:ext cx="1524000" cy="396875"/>
          </a:xfrm>
          <a:prstGeom prst="rect">
            <a:avLst/>
          </a:prstGeom>
          <a:noFill/>
          <a:ln w="12700" cap="sq">
            <a:noFill/>
            <a:miter lim="800000"/>
            <a:headEnd type="none" w="sm" len="sm"/>
            <a:tailEnd type="none" w="sm" len="sm"/>
          </a:ln>
        </p:spPr>
        <p:txBody>
          <a:bodyPr>
            <a:spAutoFit/>
          </a:bodyPr>
          <a:lstStyle/>
          <a:p>
            <a:r>
              <a:rPr lang="zh-CN" altLang="en-US" sz="2000">
                <a:solidFill>
                  <a:srgbClr val="FF3300"/>
                </a:solidFill>
                <a:latin typeface="楷体_GB2312" pitchFamily="49" charset="-122"/>
                <a:ea typeface="楷体_GB2312" pitchFamily="49" charset="-122"/>
              </a:rPr>
              <a:t>汪  敏 </a:t>
            </a:r>
            <a:r>
              <a:rPr lang="zh-CN" altLang="en-US" sz="2000">
                <a:solidFill>
                  <a:srgbClr val="FF3300"/>
                </a:solidFill>
                <a:latin typeface="楷体_GB2312" pitchFamily="49" charset="-122"/>
                <a:ea typeface="楷体_GB2312" pitchFamily="49" charset="-122"/>
                <a:sym typeface="Symbol" pitchFamily="18" charset="2"/>
              </a:rPr>
              <a:t></a:t>
            </a:r>
            <a:endParaRPr lang="zh-CN" altLang="en-US" sz="2000">
              <a:solidFill>
                <a:srgbClr val="FF3300"/>
              </a:solidFill>
              <a:latin typeface="楷体_GB2312" pitchFamily="49" charset="-122"/>
              <a:ea typeface="楷体_GB2312" pitchFamily="49" charset="-122"/>
            </a:endParaRPr>
          </a:p>
        </p:txBody>
      </p:sp>
      <p:grpSp>
        <p:nvGrpSpPr>
          <p:cNvPr id="10" name="Group 92"/>
          <p:cNvGrpSpPr>
            <a:grpSpLocks/>
          </p:cNvGrpSpPr>
          <p:nvPr/>
        </p:nvGrpSpPr>
        <p:grpSpPr bwMode="auto">
          <a:xfrm>
            <a:off x="7680326" y="3103563"/>
            <a:ext cx="2759075" cy="914400"/>
            <a:chOff x="3878" y="2011"/>
            <a:chExt cx="1738" cy="576"/>
          </a:xfrm>
        </p:grpSpPr>
        <p:sp>
          <p:nvSpPr>
            <p:cNvPr id="33818" name="AutoShape 64"/>
            <p:cNvSpPr>
              <a:spLocks noChangeArrowheads="1"/>
            </p:cNvSpPr>
            <p:nvPr/>
          </p:nvSpPr>
          <p:spPr bwMode="auto">
            <a:xfrm rot="548148">
              <a:off x="3878" y="2011"/>
              <a:ext cx="1738" cy="576"/>
            </a:xfrm>
            <a:prstGeom prst="irregularSeal2">
              <a:avLst/>
            </a:prstGeom>
            <a:gradFill rotWithShape="0">
              <a:gsLst>
                <a:gs pos="0">
                  <a:srgbClr val="760000"/>
                </a:gs>
                <a:gs pos="100000">
                  <a:srgbClr val="FF0000"/>
                </a:gs>
              </a:gsLst>
              <a:path path="shape">
                <a:fillToRect l="50000" t="50000" r="50000" b="50000"/>
              </a:path>
            </a:gradFill>
            <a:ln w="57150" cap="sq">
              <a:solidFill>
                <a:srgbClr val="FFFF00"/>
              </a:solidFill>
              <a:miter lim="800000"/>
              <a:headEnd type="none" w="sm" len="sm"/>
              <a:tailEnd type="none" w="sm" len="sm"/>
            </a:ln>
            <a:effectLst>
              <a:outerShdw dist="137372" dir="2021404" algn="ctr" rotWithShape="0">
                <a:srgbClr val="969696"/>
              </a:outerShdw>
            </a:effectLst>
          </p:spPr>
          <p:txBody>
            <a:bodyPr wrap="none" anchor="ctr"/>
            <a:lstStyle/>
            <a:p>
              <a:endParaRPr lang="zh-CN" altLang="en-US">
                <a:solidFill>
                  <a:srgbClr val="FFFFCC"/>
                </a:solidFill>
              </a:endParaRPr>
            </a:p>
          </p:txBody>
        </p:sp>
        <p:sp>
          <p:nvSpPr>
            <p:cNvPr id="33819" name="Text Box 65"/>
            <p:cNvSpPr txBox="1">
              <a:spLocks noChangeArrowheads="1"/>
            </p:cNvSpPr>
            <p:nvPr/>
          </p:nvSpPr>
          <p:spPr bwMode="auto">
            <a:xfrm>
              <a:off x="4133" y="2131"/>
              <a:ext cx="1391" cy="327"/>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2800" i="1">
                  <a:solidFill>
                    <a:srgbClr val="FEF7F4"/>
                  </a:solidFill>
                  <a:ea typeface="黑体" pitchFamily="49" charset="-122"/>
                </a:rPr>
                <a:t>地址冲突</a:t>
              </a:r>
            </a:p>
          </p:txBody>
        </p:sp>
      </p:grpSp>
      <p:sp>
        <p:nvSpPr>
          <p:cNvPr id="247884" name="Rectangle 76"/>
          <p:cNvSpPr>
            <a:spLocks noChangeArrowheads="1"/>
          </p:cNvSpPr>
          <p:nvPr/>
        </p:nvSpPr>
        <p:spPr bwMode="auto">
          <a:xfrm>
            <a:off x="3101975" y="4572000"/>
            <a:ext cx="3498850" cy="327782"/>
          </a:xfrm>
          <a:prstGeom prst="rect">
            <a:avLst/>
          </a:prstGeom>
          <a:noFill/>
          <a:ln w="12700" cap="sq">
            <a:noFill/>
            <a:miter lim="800000"/>
            <a:headEnd type="none" w="sm" len="sm"/>
            <a:tailEnd type="none" w="sm" len="sm"/>
          </a:ln>
        </p:spPr>
        <p:txBody>
          <a:bodyPr>
            <a:spAutoFit/>
          </a:bodyPr>
          <a:lstStyle/>
          <a:p>
            <a:pPr>
              <a:lnSpc>
                <a:spcPct val="85000"/>
              </a:lnSpc>
            </a:pPr>
            <a:r>
              <a:rPr lang="zh-CN" altLang="en-US" i="1">
                <a:solidFill>
                  <a:srgbClr val="CC0066"/>
                </a:solidFill>
                <a:ea typeface="黑体" pitchFamily="49" charset="-122"/>
              </a:rPr>
              <a:t>地址范围：</a:t>
            </a:r>
            <a:r>
              <a:rPr lang="en-US" altLang="zh-CN">
                <a:solidFill>
                  <a:srgbClr val="CC0066"/>
                </a:solidFill>
              </a:rPr>
              <a:t>[1..30]</a:t>
            </a:r>
          </a:p>
        </p:txBody>
      </p:sp>
      <p:grpSp>
        <p:nvGrpSpPr>
          <p:cNvPr id="11" name="Group 91"/>
          <p:cNvGrpSpPr>
            <a:grpSpLocks/>
          </p:cNvGrpSpPr>
          <p:nvPr/>
        </p:nvGrpSpPr>
        <p:grpSpPr bwMode="auto">
          <a:xfrm>
            <a:off x="1600201" y="5013326"/>
            <a:ext cx="4887913" cy="1539876"/>
            <a:chOff x="48" y="3158"/>
            <a:chExt cx="3079" cy="970"/>
          </a:xfrm>
        </p:grpSpPr>
        <p:sp>
          <p:nvSpPr>
            <p:cNvPr id="33815" name="Oval 78"/>
            <p:cNvSpPr>
              <a:spLocks noChangeArrowheads="1"/>
            </p:cNvSpPr>
            <p:nvPr/>
          </p:nvSpPr>
          <p:spPr bwMode="auto">
            <a:xfrm>
              <a:off x="1247" y="3158"/>
              <a:ext cx="1880" cy="901"/>
            </a:xfrm>
            <a:prstGeom prst="ellipse">
              <a:avLst/>
            </a:prstGeom>
            <a:noFill/>
            <a:ln w="57150">
              <a:solidFill>
                <a:srgbClr val="00CCFF"/>
              </a:solidFill>
              <a:prstDash val="lgDash"/>
              <a:round/>
              <a:headEnd type="none" w="sm" len="sm"/>
              <a:tailEnd type="none" w="sm" len="sm"/>
            </a:ln>
          </p:spPr>
          <p:txBody>
            <a:bodyPr wrap="none" anchor="ctr"/>
            <a:lstStyle/>
            <a:p>
              <a:endParaRPr lang="zh-CN" altLang="en-US">
                <a:solidFill>
                  <a:srgbClr val="FFFFCC"/>
                </a:solidFill>
              </a:endParaRPr>
            </a:p>
          </p:txBody>
        </p:sp>
        <p:sp>
          <p:nvSpPr>
            <p:cNvPr id="33816" name="AutoShape 79"/>
            <p:cNvSpPr>
              <a:spLocks noChangeArrowheads="1"/>
            </p:cNvSpPr>
            <p:nvPr/>
          </p:nvSpPr>
          <p:spPr bwMode="auto">
            <a:xfrm>
              <a:off x="48" y="3744"/>
              <a:ext cx="1632" cy="384"/>
            </a:xfrm>
            <a:prstGeom prst="cloudCallout">
              <a:avLst>
                <a:gd name="adj1" fmla="val 49389"/>
                <a:gd name="adj2" fmla="val -68750"/>
              </a:avLst>
            </a:prstGeom>
            <a:solidFill>
              <a:srgbClr val="FFFFC9"/>
            </a:solidFill>
            <a:ln w="25400" cap="sq">
              <a:solidFill>
                <a:srgbClr val="C0C0C0"/>
              </a:solidFill>
              <a:round/>
              <a:headEnd type="none" w="sm" len="sm"/>
              <a:tailEnd type="none" w="sm" len="sm"/>
            </a:ln>
            <a:effectLst>
              <a:outerShdw dist="96720" dir="1391915" algn="ctr" rotWithShape="0">
                <a:srgbClr val="B2B2B2"/>
              </a:outerShdw>
            </a:effectLst>
          </p:spPr>
          <p:txBody>
            <a:bodyPr/>
            <a:lstStyle/>
            <a:p>
              <a:pPr algn="ctr"/>
              <a:endParaRPr lang="en-US" altLang="zh-CN">
                <a:solidFill>
                  <a:srgbClr val="FFFFCC"/>
                </a:solidFill>
              </a:endParaRPr>
            </a:p>
          </p:txBody>
        </p:sp>
        <p:sp>
          <p:nvSpPr>
            <p:cNvPr id="33817" name="Text Box 80"/>
            <p:cNvSpPr txBox="1">
              <a:spLocks noChangeArrowheads="1"/>
            </p:cNvSpPr>
            <p:nvPr/>
          </p:nvSpPr>
          <p:spPr bwMode="auto">
            <a:xfrm>
              <a:off x="192" y="3766"/>
              <a:ext cx="1455" cy="233"/>
            </a:xfrm>
            <a:prstGeom prst="rect">
              <a:avLst/>
            </a:prstGeom>
            <a:noFill/>
            <a:ln w="12700" cap="sq">
              <a:noFill/>
              <a:miter lim="800000"/>
              <a:headEnd type="none" w="sm" len="sm"/>
              <a:tailEnd type="none" w="sm" len="sm"/>
            </a:ln>
          </p:spPr>
          <p:txBody>
            <a:bodyPr>
              <a:spAutoFit/>
            </a:bodyPr>
            <a:lstStyle/>
            <a:p>
              <a:r>
                <a:rPr lang="zh-CN" altLang="en-US" i="1">
                  <a:solidFill>
                    <a:srgbClr val="990099"/>
                  </a:solidFill>
                  <a:ea typeface="黑体" pitchFamily="49" charset="-122"/>
                </a:rPr>
                <a:t>一个处理过程</a:t>
              </a:r>
            </a:p>
          </p:txBody>
        </p:sp>
      </p:grpSp>
      <p:grpSp>
        <p:nvGrpSpPr>
          <p:cNvPr id="12" name="Group 96"/>
          <p:cNvGrpSpPr>
            <a:grpSpLocks/>
          </p:cNvGrpSpPr>
          <p:nvPr/>
        </p:nvGrpSpPr>
        <p:grpSpPr bwMode="auto">
          <a:xfrm>
            <a:off x="1558926" y="133350"/>
            <a:ext cx="1547813" cy="992188"/>
            <a:chOff x="22" y="84"/>
            <a:chExt cx="975" cy="625"/>
          </a:xfrm>
        </p:grpSpPr>
        <p:sp>
          <p:nvSpPr>
            <p:cNvPr id="33813" name="AutoShape 94"/>
            <p:cNvSpPr>
              <a:spLocks noChangeArrowheads="1"/>
            </p:cNvSpPr>
            <p:nvPr/>
          </p:nvSpPr>
          <p:spPr bwMode="auto">
            <a:xfrm rot="323393">
              <a:off x="22" y="84"/>
              <a:ext cx="953" cy="625"/>
            </a:xfrm>
            <a:prstGeom prst="irregularSeal2">
              <a:avLst/>
            </a:prstGeom>
            <a:solidFill>
              <a:srgbClr val="00CCFF"/>
            </a:solidFill>
            <a:ln w="44450" cap="sq">
              <a:solidFill>
                <a:srgbClr val="FFFF99"/>
              </a:solidFill>
              <a:miter lim="800000"/>
              <a:headEnd type="none" w="sm" len="sm"/>
              <a:tailEnd type="none" w="sm" len="sm"/>
            </a:ln>
            <a:effectLst>
              <a:outerShdw dist="96720" dir="1391915" algn="ctr" rotWithShape="0">
                <a:srgbClr val="969696"/>
              </a:outerShdw>
            </a:effectLst>
          </p:spPr>
          <p:txBody>
            <a:bodyPr wrap="none" anchor="ctr"/>
            <a:lstStyle/>
            <a:p>
              <a:endParaRPr lang="zh-CN" altLang="en-US">
                <a:solidFill>
                  <a:srgbClr val="FFFFCC"/>
                </a:solidFill>
              </a:endParaRPr>
            </a:p>
          </p:txBody>
        </p:sp>
        <p:sp>
          <p:nvSpPr>
            <p:cNvPr id="33814" name="Text Box 95"/>
            <p:cNvSpPr txBox="1">
              <a:spLocks noChangeArrowheads="1"/>
            </p:cNvSpPr>
            <p:nvPr/>
          </p:nvSpPr>
          <p:spPr bwMode="auto">
            <a:xfrm rot="-1168372">
              <a:off x="137" y="157"/>
              <a:ext cx="860" cy="442"/>
            </a:xfrm>
            <a:prstGeom prst="rect">
              <a:avLst/>
            </a:prstGeom>
            <a:noFill/>
            <a:ln w="12700" cap="sq">
              <a:noFill/>
              <a:miter lim="800000"/>
              <a:headEnd type="none" w="sm" len="sm"/>
              <a:tailEnd type="none" w="sm" len="sm"/>
            </a:ln>
            <a:effectLst>
              <a:outerShdw dist="25400" algn="ctr" rotWithShape="0">
                <a:srgbClr val="000074"/>
              </a:outerShdw>
            </a:effectLst>
          </p:spPr>
          <p:txBody>
            <a:bodyPr>
              <a:spAutoFit/>
            </a:bodyPr>
            <a:lstStyle/>
            <a:p>
              <a:r>
                <a:rPr lang="zh-CN" altLang="en-US" sz="4000" i="1">
                  <a:solidFill>
                    <a:srgbClr val="FF3300"/>
                  </a:solidFill>
                  <a:latin typeface="黑体" pitchFamily="49" charset="-122"/>
                  <a:ea typeface="黑体" pitchFamily="49" charset="-122"/>
                </a:rPr>
                <a:t>例</a:t>
              </a:r>
              <a:r>
                <a:rPr lang="en-US" altLang="zh-CN" sz="4000" i="1">
                  <a:solidFill>
                    <a:srgbClr val="FF3300"/>
                  </a:solidFill>
                  <a:ea typeface="黑体" pitchFamily="49" charset="-122"/>
                </a:rPr>
                <a:t>2</a:t>
              </a:r>
            </a:p>
          </p:txBody>
        </p:sp>
      </p:grpSp>
      <p:grpSp>
        <p:nvGrpSpPr>
          <p:cNvPr id="13" name="Group 97"/>
          <p:cNvGrpSpPr>
            <a:grpSpLocks/>
          </p:cNvGrpSpPr>
          <p:nvPr/>
        </p:nvGrpSpPr>
        <p:grpSpPr bwMode="auto">
          <a:xfrm>
            <a:off x="7477126" y="5911850"/>
            <a:ext cx="2257425" cy="647700"/>
            <a:chOff x="3726" y="3716"/>
            <a:chExt cx="1422" cy="408"/>
          </a:xfrm>
        </p:grpSpPr>
        <p:sp>
          <p:nvSpPr>
            <p:cNvPr id="33811" name="Text Box 98"/>
            <p:cNvSpPr txBox="1">
              <a:spLocks noChangeArrowheads="1"/>
            </p:cNvSpPr>
            <p:nvPr/>
          </p:nvSpPr>
          <p:spPr bwMode="auto">
            <a:xfrm>
              <a:off x="3726" y="3740"/>
              <a:ext cx="1406" cy="368"/>
            </a:xfrm>
            <a:prstGeom prst="rect">
              <a:avLst/>
            </a:prstGeom>
            <a:noFill/>
            <a:ln w="12700" cap="sq">
              <a:noFill/>
              <a:miter lim="800000"/>
              <a:headEnd type="none" w="sm" len="sm"/>
              <a:tailEnd type="none" w="sm" len="sm"/>
            </a:ln>
          </p:spPr>
          <p:txBody>
            <a:bodyPr>
              <a:spAutoFit/>
            </a:bodyPr>
            <a:lstStyle/>
            <a:p>
              <a:pPr algn="ctr">
                <a:lnSpc>
                  <a:spcPct val="85000"/>
                </a:lnSpc>
              </a:pPr>
              <a:r>
                <a:rPr lang="zh-CN" altLang="en-US" sz="1900">
                  <a:solidFill>
                    <a:srgbClr val="FF3300"/>
                  </a:solidFill>
                  <a:ea typeface="幼圆" pitchFamily="49" charset="-122"/>
                </a:rPr>
                <a:t>选择一种处理</a:t>
              </a:r>
            </a:p>
            <a:p>
              <a:pPr algn="ctr">
                <a:lnSpc>
                  <a:spcPct val="85000"/>
                </a:lnSpc>
              </a:pPr>
              <a:r>
                <a:rPr lang="zh-CN" altLang="en-US" sz="1900">
                  <a:solidFill>
                    <a:srgbClr val="FF3300"/>
                  </a:solidFill>
                  <a:ea typeface="幼圆" pitchFamily="49" charset="-122"/>
                </a:rPr>
                <a:t>冲突的方法</a:t>
              </a:r>
            </a:p>
          </p:txBody>
        </p:sp>
        <p:sp>
          <p:nvSpPr>
            <p:cNvPr id="33812" name="AutoShape 99"/>
            <p:cNvSpPr>
              <a:spLocks noChangeArrowheads="1"/>
            </p:cNvSpPr>
            <p:nvPr/>
          </p:nvSpPr>
          <p:spPr bwMode="auto">
            <a:xfrm>
              <a:off x="3787" y="3716"/>
              <a:ext cx="1361" cy="408"/>
            </a:xfrm>
            <a:prstGeom prst="wedgeEllipseCallout">
              <a:avLst>
                <a:gd name="adj1" fmla="val -62639"/>
                <a:gd name="adj2" fmla="val -56130"/>
              </a:avLst>
            </a:prstGeom>
            <a:noFill/>
            <a:ln w="57150" cap="sq">
              <a:solidFill>
                <a:srgbClr val="339966"/>
              </a:solidFill>
              <a:miter lim="800000"/>
              <a:headEnd type="none" w="sm" len="sm"/>
              <a:tailEnd type="none" w="sm" len="sm"/>
            </a:ln>
          </p:spPr>
          <p:txBody>
            <a:bodyPr/>
            <a:lstStyle/>
            <a:p>
              <a:pPr algn="ctr"/>
              <a:endParaRPr lang="zh-CN" altLang="zh-CN">
                <a:solidFill>
                  <a:srgbClr val="FFFFCC"/>
                </a:solidFill>
              </a:endParaRP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47884"/>
                                        </p:tgtEl>
                                        <p:attrNameLst>
                                          <p:attrName>style.visibility</p:attrName>
                                        </p:attrNameLst>
                                      </p:cBhvr>
                                      <p:to>
                                        <p:strVal val="visible"/>
                                      </p:to>
                                    </p:set>
                                    <p:animEffect transition="in" filter="wipe(right)">
                                      <p:cBhvr>
                                        <p:cTn id="12" dur="500"/>
                                        <p:tgtEl>
                                          <p:spTgt spid="2478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7862"/>
                                        </p:tgtEl>
                                        <p:attrNameLst>
                                          <p:attrName>style.visibility</p:attrName>
                                        </p:attrNameLst>
                                      </p:cBhvr>
                                      <p:to>
                                        <p:strVal val="visible"/>
                                      </p:to>
                                    </p:set>
                                    <p:animEffect transition="in" filter="wipe(left)">
                                      <p:cBhvr>
                                        <p:cTn id="17" dur="500"/>
                                        <p:tgtEl>
                                          <p:spTgt spid="24786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47863"/>
                                        </p:tgtEl>
                                        <p:attrNameLst>
                                          <p:attrName>style.visibility</p:attrName>
                                        </p:attrNameLst>
                                      </p:cBhvr>
                                      <p:to>
                                        <p:strVal val="visible"/>
                                      </p:to>
                                    </p:set>
                                    <p:animEffect transition="in" filter="dissolve">
                                      <p:cBhvr>
                                        <p:cTn id="27" dur="500"/>
                                        <p:tgtEl>
                                          <p:spTgt spid="24786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247864"/>
                                        </p:tgtEl>
                                        <p:attrNameLst>
                                          <p:attrName>style.visibility</p:attrName>
                                        </p:attrNameLst>
                                      </p:cBhvr>
                                      <p:to>
                                        <p:strVal val="visible"/>
                                      </p:to>
                                    </p:set>
                                    <p:animEffect transition="in" filter="slide(fromLeft)">
                                      <p:cBhvr>
                                        <p:cTn id="32" dur="500"/>
                                        <p:tgtEl>
                                          <p:spTgt spid="24786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47865"/>
                                        </p:tgtEl>
                                        <p:attrNameLst>
                                          <p:attrName>style.visibility</p:attrName>
                                        </p:attrNameLst>
                                      </p:cBhvr>
                                      <p:to>
                                        <p:strVal val="visible"/>
                                      </p:to>
                                    </p:set>
                                    <p:animEffect transition="in" filter="dissolve">
                                      <p:cBhvr>
                                        <p:cTn id="37" dur="500"/>
                                        <p:tgtEl>
                                          <p:spTgt spid="24786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8" fill="hold" grpId="0" nodeType="clickEffect">
                                  <p:stCondLst>
                                    <p:cond delay="0"/>
                                  </p:stCondLst>
                                  <p:childTnLst>
                                    <p:set>
                                      <p:cBhvr>
                                        <p:cTn id="41" dur="1" fill="hold">
                                          <p:stCondLst>
                                            <p:cond delay="0"/>
                                          </p:stCondLst>
                                        </p:cTn>
                                        <p:tgtEl>
                                          <p:spTgt spid="247866"/>
                                        </p:tgtEl>
                                        <p:attrNameLst>
                                          <p:attrName>style.visibility</p:attrName>
                                        </p:attrNameLst>
                                      </p:cBhvr>
                                      <p:to>
                                        <p:strVal val="visible"/>
                                      </p:to>
                                    </p:set>
                                    <p:animEffect transition="in" filter="slide(fromLeft)">
                                      <p:cBhvr>
                                        <p:cTn id="42" dur="500"/>
                                        <p:tgtEl>
                                          <p:spTgt spid="24786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47867"/>
                                        </p:tgtEl>
                                        <p:attrNameLst>
                                          <p:attrName>style.visibility</p:attrName>
                                        </p:attrNameLst>
                                      </p:cBhvr>
                                      <p:to>
                                        <p:strVal val="visible"/>
                                      </p:to>
                                    </p:set>
                                    <p:animEffect transition="in" filter="dissolve">
                                      <p:cBhvr>
                                        <p:cTn id="47" dur="500"/>
                                        <p:tgtEl>
                                          <p:spTgt spid="24786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8" fill="hold" grpId="0" nodeType="clickEffect">
                                  <p:stCondLst>
                                    <p:cond delay="0"/>
                                  </p:stCondLst>
                                  <p:childTnLst>
                                    <p:set>
                                      <p:cBhvr>
                                        <p:cTn id="51" dur="1" fill="hold">
                                          <p:stCondLst>
                                            <p:cond delay="0"/>
                                          </p:stCondLst>
                                        </p:cTn>
                                        <p:tgtEl>
                                          <p:spTgt spid="247868"/>
                                        </p:tgtEl>
                                        <p:attrNameLst>
                                          <p:attrName>style.visibility</p:attrName>
                                        </p:attrNameLst>
                                      </p:cBhvr>
                                      <p:to>
                                        <p:strVal val="visible"/>
                                      </p:to>
                                    </p:set>
                                    <p:animEffect transition="in" filter="slide(fromLeft)">
                                      <p:cBhvr>
                                        <p:cTn id="52" dur="500"/>
                                        <p:tgtEl>
                                          <p:spTgt spid="24786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247869"/>
                                        </p:tgtEl>
                                        <p:attrNameLst>
                                          <p:attrName>style.visibility</p:attrName>
                                        </p:attrNameLst>
                                      </p:cBhvr>
                                      <p:to>
                                        <p:strVal val="visible"/>
                                      </p:to>
                                    </p:set>
                                    <p:animEffect transition="in" filter="dissolve">
                                      <p:cBhvr>
                                        <p:cTn id="57" dur="500"/>
                                        <p:tgtEl>
                                          <p:spTgt spid="24786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2" presetClass="entr" presetSubtype="8" fill="hold" grpId="0" nodeType="clickEffect">
                                  <p:stCondLst>
                                    <p:cond delay="0"/>
                                  </p:stCondLst>
                                  <p:childTnLst>
                                    <p:set>
                                      <p:cBhvr>
                                        <p:cTn id="61" dur="1" fill="hold">
                                          <p:stCondLst>
                                            <p:cond delay="0"/>
                                          </p:stCondLst>
                                        </p:cTn>
                                        <p:tgtEl>
                                          <p:spTgt spid="247870"/>
                                        </p:tgtEl>
                                        <p:attrNameLst>
                                          <p:attrName>style.visibility</p:attrName>
                                        </p:attrNameLst>
                                      </p:cBhvr>
                                      <p:to>
                                        <p:strVal val="visible"/>
                                      </p:to>
                                    </p:set>
                                    <p:animEffect transition="in" filter="slide(fromLeft)">
                                      <p:cBhvr>
                                        <p:cTn id="62" dur="500"/>
                                        <p:tgtEl>
                                          <p:spTgt spid="24787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3" presetClass="entr" presetSubtype="528"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cBhvr>
                                        <p:cTn id="67" dur="500" fill="hold"/>
                                        <p:tgtEl>
                                          <p:spTgt spid="10"/>
                                        </p:tgtEl>
                                        <p:attrNameLst>
                                          <p:attrName>ppt_w</p:attrName>
                                        </p:attrNameLst>
                                      </p:cBhvr>
                                      <p:tavLst>
                                        <p:tav tm="0">
                                          <p:val>
                                            <p:fltVal val="0"/>
                                          </p:val>
                                        </p:tav>
                                        <p:tav tm="100000">
                                          <p:val>
                                            <p:strVal val="#ppt_w"/>
                                          </p:val>
                                        </p:tav>
                                      </p:tavLst>
                                    </p:anim>
                                    <p:anim calcmode="lin" valueType="num">
                                      <p:cBhvr>
                                        <p:cTn id="68" dur="500" fill="hold"/>
                                        <p:tgtEl>
                                          <p:spTgt spid="10"/>
                                        </p:tgtEl>
                                        <p:attrNameLst>
                                          <p:attrName>ppt_h</p:attrName>
                                        </p:attrNameLst>
                                      </p:cBhvr>
                                      <p:tavLst>
                                        <p:tav tm="0">
                                          <p:val>
                                            <p:fltVal val="0"/>
                                          </p:val>
                                        </p:tav>
                                        <p:tav tm="100000">
                                          <p:val>
                                            <p:strVal val="#ppt_h"/>
                                          </p:val>
                                        </p:tav>
                                      </p:tavLst>
                                    </p:anim>
                                    <p:anim calcmode="lin" valueType="num">
                                      <p:cBhvr>
                                        <p:cTn id="69" dur="500" fill="hold"/>
                                        <p:tgtEl>
                                          <p:spTgt spid="10"/>
                                        </p:tgtEl>
                                        <p:attrNameLst>
                                          <p:attrName>ppt_x</p:attrName>
                                        </p:attrNameLst>
                                      </p:cBhvr>
                                      <p:tavLst>
                                        <p:tav tm="0">
                                          <p:val>
                                            <p:fltVal val="0.5"/>
                                          </p:val>
                                        </p:tav>
                                        <p:tav tm="100000">
                                          <p:val>
                                            <p:strVal val="#ppt_x"/>
                                          </p:val>
                                        </p:tav>
                                      </p:tavLst>
                                    </p:anim>
                                    <p:anim calcmode="lin" valueType="num">
                                      <p:cBhvr>
                                        <p:cTn id="70" dur="500" fill="hold"/>
                                        <p:tgtEl>
                                          <p:spTgt spid="10"/>
                                        </p:tgtEl>
                                        <p:attrNameLst>
                                          <p:attrName>ppt_y</p:attrName>
                                        </p:attrNameLst>
                                      </p:cBhvr>
                                      <p:tavLst>
                                        <p:tav tm="0">
                                          <p:val>
                                            <p:fltVal val="0.5"/>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2" fill="hold" nodeType="clickEffect">
                                  <p:stCondLst>
                                    <p:cond delay="0"/>
                                  </p:stCondLst>
                                  <p:childTnLst>
                                    <p:set>
                                      <p:cBhvr>
                                        <p:cTn id="74" dur="1" fill="hold">
                                          <p:stCondLst>
                                            <p:cond delay="0"/>
                                          </p:stCondLst>
                                        </p:cTn>
                                        <p:tgtEl>
                                          <p:spTgt spid="13"/>
                                        </p:tgtEl>
                                        <p:attrNameLst>
                                          <p:attrName>style.visibility</p:attrName>
                                        </p:attrNameLst>
                                      </p:cBhvr>
                                      <p:to>
                                        <p:strVal val="visible"/>
                                      </p:to>
                                    </p:set>
                                    <p:animEffect transition="in" filter="wipe(right)">
                                      <p:cBhvr>
                                        <p:cTn id="75"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62" grpId="0"/>
      <p:bldP spid="247863" grpId="0" autoUpdateAnimBg="0"/>
      <p:bldP spid="247864" grpId="0" autoUpdateAnimBg="0"/>
      <p:bldP spid="247865" grpId="0" autoUpdateAnimBg="0"/>
      <p:bldP spid="247866" grpId="0" autoUpdateAnimBg="0"/>
      <p:bldP spid="247867" grpId="0" autoUpdateAnimBg="0"/>
      <p:bldP spid="247868" grpId="0" autoUpdateAnimBg="0"/>
      <p:bldP spid="247869" grpId="0" autoUpdateAnimBg="0"/>
      <p:bldP spid="247870" grpId="0" autoUpdateAnimBg="0"/>
      <p:bldP spid="247884"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3"/>
          <p:cNvGrpSpPr>
            <a:grpSpLocks/>
          </p:cNvGrpSpPr>
          <p:nvPr/>
        </p:nvGrpSpPr>
        <p:grpSpPr bwMode="auto">
          <a:xfrm>
            <a:off x="2279650" y="620713"/>
            <a:ext cx="7772400" cy="1981200"/>
            <a:chOff x="432" y="432"/>
            <a:chExt cx="4896" cy="1248"/>
          </a:xfrm>
        </p:grpSpPr>
        <p:sp>
          <p:nvSpPr>
            <p:cNvPr id="34834" name="Rectangle 3"/>
            <p:cNvSpPr>
              <a:spLocks noChangeArrowheads="1"/>
            </p:cNvSpPr>
            <p:nvPr/>
          </p:nvSpPr>
          <p:spPr bwMode="auto">
            <a:xfrm>
              <a:off x="432" y="432"/>
              <a:ext cx="4896" cy="1248"/>
            </a:xfrm>
            <a:prstGeom prst="rect">
              <a:avLst/>
            </a:prstGeom>
            <a:solidFill>
              <a:srgbClr val="9BFFFF"/>
            </a:solidFill>
            <a:ln w="12700" cap="sq">
              <a:noFill/>
              <a:miter lim="800000"/>
              <a:headEnd type="none" w="sm" len="sm"/>
              <a:tailEnd type="none" w="sm" len="sm"/>
            </a:ln>
            <a:effectLst>
              <a:outerShdw dist="170861" dir="2880767" algn="ctr" rotWithShape="0">
                <a:srgbClr val="B2B2B2"/>
              </a:outerShdw>
            </a:effectLst>
          </p:spPr>
          <p:txBody>
            <a:bodyPr wrap="none" anchor="ctr"/>
            <a:lstStyle/>
            <a:p>
              <a:endParaRPr lang="zh-CN" altLang="en-US">
                <a:solidFill>
                  <a:srgbClr val="FFFFCC"/>
                </a:solidFill>
              </a:endParaRPr>
            </a:p>
          </p:txBody>
        </p:sp>
        <p:sp>
          <p:nvSpPr>
            <p:cNvPr id="34835" name="Text Box 4"/>
            <p:cNvSpPr txBox="1">
              <a:spLocks noChangeArrowheads="1"/>
            </p:cNvSpPr>
            <p:nvPr/>
          </p:nvSpPr>
          <p:spPr bwMode="auto">
            <a:xfrm>
              <a:off x="746" y="552"/>
              <a:ext cx="4578" cy="1051"/>
            </a:xfrm>
            <a:prstGeom prst="rect">
              <a:avLst/>
            </a:prstGeom>
            <a:noFill/>
            <a:ln w="12700" cap="sq">
              <a:noFill/>
              <a:miter lim="800000"/>
              <a:headEnd type="none" w="sm" len="sm"/>
              <a:tailEnd type="none" w="sm" len="sm"/>
            </a:ln>
          </p:spPr>
          <p:txBody>
            <a:bodyPr>
              <a:spAutoFit/>
            </a:bodyPr>
            <a:lstStyle/>
            <a:p>
              <a:pPr>
                <a:lnSpc>
                  <a:spcPct val="90000"/>
                </a:lnSpc>
              </a:pPr>
              <a:r>
                <a:rPr lang="en-US" altLang="zh-CN" sz="2600" dirty="0">
                  <a:solidFill>
                    <a:srgbClr val="003399"/>
                  </a:solidFill>
                  <a:latin typeface="幼圆" pitchFamily="49" charset="-122"/>
                  <a:ea typeface="幼圆" pitchFamily="49" charset="-122"/>
                </a:rPr>
                <a:t>    </a:t>
              </a:r>
              <a:r>
                <a:rPr lang="zh-CN" altLang="en-US" sz="2600" dirty="0">
                  <a:solidFill>
                    <a:srgbClr val="003399"/>
                  </a:solidFill>
                  <a:latin typeface="幼圆" pitchFamily="49" charset="-122"/>
                  <a:ea typeface="幼圆" pitchFamily="49" charset="-122"/>
                </a:rPr>
                <a:t>对于不同的关键字</a:t>
              </a:r>
              <a:r>
                <a:rPr lang="en-US" altLang="zh-CN" sz="2600" dirty="0" err="1">
                  <a:solidFill>
                    <a:srgbClr val="003399"/>
                  </a:solidFill>
                  <a:ea typeface="幼圆" pitchFamily="49" charset="-122"/>
                </a:rPr>
                <a:t>k</a:t>
              </a:r>
              <a:r>
                <a:rPr lang="en-US" altLang="zh-CN" sz="2600" baseline="-25000" dirty="0" err="1">
                  <a:solidFill>
                    <a:srgbClr val="003399"/>
                  </a:solidFill>
                  <a:ea typeface="幼圆" pitchFamily="49" charset="-122"/>
                </a:rPr>
                <a:t>i</a:t>
              </a:r>
              <a:r>
                <a:rPr lang="zh-CN" altLang="en-US" sz="2600" dirty="0">
                  <a:solidFill>
                    <a:srgbClr val="003399"/>
                  </a:solidFill>
                  <a:latin typeface="幼圆" pitchFamily="49" charset="-122"/>
                  <a:ea typeface="幼圆" pitchFamily="49" charset="-122"/>
                </a:rPr>
                <a:t>与</a:t>
              </a:r>
              <a:r>
                <a:rPr lang="en-US" altLang="zh-CN" sz="2600" dirty="0" err="1">
                  <a:solidFill>
                    <a:srgbClr val="003399"/>
                  </a:solidFill>
                  <a:ea typeface="幼圆" pitchFamily="49" charset="-122"/>
                </a:rPr>
                <a:t>k</a:t>
              </a:r>
              <a:r>
                <a:rPr lang="en-US" altLang="zh-CN" sz="2600" baseline="-25000" dirty="0" err="1">
                  <a:solidFill>
                    <a:srgbClr val="003399"/>
                  </a:solidFill>
                  <a:ea typeface="幼圆" pitchFamily="49" charset="-122"/>
                </a:rPr>
                <a:t>j</a:t>
              </a:r>
              <a:r>
                <a:rPr lang="zh-CN" altLang="en-US" sz="2600" dirty="0">
                  <a:solidFill>
                    <a:srgbClr val="003399"/>
                  </a:solidFill>
                  <a:latin typeface="幼圆" pitchFamily="49" charset="-122"/>
                  <a:ea typeface="幼圆" pitchFamily="49" charset="-122"/>
                </a:rPr>
                <a:t>，经过散列得到</a:t>
              </a:r>
            </a:p>
            <a:p>
              <a:pPr>
                <a:lnSpc>
                  <a:spcPct val="90000"/>
                </a:lnSpc>
              </a:pPr>
              <a:r>
                <a:rPr lang="zh-CN" altLang="en-US" sz="2600" dirty="0">
                  <a:solidFill>
                    <a:srgbClr val="003399"/>
                  </a:solidFill>
                  <a:latin typeface="幼圆" pitchFamily="49" charset="-122"/>
                  <a:ea typeface="幼圆" pitchFamily="49" charset="-122"/>
                </a:rPr>
                <a:t>相同的散列地址，即有</a:t>
              </a:r>
            </a:p>
            <a:p>
              <a:pPr>
                <a:lnSpc>
                  <a:spcPct val="90000"/>
                </a:lnSpc>
                <a:spcBef>
                  <a:spcPct val="15000"/>
                </a:spcBef>
                <a:spcAft>
                  <a:spcPct val="15000"/>
                </a:spcAft>
              </a:pPr>
              <a:r>
                <a:rPr lang="zh-CN" altLang="en-US" sz="2600" dirty="0">
                  <a:solidFill>
                    <a:srgbClr val="003399"/>
                  </a:solidFill>
                  <a:latin typeface="楷体_GB2312" pitchFamily="49" charset="-122"/>
                  <a:ea typeface="楷体_GB2312" pitchFamily="49" charset="-122"/>
                </a:rPr>
                <a:t>                 </a:t>
              </a:r>
              <a:r>
                <a:rPr lang="en-US" altLang="zh-CN" sz="2600" dirty="0">
                  <a:solidFill>
                    <a:srgbClr val="003399"/>
                  </a:solidFill>
                  <a:ea typeface="楷体_GB2312" pitchFamily="49" charset="-122"/>
                </a:rPr>
                <a:t>H(</a:t>
              </a:r>
              <a:r>
                <a:rPr lang="en-US" altLang="zh-CN" sz="2600" dirty="0" err="1">
                  <a:solidFill>
                    <a:srgbClr val="003399"/>
                  </a:solidFill>
                  <a:ea typeface="楷体_GB2312" pitchFamily="49" charset="-122"/>
                </a:rPr>
                <a:t>k</a:t>
              </a:r>
              <a:r>
                <a:rPr lang="en-US" altLang="zh-CN" sz="2600" baseline="-25000" dirty="0" err="1">
                  <a:solidFill>
                    <a:srgbClr val="003399"/>
                  </a:solidFill>
                  <a:ea typeface="楷体_GB2312" pitchFamily="49" charset="-122"/>
                </a:rPr>
                <a:t>i</a:t>
              </a:r>
              <a:r>
                <a:rPr lang="en-US" altLang="zh-CN" sz="2600" dirty="0">
                  <a:solidFill>
                    <a:srgbClr val="003399"/>
                  </a:solidFill>
                  <a:ea typeface="楷体_GB2312" pitchFamily="49" charset="-122"/>
                </a:rPr>
                <a:t>) = H(</a:t>
              </a:r>
              <a:r>
                <a:rPr lang="en-US" altLang="zh-CN" sz="2600" dirty="0" err="1">
                  <a:solidFill>
                    <a:srgbClr val="003399"/>
                  </a:solidFill>
                  <a:ea typeface="楷体_GB2312" pitchFamily="49" charset="-122"/>
                </a:rPr>
                <a:t>k</a:t>
              </a:r>
              <a:r>
                <a:rPr lang="en-US" altLang="zh-CN" sz="2600" baseline="-25000" dirty="0" err="1">
                  <a:solidFill>
                    <a:srgbClr val="003399"/>
                  </a:solidFill>
                  <a:ea typeface="楷体_GB2312" pitchFamily="49" charset="-122"/>
                </a:rPr>
                <a:t>j</a:t>
              </a:r>
              <a:r>
                <a:rPr lang="en-US" altLang="zh-CN" sz="2600" dirty="0">
                  <a:solidFill>
                    <a:srgbClr val="003399"/>
                  </a:solidFill>
                  <a:ea typeface="楷体_GB2312" pitchFamily="49" charset="-122"/>
                </a:rPr>
                <a:t>)</a:t>
              </a:r>
            </a:p>
            <a:p>
              <a:pPr>
                <a:lnSpc>
                  <a:spcPct val="90000"/>
                </a:lnSpc>
              </a:pPr>
              <a:r>
                <a:rPr lang="zh-CN" altLang="en-US" sz="2600" dirty="0">
                  <a:solidFill>
                    <a:srgbClr val="003399"/>
                  </a:solidFill>
                  <a:latin typeface="幼圆" pitchFamily="49" charset="-122"/>
                  <a:ea typeface="幼圆" pitchFamily="49" charset="-122"/>
                </a:rPr>
                <a:t>这种现象称为</a:t>
              </a:r>
              <a:r>
                <a:rPr lang="zh-CN" altLang="en-US" sz="2800" dirty="0">
                  <a:solidFill>
                    <a:srgbClr val="FF3300"/>
                  </a:solidFill>
                  <a:latin typeface="黑体" pitchFamily="49" charset="-122"/>
                  <a:ea typeface="黑体" pitchFamily="49" charset="-122"/>
                </a:rPr>
                <a:t>散列冲突</a:t>
              </a:r>
              <a:r>
                <a:rPr lang="zh-CN" altLang="en-US" sz="2800" dirty="0">
                  <a:solidFill>
                    <a:srgbClr val="003399"/>
                  </a:solidFill>
                  <a:latin typeface="黑体" pitchFamily="49" charset="-122"/>
                  <a:ea typeface="黑体" pitchFamily="49" charset="-122"/>
                </a:rPr>
                <a:t>。</a:t>
              </a:r>
              <a:endParaRPr lang="zh-CN" altLang="en-US" dirty="0">
                <a:solidFill>
                  <a:srgbClr val="003399"/>
                </a:solidFill>
                <a:latin typeface="楷体_GB2312" pitchFamily="49" charset="-122"/>
                <a:ea typeface="楷体_GB2312" pitchFamily="49" charset="-122"/>
              </a:endParaRPr>
            </a:p>
          </p:txBody>
        </p:sp>
      </p:grpSp>
      <p:grpSp>
        <p:nvGrpSpPr>
          <p:cNvPr id="3" name="Group 39"/>
          <p:cNvGrpSpPr>
            <a:grpSpLocks/>
          </p:cNvGrpSpPr>
          <p:nvPr/>
        </p:nvGrpSpPr>
        <p:grpSpPr bwMode="auto">
          <a:xfrm>
            <a:off x="7032626" y="2781300"/>
            <a:ext cx="3025775" cy="533400"/>
            <a:chOff x="3552" y="1824"/>
            <a:chExt cx="1906" cy="336"/>
          </a:xfrm>
        </p:grpSpPr>
        <p:sp>
          <p:nvSpPr>
            <p:cNvPr id="34832" name="AutoShape 6"/>
            <p:cNvSpPr>
              <a:spLocks noChangeArrowheads="1"/>
            </p:cNvSpPr>
            <p:nvPr/>
          </p:nvSpPr>
          <p:spPr bwMode="auto">
            <a:xfrm>
              <a:off x="3552" y="1824"/>
              <a:ext cx="1824" cy="336"/>
            </a:xfrm>
            <a:prstGeom prst="wedgeRoundRectCallout">
              <a:avLst>
                <a:gd name="adj1" fmla="val -58005"/>
                <a:gd name="adj2" fmla="val -189880"/>
                <a:gd name="adj3" fmla="val 16667"/>
              </a:avLst>
            </a:prstGeom>
            <a:noFill/>
            <a:ln w="57150" cap="sq">
              <a:solidFill>
                <a:srgbClr val="28A3A0"/>
              </a:solidFill>
              <a:miter lim="800000"/>
              <a:headEnd type="none" w="sm" len="sm"/>
              <a:tailEnd type="none" w="sm" len="sm"/>
            </a:ln>
          </p:spPr>
          <p:txBody>
            <a:bodyPr/>
            <a:lstStyle/>
            <a:p>
              <a:pPr algn="ctr"/>
              <a:endParaRPr lang="en-US" altLang="zh-CN">
                <a:solidFill>
                  <a:srgbClr val="FFFFCC"/>
                </a:solidFill>
              </a:endParaRPr>
            </a:p>
          </p:txBody>
        </p:sp>
        <p:sp>
          <p:nvSpPr>
            <p:cNvPr id="34833" name="Text Box 7"/>
            <p:cNvSpPr txBox="1">
              <a:spLocks noChangeArrowheads="1"/>
            </p:cNvSpPr>
            <p:nvPr/>
          </p:nvSpPr>
          <p:spPr bwMode="auto">
            <a:xfrm>
              <a:off x="3659" y="1868"/>
              <a:ext cx="1799" cy="281"/>
            </a:xfrm>
            <a:prstGeom prst="rect">
              <a:avLst/>
            </a:prstGeom>
            <a:noFill/>
            <a:ln w="12700" cap="sq">
              <a:noFill/>
              <a:miter lim="800000"/>
              <a:headEnd type="none" w="sm" len="sm"/>
              <a:tailEnd type="none" w="sm" len="sm"/>
            </a:ln>
          </p:spPr>
          <p:txBody>
            <a:bodyPr wrap="none">
              <a:spAutoFit/>
            </a:bodyPr>
            <a:lstStyle/>
            <a:p>
              <a:r>
                <a:rPr lang="zh-CN" altLang="en-US" sz="2300">
                  <a:solidFill>
                    <a:srgbClr val="0066CC"/>
                  </a:solidFill>
                  <a:latin typeface="黑体" pitchFamily="49" charset="-122"/>
                  <a:ea typeface="黑体" pitchFamily="49" charset="-122"/>
                </a:rPr>
                <a:t>称</a:t>
              </a:r>
              <a:r>
                <a:rPr lang="en-US" altLang="zh-CN" sz="2300">
                  <a:solidFill>
                    <a:srgbClr val="0066CC"/>
                  </a:solidFill>
                  <a:ea typeface="黑体" pitchFamily="49" charset="-122"/>
                </a:rPr>
                <a:t>k</a:t>
              </a:r>
              <a:r>
                <a:rPr lang="en-US" altLang="zh-CN" sz="2300" baseline="-32000">
                  <a:solidFill>
                    <a:srgbClr val="0066CC"/>
                  </a:solidFill>
                  <a:ea typeface="黑体" pitchFamily="49" charset="-122"/>
                </a:rPr>
                <a:t>i</a:t>
              </a:r>
              <a:r>
                <a:rPr lang="zh-CN" altLang="en-US" sz="2300">
                  <a:solidFill>
                    <a:srgbClr val="0066CC"/>
                  </a:solidFill>
                  <a:latin typeface="黑体" pitchFamily="49" charset="-122"/>
                  <a:ea typeface="黑体" pitchFamily="49" charset="-122"/>
                </a:rPr>
                <a:t>与</a:t>
              </a:r>
              <a:r>
                <a:rPr lang="en-US" altLang="zh-CN" sz="2300">
                  <a:solidFill>
                    <a:srgbClr val="0066CC"/>
                  </a:solidFill>
                  <a:ea typeface="黑体" pitchFamily="49" charset="-122"/>
                </a:rPr>
                <a:t>k</a:t>
              </a:r>
              <a:r>
                <a:rPr lang="en-US" altLang="zh-CN" sz="2300" baseline="-30000">
                  <a:solidFill>
                    <a:srgbClr val="0066CC"/>
                  </a:solidFill>
                  <a:ea typeface="黑体" pitchFamily="49" charset="-122"/>
                </a:rPr>
                <a:t>j</a:t>
              </a:r>
              <a:r>
                <a:rPr lang="zh-CN" altLang="en-US" sz="2300">
                  <a:solidFill>
                    <a:srgbClr val="0066CC"/>
                  </a:solidFill>
                  <a:latin typeface="黑体" pitchFamily="49" charset="-122"/>
                  <a:ea typeface="黑体" pitchFamily="49" charset="-122"/>
                </a:rPr>
                <a:t>为</a:t>
              </a:r>
              <a:r>
                <a:rPr lang="zh-CN" altLang="en-US" sz="2300">
                  <a:solidFill>
                    <a:srgbClr val="0066CC"/>
                  </a:solidFill>
                  <a:ea typeface="黑体" pitchFamily="49" charset="-122"/>
                </a:rPr>
                <a:t>“</a:t>
              </a:r>
              <a:r>
                <a:rPr lang="zh-CN" altLang="en-US" sz="2300">
                  <a:solidFill>
                    <a:srgbClr val="FF3300"/>
                  </a:solidFill>
                  <a:latin typeface="黑体" pitchFamily="49" charset="-122"/>
                  <a:ea typeface="黑体" pitchFamily="49" charset="-122"/>
                </a:rPr>
                <a:t>同义词</a:t>
              </a:r>
              <a:r>
                <a:rPr lang="zh-CN" altLang="en-US" sz="2300">
                  <a:solidFill>
                    <a:srgbClr val="0066CC"/>
                  </a:solidFill>
                  <a:ea typeface="黑体" pitchFamily="49" charset="-122"/>
                </a:rPr>
                <a:t>”</a:t>
              </a:r>
              <a:endParaRPr lang="zh-CN" altLang="en-US" sz="2300">
                <a:solidFill>
                  <a:srgbClr val="0066CC"/>
                </a:solidFill>
                <a:latin typeface="黑体" pitchFamily="49" charset="-122"/>
                <a:ea typeface="黑体" pitchFamily="49" charset="-122"/>
              </a:endParaRPr>
            </a:p>
          </p:txBody>
        </p:sp>
      </p:grpSp>
      <p:grpSp>
        <p:nvGrpSpPr>
          <p:cNvPr id="4" name="Group 42"/>
          <p:cNvGrpSpPr>
            <a:grpSpLocks/>
          </p:cNvGrpSpPr>
          <p:nvPr/>
        </p:nvGrpSpPr>
        <p:grpSpPr bwMode="auto">
          <a:xfrm>
            <a:off x="2063750" y="260350"/>
            <a:ext cx="2425700" cy="485776"/>
            <a:chOff x="344" y="133"/>
            <a:chExt cx="1528" cy="306"/>
          </a:xfrm>
        </p:grpSpPr>
        <p:sp>
          <p:nvSpPr>
            <p:cNvPr id="34830" name="Oval 9"/>
            <p:cNvSpPr>
              <a:spLocks noChangeArrowheads="1"/>
            </p:cNvSpPr>
            <p:nvPr/>
          </p:nvSpPr>
          <p:spPr bwMode="auto">
            <a:xfrm>
              <a:off x="344" y="133"/>
              <a:ext cx="1394" cy="303"/>
            </a:xfrm>
            <a:prstGeom prst="ellipse">
              <a:avLst/>
            </a:prstGeom>
            <a:gradFill rotWithShape="0">
              <a:gsLst>
                <a:gs pos="0">
                  <a:srgbClr val="760000"/>
                </a:gs>
                <a:gs pos="50000">
                  <a:srgbClr val="FF0000"/>
                </a:gs>
                <a:gs pos="100000">
                  <a:srgbClr val="760000"/>
                </a:gs>
              </a:gsLst>
              <a:lin ang="18900000" scaled="1"/>
            </a:gradFill>
            <a:ln w="12700" cap="sq">
              <a:noFill/>
              <a:round/>
              <a:headEnd type="none" w="sm" len="sm"/>
              <a:tailEnd type="none" w="sm" len="sm"/>
            </a:ln>
            <a:effectLst>
              <a:outerShdw dist="56796" dir="1593903" algn="ctr" rotWithShape="0">
                <a:srgbClr val="969696"/>
              </a:outerShdw>
            </a:effectLst>
          </p:spPr>
          <p:txBody>
            <a:bodyPr wrap="none" anchor="ctr"/>
            <a:lstStyle/>
            <a:p>
              <a:endParaRPr lang="zh-CN" altLang="en-US">
                <a:solidFill>
                  <a:srgbClr val="FFFFCC"/>
                </a:solidFill>
              </a:endParaRPr>
            </a:p>
          </p:txBody>
        </p:sp>
        <p:sp>
          <p:nvSpPr>
            <p:cNvPr id="34831" name="Text Box 10"/>
            <p:cNvSpPr txBox="1">
              <a:spLocks noChangeArrowheads="1"/>
            </p:cNvSpPr>
            <p:nvPr/>
          </p:nvSpPr>
          <p:spPr bwMode="auto">
            <a:xfrm>
              <a:off x="506" y="148"/>
              <a:ext cx="1366" cy="291"/>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r>
                <a:rPr lang="en-US" altLang="zh-CN" sz="2400" dirty="0">
                  <a:solidFill>
                    <a:srgbClr val="FFFF00"/>
                  </a:solidFill>
                  <a:latin typeface="黑体" pitchFamily="49" charset="-122"/>
                  <a:ea typeface="黑体" pitchFamily="49" charset="-122"/>
                </a:rPr>
                <a:t>2</a:t>
              </a:r>
              <a:r>
                <a:rPr lang="en-US" altLang="zh-CN" sz="2000" dirty="0">
                  <a:solidFill>
                    <a:srgbClr val="FFFF00"/>
                  </a:solidFill>
                  <a:latin typeface="黑体" pitchFamily="49" charset="-122"/>
                  <a:ea typeface="黑体" pitchFamily="49" charset="-122"/>
                </a:rPr>
                <a:t>.</a:t>
              </a:r>
              <a:r>
                <a:rPr lang="zh-CN" altLang="en-US" sz="2000" dirty="0">
                  <a:solidFill>
                    <a:srgbClr val="FFFF00"/>
                  </a:solidFill>
                  <a:latin typeface="黑体" pitchFamily="49" charset="-122"/>
                  <a:ea typeface="黑体" pitchFamily="49" charset="-122"/>
                </a:rPr>
                <a:t>散列冲突</a:t>
              </a:r>
            </a:p>
          </p:txBody>
        </p:sp>
      </p:grpSp>
      <p:grpSp>
        <p:nvGrpSpPr>
          <p:cNvPr id="5" name="Group 44"/>
          <p:cNvGrpSpPr>
            <a:grpSpLocks/>
          </p:cNvGrpSpPr>
          <p:nvPr/>
        </p:nvGrpSpPr>
        <p:grpSpPr bwMode="auto">
          <a:xfrm>
            <a:off x="2330450" y="3559176"/>
            <a:ext cx="7678738" cy="2894013"/>
            <a:chOff x="431" y="2160"/>
            <a:chExt cx="4837" cy="1823"/>
          </a:xfrm>
        </p:grpSpPr>
        <p:sp>
          <p:nvSpPr>
            <p:cNvPr id="34825" name="Rectangle 15"/>
            <p:cNvSpPr>
              <a:spLocks noChangeArrowheads="1"/>
            </p:cNvSpPr>
            <p:nvPr/>
          </p:nvSpPr>
          <p:spPr bwMode="auto">
            <a:xfrm>
              <a:off x="431" y="2160"/>
              <a:ext cx="4837" cy="1823"/>
            </a:xfrm>
            <a:prstGeom prst="rect">
              <a:avLst/>
            </a:prstGeom>
            <a:noFill/>
            <a:ln w="98425" cap="sq">
              <a:solidFill>
                <a:srgbClr val="33CCCC"/>
              </a:solidFill>
              <a:miter lim="800000"/>
              <a:headEnd type="none" w="sm" len="sm"/>
              <a:tailEnd type="none" w="sm" len="sm"/>
            </a:ln>
            <a:effectLst>
              <a:outerShdw dist="109250" dir="3267739" algn="ctr" rotWithShape="0">
                <a:srgbClr val="B2B2B2"/>
              </a:outerShdw>
            </a:effectLst>
          </p:spPr>
          <p:txBody>
            <a:bodyPr wrap="none" anchor="ctr"/>
            <a:lstStyle/>
            <a:p>
              <a:endParaRPr lang="zh-CN" altLang="en-US" sz="2400">
                <a:solidFill>
                  <a:srgbClr val="FFFFCC"/>
                </a:solidFill>
              </a:endParaRPr>
            </a:p>
          </p:txBody>
        </p:sp>
        <p:sp>
          <p:nvSpPr>
            <p:cNvPr id="34826" name="Text Box 16"/>
            <p:cNvSpPr txBox="1">
              <a:spLocks noChangeArrowheads="1"/>
            </p:cNvSpPr>
            <p:nvPr/>
          </p:nvSpPr>
          <p:spPr bwMode="auto">
            <a:xfrm>
              <a:off x="535" y="2350"/>
              <a:ext cx="4443" cy="1221"/>
            </a:xfrm>
            <a:prstGeom prst="rect">
              <a:avLst/>
            </a:prstGeom>
            <a:noFill/>
            <a:ln w="12700" cap="sq">
              <a:noFill/>
              <a:miter lim="800000"/>
              <a:headEnd type="none" w="sm" len="sm"/>
              <a:tailEnd type="none" w="sm" len="sm"/>
            </a:ln>
          </p:spPr>
          <p:txBody>
            <a:bodyPr wrap="square">
              <a:spAutoFit/>
            </a:bodyPr>
            <a:lstStyle/>
            <a:p>
              <a:r>
                <a:rPr lang="en-US" altLang="zh-CN" sz="2000" dirty="0">
                  <a:solidFill>
                    <a:srgbClr val="003399"/>
                  </a:solidFill>
                  <a:latin typeface="幼圆" pitchFamily="49" charset="-122"/>
                  <a:ea typeface="幼圆" pitchFamily="49" charset="-122"/>
                </a:rPr>
                <a:t>    </a:t>
              </a:r>
              <a:r>
                <a:rPr lang="zh-CN" altLang="en-US" sz="2000" dirty="0">
                  <a:solidFill>
                    <a:srgbClr val="003399"/>
                  </a:solidFill>
                  <a:latin typeface="幼圆" pitchFamily="49" charset="-122"/>
                  <a:ea typeface="幼圆" pitchFamily="49" charset="-122"/>
                </a:rPr>
                <a:t>根据构造的散列函数与处理冲突的方法将一组</a:t>
              </a:r>
            </a:p>
            <a:p>
              <a:r>
                <a:rPr lang="zh-CN" altLang="en-US" sz="2000" dirty="0">
                  <a:solidFill>
                    <a:srgbClr val="003399"/>
                  </a:solidFill>
                  <a:latin typeface="幼圆" pitchFamily="49" charset="-122"/>
                  <a:ea typeface="幼圆" pitchFamily="49" charset="-122"/>
                </a:rPr>
                <a:t>关键字映射到一个有限的连续地址集合上，并以关</a:t>
              </a:r>
            </a:p>
            <a:p>
              <a:r>
                <a:rPr lang="zh-CN" altLang="en-US" sz="2000" dirty="0">
                  <a:solidFill>
                    <a:srgbClr val="003399"/>
                  </a:solidFill>
                  <a:latin typeface="幼圆" pitchFamily="49" charset="-122"/>
                  <a:ea typeface="幼圆" pitchFamily="49" charset="-122"/>
                </a:rPr>
                <a:t>键字在该集合中的</a:t>
              </a:r>
              <a:r>
                <a:rPr lang="zh-CN" altLang="en-US" sz="2000" dirty="0">
                  <a:solidFill>
                    <a:srgbClr val="003399"/>
                  </a:solidFill>
                  <a:ea typeface="幼圆" pitchFamily="49" charset="-122"/>
                </a:rPr>
                <a:t>“</a:t>
              </a:r>
              <a:r>
                <a:rPr lang="zh-CN" altLang="en-US" sz="2000" dirty="0">
                  <a:solidFill>
                    <a:srgbClr val="003399"/>
                  </a:solidFill>
                  <a:latin typeface="幼圆" pitchFamily="49" charset="-122"/>
                  <a:ea typeface="幼圆" pitchFamily="49" charset="-122"/>
                </a:rPr>
                <a:t>象</a:t>
              </a:r>
              <a:r>
                <a:rPr lang="zh-CN" altLang="en-US" sz="2000" dirty="0">
                  <a:solidFill>
                    <a:srgbClr val="003399"/>
                  </a:solidFill>
                  <a:ea typeface="幼圆" pitchFamily="49" charset="-122"/>
                </a:rPr>
                <a:t>”</a:t>
              </a:r>
              <a:r>
                <a:rPr lang="zh-CN" altLang="en-US" sz="2000" dirty="0">
                  <a:solidFill>
                    <a:srgbClr val="003399"/>
                  </a:solidFill>
                  <a:latin typeface="幼圆" pitchFamily="49" charset="-122"/>
                  <a:ea typeface="幼圆" pitchFamily="49" charset="-122"/>
                </a:rPr>
                <a:t>作为记录的存储位置，按照</a:t>
              </a:r>
            </a:p>
            <a:p>
              <a:r>
                <a:rPr lang="zh-CN" altLang="en-US" sz="2000" dirty="0">
                  <a:solidFill>
                    <a:srgbClr val="003399"/>
                  </a:solidFill>
                  <a:latin typeface="幼圆" pitchFamily="49" charset="-122"/>
                  <a:ea typeface="幼圆" pitchFamily="49" charset="-122"/>
                </a:rPr>
                <a:t>这种方法组织起来表称为        </a:t>
              </a:r>
              <a:r>
                <a:rPr lang="en-US" altLang="zh-CN" sz="2000" dirty="0">
                  <a:solidFill>
                    <a:srgbClr val="003399"/>
                  </a:solidFill>
                  <a:latin typeface="幼圆" pitchFamily="49" charset="-122"/>
                  <a:ea typeface="幼圆" pitchFamily="49" charset="-122"/>
                </a:rPr>
                <a:t>,</a:t>
              </a:r>
              <a:r>
                <a:rPr lang="zh-CN" altLang="en-US" sz="2000" dirty="0">
                  <a:solidFill>
                    <a:srgbClr val="003399"/>
                  </a:solidFill>
                  <a:ea typeface="幼圆" pitchFamily="49" charset="-122"/>
                </a:rPr>
                <a:t>或                  </a:t>
              </a:r>
              <a:r>
                <a:rPr lang="en-US" altLang="zh-CN" sz="2000" dirty="0">
                  <a:solidFill>
                    <a:srgbClr val="003399"/>
                  </a:solidFill>
                  <a:ea typeface="楷体_GB2312" pitchFamily="49" charset="-122"/>
                </a:rPr>
                <a:t>,</a:t>
              </a:r>
            </a:p>
            <a:p>
              <a:r>
                <a:rPr lang="zh-CN" altLang="en-US" sz="2000" dirty="0">
                  <a:solidFill>
                    <a:srgbClr val="003399"/>
                  </a:solidFill>
                  <a:ea typeface="幼圆" pitchFamily="49" charset="-122"/>
                </a:rPr>
                <a:t>或称</a:t>
              </a:r>
              <a:r>
                <a:rPr lang="zh-CN" altLang="en-US" sz="2000" dirty="0">
                  <a:solidFill>
                    <a:srgbClr val="003399"/>
                  </a:solidFill>
                  <a:ea typeface="楷体_GB2312" pitchFamily="49" charset="-122"/>
                </a:rPr>
                <a:t>                  </a:t>
              </a:r>
              <a:r>
                <a:rPr lang="en-US" altLang="zh-CN" sz="2000" dirty="0">
                  <a:solidFill>
                    <a:srgbClr val="003399"/>
                  </a:solidFill>
                  <a:ea typeface="楷体_GB2312" pitchFamily="49" charset="-122"/>
                </a:rPr>
                <a:t>;</a:t>
              </a:r>
              <a:r>
                <a:rPr lang="zh-CN" altLang="en-US" sz="2000" dirty="0">
                  <a:solidFill>
                    <a:srgbClr val="003399"/>
                  </a:solidFill>
                  <a:ea typeface="幼圆" pitchFamily="49" charset="-122"/>
                </a:rPr>
                <a:t>建立表的过程称为哈希造表或者</a:t>
              </a:r>
            </a:p>
            <a:p>
              <a:r>
                <a:rPr lang="zh-CN" altLang="en-US" sz="2000" dirty="0">
                  <a:solidFill>
                    <a:srgbClr val="003399"/>
                  </a:solidFill>
                  <a:ea typeface="幼圆" pitchFamily="49" charset="-122"/>
                </a:rPr>
                <a:t>散列，得到的存储位置称为散列地址或者杂凑地址</a:t>
              </a:r>
              <a:r>
                <a:rPr lang="zh-CN" altLang="en-US" sz="2000" dirty="0">
                  <a:solidFill>
                    <a:srgbClr val="003399"/>
                  </a:solidFill>
                  <a:ea typeface="楷体_GB2312" pitchFamily="49" charset="-122"/>
                </a:rPr>
                <a:t>。</a:t>
              </a:r>
            </a:p>
          </p:txBody>
        </p:sp>
        <p:sp>
          <p:nvSpPr>
            <p:cNvPr id="34827" name="Rectangle 17"/>
            <p:cNvSpPr>
              <a:spLocks noChangeArrowheads="1"/>
            </p:cNvSpPr>
            <p:nvPr/>
          </p:nvSpPr>
          <p:spPr bwMode="auto">
            <a:xfrm>
              <a:off x="3483" y="2894"/>
              <a:ext cx="1070" cy="252"/>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000" dirty="0">
                  <a:solidFill>
                    <a:srgbClr val="FF3300"/>
                  </a:solidFill>
                  <a:ea typeface="黑体" pitchFamily="49" charset="-122"/>
                </a:rPr>
                <a:t>哈希表</a:t>
              </a:r>
            </a:p>
          </p:txBody>
        </p:sp>
        <p:sp>
          <p:nvSpPr>
            <p:cNvPr id="34828" name="Rectangle 18"/>
            <p:cNvSpPr>
              <a:spLocks noChangeArrowheads="1"/>
            </p:cNvSpPr>
            <p:nvPr/>
          </p:nvSpPr>
          <p:spPr bwMode="auto">
            <a:xfrm>
              <a:off x="2485" y="2894"/>
              <a:ext cx="1122" cy="252"/>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000" dirty="0">
                  <a:solidFill>
                    <a:srgbClr val="FF3300"/>
                  </a:solidFill>
                  <a:ea typeface="黑体" pitchFamily="49" charset="-122"/>
                </a:rPr>
                <a:t>散列表</a:t>
              </a:r>
            </a:p>
          </p:txBody>
        </p:sp>
        <p:sp>
          <p:nvSpPr>
            <p:cNvPr id="34829" name="Rectangle 19"/>
            <p:cNvSpPr>
              <a:spLocks noChangeArrowheads="1"/>
            </p:cNvSpPr>
            <p:nvPr/>
          </p:nvSpPr>
          <p:spPr bwMode="auto">
            <a:xfrm>
              <a:off x="898" y="3121"/>
              <a:ext cx="1152" cy="252"/>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r>
                <a:rPr lang="zh-CN" altLang="en-US" sz="2000" dirty="0">
                  <a:solidFill>
                    <a:srgbClr val="FF3300"/>
                  </a:solidFill>
                  <a:ea typeface="黑体" pitchFamily="49" charset="-122"/>
                </a:rPr>
                <a:t>杂凑表</a:t>
              </a:r>
            </a:p>
          </p:txBody>
        </p:sp>
      </p:grpSp>
      <p:grpSp>
        <p:nvGrpSpPr>
          <p:cNvPr id="6" name="Group 48"/>
          <p:cNvGrpSpPr>
            <a:grpSpLocks/>
          </p:cNvGrpSpPr>
          <p:nvPr/>
        </p:nvGrpSpPr>
        <p:grpSpPr bwMode="auto">
          <a:xfrm>
            <a:off x="2057401" y="2924176"/>
            <a:ext cx="3317875" cy="525463"/>
            <a:chOff x="336" y="1920"/>
            <a:chExt cx="2090" cy="331"/>
          </a:xfrm>
        </p:grpSpPr>
        <p:sp>
          <p:nvSpPr>
            <p:cNvPr id="34823" name="Oval 49"/>
            <p:cNvSpPr>
              <a:spLocks noChangeArrowheads="1"/>
            </p:cNvSpPr>
            <p:nvPr/>
          </p:nvSpPr>
          <p:spPr bwMode="auto">
            <a:xfrm>
              <a:off x="336" y="1920"/>
              <a:ext cx="2000" cy="331"/>
            </a:xfrm>
            <a:prstGeom prst="ellipse">
              <a:avLst/>
            </a:prstGeom>
            <a:gradFill rotWithShape="0">
              <a:gsLst>
                <a:gs pos="0">
                  <a:srgbClr val="760000"/>
                </a:gs>
                <a:gs pos="50000">
                  <a:srgbClr val="FF0000"/>
                </a:gs>
                <a:gs pos="100000">
                  <a:srgbClr val="760000"/>
                </a:gs>
              </a:gsLst>
              <a:lin ang="18900000" scaled="1"/>
            </a:gradFill>
            <a:ln w="12700" cap="sq">
              <a:noFill/>
              <a:round/>
              <a:headEnd type="none" w="sm" len="sm"/>
              <a:tailEnd type="none" w="sm" len="sm"/>
            </a:ln>
            <a:effectLst>
              <a:outerShdw dist="45791" dir="2021404" algn="ctr" rotWithShape="0">
                <a:srgbClr val="969696"/>
              </a:outerShdw>
            </a:effectLst>
          </p:spPr>
          <p:txBody>
            <a:bodyPr wrap="none" anchor="ctr"/>
            <a:lstStyle/>
            <a:p>
              <a:endParaRPr lang="zh-CN" altLang="en-US">
                <a:solidFill>
                  <a:srgbClr val="FFFFCC"/>
                </a:solidFill>
              </a:endParaRPr>
            </a:p>
          </p:txBody>
        </p:sp>
        <p:sp>
          <p:nvSpPr>
            <p:cNvPr id="34824" name="Text Box 50"/>
            <p:cNvSpPr txBox="1">
              <a:spLocks noChangeArrowheads="1"/>
            </p:cNvSpPr>
            <p:nvPr/>
          </p:nvSpPr>
          <p:spPr bwMode="auto">
            <a:xfrm>
              <a:off x="486" y="1943"/>
              <a:ext cx="1940" cy="252"/>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2000" dirty="0">
                  <a:solidFill>
                    <a:srgbClr val="FFFF00"/>
                  </a:solidFill>
                  <a:ea typeface="黑体" pitchFamily="49" charset="-122"/>
                </a:rPr>
                <a:t>3</a:t>
              </a:r>
              <a:r>
                <a:rPr lang="en-US" altLang="zh-CN" sz="2000" dirty="0">
                  <a:solidFill>
                    <a:srgbClr val="FFFF00"/>
                  </a:solidFill>
                  <a:latin typeface="黑体" pitchFamily="49" charset="-122"/>
                  <a:ea typeface="黑体" pitchFamily="49" charset="-122"/>
                </a:rPr>
                <a:t>.</a:t>
              </a:r>
              <a:r>
                <a:rPr lang="zh-CN" altLang="en-US" sz="2000" dirty="0">
                  <a:solidFill>
                    <a:srgbClr val="FFFF00"/>
                  </a:solidFill>
                  <a:latin typeface="黑体" pitchFamily="49" charset="-122"/>
                  <a:ea typeface="黑体" pitchFamily="49" charset="-122"/>
                </a:rPr>
                <a:t>什么是散列表</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righ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0"/>
          <p:cNvGrpSpPr>
            <a:grpSpLocks/>
          </p:cNvGrpSpPr>
          <p:nvPr/>
        </p:nvGrpSpPr>
        <p:grpSpPr bwMode="auto">
          <a:xfrm>
            <a:off x="2055814" y="495301"/>
            <a:ext cx="3743325" cy="523875"/>
            <a:chOff x="335" y="312"/>
            <a:chExt cx="2358" cy="330"/>
          </a:xfrm>
        </p:grpSpPr>
        <p:sp>
          <p:nvSpPr>
            <p:cNvPr id="35859" name="Oval 3"/>
            <p:cNvSpPr>
              <a:spLocks noChangeArrowheads="1"/>
            </p:cNvSpPr>
            <p:nvPr/>
          </p:nvSpPr>
          <p:spPr bwMode="auto">
            <a:xfrm>
              <a:off x="335" y="312"/>
              <a:ext cx="2358" cy="330"/>
            </a:xfrm>
            <a:prstGeom prst="ellipse">
              <a:avLst/>
            </a:prstGeom>
            <a:solidFill>
              <a:srgbClr val="FFDAB5"/>
            </a:solidFill>
            <a:ln w="12700" cap="sq">
              <a:noFill/>
              <a:round/>
              <a:headEnd type="none" w="sm" len="sm"/>
              <a:tailEnd type="none" w="sm" len="sm"/>
            </a:ln>
            <a:effectLst>
              <a:outerShdw dist="45791" dir="2021404" algn="ctr" rotWithShape="0">
                <a:srgbClr val="B2B2B2"/>
              </a:outerShdw>
            </a:effectLst>
          </p:spPr>
          <p:txBody>
            <a:bodyPr wrap="none" anchor="ctr"/>
            <a:lstStyle/>
            <a:p>
              <a:endParaRPr lang="zh-CN" altLang="en-US">
                <a:solidFill>
                  <a:srgbClr val="FFFFCC"/>
                </a:solidFill>
              </a:endParaRPr>
            </a:p>
          </p:txBody>
        </p:sp>
        <p:sp>
          <p:nvSpPr>
            <p:cNvPr id="35860" name="Text Box 7"/>
            <p:cNvSpPr txBox="1">
              <a:spLocks noChangeArrowheads="1"/>
            </p:cNvSpPr>
            <p:nvPr/>
          </p:nvSpPr>
          <p:spPr bwMode="auto">
            <a:xfrm>
              <a:off x="554" y="318"/>
              <a:ext cx="2093" cy="308"/>
            </a:xfrm>
            <a:prstGeom prst="rect">
              <a:avLst/>
            </a:prstGeom>
            <a:noFill/>
            <a:ln w="12700" cap="sq">
              <a:noFill/>
              <a:miter lim="800000"/>
              <a:headEnd type="none" w="sm" len="sm"/>
              <a:tailEnd type="none" w="sm" len="sm"/>
            </a:ln>
            <a:effectLst>
              <a:outerShdw algn="ctr" rotWithShape="0">
                <a:schemeClr val="bg1"/>
              </a:outerShdw>
            </a:effectLst>
          </p:spPr>
          <p:txBody>
            <a:bodyPr>
              <a:spAutoFit/>
            </a:bodyPr>
            <a:lstStyle/>
            <a:p>
              <a:r>
                <a:rPr lang="zh-CN" altLang="en-US" sz="2600">
                  <a:solidFill>
                    <a:srgbClr val="003399"/>
                  </a:solidFill>
                  <a:latin typeface="黑体" pitchFamily="49" charset="-122"/>
                  <a:ea typeface="黑体" pitchFamily="49" charset="-122"/>
                </a:rPr>
                <a:t>二</a:t>
              </a:r>
              <a:r>
                <a:rPr lang="en-US" altLang="zh-CN" sz="2600">
                  <a:solidFill>
                    <a:srgbClr val="003399"/>
                  </a:solidFill>
                  <a:latin typeface="黑体" pitchFamily="49" charset="-122"/>
                  <a:ea typeface="黑体" pitchFamily="49" charset="-122"/>
                </a:rPr>
                <a:t>.</a:t>
              </a:r>
              <a:r>
                <a:rPr lang="zh-CN" altLang="en-US" sz="2600">
                  <a:solidFill>
                    <a:srgbClr val="003399"/>
                  </a:solidFill>
                  <a:latin typeface="黑体" pitchFamily="49" charset="-122"/>
                  <a:ea typeface="黑体" pitchFamily="49" charset="-122"/>
                </a:rPr>
                <a:t>散列函数的构造</a:t>
              </a:r>
            </a:p>
          </p:txBody>
        </p:sp>
      </p:grpSp>
      <p:grpSp>
        <p:nvGrpSpPr>
          <p:cNvPr id="3" name="Group 51"/>
          <p:cNvGrpSpPr>
            <a:grpSpLocks/>
          </p:cNvGrpSpPr>
          <p:nvPr/>
        </p:nvGrpSpPr>
        <p:grpSpPr bwMode="auto">
          <a:xfrm>
            <a:off x="2379663" y="1306514"/>
            <a:ext cx="1916112" cy="504825"/>
            <a:chOff x="539" y="823"/>
            <a:chExt cx="1207" cy="318"/>
          </a:xfrm>
        </p:grpSpPr>
        <p:sp>
          <p:nvSpPr>
            <p:cNvPr id="35857" name="Oval 10"/>
            <p:cNvSpPr>
              <a:spLocks noChangeArrowheads="1"/>
            </p:cNvSpPr>
            <p:nvPr/>
          </p:nvSpPr>
          <p:spPr bwMode="auto">
            <a:xfrm>
              <a:off x="539" y="823"/>
              <a:ext cx="996" cy="318"/>
            </a:xfrm>
            <a:prstGeom prst="ellipse">
              <a:avLst/>
            </a:prstGeom>
            <a:gradFill rotWithShape="0">
              <a:gsLst>
                <a:gs pos="0">
                  <a:srgbClr val="760000"/>
                </a:gs>
                <a:gs pos="50000">
                  <a:srgbClr val="FF0000"/>
                </a:gs>
                <a:gs pos="100000">
                  <a:srgbClr val="760000"/>
                </a:gs>
              </a:gsLst>
              <a:lin ang="18900000" scaled="1"/>
            </a:gradFill>
            <a:ln w="12700" cap="sq">
              <a:noFill/>
              <a:round/>
              <a:headEnd type="none" w="sm" len="sm"/>
              <a:tailEnd type="none" w="sm" len="sm"/>
            </a:ln>
            <a:effectLst>
              <a:outerShdw dist="63500" dir="2212194" algn="ctr" rotWithShape="0">
                <a:srgbClr val="969696"/>
              </a:outerShdw>
            </a:effectLst>
          </p:spPr>
          <p:txBody>
            <a:bodyPr wrap="none" anchor="ctr"/>
            <a:lstStyle/>
            <a:p>
              <a:endParaRPr lang="zh-CN" altLang="en-US">
                <a:solidFill>
                  <a:srgbClr val="FFFFCC"/>
                </a:solidFill>
              </a:endParaRPr>
            </a:p>
          </p:txBody>
        </p:sp>
        <p:sp>
          <p:nvSpPr>
            <p:cNvPr id="35858" name="Text Box 11"/>
            <p:cNvSpPr txBox="1">
              <a:spLocks noChangeArrowheads="1"/>
            </p:cNvSpPr>
            <p:nvPr/>
          </p:nvSpPr>
          <p:spPr bwMode="auto">
            <a:xfrm>
              <a:off x="597" y="828"/>
              <a:ext cx="1149" cy="30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2600">
                  <a:solidFill>
                    <a:srgbClr val="FFFF00"/>
                  </a:solidFill>
                  <a:ea typeface="幼圆" pitchFamily="49" charset="-122"/>
                </a:rPr>
                <a:t>1. </a:t>
              </a:r>
              <a:r>
                <a:rPr lang="zh-CN" altLang="en-US" sz="2600">
                  <a:solidFill>
                    <a:srgbClr val="FFFF00"/>
                  </a:solidFill>
                  <a:ea typeface="幼圆" pitchFamily="49" charset="-122"/>
                </a:rPr>
                <a:t>原 则</a:t>
              </a:r>
            </a:p>
          </p:txBody>
        </p:sp>
      </p:grpSp>
      <p:grpSp>
        <p:nvGrpSpPr>
          <p:cNvPr id="4" name="Group 45"/>
          <p:cNvGrpSpPr>
            <a:grpSpLocks/>
          </p:cNvGrpSpPr>
          <p:nvPr/>
        </p:nvGrpSpPr>
        <p:grpSpPr bwMode="auto">
          <a:xfrm>
            <a:off x="2819400" y="1989139"/>
            <a:ext cx="7308850" cy="1106487"/>
            <a:chOff x="816" y="1392"/>
            <a:chExt cx="4604" cy="697"/>
          </a:xfrm>
        </p:grpSpPr>
        <p:sp>
          <p:nvSpPr>
            <p:cNvPr id="35855" name="Text Box 13"/>
            <p:cNvSpPr txBox="1">
              <a:spLocks noChangeArrowheads="1"/>
            </p:cNvSpPr>
            <p:nvPr/>
          </p:nvSpPr>
          <p:spPr bwMode="auto">
            <a:xfrm>
              <a:off x="1049" y="1392"/>
              <a:ext cx="4371" cy="697"/>
            </a:xfrm>
            <a:prstGeom prst="rect">
              <a:avLst/>
            </a:prstGeom>
            <a:noFill/>
            <a:ln w="12700" cap="sq">
              <a:noFill/>
              <a:miter lim="800000"/>
              <a:headEnd type="none" w="sm" len="sm"/>
              <a:tailEnd type="none" w="sm" len="sm"/>
            </a:ln>
          </p:spPr>
          <p:txBody>
            <a:bodyPr>
              <a:spAutoFit/>
            </a:bodyPr>
            <a:lstStyle/>
            <a:p>
              <a:pPr>
                <a:lnSpc>
                  <a:spcPct val="85000"/>
                </a:lnSpc>
              </a:pPr>
              <a:r>
                <a:rPr lang="zh-CN" altLang="en-US" sz="2600">
                  <a:solidFill>
                    <a:srgbClr val="002B80"/>
                  </a:solidFill>
                  <a:latin typeface="幼圆" pitchFamily="49" charset="-122"/>
                  <a:ea typeface="幼圆" pitchFamily="49" charset="-122"/>
                </a:rPr>
                <a:t>散列函数的定义域必须包括将要存储的全部</a:t>
              </a:r>
            </a:p>
            <a:p>
              <a:pPr>
                <a:lnSpc>
                  <a:spcPct val="85000"/>
                </a:lnSpc>
              </a:pPr>
              <a:r>
                <a:rPr lang="zh-CN" altLang="en-US" sz="2600">
                  <a:solidFill>
                    <a:srgbClr val="002B80"/>
                  </a:solidFill>
                  <a:latin typeface="幼圆" pitchFamily="49" charset="-122"/>
                  <a:ea typeface="幼圆" pitchFamily="49" charset="-122"/>
                </a:rPr>
                <a:t>关键字；若散列表允许有</a:t>
              </a:r>
              <a:r>
                <a:rPr lang="en-US" altLang="zh-CN" sz="2600">
                  <a:solidFill>
                    <a:srgbClr val="002B80"/>
                  </a:solidFill>
                  <a:ea typeface="幼圆" pitchFamily="49" charset="-122"/>
                </a:rPr>
                <a:t>m</a:t>
              </a:r>
              <a:r>
                <a:rPr lang="zh-CN" altLang="en-US" sz="2600">
                  <a:solidFill>
                    <a:srgbClr val="002B80"/>
                  </a:solidFill>
                  <a:latin typeface="幼圆" pitchFamily="49" charset="-122"/>
                  <a:ea typeface="幼圆" pitchFamily="49" charset="-122"/>
                </a:rPr>
                <a:t>个位置时，则函</a:t>
              </a:r>
            </a:p>
            <a:p>
              <a:pPr>
                <a:lnSpc>
                  <a:spcPct val="85000"/>
                </a:lnSpc>
              </a:pPr>
              <a:r>
                <a:rPr lang="zh-CN" altLang="en-US" sz="2600">
                  <a:solidFill>
                    <a:srgbClr val="002B80"/>
                  </a:solidFill>
                  <a:latin typeface="幼圆" pitchFamily="49" charset="-122"/>
                  <a:ea typeface="幼圆" pitchFamily="49" charset="-122"/>
                </a:rPr>
                <a:t>数的值域为</a:t>
              </a:r>
              <a:r>
                <a:rPr lang="en-US" altLang="zh-CN" sz="2600">
                  <a:solidFill>
                    <a:srgbClr val="002B80"/>
                  </a:solidFill>
                  <a:ea typeface="幼圆" pitchFamily="49" charset="-122"/>
                </a:rPr>
                <a:t>[0 .. m–1]</a:t>
              </a:r>
              <a:r>
                <a:rPr lang="en-US" altLang="zh-CN" sz="2600">
                  <a:solidFill>
                    <a:srgbClr val="002B80"/>
                  </a:solidFill>
                  <a:latin typeface="幼圆" pitchFamily="49" charset="-122"/>
                  <a:ea typeface="幼圆" pitchFamily="49" charset="-122"/>
                </a:rPr>
                <a:t>(</a:t>
              </a:r>
              <a:r>
                <a:rPr lang="zh-CN" altLang="en-US" sz="2600">
                  <a:solidFill>
                    <a:srgbClr val="002B80"/>
                  </a:solidFill>
                  <a:latin typeface="幼圆" pitchFamily="49" charset="-122"/>
                  <a:ea typeface="幼圆" pitchFamily="49" charset="-122"/>
                </a:rPr>
                <a:t>地址空间</a:t>
              </a:r>
              <a:r>
                <a:rPr lang="en-US" altLang="zh-CN" sz="2600">
                  <a:solidFill>
                    <a:srgbClr val="002B80"/>
                  </a:solidFill>
                  <a:latin typeface="幼圆" pitchFamily="49" charset="-122"/>
                  <a:ea typeface="幼圆" pitchFamily="49" charset="-122"/>
                </a:rPr>
                <a:t>)</a:t>
              </a:r>
              <a:r>
                <a:rPr lang="zh-CN" altLang="en-US" sz="2600">
                  <a:solidFill>
                    <a:srgbClr val="002B80"/>
                  </a:solidFill>
                  <a:latin typeface="幼圆" pitchFamily="49" charset="-122"/>
                  <a:ea typeface="幼圆" pitchFamily="49" charset="-122"/>
                </a:rPr>
                <a:t>。</a:t>
              </a:r>
            </a:p>
          </p:txBody>
        </p:sp>
        <p:sp>
          <p:nvSpPr>
            <p:cNvPr id="35856" name="Oval 14"/>
            <p:cNvSpPr>
              <a:spLocks noChangeArrowheads="1"/>
            </p:cNvSpPr>
            <p:nvPr/>
          </p:nvSpPr>
          <p:spPr bwMode="auto">
            <a:xfrm>
              <a:off x="816" y="1456"/>
              <a:ext cx="144" cy="144"/>
            </a:xfrm>
            <a:prstGeom prst="ellipse">
              <a:avLst/>
            </a:prstGeom>
            <a:gradFill rotWithShape="0">
              <a:gsLst>
                <a:gs pos="0">
                  <a:srgbClr val="FF3300"/>
                </a:gs>
                <a:gs pos="100000">
                  <a:srgbClr val="761800"/>
                </a:gs>
              </a:gsLst>
              <a:lin ang="0" scaled="1"/>
            </a:gradFill>
            <a:ln w="12700" cap="sq">
              <a:noFill/>
              <a:round/>
              <a:headEnd type="none" w="sm" len="sm"/>
              <a:tailEnd type="none" w="sm" len="sm"/>
            </a:ln>
            <a:effectLst>
              <a:outerShdw dist="17961" dir="2700000" algn="ctr" rotWithShape="0">
                <a:srgbClr val="C0C0C0"/>
              </a:outerShdw>
            </a:effectLst>
          </p:spPr>
          <p:txBody>
            <a:bodyPr wrap="none" anchor="ctr"/>
            <a:lstStyle/>
            <a:p>
              <a:endParaRPr lang="zh-CN" altLang="en-US">
                <a:solidFill>
                  <a:srgbClr val="FFFFCC"/>
                </a:solidFill>
              </a:endParaRPr>
            </a:p>
          </p:txBody>
        </p:sp>
      </p:grpSp>
      <p:grpSp>
        <p:nvGrpSpPr>
          <p:cNvPr id="5" name="Group 46"/>
          <p:cNvGrpSpPr>
            <a:grpSpLocks/>
          </p:cNvGrpSpPr>
          <p:nvPr/>
        </p:nvGrpSpPr>
        <p:grpSpPr bwMode="auto">
          <a:xfrm>
            <a:off x="2819400" y="3259138"/>
            <a:ext cx="7308850" cy="768350"/>
            <a:chOff x="816" y="2208"/>
            <a:chExt cx="4604" cy="484"/>
          </a:xfrm>
        </p:grpSpPr>
        <p:sp>
          <p:nvSpPr>
            <p:cNvPr id="35853" name="Rectangle 17"/>
            <p:cNvSpPr>
              <a:spLocks noChangeArrowheads="1"/>
            </p:cNvSpPr>
            <p:nvPr/>
          </p:nvSpPr>
          <p:spPr bwMode="auto">
            <a:xfrm>
              <a:off x="1045" y="2208"/>
              <a:ext cx="4375" cy="484"/>
            </a:xfrm>
            <a:prstGeom prst="rect">
              <a:avLst/>
            </a:prstGeom>
            <a:noFill/>
            <a:ln w="12700" cap="sq">
              <a:noFill/>
              <a:miter lim="800000"/>
              <a:headEnd type="none" w="sm" len="sm"/>
              <a:tailEnd type="none" w="sm" len="sm"/>
            </a:ln>
          </p:spPr>
          <p:txBody>
            <a:bodyPr>
              <a:spAutoFit/>
            </a:bodyPr>
            <a:lstStyle/>
            <a:p>
              <a:pPr>
                <a:lnSpc>
                  <a:spcPct val="85000"/>
                </a:lnSpc>
              </a:pPr>
              <a:r>
                <a:rPr lang="zh-CN" altLang="en-US" sz="2600">
                  <a:solidFill>
                    <a:srgbClr val="002B80"/>
                  </a:solidFill>
                  <a:ea typeface="幼圆" pitchFamily="49" charset="-122"/>
                </a:rPr>
                <a:t>利用散列函数计算出来的地址应能尽可能</a:t>
              </a:r>
              <a:r>
                <a:rPr lang="zh-CN" altLang="en-US" sz="2600">
                  <a:solidFill>
                    <a:srgbClr val="FF3300"/>
                  </a:solidFill>
                  <a:ea typeface="黑体" pitchFamily="49" charset="-122"/>
                </a:rPr>
                <a:t>均</a:t>
              </a:r>
            </a:p>
            <a:p>
              <a:pPr>
                <a:lnSpc>
                  <a:spcPct val="85000"/>
                </a:lnSpc>
              </a:pPr>
              <a:r>
                <a:rPr lang="zh-CN" altLang="en-US" sz="2600">
                  <a:solidFill>
                    <a:srgbClr val="FF3300"/>
                  </a:solidFill>
                  <a:ea typeface="黑体" pitchFamily="49" charset="-122"/>
                </a:rPr>
                <a:t>匀分布</a:t>
              </a:r>
              <a:r>
                <a:rPr lang="zh-CN" altLang="en-US" sz="2600">
                  <a:solidFill>
                    <a:srgbClr val="002B80"/>
                  </a:solidFill>
                  <a:ea typeface="幼圆" pitchFamily="49" charset="-122"/>
                </a:rPr>
                <a:t>在整个地址空间中。</a:t>
              </a:r>
              <a:endParaRPr lang="en-US" altLang="zh-CN" sz="2600">
                <a:solidFill>
                  <a:srgbClr val="002B80"/>
                </a:solidFill>
                <a:ea typeface="幼圆" pitchFamily="49" charset="-122"/>
              </a:endParaRPr>
            </a:p>
          </p:txBody>
        </p:sp>
        <p:sp>
          <p:nvSpPr>
            <p:cNvPr id="35854" name="Oval 18"/>
            <p:cNvSpPr>
              <a:spLocks noChangeArrowheads="1"/>
            </p:cNvSpPr>
            <p:nvPr/>
          </p:nvSpPr>
          <p:spPr bwMode="auto">
            <a:xfrm>
              <a:off x="816" y="2256"/>
              <a:ext cx="144" cy="144"/>
            </a:xfrm>
            <a:prstGeom prst="ellipse">
              <a:avLst/>
            </a:prstGeom>
            <a:gradFill rotWithShape="0">
              <a:gsLst>
                <a:gs pos="0">
                  <a:srgbClr val="FF3300"/>
                </a:gs>
                <a:gs pos="100000">
                  <a:srgbClr val="761800"/>
                </a:gs>
              </a:gsLst>
              <a:lin ang="0" scaled="1"/>
            </a:gradFill>
            <a:ln w="12700" cap="sq">
              <a:noFill/>
              <a:round/>
              <a:headEnd type="none" w="sm" len="sm"/>
              <a:tailEnd type="none" w="sm" len="sm"/>
            </a:ln>
            <a:effectLst>
              <a:outerShdw dist="17961" dir="2700000" algn="ctr" rotWithShape="0">
                <a:srgbClr val="C0C0C0"/>
              </a:outerShdw>
            </a:effectLst>
          </p:spPr>
          <p:txBody>
            <a:bodyPr wrap="none" anchor="ctr"/>
            <a:lstStyle/>
            <a:p>
              <a:endParaRPr lang="zh-CN" altLang="en-US">
                <a:solidFill>
                  <a:srgbClr val="FFFFCC"/>
                </a:solidFill>
              </a:endParaRPr>
            </a:p>
          </p:txBody>
        </p:sp>
      </p:grpSp>
      <p:grpSp>
        <p:nvGrpSpPr>
          <p:cNvPr id="6" name="Group 49"/>
          <p:cNvGrpSpPr>
            <a:grpSpLocks/>
          </p:cNvGrpSpPr>
          <p:nvPr/>
        </p:nvGrpSpPr>
        <p:grpSpPr bwMode="auto">
          <a:xfrm>
            <a:off x="2819400" y="4149725"/>
            <a:ext cx="7308850" cy="768350"/>
            <a:chOff x="816" y="2784"/>
            <a:chExt cx="4604" cy="484"/>
          </a:xfrm>
        </p:grpSpPr>
        <p:sp>
          <p:nvSpPr>
            <p:cNvPr id="35851" name="Oval 21"/>
            <p:cNvSpPr>
              <a:spLocks noChangeArrowheads="1"/>
            </p:cNvSpPr>
            <p:nvPr/>
          </p:nvSpPr>
          <p:spPr bwMode="auto">
            <a:xfrm>
              <a:off x="816" y="2848"/>
              <a:ext cx="144" cy="144"/>
            </a:xfrm>
            <a:prstGeom prst="ellipse">
              <a:avLst/>
            </a:prstGeom>
            <a:gradFill rotWithShape="0">
              <a:gsLst>
                <a:gs pos="0">
                  <a:srgbClr val="FF3300"/>
                </a:gs>
                <a:gs pos="100000">
                  <a:srgbClr val="761800"/>
                </a:gs>
              </a:gsLst>
              <a:lin ang="2700000" scaled="1"/>
            </a:gradFill>
            <a:ln w="12700" cap="sq">
              <a:noFill/>
              <a:round/>
              <a:headEnd type="none" w="sm" len="sm"/>
              <a:tailEnd type="none" w="sm" len="sm"/>
            </a:ln>
            <a:effectLst>
              <a:outerShdw dist="17961" dir="2700000" algn="ctr" rotWithShape="0">
                <a:srgbClr val="C0C0C0"/>
              </a:outerShdw>
            </a:effectLst>
          </p:spPr>
          <p:txBody>
            <a:bodyPr wrap="none" anchor="ctr"/>
            <a:lstStyle/>
            <a:p>
              <a:endParaRPr lang="zh-CN" altLang="en-US">
                <a:solidFill>
                  <a:srgbClr val="FFFFCC"/>
                </a:solidFill>
              </a:endParaRPr>
            </a:p>
          </p:txBody>
        </p:sp>
        <p:sp>
          <p:nvSpPr>
            <p:cNvPr id="35852" name="Rectangle 22"/>
            <p:cNvSpPr>
              <a:spLocks noChangeArrowheads="1"/>
            </p:cNvSpPr>
            <p:nvPr/>
          </p:nvSpPr>
          <p:spPr bwMode="auto">
            <a:xfrm>
              <a:off x="1041" y="2784"/>
              <a:ext cx="4379" cy="484"/>
            </a:xfrm>
            <a:prstGeom prst="rect">
              <a:avLst/>
            </a:prstGeom>
            <a:noFill/>
            <a:ln w="12700" cap="sq">
              <a:noFill/>
              <a:miter lim="800000"/>
              <a:headEnd type="none" w="sm" len="sm"/>
              <a:tailEnd type="none" w="sm" len="sm"/>
            </a:ln>
          </p:spPr>
          <p:txBody>
            <a:bodyPr>
              <a:spAutoFit/>
            </a:bodyPr>
            <a:lstStyle/>
            <a:p>
              <a:pPr>
                <a:lnSpc>
                  <a:spcPct val="85000"/>
                </a:lnSpc>
              </a:pPr>
              <a:r>
                <a:rPr lang="zh-CN" altLang="en-US" sz="2600">
                  <a:solidFill>
                    <a:srgbClr val="002B80"/>
                  </a:solidFill>
                  <a:ea typeface="幼圆" pitchFamily="49" charset="-122"/>
                </a:rPr>
                <a:t>散列函数应该尽可能简单，应该在较短的时</a:t>
              </a:r>
            </a:p>
            <a:p>
              <a:pPr>
                <a:lnSpc>
                  <a:spcPct val="85000"/>
                </a:lnSpc>
              </a:pPr>
              <a:r>
                <a:rPr lang="zh-CN" altLang="en-US" sz="2600">
                  <a:solidFill>
                    <a:srgbClr val="002B80"/>
                  </a:solidFill>
                  <a:ea typeface="幼圆" pitchFamily="49" charset="-122"/>
                </a:rPr>
                <a:t>间内计算出结果。</a:t>
              </a:r>
              <a:endParaRPr lang="en-US" altLang="zh-CN" sz="2600">
                <a:solidFill>
                  <a:srgbClr val="002B80"/>
                </a:solidFill>
                <a:ea typeface="幼圆" pitchFamily="49" charset="-122"/>
              </a:endParaRPr>
            </a:p>
          </p:txBody>
        </p:sp>
      </p:grpSp>
      <p:sp>
        <p:nvSpPr>
          <p:cNvPr id="288797" name="Freeform 29"/>
          <p:cNvSpPr>
            <a:spLocks/>
          </p:cNvSpPr>
          <p:nvPr/>
        </p:nvSpPr>
        <p:spPr bwMode="auto">
          <a:xfrm>
            <a:off x="2432051" y="3068638"/>
            <a:ext cx="7669213" cy="1943100"/>
          </a:xfrm>
          <a:custGeom>
            <a:avLst/>
            <a:gdLst>
              <a:gd name="T0" fmla="*/ 365212136 w 4915"/>
              <a:gd name="T1" fmla="*/ 473836923 h 1321"/>
              <a:gd name="T2" fmla="*/ 973901110 w 4915"/>
              <a:gd name="T3" fmla="*/ 237999596 h 1321"/>
              <a:gd name="T4" fmla="*/ 1714065205 w 4915"/>
              <a:gd name="T5" fmla="*/ 144963203 h 1321"/>
              <a:gd name="T6" fmla="*/ 2147483647 w 4915"/>
              <a:gd name="T7" fmla="*/ 97363872 h 1321"/>
              <a:gd name="T8" fmla="*/ 2147483647 w 4915"/>
              <a:gd name="T9" fmla="*/ 73564207 h 1321"/>
              <a:gd name="T10" fmla="*/ 2147483647 w 4915"/>
              <a:gd name="T11" fmla="*/ 121163538 h 1321"/>
              <a:gd name="T12" fmla="*/ 2147483647 w 4915"/>
              <a:gd name="T13" fmla="*/ 285600398 h 1321"/>
              <a:gd name="T14" fmla="*/ 2147483647 w 4915"/>
              <a:gd name="T15" fmla="*/ 450037258 h 1321"/>
              <a:gd name="T16" fmla="*/ 2147483647 w 4915"/>
              <a:gd name="T17" fmla="*/ 662073449 h 1321"/>
              <a:gd name="T18" fmla="*/ 2147483647 w 4915"/>
              <a:gd name="T19" fmla="*/ 802709172 h 1321"/>
              <a:gd name="T20" fmla="*/ 2147483647 w 4915"/>
              <a:gd name="T21" fmla="*/ 943346367 h 1321"/>
              <a:gd name="T22" fmla="*/ 2147483647 w 4915"/>
              <a:gd name="T23" fmla="*/ 1953765721 h 1321"/>
              <a:gd name="T24" fmla="*/ 2147483647 w 4915"/>
              <a:gd name="T25" fmla="*/ 2147483647 h 1321"/>
              <a:gd name="T26" fmla="*/ 2147483647 w 4915"/>
              <a:gd name="T27" fmla="*/ 2147483647 h 1321"/>
              <a:gd name="T28" fmla="*/ 2147483647 w 4915"/>
              <a:gd name="T29" fmla="*/ 2147483647 h 1321"/>
              <a:gd name="T30" fmla="*/ 2147483647 w 4915"/>
              <a:gd name="T31" fmla="*/ 2147483647 h 1321"/>
              <a:gd name="T32" fmla="*/ 2147483647 w 4915"/>
              <a:gd name="T33" fmla="*/ 2147483647 h 1321"/>
              <a:gd name="T34" fmla="*/ 920335207 w 4915"/>
              <a:gd name="T35" fmla="*/ 2147483647 h 1321"/>
              <a:gd name="T36" fmla="*/ 839988693 w 4915"/>
              <a:gd name="T37" fmla="*/ 2147483647 h 1321"/>
              <a:gd name="T38" fmla="*/ 523470988 w 4915"/>
              <a:gd name="T39" fmla="*/ 2147483647 h 1321"/>
              <a:gd name="T40" fmla="*/ 284865622 w 4915"/>
              <a:gd name="T41" fmla="*/ 2147483647 h 1321"/>
              <a:gd name="T42" fmla="*/ 126606770 w 4915"/>
              <a:gd name="T43" fmla="*/ 1953765721 h 1321"/>
              <a:gd name="T44" fmla="*/ 99824599 w 4915"/>
              <a:gd name="T45" fmla="*/ 1860729329 h 1321"/>
              <a:gd name="T46" fmla="*/ 73042427 w 4915"/>
              <a:gd name="T47" fmla="*/ 1765529196 h 1321"/>
              <a:gd name="T48" fmla="*/ 46260256 w 4915"/>
              <a:gd name="T49" fmla="*/ 1672492803 h 1321"/>
              <a:gd name="T50" fmla="*/ 46260256 w 4915"/>
              <a:gd name="T51" fmla="*/ 871945900 h 1321"/>
              <a:gd name="T52" fmla="*/ 204519108 w 4915"/>
              <a:gd name="T53" fmla="*/ 566873316 h 1321"/>
              <a:gd name="T54" fmla="*/ 258083451 w 4915"/>
              <a:gd name="T55" fmla="*/ 497636588 h 1321"/>
              <a:gd name="T56" fmla="*/ 365212136 w 4915"/>
              <a:gd name="T57" fmla="*/ 473836923 h 132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915"/>
              <a:gd name="T88" fmla="*/ 0 h 1321"/>
              <a:gd name="T89" fmla="*/ 4915 w 4915"/>
              <a:gd name="T90" fmla="*/ 1321 h 132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915" h="1321">
                <a:moveTo>
                  <a:pt x="150" y="219"/>
                </a:moveTo>
                <a:cubicBezTo>
                  <a:pt x="238" y="189"/>
                  <a:pt x="301" y="121"/>
                  <a:pt x="400" y="110"/>
                </a:cubicBezTo>
                <a:cubicBezTo>
                  <a:pt x="500" y="99"/>
                  <a:pt x="604" y="69"/>
                  <a:pt x="704" y="67"/>
                </a:cubicBezTo>
                <a:cubicBezTo>
                  <a:pt x="1218" y="57"/>
                  <a:pt x="1733" y="56"/>
                  <a:pt x="2247" y="45"/>
                </a:cubicBezTo>
                <a:cubicBezTo>
                  <a:pt x="2421" y="41"/>
                  <a:pt x="2595" y="38"/>
                  <a:pt x="2769" y="34"/>
                </a:cubicBezTo>
                <a:cubicBezTo>
                  <a:pt x="3400" y="0"/>
                  <a:pt x="4030" y="41"/>
                  <a:pt x="4660" y="56"/>
                </a:cubicBezTo>
                <a:cubicBezTo>
                  <a:pt x="4710" y="73"/>
                  <a:pt x="4726" y="89"/>
                  <a:pt x="4758" y="132"/>
                </a:cubicBezTo>
                <a:cubicBezTo>
                  <a:pt x="4783" y="205"/>
                  <a:pt x="4749" y="116"/>
                  <a:pt x="4801" y="208"/>
                </a:cubicBezTo>
                <a:cubicBezTo>
                  <a:pt x="4818" y="238"/>
                  <a:pt x="4828" y="275"/>
                  <a:pt x="4845" y="306"/>
                </a:cubicBezTo>
                <a:cubicBezTo>
                  <a:pt x="4858" y="329"/>
                  <a:pt x="4880" y="346"/>
                  <a:pt x="4888" y="371"/>
                </a:cubicBezTo>
                <a:cubicBezTo>
                  <a:pt x="4895" y="393"/>
                  <a:pt x="4910" y="436"/>
                  <a:pt x="4910" y="436"/>
                </a:cubicBezTo>
                <a:cubicBezTo>
                  <a:pt x="4906" y="592"/>
                  <a:pt x="4915" y="748"/>
                  <a:pt x="4899" y="903"/>
                </a:cubicBezTo>
                <a:cubicBezTo>
                  <a:pt x="4895" y="937"/>
                  <a:pt x="4807" y="1017"/>
                  <a:pt x="4790" y="1034"/>
                </a:cubicBezTo>
                <a:cubicBezTo>
                  <a:pt x="4712" y="1112"/>
                  <a:pt x="4675" y="1169"/>
                  <a:pt x="4562" y="1197"/>
                </a:cubicBezTo>
                <a:cubicBezTo>
                  <a:pt x="4487" y="1235"/>
                  <a:pt x="4395" y="1240"/>
                  <a:pt x="4312" y="1251"/>
                </a:cubicBezTo>
                <a:cubicBezTo>
                  <a:pt x="4176" y="1296"/>
                  <a:pt x="3942" y="1281"/>
                  <a:pt x="3834" y="1284"/>
                </a:cubicBezTo>
                <a:cubicBezTo>
                  <a:pt x="3501" y="1321"/>
                  <a:pt x="3641" y="1307"/>
                  <a:pt x="3008" y="1316"/>
                </a:cubicBezTo>
                <a:cubicBezTo>
                  <a:pt x="2131" y="1313"/>
                  <a:pt x="1255" y="1320"/>
                  <a:pt x="378" y="1306"/>
                </a:cubicBezTo>
                <a:cubicBezTo>
                  <a:pt x="362" y="1306"/>
                  <a:pt x="357" y="1283"/>
                  <a:pt x="345" y="1273"/>
                </a:cubicBezTo>
                <a:cubicBezTo>
                  <a:pt x="304" y="1241"/>
                  <a:pt x="263" y="1214"/>
                  <a:pt x="215" y="1197"/>
                </a:cubicBezTo>
                <a:cubicBezTo>
                  <a:pt x="181" y="1163"/>
                  <a:pt x="151" y="1154"/>
                  <a:pt x="117" y="1121"/>
                </a:cubicBezTo>
                <a:cubicBezTo>
                  <a:pt x="84" y="1054"/>
                  <a:pt x="70" y="976"/>
                  <a:pt x="52" y="903"/>
                </a:cubicBezTo>
                <a:cubicBezTo>
                  <a:pt x="48" y="889"/>
                  <a:pt x="45" y="874"/>
                  <a:pt x="41" y="860"/>
                </a:cubicBezTo>
                <a:cubicBezTo>
                  <a:pt x="37" y="845"/>
                  <a:pt x="34" y="831"/>
                  <a:pt x="30" y="816"/>
                </a:cubicBezTo>
                <a:cubicBezTo>
                  <a:pt x="26" y="802"/>
                  <a:pt x="19" y="773"/>
                  <a:pt x="19" y="773"/>
                </a:cubicBezTo>
                <a:cubicBezTo>
                  <a:pt x="0" y="603"/>
                  <a:pt x="1" y="659"/>
                  <a:pt x="19" y="403"/>
                </a:cubicBezTo>
                <a:cubicBezTo>
                  <a:pt x="23" y="349"/>
                  <a:pt x="55" y="305"/>
                  <a:pt x="84" y="262"/>
                </a:cubicBezTo>
                <a:cubicBezTo>
                  <a:pt x="91" y="251"/>
                  <a:pt x="106" y="230"/>
                  <a:pt x="106" y="230"/>
                </a:cubicBezTo>
                <a:cubicBezTo>
                  <a:pt x="121" y="184"/>
                  <a:pt x="107" y="191"/>
                  <a:pt x="150" y="219"/>
                </a:cubicBezTo>
                <a:close/>
              </a:path>
            </a:pathLst>
          </a:custGeom>
          <a:noFill/>
          <a:ln w="85725" cap="sq" cmpd="sng">
            <a:solidFill>
              <a:srgbClr val="28A3A0"/>
            </a:solidFill>
            <a:prstDash val="solid"/>
            <a:round/>
            <a:headEnd type="none" w="sm" len="sm"/>
            <a:tailEnd type="none" w="sm" len="sm"/>
          </a:ln>
        </p:spPr>
        <p:txBody>
          <a:bodyPr/>
          <a:lstStyle/>
          <a:p>
            <a:endParaRPr lang="zh-CN" altLang="en-US"/>
          </a:p>
        </p:txBody>
      </p:sp>
      <p:grpSp>
        <p:nvGrpSpPr>
          <p:cNvPr id="7" name="Group 48"/>
          <p:cNvGrpSpPr>
            <a:grpSpLocks/>
          </p:cNvGrpSpPr>
          <p:nvPr/>
        </p:nvGrpSpPr>
        <p:grpSpPr bwMode="auto">
          <a:xfrm>
            <a:off x="3789363" y="5445125"/>
            <a:ext cx="4322762" cy="744538"/>
            <a:chOff x="968" y="3507"/>
            <a:chExt cx="2723" cy="469"/>
          </a:xfrm>
        </p:grpSpPr>
        <p:sp>
          <p:nvSpPr>
            <p:cNvPr id="35849" name="Freeform 30"/>
            <p:cNvSpPr>
              <a:spLocks/>
            </p:cNvSpPr>
            <p:nvPr/>
          </p:nvSpPr>
          <p:spPr bwMode="auto">
            <a:xfrm>
              <a:off x="968" y="3507"/>
              <a:ext cx="2646" cy="469"/>
            </a:xfrm>
            <a:custGeom>
              <a:avLst/>
              <a:gdLst>
                <a:gd name="T0" fmla="*/ 175 w 1978"/>
                <a:gd name="T1" fmla="*/ 67 h 469"/>
                <a:gd name="T2" fmla="*/ 1308 w 1978"/>
                <a:gd name="T3" fmla="*/ 34 h 469"/>
                <a:gd name="T4" fmla="*/ 2646 w 1978"/>
                <a:gd name="T5" fmla="*/ 67 h 469"/>
                <a:gd name="T6" fmla="*/ 2603 w 1978"/>
                <a:gd name="T7" fmla="*/ 89 h 469"/>
                <a:gd name="T8" fmla="*/ 2515 w 1978"/>
                <a:gd name="T9" fmla="*/ 110 h 469"/>
                <a:gd name="T10" fmla="*/ 2530 w 1978"/>
                <a:gd name="T11" fmla="*/ 143 h 469"/>
                <a:gd name="T12" fmla="*/ 2603 w 1978"/>
                <a:gd name="T13" fmla="*/ 186 h 469"/>
                <a:gd name="T14" fmla="*/ 2574 w 1978"/>
                <a:gd name="T15" fmla="*/ 230 h 469"/>
                <a:gd name="T16" fmla="*/ 2544 w 1978"/>
                <a:gd name="T17" fmla="*/ 263 h 469"/>
                <a:gd name="T18" fmla="*/ 2574 w 1978"/>
                <a:gd name="T19" fmla="*/ 295 h 469"/>
                <a:gd name="T20" fmla="*/ 2588 w 1978"/>
                <a:gd name="T21" fmla="*/ 469 h 469"/>
                <a:gd name="T22" fmla="*/ 0 w 1978"/>
                <a:gd name="T23" fmla="*/ 426 h 469"/>
                <a:gd name="T24" fmla="*/ 15 w 1978"/>
                <a:gd name="T25" fmla="*/ 67 h 469"/>
                <a:gd name="T26" fmla="*/ 29 w 1978"/>
                <a:gd name="T27" fmla="*/ 34 h 469"/>
                <a:gd name="T28" fmla="*/ 102 w 1978"/>
                <a:gd name="T29" fmla="*/ 45 h 469"/>
                <a:gd name="T30" fmla="*/ 175 w 1978"/>
                <a:gd name="T31" fmla="*/ 67 h 46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978" h="469">
                  <a:moveTo>
                    <a:pt x="131" y="67"/>
                  </a:moveTo>
                  <a:cubicBezTo>
                    <a:pt x="325" y="0"/>
                    <a:pt x="740" y="43"/>
                    <a:pt x="978" y="34"/>
                  </a:cubicBezTo>
                  <a:cubicBezTo>
                    <a:pt x="1481" y="41"/>
                    <a:pt x="1612" y="36"/>
                    <a:pt x="1978" y="67"/>
                  </a:cubicBezTo>
                  <a:cubicBezTo>
                    <a:pt x="1967" y="74"/>
                    <a:pt x="1958" y="84"/>
                    <a:pt x="1946" y="89"/>
                  </a:cubicBezTo>
                  <a:cubicBezTo>
                    <a:pt x="1925" y="98"/>
                    <a:pt x="1880" y="110"/>
                    <a:pt x="1880" y="110"/>
                  </a:cubicBezTo>
                  <a:cubicBezTo>
                    <a:pt x="1884" y="121"/>
                    <a:pt x="1882" y="136"/>
                    <a:pt x="1891" y="143"/>
                  </a:cubicBezTo>
                  <a:cubicBezTo>
                    <a:pt x="1960" y="198"/>
                    <a:pt x="1919" y="109"/>
                    <a:pt x="1946" y="186"/>
                  </a:cubicBezTo>
                  <a:cubicBezTo>
                    <a:pt x="1939" y="201"/>
                    <a:pt x="1932" y="216"/>
                    <a:pt x="1924" y="230"/>
                  </a:cubicBezTo>
                  <a:cubicBezTo>
                    <a:pt x="1917" y="241"/>
                    <a:pt x="1902" y="250"/>
                    <a:pt x="1902" y="263"/>
                  </a:cubicBezTo>
                  <a:cubicBezTo>
                    <a:pt x="1902" y="276"/>
                    <a:pt x="1917" y="284"/>
                    <a:pt x="1924" y="295"/>
                  </a:cubicBezTo>
                  <a:cubicBezTo>
                    <a:pt x="1958" y="395"/>
                    <a:pt x="1948" y="337"/>
                    <a:pt x="1935" y="469"/>
                  </a:cubicBezTo>
                  <a:cubicBezTo>
                    <a:pt x="1307" y="390"/>
                    <a:pt x="623" y="432"/>
                    <a:pt x="0" y="426"/>
                  </a:cubicBezTo>
                  <a:cubicBezTo>
                    <a:pt x="4" y="306"/>
                    <a:pt x="4" y="187"/>
                    <a:pt x="11" y="67"/>
                  </a:cubicBezTo>
                  <a:cubicBezTo>
                    <a:pt x="12" y="55"/>
                    <a:pt x="11" y="38"/>
                    <a:pt x="22" y="34"/>
                  </a:cubicBezTo>
                  <a:cubicBezTo>
                    <a:pt x="39" y="28"/>
                    <a:pt x="58" y="41"/>
                    <a:pt x="76" y="45"/>
                  </a:cubicBezTo>
                  <a:cubicBezTo>
                    <a:pt x="115" y="71"/>
                    <a:pt x="96" y="67"/>
                    <a:pt x="131" y="67"/>
                  </a:cubicBezTo>
                  <a:close/>
                </a:path>
              </a:pathLst>
            </a:custGeom>
            <a:gradFill rotWithShape="0">
              <a:gsLst>
                <a:gs pos="0">
                  <a:srgbClr val="FF0000"/>
                </a:gs>
                <a:gs pos="50000">
                  <a:srgbClr val="760000"/>
                </a:gs>
                <a:gs pos="100000">
                  <a:srgbClr val="FF0000"/>
                </a:gs>
              </a:gsLst>
              <a:lin ang="5400000" scaled="1"/>
            </a:gradFill>
            <a:ln w="12700" cap="sq" cmpd="sng">
              <a:noFill/>
              <a:prstDash val="solid"/>
              <a:round/>
              <a:headEnd type="none" w="sm" len="sm"/>
              <a:tailEnd type="none" w="sm" len="sm"/>
            </a:ln>
            <a:effectLst>
              <a:outerShdw dist="135003" dir="2471156" algn="ctr" rotWithShape="0">
                <a:srgbClr val="969696"/>
              </a:outerShdw>
            </a:effectLst>
          </p:spPr>
          <p:txBody>
            <a:bodyPr/>
            <a:lstStyle/>
            <a:p>
              <a:endParaRPr lang="zh-CN" altLang="en-US"/>
            </a:p>
          </p:txBody>
        </p:sp>
        <p:sp>
          <p:nvSpPr>
            <p:cNvPr id="35850" name="Text Box 31"/>
            <p:cNvSpPr txBox="1">
              <a:spLocks noChangeArrowheads="1"/>
            </p:cNvSpPr>
            <p:nvPr/>
          </p:nvSpPr>
          <p:spPr bwMode="auto">
            <a:xfrm>
              <a:off x="1112" y="3594"/>
              <a:ext cx="2579" cy="33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900">
                  <a:solidFill>
                    <a:srgbClr val="FFFF00"/>
                  </a:solidFill>
                  <a:ea typeface="黑体" pitchFamily="49" charset="-122"/>
                </a:rPr>
                <a:t>一个“好”的散列函数</a:t>
              </a: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right)">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3" presetClass="entr" presetSubtype="288" fill="hold" grpId="0" nodeType="clickEffect">
                                  <p:stCondLst>
                                    <p:cond delay="0"/>
                                  </p:stCondLst>
                                  <p:childTnLst>
                                    <p:set>
                                      <p:cBhvr>
                                        <p:cTn id="31" dur="1" fill="hold">
                                          <p:stCondLst>
                                            <p:cond delay="0"/>
                                          </p:stCondLst>
                                        </p:cTn>
                                        <p:tgtEl>
                                          <p:spTgt spid="288797"/>
                                        </p:tgtEl>
                                        <p:attrNameLst>
                                          <p:attrName>style.visibility</p:attrName>
                                        </p:attrNameLst>
                                      </p:cBhvr>
                                      <p:to>
                                        <p:strVal val="visible"/>
                                      </p:to>
                                    </p:set>
                                    <p:anim calcmode="lin" valueType="num">
                                      <p:cBhvr>
                                        <p:cTn id="32" dur="500" fill="hold"/>
                                        <p:tgtEl>
                                          <p:spTgt spid="288797"/>
                                        </p:tgtEl>
                                        <p:attrNameLst>
                                          <p:attrName>ppt_w</p:attrName>
                                        </p:attrNameLst>
                                      </p:cBhvr>
                                      <p:tavLst>
                                        <p:tav tm="0">
                                          <p:val>
                                            <p:strVal val="4/3*#ppt_w"/>
                                          </p:val>
                                        </p:tav>
                                        <p:tav tm="100000">
                                          <p:val>
                                            <p:strVal val="#ppt_w"/>
                                          </p:val>
                                        </p:tav>
                                      </p:tavLst>
                                    </p:anim>
                                    <p:anim calcmode="lin" valueType="num">
                                      <p:cBhvr>
                                        <p:cTn id="33" dur="500" fill="hold"/>
                                        <p:tgtEl>
                                          <p:spTgt spid="288797"/>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97"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2895600" y="3854450"/>
            <a:ext cx="2901950" cy="2452688"/>
            <a:chOff x="1371600" y="3854450"/>
            <a:chExt cx="2901950" cy="2452688"/>
          </a:xfrm>
        </p:grpSpPr>
        <p:sp>
          <p:nvSpPr>
            <p:cNvPr id="230402" name="Text Box 2"/>
            <p:cNvSpPr txBox="1">
              <a:spLocks noChangeArrowheads="1"/>
            </p:cNvSpPr>
            <p:nvPr/>
          </p:nvSpPr>
          <p:spPr bwMode="auto">
            <a:xfrm>
              <a:off x="1452563" y="3854450"/>
              <a:ext cx="2820987" cy="488950"/>
            </a:xfrm>
            <a:prstGeom prst="rect">
              <a:avLst/>
            </a:prstGeom>
            <a:noFill/>
            <a:ln w="12700" cap="sq">
              <a:noFill/>
              <a:miter lim="800000"/>
              <a:headEnd type="none" w="sm" len="sm"/>
              <a:tailEnd type="none" w="sm" len="sm"/>
            </a:ln>
          </p:spPr>
          <p:txBody>
            <a:bodyPr>
              <a:spAutoFit/>
            </a:bodyPr>
            <a:lstStyle/>
            <a:p>
              <a:r>
                <a:rPr lang="en-US" altLang="zh-CN" sz="2600">
                  <a:solidFill>
                    <a:srgbClr val="002B80"/>
                  </a:solidFill>
                  <a:ea typeface="楷体_GB2312" pitchFamily="49" charset="-122"/>
                </a:rPr>
                <a:t>1</a:t>
              </a:r>
              <a:r>
                <a:rPr lang="en-US" altLang="zh-CN" sz="2600">
                  <a:solidFill>
                    <a:srgbClr val="002B80"/>
                  </a:solidFill>
                  <a:latin typeface="楷体_GB2312" pitchFamily="49" charset="-122"/>
                  <a:ea typeface="楷体_GB2312" pitchFamily="49" charset="-122"/>
                </a:rPr>
                <a:t>. </a:t>
              </a:r>
              <a:r>
                <a:rPr lang="zh-CN" altLang="en-US" sz="2600">
                  <a:solidFill>
                    <a:srgbClr val="002B80"/>
                  </a:solidFill>
                  <a:latin typeface="黑体" pitchFamily="49" charset="-122"/>
                  <a:ea typeface="黑体" pitchFamily="49" charset="-122"/>
                </a:rPr>
                <a:t>直接定址法</a:t>
              </a:r>
            </a:p>
          </p:txBody>
        </p:sp>
        <p:sp>
          <p:nvSpPr>
            <p:cNvPr id="230403" name="Text Box 3"/>
            <p:cNvSpPr txBox="1">
              <a:spLocks noChangeArrowheads="1"/>
            </p:cNvSpPr>
            <p:nvPr/>
          </p:nvSpPr>
          <p:spPr bwMode="auto">
            <a:xfrm>
              <a:off x="1458913" y="4265613"/>
              <a:ext cx="2651125" cy="488950"/>
            </a:xfrm>
            <a:prstGeom prst="rect">
              <a:avLst/>
            </a:prstGeom>
            <a:noFill/>
            <a:ln w="12700" cap="sq">
              <a:noFill/>
              <a:miter lim="800000"/>
              <a:headEnd type="none" w="sm" len="sm"/>
              <a:tailEnd type="none" w="sm" len="sm"/>
            </a:ln>
          </p:spPr>
          <p:txBody>
            <a:bodyPr>
              <a:spAutoFit/>
            </a:bodyPr>
            <a:lstStyle/>
            <a:p>
              <a:r>
                <a:rPr lang="en-US" altLang="zh-CN" sz="2600">
                  <a:solidFill>
                    <a:srgbClr val="002B80"/>
                  </a:solidFill>
                  <a:ea typeface="楷体_GB2312" pitchFamily="49" charset="-122"/>
                </a:rPr>
                <a:t>2</a:t>
              </a:r>
              <a:r>
                <a:rPr lang="en-US" altLang="zh-CN" sz="2600">
                  <a:solidFill>
                    <a:srgbClr val="002B80"/>
                  </a:solidFill>
                  <a:latin typeface="楷体_GB2312" pitchFamily="49" charset="-122"/>
                  <a:ea typeface="楷体_GB2312" pitchFamily="49" charset="-122"/>
                </a:rPr>
                <a:t>. </a:t>
              </a:r>
              <a:r>
                <a:rPr lang="zh-CN" altLang="en-US" sz="2600">
                  <a:solidFill>
                    <a:srgbClr val="002B80"/>
                  </a:solidFill>
                  <a:latin typeface="黑体" pitchFamily="49" charset="-122"/>
                  <a:ea typeface="黑体" pitchFamily="49" charset="-122"/>
                </a:rPr>
                <a:t>数字分析法</a:t>
              </a:r>
            </a:p>
          </p:txBody>
        </p:sp>
        <p:sp>
          <p:nvSpPr>
            <p:cNvPr id="230404" name="Text Box 4"/>
            <p:cNvSpPr txBox="1">
              <a:spLocks noChangeArrowheads="1"/>
            </p:cNvSpPr>
            <p:nvPr/>
          </p:nvSpPr>
          <p:spPr bwMode="auto">
            <a:xfrm>
              <a:off x="1435100" y="4656138"/>
              <a:ext cx="2819400" cy="488950"/>
            </a:xfrm>
            <a:prstGeom prst="rect">
              <a:avLst/>
            </a:prstGeom>
            <a:noFill/>
            <a:ln w="12700" cap="sq">
              <a:noFill/>
              <a:miter lim="800000"/>
              <a:headEnd type="none" w="sm" len="sm"/>
              <a:tailEnd type="none" w="sm" len="sm"/>
            </a:ln>
          </p:spPr>
          <p:txBody>
            <a:bodyPr>
              <a:spAutoFit/>
            </a:bodyPr>
            <a:lstStyle/>
            <a:p>
              <a:r>
                <a:rPr lang="en-US" altLang="zh-CN" sz="2600">
                  <a:solidFill>
                    <a:srgbClr val="002B80"/>
                  </a:solidFill>
                  <a:ea typeface="楷体_GB2312" pitchFamily="49" charset="-122"/>
                </a:rPr>
                <a:t>3</a:t>
              </a:r>
              <a:r>
                <a:rPr lang="en-US" altLang="zh-CN" sz="2600">
                  <a:solidFill>
                    <a:srgbClr val="002B80"/>
                  </a:solidFill>
                  <a:latin typeface="楷体_GB2312" pitchFamily="49" charset="-122"/>
                  <a:ea typeface="楷体_GB2312" pitchFamily="49" charset="-122"/>
                </a:rPr>
                <a:t>. </a:t>
              </a:r>
              <a:r>
                <a:rPr lang="zh-CN" altLang="en-US" sz="2600">
                  <a:solidFill>
                    <a:srgbClr val="002B80"/>
                  </a:solidFill>
                  <a:latin typeface="黑体" pitchFamily="49" charset="-122"/>
                  <a:ea typeface="黑体" pitchFamily="49" charset="-122"/>
                </a:rPr>
                <a:t>平方取中法</a:t>
              </a:r>
            </a:p>
          </p:txBody>
        </p:sp>
        <p:sp>
          <p:nvSpPr>
            <p:cNvPr id="230405" name="Text Box 5"/>
            <p:cNvSpPr txBox="1">
              <a:spLocks noChangeArrowheads="1"/>
            </p:cNvSpPr>
            <p:nvPr/>
          </p:nvSpPr>
          <p:spPr bwMode="auto">
            <a:xfrm>
              <a:off x="1430338" y="5032375"/>
              <a:ext cx="2074862" cy="488950"/>
            </a:xfrm>
            <a:prstGeom prst="rect">
              <a:avLst/>
            </a:prstGeom>
            <a:noFill/>
            <a:ln w="12700" cap="sq">
              <a:noFill/>
              <a:miter lim="800000"/>
              <a:headEnd type="none" w="sm" len="sm"/>
              <a:tailEnd type="none" w="sm" len="sm"/>
            </a:ln>
          </p:spPr>
          <p:txBody>
            <a:bodyPr>
              <a:spAutoFit/>
            </a:bodyPr>
            <a:lstStyle/>
            <a:p>
              <a:r>
                <a:rPr lang="en-US" altLang="zh-CN" sz="2600">
                  <a:solidFill>
                    <a:srgbClr val="002B80"/>
                  </a:solidFill>
                  <a:ea typeface="楷体_GB2312" pitchFamily="49" charset="-122"/>
                </a:rPr>
                <a:t>4</a:t>
              </a:r>
              <a:r>
                <a:rPr lang="en-US" altLang="zh-CN" sz="2600">
                  <a:solidFill>
                    <a:srgbClr val="002B80"/>
                  </a:solidFill>
                  <a:latin typeface="楷体_GB2312" pitchFamily="49" charset="-122"/>
                  <a:ea typeface="楷体_GB2312" pitchFamily="49" charset="-122"/>
                </a:rPr>
                <a:t>. </a:t>
              </a:r>
              <a:r>
                <a:rPr lang="zh-CN" altLang="en-US" sz="2600">
                  <a:solidFill>
                    <a:srgbClr val="002B80"/>
                  </a:solidFill>
                  <a:latin typeface="黑体" pitchFamily="49" charset="-122"/>
                  <a:ea typeface="黑体" pitchFamily="49" charset="-122"/>
                </a:rPr>
                <a:t>叠加法</a:t>
              </a:r>
            </a:p>
          </p:txBody>
        </p:sp>
        <p:sp>
          <p:nvSpPr>
            <p:cNvPr id="230406" name="Text Box 6"/>
            <p:cNvSpPr txBox="1">
              <a:spLocks noChangeArrowheads="1"/>
            </p:cNvSpPr>
            <p:nvPr/>
          </p:nvSpPr>
          <p:spPr bwMode="auto">
            <a:xfrm>
              <a:off x="1447800" y="5437188"/>
              <a:ext cx="2819400" cy="488950"/>
            </a:xfrm>
            <a:prstGeom prst="rect">
              <a:avLst/>
            </a:prstGeom>
            <a:noFill/>
            <a:ln w="12700" cap="sq">
              <a:noFill/>
              <a:miter lim="800000"/>
              <a:headEnd type="none" w="sm" len="sm"/>
              <a:tailEnd type="none" w="sm" len="sm"/>
            </a:ln>
          </p:spPr>
          <p:txBody>
            <a:bodyPr>
              <a:spAutoFit/>
            </a:bodyPr>
            <a:lstStyle/>
            <a:p>
              <a:r>
                <a:rPr lang="en-US" altLang="zh-CN" sz="2600">
                  <a:solidFill>
                    <a:srgbClr val="002B80"/>
                  </a:solidFill>
                  <a:ea typeface="楷体_GB2312" pitchFamily="49" charset="-122"/>
                </a:rPr>
                <a:t>5</a:t>
              </a:r>
              <a:r>
                <a:rPr lang="en-US" altLang="zh-CN" sz="2600">
                  <a:solidFill>
                    <a:srgbClr val="002B80"/>
                  </a:solidFill>
                  <a:latin typeface="楷体_GB2312" pitchFamily="49" charset="-122"/>
                  <a:ea typeface="楷体_GB2312" pitchFamily="49" charset="-122"/>
                </a:rPr>
                <a:t>. </a:t>
              </a:r>
              <a:r>
                <a:rPr lang="zh-CN" altLang="en-US" sz="2600">
                  <a:solidFill>
                    <a:srgbClr val="002B80"/>
                  </a:solidFill>
                  <a:latin typeface="黑体" pitchFamily="49" charset="-122"/>
                  <a:ea typeface="黑体" pitchFamily="49" charset="-122"/>
                </a:rPr>
                <a:t>基数转换法</a:t>
              </a:r>
            </a:p>
          </p:txBody>
        </p:sp>
        <p:sp>
          <p:nvSpPr>
            <p:cNvPr id="230407" name="Text Box 7"/>
            <p:cNvSpPr txBox="1">
              <a:spLocks noChangeArrowheads="1"/>
            </p:cNvSpPr>
            <p:nvPr/>
          </p:nvSpPr>
          <p:spPr bwMode="auto">
            <a:xfrm>
              <a:off x="1447800" y="5818188"/>
              <a:ext cx="2743200" cy="488950"/>
            </a:xfrm>
            <a:prstGeom prst="rect">
              <a:avLst/>
            </a:prstGeom>
            <a:noFill/>
            <a:ln w="12700" cap="sq">
              <a:noFill/>
              <a:miter lim="800000"/>
              <a:headEnd type="none" w="sm" len="sm"/>
              <a:tailEnd type="none" w="sm" len="sm"/>
            </a:ln>
          </p:spPr>
          <p:txBody>
            <a:bodyPr>
              <a:spAutoFit/>
            </a:bodyPr>
            <a:lstStyle/>
            <a:p>
              <a:r>
                <a:rPr lang="en-US" altLang="zh-CN" sz="2600">
                  <a:solidFill>
                    <a:srgbClr val="002B80"/>
                  </a:solidFill>
                  <a:ea typeface="楷体_GB2312" pitchFamily="49" charset="-122"/>
                </a:rPr>
                <a:t>6</a:t>
              </a:r>
              <a:r>
                <a:rPr lang="en-US" altLang="zh-CN" sz="2600">
                  <a:solidFill>
                    <a:srgbClr val="002B80"/>
                  </a:solidFill>
                  <a:latin typeface="楷体_GB2312" pitchFamily="49" charset="-122"/>
                  <a:ea typeface="楷体_GB2312" pitchFamily="49" charset="-122"/>
                </a:rPr>
                <a:t>. </a:t>
              </a:r>
              <a:r>
                <a:rPr lang="zh-CN" altLang="en-US" sz="2600">
                  <a:solidFill>
                    <a:srgbClr val="002B80"/>
                  </a:solidFill>
                  <a:latin typeface="黑体" pitchFamily="49" charset="-122"/>
                  <a:ea typeface="黑体" pitchFamily="49" charset="-122"/>
                </a:rPr>
                <a:t>除留余数法</a:t>
              </a:r>
            </a:p>
          </p:txBody>
        </p:sp>
        <p:grpSp>
          <p:nvGrpSpPr>
            <p:cNvPr id="2" name="Group 8"/>
            <p:cNvGrpSpPr>
              <a:grpSpLocks/>
            </p:cNvGrpSpPr>
            <p:nvPr/>
          </p:nvGrpSpPr>
          <p:grpSpPr bwMode="auto">
            <a:xfrm>
              <a:off x="1371600" y="4284663"/>
              <a:ext cx="2584450" cy="1963737"/>
              <a:chOff x="2400" y="2688"/>
              <a:chExt cx="1628" cy="1237"/>
            </a:xfrm>
          </p:grpSpPr>
          <p:sp>
            <p:nvSpPr>
              <p:cNvPr id="36898" name="Oval 9"/>
              <p:cNvSpPr>
                <a:spLocks noChangeArrowheads="1"/>
              </p:cNvSpPr>
              <p:nvPr/>
            </p:nvSpPr>
            <p:spPr bwMode="auto">
              <a:xfrm>
                <a:off x="2400" y="3696"/>
                <a:ext cx="1628" cy="229"/>
              </a:xfrm>
              <a:prstGeom prst="ellipse">
                <a:avLst/>
              </a:prstGeom>
              <a:noFill/>
              <a:ln w="41275" cap="sq">
                <a:solidFill>
                  <a:srgbClr val="FF3300"/>
                </a:solidFill>
                <a:round/>
                <a:headEnd type="none" w="sm" len="sm"/>
                <a:tailEnd type="none" w="sm" len="sm"/>
              </a:ln>
            </p:spPr>
            <p:txBody>
              <a:bodyPr wrap="none" anchor="ctr"/>
              <a:lstStyle/>
              <a:p>
                <a:endParaRPr lang="zh-CN" altLang="en-US">
                  <a:solidFill>
                    <a:srgbClr val="FFFFCC"/>
                  </a:solidFill>
                </a:endParaRPr>
              </a:p>
            </p:txBody>
          </p:sp>
          <p:sp>
            <p:nvSpPr>
              <p:cNvPr id="36899" name="Line 10"/>
              <p:cNvSpPr>
                <a:spLocks noChangeShapeType="1"/>
              </p:cNvSpPr>
              <p:nvPr/>
            </p:nvSpPr>
            <p:spPr bwMode="auto">
              <a:xfrm>
                <a:off x="2640" y="2688"/>
                <a:ext cx="1296" cy="0"/>
              </a:xfrm>
              <a:prstGeom prst="line">
                <a:avLst/>
              </a:prstGeom>
              <a:noFill/>
              <a:ln w="41275" cap="sq">
                <a:solidFill>
                  <a:srgbClr val="FF3300"/>
                </a:solidFill>
                <a:round/>
                <a:headEnd type="none" w="sm" len="sm"/>
                <a:tailEnd type="none" w="sm" len="sm"/>
              </a:ln>
            </p:spPr>
            <p:txBody>
              <a:bodyPr wrap="none" anchor="ctr"/>
              <a:lstStyle/>
              <a:p>
                <a:endParaRPr lang="zh-CN" altLang="en-US"/>
              </a:p>
            </p:txBody>
          </p:sp>
        </p:grpSp>
      </p:grpSp>
      <p:grpSp>
        <p:nvGrpSpPr>
          <p:cNvPr id="3" name="Group 64"/>
          <p:cNvGrpSpPr>
            <a:grpSpLocks/>
          </p:cNvGrpSpPr>
          <p:nvPr/>
        </p:nvGrpSpPr>
        <p:grpSpPr bwMode="auto">
          <a:xfrm>
            <a:off x="2057401" y="330201"/>
            <a:ext cx="4543425" cy="531813"/>
            <a:chOff x="336" y="208"/>
            <a:chExt cx="2862" cy="335"/>
          </a:xfrm>
        </p:grpSpPr>
        <p:sp>
          <p:nvSpPr>
            <p:cNvPr id="36896" name="Oval 16"/>
            <p:cNvSpPr>
              <a:spLocks noChangeArrowheads="1"/>
            </p:cNvSpPr>
            <p:nvPr/>
          </p:nvSpPr>
          <p:spPr bwMode="auto">
            <a:xfrm>
              <a:off x="336" y="208"/>
              <a:ext cx="2635" cy="335"/>
            </a:xfrm>
            <a:prstGeom prst="ellipse">
              <a:avLst/>
            </a:prstGeom>
            <a:gradFill rotWithShape="0">
              <a:gsLst>
                <a:gs pos="0">
                  <a:srgbClr val="760000"/>
                </a:gs>
                <a:gs pos="50000">
                  <a:srgbClr val="FF0000"/>
                </a:gs>
                <a:gs pos="100000">
                  <a:srgbClr val="760000"/>
                </a:gs>
              </a:gsLst>
              <a:lin ang="18900000" scaled="1"/>
            </a:gradFill>
            <a:ln w="12700" cap="sq">
              <a:noFill/>
              <a:round/>
              <a:headEnd type="none" w="sm" len="sm"/>
              <a:tailEnd type="none" w="sm" len="sm"/>
            </a:ln>
            <a:effectLst>
              <a:outerShdw dist="91581" dir="2021404" algn="ctr" rotWithShape="0">
                <a:srgbClr val="969696"/>
              </a:outerShdw>
            </a:effectLst>
          </p:spPr>
          <p:txBody>
            <a:bodyPr wrap="none" anchor="ctr"/>
            <a:lstStyle/>
            <a:p>
              <a:endParaRPr lang="zh-CN" altLang="en-US">
                <a:solidFill>
                  <a:srgbClr val="FFFFCC"/>
                </a:solidFill>
              </a:endParaRPr>
            </a:p>
          </p:txBody>
        </p:sp>
        <p:sp>
          <p:nvSpPr>
            <p:cNvPr id="36897" name="Text Box 17"/>
            <p:cNvSpPr txBox="1">
              <a:spLocks noChangeArrowheads="1"/>
            </p:cNvSpPr>
            <p:nvPr/>
          </p:nvSpPr>
          <p:spPr bwMode="auto">
            <a:xfrm>
              <a:off x="458" y="221"/>
              <a:ext cx="2740" cy="30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2600" dirty="0">
                  <a:solidFill>
                    <a:srgbClr val="FFFF00"/>
                  </a:solidFill>
                  <a:ea typeface="幼圆" pitchFamily="49" charset="-122"/>
                </a:rPr>
                <a:t>2.  </a:t>
              </a:r>
              <a:r>
                <a:rPr lang="zh-CN" altLang="en-US" sz="2600" dirty="0">
                  <a:solidFill>
                    <a:srgbClr val="FFFF00"/>
                  </a:solidFill>
                  <a:ea typeface="幼圆" pitchFamily="49" charset="-122"/>
                </a:rPr>
                <a:t>建立散列表的步骤</a:t>
              </a:r>
            </a:p>
          </p:txBody>
        </p:sp>
      </p:grpSp>
      <p:grpSp>
        <p:nvGrpSpPr>
          <p:cNvPr id="4" name="Group 65"/>
          <p:cNvGrpSpPr>
            <a:grpSpLocks/>
          </p:cNvGrpSpPr>
          <p:nvPr/>
        </p:nvGrpSpPr>
        <p:grpSpPr bwMode="auto">
          <a:xfrm>
            <a:off x="2157414" y="3162300"/>
            <a:ext cx="4370387" cy="520700"/>
            <a:chOff x="399" y="1992"/>
            <a:chExt cx="2753" cy="328"/>
          </a:xfrm>
        </p:grpSpPr>
        <p:sp>
          <p:nvSpPr>
            <p:cNvPr id="36894" name="Oval 19"/>
            <p:cNvSpPr>
              <a:spLocks noChangeArrowheads="1"/>
            </p:cNvSpPr>
            <p:nvPr/>
          </p:nvSpPr>
          <p:spPr bwMode="auto">
            <a:xfrm>
              <a:off x="399" y="1992"/>
              <a:ext cx="2601" cy="328"/>
            </a:xfrm>
            <a:prstGeom prst="ellipse">
              <a:avLst/>
            </a:prstGeom>
            <a:gradFill rotWithShape="0">
              <a:gsLst>
                <a:gs pos="0">
                  <a:srgbClr val="760000"/>
                </a:gs>
                <a:gs pos="50000">
                  <a:srgbClr val="FF0000"/>
                </a:gs>
                <a:gs pos="100000">
                  <a:srgbClr val="760000"/>
                </a:gs>
              </a:gsLst>
              <a:lin ang="18900000" scaled="1"/>
            </a:gradFill>
            <a:ln w="12700" cap="sq">
              <a:noFill/>
              <a:round/>
              <a:headEnd type="none" w="sm" len="sm"/>
              <a:tailEnd type="none" w="sm" len="sm"/>
            </a:ln>
            <a:effectLst>
              <a:outerShdw dist="91581" dir="2021404" algn="ctr" rotWithShape="0">
                <a:srgbClr val="969696"/>
              </a:outerShdw>
            </a:effectLst>
          </p:spPr>
          <p:txBody>
            <a:bodyPr wrap="none" anchor="ctr"/>
            <a:lstStyle/>
            <a:p>
              <a:endParaRPr lang="zh-CN" altLang="en-US">
                <a:solidFill>
                  <a:srgbClr val="FFFFCC"/>
                </a:solidFill>
              </a:endParaRPr>
            </a:p>
          </p:txBody>
        </p:sp>
        <p:sp>
          <p:nvSpPr>
            <p:cNvPr id="36895" name="Text Box 20"/>
            <p:cNvSpPr txBox="1">
              <a:spLocks noChangeArrowheads="1"/>
            </p:cNvSpPr>
            <p:nvPr/>
          </p:nvSpPr>
          <p:spPr bwMode="auto">
            <a:xfrm>
              <a:off x="491" y="1997"/>
              <a:ext cx="2661" cy="30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2600">
                  <a:solidFill>
                    <a:srgbClr val="FFFF00"/>
                  </a:solidFill>
                  <a:ea typeface="幼圆" pitchFamily="49" charset="-122"/>
                </a:rPr>
                <a:t>3.  </a:t>
              </a:r>
              <a:r>
                <a:rPr lang="zh-CN" altLang="en-US" sz="2600">
                  <a:solidFill>
                    <a:srgbClr val="FFFF00"/>
                  </a:solidFill>
                  <a:ea typeface="幼圆" pitchFamily="49" charset="-122"/>
                </a:rPr>
                <a:t>散列函数的构造方法</a:t>
              </a:r>
            </a:p>
          </p:txBody>
        </p:sp>
      </p:grpSp>
      <p:grpSp>
        <p:nvGrpSpPr>
          <p:cNvPr id="37" name="组合 36"/>
          <p:cNvGrpSpPr/>
          <p:nvPr/>
        </p:nvGrpSpPr>
        <p:grpSpPr>
          <a:xfrm>
            <a:off x="2871788" y="1031876"/>
            <a:ext cx="5662612" cy="1311275"/>
            <a:chOff x="1347788" y="1031875"/>
            <a:chExt cx="5662612" cy="1311275"/>
          </a:xfrm>
        </p:grpSpPr>
        <p:grpSp>
          <p:nvGrpSpPr>
            <p:cNvPr id="5" name="Group 50"/>
            <p:cNvGrpSpPr>
              <a:grpSpLocks/>
            </p:cNvGrpSpPr>
            <p:nvPr/>
          </p:nvGrpSpPr>
          <p:grpSpPr bwMode="auto">
            <a:xfrm>
              <a:off x="1347788" y="1031875"/>
              <a:ext cx="5662612" cy="473075"/>
              <a:chOff x="849" y="650"/>
              <a:chExt cx="3567" cy="298"/>
            </a:xfrm>
          </p:grpSpPr>
          <p:sp>
            <p:nvSpPr>
              <p:cNvPr id="36892" name="Text Box 22"/>
              <p:cNvSpPr txBox="1">
                <a:spLocks noChangeArrowheads="1"/>
              </p:cNvSpPr>
              <p:nvPr/>
            </p:nvSpPr>
            <p:spPr bwMode="auto">
              <a:xfrm>
                <a:off x="1046" y="650"/>
                <a:ext cx="3370" cy="298"/>
              </a:xfrm>
              <a:prstGeom prst="rect">
                <a:avLst/>
              </a:prstGeom>
              <a:noFill/>
              <a:ln w="12700" cap="sq">
                <a:noFill/>
                <a:miter lim="800000"/>
                <a:headEnd type="none" w="sm" len="sm"/>
                <a:tailEnd type="none" w="sm" len="sm"/>
              </a:ln>
            </p:spPr>
            <p:txBody>
              <a:bodyPr>
                <a:spAutoFit/>
              </a:bodyPr>
              <a:lstStyle/>
              <a:p>
                <a:r>
                  <a:rPr lang="zh-CN" altLang="en-US" sz="2500">
                    <a:solidFill>
                      <a:srgbClr val="002B80"/>
                    </a:solidFill>
                    <a:latin typeface="幼圆" pitchFamily="49" charset="-122"/>
                    <a:ea typeface="幼圆" pitchFamily="49" charset="-122"/>
                    <a:sym typeface="Symbol" pitchFamily="18" charset="2"/>
                  </a:rPr>
                  <a:t>确定散列的地址空间</a:t>
                </a:r>
                <a:r>
                  <a:rPr lang="en-US" altLang="zh-CN" sz="2500">
                    <a:solidFill>
                      <a:srgbClr val="002B80"/>
                    </a:solidFill>
                    <a:latin typeface="幼圆" pitchFamily="49" charset="-122"/>
                    <a:ea typeface="幼圆" pitchFamily="49" charset="-122"/>
                    <a:sym typeface="Symbol" pitchFamily="18" charset="2"/>
                  </a:rPr>
                  <a:t>(</a:t>
                </a:r>
                <a:r>
                  <a:rPr lang="zh-CN" altLang="en-US" sz="2500">
                    <a:solidFill>
                      <a:srgbClr val="002B80"/>
                    </a:solidFill>
                    <a:latin typeface="幼圆" pitchFamily="49" charset="-122"/>
                    <a:ea typeface="幼圆" pitchFamily="49" charset="-122"/>
                    <a:sym typeface="Symbol" pitchFamily="18" charset="2"/>
                  </a:rPr>
                  <a:t>地址范围</a:t>
                </a:r>
                <a:r>
                  <a:rPr lang="en-US" altLang="zh-CN" sz="2500">
                    <a:solidFill>
                      <a:srgbClr val="002B80"/>
                    </a:solidFill>
                    <a:latin typeface="幼圆" pitchFamily="49" charset="-122"/>
                    <a:ea typeface="幼圆" pitchFamily="49" charset="-122"/>
                    <a:sym typeface="Symbol" pitchFamily="18" charset="2"/>
                  </a:rPr>
                  <a:t>)</a:t>
                </a:r>
                <a:r>
                  <a:rPr lang="zh-CN" altLang="en-US" sz="2500">
                    <a:solidFill>
                      <a:srgbClr val="002B80"/>
                    </a:solidFill>
                    <a:latin typeface="幼圆" pitchFamily="49" charset="-122"/>
                    <a:ea typeface="幼圆" pitchFamily="49" charset="-122"/>
                    <a:sym typeface="Symbol" pitchFamily="18" charset="2"/>
                  </a:rPr>
                  <a:t>；</a:t>
                </a:r>
                <a:endParaRPr lang="zh-CN" altLang="en-US" sz="2500">
                  <a:solidFill>
                    <a:srgbClr val="002B80"/>
                  </a:solidFill>
                  <a:latin typeface="幼圆" pitchFamily="49" charset="-122"/>
                  <a:ea typeface="幼圆" pitchFamily="49" charset="-122"/>
                </a:endParaRPr>
              </a:p>
            </p:txBody>
          </p:sp>
          <p:sp>
            <p:nvSpPr>
              <p:cNvPr id="36893" name="Oval 23"/>
              <p:cNvSpPr>
                <a:spLocks noChangeArrowheads="1"/>
              </p:cNvSpPr>
              <p:nvPr/>
            </p:nvSpPr>
            <p:spPr bwMode="auto">
              <a:xfrm>
                <a:off x="849" y="776"/>
                <a:ext cx="125" cy="125"/>
              </a:xfrm>
              <a:prstGeom prst="ellipse">
                <a:avLst/>
              </a:prstGeom>
              <a:gradFill rotWithShape="0">
                <a:gsLst>
                  <a:gs pos="0">
                    <a:srgbClr val="00FFFF"/>
                  </a:gs>
                  <a:gs pos="100000">
                    <a:srgbClr val="007676"/>
                  </a:gs>
                </a:gsLst>
                <a:lin ang="2700000" scaled="1"/>
              </a:gradFill>
              <a:ln w="12700" cap="sq">
                <a:noFill/>
                <a:round/>
                <a:headEnd type="none" w="sm" len="sm"/>
                <a:tailEnd type="none" w="sm" len="sm"/>
              </a:ln>
              <a:effectLst>
                <a:outerShdw dist="35921" dir="2700000" algn="ctr" rotWithShape="0">
                  <a:schemeClr val="bg1"/>
                </a:outerShdw>
              </a:effectLst>
            </p:spPr>
            <p:txBody>
              <a:bodyPr wrap="none" anchor="ctr"/>
              <a:lstStyle/>
              <a:p>
                <a:endParaRPr lang="zh-CN" altLang="en-US">
                  <a:solidFill>
                    <a:srgbClr val="FFFFCC"/>
                  </a:solidFill>
                </a:endParaRPr>
              </a:p>
            </p:txBody>
          </p:sp>
        </p:grpSp>
        <p:grpSp>
          <p:nvGrpSpPr>
            <p:cNvPr id="6" name="Group 51"/>
            <p:cNvGrpSpPr>
              <a:grpSpLocks/>
            </p:cNvGrpSpPr>
            <p:nvPr/>
          </p:nvGrpSpPr>
          <p:grpSpPr bwMode="auto">
            <a:xfrm>
              <a:off x="1354138" y="1447800"/>
              <a:ext cx="5426075" cy="473075"/>
              <a:chOff x="853" y="912"/>
              <a:chExt cx="3418" cy="298"/>
            </a:xfrm>
          </p:grpSpPr>
          <p:sp>
            <p:nvSpPr>
              <p:cNvPr id="36890" name="Text Box 25"/>
              <p:cNvSpPr txBox="1">
                <a:spLocks noChangeArrowheads="1"/>
              </p:cNvSpPr>
              <p:nvPr/>
            </p:nvSpPr>
            <p:spPr bwMode="auto">
              <a:xfrm>
                <a:off x="1045" y="912"/>
                <a:ext cx="3226" cy="298"/>
              </a:xfrm>
              <a:prstGeom prst="rect">
                <a:avLst/>
              </a:prstGeom>
              <a:noFill/>
              <a:ln w="12700" cap="sq">
                <a:noFill/>
                <a:miter lim="800000"/>
                <a:headEnd type="none" w="sm" len="sm"/>
                <a:tailEnd type="none" w="sm" len="sm"/>
              </a:ln>
            </p:spPr>
            <p:txBody>
              <a:bodyPr>
                <a:spAutoFit/>
              </a:bodyPr>
              <a:lstStyle/>
              <a:p>
                <a:r>
                  <a:rPr lang="zh-CN" altLang="en-US" sz="2500">
                    <a:solidFill>
                      <a:srgbClr val="002B80"/>
                    </a:solidFill>
                    <a:latin typeface="幼圆" pitchFamily="49" charset="-122"/>
                    <a:ea typeface="幼圆" pitchFamily="49" charset="-122"/>
                    <a:sym typeface="Symbol" pitchFamily="18" charset="2"/>
                  </a:rPr>
                  <a:t>构造合适的散列函数；</a:t>
                </a:r>
                <a:endParaRPr lang="zh-CN" altLang="en-US" sz="2500">
                  <a:solidFill>
                    <a:srgbClr val="002B80"/>
                  </a:solidFill>
                  <a:latin typeface="幼圆" pitchFamily="49" charset="-122"/>
                  <a:ea typeface="幼圆" pitchFamily="49" charset="-122"/>
                </a:endParaRPr>
              </a:p>
            </p:txBody>
          </p:sp>
          <p:sp>
            <p:nvSpPr>
              <p:cNvPr id="36891" name="Oval 26"/>
              <p:cNvSpPr>
                <a:spLocks noChangeArrowheads="1"/>
              </p:cNvSpPr>
              <p:nvPr/>
            </p:nvSpPr>
            <p:spPr bwMode="auto">
              <a:xfrm>
                <a:off x="853" y="1017"/>
                <a:ext cx="125" cy="125"/>
              </a:xfrm>
              <a:prstGeom prst="ellipse">
                <a:avLst/>
              </a:prstGeom>
              <a:gradFill rotWithShape="0">
                <a:gsLst>
                  <a:gs pos="0">
                    <a:srgbClr val="00FFFF"/>
                  </a:gs>
                  <a:gs pos="100000">
                    <a:srgbClr val="007676"/>
                  </a:gs>
                </a:gsLst>
                <a:lin ang="2700000" scaled="1"/>
              </a:gradFill>
              <a:ln w="12700" cap="sq">
                <a:noFill/>
                <a:round/>
                <a:headEnd type="none" w="sm" len="sm"/>
                <a:tailEnd type="none" w="sm" len="sm"/>
              </a:ln>
              <a:effectLst>
                <a:outerShdw dist="35921" dir="2700000" algn="ctr" rotWithShape="0">
                  <a:schemeClr val="bg1"/>
                </a:outerShdw>
              </a:effectLst>
            </p:spPr>
            <p:txBody>
              <a:bodyPr wrap="none" anchor="ctr"/>
              <a:lstStyle/>
              <a:p>
                <a:endParaRPr lang="zh-CN" altLang="en-US">
                  <a:solidFill>
                    <a:srgbClr val="FFFFCC"/>
                  </a:solidFill>
                </a:endParaRPr>
              </a:p>
            </p:txBody>
          </p:sp>
        </p:grpSp>
        <p:grpSp>
          <p:nvGrpSpPr>
            <p:cNvPr id="7" name="Group 52"/>
            <p:cNvGrpSpPr>
              <a:grpSpLocks/>
            </p:cNvGrpSpPr>
            <p:nvPr/>
          </p:nvGrpSpPr>
          <p:grpSpPr bwMode="auto">
            <a:xfrm>
              <a:off x="1354138" y="1870075"/>
              <a:ext cx="4572000" cy="473075"/>
              <a:chOff x="853" y="1178"/>
              <a:chExt cx="2880" cy="298"/>
            </a:xfrm>
          </p:grpSpPr>
          <p:sp>
            <p:nvSpPr>
              <p:cNvPr id="36888" name="Text Box 28"/>
              <p:cNvSpPr txBox="1">
                <a:spLocks noChangeArrowheads="1"/>
              </p:cNvSpPr>
              <p:nvPr/>
            </p:nvSpPr>
            <p:spPr bwMode="auto">
              <a:xfrm>
                <a:off x="1028" y="1178"/>
                <a:ext cx="2705" cy="298"/>
              </a:xfrm>
              <a:prstGeom prst="rect">
                <a:avLst/>
              </a:prstGeom>
              <a:noFill/>
              <a:ln w="12700" cap="sq">
                <a:noFill/>
                <a:miter lim="800000"/>
                <a:headEnd type="none" w="sm" len="sm"/>
                <a:tailEnd type="none" w="sm" len="sm"/>
              </a:ln>
            </p:spPr>
            <p:txBody>
              <a:bodyPr>
                <a:spAutoFit/>
              </a:bodyPr>
              <a:lstStyle/>
              <a:p>
                <a:r>
                  <a:rPr lang="zh-CN" altLang="en-US" sz="2500">
                    <a:solidFill>
                      <a:srgbClr val="002B80"/>
                    </a:solidFill>
                    <a:latin typeface="幼圆" pitchFamily="49" charset="-122"/>
                    <a:ea typeface="幼圆" pitchFamily="49" charset="-122"/>
                    <a:sym typeface="Symbol" pitchFamily="18" charset="2"/>
                  </a:rPr>
                  <a:t>选择处理冲突的方法。</a:t>
                </a:r>
                <a:endParaRPr lang="zh-CN" altLang="en-US" sz="2500">
                  <a:solidFill>
                    <a:srgbClr val="002B80"/>
                  </a:solidFill>
                  <a:latin typeface="幼圆" pitchFamily="49" charset="-122"/>
                  <a:ea typeface="幼圆" pitchFamily="49" charset="-122"/>
                </a:endParaRPr>
              </a:p>
            </p:txBody>
          </p:sp>
          <p:sp>
            <p:nvSpPr>
              <p:cNvPr id="36889" name="Oval 29"/>
              <p:cNvSpPr>
                <a:spLocks noChangeArrowheads="1"/>
              </p:cNvSpPr>
              <p:nvPr/>
            </p:nvSpPr>
            <p:spPr bwMode="auto">
              <a:xfrm>
                <a:off x="853" y="1278"/>
                <a:ext cx="125" cy="125"/>
              </a:xfrm>
              <a:prstGeom prst="ellipse">
                <a:avLst/>
              </a:prstGeom>
              <a:gradFill rotWithShape="0">
                <a:gsLst>
                  <a:gs pos="0">
                    <a:srgbClr val="00FFFF"/>
                  </a:gs>
                  <a:gs pos="100000">
                    <a:srgbClr val="007676"/>
                  </a:gs>
                </a:gsLst>
                <a:lin ang="2700000" scaled="1"/>
              </a:gradFill>
              <a:ln w="12700" cap="sq">
                <a:noFill/>
                <a:round/>
                <a:headEnd type="none" w="sm" len="sm"/>
                <a:tailEnd type="none" w="sm" len="sm"/>
              </a:ln>
              <a:effectLst>
                <a:outerShdw dist="35921" dir="2700000" algn="ctr" rotWithShape="0">
                  <a:schemeClr val="bg1"/>
                </a:outerShdw>
              </a:effectLst>
            </p:spPr>
            <p:txBody>
              <a:bodyPr wrap="none" anchor="ctr"/>
              <a:lstStyle/>
              <a:p>
                <a:endParaRPr lang="zh-CN" altLang="en-US">
                  <a:solidFill>
                    <a:srgbClr val="FFFFCC"/>
                  </a:solidFill>
                </a:endParaRPr>
              </a:p>
            </p:txBody>
          </p:sp>
        </p:grpSp>
      </p:grpSp>
      <p:grpSp>
        <p:nvGrpSpPr>
          <p:cNvPr id="8" name="Group 57"/>
          <p:cNvGrpSpPr>
            <a:grpSpLocks/>
          </p:cNvGrpSpPr>
          <p:nvPr/>
        </p:nvGrpSpPr>
        <p:grpSpPr bwMode="auto">
          <a:xfrm>
            <a:off x="6705600" y="3352800"/>
            <a:ext cx="3048000" cy="914400"/>
            <a:chOff x="3264" y="2112"/>
            <a:chExt cx="1920" cy="576"/>
          </a:xfrm>
        </p:grpSpPr>
        <p:sp>
          <p:nvSpPr>
            <p:cNvPr id="36885" name="AutoShape 41"/>
            <p:cNvSpPr>
              <a:spLocks noChangeArrowheads="1"/>
            </p:cNvSpPr>
            <p:nvPr/>
          </p:nvSpPr>
          <p:spPr bwMode="auto">
            <a:xfrm>
              <a:off x="3264" y="2112"/>
              <a:ext cx="1728" cy="576"/>
            </a:xfrm>
            <a:prstGeom prst="wedgeRectCallout">
              <a:avLst>
                <a:gd name="adj1" fmla="val -96935"/>
                <a:gd name="adj2" fmla="val 35940"/>
              </a:avLst>
            </a:prstGeom>
            <a:noFill/>
            <a:ln w="50800" cap="sq">
              <a:solidFill>
                <a:srgbClr val="28A3A0"/>
              </a:solidFill>
              <a:miter lim="800000"/>
              <a:headEnd type="none" w="sm" len="sm"/>
              <a:tailEnd type="none" w="sm" len="sm"/>
            </a:ln>
          </p:spPr>
          <p:txBody>
            <a:bodyPr/>
            <a:lstStyle/>
            <a:p>
              <a:pPr algn="ctr"/>
              <a:endParaRPr lang="zh-CN" altLang="zh-CN">
                <a:solidFill>
                  <a:srgbClr val="FFFFCC"/>
                </a:solidFill>
              </a:endParaRPr>
            </a:p>
          </p:txBody>
        </p:sp>
        <p:sp>
          <p:nvSpPr>
            <p:cNvPr id="36886" name="Rectangle 42"/>
            <p:cNvSpPr>
              <a:spLocks noChangeArrowheads="1"/>
            </p:cNvSpPr>
            <p:nvPr/>
          </p:nvSpPr>
          <p:spPr bwMode="auto">
            <a:xfrm>
              <a:off x="3679" y="2341"/>
              <a:ext cx="1505" cy="336"/>
            </a:xfrm>
            <a:prstGeom prst="rect">
              <a:avLst/>
            </a:prstGeom>
            <a:noFill/>
            <a:ln w="12700" cap="sq">
              <a:noFill/>
              <a:miter lim="800000"/>
              <a:headEnd type="none" w="sm" len="sm"/>
              <a:tailEnd type="none" w="sm" len="sm"/>
            </a:ln>
          </p:spPr>
          <p:txBody>
            <a:bodyPr>
              <a:spAutoFit/>
            </a:bodyPr>
            <a:lstStyle/>
            <a:p>
              <a:r>
                <a:rPr lang="en-US" altLang="zh-CN" sz="2900">
                  <a:solidFill>
                    <a:srgbClr val="002B80"/>
                  </a:solidFill>
                </a:rPr>
                <a:t>H(k)=</a:t>
              </a:r>
              <a:r>
                <a:rPr lang="en-US" altLang="zh-CN" sz="2900">
                  <a:solidFill>
                    <a:srgbClr val="CC0066"/>
                  </a:solidFill>
                </a:rPr>
                <a:t>a</a:t>
              </a:r>
              <a:r>
                <a:rPr lang="en-US" altLang="zh-CN" sz="2900">
                  <a:solidFill>
                    <a:srgbClr val="002B80"/>
                  </a:solidFill>
                </a:rPr>
                <a:t>k</a:t>
              </a:r>
              <a:r>
                <a:rPr lang="en-US" altLang="zh-CN" sz="2900">
                  <a:solidFill>
                    <a:srgbClr val="002B80"/>
                  </a:solidFill>
                  <a:cs typeface="Times New Roman" pitchFamily="18" charset="0"/>
                </a:rPr>
                <a:t>+</a:t>
              </a:r>
              <a:r>
                <a:rPr lang="en-US" altLang="zh-CN" sz="2900">
                  <a:solidFill>
                    <a:srgbClr val="CC0066"/>
                  </a:solidFill>
                  <a:cs typeface="Times New Roman" pitchFamily="18" charset="0"/>
                </a:rPr>
                <a:t>b</a:t>
              </a:r>
              <a:endParaRPr lang="en-US" altLang="zh-CN" sz="2900">
                <a:solidFill>
                  <a:srgbClr val="CC0066"/>
                </a:solidFill>
              </a:endParaRPr>
            </a:p>
          </p:txBody>
        </p:sp>
        <p:sp>
          <p:nvSpPr>
            <p:cNvPr id="36887" name="Text Box 43"/>
            <p:cNvSpPr txBox="1">
              <a:spLocks noChangeArrowheads="1"/>
            </p:cNvSpPr>
            <p:nvPr/>
          </p:nvSpPr>
          <p:spPr bwMode="auto">
            <a:xfrm>
              <a:off x="3353" y="2112"/>
              <a:ext cx="1015" cy="233"/>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a:solidFill>
                    <a:srgbClr val="FF3300"/>
                  </a:solidFill>
                  <a:ea typeface="黑体" pitchFamily="49" charset="-122"/>
                </a:rPr>
                <a:t>一般形式</a:t>
              </a:r>
            </a:p>
          </p:txBody>
        </p:sp>
      </p:grpSp>
      <p:grpSp>
        <p:nvGrpSpPr>
          <p:cNvPr id="9" name="Group 55"/>
          <p:cNvGrpSpPr>
            <a:grpSpLocks/>
          </p:cNvGrpSpPr>
          <p:nvPr/>
        </p:nvGrpSpPr>
        <p:grpSpPr bwMode="auto">
          <a:xfrm>
            <a:off x="6275388" y="2320925"/>
            <a:ext cx="3276600" cy="539750"/>
            <a:chOff x="2640" y="1462"/>
            <a:chExt cx="2064" cy="340"/>
          </a:xfrm>
        </p:grpSpPr>
        <p:sp>
          <p:nvSpPr>
            <p:cNvPr id="36883" name="AutoShape 47"/>
            <p:cNvSpPr>
              <a:spLocks noChangeArrowheads="1"/>
            </p:cNvSpPr>
            <p:nvPr/>
          </p:nvSpPr>
          <p:spPr bwMode="auto">
            <a:xfrm>
              <a:off x="2640" y="1462"/>
              <a:ext cx="2016" cy="340"/>
            </a:xfrm>
            <a:prstGeom prst="wedgeRoundRectCallout">
              <a:avLst>
                <a:gd name="adj1" fmla="val -48315"/>
                <a:gd name="adj2" fmla="val 107648"/>
                <a:gd name="adj3" fmla="val 16667"/>
              </a:avLst>
            </a:prstGeom>
            <a:solidFill>
              <a:srgbClr val="ADFF93"/>
            </a:solidFill>
            <a:ln w="9525" cap="sq">
              <a:noFill/>
              <a:miter lim="800000"/>
              <a:headEnd type="none" w="sm" len="sm"/>
              <a:tailEnd type="none" w="sm" len="sm"/>
            </a:ln>
            <a:effectLst>
              <a:outerShdw dist="71842" dir="2700000" algn="ctr" rotWithShape="0">
                <a:srgbClr val="969696"/>
              </a:outerShdw>
            </a:effectLst>
          </p:spPr>
          <p:txBody>
            <a:bodyPr/>
            <a:lstStyle/>
            <a:p>
              <a:endParaRPr lang="en-US" altLang="zh-CN">
                <a:solidFill>
                  <a:srgbClr val="FEF7F4"/>
                </a:solidFill>
              </a:endParaRPr>
            </a:p>
          </p:txBody>
        </p:sp>
        <p:sp>
          <p:nvSpPr>
            <p:cNvPr id="36884" name="Text Box 48"/>
            <p:cNvSpPr txBox="1">
              <a:spLocks noChangeArrowheads="1"/>
            </p:cNvSpPr>
            <p:nvPr/>
          </p:nvSpPr>
          <p:spPr bwMode="auto">
            <a:xfrm>
              <a:off x="2736" y="1488"/>
              <a:ext cx="1968" cy="308"/>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r>
                <a:rPr lang="zh-CN" altLang="en-US" sz="2600" dirty="0">
                  <a:solidFill>
                    <a:srgbClr val="FF3300"/>
                  </a:solidFill>
                  <a:latin typeface="黑体" pitchFamily="49" charset="-122"/>
                  <a:ea typeface="黑体" pitchFamily="49" charset="-122"/>
                </a:rPr>
                <a:t>详见相关参考书</a:t>
              </a:r>
              <a:endParaRPr lang="en-US" altLang="zh-CN" sz="2600" dirty="0">
                <a:solidFill>
                  <a:srgbClr val="FF3300"/>
                </a:solidFill>
                <a:ea typeface="黑体" pitchFamily="49" charset="-122"/>
              </a:endParaRPr>
            </a:p>
          </p:txBody>
        </p:sp>
      </p:grpSp>
      <p:grpSp>
        <p:nvGrpSpPr>
          <p:cNvPr id="10" name="Group 61"/>
          <p:cNvGrpSpPr>
            <a:grpSpLocks/>
          </p:cNvGrpSpPr>
          <p:nvPr/>
        </p:nvGrpSpPr>
        <p:grpSpPr bwMode="auto">
          <a:xfrm>
            <a:off x="6672263" y="4559301"/>
            <a:ext cx="2957512" cy="885825"/>
            <a:chOff x="3367" y="2736"/>
            <a:chExt cx="1863" cy="558"/>
          </a:xfrm>
        </p:grpSpPr>
        <p:sp>
          <p:nvSpPr>
            <p:cNvPr id="36881" name="Text Box 11"/>
            <p:cNvSpPr txBox="1">
              <a:spLocks noChangeArrowheads="1"/>
            </p:cNvSpPr>
            <p:nvPr/>
          </p:nvSpPr>
          <p:spPr bwMode="auto">
            <a:xfrm>
              <a:off x="3408" y="2870"/>
              <a:ext cx="1632" cy="298"/>
            </a:xfrm>
            <a:prstGeom prst="rect">
              <a:avLst/>
            </a:prstGeom>
            <a:noFill/>
            <a:ln w="12700" cap="sq">
              <a:noFill/>
              <a:miter lim="800000"/>
              <a:headEnd type="none" w="sm" len="sm"/>
              <a:tailEnd type="none" w="sm" len="sm"/>
            </a:ln>
          </p:spPr>
          <p:txBody>
            <a:bodyPr>
              <a:spAutoFit/>
            </a:bodyPr>
            <a:lstStyle/>
            <a:p>
              <a:r>
                <a:rPr lang="en-US" altLang="zh-CN" sz="2500">
                  <a:solidFill>
                    <a:srgbClr val="004488"/>
                  </a:solidFill>
                </a:rPr>
                <a:t>    H(k)=k</a:t>
              </a:r>
              <a:r>
                <a:rPr lang="en-US" altLang="zh-CN" sz="2500">
                  <a:solidFill>
                    <a:srgbClr val="004488"/>
                  </a:solidFill>
                  <a:cs typeface="Times New Roman" pitchFamily="18" charset="0"/>
                </a:rPr>
                <a:t>–</a:t>
              </a:r>
              <a:r>
                <a:rPr lang="en-US" altLang="zh-CN" sz="2500">
                  <a:solidFill>
                    <a:srgbClr val="004488"/>
                  </a:solidFill>
                </a:rPr>
                <a:t>99000</a:t>
              </a:r>
            </a:p>
          </p:txBody>
        </p:sp>
        <p:sp>
          <p:nvSpPr>
            <p:cNvPr id="36882" name="Freeform 60"/>
            <p:cNvSpPr>
              <a:spLocks/>
            </p:cNvSpPr>
            <p:nvPr/>
          </p:nvSpPr>
          <p:spPr bwMode="auto">
            <a:xfrm>
              <a:off x="3367" y="2736"/>
              <a:ext cx="1863" cy="558"/>
            </a:xfrm>
            <a:custGeom>
              <a:avLst/>
              <a:gdLst>
                <a:gd name="T0" fmla="*/ 33 w 626"/>
                <a:gd name="T1" fmla="*/ 130 h 370"/>
                <a:gd name="T2" fmla="*/ 65 w 626"/>
                <a:gd name="T3" fmla="*/ 403 h 370"/>
                <a:gd name="T4" fmla="*/ 268 w 626"/>
                <a:gd name="T5" fmla="*/ 436 h 370"/>
                <a:gd name="T6" fmla="*/ 1747 w 626"/>
                <a:gd name="T7" fmla="*/ 351 h 370"/>
                <a:gd name="T8" fmla="*/ 1780 w 626"/>
                <a:gd name="T9" fmla="*/ 130 h 370"/>
                <a:gd name="T10" fmla="*/ 1678 w 626"/>
                <a:gd name="T11" fmla="*/ 113 h 370"/>
                <a:gd name="T12" fmla="*/ 1006 w 626"/>
                <a:gd name="T13" fmla="*/ 78 h 370"/>
                <a:gd name="T14" fmla="*/ 33 w 626"/>
                <a:gd name="T15" fmla="*/ 130 h 37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26" h="370">
                  <a:moveTo>
                    <a:pt x="11" y="86"/>
                  </a:moveTo>
                  <a:cubicBezTo>
                    <a:pt x="15" y="146"/>
                    <a:pt x="0" y="211"/>
                    <a:pt x="22" y="267"/>
                  </a:cubicBezTo>
                  <a:cubicBezTo>
                    <a:pt x="31" y="289"/>
                    <a:pt x="90" y="289"/>
                    <a:pt x="90" y="289"/>
                  </a:cubicBezTo>
                  <a:cubicBezTo>
                    <a:pt x="156" y="287"/>
                    <a:pt x="494" y="370"/>
                    <a:pt x="587" y="233"/>
                  </a:cubicBezTo>
                  <a:cubicBezTo>
                    <a:pt x="596" y="197"/>
                    <a:pt x="626" y="128"/>
                    <a:pt x="598" y="86"/>
                  </a:cubicBezTo>
                  <a:cubicBezTo>
                    <a:pt x="591" y="76"/>
                    <a:pt x="576" y="77"/>
                    <a:pt x="564" y="75"/>
                  </a:cubicBezTo>
                  <a:cubicBezTo>
                    <a:pt x="511" y="66"/>
                    <a:pt x="387" y="56"/>
                    <a:pt x="338" y="52"/>
                  </a:cubicBezTo>
                  <a:cubicBezTo>
                    <a:pt x="17" y="75"/>
                    <a:pt x="97" y="0"/>
                    <a:pt x="11" y="86"/>
                  </a:cubicBezTo>
                  <a:close/>
                </a:path>
              </a:pathLst>
            </a:custGeom>
            <a:noFill/>
            <a:ln w="69850" cap="sq" cmpd="sng">
              <a:solidFill>
                <a:schemeClr val="accent2"/>
              </a:solidFill>
              <a:prstDash val="solid"/>
              <a:round/>
              <a:headEnd type="none" w="sm" len="sm"/>
              <a:tailEnd type="none" w="sm" len="sm"/>
            </a:ln>
            <a:effectLst>
              <a:outerShdw dist="35921" dir="2700000" algn="ctr" rotWithShape="0">
                <a:srgbClr val="969696"/>
              </a:outerShdw>
            </a:effectLst>
          </p:spPr>
          <p:txBody>
            <a:bodyPr/>
            <a:lstStyle/>
            <a:p>
              <a:endParaRPr lang="zh-CN" altLang="en-US"/>
            </a:p>
          </p:txBody>
        </p:sp>
      </p:gr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linds(horizontal)">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righ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blinds(horizontal)">
                                      <p:cBhvr>
                                        <p:cTn id="22" dur="500"/>
                                        <p:tgtEl>
                                          <p:spTgt spid="3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righ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right)">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92"/>
          <p:cNvGrpSpPr>
            <a:grpSpLocks/>
          </p:cNvGrpSpPr>
          <p:nvPr/>
        </p:nvGrpSpPr>
        <p:grpSpPr bwMode="auto">
          <a:xfrm>
            <a:off x="4092576" y="2286000"/>
            <a:ext cx="4308475" cy="685800"/>
            <a:chOff x="1440" y="1440"/>
            <a:chExt cx="2714" cy="432"/>
          </a:xfrm>
        </p:grpSpPr>
        <p:sp>
          <p:nvSpPr>
            <p:cNvPr id="37899" name="Rectangle 8"/>
            <p:cNvSpPr>
              <a:spLocks noChangeArrowheads="1"/>
            </p:cNvSpPr>
            <p:nvPr/>
          </p:nvSpPr>
          <p:spPr bwMode="auto">
            <a:xfrm>
              <a:off x="1440" y="1440"/>
              <a:ext cx="2714" cy="432"/>
            </a:xfrm>
            <a:prstGeom prst="rect">
              <a:avLst/>
            </a:prstGeom>
            <a:solidFill>
              <a:srgbClr val="FFE67B"/>
            </a:solidFill>
            <a:ln w="12700" cap="sq">
              <a:noFill/>
              <a:miter lim="800000"/>
              <a:headEnd type="none" w="sm" len="sm"/>
              <a:tailEnd type="none" w="sm" len="sm"/>
            </a:ln>
            <a:effectLst>
              <a:outerShdw dist="89803" dir="2700000" algn="ctr" rotWithShape="0">
                <a:srgbClr val="969696"/>
              </a:outerShdw>
            </a:effectLst>
          </p:spPr>
          <p:txBody>
            <a:bodyPr wrap="none" anchor="ctr"/>
            <a:lstStyle/>
            <a:p>
              <a:endParaRPr lang="zh-CN" altLang="en-US">
                <a:solidFill>
                  <a:srgbClr val="FFFFCC"/>
                </a:solidFill>
              </a:endParaRPr>
            </a:p>
          </p:txBody>
        </p:sp>
        <p:sp>
          <p:nvSpPr>
            <p:cNvPr id="37900" name="Text Box 9"/>
            <p:cNvSpPr txBox="1">
              <a:spLocks noChangeArrowheads="1"/>
            </p:cNvSpPr>
            <p:nvPr/>
          </p:nvSpPr>
          <p:spPr bwMode="auto">
            <a:xfrm>
              <a:off x="1802" y="1493"/>
              <a:ext cx="2086" cy="33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sz="2900">
                  <a:solidFill>
                    <a:srgbClr val="FF3300"/>
                  </a:solidFill>
                </a:rPr>
                <a:t>H(k) = k  MOD  p</a:t>
              </a:r>
            </a:p>
          </p:txBody>
        </p:sp>
      </p:grpSp>
      <p:sp>
        <p:nvSpPr>
          <p:cNvPr id="64523" name="Text Box 11"/>
          <p:cNvSpPr txBox="1">
            <a:spLocks noChangeArrowheads="1"/>
          </p:cNvSpPr>
          <p:nvPr/>
        </p:nvSpPr>
        <p:spPr bwMode="auto">
          <a:xfrm>
            <a:off x="3346450" y="3533775"/>
            <a:ext cx="6781800" cy="996950"/>
          </a:xfrm>
          <a:prstGeom prst="rect">
            <a:avLst/>
          </a:prstGeom>
          <a:noFill/>
          <a:ln w="12700" cap="sq">
            <a:noFill/>
            <a:miter lim="800000"/>
            <a:headEnd type="none" w="sm" len="sm"/>
            <a:tailEnd type="none" w="sm" len="sm"/>
          </a:ln>
        </p:spPr>
        <p:txBody>
          <a:bodyPr>
            <a:spAutoFit/>
          </a:bodyPr>
          <a:lstStyle/>
          <a:p>
            <a:pPr>
              <a:lnSpc>
                <a:spcPct val="110000"/>
              </a:lnSpc>
            </a:pPr>
            <a:r>
              <a:rPr lang="zh-CN" altLang="en-US" sz="2700">
                <a:solidFill>
                  <a:srgbClr val="002B80"/>
                </a:solidFill>
                <a:latin typeface="幼圆" pitchFamily="49" charset="-122"/>
                <a:ea typeface="幼圆" pitchFamily="49" charset="-122"/>
              </a:rPr>
              <a:t>其中，若</a:t>
            </a:r>
            <a:r>
              <a:rPr lang="en-US" altLang="zh-CN" sz="2700">
                <a:solidFill>
                  <a:srgbClr val="002B80"/>
                </a:solidFill>
                <a:ea typeface="楷体_GB2312" pitchFamily="49" charset="-122"/>
              </a:rPr>
              <a:t>m</a:t>
            </a:r>
            <a:r>
              <a:rPr lang="zh-CN" altLang="zh-CN" sz="2700">
                <a:solidFill>
                  <a:srgbClr val="002B80"/>
                </a:solidFill>
                <a:latin typeface="幼圆" pitchFamily="49" charset="-122"/>
                <a:ea typeface="幼圆" pitchFamily="49" charset="-122"/>
              </a:rPr>
              <a:t>为</a:t>
            </a:r>
            <a:r>
              <a:rPr lang="zh-CN" altLang="en-US" sz="2700">
                <a:solidFill>
                  <a:srgbClr val="002B80"/>
                </a:solidFill>
                <a:latin typeface="幼圆" pitchFamily="49" charset="-122"/>
                <a:ea typeface="幼圆" pitchFamily="49" charset="-122"/>
              </a:rPr>
              <a:t>地址范围大小</a:t>
            </a:r>
            <a:r>
              <a:rPr lang="en-US" altLang="zh-CN" sz="2700">
                <a:solidFill>
                  <a:srgbClr val="002B80"/>
                </a:solidFill>
                <a:latin typeface="幼圆" pitchFamily="49" charset="-122"/>
                <a:ea typeface="幼圆" pitchFamily="49" charset="-122"/>
              </a:rPr>
              <a:t>(</a:t>
            </a:r>
            <a:r>
              <a:rPr lang="zh-CN" altLang="en-US" sz="2700">
                <a:solidFill>
                  <a:srgbClr val="002B80"/>
                </a:solidFill>
                <a:latin typeface="幼圆" pitchFamily="49" charset="-122"/>
                <a:ea typeface="幼圆" pitchFamily="49" charset="-122"/>
              </a:rPr>
              <a:t>或称</a:t>
            </a:r>
            <a:r>
              <a:rPr lang="zh-CN" altLang="zh-CN" sz="2700">
                <a:solidFill>
                  <a:srgbClr val="002B80"/>
                </a:solidFill>
                <a:latin typeface="幼圆" pitchFamily="49" charset="-122"/>
                <a:ea typeface="幼圆" pitchFamily="49" charset="-122"/>
              </a:rPr>
              <a:t>表长</a:t>
            </a:r>
            <a:r>
              <a:rPr lang="en-US" altLang="zh-CN" sz="2700">
                <a:solidFill>
                  <a:srgbClr val="002B80"/>
                </a:solidFill>
                <a:latin typeface="幼圆" pitchFamily="49" charset="-122"/>
                <a:ea typeface="幼圆" pitchFamily="49" charset="-122"/>
              </a:rPr>
              <a:t>)</a:t>
            </a:r>
            <a:r>
              <a:rPr lang="zh-CN" altLang="zh-CN" sz="2700">
                <a:solidFill>
                  <a:srgbClr val="002B80"/>
                </a:solidFill>
                <a:latin typeface="幼圆" pitchFamily="49" charset="-122"/>
                <a:ea typeface="幼圆" pitchFamily="49" charset="-122"/>
              </a:rPr>
              <a:t>，</a:t>
            </a:r>
          </a:p>
          <a:p>
            <a:pPr>
              <a:lnSpc>
                <a:spcPct val="110000"/>
              </a:lnSpc>
            </a:pPr>
            <a:r>
              <a:rPr lang="zh-CN" altLang="zh-CN" sz="2700">
                <a:solidFill>
                  <a:srgbClr val="002B80"/>
                </a:solidFill>
                <a:latin typeface="幼圆" pitchFamily="49" charset="-122"/>
                <a:ea typeface="幼圆" pitchFamily="49" charset="-122"/>
              </a:rPr>
              <a:t>      则</a:t>
            </a:r>
            <a:r>
              <a:rPr lang="en-US" altLang="zh-CN" sz="2700">
                <a:solidFill>
                  <a:srgbClr val="002B80"/>
                </a:solidFill>
                <a:ea typeface="楷体_GB2312" pitchFamily="49" charset="-122"/>
              </a:rPr>
              <a:t>p</a:t>
            </a:r>
            <a:r>
              <a:rPr lang="zh-CN" altLang="zh-CN" sz="2700">
                <a:solidFill>
                  <a:srgbClr val="002B80"/>
                </a:solidFill>
                <a:ea typeface="幼圆" pitchFamily="49" charset="-122"/>
              </a:rPr>
              <a:t>可</a:t>
            </a:r>
            <a:r>
              <a:rPr lang="zh-CN" altLang="zh-CN" sz="2700">
                <a:solidFill>
                  <a:srgbClr val="002B80"/>
                </a:solidFill>
                <a:latin typeface="楷体_GB2312" pitchFamily="49" charset="-122"/>
                <a:ea typeface="幼圆" pitchFamily="49" charset="-122"/>
              </a:rPr>
              <a:t>为小于等于</a:t>
            </a:r>
            <a:r>
              <a:rPr lang="en-US" altLang="zh-CN" sz="2700">
                <a:solidFill>
                  <a:srgbClr val="002B80"/>
                </a:solidFill>
                <a:ea typeface="楷体_GB2312" pitchFamily="49" charset="-122"/>
              </a:rPr>
              <a:t>m</a:t>
            </a:r>
            <a:r>
              <a:rPr lang="zh-CN" altLang="zh-CN" sz="2700">
                <a:solidFill>
                  <a:srgbClr val="002B80"/>
                </a:solidFill>
                <a:latin typeface="幼圆" pitchFamily="49" charset="-122"/>
                <a:ea typeface="幼圆" pitchFamily="49" charset="-122"/>
              </a:rPr>
              <a:t>的素数</a:t>
            </a:r>
            <a:r>
              <a:rPr lang="zh-CN" altLang="zh-CN" sz="2700">
                <a:solidFill>
                  <a:srgbClr val="002B80"/>
                </a:solidFill>
                <a:latin typeface="楷体_GB2312" pitchFamily="49" charset="-122"/>
                <a:ea typeface="楷体_GB2312" pitchFamily="49" charset="-122"/>
              </a:rPr>
              <a:t>。</a:t>
            </a:r>
            <a:endParaRPr lang="zh-CN" altLang="en-US" sz="2700">
              <a:solidFill>
                <a:srgbClr val="002B80"/>
              </a:solidFill>
              <a:latin typeface="楷体_GB2312" pitchFamily="49" charset="-122"/>
              <a:ea typeface="楷体_GB2312" pitchFamily="49" charset="-122"/>
            </a:endParaRPr>
          </a:p>
        </p:txBody>
      </p:sp>
      <p:grpSp>
        <p:nvGrpSpPr>
          <p:cNvPr id="3" name="Group 193"/>
          <p:cNvGrpSpPr>
            <a:grpSpLocks/>
          </p:cNvGrpSpPr>
          <p:nvPr/>
        </p:nvGrpSpPr>
        <p:grpSpPr bwMode="auto">
          <a:xfrm>
            <a:off x="2495550" y="1052514"/>
            <a:ext cx="3282950" cy="657225"/>
            <a:chOff x="432" y="720"/>
            <a:chExt cx="2068" cy="414"/>
          </a:xfrm>
        </p:grpSpPr>
        <p:sp>
          <p:nvSpPr>
            <p:cNvPr id="37897" name="AutoShape 190"/>
            <p:cNvSpPr>
              <a:spLocks noChangeArrowheads="1"/>
            </p:cNvSpPr>
            <p:nvPr/>
          </p:nvSpPr>
          <p:spPr bwMode="auto">
            <a:xfrm>
              <a:off x="432" y="720"/>
              <a:ext cx="2016" cy="414"/>
            </a:xfrm>
            <a:prstGeom prst="cloudCallout">
              <a:avLst>
                <a:gd name="adj1" fmla="val -6199"/>
                <a:gd name="adj2" fmla="val 31884"/>
              </a:avLst>
            </a:prstGeom>
            <a:solidFill>
              <a:srgbClr val="FEF7F4"/>
            </a:solidFill>
            <a:ln w="19050" cap="sq">
              <a:solidFill>
                <a:srgbClr val="C0C0C0"/>
              </a:solidFill>
              <a:round/>
              <a:headEnd type="none" w="sm" len="sm"/>
              <a:tailEnd type="none" w="sm" len="sm"/>
            </a:ln>
            <a:effectLst>
              <a:outerShdw dist="74053" dir="1857825" algn="ctr" rotWithShape="0">
                <a:srgbClr val="969696"/>
              </a:outerShdw>
            </a:effectLst>
          </p:spPr>
          <p:txBody>
            <a:bodyPr wrap="none" anchor="ctr"/>
            <a:lstStyle/>
            <a:p>
              <a:pPr algn="ctr"/>
              <a:endParaRPr lang="en-US" altLang="zh-CN">
                <a:solidFill>
                  <a:srgbClr val="FFFFCC"/>
                </a:solidFill>
              </a:endParaRPr>
            </a:p>
          </p:txBody>
        </p:sp>
        <p:sp>
          <p:nvSpPr>
            <p:cNvPr id="37898" name="Text Box 191"/>
            <p:cNvSpPr txBox="1">
              <a:spLocks noChangeArrowheads="1"/>
            </p:cNvSpPr>
            <p:nvPr/>
          </p:nvSpPr>
          <p:spPr bwMode="auto">
            <a:xfrm>
              <a:off x="724" y="724"/>
              <a:ext cx="1776" cy="365"/>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3200" i="1">
                  <a:solidFill>
                    <a:srgbClr val="FF3300"/>
                  </a:solidFill>
                  <a:latin typeface="黑体" pitchFamily="49" charset="-122"/>
                  <a:ea typeface="黑体" pitchFamily="49" charset="-122"/>
                </a:rPr>
                <a:t>除留余数法</a:t>
              </a:r>
            </a:p>
          </p:txBody>
        </p:sp>
      </p:grpSp>
      <p:grpSp>
        <p:nvGrpSpPr>
          <p:cNvPr id="4" name="Group 197"/>
          <p:cNvGrpSpPr>
            <a:grpSpLocks/>
          </p:cNvGrpSpPr>
          <p:nvPr/>
        </p:nvGrpSpPr>
        <p:grpSpPr bwMode="auto">
          <a:xfrm>
            <a:off x="2424114" y="3703638"/>
            <a:ext cx="3565525" cy="2030412"/>
            <a:chOff x="567" y="2333"/>
            <a:chExt cx="2246" cy="1279"/>
          </a:xfrm>
        </p:grpSpPr>
        <p:sp>
          <p:nvSpPr>
            <p:cNvPr id="37894" name="AutoShape 194"/>
            <p:cNvSpPr>
              <a:spLocks noChangeArrowheads="1"/>
            </p:cNvSpPr>
            <p:nvPr/>
          </p:nvSpPr>
          <p:spPr bwMode="auto">
            <a:xfrm>
              <a:off x="567" y="3273"/>
              <a:ext cx="2041" cy="339"/>
            </a:xfrm>
            <a:prstGeom prst="wedgeRoundRectCallout">
              <a:avLst>
                <a:gd name="adj1" fmla="val 29375"/>
                <a:gd name="adj2" fmla="val -265634"/>
                <a:gd name="adj3" fmla="val 16667"/>
              </a:avLst>
            </a:prstGeom>
            <a:noFill/>
            <a:ln w="53975" cap="sq">
              <a:solidFill>
                <a:srgbClr val="33CCCC"/>
              </a:solidFill>
              <a:miter lim="800000"/>
              <a:headEnd type="none" w="sm" len="sm"/>
              <a:tailEnd type="none" w="sm" len="sm"/>
            </a:ln>
          </p:spPr>
          <p:txBody>
            <a:bodyPr/>
            <a:lstStyle/>
            <a:p>
              <a:pPr algn="ctr"/>
              <a:endParaRPr lang="zh-CN" altLang="zh-CN">
                <a:solidFill>
                  <a:srgbClr val="FFFFCC"/>
                </a:solidFill>
              </a:endParaRPr>
            </a:p>
          </p:txBody>
        </p:sp>
        <p:sp>
          <p:nvSpPr>
            <p:cNvPr id="37895" name="Text Box 195"/>
            <p:cNvSpPr txBox="1">
              <a:spLocks noChangeArrowheads="1"/>
            </p:cNvSpPr>
            <p:nvPr/>
          </p:nvSpPr>
          <p:spPr bwMode="auto">
            <a:xfrm>
              <a:off x="591" y="3294"/>
              <a:ext cx="2222" cy="252"/>
            </a:xfrm>
            <a:prstGeom prst="rect">
              <a:avLst/>
            </a:prstGeom>
            <a:noFill/>
            <a:ln w="12700" cap="sq">
              <a:noFill/>
              <a:miter lim="800000"/>
              <a:headEnd type="none" w="sm" len="sm"/>
              <a:tailEnd type="none" w="sm" len="sm"/>
            </a:ln>
          </p:spPr>
          <p:txBody>
            <a:bodyPr>
              <a:spAutoFit/>
            </a:bodyPr>
            <a:lstStyle/>
            <a:p>
              <a:r>
                <a:rPr lang="zh-CN" altLang="en-US" sz="2000" dirty="0">
                  <a:solidFill>
                    <a:srgbClr val="CC0066"/>
                  </a:solidFill>
                  <a:ea typeface="幼圆" pitchFamily="49" charset="-122"/>
                </a:rPr>
                <a:t>散列地址范围</a:t>
              </a:r>
              <a:r>
                <a:rPr lang="en-US" altLang="zh-CN" sz="2000" dirty="0">
                  <a:solidFill>
                    <a:srgbClr val="CC0066"/>
                  </a:solidFill>
                  <a:ea typeface="幼圆" pitchFamily="49" charset="-122"/>
                </a:rPr>
                <a:t>[</a:t>
              </a:r>
              <a:r>
                <a:rPr lang="en-US" altLang="zh-CN" sz="2000" dirty="0">
                  <a:solidFill>
                    <a:srgbClr val="CC0066"/>
                  </a:solidFill>
                </a:rPr>
                <a:t>0..m</a:t>
              </a:r>
              <a:r>
                <a:rPr lang="en-US" altLang="zh-CN" sz="2000" dirty="0">
                  <a:solidFill>
                    <a:srgbClr val="CC0066"/>
                  </a:solidFill>
                  <a:latin typeface="宋体" charset="-122"/>
                </a:rPr>
                <a:t>-</a:t>
              </a:r>
              <a:r>
                <a:rPr lang="en-US" altLang="zh-CN" sz="2000" dirty="0">
                  <a:solidFill>
                    <a:srgbClr val="CC0066"/>
                  </a:solidFill>
                </a:rPr>
                <a:t>1]</a:t>
              </a:r>
            </a:p>
          </p:txBody>
        </p:sp>
        <p:sp>
          <p:nvSpPr>
            <p:cNvPr id="37896" name="Freeform 196"/>
            <p:cNvSpPr>
              <a:spLocks/>
            </p:cNvSpPr>
            <p:nvPr/>
          </p:nvSpPr>
          <p:spPr bwMode="auto">
            <a:xfrm>
              <a:off x="2032" y="2333"/>
              <a:ext cx="272" cy="227"/>
            </a:xfrm>
            <a:custGeom>
              <a:avLst/>
              <a:gdLst>
                <a:gd name="T0" fmla="*/ 236 w 202"/>
                <a:gd name="T1" fmla="*/ 1 h 187"/>
                <a:gd name="T2" fmla="*/ 47 w 202"/>
                <a:gd name="T3" fmla="*/ 202 h 187"/>
                <a:gd name="T4" fmla="*/ 77 w 202"/>
                <a:gd name="T5" fmla="*/ 237 h 187"/>
                <a:gd name="T6" fmla="*/ 366 w 202"/>
                <a:gd name="T7" fmla="*/ 154 h 187"/>
                <a:gd name="T8" fmla="*/ 236 w 202"/>
                <a:gd name="T9" fmla="*/ 1 h 187"/>
                <a:gd name="T10" fmla="*/ 0 60000 65536"/>
                <a:gd name="T11" fmla="*/ 0 60000 65536"/>
                <a:gd name="T12" fmla="*/ 0 60000 65536"/>
                <a:gd name="T13" fmla="*/ 0 60000 65536"/>
                <a:gd name="T14" fmla="*/ 0 60000 65536"/>
                <a:gd name="T15" fmla="*/ 0 w 202"/>
                <a:gd name="T16" fmla="*/ 0 h 187"/>
                <a:gd name="T17" fmla="*/ 202 w 202"/>
                <a:gd name="T18" fmla="*/ 187 h 187"/>
              </a:gdLst>
              <a:ahLst/>
              <a:cxnLst>
                <a:cxn ang="T10">
                  <a:pos x="T0" y="T1"/>
                </a:cxn>
                <a:cxn ang="T11">
                  <a:pos x="T2" y="T3"/>
                </a:cxn>
                <a:cxn ang="T12">
                  <a:pos x="T4" y="T5"/>
                </a:cxn>
                <a:cxn ang="T13">
                  <a:pos x="T6" y="T7"/>
                </a:cxn>
                <a:cxn ang="T14">
                  <a:pos x="T8" y="T9"/>
                </a:cxn>
              </a:cxnLst>
              <a:rect l="T15" t="T16" r="T17" b="T18"/>
              <a:pathLst>
                <a:path w="202" h="187">
                  <a:moveTo>
                    <a:pt x="130" y="1"/>
                  </a:moveTo>
                  <a:cubicBezTo>
                    <a:pt x="12" y="12"/>
                    <a:pt x="0" y="0"/>
                    <a:pt x="26" y="137"/>
                  </a:cubicBezTo>
                  <a:cubicBezTo>
                    <a:pt x="28" y="146"/>
                    <a:pt x="37" y="153"/>
                    <a:pt x="42" y="161"/>
                  </a:cubicBezTo>
                  <a:cubicBezTo>
                    <a:pt x="157" y="154"/>
                    <a:pt x="175" y="187"/>
                    <a:pt x="202" y="105"/>
                  </a:cubicBezTo>
                  <a:cubicBezTo>
                    <a:pt x="192" y="34"/>
                    <a:pt x="201" y="19"/>
                    <a:pt x="130" y="1"/>
                  </a:cubicBezTo>
                  <a:close/>
                </a:path>
              </a:pathLst>
            </a:custGeom>
            <a:noFill/>
            <a:ln w="38100" cap="sq" cmpd="sng">
              <a:solidFill>
                <a:srgbClr val="FF0000"/>
              </a:solidFill>
              <a:prstDash val="solid"/>
              <a:round/>
              <a:headEnd type="none" w="sm" len="sm"/>
              <a:tailEnd type="none" w="sm" len="sm"/>
            </a:ln>
          </p:spPr>
          <p:txBody>
            <a:bodyPr/>
            <a:lstStyle/>
            <a:p>
              <a:endParaRPr lang="zh-CN" altLang="en-US"/>
            </a:p>
          </p:txBody>
        </p:sp>
      </p:gr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4523"/>
                                        </p:tgtEl>
                                        <p:attrNameLst>
                                          <p:attrName>style.visibility</p:attrName>
                                        </p:attrNameLst>
                                      </p:cBhvr>
                                      <p:to>
                                        <p:strVal val="visible"/>
                                      </p:to>
                                    </p:set>
                                    <p:animEffect transition="in" filter="barn(inVertical)">
                                      <p:cBhvr>
                                        <p:cTn id="12" dur="500"/>
                                        <p:tgtEl>
                                          <p:spTgt spid="645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23"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Text Box 5"/>
          <p:cNvSpPr txBox="1">
            <a:spLocks noChangeArrowheads="1"/>
          </p:cNvSpPr>
          <p:nvPr/>
        </p:nvSpPr>
        <p:spPr bwMode="auto">
          <a:xfrm>
            <a:off x="2406650" y="3414713"/>
            <a:ext cx="8153400" cy="840230"/>
          </a:xfrm>
          <a:prstGeom prst="rect">
            <a:avLst/>
          </a:prstGeom>
          <a:noFill/>
          <a:ln w="12700" cap="sq">
            <a:noFill/>
            <a:miter lim="800000"/>
            <a:headEnd type="none" w="sm" len="sm"/>
            <a:tailEnd type="none" w="sm" len="sm"/>
          </a:ln>
        </p:spPr>
        <p:txBody>
          <a:bodyPr>
            <a:spAutoFit/>
          </a:bodyPr>
          <a:lstStyle/>
          <a:p>
            <a:pPr>
              <a:lnSpc>
                <a:spcPct val="90000"/>
              </a:lnSpc>
            </a:pPr>
            <a:r>
              <a:rPr lang="en-US" altLang="zh-CN">
                <a:solidFill>
                  <a:srgbClr val="003399"/>
                </a:solidFill>
                <a:latin typeface="幼圆" pitchFamily="49" charset="-122"/>
                <a:ea typeface="幼圆" pitchFamily="49" charset="-122"/>
              </a:rPr>
              <a:t>    </a:t>
            </a:r>
            <a:r>
              <a:rPr lang="zh-CN" altLang="en-US">
                <a:solidFill>
                  <a:srgbClr val="003399"/>
                </a:solidFill>
                <a:latin typeface="幼圆" pitchFamily="49" charset="-122"/>
                <a:ea typeface="幼圆" pitchFamily="49" charset="-122"/>
              </a:rPr>
              <a:t>所谓开放地址法是在散列表中的</a:t>
            </a:r>
            <a:r>
              <a:rPr lang="zh-CN" altLang="en-US">
                <a:solidFill>
                  <a:srgbClr val="003399"/>
                </a:solidFill>
                <a:ea typeface="幼圆" pitchFamily="49" charset="-122"/>
              </a:rPr>
              <a:t>“</a:t>
            </a:r>
            <a:r>
              <a:rPr lang="zh-CN" altLang="en-US">
                <a:solidFill>
                  <a:srgbClr val="003399"/>
                </a:solidFill>
                <a:latin typeface="幼圆" pitchFamily="49" charset="-122"/>
                <a:ea typeface="幼圆" pitchFamily="49" charset="-122"/>
              </a:rPr>
              <a:t>空</a:t>
            </a:r>
            <a:r>
              <a:rPr lang="zh-CN" altLang="en-US">
                <a:solidFill>
                  <a:srgbClr val="003399"/>
                </a:solidFill>
                <a:ea typeface="幼圆" pitchFamily="49" charset="-122"/>
              </a:rPr>
              <a:t>”</a:t>
            </a:r>
            <a:r>
              <a:rPr lang="zh-CN" altLang="en-US">
                <a:solidFill>
                  <a:srgbClr val="003399"/>
                </a:solidFill>
                <a:latin typeface="幼圆" pitchFamily="49" charset="-122"/>
                <a:ea typeface="幼圆" pitchFamily="49" charset="-122"/>
              </a:rPr>
              <a:t>地址向处理冲</a:t>
            </a:r>
          </a:p>
          <a:p>
            <a:pPr>
              <a:lnSpc>
                <a:spcPct val="90000"/>
              </a:lnSpc>
            </a:pPr>
            <a:r>
              <a:rPr lang="zh-CN" altLang="en-US">
                <a:solidFill>
                  <a:srgbClr val="003399"/>
                </a:solidFill>
                <a:latin typeface="幼圆" pitchFamily="49" charset="-122"/>
                <a:ea typeface="幼圆" pitchFamily="49" charset="-122"/>
              </a:rPr>
              <a:t>突开放。即当散列表未满时，处理冲突需要的</a:t>
            </a:r>
            <a:r>
              <a:rPr lang="zh-CN" altLang="en-US">
                <a:solidFill>
                  <a:srgbClr val="003399"/>
                </a:solidFill>
                <a:ea typeface="幼圆" pitchFamily="49" charset="-122"/>
              </a:rPr>
              <a:t>“</a:t>
            </a:r>
            <a:r>
              <a:rPr lang="zh-CN" altLang="en-US">
                <a:solidFill>
                  <a:srgbClr val="FF3300"/>
                </a:solidFill>
                <a:latin typeface="黑体" pitchFamily="49" charset="-122"/>
                <a:ea typeface="黑体" pitchFamily="49" charset="-122"/>
              </a:rPr>
              <a:t>下一个</a:t>
            </a:r>
            <a:r>
              <a:rPr lang="zh-CN" altLang="en-US">
                <a:solidFill>
                  <a:srgbClr val="003399"/>
                </a:solidFill>
                <a:ea typeface="幼圆" pitchFamily="49" charset="-122"/>
              </a:rPr>
              <a:t>”</a:t>
            </a:r>
            <a:endParaRPr lang="zh-CN" altLang="en-US">
              <a:solidFill>
                <a:srgbClr val="003399"/>
              </a:solidFill>
              <a:latin typeface="幼圆" pitchFamily="49" charset="-122"/>
              <a:ea typeface="幼圆" pitchFamily="49" charset="-122"/>
            </a:endParaRPr>
          </a:p>
          <a:p>
            <a:pPr>
              <a:lnSpc>
                <a:spcPct val="90000"/>
              </a:lnSpc>
            </a:pPr>
            <a:r>
              <a:rPr lang="zh-CN" altLang="en-US">
                <a:solidFill>
                  <a:srgbClr val="003399"/>
                </a:solidFill>
                <a:latin typeface="幼圆" pitchFamily="49" charset="-122"/>
                <a:ea typeface="幼圆" pitchFamily="49" charset="-122"/>
              </a:rPr>
              <a:t>地址在该散列表中解决</a:t>
            </a:r>
            <a:r>
              <a:rPr lang="zh-CN" altLang="en-US">
                <a:solidFill>
                  <a:srgbClr val="003399"/>
                </a:solidFill>
                <a:ea typeface="楷体_GB2312" pitchFamily="49" charset="-122"/>
              </a:rPr>
              <a:t>。</a:t>
            </a:r>
          </a:p>
        </p:txBody>
      </p:sp>
      <p:sp>
        <p:nvSpPr>
          <p:cNvPr id="36871" name="Text Box 7"/>
          <p:cNvSpPr txBox="1">
            <a:spLocks noChangeArrowheads="1"/>
          </p:cNvSpPr>
          <p:nvPr/>
        </p:nvSpPr>
        <p:spPr bwMode="auto">
          <a:xfrm>
            <a:off x="2614613" y="5432425"/>
            <a:ext cx="7239000" cy="369332"/>
          </a:xfrm>
          <a:prstGeom prst="rect">
            <a:avLst/>
          </a:prstGeom>
          <a:noFill/>
          <a:ln w="12700" cap="sq">
            <a:noFill/>
            <a:miter lim="800000"/>
            <a:headEnd type="none" w="sm" len="sm"/>
            <a:tailEnd type="none" w="sm" len="sm"/>
          </a:ln>
        </p:spPr>
        <p:txBody>
          <a:bodyPr>
            <a:spAutoFit/>
          </a:bodyPr>
          <a:lstStyle/>
          <a:p>
            <a:r>
              <a:rPr lang="en-US" altLang="zh-CN">
                <a:solidFill>
                  <a:srgbClr val="000099"/>
                </a:solidFill>
              </a:rPr>
              <a:t>(1) </a:t>
            </a:r>
            <a:r>
              <a:rPr lang="en-US" altLang="zh-CN">
                <a:solidFill>
                  <a:srgbClr val="FF3300"/>
                </a:solidFill>
              </a:rPr>
              <a:t>d</a:t>
            </a:r>
            <a:r>
              <a:rPr lang="en-US" altLang="zh-CN" baseline="-25000">
                <a:solidFill>
                  <a:srgbClr val="FF3300"/>
                </a:solidFill>
              </a:rPr>
              <a:t>i</a:t>
            </a:r>
            <a:r>
              <a:rPr lang="en-US" altLang="zh-CN">
                <a:solidFill>
                  <a:srgbClr val="000099"/>
                </a:solidFill>
              </a:rPr>
              <a:t>=1, 2, 3, </a:t>
            </a:r>
            <a:r>
              <a:rPr lang="en-US" altLang="zh-CN">
                <a:solidFill>
                  <a:srgbClr val="000099"/>
                </a:solidFill>
                <a:cs typeface="Times New Roman" pitchFamily="18" charset="0"/>
              </a:rPr>
              <a:t>…, </a:t>
            </a:r>
            <a:r>
              <a:rPr lang="en-US" altLang="zh-CN">
                <a:solidFill>
                  <a:srgbClr val="000099"/>
                </a:solidFill>
              </a:rPr>
              <a:t>m</a:t>
            </a:r>
            <a:r>
              <a:rPr lang="en-US" altLang="zh-CN">
                <a:solidFill>
                  <a:srgbClr val="000099"/>
                </a:solidFill>
                <a:cs typeface="Times New Roman" pitchFamily="18" charset="0"/>
              </a:rPr>
              <a:t>–</a:t>
            </a:r>
            <a:r>
              <a:rPr lang="en-US" altLang="zh-CN">
                <a:solidFill>
                  <a:srgbClr val="000099"/>
                </a:solidFill>
              </a:rPr>
              <a:t>1           </a:t>
            </a:r>
            <a:r>
              <a:rPr lang="zh-CN" altLang="en-US">
                <a:solidFill>
                  <a:srgbClr val="000099"/>
                </a:solidFill>
                <a:ea typeface="幼圆" pitchFamily="49" charset="-122"/>
              </a:rPr>
              <a:t>称为线性探测再散列</a:t>
            </a:r>
            <a:r>
              <a:rPr lang="zh-CN" altLang="en-US">
                <a:solidFill>
                  <a:srgbClr val="000099"/>
                </a:solidFill>
                <a:ea typeface="楷体_GB2312" pitchFamily="49" charset="-122"/>
              </a:rPr>
              <a:t>  </a:t>
            </a:r>
          </a:p>
        </p:txBody>
      </p:sp>
      <p:sp>
        <p:nvSpPr>
          <p:cNvPr id="36873" name="Text Box 9"/>
          <p:cNvSpPr txBox="1">
            <a:spLocks noChangeArrowheads="1"/>
          </p:cNvSpPr>
          <p:nvPr/>
        </p:nvSpPr>
        <p:spPr bwMode="auto">
          <a:xfrm>
            <a:off x="2622550" y="6140450"/>
            <a:ext cx="6858000" cy="369332"/>
          </a:xfrm>
          <a:prstGeom prst="rect">
            <a:avLst/>
          </a:prstGeom>
          <a:noFill/>
          <a:ln w="12700" cap="sq">
            <a:noFill/>
            <a:miter lim="800000"/>
            <a:headEnd type="none" w="sm" len="sm"/>
            <a:tailEnd type="none" w="sm" len="sm"/>
          </a:ln>
        </p:spPr>
        <p:txBody>
          <a:bodyPr>
            <a:spAutoFit/>
          </a:bodyPr>
          <a:lstStyle/>
          <a:p>
            <a:r>
              <a:rPr lang="en-US" altLang="zh-CN">
                <a:solidFill>
                  <a:srgbClr val="000099"/>
                </a:solidFill>
              </a:rPr>
              <a:t>(3) </a:t>
            </a:r>
            <a:r>
              <a:rPr lang="en-US" altLang="zh-CN">
                <a:solidFill>
                  <a:srgbClr val="FF3300"/>
                </a:solidFill>
              </a:rPr>
              <a:t>d</a:t>
            </a:r>
            <a:r>
              <a:rPr lang="en-US" altLang="zh-CN" baseline="-25000">
                <a:solidFill>
                  <a:srgbClr val="FF3300"/>
                </a:solidFill>
              </a:rPr>
              <a:t>i</a:t>
            </a:r>
            <a:r>
              <a:rPr lang="en-US" altLang="zh-CN">
                <a:solidFill>
                  <a:srgbClr val="000099"/>
                </a:solidFill>
              </a:rPr>
              <a:t>=</a:t>
            </a:r>
            <a:r>
              <a:rPr lang="zh-CN" altLang="en-US">
                <a:solidFill>
                  <a:srgbClr val="000099"/>
                </a:solidFill>
                <a:latin typeface="幼圆" pitchFamily="49" charset="-122"/>
                <a:ea typeface="幼圆" pitchFamily="49" charset="-122"/>
              </a:rPr>
              <a:t>伪随机数序列      称为伪随机再散列</a:t>
            </a:r>
          </a:p>
        </p:txBody>
      </p:sp>
      <p:grpSp>
        <p:nvGrpSpPr>
          <p:cNvPr id="2" name="Group 167"/>
          <p:cNvGrpSpPr>
            <a:grpSpLocks/>
          </p:cNvGrpSpPr>
          <p:nvPr/>
        </p:nvGrpSpPr>
        <p:grpSpPr bwMode="auto">
          <a:xfrm>
            <a:off x="1981200" y="2852738"/>
            <a:ext cx="2819400" cy="533400"/>
            <a:chOff x="288" y="1824"/>
            <a:chExt cx="1776" cy="336"/>
          </a:xfrm>
        </p:grpSpPr>
        <p:sp>
          <p:nvSpPr>
            <p:cNvPr id="38931" name="Oval 10"/>
            <p:cNvSpPr>
              <a:spLocks noChangeArrowheads="1"/>
            </p:cNvSpPr>
            <p:nvPr/>
          </p:nvSpPr>
          <p:spPr bwMode="auto">
            <a:xfrm>
              <a:off x="288" y="1824"/>
              <a:ext cx="1632" cy="336"/>
            </a:xfrm>
            <a:prstGeom prst="ellipse">
              <a:avLst/>
            </a:prstGeom>
            <a:gradFill rotWithShape="0">
              <a:gsLst>
                <a:gs pos="0">
                  <a:srgbClr val="471876"/>
                </a:gs>
                <a:gs pos="50000">
                  <a:srgbClr val="9933FF"/>
                </a:gs>
                <a:gs pos="100000">
                  <a:srgbClr val="471876"/>
                </a:gs>
              </a:gsLst>
              <a:lin ang="5400000" scaled="1"/>
            </a:gradFill>
            <a:ln w="12700" cap="sq">
              <a:noFill/>
              <a:round/>
              <a:headEnd type="none" w="sm" len="sm"/>
              <a:tailEnd type="none" w="sm" len="sm"/>
            </a:ln>
            <a:effectLst>
              <a:outerShdw dist="45791" dir="2021404" algn="ctr" rotWithShape="0">
                <a:srgbClr val="C0C0C0"/>
              </a:outerShdw>
            </a:effectLst>
          </p:spPr>
          <p:txBody>
            <a:bodyPr wrap="none" anchor="ctr"/>
            <a:lstStyle/>
            <a:p>
              <a:endParaRPr lang="zh-CN" altLang="en-US">
                <a:solidFill>
                  <a:srgbClr val="FFFFCC"/>
                </a:solidFill>
              </a:endParaRPr>
            </a:p>
          </p:txBody>
        </p:sp>
        <p:sp>
          <p:nvSpPr>
            <p:cNvPr id="38932" name="Text Box 11"/>
            <p:cNvSpPr txBox="1">
              <a:spLocks noChangeArrowheads="1"/>
            </p:cNvSpPr>
            <p:nvPr/>
          </p:nvSpPr>
          <p:spPr bwMode="auto">
            <a:xfrm>
              <a:off x="394" y="1850"/>
              <a:ext cx="1670" cy="308"/>
            </a:xfrm>
            <a:prstGeom prst="rect">
              <a:avLst/>
            </a:prstGeom>
            <a:noFill/>
            <a:ln w="12700" cap="sq">
              <a:noFill/>
              <a:miter lim="800000"/>
              <a:headEnd type="none" w="sm" len="sm"/>
              <a:tailEnd type="none" w="sm" len="sm"/>
            </a:ln>
            <a:effectLst>
              <a:outerShdw dist="28398" dir="1593903" algn="ctr" rotWithShape="0">
                <a:schemeClr val="bg2"/>
              </a:outerShdw>
            </a:effectLst>
          </p:spPr>
          <p:txBody>
            <a:bodyPr>
              <a:spAutoFit/>
            </a:bodyPr>
            <a:lstStyle/>
            <a:p>
              <a:r>
                <a:rPr lang="en-US" altLang="zh-CN" sz="2600">
                  <a:solidFill>
                    <a:srgbClr val="FFFF00"/>
                  </a:solidFill>
                  <a:ea typeface="楷体_GB2312" pitchFamily="49" charset="-122"/>
                </a:rPr>
                <a:t>1</a:t>
              </a:r>
              <a:r>
                <a:rPr lang="en-US" altLang="zh-CN" sz="2600">
                  <a:solidFill>
                    <a:srgbClr val="FFFF00"/>
                  </a:solidFill>
                  <a:latin typeface="楷体_GB2312" pitchFamily="49" charset="-122"/>
                  <a:ea typeface="楷体_GB2312" pitchFamily="49" charset="-122"/>
                </a:rPr>
                <a:t>.</a:t>
              </a:r>
              <a:r>
                <a:rPr lang="zh-CN" altLang="en-US" sz="2600">
                  <a:solidFill>
                    <a:srgbClr val="FFFF00"/>
                  </a:solidFill>
                  <a:latin typeface="黑体" pitchFamily="49" charset="-122"/>
                  <a:ea typeface="黑体" pitchFamily="49" charset="-122"/>
                </a:rPr>
                <a:t>开放地址法</a:t>
              </a:r>
            </a:p>
          </p:txBody>
        </p:sp>
      </p:grpSp>
      <p:grpSp>
        <p:nvGrpSpPr>
          <p:cNvPr id="3" name="Group 164"/>
          <p:cNvGrpSpPr>
            <a:grpSpLocks/>
          </p:cNvGrpSpPr>
          <p:nvPr/>
        </p:nvGrpSpPr>
        <p:grpSpPr bwMode="auto">
          <a:xfrm>
            <a:off x="2320926" y="584200"/>
            <a:ext cx="7889875" cy="2097088"/>
            <a:chOff x="502" y="384"/>
            <a:chExt cx="4970" cy="1321"/>
          </a:xfrm>
        </p:grpSpPr>
        <p:sp>
          <p:nvSpPr>
            <p:cNvPr id="38929" name="Freeform 92"/>
            <p:cNvSpPr>
              <a:spLocks/>
            </p:cNvSpPr>
            <p:nvPr/>
          </p:nvSpPr>
          <p:spPr bwMode="auto">
            <a:xfrm>
              <a:off x="502" y="384"/>
              <a:ext cx="4922" cy="1321"/>
            </a:xfrm>
            <a:custGeom>
              <a:avLst/>
              <a:gdLst>
                <a:gd name="T0" fmla="*/ 295 w 4997"/>
                <a:gd name="T1" fmla="*/ 67 h 1273"/>
                <a:gd name="T2" fmla="*/ 973 w 4997"/>
                <a:gd name="T3" fmla="*/ 169 h 1273"/>
                <a:gd name="T4" fmla="*/ 1532 w 4997"/>
                <a:gd name="T5" fmla="*/ 181 h 1273"/>
                <a:gd name="T6" fmla="*/ 4283 w 4997"/>
                <a:gd name="T7" fmla="*/ 169 h 1273"/>
                <a:gd name="T8" fmla="*/ 4905 w 4997"/>
                <a:gd name="T9" fmla="*/ 215 h 1273"/>
                <a:gd name="T10" fmla="*/ 4894 w 4997"/>
                <a:gd name="T11" fmla="*/ 282 h 1273"/>
                <a:gd name="T12" fmla="*/ 4852 w 4997"/>
                <a:gd name="T13" fmla="*/ 374 h 1273"/>
                <a:gd name="T14" fmla="*/ 4820 w 4997"/>
                <a:gd name="T15" fmla="*/ 566 h 1273"/>
                <a:gd name="T16" fmla="*/ 4863 w 4997"/>
                <a:gd name="T17" fmla="*/ 1154 h 1273"/>
                <a:gd name="T18" fmla="*/ 4701 w 4997"/>
                <a:gd name="T19" fmla="*/ 1245 h 1273"/>
                <a:gd name="T20" fmla="*/ 4078 w 4997"/>
                <a:gd name="T21" fmla="*/ 1257 h 1273"/>
                <a:gd name="T22" fmla="*/ 3756 w 4997"/>
                <a:gd name="T23" fmla="*/ 1290 h 1273"/>
                <a:gd name="T24" fmla="*/ 1037 w 4997"/>
                <a:gd name="T25" fmla="*/ 1245 h 1273"/>
                <a:gd name="T26" fmla="*/ 6 w 4997"/>
                <a:gd name="T27" fmla="*/ 1301 h 1273"/>
                <a:gd name="T28" fmla="*/ 102 w 4997"/>
                <a:gd name="T29" fmla="*/ 883 h 1273"/>
                <a:gd name="T30" fmla="*/ 92 w 4997"/>
                <a:gd name="T31" fmla="*/ 554 h 1273"/>
                <a:gd name="T32" fmla="*/ 70 w 4997"/>
                <a:gd name="T33" fmla="*/ 588 h 1273"/>
                <a:gd name="T34" fmla="*/ 28 w 4997"/>
                <a:gd name="T35" fmla="*/ 690 h 1273"/>
                <a:gd name="T36" fmla="*/ 81 w 4997"/>
                <a:gd name="T37" fmla="*/ 396 h 1273"/>
                <a:gd name="T38" fmla="*/ 102 w 4997"/>
                <a:gd name="T39" fmla="*/ 328 h 1273"/>
                <a:gd name="T40" fmla="*/ 124 w 4997"/>
                <a:gd name="T41" fmla="*/ 294 h 1273"/>
                <a:gd name="T42" fmla="*/ 166 w 4997"/>
                <a:gd name="T43" fmla="*/ 192 h 1273"/>
                <a:gd name="T44" fmla="*/ 156 w 4997"/>
                <a:gd name="T45" fmla="*/ 125 h 1273"/>
                <a:gd name="T46" fmla="*/ 135 w 4997"/>
                <a:gd name="T47" fmla="*/ 79 h 1273"/>
                <a:gd name="T48" fmla="*/ 177 w 4997"/>
                <a:gd name="T49" fmla="*/ 0 h 1273"/>
                <a:gd name="T50" fmla="*/ 274 w 4997"/>
                <a:gd name="T51" fmla="*/ 67 h 1273"/>
                <a:gd name="T52" fmla="*/ 306 w 4997"/>
                <a:gd name="T53" fmla="*/ 90 h 1273"/>
                <a:gd name="T54" fmla="*/ 295 w 4997"/>
                <a:gd name="T55" fmla="*/ 67 h 127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997" h="1273">
                  <a:moveTo>
                    <a:pt x="300" y="65"/>
                  </a:moveTo>
                  <a:cubicBezTo>
                    <a:pt x="526" y="98"/>
                    <a:pt x="761" y="125"/>
                    <a:pt x="988" y="163"/>
                  </a:cubicBezTo>
                  <a:cubicBezTo>
                    <a:pt x="1157" y="221"/>
                    <a:pt x="1428" y="177"/>
                    <a:pt x="1555" y="174"/>
                  </a:cubicBezTo>
                  <a:cubicBezTo>
                    <a:pt x="2485" y="184"/>
                    <a:pt x="3418" y="206"/>
                    <a:pt x="4348" y="163"/>
                  </a:cubicBezTo>
                  <a:cubicBezTo>
                    <a:pt x="4490" y="166"/>
                    <a:pt x="4800" y="134"/>
                    <a:pt x="4980" y="207"/>
                  </a:cubicBezTo>
                  <a:cubicBezTo>
                    <a:pt x="4997" y="258"/>
                    <a:pt x="4995" y="224"/>
                    <a:pt x="4969" y="272"/>
                  </a:cubicBezTo>
                  <a:cubicBezTo>
                    <a:pt x="4953" y="301"/>
                    <a:pt x="4926" y="360"/>
                    <a:pt x="4926" y="360"/>
                  </a:cubicBezTo>
                  <a:cubicBezTo>
                    <a:pt x="4919" y="431"/>
                    <a:pt x="4914" y="481"/>
                    <a:pt x="4893" y="545"/>
                  </a:cubicBezTo>
                  <a:cubicBezTo>
                    <a:pt x="4899" y="810"/>
                    <a:pt x="4870" y="916"/>
                    <a:pt x="4937" y="1112"/>
                  </a:cubicBezTo>
                  <a:cubicBezTo>
                    <a:pt x="4921" y="1211"/>
                    <a:pt x="4880" y="1197"/>
                    <a:pt x="4773" y="1200"/>
                  </a:cubicBezTo>
                  <a:cubicBezTo>
                    <a:pt x="4562" y="1206"/>
                    <a:pt x="4351" y="1207"/>
                    <a:pt x="4140" y="1211"/>
                  </a:cubicBezTo>
                  <a:cubicBezTo>
                    <a:pt x="4031" y="1222"/>
                    <a:pt x="3922" y="1234"/>
                    <a:pt x="3813" y="1243"/>
                  </a:cubicBezTo>
                  <a:cubicBezTo>
                    <a:pt x="2718" y="1238"/>
                    <a:pt x="1990" y="1273"/>
                    <a:pt x="1053" y="1200"/>
                  </a:cubicBezTo>
                  <a:cubicBezTo>
                    <a:pt x="550" y="1207"/>
                    <a:pt x="382" y="1190"/>
                    <a:pt x="6" y="1254"/>
                  </a:cubicBezTo>
                  <a:cubicBezTo>
                    <a:pt x="24" y="1130"/>
                    <a:pt x="63" y="971"/>
                    <a:pt x="104" y="851"/>
                  </a:cubicBezTo>
                  <a:cubicBezTo>
                    <a:pt x="100" y="745"/>
                    <a:pt x="105" y="639"/>
                    <a:pt x="93" y="534"/>
                  </a:cubicBezTo>
                  <a:cubicBezTo>
                    <a:pt x="91" y="521"/>
                    <a:pt x="78" y="556"/>
                    <a:pt x="71" y="567"/>
                  </a:cubicBezTo>
                  <a:cubicBezTo>
                    <a:pt x="50" y="604"/>
                    <a:pt x="44" y="624"/>
                    <a:pt x="28" y="665"/>
                  </a:cubicBezTo>
                  <a:cubicBezTo>
                    <a:pt x="0" y="581"/>
                    <a:pt x="31" y="457"/>
                    <a:pt x="82" y="382"/>
                  </a:cubicBezTo>
                  <a:cubicBezTo>
                    <a:pt x="89" y="360"/>
                    <a:pt x="91" y="335"/>
                    <a:pt x="104" y="316"/>
                  </a:cubicBezTo>
                  <a:cubicBezTo>
                    <a:pt x="111" y="305"/>
                    <a:pt x="121" y="295"/>
                    <a:pt x="126" y="283"/>
                  </a:cubicBezTo>
                  <a:cubicBezTo>
                    <a:pt x="181" y="160"/>
                    <a:pt x="119" y="263"/>
                    <a:pt x="169" y="185"/>
                  </a:cubicBezTo>
                  <a:cubicBezTo>
                    <a:pt x="165" y="163"/>
                    <a:pt x="164" y="141"/>
                    <a:pt x="158" y="120"/>
                  </a:cubicBezTo>
                  <a:cubicBezTo>
                    <a:pt x="153" y="104"/>
                    <a:pt x="137" y="92"/>
                    <a:pt x="137" y="76"/>
                  </a:cubicBezTo>
                  <a:cubicBezTo>
                    <a:pt x="137" y="59"/>
                    <a:pt x="170" y="15"/>
                    <a:pt x="180" y="0"/>
                  </a:cubicBezTo>
                  <a:cubicBezTo>
                    <a:pt x="272" y="54"/>
                    <a:pt x="200" y="8"/>
                    <a:pt x="278" y="65"/>
                  </a:cubicBezTo>
                  <a:cubicBezTo>
                    <a:pt x="289" y="73"/>
                    <a:pt x="298" y="87"/>
                    <a:pt x="311" y="87"/>
                  </a:cubicBezTo>
                  <a:cubicBezTo>
                    <a:pt x="319" y="87"/>
                    <a:pt x="304" y="72"/>
                    <a:pt x="300" y="65"/>
                  </a:cubicBezTo>
                  <a:close/>
                </a:path>
              </a:pathLst>
            </a:custGeom>
            <a:solidFill>
              <a:srgbClr val="CCFFFF"/>
            </a:solidFill>
            <a:ln w="12700" cap="sq" cmpd="sng">
              <a:noFill/>
              <a:prstDash val="solid"/>
              <a:round/>
              <a:headEnd type="none" w="sm" len="sm"/>
              <a:tailEnd type="none" w="sm" len="sm"/>
            </a:ln>
            <a:effectLst>
              <a:outerShdw dist="152928" dir="2498012" algn="ctr" rotWithShape="0">
                <a:srgbClr val="969696"/>
              </a:outerShdw>
            </a:effectLst>
          </p:spPr>
          <p:txBody>
            <a:bodyPr wrap="none" anchor="ctr"/>
            <a:lstStyle/>
            <a:p>
              <a:endParaRPr lang="zh-CN" altLang="en-US"/>
            </a:p>
          </p:txBody>
        </p:sp>
        <p:sp>
          <p:nvSpPr>
            <p:cNvPr id="38930" name="Text Box 93"/>
            <p:cNvSpPr txBox="1">
              <a:spLocks noChangeArrowheads="1"/>
            </p:cNvSpPr>
            <p:nvPr/>
          </p:nvSpPr>
          <p:spPr bwMode="auto">
            <a:xfrm>
              <a:off x="763" y="687"/>
              <a:ext cx="4709" cy="874"/>
            </a:xfrm>
            <a:prstGeom prst="rect">
              <a:avLst/>
            </a:prstGeom>
            <a:noFill/>
            <a:ln w="12700" cap="sq">
              <a:noFill/>
              <a:miter lim="800000"/>
              <a:headEnd type="none" w="sm" len="sm"/>
              <a:tailEnd type="none" w="sm" len="sm"/>
            </a:ln>
          </p:spPr>
          <p:txBody>
            <a:bodyPr>
              <a:spAutoFit/>
            </a:bodyPr>
            <a:lstStyle/>
            <a:p>
              <a:pPr>
                <a:lnSpc>
                  <a:spcPct val="85000"/>
                </a:lnSpc>
              </a:pPr>
              <a:r>
                <a:rPr lang="en-US" altLang="zh-CN" sz="2500">
                  <a:solidFill>
                    <a:srgbClr val="002B80"/>
                  </a:solidFill>
                  <a:latin typeface="幼圆" pitchFamily="49" charset="-122"/>
                  <a:ea typeface="幼圆" pitchFamily="49" charset="-122"/>
                </a:rPr>
                <a:t>    </a:t>
              </a:r>
              <a:r>
                <a:rPr lang="zh-CN" altLang="en-US" sz="2500">
                  <a:solidFill>
                    <a:srgbClr val="002B80"/>
                  </a:solidFill>
                  <a:latin typeface="幼圆" pitchFamily="49" charset="-122"/>
                  <a:ea typeface="幼圆" pitchFamily="49" charset="-122"/>
                </a:rPr>
                <a:t>所谓</a:t>
              </a:r>
              <a:r>
                <a:rPr lang="zh-CN" altLang="en-US" sz="2500">
                  <a:solidFill>
                    <a:srgbClr val="FF3300"/>
                  </a:solidFill>
                  <a:latin typeface="黑体" pitchFamily="49" charset="-122"/>
                  <a:ea typeface="黑体" pitchFamily="49" charset="-122"/>
                </a:rPr>
                <a:t>处理冲突</a:t>
              </a:r>
              <a:r>
                <a:rPr lang="en-US" altLang="zh-CN" sz="2500">
                  <a:solidFill>
                    <a:srgbClr val="002B80"/>
                  </a:solidFill>
                  <a:latin typeface="幼圆" pitchFamily="49" charset="-122"/>
                  <a:ea typeface="幼圆" pitchFamily="49" charset="-122"/>
                </a:rPr>
                <a:t>,</a:t>
              </a:r>
              <a:r>
                <a:rPr lang="zh-CN" altLang="en-US" sz="2500">
                  <a:solidFill>
                    <a:srgbClr val="002B80"/>
                  </a:solidFill>
                  <a:latin typeface="幼圆" pitchFamily="49" charset="-122"/>
                  <a:ea typeface="幼圆" pitchFamily="49" charset="-122"/>
                </a:rPr>
                <a:t>是在发生冲突时</a:t>
              </a:r>
              <a:r>
                <a:rPr lang="en-US" altLang="zh-CN" sz="2500">
                  <a:solidFill>
                    <a:srgbClr val="002B80"/>
                  </a:solidFill>
                  <a:latin typeface="幼圆" pitchFamily="49" charset="-122"/>
                  <a:ea typeface="幼圆" pitchFamily="49" charset="-122"/>
                </a:rPr>
                <a:t>,</a:t>
              </a:r>
              <a:r>
                <a:rPr lang="zh-CN" altLang="en-US" sz="2500">
                  <a:solidFill>
                    <a:srgbClr val="002B80"/>
                  </a:solidFill>
                  <a:latin typeface="幼圆" pitchFamily="49" charset="-122"/>
                  <a:ea typeface="幼圆" pitchFamily="49" charset="-122"/>
                </a:rPr>
                <a:t>为冲突的元</a:t>
              </a:r>
            </a:p>
            <a:p>
              <a:pPr>
                <a:lnSpc>
                  <a:spcPct val="85000"/>
                </a:lnSpc>
              </a:pPr>
              <a:r>
                <a:rPr lang="zh-CN" altLang="en-US" sz="2500">
                  <a:solidFill>
                    <a:srgbClr val="002B80"/>
                  </a:solidFill>
                  <a:latin typeface="幼圆" pitchFamily="49" charset="-122"/>
                  <a:ea typeface="幼圆" pitchFamily="49" charset="-122"/>
                </a:rPr>
                <a:t>素找到另一个散列地址以存放该元素。如果找到</a:t>
              </a:r>
            </a:p>
            <a:p>
              <a:pPr>
                <a:lnSpc>
                  <a:spcPct val="85000"/>
                </a:lnSpc>
              </a:pPr>
              <a:r>
                <a:rPr lang="zh-CN" altLang="en-US" sz="2500">
                  <a:solidFill>
                    <a:srgbClr val="002B80"/>
                  </a:solidFill>
                  <a:latin typeface="幼圆" pitchFamily="49" charset="-122"/>
                  <a:ea typeface="幼圆" pitchFamily="49" charset="-122"/>
                </a:rPr>
                <a:t>的地址仍然发生冲突，则继续为发生冲突的这个</a:t>
              </a:r>
            </a:p>
            <a:p>
              <a:pPr>
                <a:lnSpc>
                  <a:spcPct val="85000"/>
                </a:lnSpc>
              </a:pPr>
              <a:r>
                <a:rPr lang="zh-CN" altLang="en-US" sz="2500">
                  <a:solidFill>
                    <a:srgbClr val="002B80"/>
                  </a:solidFill>
                  <a:latin typeface="幼圆" pitchFamily="49" charset="-122"/>
                  <a:ea typeface="幼圆" pitchFamily="49" charset="-122"/>
                </a:rPr>
                <a:t>元素寻找另一个地址，直到不再发生冲突。</a:t>
              </a:r>
            </a:p>
          </p:txBody>
        </p:sp>
      </p:grpSp>
      <p:grpSp>
        <p:nvGrpSpPr>
          <p:cNvPr id="4" name="Group 168"/>
          <p:cNvGrpSpPr>
            <a:grpSpLocks/>
          </p:cNvGrpSpPr>
          <p:nvPr/>
        </p:nvGrpSpPr>
        <p:grpSpPr bwMode="auto">
          <a:xfrm>
            <a:off x="5159376" y="2827338"/>
            <a:ext cx="2297113" cy="533400"/>
            <a:chOff x="2304" y="1776"/>
            <a:chExt cx="1447" cy="336"/>
          </a:xfrm>
        </p:grpSpPr>
        <p:sp>
          <p:nvSpPr>
            <p:cNvPr id="38927" name="AutoShape 157"/>
            <p:cNvSpPr>
              <a:spLocks noChangeArrowheads="1"/>
            </p:cNvSpPr>
            <p:nvPr/>
          </p:nvSpPr>
          <p:spPr bwMode="auto">
            <a:xfrm>
              <a:off x="2304" y="1776"/>
              <a:ext cx="1344" cy="336"/>
            </a:xfrm>
            <a:prstGeom prst="wedgeEllipseCallout">
              <a:avLst>
                <a:gd name="adj1" fmla="val -74403"/>
                <a:gd name="adj2" fmla="val 16069"/>
              </a:avLst>
            </a:prstGeom>
            <a:noFill/>
            <a:ln w="57150" cap="sq">
              <a:solidFill>
                <a:srgbClr val="2AADAA"/>
              </a:solidFill>
              <a:miter lim="800000"/>
              <a:headEnd type="none" w="sm" len="sm"/>
              <a:tailEnd type="none" w="sm" len="sm"/>
            </a:ln>
          </p:spPr>
          <p:txBody>
            <a:bodyPr/>
            <a:lstStyle/>
            <a:p>
              <a:pPr algn="ctr"/>
              <a:endParaRPr lang="en-US" altLang="zh-CN">
                <a:solidFill>
                  <a:srgbClr val="FFFFCC"/>
                </a:solidFill>
              </a:endParaRPr>
            </a:p>
          </p:txBody>
        </p:sp>
        <p:sp>
          <p:nvSpPr>
            <p:cNvPr id="38928" name="Text Box 158"/>
            <p:cNvSpPr txBox="1">
              <a:spLocks noChangeArrowheads="1"/>
            </p:cNvSpPr>
            <p:nvPr/>
          </p:nvSpPr>
          <p:spPr bwMode="auto">
            <a:xfrm>
              <a:off x="2400" y="1776"/>
              <a:ext cx="1351" cy="298"/>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r>
                <a:rPr lang="zh-CN" altLang="en-US" sz="2500">
                  <a:solidFill>
                    <a:srgbClr val="FF3300"/>
                  </a:solidFill>
                  <a:ea typeface="黑体" pitchFamily="49" charset="-122"/>
                </a:rPr>
                <a:t>闭散列方法</a:t>
              </a:r>
            </a:p>
          </p:txBody>
        </p:sp>
      </p:grpSp>
      <p:grpSp>
        <p:nvGrpSpPr>
          <p:cNvPr id="5" name="Group 172"/>
          <p:cNvGrpSpPr>
            <a:grpSpLocks/>
          </p:cNvGrpSpPr>
          <p:nvPr/>
        </p:nvGrpSpPr>
        <p:grpSpPr bwMode="auto">
          <a:xfrm>
            <a:off x="1917700" y="187326"/>
            <a:ext cx="3690938" cy="542925"/>
            <a:chOff x="248" y="118"/>
            <a:chExt cx="2325" cy="342"/>
          </a:xfrm>
        </p:grpSpPr>
        <p:sp>
          <p:nvSpPr>
            <p:cNvPr id="38925" name="Oval 160"/>
            <p:cNvSpPr>
              <a:spLocks noChangeArrowheads="1"/>
            </p:cNvSpPr>
            <p:nvPr/>
          </p:nvSpPr>
          <p:spPr bwMode="auto">
            <a:xfrm>
              <a:off x="248" y="120"/>
              <a:ext cx="2325" cy="340"/>
            </a:xfrm>
            <a:prstGeom prst="ellipse">
              <a:avLst/>
            </a:prstGeom>
            <a:solidFill>
              <a:srgbClr val="FFDAB5"/>
            </a:solidFill>
            <a:ln w="12700" cap="sq">
              <a:noFill/>
              <a:round/>
              <a:headEnd type="none" w="sm" len="sm"/>
              <a:tailEnd type="none" w="sm" len="sm"/>
            </a:ln>
            <a:effectLst>
              <a:outerShdw dist="56796" dir="1593903" algn="ctr" rotWithShape="0">
                <a:srgbClr val="B2B2B2"/>
              </a:outerShdw>
            </a:effectLst>
          </p:spPr>
          <p:txBody>
            <a:bodyPr wrap="none" anchor="ctr"/>
            <a:lstStyle/>
            <a:p>
              <a:endParaRPr lang="zh-CN" altLang="en-US">
                <a:solidFill>
                  <a:srgbClr val="FFFFCC"/>
                </a:solidFill>
              </a:endParaRPr>
            </a:p>
          </p:txBody>
        </p:sp>
        <p:sp>
          <p:nvSpPr>
            <p:cNvPr id="38926" name="Text Box 162"/>
            <p:cNvSpPr txBox="1">
              <a:spLocks noChangeArrowheads="1"/>
            </p:cNvSpPr>
            <p:nvPr/>
          </p:nvSpPr>
          <p:spPr bwMode="auto">
            <a:xfrm>
              <a:off x="402" y="118"/>
              <a:ext cx="2094" cy="308"/>
            </a:xfrm>
            <a:prstGeom prst="rect">
              <a:avLst/>
            </a:prstGeom>
            <a:noFill/>
            <a:ln w="12700" cap="sq">
              <a:noFill/>
              <a:miter lim="800000"/>
              <a:headEnd type="none" w="sm" len="sm"/>
              <a:tailEnd type="none" w="sm" len="sm"/>
            </a:ln>
          </p:spPr>
          <p:txBody>
            <a:bodyPr>
              <a:spAutoFit/>
            </a:bodyPr>
            <a:lstStyle/>
            <a:p>
              <a:r>
                <a:rPr lang="zh-CN" altLang="en-US" sz="2600">
                  <a:solidFill>
                    <a:srgbClr val="002B80"/>
                  </a:solidFill>
                  <a:latin typeface="黑体" pitchFamily="49" charset="-122"/>
                  <a:ea typeface="黑体" pitchFamily="49" charset="-122"/>
                </a:rPr>
                <a:t>三</a:t>
              </a:r>
              <a:r>
                <a:rPr lang="en-US" altLang="zh-CN" sz="2600">
                  <a:solidFill>
                    <a:srgbClr val="002B80"/>
                  </a:solidFill>
                  <a:latin typeface="黑体" pitchFamily="49" charset="-122"/>
                  <a:ea typeface="黑体" pitchFamily="49" charset="-122"/>
                </a:rPr>
                <a:t>.</a:t>
              </a:r>
              <a:r>
                <a:rPr lang="zh-CN" altLang="en-US" sz="2600">
                  <a:solidFill>
                    <a:srgbClr val="002B80"/>
                  </a:solidFill>
                  <a:latin typeface="黑体" pitchFamily="49" charset="-122"/>
                  <a:ea typeface="黑体" pitchFamily="49" charset="-122"/>
                </a:rPr>
                <a:t>冲突的处理方法</a:t>
              </a:r>
            </a:p>
          </p:txBody>
        </p:sp>
      </p:grpSp>
      <p:grpSp>
        <p:nvGrpSpPr>
          <p:cNvPr id="6" name="Group 171"/>
          <p:cNvGrpSpPr>
            <a:grpSpLocks/>
          </p:cNvGrpSpPr>
          <p:nvPr/>
        </p:nvGrpSpPr>
        <p:grpSpPr bwMode="auto">
          <a:xfrm>
            <a:off x="2403475" y="4511675"/>
            <a:ext cx="8001000" cy="971550"/>
            <a:chOff x="384" y="2842"/>
            <a:chExt cx="5040" cy="612"/>
          </a:xfrm>
        </p:grpSpPr>
        <p:sp>
          <p:nvSpPr>
            <p:cNvPr id="38923" name="Text Box 6"/>
            <p:cNvSpPr txBox="1">
              <a:spLocks noChangeArrowheads="1"/>
            </p:cNvSpPr>
            <p:nvPr/>
          </p:nvSpPr>
          <p:spPr bwMode="auto">
            <a:xfrm>
              <a:off x="384" y="2842"/>
              <a:ext cx="5040" cy="612"/>
            </a:xfrm>
            <a:prstGeom prst="rect">
              <a:avLst/>
            </a:prstGeom>
            <a:noFill/>
            <a:ln w="12700" cap="sq">
              <a:noFill/>
              <a:miter lim="800000"/>
              <a:headEnd type="none" w="sm" len="sm"/>
              <a:tailEnd type="none" w="sm" len="sm"/>
            </a:ln>
          </p:spPr>
          <p:txBody>
            <a:bodyPr>
              <a:spAutoFit/>
            </a:bodyPr>
            <a:lstStyle/>
            <a:p>
              <a:pPr>
                <a:spcBef>
                  <a:spcPct val="25000"/>
                </a:spcBef>
                <a:spcAft>
                  <a:spcPct val="25000"/>
                </a:spcAft>
              </a:pPr>
              <a:r>
                <a:rPr lang="en-US" altLang="zh-CN">
                  <a:solidFill>
                    <a:srgbClr val="000074"/>
                  </a:solidFill>
                </a:rPr>
                <a:t>                  D</a:t>
              </a:r>
              <a:r>
                <a:rPr lang="en-US" altLang="zh-CN" baseline="-25000">
                  <a:solidFill>
                    <a:srgbClr val="000074"/>
                  </a:solidFill>
                </a:rPr>
                <a:t>i </a:t>
              </a:r>
              <a:r>
                <a:rPr lang="en-US" altLang="zh-CN">
                  <a:solidFill>
                    <a:srgbClr val="000074"/>
                  </a:solidFill>
                </a:rPr>
                <a:t>= ( </a:t>
              </a:r>
              <a:r>
                <a:rPr lang="en-US" altLang="zh-CN" sz="2700">
                  <a:solidFill>
                    <a:srgbClr val="FF0000"/>
                  </a:solidFill>
                </a:rPr>
                <a:t>H(k)</a:t>
              </a:r>
              <a:r>
                <a:rPr lang="en-US" altLang="zh-CN">
                  <a:solidFill>
                    <a:srgbClr val="000074"/>
                  </a:solidFill>
                </a:rPr>
                <a:t> +d</a:t>
              </a:r>
              <a:r>
                <a:rPr lang="en-US" altLang="zh-CN" baseline="-25000">
                  <a:solidFill>
                    <a:srgbClr val="000074"/>
                  </a:solidFill>
                </a:rPr>
                <a:t>i </a:t>
              </a:r>
              <a:r>
                <a:rPr lang="en-US" altLang="zh-CN">
                  <a:solidFill>
                    <a:srgbClr val="000074"/>
                  </a:solidFill>
                </a:rPr>
                <a:t>) MOD  m        </a:t>
              </a:r>
              <a:r>
                <a:rPr lang="en-US" altLang="zh-CN" sz="2200">
                  <a:solidFill>
                    <a:srgbClr val="000074"/>
                  </a:solidFill>
                </a:rPr>
                <a:t>i=1, 2, 3, </a:t>
              </a:r>
              <a:r>
                <a:rPr lang="en-US" altLang="zh-CN" sz="2200">
                  <a:solidFill>
                    <a:srgbClr val="000074"/>
                  </a:solidFill>
                  <a:cs typeface="Times New Roman" pitchFamily="18" charset="0"/>
                </a:rPr>
                <a:t>…</a:t>
              </a:r>
            </a:p>
            <a:p>
              <a:r>
                <a:rPr lang="zh-CN" altLang="en-US">
                  <a:solidFill>
                    <a:srgbClr val="003399"/>
                  </a:solidFill>
                  <a:latin typeface="幼圆" pitchFamily="49" charset="-122"/>
                  <a:ea typeface="幼圆" pitchFamily="49" charset="-122"/>
                </a:rPr>
                <a:t>其中</a:t>
              </a:r>
              <a:r>
                <a:rPr lang="zh-CN" altLang="en-US">
                  <a:solidFill>
                    <a:srgbClr val="003399"/>
                  </a:solidFill>
                  <a:latin typeface="楷体_GB2312" pitchFamily="49" charset="-122"/>
                  <a:ea typeface="楷体_GB2312" pitchFamily="49" charset="-122"/>
                </a:rPr>
                <a:t>，</a:t>
              </a:r>
              <a:r>
                <a:rPr lang="en-US" altLang="zh-CN">
                  <a:solidFill>
                    <a:srgbClr val="FF3300"/>
                  </a:solidFill>
                  <a:ea typeface="楷体_GB2312" pitchFamily="49" charset="-122"/>
                </a:rPr>
                <a:t>H(k)</a:t>
              </a:r>
              <a:r>
                <a:rPr lang="zh-CN" altLang="en-US">
                  <a:solidFill>
                    <a:srgbClr val="003399"/>
                  </a:solidFill>
                  <a:latin typeface="幼圆" pitchFamily="49" charset="-122"/>
                  <a:ea typeface="幼圆" pitchFamily="49" charset="-122"/>
                </a:rPr>
                <a:t>为哈希函数</a:t>
              </a:r>
              <a:r>
                <a:rPr lang="zh-CN" altLang="en-US">
                  <a:solidFill>
                    <a:srgbClr val="003399"/>
                  </a:solidFill>
                  <a:latin typeface="楷体_GB2312" pitchFamily="49" charset="-122"/>
                  <a:ea typeface="楷体_GB2312" pitchFamily="49" charset="-122"/>
                </a:rPr>
                <a:t>，</a:t>
              </a:r>
              <a:r>
                <a:rPr lang="en-US" altLang="zh-CN">
                  <a:solidFill>
                    <a:srgbClr val="003399"/>
                  </a:solidFill>
                  <a:ea typeface="楷体_GB2312" pitchFamily="49" charset="-122"/>
                </a:rPr>
                <a:t>m</a:t>
              </a:r>
              <a:r>
                <a:rPr lang="zh-CN" altLang="en-US">
                  <a:solidFill>
                    <a:srgbClr val="003399"/>
                  </a:solidFill>
                  <a:latin typeface="幼圆" pitchFamily="49" charset="-122"/>
                  <a:ea typeface="幼圆" pitchFamily="49" charset="-122"/>
                </a:rPr>
                <a:t>为表长</a:t>
              </a:r>
              <a:r>
                <a:rPr lang="zh-CN" altLang="en-US">
                  <a:solidFill>
                    <a:srgbClr val="003399"/>
                  </a:solidFill>
                  <a:latin typeface="楷体_GB2312" pitchFamily="49" charset="-122"/>
                  <a:ea typeface="楷体_GB2312" pitchFamily="49" charset="-122"/>
                </a:rPr>
                <a:t>，</a:t>
              </a:r>
              <a:r>
                <a:rPr lang="en-US" altLang="zh-CN">
                  <a:solidFill>
                    <a:srgbClr val="003399"/>
                  </a:solidFill>
                  <a:ea typeface="楷体_GB2312" pitchFamily="49" charset="-122"/>
                </a:rPr>
                <a:t>d</a:t>
              </a:r>
              <a:r>
                <a:rPr lang="en-US" altLang="zh-CN" baseline="-25000">
                  <a:solidFill>
                    <a:srgbClr val="003399"/>
                  </a:solidFill>
                  <a:ea typeface="楷体_GB2312" pitchFamily="49" charset="-122"/>
                </a:rPr>
                <a:t>i</a:t>
              </a:r>
              <a:r>
                <a:rPr lang="zh-CN" altLang="en-US">
                  <a:solidFill>
                    <a:srgbClr val="003399"/>
                  </a:solidFill>
                  <a:latin typeface="幼圆" pitchFamily="49" charset="-122"/>
                  <a:ea typeface="幼圆" pitchFamily="49" charset="-122"/>
                </a:rPr>
                <a:t>为地址增量，有</a:t>
              </a:r>
              <a:r>
                <a:rPr lang="zh-CN" altLang="en-US" sz="2300">
                  <a:solidFill>
                    <a:srgbClr val="003399"/>
                  </a:solidFill>
                  <a:latin typeface="楷体_GB2312" pitchFamily="49" charset="-122"/>
                  <a:ea typeface="楷体_GB2312" pitchFamily="49" charset="-122"/>
                </a:rPr>
                <a:t>：</a:t>
              </a:r>
              <a:endParaRPr lang="zh-CN" altLang="en-US" sz="2300">
                <a:solidFill>
                  <a:srgbClr val="00FF00"/>
                </a:solidFill>
                <a:latin typeface="楷体_GB2312" pitchFamily="49" charset="-122"/>
                <a:ea typeface="楷体_GB2312" pitchFamily="49" charset="-122"/>
              </a:endParaRPr>
            </a:p>
          </p:txBody>
        </p:sp>
        <p:sp>
          <p:nvSpPr>
            <p:cNvPr id="38924" name="Rectangle 169"/>
            <p:cNvSpPr>
              <a:spLocks noChangeArrowheads="1"/>
            </p:cNvSpPr>
            <p:nvPr/>
          </p:nvSpPr>
          <p:spPr bwMode="auto">
            <a:xfrm>
              <a:off x="1179" y="2861"/>
              <a:ext cx="3539" cy="302"/>
            </a:xfrm>
            <a:prstGeom prst="rect">
              <a:avLst/>
            </a:prstGeom>
            <a:noFill/>
            <a:ln w="53975" cap="sq">
              <a:solidFill>
                <a:schemeClr val="accent2"/>
              </a:solidFill>
              <a:miter lim="800000"/>
              <a:headEnd type="none" w="sm" len="sm"/>
              <a:tailEnd type="none" w="sm" len="sm"/>
            </a:ln>
          </p:spPr>
          <p:txBody>
            <a:bodyPr wrap="none" anchor="ctr"/>
            <a:lstStyle/>
            <a:p>
              <a:endParaRPr lang="zh-CN" altLang="en-US">
                <a:solidFill>
                  <a:srgbClr val="FFFFCC"/>
                </a:solidFill>
              </a:endParaRPr>
            </a:p>
          </p:txBody>
        </p:sp>
      </p:grpSp>
      <p:sp>
        <p:nvSpPr>
          <p:cNvPr id="37037" name="Text Box 173"/>
          <p:cNvSpPr txBox="1">
            <a:spLocks noChangeArrowheads="1"/>
          </p:cNvSpPr>
          <p:nvPr/>
        </p:nvSpPr>
        <p:spPr bwMode="auto">
          <a:xfrm>
            <a:off x="2595563" y="5780088"/>
            <a:ext cx="6934200" cy="369332"/>
          </a:xfrm>
          <a:prstGeom prst="rect">
            <a:avLst/>
          </a:prstGeom>
          <a:noFill/>
          <a:ln w="12700" cap="sq">
            <a:noFill/>
            <a:miter lim="800000"/>
            <a:headEnd type="none" w="sm" len="sm"/>
            <a:tailEnd type="none" w="sm" len="sm"/>
          </a:ln>
        </p:spPr>
        <p:txBody>
          <a:bodyPr>
            <a:spAutoFit/>
          </a:bodyPr>
          <a:lstStyle/>
          <a:p>
            <a:r>
              <a:rPr lang="en-US" altLang="zh-CN">
                <a:solidFill>
                  <a:srgbClr val="000099"/>
                </a:solidFill>
              </a:rPr>
              <a:t>(2) </a:t>
            </a:r>
            <a:r>
              <a:rPr lang="en-US" altLang="zh-CN">
                <a:solidFill>
                  <a:srgbClr val="FF3300"/>
                </a:solidFill>
              </a:rPr>
              <a:t>d</a:t>
            </a:r>
            <a:r>
              <a:rPr lang="en-US" altLang="zh-CN" baseline="-25000">
                <a:solidFill>
                  <a:srgbClr val="FF3300"/>
                </a:solidFill>
              </a:rPr>
              <a:t>i</a:t>
            </a:r>
            <a:r>
              <a:rPr lang="en-US" altLang="zh-CN">
                <a:solidFill>
                  <a:srgbClr val="000099"/>
                </a:solidFill>
              </a:rPr>
              <a:t>=1</a:t>
            </a:r>
            <a:r>
              <a:rPr lang="en-US" altLang="zh-CN" baseline="30000">
                <a:solidFill>
                  <a:srgbClr val="000099"/>
                </a:solidFill>
              </a:rPr>
              <a:t>2</a:t>
            </a:r>
            <a:r>
              <a:rPr lang="en-US" altLang="zh-CN">
                <a:solidFill>
                  <a:srgbClr val="000099"/>
                </a:solidFill>
              </a:rPr>
              <a:t>, </a:t>
            </a:r>
            <a:r>
              <a:rPr lang="en-US" altLang="zh-CN">
                <a:solidFill>
                  <a:srgbClr val="000099"/>
                </a:solidFill>
                <a:latin typeface="宋体" charset="-122"/>
              </a:rPr>
              <a:t>-</a:t>
            </a:r>
            <a:r>
              <a:rPr lang="en-US" altLang="zh-CN">
                <a:solidFill>
                  <a:srgbClr val="000099"/>
                </a:solidFill>
              </a:rPr>
              <a:t>1</a:t>
            </a:r>
            <a:r>
              <a:rPr lang="en-US" altLang="zh-CN" baseline="30000">
                <a:solidFill>
                  <a:srgbClr val="000099"/>
                </a:solidFill>
              </a:rPr>
              <a:t>2</a:t>
            </a:r>
            <a:r>
              <a:rPr lang="en-US" altLang="zh-CN">
                <a:solidFill>
                  <a:srgbClr val="000099"/>
                </a:solidFill>
              </a:rPr>
              <a:t>,  2</a:t>
            </a:r>
            <a:r>
              <a:rPr lang="en-US" altLang="zh-CN" baseline="30000">
                <a:solidFill>
                  <a:srgbClr val="000099"/>
                </a:solidFill>
              </a:rPr>
              <a:t>2</a:t>
            </a:r>
            <a:r>
              <a:rPr lang="en-US" altLang="zh-CN">
                <a:solidFill>
                  <a:srgbClr val="000099"/>
                </a:solidFill>
              </a:rPr>
              <a:t>, </a:t>
            </a:r>
            <a:r>
              <a:rPr lang="en-US" altLang="zh-CN">
                <a:solidFill>
                  <a:srgbClr val="000099"/>
                </a:solidFill>
                <a:latin typeface="宋体" charset="-122"/>
              </a:rPr>
              <a:t>-</a:t>
            </a:r>
            <a:r>
              <a:rPr lang="en-US" altLang="zh-CN">
                <a:solidFill>
                  <a:srgbClr val="000099"/>
                </a:solidFill>
              </a:rPr>
              <a:t>2</a:t>
            </a:r>
            <a:r>
              <a:rPr lang="en-US" altLang="zh-CN" baseline="30000">
                <a:solidFill>
                  <a:srgbClr val="000099"/>
                </a:solidFill>
              </a:rPr>
              <a:t>2</a:t>
            </a:r>
            <a:r>
              <a:rPr lang="en-US" altLang="zh-CN">
                <a:solidFill>
                  <a:srgbClr val="000099"/>
                </a:solidFill>
              </a:rPr>
              <a:t>, </a:t>
            </a:r>
            <a:r>
              <a:rPr lang="en-US" altLang="zh-CN">
                <a:solidFill>
                  <a:srgbClr val="000099"/>
                </a:solidFill>
                <a:cs typeface="Times New Roman" pitchFamily="18" charset="0"/>
              </a:rPr>
              <a:t>…</a:t>
            </a:r>
            <a:r>
              <a:rPr lang="en-US" altLang="zh-CN">
                <a:solidFill>
                  <a:srgbClr val="000099"/>
                </a:solidFill>
              </a:rPr>
              <a:t>,     </a:t>
            </a:r>
            <a:r>
              <a:rPr lang="zh-CN" altLang="en-US">
                <a:solidFill>
                  <a:srgbClr val="000099"/>
                </a:solidFill>
                <a:ea typeface="幼圆" pitchFamily="49" charset="-122"/>
              </a:rPr>
              <a:t>称为二次探测再散列</a:t>
            </a: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righ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869"/>
                                        </p:tgtEl>
                                        <p:attrNameLst>
                                          <p:attrName>style.visibility</p:attrName>
                                        </p:attrNameLst>
                                      </p:cBhvr>
                                      <p:to>
                                        <p:strVal val="visible"/>
                                      </p:to>
                                    </p:set>
                                    <p:animEffect transition="in" filter="wipe(left)">
                                      <p:cBhvr>
                                        <p:cTn id="22" dur="500"/>
                                        <p:tgtEl>
                                          <p:spTgt spid="3686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right)">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6871"/>
                                        </p:tgtEl>
                                        <p:attrNameLst>
                                          <p:attrName>style.visibility</p:attrName>
                                        </p:attrNameLst>
                                      </p:cBhvr>
                                      <p:to>
                                        <p:strVal val="visible"/>
                                      </p:to>
                                    </p:set>
                                    <p:animEffect transition="in" filter="dissolve">
                                      <p:cBhvr>
                                        <p:cTn id="32" dur="500"/>
                                        <p:tgtEl>
                                          <p:spTgt spid="3687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7037"/>
                                        </p:tgtEl>
                                        <p:attrNameLst>
                                          <p:attrName>style.visibility</p:attrName>
                                        </p:attrNameLst>
                                      </p:cBhvr>
                                      <p:to>
                                        <p:strVal val="visible"/>
                                      </p:to>
                                    </p:set>
                                    <p:animEffect transition="in" filter="dissolve">
                                      <p:cBhvr>
                                        <p:cTn id="37" dur="500"/>
                                        <p:tgtEl>
                                          <p:spTgt spid="3703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6873"/>
                                        </p:tgtEl>
                                        <p:attrNameLst>
                                          <p:attrName>style.visibility</p:attrName>
                                        </p:attrNameLst>
                                      </p:cBhvr>
                                      <p:to>
                                        <p:strVal val="visible"/>
                                      </p:to>
                                    </p:set>
                                    <p:animEffect transition="in" filter="dissolve">
                                      <p:cBhvr>
                                        <p:cTn id="42" dur="500"/>
                                        <p:tgtEl>
                                          <p:spTgt spid="368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autoUpdateAnimBg="0"/>
      <p:bldP spid="36871" grpId="0" autoUpdateAnimBg="0"/>
      <p:bldP spid="36873" grpId="0" autoUpdateAnimBg="0"/>
      <p:bldP spid="37037"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2743201" y="3467100"/>
            <a:ext cx="930275" cy="369332"/>
          </a:xfrm>
          <a:prstGeom prst="rect">
            <a:avLst/>
          </a:prstGeom>
          <a:noFill/>
          <a:ln w="12700" cap="sq">
            <a:noFill/>
            <a:miter lim="800000"/>
            <a:headEnd type="none" w="sm" len="sm"/>
            <a:tailEnd type="none" w="sm" len="sm"/>
          </a:ln>
        </p:spPr>
        <p:txBody>
          <a:bodyPr>
            <a:spAutoFit/>
          </a:bodyPr>
          <a:lstStyle/>
          <a:p>
            <a:endParaRPr lang="en-US" altLang="zh-CN"/>
          </a:p>
        </p:txBody>
      </p:sp>
      <p:sp>
        <p:nvSpPr>
          <p:cNvPr id="90116" name="Text Box 4"/>
          <p:cNvSpPr txBox="1">
            <a:spLocks noChangeArrowheads="1"/>
          </p:cNvSpPr>
          <p:nvPr/>
        </p:nvSpPr>
        <p:spPr bwMode="auto">
          <a:xfrm>
            <a:off x="2514600" y="1096964"/>
            <a:ext cx="7391400" cy="884237"/>
          </a:xfrm>
          <a:prstGeom prst="rect">
            <a:avLst/>
          </a:prstGeom>
          <a:noFill/>
          <a:ln w="12700" cap="sq">
            <a:noFill/>
            <a:miter lim="800000"/>
            <a:headEnd type="none" w="sm" len="sm"/>
            <a:tailEnd type="none" w="sm" len="sm"/>
          </a:ln>
        </p:spPr>
        <p:txBody>
          <a:bodyPr>
            <a:spAutoFit/>
          </a:bodyPr>
          <a:lstStyle/>
          <a:p>
            <a:r>
              <a:rPr lang="zh-CN" altLang="en-US" sz="2700">
                <a:solidFill>
                  <a:srgbClr val="000084"/>
                </a:solidFill>
                <a:ea typeface="幼圆" pitchFamily="49" charset="-122"/>
              </a:rPr>
              <a:t>记录呈现在用户眼前的排列的先后次序关系。</a:t>
            </a:r>
          </a:p>
          <a:p>
            <a:r>
              <a:rPr lang="zh-CN" altLang="en-US" sz="2500">
                <a:solidFill>
                  <a:schemeClr val="accent2"/>
                </a:solidFill>
                <a:ea typeface="楷体_GB2312" pitchFamily="49" charset="-122"/>
              </a:rPr>
              <a:t> </a:t>
            </a:r>
            <a:r>
              <a:rPr lang="en-US" altLang="zh-CN" sz="2500">
                <a:solidFill>
                  <a:schemeClr val="accent2"/>
                </a:solidFill>
                <a:ea typeface="楷体_GB2312" pitchFamily="49" charset="-122"/>
              </a:rPr>
              <a:t>(</a:t>
            </a:r>
            <a:r>
              <a:rPr lang="zh-CN" altLang="en-US" sz="2500">
                <a:solidFill>
                  <a:schemeClr val="accent2"/>
                </a:solidFill>
                <a:ea typeface="幼圆" pitchFamily="49" charset="-122"/>
              </a:rPr>
              <a:t>线性结构</a:t>
            </a:r>
            <a:r>
              <a:rPr lang="en-US" altLang="zh-CN" sz="2500">
                <a:solidFill>
                  <a:schemeClr val="accent2"/>
                </a:solidFill>
                <a:ea typeface="楷体_GB2312" pitchFamily="49" charset="-122"/>
              </a:rPr>
              <a:t>)</a:t>
            </a:r>
            <a:endParaRPr lang="en-US" altLang="zh-CN" sz="2500">
              <a:solidFill>
                <a:schemeClr val="accent2"/>
              </a:solidFill>
            </a:endParaRPr>
          </a:p>
        </p:txBody>
      </p:sp>
      <p:sp>
        <p:nvSpPr>
          <p:cNvPr id="90118" name="Text Box 6"/>
          <p:cNvSpPr txBox="1">
            <a:spLocks noChangeArrowheads="1"/>
          </p:cNvSpPr>
          <p:nvPr/>
        </p:nvSpPr>
        <p:spPr bwMode="auto">
          <a:xfrm>
            <a:off x="2565400" y="3141664"/>
            <a:ext cx="7563048" cy="507831"/>
          </a:xfrm>
          <a:prstGeom prst="rect">
            <a:avLst/>
          </a:prstGeom>
          <a:noFill/>
          <a:ln w="12700" cap="sq">
            <a:noFill/>
            <a:miter lim="800000"/>
            <a:headEnd type="none" w="sm" len="sm"/>
            <a:tailEnd type="none" w="sm" len="sm"/>
          </a:ln>
        </p:spPr>
        <p:txBody>
          <a:bodyPr wrap="square">
            <a:spAutoFit/>
          </a:bodyPr>
          <a:lstStyle/>
          <a:p>
            <a:r>
              <a:rPr lang="zh-CN" altLang="en-US" sz="2700" dirty="0">
                <a:solidFill>
                  <a:srgbClr val="000084"/>
                </a:solidFill>
                <a:ea typeface="幼圆" pitchFamily="49" charset="-122"/>
              </a:rPr>
              <a:t>查找表（文件）在存储介质上的组织方式。</a:t>
            </a:r>
          </a:p>
        </p:txBody>
      </p:sp>
      <p:sp>
        <p:nvSpPr>
          <p:cNvPr id="90119" name="Text Box 7"/>
          <p:cNvSpPr txBox="1">
            <a:spLocks noChangeArrowheads="1"/>
          </p:cNvSpPr>
          <p:nvPr/>
        </p:nvSpPr>
        <p:spPr bwMode="auto">
          <a:xfrm>
            <a:off x="3124200" y="3675063"/>
            <a:ext cx="5327650" cy="488950"/>
          </a:xfrm>
          <a:prstGeom prst="rect">
            <a:avLst/>
          </a:prstGeom>
          <a:noFill/>
          <a:ln w="12700" cap="sq">
            <a:noFill/>
            <a:miter lim="800000"/>
            <a:headEnd type="none" w="sm" len="sm"/>
            <a:tailEnd type="none" w="sm" len="sm"/>
          </a:ln>
        </p:spPr>
        <p:txBody>
          <a:bodyPr>
            <a:spAutoFit/>
          </a:bodyPr>
          <a:lstStyle/>
          <a:p>
            <a:r>
              <a:rPr lang="en-US" altLang="zh-CN" sz="2600">
                <a:solidFill>
                  <a:srgbClr val="000084"/>
                </a:solidFill>
                <a:ea typeface="楷体_GB2312" pitchFamily="49" charset="-122"/>
              </a:rPr>
              <a:t>1</a:t>
            </a:r>
            <a:r>
              <a:rPr lang="en-US" altLang="zh-CN" sz="2600">
                <a:solidFill>
                  <a:srgbClr val="000084"/>
                </a:solidFill>
                <a:latin typeface="楷体_GB2312" pitchFamily="49" charset="-122"/>
                <a:ea typeface="楷体_GB2312" pitchFamily="49" charset="-122"/>
              </a:rPr>
              <a:t>. </a:t>
            </a:r>
            <a:r>
              <a:rPr lang="zh-CN" altLang="en-US" sz="2600">
                <a:solidFill>
                  <a:srgbClr val="000084"/>
                </a:solidFill>
                <a:latin typeface="幼圆" pitchFamily="49" charset="-122"/>
                <a:ea typeface="幼圆" pitchFamily="49" charset="-122"/>
              </a:rPr>
              <a:t>连续组织方式</a:t>
            </a:r>
            <a:r>
              <a:rPr lang="en-US" altLang="zh-CN" sz="2600">
                <a:solidFill>
                  <a:srgbClr val="000084"/>
                </a:solidFill>
                <a:latin typeface="幼圆" pitchFamily="49" charset="-122"/>
                <a:ea typeface="幼圆" pitchFamily="49" charset="-122"/>
              </a:rPr>
              <a:t>(</a:t>
            </a:r>
            <a:r>
              <a:rPr lang="zh-CN" altLang="en-US" sz="2600">
                <a:solidFill>
                  <a:srgbClr val="000084"/>
                </a:solidFill>
                <a:latin typeface="幼圆" pitchFamily="49" charset="-122"/>
                <a:ea typeface="幼圆" pitchFamily="49" charset="-122"/>
              </a:rPr>
              <a:t>顺序组织方式</a:t>
            </a:r>
            <a:r>
              <a:rPr lang="en-US" altLang="zh-CN" sz="2600">
                <a:solidFill>
                  <a:srgbClr val="000084"/>
                </a:solidFill>
                <a:latin typeface="幼圆" pitchFamily="49" charset="-122"/>
                <a:ea typeface="幼圆" pitchFamily="49" charset="-122"/>
              </a:rPr>
              <a:t>)</a:t>
            </a:r>
          </a:p>
        </p:txBody>
      </p:sp>
      <p:sp>
        <p:nvSpPr>
          <p:cNvPr id="90120" name="Rectangle 8"/>
          <p:cNvSpPr>
            <a:spLocks noChangeArrowheads="1"/>
          </p:cNvSpPr>
          <p:nvPr/>
        </p:nvSpPr>
        <p:spPr bwMode="auto">
          <a:xfrm>
            <a:off x="3124200" y="4079875"/>
            <a:ext cx="2965450" cy="488950"/>
          </a:xfrm>
          <a:prstGeom prst="rect">
            <a:avLst/>
          </a:prstGeom>
          <a:noFill/>
          <a:ln w="12700" cap="sq">
            <a:noFill/>
            <a:miter lim="800000"/>
            <a:headEnd type="none" w="sm" len="sm"/>
            <a:tailEnd type="none" w="sm" len="sm"/>
          </a:ln>
        </p:spPr>
        <p:txBody>
          <a:bodyPr>
            <a:spAutoFit/>
          </a:bodyPr>
          <a:lstStyle/>
          <a:p>
            <a:r>
              <a:rPr lang="en-US" altLang="zh-CN" sz="2600">
                <a:solidFill>
                  <a:srgbClr val="000084"/>
                </a:solidFill>
                <a:ea typeface="楷体_GB2312" pitchFamily="49" charset="-122"/>
              </a:rPr>
              <a:t>2</a:t>
            </a:r>
            <a:r>
              <a:rPr lang="en-US" altLang="zh-CN" sz="2600">
                <a:solidFill>
                  <a:srgbClr val="000084"/>
                </a:solidFill>
                <a:latin typeface="幼圆" pitchFamily="49" charset="-122"/>
                <a:ea typeface="幼圆" pitchFamily="49" charset="-122"/>
              </a:rPr>
              <a:t>. </a:t>
            </a:r>
            <a:r>
              <a:rPr lang="zh-CN" altLang="en-US" sz="2600">
                <a:solidFill>
                  <a:srgbClr val="000084"/>
                </a:solidFill>
                <a:latin typeface="幼圆" pitchFamily="49" charset="-122"/>
                <a:ea typeface="幼圆" pitchFamily="49" charset="-122"/>
              </a:rPr>
              <a:t>链接组织方式</a:t>
            </a:r>
          </a:p>
        </p:txBody>
      </p:sp>
      <p:sp>
        <p:nvSpPr>
          <p:cNvPr id="90121" name="Rectangle 9"/>
          <p:cNvSpPr>
            <a:spLocks noChangeArrowheads="1"/>
          </p:cNvSpPr>
          <p:nvPr/>
        </p:nvSpPr>
        <p:spPr bwMode="auto">
          <a:xfrm>
            <a:off x="3124200" y="4894263"/>
            <a:ext cx="5327650" cy="488950"/>
          </a:xfrm>
          <a:prstGeom prst="rect">
            <a:avLst/>
          </a:prstGeom>
          <a:noFill/>
          <a:ln w="12700" cap="sq">
            <a:noFill/>
            <a:miter lim="800000"/>
            <a:headEnd type="none" w="sm" len="sm"/>
            <a:tailEnd type="none" w="sm" len="sm"/>
          </a:ln>
        </p:spPr>
        <p:txBody>
          <a:bodyPr>
            <a:spAutoFit/>
          </a:bodyPr>
          <a:lstStyle/>
          <a:p>
            <a:r>
              <a:rPr lang="en-US" altLang="zh-CN" sz="2600">
                <a:solidFill>
                  <a:srgbClr val="000084"/>
                </a:solidFill>
                <a:ea typeface="楷体_GB2312" pitchFamily="49" charset="-122"/>
              </a:rPr>
              <a:t>4</a:t>
            </a:r>
            <a:r>
              <a:rPr lang="en-US" altLang="zh-CN" sz="2600">
                <a:solidFill>
                  <a:srgbClr val="000084"/>
                </a:solidFill>
                <a:latin typeface="楷体_GB2312" pitchFamily="49" charset="-122"/>
                <a:ea typeface="楷体_GB2312" pitchFamily="49" charset="-122"/>
              </a:rPr>
              <a:t>. </a:t>
            </a:r>
            <a:r>
              <a:rPr lang="zh-CN" altLang="en-US" sz="2600">
                <a:solidFill>
                  <a:srgbClr val="000084"/>
                </a:solidFill>
                <a:latin typeface="幼圆" pitchFamily="49" charset="-122"/>
                <a:ea typeface="幼圆" pitchFamily="49" charset="-122"/>
              </a:rPr>
              <a:t>随机组织方式</a:t>
            </a:r>
            <a:r>
              <a:rPr lang="en-US" altLang="zh-CN" sz="2600">
                <a:solidFill>
                  <a:srgbClr val="000084"/>
                </a:solidFill>
                <a:latin typeface="幼圆" pitchFamily="49" charset="-122"/>
                <a:ea typeface="幼圆" pitchFamily="49" charset="-122"/>
              </a:rPr>
              <a:t>(</a:t>
            </a:r>
            <a:r>
              <a:rPr lang="zh-CN" altLang="en-US" sz="2600">
                <a:solidFill>
                  <a:srgbClr val="000084"/>
                </a:solidFill>
                <a:latin typeface="幼圆" pitchFamily="49" charset="-122"/>
                <a:ea typeface="幼圆" pitchFamily="49" charset="-122"/>
              </a:rPr>
              <a:t>散列组织方式</a:t>
            </a:r>
            <a:r>
              <a:rPr lang="en-US" altLang="zh-CN" sz="2600">
                <a:solidFill>
                  <a:srgbClr val="000084"/>
                </a:solidFill>
                <a:latin typeface="幼圆" pitchFamily="49" charset="-122"/>
                <a:ea typeface="幼圆" pitchFamily="49" charset="-122"/>
              </a:rPr>
              <a:t>)</a:t>
            </a:r>
          </a:p>
        </p:txBody>
      </p:sp>
      <p:sp>
        <p:nvSpPr>
          <p:cNvPr id="90222" name="Text Box 110"/>
          <p:cNvSpPr txBox="1">
            <a:spLocks noChangeArrowheads="1"/>
          </p:cNvSpPr>
          <p:nvPr/>
        </p:nvSpPr>
        <p:spPr bwMode="auto">
          <a:xfrm>
            <a:off x="3124200" y="4502150"/>
            <a:ext cx="3194050" cy="488950"/>
          </a:xfrm>
          <a:prstGeom prst="rect">
            <a:avLst/>
          </a:prstGeom>
          <a:noFill/>
          <a:ln w="12700" cap="sq">
            <a:noFill/>
            <a:miter lim="800000"/>
            <a:headEnd type="none" w="sm" len="sm"/>
            <a:tailEnd type="none" w="sm" len="sm"/>
          </a:ln>
        </p:spPr>
        <p:txBody>
          <a:bodyPr>
            <a:spAutoFit/>
          </a:bodyPr>
          <a:lstStyle/>
          <a:p>
            <a:r>
              <a:rPr lang="en-US" altLang="zh-CN" sz="2600">
                <a:solidFill>
                  <a:srgbClr val="000084"/>
                </a:solidFill>
                <a:ea typeface="楷体_GB2312" pitchFamily="49" charset="-122"/>
              </a:rPr>
              <a:t>3</a:t>
            </a:r>
            <a:r>
              <a:rPr lang="en-US" altLang="zh-CN" sz="2600">
                <a:solidFill>
                  <a:srgbClr val="000084"/>
                </a:solidFill>
                <a:latin typeface="楷体_GB2312" pitchFamily="49" charset="-122"/>
                <a:ea typeface="楷体_GB2312" pitchFamily="49" charset="-122"/>
              </a:rPr>
              <a:t>. </a:t>
            </a:r>
            <a:r>
              <a:rPr lang="zh-CN" altLang="en-US" sz="2600">
                <a:solidFill>
                  <a:srgbClr val="000084"/>
                </a:solidFill>
                <a:latin typeface="幼圆" pitchFamily="49" charset="-122"/>
                <a:ea typeface="幼圆" pitchFamily="49" charset="-122"/>
              </a:rPr>
              <a:t>索引组织方式</a:t>
            </a:r>
          </a:p>
        </p:txBody>
      </p:sp>
      <p:sp>
        <p:nvSpPr>
          <p:cNvPr id="90223" name="Text Box 111"/>
          <p:cNvSpPr txBox="1">
            <a:spLocks noChangeArrowheads="1"/>
          </p:cNvSpPr>
          <p:nvPr/>
        </p:nvSpPr>
        <p:spPr bwMode="auto">
          <a:xfrm rot="-776018">
            <a:off x="2873375" y="5730876"/>
            <a:ext cx="2497138" cy="549275"/>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zh-CN" altLang="en-US" sz="3000" i="1" dirty="0">
                <a:ea typeface="黑体" pitchFamily="49" charset="-122"/>
              </a:rPr>
              <a:t>顺序查找</a:t>
            </a:r>
          </a:p>
        </p:txBody>
      </p:sp>
      <p:sp>
        <p:nvSpPr>
          <p:cNvPr id="90224" name="Text Box 112"/>
          <p:cNvSpPr txBox="1">
            <a:spLocks noChangeArrowheads="1"/>
          </p:cNvSpPr>
          <p:nvPr/>
        </p:nvSpPr>
        <p:spPr bwMode="auto">
          <a:xfrm rot="-776018">
            <a:off x="4792664" y="5611814"/>
            <a:ext cx="2320925" cy="549275"/>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zh-CN" altLang="en-US" sz="3000" i="1" dirty="0">
                <a:ea typeface="黑体" pitchFamily="49" charset="-122"/>
              </a:rPr>
              <a:t>索引查找</a:t>
            </a:r>
          </a:p>
        </p:txBody>
      </p:sp>
      <p:sp>
        <p:nvSpPr>
          <p:cNvPr id="90225" name="Text Box 113"/>
          <p:cNvSpPr txBox="1">
            <a:spLocks noChangeArrowheads="1"/>
          </p:cNvSpPr>
          <p:nvPr/>
        </p:nvSpPr>
        <p:spPr bwMode="auto">
          <a:xfrm rot="-776018">
            <a:off x="6691314" y="5611814"/>
            <a:ext cx="2212975" cy="549275"/>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zh-CN" altLang="en-US" sz="3000" i="1" dirty="0">
                <a:ea typeface="黑体" pitchFamily="49" charset="-122"/>
              </a:rPr>
              <a:t>散列查找</a:t>
            </a:r>
          </a:p>
        </p:txBody>
      </p:sp>
      <p:grpSp>
        <p:nvGrpSpPr>
          <p:cNvPr id="2" name="Group 161"/>
          <p:cNvGrpSpPr>
            <a:grpSpLocks/>
          </p:cNvGrpSpPr>
          <p:nvPr/>
        </p:nvGrpSpPr>
        <p:grpSpPr bwMode="auto">
          <a:xfrm>
            <a:off x="983432" y="158196"/>
            <a:ext cx="8435280" cy="611187"/>
            <a:chOff x="288" y="239"/>
            <a:chExt cx="2819" cy="385"/>
          </a:xfrm>
        </p:grpSpPr>
        <p:sp>
          <p:nvSpPr>
            <p:cNvPr id="8208" name="Rectangle 147"/>
            <p:cNvSpPr>
              <a:spLocks noChangeArrowheads="1"/>
            </p:cNvSpPr>
            <p:nvPr/>
          </p:nvSpPr>
          <p:spPr bwMode="auto">
            <a:xfrm>
              <a:off x="288" y="240"/>
              <a:ext cx="2544" cy="384"/>
            </a:xfrm>
            <a:prstGeom prst="rect">
              <a:avLst/>
            </a:prstGeom>
            <a:gradFill rotWithShape="0">
              <a:gsLst>
                <a:gs pos="0">
                  <a:srgbClr val="760000"/>
                </a:gs>
                <a:gs pos="50000">
                  <a:srgbClr val="FF0000"/>
                </a:gs>
                <a:gs pos="100000">
                  <a:srgbClr val="760000"/>
                </a:gs>
              </a:gsLst>
              <a:lin ang="18900000" scaled="1"/>
            </a:gradFill>
            <a:ln w="12700" cap="sq">
              <a:noFill/>
              <a:miter lim="800000"/>
              <a:headEnd type="none" w="sm" len="sm"/>
              <a:tailEnd type="none" w="sm" len="sm"/>
            </a:ln>
            <a:effectLst>
              <a:outerShdw dist="89803" dir="2700000" algn="ctr" rotWithShape="0">
                <a:srgbClr val="B2B2B2"/>
              </a:outerShdw>
            </a:effectLst>
          </p:spPr>
          <p:txBody>
            <a:bodyPr wrap="none" anchor="ctr"/>
            <a:lstStyle/>
            <a:p>
              <a:endParaRPr lang="zh-CN" altLang="en-US"/>
            </a:p>
          </p:txBody>
        </p:sp>
        <p:sp>
          <p:nvSpPr>
            <p:cNvPr id="8209" name="Rectangle 148"/>
            <p:cNvSpPr>
              <a:spLocks noChangeArrowheads="1"/>
            </p:cNvSpPr>
            <p:nvPr/>
          </p:nvSpPr>
          <p:spPr bwMode="auto">
            <a:xfrm>
              <a:off x="407" y="239"/>
              <a:ext cx="2700" cy="36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3200" dirty="0">
                  <a:solidFill>
                    <a:srgbClr val="FFFF00"/>
                  </a:solidFill>
                  <a:latin typeface="黑体" pitchFamily="49" charset="-122"/>
                  <a:ea typeface="黑体" pitchFamily="49" charset="-122"/>
                </a:rPr>
                <a:t>二</a:t>
              </a:r>
              <a:r>
                <a:rPr lang="en-US" altLang="zh-CN" sz="3200" dirty="0">
                  <a:solidFill>
                    <a:srgbClr val="FFFF00"/>
                  </a:solidFill>
                  <a:latin typeface="黑体" pitchFamily="49" charset="-122"/>
                  <a:ea typeface="黑体" pitchFamily="49" charset="-122"/>
                </a:rPr>
                <a:t>.</a:t>
              </a:r>
              <a:r>
                <a:rPr lang="zh-CN" altLang="en-US" sz="3200" dirty="0">
                  <a:solidFill>
                    <a:srgbClr val="FFFF00"/>
                  </a:solidFill>
                  <a:latin typeface="黑体" pitchFamily="49" charset="-122"/>
                  <a:ea typeface="黑体" pitchFamily="49" charset="-122"/>
                </a:rPr>
                <a:t>查找表（</a:t>
              </a:r>
              <a:r>
                <a:rPr lang="en-US" altLang="zh-CN" sz="3200" dirty="0">
                  <a:solidFill>
                    <a:srgbClr val="FFFF00"/>
                  </a:solidFill>
                  <a:latin typeface="黑体" pitchFamily="49" charset="-122"/>
                  <a:ea typeface="黑体" pitchFamily="49" charset="-122"/>
                </a:rPr>
                <a:t>Search Table</a:t>
              </a:r>
              <a:r>
                <a:rPr lang="zh-CN" altLang="en-US" sz="3200" dirty="0">
                  <a:solidFill>
                    <a:srgbClr val="FFFF00"/>
                  </a:solidFill>
                  <a:latin typeface="黑体" pitchFamily="49" charset="-122"/>
                  <a:ea typeface="黑体" pitchFamily="49" charset="-122"/>
                </a:rPr>
                <a:t>）的逻辑结构</a:t>
              </a:r>
              <a:endParaRPr lang="en-US" sz="3200" dirty="0">
                <a:solidFill>
                  <a:srgbClr val="FFFF00"/>
                </a:solidFill>
                <a:latin typeface="黑体" pitchFamily="49" charset="-122"/>
                <a:ea typeface="黑体" pitchFamily="49" charset="-122"/>
              </a:endParaRPr>
            </a:p>
          </p:txBody>
        </p:sp>
      </p:grpSp>
      <p:grpSp>
        <p:nvGrpSpPr>
          <p:cNvPr id="3" name="Group 160"/>
          <p:cNvGrpSpPr>
            <a:grpSpLocks/>
          </p:cNvGrpSpPr>
          <p:nvPr/>
        </p:nvGrpSpPr>
        <p:grpSpPr bwMode="auto">
          <a:xfrm>
            <a:off x="1981201" y="2360614"/>
            <a:ext cx="4475163" cy="611187"/>
            <a:chOff x="288" y="1487"/>
            <a:chExt cx="2819" cy="385"/>
          </a:xfrm>
        </p:grpSpPr>
        <p:sp>
          <p:nvSpPr>
            <p:cNvPr id="8206" name="Rectangle 155"/>
            <p:cNvSpPr>
              <a:spLocks noChangeArrowheads="1"/>
            </p:cNvSpPr>
            <p:nvPr/>
          </p:nvSpPr>
          <p:spPr bwMode="auto">
            <a:xfrm>
              <a:off x="288" y="1488"/>
              <a:ext cx="2544" cy="384"/>
            </a:xfrm>
            <a:prstGeom prst="rect">
              <a:avLst/>
            </a:prstGeom>
            <a:gradFill rotWithShape="0">
              <a:gsLst>
                <a:gs pos="0">
                  <a:srgbClr val="760000"/>
                </a:gs>
                <a:gs pos="50000">
                  <a:srgbClr val="FF0000"/>
                </a:gs>
                <a:gs pos="100000">
                  <a:srgbClr val="760000"/>
                </a:gs>
              </a:gsLst>
              <a:lin ang="18900000" scaled="1"/>
            </a:gradFill>
            <a:ln w="12700" cap="sq">
              <a:noFill/>
              <a:miter lim="800000"/>
              <a:headEnd type="none" w="sm" len="sm"/>
              <a:tailEnd type="none" w="sm" len="sm"/>
            </a:ln>
            <a:effectLst>
              <a:outerShdw dist="71842" dir="2700000" algn="ctr" rotWithShape="0">
                <a:srgbClr val="969696"/>
              </a:outerShdw>
            </a:effectLst>
          </p:spPr>
          <p:txBody>
            <a:bodyPr wrap="none" anchor="ctr"/>
            <a:lstStyle/>
            <a:p>
              <a:endParaRPr lang="zh-CN" altLang="en-US"/>
            </a:p>
          </p:txBody>
        </p:sp>
        <p:sp>
          <p:nvSpPr>
            <p:cNvPr id="8207" name="Rectangle 156"/>
            <p:cNvSpPr>
              <a:spLocks noChangeArrowheads="1"/>
            </p:cNvSpPr>
            <p:nvPr/>
          </p:nvSpPr>
          <p:spPr bwMode="auto">
            <a:xfrm>
              <a:off x="407" y="1487"/>
              <a:ext cx="2700" cy="36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3200" dirty="0">
                  <a:solidFill>
                    <a:srgbClr val="FFFF00"/>
                  </a:solidFill>
                  <a:latin typeface="黑体" pitchFamily="49" charset="-122"/>
                  <a:ea typeface="黑体" pitchFamily="49" charset="-122"/>
                </a:rPr>
                <a:t>三</a:t>
              </a:r>
              <a:r>
                <a:rPr lang="en-US" altLang="zh-CN" sz="3200" dirty="0">
                  <a:solidFill>
                    <a:srgbClr val="FFFF00"/>
                  </a:solidFill>
                  <a:latin typeface="黑体" pitchFamily="49" charset="-122"/>
                  <a:ea typeface="黑体" pitchFamily="49" charset="-122"/>
                </a:rPr>
                <a:t>.</a:t>
              </a:r>
              <a:r>
                <a:rPr lang="zh-CN" altLang="en-US" sz="3200" dirty="0">
                  <a:solidFill>
                    <a:srgbClr val="FFFF00"/>
                  </a:solidFill>
                  <a:latin typeface="黑体" pitchFamily="49" charset="-122"/>
                  <a:ea typeface="黑体" pitchFamily="49" charset="-122"/>
                </a:rPr>
                <a:t>查找表的物理结构</a:t>
              </a:r>
              <a:endParaRPr lang="en-US" sz="3200" dirty="0">
                <a:solidFill>
                  <a:srgbClr val="FFFF00"/>
                </a:solidFill>
                <a:latin typeface="黑体" pitchFamily="49" charset="-122"/>
                <a:ea typeface="黑体" pitchFamily="49" charset="-122"/>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90116"/>
                                        </p:tgtEl>
                                        <p:attrNameLst>
                                          <p:attrName>style.visibility</p:attrName>
                                        </p:attrNameLst>
                                      </p:cBhvr>
                                      <p:to>
                                        <p:strVal val="visible"/>
                                      </p:to>
                                    </p:set>
                                    <p:animEffect transition="in" filter="wipe(right)">
                                      <p:cBhvr>
                                        <p:cTn id="7" dur="500"/>
                                        <p:tgtEl>
                                          <p:spTgt spid="901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2" fill="hold" grpId="0" nodeType="clickEffect">
                                  <p:stCondLst>
                                    <p:cond delay="0"/>
                                  </p:stCondLst>
                                  <p:childTnLst>
                                    <p:set>
                                      <p:cBhvr>
                                        <p:cTn id="17" dur="1" fill="hold">
                                          <p:stCondLst>
                                            <p:cond delay="0"/>
                                          </p:stCondLst>
                                        </p:cTn>
                                        <p:tgtEl>
                                          <p:spTgt spid="90118"/>
                                        </p:tgtEl>
                                        <p:attrNameLst>
                                          <p:attrName>style.visibility</p:attrName>
                                        </p:attrNameLst>
                                      </p:cBhvr>
                                      <p:to>
                                        <p:strVal val="visible"/>
                                      </p:to>
                                    </p:set>
                                    <p:animEffect transition="in" filter="wipe(right)">
                                      <p:cBhvr>
                                        <p:cTn id="18" dur="500"/>
                                        <p:tgtEl>
                                          <p:spTgt spid="9011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90119"/>
                                        </p:tgtEl>
                                        <p:attrNameLst>
                                          <p:attrName>style.visibility</p:attrName>
                                        </p:attrNameLst>
                                      </p:cBhvr>
                                      <p:to>
                                        <p:strVal val="visible"/>
                                      </p:to>
                                    </p:set>
                                    <p:animEffect transition="in" filter="wipe(left)">
                                      <p:cBhvr>
                                        <p:cTn id="23" dur="500"/>
                                        <p:tgtEl>
                                          <p:spTgt spid="9011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2" fill="hold" grpId="0" nodeType="clickEffect">
                                  <p:stCondLst>
                                    <p:cond delay="0"/>
                                  </p:stCondLst>
                                  <p:childTnLst>
                                    <p:set>
                                      <p:cBhvr>
                                        <p:cTn id="27" dur="1" fill="hold">
                                          <p:stCondLst>
                                            <p:cond delay="0"/>
                                          </p:stCondLst>
                                        </p:cTn>
                                        <p:tgtEl>
                                          <p:spTgt spid="90120"/>
                                        </p:tgtEl>
                                        <p:attrNameLst>
                                          <p:attrName>style.visibility</p:attrName>
                                        </p:attrNameLst>
                                      </p:cBhvr>
                                      <p:to>
                                        <p:strVal val="visible"/>
                                      </p:to>
                                    </p:set>
                                    <p:animEffect transition="in" filter="wipe(right)">
                                      <p:cBhvr>
                                        <p:cTn id="28" dur="500"/>
                                        <p:tgtEl>
                                          <p:spTgt spid="9012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90222"/>
                                        </p:tgtEl>
                                        <p:attrNameLst>
                                          <p:attrName>style.visibility</p:attrName>
                                        </p:attrNameLst>
                                      </p:cBhvr>
                                      <p:to>
                                        <p:strVal val="visible"/>
                                      </p:to>
                                    </p:set>
                                    <p:animEffect transition="in" filter="wipe(left)">
                                      <p:cBhvr>
                                        <p:cTn id="33" dur="500"/>
                                        <p:tgtEl>
                                          <p:spTgt spid="9022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2" fill="hold" grpId="0" nodeType="clickEffect">
                                  <p:stCondLst>
                                    <p:cond delay="0"/>
                                  </p:stCondLst>
                                  <p:childTnLst>
                                    <p:set>
                                      <p:cBhvr>
                                        <p:cTn id="37" dur="1" fill="hold">
                                          <p:stCondLst>
                                            <p:cond delay="0"/>
                                          </p:stCondLst>
                                        </p:cTn>
                                        <p:tgtEl>
                                          <p:spTgt spid="90121"/>
                                        </p:tgtEl>
                                        <p:attrNameLst>
                                          <p:attrName>style.visibility</p:attrName>
                                        </p:attrNameLst>
                                      </p:cBhvr>
                                      <p:to>
                                        <p:strVal val="visible"/>
                                      </p:to>
                                    </p:set>
                                    <p:animEffect transition="in" filter="wipe(right)">
                                      <p:cBhvr>
                                        <p:cTn id="38" dur="500"/>
                                        <p:tgtEl>
                                          <p:spTgt spid="9012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nodePh="1">
                                  <p:stCondLst>
                                    <p:cond delay="0"/>
                                  </p:stCondLst>
                                  <p:endCondLst>
                                    <p:cond evt="begin" delay="0">
                                      <p:tn val="41"/>
                                    </p:cond>
                                  </p:endCondLst>
                                  <p:childTnLst>
                                    <p:set>
                                      <p:cBhvr>
                                        <p:cTn id="42" dur="1" fill="hold">
                                          <p:stCondLst>
                                            <p:cond delay="0"/>
                                          </p:stCondLst>
                                        </p:cTn>
                                        <p:tgtEl>
                                          <p:spTgt spid="90114"/>
                                        </p:tgtEl>
                                        <p:attrNameLst>
                                          <p:attrName>style.visibility</p:attrName>
                                        </p:attrNameLst>
                                      </p:cBhvr>
                                      <p:to>
                                        <p:strVal val="visible"/>
                                      </p:to>
                                    </p:set>
                                    <p:anim calcmode="lin" valueType="num">
                                      <p:cBhvr additive="base">
                                        <p:cTn id="43" dur="500" fill="hold"/>
                                        <p:tgtEl>
                                          <p:spTgt spid="90114"/>
                                        </p:tgtEl>
                                        <p:attrNameLst>
                                          <p:attrName>ppt_x</p:attrName>
                                        </p:attrNameLst>
                                      </p:cBhvr>
                                      <p:tavLst>
                                        <p:tav tm="0">
                                          <p:val>
                                            <p:strVal val="0-#ppt_w/2"/>
                                          </p:val>
                                        </p:tav>
                                        <p:tav tm="100000">
                                          <p:val>
                                            <p:strVal val="#ppt_x"/>
                                          </p:val>
                                        </p:tav>
                                      </p:tavLst>
                                    </p:anim>
                                    <p:anim calcmode="lin" valueType="num">
                                      <p:cBhvr additive="base">
                                        <p:cTn id="44" dur="500" fill="hold"/>
                                        <p:tgtEl>
                                          <p:spTgt spid="90114"/>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0223"/>
                                        </p:tgtEl>
                                        <p:attrNameLst>
                                          <p:attrName>style.visibility</p:attrName>
                                        </p:attrNameLst>
                                      </p:cBhvr>
                                      <p:to>
                                        <p:strVal val="visible"/>
                                      </p:to>
                                    </p:set>
                                    <p:anim calcmode="lin" valueType="num">
                                      <p:cBhvr additive="base">
                                        <p:cTn id="49" dur="500" fill="hold"/>
                                        <p:tgtEl>
                                          <p:spTgt spid="90223"/>
                                        </p:tgtEl>
                                        <p:attrNameLst>
                                          <p:attrName>ppt_x</p:attrName>
                                        </p:attrNameLst>
                                      </p:cBhvr>
                                      <p:tavLst>
                                        <p:tav tm="0">
                                          <p:val>
                                            <p:strVal val="#ppt_x"/>
                                          </p:val>
                                        </p:tav>
                                        <p:tav tm="100000">
                                          <p:val>
                                            <p:strVal val="#ppt_x"/>
                                          </p:val>
                                        </p:tav>
                                      </p:tavLst>
                                    </p:anim>
                                    <p:anim calcmode="lin" valueType="num">
                                      <p:cBhvr additive="base">
                                        <p:cTn id="50" dur="500" fill="hold"/>
                                        <p:tgtEl>
                                          <p:spTgt spid="90223"/>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0224"/>
                                        </p:tgtEl>
                                        <p:attrNameLst>
                                          <p:attrName>style.visibility</p:attrName>
                                        </p:attrNameLst>
                                      </p:cBhvr>
                                      <p:to>
                                        <p:strVal val="visible"/>
                                      </p:to>
                                    </p:set>
                                    <p:anim calcmode="lin" valueType="num">
                                      <p:cBhvr additive="base">
                                        <p:cTn id="55" dur="500" fill="hold"/>
                                        <p:tgtEl>
                                          <p:spTgt spid="90224"/>
                                        </p:tgtEl>
                                        <p:attrNameLst>
                                          <p:attrName>ppt_x</p:attrName>
                                        </p:attrNameLst>
                                      </p:cBhvr>
                                      <p:tavLst>
                                        <p:tav tm="0">
                                          <p:val>
                                            <p:strVal val="#ppt_x"/>
                                          </p:val>
                                        </p:tav>
                                        <p:tav tm="100000">
                                          <p:val>
                                            <p:strVal val="#ppt_x"/>
                                          </p:val>
                                        </p:tav>
                                      </p:tavLst>
                                    </p:anim>
                                    <p:anim calcmode="lin" valueType="num">
                                      <p:cBhvr additive="base">
                                        <p:cTn id="56" dur="500" fill="hold"/>
                                        <p:tgtEl>
                                          <p:spTgt spid="90224"/>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90225"/>
                                        </p:tgtEl>
                                        <p:attrNameLst>
                                          <p:attrName>style.visibility</p:attrName>
                                        </p:attrNameLst>
                                      </p:cBhvr>
                                      <p:to>
                                        <p:strVal val="visible"/>
                                      </p:to>
                                    </p:set>
                                    <p:anim calcmode="lin" valueType="num">
                                      <p:cBhvr additive="base">
                                        <p:cTn id="61" dur="500" fill="hold"/>
                                        <p:tgtEl>
                                          <p:spTgt spid="90225"/>
                                        </p:tgtEl>
                                        <p:attrNameLst>
                                          <p:attrName>ppt_x</p:attrName>
                                        </p:attrNameLst>
                                      </p:cBhvr>
                                      <p:tavLst>
                                        <p:tav tm="0">
                                          <p:val>
                                            <p:strVal val="#ppt_x"/>
                                          </p:val>
                                        </p:tav>
                                        <p:tav tm="100000">
                                          <p:val>
                                            <p:strVal val="#ppt_x"/>
                                          </p:val>
                                        </p:tav>
                                      </p:tavLst>
                                    </p:anim>
                                    <p:anim calcmode="lin" valueType="num">
                                      <p:cBhvr additive="base">
                                        <p:cTn id="62" dur="500" fill="hold"/>
                                        <p:tgtEl>
                                          <p:spTgt spid="902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4" grpId="0" autoUpdateAnimBg="0"/>
      <p:bldP spid="90116" grpId="0" autoUpdateAnimBg="0"/>
      <p:bldP spid="90118" grpId="0" autoUpdateAnimBg="0"/>
      <p:bldP spid="90119" grpId="0" autoUpdateAnimBg="0"/>
      <p:bldP spid="90120" grpId="0" autoUpdateAnimBg="0"/>
      <p:bldP spid="90121" grpId="0" autoUpdateAnimBg="0"/>
      <p:bldP spid="90222" grpId="0" autoUpdateAnimBg="0"/>
      <p:bldP spid="90223" grpId="0" autoUpdateAnimBg="0"/>
      <p:bldP spid="90224" grpId="0" autoUpdateAnimBg="0"/>
      <p:bldP spid="90225"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a:grpSpLocks/>
          </p:cNvGrpSpPr>
          <p:nvPr/>
        </p:nvGrpSpPr>
        <p:grpSpPr bwMode="auto">
          <a:xfrm>
            <a:off x="2286000" y="193675"/>
            <a:ext cx="7772400" cy="2516188"/>
            <a:chOff x="480" y="192"/>
            <a:chExt cx="4896" cy="1585"/>
          </a:xfrm>
        </p:grpSpPr>
        <p:sp>
          <p:nvSpPr>
            <p:cNvPr id="40021" name="Freeform 7"/>
            <p:cNvSpPr>
              <a:spLocks/>
            </p:cNvSpPr>
            <p:nvPr/>
          </p:nvSpPr>
          <p:spPr bwMode="auto">
            <a:xfrm>
              <a:off x="480" y="192"/>
              <a:ext cx="4896" cy="1585"/>
            </a:xfrm>
            <a:custGeom>
              <a:avLst/>
              <a:gdLst>
                <a:gd name="T0" fmla="*/ 150 w 4569"/>
                <a:gd name="T1" fmla="*/ 82 h 1537"/>
                <a:gd name="T2" fmla="*/ 536 w 4569"/>
                <a:gd name="T3" fmla="*/ 138 h 1537"/>
                <a:gd name="T4" fmla="*/ 991 w 4569"/>
                <a:gd name="T5" fmla="*/ 127 h 1537"/>
                <a:gd name="T6" fmla="*/ 1050 w 4569"/>
                <a:gd name="T7" fmla="*/ 104 h 1537"/>
                <a:gd name="T8" fmla="*/ 1237 w 4569"/>
                <a:gd name="T9" fmla="*/ 82 h 1537"/>
                <a:gd name="T10" fmla="*/ 2008 w 4569"/>
                <a:gd name="T11" fmla="*/ 93 h 1537"/>
                <a:gd name="T12" fmla="*/ 3669 w 4569"/>
                <a:gd name="T13" fmla="*/ 104 h 1537"/>
                <a:gd name="T14" fmla="*/ 4896 w 4569"/>
                <a:gd name="T15" fmla="*/ 161 h 1537"/>
                <a:gd name="T16" fmla="*/ 4896 w 4569"/>
                <a:gd name="T17" fmla="*/ 1263 h 1537"/>
                <a:gd name="T18" fmla="*/ 3961 w 4569"/>
                <a:gd name="T19" fmla="*/ 1320 h 1537"/>
                <a:gd name="T20" fmla="*/ 3329 w 4569"/>
                <a:gd name="T21" fmla="*/ 1353 h 1537"/>
                <a:gd name="T22" fmla="*/ 1343 w 4569"/>
                <a:gd name="T23" fmla="*/ 1387 h 1537"/>
                <a:gd name="T24" fmla="*/ 536 w 4569"/>
                <a:gd name="T25" fmla="*/ 1465 h 1537"/>
                <a:gd name="T26" fmla="*/ 10 w 4569"/>
                <a:gd name="T27" fmla="*/ 1297 h 1537"/>
                <a:gd name="T28" fmla="*/ 21 w 4569"/>
                <a:gd name="T29" fmla="*/ 1072 h 1537"/>
                <a:gd name="T30" fmla="*/ 57 w 4569"/>
                <a:gd name="T31" fmla="*/ 1083 h 1537"/>
                <a:gd name="T32" fmla="*/ 33 w 4569"/>
                <a:gd name="T33" fmla="*/ 982 h 1537"/>
                <a:gd name="T34" fmla="*/ 10 w 4569"/>
                <a:gd name="T35" fmla="*/ 802 h 1537"/>
                <a:gd name="T36" fmla="*/ 21 w 4569"/>
                <a:gd name="T37" fmla="*/ 330 h 1537"/>
                <a:gd name="T38" fmla="*/ 69 w 4569"/>
                <a:gd name="T39" fmla="*/ 104 h 153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569" h="1537">
                  <a:moveTo>
                    <a:pt x="140" y="80"/>
                  </a:moveTo>
                  <a:cubicBezTo>
                    <a:pt x="260" y="88"/>
                    <a:pt x="385" y="96"/>
                    <a:pt x="500" y="134"/>
                  </a:cubicBezTo>
                  <a:cubicBezTo>
                    <a:pt x="642" y="130"/>
                    <a:pt x="784" y="133"/>
                    <a:pt x="925" y="123"/>
                  </a:cubicBezTo>
                  <a:cubicBezTo>
                    <a:pt x="945" y="122"/>
                    <a:pt x="961" y="105"/>
                    <a:pt x="980" y="101"/>
                  </a:cubicBezTo>
                  <a:cubicBezTo>
                    <a:pt x="1037" y="89"/>
                    <a:pt x="1096" y="89"/>
                    <a:pt x="1154" y="80"/>
                  </a:cubicBezTo>
                  <a:cubicBezTo>
                    <a:pt x="1393" y="0"/>
                    <a:pt x="1634" y="87"/>
                    <a:pt x="1874" y="90"/>
                  </a:cubicBezTo>
                  <a:cubicBezTo>
                    <a:pt x="2391" y="97"/>
                    <a:pt x="2907" y="97"/>
                    <a:pt x="3424" y="101"/>
                  </a:cubicBezTo>
                  <a:cubicBezTo>
                    <a:pt x="3808" y="113"/>
                    <a:pt x="4183" y="148"/>
                    <a:pt x="4569" y="156"/>
                  </a:cubicBezTo>
                  <a:cubicBezTo>
                    <a:pt x="4557" y="513"/>
                    <a:pt x="4533" y="868"/>
                    <a:pt x="4569" y="1225"/>
                  </a:cubicBezTo>
                  <a:cubicBezTo>
                    <a:pt x="4327" y="1370"/>
                    <a:pt x="3867" y="1278"/>
                    <a:pt x="3696" y="1280"/>
                  </a:cubicBezTo>
                  <a:cubicBezTo>
                    <a:pt x="3500" y="1303"/>
                    <a:pt x="3303" y="1292"/>
                    <a:pt x="3107" y="1312"/>
                  </a:cubicBezTo>
                  <a:cubicBezTo>
                    <a:pt x="2428" y="1449"/>
                    <a:pt x="3035" y="1334"/>
                    <a:pt x="1253" y="1345"/>
                  </a:cubicBezTo>
                  <a:cubicBezTo>
                    <a:pt x="1002" y="1370"/>
                    <a:pt x="752" y="1405"/>
                    <a:pt x="500" y="1421"/>
                  </a:cubicBezTo>
                  <a:cubicBezTo>
                    <a:pt x="0" y="1399"/>
                    <a:pt x="49" y="1537"/>
                    <a:pt x="9" y="1258"/>
                  </a:cubicBezTo>
                  <a:cubicBezTo>
                    <a:pt x="13" y="1185"/>
                    <a:pt x="5" y="1111"/>
                    <a:pt x="20" y="1040"/>
                  </a:cubicBezTo>
                  <a:cubicBezTo>
                    <a:pt x="22" y="1029"/>
                    <a:pt x="52" y="1061"/>
                    <a:pt x="53" y="1050"/>
                  </a:cubicBezTo>
                  <a:cubicBezTo>
                    <a:pt x="57" y="1017"/>
                    <a:pt x="37" y="985"/>
                    <a:pt x="31" y="952"/>
                  </a:cubicBezTo>
                  <a:cubicBezTo>
                    <a:pt x="21" y="894"/>
                    <a:pt x="17" y="836"/>
                    <a:pt x="9" y="778"/>
                  </a:cubicBezTo>
                  <a:cubicBezTo>
                    <a:pt x="13" y="625"/>
                    <a:pt x="14" y="473"/>
                    <a:pt x="20" y="320"/>
                  </a:cubicBezTo>
                  <a:cubicBezTo>
                    <a:pt x="23" y="246"/>
                    <a:pt x="64" y="172"/>
                    <a:pt x="64" y="101"/>
                  </a:cubicBezTo>
                </a:path>
              </a:pathLst>
            </a:custGeom>
            <a:solidFill>
              <a:srgbClr val="D1E8FF"/>
            </a:solidFill>
            <a:ln w="12700" cap="sq" cmpd="sng">
              <a:noFill/>
              <a:prstDash val="solid"/>
              <a:round/>
              <a:headEnd type="none" w="sm" len="sm"/>
              <a:tailEnd type="none" w="sm" len="sm"/>
            </a:ln>
            <a:effectLst>
              <a:outerShdw dist="206741" dir="2550627" algn="ctr" rotWithShape="0">
                <a:srgbClr val="969696"/>
              </a:outerShdw>
            </a:effectLst>
          </p:spPr>
          <p:txBody>
            <a:bodyPr wrap="none" anchor="ctr"/>
            <a:lstStyle/>
            <a:p>
              <a:endParaRPr lang="zh-CN" altLang="en-US"/>
            </a:p>
          </p:txBody>
        </p:sp>
        <p:sp>
          <p:nvSpPr>
            <p:cNvPr id="40022" name="Text Box 8"/>
            <p:cNvSpPr txBox="1">
              <a:spLocks noChangeArrowheads="1"/>
            </p:cNvSpPr>
            <p:nvPr/>
          </p:nvSpPr>
          <p:spPr bwMode="auto">
            <a:xfrm>
              <a:off x="742" y="480"/>
              <a:ext cx="4490" cy="975"/>
            </a:xfrm>
            <a:prstGeom prst="rect">
              <a:avLst/>
            </a:prstGeom>
            <a:noFill/>
            <a:ln w="12700" cap="sq">
              <a:noFill/>
              <a:miter lim="800000"/>
              <a:headEnd type="none" w="sm" len="sm"/>
              <a:tailEnd type="none" w="sm" len="sm"/>
            </a:ln>
          </p:spPr>
          <p:txBody>
            <a:bodyPr>
              <a:spAutoFit/>
            </a:bodyPr>
            <a:lstStyle/>
            <a:p>
              <a:r>
                <a:rPr lang="en-US" altLang="zh-CN" sz="2300">
                  <a:solidFill>
                    <a:srgbClr val="002D88"/>
                  </a:solidFill>
                </a:rPr>
                <a:t>        </a:t>
              </a:r>
              <a:r>
                <a:rPr lang="zh-CN" altLang="en-US" sz="2300">
                  <a:solidFill>
                    <a:srgbClr val="002D88"/>
                  </a:solidFill>
                  <a:ea typeface="幼圆" pitchFamily="49" charset="-122"/>
                </a:rPr>
                <a:t>设散列函数为</a:t>
              </a:r>
            </a:p>
            <a:p>
              <a:pPr>
                <a:spcAft>
                  <a:spcPct val="15000"/>
                </a:spcAft>
              </a:pPr>
              <a:r>
                <a:rPr lang="zh-CN" altLang="en-US" sz="2300">
                  <a:solidFill>
                    <a:srgbClr val="002D88"/>
                  </a:solidFill>
                </a:rPr>
                <a:t>                             </a:t>
              </a:r>
              <a:r>
                <a:rPr lang="en-US" altLang="zh-CN" sz="2300">
                  <a:solidFill>
                    <a:srgbClr val="002D88"/>
                  </a:solidFill>
                </a:rPr>
                <a:t>H(k) = </a:t>
              </a:r>
              <a:r>
                <a:rPr lang="en-US" altLang="zh-CN" sz="2300">
                  <a:solidFill>
                    <a:srgbClr val="FF0000"/>
                  </a:solidFill>
                </a:rPr>
                <a:t>k  MOD  13</a:t>
              </a:r>
            </a:p>
            <a:p>
              <a:r>
                <a:rPr lang="zh-CN" altLang="en-US" sz="2300">
                  <a:solidFill>
                    <a:srgbClr val="002D88"/>
                  </a:solidFill>
                  <a:latin typeface="幼圆" pitchFamily="49" charset="-122"/>
                  <a:ea typeface="幼圆" pitchFamily="49" charset="-122"/>
                </a:rPr>
                <a:t>散列表为</a:t>
              </a:r>
              <a:r>
                <a:rPr lang="en-US" altLang="zh-CN" sz="2300">
                  <a:solidFill>
                    <a:srgbClr val="002D88"/>
                  </a:solidFill>
                  <a:latin typeface="楷体_GB2312" pitchFamily="49" charset="-122"/>
                  <a:ea typeface="楷体_GB2312" pitchFamily="49" charset="-122"/>
                </a:rPr>
                <a:t>[</a:t>
              </a:r>
              <a:r>
                <a:rPr lang="en-US" altLang="zh-CN" sz="2300">
                  <a:solidFill>
                    <a:srgbClr val="002D88"/>
                  </a:solidFill>
                  <a:ea typeface="楷体_GB2312" pitchFamily="49" charset="-122"/>
                </a:rPr>
                <a:t>0..12]</a:t>
              </a:r>
              <a:r>
                <a:rPr lang="en-US" altLang="zh-CN" sz="2300">
                  <a:solidFill>
                    <a:srgbClr val="002D88"/>
                  </a:solidFill>
                  <a:latin typeface="楷体_GB2312" pitchFamily="49" charset="-122"/>
                  <a:ea typeface="楷体_GB2312" pitchFamily="49" charset="-122"/>
                </a:rPr>
                <a:t>,</a:t>
              </a:r>
              <a:r>
                <a:rPr lang="zh-CN" altLang="en-US" sz="2300">
                  <a:solidFill>
                    <a:srgbClr val="002D88"/>
                  </a:solidFill>
                  <a:latin typeface="幼圆" pitchFamily="49" charset="-122"/>
                  <a:ea typeface="幼圆" pitchFamily="49" charset="-122"/>
                </a:rPr>
                <a:t>表中已分别有关键字为</a:t>
              </a:r>
              <a:r>
                <a:rPr lang="en-US" altLang="zh-CN" sz="2300">
                  <a:solidFill>
                    <a:srgbClr val="002D88"/>
                  </a:solidFill>
                  <a:ea typeface="楷体_GB2312" pitchFamily="49" charset="-122"/>
                </a:rPr>
                <a:t>19,70,33</a:t>
              </a:r>
              <a:r>
                <a:rPr lang="zh-CN" altLang="en-US" sz="2300">
                  <a:solidFill>
                    <a:srgbClr val="002D88"/>
                  </a:solidFill>
                  <a:latin typeface="幼圆" pitchFamily="49" charset="-122"/>
                  <a:ea typeface="幼圆" pitchFamily="49" charset="-122"/>
                </a:rPr>
                <a:t>的记录，现将第四个记录</a:t>
              </a:r>
              <a:r>
                <a:rPr lang="en-US" altLang="zh-CN" sz="2300">
                  <a:solidFill>
                    <a:srgbClr val="002D88"/>
                  </a:solidFill>
                  <a:latin typeface="幼圆" pitchFamily="49" charset="-122"/>
                  <a:ea typeface="幼圆" pitchFamily="49" charset="-122"/>
                </a:rPr>
                <a:t>(</a:t>
              </a:r>
              <a:r>
                <a:rPr lang="zh-CN" altLang="en-US" sz="2300">
                  <a:solidFill>
                    <a:srgbClr val="002D88"/>
                  </a:solidFill>
                  <a:latin typeface="幼圆" pitchFamily="49" charset="-122"/>
                  <a:ea typeface="幼圆" pitchFamily="49" charset="-122"/>
                </a:rPr>
                <a:t>关键字值为</a:t>
              </a:r>
              <a:r>
                <a:rPr lang="en-US" altLang="zh-CN" sz="2300">
                  <a:solidFill>
                    <a:srgbClr val="FF3300"/>
                  </a:solidFill>
                  <a:ea typeface="楷体_GB2312" pitchFamily="49" charset="-122"/>
                </a:rPr>
                <a:t>18</a:t>
              </a:r>
              <a:r>
                <a:rPr lang="en-US" altLang="zh-CN" sz="2300">
                  <a:solidFill>
                    <a:srgbClr val="002D88"/>
                  </a:solidFill>
                  <a:latin typeface="幼圆" pitchFamily="49" charset="-122"/>
                  <a:ea typeface="幼圆" pitchFamily="49" charset="-122"/>
                </a:rPr>
                <a:t>)</a:t>
              </a:r>
              <a:r>
                <a:rPr lang="zh-CN" altLang="en-US" sz="2300">
                  <a:solidFill>
                    <a:srgbClr val="002D88"/>
                  </a:solidFill>
                  <a:latin typeface="幼圆" pitchFamily="49" charset="-122"/>
                  <a:ea typeface="幼圆" pitchFamily="49" charset="-122"/>
                </a:rPr>
                <a:t>插入散列表中。</a:t>
              </a:r>
              <a:endParaRPr lang="zh-CN" altLang="en-US" sz="2300">
                <a:solidFill>
                  <a:srgbClr val="002D88"/>
                </a:solidFill>
                <a:latin typeface="楷体_GB2312" pitchFamily="49" charset="-122"/>
                <a:ea typeface="楷体_GB2312" pitchFamily="49" charset="-122"/>
              </a:endParaRPr>
            </a:p>
          </p:txBody>
        </p:sp>
      </p:grpSp>
      <p:grpSp>
        <p:nvGrpSpPr>
          <p:cNvPr id="3" name="Group 16"/>
          <p:cNvGrpSpPr>
            <a:grpSpLocks/>
          </p:cNvGrpSpPr>
          <p:nvPr/>
        </p:nvGrpSpPr>
        <p:grpSpPr bwMode="auto">
          <a:xfrm>
            <a:off x="7848601" y="457200"/>
            <a:ext cx="2320925" cy="560388"/>
            <a:chOff x="3984" y="384"/>
            <a:chExt cx="1462" cy="353"/>
          </a:xfrm>
        </p:grpSpPr>
        <p:sp>
          <p:nvSpPr>
            <p:cNvPr id="40019" name="AutoShape 14"/>
            <p:cNvSpPr>
              <a:spLocks noChangeArrowheads="1"/>
            </p:cNvSpPr>
            <p:nvPr/>
          </p:nvSpPr>
          <p:spPr bwMode="auto">
            <a:xfrm>
              <a:off x="3984" y="384"/>
              <a:ext cx="1248" cy="353"/>
            </a:xfrm>
            <a:prstGeom prst="wedgeRectCallout">
              <a:avLst>
                <a:gd name="adj1" fmla="val -70194"/>
                <a:gd name="adj2" fmla="val 81444"/>
              </a:avLst>
            </a:prstGeom>
            <a:noFill/>
            <a:ln w="50800" cap="sq">
              <a:solidFill>
                <a:srgbClr val="2AA9A6"/>
              </a:solidFill>
              <a:miter lim="800000"/>
              <a:headEnd type="none" w="sm" len="sm"/>
              <a:tailEnd type="none" w="sm" len="sm"/>
            </a:ln>
          </p:spPr>
          <p:txBody>
            <a:bodyPr wrap="none" anchor="ctr"/>
            <a:lstStyle/>
            <a:p>
              <a:pPr algn="ctr"/>
              <a:endParaRPr lang="en-US" altLang="zh-CN">
                <a:solidFill>
                  <a:srgbClr val="FFFFCC"/>
                </a:solidFill>
              </a:endParaRPr>
            </a:p>
          </p:txBody>
        </p:sp>
        <p:sp>
          <p:nvSpPr>
            <p:cNvPr id="40020" name="Text Box 15"/>
            <p:cNvSpPr txBox="1">
              <a:spLocks noChangeArrowheads="1"/>
            </p:cNvSpPr>
            <p:nvPr/>
          </p:nvSpPr>
          <p:spPr bwMode="auto">
            <a:xfrm>
              <a:off x="4006" y="390"/>
              <a:ext cx="1440" cy="30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2600" i="1">
                  <a:solidFill>
                    <a:srgbClr val="FF3300"/>
                  </a:solidFill>
                  <a:ea typeface="黑体" pitchFamily="49" charset="-122"/>
                </a:rPr>
                <a:t>除留余数法</a:t>
              </a:r>
            </a:p>
          </p:txBody>
        </p:sp>
      </p:grpSp>
      <p:grpSp>
        <p:nvGrpSpPr>
          <p:cNvPr id="4" name="Group 38"/>
          <p:cNvGrpSpPr>
            <a:grpSpLocks/>
          </p:cNvGrpSpPr>
          <p:nvPr/>
        </p:nvGrpSpPr>
        <p:grpSpPr bwMode="auto">
          <a:xfrm>
            <a:off x="2846389" y="2743201"/>
            <a:ext cx="6488113" cy="714375"/>
            <a:chOff x="617" y="1769"/>
            <a:chExt cx="4087" cy="450"/>
          </a:xfrm>
        </p:grpSpPr>
        <p:grpSp>
          <p:nvGrpSpPr>
            <p:cNvPr id="5" name="Group 35"/>
            <p:cNvGrpSpPr>
              <a:grpSpLocks/>
            </p:cNvGrpSpPr>
            <p:nvPr/>
          </p:nvGrpSpPr>
          <p:grpSpPr bwMode="auto">
            <a:xfrm>
              <a:off x="617" y="1950"/>
              <a:ext cx="4087" cy="269"/>
              <a:chOff x="528" y="1950"/>
              <a:chExt cx="4087" cy="269"/>
            </a:xfrm>
          </p:grpSpPr>
          <p:sp>
            <p:nvSpPr>
              <p:cNvPr id="40002" name="Rectangle 17"/>
              <p:cNvSpPr>
                <a:spLocks noChangeArrowheads="1"/>
              </p:cNvSpPr>
              <p:nvPr/>
            </p:nvSpPr>
            <p:spPr bwMode="auto">
              <a:xfrm>
                <a:off x="528" y="1950"/>
                <a:ext cx="768" cy="269"/>
              </a:xfrm>
              <a:prstGeom prst="rect">
                <a:avLst/>
              </a:prstGeom>
              <a:noFill/>
              <a:ln w="12700" cap="sq">
                <a:noFill/>
                <a:miter lim="800000"/>
                <a:headEnd type="none" w="sm" len="sm"/>
                <a:tailEnd type="none" w="sm" len="sm"/>
              </a:ln>
            </p:spPr>
            <p:txBody>
              <a:bodyPr>
                <a:spAutoFit/>
              </a:bodyPr>
              <a:lstStyle/>
              <a:p>
                <a:r>
                  <a:rPr lang="zh-CN" altLang="en-US" sz="2200">
                    <a:solidFill>
                      <a:srgbClr val="CC0066"/>
                    </a:solidFill>
                    <a:ea typeface="黑体" pitchFamily="49" charset="-122"/>
                  </a:rPr>
                  <a:t>插入前</a:t>
                </a:r>
              </a:p>
            </p:txBody>
          </p:sp>
          <p:sp>
            <p:nvSpPr>
              <p:cNvPr id="40003" name="Line 18"/>
              <p:cNvSpPr>
                <a:spLocks noChangeShapeType="1"/>
              </p:cNvSpPr>
              <p:nvPr/>
            </p:nvSpPr>
            <p:spPr bwMode="auto">
              <a:xfrm>
                <a:off x="1392" y="1968"/>
                <a:ext cx="3216" cy="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04" name="Line 20"/>
              <p:cNvSpPr>
                <a:spLocks noChangeShapeType="1"/>
              </p:cNvSpPr>
              <p:nvPr/>
            </p:nvSpPr>
            <p:spPr bwMode="auto">
              <a:xfrm>
                <a:off x="1392"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05" name="Line 21"/>
              <p:cNvSpPr>
                <a:spLocks noChangeShapeType="1"/>
              </p:cNvSpPr>
              <p:nvPr/>
            </p:nvSpPr>
            <p:spPr bwMode="auto">
              <a:xfrm>
                <a:off x="1643"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06" name="Line 22"/>
              <p:cNvSpPr>
                <a:spLocks noChangeShapeType="1"/>
              </p:cNvSpPr>
              <p:nvPr/>
            </p:nvSpPr>
            <p:spPr bwMode="auto">
              <a:xfrm>
                <a:off x="1883"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07" name="Line 23"/>
              <p:cNvSpPr>
                <a:spLocks noChangeShapeType="1"/>
              </p:cNvSpPr>
              <p:nvPr/>
            </p:nvSpPr>
            <p:spPr bwMode="auto">
              <a:xfrm>
                <a:off x="2145"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08" name="Line 24"/>
              <p:cNvSpPr>
                <a:spLocks noChangeShapeType="1"/>
              </p:cNvSpPr>
              <p:nvPr/>
            </p:nvSpPr>
            <p:spPr bwMode="auto">
              <a:xfrm>
                <a:off x="2396"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09" name="Line 25"/>
              <p:cNvSpPr>
                <a:spLocks noChangeShapeType="1"/>
              </p:cNvSpPr>
              <p:nvPr/>
            </p:nvSpPr>
            <p:spPr bwMode="auto">
              <a:xfrm>
                <a:off x="2647"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10" name="Line 26"/>
              <p:cNvSpPr>
                <a:spLocks noChangeShapeType="1"/>
              </p:cNvSpPr>
              <p:nvPr/>
            </p:nvSpPr>
            <p:spPr bwMode="auto">
              <a:xfrm>
                <a:off x="2898"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11" name="Line 27"/>
              <p:cNvSpPr>
                <a:spLocks noChangeShapeType="1"/>
              </p:cNvSpPr>
              <p:nvPr/>
            </p:nvSpPr>
            <p:spPr bwMode="auto">
              <a:xfrm>
                <a:off x="3149"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12" name="Line 28"/>
              <p:cNvSpPr>
                <a:spLocks noChangeShapeType="1"/>
              </p:cNvSpPr>
              <p:nvPr/>
            </p:nvSpPr>
            <p:spPr bwMode="auto">
              <a:xfrm>
                <a:off x="3400"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13" name="Line 29"/>
              <p:cNvSpPr>
                <a:spLocks noChangeShapeType="1"/>
              </p:cNvSpPr>
              <p:nvPr/>
            </p:nvSpPr>
            <p:spPr bwMode="auto">
              <a:xfrm>
                <a:off x="3644" y="1972"/>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14" name="Line 30"/>
              <p:cNvSpPr>
                <a:spLocks noChangeShapeType="1"/>
              </p:cNvSpPr>
              <p:nvPr/>
            </p:nvSpPr>
            <p:spPr bwMode="auto">
              <a:xfrm>
                <a:off x="3895"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15" name="Line 31"/>
              <p:cNvSpPr>
                <a:spLocks noChangeShapeType="1"/>
              </p:cNvSpPr>
              <p:nvPr/>
            </p:nvSpPr>
            <p:spPr bwMode="auto">
              <a:xfrm>
                <a:off x="4139"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16" name="Line 32"/>
              <p:cNvSpPr>
                <a:spLocks noChangeShapeType="1"/>
              </p:cNvSpPr>
              <p:nvPr/>
            </p:nvSpPr>
            <p:spPr bwMode="auto">
              <a:xfrm>
                <a:off x="4375"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17" name="Line 33"/>
              <p:cNvSpPr>
                <a:spLocks noChangeShapeType="1"/>
              </p:cNvSpPr>
              <p:nvPr/>
            </p:nvSpPr>
            <p:spPr bwMode="auto">
              <a:xfrm>
                <a:off x="4615"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18" name="Line 34"/>
              <p:cNvSpPr>
                <a:spLocks noChangeShapeType="1"/>
              </p:cNvSpPr>
              <p:nvPr/>
            </p:nvSpPr>
            <p:spPr bwMode="auto">
              <a:xfrm>
                <a:off x="1392" y="2219"/>
                <a:ext cx="3216" cy="0"/>
              </a:xfrm>
              <a:prstGeom prst="line">
                <a:avLst/>
              </a:prstGeom>
              <a:noFill/>
              <a:ln w="28575" cap="sq">
                <a:solidFill>
                  <a:srgbClr val="000080"/>
                </a:solidFill>
                <a:round/>
                <a:headEnd type="none" w="sm" len="sm"/>
                <a:tailEnd type="none" w="sm" len="sm"/>
              </a:ln>
            </p:spPr>
            <p:txBody>
              <a:bodyPr/>
              <a:lstStyle/>
              <a:p>
                <a:endParaRPr lang="zh-CN" altLang="en-US"/>
              </a:p>
            </p:txBody>
          </p:sp>
        </p:grpSp>
        <p:sp>
          <p:nvSpPr>
            <p:cNvPr id="40000" name="Text Box 36"/>
            <p:cNvSpPr txBox="1">
              <a:spLocks noChangeArrowheads="1"/>
            </p:cNvSpPr>
            <p:nvPr/>
          </p:nvSpPr>
          <p:spPr bwMode="auto">
            <a:xfrm>
              <a:off x="1525" y="1769"/>
              <a:ext cx="2973" cy="233"/>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0     1     2     3     4     5     6     7     8    9    10   11  12 </a:t>
              </a:r>
            </a:p>
          </p:txBody>
        </p:sp>
        <p:sp>
          <p:nvSpPr>
            <p:cNvPr id="40001" name="Rectangle 37"/>
            <p:cNvSpPr>
              <a:spLocks noChangeArrowheads="1"/>
            </p:cNvSpPr>
            <p:nvPr/>
          </p:nvSpPr>
          <p:spPr bwMode="auto">
            <a:xfrm>
              <a:off x="2718" y="1972"/>
              <a:ext cx="746" cy="242"/>
            </a:xfrm>
            <a:prstGeom prst="rect">
              <a:avLst/>
            </a:prstGeom>
            <a:noFill/>
            <a:ln w="12700" cap="sq">
              <a:noFill/>
              <a:miter lim="800000"/>
              <a:headEnd type="none" w="sm" len="sm"/>
              <a:tailEnd type="none" w="sm" len="sm"/>
            </a:ln>
          </p:spPr>
          <p:txBody>
            <a:bodyPr wrap="none">
              <a:spAutoFit/>
            </a:bodyPr>
            <a:lstStyle/>
            <a:p>
              <a:r>
                <a:rPr lang="en-US" altLang="zh-CN" sz="1900">
                  <a:solidFill>
                    <a:srgbClr val="000000"/>
                  </a:solidFill>
                </a:rPr>
                <a:t>70   19   33</a:t>
              </a:r>
            </a:p>
          </p:txBody>
        </p:sp>
      </p:grpSp>
      <p:grpSp>
        <p:nvGrpSpPr>
          <p:cNvPr id="6" name="Group 42"/>
          <p:cNvGrpSpPr>
            <a:grpSpLocks/>
          </p:cNvGrpSpPr>
          <p:nvPr/>
        </p:nvGrpSpPr>
        <p:grpSpPr bwMode="auto">
          <a:xfrm>
            <a:off x="4100514" y="3657600"/>
            <a:ext cx="5451475" cy="533400"/>
            <a:chOff x="1462" y="2363"/>
            <a:chExt cx="3434" cy="336"/>
          </a:xfrm>
        </p:grpSpPr>
        <p:sp>
          <p:nvSpPr>
            <p:cNvPr id="39997" name="Rectangle 40"/>
            <p:cNvSpPr>
              <a:spLocks noChangeArrowheads="1"/>
            </p:cNvSpPr>
            <p:nvPr/>
          </p:nvSpPr>
          <p:spPr bwMode="auto">
            <a:xfrm>
              <a:off x="1462" y="2363"/>
              <a:ext cx="3312" cy="336"/>
            </a:xfrm>
            <a:prstGeom prst="rect">
              <a:avLst/>
            </a:prstGeom>
            <a:solidFill>
              <a:srgbClr val="FFFFA7"/>
            </a:solidFill>
            <a:ln w="12700" cap="sq">
              <a:noFill/>
              <a:miter lim="800000"/>
              <a:headEnd type="none" w="sm" len="sm"/>
              <a:tailEnd type="none" w="sm" len="sm"/>
            </a:ln>
            <a:effectLst>
              <a:outerShdw dist="89803" dir="2700000" algn="ctr" rotWithShape="0">
                <a:srgbClr val="B2B2B2"/>
              </a:outerShdw>
            </a:effectLst>
          </p:spPr>
          <p:txBody>
            <a:bodyPr wrap="none" anchor="ctr"/>
            <a:lstStyle/>
            <a:p>
              <a:endParaRPr lang="zh-CN" altLang="en-US">
                <a:solidFill>
                  <a:srgbClr val="FFFFCC"/>
                </a:solidFill>
              </a:endParaRPr>
            </a:p>
          </p:txBody>
        </p:sp>
        <p:sp>
          <p:nvSpPr>
            <p:cNvPr id="39998" name="Rectangle 41"/>
            <p:cNvSpPr>
              <a:spLocks noChangeArrowheads="1"/>
            </p:cNvSpPr>
            <p:nvPr/>
          </p:nvSpPr>
          <p:spPr bwMode="auto">
            <a:xfrm>
              <a:off x="1673" y="2400"/>
              <a:ext cx="3223" cy="233"/>
            </a:xfrm>
            <a:prstGeom prst="rect">
              <a:avLst/>
            </a:prstGeom>
            <a:noFill/>
            <a:ln w="12700" cap="sq">
              <a:noFill/>
              <a:miter lim="800000"/>
              <a:headEnd type="none" w="sm" len="sm"/>
              <a:tailEnd type="none" w="sm" len="sm"/>
            </a:ln>
          </p:spPr>
          <p:txBody>
            <a:bodyPr>
              <a:spAutoFit/>
            </a:bodyPr>
            <a:lstStyle/>
            <a:p>
              <a:r>
                <a:rPr lang="en-US" altLang="zh-CN">
                  <a:solidFill>
                    <a:srgbClr val="002D88"/>
                  </a:solidFill>
                </a:rPr>
                <a:t> D</a:t>
              </a:r>
              <a:r>
                <a:rPr lang="en-US" altLang="zh-CN" baseline="-25000">
                  <a:solidFill>
                    <a:srgbClr val="002D88"/>
                  </a:solidFill>
                </a:rPr>
                <a:t>i </a:t>
              </a:r>
              <a:r>
                <a:rPr lang="en-US" altLang="zh-CN">
                  <a:solidFill>
                    <a:srgbClr val="002D88"/>
                  </a:solidFill>
                </a:rPr>
                <a:t>= ( </a:t>
              </a:r>
              <a:r>
                <a:rPr lang="en-US" altLang="zh-CN">
                  <a:solidFill>
                    <a:srgbClr val="FF3300"/>
                  </a:solidFill>
                </a:rPr>
                <a:t>k  MOD  13</a:t>
              </a:r>
              <a:r>
                <a:rPr lang="en-US" altLang="zh-CN">
                  <a:solidFill>
                    <a:srgbClr val="002D88"/>
                  </a:solidFill>
                </a:rPr>
                <a:t> + d</a:t>
              </a:r>
              <a:r>
                <a:rPr lang="en-US" altLang="zh-CN" baseline="-25000">
                  <a:solidFill>
                    <a:srgbClr val="002D88"/>
                  </a:solidFill>
                </a:rPr>
                <a:t>i</a:t>
              </a:r>
              <a:r>
                <a:rPr lang="en-US" altLang="zh-CN">
                  <a:solidFill>
                    <a:srgbClr val="002D88"/>
                  </a:solidFill>
                </a:rPr>
                <a:t> )  MOD  13</a:t>
              </a:r>
            </a:p>
          </p:txBody>
        </p:sp>
      </p:grpSp>
      <p:sp>
        <p:nvSpPr>
          <p:cNvPr id="295981" name="Rectangle 45"/>
          <p:cNvSpPr>
            <a:spLocks noChangeArrowheads="1"/>
          </p:cNvSpPr>
          <p:nvPr/>
        </p:nvSpPr>
        <p:spPr bwMode="auto">
          <a:xfrm>
            <a:off x="2341563" y="4905375"/>
            <a:ext cx="1828800" cy="427038"/>
          </a:xfrm>
          <a:prstGeom prst="rect">
            <a:avLst/>
          </a:prstGeom>
          <a:noFill/>
          <a:ln w="12700" cap="sq">
            <a:noFill/>
            <a:miter lim="800000"/>
            <a:headEnd type="none" w="sm" len="sm"/>
            <a:tailEnd type="none" w="sm" len="sm"/>
          </a:ln>
        </p:spPr>
        <p:txBody>
          <a:bodyPr>
            <a:spAutoFit/>
          </a:bodyPr>
          <a:lstStyle/>
          <a:p>
            <a:r>
              <a:rPr lang="zh-CN" altLang="en-US" sz="2200">
                <a:solidFill>
                  <a:srgbClr val="CC0066"/>
                </a:solidFill>
                <a:ea typeface="黑体" pitchFamily="49" charset="-122"/>
              </a:rPr>
              <a:t>线性再散列</a:t>
            </a:r>
          </a:p>
        </p:txBody>
      </p:sp>
      <p:grpSp>
        <p:nvGrpSpPr>
          <p:cNvPr id="7" name="Group 64"/>
          <p:cNvGrpSpPr>
            <a:grpSpLocks/>
          </p:cNvGrpSpPr>
          <p:nvPr/>
        </p:nvGrpSpPr>
        <p:grpSpPr bwMode="auto">
          <a:xfrm>
            <a:off x="4229101" y="4619626"/>
            <a:ext cx="5116513" cy="714375"/>
            <a:chOff x="1488" y="2814"/>
            <a:chExt cx="3223" cy="450"/>
          </a:xfrm>
        </p:grpSpPr>
        <p:sp>
          <p:nvSpPr>
            <p:cNvPr id="39979" name="Line 46"/>
            <p:cNvSpPr>
              <a:spLocks noChangeShapeType="1"/>
            </p:cNvSpPr>
            <p:nvPr/>
          </p:nvSpPr>
          <p:spPr bwMode="auto">
            <a:xfrm>
              <a:off x="1488" y="3013"/>
              <a:ext cx="3216" cy="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80" name="Line 47"/>
            <p:cNvSpPr>
              <a:spLocks noChangeShapeType="1"/>
            </p:cNvSpPr>
            <p:nvPr/>
          </p:nvSpPr>
          <p:spPr bwMode="auto">
            <a:xfrm>
              <a:off x="1488"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81" name="Line 48"/>
            <p:cNvSpPr>
              <a:spLocks noChangeShapeType="1"/>
            </p:cNvSpPr>
            <p:nvPr/>
          </p:nvSpPr>
          <p:spPr bwMode="auto">
            <a:xfrm>
              <a:off x="1739"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82" name="Line 49"/>
            <p:cNvSpPr>
              <a:spLocks noChangeShapeType="1"/>
            </p:cNvSpPr>
            <p:nvPr/>
          </p:nvSpPr>
          <p:spPr bwMode="auto">
            <a:xfrm>
              <a:off x="1979"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83" name="Line 50"/>
            <p:cNvSpPr>
              <a:spLocks noChangeShapeType="1"/>
            </p:cNvSpPr>
            <p:nvPr/>
          </p:nvSpPr>
          <p:spPr bwMode="auto">
            <a:xfrm>
              <a:off x="2241"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84" name="Line 51"/>
            <p:cNvSpPr>
              <a:spLocks noChangeShapeType="1"/>
            </p:cNvSpPr>
            <p:nvPr/>
          </p:nvSpPr>
          <p:spPr bwMode="auto">
            <a:xfrm>
              <a:off x="2492"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85" name="Line 52"/>
            <p:cNvSpPr>
              <a:spLocks noChangeShapeType="1"/>
            </p:cNvSpPr>
            <p:nvPr/>
          </p:nvSpPr>
          <p:spPr bwMode="auto">
            <a:xfrm>
              <a:off x="2743"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86" name="Line 53"/>
            <p:cNvSpPr>
              <a:spLocks noChangeShapeType="1"/>
            </p:cNvSpPr>
            <p:nvPr/>
          </p:nvSpPr>
          <p:spPr bwMode="auto">
            <a:xfrm>
              <a:off x="2994"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87" name="Line 54"/>
            <p:cNvSpPr>
              <a:spLocks noChangeShapeType="1"/>
            </p:cNvSpPr>
            <p:nvPr/>
          </p:nvSpPr>
          <p:spPr bwMode="auto">
            <a:xfrm>
              <a:off x="3245"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88" name="Line 55"/>
            <p:cNvSpPr>
              <a:spLocks noChangeShapeType="1"/>
            </p:cNvSpPr>
            <p:nvPr/>
          </p:nvSpPr>
          <p:spPr bwMode="auto">
            <a:xfrm>
              <a:off x="3496"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89" name="Line 56"/>
            <p:cNvSpPr>
              <a:spLocks noChangeShapeType="1"/>
            </p:cNvSpPr>
            <p:nvPr/>
          </p:nvSpPr>
          <p:spPr bwMode="auto">
            <a:xfrm>
              <a:off x="3740" y="3017"/>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90" name="Line 57"/>
            <p:cNvSpPr>
              <a:spLocks noChangeShapeType="1"/>
            </p:cNvSpPr>
            <p:nvPr/>
          </p:nvSpPr>
          <p:spPr bwMode="auto">
            <a:xfrm>
              <a:off x="3991"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91" name="Line 58"/>
            <p:cNvSpPr>
              <a:spLocks noChangeShapeType="1"/>
            </p:cNvSpPr>
            <p:nvPr/>
          </p:nvSpPr>
          <p:spPr bwMode="auto">
            <a:xfrm>
              <a:off x="4235"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92" name="Line 59"/>
            <p:cNvSpPr>
              <a:spLocks noChangeShapeType="1"/>
            </p:cNvSpPr>
            <p:nvPr/>
          </p:nvSpPr>
          <p:spPr bwMode="auto">
            <a:xfrm>
              <a:off x="4471"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93" name="Line 60"/>
            <p:cNvSpPr>
              <a:spLocks noChangeShapeType="1"/>
            </p:cNvSpPr>
            <p:nvPr/>
          </p:nvSpPr>
          <p:spPr bwMode="auto">
            <a:xfrm>
              <a:off x="4711"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94" name="Line 61"/>
            <p:cNvSpPr>
              <a:spLocks noChangeShapeType="1"/>
            </p:cNvSpPr>
            <p:nvPr/>
          </p:nvSpPr>
          <p:spPr bwMode="auto">
            <a:xfrm>
              <a:off x="1488" y="3264"/>
              <a:ext cx="3216" cy="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95" name="Text Box 62"/>
            <p:cNvSpPr txBox="1">
              <a:spLocks noChangeArrowheads="1"/>
            </p:cNvSpPr>
            <p:nvPr/>
          </p:nvSpPr>
          <p:spPr bwMode="auto">
            <a:xfrm>
              <a:off x="1532" y="2814"/>
              <a:ext cx="2973" cy="233"/>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0     1     2     3     4     5     6     7     8    9    10   11  12 </a:t>
              </a:r>
            </a:p>
          </p:txBody>
        </p:sp>
        <p:sp>
          <p:nvSpPr>
            <p:cNvPr id="39996" name="Rectangle 63"/>
            <p:cNvSpPr>
              <a:spLocks noChangeArrowheads="1"/>
            </p:cNvSpPr>
            <p:nvPr/>
          </p:nvSpPr>
          <p:spPr bwMode="auto">
            <a:xfrm>
              <a:off x="2725" y="3017"/>
              <a:ext cx="746" cy="242"/>
            </a:xfrm>
            <a:prstGeom prst="rect">
              <a:avLst/>
            </a:prstGeom>
            <a:noFill/>
            <a:ln w="12700" cap="sq">
              <a:noFill/>
              <a:miter lim="800000"/>
              <a:headEnd type="none" w="sm" len="sm"/>
              <a:tailEnd type="none" w="sm" len="sm"/>
            </a:ln>
          </p:spPr>
          <p:txBody>
            <a:bodyPr wrap="none">
              <a:spAutoFit/>
            </a:bodyPr>
            <a:lstStyle/>
            <a:p>
              <a:r>
                <a:rPr lang="en-US" altLang="zh-CN" sz="1900">
                  <a:solidFill>
                    <a:srgbClr val="000000"/>
                  </a:solidFill>
                </a:rPr>
                <a:t>70   19   33</a:t>
              </a:r>
            </a:p>
          </p:txBody>
        </p:sp>
      </p:grpSp>
      <p:sp>
        <p:nvSpPr>
          <p:cNvPr id="296001" name="AutoShape 65"/>
          <p:cNvSpPr>
            <a:spLocks noChangeArrowheads="1"/>
          </p:cNvSpPr>
          <p:nvPr/>
        </p:nvSpPr>
        <p:spPr bwMode="auto">
          <a:xfrm>
            <a:off x="6286500" y="4419601"/>
            <a:ext cx="304800" cy="250825"/>
          </a:xfrm>
          <a:prstGeom prst="downArrow">
            <a:avLst>
              <a:gd name="adj1" fmla="val 50000"/>
              <a:gd name="adj2" fmla="val 25000"/>
            </a:avLst>
          </a:prstGeom>
          <a:gradFill rotWithShape="0">
            <a:gsLst>
              <a:gs pos="0">
                <a:srgbClr val="761800"/>
              </a:gs>
              <a:gs pos="50000">
                <a:srgbClr val="FF3300"/>
              </a:gs>
              <a:gs pos="100000">
                <a:srgbClr val="761800"/>
              </a:gs>
            </a:gsLst>
            <a:lin ang="0" scaled="1"/>
          </a:gradFill>
          <a:ln w="25400" cap="sq">
            <a:solidFill>
              <a:srgbClr val="993300"/>
            </a:solidFill>
            <a:miter lim="800000"/>
            <a:headEnd type="none" w="sm" len="sm"/>
            <a:tailEnd type="none" w="sm" len="sm"/>
          </a:ln>
          <a:effectLst>
            <a:outerShdw dist="12700" dir="5400000" algn="ctr" rotWithShape="0">
              <a:srgbClr val="000000"/>
            </a:outerShdw>
          </a:effectLst>
        </p:spPr>
        <p:txBody>
          <a:bodyPr vert="eaVert" wrap="none" anchor="ctr"/>
          <a:lstStyle/>
          <a:p>
            <a:endParaRPr lang="zh-CN" altLang="en-US">
              <a:solidFill>
                <a:srgbClr val="FFFFCC"/>
              </a:solidFill>
            </a:endParaRPr>
          </a:p>
        </p:txBody>
      </p:sp>
      <p:grpSp>
        <p:nvGrpSpPr>
          <p:cNvPr id="8" name="Group 71"/>
          <p:cNvGrpSpPr>
            <a:grpSpLocks/>
          </p:cNvGrpSpPr>
          <p:nvPr/>
        </p:nvGrpSpPr>
        <p:grpSpPr bwMode="auto">
          <a:xfrm>
            <a:off x="2247900" y="3962400"/>
            <a:ext cx="2368550" cy="609600"/>
            <a:chOff x="240" y="2496"/>
            <a:chExt cx="1492" cy="384"/>
          </a:xfrm>
        </p:grpSpPr>
        <p:sp>
          <p:nvSpPr>
            <p:cNvPr id="39977" name="AutoShape 69"/>
            <p:cNvSpPr>
              <a:spLocks noChangeArrowheads="1"/>
            </p:cNvSpPr>
            <p:nvPr/>
          </p:nvSpPr>
          <p:spPr bwMode="auto">
            <a:xfrm>
              <a:off x="240" y="2496"/>
              <a:ext cx="1440" cy="384"/>
            </a:xfrm>
            <a:prstGeom prst="cloudCallout">
              <a:avLst>
                <a:gd name="adj1" fmla="val 70556"/>
                <a:gd name="adj2" fmla="val 55208"/>
              </a:avLst>
            </a:prstGeom>
            <a:solidFill>
              <a:srgbClr val="CCFFCC"/>
            </a:solidFill>
            <a:ln w="25400" cap="sq">
              <a:solidFill>
                <a:srgbClr val="969696"/>
              </a:solidFill>
              <a:round/>
              <a:headEnd type="none" w="sm" len="sm"/>
              <a:tailEnd type="none" w="sm" len="sm"/>
            </a:ln>
            <a:effectLst>
              <a:outerShdw dist="45791" dir="2021404" algn="ctr" rotWithShape="0">
                <a:srgbClr val="B2B2B2"/>
              </a:outerShdw>
            </a:effectLst>
          </p:spPr>
          <p:txBody>
            <a:bodyPr/>
            <a:lstStyle/>
            <a:p>
              <a:pPr algn="ctr"/>
              <a:endParaRPr lang="zh-CN" altLang="zh-CN">
                <a:solidFill>
                  <a:srgbClr val="FFFFCC"/>
                </a:solidFill>
              </a:endParaRPr>
            </a:p>
          </p:txBody>
        </p:sp>
        <p:sp>
          <p:nvSpPr>
            <p:cNvPr id="39978" name="Text Box 70"/>
            <p:cNvSpPr txBox="1">
              <a:spLocks noChangeArrowheads="1"/>
            </p:cNvSpPr>
            <p:nvPr/>
          </p:nvSpPr>
          <p:spPr bwMode="auto">
            <a:xfrm>
              <a:off x="388" y="2544"/>
              <a:ext cx="1344" cy="269"/>
            </a:xfrm>
            <a:prstGeom prst="rect">
              <a:avLst/>
            </a:prstGeom>
            <a:noFill/>
            <a:ln w="12700" cap="sq">
              <a:noFill/>
              <a:miter lim="800000"/>
              <a:headEnd type="none" w="sm" len="sm"/>
              <a:tailEnd type="none" w="sm" len="sm"/>
            </a:ln>
          </p:spPr>
          <p:txBody>
            <a:bodyPr>
              <a:spAutoFit/>
            </a:bodyPr>
            <a:lstStyle/>
            <a:p>
              <a:r>
                <a:rPr lang="zh-CN" altLang="en-US" sz="2200" i="1">
                  <a:solidFill>
                    <a:srgbClr val="003399"/>
                  </a:solidFill>
                  <a:latin typeface="黑体" pitchFamily="49" charset="-122"/>
                  <a:ea typeface="黑体" pitchFamily="49" charset="-122"/>
                </a:rPr>
                <a:t>散列地址为</a:t>
              </a:r>
              <a:r>
                <a:rPr lang="en-US" altLang="zh-CN" sz="2200" i="1">
                  <a:solidFill>
                    <a:srgbClr val="003399"/>
                  </a:solidFill>
                  <a:latin typeface="黑体" pitchFamily="49" charset="-122"/>
                  <a:ea typeface="黑体" pitchFamily="49" charset="-122"/>
                </a:rPr>
                <a:t>5</a:t>
              </a:r>
            </a:p>
          </p:txBody>
        </p:sp>
      </p:grpSp>
      <p:sp>
        <p:nvSpPr>
          <p:cNvPr id="296012" name="AutoShape 76"/>
          <p:cNvSpPr>
            <a:spLocks noChangeArrowheads="1"/>
          </p:cNvSpPr>
          <p:nvPr/>
        </p:nvSpPr>
        <p:spPr bwMode="auto">
          <a:xfrm>
            <a:off x="6684963" y="4419601"/>
            <a:ext cx="304800" cy="250825"/>
          </a:xfrm>
          <a:prstGeom prst="downArrow">
            <a:avLst>
              <a:gd name="adj1" fmla="val 50000"/>
              <a:gd name="adj2" fmla="val 25000"/>
            </a:avLst>
          </a:prstGeom>
          <a:gradFill rotWithShape="0">
            <a:gsLst>
              <a:gs pos="0">
                <a:srgbClr val="761800"/>
              </a:gs>
              <a:gs pos="50000">
                <a:srgbClr val="FF3300"/>
              </a:gs>
              <a:gs pos="100000">
                <a:srgbClr val="761800"/>
              </a:gs>
            </a:gsLst>
            <a:lin ang="0" scaled="1"/>
          </a:gradFill>
          <a:ln w="25400" cap="sq">
            <a:solidFill>
              <a:srgbClr val="993300"/>
            </a:solidFill>
            <a:miter lim="800000"/>
            <a:headEnd type="none" w="sm" len="sm"/>
            <a:tailEnd type="none" w="sm" len="sm"/>
          </a:ln>
          <a:effectLst>
            <a:outerShdw dist="12700" dir="5400000" algn="ctr" rotWithShape="0">
              <a:srgbClr val="000000"/>
            </a:outerShdw>
          </a:effectLst>
        </p:spPr>
        <p:txBody>
          <a:bodyPr vert="eaVert" wrap="none" anchor="ctr"/>
          <a:lstStyle/>
          <a:p>
            <a:endParaRPr lang="zh-CN" altLang="en-US">
              <a:solidFill>
                <a:srgbClr val="FFFFCC"/>
              </a:solidFill>
            </a:endParaRPr>
          </a:p>
        </p:txBody>
      </p:sp>
      <p:sp>
        <p:nvSpPr>
          <p:cNvPr id="296013" name="AutoShape 77"/>
          <p:cNvSpPr>
            <a:spLocks noChangeArrowheads="1"/>
          </p:cNvSpPr>
          <p:nvPr/>
        </p:nvSpPr>
        <p:spPr bwMode="auto">
          <a:xfrm>
            <a:off x="7089775" y="4419601"/>
            <a:ext cx="304800" cy="250825"/>
          </a:xfrm>
          <a:prstGeom prst="downArrow">
            <a:avLst>
              <a:gd name="adj1" fmla="val 50000"/>
              <a:gd name="adj2" fmla="val 25000"/>
            </a:avLst>
          </a:prstGeom>
          <a:gradFill rotWithShape="0">
            <a:gsLst>
              <a:gs pos="0">
                <a:srgbClr val="761800"/>
              </a:gs>
              <a:gs pos="50000">
                <a:srgbClr val="FF3300"/>
              </a:gs>
              <a:gs pos="100000">
                <a:srgbClr val="761800"/>
              </a:gs>
            </a:gsLst>
            <a:lin ang="0" scaled="1"/>
          </a:gradFill>
          <a:ln w="25400" cap="sq">
            <a:solidFill>
              <a:srgbClr val="993300"/>
            </a:solidFill>
            <a:miter lim="800000"/>
            <a:headEnd type="none" w="sm" len="sm"/>
            <a:tailEnd type="none" w="sm" len="sm"/>
          </a:ln>
          <a:effectLst>
            <a:outerShdw dist="12700" dir="5400000" algn="ctr" rotWithShape="0">
              <a:srgbClr val="000000"/>
            </a:outerShdw>
          </a:effectLst>
        </p:spPr>
        <p:txBody>
          <a:bodyPr vert="eaVert" wrap="none" anchor="ctr"/>
          <a:lstStyle/>
          <a:p>
            <a:endParaRPr lang="zh-CN" altLang="en-US">
              <a:solidFill>
                <a:srgbClr val="FFFFCC"/>
              </a:solidFill>
            </a:endParaRPr>
          </a:p>
        </p:txBody>
      </p:sp>
      <p:sp>
        <p:nvSpPr>
          <p:cNvPr id="296014" name="AutoShape 78"/>
          <p:cNvSpPr>
            <a:spLocks noChangeArrowheads="1"/>
          </p:cNvSpPr>
          <p:nvPr/>
        </p:nvSpPr>
        <p:spPr bwMode="auto">
          <a:xfrm>
            <a:off x="7470775" y="4413251"/>
            <a:ext cx="304800" cy="250825"/>
          </a:xfrm>
          <a:prstGeom prst="downArrow">
            <a:avLst>
              <a:gd name="adj1" fmla="val 50000"/>
              <a:gd name="adj2" fmla="val 25000"/>
            </a:avLst>
          </a:prstGeom>
          <a:gradFill rotWithShape="0">
            <a:gsLst>
              <a:gs pos="0">
                <a:srgbClr val="761800"/>
              </a:gs>
              <a:gs pos="50000">
                <a:srgbClr val="FF3300"/>
              </a:gs>
              <a:gs pos="100000">
                <a:srgbClr val="761800"/>
              </a:gs>
            </a:gsLst>
            <a:lin ang="0" scaled="1"/>
          </a:gradFill>
          <a:ln w="25400" cap="sq">
            <a:solidFill>
              <a:srgbClr val="993300"/>
            </a:solidFill>
            <a:miter lim="800000"/>
            <a:headEnd type="none" w="sm" len="sm"/>
            <a:tailEnd type="none" w="sm" len="sm"/>
          </a:ln>
          <a:effectLst>
            <a:outerShdw dist="12700" dir="5400000" algn="ctr" rotWithShape="0">
              <a:srgbClr val="000000"/>
            </a:outerShdw>
          </a:effectLst>
        </p:spPr>
        <p:txBody>
          <a:bodyPr vert="eaVert" wrap="none" anchor="ctr"/>
          <a:lstStyle/>
          <a:p>
            <a:endParaRPr lang="zh-CN" altLang="en-US">
              <a:solidFill>
                <a:srgbClr val="FFFFCC"/>
              </a:solidFill>
            </a:endParaRPr>
          </a:p>
        </p:txBody>
      </p:sp>
      <p:sp>
        <p:nvSpPr>
          <p:cNvPr id="296015" name="Text Box 79"/>
          <p:cNvSpPr txBox="1">
            <a:spLocks noChangeArrowheads="1"/>
          </p:cNvSpPr>
          <p:nvPr/>
        </p:nvSpPr>
        <p:spPr bwMode="auto">
          <a:xfrm>
            <a:off x="7375525" y="4922838"/>
            <a:ext cx="431528" cy="415498"/>
          </a:xfrm>
          <a:prstGeom prst="rect">
            <a:avLst/>
          </a:prstGeom>
          <a:noFill/>
          <a:ln w="12700" cap="sq">
            <a:noFill/>
            <a:miter lim="800000"/>
            <a:headEnd type="none" w="sm" len="sm"/>
            <a:tailEnd type="none" w="sm" len="sm"/>
          </a:ln>
        </p:spPr>
        <p:txBody>
          <a:bodyPr wrap="none">
            <a:spAutoFit/>
          </a:bodyPr>
          <a:lstStyle/>
          <a:p>
            <a:r>
              <a:rPr lang="en-US" altLang="zh-CN" sz="2100">
                <a:solidFill>
                  <a:srgbClr val="FF3300"/>
                </a:solidFill>
              </a:rPr>
              <a:t>18</a:t>
            </a:r>
          </a:p>
        </p:txBody>
      </p:sp>
      <p:grpSp>
        <p:nvGrpSpPr>
          <p:cNvPr id="9" name="Group 80"/>
          <p:cNvGrpSpPr>
            <a:grpSpLocks/>
          </p:cNvGrpSpPr>
          <p:nvPr/>
        </p:nvGrpSpPr>
        <p:grpSpPr bwMode="auto">
          <a:xfrm>
            <a:off x="4229101" y="5457826"/>
            <a:ext cx="5116513" cy="714375"/>
            <a:chOff x="1488" y="2814"/>
            <a:chExt cx="3223" cy="450"/>
          </a:xfrm>
        </p:grpSpPr>
        <p:sp>
          <p:nvSpPr>
            <p:cNvPr id="39959" name="Line 81"/>
            <p:cNvSpPr>
              <a:spLocks noChangeShapeType="1"/>
            </p:cNvSpPr>
            <p:nvPr/>
          </p:nvSpPr>
          <p:spPr bwMode="auto">
            <a:xfrm>
              <a:off x="1488" y="3013"/>
              <a:ext cx="3216" cy="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60" name="Line 82"/>
            <p:cNvSpPr>
              <a:spLocks noChangeShapeType="1"/>
            </p:cNvSpPr>
            <p:nvPr/>
          </p:nvSpPr>
          <p:spPr bwMode="auto">
            <a:xfrm>
              <a:off x="1488"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61" name="Line 83"/>
            <p:cNvSpPr>
              <a:spLocks noChangeShapeType="1"/>
            </p:cNvSpPr>
            <p:nvPr/>
          </p:nvSpPr>
          <p:spPr bwMode="auto">
            <a:xfrm>
              <a:off x="1739"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62" name="Line 84"/>
            <p:cNvSpPr>
              <a:spLocks noChangeShapeType="1"/>
            </p:cNvSpPr>
            <p:nvPr/>
          </p:nvSpPr>
          <p:spPr bwMode="auto">
            <a:xfrm>
              <a:off x="1979"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63" name="Line 85"/>
            <p:cNvSpPr>
              <a:spLocks noChangeShapeType="1"/>
            </p:cNvSpPr>
            <p:nvPr/>
          </p:nvSpPr>
          <p:spPr bwMode="auto">
            <a:xfrm>
              <a:off x="2241"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64" name="Line 86"/>
            <p:cNvSpPr>
              <a:spLocks noChangeShapeType="1"/>
            </p:cNvSpPr>
            <p:nvPr/>
          </p:nvSpPr>
          <p:spPr bwMode="auto">
            <a:xfrm>
              <a:off x="2492"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65" name="Line 87"/>
            <p:cNvSpPr>
              <a:spLocks noChangeShapeType="1"/>
            </p:cNvSpPr>
            <p:nvPr/>
          </p:nvSpPr>
          <p:spPr bwMode="auto">
            <a:xfrm>
              <a:off x="2743"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66" name="Line 88"/>
            <p:cNvSpPr>
              <a:spLocks noChangeShapeType="1"/>
            </p:cNvSpPr>
            <p:nvPr/>
          </p:nvSpPr>
          <p:spPr bwMode="auto">
            <a:xfrm>
              <a:off x="2994"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67" name="Line 89"/>
            <p:cNvSpPr>
              <a:spLocks noChangeShapeType="1"/>
            </p:cNvSpPr>
            <p:nvPr/>
          </p:nvSpPr>
          <p:spPr bwMode="auto">
            <a:xfrm>
              <a:off x="3245"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68" name="Line 90"/>
            <p:cNvSpPr>
              <a:spLocks noChangeShapeType="1"/>
            </p:cNvSpPr>
            <p:nvPr/>
          </p:nvSpPr>
          <p:spPr bwMode="auto">
            <a:xfrm>
              <a:off x="3496"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69" name="Line 91"/>
            <p:cNvSpPr>
              <a:spLocks noChangeShapeType="1"/>
            </p:cNvSpPr>
            <p:nvPr/>
          </p:nvSpPr>
          <p:spPr bwMode="auto">
            <a:xfrm>
              <a:off x="3740" y="3017"/>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70" name="Line 92"/>
            <p:cNvSpPr>
              <a:spLocks noChangeShapeType="1"/>
            </p:cNvSpPr>
            <p:nvPr/>
          </p:nvSpPr>
          <p:spPr bwMode="auto">
            <a:xfrm>
              <a:off x="3991"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71" name="Line 93"/>
            <p:cNvSpPr>
              <a:spLocks noChangeShapeType="1"/>
            </p:cNvSpPr>
            <p:nvPr/>
          </p:nvSpPr>
          <p:spPr bwMode="auto">
            <a:xfrm>
              <a:off x="4235"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72" name="Line 94"/>
            <p:cNvSpPr>
              <a:spLocks noChangeShapeType="1"/>
            </p:cNvSpPr>
            <p:nvPr/>
          </p:nvSpPr>
          <p:spPr bwMode="auto">
            <a:xfrm>
              <a:off x="4471"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73" name="Line 95"/>
            <p:cNvSpPr>
              <a:spLocks noChangeShapeType="1"/>
            </p:cNvSpPr>
            <p:nvPr/>
          </p:nvSpPr>
          <p:spPr bwMode="auto">
            <a:xfrm>
              <a:off x="4711"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74" name="Line 96"/>
            <p:cNvSpPr>
              <a:spLocks noChangeShapeType="1"/>
            </p:cNvSpPr>
            <p:nvPr/>
          </p:nvSpPr>
          <p:spPr bwMode="auto">
            <a:xfrm>
              <a:off x="1488" y="3264"/>
              <a:ext cx="3216" cy="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75" name="Text Box 97"/>
            <p:cNvSpPr txBox="1">
              <a:spLocks noChangeArrowheads="1"/>
            </p:cNvSpPr>
            <p:nvPr/>
          </p:nvSpPr>
          <p:spPr bwMode="auto">
            <a:xfrm>
              <a:off x="1532" y="2814"/>
              <a:ext cx="2973" cy="233"/>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0     1     2     3     4     5     6     7     8    9    10   11  12 </a:t>
              </a:r>
            </a:p>
          </p:txBody>
        </p:sp>
        <p:sp>
          <p:nvSpPr>
            <p:cNvPr id="39976" name="Rectangle 98"/>
            <p:cNvSpPr>
              <a:spLocks noChangeArrowheads="1"/>
            </p:cNvSpPr>
            <p:nvPr/>
          </p:nvSpPr>
          <p:spPr bwMode="auto">
            <a:xfrm>
              <a:off x="2725" y="3017"/>
              <a:ext cx="746" cy="242"/>
            </a:xfrm>
            <a:prstGeom prst="rect">
              <a:avLst/>
            </a:prstGeom>
            <a:noFill/>
            <a:ln w="12700" cap="sq">
              <a:noFill/>
              <a:miter lim="800000"/>
              <a:headEnd type="none" w="sm" len="sm"/>
              <a:tailEnd type="none" w="sm" len="sm"/>
            </a:ln>
          </p:spPr>
          <p:txBody>
            <a:bodyPr wrap="none">
              <a:spAutoFit/>
            </a:bodyPr>
            <a:lstStyle/>
            <a:p>
              <a:r>
                <a:rPr lang="en-US" altLang="zh-CN" sz="1900">
                  <a:solidFill>
                    <a:srgbClr val="000000"/>
                  </a:solidFill>
                </a:rPr>
                <a:t>70   19   33</a:t>
              </a:r>
            </a:p>
          </p:txBody>
        </p:sp>
      </p:grpSp>
      <p:sp>
        <p:nvSpPr>
          <p:cNvPr id="296035" name="Text Box 99"/>
          <p:cNvSpPr txBox="1">
            <a:spLocks noChangeArrowheads="1"/>
          </p:cNvSpPr>
          <p:nvPr/>
        </p:nvSpPr>
        <p:spPr bwMode="auto">
          <a:xfrm>
            <a:off x="2335214" y="5715000"/>
            <a:ext cx="1887537" cy="427038"/>
          </a:xfrm>
          <a:prstGeom prst="rect">
            <a:avLst/>
          </a:prstGeom>
          <a:noFill/>
          <a:ln w="12700" cap="sq">
            <a:noFill/>
            <a:miter lim="800000"/>
            <a:headEnd type="none" w="sm" len="sm"/>
            <a:tailEnd type="none" w="sm" len="sm"/>
          </a:ln>
        </p:spPr>
        <p:txBody>
          <a:bodyPr>
            <a:spAutoFit/>
          </a:bodyPr>
          <a:lstStyle/>
          <a:p>
            <a:r>
              <a:rPr lang="zh-CN" altLang="en-US" sz="2200">
                <a:solidFill>
                  <a:srgbClr val="CC0066"/>
                </a:solidFill>
                <a:ea typeface="黑体" pitchFamily="49" charset="-122"/>
              </a:rPr>
              <a:t>二次再散列</a:t>
            </a:r>
          </a:p>
        </p:txBody>
      </p:sp>
      <p:sp>
        <p:nvSpPr>
          <p:cNvPr id="296036" name="AutoShape 100"/>
          <p:cNvSpPr>
            <a:spLocks noChangeArrowheads="1"/>
          </p:cNvSpPr>
          <p:nvPr/>
        </p:nvSpPr>
        <p:spPr bwMode="auto">
          <a:xfrm rot="10800000">
            <a:off x="6286500" y="6243639"/>
            <a:ext cx="304800" cy="250825"/>
          </a:xfrm>
          <a:prstGeom prst="downArrow">
            <a:avLst>
              <a:gd name="adj1" fmla="val 50000"/>
              <a:gd name="adj2" fmla="val 25000"/>
            </a:avLst>
          </a:prstGeom>
          <a:gradFill rotWithShape="0">
            <a:gsLst>
              <a:gs pos="0">
                <a:srgbClr val="761800"/>
              </a:gs>
              <a:gs pos="50000">
                <a:srgbClr val="FF3300"/>
              </a:gs>
              <a:gs pos="100000">
                <a:srgbClr val="761800"/>
              </a:gs>
            </a:gsLst>
            <a:lin ang="0" scaled="1"/>
          </a:gradFill>
          <a:ln w="25400" cap="sq">
            <a:solidFill>
              <a:srgbClr val="993300"/>
            </a:solidFill>
            <a:miter lim="800000"/>
            <a:headEnd type="none" w="sm" len="sm"/>
            <a:tailEnd type="none" w="sm" len="sm"/>
          </a:ln>
          <a:effectLst>
            <a:outerShdw dist="12700" dir="5400000" algn="ctr" rotWithShape="0">
              <a:srgbClr val="000000"/>
            </a:outerShdw>
          </a:effectLst>
        </p:spPr>
        <p:txBody>
          <a:bodyPr vert="eaVert" wrap="none" anchor="ctr"/>
          <a:lstStyle/>
          <a:p>
            <a:endParaRPr lang="zh-CN" altLang="en-US">
              <a:solidFill>
                <a:srgbClr val="FFFFCC"/>
              </a:solidFill>
            </a:endParaRPr>
          </a:p>
        </p:txBody>
      </p:sp>
      <p:sp>
        <p:nvSpPr>
          <p:cNvPr id="296037" name="AutoShape 101"/>
          <p:cNvSpPr>
            <a:spLocks noChangeArrowheads="1"/>
          </p:cNvSpPr>
          <p:nvPr/>
        </p:nvSpPr>
        <p:spPr bwMode="auto">
          <a:xfrm rot="10800000">
            <a:off x="6684963" y="6248401"/>
            <a:ext cx="304800" cy="250825"/>
          </a:xfrm>
          <a:prstGeom prst="downArrow">
            <a:avLst>
              <a:gd name="adj1" fmla="val 50000"/>
              <a:gd name="adj2" fmla="val 25000"/>
            </a:avLst>
          </a:prstGeom>
          <a:gradFill rotWithShape="0">
            <a:gsLst>
              <a:gs pos="0">
                <a:srgbClr val="761800"/>
              </a:gs>
              <a:gs pos="50000">
                <a:srgbClr val="FF3300"/>
              </a:gs>
              <a:gs pos="100000">
                <a:srgbClr val="761800"/>
              </a:gs>
            </a:gsLst>
            <a:lin ang="0" scaled="1"/>
          </a:gradFill>
          <a:ln w="25400" cap="sq">
            <a:solidFill>
              <a:srgbClr val="993300"/>
            </a:solidFill>
            <a:miter lim="800000"/>
            <a:headEnd type="none" w="sm" len="sm"/>
            <a:tailEnd type="none" w="sm" len="sm"/>
          </a:ln>
          <a:effectLst>
            <a:outerShdw dist="12700" dir="5400000" algn="ctr" rotWithShape="0">
              <a:srgbClr val="000000"/>
            </a:outerShdw>
          </a:effectLst>
        </p:spPr>
        <p:txBody>
          <a:bodyPr vert="eaVert" wrap="none" anchor="ctr"/>
          <a:lstStyle/>
          <a:p>
            <a:endParaRPr lang="zh-CN" altLang="en-US">
              <a:solidFill>
                <a:srgbClr val="FFFFCC"/>
              </a:solidFill>
            </a:endParaRPr>
          </a:p>
        </p:txBody>
      </p:sp>
      <p:sp>
        <p:nvSpPr>
          <p:cNvPr id="296038" name="AutoShape 102"/>
          <p:cNvSpPr>
            <a:spLocks noChangeArrowheads="1"/>
          </p:cNvSpPr>
          <p:nvPr/>
        </p:nvSpPr>
        <p:spPr bwMode="auto">
          <a:xfrm rot="10800000">
            <a:off x="7845425" y="6248401"/>
            <a:ext cx="304800" cy="250825"/>
          </a:xfrm>
          <a:prstGeom prst="downArrow">
            <a:avLst>
              <a:gd name="adj1" fmla="val 50000"/>
              <a:gd name="adj2" fmla="val 25000"/>
            </a:avLst>
          </a:prstGeom>
          <a:gradFill rotWithShape="0">
            <a:gsLst>
              <a:gs pos="0">
                <a:srgbClr val="761800"/>
              </a:gs>
              <a:gs pos="50000">
                <a:srgbClr val="FF3300"/>
              </a:gs>
              <a:gs pos="100000">
                <a:srgbClr val="761800"/>
              </a:gs>
            </a:gsLst>
            <a:lin ang="0" scaled="1"/>
          </a:gradFill>
          <a:ln w="25400" cap="sq">
            <a:solidFill>
              <a:srgbClr val="993300"/>
            </a:solidFill>
            <a:miter lim="800000"/>
            <a:headEnd type="none" w="sm" len="sm"/>
            <a:tailEnd type="none" w="sm" len="sm"/>
          </a:ln>
          <a:effectLst>
            <a:outerShdw dist="12700" dir="5400000" algn="ctr" rotWithShape="0">
              <a:srgbClr val="000000"/>
            </a:outerShdw>
          </a:effectLst>
        </p:spPr>
        <p:txBody>
          <a:bodyPr vert="eaVert" wrap="none" anchor="ctr"/>
          <a:lstStyle/>
          <a:p>
            <a:endParaRPr lang="zh-CN" altLang="en-US">
              <a:solidFill>
                <a:srgbClr val="FFFFCC"/>
              </a:solidFill>
            </a:endParaRPr>
          </a:p>
        </p:txBody>
      </p:sp>
      <p:sp>
        <p:nvSpPr>
          <p:cNvPr id="296039" name="Text Box 103"/>
          <p:cNvSpPr txBox="1">
            <a:spLocks noChangeArrowheads="1"/>
          </p:cNvSpPr>
          <p:nvPr/>
        </p:nvSpPr>
        <p:spPr bwMode="auto">
          <a:xfrm>
            <a:off x="7764463" y="5761038"/>
            <a:ext cx="431528" cy="415498"/>
          </a:xfrm>
          <a:prstGeom prst="rect">
            <a:avLst/>
          </a:prstGeom>
          <a:noFill/>
          <a:ln w="12700" cap="sq">
            <a:noFill/>
            <a:miter lim="800000"/>
            <a:headEnd type="none" w="sm" len="sm"/>
            <a:tailEnd type="none" w="sm" len="sm"/>
          </a:ln>
        </p:spPr>
        <p:txBody>
          <a:bodyPr wrap="none">
            <a:spAutoFit/>
          </a:bodyPr>
          <a:lstStyle/>
          <a:p>
            <a:r>
              <a:rPr lang="en-US" altLang="zh-CN" sz="2100">
                <a:solidFill>
                  <a:srgbClr val="FF3300"/>
                </a:solidFill>
              </a:rPr>
              <a:t>18</a:t>
            </a:r>
          </a:p>
        </p:txBody>
      </p:sp>
      <p:grpSp>
        <p:nvGrpSpPr>
          <p:cNvPr id="10" name="Group 115"/>
          <p:cNvGrpSpPr>
            <a:grpSpLocks/>
          </p:cNvGrpSpPr>
          <p:nvPr/>
        </p:nvGrpSpPr>
        <p:grpSpPr bwMode="auto">
          <a:xfrm>
            <a:off x="1558926" y="133350"/>
            <a:ext cx="1547813" cy="992188"/>
            <a:chOff x="22" y="84"/>
            <a:chExt cx="975" cy="625"/>
          </a:xfrm>
        </p:grpSpPr>
        <p:sp>
          <p:nvSpPr>
            <p:cNvPr id="39957" name="AutoShape 116"/>
            <p:cNvSpPr>
              <a:spLocks noChangeArrowheads="1"/>
            </p:cNvSpPr>
            <p:nvPr/>
          </p:nvSpPr>
          <p:spPr bwMode="auto">
            <a:xfrm rot="323393">
              <a:off x="22" y="84"/>
              <a:ext cx="953" cy="625"/>
            </a:xfrm>
            <a:prstGeom prst="irregularSeal2">
              <a:avLst/>
            </a:prstGeom>
            <a:solidFill>
              <a:srgbClr val="00CCFF"/>
            </a:solidFill>
            <a:ln w="44450" cap="sq">
              <a:solidFill>
                <a:srgbClr val="FFFF99"/>
              </a:solidFill>
              <a:miter lim="800000"/>
              <a:headEnd type="none" w="sm" len="sm"/>
              <a:tailEnd type="none" w="sm" len="sm"/>
            </a:ln>
            <a:effectLst>
              <a:outerShdw dist="96720" dir="1391915" algn="ctr" rotWithShape="0">
                <a:srgbClr val="969696"/>
              </a:outerShdw>
            </a:effectLst>
          </p:spPr>
          <p:txBody>
            <a:bodyPr wrap="none" anchor="ctr"/>
            <a:lstStyle/>
            <a:p>
              <a:endParaRPr lang="zh-CN" altLang="en-US">
                <a:solidFill>
                  <a:srgbClr val="FFFFCC"/>
                </a:solidFill>
              </a:endParaRPr>
            </a:p>
          </p:txBody>
        </p:sp>
        <p:sp>
          <p:nvSpPr>
            <p:cNvPr id="39958" name="Text Box 117"/>
            <p:cNvSpPr txBox="1">
              <a:spLocks noChangeArrowheads="1"/>
            </p:cNvSpPr>
            <p:nvPr/>
          </p:nvSpPr>
          <p:spPr bwMode="auto">
            <a:xfrm rot="-1168372">
              <a:off x="137" y="157"/>
              <a:ext cx="860" cy="442"/>
            </a:xfrm>
            <a:prstGeom prst="rect">
              <a:avLst/>
            </a:prstGeom>
            <a:noFill/>
            <a:ln w="12700" cap="sq">
              <a:noFill/>
              <a:miter lim="800000"/>
              <a:headEnd type="none" w="sm" len="sm"/>
              <a:tailEnd type="none" w="sm" len="sm"/>
            </a:ln>
            <a:effectLst>
              <a:outerShdw dist="25400" algn="ctr" rotWithShape="0">
                <a:srgbClr val="000074"/>
              </a:outerShdw>
            </a:effectLst>
          </p:spPr>
          <p:txBody>
            <a:bodyPr>
              <a:spAutoFit/>
            </a:bodyPr>
            <a:lstStyle/>
            <a:p>
              <a:r>
                <a:rPr lang="zh-CN" altLang="en-US" sz="4000" i="1">
                  <a:solidFill>
                    <a:srgbClr val="FF3300"/>
                  </a:solidFill>
                  <a:latin typeface="黑体" pitchFamily="49" charset="-122"/>
                  <a:ea typeface="黑体" pitchFamily="49" charset="-122"/>
                </a:rPr>
                <a:t>例</a:t>
              </a:r>
              <a:r>
                <a:rPr lang="en-US" altLang="zh-CN" sz="4000" i="1">
                  <a:solidFill>
                    <a:srgbClr val="FF3300"/>
                  </a:solidFill>
                  <a:ea typeface="黑体" pitchFamily="49" charset="-122"/>
                </a:rPr>
                <a:t>3</a:t>
              </a:r>
            </a:p>
          </p:txBody>
        </p:sp>
      </p:gr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righ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right)">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95981"/>
                                        </p:tgtEl>
                                        <p:attrNameLst>
                                          <p:attrName>style.visibility</p:attrName>
                                        </p:attrNameLst>
                                      </p:cBhvr>
                                      <p:to>
                                        <p:strVal val="visible"/>
                                      </p:to>
                                    </p:set>
                                    <p:animEffect transition="in" filter="wipe(left)">
                                      <p:cBhvr>
                                        <p:cTn id="32" dur="500"/>
                                        <p:tgtEl>
                                          <p:spTgt spid="29598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96001"/>
                                        </p:tgtEl>
                                        <p:attrNameLst>
                                          <p:attrName>style.visibility</p:attrName>
                                        </p:attrNameLst>
                                      </p:cBhvr>
                                      <p:to>
                                        <p:strVal val="visible"/>
                                      </p:to>
                                    </p:set>
                                    <p:animEffect transition="in" filter="wipe(up)">
                                      <p:cBhvr>
                                        <p:cTn id="42" dur="500"/>
                                        <p:tgtEl>
                                          <p:spTgt spid="29600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96012"/>
                                        </p:tgtEl>
                                        <p:attrNameLst>
                                          <p:attrName>style.visibility</p:attrName>
                                        </p:attrNameLst>
                                      </p:cBhvr>
                                      <p:to>
                                        <p:strVal val="visible"/>
                                      </p:to>
                                    </p:set>
                                    <p:animEffect transition="in" filter="wipe(up)">
                                      <p:cBhvr>
                                        <p:cTn id="47" dur="500"/>
                                        <p:tgtEl>
                                          <p:spTgt spid="29601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296013"/>
                                        </p:tgtEl>
                                        <p:attrNameLst>
                                          <p:attrName>style.visibility</p:attrName>
                                        </p:attrNameLst>
                                      </p:cBhvr>
                                      <p:to>
                                        <p:strVal val="visible"/>
                                      </p:to>
                                    </p:set>
                                    <p:animEffect transition="in" filter="wipe(up)">
                                      <p:cBhvr>
                                        <p:cTn id="52" dur="500"/>
                                        <p:tgtEl>
                                          <p:spTgt spid="29601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296014"/>
                                        </p:tgtEl>
                                        <p:attrNameLst>
                                          <p:attrName>style.visibility</p:attrName>
                                        </p:attrNameLst>
                                      </p:cBhvr>
                                      <p:to>
                                        <p:strVal val="visible"/>
                                      </p:to>
                                    </p:set>
                                    <p:animEffect transition="in" filter="wipe(up)">
                                      <p:cBhvr>
                                        <p:cTn id="57" dur="500"/>
                                        <p:tgtEl>
                                          <p:spTgt spid="29601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3" presetClass="entr" presetSubtype="32" fill="hold" grpId="0" nodeType="clickEffect">
                                  <p:stCondLst>
                                    <p:cond delay="0"/>
                                  </p:stCondLst>
                                  <p:childTnLst>
                                    <p:set>
                                      <p:cBhvr>
                                        <p:cTn id="61" dur="1" fill="hold">
                                          <p:stCondLst>
                                            <p:cond delay="0"/>
                                          </p:stCondLst>
                                        </p:cTn>
                                        <p:tgtEl>
                                          <p:spTgt spid="296015"/>
                                        </p:tgtEl>
                                        <p:attrNameLst>
                                          <p:attrName>style.visibility</p:attrName>
                                        </p:attrNameLst>
                                      </p:cBhvr>
                                      <p:to>
                                        <p:strVal val="visible"/>
                                      </p:to>
                                    </p:set>
                                    <p:anim calcmode="lin" valueType="num">
                                      <p:cBhvr>
                                        <p:cTn id="62" dur="500" fill="hold"/>
                                        <p:tgtEl>
                                          <p:spTgt spid="296015"/>
                                        </p:tgtEl>
                                        <p:attrNameLst>
                                          <p:attrName>ppt_w</p:attrName>
                                        </p:attrNameLst>
                                      </p:cBhvr>
                                      <p:tavLst>
                                        <p:tav tm="0">
                                          <p:val>
                                            <p:strVal val="4*#ppt_w"/>
                                          </p:val>
                                        </p:tav>
                                        <p:tav tm="100000">
                                          <p:val>
                                            <p:strVal val="#ppt_w"/>
                                          </p:val>
                                        </p:tav>
                                      </p:tavLst>
                                    </p:anim>
                                    <p:anim calcmode="lin" valueType="num">
                                      <p:cBhvr>
                                        <p:cTn id="63" dur="500" fill="hold"/>
                                        <p:tgtEl>
                                          <p:spTgt spid="296015"/>
                                        </p:tgtEl>
                                        <p:attrNameLst>
                                          <p:attrName>ppt_h</p:attrName>
                                        </p:attrNameLst>
                                      </p:cBhvr>
                                      <p:tavLst>
                                        <p:tav tm="0">
                                          <p:val>
                                            <p:strVal val="4*#ppt_h"/>
                                          </p:val>
                                        </p:tav>
                                        <p:tav tm="100000">
                                          <p:val>
                                            <p:strVal val="#ppt_h"/>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wipe(left)">
                                      <p:cBhvr>
                                        <p:cTn id="68" dur="500"/>
                                        <p:tgtEl>
                                          <p:spTgt spid="9"/>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296035"/>
                                        </p:tgtEl>
                                        <p:attrNameLst>
                                          <p:attrName>style.visibility</p:attrName>
                                        </p:attrNameLst>
                                      </p:cBhvr>
                                      <p:to>
                                        <p:strVal val="visible"/>
                                      </p:to>
                                    </p:set>
                                    <p:animEffect transition="in" filter="wipe(left)">
                                      <p:cBhvr>
                                        <p:cTn id="73" dur="500"/>
                                        <p:tgtEl>
                                          <p:spTgt spid="296035"/>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296036"/>
                                        </p:tgtEl>
                                        <p:attrNameLst>
                                          <p:attrName>style.visibility</p:attrName>
                                        </p:attrNameLst>
                                      </p:cBhvr>
                                      <p:to>
                                        <p:strVal val="visible"/>
                                      </p:to>
                                    </p:set>
                                    <p:animEffect transition="in" filter="wipe(down)">
                                      <p:cBhvr>
                                        <p:cTn id="78" dur="500"/>
                                        <p:tgtEl>
                                          <p:spTgt spid="296036"/>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296037"/>
                                        </p:tgtEl>
                                        <p:attrNameLst>
                                          <p:attrName>style.visibility</p:attrName>
                                        </p:attrNameLst>
                                      </p:cBhvr>
                                      <p:to>
                                        <p:strVal val="visible"/>
                                      </p:to>
                                    </p:set>
                                    <p:animEffect transition="in" filter="wipe(down)">
                                      <p:cBhvr>
                                        <p:cTn id="83" dur="500"/>
                                        <p:tgtEl>
                                          <p:spTgt spid="296037"/>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296038"/>
                                        </p:tgtEl>
                                        <p:attrNameLst>
                                          <p:attrName>style.visibility</p:attrName>
                                        </p:attrNameLst>
                                      </p:cBhvr>
                                      <p:to>
                                        <p:strVal val="visible"/>
                                      </p:to>
                                    </p:set>
                                    <p:animEffect transition="in" filter="wipe(down)">
                                      <p:cBhvr>
                                        <p:cTn id="88" dur="500"/>
                                        <p:tgtEl>
                                          <p:spTgt spid="296038"/>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3" presetClass="entr" presetSubtype="32" fill="hold" grpId="0" nodeType="clickEffect">
                                  <p:stCondLst>
                                    <p:cond delay="0"/>
                                  </p:stCondLst>
                                  <p:childTnLst>
                                    <p:set>
                                      <p:cBhvr>
                                        <p:cTn id="92" dur="1" fill="hold">
                                          <p:stCondLst>
                                            <p:cond delay="0"/>
                                          </p:stCondLst>
                                        </p:cTn>
                                        <p:tgtEl>
                                          <p:spTgt spid="296039"/>
                                        </p:tgtEl>
                                        <p:attrNameLst>
                                          <p:attrName>style.visibility</p:attrName>
                                        </p:attrNameLst>
                                      </p:cBhvr>
                                      <p:to>
                                        <p:strVal val="visible"/>
                                      </p:to>
                                    </p:set>
                                    <p:anim calcmode="lin" valueType="num">
                                      <p:cBhvr>
                                        <p:cTn id="93" dur="500" fill="hold"/>
                                        <p:tgtEl>
                                          <p:spTgt spid="296039"/>
                                        </p:tgtEl>
                                        <p:attrNameLst>
                                          <p:attrName>ppt_w</p:attrName>
                                        </p:attrNameLst>
                                      </p:cBhvr>
                                      <p:tavLst>
                                        <p:tav tm="0">
                                          <p:val>
                                            <p:strVal val="4*#ppt_w"/>
                                          </p:val>
                                        </p:tav>
                                        <p:tav tm="100000">
                                          <p:val>
                                            <p:strVal val="#ppt_w"/>
                                          </p:val>
                                        </p:tav>
                                      </p:tavLst>
                                    </p:anim>
                                    <p:anim calcmode="lin" valueType="num">
                                      <p:cBhvr>
                                        <p:cTn id="94" dur="500" fill="hold"/>
                                        <p:tgtEl>
                                          <p:spTgt spid="296039"/>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81" grpId="0" autoUpdateAnimBg="0"/>
      <p:bldP spid="296001" grpId="0" animBg="1"/>
      <p:bldP spid="296012" grpId="0" animBg="1"/>
      <p:bldP spid="296013" grpId="0" animBg="1"/>
      <p:bldP spid="296014" grpId="0" animBg="1"/>
      <p:bldP spid="296015" grpId="0" autoUpdateAnimBg="0"/>
      <p:bldP spid="296035" grpId="0" autoUpdateAnimBg="0"/>
      <p:bldP spid="296036" grpId="0" animBg="1"/>
      <p:bldP spid="296037" grpId="0" animBg="1"/>
      <p:bldP spid="296038" grpId="0" animBg="1"/>
      <p:bldP spid="296039"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3648076" y="2636838"/>
            <a:ext cx="5884863" cy="685800"/>
            <a:chOff x="1454" y="1842"/>
            <a:chExt cx="3707" cy="432"/>
          </a:xfrm>
        </p:grpSpPr>
        <p:sp>
          <p:nvSpPr>
            <p:cNvPr id="41045" name="Rectangle 6"/>
            <p:cNvSpPr>
              <a:spLocks noChangeArrowheads="1"/>
            </p:cNvSpPr>
            <p:nvPr/>
          </p:nvSpPr>
          <p:spPr bwMode="auto">
            <a:xfrm>
              <a:off x="1454" y="1842"/>
              <a:ext cx="3537" cy="432"/>
            </a:xfrm>
            <a:prstGeom prst="rect">
              <a:avLst/>
            </a:prstGeom>
            <a:gradFill rotWithShape="0">
              <a:gsLst>
                <a:gs pos="0">
                  <a:srgbClr val="CC99FF"/>
                </a:gs>
                <a:gs pos="50000">
                  <a:srgbClr val="5E4776"/>
                </a:gs>
                <a:gs pos="100000">
                  <a:srgbClr val="CC99FF"/>
                </a:gs>
              </a:gsLst>
              <a:lin ang="5400000" scaled="1"/>
            </a:gradFill>
            <a:ln w="12700" cap="sq">
              <a:noFill/>
              <a:miter lim="800000"/>
              <a:headEnd type="none" w="sm" len="sm"/>
              <a:tailEnd type="none" w="sm" len="sm"/>
            </a:ln>
            <a:effectLst>
              <a:outerShdw dist="89803" dir="2700000" algn="ctr" rotWithShape="0">
                <a:srgbClr val="C0C0C0"/>
              </a:outerShdw>
            </a:effectLst>
          </p:spPr>
          <p:txBody>
            <a:bodyPr wrap="none" anchor="ctr"/>
            <a:lstStyle/>
            <a:p>
              <a:endParaRPr lang="zh-CN" altLang="en-US">
                <a:solidFill>
                  <a:srgbClr val="FFFFCC"/>
                </a:solidFill>
              </a:endParaRPr>
            </a:p>
          </p:txBody>
        </p:sp>
        <p:sp>
          <p:nvSpPr>
            <p:cNvPr id="41046" name="Rectangle 7"/>
            <p:cNvSpPr>
              <a:spLocks noChangeArrowheads="1"/>
            </p:cNvSpPr>
            <p:nvPr/>
          </p:nvSpPr>
          <p:spPr bwMode="auto">
            <a:xfrm>
              <a:off x="1561" y="1895"/>
              <a:ext cx="3600" cy="33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sz="2900">
                  <a:solidFill>
                    <a:srgbClr val="FF6600"/>
                  </a:solidFill>
                </a:rPr>
                <a:t> </a:t>
              </a:r>
              <a:r>
                <a:rPr lang="en-US" altLang="zh-CN" sz="2900">
                  <a:solidFill>
                    <a:srgbClr val="FFFFFF"/>
                  </a:solidFill>
                </a:rPr>
                <a:t>D</a:t>
              </a:r>
              <a:r>
                <a:rPr lang="en-US" altLang="zh-CN" sz="2900" baseline="-25000">
                  <a:solidFill>
                    <a:srgbClr val="FFFFFF"/>
                  </a:solidFill>
                </a:rPr>
                <a:t>i </a:t>
              </a:r>
              <a:r>
                <a:rPr lang="en-US" altLang="zh-CN" sz="2900">
                  <a:solidFill>
                    <a:srgbClr val="FFFFFF"/>
                  </a:solidFill>
                </a:rPr>
                <a:t>= (</a:t>
              </a:r>
              <a:r>
                <a:rPr lang="en-US" altLang="zh-CN" sz="2900">
                  <a:solidFill>
                    <a:srgbClr val="FFFF00"/>
                  </a:solidFill>
                </a:rPr>
                <a:t>k  MOD  13</a:t>
              </a:r>
              <a:r>
                <a:rPr lang="en-US" altLang="zh-CN" sz="2900">
                  <a:solidFill>
                    <a:srgbClr val="FF6600"/>
                  </a:solidFill>
                </a:rPr>
                <a:t> </a:t>
              </a:r>
              <a:r>
                <a:rPr lang="en-US" altLang="zh-CN" sz="2900">
                  <a:solidFill>
                    <a:srgbClr val="FFFFFF"/>
                  </a:solidFill>
                </a:rPr>
                <a:t>+ d</a:t>
              </a:r>
              <a:r>
                <a:rPr lang="en-US" altLang="zh-CN" sz="2900" baseline="-25000">
                  <a:solidFill>
                    <a:srgbClr val="FFFFFF"/>
                  </a:solidFill>
                </a:rPr>
                <a:t>i</a:t>
              </a:r>
              <a:r>
                <a:rPr lang="en-US" altLang="zh-CN" sz="2900">
                  <a:solidFill>
                    <a:srgbClr val="FFFFFF"/>
                  </a:solidFill>
                </a:rPr>
                <a:t>) MOD 13</a:t>
              </a:r>
            </a:p>
          </p:txBody>
        </p:sp>
      </p:grpSp>
      <p:grpSp>
        <p:nvGrpSpPr>
          <p:cNvPr id="3" name="Group 8"/>
          <p:cNvGrpSpPr>
            <a:grpSpLocks/>
          </p:cNvGrpSpPr>
          <p:nvPr/>
        </p:nvGrpSpPr>
        <p:grpSpPr bwMode="auto">
          <a:xfrm>
            <a:off x="3238500" y="3875088"/>
            <a:ext cx="5867400" cy="690562"/>
            <a:chOff x="816" y="3121"/>
            <a:chExt cx="3696" cy="435"/>
          </a:xfrm>
        </p:grpSpPr>
        <p:sp>
          <p:nvSpPr>
            <p:cNvPr id="41021" name="Text Box 9"/>
            <p:cNvSpPr txBox="1">
              <a:spLocks noChangeArrowheads="1"/>
            </p:cNvSpPr>
            <p:nvPr/>
          </p:nvSpPr>
          <p:spPr bwMode="auto">
            <a:xfrm>
              <a:off x="1388" y="3121"/>
              <a:ext cx="2852" cy="204"/>
            </a:xfrm>
            <a:prstGeom prst="rect">
              <a:avLst/>
            </a:prstGeom>
            <a:noFill/>
            <a:ln w="12700" cap="sq">
              <a:noFill/>
              <a:miter lim="800000"/>
              <a:headEnd type="none" w="sm" len="sm"/>
              <a:tailEnd type="none" w="sm" len="sm"/>
            </a:ln>
          </p:spPr>
          <p:txBody>
            <a:bodyPr wrap="none">
              <a:spAutoFit/>
            </a:bodyPr>
            <a:lstStyle/>
            <a:p>
              <a:r>
                <a:rPr lang="en-US" altLang="zh-CN" sz="1500">
                  <a:solidFill>
                    <a:srgbClr val="002C84"/>
                  </a:solidFill>
                </a:rPr>
                <a:t>0     1       2      3      4      5      6      7      8      9      10    11    12</a:t>
              </a:r>
            </a:p>
          </p:txBody>
        </p:sp>
        <p:sp>
          <p:nvSpPr>
            <p:cNvPr id="41022" name="Text Box 10"/>
            <p:cNvSpPr txBox="1">
              <a:spLocks noChangeArrowheads="1"/>
            </p:cNvSpPr>
            <p:nvPr/>
          </p:nvSpPr>
          <p:spPr bwMode="auto">
            <a:xfrm>
              <a:off x="2547" y="3291"/>
              <a:ext cx="909" cy="250"/>
            </a:xfrm>
            <a:prstGeom prst="rect">
              <a:avLst/>
            </a:prstGeom>
            <a:noFill/>
            <a:ln w="12700" cap="sq">
              <a:noFill/>
              <a:miter lim="800000"/>
              <a:headEnd type="none" w="sm" len="sm"/>
              <a:tailEnd type="none" w="sm" len="sm"/>
            </a:ln>
          </p:spPr>
          <p:txBody>
            <a:bodyPr>
              <a:spAutoFit/>
            </a:bodyPr>
            <a:lstStyle/>
            <a:p>
              <a:r>
                <a:rPr lang="en-US" altLang="zh-CN" sz="2000" dirty="0">
                  <a:solidFill>
                    <a:srgbClr val="002C84"/>
                  </a:solidFill>
                </a:rPr>
                <a:t>70    19</a:t>
              </a:r>
              <a:r>
                <a:rPr lang="en-US" altLang="zh-CN" sz="2000" dirty="0">
                  <a:solidFill>
                    <a:srgbClr val="FFFFFF"/>
                  </a:solidFill>
                </a:rPr>
                <a:t>  </a:t>
              </a:r>
              <a:r>
                <a:rPr lang="en-US" altLang="zh-CN" sz="2000" dirty="0">
                  <a:solidFill>
                    <a:srgbClr val="002C84"/>
                  </a:solidFill>
                </a:rPr>
                <a:t>33</a:t>
              </a:r>
            </a:p>
          </p:txBody>
        </p:sp>
        <p:sp>
          <p:nvSpPr>
            <p:cNvPr id="41023" name="Text Box 11"/>
            <p:cNvSpPr txBox="1">
              <a:spLocks noChangeArrowheads="1"/>
            </p:cNvSpPr>
            <p:nvPr/>
          </p:nvSpPr>
          <p:spPr bwMode="auto">
            <a:xfrm>
              <a:off x="816" y="3246"/>
              <a:ext cx="374" cy="31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r>
                <a:rPr lang="en-US" altLang="zh-CN" sz="2600">
                  <a:solidFill>
                    <a:srgbClr val="CC0066"/>
                  </a:solidFill>
                  <a:ea typeface="楷体_GB2312" pitchFamily="49" charset="-122"/>
                </a:rPr>
                <a:t>HT:</a:t>
              </a:r>
            </a:p>
          </p:txBody>
        </p:sp>
        <p:sp>
          <p:nvSpPr>
            <p:cNvPr id="41024" name="Rectangle 12"/>
            <p:cNvSpPr>
              <a:spLocks noChangeArrowheads="1"/>
            </p:cNvSpPr>
            <p:nvPr/>
          </p:nvSpPr>
          <p:spPr bwMode="auto">
            <a:xfrm>
              <a:off x="3265" y="3291"/>
              <a:ext cx="264"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2C84"/>
                  </a:solidFill>
                </a:rPr>
                <a:t>18</a:t>
              </a:r>
            </a:p>
          </p:txBody>
        </p:sp>
        <p:grpSp>
          <p:nvGrpSpPr>
            <p:cNvPr id="4" name="Group 13"/>
            <p:cNvGrpSpPr>
              <a:grpSpLocks/>
            </p:cNvGrpSpPr>
            <p:nvPr/>
          </p:nvGrpSpPr>
          <p:grpSpPr bwMode="auto">
            <a:xfrm>
              <a:off x="1381" y="3306"/>
              <a:ext cx="720" cy="240"/>
              <a:chOff x="1344" y="3456"/>
              <a:chExt cx="720" cy="240"/>
            </a:xfrm>
          </p:grpSpPr>
          <p:sp>
            <p:nvSpPr>
              <p:cNvPr id="41042" name="Rectangle 14"/>
              <p:cNvSpPr>
                <a:spLocks noChangeArrowheads="1"/>
              </p:cNvSpPr>
              <p:nvPr/>
            </p:nvSpPr>
            <p:spPr bwMode="auto">
              <a:xfrm>
                <a:off x="134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1043" name="Rectangle 15"/>
              <p:cNvSpPr>
                <a:spLocks noChangeArrowheads="1"/>
              </p:cNvSpPr>
              <p:nvPr/>
            </p:nvSpPr>
            <p:spPr bwMode="auto">
              <a:xfrm>
                <a:off x="158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1044" name="Rectangle 16"/>
              <p:cNvSpPr>
                <a:spLocks noChangeArrowheads="1"/>
              </p:cNvSpPr>
              <p:nvPr/>
            </p:nvSpPr>
            <p:spPr bwMode="auto">
              <a:xfrm>
                <a:off x="182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5" name="Group 17"/>
            <p:cNvGrpSpPr>
              <a:grpSpLocks/>
            </p:cNvGrpSpPr>
            <p:nvPr/>
          </p:nvGrpSpPr>
          <p:grpSpPr bwMode="auto">
            <a:xfrm>
              <a:off x="2101" y="3306"/>
              <a:ext cx="720" cy="240"/>
              <a:chOff x="1344" y="3456"/>
              <a:chExt cx="720" cy="240"/>
            </a:xfrm>
          </p:grpSpPr>
          <p:sp>
            <p:nvSpPr>
              <p:cNvPr id="41039" name="Rectangle 18"/>
              <p:cNvSpPr>
                <a:spLocks noChangeArrowheads="1"/>
              </p:cNvSpPr>
              <p:nvPr/>
            </p:nvSpPr>
            <p:spPr bwMode="auto">
              <a:xfrm>
                <a:off x="134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1040" name="Rectangle 19"/>
              <p:cNvSpPr>
                <a:spLocks noChangeArrowheads="1"/>
              </p:cNvSpPr>
              <p:nvPr/>
            </p:nvSpPr>
            <p:spPr bwMode="auto">
              <a:xfrm>
                <a:off x="158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1041" name="Rectangle 20"/>
              <p:cNvSpPr>
                <a:spLocks noChangeArrowheads="1"/>
              </p:cNvSpPr>
              <p:nvPr/>
            </p:nvSpPr>
            <p:spPr bwMode="auto">
              <a:xfrm>
                <a:off x="182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6" name="Group 21"/>
            <p:cNvGrpSpPr>
              <a:grpSpLocks/>
            </p:cNvGrpSpPr>
            <p:nvPr/>
          </p:nvGrpSpPr>
          <p:grpSpPr bwMode="auto">
            <a:xfrm>
              <a:off x="2821" y="3306"/>
              <a:ext cx="720" cy="240"/>
              <a:chOff x="1344" y="3456"/>
              <a:chExt cx="720" cy="240"/>
            </a:xfrm>
          </p:grpSpPr>
          <p:sp>
            <p:nvSpPr>
              <p:cNvPr id="41036" name="Rectangle 22"/>
              <p:cNvSpPr>
                <a:spLocks noChangeArrowheads="1"/>
              </p:cNvSpPr>
              <p:nvPr/>
            </p:nvSpPr>
            <p:spPr bwMode="auto">
              <a:xfrm>
                <a:off x="134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1037" name="Rectangle 23"/>
              <p:cNvSpPr>
                <a:spLocks noChangeArrowheads="1"/>
              </p:cNvSpPr>
              <p:nvPr/>
            </p:nvSpPr>
            <p:spPr bwMode="auto">
              <a:xfrm>
                <a:off x="158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1038" name="Rectangle 24"/>
              <p:cNvSpPr>
                <a:spLocks noChangeArrowheads="1"/>
              </p:cNvSpPr>
              <p:nvPr/>
            </p:nvSpPr>
            <p:spPr bwMode="auto">
              <a:xfrm>
                <a:off x="182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7" name="Group 25"/>
            <p:cNvGrpSpPr>
              <a:grpSpLocks/>
            </p:cNvGrpSpPr>
            <p:nvPr/>
          </p:nvGrpSpPr>
          <p:grpSpPr bwMode="auto">
            <a:xfrm>
              <a:off x="3541" y="3306"/>
              <a:ext cx="720" cy="240"/>
              <a:chOff x="1344" y="3456"/>
              <a:chExt cx="720" cy="240"/>
            </a:xfrm>
          </p:grpSpPr>
          <p:sp>
            <p:nvSpPr>
              <p:cNvPr id="41033" name="Rectangle 26"/>
              <p:cNvSpPr>
                <a:spLocks noChangeArrowheads="1"/>
              </p:cNvSpPr>
              <p:nvPr/>
            </p:nvSpPr>
            <p:spPr bwMode="auto">
              <a:xfrm>
                <a:off x="134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1034" name="Rectangle 27"/>
              <p:cNvSpPr>
                <a:spLocks noChangeArrowheads="1"/>
              </p:cNvSpPr>
              <p:nvPr/>
            </p:nvSpPr>
            <p:spPr bwMode="auto">
              <a:xfrm>
                <a:off x="158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1035" name="Rectangle 28"/>
              <p:cNvSpPr>
                <a:spLocks noChangeArrowheads="1"/>
              </p:cNvSpPr>
              <p:nvPr/>
            </p:nvSpPr>
            <p:spPr bwMode="auto">
              <a:xfrm>
                <a:off x="182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sp>
          <p:nvSpPr>
            <p:cNvPr id="41029" name="Rectangle 29"/>
            <p:cNvSpPr>
              <a:spLocks noChangeArrowheads="1"/>
            </p:cNvSpPr>
            <p:nvPr/>
          </p:nvSpPr>
          <p:spPr bwMode="auto">
            <a:xfrm>
              <a:off x="4265" y="330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1030" name="Rectangle 30"/>
            <p:cNvSpPr>
              <a:spLocks noChangeArrowheads="1"/>
            </p:cNvSpPr>
            <p:nvPr/>
          </p:nvSpPr>
          <p:spPr bwMode="auto">
            <a:xfrm>
              <a:off x="4248" y="3286"/>
              <a:ext cx="264"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2C84"/>
                  </a:solidFill>
                </a:rPr>
                <a:t>25</a:t>
              </a:r>
            </a:p>
          </p:txBody>
        </p:sp>
        <p:sp>
          <p:nvSpPr>
            <p:cNvPr id="41031" name="Rectangle 31"/>
            <p:cNvSpPr>
              <a:spLocks noChangeArrowheads="1"/>
            </p:cNvSpPr>
            <p:nvPr/>
          </p:nvSpPr>
          <p:spPr bwMode="auto">
            <a:xfrm>
              <a:off x="1359" y="3295"/>
              <a:ext cx="264"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2C84"/>
                  </a:solidFill>
                </a:rPr>
                <a:t>13</a:t>
              </a:r>
            </a:p>
          </p:txBody>
        </p:sp>
        <p:sp>
          <p:nvSpPr>
            <p:cNvPr id="41032" name="Rectangle 32"/>
            <p:cNvSpPr>
              <a:spLocks noChangeArrowheads="1"/>
            </p:cNvSpPr>
            <p:nvPr/>
          </p:nvSpPr>
          <p:spPr bwMode="auto">
            <a:xfrm>
              <a:off x="1595" y="3291"/>
              <a:ext cx="264"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2C84"/>
                  </a:solidFill>
                </a:rPr>
                <a:t>38</a:t>
              </a:r>
            </a:p>
          </p:txBody>
        </p:sp>
      </p:grpSp>
      <p:grpSp>
        <p:nvGrpSpPr>
          <p:cNvPr id="8" name="Group 33"/>
          <p:cNvGrpSpPr>
            <a:grpSpLocks/>
          </p:cNvGrpSpPr>
          <p:nvPr/>
        </p:nvGrpSpPr>
        <p:grpSpPr bwMode="auto">
          <a:xfrm>
            <a:off x="3378201" y="5411788"/>
            <a:ext cx="1349375" cy="609600"/>
            <a:chOff x="624" y="3840"/>
            <a:chExt cx="850" cy="384"/>
          </a:xfrm>
        </p:grpSpPr>
        <p:sp>
          <p:nvSpPr>
            <p:cNvPr id="41019" name="Oval 34"/>
            <p:cNvSpPr>
              <a:spLocks noChangeArrowheads="1"/>
            </p:cNvSpPr>
            <p:nvPr/>
          </p:nvSpPr>
          <p:spPr bwMode="auto">
            <a:xfrm>
              <a:off x="624" y="3840"/>
              <a:ext cx="816" cy="384"/>
            </a:xfrm>
            <a:prstGeom prst="ellipse">
              <a:avLst/>
            </a:prstGeom>
            <a:gradFill rotWithShape="0">
              <a:gsLst>
                <a:gs pos="0">
                  <a:srgbClr val="760000"/>
                </a:gs>
                <a:gs pos="50000">
                  <a:srgbClr val="FF0000"/>
                </a:gs>
                <a:gs pos="100000">
                  <a:srgbClr val="760000"/>
                </a:gs>
              </a:gsLst>
              <a:lin ang="18900000" scaled="1"/>
            </a:gradFill>
            <a:ln w="12700" cap="sq">
              <a:noFill/>
              <a:round/>
              <a:headEnd type="none" w="sm" len="sm"/>
              <a:tailEnd type="none" w="sm" len="sm"/>
            </a:ln>
          </p:spPr>
          <p:txBody>
            <a:bodyPr wrap="none" anchor="ctr"/>
            <a:lstStyle/>
            <a:p>
              <a:endParaRPr lang="zh-CN" altLang="en-US">
                <a:solidFill>
                  <a:srgbClr val="FFFFCC"/>
                </a:solidFill>
              </a:endParaRPr>
            </a:p>
          </p:txBody>
        </p:sp>
        <p:sp>
          <p:nvSpPr>
            <p:cNvPr id="41020" name="Text Box 35"/>
            <p:cNvSpPr txBox="1">
              <a:spLocks noChangeArrowheads="1"/>
            </p:cNvSpPr>
            <p:nvPr/>
          </p:nvSpPr>
          <p:spPr bwMode="auto">
            <a:xfrm>
              <a:off x="676" y="3866"/>
              <a:ext cx="798" cy="233"/>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a:solidFill>
                    <a:srgbClr val="FFFFFF"/>
                  </a:solidFill>
                </a:rPr>
                <a:t>key=70</a:t>
              </a:r>
            </a:p>
          </p:txBody>
        </p:sp>
      </p:grpSp>
      <p:grpSp>
        <p:nvGrpSpPr>
          <p:cNvPr id="9" name="Group 36"/>
          <p:cNvGrpSpPr>
            <a:grpSpLocks/>
          </p:cNvGrpSpPr>
          <p:nvPr/>
        </p:nvGrpSpPr>
        <p:grpSpPr bwMode="auto">
          <a:xfrm>
            <a:off x="6296025" y="5378450"/>
            <a:ext cx="1384300" cy="609600"/>
            <a:chOff x="2688" y="3829"/>
            <a:chExt cx="872" cy="384"/>
          </a:xfrm>
        </p:grpSpPr>
        <p:sp>
          <p:nvSpPr>
            <p:cNvPr id="41017" name="Oval 37"/>
            <p:cNvSpPr>
              <a:spLocks noChangeArrowheads="1"/>
            </p:cNvSpPr>
            <p:nvPr/>
          </p:nvSpPr>
          <p:spPr bwMode="auto">
            <a:xfrm>
              <a:off x="2688" y="3829"/>
              <a:ext cx="816" cy="384"/>
            </a:xfrm>
            <a:prstGeom prst="ellipse">
              <a:avLst/>
            </a:prstGeom>
            <a:gradFill rotWithShape="0">
              <a:gsLst>
                <a:gs pos="0">
                  <a:srgbClr val="007600"/>
                </a:gs>
                <a:gs pos="50000">
                  <a:srgbClr val="00FF00"/>
                </a:gs>
                <a:gs pos="100000">
                  <a:srgbClr val="007600"/>
                </a:gs>
              </a:gsLst>
              <a:lin ang="18900000" scaled="1"/>
            </a:gradFill>
            <a:ln w="12700" cap="sq">
              <a:noFill/>
              <a:round/>
              <a:headEnd type="none" w="sm" len="sm"/>
              <a:tailEnd type="none" w="sm" len="sm"/>
            </a:ln>
          </p:spPr>
          <p:txBody>
            <a:bodyPr wrap="none" anchor="ctr"/>
            <a:lstStyle/>
            <a:p>
              <a:endParaRPr lang="zh-CN" altLang="en-US">
                <a:solidFill>
                  <a:srgbClr val="FFFFCC"/>
                </a:solidFill>
              </a:endParaRPr>
            </a:p>
          </p:txBody>
        </p:sp>
        <p:sp>
          <p:nvSpPr>
            <p:cNvPr id="41018" name="Text Box 38"/>
            <p:cNvSpPr txBox="1">
              <a:spLocks noChangeArrowheads="1"/>
            </p:cNvSpPr>
            <p:nvPr/>
          </p:nvSpPr>
          <p:spPr bwMode="auto">
            <a:xfrm>
              <a:off x="2740" y="3855"/>
              <a:ext cx="820" cy="233"/>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a:solidFill>
                    <a:srgbClr val="FFFFFF"/>
                  </a:solidFill>
                </a:rPr>
                <a:t>key=38</a:t>
              </a:r>
            </a:p>
          </p:txBody>
        </p:sp>
      </p:grpSp>
      <p:grpSp>
        <p:nvGrpSpPr>
          <p:cNvPr id="10" name="Group 39"/>
          <p:cNvGrpSpPr>
            <a:grpSpLocks/>
          </p:cNvGrpSpPr>
          <p:nvPr/>
        </p:nvGrpSpPr>
        <p:grpSpPr bwMode="auto">
          <a:xfrm>
            <a:off x="7751763" y="5365750"/>
            <a:ext cx="1363662" cy="609600"/>
            <a:chOff x="4056" y="3281"/>
            <a:chExt cx="859" cy="384"/>
          </a:xfrm>
        </p:grpSpPr>
        <p:sp>
          <p:nvSpPr>
            <p:cNvPr id="41015" name="Oval 40"/>
            <p:cNvSpPr>
              <a:spLocks noChangeArrowheads="1"/>
            </p:cNvSpPr>
            <p:nvPr/>
          </p:nvSpPr>
          <p:spPr bwMode="auto">
            <a:xfrm>
              <a:off x="4056" y="3281"/>
              <a:ext cx="816" cy="384"/>
            </a:xfrm>
            <a:prstGeom prst="ellipse">
              <a:avLst/>
            </a:prstGeom>
            <a:gradFill rotWithShape="0">
              <a:gsLst>
                <a:gs pos="0">
                  <a:srgbClr val="007676"/>
                </a:gs>
                <a:gs pos="50000">
                  <a:srgbClr val="00FFFF"/>
                </a:gs>
                <a:gs pos="100000">
                  <a:srgbClr val="007676"/>
                </a:gs>
              </a:gsLst>
              <a:lin ang="18900000" scaled="1"/>
            </a:gradFill>
            <a:ln w="12700" cap="sq">
              <a:noFill/>
              <a:round/>
              <a:headEnd type="none" w="sm" len="sm"/>
              <a:tailEnd type="none" w="sm" len="sm"/>
            </a:ln>
          </p:spPr>
          <p:txBody>
            <a:bodyPr wrap="none" anchor="ctr"/>
            <a:lstStyle/>
            <a:p>
              <a:endParaRPr lang="zh-CN" altLang="en-US">
                <a:solidFill>
                  <a:srgbClr val="FFFFCC"/>
                </a:solidFill>
              </a:endParaRPr>
            </a:p>
          </p:txBody>
        </p:sp>
        <p:sp>
          <p:nvSpPr>
            <p:cNvPr id="41016" name="Text Box 41"/>
            <p:cNvSpPr txBox="1">
              <a:spLocks noChangeArrowheads="1"/>
            </p:cNvSpPr>
            <p:nvPr/>
          </p:nvSpPr>
          <p:spPr bwMode="auto">
            <a:xfrm>
              <a:off x="4103" y="3325"/>
              <a:ext cx="812" cy="298"/>
            </a:xfrm>
            <a:prstGeom prst="rect">
              <a:avLst/>
            </a:prstGeom>
            <a:noFill/>
            <a:ln w="12700" cap="sq">
              <a:noFill/>
              <a:miter lim="800000"/>
              <a:headEnd type="none" w="sm" len="sm"/>
              <a:tailEnd type="none" w="sm" len="sm"/>
            </a:ln>
          </p:spPr>
          <p:txBody>
            <a:bodyPr>
              <a:spAutoFit/>
            </a:bodyPr>
            <a:lstStyle/>
            <a:p>
              <a:r>
                <a:rPr lang="en-US" altLang="zh-CN" sz="2500">
                  <a:solidFill>
                    <a:srgbClr val="000000"/>
                  </a:solidFill>
                </a:rPr>
                <a:t>key=20</a:t>
              </a:r>
            </a:p>
          </p:txBody>
        </p:sp>
      </p:grpSp>
      <p:grpSp>
        <p:nvGrpSpPr>
          <p:cNvPr id="11" name="Group 42"/>
          <p:cNvGrpSpPr>
            <a:grpSpLocks/>
          </p:cNvGrpSpPr>
          <p:nvPr/>
        </p:nvGrpSpPr>
        <p:grpSpPr bwMode="auto">
          <a:xfrm>
            <a:off x="4833938" y="4972050"/>
            <a:ext cx="1922462" cy="1049338"/>
            <a:chOff x="1662" y="3563"/>
            <a:chExt cx="1211" cy="661"/>
          </a:xfrm>
        </p:grpSpPr>
        <p:grpSp>
          <p:nvGrpSpPr>
            <p:cNvPr id="12" name="Group 43"/>
            <p:cNvGrpSpPr>
              <a:grpSpLocks/>
            </p:cNvGrpSpPr>
            <p:nvPr/>
          </p:nvGrpSpPr>
          <p:grpSpPr bwMode="auto">
            <a:xfrm>
              <a:off x="1662" y="3840"/>
              <a:ext cx="864" cy="384"/>
              <a:chOff x="1632" y="3840"/>
              <a:chExt cx="864" cy="384"/>
            </a:xfrm>
          </p:grpSpPr>
          <p:sp>
            <p:nvSpPr>
              <p:cNvPr id="41013" name="Oval 44"/>
              <p:cNvSpPr>
                <a:spLocks noChangeArrowheads="1"/>
              </p:cNvSpPr>
              <p:nvPr/>
            </p:nvSpPr>
            <p:spPr bwMode="auto">
              <a:xfrm>
                <a:off x="1632" y="3840"/>
                <a:ext cx="816" cy="384"/>
              </a:xfrm>
              <a:prstGeom prst="ellipse">
                <a:avLst/>
              </a:prstGeom>
              <a:gradFill rotWithShape="0">
                <a:gsLst>
                  <a:gs pos="0">
                    <a:srgbClr val="000076"/>
                  </a:gs>
                  <a:gs pos="50000">
                    <a:srgbClr val="0000FF"/>
                  </a:gs>
                  <a:gs pos="100000">
                    <a:srgbClr val="000076"/>
                  </a:gs>
                </a:gsLst>
                <a:lin ang="18900000" scaled="1"/>
              </a:gradFill>
              <a:ln w="12700" cap="sq">
                <a:noFill/>
                <a:round/>
                <a:headEnd type="none" w="sm" len="sm"/>
                <a:tailEnd type="none" w="sm" len="sm"/>
              </a:ln>
            </p:spPr>
            <p:txBody>
              <a:bodyPr wrap="none" anchor="ctr"/>
              <a:lstStyle/>
              <a:p>
                <a:endParaRPr lang="zh-CN" altLang="en-US">
                  <a:solidFill>
                    <a:srgbClr val="FFFFCC"/>
                  </a:solidFill>
                </a:endParaRPr>
              </a:p>
            </p:txBody>
          </p:sp>
          <p:sp>
            <p:nvSpPr>
              <p:cNvPr id="41014" name="Text Box 45"/>
              <p:cNvSpPr txBox="1">
                <a:spLocks noChangeArrowheads="1"/>
              </p:cNvSpPr>
              <p:nvPr/>
            </p:nvSpPr>
            <p:spPr bwMode="auto">
              <a:xfrm>
                <a:off x="1684" y="3866"/>
                <a:ext cx="812" cy="233"/>
              </a:xfrm>
              <a:prstGeom prst="rect">
                <a:avLst/>
              </a:prstGeom>
              <a:noFill/>
              <a:ln w="12700" cap="sq">
                <a:noFill/>
                <a:miter lim="800000"/>
                <a:headEnd type="none" w="sm" len="sm"/>
                <a:tailEnd type="none" w="sm" len="sm"/>
              </a:ln>
              <a:effectLst>
                <a:outerShdw algn="ctr" rotWithShape="0">
                  <a:schemeClr val="bg2"/>
                </a:outerShdw>
              </a:effectLst>
            </p:spPr>
            <p:txBody>
              <a:bodyPr>
                <a:spAutoFit/>
              </a:bodyPr>
              <a:lstStyle/>
              <a:p>
                <a:r>
                  <a:rPr lang="en-US" altLang="zh-CN">
                    <a:solidFill>
                      <a:srgbClr val="FFFFFF"/>
                    </a:solidFill>
                  </a:rPr>
                  <a:t>key=18</a:t>
                </a:r>
              </a:p>
            </p:txBody>
          </p:sp>
        </p:grpSp>
        <p:sp>
          <p:nvSpPr>
            <p:cNvPr id="41012" name="Rectangle 46"/>
            <p:cNvSpPr>
              <a:spLocks noChangeArrowheads="1"/>
            </p:cNvSpPr>
            <p:nvPr/>
          </p:nvSpPr>
          <p:spPr bwMode="auto">
            <a:xfrm>
              <a:off x="2537" y="3563"/>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sp>
        <p:nvSpPr>
          <p:cNvPr id="347183" name="AutoShape 47"/>
          <p:cNvSpPr>
            <a:spLocks noChangeArrowheads="1"/>
          </p:cNvSpPr>
          <p:nvPr/>
        </p:nvSpPr>
        <p:spPr bwMode="auto">
          <a:xfrm rot="-5400000">
            <a:off x="6075363" y="4665663"/>
            <a:ext cx="228600" cy="193675"/>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347184" name="AutoShape 48"/>
          <p:cNvSpPr>
            <a:spLocks noChangeArrowheads="1"/>
          </p:cNvSpPr>
          <p:nvPr/>
        </p:nvSpPr>
        <p:spPr bwMode="auto">
          <a:xfrm rot="-5400000">
            <a:off x="6086476" y="4683126"/>
            <a:ext cx="228600" cy="193675"/>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grpSp>
        <p:nvGrpSpPr>
          <p:cNvPr id="13" name="Group 49"/>
          <p:cNvGrpSpPr>
            <a:grpSpLocks/>
          </p:cNvGrpSpPr>
          <p:nvPr/>
        </p:nvGrpSpPr>
        <p:grpSpPr bwMode="auto">
          <a:xfrm>
            <a:off x="5905501" y="4572000"/>
            <a:ext cx="785813" cy="381000"/>
            <a:chOff x="2496" y="3552"/>
            <a:chExt cx="495" cy="240"/>
          </a:xfrm>
        </p:grpSpPr>
        <p:sp>
          <p:nvSpPr>
            <p:cNvPr id="41009" name="AutoShape 50"/>
            <p:cNvSpPr>
              <a:spLocks noChangeArrowheads="1"/>
            </p:cNvSpPr>
            <p:nvPr/>
          </p:nvSpPr>
          <p:spPr bwMode="auto">
            <a:xfrm rot="-5400000">
              <a:off x="2858" y="3615"/>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1010" name="Rectangle 51"/>
            <p:cNvSpPr>
              <a:spLocks noChangeArrowheads="1"/>
            </p:cNvSpPr>
            <p:nvPr/>
          </p:nvSpPr>
          <p:spPr bwMode="auto">
            <a:xfrm>
              <a:off x="2496" y="3552"/>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14" name="Group 52"/>
          <p:cNvGrpSpPr>
            <a:grpSpLocks/>
          </p:cNvGrpSpPr>
          <p:nvPr/>
        </p:nvGrpSpPr>
        <p:grpSpPr bwMode="auto">
          <a:xfrm>
            <a:off x="6310313" y="4578350"/>
            <a:ext cx="785812" cy="381000"/>
            <a:chOff x="2496" y="3552"/>
            <a:chExt cx="495" cy="240"/>
          </a:xfrm>
        </p:grpSpPr>
        <p:sp>
          <p:nvSpPr>
            <p:cNvPr id="41007" name="AutoShape 53"/>
            <p:cNvSpPr>
              <a:spLocks noChangeArrowheads="1"/>
            </p:cNvSpPr>
            <p:nvPr/>
          </p:nvSpPr>
          <p:spPr bwMode="auto">
            <a:xfrm rot="-5400000">
              <a:off x="2858" y="3615"/>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1008" name="Rectangle 54"/>
            <p:cNvSpPr>
              <a:spLocks noChangeArrowheads="1"/>
            </p:cNvSpPr>
            <p:nvPr/>
          </p:nvSpPr>
          <p:spPr bwMode="auto">
            <a:xfrm>
              <a:off x="2496" y="3552"/>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15" name="Group 55"/>
          <p:cNvGrpSpPr>
            <a:grpSpLocks/>
          </p:cNvGrpSpPr>
          <p:nvPr/>
        </p:nvGrpSpPr>
        <p:grpSpPr bwMode="auto">
          <a:xfrm>
            <a:off x="6626226" y="4572000"/>
            <a:ext cx="785813" cy="381000"/>
            <a:chOff x="2496" y="3552"/>
            <a:chExt cx="495" cy="240"/>
          </a:xfrm>
        </p:grpSpPr>
        <p:sp>
          <p:nvSpPr>
            <p:cNvPr id="41005" name="AutoShape 56"/>
            <p:cNvSpPr>
              <a:spLocks noChangeArrowheads="1"/>
            </p:cNvSpPr>
            <p:nvPr/>
          </p:nvSpPr>
          <p:spPr bwMode="auto">
            <a:xfrm rot="-5400000">
              <a:off x="2858" y="3615"/>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1006" name="Rectangle 57"/>
            <p:cNvSpPr>
              <a:spLocks noChangeArrowheads="1"/>
            </p:cNvSpPr>
            <p:nvPr/>
          </p:nvSpPr>
          <p:spPr bwMode="auto">
            <a:xfrm>
              <a:off x="2496" y="3552"/>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16" name="Group 58"/>
          <p:cNvGrpSpPr>
            <a:grpSpLocks/>
          </p:cNvGrpSpPr>
          <p:nvPr/>
        </p:nvGrpSpPr>
        <p:grpSpPr bwMode="auto">
          <a:xfrm>
            <a:off x="7029450" y="4589463"/>
            <a:ext cx="1970088" cy="381000"/>
            <a:chOff x="3204" y="3552"/>
            <a:chExt cx="1241" cy="240"/>
          </a:xfrm>
        </p:grpSpPr>
        <p:sp>
          <p:nvSpPr>
            <p:cNvPr id="41003" name="AutoShape 59"/>
            <p:cNvSpPr>
              <a:spLocks noChangeArrowheads="1"/>
            </p:cNvSpPr>
            <p:nvPr/>
          </p:nvSpPr>
          <p:spPr bwMode="auto">
            <a:xfrm rot="-5400000">
              <a:off x="4312" y="3582"/>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1004" name="Rectangle 60"/>
            <p:cNvSpPr>
              <a:spLocks noChangeArrowheads="1"/>
            </p:cNvSpPr>
            <p:nvPr/>
          </p:nvSpPr>
          <p:spPr bwMode="auto">
            <a:xfrm>
              <a:off x="3204" y="3552"/>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17" name="Group 61"/>
          <p:cNvGrpSpPr>
            <a:grpSpLocks/>
          </p:cNvGrpSpPr>
          <p:nvPr/>
        </p:nvGrpSpPr>
        <p:grpSpPr bwMode="auto">
          <a:xfrm>
            <a:off x="4205288" y="4595813"/>
            <a:ext cx="4953000" cy="381000"/>
            <a:chOff x="1425" y="3556"/>
            <a:chExt cx="3120" cy="240"/>
          </a:xfrm>
        </p:grpSpPr>
        <p:sp>
          <p:nvSpPr>
            <p:cNvPr id="41001" name="Rectangle 62"/>
            <p:cNvSpPr>
              <a:spLocks noChangeArrowheads="1"/>
            </p:cNvSpPr>
            <p:nvPr/>
          </p:nvSpPr>
          <p:spPr bwMode="auto">
            <a:xfrm>
              <a:off x="4209" y="3556"/>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41002" name="AutoShape 63"/>
            <p:cNvSpPr>
              <a:spLocks noChangeArrowheads="1"/>
            </p:cNvSpPr>
            <p:nvPr/>
          </p:nvSpPr>
          <p:spPr bwMode="auto">
            <a:xfrm rot="-5400000">
              <a:off x="1414" y="3578"/>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grpSp>
      <p:grpSp>
        <p:nvGrpSpPr>
          <p:cNvPr id="18" name="Group 64"/>
          <p:cNvGrpSpPr>
            <a:grpSpLocks/>
          </p:cNvGrpSpPr>
          <p:nvPr/>
        </p:nvGrpSpPr>
        <p:grpSpPr bwMode="auto">
          <a:xfrm>
            <a:off x="4000500" y="4595813"/>
            <a:ext cx="762000" cy="381000"/>
            <a:chOff x="1296" y="3556"/>
            <a:chExt cx="480" cy="240"/>
          </a:xfrm>
        </p:grpSpPr>
        <p:sp>
          <p:nvSpPr>
            <p:cNvPr id="40999" name="AutoShape 65"/>
            <p:cNvSpPr>
              <a:spLocks noChangeArrowheads="1"/>
            </p:cNvSpPr>
            <p:nvPr/>
          </p:nvSpPr>
          <p:spPr bwMode="auto">
            <a:xfrm rot="-5400000">
              <a:off x="1643" y="3578"/>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1000" name="Rectangle 66"/>
            <p:cNvSpPr>
              <a:spLocks noChangeArrowheads="1"/>
            </p:cNvSpPr>
            <p:nvPr/>
          </p:nvSpPr>
          <p:spPr bwMode="auto">
            <a:xfrm>
              <a:off x="1296" y="3556"/>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19" name="Group 67"/>
          <p:cNvGrpSpPr>
            <a:grpSpLocks/>
          </p:cNvGrpSpPr>
          <p:nvPr/>
        </p:nvGrpSpPr>
        <p:grpSpPr bwMode="auto">
          <a:xfrm>
            <a:off x="4375150" y="4589463"/>
            <a:ext cx="2668588" cy="381000"/>
            <a:chOff x="1532" y="3552"/>
            <a:chExt cx="1681" cy="240"/>
          </a:xfrm>
        </p:grpSpPr>
        <p:sp>
          <p:nvSpPr>
            <p:cNvPr id="40997" name="AutoShape 68"/>
            <p:cNvSpPr>
              <a:spLocks noChangeArrowheads="1"/>
            </p:cNvSpPr>
            <p:nvPr/>
          </p:nvSpPr>
          <p:spPr bwMode="auto">
            <a:xfrm rot="-5400000">
              <a:off x="3080" y="3574"/>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0998" name="Rectangle 69"/>
            <p:cNvSpPr>
              <a:spLocks noChangeArrowheads="1"/>
            </p:cNvSpPr>
            <p:nvPr/>
          </p:nvSpPr>
          <p:spPr bwMode="auto">
            <a:xfrm>
              <a:off x="1532" y="3552"/>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20" name="Group 70"/>
          <p:cNvGrpSpPr>
            <a:grpSpLocks/>
          </p:cNvGrpSpPr>
          <p:nvPr/>
        </p:nvGrpSpPr>
        <p:grpSpPr bwMode="auto">
          <a:xfrm>
            <a:off x="6665913" y="4587875"/>
            <a:ext cx="774700" cy="381000"/>
            <a:chOff x="2983" y="3567"/>
            <a:chExt cx="488" cy="240"/>
          </a:xfrm>
        </p:grpSpPr>
        <p:sp>
          <p:nvSpPr>
            <p:cNvPr id="40995" name="AutoShape 71"/>
            <p:cNvSpPr>
              <a:spLocks noChangeArrowheads="1"/>
            </p:cNvSpPr>
            <p:nvPr/>
          </p:nvSpPr>
          <p:spPr bwMode="auto">
            <a:xfrm rot="-5400000">
              <a:off x="3338" y="3578"/>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0996" name="Rectangle 72"/>
            <p:cNvSpPr>
              <a:spLocks noChangeArrowheads="1"/>
            </p:cNvSpPr>
            <p:nvPr/>
          </p:nvSpPr>
          <p:spPr bwMode="auto">
            <a:xfrm>
              <a:off x="2983" y="3567"/>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21" name="Group 73"/>
          <p:cNvGrpSpPr>
            <a:grpSpLocks/>
          </p:cNvGrpSpPr>
          <p:nvPr/>
        </p:nvGrpSpPr>
        <p:grpSpPr bwMode="auto">
          <a:xfrm>
            <a:off x="7065963" y="4572000"/>
            <a:ext cx="785812" cy="381000"/>
            <a:chOff x="3227" y="3541"/>
            <a:chExt cx="495" cy="240"/>
          </a:xfrm>
        </p:grpSpPr>
        <p:sp>
          <p:nvSpPr>
            <p:cNvPr id="40993" name="Rectangle 74"/>
            <p:cNvSpPr>
              <a:spLocks noChangeArrowheads="1"/>
            </p:cNvSpPr>
            <p:nvPr/>
          </p:nvSpPr>
          <p:spPr bwMode="auto">
            <a:xfrm>
              <a:off x="3227" y="3541"/>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40994" name="AutoShape 75"/>
            <p:cNvSpPr>
              <a:spLocks noChangeArrowheads="1"/>
            </p:cNvSpPr>
            <p:nvPr/>
          </p:nvSpPr>
          <p:spPr bwMode="auto">
            <a:xfrm rot="-5400000">
              <a:off x="3589" y="3578"/>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grpSp>
      <p:grpSp>
        <p:nvGrpSpPr>
          <p:cNvPr id="22" name="Group 76"/>
          <p:cNvGrpSpPr>
            <a:grpSpLocks/>
          </p:cNvGrpSpPr>
          <p:nvPr/>
        </p:nvGrpSpPr>
        <p:grpSpPr bwMode="auto">
          <a:xfrm>
            <a:off x="5808663" y="506413"/>
            <a:ext cx="3816350" cy="869950"/>
            <a:chOff x="2699" y="364"/>
            <a:chExt cx="2404" cy="548"/>
          </a:xfrm>
        </p:grpSpPr>
        <p:grpSp>
          <p:nvGrpSpPr>
            <p:cNvPr id="23" name="Group 77"/>
            <p:cNvGrpSpPr>
              <a:grpSpLocks/>
            </p:cNvGrpSpPr>
            <p:nvPr/>
          </p:nvGrpSpPr>
          <p:grpSpPr bwMode="auto">
            <a:xfrm>
              <a:off x="2787" y="364"/>
              <a:ext cx="2222" cy="548"/>
              <a:chOff x="560" y="1165"/>
              <a:chExt cx="2041" cy="830"/>
            </a:xfrm>
          </p:grpSpPr>
          <p:sp>
            <p:nvSpPr>
              <p:cNvPr id="40991" name="Freeform 78"/>
              <p:cNvSpPr>
                <a:spLocks/>
              </p:cNvSpPr>
              <p:nvPr/>
            </p:nvSpPr>
            <p:spPr bwMode="auto">
              <a:xfrm>
                <a:off x="592" y="1642"/>
                <a:ext cx="2009" cy="353"/>
              </a:xfrm>
              <a:custGeom>
                <a:avLst/>
                <a:gdLst>
                  <a:gd name="T0" fmla="*/ 1754 w 962"/>
                  <a:gd name="T1" fmla="*/ 18 h 462"/>
                  <a:gd name="T2" fmla="*/ 1936 w 962"/>
                  <a:gd name="T3" fmla="*/ 132 h 462"/>
                  <a:gd name="T4" fmla="*/ 1936 w 962"/>
                  <a:gd name="T5" fmla="*/ 252 h 462"/>
                  <a:gd name="T6" fmla="*/ 1769 w 962"/>
                  <a:gd name="T7" fmla="*/ 354 h 462"/>
                  <a:gd name="T8" fmla="*/ 1781 w 962"/>
                  <a:gd name="T9" fmla="*/ 423 h 462"/>
                  <a:gd name="T10" fmla="*/ 1585 w 962"/>
                  <a:gd name="T11" fmla="*/ 486 h 462"/>
                  <a:gd name="T12" fmla="*/ 1376 w 962"/>
                  <a:gd name="T13" fmla="*/ 435 h 462"/>
                  <a:gd name="T14" fmla="*/ 1305 w 962"/>
                  <a:gd name="T15" fmla="*/ 512 h 462"/>
                  <a:gd name="T16" fmla="*/ 1136 w 962"/>
                  <a:gd name="T17" fmla="*/ 473 h 462"/>
                  <a:gd name="T18" fmla="*/ 1094 w 962"/>
                  <a:gd name="T19" fmla="*/ 499 h 462"/>
                  <a:gd name="T20" fmla="*/ 927 w 962"/>
                  <a:gd name="T21" fmla="*/ 561 h 462"/>
                  <a:gd name="T22" fmla="*/ 702 w 962"/>
                  <a:gd name="T23" fmla="*/ 537 h 462"/>
                  <a:gd name="T24" fmla="*/ 604 w 962"/>
                  <a:gd name="T25" fmla="*/ 467 h 462"/>
                  <a:gd name="T26" fmla="*/ 547 w 962"/>
                  <a:gd name="T27" fmla="*/ 512 h 462"/>
                  <a:gd name="T28" fmla="*/ 407 w 962"/>
                  <a:gd name="T29" fmla="*/ 499 h 462"/>
                  <a:gd name="T30" fmla="*/ 294 w 962"/>
                  <a:gd name="T31" fmla="*/ 480 h 462"/>
                  <a:gd name="T32" fmla="*/ 84 w 962"/>
                  <a:gd name="T33" fmla="*/ 403 h 462"/>
                  <a:gd name="T34" fmla="*/ 127 w 962"/>
                  <a:gd name="T35" fmla="*/ 309 h 462"/>
                  <a:gd name="T36" fmla="*/ 309 w 962"/>
                  <a:gd name="T37" fmla="*/ 265 h 462"/>
                  <a:gd name="T38" fmla="*/ 169 w 962"/>
                  <a:gd name="T39" fmla="*/ 214 h 462"/>
                  <a:gd name="T40" fmla="*/ 113 w 962"/>
                  <a:gd name="T41" fmla="*/ 183 h 462"/>
                  <a:gd name="T42" fmla="*/ 113 w 962"/>
                  <a:gd name="T43" fmla="*/ 107 h 462"/>
                  <a:gd name="T44" fmla="*/ 84 w 962"/>
                  <a:gd name="T45" fmla="*/ 62 h 462"/>
                  <a:gd name="T46" fmla="*/ 15 w 962"/>
                  <a:gd name="T47" fmla="*/ 132 h 462"/>
                  <a:gd name="T48" fmla="*/ 98 w 962"/>
                  <a:gd name="T49" fmla="*/ 201 h 462"/>
                  <a:gd name="T50" fmla="*/ 155 w 962"/>
                  <a:gd name="T51" fmla="*/ 258 h 462"/>
                  <a:gd name="T52" fmla="*/ 127 w 962"/>
                  <a:gd name="T53" fmla="*/ 284 h 462"/>
                  <a:gd name="T54" fmla="*/ 15 w 962"/>
                  <a:gd name="T55" fmla="*/ 335 h 462"/>
                  <a:gd name="T56" fmla="*/ 27 w 962"/>
                  <a:gd name="T57" fmla="*/ 435 h 462"/>
                  <a:gd name="T58" fmla="*/ 196 w 962"/>
                  <a:gd name="T59" fmla="*/ 493 h 462"/>
                  <a:gd name="T60" fmla="*/ 253 w 962"/>
                  <a:gd name="T61" fmla="*/ 512 h 462"/>
                  <a:gd name="T62" fmla="*/ 324 w 962"/>
                  <a:gd name="T63" fmla="*/ 524 h 462"/>
                  <a:gd name="T64" fmla="*/ 378 w 962"/>
                  <a:gd name="T65" fmla="*/ 531 h 462"/>
                  <a:gd name="T66" fmla="*/ 576 w 962"/>
                  <a:gd name="T67" fmla="*/ 537 h 462"/>
                  <a:gd name="T68" fmla="*/ 702 w 962"/>
                  <a:gd name="T69" fmla="*/ 568 h 462"/>
                  <a:gd name="T70" fmla="*/ 1053 w 962"/>
                  <a:gd name="T71" fmla="*/ 561 h 462"/>
                  <a:gd name="T72" fmla="*/ 1207 w 962"/>
                  <a:gd name="T73" fmla="*/ 524 h 462"/>
                  <a:gd name="T74" fmla="*/ 1332 w 962"/>
                  <a:gd name="T75" fmla="*/ 531 h 462"/>
                  <a:gd name="T76" fmla="*/ 1403 w 962"/>
                  <a:gd name="T77" fmla="*/ 480 h 462"/>
                  <a:gd name="T78" fmla="*/ 1629 w 962"/>
                  <a:gd name="T79" fmla="*/ 512 h 462"/>
                  <a:gd name="T80" fmla="*/ 1852 w 962"/>
                  <a:gd name="T81" fmla="*/ 435 h 462"/>
                  <a:gd name="T82" fmla="*/ 1882 w 962"/>
                  <a:gd name="T83" fmla="*/ 328 h 462"/>
                  <a:gd name="T84" fmla="*/ 2007 w 962"/>
                  <a:gd name="T85" fmla="*/ 207 h 462"/>
                  <a:gd name="T86" fmla="*/ 1936 w 962"/>
                  <a:gd name="T87" fmla="*/ 62 h 462"/>
                  <a:gd name="T88" fmla="*/ 1754 w 962"/>
                  <a:gd name="T89" fmla="*/ 0 h 46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962" h="462">
                    <a:moveTo>
                      <a:pt x="840" y="0"/>
                    </a:moveTo>
                    <a:lnTo>
                      <a:pt x="793" y="4"/>
                    </a:lnTo>
                    <a:lnTo>
                      <a:pt x="840" y="14"/>
                    </a:lnTo>
                    <a:lnTo>
                      <a:pt x="874" y="29"/>
                    </a:lnTo>
                    <a:lnTo>
                      <a:pt x="907" y="64"/>
                    </a:lnTo>
                    <a:lnTo>
                      <a:pt x="927" y="104"/>
                    </a:lnTo>
                    <a:lnTo>
                      <a:pt x="934" y="144"/>
                    </a:lnTo>
                    <a:lnTo>
                      <a:pt x="927" y="183"/>
                    </a:lnTo>
                    <a:lnTo>
                      <a:pt x="927" y="198"/>
                    </a:lnTo>
                    <a:lnTo>
                      <a:pt x="921" y="213"/>
                    </a:lnTo>
                    <a:lnTo>
                      <a:pt x="833" y="273"/>
                    </a:lnTo>
                    <a:lnTo>
                      <a:pt x="847" y="278"/>
                    </a:lnTo>
                    <a:lnTo>
                      <a:pt x="853" y="288"/>
                    </a:lnTo>
                    <a:lnTo>
                      <a:pt x="860" y="312"/>
                    </a:lnTo>
                    <a:lnTo>
                      <a:pt x="853" y="332"/>
                    </a:lnTo>
                    <a:lnTo>
                      <a:pt x="833" y="362"/>
                    </a:lnTo>
                    <a:lnTo>
                      <a:pt x="800" y="377"/>
                    </a:lnTo>
                    <a:lnTo>
                      <a:pt x="759" y="382"/>
                    </a:lnTo>
                    <a:lnTo>
                      <a:pt x="719" y="382"/>
                    </a:lnTo>
                    <a:lnTo>
                      <a:pt x="685" y="362"/>
                    </a:lnTo>
                    <a:lnTo>
                      <a:pt x="659" y="342"/>
                    </a:lnTo>
                    <a:lnTo>
                      <a:pt x="652" y="362"/>
                    </a:lnTo>
                    <a:lnTo>
                      <a:pt x="645" y="382"/>
                    </a:lnTo>
                    <a:lnTo>
                      <a:pt x="625" y="402"/>
                    </a:lnTo>
                    <a:lnTo>
                      <a:pt x="591" y="402"/>
                    </a:lnTo>
                    <a:lnTo>
                      <a:pt x="571" y="397"/>
                    </a:lnTo>
                    <a:lnTo>
                      <a:pt x="544" y="372"/>
                    </a:lnTo>
                    <a:lnTo>
                      <a:pt x="524" y="347"/>
                    </a:lnTo>
                    <a:lnTo>
                      <a:pt x="524" y="377"/>
                    </a:lnTo>
                    <a:lnTo>
                      <a:pt x="524" y="392"/>
                    </a:lnTo>
                    <a:lnTo>
                      <a:pt x="524" y="402"/>
                    </a:lnTo>
                    <a:lnTo>
                      <a:pt x="491" y="427"/>
                    </a:lnTo>
                    <a:lnTo>
                      <a:pt x="444" y="441"/>
                    </a:lnTo>
                    <a:lnTo>
                      <a:pt x="397" y="441"/>
                    </a:lnTo>
                    <a:lnTo>
                      <a:pt x="356" y="432"/>
                    </a:lnTo>
                    <a:lnTo>
                      <a:pt x="336" y="422"/>
                    </a:lnTo>
                    <a:lnTo>
                      <a:pt x="309" y="402"/>
                    </a:lnTo>
                    <a:lnTo>
                      <a:pt x="302" y="387"/>
                    </a:lnTo>
                    <a:lnTo>
                      <a:pt x="289" y="367"/>
                    </a:lnTo>
                    <a:lnTo>
                      <a:pt x="282" y="382"/>
                    </a:lnTo>
                    <a:lnTo>
                      <a:pt x="276" y="397"/>
                    </a:lnTo>
                    <a:lnTo>
                      <a:pt x="262" y="402"/>
                    </a:lnTo>
                    <a:lnTo>
                      <a:pt x="229" y="407"/>
                    </a:lnTo>
                    <a:lnTo>
                      <a:pt x="202" y="402"/>
                    </a:lnTo>
                    <a:lnTo>
                      <a:pt x="195" y="392"/>
                    </a:lnTo>
                    <a:lnTo>
                      <a:pt x="195" y="382"/>
                    </a:lnTo>
                    <a:lnTo>
                      <a:pt x="202" y="357"/>
                    </a:lnTo>
                    <a:lnTo>
                      <a:pt x="141" y="377"/>
                    </a:lnTo>
                    <a:lnTo>
                      <a:pt x="74" y="362"/>
                    </a:lnTo>
                    <a:lnTo>
                      <a:pt x="54" y="342"/>
                    </a:lnTo>
                    <a:lnTo>
                      <a:pt x="40" y="317"/>
                    </a:lnTo>
                    <a:lnTo>
                      <a:pt x="34" y="288"/>
                    </a:lnTo>
                    <a:lnTo>
                      <a:pt x="40" y="263"/>
                    </a:lnTo>
                    <a:lnTo>
                      <a:pt x="61" y="243"/>
                    </a:lnTo>
                    <a:lnTo>
                      <a:pt x="87" y="223"/>
                    </a:lnTo>
                    <a:lnTo>
                      <a:pt x="121" y="218"/>
                    </a:lnTo>
                    <a:lnTo>
                      <a:pt x="148" y="208"/>
                    </a:lnTo>
                    <a:lnTo>
                      <a:pt x="114" y="198"/>
                    </a:lnTo>
                    <a:lnTo>
                      <a:pt x="87" y="183"/>
                    </a:lnTo>
                    <a:lnTo>
                      <a:pt x="81" y="168"/>
                    </a:lnTo>
                    <a:lnTo>
                      <a:pt x="87" y="163"/>
                    </a:lnTo>
                    <a:lnTo>
                      <a:pt x="114" y="158"/>
                    </a:lnTo>
                    <a:lnTo>
                      <a:pt x="54" y="144"/>
                    </a:lnTo>
                    <a:lnTo>
                      <a:pt x="34" y="104"/>
                    </a:lnTo>
                    <a:lnTo>
                      <a:pt x="40" y="94"/>
                    </a:lnTo>
                    <a:lnTo>
                      <a:pt x="54" y="84"/>
                    </a:lnTo>
                    <a:lnTo>
                      <a:pt x="87" y="69"/>
                    </a:lnTo>
                    <a:lnTo>
                      <a:pt x="121" y="64"/>
                    </a:lnTo>
                    <a:lnTo>
                      <a:pt x="40" y="49"/>
                    </a:lnTo>
                    <a:lnTo>
                      <a:pt x="20" y="64"/>
                    </a:lnTo>
                    <a:lnTo>
                      <a:pt x="13" y="84"/>
                    </a:lnTo>
                    <a:lnTo>
                      <a:pt x="7" y="104"/>
                    </a:lnTo>
                    <a:lnTo>
                      <a:pt x="7" y="124"/>
                    </a:lnTo>
                    <a:lnTo>
                      <a:pt x="27" y="139"/>
                    </a:lnTo>
                    <a:lnTo>
                      <a:pt x="47" y="158"/>
                    </a:lnTo>
                    <a:lnTo>
                      <a:pt x="47" y="168"/>
                    </a:lnTo>
                    <a:lnTo>
                      <a:pt x="54" y="183"/>
                    </a:lnTo>
                    <a:lnTo>
                      <a:pt x="74" y="203"/>
                    </a:lnTo>
                    <a:lnTo>
                      <a:pt x="101" y="208"/>
                    </a:lnTo>
                    <a:lnTo>
                      <a:pt x="67" y="218"/>
                    </a:lnTo>
                    <a:lnTo>
                      <a:pt x="61" y="223"/>
                    </a:lnTo>
                    <a:lnTo>
                      <a:pt x="54" y="223"/>
                    </a:lnTo>
                    <a:lnTo>
                      <a:pt x="20" y="238"/>
                    </a:lnTo>
                    <a:lnTo>
                      <a:pt x="7" y="263"/>
                    </a:lnTo>
                    <a:lnTo>
                      <a:pt x="0" y="288"/>
                    </a:lnTo>
                    <a:lnTo>
                      <a:pt x="7" y="317"/>
                    </a:lnTo>
                    <a:lnTo>
                      <a:pt x="13" y="342"/>
                    </a:lnTo>
                    <a:lnTo>
                      <a:pt x="40" y="362"/>
                    </a:lnTo>
                    <a:lnTo>
                      <a:pt x="61" y="377"/>
                    </a:lnTo>
                    <a:lnTo>
                      <a:pt x="94" y="387"/>
                    </a:lnTo>
                    <a:lnTo>
                      <a:pt x="108" y="392"/>
                    </a:lnTo>
                    <a:lnTo>
                      <a:pt x="121" y="402"/>
                    </a:lnTo>
                    <a:lnTo>
                      <a:pt x="134" y="402"/>
                    </a:lnTo>
                    <a:lnTo>
                      <a:pt x="148" y="402"/>
                    </a:lnTo>
                    <a:lnTo>
                      <a:pt x="155" y="412"/>
                    </a:lnTo>
                    <a:lnTo>
                      <a:pt x="168" y="412"/>
                    </a:lnTo>
                    <a:lnTo>
                      <a:pt x="175" y="417"/>
                    </a:lnTo>
                    <a:lnTo>
                      <a:pt x="181" y="417"/>
                    </a:lnTo>
                    <a:lnTo>
                      <a:pt x="215" y="422"/>
                    </a:lnTo>
                    <a:lnTo>
                      <a:pt x="255" y="427"/>
                    </a:lnTo>
                    <a:lnTo>
                      <a:pt x="276" y="422"/>
                    </a:lnTo>
                    <a:lnTo>
                      <a:pt x="289" y="412"/>
                    </a:lnTo>
                    <a:lnTo>
                      <a:pt x="296" y="422"/>
                    </a:lnTo>
                    <a:lnTo>
                      <a:pt x="336" y="446"/>
                    </a:lnTo>
                    <a:lnTo>
                      <a:pt x="390" y="461"/>
                    </a:lnTo>
                    <a:lnTo>
                      <a:pt x="450" y="461"/>
                    </a:lnTo>
                    <a:lnTo>
                      <a:pt x="504" y="441"/>
                    </a:lnTo>
                    <a:lnTo>
                      <a:pt x="531" y="427"/>
                    </a:lnTo>
                    <a:lnTo>
                      <a:pt x="551" y="402"/>
                    </a:lnTo>
                    <a:lnTo>
                      <a:pt x="578" y="412"/>
                    </a:lnTo>
                    <a:lnTo>
                      <a:pt x="598" y="422"/>
                    </a:lnTo>
                    <a:lnTo>
                      <a:pt x="618" y="422"/>
                    </a:lnTo>
                    <a:lnTo>
                      <a:pt x="638" y="417"/>
                    </a:lnTo>
                    <a:lnTo>
                      <a:pt x="659" y="407"/>
                    </a:lnTo>
                    <a:lnTo>
                      <a:pt x="665" y="392"/>
                    </a:lnTo>
                    <a:lnTo>
                      <a:pt x="672" y="377"/>
                    </a:lnTo>
                    <a:lnTo>
                      <a:pt x="685" y="382"/>
                    </a:lnTo>
                    <a:lnTo>
                      <a:pt x="733" y="402"/>
                    </a:lnTo>
                    <a:lnTo>
                      <a:pt x="780" y="402"/>
                    </a:lnTo>
                    <a:lnTo>
                      <a:pt x="827" y="392"/>
                    </a:lnTo>
                    <a:lnTo>
                      <a:pt x="874" y="362"/>
                    </a:lnTo>
                    <a:lnTo>
                      <a:pt x="887" y="342"/>
                    </a:lnTo>
                    <a:lnTo>
                      <a:pt x="894" y="312"/>
                    </a:lnTo>
                    <a:lnTo>
                      <a:pt x="880" y="263"/>
                    </a:lnTo>
                    <a:lnTo>
                      <a:pt x="901" y="258"/>
                    </a:lnTo>
                    <a:lnTo>
                      <a:pt x="934" y="228"/>
                    </a:lnTo>
                    <a:lnTo>
                      <a:pt x="954" y="193"/>
                    </a:lnTo>
                    <a:lnTo>
                      <a:pt x="961" y="163"/>
                    </a:lnTo>
                    <a:lnTo>
                      <a:pt x="954" y="124"/>
                    </a:lnTo>
                    <a:lnTo>
                      <a:pt x="948" y="84"/>
                    </a:lnTo>
                    <a:lnTo>
                      <a:pt x="927" y="49"/>
                    </a:lnTo>
                    <a:lnTo>
                      <a:pt x="887" y="19"/>
                    </a:lnTo>
                    <a:lnTo>
                      <a:pt x="840" y="0"/>
                    </a:lnTo>
                    <a:close/>
                  </a:path>
                </a:pathLst>
              </a:custGeom>
              <a:solidFill>
                <a:srgbClr val="00CCFF"/>
              </a:solidFill>
              <a:ln w="0" cap="flat">
                <a:noFill/>
                <a:prstDash val="solid"/>
                <a:round/>
                <a:headEnd/>
                <a:tailEnd/>
              </a:ln>
              <a:effectLst>
                <a:outerShdw dist="56796" dir="1593903" algn="ctr" rotWithShape="0">
                  <a:srgbClr val="C0C0C0"/>
                </a:outerShdw>
              </a:effectLst>
            </p:spPr>
            <p:txBody>
              <a:bodyPr anchor="ctr">
                <a:spAutoFit/>
              </a:bodyPr>
              <a:lstStyle/>
              <a:p>
                <a:endParaRPr lang="zh-CN" altLang="en-US"/>
              </a:p>
            </p:txBody>
          </p:sp>
          <p:sp>
            <p:nvSpPr>
              <p:cNvPr id="40992" name="Freeform 79"/>
              <p:cNvSpPr>
                <a:spLocks/>
              </p:cNvSpPr>
              <p:nvPr/>
            </p:nvSpPr>
            <p:spPr bwMode="auto">
              <a:xfrm>
                <a:off x="560" y="1165"/>
                <a:ext cx="1931" cy="353"/>
              </a:xfrm>
              <a:custGeom>
                <a:avLst/>
                <a:gdLst>
                  <a:gd name="T0" fmla="*/ 1889 w 955"/>
                  <a:gd name="T1" fmla="*/ 460 h 428"/>
                  <a:gd name="T2" fmla="*/ 1889 w 955"/>
                  <a:gd name="T3" fmla="*/ 391 h 428"/>
                  <a:gd name="T4" fmla="*/ 1903 w 955"/>
                  <a:gd name="T5" fmla="*/ 334 h 428"/>
                  <a:gd name="T6" fmla="*/ 1889 w 955"/>
                  <a:gd name="T7" fmla="*/ 234 h 428"/>
                  <a:gd name="T8" fmla="*/ 1929 w 955"/>
                  <a:gd name="T9" fmla="*/ 119 h 428"/>
                  <a:gd name="T10" fmla="*/ 1808 w 955"/>
                  <a:gd name="T11" fmla="*/ 25 h 428"/>
                  <a:gd name="T12" fmla="*/ 1672 w 955"/>
                  <a:gd name="T13" fmla="*/ 19 h 428"/>
                  <a:gd name="T14" fmla="*/ 1535 w 955"/>
                  <a:gd name="T15" fmla="*/ 38 h 428"/>
                  <a:gd name="T16" fmla="*/ 1413 w 955"/>
                  <a:gd name="T17" fmla="*/ 57 h 428"/>
                  <a:gd name="T18" fmla="*/ 1264 w 955"/>
                  <a:gd name="T19" fmla="*/ 6 h 428"/>
                  <a:gd name="T20" fmla="*/ 1033 w 955"/>
                  <a:gd name="T21" fmla="*/ 6 h 428"/>
                  <a:gd name="T22" fmla="*/ 815 w 955"/>
                  <a:gd name="T23" fmla="*/ 51 h 428"/>
                  <a:gd name="T24" fmla="*/ 665 w 955"/>
                  <a:gd name="T25" fmla="*/ 38 h 428"/>
                  <a:gd name="T26" fmla="*/ 516 w 955"/>
                  <a:gd name="T27" fmla="*/ 19 h 428"/>
                  <a:gd name="T28" fmla="*/ 259 w 955"/>
                  <a:gd name="T29" fmla="*/ 32 h 428"/>
                  <a:gd name="T30" fmla="*/ 176 w 955"/>
                  <a:gd name="T31" fmla="*/ 89 h 428"/>
                  <a:gd name="T32" fmla="*/ 109 w 955"/>
                  <a:gd name="T33" fmla="*/ 177 h 428"/>
                  <a:gd name="T34" fmla="*/ 135 w 955"/>
                  <a:gd name="T35" fmla="*/ 234 h 428"/>
                  <a:gd name="T36" fmla="*/ 14 w 955"/>
                  <a:gd name="T37" fmla="*/ 315 h 428"/>
                  <a:gd name="T38" fmla="*/ 55 w 955"/>
                  <a:gd name="T39" fmla="*/ 492 h 428"/>
                  <a:gd name="T40" fmla="*/ 121 w 955"/>
                  <a:gd name="T41" fmla="*/ 498 h 428"/>
                  <a:gd name="T42" fmla="*/ 135 w 955"/>
                  <a:gd name="T43" fmla="*/ 303 h 428"/>
                  <a:gd name="T44" fmla="*/ 259 w 955"/>
                  <a:gd name="T45" fmla="*/ 253 h 428"/>
                  <a:gd name="T46" fmla="*/ 204 w 955"/>
                  <a:gd name="T47" fmla="*/ 202 h 428"/>
                  <a:gd name="T48" fmla="*/ 340 w 955"/>
                  <a:gd name="T49" fmla="*/ 196 h 428"/>
                  <a:gd name="T50" fmla="*/ 231 w 955"/>
                  <a:gd name="T51" fmla="*/ 119 h 428"/>
                  <a:gd name="T52" fmla="*/ 366 w 955"/>
                  <a:gd name="T53" fmla="*/ 51 h 428"/>
                  <a:gd name="T54" fmla="*/ 558 w 955"/>
                  <a:gd name="T55" fmla="*/ 57 h 428"/>
                  <a:gd name="T56" fmla="*/ 611 w 955"/>
                  <a:gd name="T57" fmla="*/ 126 h 428"/>
                  <a:gd name="T58" fmla="*/ 720 w 955"/>
                  <a:gd name="T59" fmla="*/ 64 h 428"/>
                  <a:gd name="T60" fmla="*/ 829 w 955"/>
                  <a:gd name="T61" fmla="*/ 126 h 428"/>
                  <a:gd name="T62" fmla="*/ 1060 w 955"/>
                  <a:gd name="T63" fmla="*/ 32 h 428"/>
                  <a:gd name="T64" fmla="*/ 1373 w 955"/>
                  <a:gd name="T65" fmla="*/ 83 h 428"/>
                  <a:gd name="T66" fmla="*/ 1428 w 955"/>
                  <a:gd name="T67" fmla="*/ 83 h 428"/>
                  <a:gd name="T68" fmla="*/ 1535 w 955"/>
                  <a:gd name="T69" fmla="*/ 57 h 428"/>
                  <a:gd name="T70" fmla="*/ 1563 w 955"/>
                  <a:gd name="T71" fmla="*/ 94 h 428"/>
                  <a:gd name="T72" fmla="*/ 1820 w 955"/>
                  <a:gd name="T73" fmla="*/ 57 h 428"/>
                  <a:gd name="T74" fmla="*/ 1874 w 955"/>
                  <a:gd name="T75" fmla="*/ 126 h 428"/>
                  <a:gd name="T76" fmla="*/ 1725 w 955"/>
                  <a:gd name="T77" fmla="*/ 164 h 428"/>
                  <a:gd name="T78" fmla="*/ 1862 w 955"/>
                  <a:gd name="T79" fmla="*/ 259 h 428"/>
                  <a:gd name="T80" fmla="*/ 1698 w 955"/>
                  <a:gd name="T81" fmla="*/ 379 h 428"/>
                  <a:gd name="T82" fmla="*/ 1834 w 955"/>
                  <a:gd name="T83" fmla="*/ 411 h 428"/>
                  <a:gd name="T84" fmla="*/ 1794 w 955"/>
                  <a:gd name="T85" fmla="*/ 455 h 4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955" h="428">
                    <a:moveTo>
                      <a:pt x="887" y="358"/>
                    </a:moveTo>
                    <a:lnTo>
                      <a:pt x="921" y="367"/>
                    </a:lnTo>
                    <a:lnTo>
                      <a:pt x="934" y="362"/>
                    </a:lnTo>
                    <a:lnTo>
                      <a:pt x="948" y="343"/>
                    </a:lnTo>
                    <a:lnTo>
                      <a:pt x="941" y="323"/>
                    </a:lnTo>
                    <a:lnTo>
                      <a:pt x="934" y="308"/>
                    </a:lnTo>
                    <a:lnTo>
                      <a:pt x="900" y="288"/>
                    </a:lnTo>
                    <a:lnTo>
                      <a:pt x="921" y="278"/>
                    </a:lnTo>
                    <a:lnTo>
                      <a:pt x="941" y="263"/>
                    </a:lnTo>
                    <a:lnTo>
                      <a:pt x="948" y="228"/>
                    </a:lnTo>
                    <a:lnTo>
                      <a:pt x="948" y="204"/>
                    </a:lnTo>
                    <a:lnTo>
                      <a:pt x="934" y="184"/>
                    </a:lnTo>
                    <a:lnTo>
                      <a:pt x="894" y="144"/>
                    </a:lnTo>
                    <a:lnTo>
                      <a:pt x="948" y="114"/>
                    </a:lnTo>
                    <a:lnTo>
                      <a:pt x="954" y="94"/>
                    </a:lnTo>
                    <a:lnTo>
                      <a:pt x="954" y="70"/>
                    </a:lnTo>
                    <a:lnTo>
                      <a:pt x="934" y="40"/>
                    </a:lnTo>
                    <a:lnTo>
                      <a:pt x="894" y="20"/>
                    </a:lnTo>
                    <a:lnTo>
                      <a:pt x="874" y="15"/>
                    </a:lnTo>
                    <a:lnTo>
                      <a:pt x="847" y="15"/>
                    </a:lnTo>
                    <a:lnTo>
                      <a:pt x="827" y="15"/>
                    </a:lnTo>
                    <a:lnTo>
                      <a:pt x="806" y="25"/>
                    </a:lnTo>
                    <a:lnTo>
                      <a:pt x="780" y="35"/>
                    </a:lnTo>
                    <a:lnTo>
                      <a:pt x="759" y="30"/>
                    </a:lnTo>
                    <a:lnTo>
                      <a:pt x="746" y="25"/>
                    </a:lnTo>
                    <a:lnTo>
                      <a:pt x="719" y="35"/>
                    </a:lnTo>
                    <a:lnTo>
                      <a:pt x="699" y="45"/>
                    </a:lnTo>
                    <a:lnTo>
                      <a:pt x="692" y="40"/>
                    </a:lnTo>
                    <a:lnTo>
                      <a:pt x="659" y="20"/>
                    </a:lnTo>
                    <a:lnTo>
                      <a:pt x="625" y="5"/>
                    </a:lnTo>
                    <a:lnTo>
                      <a:pt x="591" y="5"/>
                    </a:lnTo>
                    <a:lnTo>
                      <a:pt x="544" y="0"/>
                    </a:lnTo>
                    <a:lnTo>
                      <a:pt x="511" y="5"/>
                    </a:lnTo>
                    <a:lnTo>
                      <a:pt x="470" y="10"/>
                    </a:lnTo>
                    <a:lnTo>
                      <a:pt x="437" y="25"/>
                    </a:lnTo>
                    <a:lnTo>
                      <a:pt x="403" y="40"/>
                    </a:lnTo>
                    <a:lnTo>
                      <a:pt x="383" y="30"/>
                    </a:lnTo>
                    <a:lnTo>
                      <a:pt x="356" y="30"/>
                    </a:lnTo>
                    <a:lnTo>
                      <a:pt x="329" y="30"/>
                    </a:lnTo>
                    <a:lnTo>
                      <a:pt x="302" y="45"/>
                    </a:lnTo>
                    <a:lnTo>
                      <a:pt x="276" y="25"/>
                    </a:lnTo>
                    <a:lnTo>
                      <a:pt x="255" y="15"/>
                    </a:lnTo>
                    <a:lnTo>
                      <a:pt x="202" y="10"/>
                    </a:lnTo>
                    <a:lnTo>
                      <a:pt x="155" y="15"/>
                    </a:lnTo>
                    <a:lnTo>
                      <a:pt x="128" y="25"/>
                    </a:lnTo>
                    <a:lnTo>
                      <a:pt x="114" y="40"/>
                    </a:lnTo>
                    <a:lnTo>
                      <a:pt x="94" y="55"/>
                    </a:lnTo>
                    <a:lnTo>
                      <a:pt x="87" y="70"/>
                    </a:lnTo>
                    <a:lnTo>
                      <a:pt x="81" y="124"/>
                    </a:lnTo>
                    <a:lnTo>
                      <a:pt x="60" y="129"/>
                    </a:lnTo>
                    <a:lnTo>
                      <a:pt x="54" y="139"/>
                    </a:lnTo>
                    <a:lnTo>
                      <a:pt x="47" y="159"/>
                    </a:lnTo>
                    <a:lnTo>
                      <a:pt x="54" y="174"/>
                    </a:lnTo>
                    <a:lnTo>
                      <a:pt x="67" y="184"/>
                    </a:lnTo>
                    <a:lnTo>
                      <a:pt x="87" y="204"/>
                    </a:lnTo>
                    <a:lnTo>
                      <a:pt x="40" y="223"/>
                    </a:lnTo>
                    <a:lnTo>
                      <a:pt x="7" y="248"/>
                    </a:lnTo>
                    <a:lnTo>
                      <a:pt x="0" y="298"/>
                    </a:lnTo>
                    <a:lnTo>
                      <a:pt x="0" y="343"/>
                    </a:lnTo>
                    <a:lnTo>
                      <a:pt x="27" y="387"/>
                    </a:lnTo>
                    <a:lnTo>
                      <a:pt x="67" y="427"/>
                    </a:lnTo>
                    <a:lnTo>
                      <a:pt x="87" y="407"/>
                    </a:lnTo>
                    <a:lnTo>
                      <a:pt x="60" y="392"/>
                    </a:lnTo>
                    <a:lnTo>
                      <a:pt x="34" y="333"/>
                    </a:lnTo>
                    <a:lnTo>
                      <a:pt x="47" y="268"/>
                    </a:lnTo>
                    <a:lnTo>
                      <a:pt x="67" y="238"/>
                    </a:lnTo>
                    <a:lnTo>
                      <a:pt x="114" y="223"/>
                    </a:lnTo>
                    <a:lnTo>
                      <a:pt x="161" y="209"/>
                    </a:lnTo>
                    <a:lnTo>
                      <a:pt x="128" y="199"/>
                    </a:lnTo>
                    <a:lnTo>
                      <a:pt x="101" y="184"/>
                    </a:lnTo>
                    <a:lnTo>
                      <a:pt x="87" y="174"/>
                    </a:lnTo>
                    <a:lnTo>
                      <a:pt x="101" y="159"/>
                    </a:lnTo>
                    <a:lnTo>
                      <a:pt x="114" y="154"/>
                    </a:lnTo>
                    <a:lnTo>
                      <a:pt x="141" y="149"/>
                    </a:lnTo>
                    <a:lnTo>
                      <a:pt x="168" y="154"/>
                    </a:lnTo>
                    <a:lnTo>
                      <a:pt x="141" y="139"/>
                    </a:lnTo>
                    <a:lnTo>
                      <a:pt x="114" y="119"/>
                    </a:lnTo>
                    <a:lnTo>
                      <a:pt x="114" y="94"/>
                    </a:lnTo>
                    <a:lnTo>
                      <a:pt x="121" y="70"/>
                    </a:lnTo>
                    <a:lnTo>
                      <a:pt x="148" y="50"/>
                    </a:lnTo>
                    <a:lnTo>
                      <a:pt x="181" y="40"/>
                    </a:lnTo>
                    <a:lnTo>
                      <a:pt x="215" y="35"/>
                    </a:lnTo>
                    <a:lnTo>
                      <a:pt x="249" y="40"/>
                    </a:lnTo>
                    <a:lnTo>
                      <a:pt x="276" y="45"/>
                    </a:lnTo>
                    <a:lnTo>
                      <a:pt x="282" y="74"/>
                    </a:lnTo>
                    <a:lnTo>
                      <a:pt x="282" y="104"/>
                    </a:lnTo>
                    <a:lnTo>
                      <a:pt x="302" y="99"/>
                    </a:lnTo>
                    <a:lnTo>
                      <a:pt x="309" y="70"/>
                    </a:lnTo>
                    <a:lnTo>
                      <a:pt x="329" y="55"/>
                    </a:lnTo>
                    <a:lnTo>
                      <a:pt x="356" y="50"/>
                    </a:lnTo>
                    <a:lnTo>
                      <a:pt x="376" y="50"/>
                    </a:lnTo>
                    <a:lnTo>
                      <a:pt x="396" y="74"/>
                    </a:lnTo>
                    <a:lnTo>
                      <a:pt x="410" y="99"/>
                    </a:lnTo>
                    <a:lnTo>
                      <a:pt x="423" y="70"/>
                    </a:lnTo>
                    <a:lnTo>
                      <a:pt x="464" y="40"/>
                    </a:lnTo>
                    <a:lnTo>
                      <a:pt x="524" y="25"/>
                    </a:lnTo>
                    <a:lnTo>
                      <a:pt x="591" y="30"/>
                    </a:lnTo>
                    <a:lnTo>
                      <a:pt x="652" y="45"/>
                    </a:lnTo>
                    <a:lnTo>
                      <a:pt x="679" y="65"/>
                    </a:lnTo>
                    <a:lnTo>
                      <a:pt x="692" y="94"/>
                    </a:lnTo>
                    <a:lnTo>
                      <a:pt x="706" y="79"/>
                    </a:lnTo>
                    <a:lnTo>
                      <a:pt x="706" y="65"/>
                    </a:lnTo>
                    <a:lnTo>
                      <a:pt x="732" y="45"/>
                    </a:lnTo>
                    <a:lnTo>
                      <a:pt x="739" y="45"/>
                    </a:lnTo>
                    <a:lnTo>
                      <a:pt x="759" y="45"/>
                    </a:lnTo>
                    <a:lnTo>
                      <a:pt x="766" y="50"/>
                    </a:lnTo>
                    <a:lnTo>
                      <a:pt x="773" y="65"/>
                    </a:lnTo>
                    <a:lnTo>
                      <a:pt x="773" y="74"/>
                    </a:lnTo>
                    <a:lnTo>
                      <a:pt x="813" y="45"/>
                    </a:lnTo>
                    <a:lnTo>
                      <a:pt x="880" y="40"/>
                    </a:lnTo>
                    <a:lnTo>
                      <a:pt x="900" y="45"/>
                    </a:lnTo>
                    <a:lnTo>
                      <a:pt x="921" y="65"/>
                    </a:lnTo>
                    <a:lnTo>
                      <a:pt x="927" y="79"/>
                    </a:lnTo>
                    <a:lnTo>
                      <a:pt x="927" y="99"/>
                    </a:lnTo>
                    <a:lnTo>
                      <a:pt x="921" y="114"/>
                    </a:lnTo>
                    <a:lnTo>
                      <a:pt x="894" y="124"/>
                    </a:lnTo>
                    <a:lnTo>
                      <a:pt x="853" y="129"/>
                    </a:lnTo>
                    <a:lnTo>
                      <a:pt x="880" y="149"/>
                    </a:lnTo>
                    <a:lnTo>
                      <a:pt x="907" y="174"/>
                    </a:lnTo>
                    <a:lnTo>
                      <a:pt x="921" y="204"/>
                    </a:lnTo>
                    <a:lnTo>
                      <a:pt x="921" y="228"/>
                    </a:lnTo>
                    <a:lnTo>
                      <a:pt x="894" y="268"/>
                    </a:lnTo>
                    <a:lnTo>
                      <a:pt x="840" y="298"/>
                    </a:lnTo>
                    <a:lnTo>
                      <a:pt x="887" y="303"/>
                    </a:lnTo>
                    <a:lnTo>
                      <a:pt x="894" y="313"/>
                    </a:lnTo>
                    <a:lnTo>
                      <a:pt x="907" y="323"/>
                    </a:lnTo>
                    <a:lnTo>
                      <a:pt x="907" y="338"/>
                    </a:lnTo>
                    <a:lnTo>
                      <a:pt x="907" y="348"/>
                    </a:lnTo>
                    <a:lnTo>
                      <a:pt x="887" y="358"/>
                    </a:lnTo>
                    <a:close/>
                  </a:path>
                </a:pathLst>
              </a:custGeom>
              <a:solidFill>
                <a:srgbClr val="00CCFF"/>
              </a:solidFill>
              <a:ln w="0" cap="flat">
                <a:noFill/>
                <a:prstDash val="solid"/>
                <a:round/>
                <a:headEnd/>
                <a:tailEnd/>
              </a:ln>
              <a:effectLst>
                <a:outerShdw dist="56796" dir="1593903" algn="ctr" rotWithShape="0">
                  <a:srgbClr val="C0C0C0"/>
                </a:outerShdw>
              </a:effectLst>
            </p:spPr>
            <p:txBody>
              <a:bodyPr anchor="ctr">
                <a:spAutoFit/>
              </a:bodyPr>
              <a:lstStyle/>
              <a:p>
                <a:endParaRPr lang="zh-CN" altLang="en-US"/>
              </a:p>
            </p:txBody>
          </p:sp>
        </p:grpSp>
        <p:sp>
          <p:nvSpPr>
            <p:cNvPr id="40990" name="Rectangle 80"/>
            <p:cNvSpPr>
              <a:spLocks noChangeArrowheads="1"/>
            </p:cNvSpPr>
            <p:nvPr/>
          </p:nvSpPr>
          <p:spPr bwMode="auto">
            <a:xfrm>
              <a:off x="2699" y="417"/>
              <a:ext cx="2404" cy="355"/>
            </a:xfrm>
            <a:prstGeom prst="rect">
              <a:avLst/>
            </a:prstGeom>
            <a:noFill/>
            <a:ln w="12700" cap="sq">
              <a:noFill/>
              <a:miter lim="800000"/>
              <a:headEnd type="none" w="sm" len="sm"/>
              <a:tailEnd type="none" w="sm" len="sm"/>
            </a:ln>
          </p:spPr>
          <p:txBody>
            <a:bodyPr>
              <a:spAutoFit/>
            </a:bodyPr>
            <a:lstStyle/>
            <a:p>
              <a:pPr algn="ctr">
                <a:lnSpc>
                  <a:spcPct val="85000"/>
                </a:lnSpc>
              </a:pPr>
              <a:r>
                <a:rPr lang="zh-CN" altLang="en-US">
                  <a:solidFill>
                    <a:srgbClr val="002C84"/>
                  </a:solidFill>
                  <a:ea typeface="黑体" pitchFamily="49" charset="-122"/>
                </a:rPr>
                <a:t>采用线性探测再</a:t>
              </a:r>
            </a:p>
            <a:p>
              <a:pPr algn="ctr">
                <a:lnSpc>
                  <a:spcPct val="85000"/>
                </a:lnSpc>
              </a:pPr>
              <a:r>
                <a:rPr lang="zh-CN" altLang="en-US">
                  <a:solidFill>
                    <a:srgbClr val="002C84"/>
                  </a:solidFill>
                  <a:ea typeface="黑体" pitchFamily="49" charset="-122"/>
                </a:rPr>
                <a:t>散列方法处理冲突</a:t>
              </a:r>
            </a:p>
          </p:txBody>
        </p:sp>
      </p:grpSp>
      <p:sp>
        <p:nvSpPr>
          <p:cNvPr id="40980" name="Text Box 91"/>
          <p:cNvSpPr txBox="1">
            <a:spLocks noChangeArrowheads="1"/>
          </p:cNvSpPr>
          <p:nvPr/>
        </p:nvSpPr>
        <p:spPr bwMode="auto">
          <a:xfrm>
            <a:off x="3648075" y="692151"/>
            <a:ext cx="1136650" cy="519113"/>
          </a:xfrm>
          <a:prstGeom prst="rect">
            <a:avLst/>
          </a:prstGeom>
          <a:noFill/>
          <a:ln w="12700" cap="sq">
            <a:noFill/>
            <a:miter lim="800000"/>
            <a:headEnd type="none" w="sm" len="sm"/>
            <a:tailEnd type="none" w="sm" len="sm"/>
          </a:ln>
        </p:spPr>
        <p:txBody>
          <a:bodyPr wrap="none">
            <a:spAutoFit/>
          </a:bodyPr>
          <a:lstStyle/>
          <a:p>
            <a:r>
              <a:rPr lang="en-US" altLang="zh-CN" sz="2800">
                <a:solidFill>
                  <a:srgbClr val="FF0000"/>
                </a:solidFill>
              </a:rPr>
              <a:t>(</a:t>
            </a:r>
            <a:r>
              <a:rPr lang="zh-CN" altLang="en-US" sz="2800">
                <a:solidFill>
                  <a:srgbClr val="FF0000"/>
                </a:solidFill>
                <a:ea typeface="黑体" pitchFamily="49" charset="-122"/>
              </a:rPr>
              <a:t>查找</a:t>
            </a:r>
            <a:r>
              <a:rPr lang="en-US" altLang="zh-CN" sz="2800">
                <a:solidFill>
                  <a:srgbClr val="FF0000"/>
                </a:solidFill>
              </a:rPr>
              <a:t>)</a:t>
            </a:r>
          </a:p>
        </p:txBody>
      </p:sp>
      <p:grpSp>
        <p:nvGrpSpPr>
          <p:cNvPr id="24" name="Group 92"/>
          <p:cNvGrpSpPr>
            <a:grpSpLocks/>
          </p:cNvGrpSpPr>
          <p:nvPr/>
        </p:nvGrpSpPr>
        <p:grpSpPr bwMode="auto">
          <a:xfrm>
            <a:off x="1811338" y="420689"/>
            <a:ext cx="1547812" cy="992187"/>
            <a:chOff x="22" y="84"/>
            <a:chExt cx="975" cy="625"/>
          </a:xfrm>
        </p:grpSpPr>
        <p:sp>
          <p:nvSpPr>
            <p:cNvPr id="40987" name="AutoShape 93"/>
            <p:cNvSpPr>
              <a:spLocks noChangeArrowheads="1"/>
            </p:cNvSpPr>
            <p:nvPr/>
          </p:nvSpPr>
          <p:spPr bwMode="auto">
            <a:xfrm rot="323393">
              <a:off x="22" y="84"/>
              <a:ext cx="953" cy="625"/>
            </a:xfrm>
            <a:prstGeom prst="irregularSeal2">
              <a:avLst/>
            </a:prstGeom>
            <a:solidFill>
              <a:srgbClr val="00CCFF"/>
            </a:solidFill>
            <a:ln w="44450" cap="sq">
              <a:solidFill>
                <a:srgbClr val="FFFF99"/>
              </a:solidFill>
              <a:miter lim="800000"/>
              <a:headEnd type="none" w="sm" len="sm"/>
              <a:tailEnd type="none" w="sm" len="sm"/>
            </a:ln>
            <a:effectLst>
              <a:outerShdw dist="96720" dir="1391915" algn="ctr" rotWithShape="0">
                <a:srgbClr val="969696"/>
              </a:outerShdw>
            </a:effectLst>
          </p:spPr>
          <p:txBody>
            <a:bodyPr wrap="none" anchor="ctr"/>
            <a:lstStyle/>
            <a:p>
              <a:endParaRPr lang="zh-CN" altLang="en-US">
                <a:solidFill>
                  <a:srgbClr val="FFFFCC"/>
                </a:solidFill>
              </a:endParaRPr>
            </a:p>
          </p:txBody>
        </p:sp>
        <p:sp>
          <p:nvSpPr>
            <p:cNvPr id="40988" name="Text Box 94"/>
            <p:cNvSpPr txBox="1">
              <a:spLocks noChangeArrowheads="1"/>
            </p:cNvSpPr>
            <p:nvPr/>
          </p:nvSpPr>
          <p:spPr bwMode="auto">
            <a:xfrm rot="-1168372">
              <a:off x="137" y="157"/>
              <a:ext cx="860" cy="442"/>
            </a:xfrm>
            <a:prstGeom prst="rect">
              <a:avLst/>
            </a:prstGeom>
            <a:noFill/>
            <a:ln w="12700" cap="sq">
              <a:noFill/>
              <a:miter lim="800000"/>
              <a:headEnd type="none" w="sm" len="sm"/>
              <a:tailEnd type="none" w="sm" len="sm"/>
            </a:ln>
            <a:effectLst>
              <a:outerShdw dist="25400" algn="ctr" rotWithShape="0">
                <a:srgbClr val="000074"/>
              </a:outerShdw>
            </a:effectLst>
          </p:spPr>
          <p:txBody>
            <a:bodyPr>
              <a:spAutoFit/>
            </a:bodyPr>
            <a:lstStyle/>
            <a:p>
              <a:r>
                <a:rPr lang="zh-CN" altLang="en-US" sz="4000" i="1">
                  <a:solidFill>
                    <a:srgbClr val="FF3300"/>
                  </a:solidFill>
                  <a:latin typeface="黑体" pitchFamily="49" charset="-122"/>
                  <a:ea typeface="黑体" pitchFamily="49" charset="-122"/>
                </a:rPr>
                <a:t>例</a:t>
              </a:r>
              <a:r>
                <a:rPr lang="en-US" altLang="zh-CN" sz="4000" i="1">
                  <a:solidFill>
                    <a:srgbClr val="FF3300"/>
                  </a:solidFill>
                  <a:ea typeface="黑体" pitchFamily="49" charset="-122"/>
                </a:rPr>
                <a:t>4</a:t>
              </a:r>
            </a:p>
          </p:txBody>
        </p:sp>
      </p:grpSp>
      <p:grpSp>
        <p:nvGrpSpPr>
          <p:cNvPr id="25" name="Group 95"/>
          <p:cNvGrpSpPr>
            <a:grpSpLocks/>
          </p:cNvGrpSpPr>
          <p:nvPr/>
        </p:nvGrpSpPr>
        <p:grpSpPr bwMode="auto">
          <a:xfrm>
            <a:off x="3003550" y="1603375"/>
            <a:ext cx="5437188" cy="755650"/>
            <a:chOff x="884" y="1026"/>
            <a:chExt cx="3425" cy="476"/>
          </a:xfrm>
        </p:grpSpPr>
        <p:grpSp>
          <p:nvGrpSpPr>
            <p:cNvPr id="26" name="Group 96"/>
            <p:cNvGrpSpPr>
              <a:grpSpLocks/>
            </p:cNvGrpSpPr>
            <p:nvPr/>
          </p:nvGrpSpPr>
          <p:grpSpPr bwMode="auto">
            <a:xfrm>
              <a:off x="1837" y="1026"/>
              <a:ext cx="2472" cy="476"/>
              <a:chOff x="1896" y="1117"/>
              <a:chExt cx="2472" cy="476"/>
            </a:xfrm>
          </p:grpSpPr>
          <p:sp>
            <p:nvSpPr>
              <p:cNvPr id="40985" name="Freeform 97"/>
              <p:cNvSpPr>
                <a:spLocks/>
              </p:cNvSpPr>
              <p:nvPr/>
            </p:nvSpPr>
            <p:spPr bwMode="auto">
              <a:xfrm>
                <a:off x="1896" y="1117"/>
                <a:ext cx="2400" cy="476"/>
              </a:xfrm>
              <a:custGeom>
                <a:avLst/>
                <a:gdLst>
                  <a:gd name="T0" fmla="*/ 151 w 2313"/>
                  <a:gd name="T1" fmla="*/ 54 h 476"/>
                  <a:gd name="T2" fmla="*/ 230 w 2313"/>
                  <a:gd name="T3" fmla="*/ 21 h 476"/>
                  <a:gd name="T4" fmla="*/ 309 w 2313"/>
                  <a:gd name="T5" fmla="*/ 0 h 476"/>
                  <a:gd name="T6" fmla="*/ 1087 w 2313"/>
                  <a:gd name="T7" fmla="*/ 21 h 476"/>
                  <a:gd name="T8" fmla="*/ 1843 w 2313"/>
                  <a:gd name="T9" fmla="*/ 76 h 476"/>
                  <a:gd name="T10" fmla="*/ 2250 w 2313"/>
                  <a:gd name="T11" fmla="*/ 43 h 476"/>
                  <a:gd name="T12" fmla="*/ 2271 w 2313"/>
                  <a:gd name="T13" fmla="*/ 76 h 476"/>
                  <a:gd name="T14" fmla="*/ 2283 w 2313"/>
                  <a:gd name="T15" fmla="*/ 108 h 476"/>
                  <a:gd name="T16" fmla="*/ 2373 w 2313"/>
                  <a:gd name="T17" fmla="*/ 130 h 476"/>
                  <a:gd name="T18" fmla="*/ 2340 w 2313"/>
                  <a:gd name="T19" fmla="*/ 391 h 476"/>
                  <a:gd name="T20" fmla="*/ 2227 w 2313"/>
                  <a:gd name="T21" fmla="*/ 423 h 476"/>
                  <a:gd name="T22" fmla="*/ 1685 w 2313"/>
                  <a:gd name="T23" fmla="*/ 434 h 476"/>
                  <a:gd name="T24" fmla="*/ 1471 w 2313"/>
                  <a:gd name="T25" fmla="*/ 467 h 476"/>
                  <a:gd name="T26" fmla="*/ 242 w 2313"/>
                  <a:gd name="T27" fmla="*/ 456 h 476"/>
                  <a:gd name="T28" fmla="*/ 61 w 2313"/>
                  <a:gd name="T29" fmla="*/ 358 h 476"/>
                  <a:gd name="T30" fmla="*/ 95 w 2313"/>
                  <a:gd name="T31" fmla="*/ 130 h 476"/>
                  <a:gd name="T32" fmla="*/ 151 w 2313"/>
                  <a:gd name="T33" fmla="*/ 54 h 4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313" h="476">
                    <a:moveTo>
                      <a:pt x="146" y="54"/>
                    </a:moveTo>
                    <a:cubicBezTo>
                      <a:pt x="283" y="20"/>
                      <a:pt x="108" y="69"/>
                      <a:pt x="222" y="21"/>
                    </a:cubicBezTo>
                    <a:cubicBezTo>
                      <a:pt x="246" y="11"/>
                      <a:pt x="273" y="9"/>
                      <a:pt x="298" y="0"/>
                    </a:cubicBezTo>
                    <a:cubicBezTo>
                      <a:pt x="549" y="13"/>
                      <a:pt x="797" y="4"/>
                      <a:pt x="1048" y="21"/>
                    </a:cubicBezTo>
                    <a:cubicBezTo>
                      <a:pt x="1385" y="88"/>
                      <a:pt x="1103" y="63"/>
                      <a:pt x="1776" y="76"/>
                    </a:cubicBezTo>
                    <a:cubicBezTo>
                      <a:pt x="1908" y="91"/>
                      <a:pt x="2039" y="75"/>
                      <a:pt x="2168" y="43"/>
                    </a:cubicBezTo>
                    <a:cubicBezTo>
                      <a:pt x="2175" y="54"/>
                      <a:pt x="2183" y="64"/>
                      <a:pt x="2189" y="76"/>
                    </a:cubicBezTo>
                    <a:cubicBezTo>
                      <a:pt x="2194" y="86"/>
                      <a:pt x="2192" y="100"/>
                      <a:pt x="2200" y="108"/>
                    </a:cubicBezTo>
                    <a:cubicBezTo>
                      <a:pt x="2221" y="129"/>
                      <a:pt x="2258" y="124"/>
                      <a:pt x="2287" y="130"/>
                    </a:cubicBezTo>
                    <a:cubicBezTo>
                      <a:pt x="2303" y="177"/>
                      <a:pt x="2313" y="354"/>
                      <a:pt x="2255" y="391"/>
                    </a:cubicBezTo>
                    <a:cubicBezTo>
                      <a:pt x="2249" y="395"/>
                      <a:pt x="2165" y="422"/>
                      <a:pt x="2146" y="423"/>
                    </a:cubicBezTo>
                    <a:cubicBezTo>
                      <a:pt x="1972" y="429"/>
                      <a:pt x="1798" y="430"/>
                      <a:pt x="1624" y="434"/>
                    </a:cubicBezTo>
                    <a:cubicBezTo>
                      <a:pt x="1555" y="448"/>
                      <a:pt x="1484" y="444"/>
                      <a:pt x="1418" y="467"/>
                    </a:cubicBezTo>
                    <a:cubicBezTo>
                      <a:pt x="1023" y="457"/>
                      <a:pt x="628" y="476"/>
                      <a:pt x="233" y="456"/>
                    </a:cubicBezTo>
                    <a:cubicBezTo>
                      <a:pt x="162" y="438"/>
                      <a:pt x="111" y="410"/>
                      <a:pt x="59" y="358"/>
                    </a:cubicBezTo>
                    <a:cubicBezTo>
                      <a:pt x="39" y="281"/>
                      <a:pt x="0" y="161"/>
                      <a:pt x="92" y="130"/>
                    </a:cubicBezTo>
                    <a:cubicBezTo>
                      <a:pt x="105" y="50"/>
                      <a:pt x="82" y="70"/>
                      <a:pt x="146" y="54"/>
                    </a:cubicBezTo>
                    <a:close/>
                  </a:path>
                </a:pathLst>
              </a:custGeom>
              <a:gradFill rotWithShape="0">
                <a:gsLst>
                  <a:gs pos="0">
                    <a:srgbClr val="00FFFF"/>
                  </a:gs>
                  <a:gs pos="50000">
                    <a:srgbClr val="007676"/>
                  </a:gs>
                  <a:gs pos="100000">
                    <a:srgbClr val="00FFFF"/>
                  </a:gs>
                </a:gsLst>
                <a:lin ang="5400000" scaled="1"/>
              </a:gradFill>
              <a:ln w="12700" cap="sq" cmpd="sng">
                <a:noFill/>
                <a:prstDash val="solid"/>
                <a:round/>
                <a:headEnd type="none" w="sm" len="sm"/>
                <a:tailEnd type="none" w="sm" len="sm"/>
              </a:ln>
              <a:effectLst>
                <a:outerShdw dist="81320" dir="3080412" algn="ctr" rotWithShape="0">
                  <a:srgbClr val="969696"/>
                </a:outerShdw>
              </a:effectLst>
            </p:spPr>
            <p:txBody>
              <a:bodyPr/>
              <a:lstStyle/>
              <a:p>
                <a:endParaRPr lang="zh-CN" altLang="en-US"/>
              </a:p>
            </p:txBody>
          </p:sp>
          <p:sp>
            <p:nvSpPr>
              <p:cNvPr id="40986" name="Rectangle 98"/>
              <p:cNvSpPr>
                <a:spLocks noChangeArrowheads="1"/>
              </p:cNvSpPr>
              <p:nvPr/>
            </p:nvSpPr>
            <p:spPr bwMode="auto">
              <a:xfrm>
                <a:off x="2145" y="1197"/>
                <a:ext cx="2223" cy="34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sz="3000">
                    <a:solidFill>
                      <a:srgbClr val="FFFF00"/>
                    </a:solidFill>
                  </a:rPr>
                  <a:t>H(k)=k  MOD  13</a:t>
                </a:r>
              </a:p>
            </p:txBody>
          </p:sp>
        </p:grpSp>
        <p:sp>
          <p:nvSpPr>
            <p:cNvPr id="40984" name="Text Box 99"/>
            <p:cNvSpPr txBox="1">
              <a:spLocks noChangeArrowheads="1"/>
            </p:cNvSpPr>
            <p:nvPr/>
          </p:nvSpPr>
          <p:spPr bwMode="auto">
            <a:xfrm>
              <a:off x="884" y="1101"/>
              <a:ext cx="843" cy="233"/>
            </a:xfrm>
            <a:prstGeom prst="rect">
              <a:avLst/>
            </a:prstGeom>
            <a:noFill/>
            <a:ln w="12700" cap="sq">
              <a:noFill/>
              <a:miter lim="800000"/>
              <a:headEnd type="none" w="sm" len="sm"/>
              <a:tailEnd type="none" w="sm" len="sm"/>
            </a:ln>
          </p:spPr>
          <p:txBody>
            <a:bodyPr wrap="none">
              <a:spAutoFit/>
            </a:bodyPr>
            <a:lstStyle/>
            <a:p>
              <a:r>
                <a:rPr lang="zh-CN" altLang="en-US">
                  <a:solidFill>
                    <a:srgbClr val="FF3300"/>
                  </a:solidFill>
                  <a:ea typeface="黑体" pitchFamily="49" charset="-122"/>
                </a:rPr>
                <a:t>散列函数：</a:t>
              </a:r>
            </a:p>
          </p:txBody>
        </p:sp>
      </p:gr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dissolve">
                                      <p:cBhvr>
                                        <p:cTn id="12" dur="500"/>
                                        <p:tgtEl>
                                          <p:spTgt spid="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right)">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slide(fromBottom)">
                                      <p:cBhvr>
                                        <p:cTn id="27" dur="5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47183"/>
                                        </p:tgtEl>
                                        <p:attrNameLst>
                                          <p:attrName>style.visibility</p:attrName>
                                        </p:attrNameLst>
                                      </p:cBhvr>
                                      <p:to>
                                        <p:strVal val="visible"/>
                                      </p:to>
                                    </p:set>
                                    <p:animEffect transition="in" filter="wipe(down)">
                                      <p:cBhvr>
                                        <p:cTn id="32" dur="500"/>
                                        <p:tgtEl>
                                          <p:spTgt spid="347183"/>
                                        </p:tgtEl>
                                      </p:cBhvr>
                                    </p:animEffect>
                                  </p:childTnLst>
                                  <p:subTnLst>
                                    <p:set>
                                      <p:cBhvr override="childStyle">
                                        <p:cTn dur="1" fill="hold" display="0" masterRel="nextClick" afterEffect="1"/>
                                        <p:tgtEl>
                                          <p:spTgt spid="347183"/>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slide(fromBottom)">
                                      <p:cBhvr>
                                        <p:cTn id="37" dur="500"/>
                                        <p:tgtEl>
                                          <p:spTgt spid="1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47184"/>
                                        </p:tgtEl>
                                        <p:attrNameLst>
                                          <p:attrName>style.visibility</p:attrName>
                                        </p:attrNameLst>
                                      </p:cBhvr>
                                      <p:to>
                                        <p:strVal val="visible"/>
                                      </p:to>
                                    </p:set>
                                    <p:animEffect transition="in" filter="wipe(down)">
                                      <p:cBhvr>
                                        <p:cTn id="42" dur="500"/>
                                        <p:tgtEl>
                                          <p:spTgt spid="347184"/>
                                        </p:tgtEl>
                                      </p:cBhvr>
                                    </p:animEffect>
                                  </p:childTnLst>
                                  <p:subTnLst>
                                    <p:set>
                                      <p:cBhvr override="childStyle">
                                        <p:cTn dur="1" fill="hold" display="0" masterRel="nextClick" afterEffect="1"/>
                                        <p:tgtEl>
                                          <p:spTgt spid="347184"/>
                                        </p:tgtEl>
                                        <p:attrNameLst>
                                          <p:attrName>style.visibility</p:attrName>
                                        </p:attrNameLst>
                                      </p:cBhvr>
                                      <p:to>
                                        <p:strVal val="hidden"/>
                                      </p:to>
                                    </p:set>
                                  </p:sub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down)">
                                      <p:cBhvr>
                                        <p:cTn id="47" dur="500"/>
                                        <p:tgtEl>
                                          <p:spTgt spid="1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down)">
                                      <p:cBhvr>
                                        <p:cTn id="52" dur="500"/>
                                        <p:tgtEl>
                                          <p:spTgt spid="1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down)">
                                      <p:cBhvr>
                                        <p:cTn id="57" dur="500"/>
                                        <p:tgtEl>
                                          <p:spTgt spid="1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2" presetClass="entr" presetSubtype="4" fill="hold"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slide(fromBottom)">
                                      <p:cBhvr>
                                        <p:cTn id="62" dur="500"/>
                                        <p:tgtEl>
                                          <p:spTgt spid="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wipe(down)">
                                      <p:cBhvr>
                                        <p:cTn id="67" dur="500"/>
                                        <p:tgtEl>
                                          <p:spTgt spid="1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wipe(down)">
                                      <p:cBhvr>
                                        <p:cTn id="72" dur="500"/>
                                        <p:tgtEl>
                                          <p:spTgt spid="1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4" fill="hold"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wipe(down)">
                                      <p:cBhvr>
                                        <p:cTn id="77" dur="500"/>
                                        <p:tgtEl>
                                          <p:spTgt spid="18"/>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2" presetClass="entr" presetSubtype="4" fill="hold" nodeType="clickEffect">
                                  <p:stCondLst>
                                    <p:cond delay="0"/>
                                  </p:stCondLst>
                                  <p:childTnLst>
                                    <p:set>
                                      <p:cBhvr>
                                        <p:cTn id="81" dur="1" fill="hold">
                                          <p:stCondLst>
                                            <p:cond delay="0"/>
                                          </p:stCondLst>
                                        </p:cTn>
                                        <p:tgtEl>
                                          <p:spTgt spid="10"/>
                                        </p:tgtEl>
                                        <p:attrNameLst>
                                          <p:attrName>style.visibility</p:attrName>
                                        </p:attrNameLst>
                                      </p:cBhvr>
                                      <p:to>
                                        <p:strVal val="visible"/>
                                      </p:to>
                                    </p:set>
                                    <p:animEffect transition="in" filter="slide(fromBottom)">
                                      <p:cBhvr>
                                        <p:cTn id="82" dur="500"/>
                                        <p:tgtEl>
                                          <p:spTgt spid="10"/>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4" fill="hold" nodeType="click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wipe(down)">
                                      <p:cBhvr>
                                        <p:cTn id="87" dur="500"/>
                                        <p:tgtEl>
                                          <p:spTgt spid="19"/>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4" fill="hold" nodeType="clickEffect">
                                  <p:stCondLst>
                                    <p:cond delay="0"/>
                                  </p:stCondLst>
                                  <p:childTnLst>
                                    <p:set>
                                      <p:cBhvr>
                                        <p:cTn id="91" dur="1" fill="hold">
                                          <p:stCondLst>
                                            <p:cond delay="0"/>
                                          </p:stCondLst>
                                        </p:cTn>
                                        <p:tgtEl>
                                          <p:spTgt spid="20"/>
                                        </p:tgtEl>
                                        <p:attrNameLst>
                                          <p:attrName>style.visibility</p:attrName>
                                        </p:attrNameLst>
                                      </p:cBhvr>
                                      <p:to>
                                        <p:strVal val="visible"/>
                                      </p:to>
                                    </p:set>
                                    <p:animEffect transition="in" filter="wipe(down)">
                                      <p:cBhvr>
                                        <p:cTn id="92" dur="500"/>
                                        <p:tgtEl>
                                          <p:spTgt spid="20"/>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4" fill="hold" nodeType="clickEffect">
                                  <p:stCondLst>
                                    <p:cond delay="0"/>
                                  </p:stCondLst>
                                  <p:childTnLst>
                                    <p:set>
                                      <p:cBhvr>
                                        <p:cTn id="96" dur="1" fill="hold">
                                          <p:stCondLst>
                                            <p:cond delay="0"/>
                                          </p:stCondLst>
                                        </p:cTn>
                                        <p:tgtEl>
                                          <p:spTgt spid="21"/>
                                        </p:tgtEl>
                                        <p:attrNameLst>
                                          <p:attrName>style.visibility</p:attrName>
                                        </p:attrNameLst>
                                      </p:cBhvr>
                                      <p:to>
                                        <p:strVal val="visible"/>
                                      </p:to>
                                    </p:set>
                                    <p:animEffect transition="in" filter="wipe(down)">
                                      <p:cBhvr>
                                        <p:cTn id="9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83" grpId="0" animBg="1"/>
      <p:bldP spid="347184"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a:grpSpLocks/>
          </p:cNvGrpSpPr>
          <p:nvPr/>
        </p:nvGrpSpPr>
        <p:grpSpPr bwMode="auto">
          <a:xfrm>
            <a:off x="2362200" y="304801"/>
            <a:ext cx="7924800" cy="2568575"/>
            <a:chOff x="480" y="336"/>
            <a:chExt cx="4992" cy="1618"/>
          </a:xfrm>
        </p:grpSpPr>
        <p:sp>
          <p:nvSpPr>
            <p:cNvPr id="42068" name="Freeform 6"/>
            <p:cNvSpPr>
              <a:spLocks/>
            </p:cNvSpPr>
            <p:nvPr/>
          </p:nvSpPr>
          <p:spPr bwMode="auto">
            <a:xfrm>
              <a:off x="480" y="336"/>
              <a:ext cx="4992" cy="1618"/>
            </a:xfrm>
            <a:custGeom>
              <a:avLst/>
              <a:gdLst>
                <a:gd name="T0" fmla="*/ 276 w 4290"/>
                <a:gd name="T1" fmla="*/ 78 h 1348"/>
                <a:gd name="T2" fmla="*/ 2906 w 4290"/>
                <a:gd name="T3" fmla="*/ 65 h 1348"/>
                <a:gd name="T4" fmla="*/ 2830 w 4290"/>
                <a:gd name="T5" fmla="*/ 26 h 1348"/>
                <a:gd name="T6" fmla="*/ 2880 w 4290"/>
                <a:gd name="T7" fmla="*/ 0 h 1348"/>
                <a:gd name="T8" fmla="*/ 3817 w 4290"/>
                <a:gd name="T9" fmla="*/ 13 h 1348"/>
                <a:gd name="T10" fmla="*/ 4196 w 4290"/>
                <a:gd name="T11" fmla="*/ 38 h 1348"/>
                <a:gd name="T12" fmla="*/ 4778 w 4290"/>
                <a:gd name="T13" fmla="*/ 78 h 1348"/>
                <a:gd name="T14" fmla="*/ 4992 w 4290"/>
                <a:gd name="T15" fmla="*/ 38 h 1348"/>
                <a:gd name="T16" fmla="*/ 4879 w 4290"/>
                <a:gd name="T17" fmla="*/ 182 h 1348"/>
                <a:gd name="T18" fmla="*/ 4891 w 4290"/>
                <a:gd name="T19" fmla="*/ 496 h 1348"/>
                <a:gd name="T20" fmla="*/ 4879 w 4290"/>
                <a:gd name="T21" fmla="*/ 561 h 1348"/>
                <a:gd name="T22" fmla="*/ 4854 w 4290"/>
                <a:gd name="T23" fmla="*/ 600 h 1348"/>
                <a:gd name="T24" fmla="*/ 4879 w 4290"/>
                <a:gd name="T25" fmla="*/ 887 h 1348"/>
                <a:gd name="T26" fmla="*/ 4891 w 4290"/>
                <a:gd name="T27" fmla="*/ 1383 h 1348"/>
                <a:gd name="T28" fmla="*/ 4866 w 4290"/>
                <a:gd name="T29" fmla="*/ 1552 h 1348"/>
                <a:gd name="T30" fmla="*/ 4765 w 4290"/>
                <a:gd name="T31" fmla="*/ 1578 h 1348"/>
                <a:gd name="T32" fmla="*/ 4500 w 4290"/>
                <a:gd name="T33" fmla="*/ 1565 h 1348"/>
                <a:gd name="T34" fmla="*/ 4537 w 4290"/>
                <a:gd name="T35" fmla="*/ 1539 h 1348"/>
                <a:gd name="T36" fmla="*/ 2261 w 4290"/>
                <a:gd name="T37" fmla="*/ 1514 h 1348"/>
                <a:gd name="T38" fmla="*/ 1996 w 4290"/>
                <a:gd name="T39" fmla="*/ 1552 h 1348"/>
                <a:gd name="T40" fmla="*/ 1983 w 4290"/>
                <a:gd name="T41" fmla="*/ 1605 h 1348"/>
                <a:gd name="T42" fmla="*/ 1932 w 4290"/>
                <a:gd name="T43" fmla="*/ 1618 h 1348"/>
                <a:gd name="T44" fmla="*/ 1666 w 4290"/>
                <a:gd name="T45" fmla="*/ 1605 h 1348"/>
                <a:gd name="T46" fmla="*/ 1072 w 4290"/>
                <a:gd name="T47" fmla="*/ 1526 h 1348"/>
                <a:gd name="T48" fmla="*/ 1047 w 4290"/>
                <a:gd name="T49" fmla="*/ 1487 h 1348"/>
                <a:gd name="T50" fmla="*/ 819 w 4290"/>
                <a:gd name="T51" fmla="*/ 1539 h 1348"/>
                <a:gd name="T52" fmla="*/ 263 w 4290"/>
                <a:gd name="T53" fmla="*/ 1552 h 1348"/>
                <a:gd name="T54" fmla="*/ 149 w 4290"/>
                <a:gd name="T55" fmla="*/ 1526 h 1348"/>
                <a:gd name="T56" fmla="*/ 136 w 4290"/>
                <a:gd name="T57" fmla="*/ 1487 h 1348"/>
                <a:gd name="T58" fmla="*/ 123 w 4290"/>
                <a:gd name="T59" fmla="*/ 1356 h 1348"/>
                <a:gd name="T60" fmla="*/ 61 w 4290"/>
                <a:gd name="T61" fmla="*/ 978 h 1348"/>
                <a:gd name="T62" fmla="*/ 48 w 4290"/>
                <a:gd name="T63" fmla="*/ 196 h 1348"/>
                <a:gd name="T64" fmla="*/ 86 w 4290"/>
                <a:gd name="T65" fmla="*/ 26 h 1348"/>
                <a:gd name="T66" fmla="*/ 123 w 4290"/>
                <a:gd name="T67" fmla="*/ 0 h 1348"/>
                <a:gd name="T68" fmla="*/ 187 w 4290"/>
                <a:gd name="T69" fmla="*/ 26 h 1348"/>
                <a:gd name="T70" fmla="*/ 276 w 4290"/>
                <a:gd name="T71" fmla="*/ 78 h 134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290" h="1348">
                  <a:moveTo>
                    <a:pt x="237" y="65"/>
                  </a:moveTo>
                  <a:cubicBezTo>
                    <a:pt x="991" y="78"/>
                    <a:pt x="1742" y="61"/>
                    <a:pt x="2497" y="54"/>
                  </a:cubicBezTo>
                  <a:cubicBezTo>
                    <a:pt x="2492" y="52"/>
                    <a:pt x="2429" y="34"/>
                    <a:pt x="2432" y="22"/>
                  </a:cubicBezTo>
                  <a:cubicBezTo>
                    <a:pt x="2436" y="6"/>
                    <a:pt x="2461" y="7"/>
                    <a:pt x="2475" y="0"/>
                  </a:cubicBezTo>
                  <a:cubicBezTo>
                    <a:pt x="2743" y="4"/>
                    <a:pt x="3012" y="3"/>
                    <a:pt x="3280" y="11"/>
                  </a:cubicBezTo>
                  <a:cubicBezTo>
                    <a:pt x="3389" y="14"/>
                    <a:pt x="3606" y="32"/>
                    <a:pt x="3606" y="32"/>
                  </a:cubicBezTo>
                  <a:cubicBezTo>
                    <a:pt x="3771" y="60"/>
                    <a:pt x="3939" y="50"/>
                    <a:pt x="4106" y="65"/>
                  </a:cubicBezTo>
                  <a:cubicBezTo>
                    <a:pt x="4176" y="58"/>
                    <a:pt x="4226" y="54"/>
                    <a:pt x="4290" y="32"/>
                  </a:cubicBezTo>
                  <a:cubicBezTo>
                    <a:pt x="4262" y="77"/>
                    <a:pt x="4221" y="107"/>
                    <a:pt x="4193" y="152"/>
                  </a:cubicBezTo>
                  <a:cubicBezTo>
                    <a:pt x="4174" y="227"/>
                    <a:pt x="4199" y="346"/>
                    <a:pt x="4203" y="413"/>
                  </a:cubicBezTo>
                  <a:cubicBezTo>
                    <a:pt x="4200" y="431"/>
                    <a:pt x="4199" y="450"/>
                    <a:pt x="4193" y="467"/>
                  </a:cubicBezTo>
                  <a:cubicBezTo>
                    <a:pt x="4188" y="479"/>
                    <a:pt x="4172" y="487"/>
                    <a:pt x="4171" y="500"/>
                  </a:cubicBezTo>
                  <a:cubicBezTo>
                    <a:pt x="4165" y="580"/>
                    <a:pt x="4186" y="659"/>
                    <a:pt x="4193" y="739"/>
                  </a:cubicBezTo>
                  <a:cubicBezTo>
                    <a:pt x="4196" y="877"/>
                    <a:pt x="4206" y="1014"/>
                    <a:pt x="4203" y="1152"/>
                  </a:cubicBezTo>
                  <a:cubicBezTo>
                    <a:pt x="4202" y="1200"/>
                    <a:pt x="4208" y="1253"/>
                    <a:pt x="4182" y="1293"/>
                  </a:cubicBezTo>
                  <a:cubicBezTo>
                    <a:pt x="4165" y="1318"/>
                    <a:pt x="4095" y="1315"/>
                    <a:pt x="4095" y="1315"/>
                  </a:cubicBezTo>
                  <a:cubicBezTo>
                    <a:pt x="4019" y="1311"/>
                    <a:pt x="3942" y="1317"/>
                    <a:pt x="3867" y="1304"/>
                  </a:cubicBezTo>
                  <a:cubicBezTo>
                    <a:pt x="3854" y="1302"/>
                    <a:pt x="3912" y="1282"/>
                    <a:pt x="3899" y="1282"/>
                  </a:cubicBezTo>
                  <a:cubicBezTo>
                    <a:pt x="3247" y="1262"/>
                    <a:pt x="2595" y="1269"/>
                    <a:pt x="1943" y="1261"/>
                  </a:cubicBezTo>
                  <a:cubicBezTo>
                    <a:pt x="1844" y="1268"/>
                    <a:pt x="1801" y="1275"/>
                    <a:pt x="1715" y="1293"/>
                  </a:cubicBezTo>
                  <a:cubicBezTo>
                    <a:pt x="1711" y="1308"/>
                    <a:pt x="1715" y="1326"/>
                    <a:pt x="1704" y="1337"/>
                  </a:cubicBezTo>
                  <a:cubicBezTo>
                    <a:pt x="1693" y="1348"/>
                    <a:pt x="1675" y="1348"/>
                    <a:pt x="1660" y="1348"/>
                  </a:cubicBezTo>
                  <a:cubicBezTo>
                    <a:pt x="1584" y="1348"/>
                    <a:pt x="1508" y="1341"/>
                    <a:pt x="1432" y="1337"/>
                  </a:cubicBezTo>
                  <a:cubicBezTo>
                    <a:pt x="1259" y="1318"/>
                    <a:pt x="1096" y="1282"/>
                    <a:pt x="921" y="1271"/>
                  </a:cubicBezTo>
                  <a:cubicBezTo>
                    <a:pt x="914" y="1260"/>
                    <a:pt x="912" y="1242"/>
                    <a:pt x="900" y="1239"/>
                  </a:cubicBezTo>
                  <a:cubicBezTo>
                    <a:pt x="864" y="1229"/>
                    <a:pt x="748" y="1280"/>
                    <a:pt x="704" y="1282"/>
                  </a:cubicBezTo>
                  <a:cubicBezTo>
                    <a:pt x="545" y="1289"/>
                    <a:pt x="385" y="1289"/>
                    <a:pt x="226" y="1293"/>
                  </a:cubicBezTo>
                  <a:cubicBezTo>
                    <a:pt x="193" y="1286"/>
                    <a:pt x="158" y="1286"/>
                    <a:pt x="128" y="1271"/>
                  </a:cubicBezTo>
                  <a:cubicBezTo>
                    <a:pt x="118" y="1266"/>
                    <a:pt x="119" y="1250"/>
                    <a:pt x="117" y="1239"/>
                  </a:cubicBezTo>
                  <a:cubicBezTo>
                    <a:pt x="111" y="1203"/>
                    <a:pt x="111" y="1166"/>
                    <a:pt x="106" y="1130"/>
                  </a:cubicBezTo>
                  <a:cubicBezTo>
                    <a:pt x="91" y="1024"/>
                    <a:pt x="67" y="921"/>
                    <a:pt x="52" y="815"/>
                  </a:cubicBezTo>
                  <a:cubicBezTo>
                    <a:pt x="48" y="598"/>
                    <a:pt x="48" y="380"/>
                    <a:pt x="41" y="163"/>
                  </a:cubicBezTo>
                  <a:cubicBezTo>
                    <a:pt x="39" y="107"/>
                    <a:pt x="0" y="44"/>
                    <a:pt x="74" y="22"/>
                  </a:cubicBezTo>
                  <a:cubicBezTo>
                    <a:pt x="85" y="15"/>
                    <a:pt x="93" y="0"/>
                    <a:pt x="106" y="0"/>
                  </a:cubicBezTo>
                  <a:cubicBezTo>
                    <a:pt x="126" y="0"/>
                    <a:pt x="142" y="15"/>
                    <a:pt x="161" y="22"/>
                  </a:cubicBezTo>
                  <a:cubicBezTo>
                    <a:pt x="235" y="49"/>
                    <a:pt x="215" y="22"/>
                    <a:pt x="237" y="65"/>
                  </a:cubicBezTo>
                  <a:close/>
                </a:path>
              </a:pathLst>
            </a:custGeom>
            <a:solidFill>
              <a:srgbClr val="FFFFBD"/>
            </a:solidFill>
            <a:ln w="12700" cap="sq" cmpd="sng">
              <a:noFill/>
              <a:prstDash val="solid"/>
              <a:round/>
              <a:headEnd type="none" w="sm" len="sm"/>
              <a:tailEnd type="none" w="sm" len="sm"/>
            </a:ln>
            <a:effectLst>
              <a:outerShdw dist="188799" dir="2863579" algn="ctr" rotWithShape="0">
                <a:srgbClr val="969696"/>
              </a:outerShdw>
            </a:effectLst>
          </p:spPr>
          <p:txBody>
            <a:bodyPr/>
            <a:lstStyle/>
            <a:p>
              <a:endParaRPr lang="zh-CN" altLang="en-US"/>
            </a:p>
          </p:txBody>
        </p:sp>
        <p:sp>
          <p:nvSpPr>
            <p:cNvPr id="42069" name="Text Box 7"/>
            <p:cNvSpPr txBox="1">
              <a:spLocks noChangeArrowheads="1"/>
            </p:cNvSpPr>
            <p:nvPr/>
          </p:nvSpPr>
          <p:spPr bwMode="auto">
            <a:xfrm>
              <a:off x="742" y="602"/>
              <a:ext cx="4471" cy="1078"/>
            </a:xfrm>
            <a:prstGeom prst="rect">
              <a:avLst/>
            </a:prstGeom>
            <a:noFill/>
            <a:ln w="12700" cap="sq">
              <a:noFill/>
              <a:miter lim="800000"/>
              <a:headEnd type="none" w="sm" len="sm"/>
              <a:tailEnd type="none" w="sm" len="sm"/>
            </a:ln>
          </p:spPr>
          <p:txBody>
            <a:bodyPr wrap="none">
              <a:spAutoFit/>
            </a:bodyPr>
            <a:lstStyle/>
            <a:p>
              <a:pPr>
                <a:lnSpc>
                  <a:spcPct val="85000"/>
                </a:lnSpc>
              </a:pPr>
              <a:r>
                <a:rPr lang="en-US" altLang="zh-CN" sz="2500">
                  <a:solidFill>
                    <a:srgbClr val="002C84"/>
                  </a:solidFill>
                  <a:latin typeface="幼圆" pitchFamily="49" charset="-122"/>
                  <a:ea typeface="幼圆" pitchFamily="49" charset="-122"/>
                </a:rPr>
                <a:t>         </a:t>
              </a:r>
              <a:r>
                <a:rPr lang="zh-CN" altLang="en-US" sz="2500">
                  <a:solidFill>
                    <a:srgbClr val="002C84"/>
                  </a:solidFill>
                  <a:latin typeface="幼圆" pitchFamily="49" charset="-122"/>
                  <a:ea typeface="幼圆" pitchFamily="49" charset="-122"/>
                </a:rPr>
                <a:t>已知有长度为</a:t>
              </a:r>
              <a:r>
                <a:rPr lang="en-US" altLang="zh-CN" sz="2500">
                  <a:solidFill>
                    <a:srgbClr val="002C84"/>
                  </a:solidFill>
                  <a:ea typeface="幼圆" pitchFamily="49" charset="-122"/>
                </a:rPr>
                <a:t>M</a:t>
              </a:r>
              <a:r>
                <a:rPr lang="zh-CN" altLang="en-US" sz="2500">
                  <a:solidFill>
                    <a:srgbClr val="002C84"/>
                  </a:solidFill>
                  <a:ea typeface="幼圆" pitchFamily="49" charset="-122"/>
                </a:rPr>
                <a:t>的</a:t>
              </a:r>
              <a:r>
                <a:rPr lang="zh-CN" altLang="en-US" sz="2500">
                  <a:solidFill>
                    <a:srgbClr val="002C84"/>
                  </a:solidFill>
                  <a:latin typeface="幼圆" pitchFamily="49" charset="-122"/>
                  <a:ea typeface="幼圆" pitchFamily="49" charset="-122"/>
                </a:rPr>
                <a:t>散列表</a:t>
              </a:r>
              <a:r>
                <a:rPr lang="en-US" altLang="zh-CN" sz="2500">
                  <a:solidFill>
                    <a:srgbClr val="002C84"/>
                  </a:solidFill>
                  <a:ea typeface="幼圆" pitchFamily="49" charset="-122"/>
                </a:rPr>
                <a:t>HT</a:t>
              </a:r>
              <a:r>
                <a:rPr lang="en-US" altLang="zh-CN" sz="2500">
                  <a:solidFill>
                    <a:srgbClr val="002C84"/>
                  </a:solidFill>
                  <a:latin typeface="幼圆" pitchFamily="49" charset="-122"/>
                  <a:ea typeface="幼圆" pitchFamily="49" charset="-122"/>
                </a:rPr>
                <a:t>[</a:t>
              </a:r>
              <a:r>
                <a:rPr lang="en-US" altLang="zh-CN" sz="2500">
                  <a:solidFill>
                    <a:srgbClr val="002C84"/>
                  </a:solidFill>
                  <a:ea typeface="幼圆" pitchFamily="49" charset="-122"/>
                </a:rPr>
                <a:t>0</a:t>
              </a:r>
              <a:r>
                <a:rPr lang="en-US" altLang="zh-CN" sz="2500">
                  <a:solidFill>
                    <a:srgbClr val="002C84"/>
                  </a:solidFill>
                </a:rPr>
                <a:t>..</a:t>
              </a:r>
              <a:r>
                <a:rPr lang="en-US" altLang="zh-CN" sz="2500">
                  <a:solidFill>
                    <a:srgbClr val="002C84"/>
                  </a:solidFill>
                  <a:ea typeface="幼圆" pitchFamily="49" charset="-122"/>
                </a:rPr>
                <a:t>M</a:t>
              </a:r>
              <a:r>
                <a:rPr lang="en-US" altLang="zh-CN" sz="2500">
                  <a:solidFill>
                    <a:srgbClr val="002C84"/>
                  </a:solidFill>
                  <a:cs typeface="Times New Roman" pitchFamily="18" charset="0"/>
                </a:rPr>
                <a:t>–</a:t>
              </a:r>
              <a:r>
                <a:rPr lang="en-US" altLang="zh-CN" sz="2500">
                  <a:solidFill>
                    <a:srgbClr val="002C84"/>
                  </a:solidFill>
                  <a:ea typeface="幼圆" pitchFamily="49" charset="-122"/>
                </a:rPr>
                <a:t>1]</a:t>
              </a:r>
              <a:r>
                <a:rPr lang="zh-CN" altLang="en-US" sz="2500">
                  <a:solidFill>
                    <a:srgbClr val="002C84"/>
                  </a:solidFill>
                  <a:latin typeface="幼圆" pitchFamily="49" charset="-122"/>
                  <a:ea typeface="幼圆" pitchFamily="49" charset="-122"/>
                </a:rPr>
                <a:t>，</a:t>
              </a:r>
            </a:p>
            <a:p>
              <a:pPr>
                <a:lnSpc>
                  <a:spcPct val="85000"/>
                </a:lnSpc>
              </a:pPr>
              <a:r>
                <a:rPr lang="zh-CN" altLang="en-US" sz="2500">
                  <a:solidFill>
                    <a:srgbClr val="002C84"/>
                  </a:solidFill>
                  <a:latin typeface="幼圆" pitchFamily="49" charset="-122"/>
                  <a:ea typeface="幼圆" pitchFamily="49" charset="-122"/>
                </a:rPr>
                <a:t>散列函数为</a:t>
              </a:r>
              <a:r>
                <a:rPr lang="en-US" altLang="zh-CN" sz="2500">
                  <a:solidFill>
                    <a:srgbClr val="002C84"/>
                  </a:solidFill>
                  <a:ea typeface="幼圆" pitchFamily="49" charset="-122"/>
                </a:rPr>
                <a:t>H(k)</a:t>
              </a:r>
              <a:r>
                <a:rPr lang="zh-CN" altLang="en-US" sz="2500">
                  <a:solidFill>
                    <a:srgbClr val="002C84"/>
                  </a:solidFill>
                  <a:latin typeface="幼圆" pitchFamily="49" charset="-122"/>
                  <a:ea typeface="幼圆" pitchFamily="49" charset="-122"/>
                </a:rPr>
                <a:t>，并且采用线性探测再散列方法</a:t>
              </a:r>
            </a:p>
            <a:p>
              <a:pPr>
                <a:lnSpc>
                  <a:spcPct val="85000"/>
                </a:lnSpc>
              </a:pPr>
              <a:r>
                <a:rPr lang="zh-CN" altLang="en-US" sz="2500">
                  <a:solidFill>
                    <a:srgbClr val="002C84"/>
                  </a:solidFill>
                  <a:latin typeface="幼圆" pitchFamily="49" charset="-122"/>
                  <a:ea typeface="幼圆" pitchFamily="49" charset="-122"/>
                </a:rPr>
                <a:t>处理冲突。请写出在该散列表中查找关键字值为</a:t>
              </a:r>
            </a:p>
            <a:p>
              <a:pPr>
                <a:lnSpc>
                  <a:spcPct val="85000"/>
                </a:lnSpc>
              </a:pPr>
              <a:r>
                <a:rPr lang="en-US" altLang="zh-CN" sz="2500">
                  <a:solidFill>
                    <a:srgbClr val="002C84"/>
                  </a:solidFill>
                  <a:ea typeface="幼圆" pitchFamily="49" charset="-122"/>
                </a:rPr>
                <a:t>key</a:t>
              </a:r>
              <a:r>
                <a:rPr lang="zh-CN" altLang="en-US" sz="2500">
                  <a:solidFill>
                    <a:srgbClr val="002C84"/>
                  </a:solidFill>
                  <a:latin typeface="幼圆" pitchFamily="49" charset="-122"/>
                  <a:ea typeface="幼圆" pitchFamily="49" charset="-122"/>
                </a:rPr>
                <a:t>的元素存在与否的算法。若存在</a:t>
              </a:r>
              <a:r>
                <a:rPr lang="en-US" altLang="zh-CN" sz="2500">
                  <a:solidFill>
                    <a:srgbClr val="002C84"/>
                  </a:solidFill>
                  <a:latin typeface="幼圆" pitchFamily="49" charset="-122"/>
                  <a:ea typeface="幼圆" pitchFamily="49" charset="-122"/>
                </a:rPr>
                <a:t>,</a:t>
              </a:r>
              <a:r>
                <a:rPr lang="zh-CN" altLang="en-US" sz="2500">
                  <a:solidFill>
                    <a:srgbClr val="002C84"/>
                  </a:solidFill>
                  <a:latin typeface="幼圆" pitchFamily="49" charset="-122"/>
                  <a:ea typeface="幼圆" pitchFamily="49" charset="-122"/>
                </a:rPr>
                <a:t>则给出它在</a:t>
              </a:r>
            </a:p>
            <a:p>
              <a:pPr>
                <a:lnSpc>
                  <a:spcPct val="85000"/>
                </a:lnSpc>
              </a:pPr>
              <a:r>
                <a:rPr lang="zh-CN" altLang="en-US" sz="2500">
                  <a:solidFill>
                    <a:srgbClr val="002C84"/>
                  </a:solidFill>
                  <a:latin typeface="幼圆" pitchFamily="49" charset="-122"/>
                  <a:ea typeface="幼圆" pitchFamily="49" charset="-122"/>
                </a:rPr>
                <a:t>表中的位置，否则，给出相应信息</a:t>
              </a:r>
              <a:r>
                <a:rPr lang="zh-CN" altLang="en-US" sz="2500">
                  <a:solidFill>
                    <a:srgbClr val="002C84"/>
                  </a:solidFill>
                  <a:latin typeface="幼圆" pitchFamily="49" charset="-122"/>
                  <a:ea typeface="幼圆" pitchFamily="49" charset="-122"/>
                  <a:sym typeface="Symbol" pitchFamily="18" charset="2"/>
                </a:rPr>
                <a:t>。</a:t>
              </a:r>
            </a:p>
          </p:txBody>
        </p:sp>
      </p:grpSp>
      <p:grpSp>
        <p:nvGrpSpPr>
          <p:cNvPr id="3" name="Group 13"/>
          <p:cNvGrpSpPr>
            <a:grpSpLocks/>
          </p:cNvGrpSpPr>
          <p:nvPr/>
        </p:nvGrpSpPr>
        <p:grpSpPr bwMode="auto">
          <a:xfrm rot="-586283">
            <a:off x="1676401" y="-117475"/>
            <a:ext cx="1622425" cy="1409700"/>
            <a:chOff x="181" y="-81"/>
            <a:chExt cx="1022" cy="888"/>
          </a:xfrm>
        </p:grpSpPr>
        <p:sp>
          <p:nvSpPr>
            <p:cNvPr id="42066" name="AutoShape 10"/>
            <p:cNvSpPr>
              <a:spLocks noChangeArrowheads="1"/>
            </p:cNvSpPr>
            <p:nvPr/>
          </p:nvSpPr>
          <p:spPr bwMode="auto">
            <a:xfrm rot="420471">
              <a:off x="181" y="-81"/>
              <a:ext cx="1022" cy="888"/>
            </a:xfrm>
            <a:prstGeom prst="irregularSeal2">
              <a:avLst/>
            </a:prstGeom>
            <a:solidFill>
              <a:srgbClr val="FF0000"/>
            </a:solidFill>
            <a:ln w="50800" cap="sq">
              <a:solidFill>
                <a:srgbClr val="FFFF00"/>
              </a:solidFill>
              <a:miter lim="800000"/>
              <a:headEnd type="none" w="sm" len="sm"/>
              <a:tailEnd type="none" w="sm" len="sm"/>
            </a:ln>
            <a:effectLst>
              <a:outerShdw dist="117088" dir="2436078" algn="ctr" rotWithShape="0">
                <a:srgbClr val="777777"/>
              </a:outerShdw>
            </a:effectLst>
          </p:spPr>
          <p:txBody>
            <a:bodyPr wrap="none" anchor="ctr"/>
            <a:lstStyle/>
            <a:p>
              <a:endParaRPr lang="zh-CN" altLang="en-US">
                <a:solidFill>
                  <a:srgbClr val="FFFFCC"/>
                </a:solidFill>
              </a:endParaRPr>
            </a:p>
          </p:txBody>
        </p:sp>
        <p:sp>
          <p:nvSpPr>
            <p:cNvPr id="42067" name="Text Box 11"/>
            <p:cNvSpPr txBox="1">
              <a:spLocks noChangeArrowheads="1"/>
            </p:cNvSpPr>
            <p:nvPr/>
          </p:nvSpPr>
          <p:spPr bwMode="auto">
            <a:xfrm rot="-565085">
              <a:off x="253" y="101"/>
              <a:ext cx="847" cy="500"/>
            </a:xfrm>
            <a:prstGeom prst="rect">
              <a:avLst/>
            </a:prstGeom>
            <a:noFill/>
            <a:ln w="12700" cap="sq">
              <a:noFill/>
              <a:miter lim="800000"/>
              <a:headEnd type="none" w="sm" len="sm"/>
              <a:tailEnd type="none" w="sm" len="sm"/>
            </a:ln>
            <a:effectLst>
              <a:outerShdw dist="56796" dir="1593903" algn="ctr" rotWithShape="0">
                <a:schemeClr val="bg1"/>
              </a:outerShdw>
            </a:effectLst>
          </p:spPr>
          <p:txBody>
            <a:bodyPr>
              <a:spAutoFit/>
            </a:bodyPr>
            <a:lstStyle/>
            <a:p>
              <a:r>
                <a:rPr lang="zh-CN" altLang="en-US" sz="4600" i="1">
                  <a:solidFill>
                    <a:srgbClr val="FFFFFF"/>
                  </a:solidFill>
                  <a:latin typeface="黑体" pitchFamily="49" charset="-122"/>
                  <a:ea typeface="黑体" pitchFamily="49" charset="-122"/>
                </a:rPr>
                <a:t>例</a:t>
              </a:r>
              <a:r>
                <a:rPr lang="en-US" altLang="zh-CN" sz="4600" i="1">
                  <a:solidFill>
                    <a:srgbClr val="FFFFFF"/>
                  </a:solidFill>
                  <a:latin typeface="黑体" pitchFamily="49" charset="-122"/>
                  <a:ea typeface="黑体" pitchFamily="49" charset="-122"/>
                </a:rPr>
                <a:t>4</a:t>
              </a:r>
            </a:p>
          </p:txBody>
        </p:sp>
      </p:grpSp>
      <p:sp>
        <p:nvSpPr>
          <p:cNvPr id="296974" name="Text Box 14"/>
          <p:cNvSpPr txBox="1">
            <a:spLocks noChangeArrowheads="1"/>
          </p:cNvSpPr>
          <p:nvPr/>
        </p:nvSpPr>
        <p:spPr bwMode="auto">
          <a:xfrm rot="671373">
            <a:off x="8702676" y="152401"/>
            <a:ext cx="1965325" cy="701675"/>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4000" i="1">
                <a:solidFill>
                  <a:srgbClr val="FF3300"/>
                </a:solidFill>
                <a:ea typeface="黑体" pitchFamily="49" charset="-122"/>
              </a:rPr>
              <a:t>查找</a:t>
            </a:r>
          </a:p>
        </p:txBody>
      </p:sp>
      <p:grpSp>
        <p:nvGrpSpPr>
          <p:cNvPr id="4" name="Group 79"/>
          <p:cNvGrpSpPr>
            <a:grpSpLocks/>
          </p:cNvGrpSpPr>
          <p:nvPr/>
        </p:nvGrpSpPr>
        <p:grpSpPr bwMode="auto">
          <a:xfrm>
            <a:off x="2244725" y="3276600"/>
            <a:ext cx="1066800" cy="901700"/>
            <a:chOff x="280" y="2064"/>
            <a:chExt cx="672" cy="568"/>
          </a:xfrm>
        </p:grpSpPr>
        <p:sp>
          <p:nvSpPr>
            <p:cNvPr id="42064" name="Freeform 17"/>
            <p:cNvSpPr>
              <a:spLocks/>
            </p:cNvSpPr>
            <p:nvPr/>
          </p:nvSpPr>
          <p:spPr bwMode="auto">
            <a:xfrm>
              <a:off x="288" y="2064"/>
              <a:ext cx="576" cy="524"/>
            </a:xfrm>
            <a:custGeom>
              <a:avLst/>
              <a:gdLst>
                <a:gd name="T0" fmla="*/ 66 w 494"/>
                <a:gd name="T1" fmla="*/ 116 h 441"/>
                <a:gd name="T2" fmla="*/ 1 w 494"/>
                <a:gd name="T3" fmla="*/ 393 h 441"/>
                <a:gd name="T4" fmla="*/ 15 w 494"/>
                <a:gd name="T5" fmla="*/ 511 h 441"/>
                <a:gd name="T6" fmla="*/ 54 w 494"/>
                <a:gd name="T7" fmla="*/ 524 h 441"/>
                <a:gd name="T8" fmla="*/ 505 w 494"/>
                <a:gd name="T9" fmla="*/ 511 h 441"/>
                <a:gd name="T10" fmla="*/ 570 w 494"/>
                <a:gd name="T11" fmla="*/ 379 h 441"/>
                <a:gd name="T12" fmla="*/ 557 w 494"/>
                <a:gd name="T13" fmla="*/ 195 h 441"/>
                <a:gd name="T14" fmla="*/ 505 w 494"/>
                <a:gd name="T15" fmla="*/ 169 h 441"/>
                <a:gd name="T16" fmla="*/ 492 w 494"/>
                <a:gd name="T17" fmla="*/ 116 h 441"/>
                <a:gd name="T18" fmla="*/ 351 w 494"/>
                <a:gd name="T19" fmla="*/ 77 h 441"/>
                <a:gd name="T20" fmla="*/ 66 w 494"/>
                <a:gd name="T21" fmla="*/ 116 h 4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94" h="441">
                  <a:moveTo>
                    <a:pt x="57" y="98"/>
                  </a:moveTo>
                  <a:cubicBezTo>
                    <a:pt x="30" y="178"/>
                    <a:pt x="14" y="247"/>
                    <a:pt x="1" y="331"/>
                  </a:cubicBezTo>
                  <a:cubicBezTo>
                    <a:pt x="5" y="364"/>
                    <a:pt x="0" y="399"/>
                    <a:pt x="13" y="430"/>
                  </a:cubicBezTo>
                  <a:cubicBezTo>
                    <a:pt x="17" y="441"/>
                    <a:pt x="34" y="441"/>
                    <a:pt x="46" y="441"/>
                  </a:cubicBezTo>
                  <a:cubicBezTo>
                    <a:pt x="175" y="441"/>
                    <a:pt x="304" y="434"/>
                    <a:pt x="433" y="430"/>
                  </a:cubicBezTo>
                  <a:cubicBezTo>
                    <a:pt x="467" y="397"/>
                    <a:pt x="478" y="365"/>
                    <a:pt x="489" y="319"/>
                  </a:cubicBezTo>
                  <a:cubicBezTo>
                    <a:pt x="485" y="267"/>
                    <a:pt x="494" y="213"/>
                    <a:pt x="478" y="164"/>
                  </a:cubicBezTo>
                  <a:cubicBezTo>
                    <a:pt x="473" y="148"/>
                    <a:pt x="444" y="155"/>
                    <a:pt x="433" y="142"/>
                  </a:cubicBezTo>
                  <a:cubicBezTo>
                    <a:pt x="423" y="130"/>
                    <a:pt x="430" y="111"/>
                    <a:pt x="422" y="98"/>
                  </a:cubicBezTo>
                  <a:cubicBezTo>
                    <a:pt x="399" y="64"/>
                    <a:pt x="324" y="68"/>
                    <a:pt x="301" y="65"/>
                  </a:cubicBezTo>
                  <a:cubicBezTo>
                    <a:pt x="38" y="76"/>
                    <a:pt x="8" y="0"/>
                    <a:pt x="57" y="98"/>
                  </a:cubicBezTo>
                  <a:close/>
                </a:path>
              </a:pathLst>
            </a:custGeom>
            <a:solidFill>
              <a:srgbClr val="FFCC99"/>
            </a:solidFill>
            <a:ln w="12700" cap="sq" cmpd="sng">
              <a:noFill/>
              <a:prstDash val="solid"/>
              <a:round/>
              <a:headEnd type="none" w="sm" len="sm"/>
              <a:tailEnd type="none" w="sm" len="sm"/>
            </a:ln>
            <a:effectLst>
              <a:outerShdw dist="53882" dir="2700000" algn="ctr" rotWithShape="0">
                <a:srgbClr val="969696"/>
              </a:outerShdw>
            </a:effectLst>
          </p:spPr>
          <p:txBody>
            <a:bodyPr/>
            <a:lstStyle/>
            <a:p>
              <a:endParaRPr lang="zh-CN" altLang="en-US"/>
            </a:p>
          </p:txBody>
        </p:sp>
        <p:sp>
          <p:nvSpPr>
            <p:cNvPr id="42065" name="Text Box 18"/>
            <p:cNvSpPr txBox="1">
              <a:spLocks noChangeArrowheads="1"/>
            </p:cNvSpPr>
            <p:nvPr/>
          </p:nvSpPr>
          <p:spPr bwMode="auto">
            <a:xfrm>
              <a:off x="280" y="2075"/>
              <a:ext cx="672" cy="557"/>
            </a:xfrm>
            <a:prstGeom prst="rect">
              <a:avLst/>
            </a:prstGeom>
            <a:noFill/>
            <a:ln w="12700" cap="sq">
              <a:noFill/>
              <a:miter lim="800000"/>
              <a:headEnd type="none" w="sm" len="sm"/>
              <a:tailEnd type="none" w="sm" len="sm"/>
            </a:ln>
            <a:effectLst>
              <a:outerShdw dist="35921" dir="2700000" algn="ctr" rotWithShape="0">
                <a:schemeClr val="bg1"/>
              </a:outerShdw>
            </a:effectLst>
          </p:spPr>
          <p:txBody>
            <a:bodyPr>
              <a:spAutoFit/>
            </a:bodyPr>
            <a:lstStyle/>
            <a:p>
              <a:r>
                <a:rPr lang="zh-CN" altLang="en-US" sz="5200">
                  <a:solidFill>
                    <a:srgbClr val="FFFFFF"/>
                  </a:solidFill>
                  <a:ea typeface="华文新魏" pitchFamily="2" charset="-122"/>
                </a:rPr>
                <a:t>例</a:t>
              </a:r>
            </a:p>
          </p:txBody>
        </p:sp>
      </p:grpSp>
      <p:grpSp>
        <p:nvGrpSpPr>
          <p:cNvPr id="5" name="Group 23"/>
          <p:cNvGrpSpPr>
            <a:grpSpLocks/>
          </p:cNvGrpSpPr>
          <p:nvPr/>
        </p:nvGrpSpPr>
        <p:grpSpPr bwMode="auto">
          <a:xfrm>
            <a:off x="4391025" y="3182938"/>
            <a:ext cx="3962400" cy="755650"/>
            <a:chOff x="1632" y="2027"/>
            <a:chExt cx="2496" cy="476"/>
          </a:xfrm>
        </p:grpSpPr>
        <p:sp>
          <p:nvSpPr>
            <p:cNvPr id="42062" name="Freeform 21"/>
            <p:cNvSpPr>
              <a:spLocks/>
            </p:cNvSpPr>
            <p:nvPr/>
          </p:nvSpPr>
          <p:spPr bwMode="auto">
            <a:xfrm>
              <a:off x="1632" y="2027"/>
              <a:ext cx="2400" cy="476"/>
            </a:xfrm>
            <a:custGeom>
              <a:avLst/>
              <a:gdLst>
                <a:gd name="T0" fmla="*/ 151 w 2313"/>
                <a:gd name="T1" fmla="*/ 54 h 476"/>
                <a:gd name="T2" fmla="*/ 230 w 2313"/>
                <a:gd name="T3" fmla="*/ 21 h 476"/>
                <a:gd name="T4" fmla="*/ 309 w 2313"/>
                <a:gd name="T5" fmla="*/ 0 h 476"/>
                <a:gd name="T6" fmla="*/ 1087 w 2313"/>
                <a:gd name="T7" fmla="*/ 21 h 476"/>
                <a:gd name="T8" fmla="*/ 1843 w 2313"/>
                <a:gd name="T9" fmla="*/ 76 h 476"/>
                <a:gd name="T10" fmla="*/ 2250 w 2313"/>
                <a:gd name="T11" fmla="*/ 43 h 476"/>
                <a:gd name="T12" fmla="*/ 2271 w 2313"/>
                <a:gd name="T13" fmla="*/ 76 h 476"/>
                <a:gd name="T14" fmla="*/ 2283 w 2313"/>
                <a:gd name="T15" fmla="*/ 108 h 476"/>
                <a:gd name="T16" fmla="*/ 2373 w 2313"/>
                <a:gd name="T17" fmla="*/ 130 h 476"/>
                <a:gd name="T18" fmla="*/ 2340 w 2313"/>
                <a:gd name="T19" fmla="*/ 391 h 476"/>
                <a:gd name="T20" fmla="*/ 2227 w 2313"/>
                <a:gd name="T21" fmla="*/ 423 h 476"/>
                <a:gd name="T22" fmla="*/ 1685 w 2313"/>
                <a:gd name="T23" fmla="*/ 434 h 476"/>
                <a:gd name="T24" fmla="*/ 1471 w 2313"/>
                <a:gd name="T25" fmla="*/ 467 h 476"/>
                <a:gd name="T26" fmla="*/ 242 w 2313"/>
                <a:gd name="T27" fmla="*/ 456 h 476"/>
                <a:gd name="T28" fmla="*/ 61 w 2313"/>
                <a:gd name="T29" fmla="*/ 358 h 476"/>
                <a:gd name="T30" fmla="*/ 95 w 2313"/>
                <a:gd name="T31" fmla="*/ 130 h 476"/>
                <a:gd name="T32" fmla="*/ 151 w 2313"/>
                <a:gd name="T33" fmla="*/ 54 h 4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313" h="476">
                  <a:moveTo>
                    <a:pt x="146" y="54"/>
                  </a:moveTo>
                  <a:cubicBezTo>
                    <a:pt x="283" y="20"/>
                    <a:pt x="108" y="69"/>
                    <a:pt x="222" y="21"/>
                  </a:cubicBezTo>
                  <a:cubicBezTo>
                    <a:pt x="246" y="11"/>
                    <a:pt x="273" y="9"/>
                    <a:pt x="298" y="0"/>
                  </a:cubicBezTo>
                  <a:cubicBezTo>
                    <a:pt x="549" y="13"/>
                    <a:pt x="797" y="4"/>
                    <a:pt x="1048" y="21"/>
                  </a:cubicBezTo>
                  <a:cubicBezTo>
                    <a:pt x="1385" y="88"/>
                    <a:pt x="1103" y="63"/>
                    <a:pt x="1776" y="76"/>
                  </a:cubicBezTo>
                  <a:cubicBezTo>
                    <a:pt x="1908" y="91"/>
                    <a:pt x="2039" y="75"/>
                    <a:pt x="2168" y="43"/>
                  </a:cubicBezTo>
                  <a:cubicBezTo>
                    <a:pt x="2175" y="54"/>
                    <a:pt x="2183" y="64"/>
                    <a:pt x="2189" y="76"/>
                  </a:cubicBezTo>
                  <a:cubicBezTo>
                    <a:pt x="2194" y="86"/>
                    <a:pt x="2192" y="100"/>
                    <a:pt x="2200" y="108"/>
                  </a:cubicBezTo>
                  <a:cubicBezTo>
                    <a:pt x="2221" y="129"/>
                    <a:pt x="2258" y="124"/>
                    <a:pt x="2287" y="130"/>
                  </a:cubicBezTo>
                  <a:cubicBezTo>
                    <a:pt x="2303" y="177"/>
                    <a:pt x="2313" y="354"/>
                    <a:pt x="2255" y="391"/>
                  </a:cubicBezTo>
                  <a:cubicBezTo>
                    <a:pt x="2249" y="395"/>
                    <a:pt x="2165" y="422"/>
                    <a:pt x="2146" y="423"/>
                  </a:cubicBezTo>
                  <a:cubicBezTo>
                    <a:pt x="1972" y="429"/>
                    <a:pt x="1798" y="430"/>
                    <a:pt x="1624" y="434"/>
                  </a:cubicBezTo>
                  <a:cubicBezTo>
                    <a:pt x="1555" y="448"/>
                    <a:pt x="1484" y="444"/>
                    <a:pt x="1418" y="467"/>
                  </a:cubicBezTo>
                  <a:cubicBezTo>
                    <a:pt x="1023" y="457"/>
                    <a:pt x="628" y="476"/>
                    <a:pt x="233" y="456"/>
                  </a:cubicBezTo>
                  <a:cubicBezTo>
                    <a:pt x="162" y="438"/>
                    <a:pt x="111" y="410"/>
                    <a:pt x="59" y="358"/>
                  </a:cubicBezTo>
                  <a:cubicBezTo>
                    <a:pt x="39" y="281"/>
                    <a:pt x="0" y="161"/>
                    <a:pt x="92" y="130"/>
                  </a:cubicBezTo>
                  <a:cubicBezTo>
                    <a:pt x="105" y="50"/>
                    <a:pt x="82" y="70"/>
                    <a:pt x="146" y="54"/>
                  </a:cubicBezTo>
                  <a:close/>
                </a:path>
              </a:pathLst>
            </a:custGeom>
            <a:gradFill rotWithShape="0">
              <a:gsLst>
                <a:gs pos="0">
                  <a:srgbClr val="00FFFF"/>
                </a:gs>
                <a:gs pos="50000">
                  <a:srgbClr val="007676"/>
                </a:gs>
                <a:gs pos="100000">
                  <a:srgbClr val="00FFFF"/>
                </a:gs>
              </a:gsLst>
              <a:lin ang="5400000" scaled="1"/>
            </a:gradFill>
            <a:ln w="12700" cap="sq" cmpd="sng">
              <a:noFill/>
              <a:prstDash val="solid"/>
              <a:round/>
              <a:headEnd type="none" w="sm" len="sm"/>
              <a:tailEnd type="none" w="sm" len="sm"/>
            </a:ln>
            <a:effectLst>
              <a:outerShdw dist="117088" dir="2963922" algn="ctr" rotWithShape="0">
                <a:srgbClr val="969696"/>
              </a:outerShdw>
            </a:effectLst>
          </p:spPr>
          <p:txBody>
            <a:bodyPr/>
            <a:lstStyle/>
            <a:p>
              <a:endParaRPr lang="zh-CN" altLang="en-US"/>
            </a:p>
          </p:txBody>
        </p:sp>
        <p:sp>
          <p:nvSpPr>
            <p:cNvPr id="42063" name="Rectangle 22"/>
            <p:cNvSpPr>
              <a:spLocks noChangeArrowheads="1"/>
            </p:cNvSpPr>
            <p:nvPr/>
          </p:nvSpPr>
          <p:spPr bwMode="auto">
            <a:xfrm>
              <a:off x="1905" y="2107"/>
              <a:ext cx="2223" cy="336"/>
            </a:xfrm>
            <a:prstGeom prst="rect">
              <a:avLst/>
            </a:prstGeom>
            <a:noFill/>
            <a:ln w="12700" cap="sq">
              <a:noFill/>
              <a:miter lim="800000"/>
              <a:headEnd type="none" w="sm" len="sm"/>
              <a:tailEnd type="none" w="sm" len="sm"/>
            </a:ln>
            <a:effectLst>
              <a:outerShdw dist="35921" dir="2700000" algn="ctr" rotWithShape="0">
                <a:srgbClr val="000000"/>
              </a:outerShdw>
            </a:effectLst>
          </p:spPr>
          <p:txBody>
            <a:bodyPr>
              <a:spAutoFit/>
            </a:bodyPr>
            <a:lstStyle/>
            <a:p>
              <a:r>
                <a:rPr lang="en-US" altLang="zh-CN" sz="2900">
                  <a:solidFill>
                    <a:srgbClr val="FFFF00"/>
                  </a:solidFill>
                </a:rPr>
                <a:t>H(k)=k  MOD  13</a:t>
              </a:r>
            </a:p>
          </p:txBody>
        </p:sp>
      </p:grpSp>
      <p:grpSp>
        <p:nvGrpSpPr>
          <p:cNvPr id="6" name="Group 27"/>
          <p:cNvGrpSpPr>
            <a:grpSpLocks/>
          </p:cNvGrpSpPr>
          <p:nvPr/>
        </p:nvGrpSpPr>
        <p:grpSpPr bwMode="auto">
          <a:xfrm>
            <a:off x="3781425" y="4114800"/>
            <a:ext cx="5843588" cy="685800"/>
            <a:chOff x="1248" y="2592"/>
            <a:chExt cx="3681" cy="432"/>
          </a:xfrm>
        </p:grpSpPr>
        <p:sp>
          <p:nvSpPr>
            <p:cNvPr id="42060" name="Rectangle 25"/>
            <p:cNvSpPr>
              <a:spLocks noChangeArrowheads="1"/>
            </p:cNvSpPr>
            <p:nvPr/>
          </p:nvSpPr>
          <p:spPr bwMode="auto">
            <a:xfrm>
              <a:off x="1248" y="2592"/>
              <a:ext cx="3408" cy="432"/>
            </a:xfrm>
            <a:prstGeom prst="rect">
              <a:avLst/>
            </a:prstGeom>
            <a:gradFill rotWithShape="0">
              <a:gsLst>
                <a:gs pos="0">
                  <a:srgbClr val="CC99FF"/>
                </a:gs>
                <a:gs pos="50000">
                  <a:srgbClr val="5E4776"/>
                </a:gs>
                <a:gs pos="100000">
                  <a:srgbClr val="CC99FF"/>
                </a:gs>
              </a:gsLst>
              <a:lin ang="5400000" scaled="1"/>
            </a:gradFill>
            <a:ln w="12700" cap="sq">
              <a:noFill/>
              <a:miter lim="800000"/>
              <a:headEnd type="none" w="sm" len="sm"/>
              <a:tailEnd type="none" w="sm" len="sm"/>
            </a:ln>
            <a:effectLst>
              <a:outerShdw dist="99190" dir="3011666" algn="ctr" rotWithShape="0">
                <a:srgbClr val="969696"/>
              </a:outerShdw>
            </a:effectLst>
          </p:spPr>
          <p:txBody>
            <a:bodyPr wrap="none" anchor="ctr"/>
            <a:lstStyle/>
            <a:p>
              <a:endParaRPr lang="zh-CN" altLang="en-US">
                <a:solidFill>
                  <a:srgbClr val="FFFFCC"/>
                </a:solidFill>
              </a:endParaRPr>
            </a:p>
          </p:txBody>
        </p:sp>
        <p:sp>
          <p:nvSpPr>
            <p:cNvPr id="42061" name="Rectangle 26"/>
            <p:cNvSpPr>
              <a:spLocks noChangeArrowheads="1"/>
            </p:cNvSpPr>
            <p:nvPr/>
          </p:nvSpPr>
          <p:spPr bwMode="auto">
            <a:xfrm>
              <a:off x="1329" y="2645"/>
              <a:ext cx="3600" cy="327"/>
            </a:xfrm>
            <a:prstGeom prst="rect">
              <a:avLst/>
            </a:prstGeom>
            <a:noFill/>
            <a:ln w="12700" cap="sq">
              <a:noFill/>
              <a:miter lim="800000"/>
              <a:headEnd type="none" w="sm" len="sm"/>
              <a:tailEnd type="none" w="sm" len="sm"/>
            </a:ln>
            <a:effectLst>
              <a:outerShdw dist="35921" dir="2700000" algn="ctr" rotWithShape="0">
                <a:srgbClr val="000000"/>
              </a:outerShdw>
            </a:effectLst>
          </p:spPr>
          <p:txBody>
            <a:bodyPr>
              <a:spAutoFit/>
            </a:bodyPr>
            <a:lstStyle/>
            <a:p>
              <a:r>
                <a:rPr lang="en-US" altLang="zh-CN" sz="2800">
                  <a:solidFill>
                    <a:srgbClr val="FF6600"/>
                  </a:solidFill>
                </a:rPr>
                <a:t> </a:t>
              </a:r>
              <a:r>
                <a:rPr lang="en-US" altLang="zh-CN" sz="2800">
                  <a:solidFill>
                    <a:srgbClr val="FFFFFF"/>
                  </a:solidFill>
                </a:rPr>
                <a:t>D</a:t>
              </a:r>
              <a:r>
                <a:rPr lang="en-US" altLang="zh-CN" sz="2800" baseline="-25000">
                  <a:solidFill>
                    <a:srgbClr val="FFFFFF"/>
                  </a:solidFill>
                </a:rPr>
                <a:t>i </a:t>
              </a:r>
              <a:r>
                <a:rPr lang="en-US" altLang="zh-CN" sz="2800">
                  <a:solidFill>
                    <a:srgbClr val="FFFFFF"/>
                  </a:solidFill>
                </a:rPr>
                <a:t>= (</a:t>
              </a:r>
              <a:r>
                <a:rPr lang="en-US" altLang="zh-CN" sz="2800">
                  <a:solidFill>
                    <a:srgbClr val="FFFF00"/>
                  </a:solidFill>
                </a:rPr>
                <a:t>k  MOD  13</a:t>
              </a:r>
              <a:r>
                <a:rPr lang="en-US" altLang="zh-CN" sz="2800">
                  <a:solidFill>
                    <a:srgbClr val="FF6600"/>
                  </a:solidFill>
                </a:rPr>
                <a:t> </a:t>
              </a:r>
              <a:r>
                <a:rPr lang="en-US" altLang="zh-CN" sz="2800">
                  <a:solidFill>
                    <a:srgbClr val="FFFFFF"/>
                  </a:solidFill>
                </a:rPr>
                <a:t>+ d</a:t>
              </a:r>
              <a:r>
                <a:rPr lang="en-US" altLang="zh-CN" sz="2800" baseline="-25000">
                  <a:solidFill>
                    <a:srgbClr val="FFFFFF"/>
                  </a:solidFill>
                </a:rPr>
                <a:t>i</a:t>
              </a:r>
              <a:r>
                <a:rPr lang="en-US" altLang="zh-CN" sz="2800">
                  <a:solidFill>
                    <a:srgbClr val="FFFFFF"/>
                  </a:solidFill>
                </a:rPr>
                <a:t>) MOD 13</a:t>
              </a:r>
            </a:p>
          </p:txBody>
        </p:sp>
      </p:grpSp>
      <p:grpSp>
        <p:nvGrpSpPr>
          <p:cNvPr id="7" name="Group 53"/>
          <p:cNvGrpSpPr>
            <a:grpSpLocks/>
          </p:cNvGrpSpPr>
          <p:nvPr/>
        </p:nvGrpSpPr>
        <p:grpSpPr bwMode="auto">
          <a:xfrm>
            <a:off x="3095626" y="4979984"/>
            <a:ext cx="5959475" cy="647700"/>
            <a:chOff x="816" y="3148"/>
            <a:chExt cx="3754" cy="408"/>
          </a:xfrm>
        </p:grpSpPr>
        <p:sp>
          <p:nvSpPr>
            <p:cNvPr id="42036" name="Text Box 29"/>
            <p:cNvSpPr txBox="1">
              <a:spLocks noChangeArrowheads="1"/>
            </p:cNvSpPr>
            <p:nvPr/>
          </p:nvSpPr>
          <p:spPr bwMode="auto">
            <a:xfrm>
              <a:off x="1419" y="3148"/>
              <a:ext cx="3151" cy="204"/>
            </a:xfrm>
            <a:prstGeom prst="rect">
              <a:avLst/>
            </a:prstGeom>
            <a:noFill/>
            <a:ln w="12700" cap="sq">
              <a:noFill/>
              <a:miter lim="800000"/>
              <a:headEnd type="none" w="sm" len="sm"/>
              <a:tailEnd type="none" w="sm" len="sm"/>
            </a:ln>
          </p:spPr>
          <p:txBody>
            <a:bodyPr wrap="none">
              <a:spAutoFit/>
            </a:bodyPr>
            <a:lstStyle/>
            <a:p>
              <a:r>
                <a:rPr lang="en-US" altLang="zh-CN" sz="1500" dirty="0">
                  <a:solidFill>
                    <a:srgbClr val="002C84"/>
                  </a:solidFill>
                </a:rPr>
                <a:t>0       1        2       3       4      5       6       7      8      9      10     11      12 </a:t>
              </a:r>
            </a:p>
          </p:txBody>
        </p:sp>
        <p:sp>
          <p:nvSpPr>
            <p:cNvPr id="42037" name="Text Box 30"/>
            <p:cNvSpPr txBox="1">
              <a:spLocks noChangeArrowheads="1"/>
            </p:cNvSpPr>
            <p:nvPr/>
          </p:nvSpPr>
          <p:spPr bwMode="auto">
            <a:xfrm>
              <a:off x="2547" y="3291"/>
              <a:ext cx="909" cy="250"/>
            </a:xfrm>
            <a:prstGeom prst="rect">
              <a:avLst/>
            </a:prstGeom>
            <a:noFill/>
            <a:ln w="12700" cap="sq">
              <a:noFill/>
              <a:miter lim="800000"/>
              <a:headEnd type="none" w="sm" len="sm"/>
              <a:tailEnd type="none" w="sm" len="sm"/>
            </a:ln>
          </p:spPr>
          <p:txBody>
            <a:bodyPr>
              <a:spAutoFit/>
            </a:bodyPr>
            <a:lstStyle/>
            <a:p>
              <a:r>
                <a:rPr lang="en-US" altLang="zh-CN" sz="2000" dirty="0">
                  <a:solidFill>
                    <a:srgbClr val="002C84"/>
                  </a:solidFill>
                </a:rPr>
                <a:t>70  19  </a:t>
              </a:r>
              <a:r>
                <a:rPr lang="en-US" altLang="zh-CN" sz="2000" dirty="0">
                  <a:solidFill>
                    <a:srgbClr val="FFFFFF"/>
                  </a:solidFill>
                </a:rPr>
                <a:t>  </a:t>
              </a:r>
              <a:r>
                <a:rPr lang="en-US" altLang="zh-CN" sz="2000" dirty="0">
                  <a:solidFill>
                    <a:srgbClr val="002C84"/>
                  </a:solidFill>
                </a:rPr>
                <a:t>33</a:t>
              </a:r>
            </a:p>
          </p:txBody>
        </p:sp>
        <p:sp>
          <p:nvSpPr>
            <p:cNvPr id="42038" name="Text Box 31"/>
            <p:cNvSpPr txBox="1">
              <a:spLocks noChangeArrowheads="1"/>
            </p:cNvSpPr>
            <p:nvPr/>
          </p:nvSpPr>
          <p:spPr bwMode="auto">
            <a:xfrm>
              <a:off x="816" y="3246"/>
              <a:ext cx="374" cy="31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r>
                <a:rPr lang="en-US" altLang="zh-CN" sz="2600">
                  <a:solidFill>
                    <a:srgbClr val="CC0066"/>
                  </a:solidFill>
                  <a:ea typeface="楷体_GB2312" pitchFamily="49" charset="-122"/>
                </a:rPr>
                <a:t>HT:</a:t>
              </a:r>
            </a:p>
          </p:txBody>
        </p:sp>
        <p:sp>
          <p:nvSpPr>
            <p:cNvPr id="42039" name="Rectangle 32"/>
            <p:cNvSpPr>
              <a:spLocks noChangeArrowheads="1"/>
            </p:cNvSpPr>
            <p:nvPr/>
          </p:nvSpPr>
          <p:spPr bwMode="auto">
            <a:xfrm>
              <a:off x="3265" y="3291"/>
              <a:ext cx="264"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2C84"/>
                  </a:solidFill>
                </a:rPr>
                <a:t>18</a:t>
              </a:r>
            </a:p>
          </p:txBody>
        </p:sp>
        <p:grpSp>
          <p:nvGrpSpPr>
            <p:cNvPr id="8" name="Group 33"/>
            <p:cNvGrpSpPr>
              <a:grpSpLocks/>
            </p:cNvGrpSpPr>
            <p:nvPr/>
          </p:nvGrpSpPr>
          <p:grpSpPr bwMode="auto">
            <a:xfrm>
              <a:off x="1381" y="3306"/>
              <a:ext cx="720" cy="240"/>
              <a:chOff x="1344" y="3456"/>
              <a:chExt cx="720" cy="240"/>
            </a:xfrm>
          </p:grpSpPr>
          <p:sp>
            <p:nvSpPr>
              <p:cNvPr id="42057" name="Rectangle 34"/>
              <p:cNvSpPr>
                <a:spLocks noChangeArrowheads="1"/>
              </p:cNvSpPr>
              <p:nvPr/>
            </p:nvSpPr>
            <p:spPr bwMode="auto">
              <a:xfrm>
                <a:off x="134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2058" name="Rectangle 35"/>
              <p:cNvSpPr>
                <a:spLocks noChangeArrowheads="1"/>
              </p:cNvSpPr>
              <p:nvPr/>
            </p:nvSpPr>
            <p:spPr bwMode="auto">
              <a:xfrm>
                <a:off x="158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2059" name="Rectangle 36"/>
              <p:cNvSpPr>
                <a:spLocks noChangeArrowheads="1"/>
              </p:cNvSpPr>
              <p:nvPr/>
            </p:nvSpPr>
            <p:spPr bwMode="auto">
              <a:xfrm>
                <a:off x="182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9" name="Group 37"/>
            <p:cNvGrpSpPr>
              <a:grpSpLocks/>
            </p:cNvGrpSpPr>
            <p:nvPr/>
          </p:nvGrpSpPr>
          <p:grpSpPr bwMode="auto">
            <a:xfrm>
              <a:off x="2101" y="3306"/>
              <a:ext cx="720" cy="240"/>
              <a:chOff x="1344" y="3456"/>
              <a:chExt cx="720" cy="240"/>
            </a:xfrm>
          </p:grpSpPr>
          <p:sp>
            <p:nvSpPr>
              <p:cNvPr id="42054" name="Rectangle 38"/>
              <p:cNvSpPr>
                <a:spLocks noChangeArrowheads="1"/>
              </p:cNvSpPr>
              <p:nvPr/>
            </p:nvSpPr>
            <p:spPr bwMode="auto">
              <a:xfrm>
                <a:off x="134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2055" name="Rectangle 39"/>
              <p:cNvSpPr>
                <a:spLocks noChangeArrowheads="1"/>
              </p:cNvSpPr>
              <p:nvPr/>
            </p:nvSpPr>
            <p:spPr bwMode="auto">
              <a:xfrm>
                <a:off x="158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2056" name="Rectangle 40"/>
              <p:cNvSpPr>
                <a:spLocks noChangeArrowheads="1"/>
              </p:cNvSpPr>
              <p:nvPr/>
            </p:nvSpPr>
            <p:spPr bwMode="auto">
              <a:xfrm>
                <a:off x="182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0" name="Group 41"/>
            <p:cNvGrpSpPr>
              <a:grpSpLocks/>
            </p:cNvGrpSpPr>
            <p:nvPr/>
          </p:nvGrpSpPr>
          <p:grpSpPr bwMode="auto">
            <a:xfrm>
              <a:off x="2821" y="3306"/>
              <a:ext cx="720" cy="240"/>
              <a:chOff x="1344" y="3456"/>
              <a:chExt cx="720" cy="240"/>
            </a:xfrm>
          </p:grpSpPr>
          <p:sp>
            <p:nvSpPr>
              <p:cNvPr id="42051" name="Rectangle 42"/>
              <p:cNvSpPr>
                <a:spLocks noChangeArrowheads="1"/>
              </p:cNvSpPr>
              <p:nvPr/>
            </p:nvSpPr>
            <p:spPr bwMode="auto">
              <a:xfrm>
                <a:off x="134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2052" name="Rectangle 43"/>
              <p:cNvSpPr>
                <a:spLocks noChangeArrowheads="1"/>
              </p:cNvSpPr>
              <p:nvPr/>
            </p:nvSpPr>
            <p:spPr bwMode="auto">
              <a:xfrm>
                <a:off x="158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2053" name="Rectangle 44"/>
              <p:cNvSpPr>
                <a:spLocks noChangeArrowheads="1"/>
              </p:cNvSpPr>
              <p:nvPr/>
            </p:nvSpPr>
            <p:spPr bwMode="auto">
              <a:xfrm>
                <a:off x="182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1" name="Group 45"/>
            <p:cNvGrpSpPr>
              <a:grpSpLocks/>
            </p:cNvGrpSpPr>
            <p:nvPr/>
          </p:nvGrpSpPr>
          <p:grpSpPr bwMode="auto">
            <a:xfrm>
              <a:off x="3541" y="3306"/>
              <a:ext cx="720" cy="240"/>
              <a:chOff x="1344" y="3456"/>
              <a:chExt cx="720" cy="240"/>
            </a:xfrm>
          </p:grpSpPr>
          <p:sp>
            <p:nvSpPr>
              <p:cNvPr id="42048" name="Rectangle 46"/>
              <p:cNvSpPr>
                <a:spLocks noChangeArrowheads="1"/>
              </p:cNvSpPr>
              <p:nvPr/>
            </p:nvSpPr>
            <p:spPr bwMode="auto">
              <a:xfrm>
                <a:off x="134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2049" name="Rectangle 47"/>
              <p:cNvSpPr>
                <a:spLocks noChangeArrowheads="1"/>
              </p:cNvSpPr>
              <p:nvPr/>
            </p:nvSpPr>
            <p:spPr bwMode="auto">
              <a:xfrm>
                <a:off x="158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2050" name="Rectangle 48"/>
              <p:cNvSpPr>
                <a:spLocks noChangeArrowheads="1"/>
              </p:cNvSpPr>
              <p:nvPr/>
            </p:nvSpPr>
            <p:spPr bwMode="auto">
              <a:xfrm>
                <a:off x="182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sp>
          <p:nvSpPr>
            <p:cNvPr id="42044" name="Rectangle 49"/>
            <p:cNvSpPr>
              <a:spLocks noChangeArrowheads="1"/>
            </p:cNvSpPr>
            <p:nvPr/>
          </p:nvSpPr>
          <p:spPr bwMode="auto">
            <a:xfrm>
              <a:off x="4265" y="330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2045" name="Rectangle 50"/>
            <p:cNvSpPr>
              <a:spLocks noChangeArrowheads="1"/>
            </p:cNvSpPr>
            <p:nvPr/>
          </p:nvSpPr>
          <p:spPr bwMode="auto">
            <a:xfrm>
              <a:off x="4248" y="3286"/>
              <a:ext cx="264"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2C84"/>
                  </a:solidFill>
                </a:rPr>
                <a:t>25</a:t>
              </a:r>
            </a:p>
          </p:txBody>
        </p:sp>
        <p:sp>
          <p:nvSpPr>
            <p:cNvPr id="42046" name="Rectangle 51"/>
            <p:cNvSpPr>
              <a:spLocks noChangeArrowheads="1"/>
            </p:cNvSpPr>
            <p:nvPr/>
          </p:nvSpPr>
          <p:spPr bwMode="auto">
            <a:xfrm>
              <a:off x="1359" y="3295"/>
              <a:ext cx="264"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2C84"/>
                  </a:solidFill>
                </a:rPr>
                <a:t>13</a:t>
              </a:r>
            </a:p>
          </p:txBody>
        </p:sp>
        <p:sp>
          <p:nvSpPr>
            <p:cNvPr id="42047" name="Rectangle 52"/>
            <p:cNvSpPr>
              <a:spLocks noChangeArrowheads="1"/>
            </p:cNvSpPr>
            <p:nvPr/>
          </p:nvSpPr>
          <p:spPr bwMode="auto">
            <a:xfrm>
              <a:off x="1595" y="3291"/>
              <a:ext cx="264"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2C84"/>
                  </a:solidFill>
                </a:rPr>
                <a:t>38</a:t>
              </a:r>
            </a:p>
          </p:txBody>
        </p:sp>
      </p:grpSp>
      <p:grpSp>
        <p:nvGrpSpPr>
          <p:cNvPr id="12" name="Group 150"/>
          <p:cNvGrpSpPr>
            <a:grpSpLocks/>
          </p:cNvGrpSpPr>
          <p:nvPr/>
        </p:nvGrpSpPr>
        <p:grpSpPr bwMode="auto">
          <a:xfrm>
            <a:off x="3294064" y="6083300"/>
            <a:ext cx="1349375" cy="609600"/>
            <a:chOff x="624" y="3840"/>
            <a:chExt cx="850" cy="384"/>
          </a:xfrm>
        </p:grpSpPr>
        <p:sp>
          <p:nvSpPr>
            <p:cNvPr id="42034" name="Oval 55"/>
            <p:cNvSpPr>
              <a:spLocks noChangeArrowheads="1"/>
            </p:cNvSpPr>
            <p:nvPr/>
          </p:nvSpPr>
          <p:spPr bwMode="auto">
            <a:xfrm>
              <a:off x="624" y="3840"/>
              <a:ext cx="816" cy="384"/>
            </a:xfrm>
            <a:prstGeom prst="ellipse">
              <a:avLst/>
            </a:prstGeom>
            <a:gradFill rotWithShape="0">
              <a:gsLst>
                <a:gs pos="0">
                  <a:srgbClr val="760000"/>
                </a:gs>
                <a:gs pos="50000">
                  <a:srgbClr val="FF0000"/>
                </a:gs>
                <a:gs pos="100000">
                  <a:srgbClr val="760000"/>
                </a:gs>
              </a:gsLst>
              <a:lin ang="18900000" scaled="1"/>
            </a:gradFill>
            <a:ln w="12700" cap="sq">
              <a:noFill/>
              <a:round/>
              <a:headEnd type="none" w="sm" len="sm"/>
              <a:tailEnd type="none" w="sm" len="sm"/>
            </a:ln>
          </p:spPr>
          <p:txBody>
            <a:bodyPr wrap="none" anchor="ctr"/>
            <a:lstStyle/>
            <a:p>
              <a:endParaRPr lang="zh-CN" altLang="en-US">
                <a:solidFill>
                  <a:srgbClr val="FFFFCC"/>
                </a:solidFill>
              </a:endParaRPr>
            </a:p>
          </p:txBody>
        </p:sp>
        <p:sp>
          <p:nvSpPr>
            <p:cNvPr id="42035" name="Text Box 56"/>
            <p:cNvSpPr txBox="1">
              <a:spLocks noChangeArrowheads="1"/>
            </p:cNvSpPr>
            <p:nvPr/>
          </p:nvSpPr>
          <p:spPr bwMode="auto">
            <a:xfrm>
              <a:off x="676" y="3866"/>
              <a:ext cx="798" cy="233"/>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a:solidFill>
                    <a:srgbClr val="FFFFFF"/>
                  </a:solidFill>
                </a:rPr>
                <a:t>key=70</a:t>
              </a:r>
            </a:p>
          </p:txBody>
        </p:sp>
      </p:grpSp>
      <p:grpSp>
        <p:nvGrpSpPr>
          <p:cNvPr id="13" name="Group 151"/>
          <p:cNvGrpSpPr>
            <a:grpSpLocks/>
          </p:cNvGrpSpPr>
          <p:nvPr/>
        </p:nvGrpSpPr>
        <p:grpSpPr bwMode="auto">
          <a:xfrm>
            <a:off x="6067425" y="6078538"/>
            <a:ext cx="1384300" cy="609600"/>
            <a:chOff x="2688" y="3829"/>
            <a:chExt cx="872" cy="384"/>
          </a:xfrm>
        </p:grpSpPr>
        <p:sp>
          <p:nvSpPr>
            <p:cNvPr id="42032" name="Oval 67"/>
            <p:cNvSpPr>
              <a:spLocks noChangeArrowheads="1"/>
            </p:cNvSpPr>
            <p:nvPr/>
          </p:nvSpPr>
          <p:spPr bwMode="auto">
            <a:xfrm>
              <a:off x="2688" y="3829"/>
              <a:ext cx="816" cy="384"/>
            </a:xfrm>
            <a:prstGeom prst="ellipse">
              <a:avLst/>
            </a:prstGeom>
            <a:gradFill rotWithShape="0">
              <a:gsLst>
                <a:gs pos="0">
                  <a:srgbClr val="007600"/>
                </a:gs>
                <a:gs pos="50000">
                  <a:srgbClr val="00FF00"/>
                </a:gs>
                <a:gs pos="100000">
                  <a:srgbClr val="007600"/>
                </a:gs>
              </a:gsLst>
              <a:lin ang="18900000" scaled="1"/>
            </a:gradFill>
            <a:ln w="12700" cap="sq">
              <a:noFill/>
              <a:round/>
              <a:headEnd type="none" w="sm" len="sm"/>
              <a:tailEnd type="none" w="sm" len="sm"/>
            </a:ln>
          </p:spPr>
          <p:txBody>
            <a:bodyPr wrap="none" anchor="ctr"/>
            <a:lstStyle/>
            <a:p>
              <a:endParaRPr lang="zh-CN" altLang="en-US">
                <a:solidFill>
                  <a:srgbClr val="FFFFCC"/>
                </a:solidFill>
              </a:endParaRPr>
            </a:p>
          </p:txBody>
        </p:sp>
        <p:sp>
          <p:nvSpPr>
            <p:cNvPr id="42033" name="Text Box 68"/>
            <p:cNvSpPr txBox="1">
              <a:spLocks noChangeArrowheads="1"/>
            </p:cNvSpPr>
            <p:nvPr/>
          </p:nvSpPr>
          <p:spPr bwMode="auto">
            <a:xfrm>
              <a:off x="2740" y="3855"/>
              <a:ext cx="820" cy="233"/>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a:solidFill>
                    <a:srgbClr val="FFFFFF"/>
                  </a:solidFill>
                </a:rPr>
                <a:t>key=38</a:t>
              </a:r>
            </a:p>
          </p:txBody>
        </p:sp>
      </p:grpSp>
      <p:grpSp>
        <p:nvGrpSpPr>
          <p:cNvPr id="14" name="Group 75"/>
          <p:cNvGrpSpPr>
            <a:grpSpLocks/>
          </p:cNvGrpSpPr>
          <p:nvPr/>
        </p:nvGrpSpPr>
        <p:grpSpPr bwMode="auto">
          <a:xfrm>
            <a:off x="7667626" y="6059488"/>
            <a:ext cx="1389063" cy="609600"/>
            <a:chOff x="3792" y="3792"/>
            <a:chExt cx="875" cy="384"/>
          </a:xfrm>
        </p:grpSpPr>
        <p:sp>
          <p:nvSpPr>
            <p:cNvPr id="42030" name="Oval 73"/>
            <p:cNvSpPr>
              <a:spLocks noChangeArrowheads="1"/>
            </p:cNvSpPr>
            <p:nvPr/>
          </p:nvSpPr>
          <p:spPr bwMode="auto">
            <a:xfrm>
              <a:off x="3792" y="3792"/>
              <a:ext cx="816" cy="384"/>
            </a:xfrm>
            <a:prstGeom prst="ellipse">
              <a:avLst/>
            </a:prstGeom>
            <a:gradFill rotWithShape="0">
              <a:gsLst>
                <a:gs pos="0">
                  <a:srgbClr val="007676"/>
                </a:gs>
                <a:gs pos="50000">
                  <a:srgbClr val="00FFFF"/>
                </a:gs>
                <a:gs pos="100000">
                  <a:srgbClr val="007676"/>
                </a:gs>
              </a:gsLst>
              <a:lin ang="18900000" scaled="1"/>
            </a:gradFill>
            <a:ln w="12700" cap="sq">
              <a:noFill/>
              <a:round/>
              <a:headEnd type="none" w="sm" len="sm"/>
              <a:tailEnd type="none" w="sm" len="sm"/>
            </a:ln>
          </p:spPr>
          <p:txBody>
            <a:bodyPr wrap="none" anchor="ctr"/>
            <a:lstStyle/>
            <a:p>
              <a:endParaRPr lang="zh-CN" altLang="en-US">
                <a:solidFill>
                  <a:srgbClr val="FFFFCC"/>
                </a:solidFill>
              </a:endParaRPr>
            </a:p>
          </p:txBody>
        </p:sp>
        <p:sp>
          <p:nvSpPr>
            <p:cNvPr id="42031" name="Text Box 74"/>
            <p:cNvSpPr txBox="1">
              <a:spLocks noChangeArrowheads="1"/>
            </p:cNvSpPr>
            <p:nvPr/>
          </p:nvSpPr>
          <p:spPr bwMode="auto">
            <a:xfrm>
              <a:off x="3855" y="3844"/>
              <a:ext cx="812" cy="233"/>
            </a:xfrm>
            <a:prstGeom prst="rect">
              <a:avLst/>
            </a:prstGeom>
            <a:noFill/>
            <a:ln w="12700" cap="sq">
              <a:noFill/>
              <a:miter lim="800000"/>
              <a:headEnd type="none" w="sm" len="sm"/>
              <a:tailEnd type="none" w="sm" len="sm"/>
            </a:ln>
            <a:effectLst>
              <a:outerShdw dist="12700" dir="5400000" algn="ctr" rotWithShape="0">
                <a:schemeClr val="bg2"/>
              </a:outerShdw>
            </a:effectLst>
          </p:spPr>
          <p:txBody>
            <a:bodyPr>
              <a:spAutoFit/>
            </a:bodyPr>
            <a:lstStyle/>
            <a:p>
              <a:r>
                <a:rPr lang="en-US" altLang="zh-CN">
                  <a:solidFill>
                    <a:srgbClr val="000000"/>
                  </a:solidFill>
                </a:rPr>
                <a:t>key=20</a:t>
              </a:r>
            </a:p>
          </p:txBody>
        </p:sp>
      </p:grpSp>
      <p:grpSp>
        <p:nvGrpSpPr>
          <p:cNvPr id="15" name="Group 96"/>
          <p:cNvGrpSpPr>
            <a:grpSpLocks/>
          </p:cNvGrpSpPr>
          <p:nvPr/>
        </p:nvGrpSpPr>
        <p:grpSpPr bwMode="auto">
          <a:xfrm>
            <a:off x="4665663" y="5656264"/>
            <a:ext cx="1922462" cy="1049337"/>
            <a:chOff x="1662" y="3563"/>
            <a:chExt cx="1211" cy="661"/>
          </a:xfrm>
        </p:grpSpPr>
        <p:grpSp>
          <p:nvGrpSpPr>
            <p:cNvPr id="16" name="Group 97"/>
            <p:cNvGrpSpPr>
              <a:grpSpLocks/>
            </p:cNvGrpSpPr>
            <p:nvPr/>
          </p:nvGrpSpPr>
          <p:grpSpPr bwMode="auto">
            <a:xfrm>
              <a:off x="1662" y="3840"/>
              <a:ext cx="864" cy="384"/>
              <a:chOff x="1632" y="3840"/>
              <a:chExt cx="864" cy="384"/>
            </a:xfrm>
          </p:grpSpPr>
          <p:sp>
            <p:nvSpPr>
              <p:cNvPr id="42028" name="Oval 98"/>
              <p:cNvSpPr>
                <a:spLocks noChangeArrowheads="1"/>
              </p:cNvSpPr>
              <p:nvPr/>
            </p:nvSpPr>
            <p:spPr bwMode="auto">
              <a:xfrm>
                <a:off x="1632" y="3840"/>
                <a:ext cx="816" cy="384"/>
              </a:xfrm>
              <a:prstGeom prst="ellipse">
                <a:avLst/>
              </a:prstGeom>
              <a:gradFill rotWithShape="0">
                <a:gsLst>
                  <a:gs pos="0">
                    <a:srgbClr val="000076"/>
                  </a:gs>
                  <a:gs pos="50000">
                    <a:srgbClr val="0000FF"/>
                  </a:gs>
                  <a:gs pos="100000">
                    <a:srgbClr val="000076"/>
                  </a:gs>
                </a:gsLst>
                <a:lin ang="18900000" scaled="1"/>
              </a:gradFill>
              <a:ln w="12700" cap="sq">
                <a:noFill/>
                <a:round/>
                <a:headEnd type="none" w="sm" len="sm"/>
                <a:tailEnd type="none" w="sm" len="sm"/>
              </a:ln>
            </p:spPr>
            <p:txBody>
              <a:bodyPr wrap="none" anchor="ctr"/>
              <a:lstStyle/>
              <a:p>
                <a:endParaRPr lang="zh-CN" altLang="en-US">
                  <a:solidFill>
                    <a:srgbClr val="FFFFCC"/>
                  </a:solidFill>
                </a:endParaRPr>
              </a:p>
            </p:txBody>
          </p:sp>
          <p:sp>
            <p:nvSpPr>
              <p:cNvPr id="42029" name="Text Box 99"/>
              <p:cNvSpPr txBox="1">
                <a:spLocks noChangeArrowheads="1"/>
              </p:cNvSpPr>
              <p:nvPr/>
            </p:nvSpPr>
            <p:spPr bwMode="auto">
              <a:xfrm>
                <a:off x="1684" y="3866"/>
                <a:ext cx="812" cy="233"/>
              </a:xfrm>
              <a:prstGeom prst="rect">
                <a:avLst/>
              </a:prstGeom>
              <a:noFill/>
              <a:ln w="12700" cap="sq">
                <a:noFill/>
                <a:miter lim="800000"/>
                <a:headEnd type="none" w="sm" len="sm"/>
                <a:tailEnd type="none" w="sm" len="sm"/>
              </a:ln>
              <a:effectLst>
                <a:outerShdw algn="ctr" rotWithShape="0">
                  <a:schemeClr val="bg2"/>
                </a:outerShdw>
              </a:effectLst>
            </p:spPr>
            <p:txBody>
              <a:bodyPr>
                <a:spAutoFit/>
              </a:bodyPr>
              <a:lstStyle/>
              <a:p>
                <a:r>
                  <a:rPr lang="en-US" altLang="zh-CN">
                    <a:solidFill>
                      <a:srgbClr val="FFFFFF"/>
                    </a:solidFill>
                  </a:rPr>
                  <a:t>key=18</a:t>
                </a:r>
              </a:p>
            </p:txBody>
          </p:sp>
        </p:grpSp>
        <p:sp>
          <p:nvSpPr>
            <p:cNvPr id="42027" name="Rectangle 100"/>
            <p:cNvSpPr>
              <a:spLocks noChangeArrowheads="1"/>
            </p:cNvSpPr>
            <p:nvPr/>
          </p:nvSpPr>
          <p:spPr bwMode="auto">
            <a:xfrm>
              <a:off x="2537" y="3563"/>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sp>
        <p:nvSpPr>
          <p:cNvPr id="297067" name="AutoShape 107"/>
          <p:cNvSpPr>
            <a:spLocks noChangeArrowheads="1"/>
          </p:cNvSpPr>
          <p:nvPr/>
        </p:nvSpPr>
        <p:spPr bwMode="auto">
          <a:xfrm rot="-5400000">
            <a:off x="5932488" y="5715001"/>
            <a:ext cx="228600" cy="193675"/>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297068" name="AutoShape 108"/>
          <p:cNvSpPr>
            <a:spLocks noChangeArrowheads="1"/>
          </p:cNvSpPr>
          <p:nvPr/>
        </p:nvSpPr>
        <p:spPr bwMode="auto">
          <a:xfrm rot="-5400000">
            <a:off x="5943601" y="5732463"/>
            <a:ext cx="228600" cy="193675"/>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grpSp>
        <p:nvGrpSpPr>
          <p:cNvPr id="17" name="Group 111"/>
          <p:cNvGrpSpPr>
            <a:grpSpLocks/>
          </p:cNvGrpSpPr>
          <p:nvPr/>
        </p:nvGrpSpPr>
        <p:grpSpPr bwMode="auto">
          <a:xfrm>
            <a:off x="5762626" y="5621338"/>
            <a:ext cx="785813" cy="381000"/>
            <a:chOff x="2496" y="3552"/>
            <a:chExt cx="495" cy="240"/>
          </a:xfrm>
        </p:grpSpPr>
        <p:sp>
          <p:nvSpPr>
            <p:cNvPr id="42024" name="AutoShape 112"/>
            <p:cNvSpPr>
              <a:spLocks noChangeArrowheads="1"/>
            </p:cNvSpPr>
            <p:nvPr/>
          </p:nvSpPr>
          <p:spPr bwMode="auto">
            <a:xfrm rot="-5400000">
              <a:off x="2858" y="3615"/>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2025" name="Rectangle 113"/>
            <p:cNvSpPr>
              <a:spLocks noChangeArrowheads="1"/>
            </p:cNvSpPr>
            <p:nvPr/>
          </p:nvSpPr>
          <p:spPr bwMode="auto">
            <a:xfrm>
              <a:off x="2496" y="3552"/>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18" name="Group 114"/>
          <p:cNvGrpSpPr>
            <a:grpSpLocks/>
          </p:cNvGrpSpPr>
          <p:nvPr/>
        </p:nvGrpSpPr>
        <p:grpSpPr bwMode="auto">
          <a:xfrm>
            <a:off x="6167438" y="5627688"/>
            <a:ext cx="785812" cy="381000"/>
            <a:chOff x="2496" y="3552"/>
            <a:chExt cx="495" cy="240"/>
          </a:xfrm>
        </p:grpSpPr>
        <p:sp>
          <p:nvSpPr>
            <p:cNvPr id="42022" name="AutoShape 115"/>
            <p:cNvSpPr>
              <a:spLocks noChangeArrowheads="1"/>
            </p:cNvSpPr>
            <p:nvPr/>
          </p:nvSpPr>
          <p:spPr bwMode="auto">
            <a:xfrm rot="-5400000">
              <a:off x="2858" y="3615"/>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2023" name="Rectangle 116"/>
            <p:cNvSpPr>
              <a:spLocks noChangeArrowheads="1"/>
            </p:cNvSpPr>
            <p:nvPr/>
          </p:nvSpPr>
          <p:spPr bwMode="auto">
            <a:xfrm>
              <a:off x="2496" y="3552"/>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19" name="Group 117"/>
          <p:cNvGrpSpPr>
            <a:grpSpLocks/>
          </p:cNvGrpSpPr>
          <p:nvPr/>
        </p:nvGrpSpPr>
        <p:grpSpPr bwMode="auto">
          <a:xfrm>
            <a:off x="6483351" y="5621338"/>
            <a:ext cx="785813" cy="381000"/>
            <a:chOff x="2496" y="3552"/>
            <a:chExt cx="495" cy="240"/>
          </a:xfrm>
        </p:grpSpPr>
        <p:sp>
          <p:nvSpPr>
            <p:cNvPr id="42020" name="AutoShape 118"/>
            <p:cNvSpPr>
              <a:spLocks noChangeArrowheads="1"/>
            </p:cNvSpPr>
            <p:nvPr/>
          </p:nvSpPr>
          <p:spPr bwMode="auto">
            <a:xfrm rot="-5400000">
              <a:off x="2858" y="3615"/>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2021" name="Rectangle 119"/>
            <p:cNvSpPr>
              <a:spLocks noChangeArrowheads="1"/>
            </p:cNvSpPr>
            <p:nvPr/>
          </p:nvSpPr>
          <p:spPr bwMode="auto">
            <a:xfrm>
              <a:off x="2496" y="3552"/>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20" name="Group 122"/>
          <p:cNvGrpSpPr>
            <a:grpSpLocks/>
          </p:cNvGrpSpPr>
          <p:nvPr/>
        </p:nvGrpSpPr>
        <p:grpSpPr bwMode="auto">
          <a:xfrm>
            <a:off x="6886575" y="5638800"/>
            <a:ext cx="1970088" cy="381000"/>
            <a:chOff x="3204" y="3552"/>
            <a:chExt cx="1241" cy="240"/>
          </a:xfrm>
        </p:grpSpPr>
        <p:sp>
          <p:nvSpPr>
            <p:cNvPr id="42018" name="AutoShape 123"/>
            <p:cNvSpPr>
              <a:spLocks noChangeArrowheads="1"/>
            </p:cNvSpPr>
            <p:nvPr/>
          </p:nvSpPr>
          <p:spPr bwMode="auto">
            <a:xfrm rot="-5400000">
              <a:off x="4312" y="3582"/>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2019" name="Rectangle 124"/>
            <p:cNvSpPr>
              <a:spLocks noChangeArrowheads="1"/>
            </p:cNvSpPr>
            <p:nvPr/>
          </p:nvSpPr>
          <p:spPr bwMode="auto">
            <a:xfrm>
              <a:off x="3204" y="3552"/>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21" name="Group 127"/>
          <p:cNvGrpSpPr>
            <a:grpSpLocks/>
          </p:cNvGrpSpPr>
          <p:nvPr/>
        </p:nvGrpSpPr>
        <p:grpSpPr bwMode="auto">
          <a:xfrm>
            <a:off x="4062413" y="5645150"/>
            <a:ext cx="4953000" cy="381000"/>
            <a:chOff x="1425" y="3556"/>
            <a:chExt cx="3120" cy="240"/>
          </a:xfrm>
        </p:grpSpPr>
        <p:sp>
          <p:nvSpPr>
            <p:cNvPr id="42016" name="Rectangle 128"/>
            <p:cNvSpPr>
              <a:spLocks noChangeArrowheads="1"/>
            </p:cNvSpPr>
            <p:nvPr/>
          </p:nvSpPr>
          <p:spPr bwMode="auto">
            <a:xfrm>
              <a:off x="4209" y="3556"/>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42017" name="AutoShape 129"/>
            <p:cNvSpPr>
              <a:spLocks noChangeArrowheads="1"/>
            </p:cNvSpPr>
            <p:nvPr/>
          </p:nvSpPr>
          <p:spPr bwMode="auto">
            <a:xfrm rot="-5400000">
              <a:off x="1414" y="3578"/>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grpSp>
      <p:grpSp>
        <p:nvGrpSpPr>
          <p:cNvPr id="22" name="Group 133"/>
          <p:cNvGrpSpPr>
            <a:grpSpLocks/>
          </p:cNvGrpSpPr>
          <p:nvPr/>
        </p:nvGrpSpPr>
        <p:grpSpPr bwMode="auto">
          <a:xfrm>
            <a:off x="3857625" y="5645150"/>
            <a:ext cx="762000" cy="381000"/>
            <a:chOff x="1296" y="3556"/>
            <a:chExt cx="480" cy="240"/>
          </a:xfrm>
        </p:grpSpPr>
        <p:sp>
          <p:nvSpPr>
            <p:cNvPr id="42014" name="AutoShape 134"/>
            <p:cNvSpPr>
              <a:spLocks noChangeArrowheads="1"/>
            </p:cNvSpPr>
            <p:nvPr/>
          </p:nvSpPr>
          <p:spPr bwMode="auto">
            <a:xfrm rot="-5400000">
              <a:off x="1643" y="3578"/>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2015" name="Rectangle 135"/>
            <p:cNvSpPr>
              <a:spLocks noChangeArrowheads="1"/>
            </p:cNvSpPr>
            <p:nvPr/>
          </p:nvSpPr>
          <p:spPr bwMode="auto">
            <a:xfrm>
              <a:off x="1296" y="3556"/>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23" name="Group 138"/>
          <p:cNvGrpSpPr>
            <a:grpSpLocks/>
          </p:cNvGrpSpPr>
          <p:nvPr/>
        </p:nvGrpSpPr>
        <p:grpSpPr bwMode="auto">
          <a:xfrm>
            <a:off x="4232275" y="5638800"/>
            <a:ext cx="2668588" cy="381000"/>
            <a:chOff x="1532" y="3552"/>
            <a:chExt cx="1681" cy="240"/>
          </a:xfrm>
        </p:grpSpPr>
        <p:sp>
          <p:nvSpPr>
            <p:cNvPr id="42012" name="AutoShape 139"/>
            <p:cNvSpPr>
              <a:spLocks noChangeArrowheads="1"/>
            </p:cNvSpPr>
            <p:nvPr/>
          </p:nvSpPr>
          <p:spPr bwMode="auto">
            <a:xfrm rot="-5400000">
              <a:off x="3080" y="3574"/>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2013" name="Rectangle 140"/>
            <p:cNvSpPr>
              <a:spLocks noChangeArrowheads="1"/>
            </p:cNvSpPr>
            <p:nvPr/>
          </p:nvSpPr>
          <p:spPr bwMode="auto">
            <a:xfrm>
              <a:off x="1532" y="3552"/>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24" name="Group 143"/>
          <p:cNvGrpSpPr>
            <a:grpSpLocks/>
          </p:cNvGrpSpPr>
          <p:nvPr/>
        </p:nvGrpSpPr>
        <p:grpSpPr bwMode="auto">
          <a:xfrm>
            <a:off x="6535738" y="5662613"/>
            <a:ext cx="774700" cy="381000"/>
            <a:chOff x="2983" y="3567"/>
            <a:chExt cx="488" cy="240"/>
          </a:xfrm>
        </p:grpSpPr>
        <p:sp>
          <p:nvSpPr>
            <p:cNvPr id="42010" name="AutoShape 144"/>
            <p:cNvSpPr>
              <a:spLocks noChangeArrowheads="1"/>
            </p:cNvSpPr>
            <p:nvPr/>
          </p:nvSpPr>
          <p:spPr bwMode="auto">
            <a:xfrm rot="-5400000">
              <a:off x="3338" y="3578"/>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2011" name="Rectangle 145"/>
            <p:cNvSpPr>
              <a:spLocks noChangeArrowheads="1"/>
            </p:cNvSpPr>
            <p:nvPr/>
          </p:nvSpPr>
          <p:spPr bwMode="auto">
            <a:xfrm>
              <a:off x="2983" y="3567"/>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25" name="Group 147"/>
          <p:cNvGrpSpPr>
            <a:grpSpLocks/>
          </p:cNvGrpSpPr>
          <p:nvPr/>
        </p:nvGrpSpPr>
        <p:grpSpPr bwMode="auto">
          <a:xfrm>
            <a:off x="6923088" y="5621338"/>
            <a:ext cx="785812" cy="381000"/>
            <a:chOff x="3227" y="3541"/>
            <a:chExt cx="495" cy="240"/>
          </a:xfrm>
        </p:grpSpPr>
        <p:sp>
          <p:nvSpPr>
            <p:cNvPr id="42008" name="Rectangle 148"/>
            <p:cNvSpPr>
              <a:spLocks noChangeArrowheads="1"/>
            </p:cNvSpPr>
            <p:nvPr/>
          </p:nvSpPr>
          <p:spPr bwMode="auto">
            <a:xfrm>
              <a:off x="3227" y="3541"/>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42009" name="AutoShape 149"/>
            <p:cNvSpPr>
              <a:spLocks noChangeArrowheads="1"/>
            </p:cNvSpPr>
            <p:nvPr/>
          </p:nvSpPr>
          <p:spPr bwMode="auto">
            <a:xfrm rot="-5400000">
              <a:off x="3589" y="3578"/>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gr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2"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right)">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4"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slide(fromBottom)">
                                      <p:cBhvr>
                                        <p:cTn id="28" dur="500"/>
                                        <p:tgtEl>
                                          <p:spTgt spid="1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297067"/>
                                        </p:tgtEl>
                                        <p:attrNameLst>
                                          <p:attrName>style.visibility</p:attrName>
                                        </p:attrNameLst>
                                      </p:cBhvr>
                                      <p:to>
                                        <p:strVal val="visible"/>
                                      </p:to>
                                    </p:set>
                                    <p:animEffect transition="in" filter="wipe(down)">
                                      <p:cBhvr>
                                        <p:cTn id="33" dur="500"/>
                                        <p:tgtEl>
                                          <p:spTgt spid="297067"/>
                                        </p:tgtEl>
                                      </p:cBhvr>
                                    </p:animEffect>
                                  </p:childTnLst>
                                  <p:subTnLst>
                                    <p:set>
                                      <p:cBhvr override="childStyle">
                                        <p:cTn dur="1" fill="hold" display="0" masterRel="nextClick" afterEffect="1"/>
                                        <p:tgtEl>
                                          <p:spTgt spid="297067"/>
                                        </p:tgtEl>
                                        <p:attrNameLst>
                                          <p:attrName>style.visibility</p:attrName>
                                        </p:attrNameLst>
                                      </p:cBhvr>
                                      <p:to>
                                        <p:strVal val="hidden"/>
                                      </p:to>
                                    </p:set>
                                  </p:subTnLst>
                                </p:cTn>
                              </p:par>
                            </p:childTnLst>
                          </p:cTn>
                        </p:par>
                      </p:childTnLst>
                    </p:cTn>
                  </p:par>
                  <p:par>
                    <p:cTn id="34" fill="hold" nodeType="clickPar">
                      <p:stCondLst>
                        <p:cond delay="indefinite"/>
                      </p:stCondLst>
                      <p:childTnLst>
                        <p:par>
                          <p:cTn id="35" fill="hold" nodeType="withGroup">
                            <p:stCondLst>
                              <p:cond delay="0"/>
                            </p:stCondLst>
                            <p:childTnLst>
                              <p:par>
                                <p:cTn id="36" presetID="12" presetClass="entr" presetSubtype="4" fill="hold"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slide(fromBottom)">
                                      <p:cBhvr>
                                        <p:cTn id="38" dur="500"/>
                                        <p:tgtEl>
                                          <p:spTgt spid="1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297068"/>
                                        </p:tgtEl>
                                        <p:attrNameLst>
                                          <p:attrName>style.visibility</p:attrName>
                                        </p:attrNameLst>
                                      </p:cBhvr>
                                      <p:to>
                                        <p:strVal val="visible"/>
                                      </p:to>
                                    </p:set>
                                    <p:animEffect transition="in" filter="wipe(down)">
                                      <p:cBhvr>
                                        <p:cTn id="43" dur="500"/>
                                        <p:tgtEl>
                                          <p:spTgt spid="297068"/>
                                        </p:tgtEl>
                                      </p:cBhvr>
                                    </p:animEffect>
                                  </p:childTnLst>
                                  <p:subTnLst>
                                    <p:set>
                                      <p:cBhvr override="childStyle">
                                        <p:cTn dur="1" fill="hold" display="0" masterRel="nextClick" afterEffect="1"/>
                                        <p:tgtEl>
                                          <p:spTgt spid="297068"/>
                                        </p:tgtEl>
                                        <p:attrNameLst>
                                          <p:attrName>style.visibility</p:attrName>
                                        </p:attrNameLst>
                                      </p:cBhvr>
                                      <p:to>
                                        <p:strVal val="hidden"/>
                                      </p:to>
                                    </p:set>
                                  </p:sub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4" fill="hold"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down)">
                                      <p:cBhvr>
                                        <p:cTn id="48" dur="500"/>
                                        <p:tgtEl>
                                          <p:spTgt spid="17"/>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4" fill="hold"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wipe(down)">
                                      <p:cBhvr>
                                        <p:cTn id="53" dur="500"/>
                                        <p:tgtEl>
                                          <p:spTgt spid="18"/>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4" fill="hold" nodeType="click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wipe(down)">
                                      <p:cBhvr>
                                        <p:cTn id="58" dur="500"/>
                                        <p:tgtEl>
                                          <p:spTgt spid="19"/>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2" presetClass="entr" presetSubtype="4" fill="hold"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slide(fromBottom)">
                                      <p:cBhvr>
                                        <p:cTn id="63" dur="500"/>
                                        <p:tgtEl>
                                          <p:spTgt spid="13"/>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4" fill="hold" nodeType="click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wipe(down)">
                                      <p:cBhvr>
                                        <p:cTn id="68" dur="500"/>
                                        <p:tgtEl>
                                          <p:spTgt spid="20"/>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4" fill="hold" nodeType="click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wipe(down)">
                                      <p:cBhvr>
                                        <p:cTn id="73" dur="500"/>
                                        <p:tgtEl>
                                          <p:spTgt spid="21"/>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4" fill="hold" nodeType="clickEffect">
                                  <p:stCondLst>
                                    <p:cond delay="0"/>
                                  </p:stCondLst>
                                  <p:childTnLst>
                                    <p:set>
                                      <p:cBhvr>
                                        <p:cTn id="77" dur="1" fill="hold">
                                          <p:stCondLst>
                                            <p:cond delay="0"/>
                                          </p:stCondLst>
                                        </p:cTn>
                                        <p:tgtEl>
                                          <p:spTgt spid="22"/>
                                        </p:tgtEl>
                                        <p:attrNameLst>
                                          <p:attrName>style.visibility</p:attrName>
                                        </p:attrNameLst>
                                      </p:cBhvr>
                                      <p:to>
                                        <p:strVal val="visible"/>
                                      </p:to>
                                    </p:set>
                                    <p:animEffect transition="in" filter="wipe(down)">
                                      <p:cBhvr>
                                        <p:cTn id="78" dur="500"/>
                                        <p:tgtEl>
                                          <p:spTgt spid="22"/>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2" presetClass="entr" presetSubtype="4" fill="hold" nodeType="clickEffect">
                                  <p:stCondLst>
                                    <p:cond delay="0"/>
                                  </p:stCondLst>
                                  <p:childTnLst>
                                    <p:set>
                                      <p:cBhvr>
                                        <p:cTn id="82" dur="1" fill="hold">
                                          <p:stCondLst>
                                            <p:cond delay="0"/>
                                          </p:stCondLst>
                                        </p:cTn>
                                        <p:tgtEl>
                                          <p:spTgt spid="14"/>
                                        </p:tgtEl>
                                        <p:attrNameLst>
                                          <p:attrName>style.visibility</p:attrName>
                                        </p:attrNameLst>
                                      </p:cBhvr>
                                      <p:to>
                                        <p:strVal val="visible"/>
                                      </p:to>
                                    </p:set>
                                    <p:animEffect transition="in" filter="slide(fromBottom)">
                                      <p:cBhvr>
                                        <p:cTn id="83" dur="500"/>
                                        <p:tgtEl>
                                          <p:spTgt spid="14"/>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4" fill="hold" nodeType="click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wipe(down)">
                                      <p:cBhvr>
                                        <p:cTn id="88" dur="500"/>
                                        <p:tgtEl>
                                          <p:spTgt spid="23"/>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4" fill="hold" nodeType="clickEffect">
                                  <p:stCondLst>
                                    <p:cond delay="0"/>
                                  </p:stCondLst>
                                  <p:childTnLst>
                                    <p:set>
                                      <p:cBhvr>
                                        <p:cTn id="92" dur="1" fill="hold">
                                          <p:stCondLst>
                                            <p:cond delay="0"/>
                                          </p:stCondLst>
                                        </p:cTn>
                                        <p:tgtEl>
                                          <p:spTgt spid="24"/>
                                        </p:tgtEl>
                                        <p:attrNameLst>
                                          <p:attrName>style.visibility</p:attrName>
                                        </p:attrNameLst>
                                      </p:cBhvr>
                                      <p:to>
                                        <p:strVal val="visible"/>
                                      </p:to>
                                    </p:set>
                                    <p:animEffect transition="in" filter="wipe(down)">
                                      <p:cBhvr>
                                        <p:cTn id="93" dur="500"/>
                                        <p:tgtEl>
                                          <p:spTgt spid="24"/>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4" fill="hold" nodeType="clickEffect">
                                  <p:stCondLst>
                                    <p:cond delay="0"/>
                                  </p:stCondLst>
                                  <p:childTnLst>
                                    <p:set>
                                      <p:cBhvr>
                                        <p:cTn id="97" dur="1" fill="hold">
                                          <p:stCondLst>
                                            <p:cond delay="0"/>
                                          </p:stCondLst>
                                        </p:cTn>
                                        <p:tgtEl>
                                          <p:spTgt spid="25"/>
                                        </p:tgtEl>
                                        <p:attrNameLst>
                                          <p:attrName>style.visibility</p:attrName>
                                        </p:attrNameLst>
                                      </p:cBhvr>
                                      <p:to>
                                        <p:strVal val="visible"/>
                                      </p:to>
                                    </p:set>
                                    <p:animEffect transition="in" filter="wipe(down)">
                                      <p:cBhvr>
                                        <p:cTn id="9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67" grpId="0" animBg="1"/>
      <p:bldP spid="297068"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2717800" y="914400"/>
            <a:ext cx="1701800" cy="990600"/>
            <a:chOff x="1736" y="1248"/>
            <a:chExt cx="1072" cy="624"/>
          </a:xfrm>
        </p:grpSpPr>
        <p:sp>
          <p:nvSpPr>
            <p:cNvPr id="43036" name="Text Box 2"/>
            <p:cNvSpPr txBox="1">
              <a:spLocks noChangeArrowheads="1"/>
            </p:cNvSpPr>
            <p:nvPr/>
          </p:nvSpPr>
          <p:spPr bwMode="auto">
            <a:xfrm>
              <a:off x="1808" y="1352"/>
              <a:ext cx="768" cy="404"/>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r>
                <a:rPr lang="zh-CN" altLang="en-US" sz="3600">
                  <a:solidFill>
                    <a:srgbClr val="FF3300"/>
                  </a:solidFill>
                  <a:ea typeface="华文新魏" pitchFamily="2" charset="-122"/>
                </a:rPr>
                <a:t>聚</a:t>
              </a:r>
            </a:p>
          </p:txBody>
        </p:sp>
        <p:sp>
          <p:nvSpPr>
            <p:cNvPr id="43037" name="AutoShape 3"/>
            <p:cNvSpPr>
              <a:spLocks noChangeArrowheads="1"/>
            </p:cNvSpPr>
            <p:nvPr/>
          </p:nvSpPr>
          <p:spPr bwMode="auto">
            <a:xfrm rot="962534">
              <a:off x="1736" y="1248"/>
              <a:ext cx="864" cy="624"/>
            </a:xfrm>
            <a:prstGeom prst="irregularSeal2">
              <a:avLst/>
            </a:prstGeom>
            <a:noFill/>
            <a:ln w="44450" cap="sq">
              <a:solidFill>
                <a:srgbClr val="2EB9B6"/>
              </a:solidFill>
              <a:miter lim="800000"/>
              <a:headEnd type="none" w="sm" len="sm"/>
              <a:tailEnd type="none" w="sm" len="sm"/>
            </a:ln>
            <a:effectLst>
              <a:outerShdw dist="25400" algn="ctr" rotWithShape="0">
                <a:srgbClr val="969696"/>
              </a:outerShdw>
            </a:effectLst>
          </p:spPr>
          <p:txBody>
            <a:bodyPr wrap="none" anchor="ctr"/>
            <a:lstStyle/>
            <a:p>
              <a:endParaRPr lang="zh-CN" altLang="en-US">
                <a:solidFill>
                  <a:srgbClr val="FFFFCC"/>
                </a:solidFill>
              </a:endParaRPr>
            </a:p>
          </p:txBody>
        </p:sp>
        <p:sp>
          <p:nvSpPr>
            <p:cNvPr id="43038" name="Text Box 4"/>
            <p:cNvSpPr txBox="1">
              <a:spLocks noChangeArrowheads="1"/>
            </p:cNvSpPr>
            <p:nvPr/>
          </p:nvSpPr>
          <p:spPr bwMode="auto">
            <a:xfrm>
              <a:off x="2040" y="1344"/>
              <a:ext cx="768" cy="404"/>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r>
                <a:rPr lang="zh-CN" altLang="en-US" sz="3600">
                  <a:solidFill>
                    <a:srgbClr val="FF3300"/>
                  </a:solidFill>
                  <a:ea typeface="华文新魏" pitchFamily="2" charset="-122"/>
                </a:rPr>
                <a:t>集</a:t>
              </a:r>
            </a:p>
          </p:txBody>
        </p:sp>
      </p:grpSp>
      <p:sp>
        <p:nvSpPr>
          <p:cNvPr id="314374" name="Text Box 6"/>
          <p:cNvSpPr txBox="1">
            <a:spLocks noChangeArrowheads="1"/>
          </p:cNvSpPr>
          <p:nvPr/>
        </p:nvSpPr>
        <p:spPr bwMode="auto">
          <a:xfrm>
            <a:off x="4295776" y="1066801"/>
            <a:ext cx="5853113" cy="646331"/>
          </a:xfrm>
          <a:prstGeom prst="rect">
            <a:avLst/>
          </a:prstGeom>
          <a:noFill/>
          <a:ln w="12700" cap="sq">
            <a:noFill/>
            <a:miter lim="800000"/>
            <a:headEnd type="none" w="sm" len="sm"/>
            <a:tailEnd type="none" w="sm" len="sm"/>
          </a:ln>
        </p:spPr>
        <p:txBody>
          <a:bodyPr>
            <a:spAutoFit/>
          </a:bodyPr>
          <a:lstStyle/>
          <a:p>
            <a:r>
              <a:rPr lang="en-US" altLang="zh-CN">
                <a:solidFill>
                  <a:srgbClr val="002F8C"/>
                </a:solidFill>
                <a:ea typeface="幼圆" pitchFamily="49" charset="-122"/>
              </a:rPr>
              <a:t>—— </a:t>
            </a:r>
            <a:r>
              <a:rPr lang="zh-CN" altLang="en-US">
                <a:solidFill>
                  <a:srgbClr val="002F8C"/>
                </a:solidFill>
                <a:ea typeface="幼圆" pitchFamily="49" charset="-122"/>
              </a:rPr>
              <a:t>散列地址不同的元素争夺同一个后</a:t>
            </a:r>
          </a:p>
          <a:p>
            <a:r>
              <a:rPr lang="zh-CN" altLang="en-US">
                <a:solidFill>
                  <a:srgbClr val="002F8C"/>
                </a:solidFill>
                <a:ea typeface="幼圆" pitchFamily="49" charset="-122"/>
              </a:rPr>
              <a:t>         继散列地址的现象。</a:t>
            </a:r>
          </a:p>
        </p:txBody>
      </p:sp>
      <p:sp>
        <p:nvSpPr>
          <p:cNvPr id="314418" name="Text Box 50"/>
          <p:cNvSpPr txBox="1">
            <a:spLocks noChangeArrowheads="1"/>
          </p:cNvSpPr>
          <p:nvPr/>
        </p:nvSpPr>
        <p:spPr bwMode="auto">
          <a:xfrm>
            <a:off x="5397500" y="2616200"/>
            <a:ext cx="4419600" cy="369332"/>
          </a:xfrm>
          <a:prstGeom prst="rect">
            <a:avLst/>
          </a:prstGeom>
          <a:noFill/>
          <a:ln w="12700" cap="sq">
            <a:noFill/>
            <a:miter lim="800000"/>
            <a:headEnd type="none" w="sm" len="sm"/>
            <a:tailEnd type="none" w="sm" len="sm"/>
          </a:ln>
        </p:spPr>
        <p:txBody>
          <a:bodyPr>
            <a:spAutoFit/>
          </a:bodyPr>
          <a:lstStyle/>
          <a:p>
            <a:r>
              <a:rPr lang="en-US" altLang="zh-CN">
                <a:solidFill>
                  <a:srgbClr val="002F8C"/>
                </a:solidFill>
                <a:ea typeface="幼圆" pitchFamily="49" charset="-122"/>
              </a:rPr>
              <a:t> 1.  </a:t>
            </a:r>
            <a:r>
              <a:rPr lang="zh-CN" altLang="en-US">
                <a:solidFill>
                  <a:srgbClr val="002F8C"/>
                </a:solidFill>
                <a:ea typeface="幼圆" pitchFamily="49" charset="-122"/>
              </a:rPr>
              <a:t>散列函数选择得不合适；</a:t>
            </a:r>
          </a:p>
        </p:txBody>
      </p:sp>
      <p:sp>
        <p:nvSpPr>
          <p:cNvPr id="314419" name="Text Box 51"/>
          <p:cNvSpPr txBox="1">
            <a:spLocks noChangeArrowheads="1"/>
          </p:cNvSpPr>
          <p:nvPr/>
        </p:nvSpPr>
        <p:spPr bwMode="auto">
          <a:xfrm>
            <a:off x="5397500" y="3022600"/>
            <a:ext cx="4419600" cy="369332"/>
          </a:xfrm>
          <a:prstGeom prst="rect">
            <a:avLst/>
          </a:prstGeom>
          <a:noFill/>
          <a:ln w="12700" cap="sq">
            <a:noFill/>
            <a:miter lim="800000"/>
            <a:headEnd type="none" w="sm" len="sm"/>
            <a:tailEnd type="none" w="sm" len="sm"/>
          </a:ln>
        </p:spPr>
        <p:txBody>
          <a:bodyPr>
            <a:spAutoFit/>
          </a:bodyPr>
          <a:lstStyle/>
          <a:p>
            <a:r>
              <a:rPr lang="en-US" altLang="zh-CN">
                <a:solidFill>
                  <a:srgbClr val="002F8C"/>
                </a:solidFill>
                <a:ea typeface="幼圆" pitchFamily="49" charset="-122"/>
              </a:rPr>
              <a:t> 2.  </a:t>
            </a:r>
            <a:r>
              <a:rPr lang="zh-CN" altLang="en-US">
                <a:solidFill>
                  <a:srgbClr val="002F8C"/>
                </a:solidFill>
                <a:ea typeface="幼圆" pitchFamily="49" charset="-122"/>
              </a:rPr>
              <a:t>负载因子过大。</a:t>
            </a:r>
          </a:p>
        </p:txBody>
      </p:sp>
      <p:sp>
        <p:nvSpPr>
          <p:cNvPr id="314420" name="Rectangle 52"/>
          <p:cNvSpPr>
            <a:spLocks noChangeArrowheads="1"/>
          </p:cNvSpPr>
          <p:nvPr/>
        </p:nvSpPr>
        <p:spPr bwMode="auto">
          <a:xfrm>
            <a:off x="2971800" y="4419600"/>
            <a:ext cx="1905000" cy="57943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3200">
                <a:solidFill>
                  <a:srgbClr val="CC0066"/>
                </a:solidFill>
                <a:ea typeface="华文新魏" pitchFamily="2" charset="-122"/>
              </a:rPr>
              <a:t>负载因子</a:t>
            </a:r>
          </a:p>
        </p:txBody>
      </p:sp>
      <p:grpSp>
        <p:nvGrpSpPr>
          <p:cNvPr id="3" name="Group 85"/>
          <p:cNvGrpSpPr>
            <a:grpSpLocks/>
          </p:cNvGrpSpPr>
          <p:nvPr/>
        </p:nvGrpSpPr>
        <p:grpSpPr bwMode="auto">
          <a:xfrm>
            <a:off x="4997450" y="5105400"/>
            <a:ext cx="4483100" cy="762000"/>
            <a:chOff x="2120" y="3216"/>
            <a:chExt cx="2824" cy="480"/>
          </a:xfrm>
        </p:grpSpPr>
        <p:sp>
          <p:nvSpPr>
            <p:cNvPr id="43033" name="Text Box 56"/>
            <p:cNvSpPr txBox="1">
              <a:spLocks noChangeArrowheads="1"/>
            </p:cNvSpPr>
            <p:nvPr/>
          </p:nvSpPr>
          <p:spPr bwMode="auto">
            <a:xfrm>
              <a:off x="2224" y="3216"/>
              <a:ext cx="2720" cy="480"/>
            </a:xfrm>
            <a:prstGeom prst="rect">
              <a:avLst/>
            </a:prstGeom>
            <a:noFill/>
            <a:ln w="12700" cap="sq">
              <a:noFill/>
              <a:miter lim="800000"/>
              <a:headEnd type="none" w="sm" len="sm"/>
              <a:tailEnd type="none" w="sm" len="sm"/>
            </a:ln>
          </p:spPr>
          <p:txBody>
            <a:bodyPr>
              <a:spAutoFit/>
            </a:bodyPr>
            <a:lstStyle/>
            <a:p>
              <a:pPr algn="ctr">
                <a:lnSpc>
                  <a:spcPct val="110000"/>
                </a:lnSpc>
              </a:pPr>
              <a:r>
                <a:rPr lang="zh-CN" altLang="en-US" sz="2000">
                  <a:solidFill>
                    <a:srgbClr val="000086"/>
                  </a:solidFill>
                  <a:ea typeface="幼圆" pitchFamily="49" charset="-122"/>
                </a:rPr>
                <a:t>散列表中实际存入的元素数</a:t>
              </a:r>
            </a:p>
            <a:p>
              <a:pPr algn="ctr">
                <a:lnSpc>
                  <a:spcPct val="110000"/>
                </a:lnSpc>
              </a:pPr>
              <a:r>
                <a:rPr lang="zh-CN" altLang="en-US" sz="2000">
                  <a:solidFill>
                    <a:srgbClr val="000086"/>
                  </a:solidFill>
                  <a:ea typeface="幼圆" pitchFamily="49" charset="-122"/>
                </a:rPr>
                <a:t>散列表中基本区的最大容量</a:t>
              </a:r>
            </a:p>
          </p:txBody>
        </p:sp>
        <p:sp>
          <p:nvSpPr>
            <p:cNvPr id="43034" name="Line 57"/>
            <p:cNvSpPr>
              <a:spLocks noChangeShapeType="1"/>
            </p:cNvSpPr>
            <p:nvPr/>
          </p:nvSpPr>
          <p:spPr bwMode="auto">
            <a:xfrm>
              <a:off x="2544" y="3472"/>
              <a:ext cx="2064" cy="0"/>
            </a:xfrm>
            <a:prstGeom prst="line">
              <a:avLst/>
            </a:prstGeom>
            <a:noFill/>
            <a:ln w="22225" cap="sq">
              <a:solidFill>
                <a:srgbClr val="000086"/>
              </a:solidFill>
              <a:round/>
              <a:headEnd type="none" w="sm" len="sm"/>
              <a:tailEnd type="none" w="sm" len="sm"/>
            </a:ln>
          </p:spPr>
          <p:txBody>
            <a:bodyPr/>
            <a:lstStyle/>
            <a:p>
              <a:endParaRPr lang="zh-CN" altLang="en-US"/>
            </a:p>
          </p:txBody>
        </p:sp>
        <p:sp>
          <p:nvSpPr>
            <p:cNvPr id="43035" name="Text Box 58"/>
            <p:cNvSpPr txBox="1">
              <a:spLocks noChangeArrowheads="1"/>
            </p:cNvSpPr>
            <p:nvPr/>
          </p:nvSpPr>
          <p:spPr bwMode="auto">
            <a:xfrm>
              <a:off x="2120" y="3319"/>
              <a:ext cx="480" cy="233"/>
            </a:xfrm>
            <a:prstGeom prst="rect">
              <a:avLst/>
            </a:prstGeom>
            <a:noFill/>
            <a:ln w="12700" cap="sq">
              <a:noFill/>
              <a:miter lim="800000"/>
              <a:headEnd type="none" w="sm" len="sm"/>
              <a:tailEnd type="none" w="sm" len="sm"/>
            </a:ln>
          </p:spPr>
          <p:txBody>
            <a:bodyPr>
              <a:spAutoFit/>
            </a:bodyPr>
            <a:lstStyle/>
            <a:p>
              <a:r>
                <a:rPr lang="en-US" altLang="zh-CN">
                  <a:solidFill>
                    <a:srgbClr val="000086"/>
                  </a:solidFill>
                  <a:sym typeface="Symbol" pitchFamily="18" charset="2"/>
                </a:rPr>
                <a:t> =</a:t>
              </a:r>
              <a:endParaRPr lang="en-US" altLang="zh-CN">
                <a:solidFill>
                  <a:srgbClr val="000086"/>
                </a:solidFill>
              </a:endParaRPr>
            </a:p>
          </p:txBody>
        </p:sp>
      </p:grpSp>
      <p:grpSp>
        <p:nvGrpSpPr>
          <p:cNvPr id="4" name="Group 68"/>
          <p:cNvGrpSpPr>
            <a:grpSpLocks/>
          </p:cNvGrpSpPr>
          <p:nvPr/>
        </p:nvGrpSpPr>
        <p:grpSpPr bwMode="auto">
          <a:xfrm>
            <a:off x="2424113" y="685801"/>
            <a:ext cx="7620000" cy="2933700"/>
            <a:chOff x="480" y="480"/>
            <a:chExt cx="4800" cy="1848"/>
          </a:xfrm>
        </p:grpSpPr>
        <p:sp>
          <p:nvSpPr>
            <p:cNvPr id="43027" name="Rectangle 69"/>
            <p:cNvSpPr>
              <a:spLocks noChangeArrowheads="1"/>
            </p:cNvSpPr>
            <p:nvPr/>
          </p:nvSpPr>
          <p:spPr bwMode="auto">
            <a:xfrm>
              <a:off x="480" y="480"/>
              <a:ext cx="4800" cy="912"/>
            </a:xfrm>
            <a:prstGeom prst="rect">
              <a:avLst/>
            </a:prstGeom>
            <a:noFill/>
            <a:ln w="50800" cap="sq">
              <a:solidFill>
                <a:srgbClr val="00CCFF"/>
              </a:solidFill>
              <a:miter lim="800000"/>
              <a:headEnd type="none" w="sm" len="sm"/>
              <a:tailEnd type="none" w="sm" len="sm"/>
            </a:ln>
            <a:effectLst>
              <a:outerShdw dist="35921" dir="2700000" algn="ctr" rotWithShape="0">
                <a:srgbClr val="B2B2B2"/>
              </a:outerShdw>
            </a:effectLst>
          </p:spPr>
          <p:txBody>
            <a:bodyPr wrap="none" anchor="ctr"/>
            <a:lstStyle/>
            <a:p>
              <a:endParaRPr lang="zh-CN" altLang="en-US">
                <a:solidFill>
                  <a:srgbClr val="FFFFCC"/>
                </a:solidFill>
              </a:endParaRPr>
            </a:p>
          </p:txBody>
        </p:sp>
        <p:sp>
          <p:nvSpPr>
            <p:cNvPr id="43029" name="Rectangle 71"/>
            <p:cNvSpPr>
              <a:spLocks noChangeArrowheads="1"/>
            </p:cNvSpPr>
            <p:nvPr/>
          </p:nvSpPr>
          <p:spPr bwMode="auto">
            <a:xfrm>
              <a:off x="810" y="1824"/>
              <a:ext cx="1328" cy="504"/>
            </a:xfrm>
            <a:prstGeom prst="rect">
              <a:avLst/>
            </a:prstGeom>
            <a:noFill/>
            <a:ln w="12700" cap="sq">
              <a:noFill/>
              <a:miter lim="800000"/>
              <a:headEnd type="none" w="sm" len="sm"/>
              <a:tailEnd type="none" w="sm" len="sm"/>
            </a:ln>
            <a:effectLst>
              <a:outerShdw dist="12700" algn="ctr" rotWithShape="0">
                <a:srgbClr val="000000"/>
              </a:outerShdw>
            </a:effectLst>
          </p:spPr>
          <p:txBody>
            <a:bodyPr wrap="none">
              <a:spAutoFit/>
            </a:bodyPr>
            <a:lstStyle/>
            <a:p>
              <a:pPr algn="ctr">
                <a:lnSpc>
                  <a:spcPct val="75000"/>
                </a:lnSpc>
              </a:pPr>
              <a:r>
                <a:rPr lang="zh-CN" altLang="en-US" sz="3000">
                  <a:solidFill>
                    <a:srgbClr val="FF3300"/>
                  </a:solidFill>
                  <a:ea typeface="华文新魏" pitchFamily="2" charset="-122"/>
                </a:rPr>
                <a:t>产生聚集</a:t>
              </a:r>
            </a:p>
            <a:p>
              <a:pPr algn="ctr">
                <a:lnSpc>
                  <a:spcPct val="75000"/>
                </a:lnSpc>
              </a:pPr>
              <a:r>
                <a:rPr lang="zh-CN" altLang="en-US" sz="3000">
                  <a:solidFill>
                    <a:srgbClr val="FF3300"/>
                  </a:solidFill>
                  <a:ea typeface="华文新魏" pitchFamily="2" charset="-122"/>
                </a:rPr>
                <a:t>的主要原因</a:t>
              </a:r>
            </a:p>
          </p:txBody>
        </p:sp>
      </p:grpSp>
      <p:grpSp>
        <p:nvGrpSpPr>
          <p:cNvPr id="7" name="Group 89"/>
          <p:cNvGrpSpPr>
            <a:grpSpLocks/>
          </p:cNvGrpSpPr>
          <p:nvPr/>
        </p:nvGrpSpPr>
        <p:grpSpPr bwMode="auto">
          <a:xfrm>
            <a:off x="5951538" y="3454400"/>
            <a:ext cx="3600450" cy="541338"/>
            <a:chOff x="2789" y="2288"/>
            <a:chExt cx="2268" cy="341"/>
          </a:xfrm>
        </p:grpSpPr>
        <p:sp>
          <p:nvSpPr>
            <p:cNvPr id="43024" name="AutoShape 86"/>
            <p:cNvSpPr>
              <a:spLocks noChangeArrowheads="1"/>
            </p:cNvSpPr>
            <p:nvPr/>
          </p:nvSpPr>
          <p:spPr bwMode="auto">
            <a:xfrm>
              <a:off x="3853" y="2357"/>
              <a:ext cx="848" cy="272"/>
            </a:xfrm>
            <a:prstGeom prst="wedgeRoundRectCallout">
              <a:avLst>
                <a:gd name="adj1" fmla="val -92926"/>
                <a:gd name="adj2" fmla="val -59926"/>
                <a:gd name="adj3" fmla="val 16667"/>
              </a:avLst>
            </a:prstGeom>
            <a:noFill/>
            <a:ln w="44450" cap="sq">
              <a:solidFill>
                <a:srgbClr val="008080"/>
              </a:solidFill>
              <a:miter lim="800000"/>
              <a:headEnd type="none" w="sm" len="sm"/>
              <a:tailEnd type="none" w="sm" len="sm"/>
            </a:ln>
          </p:spPr>
          <p:txBody>
            <a:bodyPr/>
            <a:lstStyle/>
            <a:p>
              <a:pPr algn="ctr"/>
              <a:endParaRPr lang="zh-CN" altLang="zh-CN">
                <a:solidFill>
                  <a:srgbClr val="FFFFCC"/>
                </a:solidFill>
              </a:endParaRPr>
            </a:p>
          </p:txBody>
        </p:sp>
        <p:sp>
          <p:nvSpPr>
            <p:cNvPr id="43025" name="Line 87"/>
            <p:cNvSpPr>
              <a:spLocks noChangeShapeType="1"/>
            </p:cNvSpPr>
            <p:nvPr/>
          </p:nvSpPr>
          <p:spPr bwMode="auto">
            <a:xfrm>
              <a:off x="2789" y="2288"/>
              <a:ext cx="726" cy="0"/>
            </a:xfrm>
            <a:prstGeom prst="line">
              <a:avLst/>
            </a:prstGeom>
            <a:noFill/>
            <a:ln w="44450" cap="sq">
              <a:solidFill>
                <a:srgbClr val="FF0000"/>
              </a:solidFill>
              <a:round/>
              <a:headEnd type="none" w="sm" len="sm"/>
              <a:tailEnd type="none" w="sm" len="sm"/>
            </a:ln>
          </p:spPr>
          <p:txBody>
            <a:bodyPr/>
            <a:lstStyle/>
            <a:p>
              <a:endParaRPr lang="zh-CN" altLang="en-US"/>
            </a:p>
          </p:txBody>
        </p:sp>
        <p:sp>
          <p:nvSpPr>
            <p:cNvPr id="43026" name="Rectangle 88"/>
            <p:cNvSpPr>
              <a:spLocks noChangeArrowheads="1"/>
            </p:cNvSpPr>
            <p:nvPr/>
          </p:nvSpPr>
          <p:spPr bwMode="auto">
            <a:xfrm>
              <a:off x="3832" y="2341"/>
              <a:ext cx="1225" cy="279"/>
            </a:xfrm>
            <a:prstGeom prst="rect">
              <a:avLst/>
            </a:prstGeom>
            <a:noFill/>
            <a:ln w="12700" cap="sq">
              <a:noFill/>
              <a:miter lim="800000"/>
              <a:headEnd type="none" w="sm" len="sm"/>
              <a:tailEnd type="none" w="sm" len="sm"/>
            </a:ln>
          </p:spPr>
          <p:txBody>
            <a:bodyPr>
              <a:spAutoFit/>
            </a:bodyPr>
            <a:lstStyle/>
            <a:p>
              <a:r>
                <a:rPr lang="zh-CN" altLang="en-US" sz="2300">
                  <a:solidFill>
                    <a:srgbClr val="FF0000"/>
                  </a:solidFill>
                  <a:ea typeface="幼圆" pitchFamily="49" charset="-122"/>
                </a:rPr>
                <a:t>装填因子</a:t>
              </a:r>
            </a:p>
          </p:txBody>
        </p:sp>
      </p:grpSp>
      <p:grpSp>
        <p:nvGrpSpPr>
          <p:cNvPr id="8" name="Group 90"/>
          <p:cNvGrpSpPr>
            <a:grpSpLocks/>
          </p:cNvGrpSpPr>
          <p:nvPr/>
        </p:nvGrpSpPr>
        <p:grpSpPr bwMode="auto">
          <a:xfrm>
            <a:off x="2166938" y="5627688"/>
            <a:ext cx="2684462" cy="609600"/>
            <a:chOff x="405" y="3545"/>
            <a:chExt cx="1691" cy="384"/>
          </a:xfrm>
        </p:grpSpPr>
        <p:sp>
          <p:nvSpPr>
            <p:cNvPr id="43022" name="Text Box 91"/>
            <p:cNvSpPr txBox="1">
              <a:spLocks noChangeArrowheads="1"/>
            </p:cNvSpPr>
            <p:nvPr/>
          </p:nvSpPr>
          <p:spPr bwMode="auto">
            <a:xfrm>
              <a:off x="405" y="3564"/>
              <a:ext cx="1691" cy="336"/>
            </a:xfrm>
            <a:prstGeom prst="rect">
              <a:avLst/>
            </a:prstGeom>
            <a:noFill/>
            <a:ln w="12700" cap="sq">
              <a:noFill/>
              <a:miter lim="800000"/>
              <a:headEnd type="none" w="sm" len="sm"/>
              <a:tailEnd type="none" w="sm" len="sm"/>
            </a:ln>
          </p:spPr>
          <p:txBody>
            <a:bodyPr>
              <a:spAutoFit/>
            </a:bodyPr>
            <a:lstStyle/>
            <a:p>
              <a:pPr algn="ctr">
                <a:lnSpc>
                  <a:spcPct val="85000"/>
                </a:lnSpc>
              </a:pPr>
              <a:r>
                <a:rPr lang="zh-CN" altLang="en-US" sz="1700">
                  <a:solidFill>
                    <a:srgbClr val="000074"/>
                  </a:solidFill>
                  <a:latin typeface="幼圆" pitchFamily="49" charset="-122"/>
                  <a:ea typeface="幼圆" pitchFamily="49" charset="-122"/>
                  <a:sym typeface="Symbol" pitchFamily="18" charset="2"/>
                </a:rPr>
                <a:t>一般情况下，</a:t>
              </a:r>
              <a:r>
                <a:rPr lang="zh-CN" altLang="en-US" sz="1700">
                  <a:solidFill>
                    <a:srgbClr val="000074"/>
                  </a:solidFill>
                  <a:ea typeface="幼圆" pitchFamily="49" charset="-122"/>
                  <a:sym typeface="Symbol" pitchFamily="18" charset="2"/>
                </a:rPr>
                <a:t></a:t>
              </a:r>
              <a:r>
                <a:rPr lang="en-US" altLang="zh-CN" sz="1700">
                  <a:solidFill>
                    <a:srgbClr val="000074"/>
                  </a:solidFill>
                  <a:ea typeface="幼圆" pitchFamily="49" charset="-122"/>
                </a:rPr>
                <a:t>&lt;1</a:t>
              </a:r>
              <a:r>
                <a:rPr lang="zh-CN" altLang="en-US" sz="1700">
                  <a:solidFill>
                    <a:srgbClr val="000074"/>
                  </a:solidFill>
                  <a:ea typeface="幼圆" pitchFamily="49" charset="-122"/>
                </a:rPr>
                <a:t>，</a:t>
              </a:r>
            </a:p>
            <a:p>
              <a:pPr algn="ctr">
                <a:lnSpc>
                  <a:spcPct val="85000"/>
                </a:lnSpc>
              </a:pPr>
              <a:r>
                <a:rPr lang="zh-CN" altLang="en-US" sz="1700">
                  <a:solidFill>
                    <a:srgbClr val="000086"/>
                  </a:solidFill>
                  <a:ea typeface="幼圆" pitchFamily="49" charset="-122"/>
                  <a:sym typeface="Symbol" pitchFamily="18" charset="2"/>
                </a:rPr>
                <a:t></a:t>
              </a:r>
              <a:r>
                <a:rPr lang="zh-CN" altLang="en-US" sz="1700">
                  <a:solidFill>
                    <a:srgbClr val="000086"/>
                  </a:solidFill>
                  <a:latin typeface="幼圆" pitchFamily="49" charset="-122"/>
                  <a:ea typeface="幼圆" pitchFamily="49" charset="-122"/>
                  <a:sym typeface="Symbol" pitchFamily="18" charset="2"/>
                </a:rPr>
                <a:t>越大，散列表越满</a:t>
              </a:r>
            </a:p>
          </p:txBody>
        </p:sp>
        <p:sp>
          <p:nvSpPr>
            <p:cNvPr id="43023" name="AutoShape 92"/>
            <p:cNvSpPr>
              <a:spLocks noChangeArrowheads="1"/>
            </p:cNvSpPr>
            <p:nvPr/>
          </p:nvSpPr>
          <p:spPr bwMode="auto">
            <a:xfrm>
              <a:off x="567" y="3545"/>
              <a:ext cx="1361" cy="384"/>
            </a:xfrm>
            <a:prstGeom prst="wedgeRoundRectCallout">
              <a:avLst>
                <a:gd name="adj1" fmla="val 17671"/>
                <a:gd name="adj2" fmla="val -148176"/>
                <a:gd name="adj3" fmla="val 16667"/>
              </a:avLst>
            </a:prstGeom>
            <a:noFill/>
            <a:ln w="53975" cap="sq">
              <a:solidFill>
                <a:srgbClr val="008000"/>
              </a:solidFill>
              <a:miter lim="800000"/>
              <a:headEnd type="none" w="sm" len="sm"/>
              <a:tailEnd type="none" w="sm" len="sm"/>
            </a:ln>
          </p:spPr>
          <p:txBody>
            <a:bodyPr/>
            <a:lstStyle/>
            <a:p>
              <a:pPr algn="ctr"/>
              <a:endParaRPr lang="zh-CN" altLang="zh-CN">
                <a:solidFill>
                  <a:srgbClr val="FFFFCC"/>
                </a:solidFill>
              </a:endParaRPr>
            </a:p>
          </p:txBody>
        </p:sp>
      </p:grpSp>
      <p:grpSp>
        <p:nvGrpSpPr>
          <p:cNvPr id="9" name="Group 93"/>
          <p:cNvGrpSpPr>
            <a:grpSpLocks/>
          </p:cNvGrpSpPr>
          <p:nvPr/>
        </p:nvGrpSpPr>
        <p:grpSpPr bwMode="auto">
          <a:xfrm>
            <a:off x="5187950" y="4419596"/>
            <a:ext cx="4724400" cy="488950"/>
            <a:chOff x="2217" y="2784"/>
            <a:chExt cx="2976" cy="308"/>
          </a:xfrm>
        </p:grpSpPr>
        <p:sp>
          <p:nvSpPr>
            <p:cNvPr id="43020" name="Text Box 94"/>
            <p:cNvSpPr txBox="1">
              <a:spLocks noChangeArrowheads="1"/>
            </p:cNvSpPr>
            <p:nvPr/>
          </p:nvSpPr>
          <p:spPr bwMode="auto">
            <a:xfrm>
              <a:off x="2217" y="2809"/>
              <a:ext cx="2976" cy="233"/>
            </a:xfrm>
            <a:prstGeom prst="rect">
              <a:avLst/>
            </a:prstGeom>
            <a:noFill/>
            <a:ln w="12700" cap="sq">
              <a:noFill/>
              <a:miter lim="800000"/>
              <a:headEnd type="none" w="sm" len="sm"/>
              <a:tailEnd type="none" w="sm" len="sm"/>
            </a:ln>
          </p:spPr>
          <p:txBody>
            <a:bodyPr>
              <a:spAutoFit/>
            </a:bodyPr>
            <a:lstStyle/>
            <a:p>
              <a:r>
                <a:rPr lang="en-US" altLang="zh-CN">
                  <a:solidFill>
                    <a:srgbClr val="002F8C"/>
                  </a:solidFill>
                  <a:ea typeface="幼圆" pitchFamily="49" charset="-122"/>
                </a:rPr>
                <a:t> —— </a:t>
              </a:r>
              <a:r>
                <a:rPr lang="zh-CN" altLang="en-US">
                  <a:solidFill>
                    <a:srgbClr val="002F8C"/>
                  </a:solidFill>
                  <a:ea typeface="幼圆" pitchFamily="49" charset="-122"/>
                </a:rPr>
                <a:t>衡量散列表的                  。</a:t>
              </a:r>
              <a:endParaRPr lang="zh-CN" altLang="en-US">
                <a:solidFill>
                  <a:srgbClr val="FF3300"/>
                </a:solidFill>
                <a:ea typeface="黑体" pitchFamily="49" charset="-122"/>
              </a:endParaRPr>
            </a:p>
          </p:txBody>
        </p:sp>
        <p:sp>
          <p:nvSpPr>
            <p:cNvPr id="43021" name="Rectangle 95"/>
            <p:cNvSpPr>
              <a:spLocks noChangeArrowheads="1"/>
            </p:cNvSpPr>
            <p:nvPr/>
          </p:nvSpPr>
          <p:spPr bwMode="auto">
            <a:xfrm>
              <a:off x="3857" y="2784"/>
              <a:ext cx="1240" cy="308"/>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r>
                <a:rPr lang="zh-CN" altLang="en-US" sz="2600">
                  <a:solidFill>
                    <a:srgbClr val="FF3300"/>
                  </a:solidFill>
                  <a:ea typeface="黑体" pitchFamily="49" charset="-122"/>
                </a:rPr>
                <a:t>饱满程度</a:t>
              </a:r>
            </a:p>
          </p:txBody>
        </p:sp>
      </p:grpSp>
    </p:spTree>
  </p:cSld>
  <p:clrMapOvr>
    <a:masterClrMapping/>
  </p:clrMapOvr>
  <p:transition>
    <p:spli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4374"/>
                                        </p:tgtEl>
                                        <p:attrNameLst>
                                          <p:attrName>style.visibility</p:attrName>
                                        </p:attrNameLst>
                                      </p:cBhvr>
                                      <p:to>
                                        <p:strVal val="visible"/>
                                      </p:to>
                                    </p:set>
                                    <p:animEffect transition="in" filter="wipe(left)">
                                      <p:cBhvr>
                                        <p:cTn id="7" dur="500"/>
                                        <p:tgtEl>
                                          <p:spTgt spid="3143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314418"/>
                                        </p:tgtEl>
                                        <p:attrNameLst>
                                          <p:attrName>style.visibility</p:attrName>
                                        </p:attrNameLst>
                                      </p:cBhvr>
                                      <p:to>
                                        <p:strVal val="visible"/>
                                      </p:to>
                                    </p:set>
                                    <p:animEffect transition="in" filter="wipe(right)">
                                      <p:cBhvr>
                                        <p:cTn id="17" dur="500"/>
                                        <p:tgtEl>
                                          <p:spTgt spid="3144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4419"/>
                                        </p:tgtEl>
                                        <p:attrNameLst>
                                          <p:attrName>style.visibility</p:attrName>
                                        </p:attrNameLst>
                                      </p:cBhvr>
                                      <p:to>
                                        <p:strVal val="visible"/>
                                      </p:to>
                                    </p:set>
                                    <p:animEffect transition="in" filter="wipe(left)">
                                      <p:cBhvr>
                                        <p:cTn id="22" dur="500"/>
                                        <p:tgtEl>
                                          <p:spTgt spid="3144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right)">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314420"/>
                                        </p:tgtEl>
                                        <p:attrNameLst>
                                          <p:attrName>style.visibility</p:attrName>
                                        </p:attrNameLst>
                                      </p:cBhvr>
                                      <p:to>
                                        <p:strVal val="visible"/>
                                      </p:to>
                                    </p:set>
                                    <p:animEffect transition="in" filter="box(out)">
                                      <p:cBhvr>
                                        <p:cTn id="32" dur="500"/>
                                        <p:tgtEl>
                                          <p:spTgt spid="31442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right)">
                                      <p:cBhvr>
                                        <p:cTn id="37" dur="500"/>
                                        <p:tgtEl>
                                          <p:spTgt spid="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left)">
                                      <p:cBhvr>
                                        <p:cTn id="42" dur="500"/>
                                        <p:tgtEl>
                                          <p:spTgt spid="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down)">
                                      <p:cBhvr>
                                        <p:cTn id="4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4" grpId="0" autoUpdateAnimBg="0"/>
      <p:bldP spid="314418" grpId="0" autoUpdateAnimBg="0"/>
      <p:bldP spid="314419" grpId="0" autoUpdateAnimBg="0"/>
      <p:bldP spid="314420"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3"/>
          <p:cNvGrpSpPr>
            <a:grpSpLocks/>
          </p:cNvGrpSpPr>
          <p:nvPr/>
        </p:nvGrpSpPr>
        <p:grpSpPr bwMode="auto">
          <a:xfrm>
            <a:off x="2057400" y="654050"/>
            <a:ext cx="8077200" cy="5289550"/>
            <a:chOff x="336" y="412"/>
            <a:chExt cx="5088" cy="3332"/>
          </a:xfrm>
        </p:grpSpPr>
        <p:sp>
          <p:nvSpPr>
            <p:cNvPr id="44044" name="Freeform 3"/>
            <p:cNvSpPr>
              <a:spLocks/>
            </p:cNvSpPr>
            <p:nvPr/>
          </p:nvSpPr>
          <p:spPr bwMode="auto">
            <a:xfrm>
              <a:off x="336" y="480"/>
              <a:ext cx="5088" cy="3264"/>
            </a:xfrm>
            <a:custGeom>
              <a:avLst/>
              <a:gdLst>
                <a:gd name="T0" fmla="*/ 202 w 3769"/>
                <a:gd name="T1" fmla="*/ 328 h 1734"/>
                <a:gd name="T2" fmla="*/ 1390 w 3769"/>
                <a:gd name="T3" fmla="*/ 265 h 1734"/>
                <a:gd name="T4" fmla="*/ 1714 w 3769"/>
                <a:gd name="T5" fmla="*/ 203 h 1734"/>
                <a:gd name="T6" fmla="*/ 2183 w 3769"/>
                <a:gd name="T7" fmla="*/ 307 h 1734"/>
                <a:gd name="T8" fmla="*/ 3167 w 3769"/>
                <a:gd name="T9" fmla="*/ 245 h 1734"/>
                <a:gd name="T10" fmla="*/ 3328 w 3769"/>
                <a:gd name="T11" fmla="*/ 203 h 1734"/>
                <a:gd name="T12" fmla="*/ 3415 w 3769"/>
                <a:gd name="T13" fmla="*/ 164 h 1734"/>
                <a:gd name="T14" fmla="*/ 3665 w 3769"/>
                <a:gd name="T15" fmla="*/ 224 h 1734"/>
                <a:gd name="T16" fmla="*/ 3988 w 3769"/>
                <a:gd name="T17" fmla="*/ 81 h 1734"/>
                <a:gd name="T18" fmla="*/ 4120 w 3769"/>
                <a:gd name="T19" fmla="*/ 40 h 1734"/>
                <a:gd name="T20" fmla="*/ 4208 w 3769"/>
                <a:gd name="T21" fmla="*/ 0 h 1734"/>
                <a:gd name="T22" fmla="*/ 4780 w 3769"/>
                <a:gd name="T23" fmla="*/ 122 h 1734"/>
                <a:gd name="T24" fmla="*/ 4956 w 3769"/>
                <a:gd name="T25" fmla="*/ 307 h 1734"/>
                <a:gd name="T26" fmla="*/ 4913 w 3769"/>
                <a:gd name="T27" fmla="*/ 510 h 1734"/>
                <a:gd name="T28" fmla="*/ 4853 w 3769"/>
                <a:gd name="T29" fmla="*/ 1022 h 1734"/>
                <a:gd name="T30" fmla="*/ 4942 w 3769"/>
                <a:gd name="T31" fmla="*/ 1943 h 1734"/>
                <a:gd name="T32" fmla="*/ 4913 w 3769"/>
                <a:gd name="T33" fmla="*/ 2086 h 1734"/>
                <a:gd name="T34" fmla="*/ 5088 w 3769"/>
                <a:gd name="T35" fmla="*/ 2761 h 1734"/>
                <a:gd name="T36" fmla="*/ 5073 w 3769"/>
                <a:gd name="T37" fmla="*/ 2842 h 1734"/>
                <a:gd name="T38" fmla="*/ 4707 w 3769"/>
                <a:gd name="T39" fmla="*/ 3068 h 1734"/>
                <a:gd name="T40" fmla="*/ 2902 w 3769"/>
                <a:gd name="T41" fmla="*/ 3089 h 1734"/>
                <a:gd name="T42" fmla="*/ 2800 w 3769"/>
                <a:gd name="T43" fmla="*/ 3128 h 1734"/>
                <a:gd name="T44" fmla="*/ 834 w 3769"/>
                <a:gd name="T45" fmla="*/ 3149 h 1734"/>
                <a:gd name="T46" fmla="*/ 672 w 3769"/>
                <a:gd name="T47" fmla="*/ 3089 h 1734"/>
                <a:gd name="T48" fmla="*/ 217 w 3769"/>
                <a:gd name="T49" fmla="*/ 3149 h 1734"/>
                <a:gd name="T50" fmla="*/ 202 w 3769"/>
                <a:gd name="T51" fmla="*/ 2515 h 1734"/>
                <a:gd name="T52" fmla="*/ 247 w 3769"/>
                <a:gd name="T53" fmla="*/ 2475 h 1734"/>
                <a:gd name="T54" fmla="*/ 173 w 3769"/>
                <a:gd name="T55" fmla="*/ 2229 h 1734"/>
                <a:gd name="T56" fmla="*/ 130 w 3769"/>
                <a:gd name="T57" fmla="*/ 1984 h 1734"/>
                <a:gd name="T58" fmla="*/ 115 w 3769"/>
                <a:gd name="T59" fmla="*/ 1922 h 1734"/>
                <a:gd name="T60" fmla="*/ 70 w 3769"/>
                <a:gd name="T61" fmla="*/ 777 h 1734"/>
                <a:gd name="T62" fmla="*/ 188 w 3769"/>
                <a:gd name="T63" fmla="*/ 224 h 1734"/>
                <a:gd name="T64" fmla="*/ 335 w 3769"/>
                <a:gd name="T65" fmla="*/ 307 h 173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769" h="1734">
                  <a:moveTo>
                    <a:pt x="150" y="174"/>
                  </a:moveTo>
                  <a:cubicBezTo>
                    <a:pt x="435" y="126"/>
                    <a:pt x="739" y="153"/>
                    <a:pt x="1030" y="141"/>
                  </a:cubicBezTo>
                  <a:cubicBezTo>
                    <a:pt x="1110" y="125"/>
                    <a:pt x="1191" y="128"/>
                    <a:pt x="1270" y="108"/>
                  </a:cubicBezTo>
                  <a:cubicBezTo>
                    <a:pt x="1118" y="260"/>
                    <a:pt x="1057" y="178"/>
                    <a:pt x="1617" y="163"/>
                  </a:cubicBezTo>
                  <a:cubicBezTo>
                    <a:pt x="1860" y="150"/>
                    <a:pt x="2103" y="147"/>
                    <a:pt x="2346" y="130"/>
                  </a:cubicBezTo>
                  <a:cubicBezTo>
                    <a:pt x="2370" y="126"/>
                    <a:pt x="2439" y="115"/>
                    <a:pt x="2465" y="108"/>
                  </a:cubicBezTo>
                  <a:cubicBezTo>
                    <a:pt x="2487" y="102"/>
                    <a:pt x="2530" y="87"/>
                    <a:pt x="2530" y="87"/>
                  </a:cubicBezTo>
                  <a:cubicBezTo>
                    <a:pt x="2606" y="136"/>
                    <a:pt x="2610" y="130"/>
                    <a:pt x="2715" y="119"/>
                  </a:cubicBezTo>
                  <a:cubicBezTo>
                    <a:pt x="2796" y="98"/>
                    <a:pt x="2873" y="64"/>
                    <a:pt x="2954" y="43"/>
                  </a:cubicBezTo>
                  <a:cubicBezTo>
                    <a:pt x="3027" y="24"/>
                    <a:pt x="2987" y="40"/>
                    <a:pt x="3052" y="21"/>
                  </a:cubicBezTo>
                  <a:cubicBezTo>
                    <a:pt x="3074" y="15"/>
                    <a:pt x="3117" y="0"/>
                    <a:pt x="3117" y="0"/>
                  </a:cubicBezTo>
                  <a:cubicBezTo>
                    <a:pt x="3260" y="23"/>
                    <a:pt x="3407" y="7"/>
                    <a:pt x="3541" y="65"/>
                  </a:cubicBezTo>
                  <a:cubicBezTo>
                    <a:pt x="3575" y="131"/>
                    <a:pt x="3605" y="136"/>
                    <a:pt x="3671" y="163"/>
                  </a:cubicBezTo>
                  <a:cubicBezTo>
                    <a:pt x="3692" y="223"/>
                    <a:pt x="3658" y="214"/>
                    <a:pt x="3639" y="271"/>
                  </a:cubicBezTo>
                  <a:cubicBezTo>
                    <a:pt x="3631" y="374"/>
                    <a:pt x="3615" y="446"/>
                    <a:pt x="3595" y="543"/>
                  </a:cubicBezTo>
                  <a:cubicBezTo>
                    <a:pt x="3601" y="738"/>
                    <a:pt x="3560" y="880"/>
                    <a:pt x="3661" y="1032"/>
                  </a:cubicBezTo>
                  <a:cubicBezTo>
                    <a:pt x="3657" y="1043"/>
                    <a:pt x="3638" y="1099"/>
                    <a:pt x="3639" y="1108"/>
                  </a:cubicBezTo>
                  <a:cubicBezTo>
                    <a:pt x="3657" y="1225"/>
                    <a:pt x="3699" y="1371"/>
                    <a:pt x="3769" y="1467"/>
                  </a:cubicBezTo>
                  <a:cubicBezTo>
                    <a:pt x="3765" y="1481"/>
                    <a:pt x="3762" y="1496"/>
                    <a:pt x="3758" y="1510"/>
                  </a:cubicBezTo>
                  <a:cubicBezTo>
                    <a:pt x="3712" y="1667"/>
                    <a:pt x="3671" y="1620"/>
                    <a:pt x="3487" y="1630"/>
                  </a:cubicBezTo>
                  <a:cubicBezTo>
                    <a:pt x="3045" y="1694"/>
                    <a:pt x="2594" y="1671"/>
                    <a:pt x="2150" y="1641"/>
                  </a:cubicBezTo>
                  <a:cubicBezTo>
                    <a:pt x="2318" y="1584"/>
                    <a:pt x="2119" y="1661"/>
                    <a:pt x="2074" y="1662"/>
                  </a:cubicBezTo>
                  <a:cubicBezTo>
                    <a:pt x="1589" y="1669"/>
                    <a:pt x="1103" y="1669"/>
                    <a:pt x="618" y="1673"/>
                  </a:cubicBezTo>
                  <a:cubicBezTo>
                    <a:pt x="591" y="1595"/>
                    <a:pt x="572" y="1619"/>
                    <a:pt x="498" y="1641"/>
                  </a:cubicBezTo>
                  <a:cubicBezTo>
                    <a:pt x="357" y="1734"/>
                    <a:pt x="459" y="1685"/>
                    <a:pt x="161" y="1673"/>
                  </a:cubicBezTo>
                  <a:cubicBezTo>
                    <a:pt x="134" y="1593"/>
                    <a:pt x="114" y="1424"/>
                    <a:pt x="150" y="1336"/>
                  </a:cubicBezTo>
                  <a:cubicBezTo>
                    <a:pt x="155" y="1324"/>
                    <a:pt x="172" y="1322"/>
                    <a:pt x="183" y="1315"/>
                  </a:cubicBezTo>
                  <a:cubicBezTo>
                    <a:pt x="171" y="1266"/>
                    <a:pt x="147" y="1231"/>
                    <a:pt x="128" y="1184"/>
                  </a:cubicBezTo>
                  <a:cubicBezTo>
                    <a:pt x="114" y="1096"/>
                    <a:pt x="125" y="1141"/>
                    <a:pt x="96" y="1054"/>
                  </a:cubicBezTo>
                  <a:cubicBezTo>
                    <a:pt x="92" y="1043"/>
                    <a:pt x="85" y="1021"/>
                    <a:pt x="85" y="1021"/>
                  </a:cubicBezTo>
                  <a:cubicBezTo>
                    <a:pt x="96" y="818"/>
                    <a:pt x="103" y="611"/>
                    <a:pt x="52" y="413"/>
                  </a:cubicBezTo>
                  <a:cubicBezTo>
                    <a:pt x="60" y="235"/>
                    <a:pt x="0" y="167"/>
                    <a:pt x="139" y="119"/>
                  </a:cubicBezTo>
                  <a:cubicBezTo>
                    <a:pt x="217" y="171"/>
                    <a:pt x="179" y="163"/>
                    <a:pt x="248" y="163"/>
                  </a:cubicBezTo>
                </a:path>
              </a:pathLst>
            </a:custGeom>
            <a:solidFill>
              <a:srgbClr val="C6F2F1"/>
            </a:solidFill>
            <a:ln w="12700" cap="sq" cmpd="sng">
              <a:noFill/>
              <a:prstDash val="solid"/>
              <a:round/>
              <a:headEnd type="none" w="sm" len="sm"/>
              <a:tailEnd type="none" w="sm" len="sm"/>
            </a:ln>
            <a:effectLst>
              <a:outerShdw dist="224686" dir="2562563" algn="ctr" rotWithShape="0">
                <a:srgbClr val="B2B2B2"/>
              </a:outerShdw>
            </a:effectLst>
          </p:spPr>
          <p:txBody>
            <a:bodyPr/>
            <a:lstStyle/>
            <a:p>
              <a:endParaRPr lang="zh-CN" altLang="en-US"/>
            </a:p>
          </p:txBody>
        </p:sp>
        <p:sp>
          <p:nvSpPr>
            <p:cNvPr id="44045" name="Text Box 4"/>
            <p:cNvSpPr txBox="1">
              <a:spLocks noChangeArrowheads="1"/>
            </p:cNvSpPr>
            <p:nvPr/>
          </p:nvSpPr>
          <p:spPr bwMode="auto">
            <a:xfrm rot="-106093">
              <a:off x="449" y="412"/>
              <a:ext cx="1615" cy="586"/>
            </a:xfrm>
            <a:prstGeom prst="rect">
              <a:avLst/>
            </a:prstGeom>
            <a:noFill/>
            <a:ln w="12700" cap="sq">
              <a:noFill/>
              <a:miter lim="800000"/>
              <a:headEnd type="none" w="sm" len="sm"/>
              <a:tailEnd type="none" w="sm" len="sm"/>
            </a:ln>
            <a:effectLst>
              <a:outerShdw dist="45791" dir="2021404" algn="ctr" rotWithShape="0">
                <a:schemeClr val="bg1"/>
              </a:outerShdw>
            </a:effectLst>
          </p:spPr>
          <p:txBody>
            <a:bodyPr>
              <a:spAutoFit/>
            </a:bodyPr>
            <a:lstStyle/>
            <a:p>
              <a:r>
                <a:rPr lang="zh-CN" altLang="en-US" sz="5500" i="1">
                  <a:solidFill>
                    <a:srgbClr val="FF3300"/>
                  </a:solidFill>
                  <a:ea typeface="黑体" pitchFamily="49" charset="-122"/>
                </a:rPr>
                <a:t>特点</a:t>
              </a:r>
            </a:p>
          </p:txBody>
        </p:sp>
      </p:grpSp>
      <p:grpSp>
        <p:nvGrpSpPr>
          <p:cNvPr id="3" name="Group 84"/>
          <p:cNvGrpSpPr>
            <a:grpSpLocks/>
          </p:cNvGrpSpPr>
          <p:nvPr/>
        </p:nvGrpSpPr>
        <p:grpSpPr bwMode="auto">
          <a:xfrm>
            <a:off x="2590800" y="1935162"/>
            <a:ext cx="7604126" cy="507999"/>
            <a:chOff x="672" y="1152"/>
            <a:chExt cx="4790" cy="320"/>
          </a:xfrm>
        </p:grpSpPr>
        <p:sp>
          <p:nvSpPr>
            <p:cNvPr id="44042" name="Oval 85"/>
            <p:cNvSpPr>
              <a:spLocks noChangeArrowheads="1"/>
            </p:cNvSpPr>
            <p:nvPr/>
          </p:nvSpPr>
          <p:spPr bwMode="auto">
            <a:xfrm>
              <a:off x="672" y="1197"/>
              <a:ext cx="192" cy="192"/>
            </a:xfrm>
            <a:prstGeom prst="ellipse">
              <a:avLst/>
            </a:prstGeom>
            <a:gradFill rotWithShape="0">
              <a:gsLst>
                <a:gs pos="0">
                  <a:srgbClr val="00FFFF"/>
                </a:gs>
                <a:gs pos="100000">
                  <a:srgbClr val="007676"/>
                </a:gs>
              </a:gsLst>
              <a:lin ang="2700000" scaled="1"/>
            </a:gradFill>
            <a:ln w="12700" cap="sq">
              <a:noFill/>
              <a:round/>
              <a:headEnd type="none" w="sm" len="sm"/>
              <a:tailEnd type="none" w="sm" len="sm"/>
            </a:ln>
            <a:effectLst>
              <a:outerShdw dist="35921" dir="2700000" algn="ctr" rotWithShape="0">
                <a:schemeClr val="bg1"/>
              </a:outerShdw>
            </a:effectLst>
          </p:spPr>
          <p:txBody>
            <a:bodyPr wrap="none" anchor="ctr"/>
            <a:lstStyle/>
            <a:p>
              <a:endParaRPr lang="zh-CN" altLang="en-US">
                <a:solidFill>
                  <a:srgbClr val="FFFFCC"/>
                </a:solidFill>
              </a:endParaRPr>
            </a:p>
          </p:txBody>
        </p:sp>
        <p:sp>
          <p:nvSpPr>
            <p:cNvPr id="44043" name="Text Box 86"/>
            <p:cNvSpPr txBox="1">
              <a:spLocks noChangeArrowheads="1"/>
            </p:cNvSpPr>
            <p:nvPr/>
          </p:nvSpPr>
          <p:spPr bwMode="auto">
            <a:xfrm>
              <a:off x="924" y="1152"/>
              <a:ext cx="4538" cy="320"/>
            </a:xfrm>
            <a:prstGeom prst="rect">
              <a:avLst/>
            </a:prstGeom>
            <a:noFill/>
            <a:ln w="12700" cap="sq">
              <a:noFill/>
              <a:miter lim="800000"/>
              <a:headEnd type="none" w="sm" len="sm"/>
              <a:tailEnd type="none" w="sm" len="sm"/>
            </a:ln>
          </p:spPr>
          <p:txBody>
            <a:bodyPr wrap="none">
              <a:spAutoFit/>
            </a:bodyPr>
            <a:lstStyle/>
            <a:p>
              <a:r>
                <a:rPr lang="en-US" altLang="zh-CN" sz="2700">
                  <a:solidFill>
                    <a:srgbClr val="002C84"/>
                  </a:solidFill>
                  <a:ea typeface="幼圆" pitchFamily="49" charset="-122"/>
                </a:rPr>
                <a:t>“</a:t>
              </a:r>
              <a:r>
                <a:rPr lang="zh-CN" altLang="en-US" sz="2700">
                  <a:solidFill>
                    <a:srgbClr val="002C84"/>
                  </a:solidFill>
                  <a:ea typeface="幼圆" pitchFamily="49" charset="-122"/>
                </a:rPr>
                <a:t>线性探测法”容易产生元素“聚集”的问题。</a:t>
              </a:r>
            </a:p>
          </p:txBody>
        </p:sp>
      </p:grpSp>
      <p:grpSp>
        <p:nvGrpSpPr>
          <p:cNvPr id="4" name="Group 87"/>
          <p:cNvGrpSpPr>
            <a:grpSpLocks/>
          </p:cNvGrpSpPr>
          <p:nvPr/>
        </p:nvGrpSpPr>
        <p:grpSpPr bwMode="auto">
          <a:xfrm>
            <a:off x="2592388" y="2576514"/>
            <a:ext cx="6932612" cy="1152525"/>
            <a:chOff x="673" y="1520"/>
            <a:chExt cx="4367" cy="726"/>
          </a:xfrm>
        </p:grpSpPr>
        <p:sp>
          <p:nvSpPr>
            <p:cNvPr id="44040" name="Oval 88"/>
            <p:cNvSpPr>
              <a:spLocks noChangeArrowheads="1"/>
            </p:cNvSpPr>
            <p:nvPr/>
          </p:nvSpPr>
          <p:spPr bwMode="auto">
            <a:xfrm>
              <a:off x="673" y="1536"/>
              <a:ext cx="192" cy="192"/>
            </a:xfrm>
            <a:prstGeom prst="ellipse">
              <a:avLst/>
            </a:prstGeom>
            <a:gradFill rotWithShape="0">
              <a:gsLst>
                <a:gs pos="0">
                  <a:srgbClr val="CCFFCC"/>
                </a:gs>
                <a:gs pos="100000">
                  <a:srgbClr val="5E765E"/>
                </a:gs>
              </a:gsLst>
              <a:lin ang="2700000" scaled="1"/>
            </a:gradFill>
            <a:ln w="12700" cap="sq">
              <a:noFill/>
              <a:round/>
              <a:headEnd type="none" w="sm" len="sm"/>
              <a:tailEnd type="none" w="sm" len="sm"/>
            </a:ln>
            <a:effectLst>
              <a:outerShdw dist="35921" dir="2700000" algn="ctr" rotWithShape="0">
                <a:schemeClr val="bg1"/>
              </a:outerShdw>
            </a:effectLst>
          </p:spPr>
          <p:txBody>
            <a:bodyPr wrap="none" anchor="ctr"/>
            <a:lstStyle/>
            <a:p>
              <a:endParaRPr lang="zh-CN" altLang="en-US">
                <a:solidFill>
                  <a:srgbClr val="FFFFCC"/>
                </a:solidFill>
              </a:endParaRPr>
            </a:p>
          </p:txBody>
        </p:sp>
        <p:sp>
          <p:nvSpPr>
            <p:cNvPr id="44041" name="Rectangle 89"/>
            <p:cNvSpPr>
              <a:spLocks noChangeArrowheads="1"/>
            </p:cNvSpPr>
            <p:nvPr/>
          </p:nvSpPr>
          <p:spPr bwMode="auto">
            <a:xfrm>
              <a:off x="913" y="1520"/>
              <a:ext cx="4127" cy="726"/>
            </a:xfrm>
            <a:prstGeom prst="rect">
              <a:avLst/>
            </a:prstGeom>
            <a:noFill/>
            <a:ln w="12700" cap="sq">
              <a:noFill/>
              <a:miter lim="800000"/>
              <a:headEnd type="none" w="sm" len="sm"/>
              <a:tailEnd type="none" w="sm" len="sm"/>
            </a:ln>
          </p:spPr>
          <p:txBody>
            <a:bodyPr>
              <a:spAutoFit/>
            </a:bodyPr>
            <a:lstStyle/>
            <a:p>
              <a:pPr>
                <a:lnSpc>
                  <a:spcPct val="85000"/>
                </a:lnSpc>
              </a:pPr>
              <a:r>
                <a:rPr lang="en-US" altLang="zh-CN" sz="2700">
                  <a:solidFill>
                    <a:srgbClr val="002C84"/>
                  </a:solidFill>
                  <a:ea typeface="幼圆" pitchFamily="49" charset="-122"/>
                </a:rPr>
                <a:t>“</a:t>
              </a:r>
              <a:r>
                <a:rPr lang="zh-CN" altLang="en-US" sz="2700">
                  <a:solidFill>
                    <a:srgbClr val="002C84"/>
                  </a:solidFill>
                  <a:ea typeface="幼圆" pitchFamily="49" charset="-122"/>
                </a:rPr>
                <a:t>二次探测法”可以较好地避免元素“聚集”</a:t>
              </a:r>
            </a:p>
            <a:p>
              <a:pPr>
                <a:lnSpc>
                  <a:spcPct val="85000"/>
                </a:lnSpc>
              </a:pPr>
              <a:r>
                <a:rPr lang="zh-CN" altLang="en-US" sz="2700">
                  <a:solidFill>
                    <a:srgbClr val="002C84"/>
                  </a:solidFill>
                  <a:ea typeface="幼圆" pitchFamily="49" charset="-122"/>
                </a:rPr>
                <a:t>的问题，但不能探测到表中的所有元素</a:t>
              </a:r>
              <a:r>
                <a:rPr lang="en-US" altLang="zh-CN" sz="2700">
                  <a:solidFill>
                    <a:srgbClr val="002C84"/>
                  </a:solidFill>
                  <a:ea typeface="幼圆" pitchFamily="49" charset="-122"/>
                </a:rPr>
                <a:t>(</a:t>
              </a:r>
              <a:r>
                <a:rPr lang="zh-CN" altLang="en-US" sz="2700">
                  <a:solidFill>
                    <a:srgbClr val="002C84"/>
                  </a:solidFill>
                  <a:ea typeface="幼圆" pitchFamily="49" charset="-122"/>
                </a:rPr>
                <a:t>至</a:t>
              </a:r>
            </a:p>
            <a:p>
              <a:pPr>
                <a:lnSpc>
                  <a:spcPct val="85000"/>
                </a:lnSpc>
              </a:pPr>
              <a:r>
                <a:rPr lang="zh-CN" altLang="en-US" sz="2700">
                  <a:solidFill>
                    <a:srgbClr val="002C84"/>
                  </a:solidFill>
                  <a:ea typeface="幼圆" pitchFamily="49" charset="-122"/>
                </a:rPr>
                <a:t>少可以探测到表中的一半元素</a:t>
              </a:r>
              <a:r>
                <a:rPr lang="en-US" altLang="zh-CN" sz="2700">
                  <a:solidFill>
                    <a:srgbClr val="002C84"/>
                  </a:solidFill>
                  <a:ea typeface="幼圆" pitchFamily="49" charset="-122"/>
                </a:rPr>
                <a:t>)</a:t>
              </a:r>
              <a:r>
                <a:rPr lang="zh-CN" altLang="en-US" sz="2700">
                  <a:solidFill>
                    <a:srgbClr val="002C84"/>
                  </a:solidFill>
                  <a:ea typeface="幼圆" pitchFamily="49" charset="-122"/>
                </a:rPr>
                <a:t>。</a:t>
              </a:r>
              <a:endParaRPr lang="en-US" altLang="zh-CN" sz="2700">
                <a:solidFill>
                  <a:srgbClr val="002C84"/>
                </a:solidFill>
                <a:ea typeface="幼圆" pitchFamily="49" charset="-122"/>
              </a:endParaRPr>
            </a:p>
          </p:txBody>
        </p:sp>
      </p:grpSp>
      <p:grpSp>
        <p:nvGrpSpPr>
          <p:cNvPr id="5" name="Group 93"/>
          <p:cNvGrpSpPr>
            <a:grpSpLocks/>
          </p:cNvGrpSpPr>
          <p:nvPr/>
        </p:nvGrpSpPr>
        <p:grpSpPr bwMode="auto">
          <a:xfrm>
            <a:off x="2554288" y="4089401"/>
            <a:ext cx="7358062" cy="1152525"/>
            <a:chOff x="694" y="2400"/>
            <a:chExt cx="4635" cy="726"/>
          </a:xfrm>
        </p:grpSpPr>
        <p:sp>
          <p:nvSpPr>
            <p:cNvPr id="44038" name="Oval 91"/>
            <p:cNvSpPr>
              <a:spLocks noChangeArrowheads="1"/>
            </p:cNvSpPr>
            <p:nvPr/>
          </p:nvSpPr>
          <p:spPr bwMode="auto">
            <a:xfrm>
              <a:off x="694" y="2439"/>
              <a:ext cx="192" cy="192"/>
            </a:xfrm>
            <a:prstGeom prst="ellipse">
              <a:avLst/>
            </a:prstGeom>
            <a:gradFill rotWithShape="0">
              <a:gsLst>
                <a:gs pos="0">
                  <a:srgbClr val="FFFF00"/>
                </a:gs>
                <a:gs pos="100000">
                  <a:srgbClr val="767600"/>
                </a:gs>
              </a:gsLst>
              <a:lin ang="2700000" scaled="1"/>
            </a:gradFill>
            <a:ln w="12700" cap="sq">
              <a:noFill/>
              <a:round/>
              <a:headEnd type="none" w="sm" len="sm"/>
              <a:tailEnd type="none" w="sm" len="sm"/>
            </a:ln>
            <a:effectLst>
              <a:outerShdw dist="35921" dir="2700000" algn="ctr" rotWithShape="0">
                <a:schemeClr val="bg1"/>
              </a:outerShdw>
            </a:effectLst>
          </p:spPr>
          <p:txBody>
            <a:bodyPr wrap="none" anchor="ctr"/>
            <a:lstStyle/>
            <a:p>
              <a:endParaRPr lang="zh-CN" altLang="en-US">
                <a:solidFill>
                  <a:srgbClr val="FFFFCC"/>
                </a:solidFill>
              </a:endParaRPr>
            </a:p>
          </p:txBody>
        </p:sp>
        <p:sp>
          <p:nvSpPr>
            <p:cNvPr id="44039" name="Text Box 92"/>
            <p:cNvSpPr txBox="1">
              <a:spLocks noChangeArrowheads="1"/>
            </p:cNvSpPr>
            <p:nvPr/>
          </p:nvSpPr>
          <p:spPr bwMode="auto">
            <a:xfrm>
              <a:off x="958" y="2400"/>
              <a:ext cx="4371" cy="726"/>
            </a:xfrm>
            <a:prstGeom prst="rect">
              <a:avLst/>
            </a:prstGeom>
            <a:noFill/>
            <a:ln w="12700" cap="sq">
              <a:noFill/>
              <a:miter lim="800000"/>
              <a:headEnd type="none" w="sm" len="sm"/>
              <a:tailEnd type="none" w="sm" len="sm"/>
            </a:ln>
          </p:spPr>
          <p:txBody>
            <a:bodyPr>
              <a:spAutoFit/>
            </a:bodyPr>
            <a:lstStyle/>
            <a:p>
              <a:pPr>
                <a:lnSpc>
                  <a:spcPct val="85000"/>
                </a:lnSpc>
              </a:pPr>
              <a:r>
                <a:rPr lang="zh-CN" altLang="en-US" sz="2700">
                  <a:solidFill>
                    <a:srgbClr val="002C84"/>
                  </a:solidFill>
                  <a:ea typeface="幼圆" pitchFamily="49" charset="-122"/>
                </a:rPr>
                <a:t>只能对表项进行逻辑删除</a:t>
              </a:r>
              <a:r>
                <a:rPr lang="en-US" altLang="zh-CN" sz="2700">
                  <a:solidFill>
                    <a:srgbClr val="002C84"/>
                  </a:solidFill>
                  <a:ea typeface="幼圆" pitchFamily="49" charset="-122"/>
                </a:rPr>
                <a:t>(</a:t>
              </a:r>
              <a:r>
                <a:rPr lang="zh-CN" altLang="en-US" sz="2700">
                  <a:solidFill>
                    <a:srgbClr val="002C84"/>
                  </a:solidFill>
                  <a:ea typeface="幼圆" pitchFamily="49" charset="-122"/>
                </a:rPr>
                <a:t>如做删除标记</a:t>
              </a:r>
              <a:r>
                <a:rPr lang="en-US" altLang="zh-CN" sz="2700">
                  <a:solidFill>
                    <a:srgbClr val="002C84"/>
                  </a:solidFill>
                  <a:ea typeface="幼圆" pitchFamily="49" charset="-122"/>
                </a:rPr>
                <a:t>)</a:t>
              </a:r>
              <a:r>
                <a:rPr lang="zh-CN" altLang="en-US" sz="2700">
                  <a:solidFill>
                    <a:srgbClr val="002C84"/>
                  </a:solidFill>
                  <a:ea typeface="幼圆" pitchFamily="49" charset="-122"/>
                </a:rPr>
                <a:t>，</a:t>
              </a:r>
            </a:p>
            <a:p>
              <a:pPr>
                <a:lnSpc>
                  <a:spcPct val="85000"/>
                </a:lnSpc>
              </a:pPr>
              <a:r>
                <a:rPr lang="zh-CN" altLang="en-US" sz="2700">
                  <a:solidFill>
                    <a:srgbClr val="002C84"/>
                  </a:solidFill>
                  <a:ea typeface="幼圆" pitchFamily="49" charset="-122"/>
                </a:rPr>
                <a:t>而不能进行物理删除。使得表面上看起来</a:t>
              </a:r>
            </a:p>
            <a:p>
              <a:pPr>
                <a:lnSpc>
                  <a:spcPct val="85000"/>
                </a:lnSpc>
              </a:pPr>
              <a:r>
                <a:rPr lang="zh-CN" altLang="en-US" sz="2700">
                  <a:solidFill>
                    <a:srgbClr val="002C84"/>
                  </a:solidFill>
                  <a:ea typeface="幼圆" pitchFamily="49" charset="-122"/>
                </a:rPr>
                <a:t>很满的散列表实际上存在许多未用位置。</a:t>
              </a: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righ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828800" y="241300"/>
            <a:ext cx="2362200" cy="533400"/>
            <a:chOff x="192" y="192"/>
            <a:chExt cx="1488" cy="336"/>
          </a:xfrm>
        </p:grpSpPr>
        <p:sp>
          <p:nvSpPr>
            <p:cNvPr id="45127" name="Oval 3"/>
            <p:cNvSpPr>
              <a:spLocks noChangeArrowheads="1"/>
            </p:cNvSpPr>
            <p:nvPr/>
          </p:nvSpPr>
          <p:spPr bwMode="auto">
            <a:xfrm>
              <a:off x="192" y="192"/>
              <a:ext cx="1392" cy="336"/>
            </a:xfrm>
            <a:prstGeom prst="ellipse">
              <a:avLst/>
            </a:prstGeom>
            <a:gradFill rotWithShape="0">
              <a:gsLst>
                <a:gs pos="0">
                  <a:srgbClr val="471876"/>
                </a:gs>
                <a:gs pos="50000">
                  <a:srgbClr val="9933FF"/>
                </a:gs>
                <a:gs pos="100000">
                  <a:srgbClr val="471876"/>
                </a:gs>
              </a:gsLst>
              <a:lin ang="5400000" scaled="1"/>
            </a:gradFill>
            <a:ln w="12700" cap="sq">
              <a:noFill/>
              <a:round/>
              <a:headEnd type="none" w="sm" len="sm"/>
              <a:tailEnd type="none" w="sm" len="sm"/>
            </a:ln>
            <a:effectLst>
              <a:outerShdw dist="40161" dir="1106097" algn="ctr" rotWithShape="0">
                <a:srgbClr val="C0C0C0"/>
              </a:outerShdw>
            </a:effectLst>
          </p:spPr>
          <p:txBody>
            <a:bodyPr wrap="none" anchor="ctr"/>
            <a:lstStyle/>
            <a:p>
              <a:endParaRPr lang="zh-CN" altLang="en-US">
                <a:solidFill>
                  <a:srgbClr val="FFFFCC"/>
                </a:solidFill>
              </a:endParaRPr>
            </a:p>
          </p:txBody>
        </p:sp>
        <p:sp>
          <p:nvSpPr>
            <p:cNvPr id="45128" name="Text Box 4"/>
            <p:cNvSpPr txBox="1">
              <a:spLocks noChangeArrowheads="1"/>
            </p:cNvSpPr>
            <p:nvPr/>
          </p:nvSpPr>
          <p:spPr bwMode="auto">
            <a:xfrm>
              <a:off x="288" y="220"/>
              <a:ext cx="1392" cy="308"/>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r>
                <a:rPr lang="en-US" altLang="zh-CN" sz="2600">
                  <a:solidFill>
                    <a:srgbClr val="FFFF00"/>
                  </a:solidFill>
                  <a:ea typeface="楷体_GB2312" pitchFamily="49" charset="-122"/>
                </a:rPr>
                <a:t>2</a:t>
              </a:r>
              <a:r>
                <a:rPr lang="en-US" altLang="zh-CN" sz="2600">
                  <a:solidFill>
                    <a:srgbClr val="FFFF00"/>
                  </a:solidFill>
                  <a:latin typeface="楷体_GB2312" pitchFamily="49" charset="-122"/>
                  <a:ea typeface="楷体_GB2312" pitchFamily="49" charset="-122"/>
                </a:rPr>
                <a:t>.</a:t>
              </a:r>
              <a:r>
                <a:rPr lang="zh-CN" altLang="en-US" sz="2600">
                  <a:solidFill>
                    <a:srgbClr val="FFFF00"/>
                  </a:solidFill>
                  <a:latin typeface="黑体" pitchFamily="49" charset="-122"/>
                  <a:ea typeface="黑体" pitchFamily="49" charset="-122"/>
                </a:rPr>
                <a:t>再散列法</a:t>
              </a:r>
            </a:p>
          </p:txBody>
        </p:sp>
      </p:grpSp>
      <p:sp>
        <p:nvSpPr>
          <p:cNvPr id="361477" name="Rectangle 5"/>
          <p:cNvSpPr>
            <a:spLocks noChangeArrowheads="1"/>
          </p:cNvSpPr>
          <p:nvPr/>
        </p:nvSpPr>
        <p:spPr bwMode="auto">
          <a:xfrm>
            <a:off x="4576764" y="476251"/>
            <a:ext cx="4471987" cy="473075"/>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r>
              <a:rPr lang="en-US" altLang="zh-CN" sz="2300">
                <a:solidFill>
                  <a:srgbClr val="FF3300"/>
                </a:solidFill>
              </a:rPr>
              <a:t> </a:t>
            </a:r>
            <a:r>
              <a:rPr lang="en-US" altLang="zh-CN" sz="2500">
                <a:solidFill>
                  <a:srgbClr val="FF3300"/>
                </a:solidFill>
              </a:rPr>
              <a:t>D</a:t>
            </a:r>
            <a:r>
              <a:rPr lang="en-US" altLang="zh-CN" sz="2500" baseline="-25000">
                <a:solidFill>
                  <a:srgbClr val="FF3300"/>
                </a:solidFill>
              </a:rPr>
              <a:t>i </a:t>
            </a:r>
            <a:r>
              <a:rPr lang="en-US" altLang="zh-CN" sz="2500">
                <a:solidFill>
                  <a:srgbClr val="FF3300"/>
                </a:solidFill>
              </a:rPr>
              <a:t>= H</a:t>
            </a:r>
            <a:r>
              <a:rPr lang="en-US" altLang="zh-CN" sz="2500" baseline="-25000">
                <a:solidFill>
                  <a:srgbClr val="FF3300"/>
                </a:solidFill>
              </a:rPr>
              <a:t>i</a:t>
            </a:r>
            <a:r>
              <a:rPr lang="en-US" altLang="zh-CN" sz="2500">
                <a:solidFill>
                  <a:srgbClr val="FF3300"/>
                </a:solidFill>
              </a:rPr>
              <a:t>(k)</a:t>
            </a:r>
            <a:r>
              <a:rPr lang="en-US" altLang="zh-CN" sz="2300">
                <a:solidFill>
                  <a:srgbClr val="FF3300"/>
                </a:solidFill>
              </a:rPr>
              <a:t>             </a:t>
            </a:r>
            <a:r>
              <a:rPr lang="en-US" altLang="zh-CN" sz="2100">
                <a:solidFill>
                  <a:srgbClr val="FF3300"/>
                </a:solidFill>
              </a:rPr>
              <a:t>i=1, 2, 3, </a:t>
            </a:r>
            <a:r>
              <a:rPr lang="en-US" altLang="zh-CN" sz="2100">
                <a:solidFill>
                  <a:srgbClr val="FF3300"/>
                </a:solidFill>
                <a:cs typeface="Times New Roman" pitchFamily="18" charset="0"/>
              </a:rPr>
              <a:t>…</a:t>
            </a:r>
            <a:endParaRPr lang="en-US" altLang="zh-CN" sz="2100">
              <a:solidFill>
                <a:srgbClr val="FF3300"/>
              </a:solidFill>
            </a:endParaRPr>
          </a:p>
        </p:txBody>
      </p:sp>
      <p:sp>
        <p:nvSpPr>
          <p:cNvPr id="361478" name="Text Box 6"/>
          <p:cNvSpPr txBox="1">
            <a:spLocks noChangeArrowheads="1"/>
          </p:cNvSpPr>
          <p:nvPr/>
        </p:nvSpPr>
        <p:spPr bwMode="auto">
          <a:xfrm>
            <a:off x="2971800" y="908051"/>
            <a:ext cx="6858000" cy="442913"/>
          </a:xfrm>
          <a:prstGeom prst="rect">
            <a:avLst/>
          </a:prstGeom>
          <a:noFill/>
          <a:ln w="12700" cap="sq">
            <a:noFill/>
            <a:miter lim="800000"/>
            <a:headEnd type="none" w="sm" len="sm"/>
            <a:tailEnd type="none" w="sm" len="sm"/>
          </a:ln>
        </p:spPr>
        <p:txBody>
          <a:bodyPr>
            <a:spAutoFit/>
          </a:bodyPr>
          <a:lstStyle/>
          <a:p>
            <a:r>
              <a:rPr lang="zh-CN" altLang="en-US" sz="2300">
                <a:solidFill>
                  <a:srgbClr val="002D88"/>
                </a:solidFill>
                <a:latin typeface="幼圆" pitchFamily="49" charset="-122"/>
                <a:ea typeface="幼圆" pitchFamily="49" charset="-122"/>
              </a:rPr>
              <a:t>其中</a:t>
            </a:r>
            <a:r>
              <a:rPr lang="zh-CN" altLang="en-US" sz="2300">
                <a:solidFill>
                  <a:srgbClr val="002D88"/>
                </a:solidFill>
                <a:latin typeface="楷体_GB2312" pitchFamily="49" charset="-122"/>
                <a:ea typeface="楷体_GB2312" pitchFamily="49" charset="-122"/>
              </a:rPr>
              <a:t>，</a:t>
            </a:r>
            <a:r>
              <a:rPr lang="en-US" altLang="zh-CN" sz="2300">
                <a:solidFill>
                  <a:srgbClr val="002D88"/>
                </a:solidFill>
                <a:ea typeface="楷体_GB2312" pitchFamily="49" charset="-122"/>
              </a:rPr>
              <a:t>D</a:t>
            </a:r>
            <a:r>
              <a:rPr lang="en-US" altLang="zh-CN" sz="2300" baseline="-25000">
                <a:solidFill>
                  <a:srgbClr val="002D88"/>
                </a:solidFill>
                <a:ea typeface="楷体_GB2312" pitchFamily="49" charset="-122"/>
              </a:rPr>
              <a:t>i</a:t>
            </a:r>
            <a:r>
              <a:rPr lang="zh-CN" altLang="en-US" sz="2300">
                <a:solidFill>
                  <a:srgbClr val="002D88"/>
                </a:solidFill>
                <a:latin typeface="幼圆" pitchFamily="49" charset="-122"/>
                <a:ea typeface="幼圆" pitchFamily="49" charset="-122"/>
              </a:rPr>
              <a:t>为散列地址</a:t>
            </a:r>
            <a:r>
              <a:rPr lang="zh-CN" altLang="en-US" sz="2300">
                <a:solidFill>
                  <a:srgbClr val="002D88"/>
                </a:solidFill>
                <a:latin typeface="楷体_GB2312" pitchFamily="49" charset="-122"/>
                <a:ea typeface="楷体_GB2312" pitchFamily="49" charset="-122"/>
              </a:rPr>
              <a:t>，</a:t>
            </a:r>
            <a:r>
              <a:rPr lang="en-US" altLang="zh-CN" sz="2300">
                <a:solidFill>
                  <a:srgbClr val="002D88"/>
                </a:solidFill>
                <a:ea typeface="楷体_GB2312" pitchFamily="49" charset="-122"/>
              </a:rPr>
              <a:t>H</a:t>
            </a:r>
            <a:r>
              <a:rPr lang="en-US" altLang="zh-CN" sz="2300" baseline="-25000">
                <a:solidFill>
                  <a:srgbClr val="002D88"/>
                </a:solidFill>
                <a:ea typeface="楷体_GB2312" pitchFamily="49" charset="-122"/>
              </a:rPr>
              <a:t>i</a:t>
            </a:r>
            <a:r>
              <a:rPr lang="en-US" altLang="zh-CN" sz="2300">
                <a:solidFill>
                  <a:srgbClr val="002D88"/>
                </a:solidFill>
                <a:ea typeface="楷体_GB2312" pitchFamily="49" charset="-122"/>
              </a:rPr>
              <a:t>(k)</a:t>
            </a:r>
            <a:r>
              <a:rPr lang="zh-CN" altLang="en-US" sz="2300">
                <a:solidFill>
                  <a:srgbClr val="002D88"/>
                </a:solidFill>
                <a:latin typeface="幼圆" pitchFamily="49" charset="-122"/>
                <a:ea typeface="幼圆" pitchFamily="49" charset="-122"/>
              </a:rPr>
              <a:t>为不同的散列函数。</a:t>
            </a:r>
            <a:r>
              <a:rPr lang="zh-CN" altLang="en-US" sz="2300">
                <a:solidFill>
                  <a:srgbClr val="002D88"/>
                </a:solidFill>
              </a:rPr>
              <a:t> </a:t>
            </a:r>
          </a:p>
        </p:txBody>
      </p:sp>
      <p:grpSp>
        <p:nvGrpSpPr>
          <p:cNvPr id="3" name="Group 10"/>
          <p:cNvGrpSpPr>
            <a:grpSpLocks/>
          </p:cNvGrpSpPr>
          <p:nvPr/>
        </p:nvGrpSpPr>
        <p:grpSpPr bwMode="auto">
          <a:xfrm>
            <a:off x="2736850" y="2133600"/>
            <a:ext cx="7810500" cy="1544638"/>
            <a:chOff x="764" y="1414"/>
            <a:chExt cx="4920" cy="973"/>
          </a:xfrm>
        </p:grpSpPr>
        <p:sp>
          <p:nvSpPr>
            <p:cNvPr id="45125" name="Rectangle 11"/>
            <p:cNvSpPr>
              <a:spLocks noChangeArrowheads="1"/>
            </p:cNvSpPr>
            <p:nvPr/>
          </p:nvSpPr>
          <p:spPr bwMode="auto">
            <a:xfrm>
              <a:off x="764" y="1414"/>
              <a:ext cx="4536" cy="973"/>
            </a:xfrm>
            <a:prstGeom prst="rect">
              <a:avLst/>
            </a:prstGeom>
            <a:noFill/>
            <a:ln w="92075" cap="sq">
              <a:solidFill>
                <a:srgbClr val="23918E"/>
              </a:solidFill>
              <a:miter lim="800000"/>
              <a:headEnd type="none" w="sm" len="sm"/>
              <a:tailEnd type="none" w="sm" len="sm"/>
            </a:ln>
            <a:effectLst>
              <a:outerShdw dist="53882" dir="2700000" algn="ctr" rotWithShape="0">
                <a:srgbClr val="C0C0C0"/>
              </a:outerShdw>
            </a:effectLst>
          </p:spPr>
          <p:txBody>
            <a:bodyPr wrap="none" anchor="ctr"/>
            <a:lstStyle/>
            <a:p>
              <a:endParaRPr lang="zh-CN" altLang="en-US">
                <a:solidFill>
                  <a:srgbClr val="FFFFCC"/>
                </a:solidFill>
              </a:endParaRPr>
            </a:p>
          </p:txBody>
        </p:sp>
        <p:sp>
          <p:nvSpPr>
            <p:cNvPr id="45126" name="Text Box 12"/>
            <p:cNvSpPr txBox="1">
              <a:spLocks noChangeArrowheads="1"/>
            </p:cNvSpPr>
            <p:nvPr/>
          </p:nvSpPr>
          <p:spPr bwMode="auto">
            <a:xfrm>
              <a:off x="884" y="1591"/>
              <a:ext cx="4800" cy="698"/>
            </a:xfrm>
            <a:prstGeom prst="rect">
              <a:avLst/>
            </a:prstGeom>
            <a:noFill/>
            <a:ln w="12700" cap="sq">
              <a:noFill/>
              <a:miter lim="800000"/>
              <a:headEnd type="none" w="sm" len="sm"/>
              <a:tailEnd type="none" w="sm" len="sm"/>
            </a:ln>
          </p:spPr>
          <p:txBody>
            <a:bodyPr>
              <a:spAutoFit/>
            </a:bodyPr>
            <a:lstStyle/>
            <a:p>
              <a:r>
                <a:rPr lang="en-US" altLang="zh-CN" sz="2200">
                  <a:solidFill>
                    <a:srgbClr val="000099"/>
                  </a:solidFill>
                  <a:latin typeface="幼圆" pitchFamily="49" charset="-122"/>
                  <a:ea typeface="幼圆" pitchFamily="49" charset="-122"/>
                </a:rPr>
                <a:t>    </a:t>
              </a:r>
              <a:r>
                <a:rPr lang="zh-CN" altLang="en-US" sz="2200">
                  <a:solidFill>
                    <a:srgbClr val="000099"/>
                  </a:solidFill>
                  <a:latin typeface="幼圆" pitchFamily="49" charset="-122"/>
                  <a:ea typeface="幼圆" pitchFamily="49" charset="-122"/>
                </a:rPr>
                <a:t>将所有散列地址相同的记录链接成一个线性链表。</a:t>
              </a:r>
            </a:p>
            <a:p>
              <a:r>
                <a:rPr lang="zh-CN" altLang="en-US" sz="2200">
                  <a:solidFill>
                    <a:srgbClr val="000099"/>
                  </a:solidFill>
                  <a:latin typeface="幼圆" pitchFamily="49" charset="-122"/>
                  <a:ea typeface="幼圆" pitchFamily="49" charset="-122"/>
                </a:rPr>
                <a:t>若散列范围为</a:t>
              </a:r>
              <a:r>
                <a:rPr lang="en-US" altLang="zh-CN" sz="2200">
                  <a:solidFill>
                    <a:srgbClr val="000099"/>
                  </a:solidFill>
                  <a:ea typeface="幼圆" pitchFamily="49" charset="-122"/>
                </a:rPr>
                <a:t>[0..m</a:t>
              </a:r>
              <a:r>
                <a:rPr lang="en-US" altLang="zh-CN" sz="2200">
                  <a:solidFill>
                    <a:srgbClr val="000099"/>
                  </a:solidFill>
                  <a:latin typeface="宋体" charset="-122"/>
                </a:rPr>
                <a:t>-</a:t>
              </a:r>
              <a:r>
                <a:rPr lang="en-US" altLang="zh-CN" sz="2200">
                  <a:solidFill>
                    <a:srgbClr val="000099"/>
                  </a:solidFill>
                  <a:ea typeface="幼圆" pitchFamily="49" charset="-122"/>
                </a:rPr>
                <a:t>1]</a:t>
              </a:r>
              <a:r>
                <a:rPr lang="en-US" altLang="zh-CN" sz="2200">
                  <a:solidFill>
                    <a:srgbClr val="000099"/>
                  </a:solidFill>
                  <a:latin typeface="幼圆" pitchFamily="49" charset="-122"/>
                  <a:ea typeface="幼圆" pitchFamily="49" charset="-122"/>
                </a:rPr>
                <a:t>,</a:t>
              </a:r>
              <a:r>
                <a:rPr lang="zh-CN" altLang="en-US" sz="2200">
                  <a:solidFill>
                    <a:srgbClr val="000099"/>
                  </a:solidFill>
                  <a:latin typeface="幼圆" pitchFamily="49" charset="-122"/>
                  <a:ea typeface="幼圆" pitchFamily="49" charset="-122"/>
                </a:rPr>
                <a:t>则定义指针数组</a:t>
              </a:r>
              <a:r>
                <a:rPr lang="en-US" altLang="zh-CN" sz="2200">
                  <a:solidFill>
                    <a:srgbClr val="000099"/>
                  </a:solidFill>
                  <a:ea typeface="幼圆" pitchFamily="49" charset="-122"/>
                </a:rPr>
                <a:t>bucket[0..m</a:t>
              </a:r>
              <a:r>
                <a:rPr lang="en-US" altLang="zh-CN" sz="2200">
                  <a:solidFill>
                    <a:srgbClr val="000099"/>
                  </a:solidFill>
                  <a:latin typeface="宋体" charset="-122"/>
                </a:rPr>
                <a:t>-</a:t>
              </a:r>
              <a:r>
                <a:rPr lang="en-US" altLang="zh-CN" sz="2200">
                  <a:solidFill>
                    <a:srgbClr val="000099"/>
                  </a:solidFill>
                  <a:ea typeface="幼圆" pitchFamily="49" charset="-122"/>
                </a:rPr>
                <a:t>1]</a:t>
              </a:r>
            </a:p>
            <a:p>
              <a:r>
                <a:rPr lang="zh-CN" altLang="en-US" sz="2200">
                  <a:solidFill>
                    <a:srgbClr val="000099"/>
                  </a:solidFill>
                  <a:latin typeface="幼圆" pitchFamily="49" charset="-122"/>
                  <a:ea typeface="幼圆" pitchFamily="49" charset="-122"/>
                </a:rPr>
                <a:t>分别存放</a:t>
              </a:r>
              <a:r>
                <a:rPr lang="en-US" altLang="zh-CN" sz="2200">
                  <a:solidFill>
                    <a:srgbClr val="000099"/>
                  </a:solidFill>
                  <a:ea typeface="幼圆" pitchFamily="49" charset="-122"/>
                </a:rPr>
                <a:t>m</a:t>
              </a:r>
              <a:r>
                <a:rPr lang="zh-CN" altLang="en-US" sz="2200">
                  <a:solidFill>
                    <a:srgbClr val="000099"/>
                  </a:solidFill>
                  <a:latin typeface="幼圆" pitchFamily="49" charset="-122"/>
                  <a:ea typeface="幼圆" pitchFamily="49" charset="-122"/>
                </a:rPr>
                <a:t>个链表的头指针。</a:t>
              </a:r>
            </a:p>
          </p:txBody>
        </p:sp>
      </p:grpSp>
      <p:grpSp>
        <p:nvGrpSpPr>
          <p:cNvPr id="4" name="Group 13"/>
          <p:cNvGrpSpPr>
            <a:grpSpLocks/>
          </p:cNvGrpSpPr>
          <p:nvPr/>
        </p:nvGrpSpPr>
        <p:grpSpPr bwMode="auto">
          <a:xfrm>
            <a:off x="3070226" y="3684588"/>
            <a:ext cx="6321425" cy="2768600"/>
            <a:chOff x="839" y="2289"/>
            <a:chExt cx="3982" cy="1744"/>
          </a:xfrm>
        </p:grpSpPr>
        <p:sp>
          <p:nvSpPr>
            <p:cNvPr id="45066" name="Line 14"/>
            <p:cNvSpPr>
              <a:spLocks noChangeShapeType="1"/>
            </p:cNvSpPr>
            <p:nvPr/>
          </p:nvSpPr>
          <p:spPr bwMode="auto">
            <a:xfrm>
              <a:off x="1123" y="2518"/>
              <a:ext cx="432"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45067" name="Line 15"/>
            <p:cNvSpPr>
              <a:spLocks noChangeShapeType="1"/>
            </p:cNvSpPr>
            <p:nvPr/>
          </p:nvSpPr>
          <p:spPr bwMode="auto">
            <a:xfrm>
              <a:off x="1557" y="2531"/>
              <a:ext cx="0" cy="1497"/>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45068" name="Line 16"/>
            <p:cNvSpPr>
              <a:spLocks noChangeShapeType="1"/>
            </p:cNvSpPr>
            <p:nvPr/>
          </p:nvSpPr>
          <p:spPr bwMode="auto">
            <a:xfrm>
              <a:off x="1123" y="2724"/>
              <a:ext cx="432"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5069" name="Line 17"/>
            <p:cNvSpPr>
              <a:spLocks noChangeShapeType="1"/>
            </p:cNvSpPr>
            <p:nvPr/>
          </p:nvSpPr>
          <p:spPr bwMode="auto">
            <a:xfrm>
              <a:off x="1123" y="2938"/>
              <a:ext cx="432"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5070" name="Line 18"/>
            <p:cNvSpPr>
              <a:spLocks noChangeShapeType="1"/>
            </p:cNvSpPr>
            <p:nvPr/>
          </p:nvSpPr>
          <p:spPr bwMode="auto">
            <a:xfrm>
              <a:off x="1123" y="3149"/>
              <a:ext cx="432"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5071" name="Line 19"/>
            <p:cNvSpPr>
              <a:spLocks noChangeShapeType="1"/>
            </p:cNvSpPr>
            <p:nvPr/>
          </p:nvSpPr>
          <p:spPr bwMode="auto">
            <a:xfrm>
              <a:off x="1115" y="3638"/>
              <a:ext cx="432"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5072" name="Line 20"/>
            <p:cNvSpPr>
              <a:spLocks noChangeShapeType="1"/>
            </p:cNvSpPr>
            <p:nvPr/>
          </p:nvSpPr>
          <p:spPr bwMode="auto">
            <a:xfrm>
              <a:off x="1115" y="3844"/>
              <a:ext cx="432"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5073" name="Line 21"/>
            <p:cNvSpPr>
              <a:spLocks noChangeShapeType="1"/>
            </p:cNvSpPr>
            <p:nvPr/>
          </p:nvSpPr>
          <p:spPr bwMode="auto">
            <a:xfrm>
              <a:off x="1111" y="4033"/>
              <a:ext cx="432" cy="0"/>
            </a:xfrm>
            <a:prstGeom prst="line">
              <a:avLst/>
            </a:prstGeom>
            <a:noFill/>
            <a:ln w="25400" cap="sq">
              <a:solidFill>
                <a:srgbClr val="000080"/>
              </a:solidFill>
              <a:round/>
              <a:headEnd type="none" w="sm" len="sm"/>
              <a:tailEnd type="none" w="sm" len="sm"/>
            </a:ln>
          </p:spPr>
          <p:txBody>
            <a:bodyPr/>
            <a:lstStyle/>
            <a:p>
              <a:endParaRPr lang="zh-CN" altLang="en-US"/>
            </a:p>
          </p:txBody>
        </p:sp>
        <p:grpSp>
          <p:nvGrpSpPr>
            <p:cNvPr id="5" name="Group 22"/>
            <p:cNvGrpSpPr>
              <a:grpSpLocks/>
            </p:cNvGrpSpPr>
            <p:nvPr/>
          </p:nvGrpSpPr>
          <p:grpSpPr bwMode="auto">
            <a:xfrm>
              <a:off x="1795" y="2510"/>
              <a:ext cx="624" cy="175"/>
              <a:chOff x="3216" y="2448"/>
              <a:chExt cx="624" cy="192"/>
            </a:xfrm>
          </p:grpSpPr>
          <p:sp>
            <p:nvSpPr>
              <p:cNvPr id="45122" name="Rectangle 23"/>
              <p:cNvSpPr>
                <a:spLocks noChangeArrowheads="1"/>
              </p:cNvSpPr>
              <p:nvPr/>
            </p:nvSpPr>
            <p:spPr bwMode="auto">
              <a:xfrm>
                <a:off x="321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23" name="Rectangle 24"/>
              <p:cNvSpPr>
                <a:spLocks noChangeArrowheads="1"/>
              </p:cNvSpPr>
              <p:nvPr/>
            </p:nvSpPr>
            <p:spPr bwMode="auto">
              <a:xfrm>
                <a:off x="345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24" name="Rectangle 25"/>
              <p:cNvSpPr>
                <a:spLocks noChangeArrowheads="1"/>
              </p:cNvSpPr>
              <p:nvPr/>
            </p:nvSpPr>
            <p:spPr bwMode="auto">
              <a:xfrm>
                <a:off x="3696" y="2448"/>
                <a:ext cx="144"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6" name="Group 26"/>
            <p:cNvGrpSpPr>
              <a:grpSpLocks/>
            </p:cNvGrpSpPr>
            <p:nvPr/>
          </p:nvGrpSpPr>
          <p:grpSpPr bwMode="auto">
            <a:xfrm>
              <a:off x="1795" y="2750"/>
              <a:ext cx="624" cy="175"/>
              <a:chOff x="3216" y="2448"/>
              <a:chExt cx="624" cy="192"/>
            </a:xfrm>
          </p:grpSpPr>
          <p:sp>
            <p:nvSpPr>
              <p:cNvPr id="45119" name="Rectangle 27"/>
              <p:cNvSpPr>
                <a:spLocks noChangeArrowheads="1"/>
              </p:cNvSpPr>
              <p:nvPr/>
            </p:nvSpPr>
            <p:spPr bwMode="auto">
              <a:xfrm>
                <a:off x="321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20" name="Rectangle 28"/>
              <p:cNvSpPr>
                <a:spLocks noChangeArrowheads="1"/>
              </p:cNvSpPr>
              <p:nvPr/>
            </p:nvSpPr>
            <p:spPr bwMode="auto">
              <a:xfrm>
                <a:off x="345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21" name="Rectangle 29"/>
              <p:cNvSpPr>
                <a:spLocks noChangeArrowheads="1"/>
              </p:cNvSpPr>
              <p:nvPr/>
            </p:nvSpPr>
            <p:spPr bwMode="auto">
              <a:xfrm>
                <a:off x="3696" y="2448"/>
                <a:ext cx="144"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7" name="Group 30"/>
            <p:cNvGrpSpPr>
              <a:grpSpLocks/>
            </p:cNvGrpSpPr>
            <p:nvPr/>
          </p:nvGrpSpPr>
          <p:grpSpPr bwMode="auto">
            <a:xfrm>
              <a:off x="2659" y="2512"/>
              <a:ext cx="624" cy="175"/>
              <a:chOff x="3216" y="2448"/>
              <a:chExt cx="624" cy="192"/>
            </a:xfrm>
          </p:grpSpPr>
          <p:sp>
            <p:nvSpPr>
              <p:cNvPr id="45116" name="Rectangle 31"/>
              <p:cNvSpPr>
                <a:spLocks noChangeArrowheads="1"/>
              </p:cNvSpPr>
              <p:nvPr/>
            </p:nvSpPr>
            <p:spPr bwMode="auto">
              <a:xfrm>
                <a:off x="321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17" name="Rectangle 32"/>
              <p:cNvSpPr>
                <a:spLocks noChangeArrowheads="1"/>
              </p:cNvSpPr>
              <p:nvPr/>
            </p:nvSpPr>
            <p:spPr bwMode="auto">
              <a:xfrm>
                <a:off x="345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18" name="Rectangle 33"/>
              <p:cNvSpPr>
                <a:spLocks noChangeArrowheads="1"/>
              </p:cNvSpPr>
              <p:nvPr/>
            </p:nvSpPr>
            <p:spPr bwMode="auto">
              <a:xfrm>
                <a:off x="3696" y="2448"/>
                <a:ext cx="144"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8" name="Group 34"/>
            <p:cNvGrpSpPr>
              <a:grpSpLocks/>
            </p:cNvGrpSpPr>
            <p:nvPr/>
          </p:nvGrpSpPr>
          <p:grpSpPr bwMode="auto">
            <a:xfrm>
              <a:off x="4195" y="2506"/>
              <a:ext cx="624" cy="175"/>
              <a:chOff x="3216" y="2448"/>
              <a:chExt cx="624" cy="192"/>
            </a:xfrm>
          </p:grpSpPr>
          <p:sp>
            <p:nvSpPr>
              <p:cNvPr id="45113" name="Rectangle 35"/>
              <p:cNvSpPr>
                <a:spLocks noChangeArrowheads="1"/>
              </p:cNvSpPr>
              <p:nvPr/>
            </p:nvSpPr>
            <p:spPr bwMode="auto">
              <a:xfrm>
                <a:off x="321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14" name="Rectangle 36"/>
              <p:cNvSpPr>
                <a:spLocks noChangeArrowheads="1"/>
              </p:cNvSpPr>
              <p:nvPr/>
            </p:nvSpPr>
            <p:spPr bwMode="auto">
              <a:xfrm>
                <a:off x="345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15" name="Rectangle 37"/>
              <p:cNvSpPr>
                <a:spLocks noChangeArrowheads="1"/>
              </p:cNvSpPr>
              <p:nvPr/>
            </p:nvSpPr>
            <p:spPr bwMode="auto">
              <a:xfrm>
                <a:off x="3696" y="2448"/>
                <a:ext cx="144"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9" name="Group 38"/>
            <p:cNvGrpSpPr>
              <a:grpSpLocks/>
            </p:cNvGrpSpPr>
            <p:nvPr/>
          </p:nvGrpSpPr>
          <p:grpSpPr bwMode="auto">
            <a:xfrm>
              <a:off x="2659" y="2745"/>
              <a:ext cx="624" cy="175"/>
              <a:chOff x="3216" y="2448"/>
              <a:chExt cx="624" cy="192"/>
            </a:xfrm>
          </p:grpSpPr>
          <p:sp>
            <p:nvSpPr>
              <p:cNvPr id="45110" name="Rectangle 39"/>
              <p:cNvSpPr>
                <a:spLocks noChangeArrowheads="1"/>
              </p:cNvSpPr>
              <p:nvPr/>
            </p:nvSpPr>
            <p:spPr bwMode="auto">
              <a:xfrm>
                <a:off x="321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11" name="Rectangle 40"/>
              <p:cNvSpPr>
                <a:spLocks noChangeArrowheads="1"/>
              </p:cNvSpPr>
              <p:nvPr/>
            </p:nvSpPr>
            <p:spPr bwMode="auto">
              <a:xfrm>
                <a:off x="345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12" name="Rectangle 41"/>
              <p:cNvSpPr>
                <a:spLocks noChangeArrowheads="1"/>
              </p:cNvSpPr>
              <p:nvPr/>
            </p:nvSpPr>
            <p:spPr bwMode="auto">
              <a:xfrm>
                <a:off x="3696" y="2448"/>
                <a:ext cx="144"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0" name="Group 42"/>
            <p:cNvGrpSpPr>
              <a:grpSpLocks/>
            </p:cNvGrpSpPr>
            <p:nvPr/>
          </p:nvGrpSpPr>
          <p:grpSpPr bwMode="auto">
            <a:xfrm>
              <a:off x="4195" y="2745"/>
              <a:ext cx="624" cy="175"/>
              <a:chOff x="3216" y="2448"/>
              <a:chExt cx="624" cy="192"/>
            </a:xfrm>
          </p:grpSpPr>
          <p:sp>
            <p:nvSpPr>
              <p:cNvPr id="45107" name="Rectangle 43"/>
              <p:cNvSpPr>
                <a:spLocks noChangeArrowheads="1"/>
              </p:cNvSpPr>
              <p:nvPr/>
            </p:nvSpPr>
            <p:spPr bwMode="auto">
              <a:xfrm>
                <a:off x="321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08" name="Rectangle 44"/>
              <p:cNvSpPr>
                <a:spLocks noChangeArrowheads="1"/>
              </p:cNvSpPr>
              <p:nvPr/>
            </p:nvSpPr>
            <p:spPr bwMode="auto">
              <a:xfrm>
                <a:off x="345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09" name="Rectangle 45"/>
              <p:cNvSpPr>
                <a:spLocks noChangeArrowheads="1"/>
              </p:cNvSpPr>
              <p:nvPr/>
            </p:nvSpPr>
            <p:spPr bwMode="auto">
              <a:xfrm>
                <a:off x="3696" y="2448"/>
                <a:ext cx="144"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1" name="Group 46"/>
            <p:cNvGrpSpPr>
              <a:grpSpLocks/>
            </p:cNvGrpSpPr>
            <p:nvPr/>
          </p:nvGrpSpPr>
          <p:grpSpPr bwMode="auto">
            <a:xfrm>
              <a:off x="1795" y="2959"/>
              <a:ext cx="624" cy="175"/>
              <a:chOff x="3216" y="2448"/>
              <a:chExt cx="624" cy="192"/>
            </a:xfrm>
          </p:grpSpPr>
          <p:sp>
            <p:nvSpPr>
              <p:cNvPr id="45104" name="Rectangle 47"/>
              <p:cNvSpPr>
                <a:spLocks noChangeArrowheads="1"/>
              </p:cNvSpPr>
              <p:nvPr/>
            </p:nvSpPr>
            <p:spPr bwMode="auto">
              <a:xfrm>
                <a:off x="321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05" name="Rectangle 48"/>
              <p:cNvSpPr>
                <a:spLocks noChangeArrowheads="1"/>
              </p:cNvSpPr>
              <p:nvPr/>
            </p:nvSpPr>
            <p:spPr bwMode="auto">
              <a:xfrm>
                <a:off x="345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06" name="Rectangle 49"/>
              <p:cNvSpPr>
                <a:spLocks noChangeArrowheads="1"/>
              </p:cNvSpPr>
              <p:nvPr/>
            </p:nvSpPr>
            <p:spPr bwMode="auto">
              <a:xfrm>
                <a:off x="3696" y="2448"/>
                <a:ext cx="144"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sp>
          <p:nvSpPr>
            <p:cNvPr id="45081" name="Line 50"/>
            <p:cNvSpPr>
              <a:spLocks noChangeShapeType="1"/>
            </p:cNvSpPr>
            <p:nvPr/>
          </p:nvSpPr>
          <p:spPr bwMode="auto">
            <a:xfrm>
              <a:off x="1459" y="2606"/>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5082" name="Line 51"/>
            <p:cNvSpPr>
              <a:spLocks noChangeShapeType="1"/>
            </p:cNvSpPr>
            <p:nvPr/>
          </p:nvSpPr>
          <p:spPr bwMode="auto">
            <a:xfrm>
              <a:off x="2312" y="2595"/>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5083" name="Line 52"/>
            <p:cNvSpPr>
              <a:spLocks noChangeShapeType="1"/>
            </p:cNvSpPr>
            <p:nvPr/>
          </p:nvSpPr>
          <p:spPr bwMode="auto">
            <a:xfrm>
              <a:off x="3172" y="2595"/>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5084" name="Line 53"/>
            <p:cNvSpPr>
              <a:spLocks noChangeShapeType="1"/>
            </p:cNvSpPr>
            <p:nvPr/>
          </p:nvSpPr>
          <p:spPr bwMode="auto">
            <a:xfrm>
              <a:off x="3859" y="2595"/>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5085" name="Line 54"/>
            <p:cNvSpPr>
              <a:spLocks noChangeShapeType="1"/>
            </p:cNvSpPr>
            <p:nvPr/>
          </p:nvSpPr>
          <p:spPr bwMode="auto">
            <a:xfrm>
              <a:off x="1470" y="2846"/>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5086" name="Line 55"/>
            <p:cNvSpPr>
              <a:spLocks noChangeShapeType="1"/>
            </p:cNvSpPr>
            <p:nvPr/>
          </p:nvSpPr>
          <p:spPr bwMode="auto">
            <a:xfrm>
              <a:off x="2312" y="2846"/>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5087" name="Line 56"/>
            <p:cNvSpPr>
              <a:spLocks noChangeShapeType="1"/>
            </p:cNvSpPr>
            <p:nvPr/>
          </p:nvSpPr>
          <p:spPr bwMode="auto">
            <a:xfrm>
              <a:off x="3187" y="2831"/>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5088" name="Line 57"/>
            <p:cNvSpPr>
              <a:spLocks noChangeShapeType="1"/>
            </p:cNvSpPr>
            <p:nvPr/>
          </p:nvSpPr>
          <p:spPr bwMode="auto">
            <a:xfrm>
              <a:off x="3859" y="2831"/>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5089" name="Line 58"/>
            <p:cNvSpPr>
              <a:spLocks noChangeShapeType="1"/>
            </p:cNvSpPr>
            <p:nvPr/>
          </p:nvSpPr>
          <p:spPr bwMode="auto">
            <a:xfrm>
              <a:off x="1459" y="3038"/>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5090" name="Line 59"/>
            <p:cNvSpPr>
              <a:spLocks noChangeShapeType="1"/>
            </p:cNvSpPr>
            <p:nvPr/>
          </p:nvSpPr>
          <p:spPr bwMode="auto">
            <a:xfrm>
              <a:off x="1459" y="3761"/>
              <a:ext cx="314"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5091" name="Line 60"/>
            <p:cNvSpPr>
              <a:spLocks noChangeShapeType="1"/>
            </p:cNvSpPr>
            <p:nvPr/>
          </p:nvSpPr>
          <p:spPr bwMode="auto">
            <a:xfrm>
              <a:off x="1448" y="3974"/>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5092" name="Text Box 61"/>
            <p:cNvSpPr txBox="1">
              <a:spLocks noChangeArrowheads="1"/>
            </p:cNvSpPr>
            <p:nvPr/>
          </p:nvSpPr>
          <p:spPr bwMode="auto">
            <a:xfrm>
              <a:off x="3523" y="2407"/>
              <a:ext cx="235" cy="233"/>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cs typeface="Times New Roman" pitchFamily="18" charset="0"/>
                </a:rPr>
                <a:t>…</a:t>
              </a:r>
              <a:endParaRPr lang="en-US" altLang="zh-CN">
                <a:solidFill>
                  <a:srgbClr val="002D88"/>
                </a:solidFill>
              </a:endParaRPr>
            </a:p>
          </p:txBody>
        </p:sp>
        <p:sp>
          <p:nvSpPr>
            <p:cNvPr id="45093" name="Text Box 62"/>
            <p:cNvSpPr txBox="1">
              <a:spLocks noChangeArrowheads="1"/>
            </p:cNvSpPr>
            <p:nvPr/>
          </p:nvSpPr>
          <p:spPr bwMode="auto">
            <a:xfrm>
              <a:off x="3527" y="2654"/>
              <a:ext cx="235" cy="233"/>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cs typeface="Times New Roman" pitchFamily="18" charset="0"/>
                </a:rPr>
                <a:t>…</a:t>
              </a:r>
              <a:endParaRPr lang="en-US" altLang="zh-CN">
                <a:solidFill>
                  <a:srgbClr val="002D88"/>
                </a:solidFill>
              </a:endParaRPr>
            </a:p>
          </p:txBody>
        </p:sp>
        <p:sp>
          <p:nvSpPr>
            <p:cNvPr id="45094" name="Text Box 63"/>
            <p:cNvSpPr txBox="1">
              <a:spLocks noChangeArrowheads="1"/>
            </p:cNvSpPr>
            <p:nvPr/>
          </p:nvSpPr>
          <p:spPr bwMode="auto">
            <a:xfrm>
              <a:off x="2744" y="2850"/>
              <a:ext cx="235" cy="233"/>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cs typeface="Times New Roman" pitchFamily="18" charset="0"/>
                </a:rPr>
                <a:t>…</a:t>
              </a:r>
              <a:endParaRPr lang="en-US" altLang="zh-CN">
                <a:solidFill>
                  <a:srgbClr val="002D88"/>
                </a:solidFill>
              </a:endParaRPr>
            </a:p>
          </p:txBody>
        </p:sp>
        <p:sp>
          <p:nvSpPr>
            <p:cNvPr id="45095" name="Line 64"/>
            <p:cNvSpPr>
              <a:spLocks noChangeShapeType="1"/>
            </p:cNvSpPr>
            <p:nvPr/>
          </p:nvSpPr>
          <p:spPr bwMode="auto">
            <a:xfrm>
              <a:off x="2323" y="3038"/>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5096" name="Text Box 65"/>
            <p:cNvSpPr txBox="1">
              <a:spLocks noChangeArrowheads="1"/>
            </p:cNvSpPr>
            <p:nvPr/>
          </p:nvSpPr>
          <p:spPr bwMode="auto">
            <a:xfrm rot="16200000">
              <a:off x="1149" y="3338"/>
              <a:ext cx="235" cy="233"/>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cs typeface="Times New Roman" pitchFamily="18" charset="0"/>
                </a:rPr>
                <a:t>…</a:t>
              </a:r>
              <a:endParaRPr lang="en-US" altLang="zh-CN">
                <a:solidFill>
                  <a:srgbClr val="002D88"/>
                </a:solidFill>
              </a:endParaRPr>
            </a:p>
          </p:txBody>
        </p:sp>
        <p:sp>
          <p:nvSpPr>
            <p:cNvPr id="45097" name="Text Box 66"/>
            <p:cNvSpPr txBox="1">
              <a:spLocks noChangeArrowheads="1"/>
            </p:cNvSpPr>
            <p:nvPr/>
          </p:nvSpPr>
          <p:spPr bwMode="auto">
            <a:xfrm rot="16200000">
              <a:off x="1917" y="3300"/>
              <a:ext cx="235" cy="233"/>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cs typeface="Times New Roman" pitchFamily="18" charset="0"/>
                </a:rPr>
                <a:t>…</a:t>
              </a:r>
              <a:endParaRPr lang="en-US" altLang="zh-CN">
                <a:solidFill>
                  <a:srgbClr val="002D88"/>
                </a:solidFill>
              </a:endParaRPr>
            </a:p>
          </p:txBody>
        </p:sp>
        <p:sp>
          <p:nvSpPr>
            <p:cNvPr id="45098" name="Text Box 67"/>
            <p:cNvSpPr txBox="1">
              <a:spLocks noChangeArrowheads="1"/>
            </p:cNvSpPr>
            <p:nvPr/>
          </p:nvSpPr>
          <p:spPr bwMode="auto">
            <a:xfrm>
              <a:off x="4649" y="2702"/>
              <a:ext cx="172" cy="233"/>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cs typeface="Times New Roman" pitchFamily="18" charset="0"/>
                </a:rPr>
                <a:t>^</a:t>
              </a:r>
              <a:endParaRPr lang="en-US" altLang="zh-CN">
                <a:solidFill>
                  <a:srgbClr val="002D88"/>
                </a:solidFill>
              </a:endParaRPr>
            </a:p>
          </p:txBody>
        </p:sp>
        <p:sp>
          <p:nvSpPr>
            <p:cNvPr id="45099" name="Text Box 68"/>
            <p:cNvSpPr txBox="1">
              <a:spLocks noChangeArrowheads="1"/>
            </p:cNvSpPr>
            <p:nvPr/>
          </p:nvSpPr>
          <p:spPr bwMode="auto">
            <a:xfrm>
              <a:off x="4649" y="2473"/>
              <a:ext cx="172" cy="233"/>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cs typeface="Times New Roman" pitchFamily="18" charset="0"/>
                </a:rPr>
                <a:t>^</a:t>
              </a:r>
              <a:endParaRPr lang="en-US" altLang="zh-CN">
                <a:solidFill>
                  <a:srgbClr val="002D88"/>
                </a:solidFill>
              </a:endParaRPr>
            </a:p>
          </p:txBody>
        </p:sp>
        <p:sp>
          <p:nvSpPr>
            <p:cNvPr id="45100" name="Rectangle 69"/>
            <p:cNvSpPr>
              <a:spLocks noChangeArrowheads="1"/>
            </p:cNvSpPr>
            <p:nvPr/>
          </p:nvSpPr>
          <p:spPr bwMode="auto">
            <a:xfrm>
              <a:off x="1044" y="2289"/>
              <a:ext cx="912" cy="260"/>
            </a:xfrm>
            <a:prstGeom prst="rect">
              <a:avLst/>
            </a:prstGeom>
            <a:noFill/>
            <a:ln w="12700" cap="sq">
              <a:noFill/>
              <a:miter lim="800000"/>
              <a:headEnd type="none" w="sm" len="sm"/>
              <a:tailEnd type="none" w="sm" len="sm"/>
            </a:ln>
          </p:spPr>
          <p:txBody>
            <a:bodyPr>
              <a:spAutoFit/>
            </a:bodyPr>
            <a:lstStyle/>
            <a:p>
              <a:r>
                <a:rPr lang="en-US" altLang="zh-CN" sz="2100">
                  <a:solidFill>
                    <a:srgbClr val="CC0066"/>
                  </a:solidFill>
                </a:rPr>
                <a:t>bucket</a:t>
              </a:r>
            </a:p>
          </p:txBody>
        </p:sp>
        <p:sp>
          <p:nvSpPr>
            <p:cNvPr id="45101" name="Text Box 70"/>
            <p:cNvSpPr txBox="1">
              <a:spLocks noChangeArrowheads="1"/>
            </p:cNvSpPr>
            <p:nvPr/>
          </p:nvSpPr>
          <p:spPr bwMode="auto">
            <a:xfrm>
              <a:off x="921" y="2500"/>
              <a:ext cx="180" cy="1058"/>
            </a:xfrm>
            <a:prstGeom prst="rect">
              <a:avLst/>
            </a:prstGeom>
            <a:noFill/>
            <a:ln w="12700" cap="sq">
              <a:noFill/>
              <a:miter lim="800000"/>
              <a:headEnd type="none" w="sm" len="sm"/>
              <a:tailEnd type="none" w="sm" len="sm"/>
            </a:ln>
          </p:spPr>
          <p:txBody>
            <a:bodyPr wrap="none">
              <a:spAutoFit/>
            </a:bodyPr>
            <a:lstStyle/>
            <a:p>
              <a:pPr>
                <a:lnSpc>
                  <a:spcPct val="130000"/>
                </a:lnSpc>
              </a:pPr>
              <a:r>
                <a:rPr lang="en-US" altLang="zh-CN" sz="1600">
                  <a:solidFill>
                    <a:srgbClr val="002D88"/>
                  </a:solidFill>
                </a:rPr>
                <a:t>0</a:t>
              </a:r>
            </a:p>
            <a:p>
              <a:pPr>
                <a:lnSpc>
                  <a:spcPct val="130000"/>
                </a:lnSpc>
              </a:pPr>
              <a:r>
                <a:rPr lang="en-US" altLang="zh-CN" sz="1600">
                  <a:solidFill>
                    <a:srgbClr val="002D88"/>
                  </a:solidFill>
                </a:rPr>
                <a:t>1</a:t>
              </a:r>
            </a:p>
            <a:p>
              <a:pPr>
                <a:lnSpc>
                  <a:spcPct val="130000"/>
                </a:lnSpc>
              </a:pPr>
              <a:r>
                <a:rPr lang="en-US" altLang="zh-CN" sz="1600">
                  <a:solidFill>
                    <a:srgbClr val="002D88"/>
                  </a:solidFill>
                </a:rPr>
                <a:t>2</a:t>
              </a:r>
            </a:p>
            <a:p>
              <a:pPr>
                <a:lnSpc>
                  <a:spcPct val="130000"/>
                </a:lnSpc>
              </a:pPr>
              <a:r>
                <a:rPr lang="en-US" altLang="zh-CN" sz="1600">
                  <a:solidFill>
                    <a:srgbClr val="002D88"/>
                  </a:solidFill>
                </a:rPr>
                <a:t>3</a:t>
              </a:r>
            </a:p>
            <a:p>
              <a:pPr>
                <a:lnSpc>
                  <a:spcPct val="130000"/>
                </a:lnSpc>
              </a:pPr>
              <a:endParaRPr lang="en-US" altLang="zh-CN" sz="1600">
                <a:solidFill>
                  <a:srgbClr val="002D88"/>
                </a:solidFill>
              </a:endParaRPr>
            </a:p>
          </p:txBody>
        </p:sp>
        <p:sp>
          <p:nvSpPr>
            <p:cNvPr id="45102" name="Rectangle 71"/>
            <p:cNvSpPr>
              <a:spLocks noChangeArrowheads="1"/>
            </p:cNvSpPr>
            <p:nvPr/>
          </p:nvSpPr>
          <p:spPr bwMode="auto">
            <a:xfrm rot="16200000">
              <a:off x="838" y="3327"/>
              <a:ext cx="243" cy="242"/>
            </a:xfrm>
            <a:prstGeom prst="rect">
              <a:avLst/>
            </a:prstGeom>
            <a:noFill/>
            <a:ln w="12700" cap="sq">
              <a:noFill/>
              <a:miter lim="800000"/>
              <a:headEnd type="none" w="sm" len="sm"/>
              <a:tailEnd type="none" w="sm" len="sm"/>
            </a:ln>
          </p:spPr>
          <p:txBody>
            <a:bodyPr wrap="none">
              <a:spAutoFit/>
            </a:bodyPr>
            <a:lstStyle/>
            <a:p>
              <a:r>
                <a:rPr lang="en-US" altLang="zh-CN" sz="1900">
                  <a:solidFill>
                    <a:srgbClr val="002D88"/>
                  </a:solidFill>
                  <a:cs typeface="Times New Roman" pitchFamily="18" charset="0"/>
                </a:rPr>
                <a:t>…</a:t>
              </a:r>
            </a:p>
          </p:txBody>
        </p:sp>
        <p:sp>
          <p:nvSpPr>
            <p:cNvPr id="45103" name="Line 72"/>
            <p:cNvSpPr>
              <a:spLocks noChangeShapeType="1"/>
            </p:cNvSpPr>
            <p:nvPr/>
          </p:nvSpPr>
          <p:spPr bwMode="auto">
            <a:xfrm>
              <a:off x="1111" y="2523"/>
              <a:ext cx="0" cy="1497"/>
            </a:xfrm>
            <a:prstGeom prst="line">
              <a:avLst/>
            </a:prstGeom>
            <a:noFill/>
            <a:ln w="25400" cap="sq">
              <a:solidFill>
                <a:srgbClr val="000080"/>
              </a:solidFill>
              <a:round/>
              <a:headEnd type="none" w="sm" len="sm"/>
              <a:tailEnd type="none" w="sm" len="sm"/>
            </a:ln>
          </p:spPr>
          <p:txBody>
            <a:bodyPr/>
            <a:lstStyle/>
            <a:p>
              <a:endParaRPr lang="zh-CN" altLang="en-US"/>
            </a:p>
          </p:txBody>
        </p:sp>
      </p:grpSp>
      <p:grpSp>
        <p:nvGrpSpPr>
          <p:cNvPr id="12" name="Group 83"/>
          <p:cNvGrpSpPr>
            <a:grpSpLocks/>
          </p:cNvGrpSpPr>
          <p:nvPr/>
        </p:nvGrpSpPr>
        <p:grpSpPr bwMode="auto">
          <a:xfrm>
            <a:off x="1828800" y="1455738"/>
            <a:ext cx="2590800" cy="533400"/>
            <a:chOff x="192" y="1001"/>
            <a:chExt cx="1632" cy="336"/>
          </a:xfrm>
        </p:grpSpPr>
        <p:sp>
          <p:nvSpPr>
            <p:cNvPr id="45064" name="Oval 84"/>
            <p:cNvSpPr>
              <a:spLocks noChangeArrowheads="1"/>
            </p:cNvSpPr>
            <p:nvPr/>
          </p:nvSpPr>
          <p:spPr bwMode="auto">
            <a:xfrm>
              <a:off x="192" y="1001"/>
              <a:ext cx="1392" cy="336"/>
            </a:xfrm>
            <a:prstGeom prst="ellipse">
              <a:avLst/>
            </a:prstGeom>
            <a:gradFill rotWithShape="0">
              <a:gsLst>
                <a:gs pos="0">
                  <a:srgbClr val="471876"/>
                </a:gs>
                <a:gs pos="50000">
                  <a:srgbClr val="9933FF"/>
                </a:gs>
                <a:gs pos="100000">
                  <a:srgbClr val="471876"/>
                </a:gs>
              </a:gsLst>
              <a:lin ang="5400000" scaled="1"/>
            </a:gradFill>
            <a:ln w="12700" cap="sq">
              <a:noFill/>
              <a:round/>
              <a:headEnd type="none" w="sm" len="sm"/>
              <a:tailEnd type="none" w="sm" len="sm"/>
            </a:ln>
            <a:effectLst>
              <a:outerShdw dist="28398" dir="1593903" algn="ctr" rotWithShape="0">
                <a:srgbClr val="C0C0C0"/>
              </a:outerShdw>
            </a:effectLst>
          </p:spPr>
          <p:txBody>
            <a:bodyPr wrap="none" anchor="ctr"/>
            <a:lstStyle/>
            <a:p>
              <a:endParaRPr lang="zh-CN" altLang="en-US">
                <a:solidFill>
                  <a:srgbClr val="FFFFCC"/>
                </a:solidFill>
              </a:endParaRPr>
            </a:p>
          </p:txBody>
        </p:sp>
        <p:sp>
          <p:nvSpPr>
            <p:cNvPr id="45065" name="Text Box 85"/>
            <p:cNvSpPr txBox="1">
              <a:spLocks noChangeArrowheads="1"/>
            </p:cNvSpPr>
            <p:nvPr/>
          </p:nvSpPr>
          <p:spPr bwMode="auto">
            <a:xfrm>
              <a:off x="299" y="1007"/>
              <a:ext cx="1525" cy="30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2600">
                  <a:solidFill>
                    <a:srgbClr val="FFFF00"/>
                  </a:solidFill>
                  <a:ea typeface="楷体_GB2312" pitchFamily="49" charset="-122"/>
                </a:rPr>
                <a:t>3</a:t>
              </a:r>
              <a:r>
                <a:rPr lang="en-US" altLang="zh-CN" sz="2600">
                  <a:solidFill>
                    <a:srgbClr val="FFFF00"/>
                  </a:solidFill>
                  <a:latin typeface="楷体_GB2312" pitchFamily="49" charset="-122"/>
                  <a:ea typeface="楷体_GB2312" pitchFamily="49" charset="-122"/>
                </a:rPr>
                <a:t>.</a:t>
              </a:r>
              <a:r>
                <a:rPr lang="zh-CN" altLang="en-US" sz="2600">
                  <a:solidFill>
                    <a:srgbClr val="FFFF00"/>
                  </a:solidFill>
                  <a:latin typeface="黑体" pitchFamily="49" charset="-122"/>
                  <a:ea typeface="黑体" pitchFamily="49" charset="-122"/>
                </a:rPr>
                <a:t>链地址法</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1477"/>
                                        </p:tgtEl>
                                        <p:attrNameLst>
                                          <p:attrName>style.visibility</p:attrName>
                                        </p:attrNameLst>
                                      </p:cBhvr>
                                      <p:to>
                                        <p:strVal val="visible"/>
                                      </p:to>
                                    </p:set>
                                    <p:animEffect transition="in" filter="dissolve">
                                      <p:cBhvr>
                                        <p:cTn id="7" dur="500"/>
                                        <p:tgtEl>
                                          <p:spTgt spid="3614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361478"/>
                                        </p:tgtEl>
                                        <p:attrNameLst>
                                          <p:attrName>style.visibility</p:attrName>
                                        </p:attrNameLst>
                                      </p:cBhvr>
                                      <p:to>
                                        <p:strVal val="visible"/>
                                      </p:to>
                                    </p:set>
                                    <p:animEffect transition="in" filter="wipe(right)">
                                      <p:cBhvr>
                                        <p:cTn id="12" dur="500"/>
                                        <p:tgtEl>
                                          <p:spTgt spid="3614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slide(fromLeft)">
                                      <p:cBhvr>
                                        <p:cTn id="17" dur="500"/>
                                        <p:tgtEl>
                                          <p:spTgt spid="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7" grpId="0" autoUpdateAnimBg="0"/>
      <p:bldP spid="361478"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39"/>
          <p:cNvGrpSpPr>
            <a:grpSpLocks/>
          </p:cNvGrpSpPr>
          <p:nvPr/>
        </p:nvGrpSpPr>
        <p:grpSpPr bwMode="auto">
          <a:xfrm>
            <a:off x="2489201" y="533400"/>
            <a:ext cx="7783513" cy="2133600"/>
            <a:chOff x="608" y="336"/>
            <a:chExt cx="4903" cy="1344"/>
          </a:xfrm>
        </p:grpSpPr>
        <p:sp>
          <p:nvSpPr>
            <p:cNvPr id="46257" name="Rectangle 540"/>
            <p:cNvSpPr>
              <a:spLocks noChangeArrowheads="1"/>
            </p:cNvSpPr>
            <p:nvPr/>
          </p:nvSpPr>
          <p:spPr bwMode="auto">
            <a:xfrm>
              <a:off x="608" y="336"/>
              <a:ext cx="4753" cy="1344"/>
            </a:xfrm>
            <a:prstGeom prst="rect">
              <a:avLst/>
            </a:prstGeom>
            <a:solidFill>
              <a:srgbClr val="E4FF97"/>
            </a:solidFill>
            <a:ln w="12700" cap="sq">
              <a:noFill/>
              <a:miter lim="800000"/>
              <a:headEnd type="none" w="sm" len="sm"/>
              <a:tailEnd type="none" w="sm" len="sm"/>
            </a:ln>
            <a:effectLst>
              <a:outerShdw dist="161645" dir="2700000" algn="ctr" rotWithShape="0">
                <a:srgbClr val="C0C0C0"/>
              </a:outerShdw>
            </a:effectLst>
          </p:spPr>
          <p:txBody>
            <a:bodyPr wrap="none" anchor="ctr"/>
            <a:lstStyle/>
            <a:p>
              <a:endParaRPr lang="zh-CN" altLang="en-US">
                <a:solidFill>
                  <a:srgbClr val="FFFFCC"/>
                </a:solidFill>
              </a:endParaRPr>
            </a:p>
          </p:txBody>
        </p:sp>
        <p:sp>
          <p:nvSpPr>
            <p:cNvPr id="46258" name="Text Box 541"/>
            <p:cNvSpPr txBox="1">
              <a:spLocks noChangeArrowheads="1"/>
            </p:cNvSpPr>
            <p:nvPr/>
          </p:nvSpPr>
          <p:spPr bwMode="auto">
            <a:xfrm>
              <a:off x="903" y="463"/>
              <a:ext cx="4608" cy="894"/>
            </a:xfrm>
            <a:prstGeom prst="rect">
              <a:avLst/>
            </a:prstGeom>
            <a:noFill/>
            <a:ln w="12700" cap="sq">
              <a:noFill/>
              <a:miter lim="800000"/>
              <a:headEnd type="none" w="sm" len="sm"/>
              <a:tailEnd type="none" w="sm" len="sm"/>
            </a:ln>
          </p:spPr>
          <p:txBody>
            <a:bodyPr>
              <a:spAutoFit/>
            </a:bodyPr>
            <a:lstStyle/>
            <a:p>
              <a:pPr>
                <a:lnSpc>
                  <a:spcPct val="85000"/>
                </a:lnSpc>
              </a:pPr>
              <a:r>
                <a:rPr lang="en-US" altLang="zh-CN">
                  <a:solidFill>
                    <a:srgbClr val="002D88"/>
                  </a:solidFill>
                </a:rPr>
                <a:t>        </a:t>
              </a:r>
              <a:r>
                <a:rPr lang="zh-CN" altLang="en-US">
                  <a:solidFill>
                    <a:srgbClr val="002D88"/>
                  </a:solidFill>
                  <a:ea typeface="幼圆" pitchFamily="49" charset="-122"/>
                </a:rPr>
                <a:t>设散列函数为</a:t>
              </a:r>
            </a:p>
            <a:p>
              <a:pPr>
                <a:lnSpc>
                  <a:spcPct val="85000"/>
                </a:lnSpc>
                <a:spcAft>
                  <a:spcPct val="15000"/>
                </a:spcAft>
              </a:pPr>
              <a:r>
                <a:rPr lang="zh-CN" altLang="en-US">
                  <a:solidFill>
                    <a:srgbClr val="002D88"/>
                  </a:solidFill>
                </a:rPr>
                <a:t>                           </a:t>
              </a:r>
              <a:r>
                <a:rPr lang="en-US" altLang="zh-CN" sz="2500">
                  <a:solidFill>
                    <a:srgbClr val="CC0066"/>
                  </a:solidFill>
                </a:rPr>
                <a:t>H(k) = k  MOD  10</a:t>
              </a:r>
            </a:p>
            <a:p>
              <a:pPr>
                <a:lnSpc>
                  <a:spcPct val="85000"/>
                </a:lnSpc>
              </a:pPr>
              <a:r>
                <a:rPr lang="zh-CN" altLang="en-US">
                  <a:solidFill>
                    <a:srgbClr val="002D88"/>
                  </a:solidFill>
                  <a:latin typeface="幼圆" pitchFamily="49" charset="-122"/>
                  <a:ea typeface="幼圆" pitchFamily="49" charset="-122"/>
                </a:rPr>
                <a:t>散列表为</a:t>
              </a:r>
              <a:r>
                <a:rPr lang="en-US" altLang="zh-CN">
                  <a:solidFill>
                    <a:srgbClr val="002D88"/>
                  </a:solidFill>
                  <a:latin typeface="楷体_GB2312" pitchFamily="49" charset="-122"/>
                  <a:ea typeface="楷体_GB2312" pitchFamily="49" charset="-122"/>
                </a:rPr>
                <a:t>[</a:t>
              </a:r>
              <a:r>
                <a:rPr lang="en-US" altLang="zh-CN">
                  <a:solidFill>
                    <a:srgbClr val="002D88"/>
                  </a:solidFill>
                  <a:ea typeface="楷体_GB2312" pitchFamily="49" charset="-122"/>
                </a:rPr>
                <a:t>0..9]</a:t>
              </a:r>
              <a:r>
                <a:rPr lang="en-US" altLang="zh-CN">
                  <a:solidFill>
                    <a:srgbClr val="002D88"/>
                  </a:solidFill>
                  <a:latin typeface="楷体_GB2312" pitchFamily="49" charset="-122"/>
                  <a:ea typeface="楷体_GB2312" pitchFamily="49" charset="-122"/>
                </a:rPr>
                <a:t>,</a:t>
              </a:r>
              <a:r>
                <a:rPr lang="zh-CN" altLang="en-US">
                  <a:solidFill>
                    <a:srgbClr val="002D88"/>
                  </a:solidFill>
                  <a:latin typeface="幼圆" pitchFamily="49" charset="-122"/>
                  <a:ea typeface="幼圆" pitchFamily="49" charset="-122"/>
                </a:rPr>
                <a:t>采用链地址法处理冲突</a:t>
              </a:r>
              <a:r>
                <a:rPr lang="en-US" altLang="zh-CN">
                  <a:solidFill>
                    <a:srgbClr val="002D88"/>
                  </a:solidFill>
                  <a:latin typeface="幼圆" pitchFamily="49" charset="-122"/>
                  <a:ea typeface="幼圆" pitchFamily="49" charset="-122"/>
                </a:rPr>
                <a:t>,</a:t>
              </a:r>
              <a:r>
                <a:rPr lang="zh-CN" altLang="en-US">
                  <a:solidFill>
                    <a:srgbClr val="002D88"/>
                  </a:solidFill>
                  <a:latin typeface="幼圆" pitchFamily="49" charset="-122"/>
                  <a:ea typeface="幼圆" pitchFamily="49" charset="-122"/>
                </a:rPr>
                <a:t>画出关键</a:t>
              </a:r>
            </a:p>
            <a:p>
              <a:pPr>
                <a:lnSpc>
                  <a:spcPct val="85000"/>
                </a:lnSpc>
              </a:pPr>
              <a:r>
                <a:rPr lang="zh-CN" altLang="en-US">
                  <a:solidFill>
                    <a:srgbClr val="002D88"/>
                  </a:solidFill>
                  <a:latin typeface="幼圆" pitchFamily="49" charset="-122"/>
                  <a:ea typeface="幼圆" pitchFamily="49" charset="-122"/>
                </a:rPr>
                <a:t>字序列</a:t>
              </a:r>
              <a:r>
                <a:rPr lang="en-US" altLang="zh-CN">
                  <a:solidFill>
                    <a:srgbClr val="002D88"/>
                  </a:solidFill>
                  <a:ea typeface="楷体_GB2312" pitchFamily="49" charset="-122"/>
                </a:rPr>
                <a:t>{75,66,42,192,91,40,49,87,67,16,17,30,72,27}</a:t>
              </a:r>
            </a:p>
            <a:p>
              <a:pPr>
                <a:lnSpc>
                  <a:spcPct val="85000"/>
                </a:lnSpc>
              </a:pPr>
              <a:r>
                <a:rPr lang="zh-CN" altLang="en-US">
                  <a:solidFill>
                    <a:srgbClr val="002D88"/>
                  </a:solidFill>
                  <a:latin typeface="幼圆" pitchFamily="49" charset="-122"/>
                  <a:ea typeface="幼圆" pitchFamily="49" charset="-122"/>
                </a:rPr>
                <a:t>对应的记录插入散列表后的散列文件。</a:t>
              </a:r>
            </a:p>
          </p:txBody>
        </p:sp>
      </p:grpSp>
      <p:grpSp>
        <p:nvGrpSpPr>
          <p:cNvPr id="3" name="Group 545"/>
          <p:cNvGrpSpPr>
            <a:grpSpLocks/>
          </p:cNvGrpSpPr>
          <p:nvPr/>
        </p:nvGrpSpPr>
        <p:grpSpPr bwMode="auto">
          <a:xfrm>
            <a:off x="1668463" y="133350"/>
            <a:ext cx="1547812" cy="992188"/>
            <a:chOff x="22" y="84"/>
            <a:chExt cx="975" cy="625"/>
          </a:xfrm>
        </p:grpSpPr>
        <p:sp>
          <p:nvSpPr>
            <p:cNvPr id="46255" name="AutoShape 546"/>
            <p:cNvSpPr>
              <a:spLocks noChangeArrowheads="1"/>
            </p:cNvSpPr>
            <p:nvPr/>
          </p:nvSpPr>
          <p:spPr bwMode="auto">
            <a:xfrm rot="323393">
              <a:off x="22" y="84"/>
              <a:ext cx="953" cy="625"/>
            </a:xfrm>
            <a:prstGeom prst="irregularSeal2">
              <a:avLst/>
            </a:prstGeom>
            <a:solidFill>
              <a:srgbClr val="00CCFF"/>
            </a:solidFill>
            <a:ln w="44450" cap="sq">
              <a:solidFill>
                <a:srgbClr val="FFFF99"/>
              </a:solidFill>
              <a:miter lim="800000"/>
              <a:headEnd type="none" w="sm" len="sm"/>
              <a:tailEnd type="none" w="sm" len="sm"/>
            </a:ln>
            <a:effectLst>
              <a:outerShdw dist="96720" dir="1391915" algn="ctr" rotWithShape="0">
                <a:srgbClr val="969696"/>
              </a:outerShdw>
            </a:effectLst>
          </p:spPr>
          <p:txBody>
            <a:bodyPr wrap="none" anchor="ctr"/>
            <a:lstStyle/>
            <a:p>
              <a:endParaRPr lang="zh-CN" altLang="en-US">
                <a:solidFill>
                  <a:srgbClr val="FFFFCC"/>
                </a:solidFill>
              </a:endParaRPr>
            </a:p>
          </p:txBody>
        </p:sp>
        <p:sp>
          <p:nvSpPr>
            <p:cNvPr id="46256" name="Text Box 547"/>
            <p:cNvSpPr txBox="1">
              <a:spLocks noChangeArrowheads="1"/>
            </p:cNvSpPr>
            <p:nvPr/>
          </p:nvSpPr>
          <p:spPr bwMode="auto">
            <a:xfrm rot="-1168372">
              <a:off x="137" y="157"/>
              <a:ext cx="860" cy="442"/>
            </a:xfrm>
            <a:prstGeom prst="rect">
              <a:avLst/>
            </a:prstGeom>
            <a:noFill/>
            <a:ln w="12700" cap="sq">
              <a:noFill/>
              <a:miter lim="800000"/>
              <a:headEnd type="none" w="sm" len="sm"/>
              <a:tailEnd type="none" w="sm" len="sm"/>
            </a:ln>
            <a:effectLst>
              <a:outerShdw dist="25400" algn="ctr" rotWithShape="0">
                <a:srgbClr val="000074"/>
              </a:outerShdw>
            </a:effectLst>
          </p:spPr>
          <p:txBody>
            <a:bodyPr>
              <a:spAutoFit/>
            </a:bodyPr>
            <a:lstStyle/>
            <a:p>
              <a:r>
                <a:rPr lang="zh-CN" altLang="en-US" sz="4000" i="1">
                  <a:solidFill>
                    <a:srgbClr val="FF3300"/>
                  </a:solidFill>
                  <a:latin typeface="黑体" pitchFamily="49" charset="-122"/>
                  <a:ea typeface="黑体" pitchFamily="49" charset="-122"/>
                </a:rPr>
                <a:t>例</a:t>
              </a:r>
              <a:r>
                <a:rPr lang="en-US" altLang="zh-CN" sz="4000" i="1">
                  <a:solidFill>
                    <a:srgbClr val="FF3300"/>
                  </a:solidFill>
                  <a:ea typeface="黑体" pitchFamily="49" charset="-122"/>
                </a:rPr>
                <a:t>5</a:t>
              </a:r>
            </a:p>
          </p:txBody>
        </p:sp>
      </p:grpSp>
      <p:grpSp>
        <p:nvGrpSpPr>
          <p:cNvPr id="4" name="Group 548"/>
          <p:cNvGrpSpPr>
            <a:grpSpLocks/>
          </p:cNvGrpSpPr>
          <p:nvPr/>
        </p:nvGrpSpPr>
        <p:grpSpPr bwMode="auto">
          <a:xfrm>
            <a:off x="3000375" y="2852739"/>
            <a:ext cx="6762750" cy="3597275"/>
            <a:chOff x="930" y="1797"/>
            <a:chExt cx="4260" cy="2266"/>
          </a:xfrm>
        </p:grpSpPr>
        <p:grpSp>
          <p:nvGrpSpPr>
            <p:cNvPr id="5" name="Group 549"/>
            <p:cNvGrpSpPr>
              <a:grpSpLocks/>
            </p:cNvGrpSpPr>
            <p:nvPr/>
          </p:nvGrpSpPr>
          <p:grpSpPr bwMode="auto">
            <a:xfrm>
              <a:off x="930" y="1797"/>
              <a:ext cx="3537" cy="2266"/>
              <a:chOff x="502" y="1876"/>
              <a:chExt cx="3537" cy="2266"/>
            </a:xfrm>
          </p:grpSpPr>
          <p:sp>
            <p:nvSpPr>
              <p:cNvPr id="46090" name="Line 550"/>
              <p:cNvSpPr>
                <a:spLocks noChangeShapeType="1"/>
              </p:cNvSpPr>
              <p:nvPr/>
            </p:nvSpPr>
            <p:spPr bwMode="auto">
              <a:xfrm>
                <a:off x="657" y="2112"/>
                <a:ext cx="0" cy="1968"/>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46091" name="Line 551"/>
              <p:cNvSpPr>
                <a:spLocks noChangeShapeType="1"/>
              </p:cNvSpPr>
              <p:nvPr/>
            </p:nvSpPr>
            <p:spPr bwMode="auto">
              <a:xfrm>
                <a:off x="657" y="2112"/>
                <a:ext cx="288"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46092" name="Line 552"/>
              <p:cNvSpPr>
                <a:spLocks noChangeShapeType="1"/>
              </p:cNvSpPr>
              <p:nvPr/>
            </p:nvSpPr>
            <p:spPr bwMode="auto">
              <a:xfrm>
                <a:off x="657" y="2315"/>
                <a:ext cx="288"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093" name="Line 553"/>
              <p:cNvSpPr>
                <a:spLocks noChangeShapeType="1"/>
              </p:cNvSpPr>
              <p:nvPr/>
            </p:nvSpPr>
            <p:spPr bwMode="auto">
              <a:xfrm>
                <a:off x="657" y="2511"/>
                <a:ext cx="288"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094" name="Line 554"/>
              <p:cNvSpPr>
                <a:spLocks noChangeShapeType="1"/>
              </p:cNvSpPr>
              <p:nvPr/>
            </p:nvSpPr>
            <p:spPr bwMode="auto">
              <a:xfrm>
                <a:off x="657" y="2718"/>
                <a:ext cx="288"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095" name="Line 555"/>
              <p:cNvSpPr>
                <a:spLocks noChangeShapeType="1"/>
              </p:cNvSpPr>
              <p:nvPr/>
            </p:nvSpPr>
            <p:spPr bwMode="auto">
              <a:xfrm>
                <a:off x="657" y="2917"/>
                <a:ext cx="288"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096" name="Line 556"/>
              <p:cNvSpPr>
                <a:spLocks noChangeShapeType="1"/>
              </p:cNvSpPr>
              <p:nvPr/>
            </p:nvSpPr>
            <p:spPr bwMode="auto">
              <a:xfrm>
                <a:off x="672" y="3113"/>
                <a:ext cx="288"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097" name="Line 557"/>
              <p:cNvSpPr>
                <a:spLocks noChangeShapeType="1"/>
              </p:cNvSpPr>
              <p:nvPr/>
            </p:nvSpPr>
            <p:spPr bwMode="auto">
              <a:xfrm>
                <a:off x="657" y="3319"/>
                <a:ext cx="288"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098" name="Line 558"/>
              <p:cNvSpPr>
                <a:spLocks noChangeShapeType="1"/>
              </p:cNvSpPr>
              <p:nvPr/>
            </p:nvSpPr>
            <p:spPr bwMode="auto">
              <a:xfrm>
                <a:off x="657" y="3515"/>
                <a:ext cx="288"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099" name="Line 559"/>
              <p:cNvSpPr>
                <a:spLocks noChangeShapeType="1"/>
              </p:cNvSpPr>
              <p:nvPr/>
            </p:nvSpPr>
            <p:spPr bwMode="auto">
              <a:xfrm>
                <a:off x="657" y="3718"/>
                <a:ext cx="288"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00" name="Line 560"/>
              <p:cNvSpPr>
                <a:spLocks noChangeShapeType="1"/>
              </p:cNvSpPr>
              <p:nvPr/>
            </p:nvSpPr>
            <p:spPr bwMode="auto">
              <a:xfrm>
                <a:off x="661" y="3899"/>
                <a:ext cx="288"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01" name="Line 561"/>
              <p:cNvSpPr>
                <a:spLocks noChangeShapeType="1"/>
              </p:cNvSpPr>
              <p:nvPr/>
            </p:nvSpPr>
            <p:spPr bwMode="auto">
              <a:xfrm>
                <a:off x="654" y="4095"/>
                <a:ext cx="288"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46102" name="Line 562"/>
              <p:cNvSpPr>
                <a:spLocks noChangeShapeType="1"/>
              </p:cNvSpPr>
              <p:nvPr/>
            </p:nvSpPr>
            <p:spPr bwMode="auto">
              <a:xfrm>
                <a:off x="952" y="2112"/>
                <a:ext cx="0" cy="1968"/>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46103" name="Rectangle 563"/>
              <p:cNvSpPr>
                <a:spLocks noChangeArrowheads="1"/>
              </p:cNvSpPr>
              <p:nvPr/>
            </p:nvSpPr>
            <p:spPr bwMode="auto">
              <a:xfrm>
                <a:off x="528" y="1876"/>
                <a:ext cx="720" cy="250"/>
              </a:xfrm>
              <a:prstGeom prst="rect">
                <a:avLst/>
              </a:prstGeom>
              <a:noFill/>
              <a:ln w="12700" cap="sq">
                <a:noFill/>
                <a:miter lim="800000"/>
                <a:headEnd type="none" w="sm" len="sm"/>
                <a:tailEnd type="none" w="sm" len="sm"/>
              </a:ln>
            </p:spPr>
            <p:txBody>
              <a:bodyPr>
                <a:spAutoFit/>
              </a:bodyPr>
              <a:lstStyle/>
              <a:p>
                <a:r>
                  <a:rPr lang="en-US" altLang="zh-CN" sz="2000">
                    <a:solidFill>
                      <a:srgbClr val="CC0066"/>
                    </a:solidFill>
                  </a:rPr>
                  <a:t>bucket</a:t>
                </a:r>
              </a:p>
            </p:txBody>
          </p:sp>
          <p:grpSp>
            <p:nvGrpSpPr>
              <p:cNvPr id="6" name="Group 564"/>
              <p:cNvGrpSpPr>
                <a:grpSpLocks/>
              </p:cNvGrpSpPr>
              <p:nvPr/>
            </p:nvGrpSpPr>
            <p:grpSpPr bwMode="auto">
              <a:xfrm>
                <a:off x="1163" y="2093"/>
                <a:ext cx="532" cy="233"/>
                <a:chOff x="1163" y="2093"/>
                <a:chExt cx="532" cy="233"/>
              </a:xfrm>
            </p:grpSpPr>
            <p:grpSp>
              <p:nvGrpSpPr>
                <p:cNvPr id="7" name="Group 565"/>
                <p:cNvGrpSpPr>
                  <a:grpSpLocks/>
                </p:cNvGrpSpPr>
                <p:nvPr/>
              </p:nvGrpSpPr>
              <p:grpSpPr bwMode="auto">
                <a:xfrm>
                  <a:off x="1208" y="2127"/>
                  <a:ext cx="487" cy="152"/>
                  <a:chOff x="1872" y="2924"/>
                  <a:chExt cx="487" cy="152"/>
                </a:xfrm>
              </p:grpSpPr>
              <p:sp>
                <p:nvSpPr>
                  <p:cNvPr id="46249" name="Line 566"/>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50" name="Line 567"/>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51" name="Line 568"/>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52" name="Line 569"/>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53" name="Line 570"/>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54" name="Line 571"/>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248" name="Text Box 572"/>
                <p:cNvSpPr txBox="1">
                  <a:spLocks noChangeArrowheads="1"/>
                </p:cNvSpPr>
                <p:nvPr/>
              </p:nvSpPr>
              <p:spPr bwMode="auto">
                <a:xfrm>
                  <a:off x="1163" y="2093"/>
                  <a:ext cx="250" cy="233"/>
                </a:xfrm>
                <a:prstGeom prst="rect">
                  <a:avLst/>
                </a:prstGeom>
                <a:noFill/>
                <a:ln w="12700" cap="sq">
                  <a:noFill/>
                  <a:miter lim="800000"/>
                  <a:headEnd type="none" w="sm" len="sm"/>
                  <a:tailEnd type="none" w="sm" len="sm"/>
                </a:ln>
              </p:spPr>
              <p:txBody>
                <a:bodyPr wrap="none">
                  <a:spAutoFit/>
                </a:bodyPr>
                <a:lstStyle/>
                <a:p>
                  <a:r>
                    <a:rPr lang="en-US" altLang="zh-CN">
                      <a:solidFill>
                        <a:srgbClr val="CC0066"/>
                      </a:solidFill>
                    </a:rPr>
                    <a:t>40</a:t>
                  </a:r>
                </a:p>
              </p:txBody>
            </p:sp>
          </p:grpSp>
          <p:grpSp>
            <p:nvGrpSpPr>
              <p:cNvPr id="8" name="Group 573"/>
              <p:cNvGrpSpPr>
                <a:grpSpLocks/>
              </p:cNvGrpSpPr>
              <p:nvPr/>
            </p:nvGrpSpPr>
            <p:grpSpPr bwMode="auto">
              <a:xfrm>
                <a:off x="1927" y="2101"/>
                <a:ext cx="532" cy="233"/>
                <a:chOff x="1163" y="2093"/>
                <a:chExt cx="532" cy="233"/>
              </a:xfrm>
            </p:grpSpPr>
            <p:grpSp>
              <p:nvGrpSpPr>
                <p:cNvPr id="9" name="Group 574"/>
                <p:cNvGrpSpPr>
                  <a:grpSpLocks/>
                </p:cNvGrpSpPr>
                <p:nvPr/>
              </p:nvGrpSpPr>
              <p:grpSpPr bwMode="auto">
                <a:xfrm>
                  <a:off x="1208" y="2127"/>
                  <a:ext cx="487" cy="152"/>
                  <a:chOff x="1872" y="2924"/>
                  <a:chExt cx="487" cy="152"/>
                </a:xfrm>
              </p:grpSpPr>
              <p:sp>
                <p:nvSpPr>
                  <p:cNvPr id="46241" name="Line 575"/>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42" name="Line 576"/>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43" name="Line 577"/>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44" name="Line 578"/>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45" name="Line 579"/>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46" name="Line 580"/>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240" name="Text Box 581"/>
                <p:cNvSpPr txBox="1">
                  <a:spLocks noChangeArrowheads="1"/>
                </p:cNvSpPr>
                <p:nvPr/>
              </p:nvSpPr>
              <p:spPr bwMode="auto">
                <a:xfrm>
                  <a:off x="1163" y="2093"/>
                  <a:ext cx="250" cy="233"/>
                </a:xfrm>
                <a:prstGeom prst="rect">
                  <a:avLst/>
                </a:prstGeom>
                <a:noFill/>
                <a:ln w="12700" cap="sq">
                  <a:noFill/>
                  <a:miter lim="800000"/>
                  <a:headEnd type="none" w="sm" len="sm"/>
                  <a:tailEnd type="none" w="sm" len="sm"/>
                </a:ln>
              </p:spPr>
              <p:txBody>
                <a:bodyPr wrap="none">
                  <a:spAutoFit/>
                </a:bodyPr>
                <a:lstStyle/>
                <a:p>
                  <a:r>
                    <a:rPr lang="en-US" altLang="zh-CN">
                      <a:solidFill>
                        <a:srgbClr val="CC0066"/>
                      </a:solidFill>
                    </a:rPr>
                    <a:t>30</a:t>
                  </a:r>
                </a:p>
              </p:txBody>
            </p:sp>
          </p:grpSp>
          <p:grpSp>
            <p:nvGrpSpPr>
              <p:cNvPr id="10" name="Group 582"/>
              <p:cNvGrpSpPr>
                <a:grpSpLocks/>
              </p:cNvGrpSpPr>
              <p:nvPr/>
            </p:nvGrpSpPr>
            <p:grpSpPr bwMode="auto">
              <a:xfrm>
                <a:off x="1159" y="2296"/>
                <a:ext cx="532" cy="233"/>
                <a:chOff x="1163" y="2093"/>
                <a:chExt cx="532" cy="233"/>
              </a:xfrm>
            </p:grpSpPr>
            <p:grpSp>
              <p:nvGrpSpPr>
                <p:cNvPr id="11" name="Group 583"/>
                <p:cNvGrpSpPr>
                  <a:grpSpLocks/>
                </p:cNvGrpSpPr>
                <p:nvPr/>
              </p:nvGrpSpPr>
              <p:grpSpPr bwMode="auto">
                <a:xfrm>
                  <a:off x="1208" y="2127"/>
                  <a:ext cx="487" cy="152"/>
                  <a:chOff x="1872" y="2924"/>
                  <a:chExt cx="487" cy="152"/>
                </a:xfrm>
              </p:grpSpPr>
              <p:sp>
                <p:nvSpPr>
                  <p:cNvPr id="46233" name="Line 584"/>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34" name="Line 585"/>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35" name="Line 586"/>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36" name="Line 587"/>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37" name="Line 588"/>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38" name="Line 589"/>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232" name="Text Box 590"/>
                <p:cNvSpPr txBox="1">
                  <a:spLocks noChangeArrowheads="1"/>
                </p:cNvSpPr>
                <p:nvPr/>
              </p:nvSpPr>
              <p:spPr bwMode="auto">
                <a:xfrm>
                  <a:off x="1163" y="2093"/>
                  <a:ext cx="250" cy="233"/>
                </a:xfrm>
                <a:prstGeom prst="rect">
                  <a:avLst/>
                </a:prstGeom>
                <a:noFill/>
                <a:ln w="12700" cap="sq">
                  <a:noFill/>
                  <a:miter lim="800000"/>
                  <a:headEnd type="none" w="sm" len="sm"/>
                  <a:tailEnd type="none" w="sm" len="sm"/>
                </a:ln>
              </p:spPr>
              <p:txBody>
                <a:bodyPr wrap="none">
                  <a:spAutoFit/>
                </a:bodyPr>
                <a:lstStyle/>
                <a:p>
                  <a:r>
                    <a:rPr lang="en-US" altLang="zh-CN">
                      <a:solidFill>
                        <a:srgbClr val="CC0066"/>
                      </a:solidFill>
                    </a:rPr>
                    <a:t>91</a:t>
                  </a:r>
                </a:p>
              </p:txBody>
            </p:sp>
          </p:grpSp>
          <p:grpSp>
            <p:nvGrpSpPr>
              <p:cNvPr id="12" name="Group 591"/>
              <p:cNvGrpSpPr>
                <a:grpSpLocks/>
              </p:cNvGrpSpPr>
              <p:nvPr/>
            </p:nvGrpSpPr>
            <p:grpSpPr bwMode="auto">
              <a:xfrm>
                <a:off x="1163" y="2494"/>
                <a:ext cx="532" cy="233"/>
                <a:chOff x="1163" y="2093"/>
                <a:chExt cx="532" cy="233"/>
              </a:xfrm>
            </p:grpSpPr>
            <p:grpSp>
              <p:nvGrpSpPr>
                <p:cNvPr id="13" name="Group 592"/>
                <p:cNvGrpSpPr>
                  <a:grpSpLocks/>
                </p:cNvGrpSpPr>
                <p:nvPr/>
              </p:nvGrpSpPr>
              <p:grpSpPr bwMode="auto">
                <a:xfrm>
                  <a:off x="1208" y="2127"/>
                  <a:ext cx="487" cy="152"/>
                  <a:chOff x="1872" y="2924"/>
                  <a:chExt cx="487" cy="152"/>
                </a:xfrm>
              </p:grpSpPr>
              <p:sp>
                <p:nvSpPr>
                  <p:cNvPr id="46225" name="Line 593"/>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26" name="Line 594"/>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27" name="Line 595"/>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28" name="Line 596"/>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29" name="Line 597"/>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30" name="Line 598"/>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224" name="Text Box 599"/>
                <p:cNvSpPr txBox="1">
                  <a:spLocks noChangeArrowheads="1"/>
                </p:cNvSpPr>
                <p:nvPr/>
              </p:nvSpPr>
              <p:spPr bwMode="auto">
                <a:xfrm>
                  <a:off x="1163" y="2093"/>
                  <a:ext cx="250" cy="233"/>
                </a:xfrm>
                <a:prstGeom prst="rect">
                  <a:avLst/>
                </a:prstGeom>
                <a:noFill/>
                <a:ln w="12700" cap="sq">
                  <a:noFill/>
                  <a:miter lim="800000"/>
                  <a:headEnd type="none" w="sm" len="sm"/>
                  <a:tailEnd type="none" w="sm" len="sm"/>
                </a:ln>
              </p:spPr>
              <p:txBody>
                <a:bodyPr wrap="none">
                  <a:spAutoFit/>
                </a:bodyPr>
                <a:lstStyle/>
                <a:p>
                  <a:r>
                    <a:rPr lang="en-US" altLang="zh-CN">
                      <a:solidFill>
                        <a:srgbClr val="CC0066"/>
                      </a:solidFill>
                    </a:rPr>
                    <a:t>42</a:t>
                  </a:r>
                </a:p>
              </p:txBody>
            </p:sp>
          </p:grpSp>
          <p:grpSp>
            <p:nvGrpSpPr>
              <p:cNvPr id="14" name="Group 600"/>
              <p:cNvGrpSpPr>
                <a:grpSpLocks/>
              </p:cNvGrpSpPr>
              <p:nvPr/>
            </p:nvGrpSpPr>
            <p:grpSpPr bwMode="auto">
              <a:xfrm>
                <a:off x="1923" y="2496"/>
                <a:ext cx="532" cy="233"/>
                <a:chOff x="1163" y="2093"/>
                <a:chExt cx="532" cy="233"/>
              </a:xfrm>
            </p:grpSpPr>
            <p:grpSp>
              <p:nvGrpSpPr>
                <p:cNvPr id="15" name="Group 601"/>
                <p:cNvGrpSpPr>
                  <a:grpSpLocks/>
                </p:cNvGrpSpPr>
                <p:nvPr/>
              </p:nvGrpSpPr>
              <p:grpSpPr bwMode="auto">
                <a:xfrm>
                  <a:off x="1208" y="2127"/>
                  <a:ext cx="487" cy="152"/>
                  <a:chOff x="1872" y="2924"/>
                  <a:chExt cx="487" cy="152"/>
                </a:xfrm>
              </p:grpSpPr>
              <p:sp>
                <p:nvSpPr>
                  <p:cNvPr id="46217" name="Line 602"/>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18" name="Line 603"/>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19" name="Line 604"/>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20" name="Line 605"/>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21" name="Line 606"/>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22" name="Line 607"/>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216" name="Text Box 608"/>
                <p:cNvSpPr txBox="1">
                  <a:spLocks noChangeArrowheads="1"/>
                </p:cNvSpPr>
                <p:nvPr/>
              </p:nvSpPr>
              <p:spPr bwMode="auto">
                <a:xfrm>
                  <a:off x="1163" y="2093"/>
                  <a:ext cx="250" cy="233"/>
                </a:xfrm>
                <a:prstGeom prst="rect">
                  <a:avLst/>
                </a:prstGeom>
                <a:noFill/>
                <a:ln w="12700" cap="sq">
                  <a:noFill/>
                  <a:miter lim="800000"/>
                  <a:headEnd type="none" w="sm" len="sm"/>
                  <a:tailEnd type="none" w="sm" len="sm"/>
                </a:ln>
              </p:spPr>
              <p:txBody>
                <a:bodyPr wrap="none">
                  <a:spAutoFit/>
                </a:bodyPr>
                <a:lstStyle/>
                <a:p>
                  <a:r>
                    <a:rPr lang="en-US" altLang="zh-CN">
                      <a:solidFill>
                        <a:srgbClr val="CC0066"/>
                      </a:solidFill>
                    </a:rPr>
                    <a:t>92</a:t>
                  </a:r>
                </a:p>
              </p:txBody>
            </p:sp>
          </p:grpSp>
          <p:grpSp>
            <p:nvGrpSpPr>
              <p:cNvPr id="16" name="Group 609"/>
              <p:cNvGrpSpPr>
                <a:grpSpLocks/>
              </p:cNvGrpSpPr>
              <p:nvPr/>
            </p:nvGrpSpPr>
            <p:grpSpPr bwMode="auto">
              <a:xfrm>
                <a:off x="2699" y="2496"/>
                <a:ext cx="532" cy="233"/>
                <a:chOff x="1163" y="2093"/>
                <a:chExt cx="532" cy="233"/>
              </a:xfrm>
            </p:grpSpPr>
            <p:grpSp>
              <p:nvGrpSpPr>
                <p:cNvPr id="17" name="Group 610"/>
                <p:cNvGrpSpPr>
                  <a:grpSpLocks/>
                </p:cNvGrpSpPr>
                <p:nvPr/>
              </p:nvGrpSpPr>
              <p:grpSpPr bwMode="auto">
                <a:xfrm>
                  <a:off x="1208" y="2127"/>
                  <a:ext cx="487" cy="152"/>
                  <a:chOff x="1872" y="2924"/>
                  <a:chExt cx="487" cy="152"/>
                </a:xfrm>
              </p:grpSpPr>
              <p:sp>
                <p:nvSpPr>
                  <p:cNvPr id="46209" name="Line 611"/>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10" name="Line 612"/>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11" name="Line 613"/>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12" name="Line 614"/>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13" name="Line 615"/>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14" name="Line 616"/>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208" name="Text Box 617"/>
                <p:cNvSpPr txBox="1">
                  <a:spLocks noChangeArrowheads="1"/>
                </p:cNvSpPr>
                <p:nvPr/>
              </p:nvSpPr>
              <p:spPr bwMode="auto">
                <a:xfrm>
                  <a:off x="1163" y="2093"/>
                  <a:ext cx="250" cy="233"/>
                </a:xfrm>
                <a:prstGeom prst="rect">
                  <a:avLst/>
                </a:prstGeom>
                <a:noFill/>
                <a:ln w="12700" cap="sq">
                  <a:noFill/>
                  <a:miter lim="800000"/>
                  <a:headEnd type="none" w="sm" len="sm"/>
                  <a:tailEnd type="none" w="sm" len="sm"/>
                </a:ln>
              </p:spPr>
              <p:txBody>
                <a:bodyPr wrap="none">
                  <a:spAutoFit/>
                </a:bodyPr>
                <a:lstStyle/>
                <a:p>
                  <a:r>
                    <a:rPr lang="en-US" altLang="zh-CN">
                      <a:solidFill>
                        <a:srgbClr val="CC0066"/>
                      </a:solidFill>
                    </a:rPr>
                    <a:t>72</a:t>
                  </a:r>
                </a:p>
              </p:txBody>
            </p:sp>
          </p:grpSp>
          <p:grpSp>
            <p:nvGrpSpPr>
              <p:cNvPr id="18" name="Group 618"/>
              <p:cNvGrpSpPr>
                <a:grpSpLocks/>
              </p:cNvGrpSpPr>
              <p:nvPr/>
            </p:nvGrpSpPr>
            <p:grpSpPr bwMode="auto">
              <a:xfrm>
                <a:off x="1174" y="3089"/>
                <a:ext cx="532" cy="233"/>
                <a:chOff x="1163" y="2093"/>
                <a:chExt cx="532" cy="233"/>
              </a:xfrm>
            </p:grpSpPr>
            <p:grpSp>
              <p:nvGrpSpPr>
                <p:cNvPr id="19" name="Group 619"/>
                <p:cNvGrpSpPr>
                  <a:grpSpLocks/>
                </p:cNvGrpSpPr>
                <p:nvPr/>
              </p:nvGrpSpPr>
              <p:grpSpPr bwMode="auto">
                <a:xfrm>
                  <a:off x="1208" y="2127"/>
                  <a:ext cx="487" cy="152"/>
                  <a:chOff x="1872" y="2924"/>
                  <a:chExt cx="487" cy="152"/>
                </a:xfrm>
              </p:grpSpPr>
              <p:sp>
                <p:nvSpPr>
                  <p:cNvPr id="46201" name="Line 620"/>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02" name="Line 621"/>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03" name="Line 622"/>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04" name="Line 623"/>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05" name="Line 624"/>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06" name="Line 625"/>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200" name="Text Box 626"/>
                <p:cNvSpPr txBox="1">
                  <a:spLocks noChangeArrowheads="1"/>
                </p:cNvSpPr>
                <p:nvPr/>
              </p:nvSpPr>
              <p:spPr bwMode="auto">
                <a:xfrm>
                  <a:off x="1163" y="2093"/>
                  <a:ext cx="250" cy="233"/>
                </a:xfrm>
                <a:prstGeom prst="rect">
                  <a:avLst/>
                </a:prstGeom>
                <a:noFill/>
                <a:ln w="12700" cap="sq">
                  <a:noFill/>
                  <a:miter lim="800000"/>
                  <a:headEnd type="none" w="sm" len="sm"/>
                  <a:tailEnd type="none" w="sm" len="sm"/>
                </a:ln>
              </p:spPr>
              <p:txBody>
                <a:bodyPr wrap="none">
                  <a:spAutoFit/>
                </a:bodyPr>
                <a:lstStyle/>
                <a:p>
                  <a:r>
                    <a:rPr lang="en-US" altLang="zh-CN">
                      <a:solidFill>
                        <a:srgbClr val="CC0066"/>
                      </a:solidFill>
                    </a:rPr>
                    <a:t>75</a:t>
                  </a:r>
                </a:p>
              </p:txBody>
            </p:sp>
          </p:grpSp>
          <p:sp>
            <p:nvSpPr>
              <p:cNvPr id="46111" name="Text Box 627"/>
              <p:cNvSpPr txBox="1">
                <a:spLocks noChangeArrowheads="1"/>
              </p:cNvSpPr>
              <p:nvPr/>
            </p:nvSpPr>
            <p:spPr bwMode="auto">
              <a:xfrm>
                <a:off x="502" y="2094"/>
                <a:ext cx="188" cy="2048"/>
              </a:xfrm>
              <a:prstGeom prst="rect">
                <a:avLst/>
              </a:prstGeom>
              <a:noFill/>
              <a:ln w="12700" cap="sq">
                <a:noFill/>
                <a:miter lim="800000"/>
                <a:headEnd type="none" w="sm" len="sm"/>
                <a:tailEnd type="none" w="sm" len="sm"/>
              </a:ln>
            </p:spPr>
            <p:txBody>
              <a:bodyPr wrap="none">
                <a:spAutoFit/>
              </a:bodyPr>
              <a:lstStyle/>
              <a:p>
                <a:pPr>
                  <a:lnSpc>
                    <a:spcPct val="115000"/>
                  </a:lnSpc>
                </a:pPr>
                <a:r>
                  <a:rPr lang="en-US" altLang="zh-CN">
                    <a:solidFill>
                      <a:srgbClr val="002D88"/>
                    </a:solidFill>
                  </a:rPr>
                  <a:t>0</a:t>
                </a:r>
              </a:p>
              <a:p>
                <a:pPr>
                  <a:lnSpc>
                    <a:spcPct val="115000"/>
                  </a:lnSpc>
                </a:pPr>
                <a:r>
                  <a:rPr lang="en-US" altLang="zh-CN">
                    <a:solidFill>
                      <a:srgbClr val="002D88"/>
                    </a:solidFill>
                  </a:rPr>
                  <a:t>1</a:t>
                </a:r>
              </a:p>
              <a:p>
                <a:pPr>
                  <a:lnSpc>
                    <a:spcPct val="115000"/>
                  </a:lnSpc>
                </a:pPr>
                <a:r>
                  <a:rPr lang="en-US" altLang="zh-CN">
                    <a:solidFill>
                      <a:srgbClr val="002D88"/>
                    </a:solidFill>
                  </a:rPr>
                  <a:t>2</a:t>
                </a:r>
              </a:p>
              <a:p>
                <a:pPr>
                  <a:lnSpc>
                    <a:spcPct val="115000"/>
                  </a:lnSpc>
                </a:pPr>
                <a:r>
                  <a:rPr lang="en-US" altLang="zh-CN">
                    <a:solidFill>
                      <a:srgbClr val="002D88"/>
                    </a:solidFill>
                  </a:rPr>
                  <a:t>3</a:t>
                </a:r>
              </a:p>
              <a:p>
                <a:pPr>
                  <a:lnSpc>
                    <a:spcPct val="115000"/>
                  </a:lnSpc>
                </a:pPr>
                <a:r>
                  <a:rPr lang="en-US" altLang="zh-CN">
                    <a:solidFill>
                      <a:srgbClr val="002D88"/>
                    </a:solidFill>
                  </a:rPr>
                  <a:t>4</a:t>
                </a:r>
              </a:p>
              <a:p>
                <a:pPr>
                  <a:lnSpc>
                    <a:spcPct val="115000"/>
                  </a:lnSpc>
                </a:pPr>
                <a:r>
                  <a:rPr lang="en-US" altLang="zh-CN">
                    <a:solidFill>
                      <a:srgbClr val="002D88"/>
                    </a:solidFill>
                  </a:rPr>
                  <a:t>5</a:t>
                </a:r>
              </a:p>
              <a:p>
                <a:pPr>
                  <a:lnSpc>
                    <a:spcPct val="115000"/>
                  </a:lnSpc>
                </a:pPr>
                <a:r>
                  <a:rPr lang="en-US" altLang="zh-CN">
                    <a:solidFill>
                      <a:srgbClr val="002D88"/>
                    </a:solidFill>
                  </a:rPr>
                  <a:t>6</a:t>
                </a:r>
              </a:p>
              <a:p>
                <a:pPr>
                  <a:lnSpc>
                    <a:spcPct val="115000"/>
                  </a:lnSpc>
                </a:pPr>
                <a:r>
                  <a:rPr lang="en-US" altLang="zh-CN">
                    <a:solidFill>
                      <a:srgbClr val="002D88"/>
                    </a:solidFill>
                  </a:rPr>
                  <a:t>7</a:t>
                </a:r>
              </a:p>
              <a:p>
                <a:pPr>
                  <a:lnSpc>
                    <a:spcPct val="115000"/>
                  </a:lnSpc>
                </a:pPr>
                <a:r>
                  <a:rPr lang="en-US" altLang="zh-CN">
                    <a:solidFill>
                      <a:srgbClr val="002D88"/>
                    </a:solidFill>
                  </a:rPr>
                  <a:t>8</a:t>
                </a:r>
              </a:p>
              <a:p>
                <a:pPr>
                  <a:lnSpc>
                    <a:spcPct val="115000"/>
                  </a:lnSpc>
                </a:pPr>
                <a:r>
                  <a:rPr lang="en-US" altLang="zh-CN">
                    <a:solidFill>
                      <a:srgbClr val="002D88"/>
                    </a:solidFill>
                  </a:rPr>
                  <a:t>9</a:t>
                </a:r>
              </a:p>
            </p:txBody>
          </p:sp>
          <p:grpSp>
            <p:nvGrpSpPr>
              <p:cNvPr id="20" name="Group 628"/>
              <p:cNvGrpSpPr>
                <a:grpSpLocks/>
              </p:cNvGrpSpPr>
              <p:nvPr/>
            </p:nvGrpSpPr>
            <p:grpSpPr bwMode="auto">
              <a:xfrm>
                <a:off x="1174" y="3295"/>
                <a:ext cx="532" cy="233"/>
                <a:chOff x="1163" y="2093"/>
                <a:chExt cx="532" cy="233"/>
              </a:xfrm>
            </p:grpSpPr>
            <p:grpSp>
              <p:nvGrpSpPr>
                <p:cNvPr id="21" name="Group 629"/>
                <p:cNvGrpSpPr>
                  <a:grpSpLocks/>
                </p:cNvGrpSpPr>
                <p:nvPr/>
              </p:nvGrpSpPr>
              <p:grpSpPr bwMode="auto">
                <a:xfrm>
                  <a:off x="1208" y="2127"/>
                  <a:ext cx="487" cy="152"/>
                  <a:chOff x="1872" y="2924"/>
                  <a:chExt cx="487" cy="152"/>
                </a:xfrm>
              </p:grpSpPr>
              <p:sp>
                <p:nvSpPr>
                  <p:cNvPr id="46193" name="Line 630"/>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94" name="Line 631"/>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95" name="Line 632"/>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96" name="Line 633"/>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97" name="Line 634"/>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98" name="Line 635"/>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192" name="Text Box 636"/>
                <p:cNvSpPr txBox="1">
                  <a:spLocks noChangeArrowheads="1"/>
                </p:cNvSpPr>
                <p:nvPr/>
              </p:nvSpPr>
              <p:spPr bwMode="auto">
                <a:xfrm>
                  <a:off x="1163" y="2093"/>
                  <a:ext cx="250" cy="233"/>
                </a:xfrm>
                <a:prstGeom prst="rect">
                  <a:avLst/>
                </a:prstGeom>
                <a:noFill/>
                <a:ln w="12700" cap="sq">
                  <a:noFill/>
                  <a:miter lim="800000"/>
                  <a:headEnd type="none" w="sm" len="sm"/>
                  <a:tailEnd type="none" w="sm" len="sm"/>
                </a:ln>
              </p:spPr>
              <p:txBody>
                <a:bodyPr wrap="none">
                  <a:spAutoFit/>
                </a:bodyPr>
                <a:lstStyle/>
                <a:p>
                  <a:r>
                    <a:rPr lang="en-US" altLang="zh-CN">
                      <a:solidFill>
                        <a:srgbClr val="CC0066"/>
                      </a:solidFill>
                    </a:rPr>
                    <a:t>66</a:t>
                  </a:r>
                </a:p>
              </p:txBody>
            </p:sp>
          </p:grpSp>
          <p:grpSp>
            <p:nvGrpSpPr>
              <p:cNvPr id="22" name="Group 637"/>
              <p:cNvGrpSpPr>
                <a:grpSpLocks/>
              </p:cNvGrpSpPr>
              <p:nvPr/>
            </p:nvGrpSpPr>
            <p:grpSpPr bwMode="auto">
              <a:xfrm>
                <a:off x="1927" y="3297"/>
                <a:ext cx="532" cy="233"/>
                <a:chOff x="1163" y="2093"/>
                <a:chExt cx="532" cy="233"/>
              </a:xfrm>
            </p:grpSpPr>
            <p:grpSp>
              <p:nvGrpSpPr>
                <p:cNvPr id="23" name="Group 638"/>
                <p:cNvGrpSpPr>
                  <a:grpSpLocks/>
                </p:cNvGrpSpPr>
                <p:nvPr/>
              </p:nvGrpSpPr>
              <p:grpSpPr bwMode="auto">
                <a:xfrm>
                  <a:off x="1208" y="2127"/>
                  <a:ext cx="487" cy="152"/>
                  <a:chOff x="1872" y="2924"/>
                  <a:chExt cx="487" cy="152"/>
                </a:xfrm>
              </p:grpSpPr>
              <p:sp>
                <p:nvSpPr>
                  <p:cNvPr id="46185" name="Line 639"/>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86" name="Line 640"/>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87" name="Line 641"/>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88" name="Line 642"/>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89" name="Line 643"/>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90" name="Line 644"/>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184" name="Text Box 645"/>
                <p:cNvSpPr txBox="1">
                  <a:spLocks noChangeArrowheads="1"/>
                </p:cNvSpPr>
                <p:nvPr/>
              </p:nvSpPr>
              <p:spPr bwMode="auto">
                <a:xfrm>
                  <a:off x="1163" y="2093"/>
                  <a:ext cx="250" cy="233"/>
                </a:xfrm>
                <a:prstGeom prst="rect">
                  <a:avLst/>
                </a:prstGeom>
                <a:noFill/>
                <a:ln w="12700" cap="sq">
                  <a:noFill/>
                  <a:miter lim="800000"/>
                  <a:headEnd type="none" w="sm" len="sm"/>
                  <a:tailEnd type="none" w="sm" len="sm"/>
                </a:ln>
              </p:spPr>
              <p:txBody>
                <a:bodyPr wrap="none">
                  <a:spAutoFit/>
                </a:bodyPr>
                <a:lstStyle/>
                <a:p>
                  <a:r>
                    <a:rPr lang="en-US" altLang="zh-CN">
                      <a:solidFill>
                        <a:srgbClr val="CC0066"/>
                      </a:solidFill>
                    </a:rPr>
                    <a:t>16</a:t>
                  </a:r>
                </a:p>
              </p:txBody>
            </p:sp>
          </p:grpSp>
          <p:grpSp>
            <p:nvGrpSpPr>
              <p:cNvPr id="24" name="Group 646"/>
              <p:cNvGrpSpPr>
                <a:grpSpLocks/>
              </p:cNvGrpSpPr>
              <p:nvPr/>
            </p:nvGrpSpPr>
            <p:grpSpPr bwMode="auto">
              <a:xfrm>
                <a:off x="1163" y="3505"/>
                <a:ext cx="532" cy="233"/>
                <a:chOff x="1163" y="2093"/>
                <a:chExt cx="532" cy="233"/>
              </a:xfrm>
            </p:grpSpPr>
            <p:grpSp>
              <p:nvGrpSpPr>
                <p:cNvPr id="25" name="Group 647"/>
                <p:cNvGrpSpPr>
                  <a:grpSpLocks/>
                </p:cNvGrpSpPr>
                <p:nvPr/>
              </p:nvGrpSpPr>
              <p:grpSpPr bwMode="auto">
                <a:xfrm>
                  <a:off x="1208" y="2127"/>
                  <a:ext cx="487" cy="152"/>
                  <a:chOff x="1872" y="2924"/>
                  <a:chExt cx="487" cy="152"/>
                </a:xfrm>
              </p:grpSpPr>
              <p:sp>
                <p:nvSpPr>
                  <p:cNvPr id="46177" name="Line 648"/>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78" name="Line 649"/>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79" name="Line 650"/>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80" name="Line 651"/>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81" name="Line 652"/>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82" name="Line 653"/>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176" name="Text Box 654"/>
                <p:cNvSpPr txBox="1">
                  <a:spLocks noChangeArrowheads="1"/>
                </p:cNvSpPr>
                <p:nvPr/>
              </p:nvSpPr>
              <p:spPr bwMode="auto">
                <a:xfrm>
                  <a:off x="1163" y="2093"/>
                  <a:ext cx="250" cy="233"/>
                </a:xfrm>
                <a:prstGeom prst="rect">
                  <a:avLst/>
                </a:prstGeom>
                <a:noFill/>
                <a:ln w="12700" cap="sq">
                  <a:noFill/>
                  <a:miter lim="800000"/>
                  <a:headEnd type="none" w="sm" len="sm"/>
                  <a:tailEnd type="none" w="sm" len="sm"/>
                </a:ln>
              </p:spPr>
              <p:txBody>
                <a:bodyPr wrap="none">
                  <a:spAutoFit/>
                </a:bodyPr>
                <a:lstStyle/>
                <a:p>
                  <a:r>
                    <a:rPr lang="en-US" altLang="zh-CN">
                      <a:solidFill>
                        <a:srgbClr val="CC0066"/>
                      </a:solidFill>
                    </a:rPr>
                    <a:t>87</a:t>
                  </a:r>
                </a:p>
              </p:txBody>
            </p:sp>
          </p:grpSp>
          <p:grpSp>
            <p:nvGrpSpPr>
              <p:cNvPr id="26" name="Group 655"/>
              <p:cNvGrpSpPr>
                <a:grpSpLocks/>
              </p:cNvGrpSpPr>
              <p:nvPr/>
            </p:nvGrpSpPr>
            <p:grpSpPr bwMode="auto">
              <a:xfrm>
                <a:off x="1927" y="3501"/>
                <a:ext cx="532" cy="233"/>
                <a:chOff x="1163" y="2093"/>
                <a:chExt cx="532" cy="233"/>
              </a:xfrm>
            </p:grpSpPr>
            <p:grpSp>
              <p:nvGrpSpPr>
                <p:cNvPr id="27" name="Group 656"/>
                <p:cNvGrpSpPr>
                  <a:grpSpLocks/>
                </p:cNvGrpSpPr>
                <p:nvPr/>
              </p:nvGrpSpPr>
              <p:grpSpPr bwMode="auto">
                <a:xfrm>
                  <a:off x="1208" y="2127"/>
                  <a:ext cx="487" cy="152"/>
                  <a:chOff x="1872" y="2924"/>
                  <a:chExt cx="487" cy="152"/>
                </a:xfrm>
              </p:grpSpPr>
              <p:sp>
                <p:nvSpPr>
                  <p:cNvPr id="46169" name="Line 657"/>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70" name="Line 658"/>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71" name="Line 659"/>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72" name="Line 660"/>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73" name="Line 661"/>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74" name="Line 662"/>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168" name="Text Box 663"/>
                <p:cNvSpPr txBox="1">
                  <a:spLocks noChangeArrowheads="1"/>
                </p:cNvSpPr>
                <p:nvPr/>
              </p:nvSpPr>
              <p:spPr bwMode="auto">
                <a:xfrm>
                  <a:off x="1163" y="2093"/>
                  <a:ext cx="250" cy="233"/>
                </a:xfrm>
                <a:prstGeom prst="rect">
                  <a:avLst/>
                </a:prstGeom>
                <a:noFill/>
                <a:ln w="12700" cap="sq">
                  <a:noFill/>
                  <a:miter lim="800000"/>
                  <a:headEnd type="none" w="sm" len="sm"/>
                  <a:tailEnd type="none" w="sm" len="sm"/>
                </a:ln>
              </p:spPr>
              <p:txBody>
                <a:bodyPr wrap="none">
                  <a:spAutoFit/>
                </a:bodyPr>
                <a:lstStyle/>
                <a:p>
                  <a:r>
                    <a:rPr lang="en-US" altLang="zh-CN">
                      <a:solidFill>
                        <a:srgbClr val="CC0066"/>
                      </a:solidFill>
                    </a:rPr>
                    <a:t>67</a:t>
                  </a:r>
                </a:p>
              </p:txBody>
            </p:sp>
          </p:grpSp>
          <p:grpSp>
            <p:nvGrpSpPr>
              <p:cNvPr id="28" name="Group 664"/>
              <p:cNvGrpSpPr>
                <a:grpSpLocks/>
              </p:cNvGrpSpPr>
              <p:nvPr/>
            </p:nvGrpSpPr>
            <p:grpSpPr bwMode="auto">
              <a:xfrm>
                <a:off x="2699" y="3500"/>
                <a:ext cx="532" cy="233"/>
                <a:chOff x="1163" y="2093"/>
                <a:chExt cx="532" cy="233"/>
              </a:xfrm>
            </p:grpSpPr>
            <p:grpSp>
              <p:nvGrpSpPr>
                <p:cNvPr id="29" name="Group 665"/>
                <p:cNvGrpSpPr>
                  <a:grpSpLocks/>
                </p:cNvGrpSpPr>
                <p:nvPr/>
              </p:nvGrpSpPr>
              <p:grpSpPr bwMode="auto">
                <a:xfrm>
                  <a:off x="1208" y="2127"/>
                  <a:ext cx="487" cy="152"/>
                  <a:chOff x="1872" y="2924"/>
                  <a:chExt cx="487" cy="152"/>
                </a:xfrm>
              </p:grpSpPr>
              <p:sp>
                <p:nvSpPr>
                  <p:cNvPr id="46161" name="Line 666"/>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62" name="Line 667"/>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63" name="Line 668"/>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64" name="Line 669"/>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65" name="Line 670"/>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66" name="Line 671"/>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160" name="Text Box 672"/>
                <p:cNvSpPr txBox="1">
                  <a:spLocks noChangeArrowheads="1"/>
                </p:cNvSpPr>
                <p:nvPr/>
              </p:nvSpPr>
              <p:spPr bwMode="auto">
                <a:xfrm>
                  <a:off x="1163" y="2093"/>
                  <a:ext cx="250" cy="233"/>
                </a:xfrm>
                <a:prstGeom prst="rect">
                  <a:avLst/>
                </a:prstGeom>
                <a:noFill/>
                <a:ln w="12700" cap="sq">
                  <a:noFill/>
                  <a:miter lim="800000"/>
                  <a:headEnd type="none" w="sm" len="sm"/>
                  <a:tailEnd type="none" w="sm" len="sm"/>
                </a:ln>
              </p:spPr>
              <p:txBody>
                <a:bodyPr wrap="none">
                  <a:spAutoFit/>
                </a:bodyPr>
                <a:lstStyle/>
                <a:p>
                  <a:r>
                    <a:rPr lang="en-US" altLang="zh-CN">
                      <a:solidFill>
                        <a:srgbClr val="CC0066"/>
                      </a:solidFill>
                    </a:rPr>
                    <a:t>17</a:t>
                  </a:r>
                </a:p>
              </p:txBody>
            </p:sp>
          </p:grpSp>
          <p:grpSp>
            <p:nvGrpSpPr>
              <p:cNvPr id="30" name="Group 673"/>
              <p:cNvGrpSpPr>
                <a:grpSpLocks/>
              </p:cNvGrpSpPr>
              <p:nvPr/>
            </p:nvGrpSpPr>
            <p:grpSpPr bwMode="auto">
              <a:xfrm>
                <a:off x="3504" y="3493"/>
                <a:ext cx="532" cy="233"/>
                <a:chOff x="1163" y="2093"/>
                <a:chExt cx="532" cy="233"/>
              </a:xfrm>
            </p:grpSpPr>
            <p:grpSp>
              <p:nvGrpSpPr>
                <p:cNvPr id="31" name="Group 674"/>
                <p:cNvGrpSpPr>
                  <a:grpSpLocks/>
                </p:cNvGrpSpPr>
                <p:nvPr/>
              </p:nvGrpSpPr>
              <p:grpSpPr bwMode="auto">
                <a:xfrm>
                  <a:off x="1208" y="2127"/>
                  <a:ext cx="487" cy="152"/>
                  <a:chOff x="1872" y="2924"/>
                  <a:chExt cx="487" cy="152"/>
                </a:xfrm>
              </p:grpSpPr>
              <p:sp>
                <p:nvSpPr>
                  <p:cNvPr id="46153" name="Line 675"/>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54" name="Line 676"/>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55" name="Line 677"/>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56" name="Line 678"/>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57" name="Line 679"/>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58" name="Line 680"/>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152" name="Text Box 681"/>
                <p:cNvSpPr txBox="1">
                  <a:spLocks noChangeArrowheads="1"/>
                </p:cNvSpPr>
                <p:nvPr/>
              </p:nvSpPr>
              <p:spPr bwMode="auto">
                <a:xfrm>
                  <a:off x="1163" y="2093"/>
                  <a:ext cx="250" cy="233"/>
                </a:xfrm>
                <a:prstGeom prst="rect">
                  <a:avLst/>
                </a:prstGeom>
                <a:noFill/>
                <a:ln w="12700" cap="sq">
                  <a:noFill/>
                  <a:miter lim="800000"/>
                  <a:headEnd type="none" w="sm" len="sm"/>
                  <a:tailEnd type="none" w="sm" len="sm"/>
                </a:ln>
              </p:spPr>
              <p:txBody>
                <a:bodyPr wrap="none">
                  <a:spAutoFit/>
                </a:bodyPr>
                <a:lstStyle/>
                <a:p>
                  <a:r>
                    <a:rPr lang="en-US" altLang="zh-CN">
                      <a:solidFill>
                        <a:srgbClr val="CC0066"/>
                      </a:solidFill>
                    </a:rPr>
                    <a:t>27</a:t>
                  </a:r>
                </a:p>
              </p:txBody>
            </p:sp>
          </p:grpSp>
          <p:grpSp>
            <p:nvGrpSpPr>
              <p:cNvPr id="46151" name="Group 682"/>
              <p:cNvGrpSpPr>
                <a:grpSpLocks/>
              </p:cNvGrpSpPr>
              <p:nvPr/>
            </p:nvGrpSpPr>
            <p:grpSpPr bwMode="auto">
              <a:xfrm>
                <a:off x="1170" y="3875"/>
                <a:ext cx="532" cy="233"/>
                <a:chOff x="1163" y="2093"/>
                <a:chExt cx="532" cy="233"/>
              </a:xfrm>
            </p:grpSpPr>
            <p:grpSp>
              <p:nvGrpSpPr>
                <p:cNvPr id="46159" name="Group 683"/>
                <p:cNvGrpSpPr>
                  <a:grpSpLocks/>
                </p:cNvGrpSpPr>
                <p:nvPr/>
              </p:nvGrpSpPr>
              <p:grpSpPr bwMode="auto">
                <a:xfrm>
                  <a:off x="1208" y="2127"/>
                  <a:ext cx="487" cy="152"/>
                  <a:chOff x="1872" y="2924"/>
                  <a:chExt cx="487" cy="152"/>
                </a:xfrm>
              </p:grpSpPr>
              <p:sp>
                <p:nvSpPr>
                  <p:cNvPr id="46145" name="Line 684"/>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46" name="Line 685"/>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47" name="Line 686"/>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48" name="Line 687"/>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49" name="Line 688"/>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50" name="Line 689"/>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144" name="Text Box 690"/>
                <p:cNvSpPr txBox="1">
                  <a:spLocks noChangeArrowheads="1"/>
                </p:cNvSpPr>
                <p:nvPr/>
              </p:nvSpPr>
              <p:spPr bwMode="auto">
                <a:xfrm>
                  <a:off x="1163" y="2093"/>
                  <a:ext cx="250" cy="233"/>
                </a:xfrm>
                <a:prstGeom prst="rect">
                  <a:avLst/>
                </a:prstGeom>
                <a:noFill/>
                <a:ln w="12700" cap="sq">
                  <a:noFill/>
                  <a:miter lim="800000"/>
                  <a:headEnd type="none" w="sm" len="sm"/>
                  <a:tailEnd type="none" w="sm" len="sm"/>
                </a:ln>
              </p:spPr>
              <p:txBody>
                <a:bodyPr wrap="none">
                  <a:spAutoFit/>
                </a:bodyPr>
                <a:lstStyle/>
                <a:p>
                  <a:r>
                    <a:rPr lang="en-US" altLang="zh-CN">
                      <a:solidFill>
                        <a:srgbClr val="CC0066"/>
                      </a:solidFill>
                    </a:rPr>
                    <a:t>49</a:t>
                  </a:r>
                </a:p>
              </p:txBody>
            </p:sp>
          </p:grpSp>
          <p:sp>
            <p:nvSpPr>
              <p:cNvPr id="46119" name="Text Box 691"/>
              <p:cNvSpPr txBox="1">
                <a:spLocks noChangeArrowheads="1"/>
              </p:cNvSpPr>
              <p:nvPr/>
            </p:nvSpPr>
            <p:spPr bwMode="auto">
              <a:xfrm>
                <a:off x="2293" y="2082"/>
                <a:ext cx="172" cy="233"/>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46120" name="Text Box 692"/>
              <p:cNvSpPr txBox="1">
                <a:spLocks noChangeArrowheads="1"/>
              </p:cNvSpPr>
              <p:nvPr/>
            </p:nvSpPr>
            <p:spPr bwMode="auto">
              <a:xfrm>
                <a:off x="1511" y="2274"/>
                <a:ext cx="172" cy="233"/>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46121" name="Text Box 693"/>
              <p:cNvSpPr txBox="1">
                <a:spLocks noChangeArrowheads="1"/>
              </p:cNvSpPr>
              <p:nvPr/>
            </p:nvSpPr>
            <p:spPr bwMode="auto">
              <a:xfrm>
                <a:off x="3062" y="2480"/>
                <a:ext cx="172" cy="233"/>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46122" name="Text Box 694"/>
              <p:cNvSpPr txBox="1">
                <a:spLocks noChangeArrowheads="1"/>
              </p:cNvSpPr>
              <p:nvPr/>
            </p:nvSpPr>
            <p:spPr bwMode="auto">
              <a:xfrm>
                <a:off x="709" y="2688"/>
                <a:ext cx="172" cy="233"/>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46123" name="Text Box 695"/>
              <p:cNvSpPr txBox="1">
                <a:spLocks noChangeArrowheads="1"/>
              </p:cNvSpPr>
              <p:nvPr/>
            </p:nvSpPr>
            <p:spPr bwMode="auto">
              <a:xfrm>
                <a:off x="709" y="2895"/>
                <a:ext cx="172" cy="233"/>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46124" name="Text Box 696"/>
              <p:cNvSpPr txBox="1">
                <a:spLocks noChangeArrowheads="1"/>
              </p:cNvSpPr>
              <p:nvPr/>
            </p:nvSpPr>
            <p:spPr bwMode="auto">
              <a:xfrm>
                <a:off x="1526" y="3079"/>
                <a:ext cx="172" cy="233"/>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46125" name="Text Box 697"/>
              <p:cNvSpPr txBox="1">
                <a:spLocks noChangeArrowheads="1"/>
              </p:cNvSpPr>
              <p:nvPr/>
            </p:nvSpPr>
            <p:spPr bwMode="auto">
              <a:xfrm>
                <a:off x="2282" y="3275"/>
                <a:ext cx="172" cy="233"/>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46126" name="Text Box 698"/>
              <p:cNvSpPr txBox="1">
                <a:spLocks noChangeArrowheads="1"/>
              </p:cNvSpPr>
              <p:nvPr/>
            </p:nvSpPr>
            <p:spPr bwMode="auto">
              <a:xfrm>
                <a:off x="3867" y="3470"/>
                <a:ext cx="172" cy="233"/>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46127" name="Text Box 699"/>
              <p:cNvSpPr txBox="1">
                <a:spLocks noChangeArrowheads="1"/>
              </p:cNvSpPr>
              <p:nvPr/>
            </p:nvSpPr>
            <p:spPr bwMode="auto">
              <a:xfrm>
                <a:off x="705" y="3689"/>
                <a:ext cx="172" cy="233"/>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46128" name="Text Box 700"/>
              <p:cNvSpPr txBox="1">
                <a:spLocks noChangeArrowheads="1"/>
              </p:cNvSpPr>
              <p:nvPr/>
            </p:nvSpPr>
            <p:spPr bwMode="auto">
              <a:xfrm>
                <a:off x="1530" y="3851"/>
                <a:ext cx="172" cy="233"/>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46129" name="Line 701"/>
              <p:cNvSpPr>
                <a:spLocks noChangeShapeType="1"/>
              </p:cNvSpPr>
              <p:nvPr/>
            </p:nvSpPr>
            <p:spPr bwMode="auto">
              <a:xfrm>
                <a:off x="864" y="2208"/>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30" name="Line 702"/>
              <p:cNvSpPr>
                <a:spLocks noChangeShapeType="1"/>
              </p:cNvSpPr>
              <p:nvPr/>
            </p:nvSpPr>
            <p:spPr bwMode="auto">
              <a:xfrm>
                <a:off x="1643" y="2208"/>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31" name="Line 703"/>
              <p:cNvSpPr>
                <a:spLocks noChangeShapeType="1"/>
              </p:cNvSpPr>
              <p:nvPr/>
            </p:nvSpPr>
            <p:spPr bwMode="auto">
              <a:xfrm>
                <a:off x="875" y="2400"/>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32" name="Line 704"/>
              <p:cNvSpPr>
                <a:spLocks noChangeShapeType="1"/>
              </p:cNvSpPr>
              <p:nvPr/>
            </p:nvSpPr>
            <p:spPr bwMode="auto">
              <a:xfrm>
                <a:off x="864" y="2607"/>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33" name="Line 705"/>
              <p:cNvSpPr>
                <a:spLocks noChangeShapeType="1"/>
              </p:cNvSpPr>
              <p:nvPr/>
            </p:nvSpPr>
            <p:spPr bwMode="auto">
              <a:xfrm>
                <a:off x="1621" y="2603"/>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34" name="Line 706"/>
              <p:cNvSpPr>
                <a:spLocks noChangeShapeType="1"/>
              </p:cNvSpPr>
              <p:nvPr/>
            </p:nvSpPr>
            <p:spPr bwMode="auto">
              <a:xfrm>
                <a:off x="2389" y="2603"/>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35" name="Line 707"/>
              <p:cNvSpPr>
                <a:spLocks noChangeShapeType="1"/>
              </p:cNvSpPr>
              <p:nvPr/>
            </p:nvSpPr>
            <p:spPr bwMode="auto">
              <a:xfrm>
                <a:off x="864" y="3216"/>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36" name="Line 708"/>
              <p:cNvSpPr>
                <a:spLocks noChangeShapeType="1"/>
              </p:cNvSpPr>
              <p:nvPr/>
            </p:nvSpPr>
            <p:spPr bwMode="auto">
              <a:xfrm>
                <a:off x="875" y="3419"/>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37" name="Line 709"/>
              <p:cNvSpPr>
                <a:spLocks noChangeShapeType="1"/>
              </p:cNvSpPr>
              <p:nvPr/>
            </p:nvSpPr>
            <p:spPr bwMode="auto">
              <a:xfrm>
                <a:off x="1632" y="3397"/>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38" name="Line 710"/>
              <p:cNvSpPr>
                <a:spLocks noChangeShapeType="1"/>
              </p:cNvSpPr>
              <p:nvPr/>
            </p:nvSpPr>
            <p:spPr bwMode="auto">
              <a:xfrm>
                <a:off x="856" y="3604"/>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39" name="Line 711"/>
              <p:cNvSpPr>
                <a:spLocks noChangeShapeType="1"/>
              </p:cNvSpPr>
              <p:nvPr/>
            </p:nvSpPr>
            <p:spPr bwMode="auto">
              <a:xfrm>
                <a:off x="1628" y="3611"/>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40" name="Line 712"/>
              <p:cNvSpPr>
                <a:spLocks noChangeShapeType="1"/>
              </p:cNvSpPr>
              <p:nvPr/>
            </p:nvSpPr>
            <p:spPr bwMode="auto">
              <a:xfrm>
                <a:off x="2411" y="3611"/>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41" name="Line 713"/>
              <p:cNvSpPr>
                <a:spLocks noChangeShapeType="1"/>
              </p:cNvSpPr>
              <p:nvPr/>
            </p:nvSpPr>
            <p:spPr bwMode="auto">
              <a:xfrm>
                <a:off x="3179" y="3611"/>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42" name="Line 714"/>
              <p:cNvSpPr>
                <a:spLocks noChangeShapeType="1"/>
              </p:cNvSpPr>
              <p:nvPr/>
            </p:nvSpPr>
            <p:spPr bwMode="auto">
              <a:xfrm>
                <a:off x="886" y="3984"/>
                <a:ext cx="336" cy="0"/>
              </a:xfrm>
              <a:prstGeom prst="line">
                <a:avLst/>
              </a:prstGeom>
              <a:noFill/>
              <a:ln w="19050" cap="sq">
                <a:solidFill>
                  <a:srgbClr val="000080"/>
                </a:solidFill>
                <a:round/>
                <a:headEnd type="none" w="sm" len="sm"/>
                <a:tailEnd type="stealth" w="med" len="lg"/>
              </a:ln>
            </p:spPr>
            <p:txBody>
              <a:bodyPr/>
              <a:lstStyle/>
              <a:p>
                <a:endParaRPr lang="zh-CN" altLang="en-US"/>
              </a:p>
            </p:txBody>
          </p:sp>
        </p:grpSp>
        <p:sp>
          <p:nvSpPr>
            <p:cNvPr id="46086" name="Text Box 715"/>
            <p:cNvSpPr txBox="1">
              <a:spLocks noChangeArrowheads="1"/>
            </p:cNvSpPr>
            <p:nvPr/>
          </p:nvSpPr>
          <p:spPr bwMode="auto">
            <a:xfrm>
              <a:off x="4395" y="2152"/>
              <a:ext cx="795" cy="492"/>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pPr algn="ctr">
                <a:lnSpc>
                  <a:spcPct val="80000"/>
                </a:lnSpc>
              </a:pPr>
              <a:r>
                <a:rPr lang="zh-CN" altLang="en-US" sz="2800" dirty="0">
                  <a:solidFill>
                    <a:srgbClr val="FF3300"/>
                  </a:solidFill>
                  <a:ea typeface="华文行楷" pitchFamily="2" charset="-122"/>
                </a:rPr>
                <a:t>散列表</a:t>
              </a:r>
            </a:p>
            <a:p>
              <a:pPr algn="ctr">
                <a:lnSpc>
                  <a:spcPct val="80000"/>
                </a:lnSpc>
              </a:pPr>
              <a:endParaRPr lang="en-US" altLang="zh-CN" sz="2800" dirty="0">
                <a:solidFill>
                  <a:srgbClr val="FF3300"/>
                </a:solidFill>
                <a:ea typeface="华文行楷" pitchFamily="2" charset="-122"/>
              </a:endParaRPr>
            </a:p>
          </p:txBody>
        </p:sp>
      </p:grpSp>
    </p:spTree>
  </p:cSld>
  <p:clrMapOvr>
    <a:masterClrMapping/>
  </p:clrMapOvr>
  <p:transition>
    <p:pull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DFE5ACF-C84D-4762-80A5-24C4D193D454}"/>
              </a:ext>
            </a:extLst>
          </p:cNvPr>
          <p:cNvSpPr>
            <a:spLocks noGrp="1"/>
          </p:cNvSpPr>
          <p:nvPr>
            <p:ph type="sldNum" sz="quarter" idx="12"/>
          </p:nvPr>
        </p:nvSpPr>
        <p:spPr/>
        <p:txBody>
          <a:bodyPr/>
          <a:lstStyle/>
          <a:p>
            <a:fld id="{0C913308-F349-4B6D-A68A-DD1791B4A57B}" type="slidenum">
              <a:rPr lang="zh-CN" altLang="en-US" smtClean="0"/>
              <a:pPr/>
              <a:t>87</a:t>
            </a:fld>
            <a:endParaRPr lang="zh-CN" altLang="en-US"/>
          </a:p>
        </p:txBody>
      </p:sp>
      <p:grpSp>
        <p:nvGrpSpPr>
          <p:cNvPr id="3" name="Group 8">
            <a:extLst>
              <a:ext uri="{FF2B5EF4-FFF2-40B4-BE49-F238E27FC236}">
                <a16:creationId xmlns:a16="http://schemas.microsoft.com/office/drawing/2014/main" id="{DB567A71-33A4-419B-8FCA-671E19FC90E4}"/>
              </a:ext>
            </a:extLst>
          </p:cNvPr>
          <p:cNvGrpSpPr>
            <a:grpSpLocks/>
          </p:cNvGrpSpPr>
          <p:nvPr/>
        </p:nvGrpSpPr>
        <p:grpSpPr bwMode="auto">
          <a:xfrm>
            <a:off x="6242727" y="199455"/>
            <a:ext cx="4300909" cy="1838717"/>
            <a:chOff x="549" y="1282"/>
            <a:chExt cx="3510" cy="1511"/>
          </a:xfrm>
        </p:grpSpPr>
        <p:sp>
          <p:nvSpPr>
            <p:cNvPr id="4" name="AutoShape 9">
              <a:extLst>
                <a:ext uri="{FF2B5EF4-FFF2-40B4-BE49-F238E27FC236}">
                  <a16:creationId xmlns:a16="http://schemas.microsoft.com/office/drawing/2014/main" id="{6904FF46-DBF7-47A3-8A4D-ECC3B84C2BF5}"/>
                </a:ext>
              </a:extLst>
            </p:cNvPr>
            <p:cNvSpPr>
              <a:spLocks noChangeArrowheads="1"/>
            </p:cNvSpPr>
            <p:nvPr/>
          </p:nvSpPr>
          <p:spPr bwMode="auto">
            <a:xfrm>
              <a:off x="1057" y="1298"/>
              <a:ext cx="3002" cy="1361"/>
            </a:xfrm>
            <a:prstGeom prst="foldedCorner">
              <a:avLst>
                <a:gd name="adj" fmla="val 12986"/>
              </a:avLst>
            </a:prstGeom>
            <a:solidFill>
              <a:srgbClr val="E1F0FF"/>
            </a:solidFill>
            <a:ln w="12700" cap="sq">
              <a:noFill/>
              <a:round/>
              <a:headEnd/>
              <a:tailEnd/>
            </a:ln>
            <a:effectLst>
              <a:outerShdw dist="179605" dir="2700000" algn="ctr" rotWithShape="0">
                <a:srgbClr val="DDDDDD"/>
              </a:outerShdw>
            </a:effectLst>
          </p:spPr>
          <p:txBody>
            <a:bodyPr wrap="none" anchor="ctr"/>
            <a:lstStyle/>
            <a:p>
              <a:endParaRPr lang="zh-CN" altLang="en-US"/>
            </a:p>
          </p:txBody>
        </p:sp>
        <p:sp>
          <p:nvSpPr>
            <p:cNvPr id="5" name="Rectangle 10">
              <a:extLst>
                <a:ext uri="{FF2B5EF4-FFF2-40B4-BE49-F238E27FC236}">
                  <a16:creationId xmlns:a16="http://schemas.microsoft.com/office/drawing/2014/main" id="{717C6C1B-1EF1-470E-940E-A29BA1882D72}"/>
                </a:ext>
              </a:extLst>
            </p:cNvPr>
            <p:cNvSpPr>
              <a:spLocks noChangeArrowheads="1"/>
            </p:cNvSpPr>
            <p:nvPr/>
          </p:nvSpPr>
          <p:spPr bwMode="auto">
            <a:xfrm>
              <a:off x="1118" y="1361"/>
              <a:ext cx="2880" cy="1277"/>
            </a:xfrm>
            <a:prstGeom prst="rect">
              <a:avLst/>
            </a:prstGeom>
            <a:noFill/>
            <a:ln w="12700" cap="sq">
              <a:noFill/>
              <a:miter lim="800000"/>
              <a:headEnd/>
              <a:tailEnd/>
            </a:ln>
          </p:spPr>
          <p:txBody>
            <a:bodyPr>
              <a:spAutoFit/>
            </a:bodyPr>
            <a:lstStyle/>
            <a:p>
              <a:pPr fontAlgn="base">
                <a:lnSpc>
                  <a:spcPct val="95000"/>
                </a:lnSpc>
                <a:spcBef>
                  <a:spcPct val="0"/>
                </a:spcBef>
              </a:pPr>
              <a:r>
                <a:rPr lang="en-US" altLang="zh-CN" sz="2000" dirty="0" err="1">
                  <a:solidFill>
                    <a:srgbClr val="003399"/>
                  </a:solidFill>
                  <a:ea typeface="宋体" charset="-122"/>
                </a:rPr>
                <a:t>struct</a:t>
              </a:r>
              <a:r>
                <a:rPr lang="en-US" altLang="zh-CN" sz="2000" dirty="0">
                  <a:solidFill>
                    <a:srgbClr val="003399"/>
                  </a:solidFill>
                  <a:ea typeface="宋体" charset="-122"/>
                </a:rPr>
                <a:t> node {   </a:t>
              </a:r>
            </a:p>
            <a:p>
              <a:pPr fontAlgn="base">
                <a:lnSpc>
                  <a:spcPct val="95000"/>
                </a:lnSpc>
                <a:spcBef>
                  <a:spcPct val="0"/>
                </a:spcBef>
              </a:pPr>
              <a:r>
                <a:rPr lang="en-US" altLang="zh-CN" sz="2000" dirty="0">
                  <a:solidFill>
                    <a:srgbClr val="003399"/>
                  </a:solidFill>
                  <a:ea typeface="宋体" charset="-122"/>
                </a:rPr>
                <a:t>        </a:t>
              </a:r>
              <a:r>
                <a:rPr lang="en-US" altLang="zh-CN" sz="2000" dirty="0" err="1">
                  <a:solidFill>
                    <a:srgbClr val="003399"/>
                  </a:solidFill>
                  <a:ea typeface="宋体" charset="-122"/>
                </a:rPr>
                <a:t>ElemType</a:t>
              </a:r>
              <a:r>
                <a:rPr lang="en-US" altLang="zh-CN" sz="2000" dirty="0">
                  <a:solidFill>
                    <a:srgbClr val="003399"/>
                  </a:solidFill>
                  <a:ea typeface="宋体" charset="-122"/>
                </a:rPr>
                <a:t>   data;</a:t>
              </a:r>
            </a:p>
            <a:p>
              <a:pPr fontAlgn="base">
                <a:lnSpc>
                  <a:spcPct val="95000"/>
                </a:lnSpc>
                <a:spcBef>
                  <a:spcPct val="0"/>
                </a:spcBef>
              </a:pPr>
              <a:r>
                <a:rPr lang="en-US" altLang="zh-CN" sz="2000" dirty="0">
                  <a:solidFill>
                    <a:srgbClr val="003399"/>
                  </a:solidFill>
                  <a:ea typeface="宋体" charset="-122"/>
                </a:rPr>
                <a:t>        struct node   *next;</a:t>
              </a:r>
            </a:p>
            <a:p>
              <a:pPr fontAlgn="base">
                <a:lnSpc>
                  <a:spcPct val="95000"/>
                </a:lnSpc>
                <a:spcBef>
                  <a:spcPct val="0"/>
                </a:spcBef>
              </a:pPr>
              <a:r>
                <a:rPr lang="en-US" altLang="zh-CN" sz="2000" dirty="0">
                  <a:solidFill>
                    <a:srgbClr val="003399"/>
                  </a:solidFill>
                  <a:ea typeface="宋体" charset="-122"/>
                </a:rPr>
                <a:t>} ; //list </a:t>
              </a:r>
            </a:p>
            <a:p>
              <a:pPr fontAlgn="base">
                <a:lnSpc>
                  <a:spcPct val="95000"/>
                </a:lnSpc>
                <a:spcBef>
                  <a:spcPct val="0"/>
                </a:spcBef>
              </a:pPr>
              <a:r>
                <a:rPr lang="en-US" altLang="zh-CN" sz="2000" b="1" dirty="0">
                  <a:solidFill>
                    <a:srgbClr val="FF0000"/>
                  </a:solidFill>
                  <a:ea typeface="宋体" charset="-122"/>
                </a:rPr>
                <a:t>struct node * </a:t>
              </a:r>
              <a:r>
                <a:rPr lang="en-US" altLang="zh-CN" sz="2000" b="1" dirty="0" err="1">
                  <a:solidFill>
                    <a:srgbClr val="FF0000"/>
                  </a:solidFill>
                  <a:ea typeface="宋体" charset="-122"/>
                </a:rPr>
                <a:t>Hashtab</a:t>
              </a:r>
              <a:r>
                <a:rPr lang="en-US" altLang="zh-CN" sz="2000" b="1" dirty="0">
                  <a:solidFill>
                    <a:srgbClr val="FF0000"/>
                  </a:solidFill>
                  <a:ea typeface="宋体" charset="-122"/>
                </a:rPr>
                <a:t>[NHASH];</a:t>
              </a:r>
            </a:p>
          </p:txBody>
        </p:sp>
        <p:sp>
          <p:nvSpPr>
            <p:cNvPr id="6" name="Text Box 11">
              <a:extLst>
                <a:ext uri="{FF2B5EF4-FFF2-40B4-BE49-F238E27FC236}">
                  <a16:creationId xmlns:a16="http://schemas.microsoft.com/office/drawing/2014/main" id="{5F32F5B8-6183-41D8-8A89-078706F3B9E5}"/>
                </a:ext>
              </a:extLst>
            </p:cNvPr>
            <p:cNvSpPr txBox="1">
              <a:spLocks noChangeArrowheads="1"/>
            </p:cNvSpPr>
            <p:nvPr/>
          </p:nvSpPr>
          <p:spPr bwMode="auto">
            <a:xfrm>
              <a:off x="549" y="1282"/>
              <a:ext cx="447" cy="1511"/>
            </a:xfrm>
            <a:prstGeom prst="rect">
              <a:avLst/>
            </a:prstGeom>
            <a:noFill/>
            <a:ln w="12700" cap="sq">
              <a:noFill/>
              <a:miter lim="800000"/>
              <a:headEnd/>
              <a:tailEnd/>
            </a:ln>
            <a:effectLst>
              <a:outerShdw dist="28398" dir="1593903" algn="ctr" rotWithShape="0">
                <a:schemeClr val="bg1"/>
              </a:outerShdw>
            </a:effectLst>
          </p:spPr>
          <p:txBody>
            <a:bodyPr wrap="square">
              <a:spAutoFit/>
            </a:bodyPr>
            <a:lstStyle/>
            <a:p>
              <a:pPr>
                <a:lnSpc>
                  <a:spcPct val="70000"/>
                </a:lnSpc>
                <a:spcBef>
                  <a:spcPct val="0"/>
                </a:spcBef>
              </a:pPr>
              <a:r>
                <a:rPr lang="zh-CN" altLang="en-US" sz="3200">
                  <a:solidFill>
                    <a:srgbClr val="FF3300"/>
                  </a:solidFill>
                  <a:ea typeface="华文新魏" pitchFamily="2" charset="-122"/>
                </a:rPr>
                <a:t>散列</a:t>
              </a:r>
              <a:endParaRPr lang="en-US" altLang="zh-CN" sz="3200" dirty="0">
                <a:solidFill>
                  <a:srgbClr val="FF3300"/>
                </a:solidFill>
                <a:ea typeface="华文新魏" pitchFamily="2" charset="-122"/>
              </a:endParaRPr>
            </a:p>
            <a:p>
              <a:pPr>
                <a:lnSpc>
                  <a:spcPct val="70000"/>
                </a:lnSpc>
                <a:spcBef>
                  <a:spcPct val="0"/>
                </a:spcBef>
              </a:pPr>
              <a:r>
                <a:rPr lang="zh-CN" altLang="en-US" sz="3200" dirty="0">
                  <a:solidFill>
                    <a:srgbClr val="FF3300"/>
                  </a:solidFill>
                  <a:ea typeface="华文新魏" pitchFamily="2" charset="-122"/>
                </a:rPr>
                <a:t>表</a:t>
              </a:r>
            </a:p>
            <a:p>
              <a:pPr>
                <a:lnSpc>
                  <a:spcPct val="70000"/>
                </a:lnSpc>
                <a:spcBef>
                  <a:spcPct val="0"/>
                </a:spcBef>
              </a:pPr>
              <a:r>
                <a:rPr lang="zh-CN" altLang="en-US" sz="3200" dirty="0">
                  <a:solidFill>
                    <a:srgbClr val="FF3300"/>
                  </a:solidFill>
                  <a:ea typeface="华文新魏" pitchFamily="2" charset="-122"/>
                </a:rPr>
                <a:t>定</a:t>
              </a:r>
            </a:p>
            <a:p>
              <a:pPr>
                <a:lnSpc>
                  <a:spcPct val="70000"/>
                </a:lnSpc>
                <a:spcBef>
                  <a:spcPct val="0"/>
                </a:spcBef>
              </a:pPr>
              <a:r>
                <a:rPr lang="zh-CN" altLang="en-US" sz="3200" dirty="0">
                  <a:solidFill>
                    <a:srgbClr val="FF3300"/>
                  </a:solidFill>
                  <a:ea typeface="华文新魏" pitchFamily="2" charset="-122"/>
                </a:rPr>
                <a:t>义</a:t>
              </a:r>
              <a:endParaRPr lang="zh-CN" altLang="en-US" sz="4200" dirty="0">
                <a:solidFill>
                  <a:srgbClr val="FF3300"/>
                </a:solidFill>
                <a:ea typeface="华文新魏" pitchFamily="2" charset="-122"/>
              </a:endParaRPr>
            </a:p>
          </p:txBody>
        </p:sp>
      </p:grpSp>
      <p:grpSp>
        <p:nvGrpSpPr>
          <p:cNvPr id="7" name="Group 3">
            <a:extLst>
              <a:ext uri="{FF2B5EF4-FFF2-40B4-BE49-F238E27FC236}">
                <a16:creationId xmlns:a16="http://schemas.microsoft.com/office/drawing/2014/main" id="{419007B2-9E78-4029-9EAB-C809E4A9E3B9}"/>
              </a:ext>
            </a:extLst>
          </p:cNvPr>
          <p:cNvGrpSpPr>
            <a:grpSpLocks/>
          </p:cNvGrpSpPr>
          <p:nvPr/>
        </p:nvGrpSpPr>
        <p:grpSpPr bwMode="auto">
          <a:xfrm>
            <a:off x="1653346" y="986784"/>
            <a:ext cx="1668561" cy="851434"/>
            <a:chOff x="288" y="192"/>
            <a:chExt cx="1296" cy="716"/>
          </a:xfrm>
        </p:grpSpPr>
        <p:sp>
          <p:nvSpPr>
            <p:cNvPr id="8" name="AutoShape 4">
              <a:extLst>
                <a:ext uri="{FF2B5EF4-FFF2-40B4-BE49-F238E27FC236}">
                  <a16:creationId xmlns:a16="http://schemas.microsoft.com/office/drawing/2014/main" id="{B1285BD7-D0D1-47C8-9FD1-B5AA8DA89B57}"/>
                </a:ext>
              </a:extLst>
            </p:cNvPr>
            <p:cNvSpPr>
              <a:spLocks noChangeArrowheads="1"/>
            </p:cNvSpPr>
            <p:nvPr/>
          </p:nvSpPr>
          <p:spPr bwMode="auto">
            <a:xfrm rot="4009486">
              <a:off x="578" y="-98"/>
              <a:ext cx="716" cy="1296"/>
            </a:xfrm>
            <a:prstGeom prst="irregularSeal2">
              <a:avLst/>
            </a:prstGeom>
            <a:solidFill>
              <a:srgbClr val="CCFFFF"/>
            </a:solidFill>
            <a:ln w="85725">
              <a:solidFill>
                <a:srgbClr val="FFFF00"/>
              </a:solidFill>
              <a:miter lim="800000"/>
              <a:headEnd/>
              <a:tailEnd/>
            </a:ln>
            <a:effectLst>
              <a:outerShdw dist="129515" dir="678596" algn="ctr" rotWithShape="0">
                <a:srgbClr val="B2B2B2"/>
              </a:outerShdw>
            </a:effectLst>
          </p:spPr>
          <p:txBody>
            <a:bodyPr wrap="none" anchor="ctr"/>
            <a:lstStyle/>
            <a:p>
              <a:endParaRPr lang="zh-CN" altLang="en-US"/>
            </a:p>
          </p:txBody>
        </p:sp>
        <p:sp>
          <p:nvSpPr>
            <p:cNvPr id="9" name="Rectangle 5">
              <a:extLst>
                <a:ext uri="{FF2B5EF4-FFF2-40B4-BE49-F238E27FC236}">
                  <a16:creationId xmlns:a16="http://schemas.microsoft.com/office/drawing/2014/main" id="{24492EC3-A781-48D1-97C0-224C26E2A057}"/>
                </a:ext>
              </a:extLst>
            </p:cNvPr>
            <p:cNvSpPr>
              <a:spLocks noChangeArrowheads="1"/>
            </p:cNvSpPr>
            <p:nvPr/>
          </p:nvSpPr>
          <p:spPr bwMode="auto">
            <a:xfrm>
              <a:off x="464" y="251"/>
              <a:ext cx="1108" cy="492"/>
            </a:xfrm>
            <a:prstGeom prst="rect">
              <a:avLst/>
            </a:prstGeom>
            <a:noFill/>
            <a:ln w="9525">
              <a:noFill/>
              <a:miter lim="800000"/>
              <a:headEnd/>
              <a:tailEnd/>
            </a:ln>
            <a:effectLst>
              <a:outerShdw dist="35921" dir="2700000" algn="ctr" rotWithShape="0">
                <a:schemeClr val="bg2"/>
              </a:outerShdw>
            </a:effectLst>
          </p:spPr>
          <p:txBody>
            <a:bodyPr anchor="ctr">
              <a:spAutoFit/>
            </a:bodyPr>
            <a:lstStyle/>
            <a:p>
              <a:r>
                <a:rPr lang="zh-CN" altLang="en-US" sz="3200" i="1" dirty="0">
                  <a:solidFill>
                    <a:srgbClr val="FF3300"/>
                  </a:solidFill>
                  <a:ea typeface="黑体" pitchFamily="2" charset="-122"/>
                </a:rPr>
                <a:t>算法</a:t>
              </a:r>
              <a:r>
                <a:rPr lang="en-US" altLang="zh-CN" sz="3200" i="1" dirty="0">
                  <a:solidFill>
                    <a:srgbClr val="FF3300"/>
                  </a:solidFill>
                  <a:ea typeface="黑体" pitchFamily="2" charset="-122"/>
                </a:rPr>
                <a:t>*</a:t>
              </a:r>
              <a:endParaRPr lang="zh-CN" altLang="en-US" sz="3200" i="1" dirty="0">
                <a:solidFill>
                  <a:srgbClr val="FF3300"/>
                </a:solidFill>
                <a:ea typeface="黑体" pitchFamily="2" charset="-122"/>
              </a:endParaRPr>
            </a:p>
          </p:txBody>
        </p:sp>
      </p:grpSp>
      <p:sp>
        <p:nvSpPr>
          <p:cNvPr id="14" name="TextBox 7">
            <a:extLst>
              <a:ext uri="{FF2B5EF4-FFF2-40B4-BE49-F238E27FC236}">
                <a16:creationId xmlns:a16="http://schemas.microsoft.com/office/drawing/2014/main" id="{538299B9-FFAE-4FAE-9D2A-C4E11A3855EB}"/>
              </a:ext>
            </a:extLst>
          </p:cNvPr>
          <p:cNvSpPr txBox="1"/>
          <p:nvPr/>
        </p:nvSpPr>
        <p:spPr>
          <a:xfrm>
            <a:off x="1588090" y="2014599"/>
            <a:ext cx="5940152" cy="4801314"/>
          </a:xfrm>
          <a:prstGeom prst="rect">
            <a:avLst/>
          </a:prstGeom>
          <a:solidFill>
            <a:schemeClr val="bg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zh-CN" altLang="en-US" b="1" dirty="0">
                <a:latin typeface="楷体" pitchFamily="49" charset="-122"/>
                <a:ea typeface="楷体" pitchFamily="49" charset="-122"/>
              </a:rPr>
              <a:t>散列表的查找和创建函数：</a:t>
            </a:r>
            <a:endParaRPr lang="en-US" altLang="zh-CN" b="1" dirty="0">
              <a:latin typeface="楷体" pitchFamily="49" charset="-122"/>
              <a:ea typeface="楷体" pitchFamily="49" charset="-122"/>
            </a:endParaRPr>
          </a:p>
          <a:p>
            <a:r>
              <a:rPr lang="en-US" altLang="zh-CN" dirty="0"/>
              <a:t>/*lookup: find key in </a:t>
            </a:r>
            <a:r>
              <a:rPr lang="en-US" altLang="zh-CN" dirty="0" err="1"/>
              <a:t>Hashtab</a:t>
            </a:r>
            <a:r>
              <a:rPr lang="en-US" altLang="zh-CN" dirty="0"/>
              <a:t> */</a:t>
            </a:r>
          </a:p>
          <a:p>
            <a:r>
              <a:rPr lang="en-US" altLang="zh-CN" dirty="0"/>
              <a:t>struct node *lookup(</a:t>
            </a:r>
            <a:r>
              <a:rPr lang="en-US" altLang="zh-CN" dirty="0" err="1"/>
              <a:t>ElemType</a:t>
            </a:r>
            <a:r>
              <a:rPr lang="en-US" altLang="zh-CN" dirty="0"/>
              <a:t> key, int create)</a:t>
            </a:r>
          </a:p>
          <a:p>
            <a:r>
              <a:rPr lang="en-US" altLang="zh-CN" dirty="0"/>
              <a:t>{</a:t>
            </a:r>
          </a:p>
          <a:p>
            <a:r>
              <a:rPr lang="en-US" altLang="zh-CN" dirty="0"/>
              <a:t>    unsigned int h;</a:t>
            </a:r>
          </a:p>
          <a:p>
            <a:r>
              <a:rPr lang="en-US" altLang="zh-CN" dirty="0"/>
              <a:t>    </a:t>
            </a:r>
            <a:r>
              <a:rPr lang="en-US" altLang="zh-CN" dirty="0" err="1"/>
              <a:t>strcut</a:t>
            </a:r>
            <a:r>
              <a:rPr lang="en-US" altLang="zh-CN" dirty="0"/>
              <a:t> node *p;</a:t>
            </a:r>
          </a:p>
          <a:p>
            <a:endParaRPr lang="en-US" altLang="zh-CN" dirty="0"/>
          </a:p>
          <a:p>
            <a:r>
              <a:rPr lang="en-US" altLang="zh-CN" dirty="0"/>
              <a:t>    h = hash(key);</a:t>
            </a:r>
          </a:p>
          <a:p>
            <a:r>
              <a:rPr lang="en-US" altLang="zh-CN" dirty="0"/>
              <a:t>    for(p=</a:t>
            </a:r>
            <a:r>
              <a:rPr lang="en-US" altLang="zh-CN" dirty="0" err="1"/>
              <a:t>Hashtab</a:t>
            </a:r>
            <a:r>
              <a:rPr lang="en-US" altLang="zh-CN" dirty="0"/>
              <a:t>[h]; p!=NULL; p=p-&gt;next)</a:t>
            </a:r>
          </a:p>
          <a:p>
            <a:r>
              <a:rPr lang="en-US" altLang="zh-CN" dirty="0"/>
              <a:t>        if(p-&gt;data == key)</a:t>
            </a:r>
          </a:p>
          <a:p>
            <a:r>
              <a:rPr lang="en-US" altLang="zh-CN" dirty="0"/>
              <a:t>            return p;</a:t>
            </a:r>
          </a:p>
          <a:p>
            <a:r>
              <a:rPr lang="en-US" altLang="zh-CN" dirty="0"/>
              <a:t>    if(create) {</a:t>
            </a:r>
          </a:p>
          <a:p>
            <a:r>
              <a:rPr lang="en-US" altLang="zh-CN" dirty="0"/>
              <a:t>        p = (struct node *)malloc(</a:t>
            </a:r>
            <a:r>
              <a:rPr lang="en-US" altLang="zh-CN" dirty="0" err="1"/>
              <a:t>sizeof</a:t>
            </a:r>
            <a:r>
              <a:rPr lang="en-US" altLang="zh-CN" dirty="0"/>
              <a:t>(struct node));</a:t>
            </a:r>
          </a:p>
          <a:p>
            <a:r>
              <a:rPr lang="en-US" altLang="zh-CN" dirty="0"/>
              <a:t>        p-&gt;data = key; p-&gt;next = </a:t>
            </a:r>
            <a:r>
              <a:rPr lang="en-US" altLang="zh-CN" dirty="0" err="1"/>
              <a:t>Hashtab</a:t>
            </a:r>
            <a:r>
              <a:rPr lang="en-US" altLang="zh-CN" dirty="0"/>
              <a:t>[h];  </a:t>
            </a:r>
            <a:r>
              <a:rPr lang="en-US" altLang="zh-CN" dirty="0" err="1"/>
              <a:t>Hashtab</a:t>
            </a:r>
            <a:r>
              <a:rPr lang="en-US" altLang="zh-CN" dirty="0"/>
              <a:t>[h] = p;</a:t>
            </a:r>
          </a:p>
          <a:p>
            <a:r>
              <a:rPr lang="en-US" altLang="zh-CN" dirty="0"/>
              <a:t>    }</a:t>
            </a:r>
          </a:p>
          <a:p>
            <a:r>
              <a:rPr lang="en-US" altLang="zh-CN" dirty="0"/>
              <a:t>    return p;</a:t>
            </a:r>
          </a:p>
          <a:p>
            <a:r>
              <a:rPr lang="en-US" altLang="zh-CN" dirty="0"/>
              <a:t>}</a:t>
            </a:r>
          </a:p>
        </p:txBody>
      </p:sp>
      <p:grpSp>
        <p:nvGrpSpPr>
          <p:cNvPr id="15" name="Group 172">
            <a:extLst>
              <a:ext uri="{FF2B5EF4-FFF2-40B4-BE49-F238E27FC236}">
                <a16:creationId xmlns:a16="http://schemas.microsoft.com/office/drawing/2014/main" id="{F4E6CA6E-4A5F-44CB-80FB-32B2097A230A}"/>
              </a:ext>
            </a:extLst>
          </p:cNvPr>
          <p:cNvGrpSpPr>
            <a:grpSpLocks/>
          </p:cNvGrpSpPr>
          <p:nvPr/>
        </p:nvGrpSpPr>
        <p:grpSpPr bwMode="auto">
          <a:xfrm>
            <a:off x="1723109" y="199454"/>
            <a:ext cx="4719854" cy="539750"/>
            <a:chOff x="248" y="120"/>
            <a:chExt cx="2325" cy="340"/>
          </a:xfrm>
        </p:grpSpPr>
        <p:sp>
          <p:nvSpPr>
            <p:cNvPr id="16" name="Oval 160">
              <a:extLst>
                <a:ext uri="{FF2B5EF4-FFF2-40B4-BE49-F238E27FC236}">
                  <a16:creationId xmlns:a16="http://schemas.microsoft.com/office/drawing/2014/main" id="{6DDB8250-6719-4A03-9703-9A64787B533E}"/>
                </a:ext>
              </a:extLst>
            </p:cNvPr>
            <p:cNvSpPr>
              <a:spLocks noChangeArrowheads="1"/>
            </p:cNvSpPr>
            <p:nvPr/>
          </p:nvSpPr>
          <p:spPr bwMode="auto">
            <a:xfrm>
              <a:off x="248" y="120"/>
              <a:ext cx="2325" cy="340"/>
            </a:xfrm>
            <a:prstGeom prst="ellipse">
              <a:avLst/>
            </a:prstGeom>
            <a:solidFill>
              <a:srgbClr val="FFDAB5"/>
            </a:solidFill>
            <a:ln w="12700" cap="sq">
              <a:noFill/>
              <a:round/>
              <a:headEnd type="none" w="sm" len="sm"/>
              <a:tailEnd type="none" w="sm" len="sm"/>
            </a:ln>
            <a:effectLst>
              <a:outerShdw dist="56796" dir="1593903" algn="ctr" rotWithShape="0">
                <a:srgbClr val="B2B2B2"/>
              </a:outerShdw>
            </a:effectLst>
          </p:spPr>
          <p:txBody>
            <a:bodyPr wrap="none" anchor="ctr"/>
            <a:lstStyle/>
            <a:p>
              <a:endParaRPr lang="zh-CN" altLang="en-US">
                <a:solidFill>
                  <a:srgbClr val="FFFFCC"/>
                </a:solidFill>
              </a:endParaRPr>
            </a:p>
          </p:txBody>
        </p:sp>
        <p:sp>
          <p:nvSpPr>
            <p:cNvPr id="17" name="Text Box 162">
              <a:extLst>
                <a:ext uri="{FF2B5EF4-FFF2-40B4-BE49-F238E27FC236}">
                  <a16:creationId xmlns:a16="http://schemas.microsoft.com/office/drawing/2014/main" id="{D75FE988-39C0-429D-9DAF-D31C278B9EF1}"/>
                </a:ext>
              </a:extLst>
            </p:cNvPr>
            <p:cNvSpPr txBox="1">
              <a:spLocks noChangeArrowheads="1"/>
            </p:cNvSpPr>
            <p:nvPr/>
          </p:nvSpPr>
          <p:spPr bwMode="auto">
            <a:xfrm>
              <a:off x="330" y="136"/>
              <a:ext cx="2153" cy="310"/>
            </a:xfrm>
            <a:prstGeom prst="rect">
              <a:avLst/>
            </a:prstGeom>
            <a:noFill/>
            <a:ln w="12700" cap="sq">
              <a:noFill/>
              <a:miter lim="800000"/>
              <a:headEnd type="none" w="sm" len="sm"/>
              <a:tailEnd type="none" w="sm" len="sm"/>
            </a:ln>
          </p:spPr>
          <p:txBody>
            <a:bodyPr wrap="square">
              <a:spAutoFit/>
            </a:bodyPr>
            <a:lstStyle/>
            <a:p>
              <a:r>
                <a:rPr lang="zh-CN" altLang="en-US" sz="2600" dirty="0">
                  <a:solidFill>
                    <a:srgbClr val="002B80"/>
                  </a:solidFill>
                  <a:latin typeface="黑体" pitchFamily="49" charset="-122"/>
                  <a:ea typeface="黑体" pitchFamily="49" charset="-122"/>
                </a:rPr>
                <a:t>（</a:t>
              </a:r>
              <a:r>
                <a:rPr lang="zh-CN" altLang="en-US" sz="2000" dirty="0">
                  <a:solidFill>
                    <a:srgbClr val="002B80"/>
                  </a:solidFill>
                  <a:latin typeface="黑体" pitchFamily="49" charset="-122"/>
                  <a:ea typeface="黑体" pitchFamily="49" charset="-122"/>
                </a:rPr>
                <a:t>链地址法）散列表的查找与创建</a:t>
              </a:r>
              <a:r>
                <a:rPr lang="en-US" altLang="zh-CN" sz="2000" dirty="0">
                  <a:solidFill>
                    <a:srgbClr val="002B80"/>
                  </a:solidFill>
                  <a:latin typeface="黑体" pitchFamily="49" charset="-122"/>
                  <a:ea typeface="黑体" pitchFamily="49" charset="-122"/>
                </a:rPr>
                <a:t>*</a:t>
              </a:r>
              <a:endParaRPr lang="zh-CN" altLang="en-US" sz="2600" dirty="0">
                <a:solidFill>
                  <a:srgbClr val="002B80"/>
                </a:solidFill>
                <a:latin typeface="黑体" pitchFamily="49" charset="-122"/>
                <a:ea typeface="黑体" pitchFamily="49" charset="-122"/>
              </a:endParaRPr>
            </a:p>
          </p:txBody>
        </p:sp>
      </p:grpSp>
      <p:grpSp>
        <p:nvGrpSpPr>
          <p:cNvPr id="18" name="Group 105">
            <a:extLst>
              <a:ext uri="{FF2B5EF4-FFF2-40B4-BE49-F238E27FC236}">
                <a16:creationId xmlns:a16="http://schemas.microsoft.com/office/drawing/2014/main" id="{EB27C8EB-8E6C-4FB6-A7D8-37AA881C92CD}"/>
              </a:ext>
            </a:extLst>
          </p:cNvPr>
          <p:cNvGrpSpPr>
            <a:grpSpLocks/>
          </p:cNvGrpSpPr>
          <p:nvPr/>
        </p:nvGrpSpPr>
        <p:grpSpPr bwMode="auto">
          <a:xfrm>
            <a:off x="6530976" y="2459846"/>
            <a:ext cx="4137025" cy="3226620"/>
            <a:chOff x="3197" y="119"/>
            <a:chExt cx="2312" cy="1133"/>
          </a:xfrm>
        </p:grpSpPr>
        <p:sp>
          <p:nvSpPr>
            <p:cNvPr id="19" name="Freeform 106">
              <a:extLst>
                <a:ext uri="{FF2B5EF4-FFF2-40B4-BE49-F238E27FC236}">
                  <a16:creationId xmlns:a16="http://schemas.microsoft.com/office/drawing/2014/main" id="{CC41D5E0-9A5A-471E-91F9-5047DC661D51}"/>
                </a:ext>
              </a:extLst>
            </p:cNvPr>
            <p:cNvSpPr>
              <a:spLocks/>
            </p:cNvSpPr>
            <p:nvPr/>
          </p:nvSpPr>
          <p:spPr bwMode="auto">
            <a:xfrm rot="194714">
              <a:off x="3197" y="119"/>
              <a:ext cx="2312" cy="1133"/>
            </a:xfrm>
            <a:custGeom>
              <a:avLst/>
              <a:gdLst/>
              <a:ahLst/>
              <a:cxnLst>
                <a:cxn ang="0">
                  <a:pos x="118" y="314"/>
                </a:cxn>
                <a:cxn ang="0">
                  <a:pos x="15" y="380"/>
                </a:cxn>
                <a:cxn ang="0">
                  <a:pos x="0" y="427"/>
                </a:cxn>
                <a:cxn ang="0">
                  <a:pos x="29" y="488"/>
                </a:cxn>
                <a:cxn ang="0">
                  <a:pos x="103" y="530"/>
                </a:cxn>
                <a:cxn ang="0">
                  <a:pos x="59" y="572"/>
                </a:cxn>
                <a:cxn ang="0">
                  <a:pos x="44" y="614"/>
                </a:cxn>
                <a:cxn ang="0">
                  <a:pos x="59" y="666"/>
                </a:cxn>
                <a:cxn ang="0">
                  <a:pos x="177" y="731"/>
                </a:cxn>
                <a:cxn ang="0">
                  <a:pos x="258" y="741"/>
                </a:cxn>
                <a:cxn ang="0">
                  <a:pos x="287" y="741"/>
                </a:cxn>
                <a:cxn ang="0">
                  <a:pos x="346" y="788"/>
                </a:cxn>
                <a:cxn ang="0">
                  <a:pos x="515" y="839"/>
                </a:cxn>
                <a:cxn ang="0">
                  <a:pos x="714" y="844"/>
                </a:cxn>
                <a:cxn ang="0">
                  <a:pos x="810" y="820"/>
                </a:cxn>
                <a:cxn ang="0">
                  <a:pos x="928" y="881"/>
                </a:cxn>
                <a:cxn ang="0">
                  <a:pos x="1082" y="905"/>
                </a:cxn>
                <a:cxn ang="0">
                  <a:pos x="1185" y="895"/>
                </a:cxn>
                <a:cxn ang="0">
                  <a:pos x="1355" y="825"/>
                </a:cxn>
                <a:cxn ang="0">
                  <a:pos x="1399" y="769"/>
                </a:cxn>
                <a:cxn ang="0">
                  <a:pos x="1473" y="788"/>
                </a:cxn>
                <a:cxn ang="0">
                  <a:pos x="1612" y="788"/>
                </a:cxn>
                <a:cxn ang="0">
                  <a:pos x="1708" y="764"/>
                </a:cxn>
                <a:cxn ang="0">
                  <a:pos x="1789" y="722"/>
                </a:cxn>
                <a:cxn ang="0">
                  <a:pos x="1826" y="661"/>
                </a:cxn>
                <a:cxn ang="0">
                  <a:pos x="1833" y="628"/>
                </a:cxn>
                <a:cxn ang="0">
                  <a:pos x="1944" y="605"/>
                </a:cxn>
                <a:cxn ang="0">
                  <a:pos x="2040" y="563"/>
                </a:cxn>
                <a:cxn ang="0">
                  <a:pos x="2098" y="506"/>
                </a:cxn>
                <a:cxn ang="0">
                  <a:pos x="2121" y="441"/>
                </a:cxn>
                <a:cxn ang="0">
                  <a:pos x="2106" y="375"/>
                </a:cxn>
                <a:cxn ang="0">
                  <a:pos x="2054" y="319"/>
                </a:cxn>
                <a:cxn ang="0">
                  <a:pos x="2062" y="291"/>
                </a:cxn>
                <a:cxn ang="0">
                  <a:pos x="2054" y="211"/>
                </a:cxn>
                <a:cxn ang="0">
                  <a:pos x="1959" y="136"/>
                </a:cxn>
                <a:cxn ang="0">
                  <a:pos x="1878" y="113"/>
                </a:cxn>
                <a:cxn ang="0">
                  <a:pos x="1848" y="66"/>
                </a:cxn>
                <a:cxn ang="0">
                  <a:pos x="1730" y="10"/>
                </a:cxn>
                <a:cxn ang="0">
                  <a:pos x="1590" y="5"/>
                </a:cxn>
                <a:cxn ang="0">
                  <a:pos x="1502" y="29"/>
                </a:cxn>
                <a:cxn ang="0">
                  <a:pos x="1465" y="47"/>
                </a:cxn>
                <a:cxn ang="0">
                  <a:pos x="1392" y="14"/>
                </a:cxn>
                <a:cxn ang="0">
                  <a:pos x="1296" y="0"/>
                </a:cxn>
                <a:cxn ang="0">
                  <a:pos x="1185" y="19"/>
                </a:cxn>
                <a:cxn ang="0">
                  <a:pos x="1104" y="71"/>
                </a:cxn>
                <a:cxn ang="0">
                  <a:pos x="1060" y="52"/>
                </a:cxn>
                <a:cxn ang="0">
                  <a:pos x="972" y="33"/>
                </a:cxn>
                <a:cxn ang="0">
                  <a:pos x="854" y="33"/>
                </a:cxn>
                <a:cxn ang="0">
                  <a:pos x="729" y="75"/>
                </a:cxn>
                <a:cxn ang="0">
                  <a:pos x="685" y="108"/>
                </a:cxn>
                <a:cxn ang="0">
                  <a:pos x="523" y="85"/>
                </a:cxn>
                <a:cxn ang="0">
                  <a:pos x="390" y="99"/>
                </a:cxn>
                <a:cxn ang="0">
                  <a:pos x="287" y="141"/>
                </a:cxn>
                <a:cxn ang="0">
                  <a:pos x="213" y="202"/>
                </a:cxn>
                <a:cxn ang="0">
                  <a:pos x="184" y="277"/>
                </a:cxn>
                <a:cxn ang="0">
                  <a:pos x="191" y="300"/>
                </a:cxn>
              </a:cxnLst>
              <a:rect l="0" t="0" r="r" b="b"/>
              <a:pathLst>
                <a:path w="2121" h="905">
                  <a:moveTo>
                    <a:pt x="191" y="300"/>
                  </a:moveTo>
                  <a:lnTo>
                    <a:pt x="118" y="314"/>
                  </a:lnTo>
                  <a:lnTo>
                    <a:pt x="51" y="342"/>
                  </a:lnTo>
                  <a:lnTo>
                    <a:pt x="15" y="380"/>
                  </a:lnTo>
                  <a:lnTo>
                    <a:pt x="7" y="403"/>
                  </a:lnTo>
                  <a:lnTo>
                    <a:pt x="0" y="427"/>
                  </a:lnTo>
                  <a:lnTo>
                    <a:pt x="7" y="460"/>
                  </a:lnTo>
                  <a:lnTo>
                    <a:pt x="29" y="488"/>
                  </a:lnTo>
                  <a:lnTo>
                    <a:pt x="59" y="511"/>
                  </a:lnTo>
                  <a:lnTo>
                    <a:pt x="103" y="530"/>
                  </a:lnTo>
                  <a:lnTo>
                    <a:pt x="103" y="530"/>
                  </a:lnTo>
                  <a:lnTo>
                    <a:pt x="59" y="572"/>
                  </a:lnTo>
                  <a:lnTo>
                    <a:pt x="51" y="591"/>
                  </a:lnTo>
                  <a:lnTo>
                    <a:pt x="44" y="614"/>
                  </a:lnTo>
                  <a:lnTo>
                    <a:pt x="51" y="638"/>
                  </a:lnTo>
                  <a:lnTo>
                    <a:pt x="59" y="666"/>
                  </a:lnTo>
                  <a:lnTo>
                    <a:pt x="110" y="703"/>
                  </a:lnTo>
                  <a:lnTo>
                    <a:pt x="177" y="731"/>
                  </a:lnTo>
                  <a:lnTo>
                    <a:pt x="213" y="736"/>
                  </a:lnTo>
                  <a:lnTo>
                    <a:pt x="258" y="741"/>
                  </a:lnTo>
                  <a:lnTo>
                    <a:pt x="272" y="741"/>
                  </a:lnTo>
                  <a:lnTo>
                    <a:pt x="287" y="741"/>
                  </a:lnTo>
                  <a:lnTo>
                    <a:pt x="287" y="741"/>
                  </a:lnTo>
                  <a:lnTo>
                    <a:pt x="346" y="788"/>
                  </a:lnTo>
                  <a:lnTo>
                    <a:pt x="427" y="820"/>
                  </a:lnTo>
                  <a:lnTo>
                    <a:pt x="515" y="839"/>
                  </a:lnTo>
                  <a:lnTo>
                    <a:pt x="611" y="848"/>
                  </a:lnTo>
                  <a:lnTo>
                    <a:pt x="714" y="844"/>
                  </a:lnTo>
                  <a:lnTo>
                    <a:pt x="810" y="820"/>
                  </a:lnTo>
                  <a:lnTo>
                    <a:pt x="810" y="820"/>
                  </a:lnTo>
                  <a:lnTo>
                    <a:pt x="861" y="853"/>
                  </a:lnTo>
                  <a:lnTo>
                    <a:pt x="928" y="881"/>
                  </a:lnTo>
                  <a:lnTo>
                    <a:pt x="1001" y="900"/>
                  </a:lnTo>
                  <a:lnTo>
                    <a:pt x="1082" y="905"/>
                  </a:lnTo>
                  <a:lnTo>
                    <a:pt x="1134" y="900"/>
                  </a:lnTo>
                  <a:lnTo>
                    <a:pt x="1185" y="895"/>
                  </a:lnTo>
                  <a:lnTo>
                    <a:pt x="1281" y="867"/>
                  </a:lnTo>
                  <a:lnTo>
                    <a:pt x="1355" y="825"/>
                  </a:lnTo>
                  <a:lnTo>
                    <a:pt x="1377" y="797"/>
                  </a:lnTo>
                  <a:lnTo>
                    <a:pt x="1399" y="769"/>
                  </a:lnTo>
                  <a:lnTo>
                    <a:pt x="1399" y="769"/>
                  </a:lnTo>
                  <a:lnTo>
                    <a:pt x="1473" y="788"/>
                  </a:lnTo>
                  <a:lnTo>
                    <a:pt x="1554" y="792"/>
                  </a:lnTo>
                  <a:lnTo>
                    <a:pt x="1612" y="788"/>
                  </a:lnTo>
                  <a:lnTo>
                    <a:pt x="1664" y="778"/>
                  </a:lnTo>
                  <a:lnTo>
                    <a:pt x="1708" y="764"/>
                  </a:lnTo>
                  <a:lnTo>
                    <a:pt x="1752" y="745"/>
                  </a:lnTo>
                  <a:lnTo>
                    <a:pt x="1789" y="722"/>
                  </a:lnTo>
                  <a:lnTo>
                    <a:pt x="1811" y="694"/>
                  </a:lnTo>
                  <a:lnTo>
                    <a:pt x="1826" y="661"/>
                  </a:lnTo>
                  <a:lnTo>
                    <a:pt x="1833" y="628"/>
                  </a:lnTo>
                  <a:lnTo>
                    <a:pt x="1833" y="628"/>
                  </a:lnTo>
                  <a:lnTo>
                    <a:pt x="1892" y="619"/>
                  </a:lnTo>
                  <a:lnTo>
                    <a:pt x="1944" y="605"/>
                  </a:lnTo>
                  <a:lnTo>
                    <a:pt x="1995" y="586"/>
                  </a:lnTo>
                  <a:lnTo>
                    <a:pt x="2040" y="563"/>
                  </a:lnTo>
                  <a:lnTo>
                    <a:pt x="2069" y="539"/>
                  </a:lnTo>
                  <a:lnTo>
                    <a:pt x="2098" y="506"/>
                  </a:lnTo>
                  <a:lnTo>
                    <a:pt x="2113" y="474"/>
                  </a:lnTo>
                  <a:lnTo>
                    <a:pt x="2121" y="441"/>
                  </a:lnTo>
                  <a:lnTo>
                    <a:pt x="2113" y="408"/>
                  </a:lnTo>
                  <a:lnTo>
                    <a:pt x="2106" y="375"/>
                  </a:lnTo>
                  <a:lnTo>
                    <a:pt x="2084" y="347"/>
                  </a:lnTo>
                  <a:lnTo>
                    <a:pt x="2054" y="319"/>
                  </a:lnTo>
                  <a:lnTo>
                    <a:pt x="2054" y="319"/>
                  </a:lnTo>
                  <a:lnTo>
                    <a:pt x="2062" y="291"/>
                  </a:lnTo>
                  <a:lnTo>
                    <a:pt x="2069" y="263"/>
                  </a:lnTo>
                  <a:lnTo>
                    <a:pt x="2054" y="211"/>
                  </a:lnTo>
                  <a:lnTo>
                    <a:pt x="2017" y="169"/>
                  </a:lnTo>
                  <a:lnTo>
                    <a:pt x="1959" y="136"/>
                  </a:lnTo>
                  <a:lnTo>
                    <a:pt x="1878" y="113"/>
                  </a:lnTo>
                  <a:lnTo>
                    <a:pt x="1878" y="113"/>
                  </a:lnTo>
                  <a:lnTo>
                    <a:pt x="1870" y="89"/>
                  </a:lnTo>
                  <a:lnTo>
                    <a:pt x="1848" y="66"/>
                  </a:lnTo>
                  <a:lnTo>
                    <a:pt x="1797" y="33"/>
                  </a:lnTo>
                  <a:lnTo>
                    <a:pt x="1730" y="10"/>
                  </a:lnTo>
                  <a:lnTo>
                    <a:pt x="1642" y="0"/>
                  </a:lnTo>
                  <a:lnTo>
                    <a:pt x="1590" y="5"/>
                  </a:lnTo>
                  <a:lnTo>
                    <a:pt x="1546" y="14"/>
                  </a:lnTo>
                  <a:lnTo>
                    <a:pt x="1502" y="29"/>
                  </a:lnTo>
                  <a:lnTo>
                    <a:pt x="1465" y="47"/>
                  </a:lnTo>
                  <a:lnTo>
                    <a:pt x="1465" y="47"/>
                  </a:lnTo>
                  <a:lnTo>
                    <a:pt x="1428" y="29"/>
                  </a:lnTo>
                  <a:lnTo>
                    <a:pt x="1392" y="14"/>
                  </a:lnTo>
                  <a:lnTo>
                    <a:pt x="1347" y="5"/>
                  </a:lnTo>
                  <a:lnTo>
                    <a:pt x="1296" y="0"/>
                  </a:lnTo>
                  <a:lnTo>
                    <a:pt x="1237" y="5"/>
                  </a:lnTo>
                  <a:lnTo>
                    <a:pt x="1185" y="19"/>
                  </a:lnTo>
                  <a:lnTo>
                    <a:pt x="1141" y="43"/>
                  </a:lnTo>
                  <a:lnTo>
                    <a:pt x="1104" y="71"/>
                  </a:lnTo>
                  <a:lnTo>
                    <a:pt x="1104" y="71"/>
                  </a:lnTo>
                  <a:lnTo>
                    <a:pt x="1060" y="52"/>
                  </a:lnTo>
                  <a:lnTo>
                    <a:pt x="1016" y="38"/>
                  </a:lnTo>
                  <a:lnTo>
                    <a:pt x="972" y="33"/>
                  </a:lnTo>
                  <a:lnTo>
                    <a:pt x="920" y="29"/>
                  </a:lnTo>
                  <a:lnTo>
                    <a:pt x="854" y="33"/>
                  </a:lnTo>
                  <a:lnTo>
                    <a:pt x="788" y="47"/>
                  </a:lnTo>
                  <a:lnTo>
                    <a:pt x="729" y="75"/>
                  </a:lnTo>
                  <a:lnTo>
                    <a:pt x="685" y="108"/>
                  </a:lnTo>
                  <a:lnTo>
                    <a:pt x="685" y="108"/>
                  </a:lnTo>
                  <a:lnTo>
                    <a:pt x="604" y="89"/>
                  </a:lnTo>
                  <a:lnTo>
                    <a:pt x="523" y="85"/>
                  </a:lnTo>
                  <a:lnTo>
                    <a:pt x="456" y="89"/>
                  </a:lnTo>
                  <a:lnTo>
                    <a:pt x="390" y="99"/>
                  </a:lnTo>
                  <a:lnTo>
                    <a:pt x="331" y="118"/>
                  </a:lnTo>
                  <a:lnTo>
                    <a:pt x="287" y="141"/>
                  </a:lnTo>
                  <a:lnTo>
                    <a:pt x="243" y="169"/>
                  </a:lnTo>
                  <a:lnTo>
                    <a:pt x="213" y="202"/>
                  </a:lnTo>
                  <a:lnTo>
                    <a:pt x="191" y="239"/>
                  </a:lnTo>
                  <a:lnTo>
                    <a:pt x="184" y="277"/>
                  </a:lnTo>
                  <a:lnTo>
                    <a:pt x="191" y="291"/>
                  </a:lnTo>
                  <a:lnTo>
                    <a:pt x="191" y="300"/>
                  </a:lnTo>
                  <a:close/>
                </a:path>
              </a:pathLst>
            </a:custGeom>
            <a:solidFill>
              <a:srgbClr val="EAEAEA"/>
            </a:solidFill>
            <a:ln w="74676">
              <a:solidFill>
                <a:srgbClr val="00CCFF"/>
              </a:solidFill>
              <a:prstDash val="solid"/>
              <a:round/>
              <a:headEnd/>
              <a:tailEnd/>
            </a:ln>
            <a:effectLst>
              <a:outerShdw dist="56796" dir="1593903" algn="ctr" rotWithShape="0">
                <a:srgbClr val="B2B2B2"/>
              </a:outerShdw>
            </a:effectLst>
          </p:spPr>
          <p:txBody>
            <a:bodyPr/>
            <a:lstStyle/>
            <a:p>
              <a:endParaRPr lang="zh-CN" altLang="en-US"/>
            </a:p>
          </p:txBody>
        </p:sp>
        <p:sp>
          <p:nvSpPr>
            <p:cNvPr id="20" name="Rectangle 107">
              <a:extLst>
                <a:ext uri="{FF2B5EF4-FFF2-40B4-BE49-F238E27FC236}">
                  <a16:creationId xmlns:a16="http://schemas.microsoft.com/office/drawing/2014/main" id="{31509A3D-2B5E-4F2B-BA5F-F6291C1A3856}"/>
                </a:ext>
              </a:extLst>
            </p:cNvPr>
            <p:cNvSpPr>
              <a:spLocks noChangeArrowheads="1"/>
            </p:cNvSpPr>
            <p:nvPr/>
          </p:nvSpPr>
          <p:spPr bwMode="auto">
            <a:xfrm>
              <a:off x="3448" y="248"/>
              <a:ext cx="1950" cy="838"/>
            </a:xfrm>
            <a:prstGeom prst="rect">
              <a:avLst/>
            </a:prstGeom>
            <a:noFill/>
            <a:ln w="12700">
              <a:noFill/>
              <a:miter lim="800000"/>
              <a:headEnd/>
              <a:tailEnd/>
            </a:ln>
            <a:effectLst/>
          </p:spPr>
          <p:txBody>
            <a:bodyPr wrap="square">
              <a:spAutoFit/>
            </a:bodyPr>
            <a:lstStyle/>
            <a:p>
              <a:r>
                <a:rPr lang="zh-CN" altLang="en-US" sz="1900" dirty="0">
                  <a:solidFill>
                    <a:srgbClr val="C00000"/>
                  </a:solidFill>
                </a:rPr>
                <a:t>说明：</a:t>
              </a:r>
              <a:endParaRPr lang="en-US" altLang="zh-CN" sz="1900" dirty="0">
                <a:solidFill>
                  <a:srgbClr val="C00000"/>
                </a:solidFill>
              </a:endParaRPr>
            </a:p>
            <a:p>
              <a:pPr marL="457200" indent="-457200">
                <a:buAutoNum type="arabicPeriod"/>
              </a:pPr>
              <a:r>
                <a:rPr lang="zh-CN" altLang="en-US" dirty="0">
                  <a:solidFill>
                    <a:srgbClr val="7030A0"/>
                  </a:solidFill>
                </a:rPr>
                <a:t>当散列出现冲突时，新插入的元素放在链表的</a:t>
              </a:r>
              <a:r>
                <a:rPr lang="zh-CN" altLang="en-US" b="1" dirty="0">
                  <a:solidFill>
                    <a:srgbClr val="7030A0"/>
                  </a:solidFill>
                </a:rPr>
                <a:t>头部</a:t>
              </a:r>
              <a:r>
                <a:rPr lang="zh-CN" altLang="en-US" dirty="0">
                  <a:solidFill>
                    <a:srgbClr val="7030A0"/>
                  </a:solidFill>
                </a:rPr>
                <a:t>，这样算法简洁，效率更高；</a:t>
              </a:r>
              <a:endParaRPr lang="en-US" altLang="zh-CN" dirty="0">
                <a:solidFill>
                  <a:srgbClr val="7030A0"/>
                </a:solidFill>
              </a:endParaRPr>
            </a:p>
            <a:p>
              <a:pPr marL="457200" indent="-457200">
                <a:buAutoNum type="arabicPeriod"/>
              </a:pPr>
              <a:r>
                <a:rPr lang="zh-CN" altLang="en-US" sz="1900" dirty="0">
                  <a:solidFill>
                    <a:srgbClr val="7030A0"/>
                  </a:solidFill>
                </a:rPr>
                <a:t>由于链表查找效率低，可使用一棵</a:t>
              </a:r>
              <a:r>
                <a:rPr lang="zh-CN" altLang="en-US" sz="1900" b="1" dirty="0">
                  <a:solidFill>
                    <a:srgbClr val="7030A0"/>
                  </a:solidFill>
                </a:rPr>
                <a:t>二叉查找树</a:t>
              </a:r>
              <a:r>
                <a:rPr lang="zh-CN" altLang="en-US" sz="1900" dirty="0">
                  <a:solidFill>
                    <a:srgbClr val="7030A0"/>
                  </a:solidFill>
                </a:rPr>
                <a:t>或另一个</a:t>
              </a:r>
              <a:r>
                <a:rPr lang="zh-CN" altLang="en-US" sz="1900" b="1" dirty="0">
                  <a:solidFill>
                    <a:srgbClr val="7030A0"/>
                  </a:solidFill>
                </a:rPr>
                <a:t>散列表</a:t>
              </a:r>
              <a:r>
                <a:rPr lang="zh-CN" altLang="en-US" sz="1900" dirty="0">
                  <a:solidFill>
                    <a:srgbClr val="7030A0"/>
                  </a:solidFill>
                </a:rPr>
                <a:t>来代替链表解决冲突。</a:t>
              </a:r>
              <a:endParaRPr lang="en-US" altLang="zh-CN" sz="1900" dirty="0">
                <a:solidFill>
                  <a:srgbClr val="7030A0"/>
                </a:solidFill>
              </a:endParaRPr>
            </a:p>
          </p:txBody>
        </p:sp>
      </p:grpSp>
    </p:spTree>
    <p:extLst>
      <p:ext uri="{BB962C8B-B14F-4D97-AF65-F5344CB8AC3E}">
        <p14:creationId xmlns:p14="http://schemas.microsoft.com/office/powerpoint/2010/main" val="37046890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7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2/3*#ppt_w"/>
                                          </p:val>
                                        </p:tav>
                                        <p:tav tm="100000">
                                          <p:val>
                                            <p:strVal val="#ppt_w"/>
                                          </p:val>
                                        </p:tav>
                                      </p:tavLst>
                                    </p:anim>
                                    <p:anim calcmode="lin" valueType="num">
                                      <p:cBhvr>
                                        <p:cTn id="8" dur="500" fill="hold"/>
                                        <p:tgtEl>
                                          <p:spTgt spid="3"/>
                                        </p:tgtEl>
                                        <p:attrNameLst>
                                          <p:attrName>ppt_h</p:attrName>
                                        </p:attrNameLst>
                                      </p:cBhvr>
                                      <p:tavLst>
                                        <p:tav tm="0">
                                          <p:val>
                                            <p:strVal val="2/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linds(horizontal)">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500" fill="hold"/>
                                        <p:tgtEl>
                                          <p:spTgt spid="18"/>
                                        </p:tgtEl>
                                        <p:attrNameLst>
                                          <p:attrName>ppt_x</p:attrName>
                                        </p:attrNameLst>
                                      </p:cBhvr>
                                      <p:tavLst>
                                        <p:tav tm="0">
                                          <p:val>
                                            <p:strVal val="#ppt_x"/>
                                          </p:val>
                                        </p:tav>
                                        <p:tav tm="100000">
                                          <p:val>
                                            <p:strVal val="#ppt_x"/>
                                          </p:val>
                                        </p:tav>
                                      </p:tavLst>
                                    </p:anim>
                                    <p:anim calcmode="lin" valueType="num">
                                      <p:cBhvr additive="base">
                                        <p:cTn id="1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6"/>
          <p:cNvGrpSpPr>
            <a:grpSpLocks/>
          </p:cNvGrpSpPr>
          <p:nvPr/>
        </p:nvGrpSpPr>
        <p:grpSpPr bwMode="auto">
          <a:xfrm>
            <a:off x="2057400" y="685800"/>
            <a:ext cx="8153400" cy="4800600"/>
            <a:chOff x="336" y="624"/>
            <a:chExt cx="5136" cy="3024"/>
          </a:xfrm>
        </p:grpSpPr>
        <p:sp>
          <p:nvSpPr>
            <p:cNvPr id="47119" name="Freeform 3"/>
            <p:cNvSpPr>
              <a:spLocks/>
            </p:cNvSpPr>
            <p:nvPr/>
          </p:nvSpPr>
          <p:spPr bwMode="auto">
            <a:xfrm>
              <a:off x="336" y="624"/>
              <a:ext cx="5136" cy="3024"/>
            </a:xfrm>
            <a:custGeom>
              <a:avLst/>
              <a:gdLst>
                <a:gd name="T0" fmla="*/ 204 w 3769"/>
                <a:gd name="T1" fmla="*/ 303 h 1734"/>
                <a:gd name="T2" fmla="*/ 1404 w 3769"/>
                <a:gd name="T3" fmla="*/ 246 h 1734"/>
                <a:gd name="T4" fmla="*/ 1731 w 3769"/>
                <a:gd name="T5" fmla="*/ 188 h 1734"/>
                <a:gd name="T6" fmla="*/ 2203 w 3769"/>
                <a:gd name="T7" fmla="*/ 284 h 1734"/>
                <a:gd name="T8" fmla="*/ 3197 w 3769"/>
                <a:gd name="T9" fmla="*/ 227 h 1734"/>
                <a:gd name="T10" fmla="*/ 3359 w 3769"/>
                <a:gd name="T11" fmla="*/ 188 h 1734"/>
                <a:gd name="T12" fmla="*/ 3448 w 3769"/>
                <a:gd name="T13" fmla="*/ 152 h 1734"/>
                <a:gd name="T14" fmla="*/ 3700 w 3769"/>
                <a:gd name="T15" fmla="*/ 208 h 1734"/>
                <a:gd name="T16" fmla="*/ 4025 w 3769"/>
                <a:gd name="T17" fmla="*/ 75 h 1734"/>
                <a:gd name="T18" fmla="*/ 4159 w 3769"/>
                <a:gd name="T19" fmla="*/ 37 h 1734"/>
                <a:gd name="T20" fmla="*/ 4248 w 3769"/>
                <a:gd name="T21" fmla="*/ 0 h 1734"/>
                <a:gd name="T22" fmla="*/ 4825 w 3769"/>
                <a:gd name="T23" fmla="*/ 113 h 1734"/>
                <a:gd name="T24" fmla="*/ 5002 w 3769"/>
                <a:gd name="T25" fmla="*/ 284 h 1734"/>
                <a:gd name="T26" fmla="*/ 4959 w 3769"/>
                <a:gd name="T27" fmla="*/ 473 h 1734"/>
                <a:gd name="T28" fmla="*/ 4899 w 3769"/>
                <a:gd name="T29" fmla="*/ 947 h 1734"/>
                <a:gd name="T30" fmla="*/ 4989 w 3769"/>
                <a:gd name="T31" fmla="*/ 1800 h 1734"/>
                <a:gd name="T32" fmla="*/ 4959 w 3769"/>
                <a:gd name="T33" fmla="*/ 1932 h 1734"/>
                <a:gd name="T34" fmla="*/ 5136 w 3769"/>
                <a:gd name="T35" fmla="*/ 2558 h 1734"/>
                <a:gd name="T36" fmla="*/ 5121 w 3769"/>
                <a:gd name="T37" fmla="*/ 2633 h 1734"/>
                <a:gd name="T38" fmla="*/ 4752 w 3769"/>
                <a:gd name="T39" fmla="*/ 2843 h 1734"/>
                <a:gd name="T40" fmla="*/ 2930 w 3769"/>
                <a:gd name="T41" fmla="*/ 2862 h 1734"/>
                <a:gd name="T42" fmla="*/ 2826 w 3769"/>
                <a:gd name="T43" fmla="*/ 2898 h 1734"/>
                <a:gd name="T44" fmla="*/ 842 w 3769"/>
                <a:gd name="T45" fmla="*/ 2918 h 1734"/>
                <a:gd name="T46" fmla="*/ 679 w 3769"/>
                <a:gd name="T47" fmla="*/ 2862 h 1734"/>
                <a:gd name="T48" fmla="*/ 219 w 3769"/>
                <a:gd name="T49" fmla="*/ 2918 h 1734"/>
                <a:gd name="T50" fmla="*/ 204 w 3769"/>
                <a:gd name="T51" fmla="*/ 2330 h 1734"/>
                <a:gd name="T52" fmla="*/ 249 w 3769"/>
                <a:gd name="T53" fmla="*/ 2293 h 1734"/>
                <a:gd name="T54" fmla="*/ 174 w 3769"/>
                <a:gd name="T55" fmla="*/ 2065 h 1734"/>
                <a:gd name="T56" fmla="*/ 131 w 3769"/>
                <a:gd name="T57" fmla="*/ 1838 h 1734"/>
                <a:gd name="T58" fmla="*/ 116 w 3769"/>
                <a:gd name="T59" fmla="*/ 1781 h 1734"/>
                <a:gd name="T60" fmla="*/ 71 w 3769"/>
                <a:gd name="T61" fmla="*/ 720 h 1734"/>
                <a:gd name="T62" fmla="*/ 189 w 3769"/>
                <a:gd name="T63" fmla="*/ 208 h 1734"/>
                <a:gd name="T64" fmla="*/ 338 w 3769"/>
                <a:gd name="T65" fmla="*/ 284 h 173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769" h="1734">
                  <a:moveTo>
                    <a:pt x="150" y="174"/>
                  </a:moveTo>
                  <a:cubicBezTo>
                    <a:pt x="435" y="126"/>
                    <a:pt x="739" y="153"/>
                    <a:pt x="1030" y="141"/>
                  </a:cubicBezTo>
                  <a:cubicBezTo>
                    <a:pt x="1110" y="125"/>
                    <a:pt x="1191" y="128"/>
                    <a:pt x="1270" y="108"/>
                  </a:cubicBezTo>
                  <a:cubicBezTo>
                    <a:pt x="1118" y="260"/>
                    <a:pt x="1057" y="178"/>
                    <a:pt x="1617" y="163"/>
                  </a:cubicBezTo>
                  <a:cubicBezTo>
                    <a:pt x="1860" y="150"/>
                    <a:pt x="2103" y="147"/>
                    <a:pt x="2346" y="130"/>
                  </a:cubicBezTo>
                  <a:cubicBezTo>
                    <a:pt x="2370" y="126"/>
                    <a:pt x="2439" y="115"/>
                    <a:pt x="2465" y="108"/>
                  </a:cubicBezTo>
                  <a:cubicBezTo>
                    <a:pt x="2487" y="102"/>
                    <a:pt x="2530" y="87"/>
                    <a:pt x="2530" y="87"/>
                  </a:cubicBezTo>
                  <a:cubicBezTo>
                    <a:pt x="2606" y="136"/>
                    <a:pt x="2610" y="130"/>
                    <a:pt x="2715" y="119"/>
                  </a:cubicBezTo>
                  <a:cubicBezTo>
                    <a:pt x="2796" y="98"/>
                    <a:pt x="2873" y="64"/>
                    <a:pt x="2954" y="43"/>
                  </a:cubicBezTo>
                  <a:cubicBezTo>
                    <a:pt x="3027" y="24"/>
                    <a:pt x="2987" y="40"/>
                    <a:pt x="3052" y="21"/>
                  </a:cubicBezTo>
                  <a:cubicBezTo>
                    <a:pt x="3074" y="15"/>
                    <a:pt x="3117" y="0"/>
                    <a:pt x="3117" y="0"/>
                  </a:cubicBezTo>
                  <a:cubicBezTo>
                    <a:pt x="3260" y="23"/>
                    <a:pt x="3407" y="7"/>
                    <a:pt x="3541" y="65"/>
                  </a:cubicBezTo>
                  <a:cubicBezTo>
                    <a:pt x="3575" y="131"/>
                    <a:pt x="3605" y="136"/>
                    <a:pt x="3671" y="163"/>
                  </a:cubicBezTo>
                  <a:cubicBezTo>
                    <a:pt x="3692" y="223"/>
                    <a:pt x="3658" y="214"/>
                    <a:pt x="3639" y="271"/>
                  </a:cubicBezTo>
                  <a:cubicBezTo>
                    <a:pt x="3631" y="374"/>
                    <a:pt x="3615" y="446"/>
                    <a:pt x="3595" y="543"/>
                  </a:cubicBezTo>
                  <a:cubicBezTo>
                    <a:pt x="3601" y="738"/>
                    <a:pt x="3560" y="880"/>
                    <a:pt x="3661" y="1032"/>
                  </a:cubicBezTo>
                  <a:cubicBezTo>
                    <a:pt x="3657" y="1043"/>
                    <a:pt x="3638" y="1099"/>
                    <a:pt x="3639" y="1108"/>
                  </a:cubicBezTo>
                  <a:cubicBezTo>
                    <a:pt x="3657" y="1225"/>
                    <a:pt x="3699" y="1371"/>
                    <a:pt x="3769" y="1467"/>
                  </a:cubicBezTo>
                  <a:cubicBezTo>
                    <a:pt x="3765" y="1481"/>
                    <a:pt x="3762" y="1496"/>
                    <a:pt x="3758" y="1510"/>
                  </a:cubicBezTo>
                  <a:cubicBezTo>
                    <a:pt x="3712" y="1667"/>
                    <a:pt x="3671" y="1620"/>
                    <a:pt x="3487" y="1630"/>
                  </a:cubicBezTo>
                  <a:cubicBezTo>
                    <a:pt x="3045" y="1694"/>
                    <a:pt x="2594" y="1671"/>
                    <a:pt x="2150" y="1641"/>
                  </a:cubicBezTo>
                  <a:cubicBezTo>
                    <a:pt x="2318" y="1584"/>
                    <a:pt x="2119" y="1661"/>
                    <a:pt x="2074" y="1662"/>
                  </a:cubicBezTo>
                  <a:cubicBezTo>
                    <a:pt x="1589" y="1669"/>
                    <a:pt x="1103" y="1669"/>
                    <a:pt x="618" y="1673"/>
                  </a:cubicBezTo>
                  <a:cubicBezTo>
                    <a:pt x="591" y="1595"/>
                    <a:pt x="572" y="1619"/>
                    <a:pt x="498" y="1641"/>
                  </a:cubicBezTo>
                  <a:cubicBezTo>
                    <a:pt x="357" y="1734"/>
                    <a:pt x="459" y="1685"/>
                    <a:pt x="161" y="1673"/>
                  </a:cubicBezTo>
                  <a:cubicBezTo>
                    <a:pt x="134" y="1593"/>
                    <a:pt x="114" y="1424"/>
                    <a:pt x="150" y="1336"/>
                  </a:cubicBezTo>
                  <a:cubicBezTo>
                    <a:pt x="155" y="1324"/>
                    <a:pt x="172" y="1322"/>
                    <a:pt x="183" y="1315"/>
                  </a:cubicBezTo>
                  <a:cubicBezTo>
                    <a:pt x="171" y="1266"/>
                    <a:pt x="147" y="1231"/>
                    <a:pt x="128" y="1184"/>
                  </a:cubicBezTo>
                  <a:cubicBezTo>
                    <a:pt x="114" y="1096"/>
                    <a:pt x="125" y="1141"/>
                    <a:pt x="96" y="1054"/>
                  </a:cubicBezTo>
                  <a:cubicBezTo>
                    <a:pt x="92" y="1043"/>
                    <a:pt x="85" y="1021"/>
                    <a:pt x="85" y="1021"/>
                  </a:cubicBezTo>
                  <a:cubicBezTo>
                    <a:pt x="96" y="818"/>
                    <a:pt x="103" y="611"/>
                    <a:pt x="52" y="413"/>
                  </a:cubicBezTo>
                  <a:cubicBezTo>
                    <a:pt x="60" y="235"/>
                    <a:pt x="0" y="167"/>
                    <a:pt x="139" y="119"/>
                  </a:cubicBezTo>
                  <a:cubicBezTo>
                    <a:pt x="217" y="171"/>
                    <a:pt x="179" y="163"/>
                    <a:pt x="248" y="163"/>
                  </a:cubicBezTo>
                </a:path>
              </a:pathLst>
            </a:custGeom>
            <a:solidFill>
              <a:srgbClr val="FFE4C9"/>
            </a:solidFill>
            <a:ln w="12700" cap="sq" cmpd="sng">
              <a:noFill/>
              <a:prstDash val="solid"/>
              <a:round/>
              <a:headEnd type="none" w="sm" len="sm"/>
              <a:tailEnd type="none" w="sm" len="sm"/>
            </a:ln>
            <a:effectLst>
              <a:outerShdw dist="197566" dir="2700000" algn="ctr" rotWithShape="0">
                <a:srgbClr val="969696"/>
              </a:outerShdw>
            </a:effectLst>
          </p:spPr>
          <p:txBody>
            <a:bodyPr/>
            <a:lstStyle/>
            <a:p>
              <a:endParaRPr lang="zh-CN" altLang="en-US"/>
            </a:p>
          </p:txBody>
        </p:sp>
        <p:sp>
          <p:nvSpPr>
            <p:cNvPr id="47120" name="Text Box 4"/>
            <p:cNvSpPr txBox="1">
              <a:spLocks noChangeArrowheads="1"/>
            </p:cNvSpPr>
            <p:nvPr/>
          </p:nvSpPr>
          <p:spPr bwMode="auto">
            <a:xfrm>
              <a:off x="614" y="624"/>
              <a:ext cx="1162" cy="538"/>
            </a:xfrm>
            <a:prstGeom prst="rect">
              <a:avLst/>
            </a:prstGeom>
            <a:noFill/>
            <a:ln w="12700" cap="sq">
              <a:noFill/>
              <a:miter lim="800000"/>
              <a:headEnd type="none" w="sm" len="sm"/>
              <a:tailEnd type="none" w="sm" len="sm"/>
            </a:ln>
            <a:effectLst>
              <a:outerShdw dist="35921" dir="2700000" algn="ctr" rotWithShape="0">
                <a:srgbClr val="000000"/>
              </a:outerShdw>
            </a:effectLst>
          </p:spPr>
          <p:txBody>
            <a:bodyPr>
              <a:spAutoFit/>
            </a:bodyPr>
            <a:lstStyle/>
            <a:p>
              <a:r>
                <a:rPr lang="zh-CN" altLang="en-US" sz="5000" i="1">
                  <a:solidFill>
                    <a:srgbClr val="FF3300"/>
                  </a:solidFill>
                  <a:ea typeface="黑体" pitchFamily="49" charset="-122"/>
                </a:rPr>
                <a:t>特点</a:t>
              </a:r>
            </a:p>
          </p:txBody>
        </p:sp>
      </p:grpSp>
      <p:grpSp>
        <p:nvGrpSpPr>
          <p:cNvPr id="3" name="Group 150"/>
          <p:cNvGrpSpPr>
            <a:grpSpLocks/>
          </p:cNvGrpSpPr>
          <p:nvPr/>
        </p:nvGrpSpPr>
        <p:grpSpPr bwMode="auto">
          <a:xfrm>
            <a:off x="2743200" y="1860550"/>
            <a:ext cx="6927850" cy="806450"/>
            <a:chOff x="768" y="1236"/>
            <a:chExt cx="4364" cy="508"/>
          </a:xfrm>
        </p:grpSpPr>
        <p:sp>
          <p:nvSpPr>
            <p:cNvPr id="47117" name="Oval 141"/>
            <p:cNvSpPr>
              <a:spLocks noChangeArrowheads="1"/>
            </p:cNvSpPr>
            <p:nvPr/>
          </p:nvSpPr>
          <p:spPr bwMode="auto">
            <a:xfrm>
              <a:off x="768" y="1296"/>
              <a:ext cx="175" cy="175"/>
            </a:xfrm>
            <a:prstGeom prst="ellipse">
              <a:avLst/>
            </a:prstGeom>
            <a:gradFill rotWithShape="0">
              <a:gsLst>
                <a:gs pos="0">
                  <a:srgbClr val="FF3300"/>
                </a:gs>
                <a:gs pos="100000">
                  <a:srgbClr val="761800"/>
                </a:gs>
              </a:gsLst>
              <a:lin ang="2700000" scaled="1"/>
            </a:gradFill>
            <a:ln w="22225" cap="sq">
              <a:solidFill>
                <a:srgbClr val="FFFF00"/>
              </a:solidFill>
              <a:round/>
              <a:headEnd type="none" w="sm" len="sm"/>
              <a:tailEnd type="none" w="sm" len="sm"/>
            </a:ln>
          </p:spPr>
          <p:txBody>
            <a:bodyPr wrap="none" anchor="ctr"/>
            <a:lstStyle/>
            <a:p>
              <a:endParaRPr lang="zh-CN" altLang="en-US">
                <a:solidFill>
                  <a:srgbClr val="FFFFCC"/>
                </a:solidFill>
              </a:endParaRPr>
            </a:p>
          </p:txBody>
        </p:sp>
        <p:sp>
          <p:nvSpPr>
            <p:cNvPr id="47118" name="Text Box 142"/>
            <p:cNvSpPr txBox="1">
              <a:spLocks noChangeArrowheads="1"/>
            </p:cNvSpPr>
            <p:nvPr/>
          </p:nvSpPr>
          <p:spPr bwMode="auto">
            <a:xfrm>
              <a:off x="963" y="1236"/>
              <a:ext cx="4169" cy="508"/>
            </a:xfrm>
            <a:prstGeom prst="rect">
              <a:avLst/>
            </a:prstGeom>
            <a:noFill/>
            <a:ln w="12700" cap="sq">
              <a:noFill/>
              <a:miter lim="800000"/>
              <a:headEnd type="none" w="sm" len="sm"/>
              <a:tailEnd type="none" w="sm" len="sm"/>
            </a:ln>
          </p:spPr>
          <p:txBody>
            <a:bodyPr>
              <a:spAutoFit/>
            </a:bodyPr>
            <a:lstStyle/>
            <a:p>
              <a:pPr>
                <a:lnSpc>
                  <a:spcPct val="90000"/>
                </a:lnSpc>
              </a:pPr>
              <a:r>
                <a:rPr lang="zh-CN" altLang="en-US" sz="2600">
                  <a:solidFill>
                    <a:srgbClr val="002878"/>
                  </a:solidFill>
                  <a:ea typeface="幼圆" pitchFamily="49" charset="-122"/>
                </a:rPr>
                <a:t>处理冲突简单，不会产生元素“聚集”现象，</a:t>
              </a:r>
            </a:p>
            <a:p>
              <a:pPr>
                <a:lnSpc>
                  <a:spcPct val="90000"/>
                </a:lnSpc>
              </a:pPr>
              <a:r>
                <a:rPr lang="zh-CN" altLang="en-US" sz="2600">
                  <a:solidFill>
                    <a:srgbClr val="002878"/>
                  </a:solidFill>
                  <a:ea typeface="幼圆" pitchFamily="49" charset="-122"/>
                </a:rPr>
                <a:t>平均查找长度较小 。</a:t>
              </a:r>
            </a:p>
          </p:txBody>
        </p:sp>
      </p:grpSp>
      <p:grpSp>
        <p:nvGrpSpPr>
          <p:cNvPr id="4" name="Group 151"/>
          <p:cNvGrpSpPr>
            <a:grpSpLocks/>
          </p:cNvGrpSpPr>
          <p:nvPr/>
        </p:nvGrpSpPr>
        <p:grpSpPr bwMode="auto">
          <a:xfrm>
            <a:off x="2749550" y="2667000"/>
            <a:ext cx="7004050" cy="488950"/>
            <a:chOff x="772" y="1713"/>
            <a:chExt cx="4412" cy="308"/>
          </a:xfrm>
        </p:grpSpPr>
        <p:sp>
          <p:nvSpPr>
            <p:cNvPr id="47115" name="Text Box 139"/>
            <p:cNvSpPr txBox="1">
              <a:spLocks noChangeArrowheads="1"/>
            </p:cNvSpPr>
            <p:nvPr/>
          </p:nvSpPr>
          <p:spPr bwMode="auto">
            <a:xfrm>
              <a:off x="971" y="1713"/>
              <a:ext cx="4213" cy="308"/>
            </a:xfrm>
            <a:prstGeom prst="rect">
              <a:avLst/>
            </a:prstGeom>
            <a:noFill/>
            <a:ln w="12700" cap="sq">
              <a:noFill/>
              <a:miter lim="800000"/>
              <a:headEnd type="none" w="sm" len="sm"/>
              <a:tailEnd type="none" w="sm" len="sm"/>
            </a:ln>
          </p:spPr>
          <p:txBody>
            <a:bodyPr>
              <a:spAutoFit/>
            </a:bodyPr>
            <a:lstStyle/>
            <a:p>
              <a:r>
                <a:rPr lang="zh-CN" altLang="en-US" sz="2600">
                  <a:solidFill>
                    <a:srgbClr val="002878"/>
                  </a:solidFill>
                  <a:ea typeface="幼圆" pitchFamily="49" charset="-122"/>
                </a:rPr>
                <a:t>适合建立散列表之前难以确定表长的情况 。</a:t>
              </a:r>
            </a:p>
          </p:txBody>
        </p:sp>
        <p:sp>
          <p:nvSpPr>
            <p:cNvPr id="47116" name="Oval 149"/>
            <p:cNvSpPr>
              <a:spLocks noChangeArrowheads="1"/>
            </p:cNvSpPr>
            <p:nvPr/>
          </p:nvSpPr>
          <p:spPr bwMode="auto">
            <a:xfrm>
              <a:off x="772" y="1776"/>
              <a:ext cx="175" cy="175"/>
            </a:xfrm>
            <a:prstGeom prst="ellipse">
              <a:avLst/>
            </a:prstGeom>
            <a:gradFill rotWithShape="0">
              <a:gsLst>
                <a:gs pos="0">
                  <a:srgbClr val="FF3300"/>
                </a:gs>
                <a:gs pos="100000">
                  <a:srgbClr val="761800"/>
                </a:gs>
              </a:gsLst>
              <a:lin ang="2700000" scaled="1"/>
            </a:gradFill>
            <a:ln w="22225" cap="sq">
              <a:solidFill>
                <a:srgbClr val="FFFF00"/>
              </a:solidFill>
              <a:round/>
              <a:headEnd type="none" w="sm" len="sm"/>
              <a:tailEnd type="none" w="sm" len="sm"/>
            </a:ln>
          </p:spPr>
          <p:txBody>
            <a:bodyPr wrap="none" anchor="ctr"/>
            <a:lstStyle/>
            <a:p>
              <a:endParaRPr lang="zh-CN" altLang="en-US">
                <a:solidFill>
                  <a:srgbClr val="FFFFCC"/>
                </a:solidFill>
              </a:endParaRPr>
            </a:p>
          </p:txBody>
        </p:sp>
      </p:grpSp>
      <p:grpSp>
        <p:nvGrpSpPr>
          <p:cNvPr id="5" name="Group 156"/>
          <p:cNvGrpSpPr>
            <a:grpSpLocks/>
          </p:cNvGrpSpPr>
          <p:nvPr/>
        </p:nvGrpSpPr>
        <p:grpSpPr bwMode="auto">
          <a:xfrm>
            <a:off x="2743200" y="3657600"/>
            <a:ext cx="7378700" cy="806450"/>
            <a:chOff x="768" y="2496"/>
            <a:chExt cx="4648" cy="508"/>
          </a:xfrm>
        </p:grpSpPr>
        <p:sp>
          <p:nvSpPr>
            <p:cNvPr id="47113" name="Text Box 148"/>
            <p:cNvSpPr txBox="1">
              <a:spLocks noChangeArrowheads="1"/>
            </p:cNvSpPr>
            <p:nvPr/>
          </p:nvSpPr>
          <p:spPr bwMode="auto">
            <a:xfrm>
              <a:off x="974" y="2496"/>
              <a:ext cx="4442" cy="508"/>
            </a:xfrm>
            <a:prstGeom prst="rect">
              <a:avLst/>
            </a:prstGeom>
            <a:noFill/>
            <a:ln w="12700" cap="sq">
              <a:noFill/>
              <a:miter lim="800000"/>
              <a:headEnd type="none" w="sm" len="sm"/>
              <a:tailEnd type="none" w="sm" len="sm"/>
            </a:ln>
          </p:spPr>
          <p:txBody>
            <a:bodyPr>
              <a:spAutoFit/>
            </a:bodyPr>
            <a:lstStyle/>
            <a:p>
              <a:pPr>
                <a:lnSpc>
                  <a:spcPct val="90000"/>
                </a:lnSpc>
              </a:pPr>
              <a:r>
                <a:rPr lang="zh-CN" altLang="en-US" sz="2600">
                  <a:solidFill>
                    <a:srgbClr val="002878"/>
                  </a:solidFill>
                  <a:ea typeface="幼圆" pitchFamily="49" charset="-122"/>
                </a:rPr>
                <a:t>由于指针域需占用额外空间，当规模较小</a:t>
              </a:r>
            </a:p>
            <a:p>
              <a:pPr>
                <a:lnSpc>
                  <a:spcPct val="90000"/>
                </a:lnSpc>
              </a:pPr>
              <a:r>
                <a:rPr lang="zh-CN" altLang="en-US" sz="2600">
                  <a:solidFill>
                    <a:srgbClr val="002878"/>
                  </a:solidFill>
                  <a:ea typeface="幼圆" pitchFamily="49" charset="-122"/>
                </a:rPr>
                <a:t>时，不如“开放地址法”节省空间。</a:t>
              </a:r>
            </a:p>
          </p:txBody>
        </p:sp>
        <p:sp>
          <p:nvSpPr>
            <p:cNvPr id="47114" name="Oval 152"/>
            <p:cNvSpPr>
              <a:spLocks noChangeArrowheads="1"/>
            </p:cNvSpPr>
            <p:nvPr/>
          </p:nvSpPr>
          <p:spPr bwMode="auto">
            <a:xfrm>
              <a:off x="768" y="2566"/>
              <a:ext cx="175" cy="175"/>
            </a:xfrm>
            <a:prstGeom prst="ellipse">
              <a:avLst/>
            </a:prstGeom>
            <a:gradFill rotWithShape="0">
              <a:gsLst>
                <a:gs pos="0">
                  <a:srgbClr val="FF3300"/>
                </a:gs>
                <a:gs pos="100000">
                  <a:srgbClr val="761800"/>
                </a:gs>
              </a:gsLst>
              <a:lin ang="2700000" scaled="1"/>
            </a:gradFill>
            <a:ln w="22225" cap="sq">
              <a:solidFill>
                <a:srgbClr val="FFFF00"/>
              </a:solidFill>
              <a:round/>
              <a:headEnd type="none" w="sm" len="sm"/>
              <a:tailEnd type="none" w="sm" len="sm"/>
            </a:ln>
          </p:spPr>
          <p:txBody>
            <a:bodyPr wrap="none" anchor="ctr"/>
            <a:lstStyle/>
            <a:p>
              <a:endParaRPr lang="zh-CN" altLang="en-US">
                <a:solidFill>
                  <a:srgbClr val="FFFFCC"/>
                </a:solidFill>
              </a:endParaRPr>
            </a:p>
          </p:txBody>
        </p:sp>
      </p:grpSp>
      <p:grpSp>
        <p:nvGrpSpPr>
          <p:cNvPr id="6" name="Group 154"/>
          <p:cNvGrpSpPr>
            <a:grpSpLocks/>
          </p:cNvGrpSpPr>
          <p:nvPr/>
        </p:nvGrpSpPr>
        <p:grpSpPr bwMode="auto">
          <a:xfrm>
            <a:off x="2746376" y="3141663"/>
            <a:ext cx="6626225" cy="488950"/>
            <a:chOff x="770" y="2000"/>
            <a:chExt cx="4174" cy="308"/>
          </a:xfrm>
        </p:grpSpPr>
        <p:sp>
          <p:nvSpPr>
            <p:cNvPr id="47111" name="Text Box 145"/>
            <p:cNvSpPr txBox="1">
              <a:spLocks noChangeArrowheads="1"/>
            </p:cNvSpPr>
            <p:nvPr/>
          </p:nvSpPr>
          <p:spPr bwMode="auto">
            <a:xfrm>
              <a:off x="979" y="2000"/>
              <a:ext cx="3965" cy="308"/>
            </a:xfrm>
            <a:prstGeom prst="rect">
              <a:avLst/>
            </a:prstGeom>
            <a:noFill/>
            <a:ln w="12700" cap="sq">
              <a:noFill/>
              <a:miter lim="800000"/>
              <a:headEnd type="none" w="sm" len="sm"/>
              <a:tailEnd type="none" w="sm" len="sm"/>
            </a:ln>
          </p:spPr>
          <p:txBody>
            <a:bodyPr>
              <a:spAutoFit/>
            </a:bodyPr>
            <a:lstStyle/>
            <a:p>
              <a:r>
                <a:rPr lang="zh-CN" altLang="en-US" sz="2600">
                  <a:solidFill>
                    <a:srgbClr val="002878"/>
                  </a:solidFill>
                  <a:ea typeface="幼圆" pitchFamily="49" charset="-122"/>
                </a:rPr>
                <a:t>建立的散列表中进行删除操作简单 。</a:t>
              </a:r>
            </a:p>
          </p:txBody>
        </p:sp>
        <p:sp>
          <p:nvSpPr>
            <p:cNvPr id="47112" name="Oval 153"/>
            <p:cNvSpPr>
              <a:spLocks noChangeArrowheads="1"/>
            </p:cNvSpPr>
            <p:nvPr/>
          </p:nvSpPr>
          <p:spPr bwMode="auto">
            <a:xfrm>
              <a:off x="770" y="2088"/>
              <a:ext cx="175" cy="175"/>
            </a:xfrm>
            <a:prstGeom prst="ellipse">
              <a:avLst/>
            </a:prstGeom>
            <a:gradFill rotWithShape="0">
              <a:gsLst>
                <a:gs pos="0">
                  <a:srgbClr val="FF3300"/>
                </a:gs>
                <a:gs pos="100000">
                  <a:srgbClr val="761800"/>
                </a:gs>
              </a:gsLst>
              <a:lin ang="2700000" scaled="1"/>
            </a:gradFill>
            <a:ln w="22225" cap="sq">
              <a:solidFill>
                <a:srgbClr val="FFFF00"/>
              </a:solidFill>
              <a:round/>
              <a:headEnd type="none" w="sm" len="sm"/>
              <a:tailEnd type="none" w="sm" len="sm"/>
            </a:ln>
          </p:spPr>
          <p:txBody>
            <a:bodyPr wrap="none" anchor="ctr"/>
            <a:lstStyle/>
            <a:p>
              <a:endParaRPr lang="zh-CN" altLang="en-US">
                <a:solidFill>
                  <a:srgbClr val="FFFFCC"/>
                </a:solidFill>
              </a:endParaRP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righ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righ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89</a:t>
            </a:fld>
            <a:endParaRPr lang="zh-CN" altLang="en-US"/>
          </a:p>
        </p:txBody>
      </p:sp>
      <p:grpSp>
        <p:nvGrpSpPr>
          <p:cNvPr id="3" name="Group 164"/>
          <p:cNvGrpSpPr>
            <a:grpSpLocks/>
          </p:cNvGrpSpPr>
          <p:nvPr/>
        </p:nvGrpSpPr>
        <p:grpSpPr bwMode="auto">
          <a:xfrm>
            <a:off x="1847528" y="548681"/>
            <a:ext cx="8569326" cy="3371459"/>
            <a:chOff x="249" y="384"/>
            <a:chExt cx="5398" cy="1321"/>
          </a:xfrm>
        </p:grpSpPr>
        <p:sp>
          <p:nvSpPr>
            <p:cNvPr id="7" name="Freeform 92"/>
            <p:cNvSpPr>
              <a:spLocks/>
            </p:cNvSpPr>
            <p:nvPr/>
          </p:nvSpPr>
          <p:spPr bwMode="auto">
            <a:xfrm>
              <a:off x="249" y="384"/>
              <a:ext cx="5398" cy="1321"/>
            </a:xfrm>
            <a:custGeom>
              <a:avLst/>
              <a:gdLst>
                <a:gd name="T0" fmla="*/ 295 w 4997"/>
                <a:gd name="T1" fmla="*/ 67 h 1273"/>
                <a:gd name="T2" fmla="*/ 973 w 4997"/>
                <a:gd name="T3" fmla="*/ 169 h 1273"/>
                <a:gd name="T4" fmla="*/ 1532 w 4997"/>
                <a:gd name="T5" fmla="*/ 181 h 1273"/>
                <a:gd name="T6" fmla="*/ 4283 w 4997"/>
                <a:gd name="T7" fmla="*/ 169 h 1273"/>
                <a:gd name="T8" fmla="*/ 4905 w 4997"/>
                <a:gd name="T9" fmla="*/ 215 h 1273"/>
                <a:gd name="T10" fmla="*/ 4894 w 4997"/>
                <a:gd name="T11" fmla="*/ 282 h 1273"/>
                <a:gd name="T12" fmla="*/ 4852 w 4997"/>
                <a:gd name="T13" fmla="*/ 374 h 1273"/>
                <a:gd name="T14" fmla="*/ 4820 w 4997"/>
                <a:gd name="T15" fmla="*/ 566 h 1273"/>
                <a:gd name="T16" fmla="*/ 4863 w 4997"/>
                <a:gd name="T17" fmla="*/ 1154 h 1273"/>
                <a:gd name="T18" fmla="*/ 4701 w 4997"/>
                <a:gd name="T19" fmla="*/ 1245 h 1273"/>
                <a:gd name="T20" fmla="*/ 4078 w 4997"/>
                <a:gd name="T21" fmla="*/ 1257 h 1273"/>
                <a:gd name="T22" fmla="*/ 3756 w 4997"/>
                <a:gd name="T23" fmla="*/ 1290 h 1273"/>
                <a:gd name="T24" fmla="*/ 1037 w 4997"/>
                <a:gd name="T25" fmla="*/ 1245 h 1273"/>
                <a:gd name="T26" fmla="*/ 6 w 4997"/>
                <a:gd name="T27" fmla="*/ 1301 h 1273"/>
                <a:gd name="T28" fmla="*/ 102 w 4997"/>
                <a:gd name="T29" fmla="*/ 883 h 1273"/>
                <a:gd name="T30" fmla="*/ 92 w 4997"/>
                <a:gd name="T31" fmla="*/ 554 h 1273"/>
                <a:gd name="T32" fmla="*/ 70 w 4997"/>
                <a:gd name="T33" fmla="*/ 588 h 1273"/>
                <a:gd name="T34" fmla="*/ 28 w 4997"/>
                <a:gd name="T35" fmla="*/ 690 h 1273"/>
                <a:gd name="T36" fmla="*/ 81 w 4997"/>
                <a:gd name="T37" fmla="*/ 396 h 1273"/>
                <a:gd name="T38" fmla="*/ 102 w 4997"/>
                <a:gd name="T39" fmla="*/ 328 h 1273"/>
                <a:gd name="T40" fmla="*/ 124 w 4997"/>
                <a:gd name="T41" fmla="*/ 294 h 1273"/>
                <a:gd name="T42" fmla="*/ 166 w 4997"/>
                <a:gd name="T43" fmla="*/ 192 h 1273"/>
                <a:gd name="T44" fmla="*/ 156 w 4997"/>
                <a:gd name="T45" fmla="*/ 125 h 1273"/>
                <a:gd name="T46" fmla="*/ 135 w 4997"/>
                <a:gd name="T47" fmla="*/ 79 h 1273"/>
                <a:gd name="T48" fmla="*/ 177 w 4997"/>
                <a:gd name="T49" fmla="*/ 0 h 1273"/>
                <a:gd name="T50" fmla="*/ 274 w 4997"/>
                <a:gd name="T51" fmla="*/ 67 h 1273"/>
                <a:gd name="T52" fmla="*/ 306 w 4997"/>
                <a:gd name="T53" fmla="*/ 90 h 1273"/>
                <a:gd name="T54" fmla="*/ 295 w 4997"/>
                <a:gd name="T55" fmla="*/ 67 h 127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997" h="1273">
                  <a:moveTo>
                    <a:pt x="300" y="65"/>
                  </a:moveTo>
                  <a:cubicBezTo>
                    <a:pt x="526" y="98"/>
                    <a:pt x="761" y="125"/>
                    <a:pt x="988" y="163"/>
                  </a:cubicBezTo>
                  <a:cubicBezTo>
                    <a:pt x="1157" y="221"/>
                    <a:pt x="1428" y="177"/>
                    <a:pt x="1555" y="174"/>
                  </a:cubicBezTo>
                  <a:cubicBezTo>
                    <a:pt x="2485" y="184"/>
                    <a:pt x="3418" y="206"/>
                    <a:pt x="4348" y="163"/>
                  </a:cubicBezTo>
                  <a:cubicBezTo>
                    <a:pt x="4490" y="166"/>
                    <a:pt x="4800" y="134"/>
                    <a:pt x="4980" y="207"/>
                  </a:cubicBezTo>
                  <a:cubicBezTo>
                    <a:pt x="4997" y="258"/>
                    <a:pt x="4995" y="224"/>
                    <a:pt x="4969" y="272"/>
                  </a:cubicBezTo>
                  <a:cubicBezTo>
                    <a:pt x="4953" y="301"/>
                    <a:pt x="4926" y="360"/>
                    <a:pt x="4926" y="360"/>
                  </a:cubicBezTo>
                  <a:cubicBezTo>
                    <a:pt x="4919" y="431"/>
                    <a:pt x="4914" y="481"/>
                    <a:pt x="4893" y="545"/>
                  </a:cubicBezTo>
                  <a:cubicBezTo>
                    <a:pt x="4899" y="810"/>
                    <a:pt x="4870" y="916"/>
                    <a:pt x="4937" y="1112"/>
                  </a:cubicBezTo>
                  <a:cubicBezTo>
                    <a:pt x="4921" y="1211"/>
                    <a:pt x="4880" y="1197"/>
                    <a:pt x="4773" y="1200"/>
                  </a:cubicBezTo>
                  <a:cubicBezTo>
                    <a:pt x="4562" y="1206"/>
                    <a:pt x="4351" y="1207"/>
                    <a:pt x="4140" y="1211"/>
                  </a:cubicBezTo>
                  <a:cubicBezTo>
                    <a:pt x="4031" y="1222"/>
                    <a:pt x="3922" y="1234"/>
                    <a:pt x="3813" y="1243"/>
                  </a:cubicBezTo>
                  <a:cubicBezTo>
                    <a:pt x="2718" y="1238"/>
                    <a:pt x="1990" y="1273"/>
                    <a:pt x="1053" y="1200"/>
                  </a:cubicBezTo>
                  <a:cubicBezTo>
                    <a:pt x="550" y="1207"/>
                    <a:pt x="382" y="1190"/>
                    <a:pt x="6" y="1254"/>
                  </a:cubicBezTo>
                  <a:cubicBezTo>
                    <a:pt x="24" y="1130"/>
                    <a:pt x="63" y="971"/>
                    <a:pt x="104" y="851"/>
                  </a:cubicBezTo>
                  <a:cubicBezTo>
                    <a:pt x="100" y="745"/>
                    <a:pt x="105" y="639"/>
                    <a:pt x="93" y="534"/>
                  </a:cubicBezTo>
                  <a:cubicBezTo>
                    <a:pt x="91" y="521"/>
                    <a:pt x="78" y="556"/>
                    <a:pt x="71" y="567"/>
                  </a:cubicBezTo>
                  <a:cubicBezTo>
                    <a:pt x="50" y="604"/>
                    <a:pt x="44" y="624"/>
                    <a:pt x="28" y="665"/>
                  </a:cubicBezTo>
                  <a:cubicBezTo>
                    <a:pt x="0" y="581"/>
                    <a:pt x="31" y="457"/>
                    <a:pt x="82" y="382"/>
                  </a:cubicBezTo>
                  <a:cubicBezTo>
                    <a:pt x="89" y="360"/>
                    <a:pt x="91" y="335"/>
                    <a:pt x="104" y="316"/>
                  </a:cubicBezTo>
                  <a:cubicBezTo>
                    <a:pt x="111" y="305"/>
                    <a:pt x="121" y="295"/>
                    <a:pt x="126" y="283"/>
                  </a:cubicBezTo>
                  <a:cubicBezTo>
                    <a:pt x="181" y="160"/>
                    <a:pt x="119" y="263"/>
                    <a:pt x="169" y="185"/>
                  </a:cubicBezTo>
                  <a:cubicBezTo>
                    <a:pt x="165" y="163"/>
                    <a:pt x="164" y="141"/>
                    <a:pt x="158" y="120"/>
                  </a:cubicBezTo>
                  <a:cubicBezTo>
                    <a:pt x="153" y="104"/>
                    <a:pt x="137" y="92"/>
                    <a:pt x="137" y="76"/>
                  </a:cubicBezTo>
                  <a:cubicBezTo>
                    <a:pt x="137" y="59"/>
                    <a:pt x="170" y="15"/>
                    <a:pt x="180" y="0"/>
                  </a:cubicBezTo>
                  <a:cubicBezTo>
                    <a:pt x="272" y="54"/>
                    <a:pt x="200" y="8"/>
                    <a:pt x="278" y="65"/>
                  </a:cubicBezTo>
                  <a:cubicBezTo>
                    <a:pt x="289" y="73"/>
                    <a:pt x="298" y="87"/>
                    <a:pt x="311" y="87"/>
                  </a:cubicBezTo>
                  <a:cubicBezTo>
                    <a:pt x="319" y="87"/>
                    <a:pt x="304" y="72"/>
                    <a:pt x="300" y="65"/>
                  </a:cubicBezTo>
                  <a:close/>
                </a:path>
              </a:pathLst>
            </a:custGeom>
            <a:solidFill>
              <a:srgbClr val="CCFFFF"/>
            </a:solidFill>
            <a:ln w="12700" cap="sq" cmpd="sng">
              <a:noFill/>
              <a:prstDash val="solid"/>
              <a:round/>
              <a:headEnd type="none" w="sm" len="sm"/>
              <a:tailEnd type="none" w="sm" len="sm"/>
            </a:ln>
            <a:effectLst>
              <a:outerShdw dist="152928" dir="2498012" algn="ctr" rotWithShape="0">
                <a:srgbClr val="969696"/>
              </a:outerShdw>
            </a:effectLst>
          </p:spPr>
          <p:txBody>
            <a:bodyPr wrap="none" anchor="ctr"/>
            <a:lstStyle/>
            <a:p>
              <a:endParaRPr lang="zh-CN" altLang="en-US"/>
            </a:p>
          </p:txBody>
        </p:sp>
        <p:sp>
          <p:nvSpPr>
            <p:cNvPr id="8" name="Text Box 93"/>
            <p:cNvSpPr txBox="1">
              <a:spLocks noChangeArrowheads="1"/>
            </p:cNvSpPr>
            <p:nvPr/>
          </p:nvSpPr>
          <p:spPr bwMode="auto">
            <a:xfrm>
              <a:off x="521" y="553"/>
              <a:ext cx="4891" cy="1001"/>
            </a:xfrm>
            <a:prstGeom prst="rect">
              <a:avLst/>
            </a:prstGeom>
            <a:noFill/>
            <a:ln w="12700" cap="sq">
              <a:noFill/>
              <a:miter lim="800000"/>
              <a:headEnd type="none" w="sm" len="sm"/>
              <a:tailEnd type="none" w="sm" len="sm"/>
            </a:ln>
          </p:spPr>
          <p:txBody>
            <a:bodyPr wrap="square">
              <a:spAutoFit/>
            </a:bodyPr>
            <a:lstStyle/>
            <a:p>
              <a:pPr algn="just"/>
              <a:r>
                <a:rPr lang="zh-CN" altLang="en-US" sz="2000" b="1" dirty="0">
                  <a:solidFill>
                    <a:srgbClr val="FF0000"/>
                  </a:solidFill>
                  <a:latin typeface="幼圆" pitchFamily="49" charset="-122"/>
                  <a:ea typeface="幼圆" pitchFamily="49" charset="-122"/>
                </a:rPr>
                <a:t>散列表</a:t>
              </a:r>
              <a:r>
                <a:rPr lang="zh-CN" altLang="en-US" sz="2000" dirty="0">
                  <a:solidFill>
                    <a:srgbClr val="002B80"/>
                  </a:solidFill>
                  <a:latin typeface="幼圆" pitchFamily="49" charset="-122"/>
                  <a:ea typeface="幼圆" pitchFamily="49" charset="-122"/>
                </a:rPr>
                <a:t>的一个典型应用是</a:t>
              </a:r>
              <a:r>
                <a:rPr lang="zh-CN" altLang="en-US" sz="2000" b="1" dirty="0">
                  <a:solidFill>
                    <a:srgbClr val="002B80"/>
                  </a:solidFill>
                  <a:latin typeface="楷体" pitchFamily="49" charset="-122"/>
                  <a:ea typeface="楷体" pitchFamily="49" charset="-122"/>
                </a:rPr>
                <a:t>符号表</a:t>
              </a:r>
              <a:r>
                <a:rPr lang="zh-CN" altLang="en-US" sz="2000" b="1" dirty="0">
                  <a:solidFill>
                    <a:srgbClr val="002B80"/>
                  </a:solidFill>
                  <a:latin typeface="幼圆" pitchFamily="49" charset="-122"/>
                  <a:ea typeface="幼圆" pitchFamily="49" charset="-122"/>
                </a:rPr>
                <a:t>（</a:t>
              </a:r>
              <a:r>
                <a:rPr lang="en-US" altLang="zh-CN" sz="2000" b="1" dirty="0">
                  <a:solidFill>
                    <a:srgbClr val="002B80"/>
                  </a:solidFill>
                  <a:latin typeface="幼圆" pitchFamily="49" charset="-122"/>
                  <a:ea typeface="幼圆" pitchFamily="49" charset="-122"/>
                </a:rPr>
                <a:t>symbol</a:t>
              </a:r>
              <a:r>
                <a:rPr lang="zh-CN" altLang="en-US" sz="2000" b="1" dirty="0">
                  <a:solidFill>
                    <a:srgbClr val="002B80"/>
                  </a:solidFill>
                  <a:latin typeface="幼圆" pitchFamily="49" charset="-122"/>
                  <a:ea typeface="幼圆" pitchFamily="49" charset="-122"/>
                </a:rPr>
                <a:t>），</a:t>
              </a:r>
              <a:r>
                <a:rPr lang="zh-CN" altLang="en-US" sz="2000" dirty="0">
                  <a:solidFill>
                    <a:srgbClr val="002B80"/>
                  </a:solidFill>
                  <a:latin typeface="幼圆" pitchFamily="49" charset="-122"/>
                  <a:ea typeface="幼圆" pitchFamily="49" charset="-122"/>
                </a:rPr>
                <a:t>用于在数据值和动态符号（如变量名，关键码）集的成员间建立一种关联。符号表是</a:t>
              </a:r>
              <a:r>
                <a:rPr lang="zh-CN" altLang="en-US" sz="2000" b="1" dirty="0">
                  <a:solidFill>
                    <a:srgbClr val="002B80"/>
                  </a:solidFill>
                  <a:latin typeface="幼圆" pitchFamily="49" charset="-122"/>
                  <a:ea typeface="幼圆" pitchFamily="49" charset="-122"/>
                </a:rPr>
                <a:t>编译系统</a:t>
              </a:r>
              <a:r>
                <a:rPr lang="zh-CN" altLang="en-US" sz="2000" dirty="0">
                  <a:solidFill>
                    <a:srgbClr val="002B80"/>
                  </a:solidFill>
                  <a:latin typeface="幼圆" pitchFamily="49" charset="-122"/>
                  <a:ea typeface="幼圆" pitchFamily="49" charset="-122"/>
                </a:rPr>
                <a:t>中主要的数据结构，用于管理用户程序中各个变量的信息，通常编程系统使用散列表来组织符号表。</a:t>
              </a:r>
              <a:endParaRPr lang="en-US" altLang="zh-CN" sz="2000" dirty="0">
                <a:solidFill>
                  <a:srgbClr val="002B80"/>
                </a:solidFill>
                <a:latin typeface="幼圆" pitchFamily="49" charset="-122"/>
                <a:ea typeface="幼圆" pitchFamily="49" charset="-122"/>
              </a:endParaRPr>
            </a:p>
            <a:p>
              <a:pPr algn="just"/>
              <a:r>
                <a:rPr lang="zh-CN" altLang="en-US" sz="2000" b="1" dirty="0">
                  <a:solidFill>
                    <a:srgbClr val="FF0000"/>
                  </a:solidFill>
                  <a:latin typeface="幼圆" pitchFamily="49" charset="-122"/>
                  <a:ea typeface="幼圆" pitchFamily="49" charset="-122"/>
                </a:rPr>
                <a:t>散列表</a:t>
              </a:r>
              <a:r>
                <a:rPr lang="zh-CN" altLang="en-US" sz="2000" dirty="0">
                  <a:solidFill>
                    <a:srgbClr val="002B80"/>
                  </a:solidFill>
                  <a:latin typeface="幼圆" pitchFamily="49" charset="-122"/>
                  <a:ea typeface="幼圆" pitchFamily="49" charset="-122"/>
                </a:rPr>
                <a:t>的思想就是把关键码送给一个散列函数，以产生一个散列值，这种值通常平均分布在一个适当的整数区间中，用作存储信息的表的下标。常见做法是为每一个散列值关联一个</a:t>
              </a:r>
              <a:r>
                <a:rPr lang="zh-CN" altLang="en-US" sz="2000" dirty="0">
                  <a:solidFill>
                    <a:srgbClr val="FF0000"/>
                  </a:solidFill>
                  <a:latin typeface="幼圆" pitchFamily="49" charset="-122"/>
                  <a:ea typeface="幼圆" pitchFamily="49" charset="-122"/>
                </a:rPr>
                <a:t>数据项的链表</a:t>
              </a:r>
              <a:r>
                <a:rPr lang="zh-CN" altLang="en-US" sz="2000" dirty="0">
                  <a:solidFill>
                    <a:srgbClr val="002B80"/>
                  </a:solidFill>
                  <a:latin typeface="幼圆" pitchFamily="49" charset="-122"/>
                  <a:ea typeface="幼圆" pitchFamily="49" charset="-122"/>
                </a:rPr>
                <a:t>，这此项共有同一个散列值（散列冲突）。</a:t>
              </a:r>
            </a:p>
          </p:txBody>
        </p:sp>
      </p:grpSp>
      <p:grpSp>
        <p:nvGrpSpPr>
          <p:cNvPr id="4" name="Group 172"/>
          <p:cNvGrpSpPr>
            <a:grpSpLocks/>
          </p:cNvGrpSpPr>
          <p:nvPr/>
        </p:nvGrpSpPr>
        <p:grpSpPr bwMode="auto">
          <a:xfrm>
            <a:off x="973344" y="196099"/>
            <a:ext cx="3690938" cy="542925"/>
            <a:chOff x="248" y="118"/>
            <a:chExt cx="2325" cy="342"/>
          </a:xfrm>
        </p:grpSpPr>
        <p:sp>
          <p:nvSpPr>
            <p:cNvPr id="13" name="Oval 160"/>
            <p:cNvSpPr>
              <a:spLocks noChangeArrowheads="1"/>
            </p:cNvSpPr>
            <p:nvPr/>
          </p:nvSpPr>
          <p:spPr bwMode="auto">
            <a:xfrm>
              <a:off x="248" y="120"/>
              <a:ext cx="2325" cy="340"/>
            </a:xfrm>
            <a:prstGeom prst="ellipse">
              <a:avLst/>
            </a:prstGeom>
            <a:solidFill>
              <a:srgbClr val="FFDAB5"/>
            </a:solidFill>
            <a:ln w="12700" cap="sq">
              <a:noFill/>
              <a:round/>
              <a:headEnd type="none" w="sm" len="sm"/>
              <a:tailEnd type="none" w="sm" len="sm"/>
            </a:ln>
            <a:effectLst>
              <a:outerShdw dist="56796" dir="1593903" algn="ctr" rotWithShape="0">
                <a:srgbClr val="B2B2B2"/>
              </a:outerShdw>
            </a:effectLst>
          </p:spPr>
          <p:txBody>
            <a:bodyPr wrap="none" anchor="ctr"/>
            <a:lstStyle/>
            <a:p>
              <a:endParaRPr lang="zh-CN" altLang="en-US">
                <a:solidFill>
                  <a:srgbClr val="FFFFCC"/>
                </a:solidFill>
              </a:endParaRPr>
            </a:p>
          </p:txBody>
        </p:sp>
        <p:sp>
          <p:nvSpPr>
            <p:cNvPr id="14" name="Text Box 162"/>
            <p:cNvSpPr txBox="1">
              <a:spLocks noChangeArrowheads="1"/>
            </p:cNvSpPr>
            <p:nvPr/>
          </p:nvSpPr>
          <p:spPr bwMode="auto">
            <a:xfrm>
              <a:off x="402" y="118"/>
              <a:ext cx="2094" cy="308"/>
            </a:xfrm>
            <a:prstGeom prst="rect">
              <a:avLst/>
            </a:prstGeom>
            <a:noFill/>
            <a:ln w="12700" cap="sq">
              <a:noFill/>
              <a:miter lim="800000"/>
              <a:headEnd type="none" w="sm" len="sm"/>
              <a:tailEnd type="none" w="sm" len="sm"/>
            </a:ln>
          </p:spPr>
          <p:txBody>
            <a:bodyPr>
              <a:spAutoFit/>
            </a:bodyPr>
            <a:lstStyle/>
            <a:p>
              <a:r>
                <a:rPr lang="zh-CN" altLang="en-US" sz="2600" dirty="0">
                  <a:solidFill>
                    <a:srgbClr val="002B80"/>
                  </a:solidFill>
                  <a:latin typeface="黑体" pitchFamily="49" charset="-122"/>
                  <a:ea typeface="黑体" pitchFamily="49" charset="-122"/>
                </a:rPr>
                <a:t>散列表的典型应用</a:t>
              </a:r>
              <a:r>
                <a:rPr lang="en-US" altLang="zh-CN" sz="2600" dirty="0">
                  <a:solidFill>
                    <a:srgbClr val="002B80"/>
                  </a:solidFill>
                  <a:latin typeface="黑体" pitchFamily="49" charset="-122"/>
                  <a:ea typeface="黑体" pitchFamily="49" charset="-122"/>
                </a:rPr>
                <a:t>*</a:t>
              </a:r>
              <a:endParaRPr lang="zh-CN" altLang="en-US" sz="2600" dirty="0">
                <a:solidFill>
                  <a:srgbClr val="002B80"/>
                </a:solidFill>
                <a:latin typeface="黑体" pitchFamily="49" charset="-122"/>
                <a:ea typeface="黑体" pitchFamily="49" charset="-122"/>
              </a:endParaRPr>
            </a:p>
          </p:txBody>
        </p:sp>
      </p:grpSp>
      <p:grpSp>
        <p:nvGrpSpPr>
          <p:cNvPr id="62" name="Group 123"/>
          <p:cNvGrpSpPr>
            <a:grpSpLocks/>
          </p:cNvGrpSpPr>
          <p:nvPr/>
        </p:nvGrpSpPr>
        <p:grpSpPr bwMode="auto">
          <a:xfrm>
            <a:off x="6023896" y="5445676"/>
            <a:ext cx="4644105" cy="1087638"/>
            <a:chOff x="1007" y="3393"/>
            <a:chExt cx="3478" cy="836"/>
          </a:xfrm>
        </p:grpSpPr>
        <p:sp>
          <p:nvSpPr>
            <p:cNvPr id="63" name="Freeform 124"/>
            <p:cNvSpPr>
              <a:spLocks/>
            </p:cNvSpPr>
            <p:nvPr/>
          </p:nvSpPr>
          <p:spPr bwMode="auto">
            <a:xfrm>
              <a:off x="1007" y="3393"/>
              <a:ext cx="3478" cy="836"/>
            </a:xfrm>
            <a:custGeom>
              <a:avLst/>
              <a:gdLst/>
              <a:ahLst/>
              <a:cxnLst>
                <a:cxn ang="0">
                  <a:pos x="113" y="69"/>
                </a:cxn>
                <a:cxn ang="0">
                  <a:pos x="146" y="58"/>
                </a:cxn>
                <a:cxn ang="0">
                  <a:pos x="214" y="80"/>
                </a:cxn>
                <a:cxn ang="0">
                  <a:pos x="1750" y="35"/>
                </a:cxn>
                <a:cxn ang="0">
                  <a:pos x="3286" y="46"/>
                </a:cxn>
                <a:cxn ang="0">
                  <a:pos x="3930" y="103"/>
                </a:cxn>
                <a:cxn ang="0">
                  <a:pos x="3953" y="216"/>
                </a:cxn>
                <a:cxn ang="0">
                  <a:pos x="3670" y="487"/>
                </a:cxn>
                <a:cxn ang="0">
                  <a:pos x="2959" y="498"/>
                </a:cxn>
                <a:cxn ang="0">
                  <a:pos x="2620" y="532"/>
                </a:cxn>
                <a:cxn ang="0">
                  <a:pos x="790" y="543"/>
                </a:cxn>
                <a:cxn ang="0">
                  <a:pos x="372" y="577"/>
                </a:cxn>
                <a:cxn ang="0">
                  <a:pos x="67" y="543"/>
                </a:cxn>
                <a:cxn ang="0">
                  <a:pos x="22" y="408"/>
                </a:cxn>
                <a:cxn ang="0">
                  <a:pos x="0" y="340"/>
                </a:cxn>
                <a:cxn ang="0">
                  <a:pos x="11" y="250"/>
                </a:cxn>
                <a:cxn ang="0">
                  <a:pos x="33" y="216"/>
                </a:cxn>
                <a:cxn ang="0">
                  <a:pos x="56" y="114"/>
                </a:cxn>
                <a:cxn ang="0">
                  <a:pos x="113" y="69"/>
                </a:cxn>
              </a:cxnLst>
              <a:rect l="0" t="0" r="r" b="b"/>
              <a:pathLst>
                <a:path w="3964" h="577">
                  <a:moveTo>
                    <a:pt x="113" y="69"/>
                  </a:moveTo>
                  <a:cubicBezTo>
                    <a:pt x="124" y="65"/>
                    <a:pt x="134" y="57"/>
                    <a:pt x="146" y="58"/>
                  </a:cubicBezTo>
                  <a:cubicBezTo>
                    <a:pt x="170" y="61"/>
                    <a:pt x="214" y="80"/>
                    <a:pt x="214" y="80"/>
                  </a:cubicBezTo>
                  <a:cubicBezTo>
                    <a:pt x="732" y="62"/>
                    <a:pt x="1221" y="41"/>
                    <a:pt x="1750" y="35"/>
                  </a:cubicBezTo>
                  <a:cubicBezTo>
                    <a:pt x="2250" y="0"/>
                    <a:pt x="2794" y="40"/>
                    <a:pt x="3286" y="46"/>
                  </a:cubicBezTo>
                  <a:cubicBezTo>
                    <a:pt x="3495" y="54"/>
                    <a:pt x="3727" y="37"/>
                    <a:pt x="3930" y="103"/>
                  </a:cubicBezTo>
                  <a:cubicBezTo>
                    <a:pt x="3943" y="143"/>
                    <a:pt x="3953" y="168"/>
                    <a:pt x="3953" y="216"/>
                  </a:cubicBezTo>
                  <a:cubicBezTo>
                    <a:pt x="3953" y="509"/>
                    <a:pt x="3964" y="480"/>
                    <a:pt x="3670" y="487"/>
                  </a:cubicBezTo>
                  <a:cubicBezTo>
                    <a:pt x="3433" y="493"/>
                    <a:pt x="3196" y="494"/>
                    <a:pt x="2959" y="498"/>
                  </a:cubicBezTo>
                  <a:cubicBezTo>
                    <a:pt x="2665" y="523"/>
                    <a:pt x="2777" y="507"/>
                    <a:pt x="2620" y="532"/>
                  </a:cubicBezTo>
                  <a:cubicBezTo>
                    <a:pt x="2009" y="518"/>
                    <a:pt x="1401" y="536"/>
                    <a:pt x="790" y="543"/>
                  </a:cubicBezTo>
                  <a:cubicBezTo>
                    <a:pt x="675" y="549"/>
                    <a:pt x="490" y="539"/>
                    <a:pt x="372" y="577"/>
                  </a:cubicBezTo>
                  <a:cubicBezTo>
                    <a:pt x="201" y="569"/>
                    <a:pt x="187" y="574"/>
                    <a:pt x="67" y="543"/>
                  </a:cubicBezTo>
                  <a:cubicBezTo>
                    <a:pt x="39" y="499"/>
                    <a:pt x="36" y="457"/>
                    <a:pt x="22" y="408"/>
                  </a:cubicBezTo>
                  <a:cubicBezTo>
                    <a:pt x="15" y="385"/>
                    <a:pt x="0" y="340"/>
                    <a:pt x="0" y="340"/>
                  </a:cubicBezTo>
                  <a:cubicBezTo>
                    <a:pt x="4" y="310"/>
                    <a:pt x="3" y="279"/>
                    <a:pt x="11" y="250"/>
                  </a:cubicBezTo>
                  <a:cubicBezTo>
                    <a:pt x="14" y="237"/>
                    <a:pt x="28" y="229"/>
                    <a:pt x="33" y="216"/>
                  </a:cubicBezTo>
                  <a:cubicBezTo>
                    <a:pt x="45" y="183"/>
                    <a:pt x="35" y="142"/>
                    <a:pt x="56" y="114"/>
                  </a:cubicBezTo>
                  <a:cubicBezTo>
                    <a:pt x="71" y="95"/>
                    <a:pt x="94" y="84"/>
                    <a:pt x="113" y="69"/>
                  </a:cubicBezTo>
                  <a:close/>
                </a:path>
              </a:pathLst>
            </a:custGeom>
            <a:solidFill>
              <a:srgbClr val="FFD88B"/>
            </a:solidFill>
            <a:ln w="66675" cap="flat" cmpd="sng">
              <a:noFill/>
              <a:prstDash val="solid"/>
              <a:round/>
              <a:headEnd/>
              <a:tailEnd/>
            </a:ln>
            <a:effectLst>
              <a:outerShdw dist="81320" dir="2319588" algn="ctr" rotWithShape="0">
                <a:srgbClr val="B2B2B2"/>
              </a:outerShdw>
            </a:effectLst>
          </p:spPr>
          <p:txBody>
            <a:bodyPr wrap="none" anchor="ctr"/>
            <a:lstStyle/>
            <a:p>
              <a:pPr>
                <a:defRPr/>
              </a:pPr>
              <a:endParaRPr lang="zh-CN" altLang="en-US"/>
            </a:p>
          </p:txBody>
        </p:sp>
        <p:sp>
          <p:nvSpPr>
            <p:cNvPr id="64" name="Rectangle 125"/>
            <p:cNvSpPr>
              <a:spLocks noChangeArrowheads="1"/>
            </p:cNvSpPr>
            <p:nvPr/>
          </p:nvSpPr>
          <p:spPr bwMode="auto">
            <a:xfrm>
              <a:off x="1061" y="3448"/>
              <a:ext cx="3294" cy="781"/>
            </a:xfrm>
            <a:prstGeom prst="rect">
              <a:avLst/>
            </a:prstGeom>
            <a:noFill/>
            <a:ln w="12700">
              <a:noFill/>
              <a:miter lim="800000"/>
              <a:headEnd/>
              <a:tailEnd/>
            </a:ln>
            <a:effectLst>
              <a:outerShdw dist="12700" dir="5400000" algn="ctr" rotWithShape="0">
                <a:srgbClr val="000000"/>
              </a:outerShdw>
            </a:effectLst>
          </p:spPr>
          <p:txBody>
            <a:bodyPr>
              <a:spAutoFit/>
            </a:bodyPr>
            <a:lstStyle/>
            <a:p>
              <a:pPr>
                <a:defRPr/>
              </a:pPr>
              <a:r>
                <a:rPr lang="zh-CN" altLang="en-US" sz="2000" dirty="0">
                  <a:solidFill>
                    <a:srgbClr val="7030A0"/>
                  </a:solidFill>
                  <a:latin typeface="黑体" pitchFamily="2" charset="-122"/>
                  <a:ea typeface="黑体" pitchFamily="2" charset="-122"/>
                </a:rPr>
                <a:t>此外，</a:t>
              </a:r>
              <a:r>
                <a:rPr lang="zh-CN" altLang="en-US" sz="2000" dirty="0">
                  <a:solidFill>
                    <a:srgbClr val="FF0000"/>
                  </a:solidFill>
                  <a:latin typeface="黑体" pitchFamily="2" charset="-122"/>
                  <a:ea typeface="黑体" pitchFamily="2" charset="-122"/>
                </a:rPr>
                <a:t>散列表</a:t>
              </a:r>
              <a:r>
                <a:rPr lang="zh-CN" altLang="en-US" sz="2000" dirty="0">
                  <a:solidFill>
                    <a:srgbClr val="7030A0"/>
                  </a:solidFill>
                  <a:latin typeface="黑体" pitchFamily="2" charset="-122"/>
                  <a:ea typeface="黑体" pitchFamily="2" charset="-122"/>
                </a:rPr>
                <a:t>还常用于浏览器中维持最近使用的页面踪迹、缓存最近使用过的域名及它们的</a:t>
              </a:r>
              <a:r>
                <a:rPr lang="en-US" altLang="zh-CN" sz="2000" dirty="0">
                  <a:solidFill>
                    <a:srgbClr val="7030A0"/>
                  </a:solidFill>
                  <a:latin typeface="黑体" pitchFamily="2" charset="-122"/>
                  <a:ea typeface="黑体" pitchFamily="2" charset="-122"/>
                </a:rPr>
                <a:t>IP</a:t>
              </a:r>
              <a:r>
                <a:rPr lang="zh-CN" altLang="en-US" sz="2000" dirty="0">
                  <a:solidFill>
                    <a:srgbClr val="7030A0"/>
                  </a:solidFill>
                  <a:latin typeface="黑体" pitchFamily="2" charset="-122"/>
                  <a:ea typeface="黑体" pitchFamily="2" charset="-122"/>
                </a:rPr>
                <a:t>地址。</a:t>
              </a:r>
            </a:p>
          </p:txBody>
        </p:sp>
      </p:grpSp>
      <p:grpSp>
        <p:nvGrpSpPr>
          <p:cNvPr id="48" name="组合 47">
            <a:extLst>
              <a:ext uri="{FF2B5EF4-FFF2-40B4-BE49-F238E27FC236}">
                <a16:creationId xmlns:a16="http://schemas.microsoft.com/office/drawing/2014/main" id="{850C7F9A-7F88-4217-A666-05FBE6726800}"/>
              </a:ext>
            </a:extLst>
          </p:cNvPr>
          <p:cNvGrpSpPr/>
          <p:nvPr/>
        </p:nvGrpSpPr>
        <p:grpSpPr>
          <a:xfrm>
            <a:off x="1008222" y="3784509"/>
            <a:ext cx="7031994" cy="2996952"/>
            <a:chOff x="683568" y="3861048"/>
            <a:chExt cx="6552728" cy="2996952"/>
          </a:xfrm>
        </p:grpSpPr>
        <p:sp>
          <p:nvSpPr>
            <p:cNvPr id="50" name="矩形 49">
              <a:extLst>
                <a:ext uri="{FF2B5EF4-FFF2-40B4-BE49-F238E27FC236}">
                  <a16:creationId xmlns:a16="http://schemas.microsoft.com/office/drawing/2014/main" id="{89FEBF90-25CE-4C4A-B1BA-9C1D59C00D62}"/>
                </a:ext>
              </a:extLst>
            </p:cNvPr>
            <p:cNvSpPr/>
            <p:nvPr/>
          </p:nvSpPr>
          <p:spPr bwMode="auto">
            <a:xfrm>
              <a:off x="827584" y="4293096"/>
              <a:ext cx="1080120" cy="2088232"/>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charset="-122"/>
              </a:endParaRPr>
            </a:p>
          </p:txBody>
        </p:sp>
        <p:cxnSp>
          <p:nvCxnSpPr>
            <p:cNvPr id="51" name="直接连接符 50">
              <a:extLst>
                <a:ext uri="{FF2B5EF4-FFF2-40B4-BE49-F238E27FC236}">
                  <a16:creationId xmlns:a16="http://schemas.microsoft.com/office/drawing/2014/main" id="{8994E6CF-677D-4A31-A181-990D536C0C4B}"/>
                </a:ext>
              </a:extLst>
            </p:cNvPr>
            <p:cNvCxnSpPr/>
            <p:nvPr/>
          </p:nvCxnSpPr>
          <p:spPr bwMode="auto">
            <a:xfrm>
              <a:off x="827584" y="4653136"/>
              <a:ext cx="1080120" cy="0"/>
            </a:xfrm>
            <a:prstGeom prst="line">
              <a:avLst/>
            </a:prstGeom>
            <a:noFill/>
            <a:ln w="9525" cap="flat" cmpd="sng" algn="ctr">
              <a:solidFill>
                <a:schemeClr val="tx1"/>
              </a:solidFill>
              <a:prstDash val="solid"/>
              <a:round/>
              <a:headEnd type="none" w="med" len="med"/>
              <a:tailEnd type="none" w="med" len="med"/>
            </a:ln>
            <a:effectLst/>
          </p:spPr>
        </p:cxnSp>
        <p:cxnSp>
          <p:nvCxnSpPr>
            <p:cNvPr id="52" name="直接连接符 51">
              <a:extLst>
                <a:ext uri="{FF2B5EF4-FFF2-40B4-BE49-F238E27FC236}">
                  <a16:creationId xmlns:a16="http://schemas.microsoft.com/office/drawing/2014/main" id="{9F029A6C-25BD-4286-A596-2F05196935D8}"/>
                </a:ext>
              </a:extLst>
            </p:cNvPr>
            <p:cNvCxnSpPr/>
            <p:nvPr/>
          </p:nvCxnSpPr>
          <p:spPr bwMode="auto">
            <a:xfrm>
              <a:off x="827584" y="5013176"/>
              <a:ext cx="1080120" cy="0"/>
            </a:xfrm>
            <a:prstGeom prst="line">
              <a:avLst/>
            </a:prstGeom>
            <a:noFill/>
            <a:ln w="9525" cap="flat" cmpd="sng" algn="ctr">
              <a:solidFill>
                <a:schemeClr val="tx1"/>
              </a:solidFill>
              <a:prstDash val="solid"/>
              <a:round/>
              <a:headEnd type="none" w="med" len="med"/>
              <a:tailEnd type="none" w="med" len="med"/>
            </a:ln>
            <a:effectLst/>
          </p:spPr>
        </p:cxnSp>
        <p:cxnSp>
          <p:nvCxnSpPr>
            <p:cNvPr id="53" name="直接连接符 52">
              <a:extLst>
                <a:ext uri="{FF2B5EF4-FFF2-40B4-BE49-F238E27FC236}">
                  <a16:creationId xmlns:a16="http://schemas.microsoft.com/office/drawing/2014/main" id="{22A8086C-A670-477C-9AE5-9D1E011C7642}"/>
                </a:ext>
              </a:extLst>
            </p:cNvPr>
            <p:cNvCxnSpPr/>
            <p:nvPr/>
          </p:nvCxnSpPr>
          <p:spPr bwMode="auto">
            <a:xfrm>
              <a:off x="827584" y="5373216"/>
              <a:ext cx="1080120" cy="0"/>
            </a:xfrm>
            <a:prstGeom prst="line">
              <a:avLst/>
            </a:prstGeom>
            <a:noFill/>
            <a:ln w="9525" cap="flat" cmpd="sng" algn="ctr">
              <a:solidFill>
                <a:schemeClr val="tx1"/>
              </a:solidFill>
              <a:prstDash val="solid"/>
              <a:round/>
              <a:headEnd type="none" w="med" len="med"/>
              <a:tailEnd type="none" w="med" len="med"/>
            </a:ln>
            <a:effectLst/>
          </p:spPr>
        </p:cxnSp>
        <p:cxnSp>
          <p:nvCxnSpPr>
            <p:cNvPr id="54" name="直接连接符 53">
              <a:extLst>
                <a:ext uri="{FF2B5EF4-FFF2-40B4-BE49-F238E27FC236}">
                  <a16:creationId xmlns:a16="http://schemas.microsoft.com/office/drawing/2014/main" id="{0615D368-6825-4284-869D-E9030457C1B8}"/>
                </a:ext>
              </a:extLst>
            </p:cNvPr>
            <p:cNvCxnSpPr/>
            <p:nvPr/>
          </p:nvCxnSpPr>
          <p:spPr bwMode="auto">
            <a:xfrm>
              <a:off x="827584" y="5733256"/>
              <a:ext cx="1080120" cy="0"/>
            </a:xfrm>
            <a:prstGeom prst="line">
              <a:avLst/>
            </a:prstGeom>
            <a:noFill/>
            <a:ln w="9525" cap="flat" cmpd="sng" algn="ctr">
              <a:solidFill>
                <a:schemeClr val="tx1"/>
              </a:solidFill>
              <a:prstDash val="solid"/>
              <a:round/>
              <a:headEnd type="none" w="med" len="med"/>
              <a:tailEnd type="none" w="med" len="med"/>
            </a:ln>
            <a:effectLst/>
          </p:spPr>
        </p:cxnSp>
        <p:cxnSp>
          <p:nvCxnSpPr>
            <p:cNvPr id="57" name="直接连接符 56">
              <a:extLst>
                <a:ext uri="{FF2B5EF4-FFF2-40B4-BE49-F238E27FC236}">
                  <a16:creationId xmlns:a16="http://schemas.microsoft.com/office/drawing/2014/main" id="{CBF55790-FE28-4675-B924-3DFB9BFF5FE7}"/>
                </a:ext>
              </a:extLst>
            </p:cNvPr>
            <p:cNvCxnSpPr/>
            <p:nvPr/>
          </p:nvCxnSpPr>
          <p:spPr bwMode="auto">
            <a:xfrm>
              <a:off x="827584" y="6093296"/>
              <a:ext cx="1080120" cy="0"/>
            </a:xfrm>
            <a:prstGeom prst="line">
              <a:avLst/>
            </a:prstGeom>
            <a:noFill/>
            <a:ln w="9525" cap="flat" cmpd="sng" algn="ctr">
              <a:solidFill>
                <a:schemeClr val="tx1"/>
              </a:solidFill>
              <a:prstDash val="solid"/>
              <a:round/>
              <a:headEnd type="none" w="med" len="med"/>
              <a:tailEnd type="none" w="med" len="med"/>
            </a:ln>
            <a:effectLst/>
          </p:spPr>
        </p:cxnSp>
        <p:sp>
          <p:nvSpPr>
            <p:cNvPr id="58" name="矩形 57">
              <a:extLst>
                <a:ext uri="{FF2B5EF4-FFF2-40B4-BE49-F238E27FC236}">
                  <a16:creationId xmlns:a16="http://schemas.microsoft.com/office/drawing/2014/main" id="{460C7FBB-637B-402A-ACD4-121256399421}"/>
                </a:ext>
              </a:extLst>
            </p:cNvPr>
            <p:cNvSpPr/>
            <p:nvPr/>
          </p:nvSpPr>
          <p:spPr bwMode="auto">
            <a:xfrm>
              <a:off x="2771800" y="4293096"/>
              <a:ext cx="1080120" cy="108012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charset="-122"/>
              </a:endParaRPr>
            </a:p>
          </p:txBody>
        </p:sp>
        <p:cxnSp>
          <p:nvCxnSpPr>
            <p:cNvPr id="65" name="直接连接符 64">
              <a:extLst>
                <a:ext uri="{FF2B5EF4-FFF2-40B4-BE49-F238E27FC236}">
                  <a16:creationId xmlns:a16="http://schemas.microsoft.com/office/drawing/2014/main" id="{7764E9FD-70A1-4A98-9258-96A48451C6C2}"/>
                </a:ext>
              </a:extLst>
            </p:cNvPr>
            <p:cNvCxnSpPr/>
            <p:nvPr/>
          </p:nvCxnSpPr>
          <p:spPr bwMode="auto">
            <a:xfrm>
              <a:off x="2771800" y="4653136"/>
              <a:ext cx="1080120" cy="0"/>
            </a:xfrm>
            <a:prstGeom prst="line">
              <a:avLst/>
            </a:prstGeom>
            <a:noFill/>
            <a:ln w="9525" cap="flat" cmpd="sng" algn="ctr">
              <a:solidFill>
                <a:schemeClr val="tx1"/>
              </a:solidFill>
              <a:prstDash val="solid"/>
              <a:round/>
              <a:headEnd type="none" w="med" len="med"/>
              <a:tailEnd type="none" w="med" len="med"/>
            </a:ln>
            <a:effectLst/>
          </p:spPr>
        </p:cxnSp>
        <p:cxnSp>
          <p:nvCxnSpPr>
            <p:cNvPr id="66" name="直接连接符 65">
              <a:extLst>
                <a:ext uri="{FF2B5EF4-FFF2-40B4-BE49-F238E27FC236}">
                  <a16:creationId xmlns:a16="http://schemas.microsoft.com/office/drawing/2014/main" id="{5860D750-88EC-4EE8-8444-A4145FA2495A}"/>
                </a:ext>
              </a:extLst>
            </p:cNvPr>
            <p:cNvCxnSpPr/>
            <p:nvPr/>
          </p:nvCxnSpPr>
          <p:spPr bwMode="auto">
            <a:xfrm>
              <a:off x="2771800" y="5013176"/>
              <a:ext cx="1080120" cy="0"/>
            </a:xfrm>
            <a:prstGeom prst="line">
              <a:avLst/>
            </a:prstGeom>
            <a:noFill/>
            <a:ln w="9525" cap="flat" cmpd="sng" algn="ctr">
              <a:solidFill>
                <a:schemeClr val="tx1"/>
              </a:solidFill>
              <a:prstDash val="solid"/>
              <a:round/>
              <a:headEnd type="none" w="med" len="med"/>
              <a:tailEnd type="none" w="med" len="med"/>
            </a:ln>
            <a:effectLst/>
          </p:spPr>
        </p:cxnSp>
        <p:sp>
          <p:nvSpPr>
            <p:cNvPr id="67" name="TextBox 21">
              <a:extLst>
                <a:ext uri="{FF2B5EF4-FFF2-40B4-BE49-F238E27FC236}">
                  <a16:creationId xmlns:a16="http://schemas.microsoft.com/office/drawing/2014/main" id="{1FCA1DBF-3A2C-4438-A9CA-0D13F7E068EC}"/>
                </a:ext>
              </a:extLst>
            </p:cNvPr>
            <p:cNvSpPr txBox="1"/>
            <p:nvPr/>
          </p:nvSpPr>
          <p:spPr>
            <a:xfrm>
              <a:off x="2881014" y="4283805"/>
              <a:ext cx="970905" cy="369332"/>
            </a:xfrm>
            <a:prstGeom prst="rect">
              <a:avLst/>
            </a:prstGeom>
            <a:noFill/>
          </p:spPr>
          <p:txBody>
            <a:bodyPr wrap="square" rtlCol="0">
              <a:spAutoFit/>
            </a:bodyPr>
            <a:lstStyle/>
            <a:p>
              <a:r>
                <a:rPr lang="en-US" altLang="zh-CN" dirty="0"/>
                <a:t>name1</a:t>
              </a:r>
              <a:endParaRPr lang="zh-CN" altLang="en-US" dirty="0"/>
            </a:p>
          </p:txBody>
        </p:sp>
        <p:sp>
          <p:nvSpPr>
            <p:cNvPr id="68" name="TextBox 22">
              <a:extLst>
                <a:ext uri="{FF2B5EF4-FFF2-40B4-BE49-F238E27FC236}">
                  <a16:creationId xmlns:a16="http://schemas.microsoft.com/office/drawing/2014/main" id="{F656D8D0-58E3-452F-A398-5ABCBC018435}"/>
                </a:ext>
              </a:extLst>
            </p:cNvPr>
            <p:cNvSpPr txBox="1"/>
            <p:nvPr/>
          </p:nvSpPr>
          <p:spPr>
            <a:xfrm>
              <a:off x="2915816" y="4689728"/>
              <a:ext cx="839306" cy="369332"/>
            </a:xfrm>
            <a:prstGeom prst="rect">
              <a:avLst/>
            </a:prstGeom>
            <a:noFill/>
          </p:spPr>
          <p:txBody>
            <a:bodyPr wrap="square" rtlCol="0">
              <a:spAutoFit/>
            </a:bodyPr>
            <a:lstStyle/>
            <a:p>
              <a:r>
                <a:rPr lang="en-US" altLang="zh-CN" dirty="0"/>
                <a:t>value1</a:t>
              </a:r>
              <a:endParaRPr lang="zh-CN" altLang="en-US" dirty="0"/>
            </a:p>
          </p:txBody>
        </p:sp>
        <p:sp>
          <p:nvSpPr>
            <p:cNvPr id="69" name="矩形 68">
              <a:extLst>
                <a:ext uri="{FF2B5EF4-FFF2-40B4-BE49-F238E27FC236}">
                  <a16:creationId xmlns:a16="http://schemas.microsoft.com/office/drawing/2014/main" id="{11087212-308D-4953-AD8C-3984EF65D06D}"/>
                </a:ext>
              </a:extLst>
            </p:cNvPr>
            <p:cNvSpPr/>
            <p:nvPr/>
          </p:nvSpPr>
          <p:spPr bwMode="auto">
            <a:xfrm>
              <a:off x="4644008" y="4293096"/>
              <a:ext cx="1080120" cy="108012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charset="-122"/>
              </a:endParaRPr>
            </a:p>
          </p:txBody>
        </p:sp>
        <p:cxnSp>
          <p:nvCxnSpPr>
            <p:cNvPr id="70" name="直接连接符 69">
              <a:extLst>
                <a:ext uri="{FF2B5EF4-FFF2-40B4-BE49-F238E27FC236}">
                  <a16:creationId xmlns:a16="http://schemas.microsoft.com/office/drawing/2014/main" id="{EA26FE13-7C4C-44D1-A5D5-BEA8AF739587}"/>
                </a:ext>
              </a:extLst>
            </p:cNvPr>
            <p:cNvCxnSpPr/>
            <p:nvPr/>
          </p:nvCxnSpPr>
          <p:spPr bwMode="auto">
            <a:xfrm>
              <a:off x="4644008" y="4653136"/>
              <a:ext cx="1080120" cy="0"/>
            </a:xfrm>
            <a:prstGeom prst="line">
              <a:avLst/>
            </a:prstGeom>
            <a:noFill/>
            <a:ln w="9525" cap="flat" cmpd="sng" algn="ctr">
              <a:solidFill>
                <a:schemeClr val="tx1"/>
              </a:solidFill>
              <a:prstDash val="solid"/>
              <a:round/>
              <a:headEnd type="none" w="med" len="med"/>
              <a:tailEnd type="none" w="med" len="med"/>
            </a:ln>
            <a:effectLst/>
          </p:spPr>
        </p:cxnSp>
        <p:cxnSp>
          <p:nvCxnSpPr>
            <p:cNvPr id="71" name="直接连接符 70">
              <a:extLst>
                <a:ext uri="{FF2B5EF4-FFF2-40B4-BE49-F238E27FC236}">
                  <a16:creationId xmlns:a16="http://schemas.microsoft.com/office/drawing/2014/main" id="{B9A70AC2-9723-4C84-A962-7519DFBE1F69}"/>
                </a:ext>
              </a:extLst>
            </p:cNvPr>
            <p:cNvCxnSpPr/>
            <p:nvPr/>
          </p:nvCxnSpPr>
          <p:spPr bwMode="auto">
            <a:xfrm>
              <a:off x="4644008" y="5013176"/>
              <a:ext cx="1080120" cy="0"/>
            </a:xfrm>
            <a:prstGeom prst="line">
              <a:avLst/>
            </a:prstGeom>
            <a:noFill/>
            <a:ln w="9525" cap="flat" cmpd="sng" algn="ctr">
              <a:solidFill>
                <a:schemeClr val="tx1"/>
              </a:solidFill>
              <a:prstDash val="solid"/>
              <a:round/>
              <a:headEnd type="none" w="med" len="med"/>
              <a:tailEnd type="none" w="med" len="med"/>
            </a:ln>
            <a:effectLst/>
          </p:spPr>
        </p:cxnSp>
        <p:sp>
          <p:nvSpPr>
            <p:cNvPr id="72" name="TextBox 26">
              <a:extLst>
                <a:ext uri="{FF2B5EF4-FFF2-40B4-BE49-F238E27FC236}">
                  <a16:creationId xmlns:a16="http://schemas.microsoft.com/office/drawing/2014/main" id="{ED5BBB48-3481-4BF4-B17E-32589681D33E}"/>
                </a:ext>
              </a:extLst>
            </p:cNvPr>
            <p:cNvSpPr txBox="1"/>
            <p:nvPr/>
          </p:nvSpPr>
          <p:spPr>
            <a:xfrm>
              <a:off x="4788024" y="4293096"/>
              <a:ext cx="792088" cy="369332"/>
            </a:xfrm>
            <a:prstGeom prst="rect">
              <a:avLst/>
            </a:prstGeom>
            <a:noFill/>
          </p:spPr>
          <p:txBody>
            <a:bodyPr wrap="square" rtlCol="0">
              <a:spAutoFit/>
            </a:bodyPr>
            <a:lstStyle/>
            <a:p>
              <a:r>
                <a:rPr lang="en-US" altLang="zh-CN" dirty="0"/>
                <a:t>name2</a:t>
              </a:r>
              <a:endParaRPr lang="zh-CN" altLang="en-US" dirty="0"/>
            </a:p>
          </p:txBody>
        </p:sp>
        <p:sp>
          <p:nvSpPr>
            <p:cNvPr id="73" name="TextBox 27">
              <a:extLst>
                <a:ext uri="{FF2B5EF4-FFF2-40B4-BE49-F238E27FC236}">
                  <a16:creationId xmlns:a16="http://schemas.microsoft.com/office/drawing/2014/main" id="{CABB1D54-6FA5-4E27-BCC5-C2C75B2BCD14}"/>
                </a:ext>
              </a:extLst>
            </p:cNvPr>
            <p:cNvSpPr txBox="1"/>
            <p:nvPr/>
          </p:nvSpPr>
          <p:spPr>
            <a:xfrm>
              <a:off x="4788024" y="4653136"/>
              <a:ext cx="792088" cy="369332"/>
            </a:xfrm>
            <a:prstGeom prst="rect">
              <a:avLst/>
            </a:prstGeom>
            <a:noFill/>
          </p:spPr>
          <p:txBody>
            <a:bodyPr wrap="square" rtlCol="0">
              <a:spAutoFit/>
            </a:bodyPr>
            <a:lstStyle/>
            <a:p>
              <a:r>
                <a:rPr lang="en-US" altLang="zh-CN" dirty="0"/>
                <a:t>value2</a:t>
              </a:r>
              <a:endParaRPr lang="zh-CN" altLang="en-US" dirty="0"/>
            </a:p>
          </p:txBody>
        </p:sp>
        <p:sp>
          <p:nvSpPr>
            <p:cNvPr id="74" name="矩形 73">
              <a:extLst>
                <a:ext uri="{FF2B5EF4-FFF2-40B4-BE49-F238E27FC236}">
                  <a16:creationId xmlns:a16="http://schemas.microsoft.com/office/drawing/2014/main" id="{29DEF83C-FE4E-43EF-9B2C-1D369D7B2F71}"/>
                </a:ext>
              </a:extLst>
            </p:cNvPr>
            <p:cNvSpPr/>
            <p:nvPr/>
          </p:nvSpPr>
          <p:spPr bwMode="auto">
            <a:xfrm>
              <a:off x="2771800" y="5777880"/>
              <a:ext cx="1080120" cy="108012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charset="-122"/>
              </a:endParaRPr>
            </a:p>
          </p:txBody>
        </p:sp>
        <p:cxnSp>
          <p:nvCxnSpPr>
            <p:cNvPr id="75" name="直接连接符 74">
              <a:extLst>
                <a:ext uri="{FF2B5EF4-FFF2-40B4-BE49-F238E27FC236}">
                  <a16:creationId xmlns:a16="http://schemas.microsoft.com/office/drawing/2014/main" id="{E95C6DB9-C9EE-4F71-A938-97E2259A626C}"/>
                </a:ext>
              </a:extLst>
            </p:cNvPr>
            <p:cNvCxnSpPr/>
            <p:nvPr/>
          </p:nvCxnSpPr>
          <p:spPr bwMode="auto">
            <a:xfrm>
              <a:off x="2771800" y="6137920"/>
              <a:ext cx="1080120" cy="0"/>
            </a:xfrm>
            <a:prstGeom prst="line">
              <a:avLst/>
            </a:prstGeom>
            <a:noFill/>
            <a:ln w="9525" cap="flat" cmpd="sng" algn="ctr">
              <a:solidFill>
                <a:schemeClr val="tx1"/>
              </a:solidFill>
              <a:prstDash val="solid"/>
              <a:round/>
              <a:headEnd type="none" w="med" len="med"/>
              <a:tailEnd type="none" w="med" len="med"/>
            </a:ln>
            <a:effectLst/>
          </p:spPr>
        </p:cxnSp>
        <p:cxnSp>
          <p:nvCxnSpPr>
            <p:cNvPr id="76" name="直接连接符 75">
              <a:extLst>
                <a:ext uri="{FF2B5EF4-FFF2-40B4-BE49-F238E27FC236}">
                  <a16:creationId xmlns:a16="http://schemas.microsoft.com/office/drawing/2014/main" id="{68EB9001-8FBA-4F8D-B1B9-1B6CED2A72F0}"/>
                </a:ext>
              </a:extLst>
            </p:cNvPr>
            <p:cNvCxnSpPr/>
            <p:nvPr/>
          </p:nvCxnSpPr>
          <p:spPr bwMode="auto">
            <a:xfrm>
              <a:off x="2771800" y="6497960"/>
              <a:ext cx="1080120" cy="0"/>
            </a:xfrm>
            <a:prstGeom prst="line">
              <a:avLst/>
            </a:prstGeom>
            <a:noFill/>
            <a:ln w="9525" cap="flat" cmpd="sng" algn="ctr">
              <a:solidFill>
                <a:schemeClr val="tx1"/>
              </a:solidFill>
              <a:prstDash val="solid"/>
              <a:round/>
              <a:headEnd type="none" w="med" len="med"/>
              <a:tailEnd type="none" w="med" len="med"/>
            </a:ln>
            <a:effectLst/>
          </p:spPr>
        </p:cxnSp>
        <p:sp>
          <p:nvSpPr>
            <p:cNvPr id="77" name="TextBox 31">
              <a:extLst>
                <a:ext uri="{FF2B5EF4-FFF2-40B4-BE49-F238E27FC236}">
                  <a16:creationId xmlns:a16="http://schemas.microsoft.com/office/drawing/2014/main" id="{37B0163B-F0CD-43DA-9782-E5C21E0027D4}"/>
                </a:ext>
              </a:extLst>
            </p:cNvPr>
            <p:cNvSpPr txBox="1"/>
            <p:nvPr/>
          </p:nvSpPr>
          <p:spPr>
            <a:xfrm>
              <a:off x="2915816" y="5777880"/>
              <a:ext cx="792088" cy="369332"/>
            </a:xfrm>
            <a:prstGeom prst="rect">
              <a:avLst/>
            </a:prstGeom>
            <a:noFill/>
          </p:spPr>
          <p:txBody>
            <a:bodyPr wrap="square" rtlCol="0">
              <a:spAutoFit/>
            </a:bodyPr>
            <a:lstStyle/>
            <a:p>
              <a:r>
                <a:rPr lang="en-US" altLang="zh-CN" dirty="0"/>
                <a:t>name3</a:t>
              </a:r>
              <a:endParaRPr lang="zh-CN" altLang="en-US" dirty="0"/>
            </a:p>
          </p:txBody>
        </p:sp>
        <p:sp>
          <p:nvSpPr>
            <p:cNvPr id="78" name="TextBox 32">
              <a:extLst>
                <a:ext uri="{FF2B5EF4-FFF2-40B4-BE49-F238E27FC236}">
                  <a16:creationId xmlns:a16="http://schemas.microsoft.com/office/drawing/2014/main" id="{723EB468-E6B9-47E8-8395-B478DCDE630D}"/>
                </a:ext>
              </a:extLst>
            </p:cNvPr>
            <p:cNvSpPr txBox="1"/>
            <p:nvPr/>
          </p:nvSpPr>
          <p:spPr>
            <a:xfrm>
              <a:off x="2915816" y="6137920"/>
              <a:ext cx="792088" cy="369332"/>
            </a:xfrm>
            <a:prstGeom prst="rect">
              <a:avLst/>
            </a:prstGeom>
            <a:noFill/>
          </p:spPr>
          <p:txBody>
            <a:bodyPr wrap="square" rtlCol="0">
              <a:spAutoFit/>
            </a:bodyPr>
            <a:lstStyle/>
            <a:p>
              <a:r>
                <a:rPr lang="en-US" altLang="zh-CN" dirty="0"/>
                <a:t>value3</a:t>
              </a:r>
              <a:endParaRPr lang="zh-CN" altLang="en-US" dirty="0"/>
            </a:p>
          </p:txBody>
        </p:sp>
        <p:sp>
          <p:nvSpPr>
            <p:cNvPr id="79" name="TextBox 38">
              <a:extLst>
                <a:ext uri="{FF2B5EF4-FFF2-40B4-BE49-F238E27FC236}">
                  <a16:creationId xmlns:a16="http://schemas.microsoft.com/office/drawing/2014/main" id="{1BF4606F-72C0-4299-8677-DB62AAD9DE09}"/>
                </a:ext>
              </a:extLst>
            </p:cNvPr>
            <p:cNvSpPr txBox="1"/>
            <p:nvPr/>
          </p:nvSpPr>
          <p:spPr>
            <a:xfrm>
              <a:off x="6444208" y="5013176"/>
              <a:ext cx="792088" cy="369332"/>
            </a:xfrm>
            <a:prstGeom prst="rect">
              <a:avLst/>
            </a:prstGeom>
            <a:noFill/>
          </p:spPr>
          <p:txBody>
            <a:bodyPr wrap="square" rtlCol="0">
              <a:spAutoFit/>
            </a:bodyPr>
            <a:lstStyle/>
            <a:p>
              <a:r>
                <a:rPr lang="en-US" altLang="zh-CN" dirty="0"/>
                <a:t>NULL</a:t>
              </a:r>
              <a:endParaRPr lang="zh-CN" altLang="en-US" dirty="0"/>
            </a:p>
          </p:txBody>
        </p:sp>
        <p:sp>
          <p:nvSpPr>
            <p:cNvPr id="80" name="TextBox 39">
              <a:extLst>
                <a:ext uri="{FF2B5EF4-FFF2-40B4-BE49-F238E27FC236}">
                  <a16:creationId xmlns:a16="http://schemas.microsoft.com/office/drawing/2014/main" id="{DA1FDB89-4615-49A3-A767-6BC238121DF7}"/>
                </a:ext>
              </a:extLst>
            </p:cNvPr>
            <p:cNvSpPr txBox="1"/>
            <p:nvPr/>
          </p:nvSpPr>
          <p:spPr>
            <a:xfrm>
              <a:off x="4644008" y="6488668"/>
              <a:ext cx="792088" cy="369332"/>
            </a:xfrm>
            <a:prstGeom prst="rect">
              <a:avLst/>
            </a:prstGeom>
            <a:noFill/>
          </p:spPr>
          <p:txBody>
            <a:bodyPr wrap="square" rtlCol="0">
              <a:spAutoFit/>
            </a:bodyPr>
            <a:lstStyle/>
            <a:p>
              <a:r>
                <a:rPr lang="en-US" altLang="zh-CN" dirty="0"/>
                <a:t>NULL</a:t>
              </a:r>
              <a:endParaRPr lang="zh-CN" altLang="en-US" dirty="0"/>
            </a:p>
          </p:txBody>
        </p:sp>
        <p:sp>
          <p:nvSpPr>
            <p:cNvPr id="81" name="TextBox 41">
              <a:extLst>
                <a:ext uri="{FF2B5EF4-FFF2-40B4-BE49-F238E27FC236}">
                  <a16:creationId xmlns:a16="http://schemas.microsoft.com/office/drawing/2014/main" id="{21B311B0-D62C-46EA-8B8F-3124264A9C1D}"/>
                </a:ext>
              </a:extLst>
            </p:cNvPr>
            <p:cNvSpPr txBox="1"/>
            <p:nvPr/>
          </p:nvSpPr>
          <p:spPr>
            <a:xfrm>
              <a:off x="971600" y="4653136"/>
              <a:ext cx="792088" cy="369332"/>
            </a:xfrm>
            <a:prstGeom prst="rect">
              <a:avLst/>
            </a:prstGeom>
            <a:noFill/>
          </p:spPr>
          <p:txBody>
            <a:bodyPr wrap="square" rtlCol="0">
              <a:spAutoFit/>
            </a:bodyPr>
            <a:lstStyle/>
            <a:p>
              <a:r>
                <a:rPr lang="en-US" altLang="zh-CN" dirty="0"/>
                <a:t>NULL</a:t>
              </a:r>
              <a:endParaRPr lang="zh-CN" altLang="en-US" dirty="0"/>
            </a:p>
          </p:txBody>
        </p:sp>
        <p:sp>
          <p:nvSpPr>
            <p:cNvPr id="82" name="TextBox 42">
              <a:extLst>
                <a:ext uri="{FF2B5EF4-FFF2-40B4-BE49-F238E27FC236}">
                  <a16:creationId xmlns:a16="http://schemas.microsoft.com/office/drawing/2014/main" id="{C1F77E36-290E-4AA1-9852-A3AFCBD6762B}"/>
                </a:ext>
              </a:extLst>
            </p:cNvPr>
            <p:cNvSpPr txBox="1"/>
            <p:nvPr/>
          </p:nvSpPr>
          <p:spPr>
            <a:xfrm>
              <a:off x="971600" y="5013176"/>
              <a:ext cx="792088" cy="369332"/>
            </a:xfrm>
            <a:prstGeom prst="rect">
              <a:avLst/>
            </a:prstGeom>
            <a:noFill/>
          </p:spPr>
          <p:txBody>
            <a:bodyPr wrap="square" rtlCol="0">
              <a:spAutoFit/>
            </a:bodyPr>
            <a:lstStyle/>
            <a:p>
              <a:r>
                <a:rPr lang="en-US" altLang="zh-CN" dirty="0"/>
                <a:t>NULL</a:t>
              </a:r>
              <a:endParaRPr lang="zh-CN" altLang="en-US" dirty="0"/>
            </a:p>
          </p:txBody>
        </p:sp>
        <p:sp>
          <p:nvSpPr>
            <p:cNvPr id="83" name="TextBox 43">
              <a:extLst>
                <a:ext uri="{FF2B5EF4-FFF2-40B4-BE49-F238E27FC236}">
                  <a16:creationId xmlns:a16="http://schemas.microsoft.com/office/drawing/2014/main" id="{24DCF497-D0A2-48B4-81FF-B4D1B13008FC}"/>
                </a:ext>
              </a:extLst>
            </p:cNvPr>
            <p:cNvSpPr txBox="1"/>
            <p:nvPr/>
          </p:nvSpPr>
          <p:spPr>
            <a:xfrm>
              <a:off x="971600" y="5373216"/>
              <a:ext cx="792088" cy="369332"/>
            </a:xfrm>
            <a:prstGeom prst="rect">
              <a:avLst/>
            </a:prstGeom>
            <a:noFill/>
          </p:spPr>
          <p:txBody>
            <a:bodyPr wrap="square" rtlCol="0">
              <a:spAutoFit/>
            </a:bodyPr>
            <a:lstStyle/>
            <a:p>
              <a:r>
                <a:rPr lang="en-US" altLang="zh-CN" dirty="0"/>
                <a:t>NULL</a:t>
              </a:r>
              <a:endParaRPr lang="zh-CN" altLang="en-US" dirty="0"/>
            </a:p>
          </p:txBody>
        </p:sp>
        <p:sp>
          <p:nvSpPr>
            <p:cNvPr id="84" name="TextBox 44">
              <a:extLst>
                <a:ext uri="{FF2B5EF4-FFF2-40B4-BE49-F238E27FC236}">
                  <a16:creationId xmlns:a16="http://schemas.microsoft.com/office/drawing/2014/main" id="{A0567174-4043-48A9-9251-4D585F731D5D}"/>
                </a:ext>
              </a:extLst>
            </p:cNvPr>
            <p:cNvSpPr txBox="1"/>
            <p:nvPr/>
          </p:nvSpPr>
          <p:spPr>
            <a:xfrm>
              <a:off x="971600" y="6021288"/>
              <a:ext cx="792088" cy="369332"/>
            </a:xfrm>
            <a:prstGeom prst="rect">
              <a:avLst/>
            </a:prstGeom>
            <a:noFill/>
          </p:spPr>
          <p:txBody>
            <a:bodyPr wrap="square" rtlCol="0">
              <a:spAutoFit/>
            </a:bodyPr>
            <a:lstStyle/>
            <a:p>
              <a:r>
                <a:rPr lang="en-US" altLang="zh-CN" dirty="0"/>
                <a:t>NULL</a:t>
              </a:r>
              <a:endParaRPr lang="zh-CN" altLang="en-US" dirty="0"/>
            </a:p>
          </p:txBody>
        </p:sp>
        <p:cxnSp>
          <p:nvCxnSpPr>
            <p:cNvPr id="85" name="直接箭头连接符 84">
              <a:extLst>
                <a:ext uri="{FF2B5EF4-FFF2-40B4-BE49-F238E27FC236}">
                  <a16:creationId xmlns:a16="http://schemas.microsoft.com/office/drawing/2014/main" id="{E1AAE5D1-B5C8-474D-A45D-D0AA1BB0AA70}"/>
                </a:ext>
              </a:extLst>
            </p:cNvPr>
            <p:cNvCxnSpPr/>
            <p:nvPr/>
          </p:nvCxnSpPr>
          <p:spPr bwMode="auto">
            <a:xfrm>
              <a:off x="1475656" y="4509120"/>
              <a:ext cx="1296144" cy="0"/>
            </a:xfrm>
            <a:prstGeom prst="straightConnector1">
              <a:avLst/>
            </a:prstGeom>
            <a:noFill/>
            <a:ln w="9525" cap="flat" cmpd="sng" algn="ctr">
              <a:solidFill>
                <a:schemeClr val="tx1"/>
              </a:solidFill>
              <a:prstDash val="solid"/>
              <a:round/>
              <a:headEnd type="none" w="med" len="med"/>
              <a:tailEnd type="arrow"/>
            </a:ln>
            <a:effectLst/>
          </p:spPr>
        </p:cxnSp>
        <p:cxnSp>
          <p:nvCxnSpPr>
            <p:cNvPr id="86" name="直接箭头连接符 85">
              <a:extLst>
                <a:ext uri="{FF2B5EF4-FFF2-40B4-BE49-F238E27FC236}">
                  <a16:creationId xmlns:a16="http://schemas.microsoft.com/office/drawing/2014/main" id="{41BEA096-9F33-43E5-9E4C-40FED9AA0C57}"/>
                </a:ext>
              </a:extLst>
            </p:cNvPr>
            <p:cNvCxnSpPr/>
            <p:nvPr/>
          </p:nvCxnSpPr>
          <p:spPr bwMode="auto">
            <a:xfrm>
              <a:off x="3347864" y="6669360"/>
              <a:ext cx="1296144" cy="0"/>
            </a:xfrm>
            <a:prstGeom prst="straightConnector1">
              <a:avLst/>
            </a:prstGeom>
            <a:noFill/>
            <a:ln w="9525" cap="flat" cmpd="sng" algn="ctr">
              <a:solidFill>
                <a:schemeClr val="tx1"/>
              </a:solidFill>
              <a:prstDash val="solid"/>
              <a:round/>
              <a:headEnd type="none" w="med" len="med"/>
              <a:tailEnd type="arrow"/>
            </a:ln>
            <a:effectLst/>
          </p:spPr>
        </p:cxnSp>
        <p:cxnSp>
          <p:nvCxnSpPr>
            <p:cNvPr id="87" name="直接箭头连接符 86">
              <a:extLst>
                <a:ext uri="{FF2B5EF4-FFF2-40B4-BE49-F238E27FC236}">
                  <a16:creationId xmlns:a16="http://schemas.microsoft.com/office/drawing/2014/main" id="{289931E3-5127-41D4-ACB9-1B04795AACA1}"/>
                </a:ext>
              </a:extLst>
            </p:cNvPr>
            <p:cNvCxnSpPr/>
            <p:nvPr/>
          </p:nvCxnSpPr>
          <p:spPr bwMode="auto">
            <a:xfrm>
              <a:off x="3275856" y="5229200"/>
              <a:ext cx="1296144" cy="0"/>
            </a:xfrm>
            <a:prstGeom prst="straightConnector1">
              <a:avLst/>
            </a:prstGeom>
            <a:noFill/>
            <a:ln w="9525" cap="flat" cmpd="sng" algn="ctr">
              <a:solidFill>
                <a:schemeClr val="tx1"/>
              </a:solidFill>
              <a:prstDash val="solid"/>
              <a:round/>
              <a:headEnd type="none" w="med" len="med"/>
              <a:tailEnd type="arrow"/>
            </a:ln>
            <a:effectLst/>
          </p:spPr>
        </p:cxnSp>
        <p:cxnSp>
          <p:nvCxnSpPr>
            <p:cNvPr id="88" name="直接箭头连接符 87">
              <a:extLst>
                <a:ext uri="{FF2B5EF4-FFF2-40B4-BE49-F238E27FC236}">
                  <a16:creationId xmlns:a16="http://schemas.microsoft.com/office/drawing/2014/main" id="{29843CE8-6F25-4991-86EB-2C756AD4CDCF}"/>
                </a:ext>
              </a:extLst>
            </p:cNvPr>
            <p:cNvCxnSpPr/>
            <p:nvPr/>
          </p:nvCxnSpPr>
          <p:spPr bwMode="auto">
            <a:xfrm>
              <a:off x="5148064" y="5229200"/>
              <a:ext cx="1296144" cy="0"/>
            </a:xfrm>
            <a:prstGeom prst="straightConnector1">
              <a:avLst/>
            </a:prstGeom>
            <a:noFill/>
            <a:ln w="9525" cap="flat" cmpd="sng" algn="ctr">
              <a:solidFill>
                <a:schemeClr val="tx1"/>
              </a:solidFill>
              <a:prstDash val="solid"/>
              <a:round/>
              <a:headEnd type="none" w="med" len="med"/>
              <a:tailEnd type="arrow"/>
            </a:ln>
            <a:effectLst/>
          </p:spPr>
        </p:cxnSp>
        <p:sp>
          <p:nvSpPr>
            <p:cNvPr id="89" name="TextBox 58">
              <a:extLst>
                <a:ext uri="{FF2B5EF4-FFF2-40B4-BE49-F238E27FC236}">
                  <a16:creationId xmlns:a16="http://schemas.microsoft.com/office/drawing/2014/main" id="{0337110A-2668-43A2-A73A-6AF74BF65A90}"/>
                </a:ext>
              </a:extLst>
            </p:cNvPr>
            <p:cNvSpPr txBox="1"/>
            <p:nvPr/>
          </p:nvSpPr>
          <p:spPr>
            <a:xfrm>
              <a:off x="683568" y="3861048"/>
              <a:ext cx="1656184" cy="369332"/>
            </a:xfrm>
            <a:prstGeom prst="rect">
              <a:avLst/>
            </a:prstGeom>
            <a:noFill/>
          </p:spPr>
          <p:txBody>
            <a:bodyPr wrap="square" rtlCol="0">
              <a:spAutoFit/>
            </a:bodyPr>
            <a:lstStyle/>
            <a:p>
              <a:r>
                <a:rPr lang="en-US" altLang="zh-CN" dirty="0" err="1"/>
                <a:t>Symtab</a:t>
              </a:r>
              <a:r>
                <a:rPr lang="en-US" altLang="zh-CN" dirty="0"/>
                <a:t>[NHASH]</a:t>
              </a:r>
              <a:endParaRPr lang="zh-CN" altLang="en-US" dirty="0"/>
            </a:p>
          </p:txBody>
        </p:sp>
        <p:sp>
          <p:nvSpPr>
            <p:cNvPr id="90" name="TextBox 59">
              <a:extLst>
                <a:ext uri="{FF2B5EF4-FFF2-40B4-BE49-F238E27FC236}">
                  <a16:creationId xmlns:a16="http://schemas.microsoft.com/office/drawing/2014/main" id="{76140FD6-9B20-46BB-A8FD-AAE393676D0B}"/>
                </a:ext>
              </a:extLst>
            </p:cNvPr>
            <p:cNvSpPr txBox="1"/>
            <p:nvPr/>
          </p:nvSpPr>
          <p:spPr>
            <a:xfrm>
              <a:off x="3851920" y="3861048"/>
              <a:ext cx="936104" cy="369332"/>
            </a:xfrm>
            <a:prstGeom prst="rect">
              <a:avLst/>
            </a:prstGeom>
            <a:noFill/>
          </p:spPr>
          <p:txBody>
            <a:bodyPr wrap="square" rtlCol="0">
              <a:spAutoFit/>
            </a:bodyPr>
            <a:lstStyle/>
            <a:p>
              <a:r>
                <a:rPr lang="zh-CN" altLang="en-US" dirty="0"/>
                <a:t>散列链</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2"/>
                                        </p:tgtEl>
                                        <p:attrNameLst>
                                          <p:attrName>style.visibility</p:attrName>
                                        </p:attrNameLst>
                                      </p:cBhvr>
                                      <p:to>
                                        <p:strVal val="visible"/>
                                      </p:to>
                                    </p:set>
                                    <p:anim calcmode="lin" valueType="num">
                                      <p:cBhvr additive="base">
                                        <p:cTn id="12" dur="500" fill="hold"/>
                                        <p:tgtEl>
                                          <p:spTgt spid="62"/>
                                        </p:tgtEl>
                                        <p:attrNameLst>
                                          <p:attrName>ppt_x</p:attrName>
                                        </p:attrNameLst>
                                      </p:cBhvr>
                                      <p:tavLst>
                                        <p:tav tm="0">
                                          <p:val>
                                            <p:strVal val="#ppt_x"/>
                                          </p:val>
                                        </p:tav>
                                        <p:tav tm="100000">
                                          <p:val>
                                            <p:strVal val="#ppt_x"/>
                                          </p:val>
                                        </p:tav>
                                      </p:tavLst>
                                    </p:anim>
                                    <p:anim calcmode="lin" valueType="num">
                                      <p:cBhvr additive="base">
                                        <p:cTn id="13"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blinds(horizontal)">
                                      <p:cBhvr>
                                        <p:cTn id="1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Text Box 2"/>
          <p:cNvSpPr txBox="1">
            <a:spLocks noChangeArrowheads="1"/>
          </p:cNvSpPr>
          <p:nvPr/>
        </p:nvSpPr>
        <p:spPr bwMode="auto">
          <a:xfrm>
            <a:off x="4918075" y="2743200"/>
            <a:ext cx="5715000" cy="923330"/>
          </a:xfrm>
          <a:prstGeom prst="rect">
            <a:avLst/>
          </a:prstGeom>
          <a:noFill/>
          <a:ln w="12700" cap="sq">
            <a:noFill/>
            <a:miter lim="800000"/>
            <a:headEnd type="none" w="sm" len="sm"/>
            <a:tailEnd type="none" w="sm" len="sm"/>
          </a:ln>
        </p:spPr>
        <p:txBody>
          <a:bodyPr>
            <a:spAutoFit/>
          </a:bodyPr>
          <a:lstStyle/>
          <a:p>
            <a:pPr>
              <a:lnSpc>
                <a:spcPct val="90000"/>
              </a:lnSpc>
            </a:pPr>
            <a:r>
              <a:rPr lang="en-US" altLang="zh-CN" sz="2000" dirty="0">
                <a:solidFill>
                  <a:srgbClr val="0000A2"/>
                </a:solidFill>
                <a:latin typeface="楷体_GB2312" pitchFamily="49" charset="-122"/>
                <a:ea typeface="楷体_GB2312" pitchFamily="49" charset="-122"/>
              </a:rPr>
              <a:t>(</a:t>
            </a:r>
            <a:r>
              <a:rPr lang="en-US" altLang="zh-CN" sz="2000" dirty="0">
                <a:solidFill>
                  <a:srgbClr val="0000A2"/>
                </a:solidFill>
                <a:ea typeface="楷体_GB2312" pitchFamily="49" charset="-122"/>
              </a:rPr>
              <a:t>1</a:t>
            </a:r>
            <a:r>
              <a:rPr lang="en-US" altLang="zh-CN" sz="2000" dirty="0">
                <a:solidFill>
                  <a:srgbClr val="0000A2"/>
                </a:solidFill>
                <a:latin typeface="楷体_GB2312" pitchFamily="49" charset="-122"/>
                <a:ea typeface="楷体_GB2312" pitchFamily="49" charset="-122"/>
              </a:rPr>
              <a:t>) </a:t>
            </a:r>
            <a:r>
              <a:rPr lang="zh-CN" altLang="en-US" sz="2000" dirty="0">
                <a:solidFill>
                  <a:srgbClr val="0000A2"/>
                </a:solidFill>
                <a:latin typeface="幼圆" pitchFamily="49" charset="-122"/>
                <a:ea typeface="幼圆" pitchFamily="49" charset="-122"/>
              </a:rPr>
              <a:t>查找表的第</a:t>
            </a:r>
            <a:r>
              <a:rPr lang="en-US" altLang="zh-CN" sz="2000" dirty="0" err="1">
                <a:solidFill>
                  <a:srgbClr val="0000A2"/>
                </a:solidFill>
                <a:ea typeface="幼圆" pitchFamily="49" charset="-122"/>
              </a:rPr>
              <a:t>i</a:t>
            </a:r>
            <a:r>
              <a:rPr lang="zh-CN" altLang="en-US" sz="2000" dirty="0">
                <a:solidFill>
                  <a:srgbClr val="0000A2"/>
                </a:solidFill>
                <a:latin typeface="幼圆" pitchFamily="49" charset="-122"/>
                <a:ea typeface="幼圆" pitchFamily="49" charset="-122"/>
              </a:rPr>
              <a:t>个记录；</a:t>
            </a:r>
            <a:endParaRPr lang="zh-CN" altLang="en-US" sz="2000" dirty="0">
              <a:solidFill>
                <a:srgbClr val="0000A2"/>
              </a:solidFill>
              <a:latin typeface="楷体_GB2312" pitchFamily="49" charset="-122"/>
              <a:ea typeface="楷体_GB2312" pitchFamily="49" charset="-122"/>
            </a:endParaRPr>
          </a:p>
          <a:p>
            <a:pPr>
              <a:lnSpc>
                <a:spcPct val="90000"/>
              </a:lnSpc>
            </a:pPr>
            <a:r>
              <a:rPr lang="en-US" altLang="zh-CN" sz="2000" dirty="0">
                <a:solidFill>
                  <a:srgbClr val="0000A2"/>
                </a:solidFill>
                <a:latin typeface="楷体_GB2312" pitchFamily="49" charset="-122"/>
                <a:ea typeface="楷体_GB2312" pitchFamily="49" charset="-122"/>
              </a:rPr>
              <a:t>(</a:t>
            </a:r>
            <a:r>
              <a:rPr lang="en-US" altLang="zh-CN" sz="2000" dirty="0">
                <a:solidFill>
                  <a:srgbClr val="0000A2"/>
                </a:solidFill>
                <a:ea typeface="楷体_GB2312" pitchFamily="49" charset="-122"/>
              </a:rPr>
              <a:t>2</a:t>
            </a:r>
            <a:r>
              <a:rPr lang="en-US" altLang="zh-CN" sz="2000" dirty="0">
                <a:solidFill>
                  <a:srgbClr val="0000A2"/>
                </a:solidFill>
                <a:latin typeface="楷体_GB2312" pitchFamily="49" charset="-122"/>
                <a:ea typeface="楷体_GB2312" pitchFamily="49" charset="-122"/>
              </a:rPr>
              <a:t>) </a:t>
            </a:r>
            <a:r>
              <a:rPr lang="zh-CN" altLang="en-US" sz="2000" dirty="0">
                <a:solidFill>
                  <a:srgbClr val="0000A2"/>
                </a:solidFill>
                <a:latin typeface="幼圆" pitchFamily="49" charset="-122"/>
                <a:ea typeface="幼圆" pitchFamily="49" charset="-122"/>
              </a:rPr>
              <a:t>查找当前位置的下一个记录；</a:t>
            </a:r>
            <a:endParaRPr lang="zh-CN" altLang="en-US" sz="2000" dirty="0">
              <a:solidFill>
                <a:srgbClr val="0000A2"/>
              </a:solidFill>
              <a:latin typeface="楷体_GB2312" pitchFamily="49" charset="-122"/>
              <a:ea typeface="楷体_GB2312" pitchFamily="49" charset="-122"/>
            </a:endParaRPr>
          </a:p>
          <a:p>
            <a:pPr>
              <a:lnSpc>
                <a:spcPct val="90000"/>
              </a:lnSpc>
            </a:pPr>
            <a:r>
              <a:rPr lang="en-US" altLang="zh-CN" sz="2000" dirty="0">
                <a:solidFill>
                  <a:srgbClr val="0000A2"/>
                </a:solidFill>
                <a:latin typeface="楷体_GB2312" pitchFamily="49" charset="-122"/>
                <a:ea typeface="楷体_GB2312" pitchFamily="49" charset="-122"/>
              </a:rPr>
              <a:t>(</a:t>
            </a:r>
            <a:r>
              <a:rPr lang="en-US" altLang="zh-CN" sz="2000" dirty="0">
                <a:solidFill>
                  <a:srgbClr val="0000A2"/>
                </a:solidFill>
                <a:ea typeface="楷体_GB2312" pitchFamily="49" charset="-122"/>
              </a:rPr>
              <a:t>3</a:t>
            </a:r>
            <a:r>
              <a:rPr lang="en-US" altLang="zh-CN" sz="2000" dirty="0">
                <a:solidFill>
                  <a:srgbClr val="0000A2"/>
                </a:solidFill>
                <a:latin typeface="楷体_GB2312" pitchFamily="49" charset="-122"/>
                <a:ea typeface="楷体_GB2312" pitchFamily="49" charset="-122"/>
              </a:rPr>
              <a:t>) </a:t>
            </a:r>
            <a:r>
              <a:rPr lang="zh-CN" altLang="en-US" sz="2000" dirty="0">
                <a:solidFill>
                  <a:srgbClr val="0000A2"/>
                </a:solidFill>
                <a:latin typeface="幼圆" pitchFamily="49" charset="-122"/>
                <a:ea typeface="幼圆" pitchFamily="49" charset="-122"/>
              </a:rPr>
              <a:t>按关键字值查找记录</a:t>
            </a:r>
            <a:r>
              <a:rPr lang="zh-CN" altLang="en-US" sz="2000" dirty="0">
                <a:solidFill>
                  <a:srgbClr val="0000A2"/>
                </a:solidFill>
                <a:latin typeface="楷体_GB2312" pitchFamily="49" charset="-122"/>
                <a:ea typeface="楷体_GB2312" pitchFamily="49" charset="-122"/>
              </a:rPr>
              <a:t>。</a:t>
            </a:r>
            <a:endParaRPr lang="zh-CN" altLang="en-US" sz="2000" dirty="0">
              <a:solidFill>
                <a:srgbClr val="0000A2"/>
              </a:solidFill>
            </a:endParaRPr>
          </a:p>
        </p:txBody>
      </p:sp>
      <p:grpSp>
        <p:nvGrpSpPr>
          <p:cNvPr id="2" name="Group 40"/>
          <p:cNvGrpSpPr>
            <a:grpSpLocks/>
          </p:cNvGrpSpPr>
          <p:nvPr/>
        </p:nvGrpSpPr>
        <p:grpSpPr bwMode="auto">
          <a:xfrm>
            <a:off x="2286000" y="1079501"/>
            <a:ext cx="1568450" cy="555625"/>
            <a:chOff x="480" y="680"/>
            <a:chExt cx="988" cy="350"/>
          </a:xfrm>
        </p:grpSpPr>
        <p:sp>
          <p:nvSpPr>
            <p:cNvPr id="11291" name="Oval 4"/>
            <p:cNvSpPr>
              <a:spLocks noChangeArrowheads="1"/>
            </p:cNvSpPr>
            <p:nvPr/>
          </p:nvSpPr>
          <p:spPr bwMode="auto">
            <a:xfrm>
              <a:off x="480" y="694"/>
              <a:ext cx="960" cy="336"/>
            </a:xfrm>
            <a:prstGeom prst="ellipse">
              <a:avLst/>
            </a:prstGeom>
            <a:solidFill>
              <a:srgbClr val="75E5FF"/>
            </a:solidFill>
            <a:ln w="12700" cap="sq">
              <a:noFill/>
              <a:round/>
              <a:headEnd type="none" w="sm" len="sm"/>
              <a:tailEnd type="none" w="sm" len="sm"/>
            </a:ln>
          </p:spPr>
          <p:txBody>
            <a:bodyPr wrap="none" anchor="ctr"/>
            <a:lstStyle/>
            <a:p>
              <a:endParaRPr lang="zh-CN" altLang="en-US"/>
            </a:p>
          </p:txBody>
        </p:sp>
        <p:sp>
          <p:nvSpPr>
            <p:cNvPr id="11292" name="Text Box 5"/>
            <p:cNvSpPr txBox="1">
              <a:spLocks noChangeArrowheads="1"/>
            </p:cNvSpPr>
            <p:nvPr/>
          </p:nvSpPr>
          <p:spPr bwMode="auto">
            <a:xfrm>
              <a:off x="652" y="680"/>
              <a:ext cx="816" cy="317"/>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r>
                <a:rPr lang="zh-CN" altLang="en-US" sz="2700">
                  <a:solidFill>
                    <a:srgbClr val="FF0000"/>
                  </a:solidFill>
                  <a:ea typeface="幼圆" pitchFamily="49" charset="-122"/>
                </a:rPr>
                <a:t>查找</a:t>
              </a:r>
            </a:p>
          </p:txBody>
        </p:sp>
      </p:grpSp>
      <p:sp>
        <p:nvSpPr>
          <p:cNvPr id="236553" name="Rectangle 9"/>
          <p:cNvSpPr>
            <a:spLocks noChangeArrowheads="1"/>
          </p:cNvSpPr>
          <p:nvPr/>
        </p:nvSpPr>
        <p:spPr bwMode="auto">
          <a:xfrm>
            <a:off x="3215680" y="1412776"/>
            <a:ext cx="7162800" cy="503238"/>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spcBef>
                <a:spcPct val="5000"/>
              </a:spcBef>
              <a:buClr>
                <a:schemeClr val="tx2"/>
              </a:buClr>
            </a:pPr>
            <a:r>
              <a:rPr lang="zh-CN" altLang="en-US" sz="2700" dirty="0">
                <a:solidFill>
                  <a:srgbClr val="FF3300"/>
                </a:solidFill>
                <a:latin typeface="幼圆" pitchFamily="49" charset="-122"/>
                <a:ea typeface="幼圆" pitchFamily="49" charset="-122"/>
              </a:rPr>
              <a:t>在查找表中确定某个特定记录存在与否的过程。</a:t>
            </a:r>
          </a:p>
        </p:txBody>
      </p:sp>
      <p:grpSp>
        <p:nvGrpSpPr>
          <p:cNvPr id="5" name="Group 51"/>
          <p:cNvGrpSpPr>
            <a:grpSpLocks/>
          </p:cNvGrpSpPr>
          <p:nvPr/>
        </p:nvGrpSpPr>
        <p:grpSpPr bwMode="auto">
          <a:xfrm>
            <a:off x="3429000" y="1905000"/>
            <a:ext cx="6527800" cy="615950"/>
            <a:chOff x="1200" y="1200"/>
            <a:chExt cx="4112" cy="388"/>
          </a:xfrm>
        </p:grpSpPr>
        <p:sp>
          <p:nvSpPr>
            <p:cNvPr id="11285" name="Rectangle 25"/>
            <p:cNvSpPr>
              <a:spLocks noChangeArrowheads="1"/>
            </p:cNvSpPr>
            <p:nvPr/>
          </p:nvSpPr>
          <p:spPr bwMode="auto">
            <a:xfrm>
              <a:off x="1904" y="1216"/>
              <a:ext cx="3408" cy="372"/>
            </a:xfrm>
            <a:prstGeom prst="rect">
              <a:avLst/>
            </a:prstGeom>
            <a:noFill/>
            <a:ln w="12700" cap="sq">
              <a:noFill/>
              <a:miter lim="800000"/>
              <a:headEnd type="none" w="sm" len="sm"/>
              <a:tailEnd type="none" w="sm" len="sm"/>
            </a:ln>
          </p:spPr>
          <p:txBody>
            <a:bodyPr>
              <a:spAutoFit/>
            </a:bodyPr>
            <a:lstStyle/>
            <a:p>
              <a:pPr>
                <a:lnSpc>
                  <a:spcPct val="90000"/>
                </a:lnSpc>
                <a:buClr>
                  <a:schemeClr val="tx2"/>
                </a:buClr>
              </a:pPr>
              <a:r>
                <a:rPr lang="zh-CN" altLang="en-US">
                  <a:solidFill>
                    <a:srgbClr val="000084"/>
                  </a:solidFill>
                  <a:latin typeface="幼圆" pitchFamily="49" charset="-122"/>
                  <a:ea typeface="幼圆" pitchFamily="49" charset="-122"/>
                </a:rPr>
                <a:t>查找成功</a:t>
              </a:r>
              <a:r>
                <a:rPr lang="en-US" altLang="zh-CN">
                  <a:solidFill>
                    <a:srgbClr val="000084"/>
                  </a:solidFill>
                  <a:latin typeface="幼圆" pitchFamily="49" charset="-122"/>
                  <a:ea typeface="幼圆" pitchFamily="49" charset="-122"/>
                </a:rPr>
                <a:t>,</a:t>
              </a:r>
              <a:r>
                <a:rPr lang="zh-CN" altLang="en-US">
                  <a:solidFill>
                    <a:srgbClr val="000084"/>
                  </a:solidFill>
                  <a:latin typeface="幼圆" pitchFamily="49" charset="-122"/>
                  <a:ea typeface="幼圆" pitchFamily="49" charset="-122"/>
                </a:rPr>
                <a:t>给出被查到记录的位置；</a:t>
              </a:r>
            </a:p>
            <a:p>
              <a:pPr>
                <a:lnSpc>
                  <a:spcPct val="90000"/>
                </a:lnSpc>
                <a:buClr>
                  <a:schemeClr val="tx2"/>
                </a:buClr>
              </a:pPr>
              <a:r>
                <a:rPr lang="zh-CN" altLang="en-US">
                  <a:solidFill>
                    <a:srgbClr val="000084"/>
                  </a:solidFill>
                  <a:latin typeface="幼圆" pitchFamily="49" charset="-122"/>
                  <a:ea typeface="幼圆" pitchFamily="49" charset="-122"/>
                </a:rPr>
                <a:t>查找失败</a:t>
              </a:r>
              <a:r>
                <a:rPr lang="en-US" altLang="zh-CN">
                  <a:solidFill>
                    <a:srgbClr val="000084"/>
                  </a:solidFill>
                  <a:latin typeface="幼圆" pitchFamily="49" charset="-122"/>
                  <a:ea typeface="幼圆" pitchFamily="49" charset="-122"/>
                </a:rPr>
                <a:t>,</a:t>
              </a:r>
              <a:r>
                <a:rPr lang="zh-CN" altLang="en-US">
                  <a:solidFill>
                    <a:srgbClr val="000084"/>
                  </a:solidFill>
                  <a:latin typeface="幼圆" pitchFamily="49" charset="-122"/>
                  <a:ea typeface="幼圆" pitchFamily="49" charset="-122"/>
                </a:rPr>
                <a:t>给出相应的信息</a:t>
              </a:r>
              <a:r>
                <a:rPr lang="zh-CN" altLang="en-US">
                  <a:solidFill>
                    <a:srgbClr val="000084"/>
                  </a:solidFill>
                  <a:latin typeface="楷体_GB2312" pitchFamily="49" charset="-122"/>
                  <a:ea typeface="楷体_GB2312" pitchFamily="49" charset="-122"/>
                </a:rPr>
                <a:t>。</a:t>
              </a:r>
            </a:p>
          </p:txBody>
        </p:sp>
        <p:sp>
          <p:nvSpPr>
            <p:cNvPr id="11286" name="Rectangle 26"/>
            <p:cNvSpPr>
              <a:spLocks noChangeArrowheads="1"/>
            </p:cNvSpPr>
            <p:nvPr/>
          </p:nvSpPr>
          <p:spPr bwMode="auto">
            <a:xfrm>
              <a:off x="1200" y="1200"/>
              <a:ext cx="954" cy="37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3300">
                  <a:solidFill>
                    <a:srgbClr val="FF3300"/>
                  </a:solidFill>
                  <a:latin typeface="黑体" pitchFamily="49" charset="-122"/>
                  <a:ea typeface="黑体" pitchFamily="49" charset="-122"/>
                </a:rPr>
                <a:t>结论</a:t>
              </a:r>
              <a:r>
                <a:rPr lang="en-US" altLang="zh-CN" sz="3000">
                  <a:solidFill>
                    <a:srgbClr val="FF3300"/>
                  </a:solidFill>
                  <a:latin typeface="黑体" pitchFamily="49" charset="-122"/>
                  <a:ea typeface="黑体" pitchFamily="49" charset="-122"/>
                </a:rPr>
                <a:t>:</a:t>
              </a:r>
            </a:p>
          </p:txBody>
        </p:sp>
      </p:grpSp>
      <p:grpSp>
        <p:nvGrpSpPr>
          <p:cNvPr id="6" name="Group 39"/>
          <p:cNvGrpSpPr>
            <a:grpSpLocks/>
          </p:cNvGrpSpPr>
          <p:nvPr/>
        </p:nvGrpSpPr>
        <p:grpSpPr bwMode="auto">
          <a:xfrm>
            <a:off x="983432" y="121443"/>
            <a:ext cx="4834880" cy="620713"/>
            <a:chOff x="288" y="144"/>
            <a:chExt cx="2647" cy="391"/>
          </a:xfrm>
        </p:grpSpPr>
        <p:sp>
          <p:nvSpPr>
            <p:cNvPr id="11283" name="Rectangle 28"/>
            <p:cNvSpPr>
              <a:spLocks noChangeArrowheads="1"/>
            </p:cNvSpPr>
            <p:nvPr/>
          </p:nvSpPr>
          <p:spPr bwMode="auto">
            <a:xfrm>
              <a:off x="288" y="151"/>
              <a:ext cx="2544" cy="384"/>
            </a:xfrm>
            <a:prstGeom prst="rect">
              <a:avLst/>
            </a:prstGeom>
            <a:gradFill rotWithShape="0">
              <a:gsLst>
                <a:gs pos="0">
                  <a:srgbClr val="FF3300"/>
                </a:gs>
                <a:gs pos="50000">
                  <a:srgbClr val="761800"/>
                </a:gs>
                <a:gs pos="100000">
                  <a:srgbClr val="FF3300"/>
                </a:gs>
              </a:gsLst>
              <a:lin ang="5400000" scaled="1"/>
            </a:gradFill>
            <a:ln w="12700" cap="sq">
              <a:noFill/>
              <a:miter lim="800000"/>
              <a:headEnd type="none" w="sm" len="sm"/>
              <a:tailEnd type="none" w="sm" len="sm"/>
            </a:ln>
            <a:effectLst>
              <a:outerShdw dist="89803" dir="2700000" algn="ctr" rotWithShape="0">
                <a:srgbClr val="B2B2B2"/>
              </a:outerShdw>
            </a:effectLst>
          </p:spPr>
          <p:txBody>
            <a:bodyPr wrap="none" anchor="ctr"/>
            <a:lstStyle/>
            <a:p>
              <a:endParaRPr lang="zh-CN" altLang="en-US"/>
            </a:p>
          </p:txBody>
        </p:sp>
        <p:sp>
          <p:nvSpPr>
            <p:cNvPr id="11284" name="Text Box 29"/>
            <p:cNvSpPr txBox="1">
              <a:spLocks noChangeArrowheads="1"/>
            </p:cNvSpPr>
            <p:nvPr/>
          </p:nvSpPr>
          <p:spPr bwMode="auto">
            <a:xfrm>
              <a:off x="391" y="144"/>
              <a:ext cx="2544" cy="36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3200" dirty="0">
                  <a:solidFill>
                    <a:srgbClr val="FFFF00"/>
                  </a:solidFill>
                  <a:latin typeface="黑体" pitchFamily="49" charset="-122"/>
                  <a:ea typeface="黑体" pitchFamily="49" charset="-122"/>
                </a:rPr>
                <a:t>四</a:t>
              </a:r>
              <a:r>
                <a:rPr lang="en-US" altLang="zh-CN" sz="3200" dirty="0">
                  <a:solidFill>
                    <a:srgbClr val="FFFF00"/>
                  </a:solidFill>
                  <a:latin typeface="黑体" pitchFamily="49" charset="-122"/>
                  <a:ea typeface="黑体" pitchFamily="49" charset="-122"/>
                </a:rPr>
                <a:t>.</a:t>
              </a:r>
              <a:r>
                <a:rPr lang="zh-CN" altLang="en-US" sz="3200" dirty="0">
                  <a:solidFill>
                    <a:srgbClr val="FFFF00"/>
                  </a:solidFill>
                  <a:latin typeface="黑体" pitchFamily="49" charset="-122"/>
                  <a:ea typeface="黑体" pitchFamily="49" charset="-122"/>
                </a:rPr>
                <a:t>查找表的基本操作</a:t>
              </a:r>
              <a:endParaRPr lang="zh-CN" altLang="en-US" dirty="0">
                <a:solidFill>
                  <a:srgbClr val="FFFF00"/>
                </a:solidFill>
                <a:latin typeface="黑体" pitchFamily="49" charset="-122"/>
                <a:ea typeface="黑体" pitchFamily="49" charset="-122"/>
              </a:endParaRPr>
            </a:p>
          </p:txBody>
        </p:sp>
      </p:grpSp>
      <p:grpSp>
        <p:nvGrpSpPr>
          <p:cNvPr id="30" name="组合 29"/>
          <p:cNvGrpSpPr/>
          <p:nvPr/>
        </p:nvGrpSpPr>
        <p:grpSpPr>
          <a:xfrm>
            <a:off x="2279650" y="5448300"/>
            <a:ext cx="7321550" cy="585788"/>
            <a:chOff x="755650" y="5448300"/>
            <a:chExt cx="7321550" cy="585788"/>
          </a:xfrm>
        </p:grpSpPr>
        <p:sp>
          <p:nvSpPr>
            <p:cNvPr id="236558" name="Rectangle 14"/>
            <p:cNvSpPr>
              <a:spLocks noChangeArrowheads="1"/>
            </p:cNvSpPr>
            <p:nvPr/>
          </p:nvSpPr>
          <p:spPr bwMode="auto">
            <a:xfrm>
              <a:off x="2262188" y="5448300"/>
              <a:ext cx="5815012" cy="503238"/>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a:spcBef>
                  <a:spcPct val="5000"/>
                </a:spcBef>
                <a:buClr>
                  <a:schemeClr val="tx2"/>
                </a:buClr>
              </a:pPr>
              <a:r>
                <a:rPr lang="zh-CN" altLang="en-US" sz="2700">
                  <a:solidFill>
                    <a:srgbClr val="FF3300"/>
                  </a:solidFill>
                  <a:latin typeface="幼圆" pitchFamily="49" charset="-122"/>
                  <a:ea typeface="幼圆" pitchFamily="49" charset="-122"/>
                </a:rPr>
                <a:t>使记录按关键字值有序排列的过程。</a:t>
              </a:r>
            </a:p>
          </p:txBody>
        </p:sp>
        <p:grpSp>
          <p:nvGrpSpPr>
            <p:cNvPr id="7" name="Group 41"/>
            <p:cNvGrpSpPr>
              <a:grpSpLocks/>
            </p:cNvGrpSpPr>
            <p:nvPr/>
          </p:nvGrpSpPr>
          <p:grpSpPr bwMode="auto">
            <a:xfrm>
              <a:off x="755650" y="5478463"/>
              <a:ext cx="1568450" cy="555625"/>
              <a:chOff x="480" y="680"/>
              <a:chExt cx="988" cy="350"/>
            </a:xfrm>
          </p:grpSpPr>
          <p:sp>
            <p:nvSpPr>
              <p:cNvPr id="11281" name="Oval 42"/>
              <p:cNvSpPr>
                <a:spLocks noChangeArrowheads="1"/>
              </p:cNvSpPr>
              <p:nvPr/>
            </p:nvSpPr>
            <p:spPr bwMode="auto">
              <a:xfrm>
                <a:off x="480" y="694"/>
                <a:ext cx="960" cy="336"/>
              </a:xfrm>
              <a:prstGeom prst="ellipse">
                <a:avLst/>
              </a:prstGeom>
              <a:solidFill>
                <a:srgbClr val="75E5FF"/>
              </a:solidFill>
              <a:ln w="12700" cap="sq">
                <a:noFill/>
                <a:round/>
                <a:headEnd type="none" w="sm" len="sm"/>
                <a:tailEnd type="none" w="sm" len="sm"/>
              </a:ln>
            </p:spPr>
            <p:txBody>
              <a:bodyPr wrap="none" anchor="ctr"/>
              <a:lstStyle/>
              <a:p>
                <a:endParaRPr lang="zh-CN" altLang="en-US"/>
              </a:p>
            </p:txBody>
          </p:sp>
          <p:sp>
            <p:nvSpPr>
              <p:cNvPr id="11282" name="Text Box 43"/>
              <p:cNvSpPr txBox="1">
                <a:spLocks noChangeArrowheads="1"/>
              </p:cNvSpPr>
              <p:nvPr/>
            </p:nvSpPr>
            <p:spPr bwMode="auto">
              <a:xfrm>
                <a:off x="652" y="680"/>
                <a:ext cx="816" cy="317"/>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r>
                  <a:rPr lang="zh-CN" altLang="en-US" sz="2700">
                    <a:solidFill>
                      <a:srgbClr val="FF0000"/>
                    </a:solidFill>
                    <a:ea typeface="幼圆" pitchFamily="49" charset="-122"/>
                  </a:rPr>
                  <a:t>排序</a:t>
                </a:r>
              </a:p>
            </p:txBody>
          </p:sp>
        </p:grpSp>
      </p:grpSp>
      <p:grpSp>
        <p:nvGrpSpPr>
          <p:cNvPr id="29" name="组合 28"/>
          <p:cNvGrpSpPr/>
          <p:nvPr/>
        </p:nvGrpSpPr>
        <p:grpSpPr>
          <a:xfrm>
            <a:off x="2286000" y="3581401"/>
            <a:ext cx="5327650" cy="1731963"/>
            <a:chOff x="762000" y="3581400"/>
            <a:chExt cx="5327650" cy="1731963"/>
          </a:xfrm>
        </p:grpSpPr>
        <p:grpSp>
          <p:nvGrpSpPr>
            <p:cNvPr id="3" name="Group 44"/>
            <p:cNvGrpSpPr>
              <a:grpSpLocks/>
            </p:cNvGrpSpPr>
            <p:nvPr/>
          </p:nvGrpSpPr>
          <p:grpSpPr bwMode="auto">
            <a:xfrm>
              <a:off x="762000" y="3581400"/>
              <a:ext cx="1524000" cy="568325"/>
              <a:chOff x="480" y="2256"/>
              <a:chExt cx="960" cy="358"/>
            </a:xfrm>
          </p:grpSpPr>
          <p:sp>
            <p:nvSpPr>
              <p:cNvPr id="11289" name="Oval 7"/>
              <p:cNvSpPr>
                <a:spLocks noChangeArrowheads="1"/>
              </p:cNvSpPr>
              <p:nvPr/>
            </p:nvSpPr>
            <p:spPr bwMode="auto">
              <a:xfrm>
                <a:off x="480" y="2278"/>
                <a:ext cx="960" cy="336"/>
              </a:xfrm>
              <a:prstGeom prst="ellipse">
                <a:avLst/>
              </a:prstGeom>
              <a:solidFill>
                <a:srgbClr val="CCFFFF"/>
              </a:solidFill>
              <a:ln w="12700" cap="sq">
                <a:noFill/>
                <a:round/>
                <a:headEnd type="none" w="sm" len="sm"/>
                <a:tailEnd type="none" w="sm" len="sm"/>
              </a:ln>
            </p:spPr>
            <p:txBody>
              <a:bodyPr wrap="none" anchor="ctr"/>
              <a:lstStyle/>
              <a:p>
                <a:endParaRPr lang="zh-CN" altLang="en-US"/>
              </a:p>
            </p:txBody>
          </p:sp>
          <p:sp>
            <p:nvSpPr>
              <p:cNvPr id="11290" name="Text Box 8"/>
              <p:cNvSpPr txBox="1">
                <a:spLocks noChangeArrowheads="1"/>
              </p:cNvSpPr>
              <p:nvPr/>
            </p:nvSpPr>
            <p:spPr bwMode="auto">
              <a:xfrm>
                <a:off x="554" y="2256"/>
                <a:ext cx="784" cy="317"/>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2700">
                    <a:solidFill>
                      <a:srgbClr val="FF0000"/>
                    </a:solidFill>
                    <a:latin typeface="幼圆" pitchFamily="49" charset="-122"/>
                    <a:ea typeface="幼圆" pitchFamily="49" charset="-122"/>
                  </a:rPr>
                  <a:t> </a:t>
                </a:r>
                <a:r>
                  <a:rPr lang="zh-CN" altLang="en-US" sz="2700">
                    <a:solidFill>
                      <a:srgbClr val="FF0000"/>
                    </a:solidFill>
                    <a:latin typeface="幼圆" pitchFamily="49" charset="-122"/>
                    <a:ea typeface="幼圆" pitchFamily="49" charset="-122"/>
                  </a:rPr>
                  <a:t>插入</a:t>
                </a:r>
              </a:p>
            </p:txBody>
          </p:sp>
        </p:grpSp>
        <p:grpSp>
          <p:nvGrpSpPr>
            <p:cNvPr id="4" name="Group 11"/>
            <p:cNvGrpSpPr>
              <a:grpSpLocks/>
            </p:cNvGrpSpPr>
            <p:nvPr/>
          </p:nvGrpSpPr>
          <p:grpSpPr bwMode="auto">
            <a:xfrm>
              <a:off x="2514600" y="3810000"/>
              <a:ext cx="3575050" cy="1371600"/>
              <a:chOff x="1584" y="2640"/>
              <a:chExt cx="2252" cy="864"/>
            </a:xfrm>
          </p:grpSpPr>
          <p:sp>
            <p:nvSpPr>
              <p:cNvPr id="11287" name="AutoShape 12"/>
              <p:cNvSpPr>
                <a:spLocks/>
              </p:cNvSpPr>
              <p:nvPr/>
            </p:nvSpPr>
            <p:spPr bwMode="auto">
              <a:xfrm>
                <a:off x="1584" y="2640"/>
                <a:ext cx="144" cy="864"/>
              </a:xfrm>
              <a:prstGeom prst="rightBrace">
                <a:avLst>
                  <a:gd name="adj1" fmla="val 50000"/>
                  <a:gd name="adj2" fmla="val 50000"/>
                </a:avLst>
              </a:prstGeom>
              <a:noFill/>
              <a:ln w="44450" cap="sq">
                <a:solidFill>
                  <a:schemeClr val="hlink"/>
                </a:solidFill>
                <a:round/>
                <a:headEnd type="none" w="sm" len="sm"/>
                <a:tailEnd type="none" w="sm" len="sm"/>
              </a:ln>
            </p:spPr>
            <p:txBody>
              <a:bodyPr wrap="none" anchor="ctr"/>
              <a:lstStyle/>
              <a:p>
                <a:endParaRPr lang="zh-CN" altLang="en-US"/>
              </a:p>
            </p:txBody>
          </p:sp>
          <p:sp>
            <p:nvSpPr>
              <p:cNvPr id="11288" name="Text Box 13"/>
              <p:cNvSpPr txBox="1">
                <a:spLocks noChangeArrowheads="1"/>
              </p:cNvSpPr>
              <p:nvPr/>
            </p:nvSpPr>
            <p:spPr bwMode="auto">
              <a:xfrm>
                <a:off x="1757" y="2902"/>
                <a:ext cx="2079" cy="317"/>
              </a:xfrm>
              <a:prstGeom prst="rect">
                <a:avLst/>
              </a:prstGeom>
              <a:noFill/>
              <a:ln w="12700" cap="sq">
                <a:noFill/>
                <a:miter lim="800000"/>
                <a:headEnd type="none" w="sm" len="sm"/>
                <a:tailEnd type="none" w="sm" len="sm"/>
              </a:ln>
            </p:spPr>
            <p:txBody>
              <a:bodyPr>
                <a:spAutoFit/>
              </a:bodyPr>
              <a:lstStyle/>
              <a:p>
                <a:r>
                  <a:rPr lang="zh-CN" altLang="en-US" sz="2700" i="1">
                    <a:ea typeface="楷体_GB2312" pitchFamily="49" charset="-122"/>
                  </a:rPr>
                  <a:t>以查找操作为基础</a:t>
                </a:r>
              </a:p>
            </p:txBody>
          </p:sp>
        </p:grpSp>
        <p:grpSp>
          <p:nvGrpSpPr>
            <p:cNvPr id="8" name="Group 45"/>
            <p:cNvGrpSpPr>
              <a:grpSpLocks/>
            </p:cNvGrpSpPr>
            <p:nvPr/>
          </p:nvGrpSpPr>
          <p:grpSpPr bwMode="auto">
            <a:xfrm>
              <a:off x="788988" y="4160838"/>
              <a:ext cx="1524000" cy="568325"/>
              <a:chOff x="480" y="2256"/>
              <a:chExt cx="960" cy="358"/>
            </a:xfrm>
          </p:grpSpPr>
          <p:sp>
            <p:nvSpPr>
              <p:cNvPr id="11279" name="Oval 46"/>
              <p:cNvSpPr>
                <a:spLocks noChangeArrowheads="1"/>
              </p:cNvSpPr>
              <p:nvPr/>
            </p:nvSpPr>
            <p:spPr bwMode="auto">
              <a:xfrm>
                <a:off x="480" y="2278"/>
                <a:ext cx="960" cy="336"/>
              </a:xfrm>
              <a:prstGeom prst="ellipse">
                <a:avLst/>
              </a:prstGeom>
              <a:solidFill>
                <a:srgbClr val="CCFFFF"/>
              </a:solidFill>
              <a:ln w="12700" cap="sq">
                <a:noFill/>
                <a:round/>
                <a:headEnd type="none" w="sm" len="sm"/>
                <a:tailEnd type="none" w="sm" len="sm"/>
              </a:ln>
            </p:spPr>
            <p:txBody>
              <a:bodyPr wrap="none" anchor="ctr"/>
              <a:lstStyle/>
              <a:p>
                <a:endParaRPr lang="zh-CN" altLang="en-US"/>
              </a:p>
            </p:txBody>
          </p:sp>
          <p:sp>
            <p:nvSpPr>
              <p:cNvPr id="11280" name="Text Box 47"/>
              <p:cNvSpPr txBox="1">
                <a:spLocks noChangeArrowheads="1"/>
              </p:cNvSpPr>
              <p:nvPr/>
            </p:nvSpPr>
            <p:spPr bwMode="auto">
              <a:xfrm>
                <a:off x="554" y="2256"/>
                <a:ext cx="784" cy="317"/>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2700">
                    <a:solidFill>
                      <a:srgbClr val="FF0000"/>
                    </a:solidFill>
                    <a:latin typeface="幼圆" pitchFamily="49" charset="-122"/>
                    <a:ea typeface="幼圆" pitchFamily="49" charset="-122"/>
                  </a:rPr>
                  <a:t> </a:t>
                </a:r>
                <a:r>
                  <a:rPr lang="zh-CN" altLang="en-US" sz="2700">
                    <a:solidFill>
                      <a:srgbClr val="FF0000"/>
                    </a:solidFill>
                    <a:latin typeface="幼圆" pitchFamily="49" charset="-122"/>
                    <a:ea typeface="幼圆" pitchFamily="49" charset="-122"/>
                  </a:rPr>
                  <a:t>删除</a:t>
                </a:r>
              </a:p>
            </p:txBody>
          </p:sp>
        </p:grpSp>
        <p:grpSp>
          <p:nvGrpSpPr>
            <p:cNvPr id="9" name="Group 48"/>
            <p:cNvGrpSpPr>
              <a:grpSpLocks/>
            </p:cNvGrpSpPr>
            <p:nvPr/>
          </p:nvGrpSpPr>
          <p:grpSpPr bwMode="auto">
            <a:xfrm>
              <a:off x="801688" y="4745038"/>
              <a:ext cx="1524000" cy="568325"/>
              <a:chOff x="480" y="2256"/>
              <a:chExt cx="960" cy="358"/>
            </a:xfrm>
          </p:grpSpPr>
          <p:sp>
            <p:nvSpPr>
              <p:cNvPr id="11277" name="Oval 49"/>
              <p:cNvSpPr>
                <a:spLocks noChangeArrowheads="1"/>
              </p:cNvSpPr>
              <p:nvPr/>
            </p:nvSpPr>
            <p:spPr bwMode="auto">
              <a:xfrm>
                <a:off x="480" y="2278"/>
                <a:ext cx="960" cy="336"/>
              </a:xfrm>
              <a:prstGeom prst="ellipse">
                <a:avLst/>
              </a:prstGeom>
              <a:solidFill>
                <a:srgbClr val="CCFFFF"/>
              </a:solidFill>
              <a:ln w="12700" cap="sq">
                <a:noFill/>
                <a:round/>
                <a:headEnd type="none" w="sm" len="sm"/>
                <a:tailEnd type="none" w="sm" len="sm"/>
              </a:ln>
            </p:spPr>
            <p:txBody>
              <a:bodyPr wrap="none" anchor="ctr"/>
              <a:lstStyle/>
              <a:p>
                <a:endParaRPr lang="zh-CN" altLang="en-US"/>
              </a:p>
            </p:txBody>
          </p:sp>
          <p:sp>
            <p:nvSpPr>
              <p:cNvPr id="11278" name="Text Box 50"/>
              <p:cNvSpPr txBox="1">
                <a:spLocks noChangeArrowheads="1"/>
              </p:cNvSpPr>
              <p:nvPr/>
            </p:nvSpPr>
            <p:spPr bwMode="auto">
              <a:xfrm>
                <a:off x="554" y="2256"/>
                <a:ext cx="784" cy="317"/>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2700">
                    <a:solidFill>
                      <a:srgbClr val="FF0000"/>
                    </a:solidFill>
                    <a:latin typeface="幼圆" pitchFamily="49" charset="-122"/>
                    <a:ea typeface="幼圆" pitchFamily="49" charset="-122"/>
                  </a:rPr>
                  <a:t> </a:t>
                </a:r>
                <a:r>
                  <a:rPr lang="zh-CN" altLang="en-US" sz="2700">
                    <a:solidFill>
                      <a:srgbClr val="FF0000"/>
                    </a:solidFill>
                    <a:latin typeface="幼圆" pitchFamily="49" charset="-122"/>
                    <a:ea typeface="幼圆" pitchFamily="49" charset="-122"/>
                  </a:rPr>
                  <a:t>修改</a:t>
                </a:r>
              </a:p>
            </p:txBody>
          </p:sp>
        </p:grpSp>
      </p:gr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36553"/>
                                        </p:tgtEl>
                                        <p:attrNameLst>
                                          <p:attrName>style.visibility</p:attrName>
                                        </p:attrNameLst>
                                      </p:cBhvr>
                                      <p:to>
                                        <p:strVal val="visible"/>
                                      </p:to>
                                    </p:set>
                                    <p:animEffect transition="in" filter="wipe(right)">
                                      <p:cBhvr>
                                        <p:cTn id="12" dur="500"/>
                                        <p:tgtEl>
                                          <p:spTgt spid="2365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36546"/>
                                        </p:tgtEl>
                                        <p:attrNameLst>
                                          <p:attrName>style.visibility</p:attrName>
                                        </p:attrNameLst>
                                      </p:cBhvr>
                                      <p:to>
                                        <p:strVal val="visible"/>
                                      </p:to>
                                    </p:set>
                                    <p:animEffect transition="in" filter="wipe(up)">
                                      <p:cBhvr>
                                        <p:cTn id="22" dur="500"/>
                                        <p:tgtEl>
                                          <p:spTgt spid="23654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blinds(horizontal)">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blinds(horizontal)">
                                      <p:cBhvr>
                                        <p:cTn id="3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6" grpId="0" autoUpdateAnimBg="0"/>
      <p:bldP spid="236553"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90</a:t>
            </a:fld>
            <a:endParaRPr lang="zh-CN" altLang="en-US"/>
          </a:p>
        </p:txBody>
      </p:sp>
      <p:grpSp>
        <p:nvGrpSpPr>
          <p:cNvPr id="3" name="Group 167"/>
          <p:cNvGrpSpPr>
            <a:grpSpLocks/>
          </p:cNvGrpSpPr>
          <p:nvPr/>
        </p:nvGrpSpPr>
        <p:grpSpPr bwMode="auto">
          <a:xfrm>
            <a:off x="1524001" y="24898"/>
            <a:ext cx="3552693" cy="697142"/>
            <a:chOff x="288" y="1824"/>
            <a:chExt cx="1933" cy="336"/>
          </a:xfrm>
        </p:grpSpPr>
        <p:sp>
          <p:nvSpPr>
            <p:cNvPr id="4" name="Oval 10"/>
            <p:cNvSpPr>
              <a:spLocks noChangeArrowheads="1"/>
            </p:cNvSpPr>
            <p:nvPr/>
          </p:nvSpPr>
          <p:spPr bwMode="auto">
            <a:xfrm>
              <a:off x="288" y="1824"/>
              <a:ext cx="1817" cy="336"/>
            </a:xfrm>
            <a:prstGeom prst="ellipse">
              <a:avLst/>
            </a:prstGeom>
            <a:gradFill rotWithShape="0">
              <a:gsLst>
                <a:gs pos="0">
                  <a:srgbClr val="471876"/>
                </a:gs>
                <a:gs pos="50000">
                  <a:srgbClr val="9933FF"/>
                </a:gs>
                <a:gs pos="100000">
                  <a:srgbClr val="471876"/>
                </a:gs>
              </a:gsLst>
              <a:lin ang="5400000" scaled="1"/>
            </a:gradFill>
            <a:ln w="12700" cap="sq">
              <a:noFill/>
              <a:round/>
              <a:headEnd type="none" w="sm" len="sm"/>
              <a:tailEnd type="none" w="sm" len="sm"/>
            </a:ln>
            <a:effectLst>
              <a:outerShdw dist="45791" dir="2021404" algn="ctr" rotWithShape="0">
                <a:srgbClr val="C0C0C0"/>
              </a:outerShdw>
            </a:effectLst>
          </p:spPr>
          <p:txBody>
            <a:bodyPr wrap="none" anchor="ctr"/>
            <a:lstStyle/>
            <a:p>
              <a:endParaRPr lang="zh-CN" altLang="en-US">
                <a:solidFill>
                  <a:srgbClr val="FFFFCC"/>
                </a:solidFill>
              </a:endParaRPr>
            </a:p>
          </p:txBody>
        </p:sp>
        <p:sp>
          <p:nvSpPr>
            <p:cNvPr id="5" name="Text Box 11"/>
            <p:cNvSpPr txBox="1">
              <a:spLocks noChangeArrowheads="1"/>
            </p:cNvSpPr>
            <p:nvPr/>
          </p:nvSpPr>
          <p:spPr bwMode="auto">
            <a:xfrm>
              <a:off x="386" y="1854"/>
              <a:ext cx="1835" cy="223"/>
            </a:xfrm>
            <a:prstGeom prst="rect">
              <a:avLst/>
            </a:prstGeom>
            <a:noFill/>
            <a:ln w="12700" cap="sq">
              <a:noFill/>
              <a:miter lim="800000"/>
              <a:headEnd type="none" w="sm" len="sm"/>
              <a:tailEnd type="none" w="sm" len="sm"/>
            </a:ln>
            <a:effectLst>
              <a:outerShdw dist="28398" dir="1593903" algn="ctr" rotWithShape="0">
                <a:schemeClr val="bg2"/>
              </a:outerShdw>
            </a:effectLst>
          </p:spPr>
          <p:txBody>
            <a:bodyPr wrap="square">
              <a:spAutoFit/>
            </a:bodyPr>
            <a:lstStyle/>
            <a:p>
              <a:r>
                <a:rPr lang="zh-CN" altLang="en-US" sz="2400" b="1" dirty="0">
                  <a:solidFill>
                    <a:srgbClr val="FFFF00"/>
                  </a:solidFill>
                  <a:latin typeface="黑体" pitchFamily="49" charset="-122"/>
                  <a:ea typeface="黑体" pitchFamily="49" charset="-122"/>
                </a:rPr>
                <a:t>符号表定义与使用</a:t>
              </a:r>
              <a:r>
                <a:rPr lang="en-US" altLang="zh-CN" sz="2400" b="1" dirty="0">
                  <a:solidFill>
                    <a:srgbClr val="FFFF00"/>
                  </a:solidFill>
                  <a:latin typeface="黑体" pitchFamily="49" charset="-122"/>
                  <a:ea typeface="黑体" pitchFamily="49" charset="-122"/>
                </a:rPr>
                <a:t>*</a:t>
              </a:r>
              <a:endParaRPr lang="zh-CN" altLang="en-US" sz="2400" b="1" dirty="0">
                <a:solidFill>
                  <a:srgbClr val="FFFF00"/>
                </a:solidFill>
                <a:latin typeface="黑体" pitchFamily="49" charset="-122"/>
                <a:ea typeface="黑体" pitchFamily="49" charset="-122"/>
              </a:endParaRPr>
            </a:p>
          </p:txBody>
        </p:sp>
      </p:grpSp>
      <p:sp>
        <p:nvSpPr>
          <p:cNvPr id="6" name="TextBox 5"/>
          <p:cNvSpPr txBox="1"/>
          <p:nvPr/>
        </p:nvSpPr>
        <p:spPr>
          <a:xfrm>
            <a:off x="1703512" y="553997"/>
            <a:ext cx="4032448" cy="1754326"/>
          </a:xfrm>
          <a:prstGeom prst="rect">
            <a:avLst/>
          </a:prstGeom>
          <a:solidFill>
            <a:schemeClr val="bg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en-US" altLang="zh-CN" dirty="0"/>
              <a:t>struct  </a:t>
            </a:r>
            <a:r>
              <a:rPr lang="en-US" altLang="zh-CN" dirty="0" err="1"/>
              <a:t>val</a:t>
            </a:r>
            <a:r>
              <a:rPr lang="en-US" altLang="zh-CN" dirty="0"/>
              <a:t> { //</a:t>
            </a:r>
            <a:r>
              <a:rPr lang="zh-CN" altLang="en-US" dirty="0">
                <a:latin typeface="楷体" pitchFamily="49" charset="-122"/>
                <a:ea typeface="楷体" pitchFamily="49" charset="-122"/>
              </a:rPr>
              <a:t>符号散列表义：</a:t>
            </a:r>
            <a:endParaRPr lang="en-US" altLang="zh-CN" dirty="0"/>
          </a:p>
          <a:p>
            <a:r>
              <a:rPr lang="en-US" altLang="zh-CN" dirty="0"/>
              <a:t>    char *name;</a:t>
            </a:r>
          </a:p>
          <a:p>
            <a:r>
              <a:rPr lang="en-US" altLang="zh-CN" dirty="0"/>
              <a:t>    </a:t>
            </a:r>
            <a:r>
              <a:rPr lang="en-US" altLang="zh-CN" dirty="0" err="1"/>
              <a:t>int</a:t>
            </a:r>
            <a:r>
              <a:rPr lang="en-US" altLang="zh-CN" dirty="0"/>
              <a:t> value;</a:t>
            </a:r>
          </a:p>
          <a:p>
            <a:r>
              <a:rPr lang="en-US" altLang="zh-CN" dirty="0"/>
              <a:t>    </a:t>
            </a:r>
            <a:r>
              <a:rPr lang="en-US" altLang="zh-CN" dirty="0" err="1"/>
              <a:t>struct</a:t>
            </a:r>
            <a:r>
              <a:rPr lang="en-US" altLang="zh-CN" dirty="0"/>
              <a:t> </a:t>
            </a:r>
            <a:r>
              <a:rPr lang="en-US" altLang="zh-CN" dirty="0" err="1"/>
              <a:t>val</a:t>
            </a:r>
            <a:r>
              <a:rPr lang="en-US" altLang="zh-CN" dirty="0"/>
              <a:t> *next;</a:t>
            </a:r>
          </a:p>
          <a:p>
            <a:r>
              <a:rPr lang="en-US" altLang="zh-CN" dirty="0"/>
              <a:t>};</a:t>
            </a:r>
          </a:p>
          <a:p>
            <a:r>
              <a:rPr lang="en-US" altLang="zh-CN" dirty="0"/>
              <a:t>struct  </a:t>
            </a:r>
            <a:r>
              <a:rPr lang="en-US" altLang="zh-CN" dirty="0" err="1"/>
              <a:t>val</a:t>
            </a:r>
            <a:r>
              <a:rPr lang="en-US" altLang="zh-CN" dirty="0"/>
              <a:t>  *</a:t>
            </a:r>
            <a:r>
              <a:rPr lang="en-US" altLang="zh-CN" dirty="0" err="1"/>
              <a:t>symtab</a:t>
            </a:r>
            <a:r>
              <a:rPr lang="en-US" altLang="zh-CN" dirty="0"/>
              <a:t>[NHASH];</a:t>
            </a:r>
            <a:endParaRPr lang="zh-CN" altLang="en-US" dirty="0"/>
          </a:p>
        </p:txBody>
      </p:sp>
      <p:sp>
        <p:nvSpPr>
          <p:cNvPr id="8" name="TextBox 7"/>
          <p:cNvSpPr txBox="1"/>
          <p:nvPr/>
        </p:nvSpPr>
        <p:spPr>
          <a:xfrm>
            <a:off x="1703511" y="2338270"/>
            <a:ext cx="5940152" cy="4524315"/>
          </a:xfrm>
          <a:prstGeom prst="rect">
            <a:avLst/>
          </a:prstGeom>
          <a:solidFill>
            <a:schemeClr val="tx2">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zh-CN" altLang="en-US" dirty="0">
                <a:latin typeface="楷体" pitchFamily="49" charset="-122"/>
                <a:ea typeface="楷体" pitchFamily="49" charset="-122"/>
              </a:rPr>
              <a:t>符号查找和创建函数：</a:t>
            </a:r>
            <a:endParaRPr lang="en-US" altLang="zh-CN" dirty="0">
              <a:latin typeface="楷体" pitchFamily="49" charset="-122"/>
              <a:ea typeface="楷体" pitchFamily="49" charset="-122"/>
            </a:endParaRPr>
          </a:p>
          <a:p>
            <a:r>
              <a:rPr lang="en-US" altLang="zh-CN" dirty="0"/>
              <a:t>/*lookup: find name in </a:t>
            </a:r>
            <a:r>
              <a:rPr lang="en-US" altLang="zh-CN" dirty="0" err="1"/>
              <a:t>symtab</a:t>
            </a:r>
            <a:r>
              <a:rPr lang="en-US" altLang="zh-CN" dirty="0"/>
              <a:t> */</a:t>
            </a:r>
          </a:p>
          <a:p>
            <a:r>
              <a:rPr lang="en-US" altLang="zh-CN" dirty="0"/>
              <a:t>struct </a:t>
            </a:r>
            <a:r>
              <a:rPr lang="en-US" altLang="zh-CN" dirty="0" err="1"/>
              <a:t>val</a:t>
            </a:r>
            <a:r>
              <a:rPr lang="en-US" altLang="zh-CN" dirty="0"/>
              <a:t> *lookup(char  *name, int create)</a:t>
            </a:r>
          </a:p>
          <a:p>
            <a:r>
              <a:rPr lang="en-US" altLang="zh-CN" dirty="0"/>
              <a:t>{</a:t>
            </a:r>
          </a:p>
          <a:p>
            <a:r>
              <a:rPr lang="en-US" altLang="zh-CN" dirty="0"/>
              <a:t>    </a:t>
            </a:r>
            <a:r>
              <a:rPr lang="en-US" altLang="zh-CN" dirty="0" err="1"/>
              <a:t>int</a:t>
            </a:r>
            <a:r>
              <a:rPr lang="en-US" altLang="zh-CN" dirty="0"/>
              <a:t> h;</a:t>
            </a:r>
          </a:p>
          <a:p>
            <a:r>
              <a:rPr lang="en-US" altLang="zh-CN" dirty="0"/>
              <a:t>    </a:t>
            </a:r>
            <a:r>
              <a:rPr lang="en-US" altLang="zh-CN" dirty="0" err="1"/>
              <a:t>strcut</a:t>
            </a:r>
            <a:r>
              <a:rPr lang="en-US" altLang="zh-CN" dirty="0"/>
              <a:t> </a:t>
            </a:r>
            <a:r>
              <a:rPr lang="en-US" altLang="zh-CN" dirty="0" err="1"/>
              <a:t>val</a:t>
            </a:r>
            <a:r>
              <a:rPr lang="en-US" altLang="zh-CN" dirty="0"/>
              <a:t> *p;</a:t>
            </a:r>
          </a:p>
          <a:p>
            <a:r>
              <a:rPr lang="en-US" altLang="zh-CN" dirty="0"/>
              <a:t>    h = hash(name);</a:t>
            </a:r>
          </a:p>
          <a:p>
            <a:r>
              <a:rPr lang="en-US" altLang="zh-CN" dirty="0"/>
              <a:t>    for(p=</a:t>
            </a:r>
            <a:r>
              <a:rPr lang="en-US" altLang="zh-CN" dirty="0" err="1"/>
              <a:t>symtab</a:t>
            </a:r>
            <a:r>
              <a:rPr lang="en-US" altLang="zh-CN" dirty="0"/>
              <a:t>[h]; p!=NULL; p=p-&gt;next)</a:t>
            </a:r>
          </a:p>
          <a:p>
            <a:r>
              <a:rPr lang="en-US" altLang="zh-CN" dirty="0"/>
              <a:t>        if(</a:t>
            </a:r>
            <a:r>
              <a:rPr lang="en-US" altLang="zh-CN" dirty="0" err="1"/>
              <a:t>strcmp</a:t>
            </a:r>
            <a:r>
              <a:rPr lang="en-US" altLang="zh-CN" dirty="0"/>
              <a:t>(name, p-&gt;name) == 0)</a:t>
            </a:r>
          </a:p>
          <a:p>
            <a:r>
              <a:rPr lang="en-US" altLang="zh-CN" dirty="0"/>
              <a:t>            return p;</a:t>
            </a:r>
          </a:p>
          <a:p>
            <a:r>
              <a:rPr lang="en-US" altLang="zh-CN" dirty="0"/>
              <a:t>    if(create) {</a:t>
            </a:r>
          </a:p>
          <a:p>
            <a:r>
              <a:rPr lang="en-US" altLang="zh-CN" dirty="0"/>
              <a:t>        p = (struct </a:t>
            </a:r>
            <a:r>
              <a:rPr lang="en-US" altLang="zh-CN" dirty="0" err="1"/>
              <a:t>val</a:t>
            </a:r>
            <a:r>
              <a:rPr lang="en-US" altLang="zh-CN" dirty="0"/>
              <a:t> *)malloc(</a:t>
            </a:r>
            <a:r>
              <a:rPr lang="en-US" altLang="zh-CN" dirty="0" err="1"/>
              <a:t>sizeof</a:t>
            </a:r>
            <a:r>
              <a:rPr lang="en-US" altLang="zh-CN" dirty="0"/>
              <a:t>(struct </a:t>
            </a:r>
            <a:r>
              <a:rPr lang="en-US" altLang="zh-CN" dirty="0" err="1"/>
              <a:t>val</a:t>
            </a:r>
            <a:r>
              <a:rPr lang="en-US" altLang="zh-CN" dirty="0"/>
              <a:t>));</a:t>
            </a:r>
          </a:p>
          <a:p>
            <a:r>
              <a:rPr lang="en-US" altLang="zh-CN" dirty="0"/>
              <a:t>        p-&gt;name = name; p-&gt;next = </a:t>
            </a:r>
            <a:r>
              <a:rPr lang="en-US" altLang="zh-CN" dirty="0" err="1"/>
              <a:t>symtab</a:t>
            </a:r>
            <a:r>
              <a:rPr lang="en-US" altLang="zh-CN" dirty="0"/>
              <a:t>[h];  </a:t>
            </a:r>
            <a:r>
              <a:rPr lang="en-US" altLang="zh-CN" dirty="0" err="1"/>
              <a:t>symtab</a:t>
            </a:r>
            <a:r>
              <a:rPr lang="en-US" altLang="zh-CN" dirty="0"/>
              <a:t>[h] = p;</a:t>
            </a:r>
          </a:p>
          <a:p>
            <a:r>
              <a:rPr lang="en-US" altLang="zh-CN" dirty="0"/>
              <a:t>    }</a:t>
            </a:r>
          </a:p>
          <a:p>
            <a:r>
              <a:rPr lang="en-US" altLang="zh-CN" dirty="0"/>
              <a:t>    return p;</a:t>
            </a:r>
          </a:p>
          <a:p>
            <a:r>
              <a:rPr lang="en-US" altLang="zh-CN" dirty="0"/>
              <a:t>}</a:t>
            </a:r>
          </a:p>
        </p:txBody>
      </p:sp>
      <p:sp>
        <p:nvSpPr>
          <p:cNvPr id="7" name="TextBox 6"/>
          <p:cNvSpPr txBox="1"/>
          <p:nvPr/>
        </p:nvSpPr>
        <p:spPr>
          <a:xfrm>
            <a:off x="5807968" y="62119"/>
            <a:ext cx="5292080" cy="3385542"/>
          </a:xfrm>
          <a:prstGeom prst="rect">
            <a:avLst/>
          </a:prstGeom>
          <a:solidFill>
            <a:schemeClr val="bg1">
              <a:lumMod val="9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en-US" altLang="zh-CN" dirty="0">
                <a:latin typeface="楷体" pitchFamily="49" charset="-122"/>
                <a:ea typeface="楷体" pitchFamily="49" charset="-122"/>
              </a:rPr>
              <a:t>Hash</a:t>
            </a:r>
            <a:r>
              <a:rPr lang="zh-CN" altLang="en-US" dirty="0">
                <a:latin typeface="楷体" pitchFamily="49" charset="-122"/>
                <a:ea typeface="楷体" pitchFamily="49" charset="-122"/>
              </a:rPr>
              <a:t>函数：</a:t>
            </a:r>
            <a:endParaRPr lang="en-US" altLang="zh-CN" dirty="0">
              <a:latin typeface="楷体" pitchFamily="49" charset="-122"/>
              <a:ea typeface="楷体" pitchFamily="49" charset="-122"/>
            </a:endParaRPr>
          </a:p>
          <a:p>
            <a:r>
              <a:rPr lang="en-US" altLang="zh-CN" dirty="0"/>
              <a:t>/*hash: compute hash value of string */</a:t>
            </a:r>
          </a:p>
          <a:p>
            <a:r>
              <a:rPr lang="en-US" altLang="zh-CN" dirty="0" err="1"/>
              <a:t>enum</a:t>
            </a:r>
            <a:r>
              <a:rPr lang="en-US" altLang="zh-CN" dirty="0"/>
              <a:t>  { MULTIPLIER = 31 }; //</a:t>
            </a:r>
            <a:r>
              <a:rPr lang="zh-CN" altLang="en-US" sz="1600" dirty="0"/>
              <a:t>根据经验，对于</a:t>
            </a:r>
            <a:r>
              <a:rPr lang="en-US" altLang="zh-CN" sz="1600" dirty="0"/>
              <a:t>ASCII</a:t>
            </a:r>
            <a:r>
              <a:rPr lang="zh-CN" altLang="en-US" sz="1600" dirty="0"/>
              <a:t>串</a:t>
            </a:r>
            <a:r>
              <a:rPr lang="en-US" altLang="zh-CN" sz="1600" dirty="0"/>
              <a:t>31,37</a:t>
            </a:r>
            <a:r>
              <a:rPr lang="zh-CN" altLang="en-US" sz="1600" dirty="0"/>
              <a:t>很好</a:t>
            </a:r>
            <a:endParaRPr lang="en-US" altLang="zh-CN" dirty="0"/>
          </a:p>
          <a:p>
            <a:r>
              <a:rPr lang="en-US" altLang="zh-CN" dirty="0"/>
              <a:t>unsigned </a:t>
            </a:r>
            <a:r>
              <a:rPr lang="en-US" altLang="zh-CN" dirty="0" err="1"/>
              <a:t>int</a:t>
            </a:r>
            <a:r>
              <a:rPr lang="en-US" altLang="zh-CN" dirty="0"/>
              <a:t> hash(char *</a:t>
            </a:r>
            <a:r>
              <a:rPr lang="en-US" altLang="zh-CN" dirty="0" err="1"/>
              <a:t>str</a:t>
            </a:r>
            <a:r>
              <a:rPr lang="en-US" altLang="zh-CN" dirty="0"/>
              <a:t>)</a:t>
            </a:r>
          </a:p>
          <a:p>
            <a:r>
              <a:rPr lang="en-US" altLang="zh-CN" dirty="0"/>
              <a:t>{</a:t>
            </a:r>
            <a:br>
              <a:rPr lang="en-US" altLang="zh-CN" dirty="0"/>
            </a:br>
            <a:r>
              <a:rPr lang="en-US" altLang="zh-CN" dirty="0"/>
              <a:t>    unsigned </a:t>
            </a:r>
            <a:r>
              <a:rPr lang="en-US" altLang="zh-CN" dirty="0" err="1"/>
              <a:t>int</a:t>
            </a:r>
            <a:r>
              <a:rPr lang="en-US" altLang="zh-CN" dirty="0"/>
              <a:t> h=0; </a:t>
            </a:r>
          </a:p>
          <a:p>
            <a:r>
              <a:rPr lang="en-US" altLang="zh-CN" dirty="0"/>
              <a:t>    char *s;</a:t>
            </a:r>
          </a:p>
          <a:p>
            <a:r>
              <a:rPr lang="en-US" altLang="zh-CN" dirty="0"/>
              <a:t>    for(s=</a:t>
            </a:r>
            <a:r>
              <a:rPr lang="en-US" altLang="zh-CN" dirty="0" err="1"/>
              <a:t>str</a:t>
            </a:r>
            <a:r>
              <a:rPr lang="en-US" altLang="zh-CN" dirty="0"/>
              <a:t>; *s!= ‘\0’; s++)</a:t>
            </a:r>
          </a:p>
          <a:p>
            <a:r>
              <a:rPr lang="en-US" altLang="zh-CN" dirty="0"/>
              <a:t>        h = MULTIPLIER * h + *s;</a:t>
            </a:r>
          </a:p>
          <a:p>
            <a:r>
              <a:rPr lang="en-US" altLang="zh-CN" dirty="0"/>
              <a:t>    return </a:t>
            </a:r>
            <a:r>
              <a:rPr lang="en-US" altLang="zh-CN" dirty="0" err="1"/>
              <a:t>h%NHASH</a:t>
            </a:r>
            <a:r>
              <a:rPr lang="en-US" altLang="zh-CN" dirty="0"/>
              <a:t>;</a:t>
            </a:r>
          </a:p>
          <a:p>
            <a:r>
              <a:rPr lang="en-US" altLang="zh-CN" dirty="0"/>
              <a:t>}</a:t>
            </a:r>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7"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42EC244-11CE-48F9-9FD4-59A0478589BC}"/>
              </a:ext>
            </a:extLst>
          </p:cNvPr>
          <p:cNvSpPr>
            <a:spLocks noGrp="1"/>
          </p:cNvSpPr>
          <p:nvPr>
            <p:ph type="sldNum" sz="quarter" idx="12"/>
          </p:nvPr>
        </p:nvSpPr>
        <p:spPr/>
        <p:txBody>
          <a:bodyPr/>
          <a:lstStyle/>
          <a:p>
            <a:fld id="{0C913308-F349-4B6D-A68A-DD1791B4A57B}" type="slidenum">
              <a:rPr lang="zh-CN" altLang="en-US" smtClean="0"/>
              <a:pPr/>
              <a:t>91</a:t>
            </a:fld>
            <a:endParaRPr lang="zh-CN" altLang="en-US"/>
          </a:p>
        </p:txBody>
      </p:sp>
      <p:sp>
        <p:nvSpPr>
          <p:cNvPr id="3" name="TextBox 6">
            <a:extLst>
              <a:ext uri="{FF2B5EF4-FFF2-40B4-BE49-F238E27FC236}">
                <a16:creationId xmlns:a16="http://schemas.microsoft.com/office/drawing/2014/main" id="{3DCA27B3-2BB8-4092-A81E-49B3FA059B78}"/>
              </a:ext>
            </a:extLst>
          </p:cNvPr>
          <p:cNvSpPr txBox="1"/>
          <p:nvPr/>
        </p:nvSpPr>
        <p:spPr>
          <a:xfrm>
            <a:off x="2207568" y="908721"/>
            <a:ext cx="7560840" cy="5109091"/>
          </a:xfrm>
          <a:prstGeom prst="rect">
            <a:avLst/>
          </a:prstGeom>
          <a:solidFill>
            <a:schemeClr val="bg1">
              <a:lumMod val="9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zh-CN" altLang="en-US" sz="2800" b="1" dirty="0">
                <a:solidFill>
                  <a:srgbClr val="C00000"/>
                </a:solidFill>
                <a:latin typeface="楷体" pitchFamily="49" charset="-122"/>
                <a:ea typeface="楷体" pitchFamily="49" charset="-122"/>
              </a:rPr>
              <a:t>一个针对字符串好的</a:t>
            </a:r>
            <a:r>
              <a:rPr lang="en-US" altLang="zh-CN" sz="2800" b="1" dirty="0">
                <a:solidFill>
                  <a:srgbClr val="C00000"/>
                </a:solidFill>
                <a:latin typeface="楷体" pitchFamily="49" charset="-122"/>
                <a:ea typeface="楷体" pitchFamily="49" charset="-122"/>
              </a:rPr>
              <a:t>Hash</a:t>
            </a:r>
            <a:r>
              <a:rPr lang="zh-CN" altLang="en-US" sz="2800" b="1" dirty="0">
                <a:solidFill>
                  <a:srgbClr val="C00000"/>
                </a:solidFill>
                <a:latin typeface="楷体" pitchFamily="49" charset="-122"/>
                <a:ea typeface="楷体" pitchFamily="49" charset="-122"/>
              </a:rPr>
              <a:t>函数</a:t>
            </a:r>
            <a:r>
              <a:rPr lang="zh-CN" altLang="en-US" dirty="0">
                <a:latin typeface="楷体" pitchFamily="49" charset="-122"/>
                <a:ea typeface="楷体" pitchFamily="49" charset="-122"/>
              </a:rPr>
              <a:t>：</a:t>
            </a:r>
            <a:endParaRPr lang="en-US" altLang="zh-CN" dirty="0">
              <a:latin typeface="楷体" pitchFamily="49" charset="-122"/>
              <a:ea typeface="楷体" pitchFamily="49" charset="-122"/>
            </a:endParaRPr>
          </a:p>
          <a:p>
            <a:pPr algn="ctr"/>
            <a:r>
              <a:rPr lang="en-US" altLang="zh-CN" i="1" dirty="0"/>
              <a:t>( </a:t>
            </a:r>
            <a:r>
              <a:rPr lang="en-US" altLang="zh-CN" b="1" i="1" dirty="0"/>
              <a:t>from Data Structures and Algorithm Analysis in C </a:t>
            </a:r>
            <a:r>
              <a:rPr lang="en-US" altLang="zh-CN" i="1" dirty="0"/>
              <a:t>– Mark Allen Weiss </a:t>
            </a:r>
            <a:r>
              <a:rPr lang="zh-CN" altLang="en-US" i="1" dirty="0"/>
              <a:t>）</a:t>
            </a:r>
            <a:endParaRPr lang="en-US" altLang="zh-CN" dirty="0">
              <a:latin typeface="楷体" pitchFamily="49" charset="-122"/>
              <a:ea typeface="楷体" pitchFamily="49" charset="-122"/>
            </a:endParaRPr>
          </a:p>
          <a:p>
            <a:pPr algn="ctr"/>
            <a:endParaRPr lang="en-US" altLang="zh-CN" dirty="0">
              <a:latin typeface="楷体" pitchFamily="49" charset="-122"/>
              <a:ea typeface="楷体" pitchFamily="49" charset="-122"/>
            </a:endParaRPr>
          </a:p>
          <a:p>
            <a:r>
              <a:rPr lang="en-US" altLang="zh-CN" sz="2800" dirty="0"/>
              <a:t>/*hash: compute hash value of string */</a:t>
            </a:r>
          </a:p>
          <a:p>
            <a:r>
              <a:rPr lang="en-US" altLang="zh-CN" sz="2800" dirty="0"/>
              <a:t>unsigned int hash(char *str)</a:t>
            </a:r>
          </a:p>
          <a:p>
            <a:r>
              <a:rPr lang="en-US" altLang="zh-CN" sz="2800" dirty="0"/>
              <a:t>{</a:t>
            </a:r>
            <a:br>
              <a:rPr lang="en-US" altLang="zh-CN" sz="2800" dirty="0"/>
            </a:br>
            <a:r>
              <a:rPr lang="en-US" altLang="zh-CN" sz="2800" dirty="0"/>
              <a:t>    unsigned int h=0; </a:t>
            </a:r>
          </a:p>
          <a:p>
            <a:r>
              <a:rPr lang="en-US" altLang="zh-CN" sz="2800" dirty="0"/>
              <a:t>    </a:t>
            </a:r>
          </a:p>
          <a:p>
            <a:r>
              <a:rPr lang="en-US" altLang="zh-CN" sz="2800" dirty="0"/>
              <a:t>    while(*str != ‘\0’)</a:t>
            </a:r>
          </a:p>
          <a:p>
            <a:r>
              <a:rPr lang="en-US" altLang="zh-CN" sz="2800" dirty="0">
                <a:solidFill>
                  <a:srgbClr val="FF0000"/>
                </a:solidFill>
              </a:rPr>
              <a:t>        </a:t>
            </a:r>
            <a:r>
              <a:rPr lang="en-US" altLang="zh-CN" sz="2800" b="1" dirty="0">
                <a:solidFill>
                  <a:srgbClr val="FF0000"/>
                </a:solidFill>
              </a:rPr>
              <a:t>h = (h&lt;&lt;5) + *str++;</a:t>
            </a:r>
          </a:p>
          <a:p>
            <a:r>
              <a:rPr lang="en-US" altLang="zh-CN" sz="2800" dirty="0"/>
              <a:t>    return </a:t>
            </a:r>
            <a:r>
              <a:rPr lang="en-US" altLang="zh-CN" sz="2800" dirty="0" err="1"/>
              <a:t>h%TableSize</a:t>
            </a:r>
            <a:r>
              <a:rPr lang="en-US" altLang="zh-CN" sz="2800" dirty="0"/>
              <a:t>;</a:t>
            </a:r>
          </a:p>
          <a:p>
            <a:r>
              <a:rPr lang="en-US" altLang="zh-CN" sz="2800" dirty="0"/>
              <a:t>}</a:t>
            </a:r>
            <a:endParaRPr lang="zh-CN" altLang="en-US" sz="2000" i="1" dirty="0">
              <a:solidFill>
                <a:schemeClr val="bg1">
                  <a:lumMod val="95000"/>
                </a:schemeClr>
              </a:solidFill>
            </a:endParaRPr>
          </a:p>
        </p:txBody>
      </p:sp>
    </p:spTree>
    <p:extLst>
      <p:ext uri="{BB962C8B-B14F-4D97-AF65-F5344CB8AC3E}">
        <p14:creationId xmlns:p14="http://schemas.microsoft.com/office/powerpoint/2010/main" val="37172086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 </a:t>
            </a:r>
            <a:r>
              <a:rPr lang="en-US" altLang="zh-CN" dirty="0"/>
              <a:t>– Hash</a:t>
            </a:r>
            <a:r>
              <a:rPr lang="zh-CN" altLang="en-US" dirty="0"/>
              <a:t>表</a:t>
            </a:r>
            <a:r>
              <a:rPr lang="en-US" altLang="zh-CN" dirty="0"/>
              <a:t>*</a:t>
            </a:r>
            <a:endParaRPr lang="zh-CN" altLang="en-US" dirty="0"/>
          </a:p>
        </p:txBody>
      </p:sp>
      <p:sp>
        <p:nvSpPr>
          <p:cNvPr id="4" name="灯片编号占位符 3"/>
          <p:cNvSpPr>
            <a:spLocks noGrp="1"/>
          </p:cNvSpPr>
          <p:nvPr>
            <p:ph type="sldNum" sz="quarter" idx="12"/>
          </p:nvPr>
        </p:nvSpPr>
        <p:spPr>
          <a:xfrm>
            <a:off x="7318896" y="6200344"/>
            <a:ext cx="1905000" cy="457200"/>
          </a:xfrm>
        </p:spPr>
        <p:txBody>
          <a:bodyPr/>
          <a:lstStyle/>
          <a:p>
            <a:pPr>
              <a:defRPr/>
            </a:pPr>
            <a:fld id="{116D1347-07F4-4751-9C03-6E7F30E2E01E}" type="slidenum">
              <a:rPr lang="zh-CN" altLang="en-US" smtClean="0"/>
              <a:pPr>
                <a:defRPr/>
              </a:pPr>
              <a:t>92</a:t>
            </a:fld>
            <a:endParaRPr lang="en-US" altLang="zh-CN"/>
          </a:p>
        </p:txBody>
      </p:sp>
      <p:sp>
        <p:nvSpPr>
          <p:cNvPr id="5" name="Rectangle 3"/>
          <p:cNvSpPr txBox="1">
            <a:spLocks noChangeArrowheads="1"/>
          </p:cNvSpPr>
          <p:nvPr/>
        </p:nvSpPr>
        <p:spPr bwMode="auto">
          <a:xfrm>
            <a:off x="1559495" y="1167746"/>
            <a:ext cx="8712966" cy="14051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7200" indent="-457200" fontAlgn="base">
              <a:lnSpc>
                <a:spcPct val="90000"/>
              </a:lnSpc>
              <a:spcBef>
                <a:spcPct val="60000"/>
              </a:spcBef>
              <a:spcAft>
                <a:spcPct val="0"/>
              </a:spcAft>
              <a:buClr>
                <a:srgbClr val="D60093"/>
              </a:buClr>
              <a:buSzPct val="70000"/>
              <a:buFont typeface="Wingdings" pitchFamily="2" charset="2"/>
              <a:buChar char="n"/>
              <a:defRPr/>
            </a:pPr>
            <a:r>
              <a:rPr lang="zh-CN" altLang="en-US" sz="2400" b="1" kern="0" dirty="0">
                <a:ea typeface="宋体" pitchFamily="2" charset="-122"/>
              </a:rPr>
              <a:t>问题：编写程序统计一个文件中每个单词的出现次数（词频统计），并按字典序输出每个单词及出现次数。</a:t>
            </a:r>
          </a:p>
          <a:p>
            <a:pPr marL="457200" indent="-457200" fontAlgn="base">
              <a:lnSpc>
                <a:spcPct val="90000"/>
              </a:lnSpc>
              <a:spcBef>
                <a:spcPct val="60000"/>
              </a:spcBef>
              <a:spcAft>
                <a:spcPct val="0"/>
              </a:spcAft>
              <a:buClr>
                <a:srgbClr val="D60093"/>
              </a:buClr>
              <a:buSzPct val="70000"/>
              <a:buFont typeface="Wingdings" pitchFamily="2" charset="2"/>
              <a:buChar char="n"/>
              <a:defRPr/>
            </a:pPr>
            <a:r>
              <a:rPr lang="zh-CN" altLang="en-US" sz="2400" b="1" kern="0" dirty="0">
                <a:ea typeface="宋体" pitchFamily="2" charset="-122"/>
              </a:rPr>
              <a:t>算法分析：</a:t>
            </a:r>
            <a:r>
              <a:rPr lang="zh-CN" altLang="en-US" sz="2400" kern="0" dirty="0">
                <a:ea typeface="宋体" pitchFamily="2" charset="-122"/>
              </a:rPr>
              <a:t>本问题算法很简单，基本上只有</a:t>
            </a:r>
            <a:r>
              <a:rPr lang="zh-CN" altLang="en-US" sz="2400" b="1" kern="0" dirty="0">
                <a:ea typeface="宋体" pitchFamily="2" charset="-122"/>
              </a:rPr>
              <a:t>查找</a:t>
            </a:r>
            <a:r>
              <a:rPr lang="zh-CN" altLang="en-US" sz="2400" kern="0" dirty="0">
                <a:ea typeface="宋体" pitchFamily="2" charset="-122"/>
              </a:rPr>
              <a:t>和</a:t>
            </a:r>
            <a:r>
              <a:rPr lang="zh-CN" altLang="en-US" sz="2400" b="1" kern="0" dirty="0">
                <a:ea typeface="宋体" pitchFamily="2" charset="-122"/>
              </a:rPr>
              <a:t>插入</a:t>
            </a:r>
            <a:r>
              <a:rPr lang="zh-CN" altLang="en-US" sz="2400" kern="0" dirty="0">
                <a:ea typeface="宋体" pitchFamily="2" charset="-122"/>
              </a:rPr>
              <a:t>操作。</a:t>
            </a:r>
            <a:endParaRPr lang="en-US" altLang="zh-CN" sz="2400" b="1" kern="0" dirty="0">
              <a:ea typeface="宋体" pitchFamily="2" charset="-122"/>
            </a:endParaRPr>
          </a:p>
          <a:p>
            <a:pPr marL="457200" indent="-457200" fontAlgn="base">
              <a:lnSpc>
                <a:spcPct val="90000"/>
              </a:lnSpc>
              <a:spcBef>
                <a:spcPct val="60000"/>
              </a:spcBef>
              <a:spcAft>
                <a:spcPct val="0"/>
              </a:spcAft>
              <a:buClr>
                <a:srgbClr val="D60093"/>
              </a:buClr>
              <a:buSzPct val="70000"/>
              <a:defRPr/>
            </a:pPr>
            <a:endParaRPr lang="en-US" altLang="zh-CN" sz="2400" b="1" kern="0" dirty="0">
              <a:ea typeface="宋体" pitchFamily="2" charset="-122"/>
            </a:endParaRPr>
          </a:p>
        </p:txBody>
      </p:sp>
      <p:grpSp>
        <p:nvGrpSpPr>
          <p:cNvPr id="3" name="组合 53"/>
          <p:cNvGrpSpPr/>
          <p:nvPr/>
        </p:nvGrpSpPr>
        <p:grpSpPr>
          <a:xfrm>
            <a:off x="2423592" y="2751922"/>
            <a:ext cx="5688632" cy="4077072"/>
            <a:chOff x="1475656" y="2780928"/>
            <a:chExt cx="5688632" cy="4077072"/>
          </a:xfrm>
        </p:grpSpPr>
        <p:sp>
          <p:nvSpPr>
            <p:cNvPr id="6" name="TextBox 5"/>
            <p:cNvSpPr txBox="1"/>
            <p:nvPr/>
          </p:nvSpPr>
          <p:spPr>
            <a:xfrm>
              <a:off x="2915816" y="2996952"/>
              <a:ext cx="2304256" cy="369332"/>
            </a:xfrm>
            <a:prstGeom prst="rect">
              <a:avLst/>
            </a:prstGeom>
            <a:solidFill>
              <a:schemeClr val="bg1"/>
            </a:solidFill>
            <a:ln>
              <a:solidFill>
                <a:schemeClr val="tx1"/>
              </a:solidFill>
            </a:ln>
          </p:spPr>
          <p:txBody>
            <a:bodyPr wrap="square" rtlCol="0">
              <a:spAutoFit/>
            </a:bodyPr>
            <a:lstStyle/>
            <a:p>
              <a:r>
                <a:rPr lang="zh-CN" altLang="en-US" dirty="0">
                  <a:latin typeface="楷体" pitchFamily="49" charset="-122"/>
                  <a:ea typeface="楷体" pitchFamily="49" charset="-122"/>
                </a:rPr>
                <a:t>构造一个空单词表</a:t>
              </a:r>
            </a:p>
          </p:txBody>
        </p:sp>
        <p:sp>
          <p:nvSpPr>
            <p:cNvPr id="7" name="TextBox 6"/>
            <p:cNvSpPr txBox="1"/>
            <p:nvPr/>
          </p:nvSpPr>
          <p:spPr>
            <a:xfrm>
              <a:off x="2915816" y="3573016"/>
              <a:ext cx="2376264" cy="369332"/>
            </a:xfrm>
            <a:prstGeom prst="rect">
              <a:avLst/>
            </a:prstGeom>
            <a:solidFill>
              <a:schemeClr val="bg1"/>
            </a:solidFill>
            <a:ln>
              <a:solidFill>
                <a:schemeClr val="tx1"/>
              </a:solidFill>
            </a:ln>
          </p:spPr>
          <p:txBody>
            <a:bodyPr wrap="square" rtlCol="0">
              <a:spAutoFit/>
            </a:bodyPr>
            <a:lstStyle/>
            <a:p>
              <a:r>
                <a:rPr lang="zh-CN" altLang="en-US" dirty="0">
                  <a:latin typeface="楷体" pitchFamily="49" charset="-122"/>
                  <a:ea typeface="楷体" pitchFamily="49" charset="-122"/>
                </a:rPr>
                <a:t>从文件中读一个单词</a:t>
              </a:r>
            </a:p>
          </p:txBody>
        </p:sp>
        <p:sp>
          <p:nvSpPr>
            <p:cNvPr id="8" name="流程图: 决策 7"/>
            <p:cNvSpPr/>
            <p:nvPr/>
          </p:nvSpPr>
          <p:spPr bwMode="auto">
            <a:xfrm>
              <a:off x="2699792" y="4149080"/>
              <a:ext cx="2736304" cy="1161633"/>
            </a:xfrm>
            <a:prstGeom prst="flowChartDecisi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eaLnBrk="0" fontAlgn="base" hangingPunct="0">
                <a:spcBef>
                  <a:spcPct val="0"/>
                </a:spcBef>
                <a:spcAft>
                  <a:spcPct val="0"/>
                </a:spcAft>
              </a:pPr>
              <a:r>
                <a:rPr lang="zh-CN" altLang="en-US" sz="1600" dirty="0">
                  <a:latin typeface="楷体" pitchFamily="49" charset="-122"/>
                  <a:ea typeface="楷体" pitchFamily="49" charset="-122"/>
                </a:rPr>
                <a:t>在单词表中查找该单词</a:t>
              </a:r>
            </a:p>
          </p:txBody>
        </p:sp>
        <p:sp>
          <p:nvSpPr>
            <p:cNvPr id="9" name="TextBox 8"/>
            <p:cNvSpPr txBox="1"/>
            <p:nvPr/>
          </p:nvSpPr>
          <p:spPr>
            <a:xfrm>
              <a:off x="4860032" y="5085184"/>
              <a:ext cx="2304256" cy="646331"/>
            </a:xfrm>
            <a:prstGeom prst="rect">
              <a:avLst/>
            </a:prstGeom>
            <a:solidFill>
              <a:schemeClr val="bg1"/>
            </a:solidFill>
            <a:ln>
              <a:solidFill>
                <a:schemeClr val="tx1"/>
              </a:solidFill>
            </a:ln>
          </p:spPr>
          <p:txBody>
            <a:bodyPr wrap="square" rtlCol="0">
              <a:spAutoFit/>
            </a:bodyPr>
            <a:lstStyle/>
            <a:p>
              <a:pPr algn="ctr"/>
              <a:r>
                <a:rPr lang="zh-CN" altLang="en-US" dirty="0">
                  <a:latin typeface="楷体" pitchFamily="49" charset="-122"/>
                  <a:ea typeface="楷体" pitchFamily="49" charset="-122"/>
                </a:rPr>
                <a:t>将该单词加入到单词表中，其次数为</a:t>
              </a:r>
              <a:r>
                <a:rPr lang="en-US" altLang="zh-CN" dirty="0">
                  <a:latin typeface="楷体" pitchFamily="49" charset="-122"/>
                  <a:ea typeface="楷体" pitchFamily="49" charset="-122"/>
                </a:rPr>
                <a:t>1</a:t>
              </a:r>
              <a:endParaRPr lang="zh-CN" altLang="en-US" dirty="0">
                <a:latin typeface="楷体" pitchFamily="49" charset="-122"/>
                <a:ea typeface="楷体" pitchFamily="49" charset="-122"/>
              </a:endParaRPr>
            </a:p>
          </p:txBody>
        </p:sp>
        <p:sp>
          <p:nvSpPr>
            <p:cNvPr id="10" name="TextBox 9"/>
            <p:cNvSpPr txBox="1"/>
            <p:nvPr/>
          </p:nvSpPr>
          <p:spPr>
            <a:xfrm>
              <a:off x="1475656" y="5013176"/>
              <a:ext cx="1440160" cy="648072"/>
            </a:xfrm>
            <a:prstGeom prst="rect">
              <a:avLst/>
            </a:prstGeom>
            <a:solidFill>
              <a:schemeClr val="bg1"/>
            </a:solidFill>
            <a:ln>
              <a:solidFill>
                <a:schemeClr val="tx1"/>
              </a:solidFill>
            </a:ln>
          </p:spPr>
          <p:txBody>
            <a:bodyPr wrap="square" rtlCol="0">
              <a:spAutoFit/>
            </a:bodyPr>
            <a:lstStyle/>
            <a:p>
              <a:pPr algn="ctr"/>
              <a:r>
                <a:rPr lang="zh-CN" altLang="en-US" dirty="0">
                  <a:latin typeface="楷体" pitchFamily="49" charset="-122"/>
                  <a:ea typeface="楷体" pitchFamily="49" charset="-122"/>
                </a:rPr>
                <a:t>该单词次数为加</a:t>
              </a:r>
              <a:r>
                <a:rPr lang="en-US" altLang="zh-CN" dirty="0">
                  <a:latin typeface="楷体" pitchFamily="49" charset="-122"/>
                  <a:ea typeface="楷体" pitchFamily="49" charset="-122"/>
                </a:rPr>
                <a:t>1</a:t>
              </a:r>
              <a:endParaRPr lang="zh-CN" altLang="en-US" dirty="0">
                <a:latin typeface="楷体" pitchFamily="49" charset="-122"/>
                <a:ea typeface="楷体" pitchFamily="49" charset="-122"/>
              </a:endParaRPr>
            </a:p>
          </p:txBody>
        </p:sp>
        <p:sp>
          <p:nvSpPr>
            <p:cNvPr id="12" name="流程图: 决策 11"/>
            <p:cNvSpPr/>
            <p:nvPr/>
          </p:nvSpPr>
          <p:spPr bwMode="auto">
            <a:xfrm>
              <a:off x="2267744" y="6021288"/>
              <a:ext cx="3528392" cy="672525"/>
            </a:xfrm>
            <a:prstGeom prst="flowChartDecisi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eaLnBrk="0" fontAlgn="base" hangingPunct="0">
                <a:spcBef>
                  <a:spcPct val="0"/>
                </a:spcBef>
                <a:spcAft>
                  <a:spcPct val="0"/>
                </a:spcAft>
              </a:pPr>
              <a:r>
                <a:rPr lang="zh-CN" altLang="en-US" sz="1600" dirty="0">
                  <a:latin typeface="楷体" pitchFamily="49" charset="-122"/>
                  <a:ea typeface="楷体" pitchFamily="49" charset="-122"/>
                </a:rPr>
                <a:t>文件中仍有单词</a:t>
              </a:r>
            </a:p>
          </p:txBody>
        </p:sp>
        <p:cxnSp>
          <p:nvCxnSpPr>
            <p:cNvPr id="14" name="直接箭头连接符 13"/>
            <p:cNvCxnSpPr>
              <a:endCxn id="6" idx="0"/>
            </p:cNvCxnSpPr>
            <p:nvPr/>
          </p:nvCxnSpPr>
          <p:spPr bwMode="auto">
            <a:xfrm>
              <a:off x="4067944" y="2780928"/>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17" name="直接箭头连接符 16"/>
            <p:cNvCxnSpPr/>
            <p:nvPr/>
          </p:nvCxnSpPr>
          <p:spPr bwMode="auto">
            <a:xfrm>
              <a:off x="4067944" y="3356992"/>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18" name="直接箭头连接符 17"/>
            <p:cNvCxnSpPr/>
            <p:nvPr/>
          </p:nvCxnSpPr>
          <p:spPr bwMode="auto">
            <a:xfrm>
              <a:off x="4067944" y="3933056"/>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20" name="肘形连接符 19"/>
            <p:cNvCxnSpPr>
              <a:stCxn id="8" idx="3"/>
              <a:endCxn id="9" idx="0"/>
            </p:cNvCxnSpPr>
            <p:nvPr/>
          </p:nvCxnSpPr>
          <p:spPr bwMode="auto">
            <a:xfrm>
              <a:off x="5436096" y="4729897"/>
              <a:ext cx="576064" cy="355287"/>
            </a:xfrm>
            <a:prstGeom prst="bentConnector2">
              <a:avLst/>
            </a:prstGeom>
            <a:noFill/>
            <a:ln w="9525" cap="flat" cmpd="sng" algn="ctr">
              <a:solidFill>
                <a:schemeClr val="tx1"/>
              </a:solidFill>
              <a:prstDash val="solid"/>
              <a:round/>
              <a:headEnd type="none" w="med" len="med"/>
              <a:tailEnd type="arrow"/>
            </a:ln>
            <a:effectLst/>
          </p:spPr>
        </p:cxnSp>
        <p:cxnSp>
          <p:nvCxnSpPr>
            <p:cNvPr id="25" name="肘形连接符 24"/>
            <p:cNvCxnSpPr>
              <a:stCxn id="8" idx="1"/>
              <a:endCxn id="10" idx="0"/>
            </p:cNvCxnSpPr>
            <p:nvPr/>
          </p:nvCxnSpPr>
          <p:spPr bwMode="auto">
            <a:xfrm rot="10800000" flipV="1">
              <a:off x="2195736" y="4729896"/>
              <a:ext cx="504056" cy="283279"/>
            </a:xfrm>
            <a:prstGeom prst="bentConnector2">
              <a:avLst/>
            </a:prstGeom>
            <a:noFill/>
            <a:ln w="9525" cap="flat" cmpd="sng" algn="ctr">
              <a:solidFill>
                <a:schemeClr val="tx1"/>
              </a:solidFill>
              <a:prstDash val="solid"/>
              <a:round/>
              <a:headEnd type="none" w="med" len="med"/>
              <a:tailEnd type="arrow"/>
            </a:ln>
            <a:effectLst/>
          </p:spPr>
        </p:cxnSp>
        <p:cxnSp>
          <p:nvCxnSpPr>
            <p:cNvPr id="28" name="肘形连接符 27"/>
            <p:cNvCxnSpPr/>
            <p:nvPr/>
          </p:nvCxnSpPr>
          <p:spPr bwMode="auto">
            <a:xfrm rot="5400000">
              <a:off x="4175956" y="5769260"/>
              <a:ext cx="360040" cy="12700"/>
            </a:xfrm>
            <a:prstGeom prst="bentConnector3">
              <a:avLst>
                <a:gd name="adj1" fmla="val 50000"/>
              </a:avLst>
            </a:prstGeom>
            <a:noFill/>
            <a:ln w="9525" cap="flat" cmpd="sng" algn="ctr">
              <a:noFill/>
              <a:prstDash val="solid"/>
              <a:round/>
              <a:headEnd type="none" w="med" len="med"/>
              <a:tailEnd type="arrow"/>
            </a:ln>
            <a:effectLst/>
          </p:spPr>
        </p:cxnSp>
        <p:cxnSp>
          <p:nvCxnSpPr>
            <p:cNvPr id="30" name="肘形连接符 29"/>
            <p:cNvCxnSpPr>
              <a:stCxn id="10" idx="2"/>
              <a:endCxn id="9" idx="2"/>
            </p:cNvCxnSpPr>
            <p:nvPr/>
          </p:nvCxnSpPr>
          <p:spPr bwMode="auto">
            <a:xfrm rot="16200000" flipH="1">
              <a:off x="4068815" y="3788169"/>
              <a:ext cx="70267" cy="3816424"/>
            </a:xfrm>
            <a:prstGeom prst="bentConnector3">
              <a:avLst>
                <a:gd name="adj1" fmla="val 198116"/>
              </a:avLst>
            </a:prstGeom>
            <a:noFill/>
            <a:ln w="9525" cap="flat" cmpd="sng" algn="ctr">
              <a:solidFill>
                <a:schemeClr val="tx1"/>
              </a:solidFill>
              <a:prstDash val="solid"/>
              <a:round/>
              <a:headEnd type="none" w="med" len="med"/>
              <a:tailEnd type="none" w="med" len="med"/>
            </a:ln>
            <a:effectLst/>
          </p:spPr>
        </p:cxnSp>
        <p:cxnSp>
          <p:nvCxnSpPr>
            <p:cNvPr id="36" name="直接箭头连接符 35"/>
            <p:cNvCxnSpPr/>
            <p:nvPr/>
          </p:nvCxnSpPr>
          <p:spPr bwMode="auto">
            <a:xfrm>
              <a:off x="3995936" y="5805264"/>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44" name="肘形连接符 43"/>
            <p:cNvCxnSpPr>
              <a:stCxn id="12" idx="1"/>
            </p:cNvCxnSpPr>
            <p:nvPr/>
          </p:nvCxnSpPr>
          <p:spPr bwMode="auto">
            <a:xfrm rot="10800000" flipH="1">
              <a:off x="2267744" y="3429001"/>
              <a:ext cx="1800200" cy="2928551"/>
            </a:xfrm>
            <a:prstGeom prst="bentConnector4">
              <a:avLst>
                <a:gd name="adj1" fmla="val -56237"/>
                <a:gd name="adj2" fmla="val 97868"/>
              </a:avLst>
            </a:prstGeom>
            <a:noFill/>
            <a:ln w="9525" cap="flat" cmpd="sng" algn="ctr">
              <a:solidFill>
                <a:schemeClr val="tx1"/>
              </a:solidFill>
              <a:prstDash val="solid"/>
              <a:round/>
              <a:headEnd type="none" w="med" len="med"/>
              <a:tailEnd type="arrow"/>
            </a:ln>
            <a:effectLst/>
          </p:spPr>
        </p:cxnSp>
        <p:cxnSp>
          <p:nvCxnSpPr>
            <p:cNvPr id="48" name="直接箭头连接符 47"/>
            <p:cNvCxnSpPr/>
            <p:nvPr/>
          </p:nvCxnSpPr>
          <p:spPr bwMode="auto">
            <a:xfrm>
              <a:off x="3995936" y="6641976"/>
              <a:ext cx="0" cy="216024"/>
            </a:xfrm>
            <a:prstGeom prst="straightConnector1">
              <a:avLst/>
            </a:prstGeom>
            <a:noFill/>
            <a:ln w="9525" cap="flat" cmpd="sng" algn="ctr">
              <a:solidFill>
                <a:schemeClr val="tx1"/>
              </a:solidFill>
              <a:prstDash val="solid"/>
              <a:round/>
              <a:headEnd type="none" w="med" len="med"/>
              <a:tailEnd type="arrow"/>
            </a:ln>
            <a:effectLst/>
          </p:spPr>
        </p:cxnSp>
        <p:sp>
          <p:nvSpPr>
            <p:cNvPr id="50" name="TextBox 49"/>
            <p:cNvSpPr txBox="1"/>
            <p:nvPr/>
          </p:nvSpPr>
          <p:spPr>
            <a:xfrm>
              <a:off x="2267744" y="4365104"/>
              <a:ext cx="543739" cy="307777"/>
            </a:xfrm>
            <a:prstGeom prst="rect">
              <a:avLst/>
            </a:prstGeom>
            <a:noFill/>
          </p:spPr>
          <p:txBody>
            <a:bodyPr wrap="none" rtlCol="0">
              <a:spAutoFit/>
            </a:bodyPr>
            <a:lstStyle/>
            <a:p>
              <a:r>
                <a:rPr lang="zh-CN" altLang="en-US" sz="1400" dirty="0">
                  <a:latin typeface="楷体" pitchFamily="49" charset="-122"/>
                  <a:ea typeface="楷体" pitchFamily="49" charset="-122"/>
                </a:rPr>
                <a:t>找到</a:t>
              </a:r>
            </a:p>
          </p:txBody>
        </p:sp>
        <p:sp>
          <p:nvSpPr>
            <p:cNvPr id="51" name="TextBox 50"/>
            <p:cNvSpPr txBox="1"/>
            <p:nvPr/>
          </p:nvSpPr>
          <p:spPr>
            <a:xfrm>
              <a:off x="5508104" y="4365104"/>
              <a:ext cx="723275" cy="307777"/>
            </a:xfrm>
            <a:prstGeom prst="rect">
              <a:avLst/>
            </a:prstGeom>
            <a:noFill/>
          </p:spPr>
          <p:txBody>
            <a:bodyPr wrap="none" rtlCol="0">
              <a:spAutoFit/>
            </a:bodyPr>
            <a:lstStyle/>
            <a:p>
              <a:r>
                <a:rPr lang="zh-CN" altLang="en-US" sz="1400" dirty="0">
                  <a:latin typeface="楷体" pitchFamily="49" charset="-122"/>
                  <a:ea typeface="楷体" pitchFamily="49" charset="-122"/>
                </a:rPr>
                <a:t>没找到</a:t>
              </a:r>
            </a:p>
          </p:txBody>
        </p:sp>
        <p:sp>
          <p:nvSpPr>
            <p:cNvPr id="52" name="TextBox 51"/>
            <p:cNvSpPr txBox="1"/>
            <p:nvPr/>
          </p:nvSpPr>
          <p:spPr>
            <a:xfrm>
              <a:off x="1475656" y="5949280"/>
              <a:ext cx="364202" cy="307777"/>
            </a:xfrm>
            <a:prstGeom prst="rect">
              <a:avLst/>
            </a:prstGeom>
            <a:noFill/>
          </p:spPr>
          <p:txBody>
            <a:bodyPr wrap="none" rtlCol="0">
              <a:spAutoFit/>
            </a:bodyPr>
            <a:lstStyle/>
            <a:p>
              <a:r>
                <a:rPr lang="zh-CN" altLang="en-US" sz="1400" dirty="0">
                  <a:latin typeface="楷体" pitchFamily="49" charset="-122"/>
                  <a:ea typeface="楷体" pitchFamily="49" charset="-122"/>
                </a:rPr>
                <a:t>有</a:t>
              </a:r>
            </a:p>
          </p:txBody>
        </p:sp>
        <p:sp>
          <p:nvSpPr>
            <p:cNvPr id="53" name="TextBox 52"/>
            <p:cNvSpPr txBox="1"/>
            <p:nvPr/>
          </p:nvSpPr>
          <p:spPr>
            <a:xfrm>
              <a:off x="4427984" y="6550223"/>
              <a:ext cx="364202" cy="307777"/>
            </a:xfrm>
            <a:prstGeom prst="rect">
              <a:avLst/>
            </a:prstGeom>
            <a:noFill/>
          </p:spPr>
          <p:txBody>
            <a:bodyPr wrap="none" rtlCol="0">
              <a:spAutoFit/>
            </a:bodyPr>
            <a:lstStyle/>
            <a:p>
              <a:r>
                <a:rPr lang="zh-CN" altLang="en-US" sz="1400" dirty="0">
                  <a:latin typeface="楷体" pitchFamily="49" charset="-122"/>
                  <a:ea typeface="楷体" pitchFamily="49" charset="-122"/>
                </a:rPr>
                <a:t>无</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问题：词频统计 </a:t>
            </a:r>
            <a:r>
              <a:rPr lang="en-US" altLang="zh-CN" dirty="0"/>
              <a:t>– Hash</a:t>
            </a:r>
            <a:r>
              <a:rPr lang="zh-CN" altLang="en-US" dirty="0"/>
              <a:t>实现</a:t>
            </a:r>
            <a:r>
              <a:rPr lang="en-US" altLang="zh-CN" dirty="0"/>
              <a:t>*</a:t>
            </a:r>
            <a:endParaRPr lang="zh-CN" altLang="en-US" dirty="0"/>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93</a:t>
            </a:fld>
            <a:endParaRPr lang="en-US" altLang="zh-CN" dirty="0"/>
          </a:p>
        </p:txBody>
      </p:sp>
      <p:sp>
        <p:nvSpPr>
          <p:cNvPr id="5" name="Cloud"/>
          <p:cNvSpPr>
            <a:spLocks noChangeAspect="1" noEditPoints="1" noChangeArrowheads="1"/>
          </p:cNvSpPr>
          <p:nvPr/>
        </p:nvSpPr>
        <p:spPr bwMode="auto">
          <a:xfrm>
            <a:off x="1930107" y="1075477"/>
            <a:ext cx="8424936" cy="388843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A7EEFF"/>
          </a:solidFill>
          <a:ln w="28575">
            <a:solidFill>
              <a:srgbClr val="969696"/>
            </a:solidFill>
            <a:miter lim="800000"/>
            <a:headEnd/>
            <a:tailEnd/>
          </a:ln>
          <a:effectLst>
            <a:outerShdw dist="170388" dir="1593903" algn="ctr" rotWithShape="0">
              <a:srgbClr val="C3C3C3"/>
            </a:outerShdw>
          </a:effectLst>
        </p:spPr>
        <p:txBody>
          <a:bodyPr/>
          <a:lstStyle/>
          <a:p>
            <a:pPr eaLnBrk="0" fontAlgn="t" hangingPunct="0">
              <a:lnSpc>
                <a:spcPct val="95000"/>
              </a:lnSpc>
              <a:spcBef>
                <a:spcPct val="0"/>
              </a:spcBef>
              <a:spcAft>
                <a:spcPct val="0"/>
              </a:spcAft>
            </a:pPr>
            <a:r>
              <a:rPr lang="zh-CN" altLang="en-US" sz="2000" dirty="0">
                <a:solidFill>
                  <a:srgbClr val="7030A0"/>
                </a:solidFill>
                <a:latin typeface="黑体" pitchFamily="2" charset="-122"/>
                <a:ea typeface="黑体" pitchFamily="2" charset="-122"/>
              </a:rPr>
              <a:t>本问题有如下特点：</a:t>
            </a:r>
            <a:endParaRPr lang="en-US" altLang="zh-CN" sz="2000" dirty="0">
              <a:solidFill>
                <a:srgbClr val="7030A0"/>
              </a:solidFill>
              <a:latin typeface="黑体" pitchFamily="2" charset="-122"/>
              <a:ea typeface="黑体" pitchFamily="2" charset="-122"/>
            </a:endParaRPr>
          </a:p>
          <a:p>
            <a:pPr eaLnBrk="0" fontAlgn="t" hangingPunct="0">
              <a:lnSpc>
                <a:spcPct val="95000"/>
              </a:lnSpc>
              <a:spcBef>
                <a:spcPct val="0"/>
              </a:spcBef>
              <a:spcAft>
                <a:spcPct val="0"/>
              </a:spcAft>
            </a:pPr>
            <a:r>
              <a:rPr lang="en-US" altLang="zh-CN" sz="2000" dirty="0">
                <a:solidFill>
                  <a:srgbClr val="7030A0"/>
                </a:solidFill>
                <a:latin typeface="黑体" pitchFamily="2" charset="-122"/>
                <a:ea typeface="黑体" pitchFamily="2" charset="-122"/>
              </a:rPr>
              <a:t>1.</a:t>
            </a:r>
            <a:r>
              <a:rPr lang="zh-CN" altLang="en-US" sz="2000" dirty="0">
                <a:solidFill>
                  <a:srgbClr val="7030A0"/>
                </a:solidFill>
                <a:latin typeface="黑体" pitchFamily="2" charset="-122"/>
                <a:ea typeface="黑体" pitchFamily="2" charset="-122"/>
              </a:rPr>
              <a:t>问题规模不知（即需要统计的单词数量末知</a:t>
            </a:r>
            <a:r>
              <a:rPr lang="en-US" altLang="zh-CN" sz="2000" dirty="0">
                <a:solidFill>
                  <a:srgbClr val="7030A0"/>
                </a:solidFill>
                <a:latin typeface="黑体" pitchFamily="2" charset="-122"/>
                <a:ea typeface="黑体" pitchFamily="2" charset="-122"/>
              </a:rPr>
              <a:t>)</a:t>
            </a:r>
            <a:r>
              <a:rPr lang="zh-CN" altLang="en-US" sz="2000" dirty="0">
                <a:solidFill>
                  <a:srgbClr val="7030A0"/>
                </a:solidFill>
                <a:latin typeface="黑体" pitchFamily="2" charset="-122"/>
                <a:ea typeface="黑体" pitchFamily="2" charset="-122"/>
              </a:rPr>
              <a:t>，有可很大，如对一本小说进行词频统计；</a:t>
            </a:r>
            <a:endParaRPr lang="en-US" altLang="zh-CN" sz="2000" dirty="0">
              <a:solidFill>
                <a:srgbClr val="7030A0"/>
              </a:solidFill>
              <a:latin typeface="黑体" pitchFamily="2" charset="-122"/>
              <a:ea typeface="黑体" pitchFamily="2" charset="-122"/>
            </a:endParaRPr>
          </a:p>
          <a:p>
            <a:pPr eaLnBrk="0" fontAlgn="t" hangingPunct="0">
              <a:lnSpc>
                <a:spcPct val="95000"/>
              </a:lnSpc>
              <a:spcBef>
                <a:spcPct val="0"/>
              </a:spcBef>
              <a:spcAft>
                <a:spcPct val="0"/>
              </a:spcAft>
            </a:pPr>
            <a:r>
              <a:rPr lang="en-US" altLang="zh-CN" sz="2000" dirty="0">
                <a:solidFill>
                  <a:srgbClr val="7030A0"/>
                </a:solidFill>
                <a:latin typeface="黑体" pitchFamily="2" charset="-122"/>
                <a:ea typeface="黑体" pitchFamily="2" charset="-122"/>
              </a:rPr>
              <a:t>2.</a:t>
            </a:r>
            <a:r>
              <a:rPr lang="zh-CN" altLang="en-US" sz="2000" dirty="0">
                <a:solidFill>
                  <a:srgbClr val="7030A0"/>
                </a:solidFill>
                <a:latin typeface="黑体" pitchFamily="2" charset="-122"/>
                <a:ea typeface="黑体" pitchFamily="2" charset="-122"/>
              </a:rPr>
              <a:t>单词表在</a:t>
            </a:r>
            <a:r>
              <a:rPr lang="zh-CN" altLang="en-US" sz="2000" dirty="0">
                <a:solidFill>
                  <a:srgbClr val="FF0000"/>
                </a:solidFill>
                <a:latin typeface="黑体" pitchFamily="2" charset="-122"/>
                <a:ea typeface="黑体" pitchFamily="2" charset="-122"/>
              </a:rPr>
              <a:t>查找时需要频繁的执行插入操作</a:t>
            </a:r>
            <a:r>
              <a:rPr lang="zh-CN" altLang="en-US" sz="2000" dirty="0">
                <a:solidFill>
                  <a:srgbClr val="7030A0"/>
                </a:solidFill>
                <a:latin typeface="黑体" pitchFamily="2" charset="-122"/>
                <a:ea typeface="黑体" pitchFamily="2" charset="-122"/>
              </a:rPr>
              <a:t>，是一种典型的</a:t>
            </a:r>
            <a:r>
              <a:rPr lang="zh-CN" altLang="en-US" sz="2000" dirty="0">
                <a:solidFill>
                  <a:srgbClr val="FF0000"/>
                </a:solidFill>
                <a:latin typeface="黑体" pitchFamily="2" charset="-122"/>
                <a:ea typeface="黑体" pitchFamily="2" charset="-122"/>
              </a:rPr>
              <a:t>动态查找表</a:t>
            </a:r>
            <a:r>
              <a:rPr lang="zh-CN" altLang="en-US" sz="2000" dirty="0">
                <a:solidFill>
                  <a:srgbClr val="7030A0"/>
                </a:solidFill>
                <a:latin typeface="黑体" pitchFamily="2" charset="-122"/>
                <a:ea typeface="黑体" pitchFamily="2" charset="-122"/>
              </a:rPr>
              <a:t>。</a:t>
            </a:r>
            <a:endParaRPr lang="en-US" altLang="zh-CN" sz="2000" dirty="0">
              <a:solidFill>
                <a:srgbClr val="7030A0"/>
              </a:solidFill>
              <a:latin typeface="黑体" pitchFamily="2" charset="-122"/>
              <a:ea typeface="黑体" pitchFamily="2" charset="-122"/>
            </a:endParaRPr>
          </a:p>
          <a:p>
            <a:pPr eaLnBrk="0" fontAlgn="t" hangingPunct="0">
              <a:lnSpc>
                <a:spcPct val="95000"/>
              </a:lnSpc>
              <a:spcBef>
                <a:spcPct val="0"/>
              </a:spcBef>
              <a:spcAft>
                <a:spcPct val="0"/>
              </a:spcAft>
            </a:pPr>
            <a:endParaRPr lang="en-US" altLang="zh-CN" sz="2000" dirty="0">
              <a:solidFill>
                <a:srgbClr val="7030A0"/>
              </a:solidFill>
              <a:latin typeface="黑体" pitchFamily="2" charset="-122"/>
              <a:ea typeface="黑体" pitchFamily="2" charset="-122"/>
            </a:endParaRPr>
          </a:p>
          <a:p>
            <a:pPr eaLnBrk="0" fontAlgn="t" hangingPunct="0">
              <a:lnSpc>
                <a:spcPct val="95000"/>
              </a:lnSpc>
              <a:spcBef>
                <a:spcPct val="0"/>
              </a:spcBef>
              <a:spcAft>
                <a:spcPct val="0"/>
              </a:spcAft>
            </a:pPr>
            <a:r>
              <a:rPr lang="zh-CN" altLang="en-US" sz="2000" dirty="0">
                <a:solidFill>
                  <a:srgbClr val="7030A0"/>
                </a:solidFill>
                <a:latin typeface="黑体" pitchFamily="2" charset="-122"/>
                <a:ea typeface="黑体" pitchFamily="2" charset="-122"/>
              </a:rPr>
              <a:t>针对上述问题，在“线性表”一章采用了</a:t>
            </a:r>
            <a:r>
              <a:rPr lang="zh-CN" altLang="en-US" sz="2000" dirty="0">
                <a:solidFill>
                  <a:srgbClr val="FF0000"/>
                </a:solidFill>
                <a:latin typeface="黑体" pitchFamily="2" charset="-122"/>
                <a:ea typeface="黑体" pitchFamily="2" charset="-122"/>
              </a:rPr>
              <a:t>顺序表</a:t>
            </a:r>
            <a:r>
              <a:rPr lang="zh-CN" altLang="en-US" sz="2000" dirty="0">
                <a:solidFill>
                  <a:srgbClr val="7030A0"/>
                </a:solidFill>
                <a:latin typeface="黑体" pitchFamily="2" charset="-122"/>
                <a:ea typeface="黑体" pitchFamily="2" charset="-122"/>
              </a:rPr>
              <a:t>、</a:t>
            </a:r>
            <a:r>
              <a:rPr lang="zh-CN" altLang="en-US" sz="2000" dirty="0">
                <a:solidFill>
                  <a:srgbClr val="FF0000"/>
                </a:solidFill>
                <a:latin typeface="黑体" pitchFamily="2" charset="-122"/>
                <a:ea typeface="黑体" pitchFamily="2" charset="-122"/>
              </a:rPr>
              <a:t>链表</a:t>
            </a:r>
            <a:r>
              <a:rPr lang="zh-CN" altLang="en-US" sz="2000" dirty="0">
                <a:solidFill>
                  <a:srgbClr val="7030A0"/>
                </a:solidFill>
                <a:latin typeface="黑体" pitchFamily="2" charset="-122"/>
                <a:ea typeface="黑体" pitchFamily="2" charset="-122"/>
              </a:rPr>
              <a:t>来实现；在“树”一章中采用了</a:t>
            </a:r>
            <a:r>
              <a:rPr lang="zh-CN" altLang="en-US" sz="2000" dirty="0">
                <a:solidFill>
                  <a:srgbClr val="FF0000"/>
                </a:solidFill>
                <a:latin typeface="黑体" pitchFamily="2" charset="-122"/>
                <a:ea typeface="黑体" pitchFamily="2" charset="-122"/>
              </a:rPr>
              <a:t>二叉排序树</a:t>
            </a:r>
            <a:r>
              <a:rPr lang="zh-CN" altLang="en-US" sz="2000" dirty="0">
                <a:solidFill>
                  <a:srgbClr val="7030A0"/>
                </a:solidFill>
                <a:latin typeface="黑体" pitchFamily="2" charset="-122"/>
                <a:ea typeface="黑体" pitchFamily="2" charset="-122"/>
              </a:rPr>
              <a:t>（</a:t>
            </a:r>
            <a:r>
              <a:rPr lang="en-US" altLang="zh-CN" sz="2000" dirty="0">
                <a:solidFill>
                  <a:srgbClr val="7030A0"/>
                </a:solidFill>
                <a:latin typeface="黑体" pitchFamily="2" charset="-122"/>
                <a:ea typeface="黑体" pitchFamily="2" charset="-122"/>
              </a:rPr>
              <a:t>BST</a:t>
            </a:r>
            <a:r>
              <a:rPr lang="zh-CN" altLang="en-US" sz="2000" dirty="0">
                <a:solidFill>
                  <a:srgbClr val="7030A0"/>
                </a:solidFill>
                <a:latin typeface="黑体" pitchFamily="2" charset="-122"/>
                <a:ea typeface="黑体" pitchFamily="2" charset="-122"/>
              </a:rPr>
              <a:t>）来实现。</a:t>
            </a:r>
            <a:endParaRPr lang="en-US" altLang="zh-CN" sz="2000" dirty="0">
              <a:solidFill>
                <a:srgbClr val="7030A0"/>
              </a:solidFill>
              <a:latin typeface="黑体" pitchFamily="2" charset="-122"/>
              <a:ea typeface="黑体" pitchFamily="2" charset="-122"/>
            </a:endParaRPr>
          </a:p>
        </p:txBody>
      </p:sp>
      <p:sp>
        <p:nvSpPr>
          <p:cNvPr id="6" name="TextBox 5"/>
          <p:cNvSpPr txBox="1"/>
          <p:nvPr/>
        </p:nvSpPr>
        <p:spPr>
          <a:xfrm>
            <a:off x="2351584" y="4797153"/>
            <a:ext cx="7488832" cy="1200329"/>
          </a:xfrm>
          <a:prstGeom prst="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altLang="zh-CN" sz="2400" b="1" dirty="0">
                <a:solidFill>
                  <a:srgbClr val="FF0000"/>
                </a:solidFill>
                <a:latin typeface="楷体" pitchFamily="49" charset="-122"/>
                <a:ea typeface="楷体" pitchFamily="49" charset="-122"/>
              </a:rPr>
              <a:t>BST</a:t>
            </a:r>
            <a:r>
              <a:rPr lang="zh-CN" altLang="en-US" sz="2400" b="1" dirty="0">
                <a:solidFill>
                  <a:srgbClr val="FF0000"/>
                </a:solidFill>
                <a:latin typeface="楷体" pitchFamily="49" charset="-122"/>
                <a:ea typeface="楷体" pitchFamily="49" charset="-122"/>
              </a:rPr>
              <a:t>实现方式虽然查找效率较高</a:t>
            </a:r>
            <a:r>
              <a:rPr lang="zh-CN" altLang="en-US" sz="2400" b="1" dirty="0">
                <a:solidFill>
                  <a:srgbClr val="002060"/>
                </a:solidFill>
                <a:latin typeface="楷体" pitchFamily="49" charset="-122"/>
                <a:ea typeface="楷体" pitchFamily="49" charset="-122"/>
              </a:rPr>
              <a:t>，但由于树并不是理想的平衡树，查找效率不如折半查找。有没有更好的方法提高查找效率？</a:t>
            </a:r>
          </a:p>
        </p:txBody>
      </p:sp>
      <p:grpSp>
        <p:nvGrpSpPr>
          <p:cNvPr id="10" name="Group 120"/>
          <p:cNvGrpSpPr>
            <a:grpSpLocks/>
          </p:cNvGrpSpPr>
          <p:nvPr/>
        </p:nvGrpSpPr>
        <p:grpSpPr bwMode="auto">
          <a:xfrm>
            <a:off x="7211616" y="908720"/>
            <a:ext cx="3456384" cy="723900"/>
            <a:chOff x="3624" y="2907"/>
            <a:chExt cx="1932" cy="456"/>
          </a:xfrm>
        </p:grpSpPr>
        <p:sp>
          <p:nvSpPr>
            <p:cNvPr id="11" name="Freeform 121"/>
            <p:cNvSpPr>
              <a:spLocks/>
            </p:cNvSpPr>
            <p:nvPr/>
          </p:nvSpPr>
          <p:spPr bwMode="auto">
            <a:xfrm>
              <a:off x="3624" y="2907"/>
              <a:ext cx="1705" cy="456"/>
            </a:xfrm>
            <a:custGeom>
              <a:avLst/>
              <a:gdLst>
                <a:gd name="T0" fmla="*/ 104 w 1635"/>
                <a:gd name="T1" fmla="*/ 81 h 504"/>
                <a:gd name="T2" fmla="*/ 118 w 1635"/>
                <a:gd name="T3" fmla="*/ 61 h 504"/>
                <a:gd name="T4" fmla="*/ 163 w 1635"/>
                <a:gd name="T5" fmla="*/ 55 h 504"/>
                <a:gd name="T6" fmla="*/ 534 w 1635"/>
                <a:gd name="T7" fmla="*/ 24 h 504"/>
                <a:gd name="T8" fmla="*/ 1052 w 1635"/>
                <a:gd name="T9" fmla="*/ 24 h 504"/>
                <a:gd name="T10" fmla="*/ 1970 w 1635"/>
                <a:gd name="T11" fmla="*/ 49 h 504"/>
                <a:gd name="T12" fmla="*/ 2029 w 1635"/>
                <a:gd name="T13" fmla="*/ 130 h 504"/>
                <a:gd name="T14" fmla="*/ 2062 w 1635"/>
                <a:gd name="T15" fmla="*/ 168 h 504"/>
                <a:gd name="T16" fmla="*/ 2015 w 1635"/>
                <a:gd name="T17" fmla="*/ 207 h 504"/>
                <a:gd name="T18" fmla="*/ 1999 w 1635"/>
                <a:gd name="T19" fmla="*/ 233 h 504"/>
                <a:gd name="T20" fmla="*/ 1927 w 1635"/>
                <a:gd name="T21" fmla="*/ 238 h 504"/>
                <a:gd name="T22" fmla="*/ 1794 w 1635"/>
                <a:gd name="T23" fmla="*/ 245 h 504"/>
                <a:gd name="T24" fmla="*/ 1690 w 1635"/>
                <a:gd name="T25" fmla="*/ 263 h 504"/>
                <a:gd name="T26" fmla="*/ 1570 w 1635"/>
                <a:gd name="T27" fmla="*/ 277 h 504"/>
                <a:gd name="T28" fmla="*/ 1244 w 1635"/>
                <a:gd name="T29" fmla="*/ 257 h 504"/>
                <a:gd name="T30" fmla="*/ 474 w 1635"/>
                <a:gd name="T31" fmla="*/ 277 h 504"/>
                <a:gd name="T32" fmla="*/ 268 w 1635"/>
                <a:gd name="T33" fmla="*/ 271 h 504"/>
                <a:gd name="T34" fmla="*/ 88 w 1635"/>
                <a:gd name="T35" fmla="*/ 233 h 504"/>
                <a:gd name="T36" fmla="*/ 0 w 1635"/>
                <a:gd name="T37" fmla="*/ 176 h 504"/>
                <a:gd name="T38" fmla="*/ 104 w 1635"/>
                <a:gd name="T39" fmla="*/ 125 h 504"/>
                <a:gd name="T40" fmla="*/ 118 w 1635"/>
                <a:gd name="T41" fmla="*/ 106 h 504"/>
                <a:gd name="T42" fmla="*/ 104 w 1635"/>
                <a:gd name="T43" fmla="*/ 81 h 5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35" h="504">
                  <a:moveTo>
                    <a:pt x="81" y="147"/>
                  </a:moveTo>
                  <a:cubicBezTo>
                    <a:pt x="85" y="135"/>
                    <a:pt x="83" y="121"/>
                    <a:pt x="92" y="112"/>
                  </a:cubicBezTo>
                  <a:cubicBezTo>
                    <a:pt x="101" y="103"/>
                    <a:pt x="116" y="106"/>
                    <a:pt x="127" y="101"/>
                  </a:cubicBezTo>
                  <a:cubicBezTo>
                    <a:pt x="225" y="53"/>
                    <a:pt x="303" y="54"/>
                    <a:pt x="415" y="43"/>
                  </a:cubicBezTo>
                  <a:cubicBezTo>
                    <a:pt x="552" y="0"/>
                    <a:pt x="681" y="31"/>
                    <a:pt x="818" y="43"/>
                  </a:cubicBezTo>
                  <a:cubicBezTo>
                    <a:pt x="1050" y="91"/>
                    <a:pt x="1296" y="80"/>
                    <a:pt x="1532" y="89"/>
                  </a:cubicBezTo>
                  <a:cubicBezTo>
                    <a:pt x="1601" y="158"/>
                    <a:pt x="1550" y="92"/>
                    <a:pt x="1578" y="239"/>
                  </a:cubicBezTo>
                  <a:cubicBezTo>
                    <a:pt x="1583" y="263"/>
                    <a:pt x="1602" y="308"/>
                    <a:pt x="1602" y="308"/>
                  </a:cubicBezTo>
                  <a:cubicBezTo>
                    <a:pt x="1551" y="457"/>
                    <a:pt x="1635" y="221"/>
                    <a:pt x="1567" y="377"/>
                  </a:cubicBezTo>
                  <a:cubicBezTo>
                    <a:pt x="1561" y="392"/>
                    <a:pt x="1567" y="413"/>
                    <a:pt x="1555" y="423"/>
                  </a:cubicBezTo>
                  <a:cubicBezTo>
                    <a:pt x="1540" y="435"/>
                    <a:pt x="1517" y="432"/>
                    <a:pt x="1498" y="435"/>
                  </a:cubicBezTo>
                  <a:cubicBezTo>
                    <a:pt x="1463" y="440"/>
                    <a:pt x="1429" y="442"/>
                    <a:pt x="1394" y="446"/>
                  </a:cubicBezTo>
                  <a:cubicBezTo>
                    <a:pt x="1367" y="456"/>
                    <a:pt x="1342" y="472"/>
                    <a:pt x="1314" y="481"/>
                  </a:cubicBezTo>
                  <a:cubicBezTo>
                    <a:pt x="1284" y="491"/>
                    <a:pt x="1221" y="504"/>
                    <a:pt x="1221" y="504"/>
                  </a:cubicBezTo>
                  <a:cubicBezTo>
                    <a:pt x="1127" y="497"/>
                    <a:pt x="1056" y="492"/>
                    <a:pt x="968" y="469"/>
                  </a:cubicBezTo>
                  <a:cubicBezTo>
                    <a:pt x="773" y="481"/>
                    <a:pt x="557" y="459"/>
                    <a:pt x="369" y="504"/>
                  </a:cubicBezTo>
                  <a:cubicBezTo>
                    <a:pt x="315" y="500"/>
                    <a:pt x="261" y="502"/>
                    <a:pt x="208" y="493"/>
                  </a:cubicBezTo>
                  <a:cubicBezTo>
                    <a:pt x="202" y="492"/>
                    <a:pt x="83" y="429"/>
                    <a:pt x="69" y="423"/>
                  </a:cubicBezTo>
                  <a:cubicBezTo>
                    <a:pt x="35" y="389"/>
                    <a:pt x="16" y="365"/>
                    <a:pt x="0" y="320"/>
                  </a:cubicBezTo>
                  <a:cubicBezTo>
                    <a:pt x="17" y="270"/>
                    <a:pt x="43" y="265"/>
                    <a:pt x="81" y="228"/>
                  </a:cubicBezTo>
                  <a:cubicBezTo>
                    <a:pt x="85" y="216"/>
                    <a:pt x="94" y="205"/>
                    <a:pt x="92" y="193"/>
                  </a:cubicBezTo>
                  <a:cubicBezTo>
                    <a:pt x="83" y="138"/>
                    <a:pt x="52" y="173"/>
                    <a:pt x="81" y="147"/>
                  </a:cubicBezTo>
                  <a:close/>
                </a:path>
              </a:pathLst>
            </a:custGeom>
            <a:solidFill>
              <a:srgbClr val="FFFF99"/>
            </a:solidFill>
            <a:ln w="12700" cap="sq" cmpd="sng">
              <a:noFill/>
              <a:prstDash val="solid"/>
              <a:round/>
              <a:headEnd/>
              <a:tailEnd/>
            </a:ln>
            <a:effectLst>
              <a:outerShdw dist="71842" dir="2700000" algn="ctr" rotWithShape="0">
                <a:srgbClr val="B2B2B2"/>
              </a:outerShdw>
            </a:effectLst>
          </p:spPr>
          <p:txBody>
            <a:bodyPr wrap="none" anchor="ctr"/>
            <a:lstStyle/>
            <a:p>
              <a:endParaRPr lang="zh-CN" altLang="en-US"/>
            </a:p>
          </p:txBody>
        </p:sp>
        <p:sp>
          <p:nvSpPr>
            <p:cNvPr id="12" name="Rectangle 122"/>
            <p:cNvSpPr>
              <a:spLocks noChangeArrowheads="1"/>
            </p:cNvSpPr>
            <p:nvPr/>
          </p:nvSpPr>
          <p:spPr bwMode="auto">
            <a:xfrm rot="-30194">
              <a:off x="3694" y="3001"/>
              <a:ext cx="1862" cy="298"/>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lang="zh-CN" altLang="en-US" sz="2500" dirty="0">
                  <a:solidFill>
                    <a:srgbClr val="FF3300"/>
                  </a:solidFill>
                  <a:ea typeface="幼圆" pitchFamily="49" charset="-122"/>
                </a:rPr>
                <a:t>散列（</a:t>
              </a:r>
              <a:r>
                <a:rPr lang="en-US" altLang="zh-CN" sz="2500" dirty="0">
                  <a:solidFill>
                    <a:srgbClr val="FF3300"/>
                  </a:solidFill>
                  <a:ea typeface="幼圆" pitchFamily="49" charset="-122"/>
                </a:rPr>
                <a:t>Hash</a:t>
              </a:r>
              <a:r>
                <a:rPr lang="zh-CN" altLang="en-US" sz="2500" dirty="0">
                  <a:solidFill>
                    <a:srgbClr val="FF3300"/>
                  </a:solidFill>
                  <a:ea typeface="幼圆" pitchFamily="49" charset="-122"/>
                </a:rPr>
                <a:t>）查找！</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1+#ppt_w/2"/>
                                          </p:val>
                                        </p:tav>
                                        <p:tav tm="100000">
                                          <p:val>
                                            <p:strVal val="#ppt_x"/>
                                          </p:val>
                                        </p:tav>
                                      </p:tavLst>
                                    </p:anim>
                                    <p:anim calcmode="lin" valueType="num">
                                      <p:cBhvr additive="base">
                                        <p:cTn id="19"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9A14A0-FC1E-476D-B257-2889EBAD0594}"/>
              </a:ext>
            </a:extLst>
          </p:cNvPr>
          <p:cNvSpPr>
            <a:spLocks noGrp="1"/>
          </p:cNvSpPr>
          <p:nvPr>
            <p:ph type="title"/>
          </p:nvPr>
        </p:nvSpPr>
        <p:spPr>
          <a:xfrm>
            <a:off x="838200" y="188640"/>
            <a:ext cx="10515600" cy="615603"/>
          </a:xfrm>
        </p:spPr>
        <p:txBody>
          <a:bodyPr>
            <a:normAutofit fontScale="90000"/>
          </a:bodyPr>
          <a:lstStyle/>
          <a:p>
            <a:r>
              <a:rPr lang="zh-CN" altLang="en-US" dirty="0"/>
              <a:t>问题：词频统计 </a:t>
            </a:r>
            <a:r>
              <a:rPr lang="en-US" altLang="zh-CN" dirty="0"/>
              <a:t>- </a:t>
            </a:r>
            <a:r>
              <a:rPr lang="zh-CN" altLang="en-US" dirty="0"/>
              <a:t>查找性能分析</a:t>
            </a:r>
          </a:p>
        </p:txBody>
      </p:sp>
      <p:sp>
        <p:nvSpPr>
          <p:cNvPr id="3" name="灯片编号占位符 2">
            <a:extLst>
              <a:ext uri="{FF2B5EF4-FFF2-40B4-BE49-F238E27FC236}">
                <a16:creationId xmlns:a16="http://schemas.microsoft.com/office/drawing/2014/main" id="{E27327EA-C229-4300-933E-2A85D25D9F1C}"/>
              </a:ext>
            </a:extLst>
          </p:cNvPr>
          <p:cNvSpPr>
            <a:spLocks noGrp="1"/>
          </p:cNvSpPr>
          <p:nvPr>
            <p:ph type="sldNum" sz="quarter" idx="12"/>
          </p:nvPr>
        </p:nvSpPr>
        <p:spPr/>
        <p:txBody>
          <a:bodyPr/>
          <a:lstStyle/>
          <a:p>
            <a:fld id="{0C913308-F349-4B6D-A68A-DD1791B4A57B}" type="slidenum">
              <a:rPr lang="zh-CN" altLang="en-US" smtClean="0"/>
              <a:pPr/>
              <a:t>94</a:t>
            </a:fld>
            <a:endParaRPr lang="zh-CN" altLang="en-US" dirty="0"/>
          </a:p>
        </p:txBody>
      </p:sp>
      <p:graphicFrame>
        <p:nvGraphicFramePr>
          <p:cNvPr id="5" name="表格 5">
            <a:extLst>
              <a:ext uri="{FF2B5EF4-FFF2-40B4-BE49-F238E27FC236}">
                <a16:creationId xmlns:a16="http://schemas.microsoft.com/office/drawing/2014/main" id="{65620056-456A-4818-A0EC-A9378F0FB3AC}"/>
              </a:ext>
            </a:extLst>
          </p:cNvPr>
          <p:cNvGraphicFramePr>
            <a:graphicFrameLocks noGrp="1"/>
          </p:cNvGraphicFramePr>
          <p:nvPr>
            <p:extLst>
              <p:ext uri="{D42A27DB-BD31-4B8C-83A1-F6EECF244321}">
                <p14:modId xmlns:p14="http://schemas.microsoft.com/office/powerpoint/2010/main" val="2204058949"/>
              </p:ext>
            </p:extLst>
          </p:nvPr>
        </p:nvGraphicFramePr>
        <p:xfrm>
          <a:off x="1703512" y="1772816"/>
          <a:ext cx="8712968" cy="3266440"/>
        </p:xfrm>
        <a:graphic>
          <a:graphicData uri="http://schemas.openxmlformats.org/drawingml/2006/table">
            <a:tbl>
              <a:tblPr firstRow="1" bandRow="1">
                <a:tableStyleId>{E8034E78-7F5D-4C2E-B375-FC64B27BC917}</a:tableStyleId>
              </a:tblPr>
              <a:tblGrid>
                <a:gridCol w="3164806">
                  <a:extLst>
                    <a:ext uri="{9D8B030D-6E8A-4147-A177-3AD203B41FA5}">
                      <a16:colId xmlns:a16="http://schemas.microsoft.com/office/drawing/2014/main" val="1571320908"/>
                    </a:ext>
                  </a:extLst>
                </a:gridCol>
                <a:gridCol w="1235046">
                  <a:extLst>
                    <a:ext uri="{9D8B030D-6E8A-4147-A177-3AD203B41FA5}">
                      <a16:colId xmlns:a16="http://schemas.microsoft.com/office/drawing/2014/main" val="3767637307"/>
                    </a:ext>
                  </a:extLst>
                </a:gridCol>
                <a:gridCol w="1235046">
                  <a:extLst>
                    <a:ext uri="{9D8B030D-6E8A-4147-A177-3AD203B41FA5}">
                      <a16:colId xmlns:a16="http://schemas.microsoft.com/office/drawing/2014/main" val="2738097956"/>
                    </a:ext>
                  </a:extLst>
                </a:gridCol>
                <a:gridCol w="3078070">
                  <a:extLst>
                    <a:ext uri="{9D8B030D-6E8A-4147-A177-3AD203B41FA5}">
                      <a16:colId xmlns:a16="http://schemas.microsoft.com/office/drawing/2014/main" val="3446322388"/>
                    </a:ext>
                  </a:extLst>
                </a:gridCol>
              </a:tblGrid>
              <a:tr h="370840">
                <a:tc>
                  <a:txBody>
                    <a:bodyPr/>
                    <a:lstStyle/>
                    <a:p>
                      <a:pPr algn="ctr"/>
                      <a:r>
                        <a:rPr lang="zh-CN" altLang="en-US" dirty="0"/>
                        <a:t>查找与存储方式</a:t>
                      </a:r>
                    </a:p>
                  </a:txBody>
                  <a:tcPr/>
                </a:tc>
                <a:tc>
                  <a:txBody>
                    <a:bodyPr/>
                    <a:lstStyle/>
                    <a:p>
                      <a:pPr algn="ctr"/>
                      <a:r>
                        <a:rPr lang="zh-CN" altLang="en-US" dirty="0"/>
                        <a:t>比较次数</a:t>
                      </a:r>
                    </a:p>
                  </a:txBody>
                  <a:tcPr/>
                </a:tc>
                <a:tc>
                  <a:txBody>
                    <a:bodyPr/>
                    <a:lstStyle/>
                    <a:p>
                      <a:pPr algn="ctr"/>
                      <a:r>
                        <a:rPr lang="zh-CN" altLang="en-US" dirty="0"/>
                        <a:t>运行时间</a:t>
                      </a:r>
                    </a:p>
                  </a:txBody>
                  <a:tcPr/>
                </a:tc>
                <a:tc>
                  <a:txBody>
                    <a:bodyPr/>
                    <a:lstStyle/>
                    <a:p>
                      <a:pPr algn="ctr"/>
                      <a:r>
                        <a:rPr lang="zh-CN" altLang="en-US" dirty="0"/>
                        <a:t>说明</a:t>
                      </a:r>
                    </a:p>
                  </a:txBody>
                  <a:tcPr/>
                </a:tc>
                <a:extLst>
                  <a:ext uri="{0D108BD9-81ED-4DB2-BD59-A6C34878D82A}">
                    <a16:rowId xmlns:a16="http://schemas.microsoft.com/office/drawing/2014/main" val="571182460"/>
                  </a:ext>
                </a:extLst>
              </a:tr>
              <a:tr h="370840">
                <a:tc>
                  <a:txBody>
                    <a:bodyPr/>
                    <a:lstStyle/>
                    <a:p>
                      <a:r>
                        <a:rPr lang="zh-CN" altLang="en-US" sz="1600" dirty="0">
                          <a:solidFill>
                            <a:schemeClr val="tx1"/>
                          </a:solidFill>
                          <a:latin typeface="楷体" panose="02010609060101010101" pitchFamily="49" charset="-122"/>
                          <a:ea typeface="楷体" panose="02010609060101010101" pitchFamily="49" charset="-122"/>
                        </a:rPr>
                        <a:t>折半查找 </a:t>
                      </a:r>
                      <a:r>
                        <a:rPr lang="en-US" altLang="zh-CN" sz="1600" dirty="0">
                          <a:solidFill>
                            <a:schemeClr val="tx1"/>
                          </a:solidFill>
                          <a:latin typeface="楷体" panose="02010609060101010101" pitchFamily="49" charset="-122"/>
                          <a:ea typeface="楷体" panose="02010609060101010101" pitchFamily="49" charset="-122"/>
                        </a:rPr>
                        <a:t>+ </a:t>
                      </a:r>
                      <a:r>
                        <a:rPr lang="zh-CN" altLang="en-US" sz="1600" dirty="0">
                          <a:solidFill>
                            <a:schemeClr val="tx1"/>
                          </a:solidFill>
                          <a:latin typeface="楷体" panose="02010609060101010101" pitchFamily="49" charset="-122"/>
                          <a:ea typeface="楷体" panose="02010609060101010101" pitchFamily="49" charset="-122"/>
                        </a:rPr>
                        <a:t>顺序表</a:t>
                      </a:r>
                    </a:p>
                  </a:txBody>
                  <a:tcPr/>
                </a:tc>
                <a:tc>
                  <a:txBody>
                    <a:bodyPr/>
                    <a:lstStyle/>
                    <a:p>
                      <a:endParaRPr lang="zh-CN" altLang="en-US" sz="1600">
                        <a:solidFill>
                          <a:schemeClr val="tx1"/>
                        </a:solidFill>
                        <a:latin typeface="楷体" panose="02010609060101010101" pitchFamily="49" charset="-122"/>
                        <a:ea typeface="楷体" panose="02010609060101010101" pitchFamily="49" charset="-122"/>
                      </a:endParaRPr>
                    </a:p>
                  </a:txBody>
                  <a:tcPr/>
                </a:tc>
                <a:tc>
                  <a:txBody>
                    <a:bodyPr/>
                    <a:lstStyle/>
                    <a:p>
                      <a:endParaRPr lang="zh-CN" altLang="en-US" sz="1600">
                        <a:solidFill>
                          <a:schemeClr val="tx1"/>
                        </a:solidFill>
                        <a:latin typeface="楷体" panose="02010609060101010101" pitchFamily="49" charset="-122"/>
                        <a:ea typeface="楷体" panose="02010609060101010101" pitchFamily="49" charset="-122"/>
                      </a:endParaRPr>
                    </a:p>
                  </a:txBody>
                  <a:tcPr/>
                </a:tc>
                <a:tc>
                  <a:txBody>
                    <a:bodyPr/>
                    <a:lstStyle/>
                    <a:p>
                      <a:r>
                        <a:rPr lang="zh-CN" altLang="en-US" sz="1600" dirty="0">
                          <a:solidFill>
                            <a:schemeClr val="tx1"/>
                          </a:solidFill>
                          <a:latin typeface="楷体" panose="02010609060101010101" pitchFamily="49" charset="-122"/>
                          <a:ea typeface="楷体" panose="02010609060101010101" pitchFamily="49" charset="-122"/>
                        </a:rPr>
                        <a:t>需要移动数据，查找性能为</a:t>
                      </a:r>
                      <a:r>
                        <a:rPr lang="en-US" altLang="zh-CN" sz="1600" dirty="0">
                          <a:solidFill>
                            <a:schemeClr val="tx1"/>
                          </a:solidFill>
                          <a:latin typeface="楷体" panose="02010609060101010101" pitchFamily="49" charset="-122"/>
                          <a:ea typeface="楷体" panose="02010609060101010101" pitchFamily="49" charset="-122"/>
                        </a:rPr>
                        <a:t>O(log</a:t>
                      </a:r>
                      <a:r>
                        <a:rPr lang="en-US" altLang="zh-CN" sz="1600" baseline="-25000" dirty="0">
                          <a:solidFill>
                            <a:schemeClr val="tx1"/>
                          </a:solidFill>
                          <a:latin typeface="楷体" panose="02010609060101010101" pitchFamily="49" charset="-122"/>
                          <a:ea typeface="楷体" panose="02010609060101010101" pitchFamily="49" charset="-122"/>
                        </a:rPr>
                        <a:t>2</a:t>
                      </a:r>
                      <a:r>
                        <a:rPr lang="en-US" altLang="zh-CN" sz="1600" dirty="0">
                          <a:solidFill>
                            <a:schemeClr val="tx1"/>
                          </a:solidFill>
                          <a:latin typeface="楷体" panose="02010609060101010101" pitchFamily="49" charset="-122"/>
                          <a:ea typeface="楷体" panose="02010609060101010101" pitchFamily="49" charset="-122"/>
                        </a:rPr>
                        <a:t>N)</a:t>
                      </a:r>
                      <a:endParaRPr lang="zh-CN" altLang="en-US" sz="1600" dirty="0">
                        <a:solidFill>
                          <a:schemeClr val="tx1"/>
                        </a:solidFill>
                        <a:latin typeface="楷体" panose="02010609060101010101" pitchFamily="49" charset="-122"/>
                        <a:ea typeface="楷体" panose="02010609060101010101" pitchFamily="49" charset="-122"/>
                      </a:endParaRPr>
                    </a:p>
                  </a:txBody>
                  <a:tcPr/>
                </a:tc>
                <a:extLst>
                  <a:ext uri="{0D108BD9-81ED-4DB2-BD59-A6C34878D82A}">
                    <a16:rowId xmlns:a16="http://schemas.microsoft.com/office/drawing/2014/main" val="3811539394"/>
                  </a:ext>
                </a:extLst>
              </a:tr>
              <a:tr h="370840">
                <a:tc>
                  <a:txBody>
                    <a:bodyPr/>
                    <a:lstStyle/>
                    <a:p>
                      <a:r>
                        <a:rPr lang="zh-CN" altLang="en-US" sz="1600" dirty="0">
                          <a:solidFill>
                            <a:schemeClr val="tx1"/>
                          </a:solidFill>
                          <a:latin typeface="楷体" panose="02010609060101010101" pitchFamily="49" charset="-122"/>
                          <a:ea typeface="楷体" panose="02010609060101010101" pitchFamily="49" charset="-122"/>
                        </a:rPr>
                        <a:t>顺序查找</a:t>
                      </a:r>
                      <a:r>
                        <a:rPr lang="en-US" altLang="zh-CN" sz="1600" dirty="0">
                          <a:solidFill>
                            <a:schemeClr val="tx1"/>
                          </a:solidFill>
                          <a:latin typeface="楷体" panose="02010609060101010101" pitchFamily="49" charset="-122"/>
                          <a:ea typeface="楷体" panose="02010609060101010101" pitchFamily="49" charset="-122"/>
                        </a:rPr>
                        <a:t>+</a:t>
                      </a:r>
                      <a:r>
                        <a:rPr lang="zh-CN" altLang="en-US" sz="1600" dirty="0">
                          <a:solidFill>
                            <a:schemeClr val="tx1"/>
                          </a:solidFill>
                          <a:latin typeface="楷体" panose="02010609060101010101" pitchFamily="49" charset="-122"/>
                          <a:ea typeface="楷体" panose="02010609060101010101" pitchFamily="49" charset="-122"/>
                        </a:rPr>
                        <a:t>链表</a:t>
                      </a:r>
                    </a:p>
                  </a:txBody>
                  <a:tcPr/>
                </a:tc>
                <a:tc>
                  <a:txBody>
                    <a:bodyPr/>
                    <a:lstStyle/>
                    <a:p>
                      <a:endParaRPr lang="zh-CN" altLang="en-US" sz="1600">
                        <a:solidFill>
                          <a:schemeClr val="tx1"/>
                        </a:solidFill>
                        <a:latin typeface="楷体" panose="02010609060101010101" pitchFamily="49" charset="-122"/>
                        <a:ea typeface="楷体" panose="02010609060101010101" pitchFamily="49" charset="-122"/>
                      </a:endParaRPr>
                    </a:p>
                  </a:txBody>
                  <a:tcPr/>
                </a:tc>
                <a:tc>
                  <a:txBody>
                    <a:bodyPr/>
                    <a:lstStyle/>
                    <a:p>
                      <a:endParaRPr lang="zh-CN" altLang="en-US" sz="1600" dirty="0">
                        <a:solidFill>
                          <a:schemeClr val="tx1"/>
                        </a:solidFill>
                        <a:latin typeface="楷体" panose="02010609060101010101" pitchFamily="49" charset="-122"/>
                        <a:ea typeface="楷体" panose="02010609060101010101" pitchFamily="49" charset="-122"/>
                      </a:endParaRPr>
                    </a:p>
                  </a:txBody>
                  <a:tcPr/>
                </a:tc>
                <a:tc>
                  <a:txBody>
                    <a:bodyPr/>
                    <a:lstStyle/>
                    <a:p>
                      <a:r>
                        <a:rPr lang="zh-CN" altLang="en-US" sz="1600" dirty="0">
                          <a:solidFill>
                            <a:schemeClr val="tx1"/>
                          </a:solidFill>
                          <a:latin typeface="楷体" panose="02010609060101010101" pitchFamily="49" charset="-122"/>
                          <a:ea typeface="楷体" panose="02010609060101010101" pitchFamily="49" charset="-122"/>
                        </a:rPr>
                        <a:t>不需要移动</a:t>
                      </a:r>
                      <a:r>
                        <a:rPr lang="zh-CN" altLang="en-US" sz="1600">
                          <a:solidFill>
                            <a:schemeClr val="tx1"/>
                          </a:solidFill>
                          <a:latin typeface="楷体" panose="02010609060101010101" pitchFamily="49" charset="-122"/>
                          <a:ea typeface="楷体" panose="02010609060101010101" pitchFamily="49" charset="-122"/>
                        </a:rPr>
                        <a:t>数据，但查找</a:t>
                      </a:r>
                      <a:r>
                        <a:rPr lang="zh-CN" altLang="en-US" sz="1600" dirty="0">
                          <a:solidFill>
                            <a:schemeClr val="tx1"/>
                          </a:solidFill>
                          <a:latin typeface="楷体" panose="02010609060101010101" pitchFamily="49" charset="-122"/>
                          <a:ea typeface="楷体" panose="02010609060101010101" pitchFamily="49" charset="-122"/>
                        </a:rPr>
                        <a:t>效率低</a:t>
                      </a:r>
                      <a:r>
                        <a:rPr lang="en-US" altLang="zh-CN" sz="1600" dirty="0">
                          <a:solidFill>
                            <a:schemeClr val="tx1"/>
                          </a:solidFill>
                          <a:latin typeface="楷体" panose="02010609060101010101" pitchFamily="49" charset="-122"/>
                          <a:ea typeface="楷体" panose="02010609060101010101" pitchFamily="49" charset="-122"/>
                        </a:rPr>
                        <a:t>,</a:t>
                      </a:r>
                      <a:r>
                        <a:rPr lang="zh-CN" altLang="en-US" sz="1600" dirty="0">
                          <a:solidFill>
                            <a:schemeClr val="tx1"/>
                          </a:solidFill>
                          <a:latin typeface="楷体" panose="02010609060101010101" pitchFamily="49" charset="-122"/>
                          <a:ea typeface="楷体" panose="02010609060101010101" pitchFamily="49" charset="-122"/>
                        </a:rPr>
                        <a:t>查找性能为</a:t>
                      </a:r>
                      <a:r>
                        <a:rPr lang="en-US" altLang="zh-CN" sz="1600" dirty="0">
                          <a:solidFill>
                            <a:schemeClr val="tx1"/>
                          </a:solidFill>
                          <a:latin typeface="楷体" panose="02010609060101010101" pitchFamily="49" charset="-122"/>
                          <a:ea typeface="楷体" panose="02010609060101010101" pitchFamily="49" charset="-122"/>
                        </a:rPr>
                        <a:t>O(N)</a:t>
                      </a:r>
                      <a:endParaRPr lang="zh-CN" altLang="en-US" sz="1600" dirty="0">
                        <a:solidFill>
                          <a:schemeClr val="tx1"/>
                        </a:solidFill>
                        <a:latin typeface="楷体" panose="02010609060101010101" pitchFamily="49" charset="-122"/>
                        <a:ea typeface="楷体" panose="02010609060101010101" pitchFamily="49" charset="-122"/>
                      </a:endParaRPr>
                    </a:p>
                  </a:txBody>
                  <a:tcPr/>
                </a:tc>
                <a:extLst>
                  <a:ext uri="{0D108BD9-81ED-4DB2-BD59-A6C34878D82A}">
                    <a16:rowId xmlns:a16="http://schemas.microsoft.com/office/drawing/2014/main" val="4093925359"/>
                  </a:ext>
                </a:extLst>
              </a:tr>
              <a:tr h="370840">
                <a:tc>
                  <a:txBody>
                    <a:bodyPr/>
                    <a:lstStyle/>
                    <a:p>
                      <a:r>
                        <a:rPr lang="en-US" altLang="zh-CN" sz="1600" dirty="0">
                          <a:solidFill>
                            <a:schemeClr val="tx1"/>
                          </a:solidFill>
                          <a:latin typeface="楷体" panose="02010609060101010101" pitchFamily="49" charset="-122"/>
                          <a:ea typeface="楷体" panose="02010609060101010101" pitchFamily="49" charset="-122"/>
                        </a:rPr>
                        <a:t>BST</a:t>
                      </a:r>
                      <a:r>
                        <a:rPr lang="zh-CN" altLang="en-US" sz="1600" dirty="0">
                          <a:solidFill>
                            <a:schemeClr val="tx1"/>
                          </a:solidFill>
                          <a:latin typeface="楷体" panose="02010609060101010101" pitchFamily="49" charset="-122"/>
                          <a:ea typeface="楷体" panose="02010609060101010101" pitchFamily="49" charset="-122"/>
                        </a:rPr>
                        <a:t>树</a:t>
                      </a:r>
                    </a:p>
                  </a:txBody>
                  <a:tcPr/>
                </a:tc>
                <a:tc>
                  <a:txBody>
                    <a:bodyPr/>
                    <a:lstStyle/>
                    <a:p>
                      <a:endParaRPr lang="zh-CN" altLang="en-US" sz="1600" dirty="0">
                        <a:solidFill>
                          <a:schemeClr val="tx1"/>
                        </a:solidFill>
                        <a:latin typeface="楷体" panose="02010609060101010101" pitchFamily="49" charset="-122"/>
                        <a:ea typeface="楷体" panose="02010609060101010101" pitchFamily="49" charset="-122"/>
                      </a:endParaRPr>
                    </a:p>
                  </a:txBody>
                  <a:tcPr/>
                </a:tc>
                <a:tc>
                  <a:txBody>
                    <a:bodyPr/>
                    <a:lstStyle/>
                    <a:p>
                      <a:endParaRPr lang="zh-CN" altLang="en-US" sz="1600">
                        <a:solidFill>
                          <a:schemeClr val="tx1"/>
                        </a:solidFill>
                        <a:latin typeface="楷体" panose="02010609060101010101" pitchFamily="49" charset="-122"/>
                        <a:ea typeface="楷体" panose="02010609060101010101" pitchFamily="49" charset="-122"/>
                      </a:endParaRPr>
                    </a:p>
                  </a:txBody>
                  <a:tcPr/>
                </a:tc>
                <a:tc>
                  <a:txBody>
                    <a:bodyPr/>
                    <a:lstStyle/>
                    <a:p>
                      <a:r>
                        <a:rPr lang="zh-CN" altLang="en-US" sz="1600" dirty="0">
                          <a:solidFill>
                            <a:schemeClr val="tx1"/>
                          </a:solidFill>
                          <a:latin typeface="楷体" panose="02010609060101010101" pitchFamily="49" charset="-122"/>
                          <a:ea typeface="楷体" panose="02010609060101010101" pitchFamily="49" charset="-122"/>
                        </a:rPr>
                        <a:t>理想情况下（平衡树）查找性能为</a:t>
                      </a:r>
                      <a:r>
                        <a:rPr lang="en-US" altLang="zh-CN" sz="1600" dirty="0">
                          <a:solidFill>
                            <a:schemeClr val="tx1"/>
                          </a:solidFill>
                          <a:latin typeface="楷体" panose="02010609060101010101" pitchFamily="49" charset="-122"/>
                          <a:ea typeface="楷体" panose="02010609060101010101" pitchFamily="49" charset="-122"/>
                        </a:rPr>
                        <a:t>O(log</a:t>
                      </a:r>
                      <a:r>
                        <a:rPr lang="en-US" altLang="zh-CN" sz="1600" baseline="-25000" dirty="0">
                          <a:solidFill>
                            <a:schemeClr val="tx1"/>
                          </a:solidFill>
                          <a:latin typeface="楷体" panose="02010609060101010101" pitchFamily="49" charset="-122"/>
                          <a:ea typeface="楷体" panose="02010609060101010101" pitchFamily="49" charset="-122"/>
                        </a:rPr>
                        <a:t>2</a:t>
                      </a:r>
                      <a:r>
                        <a:rPr lang="en-US" altLang="zh-CN" sz="1600" dirty="0">
                          <a:solidFill>
                            <a:schemeClr val="tx1"/>
                          </a:solidFill>
                          <a:latin typeface="楷体" panose="02010609060101010101" pitchFamily="49" charset="-122"/>
                          <a:ea typeface="楷体" panose="02010609060101010101" pitchFamily="49" charset="-122"/>
                        </a:rPr>
                        <a:t>N)</a:t>
                      </a:r>
                      <a:endParaRPr lang="zh-CN" altLang="en-US" sz="1600" dirty="0">
                        <a:solidFill>
                          <a:schemeClr val="tx1"/>
                        </a:solidFill>
                        <a:latin typeface="楷体" panose="02010609060101010101" pitchFamily="49" charset="-122"/>
                        <a:ea typeface="楷体" panose="02010609060101010101" pitchFamily="49" charset="-122"/>
                      </a:endParaRPr>
                    </a:p>
                  </a:txBody>
                  <a:tcPr/>
                </a:tc>
                <a:extLst>
                  <a:ext uri="{0D108BD9-81ED-4DB2-BD59-A6C34878D82A}">
                    <a16:rowId xmlns:a16="http://schemas.microsoft.com/office/drawing/2014/main" val="1205966446"/>
                  </a:ext>
                </a:extLst>
              </a:tr>
              <a:tr h="370840">
                <a:tc>
                  <a:txBody>
                    <a:bodyPr/>
                    <a:lstStyle/>
                    <a:p>
                      <a:r>
                        <a:rPr lang="zh-CN" altLang="en-US" sz="1600" dirty="0">
                          <a:solidFill>
                            <a:schemeClr val="tx1"/>
                          </a:solidFill>
                          <a:latin typeface="楷体" panose="02010609060101010101" pitchFamily="49" charset="-122"/>
                          <a:ea typeface="楷体" panose="02010609060101010101" pitchFamily="49" charset="-122"/>
                        </a:rPr>
                        <a:t>字典树（</a:t>
                      </a:r>
                      <a:r>
                        <a:rPr lang="en-US" altLang="zh-CN" sz="1600" dirty="0" err="1">
                          <a:solidFill>
                            <a:schemeClr val="tx1"/>
                          </a:solidFill>
                          <a:latin typeface="楷体" panose="02010609060101010101" pitchFamily="49" charset="-122"/>
                          <a:ea typeface="楷体" panose="02010609060101010101" pitchFamily="49" charset="-122"/>
                        </a:rPr>
                        <a:t>Trie</a:t>
                      </a:r>
                      <a:r>
                        <a:rPr lang="zh-CN" altLang="en-US" sz="1600" dirty="0">
                          <a:solidFill>
                            <a:schemeClr val="tx1"/>
                          </a:solidFill>
                          <a:latin typeface="楷体" panose="02010609060101010101" pitchFamily="49" charset="-122"/>
                          <a:ea typeface="楷体" panose="02010609060101010101" pitchFamily="49" charset="-122"/>
                        </a:rPr>
                        <a:t>）</a:t>
                      </a:r>
                    </a:p>
                  </a:txBody>
                  <a:tcPr/>
                </a:tc>
                <a:tc>
                  <a:txBody>
                    <a:bodyPr/>
                    <a:lstStyle/>
                    <a:p>
                      <a:endParaRPr lang="zh-CN" altLang="en-US" sz="1600" dirty="0">
                        <a:solidFill>
                          <a:schemeClr val="tx1"/>
                        </a:solidFill>
                        <a:latin typeface="楷体" panose="02010609060101010101" pitchFamily="49" charset="-122"/>
                        <a:ea typeface="楷体" panose="02010609060101010101" pitchFamily="49" charset="-122"/>
                      </a:endParaRPr>
                    </a:p>
                  </a:txBody>
                  <a:tcPr/>
                </a:tc>
                <a:tc>
                  <a:txBody>
                    <a:bodyPr/>
                    <a:lstStyle/>
                    <a:p>
                      <a:endParaRPr lang="zh-CN" altLang="en-US" sz="1600" dirty="0">
                        <a:solidFill>
                          <a:schemeClr val="tx1"/>
                        </a:solidFill>
                        <a:latin typeface="楷体" panose="02010609060101010101" pitchFamily="49" charset="-122"/>
                        <a:ea typeface="楷体" panose="02010609060101010101" pitchFamily="49" charset="-122"/>
                      </a:endParaRPr>
                    </a:p>
                  </a:txBody>
                  <a:tcPr/>
                </a:tc>
                <a:tc>
                  <a:txBody>
                    <a:bodyPr/>
                    <a:lstStyle/>
                    <a:p>
                      <a:r>
                        <a:rPr lang="zh-CN" altLang="en-US" sz="1600" dirty="0">
                          <a:solidFill>
                            <a:schemeClr val="tx1"/>
                          </a:solidFill>
                          <a:latin typeface="楷体" panose="02010609060101010101" pitchFamily="49" charset="-122"/>
                          <a:ea typeface="楷体" panose="02010609060101010101" pitchFamily="49" charset="-122"/>
                        </a:rPr>
                        <a:t>查找性能与单词规模无关，只与单词平均长度有关</a:t>
                      </a:r>
                    </a:p>
                  </a:txBody>
                  <a:tcPr/>
                </a:tc>
                <a:extLst>
                  <a:ext uri="{0D108BD9-81ED-4DB2-BD59-A6C34878D82A}">
                    <a16:rowId xmlns:a16="http://schemas.microsoft.com/office/drawing/2014/main" val="42167842"/>
                  </a:ext>
                </a:extLst>
              </a:tr>
              <a:tr h="370840">
                <a:tc>
                  <a:txBody>
                    <a:bodyPr/>
                    <a:lstStyle/>
                    <a:p>
                      <a:r>
                        <a:rPr lang="en-US" altLang="zh-CN" sz="1600" dirty="0">
                          <a:solidFill>
                            <a:schemeClr val="tx1"/>
                          </a:solidFill>
                          <a:latin typeface="楷体" panose="02010609060101010101" pitchFamily="49" charset="-122"/>
                          <a:ea typeface="楷体" panose="02010609060101010101" pitchFamily="49" charset="-122"/>
                        </a:rPr>
                        <a:t>Hash</a:t>
                      </a:r>
                      <a:r>
                        <a:rPr lang="zh-CN" altLang="en-US" sz="1600" dirty="0">
                          <a:solidFill>
                            <a:schemeClr val="tx1"/>
                          </a:solidFill>
                          <a:latin typeface="楷体" panose="02010609060101010101" pitchFamily="49" charset="-122"/>
                          <a:ea typeface="楷体" panose="02010609060101010101" pitchFamily="49" charset="-122"/>
                        </a:rPr>
                        <a:t>查找</a:t>
                      </a:r>
                    </a:p>
                  </a:txBody>
                  <a:tcPr/>
                </a:tc>
                <a:tc>
                  <a:txBody>
                    <a:bodyPr/>
                    <a:lstStyle/>
                    <a:p>
                      <a:endParaRPr lang="zh-CN" altLang="en-US" sz="1600" dirty="0">
                        <a:solidFill>
                          <a:schemeClr val="tx1"/>
                        </a:solidFill>
                        <a:latin typeface="楷体" panose="02010609060101010101" pitchFamily="49" charset="-122"/>
                        <a:ea typeface="楷体" panose="02010609060101010101" pitchFamily="49" charset="-122"/>
                      </a:endParaRPr>
                    </a:p>
                  </a:txBody>
                  <a:tcPr/>
                </a:tc>
                <a:tc>
                  <a:txBody>
                    <a:bodyPr/>
                    <a:lstStyle/>
                    <a:p>
                      <a:endParaRPr lang="zh-CN" altLang="en-US" sz="1600" dirty="0">
                        <a:solidFill>
                          <a:schemeClr val="tx1"/>
                        </a:solidFill>
                        <a:latin typeface="楷体" panose="02010609060101010101" pitchFamily="49" charset="-122"/>
                        <a:ea typeface="楷体" panose="02010609060101010101" pitchFamily="49"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查找性能与单词规模无关，只与</a:t>
                      </a:r>
                      <a:r>
                        <a:rPr lang="en-US" altLang="zh-CN" sz="1600" dirty="0">
                          <a:solidFill>
                            <a:schemeClr val="tx1"/>
                          </a:solidFill>
                          <a:latin typeface="楷体" panose="02010609060101010101" pitchFamily="49" charset="-122"/>
                          <a:ea typeface="楷体" panose="02010609060101010101" pitchFamily="49" charset="-122"/>
                        </a:rPr>
                        <a:t>Hash</a:t>
                      </a:r>
                      <a:r>
                        <a:rPr lang="zh-CN" altLang="en-US" sz="1600" dirty="0">
                          <a:solidFill>
                            <a:schemeClr val="tx1"/>
                          </a:solidFill>
                          <a:latin typeface="楷体" panose="02010609060101010101" pitchFamily="49" charset="-122"/>
                          <a:ea typeface="楷体" panose="02010609060101010101" pitchFamily="49" charset="-122"/>
                        </a:rPr>
                        <a:t>冲突数有关</a:t>
                      </a:r>
                    </a:p>
                  </a:txBody>
                  <a:tcPr/>
                </a:tc>
                <a:extLst>
                  <a:ext uri="{0D108BD9-81ED-4DB2-BD59-A6C34878D82A}">
                    <a16:rowId xmlns:a16="http://schemas.microsoft.com/office/drawing/2014/main" val="3401359585"/>
                  </a:ext>
                </a:extLst>
              </a:tr>
            </a:tbl>
          </a:graphicData>
        </a:graphic>
      </p:graphicFrame>
      <p:sp>
        <p:nvSpPr>
          <p:cNvPr id="6" name="文本框 5">
            <a:extLst>
              <a:ext uri="{FF2B5EF4-FFF2-40B4-BE49-F238E27FC236}">
                <a16:creationId xmlns:a16="http://schemas.microsoft.com/office/drawing/2014/main" id="{E57E5F30-D778-431B-B4FB-B39383BA0D5E}"/>
              </a:ext>
            </a:extLst>
          </p:cNvPr>
          <p:cNvSpPr txBox="1"/>
          <p:nvPr/>
        </p:nvSpPr>
        <p:spPr>
          <a:xfrm>
            <a:off x="3647728" y="5189972"/>
            <a:ext cx="4288353" cy="338554"/>
          </a:xfrm>
          <a:prstGeom prst="rect">
            <a:avLst/>
          </a:prstGeom>
          <a:noFill/>
        </p:spPr>
        <p:txBody>
          <a:bodyPr wrap="none" rtlCol="0">
            <a:spAutoFit/>
          </a:bodyPr>
          <a:lstStyle/>
          <a:p>
            <a:r>
              <a:rPr lang="zh-CN" altLang="en-US" sz="1600" dirty="0">
                <a:latin typeface="楷体" panose="02010609060101010101" pitchFamily="49" charset="-122"/>
                <a:ea typeface="楷体" panose="02010609060101010101" pitchFamily="49" charset="-122"/>
              </a:rPr>
              <a:t>数据说明：文本大小</a:t>
            </a:r>
            <a:r>
              <a:rPr lang="en-US" altLang="zh-CN" sz="1600" dirty="0">
                <a:latin typeface="楷体" panose="02010609060101010101" pitchFamily="49" charset="-122"/>
                <a:ea typeface="楷体" panose="02010609060101010101" pitchFamily="49" charset="-122"/>
              </a:rPr>
              <a:t>1.9M</a:t>
            </a:r>
            <a:r>
              <a:rPr lang="zh-CN" altLang="en-US" sz="1600" dirty="0">
                <a:latin typeface="楷体" panose="02010609060101010101" pitchFamily="49" charset="-122"/>
                <a:ea typeface="楷体" panose="02010609060101010101" pitchFamily="49" charset="-122"/>
              </a:rPr>
              <a:t>，单词数，单词总数</a:t>
            </a:r>
          </a:p>
        </p:txBody>
      </p:sp>
    </p:spTree>
    <p:extLst>
      <p:ext uri="{BB962C8B-B14F-4D97-AF65-F5344CB8AC3E}">
        <p14:creationId xmlns:p14="http://schemas.microsoft.com/office/powerpoint/2010/main" val="1426158913"/>
      </p:ext>
    </p:extLst>
  </p:cSld>
  <p:clrMapOvr>
    <a:masterClrMapping/>
  </p:clrMapOvr>
  <p:transition>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3" descr="13877[1]"/>
          <p:cNvPicPr>
            <a:picLocks noChangeAspect="1" noChangeArrowheads="1"/>
          </p:cNvPicPr>
          <p:nvPr/>
        </p:nvPicPr>
        <p:blipFill>
          <a:blip r:embed="rId2" cstate="print"/>
          <a:srcRect/>
          <a:stretch>
            <a:fillRect/>
          </a:stretch>
        </p:blipFill>
        <p:spPr bwMode="auto">
          <a:xfrm>
            <a:off x="7696200" y="3200400"/>
            <a:ext cx="2133600" cy="2895600"/>
          </a:xfrm>
          <a:prstGeom prst="rect">
            <a:avLst/>
          </a:prstGeom>
          <a:noFill/>
          <a:ln w="9525">
            <a:noFill/>
            <a:miter lim="800000"/>
            <a:headEnd/>
            <a:tailEnd/>
          </a:ln>
        </p:spPr>
      </p:pic>
      <p:grpSp>
        <p:nvGrpSpPr>
          <p:cNvPr id="2" name="Group 6"/>
          <p:cNvGrpSpPr>
            <a:grpSpLocks/>
          </p:cNvGrpSpPr>
          <p:nvPr/>
        </p:nvGrpSpPr>
        <p:grpSpPr bwMode="auto">
          <a:xfrm>
            <a:off x="2563814" y="1676400"/>
            <a:ext cx="5665787" cy="1722438"/>
            <a:chOff x="596" y="1200"/>
            <a:chExt cx="3569" cy="1085"/>
          </a:xfrm>
        </p:grpSpPr>
        <p:sp>
          <p:nvSpPr>
            <p:cNvPr id="48132" name="Freeform 4"/>
            <p:cNvSpPr>
              <a:spLocks/>
            </p:cNvSpPr>
            <p:nvPr/>
          </p:nvSpPr>
          <p:spPr bwMode="auto">
            <a:xfrm rot="-1336614">
              <a:off x="596" y="1200"/>
              <a:ext cx="3532" cy="1085"/>
            </a:xfrm>
            <a:custGeom>
              <a:avLst/>
              <a:gdLst>
                <a:gd name="T0" fmla="*/ 96 w 3784"/>
                <a:gd name="T1" fmla="*/ 58 h 1277"/>
                <a:gd name="T2" fmla="*/ 486 w 3784"/>
                <a:gd name="T3" fmla="*/ 87 h 1277"/>
                <a:gd name="T4" fmla="*/ 2384 w 3784"/>
                <a:gd name="T5" fmla="*/ 38 h 1277"/>
                <a:gd name="T6" fmla="*/ 3469 w 3784"/>
                <a:gd name="T7" fmla="*/ 0 h 1277"/>
                <a:gd name="T8" fmla="*/ 3449 w 3784"/>
                <a:gd name="T9" fmla="*/ 29 h 1277"/>
                <a:gd name="T10" fmla="*/ 3385 w 3784"/>
                <a:gd name="T11" fmla="*/ 67 h 1277"/>
                <a:gd name="T12" fmla="*/ 3427 w 3784"/>
                <a:gd name="T13" fmla="*/ 317 h 1277"/>
                <a:gd name="T14" fmla="*/ 3469 w 3784"/>
                <a:gd name="T15" fmla="*/ 336 h 1277"/>
                <a:gd name="T16" fmla="*/ 3481 w 3784"/>
                <a:gd name="T17" fmla="*/ 634 h 1277"/>
                <a:gd name="T18" fmla="*/ 3469 w 3784"/>
                <a:gd name="T19" fmla="*/ 701 h 1277"/>
                <a:gd name="T20" fmla="*/ 3439 w 3784"/>
                <a:gd name="T21" fmla="*/ 710 h 1277"/>
                <a:gd name="T22" fmla="*/ 3501 w 3784"/>
                <a:gd name="T23" fmla="*/ 922 h 1277"/>
                <a:gd name="T24" fmla="*/ 3512 w 3784"/>
                <a:gd name="T25" fmla="*/ 979 h 1277"/>
                <a:gd name="T26" fmla="*/ 3523 w 3784"/>
                <a:gd name="T27" fmla="*/ 1008 h 1277"/>
                <a:gd name="T28" fmla="*/ 3449 w 3784"/>
                <a:gd name="T29" fmla="*/ 1017 h 1277"/>
                <a:gd name="T30" fmla="*/ 3396 w 3784"/>
                <a:gd name="T31" fmla="*/ 1027 h 1277"/>
                <a:gd name="T32" fmla="*/ 3069 w 3784"/>
                <a:gd name="T33" fmla="*/ 1037 h 1277"/>
                <a:gd name="T34" fmla="*/ 2890 w 3784"/>
                <a:gd name="T35" fmla="*/ 1065 h 1277"/>
                <a:gd name="T36" fmla="*/ 2384 w 3784"/>
                <a:gd name="T37" fmla="*/ 1056 h 1277"/>
                <a:gd name="T38" fmla="*/ 1488 w 3784"/>
                <a:gd name="T39" fmla="*/ 1085 h 1277"/>
                <a:gd name="T40" fmla="*/ 866 w 3784"/>
                <a:gd name="T41" fmla="*/ 1075 h 1277"/>
                <a:gd name="T42" fmla="*/ 898 w 3784"/>
                <a:gd name="T43" fmla="*/ 1065 h 1277"/>
                <a:gd name="T44" fmla="*/ 64 w 3784"/>
                <a:gd name="T45" fmla="*/ 1056 h 1277"/>
                <a:gd name="T46" fmla="*/ 76 w 3784"/>
                <a:gd name="T47" fmla="*/ 998 h 1277"/>
                <a:gd name="T48" fmla="*/ 107 w 3784"/>
                <a:gd name="T49" fmla="*/ 989 h 1277"/>
                <a:gd name="T50" fmla="*/ 128 w 3784"/>
                <a:gd name="T51" fmla="*/ 864 h 1277"/>
                <a:gd name="T52" fmla="*/ 96 w 3784"/>
                <a:gd name="T53" fmla="*/ 701 h 1277"/>
                <a:gd name="T54" fmla="*/ 76 w 3784"/>
                <a:gd name="T55" fmla="*/ 643 h 1277"/>
                <a:gd name="T56" fmla="*/ 64 w 3784"/>
                <a:gd name="T57" fmla="*/ 393 h 1277"/>
                <a:gd name="T58" fmla="*/ 86 w 3784"/>
                <a:gd name="T59" fmla="*/ 336 h 1277"/>
                <a:gd name="T60" fmla="*/ 96 w 3784"/>
                <a:gd name="T61" fmla="*/ 308 h 1277"/>
                <a:gd name="T62" fmla="*/ 64 w 3784"/>
                <a:gd name="T63" fmla="*/ 240 h 1277"/>
                <a:gd name="T64" fmla="*/ 54 w 3784"/>
                <a:gd name="T65" fmla="*/ 173 h 1277"/>
                <a:gd name="T66" fmla="*/ 22 w 3784"/>
                <a:gd name="T67" fmla="*/ 154 h 1277"/>
                <a:gd name="T68" fmla="*/ 2 w 3784"/>
                <a:gd name="T69" fmla="*/ 125 h 1277"/>
                <a:gd name="T70" fmla="*/ 12 w 3784"/>
                <a:gd name="T71" fmla="*/ 87 h 1277"/>
                <a:gd name="T72" fmla="*/ 22 w 3784"/>
                <a:gd name="T73" fmla="*/ 20 h 1277"/>
                <a:gd name="T74" fmla="*/ 64 w 3784"/>
                <a:gd name="T75" fmla="*/ 29 h 1277"/>
                <a:gd name="T76" fmla="*/ 128 w 3784"/>
                <a:gd name="T77" fmla="*/ 38 h 1277"/>
                <a:gd name="T78" fmla="*/ 160 w 3784"/>
                <a:gd name="T79" fmla="*/ 48 h 1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784" h="1277">
                  <a:moveTo>
                    <a:pt x="103" y="68"/>
                  </a:moveTo>
                  <a:cubicBezTo>
                    <a:pt x="243" y="78"/>
                    <a:pt x="381" y="93"/>
                    <a:pt x="521" y="102"/>
                  </a:cubicBezTo>
                  <a:cubicBezTo>
                    <a:pt x="1201" y="86"/>
                    <a:pt x="1871" y="53"/>
                    <a:pt x="2554" y="45"/>
                  </a:cubicBezTo>
                  <a:cubicBezTo>
                    <a:pt x="2942" y="26"/>
                    <a:pt x="3328" y="8"/>
                    <a:pt x="3717" y="0"/>
                  </a:cubicBezTo>
                  <a:cubicBezTo>
                    <a:pt x="3710" y="11"/>
                    <a:pt x="3705" y="25"/>
                    <a:pt x="3695" y="34"/>
                  </a:cubicBezTo>
                  <a:cubicBezTo>
                    <a:pt x="3675" y="52"/>
                    <a:pt x="3627" y="79"/>
                    <a:pt x="3627" y="79"/>
                  </a:cubicBezTo>
                  <a:cubicBezTo>
                    <a:pt x="3630" y="126"/>
                    <a:pt x="3630" y="309"/>
                    <a:pt x="3672" y="373"/>
                  </a:cubicBezTo>
                  <a:cubicBezTo>
                    <a:pt x="3681" y="387"/>
                    <a:pt x="3702" y="388"/>
                    <a:pt x="3717" y="396"/>
                  </a:cubicBezTo>
                  <a:cubicBezTo>
                    <a:pt x="3688" y="514"/>
                    <a:pt x="3687" y="626"/>
                    <a:pt x="3729" y="746"/>
                  </a:cubicBezTo>
                  <a:cubicBezTo>
                    <a:pt x="3725" y="772"/>
                    <a:pt x="3729" y="801"/>
                    <a:pt x="3717" y="825"/>
                  </a:cubicBezTo>
                  <a:cubicBezTo>
                    <a:pt x="3712" y="835"/>
                    <a:pt x="3685" y="824"/>
                    <a:pt x="3684" y="836"/>
                  </a:cubicBezTo>
                  <a:cubicBezTo>
                    <a:pt x="3666" y="986"/>
                    <a:pt x="3690" y="991"/>
                    <a:pt x="3751" y="1085"/>
                  </a:cubicBezTo>
                  <a:cubicBezTo>
                    <a:pt x="3755" y="1107"/>
                    <a:pt x="3758" y="1130"/>
                    <a:pt x="3763" y="1152"/>
                  </a:cubicBezTo>
                  <a:cubicBezTo>
                    <a:pt x="3766" y="1164"/>
                    <a:pt x="3784" y="1179"/>
                    <a:pt x="3774" y="1186"/>
                  </a:cubicBezTo>
                  <a:cubicBezTo>
                    <a:pt x="3752" y="1201"/>
                    <a:pt x="3721" y="1193"/>
                    <a:pt x="3695" y="1197"/>
                  </a:cubicBezTo>
                  <a:cubicBezTo>
                    <a:pt x="3676" y="1200"/>
                    <a:pt x="3657" y="1208"/>
                    <a:pt x="3638" y="1209"/>
                  </a:cubicBezTo>
                  <a:cubicBezTo>
                    <a:pt x="3521" y="1216"/>
                    <a:pt x="3405" y="1216"/>
                    <a:pt x="3288" y="1220"/>
                  </a:cubicBezTo>
                  <a:cubicBezTo>
                    <a:pt x="3224" y="1233"/>
                    <a:pt x="3159" y="1239"/>
                    <a:pt x="3096" y="1254"/>
                  </a:cubicBezTo>
                  <a:cubicBezTo>
                    <a:pt x="2888" y="1220"/>
                    <a:pt x="2848" y="1235"/>
                    <a:pt x="2554" y="1243"/>
                  </a:cubicBezTo>
                  <a:cubicBezTo>
                    <a:pt x="2233" y="1263"/>
                    <a:pt x="1917" y="1270"/>
                    <a:pt x="1594" y="1277"/>
                  </a:cubicBezTo>
                  <a:cubicBezTo>
                    <a:pt x="1372" y="1273"/>
                    <a:pt x="1150" y="1273"/>
                    <a:pt x="928" y="1265"/>
                  </a:cubicBezTo>
                  <a:cubicBezTo>
                    <a:pt x="916" y="1265"/>
                    <a:pt x="974" y="1254"/>
                    <a:pt x="962" y="1254"/>
                  </a:cubicBezTo>
                  <a:cubicBezTo>
                    <a:pt x="664" y="1246"/>
                    <a:pt x="367" y="1247"/>
                    <a:pt x="69" y="1243"/>
                  </a:cubicBezTo>
                  <a:cubicBezTo>
                    <a:pt x="73" y="1220"/>
                    <a:pt x="69" y="1195"/>
                    <a:pt x="81" y="1175"/>
                  </a:cubicBezTo>
                  <a:cubicBezTo>
                    <a:pt x="87" y="1165"/>
                    <a:pt x="111" y="1175"/>
                    <a:pt x="115" y="1164"/>
                  </a:cubicBezTo>
                  <a:cubicBezTo>
                    <a:pt x="132" y="1117"/>
                    <a:pt x="122" y="1064"/>
                    <a:pt x="137" y="1017"/>
                  </a:cubicBezTo>
                  <a:cubicBezTo>
                    <a:pt x="121" y="950"/>
                    <a:pt x="116" y="896"/>
                    <a:pt x="103" y="825"/>
                  </a:cubicBezTo>
                  <a:cubicBezTo>
                    <a:pt x="99" y="802"/>
                    <a:pt x="81" y="757"/>
                    <a:pt x="81" y="757"/>
                  </a:cubicBezTo>
                  <a:cubicBezTo>
                    <a:pt x="60" y="615"/>
                    <a:pt x="46" y="600"/>
                    <a:pt x="69" y="463"/>
                  </a:cubicBezTo>
                  <a:cubicBezTo>
                    <a:pt x="73" y="440"/>
                    <a:pt x="84" y="418"/>
                    <a:pt x="92" y="396"/>
                  </a:cubicBezTo>
                  <a:cubicBezTo>
                    <a:pt x="96" y="385"/>
                    <a:pt x="103" y="362"/>
                    <a:pt x="103" y="362"/>
                  </a:cubicBezTo>
                  <a:cubicBezTo>
                    <a:pt x="93" y="342"/>
                    <a:pt x="74" y="307"/>
                    <a:pt x="69" y="283"/>
                  </a:cubicBezTo>
                  <a:cubicBezTo>
                    <a:pt x="64" y="257"/>
                    <a:pt x="69" y="228"/>
                    <a:pt x="58" y="204"/>
                  </a:cubicBezTo>
                  <a:cubicBezTo>
                    <a:pt x="52" y="191"/>
                    <a:pt x="35" y="189"/>
                    <a:pt x="24" y="181"/>
                  </a:cubicBezTo>
                  <a:cubicBezTo>
                    <a:pt x="17" y="170"/>
                    <a:pt x="4" y="160"/>
                    <a:pt x="2" y="147"/>
                  </a:cubicBezTo>
                  <a:cubicBezTo>
                    <a:pt x="0" y="132"/>
                    <a:pt x="10" y="117"/>
                    <a:pt x="13" y="102"/>
                  </a:cubicBezTo>
                  <a:cubicBezTo>
                    <a:pt x="18" y="76"/>
                    <a:pt x="20" y="49"/>
                    <a:pt x="24" y="23"/>
                  </a:cubicBezTo>
                  <a:cubicBezTo>
                    <a:pt x="39" y="27"/>
                    <a:pt x="54" y="31"/>
                    <a:pt x="69" y="34"/>
                  </a:cubicBezTo>
                  <a:cubicBezTo>
                    <a:pt x="92" y="38"/>
                    <a:pt x="115" y="40"/>
                    <a:pt x="137" y="45"/>
                  </a:cubicBezTo>
                  <a:cubicBezTo>
                    <a:pt x="149" y="48"/>
                    <a:pt x="171" y="57"/>
                    <a:pt x="171" y="57"/>
                  </a:cubicBezTo>
                </a:path>
              </a:pathLst>
            </a:custGeom>
            <a:solidFill>
              <a:srgbClr val="FFFFD1"/>
            </a:solidFill>
            <a:ln w="9525" cap="flat" cmpd="sng">
              <a:noFill/>
              <a:prstDash val="solid"/>
              <a:round/>
              <a:headEnd/>
              <a:tailEnd/>
            </a:ln>
            <a:effectLst>
              <a:outerShdw dist="289605" dir="915307" algn="ctr" rotWithShape="0">
                <a:srgbClr val="B2B2B2"/>
              </a:outerShdw>
            </a:effectLst>
          </p:spPr>
          <p:txBody>
            <a:bodyPr/>
            <a:lstStyle/>
            <a:p>
              <a:endParaRPr lang="zh-CN" altLang="en-US"/>
            </a:p>
          </p:txBody>
        </p:sp>
        <p:sp>
          <p:nvSpPr>
            <p:cNvPr id="48133" name="Text Box 5"/>
            <p:cNvSpPr txBox="1">
              <a:spLocks noChangeArrowheads="1"/>
            </p:cNvSpPr>
            <p:nvPr/>
          </p:nvSpPr>
          <p:spPr bwMode="auto">
            <a:xfrm rot="-1304422">
              <a:off x="943" y="1369"/>
              <a:ext cx="3222" cy="586"/>
            </a:xfrm>
            <a:prstGeom prst="rect">
              <a:avLst/>
            </a:prstGeom>
            <a:noFill/>
            <a:ln w="9525">
              <a:noFill/>
              <a:miter lim="800000"/>
              <a:headEnd/>
              <a:tailEnd/>
            </a:ln>
            <a:effectLst>
              <a:outerShdw dist="25400" algn="ctr" rotWithShape="0">
                <a:srgbClr val="000000"/>
              </a:outerShdw>
            </a:effectLst>
          </p:spPr>
          <p:txBody>
            <a:bodyPr>
              <a:spAutoFit/>
            </a:bodyPr>
            <a:lstStyle/>
            <a:p>
              <a:pPr eaLnBrk="0" fontAlgn="t" hangingPunct="0">
                <a:spcBef>
                  <a:spcPct val="50000"/>
                </a:spcBef>
              </a:pPr>
              <a:r>
                <a:rPr lang="zh-CN" altLang="en-US" sz="5500">
                  <a:solidFill>
                    <a:srgbClr val="FF3300"/>
                  </a:solidFill>
                  <a:ea typeface="黑体" pitchFamily="49" charset="-122"/>
                </a:rPr>
                <a:t>本章内容小结</a:t>
              </a:r>
            </a:p>
          </p:txBody>
        </p:sp>
      </p:grpSp>
    </p:spTree>
  </p:cSld>
  <p:clrMapOvr>
    <a:masterClrMapping/>
  </p:clrMapOvr>
  <p:transition>
    <p:wipe dir="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054197" y="2351906"/>
            <a:ext cx="868007" cy="2343892"/>
            <a:chOff x="335" y="1368"/>
            <a:chExt cx="481" cy="1512"/>
          </a:xfrm>
        </p:grpSpPr>
        <p:sp>
          <p:nvSpPr>
            <p:cNvPr id="49189" name="Freeform 3"/>
            <p:cNvSpPr>
              <a:spLocks/>
            </p:cNvSpPr>
            <p:nvPr/>
          </p:nvSpPr>
          <p:spPr bwMode="auto">
            <a:xfrm>
              <a:off x="346" y="1368"/>
              <a:ext cx="470" cy="1512"/>
            </a:xfrm>
            <a:custGeom>
              <a:avLst/>
              <a:gdLst>
                <a:gd name="T0" fmla="*/ 0 w 470"/>
                <a:gd name="T1" fmla="*/ 224 h 1457"/>
                <a:gd name="T2" fmla="*/ 0 w 470"/>
                <a:gd name="T3" fmla="*/ 1362 h 1457"/>
                <a:gd name="T4" fmla="*/ 68 w 470"/>
                <a:gd name="T5" fmla="*/ 1444 h 1457"/>
                <a:gd name="T6" fmla="*/ 102 w 470"/>
                <a:gd name="T7" fmla="*/ 1431 h 1457"/>
                <a:gd name="T8" fmla="*/ 136 w 470"/>
                <a:gd name="T9" fmla="*/ 1408 h 1457"/>
                <a:gd name="T10" fmla="*/ 204 w 470"/>
                <a:gd name="T11" fmla="*/ 1420 h 1457"/>
                <a:gd name="T12" fmla="*/ 350 w 470"/>
                <a:gd name="T13" fmla="*/ 986 h 1457"/>
                <a:gd name="T14" fmla="*/ 373 w 470"/>
                <a:gd name="T15" fmla="*/ 869 h 1457"/>
                <a:gd name="T16" fmla="*/ 317 w 470"/>
                <a:gd name="T17" fmla="*/ 13 h 1457"/>
                <a:gd name="T18" fmla="*/ 68 w 470"/>
                <a:gd name="T19" fmla="*/ 25 h 1457"/>
                <a:gd name="T20" fmla="*/ 57 w 470"/>
                <a:gd name="T21" fmla="*/ 95 h 1457"/>
                <a:gd name="T22" fmla="*/ 23 w 470"/>
                <a:gd name="T23" fmla="*/ 118 h 1457"/>
                <a:gd name="T24" fmla="*/ 12 w 470"/>
                <a:gd name="T25" fmla="*/ 166 h 1457"/>
                <a:gd name="T26" fmla="*/ 0 w 470"/>
                <a:gd name="T27" fmla="*/ 224 h 145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70" h="1457">
                  <a:moveTo>
                    <a:pt x="0" y="216"/>
                  </a:moveTo>
                  <a:cubicBezTo>
                    <a:pt x="34" y="753"/>
                    <a:pt x="0" y="138"/>
                    <a:pt x="0" y="1312"/>
                  </a:cubicBezTo>
                  <a:cubicBezTo>
                    <a:pt x="0" y="1394"/>
                    <a:pt x="3" y="1377"/>
                    <a:pt x="68" y="1391"/>
                  </a:cubicBezTo>
                  <a:cubicBezTo>
                    <a:pt x="79" y="1387"/>
                    <a:pt x="91" y="1384"/>
                    <a:pt x="102" y="1379"/>
                  </a:cubicBezTo>
                  <a:cubicBezTo>
                    <a:pt x="114" y="1373"/>
                    <a:pt x="123" y="1358"/>
                    <a:pt x="136" y="1357"/>
                  </a:cubicBezTo>
                  <a:cubicBezTo>
                    <a:pt x="159" y="1355"/>
                    <a:pt x="181" y="1364"/>
                    <a:pt x="204" y="1368"/>
                  </a:cubicBezTo>
                  <a:cubicBezTo>
                    <a:pt x="470" y="1457"/>
                    <a:pt x="340" y="1159"/>
                    <a:pt x="350" y="950"/>
                  </a:cubicBezTo>
                  <a:cubicBezTo>
                    <a:pt x="352" y="912"/>
                    <a:pt x="367" y="875"/>
                    <a:pt x="373" y="837"/>
                  </a:cubicBezTo>
                  <a:cubicBezTo>
                    <a:pt x="368" y="561"/>
                    <a:pt x="383" y="283"/>
                    <a:pt x="317" y="13"/>
                  </a:cubicBezTo>
                  <a:cubicBezTo>
                    <a:pt x="234" y="17"/>
                    <a:pt x="147" y="0"/>
                    <a:pt x="68" y="24"/>
                  </a:cubicBezTo>
                  <a:cubicBezTo>
                    <a:pt x="46" y="31"/>
                    <a:pt x="67" y="71"/>
                    <a:pt x="57" y="92"/>
                  </a:cubicBezTo>
                  <a:cubicBezTo>
                    <a:pt x="51" y="104"/>
                    <a:pt x="34" y="107"/>
                    <a:pt x="23" y="114"/>
                  </a:cubicBezTo>
                  <a:cubicBezTo>
                    <a:pt x="19" y="129"/>
                    <a:pt x="12" y="144"/>
                    <a:pt x="12" y="160"/>
                  </a:cubicBezTo>
                  <a:cubicBezTo>
                    <a:pt x="12" y="260"/>
                    <a:pt x="44" y="324"/>
                    <a:pt x="0" y="216"/>
                  </a:cubicBezTo>
                  <a:close/>
                </a:path>
              </a:pathLst>
            </a:custGeom>
            <a:gradFill rotWithShape="0">
              <a:gsLst>
                <a:gs pos="0">
                  <a:srgbClr val="0000FF"/>
                </a:gs>
                <a:gs pos="50000">
                  <a:srgbClr val="000076"/>
                </a:gs>
                <a:gs pos="100000">
                  <a:srgbClr val="0000FF"/>
                </a:gs>
              </a:gsLst>
              <a:lin ang="0" scaled="1"/>
            </a:gradFill>
            <a:ln w="12700" cap="sq" cmpd="sng">
              <a:noFill/>
              <a:prstDash val="solid"/>
              <a:round/>
              <a:headEnd type="none" w="sm" len="sm"/>
              <a:tailEnd type="none" w="sm" len="sm"/>
            </a:ln>
            <a:effectLst>
              <a:outerShdw dist="81320" dir="2319588" algn="ctr" rotWithShape="0">
                <a:srgbClr val="B2B2B2"/>
              </a:outerShdw>
            </a:effectLst>
          </p:spPr>
          <p:txBody>
            <a:bodyPr/>
            <a:lstStyle/>
            <a:p>
              <a:endParaRPr lang="zh-CN" altLang="en-US"/>
            </a:p>
          </p:txBody>
        </p:sp>
        <p:sp>
          <p:nvSpPr>
            <p:cNvPr id="49190" name="Text Box 4"/>
            <p:cNvSpPr txBox="1">
              <a:spLocks noChangeArrowheads="1"/>
            </p:cNvSpPr>
            <p:nvPr/>
          </p:nvSpPr>
          <p:spPr bwMode="auto">
            <a:xfrm>
              <a:off x="335" y="1490"/>
              <a:ext cx="399" cy="1024"/>
            </a:xfrm>
            <a:prstGeom prst="rect">
              <a:avLst/>
            </a:prstGeom>
            <a:noFill/>
            <a:ln w="12700" cap="sq">
              <a:noFill/>
              <a:miter lim="800000"/>
              <a:headEnd type="none" w="sm" len="sm"/>
              <a:tailEnd type="none" w="sm" len="sm"/>
            </a:ln>
            <a:effectLst>
              <a:outerShdw dist="35921" dir="2700000" algn="ctr" rotWithShape="0">
                <a:srgbClr val="000000"/>
              </a:outerShdw>
            </a:effectLst>
          </p:spPr>
          <p:txBody>
            <a:bodyPr wrap="none">
              <a:spAutoFit/>
            </a:bodyPr>
            <a:lstStyle/>
            <a:p>
              <a:pPr>
                <a:lnSpc>
                  <a:spcPct val="70000"/>
                </a:lnSpc>
              </a:pPr>
              <a:r>
                <a:rPr lang="zh-CN" altLang="en-US" sz="3500" dirty="0">
                  <a:solidFill>
                    <a:srgbClr val="FFFF00"/>
                  </a:solidFill>
                  <a:ea typeface="华文新魏" pitchFamily="2" charset="-122"/>
                </a:rPr>
                <a:t>表</a:t>
              </a:r>
            </a:p>
            <a:p>
              <a:pPr>
                <a:lnSpc>
                  <a:spcPct val="70000"/>
                </a:lnSpc>
              </a:pPr>
              <a:r>
                <a:rPr lang="zh-CN" altLang="en-US" sz="3500" dirty="0">
                  <a:solidFill>
                    <a:srgbClr val="FFFF00"/>
                  </a:solidFill>
                  <a:ea typeface="华文新魏" pitchFamily="2" charset="-122"/>
                </a:rPr>
                <a:t>及</a:t>
              </a:r>
            </a:p>
            <a:p>
              <a:pPr>
                <a:lnSpc>
                  <a:spcPct val="70000"/>
                </a:lnSpc>
              </a:pPr>
              <a:r>
                <a:rPr lang="zh-CN" altLang="en-US" sz="3500" dirty="0">
                  <a:solidFill>
                    <a:srgbClr val="FFFF00"/>
                  </a:solidFill>
                  <a:ea typeface="华文新魏" pitchFamily="2" charset="-122"/>
                </a:rPr>
                <a:t>查</a:t>
              </a:r>
            </a:p>
            <a:p>
              <a:pPr>
                <a:lnSpc>
                  <a:spcPct val="70000"/>
                </a:lnSpc>
              </a:pPr>
              <a:r>
                <a:rPr lang="zh-CN" altLang="en-US" sz="3500" dirty="0">
                  <a:solidFill>
                    <a:srgbClr val="FFFF00"/>
                  </a:solidFill>
                  <a:ea typeface="华文新魏" pitchFamily="2" charset="-122"/>
                </a:rPr>
                <a:t>找</a:t>
              </a:r>
            </a:p>
          </p:txBody>
        </p:sp>
      </p:grpSp>
      <p:grpSp>
        <p:nvGrpSpPr>
          <p:cNvPr id="39" name="组合 38"/>
          <p:cNvGrpSpPr/>
          <p:nvPr/>
        </p:nvGrpSpPr>
        <p:grpSpPr>
          <a:xfrm>
            <a:off x="2730598" y="256406"/>
            <a:ext cx="7016234" cy="1618402"/>
            <a:chOff x="2209800" y="533400"/>
            <a:chExt cx="6172200" cy="1657350"/>
          </a:xfrm>
        </p:grpSpPr>
        <p:sp>
          <p:nvSpPr>
            <p:cNvPr id="313349" name="Text Box 5"/>
            <p:cNvSpPr txBox="1">
              <a:spLocks noChangeArrowheads="1"/>
            </p:cNvSpPr>
            <p:nvPr/>
          </p:nvSpPr>
          <p:spPr bwMode="auto">
            <a:xfrm>
              <a:off x="2209800" y="533400"/>
              <a:ext cx="3597275" cy="48895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600" dirty="0">
                  <a:solidFill>
                    <a:srgbClr val="FF3300"/>
                  </a:solidFill>
                  <a:ea typeface="黑体" pitchFamily="49" charset="-122"/>
                </a:rPr>
                <a:t>一、查找表的基本概念</a:t>
              </a:r>
            </a:p>
          </p:txBody>
        </p:sp>
        <p:sp>
          <p:nvSpPr>
            <p:cNvPr id="313351" name="Text Box 7"/>
            <p:cNvSpPr txBox="1">
              <a:spLocks noChangeArrowheads="1"/>
            </p:cNvSpPr>
            <p:nvPr/>
          </p:nvSpPr>
          <p:spPr bwMode="auto">
            <a:xfrm>
              <a:off x="2965450" y="990600"/>
              <a:ext cx="2819400" cy="473075"/>
            </a:xfrm>
            <a:prstGeom prst="rect">
              <a:avLst/>
            </a:prstGeom>
            <a:noFill/>
            <a:ln w="12700" cap="sq">
              <a:noFill/>
              <a:miter lim="800000"/>
              <a:headEnd type="none" w="sm" len="sm"/>
              <a:tailEnd type="none" w="sm" len="sm"/>
            </a:ln>
          </p:spPr>
          <p:txBody>
            <a:bodyPr>
              <a:spAutoFit/>
            </a:bodyPr>
            <a:lstStyle/>
            <a:p>
              <a:r>
                <a:rPr lang="en-US" altLang="zh-CN" sz="2500">
                  <a:solidFill>
                    <a:srgbClr val="003399"/>
                  </a:solidFill>
                  <a:ea typeface="幼圆" pitchFamily="49" charset="-122"/>
                </a:rPr>
                <a:t>1</a:t>
              </a:r>
              <a:r>
                <a:rPr lang="en-US" altLang="zh-CN" sz="2500">
                  <a:solidFill>
                    <a:srgbClr val="003399"/>
                  </a:solidFill>
                  <a:latin typeface="幼圆" pitchFamily="49" charset="-122"/>
                  <a:ea typeface="幼圆" pitchFamily="49" charset="-122"/>
                </a:rPr>
                <a:t>.</a:t>
              </a:r>
              <a:r>
                <a:rPr lang="zh-CN" altLang="en-US" sz="2500">
                  <a:solidFill>
                    <a:srgbClr val="003399"/>
                  </a:solidFill>
                  <a:latin typeface="幼圆" pitchFamily="49" charset="-122"/>
                  <a:ea typeface="幼圆" pitchFamily="49" charset="-122"/>
                </a:rPr>
                <a:t>基本名称术语</a:t>
              </a:r>
            </a:p>
          </p:txBody>
        </p:sp>
        <p:sp>
          <p:nvSpPr>
            <p:cNvPr id="313352" name="Text Box 8"/>
            <p:cNvSpPr txBox="1">
              <a:spLocks noChangeArrowheads="1"/>
            </p:cNvSpPr>
            <p:nvPr/>
          </p:nvSpPr>
          <p:spPr bwMode="auto">
            <a:xfrm>
              <a:off x="2965450" y="1362075"/>
              <a:ext cx="5105400" cy="473075"/>
            </a:xfrm>
            <a:prstGeom prst="rect">
              <a:avLst/>
            </a:prstGeom>
            <a:noFill/>
            <a:ln w="12700" cap="sq">
              <a:noFill/>
              <a:miter lim="800000"/>
              <a:headEnd type="none" w="sm" len="sm"/>
              <a:tailEnd type="none" w="sm" len="sm"/>
            </a:ln>
          </p:spPr>
          <p:txBody>
            <a:bodyPr>
              <a:spAutoFit/>
            </a:bodyPr>
            <a:lstStyle/>
            <a:p>
              <a:r>
                <a:rPr lang="en-US" altLang="zh-CN" sz="2500" dirty="0">
                  <a:solidFill>
                    <a:srgbClr val="003399"/>
                  </a:solidFill>
                  <a:ea typeface="幼圆" pitchFamily="49" charset="-122"/>
                </a:rPr>
                <a:t>2</a:t>
              </a:r>
              <a:r>
                <a:rPr lang="en-US" altLang="zh-CN" sz="2500" dirty="0">
                  <a:solidFill>
                    <a:srgbClr val="003399"/>
                  </a:solidFill>
                  <a:latin typeface="幼圆" pitchFamily="49" charset="-122"/>
                  <a:ea typeface="幼圆" pitchFamily="49" charset="-122"/>
                </a:rPr>
                <a:t>.</a:t>
              </a:r>
              <a:r>
                <a:rPr lang="zh-CN" altLang="en-US" sz="2500" dirty="0">
                  <a:solidFill>
                    <a:srgbClr val="003399"/>
                  </a:solidFill>
                  <a:latin typeface="幼圆" pitchFamily="49" charset="-122"/>
                  <a:ea typeface="幼圆" pitchFamily="49" charset="-122"/>
                </a:rPr>
                <a:t>表的逻辑结构与物理结构</a:t>
              </a:r>
            </a:p>
          </p:txBody>
        </p:sp>
        <p:sp>
          <p:nvSpPr>
            <p:cNvPr id="313353" name="Text Box 9"/>
            <p:cNvSpPr txBox="1">
              <a:spLocks noChangeArrowheads="1"/>
            </p:cNvSpPr>
            <p:nvPr/>
          </p:nvSpPr>
          <p:spPr bwMode="auto">
            <a:xfrm>
              <a:off x="2982913" y="1717675"/>
              <a:ext cx="5105400" cy="473075"/>
            </a:xfrm>
            <a:prstGeom prst="rect">
              <a:avLst/>
            </a:prstGeom>
            <a:noFill/>
            <a:ln w="12700" cap="sq">
              <a:noFill/>
              <a:miter lim="800000"/>
              <a:headEnd type="none" w="sm" len="sm"/>
              <a:tailEnd type="none" w="sm" len="sm"/>
            </a:ln>
          </p:spPr>
          <p:txBody>
            <a:bodyPr>
              <a:spAutoFit/>
            </a:bodyPr>
            <a:lstStyle/>
            <a:p>
              <a:r>
                <a:rPr lang="en-US" altLang="zh-CN" sz="2500" dirty="0">
                  <a:solidFill>
                    <a:srgbClr val="003399"/>
                  </a:solidFill>
                  <a:ea typeface="幼圆" pitchFamily="49" charset="-122"/>
                </a:rPr>
                <a:t>3</a:t>
              </a:r>
              <a:r>
                <a:rPr lang="en-US" altLang="zh-CN" sz="2500" dirty="0">
                  <a:solidFill>
                    <a:srgbClr val="003399"/>
                  </a:solidFill>
                  <a:latin typeface="幼圆" pitchFamily="49" charset="-122"/>
                  <a:ea typeface="幼圆" pitchFamily="49" charset="-122"/>
                </a:rPr>
                <a:t>.</a:t>
              </a:r>
              <a:r>
                <a:rPr lang="zh-CN" altLang="en-US" sz="2500" dirty="0">
                  <a:solidFill>
                    <a:srgbClr val="003399"/>
                  </a:solidFill>
                  <a:latin typeface="幼圆" pitchFamily="49" charset="-122"/>
                  <a:ea typeface="幼圆" pitchFamily="49" charset="-122"/>
                </a:rPr>
                <a:t>表的基本操作</a:t>
              </a:r>
            </a:p>
          </p:txBody>
        </p:sp>
        <p:sp>
          <p:nvSpPr>
            <p:cNvPr id="313354" name="Text Box 10"/>
            <p:cNvSpPr txBox="1">
              <a:spLocks noChangeArrowheads="1"/>
            </p:cNvSpPr>
            <p:nvPr/>
          </p:nvSpPr>
          <p:spPr bwMode="auto">
            <a:xfrm>
              <a:off x="5562600" y="1747838"/>
              <a:ext cx="2819400" cy="442912"/>
            </a:xfrm>
            <a:prstGeom prst="rect">
              <a:avLst/>
            </a:prstGeom>
            <a:noFill/>
            <a:ln w="12700" cap="sq">
              <a:noFill/>
              <a:miter lim="800000"/>
              <a:headEnd type="none" w="sm" len="sm"/>
              <a:tailEnd type="none" w="sm" len="sm"/>
            </a:ln>
          </p:spPr>
          <p:txBody>
            <a:bodyPr>
              <a:spAutoFit/>
            </a:bodyPr>
            <a:lstStyle/>
            <a:p>
              <a:r>
                <a:rPr lang="en-US" altLang="zh-CN" sz="2300">
                  <a:solidFill>
                    <a:srgbClr val="CC0066"/>
                  </a:solidFill>
                  <a:ea typeface="幼圆" pitchFamily="49" charset="-122"/>
                </a:rPr>
                <a:t>(</a:t>
              </a:r>
              <a:r>
                <a:rPr lang="zh-CN" altLang="en-US" sz="2300">
                  <a:solidFill>
                    <a:srgbClr val="CC0066"/>
                  </a:solidFill>
                  <a:latin typeface="幼圆" pitchFamily="49" charset="-122"/>
                  <a:ea typeface="幼圆" pitchFamily="49" charset="-122"/>
                </a:rPr>
                <a:t>查找、排序</a:t>
              </a:r>
              <a:r>
                <a:rPr lang="en-US" altLang="zh-CN" sz="2300">
                  <a:solidFill>
                    <a:srgbClr val="CC0066"/>
                  </a:solidFill>
                  <a:latin typeface="幼圆" pitchFamily="49" charset="-122"/>
                  <a:ea typeface="幼圆" pitchFamily="49" charset="-122"/>
                </a:rPr>
                <a:t>)</a:t>
              </a:r>
            </a:p>
          </p:txBody>
        </p:sp>
      </p:grpSp>
      <p:grpSp>
        <p:nvGrpSpPr>
          <p:cNvPr id="40" name="组合 39"/>
          <p:cNvGrpSpPr/>
          <p:nvPr/>
        </p:nvGrpSpPr>
        <p:grpSpPr>
          <a:xfrm>
            <a:off x="2730597" y="2009006"/>
            <a:ext cx="7622575" cy="1886586"/>
            <a:chOff x="2209800" y="2286000"/>
            <a:chExt cx="6705600" cy="1931988"/>
          </a:xfrm>
        </p:grpSpPr>
        <p:sp>
          <p:nvSpPr>
            <p:cNvPr id="313350" name="Text Box 6"/>
            <p:cNvSpPr txBox="1">
              <a:spLocks noChangeArrowheads="1"/>
            </p:cNvSpPr>
            <p:nvPr/>
          </p:nvSpPr>
          <p:spPr bwMode="auto">
            <a:xfrm>
              <a:off x="2209800" y="2286000"/>
              <a:ext cx="3810000" cy="48895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600" dirty="0">
                  <a:solidFill>
                    <a:srgbClr val="FF3300"/>
                  </a:solidFill>
                  <a:ea typeface="黑体" pitchFamily="49" charset="-122"/>
                </a:rPr>
                <a:t>二、顺序表及其查找</a:t>
              </a:r>
            </a:p>
          </p:txBody>
        </p:sp>
        <p:sp>
          <p:nvSpPr>
            <p:cNvPr id="313355" name="Text Box 11"/>
            <p:cNvSpPr txBox="1">
              <a:spLocks noChangeArrowheads="1"/>
            </p:cNvSpPr>
            <p:nvPr/>
          </p:nvSpPr>
          <p:spPr bwMode="auto">
            <a:xfrm>
              <a:off x="2982913" y="2744788"/>
              <a:ext cx="4783137" cy="473075"/>
            </a:xfrm>
            <a:prstGeom prst="rect">
              <a:avLst/>
            </a:prstGeom>
            <a:noFill/>
            <a:ln w="12700" cap="sq">
              <a:noFill/>
              <a:miter lim="800000"/>
              <a:headEnd type="none" w="sm" len="sm"/>
              <a:tailEnd type="none" w="sm" len="sm"/>
            </a:ln>
          </p:spPr>
          <p:txBody>
            <a:bodyPr>
              <a:spAutoFit/>
            </a:bodyPr>
            <a:lstStyle/>
            <a:p>
              <a:r>
                <a:rPr lang="en-US" altLang="zh-CN" sz="2500" dirty="0">
                  <a:solidFill>
                    <a:srgbClr val="003399"/>
                  </a:solidFill>
                  <a:ea typeface="幼圆" pitchFamily="49" charset="-122"/>
                </a:rPr>
                <a:t>1</a:t>
              </a:r>
              <a:r>
                <a:rPr lang="en-US" altLang="zh-CN" sz="2500" dirty="0">
                  <a:solidFill>
                    <a:srgbClr val="003399"/>
                  </a:solidFill>
                  <a:latin typeface="幼圆" pitchFamily="49" charset="-122"/>
                  <a:ea typeface="幼圆" pitchFamily="49" charset="-122"/>
                </a:rPr>
                <a:t>.</a:t>
              </a:r>
              <a:r>
                <a:rPr lang="zh-CN" altLang="en-US" sz="2500" dirty="0">
                  <a:solidFill>
                    <a:srgbClr val="003399"/>
                  </a:solidFill>
                  <a:latin typeface="幼圆" pitchFamily="49" charset="-122"/>
                  <a:ea typeface="幼圆" pitchFamily="49" charset="-122"/>
                </a:rPr>
                <a:t>顺序文件的基本概念</a:t>
              </a:r>
            </a:p>
          </p:txBody>
        </p:sp>
        <p:grpSp>
          <p:nvGrpSpPr>
            <p:cNvPr id="3" name="Group 12"/>
            <p:cNvGrpSpPr>
              <a:grpSpLocks/>
            </p:cNvGrpSpPr>
            <p:nvPr/>
          </p:nvGrpSpPr>
          <p:grpSpPr bwMode="auto">
            <a:xfrm>
              <a:off x="3633788" y="3138488"/>
              <a:ext cx="5281612" cy="442912"/>
              <a:chOff x="2049" y="1977"/>
              <a:chExt cx="3327" cy="279"/>
            </a:xfrm>
          </p:grpSpPr>
          <p:sp>
            <p:nvSpPr>
              <p:cNvPr id="49187" name="Text Box 13"/>
              <p:cNvSpPr txBox="1">
                <a:spLocks noChangeArrowheads="1"/>
              </p:cNvSpPr>
              <p:nvPr/>
            </p:nvSpPr>
            <p:spPr bwMode="auto">
              <a:xfrm>
                <a:off x="2256" y="1977"/>
                <a:ext cx="3120" cy="279"/>
              </a:xfrm>
              <a:prstGeom prst="rect">
                <a:avLst/>
              </a:prstGeom>
              <a:noFill/>
              <a:ln w="12700" cap="sq">
                <a:noFill/>
                <a:miter lim="800000"/>
                <a:headEnd type="none" w="sm" len="sm"/>
                <a:tailEnd type="none" w="sm" len="sm"/>
              </a:ln>
            </p:spPr>
            <p:txBody>
              <a:bodyPr>
                <a:spAutoFit/>
              </a:bodyPr>
              <a:lstStyle/>
              <a:p>
                <a:r>
                  <a:rPr lang="zh-CN" altLang="en-US" sz="2300" dirty="0">
                    <a:solidFill>
                      <a:srgbClr val="CC0066"/>
                    </a:solidFill>
                    <a:ea typeface="幼圆" pitchFamily="49" charset="-122"/>
                  </a:rPr>
                  <a:t>一般顺序表、</a:t>
                </a:r>
                <a:r>
                  <a:rPr lang="zh-CN" altLang="en-US" sz="2300" dirty="0">
                    <a:solidFill>
                      <a:srgbClr val="CC0066"/>
                    </a:solidFill>
                    <a:latin typeface="幼圆" pitchFamily="49" charset="-122"/>
                    <a:ea typeface="幼圆" pitchFamily="49" charset="-122"/>
                  </a:rPr>
                  <a:t>排序顺序表</a:t>
                </a:r>
              </a:p>
            </p:txBody>
          </p:sp>
          <p:sp>
            <p:nvSpPr>
              <p:cNvPr id="49188" name="Oval 14"/>
              <p:cNvSpPr>
                <a:spLocks noChangeArrowheads="1"/>
              </p:cNvSpPr>
              <p:nvPr/>
            </p:nvSpPr>
            <p:spPr bwMode="auto">
              <a:xfrm>
                <a:off x="2049" y="2064"/>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grpSp>
          <p:nvGrpSpPr>
            <p:cNvPr id="4" name="Group 15"/>
            <p:cNvGrpSpPr>
              <a:grpSpLocks/>
            </p:cNvGrpSpPr>
            <p:nvPr/>
          </p:nvGrpSpPr>
          <p:grpSpPr bwMode="auto">
            <a:xfrm>
              <a:off x="3622675" y="3443288"/>
              <a:ext cx="5292725" cy="442912"/>
              <a:chOff x="2042" y="2169"/>
              <a:chExt cx="3334" cy="279"/>
            </a:xfrm>
          </p:grpSpPr>
          <p:sp>
            <p:nvSpPr>
              <p:cNvPr id="49185" name="Text Box 16"/>
              <p:cNvSpPr txBox="1">
                <a:spLocks noChangeArrowheads="1"/>
              </p:cNvSpPr>
              <p:nvPr/>
            </p:nvSpPr>
            <p:spPr bwMode="auto">
              <a:xfrm>
                <a:off x="2256" y="2169"/>
                <a:ext cx="3120" cy="279"/>
              </a:xfrm>
              <a:prstGeom prst="rect">
                <a:avLst/>
              </a:prstGeom>
              <a:noFill/>
              <a:ln w="12700" cap="sq">
                <a:noFill/>
                <a:miter lim="800000"/>
                <a:headEnd type="none" w="sm" len="sm"/>
                <a:tailEnd type="none" w="sm" len="sm"/>
              </a:ln>
            </p:spPr>
            <p:txBody>
              <a:bodyPr>
                <a:spAutoFit/>
              </a:bodyPr>
              <a:lstStyle/>
              <a:p>
                <a:r>
                  <a:rPr lang="zh-CN" altLang="en-US" sz="2300" dirty="0">
                    <a:solidFill>
                      <a:srgbClr val="CC0066"/>
                    </a:solidFill>
                    <a:ea typeface="幼圆" pitchFamily="49" charset="-122"/>
                  </a:rPr>
                  <a:t>连续顺序表、</a:t>
                </a:r>
                <a:r>
                  <a:rPr lang="zh-CN" altLang="en-US" sz="2300" dirty="0">
                    <a:solidFill>
                      <a:srgbClr val="CC0066"/>
                    </a:solidFill>
                    <a:latin typeface="幼圆" pitchFamily="49" charset="-122"/>
                    <a:ea typeface="幼圆" pitchFamily="49" charset="-122"/>
                  </a:rPr>
                  <a:t>链接顺序表</a:t>
                </a:r>
              </a:p>
            </p:txBody>
          </p:sp>
          <p:sp>
            <p:nvSpPr>
              <p:cNvPr id="49186" name="Oval 17"/>
              <p:cNvSpPr>
                <a:spLocks noChangeArrowheads="1"/>
              </p:cNvSpPr>
              <p:nvPr/>
            </p:nvSpPr>
            <p:spPr bwMode="auto">
              <a:xfrm>
                <a:off x="2042" y="2267"/>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grpSp>
          <p:nvGrpSpPr>
            <p:cNvPr id="5" name="Group 18"/>
            <p:cNvGrpSpPr>
              <a:grpSpLocks/>
            </p:cNvGrpSpPr>
            <p:nvPr/>
          </p:nvGrpSpPr>
          <p:grpSpPr bwMode="auto">
            <a:xfrm>
              <a:off x="3622675" y="3775075"/>
              <a:ext cx="5292725" cy="442913"/>
              <a:chOff x="2042" y="2378"/>
              <a:chExt cx="3334" cy="279"/>
            </a:xfrm>
          </p:grpSpPr>
          <p:sp>
            <p:nvSpPr>
              <p:cNvPr id="49183" name="Text Box 19"/>
              <p:cNvSpPr txBox="1">
                <a:spLocks noChangeArrowheads="1"/>
              </p:cNvSpPr>
              <p:nvPr/>
            </p:nvSpPr>
            <p:spPr bwMode="auto">
              <a:xfrm>
                <a:off x="2256" y="2378"/>
                <a:ext cx="3120" cy="279"/>
              </a:xfrm>
              <a:prstGeom prst="rect">
                <a:avLst/>
              </a:prstGeom>
              <a:noFill/>
              <a:ln w="12700" cap="sq">
                <a:noFill/>
                <a:miter lim="800000"/>
                <a:headEnd type="none" w="sm" len="sm"/>
                <a:tailEnd type="none" w="sm" len="sm"/>
              </a:ln>
            </p:spPr>
            <p:txBody>
              <a:bodyPr>
                <a:spAutoFit/>
              </a:bodyPr>
              <a:lstStyle/>
              <a:p>
                <a:r>
                  <a:rPr lang="zh-CN" altLang="en-US" sz="2300" dirty="0">
                    <a:solidFill>
                      <a:srgbClr val="CC0066"/>
                    </a:solidFill>
                    <a:latin typeface="幼圆" pitchFamily="49" charset="-122"/>
                    <a:ea typeface="幼圆" pitchFamily="49" charset="-122"/>
                  </a:rPr>
                  <a:t>排序连续顺序表</a:t>
                </a:r>
              </a:p>
            </p:txBody>
          </p:sp>
          <p:sp>
            <p:nvSpPr>
              <p:cNvPr id="49184" name="Oval 20"/>
              <p:cNvSpPr>
                <a:spLocks noChangeArrowheads="1"/>
              </p:cNvSpPr>
              <p:nvPr/>
            </p:nvSpPr>
            <p:spPr bwMode="auto">
              <a:xfrm>
                <a:off x="2042" y="2470"/>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grpSp>
      <p:grpSp>
        <p:nvGrpSpPr>
          <p:cNvPr id="41" name="组合 40"/>
          <p:cNvGrpSpPr/>
          <p:nvPr/>
        </p:nvGrpSpPr>
        <p:grpSpPr>
          <a:xfrm>
            <a:off x="3503712" y="3933056"/>
            <a:ext cx="6570500" cy="1500587"/>
            <a:chOff x="2982913" y="4210050"/>
            <a:chExt cx="5780087" cy="1536700"/>
          </a:xfrm>
        </p:grpSpPr>
        <p:sp>
          <p:nvSpPr>
            <p:cNvPr id="313365" name="Text Box 21"/>
            <p:cNvSpPr txBox="1">
              <a:spLocks noChangeArrowheads="1"/>
            </p:cNvSpPr>
            <p:nvPr/>
          </p:nvSpPr>
          <p:spPr bwMode="auto">
            <a:xfrm>
              <a:off x="2982913" y="4210050"/>
              <a:ext cx="4783137" cy="473075"/>
            </a:xfrm>
            <a:prstGeom prst="rect">
              <a:avLst/>
            </a:prstGeom>
            <a:noFill/>
            <a:ln w="12700" cap="sq">
              <a:noFill/>
              <a:miter lim="800000"/>
              <a:headEnd type="none" w="sm" len="sm"/>
              <a:tailEnd type="none" w="sm" len="sm"/>
            </a:ln>
          </p:spPr>
          <p:txBody>
            <a:bodyPr>
              <a:spAutoFit/>
            </a:bodyPr>
            <a:lstStyle/>
            <a:p>
              <a:r>
                <a:rPr lang="en-US" altLang="zh-CN" sz="2500" dirty="0">
                  <a:solidFill>
                    <a:srgbClr val="003399"/>
                  </a:solidFill>
                  <a:ea typeface="幼圆" pitchFamily="49" charset="-122"/>
                </a:rPr>
                <a:t>2</a:t>
              </a:r>
              <a:r>
                <a:rPr lang="en-US" altLang="zh-CN" sz="2500" dirty="0">
                  <a:solidFill>
                    <a:srgbClr val="003399"/>
                  </a:solidFill>
                  <a:latin typeface="幼圆" pitchFamily="49" charset="-122"/>
                  <a:ea typeface="幼圆" pitchFamily="49" charset="-122"/>
                </a:rPr>
                <a:t>.</a:t>
              </a:r>
              <a:r>
                <a:rPr lang="zh-CN" altLang="en-US" sz="2500" dirty="0">
                  <a:solidFill>
                    <a:srgbClr val="003399"/>
                  </a:solidFill>
                  <a:latin typeface="幼圆" pitchFamily="49" charset="-122"/>
                  <a:ea typeface="幼圆" pitchFamily="49" charset="-122"/>
                </a:rPr>
                <a:t>连续顺序表的查找</a:t>
              </a:r>
            </a:p>
          </p:txBody>
        </p:sp>
        <p:grpSp>
          <p:nvGrpSpPr>
            <p:cNvPr id="6" name="Group 22"/>
            <p:cNvGrpSpPr>
              <a:grpSpLocks/>
            </p:cNvGrpSpPr>
            <p:nvPr/>
          </p:nvGrpSpPr>
          <p:grpSpPr bwMode="auto">
            <a:xfrm>
              <a:off x="3627438" y="4584700"/>
              <a:ext cx="3048000" cy="442913"/>
              <a:chOff x="2016" y="3129"/>
              <a:chExt cx="1920" cy="279"/>
            </a:xfrm>
          </p:grpSpPr>
          <p:sp>
            <p:nvSpPr>
              <p:cNvPr id="49181" name="Text Box 23"/>
              <p:cNvSpPr txBox="1">
                <a:spLocks noChangeArrowheads="1"/>
              </p:cNvSpPr>
              <p:nvPr/>
            </p:nvSpPr>
            <p:spPr bwMode="auto">
              <a:xfrm>
                <a:off x="2230" y="3129"/>
                <a:ext cx="1706" cy="279"/>
              </a:xfrm>
              <a:prstGeom prst="rect">
                <a:avLst/>
              </a:prstGeom>
              <a:noFill/>
              <a:ln w="12700" cap="sq">
                <a:noFill/>
                <a:miter lim="800000"/>
                <a:headEnd type="none" w="sm" len="sm"/>
                <a:tailEnd type="none" w="sm" len="sm"/>
              </a:ln>
            </p:spPr>
            <p:txBody>
              <a:bodyPr>
                <a:spAutoFit/>
              </a:bodyPr>
              <a:lstStyle/>
              <a:p>
                <a:r>
                  <a:rPr lang="zh-CN" altLang="en-US" sz="2300">
                    <a:solidFill>
                      <a:srgbClr val="CC0066"/>
                    </a:solidFill>
                    <a:latin typeface="幼圆" pitchFamily="49" charset="-122"/>
                    <a:ea typeface="幼圆" pitchFamily="49" charset="-122"/>
                  </a:rPr>
                  <a:t>顺序查找法</a:t>
                </a:r>
              </a:p>
            </p:txBody>
          </p:sp>
          <p:sp>
            <p:nvSpPr>
              <p:cNvPr id="49182" name="Oval 24"/>
              <p:cNvSpPr>
                <a:spLocks noChangeArrowheads="1"/>
              </p:cNvSpPr>
              <p:nvPr/>
            </p:nvSpPr>
            <p:spPr bwMode="auto">
              <a:xfrm>
                <a:off x="2016" y="3221"/>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grpSp>
          <p:nvGrpSpPr>
            <p:cNvPr id="7" name="Group 25"/>
            <p:cNvGrpSpPr>
              <a:grpSpLocks/>
            </p:cNvGrpSpPr>
            <p:nvPr/>
          </p:nvGrpSpPr>
          <p:grpSpPr bwMode="auto">
            <a:xfrm>
              <a:off x="3625850" y="4967288"/>
              <a:ext cx="3048000" cy="442912"/>
              <a:chOff x="2016" y="3129"/>
              <a:chExt cx="1920" cy="279"/>
            </a:xfrm>
          </p:grpSpPr>
          <p:sp>
            <p:nvSpPr>
              <p:cNvPr id="49179" name="Text Box 26"/>
              <p:cNvSpPr txBox="1">
                <a:spLocks noChangeArrowheads="1"/>
              </p:cNvSpPr>
              <p:nvPr/>
            </p:nvSpPr>
            <p:spPr bwMode="auto">
              <a:xfrm>
                <a:off x="2230" y="3129"/>
                <a:ext cx="1706" cy="279"/>
              </a:xfrm>
              <a:prstGeom prst="rect">
                <a:avLst/>
              </a:prstGeom>
              <a:noFill/>
              <a:ln w="12700" cap="sq">
                <a:noFill/>
                <a:miter lim="800000"/>
                <a:headEnd type="none" w="sm" len="sm"/>
                <a:tailEnd type="none" w="sm" len="sm"/>
              </a:ln>
            </p:spPr>
            <p:txBody>
              <a:bodyPr>
                <a:spAutoFit/>
              </a:bodyPr>
              <a:lstStyle/>
              <a:p>
                <a:r>
                  <a:rPr lang="zh-CN" altLang="en-US" sz="2300">
                    <a:solidFill>
                      <a:srgbClr val="CC0066"/>
                    </a:solidFill>
                    <a:latin typeface="幼圆" pitchFamily="49" charset="-122"/>
                    <a:ea typeface="幼圆" pitchFamily="49" charset="-122"/>
                  </a:rPr>
                  <a:t>折半查找法</a:t>
                </a:r>
              </a:p>
            </p:txBody>
          </p:sp>
          <p:sp>
            <p:nvSpPr>
              <p:cNvPr id="49180" name="Oval 27"/>
              <p:cNvSpPr>
                <a:spLocks noChangeArrowheads="1"/>
              </p:cNvSpPr>
              <p:nvPr/>
            </p:nvSpPr>
            <p:spPr bwMode="auto">
              <a:xfrm>
                <a:off x="2016" y="3221"/>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grpSp>
          <p:nvGrpSpPr>
            <p:cNvPr id="8" name="Group 28"/>
            <p:cNvGrpSpPr>
              <a:grpSpLocks/>
            </p:cNvGrpSpPr>
            <p:nvPr/>
          </p:nvGrpSpPr>
          <p:grpSpPr bwMode="auto">
            <a:xfrm>
              <a:off x="3633788" y="5302250"/>
              <a:ext cx="3048000" cy="442913"/>
              <a:chOff x="2016" y="3129"/>
              <a:chExt cx="1920" cy="279"/>
            </a:xfrm>
          </p:grpSpPr>
          <p:sp>
            <p:nvSpPr>
              <p:cNvPr id="49177" name="Text Box 29"/>
              <p:cNvSpPr txBox="1">
                <a:spLocks noChangeArrowheads="1"/>
              </p:cNvSpPr>
              <p:nvPr/>
            </p:nvSpPr>
            <p:spPr bwMode="auto">
              <a:xfrm>
                <a:off x="2230" y="3129"/>
                <a:ext cx="1706" cy="279"/>
              </a:xfrm>
              <a:prstGeom prst="rect">
                <a:avLst/>
              </a:prstGeom>
              <a:noFill/>
              <a:ln w="12700" cap="sq">
                <a:noFill/>
                <a:miter lim="800000"/>
                <a:headEnd type="none" w="sm" len="sm"/>
                <a:tailEnd type="none" w="sm" len="sm"/>
              </a:ln>
            </p:spPr>
            <p:txBody>
              <a:bodyPr>
                <a:spAutoFit/>
              </a:bodyPr>
              <a:lstStyle/>
              <a:p>
                <a:r>
                  <a:rPr lang="zh-CN" altLang="en-US" sz="2300" dirty="0">
                    <a:solidFill>
                      <a:srgbClr val="CC0066"/>
                    </a:solidFill>
                    <a:latin typeface="幼圆" pitchFamily="49" charset="-122"/>
                    <a:ea typeface="幼圆" pitchFamily="49" charset="-122"/>
                  </a:rPr>
                  <a:t>时间复杂度分析</a:t>
                </a:r>
              </a:p>
            </p:txBody>
          </p:sp>
          <p:sp>
            <p:nvSpPr>
              <p:cNvPr id="49178" name="Oval 30"/>
              <p:cNvSpPr>
                <a:spLocks noChangeArrowheads="1"/>
              </p:cNvSpPr>
              <p:nvPr/>
            </p:nvSpPr>
            <p:spPr bwMode="auto">
              <a:xfrm>
                <a:off x="2016" y="3221"/>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grpSp>
          <p:nvGrpSpPr>
            <p:cNvPr id="9" name="Group 31"/>
            <p:cNvGrpSpPr>
              <a:grpSpLocks/>
            </p:cNvGrpSpPr>
            <p:nvPr/>
          </p:nvGrpSpPr>
          <p:grpSpPr bwMode="auto">
            <a:xfrm>
              <a:off x="5656263" y="4724400"/>
              <a:ext cx="3106737" cy="609600"/>
              <a:chOff x="3563" y="2976"/>
              <a:chExt cx="1957" cy="384"/>
            </a:xfrm>
          </p:grpSpPr>
          <p:sp>
            <p:nvSpPr>
              <p:cNvPr id="49175" name="Rectangle 32"/>
              <p:cNvSpPr>
                <a:spLocks noChangeArrowheads="1"/>
              </p:cNvSpPr>
              <p:nvPr/>
            </p:nvSpPr>
            <p:spPr bwMode="auto">
              <a:xfrm>
                <a:off x="3600" y="3015"/>
                <a:ext cx="1920" cy="260"/>
              </a:xfrm>
              <a:prstGeom prst="rect">
                <a:avLst/>
              </a:prstGeom>
              <a:noFill/>
              <a:ln w="12700" cap="sq">
                <a:noFill/>
                <a:miter lim="800000"/>
                <a:headEnd type="none" w="sm" len="sm"/>
                <a:tailEnd type="none" w="sm" len="sm"/>
              </a:ln>
            </p:spPr>
            <p:txBody>
              <a:bodyPr>
                <a:spAutoFit/>
              </a:bodyPr>
              <a:lstStyle/>
              <a:p>
                <a:r>
                  <a:rPr lang="zh-CN" altLang="en-US" sz="2100">
                    <a:solidFill>
                      <a:srgbClr val="003399"/>
                    </a:solidFill>
                    <a:latin typeface="幼圆" pitchFamily="49" charset="-122"/>
                    <a:ea typeface="幼圆" pitchFamily="49" charset="-122"/>
                  </a:rPr>
                  <a:t>（递归和非递归过程）</a:t>
                </a:r>
              </a:p>
            </p:txBody>
          </p:sp>
          <p:sp>
            <p:nvSpPr>
              <p:cNvPr id="49176" name="AutoShape 33"/>
              <p:cNvSpPr>
                <a:spLocks/>
              </p:cNvSpPr>
              <p:nvPr/>
            </p:nvSpPr>
            <p:spPr bwMode="auto">
              <a:xfrm>
                <a:off x="3563" y="2976"/>
                <a:ext cx="96" cy="384"/>
              </a:xfrm>
              <a:prstGeom prst="rightBrace">
                <a:avLst>
                  <a:gd name="adj1" fmla="val 33333"/>
                  <a:gd name="adj2" fmla="val 50000"/>
                </a:avLst>
              </a:prstGeom>
              <a:noFill/>
              <a:ln w="28575" cap="sq">
                <a:solidFill>
                  <a:srgbClr val="000080"/>
                </a:solidFill>
                <a:round/>
                <a:headEnd type="none" w="sm" len="sm"/>
                <a:tailEnd type="none" w="sm" len="sm"/>
              </a:ln>
            </p:spPr>
            <p:txBody>
              <a:bodyPr wrap="none" anchor="ctr"/>
              <a:lstStyle/>
              <a:p>
                <a:endParaRPr lang="zh-CN" altLang="en-US">
                  <a:solidFill>
                    <a:srgbClr val="FFFFCC"/>
                  </a:solidFill>
                </a:endParaRPr>
              </a:p>
            </p:txBody>
          </p:sp>
        </p:grpSp>
        <p:sp>
          <p:nvSpPr>
            <p:cNvPr id="313378" name="Rectangle 34"/>
            <p:cNvSpPr>
              <a:spLocks noChangeArrowheads="1"/>
            </p:cNvSpPr>
            <p:nvPr/>
          </p:nvSpPr>
          <p:spPr bwMode="auto">
            <a:xfrm>
              <a:off x="5932488" y="5334000"/>
              <a:ext cx="1822450" cy="412750"/>
            </a:xfrm>
            <a:prstGeom prst="rect">
              <a:avLst/>
            </a:prstGeom>
            <a:noFill/>
            <a:ln w="12700" cap="sq">
              <a:noFill/>
              <a:miter lim="800000"/>
              <a:headEnd type="none" w="sm" len="sm"/>
              <a:tailEnd type="none" w="sm" len="sm"/>
            </a:ln>
          </p:spPr>
          <p:txBody>
            <a:bodyPr>
              <a:spAutoFit/>
            </a:bodyPr>
            <a:lstStyle/>
            <a:p>
              <a:r>
                <a:rPr lang="zh-CN" altLang="en-US" sz="2100">
                  <a:solidFill>
                    <a:srgbClr val="003399"/>
                  </a:solidFill>
                  <a:latin typeface="幼圆" pitchFamily="49" charset="-122"/>
                  <a:ea typeface="幼圆" pitchFamily="49" charset="-122"/>
                </a:rPr>
                <a:t>（判定树）</a:t>
              </a:r>
            </a:p>
          </p:txBody>
        </p:sp>
      </p:grpSp>
      <p:sp>
        <p:nvSpPr>
          <p:cNvPr id="313379" name="Text Box 35"/>
          <p:cNvSpPr txBox="1">
            <a:spLocks noChangeArrowheads="1"/>
          </p:cNvSpPr>
          <p:nvPr/>
        </p:nvSpPr>
        <p:spPr bwMode="auto">
          <a:xfrm>
            <a:off x="3521172" y="5485633"/>
            <a:ext cx="5437221" cy="477054"/>
          </a:xfrm>
          <a:prstGeom prst="rect">
            <a:avLst/>
          </a:prstGeom>
          <a:noFill/>
          <a:ln w="12700" cap="sq">
            <a:noFill/>
            <a:miter lim="800000"/>
            <a:headEnd type="none" w="sm" len="sm"/>
            <a:tailEnd type="none" w="sm" len="sm"/>
          </a:ln>
        </p:spPr>
        <p:txBody>
          <a:bodyPr wrap="square">
            <a:spAutoFit/>
          </a:bodyPr>
          <a:lstStyle/>
          <a:p>
            <a:r>
              <a:rPr lang="en-US" altLang="zh-CN" sz="2500" dirty="0">
                <a:solidFill>
                  <a:srgbClr val="003399"/>
                </a:solidFill>
                <a:ea typeface="幼圆" pitchFamily="49" charset="-122"/>
              </a:rPr>
              <a:t>3</a:t>
            </a:r>
            <a:r>
              <a:rPr lang="en-US" altLang="zh-CN" sz="2500" dirty="0">
                <a:solidFill>
                  <a:srgbClr val="003399"/>
                </a:solidFill>
                <a:latin typeface="幼圆" pitchFamily="49" charset="-122"/>
                <a:ea typeface="幼圆" pitchFamily="49" charset="-122"/>
              </a:rPr>
              <a:t>.</a:t>
            </a:r>
            <a:r>
              <a:rPr lang="zh-CN" altLang="en-US" sz="2500" dirty="0">
                <a:solidFill>
                  <a:srgbClr val="003399"/>
                </a:solidFill>
                <a:latin typeface="幼圆" pitchFamily="49" charset="-122"/>
                <a:ea typeface="幼圆" pitchFamily="49" charset="-122"/>
              </a:rPr>
              <a:t>链接顺序表的查找</a:t>
            </a:r>
          </a:p>
        </p:txBody>
      </p:sp>
      <p:sp>
        <p:nvSpPr>
          <p:cNvPr id="49173" name="AutoShape 37"/>
          <p:cNvSpPr>
            <a:spLocks/>
          </p:cNvSpPr>
          <p:nvPr/>
        </p:nvSpPr>
        <p:spPr bwMode="auto">
          <a:xfrm>
            <a:off x="1951799" y="203032"/>
            <a:ext cx="692961" cy="6175970"/>
          </a:xfrm>
          <a:prstGeom prst="leftBrace">
            <a:avLst>
              <a:gd name="adj1" fmla="val 86458"/>
              <a:gd name="adj2" fmla="val 50000"/>
            </a:avLst>
          </a:prstGeom>
          <a:noFill/>
          <a:ln w="63500" cap="sq">
            <a:solidFill>
              <a:srgbClr val="2AADAA"/>
            </a:solidFill>
            <a:round/>
            <a:headEnd type="none" w="sm" len="sm"/>
            <a:tailEnd type="none" w="sm" len="sm"/>
          </a:ln>
        </p:spPr>
        <p:txBody>
          <a:bodyPr wrap="none" anchor="ctr"/>
          <a:lstStyle/>
          <a:p>
            <a:endParaRPr lang="zh-CN" altLang="en-US">
              <a:solidFill>
                <a:srgbClr val="FFFFCC"/>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horizontal)">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blinds(horizontal)">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blinds(horizontal)">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313379"/>
                                        </p:tgtEl>
                                        <p:attrNameLst>
                                          <p:attrName>style.visibility</p:attrName>
                                        </p:attrNameLst>
                                      </p:cBhvr>
                                      <p:to>
                                        <p:strVal val="visible"/>
                                      </p:to>
                                    </p:set>
                                    <p:animEffect transition="in" filter="wipe(right)">
                                      <p:cBhvr>
                                        <p:cTn id="22" dur="500"/>
                                        <p:tgtEl>
                                          <p:spTgt spid="3133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79" grpId="0"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3429000" y="698501"/>
            <a:ext cx="6705600" cy="2506663"/>
            <a:chOff x="1905000" y="698500"/>
            <a:chExt cx="6705600" cy="2506663"/>
          </a:xfrm>
        </p:grpSpPr>
        <p:sp>
          <p:nvSpPr>
            <p:cNvPr id="307212" name="Text Box 12"/>
            <p:cNvSpPr txBox="1">
              <a:spLocks noChangeArrowheads="1"/>
            </p:cNvSpPr>
            <p:nvPr/>
          </p:nvSpPr>
          <p:spPr bwMode="auto">
            <a:xfrm>
              <a:off x="1905000" y="698500"/>
              <a:ext cx="4267200" cy="48895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600" dirty="0">
                  <a:solidFill>
                    <a:srgbClr val="FF3300"/>
                  </a:solidFill>
                  <a:ea typeface="黑体" pitchFamily="49" charset="-122"/>
                </a:rPr>
                <a:t>三、索引表及其查找</a:t>
              </a:r>
            </a:p>
          </p:txBody>
        </p:sp>
        <p:sp>
          <p:nvSpPr>
            <p:cNvPr id="307213" name="Text Box 13"/>
            <p:cNvSpPr txBox="1">
              <a:spLocks noChangeArrowheads="1"/>
            </p:cNvSpPr>
            <p:nvPr/>
          </p:nvSpPr>
          <p:spPr bwMode="auto">
            <a:xfrm>
              <a:off x="2655888" y="1216025"/>
              <a:ext cx="3744912" cy="473075"/>
            </a:xfrm>
            <a:prstGeom prst="rect">
              <a:avLst/>
            </a:prstGeom>
            <a:noFill/>
            <a:ln w="12700" cap="sq">
              <a:noFill/>
              <a:miter lim="800000"/>
              <a:headEnd type="none" w="sm" len="sm"/>
              <a:tailEnd type="none" w="sm" len="sm"/>
            </a:ln>
          </p:spPr>
          <p:txBody>
            <a:bodyPr>
              <a:spAutoFit/>
            </a:bodyPr>
            <a:lstStyle/>
            <a:p>
              <a:r>
                <a:rPr lang="en-US" altLang="zh-CN" sz="2500" dirty="0">
                  <a:solidFill>
                    <a:srgbClr val="003399"/>
                  </a:solidFill>
                  <a:ea typeface="幼圆" pitchFamily="49" charset="-122"/>
                </a:rPr>
                <a:t>1</a:t>
              </a:r>
              <a:r>
                <a:rPr lang="en-US" altLang="zh-CN" sz="2500" dirty="0">
                  <a:solidFill>
                    <a:srgbClr val="003399"/>
                  </a:solidFill>
                  <a:latin typeface="幼圆" pitchFamily="49" charset="-122"/>
                  <a:ea typeface="幼圆" pitchFamily="49" charset="-122"/>
                </a:rPr>
                <a:t>.</a:t>
              </a:r>
              <a:r>
                <a:rPr lang="zh-CN" altLang="en-US" sz="2500" dirty="0">
                  <a:solidFill>
                    <a:srgbClr val="003399"/>
                  </a:solidFill>
                  <a:latin typeface="幼圆" pitchFamily="49" charset="-122"/>
                  <a:ea typeface="幼圆" pitchFamily="49" charset="-122"/>
                </a:rPr>
                <a:t>索引表的基本概念</a:t>
              </a:r>
            </a:p>
          </p:txBody>
        </p:sp>
        <p:grpSp>
          <p:nvGrpSpPr>
            <p:cNvPr id="2" name="Group 19"/>
            <p:cNvGrpSpPr>
              <a:grpSpLocks/>
            </p:cNvGrpSpPr>
            <p:nvPr/>
          </p:nvGrpSpPr>
          <p:grpSpPr bwMode="auto">
            <a:xfrm>
              <a:off x="3276600" y="1598613"/>
              <a:ext cx="2743200" cy="442912"/>
              <a:chOff x="1824" y="951"/>
              <a:chExt cx="1728" cy="279"/>
            </a:xfrm>
          </p:grpSpPr>
          <p:sp>
            <p:nvSpPr>
              <p:cNvPr id="50194" name="Rectangle 14"/>
              <p:cNvSpPr>
                <a:spLocks noChangeArrowheads="1"/>
              </p:cNvSpPr>
              <p:nvPr/>
            </p:nvSpPr>
            <p:spPr bwMode="auto">
              <a:xfrm>
                <a:off x="2016" y="951"/>
                <a:ext cx="1536" cy="279"/>
              </a:xfrm>
              <a:prstGeom prst="rect">
                <a:avLst/>
              </a:prstGeom>
              <a:noFill/>
              <a:ln w="12700" cap="sq">
                <a:noFill/>
                <a:miter lim="800000"/>
                <a:headEnd type="none" w="sm" len="sm"/>
                <a:tailEnd type="none" w="sm" len="sm"/>
              </a:ln>
            </p:spPr>
            <p:txBody>
              <a:bodyPr>
                <a:spAutoFit/>
              </a:bodyPr>
              <a:lstStyle/>
              <a:p>
                <a:r>
                  <a:rPr lang="zh-CN" altLang="en-US" sz="2300">
                    <a:solidFill>
                      <a:srgbClr val="CC0066"/>
                    </a:solidFill>
                    <a:latin typeface="幼圆" pitchFamily="49" charset="-122"/>
                    <a:ea typeface="幼圆" pitchFamily="49" charset="-122"/>
                  </a:rPr>
                  <a:t>索引与索引表</a:t>
                </a:r>
              </a:p>
            </p:txBody>
          </p:sp>
          <p:sp>
            <p:nvSpPr>
              <p:cNvPr id="50195" name="Oval 18"/>
              <p:cNvSpPr>
                <a:spLocks noChangeArrowheads="1"/>
              </p:cNvSpPr>
              <p:nvPr/>
            </p:nvSpPr>
            <p:spPr bwMode="auto">
              <a:xfrm>
                <a:off x="1824" y="1052"/>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grpSp>
          <p:nvGrpSpPr>
            <p:cNvPr id="3" name="Group 23"/>
            <p:cNvGrpSpPr>
              <a:grpSpLocks/>
            </p:cNvGrpSpPr>
            <p:nvPr/>
          </p:nvGrpSpPr>
          <p:grpSpPr bwMode="auto">
            <a:xfrm>
              <a:off x="3276600" y="1925638"/>
              <a:ext cx="2743200" cy="442912"/>
              <a:chOff x="1920" y="1157"/>
              <a:chExt cx="1728" cy="279"/>
            </a:xfrm>
          </p:grpSpPr>
          <p:sp>
            <p:nvSpPr>
              <p:cNvPr id="50192" name="Rectangle 21"/>
              <p:cNvSpPr>
                <a:spLocks noChangeArrowheads="1"/>
              </p:cNvSpPr>
              <p:nvPr/>
            </p:nvSpPr>
            <p:spPr bwMode="auto">
              <a:xfrm>
                <a:off x="2112" y="1157"/>
                <a:ext cx="1536" cy="279"/>
              </a:xfrm>
              <a:prstGeom prst="rect">
                <a:avLst/>
              </a:prstGeom>
              <a:noFill/>
              <a:ln w="12700" cap="sq">
                <a:noFill/>
                <a:miter lim="800000"/>
                <a:headEnd type="none" w="sm" len="sm"/>
                <a:tailEnd type="none" w="sm" len="sm"/>
              </a:ln>
            </p:spPr>
            <p:txBody>
              <a:bodyPr>
                <a:spAutoFit/>
              </a:bodyPr>
              <a:lstStyle/>
              <a:p>
                <a:r>
                  <a:rPr lang="zh-CN" altLang="en-US" sz="2300">
                    <a:solidFill>
                      <a:srgbClr val="CC0066"/>
                    </a:solidFill>
                    <a:latin typeface="幼圆" pitchFamily="49" charset="-122"/>
                    <a:ea typeface="幼圆" pitchFamily="49" charset="-122"/>
                  </a:rPr>
                  <a:t>索引表的特点</a:t>
                </a:r>
              </a:p>
            </p:txBody>
          </p:sp>
          <p:sp>
            <p:nvSpPr>
              <p:cNvPr id="50193" name="Oval 22"/>
              <p:cNvSpPr>
                <a:spLocks noChangeArrowheads="1"/>
              </p:cNvSpPr>
              <p:nvPr/>
            </p:nvSpPr>
            <p:spPr bwMode="auto">
              <a:xfrm>
                <a:off x="1920" y="1258"/>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sp>
          <p:nvSpPr>
            <p:cNvPr id="307224" name="Text Box 24"/>
            <p:cNvSpPr txBox="1">
              <a:spLocks noChangeArrowheads="1"/>
            </p:cNvSpPr>
            <p:nvPr/>
          </p:nvSpPr>
          <p:spPr bwMode="auto">
            <a:xfrm>
              <a:off x="2667000" y="2335213"/>
              <a:ext cx="3744913" cy="473075"/>
            </a:xfrm>
            <a:prstGeom prst="rect">
              <a:avLst/>
            </a:prstGeom>
            <a:noFill/>
            <a:ln w="12700" cap="sq">
              <a:noFill/>
              <a:miter lim="800000"/>
              <a:headEnd type="none" w="sm" len="sm"/>
              <a:tailEnd type="none" w="sm" len="sm"/>
            </a:ln>
          </p:spPr>
          <p:txBody>
            <a:bodyPr>
              <a:spAutoFit/>
            </a:bodyPr>
            <a:lstStyle/>
            <a:p>
              <a:r>
                <a:rPr lang="en-US" altLang="zh-CN" sz="2500" dirty="0">
                  <a:solidFill>
                    <a:srgbClr val="003399"/>
                  </a:solidFill>
                  <a:ea typeface="幼圆" pitchFamily="49" charset="-122"/>
                </a:rPr>
                <a:t>2</a:t>
              </a:r>
              <a:r>
                <a:rPr lang="en-US" altLang="zh-CN" sz="2500" dirty="0">
                  <a:solidFill>
                    <a:srgbClr val="003399"/>
                  </a:solidFill>
                  <a:latin typeface="幼圆" pitchFamily="49" charset="-122"/>
                  <a:ea typeface="幼圆" pitchFamily="49" charset="-122"/>
                </a:rPr>
                <a:t>.</a:t>
              </a:r>
              <a:r>
                <a:rPr lang="zh-CN" altLang="en-US" sz="2500" dirty="0">
                  <a:solidFill>
                    <a:srgbClr val="003399"/>
                  </a:solidFill>
                  <a:latin typeface="幼圆" pitchFamily="49" charset="-122"/>
                  <a:ea typeface="幼圆" pitchFamily="49" charset="-122"/>
                </a:rPr>
                <a:t>索引表的查找</a:t>
              </a:r>
            </a:p>
          </p:txBody>
        </p:sp>
        <p:sp>
          <p:nvSpPr>
            <p:cNvPr id="307225" name="Rectangle 25"/>
            <p:cNvSpPr>
              <a:spLocks noChangeArrowheads="1"/>
            </p:cNvSpPr>
            <p:nvPr/>
          </p:nvSpPr>
          <p:spPr bwMode="auto">
            <a:xfrm>
              <a:off x="3200400" y="2762250"/>
              <a:ext cx="5410200" cy="442913"/>
            </a:xfrm>
            <a:prstGeom prst="rect">
              <a:avLst/>
            </a:prstGeom>
            <a:noFill/>
            <a:ln w="12700" cap="sq">
              <a:noFill/>
              <a:miter lim="800000"/>
              <a:headEnd type="none" w="sm" len="sm"/>
              <a:tailEnd type="none" w="sm" len="sm"/>
            </a:ln>
          </p:spPr>
          <p:txBody>
            <a:bodyPr>
              <a:spAutoFit/>
            </a:bodyPr>
            <a:lstStyle/>
            <a:p>
              <a:r>
                <a:rPr lang="zh-CN" altLang="en-US" sz="2300" dirty="0">
                  <a:solidFill>
                    <a:srgbClr val="CC0066"/>
                  </a:solidFill>
                  <a:latin typeface="幼圆" pitchFamily="49" charset="-122"/>
                  <a:ea typeface="幼圆" pitchFamily="49" charset="-122"/>
                </a:rPr>
                <a:t>稠密索引与非稠密索引表的查找</a:t>
              </a:r>
            </a:p>
          </p:txBody>
        </p:sp>
      </p:grpSp>
      <p:grpSp>
        <p:nvGrpSpPr>
          <p:cNvPr id="21" name="组合 20"/>
          <p:cNvGrpSpPr/>
          <p:nvPr/>
        </p:nvGrpSpPr>
        <p:grpSpPr>
          <a:xfrm>
            <a:off x="3463926" y="3409950"/>
            <a:ext cx="5756275" cy="2457450"/>
            <a:chOff x="1939925" y="3409950"/>
            <a:chExt cx="5756275" cy="2457450"/>
          </a:xfrm>
        </p:grpSpPr>
        <p:sp>
          <p:nvSpPr>
            <p:cNvPr id="307226" name="Text Box 26"/>
            <p:cNvSpPr txBox="1">
              <a:spLocks noChangeArrowheads="1"/>
            </p:cNvSpPr>
            <p:nvPr/>
          </p:nvSpPr>
          <p:spPr bwMode="auto">
            <a:xfrm>
              <a:off x="1939925" y="3409950"/>
              <a:ext cx="4267200" cy="48895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600">
                  <a:solidFill>
                    <a:srgbClr val="FF3300"/>
                  </a:solidFill>
                  <a:ea typeface="黑体" pitchFamily="49" charset="-122"/>
                </a:rPr>
                <a:t>四、</a:t>
              </a:r>
              <a:r>
                <a:rPr lang="en-US" altLang="zh-CN" sz="2600">
                  <a:solidFill>
                    <a:srgbClr val="FF3300"/>
                  </a:solidFill>
                  <a:ea typeface="黑体" pitchFamily="49" charset="-122"/>
                </a:rPr>
                <a:t>B-</a:t>
              </a:r>
              <a:r>
                <a:rPr lang="zh-CN" altLang="en-US" sz="2600">
                  <a:solidFill>
                    <a:srgbClr val="FF3300"/>
                  </a:solidFill>
                  <a:ea typeface="黑体" pitchFamily="49" charset="-122"/>
                </a:rPr>
                <a:t>树与</a:t>
              </a:r>
              <a:r>
                <a:rPr lang="en-US" altLang="zh-CN" sz="2600">
                  <a:solidFill>
                    <a:srgbClr val="FF3300"/>
                  </a:solidFill>
                  <a:ea typeface="黑体" pitchFamily="49" charset="-122"/>
                </a:rPr>
                <a:t>B+</a:t>
              </a:r>
              <a:r>
                <a:rPr lang="zh-CN" altLang="en-US" sz="2600">
                  <a:solidFill>
                    <a:srgbClr val="FF3300"/>
                  </a:solidFill>
                  <a:ea typeface="黑体" pitchFamily="49" charset="-122"/>
                </a:rPr>
                <a:t>树</a:t>
              </a:r>
            </a:p>
          </p:txBody>
        </p:sp>
        <p:sp>
          <p:nvSpPr>
            <p:cNvPr id="307227" name="Text Box 27"/>
            <p:cNvSpPr txBox="1">
              <a:spLocks noChangeArrowheads="1"/>
            </p:cNvSpPr>
            <p:nvPr/>
          </p:nvSpPr>
          <p:spPr bwMode="auto">
            <a:xfrm>
              <a:off x="2667000" y="3883025"/>
              <a:ext cx="3744913" cy="473075"/>
            </a:xfrm>
            <a:prstGeom prst="rect">
              <a:avLst/>
            </a:prstGeom>
            <a:noFill/>
            <a:ln w="12700" cap="sq">
              <a:noFill/>
              <a:miter lim="800000"/>
              <a:headEnd type="none" w="sm" len="sm"/>
              <a:tailEnd type="none" w="sm" len="sm"/>
            </a:ln>
          </p:spPr>
          <p:txBody>
            <a:bodyPr>
              <a:spAutoFit/>
            </a:bodyPr>
            <a:lstStyle/>
            <a:p>
              <a:r>
                <a:rPr lang="en-US" altLang="zh-CN" sz="2500">
                  <a:solidFill>
                    <a:srgbClr val="003399"/>
                  </a:solidFill>
                  <a:ea typeface="幼圆" pitchFamily="49" charset="-122"/>
                </a:rPr>
                <a:t>1</a:t>
              </a:r>
              <a:r>
                <a:rPr lang="en-US" altLang="zh-CN" sz="2500">
                  <a:solidFill>
                    <a:srgbClr val="003399"/>
                  </a:solidFill>
                  <a:latin typeface="幼圆" pitchFamily="49" charset="-122"/>
                  <a:ea typeface="幼圆" pitchFamily="49" charset="-122"/>
                </a:rPr>
                <a:t>.B-</a:t>
              </a:r>
              <a:r>
                <a:rPr lang="zh-CN" altLang="en-US" sz="2500">
                  <a:solidFill>
                    <a:srgbClr val="003399"/>
                  </a:solidFill>
                  <a:latin typeface="幼圆" pitchFamily="49" charset="-122"/>
                  <a:ea typeface="幼圆" pitchFamily="49" charset="-122"/>
                </a:rPr>
                <a:t>树的结构</a:t>
              </a:r>
            </a:p>
          </p:txBody>
        </p:sp>
        <p:sp>
          <p:nvSpPr>
            <p:cNvPr id="307228" name="Text Box 28"/>
            <p:cNvSpPr txBox="1">
              <a:spLocks noChangeArrowheads="1"/>
            </p:cNvSpPr>
            <p:nvPr/>
          </p:nvSpPr>
          <p:spPr bwMode="auto">
            <a:xfrm>
              <a:off x="2684463" y="4279900"/>
              <a:ext cx="3744912" cy="473075"/>
            </a:xfrm>
            <a:prstGeom prst="rect">
              <a:avLst/>
            </a:prstGeom>
            <a:noFill/>
            <a:ln w="12700" cap="sq">
              <a:noFill/>
              <a:miter lim="800000"/>
              <a:headEnd type="none" w="sm" len="sm"/>
              <a:tailEnd type="none" w="sm" len="sm"/>
            </a:ln>
          </p:spPr>
          <p:txBody>
            <a:bodyPr>
              <a:spAutoFit/>
            </a:bodyPr>
            <a:lstStyle/>
            <a:p>
              <a:r>
                <a:rPr lang="en-US" altLang="zh-CN" sz="2500">
                  <a:solidFill>
                    <a:srgbClr val="003399"/>
                  </a:solidFill>
                  <a:ea typeface="幼圆" pitchFamily="49" charset="-122"/>
                </a:rPr>
                <a:t>2</a:t>
              </a:r>
              <a:r>
                <a:rPr lang="en-US" altLang="zh-CN" sz="2500">
                  <a:solidFill>
                    <a:srgbClr val="003399"/>
                  </a:solidFill>
                  <a:latin typeface="幼圆" pitchFamily="49" charset="-122"/>
                  <a:ea typeface="幼圆" pitchFamily="49" charset="-122"/>
                </a:rPr>
                <a:t>.B-</a:t>
              </a:r>
              <a:r>
                <a:rPr lang="zh-CN" altLang="en-US" sz="2500">
                  <a:solidFill>
                    <a:srgbClr val="003399"/>
                  </a:solidFill>
                  <a:latin typeface="幼圆" pitchFamily="49" charset="-122"/>
                  <a:ea typeface="幼圆" pitchFamily="49" charset="-122"/>
                </a:rPr>
                <a:t>树的查找</a:t>
              </a:r>
            </a:p>
          </p:txBody>
        </p:sp>
        <p:sp>
          <p:nvSpPr>
            <p:cNvPr id="307229" name="Text Box 29"/>
            <p:cNvSpPr txBox="1">
              <a:spLocks noChangeArrowheads="1"/>
            </p:cNvSpPr>
            <p:nvPr/>
          </p:nvSpPr>
          <p:spPr bwMode="auto">
            <a:xfrm>
              <a:off x="2678113" y="4660900"/>
              <a:ext cx="3744912" cy="473075"/>
            </a:xfrm>
            <a:prstGeom prst="rect">
              <a:avLst/>
            </a:prstGeom>
            <a:noFill/>
            <a:ln w="12700" cap="sq">
              <a:noFill/>
              <a:miter lim="800000"/>
              <a:headEnd type="none" w="sm" len="sm"/>
              <a:tailEnd type="none" w="sm" len="sm"/>
            </a:ln>
          </p:spPr>
          <p:txBody>
            <a:bodyPr>
              <a:spAutoFit/>
            </a:bodyPr>
            <a:lstStyle/>
            <a:p>
              <a:r>
                <a:rPr lang="en-US" altLang="zh-CN" sz="2500">
                  <a:solidFill>
                    <a:srgbClr val="003399"/>
                  </a:solidFill>
                  <a:ea typeface="幼圆" pitchFamily="49" charset="-122"/>
                </a:rPr>
                <a:t>3</a:t>
              </a:r>
              <a:r>
                <a:rPr lang="en-US" altLang="zh-CN" sz="2500">
                  <a:solidFill>
                    <a:srgbClr val="003399"/>
                  </a:solidFill>
                  <a:latin typeface="幼圆" pitchFamily="49" charset="-122"/>
                  <a:ea typeface="幼圆" pitchFamily="49" charset="-122"/>
                </a:rPr>
                <a:t>.B-</a:t>
              </a:r>
              <a:r>
                <a:rPr lang="zh-CN" altLang="en-US" sz="2500">
                  <a:solidFill>
                    <a:srgbClr val="003399"/>
                  </a:solidFill>
                  <a:latin typeface="幼圆" pitchFamily="49" charset="-122"/>
                  <a:ea typeface="幼圆" pitchFamily="49" charset="-122"/>
                </a:rPr>
                <a:t>树的插入</a:t>
              </a:r>
            </a:p>
          </p:txBody>
        </p:sp>
        <p:sp>
          <p:nvSpPr>
            <p:cNvPr id="307230" name="Rectangle 30"/>
            <p:cNvSpPr>
              <a:spLocks noChangeArrowheads="1"/>
            </p:cNvSpPr>
            <p:nvPr/>
          </p:nvSpPr>
          <p:spPr bwMode="auto">
            <a:xfrm>
              <a:off x="4530725" y="4645025"/>
              <a:ext cx="3165475" cy="442913"/>
            </a:xfrm>
            <a:prstGeom prst="rect">
              <a:avLst/>
            </a:prstGeom>
            <a:noFill/>
            <a:ln w="12700" cap="sq">
              <a:noFill/>
              <a:miter lim="800000"/>
              <a:headEnd type="none" w="sm" len="sm"/>
              <a:tailEnd type="none" w="sm" len="sm"/>
            </a:ln>
          </p:spPr>
          <p:txBody>
            <a:bodyPr>
              <a:spAutoFit/>
            </a:bodyPr>
            <a:lstStyle/>
            <a:p>
              <a:r>
                <a:rPr lang="zh-CN" altLang="en-US" sz="2300">
                  <a:solidFill>
                    <a:srgbClr val="CC0066"/>
                  </a:solidFill>
                  <a:latin typeface="幼圆" pitchFamily="49" charset="-122"/>
                  <a:ea typeface="幼圆" pitchFamily="49" charset="-122"/>
                </a:rPr>
                <a:t>（结点的分解原则）</a:t>
              </a:r>
            </a:p>
          </p:txBody>
        </p:sp>
        <p:sp>
          <p:nvSpPr>
            <p:cNvPr id="307231" name="Text Box 31"/>
            <p:cNvSpPr txBox="1">
              <a:spLocks noChangeArrowheads="1"/>
            </p:cNvSpPr>
            <p:nvPr/>
          </p:nvSpPr>
          <p:spPr bwMode="auto">
            <a:xfrm>
              <a:off x="2679700" y="5026025"/>
              <a:ext cx="3744913" cy="473075"/>
            </a:xfrm>
            <a:prstGeom prst="rect">
              <a:avLst/>
            </a:prstGeom>
            <a:noFill/>
            <a:ln w="12700" cap="sq">
              <a:noFill/>
              <a:miter lim="800000"/>
              <a:headEnd type="none" w="sm" len="sm"/>
              <a:tailEnd type="none" w="sm" len="sm"/>
            </a:ln>
          </p:spPr>
          <p:txBody>
            <a:bodyPr>
              <a:spAutoFit/>
            </a:bodyPr>
            <a:lstStyle/>
            <a:p>
              <a:r>
                <a:rPr lang="en-US" altLang="zh-CN" sz="2500">
                  <a:solidFill>
                    <a:srgbClr val="003399"/>
                  </a:solidFill>
                  <a:ea typeface="幼圆" pitchFamily="49" charset="-122"/>
                </a:rPr>
                <a:t>4</a:t>
              </a:r>
              <a:r>
                <a:rPr lang="en-US" altLang="zh-CN" sz="2500">
                  <a:solidFill>
                    <a:srgbClr val="003399"/>
                  </a:solidFill>
                  <a:latin typeface="幼圆" pitchFamily="49" charset="-122"/>
                  <a:ea typeface="幼圆" pitchFamily="49" charset="-122"/>
                </a:rPr>
                <a:t>.B+</a:t>
              </a:r>
              <a:r>
                <a:rPr lang="zh-CN" altLang="en-US" sz="2500">
                  <a:solidFill>
                    <a:srgbClr val="003399"/>
                  </a:solidFill>
                  <a:latin typeface="幼圆" pitchFamily="49" charset="-122"/>
                  <a:ea typeface="幼圆" pitchFamily="49" charset="-122"/>
                </a:rPr>
                <a:t>树的结构</a:t>
              </a:r>
            </a:p>
          </p:txBody>
        </p:sp>
        <p:sp>
          <p:nvSpPr>
            <p:cNvPr id="307232" name="Text Box 32"/>
            <p:cNvSpPr txBox="1">
              <a:spLocks noChangeArrowheads="1"/>
            </p:cNvSpPr>
            <p:nvPr/>
          </p:nvSpPr>
          <p:spPr bwMode="auto">
            <a:xfrm>
              <a:off x="2684463" y="5394325"/>
              <a:ext cx="3744912" cy="473075"/>
            </a:xfrm>
            <a:prstGeom prst="rect">
              <a:avLst/>
            </a:prstGeom>
            <a:noFill/>
            <a:ln w="12700" cap="sq">
              <a:noFill/>
              <a:miter lim="800000"/>
              <a:headEnd type="none" w="sm" len="sm"/>
              <a:tailEnd type="none" w="sm" len="sm"/>
            </a:ln>
          </p:spPr>
          <p:txBody>
            <a:bodyPr>
              <a:spAutoFit/>
            </a:bodyPr>
            <a:lstStyle/>
            <a:p>
              <a:r>
                <a:rPr lang="en-US" altLang="zh-CN" sz="2500">
                  <a:solidFill>
                    <a:srgbClr val="003399"/>
                  </a:solidFill>
                  <a:ea typeface="幼圆" pitchFamily="49" charset="-122"/>
                </a:rPr>
                <a:t>5</a:t>
              </a:r>
              <a:r>
                <a:rPr lang="en-US" altLang="zh-CN" sz="2500">
                  <a:solidFill>
                    <a:srgbClr val="003399"/>
                  </a:solidFill>
                  <a:latin typeface="幼圆" pitchFamily="49" charset="-122"/>
                  <a:ea typeface="幼圆" pitchFamily="49" charset="-122"/>
                </a:rPr>
                <a:t>.B-</a:t>
              </a:r>
              <a:r>
                <a:rPr lang="zh-CN" altLang="en-US" sz="2500">
                  <a:solidFill>
                    <a:srgbClr val="003399"/>
                  </a:solidFill>
                  <a:latin typeface="幼圆" pitchFamily="49" charset="-122"/>
                  <a:ea typeface="幼圆" pitchFamily="49" charset="-122"/>
                </a:rPr>
                <a:t>树与</a:t>
              </a:r>
              <a:r>
                <a:rPr lang="en-US" altLang="zh-CN" sz="2500">
                  <a:solidFill>
                    <a:srgbClr val="003399"/>
                  </a:solidFill>
                  <a:latin typeface="幼圆" pitchFamily="49" charset="-122"/>
                  <a:ea typeface="幼圆" pitchFamily="49" charset="-122"/>
                </a:rPr>
                <a:t>B+</a:t>
              </a:r>
              <a:r>
                <a:rPr lang="zh-CN" altLang="en-US" sz="2500">
                  <a:solidFill>
                    <a:srgbClr val="003399"/>
                  </a:solidFill>
                  <a:latin typeface="幼圆" pitchFamily="49" charset="-122"/>
                  <a:ea typeface="幼圆" pitchFamily="49" charset="-122"/>
                </a:rPr>
                <a:t>树的异同</a:t>
              </a:r>
            </a:p>
          </p:txBody>
        </p:sp>
      </p:grpSp>
      <p:sp>
        <p:nvSpPr>
          <p:cNvPr id="307233" name="Line 33"/>
          <p:cNvSpPr>
            <a:spLocks noChangeShapeType="1"/>
          </p:cNvSpPr>
          <p:nvPr/>
        </p:nvSpPr>
        <p:spPr bwMode="auto">
          <a:xfrm>
            <a:off x="2971800" y="457200"/>
            <a:ext cx="0" cy="5791200"/>
          </a:xfrm>
          <a:prstGeom prst="line">
            <a:avLst/>
          </a:prstGeom>
          <a:noFill/>
          <a:ln w="63500" cap="sq">
            <a:solidFill>
              <a:srgbClr val="2AADAA"/>
            </a:solidFill>
            <a:round/>
            <a:headEnd type="none" w="sm" len="sm"/>
            <a:tailEnd type="none" w="sm" len="sm"/>
          </a:ln>
        </p:spPr>
        <p:txBody>
          <a:bodyPr/>
          <a:lstStyle/>
          <a:p>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07233"/>
                                        </p:tgtEl>
                                        <p:attrNameLst>
                                          <p:attrName>style.visibility</p:attrName>
                                        </p:attrNameLst>
                                      </p:cBhvr>
                                      <p:to>
                                        <p:strVal val="visible"/>
                                      </p:to>
                                    </p:set>
                                    <p:animEffect transition="in" filter="wipe(up)">
                                      <p:cBhvr>
                                        <p:cTn id="17" dur="500"/>
                                        <p:tgtEl>
                                          <p:spTgt spid="307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3"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3429001" y="958851"/>
            <a:ext cx="6359525" cy="3402013"/>
            <a:chOff x="1905000" y="958850"/>
            <a:chExt cx="6359525" cy="3402013"/>
          </a:xfrm>
        </p:grpSpPr>
        <p:sp>
          <p:nvSpPr>
            <p:cNvPr id="310284" name="Text Box 12"/>
            <p:cNvSpPr txBox="1">
              <a:spLocks noChangeArrowheads="1"/>
            </p:cNvSpPr>
            <p:nvPr/>
          </p:nvSpPr>
          <p:spPr bwMode="auto">
            <a:xfrm>
              <a:off x="1905000" y="958850"/>
              <a:ext cx="5410200" cy="48895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600" dirty="0">
                  <a:solidFill>
                    <a:srgbClr val="FF3300"/>
                  </a:solidFill>
                  <a:ea typeface="黑体" pitchFamily="49" charset="-122"/>
                </a:rPr>
                <a:t>五、散列</a:t>
              </a:r>
              <a:r>
                <a:rPr lang="en-US" altLang="zh-CN" sz="2600" dirty="0">
                  <a:solidFill>
                    <a:srgbClr val="FF3300"/>
                  </a:solidFill>
                  <a:ea typeface="黑体" pitchFamily="49" charset="-122"/>
                </a:rPr>
                <a:t>(Hash)</a:t>
              </a:r>
              <a:r>
                <a:rPr lang="zh-CN" altLang="en-US" sz="2600" dirty="0">
                  <a:solidFill>
                    <a:srgbClr val="FF3300"/>
                  </a:solidFill>
                  <a:ea typeface="黑体" pitchFamily="49" charset="-122"/>
                </a:rPr>
                <a:t>表及其查找</a:t>
              </a:r>
            </a:p>
          </p:txBody>
        </p:sp>
        <p:sp>
          <p:nvSpPr>
            <p:cNvPr id="310285" name="Text Box 13"/>
            <p:cNvSpPr txBox="1">
              <a:spLocks noChangeArrowheads="1"/>
            </p:cNvSpPr>
            <p:nvPr/>
          </p:nvSpPr>
          <p:spPr bwMode="auto">
            <a:xfrm>
              <a:off x="2655888" y="1479550"/>
              <a:ext cx="4125912" cy="473075"/>
            </a:xfrm>
            <a:prstGeom prst="rect">
              <a:avLst/>
            </a:prstGeom>
            <a:noFill/>
            <a:ln w="12700" cap="sq">
              <a:noFill/>
              <a:miter lim="800000"/>
              <a:headEnd type="none" w="sm" len="sm"/>
              <a:tailEnd type="none" w="sm" len="sm"/>
            </a:ln>
          </p:spPr>
          <p:txBody>
            <a:bodyPr>
              <a:spAutoFit/>
            </a:bodyPr>
            <a:lstStyle/>
            <a:p>
              <a:r>
                <a:rPr lang="en-US" altLang="zh-CN" sz="2500" dirty="0">
                  <a:solidFill>
                    <a:srgbClr val="003399"/>
                  </a:solidFill>
                  <a:ea typeface="幼圆" pitchFamily="49" charset="-122"/>
                </a:rPr>
                <a:t>1</a:t>
              </a:r>
              <a:r>
                <a:rPr lang="en-US" altLang="zh-CN" sz="2500" dirty="0">
                  <a:solidFill>
                    <a:srgbClr val="003399"/>
                  </a:solidFill>
                  <a:latin typeface="幼圆" pitchFamily="49" charset="-122"/>
                  <a:ea typeface="幼圆" pitchFamily="49" charset="-122"/>
                </a:rPr>
                <a:t>.</a:t>
              </a:r>
              <a:r>
                <a:rPr lang="zh-CN" altLang="en-US" sz="2500" dirty="0">
                  <a:solidFill>
                    <a:srgbClr val="003399"/>
                  </a:solidFill>
                  <a:latin typeface="幼圆" pitchFamily="49" charset="-122"/>
                  <a:ea typeface="幼圆" pitchFamily="49" charset="-122"/>
                </a:rPr>
                <a:t>散列的基本概念</a:t>
              </a:r>
            </a:p>
          </p:txBody>
        </p:sp>
        <p:grpSp>
          <p:nvGrpSpPr>
            <p:cNvPr id="2" name="Group 22"/>
            <p:cNvGrpSpPr>
              <a:grpSpLocks/>
            </p:cNvGrpSpPr>
            <p:nvPr/>
          </p:nvGrpSpPr>
          <p:grpSpPr bwMode="auto">
            <a:xfrm>
              <a:off x="3311525" y="1878013"/>
              <a:ext cx="4953000" cy="442912"/>
              <a:chOff x="2064" y="1017"/>
              <a:chExt cx="3120" cy="279"/>
            </a:xfrm>
          </p:grpSpPr>
          <p:sp>
            <p:nvSpPr>
              <p:cNvPr id="51219" name="Rectangle 15"/>
              <p:cNvSpPr>
                <a:spLocks noChangeArrowheads="1"/>
              </p:cNvSpPr>
              <p:nvPr/>
            </p:nvSpPr>
            <p:spPr bwMode="auto">
              <a:xfrm>
                <a:off x="2256" y="1017"/>
                <a:ext cx="2928" cy="279"/>
              </a:xfrm>
              <a:prstGeom prst="rect">
                <a:avLst/>
              </a:prstGeom>
              <a:noFill/>
              <a:ln w="12700" cap="sq">
                <a:noFill/>
                <a:miter lim="800000"/>
                <a:headEnd type="none" w="sm" len="sm"/>
                <a:tailEnd type="none" w="sm" len="sm"/>
              </a:ln>
            </p:spPr>
            <p:txBody>
              <a:bodyPr>
                <a:spAutoFit/>
              </a:bodyPr>
              <a:lstStyle/>
              <a:p>
                <a:r>
                  <a:rPr lang="zh-CN" altLang="en-US" sz="2300">
                    <a:solidFill>
                      <a:srgbClr val="CC0066"/>
                    </a:solidFill>
                    <a:latin typeface="幼圆" pitchFamily="49" charset="-122"/>
                    <a:ea typeface="幼圆" pitchFamily="49" charset="-122"/>
                  </a:rPr>
                  <a:t>散列函数及其构造方法</a:t>
                </a:r>
                <a:r>
                  <a:rPr lang="en-US" altLang="zh-CN" sz="2300">
                    <a:solidFill>
                      <a:srgbClr val="CC0066"/>
                    </a:solidFill>
                    <a:latin typeface="幼圆" pitchFamily="49" charset="-122"/>
                    <a:ea typeface="幼圆" pitchFamily="49" charset="-122"/>
                  </a:rPr>
                  <a:t>(</a:t>
                </a:r>
                <a:r>
                  <a:rPr lang="zh-CN" altLang="en-US" sz="2300">
                    <a:solidFill>
                      <a:srgbClr val="CC0066"/>
                    </a:solidFill>
                    <a:latin typeface="幼圆" pitchFamily="49" charset="-122"/>
                    <a:ea typeface="幼圆" pitchFamily="49" charset="-122"/>
                  </a:rPr>
                  <a:t>原则</a:t>
                </a:r>
                <a:r>
                  <a:rPr lang="en-US" altLang="zh-CN" sz="2300">
                    <a:solidFill>
                      <a:srgbClr val="CC0066"/>
                    </a:solidFill>
                    <a:latin typeface="幼圆" pitchFamily="49" charset="-122"/>
                    <a:ea typeface="幼圆" pitchFamily="49" charset="-122"/>
                  </a:rPr>
                  <a:t>)</a:t>
                </a:r>
              </a:p>
            </p:txBody>
          </p:sp>
          <p:sp>
            <p:nvSpPr>
              <p:cNvPr id="51220" name="Oval 16"/>
              <p:cNvSpPr>
                <a:spLocks noChangeArrowheads="1"/>
              </p:cNvSpPr>
              <p:nvPr/>
            </p:nvSpPr>
            <p:spPr bwMode="auto">
              <a:xfrm>
                <a:off x="2064" y="1118"/>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grpSp>
          <p:nvGrpSpPr>
            <p:cNvPr id="3" name="Group 23"/>
            <p:cNvGrpSpPr>
              <a:grpSpLocks/>
            </p:cNvGrpSpPr>
            <p:nvPr/>
          </p:nvGrpSpPr>
          <p:grpSpPr bwMode="auto">
            <a:xfrm>
              <a:off x="3311525" y="2251075"/>
              <a:ext cx="3733800" cy="442913"/>
              <a:chOff x="2064" y="1252"/>
              <a:chExt cx="2352" cy="279"/>
            </a:xfrm>
          </p:grpSpPr>
          <p:sp>
            <p:nvSpPr>
              <p:cNvPr id="51217" name="Rectangle 19"/>
              <p:cNvSpPr>
                <a:spLocks noChangeArrowheads="1"/>
              </p:cNvSpPr>
              <p:nvPr/>
            </p:nvSpPr>
            <p:spPr bwMode="auto">
              <a:xfrm>
                <a:off x="2256" y="1252"/>
                <a:ext cx="2160" cy="279"/>
              </a:xfrm>
              <a:prstGeom prst="rect">
                <a:avLst/>
              </a:prstGeom>
              <a:noFill/>
              <a:ln w="12700" cap="sq">
                <a:noFill/>
                <a:miter lim="800000"/>
                <a:headEnd type="none" w="sm" len="sm"/>
                <a:tailEnd type="none" w="sm" len="sm"/>
              </a:ln>
            </p:spPr>
            <p:txBody>
              <a:bodyPr>
                <a:spAutoFit/>
              </a:bodyPr>
              <a:lstStyle/>
              <a:p>
                <a:r>
                  <a:rPr lang="zh-CN" altLang="en-US" sz="2300">
                    <a:solidFill>
                      <a:srgbClr val="CC0066"/>
                    </a:solidFill>
                    <a:latin typeface="幼圆" pitchFamily="49" charset="-122"/>
                    <a:ea typeface="幼圆" pitchFamily="49" charset="-122"/>
                  </a:rPr>
                  <a:t>散列冲突</a:t>
                </a:r>
              </a:p>
            </p:txBody>
          </p:sp>
          <p:sp>
            <p:nvSpPr>
              <p:cNvPr id="51218" name="Oval 20"/>
              <p:cNvSpPr>
                <a:spLocks noChangeArrowheads="1"/>
              </p:cNvSpPr>
              <p:nvPr/>
            </p:nvSpPr>
            <p:spPr bwMode="auto">
              <a:xfrm>
                <a:off x="2064" y="1353"/>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sp>
          <p:nvSpPr>
            <p:cNvPr id="310296" name="Text Box 24"/>
            <p:cNvSpPr txBox="1">
              <a:spLocks noChangeArrowheads="1"/>
            </p:cNvSpPr>
            <p:nvPr/>
          </p:nvSpPr>
          <p:spPr bwMode="auto">
            <a:xfrm>
              <a:off x="2667000" y="2749550"/>
              <a:ext cx="4125913" cy="473075"/>
            </a:xfrm>
            <a:prstGeom prst="rect">
              <a:avLst/>
            </a:prstGeom>
            <a:noFill/>
            <a:ln w="12700" cap="sq">
              <a:noFill/>
              <a:miter lim="800000"/>
              <a:headEnd type="none" w="sm" len="sm"/>
              <a:tailEnd type="none" w="sm" len="sm"/>
            </a:ln>
          </p:spPr>
          <p:txBody>
            <a:bodyPr>
              <a:spAutoFit/>
            </a:bodyPr>
            <a:lstStyle/>
            <a:p>
              <a:r>
                <a:rPr lang="en-US" altLang="zh-CN" sz="2500">
                  <a:solidFill>
                    <a:srgbClr val="003399"/>
                  </a:solidFill>
                  <a:ea typeface="幼圆" pitchFamily="49" charset="-122"/>
                </a:rPr>
                <a:t>2</a:t>
              </a:r>
              <a:r>
                <a:rPr lang="en-US" altLang="zh-CN" sz="2500">
                  <a:solidFill>
                    <a:srgbClr val="003399"/>
                  </a:solidFill>
                  <a:latin typeface="幼圆" pitchFamily="49" charset="-122"/>
                  <a:ea typeface="幼圆" pitchFamily="49" charset="-122"/>
                </a:rPr>
                <a:t>.</a:t>
              </a:r>
              <a:r>
                <a:rPr lang="zh-CN" altLang="en-US" sz="2500">
                  <a:solidFill>
                    <a:srgbClr val="003399"/>
                  </a:solidFill>
                  <a:latin typeface="幼圆" pitchFamily="49" charset="-122"/>
                  <a:ea typeface="幼圆" pitchFamily="49" charset="-122"/>
                </a:rPr>
                <a:t>散列冲突的处理方法</a:t>
              </a:r>
            </a:p>
          </p:txBody>
        </p:sp>
        <p:grpSp>
          <p:nvGrpSpPr>
            <p:cNvPr id="4" name="Group 28"/>
            <p:cNvGrpSpPr>
              <a:grpSpLocks/>
            </p:cNvGrpSpPr>
            <p:nvPr/>
          </p:nvGrpSpPr>
          <p:grpSpPr bwMode="auto">
            <a:xfrm>
              <a:off x="3324225" y="3155950"/>
              <a:ext cx="3733800" cy="442913"/>
              <a:chOff x="2094" y="1785"/>
              <a:chExt cx="2352" cy="279"/>
            </a:xfrm>
          </p:grpSpPr>
          <p:sp>
            <p:nvSpPr>
              <p:cNvPr id="51215" name="Rectangle 26"/>
              <p:cNvSpPr>
                <a:spLocks noChangeArrowheads="1"/>
              </p:cNvSpPr>
              <p:nvPr/>
            </p:nvSpPr>
            <p:spPr bwMode="auto">
              <a:xfrm>
                <a:off x="2286" y="1785"/>
                <a:ext cx="2160" cy="279"/>
              </a:xfrm>
              <a:prstGeom prst="rect">
                <a:avLst/>
              </a:prstGeom>
              <a:noFill/>
              <a:ln w="12700" cap="sq">
                <a:noFill/>
                <a:miter lim="800000"/>
                <a:headEnd type="none" w="sm" len="sm"/>
                <a:tailEnd type="none" w="sm" len="sm"/>
              </a:ln>
            </p:spPr>
            <p:txBody>
              <a:bodyPr>
                <a:spAutoFit/>
              </a:bodyPr>
              <a:lstStyle/>
              <a:p>
                <a:r>
                  <a:rPr lang="zh-CN" altLang="en-US" sz="2300">
                    <a:solidFill>
                      <a:srgbClr val="CC0066"/>
                    </a:solidFill>
                    <a:latin typeface="幼圆" pitchFamily="49" charset="-122"/>
                    <a:ea typeface="幼圆" pitchFamily="49" charset="-122"/>
                  </a:rPr>
                  <a:t>开放地址法</a:t>
                </a:r>
              </a:p>
            </p:txBody>
          </p:sp>
          <p:sp>
            <p:nvSpPr>
              <p:cNvPr id="51216" name="Oval 27"/>
              <p:cNvSpPr>
                <a:spLocks noChangeArrowheads="1"/>
              </p:cNvSpPr>
              <p:nvPr/>
            </p:nvSpPr>
            <p:spPr bwMode="auto">
              <a:xfrm>
                <a:off x="2094" y="1886"/>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grpSp>
          <p:nvGrpSpPr>
            <p:cNvPr id="5" name="Group 29"/>
            <p:cNvGrpSpPr>
              <a:grpSpLocks/>
            </p:cNvGrpSpPr>
            <p:nvPr/>
          </p:nvGrpSpPr>
          <p:grpSpPr bwMode="auto">
            <a:xfrm>
              <a:off x="3317875" y="3543300"/>
              <a:ext cx="3733800" cy="442913"/>
              <a:chOff x="2094" y="1785"/>
              <a:chExt cx="2352" cy="279"/>
            </a:xfrm>
          </p:grpSpPr>
          <p:sp>
            <p:nvSpPr>
              <p:cNvPr id="51213" name="Rectangle 30"/>
              <p:cNvSpPr>
                <a:spLocks noChangeArrowheads="1"/>
              </p:cNvSpPr>
              <p:nvPr/>
            </p:nvSpPr>
            <p:spPr bwMode="auto">
              <a:xfrm>
                <a:off x="2286" y="1785"/>
                <a:ext cx="2160" cy="279"/>
              </a:xfrm>
              <a:prstGeom prst="rect">
                <a:avLst/>
              </a:prstGeom>
              <a:noFill/>
              <a:ln w="12700" cap="sq">
                <a:noFill/>
                <a:miter lim="800000"/>
                <a:headEnd type="none" w="sm" len="sm"/>
                <a:tailEnd type="none" w="sm" len="sm"/>
              </a:ln>
            </p:spPr>
            <p:txBody>
              <a:bodyPr>
                <a:spAutoFit/>
              </a:bodyPr>
              <a:lstStyle/>
              <a:p>
                <a:r>
                  <a:rPr lang="zh-CN" altLang="en-US" sz="2300">
                    <a:solidFill>
                      <a:srgbClr val="CC0066"/>
                    </a:solidFill>
                    <a:latin typeface="幼圆" pitchFamily="49" charset="-122"/>
                    <a:ea typeface="幼圆" pitchFamily="49" charset="-122"/>
                  </a:rPr>
                  <a:t>再散列法</a:t>
                </a:r>
              </a:p>
            </p:txBody>
          </p:sp>
          <p:sp>
            <p:nvSpPr>
              <p:cNvPr id="51214" name="Oval 31"/>
              <p:cNvSpPr>
                <a:spLocks noChangeArrowheads="1"/>
              </p:cNvSpPr>
              <p:nvPr/>
            </p:nvSpPr>
            <p:spPr bwMode="auto">
              <a:xfrm>
                <a:off x="2094" y="1886"/>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grpSp>
          <p:nvGrpSpPr>
            <p:cNvPr id="6" name="Group 32"/>
            <p:cNvGrpSpPr>
              <a:grpSpLocks/>
            </p:cNvGrpSpPr>
            <p:nvPr/>
          </p:nvGrpSpPr>
          <p:grpSpPr bwMode="auto">
            <a:xfrm>
              <a:off x="3324225" y="3917950"/>
              <a:ext cx="3733800" cy="442913"/>
              <a:chOff x="2094" y="1785"/>
              <a:chExt cx="2352" cy="279"/>
            </a:xfrm>
          </p:grpSpPr>
          <p:sp>
            <p:nvSpPr>
              <p:cNvPr id="51211" name="Rectangle 33"/>
              <p:cNvSpPr>
                <a:spLocks noChangeArrowheads="1"/>
              </p:cNvSpPr>
              <p:nvPr/>
            </p:nvSpPr>
            <p:spPr bwMode="auto">
              <a:xfrm>
                <a:off x="2286" y="1785"/>
                <a:ext cx="2160" cy="279"/>
              </a:xfrm>
              <a:prstGeom prst="rect">
                <a:avLst/>
              </a:prstGeom>
              <a:noFill/>
              <a:ln w="12700" cap="sq">
                <a:noFill/>
                <a:miter lim="800000"/>
                <a:headEnd type="none" w="sm" len="sm"/>
                <a:tailEnd type="none" w="sm" len="sm"/>
              </a:ln>
            </p:spPr>
            <p:txBody>
              <a:bodyPr>
                <a:spAutoFit/>
              </a:bodyPr>
              <a:lstStyle/>
              <a:p>
                <a:r>
                  <a:rPr lang="zh-CN" altLang="en-US" sz="2300">
                    <a:solidFill>
                      <a:srgbClr val="CC0066"/>
                    </a:solidFill>
                    <a:latin typeface="幼圆" pitchFamily="49" charset="-122"/>
                    <a:ea typeface="幼圆" pitchFamily="49" charset="-122"/>
                  </a:rPr>
                  <a:t>链地址法</a:t>
                </a:r>
              </a:p>
            </p:txBody>
          </p:sp>
          <p:sp>
            <p:nvSpPr>
              <p:cNvPr id="51212" name="Oval 34"/>
              <p:cNvSpPr>
                <a:spLocks noChangeArrowheads="1"/>
              </p:cNvSpPr>
              <p:nvPr/>
            </p:nvSpPr>
            <p:spPr bwMode="auto">
              <a:xfrm>
                <a:off x="2094" y="1886"/>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grpSp>
      <p:sp>
        <p:nvSpPr>
          <p:cNvPr id="310307" name="Freeform 35"/>
          <p:cNvSpPr>
            <a:spLocks/>
          </p:cNvSpPr>
          <p:nvPr/>
        </p:nvSpPr>
        <p:spPr bwMode="auto">
          <a:xfrm>
            <a:off x="2895600" y="685800"/>
            <a:ext cx="304800" cy="3962400"/>
          </a:xfrm>
          <a:custGeom>
            <a:avLst/>
            <a:gdLst>
              <a:gd name="T0" fmla="*/ 78999443 w 168"/>
              <a:gd name="T1" fmla="*/ 0 h 2496"/>
              <a:gd name="T2" fmla="*/ 78999443 w 168"/>
              <a:gd name="T3" fmla="*/ 2147483647 h 2496"/>
              <a:gd name="T4" fmla="*/ 552994286 w 168"/>
              <a:gd name="T5" fmla="*/ 2147483647 h 2496"/>
              <a:gd name="T6" fmla="*/ 0 60000 65536"/>
              <a:gd name="T7" fmla="*/ 0 60000 65536"/>
              <a:gd name="T8" fmla="*/ 0 60000 65536"/>
              <a:gd name="T9" fmla="*/ 0 w 168"/>
              <a:gd name="T10" fmla="*/ 0 h 2496"/>
              <a:gd name="T11" fmla="*/ 168 w 168"/>
              <a:gd name="T12" fmla="*/ 2496 h 2496"/>
            </a:gdLst>
            <a:ahLst/>
            <a:cxnLst>
              <a:cxn ang="T6">
                <a:pos x="T0" y="T1"/>
              </a:cxn>
              <a:cxn ang="T7">
                <a:pos x="T2" y="T3"/>
              </a:cxn>
              <a:cxn ang="T8">
                <a:pos x="T4" y="T5"/>
              </a:cxn>
            </a:cxnLst>
            <a:rect l="T9" t="T10" r="T11" b="T12"/>
            <a:pathLst>
              <a:path w="168" h="2496">
                <a:moveTo>
                  <a:pt x="24" y="0"/>
                </a:moveTo>
                <a:cubicBezTo>
                  <a:pt x="12" y="824"/>
                  <a:pt x="0" y="1648"/>
                  <a:pt x="24" y="2064"/>
                </a:cubicBezTo>
                <a:cubicBezTo>
                  <a:pt x="48" y="2480"/>
                  <a:pt x="144" y="2424"/>
                  <a:pt x="168" y="2496"/>
                </a:cubicBezTo>
              </a:path>
            </a:pathLst>
          </a:custGeom>
          <a:noFill/>
          <a:ln w="63500" cap="sq" cmpd="sng">
            <a:solidFill>
              <a:srgbClr val="2AADAA"/>
            </a:solidFill>
            <a:prstDash val="solid"/>
            <a:round/>
            <a:headEnd type="none" w="sm" len="sm"/>
            <a:tailEnd type="none" w="sm" len="sm"/>
          </a:ln>
        </p:spPr>
        <p:txBody>
          <a:bodyPr/>
          <a:lstStyle/>
          <a:p>
            <a:endParaRPr lang="zh-CN" altLang="en-US"/>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10307"/>
                                        </p:tgtEl>
                                        <p:attrNameLst>
                                          <p:attrName>style.visibility</p:attrName>
                                        </p:attrNameLst>
                                      </p:cBhvr>
                                      <p:to>
                                        <p:strVal val="visible"/>
                                      </p:to>
                                    </p:set>
                                    <p:animEffect transition="in" filter="wipe(down)">
                                      <p:cBhvr>
                                        <p:cTn id="12" dur="500"/>
                                        <p:tgtEl>
                                          <p:spTgt spid="310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307"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905000" y="762000"/>
            <a:ext cx="8534400" cy="5105400"/>
            <a:chOff x="480" y="914"/>
            <a:chExt cx="4666" cy="2164"/>
          </a:xfrm>
        </p:grpSpPr>
        <p:sp>
          <p:nvSpPr>
            <p:cNvPr id="52234" name="Freeform 3"/>
            <p:cNvSpPr>
              <a:spLocks/>
            </p:cNvSpPr>
            <p:nvPr/>
          </p:nvSpPr>
          <p:spPr bwMode="auto">
            <a:xfrm>
              <a:off x="529" y="930"/>
              <a:ext cx="1052" cy="595"/>
            </a:xfrm>
            <a:custGeom>
              <a:avLst/>
              <a:gdLst>
                <a:gd name="T0" fmla="*/ 40 w 1052"/>
                <a:gd name="T1" fmla="*/ 16 h 1190"/>
                <a:gd name="T2" fmla="*/ 375 w 1052"/>
                <a:gd name="T3" fmla="*/ 0 h 1190"/>
                <a:gd name="T4" fmla="*/ 659 w 1052"/>
                <a:gd name="T5" fmla="*/ 20 h 1190"/>
                <a:gd name="T6" fmla="*/ 982 w 1052"/>
                <a:gd name="T7" fmla="*/ 10 h 1190"/>
                <a:gd name="T8" fmla="*/ 1052 w 1052"/>
                <a:gd name="T9" fmla="*/ 69 h 1190"/>
                <a:gd name="T10" fmla="*/ 1022 w 1052"/>
                <a:gd name="T11" fmla="*/ 125 h 1190"/>
                <a:gd name="T12" fmla="*/ 850 w 1052"/>
                <a:gd name="T13" fmla="*/ 219 h 1190"/>
                <a:gd name="T14" fmla="*/ 608 w 1052"/>
                <a:gd name="T15" fmla="*/ 206 h 1190"/>
                <a:gd name="T16" fmla="*/ 659 w 1052"/>
                <a:gd name="T17" fmla="*/ 298 h 1190"/>
                <a:gd name="T18" fmla="*/ 638 w 1052"/>
                <a:gd name="T19" fmla="*/ 293 h 1190"/>
                <a:gd name="T20" fmla="*/ 615 w 1052"/>
                <a:gd name="T21" fmla="*/ 286 h 1190"/>
                <a:gd name="T22" fmla="*/ 585 w 1052"/>
                <a:gd name="T23" fmla="*/ 278 h 1190"/>
                <a:gd name="T24" fmla="*/ 551 w 1052"/>
                <a:gd name="T25" fmla="*/ 268 h 1190"/>
                <a:gd name="T26" fmla="*/ 511 w 1052"/>
                <a:gd name="T27" fmla="*/ 257 h 1190"/>
                <a:gd name="T28" fmla="*/ 469 w 1052"/>
                <a:gd name="T29" fmla="*/ 245 h 1190"/>
                <a:gd name="T30" fmla="*/ 426 w 1052"/>
                <a:gd name="T31" fmla="*/ 233 h 1190"/>
                <a:gd name="T32" fmla="*/ 384 w 1052"/>
                <a:gd name="T33" fmla="*/ 220 h 1190"/>
                <a:gd name="T34" fmla="*/ 343 w 1052"/>
                <a:gd name="T35" fmla="*/ 209 h 1190"/>
                <a:gd name="T36" fmla="*/ 305 w 1052"/>
                <a:gd name="T37" fmla="*/ 197 h 1190"/>
                <a:gd name="T38" fmla="*/ 269 w 1052"/>
                <a:gd name="T39" fmla="*/ 186 h 1190"/>
                <a:gd name="T40" fmla="*/ 241 w 1052"/>
                <a:gd name="T41" fmla="*/ 177 h 1190"/>
                <a:gd name="T42" fmla="*/ 220 w 1052"/>
                <a:gd name="T43" fmla="*/ 170 h 1190"/>
                <a:gd name="T44" fmla="*/ 203 w 1052"/>
                <a:gd name="T45" fmla="*/ 161 h 1190"/>
                <a:gd name="T46" fmla="*/ 197 w 1052"/>
                <a:gd name="T47" fmla="*/ 153 h 1190"/>
                <a:gd name="T48" fmla="*/ 176 w 1052"/>
                <a:gd name="T49" fmla="*/ 139 h 1190"/>
                <a:gd name="T50" fmla="*/ 161 w 1052"/>
                <a:gd name="T51" fmla="*/ 131 h 1190"/>
                <a:gd name="T52" fmla="*/ 144 w 1052"/>
                <a:gd name="T53" fmla="*/ 122 h 1190"/>
                <a:gd name="T54" fmla="*/ 125 w 1052"/>
                <a:gd name="T55" fmla="*/ 112 h 1190"/>
                <a:gd name="T56" fmla="*/ 106 w 1052"/>
                <a:gd name="T57" fmla="*/ 102 h 1190"/>
                <a:gd name="T58" fmla="*/ 85 w 1052"/>
                <a:gd name="T59" fmla="*/ 92 h 1190"/>
                <a:gd name="T60" fmla="*/ 66 w 1052"/>
                <a:gd name="T61" fmla="*/ 83 h 1190"/>
                <a:gd name="T62" fmla="*/ 34 w 1052"/>
                <a:gd name="T63" fmla="*/ 67 h 1190"/>
                <a:gd name="T64" fmla="*/ 10 w 1052"/>
                <a:gd name="T65" fmla="*/ 56 h 1190"/>
                <a:gd name="T66" fmla="*/ 0 w 1052"/>
                <a:gd name="T67" fmla="*/ 51 h 1190"/>
                <a:gd name="T68" fmla="*/ 40 w 1052"/>
                <a:gd name="T69" fmla="*/ 16 h 1190"/>
                <a:gd name="T70" fmla="*/ 40 w 1052"/>
                <a:gd name="T71" fmla="*/ 16 h 119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052"/>
                <a:gd name="T109" fmla="*/ 0 h 1190"/>
                <a:gd name="T110" fmla="*/ 1052 w 1052"/>
                <a:gd name="T111" fmla="*/ 1190 h 119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052" h="1190">
                  <a:moveTo>
                    <a:pt x="40" y="61"/>
                  </a:moveTo>
                  <a:lnTo>
                    <a:pt x="375" y="0"/>
                  </a:lnTo>
                  <a:lnTo>
                    <a:pt x="659" y="80"/>
                  </a:lnTo>
                  <a:lnTo>
                    <a:pt x="982" y="40"/>
                  </a:lnTo>
                  <a:lnTo>
                    <a:pt x="1052" y="274"/>
                  </a:lnTo>
                  <a:lnTo>
                    <a:pt x="1022" y="498"/>
                  </a:lnTo>
                  <a:lnTo>
                    <a:pt x="850" y="874"/>
                  </a:lnTo>
                  <a:lnTo>
                    <a:pt x="608" y="823"/>
                  </a:lnTo>
                  <a:lnTo>
                    <a:pt x="659" y="1190"/>
                  </a:lnTo>
                  <a:lnTo>
                    <a:pt x="638" y="1169"/>
                  </a:lnTo>
                  <a:lnTo>
                    <a:pt x="615" y="1143"/>
                  </a:lnTo>
                  <a:lnTo>
                    <a:pt x="585" y="1110"/>
                  </a:lnTo>
                  <a:lnTo>
                    <a:pt x="551" y="1070"/>
                  </a:lnTo>
                  <a:lnTo>
                    <a:pt x="511" y="1027"/>
                  </a:lnTo>
                  <a:lnTo>
                    <a:pt x="469" y="979"/>
                  </a:lnTo>
                  <a:lnTo>
                    <a:pt x="426" y="930"/>
                  </a:lnTo>
                  <a:lnTo>
                    <a:pt x="384" y="880"/>
                  </a:lnTo>
                  <a:lnTo>
                    <a:pt x="343" y="833"/>
                  </a:lnTo>
                  <a:lnTo>
                    <a:pt x="305" y="785"/>
                  </a:lnTo>
                  <a:lnTo>
                    <a:pt x="269" y="743"/>
                  </a:lnTo>
                  <a:lnTo>
                    <a:pt x="241" y="705"/>
                  </a:lnTo>
                  <a:lnTo>
                    <a:pt x="220" y="677"/>
                  </a:lnTo>
                  <a:lnTo>
                    <a:pt x="203" y="641"/>
                  </a:lnTo>
                  <a:lnTo>
                    <a:pt x="197" y="610"/>
                  </a:lnTo>
                  <a:lnTo>
                    <a:pt x="176" y="555"/>
                  </a:lnTo>
                  <a:lnTo>
                    <a:pt x="161" y="521"/>
                  </a:lnTo>
                  <a:lnTo>
                    <a:pt x="144" y="485"/>
                  </a:lnTo>
                  <a:lnTo>
                    <a:pt x="125" y="445"/>
                  </a:lnTo>
                  <a:lnTo>
                    <a:pt x="106" y="407"/>
                  </a:lnTo>
                  <a:lnTo>
                    <a:pt x="85" y="367"/>
                  </a:lnTo>
                  <a:lnTo>
                    <a:pt x="66" y="331"/>
                  </a:lnTo>
                  <a:lnTo>
                    <a:pt x="34" y="266"/>
                  </a:lnTo>
                  <a:lnTo>
                    <a:pt x="10" y="221"/>
                  </a:lnTo>
                  <a:lnTo>
                    <a:pt x="0" y="204"/>
                  </a:lnTo>
                  <a:lnTo>
                    <a:pt x="40" y="61"/>
                  </a:lnTo>
                  <a:close/>
                </a:path>
              </a:pathLst>
            </a:custGeom>
            <a:solidFill>
              <a:srgbClr val="FFFFFF"/>
            </a:solidFill>
            <a:ln w="9525">
              <a:noFill/>
              <a:round/>
              <a:headEnd/>
              <a:tailEnd/>
            </a:ln>
          </p:spPr>
          <p:txBody>
            <a:bodyPr/>
            <a:lstStyle/>
            <a:p>
              <a:endParaRPr lang="zh-CN" altLang="en-US"/>
            </a:p>
          </p:txBody>
        </p:sp>
        <p:sp>
          <p:nvSpPr>
            <p:cNvPr id="52235" name="Freeform 4"/>
            <p:cNvSpPr>
              <a:spLocks/>
            </p:cNvSpPr>
            <p:nvPr/>
          </p:nvSpPr>
          <p:spPr bwMode="auto">
            <a:xfrm>
              <a:off x="480" y="914"/>
              <a:ext cx="4666" cy="2164"/>
            </a:xfrm>
            <a:custGeom>
              <a:avLst/>
              <a:gdLst>
                <a:gd name="T0" fmla="*/ 170 w 4666"/>
                <a:gd name="T1" fmla="*/ 179 h 4328"/>
                <a:gd name="T2" fmla="*/ 79 w 4666"/>
                <a:gd name="T3" fmla="*/ 392 h 4328"/>
                <a:gd name="T4" fmla="*/ 49 w 4666"/>
                <a:gd name="T5" fmla="*/ 558 h 4328"/>
                <a:gd name="T6" fmla="*/ 121 w 4666"/>
                <a:gd name="T7" fmla="*/ 810 h 4328"/>
                <a:gd name="T8" fmla="*/ 121 w 4666"/>
                <a:gd name="T9" fmla="*/ 983 h 4328"/>
                <a:gd name="T10" fmla="*/ 464 w 4666"/>
                <a:gd name="T11" fmla="*/ 1026 h 4328"/>
                <a:gd name="T12" fmla="*/ 1122 w 4666"/>
                <a:gd name="T13" fmla="*/ 1036 h 4328"/>
                <a:gd name="T14" fmla="*/ 2327 w 4666"/>
                <a:gd name="T15" fmla="*/ 1049 h 4328"/>
                <a:gd name="T16" fmla="*/ 2732 w 4666"/>
                <a:gd name="T17" fmla="*/ 1072 h 4328"/>
                <a:gd name="T18" fmla="*/ 3238 w 4666"/>
                <a:gd name="T19" fmla="*/ 1057 h 4328"/>
                <a:gd name="T20" fmla="*/ 4180 w 4666"/>
                <a:gd name="T21" fmla="*/ 1051 h 4328"/>
                <a:gd name="T22" fmla="*/ 4645 w 4666"/>
                <a:gd name="T23" fmla="*/ 1001 h 4328"/>
                <a:gd name="T24" fmla="*/ 4666 w 4666"/>
                <a:gd name="T25" fmla="*/ 888 h 4328"/>
                <a:gd name="T26" fmla="*/ 4362 w 4666"/>
                <a:gd name="T27" fmla="*/ 639 h 4328"/>
                <a:gd name="T28" fmla="*/ 4462 w 4666"/>
                <a:gd name="T29" fmla="*/ 456 h 4328"/>
                <a:gd name="T30" fmla="*/ 4462 w 4666"/>
                <a:gd name="T31" fmla="*/ 133 h 4328"/>
                <a:gd name="T32" fmla="*/ 4503 w 4666"/>
                <a:gd name="T33" fmla="*/ 13 h 4328"/>
                <a:gd name="T34" fmla="*/ 3835 w 4666"/>
                <a:gd name="T35" fmla="*/ 0 h 4328"/>
                <a:gd name="T36" fmla="*/ 3065 w 4666"/>
                <a:gd name="T37" fmla="*/ 24 h 4328"/>
                <a:gd name="T38" fmla="*/ 1941 w 4666"/>
                <a:gd name="T39" fmla="*/ 21 h 4328"/>
                <a:gd name="T40" fmla="*/ 819 w 4666"/>
                <a:gd name="T41" fmla="*/ 31 h 4328"/>
                <a:gd name="T42" fmla="*/ 1506 w 4666"/>
                <a:gd name="T43" fmla="*/ 158 h 4328"/>
                <a:gd name="T44" fmla="*/ 2204 w 4666"/>
                <a:gd name="T45" fmla="*/ 156 h 4328"/>
                <a:gd name="T46" fmla="*/ 2905 w 4666"/>
                <a:gd name="T47" fmla="*/ 153 h 4328"/>
                <a:gd name="T48" fmla="*/ 3694 w 4666"/>
                <a:gd name="T49" fmla="*/ 143 h 4328"/>
                <a:gd name="T50" fmla="*/ 3936 w 4666"/>
                <a:gd name="T51" fmla="*/ 207 h 4328"/>
                <a:gd name="T52" fmla="*/ 3987 w 4666"/>
                <a:gd name="T53" fmla="*/ 321 h 4328"/>
                <a:gd name="T54" fmla="*/ 3966 w 4666"/>
                <a:gd name="T55" fmla="*/ 489 h 4328"/>
                <a:gd name="T56" fmla="*/ 3866 w 4666"/>
                <a:gd name="T57" fmla="*/ 639 h 4328"/>
                <a:gd name="T58" fmla="*/ 3775 w 4666"/>
                <a:gd name="T59" fmla="*/ 779 h 4328"/>
                <a:gd name="T60" fmla="*/ 3794 w 4666"/>
                <a:gd name="T61" fmla="*/ 907 h 4328"/>
                <a:gd name="T62" fmla="*/ 3026 w 4666"/>
                <a:gd name="T63" fmla="*/ 909 h 4328"/>
                <a:gd name="T64" fmla="*/ 2469 w 4666"/>
                <a:gd name="T65" fmla="*/ 914 h 4328"/>
                <a:gd name="T66" fmla="*/ 1629 w 4666"/>
                <a:gd name="T67" fmla="*/ 919 h 4328"/>
                <a:gd name="T68" fmla="*/ 1224 w 4666"/>
                <a:gd name="T69" fmla="*/ 904 h 4328"/>
                <a:gd name="T70" fmla="*/ 950 w 4666"/>
                <a:gd name="T71" fmla="*/ 873 h 4328"/>
                <a:gd name="T72" fmla="*/ 850 w 4666"/>
                <a:gd name="T73" fmla="*/ 746 h 4328"/>
                <a:gd name="T74" fmla="*/ 819 w 4666"/>
                <a:gd name="T75" fmla="*/ 611 h 4328"/>
                <a:gd name="T76" fmla="*/ 727 w 4666"/>
                <a:gd name="T77" fmla="*/ 332 h 4328"/>
                <a:gd name="T78" fmla="*/ 606 w 4666"/>
                <a:gd name="T79" fmla="*/ 189 h 4328"/>
                <a:gd name="T80" fmla="*/ 657 w 4666"/>
                <a:gd name="T81" fmla="*/ 67 h 4328"/>
                <a:gd name="T82" fmla="*/ 49 w 4666"/>
                <a:gd name="T83" fmla="*/ 46 h 43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666"/>
                <a:gd name="T127" fmla="*/ 0 h 4328"/>
                <a:gd name="T128" fmla="*/ 4666 w 4666"/>
                <a:gd name="T129" fmla="*/ 4328 h 43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666" h="4328">
                  <a:moveTo>
                    <a:pt x="49" y="184"/>
                  </a:moveTo>
                  <a:lnTo>
                    <a:pt x="170" y="713"/>
                  </a:lnTo>
                  <a:lnTo>
                    <a:pt x="191" y="1232"/>
                  </a:lnTo>
                  <a:lnTo>
                    <a:pt x="79" y="1568"/>
                  </a:lnTo>
                  <a:lnTo>
                    <a:pt x="182" y="1914"/>
                  </a:lnTo>
                  <a:lnTo>
                    <a:pt x="49" y="2229"/>
                  </a:lnTo>
                  <a:lnTo>
                    <a:pt x="140" y="3003"/>
                  </a:lnTo>
                  <a:lnTo>
                    <a:pt x="121" y="3239"/>
                  </a:lnTo>
                  <a:lnTo>
                    <a:pt x="0" y="3900"/>
                  </a:lnTo>
                  <a:lnTo>
                    <a:pt x="121" y="3931"/>
                  </a:lnTo>
                  <a:lnTo>
                    <a:pt x="100" y="4113"/>
                  </a:lnTo>
                  <a:lnTo>
                    <a:pt x="464" y="4104"/>
                  </a:lnTo>
                  <a:lnTo>
                    <a:pt x="950" y="4204"/>
                  </a:lnTo>
                  <a:lnTo>
                    <a:pt x="1122" y="4144"/>
                  </a:lnTo>
                  <a:lnTo>
                    <a:pt x="2327" y="4298"/>
                  </a:lnTo>
                  <a:lnTo>
                    <a:pt x="2327" y="4195"/>
                  </a:lnTo>
                  <a:lnTo>
                    <a:pt x="2660" y="4225"/>
                  </a:lnTo>
                  <a:lnTo>
                    <a:pt x="2732" y="4286"/>
                  </a:lnTo>
                  <a:lnTo>
                    <a:pt x="3005" y="4165"/>
                  </a:lnTo>
                  <a:lnTo>
                    <a:pt x="3238" y="4225"/>
                  </a:lnTo>
                  <a:lnTo>
                    <a:pt x="3561" y="4174"/>
                  </a:lnTo>
                  <a:lnTo>
                    <a:pt x="4180" y="4204"/>
                  </a:lnTo>
                  <a:lnTo>
                    <a:pt x="4492" y="4328"/>
                  </a:lnTo>
                  <a:lnTo>
                    <a:pt x="4645" y="4001"/>
                  </a:lnTo>
                  <a:lnTo>
                    <a:pt x="4503" y="3910"/>
                  </a:lnTo>
                  <a:lnTo>
                    <a:pt x="4666" y="3552"/>
                  </a:lnTo>
                  <a:lnTo>
                    <a:pt x="4503" y="3391"/>
                  </a:lnTo>
                  <a:lnTo>
                    <a:pt x="4362" y="2556"/>
                  </a:lnTo>
                  <a:lnTo>
                    <a:pt x="4492" y="2087"/>
                  </a:lnTo>
                  <a:lnTo>
                    <a:pt x="4462" y="1823"/>
                  </a:lnTo>
                  <a:lnTo>
                    <a:pt x="4634" y="1405"/>
                  </a:lnTo>
                  <a:lnTo>
                    <a:pt x="4462" y="530"/>
                  </a:lnTo>
                  <a:lnTo>
                    <a:pt x="4655" y="184"/>
                  </a:lnTo>
                  <a:lnTo>
                    <a:pt x="4503" y="51"/>
                  </a:lnTo>
                  <a:lnTo>
                    <a:pt x="4331" y="102"/>
                  </a:lnTo>
                  <a:lnTo>
                    <a:pt x="3835" y="0"/>
                  </a:lnTo>
                  <a:lnTo>
                    <a:pt x="3440" y="184"/>
                  </a:lnTo>
                  <a:lnTo>
                    <a:pt x="3065" y="93"/>
                  </a:lnTo>
                  <a:lnTo>
                    <a:pt x="2337" y="42"/>
                  </a:lnTo>
                  <a:lnTo>
                    <a:pt x="1941" y="82"/>
                  </a:lnTo>
                  <a:lnTo>
                    <a:pt x="1396" y="63"/>
                  </a:lnTo>
                  <a:lnTo>
                    <a:pt x="819" y="123"/>
                  </a:lnTo>
                  <a:lnTo>
                    <a:pt x="687" y="561"/>
                  </a:lnTo>
                  <a:lnTo>
                    <a:pt x="1506" y="631"/>
                  </a:lnTo>
                  <a:lnTo>
                    <a:pt x="1720" y="519"/>
                  </a:lnTo>
                  <a:lnTo>
                    <a:pt x="2204" y="621"/>
                  </a:lnTo>
                  <a:lnTo>
                    <a:pt x="2539" y="551"/>
                  </a:lnTo>
                  <a:lnTo>
                    <a:pt x="2905" y="612"/>
                  </a:lnTo>
                  <a:lnTo>
                    <a:pt x="3328" y="519"/>
                  </a:lnTo>
                  <a:lnTo>
                    <a:pt x="3694" y="570"/>
                  </a:lnTo>
                  <a:lnTo>
                    <a:pt x="3724" y="773"/>
                  </a:lnTo>
                  <a:lnTo>
                    <a:pt x="3936" y="825"/>
                  </a:lnTo>
                  <a:lnTo>
                    <a:pt x="3845" y="1192"/>
                  </a:lnTo>
                  <a:lnTo>
                    <a:pt x="3987" y="1283"/>
                  </a:lnTo>
                  <a:lnTo>
                    <a:pt x="3854" y="1783"/>
                  </a:lnTo>
                  <a:lnTo>
                    <a:pt x="3966" y="1956"/>
                  </a:lnTo>
                  <a:lnTo>
                    <a:pt x="3866" y="2342"/>
                  </a:lnTo>
                  <a:lnTo>
                    <a:pt x="3866" y="2556"/>
                  </a:lnTo>
                  <a:lnTo>
                    <a:pt x="3936" y="2750"/>
                  </a:lnTo>
                  <a:lnTo>
                    <a:pt x="3775" y="3115"/>
                  </a:lnTo>
                  <a:lnTo>
                    <a:pt x="3936" y="3351"/>
                  </a:lnTo>
                  <a:lnTo>
                    <a:pt x="3794" y="3625"/>
                  </a:lnTo>
                  <a:lnTo>
                    <a:pt x="3561" y="3697"/>
                  </a:lnTo>
                  <a:lnTo>
                    <a:pt x="3026" y="3634"/>
                  </a:lnTo>
                  <a:lnTo>
                    <a:pt x="2833" y="3807"/>
                  </a:lnTo>
                  <a:lnTo>
                    <a:pt x="2469" y="3655"/>
                  </a:lnTo>
                  <a:lnTo>
                    <a:pt x="2114" y="3665"/>
                  </a:lnTo>
                  <a:lnTo>
                    <a:pt x="1629" y="3676"/>
                  </a:lnTo>
                  <a:lnTo>
                    <a:pt x="1334" y="3777"/>
                  </a:lnTo>
                  <a:lnTo>
                    <a:pt x="1224" y="3615"/>
                  </a:lnTo>
                  <a:lnTo>
                    <a:pt x="950" y="3758"/>
                  </a:lnTo>
                  <a:lnTo>
                    <a:pt x="950" y="3492"/>
                  </a:lnTo>
                  <a:lnTo>
                    <a:pt x="666" y="3391"/>
                  </a:lnTo>
                  <a:lnTo>
                    <a:pt x="850" y="2984"/>
                  </a:lnTo>
                  <a:lnTo>
                    <a:pt x="666" y="2800"/>
                  </a:lnTo>
                  <a:lnTo>
                    <a:pt x="819" y="2444"/>
                  </a:lnTo>
                  <a:lnTo>
                    <a:pt x="617" y="2363"/>
                  </a:lnTo>
                  <a:lnTo>
                    <a:pt x="727" y="1325"/>
                  </a:lnTo>
                  <a:lnTo>
                    <a:pt x="687" y="906"/>
                  </a:lnTo>
                  <a:lnTo>
                    <a:pt x="606" y="754"/>
                  </a:lnTo>
                  <a:lnTo>
                    <a:pt x="575" y="479"/>
                  </a:lnTo>
                  <a:lnTo>
                    <a:pt x="657" y="266"/>
                  </a:lnTo>
                  <a:lnTo>
                    <a:pt x="49" y="184"/>
                  </a:lnTo>
                  <a:close/>
                </a:path>
              </a:pathLst>
            </a:custGeom>
            <a:solidFill>
              <a:srgbClr val="FFFFFF"/>
            </a:solidFill>
            <a:ln w="9525">
              <a:noFill/>
              <a:round/>
              <a:headEnd/>
              <a:tailEnd/>
            </a:ln>
          </p:spPr>
          <p:txBody>
            <a:bodyPr/>
            <a:lstStyle/>
            <a:p>
              <a:endParaRPr lang="zh-CN" altLang="en-US"/>
            </a:p>
          </p:txBody>
        </p:sp>
        <p:sp>
          <p:nvSpPr>
            <p:cNvPr id="52236" name="Freeform 5"/>
            <p:cNvSpPr>
              <a:spLocks/>
            </p:cNvSpPr>
            <p:nvPr/>
          </p:nvSpPr>
          <p:spPr bwMode="auto">
            <a:xfrm>
              <a:off x="853" y="2247"/>
              <a:ext cx="210" cy="285"/>
            </a:xfrm>
            <a:custGeom>
              <a:avLst/>
              <a:gdLst>
                <a:gd name="T0" fmla="*/ 210 w 210"/>
                <a:gd name="T1" fmla="*/ 20 h 570"/>
                <a:gd name="T2" fmla="*/ 198 w 210"/>
                <a:gd name="T3" fmla="*/ 96 h 570"/>
                <a:gd name="T4" fmla="*/ 181 w 210"/>
                <a:gd name="T5" fmla="*/ 121 h 570"/>
                <a:gd name="T6" fmla="*/ 172 w 210"/>
                <a:gd name="T7" fmla="*/ 131 h 570"/>
                <a:gd name="T8" fmla="*/ 149 w 210"/>
                <a:gd name="T9" fmla="*/ 138 h 570"/>
                <a:gd name="T10" fmla="*/ 119 w 210"/>
                <a:gd name="T11" fmla="*/ 142 h 570"/>
                <a:gd name="T12" fmla="*/ 87 w 210"/>
                <a:gd name="T13" fmla="*/ 143 h 570"/>
                <a:gd name="T14" fmla="*/ 24 w 210"/>
                <a:gd name="T15" fmla="*/ 136 h 570"/>
                <a:gd name="T16" fmla="*/ 0 w 210"/>
                <a:gd name="T17" fmla="*/ 119 h 570"/>
                <a:gd name="T18" fmla="*/ 9 w 210"/>
                <a:gd name="T19" fmla="*/ 91 h 570"/>
                <a:gd name="T20" fmla="*/ 19 w 210"/>
                <a:gd name="T21" fmla="*/ 71 h 570"/>
                <a:gd name="T22" fmla="*/ 34 w 210"/>
                <a:gd name="T23" fmla="*/ 54 h 570"/>
                <a:gd name="T24" fmla="*/ 60 w 210"/>
                <a:gd name="T25" fmla="*/ 18 h 570"/>
                <a:gd name="T26" fmla="*/ 68 w 210"/>
                <a:gd name="T27" fmla="*/ 10 h 570"/>
                <a:gd name="T28" fmla="*/ 87 w 210"/>
                <a:gd name="T29" fmla="*/ 4 h 570"/>
                <a:gd name="T30" fmla="*/ 111 w 210"/>
                <a:gd name="T31" fmla="*/ 1 h 570"/>
                <a:gd name="T32" fmla="*/ 138 w 210"/>
                <a:gd name="T33" fmla="*/ 0 h 570"/>
                <a:gd name="T34" fmla="*/ 189 w 210"/>
                <a:gd name="T35" fmla="*/ 6 h 570"/>
                <a:gd name="T36" fmla="*/ 210 w 210"/>
                <a:gd name="T37" fmla="*/ 20 h 570"/>
                <a:gd name="T38" fmla="*/ 210 w 210"/>
                <a:gd name="T39" fmla="*/ 20 h 57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10"/>
                <a:gd name="T61" fmla="*/ 0 h 570"/>
                <a:gd name="T62" fmla="*/ 210 w 210"/>
                <a:gd name="T63" fmla="*/ 570 h 57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10" h="570">
                  <a:moveTo>
                    <a:pt x="210" y="79"/>
                  </a:moveTo>
                  <a:lnTo>
                    <a:pt x="198" y="382"/>
                  </a:lnTo>
                  <a:lnTo>
                    <a:pt x="181" y="482"/>
                  </a:lnTo>
                  <a:lnTo>
                    <a:pt x="172" y="522"/>
                  </a:lnTo>
                  <a:lnTo>
                    <a:pt x="149" y="549"/>
                  </a:lnTo>
                  <a:lnTo>
                    <a:pt x="119" y="566"/>
                  </a:lnTo>
                  <a:lnTo>
                    <a:pt x="87" y="570"/>
                  </a:lnTo>
                  <a:lnTo>
                    <a:pt x="24" y="543"/>
                  </a:lnTo>
                  <a:lnTo>
                    <a:pt x="0" y="473"/>
                  </a:lnTo>
                  <a:lnTo>
                    <a:pt x="9" y="361"/>
                  </a:lnTo>
                  <a:lnTo>
                    <a:pt x="19" y="283"/>
                  </a:lnTo>
                  <a:lnTo>
                    <a:pt x="34" y="216"/>
                  </a:lnTo>
                  <a:lnTo>
                    <a:pt x="60" y="70"/>
                  </a:lnTo>
                  <a:lnTo>
                    <a:pt x="68" y="38"/>
                  </a:lnTo>
                  <a:lnTo>
                    <a:pt x="87" y="15"/>
                  </a:lnTo>
                  <a:lnTo>
                    <a:pt x="111" y="3"/>
                  </a:lnTo>
                  <a:lnTo>
                    <a:pt x="138" y="0"/>
                  </a:lnTo>
                  <a:lnTo>
                    <a:pt x="189" y="22"/>
                  </a:lnTo>
                  <a:lnTo>
                    <a:pt x="210" y="79"/>
                  </a:lnTo>
                  <a:close/>
                </a:path>
              </a:pathLst>
            </a:custGeom>
            <a:solidFill>
              <a:srgbClr val="C275C2"/>
            </a:solidFill>
            <a:ln w="9525">
              <a:noFill/>
              <a:round/>
              <a:headEnd/>
              <a:tailEnd/>
            </a:ln>
          </p:spPr>
          <p:txBody>
            <a:bodyPr/>
            <a:lstStyle/>
            <a:p>
              <a:endParaRPr lang="zh-CN" altLang="en-US"/>
            </a:p>
          </p:txBody>
        </p:sp>
        <p:sp>
          <p:nvSpPr>
            <p:cNvPr id="52237" name="Freeform 6"/>
            <p:cNvSpPr>
              <a:spLocks/>
            </p:cNvSpPr>
            <p:nvPr/>
          </p:nvSpPr>
          <p:spPr bwMode="auto">
            <a:xfrm>
              <a:off x="1375" y="2803"/>
              <a:ext cx="696" cy="86"/>
            </a:xfrm>
            <a:custGeom>
              <a:avLst/>
              <a:gdLst>
                <a:gd name="T0" fmla="*/ 59 w 696"/>
                <a:gd name="T1" fmla="*/ 9 h 171"/>
                <a:gd name="T2" fmla="*/ 206 w 696"/>
                <a:gd name="T3" fmla="*/ 11 h 171"/>
                <a:gd name="T4" fmla="*/ 335 w 696"/>
                <a:gd name="T5" fmla="*/ 7 h 171"/>
                <a:gd name="T6" fmla="*/ 464 w 696"/>
                <a:gd name="T7" fmla="*/ 3 h 171"/>
                <a:gd name="T8" fmla="*/ 611 w 696"/>
                <a:gd name="T9" fmla="*/ 0 h 171"/>
                <a:gd name="T10" fmla="*/ 649 w 696"/>
                <a:gd name="T11" fmla="*/ 2 h 171"/>
                <a:gd name="T12" fmla="*/ 676 w 696"/>
                <a:gd name="T13" fmla="*/ 7 h 171"/>
                <a:gd name="T14" fmla="*/ 696 w 696"/>
                <a:gd name="T15" fmla="*/ 22 h 171"/>
                <a:gd name="T16" fmla="*/ 691 w 696"/>
                <a:gd name="T17" fmla="*/ 29 h 171"/>
                <a:gd name="T18" fmla="*/ 676 w 696"/>
                <a:gd name="T19" fmla="*/ 36 h 171"/>
                <a:gd name="T20" fmla="*/ 649 w 696"/>
                <a:gd name="T21" fmla="*/ 41 h 171"/>
                <a:gd name="T22" fmla="*/ 611 w 696"/>
                <a:gd name="T23" fmla="*/ 43 h 171"/>
                <a:gd name="T24" fmla="*/ 327 w 696"/>
                <a:gd name="T25" fmla="*/ 42 h 171"/>
                <a:gd name="T26" fmla="*/ 44 w 696"/>
                <a:gd name="T27" fmla="*/ 35 h 171"/>
                <a:gd name="T28" fmla="*/ 9 w 696"/>
                <a:gd name="T29" fmla="*/ 29 h 171"/>
                <a:gd name="T30" fmla="*/ 0 w 696"/>
                <a:gd name="T31" fmla="*/ 20 h 171"/>
                <a:gd name="T32" fmla="*/ 6 w 696"/>
                <a:gd name="T33" fmla="*/ 15 h 171"/>
                <a:gd name="T34" fmla="*/ 19 w 696"/>
                <a:gd name="T35" fmla="*/ 12 h 171"/>
                <a:gd name="T36" fmla="*/ 59 w 696"/>
                <a:gd name="T37" fmla="*/ 9 h 171"/>
                <a:gd name="T38" fmla="*/ 59 w 696"/>
                <a:gd name="T39" fmla="*/ 9 h 17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96"/>
                <a:gd name="T61" fmla="*/ 0 h 171"/>
                <a:gd name="T62" fmla="*/ 696 w 696"/>
                <a:gd name="T63" fmla="*/ 171 h 17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96" h="171">
                  <a:moveTo>
                    <a:pt x="59" y="34"/>
                  </a:moveTo>
                  <a:lnTo>
                    <a:pt x="206" y="41"/>
                  </a:lnTo>
                  <a:lnTo>
                    <a:pt x="335" y="28"/>
                  </a:lnTo>
                  <a:lnTo>
                    <a:pt x="464" y="9"/>
                  </a:lnTo>
                  <a:lnTo>
                    <a:pt x="611" y="0"/>
                  </a:lnTo>
                  <a:lnTo>
                    <a:pt x="649" y="7"/>
                  </a:lnTo>
                  <a:lnTo>
                    <a:pt x="676" y="26"/>
                  </a:lnTo>
                  <a:lnTo>
                    <a:pt x="696" y="85"/>
                  </a:lnTo>
                  <a:lnTo>
                    <a:pt x="691" y="116"/>
                  </a:lnTo>
                  <a:lnTo>
                    <a:pt x="676" y="144"/>
                  </a:lnTo>
                  <a:lnTo>
                    <a:pt x="649" y="163"/>
                  </a:lnTo>
                  <a:lnTo>
                    <a:pt x="611" y="171"/>
                  </a:lnTo>
                  <a:lnTo>
                    <a:pt x="327" y="165"/>
                  </a:lnTo>
                  <a:lnTo>
                    <a:pt x="44" y="137"/>
                  </a:lnTo>
                  <a:lnTo>
                    <a:pt x="9" y="114"/>
                  </a:lnTo>
                  <a:lnTo>
                    <a:pt x="0" y="78"/>
                  </a:lnTo>
                  <a:lnTo>
                    <a:pt x="6" y="59"/>
                  </a:lnTo>
                  <a:lnTo>
                    <a:pt x="19" y="45"/>
                  </a:lnTo>
                  <a:lnTo>
                    <a:pt x="59" y="34"/>
                  </a:lnTo>
                  <a:close/>
                </a:path>
              </a:pathLst>
            </a:custGeom>
            <a:solidFill>
              <a:srgbClr val="C275C2"/>
            </a:solidFill>
            <a:ln w="9525">
              <a:noFill/>
              <a:round/>
              <a:headEnd/>
              <a:tailEnd/>
            </a:ln>
          </p:spPr>
          <p:txBody>
            <a:bodyPr/>
            <a:lstStyle/>
            <a:p>
              <a:endParaRPr lang="zh-CN" altLang="en-US"/>
            </a:p>
          </p:txBody>
        </p:sp>
        <p:sp>
          <p:nvSpPr>
            <p:cNvPr id="52238" name="Freeform 7"/>
            <p:cNvSpPr>
              <a:spLocks/>
            </p:cNvSpPr>
            <p:nvPr/>
          </p:nvSpPr>
          <p:spPr bwMode="auto">
            <a:xfrm>
              <a:off x="2279" y="2803"/>
              <a:ext cx="754" cy="102"/>
            </a:xfrm>
            <a:custGeom>
              <a:avLst/>
              <a:gdLst>
                <a:gd name="T0" fmla="*/ 93 w 754"/>
                <a:gd name="T1" fmla="*/ 0 h 203"/>
                <a:gd name="T2" fmla="*/ 301 w 754"/>
                <a:gd name="T3" fmla="*/ 6 h 203"/>
                <a:gd name="T4" fmla="*/ 508 w 754"/>
                <a:gd name="T5" fmla="*/ 8 h 203"/>
                <a:gd name="T6" fmla="*/ 668 w 754"/>
                <a:gd name="T7" fmla="*/ 8 h 203"/>
                <a:gd name="T8" fmla="*/ 706 w 754"/>
                <a:gd name="T9" fmla="*/ 10 h 203"/>
                <a:gd name="T10" fmla="*/ 733 w 754"/>
                <a:gd name="T11" fmla="*/ 15 h 203"/>
                <a:gd name="T12" fmla="*/ 754 w 754"/>
                <a:gd name="T13" fmla="*/ 30 h 203"/>
                <a:gd name="T14" fmla="*/ 748 w 754"/>
                <a:gd name="T15" fmla="*/ 38 h 203"/>
                <a:gd name="T16" fmla="*/ 733 w 754"/>
                <a:gd name="T17" fmla="*/ 44 h 203"/>
                <a:gd name="T18" fmla="*/ 706 w 754"/>
                <a:gd name="T19" fmla="*/ 49 h 203"/>
                <a:gd name="T20" fmla="*/ 668 w 754"/>
                <a:gd name="T21" fmla="*/ 51 h 203"/>
                <a:gd name="T22" fmla="*/ 508 w 754"/>
                <a:gd name="T23" fmla="*/ 51 h 203"/>
                <a:gd name="T24" fmla="*/ 292 w 754"/>
                <a:gd name="T25" fmla="*/ 49 h 203"/>
                <a:gd name="T26" fmla="*/ 76 w 754"/>
                <a:gd name="T27" fmla="*/ 43 h 203"/>
                <a:gd name="T28" fmla="*/ 40 w 754"/>
                <a:gd name="T29" fmla="*/ 40 h 203"/>
                <a:gd name="T30" fmla="*/ 16 w 754"/>
                <a:gd name="T31" fmla="*/ 35 h 203"/>
                <a:gd name="T32" fmla="*/ 0 w 754"/>
                <a:gd name="T33" fmla="*/ 19 h 203"/>
                <a:gd name="T34" fmla="*/ 8 w 754"/>
                <a:gd name="T35" fmla="*/ 12 h 203"/>
                <a:gd name="T36" fmla="*/ 27 w 754"/>
                <a:gd name="T37" fmla="*/ 5 h 203"/>
                <a:gd name="T38" fmla="*/ 55 w 754"/>
                <a:gd name="T39" fmla="*/ 1 h 203"/>
                <a:gd name="T40" fmla="*/ 93 w 754"/>
                <a:gd name="T41" fmla="*/ 0 h 203"/>
                <a:gd name="T42" fmla="*/ 93 w 754"/>
                <a:gd name="T43" fmla="*/ 0 h 2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54"/>
                <a:gd name="T67" fmla="*/ 0 h 203"/>
                <a:gd name="T68" fmla="*/ 754 w 754"/>
                <a:gd name="T69" fmla="*/ 203 h 2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54" h="203">
                  <a:moveTo>
                    <a:pt x="93" y="0"/>
                  </a:moveTo>
                  <a:lnTo>
                    <a:pt x="301" y="22"/>
                  </a:lnTo>
                  <a:lnTo>
                    <a:pt x="508" y="32"/>
                  </a:lnTo>
                  <a:lnTo>
                    <a:pt x="668" y="32"/>
                  </a:lnTo>
                  <a:lnTo>
                    <a:pt x="706" y="40"/>
                  </a:lnTo>
                  <a:lnTo>
                    <a:pt x="733" y="59"/>
                  </a:lnTo>
                  <a:lnTo>
                    <a:pt x="754" y="117"/>
                  </a:lnTo>
                  <a:lnTo>
                    <a:pt x="748" y="150"/>
                  </a:lnTo>
                  <a:lnTo>
                    <a:pt x="733" y="176"/>
                  </a:lnTo>
                  <a:lnTo>
                    <a:pt x="706" y="195"/>
                  </a:lnTo>
                  <a:lnTo>
                    <a:pt x="668" y="203"/>
                  </a:lnTo>
                  <a:lnTo>
                    <a:pt x="508" y="203"/>
                  </a:lnTo>
                  <a:lnTo>
                    <a:pt x="292" y="194"/>
                  </a:lnTo>
                  <a:lnTo>
                    <a:pt x="76" y="169"/>
                  </a:lnTo>
                  <a:lnTo>
                    <a:pt x="40" y="159"/>
                  </a:lnTo>
                  <a:lnTo>
                    <a:pt x="16" y="137"/>
                  </a:lnTo>
                  <a:lnTo>
                    <a:pt x="0" y="76"/>
                  </a:lnTo>
                  <a:lnTo>
                    <a:pt x="8" y="45"/>
                  </a:lnTo>
                  <a:lnTo>
                    <a:pt x="27" y="19"/>
                  </a:lnTo>
                  <a:lnTo>
                    <a:pt x="55" y="3"/>
                  </a:lnTo>
                  <a:lnTo>
                    <a:pt x="93" y="0"/>
                  </a:lnTo>
                  <a:close/>
                </a:path>
              </a:pathLst>
            </a:custGeom>
            <a:solidFill>
              <a:srgbClr val="C275C2"/>
            </a:solidFill>
            <a:ln w="9525">
              <a:noFill/>
              <a:round/>
              <a:headEnd/>
              <a:tailEnd/>
            </a:ln>
          </p:spPr>
          <p:txBody>
            <a:bodyPr/>
            <a:lstStyle/>
            <a:p>
              <a:endParaRPr lang="zh-CN" altLang="en-US"/>
            </a:p>
          </p:txBody>
        </p:sp>
        <p:sp>
          <p:nvSpPr>
            <p:cNvPr id="52239" name="Freeform 8"/>
            <p:cNvSpPr>
              <a:spLocks/>
            </p:cNvSpPr>
            <p:nvPr/>
          </p:nvSpPr>
          <p:spPr bwMode="auto">
            <a:xfrm>
              <a:off x="3426" y="2800"/>
              <a:ext cx="672" cy="95"/>
            </a:xfrm>
            <a:custGeom>
              <a:avLst/>
              <a:gdLst>
                <a:gd name="T0" fmla="*/ 44 w 672"/>
                <a:gd name="T1" fmla="*/ 10 h 190"/>
                <a:gd name="T2" fmla="*/ 210 w 672"/>
                <a:gd name="T3" fmla="*/ 6 h 190"/>
                <a:gd name="T4" fmla="*/ 288 w 672"/>
                <a:gd name="T5" fmla="*/ 2 h 190"/>
                <a:gd name="T6" fmla="*/ 377 w 672"/>
                <a:gd name="T7" fmla="*/ 0 h 190"/>
                <a:gd name="T8" fmla="*/ 503 w 672"/>
                <a:gd name="T9" fmla="*/ 3 h 190"/>
                <a:gd name="T10" fmla="*/ 625 w 672"/>
                <a:gd name="T11" fmla="*/ 11 h 190"/>
                <a:gd name="T12" fmla="*/ 653 w 672"/>
                <a:gd name="T13" fmla="*/ 15 h 190"/>
                <a:gd name="T14" fmla="*/ 670 w 672"/>
                <a:gd name="T15" fmla="*/ 21 h 190"/>
                <a:gd name="T16" fmla="*/ 672 w 672"/>
                <a:gd name="T17" fmla="*/ 35 h 190"/>
                <a:gd name="T18" fmla="*/ 659 w 672"/>
                <a:gd name="T19" fmla="*/ 41 h 190"/>
                <a:gd name="T20" fmla="*/ 638 w 672"/>
                <a:gd name="T21" fmla="*/ 46 h 190"/>
                <a:gd name="T22" fmla="*/ 609 w 672"/>
                <a:gd name="T23" fmla="*/ 48 h 190"/>
                <a:gd name="T24" fmla="*/ 577 w 672"/>
                <a:gd name="T25" fmla="*/ 47 h 190"/>
                <a:gd name="T26" fmla="*/ 477 w 672"/>
                <a:gd name="T27" fmla="*/ 42 h 190"/>
                <a:gd name="T28" fmla="*/ 375 w 672"/>
                <a:gd name="T29" fmla="*/ 41 h 190"/>
                <a:gd name="T30" fmla="*/ 206 w 672"/>
                <a:gd name="T31" fmla="*/ 37 h 190"/>
                <a:gd name="T32" fmla="*/ 129 w 672"/>
                <a:gd name="T33" fmla="*/ 33 h 190"/>
                <a:gd name="T34" fmla="*/ 38 w 672"/>
                <a:gd name="T35" fmla="*/ 31 h 190"/>
                <a:gd name="T36" fmla="*/ 8 w 672"/>
                <a:gd name="T37" fmla="*/ 27 h 190"/>
                <a:gd name="T38" fmla="*/ 0 w 672"/>
                <a:gd name="T39" fmla="*/ 20 h 190"/>
                <a:gd name="T40" fmla="*/ 12 w 672"/>
                <a:gd name="T41" fmla="*/ 13 h 190"/>
                <a:gd name="T42" fmla="*/ 44 w 672"/>
                <a:gd name="T43" fmla="*/ 10 h 190"/>
                <a:gd name="T44" fmla="*/ 44 w 672"/>
                <a:gd name="T45" fmla="*/ 10 h 19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72"/>
                <a:gd name="T70" fmla="*/ 0 h 190"/>
                <a:gd name="T71" fmla="*/ 672 w 672"/>
                <a:gd name="T72" fmla="*/ 190 h 19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72" h="190">
                  <a:moveTo>
                    <a:pt x="44" y="40"/>
                  </a:moveTo>
                  <a:lnTo>
                    <a:pt x="210" y="23"/>
                  </a:lnTo>
                  <a:lnTo>
                    <a:pt x="288" y="8"/>
                  </a:lnTo>
                  <a:lnTo>
                    <a:pt x="377" y="0"/>
                  </a:lnTo>
                  <a:lnTo>
                    <a:pt x="503" y="10"/>
                  </a:lnTo>
                  <a:lnTo>
                    <a:pt x="625" y="42"/>
                  </a:lnTo>
                  <a:lnTo>
                    <a:pt x="653" y="59"/>
                  </a:lnTo>
                  <a:lnTo>
                    <a:pt x="670" y="82"/>
                  </a:lnTo>
                  <a:lnTo>
                    <a:pt x="672" y="137"/>
                  </a:lnTo>
                  <a:lnTo>
                    <a:pt x="659" y="164"/>
                  </a:lnTo>
                  <a:lnTo>
                    <a:pt x="638" y="181"/>
                  </a:lnTo>
                  <a:lnTo>
                    <a:pt x="609" y="190"/>
                  </a:lnTo>
                  <a:lnTo>
                    <a:pt x="577" y="186"/>
                  </a:lnTo>
                  <a:lnTo>
                    <a:pt x="477" y="165"/>
                  </a:lnTo>
                  <a:lnTo>
                    <a:pt x="375" y="162"/>
                  </a:lnTo>
                  <a:lnTo>
                    <a:pt x="206" y="145"/>
                  </a:lnTo>
                  <a:lnTo>
                    <a:pt x="129" y="131"/>
                  </a:lnTo>
                  <a:lnTo>
                    <a:pt x="38" y="122"/>
                  </a:lnTo>
                  <a:lnTo>
                    <a:pt x="8" y="108"/>
                  </a:lnTo>
                  <a:lnTo>
                    <a:pt x="0" y="78"/>
                  </a:lnTo>
                  <a:lnTo>
                    <a:pt x="12" y="51"/>
                  </a:lnTo>
                  <a:lnTo>
                    <a:pt x="44" y="40"/>
                  </a:lnTo>
                  <a:close/>
                </a:path>
              </a:pathLst>
            </a:custGeom>
            <a:solidFill>
              <a:srgbClr val="C275C2"/>
            </a:solidFill>
            <a:ln w="9525">
              <a:noFill/>
              <a:round/>
              <a:headEnd/>
              <a:tailEnd/>
            </a:ln>
          </p:spPr>
          <p:txBody>
            <a:bodyPr/>
            <a:lstStyle/>
            <a:p>
              <a:endParaRPr lang="zh-CN" altLang="en-US"/>
            </a:p>
          </p:txBody>
        </p:sp>
        <p:sp>
          <p:nvSpPr>
            <p:cNvPr id="52240" name="Freeform 9"/>
            <p:cNvSpPr>
              <a:spLocks/>
            </p:cNvSpPr>
            <p:nvPr/>
          </p:nvSpPr>
          <p:spPr bwMode="auto">
            <a:xfrm>
              <a:off x="4622" y="1338"/>
              <a:ext cx="195" cy="314"/>
            </a:xfrm>
            <a:custGeom>
              <a:avLst/>
              <a:gdLst>
                <a:gd name="T0" fmla="*/ 195 w 195"/>
                <a:gd name="T1" fmla="*/ 24 h 629"/>
                <a:gd name="T2" fmla="*/ 182 w 195"/>
                <a:gd name="T3" fmla="*/ 53 h 629"/>
                <a:gd name="T4" fmla="*/ 165 w 195"/>
                <a:gd name="T5" fmla="*/ 80 h 629"/>
                <a:gd name="T6" fmla="*/ 159 w 195"/>
                <a:gd name="T7" fmla="*/ 136 h 629"/>
                <a:gd name="T8" fmla="*/ 157 w 195"/>
                <a:gd name="T9" fmla="*/ 144 h 629"/>
                <a:gd name="T10" fmla="*/ 142 w 195"/>
                <a:gd name="T11" fmla="*/ 151 h 629"/>
                <a:gd name="T12" fmla="*/ 119 w 195"/>
                <a:gd name="T13" fmla="*/ 155 h 629"/>
                <a:gd name="T14" fmla="*/ 93 w 195"/>
                <a:gd name="T15" fmla="*/ 157 h 629"/>
                <a:gd name="T16" fmla="*/ 40 w 195"/>
                <a:gd name="T17" fmla="*/ 153 h 629"/>
                <a:gd name="T18" fmla="*/ 9 w 195"/>
                <a:gd name="T19" fmla="*/ 140 h 629"/>
                <a:gd name="T20" fmla="*/ 0 w 195"/>
                <a:gd name="T21" fmla="*/ 80 h 629"/>
                <a:gd name="T22" fmla="*/ 13 w 195"/>
                <a:gd name="T23" fmla="*/ 21 h 629"/>
                <a:gd name="T24" fmla="*/ 25 w 195"/>
                <a:gd name="T25" fmla="*/ 11 h 629"/>
                <a:gd name="T26" fmla="*/ 45 w 195"/>
                <a:gd name="T27" fmla="*/ 4 h 629"/>
                <a:gd name="T28" fmla="*/ 76 w 195"/>
                <a:gd name="T29" fmla="*/ 0 h 629"/>
                <a:gd name="T30" fmla="*/ 110 w 195"/>
                <a:gd name="T31" fmla="*/ 0 h 629"/>
                <a:gd name="T32" fmla="*/ 170 w 195"/>
                <a:gd name="T33" fmla="*/ 6 h 629"/>
                <a:gd name="T34" fmla="*/ 195 w 195"/>
                <a:gd name="T35" fmla="*/ 24 h 629"/>
                <a:gd name="T36" fmla="*/ 195 w 195"/>
                <a:gd name="T37" fmla="*/ 24 h 62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5"/>
                <a:gd name="T58" fmla="*/ 0 h 629"/>
                <a:gd name="T59" fmla="*/ 195 w 195"/>
                <a:gd name="T60" fmla="*/ 629 h 62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5" h="629">
                  <a:moveTo>
                    <a:pt x="195" y="97"/>
                  </a:moveTo>
                  <a:lnTo>
                    <a:pt x="182" y="214"/>
                  </a:lnTo>
                  <a:lnTo>
                    <a:pt x="165" y="321"/>
                  </a:lnTo>
                  <a:lnTo>
                    <a:pt x="159" y="545"/>
                  </a:lnTo>
                  <a:lnTo>
                    <a:pt x="157" y="577"/>
                  </a:lnTo>
                  <a:lnTo>
                    <a:pt x="142" y="604"/>
                  </a:lnTo>
                  <a:lnTo>
                    <a:pt x="119" y="621"/>
                  </a:lnTo>
                  <a:lnTo>
                    <a:pt x="93" y="629"/>
                  </a:lnTo>
                  <a:lnTo>
                    <a:pt x="40" y="615"/>
                  </a:lnTo>
                  <a:lnTo>
                    <a:pt x="9" y="560"/>
                  </a:lnTo>
                  <a:lnTo>
                    <a:pt x="0" y="323"/>
                  </a:lnTo>
                  <a:lnTo>
                    <a:pt x="13" y="85"/>
                  </a:lnTo>
                  <a:lnTo>
                    <a:pt x="25" y="45"/>
                  </a:lnTo>
                  <a:lnTo>
                    <a:pt x="45" y="19"/>
                  </a:lnTo>
                  <a:lnTo>
                    <a:pt x="76" y="3"/>
                  </a:lnTo>
                  <a:lnTo>
                    <a:pt x="110" y="0"/>
                  </a:lnTo>
                  <a:lnTo>
                    <a:pt x="170" y="26"/>
                  </a:lnTo>
                  <a:lnTo>
                    <a:pt x="195" y="97"/>
                  </a:lnTo>
                  <a:close/>
                </a:path>
              </a:pathLst>
            </a:custGeom>
            <a:solidFill>
              <a:srgbClr val="C275C2"/>
            </a:solidFill>
            <a:ln w="9525">
              <a:noFill/>
              <a:round/>
              <a:headEnd/>
              <a:tailEnd/>
            </a:ln>
          </p:spPr>
          <p:txBody>
            <a:bodyPr/>
            <a:lstStyle/>
            <a:p>
              <a:endParaRPr lang="zh-CN" altLang="en-US"/>
            </a:p>
          </p:txBody>
        </p:sp>
        <p:sp>
          <p:nvSpPr>
            <p:cNvPr id="52241" name="Freeform 10"/>
            <p:cNvSpPr>
              <a:spLocks/>
            </p:cNvSpPr>
            <p:nvPr/>
          </p:nvSpPr>
          <p:spPr bwMode="auto">
            <a:xfrm>
              <a:off x="4643" y="1789"/>
              <a:ext cx="161" cy="359"/>
            </a:xfrm>
            <a:custGeom>
              <a:avLst/>
              <a:gdLst>
                <a:gd name="T0" fmla="*/ 142 w 161"/>
                <a:gd name="T1" fmla="*/ 18 h 717"/>
                <a:gd name="T2" fmla="*/ 161 w 161"/>
                <a:gd name="T3" fmla="*/ 162 h 717"/>
                <a:gd name="T4" fmla="*/ 153 w 161"/>
                <a:gd name="T5" fmla="*/ 170 h 717"/>
                <a:gd name="T6" fmla="*/ 134 w 161"/>
                <a:gd name="T7" fmla="*/ 175 h 717"/>
                <a:gd name="T8" fmla="*/ 110 w 161"/>
                <a:gd name="T9" fmla="*/ 179 h 717"/>
                <a:gd name="T10" fmla="*/ 83 w 161"/>
                <a:gd name="T11" fmla="*/ 180 h 717"/>
                <a:gd name="T12" fmla="*/ 32 w 161"/>
                <a:gd name="T13" fmla="*/ 174 h 717"/>
                <a:gd name="T14" fmla="*/ 11 w 161"/>
                <a:gd name="T15" fmla="*/ 160 h 717"/>
                <a:gd name="T16" fmla="*/ 15 w 161"/>
                <a:gd name="T17" fmla="*/ 122 h 717"/>
                <a:gd name="T18" fmla="*/ 11 w 161"/>
                <a:gd name="T19" fmla="*/ 89 h 717"/>
                <a:gd name="T20" fmla="*/ 0 w 161"/>
                <a:gd name="T21" fmla="*/ 19 h 717"/>
                <a:gd name="T22" fmla="*/ 6 w 161"/>
                <a:gd name="T23" fmla="*/ 11 h 717"/>
                <a:gd name="T24" fmla="*/ 21 w 161"/>
                <a:gd name="T25" fmla="*/ 5 h 717"/>
                <a:gd name="T26" fmla="*/ 43 w 161"/>
                <a:gd name="T27" fmla="*/ 1 h 717"/>
                <a:gd name="T28" fmla="*/ 70 w 161"/>
                <a:gd name="T29" fmla="*/ 0 h 717"/>
                <a:gd name="T30" fmla="*/ 119 w 161"/>
                <a:gd name="T31" fmla="*/ 5 h 717"/>
                <a:gd name="T32" fmla="*/ 142 w 161"/>
                <a:gd name="T33" fmla="*/ 18 h 717"/>
                <a:gd name="T34" fmla="*/ 142 w 161"/>
                <a:gd name="T35" fmla="*/ 18 h 7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1"/>
                <a:gd name="T55" fmla="*/ 0 h 717"/>
                <a:gd name="T56" fmla="*/ 161 w 161"/>
                <a:gd name="T57" fmla="*/ 717 h 7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1" h="717">
                  <a:moveTo>
                    <a:pt x="142" y="71"/>
                  </a:moveTo>
                  <a:lnTo>
                    <a:pt x="161" y="645"/>
                  </a:lnTo>
                  <a:lnTo>
                    <a:pt x="153" y="677"/>
                  </a:lnTo>
                  <a:lnTo>
                    <a:pt x="134" y="700"/>
                  </a:lnTo>
                  <a:lnTo>
                    <a:pt x="110" y="713"/>
                  </a:lnTo>
                  <a:lnTo>
                    <a:pt x="83" y="717"/>
                  </a:lnTo>
                  <a:lnTo>
                    <a:pt x="32" y="694"/>
                  </a:lnTo>
                  <a:lnTo>
                    <a:pt x="11" y="637"/>
                  </a:lnTo>
                  <a:lnTo>
                    <a:pt x="15" y="487"/>
                  </a:lnTo>
                  <a:lnTo>
                    <a:pt x="11" y="356"/>
                  </a:lnTo>
                  <a:lnTo>
                    <a:pt x="0" y="73"/>
                  </a:lnTo>
                  <a:lnTo>
                    <a:pt x="6" y="42"/>
                  </a:lnTo>
                  <a:lnTo>
                    <a:pt x="21" y="19"/>
                  </a:lnTo>
                  <a:lnTo>
                    <a:pt x="43" y="4"/>
                  </a:lnTo>
                  <a:lnTo>
                    <a:pt x="70" y="0"/>
                  </a:lnTo>
                  <a:lnTo>
                    <a:pt x="119" y="18"/>
                  </a:lnTo>
                  <a:lnTo>
                    <a:pt x="142" y="71"/>
                  </a:lnTo>
                  <a:close/>
                </a:path>
              </a:pathLst>
            </a:custGeom>
            <a:solidFill>
              <a:srgbClr val="C275C2"/>
            </a:solidFill>
            <a:ln w="9525">
              <a:noFill/>
              <a:round/>
              <a:headEnd/>
              <a:tailEnd/>
            </a:ln>
          </p:spPr>
          <p:txBody>
            <a:bodyPr/>
            <a:lstStyle/>
            <a:p>
              <a:endParaRPr lang="zh-CN" altLang="en-US"/>
            </a:p>
          </p:txBody>
        </p:sp>
        <p:sp>
          <p:nvSpPr>
            <p:cNvPr id="52242" name="Freeform 11"/>
            <p:cNvSpPr>
              <a:spLocks/>
            </p:cNvSpPr>
            <p:nvPr/>
          </p:nvSpPr>
          <p:spPr bwMode="auto">
            <a:xfrm>
              <a:off x="4609" y="2256"/>
              <a:ext cx="195" cy="274"/>
            </a:xfrm>
            <a:custGeom>
              <a:avLst/>
              <a:gdLst>
                <a:gd name="T0" fmla="*/ 147 w 195"/>
                <a:gd name="T1" fmla="*/ 16 h 547"/>
                <a:gd name="T2" fmla="*/ 195 w 195"/>
                <a:gd name="T3" fmla="*/ 121 h 547"/>
                <a:gd name="T4" fmla="*/ 180 w 195"/>
                <a:gd name="T5" fmla="*/ 130 h 547"/>
                <a:gd name="T6" fmla="*/ 168 w 195"/>
                <a:gd name="T7" fmla="*/ 133 h 547"/>
                <a:gd name="T8" fmla="*/ 155 w 195"/>
                <a:gd name="T9" fmla="*/ 135 h 547"/>
                <a:gd name="T10" fmla="*/ 92 w 195"/>
                <a:gd name="T11" fmla="*/ 137 h 547"/>
                <a:gd name="T12" fmla="*/ 40 w 195"/>
                <a:gd name="T13" fmla="*/ 129 h 547"/>
                <a:gd name="T14" fmla="*/ 28 w 195"/>
                <a:gd name="T15" fmla="*/ 121 h 547"/>
                <a:gd name="T16" fmla="*/ 28 w 195"/>
                <a:gd name="T17" fmla="*/ 112 h 547"/>
                <a:gd name="T18" fmla="*/ 40 w 195"/>
                <a:gd name="T19" fmla="*/ 88 h 547"/>
                <a:gd name="T20" fmla="*/ 34 w 195"/>
                <a:gd name="T21" fmla="*/ 67 h 547"/>
                <a:gd name="T22" fmla="*/ 17 w 195"/>
                <a:gd name="T23" fmla="*/ 46 h 547"/>
                <a:gd name="T24" fmla="*/ 0 w 195"/>
                <a:gd name="T25" fmla="*/ 22 h 547"/>
                <a:gd name="T26" fmla="*/ 2 w 195"/>
                <a:gd name="T27" fmla="*/ 14 h 547"/>
                <a:gd name="T28" fmla="*/ 15 w 195"/>
                <a:gd name="T29" fmla="*/ 7 h 547"/>
                <a:gd name="T30" fmla="*/ 36 w 195"/>
                <a:gd name="T31" fmla="*/ 3 h 547"/>
                <a:gd name="T32" fmla="*/ 62 w 195"/>
                <a:gd name="T33" fmla="*/ 0 h 547"/>
                <a:gd name="T34" fmla="*/ 115 w 195"/>
                <a:gd name="T35" fmla="*/ 3 h 547"/>
                <a:gd name="T36" fmla="*/ 147 w 195"/>
                <a:gd name="T37" fmla="*/ 16 h 547"/>
                <a:gd name="T38" fmla="*/ 147 w 195"/>
                <a:gd name="T39" fmla="*/ 16 h 54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5"/>
                <a:gd name="T61" fmla="*/ 0 h 547"/>
                <a:gd name="T62" fmla="*/ 195 w 195"/>
                <a:gd name="T63" fmla="*/ 547 h 54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5" h="547">
                  <a:moveTo>
                    <a:pt x="147" y="62"/>
                  </a:moveTo>
                  <a:lnTo>
                    <a:pt x="195" y="483"/>
                  </a:lnTo>
                  <a:lnTo>
                    <a:pt x="180" y="517"/>
                  </a:lnTo>
                  <a:lnTo>
                    <a:pt x="168" y="530"/>
                  </a:lnTo>
                  <a:lnTo>
                    <a:pt x="155" y="540"/>
                  </a:lnTo>
                  <a:lnTo>
                    <a:pt x="92" y="547"/>
                  </a:lnTo>
                  <a:lnTo>
                    <a:pt x="40" y="515"/>
                  </a:lnTo>
                  <a:lnTo>
                    <a:pt x="28" y="484"/>
                  </a:lnTo>
                  <a:lnTo>
                    <a:pt x="28" y="446"/>
                  </a:lnTo>
                  <a:lnTo>
                    <a:pt x="40" y="351"/>
                  </a:lnTo>
                  <a:lnTo>
                    <a:pt x="34" y="266"/>
                  </a:lnTo>
                  <a:lnTo>
                    <a:pt x="17" y="182"/>
                  </a:lnTo>
                  <a:lnTo>
                    <a:pt x="0" y="85"/>
                  </a:lnTo>
                  <a:lnTo>
                    <a:pt x="2" y="53"/>
                  </a:lnTo>
                  <a:lnTo>
                    <a:pt x="15" y="26"/>
                  </a:lnTo>
                  <a:lnTo>
                    <a:pt x="36" y="9"/>
                  </a:lnTo>
                  <a:lnTo>
                    <a:pt x="62" y="0"/>
                  </a:lnTo>
                  <a:lnTo>
                    <a:pt x="115" y="9"/>
                  </a:lnTo>
                  <a:lnTo>
                    <a:pt x="147" y="62"/>
                  </a:lnTo>
                  <a:close/>
                </a:path>
              </a:pathLst>
            </a:custGeom>
            <a:solidFill>
              <a:srgbClr val="C275C2"/>
            </a:solidFill>
            <a:ln w="9525">
              <a:noFill/>
              <a:round/>
              <a:headEnd/>
              <a:tailEnd/>
            </a:ln>
          </p:spPr>
          <p:txBody>
            <a:bodyPr/>
            <a:lstStyle/>
            <a:p>
              <a:endParaRPr lang="zh-CN" altLang="en-US"/>
            </a:p>
          </p:txBody>
        </p:sp>
        <p:sp>
          <p:nvSpPr>
            <p:cNvPr id="52243" name="Freeform 12"/>
            <p:cNvSpPr>
              <a:spLocks/>
            </p:cNvSpPr>
            <p:nvPr/>
          </p:nvSpPr>
          <p:spPr bwMode="auto">
            <a:xfrm>
              <a:off x="3608" y="1014"/>
              <a:ext cx="596" cy="81"/>
            </a:xfrm>
            <a:custGeom>
              <a:avLst/>
              <a:gdLst>
                <a:gd name="T0" fmla="*/ 51 w 596"/>
                <a:gd name="T1" fmla="*/ 11 h 164"/>
                <a:gd name="T2" fmla="*/ 282 w 596"/>
                <a:gd name="T3" fmla="*/ 5 h 164"/>
                <a:gd name="T4" fmla="*/ 391 w 596"/>
                <a:gd name="T5" fmla="*/ 2 h 164"/>
                <a:gd name="T6" fmla="*/ 514 w 596"/>
                <a:gd name="T7" fmla="*/ 0 h 164"/>
                <a:gd name="T8" fmla="*/ 549 w 596"/>
                <a:gd name="T9" fmla="*/ 2 h 164"/>
                <a:gd name="T10" fmla="*/ 575 w 596"/>
                <a:gd name="T11" fmla="*/ 6 h 164"/>
                <a:gd name="T12" fmla="*/ 596 w 596"/>
                <a:gd name="T13" fmla="*/ 20 h 164"/>
                <a:gd name="T14" fmla="*/ 590 w 596"/>
                <a:gd name="T15" fmla="*/ 28 h 164"/>
                <a:gd name="T16" fmla="*/ 575 w 596"/>
                <a:gd name="T17" fmla="*/ 34 h 164"/>
                <a:gd name="T18" fmla="*/ 549 w 596"/>
                <a:gd name="T19" fmla="*/ 38 h 164"/>
                <a:gd name="T20" fmla="*/ 514 w 596"/>
                <a:gd name="T21" fmla="*/ 40 h 164"/>
                <a:gd name="T22" fmla="*/ 51 w 596"/>
                <a:gd name="T23" fmla="*/ 36 h 164"/>
                <a:gd name="T24" fmla="*/ 11 w 596"/>
                <a:gd name="T25" fmla="*/ 32 h 164"/>
                <a:gd name="T26" fmla="*/ 0 w 596"/>
                <a:gd name="T27" fmla="*/ 23 h 164"/>
                <a:gd name="T28" fmla="*/ 11 w 596"/>
                <a:gd name="T29" fmla="*/ 14 h 164"/>
                <a:gd name="T30" fmla="*/ 28 w 596"/>
                <a:gd name="T31" fmla="*/ 12 h 164"/>
                <a:gd name="T32" fmla="*/ 51 w 596"/>
                <a:gd name="T33" fmla="*/ 11 h 164"/>
                <a:gd name="T34" fmla="*/ 51 w 596"/>
                <a:gd name="T35" fmla="*/ 11 h 16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96"/>
                <a:gd name="T55" fmla="*/ 0 h 164"/>
                <a:gd name="T56" fmla="*/ 596 w 596"/>
                <a:gd name="T57" fmla="*/ 164 h 16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96" h="164">
                  <a:moveTo>
                    <a:pt x="51" y="44"/>
                  </a:moveTo>
                  <a:lnTo>
                    <a:pt x="282" y="21"/>
                  </a:lnTo>
                  <a:lnTo>
                    <a:pt x="391" y="8"/>
                  </a:lnTo>
                  <a:lnTo>
                    <a:pt x="514" y="0"/>
                  </a:lnTo>
                  <a:lnTo>
                    <a:pt x="549" y="8"/>
                  </a:lnTo>
                  <a:lnTo>
                    <a:pt x="575" y="27"/>
                  </a:lnTo>
                  <a:lnTo>
                    <a:pt x="596" y="82"/>
                  </a:lnTo>
                  <a:lnTo>
                    <a:pt x="590" y="113"/>
                  </a:lnTo>
                  <a:lnTo>
                    <a:pt x="575" y="137"/>
                  </a:lnTo>
                  <a:lnTo>
                    <a:pt x="549" y="156"/>
                  </a:lnTo>
                  <a:lnTo>
                    <a:pt x="514" y="164"/>
                  </a:lnTo>
                  <a:lnTo>
                    <a:pt x="51" y="147"/>
                  </a:lnTo>
                  <a:lnTo>
                    <a:pt x="11" y="130"/>
                  </a:lnTo>
                  <a:lnTo>
                    <a:pt x="0" y="95"/>
                  </a:lnTo>
                  <a:lnTo>
                    <a:pt x="11" y="59"/>
                  </a:lnTo>
                  <a:lnTo>
                    <a:pt x="28" y="48"/>
                  </a:lnTo>
                  <a:lnTo>
                    <a:pt x="51" y="44"/>
                  </a:lnTo>
                  <a:close/>
                </a:path>
              </a:pathLst>
            </a:custGeom>
            <a:solidFill>
              <a:srgbClr val="C275C2"/>
            </a:solidFill>
            <a:ln w="9525">
              <a:noFill/>
              <a:round/>
              <a:headEnd/>
              <a:tailEnd/>
            </a:ln>
          </p:spPr>
          <p:txBody>
            <a:bodyPr/>
            <a:lstStyle/>
            <a:p>
              <a:endParaRPr lang="zh-CN" altLang="en-US"/>
            </a:p>
          </p:txBody>
        </p:sp>
        <p:sp>
          <p:nvSpPr>
            <p:cNvPr id="52244" name="Freeform 13"/>
            <p:cNvSpPr>
              <a:spLocks/>
            </p:cNvSpPr>
            <p:nvPr/>
          </p:nvSpPr>
          <p:spPr bwMode="auto">
            <a:xfrm>
              <a:off x="1691" y="1033"/>
              <a:ext cx="704" cy="98"/>
            </a:xfrm>
            <a:custGeom>
              <a:avLst/>
              <a:gdLst>
                <a:gd name="T0" fmla="*/ 66 w 704"/>
                <a:gd name="T1" fmla="*/ 10 h 196"/>
                <a:gd name="T2" fmla="*/ 220 w 704"/>
                <a:gd name="T3" fmla="*/ 3 h 196"/>
                <a:gd name="T4" fmla="*/ 356 w 704"/>
                <a:gd name="T5" fmla="*/ 0 h 196"/>
                <a:gd name="T6" fmla="*/ 494 w 704"/>
                <a:gd name="T7" fmla="*/ 1 h 196"/>
                <a:gd name="T8" fmla="*/ 645 w 704"/>
                <a:gd name="T9" fmla="*/ 8 h 196"/>
                <a:gd name="T10" fmla="*/ 677 w 704"/>
                <a:gd name="T11" fmla="*/ 11 h 196"/>
                <a:gd name="T12" fmla="*/ 696 w 704"/>
                <a:gd name="T13" fmla="*/ 17 h 196"/>
                <a:gd name="T14" fmla="*/ 704 w 704"/>
                <a:gd name="T15" fmla="*/ 30 h 196"/>
                <a:gd name="T16" fmla="*/ 693 w 704"/>
                <a:gd name="T17" fmla="*/ 37 h 196"/>
                <a:gd name="T18" fmla="*/ 674 w 704"/>
                <a:gd name="T19" fmla="*/ 42 h 196"/>
                <a:gd name="T20" fmla="*/ 647 w 704"/>
                <a:gd name="T21" fmla="*/ 45 h 196"/>
                <a:gd name="T22" fmla="*/ 613 w 704"/>
                <a:gd name="T23" fmla="*/ 45 h 196"/>
                <a:gd name="T24" fmla="*/ 477 w 704"/>
                <a:gd name="T25" fmla="*/ 39 h 196"/>
                <a:gd name="T26" fmla="*/ 354 w 704"/>
                <a:gd name="T27" fmla="*/ 40 h 196"/>
                <a:gd name="T28" fmla="*/ 95 w 704"/>
                <a:gd name="T29" fmla="*/ 49 h 196"/>
                <a:gd name="T30" fmla="*/ 59 w 704"/>
                <a:gd name="T31" fmla="*/ 49 h 196"/>
                <a:gd name="T32" fmla="*/ 30 w 704"/>
                <a:gd name="T33" fmla="*/ 46 h 196"/>
                <a:gd name="T34" fmla="*/ 2 w 704"/>
                <a:gd name="T35" fmla="*/ 33 h 196"/>
                <a:gd name="T36" fmla="*/ 0 w 704"/>
                <a:gd name="T37" fmla="*/ 29 h 196"/>
                <a:gd name="T38" fmla="*/ 2 w 704"/>
                <a:gd name="T39" fmla="*/ 26 h 196"/>
                <a:gd name="T40" fmla="*/ 11 w 704"/>
                <a:gd name="T41" fmla="*/ 19 h 196"/>
                <a:gd name="T42" fmla="*/ 34 w 704"/>
                <a:gd name="T43" fmla="*/ 13 h 196"/>
                <a:gd name="T44" fmla="*/ 66 w 704"/>
                <a:gd name="T45" fmla="*/ 10 h 196"/>
                <a:gd name="T46" fmla="*/ 66 w 704"/>
                <a:gd name="T47" fmla="*/ 10 h 19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04"/>
                <a:gd name="T73" fmla="*/ 0 h 196"/>
                <a:gd name="T74" fmla="*/ 704 w 704"/>
                <a:gd name="T75" fmla="*/ 196 h 19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04" h="196">
                  <a:moveTo>
                    <a:pt x="66" y="37"/>
                  </a:moveTo>
                  <a:lnTo>
                    <a:pt x="220" y="12"/>
                  </a:lnTo>
                  <a:lnTo>
                    <a:pt x="356" y="0"/>
                  </a:lnTo>
                  <a:lnTo>
                    <a:pt x="494" y="4"/>
                  </a:lnTo>
                  <a:lnTo>
                    <a:pt x="645" y="29"/>
                  </a:lnTo>
                  <a:lnTo>
                    <a:pt x="677" y="42"/>
                  </a:lnTo>
                  <a:lnTo>
                    <a:pt x="696" y="65"/>
                  </a:lnTo>
                  <a:lnTo>
                    <a:pt x="704" y="120"/>
                  </a:lnTo>
                  <a:lnTo>
                    <a:pt x="693" y="147"/>
                  </a:lnTo>
                  <a:lnTo>
                    <a:pt x="674" y="166"/>
                  </a:lnTo>
                  <a:lnTo>
                    <a:pt x="647" y="177"/>
                  </a:lnTo>
                  <a:lnTo>
                    <a:pt x="613" y="177"/>
                  </a:lnTo>
                  <a:lnTo>
                    <a:pt x="477" y="156"/>
                  </a:lnTo>
                  <a:lnTo>
                    <a:pt x="354" y="158"/>
                  </a:lnTo>
                  <a:lnTo>
                    <a:pt x="95" y="196"/>
                  </a:lnTo>
                  <a:lnTo>
                    <a:pt x="59" y="196"/>
                  </a:lnTo>
                  <a:lnTo>
                    <a:pt x="30" y="183"/>
                  </a:lnTo>
                  <a:lnTo>
                    <a:pt x="2" y="132"/>
                  </a:lnTo>
                  <a:lnTo>
                    <a:pt x="0" y="116"/>
                  </a:lnTo>
                  <a:lnTo>
                    <a:pt x="2" y="101"/>
                  </a:lnTo>
                  <a:lnTo>
                    <a:pt x="11" y="73"/>
                  </a:lnTo>
                  <a:lnTo>
                    <a:pt x="34" y="50"/>
                  </a:lnTo>
                  <a:lnTo>
                    <a:pt x="66" y="37"/>
                  </a:lnTo>
                  <a:close/>
                </a:path>
              </a:pathLst>
            </a:custGeom>
            <a:solidFill>
              <a:srgbClr val="C275C2"/>
            </a:solidFill>
            <a:ln w="9525">
              <a:noFill/>
              <a:round/>
              <a:headEnd/>
              <a:tailEnd/>
            </a:ln>
          </p:spPr>
          <p:txBody>
            <a:bodyPr/>
            <a:lstStyle/>
            <a:p>
              <a:endParaRPr lang="zh-CN" altLang="en-US"/>
            </a:p>
          </p:txBody>
        </p:sp>
        <p:sp>
          <p:nvSpPr>
            <p:cNvPr id="52245" name="Freeform 14"/>
            <p:cNvSpPr>
              <a:spLocks/>
            </p:cNvSpPr>
            <p:nvPr/>
          </p:nvSpPr>
          <p:spPr bwMode="auto">
            <a:xfrm>
              <a:off x="2611" y="1036"/>
              <a:ext cx="698" cy="85"/>
            </a:xfrm>
            <a:custGeom>
              <a:avLst/>
              <a:gdLst>
                <a:gd name="T0" fmla="*/ 73 w 698"/>
                <a:gd name="T1" fmla="*/ 0 h 171"/>
                <a:gd name="T2" fmla="*/ 350 w 698"/>
                <a:gd name="T3" fmla="*/ 2 h 171"/>
                <a:gd name="T4" fmla="*/ 624 w 698"/>
                <a:gd name="T5" fmla="*/ 4 h 171"/>
                <a:gd name="T6" fmla="*/ 656 w 698"/>
                <a:gd name="T7" fmla="*/ 6 h 171"/>
                <a:gd name="T8" fmla="*/ 679 w 698"/>
                <a:gd name="T9" fmla="*/ 10 h 171"/>
                <a:gd name="T10" fmla="*/ 698 w 698"/>
                <a:gd name="T11" fmla="*/ 23 h 171"/>
                <a:gd name="T12" fmla="*/ 694 w 698"/>
                <a:gd name="T13" fmla="*/ 30 h 171"/>
                <a:gd name="T14" fmla="*/ 679 w 698"/>
                <a:gd name="T15" fmla="*/ 36 h 171"/>
                <a:gd name="T16" fmla="*/ 656 w 698"/>
                <a:gd name="T17" fmla="*/ 41 h 171"/>
                <a:gd name="T18" fmla="*/ 624 w 698"/>
                <a:gd name="T19" fmla="*/ 42 h 171"/>
                <a:gd name="T20" fmla="*/ 350 w 698"/>
                <a:gd name="T21" fmla="*/ 40 h 171"/>
                <a:gd name="T22" fmla="*/ 73 w 698"/>
                <a:gd name="T23" fmla="*/ 37 h 171"/>
                <a:gd name="T24" fmla="*/ 41 w 698"/>
                <a:gd name="T25" fmla="*/ 36 h 171"/>
                <a:gd name="T26" fmla="*/ 19 w 698"/>
                <a:gd name="T27" fmla="*/ 31 h 171"/>
                <a:gd name="T28" fmla="*/ 0 w 698"/>
                <a:gd name="T29" fmla="*/ 18 h 171"/>
                <a:gd name="T30" fmla="*/ 3 w 698"/>
                <a:gd name="T31" fmla="*/ 12 h 171"/>
                <a:gd name="T32" fmla="*/ 19 w 698"/>
                <a:gd name="T33" fmla="*/ 5 h 171"/>
                <a:gd name="T34" fmla="*/ 41 w 698"/>
                <a:gd name="T35" fmla="*/ 1 h 171"/>
                <a:gd name="T36" fmla="*/ 73 w 698"/>
                <a:gd name="T37" fmla="*/ 0 h 171"/>
                <a:gd name="T38" fmla="*/ 73 w 698"/>
                <a:gd name="T39" fmla="*/ 0 h 17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98"/>
                <a:gd name="T61" fmla="*/ 0 h 171"/>
                <a:gd name="T62" fmla="*/ 698 w 698"/>
                <a:gd name="T63" fmla="*/ 171 h 17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98" h="171">
                  <a:moveTo>
                    <a:pt x="73" y="0"/>
                  </a:moveTo>
                  <a:lnTo>
                    <a:pt x="350" y="10"/>
                  </a:lnTo>
                  <a:lnTo>
                    <a:pt x="624" y="19"/>
                  </a:lnTo>
                  <a:lnTo>
                    <a:pt x="656" y="25"/>
                  </a:lnTo>
                  <a:lnTo>
                    <a:pt x="679" y="42"/>
                  </a:lnTo>
                  <a:lnTo>
                    <a:pt x="698" y="95"/>
                  </a:lnTo>
                  <a:lnTo>
                    <a:pt x="694" y="122"/>
                  </a:lnTo>
                  <a:lnTo>
                    <a:pt x="679" y="146"/>
                  </a:lnTo>
                  <a:lnTo>
                    <a:pt x="656" y="164"/>
                  </a:lnTo>
                  <a:lnTo>
                    <a:pt x="624" y="171"/>
                  </a:lnTo>
                  <a:lnTo>
                    <a:pt x="350" y="160"/>
                  </a:lnTo>
                  <a:lnTo>
                    <a:pt x="73" y="150"/>
                  </a:lnTo>
                  <a:lnTo>
                    <a:pt x="41" y="145"/>
                  </a:lnTo>
                  <a:lnTo>
                    <a:pt x="19" y="127"/>
                  </a:lnTo>
                  <a:lnTo>
                    <a:pt x="0" y="74"/>
                  </a:lnTo>
                  <a:lnTo>
                    <a:pt x="3" y="48"/>
                  </a:lnTo>
                  <a:lnTo>
                    <a:pt x="19" y="23"/>
                  </a:lnTo>
                  <a:lnTo>
                    <a:pt x="41" y="6"/>
                  </a:lnTo>
                  <a:lnTo>
                    <a:pt x="73" y="0"/>
                  </a:lnTo>
                  <a:close/>
                </a:path>
              </a:pathLst>
            </a:custGeom>
            <a:solidFill>
              <a:srgbClr val="C275C2"/>
            </a:solidFill>
            <a:ln w="9525">
              <a:noFill/>
              <a:round/>
              <a:headEnd/>
              <a:tailEnd/>
            </a:ln>
          </p:spPr>
          <p:txBody>
            <a:bodyPr/>
            <a:lstStyle/>
            <a:p>
              <a:endParaRPr lang="zh-CN" altLang="en-US"/>
            </a:p>
          </p:txBody>
        </p:sp>
        <p:sp>
          <p:nvSpPr>
            <p:cNvPr id="52246" name="Freeform 15"/>
            <p:cNvSpPr>
              <a:spLocks/>
            </p:cNvSpPr>
            <p:nvPr/>
          </p:nvSpPr>
          <p:spPr bwMode="auto">
            <a:xfrm>
              <a:off x="892" y="1312"/>
              <a:ext cx="192" cy="419"/>
            </a:xfrm>
            <a:custGeom>
              <a:avLst/>
              <a:gdLst>
                <a:gd name="T0" fmla="*/ 192 w 192"/>
                <a:gd name="T1" fmla="*/ 21 h 839"/>
                <a:gd name="T2" fmla="*/ 173 w 192"/>
                <a:gd name="T3" fmla="*/ 67 h 839"/>
                <a:gd name="T4" fmla="*/ 159 w 192"/>
                <a:gd name="T5" fmla="*/ 88 h 839"/>
                <a:gd name="T6" fmla="*/ 146 w 192"/>
                <a:gd name="T7" fmla="*/ 108 h 839"/>
                <a:gd name="T8" fmla="*/ 112 w 192"/>
                <a:gd name="T9" fmla="*/ 195 h 839"/>
                <a:gd name="T10" fmla="*/ 106 w 192"/>
                <a:gd name="T11" fmla="*/ 201 h 839"/>
                <a:gd name="T12" fmla="*/ 93 w 192"/>
                <a:gd name="T13" fmla="*/ 205 h 839"/>
                <a:gd name="T14" fmla="*/ 55 w 192"/>
                <a:gd name="T15" fmla="*/ 209 h 839"/>
                <a:gd name="T16" fmla="*/ 18 w 192"/>
                <a:gd name="T17" fmla="*/ 205 h 839"/>
                <a:gd name="T18" fmla="*/ 0 w 192"/>
                <a:gd name="T19" fmla="*/ 195 h 839"/>
                <a:gd name="T20" fmla="*/ 10 w 192"/>
                <a:gd name="T21" fmla="*/ 107 h 839"/>
                <a:gd name="T22" fmla="*/ 29 w 192"/>
                <a:gd name="T23" fmla="*/ 19 h 839"/>
                <a:gd name="T24" fmla="*/ 38 w 192"/>
                <a:gd name="T25" fmla="*/ 10 h 839"/>
                <a:gd name="T26" fmla="*/ 59 w 192"/>
                <a:gd name="T27" fmla="*/ 4 h 839"/>
                <a:gd name="T28" fmla="*/ 86 w 192"/>
                <a:gd name="T29" fmla="*/ 1 h 839"/>
                <a:gd name="T30" fmla="*/ 114 w 192"/>
                <a:gd name="T31" fmla="*/ 0 h 839"/>
                <a:gd name="T32" fmla="*/ 169 w 192"/>
                <a:gd name="T33" fmla="*/ 5 h 839"/>
                <a:gd name="T34" fmla="*/ 192 w 192"/>
                <a:gd name="T35" fmla="*/ 21 h 839"/>
                <a:gd name="T36" fmla="*/ 192 w 192"/>
                <a:gd name="T37" fmla="*/ 21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2"/>
                <a:gd name="T58" fmla="*/ 0 h 839"/>
                <a:gd name="T59" fmla="*/ 192 w 192"/>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2" h="839">
                  <a:moveTo>
                    <a:pt x="192" y="86"/>
                  </a:moveTo>
                  <a:lnTo>
                    <a:pt x="173" y="270"/>
                  </a:lnTo>
                  <a:lnTo>
                    <a:pt x="159" y="354"/>
                  </a:lnTo>
                  <a:lnTo>
                    <a:pt x="146" y="434"/>
                  </a:lnTo>
                  <a:lnTo>
                    <a:pt x="112" y="781"/>
                  </a:lnTo>
                  <a:lnTo>
                    <a:pt x="106" y="806"/>
                  </a:lnTo>
                  <a:lnTo>
                    <a:pt x="93" y="823"/>
                  </a:lnTo>
                  <a:lnTo>
                    <a:pt x="55" y="839"/>
                  </a:lnTo>
                  <a:lnTo>
                    <a:pt x="18" y="823"/>
                  </a:lnTo>
                  <a:lnTo>
                    <a:pt x="0" y="781"/>
                  </a:lnTo>
                  <a:lnTo>
                    <a:pt x="10" y="430"/>
                  </a:lnTo>
                  <a:lnTo>
                    <a:pt x="29" y="76"/>
                  </a:lnTo>
                  <a:lnTo>
                    <a:pt x="38" y="42"/>
                  </a:lnTo>
                  <a:lnTo>
                    <a:pt x="59" y="17"/>
                  </a:lnTo>
                  <a:lnTo>
                    <a:pt x="86" y="4"/>
                  </a:lnTo>
                  <a:lnTo>
                    <a:pt x="114" y="0"/>
                  </a:lnTo>
                  <a:lnTo>
                    <a:pt x="169" y="23"/>
                  </a:lnTo>
                  <a:lnTo>
                    <a:pt x="192" y="86"/>
                  </a:lnTo>
                  <a:close/>
                </a:path>
              </a:pathLst>
            </a:custGeom>
            <a:solidFill>
              <a:srgbClr val="C275C2"/>
            </a:solidFill>
            <a:ln w="9525">
              <a:noFill/>
              <a:round/>
              <a:headEnd/>
              <a:tailEnd/>
            </a:ln>
          </p:spPr>
          <p:txBody>
            <a:bodyPr/>
            <a:lstStyle/>
            <a:p>
              <a:endParaRPr lang="zh-CN" altLang="en-US"/>
            </a:p>
          </p:txBody>
        </p:sp>
        <p:sp>
          <p:nvSpPr>
            <p:cNvPr id="52247" name="Freeform 16"/>
            <p:cNvSpPr>
              <a:spLocks/>
            </p:cNvSpPr>
            <p:nvPr/>
          </p:nvSpPr>
          <p:spPr bwMode="auto">
            <a:xfrm>
              <a:off x="667" y="2589"/>
              <a:ext cx="663" cy="323"/>
            </a:xfrm>
            <a:custGeom>
              <a:avLst/>
              <a:gdLst>
                <a:gd name="T0" fmla="*/ 17 w 663"/>
                <a:gd name="T1" fmla="*/ 69 h 646"/>
                <a:gd name="T2" fmla="*/ 23 w 663"/>
                <a:gd name="T3" fmla="*/ 65 h 646"/>
                <a:gd name="T4" fmla="*/ 44 w 663"/>
                <a:gd name="T5" fmla="*/ 61 h 646"/>
                <a:gd name="T6" fmla="*/ 106 w 663"/>
                <a:gd name="T7" fmla="*/ 56 h 646"/>
                <a:gd name="T8" fmla="*/ 231 w 663"/>
                <a:gd name="T9" fmla="*/ 51 h 646"/>
                <a:gd name="T10" fmla="*/ 246 w 663"/>
                <a:gd name="T11" fmla="*/ 33 h 646"/>
                <a:gd name="T12" fmla="*/ 260 w 663"/>
                <a:gd name="T13" fmla="*/ 17 h 646"/>
                <a:gd name="T14" fmla="*/ 273 w 663"/>
                <a:gd name="T15" fmla="*/ 10 h 646"/>
                <a:gd name="T16" fmla="*/ 288 w 663"/>
                <a:gd name="T17" fmla="*/ 6 h 646"/>
                <a:gd name="T18" fmla="*/ 313 w 663"/>
                <a:gd name="T19" fmla="*/ 0 h 646"/>
                <a:gd name="T20" fmla="*/ 333 w 663"/>
                <a:gd name="T21" fmla="*/ 0 h 646"/>
                <a:gd name="T22" fmla="*/ 352 w 663"/>
                <a:gd name="T23" fmla="*/ 5 h 646"/>
                <a:gd name="T24" fmla="*/ 388 w 663"/>
                <a:gd name="T25" fmla="*/ 23 h 646"/>
                <a:gd name="T26" fmla="*/ 411 w 663"/>
                <a:gd name="T27" fmla="*/ 35 h 646"/>
                <a:gd name="T28" fmla="*/ 436 w 663"/>
                <a:gd name="T29" fmla="*/ 46 h 646"/>
                <a:gd name="T30" fmla="*/ 511 w 663"/>
                <a:gd name="T31" fmla="*/ 43 h 646"/>
                <a:gd name="T32" fmla="*/ 576 w 663"/>
                <a:gd name="T33" fmla="*/ 39 h 646"/>
                <a:gd name="T34" fmla="*/ 655 w 663"/>
                <a:gd name="T35" fmla="*/ 39 h 646"/>
                <a:gd name="T36" fmla="*/ 663 w 663"/>
                <a:gd name="T37" fmla="*/ 43 h 646"/>
                <a:gd name="T38" fmla="*/ 646 w 663"/>
                <a:gd name="T39" fmla="*/ 51 h 646"/>
                <a:gd name="T40" fmla="*/ 627 w 663"/>
                <a:gd name="T41" fmla="*/ 57 h 646"/>
                <a:gd name="T42" fmla="*/ 600 w 663"/>
                <a:gd name="T43" fmla="*/ 64 h 646"/>
                <a:gd name="T44" fmla="*/ 583 w 663"/>
                <a:gd name="T45" fmla="*/ 68 h 646"/>
                <a:gd name="T46" fmla="*/ 566 w 663"/>
                <a:gd name="T47" fmla="*/ 73 h 646"/>
                <a:gd name="T48" fmla="*/ 545 w 663"/>
                <a:gd name="T49" fmla="*/ 77 h 646"/>
                <a:gd name="T50" fmla="*/ 523 w 663"/>
                <a:gd name="T51" fmla="*/ 82 h 646"/>
                <a:gd name="T52" fmla="*/ 551 w 663"/>
                <a:gd name="T53" fmla="*/ 97 h 646"/>
                <a:gd name="T54" fmla="*/ 576 w 663"/>
                <a:gd name="T55" fmla="*/ 113 h 646"/>
                <a:gd name="T56" fmla="*/ 600 w 663"/>
                <a:gd name="T57" fmla="*/ 146 h 646"/>
                <a:gd name="T58" fmla="*/ 593 w 663"/>
                <a:gd name="T59" fmla="*/ 158 h 646"/>
                <a:gd name="T60" fmla="*/ 581 w 663"/>
                <a:gd name="T61" fmla="*/ 161 h 646"/>
                <a:gd name="T62" fmla="*/ 568 w 663"/>
                <a:gd name="T63" fmla="*/ 162 h 646"/>
                <a:gd name="T64" fmla="*/ 483 w 663"/>
                <a:gd name="T65" fmla="*/ 152 h 646"/>
                <a:gd name="T66" fmla="*/ 458 w 663"/>
                <a:gd name="T67" fmla="*/ 148 h 646"/>
                <a:gd name="T68" fmla="*/ 434 w 663"/>
                <a:gd name="T69" fmla="*/ 143 h 646"/>
                <a:gd name="T70" fmla="*/ 409 w 663"/>
                <a:gd name="T71" fmla="*/ 138 h 646"/>
                <a:gd name="T72" fmla="*/ 386 w 663"/>
                <a:gd name="T73" fmla="*/ 133 h 646"/>
                <a:gd name="T74" fmla="*/ 366 w 663"/>
                <a:gd name="T75" fmla="*/ 129 h 646"/>
                <a:gd name="T76" fmla="*/ 347 w 663"/>
                <a:gd name="T77" fmla="*/ 125 h 646"/>
                <a:gd name="T78" fmla="*/ 318 w 663"/>
                <a:gd name="T79" fmla="*/ 120 h 646"/>
                <a:gd name="T80" fmla="*/ 288 w 663"/>
                <a:gd name="T81" fmla="*/ 126 h 646"/>
                <a:gd name="T82" fmla="*/ 261 w 663"/>
                <a:gd name="T83" fmla="*/ 131 h 646"/>
                <a:gd name="T84" fmla="*/ 235 w 663"/>
                <a:gd name="T85" fmla="*/ 136 h 646"/>
                <a:gd name="T86" fmla="*/ 210 w 663"/>
                <a:gd name="T87" fmla="*/ 141 h 646"/>
                <a:gd name="T88" fmla="*/ 190 w 663"/>
                <a:gd name="T89" fmla="*/ 145 h 646"/>
                <a:gd name="T90" fmla="*/ 169 w 663"/>
                <a:gd name="T91" fmla="*/ 148 h 646"/>
                <a:gd name="T92" fmla="*/ 140 w 663"/>
                <a:gd name="T93" fmla="*/ 152 h 646"/>
                <a:gd name="T94" fmla="*/ 123 w 663"/>
                <a:gd name="T95" fmla="*/ 150 h 646"/>
                <a:gd name="T96" fmla="*/ 120 w 663"/>
                <a:gd name="T97" fmla="*/ 142 h 646"/>
                <a:gd name="T98" fmla="*/ 133 w 663"/>
                <a:gd name="T99" fmla="*/ 126 h 646"/>
                <a:gd name="T100" fmla="*/ 146 w 663"/>
                <a:gd name="T101" fmla="*/ 114 h 646"/>
                <a:gd name="T102" fmla="*/ 163 w 663"/>
                <a:gd name="T103" fmla="*/ 101 h 646"/>
                <a:gd name="T104" fmla="*/ 121 w 663"/>
                <a:gd name="T105" fmla="*/ 96 h 646"/>
                <a:gd name="T106" fmla="*/ 53 w 663"/>
                <a:gd name="T107" fmla="*/ 88 h 646"/>
                <a:gd name="T108" fmla="*/ 4 w 663"/>
                <a:gd name="T109" fmla="*/ 78 h 646"/>
                <a:gd name="T110" fmla="*/ 0 w 663"/>
                <a:gd name="T111" fmla="*/ 74 h 646"/>
                <a:gd name="T112" fmla="*/ 17 w 663"/>
                <a:gd name="T113" fmla="*/ 69 h 646"/>
                <a:gd name="T114" fmla="*/ 17 w 663"/>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3"/>
                <a:gd name="T175" fmla="*/ 0 h 646"/>
                <a:gd name="T176" fmla="*/ 663 w 663"/>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3" h="646">
                  <a:moveTo>
                    <a:pt x="17" y="274"/>
                  </a:moveTo>
                  <a:lnTo>
                    <a:pt x="23" y="257"/>
                  </a:lnTo>
                  <a:lnTo>
                    <a:pt x="44" y="243"/>
                  </a:lnTo>
                  <a:lnTo>
                    <a:pt x="106" y="222"/>
                  </a:lnTo>
                  <a:lnTo>
                    <a:pt x="231" y="203"/>
                  </a:lnTo>
                  <a:lnTo>
                    <a:pt x="246" y="129"/>
                  </a:lnTo>
                  <a:lnTo>
                    <a:pt x="260" y="67"/>
                  </a:lnTo>
                  <a:lnTo>
                    <a:pt x="273" y="40"/>
                  </a:lnTo>
                  <a:lnTo>
                    <a:pt x="288" y="21"/>
                  </a:lnTo>
                  <a:lnTo>
                    <a:pt x="313" y="0"/>
                  </a:lnTo>
                  <a:lnTo>
                    <a:pt x="333" y="0"/>
                  </a:lnTo>
                  <a:lnTo>
                    <a:pt x="352" y="19"/>
                  </a:lnTo>
                  <a:lnTo>
                    <a:pt x="388" y="91"/>
                  </a:lnTo>
                  <a:lnTo>
                    <a:pt x="411" y="137"/>
                  </a:lnTo>
                  <a:lnTo>
                    <a:pt x="436" y="183"/>
                  </a:lnTo>
                  <a:lnTo>
                    <a:pt x="511" y="169"/>
                  </a:lnTo>
                  <a:lnTo>
                    <a:pt x="576" y="156"/>
                  </a:lnTo>
                  <a:lnTo>
                    <a:pt x="655" y="156"/>
                  </a:lnTo>
                  <a:lnTo>
                    <a:pt x="663" y="171"/>
                  </a:lnTo>
                  <a:lnTo>
                    <a:pt x="646" y="203"/>
                  </a:lnTo>
                  <a:lnTo>
                    <a:pt x="627" y="226"/>
                  </a:lnTo>
                  <a:lnTo>
                    <a:pt x="600" y="255"/>
                  </a:lnTo>
                  <a:lnTo>
                    <a:pt x="583" y="272"/>
                  </a:lnTo>
                  <a:lnTo>
                    <a:pt x="566" y="289"/>
                  </a:lnTo>
                  <a:lnTo>
                    <a:pt x="545" y="308"/>
                  </a:lnTo>
                  <a:lnTo>
                    <a:pt x="523" y="327"/>
                  </a:lnTo>
                  <a:lnTo>
                    <a:pt x="551" y="388"/>
                  </a:lnTo>
                  <a:lnTo>
                    <a:pt x="576" y="452"/>
                  </a:lnTo>
                  <a:lnTo>
                    <a:pt x="600" y="584"/>
                  </a:lnTo>
                  <a:lnTo>
                    <a:pt x="593" y="631"/>
                  </a:lnTo>
                  <a:lnTo>
                    <a:pt x="581" y="643"/>
                  </a:lnTo>
                  <a:lnTo>
                    <a:pt x="568" y="646"/>
                  </a:lnTo>
                  <a:lnTo>
                    <a:pt x="483" y="608"/>
                  </a:lnTo>
                  <a:lnTo>
                    <a:pt x="458" y="591"/>
                  </a:lnTo>
                  <a:lnTo>
                    <a:pt x="434" y="572"/>
                  </a:lnTo>
                  <a:lnTo>
                    <a:pt x="409" y="551"/>
                  </a:lnTo>
                  <a:lnTo>
                    <a:pt x="386" y="532"/>
                  </a:lnTo>
                  <a:lnTo>
                    <a:pt x="366" y="515"/>
                  </a:lnTo>
                  <a:lnTo>
                    <a:pt x="347" y="500"/>
                  </a:lnTo>
                  <a:lnTo>
                    <a:pt x="318" y="479"/>
                  </a:lnTo>
                  <a:lnTo>
                    <a:pt x="288" y="502"/>
                  </a:lnTo>
                  <a:lnTo>
                    <a:pt x="261" y="523"/>
                  </a:lnTo>
                  <a:lnTo>
                    <a:pt x="235" y="544"/>
                  </a:lnTo>
                  <a:lnTo>
                    <a:pt x="210" y="563"/>
                  </a:lnTo>
                  <a:lnTo>
                    <a:pt x="190" y="578"/>
                  </a:lnTo>
                  <a:lnTo>
                    <a:pt x="169" y="591"/>
                  </a:lnTo>
                  <a:lnTo>
                    <a:pt x="140" y="605"/>
                  </a:lnTo>
                  <a:lnTo>
                    <a:pt x="123" y="599"/>
                  </a:lnTo>
                  <a:lnTo>
                    <a:pt x="120" y="565"/>
                  </a:lnTo>
                  <a:lnTo>
                    <a:pt x="133" y="502"/>
                  </a:lnTo>
                  <a:lnTo>
                    <a:pt x="146" y="456"/>
                  </a:lnTo>
                  <a:lnTo>
                    <a:pt x="163" y="401"/>
                  </a:lnTo>
                  <a:lnTo>
                    <a:pt x="121" y="384"/>
                  </a:lnTo>
                  <a:lnTo>
                    <a:pt x="53" y="352"/>
                  </a:lnTo>
                  <a:lnTo>
                    <a:pt x="4" y="312"/>
                  </a:lnTo>
                  <a:lnTo>
                    <a:pt x="0" y="293"/>
                  </a:lnTo>
                  <a:lnTo>
                    <a:pt x="17" y="274"/>
                  </a:lnTo>
                  <a:close/>
                </a:path>
              </a:pathLst>
            </a:custGeom>
            <a:solidFill>
              <a:srgbClr val="C275C2"/>
            </a:solidFill>
            <a:ln w="9525">
              <a:noFill/>
              <a:round/>
              <a:headEnd/>
              <a:tailEnd/>
            </a:ln>
          </p:spPr>
          <p:txBody>
            <a:bodyPr/>
            <a:lstStyle/>
            <a:p>
              <a:endParaRPr lang="zh-CN" altLang="en-US"/>
            </a:p>
          </p:txBody>
        </p:sp>
        <p:sp>
          <p:nvSpPr>
            <p:cNvPr id="52248" name="Freeform 17"/>
            <p:cNvSpPr>
              <a:spLocks/>
            </p:cNvSpPr>
            <p:nvPr/>
          </p:nvSpPr>
          <p:spPr bwMode="auto">
            <a:xfrm>
              <a:off x="4298" y="939"/>
              <a:ext cx="663" cy="323"/>
            </a:xfrm>
            <a:custGeom>
              <a:avLst/>
              <a:gdLst>
                <a:gd name="T0" fmla="*/ 16 w 663"/>
                <a:gd name="T1" fmla="*/ 68 h 647"/>
                <a:gd name="T2" fmla="*/ 23 w 663"/>
                <a:gd name="T3" fmla="*/ 64 h 647"/>
                <a:gd name="T4" fmla="*/ 42 w 663"/>
                <a:gd name="T5" fmla="*/ 61 h 647"/>
                <a:gd name="T6" fmla="*/ 106 w 663"/>
                <a:gd name="T7" fmla="*/ 56 h 647"/>
                <a:gd name="T8" fmla="*/ 229 w 663"/>
                <a:gd name="T9" fmla="*/ 51 h 647"/>
                <a:gd name="T10" fmla="*/ 245 w 663"/>
                <a:gd name="T11" fmla="*/ 32 h 647"/>
                <a:gd name="T12" fmla="*/ 258 w 663"/>
                <a:gd name="T13" fmla="*/ 16 h 647"/>
                <a:gd name="T14" fmla="*/ 273 w 663"/>
                <a:gd name="T15" fmla="*/ 10 h 647"/>
                <a:gd name="T16" fmla="*/ 286 w 663"/>
                <a:gd name="T17" fmla="*/ 5 h 647"/>
                <a:gd name="T18" fmla="*/ 311 w 663"/>
                <a:gd name="T19" fmla="*/ 0 h 647"/>
                <a:gd name="T20" fmla="*/ 332 w 663"/>
                <a:gd name="T21" fmla="*/ 0 h 647"/>
                <a:gd name="T22" fmla="*/ 351 w 663"/>
                <a:gd name="T23" fmla="*/ 4 h 647"/>
                <a:gd name="T24" fmla="*/ 388 w 663"/>
                <a:gd name="T25" fmla="*/ 22 h 647"/>
                <a:gd name="T26" fmla="*/ 409 w 663"/>
                <a:gd name="T27" fmla="*/ 34 h 647"/>
                <a:gd name="T28" fmla="*/ 434 w 663"/>
                <a:gd name="T29" fmla="*/ 46 h 647"/>
                <a:gd name="T30" fmla="*/ 509 w 663"/>
                <a:gd name="T31" fmla="*/ 42 h 647"/>
                <a:gd name="T32" fmla="*/ 574 w 663"/>
                <a:gd name="T33" fmla="*/ 39 h 647"/>
                <a:gd name="T34" fmla="*/ 653 w 663"/>
                <a:gd name="T35" fmla="*/ 39 h 647"/>
                <a:gd name="T36" fmla="*/ 663 w 663"/>
                <a:gd name="T37" fmla="*/ 43 h 647"/>
                <a:gd name="T38" fmla="*/ 646 w 663"/>
                <a:gd name="T39" fmla="*/ 51 h 647"/>
                <a:gd name="T40" fmla="*/ 627 w 663"/>
                <a:gd name="T41" fmla="*/ 57 h 647"/>
                <a:gd name="T42" fmla="*/ 600 w 663"/>
                <a:gd name="T43" fmla="*/ 63 h 647"/>
                <a:gd name="T44" fmla="*/ 583 w 663"/>
                <a:gd name="T45" fmla="*/ 68 h 647"/>
                <a:gd name="T46" fmla="*/ 564 w 663"/>
                <a:gd name="T47" fmla="*/ 72 h 647"/>
                <a:gd name="T48" fmla="*/ 544 w 663"/>
                <a:gd name="T49" fmla="*/ 77 h 647"/>
                <a:gd name="T50" fmla="*/ 521 w 663"/>
                <a:gd name="T51" fmla="*/ 82 h 647"/>
                <a:gd name="T52" fmla="*/ 551 w 663"/>
                <a:gd name="T53" fmla="*/ 97 h 647"/>
                <a:gd name="T54" fmla="*/ 574 w 663"/>
                <a:gd name="T55" fmla="*/ 113 h 647"/>
                <a:gd name="T56" fmla="*/ 598 w 663"/>
                <a:gd name="T57" fmla="*/ 146 h 647"/>
                <a:gd name="T58" fmla="*/ 591 w 663"/>
                <a:gd name="T59" fmla="*/ 157 h 647"/>
                <a:gd name="T60" fmla="*/ 581 w 663"/>
                <a:gd name="T61" fmla="*/ 160 h 647"/>
                <a:gd name="T62" fmla="*/ 566 w 663"/>
                <a:gd name="T63" fmla="*/ 161 h 647"/>
                <a:gd name="T64" fmla="*/ 481 w 663"/>
                <a:gd name="T65" fmla="*/ 152 h 647"/>
                <a:gd name="T66" fmla="*/ 456 w 663"/>
                <a:gd name="T67" fmla="*/ 147 h 647"/>
                <a:gd name="T68" fmla="*/ 432 w 663"/>
                <a:gd name="T69" fmla="*/ 143 h 647"/>
                <a:gd name="T70" fmla="*/ 407 w 663"/>
                <a:gd name="T71" fmla="*/ 138 h 647"/>
                <a:gd name="T72" fmla="*/ 385 w 663"/>
                <a:gd name="T73" fmla="*/ 133 h 647"/>
                <a:gd name="T74" fmla="*/ 364 w 663"/>
                <a:gd name="T75" fmla="*/ 128 h 647"/>
                <a:gd name="T76" fmla="*/ 345 w 663"/>
                <a:gd name="T77" fmla="*/ 125 h 647"/>
                <a:gd name="T78" fmla="*/ 318 w 663"/>
                <a:gd name="T79" fmla="*/ 120 h 647"/>
                <a:gd name="T80" fmla="*/ 288 w 663"/>
                <a:gd name="T81" fmla="*/ 125 h 647"/>
                <a:gd name="T82" fmla="*/ 260 w 663"/>
                <a:gd name="T83" fmla="*/ 130 h 647"/>
                <a:gd name="T84" fmla="*/ 233 w 663"/>
                <a:gd name="T85" fmla="*/ 136 h 647"/>
                <a:gd name="T86" fmla="*/ 209 w 663"/>
                <a:gd name="T87" fmla="*/ 140 h 647"/>
                <a:gd name="T88" fmla="*/ 188 w 663"/>
                <a:gd name="T89" fmla="*/ 144 h 647"/>
                <a:gd name="T90" fmla="*/ 169 w 663"/>
                <a:gd name="T91" fmla="*/ 147 h 647"/>
                <a:gd name="T92" fmla="*/ 139 w 663"/>
                <a:gd name="T93" fmla="*/ 151 h 647"/>
                <a:gd name="T94" fmla="*/ 122 w 663"/>
                <a:gd name="T95" fmla="*/ 149 h 647"/>
                <a:gd name="T96" fmla="*/ 118 w 663"/>
                <a:gd name="T97" fmla="*/ 141 h 647"/>
                <a:gd name="T98" fmla="*/ 131 w 663"/>
                <a:gd name="T99" fmla="*/ 125 h 647"/>
                <a:gd name="T100" fmla="*/ 144 w 663"/>
                <a:gd name="T101" fmla="*/ 114 h 647"/>
                <a:gd name="T102" fmla="*/ 161 w 663"/>
                <a:gd name="T103" fmla="*/ 100 h 647"/>
                <a:gd name="T104" fmla="*/ 120 w 663"/>
                <a:gd name="T105" fmla="*/ 96 h 647"/>
                <a:gd name="T106" fmla="*/ 53 w 663"/>
                <a:gd name="T107" fmla="*/ 88 h 647"/>
                <a:gd name="T108" fmla="*/ 4 w 663"/>
                <a:gd name="T109" fmla="*/ 78 h 647"/>
                <a:gd name="T110" fmla="*/ 0 w 663"/>
                <a:gd name="T111" fmla="*/ 73 h 647"/>
                <a:gd name="T112" fmla="*/ 16 w 663"/>
                <a:gd name="T113" fmla="*/ 68 h 647"/>
                <a:gd name="T114" fmla="*/ 16 w 663"/>
                <a:gd name="T115" fmla="*/ 68 h 6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3"/>
                <a:gd name="T175" fmla="*/ 0 h 647"/>
                <a:gd name="T176" fmla="*/ 663 w 663"/>
                <a:gd name="T177" fmla="*/ 647 h 6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3" h="647">
                  <a:moveTo>
                    <a:pt x="16" y="274"/>
                  </a:moveTo>
                  <a:lnTo>
                    <a:pt x="23" y="259"/>
                  </a:lnTo>
                  <a:lnTo>
                    <a:pt x="42" y="244"/>
                  </a:lnTo>
                  <a:lnTo>
                    <a:pt x="106" y="225"/>
                  </a:lnTo>
                  <a:lnTo>
                    <a:pt x="229" y="206"/>
                  </a:lnTo>
                  <a:lnTo>
                    <a:pt x="245" y="131"/>
                  </a:lnTo>
                  <a:lnTo>
                    <a:pt x="258" y="67"/>
                  </a:lnTo>
                  <a:lnTo>
                    <a:pt x="273" y="40"/>
                  </a:lnTo>
                  <a:lnTo>
                    <a:pt x="286" y="21"/>
                  </a:lnTo>
                  <a:lnTo>
                    <a:pt x="311" y="0"/>
                  </a:lnTo>
                  <a:lnTo>
                    <a:pt x="332" y="2"/>
                  </a:lnTo>
                  <a:lnTo>
                    <a:pt x="351" y="19"/>
                  </a:lnTo>
                  <a:lnTo>
                    <a:pt x="388" y="91"/>
                  </a:lnTo>
                  <a:lnTo>
                    <a:pt x="409" y="137"/>
                  </a:lnTo>
                  <a:lnTo>
                    <a:pt x="434" y="185"/>
                  </a:lnTo>
                  <a:lnTo>
                    <a:pt x="509" y="169"/>
                  </a:lnTo>
                  <a:lnTo>
                    <a:pt x="574" y="158"/>
                  </a:lnTo>
                  <a:lnTo>
                    <a:pt x="653" y="156"/>
                  </a:lnTo>
                  <a:lnTo>
                    <a:pt x="663" y="173"/>
                  </a:lnTo>
                  <a:lnTo>
                    <a:pt x="646" y="206"/>
                  </a:lnTo>
                  <a:lnTo>
                    <a:pt x="627" y="228"/>
                  </a:lnTo>
                  <a:lnTo>
                    <a:pt x="600" y="255"/>
                  </a:lnTo>
                  <a:lnTo>
                    <a:pt x="583" y="272"/>
                  </a:lnTo>
                  <a:lnTo>
                    <a:pt x="564" y="289"/>
                  </a:lnTo>
                  <a:lnTo>
                    <a:pt x="544" y="308"/>
                  </a:lnTo>
                  <a:lnTo>
                    <a:pt x="521" y="329"/>
                  </a:lnTo>
                  <a:lnTo>
                    <a:pt x="551" y="390"/>
                  </a:lnTo>
                  <a:lnTo>
                    <a:pt x="574" y="453"/>
                  </a:lnTo>
                  <a:lnTo>
                    <a:pt x="598" y="584"/>
                  </a:lnTo>
                  <a:lnTo>
                    <a:pt x="591" y="631"/>
                  </a:lnTo>
                  <a:lnTo>
                    <a:pt x="581" y="643"/>
                  </a:lnTo>
                  <a:lnTo>
                    <a:pt x="566" y="647"/>
                  </a:lnTo>
                  <a:lnTo>
                    <a:pt x="481" y="608"/>
                  </a:lnTo>
                  <a:lnTo>
                    <a:pt x="456" y="591"/>
                  </a:lnTo>
                  <a:lnTo>
                    <a:pt x="432" y="572"/>
                  </a:lnTo>
                  <a:lnTo>
                    <a:pt x="407" y="553"/>
                  </a:lnTo>
                  <a:lnTo>
                    <a:pt x="385" y="532"/>
                  </a:lnTo>
                  <a:lnTo>
                    <a:pt x="364" y="515"/>
                  </a:lnTo>
                  <a:lnTo>
                    <a:pt x="345" y="500"/>
                  </a:lnTo>
                  <a:lnTo>
                    <a:pt x="318" y="481"/>
                  </a:lnTo>
                  <a:lnTo>
                    <a:pt x="288" y="502"/>
                  </a:lnTo>
                  <a:lnTo>
                    <a:pt x="260" y="523"/>
                  </a:lnTo>
                  <a:lnTo>
                    <a:pt x="233" y="544"/>
                  </a:lnTo>
                  <a:lnTo>
                    <a:pt x="209" y="563"/>
                  </a:lnTo>
                  <a:lnTo>
                    <a:pt x="188" y="578"/>
                  </a:lnTo>
                  <a:lnTo>
                    <a:pt x="169" y="591"/>
                  </a:lnTo>
                  <a:lnTo>
                    <a:pt x="139" y="605"/>
                  </a:lnTo>
                  <a:lnTo>
                    <a:pt x="122" y="599"/>
                  </a:lnTo>
                  <a:lnTo>
                    <a:pt x="118" y="567"/>
                  </a:lnTo>
                  <a:lnTo>
                    <a:pt x="131" y="502"/>
                  </a:lnTo>
                  <a:lnTo>
                    <a:pt x="144" y="458"/>
                  </a:lnTo>
                  <a:lnTo>
                    <a:pt x="161" y="403"/>
                  </a:lnTo>
                  <a:lnTo>
                    <a:pt x="120" y="384"/>
                  </a:lnTo>
                  <a:lnTo>
                    <a:pt x="53" y="352"/>
                  </a:lnTo>
                  <a:lnTo>
                    <a:pt x="4" y="314"/>
                  </a:lnTo>
                  <a:lnTo>
                    <a:pt x="0" y="293"/>
                  </a:lnTo>
                  <a:lnTo>
                    <a:pt x="16" y="274"/>
                  </a:lnTo>
                  <a:close/>
                </a:path>
              </a:pathLst>
            </a:custGeom>
            <a:solidFill>
              <a:srgbClr val="C275C2"/>
            </a:solidFill>
            <a:ln w="9525">
              <a:noFill/>
              <a:round/>
              <a:headEnd/>
              <a:tailEnd/>
            </a:ln>
          </p:spPr>
          <p:txBody>
            <a:bodyPr/>
            <a:lstStyle/>
            <a:p>
              <a:endParaRPr lang="zh-CN" altLang="en-US"/>
            </a:p>
          </p:txBody>
        </p:sp>
        <p:sp>
          <p:nvSpPr>
            <p:cNvPr id="52249" name="Freeform 18"/>
            <p:cNvSpPr>
              <a:spLocks/>
            </p:cNvSpPr>
            <p:nvPr/>
          </p:nvSpPr>
          <p:spPr bwMode="auto">
            <a:xfrm>
              <a:off x="4350" y="2617"/>
              <a:ext cx="662" cy="323"/>
            </a:xfrm>
            <a:custGeom>
              <a:avLst/>
              <a:gdLst>
                <a:gd name="T0" fmla="*/ 17 w 662"/>
                <a:gd name="T1" fmla="*/ 69 h 646"/>
                <a:gd name="T2" fmla="*/ 22 w 662"/>
                <a:gd name="T3" fmla="*/ 65 h 646"/>
                <a:gd name="T4" fmla="*/ 41 w 662"/>
                <a:gd name="T5" fmla="*/ 62 h 646"/>
                <a:gd name="T6" fmla="*/ 106 w 662"/>
                <a:gd name="T7" fmla="*/ 56 h 646"/>
                <a:gd name="T8" fmla="*/ 230 w 662"/>
                <a:gd name="T9" fmla="*/ 52 h 646"/>
                <a:gd name="T10" fmla="*/ 244 w 662"/>
                <a:gd name="T11" fmla="*/ 33 h 646"/>
                <a:gd name="T12" fmla="*/ 257 w 662"/>
                <a:gd name="T13" fmla="*/ 18 h 646"/>
                <a:gd name="T14" fmla="*/ 272 w 662"/>
                <a:gd name="T15" fmla="*/ 10 h 646"/>
                <a:gd name="T16" fmla="*/ 287 w 662"/>
                <a:gd name="T17" fmla="*/ 6 h 646"/>
                <a:gd name="T18" fmla="*/ 310 w 662"/>
                <a:gd name="T19" fmla="*/ 0 h 646"/>
                <a:gd name="T20" fmla="*/ 331 w 662"/>
                <a:gd name="T21" fmla="*/ 1 h 646"/>
                <a:gd name="T22" fmla="*/ 350 w 662"/>
                <a:gd name="T23" fmla="*/ 5 h 646"/>
                <a:gd name="T24" fmla="*/ 387 w 662"/>
                <a:gd name="T25" fmla="*/ 24 h 646"/>
                <a:gd name="T26" fmla="*/ 408 w 662"/>
                <a:gd name="T27" fmla="*/ 35 h 646"/>
                <a:gd name="T28" fmla="*/ 433 w 662"/>
                <a:gd name="T29" fmla="*/ 46 h 646"/>
                <a:gd name="T30" fmla="*/ 510 w 662"/>
                <a:gd name="T31" fmla="*/ 43 h 646"/>
                <a:gd name="T32" fmla="*/ 575 w 662"/>
                <a:gd name="T33" fmla="*/ 40 h 646"/>
                <a:gd name="T34" fmla="*/ 654 w 662"/>
                <a:gd name="T35" fmla="*/ 39 h 646"/>
                <a:gd name="T36" fmla="*/ 662 w 662"/>
                <a:gd name="T37" fmla="*/ 44 h 646"/>
                <a:gd name="T38" fmla="*/ 645 w 662"/>
                <a:gd name="T39" fmla="*/ 52 h 646"/>
                <a:gd name="T40" fmla="*/ 626 w 662"/>
                <a:gd name="T41" fmla="*/ 57 h 646"/>
                <a:gd name="T42" fmla="*/ 599 w 662"/>
                <a:gd name="T43" fmla="*/ 65 h 646"/>
                <a:gd name="T44" fmla="*/ 582 w 662"/>
                <a:gd name="T45" fmla="*/ 68 h 646"/>
                <a:gd name="T46" fmla="*/ 563 w 662"/>
                <a:gd name="T47" fmla="*/ 73 h 646"/>
                <a:gd name="T48" fmla="*/ 543 w 662"/>
                <a:gd name="T49" fmla="*/ 77 h 646"/>
                <a:gd name="T50" fmla="*/ 520 w 662"/>
                <a:gd name="T51" fmla="*/ 83 h 646"/>
                <a:gd name="T52" fmla="*/ 550 w 662"/>
                <a:gd name="T53" fmla="*/ 98 h 646"/>
                <a:gd name="T54" fmla="*/ 573 w 662"/>
                <a:gd name="T55" fmla="*/ 113 h 646"/>
                <a:gd name="T56" fmla="*/ 597 w 662"/>
                <a:gd name="T57" fmla="*/ 146 h 646"/>
                <a:gd name="T58" fmla="*/ 592 w 662"/>
                <a:gd name="T59" fmla="*/ 158 h 646"/>
                <a:gd name="T60" fmla="*/ 580 w 662"/>
                <a:gd name="T61" fmla="*/ 161 h 646"/>
                <a:gd name="T62" fmla="*/ 565 w 662"/>
                <a:gd name="T63" fmla="*/ 162 h 646"/>
                <a:gd name="T64" fmla="*/ 482 w 662"/>
                <a:gd name="T65" fmla="*/ 152 h 646"/>
                <a:gd name="T66" fmla="*/ 456 w 662"/>
                <a:gd name="T67" fmla="*/ 148 h 646"/>
                <a:gd name="T68" fmla="*/ 431 w 662"/>
                <a:gd name="T69" fmla="*/ 143 h 646"/>
                <a:gd name="T70" fmla="*/ 408 w 662"/>
                <a:gd name="T71" fmla="*/ 139 h 646"/>
                <a:gd name="T72" fmla="*/ 384 w 662"/>
                <a:gd name="T73" fmla="*/ 134 h 646"/>
                <a:gd name="T74" fmla="*/ 363 w 662"/>
                <a:gd name="T75" fmla="*/ 129 h 646"/>
                <a:gd name="T76" fmla="*/ 344 w 662"/>
                <a:gd name="T77" fmla="*/ 125 h 646"/>
                <a:gd name="T78" fmla="*/ 317 w 662"/>
                <a:gd name="T79" fmla="*/ 121 h 646"/>
                <a:gd name="T80" fmla="*/ 287 w 662"/>
                <a:gd name="T81" fmla="*/ 126 h 646"/>
                <a:gd name="T82" fmla="*/ 259 w 662"/>
                <a:gd name="T83" fmla="*/ 132 h 646"/>
                <a:gd name="T84" fmla="*/ 232 w 662"/>
                <a:gd name="T85" fmla="*/ 136 h 646"/>
                <a:gd name="T86" fmla="*/ 210 w 662"/>
                <a:gd name="T87" fmla="*/ 141 h 646"/>
                <a:gd name="T88" fmla="*/ 187 w 662"/>
                <a:gd name="T89" fmla="*/ 145 h 646"/>
                <a:gd name="T90" fmla="*/ 168 w 662"/>
                <a:gd name="T91" fmla="*/ 148 h 646"/>
                <a:gd name="T92" fmla="*/ 138 w 662"/>
                <a:gd name="T93" fmla="*/ 152 h 646"/>
                <a:gd name="T94" fmla="*/ 121 w 662"/>
                <a:gd name="T95" fmla="*/ 150 h 646"/>
                <a:gd name="T96" fmla="*/ 119 w 662"/>
                <a:gd name="T97" fmla="*/ 142 h 646"/>
                <a:gd name="T98" fmla="*/ 130 w 662"/>
                <a:gd name="T99" fmla="*/ 126 h 646"/>
                <a:gd name="T100" fmla="*/ 143 w 662"/>
                <a:gd name="T101" fmla="*/ 115 h 646"/>
                <a:gd name="T102" fmla="*/ 162 w 662"/>
                <a:gd name="T103" fmla="*/ 101 h 646"/>
                <a:gd name="T104" fmla="*/ 119 w 662"/>
                <a:gd name="T105" fmla="*/ 96 h 646"/>
                <a:gd name="T106" fmla="*/ 53 w 662"/>
                <a:gd name="T107" fmla="*/ 88 h 646"/>
                <a:gd name="T108" fmla="*/ 3 w 662"/>
                <a:gd name="T109" fmla="*/ 79 h 646"/>
                <a:gd name="T110" fmla="*/ 0 w 662"/>
                <a:gd name="T111" fmla="*/ 74 h 646"/>
                <a:gd name="T112" fmla="*/ 17 w 662"/>
                <a:gd name="T113" fmla="*/ 69 h 646"/>
                <a:gd name="T114" fmla="*/ 17 w 662"/>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2"/>
                <a:gd name="T175" fmla="*/ 0 h 646"/>
                <a:gd name="T176" fmla="*/ 662 w 662"/>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2" h="646">
                  <a:moveTo>
                    <a:pt x="17" y="274"/>
                  </a:moveTo>
                  <a:lnTo>
                    <a:pt x="22" y="259"/>
                  </a:lnTo>
                  <a:lnTo>
                    <a:pt x="41" y="245"/>
                  </a:lnTo>
                  <a:lnTo>
                    <a:pt x="106" y="224"/>
                  </a:lnTo>
                  <a:lnTo>
                    <a:pt x="230" y="205"/>
                  </a:lnTo>
                  <a:lnTo>
                    <a:pt x="244" y="131"/>
                  </a:lnTo>
                  <a:lnTo>
                    <a:pt x="257" y="69"/>
                  </a:lnTo>
                  <a:lnTo>
                    <a:pt x="272" y="40"/>
                  </a:lnTo>
                  <a:lnTo>
                    <a:pt x="287" y="21"/>
                  </a:lnTo>
                  <a:lnTo>
                    <a:pt x="310" y="0"/>
                  </a:lnTo>
                  <a:lnTo>
                    <a:pt x="331" y="2"/>
                  </a:lnTo>
                  <a:lnTo>
                    <a:pt x="350" y="19"/>
                  </a:lnTo>
                  <a:lnTo>
                    <a:pt x="387" y="93"/>
                  </a:lnTo>
                  <a:lnTo>
                    <a:pt x="408" y="139"/>
                  </a:lnTo>
                  <a:lnTo>
                    <a:pt x="433" y="184"/>
                  </a:lnTo>
                  <a:lnTo>
                    <a:pt x="510" y="169"/>
                  </a:lnTo>
                  <a:lnTo>
                    <a:pt x="575" y="158"/>
                  </a:lnTo>
                  <a:lnTo>
                    <a:pt x="654" y="156"/>
                  </a:lnTo>
                  <a:lnTo>
                    <a:pt x="662" y="173"/>
                  </a:lnTo>
                  <a:lnTo>
                    <a:pt x="645" y="205"/>
                  </a:lnTo>
                  <a:lnTo>
                    <a:pt x="626" y="228"/>
                  </a:lnTo>
                  <a:lnTo>
                    <a:pt x="599" y="257"/>
                  </a:lnTo>
                  <a:lnTo>
                    <a:pt x="582" y="272"/>
                  </a:lnTo>
                  <a:lnTo>
                    <a:pt x="563" y="289"/>
                  </a:lnTo>
                  <a:lnTo>
                    <a:pt x="543" y="308"/>
                  </a:lnTo>
                  <a:lnTo>
                    <a:pt x="520" y="329"/>
                  </a:lnTo>
                  <a:lnTo>
                    <a:pt x="550" y="390"/>
                  </a:lnTo>
                  <a:lnTo>
                    <a:pt x="573" y="452"/>
                  </a:lnTo>
                  <a:lnTo>
                    <a:pt x="597" y="584"/>
                  </a:lnTo>
                  <a:lnTo>
                    <a:pt x="592" y="631"/>
                  </a:lnTo>
                  <a:lnTo>
                    <a:pt x="580" y="643"/>
                  </a:lnTo>
                  <a:lnTo>
                    <a:pt x="565" y="646"/>
                  </a:lnTo>
                  <a:lnTo>
                    <a:pt x="482" y="608"/>
                  </a:lnTo>
                  <a:lnTo>
                    <a:pt x="456" y="591"/>
                  </a:lnTo>
                  <a:lnTo>
                    <a:pt x="431" y="572"/>
                  </a:lnTo>
                  <a:lnTo>
                    <a:pt x="408" y="553"/>
                  </a:lnTo>
                  <a:lnTo>
                    <a:pt x="384" y="534"/>
                  </a:lnTo>
                  <a:lnTo>
                    <a:pt x="363" y="515"/>
                  </a:lnTo>
                  <a:lnTo>
                    <a:pt x="344" y="500"/>
                  </a:lnTo>
                  <a:lnTo>
                    <a:pt x="317" y="481"/>
                  </a:lnTo>
                  <a:lnTo>
                    <a:pt x="287" y="502"/>
                  </a:lnTo>
                  <a:lnTo>
                    <a:pt x="259" y="525"/>
                  </a:lnTo>
                  <a:lnTo>
                    <a:pt x="232" y="544"/>
                  </a:lnTo>
                  <a:lnTo>
                    <a:pt x="210" y="563"/>
                  </a:lnTo>
                  <a:lnTo>
                    <a:pt x="187" y="578"/>
                  </a:lnTo>
                  <a:lnTo>
                    <a:pt x="168" y="591"/>
                  </a:lnTo>
                  <a:lnTo>
                    <a:pt x="138" y="606"/>
                  </a:lnTo>
                  <a:lnTo>
                    <a:pt x="121" y="599"/>
                  </a:lnTo>
                  <a:lnTo>
                    <a:pt x="119" y="567"/>
                  </a:lnTo>
                  <a:lnTo>
                    <a:pt x="130" y="504"/>
                  </a:lnTo>
                  <a:lnTo>
                    <a:pt x="143" y="458"/>
                  </a:lnTo>
                  <a:lnTo>
                    <a:pt x="162" y="403"/>
                  </a:lnTo>
                  <a:lnTo>
                    <a:pt x="119" y="384"/>
                  </a:lnTo>
                  <a:lnTo>
                    <a:pt x="53" y="352"/>
                  </a:lnTo>
                  <a:lnTo>
                    <a:pt x="3" y="314"/>
                  </a:lnTo>
                  <a:lnTo>
                    <a:pt x="0" y="293"/>
                  </a:lnTo>
                  <a:lnTo>
                    <a:pt x="17" y="274"/>
                  </a:lnTo>
                  <a:close/>
                </a:path>
              </a:pathLst>
            </a:custGeom>
            <a:solidFill>
              <a:srgbClr val="C275C2"/>
            </a:solidFill>
            <a:ln w="9525">
              <a:noFill/>
              <a:round/>
              <a:headEnd/>
              <a:tailEnd/>
            </a:ln>
          </p:spPr>
          <p:txBody>
            <a:bodyPr/>
            <a:lstStyle/>
            <a:p>
              <a:endParaRPr lang="zh-CN" altLang="en-US"/>
            </a:p>
          </p:txBody>
        </p:sp>
        <p:sp>
          <p:nvSpPr>
            <p:cNvPr id="52250" name="Freeform 19"/>
            <p:cNvSpPr>
              <a:spLocks/>
            </p:cNvSpPr>
            <p:nvPr/>
          </p:nvSpPr>
          <p:spPr bwMode="auto">
            <a:xfrm>
              <a:off x="828" y="951"/>
              <a:ext cx="662" cy="323"/>
            </a:xfrm>
            <a:custGeom>
              <a:avLst/>
              <a:gdLst>
                <a:gd name="T0" fmla="*/ 17 w 662"/>
                <a:gd name="T1" fmla="*/ 68 h 646"/>
                <a:gd name="T2" fmla="*/ 25 w 662"/>
                <a:gd name="T3" fmla="*/ 65 h 646"/>
                <a:gd name="T4" fmla="*/ 44 w 662"/>
                <a:gd name="T5" fmla="*/ 61 h 646"/>
                <a:gd name="T6" fmla="*/ 106 w 662"/>
                <a:gd name="T7" fmla="*/ 56 h 646"/>
                <a:gd name="T8" fmla="*/ 231 w 662"/>
                <a:gd name="T9" fmla="*/ 51 h 646"/>
                <a:gd name="T10" fmla="*/ 246 w 662"/>
                <a:gd name="T11" fmla="*/ 33 h 646"/>
                <a:gd name="T12" fmla="*/ 259 w 662"/>
                <a:gd name="T13" fmla="*/ 17 h 646"/>
                <a:gd name="T14" fmla="*/ 273 w 662"/>
                <a:gd name="T15" fmla="*/ 10 h 646"/>
                <a:gd name="T16" fmla="*/ 288 w 662"/>
                <a:gd name="T17" fmla="*/ 6 h 646"/>
                <a:gd name="T18" fmla="*/ 312 w 662"/>
                <a:gd name="T19" fmla="*/ 0 h 646"/>
                <a:gd name="T20" fmla="*/ 333 w 662"/>
                <a:gd name="T21" fmla="*/ 0 h 646"/>
                <a:gd name="T22" fmla="*/ 352 w 662"/>
                <a:gd name="T23" fmla="*/ 5 h 646"/>
                <a:gd name="T24" fmla="*/ 388 w 662"/>
                <a:gd name="T25" fmla="*/ 23 h 646"/>
                <a:gd name="T26" fmla="*/ 411 w 662"/>
                <a:gd name="T27" fmla="*/ 35 h 646"/>
                <a:gd name="T28" fmla="*/ 435 w 662"/>
                <a:gd name="T29" fmla="*/ 46 h 646"/>
                <a:gd name="T30" fmla="*/ 511 w 662"/>
                <a:gd name="T31" fmla="*/ 42 h 646"/>
                <a:gd name="T32" fmla="*/ 575 w 662"/>
                <a:gd name="T33" fmla="*/ 39 h 646"/>
                <a:gd name="T34" fmla="*/ 655 w 662"/>
                <a:gd name="T35" fmla="*/ 39 h 646"/>
                <a:gd name="T36" fmla="*/ 662 w 662"/>
                <a:gd name="T37" fmla="*/ 43 h 646"/>
                <a:gd name="T38" fmla="*/ 647 w 662"/>
                <a:gd name="T39" fmla="*/ 51 h 646"/>
                <a:gd name="T40" fmla="*/ 626 w 662"/>
                <a:gd name="T41" fmla="*/ 57 h 646"/>
                <a:gd name="T42" fmla="*/ 600 w 662"/>
                <a:gd name="T43" fmla="*/ 64 h 646"/>
                <a:gd name="T44" fmla="*/ 583 w 662"/>
                <a:gd name="T45" fmla="*/ 68 h 646"/>
                <a:gd name="T46" fmla="*/ 566 w 662"/>
                <a:gd name="T47" fmla="*/ 73 h 646"/>
                <a:gd name="T48" fmla="*/ 545 w 662"/>
                <a:gd name="T49" fmla="*/ 77 h 646"/>
                <a:gd name="T50" fmla="*/ 522 w 662"/>
                <a:gd name="T51" fmla="*/ 83 h 646"/>
                <a:gd name="T52" fmla="*/ 551 w 662"/>
                <a:gd name="T53" fmla="*/ 97 h 646"/>
                <a:gd name="T54" fmla="*/ 575 w 662"/>
                <a:gd name="T55" fmla="*/ 113 h 646"/>
                <a:gd name="T56" fmla="*/ 600 w 662"/>
                <a:gd name="T57" fmla="*/ 146 h 646"/>
                <a:gd name="T58" fmla="*/ 592 w 662"/>
                <a:gd name="T59" fmla="*/ 158 h 646"/>
                <a:gd name="T60" fmla="*/ 583 w 662"/>
                <a:gd name="T61" fmla="*/ 161 h 646"/>
                <a:gd name="T62" fmla="*/ 568 w 662"/>
                <a:gd name="T63" fmla="*/ 162 h 646"/>
                <a:gd name="T64" fmla="*/ 483 w 662"/>
                <a:gd name="T65" fmla="*/ 152 h 646"/>
                <a:gd name="T66" fmla="*/ 458 w 662"/>
                <a:gd name="T67" fmla="*/ 148 h 646"/>
                <a:gd name="T68" fmla="*/ 433 w 662"/>
                <a:gd name="T69" fmla="*/ 143 h 646"/>
                <a:gd name="T70" fmla="*/ 409 w 662"/>
                <a:gd name="T71" fmla="*/ 138 h 646"/>
                <a:gd name="T72" fmla="*/ 386 w 662"/>
                <a:gd name="T73" fmla="*/ 133 h 646"/>
                <a:gd name="T74" fmla="*/ 365 w 662"/>
                <a:gd name="T75" fmla="*/ 129 h 646"/>
                <a:gd name="T76" fmla="*/ 346 w 662"/>
                <a:gd name="T77" fmla="*/ 125 h 646"/>
                <a:gd name="T78" fmla="*/ 318 w 662"/>
                <a:gd name="T79" fmla="*/ 120 h 646"/>
                <a:gd name="T80" fmla="*/ 288 w 662"/>
                <a:gd name="T81" fmla="*/ 126 h 646"/>
                <a:gd name="T82" fmla="*/ 261 w 662"/>
                <a:gd name="T83" fmla="*/ 131 h 646"/>
                <a:gd name="T84" fmla="*/ 235 w 662"/>
                <a:gd name="T85" fmla="*/ 136 h 646"/>
                <a:gd name="T86" fmla="*/ 210 w 662"/>
                <a:gd name="T87" fmla="*/ 141 h 646"/>
                <a:gd name="T88" fmla="*/ 189 w 662"/>
                <a:gd name="T89" fmla="*/ 145 h 646"/>
                <a:gd name="T90" fmla="*/ 169 w 662"/>
                <a:gd name="T91" fmla="*/ 148 h 646"/>
                <a:gd name="T92" fmla="*/ 140 w 662"/>
                <a:gd name="T93" fmla="*/ 151 h 646"/>
                <a:gd name="T94" fmla="*/ 123 w 662"/>
                <a:gd name="T95" fmla="*/ 150 h 646"/>
                <a:gd name="T96" fmla="*/ 119 w 662"/>
                <a:gd name="T97" fmla="*/ 142 h 646"/>
                <a:gd name="T98" fmla="*/ 133 w 662"/>
                <a:gd name="T99" fmla="*/ 126 h 646"/>
                <a:gd name="T100" fmla="*/ 146 w 662"/>
                <a:gd name="T101" fmla="*/ 114 h 646"/>
                <a:gd name="T102" fmla="*/ 163 w 662"/>
                <a:gd name="T103" fmla="*/ 101 h 646"/>
                <a:gd name="T104" fmla="*/ 121 w 662"/>
                <a:gd name="T105" fmla="*/ 96 h 646"/>
                <a:gd name="T106" fmla="*/ 53 w 662"/>
                <a:gd name="T107" fmla="*/ 88 h 646"/>
                <a:gd name="T108" fmla="*/ 6 w 662"/>
                <a:gd name="T109" fmla="*/ 78 h 646"/>
                <a:gd name="T110" fmla="*/ 0 w 662"/>
                <a:gd name="T111" fmla="*/ 74 h 646"/>
                <a:gd name="T112" fmla="*/ 17 w 662"/>
                <a:gd name="T113" fmla="*/ 68 h 646"/>
                <a:gd name="T114" fmla="*/ 17 w 662"/>
                <a:gd name="T115" fmla="*/ 68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2"/>
                <a:gd name="T175" fmla="*/ 0 h 646"/>
                <a:gd name="T176" fmla="*/ 662 w 662"/>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2" h="646">
                  <a:moveTo>
                    <a:pt x="17" y="272"/>
                  </a:moveTo>
                  <a:lnTo>
                    <a:pt x="25" y="257"/>
                  </a:lnTo>
                  <a:lnTo>
                    <a:pt x="44" y="243"/>
                  </a:lnTo>
                  <a:lnTo>
                    <a:pt x="106" y="222"/>
                  </a:lnTo>
                  <a:lnTo>
                    <a:pt x="231" y="203"/>
                  </a:lnTo>
                  <a:lnTo>
                    <a:pt x="246" y="129"/>
                  </a:lnTo>
                  <a:lnTo>
                    <a:pt x="259" y="66"/>
                  </a:lnTo>
                  <a:lnTo>
                    <a:pt x="273" y="40"/>
                  </a:lnTo>
                  <a:lnTo>
                    <a:pt x="288" y="21"/>
                  </a:lnTo>
                  <a:lnTo>
                    <a:pt x="312" y="0"/>
                  </a:lnTo>
                  <a:lnTo>
                    <a:pt x="333" y="0"/>
                  </a:lnTo>
                  <a:lnTo>
                    <a:pt x="352" y="19"/>
                  </a:lnTo>
                  <a:lnTo>
                    <a:pt x="388" y="91"/>
                  </a:lnTo>
                  <a:lnTo>
                    <a:pt x="411" y="137"/>
                  </a:lnTo>
                  <a:lnTo>
                    <a:pt x="435" y="182"/>
                  </a:lnTo>
                  <a:lnTo>
                    <a:pt x="511" y="167"/>
                  </a:lnTo>
                  <a:lnTo>
                    <a:pt x="575" y="156"/>
                  </a:lnTo>
                  <a:lnTo>
                    <a:pt x="655" y="156"/>
                  </a:lnTo>
                  <a:lnTo>
                    <a:pt x="662" y="171"/>
                  </a:lnTo>
                  <a:lnTo>
                    <a:pt x="647" y="203"/>
                  </a:lnTo>
                  <a:lnTo>
                    <a:pt x="626" y="226"/>
                  </a:lnTo>
                  <a:lnTo>
                    <a:pt x="600" y="255"/>
                  </a:lnTo>
                  <a:lnTo>
                    <a:pt x="583" y="272"/>
                  </a:lnTo>
                  <a:lnTo>
                    <a:pt x="566" y="289"/>
                  </a:lnTo>
                  <a:lnTo>
                    <a:pt x="545" y="308"/>
                  </a:lnTo>
                  <a:lnTo>
                    <a:pt x="522" y="329"/>
                  </a:lnTo>
                  <a:lnTo>
                    <a:pt x="551" y="388"/>
                  </a:lnTo>
                  <a:lnTo>
                    <a:pt x="575" y="450"/>
                  </a:lnTo>
                  <a:lnTo>
                    <a:pt x="600" y="583"/>
                  </a:lnTo>
                  <a:lnTo>
                    <a:pt x="592" y="631"/>
                  </a:lnTo>
                  <a:lnTo>
                    <a:pt x="583" y="642"/>
                  </a:lnTo>
                  <a:lnTo>
                    <a:pt x="568" y="646"/>
                  </a:lnTo>
                  <a:lnTo>
                    <a:pt x="483" y="608"/>
                  </a:lnTo>
                  <a:lnTo>
                    <a:pt x="458" y="591"/>
                  </a:lnTo>
                  <a:lnTo>
                    <a:pt x="433" y="572"/>
                  </a:lnTo>
                  <a:lnTo>
                    <a:pt x="409" y="551"/>
                  </a:lnTo>
                  <a:lnTo>
                    <a:pt x="386" y="532"/>
                  </a:lnTo>
                  <a:lnTo>
                    <a:pt x="365" y="515"/>
                  </a:lnTo>
                  <a:lnTo>
                    <a:pt x="346" y="500"/>
                  </a:lnTo>
                  <a:lnTo>
                    <a:pt x="318" y="479"/>
                  </a:lnTo>
                  <a:lnTo>
                    <a:pt x="288" y="502"/>
                  </a:lnTo>
                  <a:lnTo>
                    <a:pt x="261" y="523"/>
                  </a:lnTo>
                  <a:lnTo>
                    <a:pt x="235" y="544"/>
                  </a:lnTo>
                  <a:lnTo>
                    <a:pt x="210" y="563"/>
                  </a:lnTo>
                  <a:lnTo>
                    <a:pt x="189" y="578"/>
                  </a:lnTo>
                  <a:lnTo>
                    <a:pt x="169" y="591"/>
                  </a:lnTo>
                  <a:lnTo>
                    <a:pt x="140" y="604"/>
                  </a:lnTo>
                  <a:lnTo>
                    <a:pt x="123" y="599"/>
                  </a:lnTo>
                  <a:lnTo>
                    <a:pt x="119" y="566"/>
                  </a:lnTo>
                  <a:lnTo>
                    <a:pt x="133" y="502"/>
                  </a:lnTo>
                  <a:lnTo>
                    <a:pt x="146" y="456"/>
                  </a:lnTo>
                  <a:lnTo>
                    <a:pt x="163" y="401"/>
                  </a:lnTo>
                  <a:lnTo>
                    <a:pt x="121" y="384"/>
                  </a:lnTo>
                  <a:lnTo>
                    <a:pt x="53" y="352"/>
                  </a:lnTo>
                  <a:lnTo>
                    <a:pt x="6" y="312"/>
                  </a:lnTo>
                  <a:lnTo>
                    <a:pt x="0" y="293"/>
                  </a:lnTo>
                  <a:lnTo>
                    <a:pt x="17" y="272"/>
                  </a:lnTo>
                  <a:close/>
                </a:path>
              </a:pathLst>
            </a:custGeom>
            <a:solidFill>
              <a:srgbClr val="C275C2"/>
            </a:solidFill>
            <a:ln w="9525">
              <a:noFill/>
              <a:round/>
              <a:headEnd/>
              <a:tailEnd/>
            </a:ln>
          </p:spPr>
          <p:txBody>
            <a:bodyPr/>
            <a:lstStyle/>
            <a:p>
              <a:endParaRPr lang="zh-CN" altLang="en-US"/>
            </a:p>
          </p:txBody>
        </p:sp>
        <p:sp>
          <p:nvSpPr>
            <p:cNvPr id="52251" name="Freeform 20"/>
            <p:cNvSpPr>
              <a:spLocks/>
            </p:cNvSpPr>
            <p:nvPr/>
          </p:nvSpPr>
          <p:spPr bwMode="auto">
            <a:xfrm>
              <a:off x="902" y="1803"/>
              <a:ext cx="193" cy="274"/>
            </a:xfrm>
            <a:custGeom>
              <a:avLst/>
              <a:gdLst>
                <a:gd name="T0" fmla="*/ 148 w 193"/>
                <a:gd name="T1" fmla="*/ 16 h 547"/>
                <a:gd name="T2" fmla="*/ 193 w 193"/>
                <a:gd name="T3" fmla="*/ 121 h 547"/>
                <a:gd name="T4" fmla="*/ 178 w 193"/>
                <a:gd name="T5" fmla="*/ 130 h 547"/>
                <a:gd name="T6" fmla="*/ 166 w 193"/>
                <a:gd name="T7" fmla="*/ 133 h 547"/>
                <a:gd name="T8" fmla="*/ 153 w 193"/>
                <a:gd name="T9" fmla="*/ 135 h 547"/>
                <a:gd name="T10" fmla="*/ 93 w 193"/>
                <a:gd name="T11" fmla="*/ 137 h 547"/>
                <a:gd name="T12" fmla="*/ 40 w 193"/>
                <a:gd name="T13" fmla="*/ 129 h 547"/>
                <a:gd name="T14" fmla="*/ 26 w 193"/>
                <a:gd name="T15" fmla="*/ 122 h 547"/>
                <a:gd name="T16" fmla="*/ 26 w 193"/>
                <a:gd name="T17" fmla="*/ 112 h 547"/>
                <a:gd name="T18" fmla="*/ 38 w 193"/>
                <a:gd name="T19" fmla="*/ 88 h 547"/>
                <a:gd name="T20" fmla="*/ 32 w 193"/>
                <a:gd name="T21" fmla="*/ 67 h 547"/>
                <a:gd name="T22" fmla="*/ 17 w 193"/>
                <a:gd name="T23" fmla="*/ 46 h 547"/>
                <a:gd name="T24" fmla="*/ 0 w 193"/>
                <a:gd name="T25" fmla="*/ 22 h 547"/>
                <a:gd name="T26" fmla="*/ 0 w 193"/>
                <a:gd name="T27" fmla="*/ 14 h 547"/>
                <a:gd name="T28" fmla="*/ 13 w 193"/>
                <a:gd name="T29" fmla="*/ 7 h 547"/>
                <a:gd name="T30" fmla="*/ 36 w 193"/>
                <a:gd name="T31" fmla="*/ 3 h 547"/>
                <a:gd name="T32" fmla="*/ 62 w 193"/>
                <a:gd name="T33" fmla="*/ 0 h 547"/>
                <a:gd name="T34" fmla="*/ 115 w 193"/>
                <a:gd name="T35" fmla="*/ 3 h 547"/>
                <a:gd name="T36" fmla="*/ 148 w 193"/>
                <a:gd name="T37" fmla="*/ 16 h 547"/>
                <a:gd name="T38" fmla="*/ 148 w 193"/>
                <a:gd name="T39" fmla="*/ 16 h 54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3"/>
                <a:gd name="T61" fmla="*/ 0 h 547"/>
                <a:gd name="T62" fmla="*/ 193 w 193"/>
                <a:gd name="T63" fmla="*/ 547 h 54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3" h="547">
                  <a:moveTo>
                    <a:pt x="148" y="63"/>
                  </a:moveTo>
                  <a:lnTo>
                    <a:pt x="193" y="483"/>
                  </a:lnTo>
                  <a:lnTo>
                    <a:pt x="178" y="517"/>
                  </a:lnTo>
                  <a:lnTo>
                    <a:pt x="166" y="530"/>
                  </a:lnTo>
                  <a:lnTo>
                    <a:pt x="153" y="540"/>
                  </a:lnTo>
                  <a:lnTo>
                    <a:pt x="93" y="547"/>
                  </a:lnTo>
                  <a:lnTo>
                    <a:pt x="40" y="515"/>
                  </a:lnTo>
                  <a:lnTo>
                    <a:pt x="26" y="485"/>
                  </a:lnTo>
                  <a:lnTo>
                    <a:pt x="26" y="447"/>
                  </a:lnTo>
                  <a:lnTo>
                    <a:pt x="38" y="352"/>
                  </a:lnTo>
                  <a:lnTo>
                    <a:pt x="32" y="266"/>
                  </a:lnTo>
                  <a:lnTo>
                    <a:pt x="17" y="182"/>
                  </a:lnTo>
                  <a:lnTo>
                    <a:pt x="0" y="86"/>
                  </a:lnTo>
                  <a:lnTo>
                    <a:pt x="0" y="53"/>
                  </a:lnTo>
                  <a:lnTo>
                    <a:pt x="13" y="27"/>
                  </a:lnTo>
                  <a:lnTo>
                    <a:pt x="36" y="9"/>
                  </a:lnTo>
                  <a:lnTo>
                    <a:pt x="62" y="0"/>
                  </a:lnTo>
                  <a:lnTo>
                    <a:pt x="115" y="9"/>
                  </a:lnTo>
                  <a:lnTo>
                    <a:pt x="148" y="63"/>
                  </a:lnTo>
                  <a:close/>
                </a:path>
              </a:pathLst>
            </a:custGeom>
            <a:solidFill>
              <a:srgbClr val="C275C2"/>
            </a:solidFill>
            <a:ln w="9525">
              <a:noFill/>
              <a:round/>
              <a:headEnd/>
              <a:tailEnd/>
            </a:ln>
          </p:spPr>
          <p:txBody>
            <a:bodyPr/>
            <a:lstStyle/>
            <a:p>
              <a:endParaRPr lang="zh-CN" altLang="en-US"/>
            </a:p>
          </p:txBody>
        </p:sp>
        <p:sp>
          <p:nvSpPr>
            <p:cNvPr id="52252" name="Freeform 21"/>
            <p:cNvSpPr>
              <a:spLocks/>
            </p:cNvSpPr>
            <p:nvPr/>
          </p:nvSpPr>
          <p:spPr bwMode="auto">
            <a:xfrm>
              <a:off x="771" y="2262"/>
              <a:ext cx="209" cy="285"/>
            </a:xfrm>
            <a:custGeom>
              <a:avLst/>
              <a:gdLst>
                <a:gd name="T0" fmla="*/ 209 w 209"/>
                <a:gd name="T1" fmla="*/ 20 h 570"/>
                <a:gd name="T2" fmla="*/ 197 w 209"/>
                <a:gd name="T3" fmla="*/ 96 h 570"/>
                <a:gd name="T4" fmla="*/ 180 w 209"/>
                <a:gd name="T5" fmla="*/ 121 h 570"/>
                <a:gd name="T6" fmla="*/ 171 w 209"/>
                <a:gd name="T7" fmla="*/ 131 h 570"/>
                <a:gd name="T8" fmla="*/ 148 w 209"/>
                <a:gd name="T9" fmla="*/ 138 h 570"/>
                <a:gd name="T10" fmla="*/ 120 w 209"/>
                <a:gd name="T11" fmla="*/ 142 h 570"/>
                <a:gd name="T12" fmla="*/ 86 w 209"/>
                <a:gd name="T13" fmla="*/ 143 h 570"/>
                <a:gd name="T14" fmla="*/ 25 w 209"/>
                <a:gd name="T15" fmla="*/ 136 h 570"/>
                <a:gd name="T16" fmla="*/ 0 w 209"/>
                <a:gd name="T17" fmla="*/ 119 h 570"/>
                <a:gd name="T18" fmla="*/ 8 w 209"/>
                <a:gd name="T19" fmla="*/ 91 h 570"/>
                <a:gd name="T20" fmla="*/ 19 w 209"/>
                <a:gd name="T21" fmla="*/ 71 h 570"/>
                <a:gd name="T22" fmla="*/ 34 w 209"/>
                <a:gd name="T23" fmla="*/ 55 h 570"/>
                <a:gd name="T24" fmla="*/ 59 w 209"/>
                <a:gd name="T25" fmla="*/ 18 h 570"/>
                <a:gd name="T26" fmla="*/ 67 w 209"/>
                <a:gd name="T27" fmla="*/ 10 h 570"/>
                <a:gd name="T28" fmla="*/ 86 w 209"/>
                <a:gd name="T29" fmla="*/ 4 h 570"/>
                <a:gd name="T30" fmla="*/ 110 w 209"/>
                <a:gd name="T31" fmla="*/ 1 h 570"/>
                <a:gd name="T32" fmla="*/ 139 w 209"/>
                <a:gd name="T33" fmla="*/ 0 h 570"/>
                <a:gd name="T34" fmla="*/ 188 w 209"/>
                <a:gd name="T35" fmla="*/ 6 h 570"/>
                <a:gd name="T36" fmla="*/ 209 w 209"/>
                <a:gd name="T37" fmla="*/ 20 h 570"/>
                <a:gd name="T38" fmla="*/ 209 w 209"/>
                <a:gd name="T39" fmla="*/ 20 h 57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9"/>
                <a:gd name="T61" fmla="*/ 0 h 570"/>
                <a:gd name="T62" fmla="*/ 209 w 209"/>
                <a:gd name="T63" fmla="*/ 570 h 57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9" h="570">
                  <a:moveTo>
                    <a:pt x="209" y="80"/>
                  </a:moveTo>
                  <a:lnTo>
                    <a:pt x="197" y="382"/>
                  </a:lnTo>
                  <a:lnTo>
                    <a:pt x="180" y="483"/>
                  </a:lnTo>
                  <a:lnTo>
                    <a:pt x="171" y="523"/>
                  </a:lnTo>
                  <a:lnTo>
                    <a:pt x="148" y="550"/>
                  </a:lnTo>
                  <a:lnTo>
                    <a:pt x="120" y="567"/>
                  </a:lnTo>
                  <a:lnTo>
                    <a:pt x="86" y="570"/>
                  </a:lnTo>
                  <a:lnTo>
                    <a:pt x="25" y="544"/>
                  </a:lnTo>
                  <a:lnTo>
                    <a:pt x="0" y="473"/>
                  </a:lnTo>
                  <a:lnTo>
                    <a:pt x="8" y="361"/>
                  </a:lnTo>
                  <a:lnTo>
                    <a:pt x="19" y="283"/>
                  </a:lnTo>
                  <a:lnTo>
                    <a:pt x="34" y="217"/>
                  </a:lnTo>
                  <a:lnTo>
                    <a:pt x="59" y="72"/>
                  </a:lnTo>
                  <a:lnTo>
                    <a:pt x="67" y="38"/>
                  </a:lnTo>
                  <a:lnTo>
                    <a:pt x="86" y="15"/>
                  </a:lnTo>
                  <a:lnTo>
                    <a:pt x="110" y="4"/>
                  </a:lnTo>
                  <a:lnTo>
                    <a:pt x="139" y="0"/>
                  </a:lnTo>
                  <a:lnTo>
                    <a:pt x="188" y="21"/>
                  </a:lnTo>
                  <a:lnTo>
                    <a:pt x="209" y="80"/>
                  </a:lnTo>
                  <a:close/>
                </a:path>
              </a:pathLst>
            </a:custGeom>
            <a:solidFill>
              <a:srgbClr val="00FF00"/>
            </a:solidFill>
            <a:ln w="9525">
              <a:noFill/>
              <a:round/>
              <a:headEnd/>
              <a:tailEnd/>
            </a:ln>
          </p:spPr>
          <p:txBody>
            <a:bodyPr/>
            <a:lstStyle/>
            <a:p>
              <a:endParaRPr lang="zh-CN" altLang="en-US"/>
            </a:p>
          </p:txBody>
        </p:sp>
        <p:sp>
          <p:nvSpPr>
            <p:cNvPr id="52253" name="Freeform 22"/>
            <p:cNvSpPr>
              <a:spLocks/>
            </p:cNvSpPr>
            <p:nvPr/>
          </p:nvSpPr>
          <p:spPr bwMode="auto">
            <a:xfrm>
              <a:off x="1292" y="2818"/>
              <a:ext cx="696" cy="85"/>
            </a:xfrm>
            <a:custGeom>
              <a:avLst/>
              <a:gdLst>
                <a:gd name="T0" fmla="*/ 58 w 696"/>
                <a:gd name="T1" fmla="*/ 8 h 171"/>
                <a:gd name="T2" fmla="*/ 206 w 696"/>
                <a:gd name="T3" fmla="*/ 10 h 171"/>
                <a:gd name="T4" fmla="*/ 335 w 696"/>
                <a:gd name="T5" fmla="*/ 7 h 171"/>
                <a:gd name="T6" fmla="*/ 465 w 696"/>
                <a:gd name="T7" fmla="*/ 2 h 171"/>
                <a:gd name="T8" fmla="*/ 611 w 696"/>
                <a:gd name="T9" fmla="*/ 0 h 171"/>
                <a:gd name="T10" fmla="*/ 649 w 696"/>
                <a:gd name="T11" fmla="*/ 2 h 171"/>
                <a:gd name="T12" fmla="*/ 675 w 696"/>
                <a:gd name="T13" fmla="*/ 6 h 171"/>
                <a:gd name="T14" fmla="*/ 696 w 696"/>
                <a:gd name="T15" fmla="*/ 21 h 171"/>
                <a:gd name="T16" fmla="*/ 690 w 696"/>
                <a:gd name="T17" fmla="*/ 29 h 171"/>
                <a:gd name="T18" fmla="*/ 675 w 696"/>
                <a:gd name="T19" fmla="*/ 36 h 171"/>
                <a:gd name="T20" fmla="*/ 649 w 696"/>
                <a:gd name="T21" fmla="*/ 41 h 171"/>
                <a:gd name="T22" fmla="*/ 611 w 696"/>
                <a:gd name="T23" fmla="*/ 42 h 171"/>
                <a:gd name="T24" fmla="*/ 327 w 696"/>
                <a:gd name="T25" fmla="*/ 41 h 171"/>
                <a:gd name="T26" fmla="*/ 45 w 696"/>
                <a:gd name="T27" fmla="*/ 34 h 171"/>
                <a:gd name="T28" fmla="*/ 9 w 696"/>
                <a:gd name="T29" fmla="*/ 28 h 171"/>
                <a:gd name="T30" fmla="*/ 0 w 696"/>
                <a:gd name="T31" fmla="*/ 19 h 171"/>
                <a:gd name="T32" fmla="*/ 7 w 696"/>
                <a:gd name="T33" fmla="*/ 15 h 171"/>
                <a:gd name="T34" fmla="*/ 19 w 696"/>
                <a:gd name="T35" fmla="*/ 11 h 171"/>
                <a:gd name="T36" fmla="*/ 58 w 696"/>
                <a:gd name="T37" fmla="*/ 8 h 171"/>
                <a:gd name="T38" fmla="*/ 58 w 696"/>
                <a:gd name="T39" fmla="*/ 8 h 17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96"/>
                <a:gd name="T61" fmla="*/ 0 h 171"/>
                <a:gd name="T62" fmla="*/ 696 w 696"/>
                <a:gd name="T63" fmla="*/ 171 h 17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96" h="171">
                  <a:moveTo>
                    <a:pt x="58" y="34"/>
                  </a:moveTo>
                  <a:lnTo>
                    <a:pt x="206" y="42"/>
                  </a:lnTo>
                  <a:lnTo>
                    <a:pt x="335" y="29"/>
                  </a:lnTo>
                  <a:lnTo>
                    <a:pt x="465" y="10"/>
                  </a:lnTo>
                  <a:lnTo>
                    <a:pt x="611" y="0"/>
                  </a:lnTo>
                  <a:lnTo>
                    <a:pt x="649" y="8"/>
                  </a:lnTo>
                  <a:lnTo>
                    <a:pt x="675" y="27"/>
                  </a:lnTo>
                  <a:lnTo>
                    <a:pt x="696" y="86"/>
                  </a:lnTo>
                  <a:lnTo>
                    <a:pt x="690" y="116"/>
                  </a:lnTo>
                  <a:lnTo>
                    <a:pt x="675" y="145"/>
                  </a:lnTo>
                  <a:lnTo>
                    <a:pt x="649" y="164"/>
                  </a:lnTo>
                  <a:lnTo>
                    <a:pt x="611" y="171"/>
                  </a:lnTo>
                  <a:lnTo>
                    <a:pt x="327" y="166"/>
                  </a:lnTo>
                  <a:lnTo>
                    <a:pt x="45" y="137"/>
                  </a:lnTo>
                  <a:lnTo>
                    <a:pt x="9" y="114"/>
                  </a:lnTo>
                  <a:lnTo>
                    <a:pt x="0" y="78"/>
                  </a:lnTo>
                  <a:lnTo>
                    <a:pt x="7" y="61"/>
                  </a:lnTo>
                  <a:lnTo>
                    <a:pt x="19" y="46"/>
                  </a:lnTo>
                  <a:lnTo>
                    <a:pt x="58" y="34"/>
                  </a:lnTo>
                  <a:close/>
                </a:path>
              </a:pathLst>
            </a:custGeom>
            <a:solidFill>
              <a:srgbClr val="00FF00"/>
            </a:solidFill>
            <a:ln w="9525">
              <a:noFill/>
              <a:round/>
              <a:headEnd/>
              <a:tailEnd/>
            </a:ln>
          </p:spPr>
          <p:txBody>
            <a:bodyPr/>
            <a:lstStyle/>
            <a:p>
              <a:endParaRPr lang="zh-CN" altLang="en-US"/>
            </a:p>
          </p:txBody>
        </p:sp>
        <p:sp>
          <p:nvSpPr>
            <p:cNvPr id="52254" name="Freeform 23"/>
            <p:cNvSpPr>
              <a:spLocks/>
            </p:cNvSpPr>
            <p:nvPr/>
          </p:nvSpPr>
          <p:spPr bwMode="auto">
            <a:xfrm>
              <a:off x="2196" y="2818"/>
              <a:ext cx="753" cy="101"/>
            </a:xfrm>
            <a:custGeom>
              <a:avLst/>
              <a:gdLst>
                <a:gd name="T0" fmla="*/ 93 w 753"/>
                <a:gd name="T1" fmla="*/ 0 h 204"/>
                <a:gd name="T2" fmla="*/ 301 w 753"/>
                <a:gd name="T3" fmla="*/ 5 h 204"/>
                <a:gd name="T4" fmla="*/ 507 w 753"/>
                <a:gd name="T5" fmla="*/ 8 h 204"/>
                <a:gd name="T6" fmla="*/ 668 w 753"/>
                <a:gd name="T7" fmla="*/ 8 h 204"/>
                <a:gd name="T8" fmla="*/ 706 w 753"/>
                <a:gd name="T9" fmla="*/ 10 h 204"/>
                <a:gd name="T10" fmla="*/ 733 w 753"/>
                <a:gd name="T11" fmla="*/ 14 h 204"/>
                <a:gd name="T12" fmla="*/ 753 w 753"/>
                <a:gd name="T13" fmla="*/ 29 h 204"/>
                <a:gd name="T14" fmla="*/ 748 w 753"/>
                <a:gd name="T15" fmla="*/ 37 h 204"/>
                <a:gd name="T16" fmla="*/ 733 w 753"/>
                <a:gd name="T17" fmla="*/ 44 h 204"/>
                <a:gd name="T18" fmla="*/ 706 w 753"/>
                <a:gd name="T19" fmla="*/ 48 h 204"/>
                <a:gd name="T20" fmla="*/ 668 w 753"/>
                <a:gd name="T21" fmla="*/ 50 h 204"/>
                <a:gd name="T22" fmla="*/ 507 w 753"/>
                <a:gd name="T23" fmla="*/ 50 h 204"/>
                <a:gd name="T24" fmla="*/ 292 w 753"/>
                <a:gd name="T25" fmla="*/ 48 h 204"/>
                <a:gd name="T26" fmla="*/ 76 w 753"/>
                <a:gd name="T27" fmla="*/ 42 h 204"/>
                <a:gd name="T28" fmla="*/ 40 w 753"/>
                <a:gd name="T29" fmla="*/ 39 h 204"/>
                <a:gd name="T30" fmla="*/ 15 w 753"/>
                <a:gd name="T31" fmla="*/ 34 h 204"/>
                <a:gd name="T32" fmla="*/ 0 w 753"/>
                <a:gd name="T33" fmla="*/ 19 h 204"/>
                <a:gd name="T34" fmla="*/ 8 w 753"/>
                <a:gd name="T35" fmla="*/ 11 h 204"/>
                <a:gd name="T36" fmla="*/ 27 w 753"/>
                <a:gd name="T37" fmla="*/ 5 h 204"/>
                <a:gd name="T38" fmla="*/ 55 w 753"/>
                <a:gd name="T39" fmla="*/ 1 h 204"/>
                <a:gd name="T40" fmla="*/ 93 w 753"/>
                <a:gd name="T41" fmla="*/ 0 h 204"/>
                <a:gd name="T42" fmla="*/ 93 w 753"/>
                <a:gd name="T43" fmla="*/ 0 h 2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53"/>
                <a:gd name="T67" fmla="*/ 0 h 204"/>
                <a:gd name="T68" fmla="*/ 753 w 753"/>
                <a:gd name="T69" fmla="*/ 204 h 20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53" h="204">
                  <a:moveTo>
                    <a:pt x="93" y="0"/>
                  </a:moveTo>
                  <a:lnTo>
                    <a:pt x="301" y="23"/>
                  </a:lnTo>
                  <a:lnTo>
                    <a:pt x="507" y="32"/>
                  </a:lnTo>
                  <a:lnTo>
                    <a:pt x="668" y="32"/>
                  </a:lnTo>
                  <a:lnTo>
                    <a:pt x="706" y="40"/>
                  </a:lnTo>
                  <a:lnTo>
                    <a:pt x="733" y="59"/>
                  </a:lnTo>
                  <a:lnTo>
                    <a:pt x="753" y="118"/>
                  </a:lnTo>
                  <a:lnTo>
                    <a:pt x="748" y="150"/>
                  </a:lnTo>
                  <a:lnTo>
                    <a:pt x="733" y="177"/>
                  </a:lnTo>
                  <a:lnTo>
                    <a:pt x="706" y="196"/>
                  </a:lnTo>
                  <a:lnTo>
                    <a:pt x="668" y="204"/>
                  </a:lnTo>
                  <a:lnTo>
                    <a:pt x="507" y="204"/>
                  </a:lnTo>
                  <a:lnTo>
                    <a:pt x="292" y="194"/>
                  </a:lnTo>
                  <a:lnTo>
                    <a:pt x="76" y="171"/>
                  </a:lnTo>
                  <a:lnTo>
                    <a:pt x="40" y="160"/>
                  </a:lnTo>
                  <a:lnTo>
                    <a:pt x="15" y="137"/>
                  </a:lnTo>
                  <a:lnTo>
                    <a:pt x="0" y="76"/>
                  </a:lnTo>
                  <a:lnTo>
                    <a:pt x="8" y="46"/>
                  </a:lnTo>
                  <a:lnTo>
                    <a:pt x="27" y="21"/>
                  </a:lnTo>
                  <a:lnTo>
                    <a:pt x="55" y="4"/>
                  </a:lnTo>
                  <a:lnTo>
                    <a:pt x="93" y="0"/>
                  </a:lnTo>
                  <a:close/>
                </a:path>
              </a:pathLst>
            </a:custGeom>
            <a:solidFill>
              <a:srgbClr val="00FF00"/>
            </a:solidFill>
            <a:ln w="9525">
              <a:noFill/>
              <a:round/>
              <a:headEnd/>
              <a:tailEnd/>
            </a:ln>
          </p:spPr>
          <p:txBody>
            <a:bodyPr/>
            <a:lstStyle/>
            <a:p>
              <a:endParaRPr lang="zh-CN" altLang="en-US"/>
            </a:p>
          </p:txBody>
        </p:sp>
        <p:sp>
          <p:nvSpPr>
            <p:cNvPr id="52255" name="Freeform 24"/>
            <p:cNvSpPr>
              <a:spLocks/>
            </p:cNvSpPr>
            <p:nvPr/>
          </p:nvSpPr>
          <p:spPr bwMode="auto">
            <a:xfrm>
              <a:off x="3312" y="2832"/>
              <a:ext cx="672" cy="95"/>
            </a:xfrm>
            <a:custGeom>
              <a:avLst/>
              <a:gdLst>
                <a:gd name="T0" fmla="*/ 43 w 672"/>
                <a:gd name="T1" fmla="*/ 10 h 190"/>
                <a:gd name="T2" fmla="*/ 210 w 672"/>
                <a:gd name="T3" fmla="*/ 6 h 190"/>
                <a:gd name="T4" fmla="*/ 289 w 672"/>
                <a:gd name="T5" fmla="*/ 2 h 190"/>
                <a:gd name="T6" fmla="*/ 378 w 672"/>
                <a:gd name="T7" fmla="*/ 0 h 190"/>
                <a:gd name="T8" fmla="*/ 503 w 672"/>
                <a:gd name="T9" fmla="*/ 3 h 190"/>
                <a:gd name="T10" fmla="*/ 624 w 672"/>
                <a:gd name="T11" fmla="*/ 11 h 190"/>
                <a:gd name="T12" fmla="*/ 655 w 672"/>
                <a:gd name="T13" fmla="*/ 15 h 190"/>
                <a:gd name="T14" fmla="*/ 670 w 672"/>
                <a:gd name="T15" fmla="*/ 21 h 190"/>
                <a:gd name="T16" fmla="*/ 672 w 672"/>
                <a:gd name="T17" fmla="*/ 34 h 190"/>
                <a:gd name="T18" fmla="*/ 658 w 672"/>
                <a:gd name="T19" fmla="*/ 41 h 190"/>
                <a:gd name="T20" fmla="*/ 638 w 672"/>
                <a:gd name="T21" fmla="*/ 45 h 190"/>
                <a:gd name="T22" fmla="*/ 611 w 672"/>
                <a:gd name="T23" fmla="*/ 48 h 190"/>
                <a:gd name="T24" fmla="*/ 577 w 672"/>
                <a:gd name="T25" fmla="*/ 47 h 190"/>
                <a:gd name="T26" fmla="*/ 479 w 672"/>
                <a:gd name="T27" fmla="*/ 42 h 190"/>
                <a:gd name="T28" fmla="*/ 376 w 672"/>
                <a:gd name="T29" fmla="*/ 41 h 190"/>
                <a:gd name="T30" fmla="*/ 208 w 672"/>
                <a:gd name="T31" fmla="*/ 36 h 190"/>
                <a:gd name="T32" fmla="*/ 129 w 672"/>
                <a:gd name="T33" fmla="*/ 33 h 190"/>
                <a:gd name="T34" fmla="*/ 40 w 672"/>
                <a:gd name="T35" fmla="*/ 31 h 190"/>
                <a:gd name="T36" fmla="*/ 9 w 672"/>
                <a:gd name="T37" fmla="*/ 27 h 190"/>
                <a:gd name="T38" fmla="*/ 0 w 672"/>
                <a:gd name="T39" fmla="*/ 20 h 190"/>
                <a:gd name="T40" fmla="*/ 11 w 672"/>
                <a:gd name="T41" fmla="*/ 13 h 190"/>
                <a:gd name="T42" fmla="*/ 43 w 672"/>
                <a:gd name="T43" fmla="*/ 10 h 190"/>
                <a:gd name="T44" fmla="*/ 43 w 672"/>
                <a:gd name="T45" fmla="*/ 10 h 19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72"/>
                <a:gd name="T70" fmla="*/ 0 h 190"/>
                <a:gd name="T71" fmla="*/ 672 w 672"/>
                <a:gd name="T72" fmla="*/ 190 h 19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72" h="190">
                  <a:moveTo>
                    <a:pt x="43" y="39"/>
                  </a:moveTo>
                  <a:lnTo>
                    <a:pt x="210" y="22"/>
                  </a:lnTo>
                  <a:lnTo>
                    <a:pt x="289" y="7"/>
                  </a:lnTo>
                  <a:lnTo>
                    <a:pt x="378" y="0"/>
                  </a:lnTo>
                  <a:lnTo>
                    <a:pt x="503" y="9"/>
                  </a:lnTo>
                  <a:lnTo>
                    <a:pt x="624" y="41"/>
                  </a:lnTo>
                  <a:lnTo>
                    <a:pt x="655" y="58"/>
                  </a:lnTo>
                  <a:lnTo>
                    <a:pt x="670" y="81"/>
                  </a:lnTo>
                  <a:lnTo>
                    <a:pt x="672" y="136"/>
                  </a:lnTo>
                  <a:lnTo>
                    <a:pt x="658" y="163"/>
                  </a:lnTo>
                  <a:lnTo>
                    <a:pt x="638" y="180"/>
                  </a:lnTo>
                  <a:lnTo>
                    <a:pt x="611" y="190"/>
                  </a:lnTo>
                  <a:lnTo>
                    <a:pt x="577" y="186"/>
                  </a:lnTo>
                  <a:lnTo>
                    <a:pt x="479" y="165"/>
                  </a:lnTo>
                  <a:lnTo>
                    <a:pt x="376" y="161"/>
                  </a:lnTo>
                  <a:lnTo>
                    <a:pt x="208" y="144"/>
                  </a:lnTo>
                  <a:lnTo>
                    <a:pt x="129" y="131"/>
                  </a:lnTo>
                  <a:lnTo>
                    <a:pt x="40" y="121"/>
                  </a:lnTo>
                  <a:lnTo>
                    <a:pt x="9" y="108"/>
                  </a:lnTo>
                  <a:lnTo>
                    <a:pt x="0" y="77"/>
                  </a:lnTo>
                  <a:lnTo>
                    <a:pt x="11" y="51"/>
                  </a:lnTo>
                  <a:lnTo>
                    <a:pt x="43" y="39"/>
                  </a:lnTo>
                  <a:close/>
                </a:path>
              </a:pathLst>
            </a:custGeom>
            <a:solidFill>
              <a:srgbClr val="00FF00"/>
            </a:solidFill>
            <a:ln w="9525">
              <a:noFill/>
              <a:round/>
              <a:headEnd/>
              <a:tailEnd/>
            </a:ln>
          </p:spPr>
          <p:txBody>
            <a:bodyPr/>
            <a:lstStyle/>
            <a:p>
              <a:endParaRPr lang="zh-CN" altLang="en-US"/>
            </a:p>
          </p:txBody>
        </p:sp>
        <p:sp>
          <p:nvSpPr>
            <p:cNvPr id="52256" name="Freeform 25"/>
            <p:cNvSpPr>
              <a:spLocks/>
            </p:cNvSpPr>
            <p:nvPr/>
          </p:nvSpPr>
          <p:spPr bwMode="auto">
            <a:xfrm>
              <a:off x="4539" y="1352"/>
              <a:ext cx="195" cy="315"/>
            </a:xfrm>
            <a:custGeom>
              <a:avLst/>
              <a:gdLst>
                <a:gd name="T0" fmla="*/ 195 w 195"/>
                <a:gd name="T1" fmla="*/ 25 h 629"/>
                <a:gd name="T2" fmla="*/ 181 w 195"/>
                <a:gd name="T3" fmla="*/ 54 h 629"/>
                <a:gd name="T4" fmla="*/ 166 w 195"/>
                <a:gd name="T5" fmla="*/ 81 h 629"/>
                <a:gd name="T6" fmla="*/ 159 w 195"/>
                <a:gd name="T7" fmla="*/ 137 h 629"/>
                <a:gd name="T8" fmla="*/ 157 w 195"/>
                <a:gd name="T9" fmla="*/ 145 h 629"/>
                <a:gd name="T10" fmla="*/ 142 w 195"/>
                <a:gd name="T11" fmla="*/ 152 h 629"/>
                <a:gd name="T12" fmla="*/ 119 w 195"/>
                <a:gd name="T13" fmla="*/ 156 h 629"/>
                <a:gd name="T14" fmla="*/ 92 w 195"/>
                <a:gd name="T15" fmla="*/ 158 h 629"/>
                <a:gd name="T16" fmla="*/ 39 w 195"/>
                <a:gd name="T17" fmla="*/ 154 h 629"/>
                <a:gd name="T18" fmla="*/ 9 w 195"/>
                <a:gd name="T19" fmla="*/ 141 h 629"/>
                <a:gd name="T20" fmla="*/ 0 w 195"/>
                <a:gd name="T21" fmla="*/ 81 h 629"/>
                <a:gd name="T22" fmla="*/ 13 w 195"/>
                <a:gd name="T23" fmla="*/ 22 h 629"/>
                <a:gd name="T24" fmla="*/ 24 w 195"/>
                <a:gd name="T25" fmla="*/ 12 h 629"/>
                <a:gd name="T26" fmla="*/ 45 w 195"/>
                <a:gd name="T27" fmla="*/ 5 h 629"/>
                <a:gd name="T28" fmla="*/ 75 w 195"/>
                <a:gd name="T29" fmla="*/ 1 h 629"/>
                <a:gd name="T30" fmla="*/ 110 w 195"/>
                <a:gd name="T31" fmla="*/ 0 h 629"/>
                <a:gd name="T32" fmla="*/ 170 w 195"/>
                <a:gd name="T33" fmla="*/ 7 h 629"/>
                <a:gd name="T34" fmla="*/ 195 w 195"/>
                <a:gd name="T35" fmla="*/ 25 h 629"/>
                <a:gd name="T36" fmla="*/ 195 w 195"/>
                <a:gd name="T37" fmla="*/ 25 h 62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5"/>
                <a:gd name="T58" fmla="*/ 0 h 629"/>
                <a:gd name="T59" fmla="*/ 195 w 195"/>
                <a:gd name="T60" fmla="*/ 629 h 62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5" h="629">
                  <a:moveTo>
                    <a:pt x="195" y="97"/>
                  </a:moveTo>
                  <a:lnTo>
                    <a:pt x="181" y="215"/>
                  </a:lnTo>
                  <a:lnTo>
                    <a:pt x="166" y="321"/>
                  </a:lnTo>
                  <a:lnTo>
                    <a:pt x="159" y="546"/>
                  </a:lnTo>
                  <a:lnTo>
                    <a:pt x="157" y="578"/>
                  </a:lnTo>
                  <a:lnTo>
                    <a:pt x="142" y="605"/>
                  </a:lnTo>
                  <a:lnTo>
                    <a:pt x="119" y="622"/>
                  </a:lnTo>
                  <a:lnTo>
                    <a:pt x="92" y="629"/>
                  </a:lnTo>
                  <a:lnTo>
                    <a:pt x="39" y="616"/>
                  </a:lnTo>
                  <a:lnTo>
                    <a:pt x="9" y="561"/>
                  </a:lnTo>
                  <a:lnTo>
                    <a:pt x="0" y="323"/>
                  </a:lnTo>
                  <a:lnTo>
                    <a:pt x="13" y="86"/>
                  </a:lnTo>
                  <a:lnTo>
                    <a:pt x="24" y="46"/>
                  </a:lnTo>
                  <a:lnTo>
                    <a:pt x="45" y="19"/>
                  </a:lnTo>
                  <a:lnTo>
                    <a:pt x="75" y="4"/>
                  </a:lnTo>
                  <a:lnTo>
                    <a:pt x="110" y="0"/>
                  </a:lnTo>
                  <a:lnTo>
                    <a:pt x="170" y="27"/>
                  </a:lnTo>
                  <a:lnTo>
                    <a:pt x="195" y="97"/>
                  </a:lnTo>
                  <a:close/>
                </a:path>
              </a:pathLst>
            </a:custGeom>
            <a:solidFill>
              <a:srgbClr val="00FF00"/>
            </a:solidFill>
            <a:ln w="9525">
              <a:noFill/>
              <a:round/>
              <a:headEnd/>
              <a:tailEnd/>
            </a:ln>
          </p:spPr>
          <p:txBody>
            <a:bodyPr/>
            <a:lstStyle/>
            <a:p>
              <a:endParaRPr lang="zh-CN" altLang="en-US"/>
            </a:p>
          </p:txBody>
        </p:sp>
        <p:sp>
          <p:nvSpPr>
            <p:cNvPr id="52257" name="Freeform 26"/>
            <p:cNvSpPr>
              <a:spLocks/>
            </p:cNvSpPr>
            <p:nvPr/>
          </p:nvSpPr>
          <p:spPr bwMode="auto">
            <a:xfrm>
              <a:off x="4560" y="1803"/>
              <a:ext cx="162" cy="359"/>
            </a:xfrm>
            <a:custGeom>
              <a:avLst/>
              <a:gdLst>
                <a:gd name="T0" fmla="*/ 141 w 162"/>
                <a:gd name="T1" fmla="*/ 18 h 717"/>
                <a:gd name="T2" fmla="*/ 162 w 162"/>
                <a:gd name="T3" fmla="*/ 161 h 717"/>
                <a:gd name="T4" fmla="*/ 153 w 162"/>
                <a:gd name="T5" fmla="*/ 170 h 717"/>
                <a:gd name="T6" fmla="*/ 136 w 162"/>
                <a:gd name="T7" fmla="*/ 175 h 717"/>
                <a:gd name="T8" fmla="*/ 111 w 162"/>
                <a:gd name="T9" fmla="*/ 179 h 717"/>
                <a:gd name="T10" fmla="*/ 83 w 162"/>
                <a:gd name="T11" fmla="*/ 180 h 717"/>
                <a:gd name="T12" fmla="*/ 32 w 162"/>
                <a:gd name="T13" fmla="*/ 174 h 717"/>
                <a:gd name="T14" fmla="*/ 11 w 162"/>
                <a:gd name="T15" fmla="*/ 160 h 717"/>
                <a:gd name="T16" fmla="*/ 15 w 162"/>
                <a:gd name="T17" fmla="*/ 122 h 717"/>
                <a:gd name="T18" fmla="*/ 11 w 162"/>
                <a:gd name="T19" fmla="*/ 89 h 717"/>
                <a:gd name="T20" fmla="*/ 0 w 162"/>
                <a:gd name="T21" fmla="*/ 18 h 717"/>
                <a:gd name="T22" fmla="*/ 5 w 162"/>
                <a:gd name="T23" fmla="*/ 11 h 717"/>
                <a:gd name="T24" fmla="*/ 20 w 162"/>
                <a:gd name="T25" fmla="*/ 5 h 717"/>
                <a:gd name="T26" fmla="*/ 43 w 162"/>
                <a:gd name="T27" fmla="*/ 1 h 717"/>
                <a:gd name="T28" fmla="*/ 70 w 162"/>
                <a:gd name="T29" fmla="*/ 0 h 717"/>
                <a:gd name="T30" fmla="*/ 119 w 162"/>
                <a:gd name="T31" fmla="*/ 5 h 717"/>
                <a:gd name="T32" fmla="*/ 141 w 162"/>
                <a:gd name="T33" fmla="*/ 18 h 717"/>
                <a:gd name="T34" fmla="*/ 141 w 162"/>
                <a:gd name="T35" fmla="*/ 18 h 7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2"/>
                <a:gd name="T55" fmla="*/ 0 h 717"/>
                <a:gd name="T56" fmla="*/ 162 w 162"/>
                <a:gd name="T57" fmla="*/ 717 h 7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2" h="717">
                  <a:moveTo>
                    <a:pt x="141" y="70"/>
                  </a:moveTo>
                  <a:lnTo>
                    <a:pt x="162" y="644"/>
                  </a:lnTo>
                  <a:lnTo>
                    <a:pt x="153" y="677"/>
                  </a:lnTo>
                  <a:lnTo>
                    <a:pt x="136" y="699"/>
                  </a:lnTo>
                  <a:lnTo>
                    <a:pt x="111" y="713"/>
                  </a:lnTo>
                  <a:lnTo>
                    <a:pt x="83" y="717"/>
                  </a:lnTo>
                  <a:lnTo>
                    <a:pt x="32" y="696"/>
                  </a:lnTo>
                  <a:lnTo>
                    <a:pt x="11" y="637"/>
                  </a:lnTo>
                  <a:lnTo>
                    <a:pt x="15" y="487"/>
                  </a:lnTo>
                  <a:lnTo>
                    <a:pt x="11" y="355"/>
                  </a:lnTo>
                  <a:lnTo>
                    <a:pt x="0" y="72"/>
                  </a:lnTo>
                  <a:lnTo>
                    <a:pt x="5" y="42"/>
                  </a:lnTo>
                  <a:lnTo>
                    <a:pt x="20" y="19"/>
                  </a:lnTo>
                  <a:lnTo>
                    <a:pt x="43" y="4"/>
                  </a:lnTo>
                  <a:lnTo>
                    <a:pt x="70" y="0"/>
                  </a:lnTo>
                  <a:lnTo>
                    <a:pt x="119" y="17"/>
                  </a:lnTo>
                  <a:lnTo>
                    <a:pt x="141" y="70"/>
                  </a:lnTo>
                  <a:close/>
                </a:path>
              </a:pathLst>
            </a:custGeom>
            <a:solidFill>
              <a:srgbClr val="00FF00"/>
            </a:solidFill>
            <a:ln w="9525">
              <a:noFill/>
              <a:round/>
              <a:headEnd/>
              <a:tailEnd/>
            </a:ln>
          </p:spPr>
          <p:txBody>
            <a:bodyPr/>
            <a:lstStyle/>
            <a:p>
              <a:endParaRPr lang="zh-CN" altLang="en-US"/>
            </a:p>
          </p:txBody>
        </p:sp>
        <p:sp>
          <p:nvSpPr>
            <p:cNvPr id="52258" name="Freeform 27"/>
            <p:cNvSpPr>
              <a:spLocks/>
            </p:cNvSpPr>
            <p:nvPr/>
          </p:nvSpPr>
          <p:spPr bwMode="auto">
            <a:xfrm>
              <a:off x="4526" y="2270"/>
              <a:ext cx="194" cy="274"/>
            </a:xfrm>
            <a:custGeom>
              <a:avLst/>
              <a:gdLst>
                <a:gd name="T0" fmla="*/ 149 w 194"/>
                <a:gd name="T1" fmla="*/ 16 h 548"/>
                <a:gd name="T2" fmla="*/ 194 w 194"/>
                <a:gd name="T3" fmla="*/ 121 h 548"/>
                <a:gd name="T4" fmla="*/ 179 w 194"/>
                <a:gd name="T5" fmla="*/ 130 h 548"/>
                <a:gd name="T6" fmla="*/ 168 w 194"/>
                <a:gd name="T7" fmla="*/ 133 h 548"/>
                <a:gd name="T8" fmla="*/ 155 w 194"/>
                <a:gd name="T9" fmla="*/ 135 h 548"/>
                <a:gd name="T10" fmla="*/ 92 w 194"/>
                <a:gd name="T11" fmla="*/ 137 h 548"/>
                <a:gd name="T12" fmla="*/ 39 w 194"/>
                <a:gd name="T13" fmla="*/ 129 h 548"/>
                <a:gd name="T14" fmla="*/ 28 w 194"/>
                <a:gd name="T15" fmla="*/ 122 h 548"/>
                <a:gd name="T16" fmla="*/ 28 w 194"/>
                <a:gd name="T17" fmla="*/ 112 h 548"/>
                <a:gd name="T18" fmla="*/ 39 w 194"/>
                <a:gd name="T19" fmla="*/ 88 h 548"/>
                <a:gd name="T20" fmla="*/ 34 w 194"/>
                <a:gd name="T21" fmla="*/ 67 h 548"/>
                <a:gd name="T22" fmla="*/ 18 w 194"/>
                <a:gd name="T23" fmla="*/ 46 h 548"/>
                <a:gd name="T24" fmla="*/ 0 w 194"/>
                <a:gd name="T25" fmla="*/ 22 h 548"/>
                <a:gd name="T26" fmla="*/ 1 w 194"/>
                <a:gd name="T27" fmla="*/ 14 h 548"/>
                <a:gd name="T28" fmla="*/ 15 w 194"/>
                <a:gd name="T29" fmla="*/ 7 h 548"/>
                <a:gd name="T30" fmla="*/ 35 w 194"/>
                <a:gd name="T31" fmla="*/ 3 h 548"/>
                <a:gd name="T32" fmla="*/ 62 w 194"/>
                <a:gd name="T33" fmla="*/ 0 h 548"/>
                <a:gd name="T34" fmla="*/ 117 w 194"/>
                <a:gd name="T35" fmla="*/ 3 h 548"/>
                <a:gd name="T36" fmla="*/ 149 w 194"/>
                <a:gd name="T37" fmla="*/ 16 h 548"/>
                <a:gd name="T38" fmla="*/ 149 w 194"/>
                <a:gd name="T39" fmla="*/ 16 h 5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4"/>
                <a:gd name="T61" fmla="*/ 0 h 548"/>
                <a:gd name="T62" fmla="*/ 194 w 194"/>
                <a:gd name="T63" fmla="*/ 548 h 54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4" h="548">
                  <a:moveTo>
                    <a:pt x="149" y="63"/>
                  </a:moveTo>
                  <a:lnTo>
                    <a:pt x="194" y="483"/>
                  </a:lnTo>
                  <a:lnTo>
                    <a:pt x="179" y="517"/>
                  </a:lnTo>
                  <a:lnTo>
                    <a:pt x="168" y="531"/>
                  </a:lnTo>
                  <a:lnTo>
                    <a:pt x="155" y="540"/>
                  </a:lnTo>
                  <a:lnTo>
                    <a:pt x="92" y="548"/>
                  </a:lnTo>
                  <a:lnTo>
                    <a:pt x="39" y="515"/>
                  </a:lnTo>
                  <a:lnTo>
                    <a:pt x="28" y="485"/>
                  </a:lnTo>
                  <a:lnTo>
                    <a:pt x="28" y="447"/>
                  </a:lnTo>
                  <a:lnTo>
                    <a:pt x="39" y="352"/>
                  </a:lnTo>
                  <a:lnTo>
                    <a:pt x="34" y="266"/>
                  </a:lnTo>
                  <a:lnTo>
                    <a:pt x="18" y="183"/>
                  </a:lnTo>
                  <a:lnTo>
                    <a:pt x="0" y="86"/>
                  </a:lnTo>
                  <a:lnTo>
                    <a:pt x="1" y="54"/>
                  </a:lnTo>
                  <a:lnTo>
                    <a:pt x="15" y="27"/>
                  </a:lnTo>
                  <a:lnTo>
                    <a:pt x="35" y="10"/>
                  </a:lnTo>
                  <a:lnTo>
                    <a:pt x="62" y="0"/>
                  </a:lnTo>
                  <a:lnTo>
                    <a:pt x="117" y="10"/>
                  </a:lnTo>
                  <a:lnTo>
                    <a:pt x="149" y="63"/>
                  </a:lnTo>
                  <a:close/>
                </a:path>
              </a:pathLst>
            </a:custGeom>
            <a:solidFill>
              <a:srgbClr val="00FF00"/>
            </a:solidFill>
            <a:ln w="9525">
              <a:noFill/>
              <a:round/>
              <a:headEnd/>
              <a:tailEnd/>
            </a:ln>
          </p:spPr>
          <p:txBody>
            <a:bodyPr/>
            <a:lstStyle/>
            <a:p>
              <a:endParaRPr lang="zh-CN" altLang="en-US"/>
            </a:p>
          </p:txBody>
        </p:sp>
        <p:sp>
          <p:nvSpPr>
            <p:cNvPr id="52259" name="Freeform 28"/>
            <p:cNvSpPr>
              <a:spLocks/>
            </p:cNvSpPr>
            <p:nvPr/>
          </p:nvSpPr>
          <p:spPr bwMode="auto">
            <a:xfrm>
              <a:off x="3525" y="1028"/>
              <a:ext cx="596" cy="82"/>
            </a:xfrm>
            <a:custGeom>
              <a:avLst/>
              <a:gdLst>
                <a:gd name="T0" fmla="*/ 51 w 596"/>
                <a:gd name="T1" fmla="*/ 11 h 163"/>
                <a:gd name="T2" fmla="*/ 281 w 596"/>
                <a:gd name="T3" fmla="*/ 6 h 163"/>
                <a:gd name="T4" fmla="*/ 391 w 596"/>
                <a:gd name="T5" fmla="*/ 2 h 163"/>
                <a:gd name="T6" fmla="*/ 514 w 596"/>
                <a:gd name="T7" fmla="*/ 0 h 163"/>
                <a:gd name="T8" fmla="*/ 550 w 596"/>
                <a:gd name="T9" fmla="*/ 2 h 163"/>
                <a:gd name="T10" fmla="*/ 575 w 596"/>
                <a:gd name="T11" fmla="*/ 7 h 163"/>
                <a:gd name="T12" fmla="*/ 596 w 596"/>
                <a:gd name="T13" fmla="*/ 21 h 163"/>
                <a:gd name="T14" fmla="*/ 590 w 596"/>
                <a:gd name="T15" fmla="*/ 28 h 163"/>
                <a:gd name="T16" fmla="*/ 575 w 596"/>
                <a:gd name="T17" fmla="*/ 35 h 163"/>
                <a:gd name="T18" fmla="*/ 550 w 596"/>
                <a:gd name="T19" fmla="*/ 39 h 163"/>
                <a:gd name="T20" fmla="*/ 514 w 596"/>
                <a:gd name="T21" fmla="*/ 41 h 163"/>
                <a:gd name="T22" fmla="*/ 51 w 596"/>
                <a:gd name="T23" fmla="*/ 37 h 163"/>
                <a:gd name="T24" fmla="*/ 13 w 596"/>
                <a:gd name="T25" fmla="*/ 33 h 163"/>
                <a:gd name="T26" fmla="*/ 0 w 596"/>
                <a:gd name="T27" fmla="*/ 24 h 163"/>
                <a:gd name="T28" fmla="*/ 13 w 596"/>
                <a:gd name="T29" fmla="*/ 15 h 163"/>
                <a:gd name="T30" fmla="*/ 28 w 596"/>
                <a:gd name="T31" fmla="*/ 12 h 163"/>
                <a:gd name="T32" fmla="*/ 51 w 596"/>
                <a:gd name="T33" fmla="*/ 11 h 163"/>
                <a:gd name="T34" fmla="*/ 51 w 596"/>
                <a:gd name="T35" fmla="*/ 11 h 16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96"/>
                <a:gd name="T55" fmla="*/ 0 h 163"/>
                <a:gd name="T56" fmla="*/ 596 w 596"/>
                <a:gd name="T57" fmla="*/ 163 h 16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96" h="163">
                  <a:moveTo>
                    <a:pt x="51" y="44"/>
                  </a:moveTo>
                  <a:lnTo>
                    <a:pt x="281" y="23"/>
                  </a:lnTo>
                  <a:lnTo>
                    <a:pt x="391" y="8"/>
                  </a:lnTo>
                  <a:lnTo>
                    <a:pt x="514" y="0"/>
                  </a:lnTo>
                  <a:lnTo>
                    <a:pt x="550" y="8"/>
                  </a:lnTo>
                  <a:lnTo>
                    <a:pt x="575" y="27"/>
                  </a:lnTo>
                  <a:lnTo>
                    <a:pt x="596" y="82"/>
                  </a:lnTo>
                  <a:lnTo>
                    <a:pt x="590" y="112"/>
                  </a:lnTo>
                  <a:lnTo>
                    <a:pt x="575" y="137"/>
                  </a:lnTo>
                  <a:lnTo>
                    <a:pt x="550" y="156"/>
                  </a:lnTo>
                  <a:lnTo>
                    <a:pt x="514" y="163"/>
                  </a:lnTo>
                  <a:lnTo>
                    <a:pt x="51" y="146"/>
                  </a:lnTo>
                  <a:lnTo>
                    <a:pt x="13" y="129"/>
                  </a:lnTo>
                  <a:lnTo>
                    <a:pt x="0" y="95"/>
                  </a:lnTo>
                  <a:lnTo>
                    <a:pt x="13" y="59"/>
                  </a:lnTo>
                  <a:lnTo>
                    <a:pt x="28" y="47"/>
                  </a:lnTo>
                  <a:lnTo>
                    <a:pt x="51" y="44"/>
                  </a:lnTo>
                  <a:close/>
                </a:path>
              </a:pathLst>
            </a:custGeom>
            <a:solidFill>
              <a:srgbClr val="00FF00"/>
            </a:solidFill>
            <a:ln w="9525">
              <a:noFill/>
              <a:round/>
              <a:headEnd/>
              <a:tailEnd/>
            </a:ln>
          </p:spPr>
          <p:txBody>
            <a:bodyPr/>
            <a:lstStyle/>
            <a:p>
              <a:endParaRPr lang="zh-CN" altLang="en-US"/>
            </a:p>
          </p:txBody>
        </p:sp>
        <p:sp>
          <p:nvSpPr>
            <p:cNvPr id="52260" name="Freeform 29"/>
            <p:cNvSpPr>
              <a:spLocks/>
            </p:cNvSpPr>
            <p:nvPr/>
          </p:nvSpPr>
          <p:spPr bwMode="auto">
            <a:xfrm>
              <a:off x="1608" y="1047"/>
              <a:ext cx="704" cy="98"/>
            </a:xfrm>
            <a:custGeom>
              <a:avLst/>
              <a:gdLst>
                <a:gd name="T0" fmla="*/ 66 w 704"/>
                <a:gd name="T1" fmla="*/ 9 h 196"/>
                <a:gd name="T2" fmla="*/ 219 w 704"/>
                <a:gd name="T3" fmla="*/ 3 h 196"/>
                <a:gd name="T4" fmla="*/ 357 w 704"/>
                <a:gd name="T5" fmla="*/ 0 h 196"/>
                <a:gd name="T6" fmla="*/ 494 w 704"/>
                <a:gd name="T7" fmla="*/ 1 h 196"/>
                <a:gd name="T8" fmla="*/ 647 w 704"/>
                <a:gd name="T9" fmla="*/ 8 h 196"/>
                <a:gd name="T10" fmla="*/ 677 w 704"/>
                <a:gd name="T11" fmla="*/ 11 h 196"/>
                <a:gd name="T12" fmla="*/ 696 w 704"/>
                <a:gd name="T13" fmla="*/ 17 h 196"/>
                <a:gd name="T14" fmla="*/ 704 w 704"/>
                <a:gd name="T15" fmla="*/ 30 h 196"/>
                <a:gd name="T16" fmla="*/ 692 w 704"/>
                <a:gd name="T17" fmla="*/ 37 h 196"/>
                <a:gd name="T18" fmla="*/ 673 w 704"/>
                <a:gd name="T19" fmla="*/ 42 h 196"/>
                <a:gd name="T20" fmla="*/ 647 w 704"/>
                <a:gd name="T21" fmla="*/ 45 h 196"/>
                <a:gd name="T22" fmla="*/ 615 w 704"/>
                <a:gd name="T23" fmla="*/ 45 h 196"/>
                <a:gd name="T24" fmla="*/ 477 w 704"/>
                <a:gd name="T25" fmla="*/ 40 h 196"/>
                <a:gd name="T26" fmla="*/ 354 w 704"/>
                <a:gd name="T27" fmla="*/ 40 h 196"/>
                <a:gd name="T28" fmla="*/ 94 w 704"/>
                <a:gd name="T29" fmla="*/ 49 h 196"/>
                <a:gd name="T30" fmla="*/ 58 w 704"/>
                <a:gd name="T31" fmla="*/ 49 h 196"/>
                <a:gd name="T32" fmla="*/ 30 w 704"/>
                <a:gd name="T33" fmla="*/ 46 h 196"/>
                <a:gd name="T34" fmla="*/ 2 w 704"/>
                <a:gd name="T35" fmla="*/ 33 h 196"/>
                <a:gd name="T36" fmla="*/ 0 w 704"/>
                <a:gd name="T37" fmla="*/ 29 h 196"/>
                <a:gd name="T38" fmla="*/ 2 w 704"/>
                <a:gd name="T39" fmla="*/ 26 h 196"/>
                <a:gd name="T40" fmla="*/ 11 w 704"/>
                <a:gd name="T41" fmla="*/ 18 h 196"/>
                <a:gd name="T42" fmla="*/ 34 w 704"/>
                <a:gd name="T43" fmla="*/ 13 h 196"/>
                <a:gd name="T44" fmla="*/ 66 w 704"/>
                <a:gd name="T45" fmla="*/ 9 h 196"/>
                <a:gd name="T46" fmla="*/ 66 w 704"/>
                <a:gd name="T47" fmla="*/ 9 h 19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04"/>
                <a:gd name="T73" fmla="*/ 0 h 196"/>
                <a:gd name="T74" fmla="*/ 704 w 704"/>
                <a:gd name="T75" fmla="*/ 196 h 19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04" h="196">
                  <a:moveTo>
                    <a:pt x="66" y="36"/>
                  </a:moveTo>
                  <a:lnTo>
                    <a:pt x="219" y="11"/>
                  </a:lnTo>
                  <a:lnTo>
                    <a:pt x="357" y="0"/>
                  </a:lnTo>
                  <a:lnTo>
                    <a:pt x="494" y="4"/>
                  </a:lnTo>
                  <a:lnTo>
                    <a:pt x="647" y="30"/>
                  </a:lnTo>
                  <a:lnTo>
                    <a:pt x="677" y="44"/>
                  </a:lnTo>
                  <a:lnTo>
                    <a:pt x="696" y="65"/>
                  </a:lnTo>
                  <a:lnTo>
                    <a:pt x="704" y="120"/>
                  </a:lnTo>
                  <a:lnTo>
                    <a:pt x="692" y="146"/>
                  </a:lnTo>
                  <a:lnTo>
                    <a:pt x="673" y="165"/>
                  </a:lnTo>
                  <a:lnTo>
                    <a:pt x="647" y="179"/>
                  </a:lnTo>
                  <a:lnTo>
                    <a:pt x="615" y="177"/>
                  </a:lnTo>
                  <a:lnTo>
                    <a:pt x="477" y="158"/>
                  </a:lnTo>
                  <a:lnTo>
                    <a:pt x="354" y="158"/>
                  </a:lnTo>
                  <a:lnTo>
                    <a:pt x="94" y="196"/>
                  </a:lnTo>
                  <a:lnTo>
                    <a:pt x="58" y="196"/>
                  </a:lnTo>
                  <a:lnTo>
                    <a:pt x="30" y="182"/>
                  </a:lnTo>
                  <a:lnTo>
                    <a:pt x="2" y="131"/>
                  </a:lnTo>
                  <a:lnTo>
                    <a:pt x="0" y="116"/>
                  </a:lnTo>
                  <a:lnTo>
                    <a:pt x="2" y="101"/>
                  </a:lnTo>
                  <a:lnTo>
                    <a:pt x="11" y="72"/>
                  </a:lnTo>
                  <a:lnTo>
                    <a:pt x="34" y="49"/>
                  </a:lnTo>
                  <a:lnTo>
                    <a:pt x="66" y="36"/>
                  </a:lnTo>
                  <a:close/>
                </a:path>
              </a:pathLst>
            </a:custGeom>
            <a:solidFill>
              <a:srgbClr val="00FF00"/>
            </a:solidFill>
            <a:ln w="9525">
              <a:noFill/>
              <a:round/>
              <a:headEnd/>
              <a:tailEnd/>
            </a:ln>
          </p:spPr>
          <p:txBody>
            <a:bodyPr/>
            <a:lstStyle/>
            <a:p>
              <a:endParaRPr lang="zh-CN" altLang="en-US"/>
            </a:p>
          </p:txBody>
        </p:sp>
        <p:sp>
          <p:nvSpPr>
            <p:cNvPr id="52261" name="Freeform 30"/>
            <p:cNvSpPr>
              <a:spLocks/>
            </p:cNvSpPr>
            <p:nvPr/>
          </p:nvSpPr>
          <p:spPr bwMode="auto">
            <a:xfrm>
              <a:off x="2527" y="1050"/>
              <a:ext cx="700" cy="84"/>
            </a:xfrm>
            <a:custGeom>
              <a:avLst/>
              <a:gdLst>
                <a:gd name="T0" fmla="*/ 76 w 700"/>
                <a:gd name="T1" fmla="*/ 0 h 169"/>
                <a:gd name="T2" fmla="*/ 350 w 700"/>
                <a:gd name="T3" fmla="*/ 2 h 169"/>
                <a:gd name="T4" fmla="*/ 625 w 700"/>
                <a:gd name="T5" fmla="*/ 4 h 169"/>
                <a:gd name="T6" fmla="*/ 657 w 700"/>
                <a:gd name="T7" fmla="*/ 6 h 169"/>
                <a:gd name="T8" fmla="*/ 682 w 700"/>
                <a:gd name="T9" fmla="*/ 10 h 169"/>
                <a:gd name="T10" fmla="*/ 700 w 700"/>
                <a:gd name="T11" fmla="*/ 23 h 169"/>
                <a:gd name="T12" fmla="*/ 695 w 700"/>
                <a:gd name="T13" fmla="*/ 30 h 169"/>
                <a:gd name="T14" fmla="*/ 682 w 700"/>
                <a:gd name="T15" fmla="*/ 36 h 169"/>
                <a:gd name="T16" fmla="*/ 657 w 700"/>
                <a:gd name="T17" fmla="*/ 40 h 169"/>
                <a:gd name="T18" fmla="*/ 625 w 700"/>
                <a:gd name="T19" fmla="*/ 42 h 169"/>
                <a:gd name="T20" fmla="*/ 350 w 700"/>
                <a:gd name="T21" fmla="*/ 39 h 169"/>
                <a:gd name="T22" fmla="*/ 76 w 700"/>
                <a:gd name="T23" fmla="*/ 37 h 169"/>
                <a:gd name="T24" fmla="*/ 42 w 700"/>
                <a:gd name="T25" fmla="*/ 36 h 169"/>
                <a:gd name="T26" fmla="*/ 19 w 700"/>
                <a:gd name="T27" fmla="*/ 31 h 169"/>
                <a:gd name="T28" fmla="*/ 0 w 700"/>
                <a:gd name="T29" fmla="*/ 18 h 169"/>
                <a:gd name="T30" fmla="*/ 4 w 700"/>
                <a:gd name="T31" fmla="*/ 11 h 169"/>
                <a:gd name="T32" fmla="*/ 19 w 700"/>
                <a:gd name="T33" fmla="*/ 5 h 169"/>
                <a:gd name="T34" fmla="*/ 42 w 700"/>
                <a:gd name="T35" fmla="*/ 1 h 169"/>
                <a:gd name="T36" fmla="*/ 76 w 700"/>
                <a:gd name="T37" fmla="*/ 0 h 169"/>
                <a:gd name="T38" fmla="*/ 76 w 700"/>
                <a:gd name="T39" fmla="*/ 0 h 1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00"/>
                <a:gd name="T61" fmla="*/ 0 h 169"/>
                <a:gd name="T62" fmla="*/ 700 w 700"/>
                <a:gd name="T63" fmla="*/ 169 h 1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00" h="169">
                  <a:moveTo>
                    <a:pt x="76" y="0"/>
                  </a:moveTo>
                  <a:lnTo>
                    <a:pt x="350" y="9"/>
                  </a:lnTo>
                  <a:lnTo>
                    <a:pt x="625" y="19"/>
                  </a:lnTo>
                  <a:lnTo>
                    <a:pt x="657" y="24"/>
                  </a:lnTo>
                  <a:lnTo>
                    <a:pt x="682" y="41"/>
                  </a:lnTo>
                  <a:lnTo>
                    <a:pt x="700" y="95"/>
                  </a:lnTo>
                  <a:lnTo>
                    <a:pt x="695" y="121"/>
                  </a:lnTo>
                  <a:lnTo>
                    <a:pt x="682" y="146"/>
                  </a:lnTo>
                  <a:lnTo>
                    <a:pt x="657" y="163"/>
                  </a:lnTo>
                  <a:lnTo>
                    <a:pt x="625" y="169"/>
                  </a:lnTo>
                  <a:lnTo>
                    <a:pt x="350" y="159"/>
                  </a:lnTo>
                  <a:lnTo>
                    <a:pt x="76" y="150"/>
                  </a:lnTo>
                  <a:lnTo>
                    <a:pt x="42" y="144"/>
                  </a:lnTo>
                  <a:lnTo>
                    <a:pt x="19" y="127"/>
                  </a:lnTo>
                  <a:lnTo>
                    <a:pt x="0" y="74"/>
                  </a:lnTo>
                  <a:lnTo>
                    <a:pt x="4" y="47"/>
                  </a:lnTo>
                  <a:lnTo>
                    <a:pt x="19" y="22"/>
                  </a:lnTo>
                  <a:lnTo>
                    <a:pt x="42" y="5"/>
                  </a:lnTo>
                  <a:lnTo>
                    <a:pt x="76" y="0"/>
                  </a:lnTo>
                  <a:close/>
                </a:path>
              </a:pathLst>
            </a:custGeom>
            <a:solidFill>
              <a:srgbClr val="00FF00"/>
            </a:solidFill>
            <a:ln w="9525">
              <a:noFill/>
              <a:round/>
              <a:headEnd/>
              <a:tailEnd/>
            </a:ln>
          </p:spPr>
          <p:txBody>
            <a:bodyPr/>
            <a:lstStyle/>
            <a:p>
              <a:endParaRPr lang="zh-CN" altLang="en-US"/>
            </a:p>
          </p:txBody>
        </p:sp>
        <p:sp>
          <p:nvSpPr>
            <p:cNvPr id="52262" name="Freeform 31"/>
            <p:cNvSpPr>
              <a:spLocks/>
            </p:cNvSpPr>
            <p:nvPr/>
          </p:nvSpPr>
          <p:spPr bwMode="auto">
            <a:xfrm>
              <a:off x="809" y="1326"/>
              <a:ext cx="191" cy="420"/>
            </a:xfrm>
            <a:custGeom>
              <a:avLst/>
              <a:gdLst>
                <a:gd name="T0" fmla="*/ 191 w 191"/>
                <a:gd name="T1" fmla="*/ 22 h 838"/>
                <a:gd name="T2" fmla="*/ 172 w 191"/>
                <a:gd name="T3" fmla="*/ 68 h 838"/>
                <a:gd name="T4" fmla="*/ 159 w 191"/>
                <a:gd name="T5" fmla="*/ 89 h 838"/>
                <a:gd name="T6" fmla="*/ 146 w 191"/>
                <a:gd name="T7" fmla="*/ 109 h 838"/>
                <a:gd name="T8" fmla="*/ 112 w 191"/>
                <a:gd name="T9" fmla="*/ 196 h 838"/>
                <a:gd name="T10" fmla="*/ 106 w 191"/>
                <a:gd name="T11" fmla="*/ 202 h 838"/>
                <a:gd name="T12" fmla="*/ 95 w 191"/>
                <a:gd name="T13" fmla="*/ 206 h 838"/>
                <a:gd name="T14" fmla="*/ 55 w 191"/>
                <a:gd name="T15" fmla="*/ 211 h 838"/>
                <a:gd name="T16" fmla="*/ 17 w 191"/>
                <a:gd name="T17" fmla="*/ 206 h 838"/>
                <a:gd name="T18" fmla="*/ 0 w 191"/>
                <a:gd name="T19" fmla="*/ 196 h 838"/>
                <a:gd name="T20" fmla="*/ 10 w 191"/>
                <a:gd name="T21" fmla="*/ 108 h 838"/>
                <a:gd name="T22" fmla="*/ 31 w 191"/>
                <a:gd name="T23" fmla="*/ 19 h 838"/>
                <a:gd name="T24" fmla="*/ 38 w 191"/>
                <a:gd name="T25" fmla="*/ 11 h 838"/>
                <a:gd name="T26" fmla="*/ 59 w 191"/>
                <a:gd name="T27" fmla="*/ 5 h 838"/>
                <a:gd name="T28" fmla="*/ 85 w 191"/>
                <a:gd name="T29" fmla="*/ 1 h 838"/>
                <a:gd name="T30" fmla="*/ 116 w 191"/>
                <a:gd name="T31" fmla="*/ 0 h 838"/>
                <a:gd name="T32" fmla="*/ 169 w 191"/>
                <a:gd name="T33" fmla="*/ 6 h 838"/>
                <a:gd name="T34" fmla="*/ 191 w 191"/>
                <a:gd name="T35" fmla="*/ 22 h 838"/>
                <a:gd name="T36" fmla="*/ 191 w 191"/>
                <a:gd name="T37" fmla="*/ 22 h 8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1"/>
                <a:gd name="T58" fmla="*/ 0 h 838"/>
                <a:gd name="T59" fmla="*/ 191 w 191"/>
                <a:gd name="T60" fmla="*/ 838 h 83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1" h="838">
                  <a:moveTo>
                    <a:pt x="191" y="85"/>
                  </a:moveTo>
                  <a:lnTo>
                    <a:pt x="172" y="270"/>
                  </a:lnTo>
                  <a:lnTo>
                    <a:pt x="159" y="353"/>
                  </a:lnTo>
                  <a:lnTo>
                    <a:pt x="146" y="433"/>
                  </a:lnTo>
                  <a:lnTo>
                    <a:pt x="112" y="781"/>
                  </a:lnTo>
                  <a:lnTo>
                    <a:pt x="106" y="806"/>
                  </a:lnTo>
                  <a:lnTo>
                    <a:pt x="95" y="823"/>
                  </a:lnTo>
                  <a:lnTo>
                    <a:pt x="55" y="838"/>
                  </a:lnTo>
                  <a:lnTo>
                    <a:pt x="17" y="823"/>
                  </a:lnTo>
                  <a:lnTo>
                    <a:pt x="0" y="781"/>
                  </a:lnTo>
                  <a:lnTo>
                    <a:pt x="10" y="429"/>
                  </a:lnTo>
                  <a:lnTo>
                    <a:pt x="31" y="76"/>
                  </a:lnTo>
                  <a:lnTo>
                    <a:pt x="38" y="42"/>
                  </a:lnTo>
                  <a:lnTo>
                    <a:pt x="59" y="17"/>
                  </a:lnTo>
                  <a:lnTo>
                    <a:pt x="85" y="4"/>
                  </a:lnTo>
                  <a:lnTo>
                    <a:pt x="116" y="0"/>
                  </a:lnTo>
                  <a:lnTo>
                    <a:pt x="169" y="23"/>
                  </a:lnTo>
                  <a:lnTo>
                    <a:pt x="191" y="85"/>
                  </a:lnTo>
                  <a:close/>
                </a:path>
              </a:pathLst>
            </a:custGeom>
            <a:solidFill>
              <a:srgbClr val="00FF00"/>
            </a:solidFill>
            <a:ln w="9525">
              <a:noFill/>
              <a:round/>
              <a:headEnd/>
              <a:tailEnd/>
            </a:ln>
          </p:spPr>
          <p:txBody>
            <a:bodyPr/>
            <a:lstStyle/>
            <a:p>
              <a:endParaRPr lang="zh-CN" altLang="en-US"/>
            </a:p>
          </p:txBody>
        </p:sp>
        <p:sp>
          <p:nvSpPr>
            <p:cNvPr id="52263" name="Freeform 32"/>
            <p:cNvSpPr>
              <a:spLocks/>
            </p:cNvSpPr>
            <p:nvPr/>
          </p:nvSpPr>
          <p:spPr bwMode="auto">
            <a:xfrm>
              <a:off x="576" y="2592"/>
              <a:ext cx="664" cy="323"/>
            </a:xfrm>
            <a:custGeom>
              <a:avLst/>
              <a:gdLst>
                <a:gd name="T0" fmla="*/ 17 w 664"/>
                <a:gd name="T1" fmla="*/ 69 h 646"/>
                <a:gd name="T2" fmla="*/ 25 w 664"/>
                <a:gd name="T3" fmla="*/ 64 h 646"/>
                <a:gd name="T4" fmla="*/ 44 w 664"/>
                <a:gd name="T5" fmla="*/ 61 h 646"/>
                <a:gd name="T6" fmla="*/ 106 w 664"/>
                <a:gd name="T7" fmla="*/ 56 h 646"/>
                <a:gd name="T8" fmla="*/ 231 w 664"/>
                <a:gd name="T9" fmla="*/ 51 h 646"/>
                <a:gd name="T10" fmla="*/ 246 w 664"/>
                <a:gd name="T11" fmla="*/ 33 h 646"/>
                <a:gd name="T12" fmla="*/ 259 w 664"/>
                <a:gd name="T13" fmla="*/ 17 h 646"/>
                <a:gd name="T14" fmla="*/ 274 w 664"/>
                <a:gd name="T15" fmla="*/ 10 h 646"/>
                <a:gd name="T16" fmla="*/ 288 w 664"/>
                <a:gd name="T17" fmla="*/ 5 h 646"/>
                <a:gd name="T18" fmla="*/ 312 w 664"/>
                <a:gd name="T19" fmla="*/ 0 h 646"/>
                <a:gd name="T20" fmla="*/ 333 w 664"/>
                <a:gd name="T21" fmla="*/ 0 h 646"/>
                <a:gd name="T22" fmla="*/ 352 w 664"/>
                <a:gd name="T23" fmla="*/ 5 h 646"/>
                <a:gd name="T24" fmla="*/ 388 w 664"/>
                <a:gd name="T25" fmla="*/ 23 h 646"/>
                <a:gd name="T26" fmla="*/ 411 w 664"/>
                <a:gd name="T27" fmla="*/ 34 h 646"/>
                <a:gd name="T28" fmla="*/ 435 w 664"/>
                <a:gd name="T29" fmla="*/ 46 h 646"/>
                <a:gd name="T30" fmla="*/ 511 w 664"/>
                <a:gd name="T31" fmla="*/ 42 h 646"/>
                <a:gd name="T32" fmla="*/ 575 w 664"/>
                <a:gd name="T33" fmla="*/ 39 h 646"/>
                <a:gd name="T34" fmla="*/ 655 w 664"/>
                <a:gd name="T35" fmla="*/ 39 h 646"/>
                <a:gd name="T36" fmla="*/ 664 w 664"/>
                <a:gd name="T37" fmla="*/ 43 h 646"/>
                <a:gd name="T38" fmla="*/ 647 w 664"/>
                <a:gd name="T39" fmla="*/ 51 h 646"/>
                <a:gd name="T40" fmla="*/ 626 w 664"/>
                <a:gd name="T41" fmla="*/ 57 h 646"/>
                <a:gd name="T42" fmla="*/ 600 w 664"/>
                <a:gd name="T43" fmla="*/ 64 h 646"/>
                <a:gd name="T44" fmla="*/ 585 w 664"/>
                <a:gd name="T45" fmla="*/ 68 h 646"/>
                <a:gd name="T46" fmla="*/ 566 w 664"/>
                <a:gd name="T47" fmla="*/ 72 h 646"/>
                <a:gd name="T48" fmla="*/ 545 w 664"/>
                <a:gd name="T49" fmla="*/ 77 h 646"/>
                <a:gd name="T50" fmla="*/ 522 w 664"/>
                <a:gd name="T51" fmla="*/ 82 h 646"/>
                <a:gd name="T52" fmla="*/ 551 w 664"/>
                <a:gd name="T53" fmla="*/ 97 h 646"/>
                <a:gd name="T54" fmla="*/ 575 w 664"/>
                <a:gd name="T55" fmla="*/ 113 h 646"/>
                <a:gd name="T56" fmla="*/ 600 w 664"/>
                <a:gd name="T57" fmla="*/ 146 h 646"/>
                <a:gd name="T58" fmla="*/ 592 w 664"/>
                <a:gd name="T59" fmla="*/ 158 h 646"/>
                <a:gd name="T60" fmla="*/ 583 w 664"/>
                <a:gd name="T61" fmla="*/ 161 h 646"/>
                <a:gd name="T62" fmla="*/ 568 w 664"/>
                <a:gd name="T63" fmla="*/ 162 h 646"/>
                <a:gd name="T64" fmla="*/ 483 w 664"/>
                <a:gd name="T65" fmla="*/ 152 h 646"/>
                <a:gd name="T66" fmla="*/ 458 w 664"/>
                <a:gd name="T67" fmla="*/ 148 h 646"/>
                <a:gd name="T68" fmla="*/ 433 w 664"/>
                <a:gd name="T69" fmla="*/ 143 h 646"/>
                <a:gd name="T70" fmla="*/ 409 w 664"/>
                <a:gd name="T71" fmla="*/ 138 h 646"/>
                <a:gd name="T72" fmla="*/ 386 w 664"/>
                <a:gd name="T73" fmla="*/ 133 h 646"/>
                <a:gd name="T74" fmla="*/ 365 w 664"/>
                <a:gd name="T75" fmla="*/ 129 h 646"/>
                <a:gd name="T76" fmla="*/ 346 w 664"/>
                <a:gd name="T77" fmla="*/ 125 h 646"/>
                <a:gd name="T78" fmla="*/ 318 w 664"/>
                <a:gd name="T79" fmla="*/ 120 h 646"/>
                <a:gd name="T80" fmla="*/ 290 w 664"/>
                <a:gd name="T81" fmla="*/ 126 h 646"/>
                <a:gd name="T82" fmla="*/ 261 w 664"/>
                <a:gd name="T83" fmla="*/ 131 h 646"/>
                <a:gd name="T84" fmla="*/ 235 w 664"/>
                <a:gd name="T85" fmla="*/ 136 h 646"/>
                <a:gd name="T86" fmla="*/ 210 w 664"/>
                <a:gd name="T87" fmla="*/ 140 h 646"/>
                <a:gd name="T88" fmla="*/ 189 w 664"/>
                <a:gd name="T89" fmla="*/ 145 h 646"/>
                <a:gd name="T90" fmla="*/ 170 w 664"/>
                <a:gd name="T91" fmla="*/ 148 h 646"/>
                <a:gd name="T92" fmla="*/ 140 w 664"/>
                <a:gd name="T93" fmla="*/ 151 h 646"/>
                <a:gd name="T94" fmla="*/ 123 w 664"/>
                <a:gd name="T95" fmla="*/ 150 h 646"/>
                <a:gd name="T96" fmla="*/ 119 w 664"/>
                <a:gd name="T97" fmla="*/ 142 h 646"/>
                <a:gd name="T98" fmla="*/ 133 w 664"/>
                <a:gd name="T99" fmla="*/ 126 h 646"/>
                <a:gd name="T100" fmla="*/ 146 w 664"/>
                <a:gd name="T101" fmla="*/ 114 h 646"/>
                <a:gd name="T102" fmla="*/ 163 w 664"/>
                <a:gd name="T103" fmla="*/ 101 h 646"/>
                <a:gd name="T104" fmla="*/ 121 w 664"/>
                <a:gd name="T105" fmla="*/ 96 h 646"/>
                <a:gd name="T106" fmla="*/ 53 w 664"/>
                <a:gd name="T107" fmla="*/ 88 h 646"/>
                <a:gd name="T108" fmla="*/ 6 w 664"/>
                <a:gd name="T109" fmla="*/ 78 h 646"/>
                <a:gd name="T110" fmla="*/ 0 w 664"/>
                <a:gd name="T111" fmla="*/ 73 h 646"/>
                <a:gd name="T112" fmla="*/ 17 w 664"/>
                <a:gd name="T113" fmla="*/ 69 h 646"/>
                <a:gd name="T114" fmla="*/ 17 w 664"/>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4"/>
                <a:gd name="T175" fmla="*/ 0 h 646"/>
                <a:gd name="T176" fmla="*/ 664 w 664"/>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4" h="646">
                  <a:moveTo>
                    <a:pt x="17" y="273"/>
                  </a:moveTo>
                  <a:lnTo>
                    <a:pt x="25" y="256"/>
                  </a:lnTo>
                  <a:lnTo>
                    <a:pt x="44" y="243"/>
                  </a:lnTo>
                  <a:lnTo>
                    <a:pt x="106" y="222"/>
                  </a:lnTo>
                  <a:lnTo>
                    <a:pt x="231" y="203"/>
                  </a:lnTo>
                  <a:lnTo>
                    <a:pt x="246" y="129"/>
                  </a:lnTo>
                  <a:lnTo>
                    <a:pt x="259" y="66"/>
                  </a:lnTo>
                  <a:lnTo>
                    <a:pt x="274" y="39"/>
                  </a:lnTo>
                  <a:lnTo>
                    <a:pt x="288" y="20"/>
                  </a:lnTo>
                  <a:lnTo>
                    <a:pt x="312" y="0"/>
                  </a:lnTo>
                  <a:lnTo>
                    <a:pt x="333" y="0"/>
                  </a:lnTo>
                  <a:lnTo>
                    <a:pt x="352" y="19"/>
                  </a:lnTo>
                  <a:lnTo>
                    <a:pt x="388" y="91"/>
                  </a:lnTo>
                  <a:lnTo>
                    <a:pt x="411" y="136"/>
                  </a:lnTo>
                  <a:lnTo>
                    <a:pt x="435" y="182"/>
                  </a:lnTo>
                  <a:lnTo>
                    <a:pt x="511" y="167"/>
                  </a:lnTo>
                  <a:lnTo>
                    <a:pt x="575" y="155"/>
                  </a:lnTo>
                  <a:lnTo>
                    <a:pt x="655" y="155"/>
                  </a:lnTo>
                  <a:lnTo>
                    <a:pt x="664" y="171"/>
                  </a:lnTo>
                  <a:lnTo>
                    <a:pt x="647" y="203"/>
                  </a:lnTo>
                  <a:lnTo>
                    <a:pt x="626" y="226"/>
                  </a:lnTo>
                  <a:lnTo>
                    <a:pt x="600" y="254"/>
                  </a:lnTo>
                  <a:lnTo>
                    <a:pt x="585" y="271"/>
                  </a:lnTo>
                  <a:lnTo>
                    <a:pt x="566" y="288"/>
                  </a:lnTo>
                  <a:lnTo>
                    <a:pt x="545" y="308"/>
                  </a:lnTo>
                  <a:lnTo>
                    <a:pt x="522" y="328"/>
                  </a:lnTo>
                  <a:lnTo>
                    <a:pt x="551" y="387"/>
                  </a:lnTo>
                  <a:lnTo>
                    <a:pt x="575" y="452"/>
                  </a:lnTo>
                  <a:lnTo>
                    <a:pt x="600" y="583"/>
                  </a:lnTo>
                  <a:lnTo>
                    <a:pt x="592" y="631"/>
                  </a:lnTo>
                  <a:lnTo>
                    <a:pt x="583" y="642"/>
                  </a:lnTo>
                  <a:lnTo>
                    <a:pt x="568" y="646"/>
                  </a:lnTo>
                  <a:lnTo>
                    <a:pt x="483" y="608"/>
                  </a:lnTo>
                  <a:lnTo>
                    <a:pt x="458" y="591"/>
                  </a:lnTo>
                  <a:lnTo>
                    <a:pt x="433" y="572"/>
                  </a:lnTo>
                  <a:lnTo>
                    <a:pt x="409" y="551"/>
                  </a:lnTo>
                  <a:lnTo>
                    <a:pt x="386" y="532"/>
                  </a:lnTo>
                  <a:lnTo>
                    <a:pt x="365" y="515"/>
                  </a:lnTo>
                  <a:lnTo>
                    <a:pt x="346" y="499"/>
                  </a:lnTo>
                  <a:lnTo>
                    <a:pt x="318" y="479"/>
                  </a:lnTo>
                  <a:lnTo>
                    <a:pt x="290" y="501"/>
                  </a:lnTo>
                  <a:lnTo>
                    <a:pt x="261" y="522"/>
                  </a:lnTo>
                  <a:lnTo>
                    <a:pt x="235" y="543"/>
                  </a:lnTo>
                  <a:lnTo>
                    <a:pt x="210" y="560"/>
                  </a:lnTo>
                  <a:lnTo>
                    <a:pt x="189" y="577"/>
                  </a:lnTo>
                  <a:lnTo>
                    <a:pt x="170" y="591"/>
                  </a:lnTo>
                  <a:lnTo>
                    <a:pt x="140" y="604"/>
                  </a:lnTo>
                  <a:lnTo>
                    <a:pt x="123" y="598"/>
                  </a:lnTo>
                  <a:lnTo>
                    <a:pt x="119" y="566"/>
                  </a:lnTo>
                  <a:lnTo>
                    <a:pt x="133" y="501"/>
                  </a:lnTo>
                  <a:lnTo>
                    <a:pt x="146" y="456"/>
                  </a:lnTo>
                  <a:lnTo>
                    <a:pt x="163" y="401"/>
                  </a:lnTo>
                  <a:lnTo>
                    <a:pt x="121" y="384"/>
                  </a:lnTo>
                  <a:lnTo>
                    <a:pt x="53" y="351"/>
                  </a:lnTo>
                  <a:lnTo>
                    <a:pt x="6" y="311"/>
                  </a:lnTo>
                  <a:lnTo>
                    <a:pt x="0" y="292"/>
                  </a:lnTo>
                  <a:lnTo>
                    <a:pt x="17" y="273"/>
                  </a:lnTo>
                  <a:close/>
                </a:path>
              </a:pathLst>
            </a:custGeom>
            <a:solidFill>
              <a:srgbClr val="FF0000"/>
            </a:solidFill>
            <a:ln w="9525">
              <a:noFill/>
              <a:round/>
              <a:headEnd/>
              <a:tailEnd/>
            </a:ln>
          </p:spPr>
          <p:txBody>
            <a:bodyPr/>
            <a:lstStyle/>
            <a:p>
              <a:endParaRPr lang="zh-CN" altLang="en-US"/>
            </a:p>
          </p:txBody>
        </p:sp>
        <p:sp>
          <p:nvSpPr>
            <p:cNvPr id="52264" name="Freeform 33"/>
            <p:cNvSpPr>
              <a:spLocks/>
            </p:cNvSpPr>
            <p:nvPr/>
          </p:nvSpPr>
          <p:spPr bwMode="auto">
            <a:xfrm>
              <a:off x="4215" y="953"/>
              <a:ext cx="662" cy="323"/>
            </a:xfrm>
            <a:custGeom>
              <a:avLst/>
              <a:gdLst>
                <a:gd name="T0" fmla="*/ 17 w 662"/>
                <a:gd name="T1" fmla="*/ 69 h 646"/>
                <a:gd name="T2" fmla="*/ 23 w 662"/>
                <a:gd name="T3" fmla="*/ 65 h 646"/>
                <a:gd name="T4" fmla="*/ 42 w 662"/>
                <a:gd name="T5" fmla="*/ 62 h 646"/>
                <a:gd name="T6" fmla="*/ 106 w 662"/>
                <a:gd name="T7" fmla="*/ 56 h 646"/>
                <a:gd name="T8" fmla="*/ 229 w 662"/>
                <a:gd name="T9" fmla="*/ 52 h 646"/>
                <a:gd name="T10" fmla="*/ 244 w 662"/>
                <a:gd name="T11" fmla="*/ 33 h 646"/>
                <a:gd name="T12" fmla="*/ 258 w 662"/>
                <a:gd name="T13" fmla="*/ 17 h 646"/>
                <a:gd name="T14" fmla="*/ 273 w 662"/>
                <a:gd name="T15" fmla="*/ 10 h 646"/>
                <a:gd name="T16" fmla="*/ 286 w 662"/>
                <a:gd name="T17" fmla="*/ 6 h 646"/>
                <a:gd name="T18" fmla="*/ 311 w 662"/>
                <a:gd name="T19" fmla="*/ 0 h 646"/>
                <a:gd name="T20" fmla="*/ 331 w 662"/>
                <a:gd name="T21" fmla="*/ 1 h 646"/>
                <a:gd name="T22" fmla="*/ 350 w 662"/>
                <a:gd name="T23" fmla="*/ 5 h 646"/>
                <a:gd name="T24" fmla="*/ 388 w 662"/>
                <a:gd name="T25" fmla="*/ 23 h 646"/>
                <a:gd name="T26" fmla="*/ 409 w 662"/>
                <a:gd name="T27" fmla="*/ 35 h 646"/>
                <a:gd name="T28" fmla="*/ 434 w 662"/>
                <a:gd name="T29" fmla="*/ 46 h 646"/>
                <a:gd name="T30" fmla="*/ 509 w 662"/>
                <a:gd name="T31" fmla="*/ 43 h 646"/>
                <a:gd name="T32" fmla="*/ 574 w 662"/>
                <a:gd name="T33" fmla="*/ 40 h 646"/>
                <a:gd name="T34" fmla="*/ 653 w 662"/>
                <a:gd name="T35" fmla="*/ 39 h 646"/>
                <a:gd name="T36" fmla="*/ 662 w 662"/>
                <a:gd name="T37" fmla="*/ 44 h 646"/>
                <a:gd name="T38" fmla="*/ 645 w 662"/>
                <a:gd name="T39" fmla="*/ 52 h 646"/>
                <a:gd name="T40" fmla="*/ 627 w 662"/>
                <a:gd name="T41" fmla="*/ 57 h 646"/>
                <a:gd name="T42" fmla="*/ 600 w 662"/>
                <a:gd name="T43" fmla="*/ 64 h 646"/>
                <a:gd name="T44" fmla="*/ 583 w 662"/>
                <a:gd name="T45" fmla="*/ 68 h 646"/>
                <a:gd name="T46" fmla="*/ 564 w 662"/>
                <a:gd name="T47" fmla="*/ 73 h 646"/>
                <a:gd name="T48" fmla="*/ 543 w 662"/>
                <a:gd name="T49" fmla="*/ 77 h 646"/>
                <a:gd name="T50" fmla="*/ 521 w 662"/>
                <a:gd name="T51" fmla="*/ 83 h 646"/>
                <a:gd name="T52" fmla="*/ 551 w 662"/>
                <a:gd name="T53" fmla="*/ 98 h 646"/>
                <a:gd name="T54" fmla="*/ 574 w 662"/>
                <a:gd name="T55" fmla="*/ 113 h 646"/>
                <a:gd name="T56" fmla="*/ 598 w 662"/>
                <a:gd name="T57" fmla="*/ 146 h 646"/>
                <a:gd name="T58" fmla="*/ 592 w 662"/>
                <a:gd name="T59" fmla="*/ 158 h 646"/>
                <a:gd name="T60" fmla="*/ 581 w 662"/>
                <a:gd name="T61" fmla="*/ 161 h 646"/>
                <a:gd name="T62" fmla="*/ 566 w 662"/>
                <a:gd name="T63" fmla="*/ 162 h 646"/>
                <a:gd name="T64" fmla="*/ 481 w 662"/>
                <a:gd name="T65" fmla="*/ 152 h 646"/>
                <a:gd name="T66" fmla="*/ 456 w 662"/>
                <a:gd name="T67" fmla="*/ 148 h 646"/>
                <a:gd name="T68" fmla="*/ 432 w 662"/>
                <a:gd name="T69" fmla="*/ 143 h 646"/>
                <a:gd name="T70" fmla="*/ 409 w 662"/>
                <a:gd name="T71" fmla="*/ 139 h 646"/>
                <a:gd name="T72" fmla="*/ 384 w 662"/>
                <a:gd name="T73" fmla="*/ 134 h 646"/>
                <a:gd name="T74" fmla="*/ 363 w 662"/>
                <a:gd name="T75" fmla="*/ 129 h 646"/>
                <a:gd name="T76" fmla="*/ 345 w 662"/>
                <a:gd name="T77" fmla="*/ 125 h 646"/>
                <a:gd name="T78" fmla="*/ 318 w 662"/>
                <a:gd name="T79" fmla="*/ 121 h 646"/>
                <a:gd name="T80" fmla="*/ 288 w 662"/>
                <a:gd name="T81" fmla="*/ 126 h 646"/>
                <a:gd name="T82" fmla="*/ 259 w 662"/>
                <a:gd name="T83" fmla="*/ 131 h 646"/>
                <a:gd name="T84" fmla="*/ 233 w 662"/>
                <a:gd name="T85" fmla="*/ 136 h 646"/>
                <a:gd name="T86" fmla="*/ 210 w 662"/>
                <a:gd name="T87" fmla="*/ 141 h 646"/>
                <a:gd name="T88" fmla="*/ 188 w 662"/>
                <a:gd name="T89" fmla="*/ 145 h 646"/>
                <a:gd name="T90" fmla="*/ 169 w 662"/>
                <a:gd name="T91" fmla="*/ 148 h 646"/>
                <a:gd name="T92" fmla="*/ 138 w 662"/>
                <a:gd name="T93" fmla="*/ 152 h 646"/>
                <a:gd name="T94" fmla="*/ 121 w 662"/>
                <a:gd name="T95" fmla="*/ 150 h 646"/>
                <a:gd name="T96" fmla="*/ 118 w 662"/>
                <a:gd name="T97" fmla="*/ 142 h 646"/>
                <a:gd name="T98" fmla="*/ 131 w 662"/>
                <a:gd name="T99" fmla="*/ 126 h 646"/>
                <a:gd name="T100" fmla="*/ 144 w 662"/>
                <a:gd name="T101" fmla="*/ 115 h 646"/>
                <a:gd name="T102" fmla="*/ 161 w 662"/>
                <a:gd name="T103" fmla="*/ 101 h 646"/>
                <a:gd name="T104" fmla="*/ 119 w 662"/>
                <a:gd name="T105" fmla="*/ 96 h 646"/>
                <a:gd name="T106" fmla="*/ 53 w 662"/>
                <a:gd name="T107" fmla="*/ 88 h 646"/>
                <a:gd name="T108" fmla="*/ 4 w 662"/>
                <a:gd name="T109" fmla="*/ 79 h 646"/>
                <a:gd name="T110" fmla="*/ 0 w 662"/>
                <a:gd name="T111" fmla="*/ 73 h 646"/>
                <a:gd name="T112" fmla="*/ 17 w 662"/>
                <a:gd name="T113" fmla="*/ 69 h 646"/>
                <a:gd name="T114" fmla="*/ 17 w 662"/>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2"/>
                <a:gd name="T175" fmla="*/ 0 h 646"/>
                <a:gd name="T176" fmla="*/ 662 w 662"/>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2" h="646">
                  <a:moveTo>
                    <a:pt x="17" y="273"/>
                  </a:moveTo>
                  <a:lnTo>
                    <a:pt x="23" y="258"/>
                  </a:lnTo>
                  <a:lnTo>
                    <a:pt x="42" y="245"/>
                  </a:lnTo>
                  <a:lnTo>
                    <a:pt x="106" y="224"/>
                  </a:lnTo>
                  <a:lnTo>
                    <a:pt x="229" y="205"/>
                  </a:lnTo>
                  <a:lnTo>
                    <a:pt x="244" y="131"/>
                  </a:lnTo>
                  <a:lnTo>
                    <a:pt x="258" y="68"/>
                  </a:lnTo>
                  <a:lnTo>
                    <a:pt x="273" y="40"/>
                  </a:lnTo>
                  <a:lnTo>
                    <a:pt x="286" y="21"/>
                  </a:lnTo>
                  <a:lnTo>
                    <a:pt x="311" y="0"/>
                  </a:lnTo>
                  <a:lnTo>
                    <a:pt x="331" y="2"/>
                  </a:lnTo>
                  <a:lnTo>
                    <a:pt x="350" y="19"/>
                  </a:lnTo>
                  <a:lnTo>
                    <a:pt x="388" y="91"/>
                  </a:lnTo>
                  <a:lnTo>
                    <a:pt x="409" y="137"/>
                  </a:lnTo>
                  <a:lnTo>
                    <a:pt x="434" y="184"/>
                  </a:lnTo>
                  <a:lnTo>
                    <a:pt x="509" y="169"/>
                  </a:lnTo>
                  <a:lnTo>
                    <a:pt x="574" y="158"/>
                  </a:lnTo>
                  <a:lnTo>
                    <a:pt x="653" y="156"/>
                  </a:lnTo>
                  <a:lnTo>
                    <a:pt x="662" y="173"/>
                  </a:lnTo>
                  <a:lnTo>
                    <a:pt x="645" y="205"/>
                  </a:lnTo>
                  <a:lnTo>
                    <a:pt x="627" y="228"/>
                  </a:lnTo>
                  <a:lnTo>
                    <a:pt x="600" y="256"/>
                  </a:lnTo>
                  <a:lnTo>
                    <a:pt x="583" y="272"/>
                  </a:lnTo>
                  <a:lnTo>
                    <a:pt x="564" y="289"/>
                  </a:lnTo>
                  <a:lnTo>
                    <a:pt x="543" y="308"/>
                  </a:lnTo>
                  <a:lnTo>
                    <a:pt x="521" y="329"/>
                  </a:lnTo>
                  <a:lnTo>
                    <a:pt x="551" y="389"/>
                  </a:lnTo>
                  <a:lnTo>
                    <a:pt x="574" y="452"/>
                  </a:lnTo>
                  <a:lnTo>
                    <a:pt x="598" y="583"/>
                  </a:lnTo>
                  <a:lnTo>
                    <a:pt x="592" y="631"/>
                  </a:lnTo>
                  <a:lnTo>
                    <a:pt x="581" y="642"/>
                  </a:lnTo>
                  <a:lnTo>
                    <a:pt x="566" y="646"/>
                  </a:lnTo>
                  <a:lnTo>
                    <a:pt x="481" y="608"/>
                  </a:lnTo>
                  <a:lnTo>
                    <a:pt x="456" y="591"/>
                  </a:lnTo>
                  <a:lnTo>
                    <a:pt x="432" y="572"/>
                  </a:lnTo>
                  <a:lnTo>
                    <a:pt x="409" y="553"/>
                  </a:lnTo>
                  <a:lnTo>
                    <a:pt x="384" y="534"/>
                  </a:lnTo>
                  <a:lnTo>
                    <a:pt x="363" y="515"/>
                  </a:lnTo>
                  <a:lnTo>
                    <a:pt x="345" y="500"/>
                  </a:lnTo>
                  <a:lnTo>
                    <a:pt x="318" y="481"/>
                  </a:lnTo>
                  <a:lnTo>
                    <a:pt x="288" y="502"/>
                  </a:lnTo>
                  <a:lnTo>
                    <a:pt x="259" y="522"/>
                  </a:lnTo>
                  <a:lnTo>
                    <a:pt x="233" y="543"/>
                  </a:lnTo>
                  <a:lnTo>
                    <a:pt x="210" y="562"/>
                  </a:lnTo>
                  <a:lnTo>
                    <a:pt x="188" y="578"/>
                  </a:lnTo>
                  <a:lnTo>
                    <a:pt x="169" y="591"/>
                  </a:lnTo>
                  <a:lnTo>
                    <a:pt x="138" y="606"/>
                  </a:lnTo>
                  <a:lnTo>
                    <a:pt x="121" y="598"/>
                  </a:lnTo>
                  <a:lnTo>
                    <a:pt x="118" y="566"/>
                  </a:lnTo>
                  <a:lnTo>
                    <a:pt x="131" y="502"/>
                  </a:lnTo>
                  <a:lnTo>
                    <a:pt x="144" y="458"/>
                  </a:lnTo>
                  <a:lnTo>
                    <a:pt x="161" y="403"/>
                  </a:lnTo>
                  <a:lnTo>
                    <a:pt x="119" y="384"/>
                  </a:lnTo>
                  <a:lnTo>
                    <a:pt x="53" y="351"/>
                  </a:lnTo>
                  <a:lnTo>
                    <a:pt x="4" y="313"/>
                  </a:lnTo>
                  <a:lnTo>
                    <a:pt x="0" y="292"/>
                  </a:lnTo>
                  <a:lnTo>
                    <a:pt x="17" y="273"/>
                  </a:lnTo>
                  <a:close/>
                </a:path>
              </a:pathLst>
            </a:custGeom>
            <a:solidFill>
              <a:srgbClr val="FF0000"/>
            </a:solidFill>
            <a:ln w="9525">
              <a:noFill/>
              <a:round/>
              <a:headEnd/>
              <a:tailEnd/>
            </a:ln>
          </p:spPr>
          <p:txBody>
            <a:bodyPr/>
            <a:lstStyle/>
            <a:p>
              <a:endParaRPr lang="zh-CN" altLang="en-US"/>
            </a:p>
          </p:txBody>
        </p:sp>
        <p:sp>
          <p:nvSpPr>
            <p:cNvPr id="52265" name="Freeform 34"/>
            <p:cNvSpPr>
              <a:spLocks/>
            </p:cNvSpPr>
            <p:nvPr/>
          </p:nvSpPr>
          <p:spPr bwMode="auto">
            <a:xfrm>
              <a:off x="4266" y="2631"/>
              <a:ext cx="663" cy="323"/>
            </a:xfrm>
            <a:custGeom>
              <a:avLst/>
              <a:gdLst>
                <a:gd name="T0" fmla="*/ 17 w 663"/>
                <a:gd name="T1" fmla="*/ 69 h 646"/>
                <a:gd name="T2" fmla="*/ 23 w 663"/>
                <a:gd name="T3" fmla="*/ 65 h 646"/>
                <a:gd name="T4" fmla="*/ 42 w 663"/>
                <a:gd name="T5" fmla="*/ 62 h 646"/>
                <a:gd name="T6" fmla="*/ 106 w 663"/>
                <a:gd name="T7" fmla="*/ 56 h 646"/>
                <a:gd name="T8" fmla="*/ 231 w 663"/>
                <a:gd name="T9" fmla="*/ 52 h 646"/>
                <a:gd name="T10" fmla="*/ 246 w 663"/>
                <a:gd name="T11" fmla="*/ 33 h 646"/>
                <a:gd name="T12" fmla="*/ 258 w 663"/>
                <a:gd name="T13" fmla="*/ 17 h 646"/>
                <a:gd name="T14" fmla="*/ 273 w 663"/>
                <a:gd name="T15" fmla="*/ 10 h 646"/>
                <a:gd name="T16" fmla="*/ 288 w 663"/>
                <a:gd name="T17" fmla="*/ 6 h 646"/>
                <a:gd name="T18" fmla="*/ 312 w 663"/>
                <a:gd name="T19" fmla="*/ 0 h 646"/>
                <a:gd name="T20" fmla="*/ 333 w 663"/>
                <a:gd name="T21" fmla="*/ 1 h 646"/>
                <a:gd name="T22" fmla="*/ 350 w 663"/>
                <a:gd name="T23" fmla="*/ 5 h 646"/>
                <a:gd name="T24" fmla="*/ 388 w 663"/>
                <a:gd name="T25" fmla="*/ 24 h 646"/>
                <a:gd name="T26" fmla="*/ 409 w 663"/>
                <a:gd name="T27" fmla="*/ 35 h 646"/>
                <a:gd name="T28" fmla="*/ 435 w 663"/>
                <a:gd name="T29" fmla="*/ 46 h 646"/>
                <a:gd name="T30" fmla="*/ 511 w 663"/>
                <a:gd name="T31" fmla="*/ 43 h 646"/>
                <a:gd name="T32" fmla="*/ 576 w 663"/>
                <a:gd name="T33" fmla="*/ 40 h 646"/>
                <a:gd name="T34" fmla="*/ 655 w 663"/>
                <a:gd name="T35" fmla="*/ 39 h 646"/>
                <a:gd name="T36" fmla="*/ 663 w 663"/>
                <a:gd name="T37" fmla="*/ 44 h 646"/>
                <a:gd name="T38" fmla="*/ 646 w 663"/>
                <a:gd name="T39" fmla="*/ 52 h 646"/>
                <a:gd name="T40" fmla="*/ 627 w 663"/>
                <a:gd name="T41" fmla="*/ 57 h 646"/>
                <a:gd name="T42" fmla="*/ 600 w 663"/>
                <a:gd name="T43" fmla="*/ 64 h 646"/>
                <a:gd name="T44" fmla="*/ 583 w 663"/>
                <a:gd name="T45" fmla="*/ 68 h 646"/>
                <a:gd name="T46" fmla="*/ 564 w 663"/>
                <a:gd name="T47" fmla="*/ 73 h 646"/>
                <a:gd name="T48" fmla="*/ 545 w 663"/>
                <a:gd name="T49" fmla="*/ 77 h 646"/>
                <a:gd name="T50" fmla="*/ 521 w 663"/>
                <a:gd name="T51" fmla="*/ 82 h 646"/>
                <a:gd name="T52" fmla="*/ 551 w 663"/>
                <a:gd name="T53" fmla="*/ 98 h 646"/>
                <a:gd name="T54" fmla="*/ 574 w 663"/>
                <a:gd name="T55" fmla="*/ 113 h 646"/>
                <a:gd name="T56" fmla="*/ 600 w 663"/>
                <a:gd name="T57" fmla="*/ 147 h 646"/>
                <a:gd name="T58" fmla="*/ 593 w 663"/>
                <a:gd name="T59" fmla="*/ 158 h 646"/>
                <a:gd name="T60" fmla="*/ 581 w 663"/>
                <a:gd name="T61" fmla="*/ 161 h 646"/>
                <a:gd name="T62" fmla="*/ 568 w 663"/>
                <a:gd name="T63" fmla="*/ 162 h 646"/>
                <a:gd name="T64" fmla="*/ 483 w 663"/>
                <a:gd name="T65" fmla="*/ 152 h 646"/>
                <a:gd name="T66" fmla="*/ 458 w 663"/>
                <a:gd name="T67" fmla="*/ 148 h 646"/>
                <a:gd name="T68" fmla="*/ 434 w 663"/>
                <a:gd name="T69" fmla="*/ 143 h 646"/>
                <a:gd name="T70" fmla="*/ 409 w 663"/>
                <a:gd name="T71" fmla="*/ 139 h 646"/>
                <a:gd name="T72" fmla="*/ 386 w 663"/>
                <a:gd name="T73" fmla="*/ 134 h 646"/>
                <a:gd name="T74" fmla="*/ 364 w 663"/>
                <a:gd name="T75" fmla="*/ 129 h 646"/>
                <a:gd name="T76" fmla="*/ 347 w 663"/>
                <a:gd name="T77" fmla="*/ 125 h 646"/>
                <a:gd name="T78" fmla="*/ 318 w 663"/>
                <a:gd name="T79" fmla="*/ 121 h 646"/>
                <a:gd name="T80" fmla="*/ 288 w 663"/>
                <a:gd name="T81" fmla="*/ 126 h 646"/>
                <a:gd name="T82" fmla="*/ 260 w 663"/>
                <a:gd name="T83" fmla="*/ 131 h 646"/>
                <a:gd name="T84" fmla="*/ 235 w 663"/>
                <a:gd name="T85" fmla="*/ 136 h 646"/>
                <a:gd name="T86" fmla="*/ 210 w 663"/>
                <a:gd name="T87" fmla="*/ 141 h 646"/>
                <a:gd name="T88" fmla="*/ 188 w 663"/>
                <a:gd name="T89" fmla="*/ 145 h 646"/>
                <a:gd name="T90" fmla="*/ 169 w 663"/>
                <a:gd name="T91" fmla="*/ 148 h 646"/>
                <a:gd name="T92" fmla="*/ 138 w 663"/>
                <a:gd name="T93" fmla="*/ 152 h 646"/>
                <a:gd name="T94" fmla="*/ 121 w 663"/>
                <a:gd name="T95" fmla="*/ 150 h 646"/>
                <a:gd name="T96" fmla="*/ 119 w 663"/>
                <a:gd name="T97" fmla="*/ 142 h 646"/>
                <a:gd name="T98" fmla="*/ 133 w 663"/>
                <a:gd name="T99" fmla="*/ 126 h 646"/>
                <a:gd name="T100" fmla="*/ 144 w 663"/>
                <a:gd name="T101" fmla="*/ 115 h 646"/>
                <a:gd name="T102" fmla="*/ 163 w 663"/>
                <a:gd name="T103" fmla="*/ 101 h 646"/>
                <a:gd name="T104" fmla="*/ 119 w 663"/>
                <a:gd name="T105" fmla="*/ 96 h 646"/>
                <a:gd name="T106" fmla="*/ 53 w 663"/>
                <a:gd name="T107" fmla="*/ 88 h 646"/>
                <a:gd name="T108" fmla="*/ 4 w 663"/>
                <a:gd name="T109" fmla="*/ 79 h 646"/>
                <a:gd name="T110" fmla="*/ 0 w 663"/>
                <a:gd name="T111" fmla="*/ 73 h 646"/>
                <a:gd name="T112" fmla="*/ 17 w 663"/>
                <a:gd name="T113" fmla="*/ 69 h 646"/>
                <a:gd name="T114" fmla="*/ 17 w 663"/>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3"/>
                <a:gd name="T175" fmla="*/ 0 h 646"/>
                <a:gd name="T176" fmla="*/ 663 w 663"/>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3" h="646">
                  <a:moveTo>
                    <a:pt x="17" y="273"/>
                  </a:moveTo>
                  <a:lnTo>
                    <a:pt x="23" y="258"/>
                  </a:lnTo>
                  <a:lnTo>
                    <a:pt x="42" y="245"/>
                  </a:lnTo>
                  <a:lnTo>
                    <a:pt x="106" y="224"/>
                  </a:lnTo>
                  <a:lnTo>
                    <a:pt x="231" y="205"/>
                  </a:lnTo>
                  <a:lnTo>
                    <a:pt x="246" y="131"/>
                  </a:lnTo>
                  <a:lnTo>
                    <a:pt x="258" y="68"/>
                  </a:lnTo>
                  <a:lnTo>
                    <a:pt x="273" y="40"/>
                  </a:lnTo>
                  <a:lnTo>
                    <a:pt x="288" y="21"/>
                  </a:lnTo>
                  <a:lnTo>
                    <a:pt x="312" y="0"/>
                  </a:lnTo>
                  <a:lnTo>
                    <a:pt x="333" y="1"/>
                  </a:lnTo>
                  <a:lnTo>
                    <a:pt x="350" y="19"/>
                  </a:lnTo>
                  <a:lnTo>
                    <a:pt x="388" y="93"/>
                  </a:lnTo>
                  <a:lnTo>
                    <a:pt x="409" y="138"/>
                  </a:lnTo>
                  <a:lnTo>
                    <a:pt x="435" y="184"/>
                  </a:lnTo>
                  <a:lnTo>
                    <a:pt x="511" y="169"/>
                  </a:lnTo>
                  <a:lnTo>
                    <a:pt x="576" y="157"/>
                  </a:lnTo>
                  <a:lnTo>
                    <a:pt x="655" y="155"/>
                  </a:lnTo>
                  <a:lnTo>
                    <a:pt x="663" y="173"/>
                  </a:lnTo>
                  <a:lnTo>
                    <a:pt x="646" y="205"/>
                  </a:lnTo>
                  <a:lnTo>
                    <a:pt x="627" y="228"/>
                  </a:lnTo>
                  <a:lnTo>
                    <a:pt x="600" y="256"/>
                  </a:lnTo>
                  <a:lnTo>
                    <a:pt x="583" y="271"/>
                  </a:lnTo>
                  <a:lnTo>
                    <a:pt x="564" y="289"/>
                  </a:lnTo>
                  <a:lnTo>
                    <a:pt x="545" y="308"/>
                  </a:lnTo>
                  <a:lnTo>
                    <a:pt x="521" y="328"/>
                  </a:lnTo>
                  <a:lnTo>
                    <a:pt x="551" y="389"/>
                  </a:lnTo>
                  <a:lnTo>
                    <a:pt x="574" y="452"/>
                  </a:lnTo>
                  <a:lnTo>
                    <a:pt x="600" y="585"/>
                  </a:lnTo>
                  <a:lnTo>
                    <a:pt x="593" y="631"/>
                  </a:lnTo>
                  <a:lnTo>
                    <a:pt x="581" y="642"/>
                  </a:lnTo>
                  <a:lnTo>
                    <a:pt x="568" y="646"/>
                  </a:lnTo>
                  <a:lnTo>
                    <a:pt x="483" y="608"/>
                  </a:lnTo>
                  <a:lnTo>
                    <a:pt x="458" y="591"/>
                  </a:lnTo>
                  <a:lnTo>
                    <a:pt x="434" y="572"/>
                  </a:lnTo>
                  <a:lnTo>
                    <a:pt x="409" y="553"/>
                  </a:lnTo>
                  <a:lnTo>
                    <a:pt x="386" y="534"/>
                  </a:lnTo>
                  <a:lnTo>
                    <a:pt x="364" y="515"/>
                  </a:lnTo>
                  <a:lnTo>
                    <a:pt x="347" y="500"/>
                  </a:lnTo>
                  <a:lnTo>
                    <a:pt x="318" y="481"/>
                  </a:lnTo>
                  <a:lnTo>
                    <a:pt x="288" y="501"/>
                  </a:lnTo>
                  <a:lnTo>
                    <a:pt x="260" y="524"/>
                  </a:lnTo>
                  <a:lnTo>
                    <a:pt x="235" y="543"/>
                  </a:lnTo>
                  <a:lnTo>
                    <a:pt x="210" y="562"/>
                  </a:lnTo>
                  <a:lnTo>
                    <a:pt x="188" y="579"/>
                  </a:lnTo>
                  <a:lnTo>
                    <a:pt x="169" y="591"/>
                  </a:lnTo>
                  <a:lnTo>
                    <a:pt x="138" y="606"/>
                  </a:lnTo>
                  <a:lnTo>
                    <a:pt x="121" y="598"/>
                  </a:lnTo>
                  <a:lnTo>
                    <a:pt x="119" y="566"/>
                  </a:lnTo>
                  <a:lnTo>
                    <a:pt x="133" y="503"/>
                  </a:lnTo>
                  <a:lnTo>
                    <a:pt x="144" y="458"/>
                  </a:lnTo>
                  <a:lnTo>
                    <a:pt x="163" y="403"/>
                  </a:lnTo>
                  <a:lnTo>
                    <a:pt x="119" y="384"/>
                  </a:lnTo>
                  <a:lnTo>
                    <a:pt x="53" y="351"/>
                  </a:lnTo>
                  <a:lnTo>
                    <a:pt x="4" y="313"/>
                  </a:lnTo>
                  <a:lnTo>
                    <a:pt x="0" y="292"/>
                  </a:lnTo>
                  <a:lnTo>
                    <a:pt x="17" y="273"/>
                  </a:lnTo>
                  <a:close/>
                </a:path>
              </a:pathLst>
            </a:custGeom>
            <a:solidFill>
              <a:srgbClr val="FF0000"/>
            </a:solidFill>
            <a:ln w="9525">
              <a:noFill/>
              <a:round/>
              <a:headEnd/>
              <a:tailEnd/>
            </a:ln>
          </p:spPr>
          <p:txBody>
            <a:bodyPr/>
            <a:lstStyle/>
            <a:p>
              <a:endParaRPr lang="zh-CN" altLang="en-US"/>
            </a:p>
          </p:txBody>
        </p:sp>
        <p:sp>
          <p:nvSpPr>
            <p:cNvPr id="52266" name="Freeform 35"/>
            <p:cNvSpPr>
              <a:spLocks/>
            </p:cNvSpPr>
            <p:nvPr/>
          </p:nvSpPr>
          <p:spPr bwMode="auto">
            <a:xfrm>
              <a:off x="745" y="965"/>
              <a:ext cx="664" cy="323"/>
            </a:xfrm>
            <a:custGeom>
              <a:avLst/>
              <a:gdLst>
                <a:gd name="T0" fmla="*/ 17 w 664"/>
                <a:gd name="T1" fmla="*/ 68 h 647"/>
                <a:gd name="T2" fmla="*/ 25 w 664"/>
                <a:gd name="T3" fmla="*/ 64 h 647"/>
                <a:gd name="T4" fmla="*/ 43 w 664"/>
                <a:gd name="T5" fmla="*/ 61 h 647"/>
                <a:gd name="T6" fmla="*/ 106 w 664"/>
                <a:gd name="T7" fmla="*/ 55 h 647"/>
                <a:gd name="T8" fmla="*/ 231 w 664"/>
                <a:gd name="T9" fmla="*/ 51 h 647"/>
                <a:gd name="T10" fmla="*/ 246 w 664"/>
                <a:gd name="T11" fmla="*/ 32 h 647"/>
                <a:gd name="T12" fmla="*/ 259 w 664"/>
                <a:gd name="T13" fmla="*/ 16 h 647"/>
                <a:gd name="T14" fmla="*/ 274 w 664"/>
                <a:gd name="T15" fmla="*/ 10 h 647"/>
                <a:gd name="T16" fmla="*/ 288 w 664"/>
                <a:gd name="T17" fmla="*/ 5 h 647"/>
                <a:gd name="T18" fmla="*/ 312 w 664"/>
                <a:gd name="T19" fmla="*/ 0 h 647"/>
                <a:gd name="T20" fmla="*/ 333 w 664"/>
                <a:gd name="T21" fmla="*/ 0 h 647"/>
                <a:gd name="T22" fmla="*/ 352 w 664"/>
                <a:gd name="T23" fmla="*/ 4 h 647"/>
                <a:gd name="T24" fmla="*/ 388 w 664"/>
                <a:gd name="T25" fmla="*/ 23 h 647"/>
                <a:gd name="T26" fmla="*/ 411 w 664"/>
                <a:gd name="T27" fmla="*/ 34 h 647"/>
                <a:gd name="T28" fmla="*/ 435 w 664"/>
                <a:gd name="T29" fmla="*/ 45 h 647"/>
                <a:gd name="T30" fmla="*/ 511 w 664"/>
                <a:gd name="T31" fmla="*/ 42 h 647"/>
                <a:gd name="T32" fmla="*/ 575 w 664"/>
                <a:gd name="T33" fmla="*/ 39 h 647"/>
                <a:gd name="T34" fmla="*/ 655 w 664"/>
                <a:gd name="T35" fmla="*/ 39 h 647"/>
                <a:gd name="T36" fmla="*/ 664 w 664"/>
                <a:gd name="T37" fmla="*/ 43 h 647"/>
                <a:gd name="T38" fmla="*/ 647 w 664"/>
                <a:gd name="T39" fmla="*/ 51 h 647"/>
                <a:gd name="T40" fmla="*/ 628 w 664"/>
                <a:gd name="T41" fmla="*/ 56 h 647"/>
                <a:gd name="T42" fmla="*/ 600 w 664"/>
                <a:gd name="T43" fmla="*/ 63 h 647"/>
                <a:gd name="T44" fmla="*/ 585 w 664"/>
                <a:gd name="T45" fmla="*/ 68 h 647"/>
                <a:gd name="T46" fmla="*/ 566 w 664"/>
                <a:gd name="T47" fmla="*/ 72 h 647"/>
                <a:gd name="T48" fmla="*/ 545 w 664"/>
                <a:gd name="T49" fmla="*/ 77 h 647"/>
                <a:gd name="T50" fmla="*/ 522 w 664"/>
                <a:gd name="T51" fmla="*/ 81 h 647"/>
                <a:gd name="T52" fmla="*/ 551 w 664"/>
                <a:gd name="T53" fmla="*/ 97 h 647"/>
                <a:gd name="T54" fmla="*/ 575 w 664"/>
                <a:gd name="T55" fmla="*/ 113 h 647"/>
                <a:gd name="T56" fmla="*/ 600 w 664"/>
                <a:gd name="T57" fmla="*/ 146 h 647"/>
                <a:gd name="T58" fmla="*/ 592 w 664"/>
                <a:gd name="T59" fmla="*/ 158 h 647"/>
                <a:gd name="T60" fmla="*/ 583 w 664"/>
                <a:gd name="T61" fmla="*/ 160 h 647"/>
                <a:gd name="T62" fmla="*/ 568 w 664"/>
                <a:gd name="T63" fmla="*/ 161 h 647"/>
                <a:gd name="T64" fmla="*/ 482 w 664"/>
                <a:gd name="T65" fmla="*/ 152 h 647"/>
                <a:gd name="T66" fmla="*/ 458 w 664"/>
                <a:gd name="T67" fmla="*/ 148 h 647"/>
                <a:gd name="T68" fmla="*/ 433 w 664"/>
                <a:gd name="T69" fmla="*/ 143 h 647"/>
                <a:gd name="T70" fmla="*/ 409 w 664"/>
                <a:gd name="T71" fmla="*/ 138 h 647"/>
                <a:gd name="T72" fmla="*/ 386 w 664"/>
                <a:gd name="T73" fmla="*/ 133 h 647"/>
                <a:gd name="T74" fmla="*/ 365 w 664"/>
                <a:gd name="T75" fmla="*/ 129 h 647"/>
                <a:gd name="T76" fmla="*/ 346 w 664"/>
                <a:gd name="T77" fmla="*/ 125 h 647"/>
                <a:gd name="T78" fmla="*/ 318 w 664"/>
                <a:gd name="T79" fmla="*/ 119 h 647"/>
                <a:gd name="T80" fmla="*/ 289 w 664"/>
                <a:gd name="T81" fmla="*/ 125 h 647"/>
                <a:gd name="T82" fmla="*/ 261 w 664"/>
                <a:gd name="T83" fmla="*/ 130 h 647"/>
                <a:gd name="T84" fmla="*/ 235 w 664"/>
                <a:gd name="T85" fmla="*/ 136 h 647"/>
                <a:gd name="T86" fmla="*/ 210 w 664"/>
                <a:gd name="T87" fmla="*/ 140 h 647"/>
                <a:gd name="T88" fmla="*/ 189 w 664"/>
                <a:gd name="T89" fmla="*/ 144 h 647"/>
                <a:gd name="T90" fmla="*/ 170 w 664"/>
                <a:gd name="T91" fmla="*/ 148 h 647"/>
                <a:gd name="T92" fmla="*/ 140 w 664"/>
                <a:gd name="T93" fmla="*/ 151 h 647"/>
                <a:gd name="T94" fmla="*/ 123 w 664"/>
                <a:gd name="T95" fmla="*/ 149 h 647"/>
                <a:gd name="T96" fmla="*/ 119 w 664"/>
                <a:gd name="T97" fmla="*/ 141 h 647"/>
                <a:gd name="T98" fmla="*/ 132 w 664"/>
                <a:gd name="T99" fmla="*/ 125 h 647"/>
                <a:gd name="T100" fmla="*/ 146 w 664"/>
                <a:gd name="T101" fmla="*/ 114 h 647"/>
                <a:gd name="T102" fmla="*/ 163 w 664"/>
                <a:gd name="T103" fmla="*/ 100 h 647"/>
                <a:gd name="T104" fmla="*/ 121 w 664"/>
                <a:gd name="T105" fmla="*/ 96 h 647"/>
                <a:gd name="T106" fmla="*/ 53 w 664"/>
                <a:gd name="T107" fmla="*/ 88 h 647"/>
                <a:gd name="T108" fmla="*/ 6 w 664"/>
                <a:gd name="T109" fmla="*/ 78 h 647"/>
                <a:gd name="T110" fmla="*/ 0 w 664"/>
                <a:gd name="T111" fmla="*/ 73 h 647"/>
                <a:gd name="T112" fmla="*/ 17 w 664"/>
                <a:gd name="T113" fmla="*/ 68 h 647"/>
                <a:gd name="T114" fmla="*/ 17 w 664"/>
                <a:gd name="T115" fmla="*/ 68 h 6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4"/>
                <a:gd name="T175" fmla="*/ 0 h 647"/>
                <a:gd name="T176" fmla="*/ 664 w 664"/>
                <a:gd name="T177" fmla="*/ 647 h 6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4" h="647">
                  <a:moveTo>
                    <a:pt x="17" y="274"/>
                  </a:moveTo>
                  <a:lnTo>
                    <a:pt x="25" y="257"/>
                  </a:lnTo>
                  <a:lnTo>
                    <a:pt x="43" y="244"/>
                  </a:lnTo>
                  <a:lnTo>
                    <a:pt x="106" y="223"/>
                  </a:lnTo>
                  <a:lnTo>
                    <a:pt x="231" y="204"/>
                  </a:lnTo>
                  <a:lnTo>
                    <a:pt x="246" y="130"/>
                  </a:lnTo>
                  <a:lnTo>
                    <a:pt x="259" y="67"/>
                  </a:lnTo>
                  <a:lnTo>
                    <a:pt x="274" y="40"/>
                  </a:lnTo>
                  <a:lnTo>
                    <a:pt x="288" y="21"/>
                  </a:lnTo>
                  <a:lnTo>
                    <a:pt x="312" y="0"/>
                  </a:lnTo>
                  <a:lnTo>
                    <a:pt x="333" y="0"/>
                  </a:lnTo>
                  <a:lnTo>
                    <a:pt x="352" y="19"/>
                  </a:lnTo>
                  <a:lnTo>
                    <a:pt x="388" y="92"/>
                  </a:lnTo>
                  <a:lnTo>
                    <a:pt x="411" y="137"/>
                  </a:lnTo>
                  <a:lnTo>
                    <a:pt x="435" y="183"/>
                  </a:lnTo>
                  <a:lnTo>
                    <a:pt x="511" y="170"/>
                  </a:lnTo>
                  <a:lnTo>
                    <a:pt x="575" y="156"/>
                  </a:lnTo>
                  <a:lnTo>
                    <a:pt x="655" y="156"/>
                  </a:lnTo>
                  <a:lnTo>
                    <a:pt x="664" y="172"/>
                  </a:lnTo>
                  <a:lnTo>
                    <a:pt x="647" y="204"/>
                  </a:lnTo>
                  <a:lnTo>
                    <a:pt x="628" y="227"/>
                  </a:lnTo>
                  <a:lnTo>
                    <a:pt x="600" y="255"/>
                  </a:lnTo>
                  <a:lnTo>
                    <a:pt x="585" y="272"/>
                  </a:lnTo>
                  <a:lnTo>
                    <a:pt x="566" y="289"/>
                  </a:lnTo>
                  <a:lnTo>
                    <a:pt x="545" y="308"/>
                  </a:lnTo>
                  <a:lnTo>
                    <a:pt x="522" y="327"/>
                  </a:lnTo>
                  <a:lnTo>
                    <a:pt x="551" y="388"/>
                  </a:lnTo>
                  <a:lnTo>
                    <a:pt x="575" y="453"/>
                  </a:lnTo>
                  <a:lnTo>
                    <a:pt x="600" y="584"/>
                  </a:lnTo>
                  <a:lnTo>
                    <a:pt x="592" y="632"/>
                  </a:lnTo>
                  <a:lnTo>
                    <a:pt x="583" y="643"/>
                  </a:lnTo>
                  <a:lnTo>
                    <a:pt x="568" y="647"/>
                  </a:lnTo>
                  <a:lnTo>
                    <a:pt x="482" y="609"/>
                  </a:lnTo>
                  <a:lnTo>
                    <a:pt x="458" y="592"/>
                  </a:lnTo>
                  <a:lnTo>
                    <a:pt x="433" y="573"/>
                  </a:lnTo>
                  <a:lnTo>
                    <a:pt x="409" y="552"/>
                  </a:lnTo>
                  <a:lnTo>
                    <a:pt x="386" y="533"/>
                  </a:lnTo>
                  <a:lnTo>
                    <a:pt x="365" y="516"/>
                  </a:lnTo>
                  <a:lnTo>
                    <a:pt x="346" y="500"/>
                  </a:lnTo>
                  <a:lnTo>
                    <a:pt x="318" y="479"/>
                  </a:lnTo>
                  <a:lnTo>
                    <a:pt x="289" y="502"/>
                  </a:lnTo>
                  <a:lnTo>
                    <a:pt x="261" y="523"/>
                  </a:lnTo>
                  <a:lnTo>
                    <a:pt x="235" y="544"/>
                  </a:lnTo>
                  <a:lnTo>
                    <a:pt x="210" y="563"/>
                  </a:lnTo>
                  <a:lnTo>
                    <a:pt x="189" y="578"/>
                  </a:lnTo>
                  <a:lnTo>
                    <a:pt x="170" y="592"/>
                  </a:lnTo>
                  <a:lnTo>
                    <a:pt x="140" y="605"/>
                  </a:lnTo>
                  <a:lnTo>
                    <a:pt x="123" y="599"/>
                  </a:lnTo>
                  <a:lnTo>
                    <a:pt x="119" y="567"/>
                  </a:lnTo>
                  <a:lnTo>
                    <a:pt x="132" y="502"/>
                  </a:lnTo>
                  <a:lnTo>
                    <a:pt x="146" y="457"/>
                  </a:lnTo>
                  <a:lnTo>
                    <a:pt x="163" y="402"/>
                  </a:lnTo>
                  <a:lnTo>
                    <a:pt x="121" y="384"/>
                  </a:lnTo>
                  <a:lnTo>
                    <a:pt x="53" y="352"/>
                  </a:lnTo>
                  <a:lnTo>
                    <a:pt x="6" y="312"/>
                  </a:lnTo>
                  <a:lnTo>
                    <a:pt x="0" y="293"/>
                  </a:lnTo>
                  <a:lnTo>
                    <a:pt x="17" y="274"/>
                  </a:lnTo>
                  <a:close/>
                </a:path>
              </a:pathLst>
            </a:custGeom>
            <a:solidFill>
              <a:srgbClr val="FF0000"/>
            </a:solidFill>
            <a:ln w="9525">
              <a:noFill/>
              <a:round/>
              <a:headEnd/>
              <a:tailEnd/>
            </a:ln>
          </p:spPr>
          <p:txBody>
            <a:bodyPr/>
            <a:lstStyle/>
            <a:p>
              <a:endParaRPr lang="zh-CN" altLang="en-US"/>
            </a:p>
          </p:txBody>
        </p:sp>
        <p:sp>
          <p:nvSpPr>
            <p:cNvPr id="52267" name="Freeform 36"/>
            <p:cNvSpPr>
              <a:spLocks/>
            </p:cNvSpPr>
            <p:nvPr/>
          </p:nvSpPr>
          <p:spPr bwMode="auto">
            <a:xfrm>
              <a:off x="819" y="1818"/>
              <a:ext cx="193" cy="273"/>
            </a:xfrm>
            <a:custGeom>
              <a:avLst/>
              <a:gdLst>
                <a:gd name="T0" fmla="*/ 147 w 193"/>
                <a:gd name="T1" fmla="*/ 15 h 548"/>
                <a:gd name="T2" fmla="*/ 193 w 193"/>
                <a:gd name="T3" fmla="*/ 120 h 548"/>
                <a:gd name="T4" fmla="*/ 178 w 193"/>
                <a:gd name="T5" fmla="*/ 129 h 548"/>
                <a:gd name="T6" fmla="*/ 166 w 193"/>
                <a:gd name="T7" fmla="*/ 132 h 548"/>
                <a:gd name="T8" fmla="*/ 153 w 193"/>
                <a:gd name="T9" fmla="*/ 134 h 548"/>
                <a:gd name="T10" fmla="*/ 92 w 193"/>
                <a:gd name="T11" fmla="*/ 136 h 548"/>
                <a:gd name="T12" fmla="*/ 39 w 193"/>
                <a:gd name="T13" fmla="*/ 128 h 548"/>
                <a:gd name="T14" fmla="*/ 26 w 193"/>
                <a:gd name="T15" fmla="*/ 121 h 548"/>
                <a:gd name="T16" fmla="*/ 28 w 193"/>
                <a:gd name="T17" fmla="*/ 111 h 548"/>
                <a:gd name="T18" fmla="*/ 39 w 193"/>
                <a:gd name="T19" fmla="*/ 87 h 548"/>
                <a:gd name="T20" fmla="*/ 34 w 193"/>
                <a:gd name="T21" fmla="*/ 66 h 548"/>
                <a:gd name="T22" fmla="*/ 17 w 193"/>
                <a:gd name="T23" fmla="*/ 45 h 548"/>
                <a:gd name="T24" fmla="*/ 0 w 193"/>
                <a:gd name="T25" fmla="*/ 21 h 548"/>
                <a:gd name="T26" fmla="*/ 0 w 193"/>
                <a:gd name="T27" fmla="*/ 13 h 548"/>
                <a:gd name="T28" fmla="*/ 13 w 193"/>
                <a:gd name="T29" fmla="*/ 6 h 548"/>
                <a:gd name="T30" fmla="*/ 36 w 193"/>
                <a:gd name="T31" fmla="*/ 2 h 548"/>
                <a:gd name="T32" fmla="*/ 62 w 193"/>
                <a:gd name="T33" fmla="*/ 0 h 548"/>
                <a:gd name="T34" fmla="*/ 115 w 193"/>
                <a:gd name="T35" fmla="*/ 2 h 548"/>
                <a:gd name="T36" fmla="*/ 147 w 193"/>
                <a:gd name="T37" fmla="*/ 15 h 548"/>
                <a:gd name="T38" fmla="*/ 147 w 193"/>
                <a:gd name="T39" fmla="*/ 15 h 5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3"/>
                <a:gd name="T61" fmla="*/ 0 h 548"/>
                <a:gd name="T62" fmla="*/ 193 w 193"/>
                <a:gd name="T63" fmla="*/ 548 h 54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3" h="548">
                  <a:moveTo>
                    <a:pt x="147" y="63"/>
                  </a:moveTo>
                  <a:lnTo>
                    <a:pt x="193" y="483"/>
                  </a:lnTo>
                  <a:lnTo>
                    <a:pt x="178" y="518"/>
                  </a:lnTo>
                  <a:lnTo>
                    <a:pt x="166" y="531"/>
                  </a:lnTo>
                  <a:lnTo>
                    <a:pt x="153" y="540"/>
                  </a:lnTo>
                  <a:lnTo>
                    <a:pt x="92" y="548"/>
                  </a:lnTo>
                  <a:lnTo>
                    <a:pt x="39" y="516"/>
                  </a:lnTo>
                  <a:lnTo>
                    <a:pt x="26" y="485"/>
                  </a:lnTo>
                  <a:lnTo>
                    <a:pt x="28" y="447"/>
                  </a:lnTo>
                  <a:lnTo>
                    <a:pt x="39" y="352"/>
                  </a:lnTo>
                  <a:lnTo>
                    <a:pt x="34" y="267"/>
                  </a:lnTo>
                  <a:lnTo>
                    <a:pt x="17" y="183"/>
                  </a:lnTo>
                  <a:lnTo>
                    <a:pt x="0" y="86"/>
                  </a:lnTo>
                  <a:lnTo>
                    <a:pt x="0" y="54"/>
                  </a:lnTo>
                  <a:lnTo>
                    <a:pt x="13" y="27"/>
                  </a:lnTo>
                  <a:lnTo>
                    <a:pt x="36" y="10"/>
                  </a:lnTo>
                  <a:lnTo>
                    <a:pt x="62" y="0"/>
                  </a:lnTo>
                  <a:lnTo>
                    <a:pt x="115" y="10"/>
                  </a:lnTo>
                  <a:lnTo>
                    <a:pt x="147" y="63"/>
                  </a:lnTo>
                  <a:close/>
                </a:path>
              </a:pathLst>
            </a:custGeom>
            <a:solidFill>
              <a:srgbClr val="00FF00"/>
            </a:solidFill>
            <a:ln w="9525">
              <a:noFill/>
              <a:round/>
              <a:headEnd/>
              <a:tailEnd/>
            </a:ln>
          </p:spPr>
          <p:txBody>
            <a:bodyPr/>
            <a:lstStyle/>
            <a:p>
              <a:endParaRPr lang="zh-CN" altLang="en-US"/>
            </a:p>
          </p:txBody>
        </p:sp>
      </p:grpSp>
      <p:sp>
        <p:nvSpPr>
          <p:cNvPr id="52227" name="Rectangle 53"/>
          <p:cNvSpPr>
            <a:spLocks noChangeArrowheads="1"/>
          </p:cNvSpPr>
          <p:nvPr/>
        </p:nvSpPr>
        <p:spPr bwMode="auto">
          <a:xfrm>
            <a:off x="3962400" y="474664"/>
            <a:ext cx="4248150" cy="1311275"/>
          </a:xfrm>
          <a:prstGeom prst="rect">
            <a:avLst/>
          </a:prstGeom>
          <a:noFill/>
          <a:ln w="12700" cap="sq">
            <a:noFill/>
            <a:miter lim="800000"/>
            <a:headEnd type="none" w="sm" len="sm"/>
            <a:tailEnd type="none" w="sm" len="sm"/>
          </a:ln>
          <a:effectLst>
            <a:outerShdw dist="35921" dir="2700000" algn="ctr" rotWithShape="0">
              <a:srgbClr val="FFFFFF"/>
            </a:outerShdw>
          </a:effectLst>
        </p:spPr>
        <p:txBody>
          <a:bodyPr wrap="none">
            <a:spAutoFit/>
          </a:bodyPr>
          <a:lstStyle/>
          <a:p>
            <a:r>
              <a:rPr lang="zh-CN" altLang="en-US" sz="8000">
                <a:solidFill>
                  <a:srgbClr val="000000"/>
                </a:solidFill>
                <a:ea typeface="华文新魏" pitchFamily="2" charset="-122"/>
              </a:rPr>
              <a:t>一个结论</a:t>
            </a:r>
          </a:p>
        </p:txBody>
      </p:sp>
      <p:grpSp>
        <p:nvGrpSpPr>
          <p:cNvPr id="3" name="Group 61"/>
          <p:cNvGrpSpPr>
            <a:grpSpLocks/>
          </p:cNvGrpSpPr>
          <p:nvPr/>
        </p:nvGrpSpPr>
        <p:grpSpPr bwMode="auto">
          <a:xfrm>
            <a:off x="3859214" y="1928814"/>
            <a:ext cx="4973637" cy="2947987"/>
            <a:chOff x="1471" y="1215"/>
            <a:chExt cx="3133" cy="1857"/>
          </a:xfrm>
        </p:grpSpPr>
        <p:sp>
          <p:nvSpPr>
            <p:cNvPr id="52229" name="Text Box 55"/>
            <p:cNvSpPr txBox="1">
              <a:spLocks noChangeArrowheads="1"/>
            </p:cNvSpPr>
            <p:nvPr/>
          </p:nvSpPr>
          <p:spPr bwMode="auto">
            <a:xfrm>
              <a:off x="1471" y="1215"/>
              <a:ext cx="3133" cy="1671"/>
            </a:xfrm>
            <a:prstGeom prst="rect">
              <a:avLst/>
            </a:prstGeom>
            <a:noFill/>
            <a:ln w="12700" cap="sq">
              <a:noFill/>
              <a:miter lim="800000"/>
              <a:headEnd type="none" w="sm" len="sm"/>
              <a:tailEnd type="none" w="sm" len="sm"/>
            </a:ln>
            <a:effectLst>
              <a:outerShdw dist="35921" dir="2700000" algn="ctr" rotWithShape="0">
                <a:schemeClr val="bg1"/>
              </a:outerShdw>
            </a:effectLst>
          </p:spPr>
          <p:txBody>
            <a:bodyPr>
              <a:spAutoFit/>
            </a:bodyPr>
            <a:lstStyle/>
            <a:p>
              <a:pPr>
                <a:lnSpc>
                  <a:spcPct val="130000"/>
                </a:lnSpc>
              </a:pPr>
              <a:r>
                <a:rPr lang="en-US" altLang="zh-CN" sz="3200">
                  <a:latin typeface="幼圆" pitchFamily="49" charset="-122"/>
                  <a:ea typeface="幼圆" pitchFamily="49" charset="-122"/>
                </a:rPr>
                <a:t>    </a:t>
              </a:r>
              <a:r>
                <a:rPr lang="zh-CN" altLang="en-US" sz="3200">
                  <a:latin typeface="幼圆" pitchFamily="49" charset="-122"/>
                  <a:ea typeface="幼圆" pitchFamily="49" charset="-122"/>
                </a:rPr>
                <a:t>在各种查找方法中，</a:t>
              </a:r>
            </a:p>
            <a:p>
              <a:pPr>
                <a:lnSpc>
                  <a:spcPct val="130000"/>
                </a:lnSpc>
              </a:pPr>
              <a:r>
                <a:rPr lang="zh-CN" altLang="en-US" sz="3200">
                  <a:latin typeface="幼圆" pitchFamily="49" charset="-122"/>
                  <a:ea typeface="幼圆" pitchFamily="49" charset="-122"/>
                </a:rPr>
                <a:t>只有          </a:t>
              </a:r>
            </a:p>
            <a:p>
              <a:pPr>
                <a:lnSpc>
                  <a:spcPct val="130000"/>
                </a:lnSpc>
              </a:pPr>
              <a:r>
                <a:rPr lang="zh-CN" altLang="en-US" sz="3200">
                  <a:latin typeface="幼圆" pitchFamily="49" charset="-122"/>
                  <a:ea typeface="幼圆" pitchFamily="49" charset="-122"/>
                </a:rPr>
                <a:t>的平均查找长度</a:t>
              </a:r>
              <a:r>
                <a:rPr lang="en-US" altLang="zh-CN" sz="3200">
                  <a:ea typeface="幼圆" pitchFamily="49" charset="-122"/>
                </a:rPr>
                <a:t>ASL</a:t>
              </a:r>
              <a:r>
                <a:rPr lang="zh-CN" altLang="en-US" sz="3200">
                  <a:latin typeface="幼圆" pitchFamily="49" charset="-122"/>
                  <a:ea typeface="幼圆" pitchFamily="49" charset="-122"/>
                </a:rPr>
                <a:t>与</a:t>
              </a:r>
            </a:p>
            <a:p>
              <a:pPr>
                <a:lnSpc>
                  <a:spcPct val="130000"/>
                </a:lnSpc>
              </a:pPr>
              <a:r>
                <a:rPr lang="zh-CN" altLang="en-US" sz="3200">
                  <a:latin typeface="幼圆" pitchFamily="49" charset="-122"/>
                  <a:ea typeface="幼圆" pitchFamily="49" charset="-122"/>
                </a:rPr>
                <a:t>元素的个数</a:t>
              </a:r>
              <a:r>
                <a:rPr lang="en-US" altLang="zh-CN" sz="3200">
                  <a:ea typeface="幼圆" pitchFamily="49" charset="-122"/>
                </a:rPr>
                <a:t>n</a:t>
              </a:r>
              <a:r>
                <a:rPr lang="zh-CN" altLang="en-US" sz="3200">
                  <a:latin typeface="幼圆" pitchFamily="49" charset="-122"/>
                  <a:ea typeface="幼圆" pitchFamily="49" charset="-122"/>
                </a:rPr>
                <a:t>无关</a:t>
              </a:r>
            </a:p>
          </p:txBody>
        </p:sp>
        <p:sp>
          <p:nvSpPr>
            <p:cNvPr id="52230" name="Rectangle 56"/>
            <p:cNvSpPr>
              <a:spLocks noChangeArrowheads="1"/>
            </p:cNvSpPr>
            <p:nvPr/>
          </p:nvSpPr>
          <p:spPr bwMode="auto">
            <a:xfrm rot="-258292">
              <a:off x="2019" y="1577"/>
              <a:ext cx="2348" cy="538"/>
            </a:xfrm>
            <a:prstGeom prst="rect">
              <a:avLst/>
            </a:prstGeom>
            <a:noFill/>
            <a:ln w="12700" cap="sq">
              <a:noFill/>
              <a:miter lim="800000"/>
              <a:headEnd type="none" w="sm" len="sm"/>
              <a:tailEnd type="none" w="sm" len="sm"/>
            </a:ln>
            <a:effectLst>
              <a:outerShdw dist="56796" dir="1593903" algn="ctr" rotWithShape="0">
                <a:srgbClr val="000000"/>
              </a:outerShdw>
            </a:effectLst>
          </p:spPr>
          <p:txBody>
            <a:bodyPr>
              <a:spAutoFit/>
            </a:bodyPr>
            <a:lstStyle/>
            <a:p>
              <a:r>
                <a:rPr lang="zh-CN" altLang="en-US" sz="5000" i="1">
                  <a:solidFill>
                    <a:srgbClr val="FFFF00"/>
                  </a:solidFill>
                  <a:latin typeface="黑体" pitchFamily="49" charset="-122"/>
                  <a:ea typeface="黑体" pitchFamily="49" charset="-122"/>
                </a:rPr>
                <a:t>散列查找法</a:t>
              </a:r>
              <a:endParaRPr lang="en-US" altLang="zh-CN" sz="5000" i="1">
                <a:solidFill>
                  <a:srgbClr val="FFFF00"/>
                </a:solidFill>
                <a:latin typeface="黑体" pitchFamily="49" charset="-122"/>
                <a:ea typeface="黑体" pitchFamily="49" charset="-122"/>
              </a:endParaRPr>
            </a:p>
          </p:txBody>
        </p:sp>
        <p:grpSp>
          <p:nvGrpSpPr>
            <p:cNvPr id="4" name="Group 57"/>
            <p:cNvGrpSpPr>
              <a:grpSpLocks/>
            </p:cNvGrpSpPr>
            <p:nvPr/>
          </p:nvGrpSpPr>
          <p:grpSpPr bwMode="auto">
            <a:xfrm rot="1240597">
              <a:off x="3583" y="2415"/>
              <a:ext cx="291" cy="657"/>
              <a:chOff x="3714" y="2253"/>
              <a:chExt cx="291" cy="822"/>
            </a:xfrm>
          </p:grpSpPr>
          <p:sp>
            <p:nvSpPr>
              <p:cNvPr id="52232" name="Freeform 58"/>
              <p:cNvSpPr>
                <a:spLocks/>
              </p:cNvSpPr>
              <p:nvPr/>
            </p:nvSpPr>
            <p:spPr bwMode="auto">
              <a:xfrm>
                <a:off x="3713" y="2253"/>
                <a:ext cx="291" cy="562"/>
              </a:xfrm>
              <a:custGeom>
                <a:avLst/>
                <a:gdLst>
                  <a:gd name="T0" fmla="*/ 68 w 291"/>
                  <a:gd name="T1" fmla="*/ 84 h 562"/>
                  <a:gd name="T2" fmla="*/ 274 w 291"/>
                  <a:gd name="T3" fmla="*/ 52 h 562"/>
                  <a:gd name="T4" fmla="*/ 264 w 291"/>
                  <a:gd name="T5" fmla="*/ 215 h 562"/>
                  <a:gd name="T6" fmla="*/ 242 w 291"/>
                  <a:gd name="T7" fmla="*/ 280 h 562"/>
                  <a:gd name="T8" fmla="*/ 231 w 291"/>
                  <a:gd name="T9" fmla="*/ 367 h 562"/>
                  <a:gd name="T10" fmla="*/ 209 w 291"/>
                  <a:gd name="T11" fmla="*/ 432 h 562"/>
                  <a:gd name="T12" fmla="*/ 198 w 291"/>
                  <a:gd name="T13" fmla="*/ 530 h 562"/>
                  <a:gd name="T14" fmla="*/ 68 w 291"/>
                  <a:gd name="T15" fmla="*/ 530 h 562"/>
                  <a:gd name="T16" fmla="*/ 35 w 291"/>
                  <a:gd name="T17" fmla="*/ 258 h 562"/>
                  <a:gd name="T18" fmla="*/ 68 w 291"/>
                  <a:gd name="T19" fmla="*/ 84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FFFF00"/>
              </a:solidFill>
              <a:ln w="101600" cap="sq" cmpd="sng">
                <a:solidFill>
                  <a:srgbClr val="FF6600"/>
                </a:solidFill>
                <a:prstDash val="solid"/>
                <a:round/>
                <a:headEnd/>
                <a:tailEnd/>
              </a:ln>
              <a:effectLst>
                <a:outerShdw dist="35921" dir="2700000" algn="ctr" rotWithShape="0">
                  <a:schemeClr val="bg1"/>
                </a:outerShdw>
              </a:effectLst>
            </p:spPr>
            <p:txBody>
              <a:bodyPr wrap="none" anchor="ctr"/>
              <a:lstStyle/>
              <a:p>
                <a:endParaRPr lang="zh-CN" altLang="en-US"/>
              </a:p>
            </p:txBody>
          </p:sp>
          <p:sp>
            <p:nvSpPr>
              <p:cNvPr id="52233" name="Freeform 59"/>
              <p:cNvSpPr>
                <a:spLocks/>
              </p:cNvSpPr>
              <p:nvPr/>
            </p:nvSpPr>
            <p:spPr bwMode="auto">
              <a:xfrm>
                <a:off x="3730" y="2891"/>
                <a:ext cx="200" cy="184"/>
              </a:xfrm>
              <a:custGeom>
                <a:avLst/>
                <a:gdLst>
                  <a:gd name="T0" fmla="*/ 84 w 200"/>
                  <a:gd name="T1" fmla="*/ 0 h 184"/>
                  <a:gd name="T2" fmla="*/ 30 w 200"/>
                  <a:gd name="T3" fmla="*/ 130 h 184"/>
                  <a:gd name="T4" fmla="*/ 41 w 200"/>
                  <a:gd name="T5" fmla="*/ 163 h 184"/>
                  <a:gd name="T6" fmla="*/ 106 w 200"/>
                  <a:gd name="T7" fmla="*/ 184 h 184"/>
                  <a:gd name="T8" fmla="*/ 182 w 200"/>
                  <a:gd name="T9" fmla="*/ 173 h 184"/>
                  <a:gd name="T10" fmla="*/ 193 w 200"/>
                  <a:gd name="T11" fmla="*/ 141 h 184"/>
                  <a:gd name="T12" fmla="*/ 171 w 200"/>
                  <a:gd name="T13" fmla="*/ 21 h 184"/>
                  <a:gd name="T14" fmla="*/ 84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FF99"/>
              </a:solidFill>
              <a:ln w="88900" cap="sq" cmpd="sng">
                <a:solidFill>
                  <a:srgbClr val="FF6600"/>
                </a:solidFill>
                <a:prstDash val="solid"/>
                <a:round/>
                <a:headEnd/>
                <a:tailEnd/>
              </a:ln>
              <a:effectLst>
                <a:outerShdw dist="35921" dir="2700000" algn="ctr" rotWithShape="0">
                  <a:schemeClr val="bg1"/>
                </a:outerShdw>
              </a:effectLst>
            </p:spPr>
            <p:txBody>
              <a:bodyPr wrap="none" anchor="ctr"/>
              <a:lstStyle/>
              <a:p>
                <a:endParaRPr lang="zh-CN" altLang="en-US"/>
              </a:p>
            </p:txBody>
          </p:sp>
        </p:gr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new" id="{0A8B4580-D5CB-45FC-9E5F-891E6E20F2E1}" vid="{0B02BC6C-B6DE-4DB7-8A9B-695324FB3A5A}"/>
    </a:ext>
  </a:extLst>
</a:theme>
</file>

<file path=ppt/theme/theme2.xml><?xml version="1.0" encoding="utf-8"?>
<a:theme xmlns:a="http://schemas.openxmlformats.org/drawingml/2006/main" name="3_默认设计模板">
  <a:themeElements>
    <a:clrScheme name="3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175" cap="flat" cmpd="sng" algn="ctr">
          <a:solidFill>
            <a:schemeClr val="tx1"/>
          </a:solidFill>
          <a:prstDash val="solid"/>
          <a:round/>
          <a:headEnd type="none" w="med" len="med"/>
          <a:tailEnd type="none" w="med" len="med"/>
        </a:ln>
      </a:spPr>
      <a:bodyPr vert="horz" wrap="none" lIns="90000" tIns="46800" rIns="90000" bIns="46800" numCol="1" anchor="t" anchorCtr="1"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0" lang="zh-CN" sz="2800" b="0" i="0" u="none" strike="noStrike" cap="none" normalizeH="0" baseline="0" smtClean="0">
            <a:ln>
              <a:noFill/>
            </a:ln>
            <a:solidFill>
              <a:schemeClr val="tx1"/>
            </a:solidFill>
            <a:effectLst/>
            <a:latin typeface="Arial" panose="020B0604020202020204" pitchFamily="34" charset="0"/>
            <a:ea typeface="黑体" panose="02010609060101010101" pitchFamily="2" charset="-122"/>
          </a:defRPr>
        </a:defPPr>
      </a:lstStyle>
    </a:spDef>
    <a:lnDef>
      <a:spPr bwMode="auto">
        <a:xfrm>
          <a:off x="0" y="0"/>
          <a:ext cx="1" cy="1"/>
        </a:xfrm>
        <a:custGeom>
          <a:avLst/>
          <a:gdLst/>
          <a:ahLst/>
          <a:cxnLst/>
          <a:rect l="0" t="0" r="0" b="0"/>
          <a:pathLst/>
        </a:custGeom>
        <a:noFill/>
        <a:ln w="3175" cap="flat" cmpd="sng" algn="ctr">
          <a:solidFill>
            <a:schemeClr val="tx1"/>
          </a:solidFill>
          <a:prstDash val="solid"/>
          <a:round/>
          <a:headEnd type="none" w="med" len="med"/>
          <a:tailEnd type="none" w="med" len="med"/>
        </a:ln>
      </a:spPr>
      <a:bodyPr vert="horz" wrap="none" lIns="90000" tIns="46800" rIns="90000" bIns="46800" numCol="1" anchor="t" anchorCtr="1"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0" lang="zh-CN" sz="2800" b="0" i="0" u="none" strike="noStrike" cap="none" normalizeH="0" baseline="0" smtClean="0">
            <a:ln>
              <a:noFill/>
            </a:ln>
            <a:solidFill>
              <a:schemeClr val="tx1"/>
            </a:solidFill>
            <a:effectLst/>
            <a:latin typeface="Arial" panose="020B0604020202020204" pitchFamily="34" charset="0"/>
            <a:ea typeface="黑体" panose="02010609060101010101" pitchFamily="2" charset="-122"/>
          </a:defRPr>
        </a:defPPr>
      </a:lstStyle>
    </a:lnDef>
  </a:objectDefaults>
  <a:extraClrSchemeLst>
    <a:extraClrScheme>
      <a:clrScheme name="3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演示文稿new" id="{0A8B4580-D5CB-45FC-9E5F-891E6E20F2E1}" vid="{AF3510C8-81F6-4A04-8F6B-62B3A8C6CEDC}"/>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北航模板new</Template>
  <TotalTime>6590</TotalTime>
  <Words>10477</Words>
  <Application>Microsoft Office PowerPoint</Application>
  <PresentationFormat>宽屏</PresentationFormat>
  <Paragraphs>1793</Paragraphs>
  <Slides>102</Slides>
  <Notes>0</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1</vt:i4>
      </vt:variant>
      <vt:variant>
        <vt:lpstr>幻灯片标题</vt:lpstr>
      </vt:variant>
      <vt:variant>
        <vt:i4>102</vt:i4>
      </vt:variant>
    </vt:vector>
  </HeadingPairs>
  <TitlesOfParts>
    <vt:vector size="118" baseType="lpstr">
      <vt:lpstr>黑体</vt:lpstr>
      <vt:lpstr>华文行楷</vt:lpstr>
      <vt:lpstr>华文新魏</vt:lpstr>
      <vt:lpstr>楷体</vt:lpstr>
      <vt:lpstr>楷体_GB2312</vt:lpstr>
      <vt:lpstr>隶书</vt:lpstr>
      <vt:lpstr>宋体</vt:lpstr>
      <vt:lpstr>微软雅黑</vt:lpstr>
      <vt:lpstr>幼圆</vt:lpstr>
      <vt:lpstr>Arial</vt:lpstr>
      <vt:lpstr>Calibri</vt:lpstr>
      <vt:lpstr>Calibri Light</vt:lpstr>
      <vt:lpstr>Wingdings</vt:lpstr>
      <vt:lpstr>Office 主题</vt:lpstr>
      <vt:lpstr>3_默认设计模板</vt:lpstr>
      <vt:lpstr>Image</vt:lpstr>
      <vt:lpstr>数据结构与程序设计 (Data Structure and Programming)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7.2 顺序表的查找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插值查找(Interpolation Search)*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问题：词频统计 – Trie树实现*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问题2.1：词频统计 – Hash表*</vt:lpstr>
      <vt:lpstr>问题：词频统计 – Hash实现*</vt:lpstr>
      <vt:lpstr>问题：词频统计 - 查找性能分析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YHH</dc:creator>
  <cp:lastModifiedBy>Yan Haihua</cp:lastModifiedBy>
  <cp:revision>98</cp:revision>
  <dcterms:created xsi:type="dcterms:W3CDTF">2015-06-18T09:40:41Z</dcterms:created>
  <dcterms:modified xsi:type="dcterms:W3CDTF">2021-01-04T06:30:04Z</dcterms:modified>
</cp:coreProperties>
</file>